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285" r:id="rId2"/>
    <p:sldId id="286" r:id="rId3"/>
    <p:sldId id="258" r:id="rId4"/>
    <p:sldId id="289" r:id="rId5"/>
    <p:sldId id="256" r:id="rId6"/>
    <p:sldId id="261" r:id="rId7"/>
    <p:sldId id="263" r:id="rId8"/>
    <p:sldId id="271" r:id="rId9"/>
    <p:sldId id="303" r:id="rId10"/>
    <p:sldId id="304" r:id="rId11"/>
    <p:sldId id="305" r:id="rId12"/>
    <p:sldId id="307" r:id="rId13"/>
    <p:sldId id="272" r:id="rId14"/>
    <p:sldId id="308" r:id="rId15"/>
    <p:sldId id="290" r:id="rId16"/>
    <p:sldId id="342" r:id="rId17"/>
    <p:sldId id="293" r:id="rId18"/>
    <p:sldId id="294" r:id="rId19"/>
    <p:sldId id="338" r:id="rId20"/>
    <p:sldId id="339" r:id="rId21"/>
    <p:sldId id="340" r:id="rId22"/>
    <p:sldId id="337" r:id="rId23"/>
    <p:sldId id="268" r:id="rId24"/>
    <p:sldId id="332" r:id="rId25"/>
    <p:sldId id="336" r:id="rId26"/>
    <p:sldId id="344" r:id="rId27"/>
    <p:sldId id="353" r:id="rId28"/>
    <p:sldId id="333" r:id="rId29"/>
    <p:sldId id="345" r:id="rId30"/>
    <p:sldId id="270" r:id="rId31"/>
    <p:sldId id="351" r:id="rId32"/>
    <p:sldId id="273" r:id="rId33"/>
    <p:sldId id="334" r:id="rId34"/>
    <p:sldId id="328" r:id="rId35"/>
    <p:sldId id="279" r:id="rId36"/>
    <p:sldId id="611" r:id="rId37"/>
    <p:sldId id="612" r:id="rId38"/>
    <p:sldId id="306" r:id="rId39"/>
    <p:sldId id="613" r:id="rId40"/>
    <p:sldId id="257" r:id="rId41"/>
    <p:sldId id="614" r:id="rId42"/>
    <p:sldId id="615" r:id="rId43"/>
    <p:sldId id="616" r:id="rId44"/>
    <p:sldId id="269" r:id="rId45"/>
    <p:sldId id="618" r:id="rId46"/>
    <p:sldId id="341" r:id="rId47"/>
    <p:sldId id="608" r:id="rId48"/>
    <p:sldId id="619" r:id="rId49"/>
    <p:sldId id="282" r:id="rId50"/>
    <p:sldId id="283" r:id="rId51"/>
    <p:sldId id="284" r:id="rId52"/>
    <p:sldId id="620" r:id="rId53"/>
    <p:sldId id="287" r:id="rId54"/>
    <p:sldId id="622" r:id="rId55"/>
    <p:sldId id="623" r:id="rId56"/>
    <p:sldId id="624" r:id="rId57"/>
    <p:sldId id="609" r:id="rId58"/>
    <p:sldId id="610" r:id="rId59"/>
    <p:sldId id="637" r:id="rId60"/>
    <p:sldId id="643" r:id="rId61"/>
    <p:sldId id="607" r:id="rId62"/>
    <p:sldId id="605" r:id="rId63"/>
    <p:sldId id="459" r:id="rId64"/>
    <p:sldId id="645" r:id="rId6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724"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oleObject" Target="file:///\\svr-nas\public\SEX\HPV\Genital%20warts%20study\Data%202011\Combined%202004-2011%20data\Analysis\Analysis%202004-201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35"/>
    </mc:Choice>
    <mc:Fallback>
      <c:style val="35"/>
    </mc:Fallback>
  </mc:AlternateContent>
  <c:chart>
    <c:autoTitleDeleted val="1"/>
    <c:plotArea>
      <c:layout>
        <c:manualLayout>
          <c:layoutTarget val="inner"/>
          <c:xMode val="edge"/>
          <c:yMode val="edge"/>
          <c:x val="6.1815514088178238E-2"/>
          <c:y val="3.3559101898730827E-2"/>
          <c:w val="0.91105074863476709"/>
          <c:h val="0.77058567566566682"/>
        </c:manualLayout>
      </c:layout>
      <c:lineChart>
        <c:grouping val="standard"/>
        <c:varyColors val="0"/>
        <c:ser>
          <c:idx val="0"/>
          <c:order val="0"/>
          <c:marker>
            <c:symbol val="none"/>
          </c:marker>
          <c:cat>
            <c:strRef>
              <c:f>Sheet3!$B$3:$Q$3</c:f>
              <c:strCache>
                <c:ptCount val="16"/>
                <c:pt idx="0">
                  <c:v>2004a</c:v>
                </c:pt>
                <c:pt idx="1">
                  <c:v>2004b</c:v>
                </c:pt>
                <c:pt idx="2">
                  <c:v>2005a</c:v>
                </c:pt>
                <c:pt idx="3">
                  <c:v>2005b</c:v>
                </c:pt>
                <c:pt idx="4">
                  <c:v>2006a</c:v>
                </c:pt>
                <c:pt idx="5">
                  <c:v>2006b</c:v>
                </c:pt>
                <c:pt idx="6">
                  <c:v>2007a</c:v>
                </c:pt>
                <c:pt idx="7">
                  <c:v>2007b</c:v>
                </c:pt>
                <c:pt idx="8">
                  <c:v>2008a</c:v>
                </c:pt>
                <c:pt idx="9">
                  <c:v>2008b</c:v>
                </c:pt>
                <c:pt idx="10">
                  <c:v>2009a</c:v>
                </c:pt>
                <c:pt idx="11">
                  <c:v>2009b</c:v>
                </c:pt>
                <c:pt idx="12">
                  <c:v>2010a</c:v>
                </c:pt>
                <c:pt idx="13">
                  <c:v>2010b</c:v>
                </c:pt>
                <c:pt idx="14">
                  <c:v>2011a</c:v>
                </c:pt>
                <c:pt idx="15">
                  <c:v>2011b</c:v>
                </c:pt>
              </c:strCache>
            </c:strRef>
          </c:cat>
          <c:val>
            <c:numRef>
              <c:f>Sheet3!$B$9:$Q$9</c:f>
              <c:numCache>
                <c:formatCode>General</c:formatCode>
                <c:ptCount val="16"/>
                <c:pt idx="0">
                  <c:v>7.71</c:v>
                </c:pt>
                <c:pt idx="1">
                  <c:v>9.73</c:v>
                </c:pt>
                <c:pt idx="2">
                  <c:v>8.74</c:v>
                </c:pt>
                <c:pt idx="3">
                  <c:v>11.47</c:v>
                </c:pt>
                <c:pt idx="4">
                  <c:v>10.860000000000024</c:v>
                </c:pt>
                <c:pt idx="5">
                  <c:v>10.18</c:v>
                </c:pt>
                <c:pt idx="6">
                  <c:v>13.65</c:v>
                </c:pt>
                <c:pt idx="7">
                  <c:v>9.7900000000000009</c:v>
                </c:pt>
                <c:pt idx="8">
                  <c:v>7.6199999999999957</c:v>
                </c:pt>
                <c:pt idx="9">
                  <c:v>4.3</c:v>
                </c:pt>
                <c:pt idx="10">
                  <c:v>3.32</c:v>
                </c:pt>
                <c:pt idx="11">
                  <c:v>2.29</c:v>
                </c:pt>
                <c:pt idx="12">
                  <c:v>1.2</c:v>
                </c:pt>
                <c:pt idx="13">
                  <c:v>1.1399999999999806</c:v>
                </c:pt>
                <c:pt idx="14">
                  <c:v>0.60000000000000164</c:v>
                </c:pt>
                <c:pt idx="15">
                  <c:v>0.2</c:v>
                </c:pt>
              </c:numCache>
            </c:numRef>
          </c:val>
          <c:smooth val="0"/>
          <c:extLst>
            <c:ext xmlns:c16="http://schemas.microsoft.com/office/drawing/2014/chart" uri="{C3380CC4-5D6E-409C-BE32-E72D297353CC}">
              <c16:uniqueId val="{00000000-5928-4312-A04F-F9FBDB83EF2B}"/>
            </c:ext>
          </c:extLst>
        </c:ser>
        <c:dLbls>
          <c:showLegendKey val="0"/>
          <c:showVal val="0"/>
          <c:showCatName val="0"/>
          <c:showSerName val="0"/>
          <c:showPercent val="0"/>
          <c:showBubbleSize val="0"/>
        </c:dLbls>
        <c:smooth val="0"/>
        <c:axId val="1019029648"/>
        <c:axId val="1019022032"/>
      </c:lineChart>
      <c:catAx>
        <c:axId val="1019029648"/>
        <c:scaling>
          <c:orientation val="minMax"/>
        </c:scaling>
        <c:delete val="0"/>
        <c:axPos val="b"/>
        <c:numFmt formatCode="General" sourceLinked="1"/>
        <c:majorTickMark val="out"/>
        <c:minorTickMark val="none"/>
        <c:tickLblPos val="nextTo"/>
        <c:crossAx val="1019022032"/>
        <c:crosses val="autoZero"/>
        <c:auto val="1"/>
        <c:lblAlgn val="ctr"/>
        <c:lblOffset val="100"/>
        <c:noMultiLvlLbl val="0"/>
      </c:catAx>
      <c:valAx>
        <c:axId val="1019022032"/>
        <c:scaling>
          <c:orientation val="minMax"/>
          <c:max val="20"/>
        </c:scaling>
        <c:delete val="0"/>
        <c:axPos val="l"/>
        <c:majorGridlines/>
        <c:numFmt formatCode="General" sourceLinked="1"/>
        <c:majorTickMark val="out"/>
        <c:minorTickMark val="none"/>
        <c:tickLblPos val="nextTo"/>
        <c:crossAx val="1019029648"/>
        <c:crosses val="autoZero"/>
        <c:crossBetween val="between"/>
      </c:valAx>
    </c:plotArea>
    <c:plotVisOnly val="1"/>
    <c:dispBlanksAs val="gap"/>
    <c:showDLblsOverMax val="0"/>
  </c:chart>
  <c:txPr>
    <a:bodyPr/>
    <a:lstStyle/>
    <a:p>
      <a:pPr>
        <a:defRPr sz="1800"/>
      </a:pPr>
      <a:endParaRPr lang="tr-T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1677DB-034F-4D87-A60D-A16DACCEE082}" type="doc">
      <dgm:prSet loTypeId="urn:microsoft.com/office/officeart/2009/3/layout/PieProcess" loCatId="list" qsTypeId="urn:microsoft.com/office/officeart/2005/8/quickstyle/simple1" qsCatId="simple" csTypeId="urn:microsoft.com/office/officeart/2005/8/colors/accent1_2" csCatId="accent1" phldr="1"/>
      <dgm:spPr/>
      <dgm:t>
        <a:bodyPr/>
        <a:lstStyle/>
        <a:p>
          <a:endParaRPr lang="tr-TR"/>
        </a:p>
      </dgm:t>
    </dgm:pt>
    <dgm:pt modelId="{C2F7A75D-A396-408B-9DFB-D9F67E7B1212}">
      <dgm:prSet custT="1"/>
      <dgm:spPr/>
      <dgm:t>
        <a:bodyPr/>
        <a:lstStyle/>
        <a:p>
          <a:pPr rtl="0"/>
          <a:r>
            <a:rPr lang="tr-TR" sz="2800" baseline="0" dirty="0"/>
            <a:t>Kızlar ve Kadınlar</a:t>
          </a:r>
          <a:endParaRPr lang="tr-TR" sz="2800" dirty="0"/>
        </a:p>
      </dgm:t>
    </dgm:pt>
    <dgm:pt modelId="{A78437E4-5966-436F-BEA8-07083C93CBF5}" type="parTrans" cxnId="{175E3B4B-D71A-4065-9325-83664DBC611F}">
      <dgm:prSet/>
      <dgm:spPr/>
      <dgm:t>
        <a:bodyPr/>
        <a:lstStyle/>
        <a:p>
          <a:endParaRPr lang="tr-TR"/>
        </a:p>
      </dgm:t>
    </dgm:pt>
    <dgm:pt modelId="{956CF07E-1F25-4CE3-8C02-7583F9495A22}" type="sibTrans" cxnId="{175E3B4B-D71A-4065-9325-83664DBC611F}">
      <dgm:prSet/>
      <dgm:spPr/>
      <dgm:t>
        <a:bodyPr/>
        <a:lstStyle/>
        <a:p>
          <a:endParaRPr lang="tr-TR"/>
        </a:p>
      </dgm:t>
    </dgm:pt>
    <dgm:pt modelId="{4B305352-D24D-4CA4-8AAB-48866648D08F}">
      <dgm:prSet/>
      <dgm:spPr>
        <a:solidFill>
          <a:srgbClr val="FFFF00"/>
        </a:solidFill>
      </dgm:spPr>
      <dgm:t>
        <a:bodyPr/>
        <a:lstStyle/>
        <a:p>
          <a:pPr rtl="0"/>
          <a:r>
            <a:rPr lang="tr-TR" baseline="0" dirty="0"/>
            <a:t>Servikal, vaginal, vulvar kanser</a:t>
          </a:r>
          <a:endParaRPr lang="tr-TR" dirty="0"/>
        </a:p>
      </dgm:t>
    </dgm:pt>
    <dgm:pt modelId="{616139A2-72A3-4636-A296-A399E16808B5}" type="parTrans" cxnId="{76E5BFD2-7C46-4125-917E-13DED5EC8154}">
      <dgm:prSet/>
      <dgm:spPr/>
      <dgm:t>
        <a:bodyPr/>
        <a:lstStyle/>
        <a:p>
          <a:endParaRPr lang="tr-TR"/>
        </a:p>
      </dgm:t>
    </dgm:pt>
    <dgm:pt modelId="{75C41F01-4FBF-4A13-B78F-4FD4E9A3B032}" type="sibTrans" cxnId="{76E5BFD2-7C46-4125-917E-13DED5EC8154}">
      <dgm:prSet/>
      <dgm:spPr/>
      <dgm:t>
        <a:bodyPr/>
        <a:lstStyle/>
        <a:p>
          <a:endParaRPr lang="tr-TR"/>
        </a:p>
      </dgm:t>
    </dgm:pt>
    <dgm:pt modelId="{B0C012F8-1C93-438E-8EC2-D672FF65DCEB}">
      <dgm:prSet/>
      <dgm:spPr>
        <a:solidFill>
          <a:srgbClr val="FFFF00"/>
        </a:solidFill>
      </dgm:spPr>
      <dgm:t>
        <a:bodyPr/>
        <a:lstStyle/>
        <a:p>
          <a:pPr rtl="0"/>
          <a:r>
            <a:rPr lang="tr-TR" baseline="0" dirty="0">
              <a:solidFill>
                <a:srgbClr val="FF0000"/>
              </a:solidFill>
            </a:rPr>
            <a:t>Genital siğiller</a:t>
          </a:r>
          <a:endParaRPr lang="tr-TR" dirty="0">
            <a:solidFill>
              <a:srgbClr val="FF0000"/>
            </a:solidFill>
          </a:endParaRPr>
        </a:p>
      </dgm:t>
    </dgm:pt>
    <dgm:pt modelId="{C371244F-EA6F-4B4F-8C3A-DE0700587B16}" type="parTrans" cxnId="{B365B9DD-2445-47E6-BD24-F309F0D17D98}">
      <dgm:prSet/>
      <dgm:spPr/>
      <dgm:t>
        <a:bodyPr/>
        <a:lstStyle/>
        <a:p>
          <a:endParaRPr lang="tr-TR"/>
        </a:p>
      </dgm:t>
    </dgm:pt>
    <dgm:pt modelId="{852CC984-FB9B-470D-B768-4175687EF08F}" type="sibTrans" cxnId="{B365B9DD-2445-47E6-BD24-F309F0D17D98}">
      <dgm:prSet/>
      <dgm:spPr/>
      <dgm:t>
        <a:bodyPr/>
        <a:lstStyle/>
        <a:p>
          <a:endParaRPr lang="tr-TR"/>
        </a:p>
      </dgm:t>
    </dgm:pt>
    <dgm:pt modelId="{A1B88CEF-CC3C-4681-A3ED-BEE398B89076}">
      <dgm:prSet/>
      <dgm:spPr>
        <a:solidFill>
          <a:srgbClr val="FFFF00"/>
        </a:solidFill>
      </dgm:spPr>
      <dgm:t>
        <a:bodyPr/>
        <a:lstStyle/>
        <a:p>
          <a:pPr rtl="0"/>
          <a:r>
            <a:rPr lang="tr-TR" baseline="0" dirty="0"/>
            <a:t>CIN 1, 2, 3</a:t>
          </a:r>
          <a:endParaRPr lang="tr-TR" dirty="0"/>
        </a:p>
      </dgm:t>
    </dgm:pt>
    <dgm:pt modelId="{AF4E8527-134F-436B-BCCF-734EFAE8EA14}" type="parTrans" cxnId="{451DD234-6201-4BAC-8F83-C281609B1DE9}">
      <dgm:prSet/>
      <dgm:spPr/>
      <dgm:t>
        <a:bodyPr/>
        <a:lstStyle/>
        <a:p>
          <a:endParaRPr lang="tr-TR"/>
        </a:p>
      </dgm:t>
    </dgm:pt>
    <dgm:pt modelId="{9873AD0B-B0D7-46D6-971C-248B4D070700}" type="sibTrans" cxnId="{451DD234-6201-4BAC-8F83-C281609B1DE9}">
      <dgm:prSet/>
      <dgm:spPr/>
      <dgm:t>
        <a:bodyPr/>
        <a:lstStyle/>
        <a:p>
          <a:endParaRPr lang="tr-TR"/>
        </a:p>
      </dgm:t>
    </dgm:pt>
    <dgm:pt modelId="{EC90D74A-6365-4EAD-88D9-1E87387381A2}">
      <dgm:prSet/>
      <dgm:spPr>
        <a:solidFill>
          <a:srgbClr val="FFFF00"/>
        </a:solidFill>
      </dgm:spPr>
      <dgm:t>
        <a:bodyPr/>
        <a:lstStyle/>
        <a:p>
          <a:pPr rtl="0"/>
          <a:r>
            <a:rPr lang="tr-TR" baseline="0" dirty="0"/>
            <a:t>Servikal AIS</a:t>
          </a:r>
          <a:endParaRPr lang="tr-TR" dirty="0"/>
        </a:p>
      </dgm:t>
    </dgm:pt>
    <dgm:pt modelId="{AB312690-1D18-49ED-9640-28D8B520B4B1}" type="parTrans" cxnId="{08F0C532-CB08-49D9-9F82-BB26577D4A8D}">
      <dgm:prSet/>
      <dgm:spPr/>
      <dgm:t>
        <a:bodyPr/>
        <a:lstStyle/>
        <a:p>
          <a:endParaRPr lang="tr-TR"/>
        </a:p>
      </dgm:t>
    </dgm:pt>
    <dgm:pt modelId="{78ED892F-8ADC-4E50-972D-EEB5C523BCED}" type="sibTrans" cxnId="{08F0C532-CB08-49D9-9F82-BB26577D4A8D}">
      <dgm:prSet/>
      <dgm:spPr/>
      <dgm:t>
        <a:bodyPr/>
        <a:lstStyle/>
        <a:p>
          <a:endParaRPr lang="tr-TR"/>
        </a:p>
      </dgm:t>
    </dgm:pt>
    <dgm:pt modelId="{F35DE655-EA4F-425D-A420-2B7EE7068384}">
      <dgm:prSet/>
      <dgm:spPr>
        <a:solidFill>
          <a:srgbClr val="FFFF00"/>
        </a:solidFill>
      </dgm:spPr>
      <dgm:t>
        <a:bodyPr/>
        <a:lstStyle/>
        <a:p>
          <a:pPr rtl="0"/>
          <a:r>
            <a:rPr lang="tr-TR" baseline="0" dirty="0"/>
            <a:t>VAIN 2, 3</a:t>
          </a:r>
          <a:endParaRPr lang="tr-TR" dirty="0"/>
        </a:p>
      </dgm:t>
    </dgm:pt>
    <dgm:pt modelId="{AF605F5E-BA0D-4FFA-BB1C-9F5291D2F3D6}" type="parTrans" cxnId="{43FA02EE-5C46-43F6-A98F-3C8BEE477422}">
      <dgm:prSet/>
      <dgm:spPr/>
      <dgm:t>
        <a:bodyPr/>
        <a:lstStyle/>
        <a:p>
          <a:endParaRPr lang="tr-TR"/>
        </a:p>
      </dgm:t>
    </dgm:pt>
    <dgm:pt modelId="{72E389EA-CCEE-4858-BFBD-EF5ABD472051}" type="sibTrans" cxnId="{43FA02EE-5C46-43F6-A98F-3C8BEE477422}">
      <dgm:prSet/>
      <dgm:spPr/>
      <dgm:t>
        <a:bodyPr/>
        <a:lstStyle/>
        <a:p>
          <a:endParaRPr lang="tr-TR"/>
        </a:p>
      </dgm:t>
    </dgm:pt>
    <dgm:pt modelId="{C8EB2458-820C-460A-8EC8-34D6E4983EF0}">
      <dgm:prSet/>
      <dgm:spPr>
        <a:solidFill>
          <a:srgbClr val="FFFF00"/>
        </a:solidFill>
      </dgm:spPr>
      <dgm:t>
        <a:bodyPr/>
        <a:lstStyle/>
        <a:p>
          <a:pPr rtl="0"/>
          <a:r>
            <a:rPr lang="tr-TR" baseline="0" dirty="0"/>
            <a:t>Undiferansiye VIN (VIN2,3)</a:t>
          </a:r>
        </a:p>
        <a:p>
          <a:pPr rtl="0"/>
          <a:r>
            <a:rPr lang="tr-TR" baseline="0" dirty="0"/>
            <a:t>AIN ve Anal kanser</a:t>
          </a:r>
        </a:p>
      </dgm:t>
    </dgm:pt>
    <dgm:pt modelId="{56DE92CA-C8C8-4A2D-8D0E-EB50796D8511}" type="parTrans" cxnId="{0C7F6532-0B6B-4E5E-B770-034F8161C026}">
      <dgm:prSet/>
      <dgm:spPr/>
      <dgm:t>
        <a:bodyPr/>
        <a:lstStyle/>
        <a:p>
          <a:endParaRPr lang="tr-TR"/>
        </a:p>
      </dgm:t>
    </dgm:pt>
    <dgm:pt modelId="{92376982-7AF5-4646-965B-446CAA738C1B}" type="sibTrans" cxnId="{0C7F6532-0B6B-4E5E-B770-034F8161C026}">
      <dgm:prSet/>
      <dgm:spPr/>
      <dgm:t>
        <a:bodyPr/>
        <a:lstStyle/>
        <a:p>
          <a:endParaRPr lang="tr-TR"/>
        </a:p>
      </dgm:t>
    </dgm:pt>
    <dgm:pt modelId="{ED87FCF4-A5C8-4ED1-AF0C-BAC0B62B9436}" type="pres">
      <dgm:prSet presAssocID="{451677DB-034F-4D87-A60D-A16DACCEE082}" presName="Name0" presStyleCnt="0">
        <dgm:presLayoutVars>
          <dgm:chMax val="7"/>
          <dgm:chPref val="7"/>
          <dgm:dir/>
          <dgm:animOne val="branch"/>
          <dgm:animLvl val="lvl"/>
        </dgm:presLayoutVars>
      </dgm:prSet>
      <dgm:spPr/>
    </dgm:pt>
    <dgm:pt modelId="{925C4458-B7FA-4F68-BAA5-6BEBFF8C460F}" type="pres">
      <dgm:prSet presAssocID="{C2F7A75D-A396-408B-9DFB-D9F67E7B1212}" presName="ParentComposite" presStyleCnt="0"/>
      <dgm:spPr/>
    </dgm:pt>
    <dgm:pt modelId="{D734ECD2-2112-421E-A4D8-EFA2EE8C4F77}" type="pres">
      <dgm:prSet presAssocID="{C2F7A75D-A396-408B-9DFB-D9F67E7B1212}" presName="Chord" presStyleLbl="bgShp" presStyleIdx="0" presStyleCnt="1"/>
      <dgm:spPr/>
    </dgm:pt>
    <dgm:pt modelId="{3348F294-E0F0-4487-8620-9A9485BEA090}" type="pres">
      <dgm:prSet presAssocID="{C2F7A75D-A396-408B-9DFB-D9F67E7B1212}" presName="Pie" presStyleLbl="alignNode1" presStyleIdx="0" presStyleCnt="1"/>
      <dgm:spPr/>
    </dgm:pt>
    <dgm:pt modelId="{66F30B51-693D-4D13-80BC-3FC073401380}" type="pres">
      <dgm:prSet presAssocID="{C2F7A75D-A396-408B-9DFB-D9F67E7B1212}" presName="Parent" presStyleLbl="revTx" presStyleIdx="0" presStyleCnt="2">
        <dgm:presLayoutVars>
          <dgm:chMax val="1"/>
          <dgm:chPref val="1"/>
          <dgm:bulletEnabled val="1"/>
        </dgm:presLayoutVars>
      </dgm:prSet>
      <dgm:spPr/>
    </dgm:pt>
    <dgm:pt modelId="{DB6BBFBF-C749-4137-9DD0-376A83C8A4DC}" type="pres">
      <dgm:prSet presAssocID="{75C41F01-4FBF-4A13-B78F-4FD4E9A3B032}" presName="negSibTrans" presStyleCnt="0"/>
      <dgm:spPr/>
    </dgm:pt>
    <dgm:pt modelId="{684F1F68-58F3-4AFE-9DC7-C27F7C1D6D8F}" type="pres">
      <dgm:prSet presAssocID="{C2F7A75D-A396-408B-9DFB-D9F67E7B1212}" presName="composite" presStyleCnt="0"/>
      <dgm:spPr/>
    </dgm:pt>
    <dgm:pt modelId="{ED9F573E-E7AE-48FB-AA43-D9BFA893A974}" type="pres">
      <dgm:prSet presAssocID="{C2F7A75D-A396-408B-9DFB-D9F67E7B1212}" presName="Child" presStyleLbl="revTx" presStyleIdx="1" presStyleCnt="2">
        <dgm:presLayoutVars>
          <dgm:chMax val="0"/>
          <dgm:chPref val="0"/>
          <dgm:bulletEnabled val="1"/>
        </dgm:presLayoutVars>
      </dgm:prSet>
      <dgm:spPr/>
    </dgm:pt>
  </dgm:ptLst>
  <dgm:cxnLst>
    <dgm:cxn modelId="{BB56A02C-9F55-4129-BC38-EBB7D112D64E}" type="presOf" srcId="{C2F7A75D-A396-408B-9DFB-D9F67E7B1212}" destId="{66F30B51-693D-4D13-80BC-3FC073401380}" srcOrd="0" destOrd="0" presId="urn:microsoft.com/office/officeart/2009/3/layout/PieProcess"/>
    <dgm:cxn modelId="{0C7F6532-0B6B-4E5E-B770-034F8161C026}" srcId="{C2F7A75D-A396-408B-9DFB-D9F67E7B1212}" destId="{C8EB2458-820C-460A-8EC8-34D6E4983EF0}" srcOrd="5" destOrd="0" parTransId="{56DE92CA-C8C8-4A2D-8D0E-EB50796D8511}" sibTransId="{92376982-7AF5-4646-965B-446CAA738C1B}"/>
    <dgm:cxn modelId="{08F0C532-CB08-49D9-9F82-BB26577D4A8D}" srcId="{C2F7A75D-A396-408B-9DFB-D9F67E7B1212}" destId="{EC90D74A-6365-4EAD-88D9-1E87387381A2}" srcOrd="3" destOrd="0" parTransId="{AB312690-1D18-49ED-9640-28D8B520B4B1}" sibTransId="{78ED892F-8ADC-4E50-972D-EEB5C523BCED}"/>
    <dgm:cxn modelId="{34A89133-547F-4BA8-81E8-AACE5F8E2AF3}" type="presOf" srcId="{F35DE655-EA4F-425D-A420-2B7EE7068384}" destId="{ED9F573E-E7AE-48FB-AA43-D9BFA893A974}" srcOrd="0" destOrd="4" presId="urn:microsoft.com/office/officeart/2009/3/layout/PieProcess"/>
    <dgm:cxn modelId="{451DD234-6201-4BAC-8F83-C281609B1DE9}" srcId="{C2F7A75D-A396-408B-9DFB-D9F67E7B1212}" destId="{A1B88CEF-CC3C-4681-A3ED-BEE398B89076}" srcOrd="2" destOrd="0" parTransId="{AF4E8527-134F-436B-BCCF-734EFAE8EA14}" sibTransId="{9873AD0B-B0D7-46D6-971C-248B4D070700}"/>
    <dgm:cxn modelId="{7BB0FE68-66B3-4899-8A48-BB65677C95A4}" type="presOf" srcId="{B0C012F8-1C93-438E-8EC2-D672FF65DCEB}" destId="{ED9F573E-E7AE-48FB-AA43-D9BFA893A974}" srcOrd="0" destOrd="1" presId="urn:microsoft.com/office/officeart/2009/3/layout/PieProcess"/>
    <dgm:cxn modelId="{5E40EE49-5CF6-4367-888A-221CABF66162}" type="presOf" srcId="{C8EB2458-820C-460A-8EC8-34D6E4983EF0}" destId="{ED9F573E-E7AE-48FB-AA43-D9BFA893A974}" srcOrd="0" destOrd="5" presId="urn:microsoft.com/office/officeart/2009/3/layout/PieProcess"/>
    <dgm:cxn modelId="{175E3B4B-D71A-4065-9325-83664DBC611F}" srcId="{451677DB-034F-4D87-A60D-A16DACCEE082}" destId="{C2F7A75D-A396-408B-9DFB-D9F67E7B1212}" srcOrd="0" destOrd="0" parTransId="{A78437E4-5966-436F-BEA8-07083C93CBF5}" sibTransId="{956CF07E-1F25-4CE3-8C02-7583F9495A22}"/>
    <dgm:cxn modelId="{D652A87E-89E4-4ABB-9088-F055887740E4}" type="presOf" srcId="{A1B88CEF-CC3C-4681-A3ED-BEE398B89076}" destId="{ED9F573E-E7AE-48FB-AA43-D9BFA893A974}" srcOrd="0" destOrd="2" presId="urn:microsoft.com/office/officeart/2009/3/layout/PieProcess"/>
    <dgm:cxn modelId="{1AA0AB95-013C-44BA-87AE-B0B7A7AFA476}" type="presOf" srcId="{4B305352-D24D-4CA4-8AAB-48866648D08F}" destId="{ED9F573E-E7AE-48FB-AA43-D9BFA893A974}" srcOrd="0" destOrd="0" presId="urn:microsoft.com/office/officeart/2009/3/layout/PieProcess"/>
    <dgm:cxn modelId="{76E5BFD2-7C46-4125-917E-13DED5EC8154}" srcId="{C2F7A75D-A396-408B-9DFB-D9F67E7B1212}" destId="{4B305352-D24D-4CA4-8AAB-48866648D08F}" srcOrd="0" destOrd="0" parTransId="{616139A2-72A3-4636-A296-A399E16808B5}" sibTransId="{75C41F01-4FBF-4A13-B78F-4FD4E9A3B032}"/>
    <dgm:cxn modelId="{B365B9DD-2445-47E6-BD24-F309F0D17D98}" srcId="{C2F7A75D-A396-408B-9DFB-D9F67E7B1212}" destId="{B0C012F8-1C93-438E-8EC2-D672FF65DCEB}" srcOrd="1" destOrd="0" parTransId="{C371244F-EA6F-4B4F-8C3A-DE0700587B16}" sibTransId="{852CC984-FB9B-470D-B768-4175687EF08F}"/>
    <dgm:cxn modelId="{43FA02EE-5C46-43F6-A98F-3C8BEE477422}" srcId="{C2F7A75D-A396-408B-9DFB-D9F67E7B1212}" destId="{F35DE655-EA4F-425D-A420-2B7EE7068384}" srcOrd="4" destOrd="0" parTransId="{AF605F5E-BA0D-4FFA-BB1C-9F5291D2F3D6}" sibTransId="{72E389EA-CCEE-4858-BFBD-EF5ABD472051}"/>
    <dgm:cxn modelId="{9B061AF6-BBF9-4249-B035-792A2EBF646A}" type="presOf" srcId="{451677DB-034F-4D87-A60D-A16DACCEE082}" destId="{ED87FCF4-A5C8-4ED1-AF0C-BAC0B62B9436}" srcOrd="0" destOrd="0" presId="urn:microsoft.com/office/officeart/2009/3/layout/PieProcess"/>
    <dgm:cxn modelId="{7C353CFE-4889-403E-8BB0-0BDE6AF45E29}" type="presOf" srcId="{EC90D74A-6365-4EAD-88D9-1E87387381A2}" destId="{ED9F573E-E7AE-48FB-AA43-D9BFA893A974}" srcOrd="0" destOrd="3" presId="urn:microsoft.com/office/officeart/2009/3/layout/PieProcess"/>
    <dgm:cxn modelId="{DD728937-2892-4779-A9C3-1F5C6B2BC70A}" type="presParOf" srcId="{ED87FCF4-A5C8-4ED1-AF0C-BAC0B62B9436}" destId="{925C4458-B7FA-4F68-BAA5-6BEBFF8C460F}" srcOrd="0" destOrd="0" presId="urn:microsoft.com/office/officeart/2009/3/layout/PieProcess"/>
    <dgm:cxn modelId="{85EBEEC9-5DCC-48A2-9CE3-C5C04179754B}" type="presParOf" srcId="{925C4458-B7FA-4F68-BAA5-6BEBFF8C460F}" destId="{D734ECD2-2112-421E-A4D8-EFA2EE8C4F77}" srcOrd="0" destOrd="0" presId="urn:microsoft.com/office/officeart/2009/3/layout/PieProcess"/>
    <dgm:cxn modelId="{AA24B500-7705-4EB2-9BEF-F3B19C7B905B}" type="presParOf" srcId="{925C4458-B7FA-4F68-BAA5-6BEBFF8C460F}" destId="{3348F294-E0F0-4487-8620-9A9485BEA090}" srcOrd="1" destOrd="0" presId="urn:microsoft.com/office/officeart/2009/3/layout/PieProcess"/>
    <dgm:cxn modelId="{3076C9B4-0513-4D80-9C43-32A4732F0FEA}" type="presParOf" srcId="{925C4458-B7FA-4F68-BAA5-6BEBFF8C460F}" destId="{66F30B51-693D-4D13-80BC-3FC073401380}" srcOrd="2" destOrd="0" presId="urn:microsoft.com/office/officeart/2009/3/layout/PieProcess"/>
    <dgm:cxn modelId="{F4F295F6-1EDC-449E-9680-97933A3A5FAE}" type="presParOf" srcId="{ED87FCF4-A5C8-4ED1-AF0C-BAC0B62B9436}" destId="{DB6BBFBF-C749-4137-9DD0-376A83C8A4DC}" srcOrd="1" destOrd="0" presId="urn:microsoft.com/office/officeart/2009/3/layout/PieProcess"/>
    <dgm:cxn modelId="{A8E645D4-27F9-497C-A6B6-7CA4EE581C64}" type="presParOf" srcId="{ED87FCF4-A5C8-4ED1-AF0C-BAC0B62B9436}" destId="{684F1F68-58F3-4AFE-9DC7-C27F7C1D6D8F}" srcOrd="2" destOrd="0" presId="urn:microsoft.com/office/officeart/2009/3/layout/PieProcess"/>
    <dgm:cxn modelId="{E672364E-7AF7-409A-ACC7-4FB0C8F80201}" type="presParOf" srcId="{684F1F68-58F3-4AFE-9DC7-C27F7C1D6D8F}" destId="{ED9F573E-E7AE-48FB-AA43-D9BFA893A974}" srcOrd="0" destOrd="0" presId="urn:microsoft.com/office/officeart/2009/3/layout/Pi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F7A7B2-B189-48D5-A715-2CC7B1EC055C}" type="doc">
      <dgm:prSet loTypeId="urn:microsoft.com/office/officeart/2009/3/layout/PieProcess" loCatId="list" qsTypeId="urn:microsoft.com/office/officeart/2005/8/quickstyle/simple1" qsCatId="simple" csTypeId="urn:microsoft.com/office/officeart/2005/8/colors/accent1_2" csCatId="accent1" phldr="1"/>
      <dgm:spPr/>
      <dgm:t>
        <a:bodyPr/>
        <a:lstStyle/>
        <a:p>
          <a:endParaRPr lang="tr-TR"/>
        </a:p>
      </dgm:t>
    </dgm:pt>
    <dgm:pt modelId="{2FBD6362-AAF7-405A-B0A4-654DE71B17E1}">
      <dgm:prSet custT="1"/>
      <dgm:spPr/>
      <dgm:t>
        <a:bodyPr/>
        <a:lstStyle/>
        <a:p>
          <a:pPr rtl="0"/>
          <a:r>
            <a:rPr lang="tr-TR" sz="3200" baseline="0" dirty="0"/>
            <a:t>Erkekler</a:t>
          </a:r>
          <a:endParaRPr lang="tr-TR" sz="3200" dirty="0"/>
        </a:p>
      </dgm:t>
    </dgm:pt>
    <dgm:pt modelId="{741B1DDB-9FFA-4207-B511-CD619C48423E}" type="parTrans" cxnId="{462810B7-34E9-4760-AB81-D05FCCC6422C}">
      <dgm:prSet/>
      <dgm:spPr/>
      <dgm:t>
        <a:bodyPr/>
        <a:lstStyle/>
        <a:p>
          <a:endParaRPr lang="tr-TR"/>
        </a:p>
      </dgm:t>
    </dgm:pt>
    <dgm:pt modelId="{0F2D1918-3E49-4A25-A8DC-E4B0B8038612}" type="sibTrans" cxnId="{462810B7-34E9-4760-AB81-D05FCCC6422C}">
      <dgm:prSet/>
      <dgm:spPr/>
      <dgm:t>
        <a:bodyPr/>
        <a:lstStyle/>
        <a:p>
          <a:endParaRPr lang="tr-TR"/>
        </a:p>
      </dgm:t>
    </dgm:pt>
    <dgm:pt modelId="{CF12B386-3FC8-4A0C-B47C-E774108C96F5}">
      <dgm:prSet custT="1"/>
      <dgm:spPr>
        <a:solidFill>
          <a:srgbClr val="FFFF00"/>
        </a:solidFill>
      </dgm:spPr>
      <dgm:t>
        <a:bodyPr/>
        <a:lstStyle/>
        <a:p>
          <a:pPr rtl="0"/>
          <a:endParaRPr lang="tr-TR" sz="2400" baseline="0" dirty="0"/>
        </a:p>
        <a:p>
          <a:pPr rtl="0"/>
          <a:endParaRPr lang="tr-TR" sz="2400" baseline="0" dirty="0"/>
        </a:p>
        <a:p>
          <a:pPr rtl="0"/>
          <a:r>
            <a:rPr lang="tr-TR" sz="2400" baseline="0" dirty="0">
              <a:solidFill>
                <a:srgbClr val="FF0000"/>
              </a:solidFill>
            </a:rPr>
            <a:t>Anal siğiller</a:t>
          </a:r>
        </a:p>
        <a:p>
          <a:pPr rtl="0"/>
          <a:r>
            <a:rPr lang="tr-TR" sz="2400" baseline="0" dirty="0"/>
            <a:t>AIN ve Anal kanser</a:t>
          </a:r>
          <a:endParaRPr lang="tr-TR" sz="2400" dirty="0"/>
        </a:p>
      </dgm:t>
    </dgm:pt>
    <dgm:pt modelId="{865A720E-A624-4366-9B7D-935635BC5DE0}" type="parTrans" cxnId="{267DE9FB-0962-4AED-83C8-E5C371977001}">
      <dgm:prSet/>
      <dgm:spPr/>
      <dgm:t>
        <a:bodyPr/>
        <a:lstStyle/>
        <a:p>
          <a:endParaRPr lang="tr-TR"/>
        </a:p>
      </dgm:t>
    </dgm:pt>
    <dgm:pt modelId="{56E9A4CC-D1F0-4FD0-8E17-E44596B3802F}" type="sibTrans" cxnId="{267DE9FB-0962-4AED-83C8-E5C371977001}">
      <dgm:prSet/>
      <dgm:spPr/>
      <dgm:t>
        <a:bodyPr/>
        <a:lstStyle/>
        <a:p>
          <a:endParaRPr lang="tr-TR"/>
        </a:p>
      </dgm:t>
    </dgm:pt>
    <dgm:pt modelId="{0F41FD19-97BA-40E9-B03A-236C5119E9ED}" type="pres">
      <dgm:prSet presAssocID="{46F7A7B2-B189-48D5-A715-2CC7B1EC055C}" presName="Name0" presStyleCnt="0">
        <dgm:presLayoutVars>
          <dgm:chMax val="7"/>
          <dgm:chPref val="7"/>
          <dgm:dir/>
          <dgm:animOne val="branch"/>
          <dgm:animLvl val="lvl"/>
        </dgm:presLayoutVars>
      </dgm:prSet>
      <dgm:spPr/>
    </dgm:pt>
    <dgm:pt modelId="{8D9C8240-D8CA-43D7-8D52-DB7B01E89EFE}" type="pres">
      <dgm:prSet presAssocID="{2FBD6362-AAF7-405A-B0A4-654DE71B17E1}" presName="ParentComposite" presStyleCnt="0"/>
      <dgm:spPr/>
    </dgm:pt>
    <dgm:pt modelId="{511DEF29-4780-45FD-B564-C59C940F80A9}" type="pres">
      <dgm:prSet presAssocID="{2FBD6362-AAF7-405A-B0A4-654DE71B17E1}" presName="Chord" presStyleLbl="bgShp" presStyleIdx="0" presStyleCnt="1"/>
      <dgm:spPr/>
    </dgm:pt>
    <dgm:pt modelId="{C8ADD11E-4332-4B81-A18D-416E5FD24F06}" type="pres">
      <dgm:prSet presAssocID="{2FBD6362-AAF7-405A-B0A4-654DE71B17E1}" presName="Pie" presStyleLbl="alignNode1" presStyleIdx="0" presStyleCnt="1"/>
      <dgm:spPr/>
    </dgm:pt>
    <dgm:pt modelId="{2C4B092D-8087-4438-8841-9937C34DAA62}" type="pres">
      <dgm:prSet presAssocID="{2FBD6362-AAF7-405A-B0A4-654DE71B17E1}" presName="Parent" presStyleLbl="revTx" presStyleIdx="0" presStyleCnt="2">
        <dgm:presLayoutVars>
          <dgm:chMax val="1"/>
          <dgm:chPref val="1"/>
          <dgm:bulletEnabled val="1"/>
        </dgm:presLayoutVars>
      </dgm:prSet>
      <dgm:spPr/>
    </dgm:pt>
    <dgm:pt modelId="{0C4ED171-1116-4169-BC3C-004A53478C4B}" type="pres">
      <dgm:prSet presAssocID="{56E9A4CC-D1F0-4FD0-8E17-E44596B3802F}" presName="negSibTrans" presStyleCnt="0"/>
      <dgm:spPr/>
    </dgm:pt>
    <dgm:pt modelId="{5C28CEC5-A7CC-4AD5-A5EA-DE621E7B4AAD}" type="pres">
      <dgm:prSet presAssocID="{2FBD6362-AAF7-405A-B0A4-654DE71B17E1}" presName="composite" presStyleCnt="0"/>
      <dgm:spPr/>
    </dgm:pt>
    <dgm:pt modelId="{3F92C64C-50CC-42C0-9E30-07008B30C3B7}" type="pres">
      <dgm:prSet presAssocID="{2FBD6362-AAF7-405A-B0A4-654DE71B17E1}" presName="Child" presStyleLbl="revTx" presStyleIdx="1" presStyleCnt="2">
        <dgm:presLayoutVars>
          <dgm:chMax val="0"/>
          <dgm:chPref val="0"/>
          <dgm:bulletEnabled val="1"/>
        </dgm:presLayoutVars>
      </dgm:prSet>
      <dgm:spPr/>
    </dgm:pt>
  </dgm:ptLst>
  <dgm:cxnLst>
    <dgm:cxn modelId="{94090E5D-4966-4B10-8841-5E0D0E49984D}" type="presOf" srcId="{46F7A7B2-B189-48D5-A715-2CC7B1EC055C}" destId="{0F41FD19-97BA-40E9-B03A-236C5119E9ED}" srcOrd="0" destOrd="0" presId="urn:microsoft.com/office/officeart/2009/3/layout/PieProcess"/>
    <dgm:cxn modelId="{933B6D92-89D8-484A-A452-1D053F29B875}" type="presOf" srcId="{2FBD6362-AAF7-405A-B0A4-654DE71B17E1}" destId="{2C4B092D-8087-4438-8841-9937C34DAA62}" srcOrd="0" destOrd="0" presId="urn:microsoft.com/office/officeart/2009/3/layout/PieProcess"/>
    <dgm:cxn modelId="{462810B7-34E9-4760-AB81-D05FCCC6422C}" srcId="{46F7A7B2-B189-48D5-A715-2CC7B1EC055C}" destId="{2FBD6362-AAF7-405A-B0A4-654DE71B17E1}" srcOrd="0" destOrd="0" parTransId="{741B1DDB-9FFA-4207-B511-CD619C48423E}" sibTransId="{0F2D1918-3E49-4A25-A8DC-E4B0B8038612}"/>
    <dgm:cxn modelId="{E8FBB4C0-EA30-4918-AA2A-6F3AE2BBA127}" type="presOf" srcId="{CF12B386-3FC8-4A0C-B47C-E774108C96F5}" destId="{3F92C64C-50CC-42C0-9E30-07008B30C3B7}" srcOrd="0" destOrd="0" presId="urn:microsoft.com/office/officeart/2009/3/layout/PieProcess"/>
    <dgm:cxn modelId="{267DE9FB-0962-4AED-83C8-E5C371977001}" srcId="{2FBD6362-AAF7-405A-B0A4-654DE71B17E1}" destId="{CF12B386-3FC8-4A0C-B47C-E774108C96F5}" srcOrd="0" destOrd="0" parTransId="{865A720E-A624-4366-9B7D-935635BC5DE0}" sibTransId="{56E9A4CC-D1F0-4FD0-8E17-E44596B3802F}"/>
    <dgm:cxn modelId="{277CF1F9-BC1D-48DB-A8E0-A8428A24C450}" type="presParOf" srcId="{0F41FD19-97BA-40E9-B03A-236C5119E9ED}" destId="{8D9C8240-D8CA-43D7-8D52-DB7B01E89EFE}" srcOrd="0" destOrd="0" presId="urn:microsoft.com/office/officeart/2009/3/layout/PieProcess"/>
    <dgm:cxn modelId="{28448E9B-8438-4D19-A042-05F4AF169728}" type="presParOf" srcId="{8D9C8240-D8CA-43D7-8D52-DB7B01E89EFE}" destId="{511DEF29-4780-45FD-B564-C59C940F80A9}" srcOrd="0" destOrd="0" presId="urn:microsoft.com/office/officeart/2009/3/layout/PieProcess"/>
    <dgm:cxn modelId="{14ACC227-5BF2-4554-8C34-3787FC9F6760}" type="presParOf" srcId="{8D9C8240-D8CA-43D7-8D52-DB7B01E89EFE}" destId="{C8ADD11E-4332-4B81-A18D-416E5FD24F06}" srcOrd="1" destOrd="0" presId="urn:microsoft.com/office/officeart/2009/3/layout/PieProcess"/>
    <dgm:cxn modelId="{D9EF7B3B-7B68-4C90-A1F8-67FB7659C9AB}" type="presParOf" srcId="{8D9C8240-D8CA-43D7-8D52-DB7B01E89EFE}" destId="{2C4B092D-8087-4438-8841-9937C34DAA62}" srcOrd="2" destOrd="0" presId="urn:microsoft.com/office/officeart/2009/3/layout/PieProcess"/>
    <dgm:cxn modelId="{401D2838-604F-462C-B4A9-91D94B90969B}" type="presParOf" srcId="{0F41FD19-97BA-40E9-B03A-236C5119E9ED}" destId="{0C4ED171-1116-4169-BC3C-004A53478C4B}" srcOrd="1" destOrd="0" presId="urn:microsoft.com/office/officeart/2009/3/layout/PieProcess"/>
    <dgm:cxn modelId="{7A22C9C1-4D83-4E78-8F05-818171477CA5}" type="presParOf" srcId="{0F41FD19-97BA-40E9-B03A-236C5119E9ED}" destId="{5C28CEC5-A7CC-4AD5-A5EA-DE621E7B4AAD}" srcOrd="2" destOrd="0" presId="urn:microsoft.com/office/officeart/2009/3/layout/PieProcess"/>
    <dgm:cxn modelId="{C277D10A-62E6-4BDE-BBF4-F7CFF16605E8}" type="presParOf" srcId="{5C28CEC5-A7CC-4AD5-A5EA-DE621E7B4AAD}" destId="{3F92C64C-50CC-42C0-9E30-07008B30C3B7}" srcOrd="0" destOrd="0" presId="urn:microsoft.com/office/officeart/2009/3/layout/Pie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34ECD2-2112-421E-A4D8-EFA2EE8C4F77}">
      <dsp:nvSpPr>
        <dsp:cNvPr id="0" name=""/>
        <dsp:cNvSpPr/>
      </dsp:nvSpPr>
      <dsp:spPr>
        <a:xfrm>
          <a:off x="478155" y="0"/>
          <a:ext cx="1028700" cy="1028700"/>
        </a:xfrm>
        <a:prstGeom prst="chord">
          <a:avLst>
            <a:gd name="adj1" fmla="val 4800000"/>
            <a:gd name="adj2" fmla="val 1680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48F294-E0F0-4487-8620-9A9485BEA090}">
      <dsp:nvSpPr>
        <dsp:cNvPr id="0" name=""/>
        <dsp:cNvSpPr/>
      </dsp:nvSpPr>
      <dsp:spPr>
        <a:xfrm>
          <a:off x="581025" y="102869"/>
          <a:ext cx="822960" cy="822960"/>
        </a:xfrm>
        <a:prstGeom prst="pie">
          <a:avLst>
            <a:gd name="adj1" fmla="val 5400000"/>
            <a:gd name="adj2" fmla="val 162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F30B51-693D-4D13-80BC-3FC073401380}">
      <dsp:nvSpPr>
        <dsp:cNvPr id="0" name=""/>
        <dsp:cNvSpPr/>
      </dsp:nvSpPr>
      <dsp:spPr>
        <a:xfrm rot="16200000">
          <a:off x="-704850" y="2314574"/>
          <a:ext cx="2983230" cy="617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244600" rtl="0">
            <a:lnSpc>
              <a:spcPct val="90000"/>
            </a:lnSpc>
            <a:spcBef>
              <a:spcPct val="0"/>
            </a:spcBef>
            <a:spcAft>
              <a:spcPct val="35000"/>
            </a:spcAft>
            <a:buNone/>
          </a:pPr>
          <a:r>
            <a:rPr lang="tr-TR" sz="2800" kern="1200" baseline="0" dirty="0"/>
            <a:t>Kızlar ve Kadınlar</a:t>
          </a:r>
          <a:endParaRPr lang="tr-TR" sz="2800" kern="1200" dirty="0"/>
        </a:p>
      </dsp:txBody>
      <dsp:txXfrm>
        <a:off x="-704850" y="2314574"/>
        <a:ext cx="2983230" cy="617220"/>
      </dsp:txXfrm>
    </dsp:sp>
    <dsp:sp modelId="{ED9F573E-E7AE-48FB-AA43-D9BFA893A974}">
      <dsp:nvSpPr>
        <dsp:cNvPr id="0" name=""/>
        <dsp:cNvSpPr/>
      </dsp:nvSpPr>
      <dsp:spPr>
        <a:xfrm>
          <a:off x="1198244" y="0"/>
          <a:ext cx="2057400" cy="4114800"/>
        </a:xfrm>
        <a:prstGeom prst="rect">
          <a:avLst/>
        </a:prstGeom>
        <a:solidFill>
          <a:srgbClr val="FFFF00"/>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022350" rtl="0">
            <a:lnSpc>
              <a:spcPct val="90000"/>
            </a:lnSpc>
            <a:spcBef>
              <a:spcPct val="0"/>
            </a:spcBef>
            <a:spcAft>
              <a:spcPct val="35000"/>
            </a:spcAft>
            <a:buNone/>
          </a:pPr>
          <a:r>
            <a:rPr lang="tr-TR" sz="2300" kern="1200" baseline="0" dirty="0"/>
            <a:t>Servikal, vaginal, vulvar kanser</a:t>
          </a:r>
          <a:endParaRPr lang="tr-TR" sz="2300" kern="1200" dirty="0"/>
        </a:p>
        <a:p>
          <a:pPr marL="0" lvl="0" indent="0" algn="l" defTabSz="1022350" rtl="0">
            <a:lnSpc>
              <a:spcPct val="90000"/>
            </a:lnSpc>
            <a:spcBef>
              <a:spcPct val="0"/>
            </a:spcBef>
            <a:spcAft>
              <a:spcPct val="35000"/>
            </a:spcAft>
            <a:buNone/>
          </a:pPr>
          <a:r>
            <a:rPr lang="tr-TR" sz="2300" kern="1200" baseline="0" dirty="0">
              <a:solidFill>
                <a:srgbClr val="FF0000"/>
              </a:solidFill>
            </a:rPr>
            <a:t>Genital siğiller</a:t>
          </a:r>
          <a:endParaRPr lang="tr-TR" sz="2300" kern="1200" dirty="0">
            <a:solidFill>
              <a:srgbClr val="FF0000"/>
            </a:solidFill>
          </a:endParaRPr>
        </a:p>
        <a:p>
          <a:pPr marL="0" lvl="0" indent="0" algn="l" defTabSz="1022350" rtl="0">
            <a:lnSpc>
              <a:spcPct val="90000"/>
            </a:lnSpc>
            <a:spcBef>
              <a:spcPct val="0"/>
            </a:spcBef>
            <a:spcAft>
              <a:spcPct val="35000"/>
            </a:spcAft>
            <a:buNone/>
          </a:pPr>
          <a:r>
            <a:rPr lang="tr-TR" sz="2300" kern="1200" baseline="0" dirty="0"/>
            <a:t>CIN 1, 2, 3</a:t>
          </a:r>
          <a:endParaRPr lang="tr-TR" sz="2300" kern="1200" dirty="0"/>
        </a:p>
        <a:p>
          <a:pPr marL="0" lvl="0" indent="0" algn="l" defTabSz="1022350" rtl="0">
            <a:lnSpc>
              <a:spcPct val="90000"/>
            </a:lnSpc>
            <a:spcBef>
              <a:spcPct val="0"/>
            </a:spcBef>
            <a:spcAft>
              <a:spcPct val="35000"/>
            </a:spcAft>
            <a:buNone/>
          </a:pPr>
          <a:r>
            <a:rPr lang="tr-TR" sz="2300" kern="1200" baseline="0" dirty="0"/>
            <a:t>Servikal AIS</a:t>
          </a:r>
          <a:endParaRPr lang="tr-TR" sz="2300" kern="1200" dirty="0"/>
        </a:p>
        <a:p>
          <a:pPr marL="0" lvl="0" indent="0" algn="l" defTabSz="1022350" rtl="0">
            <a:lnSpc>
              <a:spcPct val="90000"/>
            </a:lnSpc>
            <a:spcBef>
              <a:spcPct val="0"/>
            </a:spcBef>
            <a:spcAft>
              <a:spcPct val="35000"/>
            </a:spcAft>
            <a:buNone/>
          </a:pPr>
          <a:r>
            <a:rPr lang="tr-TR" sz="2300" kern="1200" baseline="0" dirty="0"/>
            <a:t>VAIN 2, 3</a:t>
          </a:r>
          <a:endParaRPr lang="tr-TR" sz="2300" kern="1200" dirty="0"/>
        </a:p>
        <a:p>
          <a:pPr marL="0" lvl="0" indent="0" algn="l" defTabSz="1022350" rtl="0">
            <a:lnSpc>
              <a:spcPct val="90000"/>
            </a:lnSpc>
            <a:spcBef>
              <a:spcPct val="0"/>
            </a:spcBef>
            <a:spcAft>
              <a:spcPct val="35000"/>
            </a:spcAft>
            <a:buNone/>
          </a:pPr>
          <a:r>
            <a:rPr lang="tr-TR" sz="2300" kern="1200" baseline="0" dirty="0"/>
            <a:t>Undiferansiye VIN (VIN2,3)</a:t>
          </a:r>
        </a:p>
        <a:p>
          <a:pPr marL="0" lvl="0" indent="0" algn="l" defTabSz="1022350" rtl="0">
            <a:lnSpc>
              <a:spcPct val="90000"/>
            </a:lnSpc>
            <a:spcBef>
              <a:spcPct val="0"/>
            </a:spcBef>
            <a:spcAft>
              <a:spcPct val="35000"/>
            </a:spcAft>
            <a:buNone/>
          </a:pPr>
          <a:r>
            <a:rPr lang="tr-TR" sz="2300" kern="1200" baseline="0" dirty="0"/>
            <a:t>AIN ve Anal kanser</a:t>
          </a:r>
        </a:p>
      </dsp:txBody>
      <dsp:txXfrm>
        <a:off x="1198244" y="0"/>
        <a:ext cx="2057400" cy="4114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1DEF29-4780-45FD-B564-C59C940F80A9}">
      <dsp:nvSpPr>
        <dsp:cNvPr id="0" name=""/>
        <dsp:cNvSpPr/>
      </dsp:nvSpPr>
      <dsp:spPr>
        <a:xfrm>
          <a:off x="478155" y="0"/>
          <a:ext cx="1028700" cy="1028700"/>
        </a:xfrm>
        <a:prstGeom prst="chord">
          <a:avLst>
            <a:gd name="adj1" fmla="val 4800000"/>
            <a:gd name="adj2" fmla="val 1680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8ADD11E-4332-4B81-A18D-416E5FD24F06}">
      <dsp:nvSpPr>
        <dsp:cNvPr id="0" name=""/>
        <dsp:cNvSpPr/>
      </dsp:nvSpPr>
      <dsp:spPr>
        <a:xfrm>
          <a:off x="581025" y="102869"/>
          <a:ext cx="822960" cy="822960"/>
        </a:xfrm>
        <a:prstGeom prst="pie">
          <a:avLst>
            <a:gd name="adj1" fmla="val 5400000"/>
            <a:gd name="adj2" fmla="val 162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4B092D-8087-4438-8841-9937C34DAA62}">
      <dsp:nvSpPr>
        <dsp:cNvPr id="0" name=""/>
        <dsp:cNvSpPr/>
      </dsp:nvSpPr>
      <dsp:spPr>
        <a:xfrm rot="16200000">
          <a:off x="-704850" y="2314574"/>
          <a:ext cx="2983230" cy="617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422400" rtl="0">
            <a:lnSpc>
              <a:spcPct val="90000"/>
            </a:lnSpc>
            <a:spcBef>
              <a:spcPct val="0"/>
            </a:spcBef>
            <a:spcAft>
              <a:spcPct val="35000"/>
            </a:spcAft>
            <a:buNone/>
          </a:pPr>
          <a:r>
            <a:rPr lang="tr-TR" sz="3200" kern="1200" baseline="0" dirty="0"/>
            <a:t>Erkekler</a:t>
          </a:r>
          <a:endParaRPr lang="tr-TR" sz="3200" kern="1200" dirty="0"/>
        </a:p>
      </dsp:txBody>
      <dsp:txXfrm>
        <a:off x="-704850" y="2314574"/>
        <a:ext cx="2983230" cy="617220"/>
      </dsp:txXfrm>
    </dsp:sp>
    <dsp:sp modelId="{3F92C64C-50CC-42C0-9E30-07008B30C3B7}">
      <dsp:nvSpPr>
        <dsp:cNvPr id="0" name=""/>
        <dsp:cNvSpPr/>
      </dsp:nvSpPr>
      <dsp:spPr>
        <a:xfrm>
          <a:off x="1198244" y="0"/>
          <a:ext cx="2057400" cy="4114800"/>
        </a:xfrm>
        <a:prstGeom prst="rect">
          <a:avLst/>
        </a:prstGeom>
        <a:solidFill>
          <a:srgbClr val="FFFF00"/>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066800" rtl="0">
            <a:lnSpc>
              <a:spcPct val="90000"/>
            </a:lnSpc>
            <a:spcBef>
              <a:spcPct val="0"/>
            </a:spcBef>
            <a:spcAft>
              <a:spcPct val="35000"/>
            </a:spcAft>
            <a:buNone/>
          </a:pPr>
          <a:endParaRPr lang="tr-TR" sz="2400" kern="1200" baseline="0" dirty="0"/>
        </a:p>
        <a:p>
          <a:pPr marL="0" lvl="0" indent="0" algn="l" defTabSz="1066800" rtl="0">
            <a:lnSpc>
              <a:spcPct val="90000"/>
            </a:lnSpc>
            <a:spcBef>
              <a:spcPct val="0"/>
            </a:spcBef>
            <a:spcAft>
              <a:spcPct val="35000"/>
            </a:spcAft>
            <a:buNone/>
          </a:pPr>
          <a:endParaRPr lang="tr-TR" sz="2400" kern="1200" baseline="0" dirty="0"/>
        </a:p>
        <a:p>
          <a:pPr marL="0" lvl="0" indent="0" algn="l" defTabSz="1066800" rtl="0">
            <a:lnSpc>
              <a:spcPct val="90000"/>
            </a:lnSpc>
            <a:spcBef>
              <a:spcPct val="0"/>
            </a:spcBef>
            <a:spcAft>
              <a:spcPct val="35000"/>
            </a:spcAft>
            <a:buNone/>
          </a:pPr>
          <a:r>
            <a:rPr lang="tr-TR" sz="2400" kern="1200" baseline="0" dirty="0">
              <a:solidFill>
                <a:srgbClr val="FF0000"/>
              </a:solidFill>
            </a:rPr>
            <a:t>Anal siğiller</a:t>
          </a:r>
        </a:p>
        <a:p>
          <a:pPr marL="0" lvl="0" indent="0" algn="l" defTabSz="1066800" rtl="0">
            <a:lnSpc>
              <a:spcPct val="90000"/>
            </a:lnSpc>
            <a:spcBef>
              <a:spcPct val="0"/>
            </a:spcBef>
            <a:spcAft>
              <a:spcPct val="35000"/>
            </a:spcAft>
            <a:buNone/>
          </a:pPr>
          <a:r>
            <a:rPr lang="tr-TR" sz="2400" kern="1200" baseline="0" dirty="0"/>
            <a:t>AIN ve Anal kanser</a:t>
          </a:r>
          <a:endParaRPr lang="tr-TR" sz="2400" kern="1200" dirty="0"/>
        </a:p>
      </dsp:txBody>
      <dsp:txXfrm>
        <a:off x="1198244" y="0"/>
        <a:ext cx="2057400" cy="4114800"/>
      </dsp:txXfrm>
    </dsp:sp>
  </dsp:spTree>
</dsp:drawing>
</file>

<file path=ppt/diagrams/layout1.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layout2.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95A1D9-17B4-4387-B18B-3F4E3C3292DD}" type="datetimeFigureOut">
              <a:rPr lang="tr-TR" smtClean="0"/>
              <a:t>20.05.2018</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19161C-7C76-45FF-99B2-DEFF2B86DC82}" type="slidenum">
              <a:rPr lang="tr-TR" smtClean="0"/>
              <a:t>‹#›</a:t>
            </a:fld>
            <a:endParaRPr lang="tr-TR"/>
          </a:p>
        </p:txBody>
      </p:sp>
    </p:spTree>
    <p:extLst>
      <p:ext uri="{BB962C8B-B14F-4D97-AF65-F5344CB8AC3E}">
        <p14:creationId xmlns:p14="http://schemas.microsoft.com/office/powerpoint/2010/main" val="3548394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C19161C-7C76-45FF-99B2-DEFF2B86DC82}" type="slidenum">
              <a:rPr lang="tr-TR" smtClean="0"/>
              <a:t>2</a:t>
            </a:fld>
            <a:endParaRPr lang="tr-TR"/>
          </a:p>
        </p:txBody>
      </p:sp>
    </p:spTree>
    <p:extLst>
      <p:ext uri="{BB962C8B-B14F-4D97-AF65-F5344CB8AC3E}">
        <p14:creationId xmlns:p14="http://schemas.microsoft.com/office/powerpoint/2010/main" val="2223729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 </a:t>
            </a:r>
            <a:r>
              <a:rPr lang="tr-TR" dirty="0" err="1"/>
              <a:t>The</a:t>
            </a:r>
            <a:r>
              <a:rPr lang="tr-TR" dirty="0"/>
              <a:t> </a:t>
            </a:r>
            <a:r>
              <a:rPr lang="tr-TR" dirty="0" err="1"/>
              <a:t>procedure</a:t>
            </a:r>
            <a:r>
              <a:rPr lang="tr-TR" dirty="0"/>
              <a:t> </a:t>
            </a:r>
            <a:r>
              <a:rPr lang="tr-TR" dirty="0" err="1"/>
              <a:t>requires</a:t>
            </a:r>
            <a:r>
              <a:rPr lang="tr-TR" dirty="0"/>
              <a:t> </a:t>
            </a:r>
            <a:r>
              <a:rPr lang="tr-TR" dirty="0" err="1"/>
              <a:t>removing</a:t>
            </a:r>
            <a:r>
              <a:rPr lang="tr-TR" dirty="0"/>
              <a:t> </a:t>
            </a:r>
            <a:r>
              <a:rPr lang="tr-TR" dirty="0" err="1"/>
              <a:t>the</a:t>
            </a:r>
            <a:r>
              <a:rPr lang="tr-TR" dirty="0"/>
              <a:t> </a:t>
            </a:r>
            <a:r>
              <a:rPr lang="tr-TR" dirty="0" err="1"/>
              <a:t>vulvar</a:t>
            </a:r>
            <a:r>
              <a:rPr lang="tr-TR" dirty="0"/>
              <a:t> skin </a:t>
            </a:r>
            <a:r>
              <a:rPr lang="tr-TR" dirty="0" err="1"/>
              <a:t>along</a:t>
            </a:r>
            <a:r>
              <a:rPr lang="tr-TR" dirty="0"/>
              <a:t> a </a:t>
            </a:r>
            <a:r>
              <a:rPr lang="tr-TR" dirty="0" err="1"/>
              <a:t>relatively</a:t>
            </a:r>
            <a:r>
              <a:rPr lang="tr-TR" dirty="0"/>
              <a:t> </a:t>
            </a:r>
            <a:r>
              <a:rPr lang="tr-TR" dirty="0" err="1"/>
              <a:t>avascular</a:t>
            </a:r>
            <a:r>
              <a:rPr lang="tr-TR" dirty="0"/>
              <a:t> </a:t>
            </a:r>
            <a:r>
              <a:rPr lang="tr-TR" dirty="0" err="1"/>
              <a:t>plane</a:t>
            </a:r>
            <a:r>
              <a:rPr lang="tr-TR" dirty="0"/>
              <a:t> </a:t>
            </a:r>
            <a:r>
              <a:rPr lang="tr-TR" dirty="0" err="1"/>
              <a:t>beneath</a:t>
            </a:r>
            <a:r>
              <a:rPr lang="tr-TR" dirty="0"/>
              <a:t> </a:t>
            </a:r>
            <a:r>
              <a:rPr lang="tr-TR" dirty="0" err="1"/>
              <a:t>the</a:t>
            </a:r>
            <a:r>
              <a:rPr lang="tr-TR" dirty="0"/>
              <a:t> </a:t>
            </a:r>
            <a:r>
              <a:rPr lang="tr-TR" dirty="0" err="1"/>
              <a:t>epidermis</a:t>
            </a:r>
            <a:r>
              <a:rPr lang="tr-TR" dirty="0"/>
              <a:t>, </a:t>
            </a:r>
            <a:r>
              <a:rPr lang="tr-TR" dirty="0" err="1"/>
              <a:t>while</a:t>
            </a:r>
            <a:r>
              <a:rPr lang="tr-TR" dirty="0"/>
              <a:t> </a:t>
            </a:r>
            <a:r>
              <a:rPr lang="tr-TR" dirty="0" err="1"/>
              <a:t>preserving</a:t>
            </a:r>
            <a:r>
              <a:rPr lang="tr-TR" dirty="0"/>
              <a:t> </a:t>
            </a:r>
            <a:r>
              <a:rPr lang="tr-TR" dirty="0" err="1"/>
              <a:t>the</a:t>
            </a:r>
            <a:r>
              <a:rPr lang="tr-TR" dirty="0"/>
              <a:t> </a:t>
            </a:r>
            <a:r>
              <a:rPr lang="tr-TR" dirty="0" err="1"/>
              <a:t>subcutaneous</a:t>
            </a:r>
            <a:r>
              <a:rPr lang="tr-TR" dirty="0"/>
              <a:t> </a:t>
            </a:r>
            <a:r>
              <a:rPr lang="tr-TR" dirty="0" err="1"/>
              <a:t>tissue</a:t>
            </a:r>
            <a:r>
              <a:rPr lang="tr-TR" dirty="0"/>
              <a:t> </a:t>
            </a:r>
          </a:p>
        </p:txBody>
      </p:sp>
      <p:sp>
        <p:nvSpPr>
          <p:cNvPr id="4" name="Slayt Numarası Yer Tutucusu 3"/>
          <p:cNvSpPr>
            <a:spLocks noGrp="1"/>
          </p:cNvSpPr>
          <p:nvPr>
            <p:ph type="sldNum" sz="quarter" idx="10"/>
          </p:nvPr>
        </p:nvSpPr>
        <p:spPr/>
        <p:txBody>
          <a:bodyPr/>
          <a:lstStyle/>
          <a:p>
            <a:fld id="{8C19161C-7C76-45FF-99B2-DEFF2B86DC82}" type="slidenum">
              <a:rPr lang="tr-TR" smtClean="0"/>
              <a:t>26</a:t>
            </a:fld>
            <a:endParaRPr lang="tr-TR"/>
          </a:p>
        </p:txBody>
      </p:sp>
    </p:spTree>
    <p:extLst>
      <p:ext uri="{BB962C8B-B14F-4D97-AF65-F5344CB8AC3E}">
        <p14:creationId xmlns:p14="http://schemas.microsoft.com/office/powerpoint/2010/main" val="3465809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p>
        </p:txBody>
      </p:sp>
      <p:sp>
        <p:nvSpPr>
          <p:cNvPr id="4" name="Slide Number Placeholder 3"/>
          <p:cNvSpPr>
            <a:spLocks noGrp="1"/>
          </p:cNvSpPr>
          <p:nvPr>
            <p:ph type="sldNum" sz="quarter" idx="5"/>
          </p:nvPr>
        </p:nvSpPr>
        <p:spPr/>
        <p:txBody>
          <a:bodyPr/>
          <a:lstStyle/>
          <a:p>
            <a:pPr>
              <a:defRPr/>
            </a:pPr>
            <a:fld id="{B1BE3078-E324-4C57-894C-A2AC69830A7E}" type="slidenum">
              <a:rPr lang="en-US" smtClean="0"/>
              <a:pPr>
                <a:defRPr/>
              </a:pPr>
              <a:t>62</a:t>
            </a:fld>
            <a:endParaRPr lang="en-US" dirty="0"/>
          </a:p>
        </p:txBody>
      </p:sp>
    </p:spTree>
    <p:extLst>
      <p:ext uri="{BB962C8B-B14F-4D97-AF65-F5344CB8AC3E}">
        <p14:creationId xmlns:p14="http://schemas.microsoft.com/office/powerpoint/2010/main" val="2218875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fld id="{5E2CF5BF-C63A-4117-8299-17D1DFD46038}" type="slidenum">
              <a:rPr lang="tr-TR" sz="1200" b="0" smtClean="0">
                <a:latin typeface="Arial" pitchFamily="34" charset="0"/>
              </a:rPr>
              <a:pPr eaLnBrk="1" hangingPunct="1"/>
              <a:t>63</a:t>
            </a:fld>
            <a:endParaRPr lang="tr-TR" sz="1200" b="0">
              <a:latin typeface="Arial" pitchFamily="34" charset="0"/>
            </a:endParaRPr>
          </a:p>
        </p:txBody>
      </p:sp>
      <p:sp>
        <p:nvSpPr>
          <p:cNvPr id="97283" name="Rectangle 6"/>
          <p:cNvSpPr txBox="1">
            <a:spLocks noGrp="1" noChangeArrowheads="1"/>
          </p:cNvSpPr>
          <p:nvPr/>
        </p:nvSpPr>
        <p:spPr bwMode="auto">
          <a:xfrm>
            <a:off x="36576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lgn="r"/>
            <a:r>
              <a:rPr lang="en-GB" sz="1000" i="1">
                <a:latin typeface="Arial" pitchFamily="34" charset="0"/>
              </a:rPr>
              <a:t>1. Epidemiology of HPV, slide </a:t>
            </a:r>
            <a:endParaRPr lang="en-GB" sz="1200">
              <a:latin typeface="Times New Roman" pitchFamily="18" charset="0"/>
            </a:endParaRPr>
          </a:p>
        </p:txBody>
      </p:sp>
      <p:sp>
        <p:nvSpPr>
          <p:cNvPr id="9728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lgn="r"/>
            <a:fld id="{F7DFAE06-2179-41A4-A959-0DA6B9E231E2}" type="slidenum">
              <a:rPr lang="en-GB" sz="1000" i="1">
                <a:latin typeface="Arial" pitchFamily="34" charset="0"/>
              </a:rPr>
              <a:pPr algn="r"/>
              <a:t>63</a:t>
            </a:fld>
            <a:endParaRPr lang="en-GB" sz="1200">
              <a:latin typeface="Times New Roman" pitchFamily="18" charset="0"/>
            </a:endParaRPr>
          </a:p>
        </p:txBody>
      </p:sp>
      <p:sp>
        <p:nvSpPr>
          <p:cNvPr id="97285" name="Rectangle 2"/>
          <p:cNvSpPr>
            <a:spLocks noGrp="1" noRot="1" noChangeAspect="1" noChangeArrowheads="1" noTextEdit="1"/>
          </p:cNvSpPr>
          <p:nvPr>
            <p:ph type="sldImg"/>
          </p:nvPr>
        </p:nvSpPr>
        <p:spPr>
          <a:xfrm>
            <a:off x="381000" y="687388"/>
            <a:ext cx="6096000" cy="3429000"/>
          </a:xfrm>
          <a:ln/>
        </p:spPr>
      </p:sp>
      <p:sp>
        <p:nvSpPr>
          <p:cNvPr id="97286" name="Rectangle 3"/>
          <p:cNvSpPr>
            <a:spLocks noGrp="1" noChangeArrowheads="1"/>
          </p:cNvSpPr>
          <p:nvPr>
            <p:ph type="body" idx="1"/>
          </p:nvPr>
        </p:nvSpPr>
        <p:spPr>
          <a:xfrm>
            <a:off x="1073150" y="4127500"/>
            <a:ext cx="5240338" cy="47926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eaLnBrk="1" hangingPunct="1">
              <a:spcBef>
                <a:spcPct val="0"/>
              </a:spcBef>
            </a:pPr>
            <a:r>
              <a:rPr lang="en-US" sz="900" b="1" dirty="0">
                <a:latin typeface="Arial" pitchFamily="34" charset="0"/>
                <a:cs typeface="Arial" pitchFamily="34" charset="0"/>
              </a:rPr>
              <a:t>Key Point</a:t>
            </a:r>
          </a:p>
          <a:p>
            <a:pPr eaLnBrk="1" hangingPunct="1">
              <a:spcBef>
                <a:spcPct val="0"/>
              </a:spcBef>
            </a:pPr>
            <a:endParaRPr lang="en-US" sz="900" b="1" dirty="0">
              <a:latin typeface="Arial" pitchFamily="34" charset="0"/>
              <a:cs typeface="Arial" pitchFamily="34" charset="0"/>
            </a:endParaRPr>
          </a:p>
          <a:p>
            <a:pPr eaLnBrk="1" hangingPunct="1">
              <a:spcBef>
                <a:spcPct val="0"/>
              </a:spcBef>
            </a:pPr>
            <a:r>
              <a:rPr lang="en-US" sz="900" b="1" dirty="0">
                <a:latin typeface="Arial" pitchFamily="34" charset="0"/>
                <a:cs typeface="Arial" pitchFamily="34" charset="0"/>
              </a:rPr>
              <a:t>Vaccination with a 4-type vaccine (HPV 6, 11, 16, and 18) could dramatically reduce CIN 2/3 and cervical cancer, as well as other HPV-associated diseases (CIN 1 and genital warts).</a:t>
            </a:r>
          </a:p>
          <a:p>
            <a:pPr eaLnBrk="1" hangingPunct="1">
              <a:spcBef>
                <a:spcPct val="0"/>
              </a:spcBef>
            </a:pPr>
            <a:endParaRPr lang="en-US" sz="900" b="1" dirty="0">
              <a:latin typeface="Arial" pitchFamily="34" charset="0"/>
              <a:cs typeface="Arial" pitchFamily="34" charset="0"/>
            </a:endParaRPr>
          </a:p>
          <a:p>
            <a:pPr eaLnBrk="1" hangingPunct="1">
              <a:spcBef>
                <a:spcPct val="0"/>
              </a:spcBef>
            </a:pPr>
            <a:r>
              <a:rPr lang="en-US" sz="900" b="1" dirty="0">
                <a:latin typeface="Arial" pitchFamily="34" charset="0"/>
                <a:cs typeface="Arial" pitchFamily="34" charset="0"/>
              </a:rPr>
              <a:t>Background</a:t>
            </a:r>
          </a:p>
          <a:p>
            <a:pPr eaLnBrk="1" hangingPunct="1">
              <a:spcBef>
                <a:spcPct val="0"/>
              </a:spcBef>
            </a:pPr>
            <a:r>
              <a:rPr lang="en-US" sz="900" dirty="0">
                <a:latin typeface="Arial" pitchFamily="34" charset="0"/>
                <a:cs typeface="Arial" pitchFamily="34" charset="0"/>
              </a:rPr>
              <a:t>The estimated annual incidence of low- and high-grade dysplasia in the United States is 1.4 million and 330,000 cases, respectively.</a:t>
            </a:r>
            <a:r>
              <a:rPr lang="en-US" sz="900" baseline="30000" dirty="0">
                <a:latin typeface="Arial" pitchFamily="34" charset="0"/>
                <a:cs typeface="Arial" pitchFamily="34" charset="0"/>
              </a:rPr>
              <a:t>1</a:t>
            </a:r>
            <a:r>
              <a:rPr lang="en-US" sz="900" dirty="0">
                <a:latin typeface="Arial" pitchFamily="34" charset="0"/>
                <a:cs typeface="Arial" pitchFamily="34" charset="0"/>
              </a:rPr>
              <a:t> An estimated 1 million new cases of genital warts occurs every year in the United States.</a:t>
            </a:r>
            <a:r>
              <a:rPr lang="en-US" sz="900" baseline="30000" dirty="0">
                <a:latin typeface="Arial" pitchFamily="34" charset="0"/>
                <a:cs typeface="Arial" pitchFamily="34" charset="0"/>
              </a:rPr>
              <a:t>2</a:t>
            </a:r>
            <a:r>
              <a:rPr lang="en-US" sz="900" dirty="0">
                <a:latin typeface="Arial" pitchFamily="34" charset="0"/>
                <a:cs typeface="Arial" pitchFamily="34" charset="0"/>
              </a:rPr>
              <a:t> The American Cancer Society (ACS) estimates that in 2007, 11,150 women in the United States will develop cervical cancer.</a:t>
            </a:r>
            <a:r>
              <a:rPr lang="en-US" sz="900" baseline="30000" dirty="0">
                <a:latin typeface="Arial" pitchFamily="34" charset="0"/>
                <a:cs typeface="Arial" pitchFamily="34" charset="0"/>
              </a:rPr>
              <a:t>3</a:t>
            </a:r>
          </a:p>
          <a:p>
            <a:pPr eaLnBrk="1" hangingPunct="1">
              <a:spcBef>
                <a:spcPct val="0"/>
              </a:spcBef>
            </a:pPr>
            <a:r>
              <a:rPr lang="en-US" sz="900" dirty="0">
                <a:latin typeface="Arial" pitchFamily="34" charset="0"/>
                <a:cs typeface="Arial" pitchFamily="34" charset="0"/>
              </a:rPr>
              <a:t> </a:t>
            </a:r>
          </a:p>
          <a:p>
            <a:pPr eaLnBrk="1" hangingPunct="1">
              <a:spcBef>
                <a:spcPct val="0"/>
              </a:spcBef>
            </a:pPr>
            <a:r>
              <a:rPr lang="en-US" sz="900" dirty="0">
                <a:latin typeface="Arial" pitchFamily="34" charset="0"/>
                <a:cs typeface="Arial" pitchFamily="34" charset="0"/>
              </a:rPr>
              <a:t>HPV Types 16 and 18 cause about 70% of cervical cancer cases and high-grade dysplasia,</a:t>
            </a:r>
            <a:r>
              <a:rPr lang="en-US" sz="900" baseline="30000" dirty="0">
                <a:latin typeface="Arial" pitchFamily="34" charset="0"/>
                <a:cs typeface="Arial" pitchFamily="34" charset="0"/>
              </a:rPr>
              <a:t>4 </a:t>
            </a:r>
            <a:r>
              <a:rPr lang="en-US" sz="900" dirty="0">
                <a:latin typeface="Arial" pitchFamily="34" charset="0"/>
                <a:cs typeface="Arial" pitchFamily="34" charset="0"/>
              </a:rPr>
              <a:t>and approximately 25% of all low-grade cervical dysplasias.</a:t>
            </a:r>
            <a:r>
              <a:rPr lang="en-US" sz="900" baseline="30000" dirty="0">
                <a:latin typeface="Arial" pitchFamily="34" charset="0"/>
                <a:cs typeface="Arial" pitchFamily="34" charset="0"/>
              </a:rPr>
              <a:t>5</a:t>
            </a:r>
            <a:r>
              <a:rPr lang="en-US" sz="900" dirty="0">
                <a:latin typeface="Arial" pitchFamily="34" charset="0"/>
                <a:cs typeface="Arial" pitchFamily="34" charset="0"/>
              </a:rPr>
              <a:t>  It has been shown that HPV 6 and 11 also cause 90% of </a:t>
            </a:r>
            <a:r>
              <a:rPr lang="en-US" sz="900" dirty="0" err="1">
                <a:latin typeface="Arial" pitchFamily="34" charset="0"/>
                <a:cs typeface="Arial" pitchFamily="34" charset="0"/>
              </a:rPr>
              <a:t>anogenital</a:t>
            </a:r>
            <a:r>
              <a:rPr lang="en-US" sz="900" dirty="0">
                <a:latin typeface="Arial" pitchFamily="34" charset="0"/>
                <a:cs typeface="Arial" pitchFamily="34" charset="0"/>
              </a:rPr>
              <a:t> warts,</a:t>
            </a:r>
            <a:r>
              <a:rPr lang="en-US" sz="900" baseline="30000" dirty="0">
                <a:latin typeface="Arial" pitchFamily="34" charset="0"/>
                <a:cs typeface="Arial" pitchFamily="34" charset="0"/>
              </a:rPr>
              <a:t>6 </a:t>
            </a:r>
            <a:r>
              <a:rPr lang="en-US" sz="900" dirty="0">
                <a:latin typeface="Arial" pitchFamily="34" charset="0"/>
                <a:cs typeface="Arial" pitchFamily="34" charset="0"/>
              </a:rPr>
              <a:t>and about 10% of CIN 1.</a:t>
            </a:r>
            <a:r>
              <a:rPr lang="en-US" sz="900" baseline="30000" dirty="0">
                <a:latin typeface="Arial" pitchFamily="34" charset="0"/>
                <a:cs typeface="Arial" pitchFamily="34" charset="0"/>
              </a:rPr>
              <a:t>5 </a:t>
            </a:r>
            <a:r>
              <a:rPr lang="en-US" sz="900" dirty="0">
                <a:latin typeface="Arial" pitchFamily="34" charset="0"/>
                <a:cs typeface="Arial" pitchFamily="34" charset="0"/>
              </a:rPr>
              <a:t>The addition of Types 6 and 11 in HPV vaccine may provide a significant additional reduction in the burden of HPV-related diseases.</a:t>
            </a:r>
          </a:p>
          <a:p>
            <a:pPr eaLnBrk="1" hangingPunct="1">
              <a:spcBef>
                <a:spcPct val="0"/>
              </a:spcBef>
            </a:pPr>
            <a:endParaRPr lang="en-GB" sz="900" dirty="0">
              <a:latin typeface="Arial" pitchFamily="34" charset="0"/>
              <a:cs typeface="Arial" pitchFamily="34" charset="0"/>
            </a:endParaRPr>
          </a:p>
          <a:p>
            <a:pPr eaLnBrk="1" hangingPunct="1">
              <a:spcBef>
                <a:spcPct val="0"/>
              </a:spcBef>
            </a:pPr>
            <a:r>
              <a:rPr lang="en-US" sz="900" b="1" dirty="0">
                <a:latin typeface="Arial" pitchFamily="34" charset="0"/>
                <a:cs typeface="Arial" pitchFamily="34" charset="0"/>
              </a:rPr>
              <a:t>References:</a:t>
            </a:r>
            <a:endParaRPr lang="en-GB" sz="900" dirty="0">
              <a:latin typeface="Arial" pitchFamily="34" charset="0"/>
              <a:cs typeface="Arial" pitchFamily="34" charset="0"/>
            </a:endParaRPr>
          </a:p>
          <a:p>
            <a:pPr eaLnBrk="1" hangingPunct="1">
              <a:spcBef>
                <a:spcPct val="0"/>
              </a:spcBef>
            </a:pPr>
            <a:r>
              <a:rPr lang="en-US" sz="900" b="1" dirty="0">
                <a:latin typeface="Arial" pitchFamily="34" charset="0"/>
                <a:cs typeface="Arial" pitchFamily="34" charset="0"/>
              </a:rPr>
              <a:t>1.</a:t>
            </a:r>
            <a:r>
              <a:rPr lang="en-US" sz="900" dirty="0">
                <a:latin typeface="Arial" pitchFamily="34" charset="0"/>
                <a:cs typeface="Arial" pitchFamily="34" charset="0"/>
              </a:rPr>
              <a:t> </a:t>
            </a:r>
            <a:r>
              <a:rPr lang="en-US" sz="900" dirty="0" err="1">
                <a:latin typeface="Arial" pitchFamily="34" charset="0"/>
                <a:cs typeface="Arial" pitchFamily="34" charset="0"/>
              </a:rPr>
              <a:t>Schiffman</a:t>
            </a:r>
            <a:r>
              <a:rPr lang="en-US" sz="900" dirty="0">
                <a:latin typeface="Arial" pitchFamily="34" charset="0"/>
                <a:cs typeface="Arial" pitchFamily="34" charset="0"/>
              </a:rPr>
              <a:t> M, Solomon D. Findings to date from the ASCUS-LSIL Triage Study (ALTS). </a:t>
            </a:r>
            <a:r>
              <a:rPr lang="en-US" sz="900" i="1" dirty="0">
                <a:latin typeface="Arial" pitchFamily="34" charset="0"/>
                <a:cs typeface="Arial" pitchFamily="34" charset="0"/>
              </a:rPr>
              <a:t>Arch </a:t>
            </a:r>
            <a:r>
              <a:rPr lang="en-US" sz="900" i="1" dirty="0" err="1">
                <a:latin typeface="Arial" pitchFamily="34" charset="0"/>
                <a:cs typeface="Arial" pitchFamily="34" charset="0"/>
              </a:rPr>
              <a:t>Pathol</a:t>
            </a:r>
            <a:r>
              <a:rPr lang="en-US" sz="900" i="1" dirty="0">
                <a:latin typeface="Arial" pitchFamily="34" charset="0"/>
                <a:cs typeface="Arial" pitchFamily="34" charset="0"/>
              </a:rPr>
              <a:t> Lab Med</a:t>
            </a:r>
            <a:r>
              <a:rPr lang="en-US" sz="900" dirty="0">
                <a:latin typeface="Arial" pitchFamily="34" charset="0"/>
                <a:cs typeface="Arial" pitchFamily="34" charset="0"/>
              </a:rPr>
              <a:t>. 2003;127:946–949. </a:t>
            </a:r>
            <a:endParaRPr lang="en-GB" sz="900" dirty="0">
              <a:latin typeface="Arial" pitchFamily="34" charset="0"/>
              <a:cs typeface="Arial" pitchFamily="34" charset="0"/>
            </a:endParaRPr>
          </a:p>
          <a:p>
            <a:pPr eaLnBrk="1" hangingPunct="1">
              <a:spcBef>
                <a:spcPct val="0"/>
              </a:spcBef>
            </a:pPr>
            <a:r>
              <a:rPr lang="en-GB" sz="900" b="1" dirty="0">
                <a:latin typeface="Arial" pitchFamily="34" charset="0"/>
                <a:cs typeface="Arial" pitchFamily="34" charset="0"/>
              </a:rPr>
              <a:t>2.</a:t>
            </a:r>
            <a:r>
              <a:rPr lang="en-GB" sz="900" dirty="0">
                <a:latin typeface="Arial" pitchFamily="34" charset="0"/>
                <a:cs typeface="Arial" pitchFamily="34" charset="0"/>
              </a:rPr>
              <a:t> Fleischer AB, Parrish CA, Glenn R, Feldman SR. </a:t>
            </a:r>
            <a:r>
              <a:rPr lang="en-GB" sz="900" dirty="0" err="1">
                <a:latin typeface="Arial" pitchFamily="34" charset="0"/>
                <a:cs typeface="Arial" pitchFamily="34" charset="0"/>
              </a:rPr>
              <a:t>Condylomata</a:t>
            </a:r>
            <a:r>
              <a:rPr lang="en-GB" sz="900" dirty="0">
                <a:latin typeface="Arial" pitchFamily="34" charset="0"/>
                <a:cs typeface="Arial" pitchFamily="34" charset="0"/>
              </a:rPr>
              <a:t> </a:t>
            </a:r>
            <a:r>
              <a:rPr lang="en-GB" sz="900" dirty="0" err="1">
                <a:latin typeface="Arial" pitchFamily="34" charset="0"/>
                <a:cs typeface="Arial" pitchFamily="34" charset="0"/>
              </a:rPr>
              <a:t>acuminata</a:t>
            </a:r>
            <a:r>
              <a:rPr lang="en-GB" sz="900" dirty="0">
                <a:latin typeface="Arial" pitchFamily="34" charset="0"/>
                <a:cs typeface="Arial" pitchFamily="34" charset="0"/>
              </a:rPr>
              <a:t> (genital warts): Patient demographics and treating physicians. </a:t>
            </a:r>
            <a:r>
              <a:rPr lang="en-GB" sz="900" i="1" dirty="0">
                <a:latin typeface="Arial" pitchFamily="34" charset="0"/>
                <a:cs typeface="Arial" pitchFamily="34" charset="0"/>
              </a:rPr>
              <a:t>Sex </a:t>
            </a:r>
            <a:r>
              <a:rPr lang="en-GB" sz="900" i="1" dirty="0" err="1">
                <a:latin typeface="Arial" pitchFamily="34" charset="0"/>
                <a:cs typeface="Arial" pitchFamily="34" charset="0"/>
              </a:rPr>
              <a:t>Transm</a:t>
            </a:r>
            <a:r>
              <a:rPr lang="en-GB" sz="900" i="1" dirty="0">
                <a:latin typeface="Arial" pitchFamily="34" charset="0"/>
                <a:cs typeface="Arial" pitchFamily="34" charset="0"/>
              </a:rPr>
              <a:t> Dis.</a:t>
            </a:r>
            <a:r>
              <a:rPr lang="en-GB" sz="900" dirty="0">
                <a:latin typeface="Arial" pitchFamily="34" charset="0"/>
                <a:cs typeface="Arial" pitchFamily="34" charset="0"/>
              </a:rPr>
              <a:t> 2001;28:643–647.</a:t>
            </a:r>
          </a:p>
          <a:p>
            <a:pPr eaLnBrk="1" hangingPunct="1">
              <a:spcBef>
                <a:spcPct val="0"/>
              </a:spcBef>
            </a:pPr>
            <a:r>
              <a:rPr lang="en-US" sz="900" b="1" dirty="0">
                <a:latin typeface="Arial" pitchFamily="34" charset="0"/>
                <a:cs typeface="Arial" pitchFamily="34" charset="0"/>
              </a:rPr>
              <a:t>3. </a:t>
            </a:r>
            <a:r>
              <a:rPr lang="en-US" sz="900" dirty="0">
                <a:latin typeface="Arial" pitchFamily="34" charset="0"/>
                <a:cs typeface="Arial" pitchFamily="34" charset="0"/>
              </a:rPr>
              <a:t>American Cancer Society. </a:t>
            </a:r>
            <a:r>
              <a:rPr lang="en-US" sz="900" i="1" dirty="0">
                <a:latin typeface="Arial" pitchFamily="34" charset="0"/>
                <a:cs typeface="Arial" pitchFamily="34" charset="0"/>
              </a:rPr>
              <a:t>Cancer Facts and Figures 2007</a:t>
            </a:r>
            <a:r>
              <a:rPr lang="en-US" sz="900" dirty="0">
                <a:latin typeface="Arial" pitchFamily="34" charset="0"/>
                <a:cs typeface="Arial" pitchFamily="34" charset="0"/>
              </a:rPr>
              <a:t>. Atlanta, </a:t>
            </a:r>
            <a:r>
              <a:rPr lang="en-US" sz="900" dirty="0" err="1">
                <a:latin typeface="Arial" pitchFamily="34" charset="0"/>
                <a:cs typeface="Arial" pitchFamily="34" charset="0"/>
              </a:rPr>
              <a:t>Ga</a:t>
            </a:r>
            <a:r>
              <a:rPr lang="en-US" sz="900" dirty="0">
                <a:latin typeface="Arial" pitchFamily="34" charset="0"/>
                <a:cs typeface="Arial" pitchFamily="34" charset="0"/>
              </a:rPr>
              <a:t>: American Cancer Society; 2007:4.</a:t>
            </a:r>
            <a:endParaRPr lang="en-GB" sz="900" dirty="0">
              <a:latin typeface="Arial" pitchFamily="34" charset="0"/>
              <a:cs typeface="Arial" pitchFamily="34" charset="0"/>
            </a:endParaRPr>
          </a:p>
          <a:p>
            <a:pPr eaLnBrk="1" hangingPunct="1">
              <a:spcBef>
                <a:spcPct val="0"/>
              </a:spcBef>
            </a:pPr>
            <a:r>
              <a:rPr lang="en-GB" sz="900" b="1" dirty="0">
                <a:latin typeface="Arial" pitchFamily="34" charset="0"/>
                <a:cs typeface="Arial" pitchFamily="34" charset="0"/>
              </a:rPr>
              <a:t>4.</a:t>
            </a:r>
            <a:r>
              <a:rPr lang="en-GB" sz="900" dirty="0">
                <a:latin typeface="Arial" pitchFamily="34" charset="0"/>
                <a:cs typeface="Arial" pitchFamily="34" charset="0"/>
              </a:rPr>
              <a:t> Mu</a:t>
            </a:r>
            <a:r>
              <a:rPr lang="en-US" sz="900" dirty="0">
                <a:latin typeface="Arial" pitchFamily="34" charset="0"/>
                <a:cs typeface="Arial" pitchFamily="34" charset="0"/>
              </a:rPr>
              <a:t>ñ</a:t>
            </a:r>
            <a:r>
              <a:rPr lang="en-GB" sz="900" dirty="0" err="1">
                <a:latin typeface="Arial" pitchFamily="34" charset="0"/>
                <a:cs typeface="Arial" pitchFamily="34" charset="0"/>
              </a:rPr>
              <a:t>oz</a:t>
            </a:r>
            <a:r>
              <a:rPr lang="en-GB" sz="900" dirty="0">
                <a:latin typeface="Arial" pitchFamily="34" charset="0"/>
                <a:cs typeface="Arial" pitchFamily="34" charset="0"/>
              </a:rPr>
              <a:t> N, Bosch FX, de </a:t>
            </a:r>
            <a:r>
              <a:rPr lang="en-GB" sz="900" dirty="0" err="1">
                <a:latin typeface="Arial" pitchFamily="34" charset="0"/>
                <a:cs typeface="Arial" pitchFamily="34" charset="0"/>
              </a:rPr>
              <a:t>Sanjosé</a:t>
            </a:r>
            <a:r>
              <a:rPr lang="en-GB" sz="900" dirty="0">
                <a:latin typeface="Arial" pitchFamily="34" charset="0"/>
                <a:cs typeface="Arial" pitchFamily="34" charset="0"/>
              </a:rPr>
              <a:t> S, et al. Epidemiologic classification of human papillomavirus types associated with cervical cancer. </a:t>
            </a:r>
            <a:r>
              <a:rPr lang="en-GB" sz="900" i="1" dirty="0">
                <a:latin typeface="Arial" pitchFamily="34" charset="0"/>
                <a:cs typeface="Arial" pitchFamily="34" charset="0"/>
              </a:rPr>
              <a:t>N </a:t>
            </a:r>
            <a:r>
              <a:rPr lang="en-GB" sz="900" i="1" dirty="0" err="1">
                <a:latin typeface="Arial" pitchFamily="34" charset="0"/>
                <a:cs typeface="Arial" pitchFamily="34" charset="0"/>
              </a:rPr>
              <a:t>Engl</a:t>
            </a:r>
            <a:r>
              <a:rPr lang="en-GB" sz="900" i="1" dirty="0">
                <a:latin typeface="Arial" pitchFamily="34" charset="0"/>
                <a:cs typeface="Arial" pitchFamily="34" charset="0"/>
              </a:rPr>
              <a:t> J Med.</a:t>
            </a:r>
            <a:r>
              <a:rPr lang="en-GB" sz="900" dirty="0">
                <a:latin typeface="Arial" pitchFamily="34" charset="0"/>
                <a:cs typeface="Arial" pitchFamily="34" charset="0"/>
              </a:rPr>
              <a:t> 2003;348:518–527.</a:t>
            </a:r>
          </a:p>
          <a:p>
            <a:pPr eaLnBrk="1" hangingPunct="1">
              <a:spcBef>
                <a:spcPct val="0"/>
              </a:spcBef>
            </a:pPr>
            <a:r>
              <a:rPr lang="en-GB" sz="900" b="1" dirty="0">
                <a:latin typeface="Arial" pitchFamily="34" charset="0"/>
                <a:cs typeface="Arial" pitchFamily="34" charset="0"/>
              </a:rPr>
              <a:t>5.</a:t>
            </a:r>
            <a:r>
              <a:rPr lang="en-GB" sz="900" dirty="0">
                <a:latin typeface="Arial" pitchFamily="34" charset="0"/>
                <a:cs typeface="Arial" pitchFamily="34" charset="0"/>
              </a:rPr>
              <a:t> Clifford GM, </a:t>
            </a:r>
            <a:r>
              <a:rPr lang="en-GB" sz="900" dirty="0" err="1">
                <a:latin typeface="Arial" pitchFamily="34" charset="0"/>
                <a:cs typeface="Arial" pitchFamily="34" charset="0"/>
              </a:rPr>
              <a:t>Rana</a:t>
            </a:r>
            <a:r>
              <a:rPr lang="en-GB" sz="900" dirty="0">
                <a:latin typeface="Arial" pitchFamily="34" charset="0"/>
                <a:cs typeface="Arial" pitchFamily="34" charset="0"/>
              </a:rPr>
              <a:t> RK, </a:t>
            </a:r>
            <a:r>
              <a:rPr lang="en-GB" sz="900" dirty="0" err="1">
                <a:latin typeface="Arial" pitchFamily="34" charset="0"/>
                <a:cs typeface="Arial" pitchFamily="34" charset="0"/>
              </a:rPr>
              <a:t>Franceschi</a:t>
            </a:r>
            <a:r>
              <a:rPr lang="en-GB" sz="900" dirty="0">
                <a:latin typeface="Arial" pitchFamily="34" charset="0"/>
                <a:cs typeface="Arial" pitchFamily="34" charset="0"/>
              </a:rPr>
              <a:t> S, Smith JS, Gough G, </a:t>
            </a:r>
            <a:r>
              <a:rPr lang="en-GB" sz="900" dirty="0" err="1">
                <a:latin typeface="Arial" pitchFamily="34" charset="0"/>
                <a:cs typeface="Arial" pitchFamily="34" charset="0"/>
              </a:rPr>
              <a:t>Pimente</a:t>
            </a:r>
            <a:r>
              <a:rPr lang="en-GB" sz="900" dirty="0">
                <a:latin typeface="Arial" pitchFamily="34" charset="0"/>
                <a:cs typeface="Arial" pitchFamily="34" charset="0"/>
              </a:rPr>
              <a:t> JM. Human papillomavirus genotype distribution in low-grade cervical lesions: Comparison by geographic region and with cervical cancer. </a:t>
            </a:r>
            <a:r>
              <a:rPr lang="en-GB" sz="900" i="1" dirty="0">
                <a:latin typeface="Arial" pitchFamily="34" charset="0"/>
                <a:cs typeface="Arial" pitchFamily="34" charset="0"/>
              </a:rPr>
              <a:t>Cancer </a:t>
            </a:r>
            <a:r>
              <a:rPr lang="en-GB" sz="900" i="1" dirty="0" err="1">
                <a:latin typeface="Arial" pitchFamily="34" charset="0"/>
                <a:cs typeface="Arial" pitchFamily="34" charset="0"/>
              </a:rPr>
              <a:t>Epidemiol</a:t>
            </a:r>
            <a:r>
              <a:rPr lang="en-GB" sz="900" i="1" dirty="0">
                <a:latin typeface="Arial" pitchFamily="34" charset="0"/>
                <a:cs typeface="Arial" pitchFamily="34" charset="0"/>
              </a:rPr>
              <a:t> Biomarkers Prev.</a:t>
            </a:r>
            <a:r>
              <a:rPr lang="en-GB" sz="900" dirty="0">
                <a:latin typeface="Arial" pitchFamily="34" charset="0"/>
                <a:cs typeface="Arial" pitchFamily="34" charset="0"/>
              </a:rPr>
              <a:t> 2005;14:1157–1164. </a:t>
            </a:r>
            <a:endParaRPr lang="en-US" sz="900" dirty="0">
              <a:latin typeface="Arial" pitchFamily="34" charset="0"/>
              <a:cs typeface="Times New Roman" pitchFamily="18" charset="0"/>
            </a:endParaRPr>
          </a:p>
          <a:p>
            <a:pPr eaLnBrk="1" hangingPunct="1">
              <a:spcBef>
                <a:spcPct val="0"/>
              </a:spcBef>
            </a:pPr>
            <a:r>
              <a:rPr lang="en-US" sz="900" b="1" dirty="0">
                <a:latin typeface="Arial" pitchFamily="34" charset="0"/>
                <a:cs typeface="Times New Roman" pitchFamily="18" charset="0"/>
              </a:rPr>
              <a:t>6.</a:t>
            </a:r>
            <a:r>
              <a:rPr lang="en-US" sz="900" dirty="0">
                <a:latin typeface="Arial" pitchFamily="34" charset="0"/>
                <a:cs typeface="Times New Roman" pitchFamily="18" charset="0"/>
              </a:rPr>
              <a:t> </a:t>
            </a:r>
            <a:r>
              <a:rPr lang="en-US" sz="900" dirty="0" err="1">
                <a:latin typeface="Arial" pitchFamily="34" charset="0"/>
                <a:cs typeface="Times New Roman" pitchFamily="18" charset="0"/>
              </a:rPr>
              <a:t>Gissmann</a:t>
            </a:r>
            <a:r>
              <a:rPr lang="en-US" sz="900" dirty="0">
                <a:latin typeface="Arial" pitchFamily="34" charset="0"/>
                <a:cs typeface="Times New Roman" pitchFamily="18" charset="0"/>
              </a:rPr>
              <a:t> L, </a:t>
            </a:r>
            <a:r>
              <a:rPr lang="en-US" sz="900" dirty="0" err="1">
                <a:latin typeface="Arial" pitchFamily="34" charset="0"/>
                <a:cs typeface="Times New Roman" pitchFamily="18" charset="0"/>
              </a:rPr>
              <a:t>Wolnik</a:t>
            </a:r>
            <a:r>
              <a:rPr lang="en-US" sz="900" dirty="0">
                <a:latin typeface="Arial" pitchFamily="34" charset="0"/>
                <a:cs typeface="Times New Roman" pitchFamily="18" charset="0"/>
              </a:rPr>
              <a:t> L, </a:t>
            </a:r>
            <a:r>
              <a:rPr lang="en-US" sz="900" dirty="0" err="1">
                <a:latin typeface="Arial" pitchFamily="34" charset="0"/>
                <a:cs typeface="Times New Roman" pitchFamily="18" charset="0"/>
              </a:rPr>
              <a:t>Ikenberg</a:t>
            </a:r>
            <a:r>
              <a:rPr lang="en-US" sz="900" dirty="0">
                <a:latin typeface="Arial" pitchFamily="34" charset="0"/>
                <a:cs typeface="Times New Roman" pitchFamily="18" charset="0"/>
              </a:rPr>
              <a:t> H, </a:t>
            </a:r>
            <a:r>
              <a:rPr lang="en-US" sz="900" dirty="0" err="1">
                <a:latin typeface="Arial" pitchFamily="34" charset="0"/>
                <a:cs typeface="Times New Roman" pitchFamily="18" charset="0"/>
              </a:rPr>
              <a:t>Koldovsky</a:t>
            </a:r>
            <a:r>
              <a:rPr lang="en-US" sz="900" dirty="0">
                <a:latin typeface="Arial" pitchFamily="34" charset="0"/>
                <a:cs typeface="Times New Roman" pitchFamily="18" charset="0"/>
              </a:rPr>
              <a:t> U, </a:t>
            </a:r>
            <a:r>
              <a:rPr lang="en-US" sz="900" dirty="0" err="1">
                <a:latin typeface="Arial" pitchFamily="34" charset="0"/>
                <a:cs typeface="Times New Roman" pitchFamily="18" charset="0"/>
              </a:rPr>
              <a:t>Schn</a:t>
            </a:r>
            <a:r>
              <a:rPr lang="en-US" sz="900" dirty="0" err="1">
                <a:latin typeface="Arial" pitchFamily="34" charset="0"/>
                <a:cs typeface="Arial" pitchFamily="34" charset="0"/>
              </a:rPr>
              <a:t>ű</a:t>
            </a:r>
            <a:r>
              <a:rPr lang="en-US" sz="900" dirty="0" err="1">
                <a:latin typeface="Arial" pitchFamily="34" charset="0"/>
                <a:cs typeface="Times New Roman" pitchFamily="18" charset="0"/>
              </a:rPr>
              <a:t>rch</a:t>
            </a:r>
            <a:r>
              <a:rPr lang="en-US" sz="900" dirty="0">
                <a:latin typeface="Arial" pitchFamily="34" charset="0"/>
                <a:cs typeface="Times New Roman" pitchFamily="18" charset="0"/>
              </a:rPr>
              <a:t> HG, </a:t>
            </a:r>
            <a:r>
              <a:rPr lang="en-US" sz="900" dirty="0" err="1">
                <a:latin typeface="Arial" pitchFamily="34" charset="0"/>
                <a:cs typeface="Times New Roman" pitchFamily="18" charset="0"/>
              </a:rPr>
              <a:t>zur</a:t>
            </a:r>
            <a:r>
              <a:rPr lang="en-US" sz="900" dirty="0">
                <a:latin typeface="Arial" pitchFamily="34" charset="0"/>
                <a:cs typeface="Times New Roman" pitchFamily="18" charset="0"/>
              </a:rPr>
              <a:t> </a:t>
            </a:r>
            <a:r>
              <a:rPr lang="en-US" sz="900" dirty="0" err="1">
                <a:latin typeface="Arial" pitchFamily="34" charset="0"/>
                <a:cs typeface="Times New Roman" pitchFamily="18" charset="0"/>
              </a:rPr>
              <a:t>Hausen</a:t>
            </a:r>
            <a:r>
              <a:rPr lang="en-US" sz="900" dirty="0">
                <a:latin typeface="Arial" pitchFamily="34" charset="0"/>
                <a:cs typeface="Times New Roman" pitchFamily="18" charset="0"/>
              </a:rPr>
              <a:t> H. Human papillomavirus types 6 and 11 DNA sequences in genital and laryngeal </a:t>
            </a:r>
            <a:r>
              <a:rPr lang="en-US" sz="900" dirty="0" err="1">
                <a:latin typeface="Arial" pitchFamily="34" charset="0"/>
                <a:cs typeface="Times New Roman" pitchFamily="18" charset="0"/>
              </a:rPr>
              <a:t>papillomas</a:t>
            </a:r>
            <a:r>
              <a:rPr lang="en-US" sz="900" dirty="0">
                <a:latin typeface="Arial" pitchFamily="34" charset="0"/>
                <a:cs typeface="Times New Roman" pitchFamily="18" charset="0"/>
              </a:rPr>
              <a:t> and in some cervical cancers. </a:t>
            </a:r>
            <a:r>
              <a:rPr lang="en-US" sz="900" i="1" dirty="0" err="1">
                <a:latin typeface="Arial" pitchFamily="34" charset="0"/>
                <a:cs typeface="Times New Roman" pitchFamily="18" charset="0"/>
              </a:rPr>
              <a:t>Proc</a:t>
            </a:r>
            <a:r>
              <a:rPr lang="en-US" sz="900" i="1" dirty="0">
                <a:latin typeface="Arial" pitchFamily="34" charset="0"/>
                <a:cs typeface="Times New Roman" pitchFamily="18" charset="0"/>
              </a:rPr>
              <a:t> </a:t>
            </a:r>
            <a:r>
              <a:rPr lang="en-US" sz="900" i="1" dirty="0" err="1">
                <a:latin typeface="Arial" pitchFamily="34" charset="0"/>
                <a:cs typeface="Times New Roman" pitchFamily="18" charset="0"/>
              </a:rPr>
              <a:t>Natl</a:t>
            </a:r>
            <a:r>
              <a:rPr lang="en-US" sz="900" i="1" dirty="0">
                <a:latin typeface="Arial" pitchFamily="34" charset="0"/>
                <a:cs typeface="Times New Roman" pitchFamily="18" charset="0"/>
              </a:rPr>
              <a:t> </a:t>
            </a:r>
            <a:r>
              <a:rPr lang="en-US" sz="900" i="1" dirty="0" err="1">
                <a:latin typeface="Arial" pitchFamily="34" charset="0"/>
                <a:cs typeface="Times New Roman" pitchFamily="18" charset="0"/>
              </a:rPr>
              <a:t>Acad</a:t>
            </a:r>
            <a:r>
              <a:rPr lang="en-US" sz="900" i="1" dirty="0">
                <a:latin typeface="Arial" pitchFamily="34" charset="0"/>
                <a:cs typeface="Times New Roman" pitchFamily="18" charset="0"/>
              </a:rPr>
              <a:t> </a:t>
            </a:r>
            <a:r>
              <a:rPr lang="en-US" sz="900" i="1" dirty="0" err="1">
                <a:latin typeface="Arial" pitchFamily="34" charset="0"/>
                <a:cs typeface="Times New Roman" pitchFamily="18" charset="0"/>
              </a:rPr>
              <a:t>Sci</a:t>
            </a:r>
            <a:r>
              <a:rPr lang="en-US" sz="900" dirty="0">
                <a:latin typeface="Arial" pitchFamily="34" charset="0"/>
                <a:cs typeface="Times New Roman" pitchFamily="18" charset="0"/>
              </a:rPr>
              <a:t> </a:t>
            </a:r>
            <a:r>
              <a:rPr lang="en-US" sz="900" i="1" dirty="0">
                <a:latin typeface="Arial" pitchFamily="34" charset="0"/>
                <a:cs typeface="Times New Roman" pitchFamily="18" charset="0"/>
              </a:rPr>
              <a:t>USA</a:t>
            </a:r>
            <a:r>
              <a:rPr lang="en-US" sz="900" dirty="0">
                <a:latin typeface="Arial" pitchFamily="34" charset="0"/>
                <a:cs typeface="Times New Roman" pitchFamily="18" charset="0"/>
              </a:rPr>
              <a:t>. 1983;80:560</a:t>
            </a:r>
            <a:r>
              <a:rPr lang="en-US" sz="900" dirty="0">
                <a:latin typeface="Arial" pitchFamily="34" charset="0"/>
                <a:cs typeface="Arial" pitchFamily="34" charset="0"/>
              </a:rPr>
              <a:t>–563.</a:t>
            </a:r>
          </a:p>
          <a:p>
            <a:pPr eaLnBrk="1" hangingPunct="1">
              <a:spcBef>
                <a:spcPct val="0"/>
              </a:spcBef>
            </a:pPr>
            <a:endParaRPr lang="en-US" sz="900" dirty="0">
              <a:latin typeface="Arial" pitchFamily="34" charset="0"/>
              <a:cs typeface="Arial" pitchFamily="34" charset="0"/>
            </a:endParaRPr>
          </a:p>
          <a:p>
            <a:pPr eaLnBrk="1" hangingPunct="1">
              <a:spcBef>
                <a:spcPct val="0"/>
              </a:spcBef>
            </a:pPr>
            <a:endParaRPr lang="en-US" sz="900" dirty="0">
              <a:latin typeface="Arial" pitchFamily="34" charset="0"/>
              <a:cs typeface="Arial" pitchFamily="34" charset="0"/>
            </a:endParaRPr>
          </a:p>
        </p:txBody>
      </p:sp>
      <p:sp>
        <p:nvSpPr>
          <p:cNvPr id="97287" name="Text Box 4"/>
          <p:cNvSpPr txBox="1">
            <a:spLocks noChangeArrowheads="1"/>
          </p:cNvSpPr>
          <p:nvPr/>
        </p:nvSpPr>
        <p:spPr bwMode="auto">
          <a:xfrm>
            <a:off x="0" y="4932363"/>
            <a:ext cx="987425" cy="3698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2858" tIns="46428" rIns="92858" bIns="46428">
            <a:spAutoFit/>
          </a:bodyPr>
          <a:lstStyle>
            <a:lvl1pPr defTabSz="927100" eaLnBrk="0" hangingPunct="0">
              <a:defRPr sz="1600" b="1">
                <a:solidFill>
                  <a:schemeClr val="tx1"/>
                </a:solidFill>
                <a:latin typeface="Tahoma" pitchFamily="34" charset="0"/>
                <a:cs typeface="Arial" pitchFamily="34" charset="0"/>
              </a:defRPr>
            </a:lvl1pPr>
            <a:lvl2pPr marL="742950" indent="-285750" defTabSz="927100" eaLnBrk="0" hangingPunct="0">
              <a:defRPr sz="1600" b="1">
                <a:solidFill>
                  <a:schemeClr val="tx1"/>
                </a:solidFill>
                <a:latin typeface="Tahoma" pitchFamily="34" charset="0"/>
                <a:cs typeface="Arial" pitchFamily="34" charset="0"/>
              </a:defRPr>
            </a:lvl2pPr>
            <a:lvl3pPr marL="1143000" indent="-228600" defTabSz="927100" eaLnBrk="0" hangingPunct="0">
              <a:defRPr sz="1600" b="1">
                <a:solidFill>
                  <a:schemeClr val="tx1"/>
                </a:solidFill>
                <a:latin typeface="Tahoma" pitchFamily="34" charset="0"/>
                <a:cs typeface="Arial" pitchFamily="34" charset="0"/>
              </a:defRPr>
            </a:lvl3pPr>
            <a:lvl4pPr marL="1600200" indent="-228600" defTabSz="927100" eaLnBrk="0" hangingPunct="0">
              <a:defRPr sz="1600" b="1">
                <a:solidFill>
                  <a:schemeClr val="tx1"/>
                </a:solidFill>
                <a:latin typeface="Tahoma" pitchFamily="34" charset="0"/>
                <a:cs typeface="Arial" pitchFamily="34" charset="0"/>
              </a:defRPr>
            </a:lvl4pPr>
            <a:lvl5pPr marL="2057400" indent="-228600" defTabSz="927100" eaLnBrk="0" hangingPunct="0">
              <a:defRPr sz="1600" b="1">
                <a:solidFill>
                  <a:schemeClr val="tx1"/>
                </a:solidFill>
                <a:latin typeface="Tahoma" pitchFamily="34" charset="0"/>
                <a:cs typeface="Arial" pitchFamily="34" charset="0"/>
              </a:defRPr>
            </a:lvl5pPr>
            <a:lvl6pPr marL="25146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900">
                <a:latin typeface="Arial" pitchFamily="34" charset="0"/>
                <a:ea typeface="ＭＳ Ｐゴシック" pitchFamily="34" charset="-128"/>
              </a:rPr>
              <a:t>3/ACS/p. 4/ Table</a:t>
            </a:r>
          </a:p>
        </p:txBody>
      </p:sp>
      <p:sp>
        <p:nvSpPr>
          <p:cNvPr id="97288" name="Text Box 5"/>
          <p:cNvSpPr txBox="1">
            <a:spLocks noChangeArrowheads="1"/>
          </p:cNvSpPr>
          <p:nvPr/>
        </p:nvSpPr>
        <p:spPr bwMode="auto">
          <a:xfrm>
            <a:off x="0" y="4178300"/>
            <a:ext cx="1017588" cy="3667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2858" tIns="46428" rIns="92858" bIns="46428">
            <a:spAutoFit/>
          </a:bodyPr>
          <a:lstStyle>
            <a:lvl1pPr defTabSz="927100" eaLnBrk="0" hangingPunct="0">
              <a:defRPr sz="1600" b="1">
                <a:solidFill>
                  <a:schemeClr val="tx1"/>
                </a:solidFill>
                <a:latin typeface="Tahoma" pitchFamily="34" charset="0"/>
                <a:cs typeface="Arial" pitchFamily="34" charset="0"/>
              </a:defRPr>
            </a:lvl1pPr>
            <a:lvl2pPr marL="742950" indent="-285750" defTabSz="927100" eaLnBrk="0" hangingPunct="0">
              <a:defRPr sz="1600" b="1">
                <a:solidFill>
                  <a:schemeClr val="tx1"/>
                </a:solidFill>
                <a:latin typeface="Tahoma" pitchFamily="34" charset="0"/>
                <a:cs typeface="Arial" pitchFamily="34" charset="0"/>
              </a:defRPr>
            </a:lvl2pPr>
            <a:lvl3pPr marL="1143000" indent="-228600" defTabSz="927100" eaLnBrk="0" hangingPunct="0">
              <a:defRPr sz="1600" b="1">
                <a:solidFill>
                  <a:schemeClr val="tx1"/>
                </a:solidFill>
                <a:latin typeface="Tahoma" pitchFamily="34" charset="0"/>
                <a:cs typeface="Arial" pitchFamily="34" charset="0"/>
              </a:defRPr>
            </a:lvl3pPr>
            <a:lvl4pPr marL="1600200" indent="-228600" defTabSz="927100" eaLnBrk="0" hangingPunct="0">
              <a:defRPr sz="1600" b="1">
                <a:solidFill>
                  <a:schemeClr val="tx1"/>
                </a:solidFill>
                <a:latin typeface="Tahoma" pitchFamily="34" charset="0"/>
                <a:cs typeface="Arial" pitchFamily="34" charset="0"/>
              </a:defRPr>
            </a:lvl4pPr>
            <a:lvl5pPr marL="2057400" indent="-228600" defTabSz="927100" eaLnBrk="0" hangingPunct="0">
              <a:defRPr sz="1600" b="1">
                <a:solidFill>
                  <a:schemeClr val="tx1"/>
                </a:solidFill>
                <a:latin typeface="Tahoma" pitchFamily="34" charset="0"/>
                <a:cs typeface="Arial" pitchFamily="34" charset="0"/>
              </a:defRPr>
            </a:lvl5pPr>
            <a:lvl6pPr marL="25146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900">
                <a:latin typeface="Arial" pitchFamily="34" charset="0"/>
                <a:ea typeface="ＭＳ Ｐゴシック" pitchFamily="34" charset="-128"/>
              </a:rPr>
              <a:t>1/Schiffman/    p. 946/ col 2/¶ 2</a:t>
            </a:r>
          </a:p>
        </p:txBody>
      </p:sp>
      <p:sp>
        <p:nvSpPr>
          <p:cNvPr id="97289" name="Text Box 6"/>
          <p:cNvSpPr txBox="1">
            <a:spLocks noChangeArrowheads="1"/>
          </p:cNvSpPr>
          <p:nvPr/>
        </p:nvSpPr>
        <p:spPr bwMode="auto">
          <a:xfrm>
            <a:off x="0" y="4548188"/>
            <a:ext cx="979488" cy="3841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2858" tIns="46428" rIns="92858" bIns="46428">
            <a:spAutoFit/>
          </a:bodyPr>
          <a:lstStyle>
            <a:lvl1pPr defTabSz="927100" eaLnBrk="0" hangingPunct="0">
              <a:defRPr sz="1600" b="1">
                <a:solidFill>
                  <a:schemeClr val="tx1"/>
                </a:solidFill>
                <a:latin typeface="Tahoma" pitchFamily="34" charset="0"/>
                <a:cs typeface="Arial" pitchFamily="34" charset="0"/>
              </a:defRPr>
            </a:lvl1pPr>
            <a:lvl2pPr marL="742950" indent="-285750" defTabSz="927100" eaLnBrk="0" hangingPunct="0">
              <a:defRPr sz="1600" b="1">
                <a:solidFill>
                  <a:schemeClr val="tx1"/>
                </a:solidFill>
                <a:latin typeface="Tahoma" pitchFamily="34" charset="0"/>
                <a:cs typeface="Arial" pitchFamily="34" charset="0"/>
              </a:defRPr>
            </a:lvl2pPr>
            <a:lvl3pPr marL="1143000" indent="-228600" defTabSz="927100" eaLnBrk="0" hangingPunct="0">
              <a:defRPr sz="1600" b="1">
                <a:solidFill>
                  <a:schemeClr val="tx1"/>
                </a:solidFill>
                <a:latin typeface="Tahoma" pitchFamily="34" charset="0"/>
                <a:cs typeface="Arial" pitchFamily="34" charset="0"/>
              </a:defRPr>
            </a:lvl3pPr>
            <a:lvl4pPr marL="1600200" indent="-228600" defTabSz="927100" eaLnBrk="0" hangingPunct="0">
              <a:defRPr sz="1600" b="1">
                <a:solidFill>
                  <a:schemeClr val="tx1"/>
                </a:solidFill>
                <a:latin typeface="Tahoma" pitchFamily="34" charset="0"/>
                <a:cs typeface="Arial" pitchFamily="34" charset="0"/>
              </a:defRPr>
            </a:lvl4pPr>
            <a:lvl5pPr marL="2057400" indent="-228600" defTabSz="927100" eaLnBrk="0" hangingPunct="0">
              <a:defRPr sz="1600" b="1">
                <a:solidFill>
                  <a:schemeClr val="tx1"/>
                </a:solidFill>
                <a:latin typeface="Tahoma" pitchFamily="34" charset="0"/>
                <a:cs typeface="Arial" pitchFamily="34" charset="0"/>
              </a:defRPr>
            </a:lvl5pPr>
            <a:lvl6pPr marL="25146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2710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900">
                <a:latin typeface="Arial" pitchFamily="34" charset="0"/>
                <a:ea typeface="ＭＳ Ｐゴシック" pitchFamily="34" charset="-128"/>
              </a:rPr>
              <a:t>2/Fleischer/p. </a:t>
            </a:r>
            <a:r>
              <a:rPr lang="en-US" sz="1000">
                <a:latin typeface="Arial" pitchFamily="34" charset="0"/>
                <a:ea typeface="ＭＳ Ｐゴシック" pitchFamily="34" charset="-128"/>
              </a:rPr>
              <a:t>643/col 2/¶ 2</a:t>
            </a:r>
          </a:p>
        </p:txBody>
      </p:sp>
      <p:sp>
        <p:nvSpPr>
          <p:cNvPr id="97290" name="Text Box 7"/>
          <p:cNvSpPr txBox="1">
            <a:spLocks noChangeArrowheads="1"/>
          </p:cNvSpPr>
          <p:nvPr/>
        </p:nvSpPr>
        <p:spPr bwMode="auto">
          <a:xfrm>
            <a:off x="0" y="5680075"/>
            <a:ext cx="1035050" cy="339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989" tIns="45495" rIns="90989" bIns="45495">
            <a:spAutoFit/>
          </a:bodyPr>
          <a:lstStyle>
            <a:lvl1pPr defTabSz="908050" eaLnBrk="0" hangingPunct="0">
              <a:defRPr sz="1600" b="1">
                <a:solidFill>
                  <a:schemeClr val="tx1"/>
                </a:solidFill>
                <a:latin typeface="Tahoma" pitchFamily="34" charset="0"/>
                <a:cs typeface="Arial" pitchFamily="34" charset="0"/>
              </a:defRPr>
            </a:lvl1pPr>
            <a:lvl2pPr marL="742950" indent="-285750" defTabSz="908050" eaLnBrk="0" hangingPunct="0">
              <a:defRPr sz="1600" b="1">
                <a:solidFill>
                  <a:schemeClr val="tx1"/>
                </a:solidFill>
                <a:latin typeface="Tahoma" pitchFamily="34" charset="0"/>
                <a:cs typeface="Arial" pitchFamily="34" charset="0"/>
              </a:defRPr>
            </a:lvl2pPr>
            <a:lvl3pPr marL="1143000" indent="-228600" defTabSz="908050" eaLnBrk="0" hangingPunct="0">
              <a:defRPr sz="1600" b="1">
                <a:solidFill>
                  <a:schemeClr val="tx1"/>
                </a:solidFill>
                <a:latin typeface="Tahoma" pitchFamily="34" charset="0"/>
                <a:cs typeface="Arial" pitchFamily="34" charset="0"/>
              </a:defRPr>
            </a:lvl3pPr>
            <a:lvl4pPr marL="1600200" indent="-228600" defTabSz="908050" eaLnBrk="0" hangingPunct="0">
              <a:defRPr sz="1600" b="1">
                <a:solidFill>
                  <a:schemeClr val="tx1"/>
                </a:solidFill>
                <a:latin typeface="Tahoma" pitchFamily="34" charset="0"/>
                <a:cs typeface="Arial" pitchFamily="34" charset="0"/>
              </a:defRPr>
            </a:lvl4pPr>
            <a:lvl5pPr marL="2057400" indent="-228600" defTabSz="908050" eaLnBrk="0" hangingPunct="0">
              <a:defRPr sz="1600" b="1">
                <a:solidFill>
                  <a:schemeClr val="tx1"/>
                </a:solidFill>
                <a:latin typeface="Tahoma" pitchFamily="34" charset="0"/>
                <a:cs typeface="Arial" pitchFamily="34" charset="0"/>
              </a:defRPr>
            </a:lvl5pPr>
            <a:lvl6pPr marL="25146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800">
                <a:latin typeface="Arial" pitchFamily="34" charset="0"/>
                <a:ea typeface="ＭＳ Ｐゴシック" pitchFamily="34" charset="-128"/>
              </a:rPr>
              <a:t>5/Clifford/p.1159/ Table 2/calculation</a:t>
            </a:r>
          </a:p>
        </p:txBody>
      </p:sp>
      <p:sp>
        <p:nvSpPr>
          <p:cNvPr id="97291" name="Text Box 8"/>
          <p:cNvSpPr txBox="1">
            <a:spLocks noChangeArrowheads="1"/>
          </p:cNvSpPr>
          <p:nvPr/>
        </p:nvSpPr>
        <p:spPr bwMode="auto">
          <a:xfrm>
            <a:off x="0" y="5310188"/>
            <a:ext cx="987425" cy="368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989" tIns="45495" rIns="90989" bIns="45495">
            <a:spAutoFit/>
          </a:bodyPr>
          <a:lstStyle>
            <a:lvl1pPr defTabSz="908050" eaLnBrk="0" hangingPunct="0">
              <a:defRPr sz="1600" b="1">
                <a:solidFill>
                  <a:schemeClr val="tx1"/>
                </a:solidFill>
                <a:latin typeface="Tahoma" pitchFamily="34" charset="0"/>
                <a:cs typeface="Arial" pitchFamily="34" charset="0"/>
              </a:defRPr>
            </a:lvl1pPr>
            <a:lvl2pPr marL="742950" indent="-285750" defTabSz="908050" eaLnBrk="0" hangingPunct="0">
              <a:defRPr sz="1600" b="1">
                <a:solidFill>
                  <a:schemeClr val="tx1"/>
                </a:solidFill>
                <a:latin typeface="Tahoma" pitchFamily="34" charset="0"/>
                <a:cs typeface="Arial" pitchFamily="34" charset="0"/>
              </a:defRPr>
            </a:lvl2pPr>
            <a:lvl3pPr marL="1143000" indent="-228600" defTabSz="908050" eaLnBrk="0" hangingPunct="0">
              <a:defRPr sz="1600" b="1">
                <a:solidFill>
                  <a:schemeClr val="tx1"/>
                </a:solidFill>
                <a:latin typeface="Tahoma" pitchFamily="34" charset="0"/>
                <a:cs typeface="Arial" pitchFamily="34" charset="0"/>
              </a:defRPr>
            </a:lvl3pPr>
            <a:lvl4pPr marL="1600200" indent="-228600" defTabSz="908050" eaLnBrk="0" hangingPunct="0">
              <a:defRPr sz="1600" b="1">
                <a:solidFill>
                  <a:schemeClr val="tx1"/>
                </a:solidFill>
                <a:latin typeface="Tahoma" pitchFamily="34" charset="0"/>
                <a:cs typeface="Arial" pitchFamily="34" charset="0"/>
              </a:defRPr>
            </a:lvl4pPr>
            <a:lvl5pPr marL="2057400" indent="-228600" defTabSz="908050" eaLnBrk="0" hangingPunct="0">
              <a:defRPr sz="1600" b="1">
                <a:solidFill>
                  <a:schemeClr val="tx1"/>
                </a:solidFill>
                <a:latin typeface="Tahoma" pitchFamily="34" charset="0"/>
                <a:cs typeface="Arial" pitchFamily="34" charset="0"/>
              </a:defRPr>
            </a:lvl5pPr>
            <a:lvl6pPr marL="25146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900">
                <a:latin typeface="Arial" pitchFamily="34" charset="0"/>
                <a:ea typeface="ＭＳ Ｐゴシック" pitchFamily="34" charset="-128"/>
              </a:rPr>
              <a:t>4/Munoz/p.522/ col 2/¶ 2</a:t>
            </a:r>
          </a:p>
        </p:txBody>
      </p:sp>
      <p:sp>
        <p:nvSpPr>
          <p:cNvPr id="97292" name="Text Box 9"/>
          <p:cNvSpPr txBox="1">
            <a:spLocks noChangeArrowheads="1"/>
          </p:cNvSpPr>
          <p:nvPr/>
        </p:nvSpPr>
        <p:spPr bwMode="auto">
          <a:xfrm>
            <a:off x="0" y="6022975"/>
            <a:ext cx="968375" cy="3698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989" tIns="45495" rIns="90989" bIns="45495">
            <a:spAutoFit/>
          </a:bodyPr>
          <a:lstStyle>
            <a:lvl1pPr defTabSz="908050" eaLnBrk="0" hangingPunct="0">
              <a:defRPr sz="1600" b="1">
                <a:solidFill>
                  <a:schemeClr val="tx1"/>
                </a:solidFill>
                <a:latin typeface="Tahoma" pitchFamily="34" charset="0"/>
                <a:cs typeface="Arial" pitchFamily="34" charset="0"/>
              </a:defRPr>
            </a:lvl1pPr>
            <a:lvl2pPr marL="742950" indent="-285750" defTabSz="908050" eaLnBrk="0" hangingPunct="0">
              <a:defRPr sz="1600" b="1">
                <a:solidFill>
                  <a:schemeClr val="tx1"/>
                </a:solidFill>
                <a:latin typeface="Tahoma" pitchFamily="34" charset="0"/>
                <a:cs typeface="Arial" pitchFamily="34" charset="0"/>
              </a:defRPr>
            </a:lvl2pPr>
            <a:lvl3pPr marL="1143000" indent="-228600" defTabSz="908050" eaLnBrk="0" hangingPunct="0">
              <a:defRPr sz="1600" b="1">
                <a:solidFill>
                  <a:schemeClr val="tx1"/>
                </a:solidFill>
                <a:latin typeface="Tahoma" pitchFamily="34" charset="0"/>
                <a:cs typeface="Arial" pitchFamily="34" charset="0"/>
              </a:defRPr>
            </a:lvl3pPr>
            <a:lvl4pPr marL="1600200" indent="-228600" defTabSz="908050" eaLnBrk="0" hangingPunct="0">
              <a:defRPr sz="1600" b="1">
                <a:solidFill>
                  <a:schemeClr val="tx1"/>
                </a:solidFill>
                <a:latin typeface="Tahoma" pitchFamily="34" charset="0"/>
                <a:cs typeface="Arial" pitchFamily="34" charset="0"/>
              </a:defRPr>
            </a:lvl4pPr>
            <a:lvl5pPr marL="2057400" indent="-228600" defTabSz="908050" eaLnBrk="0" hangingPunct="0">
              <a:defRPr sz="1600" b="1">
                <a:solidFill>
                  <a:schemeClr val="tx1"/>
                </a:solidFill>
                <a:latin typeface="Tahoma" pitchFamily="34" charset="0"/>
                <a:cs typeface="Arial" pitchFamily="34" charset="0"/>
              </a:defRPr>
            </a:lvl5pPr>
            <a:lvl6pPr marL="25146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900">
                <a:latin typeface="Arial" pitchFamily="34" charset="0"/>
                <a:ea typeface="ＭＳ Ｐゴシック" pitchFamily="34" charset="-128"/>
              </a:rPr>
              <a:t>6/Gissmann/  p. 561/Table 2</a:t>
            </a:r>
          </a:p>
        </p:txBody>
      </p:sp>
      <p:sp>
        <p:nvSpPr>
          <p:cNvPr id="97293" name="Text Box 10"/>
          <p:cNvSpPr txBox="1">
            <a:spLocks noChangeArrowheads="1"/>
          </p:cNvSpPr>
          <p:nvPr/>
        </p:nvSpPr>
        <p:spPr bwMode="auto">
          <a:xfrm>
            <a:off x="0" y="1584325"/>
            <a:ext cx="1003300" cy="3730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3494" tIns="46746" rIns="93494" bIns="46746">
            <a:spAutoFit/>
          </a:bodyPr>
          <a:lstStyle>
            <a:lvl1pPr defTabSz="933450" eaLnBrk="0" hangingPunct="0">
              <a:defRPr sz="1600" b="1">
                <a:solidFill>
                  <a:schemeClr val="tx1"/>
                </a:solidFill>
                <a:latin typeface="Tahoma" pitchFamily="34" charset="0"/>
                <a:cs typeface="Arial" pitchFamily="34" charset="0"/>
              </a:defRPr>
            </a:lvl1pPr>
            <a:lvl2pPr marL="742950" indent="-285750" defTabSz="933450" eaLnBrk="0" hangingPunct="0">
              <a:defRPr sz="1600" b="1">
                <a:solidFill>
                  <a:schemeClr val="tx1"/>
                </a:solidFill>
                <a:latin typeface="Tahoma" pitchFamily="34" charset="0"/>
                <a:cs typeface="Arial" pitchFamily="34" charset="0"/>
              </a:defRPr>
            </a:lvl2pPr>
            <a:lvl3pPr marL="1143000" indent="-228600" defTabSz="933450" eaLnBrk="0" hangingPunct="0">
              <a:defRPr sz="1600" b="1">
                <a:solidFill>
                  <a:schemeClr val="tx1"/>
                </a:solidFill>
                <a:latin typeface="Tahoma" pitchFamily="34" charset="0"/>
                <a:cs typeface="Arial" pitchFamily="34" charset="0"/>
              </a:defRPr>
            </a:lvl3pPr>
            <a:lvl4pPr marL="1600200" indent="-228600" defTabSz="933450" eaLnBrk="0" hangingPunct="0">
              <a:defRPr sz="1600" b="1">
                <a:solidFill>
                  <a:schemeClr val="tx1"/>
                </a:solidFill>
                <a:latin typeface="Tahoma" pitchFamily="34" charset="0"/>
                <a:cs typeface="Arial" pitchFamily="34" charset="0"/>
              </a:defRPr>
            </a:lvl4pPr>
            <a:lvl5pPr marL="2057400" indent="-228600" defTabSz="933450" eaLnBrk="0" hangingPunct="0">
              <a:defRPr sz="1600" b="1">
                <a:solidFill>
                  <a:schemeClr val="tx1"/>
                </a:solidFill>
                <a:latin typeface="Tahoma" pitchFamily="34" charset="0"/>
                <a:cs typeface="Arial" pitchFamily="34" charset="0"/>
              </a:defRPr>
            </a:lvl5pPr>
            <a:lvl6pPr marL="25146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900">
                <a:latin typeface="Arial" pitchFamily="34" charset="0"/>
                <a:ea typeface="ＭＳ Ｐゴシック" pitchFamily="34" charset="-128"/>
              </a:rPr>
              <a:t>1/ACS/p. 4/ Table</a:t>
            </a:r>
          </a:p>
        </p:txBody>
      </p:sp>
      <p:sp>
        <p:nvSpPr>
          <p:cNvPr id="97294" name="Text Box 11"/>
          <p:cNvSpPr txBox="1">
            <a:spLocks noChangeArrowheads="1"/>
          </p:cNvSpPr>
          <p:nvPr/>
        </p:nvSpPr>
        <p:spPr bwMode="auto">
          <a:xfrm>
            <a:off x="22225" y="1979613"/>
            <a:ext cx="982663" cy="3714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3494" tIns="46746" rIns="93494" bIns="46746">
            <a:spAutoFit/>
          </a:bodyPr>
          <a:lstStyle>
            <a:lvl1pPr defTabSz="933450" eaLnBrk="0" hangingPunct="0">
              <a:defRPr sz="1600" b="1">
                <a:solidFill>
                  <a:schemeClr val="tx1"/>
                </a:solidFill>
                <a:latin typeface="Tahoma" pitchFamily="34" charset="0"/>
                <a:cs typeface="Arial" pitchFamily="34" charset="0"/>
              </a:defRPr>
            </a:lvl1pPr>
            <a:lvl2pPr marL="742950" indent="-285750" defTabSz="933450" eaLnBrk="0" hangingPunct="0">
              <a:defRPr sz="1600" b="1">
                <a:solidFill>
                  <a:schemeClr val="tx1"/>
                </a:solidFill>
                <a:latin typeface="Tahoma" pitchFamily="34" charset="0"/>
                <a:cs typeface="Arial" pitchFamily="34" charset="0"/>
              </a:defRPr>
            </a:lvl2pPr>
            <a:lvl3pPr marL="1143000" indent="-228600" defTabSz="933450" eaLnBrk="0" hangingPunct="0">
              <a:defRPr sz="1600" b="1">
                <a:solidFill>
                  <a:schemeClr val="tx1"/>
                </a:solidFill>
                <a:latin typeface="Tahoma" pitchFamily="34" charset="0"/>
                <a:cs typeface="Arial" pitchFamily="34" charset="0"/>
              </a:defRPr>
            </a:lvl3pPr>
            <a:lvl4pPr marL="1600200" indent="-228600" defTabSz="933450" eaLnBrk="0" hangingPunct="0">
              <a:defRPr sz="1600" b="1">
                <a:solidFill>
                  <a:schemeClr val="tx1"/>
                </a:solidFill>
                <a:latin typeface="Tahoma" pitchFamily="34" charset="0"/>
                <a:cs typeface="Arial" pitchFamily="34" charset="0"/>
              </a:defRPr>
            </a:lvl4pPr>
            <a:lvl5pPr marL="2057400" indent="-228600" defTabSz="933450" eaLnBrk="0" hangingPunct="0">
              <a:defRPr sz="1600" b="1">
                <a:solidFill>
                  <a:schemeClr val="tx1"/>
                </a:solidFill>
                <a:latin typeface="Tahoma" pitchFamily="34" charset="0"/>
                <a:cs typeface="Arial" pitchFamily="34" charset="0"/>
              </a:defRPr>
            </a:lvl5pPr>
            <a:lvl6pPr marL="25146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900">
                <a:latin typeface="Arial" pitchFamily="34" charset="0"/>
                <a:ea typeface="ＭＳ Ｐゴシック" pitchFamily="34" charset="-128"/>
              </a:rPr>
              <a:t>2/Schiffman/   p. 946/col 2/¶ 2</a:t>
            </a:r>
          </a:p>
        </p:txBody>
      </p:sp>
      <p:sp>
        <p:nvSpPr>
          <p:cNvPr id="97295" name="Text Box 12"/>
          <p:cNvSpPr txBox="1">
            <a:spLocks noChangeArrowheads="1"/>
          </p:cNvSpPr>
          <p:nvPr/>
        </p:nvSpPr>
        <p:spPr bwMode="auto">
          <a:xfrm>
            <a:off x="0" y="2351088"/>
            <a:ext cx="989013" cy="3857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3494" tIns="46746" rIns="93494" bIns="46746">
            <a:spAutoFit/>
          </a:bodyPr>
          <a:lstStyle>
            <a:lvl1pPr defTabSz="933450" eaLnBrk="0" hangingPunct="0">
              <a:defRPr sz="1600" b="1">
                <a:solidFill>
                  <a:schemeClr val="tx1"/>
                </a:solidFill>
                <a:latin typeface="Tahoma" pitchFamily="34" charset="0"/>
                <a:cs typeface="Arial" pitchFamily="34" charset="0"/>
              </a:defRPr>
            </a:lvl1pPr>
            <a:lvl2pPr marL="742950" indent="-285750" defTabSz="933450" eaLnBrk="0" hangingPunct="0">
              <a:defRPr sz="1600" b="1">
                <a:solidFill>
                  <a:schemeClr val="tx1"/>
                </a:solidFill>
                <a:latin typeface="Tahoma" pitchFamily="34" charset="0"/>
                <a:cs typeface="Arial" pitchFamily="34" charset="0"/>
              </a:defRPr>
            </a:lvl2pPr>
            <a:lvl3pPr marL="1143000" indent="-228600" defTabSz="933450" eaLnBrk="0" hangingPunct="0">
              <a:defRPr sz="1600" b="1">
                <a:solidFill>
                  <a:schemeClr val="tx1"/>
                </a:solidFill>
                <a:latin typeface="Tahoma" pitchFamily="34" charset="0"/>
                <a:cs typeface="Arial" pitchFamily="34" charset="0"/>
              </a:defRPr>
            </a:lvl3pPr>
            <a:lvl4pPr marL="1600200" indent="-228600" defTabSz="933450" eaLnBrk="0" hangingPunct="0">
              <a:defRPr sz="1600" b="1">
                <a:solidFill>
                  <a:schemeClr val="tx1"/>
                </a:solidFill>
                <a:latin typeface="Tahoma" pitchFamily="34" charset="0"/>
                <a:cs typeface="Arial" pitchFamily="34" charset="0"/>
              </a:defRPr>
            </a:lvl4pPr>
            <a:lvl5pPr marL="2057400" indent="-228600" defTabSz="933450" eaLnBrk="0" hangingPunct="0">
              <a:defRPr sz="1600" b="1">
                <a:solidFill>
                  <a:schemeClr val="tx1"/>
                </a:solidFill>
                <a:latin typeface="Tahoma" pitchFamily="34" charset="0"/>
                <a:cs typeface="Arial" pitchFamily="34" charset="0"/>
              </a:defRPr>
            </a:lvl5pPr>
            <a:lvl6pPr marL="25146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3345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900">
                <a:latin typeface="Arial" pitchFamily="34" charset="0"/>
                <a:ea typeface="ＭＳ Ｐゴシック" pitchFamily="34" charset="-128"/>
              </a:rPr>
              <a:t>3/Fleischer/p. </a:t>
            </a:r>
            <a:r>
              <a:rPr lang="en-US" sz="1000">
                <a:latin typeface="Arial" pitchFamily="34" charset="0"/>
                <a:ea typeface="ＭＳ Ｐゴシック" pitchFamily="34" charset="-128"/>
              </a:rPr>
              <a:t>643/col 2/¶ 2</a:t>
            </a:r>
          </a:p>
        </p:txBody>
      </p:sp>
      <p:sp>
        <p:nvSpPr>
          <p:cNvPr id="97296" name="Text Box 13"/>
          <p:cNvSpPr txBox="1">
            <a:spLocks noChangeArrowheads="1"/>
          </p:cNvSpPr>
          <p:nvPr/>
        </p:nvSpPr>
        <p:spPr bwMode="auto">
          <a:xfrm>
            <a:off x="0" y="6391275"/>
            <a:ext cx="1065213" cy="3365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109" tIns="45053" rIns="90109" bIns="45053">
            <a:spAutoFit/>
          </a:bodyPr>
          <a:lstStyle>
            <a:lvl1pPr defTabSz="900113" eaLnBrk="0" hangingPunct="0">
              <a:defRPr sz="1600" b="1">
                <a:solidFill>
                  <a:schemeClr val="tx1"/>
                </a:solidFill>
                <a:latin typeface="Tahoma" pitchFamily="34" charset="0"/>
                <a:cs typeface="Arial" pitchFamily="34" charset="0"/>
              </a:defRPr>
            </a:lvl1pPr>
            <a:lvl2pPr marL="742950" indent="-285750" defTabSz="900113" eaLnBrk="0" hangingPunct="0">
              <a:defRPr sz="1600" b="1">
                <a:solidFill>
                  <a:schemeClr val="tx1"/>
                </a:solidFill>
                <a:latin typeface="Tahoma" pitchFamily="34" charset="0"/>
                <a:cs typeface="Arial" pitchFamily="34" charset="0"/>
              </a:defRPr>
            </a:lvl2pPr>
            <a:lvl3pPr marL="1143000" indent="-228600" defTabSz="900113" eaLnBrk="0" hangingPunct="0">
              <a:defRPr sz="1600" b="1">
                <a:solidFill>
                  <a:schemeClr val="tx1"/>
                </a:solidFill>
                <a:latin typeface="Tahoma" pitchFamily="34" charset="0"/>
                <a:cs typeface="Arial" pitchFamily="34" charset="0"/>
              </a:defRPr>
            </a:lvl3pPr>
            <a:lvl4pPr marL="1600200" indent="-228600" defTabSz="900113" eaLnBrk="0" hangingPunct="0">
              <a:defRPr sz="1600" b="1">
                <a:solidFill>
                  <a:schemeClr val="tx1"/>
                </a:solidFill>
                <a:latin typeface="Tahoma" pitchFamily="34" charset="0"/>
                <a:cs typeface="Arial" pitchFamily="34" charset="0"/>
              </a:defRPr>
            </a:lvl4pPr>
            <a:lvl5pPr marL="2057400" indent="-228600" defTabSz="900113" eaLnBrk="0" hangingPunct="0">
              <a:defRPr sz="1600" b="1">
                <a:solidFill>
                  <a:schemeClr val="tx1"/>
                </a:solidFill>
                <a:latin typeface="Tahoma" pitchFamily="34" charset="0"/>
                <a:cs typeface="Arial" pitchFamily="34" charset="0"/>
              </a:defRPr>
            </a:lvl5pPr>
            <a:lvl6pPr marL="2514600" indent="-228600" defTabSz="900113"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00113"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00113"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00113"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800">
                <a:latin typeface="Arial" pitchFamily="34" charset="0"/>
                <a:ea typeface="ＭＳ Ｐゴシック" pitchFamily="34" charset="-128"/>
              </a:rPr>
              <a:t>5/Clifford/p.1159/ col 1/¶ 3; col 2/¶3</a:t>
            </a:r>
          </a:p>
        </p:txBody>
      </p:sp>
      <p:sp>
        <p:nvSpPr>
          <p:cNvPr id="97297" name="Text Box 14"/>
          <p:cNvSpPr txBox="1">
            <a:spLocks noChangeArrowheads="1"/>
          </p:cNvSpPr>
          <p:nvPr/>
        </p:nvSpPr>
        <p:spPr bwMode="auto">
          <a:xfrm>
            <a:off x="0" y="2740025"/>
            <a:ext cx="987425" cy="3698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989" tIns="45495" rIns="90989" bIns="45495">
            <a:spAutoFit/>
          </a:bodyPr>
          <a:lstStyle>
            <a:lvl1pPr defTabSz="908050" eaLnBrk="0" hangingPunct="0">
              <a:defRPr sz="1600" b="1">
                <a:solidFill>
                  <a:schemeClr val="tx1"/>
                </a:solidFill>
                <a:latin typeface="Tahoma" pitchFamily="34" charset="0"/>
                <a:cs typeface="Arial" pitchFamily="34" charset="0"/>
              </a:defRPr>
            </a:lvl1pPr>
            <a:lvl2pPr marL="742950" indent="-285750" defTabSz="908050" eaLnBrk="0" hangingPunct="0">
              <a:defRPr sz="1600" b="1">
                <a:solidFill>
                  <a:schemeClr val="tx1"/>
                </a:solidFill>
                <a:latin typeface="Tahoma" pitchFamily="34" charset="0"/>
                <a:cs typeface="Arial" pitchFamily="34" charset="0"/>
              </a:defRPr>
            </a:lvl2pPr>
            <a:lvl3pPr marL="1143000" indent="-228600" defTabSz="908050" eaLnBrk="0" hangingPunct="0">
              <a:defRPr sz="1600" b="1">
                <a:solidFill>
                  <a:schemeClr val="tx1"/>
                </a:solidFill>
                <a:latin typeface="Tahoma" pitchFamily="34" charset="0"/>
                <a:cs typeface="Arial" pitchFamily="34" charset="0"/>
              </a:defRPr>
            </a:lvl3pPr>
            <a:lvl4pPr marL="1600200" indent="-228600" defTabSz="908050" eaLnBrk="0" hangingPunct="0">
              <a:defRPr sz="1600" b="1">
                <a:solidFill>
                  <a:schemeClr val="tx1"/>
                </a:solidFill>
                <a:latin typeface="Tahoma" pitchFamily="34" charset="0"/>
                <a:cs typeface="Arial" pitchFamily="34" charset="0"/>
              </a:defRPr>
            </a:lvl4pPr>
            <a:lvl5pPr marL="2057400" indent="-228600" defTabSz="908050" eaLnBrk="0" hangingPunct="0">
              <a:defRPr sz="1600" b="1">
                <a:solidFill>
                  <a:schemeClr val="tx1"/>
                </a:solidFill>
                <a:latin typeface="Tahoma" pitchFamily="34" charset="0"/>
                <a:cs typeface="Arial" pitchFamily="34" charset="0"/>
              </a:defRPr>
            </a:lvl5pPr>
            <a:lvl6pPr marL="25146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900">
                <a:latin typeface="Arial" pitchFamily="34" charset="0"/>
                <a:ea typeface="ＭＳ Ｐゴシック" pitchFamily="34" charset="-128"/>
              </a:rPr>
              <a:t>4/Munoz/p.522/ col 2/¶ 2</a:t>
            </a:r>
          </a:p>
        </p:txBody>
      </p:sp>
      <p:sp>
        <p:nvSpPr>
          <p:cNvPr id="97298" name="Text Box 15"/>
          <p:cNvSpPr txBox="1">
            <a:spLocks noChangeArrowheads="1"/>
          </p:cNvSpPr>
          <p:nvPr/>
        </p:nvSpPr>
        <p:spPr bwMode="auto">
          <a:xfrm>
            <a:off x="0" y="3121025"/>
            <a:ext cx="1035050" cy="46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989" tIns="45495" rIns="90989" bIns="45495">
            <a:spAutoFit/>
          </a:bodyPr>
          <a:lstStyle>
            <a:lvl1pPr defTabSz="908050" eaLnBrk="0" hangingPunct="0">
              <a:defRPr sz="1600" b="1">
                <a:solidFill>
                  <a:schemeClr val="tx1"/>
                </a:solidFill>
                <a:latin typeface="Tahoma" pitchFamily="34" charset="0"/>
                <a:cs typeface="Arial" pitchFamily="34" charset="0"/>
              </a:defRPr>
            </a:lvl1pPr>
            <a:lvl2pPr marL="742950" indent="-285750" defTabSz="908050" eaLnBrk="0" hangingPunct="0">
              <a:defRPr sz="1600" b="1">
                <a:solidFill>
                  <a:schemeClr val="tx1"/>
                </a:solidFill>
                <a:latin typeface="Tahoma" pitchFamily="34" charset="0"/>
                <a:cs typeface="Arial" pitchFamily="34" charset="0"/>
              </a:defRPr>
            </a:lvl2pPr>
            <a:lvl3pPr marL="1143000" indent="-228600" defTabSz="908050" eaLnBrk="0" hangingPunct="0">
              <a:defRPr sz="1600" b="1">
                <a:solidFill>
                  <a:schemeClr val="tx1"/>
                </a:solidFill>
                <a:latin typeface="Tahoma" pitchFamily="34" charset="0"/>
                <a:cs typeface="Arial" pitchFamily="34" charset="0"/>
              </a:defRPr>
            </a:lvl3pPr>
            <a:lvl4pPr marL="1600200" indent="-228600" defTabSz="908050" eaLnBrk="0" hangingPunct="0">
              <a:defRPr sz="1600" b="1">
                <a:solidFill>
                  <a:schemeClr val="tx1"/>
                </a:solidFill>
                <a:latin typeface="Tahoma" pitchFamily="34" charset="0"/>
                <a:cs typeface="Arial" pitchFamily="34" charset="0"/>
              </a:defRPr>
            </a:lvl4pPr>
            <a:lvl5pPr marL="2057400" indent="-228600" defTabSz="908050" eaLnBrk="0" hangingPunct="0">
              <a:defRPr sz="1600" b="1">
                <a:solidFill>
                  <a:schemeClr val="tx1"/>
                </a:solidFill>
                <a:latin typeface="Tahoma" pitchFamily="34" charset="0"/>
                <a:cs typeface="Arial" pitchFamily="34" charset="0"/>
              </a:defRPr>
            </a:lvl5pPr>
            <a:lvl6pPr marL="25146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800">
                <a:latin typeface="Arial" pitchFamily="34" charset="0"/>
                <a:ea typeface="ＭＳ Ｐゴシック" pitchFamily="34" charset="-128"/>
              </a:rPr>
              <a:t>5/Clifford/p.1159/ col 1/¶ 3; col 2/¶3 Table 2/calculation</a:t>
            </a:r>
          </a:p>
        </p:txBody>
      </p:sp>
      <p:sp>
        <p:nvSpPr>
          <p:cNvPr id="97299" name="Text Box 16"/>
          <p:cNvSpPr txBox="1">
            <a:spLocks noChangeArrowheads="1"/>
          </p:cNvSpPr>
          <p:nvPr/>
        </p:nvSpPr>
        <p:spPr bwMode="auto">
          <a:xfrm>
            <a:off x="0" y="3578225"/>
            <a:ext cx="968375" cy="368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989" tIns="45495" rIns="90989" bIns="45495">
            <a:spAutoFit/>
          </a:bodyPr>
          <a:lstStyle>
            <a:lvl1pPr defTabSz="908050" eaLnBrk="0" hangingPunct="0">
              <a:defRPr sz="1600" b="1">
                <a:solidFill>
                  <a:schemeClr val="tx1"/>
                </a:solidFill>
                <a:latin typeface="Tahoma" pitchFamily="34" charset="0"/>
                <a:cs typeface="Arial" pitchFamily="34" charset="0"/>
              </a:defRPr>
            </a:lvl1pPr>
            <a:lvl2pPr marL="742950" indent="-285750" defTabSz="908050" eaLnBrk="0" hangingPunct="0">
              <a:defRPr sz="1600" b="1">
                <a:solidFill>
                  <a:schemeClr val="tx1"/>
                </a:solidFill>
                <a:latin typeface="Tahoma" pitchFamily="34" charset="0"/>
                <a:cs typeface="Arial" pitchFamily="34" charset="0"/>
              </a:defRPr>
            </a:lvl2pPr>
            <a:lvl3pPr marL="1143000" indent="-228600" defTabSz="908050" eaLnBrk="0" hangingPunct="0">
              <a:defRPr sz="1600" b="1">
                <a:solidFill>
                  <a:schemeClr val="tx1"/>
                </a:solidFill>
                <a:latin typeface="Tahoma" pitchFamily="34" charset="0"/>
                <a:cs typeface="Arial" pitchFamily="34" charset="0"/>
              </a:defRPr>
            </a:lvl3pPr>
            <a:lvl4pPr marL="1600200" indent="-228600" defTabSz="908050" eaLnBrk="0" hangingPunct="0">
              <a:defRPr sz="1600" b="1">
                <a:solidFill>
                  <a:schemeClr val="tx1"/>
                </a:solidFill>
                <a:latin typeface="Tahoma" pitchFamily="34" charset="0"/>
                <a:cs typeface="Arial" pitchFamily="34" charset="0"/>
              </a:defRPr>
            </a:lvl4pPr>
            <a:lvl5pPr marL="2057400" indent="-228600" defTabSz="908050" eaLnBrk="0" hangingPunct="0">
              <a:defRPr sz="1600" b="1">
                <a:solidFill>
                  <a:schemeClr val="tx1"/>
                </a:solidFill>
                <a:latin typeface="Tahoma" pitchFamily="34" charset="0"/>
                <a:cs typeface="Arial" pitchFamily="34" charset="0"/>
              </a:defRPr>
            </a:lvl5pPr>
            <a:lvl6pPr marL="25146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defTabSz="908050" eaLnBrk="0" fontAlgn="base" hangingPunct="0">
              <a:spcBef>
                <a:spcPct val="0"/>
              </a:spcBef>
              <a:spcAft>
                <a:spcPct val="0"/>
              </a:spcAft>
              <a:defRPr sz="1600" b="1">
                <a:solidFill>
                  <a:schemeClr val="tx1"/>
                </a:solidFill>
                <a:latin typeface="Tahoma" pitchFamily="34" charset="0"/>
                <a:cs typeface="Arial" pitchFamily="34" charset="0"/>
              </a:defRPr>
            </a:lvl9pPr>
          </a:lstStyle>
          <a:p>
            <a:pPr eaLnBrk="1" hangingPunct="1"/>
            <a:r>
              <a:rPr lang="en-US" sz="900">
                <a:latin typeface="Arial" pitchFamily="34" charset="0"/>
                <a:ea typeface="ＭＳ Ｐゴシック" pitchFamily="34" charset="-128"/>
              </a:rPr>
              <a:t>6/Gissmann/  p. 561/Table 2</a:t>
            </a:r>
          </a:p>
        </p:txBody>
      </p:sp>
    </p:spTree>
    <p:extLst>
      <p:ext uri="{BB962C8B-B14F-4D97-AF65-F5344CB8AC3E}">
        <p14:creationId xmlns:p14="http://schemas.microsoft.com/office/powerpoint/2010/main" val="1512265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dirty="0"/>
              <a:t>In 2012, the ISSVD participated</a:t>
            </a:r>
            <a:r>
              <a:rPr lang="tr-TR" dirty="0"/>
              <a:t> </a:t>
            </a:r>
            <a:r>
              <a:rPr lang="en-US" dirty="0"/>
              <a:t>in the introduction of the Lower Anogenital Squamous</a:t>
            </a:r>
            <a:r>
              <a:rPr lang="tr-TR" dirty="0"/>
              <a:t> </a:t>
            </a:r>
            <a:r>
              <a:rPr lang="en-US" dirty="0"/>
              <a:t>Terminology (LAST) by the American Society for Colposcopy</a:t>
            </a:r>
            <a:r>
              <a:rPr lang="tr-TR" dirty="0"/>
              <a:t> </a:t>
            </a:r>
            <a:r>
              <a:rPr lang="en-US" dirty="0"/>
              <a:t>and Cervical Pathology (ASCCP) and the College of American</a:t>
            </a:r>
            <a:r>
              <a:rPr lang="tr-TR" dirty="0"/>
              <a:t> </a:t>
            </a:r>
            <a:r>
              <a:rPr lang="en-US" dirty="0"/>
              <a:t>Pathologists.1 This terminology is not unique to the vulva but</a:t>
            </a:r>
            <a:r>
              <a:rPr lang="tr-TR" dirty="0"/>
              <a:t> </a:t>
            </a:r>
            <a:r>
              <a:rPr lang="en-US" dirty="0"/>
              <a:t>rather aimed to unify the nomenclature of human papillomavirus</a:t>
            </a:r>
            <a:r>
              <a:rPr lang="tr-TR" dirty="0"/>
              <a:t> </a:t>
            </a:r>
            <a:r>
              <a:rPr lang="en-US" dirty="0"/>
              <a:t>(HPV)–associated squamous lesions of the entire lower anogenital</a:t>
            </a:r>
            <a:r>
              <a:rPr lang="tr-TR" dirty="0"/>
              <a:t> </a:t>
            </a:r>
            <a:r>
              <a:rPr lang="en-US" dirty="0"/>
              <a:t>tract. It recommends the terms low-grade squamous </a:t>
            </a:r>
            <a:r>
              <a:rPr lang="en-US" dirty="0" err="1"/>
              <a:t>intraepithelia</a:t>
            </a:r>
            <a:r>
              <a:rPr lang="tr-TR" dirty="0"/>
              <a:t> </a:t>
            </a:r>
            <a:r>
              <a:rPr lang="en-US" dirty="0"/>
              <a:t>lesion (LSIL) and high-grade SIL (HSIL) for histopathologic diagnoses</a:t>
            </a:r>
            <a:r>
              <a:rPr lang="tr-TR" dirty="0"/>
              <a:t> </a:t>
            </a:r>
            <a:r>
              <a:rPr lang="en-US" dirty="0"/>
              <a:t>of productive HPV infections, which includes external</a:t>
            </a:r>
            <a:r>
              <a:rPr lang="tr-TR" dirty="0"/>
              <a:t> </a:t>
            </a:r>
            <a:r>
              <a:rPr lang="en-US" dirty="0"/>
              <a:t>genital warts and precancers, respectively.</a:t>
            </a:r>
            <a:endParaRPr lang="tr-TR" dirty="0"/>
          </a:p>
        </p:txBody>
      </p:sp>
      <p:sp>
        <p:nvSpPr>
          <p:cNvPr id="4" name="Slayt Numarası Yer Tutucusu 3"/>
          <p:cNvSpPr>
            <a:spLocks noGrp="1"/>
          </p:cNvSpPr>
          <p:nvPr>
            <p:ph type="sldNum" sz="quarter" idx="10"/>
          </p:nvPr>
        </p:nvSpPr>
        <p:spPr/>
        <p:txBody>
          <a:bodyPr/>
          <a:lstStyle/>
          <a:p>
            <a:fld id="{8C19161C-7C76-45FF-99B2-DEFF2B86DC82}" type="slidenum">
              <a:rPr lang="tr-TR" smtClean="0"/>
              <a:t>3</a:t>
            </a:fld>
            <a:endParaRPr lang="tr-TR"/>
          </a:p>
        </p:txBody>
      </p:sp>
    </p:spTree>
    <p:extLst>
      <p:ext uri="{BB962C8B-B14F-4D97-AF65-F5344CB8AC3E}">
        <p14:creationId xmlns:p14="http://schemas.microsoft.com/office/powerpoint/2010/main" val="2591687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More recently, a new consensus was reached by multiple committees, all supporting the</a:t>
            </a:r>
          </a:p>
          <a:p>
            <a:r>
              <a:rPr lang="en-US" sz="1200" b="0" i="0" u="none" strike="noStrike" kern="1200" baseline="0" dirty="0">
                <a:solidFill>
                  <a:schemeClr val="tx1"/>
                </a:solidFill>
                <a:latin typeface="+mn-lt"/>
                <a:ea typeface="+mn-ea"/>
                <a:cs typeface="+mn-cs"/>
              </a:rPr>
              <a:t>terminology “squamous intraepithelial lesion”. In 2012, the Lower </a:t>
            </a:r>
            <a:r>
              <a:rPr lang="en-US" sz="1200" b="0" i="0" u="none" strike="noStrike" kern="1200" baseline="0" dirty="0" err="1">
                <a:solidFill>
                  <a:schemeClr val="tx1"/>
                </a:solidFill>
                <a:latin typeface="+mn-lt"/>
                <a:ea typeface="+mn-ea"/>
                <a:cs typeface="+mn-cs"/>
              </a:rPr>
              <a:t>Anogenital</a:t>
            </a:r>
            <a:r>
              <a:rPr lang="en-US" sz="1200" b="0" i="0" u="none" strike="noStrike" kern="1200" baseline="0" dirty="0">
                <a:solidFill>
                  <a:schemeClr val="tx1"/>
                </a:solidFill>
                <a:latin typeface="+mn-lt"/>
                <a:ea typeface="+mn-ea"/>
                <a:cs typeface="+mn-cs"/>
              </a:rPr>
              <a:t> Squamous Terminology</a:t>
            </a:r>
          </a:p>
          <a:p>
            <a:r>
              <a:rPr lang="en-US" sz="1200" b="0" i="0" u="none" strike="noStrike" kern="1200" baseline="0" dirty="0">
                <a:solidFill>
                  <a:schemeClr val="tx1"/>
                </a:solidFill>
                <a:latin typeface="+mn-lt"/>
                <a:ea typeface="+mn-ea"/>
                <a:cs typeface="+mn-cs"/>
              </a:rPr>
              <a:t>(LAST) was proposed by the College of American Pathologists (CAP) and the American Society for</a:t>
            </a:r>
          </a:p>
          <a:p>
            <a:r>
              <a:rPr lang="en-US" sz="1200" b="0" i="0" u="none" strike="noStrike" kern="1200" baseline="0" dirty="0">
                <a:solidFill>
                  <a:schemeClr val="tx1"/>
                </a:solidFill>
                <a:latin typeface="+mn-lt"/>
                <a:ea typeface="+mn-ea"/>
                <a:cs typeface="+mn-cs"/>
              </a:rPr>
              <a:t>Colposcopy and Cervical Pathology (ASCCP) in order to unify the terminology applied to HPV lesions</a:t>
            </a:r>
          </a:p>
          <a:p>
            <a:r>
              <a:rPr lang="en-US" sz="1200" b="0" i="0" u="none" strike="noStrike" kern="1200" baseline="0" dirty="0">
                <a:solidFill>
                  <a:schemeClr val="tx1"/>
                </a:solidFill>
                <a:latin typeface="+mn-lt"/>
                <a:ea typeface="+mn-ea"/>
                <a:cs typeface="+mn-cs"/>
              </a:rPr>
              <a:t>affecting the cervix, vagina, vulva, perineum, anus and penis, under two categories: (</a:t>
            </a:r>
            <a:r>
              <a:rPr lang="en-US" sz="1200" b="0" i="0"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low-grade</a:t>
            </a:r>
          </a:p>
          <a:p>
            <a:r>
              <a:rPr lang="en-US" sz="1200" b="0" i="0" u="none" strike="noStrike" kern="1200" baseline="0" dirty="0">
                <a:solidFill>
                  <a:schemeClr val="tx1"/>
                </a:solidFill>
                <a:latin typeface="+mn-lt"/>
                <a:ea typeface="+mn-ea"/>
                <a:cs typeface="+mn-cs"/>
              </a:rPr>
              <a:t>squamous intraepithelial lesion (L-SIL); and (ii) high-grade squamous intraepithelial lesion (H-SIL) [8].</a:t>
            </a:r>
          </a:p>
          <a:p>
            <a:r>
              <a:rPr lang="en-US" sz="1200" b="0" i="0" u="none" strike="noStrike" kern="1200" baseline="0" dirty="0">
                <a:solidFill>
                  <a:schemeClr val="tx1"/>
                </a:solidFill>
                <a:latin typeface="+mn-lt"/>
                <a:ea typeface="+mn-ea"/>
                <a:cs typeface="+mn-cs"/>
              </a:rPr>
              <a:t>The 2014World Health Organization (WHO) and the 2015 ISSVD classifications accepted the LAST,</a:t>
            </a:r>
          </a:p>
          <a:p>
            <a:r>
              <a:rPr lang="en-US" sz="1200" b="0" i="0" u="none" strike="noStrike" kern="1200" baseline="0" dirty="0">
                <a:solidFill>
                  <a:schemeClr val="tx1"/>
                </a:solidFill>
                <a:latin typeface="+mn-lt"/>
                <a:ea typeface="+mn-ea"/>
                <a:cs typeface="+mn-cs"/>
              </a:rPr>
              <a:t>but included </a:t>
            </a:r>
            <a:r>
              <a:rPr lang="en-US" sz="1200" b="0" i="0" u="none" strike="noStrike" kern="1200" baseline="0" dirty="0" err="1">
                <a:solidFill>
                  <a:schemeClr val="tx1"/>
                </a:solidFill>
                <a:latin typeface="+mn-lt"/>
                <a:ea typeface="+mn-ea"/>
                <a:cs typeface="+mn-cs"/>
              </a:rPr>
              <a:t>dVIN</a:t>
            </a:r>
            <a:r>
              <a:rPr lang="en-US" sz="1200" b="0" i="0" u="none" strike="noStrike" kern="1200" baseline="0" dirty="0">
                <a:solidFill>
                  <a:schemeClr val="tx1"/>
                </a:solidFill>
                <a:latin typeface="+mn-lt"/>
                <a:ea typeface="+mn-ea"/>
                <a:cs typeface="+mn-cs"/>
              </a:rPr>
              <a:t> as an additional category [9].</a:t>
            </a:r>
            <a:endParaRPr lang="tr-TR" dirty="0"/>
          </a:p>
        </p:txBody>
      </p:sp>
      <p:sp>
        <p:nvSpPr>
          <p:cNvPr id="4" name="Slayt Numarası Yer Tutucusu 3"/>
          <p:cNvSpPr>
            <a:spLocks noGrp="1"/>
          </p:cNvSpPr>
          <p:nvPr>
            <p:ph type="sldNum" sz="quarter" idx="10"/>
          </p:nvPr>
        </p:nvSpPr>
        <p:spPr/>
        <p:txBody>
          <a:bodyPr/>
          <a:lstStyle/>
          <a:p>
            <a:fld id="{8C19161C-7C76-45FF-99B2-DEFF2B86DC82}" type="slidenum">
              <a:rPr lang="tr-TR" smtClean="0"/>
              <a:t>4</a:t>
            </a:fld>
            <a:endParaRPr lang="tr-TR"/>
          </a:p>
        </p:txBody>
      </p:sp>
    </p:spTree>
    <p:extLst>
      <p:ext uri="{BB962C8B-B14F-4D97-AF65-F5344CB8AC3E}">
        <p14:creationId xmlns:p14="http://schemas.microsoft.com/office/powerpoint/2010/main" val="464626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C19161C-7C76-45FF-99B2-DEFF2B86DC82}" type="slidenum">
              <a:rPr lang="tr-TR" smtClean="0"/>
              <a:t>5</a:t>
            </a:fld>
            <a:endParaRPr lang="tr-TR"/>
          </a:p>
        </p:txBody>
      </p:sp>
    </p:spTree>
    <p:extLst>
      <p:ext uri="{BB962C8B-B14F-4D97-AF65-F5344CB8AC3E}">
        <p14:creationId xmlns:p14="http://schemas.microsoft.com/office/powerpoint/2010/main" val="114364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HPV infection is strongly associated with </a:t>
            </a:r>
            <a:r>
              <a:rPr lang="en-US" sz="1200" b="0" i="0" u="none" strike="noStrike" kern="1200" baseline="0" dirty="0" err="1">
                <a:solidFill>
                  <a:schemeClr val="tx1"/>
                </a:solidFill>
                <a:latin typeface="+mn-lt"/>
                <a:ea typeface="+mn-ea"/>
                <a:cs typeface="+mn-cs"/>
              </a:rPr>
              <a:t>vH</a:t>
            </a:r>
            <a:r>
              <a:rPr lang="en-US" sz="1200" b="0" i="0" u="none" strike="noStrike" kern="1200" baseline="0" dirty="0">
                <a:solidFill>
                  <a:schemeClr val="tx1"/>
                </a:solidFill>
                <a:latin typeface="+mn-lt"/>
                <a:ea typeface="+mn-ea"/>
                <a:cs typeface="+mn-cs"/>
              </a:rPr>
              <a:t>-SIL,</a:t>
            </a:r>
          </a:p>
          <a:p>
            <a:r>
              <a:rPr lang="en-US" sz="1200" b="0" i="0" u="none" strike="noStrike" kern="1200" baseline="0" dirty="0">
                <a:solidFill>
                  <a:schemeClr val="tx1"/>
                </a:solidFill>
                <a:latin typeface="+mn-lt"/>
                <a:ea typeface="+mn-ea"/>
                <a:cs typeface="+mn-cs"/>
              </a:rPr>
              <a:t>accounting for more than 80% of </a:t>
            </a:r>
            <a:r>
              <a:rPr lang="en-US" sz="1200" b="0" i="0" u="none" strike="noStrike" kern="1200" baseline="0" dirty="0" err="1">
                <a:solidFill>
                  <a:schemeClr val="tx1"/>
                </a:solidFill>
                <a:latin typeface="+mn-lt"/>
                <a:ea typeface="+mn-ea"/>
                <a:cs typeface="+mn-cs"/>
              </a:rPr>
              <a:t>vH</a:t>
            </a:r>
            <a:r>
              <a:rPr lang="en-US" sz="1200" b="0" i="0" u="none" strike="noStrike" kern="1200" baseline="0" dirty="0">
                <a:solidFill>
                  <a:schemeClr val="tx1"/>
                </a:solidFill>
                <a:latin typeface="+mn-lt"/>
                <a:ea typeface="+mn-ea"/>
                <a:cs typeface="+mn-cs"/>
              </a:rPr>
              <a:t>-SIL. HPV 16 is the most common genotype identified in </a:t>
            </a:r>
            <a:r>
              <a:rPr lang="en-US" sz="1200" b="0" i="0" u="none" strike="noStrike" kern="1200" baseline="0" dirty="0" err="1">
                <a:solidFill>
                  <a:schemeClr val="tx1"/>
                </a:solidFill>
                <a:latin typeface="+mn-lt"/>
                <a:ea typeface="+mn-ea"/>
                <a:cs typeface="+mn-cs"/>
              </a:rPr>
              <a:t>vH</a:t>
            </a:r>
            <a:r>
              <a:rPr lang="en-US" sz="1200" b="0" i="0" u="none" strike="noStrike" kern="1200" baseline="0" dirty="0">
                <a:solidFill>
                  <a:schemeClr val="tx1"/>
                </a:solidFill>
                <a:latin typeface="+mn-lt"/>
                <a:ea typeface="+mn-ea"/>
                <a:cs typeface="+mn-cs"/>
              </a:rPr>
              <a:t>-SIL</a:t>
            </a:r>
          </a:p>
          <a:p>
            <a:r>
              <a:rPr lang="en-US" sz="1200" b="0" i="0" u="none" strike="noStrike" kern="1200" baseline="0" dirty="0">
                <a:solidFill>
                  <a:schemeClr val="tx1"/>
                </a:solidFill>
                <a:latin typeface="+mn-lt"/>
                <a:ea typeface="+mn-ea"/>
                <a:cs typeface="+mn-cs"/>
              </a:rPr>
              <a:t>and HPV-dependent VSCC, followed by other genotypes, such as 18, 31, 33 and 45 [14].</a:t>
            </a:r>
            <a:endParaRPr lang="tr-TR" dirty="0"/>
          </a:p>
        </p:txBody>
      </p:sp>
      <p:sp>
        <p:nvSpPr>
          <p:cNvPr id="4" name="Slayt Numarası Yer Tutucusu 3"/>
          <p:cNvSpPr>
            <a:spLocks noGrp="1"/>
          </p:cNvSpPr>
          <p:nvPr>
            <p:ph type="sldNum" sz="quarter" idx="10"/>
          </p:nvPr>
        </p:nvSpPr>
        <p:spPr/>
        <p:txBody>
          <a:bodyPr/>
          <a:lstStyle/>
          <a:p>
            <a:fld id="{8C19161C-7C76-45FF-99B2-DEFF2B86DC82}" type="slidenum">
              <a:rPr lang="tr-TR" smtClean="0"/>
              <a:t>7</a:t>
            </a:fld>
            <a:endParaRPr lang="tr-TR"/>
          </a:p>
        </p:txBody>
      </p:sp>
    </p:spTree>
    <p:extLst>
      <p:ext uri="{BB962C8B-B14F-4D97-AF65-F5344CB8AC3E}">
        <p14:creationId xmlns:p14="http://schemas.microsoft.com/office/powerpoint/2010/main" val="2096313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b="0" i="0" kern="1200" dirty="0">
                <a:solidFill>
                  <a:schemeClr val="tx1"/>
                </a:solidFill>
                <a:effectLst/>
                <a:latin typeface="+mn-lt"/>
                <a:ea typeface="+mn-ea"/>
                <a:cs typeface="+mn-cs"/>
              </a:rPr>
              <a:t>Aynı memede ayrı kadranlarda birden fazla odakta tümör bulunması (</a:t>
            </a:r>
            <a:r>
              <a:rPr lang="tr-TR" sz="1200" b="0" i="0" kern="1200" dirty="0" err="1">
                <a:solidFill>
                  <a:schemeClr val="tx1"/>
                </a:solidFill>
                <a:effectLst/>
                <a:latin typeface="+mn-lt"/>
                <a:ea typeface="+mn-ea"/>
                <a:cs typeface="+mn-cs"/>
              </a:rPr>
              <a:t>Multisentrik</a:t>
            </a:r>
            <a:r>
              <a:rPr lang="tr-TR" sz="1200" b="0" i="0" kern="1200" dirty="0">
                <a:solidFill>
                  <a:schemeClr val="tx1"/>
                </a:solidFill>
                <a:effectLst/>
                <a:latin typeface="+mn-lt"/>
                <a:ea typeface="+mn-ea"/>
                <a:cs typeface="+mn-cs"/>
              </a:rPr>
              <a:t> tümör)</a:t>
            </a:r>
          </a:p>
          <a:p>
            <a:pPr marL="0" marR="0" lvl="0" indent="0" algn="l" defTabSz="914400" rtl="0" eaLnBrk="1" fontAlgn="auto" latinLnBrk="0" hangingPunct="1">
              <a:lnSpc>
                <a:spcPct val="100000"/>
              </a:lnSpc>
              <a:spcBef>
                <a:spcPts val="0"/>
              </a:spcBef>
              <a:spcAft>
                <a:spcPts val="0"/>
              </a:spcAft>
              <a:buClrTx/>
              <a:buSzTx/>
              <a:buFontTx/>
              <a:buNone/>
              <a:tabLst/>
              <a:defRPr/>
            </a:pPr>
            <a:r>
              <a:rPr lang="tr-TR" sz="1200" b="0" i="0" kern="1200" dirty="0">
                <a:solidFill>
                  <a:schemeClr val="tx1"/>
                </a:solidFill>
                <a:effectLst/>
                <a:latin typeface="+mn-lt"/>
                <a:ea typeface="+mn-ea"/>
                <a:cs typeface="+mn-cs"/>
              </a:rPr>
              <a:t>Yeni meme kanseri tanısı alan ve memenin kısmen alınması planlanan (meme koruyucu cerrahi yapılacak) hastalarda ilk başta tespit edilmiş olanın yanında (</a:t>
            </a:r>
            <a:r>
              <a:rPr lang="tr-TR" sz="1200" b="0" i="0" kern="1200" dirty="0" err="1">
                <a:solidFill>
                  <a:schemeClr val="tx1"/>
                </a:solidFill>
                <a:effectLst/>
                <a:latin typeface="+mn-lt"/>
                <a:ea typeface="+mn-ea"/>
                <a:cs typeface="+mn-cs"/>
              </a:rPr>
              <a:t>multifokal</a:t>
            </a:r>
            <a:r>
              <a:rPr lang="tr-TR" sz="1200" b="0" i="0" kern="1200" dirty="0">
                <a:solidFill>
                  <a:schemeClr val="tx1"/>
                </a:solidFill>
                <a:effectLst/>
                <a:latin typeface="+mn-lt"/>
                <a:ea typeface="+mn-ea"/>
                <a:cs typeface="+mn-cs"/>
              </a:rPr>
              <a:t>) veya memenin başka bir yerinde (</a:t>
            </a:r>
            <a:r>
              <a:rPr lang="tr-TR" sz="1200" b="0" i="0" kern="1200" dirty="0" err="1">
                <a:solidFill>
                  <a:schemeClr val="tx1"/>
                </a:solidFill>
                <a:effectLst/>
                <a:latin typeface="+mn-lt"/>
                <a:ea typeface="+mn-ea"/>
                <a:cs typeface="+mn-cs"/>
              </a:rPr>
              <a:t>multisentrik</a:t>
            </a:r>
            <a:r>
              <a:rPr lang="tr-TR" sz="1200" b="0" i="0" kern="1200" dirty="0">
                <a:solidFill>
                  <a:schemeClr val="tx1"/>
                </a:solidFill>
                <a:effectLst/>
                <a:latin typeface="+mn-lt"/>
                <a:ea typeface="+mn-ea"/>
                <a:cs typeface="+mn-cs"/>
              </a:rPr>
              <a:t>) hastalık odakları olup olmadığını incelemek için uygundur.</a:t>
            </a:r>
          </a:p>
          <a:p>
            <a:endParaRPr lang="tr-TR"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Lichen </a:t>
            </a:r>
            <a:r>
              <a:rPr lang="en-US" sz="1200" b="0" i="0" u="none" strike="noStrike" kern="1200" baseline="0" dirty="0" err="1">
                <a:solidFill>
                  <a:schemeClr val="tx1"/>
                </a:solidFill>
                <a:latin typeface="+mn-lt"/>
                <a:ea typeface="+mn-ea"/>
                <a:cs typeface="+mn-cs"/>
              </a:rPr>
              <a:t>sclerosus</a:t>
            </a:r>
            <a:r>
              <a:rPr lang="en-US" sz="1200" b="0" i="0" u="none" strike="noStrike" kern="1200" baseline="0" dirty="0">
                <a:solidFill>
                  <a:schemeClr val="tx1"/>
                </a:solidFill>
                <a:latin typeface="+mn-lt"/>
                <a:ea typeface="+mn-ea"/>
                <a:cs typeface="+mn-cs"/>
              </a:rPr>
              <a:t> (LS) has been suggested as a precursor of </a:t>
            </a:r>
            <a:r>
              <a:rPr lang="en-US" sz="1200" b="0" i="0" u="none" strike="noStrike" kern="1200" baseline="0" dirty="0" err="1">
                <a:solidFill>
                  <a:schemeClr val="tx1"/>
                </a:solidFill>
                <a:latin typeface="+mn-lt"/>
                <a:ea typeface="+mn-ea"/>
                <a:cs typeface="+mn-cs"/>
              </a:rPr>
              <a:t>dVIN</a:t>
            </a:r>
            <a:r>
              <a:rPr lang="en-US" sz="1200" b="0" i="0" u="none" strike="noStrike" kern="1200" baseline="0" dirty="0">
                <a:solidFill>
                  <a:schemeClr val="tx1"/>
                </a:solidFill>
                <a:latin typeface="+mn-lt"/>
                <a:ea typeface="+mn-ea"/>
                <a:cs typeface="+mn-cs"/>
              </a:rPr>
              <a:t> and HPV-independent VSCC,</a:t>
            </a:r>
          </a:p>
          <a:p>
            <a:r>
              <a:rPr lang="en-US" sz="1200" b="0" i="0" u="none" strike="noStrike" kern="1200" baseline="0" dirty="0">
                <a:solidFill>
                  <a:schemeClr val="tx1"/>
                </a:solidFill>
                <a:latin typeface="+mn-lt"/>
                <a:ea typeface="+mn-ea"/>
                <a:cs typeface="+mn-cs"/>
              </a:rPr>
              <a:t>but the carcinogenic mechanism has not been established yet. The association was probably supposed</a:t>
            </a:r>
          </a:p>
          <a:p>
            <a:r>
              <a:rPr lang="en-US" sz="1200" b="0" i="0" u="none" strike="noStrike" kern="1200" baseline="0" dirty="0">
                <a:solidFill>
                  <a:schemeClr val="tx1"/>
                </a:solidFill>
                <a:latin typeface="+mn-lt"/>
                <a:ea typeface="+mn-ea"/>
                <a:cs typeface="+mn-cs"/>
              </a:rPr>
              <a:t>because LS is a frequent finding in the skin adjacent to </a:t>
            </a:r>
            <a:r>
              <a:rPr lang="en-US" sz="1200" b="0" i="0" u="none" strike="noStrike" kern="1200" baseline="0" dirty="0" err="1">
                <a:solidFill>
                  <a:schemeClr val="tx1"/>
                </a:solidFill>
                <a:latin typeface="+mn-lt"/>
                <a:ea typeface="+mn-ea"/>
                <a:cs typeface="+mn-cs"/>
              </a:rPr>
              <a:t>dVIN</a:t>
            </a:r>
            <a:r>
              <a:rPr lang="en-US" sz="1200" b="0" i="0" u="none" strike="noStrike" kern="1200" baseline="0" dirty="0">
                <a:solidFill>
                  <a:schemeClr val="tx1"/>
                </a:solidFill>
                <a:latin typeface="+mn-lt"/>
                <a:ea typeface="+mn-ea"/>
                <a:cs typeface="+mn-cs"/>
              </a:rPr>
              <a:t> and VSCC, and because women with LS</a:t>
            </a:r>
          </a:p>
          <a:p>
            <a:r>
              <a:rPr lang="en-US" sz="1200" b="0" i="0" u="none" strike="noStrike" kern="1200" baseline="0" dirty="0">
                <a:solidFill>
                  <a:schemeClr val="tx1"/>
                </a:solidFill>
                <a:latin typeface="+mn-lt"/>
                <a:ea typeface="+mn-ea"/>
                <a:cs typeface="+mn-cs"/>
              </a:rPr>
              <a:t>have a significantly higher risk of developing VSCC. Nevertheless, most of the women with LS do not</a:t>
            </a:r>
          </a:p>
          <a:p>
            <a:r>
              <a:rPr lang="en-US" sz="1200" b="0" i="0" u="none" strike="noStrike" kern="1200" baseline="0" dirty="0">
                <a:solidFill>
                  <a:schemeClr val="tx1"/>
                </a:solidFill>
                <a:latin typeface="+mn-lt"/>
                <a:ea typeface="+mn-ea"/>
                <a:cs typeface="+mn-cs"/>
              </a:rPr>
              <a:t>develop </a:t>
            </a:r>
            <a:r>
              <a:rPr lang="en-US" sz="1200" b="0" i="0" u="none" strike="noStrike" kern="1200" baseline="0" dirty="0" err="1">
                <a:solidFill>
                  <a:schemeClr val="tx1"/>
                </a:solidFill>
                <a:latin typeface="+mn-lt"/>
                <a:ea typeface="+mn-ea"/>
                <a:cs typeface="+mn-cs"/>
              </a:rPr>
              <a:t>dVIN</a:t>
            </a:r>
            <a:r>
              <a:rPr lang="en-US" sz="1200" b="0" i="0" u="none" strike="noStrike" kern="1200" baseline="0" dirty="0">
                <a:solidFill>
                  <a:schemeClr val="tx1"/>
                </a:solidFill>
                <a:latin typeface="+mn-lt"/>
                <a:ea typeface="+mn-ea"/>
                <a:cs typeface="+mn-cs"/>
              </a:rPr>
              <a:t> or VSCC [15].</a:t>
            </a:r>
            <a:r>
              <a:rPr lang="tr-TR" sz="1200" b="0" i="0" u="none" strike="noStrike" kern="1200" baseline="0" dirty="0">
                <a:solidFill>
                  <a:schemeClr val="tx1"/>
                </a:solidFill>
                <a:latin typeface="+mn-lt"/>
                <a:ea typeface="+mn-ea"/>
                <a:cs typeface="+mn-cs"/>
              </a:rPr>
              <a:t> Van de </a:t>
            </a:r>
            <a:r>
              <a:rPr lang="tr-TR" sz="1200" b="0" i="0" u="none" strike="noStrike" kern="1200" baseline="0" dirty="0" err="1">
                <a:solidFill>
                  <a:schemeClr val="tx1"/>
                </a:solidFill>
                <a:latin typeface="+mn-lt"/>
                <a:ea typeface="+mn-ea"/>
                <a:cs typeface="+mn-cs"/>
              </a:rPr>
              <a:t>Nieuwenhof</a:t>
            </a:r>
            <a:r>
              <a:rPr lang="tr-TR" sz="1200" b="0" i="0" u="none" strike="noStrike" kern="1200" baseline="0" dirty="0">
                <a:solidFill>
                  <a:schemeClr val="tx1"/>
                </a:solidFill>
                <a:latin typeface="+mn-lt"/>
                <a:ea typeface="+mn-ea"/>
                <a:cs typeface="+mn-cs"/>
              </a:rPr>
              <a:t>, H.P.; </a:t>
            </a:r>
            <a:r>
              <a:rPr lang="tr-TR" sz="1200" b="0" i="0" u="none" strike="noStrike" kern="1200" baseline="0" dirty="0" err="1">
                <a:solidFill>
                  <a:schemeClr val="tx1"/>
                </a:solidFill>
                <a:latin typeface="+mn-lt"/>
                <a:ea typeface="+mn-ea"/>
                <a:cs typeface="+mn-cs"/>
              </a:rPr>
              <a:t>Bulten</a:t>
            </a:r>
            <a:r>
              <a:rPr lang="tr-TR" sz="1200" b="0" i="0" u="none" strike="noStrike" kern="1200" baseline="0" dirty="0">
                <a:solidFill>
                  <a:schemeClr val="tx1"/>
                </a:solidFill>
                <a:latin typeface="+mn-lt"/>
                <a:ea typeface="+mn-ea"/>
                <a:cs typeface="+mn-cs"/>
              </a:rPr>
              <a:t>, J.; </a:t>
            </a:r>
            <a:r>
              <a:rPr lang="tr-TR" sz="1200" b="0" i="0" u="none" strike="noStrike" kern="1200" baseline="0" dirty="0" err="1">
                <a:solidFill>
                  <a:schemeClr val="tx1"/>
                </a:solidFill>
                <a:latin typeface="+mn-lt"/>
                <a:ea typeface="+mn-ea"/>
                <a:cs typeface="+mn-cs"/>
              </a:rPr>
              <a:t>Hollema</a:t>
            </a:r>
            <a:r>
              <a:rPr lang="tr-TR" sz="1200" b="0" i="0" u="none" strike="noStrike" kern="1200" baseline="0" dirty="0">
                <a:solidFill>
                  <a:schemeClr val="tx1"/>
                </a:solidFill>
                <a:latin typeface="+mn-lt"/>
                <a:ea typeface="+mn-ea"/>
                <a:cs typeface="+mn-cs"/>
              </a:rPr>
              <a:t>, H.; </a:t>
            </a:r>
            <a:r>
              <a:rPr lang="tr-TR" sz="1200" b="0" i="0" u="none" strike="noStrike" kern="1200" baseline="0" dirty="0" err="1">
                <a:solidFill>
                  <a:schemeClr val="tx1"/>
                </a:solidFill>
                <a:latin typeface="+mn-lt"/>
                <a:ea typeface="+mn-ea"/>
                <a:cs typeface="+mn-cs"/>
              </a:rPr>
              <a:t>Dommerholt</a:t>
            </a:r>
            <a:r>
              <a:rPr lang="tr-TR" sz="1200" b="0" i="0" u="none" strike="noStrike" kern="1200" baseline="0" dirty="0">
                <a:solidFill>
                  <a:schemeClr val="tx1"/>
                </a:solidFill>
                <a:latin typeface="+mn-lt"/>
                <a:ea typeface="+mn-ea"/>
                <a:cs typeface="+mn-cs"/>
              </a:rPr>
              <a:t>, R.G.; </a:t>
            </a:r>
            <a:r>
              <a:rPr lang="tr-TR" sz="1200" b="0" i="0" u="none" strike="noStrike" kern="1200" baseline="0" dirty="0" err="1">
                <a:solidFill>
                  <a:schemeClr val="tx1"/>
                </a:solidFill>
                <a:latin typeface="+mn-lt"/>
                <a:ea typeface="+mn-ea"/>
                <a:cs typeface="+mn-cs"/>
              </a:rPr>
              <a:t>Massuger</a:t>
            </a:r>
            <a:r>
              <a:rPr lang="tr-TR" sz="1200" b="0" i="0" u="none" strike="noStrike" kern="1200" baseline="0" dirty="0">
                <a:solidFill>
                  <a:schemeClr val="tx1"/>
                </a:solidFill>
                <a:latin typeface="+mn-lt"/>
                <a:ea typeface="+mn-ea"/>
                <a:cs typeface="+mn-cs"/>
              </a:rPr>
              <a:t>, L.F.; </a:t>
            </a:r>
            <a:r>
              <a:rPr lang="tr-TR" sz="1200" b="0" i="0" u="none" strike="noStrike" kern="1200" baseline="0" dirty="0" err="1">
                <a:solidFill>
                  <a:schemeClr val="tx1"/>
                </a:solidFill>
                <a:latin typeface="+mn-lt"/>
                <a:ea typeface="+mn-ea"/>
                <a:cs typeface="+mn-cs"/>
              </a:rPr>
              <a:t>van</a:t>
            </a:r>
            <a:r>
              <a:rPr lang="tr-TR" sz="1200" b="0" i="0" u="none" strike="noStrike" kern="1200" baseline="0" dirty="0">
                <a:solidFill>
                  <a:schemeClr val="tx1"/>
                </a:solidFill>
                <a:latin typeface="+mn-lt"/>
                <a:ea typeface="+mn-ea"/>
                <a:cs typeface="+mn-cs"/>
              </a:rPr>
              <a:t> der </a:t>
            </a:r>
            <a:r>
              <a:rPr lang="tr-TR" sz="1200" b="0" i="0" u="none" strike="noStrike" kern="1200" baseline="0" dirty="0" err="1">
                <a:solidFill>
                  <a:schemeClr val="tx1"/>
                </a:solidFill>
                <a:latin typeface="+mn-lt"/>
                <a:ea typeface="+mn-ea"/>
                <a:cs typeface="+mn-cs"/>
              </a:rPr>
              <a:t>Zee</a:t>
            </a:r>
            <a:r>
              <a:rPr lang="tr-TR" sz="1200" b="0" i="0" u="none" strike="noStrike" kern="1200" baseline="0" dirty="0">
                <a:solidFill>
                  <a:schemeClr val="tx1"/>
                </a:solidFill>
                <a:latin typeface="+mn-lt"/>
                <a:ea typeface="+mn-ea"/>
                <a:cs typeface="+mn-cs"/>
              </a:rPr>
              <a:t>, A.G.;</a:t>
            </a:r>
          </a:p>
          <a:p>
            <a:r>
              <a:rPr lang="tr-TR" sz="1200" b="0" i="0" u="none" strike="noStrike" kern="1200" baseline="0" dirty="0">
                <a:solidFill>
                  <a:schemeClr val="tx1"/>
                </a:solidFill>
                <a:latin typeface="+mn-lt"/>
                <a:ea typeface="+mn-ea"/>
                <a:cs typeface="+mn-cs"/>
              </a:rPr>
              <a:t>de </a:t>
            </a:r>
            <a:r>
              <a:rPr lang="tr-TR" sz="1200" b="0" i="0" u="none" strike="noStrike" kern="1200" baseline="0" dirty="0" err="1">
                <a:solidFill>
                  <a:schemeClr val="tx1"/>
                </a:solidFill>
                <a:latin typeface="+mn-lt"/>
                <a:ea typeface="+mn-ea"/>
                <a:cs typeface="+mn-cs"/>
              </a:rPr>
              <a:t>Hullu</a:t>
            </a:r>
            <a:r>
              <a:rPr lang="tr-TR" sz="1200" b="0" i="0" u="none" strike="noStrike" kern="1200" baseline="0" dirty="0">
                <a:solidFill>
                  <a:schemeClr val="tx1"/>
                </a:solidFill>
                <a:latin typeface="+mn-lt"/>
                <a:ea typeface="+mn-ea"/>
                <a:cs typeface="+mn-cs"/>
              </a:rPr>
              <a:t>, J.A.; </a:t>
            </a:r>
            <a:r>
              <a:rPr lang="tr-TR" sz="1200" b="0" i="0" u="none" strike="noStrike" kern="1200" baseline="0" dirty="0" err="1">
                <a:solidFill>
                  <a:schemeClr val="tx1"/>
                </a:solidFill>
                <a:latin typeface="+mn-lt"/>
                <a:ea typeface="+mn-ea"/>
                <a:cs typeface="+mn-cs"/>
              </a:rPr>
              <a:t>van</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Kempen</a:t>
            </a:r>
            <a:r>
              <a:rPr lang="tr-TR" sz="1200" b="0" i="0" u="none" strike="noStrike" kern="1200" baseline="0" dirty="0">
                <a:solidFill>
                  <a:schemeClr val="tx1"/>
                </a:solidFill>
                <a:latin typeface="+mn-lt"/>
                <a:ea typeface="+mn-ea"/>
                <a:cs typeface="+mn-cs"/>
              </a:rPr>
              <a:t>, L.C. </a:t>
            </a:r>
            <a:r>
              <a:rPr lang="tr-TR" sz="1200" b="0" i="0" u="none" strike="noStrike" kern="1200" baseline="0" dirty="0" err="1">
                <a:solidFill>
                  <a:schemeClr val="tx1"/>
                </a:solidFill>
                <a:latin typeface="+mn-lt"/>
                <a:ea typeface="+mn-ea"/>
                <a:cs typeface="+mn-cs"/>
              </a:rPr>
              <a:t>Differentiated</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vulvar</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intraepithelial</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neoplasia</a:t>
            </a:r>
            <a:r>
              <a:rPr lang="tr-TR" sz="1200" b="0" i="0" u="none" strike="noStrike" kern="1200" baseline="0" dirty="0">
                <a:solidFill>
                  <a:schemeClr val="tx1"/>
                </a:solidFill>
                <a:latin typeface="+mn-lt"/>
                <a:ea typeface="+mn-ea"/>
                <a:cs typeface="+mn-cs"/>
              </a:rPr>
              <a:t> is </a:t>
            </a:r>
            <a:r>
              <a:rPr lang="tr-TR" sz="1200" b="0" i="0" u="none" strike="noStrike" kern="1200" baseline="0" dirty="0" err="1">
                <a:solidFill>
                  <a:schemeClr val="tx1"/>
                </a:solidFill>
                <a:latin typeface="+mn-lt"/>
                <a:ea typeface="+mn-ea"/>
                <a:cs typeface="+mn-cs"/>
              </a:rPr>
              <a:t>often</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found</a:t>
            </a:r>
            <a:r>
              <a:rPr lang="tr-TR" sz="1200" b="0" i="0" u="none" strike="noStrike" kern="1200" baseline="0" dirty="0">
                <a:solidFill>
                  <a:schemeClr val="tx1"/>
                </a:solidFill>
                <a:latin typeface="+mn-lt"/>
                <a:ea typeface="+mn-ea"/>
                <a:cs typeface="+mn-cs"/>
              </a:rPr>
              <a:t> in </a:t>
            </a:r>
            <a:r>
              <a:rPr lang="tr-TR" sz="1200" b="0" i="0" u="none" strike="noStrike" kern="1200" baseline="0" dirty="0" err="1">
                <a:solidFill>
                  <a:schemeClr val="tx1"/>
                </a:solidFill>
                <a:latin typeface="+mn-lt"/>
                <a:ea typeface="+mn-ea"/>
                <a:cs typeface="+mn-cs"/>
              </a:rPr>
              <a:t>lesions</a:t>
            </a:r>
            <a:r>
              <a:rPr lang="tr-TR"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previously diagnosed as lichen </a:t>
            </a:r>
            <a:r>
              <a:rPr lang="en-US" sz="1200" b="0" i="0" u="none" strike="noStrike" kern="1200" baseline="0" dirty="0" err="1">
                <a:solidFill>
                  <a:schemeClr val="tx1"/>
                </a:solidFill>
                <a:latin typeface="+mn-lt"/>
                <a:ea typeface="+mn-ea"/>
                <a:cs typeface="+mn-cs"/>
              </a:rPr>
              <a:t>sclerosus</a:t>
            </a:r>
            <a:r>
              <a:rPr lang="en-US" sz="1200" b="0" i="0" u="none" strike="noStrike" kern="1200" baseline="0" dirty="0">
                <a:solidFill>
                  <a:schemeClr val="tx1"/>
                </a:solidFill>
                <a:latin typeface="+mn-lt"/>
                <a:ea typeface="+mn-ea"/>
                <a:cs typeface="+mn-cs"/>
              </a:rPr>
              <a:t>, which have progressed to vulvar squamous cell carcinoma.</a:t>
            </a:r>
          </a:p>
          <a:p>
            <a:r>
              <a:rPr lang="tr-TR" sz="1200" b="0" i="0" u="none" strike="noStrike" kern="1200" baseline="0" dirty="0" err="1">
                <a:solidFill>
                  <a:schemeClr val="tx1"/>
                </a:solidFill>
                <a:latin typeface="+mn-lt"/>
                <a:ea typeface="+mn-ea"/>
                <a:cs typeface="+mn-cs"/>
              </a:rPr>
              <a:t>Mod</a:t>
            </a:r>
            <a:r>
              <a:rPr lang="tr-TR" sz="1200" b="0" i="0" u="none" strike="noStrike" kern="1200" baseline="0" dirty="0">
                <a:solidFill>
                  <a:schemeClr val="tx1"/>
                </a:solidFill>
                <a:latin typeface="+mn-lt"/>
                <a:ea typeface="+mn-ea"/>
                <a:cs typeface="+mn-cs"/>
              </a:rPr>
              <a:t>. </a:t>
            </a:r>
            <a:r>
              <a:rPr lang="tr-TR" sz="1200" b="0" i="0" u="none" strike="noStrike" kern="1200" baseline="0" dirty="0" err="1">
                <a:solidFill>
                  <a:schemeClr val="tx1"/>
                </a:solidFill>
                <a:latin typeface="+mn-lt"/>
                <a:ea typeface="+mn-ea"/>
                <a:cs typeface="+mn-cs"/>
              </a:rPr>
              <a:t>Pathol</a:t>
            </a:r>
            <a:r>
              <a:rPr lang="tr-TR" sz="1200" b="0" i="0" u="none" strike="noStrike" kern="1200" baseline="0" dirty="0">
                <a:solidFill>
                  <a:schemeClr val="tx1"/>
                </a:solidFill>
                <a:latin typeface="+mn-lt"/>
                <a:ea typeface="+mn-ea"/>
                <a:cs typeface="+mn-cs"/>
              </a:rPr>
              <a:t>. </a:t>
            </a:r>
            <a:r>
              <a:rPr lang="tr-TR" sz="1200" b="1" i="0" u="none" strike="noStrike" kern="1200" baseline="0" dirty="0">
                <a:solidFill>
                  <a:schemeClr val="tx1"/>
                </a:solidFill>
                <a:latin typeface="+mn-lt"/>
                <a:ea typeface="+mn-ea"/>
                <a:cs typeface="+mn-cs"/>
              </a:rPr>
              <a:t>2011</a:t>
            </a:r>
            <a:endParaRPr lang="tr-TR" dirty="0"/>
          </a:p>
        </p:txBody>
      </p:sp>
      <p:sp>
        <p:nvSpPr>
          <p:cNvPr id="4" name="Slayt Numarası Yer Tutucusu 3"/>
          <p:cNvSpPr>
            <a:spLocks noGrp="1"/>
          </p:cNvSpPr>
          <p:nvPr>
            <p:ph type="sldNum" sz="quarter" idx="10"/>
          </p:nvPr>
        </p:nvSpPr>
        <p:spPr/>
        <p:txBody>
          <a:bodyPr/>
          <a:lstStyle/>
          <a:p>
            <a:fld id="{8C19161C-7C76-45FF-99B2-DEFF2B86DC82}" type="slidenum">
              <a:rPr lang="tr-TR" smtClean="0"/>
              <a:t>8</a:t>
            </a:fld>
            <a:endParaRPr lang="tr-TR"/>
          </a:p>
        </p:txBody>
      </p:sp>
    </p:spTree>
    <p:extLst>
      <p:ext uri="{BB962C8B-B14F-4D97-AF65-F5344CB8AC3E}">
        <p14:creationId xmlns:p14="http://schemas.microsoft.com/office/powerpoint/2010/main" val="1618701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Extramammary Paget's disease (EMPD) </a:t>
            </a:r>
            <a:r>
              <a:rPr lang="en-US" b="1" dirty="0"/>
              <a:t>is a rare non-invasive</a:t>
            </a:r>
            <a:r>
              <a:rPr lang="tr-TR" b="1" dirty="0"/>
              <a:t> </a:t>
            </a:r>
            <a:r>
              <a:rPr lang="en-US" b="1" dirty="0"/>
              <a:t>intraepithelial adenocarcinoma</a:t>
            </a:r>
            <a:r>
              <a:rPr lang="en-US" dirty="0"/>
              <a:t>. EMPD is commonly seen in the vulva</a:t>
            </a:r>
            <a:r>
              <a:rPr lang="tr-TR" dirty="0"/>
              <a:t> </a:t>
            </a:r>
            <a:r>
              <a:rPr lang="en-US" dirty="0"/>
              <a:t>and accounts for up to 60% of EMPD and 1% of vulvar neoplasm</a:t>
            </a:r>
            <a:r>
              <a:rPr lang="tr-TR" dirty="0"/>
              <a:t> </a:t>
            </a:r>
            <a:r>
              <a:rPr lang="en-US" dirty="0"/>
              <a:t>cases</a:t>
            </a:r>
            <a:r>
              <a:rPr lang="tr-TR" dirty="0"/>
              <a:t>.</a:t>
            </a:r>
            <a:r>
              <a:rPr lang="en-US" dirty="0"/>
              <a:t> EMPD is</a:t>
            </a:r>
            <a:r>
              <a:rPr lang="tr-TR" dirty="0"/>
              <a:t> </a:t>
            </a:r>
            <a:r>
              <a:rPr lang="en-US" dirty="0"/>
              <a:t>most commonly seen in postmenopausal Caucasian</a:t>
            </a:r>
            <a:r>
              <a:rPr lang="tr-TR" dirty="0"/>
              <a:t> </a:t>
            </a:r>
            <a:r>
              <a:rPr lang="en-US" dirty="0"/>
              <a:t>women and appears as an erythematous, eczematoid, or </a:t>
            </a:r>
            <a:r>
              <a:rPr lang="en-US" dirty="0" err="1"/>
              <a:t>pruriginous</a:t>
            </a:r>
            <a:r>
              <a:rPr lang="en-US" dirty="0"/>
              <a:t> lesion.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Standard treatments for vulvar Paget's disease include surgical excision</a:t>
            </a:r>
            <a:r>
              <a:rPr lang="tr-TR" dirty="0"/>
              <a:t> </a:t>
            </a:r>
            <a:r>
              <a:rPr lang="en-US" dirty="0"/>
              <a:t>with vulvectomy, laser ablation, photodynamic therapy, radiotherapy,</a:t>
            </a:r>
            <a:r>
              <a:rPr lang="tr-TR" dirty="0"/>
              <a:t> </a:t>
            </a:r>
            <a:r>
              <a:rPr lang="en-US" dirty="0"/>
              <a:t>or topical chemotherapy. However, relapse occurs in over 30% of</a:t>
            </a:r>
            <a:r>
              <a:rPr lang="tr-TR" dirty="0"/>
              <a:t> </a:t>
            </a:r>
            <a:r>
              <a:rPr lang="tr-TR" dirty="0" err="1"/>
              <a:t>patients</a:t>
            </a:r>
            <a:r>
              <a:rPr lang="tr-TR" dirty="0"/>
              <a:t>.</a:t>
            </a:r>
          </a:p>
          <a:p>
            <a:endParaRPr lang="tr-TR" dirty="0"/>
          </a:p>
        </p:txBody>
      </p:sp>
      <p:sp>
        <p:nvSpPr>
          <p:cNvPr id="4" name="Slayt Numarası Yer Tutucusu 3"/>
          <p:cNvSpPr>
            <a:spLocks noGrp="1"/>
          </p:cNvSpPr>
          <p:nvPr>
            <p:ph type="sldNum" sz="quarter" idx="10"/>
          </p:nvPr>
        </p:nvSpPr>
        <p:spPr/>
        <p:txBody>
          <a:bodyPr/>
          <a:lstStyle/>
          <a:p>
            <a:fld id="{8C19161C-7C76-45FF-99B2-DEFF2B86DC82}" type="slidenum">
              <a:rPr lang="tr-TR" smtClean="0"/>
              <a:t>17</a:t>
            </a:fld>
            <a:endParaRPr lang="tr-TR"/>
          </a:p>
        </p:txBody>
      </p:sp>
    </p:spTree>
    <p:extLst>
      <p:ext uri="{BB962C8B-B14F-4D97-AF65-F5344CB8AC3E}">
        <p14:creationId xmlns:p14="http://schemas.microsoft.com/office/powerpoint/2010/main" val="4218472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C19161C-7C76-45FF-99B2-DEFF2B86DC82}" type="slidenum">
              <a:rPr lang="tr-TR" smtClean="0"/>
              <a:t>21</a:t>
            </a:fld>
            <a:endParaRPr lang="tr-TR"/>
          </a:p>
        </p:txBody>
      </p:sp>
    </p:spTree>
    <p:extLst>
      <p:ext uri="{BB962C8B-B14F-4D97-AF65-F5344CB8AC3E}">
        <p14:creationId xmlns:p14="http://schemas.microsoft.com/office/powerpoint/2010/main" val="4243605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Topical photodynamic therapy (PDT) is an effective and safe treatment for cutaneous </a:t>
            </a:r>
            <a:r>
              <a:rPr lang="en-US" sz="1200" b="0" i="0" u="none" strike="noStrike" kern="1200" baseline="0" dirty="0" err="1">
                <a:solidFill>
                  <a:schemeClr val="tx1"/>
                </a:solidFill>
                <a:latin typeface="+mn-lt"/>
                <a:ea typeface="+mn-ea"/>
                <a:cs typeface="+mn-cs"/>
              </a:rPr>
              <a:t>nonmelanoma</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skin cancer (NMSC) with favorable cosmetic outcomes. The PDT technique involves</a:t>
            </a:r>
          </a:p>
          <a:p>
            <a:r>
              <a:rPr lang="en-US" sz="1200" b="0" i="0" u="none" strike="noStrike" kern="1200" baseline="0" dirty="0">
                <a:solidFill>
                  <a:schemeClr val="tx1"/>
                </a:solidFill>
                <a:latin typeface="+mn-lt"/>
                <a:ea typeface="+mn-ea"/>
                <a:cs typeface="+mn-cs"/>
              </a:rPr>
              <a:t>the topical application of a photosensitizer, 5-aminolevulinic acid (ALA) or its methyl ester-methyl</a:t>
            </a:r>
          </a:p>
          <a:p>
            <a:r>
              <a:rPr lang="en-US" sz="1200" b="0" i="0" u="none" strike="noStrike" kern="1200" baseline="0" dirty="0" err="1">
                <a:solidFill>
                  <a:schemeClr val="tx1"/>
                </a:solidFill>
                <a:latin typeface="+mn-lt"/>
                <a:ea typeface="+mn-ea"/>
                <a:cs typeface="+mn-cs"/>
              </a:rPr>
              <a:t>aminolevulinate</a:t>
            </a:r>
            <a:r>
              <a:rPr lang="en-US" sz="1200" b="0" i="0" u="none" strike="noStrike" kern="1200" baseline="0" dirty="0">
                <a:solidFill>
                  <a:schemeClr val="tx1"/>
                </a:solidFill>
                <a:latin typeface="+mn-lt"/>
                <a:ea typeface="+mn-ea"/>
                <a:cs typeface="+mn-cs"/>
              </a:rPr>
              <a:t> (MAL), and subsequent illumination of the skin area with light of the appropriate</a:t>
            </a:r>
          </a:p>
          <a:p>
            <a:r>
              <a:rPr lang="en-US" sz="1200" b="0" i="0" u="none" strike="noStrike" kern="1200" baseline="0" dirty="0">
                <a:solidFill>
                  <a:schemeClr val="tx1"/>
                </a:solidFill>
                <a:latin typeface="+mn-lt"/>
                <a:ea typeface="+mn-ea"/>
                <a:cs typeface="+mn-cs"/>
              </a:rPr>
              <a:t>wavelength. PDT is a useful nonsurgical treatment option for actinic keratosis (AK), superficial basal</a:t>
            </a:r>
          </a:p>
          <a:p>
            <a:r>
              <a:rPr lang="en-US" sz="1200" b="0" i="0" u="none" strike="noStrike" kern="1200" baseline="0" dirty="0">
                <a:solidFill>
                  <a:schemeClr val="tx1"/>
                </a:solidFill>
                <a:latin typeface="+mn-lt"/>
                <a:ea typeface="+mn-ea"/>
                <a:cs typeface="+mn-cs"/>
              </a:rPr>
              <a:t>cell carcinoma (BCC) and in situ squamous cell carcinoma (SCC), especially at sites that are cosmetically</a:t>
            </a:r>
          </a:p>
          <a:p>
            <a:r>
              <a:rPr lang="en-US" sz="1200" b="0" i="0" u="none" strike="noStrike" kern="1200" baseline="0" dirty="0">
                <a:solidFill>
                  <a:schemeClr val="tx1"/>
                </a:solidFill>
                <a:latin typeface="+mn-lt"/>
                <a:ea typeface="+mn-ea"/>
                <a:cs typeface="+mn-cs"/>
              </a:rPr>
              <a:t>sensitive or prone to impaired wound healing [38]. Morton, C.A.; McKenna, K.E.; Rhodes, L.E.; British Association of Dermatologists Therapy Guidelines</a:t>
            </a:r>
          </a:p>
          <a:p>
            <a:r>
              <a:rPr lang="en-US" sz="1200" b="0" i="0" u="none" strike="noStrike" kern="1200" baseline="0" dirty="0">
                <a:solidFill>
                  <a:schemeClr val="tx1"/>
                </a:solidFill>
                <a:latin typeface="+mn-lt"/>
                <a:ea typeface="+mn-ea"/>
                <a:cs typeface="+mn-cs"/>
              </a:rPr>
              <a:t>and Audit Subcommittee and the British </a:t>
            </a:r>
            <a:r>
              <a:rPr lang="en-US" sz="1200" b="0" i="0" u="none" strike="noStrike" kern="1200" baseline="0" dirty="0" err="1">
                <a:solidFill>
                  <a:schemeClr val="tx1"/>
                </a:solidFill>
                <a:latin typeface="+mn-lt"/>
                <a:ea typeface="+mn-ea"/>
                <a:cs typeface="+mn-cs"/>
              </a:rPr>
              <a:t>Photodermatology</a:t>
            </a:r>
            <a:r>
              <a:rPr lang="en-US" sz="1200" b="0" i="0" u="none" strike="noStrike" kern="1200" baseline="0" dirty="0">
                <a:solidFill>
                  <a:schemeClr val="tx1"/>
                </a:solidFill>
                <a:latin typeface="+mn-lt"/>
                <a:ea typeface="+mn-ea"/>
                <a:cs typeface="+mn-cs"/>
              </a:rPr>
              <a:t> Group. Guidelines for topical photodynamic</a:t>
            </a:r>
          </a:p>
          <a:p>
            <a:r>
              <a:rPr lang="tr-TR" sz="1200" b="0" i="0" u="none" strike="noStrike" kern="1200" baseline="0" dirty="0" err="1">
                <a:solidFill>
                  <a:schemeClr val="tx1"/>
                </a:solidFill>
                <a:latin typeface="+mn-lt"/>
                <a:ea typeface="+mn-ea"/>
                <a:cs typeface="+mn-cs"/>
              </a:rPr>
              <a:t>therapy</a:t>
            </a:r>
            <a:r>
              <a:rPr lang="tr-TR" sz="1200" b="0" i="0" u="none" strike="noStrike" kern="1200" baseline="0" dirty="0">
                <a:solidFill>
                  <a:schemeClr val="tx1"/>
                </a:solidFill>
                <a:latin typeface="+mn-lt"/>
                <a:ea typeface="+mn-ea"/>
                <a:cs typeface="+mn-cs"/>
              </a:rPr>
              <a:t>: Update. </a:t>
            </a:r>
            <a:r>
              <a:rPr lang="tr-TR" sz="1200" b="0" i="0" u="none" strike="noStrike" kern="1200" baseline="0" dirty="0" err="1">
                <a:solidFill>
                  <a:schemeClr val="tx1"/>
                </a:solidFill>
                <a:latin typeface="+mn-lt"/>
                <a:ea typeface="+mn-ea"/>
                <a:cs typeface="+mn-cs"/>
              </a:rPr>
              <a:t>Br</a:t>
            </a:r>
            <a:r>
              <a:rPr lang="tr-TR" sz="1200" b="0" i="0" u="none" strike="noStrike" kern="1200" baseline="0" dirty="0">
                <a:solidFill>
                  <a:schemeClr val="tx1"/>
                </a:solidFill>
                <a:latin typeface="+mn-lt"/>
                <a:ea typeface="+mn-ea"/>
                <a:cs typeface="+mn-cs"/>
              </a:rPr>
              <a:t>. J. </a:t>
            </a:r>
            <a:r>
              <a:rPr lang="tr-TR" sz="1200" b="0" i="0" u="none" strike="noStrike" kern="1200" baseline="0" dirty="0" err="1">
                <a:solidFill>
                  <a:schemeClr val="tx1"/>
                </a:solidFill>
                <a:latin typeface="+mn-lt"/>
                <a:ea typeface="+mn-ea"/>
                <a:cs typeface="+mn-cs"/>
              </a:rPr>
              <a:t>Dermatol</a:t>
            </a:r>
            <a:r>
              <a:rPr lang="tr-TR" sz="1200" b="0" i="0" u="none" strike="noStrike" kern="1200" baseline="0" dirty="0">
                <a:solidFill>
                  <a:schemeClr val="tx1"/>
                </a:solidFill>
                <a:latin typeface="+mn-lt"/>
                <a:ea typeface="+mn-ea"/>
                <a:cs typeface="+mn-cs"/>
              </a:rPr>
              <a:t>. </a:t>
            </a:r>
            <a:r>
              <a:rPr lang="tr-TR" sz="1200" b="1" i="0" u="none" strike="noStrike" kern="1200" baseline="0" dirty="0">
                <a:solidFill>
                  <a:schemeClr val="tx1"/>
                </a:solidFill>
                <a:latin typeface="+mn-lt"/>
                <a:ea typeface="+mn-ea"/>
                <a:cs typeface="+mn-cs"/>
              </a:rPr>
              <a:t>2008</a:t>
            </a:r>
            <a:r>
              <a:rPr lang="en-US" sz="1200" b="0" i="0" u="none" strike="noStrike" kern="1200" baseline="0" dirty="0">
                <a:solidFill>
                  <a:schemeClr val="tx1"/>
                </a:solidFill>
                <a:latin typeface="+mn-lt"/>
                <a:ea typeface="+mn-ea"/>
                <a:cs typeface="+mn-cs"/>
              </a:rPr>
              <a:t>In the present paper, the results of selected studies on PDT for VIN treatments have been reported.</a:t>
            </a:r>
          </a:p>
          <a:p>
            <a:r>
              <a:rPr lang="en-US" sz="1200" b="0" i="0" u="none" strike="noStrike" kern="1200" baseline="0" dirty="0">
                <a:solidFill>
                  <a:schemeClr val="tx1"/>
                </a:solidFill>
                <a:latin typeface="+mn-lt"/>
                <a:ea typeface="+mn-ea"/>
                <a:cs typeface="+mn-cs"/>
              </a:rPr>
              <a:t>Overall, complete histological response rates ranged between 20% and 67% and symptom response</a:t>
            </a:r>
          </a:p>
          <a:p>
            <a:r>
              <a:rPr lang="en-US" sz="1200" b="0" i="0" u="none" strike="noStrike" kern="1200" baseline="0" dirty="0">
                <a:solidFill>
                  <a:schemeClr val="tx1"/>
                </a:solidFill>
                <a:latin typeface="+mn-lt"/>
                <a:ea typeface="+mn-ea"/>
                <a:cs typeface="+mn-cs"/>
              </a:rPr>
              <a:t>rates ranged between 52% and 89% according to different studies and case series</a:t>
            </a:r>
            <a:endParaRPr lang="tr-TR" dirty="0"/>
          </a:p>
        </p:txBody>
      </p:sp>
      <p:sp>
        <p:nvSpPr>
          <p:cNvPr id="4" name="Slayt Numarası Yer Tutucusu 3"/>
          <p:cNvSpPr>
            <a:spLocks noGrp="1"/>
          </p:cNvSpPr>
          <p:nvPr>
            <p:ph type="sldNum" sz="quarter" idx="10"/>
          </p:nvPr>
        </p:nvSpPr>
        <p:spPr/>
        <p:txBody>
          <a:bodyPr/>
          <a:lstStyle/>
          <a:p>
            <a:fld id="{8C19161C-7C76-45FF-99B2-DEFF2B86DC82}" type="slidenum">
              <a:rPr lang="tr-TR" smtClean="0"/>
              <a:t>25</a:t>
            </a:fld>
            <a:endParaRPr lang="tr-TR"/>
          </a:p>
        </p:txBody>
      </p:sp>
    </p:spTree>
    <p:extLst>
      <p:ext uri="{BB962C8B-B14F-4D97-AF65-F5344CB8AC3E}">
        <p14:creationId xmlns:p14="http://schemas.microsoft.com/office/powerpoint/2010/main" val="1737047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5A86E00E-CF5B-4D51-B599-23AE53676AE6}"/>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39B456B0-6B8A-40A7-A54A-72EB12967E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7FBC20DC-8EF3-4518-9090-FE0CAB31CEF5}"/>
              </a:ext>
            </a:extLst>
          </p:cNvPr>
          <p:cNvSpPr>
            <a:spLocks noGrp="1"/>
          </p:cNvSpPr>
          <p:nvPr>
            <p:ph type="dt" sz="half" idx="10"/>
          </p:nvPr>
        </p:nvSpPr>
        <p:spPr/>
        <p:txBody>
          <a:bodyPr/>
          <a:lstStyle/>
          <a:p>
            <a:fld id="{23E82428-12B9-4066-BEF6-A5C0EA6FC084}" type="datetimeFigureOut">
              <a:rPr lang="tr-TR" smtClean="0"/>
              <a:t>20.05.2018</a:t>
            </a:fld>
            <a:endParaRPr lang="tr-TR"/>
          </a:p>
        </p:txBody>
      </p:sp>
      <p:sp>
        <p:nvSpPr>
          <p:cNvPr id="5" name="Alt Bilgi Yer Tutucusu 4">
            <a:extLst>
              <a:ext uri="{FF2B5EF4-FFF2-40B4-BE49-F238E27FC236}">
                <a16:creationId xmlns:a16="http://schemas.microsoft.com/office/drawing/2014/main" id="{CEF24AD1-4F8F-439A-9A90-17118554559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3C1AF7F7-233B-45F5-8AAB-672D4DE61BBF}"/>
              </a:ext>
            </a:extLst>
          </p:cNvPr>
          <p:cNvSpPr>
            <a:spLocks noGrp="1"/>
          </p:cNvSpPr>
          <p:nvPr>
            <p:ph type="sldNum" sz="quarter" idx="12"/>
          </p:nvPr>
        </p:nvSpPr>
        <p:spPr/>
        <p:txBody>
          <a:bodyPr/>
          <a:lstStyle/>
          <a:p>
            <a:fld id="{5509D3A3-7C6C-47D6-9017-980495FCCC19}" type="slidenum">
              <a:rPr lang="tr-TR" smtClean="0"/>
              <a:t>‹#›</a:t>
            </a:fld>
            <a:endParaRPr lang="tr-TR"/>
          </a:p>
        </p:txBody>
      </p:sp>
    </p:spTree>
    <p:extLst>
      <p:ext uri="{BB962C8B-B14F-4D97-AF65-F5344CB8AC3E}">
        <p14:creationId xmlns:p14="http://schemas.microsoft.com/office/powerpoint/2010/main" val="1002461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CB0AFA3-8EA7-426F-BB1B-0088ADE8BA63}"/>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0826983D-27F8-4FF3-A10D-56F04D50EC9D}"/>
              </a:ext>
            </a:extLst>
          </p:cNvPr>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6E1C595E-1A07-4F6D-8729-D3CA5AD65577}"/>
              </a:ext>
            </a:extLst>
          </p:cNvPr>
          <p:cNvSpPr>
            <a:spLocks noGrp="1"/>
          </p:cNvSpPr>
          <p:nvPr>
            <p:ph type="dt" sz="half" idx="10"/>
          </p:nvPr>
        </p:nvSpPr>
        <p:spPr/>
        <p:txBody>
          <a:bodyPr/>
          <a:lstStyle/>
          <a:p>
            <a:fld id="{23E82428-12B9-4066-BEF6-A5C0EA6FC084}" type="datetimeFigureOut">
              <a:rPr lang="tr-TR" smtClean="0"/>
              <a:t>20.05.2018</a:t>
            </a:fld>
            <a:endParaRPr lang="tr-TR"/>
          </a:p>
        </p:txBody>
      </p:sp>
      <p:sp>
        <p:nvSpPr>
          <p:cNvPr id="5" name="Alt Bilgi Yer Tutucusu 4">
            <a:extLst>
              <a:ext uri="{FF2B5EF4-FFF2-40B4-BE49-F238E27FC236}">
                <a16:creationId xmlns:a16="http://schemas.microsoft.com/office/drawing/2014/main" id="{EE1C288A-CD95-46AA-B898-A8DE7EE30F0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F5AF91C-64DE-46A2-852D-7CCC93F8D8DF}"/>
              </a:ext>
            </a:extLst>
          </p:cNvPr>
          <p:cNvSpPr>
            <a:spLocks noGrp="1"/>
          </p:cNvSpPr>
          <p:nvPr>
            <p:ph type="sldNum" sz="quarter" idx="12"/>
          </p:nvPr>
        </p:nvSpPr>
        <p:spPr/>
        <p:txBody>
          <a:bodyPr/>
          <a:lstStyle/>
          <a:p>
            <a:fld id="{5509D3A3-7C6C-47D6-9017-980495FCCC19}" type="slidenum">
              <a:rPr lang="tr-TR" smtClean="0"/>
              <a:t>‹#›</a:t>
            </a:fld>
            <a:endParaRPr lang="tr-TR"/>
          </a:p>
        </p:txBody>
      </p:sp>
    </p:spTree>
    <p:extLst>
      <p:ext uri="{BB962C8B-B14F-4D97-AF65-F5344CB8AC3E}">
        <p14:creationId xmlns:p14="http://schemas.microsoft.com/office/powerpoint/2010/main" val="1681244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41255724-7EAD-47D0-86DD-A33D422A362F}"/>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E11F2FB2-87F0-4C9C-B4DD-6449365958AA}"/>
              </a:ext>
            </a:extLst>
          </p:cNvPr>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395FB7D-2652-4169-B0D2-E7F16F1E3830}"/>
              </a:ext>
            </a:extLst>
          </p:cNvPr>
          <p:cNvSpPr>
            <a:spLocks noGrp="1"/>
          </p:cNvSpPr>
          <p:nvPr>
            <p:ph type="dt" sz="half" idx="10"/>
          </p:nvPr>
        </p:nvSpPr>
        <p:spPr/>
        <p:txBody>
          <a:bodyPr/>
          <a:lstStyle/>
          <a:p>
            <a:fld id="{23E82428-12B9-4066-BEF6-A5C0EA6FC084}" type="datetimeFigureOut">
              <a:rPr lang="tr-TR" smtClean="0"/>
              <a:t>20.05.2018</a:t>
            </a:fld>
            <a:endParaRPr lang="tr-TR"/>
          </a:p>
        </p:txBody>
      </p:sp>
      <p:sp>
        <p:nvSpPr>
          <p:cNvPr id="5" name="Alt Bilgi Yer Tutucusu 4">
            <a:extLst>
              <a:ext uri="{FF2B5EF4-FFF2-40B4-BE49-F238E27FC236}">
                <a16:creationId xmlns:a16="http://schemas.microsoft.com/office/drawing/2014/main" id="{FC710E40-D1F0-4015-B921-40244923B3E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6067E10-AD86-4F7A-9A9D-D2760EB33C45}"/>
              </a:ext>
            </a:extLst>
          </p:cNvPr>
          <p:cNvSpPr>
            <a:spLocks noGrp="1"/>
          </p:cNvSpPr>
          <p:nvPr>
            <p:ph type="sldNum" sz="quarter" idx="12"/>
          </p:nvPr>
        </p:nvSpPr>
        <p:spPr/>
        <p:txBody>
          <a:bodyPr/>
          <a:lstStyle/>
          <a:p>
            <a:fld id="{5509D3A3-7C6C-47D6-9017-980495FCCC19}" type="slidenum">
              <a:rPr lang="tr-TR" smtClean="0"/>
              <a:t>‹#›</a:t>
            </a:fld>
            <a:endParaRPr lang="tr-TR"/>
          </a:p>
        </p:txBody>
      </p:sp>
    </p:spTree>
    <p:extLst>
      <p:ext uri="{BB962C8B-B14F-4D97-AF65-F5344CB8AC3E}">
        <p14:creationId xmlns:p14="http://schemas.microsoft.com/office/powerpoint/2010/main" val="26298016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92101" y="227013"/>
            <a:ext cx="9969500" cy="1143000"/>
          </a:xfrm>
        </p:spPr>
        <p:txBody>
          <a:bodyPr/>
          <a:lstStyle/>
          <a:p>
            <a:r>
              <a:rPr lang="en-US"/>
              <a:t>Click to edit Master title style</a:t>
            </a:r>
          </a:p>
        </p:txBody>
      </p:sp>
      <p:sp>
        <p:nvSpPr>
          <p:cNvPr id="3" name="Table Placeholder 2"/>
          <p:cNvSpPr>
            <a:spLocks noGrp="1"/>
          </p:cNvSpPr>
          <p:nvPr>
            <p:ph type="tbl" idx="1"/>
          </p:nvPr>
        </p:nvSpPr>
        <p:spPr>
          <a:xfrm>
            <a:off x="351367" y="1598613"/>
            <a:ext cx="9848851" cy="4497387"/>
          </a:xfrm>
        </p:spPr>
        <p:txBody>
          <a:bodyPr/>
          <a:lstStyle/>
          <a:p>
            <a:pPr lvl="0"/>
            <a:endParaRPr lang="en-US" noProof="0"/>
          </a:p>
        </p:txBody>
      </p:sp>
      <p:sp>
        <p:nvSpPr>
          <p:cNvPr id="4" name="Rectangle 59"/>
          <p:cNvSpPr>
            <a:spLocks noGrp="1" noChangeArrowheads="1"/>
          </p:cNvSpPr>
          <p:nvPr>
            <p:ph type="dt" sz="half" idx="10"/>
          </p:nvPr>
        </p:nvSpPr>
        <p:spPr>
          <a:ln/>
        </p:spPr>
        <p:txBody>
          <a:bodyPr/>
          <a:lstStyle>
            <a:lvl1pPr>
              <a:defRPr/>
            </a:lvl1pPr>
          </a:lstStyle>
          <a:p>
            <a:pPr>
              <a:defRPr/>
            </a:pPr>
            <a:endParaRPr lang="en-US"/>
          </a:p>
        </p:txBody>
      </p:sp>
      <p:sp>
        <p:nvSpPr>
          <p:cNvPr id="5" name="Rectangle 60"/>
          <p:cNvSpPr>
            <a:spLocks noGrp="1" noChangeArrowheads="1"/>
          </p:cNvSpPr>
          <p:nvPr>
            <p:ph type="ftr" sz="quarter" idx="11"/>
          </p:nvPr>
        </p:nvSpPr>
        <p:spPr>
          <a:ln/>
        </p:spPr>
        <p:txBody>
          <a:bodyPr/>
          <a:lstStyle>
            <a:lvl1pPr>
              <a:defRPr/>
            </a:lvl1pPr>
          </a:lstStyle>
          <a:p>
            <a:pPr>
              <a:defRPr/>
            </a:pPr>
            <a:endParaRPr lang="en-US"/>
          </a:p>
        </p:txBody>
      </p:sp>
      <p:sp>
        <p:nvSpPr>
          <p:cNvPr id="6" name="Rectangle 61"/>
          <p:cNvSpPr>
            <a:spLocks noGrp="1" noChangeArrowheads="1"/>
          </p:cNvSpPr>
          <p:nvPr>
            <p:ph type="sldNum" sz="quarter" idx="12"/>
          </p:nvPr>
        </p:nvSpPr>
        <p:spPr>
          <a:ln/>
        </p:spPr>
        <p:txBody>
          <a:bodyPr/>
          <a:lstStyle>
            <a:lvl1pPr>
              <a:defRPr/>
            </a:lvl1pPr>
          </a:lstStyle>
          <a:p>
            <a:pPr>
              <a:defRPr/>
            </a:pPr>
            <a:fld id="{21765D88-BC53-40C8-ADC0-1F1674F7AA2C}" type="slidenum">
              <a:rPr lang="en-US"/>
              <a:pPr>
                <a:defRPr/>
              </a:pPr>
              <a:t>‹#›</a:t>
            </a:fld>
            <a:endParaRPr lang="en-US"/>
          </a:p>
        </p:txBody>
      </p:sp>
    </p:spTree>
    <p:extLst>
      <p:ext uri="{BB962C8B-B14F-4D97-AF65-F5344CB8AC3E}">
        <p14:creationId xmlns:p14="http://schemas.microsoft.com/office/powerpoint/2010/main" val="2659815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1335F71-A46B-4911-8945-5954E1E8327C}"/>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E509C706-BA4F-4112-83D3-38DAF8BBB875}"/>
              </a:ext>
            </a:extLst>
          </p:cNvPr>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1367888-2167-4268-90CC-792376E0B635}"/>
              </a:ext>
            </a:extLst>
          </p:cNvPr>
          <p:cNvSpPr>
            <a:spLocks noGrp="1"/>
          </p:cNvSpPr>
          <p:nvPr>
            <p:ph type="dt" sz="half" idx="10"/>
          </p:nvPr>
        </p:nvSpPr>
        <p:spPr/>
        <p:txBody>
          <a:bodyPr/>
          <a:lstStyle/>
          <a:p>
            <a:fld id="{23E82428-12B9-4066-BEF6-A5C0EA6FC084}" type="datetimeFigureOut">
              <a:rPr lang="tr-TR" smtClean="0"/>
              <a:t>20.05.2018</a:t>
            </a:fld>
            <a:endParaRPr lang="tr-TR"/>
          </a:p>
        </p:txBody>
      </p:sp>
      <p:sp>
        <p:nvSpPr>
          <p:cNvPr id="5" name="Alt Bilgi Yer Tutucusu 4">
            <a:extLst>
              <a:ext uri="{FF2B5EF4-FFF2-40B4-BE49-F238E27FC236}">
                <a16:creationId xmlns:a16="http://schemas.microsoft.com/office/drawing/2014/main" id="{602FC395-3030-4BA4-89FE-D2F7A01DC39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01E10B6-DA7C-41E1-8B88-60E988FB4E76}"/>
              </a:ext>
            </a:extLst>
          </p:cNvPr>
          <p:cNvSpPr>
            <a:spLocks noGrp="1"/>
          </p:cNvSpPr>
          <p:nvPr>
            <p:ph type="sldNum" sz="quarter" idx="12"/>
          </p:nvPr>
        </p:nvSpPr>
        <p:spPr/>
        <p:txBody>
          <a:bodyPr/>
          <a:lstStyle/>
          <a:p>
            <a:fld id="{5509D3A3-7C6C-47D6-9017-980495FCCC19}" type="slidenum">
              <a:rPr lang="tr-TR" smtClean="0"/>
              <a:t>‹#›</a:t>
            </a:fld>
            <a:endParaRPr lang="tr-TR"/>
          </a:p>
        </p:txBody>
      </p:sp>
    </p:spTree>
    <p:extLst>
      <p:ext uri="{BB962C8B-B14F-4D97-AF65-F5344CB8AC3E}">
        <p14:creationId xmlns:p14="http://schemas.microsoft.com/office/powerpoint/2010/main" val="989738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BB6139E-BAE8-4802-9CD2-15CCAE0D147A}"/>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29A58D8E-7693-4F6F-A71D-D08B68AFE7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a:extLst>
              <a:ext uri="{FF2B5EF4-FFF2-40B4-BE49-F238E27FC236}">
                <a16:creationId xmlns:a16="http://schemas.microsoft.com/office/drawing/2014/main" id="{CC0072B3-C716-4283-8E49-630D7F9AFE41}"/>
              </a:ext>
            </a:extLst>
          </p:cNvPr>
          <p:cNvSpPr>
            <a:spLocks noGrp="1"/>
          </p:cNvSpPr>
          <p:nvPr>
            <p:ph type="dt" sz="half" idx="10"/>
          </p:nvPr>
        </p:nvSpPr>
        <p:spPr/>
        <p:txBody>
          <a:bodyPr/>
          <a:lstStyle/>
          <a:p>
            <a:fld id="{23E82428-12B9-4066-BEF6-A5C0EA6FC084}" type="datetimeFigureOut">
              <a:rPr lang="tr-TR" smtClean="0"/>
              <a:t>20.05.2018</a:t>
            </a:fld>
            <a:endParaRPr lang="tr-TR"/>
          </a:p>
        </p:txBody>
      </p:sp>
      <p:sp>
        <p:nvSpPr>
          <p:cNvPr id="5" name="Alt Bilgi Yer Tutucusu 4">
            <a:extLst>
              <a:ext uri="{FF2B5EF4-FFF2-40B4-BE49-F238E27FC236}">
                <a16:creationId xmlns:a16="http://schemas.microsoft.com/office/drawing/2014/main" id="{24CE6B87-EEAD-4D95-8290-BA03C5A622B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ECE8EC4C-D2F0-4C82-894A-2F79577C6621}"/>
              </a:ext>
            </a:extLst>
          </p:cNvPr>
          <p:cNvSpPr>
            <a:spLocks noGrp="1"/>
          </p:cNvSpPr>
          <p:nvPr>
            <p:ph type="sldNum" sz="quarter" idx="12"/>
          </p:nvPr>
        </p:nvSpPr>
        <p:spPr/>
        <p:txBody>
          <a:bodyPr/>
          <a:lstStyle/>
          <a:p>
            <a:fld id="{5509D3A3-7C6C-47D6-9017-980495FCCC19}" type="slidenum">
              <a:rPr lang="tr-TR" smtClean="0"/>
              <a:t>‹#›</a:t>
            </a:fld>
            <a:endParaRPr lang="tr-TR"/>
          </a:p>
        </p:txBody>
      </p:sp>
    </p:spTree>
    <p:extLst>
      <p:ext uri="{BB962C8B-B14F-4D97-AF65-F5344CB8AC3E}">
        <p14:creationId xmlns:p14="http://schemas.microsoft.com/office/powerpoint/2010/main" val="2327905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E7E354B-BAFA-4808-B86B-0DDA72B6C90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776100C8-E947-479A-B4C4-E65192D23226}"/>
              </a:ext>
            </a:extLst>
          </p:cNvPr>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1BE23F5F-A0AC-4F3A-8E27-143991DB7AD5}"/>
              </a:ext>
            </a:extLst>
          </p:cNvPr>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E156C424-6C37-4419-9FA0-66B46D5C20F3}"/>
              </a:ext>
            </a:extLst>
          </p:cNvPr>
          <p:cNvSpPr>
            <a:spLocks noGrp="1"/>
          </p:cNvSpPr>
          <p:nvPr>
            <p:ph type="dt" sz="half" idx="10"/>
          </p:nvPr>
        </p:nvSpPr>
        <p:spPr/>
        <p:txBody>
          <a:bodyPr/>
          <a:lstStyle/>
          <a:p>
            <a:fld id="{23E82428-12B9-4066-BEF6-A5C0EA6FC084}" type="datetimeFigureOut">
              <a:rPr lang="tr-TR" smtClean="0"/>
              <a:t>20.05.2018</a:t>
            </a:fld>
            <a:endParaRPr lang="tr-TR"/>
          </a:p>
        </p:txBody>
      </p:sp>
      <p:sp>
        <p:nvSpPr>
          <p:cNvPr id="6" name="Alt Bilgi Yer Tutucusu 5">
            <a:extLst>
              <a:ext uri="{FF2B5EF4-FFF2-40B4-BE49-F238E27FC236}">
                <a16:creationId xmlns:a16="http://schemas.microsoft.com/office/drawing/2014/main" id="{082A7A0C-1EFE-4FB6-A09B-B54D60AF558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F12A47FA-403D-4D4E-AE0D-1DFBED11D879}"/>
              </a:ext>
            </a:extLst>
          </p:cNvPr>
          <p:cNvSpPr>
            <a:spLocks noGrp="1"/>
          </p:cNvSpPr>
          <p:nvPr>
            <p:ph type="sldNum" sz="quarter" idx="12"/>
          </p:nvPr>
        </p:nvSpPr>
        <p:spPr/>
        <p:txBody>
          <a:bodyPr/>
          <a:lstStyle/>
          <a:p>
            <a:fld id="{5509D3A3-7C6C-47D6-9017-980495FCCC19}" type="slidenum">
              <a:rPr lang="tr-TR" smtClean="0"/>
              <a:t>‹#›</a:t>
            </a:fld>
            <a:endParaRPr lang="tr-TR"/>
          </a:p>
        </p:txBody>
      </p:sp>
    </p:spTree>
    <p:extLst>
      <p:ext uri="{BB962C8B-B14F-4D97-AF65-F5344CB8AC3E}">
        <p14:creationId xmlns:p14="http://schemas.microsoft.com/office/powerpoint/2010/main" val="757189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DA24926-6ED5-4987-A49D-6AD5D6AC087B}"/>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B4FAA32A-D7BE-4942-816F-D2E3A7D18E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a:extLst>
              <a:ext uri="{FF2B5EF4-FFF2-40B4-BE49-F238E27FC236}">
                <a16:creationId xmlns:a16="http://schemas.microsoft.com/office/drawing/2014/main" id="{BED5C64A-2230-4556-A82F-AE6DF4C6A817}"/>
              </a:ext>
            </a:extLst>
          </p:cNvPr>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314FF54F-D136-4ECA-B784-4F964AF8E7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a:extLst>
              <a:ext uri="{FF2B5EF4-FFF2-40B4-BE49-F238E27FC236}">
                <a16:creationId xmlns:a16="http://schemas.microsoft.com/office/drawing/2014/main" id="{C724E82E-3E48-4C49-A159-9E3D70974D9A}"/>
              </a:ext>
            </a:extLst>
          </p:cNvPr>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DC2AA1CA-2DE1-460B-87B8-EF313C9C19C2}"/>
              </a:ext>
            </a:extLst>
          </p:cNvPr>
          <p:cNvSpPr>
            <a:spLocks noGrp="1"/>
          </p:cNvSpPr>
          <p:nvPr>
            <p:ph type="dt" sz="half" idx="10"/>
          </p:nvPr>
        </p:nvSpPr>
        <p:spPr/>
        <p:txBody>
          <a:bodyPr/>
          <a:lstStyle/>
          <a:p>
            <a:fld id="{23E82428-12B9-4066-BEF6-A5C0EA6FC084}" type="datetimeFigureOut">
              <a:rPr lang="tr-TR" smtClean="0"/>
              <a:t>20.05.2018</a:t>
            </a:fld>
            <a:endParaRPr lang="tr-TR"/>
          </a:p>
        </p:txBody>
      </p:sp>
      <p:sp>
        <p:nvSpPr>
          <p:cNvPr id="8" name="Alt Bilgi Yer Tutucusu 7">
            <a:extLst>
              <a:ext uri="{FF2B5EF4-FFF2-40B4-BE49-F238E27FC236}">
                <a16:creationId xmlns:a16="http://schemas.microsoft.com/office/drawing/2014/main" id="{1C9236F6-423A-4C4E-9C17-FF991D2FD470}"/>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461FEF3E-C36C-46D6-86B4-07B040025E31}"/>
              </a:ext>
            </a:extLst>
          </p:cNvPr>
          <p:cNvSpPr>
            <a:spLocks noGrp="1"/>
          </p:cNvSpPr>
          <p:nvPr>
            <p:ph type="sldNum" sz="quarter" idx="12"/>
          </p:nvPr>
        </p:nvSpPr>
        <p:spPr/>
        <p:txBody>
          <a:bodyPr/>
          <a:lstStyle/>
          <a:p>
            <a:fld id="{5509D3A3-7C6C-47D6-9017-980495FCCC19}" type="slidenum">
              <a:rPr lang="tr-TR" smtClean="0"/>
              <a:t>‹#›</a:t>
            </a:fld>
            <a:endParaRPr lang="tr-TR"/>
          </a:p>
        </p:txBody>
      </p:sp>
    </p:spTree>
    <p:extLst>
      <p:ext uri="{BB962C8B-B14F-4D97-AF65-F5344CB8AC3E}">
        <p14:creationId xmlns:p14="http://schemas.microsoft.com/office/powerpoint/2010/main" val="3822345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2E77BF2-AB59-4728-A4BC-21DF4BB69E38}"/>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E91300C5-A9C8-46C3-90CA-762D4F39ED76}"/>
              </a:ext>
            </a:extLst>
          </p:cNvPr>
          <p:cNvSpPr>
            <a:spLocks noGrp="1"/>
          </p:cNvSpPr>
          <p:nvPr>
            <p:ph type="dt" sz="half" idx="10"/>
          </p:nvPr>
        </p:nvSpPr>
        <p:spPr/>
        <p:txBody>
          <a:bodyPr/>
          <a:lstStyle/>
          <a:p>
            <a:fld id="{23E82428-12B9-4066-BEF6-A5C0EA6FC084}" type="datetimeFigureOut">
              <a:rPr lang="tr-TR" smtClean="0"/>
              <a:t>20.05.2018</a:t>
            </a:fld>
            <a:endParaRPr lang="tr-TR"/>
          </a:p>
        </p:txBody>
      </p:sp>
      <p:sp>
        <p:nvSpPr>
          <p:cNvPr id="4" name="Alt Bilgi Yer Tutucusu 3">
            <a:extLst>
              <a:ext uri="{FF2B5EF4-FFF2-40B4-BE49-F238E27FC236}">
                <a16:creationId xmlns:a16="http://schemas.microsoft.com/office/drawing/2014/main" id="{7AF7D7B4-4A9F-4D04-B36B-BF5A7970906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2F17B089-4B6D-4C6D-B1D0-DC681D2848C3}"/>
              </a:ext>
            </a:extLst>
          </p:cNvPr>
          <p:cNvSpPr>
            <a:spLocks noGrp="1"/>
          </p:cNvSpPr>
          <p:nvPr>
            <p:ph type="sldNum" sz="quarter" idx="12"/>
          </p:nvPr>
        </p:nvSpPr>
        <p:spPr/>
        <p:txBody>
          <a:bodyPr/>
          <a:lstStyle/>
          <a:p>
            <a:fld id="{5509D3A3-7C6C-47D6-9017-980495FCCC19}" type="slidenum">
              <a:rPr lang="tr-TR" smtClean="0"/>
              <a:t>‹#›</a:t>
            </a:fld>
            <a:endParaRPr lang="tr-TR"/>
          </a:p>
        </p:txBody>
      </p:sp>
    </p:spTree>
    <p:extLst>
      <p:ext uri="{BB962C8B-B14F-4D97-AF65-F5344CB8AC3E}">
        <p14:creationId xmlns:p14="http://schemas.microsoft.com/office/powerpoint/2010/main" val="1592949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B4310224-AA5D-4981-9EA0-54E8E006DCCB}"/>
              </a:ext>
            </a:extLst>
          </p:cNvPr>
          <p:cNvSpPr>
            <a:spLocks noGrp="1"/>
          </p:cNvSpPr>
          <p:nvPr>
            <p:ph type="dt" sz="half" idx="10"/>
          </p:nvPr>
        </p:nvSpPr>
        <p:spPr/>
        <p:txBody>
          <a:bodyPr/>
          <a:lstStyle/>
          <a:p>
            <a:fld id="{23E82428-12B9-4066-BEF6-A5C0EA6FC084}" type="datetimeFigureOut">
              <a:rPr lang="tr-TR" smtClean="0"/>
              <a:t>20.05.2018</a:t>
            </a:fld>
            <a:endParaRPr lang="tr-TR"/>
          </a:p>
        </p:txBody>
      </p:sp>
      <p:sp>
        <p:nvSpPr>
          <p:cNvPr id="3" name="Alt Bilgi Yer Tutucusu 2">
            <a:extLst>
              <a:ext uri="{FF2B5EF4-FFF2-40B4-BE49-F238E27FC236}">
                <a16:creationId xmlns:a16="http://schemas.microsoft.com/office/drawing/2014/main" id="{F1B72296-390B-4BBA-A94A-A47E29DF8ED4}"/>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D96EEECB-BFCF-484E-81D5-50BBAAD9D9EC}"/>
              </a:ext>
            </a:extLst>
          </p:cNvPr>
          <p:cNvSpPr>
            <a:spLocks noGrp="1"/>
          </p:cNvSpPr>
          <p:nvPr>
            <p:ph type="sldNum" sz="quarter" idx="12"/>
          </p:nvPr>
        </p:nvSpPr>
        <p:spPr/>
        <p:txBody>
          <a:bodyPr/>
          <a:lstStyle/>
          <a:p>
            <a:fld id="{5509D3A3-7C6C-47D6-9017-980495FCCC19}" type="slidenum">
              <a:rPr lang="tr-TR" smtClean="0"/>
              <a:t>‹#›</a:t>
            </a:fld>
            <a:endParaRPr lang="tr-TR"/>
          </a:p>
        </p:txBody>
      </p:sp>
    </p:spTree>
    <p:extLst>
      <p:ext uri="{BB962C8B-B14F-4D97-AF65-F5344CB8AC3E}">
        <p14:creationId xmlns:p14="http://schemas.microsoft.com/office/powerpoint/2010/main" val="11025645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E6D5BC5-6939-448B-A0B9-F19D8392054D}"/>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B9998627-565C-4499-9F8F-F1FC0214EF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259982D-3583-43BD-9D94-C8F3A4F668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a:extLst>
              <a:ext uri="{FF2B5EF4-FFF2-40B4-BE49-F238E27FC236}">
                <a16:creationId xmlns:a16="http://schemas.microsoft.com/office/drawing/2014/main" id="{16FB8839-8191-48FD-A9D3-52E9F5B8F4C5}"/>
              </a:ext>
            </a:extLst>
          </p:cNvPr>
          <p:cNvSpPr>
            <a:spLocks noGrp="1"/>
          </p:cNvSpPr>
          <p:nvPr>
            <p:ph type="dt" sz="half" idx="10"/>
          </p:nvPr>
        </p:nvSpPr>
        <p:spPr/>
        <p:txBody>
          <a:bodyPr/>
          <a:lstStyle/>
          <a:p>
            <a:fld id="{23E82428-12B9-4066-BEF6-A5C0EA6FC084}" type="datetimeFigureOut">
              <a:rPr lang="tr-TR" smtClean="0"/>
              <a:t>20.05.2018</a:t>
            </a:fld>
            <a:endParaRPr lang="tr-TR"/>
          </a:p>
        </p:txBody>
      </p:sp>
      <p:sp>
        <p:nvSpPr>
          <p:cNvPr id="6" name="Alt Bilgi Yer Tutucusu 5">
            <a:extLst>
              <a:ext uri="{FF2B5EF4-FFF2-40B4-BE49-F238E27FC236}">
                <a16:creationId xmlns:a16="http://schemas.microsoft.com/office/drawing/2014/main" id="{76C74765-E712-423D-8300-A2EDE99FB512}"/>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4EDE78FD-3CFD-4E42-A3DC-AD345CD2636A}"/>
              </a:ext>
            </a:extLst>
          </p:cNvPr>
          <p:cNvSpPr>
            <a:spLocks noGrp="1"/>
          </p:cNvSpPr>
          <p:nvPr>
            <p:ph type="sldNum" sz="quarter" idx="12"/>
          </p:nvPr>
        </p:nvSpPr>
        <p:spPr/>
        <p:txBody>
          <a:bodyPr/>
          <a:lstStyle/>
          <a:p>
            <a:fld id="{5509D3A3-7C6C-47D6-9017-980495FCCC19}" type="slidenum">
              <a:rPr lang="tr-TR" smtClean="0"/>
              <a:t>‹#›</a:t>
            </a:fld>
            <a:endParaRPr lang="tr-TR"/>
          </a:p>
        </p:txBody>
      </p:sp>
    </p:spTree>
    <p:extLst>
      <p:ext uri="{BB962C8B-B14F-4D97-AF65-F5344CB8AC3E}">
        <p14:creationId xmlns:p14="http://schemas.microsoft.com/office/powerpoint/2010/main" val="24092191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8315F09-8852-48F5-8053-74F46B9BBB03}"/>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AAEEAA88-1AF4-484D-A6DA-3ABDD4ACCE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846586D9-C35A-4164-8E61-2E826D4B2D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a:extLst>
              <a:ext uri="{FF2B5EF4-FFF2-40B4-BE49-F238E27FC236}">
                <a16:creationId xmlns:a16="http://schemas.microsoft.com/office/drawing/2014/main" id="{23FBF502-214F-4EEB-B930-E58942E3755A}"/>
              </a:ext>
            </a:extLst>
          </p:cNvPr>
          <p:cNvSpPr>
            <a:spLocks noGrp="1"/>
          </p:cNvSpPr>
          <p:nvPr>
            <p:ph type="dt" sz="half" idx="10"/>
          </p:nvPr>
        </p:nvSpPr>
        <p:spPr/>
        <p:txBody>
          <a:bodyPr/>
          <a:lstStyle/>
          <a:p>
            <a:fld id="{23E82428-12B9-4066-BEF6-A5C0EA6FC084}" type="datetimeFigureOut">
              <a:rPr lang="tr-TR" smtClean="0"/>
              <a:t>20.05.2018</a:t>
            </a:fld>
            <a:endParaRPr lang="tr-TR"/>
          </a:p>
        </p:txBody>
      </p:sp>
      <p:sp>
        <p:nvSpPr>
          <p:cNvPr id="6" name="Alt Bilgi Yer Tutucusu 5">
            <a:extLst>
              <a:ext uri="{FF2B5EF4-FFF2-40B4-BE49-F238E27FC236}">
                <a16:creationId xmlns:a16="http://schemas.microsoft.com/office/drawing/2014/main" id="{7279B114-FCC2-424D-B712-9847255CA703}"/>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D080D10B-E6F7-4580-998D-0C9CA3A9E153}"/>
              </a:ext>
            </a:extLst>
          </p:cNvPr>
          <p:cNvSpPr>
            <a:spLocks noGrp="1"/>
          </p:cNvSpPr>
          <p:nvPr>
            <p:ph type="sldNum" sz="quarter" idx="12"/>
          </p:nvPr>
        </p:nvSpPr>
        <p:spPr/>
        <p:txBody>
          <a:bodyPr/>
          <a:lstStyle/>
          <a:p>
            <a:fld id="{5509D3A3-7C6C-47D6-9017-980495FCCC19}" type="slidenum">
              <a:rPr lang="tr-TR" smtClean="0"/>
              <a:t>‹#›</a:t>
            </a:fld>
            <a:endParaRPr lang="tr-TR"/>
          </a:p>
        </p:txBody>
      </p:sp>
    </p:spTree>
    <p:extLst>
      <p:ext uri="{BB962C8B-B14F-4D97-AF65-F5344CB8AC3E}">
        <p14:creationId xmlns:p14="http://schemas.microsoft.com/office/powerpoint/2010/main" val="3578425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9F7E74DE-E30A-49C4-A3E4-EBF466BF13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F00352E-2D8F-41AA-A029-2BBCF29230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07D5C129-C2B1-4252-B58B-9CE8055FDE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E82428-12B9-4066-BEF6-A5C0EA6FC084}" type="datetimeFigureOut">
              <a:rPr lang="tr-TR" smtClean="0"/>
              <a:t>20.05.2018</a:t>
            </a:fld>
            <a:endParaRPr lang="tr-TR"/>
          </a:p>
        </p:txBody>
      </p:sp>
      <p:sp>
        <p:nvSpPr>
          <p:cNvPr id="5" name="Alt Bilgi Yer Tutucusu 4">
            <a:extLst>
              <a:ext uri="{FF2B5EF4-FFF2-40B4-BE49-F238E27FC236}">
                <a16:creationId xmlns:a16="http://schemas.microsoft.com/office/drawing/2014/main" id="{17A5AF13-23BA-4282-A81D-6ADFF817D1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FC48216E-544F-494E-AC82-4BB7510266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09D3A3-7C6C-47D6-9017-980495FCCC19}" type="slidenum">
              <a:rPr lang="tr-TR" smtClean="0"/>
              <a:t>‹#›</a:t>
            </a:fld>
            <a:endParaRPr lang="tr-TR"/>
          </a:p>
        </p:txBody>
      </p:sp>
    </p:spTree>
    <p:extLst>
      <p:ext uri="{BB962C8B-B14F-4D97-AF65-F5344CB8AC3E}">
        <p14:creationId xmlns:p14="http://schemas.microsoft.com/office/powerpoint/2010/main" val="3733792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hyperlink" Target="http://dermnetnz.org/common/image.php?path=/site-age-specific/img/extra-paget2.jp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7.emf"/><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gif"/></Relationships>
</file>

<file path=ppt/slides/_rels/slide19.xml.rels><?xml version="1.0" encoding="UTF-8" standalone="yes"?>
<Relationships xmlns="http://schemas.openxmlformats.org/package/2006/relationships"><Relationship Id="rId8" Type="http://schemas.openxmlformats.org/officeDocument/2006/relationships/hyperlink" Target="https://www.dermnetnz.org/imagedetail/26355" TargetMode="External"/><Relationship Id="rId13"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4.jpeg"/><Relationship Id="rId12" Type="http://schemas.openxmlformats.org/officeDocument/2006/relationships/hyperlink" Target="https://www.dermnetnz.org/imagedetail/26359" TargetMode="External"/><Relationship Id="rId2" Type="http://schemas.openxmlformats.org/officeDocument/2006/relationships/hyperlink" Target="https://www.dermnetnz.org/imagedetail/26348" TargetMode="External"/><Relationship Id="rId1" Type="http://schemas.openxmlformats.org/officeDocument/2006/relationships/slideLayout" Target="../slideLayouts/slideLayout2.xml"/><Relationship Id="rId6" Type="http://schemas.openxmlformats.org/officeDocument/2006/relationships/hyperlink" Target="https://www.dermnetnz.org/imagedetail/26354" TargetMode="External"/><Relationship Id="rId11" Type="http://schemas.openxmlformats.org/officeDocument/2006/relationships/image" Target="../media/image36.jpeg"/><Relationship Id="rId5" Type="http://schemas.openxmlformats.org/officeDocument/2006/relationships/image" Target="../media/image33.jpeg"/><Relationship Id="rId15" Type="http://schemas.openxmlformats.org/officeDocument/2006/relationships/image" Target="../media/image38.jpeg"/><Relationship Id="rId10" Type="http://schemas.openxmlformats.org/officeDocument/2006/relationships/hyperlink" Target="https://www.dermnetnz.org/imagedetail/26357" TargetMode="External"/><Relationship Id="rId4" Type="http://schemas.openxmlformats.org/officeDocument/2006/relationships/hyperlink" Target="https://www.dermnetnz.org/imagedetail/26350" TargetMode="External"/><Relationship Id="rId9" Type="http://schemas.openxmlformats.org/officeDocument/2006/relationships/image" Target="../media/image35.jpeg"/><Relationship Id="rId14" Type="http://schemas.openxmlformats.org/officeDocument/2006/relationships/hyperlink" Target="https://www.dermnetnz.org/imagedetail/2634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dermnetnz.org/imagedetail/26406" TargetMode="External"/><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hyperlink" Target="https://www.dermnetnz.org/imagedetail/26466" TargetMode="External"/><Relationship Id="rId2" Type="http://schemas.openxmlformats.org/officeDocument/2006/relationships/image" Target="../media/image46.jpeg"/><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emf"/><Relationship Id="rId1" Type="http://schemas.openxmlformats.org/officeDocument/2006/relationships/slideLayout" Target="../slideLayouts/slideLayout2.xml"/><Relationship Id="rId5" Type="http://schemas.openxmlformats.org/officeDocument/2006/relationships/image" Target="../media/image57.emf"/><Relationship Id="rId4" Type="http://schemas.openxmlformats.org/officeDocument/2006/relationships/image" Target="../media/image56.emf"/></Relationships>
</file>

<file path=ppt/slides/_rels/slide3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58.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7.emf"/><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slideLayout" Target="../slideLayouts/slideLayout2.xml"/><Relationship Id="rId5" Type="http://schemas.openxmlformats.org/officeDocument/2006/relationships/image" Target="../media/image68.emf"/><Relationship Id="rId4" Type="http://schemas.openxmlformats.org/officeDocument/2006/relationships/image" Target="../media/image67.emf"/></Relationships>
</file>

<file path=ppt/slides/_rels/slide46.xml.rels><?xml version="1.0" encoding="UTF-8" standalone="yes"?>
<Relationships xmlns="http://schemas.openxmlformats.org/package/2006/relationships"><Relationship Id="rId8" Type="http://schemas.openxmlformats.org/officeDocument/2006/relationships/hyperlink" Target="https://www.dermnetnz.org/imagedetail/26474" TargetMode="External"/><Relationship Id="rId13" Type="http://schemas.openxmlformats.org/officeDocument/2006/relationships/image" Target="../media/image74.jpeg"/><Relationship Id="rId3" Type="http://schemas.openxmlformats.org/officeDocument/2006/relationships/image" Target="../media/image69.jpeg"/><Relationship Id="rId7" Type="http://schemas.openxmlformats.org/officeDocument/2006/relationships/image" Target="../media/image71.jpeg"/><Relationship Id="rId12" Type="http://schemas.openxmlformats.org/officeDocument/2006/relationships/hyperlink" Target="https://www.dermnetnz.org/imagedetail/26492" TargetMode="External"/><Relationship Id="rId2" Type="http://schemas.openxmlformats.org/officeDocument/2006/relationships/hyperlink" Target="https://www.dermnetnz.org/imagedetail/26470" TargetMode="External"/><Relationship Id="rId1" Type="http://schemas.openxmlformats.org/officeDocument/2006/relationships/slideLayout" Target="../slideLayouts/slideLayout2.xml"/><Relationship Id="rId6" Type="http://schemas.openxmlformats.org/officeDocument/2006/relationships/hyperlink" Target="https://www.dermnetnz.org/imagedetail/26472" TargetMode="External"/><Relationship Id="rId11" Type="http://schemas.openxmlformats.org/officeDocument/2006/relationships/image" Target="../media/image73.jpeg"/><Relationship Id="rId5" Type="http://schemas.openxmlformats.org/officeDocument/2006/relationships/image" Target="../media/image70.jpeg"/><Relationship Id="rId15" Type="http://schemas.openxmlformats.org/officeDocument/2006/relationships/image" Target="../media/image47.jpeg"/><Relationship Id="rId10" Type="http://schemas.openxmlformats.org/officeDocument/2006/relationships/hyperlink" Target="https://www.dermnetnz.org/imagedetail/26487" TargetMode="External"/><Relationship Id="rId4" Type="http://schemas.openxmlformats.org/officeDocument/2006/relationships/hyperlink" Target="https://www.dermnetnz.org/imagedetail/26473" TargetMode="External"/><Relationship Id="rId9" Type="http://schemas.openxmlformats.org/officeDocument/2006/relationships/image" Target="../media/image72.jpeg"/><Relationship Id="rId14" Type="http://schemas.openxmlformats.org/officeDocument/2006/relationships/hyperlink" Target="https://www.dermnetnz.org/imagedetail/26466" TargetMode="External"/></Relationships>
</file>

<file path=ppt/slides/_rels/slide47.xml.rels><?xml version="1.0" encoding="UTF-8" standalone="yes"?>
<Relationships xmlns="http://schemas.openxmlformats.org/package/2006/relationships"><Relationship Id="rId8" Type="http://schemas.openxmlformats.org/officeDocument/2006/relationships/hyperlink" Target="https://www.dermnetnz.org/imagedetail/26480" TargetMode="External"/><Relationship Id="rId3" Type="http://schemas.openxmlformats.org/officeDocument/2006/relationships/image" Target="../media/image75.jpeg"/><Relationship Id="rId7" Type="http://schemas.openxmlformats.org/officeDocument/2006/relationships/image" Target="../media/image77.jpeg"/><Relationship Id="rId2" Type="http://schemas.openxmlformats.org/officeDocument/2006/relationships/hyperlink" Target="https://www.dermnetnz.org/imagedetail/26493" TargetMode="External"/><Relationship Id="rId1" Type="http://schemas.openxmlformats.org/officeDocument/2006/relationships/slideLayout" Target="../slideLayouts/slideLayout2.xml"/><Relationship Id="rId6" Type="http://schemas.openxmlformats.org/officeDocument/2006/relationships/hyperlink" Target="https://www.dermnetnz.org/imagedetail/26485" TargetMode="External"/><Relationship Id="rId11" Type="http://schemas.openxmlformats.org/officeDocument/2006/relationships/image" Target="../media/image79.jpeg"/><Relationship Id="rId5" Type="http://schemas.openxmlformats.org/officeDocument/2006/relationships/image" Target="../media/image76.jpeg"/><Relationship Id="rId10" Type="http://schemas.openxmlformats.org/officeDocument/2006/relationships/hyperlink" Target="https://www.dermnetnz.org/imagedetail/26489" TargetMode="External"/><Relationship Id="rId4" Type="http://schemas.openxmlformats.org/officeDocument/2006/relationships/hyperlink" Target="https://www.dermnetnz.org/imagedetail/26490" TargetMode="External"/><Relationship Id="rId9" Type="http://schemas.openxmlformats.org/officeDocument/2006/relationships/image" Target="../media/image78.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emf"/><Relationship Id="rId4" Type="http://schemas.openxmlformats.org/officeDocument/2006/relationships/image" Target="../media/image8.emf"/></Relationships>
</file>

<file path=ppt/slides/_rels/slide50.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image" Target="../media/image84.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image" Target="../media/image86.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image" Target="../media/image94.emf"/><Relationship Id="rId3" Type="http://schemas.openxmlformats.org/officeDocument/2006/relationships/image" Target="../media/image89.emf"/><Relationship Id="rId7" Type="http://schemas.openxmlformats.org/officeDocument/2006/relationships/image" Target="../media/image93.emf"/><Relationship Id="rId2" Type="http://schemas.openxmlformats.org/officeDocument/2006/relationships/image" Target="../media/image88.emf"/><Relationship Id="rId1" Type="http://schemas.openxmlformats.org/officeDocument/2006/relationships/slideLayout" Target="../slideLayouts/slideLayout2.xml"/><Relationship Id="rId6" Type="http://schemas.openxmlformats.org/officeDocument/2006/relationships/image" Target="../media/image92.emf"/><Relationship Id="rId5" Type="http://schemas.openxmlformats.org/officeDocument/2006/relationships/image" Target="../media/image91.emf"/><Relationship Id="rId4" Type="http://schemas.openxmlformats.org/officeDocument/2006/relationships/image" Target="../media/image90.emf"/></Relationships>
</file>

<file path=ppt/slides/_rels/slide57.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image" Target="../media/image95.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hyperlink" Target="https://www.researchgate.net/figure/BLT-covering-all-the-perianal-region_fig5_233850353?_sg=lpZHmqNm8l23_NZnQH-JJVTmcOGQ3Dky1OE2KEndzK_baGgosw3fr45kAfKxjEEAcCK3YOC9I5d22piyr5RiYA" TargetMode="Externa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98.jpeg"/><Relationship Id="rId4" Type="http://schemas.openxmlformats.org/officeDocument/2006/relationships/hyperlink" Target="https://www.researchgate.net/figure/The-image-after-healing-of-the-case_fig3_233850353?_sg=MKq56urM_OCblkukTIKNKlvYCFvhpwlmdR9ucxm46ujUDJqqKmEUIAvfXsMRkXjJiGCI3waM8p9KSUpI9eMuug"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1.emf"/><Relationship Id="rId2" Type="http://schemas.openxmlformats.org/officeDocument/2006/relationships/image" Target="../media/image100.emf"/><Relationship Id="rId1" Type="http://schemas.openxmlformats.org/officeDocument/2006/relationships/slideLayout" Target="../slideLayouts/slideLayout2.xml"/><Relationship Id="rId4" Type="http://schemas.openxmlformats.org/officeDocument/2006/relationships/image" Target="../media/image102.emf"/></Relationships>
</file>

<file path=ppt/slides/_rels/slide61.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6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hyperlink" Target="https://www.cdc.gov/std/tg2015/default.htm" TargetMode="External"/><Relationship Id="rId1" Type="http://schemas.openxmlformats.org/officeDocument/2006/relationships/slideLayout" Target="../slideLayouts/slideLayout4.xml"/><Relationship Id="rId4" Type="http://schemas.openxmlformats.org/officeDocument/2006/relationships/image" Target="../media/image104.svg"/></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16BDA3EE-D612-4006-9312-E89A051C13DD}"/>
              </a:ext>
            </a:extLst>
          </p:cNvPr>
          <p:cNvSpPr>
            <a:spLocks noGrp="1"/>
          </p:cNvSpPr>
          <p:nvPr>
            <p:ph type="ctrTitle"/>
          </p:nvPr>
        </p:nvSpPr>
        <p:spPr>
          <a:solidFill>
            <a:srgbClr val="FFC000"/>
          </a:solidFill>
        </p:spPr>
        <p:txBody>
          <a:bodyPr>
            <a:normAutofit fontScale="90000"/>
          </a:bodyPr>
          <a:lstStyle/>
          <a:p>
            <a:r>
              <a:rPr lang="tr-TR" dirty="0" err="1"/>
              <a:t>Vulvar</a:t>
            </a:r>
            <a:r>
              <a:rPr lang="tr-TR" dirty="0"/>
              <a:t> </a:t>
            </a:r>
            <a:r>
              <a:rPr lang="tr-TR" dirty="0" err="1"/>
              <a:t>preinvazif</a:t>
            </a:r>
            <a:r>
              <a:rPr lang="tr-TR" dirty="0"/>
              <a:t> lezyonlar ve </a:t>
            </a:r>
            <a:r>
              <a:rPr lang="tr-TR" dirty="0" err="1"/>
              <a:t>Genital</a:t>
            </a:r>
            <a:r>
              <a:rPr lang="tr-TR" dirty="0"/>
              <a:t> </a:t>
            </a:r>
            <a:r>
              <a:rPr lang="tr-TR" dirty="0" err="1"/>
              <a:t>kondilomlara</a:t>
            </a:r>
            <a:r>
              <a:rPr lang="tr-TR" dirty="0"/>
              <a:t> yaklaşım</a:t>
            </a:r>
          </a:p>
        </p:txBody>
      </p:sp>
      <p:sp>
        <p:nvSpPr>
          <p:cNvPr id="3" name="Alt Başlık 2">
            <a:extLst>
              <a:ext uri="{FF2B5EF4-FFF2-40B4-BE49-F238E27FC236}">
                <a16:creationId xmlns:a16="http://schemas.microsoft.com/office/drawing/2014/main" id="{CDB6E6C9-3318-4980-9278-07DCD18497A6}"/>
              </a:ext>
            </a:extLst>
          </p:cNvPr>
          <p:cNvSpPr>
            <a:spLocks noGrp="1"/>
          </p:cNvSpPr>
          <p:nvPr>
            <p:ph type="subTitle" idx="1"/>
          </p:nvPr>
        </p:nvSpPr>
        <p:spPr>
          <a:xfrm>
            <a:off x="3048000" y="5202238"/>
            <a:ext cx="9144000" cy="1655762"/>
          </a:xfrm>
          <a:solidFill>
            <a:schemeClr val="accent1">
              <a:lumMod val="40000"/>
              <a:lumOff val="60000"/>
            </a:schemeClr>
          </a:solidFill>
        </p:spPr>
        <p:txBody>
          <a:bodyPr/>
          <a:lstStyle/>
          <a:p>
            <a:r>
              <a:rPr lang="tr-TR" dirty="0"/>
              <a:t>PROF DR AHMET GÖÇMEN</a:t>
            </a:r>
          </a:p>
          <a:p>
            <a:r>
              <a:rPr lang="tr-TR" dirty="0"/>
              <a:t>MEMORİAL ŞİŞLİ/BAHÇELİEVLER </a:t>
            </a:r>
          </a:p>
        </p:txBody>
      </p:sp>
      <p:sp>
        <p:nvSpPr>
          <p:cNvPr id="4" name="Metin kutusu 3"/>
          <p:cNvSpPr txBox="1"/>
          <p:nvPr/>
        </p:nvSpPr>
        <p:spPr>
          <a:xfrm>
            <a:off x="6096000" y="4223005"/>
            <a:ext cx="5138523" cy="646331"/>
          </a:xfrm>
          <a:prstGeom prst="rect">
            <a:avLst/>
          </a:prstGeom>
          <a:solidFill>
            <a:schemeClr val="accent4">
              <a:lumMod val="40000"/>
              <a:lumOff val="60000"/>
            </a:schemeClr>
          </a:solidFill>
        </p:spPr>
        <p:txBody>
          <a:bodyPr wrap="none" rtlCol="0">
            <a:spAutoFit/>
          </a:bodyPr>
          <a:lstStyle/>
          <a:p>
            <a:r>
              <a:rPr lang="tr-TR" sz="3600" dirty="0"/>
              <a:t>TJOD İSTANBUL  20.5.2018</a:t>
            </a:r>
          </a:p>
        </p:txBody>
      </p:sp>
    </p:spTree>
    <p:extLst>
      <p:ext uri="{BB962C8B-B14F-4D97-AF65-F5344CB8AC3E}">
        <p14:creationId xmlns:p14="http://schemas.microsoft.com/office/powerpoint/2010/main" val="2969674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CE0BED7-6DC0-4F14-94A7-B0B21992BDC3}"/>
              </a:ext>
            </a:extLst>
          </p:cNvPr>
          <p:cNvSpPr>
            <a:spLocks noGrp="1"/>
          </p:cNvSpPr>
          <p:nvPr>
            <p:ph type="title"/>
          </p:nvPr>
        </p:nvSpPr>
        <p:spPr>
          <a:xfrm>
            <a:off x="838200" y="365125"/>
            <a:ext cx="4986130" cy="1325563"/>
          </a:xfrm>
          <a:solidFill>
            <a:schemeClr val="accent2">
              <a:lumMod val="20000"/>
              <a:lumOff val="80000"/>
            </a:schemeClr>
          </a:solidFill>
        </p:spPr>
        <p:txBody>
          <a:bodyPr/>
          <a:lstStyle/>
          <a:p>
            <a:r>
              <a:rPr lang="tr-TR" b="1" dirty="0"/>
              <a:t>TANI</a:t>
            </a:r>
            <a:br>
              <a:rPr lang="tr-TR" dirty="0"/>
            </a:br>
            <a:endParaRPr lang="tr-TR" dirty="0"/>
          </a:p>
        </p:txBody>
      </p:sp>
      <p:sp>
        <p:nvSpPr>
          <p:cNvPr id="3" name="İçerik Yer Tutucusu 2">
            <a:extLst>
              <a:ext uri="{FF2B5EF4-FFF2-40B4-BE49-F238E27FC236}">
                <a16:creationId xmlns:a16="http://schemas.microsoft.com/office/drawing/2014/main" id="{05D41607-6DFA-4A7E-86B0-D4631772860C}"/>
              </a:ext>
            </a:extLst>
          </p:cNvPr>
          <p:cNvSpPr>
            <a:spLocks noGrp="1"/>
          </p:cNvSpPr>
          <p:nvPr>
            <p:ph idx="1"/>
          </p:nvPr>
        </p:nvSpPr>
        <p:spPr>
          <a:xfrm>
            <a:off x="0" y="1845502"/>
            <a:ext cx="12192000" cy="5032375"/>
          </a:xfrm>
          <a:solidFill>
            <a:schemeClr val="tx2">
              <a:lumMod val="20000"/>
              <a:lumOff val="80000"/>
            </a:schemeClr>
          </a:solidFill>
        </p:spPr>
        <p:txBody>
          <a:bodyPr>
            <a:normAutofit/>
          </a:bodyPr>
          <a:lstStyle/>
          <a:p>
            <a:pPr marL="0" indent="0">
              <a:buNone/>
            </a:pPr>
            <a:r>
              <a:rPr lang="tr-TR" b="1" dirty="0"/>
              <a:t>ANAMNEZ</a:t>
            </a:r>
          </a:p>
          <a:p>
            <a:pPr marL="0" indent="0">
              <a:buNone/>
            </a:pPr>
            <a:endParaRPr lang="tr-TR" b="1" dirty="0"/>
          </a:p>
          <a:p>
            <a:r>
              <a:rPr lang="tr-TR" dirty="0"/>
              <a:t>Seksüel ilişki (</a:t>
            </a:r>
            <a:r>
              <a:rPr lang="tr-TR" dirty="0" err="1"/>
              <a:t>Genital</a:t>
            </a:r>
            <a:r>
              <a:rPr lang="tr-TR" dirty="0"/>
              <a:t>, anal, oral) HPV geçişi için </a:t>
            </a:r>
            <a:r>
              <a:rPr lang="tr-TR" dirty="0" err="1"/>
              <a:t>vaginal</a:t>
            </a:r>
            <a:r>
              <a:rPr lang="tr-TR" dirty="0"/>
              <a:t> ilişki gerekli değil</a:t>
            </a:r>
          </a:p>
          <a:p>
            <a:r>
              <a:rPr lang="tr-TR" dirty="0"/>
              <a:t>Daha önceki HPV  geçmişi</a:t>
            </a:r>
          </a:p>
          <a:p>
            <a:r>
              <a:rPr lang="tr-TR" dirty="0" err="1"/>
              <a:t>Genital</a:t>
            </a:r>
            <a:r>
              <a:rPr lang="tr-TR" dirty="0"/>
              <a:t> </a:t>
            </a:r>
            <a:r>
              <a:rPr lang="tr-TR" dirty="0" err="1"/>
              <a:t>kondilom</a:t>
            </a:r>
            <a:r>
              <a:rPr lang="tr-TR" dirty="0"/>
              <a:t> öyküsü</a:t>
            </a:r>
          </a:p>
          <a:p>
            <a:r>
              <a:rPr lang="tr-TR" dirty="0"/>
              <a:t>HPV ilişkili alt </a:t>
            </a:r>
            <a:r>
              <a:rPr lang="tr-TR" dirty="0" err="1"/>
              <a:t>genital</a:t>
            </a:r>
            <a:r>
              <a:rPr lang="tr-TR" dirty="0"/>
              <a:t> </a:t>
            </a:r>
            <a:r>
              <a:rPr lang="tr-TR" dirty="0" err="1"/>
              <a:t>trakt</a:t>
            </a:r>
            <a:r>
              <a:rPr lang="tr-TR" dirty="0"/>
              <a:t> </a:t>
            </a:r>
            <a:r>
              <a:rPr lang="tr-TR" dirty="0" err="1"/>
              <a:t>neoplazileri</a:t>
            </a:r>
            <a:r>
              <a:rPr lang="tr-TR" dirty="0"/>
              <a:t> ( özellikle </a:t>
            </a:r>
            <a:r>
              <a:rPr lang="tr-TR" dirty="0" err="1"/>
              <a:t>servikal</a:t>
            </a:r>
            <a:r>
              <a:rPr lang="tr-TR" dirty="0"/>
              <a:t> )</a:t>
            </a:r>
          </a:p>
          <a:p>
            <a:r>
              <a:rPr lang="tr-TR" dirty="0"/>
              <a:t>Sigara kullanımı</a:t>
            </a:r>
          </a:p>
          <a:p>
            <a:r>
              <a:rPr lang="tr-TR" dirty="0" err="1"/>
              <a:t>Immunosüpressif</a:t>
            </a:r>
            <a:r>
              <a:rPr lang="tr-TR" dirty="0"/>
              <a:t> </a:t>
            </a:r>
          </a:p>
          <a:p>
            <a:pPr marL="0" indent="0">
              <a:buNone/>
            </a:pPr>
            <a:endParaRPr lang="tr-TR" dirty="0"/>
          </a:p>
          <a:p>
            <a:endParaRPr lang="tr-TR" dirty="0"/>
          </a:p>
        </p:txBody>
      </p:sp>
    </p:spTree>
    <p:extLst>
      <p:ext uri="{BB962C8B-B14F-4D97-AF65-F5344CB8AC3E}">
        <p14:creationId xmlns:p14="http://schemas.microsoft.com/office/powerpoint/2010/main" val="2348061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C731ACF-CFAD-445A-AFAA-7BD6C680DE76}"/>
              </a:ext>
            </a:extLst>
          </p:cNvPr>
          <p:cNvSpPr>
            <a:spLocks noGrp="1"/>
          </p:cNvSpPr>
          <p:nvPr>
            <p:ph type="title"/>
          </p:nvPr>
        </p:nvSpPr>
        <p:spPr>
          <a:solidFill>
            <a:schemeClr val="accent2">
              <a:lumMod val="40000"/>
              <a:lumOff val="60000"/>
            </a:schemeClr>
          </a:solidFill>
        </p:spPr>
        <p:txBody>
          <a:bodyPr/>
          <a:lstStyle/>
          <a:p>
            <a:r>
              <a:rPr lang="tr-TR" dirty="0"/>
              <a:t>FİZİK MUAYENE</a:t>
            </a:r>
          </a:p>
        </p:txBody>
      </p:sp>
      <p:sp>
        <p:nvSpPr>
          <p:cNvPr id="3" name="İçerik Yer Tutucusu 2">
            <a:extLst>
              <a:ext uri="{FF2B5EF4-FFF2-40B4-BE49-F238E27FC236}">
                <a16:creationId xmlns:a16="http://schemas.microsoft.com/office/drawing/2014/main" id="{07FD9535-5A12-4F22-BC62-C4685DFEAFD0}"/>
              </a:ext>
            </a:extLst>
          </p:cNvPr>
          <p:cNvSpPr>
            <a:spLocks noGrp="1"/>
          </p:cNvSpPr>
          <p:nvPr>
            <p:ph idx="1"/>
          </p:nvPr>
        </p:nvSpPr>
        <p:spPr>
          <a:xfrm>
            <a:off x="838198" y="2382216"/>
            <a:ext cx="10515601" cy="4351338"/>
          </a:xfrm>
          <a:solidFill>
            <a:schemeClr val="accent5">
              <a:lumMod val="20000"/>
              <a:lumOff val="80000"/>
            </a:schemeClr>
          </a:solidFill>
        </p:spPr>
        <p:txBody>
          <a:bodyPr>
            <a:normAutofit/>
          </a:bodyPr>
          <a:lstStyle/>
          <a:p>
            <a:pPr marL="0" indent="0">
              <a:buNone/>
            </a:pPr>
            <a:r>
              <a:rPr lang="tr-TR" b="1" dirty="0"/>
              <a:t>   Çoğu VIN lezyonları  </a:t>
            </a:r>
            <a:r>
              <a:rPr lang="tr-TR" b="1" dirty="0" err="1"/>
              <a:t>multifokal</a:t>
            </a:r>
            <a:r>
              <a:rPr lang="tr-TR" b="1" dirty="0"/>
              <a:t> ve kılsız vulva alanlarında ortaya  </a:t>
            </a:r>
          </a:p>
          <a:p>
            <a:pPr marL="0" indent="0">
              <a:buNone/>
            </a:pPr>
            <a:r>
              <a:rPr lang="tr-TR" b="1" dirty="0"/>
              <a:t>   çıkar (%49)</a:t>
            </a:r>
            <a:endParaRPr lang="tr-TR" dirty="0"/>
          </a:p>
          <a:p>
            <a:r>
              <a:rPr lang="tr-TR" dirty="0"/>
              <a:t>Fizik muayene ile VIN den  </a:t>
            </a:r>
            <a:r>
              <a:rPr lang="tr-TR" dirty="0" err="1"/>
              <a:t>invazif</a:t>
            </a:r>
            <a:r>
              <a:rPr lang="tr-TR" dirty="0"/>
              <a:t> </a:t>
            </a:r>
            <a:r>
              <a:rPr lang="tr-TR" dirty="0" err="1"/>
              <a:t>vulvar</a:t>
            </a:r>
            <a:r>
              <a:rPr lang="tr-TR" dirty="0"/>
              <a:t> SC  ayırt edilmesi  güç </a:t>
            </a:r>
          </a:p>
          <a:p>
            <a:pPr marL="0" indent="0">
              <a:buNone/>
            </a:pPr>
            <a:r>
              <a:rPr lang="tr-TR" dirty="0"/>
              <a:t>                                                                                      ( birlikte olabilir)</a:t>
            </a:r>
          </a:p>
          <a:p>
            <a:r>
              <a:rPr lang="tr-TR" dirty="0" err="1"/>
              <a:t>Lichen</a:t>
            </a:r>
            <a:r>
              <a:rPr lang="tr-TR" dirty="0"/>
              <a:t> </a:t>
            </a:r>
            <a:r>
              <a:rPr lang="tr-TR" dirty="0" err="1"/>
              <a:t>sclerozus</a:t>
            </a:r>
            <a:r>
              <a:rPr lang="tr-TR" dirty="0"/>
              <a:t>, </a:t>
            </a:r>
            <a:r>
              <a:rPr lang="tr-TR" dirty="0" err="1"/>
              <a:t>lichen</a:t>
            </a:r>
            <a:r>
              <a:rPr lang="tr-TR" dirty="0"/>
              <a:t> </a:t>
            </a:r>
            <a:r>
              <a:rPr lang="tr-TR" dirty="0" err="1"/>
              <a:t>planus</a:t>
            </a:r>
            <a:r>
              <a:rPr lang="tr-TR" dirty="0"/>
              <a:t> ve </a:t>
            </a:r>
            <a:r>
              <a:rPr lang="tr-TR" dirty="0" err="1"/>
              <a:t>kondiloma</a:t>
            </a:r>
            <a:r>
              <a:rPr lang="tr-TR" dirty="0"/>
              <a:t> lata  </a:t>
            </a:r>
            <a:r>
              <a:rPr lang="tr-TR" dirty="0" err="1"/>
              <a:t>VIN’i</a:t>
            </a:r>
            <a:r>
              <a:rPr lang="tr-TR" dirty="0"/>
              <a:t> </a:t>
            </a:r>
            <a:r>
              <a:rPr lang="tr-TR" dirty="0" err="1"/>
              <a:t>taklid</a:t>
            </a:r>
            <a:r>
              <a:rPr lang="tr-TR" dirty="0"/>
              <a:t> edebilir.</a:t>
            </a:r>
          </a:p>
          <a:p>
            <a:r>
              <a:rPr lang="tr-TR" dirty="0"/>
              <a:t>Lezyonlar sıklıkla yüzeyden kabarık, </a:t>
            </a:r>
            <a:r>
              <a:rPr lang="tr-TR" dirty="0" err="1"/>
              <a:t>verrüköz</a:t>
            </a:r>
            <a:r>
              <a:rPr lang="tr-TR" dirty="0"/>
              <a:t> ve beyazdır; fakat siyah, kırmızı, pembe, gri, kahverengi veya bunlardan bir kaçı birlikte olabilir.</a:t>
            </a:r>
          </a:p>
          <a:p>
            <a:r>
              <a:rPr lang="tr-TR" dirty="0"/>
              <a:t> </a:t>
            </a:r>
            <a:r>
              <a:rPr lang="tr-TR" dirty="0" err="1"/>
              <a:t>Biopsi</a:t>
            </a:r>
            <a:r>
              <a:rPr lang="tr-TR" dirty="0"/>
              <a:t> ile </a:t>
            </a:r>
            <a:r>
              <a:rPr lang="tr-TR" dirty="0" err="1"/>
              <a:t>verifiye</a:t>
            </a:r>
            <a:r>
              <a:rPr lang="tr-TR" dirty="0"/>
              <a:t> edilmeden ampirik tedavi yapılmamalıdır.</a:t>
            </a:r>
          </a:p>
          <a:p>
            <a:endParaRPr lang="tr-TR" dirty="0"/>
          </a:p>
          <a:p>
            <a:endParaRPr lang="tr-TR" dirty="0"/>
          </a:p>
        </p:txBody>
      </p:sp>
    </p:spTree>
    <p:extLst>
      <p:ext uri="{BB962C8B-B14F-4D97-AF65-F5344CB8AC3E}">
        <p14:creationId xmlns:p14="http://schemas.microsoft.com/office/powerpoint/2010/main" val="3791434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53040BF-E0FF-47FC-9EC6-6FC329545619}"/>
              </a:ext>
            </a:extLst>
          </p:cNvPr>
          <p:cNvSpPr>
            <a:spLocks noGrp="1"/>
          </p:cNvSpPr>
          <p:nvPr>
            <p:ph type="title"/>
          </p:nvPr>
        </p:nvSpPr>
        <p:spPr>
          <a:solidFill>
            <a:schemeClr val="accent2">
              <a:lumMod val="40000"/>
              <a:lumOff val="60000"/>
            </a:schemeClr>
          </a:solidFill>
        </p:spPr>
        <p:txBody>
          <a:bodyPr/>
          <a:lstStyle/>
          <a:p>
            <a:r>
              <a:rPr lang="tr-TR" b="1" dirty="0" err="1"/>
              <a:t>Kolposkopi</a:t>
            </a:r>
            <a:endParaRPr lang="tr-TR" dirty="0"/>
          </a:p>
        </p:txBody>
      </p:sp>
      <p:sp>
        <p:nvSpPr>
          <p:cNvPr id="3" name="İçerik Yer Tutucusu 2">
            <a:extLst>
              <a:ext uri="{FF2B5EF4-FFF2-40B4-BE49-F238E27FC236}">
                <a16:creationId xmlns:a16="http://schemas.microsoft.com/office/drawing/2014/main" id="{10D03221-45CC-4D52-B62D-4E7EF5FA45D5}"/>
              </a:ext>
            </a:extLst>
          </p:cNvPr>
          <p:cNvSpPr>
            <a:spLocks noGrp="1"/>
          </p:cNvSpPr>
          <p:nvPr>
            <p:ph idx="1"/>
          </p:nvPr>
        </p:nvSpPr>
        <p:spPr>
          <a:xfrm>
            <a:off x="685800" y="2037522"/>
            <a:ext cx="7293634" cy="4499540"/>
          </a:xfrm>
          <a:solidFill>
            <a:schemeClr val="bg2">
              <a:lumMod val="90000"/>
            </a:schemeClr>
          </a:solidFill>
        </p:spPr>
        <p:txBody>
          <a:bodyPr>
            <a:normAutofit fontScale="92500" lnSpcReduction="20000"/>
          </a:bodyPr>
          <a:lstStyle/>
          <a:p>
            <a:pPr marL="0" indent="0">
              <a:buNone/>
            </a:pPr>
            <a:endParaRPr lang="tr-TR" b="1" dirty="0"/>
          </a:p>
          <a:p>
            <a:pPr marL="0" indent="0">
              <a:buNone/>
            </a:pPr>
            <a:r>
              <a:rPr lang="tr-TR" b="1" dirty="0"/>
              <a:t>1. </a:t>
            </a:r>
            <a:r>
              <a:rPr lang="tr-TR" dirty="0" err="1"/>
              <a:t>Visible</a:t>
            </a:r>
            <a:r>
              <a:rPr lang="tr-TR" dirty="0"/>
              <a:t> </a:t>
            </a:r>
            <a:r>
              <a:rPr lang="tr-TR" dirty="0" err="1"/>
              <a:t>vulvar</a:t>
            </a:r>
            <a:r>
              <a:rPr lang="tr-TR" dirty="0"/>
              <a:t> </a:t>
            </a:r>
            <a:r>
              <a:rPr lang="tr-TR" dirty="0" err="1"/>
              <a:t>lesion</a:t>
            </a:r>
            <a:r>
              <a:rPr lang="tr-TR" dirty="0"/>
              <a:t>; </a:t>
            </a:r>
            <a:r>
              <a:rPr lang="tr-TR" dirty="0" err="1"/>
              <a:t>multisentriteye</a:t>
            </a:r>
            <a:r>
              <a:rPr lang="tr-TR" dirty="0"/>
              <a:t> dikkat edilmeli </a:t>
            </a:r>
          </a:p>
          <a:p>
            <a:pPr marL="0" indent="0">
              <a:buNone/>
            </a:pPr>
            <a:endParaRPr lang="tr-TR" dirty="0"/>
          </a:p>
          <a:p>
            <a:pPr marL="0" indent="0">
              <a:buNone/>
            </a:pPr>
            <a:r>
              <a:rPr lang="tr-TR" b="1" dirty="0"/>
              <a:t>2</a:t>
            </a:r>
            <a:r>
              <a:rPr lang="tr-TR" dirty="0"/>
              <a:t>. </a:t>
            </a:r>
            <a:r>
              <a:rPr lang="tr-TR" dirty="0" err="1"/>
              <a:t>Kandida</a:t>
            </a:r>
            <a:r>
              <a:rPr lang="tr-TR" dirty="0"/>
              <a:t>, dermatit, </a:t>
            </a:r>
            <a:r>
              <a:rPr lang="tr-TR" dirty="0" err="1"/>
              <a:t>vulvodini</a:t>
            </a:r>
            <a:r>
              <a:rPr lang="tr-TR" dirty="0"/>
              <a:t> sebebiyle tedavi edilen ancak  semptomları devam edenler</a:t>
            </a:r>
          </a:p>
          <a:p>
            <a:pPr marL="0" indent="0">
              <a:buNone/>
            </a:pPr>
            <a:endParaRPr lang="tr-TR" dirty="0"/>
          </a:p>
          <a:p>
            <a:pPr marL="0" indent="0">
              <a:buNone/>
            </a:pPr>
            <a:r>
              <a:rPr lang="tr-TR" b="1" dirty="0"/>
              <a:t>3. </a:t>
            </a:r>
            <a:r>
              <a:rPr lang="tr-TR" dirty="0"/>
              <a:t>VIN ile uyumlu semptomları olan ancak </a:t>
            </a:r>
            <a:r>
              <a:rPr lang="tr-TR" dirty="0" err="1"/>
              <a:t>visible</a:t>
            </a:r>
            <a:r>
              <a:rPr lang="tr-TR" dirty="0"/>
              <a:t> lezyon olmayan durumlar</a:t>
            </a:r>
          </a:p>
          <a:p>
            <a:pPr marL="0" indent="0">
              <a:buNone/>
            </a:pPr>
            <a:endParaRPr lang="tr-TR" dirty="0"/>
          </a:p>
          <a:p>
            <a:pPr marL="0" indent="0">
              <a:buNone/>
            </a:pPr>
            <a:r>
              <a:rPr lang="tr-TR" b="1" dirty="0"/>
              <a:t>4. </a:t>
            </a:r>
            <a:r>
              <a:rPr lang="tr-TR" dirty="0" err="1"/>
              <a:t>Persistant</a:t>
            </a:r>
            <a:r>
              <a:rPr lang="tr-TR" dirty="0"/>
              <a:t> anormal </a:t>
            </a:r>
            <a:r>
              <a:rPr lang="tr-TR" dirty="0" err="1"/>
              <a:t>servikal</a:t>
            </a:r>
            <a:r>
              <a:rPr lang="tr-TR" dirty="0"/>
              <a:t> sitoloji olan ancak </a:t>
            </a:r>
            <a:r>
              <a:rPr lang="tr-TR" dirty="0" err="1"/>
              <a:t>biopside</a:t>
            </a:r>
            <a:r>
              <a:rPr lang="tr-TR" dirty="0"/>
              <a:t> CIN </a:t>
            </a:r>
            <a:r>
              <a:rPr lang="tr-TR" dirty="0" err="1"/>
              <a:t>tesbit</a:t>
            </a:r>
            <a:r>
              <a:rPr lang="tr-TR" dirty="0"/>
              <a:t> edilemeyen olgular</a:t>
            </a:r>
          </a:p>
          <a:p>
            <a:endParaRPr lang="tr-TR" dirty="0"/>
          </a:p>
        </p:txBody>
      </p:sp>
      <p:pic>
        <p:nvPicPr>
          <p:cNvPr id="4" name="Resim 3">
            <a:extLst>
              <a:ext uri="{FF2B5EF4-FFF2-40B4-BE49-F238E27FC236}">
                <a16:creationId xmlns:a16="http://schemas.microsoft.com/office/drawing/2014/main" id="{B0746F40-CAD5-430D-A382-4F91AEF2C215}"/>
              </a:ext>
            </a:extLst>
          </p:cNvPr>
          <p:cNvPicPr>
            <a:picLocks noChangeAspect="1"/>
          </p:cNvPicPr>
          <p:nvPr/>
        </p:nvPicPr>
        <p:blipFill>
          <a:blip r:embed="rId2"/>
          <a:stretch>
            <a:fillRect/>
          </a:stretch>
        </p:blipFill>
        <p:spPr>
          <a:xfrm>
            <a:off x="8091578" y="2194957"/>
            <a:ext cx="3933770" cy="1954555"/>
          </a:xfrm>
          <a:prstGeom prst="rect">
            <a:avLst/>
          </a:prstGeom>
        </p:spPr>
      </p:pic>
      <p:sp>
        <p:nvSpPr>
          <p:cNvPr id="5" name="Dikdörtgen 4"/>
          <p:cNvSpPr/>
          <p:nvPr/>
        </p:nvSpPr>
        <p:spPr>
          <a:xfrm>
            <a:off x="8822701" y="1825625"/>
            <a:ext cx="1807290" cy="369332"/>
          </a:xfrm>
          <a:prstGeom prst="rect">
            <a:avLst/>
          </a:prstGeom>
        </p:spPr>
        <p:txBody>
          <a:bodyPr wrap="none">
            <a:spAutoFit/>
          </a:bodyPr>
          <a:lstStyle/>
          <a:p>
            <a:r>
              <a:rPr lang="tr-TR" dirty="0"/>
              <a:t>•%3-5 asetik asit </a:t>
            </a:r>
          </a:p>
        </p:txBody>
      </p:sp>
      <p:sp>
        <p:nvSpPr>
          <p:cNvPr id="6" name="Dikdörtgen 5"/>
          <p:cNvSpPr/>
          <p:nvPr/>
        </p:nvSpPr>
        <p:spPr>
          <a:xfrm>
            <a:off x="8472779" y="4361393"/>
            <a:ext cx="3171368" cy="584775"/>
          </a:xfrm>
          <a:prstGeom prst="rect">
            <a:avLst/>
          </a:prstGeom>
        </p:spPr>
        <p:txBody>
          <a:bodyPr wrap="square">
            <a:spAutoFit/>
          </a:bodyPr>
          <a:lstStyle/>
          <a:p>
            <a:r>
              <a:rPr lang="en-US" sz="1600" dirty="0"/>
              <a:t>•%1 </a:t>
            </a:r>
            <a:r>
              <a:rPr lang="en-US" sz="1600" dirty="0" err="1"/>
              <a:t>toulidine</a:t>
            </a:r>
            <a:r>
              <a:rPr lang="en-US" sz="1600" dirty="0"/>
              <a:t> blue</a:t>
            </a:r>
            <a:r>
              <a:rPr lang="tr-TR" sz="1600" dirty="0"/>
              <a:t>; </a:t>
            </a:r>
            <a:r>
              <a:rPr lang="en-US" sz="1600" dirty="0"/>
              <a:t>%1 acetic acid</a:t>
            </a:r>
            <a:r>
              <a:rPr lang="tr-TR" sz="1600" dirty="0"/>
              <a:t>;</a:t>
            </a:r>
            <a:r>
              <a:rPr lang="en-US" sz="1600" dirty="0"/>
              <a:t>  </a:t>
            </a:r>
            <a:r>
              <a:rPr lang="tr-TR" sz="1600" dirty="0"/>
              <a:t> </a:t>
            </a:r>
          </a:p>
          <a:p>
            <a:r>
              <a:rPr lang="tr-TR" sz="1600" dirty="0"/>
              <a:t>    </a:t>
            </a:r>
            <a:r>
              <a:rPr lang="en-US" sz="1600" dirty="0"/>
              <a:t>2 </a:t>
            </a:r>
            <a:r>
              <a:rPr lang="tr-TR" sz="1600" dirty="0" err="1"/>
              <a:t>dk</a:t>
            </a:r>
            <a:r>
              <a:rPr lang="tr-TR" sz="1600" dirty="0"/>
              <a:t>; </a:t>
            </a:r>
            <a:r>
              <a:rPr lang="en-US" sz="1600" dirty="0"/>
              <a:t> </a:t>
            </a:r>
            <a:r>
              <a:rPr lang="en-US" sz="1600" dirty="0" err="1"/>
              <a:t>boya</a:t>
            </a:r>
            <a:r>
              <a:rPr lang="en-US" sz="1600" dirty="0"/>
              <a:t> </a:t>
            </a:r>
            <a:r>
              <a:rPr lang="en-US" sz="1600" dirty="0" err="1"/>
              <a:t>tutan</a:t>
            </a:r>
            <a:r>
              <a:rPr lang="en-US" sz="1600" dirty="0"/>
              <a:t> </a:t>
            </a:r>
            <a:r>
              <a:rPr lang="en-US" sz="1600" dirty="0" err="1"/>
              <a:t>alan</a:t>
            </a:r>
            <a:r>
              <a:rPr lang="en-US" sz="1600" dirty="0"/>
              <a:t> </a:t>
            </a:r>
            <a:endParaRPr lang="tr-TR" sz="1600" dirty="0"/>
          </a:p>
        </p:txBody>
      </p:sp>
      <p:pic>
        <p:nvPicPr>
          <p:cNvPr id="7" name="Resim 6">
            <a:extLst>
              <a:ext uri="{FF2B5EF4-FFF2-40B4-BE49-F238E27FC236}">
                <a16:creationId xmlns:a16="http://schemas.microsoft.com/office/drawing/2014/main" id="{D068A58F-72DB-46A4-9E92-9B35012DF5BE}"/>
              </a:ext>
            </a:extLst>
          </p:cNvPr>
          <p:cNvPicPr>
            <a:picLocks noChangeAspect="1"/>
          </p:cNvPicPr>
          <p:nvPr/>
        </p:nvPicPr>
        <p:blipFill>
          <a:blip r:embed="rId3"/>
          <a:stretch>
            <a:fillRect/>
          </a:stretch>
        </p:blipFill>
        <p:spPr>
          <a:xfrm>
            <a:off x="8091578" y="4967702"/>
            <a:ext cx="3933771" cy="1635321"/>
          </a:xfrm>
          <a:prstGeom prst="rect">
            <a:avLst/>
          </a:prstGeom>
        </p:spPr>
      </p:pic>
    </p:spTree>
    <p:extLst>
      <p:ext uri="{BB962C8B-B14F-4D97-AF65-F5344CB8AC3E}">
        <p14:creationId xmlns:p14="http://schemas.microsoft.com/office/powerpoint/2010/main" val="2638984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03D8E0FA-4685-4A5B-96A4-AC2A78C31C53}"/>
              </a:ext>
            </a:extLst>
          </p:cNvPr>
          <p:cNvSpPr>
            <a:spLocks noGrp="1"/>
          </p:cNvSpPr>
          <p:nvPr>
            <p:ph idx="1"/>
          </p:nvPr>
        </p:nvSpPr>
        <p:spPr>
          <a:solidFill>
            <a:schemeClr val="accent3">
              <a:lumMod val="20000"/>
              <a:lumOff val="80000"/>
            </a:schemeClr>
          </a:solidFill>
        </p:spPr>
        <p:txBody>
          <a:bodyPr>
            <a:normAutofit fontScale="92500" lnSpcReduction="10000"/>
          </a:bodyPr>
          <a:lstStyle/>
          <a:p>
            <a:endParaRPr lang="tr-TR" dirty="0"/>
          </a:p>
          <a:p>
            <a:r>
              <a:rPr lang="tr-TR" dirty="0"/>
              <a:t>VULVAR BİOPSİ ENDİKASYONLARI</a:t>
            </a:r>
          </a:p>
          <a:p>
            <a:endParaRPr lang="tr-TR" dirty="0"/>
          </a:p>
          <a:p>
            <a:r>
              <a:rPr lang="tr-TR" dirty="0"/>
              <a:t>Mevcut kliniğe dayanarak tanının konamadığı lezyon (</a:t>
            </a:r>
            <a:r>
              <a:rPr lang="tr-TR" dirty="0" err="1"/>
              <a:t>non-neoplastik</a:t>
            </a:r>
            <a:r>
              <a:rPr lang="tr-TR" dirty="0"/>
              <a:t>) </a:t>
            </a:r>
          </a:p>
          <a:p>
            <a:r>
              <a:rPr lang="tr-TR" dirty="0"/>
              <a:t>Klinik olarak tahmini tanının konduğu ancak tedaviye </a:t>
            </a:r>
            <a:r>
              <a:rPr lang="tr-TR" dirty="0" err="1"/>
              <a:t>cevab</a:t>
            </a:r>
            <a:r>
              <a:rPr lang="tr-TR" dirty="0"/>
              <a:t> vermeyen lezyon </a:t>
            </a:r>
          </a:p>
          <a:p>
            <a:r>
              <a:rPr lang="tr-TR" dirty="0" err="1"/>
              <a:t>Malignite</a:t>
            </a:r>
            <a:r>
              <a:rPr lang="tr-TR" dirty="0"/>
              <a:t> şüphesi; </a:t>
            </a:r>
            <a:r>
              <a:rPr lang="tr-TR" dirty="0" err="1"/>
              <a:t>atipik</a:t>
            </a:r>
            <a:r>
              <a:rPr lang="tr-TR" dirty="0"/>
              <a:t> </a:t>
            </a:r>
            <a:r>
              <a:rPr lang="tr-TR" dirty="0" err="1"/>
              <a:t>vasküler</a:t>
            </a:r>
            <a:r>
              <a:rPr lang="tr-TR" dirty="0"/>
              <a:t> </a:t>
            </a:r>
            <a:r>
              <a:rPr lang="tr-TR" dirty="0" err="1"/>
              <a:t>patern</a:t>
            </a:r>
            <a:r>
              <a:rPr lang="tr-TR" dirty="0"/>
              <a:t>,  renk, boyut veya kenarlarında değişiklik gözlenen lezyon </a:t>
            </a:r>
          </a:p>
          <a:p>
            <a:r>
              <a:rPr lang="tr-TR" dirty="0" err="1"/>
              <a:t>Postmenapozal</a:t>
            </a:r>
            <a:r>
              <a:rPr lang="tr-TR" dirty="0"/>
              <a:t> kadında görünen </a:t>
            </a:r>
            <a:r>
              <a:rPr lang="tr-TR" dirty="0" err="1"/>
              <a:t>genital</a:t>
            </a:r>
            <a:r>
              <a:rPr lang="tr-TR" dirty="0"/>
              <a:t> </a:t>
            </a:r>
            <a:r>
              <a:rPr lang="tr-TR" dirty="0" err="1"/>
              <a:t>kondilom</a:t>
            </a:r>
            <a:endParaRPr lang="tr-TR" dirty="0"/>
          </a:p>
          <a:p>
            <a:r>
              <a:rPr lang="tr-TR" dirty="0" err="1"/>
              <a:t>Topikal</a:t>
            </a:r>
            <a:r>
              <a:rPr lang="tr-TR" dirty="0"/>
              <a:t> tedavilere </a:t>
            </a:r>
            <a:r>
              <a:rPr lang="tr-TR" dirty="0" err="1"/>
              <a:t>cevab</a:t>
            </a:r>
            <a:r>
              <a:rPr lang="tr-TR" dirty="0"/>
              <a:t> vermeyen </a:t>
            </a:r>
            <a:r>
              <a:rPr lang="tr-TR" dirty="0" err="1"/>
              <a:t>kondilom</a:t>
            </a:r>
            <a:r>
              <a:rPr lang="tr-TR" dirty="0"/>
              <a:t> </a:t>
            </a:r>
          </a:p>
          <a:p>
            <a:endParaRPr lang="tr-TR" dirty="0"/>
          </a:p>
        </p:txBody>
      </p:sp>
      <p:pic>
        <p:nvPicPr>
          <p:cNvPr id="4" name="Resim 3">
            <a:extLst>
              <a:ext uri="{FF2B5EF4-FFF2-40B4-BE49-F238E27FC236}">
                <a16:creationId xmlns:a16="http://schemas.microsoft.com/office/drawing/2014/main" id="{BA315664-CBB5-47EF-8555-376F192D8FCE}"/>
              </a:ext>
            </a:extLst>
          </p:cNvPr>
          <p:cNvPicPr>
            <a:picLocks noChangeAspect="1"/>
          </p:cNvPicPr>
          <p:nvPr/>
        </p:nvPicPr>
        <p:blipFill>
          <a:blip r:embed="rId2"/>
          <a:stretch>
            <a:fillRect/>
          </a:stretch>
        </p:blipFill>
        <p:spPr>
          <a:xfrm>
            <a:off x="152312" y="124995"/>
            <a:ext cx="8636176" cy="1690690"/>
          </a:xfrm>
          <a:prstGeom prst="rect">
            <a:avLst/>
          </a:prstGeom>
        </p:spPr>
      </p:pic>
    </p:spTree>
    <p:extLst>
      <p:ext uri="{BB962C8B-B14F-4D97-AF65-F5344CB8AC3E}">
        <p14:creationId xmlns:p14="http://schemas.microsoft.com/office/powerpoint/2010/main" val="4009992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6751C97-A51D-4732-B733-2F3DD38097D5}"/>
              </a:ext>
            </a:extLst>
          </p:cNvPr>
          <p:cNvSpPr>
            <a:spLocks noGrp="1"/>
          </p:cNvSpPr>
          <p:nvPr>
            <p:ph type="title"/>
          </p:nvPr>
        </p:nvSpPr>
        <p:spPr>
          <a:xfrm>
            <a:off x="838200" y="365126"/>
            <a:ext cx="10515600" cy="1066110"/>
          </a:xfrm>
          <a:solidFill>
            <a:schemeClr val="accent2">
              <a:lumMod val="40000"/>
              <a:lumOff val="60000"/>
            </a:schemeClr>
          </a:solidFill>
        </p:spPr>
        <p:txBody>
          <a:bodyPr/>
          <a:lstStyle/>
          <a:p>
            <a:r>
              <a:rPr lang="tr-TR" dirty="0"/>
              <a:t>AYIRICI TANI</a:t>
            </a:r>
          </a:p>
        </p:txBody>
      </p:sp>
      <p:sp>
        <p:nvSpPr>
          <p:cNvPr id="3" name="İçerik Yer Tutucusu 2">
            <a:extLst>
              <a:ext uri="{FF2B5EF4-FFF2-40B4-BE49-F238E27FC236}">
                <a16:creationId xmlns:a16="http://schemas.microsoft.com/office/drawing/2014/main" id="{8CB82B4F-33CC-42EC-8D36-00D5B8CB62CB}"/>
              </a:ext>
            </a:extLst>
          </p:cNvPr>
          <p:cNvSpPr>
            <a:spLocks noGrp="1"/>
          </p:cNvSpPr>
          <p:nvPr>
            <p:ph idx="1"/>
          </p:nvPr>
        </p:nvSpPr>
        <p:spPr>
          <a:xfrm>
            <a:off x="629479" y="1690689"/>
            <a:ext cx="10515600" cy="5028163"/>
          </a:xfrm>
          <a:solidFill>
            <a:schemeClr val="bg2">
              <a:lumMod val="90000"/>
            </a:schemeClr>
          </a:solidFill>
        </p:spPr>
        <p:txBody>
          <a:bodyPr>
            <a:normAutofit fontScale="25000" lnSpcReduction="20000"/>
          </a:bodyPr>
          <a:lstStyle/>
          <a:p>
            <a:pPr marL="0" indent="0">
              <a:buNone/>
            </a:pPr>
            <a:endParaRPr lang="tr-TR" sz="9600" dirty="0"/>
          </a:p>
          <a:p>
            <a:pPr marL="0" indent="0">
              <a:buNone/>
            </a:pPr>
            <a:endParaRPr lang="tr-TR" sz="9600" dirty="0"/>
          </a:p>
          <a:p>
            <a:pPr marL="0" indent="0">
              <a:buNone/>
            </a:pPr>
            <a:r>
              <a:rPr lang="tr-TR" sz="9600" dirty="0"/>
              <a:t>Ayırıcı tanıda </a:t>
            </a:r>
            <a:r>
              <a:rPr lang="tr-TR" sz="9600" dirty="0" err="1"/>
              <a:t>vulvar</a:t>
            </a:r>
            <a:r>
              <a:rPr lang="tr-TR" sz="9600" dirty="0"/>
              <a:t> kaşıntı ve ağrıya yol açan </a:t>
            </a:r>
          </a:p>
          <a:p>
            <a:pPr marL="0" indent="0">
              <a:buNone/>
            </a:pPr>
            <a:r>
              <a:rPr lang="tr-TR" sz="9600" dirty="0" err="1"/>
              <a:t>Kandidiyazis</a:t>
            </a:r>
            <a:r>
              <a:rPr lang="tr-TR" sz="9600" dirty="0"/>
              <a:t>, </a:t>
            </a:r>
          </a:p>
          <a:p>
            <a:pPr marL="0" indent="0">
              <a:buNone/>
            </a:pPr>
            <a:r>
              <a:rPr lang="tr-TR" sz="9600" dirty="0"/>
              <a:t>Dermatitler, </a:t>
            </a:r>
          </a:p>
          <a:p>
            <a:pPr marL="0" indent="0">
              <a:buNone/>
            </a:pPr>
            <a:r>
              <a:rPr lang="tr-TR" sz="9600" dirty="0" err="1"/>
              <a:t>Molluscum</a:t>
            </a:r>
            <a:r>
              <a:rPr lang="tr-TR" sz="9600" dirty="0"/>
              <a:t> </a:t>
            </a:r>
            <a:r>
              <a:rPr lang="tr-TR" sz="9600" dirty="0" err="1"/>
              <a:t>contagiosum</a:t>
            </a:r>
            <a:r>
              <a:rPr lang="tr-TR" sz="9600" dirty="0"/>
              <a:t>,</a:t>
            </a:r>
          </a:p>
          <a:p>
            <a:pPr marL="0" indent="0">
              <a:buNone/>
            </a:pPr>
            <a:r>
              <a:rPr lang="tr-TR" sz="9600" dirty="0" err="1"/>
              <a:t>Lichen</a:t>
            </a:r>
            <a:r>
              <a:rPr lang="tr-TR" sz="9600" dirty="0"/>
              <a:t> </a:t>
            </a:r>
            <a:r>
              <a:rPr lang="tr-TR" sz="9600" dirty="0" err="1"/>
              <a:t>sclerosus</a:t>
            </a:r>
            <a:r>
              <a:rPr lang="tr-TR" sz="9600" dirty="0"/>
              <a:t>, </a:t>
            </a:r>
          </a:p>
          <a:p>
            <a:pPr marL="0" indent="0">
              <a:buNone/>
            </a:pPr>
            <a:r>
              <a:rPr lang="tr-TR" sz="9600" dirty="0" err="1"/>
              <a:t>Lichen</a:t>
            </a:r>
            <a:r>
              <a:rPr lang="tr-TR" sz="9600" dirty="0"/>
              <a:t> </a:t>
            </a:r>
            <a:r>
              <a:rPr lang="tr-TR" sz="9600" dirty="0" err="1"/>
              <a:t>planus</a:t>
            </a:r>
            <a:r>
              <a:rPr lang="tr-TR" sz="9600" dirty="0"/>
              <a:t>, </a:t>
            </a:r>
          </a:p>
          <a:p>
            <a:pPr marL="0" indent="0">
              <a:buNone/>
            </a:pPr>
            <a:r>
              <a:rPr lang="tr-TR" sz="9600" dirty="0" err="1"/>
              <a:t>Lichen</a:t>
            </a:r>
            <a:r>
              <a:rPr lang="tr-TR" sz="9600" dirty="0"/>
              <a:t> </a:t>
            </a:r>
            <a:r>
              <a:rPr lang="tr-TR" sz="9600" dirty="0" err="1"/>
              <a:t>simplex</a:t>
            </a:r>
            <a:r>
              <a:rPr lang="tr-TR" sz="9600" dirty="0"/>
              <a:t> </a:t>
            </a:r>
            <a:r>
              <a:rPr lang="tr-TR" sz="9600" dirty="0" err="1"/>
              <a:t>chronicus</a:t>
            </a:r>
            <a:r>
              <a:rPr lang="tr-TR" sz="9600" dirty="0"/>
              <a:t>, </a:t>
            </a:r>
          </a:p>
          <a:p>
            <a:pPr marL="0" indent="0">
              <a:buNone/>
            </a:pPr>
            <a:r>
              <a:rPr lang="tr-TR" sz="9600" dirty="0" err="1"/>
              <a:t>Psoriasis</a:t>
            </a:r>
            <a:r>
              <a:rPr lang="tr-TR" sz="9600" dirty="0"/>
              <a:t>,  </a:t>
            </a:r>
          </a:p>
          <a:p>
            <a:pPr marL="0" indent="0">
              <a:buNone/>
            </a:pPr>
            <a:r>
              <a:rPr lang="tr-TR" sz="9600" dirty="0" err="1"/>
              <a:t>Herpes</a:t>
            </a:r>
            <a:r>
              <a:rPr lang="tr-TR" sz="9600" dirty="0"/>
              <a:t> göz önünde bulundurulmalıdır.</a:t>
            </a:r>
          </a:p>
          <a:p>
            <a:pPr marL="0" indent="0">
              <a:buNone/>
            </a:pPr>
            <a:endParaRPr lang="tr-TR" dirty="0"/>
          </a:p>
          <a:p>
            <a:pPr marL="0" indent="0">
              <a:buNone/>
            </a:pPr>
            <a:endParaRPr lang="tr-TR" dirty="0"/>
          </a:p>
          <a:p>
            <a:pPr marL="0" indent="0">
              <a:buNone/>
            </a:pPr>
            <a:r>
              <a:rPr lang="tr-TR" dirty="0"/>
              <a:t> </a:t>
            </a:r>
          </a:p>
        </p:txBody>
      </p:sp>
    </p:spTree>
    <p:extLst>
      <p:ext uri="{BB962C8B-B14F-4D97-AF65-F5344CB8AC3E}">
        <p14:creationId xmlns:p14="http://schemas.microsoft.com/office/powerpoint/2010/main" val="2562469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pPr eaLnBrk="1" hangingPunct="1"/>
            <a:r>
              <a:rPr lang="tr-TR" dirty="0"/>
              <a:t>HSIL</a:t>
            </a:r>
            <a:endParaRPr lang="en-US" dirty="0"/>
          </a:p>
        </p:txBody>
      </p:sp>
      <p:sp>
        <p:nvSpPr>
          <p:cNvPr id="27650" name="Rectangle 3"/>
          <p:cNvSpPr>
            <a:spLocks noGrp="1" noChangeArrowheads="1"/>
          </p:cNvSpPr>
          <p:nvPr>
            <p:ph type="body" idx="1"/>
          </p:nvPr>
        </p:nvSpPr>
        <p:spPr/>
        <p:txBody>
          <a:bodyPr/>
          <a:lstStyle/>
          <a:p>
            <a:pPr eaLnBrk="1" hangingPunct="1">
              <a:buFontTx/>
              <a:buNone/>
            </a:pPr>
            <a:r>
              <a:rPr lang="en-US"/>
              <a:t> </a:t>
            </a:r>
          </a:p>
        </p:txBody>
      </p:sp>
      <p:pic>
        <p:nvPicPr>
          <p:cNvPr id="27651" name="Picture 5" descr=" Vulvar intraepithelial neoplasia"/>
          <p:cNvPicPr>
            <a:picLocks noChangeAspect="1" noChangeArrowheads="1"/>
          </p:cNvPicPr>
          <p:nvPr/>
        </p:nvPicPr>
        <p:blipFill>
          <a:blip r:embed="rId2"/>
          <a:srcRect/>
          <a:stretch>
            <a:fillRect/>
          </a:stretch>
        </p:blipFill>
        <p:spPr bwMode="auto">
          <a:xfrm>
            <a:off x="301487" y="1781969"/>
            <a:ext cx="3810000" cy="4438650"/>
          </a:xfrm>
          <a:prstGeom prst="rect">
            <a:avLst/>
          </a:prstGeom>
          <a:noFill/>
          <a:ln w="9525">
            <a:noFill/>
            <a:miter lim="800000"/>
            <a:headEnd/>
            <a:tailEnd/>
          </a:ln>
        </p:spPr>
      </p:pic>
      <p:pic>
        <p:nvPicPr>
          <p:cNvPr id="5" name="Picture 5" descr=" Vulvar intraepithelial neoplasia">
            <a:extLst>
              <a:ext uri="{FF2B5EF4-FFF2-40B4-BE49-F238E27FC236}">
                <a16:creationId xmlns:a16="http://schemas.microsoft.com/office/drawing/2014/main" id="{DA8B173C-1FED-4101-960A-A57F26F5FBE0}"/>
              </a:ext>
            </a:extLst>
          </p:cNvPr>
          <p:cNvPicPr>
            <a:picLocks noChangeAspect="1" noChangeArrowheads="1"/>
          </p:cNvPicPr>
          <p:nvPr/>
        </p:nvPicPr>
        <p:blipFill>
          <a:blip r:embed="rId3"/>
          <a:srcRect/>
          <a:stretch>
            <a:fillRect/>
          </a:stretch>
        </p:blipFill>
        <p:spPr bwMode="auto">
          <a:xfrm>
            <a:off x="4111487" y="1803797"/>
            <a:ext cx="3972339" cy="4438650"/>
          </a:xfrm>
          <a:prstGeom prst="rect">
            <a:avLst/>
          </a:prstGeom>
          <a:noFill/>
          <a:ln w="9525">
            <a:noFill/>
            <a:miter lim="800000"/>
            <a:headEnd/>
            <a:tailEnd/>
          </a:ln>
        </p:spPr>
      </p:pic>
      <p:pic>
        <p:nvPicPr>
          <p:cNvPr id="6" name="Picture 5" descr=" Vulvar intraepithelial neoplasia">
            <a:extLst>
              <a:ext uri="{FF2B5EF4-FFF2-40B4-BE49-F238E27FC236}">
                <a16:creationId xmlns:a16="http://schemas.microsoft.com/office/drawing/2014/main" id="{F3CDBCC7-59BF-407E-9F8F-FABA1AB9EB60}"/>
              </a:ext>
            </a:extLst>
          </p:cNvPr>
          <p:cNvPicPr>
            <a:picLocks noChangeAspect="1" noChangeArrowheads="1"/>
          </p:cNvPicPr>
          <p:nvPr/>
        </p:nvPicPr>
        <p:blipFill>
          <a:blip r:embed="rId4"/>
          <a:srcRect/>
          <a:stretch>
            <a:fillRect/>
          </a:stretch>
        </p:blipFill>
        <p:spPr bwMode="auto">
          <a:xfrm>
            <a:off x="8232913" y="1825625"/>
            <a:ext cx="3810000" cy="4486275"/>
          </a:xfrm>
          <a:prstGeom prst="rect">
            <a:avLst/>
          </a:prstGeom>
          <a:noFill/>
          <a:ln w="9525">
            <a:noFill/>
            <a:miter lim="800000"/>
            <a:headEnd/>
            <a:tailEnd/>
          </a:ln>
        </p:spPr>
      </p:pic>
    </p:spTree>
    <p:extLst>
      <p:ext uri="{BB962C8B-B14F-4D97-AF65-F5344CB8AC3E}">
        <p14:creationId xmlns:p14="http://schemas.microsoft.com/office/powerpoint/2010/main" val="84510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6587A62-5739-41ED-BE57-E6E9A0D19B47}"/>
              </a:ext>
            </a:extLst>
          </p:cNvPr>
          <p:cNvSpPr>
            <a:spLocks noGrp="1"/>
          </p:cNvSpPr>
          <p:nvPr>
            <p:ph type="title"/>
          </p:nvPr>
        </p:nvSpPr>
        <p:spPr/>
        <p:txBody>
          <a:bodyPr/>
          <a:lstStyle/>
          <a:p>
            <a:r>
              <a:rPr lang="tr-TR" dirty="0"/>
              <a:t>HSIL</a:t>
            </a:r>
          </a:p>
        </p:txBody>
      </p:sp>
      <p:pic>
        <p:nvPicPr>
          <p:cNvPr id="6146" name="Picture 2" descr="VIN">
            <a:extLst>
              <a:ext uri="{FF2B5EF4-FFF2-40B4-BE49-F238E27FC236}">
                <a16:creationId xmlns:a16="http://schemas.microsoft.com/office/drawing/2014/main" id="{76ED08AB-41D1-4149-B9BD-D97D369637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698" y="1637428"/>
            <a:ext cx="3419802" cy="257656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VIN">
            <a:extLst>
              <a:ext uri="{FF2B5EF4-FFF2-40B4-BE49-F238E27FC236}">
                <a16:creationId xmlns:a16="http://schemas.microsoft.com/office/drawing/2014/main" id="{9FFFCE83-21F2-4333-81F3-F55DC55CAA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4649" y="1644375"/>
            <a:ext cx="3419802" cy="2569616"/>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VIN">
            <a:extLst>
              <a:ext uri="{FF2B5EF4-FFF2-40B4-BE49-F238E27FC236}">
                <a16:creationId xmlns:a16="http://schemas.microsoft.com/office/drawing/2014/main" id="{BCFE5FDD-901D-4390-AA3E-F1031E582D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9600" y="1637428"/>
            <a:ext cx="3762702" cy="2576563"/>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VIN">
            <a:extLst>
              <a:ext uri="{FF2B5EF4-FFF2-40B4-BE49-F238E27FC236}">
                <a16:creationId xmlns:a16="http://schemas.microsoft.com/office/drawing/2014/main" id="{C7875DEA-C75D-4017-8D94-86733C6A0C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1075" y="4288384"/>
            <a:ext cx="3493375" cy="2569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4322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838201" y="365125"/>
            <a:ext cx="3804920" cy="1325563"/>
          </a:xfrm>
        </p:spPr>
        <p:txBody>
          <a:bodyPr/>
          <a:lstStyle/>
          <a:p>
            <a:pPr eaLnBrk="1" hangingPunct="1"/>
            <a:r>
              <a:rPr lang="tr-TR" dirty="0" err="1"/>
              <a:t>Vulvar</a:t>
            </a:r>
            <a:r>
              <a:rPr lang="tr-TR" dirty="0"/>
              <a:t> </a:t>
            </a:r>
            <a:r>
              <a:rPr lang="en-US" dirty="0"/>
              <a:t>Paget </a:t>
            </a:r>
          </a:p>
        </p:txBody>
      </p:sp>
      <p:pic>
        <p:nvPicPr>
          <p:cNvPr id="4" name="Picture 5" descr="extra mammary paget">
            <a:hlinkClick r:id="rId3"/>
            <a:extLst>
              <a:ext uri="{FF2B5EF4-FFF2-40B4-BE49-F238E27FC236}">
                <a16:creationId xmlns:a16="http://schemas.microsoft.com/office/drawing/2014/main" id="{D958C850-AF5E-4A11-A416-96F68125B06D}"/>
              </a:ext>
            </a:extLst>
          </p:cNvPr>
          <p:cNvPicPr>
            <a:picLocks noChangeAspect="1" noChangeArrowheads="1"/>
          </p:cNvPicPr>
          <p:nvPr/>
        </p:nvPicPr>
        <p:blipFill>
          <a:blip r:embed="rId4"/>
          <a:srcRect/>
          <a:stretch>
            <a:fillRect/>
          </a:stretch>
        </p:blipFill>
        <p:spPr bwMode="auto">
          <a:xfrm>
            <a:off x="838200" y="2143678"/>
            <a:ext cx="3810000" cy="3560763"/>
          </a:xfrm>
          <a:prstGeom prst="rect">
            <a:avLst/>
          </a:prstGeom>
          <a:noFill/>
          <a:ln w="9525">
            <a:noFill/>
            <a:miter lim="800000"/>
            <a:headEnd/>
            <a:tailEnd/>
          </a:ln>
        </p:spPr>
      </p:pic>
      <p:pic>
        <p:nvPicPr>
          <p:cNvPr id="7" name="Picture 7" descr=" Melanoma">
            <a:extLst>
              <a:ext uri="{FF2B5EF4-FFF2-40B4-BE49-F238E27FC236}">
                <a16:creationId xmlns:a16="http://schemas.microsoft.com/office/drawing/2014/main" id="{C756E5DC-1A37-4D56-BFF6-3D512B388911}"/>
              </a:ext>
            </a:extLst>
          </p:cNvPr>
          <p:cNvPicPr>
            <a:picLocks noChangeAspect="1" noChangeArrowheads="1"/>
          </p:cNvPicPr>
          <p:nvPr/>
        </p:nvPicPr>
        <p:blipFill>
          <a:blip r:embed="rId5"/>
          <a:srcRect/>
          <a:stretch>
            <a:fillRect/>
          </a:stretch>
        </p:blipFill>
        <p:spPr bwMode="auto">
          <a:xfrm>
            <a:off x="5038140" y="2143677"/>
            <a:ext cx="3342239" cy="3560763"/>
          </a:xfrm>
          <a:prstGeom prst="rect">
            <a:avLst/>
          </a:prstGeom>
          <a:noFill/>
          <a:ln w="9525">
            <a:noFill/>
            <a:miter lim="800000"/>
            <a:headEnd/>
            <a:tailEnd/>
          </a:ln>
        </p:spPr>
      </p:pic>
      <p:sp>
        <p:nvSpPr>
          <p:cNvPr id="9" name="Rectangle 2">
            <a:extLst>
              <a:ext uri="{FF2B5EF4-FFF2-40B4-BE49-F238E27FC236}">
                <a16:creationId xmlns:a16="http://schemas.microsoft.com/office/drawing/2014/main" id="{40A902DE-412C-45D6-B939-1930B2342618}"/>
              </a:ext>
            </a:extLst>
          </p:cNvPr>
          <p:cNvSpPr txBox="1">
            <a:spLocks noChangeArrowheads="1"/>
          </p:cNvSpPr>
          <p:nvPr/>
        </p:nvSpPr>
        <p:spPr>
          <a:xfrm>
            <a:off x="6907749" y="490777"/>
            <a:ext cx="380492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Melanoma</a:t>
            </a:r>
          </a:p>
        </p:txBody>
      </p:sp>
      <p:pic>
        <p:nvPicPr>
          <p:cNvPr id="2" name="Resim 1">
            <a:extLst>
              <a:ext uri="{FF2B5EF4-FFF2-40B4-BE49-F238E27FC236}">
                <a16:creationId xmlns:a16="http://schemas.microsoft.com/office/drawing/2014/main" id="{852B6E90-29FF-42B6-A244-71D559EB680A}"/>
              </a:ext>
            </a:extLst>
          </p:cNvPr>
          <p:cNvPicPr>
            <a:picLocks noChangeAspect="1"/>
          </p:cNvPicPr>
          <p:nvPr/>
        </p:nvPicPr>
        <p:blipFill>
          <a:blip r:embed="rId6"/>
          <a:stretch>
            <a:fillRect/>
          </a:stretch>
        </p:blipFill>
        <p:spPr>
          <a:xfrm>
            <a:off x="8534401" y="2143678"/>
            <a:ext cx="3594586" cy="3560763"/>
          </a:xfrm>
          <a:prstGeom prst="rect">
            <a:avLst/>
          </a:prstGeom>
        </p:spPr>
      </p:pic>
    </p:spTree>
    <p:extLst>
      <p:ext uri="{BB962C8B-B14F-4D97-AF65-F5344CB8AC3E}">
        <p14:creationId xmlns:p14="http://schemas.microsoft.com/office/powerpoint/2010/main" val="32698779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pPr eaLnBrk="1" hangingPunct="1"/>
            <a:r>
              <a:rPr lang="en-US"/>
              <a:t>Lichen Sclerosis</a:t>
            </a:r>
          </a:p>
        </p:txBody>
      </p:sp>
      <p:pic>
        <p:nvPicPr>
          <p:cNvPr id="4" name="Picture 5" descr="vulv_4">
            <a:extLst>
              <a:ext uri="{FF2B5EF4-FFF2-40B4-BE49-F238E27FC236}">
                <a16:creationId xmlns:a16="http://schemas.microsoft.com/office/drawing/2014/main" id="{D94739E9-B3D4-4722-B0DF-27C60F7CA467}"/>
              </a:ext>
            </a:extLst>
          </p:cNvPr>
          <p:cNvPicPr>
            <a:picLocks noChangeAspect="1" noChangeArrowheads="1"/>
          </p:cNvPicPr>
          <p:nvPr/>
        </p:nvPicPr>
        <p:blipFill>
          <a:blip r:embed="rId2"/>
          <a:srcRect/>
          <a:stretch>
            <a:fillRect/>
          </a:stretch>
        </p:blipFill>
        <p:spPr bwMode="auto">
          <a:xfrm>
            <a:off x="71690" y="3731170"/>
            <a:ext cx="2928730" cy="3126829"/>
          </a:xfrm>
          <a:prstGeom prst="rect">
            <a:avLst/>
          </a:prstGeom>
          <a:noFill/>
          <a:ln w="9525">
            <a:noFill/>
            <a:miter lim="800000"/>
            <a:headEnd/>
            <a:tailEnd/>
          </a:ln>
        </p:spPr>
      </p:pic>
      <p:pic>
        <p:nvPicPr>
          <p:cNvPr id="5" name="Picture 7" descr="large">
            <a:extLst>
              <a:ext uri="{FF2B5EF4-FFF2-40B4-BE49-F238E27FC236}">
                <a16:creationId xmlns:a16="http://schemas.microsoft.com/office/drawing/2014/main" id="{290823E9-0636-409F-9705-E9EBC4330BC5}"/>
              </a:ext>
            </a:extLst>
          </p:cNvPr>
          <p:cNvPicPr>
            <a:picLocks noChangeAspect="1" noChangeArrowheads="1"/>
          </p:cNvPicPr>
          <p:nvPr/>
        </p:nvPicPr>
        <p:blipFill>
          <a:blip r:embed="rId3"/>
          <a:srcRect/>
          <a:stretch>
            <a:fillRect/>
          </a:stretch>
        </p:blipFill>
        <p:spPr bwMode="auto">
          <a:xfrm>
            <a:off x="8866955" y="547787"/>
            <a:ext cx="3048000" cy="3126829"/>
          </a:xfrm>
          <a:prstGeom prst="rect">
            <a:avLst/>
          </a:prstGeom>
          <a:noFill/>
          <a:ln w="9525">
            <a:noFill/>
            <a:miter lim="800000"/>
            <a:headEnd/>
            <a:tailEnd/>
          </a:ln>
        </p:spPr>
      </p:pic>
      <p:pic>
        <p:nvPicPr>
          <p:cNvPr id="7172" name="Picture 4" descr="https://www.aerzteblatt.de/image.asp?id=78163">
            <a:extLst>
              <a:ext uri="{FF2B5EF4-FFF2-40B4-BE49-F238E27FC236}">
                <a16:creationId xmlns:a16="http://schemas.microsoft.com/office/drawing/2014/main" id="{120CB5FA-3EE7-46BF-9AFD-E217691E9D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2125" y="3731173"/>
            <a:ext cx="7018606" cy="3126828"/>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vulvar lichen sclerosus">
            <a:extLst>
              <a:ext uri="{FF2B5EF4-FFF2-40B4-BE49-F238E27FC236}">
                <a16:creationId xmlns:a16="http://schemas.microsoft.com/office/drawing/2014/main" id="{D9D075D0-9876-4450-ADE0-A2EE1D4BCC2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87863" y="3731170"/>
            <a:ext cx="3927092" cy="3126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7142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B3C3535-A1D7-4347-95AD-185D27EBB02C}"/>
              </a:ext>
            </a:extLst>
          </p:cNvPr>
          <p:cNvSpPr>
            <a:spLocks noGrp="1"/>
          </p:cNvSpPr>
          <p:nvPr>
            <p:ph type="title"/>
          </p:nvPr>
        </p:nvSpPr>
        <p:spPr/>
        <p:txBody>
          <a:bodyPr/>
          <a:lstStyle/>
          <a:p>
            <a:r>
              <a:rPr lang="tr-TR" dirty="0" err="1"/>
              <a:t>Lichen</a:t>
            </a:r>
            <a:r>
              <a:rPr lang="tr-TR" dirty="0"/>
              <a:t> </a:t>
            </a:r>
            <a:r>
              <a:rPr lang="tr-TR" dirty="0" err="1"/>
              <a:t>planus</a:t>
            </a:r>
            <a:endParaRPr lang="tr-TR" dirty="0"/>
          </a:p>
        </p:txBody>
      </p:sp>
      <p:pic>
        <p:nvPicPr>
          <p:cNvPr id="2069" name="Picture 21" descr="Vulval lichen planus">
            <a:hlinkClick r:id="rId2"/>
            <a:extLst>
              <a:ext uri="{FF2B5EF4-FFF2-40B4-BE49-F238E27FC236}">
                <a16:creationId xmlns:a16="http://schemas.microsoft.com/office/drawing/2014/main" id="{ABB4313C-3FF8-4D26-B7E5-EA42473A1A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3889" y="4532243"/>
            <a:ext cx="3495301" cy="2325755"/>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Vulval lichen planus">
            <a:hlinkClick r:id="rId4"/>
            <a:extLst>
              <a:ext uri="{FF2B5EF4-FFF2-40B4-BE49-F238E27FC236}">
                <a16:creationId xmlns:a16="http://schemas.microsoft.com/office/drawing/2014/main" id="{ACCB6744-8200-45FA-B56D-33EA201089F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399" y="4532244"/>
            <a:ext cx="3281539" cy="2325756"/>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Vulval lichen planus">
            <a:hlinkClick r:id="rId6"/>
            <a:extLst>
              <a:ext uri="{FF2B5EF4-FFF2-40B4-BE49-F238E27FC236}">
                <a16:creationId xmlns:a16="http://schemas.microsoft.com/office/drawing/2014/main" id="{9782AAC9-46EF-4C7F-9A91-1B7EE4F6B36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05425" y="1593883"/>
            <a:ext cx="3125427" cy="2671887"/>
          </a:xfrm>
          <a:prstGeom prst="rect">
            <a:avLst/>
          </a:prstGeom>
          <a:noFill/>
          <a:extLst>
            <a:ext uri="{909E8E84-426E-40DD-AFC4-6F175D3DCCD1}">
              <a14:hiddenFill xmlns:a14="http://schemas.microsoft.com/office/drawing/2010/main">
                <a:solidFill>
                  <a:srgbClr val="FFFFFF"/>
                </a:solidFill>
              </a14:hiddenFill>
            </a:ext>
          </a:extLst>
        </p:spPr>
      </p:pic>
      <p:pic>
        <p:nvPicPr>
          <p:cNvPr id="2075" name="Picture 27" descr="Vulval lichen planus">
            <a:hlinkClick r:id="rId8"/>
            <a:extLst>
              <a:ext uri="{FF2B5EF4-FFF2-40B4-BE49-F238E27FC236}">
                <a16:creationId xmlns:a16="http://schemas.microsoft.com/office/drawing/2014/main" id="{D1D95CF4-8892-413A-8D13-0CF76A2364C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05424" y="4532242"/>
            <a:ext cx="3125427" cy="2325755"/>
          </a:xfrm>
          <a:prstGeom prst="rect">
            <a:avLst/>
          </a:prstGeom>
          <a:noFill/>
          <a:extLst>
            <a:ext uri="{909E8E84-426E-40DD-AFC4-6F175D3DCCD1}">
              <a14:hiddenFill xmlns:a14="http://schemas.microsoft.com/office/drawing/2010/main">
                <a:solidFill>
                  <a:srgbClr val="FFFFFF"/>
                </a:solidFill>
              </a14:hiddenFill>
            </a:ext>
          </a:extLst>
        </p:spPr>
      </p:pic>
      <p:pic>
        <p:nvPicPr>
          <p:cNvPr id="2077" name="Picture 29" descr="Vulval lichen planus">
            <a:hlinkClick r:id="rId10"/>
            <a:extLst>
              <a:ext uri="{FF2B5EF4-FFF2-40B4-BE49-F238E27FC236}">
                <a16:creationId xmlns:a16="http://schemas.microsoft.com/office/drawing/2014/main" id="{45C2A046-F365-42E3-8BF5-31FD1269F8F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1148" y="1593883"/>
            <a:ext cx="3613635" cy="2722602"/>
          </a:xfrm>
          <a:prstGeom prst="rect">
            <a:avLst/>
          </a:prstGeom>
          <a:noFill/>
          <a:extLst>
            <a:ext uri="{909E8E84-426E-40DD-AFC4-6F175D3DCCD1}">
              <a14:hiddenFill xmlns:a14="http://schemas.microsoft.com/office/drawing/2010/main">
                <a:solidFill>
                  <a:srgbClr val="FFFFFF"/>
                </a:solidFill>
              </a14:hiddenFill>
            </a:ext>
          </a:extLst>
        </p:spPr>
      </p:pic>
      <p:pic>
        <p:nvPicPr>
          <p:cNvPr id="2079" name="Picture 31" descr="Vulval lichen planus">
            <a:hlinkClick r:id="rId12"/>
            <a:extLst>
              <a:ext uri="{FF2B5EF4-FFF2-40B4-BE49-F238E27FC236}">
                <a16:creationId xmlns:a16="http://schemas.microsoft.com/office/drawing/2014/main" id="{FC9D4935-FACE-4670-93FA-D5697D35203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33890" y="1593883"/>
            <a:ext cx="3495302" cy="2659083"/>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Penile lichen planus">
            <a:hlinkClick r:id="rId14"/>
            <a:extLst>
              <a:ext uri="{FF2B5EF4-FFF2-40B4-BE49-F238E27FC236}">
                <a16:creationId xmlns:a16="http://schemas.microsoft.com/office/drawing/2014/main" id="{BBF36CB5-C3D2-4118-9C38-40DCD530DC93}"/>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7000" y="-14079538"/>
            <a:ext cx="2781300" cy="209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9341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Figure 8">
            <a:extLst>
              <a:ext uri="{FF2B5EF4-FFF2-40B4-BE49-F238E27FC236}">
                <a16:creationId xmlns:a16="http://schemas.microsoft.com/office/drawing/2014/main" id="{D746128C-957C-4256-8BEC-B9ED0AA8A675}"/>
              </a:ext>
            </a:extLst>
          </p:cNvPr>
          <p:cNvPicPr>
            <a:picLocks noChangeAspect="1" noChangeArrowheads="1"/>
          </p:cNvPicPr>
          <p:nvPr/>
        </p:nvPicPr>
        <p:blipFill>
          <a:blip r:embed="rId3"/>
          <a:srcRect/>
          <a:stretch>
            <a:fillRect/>
          </a:stretch>
        </p:blipFill>
        <p:spPr bwMode="auto">
          <a:xfrm>
            <a:off x="6278879" y="37548"/>
            <a:ext cx="5862309" cy="3497814"/>
          </a:xfrm>
          <a:prstGeom prst="rect">
            <a:avLst/>
          </a:prstGeom>
          <a:noFill/>
          <a:ln w="9525">
            <a:noFill/>
            <a:miter lim="800000"/>
            <a:headEnd/>
            <a:tailEnd/>
          </a:ln>
        </p:spPr>
      </p:pic>
      <p:sp>
        <p:nvSpPr>
          <p:cNvPr id="2" name="Dikdörtgen 1">
            <a:extLst>
              <a:ext uri="{FF2B5EF4-FFF2-40B4-BE49-F238E27FC236}">
                <a16:creationId xmlns:a16="http://schemas.microsoft.com/office/drawing/2014/main" id="{FBA2B818-35D4-4971-9321-406463EA23AB}"/>
              </a:ext>
            </a:extLst>
          </p:cNvPr>
          <p:cNvSpPr/>
          <p:nvPr/>
        </p:nvSpPr>
        <p:spPr>
          <a:xfrm>
            <a:off x="182880" y="2554055"/>
            <a:ext cx="5913120" cy="3108543"/>
          </a:xfrm>
          <a:prstGeom prst="rect">
            <a:avLst/>
          </a:prstGeom>
          <a:solidFill>
            <a:schemeClr val="accent3">
              <a:lumMod val="40000"/>
              <a:lumOff val="60000"/>
            </a:schemeClr>
          </a:solidFill>
        </p:spPr>
        <p:txBody>
          <a:bodyPr wrap="square">
            <a:spAutoFit/>
          </a:bodyPr>
          <a:lstStyle/>
          <a:p>
            <a:r>
              <a:rPr lang="tr-TR" sz="2800" dirty="0">
                <a:solidFill>
                  <a:srgbClr val="231F20"/>
                </a:solidFill>
                <a:latin typeface="ProximaNova"/>
              </a:rPr>
              <a:t>M</a:t>
            </a:r>
            <a:r>
              <a:rPr lang="en-US" sz="2800" dirty="0" err="1">
                <a:solidFill>
                  <a:srgbClr val="231F20"/>
                </a:solidFill>
                <a:latin typeface="ProximaNova"/>
              </a:rPr>
              <a:t>ons</a:t>
            </a:r>
            <a:r>
              <a:rPr lang="en-US" sz="2800" dirty="0">
                <a:solidFill>
                  <a:srgbClr val="231F20"/>
                </a:solidFill>
                <a:latin typeface="ProximaNova"/>
              </a:rPr>
              <a:t> pubis</a:t>
            </a:r>
            <a:endParaRPr lang="tr-TR" sz="2800" dirty="0"/>
          </a:p>
          <a:p>
            <a:r>
              <a:rPr lang="tr-TR" sz="2800" dirty="0">
                <a:solidFill>
                  <a:srgbClr val="231F20"/>
                </a:solidFill>
                <a:latin typeface="ProximaNova"/>
              </a:rPr>
              <a:t>L</a:t>
            </a:r>
            <a:r>
              <a:rPr lang="en-US" sz="2800" dirty="0" err="1">
                <a:solidFill>
                  <a:srgbClr val="231F20"/>
                </a:solidFill>
                <a:latin typeface="ProximaNova"/>
              </a:rPr>
              <a:t>abi</a:t>
            </a:r>
            <a:r>
              <a:rPr lang="tr-TR" sz="2800" dirty="0">
                <a:solidFill>
                  <a:srgbClr val="231F20"/>
                </a:solidFill>
                <a:latin typeface="ProximaNova"/>
              </a:rPr>
              <a:t>um</a:t>
            </a:r>
            <a:r>
              <a:rPr lang="en-US" sz="2800" dirty="0">
                <a:solidFill>
                  <a:srgbClr val="231F20"/>
                </a:solidFill>
                <a:latin typeface="ProximaNova"/>
              </a:rPr>
              <a:t> </a:t>
            </a:r>
            <a:r>
              <a:rPr lang="en-US" sz="2800" dirty="0" err="1">
                <a:solidFill>
                  <a:srgbClr val="231F20"/>
                </a:solidFill>
                <a:latin typeface="ProximaNova"/>
              </a:rPr>
              <a:t>maj</a:t>
            </a:r>
            <a:r>
              <a:rPr lang="tr-TR" sz="2800" dirty="0">
                <a:solidFill>
                  <a:srgbClr val="231F20"/>
                </a:solidFill>
                <a:latin typeface="ProximaNova"/>
              </a:rPr>
              <a:t>us</a:t>
            </a:r>
          </a:p>
          <a:p>
            <a:r>
              <a:rPr lang="tr-TR" sz="2800" dirty="0">
                <a:solidFill>
                  <a:srgbClr val="231F20"/>
                </a:solidFill>
                <a:latin typeface="ProximaNova"/>
              </a:rPr>
              <a:t>L</a:t>
            </a:r>
            <a:r>
              <a:rPr lang="en-US" sz="2800" dirty="0" err="1">
                <a:solidFill>
                  <a:srgbClr val="231F20"/>
                </a:solidFill>
                <a:latin typeface="ProximaNova"/>
              </a:rPr>
              <a:t>abi</a:t>
            </a:r>
            <a:r>
              <a:rPr lang="tr-TR" sz="2800" dirty="0">
                <a:solidFill>
                  <a:srgbClr val="231F20"/>
                </a:solidFill>
                <a:latin typeface="ProximaNova"/>
              </a:rPr>
              <a:t>um</a:t>
            </a:r>
            <a:r>
              <a:rPr lang="en-US" sz="2800" dirty="0">
                <a:solidFill>
                  <a:srgbClr val="231F20"/>
                </a:solidFill>
                <a:latin typeface="ProximaNova"/>
              </a:rPr>
              <a:t> min</a:t>
            </a:r>
            <a:r>
              <a:rPr lang="tr-TR" sz="2800" dirty="0">
                <a:solidFill>
                  <a:srgbClr val="231F20"/>
                </a:solidFill>
                <a:latin typeface="ProximaNova"/>
              </a:rPr>
              <a:t>us</a:t>
            </a:r>
            <a:r>
              <a:rPr lang="en-US" sz="2800" dirty="0">
                <a:solidFill>
                  <a:srgbClr val="231F20"/>
                </a:solidFill>
                <a:latin typeface="ProximaNova"/>
              </a:rPr>
              <a:t> </a:t>
            </a:r>
            <a:endParaRPr lang="tr-TR" sz="2800" dirty="0">
              <a:solidFill>
                <a:srgbClr val="231F20"/>
              </a:solidFill>
              <a:latin typeface="ProximaNova"/>
            </a:endParaRPr>
          </a:p>
          <a:p>
            <a:r>
              <a:rPr lang="tr-TR" sz="2800" dirty="0">
                <a:solidFill>
                  <a:srgbClr val="231F20"/>
                </a:solidFill>
                <a:latin typeface="ProximaNova"/>
              </a:rPr>
              <a:t>K</a:t>
            </a:r>
            <a:r>
              <a:rPr lang="en-US" sz="2800" dirty="0" err="1">
                <a:solidFill>
                  <a:srgbClr val="231F20"/>
                </a:solidFill>
                <a:latin typeface="ProximaNova"/>
              </a:rPr>
              <a:t>litoris</a:t>
            </a:r>
            <a:endParaRPr lang="tr-TR" sz="2800" dirty="0">
              <a:solidFill>
                <a:srgbClr val="231F20"/>
              </a:solidFill>
              <a:latin typeface="ProximaNova"/>
            </a:endParaRPr>
          </a:p>
          <a:p>
            <a:r>
              <a:rPr lang="tr-TR" sz="2800" dirty="0">
                <a:solidFill>
                  <a:srgbClr val="231F20"/>
                </a:solidFill>
                <a:latin typeface="ProximaNova"/>
              </a:rPr>
              <a:t>V</a:t>
            </a:r>
            <a:r>
              <a:rPr lang="en-US" sz="2800" dirty="0" err="1">
                <a:solidFill>
                  <a:srgbClr val="231F20"/>
                </a:solidFill>
                <a:latin typeface="ProximaNova"/>
              </a:rPr>
              <a:t>estibul</a:t>
            </a:r>
            <a:r>
              <a:rPr lang="tr-TR" sz="2800" dirty="0">
                <a:solidFill>
                  <a:srgbClr val="231F20"/>
                </a:solidFill>
                <a:latin typeface="ProximaNova"/>
              </a:rPr>
              <a:t>um</a:t>
            </a:r>
            <a:r>
              <a:rPr lang="en-US" sz="2800" dirty="0">
                <a:solidFill>
                  <a:srgbClr val="231F20"/>
                </a:solidFill>
                <a:latin typeface="ProximaNova"/>
              </a:rPr>
              <a:t> vagina </a:t>
            </a:r>
            <a:endParaRPr lang="tr-TR" sz="2800" dirty="0">
              <a:solidFill>
                <a:srgbClr val="231F20"/>
              </a:solidFill>
              <a:latin typeface="ProximaNova"/>
            </a:endParaRPr>
          </a:p>
          <a:p>
            <a:r>
              <a:rPr lang="tr-TR" sz="2800" dirty="0">
                <a:solidFill>
                  <a:srgbClr val="231F20"/>
                </a:solidFill>
                <a:latin typeface="ProximaNova"/>
              </a:rPr>
              <a:t>V</a:t>
            </a:r>
            <a:r>
              <a:rPr lang="en-US" sz="2800" dirty="0" err="1">
                <a:solidFill>
                  <a:srgbClr val="231F20"/>
                </a:solidFill>
                <a:latin typeface="ProximaNova"/>
              </a:rPr>
              <a:t>estibule</a:t>
            </a:r>
            <a:r>
              <a:rPr lang="tr-TR" sz="2800" dirty="0">
                <a:solidFill>
                  <a:srgbClr val="231F20"/>
                </a:solidFill>
                <a:latin typeface="ProximaNova"/>
              </a:rPr>
              <a:t>r </a:t>
            </a:r>
            <a:r>
              <a:rPr lang="en-US" sz="2800" dirty="0">
                <a:solidFill>
                  <a:srgbClr val="231F20"/>
                </a:solidFill>
                <a:latin typeface="ProximaNova"/>
              </a:rPr>
              <a:t>bulb</a:t>
            </a:r>
            <a:r>
              <a:rPr lang="tr-TR" sz="2800" dirty="0">
                <a:solidFill>
                  <a:srgbClr val="231F20"/>
                </a:solidFill>
                <a:latin typeface="ProximaNova"/>
              </a:rPr>
              <a:t>us</a:t>
            </a:r>
            <a:r>
              <a:rPr lang="en-US" sz="2800" dirty="0">
                <a:solidFill>
                  <a:srgbClr val="231F20"/>
                </a:solidFill>
                <a:latin typeface="ProximaNova"/>
              </a:rPr>
              <a:t> </a:t>
            </a:r>
            <a:endParaRPr lang="tr-TR" sz="2800" dirty="0">
              <a:solidFill>
                <a:srgbClr val="231F20"/>
              </a:solidFill>
              <a:latin typeface="ProximaNova"/>
            </a:endParaRPr>
          </a:p>
          <a:p>
            <a:r>
              <a:rPr lang="tr-TR" sz="2800" dirty="0" err="1">
                <a:solidFill>
                  <a:srgbClr val="231F20"/>
                </a:solidFill>
                <a:latin typeface="ProximaNova"/>
              </a:rPr>
              <a:t>Bartolin-Skene</a:t>
            </a:r>
            <a:r>
              <a:rPr lang="tr-TR" sz="2800" dirty="0">
                <a:solidFill>
                  <a:srgbClr val="231F20"/>
                </a:solidFill>
                <a:latin typeface="ProximaNova"/>
              </a:rPr>
              <a:t> bezleri </a:t>
            </a:r>
          </a:p>
        </p:txBody>
      </p:sp>
      <p:pic>
        <p:nvPicPr>
          <p:cNvPr id="7" name="Resim 6">
            <a:extLst>
              <a:ext uri="{FF2B5EF4-FFF2-40B4-BE49-F238E27FC236}">
                <a16:creationId xmlns:a16="http://schemas.microsoft.com/office/drawing/2014/main" id="{70A58279-94F6-4807-979E-DCC0556746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8879" y="3535362"/>
            <a:ext cx="5746806" cy="3183490"/>
          </a:xfrm>
          <a:prstGeom prst="rect">
            <a:avLst/>
          </a:prstGeom>
        </p:spPr>
      </p:pic>
      <p:sp>
        <p:nvSpPr>
          <p:cNvPr id="8" name="Unvan 1">
            <a:extLst>
              <a:ext uri="{FF2B5EF4-FFF2-40B4-BE49-F238E27FC236}">
                <a16:creationId xmlns:a16="http://schemas.microsoft.com/office/drawing/2014/main" id="{EF04D635-1D09-48D3-A184-092E09DEB305}"/>
              </a:ext>
            </a:extLst>
          </p:cNvPr>
          <p:cNvSpPr txBox="1">
            <a:spLocks/>
          </p:cNvSpPr>
          <p:nvPr/>
        </p:nvSpPr>
        <p:spPr>
          <a:xfrm>
            <a:off x="129540" y="754615"/>
            <a:ext cx="3458486" cy="1203394"/>
          </a:xfrm>
          <a:prstGeom prst="rect">
            <a:avLst/>
          </a:prstGeom>
          <a:solidFill>
            <a:srgbClr val="FFC000"/>
          </a:solidFill>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tr-TR" b="1" dirty="0">
              <a:solidFill>
                <a:srgbClr val="231F20"/>
              </a:solidFill>
              <a:latin typeface="ProximaNova"/>
            </a:endParaRPr>
          </a:p>
          <a:p>
            <a:r>
              <a:rPr lang="tr-TR" b="1" dirty="0">
                <a:solidFill>
                  <a:srgbClr val="231F20"/>
                </a:solidFill>
                <a:latin typeface="ProximaNova"/>
              </a:rPr>
              <a:t>V</a:t>
            </a:r>
            <a:r>
              <a:rPr lang="en-US" b="1" dirty="0" err="1">
                <a:solidFill>
                  <a:srgbClr val="231F20"/>
                </a:solidFill>
                <a:latin typeface="ProximaNova"/>
              </a:rPr>
              <a:t>ulva</a:t>
            </a:r>
            <a:endParaRPr lang="tr-TR" b="1" dirty="0">
              <a:solidFill>
                <a:srgbClr val="231F20"/>
              </a:solidFill>
              <a:latin typeface="ProximaNova"/>
            </a:endParaRPr>
          </a:p>
          <a:p>
            <a:endParaRPr lang="tr-TR" dirty="0"/>
          </a:p>
        </p:txBody>
      </p:sp>
    </p:spTree>
    <p:extLst>
      <p:ext uri="{BB962C8B-B14F-4D97-AF65-F5344CB8AC3E}">
        <p14:creationId xmlns:p14="http://schemas.microsoft.com/office/powerpoint/2010/main" val="25103793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F536172-C802-401D-9033-3B13EA770E7B}"/>
              </a:ext>
            </a:extLst>
          </p:cNvPr>
          <p:cNvSpPr>
            <a:spLocks noGrp="1"/>
          </p:cNvSpPr>
          <p:nvPr>
            <p:ph type="title"/>
          </p:nvPr>
        </p:nvSpPr>
        <p:spPr/>
        <p:txBody>
          <a:bodyPr/>
          <a:lstStyle/>
          <a:p>
            <a:r>
              <a:rPr lang="tr-TR" dirty="0" err="1"/>
              <a:t>Vulvar</a:t>
            </a:r>
            <a:r>
              <a:rPr lang="tr-TR" dirty="0"/>
              <a:t> </a:t>
            </a:r>
            <a:r>
              <a:rPr lang="tr-TR" dirty="0" err="1"/>
              <a:t>psöriasis</a:t>
            </a:r>
            <a:endParaRPr lang="tr-TR" dirty="0"/>
          </a:p>
        </p:txBody>
      </p:sp>
      <p:pic>
        <p:nvPicPr>
          <p:cNvPr id="3074" name="Picture 2" descr="Genital psoriasis">
            <a:extLst>
              <a:ext uri="{FF2B5EF4-FFF2-40B4-BE49-F238E27FC236}">
                <a16:creationId xmlns:a16="http://schemas.microsoft.com/office/drawing/2014/main" id="{0B2BF9E9-6823-4FC2-85AC-8EB995E3D1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577" y="2132772"/>
            <a:ext cx="27813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Genital psoriasis">
            <a:extLst>
              <a:ext uri="{FF2B5EF4-FFF2-40B4-BE49-F238E27FC236}">
                <a16:creationId xmlns:a16="http://schemas.microsoft.com/office/drawing/2014/main" id="{51F1CDB6-394A-453A-9930-A0A92B5342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2707" y="2142711"/>
            <a:ext cx="27813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Genital psoriasis">
            <a:extLst>
              <a:ext uri="{FF2B5EF4-FFF2-40B4-BE49-F238E27FC236}">
                <a16:creationId xmlns:a16="http://schemas.microsoft.com/office/drawing/2014/main" id="{CF2C1309-B1F0-4292-B3C5-9D0B80ADA6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6933" y="2132772"/>
            <a:ext cx="27813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Genital psoriasis">
            <a:extLst>
              <a:ext uri="{FF2B5EF4-FFF2-40B4-BE49-F238E27FC236}">
                <a16:creationId xmlns:a16="http://schemas.microsoft.com/office/drawing/2014/main" id="{6F880729-ADFC-46E0-8E22-FAA2BA9C25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6809" y="4288531"/>
            <a:ext cx="3856382" cy="2368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88822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9117B40-6213-4B60-B38F-1EE4F993A287}"/>
              </a:ext>
            </a:extLst>
          </p:cNvPr>
          <p:cNvSpPr>
            <a:spLocks noGrp="1"/>
          </p:cNvSpPr>
          <p:nvPr>
            <p:ph type="title"/>
          </p:nvPr>
        </p:nvSpPr>
        <p:spPr/>
        <p:txBody>
          <a:bodyPr/>
          <a:lstStyle/>
          <a:p>
            <a:r>
              <a:rPr lang="tr-TR" dirty="0" err="1"/>
              <a:t>Vulvar</a:t>
            </a:r>
            <a:r>
              <a:rPr lang="tr-TR" dirty="0"/>
              <a:t> </a:t>
            </a:r>
            <a:r>
              <a:rPr lang="tr-TR" dirty="0" err="1"/>
              <a:t>kandidiazis</a:t>
            </a:r>
            <a:endParaRPr lang="tr-TR" dirty="0"/>
          </a:p>
        </p:txBody>
      </p:sp>
      <p:pic>
        <p:nvPicPr>
          <p:cNvPr id="4100" name="Picture 4" descr="Candida vulvovaginitis">
            <a:extLst>
              <a:ext uri="{FF2B5EF4-FFF2-40B4-BE49-F238E27FC236}">
                <a16:creationId xmlns:a16="http://schemas.microsoft.com/office/drawing/2014/main" id="{D29BC4D1-7C63-4268-8614-AEA8C60862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637" y="2073137"/>
            <a:ext cx="27813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andida vulvovaginitis">
            <a:extLst>
              <a:ext uri="{FF2B5EF4-FFF2-40B4-BE49-F238E27FC236}">
                <a16:creationId xmlns:a16="http://schemas.microsoft.com/office/drawing/2014/main" id="{603D101B-2548-47B7-BE2C-33826039BE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5350" y="2381250"/>
            <a:ext cx="27813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Candida vulvovaginitis">
            <a:extLst>
              <a:ext uri="{FF2B5EF4-FFF2-40B4-BE49-F238E27FC236}">
                <a16:creationId xmlns:a16="http://schemas.microsoft.com/office/drawing/2014/main" id="{B16B0FE5-1052-440C-881D-3423977054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07237" y="2185780"/>
            <a:ext cx="27813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Candida vulvovaginitis">
            <a:hlinkClick r:id="rId6"/>
            <a:extLst>
              <a:ext uri="{FF2B5EF4-FFF2-40B4-BE49-F238E27FC236}">
                <a16:creationId xmlns:a16="http://schemas.microsoft.com/office/drawing/2014/main" id="{0131E7AC-3F6B-4B05-B2C5-0C3EB369020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20937" y="4551086"/>
            <a:ext cx="2781300" cy="209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4903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C88AEC6-F561-44F9-8FC9-6402A76003E8}"/>
              </a:ext>
            </a:extLst>
          </p:cNvPr>
          <p:cNvSpPr>
            <a:spLocks noGrp="1"/>
          </p:cNvSpPr>
          <p:nvPr>
            <p:ph type="title"/>
          </p:nvPr>
        </p:nvSpPr>
        <p:spPr/>
        <p:txBody>
          <a:bodyPr/>
          <a:lstStyle/>
          <a:p>
            <a:r>
              <a:rPr lang="tr-TR" dirty="0" err="1"/>
              <a:t>Crohn</a:t>
            </a:r>
            <a:r>
              <a:rPr lang="tr-TR" dirty="0"/>
              <a:t> </a:t>
            </a:r>
          </a:p>
        </p:txBody>
      </p:sp>
      <p:pic>
        <p:nvPicPr>
          <p:cNvPr id="1026" name="Picture 2" descr="https://www.dermnetnz.org/assets/Uploads/_resampled/CroppedFocusedImageWzE1MCwxMTAsInkiLDM5XQ/genital-crohn-1-s.jpg">
            <a:extLst>
              <a:ext uri="{FF2B5EF4-FFF2-40B4-BE49-F238E27FC236}">
                <a16:creationId xmlns:a16="http://schemas.microsoft.com/office/drawing/2014/main" id="{72AF35D2-066E-47DD-94AA-5DBD4CBF31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520" y="1856232"/>
            <a:ext cx="4326775" cy="317296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enital warts">
            <a:hlinkClick r:id="rId3"/>
            <a:extLst>
              <a:ext uri="{FF2B5EF4-FFF2-40B4-BE49-F238E27FC236}">
                <a16:creationId xmlns:a16="http://schemas.microsoft.com/office/drawing/2014/main" id="{D6D47F67-37AC-4D66-B4B2-E0C1CC9104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00" y="-28159075"/>
            <a:ext cx="27813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1057" name="Picture 33" descr="Genital Crohn disease">
            <a:extLst>
              <a:ext uri="{FF2B5EF4-FFF2-40B4-BE49-F238E27FC236}">
                <a16:creationId xmlns:a16="http://schemas.microsoft.com/office/drawing/2014/main" id="{6100F971-79D7-46F1-8291-753E6AD0C6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7834" y="1867142"/>
            <a:ext cx="4974679" cy="31620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95070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0088868-874E-4C83-A0B9-06B70D33EE26}"/>
              </a:ext>
            </a:extLst>
          </p:cNvPr>
          <p:cNvSpPr>
            <a:spLocks noGrp="1"/>
          </p:cNvSpPr>
          <p:nvPr>
            <p:ph type="title"/>
          </p:nvPr>
        </p:nvSpPr>
        <p:spPr>
          <a:solidFill>
            <a:srgbClr val="FFC000"/>
          </a:solidFill>
        </p:spPr>
        <p:txBody>
          <a:bodyPr/>
          <a:lstStyle/>
          <a:p>
            <a:r>
              <a:rPr lang="tr-TR" dirty="0" err="1"/>
              <a:t>Vulvar</a:t>
            </a:r>
            <a:r>
              <a:rPr lang="tr-TR" dirty="0"/>
              <a:t> </a:t>
            </a:r>
            <a:r>
              <a:rPr lang="tr-TR" dirty="0" err="1"/>
              <a:t>Preinvazif</a:t>
            </a:r>
            <a:r>
              <a:rPr lang="tr-TR" dirty="0"/>
              <a:t> Lezyonlarda Tedavi  </a:t>
            </a:r>
          </a:p>
        </p:txBody>
      </p:sp>
      <p:sp>
        <p:nvSpPr>
          <p:cNvPr id="3" name="İçerik Yer Tutucusu 2">
            <a:extLst>
              <a:ext uri="{FF2B5EF4-FFF2-40B4-BE49-F238E27FC236}">
                <a16:creationId xmlns:a16="http://schemas.microsoft.com/office/drawing/2014/main" id="{4308B456-1808-4D51-9628-63DD44C16BC6}"/>
              </a:ext>
            </a:extLst>
          </p:cNvPr>
          <p:cNvSpPr>
            <a:spLocks noGrp="1"/>
          </p:cNvSpPr>
          <p:nvPr>
            <p:ph idx="1"/>
          </p:nvPr>
        </p:nvSpPr>
        <p:spPr>
          <a:xfrm>
            <a:off x="838200" y="2102750"/>
            <a:ext cx="10515600" cy="2587349"/>
          </a:xfrm>
          <a:solidFill>
            <a:schemeClr val="accent3">
              <a:lumMod val="20000"/>
              <a:lumOff val="80000"/>
            </a:schemeClr>
          </a:solidFill>
        </p:spPr>
        <p:txBody>
          <a:bodyPr>
            <a:normAutofit/>
          </a:bodyPr>
          <a:lstStyle/>
          <a:p>
            <a:r>
              <a:rPr lang="tr-TR" dirty="0"/>
              <a:t>Herkes için geçerli altın standart tedavi yok ancak temel tedavi cerrahi</a:t>
            </a:r>
          </a:p>
          <a:p>
            <a:r>
              <a:rPr lang="tr-TR" dirty="0" err="1"/>
              <a:t>Rekürrens</a:t>
            </a:r>
            <a:r>
              <a:rPr lang="tr-TR" dirty="0"/>
              <a:t> gruplar arası benzer, yaklaşık %20-40 </a:t>
            </a:r>
          </a:p>
          <a:p>
            <a:r>
              <a:rPr lang="tr-TR" dirty="0">
                <a:solidFill>
                  <a:srgbClr val="FF0000"/>
                </a:solidFill>
              </a:rPr>
              <a:t>Tercih; </a:t>
            </a:r>
            <a:r>
              <a:rPr lang="tr-TR" dirty="0" err="1"/>
              <a:t>invazif</a:t>
            </a:r>
            <a:r>
              <a:rPr lang="tr-TR" dirty="0"/>
              <a:t> kanser şüphesine, yerleşim ve hasta tercihine göre  </a:t>
            </a:r>
          </a:p>
          <a:p>
            <a:r>
              <a:rPr lang="tr-TR" dirty="0"/>
              <a:t>Ancak </a:t>
            </a:r>
            <a:r>
              <a:rPr lang="tr-TR" dirty="0" err="1"/>
              <a:t>invazif</a:t>
            </a:r>
            <a:r>
              <a:rPr lang="tr-TR" dirty="0"/>
              <a:t> kanser riski olanlar </a:t>
            </a:r>
            <a:r>
              <a:rPr lang="tr-TR" dirty="0" err="1"/>
              <a:t>eksizyonel</a:t>
            </a:r>
            <a:r>
              <a:rPr lang="tr-TR" dirty="0"/>
              <a:t> çıkartılmalı (VIN </a:t>
            </a:r>
            <a:r>
              <a:rPr lang="tr-TR" dirty="0" err="1"/>
              <a:t>bx</a:t>
            </a:r>
            <a:r>
              <a:rPr lang="tr-TR" dirty="0"/>
              <a:t>; %10-22 </a:t>
            </a:r>
            <a:r>
              <a:rPr lang="tr-TR" dirty="0" err="1"/>
              <a:t>invazif</a:t>
            </a:r>
            <a:r>
              <a:rPr lang="tr-TR" dirty="0"/>
              <a:t> </a:t>
            </a:r>
            <a:r>
              <a:rPr lang="tr-TR" dirty="0" err="1"/>
              <a:t>ca</a:t>
            </a:r>
            <a:r>
              <a:rPr lang="tr-TR" dirty="0"/>
              <a:t>)</a:t>
            </a:r>
          </a:p>
          <a:p>
            <a:endParaRPr lang="tr-TR" dirty="0"/>
          </a:p>
        </p:txBody>
      </p:sp>
      <p:sp>
        <p:nvSpPr>
          <p:cNvPr id="4" name="Dikdörtgen 3">
            <a:extLst>
              <a:ext uri="{FF2B5EF4-FFF2-40B4-BE49-F238E27FC236}">
                <a16:creationId xmlns:a16="http://schemas.microsoft.com/office/drawing/2014/main" id="{82F78705-B3A6-4DD6-BFDC-F2031D8C5AF9}"/>
              </a:ext>
            </a:extLst>
          </p:cNvPr>
          <p:cNvSpPr/>
          <p:nvPr/>
        </p:nvSpPr>
        <p:spPr>
          <a:xfrm>
            <a:off x="1030356" y="5861135"/>
            <a:ext cx="3889514" cy="861774"/>
          </a:xfrm>
          <a:prstGeom prst="rect">
            <a:avLst/>
          </a:prstGeom>
        </p:spPr>
        <p:txBody>
          <a:bodyPr wrap="square">
            <a:spAutoFit/>
          </a:bodyPr>
          <a:lstStyle/>
          <a:p>
            <a:endParaRPr lang="tr-TR" sz="1400" b="0" i="0" u="none" strike="noStrike" baseline="0" dirty="0">
              <a:solidFill>
                <a:srgbClr val="000000"/>
              </a:solidFill>
              <a:latin typeface="Trebuchet MS" panose="020B0603020202020204" pitchFamily="34" charset="0"/>
            </a:endParaRPr>
          </a:p>
          <a:p>
            <a:r>
              <a:rPr lang="tr-TR" i="1" dirty="0">
                <a:latin typeface="Trebuchet MS" panose="020B0603020202020204" pitchFamily="34" charset="0"/>
              </a:rPr>
              <a:t>Van </a:t>
            </a:r>
            <a:r>
              <a:rPr lang="tr-TR" i="1" dirty="0" err="1">
                <a:latin typeface="Trebuchet MS" panose="020B0603020202020204" pitchFamily="34" charset="0"/>
              </a:rPr>
              <a:t>Seters</a:t>
            </a:r>
            <a:r>
              <a:rPr lang="tr-TR" i="1" dirty="0">
                <a:latin typeface="Trebuchet MS" panose="020B0603020202020204" pitchFamily="34" charset="0"/>
              </a:rPr>
              <a:t>, </a:t>
            </a:r>
            <a:r>
              <a:rPr lang="tr-TR" i="1" dirty="0" err="1">
                <a:latin typeface="Trebuchet MS" panose="020B0603020202020204" pitchFamily="34" charset="0"/>
              </a:rPr>
              <a:t>Gynecol</a:t>
            </a:r>
            <a:r>
              <a:rPr lang="tr-TR" i="1" dirty="0">
                <a:latin typeface="Trebuchet MS" panose="020B0603020202020204" pitchFamily="34" charset="0"/>
              </a:rPr>
              <a:t> </a:t>
            </a:r>
            <a:r>
              <a:rPr lang="tr-TR" i="1" dirty="0" err="1">
                <a:latin typeface="Trebuchet MS" panose="020B0603020202020204" pitchFamily="34" charset="0"/>
              </a:rPr>
              <a:t>Oncol</a:t>
            </a:r>
            <a:r>
              <a:rPr lang="tr-TR" i="1" dirty="0">
                <a:latin typeface="Trebuchet MS" panose="020B0603020202020204" pitchFamily="34" charset="0"/>
              </a:rPr>
              <a:t>, 2005</a:t>
            </a:r>
          </a:p>
          <a:p>
            <a:r>
              <a:rPr lang="tr-TR" i="1" dirty="0">
                <a:latin typeface="Trebuchet MS" panose="020B0603020202020204" pitchFamily="34" charset="0"/>
              </a:rPr>
              <a:t> </a:t>
            </a:r>
            <a:r>
              <a:rPr lang="tr-TR" i="1" dirty="0" err="1">
                <a:latin typeface="Trebuchet MS" panose="020B0603020202020204" pitchFamily="34" charset="0"/>
              </a:rPr>
              <a:t>Modesitt</a:t>
            </a:r>
            <a:r>
              <a:rPr lang="tr-TR" i="1" dirty="0">
                <a:latin typeface="Trebuchet MS" panose="020B0603020202020204" pitchFamily="34" charset="0"/>
              </a:rPr>
              <a:t>, </a:t>
            </a:r>
            <a:r>
              <a:rPr lang="tr-TR" dirty="0" err="1">
                <a:latin typeface="Trebuchet MS" panose="020B0603020202020204" pitchFamily="34" charset="0"/>
              </a:rPr>
              <a:t>Obstet</a:t>
            </a:r>
            <a:r>
              <a:rPr lang="tr-TR" dirty="0">
                <a:latin typeface="Trebuchet MS" panose="020B0603020202020204" pitchFamily="34" charset="0"/>
              </a:rPr>
              <a:t> </a:t>
            </a:r>
            <a:r>
              <a:rPr lang="tr-TR" dirty="0" err="1">
                <a:latin typeface="Trebuchet MS" panose="020B0603020202020204" pitchFamily="34" charset="0"/>
              </a:rPr>
              <a:t>Gynecol</a:t>
            </a:r>
            <a:r>
              <a:rPr lang="tr-TR" dirty="0">
                <a:latin typeface="Trebuchet MS" panose="020B0603020202020204" pitchFamily="34" charset="0"/>
              </a:rPr>
              <a:t>, 1998 </a:t>
            </a:r>
            <a:endParaRPr lang="tr-TR" dirty="0"/>
          </a:p>
        </p:txBody>
      </p:sp>
      <p:sp>
        <p:nvSpPr>
          <p:cNvPr id="5" name="İçerik Yer Tutucusu 2">
            <a:extLst>
              <a:ext uri="{FF2B5EF4-FFF2-40B4-BE49-F238E27FC236}">
                <a16:creationId xmlns:a16="http://schemas.microsoft.com/office/drawing/2014/main" id="{EE9B4D6C-8AC6-4363-8544-03298B6C159C}"/>
              </a:ext>
            </a:extLst>
          </p:cNvPr>
          <p:cNvSpPr txBox="1">
            <a:spLocks/>
          </p:cNvSpPr>
          <p:nvPr/>
        </p:nvSpPr>
        <p:spPr>
          <a:xfrm>
            <a:off x="4840357" y="4690099"/>
            <a:ext cx="6645965" cy="2032810"/>
          </a:xfrm>
          <a:prstGeom prst="rect">
            <a:avLst/>
          </a:prstGeom>
          <a:solidFill>
            <a:schemeClr val="accent2">
              <a:lumMod val="20000"/>
              <a:lumOff val="80000"/>
            </a:schemeClr>
          </a:solidFill>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tr-TR" dirty="0"/>
          </a:p>
          <a:p>
            <a:r>
              <a:rPr lang="tr-TR" dirty="0" err="1"/>
              <a:t>Malignancy</a:t>
            </a:r>
            <a:r>
              <a:rPr lang="tr-TR" dirty="0"/>
              <a:t> riski olan ( zeminden kabarık, ülsere, sınırları düzensiz lezyonlar)</a:t>
            </a:r>
          </a:p>
          <a:p>
            <a:r>
              <a:rPr lang="tr-TR" dirty="0"/>
              <a:t>Klinik </a:t>
            </a:r>
            <a:r>
              <a:rPr lang="tr-TR" dirty="0" err="1"/>
              <a:t>invazif</a:t>
            </a:r>
            <a:r>
              <a:rPr lang="tr-TR" dirty="0"/>
              <a:t> kanser riski olanlar (VIN, vulva </a:t>
            </a:r>
            <a:r>
              <a:rPr lang="tr-TR" dirty="0" err="1"/>
              <a:t>ca</a:t>
            </a:r>
            <a:r>
              <a:rPr lang="tr-TR" dirty="0"/>
              <a:t> öyküsü, </a:t>
            </a:r>
            <a:r>
              <a:rPr lang="tr-TR" dirty="0" err="1"/>
              <a:t>immünosupresyon</a:t>
            </a:r>
            <a:r>
              <a:rPr lang="tr-TR" dirty="0"/>
              <a:t>, tütün, yaş≥45, </a:t>
            </a:r>
            <a:r>
              <a:rPr lang="tr-TR" dirty="0" err="1"/>
              <a:t>lichen</a:t>
            </a:r>
            <a:r>
              <a:rPr lang="tr-TR" dirty="0"/>
              <a:t> </a:t>
            </a:r>
            <a:r>
              <a:rPr lang="tr-TR" dirty="0" err="1"/>
              <a:t>sclerosus</a:t>
            </a:r>
            <a:r>
              <a:rPr lang="tr-TR" dirty="0"/>
              <a:t>)</a:t>
            </a:r>
          </a:p>
          <a:p>
            <a:endParaRPr lang="tr-TR" dirty="0"/>
          </a:p>
        </p:txBody>
      </p:sp>
    </p:spTree>
    <p:extLst>
      <p:ext uri="{BB962C8B-B14F-4D97-AF65-F5344CB8AC3E}">
        <p14:creationId xmlns:p14="http://schemas.microsoft.com/office/powerpoint/2010/main" val="20912840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5F4E6789-AFF6-43E3-BBAD-6F7183D43506}"/>
              </a:ext>
            </a:extLst>
          </p:cNvPr>
          <p:cNvSpPr>
            <a:spLocks noGrp="1"/>
          </p:cNvSpPr>
          <p:nvPr>
            <p:ph type="title"/>
          </p:nvPr>
        </p:nvSpPr>
        <p:spPr>
          <a:xfrm>
            <a:off x="838200" y="954156"/>
            <a:ext cx="10515600" cy="1571419"/>
          </a:xfrm>
          <a:solidFill>
            <a:schemeClr val="accent2">
              <a:lumMod val="40000"/>
              <a:lumOff val="60000"/>
            </a:schemeClr>
          </a:solidFill>
        </p:spPr>
        <p:txBody>
          <a:bodyPr>
            <a:normAutofit fontScale="90000"/>
          </a:bodyPr>
          <a:lstStyle/>
          <a:p>
            <a:r>
              <a:rPr lang="tr-TR" dirty="0"/>
              <a:t> </a:t>
            </a:r>
            <a:r>
              <a:rPr lang="tr-TR" dirty="0" err="1"/>
              <a:t>Vulvar</a:t>
            </a:r>
            <a:r>
              <a:rPr lang="tr-TR" dirty="0"/>
              <a:t> </a:t>
            </a:r>
            <a:r>
              <a:rPr lang="tr-TR" dirty="0" err="1"/>
              <a:t>high-grade</a:t>
            </a:r>
            <a:r>
              <a:rPr lang="tr-TR" dirty="0"/>
              <a:t> </a:t>
            </a:r>
            <a:r>
              <a:rPr lang="tr-TR" dirty="0" err="1"/>
              <a:t>skuamoz</a:t>
            </a:r>
            <a:r>
              <a:rPr lang="tr-TR" dirty="0"/>
              <a:t> </a:t>
            </a:r>
            <a:r>
              <a:rPr lang="tr-TR" dirty="0" err="1"/>
              <a:t>intraepitelial</a:t>
            </a:r>
            <a:r>
              <a:rPr lang="tr-TR" dirty="0"/>
              <a:t> lezyonda tedavi (HSIL) </a:t>
            </a:r>
            <a:br>
              <a:rPr lang="tr-TR" dirty="0"/>
            </a:br>
            <a:endParaRPr lang="tr-TR" dirty="0"/>
          </a:p>
        </p:txBody>
      </p:sp>
      <p:sp>
        <p:nvSpPr>
          <p:cNvPr id="3" name="İçerik Yer Tutucusu 2">
            <a:extLst>
              <a:ext uri="{FF2B5EF4-FFF2-40B4-BE49-F238E27FC236}">
                <a16:creationId xmlns:a16="http://schemas.microsoft.com/office/drawing/2014/main" id="{4EBE5555-9D47-4C04-A0EB-750CE3FCEED6}"/>
              </a:ext>
            </a:extLst>
          </p:cNvPr>
          <p:cNvSpPr>
            <a:spLocks noGrp="1"/>
          </p:cNvSpPr>
          <p:nvPr>
            <p:ph idx="1"/>
          </p:nvPr>
        </p:nvSpPr>
        <p:spPr>
          <a:xfrm>
            <a:off x="3317169" y="3228543"/>
            <a:ext cx="4031974" cy="1750962"/>
          </a:xfrm>
          <a:solidFill>
            <a:schemeClr val="accent3">
              <a:lumMod val="40000"/>
              <a:lumOff val="60000"/>
            </a:schemeClr>
          </a:solidFill>
        </p:spPr>
        <p:txBody>
          <a:bodyPr>
            <a:normAutofit/>
          </a:bodyPr>
          <a:lstStyle/>
          <a:p>
            <a:pPr marL="0" indent="0">
              <a:buNone/>
            </a:pPr>
            <a:r>
              <a:rPr lang="tr-TR" dirty="0"/>
              <a:t>●</a:t>
            </a:r>
            <a:r>
              <a:rPr lang="tr-TR" dirty="0" err="1"/>
              <a:t>Eksizyon</a:t>
            </a:r>
            <a:endParaRPr lang="tr-TR" dirty="0"/>
          </a:p>
          <a:p>
            <a:pPr marL="0" indent="0">
              <a:buNone/>
            </a:pPr>
            <a:r>
              <a:rPr lang="tr-TR" dirty="0"/>
              <a:t>●</a:t>
            </a:r>
            <a:r>
              <a:rPr lang="tr-TR" dirty="0" err="1"/>
              <a:t>Ablative</a:t>
            </a:r>
            <a:r>
              <a:rPr lang="tr-TR" dirty="0"/>
              <a:t> tedaviler</a:t>
            </a:r>
          </a:p>
          <a:p>
            <a:pPr marL="0" indent="0">
              <a:buNone/>
            </a:pPr>
            <a:r>
              <a:rPr lang="tr-TR" dirty="0"/>
              <a:t>●</a:t>
            </a:r>
            <a:r>
              <a:rPr lang="tr-TR" dirty="0" err="1"/>
              <a:t>Topikal</a:t>
            </a:r>
            <a:r>
              <a:rPr lang="tr-TR" dirty="0"/>
              <a:t> tedaviler</a:t>
            </a:r>
          </a:p>
          <a:p>
            <a:pPr marL="0" indent="0">
              <a:buNone/>
            </a:pPr>
            <a:endParaRPr lang="tr-TR" dirty="0"/>
          </a:p>
          <a:p>
            <a:pPr marL="0" indent="0">
              <a:buNone/>
            </a:pPr>
            <a:endParaRPr lang="tr-TR" dirty="0"/>
          </a:p>
          <a:p>
            <a:endParaRPr lang="tr-TR" dirty="0"/>
          </a:p>
        </p:txBody>
      </p:sp>
    </p:spTree>
    <p:extLst>
      <p:ext uri="{BB962C8B-B14F-4D97-AF65-F5344CB8AC3E}">
        <p14:creationId xmlns:p14="http://schemas.microsoft.com/office/powerpoint/2010/main" val="2781054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3B1A6CF0-98FE-4631-9789-A1CA1CBB148D}"/>
              </a:ext>
            </a:extLst>
          </p:cNvPr>
          <p:cNvSpPr>
            <a:spLocks noGrp="1"/>
          </p:cNvSpPr>
          <p:nvPr>
            <p:ph type="title"/>
          </p:nvPr>
        </p:nvSpPr>
        <p:spPr>
          <a:solidFill>
            <a:schemeClr val="accent2">
              <a:lumMod val="60000"/>
              <a:lumOff val="40000"/>
            </a:schemeClr>
          </a:solidFill>
        </p:spPr>
        <p:txBody>
          <a:bodyPr/>
          <a:lstStyle/>
          <a:p>
            <a:r>
              <a:rPr lang="tr-TR" dirty="0"/>
              <a:t>TEDAVİ</a:t>
            </a:r>
          </a:p>
        </p:txBody>
      </p:sp>
      <p:sp>
        <p:nvSpPr>
          <p:cNvPr id="5" name="Metin Yer Tutucusu 4">
            <a:extLst>
              <a:ext uri="{FF2B5EF4-FFF2-40B4-BE49-F238E27FC236}">
                <a16:creationId xmlns:a16="http://schemas.microsoft.com/office/drawing/2014/main" id="{E5826093-4C90-470F-BCC6-140CBE35A164}"/>
              </a:ext>
            </a:extLst>
          </p:cNvPr>
          <p:cNvSpPr>
            <a:spLocks noGrp="1"/>
          </p:cNvSpPr>
          <p:nvPr>
            <p:ph type="body" idx="1"/>
          </p:nvPr>
        </p:nvSpPr>
        <p:spPr>
          <a:xfrm>
            <a:off x="839789" y="1987123"/>
            <a:ext cx="3231880" cy="517951"/>
          </a:xfrm>
        </p:spPr>
        <p:txBody>
          <a:bodyPr>
            <a:normAutofit/>
          </a:bodyPr>
          <a:lstStyle/>
          <a:p>
            <a:r>
              <a:rPr lang="tr-TR" dirty="0"/>
              <a:t>          Cerrahi </a:t>
            </a:r>
            <a:r>
              <a:rPr lang="tr-TR" dirty="0" err="1"/>
              <a:t>eksizyon</a:t>
            </a:r>
            <a:endParaRPr lang="tr-TR" dirty="0"/>
          </a:p>
        </p:txBody>
      </p:sp>
      <p:sp>
        <p:nvSpPr>
          <p:cNvPr id="6" name="İçerik Yer Tutucusu 5">
            <a:extLst>
              <a:ext uri="{FF2B5EF4-FFF2-40B4-BE49-F238E27FC236}">
                <a16:creationId xmlns:a16="http://schemas.microsoft.com/office/drawing/2014/main" id="{8DF030B3-0C5C-45EA-B21E-35B21B1E9770}"/>
              </a:ext>
            </a:extLst>
          </p:cNvPr>
          <p:cNvSpPr>
            <a:spLocks noGrp="1"/>
          </p:cNvSpPr>
          <p:nvPr>
            <p:ph sz="half" idx="2"/>
          </p:nvPr>
        </p:nvSpPr>
        <p:spPr>
          <a:xfrm>
            <a:off x="839788" y="2882348"/>
            <a:ext cx="3628695" cy="2206792"/>
          </a:xfrm>
          <a:solidFill>
            <a:schemeClr val="accent2">
              <a:lumMod val="20000"/>
              <a:lumOff val="80000"/>
            </a:schemeClr>
          </a:solidFill>
        </p:spPr>
        <p:txBody>
          <a:bodyPr>
            <a:normAutofit fontScale="62500" lnSpcReduction="20000"/>
          </a:bodyPr>
          <a:lstStyle/>
          <a:p>
            <a:endParaRPr lang="tr-TR" dirty="0"/>
          </a:p>
          <a:p>
            <a:endParaRPr lang="tr-TR" dirty="0"/>
          </a:p>
          <a:p>
            <a:r>
              <a:rPr lang="tr-TR" dirty="0"/>
              <a:t>Geniş lokal/lokal </a:t>
            </a:r>
            <a:r>
              <a:rPr lang="tr-TR" dirty="0" err="1"/>
              <a:t>eksizyon</a:t>
            </a:r>
            <a:r>
              <a:rPr lang="tr-TR" dirty="0"/>
              <a:t> </a:t>
            </a:r>
          </a:p>
          <a:p>
            <a:r>
              <a:rPr lang="tr-TR" dirty="0" err="1"/>
              <a:t>Skinning</a:t>
            </a:r>
            <a:r>
              <a:rPr lang="tr-TR" dirty="0"/>
              <a:t> </a:t>
            </a:r>
            <a:r>
              <a:rPr lang="tr-TR" dirty="0" err="1"/>
              <a:t>Vulvektomi</a:t>
            </a:r>
            <a:r>
              <a:rPr lang="tr-TR" dirty="0"/>
              <a:t> </a:t>
            </a:r>
          </a:p>
          <a:p>
            <a:r>
              <a:rPr lang="tr-TR" dirty="0"/>
              <a:t>Basit </a:t>
            </a:r>
            <a:r>
              <a:rPr lang="tr-TR" dirty="0" err="1"/>
              <a:t>Vulvektomi</a:t>
            </a:r>
            <a:r>
              <a:rPr lang="tr-TR" dirty="0"/>
              <a:t> </a:t>
            </a:r>
          </a:p>
          <a:p>
            <a:pPr marL="0" indent="0">
              <a:buNone/>
            </a:pPr>
            <a:endParaRPr lang="tr-TR" dirty="0"/>
          </a:p>
          <a:p>
            <a:endParaRPr lang="tr-TR" dirty="0"/>
          </a:p>
        </p:txBody>
      </p:sp>
      <p:sp>
        <p:nvSpPr>
          <p:cNvPr id="7" name="Metin Yer Tutucusu 6">
            <a:extLst>
              <a:ext uri="{FF2B5EF4-FFF2-40B4-BE49-F238E27FC236}">
                <a16:creationId xmlns:a16="http://schemas.microsoft.com/office/drawing/2014/main" id="{705E680C-21CB-4CFF-B002-941D59686890}"/>
              </a:ext>
            </a:extLst>
          </p:cNvPr>
          <p:cNvSpPr>
            <a:spLocks noGrp="1"/>
          </p:cNvSpPr>
          <p:nvPr>
            <p:ph type="body" sz="quarter" idx="3"/>
          </p:nvPr>
        </p:nvSpPr>
        <p:spPr>
          <a:xfrm>
            <a:off x="5258156" y="1987124"/>
            <a:ext cx="2693567" cy="461665"/>
          </a:xfrm>
        </p:spPr>
        <p:txBody>
          <a:bodyPr>
            <a:normAutofit/>
          </a:bodyPr>
          <a:lstStyle/>
          <a:p>
            <a:r>
              <a:rPr lang="tr-TR" dirty="0"/>
              <a:t>  Ablatif tedaviler</a:t>
            </a:r>
          </a:p>
        </p:txBody>
      </p:sp>
      <p:sp>
        <p:nvSpPr>
          <p:cNvPr id="8" name="İçerik Yer Tutucusu 7">
            <a:extLst>
              <a:ext uri="{FF2B5EF4-FFF2-40B4-BE49-F238E27FC236}">
                <a16:creationId xmlns:a16="http://schemas.microsoft.com/office/drawing/2014/main" id="{852A8F60-C715-4771-A1A4-915B53C0972C}"/>
              </a:ext>
            </a:extLst>
          </p:cNvPr>
          <p:cNvSpPr>
            <a:spLocks noGrp="1"/>
          </p:cNvSpPr>
          <p:nvPr>
            <p:ph sz="quarter" idx="4"/>
          </p:nvPr>
        </p:nvSpPr>
        <p:spPr>
          <a:xfrm>
            <a:off x="4933572" y="2882348"/>
            <a:ext cx="3342736" cy="2206792"/>
          </a:xfrm>
          <a:solidFill>
            <a:schemeClr val="accent3">
              <a:lumMod val="20000"/>
              <a:lumOff val="80000"/>
            </a:schemeClr>
          </a:solidFill>
        </p:spPr>
        <p:txBody>
          <a:bodyPr>
            <a:normAutofit fontScale="62500" lnSpcReduction="20000"/>
          </a:bodyPr>
          <a:lstStyle/>
          <a:p>
            <a:endParaRPr lang="tr-TR" dirty="0"/>
          </a:p>
          <a:p>
            <a:endParaRPr lang="tr-TR" dirty="0"/>
          </a:p>
          <a:p>
            <a:r>
              <a:rPr lang="tr-TR" dirty="0"/>
              <a:t>Lazer </a:t>
            </a:r>
            <a:r>
              <a:rPr lang="tr-TR" dirty="0" err="1"/>
              <a:t>vaporizasyon</a:t>
            </a:r>
            <a:r>
              <a:rPr lang="tr-TR" dirty="0"/>
              <a:t> </a:t>
            </a:r>
          </a:p>
          <a:p>
            <a:r>
              <a:rPr lang="tr-TR" dirty="0"/>
              <a:t>Argon </a:t>
            </a:r>
            <a:r>
              <a:rPr lang="tr-TR" dirty="0" err="1"/>
              <a:t>beam</a:t>
            </a:r>
            <a:r>
              <a:rPr lang="tr-TR" dirty="0"/>
              <a:t> </a:t>
            </a:r>
            <a:r>
              <a:rPr lang="tr-TR" dirty="0" err="1"/>
              <a:t>koagülasyon</a:t>
            </a:r>
            <a:endParaRPr lang="tr-TR" dirty="0"/>
          </a:p>
          <a:p>
            <a:r>
              <a:rPr lang="tr-TR" dirty="0" err="1"/>
              <a:t>Ultrasonik</a:t>
            </a:r>
            <a:r>
              <a:rPr lang="tr-TR" dirty="0"/>
              <a:t> cerrahi </a:t>
            </a:r>
            <a:r>
              <a:rPr lang="tr-TR" dirty="0" err="1"/>
              <a:t>aspirasyon</a:t>
            </a:r>
            <a:r>
              <a:rPr lang="tr-TR" dirty="0"/>
              <a:t> </a:t>
            </a:r>
          </a:p>
          <a:p>
            <a:r>
              <a:rPr lang="tr-TR" dirty="0" err="1"/>
              <a:t>Fotodinamik</a:t>
            </a:r>
            <a:r>
              <a:rPr lang="tr-TR" dirty="0"/>
              <a:t> terapi</a:t>
            </a:r>
          </a:p>
          <a:p>
            <a:endParaRPr lang="tr-TR" dirty="0"/>
          </a:p>
          <a:p>
            <a:endParaRPr lang="tr-TR" dirty="0"/>
          </a:p>
        </p:txBody>
      </p:sp>
      <p:sp>
        <p:nvSpPr>
          <p:cNvPr id="9" name="Dikdörtgen 8">
            <a:extLst>
              <a:ext uri="{FF2B5EF4-FFF2-40B4-BE49-F238E27FC236}">
                <a16:creationId xmlns:a16="http://schemas.microsoft.com/office/drawing/2014/main" id="{41E453BF-8365-4F64-8ACD-D2D305301A5B}"/>
              </a:ext>
            </a:extLst>
          </p:cNvPr>
          <p:cNvSpPr/>
          <p:nvPr/>
        </p:nvSpPr>
        <p:spPr>
          <a:xfrm>
            <a:off x="3782871" y="5193387"/>
            <a:ext cx="3597028" cy="1754326"/>
          </a:xfrm>
          <a:prstGeom prst="rect">
            <a:avLst/>
          </a:prstGeom>
          <a:solidFill>
            <a:schemeClr val="accent2">
              <a:lumMod val="40000"/>
              <a:lumOff val="60000"/>
            </a:schemeClr>
          </a:solidFill>
        </p:spPr>
        <p:txBody>
          <a:bodyPr wrap="square">
            <a:spAutoFit/>
          </a:bodyPr>
          <a:lstStyle/>
          <a:p>
            <a:r>
              <a:rPr lang="tr-TR" dirty="0" err="1"/>
              <a:t>Rekürrens</a:t>
            </a:r>
            <a:r>
              <a:rPr lang="tr-TR" dirty="0"/>
              <a:t> riski (12-75 ay)</a:t>
            </a:r>
            <a:br>
              <a:rPr lang="tr-TR" dirty="0"/>
            </a:br>
            <a:r>
              <a:rPr lang="tr-TR" dirty="0" err="1"/>
              <a:t>Vulvektomi</a:t>
            </a:r>
            <a:r>
              <a:rPr lang="tr-TR" dirty="0"/>
              <a:t>;%19</a:t>
            </a:r>
          </a:p>
          <a:p>
            <a:r>
              <a:rPr lang="tr-TR" dirty="0" err="1"/>
              <a:t>Parsiyel</a:t>
            </a:r>
            <a:r>
              <a:rPr lang="tr-TR" dirty="0"/>
              <a:t> </a:t>
            </a:r>
            <a:r>
              <a:rPr lang="tr-TR" dirty="0" err="1"/>
              <a:t>vulvektomi</a:t>
            </a:r>
            <a:r>
              <a:rPr lang="tr-TR" dirty="0"/>
              <a:t>; %18</a:t>
            </a:r>
          </a:p>
          <a:p>
            <a:r>
              <a:rPr lang="tr-TR" dirty="0"/>
              <a:t>Lokal </a:t>
            </a:r>
            <a:r>
              <a:rPr lang="tr-TR" dirty="0" err="1"/>
              <a:t>eksizyon</a:t>
            </a:r>
            <a:r>
              <a:rPr lang="tr-TR" dirty="0"/>
              <a:t>; %22</a:t>
            </a:r>
          </a:p>
          <a:p>
            <a:r>
              <a:rPr lang="tr-TR" dirty="0" err="1"/>
              <a:t>Laser</a:t>
            </a:r>
            <a:r>
              <a:rPr lang="tr-TR" dirty="0"/>
              <a:t> </a:t>
            </a:r>
            <a:r>
              <a:rPr lang="tr-TR" dirty="0" err="1"/>
              <a:t>ablasyon</a:t>
            </a:r>
            <a:r>
              <a:rPr lang="tr-TR" dirty="0"/>
              <a:t>; %23</a:t>
            </a:r>
          </a:p>
          <a:p>
            <a:r>
              <a:rPr lang="tr-TR" dirty="0" err="1"/>
              <a:t>İmiquimod</a:t>
            </a:r>
            <a:r>
              <a:rPr lang="tr-TR" dirty="0"/>
              <a:t>; 19</a:t>
            </a:r>
          </a:p>
        </p:txBody>
      </p:sp>
      <p:sp>
        <p:nvSpPr>
          <p:cNvPr id="2" name="Dikdörtgen 1">
            <a:extLst>
              <a:ext uri="{FF2B5EF4-FFF2-40B4-BE49-F238E27FC236}">
                <a16:creationId xmlns:a16="http://schemas.microsoft.com/office/drawing/2014/main" id="{86FFF907-2B0A-4711-A8B6-5BC2FE28F7B2}"/>
              </a:ext>
            </a:extLst>
          </p:cNvPr>
          <p:cNvSpPr/>
          <p:nvPr/>
        </p:nvSpPr>
        <p:spPr>
          <a:xfrm>
            <a:off x="8107045" y="6463556"/>
            <a:ext cx="3599260" cy="369332"/>
          </a:xfrm>
          <a:prstGeom prst="rect">
            <a:avLst/>
          </a:prstGeom>
        </p:spPr>
        <p:txBody>
          <a:bodyPr wrap="square">
            <a:spAutoFit/>
          </a:bodyPr>
          <a:lstStyle/>
          <a:p>
            <a:r>
              <a:rPr lang="tr-TR" dirty="0" err="1">
                <a:solidFill>
                  <a:srgbClr val="FF0000"/>
                </a:solidFill>
                <a:latin typeface="Calibri" panose="020F0502020204030204" pitchFamily="34" charset="0"/>
                <a:ea typeface="Calibri" panose="020F0502020204030204" pitchFamily="34" charset="0"/>
                <a:cs typeface="Arial" panose="020B0604020202020204" pitchFamily="34" charset="0"/>
              </a:rPr>
              <a:t>van</a:t>
            </a:r>
            <a:r>
              <a:rPr lang="tr-TR" dirty="0">
                <a:solidFill>
                  <a:srgbClr val="FF0000"/>
                </a:solidFill>
                <a:latin typeface="Calibri" panose="020F0502020204030204" pitchFamily="34" charset="0"/>
                <a:ea typeface="Calibri" panose="020F0502020204030204" pitchFamily="34" charset="0"/>
                <a:cs typeface="Arial" panose="020B0604020202020204" pitchFamily="34" charset="0"/>
              </a:rPr>
              <a:t> </a:t>
            </a:r>
            <a:r>
              <a:rPr lang="tr-TR" dirty="0" err="1">
                <a:solidFill>
                  <a:srgbClr val="FF0000"/>
                </a:solidFill>
                <a:latin typeface="Calibri" panose="020F0502020204030204" pitchFamily="34" charset="0"/>
                <a:ea typeface="Calibri" panose="020F0502020204030204" pitchFamily="34" charset="0"/>
                <a:cs typeface="Arial" panose="020B0604020202020204" pitchFamily="34" charset="0"/>
              </a:rPr>
              <a:t>Seters</a:t>
            </a:r>
            <a:r>
              <a:rPr lang="tr-TR" dirty="0">
                <a:solidFill>
                  <a:srgbClr val="FF0000"/>
                </a:solidFill>
                <a:latin typeface="Calibri" panose="020F0502020204030204" pitchFamily="34" charset="0"/>
                <a:ea typeface="Calibri" panose="020F0502020204030204" pitchFamily="34" charset="0"/>
                <a:cs typeface="Arial" panose="020B0604020202020204" pitchFamily="34" charset="0"/>
              </a:rPr>
              <a:t> M,. </a:t>
            </a:r>
            <a:r>
              <a:rPr lang="tr-TR" dirty="0" err="1">
                <a:solidFill>
                  <a:srgbClr val="FF0000"/>
                </a:solidFill>
                <a:latin typeface="Calibri" panose="020F0502020204030204" pitchFamily="34" charset="0"/>
                <a:ea typeface="Calibri" panose="020F0502020204030204" pitchFamily="34" charset="0"/>
                <a:cs typeface="Arial" panose="020B0604020202020204" pitchFamily="34" charset="0"/>
              </a:rPr>
              <a:t>Gynecol</a:t>
            </a:r>
            <a:r>
              <a:rPr lang="tr-TR" dirty="0">
                <a:solidFill>
                  <a:srgbClr val="FF0000"/>
                </a:solidFill>
                <a:latin typeface="Calibri" panose="020F0502020204030204" pitchFamily="34" charset="0"/>
                <a:ea typeface="Calibri" panose="020F0502020204030204" pitchFamily="34" charset="0"/>
                <a:cs typeface="Arial" panose="020B0604020202020204" pitchFamily="34" charset="0"/>
              </a:rPr>
              <a:t> </a:t>
            </a:r>
            <a:r>
              <a:rPr lang="tr-TR" dirty="0" err="1">
                <a:solidFill>
                  <a:srgbClr val="FF0000"/>
                </a:solidFill>
                <a:latin typeface="Calibri" panose="020F0502020204030204" pitchFamily="34" charset="0"/>
                <a:ea typeface="Calibri" panose="020F0502020204030204" pitchFamily="34" charset="0"/>
                <a:cs typeface="Arial" panose="020B0604020202020204" pitchFamily="34" charset="0"/>
              </a:rPr>
              <a:t>Oncol</a:t>
            </a:r>
            <a:r>
              <a:rPr lang="tr-TR" dirty="0">
                <a:solidFill>
                  <a:srgbClr val="FF0000"/>
                </a:solidFill>
                <a:latin typeface="Calibri" panose="020F0502020204030204" pitchFamily="34" charset="0"/>
                <a:ea typeface="Calibri" panose="020F0502020204030204" pitchFamily="34" charset="0"/>
                <a:cs typeface="Arial" panose="020B0604020202020204" pitchFamily="34" charset="0"/>
              </a:rPr>
              <a:t> 2005</a:t>
            </a:r>
            <a:endParaRPr lang="tr-TR" dirty="0">
              <a:solidFill>
                <a:srgbClr val="FF0000"/>
              </a:solidFill>
            </a:endParaRPr>
          </a:p>
        </p:txBody>
      </p:sp>
      <p:sp>
        <p:nvSpPr>
          <p:cNvPr id="10" name="İçerik Yer Tutucusu 3">
            <a:extLst>
              <a:ext uri="{FF2B5EF4-FFF2-40B4-BE49-F238E27FC236}">
                <a16:creationId xmlns:a16="http://schemas.microsoft.com/office/drawing/2014/main" id="{0C7BB617-24A8-4487-878E-AEFDA33A710F}"/>
              </a:ext>
            </a:extLst>
          </p:cNvPr>
          <p:cNvSpPr txBox="1">
            <a:spLocks/>
          </p:cNvSpPr>
          <p:nvPr/>
        </p:nvSpPr>
        <p:spPr>
          <a:xfrm>
            <a:off x="8741397" y="2882347"/>
            <a:ext cx="3231881" cy="2206793"/>
          </a:xfrm>
          <a:prstGeom prst="rect">
            <a:avLst/>
          </a:prstGeom>
          <a:solidFill>
            <a:schemeClr val="accent3">
              <a:lumMod val="20000"/>
              <a:lumOff val="80000"/>
            </a:schemeClr>
          </a:solidFill>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tr-TR" dirty="0"/>
          </a:p>
          <a:p>
            <a:r>
              <a:rPr lang="tr-TR" sz="2400" dirty="0" err="1"/>
              <a:t>İmiquimod</a:t>
            </a:r>
            <a:r>
              <a:rPr lang="tr-TR" sz="2400" dirty="0"/>
              <a:t> (</a:t>
            </a:r>
            <a:r>
              <a:rPr lang="tr-TR" sz="2400" dirty="0" err="1"/>
              <a:t>Aldara</a:t>
            </a:r>
            <a:r>
              <a:rPr lang="tr-TR" sz="2400" dirty="0"/>
              <a:t>) </a:t>
            </a:r>
          </a:p>
          <a:p>
            <a:r>
              <a:rPr lang="tr-TR" sz="2400" dirty="0" err="1"/>
              <a:t>Topical</a:t>
            </a:r>
            <a:r>
              <a:rPr lang="tr-TR" sz="2400" dirty="0"/>
              <a:t> 5-fluorouracil </a:t>
            </a:r>
          </a:p>
          <a:p>
            <a:r>
              <a:rPr lang="tr-TR" sz="2400" dirty="0" err="1"/>
              <a:t>Cidofovir</a:t>
            </a:r>
            <a:r>
              <a:rPr lang="tr-TR" sz="2400" dirty="0"/>
              <a:t> </a:t>
            </a:r>
          </a:p>
          <a:p>
            <a:r>
              <a:rPr lang="tr-TR" sz="2400" dirty="0" err="1"/>
              <a:t>Kemopreventif</a:t>
            </a:r>
            <a:r>
              <a:rPr lang="tr-TR" sz="2400" dirty="0"/>
              <a:t> ajanlar</a:t>
            </a:r>
          </a:p>
          <a:p>
            <a:pPr marL="0" indent="0">
              <a:buNone/>
            </a:pPr>
            <a:r>
              <a:rPr lang="tr-TR" sz="2400" dirty="0"/>
              <a:t>            (</a:t>
            </a:r>
            <a:r>
              <a:rPr lang="tr-TR" sz="2400" dirty="0" err="1"/>
              <a:t>Retinil</a:t>
            </a:r>
            <a:r>
              <a:rPr lang="tr-TR" sz="2400" dirty="0"/>
              <a:t> asetat jel)</a:t>
            </a:r>
          </a:p>
          <a:p>
            <a:endParaRPr lang="tr-TR" dirty="0"/>
          </a:p>
        </p:txBody>
      </p:sp>
      <p:sp>
        <p:nvSpPr>
          <p:cNvPr id="3" name="Metin kutusu 2">
            <a:extLst>
              <a:ext uri="{FF2B5EF4-FFF2-40B4-BE49-F238E27FC236}">
                <a16:creationId xmlns:a16="http://schemas.microsoft.com/office/drawing/2014/main" id="{46A9C792-4530-4509-854F-79D842CC10BB}"/>
              </a:ext>
            </a:extLst>
          </p:cNvPr>
          <p:cNvSpPr txBox="1"/>
          <p:nvPr/>
        </p:nvSpPr>
        <p:spPr>
          <a:xfrm>
            <a:off x="8764275" y="2015906"/>
            <a:ext cx="2289345" cy="461665"/>
          </a:xfrm>
          <a:prstGeom prst="rect">
            <a:avLst/>
          </a:prstGeom>
          <a:noFill/>
        </p:spPr>
        <p:txBody>
          <a:bodyPr wrap="none" rtlCol="0">
            <a:spAutoFit/>
          </a:bodyPr>
          <a:lstStyle/>
          <a:p>
            <a:r>
              <a:rPr lang="tr-TR" sz="2400" b="1" dirty="0" err="1"/>
              <a:t>Topikal</a:t>
            </a:r>
            <a:r>
              <a:rPr lang="tr-TR" sz="2400" b="1" dirty="0"/>
              <a:t> tedaviler</a:t>
            </a:r>
          </a:p>
        </p:txBody>
      </p:sp>
    </p:spTree>
    <p:extLst>
      <p:ext uri="{BB962C8B-B14F-4D97-AF65-F5344CB8AC3E}">
        <p14:creationId xmlns:p14="http://schemas.microsoft.com/office/powerpoint/2010/main" val="33583977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BA66A4A-309D-4F43-A4B6-C978E260DB93}"/>
              </a:ext>
            </a:extLst>
          </p:cNvPr>
          <p:cNvSpPr>
            <a:spLocks noGrp="1"/>
          </p:cNvSpPr>
          <p:nvPr>
            <p:ph type="title"/>
          </p:nvPr>
        </p:nvSpPr>
        <p:spPr>
          <a:xfrm>
            <a:off x="838200" y="365125"/>
            <a:ext cx="4012096" cy="1325563"/>
          </a:xfrm>
        </p:spPr>
        <p:txBody>
          <a:bodyPr/>
          <a:lstStyle/>
          <a:p>
            <a:r>
              <a:rPr lang="tr-TR" b="1" dirty="0"/>
              <a:t>Cerrahi tedavi</a:t>
            </a:r>
            <a:br>
              <a:rPr lang="en-US" dirty="0"/>
            </a:br>
            <a:endParaRPr lang="tr-TR" dirty="0"/>
          </a:p>
        </p:txBody>
      </p:sp>
      <p:sp>
        <p:nvSpPr>
          <p:cNvPr id="3" name="İçerik Yer Tutucusu 2">
            <a:extLst>
              <a:ext uri="{FF2B5EF4-FFF2-40B4-BE49-F238E27FC236}">
                <a16:creationId xmlns:a16="http://schemas.microsoft.com/office/drawing/2014/main" id="{B8577BA3-0187-4C7B-9F33-649EAD679911}"/>
              </a:ext>
            </a:extLst>
          </p:cNvPr>
          <p:cNvSpPr>
            <a:spLocks noGrp="1"/>
          </p:cNvSpPr>
          <p:nvPr>
            <p:ph idx="1"/>
          </p:nvPr>
        </p:nvSpPr>
        <p:spPr>
          <a:xfrm>
            <a:off x="1202635" y="1521444"/>
            <a:ext cx="5085521" cy="3899314"/>
          </a:xfrm>
        </p:spPr>
        <p:txBody>
          <a:bodyPr>
            <a:normAutofit fontScale="55000" lnSpcReduction="20000"/>
          </a:bodyPr>
          <a:lstStyle/>
          <a:p>
            <a:pPr marL="0" indent="0" fontAlgn="base">
              <a:buNone/>
            </a:pPr>
            <a:r>
              <a:rPr lang="en-US" sz="2900" dirty="0"/>
              <a:t>Wide local excision is the preferred initial intervention to obtain a specimen for pathologic analysis for women in whom </a:t>
            </a:r>
            <a:r>
              <a:rPr lang="en-US" sz="2900" dirty="0">
                <a:solidFill>
                  <a:srgbClr val="C00000"/>
                </a:solidFill>
              </a:rPr>
              <a:t>invasive cancer cannot be adequately ruled out </a:t>
            </a:r>
            <a:r>
              <a:rPr lang="en-US" sz="2900" dirty="0"/>
              <a:t>from their clinical or pathologic findings, despite a biopsy diagnosis of only vulvar HSIL (VIN usual type). </a:t>
            </a:r>
            <a:endParaRPr lang="tr-TR" sz="2900" dirty="0"/>
          </a:p>
          <a:p>
            <a:pPr marL="0" indent="0" fontAlgn="base">
              <a:buNone/>
            </a:pPr>
            <a:r>
              <a:rPr lang="en-US" sz="2900" dirty="0"/>
              <a:t>The excision should include gross </a:t>
            </a:r>
            <a:r>
              <a:rPr lang="en-US" sz="2900" dirty="0">
                <a:solidFill>
                  <a:srgbClr val="C00000"/>
                </a:solidFill>
              </a:rPr>
              <a:t>margins of 0.5–1 cm </a:t>
            </a:r>
            <a:r>
              <a:rPr lang="en-US" sz="2900" dirty="0"/>
              <a:t>around tissue with visible disease, but may be altered to avoid injury to the clitoris, urethra, anus, or other critical structures. </a:t>
            </a:r>
            <a:endParaRPr lang="tr-TR" sz="2900" dirty="0"/>
          </a:p>
          <a:p>
            <a:pPr marL="0" indent="0" fontAlgn="base">
              <a:buNone/>
            </a:pPr>
            <a:r>
              <a:rPr lang="en-US" sz="2900" dirty="0"/>
              <a:t>Women with </a:t>
            </a:r>
            <a:r>
              <a:rPr lang="en-US" sz="2900" dirty="0">
                <a:solidFill>
                  <a:srgbClr val="C00000"/>
                </a:solidFill>
              </a:rPr>
              <a:t>clear margins </a:t>
            </a:r>
            <a:r>
              <a:rPr lang="en-US" sz="2900" dirty="0"/>
              <a:t>in the excised tissue specimens have a lower, although still significant, risk of recurrence compared with women with involved margins. Wide local excision is also acceptable for women in whom cancer is not suspected. </a:t>
            </a:r>
            <a:endParaRPr lang="tr-TR" sz="2900" dirty="0"/>
          </a:p>
          <a:p>
            <a:pPr marL="0" indent="0" fontAlgn="base">
              <a:buNone/>
            </a:pPr>
            <a:r>
              <a:rPr lang="en-US" sz="2900" dirty="0">
                <a:solidFill>
                  <a:srgbClr val="C00000"/>
                </a:solidFill>
              </a:rPr>
              <a:t>Skinning vulvectomy</a:t>
            </a:r>
            <a:r>
              <a:rPr lang="en-US" sz="2900" dirty="0"/>
              <a:t>, which removes all vulvar skin, is rarely needed, although it may be useful for cases of confluent multifocal lesions, which can occur in women who are immuno-compromised.</a:t>
            </a:r>
          </a:p>
          <a:p>
            <a:endParaRPr lang="tr-TR" dirty="0"/>
          </a:p>
        </p:txBody>
      </p:sp>
      <p:sp>
        <p:nvSpPr>
          <p:cNvPr id="7" name="Dikdörtgen 6">
            <a:extLst>
              <a:ext uri="{FF2B5EF4-FFF2-40B4-BE49-F238E27FC236}">
                <a16:creationId xmlns:a16="http://schemas.microsoft.com/office/drawing/2014/main" id="{82BE61B9-EDB3-4C33-8173-952CAE12EFAA}"/>
              </a:ext>
            </a:extLst>
          </p:cNvPr>
          <p:cNvSpPr/>
          <p:nvPr/>
        </p:nvSpPr>
        <p:spPr>
          <a:xfrm>
            <a:off x="838200" y="1427794"/>
            <a:ext cx="6867939" cy="3908762"/>
          </a:xfrm>
          <a:prstGeom prst="rect">
            <a:avLst/>
          </a:prstGeom>
          <a:solidFill>
            <a:schemeClr val="accent2">
              <a:lumMod val="60000"/>
              <a:lumOff val="40000"/>
            </a:schemeClr>
          </a:solidFill>
        </p:spPr>
        <p:txBody>
          <a:bodyPr wrap="square">
            <a:spAutoFit/>
          </a:bodyPr>
          <a:lstStyle/>
          <a:p>
            <a:endParaRPr lang="tr-TR" sz="2000" dirty="0">
              <a:latin typeface="Calibri" panose="020F0502020204030204" pitchFamily="34" charset="0"/>
            </a:endParaRPr>
          </a:p>
          <a:p>
            <a:r>
              <a:rPr lang="tr-TR" sz="2000" dirty="0">
                <a:latin typeface="Calibri" panose="020F0502020204030204" pitchFamily="34" charset="0"/>
              </a:rPr>
              <a:t>Tedavi öncesi biyopsi ile konfirmasyon </a:t>
            </a:r>
          </a:p>
          <a:p>
            <a:endParaRPr lang="tr-TR" sz="2000" dirty="0">
              <a:latin typeface="Calibri" panose="020F0502020204030204" pitchFamily="34" charset="0"/>
            </a:endParaRPr>
          </a:p>
          <a:p>
            <a:r>
              <a:rPr lang="tr-TR" sz="2000" dirty="0">
                <a:latin typeface="Arial" panose="020B0604020202020204" pitchFamily="34" charset="0"/>
              </a:rPr>
              <a:t>• </a:t>
            </a:r>
            <a:r>
              <a:rPr lang="tr-TR" sz="2000" dirty="0">
                <a:latin typeface="Calibri" panose="020F0502020204030204" pitchFamily="34" charset="0"/>
              </a:rPr>
              <a:t>LSIL/</a:t>
            </a:r>
            <a:r>
              <a:rPr lang="tr-TR" dirty="0" err="1">
                <a:latin typeface="Calibri" panose="020F0502020204030204" pitchFamily="34" charset="0"/>
              </a:rPr>
              <a:t>Condiloma</a:t>
            </a:r>
            <a:r>
              <a:rPr lang="tr-TR" sz="2000" dirty="0">
                <a:latin typeface="Calibri" panose="020F0502020204030204" pitchFamily="34" charset="0"/>
              </a:rPr>
              <a:t>/VIN 1 </a:t>
            </a:r>
          </a:p>
          <a:p>
            <a:r>
              <a:rPr lang="tr-TR" dirty="0">
                <a:latin typeface="Wingdings" panose="05000000000000000000" pitchFamily="2" charset="2"/>
              </a:rPr>
              <a:t></a:t>
            </a:r>
            <a:r>
              <a:rPr lang="tr-TR" b="1" dirty="0">
                <a:latin typeface="Calibri" panose="020F0502020204030204" pitchFamily="34" charset="0"/>
              </a:rPr>
              <a:t>Gözlem </a:t>
            </a:r>
            <a:endParaRPr lang="tr-TR" dirty="0">
              <a:latin typeface="Calibri" panose="020F0502020204030204" pitchFamily="34" charset="0"/>
            </a:endParaRPr>
          </a:p>
          <a:p>
            <a:r>
              <a:rPr lang="tr-TR" dirty="0">
                <a:latin typeface="Wingdings" panose="05000000000000000000" pitchFamily="2" charset="2"/>
              </a:rPr>
              <a:t></a:t>
            </a:r>
            <a:r>
              <a:rPr lang="tr-TR" dirty="0">
                <a:latin typeface="Calibri" panose="020F0502020204030204" pitchFamily="34" charset="0"/>
              </a:rPr>
              <a:t>Hasta </a:t>
            </a:r>
            <a:r>
              <a:rPr lang="tr-TR" dirty="0" err="1">
                <a:latin typeface="Calibri" panose="020F0502020204030204" pitchFamily="34" charset="0"/>
              </a:rPr>
              <a:t>semptomatik</a:t>
            </a:r>
            <a:r>
              <a:rPr lang="tr-TR" dirty="0">
                <a:latin typeface="Calibri" panose="020F0502020204030204" pitchFamily="34" charset="0"/>
              </a:rPr>
              <a:t>; </a:t>
            </a:r>
            <a:r>
              <a:rPr lang="tr-TR" dirty="0" err="1">
                <a:latin typeface="Calibri" panose="020F0502020204030204" pitchFamily="34" charset="0"/>
              </a:rPr>
              <a:t>topikal</a:t>
            </a:r>
            <a:r>
              <a:rPr lang="tr-TR" dirty="0">
                <a:latin typeface="Calibri" panose="020F0502020204030204" pitchFamily="34" charset="0"/>
              </a:rPr>
              <a:t> </a:t>
            </a:r>
            <a:r>
              <a:rPr lang="tr-TR" dirty="0" err="1">
                <a:latin typeface="Calibri" panose="020F0502020204030204" pitchFamily="34" charset="0"/>
              </a:rPr>
              <a:t>antiviral</a:t>
            </a:r>
            <a:r>
              <a:rPr lang="tr-TR" dirty="0">
                <a:latin typeface="Calibri" panose="020F0502020204030204" pitchFamily="34" charset="0"/>
              </a:rPr>
              <a:t> veya cerrahi</a:t>
            </a:r>
          </a:p>
          <a:p>
            <a:r>
              <a:rPr lang="tr-TR" dirty="0">
                <a:latin typeface="Calibri" panose="020F0502020204030204" pitchFamily="34" charset="0"/>
              </a:rPr>
              <a:t> </a:t>
            </a:r>
          </a:p>
          <a:p>
            <a:endParaRPr lang="tr-TR" dirty="0">
              <a:latin typeface="Calibri" panose="020F0502020204030204" pitchFamily="34" charset="0"/>
            </a:endParaRPr>
          </a:p>
          <a:p>
            <a:r>
              <a:rPr lang="tr-TR" sz="2000" dirty="0">
                <a:latin typeface="Arial" panose="020B0604020202020204" pitchFamily="34" charset="0"/>
              </a:rPr>
              <a:t>• </a:t>
            </a:r>
            <a:r>
              <a:rPr lang="tr-TR" sz="2000" dirty="0">
                <a:latin typeface="Calibri" panose="020F0502020204030204" pitchFamily="34" charset="0"/>
              </a:rPr>
              <a:t>HSIL/VIN2-3 , </a:t>
            </a:r>
            <a:r>
              <a:rPr lang="tr-TR" sz="2000" dirty="0" err="1">
                <a:latin typeface="Calibri" panose="020F0502020204030204" pitchFamily="34" charset="0"/>
              </a:rPr>
              <a:t>dVIN</a:t>
            </a:r>
            <a:r>
              <a:rPr lang="tr-TR" sz="2000" dirty="0">
                <a:latin typeface="Calibri" panose="020F0502020204030204" pitchFamily="34" charset="0"/>
              </a:rPr>
              <a:t> </a:t>
            </a:r>
            <a:r>
              <a:rPr lang="tr-TR" sz="2000" dirty="0">
                <a:latin typeface="Wingdings" panose="05000000000000000000" pitchFamily="2" charset="2"/>
              </a:rPr>
              <a:t></a:t>
            </a:r>
            <a:r>
              <a:rPr lang="tr-TR" dirty="0">
                <a:latin typeface="Arial" panose="020B0604020202020204" pitchFamily="34" charset="0"/>
              </a:rPr>
              <a:t> </a:t>
            </a:r>
            <a:r>
              <a:rPr lang="tr-TR" sz="2400" b="1" dirty="0">
                <a:latin typeface="Arial" panose="020B0604020202020204" pitchFamily="34" charset="0"/>
              </a:rPr>
              <a:t>Tedavi</a:t>
            </a:r>
          </a:p>
          <a:p>
            <a:r>
              <a:rPr lang="tr-TR" dirty="0">
                <a:latin typeface="Calibri" panose="020F0502020204030204" pitchFamily="34" charset="0"/>
              </a:rPr>
              <a:t>                </a:t>
            </a:r>
            <a:r>
              <a:rPr lang="sv-SE" dirty="0">
                <a:latin typeface="Calibri" panose="020F0502020204030204" pitchFamily="34" charset="0"/>
              </a:rPr>
              <a:t> Occult invaziv kanser </a:t>
            </a:r>
            <a:r>
              <a:rPr lang="sv-SE" i="1" dirty="0">
                <a:latin typeface="Calibri" panose="020F0502020204030204" pitchFamily="34" charset="0"/>
              </a:rPr>
              <a:t>(%12-17) </a:t>
            </a:r>
            <a:endParaRPr lang="tr-TR" i="1" dirty="0">
              <a:latin typeface="Calibri" panose="020F0502020204030204" pitchFamily="34" charset="0"/>
            </a:endParaRPr>
          </a:p>
          <a:p>
            <a:endParaRPr lang="tr-TR" i="1" dirty="0">
              <a:latin typeface="Calibri" panose="020F0502020204030204" pitchFamily="34" charset="0"/>
            </a:endParaRPr>
          </a:p>
          <a:p>
            <a:endParaRPr lang="tr-TR" i="1" dirty="0">
              <a:latin typeface="Calibri" panose="020F0502020204030204" pitchFamily="34" charset="0"/>
            </a:endParaRPr>
          </a:p>
          <a:p>
            <a:endParaRPr lang="sv-SE" dirty="0">
              <a:latin typeface="Calibri" panose="020F0502020204030204" pitchFamily="34" charset="0"/>
            </a:endParaRPr>
          </a:p>
        </p:txBody>
      </p:sp>
      <p:sp>
        <p:nvSpPr>
          <p:cNvPr id="8" name="Dikdörtgen 7">
            <a:extLst>
              <a:ext uri="{FF2B5EF4-FFF2-40B4-BE49-F238E27FC236}">
                <a16:creationId xmlns:a16="http://schemas.microsoft.com/office/drawing/2014/main" id="{92E8F555-402B-40C5-A9CF-831126955949}"/>
              </a:ext>
            </a:extLst>
          </p:cNvPr>
          <p:cNvSpPr/>
          <p:nvPr/>
        </p:nvSpPr>
        <p:spPr>
          <a:xfrm>
            <a:off x="2445852" y="5986770"/>
            <a:ext cx="5766353" cy="646331"/>
          </a:xfrm>
          <a:prstGeom prst="rect">
            <a:avLst/>
          </a:prstGeom>
          <a:solidFill>
            <a:schemeClr val="accent5">
              <a:lumMod val="20000"/>
              <a:lumOff val="80000"/>
            </a:schemeClr>
          </a:solidFill>
        </p:spPr>
        <p:txBody>
          <a:bodyPr wrap="square">
            <a:spAutoFit/>
          </a:bodyPr>
          <a:lstStyle/>
          <a:p>
            <a:r>
              <a:rPr lang="tr-TR" dirty="0" err="1">
                <a:latin typeface="Calibri" panose="020F0502020204030204" pitchFamily="34" charset="0"/>
                <a:ea typeface="Calibri" panose="020F0502020204030204" pitchFamily="34" charset="0"/>
                <a:cs typeface="Arial" panose="020B0604020202020204" pitchFamily="34" charset="0"/>
              </a:rPr>
              <a:t>Wallbillich</a:t>
            </a:r>
            <a:r>
              <a:rPr lang="tr-TR" dirty="0">
                <a:latin typeface="Calibri" panose="020F0502020204030204" pitchFamily="34" charset="0"/>
                <a:ea typeface="Calibri" panose="020F0502020204030204" pitchFamily="34" charset="0"/>
                <a:cs typeface="Arial" panose="020B0604020202020204" pitchFamily="34" charset="0"/>
              </a:rPr>
              <a:t> JJ, </a:t>
            </a:r>
            <a:r>
              <a:rPr lang="tr-TR" dirty="0" err="1">
                <a:latin typeface="Calibri" panose="020F0502020204030204" pitchFamily="34" charset="0"/>
                <a:ea typeface="Calibri" panose="020F0502020204030204" pitchFamily="34" charset="0"/>
                <a:cs typeface="Arial" panose="020B0604020202020204" pitchFamily="34" charset="0"/>
              </a:rPr>
              <a:t>Rhodes</a:t>
            </a:r>
            <a:r>
              <a:rPr lang="tr-TR" dirty="0">
                <a:latin typeface="Calibri" panose="020F0502020204030204" pitchFamily="34" charset="0"/>
                <a:ea typeface="Calibri" panose="020F0502020204030204" pitchFamily="34" charset="0"/>
                <a:cs typeface="Arial" panose="020B0604020202020204" pitchFamily="34" charset="0"/>
              </a:rPr>
              <a:t> HE, </a:t>
            </a:r>
            <a:r>
              <a:rPr lang="tr-TR" dirty="0" err="1">
                <a:latin typeface="Calibri" panose="020F0502020204030204" pitchFamily="34" charset="0"/>
                <a:ea typeface="Calibri" panose="020F0502020204030204" pitchFamily="34" charset="0"/>
                <a:cs typeface="Arial" panose="020B0604020202020204" pitchFamily="34" charset="0"/>
              </a:rPr>
              <a:t>Milbourne</a:t>
            </a:r>
            <a:r>
              <a:rPr lang="tr-TR" dirty="0">
                <a:latin typeface="Calibri" panose="020F0502020204030204" pitchFamily="34" charset="0"/>
                <a:ea typeface="Calibri" panose="020F0502020204030204" pitchFamily="34" charset="0"/>
                <a:cs typeface="Arial" panose="020B0604020202020204" pitchFamily="34" charset="0"/>
              </a:rPr>
              <a:t> AM, et al. </a:t>
            </a:r>
            <a:r>
              <a:rPr lang="tr-TR" dirty="0" err="1">
                <a:latin typeface="Calibri" panose="020F0502020204030204" pitchFamily="34" charset="0"/>
                <a:ea typeface="Calibri" panose="020F0502020204030204" pitchFamily="34" charset="0"/>
                <a:cs typeface="Arial" panose="020B0604020202020204" pitchFamily="34" charset="0"/>
              </a:rPr>
              <a:t>Vulvar</a:t>
            </a:r>
            <a:r>
              <a:rPr lang="tr-TR" dirty="0">
                <a:latin typeface="Calibri" panose="020F0502020204030204" pitchFamily="34" charset="0"/>
                <a:ea typeface="Calibri" panose="020F0502020204030204" pitchFamily="34" charset="0"/>
                <a:cs typeface="Arial" panose="020B0604020202020204" pitchFamily="34" charset="0"/>
              </a:rPr>
              <a:t> </a:t>
            </a:r>
            <a:r>
              <a:rPr lang="tr-TR" dirty="0" err="1">
                <a:latin typeface="Calibri" panose="020F0502020204030204" pitchFamily="34" charset="0"/>
                <a:ea typeface="Calibri" panose="020F0502020204030204" pitchFamily="34" charset="0"/>
                <a:cs typeface="Arial" panose="020B0604020202020204" pitchFamily="34" charset="0"/>
              </a:rPr>
              <a:t>intraepithelial</a:t>
            </a:r>
            <a:r>
              <a:rPr lang="tr-TR" dirty="0">
                <a:latin typeface="Calibri" panose="020F0502020204030204" pitchFamily="34" charset="0"/>
                <a:ea typeface="Calibri" panose="020F0502020204030204" pitchFamily="34" charset="0"/>
                <a:cs typeface="Arial" panose="020B0604020202020204" pitchFamily="34" charset="0"/>
              </a:rPr>
              <a:t> </a:t>
            </a:r>
            <a:r>
              <a:rPr lang="tr-TR" dirty="0" err="1">
                <a:latin typeface="Calibri" panose="020F0502020204030204" pitchFamily="34" charset="0"/>
                <a:ea typeface="Calibri" panose="020F0502020204030204" pitchFamily="34" charset="0"/>
                <a:cs typeface="Arial" panose="020B0604020202020204" pitchFamily="34" charset="0"/>
              </a:rPr>
              <a:t>neoplasia</a:t>
            </a:r>
            <a:r>
              <a:rPr lang="tr-TR" dirty="0">
                <a:latin typeface="Calibri" panose="020F0502020204030204" pitchFamily="34" charset="0"/>
                <a:ea typeface="Calibri" panose="020F0502020204030204" pitchFamily="34" charset="0"/>
                <a:cs typeface="Arial" panose="020B0604020202020204" pitchFamily="34" charset="0"/>
              </a:rPr>
              <a:t> (VIN 2/3) </a:t>
            </a:r>
            <a:r>
              <a:rPr lang="tr-TR" dirty="0" err="1">
                <a:latin typeface="Calibri" panose="020F0502020204030204" pitchFamily="34" charset="0"/>
                <a:ea typeface="Calibri" panose="020F0502020204030204" pitchFamily="34" charset="0"/>
                <a:cs typeface="Arial" panose="020B0604020202020204" pitchFamily="34" charset="0"/>
              </a:rPr>
              <a:t>Gynecol</a:t>
            </a:r>
            <a:r>
              <a:rPr lang="tr-TR" dirty="0">
                <a:latin typeface="Calibri" panose="020F0502020204030204" pitchFamily="34" charset="0"/>
                <a:ea typeface="Calibri" panose="020F0502020204030204" pitchFamily="34" charset="0"/>
                <a:cs typeface="Arial" panose="020B0604020202020204" pitchFamily="34" charset="0"/>
              </a:rPr>
              <a:t> </a:t>
            </a:r>
            <a:r>
              <a:rPr lang="tr-TR" dirty="0" err="1">
                <a:latin typeface="Calibri" panose="020F0502020204030204" pitchFamily="34" charset="0"/>
                <a:ea typeface="Calibri" panose="020F0502020204030204" pitchFamily="34" charset="0"/>
                <a:cs typeface="Arial" panose="020B0604020202020204" pitchFamily="34" charset="0"/>
              </a:rPr>
              <a:t>Oncol</a:t>
            </a:r>
            <a:r>
              <a:rPr lang="tr-TR" dirty="0">
                <a:latin typeface="Calibri" panose="020F0502020204030204" pitchFamily="34" charset="0"/>
                <a:ea typeface="Calibri" panose="020F0502020204030204" pitchFamily="34" charset="0"/>
                <a:cs typeface="Arial" panose="020B0604020202020204" pitchFamily="34" charset="0"/>
              </a:rPr>
              <a:t> 2012</a:t>
            </a:r>
            <a:endParaRPr lang="tr-TR" dirty="0"/>
          </a:p>
        </p:txBody>
      </p:sp>
    </p:spTree>
    <p:extLst>
      <p:ext uri="{BB962C8B-B14F-4D97-AF65-F5344CB8AC3E}">
        <p14:creationId xmlns:p14="http://schemas.microsoft.com/office/powerpoint/2010/main" val="15766010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ilt â stok fotoÄraf">
            <a:extLst>
              <a:ext uri="{FF2B5EF4-FFF2-40B4-BE49-F238E27FC236}">
                <a16:creationId xmlns:a16="http://schemas.microsoft.com/office/drawing/2014/main" id="{31EDEEE6-EEBF-4F56-B43C-4B620CEA46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8709" y="2007704"/>
            <a:ext cx="5822601" cy="4850296"/>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a:extLst>
              <a:ext uri="{FF2B5EF4-FFF2-40B4-BE49-F238E27FC236}">
                <a16:creationId xmlns:a16="http://schemas.microsoft.com/office/drawing/2014/main" id="{1645E287-35D2-4B6E-B599-C934596D8A0A}"/>
              </a:ext>
            </a:extLst>
          </p:cNvPr>
          <p:cNvSpPr/>
          <p:nvPr/>
        </p:nvSpPr>
        <p:spPr>
          <a:xfrm>
            <a:off x="51354" y="1392514"/>
            <a:ext cx="6044645" cy="3208571"/>
          </a:xfrm>
          <a:prstGeom prst="rect">
            <a:avLst/>
          </a:prstGeom>
          <a:solidFill>
            <a:schemeClr val="accent2">
              <a:lumMod val="60000"/>
              <a:lumOff val="40000"/>
            </a:schemeClr>
          </a:solidFill>
        </p:spPr>
        <p:txBody>
          <a:bodyPr wrap="square">
            <a:spAutoFit/>
          </a:bodyPr>
          <a:lstStyle/>
          <a:p>
            <a:endParaRPr lang="tr-TR" sz="1050" dirty="0">
              <a:solidFill>
                <a:srgbClr val="000000"/>
              </a:solidFill>
              <a:latin typeface="Calibri" panose="020F0502020204030204" pitchFamily="34" charset="0"/>
            </a:endParaRPr>
          </a:p>
          <a:p>
            <a:r>
              <a:rPr lang="tr-TR" sz="2400" dirty="0">
                <a:latin typeface="Arial" panose="020B0604020202020204" pitchFamily="34" charset="0"/>
              </a:rPr>
              <a:t>• </a:t>
            </a:r>
            <a:r>
              <a:rPr lang="tr-TR" sz="2400" b="1" dirty="0" err="1">
                <a:latin typeface="Calibri" panose="020F0502020204030204" pitchFamily="34" charset="0"/>
              </a:rPr>
              <a:t>Eksizyonel</a:t>
            </a:r>
            <a:r>
              <a:rPr lang="tr-TR" sz="2400" b="1" dirty="0">
                <a:latin typeface="Calibri" panose="020F0502020204030204" pitchFamily="34" charset="0"/>
              </a:rPr>
              <a:t> Tedavi </a:t>
            </a:r>
          </a:p>
          <a:p>
            <a:endParaRPr lang="tr-TR" sz="2400" dirty="0">
              <a:latin typeface="Calibri" panose="020F0502020204030204" pitchFamily="34" charset="0"/>
            </a:endParaRPr>
          </a:p>
          <a:p>
            <a:r>
              <a:rPr lang="tr-TR" sz="2400" b="1" dirty="0">
                <a:latin typeface="Calibri" panose="020F0502020204030204" pitchFamily="34" charset="0"/>
              </a:rPr>
              <a:t>Geniş lokal </a:t>
            </a:r>
            <a:r>
              <a:rPr lang="tr-TR" sz="2400" b="1" dirty="0" err="1">
                <a:latin typeface="Calibri" panose="020F0502020204030204" pitchFamily="34" charset="0"/>
              </a:rPr>
              <a:t>eksizyon</a:t>
            </a:r>
            <a:r>
              <a:rPr lang="tr-TR" sz="2400" b="1" dirty="0">
                <a:latin typeface="Calibri" panose="020F0502020204030204" pitchFamily="34" charset="0"/>
              </a:rPr>
              <a:t> </a:t>
            </a:r>
            <a:r>
              <a:rPr lang="tr-TR" sz="2400" dirty="0">
                <a:latin typeface="Calibri" panose="020F0502020204030204" pitchFamily="34" charset="0"/>
              </a:rPr>
              <a:t>(0.5-1 cm </a:t>
            </a:r>
            <a:r>
              <a:rPr lang="tr-TR" sz="2400" dirty="0" err="1">
                <a:latin typeface="Calibri" panose="020F0502020204030204" pitchFamily="34" charset="0"/>
              </a:rPr>
              <a:t>lateral</a:t>
            </a:r>
            <a:r>
              <a:rPr lang="tr-TR" sz="2400" dirty="0">
                <a:latin typeface="Calibri" panose="020F0502020204030204" pitchFamily="34" charset="0"/>
              </a:rPr>
              <a:t> </a:t>
            </a:r>
            <a:r>
              <a:rPr lang="tr-TR" sz="2400" dirty="0" err="1">
                <a:latin typeface="Calibri" panose="020F0502020204030204" pitchFamily="34" charset="0"/>
              </a:rPr>
              <a:t>marjin</a:t>
            </a:r>
            <a:r>
              <a:rPr lang="tr-TR" sz="2400" dirty="0">
                <a:latin typeface="Calibri" panose="020F0502020204030204" pitchFamily="34" charset="0"/>
              </a:rPr>
              <a:t>, </a:t>
            </a:r>
            <a:r>
              <a:rPr lang="tr-TR" sz="2400" dirty="0" err="1">
                <a:latin typeface="Calibri" panose="020F0502020204030204" pitchFamily="34" charset="0"/>
              </a:rPr>
              <a:t>derinlik;bir</a:t>
            </a:r>
            <a:r>
              <a:rPr lang="tr-TR" sz="2400" dirty="0">
                <a:latin typeface="Calibri" panose="020F0502020204030204" pitchFamily="34" charset="0"/>
              </a:rPr>
              <a:t> miktar </a:t>
            </a:r>
            <a:r>
              <a:rPr lang="tr-TR" sz="2400" dirty="0" err="1">
                <a:latin typeface="Calibri" panose="020F0502020204030204" pitchFamily="34" charset="0"/>
              </a:rPr>
              <a:t>dermis</a:t>
            </a:r>
            <a:r>
              <a:rPr lang="tr-TR" sz="2400" dirty="0">
                <a:latin typeface="Calibri" panose="020F0502020204030204" pitchFamily="34" charset="0"/>
              </a:rPr>
              <a:t> altın dokusu) </a:t>
            </a:r>
          </a:p>
          <a:p>
            <a:r>
              <a:rPr lang="tr-TR" sz="2400" dirty="0">
                <a:latin typeface="Arial" panose="020B0604020202020204" pitchFamily="34" charset="0"/>
              </a:rPr>
              <a:t>            • </a:t>
            </a:r>
            <a:r>
              <a:rPr lang="tr-TR" sz="2400" dirty="0" err="1">
                <a:latin typeface="Calibri" panose="020F0502020204030204" pitchFamily="34" charset="0"/>
              </a:rPr>
              <a:t>Üretra</a:t>
            </a:r>
            <a:r>
              <a:rPr lang="tr-TR" sz="2400" dirty="0">
                <a:latin typeface="Calibri" panose="020F0502020204030204" pitchFamily="34" charset="0"/>
              </a:rPr>
              <a:t>/ Klitoris/ Anüs</a:t>
            </a:r>
          </a:p>
          <a:p>
            <a:r>
              <a:rPr lang="tr-TR" sz="2400" b="1" dirty="0" err="1">
                <a:latin typeface="Calibri" panose="020F0502020204030204" pitchFamily="34" charset="0"/>
              </a:rPr>
              <a:t>Differantiated</a:t>
            </a:r>
            <a:r>
              <a:rPr lang="tr-TR" sz="2400" b="1" dirty="0">
                <a:latin typeface="Calibri" panose="020F0502020204030204" pitchFamily="34" charset="0"/>
              </a:rPr>
              <a:t>-VIN </a:t>
            </a:r>
            <a:endParaRPr lang="tr-TR" sz="2400" dirty="0">
              <a:latin typeface="Calibri" panose="020F0502020204030204" pitchFamily="34" charset="0"/>
            </a:endParaRPr>
          </a:p>
          <a:p>
            <a:r>
              <a:rPr lang="tr-TR" sz="2400" b="1" dirty="0">
                <a:latin typeface="Calibri" panose="020F0502020204030204" pitchFamily="34" charset="0"/>
              </a:rPr>
              <a:t>Kıl </a:t>
            </a:r>
            <a:r>
              <a:rPr lang="tr-TR" sz="2400" b="1" dirty="0" err="1">
                <a:latin typeface="Calibri" panose="020F0502020204030204" pitchFamily="34" charset="0"/>
              </a:rPr>
              <a:t>folikülü</a:t>
            </a:r>
            <a:r>
              <a:rPr lang="tr-TR" sz="2400" b="1" dirty="0">
                <a:latin typeface="Calibri" panose="020F0502020204030204" pitchFamily="34" charset="0"/>
              </a:rPr>
              <a:t> içeren alanlar</a:t>
            </a:r>
            <a:endParaRPr lang="tr-TR" sz="2400" dirty="0">
              <a:latin typeface="Calibri" panose="020F0502020204030204" pitchFamily="34" charset="0"/>
            </a:endParaRPr>
          </a:p>
          <a:p>
            <a:r>
              <a:rPr lang="tr-TR" sz="2400" b="1" dirty="0">
                <a:latin typeface="Calibri" panose="020F0502020204030204" pitchFamily="34" charset="0"/>
              </a:rPr>
              <a:t>Kanser dışlanamamışsa </a:t>
            </a:r>
            <a:endParaRPr lang="tr-TR" sz="2400" dirty="0"/>
          </a:p>
        </p:txBody>
      </p:sp>
      <p:sp>
        <p:nvSpPr>
          <p:cNvPr id="5" name="Dikdörtgen 4">
            <a:extLst>
              <a:ext uri="{FF2B5EF4-FFF2-40B4-BE49-F238E27FC236}">
                <a16:creationId xmlns:a16="http://schemas.microsoft.com/office/drawing/2014/main" id="{5B01F1A3-645B-4AFB-832E-2A66447509CC}"/>
              </a:ext>
            </a:extLst>
          </p:cNvPr>
          <p:cNvSpPr/>
          <p:nvPr/>
        </p:nvSpPr>
        <p:spPr>
          <a:xfrm>
            <a:off x="51355" y="4734342"/>
            <a:ext cx="6096000" cy="2123658"/>
          </a:xfrm>
          <a:prstGeom prst="rect">
            <a:avLst/>
          </a:prstGeom>
          <a:solidFill>
            <a:schemeClr val="accent3">
              <a:lumMod val="40000"/>
              <a:lumOff val="60000"/>
            </a:schemeClr>
          </a:solidFill>
        </p:spPr>
        <p:txBody>
          <a:bodyPr>
            <a:spAutoFit/>
          </a:bodyPr>
          <a:lstStyle/>
          <a:p>
            <a:endParaRPr lang="tr-TR" sz="1000" dirty="0">
              <a:solidFill>
                <a:srgbClr val="000000"/>
              </a:solidFill>
              <a:latin typeface="Calibri" panose="020F0502020204030204" pitchFamily="34" charset="0"/>
            </a:endParaRPr>
          </a:p>
          <a:p>
            <a:r>
              <a:rPr lang="tr-TR" sz="3200" dirty="0" err="1">
                <a:latin typeface="Calibri" panose="020F0502020204030204" pitchFamily="34" charset="0"/>
              </a:rPr>
              <a:t>Skinning</a:t>
            </a:r>
            <a:r>
              <a:rPr lang="tr-TR" sz="3200" dirty="0">
                <a:latin typeface="Calibri" panose="020F0502020204030204" pitchFamily="34" charset="0"/>
              </a:rPr>
              <a:t> </a:t>
            </a:r>
            <a:r>
              <a:rPr lang="tr-TR" sz="3200" dirty="0" err="1">
                <a:latin typeface="Calibri" panose="020F0502020204030204" pitchFamily="34" charset="0"/>
              </a:rPr>
              <a:t>Vulvektomi</a:t>
            </a:r>
            <a:r>
              <a:rPr lang="tr-TR" sz="3200" dirty="0">
                <a:latin typeface="Calibri" panose="020F0502020204030204" pitchFamily="34" charset="0"/>
              </a:rPr>
              <a:t> </a:t>
            </a:r>
          </a:p>
          <a:p>
            <a:r>
              <a:rPr lang="tr-TR" dirty="0">
                <a:latin typeface="Arial" panose="020B0604020202020204" pitchFamily="34" charset="0"/>
              </a:rPr>
              <a:t>•</a:t>
            </a:r>
            <a:r>
              <a:rPr lang="tr-TR" sz="2400" dirty="0">
                <a:latin typeface="Calibri" panose="020F0502020204030204" pitchFamily="34" charset="0"/>
              </a:rPr>
              <a:t>Geniş </a:t>
            </a:r>
            <a:r>
              <a:rPr lang="tr-TR" sz="2400" dirty="0" err="1">
                <a:latin typeface="Calibri" panose="020F0502020204030204" pitchFamily="34" charset="0"/>
              </a:rPr>
              <a:t>multifokal</a:t>
            </a:r>
            <a:r>
              <a:rPr lang="tr-TR" sz="2400" dirty="0">
                <a:latin typeface="Calibri" panose="020F0502020204030204" pitchFamily="34" charset="0"/>
              </a:rPr>
              <a:t> </a:t>
            </a:r>
            <a:r>
              <a:rPr lang="tr-TR" sz="2400" dirty="0" err="1">
                <a:latin typeface="Calibri" panose="020F0502020204030204" pitchFamily="34" charset="0"/>
              </a:rPr>
              <a:t>confluent</a:t>
            </a:r>
            <a:r>
              <a:rPr lang="tr-TR" sz="2400" dirty="0">
                <a:latin typeface="Calibri" panose="020F0502020204030204" pitchFamily="34" charset="0"/>
              </a:rPr>
              <a:t> lezyonlarda </a:t>
            </a:r>
          </a:p>
          <a:p>
            <a:r>
              <a:rPr lang="tr-TR" sz="2400" dirty="0" err="1">
                <a:latin typeface="Calibri" panose="020F0502020204030204" pitchFamily="34" charset="0"/>
              </a:rPr>
              <a:t>Vulvar</a:t>
            </a:r>
            <a:r>
              <a:rPr lang="tr-TR" sz="2400" dirty="0">
                <a:latin typeface="Calibri" panose="020F0502020204030204" pitchFamily="34" charset="0"/>
              </a:rPr>
              <a:t> deri </a:t>
            </a:r>
            <a:r>
              <a:rPr lang="tr-TR" sz="2400" dirty="0" err="1">
                <a:latin typeface="Calibri" panose="020F0502020204030204" pitchFamily="34" charset="0"/>
              </a:rPr>
              <a:t>epidermis</a:t>
            </a:r>
            <a:r>
              <a:rPr lang="tr-TR" sz="2400" dirty="0">
                <a:latin typeface="Calibri" panose="020F0502020204030204" pitchFamily="34" charset="0"/>
              </a:rPr>
              <a:t> altında </a:t>
            </a:r>
            <a:r>
              <a:rPr lang="tr-TR" sz="2400" dirty="0" err="1">
                <a:latin typeface="Calibri" panose="020F0502020204030204" pitchFamily="34" charset="0"/>
              </a:rPr>
              <a:t>avasküler</a:t>
            </a:r>
            <a:r>
              <a:rPr lang="tr-TR" sz="2400" dirty="0">
                <a:latin typeface="Calibri" panose="020F0502020204030204" pitchFamily="34" charset="0"/>
              </a:rPr>
              <a:t> planda çıkarılır.</a:t>
            </a:r>
          </a:p>
          <a:p>
            <a:r>
              <a:rPr lang="tr-TR" dirty="0">
                <a:latin typeface="Calibri" panose="020F0502020204030204" pitchFamily="34" charset="0"/>
              </a:rPr>
              <a:t> </a:t>
            </a:r>
          </a:p>
        </p:txBody>
      </p:sp>
      <p:sp>
        <p:nvSpPr>
          <p:cNvPr id="6" name="Unvan 1">
            <a:extLst>
              <a:ext uri="{FF2B5EF4-FFF2-40B4-BE49-F238E27FC236}">
                <a16:creationId xmlns:a16="http://schemas.microsoft.com/office/drawing/2014/main" id="{9AD53978-5D84-474F-8027-EF7E4AD7F12D}"/>
              </a:ext>
            </a:extLst>
          </p:cNvPr>
          <p:cNvSpPr>
            <a:spLocks noGrp="1"/>
          </p:cNvSpPr>
          <p:nvPr>
            <p:ph type="title"/>
          </p:nvPr>
        </p:nvSpPr>
        <p:spPr>
          <a:xfrm>
            <a:off x="6095999" y="325369"/>
            <a:ext cx="4012096" cy="837510"/>
          </a:xfrm>
        </p:spPr>
        <p:txBody>
          <a:bodyPr>
            <a:normAutofit fontScale="90000"/>
          </a:bodyPr>
          <a:lstStyle/>
          <a:p>
            <a:br>
              <a:rPr lang="tr-TR" b="1" dirty="0"/>
            </a:br>
            <a:r>
              <a:rPr lang="tr-TR" b="1" dirty="0"/>
              <a:t>Cerrahi tedavi</a:t>
            </a:r>
            <a:br>
              <a:rPr lang="en-US" dirty="0"/>
            </a:br>
            <a:endParaRPr lang="tr-TR" dirty="0"/>
          </a:p>
        </p:txBody>
      </p:sp>
    </p:spTree>
    <p:extLst>
      <p:ext uri="{BB962C8B-B14F-4D97-AF65-F5344CB8AC3E}">
        <p14:creationId xmlns:p14="http://schemas.microsoft.com/office/powerpoint/2010/main" val="25249603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0B6C87D-39BF-42FA-BCF2-71C908F357B0}"/>
              </a:ext>
            </a:extLst>
          </p:cNvPr>
          <p:cNvSpPr>
            <a:spLocks noGrp="1"/>
          </p:cNvSpPr>
          <p:nvPr>
            <p:ph type="title"/>
          </p:nvPr>
        </p:nvSpPr>
        <p:spPr>
          <a:solidFill>
            <a:schemeClr val="accent2">
              <a:lumMod val="40000"/>
              <a:lumOff val="60000"/>
            </a:schemeClr>
          </a:solidFill>
        </p:spPr>
        <p:txBody>
          <a:bodyPr/>
          <a:lstStyle/>
          <a:p>
            <a:r>
              <a:rPr lang="tr-TR" dirty="0"/>
              <a:t>Ablatif tedavi (</a:t>
            </a:r>
            <a:r>
              <a:rPr lang="tr-TR" dirty="0" err="1"/>
              <a:t>Laser</a:t>
            </a:r>
            <a:r>
              <a:rPr lang="tr-TR" dirty="0"/>
              <a:t>/Argon </a:t>
            </a:r>
            <a:r>
              <a:rPr lang="tr-TR" dirty="0" err="1"/>
              <a:t>beam</a:t>
            </a:r>
            <a:r>
              <a:rPr lang="tr-TR" dirty="0"/>
              <a:t> </a:t>
            </a:r>
            <a:r>
              <a:rPr lang="tr-TR" dirty="0" err="1"/>
              <a:t>koagulasyon</a:t>
            </a:r>
            <a:r>
              <a:rPr lang="tr-TR" dirty="0"/>
              <a:t>)</a:t>
            </a:r>
          </a:p>
        </p:txBody>
      </p:sp>
      <p:sp>
        <p:nvSpPr>
          <p:cNvPr id="3" name="İçerik Yer Tutucusu 2">
            <a:extLst>
              <a:ext uri="{FF2B5EF4-FFF2-40B4-BE49-F238E27FC236}">
                <a16:creationId xmlns:a16="http://schemas.microsoft.com/office/drawing/2014/main" id="{AFD49129-BCBA-41FD-8DC2-29F596A8BF4E}"/>
              </a:ext>
            </a:extLst>
          </p:cNvPr>
          <p:cNvSpPr>
            <a:spLocks noGrp="1"/>
          </p:cNvSpPr>
          <p:nvPr>
            <p:ph idx="1"/>
          </p:nvPr>
        </p:nvSpPr>
        <p:spPr>
          <a:solidFill>
            <a:schemeClr val="accent3">
              <a:lumMod val="20000"/>
              <a:lumOff val="80000"/>
            </a:schemeClr>
          </a:solidFill>
        </p:spPr>
        <p:txBody>
          <a:bodyPr>
            <a:normAutofit/>
          </a:bodyPr>
          <a:lstStyle/>
          <a:p>
            <a:endParaRPr lang="tr-TR" dirty="0"/>
          </a:p>
          <a:p>
            <a:r>
              <a:rPr lang="tr-TR" dirty="0" err="1"/>
              <a:t>Malignite</a:t>
            </a:r>
            <a:r>
              <a:rPr lang="tr-TR" dirty="0"/>
              <a:t> riski bulunmayan</a:t>
            </a:r>
          </a:p>
          <a:p>
            <a:r>
              <a:rPr lang="tr-TR" dirty="0"/>
              <a:t>Genç </a:t>
            </a:r>
          </a:p>
          <a:p>
            <a:r>
              <a:rPr lang="tr-TR" dirty="0" err="1"/>
              <a:t>Multifokal</a:t>
            </a:r>
            <a:r>
              <a:rPr lang="tr-TR" dirty="0"/>
              <a:t> hastalık</a:t>
            </a:r>
          </a:p>
          <a:p>
            <a:r>
              <a:rPr lang="tr-TR" dirty="0"/>
              <a:t>Klitoris, </a:t>
            </a:r>
            <a:r>
              <a:rPr lang="tr-TR" dirty="0" err="1"/>
              <a:t>üretra</a:t>
            </a:r>
            <a:r>
              <a:rPr lang="tr-TR" dirty="0"/>
              <a:t>, anüs </a:t>
            </a:r>
            <a:r>
              <a:rPr lang="tr-TR" dirty="0" err="1"/>
              <a:t>vaginal</a:t>
            </a:r>
            <a:r>
              <a:rPr lang="tr-TR" dirty="0"/>
              <a:t> </a:t>
            </a:r>
            <a:r>
              <a:rPr lang="tr-TR" dirty="0" err="1"/>
              <a:t>introitus</a:t>
            </a:r>
            <a:r>
              <a:rPr lang="tr-TR" dirty="0"/>
              <a:t> lezyonlarında ( </a:t>
            </a:r>
            <a:r>
              <a:rPr lang="tr-TR" dirty="0" err="1"/>
              <a:t>eksizyon</a:t>
            </a:r>
            <a:r>
              <a:rPr lang="tr-TR" dirty="0"/>
              <a:t>; </a:t>
            </a:r>
            <a:r>
              <a:rPr lang="tr-TR" dirty="0" err="1"/>
              <a:t>disparanü</a:t>
            </a:r>
            <a:r>
              <a:rPr lang="tr-TR" dirty="0"/>
              <a:t>) tercih edilir.</a:t>
            </a:r>
          </a:p>
          <a:p>
            <a:pPr marL="0" indent="0">
              <a:buNone/>
            </a:pPr>
            <a:r>
              <a:rPr lang="tr-TR" dirty="0" err="1"/>
              <a:t>Differantiated</a:t>
            </a:r>
            <a:r>
              <a:rPr lang="tr-TR" dirty="0"/>
              <a:t> VIN de </a:t>
            </a:r>
            <a:r>
              <a:rPr lang="tr-TR" dirty="0" err="1"/>
              <a:t>eksizyon</a:t>
            </a:r>
            <a:r>
              <a:rPr lang="tr-TR" dirty="0"/>
              <a:t>, </a:t>
            </a:r>
            <a:r>
              <a:rPr lang="tr-TR" dirty="0" err="1"/>
              <a:t>ablasyon</a:t>
            </a:r>
            <a:r>
              <a:rPr lang="tr-TR" dirty="0"/>
              <a:t> ve medikal tedaviye tercih edilir.</a:t>
            </a:r>
          </a:p>
          <a:p>
            <a:pPr marL="0" indent="0">
              <a:buNone/>
            </a:pPr>
            <a:endParaRPr lang="tr-TR" dirty="0"/>
          </a:p>
        </p:txBody>
      </p:sp>
    </p:spTree>
    <p:extLst>
      <p:ext uri="{BB962C8B-B14F-4D97-AF65-F5344CB8AC3E}">
        <p14:creationId xmlns:p14="http://schemas.microsoft.com/office/powerpoint/2010/main" val="30474655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17BC1B38-A38C-4DED-BDAE-866A8B9C1BD6}"/>
              </a:ext>
            </a:extLst>
          </p:cNvPr>
          <p:cNvSpPr>
            <a:spLocks noGrp="1"/>
          </p:cNvSpPr>
          <p:nvPr>
            <p:ph type="title"/>
          </p:nvPr>
        </p:nvSpPr>
        <p:spPr>
          <a:xfrm>
            <a:off x="838200" y="365125"/>
            <a:ext cx="3912704" cy="1325563"/>
          </a:xfrm>
        </p:spPr>
        <p:txBody>
          <a:bodyPr/>
          <a:lstStyle/>
          <a:p>
            <a:r>
              <a:rPr lang="en-US" b="1" dirty="0"/>
              <a:t>Laser </a:t>
            </a:r>
            <a:r>
              <a:rPr lang="en-US" b="1" dirty="0" err="1"/>
              <a:t>Abla</a:t>
            </a:r>
            <a:r>
              <a:rPr lang="tr-TR" b="1" dirty="0" err="1"/>
              <a:t>syon</a:t>
            </a:r>
            <a:br>
              <a:rPr lang="en-US" dirty="0"/>
            </a:br>
            <a:endParaRPr lang="tr-TR" dirty="0"/>
          </a:p>
        </p:txBody>
      </p:sp>
      <p:sp>
        <p:nvSpPr>
          <p:cNvPr id="3" name="İçerik Yer Tutucusu 2">
            <a:extLst>
              <a:ext uri="{FF2B5EF4-FFF2-40B4-BE49-F238E27FC236}">
                <a16:creationId xmlns:a16="http://schemas.microsoft.com/office/drawing/2014/main" id="{D366F84B-C549-4D4C-ABEC-50AEE0C4E536}"/>
              </a:ext>
            </a:extLst>
          </p:cNvPr>
          <p:cNvSpPr>
            <a:spLocks noGrp="1"/>
          </p:cNvSpPr>
          <p:nvPr>
            <p:ph idx="1"/>
          </p:nvPr>
        </p:nvSpPr>
        <p:spPr>
          <a:xfrm>
            <a:off x="682488" y="1552748"/>
            <a:ext cx="6327913" cy="4351338"/>
          </a:xfrm>
        </p:spPr>
        <p:txBody>
          <a:bodyPr>
            <a:normAutofit fontScale="62500" lnSpcReduction="20000"/>
          </a:bodyPr>
          <a:lstStyle/>
          <a:p>
            <a:pPr fontAlgn="base"/>
            <a:r>
              <a:rPr lang="en-US" dirty="0"/>
              <a:t>Laser ablation is acceptable for the treatment of vulvar HSIL (VIN usual type) when cancer is not suspected. It can be used for single, multifocal, or confluent lesions, although the risk of recurrence may be higher than with excision. Appropriate power density (750–1,250 W/cm</a:t>
            </a:r>
            <a:r>
              <a:rPr lang="en-US" baseline="30000" dirty="0"/>
              <a:t>2</a:t>
            </a:r>
            <a:r>
              <a:rPr lang="en-US" dirty="0"/>
              <a:t>) is critical to avoid deep coagulation injury. Colposcopy facilitates delineation of lesion margins, and use of a micromanipulator or a hand piece with a depth gauge allows application of high-power density without inadvertent defocusing. As with excision, a 0.5–1 cm margin of normal-appearing skin should be treated. In contrast to its application to genital warts, when superficial ablation is acceptable, laser treatment of vulvar HSIL (VIN usual type) requires destruction of cells through the entire thickness of the epithelium. In hair-bearing areas, laser procedures must ablate hair follicles, which can contain vulvar HSIL (VIN usual type) and extend into the subcutaneous fat for 3 mm or more. Consequently, large vulvar HSIL (VIN usual type) lesions over hair-bearing areas may be preferentially treated with surgical excision. Ablation over skin that does not bear hair should extend through the dermis (up to 2 mm).</a:t>
            </a:r>
          </a:p>
          <a:p>
            <a:endParaRPr lang="tr-TR" dirty="0"/>
          </a:p>
        </p:txBody>
      </p:sp>
      <p:sp>
        <p:nvSpPr>
          <p:cNvPr id="4" name="Dikdörtgen 3">
            <a:extLst>
              <a:ext uri="{FF2B5EF4-FFF2-40B4-BE49-F238E27FC236}">
                <a16:creationId xmlns:a16="http://schemas.microsoft.com/office/drawing/2014/main" id="{513486A2-9B66-4F9D-B81A-EFDDAD1FAAC8}"/>
              </a:ext>
            </a:extLst>
          </p:cNvPr>
          <p:cNvSpPr/>
          <p:nvPr/>
        </p:nvSpPr>
        <p:spPr>
          <a:xfrm>
            <a:off x="1914938" y="5904086"/>
            <a:ext cx="5857461" cy="923330"/>
          </a:xfrm>
          <a:prstGeom prst="rect">
            <a:avLst/>
          </a:prstGeom>
        </p:spPr>
        <p:txBody>
          <a:bodyPr wrap="square">
            <a:spAutoFit/>
          </a:bodyPr>
          <a:lstStyle/>
          <a:p>
            <a:r>
              <a:rPr lang="tr-TR" dirty="0" err="1">
                <a:solidFill>
                  <a:srgbClr val="555555"/>
                </a:solidFill>
                <a:latin typeface="Lucida Sans Unicode" panose="020B0602030504020204" pitchFamily="34" charset="0"/>
              </a:rPr>
              <a:t>Sideri</a:t>
            </a:r>
            <a:r>
              <a:rPr lang="tr-TR" dirty="0">
                <a:solidFill>
                  <a:srgbClr val="555555"/>
                </a:solidFill>
                <a:latin typeface="Lucida Sans Unicode" panose="020B0602030504020204" pitchFamily="34" charset="0"/>
              </a:rPr>
              <a:t> M. Evaluation of CO(2) </a:t>
            </a:r>
            <a:r>
              <a:rPr lang="tr-TR" dirty="0" err="1">
                <a:solidFill>
                  <a:srgbClr val="555555"/>
                </a:solidFill>
                <a:latin typeface="Lucida Sans Unicode" panose="020B0602030504020204" pitchFamily="34" charset="0"/>
              </a:rPr>
              <a:t>laser</a:t>
            </a:r>
            <a:r>
              <a:rPr lang="tr-TR" dirty="0">
                <a:solidFill>
                  <a:srgbClr val="555555"/>
                </a:solidFill>
                <a:latin typeface="Lucida Sans Unicode" panose="020B0602030504020204" pitchFamily="34" charset="0"/>
              </a:rPr>
              <a:t> </a:t>
            </a:r>
            <a:r>
              <a:rPr lang="tr-TR" dirty="0" err="1">
                <a:solidFill>
                  <a:srgbClr val="555555"/>
                </a:solidFill>
                <a:latin typeface="Lucida Sans Unicode" panose="020B0602030504020204" pitchFamily="34" charset="0"/>
              </a:rPr>
              <a:t>excision</a:t>
            </a:r>
            <a:r>
              <a:rPr lang="tr-TR" dirty="0">
                <a:solidFill>
                  <a:srgbClr val="555555"/>
                </a:solidFill>
                <a:latin typeface="Lucida Sans Unicode" panose="020B0602030504020204" pitchFamily="34" charset="0"/>
              </a:rPr>
              <a:t> </a:t>
            </a:r>
            <a:r>
              <a:rPr lang="tr-TR" dirty="0" err="1">
                <a:solidFill>
                  <a:srgbClr val="555555"/>
                </a:solidFill>
                <a:latin typeface="Lucida Sans Unicode" panose="020B0602030504020204" pitchFamily="34" charset="0"/>
              </a:rPr>
              <a:t>or</a:t>
            </a:r>
            <a:r>
              <a:rPr lang="tr-TR" dirty="0">
                <a:solidFill>
                  <a:srgbClr val="555555"/>
                </a:solidFill>
                <a:latin typeface="Lucida Sans Unicode" panose="020B0602030504020204" pitchFamily="34" charset="0"/>
              </a:rPr>
              <a:t> </a:t>
            </a:r>
            <a:r>
              <a:rPr lang="tr-TR" dirty="0" err="1">
                <a:solidFill>
                  <a:srgbClr val="555555"/>
                </a:solidFill>
                <a:latin typeface="Lucida Sans Unicode" panose="020B0602030504020204" pitchFamily="34" charset="0"/>
              </a:rPr>
              <a:t>vaporization</a:t>
            </a:r>
            <a:r>
              <a:rPr lang="tr-TR" dirty="0">
                <a:solidFill>
                  <a:srgbClr val="555555"/>
                </a:solidFill>
                <a:latin typeface="Lucida Sans Unicode" panose="020B0602030504020204" pitchFamily="34" charset="0"/>
              </a:rPr>
              <a:t> </a:t>
            </a:r>
            <a:r>
              <a:rPr lang="tr-TR" dirty="0" err="1">
                <a:solidFill>
                  <a:srgbClr val="555555"/>
                </a:solidFill>
                <a:latin typeface="Lucida Sans Unicode" panose="020B0602030504020204" pitchFamily="34" charset="0"/>
              </a:rPr>
              <a:t>for</a:t>
            </a:r>
            <a:r>
              <a:rPr lang="tr-TR" dirty="0">
                <a:solidFill>
                  <a:srgbClr val="555555"/>
                </a:solidFill>
                <a:latin typeface="Lucida Sans Unicode" panose="020B0602030504020204" pitchFamily="34" charset="0"/>
              </a:rPr>
              <a:t> </a:t>
            </a:r>
            <a:r>
              <a:rPr lang="tr-TR" dirty="0" err="1">
                <a:solidFill>
                  <a:srgbClr val="555555"/>
                </a:solidFill>
                <a:latin typeface="Lucida Sans Unicode" panose="020B0602030504020204" pitchFamily="34" charset="0"/>
              </a:rPr>
              <a:t>the</a:t>
            </a:r>
            <a:r>
              <a:rPr lang="tr-TR" dirty="0">
                <a:solidFill>
                  <a:srgbClr val="555555"/>
                </a:solidFill>
                <a:latin typeface="Lucida Sans Unicode" panose="020B0602030504020204" pitchFamily="34" charset="0"/>
              </a:rPr>
              <a:t> </a:t>
            </a:r>
            <a:r>
              <a:rPr lang="tr-TR" dirty="0" err="1">
                <a:solidFill>
                  <a:srgbClr val="555555"/>
                </a:solidFill>
                <a:latin typeface="Lucida Sans Unicode" panose="020B0602030504020204" pitchFamily="34" charset="0"/>
              </a:rPr>
              <a:t>treatment</a:t>
            </a:r>
            <a:r>
              <a:rPr lang="tr-TR" dirty="0">
                <a:solidFill>
                  <a:srgbClr val="555555"/>
                </a:solidFill>
                <a:latin typeface="Lucida Sans Unicode" panose="020B0602030504020204" pitchFamily="34" charset="0"/>
              </a:rPr>
              <a:t> of </a:t>
            </a:r>
            <a:r>
              <a:rPr lang="tr-TR" dirty="0" err="1">
                <a:solidFill>
                  <a:srgbClr val="555555"/>
                </a:solidFill>
                <a:latin typeface="Lucida Sans Unicode" panose="020B0602030504020204" pitchFamily="34" charset="0"/>
              </a:rPr>
              <a:t>vulvar</a:t>
            </a:r>
            <a:r>
              <a:rPr lang="tr-TR" dirty="0">
                <a:solidFill>
                  <a:srgbClr val="555555"/>
                </a:solidFill>
                <a:latin typeface="Lucida Sans Unicode" panose="020B0602030504020204" pitchFamily="34" charset="0"/>
              </a:rPr>
              <a:t> </a:t>
            </a:r>
            <a:r>
              <a:rPr lang="tr-TR" dirty="0" err="1">
                <a:solidFill>
                  <a:srgbClr val="555555"/>
                </a:solidFill>
                <a:latin typeface="Lucida Sans Unicode" panose="020B0602030504020204" pitchFamily="34" charset="0"/>
              </a:rPr>
              <a:t>intraepithelial</a:t>
            </a:r>
            <a:r>
              <a:rPr lang="tr-TR" dirty="0">
                <a:solidFill>
                  <a:srgbClr val="555555"/>
                </a:solidFill>
                <a:latin typeface="Lucida Sans Unicode" panose="020B0602030504020204" pitchFamily="34" charset="0"/>
              </a:rPr>
              <a:t> </a:t>
            </a:r>
            <a:r>
              <a:rPr lang="tr-TR" dirty="0" err="1">
                <a:solidFill>
                  <a:srgbClr val="555555"/>
                </a:solidFill>
                <a:latin typeface="Lucida Sans Unicode" panose="020B0602030504020204" pitchFamily="34" charset="0"/>
              </a:rPr>
              <a:t>neoplasia</a:t>
            </a:r>
            <a:r>
              <a:rPr lang="tr-TR" dirty="0">
                <a:solidFill>
                  <a:srgbClr val="555555"/>
                </a:solidFill>
                <a:latin typeface="Lucida Sans Unicode" panose="020B0602030504020204" pitchFamily="34" charset="0"/>
              </a:rPr>
              <a:t>. </a:t>
            </a:r>
            <a:r>
              <a:rPr lang="tr-TR" dirty="0" err="1">
                <a:solidFill>
                  <a:srgbClr val="555555"/>
                </a:solidFill>
                <a:latin typeface="Lucida Sans Unicode" panose="020B0602030504020204" pitchFamily="34" charset="0"/>
              </a:rPr>
              <a:t>Gynecol</a:t>
            </a:r>
            <a:r>
              <a:rPr lang="tr-TR" dirty="0">
                <a:solidFill>
                  <a:srgbClr val="555555"/>
                </a:solidFill>
                <a:latin typeface="Lucida Sans Unicode" panose="020B0602030504020204" pitchFamily="34" charset="0"/>
              </a:rPr>
              <a:t> </a:t>
            </a:r>
            <a:r>
              <a:rPr lang="tr-TR" dirty="0" err="1">
                <a:solidFill>
                  <a:srgbClr val="555555"/>
                </a:solidFill>
                <a:latin typeface="Lucida Sans Unicode" panose="020B0602030504020204" pitchFamily="34" charset="0"/>
              </a:rPr>
              <a:t>Oncol</a:t>
            </a:r>
            <a:r>
              <a:rPr lang="tr-TR" dirty="0">
                <a:solidFill>
                  <a:srgbClr val="555555"/>
                </a:solidFill>
                <a:latin typeface="Lucida Sans Unicode" panose="020B0602030504020204" pitchFamily="34" charset="0"/>
              </a:rPr>
              <a:t> 1999</a:t>
            </a:r>
            <a:endParaRPr lang="tr-TR" dirty="0"/>
          </a:p>
        </p:txBody>
      </p:sp>
      <p:sp>
        <p:nvSpPr>
          <p:cNvPr id="5" name="Dikdörtgen 4">
            <a:extLst>
              <a:ext uri="{FF2B5EF4-FFF2-40B4-BE49-F238E27FC236}">
                <a16:creationId xmlns:a16="http://schemas.microsoft.com/office/drawing/2014/main" id="{B2A17E02-8B71-4C39-A885-084CD53FB8A3}"/>
              </a:ext>
            </a:extLst>
          </p:cNvPr>
          <p:cNvSpPr/>
          <p:nvPr/>
        </p:nvSpPr>
        <p:spPr>
          <a:xfrm>
            <a:off x="752058" y="1397674"/>
            <a:ext cx="7020341" cy="4062651"/>
          </a:xfrm>
          <a:prstGeom prst="rect">
            <a:avLst/>
          </a:prstGeom>
          <a:solidFill>
            <a:schemeClr val="accent2">
              <a:lumMod val="40000"/>
              <a:lumOff val="60000"/>
            </a:schemeClr>
          </a:solidFill>
        </p:spPr>
        <p:txBody>
          <a:bodyPr wrap="square">
            <a:spAutoFit/>
          </a:bodyPr>
          <a:lstStyle/>
          <a:p>
            <a:endParaRPr lang="tr-TR" sz="1000" dirty="0">
              <a:solidFill>
                <a:srgbClr val="000000"/>
              </a:solidFill>
              <a:latin typeface="Calibri" panose="020F0502020204030204" pitchFamily="34" charset="0"/>
            </a:endParaRPr>
          </a:p>
          <a:p>
            <a:r>
              <a:rPr lang="tr-TR" sz="2800" b="1" dirty="0">
                <a:latin typeface="Calibri" panose="020F0502020204030204" pitchFamily="34" charset="0"/>
              </a:rPr>
              <a:t>VHSIL</a:t>
            </a:r>
          </a:p>
          <a:p>
            <a:endParaRPr lang="tr-TR" sz="2800" b="1" dirty="0">
              <a:latin typeface="Calibri" panose="020F0502020204030204" pitchFamily="34" charset="0"/>
            </a:endParaRPr>
          </a:p>
          <a:p>
            <a:r>
              <a:rPr lang="tr-TR" sz="2400" dirty="0">
                <a:latin typeface="Arial" panose="020B0604020202020204" pitchFamily="34" charset="0"/>
              </a:rPr>
              <a:t>•</a:t>
            </a:r>
            <a:r>
              <a:rPr lang="tr-TR" sz="2400" dirty="0">
                <a:latin typeface="Calibri" panose="020F0502020204030204" pitchFamily="34" charset="0"/>
              </a:rPr>
              <a:t>Yeterli sayıda biyopsi </a:t>
            </a:r>
          </a:p>
          <a:p>
            <a:r>
              <a:rPr lang="tr-TR" sz="2400" dirty="0">
                <a:latin typeface="Arial" panose="020B0604020202020204" pitchFamily="34" charset="0"/>
              </a:rPr>
              <a:t>•</a:t>
            </a:r>
            <a:r>
              <a:rPr lang="tr-TR" sz="2400" dirty="0">
                <a:latin typeface="Calibri" panose="020F0502020204030204" pitchFamily="34" charset="0"/>
              </a:rPr>
              <a:t>Kanser şüphesi olmayan lezyon </a:t>
            </a:r>
          </a:p>
          <a:p>
            <a:r>
              <a:rPr lang="tr-TR" sz="2400" dirty="0">
                <a:latin typeface="Arial" panose="020B0604020202020204" pitchFamily="34" charset="0"/>
              </a:rPr>
              <a:t>•</a:t>
            </a:r>
            <a:r>
              <a:rPr lang="tr-TR" sz="2400" dirty="0">
                <a:latin typeface="Calibri" panose="020F0502020204030204" pitchFamily="34" charset="0"/>
              </a:rPr>
              <a:t>0,5-1 cm normal görünümlü cildi de içermeli </a:t>
            </a:r>
          </a:p>
          <a:p>
            <a:r>
              <a:rPr lang="tr-TR" sz="2400" dirty="0">
                <a:latin typeface="Arial" panose="020B0604020202020204" pitchFamily="34" charset="0"/>
              </a:rPr>
              <a:t>•</a:t>
            </a:r>
            <a:r>
              <a:rPr lang="tr-TR" sz="2400" dirty="0">
                <a:latin typeface="Calibri" panose="020F0502020204030204" pitchFamily="34" charset="0"/>
              </a:rPr>
              <a:t>Kıllı bölgede uygulanacaksa </a:t>
            </a:r>
            <a:r>
              <a:rPr lang="tr-TR" sz="2400" dirty="0" err="1">
                <a:latin typeface="Calibri" panose="020F0502020204030204" pitchFamily="34" charset="0"/>
              </a:rPr>
              <a:t>epitelin</a:t>
            </a:r>
            <a:r>
              <a:rPr lang="tr-TR" sz="2400" dirty="0">
                <a:latin typeface="Calibri" panose="020F0502020204030204" pitchFamily="34" charset="0"/>
              </a:rPr>
              <a:t> tüm katmanlarını içeren </a:t>
            </a:r>
            <a:r>
              <a:rPr lang="tr-TR" sz="2400" dirty="0" err="1">
                <a:latin typeface="Calibri" panose="020F0502020204030204" pitchFamily="34" charset="0"/>
              </a:rPr>
              <a:t>destrüksiyon</a:t>
            </a:r>
            <a:r>
              <a:rPr lang="tr-TR" sz="2400" dirty="0">
                <a:latin typeface="Calibri" panose="020F0502020204030204" pitchFamily="34" charset="0"/>
              </a:rPr>
              <a:t> oluşturulmalı (3mm) </a:t>
            </a:r>
          </a:p>
          <a:p>
            <a:r>
              <a:rPr lang="tr-TR" sz="2400" dirty="0">
                <a:latin typeface="Arial" panose="020B0604020202020204" pitchFamily="34" charset="0"/>
              </a:rPr>
              <a:t>•</a:t>
            </a:r>
            <a:r>
              <a:rPr lang="tr-TR" sz="2400" dirty="0">
                <a:latin typeface="Calibri" panose="020F0502020204030204" pitchFamily="34" charset="0"/>
              </a:rPr>
              <a:t>Kıl </a:t>
            </a:r>
            <a:r>
              <a:rPr lang="tr-TR" sz="2400" dirty="0" err="1">
                <a:latin typeface="Calibri" panose="020F0502020204030204" pitchFamily="34" charset="0"/>
              </a:rPr>
              <a:t>folikülü</a:t>
            </a:r>
            <a:r>
              <a:rPr lang="tr-TR" sz="2400" dirty="0">
                <a:latin typeface="Calibri" panose="020F0502020204030204" pitchFamily="34" charset="0"/>
              </a:rPr>
              <a:t> bulunmayan alanlarda derinlik &lt;2 mm </a:t>
            </a:r>
          </a:p>
          <a:p>
            <a:endParaRPr lang="tr-TR" sz="2400" dirty="0">
              <a:latin typeface="Calibri" panose="020F0502020204030204" pitchFamily="34" charset="0"/>
            </a:endParaRPr>
          </a:p>
          <a:p>
            <a:endParaRPr lang="tr-TR" sz="2400" dirty="0">
              <a:latin typeface="Calibri" panose="020F0502020204030204" pitchFamily="34" charset="0"/>
            </a:endParaRPr>
          </a:p>
        </p:txBody>
      </p:sp>
      <p:pic>
        <p:nvPicPr>
          <p:cNvPr id="6" name="Resim 5">
            <a:extLst>
              <a:ext uri="{FF2B5EF4-FFF2-40B4-BE49-F238E27FC236}">
                <a16:creationId xmlns:a16="http://schemas.microsoft.com/office/drawing/2014/main" id="{7A8AC4EE-5965-491E-9804-7C8BA32A6645}"/>
              </a:ext>
            </a:extLst>
          </p:cNvPr>
          <p:cNvPicPr>
            <a:picLocks noChangeAspect="1"/>
          </p:cNvPicPr>
          <p:nvPr/>
        </p:nvPicPr>
        <p:blipFill>
          <a:blip r:embed="rId2"/>
          <a:stretch>
            <a:fillRect/>
          </a:stretch>
        </p:blipFill>
        <p:spPr>
          <a:xfrm>
            <a:off x="8567531" y="1206986"/>
            <a:ext cx="3508514" cy="2514973"/>
          </a:xfrm>
          <a:prstGeom prst="rect">
            <a:avLst/>
          </a:prstGeom>
        </p:spPr>
      </p:pic>
      <p:pic>
        <p:nvPicPr>
          <p:cNvPr id="7" name="Resim 6">
            <a:extLst>
              <a:ext uri="{FF2B5EF4-FFF2-40B4-BE49-F238E27FC236}">
                <a16:creationId xmlns:a16="http://schemas.microsoft.com/office/drawing/2014/main" id="{9D93A21D-127D-42CC-A827-3DC9464200A9}"/>
              </a:ext>
            </a:extLst>
          </p:cNvPr>
          <p:cNvPicPr>
            <a:picLocks noChangeAspect="1"/>
          </p:cNvPicPr>
          <p:nvPr/>
        </p:nvPicPr>
        <p:blipFill>
          <a:blip r:embed="rId3"/>
          <a:stretch>
            <a:fillRect/>
          </a:stretch>
        </p:blipFill>
        <p:spPr>
          <a:xfrm>
            <a:off x="8567531" y="4070237"/>
            <a:ext cx="3508514" cy="2757179"/>
          </a:xfrm>
          <a:prstGeom prst="rect">
            <a:avLst/>
          </a:prstGeom>
        </p:spPr>
      </p:pic>
    </p:spTree>
    <p:extLst>
      <p:ext uri="{BB962C8B-B14F-4D97-AF65-F5344CB8AC3E}">
        <p14:creationId xmlns:p14="http://schemas.microsoft.com/office/powerpoint/2010/main" val="2958674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96D94BD-5DB1-47B1-A97E-05533E17FCDE}"/>
              </a:ext>
            </a:extLst>
          </p:cNvPr>
          <p:cNvSpPr>
            <a:spLocks noGrp="1"/>
          </p:cNvSpPr>
          <p:nvPr>
            <p:ph type="title"/>
          </p:nvPr>
        </p:nvSpPr>
        <p:spPr>
          <a:xfrm>
            <a:off x="0" y="365125"/>
            <a:ext cx="4693920" cy="1325563"/>
          </a:xfrm>
          <a:solidFill>
            <a:schemeClr val="accent4"/>
          </a:solidFill>
        </p:spPr>
        <p:txBody>
          <a:bodyPr>
            <a:normAutofit/>
          </a:bodyPr>
          <a:lstStyle/>
          <a:p>
            <a:r>
              <a:rPr lang="tr-TR" sz="2800" dirty="0" err="1"/>
              <a:t>Vulvar</a:t>
            </a:r>
            <a:r>
              <a:rPr lang="tr-TR" sz="2800" dirty="0"/>
              <a:t> </a:t>
            </a:r>
            <a:r>
              <a:rPr lang="tr-TR" sz="2800" dirty="0" err="1"/>
              <a:t>preinvazif</a:t>
            </a:r>
            <a:r>
              <a:rPr lang="tr-TR" sz="2800" dirty="0"/>
              <a:t> lezyonlarda Terminoloji</a:t>
            </a:r>
          </a:p>
        </p:txBody>
      </p:sp>
      <p:sp>
        <p:nvSpPr>
          <p:cNvPr id="3" name="İçerik Yer Tutucusu 2">
            <a:extLst>
              <a:ext uri="{FF2B5EF4-FFF2-40B4-BE49-F238E27FC236}">
                <a16:creationId xmlns:a16="http://schemas.microsoft.com/office/drawing/2014/main" id="{54F83646-C83C-48EB-AD07-72B0311D46C2}"/>
              </a:ext>
            </a:extLst>
          </p:cNvPr>
          <p:cNvSpPr>
            <a:spLocks noGrp="1"/>
          </p:cNvSpPr>
          <p:nvPr>
            <p:ph idx="1"/>
          </p:nvPr>
        </p:nvSpPr>
        <p:spPr>
          <a:xfrm>
            <a:off x="355051" y="2835775"/>
            <a:ext cx="4873266" cy="3253271"/>
          </a:xfrm>
          <a:solidFill>
            <a:schemeClr val="accent3">
              <a:lumMod val="40000"/>
              <a:lumOff val="60000"/>
            </a:schemeClr>
          </a:solidFill>
        </p:spPr>
        <p:txBody>
          <a:bodyPr>
            <a:normAutofit lnSpcReduction="10000"/>
          </a:bodyPr>
          <a:lstStyle/>
          <a:p>
            <a:pPr marL="0" indent="0">
              <a:buNone/>
            </a:pPr>
            <a:r>
              <a:rPr lang="en-US" dirty="0"/>
              <a:t>Pre</a:t>
            </a:r>
            <a:r>
              <a:rPr lang="tr-TR" dirty="0" err="1"/>
              <a:t>invazif</a:t>
            </a:r>
            <a:r>
              <a:rPr lang="en-US" dirty="0"/>
              <a:t> vulvar le</a:t>
            </a:r>
            <a:r>
              <a:rPr lang="tr-TR" dirty="0" err="1"/>
              <a:t>zyonlar</a:t>
            </a:r>
            <a:r>
              <a:rPr lang="tr-TR" dirty="0"/>
              <a:t> hemen hemen 100 yıldır biliniyor. </a:t>
            </a:r>
          </a:p>
          <a:p>
            <a:pPr marL="0" indent="0">
              <a:buNone/>
            </a:pPr>
            <a:r>
              <a:rPr lang="tr-TR" dirty="0"/>
              <a:t>Ancak bu lezyonların klinik ve patolojik olarak yorumlanması sürekli tartışma konusu olmuştur.</a:t>
            </a:r>
          </a:p>
          <a:p>
            <a:pPr marL="0" indent="0">
              <a:buNone/>
            </a:pPr>
            <a:r>
              <a:rPr lang="en-US" dirty="0"/>
              <a:t> </a:t>
            </a:r>
            <a:endParaRPr lang="tr-TR" dirty="0"/>
          </a:p>
        </p:txBody>
      </p:sp>
      <p:pic>
        <p:nvPicPr>
          <p:cNvPr id="4" name="Resim 3">
            <a:extLst>
              <a:ext uri="{FF2B5EF4-FFF2-40B4-BE49-F238E27FC236}">
                <a16:creationId xmlns:a16="http://schemas.microsoft.com/office/drawing/2014/main" id="{2B1D804F-34F8-4A2F-AE1D-FC745C3BC5BD}"/>
              </a:ext>
            </a:extLst>
          </p:cNvPr>
          <p:cNvPicPr>
            <a:picLocks noChangeAspect="1"/>
          </p:cNvPicPr>
          <p:nvPr/>
        </p:nvPicPr>
        <p:blipFill>
          <a:blip r:embed="rId3"/>
          <a:stretch>
            <a:fillRect/>
          </a:stretch>
        </p:blipFill>
        <p:spPr>
          <a:xfrm>
            <a:off x="5403908" y="1371600"/>
            <a:ext cx="6612501" cy="5496560"/>
          </a:xfrm>
          <a:prstGeom prst="rect">
            <a:avLst/>
          </a:prstGeom>
        </p:spPr>
      </p:pic>
      <p:pic>
        <p:nvPicPr>
          <p:cNvPr id="5" name="Resim 4">
            <a:extLst>
              <a:ext uri="{FF2B5EF4-FFF2-40B4-BE49-F238E27FC236}">
                <a16:creationId xmlns:a16="http://schemas.microsoft.com/office/drawing/2014/main" id="{FBC6C382-D4D8-46AE-8A9C-F95996593937}"/>
              </a:ext>
            </a:extLst>
          </p:cNvPr>
          <p:cNvPicPr>
            <a:picLocks noChangeAspect="1"/>
          </p:cNvPicPr>
          <p:nvPr/>
        </p:nvPicPr>
        <p:blipFill>
          <a:blip r:embed="rId4"/>
          <a:stretch>
            <a:fillRect/>
          </a:stretch>
        </p:blipFill>
        <p:spPr>
          <a:xfrm>
            <a:off x="4693920" y="36182"/>
            <a:ext cx="7498080" cy="1654506"/>
          </a:xfrm>
          <a:prstGeom prst="rect">
            <a:avLst/>
          </a:prstGeom>
        </p:spPr>
      </p:pic>
    </p:spTree>
    <p:extLst>
      <p:ext uri="{BB962C8B-B14F-4D97-AF65-F5344CB8AC3E}">
        <p14:creationId xmlns:p14="http://schemas.microsoft.com/office/powerpoint/2010/main" val="8821033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0A65200-D0A6-4F36-A771-804548281E1C}"/>
              </a:ext>
            </a:extLst>
          </p:cNvPr>
          <p:cNvSpPr>
            <a:spLocks noGrp="1"/>
          </p:cNvSpPr>
          <p:nvPr>
            <p:ph type="title"/>
          </p:nvPr>
        </p:nvSpPr>
        <p:spPr/>
        <p:txBody>
          <a:bodyPr>
            <a:normAutofit fontScale="90000"/>
          </a:bodyPr>
          <a:lstStyle/>
          <a:p>
            <a:br>
              <a:rPr lang="tr-TR" dirty="0"/>
            </a:br>
            <a:r>
              <a:rPr lang="tr-TR" dirty="0"/>
              <a:t>Medikal tedavi</a:t>
            </a:r>
            <a:br>
              <a:rPr lang="tr-TR" dirty="0"/>
            </a:br>
            <a:endParaRPr lang="tr-TR" dirty="0"/>
          </a:p>
        </p:txBody>
      </p:sp>
      <p:sp>
        <p:nvSpPr>
          <p:cNvPr id="4" name="İçerik Yer Tutucusu 3">
            <a:extLst>
              <a:ext uri="{FF2B5EF4-FFF2-40B4-BE49-F238E27FC236}">
                <a16:creationId xmlns:a16="http://schemas.microsoft.com/office/drawing/2014/main" id="{CD5E91EF-D446-4D3C-86ED-7BFB25388E4B}"/>
              </a:ext>
            </a:extLst>
          </p:cNvPr>
          <p:cNvSpPr>
            <a:spLocks noGrp="1"/>
          </p:cNvSpPr>
          <p:nvPr>
            <p:ph sz="half" idx="2"/>
          </p:nvPr>
        </p:nvSpPr>
        <p:spPr>
          <a:xfrm>
            <a:off x="352771" y="2574236"/>
            <a:ext cx="5157787" cy="3918640"/>
          </a:xfrm>
          <a:solidFill>
            <a:schemeClr val="accent3">
              <a:lumMod val="20000"/>
              <a:lumOff val="80000"/>
            </a:schemeClr>
          </a:solidFill>
        </p:spPr>
        <p:txBody>
          <a:bodyPr>
            <a:normAutofit fontScale="47500" lnSpcReduction="20000"/>
          </a:bodyPr>
          <a:lstStyle/>
          <a:p>
            <a:pPr marL="0" indent="0">
              <a:buNone/>
            </a:pPr>
            <a:endParaRPr lang="tr-TR" dirty="0"/>
          </a:p>
          <a:p>
            <a:r>
              <a:rPr lang="tr-TR" sz="4400" dirty="0" err="1"/>
              <a:t>İmiquimod-Aldara</a:t>
            </a:r>
            <a:r>
              <a:rPr lang="tr-TR" sz="4400" dirty="0"/>
              <a:t> </a:t>
            </a:r>
          </a:p>
          <a:p>
            <a:endParaRPr lang="tr-TR" dirty="0"/>
          </a:p>
          <a:p>
            <a:endParaRPr lang="tr-TR" dirty="0"/>
          </a:p>
          <a:p>
            <a:endParaRPr lang="tr-TR" dirty="0"/>
          </a:p>
          <a:p>
            <a:r>
              <a:rPr lang="tr-TR" sz="3800" dirty="0" err="1"/>
              <a:t>Topical</a:t>
            </a:r>
            <a:r>
              <a:rPr lang="tr-TR" sz="3800" dirty="0"/>
              <a:t> 5-fluorouracil </a:t>
            </a:r>
          </a:p>
          <a:p>
            <a:endParaRPr lang="tr-TR" sz="3800" dirty="0"/>
          </a:p>
          <a:p>
            <a:pPr marL="0" indent="0">
              <a:buNone/>
            </a:pPr>
            <a:endParaRPr lang="tr-TR" dirty="0"/>
          </a:p>
          <a:p>
            <a:r>
              <a:rPr lang="tr-TR" sz="3800" dirty="0" err="1"/>
              <a:t>Cidofovir</a:t>
            </a:r>
            <a:r>
              <a:rPr lang="tr-TR" sz="5100" dirty="0"/>
              <a:t> </a:t>
            </a:r>
          </a:p>
          <a:p>
            <a:endParaRPr lang="tr-TR" sz="5100" dirty="0"/>
          </a:p>
          <a:p>
            <a:endParaRPr lang="tr-TR" sz="5100" dirty="0"/>
          </a:p>
          <a:p>
            <a:r>
              <a:rPr lang="tr-TR" sz="3800" dirty="0" err="1"/>
              <a:t>Kemopreventif</a:t>
            </a:r>
            <a:r>
              <a:rPr lang="tr-TR" sz="3800" dirty="0"/>
              <a:t> ajanlar(</a:t>
            </a:r>
            <a:r>
              <a:rPr lang="tr-TR" sz="3800" dirty="0" err="1"/>
              <a:t>Retinil</a:t>
            </a:r>
            <a:r>
              <a:rPr lang="tr-TR" sz="3800" dirty="0"/>
              <a:t> asetat  jel)</a:t>
            </a:r>
          </a:p>
          <a:p>
            <a:endParaRPr lang="tr-TR" dirty="0"/>
          </a:p>
        </p:txBody>
      </p:sp>
      <p:sp>
        <p:nvSpPr>
          <p:cNvPr id="6" name="İçerik Yer Tutucusu 5">
            <a:extLst>
              <a:ext uri="{FF2B5EF4-FFF2-40B4-BE49-F238E27FC236}">
                <a16:creationId xmlns:a16="http://schemas.microsoft.com/office/drawing/2014/main" id="{F62C05C0-BF32-4E6E-9511-D1174012AC62}"/>
              </a:ext>
            </a:extLst>
          </p:cNvPr>
          <p:cNvSpPr>
            <a:spLocks noGrp="1"/>
          </p:cNvSpPr>
          <p:nvPr>
            <p:ph sz="quarter" idx="4"/>
          </p:nvPr>
        </p:nvSpPr>
        <p:spPr>
          <a:xfrm>
            <a:off x="6172200" y="2574236"/>
            <a:ext cx="5456208" cy="3955878"/>
          </a:xfrm>
          <a:solidFill>
            <a:schemeClr val="accent2">
              <a:lumMod val="20000"/>
              <a:lumOff val="80000"/>
            </a:schemeClr>
          </a:solidFill>
        </p:spPr>
        <p:txBody>
          <a:bodyPr>
            <a:normAutofit fontScale="47500" lnSpcReduction="20000"/>
          </a:bodyPr>
          <a:lstStyle/>
          <a:p>
            <a:pPr marL="0" indent="0">
              <a:buNone/>
            </a:pPr>
            <a:endParaRPr lang="tr-TR" sz="3800" dirty="0"/>
          </a:p>
          <a:p>
            <a:pPr marL="0" indent="0">
              <a:buNone/>
            </a:pPr>
            <a:r>
              <a:rPr lang="tr-TR" sz="3800" dirty="0"/>
              <a:t>Pozitif </a:t>
            </a:r>
            <a:r>
              <a:rPr lang="tr-TR" sz="3800" dirty="0" err="1"/>
              <a:t>immün</a:t>
            </a:r>
            <a:r>
              <a:rPr lang="tr-TR" sz="3800" dirty="0"/>
              <a:t> sistem düzenleyicisi </a:t>
            </a:r>
          </a:p>
          <a:p>
            <a:pPr marL="0" indent="0">
              <a:buNone/>
            </a:pPr>
            <a:r>
              <a:rPr lang="tr-TR" sz="3800" dirty="0"/>
              <a:t>Lokal </a:t>
            </a:r>
            <a:r>
              <a:rPr lang="tr-TR" sz="3800" dirty="0" err="1"/>
              <a:t>sitokin</a:t>
            </a:r>
            <a:r>
              <a:rPr lang="tr-TR" sz="3800" dirty="0"/>
              <a:t> üretimini tetikler </a:t>
            </a:r>
          </a:p>
          <a:p>
            <a:pPr marL="0" indent="0">
              <a:buNone/>
            </a:pPr>
            <a:r>
              <a:rPr lang="tr-TR" sz="3800" dirty="0"/>
              <a:t>3 kez/hf;16 </a:t>
            </a:r>
            <a:r>
              <a:rPr lang="tr-TR" sz="3800" dirty="0" err="1"/>
              <a:t>hf</a:t>
            </a:r>
            <a:r>
              <a:rPr lang="tr-TR" sz="3800" dirty="0"/>
              <a:t> ;%51-58 tam cevap, %25 </a:t>
            </a:r>
            <a:r>
              <a:rPr lang="tr-TR" sz="3800" dirty="0" err="1"/>
              <a:t>parsiyel</a:t>
            </a:r>
            <a:r>
              <a:rPr lang="tr-TR" sz="3800" dirty="0"/>
              <a:t> cevap </a:t>
            </a:r>
          </a:p>
          <a:p>
            <a:pPr marL="0" indent="0">
              <a:buNone/>
            </a:pPr>
            <a:endParaRPr lang="tr-TR" dirty="0"/>
          </a:p>
          <a:p>
            <a:pPr marL="0" indent="0">
              <a:buNone/>
            </a:pPr>
            <a:r>
              <a:rPr lang="tr-TR" sz="3800" dirty="0" err="1"/>
              <a:t>Primidin</a:t>
            </a:r>
            <a:r>
              <a:rPr lang="tr-TR" sz="3800" dirty="0"/>
              <a:t> </a:t>
            </a:r>
            <a:r>
              <a:rPr lang="tr-TR" sz="3800" dirty="0" err="1"/>
              <a:t>antimetaboliti</a:t>
            </a:r>
            <a:r>
              <a:rPr lang="tr-TR" sz="3800" dirty="0"/>
              <a:t>, DNA sentezi engeller; 1 kez/</a:t>
            </a:r>
            <a:r>
              <a:rPr lang="tr-TR" sz="3800" dirty="0" err="1"/>
              <a:t>hf</a:t>
            </a:r>
            <a:r>
              <a:rPr lang="tr-TR" sz="3800" dirty="0"/>
              <a:t>;</a:t>
            </a:r>
          </a:p>
          <a:p>
            <a:pPr marL="0" indent="0">
              <a:buNone/>
            </a:pPr>
            <a:r>
              <a:rPr lang="tr-TR" sz="3800" dirty="0"/>
              <a:t> 6 </a:t>
            </a:r>
            <a:r>
              <a:rPr lang="tr-TR" sz="3800" dirty="0" err="1"/>
              <a:t>hf</a:t>
            </a:r>
            <a:r>
              <a:rPr lang="tr-TR" sz="3800" dirty="0"/>
              <a:t>  Yan etki yüksek </a:t>
            </a:r>
          </a:p>
          <a:p>
            <a:pPr marL="0" indent="0">
              <a:buNone/>
            </a:pPr>
            <a:endParaRPr lang="tr-TR" dirty="0"/>
          </a:p>
          <a:p>
            <a:pPr marL="0" indent="0">
              <a:buNone/>
            </a:pPr>
            <a:r>
              <a:rPr lang="tr-TR" sz="4000" dirty="0" err="1"/>
              <a:t>Deoxycytidine</a:t>
            </a:r>
            <a:r>
              <a:rPr lang="tr-TR" sz="4000" dirty="0"/>
              <a:t> </a:t>
            </a:r>
            <a:r>
              <a:rPr lang="tr-TR" sz="4000" dirty="0" err="1"/>
              <a:t>monophosphate</a:t>
            </a:r>
            <a:r>
              <a:rPr lang="tr-TR" sz="4000" dirty="0"/>
              <a:t> analoğu ; E6 ve E7 ekspresyonu azaltır  Etkinlik </a:t>
            </a:r>
            <a:r>
              <a:rPr lang="tr-TR" sz="4000" dirty="0" err="1"/>
              <a:t>imiquimod</a:t>
            </a:r>
            <a:r>
              <a:rPr lang="tr-TR" sz="4000" dirty="0"/>
              <a:t> ile aynı </a:t>
            </a:r>
          </a:p>
          <a:p>
            <a:pPr marL="0" indent="0">
              <a:buNone/>
            </a:pPr>
            <a:r>
              <a:rPr lang="tr-TR" sz="4000" dirty="0"/>
              <a:t>Deneysel ;</a:t>
            </a:r>
            <a:r>
              <a:rPr lang="tr-TR" sz="4000" dirty="0" err="1"/>
              <a:t>Parsiyel+komplet</a:t>
            </a:r>
            <a:r>
              <a:rPr lang="tr-TR" sz="4000" dirty="0"/>
              <a:t> cevap %70 </a:t>
            </a:r>
          </a:p>
          <a:p>
            <a:pPr marL="0" indent="0">
              <a:buNone/>
            </a:pPr>
            <a:endParaRPr lang="tr-TR" dirty="0"/>
          </a:p>
          <a:p>
            <a:pPr marL="0" indent="0">
              <a:buNone/>
            </a:pPr>
            <a:endParaRPr lang="tr-TR" dirty="0"/>
          </a:p>
          <a:p>
            <a:pPr marL="0" indent="0">
              <a:buNone/>
            </a:pPr>
            <a:endParaRPr lang="tr-TR" dirty="0"/>
          </a:p>
          <a:p>
            <a:endParaRPr lang="tr-TR" dirty="0"/>
          </a:p>
        </p:txBody>
      </p:sp>
      <p:sp>
        <p:nvSpPr>
          <p:cNvPr id="5" name="İçerik Yer Tutucusu 2">
            <a:extLst>
              <a:ext uri="{FF2B5EF4-FFF2-40B4-BE49-F238E27FC236}">
                <a16:creationId xmlns:a16="http://schemas.microsoft.com/office/drawing/2014/main" id="{80416F8F-565D-4A7B-9C74-31F4F6B408A6}"/>
              </a:ext>
            </a:extLst>
          </p:cNvPr>
          <p:cNvSpPr txBox="1">
            <a:spLocks/>
          </p:cNvSpPr>
          <p:nvPr/>
        </p:nvSpPr>
        <p:spPr>
          <a:xfrm>
            <a:off x="526774" y="1568243"/>
            <a:ext cx="9859617" cy="1542706"/>
          </a:xfrm>
          <a:prstGeom prst="rect">
            <a:avLst/>
          </a:prstGeom>
        </p:spPr>
        <p:txBody>
          <a:bodyPr vert="horz" lIns="91440" tIns="45720" rIns="91440" bIns="45720" rtlCol="0" anchor="b">
            <a:normAutofit fontScale="400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endParaRPr lang="tr-TR" dirty="0"/>
          </a:p>
          <a:p>
            <a:endParaRPr lang="tr-TR" dirty="0"/>
          </a:p>
          <a:p>
            <a:endParaRPr lang="tr-TR" dirty="0"/>
          </a:p>
          <a:p>
            <a:endParaRPr lang="tr-TR" dirty="0"/>
          </a:p>
          <a:p>
            <a:r>
              <a:rPr lang="tr-TR" sz="5100" dirty="0" err="1"/>
              <a:t>Rekürren</a:t>
            </a:r>
            <a:r>
              <a:rPr lang="tr-TR" sz="5100" dirty="0"/>
              <a:t> olgularda (anatomiyi bozmamak ve kronik ağrıya yol açmamak) ve </a:t>
            </a:r>
            <a:r>
              <a:rPr lang="tr-TR" sz="5100" dirty="0" err="1"/>
              <a:t>rekürrens</a:t>
            </a:r>
            <a:r>
              <a:rPr lang="tr-TR" sz="5100" dirty="0"/>
              <a:t> riski yüksek olanlarda (sigara içen, </a:t>
            </a:r>
            <a:r>
              <a:rPr lang="tr-TR" sz="5100" dirty="0" err="1"/>
              <a:t>immünitesi</a:t>
            </a:r>
            <a:r>
              <a:rPr lang="tr-TR" sz="5100" dirty="0"/>
              <a:t> bozuk hastalarda) tercih edilir.</a:t>
            </a:r>
          </a:p>
          <a:p>
            <a:endParaRPr lang="tr-TR" dirty="0"/>
          </a:p>
          <a:p>
            <a:endParaRPr lang="tr-TR" dirty="0"/>
          </a:p>
          <a:p>
            <a:endParaRPr lang="tr-TR" dirty="0"/>
          </a:p>
        </p:txBody>
      </p:sp>
    </p:spTree>
    <p:extLst>
      <p:ext uri="{BB962C8B-B14F-4D97-AF65-F5344CB8AC3E}">
        <p14:creationId xmlns:p14="http://schemas.microsoft.com/office/powerpoint/2010/main" val="190314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247673" y="173238"/>
            <a:ext cx="6992328" cy="1431985"/>
          </a:xfrm>
          <a:prstGeom prst="rect">
            <a:avLst/>
          </a:prstGeom>
        </p:spPr>
      </p:pic>
      <p:pic>
        <p:nvPicPr>
          <p:cNvPr id="5" name="Resim 4"/>
          <p:cNvPicPr>
            <a:picLocks noChangeAspect="1"/>
          </p:cNvPicPr>
          <p:nvPr/>
        </p:nvPicPr>
        <p:blipFill>
          <a:blip r:embed="rId3"/>
          <a:stretch>
            <a:fillRect/>
          </a:stretch>
        </p:blipFill>
        <p:spPr>
          <a:xfrm>
            <a:off x="0" y="1362974"/>
            <a:ext cx="12192000" cy="5301176"/>
          </a:xfrm>
          <a:prstGeom prst="rect">
            <a:avLst/>
          </a:prstGeom>
        </p:spPr>
      </p:pic>
      <p:sp>
        <p:nvSpPr>
          <p:cNvPr id="6" name="Dikdörtgen 5"/>
          <p:cNvSpPr/>
          <p:nvPr/>
        </p:nvSpPr>
        <p:spPr>
          <a:xfrm>
            <a:off x="8039819" y="1975449"/>
            <a:ext cx="1431985" cy="46065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6544012" y="1446266"/>
            <a:ext cx="4991819" cy="400110"/>
          </a:xfrm>
          <a:prstGeom prst="rect">
            <a:avLst/>
          </a:prstGeom>
        </p:spPr>
        <p:txBody>
          <a:bodyPr wrap="square">
            <a:spAutoFit/>
          </a:bodyPr>
          <a:lstStyle/>
          <a:p>
            <a:r>
              <a:rPr lang="tr-TR" sz="2000" dirty="0" err="1">
                <a:solidFill>
                  <a:srgbClr val="C00000"/>
                </a:solidFill>
                <a:latin typeface="AdvTT5235d5a9"/>
              </a:rPr>
              <a:t>İmiquimod’a</a:t>
            </a:r>
            <a:r>
              <a:rPr lang="tr-TR" sz="2000" dirty="0">
                <a:solidFill>
                  <a:srgbClr val="C00000"/>
                </a:solidFill>
                <a:latin typeface="AdvTT5235d5a9"/>
              </a:rPr>
              <a:t> k</a:t>
            </a:r>
            <a:r>
              <a:rPr lang="en-US" sz="2000" dirty="0" err="1">
                <a:solidFill>
                  <a:srgbClr val="C00000"/>
                </a:solidFill>
                <a:latin typeface="AdvTT5235d5a9"/>
              </a:rPr>
              <a:t>omplete</a:t>
            </a:r>
            <a:r>
              <a:rPr lang="en-US" sz="2000" dirty="0">
                <a:solidFill>
                  <a:srgbClr val="C00000"/>
                </a:solidFill>
                <a:latin typeface="AdvTT5235d5a9"/>
              </a:rPr>
              <a:t> response </a:t>
            </a:r>
            <a:r>
              <a:rPr lang="tr-TR" sz="2000" dirty="0">
                <a:solidFill>
                  <a:srgbClr val="C00000"/>
                </a:solidFill>
                <a:latin typeface="AdvTT5235d5a9"/>
              </a:rPr>
              <a:t>hızı %</a:t>
            </a:r>
            <a:r>
              <a:rPr lang="en-US" sz="2000" dirty="0">
                <a:solidFill>
                  <a:srgbClr val="C00000"/>
                </a:solidFill>
                <a:latin typeface="AdvTT5235d5a9"/>
              </a:rPr>
              <a:t> </a:t>
            </a:r>
            <a:r>
              <a:rPr lang="tr-TR" sz="2000" dirty="0">
                <a:solidFill>
                  <a:srgbClr val="C00000"/>
                </a:solidFill>
                <a:latin typeface="AdvTT5235d5a9"/>
              </a:rPr>
              <a:t>5-</a:t>
            </a:r>
            <a:r>
              <a:rPr lang="en-US" sz="2000" dirty="0">
                <a:solidFill>
                  <a:srgbClr val="C00000"/>
                </a:solidFill>
                <a:latin typeface="AdvTT5235d5a9"/>
              </a:rPr>
              <a:t>88 </a:t>
            </a:r>
            <a:endParaRPr lang="tr-TR" sz="2000" dirty="0"/>
          </a:p>
        </p:txBody>
      </p:sp>
    </p:spTree>
    <p:extLst>
      <p:ext uri="{BB962C8B-B14F-4D97-AF65-F5344CB8AC3E}">
        <p14:creationId xmlns:p14="http://schemas.microsoft.com/office/powerpoint/2010/main" val="22089255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7D387984-0570-4952-BEBA-489531FCFBDD}"/>
              </a:ext>
            </a:extLst>
          </p:cNvPr>
          <p:cNvSpPr>
            <a:spLocks noGrp="1"/>
          </p:cNvSpPr>
          <p:nvPr>
            <p:ph idx="1"/>
          </p:nvPr>
        </p:nvSpPr>
        <p:spPr>
          <a:xfrm>
            <a:off x="805070" y="1401416"/>
            <a:ext cx="5000507" cy="5456583"/>
          </a:xfrm>
        </p:spPr>
        <p:txBody>
          <a:bodyPr>
            <a:normAutofit fontScale="55000" lnSpcReduction="20000"/>
          </a:bodyPr>
          <a:lstStyle/>
          <a:p>
            <a:pPr fontAlgn="base"/>
            <a:r>
              <a:rPr lang="en-US" b="1" dirty="0"/>
              <a:t>Recommendations and Conclusions</a:t>
            </a:r>
            <a:endParaRPr lang="tr-TR" b="1" dirty="0"/>
          </a:p>
          <a:p>
            <a:pPr marL="0" indent="0" fontAlgn="base">
              <a:buNone/>
            </a:pPr>
            <a:endParaRPr lang="tr-TR" b="1" dirty="0"/>
          </a:p>
          <a:p>
            <a:pPr marL="0" indent="0" fontAlgn="base">
              <a:buNone/>
            </a:pPr>
            <a:r>
              <a:rPr lang="en-US" dirty="0"/>
              <a:t>Immunization with </a:t>
            </a:r>
            <a:r>
              <a:rPr lang="en-US" dirty="0">
                <a:solidFill>
                  <a:srgbClr val="FF0000"/>
                </a:solidFill>
              </a:rPr>
              <a:t>the quadrivalent or 9-valent human papillomavirus (HPV) vaccine</a:t>
            </a:r>
            <a:r>
              <a:rPr lang="en-US" dirty="0"/>
              <a:t>, which is effective against HPV genotypes 6, 11, 16, and 18, and 6, 11, 16, 18, 31, 33, 45, 52, and 58, respectively, </a:t>
            </a:r>
            <a:r>
              <a:rPr lang="en-US" dirty="0">
                <a:solidFill>
                  <a:srgbClr val="FF0000"/>
                </a:solidFill>
              </a:rPr>
              <a:t>has been shown to decrease the risk of vulvar high-grade squamous intraepithelial lesions (HSIL) </a:t>
            </a:r>
            <a:r>
              <a:rPr lang="en-US" dirty="0"/>
              <a:t>(also known as vulvar intraepithelial neoplasia [VIN usual type]) and should be recommended for girls aged 11–12 years with catch-up through age 26 years if not vaccinated in the target age.</a:t>
            </a:r>
          </a:p>
          <a:p>
            <a:pPr fontAlgn="base"/>
            <a:r>
              <a:rPr lang="en-US" dirty="0">
                <a:solidFill>
                  <a:srgbClr val="FF0000"/>
                </a:solidFill>
              </a:rPr>
              <a:t>Cigarette smoking </a:t>
            </a:r>
            <a:r>
              <a:rPr lang="en-US" dirty="0"/>
              <a:t>is strongly associated with vulvar HSIL (VIN usual type), and cessation should be encouraged.</a:t>
            </a:r>
          </a:p>
          <a:p>
            <a:pPr fontAlgn="base"/>
            <a:r>
              <a:rPr lang="en-US" dirty="0"/>
              <a:t>There are </a:t>
            </a:r>
            <a:r>
              <a:rPr lang="en-US" dirty="0">
                <a:solidFill>
                  <a:srgbClr val="FF0000"/>
                </a:solidFill>
              </a:rPr>
              <a:t>no screening strategies </a:t>
            </a:r>
            <a:r>
              <a:rPr lang="en-US" dirty="0"/>
              <a:t>for the prevention of vulvar cancer through early detection of vulvar HSIL (VIN usual type).</a:t>
            </a:r>
          </a:p>
          <a:p>
            <a:pPr fontAlgn="base"/>
            <a:r>
              <a:rPr lang="en-US" dirty="0"/>
              <a:t>Detection is limited to visual assessment with confirmation by histopathology when needed.</a:t>
            </a:r>
          </a:p>
          <a:p>
            <a:pPr fontAlgn="base"/>
            <a:r>
              <a:rPr lang="en-US" dirty="0">
                <a:solidFill>
                  <a:srgbClr val="FF0000"/>
                </a:solidFill>
              </a:rPr>
              <a:t>Biopsy </a:t>
            </a:r>
            <a:r>
              <a:rPr lang="en-US" dirty="0"/>
              <a:t>is indicated </a:t>
            </a:r>
            <a:r>
              <a:rPr lang="en-US" b="1" dirty="0"/>
              <a:t>for visible lesions </a:t>
            </a:r>
            <a:r>
              <a:rPr lang="en-US" dirty="0"/>
              <a:t>for which definitive diagnosis cannot be made on clinical grounds, </a:t>
            </a:r>
            <a:r>
              <a:rPr lang="en-US" b="1" dirty="0"/>
              <a:t>possible malignancy</a:t>
            </a:r>
            <a:r>
              <a:rPr lang="en-US" dirty="0"/>
              <a:t>, visible lesions with presumed clinical diagnosis that is not responding to usual therapy, lesions with </a:t>
            </a:r>
            <a:r>
              <a:rPr lang="en-US" b="1" dirty="0"/>
              <a:t>atypical vascular patterns</a:t>
            </a:r>
            <a:r>
              <a:rPr lang="en-US" dirty="0"/>
              <a:t>, or stable lesions that </a:t>
            </a:r>
            <a:r>
              <a:rPr lang="en-US" b="1" dirty="0"/>
              <a:t>rapidly change in color, border, or size.</a:t>
            </a:r>
          </a:p>
          <a:p>
            <a:endParaRPr lang="tr-TR" dirty="0"/>
          </a:p>
        </p:txBody>
      </p:sp>
      <p:pic>
        <p:nvPicPr>
          <p:cNvPr id="4" name="Resim 3">
            <a:extLst>
              <a:ext uri="{FF2B5EF4-FFF2-40B4-BE49-F238E27FC236}">
                <a16:creationId xmlns:a16="http://schemas.microsoft.com/office/drawing/2014/main" id="{9C6E6E7F-DFDA-4B5B-97F5-2D2A4A2AC277}"/>
              </a:ext>
            </a:extLst>
          </p:cNvPr>
          <p:cNvPicPr>
            <a:picLocks noChangeAspect="1"/>
          </p:cNvPicPr>
          <p:nvPr/>
        </p:nvPicPr>
        <p:blipFill>
          <a:blip r:embed="rId2"/>
          <a:stretch>
            <a:fillRect/>
          </a:stretch>
        </p:blipFill>
        <p:spPr>
          <a:xfrm>
            <a:off x="152312" y="105116"/>
            <a:ext cx="8636176" cy="1276421"/>
          </a:xfrm>
          <a:prstGeom prst="rect">
            <a:avLst/>
          </a:prstGeom>
        </p:spPr>
      </p:pic>
      <p:sp>
        <p:nvSpPr>
          <p:cNvPr id="5" name="İçerik Yer Tutucusu 5">
            <a:extLst>
              <a:ext uri="{FF2B5EF4-FFF2-40B4-BE49-F238E27FC236}">
                <a16:creationId xmlns:a16="http://schemas.microsoft.com/office/drawing/2014/main" id="{F62C05C0-BF32-4E6E-9511-D1174012AC62}"/>
              </a:ext>
            </a:extLst>
          </p:cNvPr>
          <p:cNvSpPr txBox="1">
            <a:spLocks/>
          </p:cNvSpPr>
          <p:nvPr/>
        </p:nvSpPr>
        <p:spPr>
          <a:xfrm>
            <a:off x="6172200" y="2048025"/>
            <a:ext cx="5456208" cy="3955878"/>
          </a:xfrm>
          <a:prstGeom prst="rect">
            <a:avLst/>
          </a:prstGeom>
          <a:solidFill>
            <a:schemeClr val="accent2">
              <a:lumMod val="20000"/>
              <a:lumOff val="80000"/>
            </a:schemeClr>
          </a:solid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tr-TR" sz="3800" dirty="0"/>
          </a:p>
          <a:p>
            <a:pPr marL="0" indent="0">
              <a:buFont typeface="Arial" panose="020B0604020202020204" pitchFamily="34" charset="0"/>
              <a:buNone/>
            </a:pPr>
            <a:r>
              <a:rPr lang="tr-TR" sz="2000" dirty="0" err="1"/>
              <a:t>Quadrivalent</a:t>
            </a:r>
            <a:r>
              <a:rPr lang="tr-TR" sz="2000" dirty="0"/>
              <a:t> / 9-valent HPV aşıları VHSIL riskini azaltır.</a:t>
            </a:r>
          </a:p>
          <a:p>
            <a:pPr marL="0" indent="0">
              <a:buFont typeface="Arial" panose="020B0604020202020204" pitchFamily="34" charset="0"/>
              <a:buNone/>
            </a:pPr>
            <a:r>
              <a:rPr lang="tr-TR" sz="2000" dirty="0"/>
              <a:t>Sigara bırakılmalı</a:t>
            </a:r>
          </a:p>
          <a:p>
            <a:pPr marL="0" indent="0">
              <a:buFont typeface="Arial" panose="020B0604020202020204" pitchFamily="34" charset="0"/>
              <a:buNone/>
            </a:pPr>
            <a:r>
              <a:rPr lang="tr-TR" sz="2000" dirty="0" err="1"/>
              <a:t>Vulvar</a:t>
            </a:r>
            <a:r>
              <a:rPr lang="tr-TR" sz="2000" dirty="0"/>
              <a:t> </a:t>
            </a:r>
            <a:r>
              <a:rPr lang="tr-TR" sz="2000" dirty="0" err="1"/>
              <a:t>HSIL’i</a:t>
            </a:r>
            <a:r>
              <a:rPr lang="tr-TR" sz="2000" dirty="0"/>
              <a:t> erken </a:t>
            </a:r>
            <a:r>
              <a:rPr lang="tr-TR" sz="2000" dirty="0" err="1"/>
              <a:t>tesbit</a:t>
            </a:r>
            <a:r>
              <a:rPr lang="tr-TR" sz="2000" dirty="0"/>
              <a:t> edecek bir tarama stratejisi yok</a:t>
            </a:r>
          </a:p>
          <a:p>
            <a:pPr marL="0" indent="0">
              <a:buFont typeface="Arial" panose="020B0604020202020204" pitchFamily="34" charset="0"/>
              <a:buNone/>
            </a:pPr>
            <a:r>
              <a:rPr lang="tr-TR" sz="2000" dirty="0" err="1"/>
              <a:t>Visible</a:t>
            </a:r>
            <a:r>
              <a:rPr lang="tr-TR" sz="2000" dirty="0"/>
              <a:t> lezyonlarda ve </a:t>
            </a:r>
            <a:r>
              <a:rPr lang="tr-TR" sz="2000" dirty="0" err="1"/>
              <a:t>malignite</a:t>
            </a:r>
            <a:r>
              <a:rPr lang="tr-TR" sz="2000" dirty="0"/>
              <a:t> riski olanlarda </a:t>
            </a:r>
            <a:r>
              <a:rPr lang="tr-TR" sz="2000" dirty="0" err="1"/>
              <a:t>vulvar</a:t>
            </a:r>
            <a:r>
              <a:rPr lang="tr-TR" sz="2000" dirty="0"/>
              <a:t> biyopsi </a:t>
            </a:r>
            <a:r>
              <a:rPr lang="tr-TR" sz="2000" dirty="0" err="1"/>
              <a:t>endike</a:t>
            </a:r>
            <a:endParaRPr lang="tr-TR" sz="2000" dirty="0"/>
          </a:p>
          <a:p>
            <a:pPr marL="0" indent="0">
              <a:buFont typeface="Arial" panose="020B0604020202020204" pitchFamily="34" charset="0"/>
              <a:buNone/>
            </a:pPr>
            <a:endParaRPr lang="tr-TR" dirty="0"/>
          </a:p>
          <a:p>
            <a:pPr marL="0" indent="0">
              <a:buFont typeface="Arial" panose="020B0604020202020204" pitchFamily="34" charset="0"/>
              <a:buNone/>
            </a:pPr>
            <a:endParaRPr lang="tr-TR" dirty="0"/>
          </a:p>
          <a:p>
            <a:pPr marL="0" indent="0">
              <a:buFont typeface="Arial" panose="020B0604020202020204" pitchFamily="34" charset="0"/>
              <a:buNone/>
            </a:pPr>
            <a:endParaRPr lang="tr-TR" dirty="0"/>
          </a:p>
          <a:p>
            <a:pPr marL="0" indent="0">
              <a:buFont typeface="Arial" panose="020B0604020202020204" pitchFamily="34" charset="0"/>
              <a:buNone/>
            </a:pPr>
            <a:endParaRPr lang="tr-TR" dirty="0"/>
          </a:p>
          <a:p>
            <a:endParaRPr lang="tr-TR" dirty="0"/>
          </a:p>
        </p:txBody>
      </p:sp>
    </p:spTree>
    <p:extLst>
      <p:ext uri="{BB962C8B-B14F-4D97-AF65-F5344CB8AC3E}">
        <p14:creationId xmlns:p14="http://schemas.microsoft.com/office/powerpoint/2010/main" val="413895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586E86B0-6E1F-4301-842B-E0121094428F}"/>
              </a:ext>
            </a:extLst>
          </p:cNvPr>
          <p:cNvSpPr>
            <a:spLocks noGrp="1"/>
          </p:cNvSpPr>
          <p:nvPr>
            <p:ph type="title"/>
          </p:nvPr>
        </p:nvSpPr>
        <p:spPr>
          <a:solidFill>
            <a:srgbClr val="FFC000"/>
          </a:solidFill>
        </p:spPr>
        <p:txBody>
          <a:bodyPr>
            <a:normAutofit fontScale="90000"/>
          </a:bodyPr>
          <a:lstStyle/>
          <a:p>
            <a:br>
              <a:rPr lang="tr-TR" b="1" dirty="0"/>
            </a:br>
            <a:r>
              <a:rPr lang="tr-TR" b="1" dirty="0"/>
              <a:t>PROGNOZ/ DOĞAL SEYİR</a:t>
            </a:r>
            <a:br>
              <a:rPr lang="tr-TR" b="1" dirty="0"/>
            </a:br>
            <a:br>
              <a:rPr lang="tr-TR" dirty="0"/>
            </a:br>
            <a:endParaRPr lang="tr-TR" dirty="0"/>
          </a:p>
        </p:txBody>
      </p:sp>
      <p:sp>
        <p:nvSpPr>
          <p:cNvPr id="3" name="İçerik Yer Tutucusu 2">
            <a:extLst>
              <a:ext uri="{FF2B5EF4-FFF2-40B4-BE49-F238E27FC236}">
                <a16:creationId xmlns:a16="http://schemas.microsoft.com/office/drawing/2014/main" id="{1CE2A6EE-7B3E-4F65-B508-80DFE54E95ED}"/>
              </a:ext>
            </a:extLst>
          </p:cNvPr>
          <p:cNvSpPr>
            <a:spLocks noGrp="1"/>
          </p:cNvSpPr>
          <p:nvPr>
            <p:ph idx="1"/>
          </p:nvPr>
        </p:nvSpPr>
        <p:spPr>
          <a:xfrm>
            <a:off x="838200" y="2205381"/>
            <a:ext cx="10515600" cy="3163819"/>
          </a:xfrm>
          <a:solidFill>
            <a:schemeClr val="accent1">
              <a:lumMod val="20000"/>
              <a:lumOff val="80000"/>
            </a:schemeClr>
          </a:solidFill>
        </p:spPr>
        <p:txBody>
          <a:bodyPr>
            <a:normAutofit fontScale="25000" lnSpcReduction="20000"/>
          </a:bodyPr>
          <a:lstStyle/>
          <a:p>
            <a:pPr marL="0" indent="0">
              <a:buNone/>
            </a:pPr>
            <a:endParaRPr lang="tr-TR" dirty="0"/>
          </a:p>
          <a:p>
            <a:pPr marL="0" indent="0">
              <a:buNone/>
            </a:pPr>
            <a:r>
              <a:rPr lang="tr-TR" sz="11200" dirty="0"/>
              <a:t>Eğer VIN tedavi edilmezse;  </a:t>
            </a:r>
            <a:r>
              <a:rPr lang="tr-TR" sz="11200" dirty="0" err="1"/>
              <a:t>Persiste</a:t>
            </a:r>
            <a:r>
              <a:rPr lang="tr-TR" sz="11200" dirty="0"/>
              <a:t>-İlerleme-Kaybolma</a:t>
            </a:r>
          </a:p>
          <a:p>
            <a:pPr marL="0" indent="0">
              <a:buNone/>
            </a:pPr>
            <a:endParaRPr lang="tr-TR" sz="11200" dirty="0"/>
          </a:p>
          <a:p>
            <a:pPr marL="0" indent="0">
              <a:buNone/>
            </a:pPr>
            <a:r>
              <a:rPr lang="tr-TR" sz="11200" dirty="0"/>
              <a:t>Tedavi edilmemiş 88 hastanın 8‘inde (%9) 1-8 yılda </a:t>
            </a:r>
            <a:r>
              <a:rPr lang="tr-TR" sz="11200" dirty="0" err="1"/>
              <a:t>invazif</a:t>
            </a:r>
            <a:r>
              <a:rPr lang="tr-TR" sz="11200" dirty="0"/>
              <a:t> vulva </a:t>
            </a:r>
            <a:r>
              <a:rPr lang="tr-TR" sz="11200" dirty="0" err="1"/>
              <a:t>ca</a:t>
            </a:r>
            <a:r>
              <a:rPr lang="tr-TR" sz="11200" dirty="0"/>
              <a:t> </a:t>
            </a:r>
          </a:p>
          <a:p>
            <a:pPr marL="0" indent="0">
              <a:buNone/>
            </a:pPr>
            <a:r>
              <a:rPr lang="tr-TR" sz="11200" dirty="0"/>
              <a:t>88 hastanın 41’inde </a:t>
            </a:r>
            <a:r>
              <a:rPr lang="tr-TR" sz="11200" dirty="0" err="1"/>
              <a:t>spontan</a:t>
            </a:r>
            <a:r>
              <a:rPr lang="tr-TR" sz="11200" dirty="0"/>
              <a:t> regresyon (%47)</a:t>
            </a:r>
          </a:p>
          <a:p>
            <a:pPr marL="0" indent="0">
              <a:buNone/>
            </a:pPr>
            <a:endParaRPr lang="tr-TR" sz="11200" dirty="0"/>
          </a:p>
          <a:p>
            <a:pPr marL="0" indent="0">
              <a:buNone/>
            </a:pPr>
            <a:r>
              <a:rPr lang="tr-TR" sz="11200" dirty="0" err="1"/>
              <a:t>Differentiated</a:t>
            </a:r>
            <a:r>
              <a:rPr lang="tr-TR" sz="11200" dirty="0"/>
              <a:t> VIN’ </a:t>
            </a:r>
            <a:r>
              <a:rPr lang="tr-TR" sz="11200" dirty="0" err="1"/>
              <a:t>lerde</a:t>
            </a:r>
            <a:r>
              <a:rPr lang="tr-TR" sz="11200" dirty="0"/>
              <a:t> </a:t>
            </a:r>
            <a:r>
              <a:rPr lang="tr-TR" sz="11200" dirty="0" err="1"/>
              <a:t>Undifferantiated</a:t>
            </a:r>
            <a:r>
              <a:rPr lang="tr-TR" sz="11200" dirty="0"/>
              <a:t> </a:t>
            </a:r>
            <a:r>
              <a:rPr lang="tr-TR" sz="11200" dirty="0" err="1"/>
              <a:t>VIN’lere</a:t>
            </a:r>
            <a:r>
              <a:rPr lang="tr-TR" sz="11200" dirty="0"/>
              <a:t> göre daha fazla </a:t>
            </a:r>
            <a:r>
              <a:rPr lang="tr-TR" sz="11200" dirty="0" err="1"/>
              <a:t>progresyon</a:t>
            </a:r>
            <a:r>
              <a:rPr lang="tr-TR" sz="11200" dirty="0"/>
              <a:t> mevcut (%33 </a:t>
            </a:r>
            <a:r>
              <a:rPr lang="tr-TR" sz="11200" dirty="0" err="1"/>
              <a:t>vs</a:t>
            </a:r>
            <a:r>
              <a:rPr lang="tr-TR" sz="11200" dirty="0"/>
              <a:t> %5.7)</a:t>
            </a:r>
          </a:p>
          <a:p>
            <a:pPr marL="0" indent="0">
              <a:buNone/>
            </a:pPr>
            <a:endParaRPr lang="tr-TR" dirty="0"/>
          </a:p>
          <a:p>
            <a:pPr marL="0" indent="0">
              <a:buNone/>
            </a:pPr>
            <a:r>
              <a:rPr lang="tr-TR" dirty="0"/>
              <a:t> </a:t>
            </a:r>
          </a:p>
        </p:txBody>
      </p:sp>
      <p:sp>
        <p:nvSpPr>
          <p:cNvPr id="4" name="Dikdörtgen 3">
            <a:extLst>
              <a:ext uri="{FF2B5EF4-FFF2-40B4-BE49-F238E27FC236}">
                <a16:creationId xmlns:a16="http://schemas.microsoft.com/office/drawing/2014/main" id="{991CE052-2F43-4463-8810-8065A3B7F9CD}"/>
              </a:ext>
            </a:extLst>
          </p:cNvPr>
          <p:cNvSpPr/>
          <p:nvPr/>
        </p:nvSpPr>
        <p:spPr>
          <a:xfrm>
            <a:off x="3047750" y="5721123"/>
            <a:ext cx="8153650" cy="923330"/>
          </a:xfrm>
          <a:prstGeom prst="rect">
            <a:avLst/>
          </a:prstGeom>
        </p:spPr>
        <p:txBody>
          <a:bodyPr wrap="square">
            <a:spAutoFit/>
          </a:bodyPr>
          <a:lstStyle/>
          <a:p>
            <a:r>
              <a:rPr lang="tr-TR" dirty="0"/>
              <a:t> </a:t>
            </a:r>
            <a:r>
              <a:rPr lang="tr-TR" dirty="0" err="1"/>
              <a:t>van</a:t>
            </a:r>
            <a:r>
              <a:rPr lang="tr-TR" dirty="0"/>
              <a:t> </a:t>
            </a:r>
            <a:r>
              <a:rPr lang="tr-TR" dirty="0" err="1"/>
              <a:t>Seters</a:t>
            </a:r>
            <a:r>
              <a:rPr lang="tr-TR" dirty="0"/>
              <a:t> M, </a:t>
            </a:r>
            <a:r>
              <a:rPr lang="tr-TR" dirty="0" err="1"/>
              <a:t>van</a:t>
            </a:r>
            <a:r>
              <a:rPr lang="tr-TR" dirty="0"/>
              <a:t> </a:t>
            </a:r>
            <a:r>
              <a:rPr lang="tr-TR" dirty="0" err="1"/>
              <a:t>Beurden</a:t>
            </a:r>
            <a:r>
              <a:rPr lang="tr-TR" dirty="0"/>
              <a:t> M, de </a:t>
            </a:r>
            <a:r>
              <a:rPr lang="tr-TR" dirty="0" err="1"/>
              <a:t>Craen</a:t>
            </a:r>
            <a:r>
              <a:rPr lang="tr-TR" dirty="0"/>
              <a:t> AJ. Is </a:t>
            </a:r>
            <a:r>
              <a:rPr lang="tr-TR" dirty="0" err="1"/>
              <a:t>the</a:t>
            </a:r>
            <a:r>
              <a:rPr lang="tr-TR" dirty="0"/>
              <a:t> </a:t>
            </a:r>
            <a:r>
              <a:rPr lang="tr-TR" dirty="0" err="1"/>
              <a:t>assumed</a:t>
            </a:r>
            <a:r>
              <a:rPr lang="tr-TR" dirty="0"/>
              <a:t> </a:t>
            </a:r>
            <a:r>
              <a:rPr lang="tr-TR" dirty="0" err="1"/>
              <a:t>natural</a:t>
            </a:r>
            <a:r>
              <a:rPr lang="tr-TR" dirty="0"/>
              <a:t> </a:t>
            </a:r>
            <a:r>
              <a:rPr lang="tr-TR" dirty="0" err="1"/>
              <a:t>history</a:t>
            </a:r>
            <a:r>
              <a:rPr lang="tr-TR" dirty="0"/>
              <a:t> of </a:t>
            </a:r>
            <a:r>
              <a:rPr lang="tr-TR" dirty="0" err="1"/>
              <a:t>vulvar</a:t>
            </a:r>
            <a:r>
              <a:rPr lang="tr-TR" dirty="0"/>
              <a:t> </a:t>
            </a:r>
            <a:r>
              <a:rPr lang="tr-TR" dirty="0" err="1"/>
              <a:t>intraepithelial</a:t>
            </a:r>
            <a:r>
              <a:rPr lang="tr-TR" dirty="0"/>
              <a:t> </a:t>
            </a:r>
            <a:r>
              <a:rPr lang="tr-TR" dirty="0" err="1"/>
              <a:t>neoplasia</a:t>
            </a:r>
            <a:r>
              <a:rPr lang="tr-TR" dirty="0"/>
              <a:t> III </a:t>
            </a:r>
            <a:r>
              <a:rPr lang="tr-TR" dirty="0" err="1"/>
              <a:t>based</a:t>
            </a:r>
            <a:r>
              <a:rPr lang="tr-TR" dirty="0"/>
              <a:t> on </a:t>
            </a:r>
            <a:r>
              <a:rPr lang="tr-TR" dirty="0" err="1"/>
              <a:t>enough</a:t>
            </a:r>
            <a:r>
              <a:rPr lang="tr-TR" dirty="0"/>
              <a:t> </a:t>
            </a:r>
            <a:r>
              <a:rPr lang="tr-TR" dirty="0" err="1"/>
              <a:t>evidence</a:t>
            </a:r>
            <a:r>
              <a:rPr lang="tr-TR" dirty="0"/>
              <a:t>? A </a:t>
            </a:r>
            <a:r>
              <a:rPr lang="tr-TR" dirty="0" err="1"/>
              <a:t>systematic</a:t>
            </a:r>
            <a:r>
              <a:rPr lang="tr-TR" dirty="0"/>
              <a:t> </a:t>
            </a:r>
            <a:r>
              <a:rPr lang="tr-TR" dirty="0" err="1"/>
              <a:t>review</a:t>
            </a:r>
            <a:r>
              <a:rPr lang="tr-TR" dirty="0"/>
              <a:t> of 3322 </a:t>
            </a:r>
            <a:r>
              <a:rPr lang="tr-TR" dirty="0" err="1"/>
              <a:t>published</a:t>
            </a:r>
            <a:r>
              <a:rPr lang="tr-TR" dirty="0"/>
              <a:t> </a:t>
            </a:r>
            <a:r>
              <a:rPr lang="tr-TR" dirty="0" err="1"/>
              <a:t>patients</a:t>
            </a:r>
            <a:r>
              <a:rPr lang="tr-TR" dirty="0"/>
              <a:t>. </a:t>
            </a:r>
            <a:r>
              <a:rPr lang="tr-TR" dirty="0" err="1"/>
              <a:t>Gynecol</a:t>
            </a:r>
            <a:r>
              <a:rPr lang="tr-TR" dirty="0"/>
              <a:t> </a:t>
            </a:r>
            <a:r>
              <a:rPr lang="tr-TR" dirty="0" err="1"/>
              <a:t>Oncol</a:t>
            </a:r>
            <a:r>
              <a:rPr lang="tr-TR" dirty="0"/>
              <a:t> 2005</a:t>
            </a:r>
          </a:p>
        </p:txBody>
      </p:sp>
    </p:spTree>
    <p:extLst>
      <p:ext uri="{BB962C8B-B14F-4D97-AF65-F5344CB8AC3E}">
        <p14:creationId xmlns:p14="http://schemas.microsoft.com/office/powerpoint/2010/main" val="19588953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3D3229E1-6DED-417B-8B09-88A1D6BC88F5}"/>
              </a:ext>
            </a:extLst>
          </p:cNvPr>
          <p:cNvPicPr>
            <a:picLocks noChangeAspect="1"/>
          </p:cNvPicPr>
          <p:nvPr/>
        </p:nvPicPr>
        <p:blipFill>
          <a:blip r:embed="rId2"/>
          <a:stretch>
            <a:fillRect/>
          </a:stretch>
        </p:blipFill>
        <p:spPr>
          <a:xfrm>
            <a:off x="685800" y="1690688"/>
            <a:ext cx="11012557" cy="2225040"/>
          </a:xfrm>
          <a:prstGeom prst="rect">
            <a:avLst/>
          </a:prstGeom>
        </p:spPr>
      </p:pic>
      <p:pic>
        <p:nvPicPr>
          <p:cNvPr id="5" name="Resim 4">
            <a:extLst>
              <a:ext uri="{FF2B5EF4-FFF2-40B4-BE49-F238E27FC236}">
                <a16:creationId xmlns:a16="http://schemas.microsoft.com/office/drawing/2014/main" id="{5B738AF1-CB8D-4B8D-AF44-39A201B4F9E8}"/>
              </a:ext>
            </a:extLst>
          </p:cNvPr>
          <p:cNvPicPr>
            <a:picLocks noChangeAspect="1"/>
          </p:cNvPicPr>
          <p:nvPr/>
        </p:nvPicPr>
        <p:blipFill>
          <a:blip r:embed="rId3"/>
          <a:stretch>
            <a:fillRect/>
          </a:stretch>
        </p:blipFill>
        <p:spPr>
          <a:xfrm>
            <a:off x="596348" y="3865743"/>
            <a:ext cx="7378287" cy="2898087"/>
          </a:xfrm>
          <a:prstGeom prst="rect">
            <a:avLst/>
          </a:prstGeom>
        </p:spPr>
      </p:pic>
      <p:pic>
        <p:nvPicPr>
          <p:cNvPr id="6" name="Resim 5">
            <a:extLst>
              <a:ext uri="{FF2B5EF4-FFF2-40B4-BE49-F238E27FC236}">
                <a16:creationId xmlns:a16="http://schemas.microsoft.com/office/drawing/2014/main" id="{7439BFEC-7EE9-470B-8EA2-0B6EC29F4F85}"/>
              </a:ext>
            </a:extLst>
          </p:cNvPr>
          <p:cNvPicPr>
            <a:picLocks noChangeAspect="1"/>
          </p:cNvPicPr>
          <p:nvPr/>
        </p:nvPicPr>
        <p:blipFill>
          <a:blip r:embed="rId4"/>
          <a:stretch>
            <a:fillRect/>
          </a:stretch>
        </p:blipFill>
        <p:spPr>
          <a:xfrm>
            <a:off x="155852" y="0"/>
            <a:ext cx="8811976" cy="1710240"/>
          </a:xfrm>
          <a:prstGeom prst="rect">
            <a:avLst/>
          </a:prstGeom>
        </p:spPr>
      </p:pic>
      <p:pic>
        <p:nvPicPr>
          <p:cNvPr id="7" name="Resim 6">
            <a:extLst>
              <a:ext uri="{FF2B5EF4-FFF2-40B4-BE49-F238E27FC236}">
                <a16:creationId xmlns:a16="http://schemas.microsoft.com/office/drawing/2014/main" id="{70664E9D-642F-4BAC-A0D5-DE1AE6786064}"/>
              </a:ext>
            </a:extLst>
          </p:cNvPr>
          <p:cNvPicPr>
            <a:picLocks noChangeAspect="1"/>
          </p:cNvPicPr>
          <p:nvPr/>
        </p:nvPicPr>
        <p:blipFill>
          <a:blip r:embed="rId5"/>
          <a:stretch>
            <a:fillRect/>
          </a:stretch>
        </p:blipFill>
        <p:spPr>
          <a:xfrm>
            <a:off x="8557591" y="3930291"/>
            <a:ext cx="3634408" cy="2747480"/>
          </a:xfrm>
          <a:prstGeom prst="rect">
            <a:avLst/>
          </a:prstGeom>
        </p:spPr>
      </p:pic>
    </p:spTree>
    <p:extLst>
      <p:ext uri="{BB962C8B-B14F-4D97-AF65-F5344CB8AC3E}">
        <p14:creationId xmlns:p14="http://schemas.microsoft.com/office/powerpoint/2010/main" val="6460055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4C30137-38C5-4375-AF2D-D8EA88180F8D}"/>
              </a:ext>
            </a:extLst>
          </p:cNvPr>
          <p:cNvSpPr>
            <a:spLocks noGrp="1"/>
          </p:cNvSpPr>
          <p:nvPr>
            <p:ph type="title"/>
          </p:nvPr>
        </p:nvSpPr>
        <p:spPr>
          <a:xfrm>
            <a:off x="4079240" y="1715332"/>
            <a:ext cx="2016760" cy="904875"/>
          </a:xfrm>
          <a:solidFill>
            <a:srgbClr val="FFC000"/>
          </a:solidFill>
        </p:spPr>
        <p:txBody>
          <a:bodyPr/>
          <a:lstStyle/>
          <a:p>
            <a:r>
              <a:rPr lang="tr-TR" dirty="0"/>
              <a:t>Takip</a:t>
            </a:r>
          </a:p>
        </p:txBody>
      </p:sp>
      <p:pic>
        <p:nvPicPr>
          <p:cNvPr id="4" name="Resim 3">
            <a:extLst>
              <a:ext uri="{FF2B5EF4-FFF2-40B4-BE49-F238E27FC236}">
                <a16:creationId xmlns:a16="http://schemas.microsoft.com/office/drawing/2014/main" id="{3545DA60-BD10-479A-AB25-98D80337B60E}"/>
              </a:ext>
            </a:extLst>
          </p:cNvPr>
          <p:cNvPicPr>
            <a:picLocks noChangeAspect="1"/>
          </p:cNvPicPr>
          <p:nvPr/>
        </p:nvPicPr>
        <p:blipFill>
          <a:blip r:embed="rId2"/>
          <a:stretch>
            <a:fillRect/>
          </a:stretch>
        </p:blipFill>
        <p:spPr>
          <a:xfrm>
            <a:off x="1413661" y="3110948"/>
            <a:ext cx="10485012" cy="2266122"/>
          </a:xfrm>
          <a:prstGeom prst="rect">
            <a:avLst/>
          </a:prstGeom>
        </p:spPr>
      </p:pic>
      <p:pic>
        <p:nvPicPr>
          <p:cNvPr id="5" name="Resim 4">
            <a:extLst>
              <a:ext uri="{FF2B5EF4-FFF2-40B4-BE49-F238E27FC236}">
                <a16:creationId xmlns:a16="http://schemas.microsoft.com/office/drawing/2014/main" id="{D5E4441A-7049-4629-81E8-DCED6474719C}"/>
              </a:ext>
            </a:extLst>
          </p:cNvPr>
          <p:cNvPicPr>
            <a:picLocks noChangeAspect="1"/>
          </p:cNvPicPr>
          <p:nvPr/>
        </p:nvPicPr>
        <p:blipFill>
          <a:blip r:embed="rId3"/>
          <a:stretch>
            <a:fillRect/>
          </a:stretch>
        </p:blipFill>
        <p:spPr>
          <a:xfrm>
            <a:off x="0" y="92611"/>
            <a:ext cx="8636176" cy="1315022"/>
          </a:xfrm>
          <a:prstGeom prst="rect">
            <a:avLst/>
          </a:prstGeom>
        </p:spPr>
      </p:pic>
    </p:spTree>
    <p:extLst>
      <p:ext uri="{BB962C8B-B14F-4D97-AF65-F5344CB8AC3E}">
        <p14:creationId xmlns:p14="http://schemas.microsoft.com/office/powerpoint/2010/main" val="16679697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C719B55-60E4-4DCB-8BBF-F0AAAA54C884}"/>
              </a:ext>
            </a:extLst>
          </p:cNvPr>
          <p:cNvSpPr>
            <a:spLocks noGrp="1"/>
          </p:cNvSpPr>
          <p:nvPr>
            <p:ph type="ctrTitle"/>
          </p:nvPr>
        </p:nvSpPr>
        <p:spPr>
          <a:solidFill>
            <a:schemeClr val="accent4">
              <a:lumMod val="40000"/>
              <a:lumOff val="60000"/>
            </a:schemeClr>
          </a:solidFill>
        </p:spPr>
        <p:txBody>
          <a:bodyPr/>
          <a:lstStyle/>
          <a:p>
            <a:r>
              <a:rPr lang="tr-TR" dirty="0" err="1"/>
              <a:t>Genital</a:t>
            </a:r>
            <a:r>
              <a:rPr lang="tr-TR" dirty="0"/>
              <a:t> </a:t>
            </a:r>
            <a:r>
              <a:rPr lang="tr-TR" dirty="0" err="1"/>
              <a:t>Kondilomlara</a:t>
            </a:r>
            <a:r>
              <a:rPr lang="tr-TR" dirty="0"/>
              <a:t> Yaklaşım</a:t>
            </a:r>
          </a:p>
        </p:txBody>
      </p:sp>
      <p:sp>
        <p:nvSpPr>
          <p:cNvPr id="3" name="Alt Başlık 2">
            <a:extLst>
              <a:ext uri="{FF2B5EF4-FFF2-40B4-BE49-F238E27FC236}">
                <a16:creationId xmlns:a16="http://schemas.microsoft.com/office/drawing/2014/main" id="{5E08291D-CCBC-4DB2-9D64-E94F887906D6}"/>
              </a:ext>
            </a:extLst>
          </p:cNvPr>
          <p:cNvSpPr>
            <a:spLocks noGrp="1"/>
          </p:cNvSpPr>
          <p:nvPr>
            <p:ph type="subTitle" idx="1"/>
          </p:nvPr>
        </p:nvSpPr>
        <p:spPr>
          <a:xfrm>
            <a:off x="3048000" y="5202238"/>
            <a:ext cx="9144000" cy="1655762"/>
          </a:xfrm>
          <a:solidFill>
            <a:schemeClr val="accent3">
              <a:lumMod val="60000"/>
              <a:lumOff val="40000"/>
            </a:schemeClr>
          </a:solidFill>
        </p:spPr>
        <p:txBody>
          <a:bodyPr/>
          <a:lstStyle/>
          <a:p>
            <a:r>
              <a:rPr lang="tr-TR" dirty="0" err="1"/>
              <a:t>Prof</a:t>
            </a:r>
            <a:r>
              <a:rPr lang="tr-TR" dirty="0"/>
              <a:t> </a:t>
            </a:r>
            <a:r>
              <a:rPr lang="tr-TR" dirty="0" err="1"/>
              <a:t>Dr</a:t>
            </a:r>
            <a:r>
              <a:rPr lang="tr-TR" dirty="0"/>
              <a:t> AHMET GÖÇMEN</a:t>
            </a:r>
          </a:p>
          <a:p>
            <a:r>
              <a:rPr lang="tr-TR" dirty="0"/>
              <a:t>MEMORİAL HASTANESİ</a:t>
            </a:r>
          </a:p>
        </p:txBody>
      </p:sp>
      <p:sp>
        <p:nvSpPr>
          <p:cNvPr id="4" name="Metin kutusu 3"/>
          <p:cNvSpPr txBox="1"/>
          <p:nvPr/>
        </p:nvSpPr>
        <p:spPr>
          <a:xfrm>
            <a:off x="5387009" y="3896138"/>
            <a:ext cx="5361327" cy="646331"/>
          </a:xfrm>
          <a:prstGeom prst="rect">
            <a:avLst/>
          </a:prstGeom>
          <a:solidFill>
            <a:schemeClr val="accent2">
              <a:lumMod val="75000"/>
            </a:schemeClr>
          </a:solidFill>
        </p:spPr>
        <p:txBody>
          <a:bodyPr wrap="square" rtlCol="0">
            <a:spAutoFit/>
          </a:bodyPr>
          <a:lstStyle/>
          <a:p>
            <a:r>
              <a:rPr lang="tr-TR" sz="3600" dirty="0"/>
              <a:t>TJOD İSTANBUL 20.06.2018</a:t>
            </a:r>
          </a:p>
        </p:txBody>
      </p:sp>
    </p:spTree>
    <p:extLst>
      <p:ext uri="{BB962C8B-B14F-4D97-AF65-F5344CB8AC3E}">
        <p14:creationId xmlns:p14="http://schemas.microsoft.com/office/powerpoint/2010/main" val="36421284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479983BB-50D2-49CB-960A-5ECFFFBEB8B1}"/>
              </a:ext>
            </a:extLst>
          </p:cNvPr>
          <p:cNvSpPr>
            <a:spLocks noGrp="1"/>
          </p:cNvSpPr>
          <p:nvPr>
            <p:ph type="title"/>
          </p:nvPr>
        </p:nvSpPr>
        <p:spPr>
          <a:solidFill>
            <a:schemeClr val="accent2">
              <a:lumMod val="40000"/>
              <a:lumOff val="60000"/>
            </a:schemeClr>
          </a:solidFill>
        </p:spPr>
        <p:txBody>
          <a:bodyPr/>
          <a:lstStyle/>
          <a:p>
            <a:r>
              <a:rPr lang="tr-TR" b="1" dirty="0"/>
              <a:t>             GENİTAL KONDİLOMLAR </a:t>
            </a:r>
            <a:br>
              <a:rPr lang="tr-TR" b="1" dirty="0"/>
            </a:br>
            <a:r>
              <a:rPr lang="tr-TR" b="1" dirty="0"/>
              <a:t>(</a:t>
            </a:r>
            <a:r>
              <a:rPr lang="tr-TR" b="1" dirty="0" err="1"/>
              <a:t>Anogenital</a:t>
            </a:r>
            <a:r>
              <a:rPr lang="tr-TR" b="1" dirty="0"/>
              <a:t> </a:t>
            </a:r>
            <a:r>
              <a:rPr lang="tr-TR" b="1" dirty="0" err="1"/>
              <a:t>Wart</a:t>
            </a:r>
            <a:r>
              <a:rPr lang="tr-TR" b="1" dirty="0"/>
              <a:t>/</a:t>
            </a:r>
            <a:r>
              <a:rPr lang="tr-TR" b="1" dirty="0" err="1"/>
              <a:t>Condyloma</a:t>
            </a:r>
            <a:r>
              <a:rPr lang="tr-TR" b="1" dirty="0"/>
              <a:t> </a:t>
            </a:r>
            <a:r>
              <a:rPr lang="tr-TR" b="1" dirty="0" err="1"/>
              <a:t>acuminata</a:t>
            </a:r>
            <a:r>
              <a:rPr lang="tr-TR" b="1" dirty="0"/>
              <a:t>)</a:t>
            </a:r>
            <a:endParaRPr lang="tr-TR" dirty="0"/>
          </a:p>
        </p:txBody>
      </p:sp>
      <p:sp>
        <p:nvSpPr>
          <p:cNvPr id="5" name="İçerik Yer Tutucusu 4">
            <a:extLst>
              <a:ext uri="{FF2B5EF4-FFF2-40B4-BE49-F238E27FC236}">
                <a16:creationId xmlns:a16="http://schemas.microsoft.com/office/drawing/2014/main" id="{93877CB6-C680-452D-8321-F7ABE0C7D9C6}"/>
              </a:ext>
            </a:extLst>
          </p:cNvPr>
          <p:cNvSpPr>
            <a:spLocks noGrp="1"/>
          </p:cNvSpPr>
          <p:nvPr>
            <p:ph idx="1"/>
          </p:nvPr>
        </p:nvSpPr>
        <p:spPr>
          <a:solidFill>
            <a:schemeClr val="accent5">
              <a:lumMod val="20000"/>
              <a:lumOff val="80000"/>
            </a:schemeClr>
          </a:solidFill>
        </p:spPr>
        <p:txBody>
          <a:bodyPr>
            <a:normAutofit/>
          </a:bodyPr>
          <a:lstStyle/>
          <a:p>
            <a:pPr marL="0" indent="0">
              <a:buNone/>
            </a:pPr>
            <a:r>
              <a:rPr lang="tr-TR" dirty="0"/>
              <a:t> </a:t>
            </a:r>
          </a:p>
          <a:p>
            <a:r>
              <a:rPr lang="tr-TR" dirty="0"/>
              <a:t>HPV dünyada seksüel yolla bulaşan en sık enfeksiyondur.</a:t>
            </a:r>
          </a:p>
          <a:p>
            <a:r>
              <a:rPr lang="tr-TR" dirty="0"/>
              <a:t> HPV cilt veya mukozaya temas ile bulaşır ve </a:t>
            </a:r>
            <a:r>
              <a:rPr lang="tr-TR" dirty="0" err="1"/>
              <a:t>epidermal</a:t>
            </a:r>
            <a:r>
              <a:rPr lang="tr-TR" dirty="0"/>
              <a:t> bazal tabaka hücrelerine </a:t>
            </a:r>
            <a:r>
              <a:rPr lang="tr-TR" dirty="0" err="1"/>
              <a:t>invaze</a:t>
            </a:r>
            <a:r>
              <a:rPr lang="tr-TR" dirty="0"/>
              <a:t> olur.</a:t>
            </a:r>
          </a:p>
          <a:p>
            <a:r>
              <a:rPr lang="tr-TR" dirty="0"/>
              <a:t>200’ün üzerinde HPV tipi var, 40 dan fazla tipi seksüel </a:t>
            </a:r>
            <a:r>
              <a:rPr lang="tr-TR" dirty="0" err="1"/>
              <a:t>kontakt</a:t>
            </a:r>
            <a:r>
              <a:rPr lang="tr-TR" dirty="0"/>
              <a:t> sonucu  </a:t>
            </a:r>
            <a:r>
              <a:rPr lang="tr-TR" dirty="0" err="1"/>
              <a:t>anogenital</a:t>
            </a:r>
            <a:r>
              <a:rPr lang="tr-TR" dirty="0"/>
              <a:t> bölgeyi </a:t>
            </a:r>
            <a:r>
              <a:rPr lang="tr-TR" dirty="0" err="1"/>
              <a:t>enfekte</a:t>
            </a:r>
            <a:r>
              <a:rPr lang="tr-TR" dirty="0"/>
              <a:t> eder.</a:t>
            </a:r>
          </a:p>
          <a:p>
            <a:r>
              <a:rPr lang="tr-TR" dirty="0" err="1"/>
              <a:t>Anogenital</a:t>
            </a:r>
            <a:r>
              <a:rPr lang="tr-TR" dirty="0"/>
              <a:t> </a:t>
            </a:r>
            <a:r>
              <a:rPr lang="tr-TR" dirty="0" err="1"/>
              <a:t>wartların</a:t>
            </a:r>
            <a:r>
              <a:rPr lang="tr-TR" dirty="0"/>
              <a:t> %90’nında HPV 6 ve/veya 11 </a:t>
            </a:r>
            <a:r>
              <a:rPr lang="tr-TR" dirty="0" err="1"/>
              <a:t>tesbit</a:t>
            </a:r>
            <a:r>
              <a:rPr lang="tr-TR" dirty="0"/>
              <a:t> edilir.</a:t>
            </a:r>
          </a:p>
          <a:p>
            <a:r>
              <a:rPr lang="tr-TR" dirty="0"/>
              <a:t>Yıllık </a:t>
            </a:r>
            <a:r>
              <a:rPr lang="tr-TR" dirty="0" err="1"/>
              <a:t>insidans</a:t>
            </a:r>
            <a:r>
              <a:rPr lang="tr-TR" dirty="0"/>
              <a:t> 160-289/100.000 </a:t>
            </a:r>
          </a:p>
          <a:p>
            <a:endParaRPr lang="tr-TR" dirty="0"/>
          </a:p>
          <a:p>
            <a:endParaRPr lang="tr-TR" dirty="0"/>
          </a:p>
        </p:txBody>
      </p:sp>
    </p:spTree>
    <p:extLst>
      <p:ext uri="{BB962C8B-B14F-4D97-AF65-F5344CB8AC3E}">
        <p14:creationId xmlns:p14="http://schemas.microsoft.com/office/powerpoint/2010/main" val="8785810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7EE66B4-DB90-4BE5-81C7-060CE14D85FD}"/>
              </a:ext>
            </a:extLst>
          </p:cNvPr>
          <p:cNvSpPr>
            <a:spLocks noGrp="1"/>
          </p:cNvSpPr>
          <p:nvPr>
            <p:ph idx="1"/>
          </p:nvPr>
        </p:nvSpPr>
        <p:spPr>
          <a:xfrm>
            <a:off x="838200" y="1825625"/>
            <a:ext cx="10515600" cy="3856718"/>
          </a:xfrm>
          <a:solidFill>
            <a:schemeClr val="accent3">
              <a:lumMod val="20000"/>
              <a:lumOff val="80000"/>
            </a:schemeClr>
          </a:solidFill>
        </p:spPr>
        <p:txBody>
          <a:bodyPr>
            <a:normAutofit/>
          </a:bodyPr>
          <a:lstStyle/>
          <a:p>
            <a:endParaRPr lang="tr-TR" dirty="0"/>
          </a:p>
          <a:p>
            <a:r>
              <a:rPr lang="sv-SE" dirty="0"/>
              <a:t>ABD’de prevelans 165/100 bin( tüm kadınlarda) </a:t>
            </a:r>
          </a:p>
          <a:p>
            <a:pPr marL="0" indent="0">
              <a:buNone/>
            </a:pPr>
            <a:r>
              <a:rPr lang="tr-TR" dirty="0"/>
              <a:t>                                                                 205/100 bin (15-59 yaş) </a:t>
            </a:r>
          </a:p>
          <a:p>
            <a:r>
              <a:rPr lang="tr-TR" dirty="0"/>
              <a:t>Birleşik </a:t>
            </a:r>
            <a:r>
              <a:rPr lang="tr-TR" dirty="0" err="1"/>
              <a:t>Krallık’ta</a:t>
            </a:r>
            <a:r>
              <a:rPr lang="tr-TR" dirty="0"/>
              <a:t> 128/100 bin </a:t>
            </a:r>
          </a:p>
          <a:p>
            <a:r>
              <a:rPr lang="tr-TR" dirty="0"/>
              <a:t>Fransa’da 107/100 bin </a:t>
            </a:r>
          </a:p>
          <a:p>
            <a:r>
              <a:rPr lang="tr-TR" dirty="0"/>
              <a:t>Ülkemizde 154/100 bin (30-65 yaş arası) </a:t>
            </a:r>
          </a:p>
          <a:p>
            <a:pPr marL="0" indent="0">
              <a:buNone/>
            </a:pPr>
            <a:r>
              <a:rPr lang="tr-TR" dirty="0"/>
              <a:t>          (erken yaş evliliklerde ve çok eşlilikte daha fazla oranda) </a:t>
            </a:r>
          </a:p>
        </p:txBody>
      </p:sp>
      <p:sp>
        <p:nvSpPr>
          <p:cNvPr id="4" name="Dikdörtgen 3">
            <a:extLst>
              <a:ext uri="{FF2B5EF4-FFF2-40B4-BE49-F238E27FC236}">
                <a16:creationId xmlns:a16="http://schemas.microsoft.com/office/drawing/2014/main" id="{6E24FA3A-C69F-4B4B-8077-EA5BDBB54813}"/>
              </a:ext>
            </a:extLst>
          </p:cNvPr>
          <p:cNvSpPr/>
          <p:nvPr/>
        </p:nvSpPr>
        <p:spPr>
          <a:xfrm>
            <a:off x="5388429" y="5528493"/>
            <a:ext cx="6096000" cy="1200329"/>
          </a:xfrm>
          <a:prstGeom prst="rect">
            <a:avLst/>
          </a:prstGeom>
        </p:spPr>
        <p:txBody>
          <a:bodyPr>
            <a:spAutoFit/>
          </a:bodyPr>
          <a:lstStyle/>
          <a:p>
            <a:r>
              <a:rPr lang="tr-TR" dirty="0"/>
              <a:t> </a:t>
            </a:r>
            <a:r>
              <a:rPr lang="tr-TR" dirty="0" err="1"/>
              <a:t>Ozgul</a:t>
            </a:r>
            <a:r>
              <a:rPr lang="tr-TR" dirty="0"/>
              <a:t> N, Tuncer M, </a:t>
            </a:r>
            <a:r>
              <a:rPr lang="tr-TR" dirty="0" err="1"/>
              <a:t>Abacioglu</a:t>
            </a:r>
            <a:r>
              <a:rPr lang="tr-TR" dirty="0"/>
              <a:t> M, </a:t>
            </a:r>
            <a:r>
              <a:rPr lang="tr-TR" dirty="0" err="1"/>
              <a:t>Gultekin</a:t>
            </a:r>
            <a:r>
              <a:rPr lang="tr-TR" dirty="0"/>
              <a:t> M. </a:t>
            </a:r>
            <a:r>
              <a:rPr lang="tr-TR" dirty="0" err="1"/>
              <a:t>Estimating</a:t>
            </a:r>
            <a:r>
              <a:rPr lang="tr-TR" dirty="0"/>
              <a:t> </a:t>
            </a:r>
            <a:r>
              <a:rPr lang="tr-TR" dirty="0" err="1"/>
              <a:t>Prevalence</a:t>
            </a:r>
            <a:r>
              <a:rPr lang="tr-TR" dirty="0"/>
              <a:t> of </a:t>
            </a:r>
            <a:r>
              <a:rPr lang="tr-TR" dirty="0" err="1"/>
              <a:t>Genital</a:t>
            </a:r>
            <a:r>
              <a:rPr lang="tr-TR" dirty="0"/>
              <a:t> </a:t>
            </a:r>
            <a:r>
              <a:rPr lang="tr-TR" dirty="0" err="1"/>
              <a:t>Warts</a:t>
            </a:r>
            <a:r>
              <a:rPr lang="tr-TR" dirty="0"/>
              <a:t> in </a:t>
            </a:r>
            <a:r>
              <a:rPr lang="tr-TR" dirty="0" err="1"/>
              <a:t>Turkey</a:t>
            </a:r>
            <a:r>
              <a:rPr lang="tr-TR" dirty="0"/>
              <a:t>: </a:t>
            </a:r>
            <a:r>
              <a:rPr lang="tr-TR" dirty="0" err="1"/>
              <a:t>Survey</a:t>
            </a:r>
            <a:r>
              <a:rPr lang="tr-TR" dirty="0"/>
              <a:t> </a:t>
            </a:r>
            <a:r>
              <a:rPr lang="tr-TR" dirty="0" err="1"/>
              <a:t>among</a:t>
            </a:r>
            <a:r>
              <a:rPr lang="tr-TR" dirty="0"/>
              <a:t> KETEM- </a:t>
            </a:r>
            <a:r>
              <a:rPr lang="tr-TR" dirty="0" err="1"/>
              <a:t>affiliated</a:t>
            </a:r>
            <a:r>
              <a:rPr lang="tr-TR" dirty="0"/>
              <a:t> </a:t>
            </a:r>
            <a:r>
              <a:rPr lang="tr-TR" dirty="0" err="1"/>
              <a:t>Gynecologists</a:t>
            </a:r>
            <a:r>
              <a:rPr lang="tr-TR" dirty="0"/>
              <a:t> </a:t>
            </a:r>
            <a:r>
              <a:rPr lang="tr-TR" dirty="0" err="1"/>
              <a:t>across</a:t>
            </a:r>
            <a:r>
              <a:rPr lang="tr-TR" dirty="0"/>
              <a:t> </a:t>
            </a:r>
            <a:r>
              <a:rPr lang="tr-TR" dirty="0" err="1"/>
              <a:t>Turkey</a:t>
            </a:r>
            <a:r>
              <a:rPr lang="tr-TR" dirty="0"/>
              <a:t>. </a:t>
            </a:r>
            <a:r>
              <a:rPr lang="tr-TR" dirty="0" err="1"/>
              <a:t>Asian</a:t>
            </a:r>
            <a:r>
              <a:rPr lang="tr-TR" dirty="0"/>
              <a:t> Pacific </a:t>
            </a:r>
            <a:r>
              <a:rPr lang="tr-TR" dirty="0" err="1"/>
              <a:t>Journal</a:t>
            </a:r>
            <a:r>
              <a:rPr lang="tr-TR" dirty="0"/>
              <a:t> of Cancer </a:t>
            </a:r>
            <a:r>
              <a:rPr lang="tr-TR" dirty="0" err="1"/>
              <a:t>Prevention</a:t>
            </a:r>
            <a:r>
              <a:rPr lang="tr-TR" dirty="0"/>
              <a:t> 2011; 12: 2397- 2400</a:t>
            </a:r>
            <a:r>
              <a:rPr lang="tr-TR" b="1" dirty="0"/>
              <a:t>.</a:t>
            </a:r>
            <a:endParaRPr lang="tr-TR" dirty="0"/>
          </a:p>
        </p:txBody>
      </p:sp>
      <p:sp>
        <p:nvSpPr>
          <p:cNvPr id="2" name="Unvan 1">
            <a:extLst>
              <a:ext uri="{FF2B5EF4-FFF2-40B4-BE49-F238E27FC236}">
                <a16:creationId xmlns:a16="http://schemas.microsoft.com/office/drawing/2014/main" id="{6A0A7A2A-843A-4A59-B867-CAAE359291E2}"/>
              </a:ext>
            </a:extLst>
          </p:cNvPr>
          <p:cNvSpPr>
            <a:spLocks noGrp="1"/>
          </p:cNvSpPr>
          <p:nvPr>
            <p:ph type="title"/>
          </p:nvPr>
        </p:nvSpPr>
        <p:spPr>
          <a:solidFill>
            <a:schemeClr val="accent2">
              <a:lumMod val="40000"/>
              <a:lumOff val="60000"/>
            </a:schemeClr>
          </a:solidFill>
        </p:spPr>
        <p:txBody>
          <a:bodyPr/>
          <a:lstStyle/>
          <a:p>
            <a:r>
              <a:rPr lang="tr-TR" dirty="0"/>
              <a:t>Epidemiyoloji </a:t>
            </a:r>
            <a:br>
              <a:rPr lang="tr-TR" dirty="0"/>
            </a:br>
            <a:endParaRPr lang="tr-TR" dirty="0"/>
          </a:p>
        </p:txBody>
      </p:sp>
    </p:spTree>
    <p:extLst>
      <p:ext uri="{BB962C8B-B14F-4D97-AF65-F5344CB8AC3E}">
        <p14:creationId xmlns:p14="http://schemas.microsoft.com/office/powerpoint/2010/main" val="1672536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EA6A2FD-68BD-40A0-8B92-01DBF329A809}"/>
              </a:ext>
            </a:extLst>
          </p:cNvPr>
          <p:cNvSpPr>
            <a:spLocks noGrp="1"/>
          </p:cNvSpPr>
          <p:nvPr>
            <p:ph type="title"/>
          </p:nvPr>
        </p:nvSpPr>
        <p:spPr/>
        <p:txBody>
          <a:bodyPr/>
          <a:lstStyle/>
          <a:p>
            <a:r>
              <a:rPr lang="tr-TR" b="1" dirty="0"/>
              <a:t>Avustralya</a:t>
            </a:r>
            <a:endParaRPr lang="tr-TR" dirty="0"/>
          </a:p>
        </p:txBody>
      </p:sp>
      <p:pic>
        <p:nvPicPr>
          <p:cNvPr id="4" name="Resim 3">
            <a:extLst>
              <a:ext uri="{FF2B5EF4-FFF2-40B4-BE49-F238E27FC236}">
                <a16:creationId xmlns:a16="http://schemas.microsoft.com/office/drawing/2014/main" id="{A58F56FE-1C63-42CC-9C72-3E0A9501E697}"/>
              </a:ext>
            </a:extLst>
          </p:cNvPr>
          <p:cNvPicPr>
            <a:picLocks noChangeAspect="1"/>
          </p:cNvPicPr>
          <p:nvPr/>
        </p:nvPicPr>
        <p:blipFill>
          <a:blip r:embed="rId2"/>
          <a:stretch>
            <a:fillRect/>
          </a:stretch>
        </p:blipFill>
        <p:spPr>
          <a:xfrm>
            <a:off x="1060135" y="1927500"/>
            <a:ext cx="9374185" cy="4747620"/>
          </a:xfrm>
          <a:prstGeom prst="rect">
            <a:avLst/>
          </a:prstGeom>
        </p:spPr>
      </p:pic>
    </p:spTree>
    <p:extLst>
      <p:ext uri="{BB962C8B-B14F-4D97-AF65-F5344CB8AC3E}">
        <p14:creationId xmlns:p14="http://schemas.microsoft.com/office/powerpoint/2010/main" val="3681992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F26201BB-EB05-444B-89AA-6D0640D38059}"/>
              </a:ext>
            </a:extLst>
          </p:cNvPr>
          <p:cNvPicPr>
            <a:picLocks noChangeAspect="1"/>
          </p:cNvPicPr>
          <p:nvPr/>
        </p:nvPicPr>
        <p:blipFill>
          <a:blip r:embed="rId3"/>
          <a:stretch>
            <a:fillRect/>
          </a:stretch>
        </p:blipFill>
        <p:spPr>
          <a:xfrm>
            <a:off x="102935" y="97230"/>
            <a:ext cx="3472050" cy="1644500"/>
          </a:xfrm>
          <a:prstGeom prst="rect">
            <a:avLst/>
          </a:prstGeom>
        </p:spPr>
      </p:pic>
      <p:pic>
        <p:nvPicPr>
          <p:cNvPr id="7" name="Resim 6">
            <a:extLst>
              <a:ext uri="{FF2B5EF4-FFF2-40B4-BE49-F238E27FC236}">
                <a16:creationId xmlns:a16="http://schemas.microsoft.com/office/drawing/2014/main" id="{CC78D3FF-9F84-43F8-9DB3-156D614BDBA0}"/>
              </a:ext>
            </a:extLst>
          </p:cNvPr>
          <p:cNvPicPr>
            <a:picLocks noChangeAspect="1"/>
          </p:cNvPicPr>
          <p:nvPr/>
        </p:nvPicPr>
        <p:blipFill>
          <a:blip r:embed="rId4"/>
          <a:stretch>
            <a:fillRect/>
          </a:stretch>
        </p:blipFill>
        <p:spPr>
          <a:xfrm>
            <a:off x="629727" y="2039008"/>
            <a:ext cx="10964175" cy="4572000"/>
          </a:xfrm>
          <a:prstGeom prst="rect">
            <a:avLst/>
          </a:prstGeom>
        </p:spPr>
      </p:pic>
      <p:pic>
        <p:nvPicPr>
          <p:cNvPr id="10" name="Resim 9">
            <a:extLst>
              <a:ext uri="{FF2B5EF4-FFF2-40B4-BE49-F238E27FC236}">
                <a16:creationId xmlns:a16="http://schemas.microsoft.com/office/drawing/2014/main" id="{7D212246-C328-4274-943A-79FD50D98816}"/>
              </a:ext>
            </a:extLst>
          </p:cNvPr>
          <p:cNvPicPr>
            <a:picLocks noChangeAspect="1"/>
          </p:cNvPicPr>
          <p:nvPr/>
        </p:nvPicPr>
        <p:blipFill>
          <a:blip r:embed="rId5"/>
          <a:stretch>
            <a:fillRect/>
          </a:stretch>
        </p:blipFill>
        <p:spPr>
          <a:xfrm>
            <a:off x="3676689" y="140138"/>
            <a:ext cx="7173287" cy="1229700"/>
          </a:xfrm>
          <a:prstGeom prst="rect">
            <a:avLst/>
          </a:prstGeom>
        </p:spPr>
      </p:pic>
      <p:sp>
        <p:nvSpPr>
          <p:cNvPr id="12" name="Dikdörtgen 11">
            <a:extLst>
              <a:ext uri="{FF2B5EF4-FFF2-40B4-BE49-F238E27FC236}">
                <a16:creationId xmlns:a16="http://schemas.microsoft.com/office/drawing/2014/main" id="{E645B51D-E760-49ED-8A66-882985BDC702}"/>
              </a:ext>
            </a:extLst>
          </p:cNvPr>
          <p:cNvSpPr/>
          <p:nvPr/>
        </p:nvSpPr>
        <p:spPr>
          <a:xfrm>
            <a:off x="8429297" y="956441"/>
            <a:ext cx="2806433" cy="584775"/>
          </a:xfrm>
          <a:prstGeom prst="rect">
            <a:avLst/>
          </a:prstGeom>
        </p:spPr>
        <p:txBody>
          <a:bodyPr wrap="square">
            <a:spAutoFit/>
          </a:bodyPr>
          <a:lstStyle/>
          <a:p>
            <a:r>
              <a:rPr lang="tr-TR" sz="3200" dirty="0" err="1">
                <a:solidFill>
                  <a:srgbClr val="323232"/>
                </a:solidFill>
                <a:latin typeface="NexusSans"/>
              </a:rPr>
              <a:t>January</a:t>
            </a:r>
            <a:r>
              <a:rPr lang="tr-TR" sz="3200" dirty="0">
                <a:solidFill>
                  <a:srgbClr val="323232"/>
                </a:solidFill>
                <a:latin typeface="NexusSans"/>
              </a:rPr>
              <a:t> 2017</a:t>
            </a:r>
            <a:endParaRPr lang="tr-TR" sz="3200" dirty="0"/>
          </a:p>
        </p:txBody>
      </p:sp>
    </p:spTree>
    <p:extLst>
      <p:ext uri="{BB962C8B-B14F-4D97-AF65-F5344CB8AC3E}">
        <p14:creationId xmlns:p14="http://schemas.microsoft.com/office/powerpoint/2010/main" val="28211040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BD8AFAD-728C-473D-B9C5-2F4353C8E55D}"/>
              </a:ext>
            </a:extLst>
          </p:cNvPr>
          <p:cNvSpPr>
            <a:spLocks noGrp="1"/>
          </p:cNvSpPr>
          <p:nvPr>
            <p:ph type="title"/>
          </p:nvPr>
        </p:nvSpPr>
        <p:spPr/>
        <p:txBody>
          <a:bodyPr>
            <a:normAutofit/>
          </a:bodyPr>
          <a:lstStyle/>
          <a:p>
            <a:r>
              <a:rPr lang="tr-TR" b="1" dirty="0"/>
              <a:t>Doğal seyir</a:t>
            </a:r>
            <a:br>
              <a:rPr lang="tr-TR" b="1" dirty="0"/>
            </a:br>
            <a:endParaRPr lang="tr-TR" dirty="0"/>
          </a:p>
        </p:txBody>
      </p:sp>
      <p:pic>
        <p:nvPicPr>
          <p:cNvPr id="4" name="Resim 3">
            <a:extLst>
              <a:ext uri="{FF2B5EF4-FFF2-40B4-BE49-F238E27FC236}">
                <a16:creationId xmlns:a16="http://schemas.microsoft.com/office/drawing/2014/main" id="{4D5EC48D-F53D-448C-864A-4F2B944896B7}"/>
              </a:ext>
            </a:extLst>
          </p:cNvPr>
          <p:cNvPicPr>
            <a:picLocks noChangeAspect="1"/>
          </p:cNvPicPr>
          <p:nvPr/>
        </p:nvPicPr>
        <p:blipFill>
          <a:blip r:embed="rId2"/>
          <a:stretch>
            <a:fillRect/>
          </a:stretch>
        </p:blipFill>
        <p:spPr>
          <a:xfrm>
            <a:off x="1333389" y="1690688"/>
            <a:ext cx="9011920" cy="4704534"/>
          </a:xfrm>
          <a:prstGeom prst="rect">
            <a:avLst/>
          </a:prstGeom>
        </p:spPr>
      </p:pic>
      <p:sp>
        <p:nvSpPr>
          <p:cNvPr id="3" name="Dikdörtgen 2">
            <a:extLst>
              <a:ext uri="{FF2B5EF4-FFF2-40B4-BE49-F238E27FC236}">
                <a16:creationId xmlns:a16="http://schemas.microsoft.com/office/drawing/2014/main" id="{A6C5A929-B047-4A46-92D8-F54CDAB84623}"/>
              </a:ext>
            </a:extLst>
          </p:cNvPr>
          <p:cNvSpPr/>
          <p:nvPr/>
        </p:nvSpPr>
        <p:spPr>
          <a:xfrm>
            <a:off x="2335696" y="1275189"/>
            <a:ext cx="9513293" cy="1200329"/>
          </a:xfrm>
          <a:prstGeom prst="rect">
            <a:avLst/>
          </a:prstGeom>
        </p:spPr>
        <p:txBody>
          <a:bodyPr wrap="square">
            <a:spAutoFit/>
          </a:bodyPr>
          <a:lstStyle/>
          <a:p>
            <a:r>
              <a:rPr lang="tr-TR" sz="2400" b="1" dirty="0"/>
              <a:t>HPV ile </a:t>
            </a:r>
            <a:r>
              <a:rPr lang="tr-TR" sz="2400" b="1" dirty="0" err="1"/>
              <a:t>enfekte</a:t>
            </a:r>
            <a:r>
              <a:rPr lang="tr-TR" sz="2400" b="1" dirty="0"/>
              <a:t> olanların 36 ay içinde %64’ünde  </a:t>
            </a:r>
            <a:r>
              <a:rPr lang="tr-TR" sz="2400" b="1" dirty="0" err="1"/>
              <a:t>kondilom</a:t>
            </a:r>
            <a:r>
              <a:rPr lang="tr-TR" sz="2400" b="1" dirty="0"/>
              <a:t>  ortaya çıkar</a:t>
            </a:r>
            <a:r>
              <a:rPr lang="tr-TR" sz="2400" dirty="0"/>
              <a:t>. Tedavi edilmeyen olguların  1/3’ü  4 ay içinde </a:t>
            </a:r>
            <a:r>
              <a:rPr lang="tr-TR" sz="2400" dirty="0" err="1"/>
              <a:t>spontan</a:t>
            </a:r>
            <a:r>
              <a:rPr lang="tr-TR" sz="2400" dirty="0"/>
              <a:t> </a:t>
            </a:r>
            <a:r>
              <a:rPr lang="tr-TR" sz="2400" dirty="0" err="1"/>
              <a:t>regrese</a:t>
            </a:r>
            <a:r>
              <a:rPr lang="tr-TR" sz="2400" dirty="0"/>
              <a:t> olur.</a:t>
            </a:r>
            <a:endParaRPr lang="tr-TR" sz="2400" b="1" dirty="0"/>
          </a:p>
          <a:p>
            <a:endParaRPr lang="tr-TR" sz="2400" dirty="0"/>
          </a:p>
        </p:txBody>
      </p:sp>
    </p:spTree>
    <p:extLst>
      <p:ext uri="{BB962C8B-B14F-4D97-AF65-F5344CB8AC3E}">
        <p14:creationId xmlns:p14="http://schemas.microsoft.com/office/powerpoint/2010/main" val="32650946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A24EB4A-B328-4976-9AEE-8FD8E55C3767}"/>
              </a:ext>
            </a:extLst>
          </p:cNvPr>
          <p:cNvSpPr>
            <a:spLocks noGrp="1"/>
          </p:cNvSpPr>
          <p:nvPr>
            <p:ph type="title"/>
          </p:nvPr>
        </p:nvSpPr>
        <p:spPr>
          <a:solidFill>
            <a:schemeClr val="accent2">
              <a:lumMod val="40000"/>
              <a:lumOff val="60000"/>
            </a:schemeClr>
          </a:solidFill>
        </p:spPr>
        <p:txBody>
          <a:bodyPr/>
          <a:lstStyle/>
          <a:p>
            <a:r>
              <a:rPr lang="tr-TR" b="1" dirty="0"/>
              <a:t>Risk faktörleri</a:t>
            </a:r>
            <a:endParaRPr lang="tr-TR" dirty="0"/>
          </a:p>
        </p:txBody>
      </p:sp>
      <p:sp>
        <p:nvSpPr>
          <p:cNvPr id="3" name="İçerik Yer Tutucusu 2">
            <a:extLst>
              <a:ext uri="{FF2B5EF4-FFF2-40B4-BE49-F238E27FC236}">
                <a16:creationId xmlns:a16="http://schemas.microsoft.com/office/drawing/2014/main" id="{612764D4-7770-43BE-892A-2AF09134DAEB}"/>
              </a:ext>
            </a:extLst>
          </p:cNvPr>
          <p:cNvSpPr>
            <a:spLocks noGrp="1"/>
          </p:cNvSpPr>
          <p:nvPr>
            <p:ph idx="1"/>
          </p:nvPr>
        </p:nvSpPr>
        <p:spPr>
          <a:solidFill>
            <a:schemeClr val="accent3">
              <a:lumMod val="40000"/>
              <a:lumOff val="60000"/>
            </a:schemeClr>
          </a:solidFill>
        </p:spPr>
        <p:txBody>
          <a:bodyPr>
            <a:normAutofit fontScale="77500" lnSpcReduction="20000"/>
          </a:bodyPr>
          <a:lstStyle/>
          <a:p>
            <a:pPr marL="0" indent="0">
              <a:buNone/>
            </a:pPr>
            <a:r>
              <a:rPr lang="tr-TR" b="1" dirty="0"/>
              <a:t>Kadın için risk faktörleri</a:t>
            </a:r>
          </a:p>
          <a:p>
            <a:r>
              <a:rPr lang="tr-TR" dirty="0"/>
              <a:t>Genç yaş</a:t>
            </a:r>
          </a:p>
          <a:p>
            <a:r>
              <a:rPr lang="tr-TR" dirty="0"/>
              <a:t>Cinsel davranış</a:t>
            </a:r>
          </a:p>
          <a:p>
            <a:pPr marL="0" indent="0">
              <a:buNone/>
            </a:pPr>
            <a:r>
              <a:rPr lang="tr-TR" dirty="0"/>
              <a:t>         Risk geçmiş ve yaşam boyu partner sayısı ile artar.</a:t>
            </a:r>
          </a:p>
          <a:p>
            <a:r>
              <a:rPr lang="tr-TR" dirty="0"/>
              <a:t>Cinsel partnerin cinsel davranışı –risk kadının partnerinin partner sayısının çokluğu ile artar. </a:t>
            </a:r>
          </a:p>
          <a:p>
            <a:r>
              <a:rPr lang="tr-TR" dirty="0"/>
              <a:t>Sigara</a:t>
            </a:r>
          </a:p>
          <a:p>
            <a:r>
              <a:rPr lang="tr-TR" dirty="0" err="1"/>
              <a:t>İmmünsupresyon</a:t>
            </a:r>
            <a:endParaRPr lang="tr-TR" dirty="0"/>
          </a:p>
          <a:p>
            <a:pPr marL="0" indent="0">
              <a:buNone/>
            </a:pPr>
            <a:r>
              <a:rPr lang="tr-TR" b="1" dirty="0"/>
              <a:t>Erkek için risk faktörleri</a:t>
            </a:r>
          </a:p>
          <a:p>
            <a:r>
              <a:rPr lang="tr-TR" dirty="0"/>
              <a:t>Risk geçmiş ve yaşam boyu partner sayısı ile artar.</a:t>
            </a:r>
          </a:p>
          <a:p>
            <a:r>
              <a:rPr lang="tr-TR" dirty="0"/>
              <a:t>Sigara</a:t>
            </a:r>
          </a:p>
          <a:p>
            <a:r>
              <a:rPr lang="tr-TR" dirty="0"/>
              <a:t>Sünnetsiz olmak riski artırır.</a:t>
            </a:r>
          </a:p>
        </p:txBody>
      </p:sp>
    </p:spTree>
    <p:extLst>
      <p:ext uri="{BB962C8B-B14F-4D97-AF65-F5344CB8AC3E}">
        <p14:creationId xmlns:p14="http://schemas.microsoft.com/office/powerpoint/2010/main" val="42553102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167BE4E0-980D-4B37-A70C-C630190833A6}"/>
              </a:ext>
            </a:extLst>
          </p:cNvPr>
          <p:cNvSpPr>
            <a:spLocks noGrp="1"/>
          </p:cNvSpPr>
          <p:nvPr>
            <p:ph type="title"/>
          </p:nvPr>
        </p:nvSpPr>
        <p:spPr>
          <a:xfrm>
            <a:off x="838200" y="365125"/>
            <a:ext cx="6139070" cy="1325563"/>
          </a:xfrm>
          <a:solidFill>
            <a:schemeClr val="accent2">
              <a:lumMod val="20000"/>
              <a:lumOff val="80000"/>
            </a:schemeClr>
          </a:solidFill>
        </p:spPr>
        <p:txBody>
          <a:bodyPr>
            <a:normAutofit fontScale="90000"/>
          </a:bodyPr>
          <a:lstStyle/>
          <a:p>
            <a:br>
              <a:rPr lang="tr-TR" b="1" dirty="0"/>
            </a:br>
            <a:r>
              <a:rPr lang="tr-TR" b="1" dirty="0" err="1"/>
              <a:t>Kondilom</a:t>
            </a:r>
            <a:r>
              <a:rPr lang="tr-TR" b="1" dirty="0"/>
              <a:t>‐yerleşim</a:t>
            </a:r>
            <a:br>
              <a:rPr lang="tr-TR" b="1" dirty="0"/>
            </a:br>
            <a:endParaRPr lang="tr-TR" dirty="0"/>
          </a:p>
        </p:txBody>
      </p:sp>
      <p:sp>
        <p:nvSpPr>
          <p:cNvPr id="3" name="İçerik Yer Tutucusu 2">
            <a:extLst>
              <a:ext uri="{FF2B5EF4-FFF2-40B4-BE49-F238E27FC236}">
                <a16:creationId xmlns:a16="http://schemas.microsoft.com/office/drawing/2014/main" id="{54A7E0A9-9F62-4935-99A6-602BF2045E28}"/>
              </a:ext>
            </a:extLst>
          </p:cNvPr>
          <p:cNvSpPr>
            <a:spLocks noGrp="1"/>
          </p:cNvSpPr>
          <p:nvPr>
            <p:ph idx="1"/>
          </p:nvPr>
        </p:nvSpPr>
        <p:spPr>
          <a:xfrm>
            <a:off x="838200" y="1825625"/>
            <a:ext cx="7460411" cy="4351338"/>
          </a:xfrm>
          <a:solidFill>
            <a:schemeClr val="tx2">
              <a:lumMod val="20000"/>
              <a:lumOff val="80000"/>
            </a:schemeClr>
          </a:solidFill>
        </p:spPr>
        <p:txBody>
          <a:bodyPr>
            <a:normAutofit/>
          </a:bodyPr>
          <a:lstStyle/>
          <a:p>
            <a:pPr marL="0" indent="0">
              <a:buNone/>
            </a:pPr>
            <a:r>
              <a:rPr lang="tr-TR" dirty="0"/>
              <a:t> </a:t>
            </a:r>
          </a:p>
          <a:p>
            <a:r>
              <a:rPr lang="tr-TR" dirty="0" err="1"/>
              <a:t>Koital</a:t>
            </a:r>
            <a:r>
              <a:rPr lang="tr-TR" dirty="0"/>
              <a:t> sürtünme alanlarında sık; vulva, penis, kasık, </a:t>
            </a:r>
            <a:r>
              <a:rPr lang="tr-TR" dirty="0" err="1"/>
              <a:t>perineum</a:t>
            </a:r>
            <a:r>
              <a:rPr lang="tr-TR" dirty="0"/>
              <a:t>, </a:t>
            </a:r>
            <a:r>
              <a:rPr lang="tr-TR" dirty="0" err="1"/>
              <a:t>perianal</a:t>
            </a:r>
            <a:r>
              <a:rPr lang="tr-TR" dirty="0"/>
              <a:t> deri, </a:t>
            </a:r>
            <a:r>
              <a:rPr lang="tr-TR" dirty="0" err="1"/>
              <a:t>suprapubik</a:t>
            </a:r>
            <a:r>
              <a:rPr lang="tr-TR" dirty="0"/>
              <a:t> deri</a:t>
            </a:r>
          </a:p>
          <a:p>
            <a:r>
              <a:rPr lang="tr-TR" dirty="0"/>
              <a:t> </a:t>
            </a:r>
            <a:r>
              <a:rPr lang="tr-TR" dirty="0" err="1"/>
              <a:t>Perianal</a:t>
            </a:r>
            <a:r>
              <a:rPr lang="tr-TR" dirty="0"/>
              <a:t> </a:t>
            </a:r>
            <a:r>
              <a:rPr lang="tr-TR" dirty="0" err="1"/>
              <a:t>kondilomlar</a:t>
            </a:r>
            <a:r>
              <a:rPr lang="tr-TR" dirty="0"/>
              <a:t> için anal ilişki gerekli değildir.</a:t>
            </a:r>
          </a:p>
          <a:p>
            <a:pPr marL="0" indent="0">
              <a:buNone/>
            </a:pPr>
            <a:r>
              <a:rPr lang="tr-TR" dirty="0"/>
              <a:t>   (</a:t>
            </a:r>
            <a:r>
              <a:rPr lang="tr-TR" sz="1700" dirty="0" err="1"/>
              <a:t>otoinokülasyon</a:t>
            </a:r>
            <a:r>
              <a:rPr lang="tr-TR" sz="1700" dirty="0"/>
              <a:t>, ilişki dışı cinsel aktivite veya komşu </a:t>
            </a:r>
            <a:r>
              <a:rPr lang="tr-TR" sz="1700" dirty="0" err="1"/>
              <a:t>kondilomdan</a:t>
            </a:r>
            <a:r>
              <a:rPr lang="tr-TR" sz="1700" dirty="0"/>
              <a:t> yayılım</a:t>
            </a:r>
            <a:r>
              <a:rPr lang="tr-TR" dirty="0"/>
              <a:t>)</a:t>
            </a:r>
          </a:p>
          <a:p>
            <a:r>
              <a:rPr lang="tr-TR" dirty="0"/>
              <a:t> </a:t>
            </a:r>
            <a:r>
              <a:rPr lang="tr-TR" dirty="0" err="1"/>
              <a:t>İntraanal</a:t>
            </a:r>
            <a:r>
              <a:rPr lang="tr-TR" dirty="0"/>
              <a:t> </a:t>
            </a:r>
            <a:r>
              <a:rPr lang="tr-TR" dirty="0" err="1"/>
              <a:t>kondilomlar</a:t>
            </a:r>
            <a:r>
              <a:rPr lang="tr-TR" dirty="0"/>
              <a:t> ağırlıklı olarak </a:t>
            </a:r>
          </a:p>
          <a:p>
            <a:pPr marL="0" indent="0">
              <a:buNone/>
            </a:pPr>
            <a:r>
              <a:rPr lang="tr-TR" dirty="0"/>
              <a:t>    anal ilişki sonucu gelişir.</a:t>
            </a:r>
          </a:p>
        </p:txBody>
      </p:sp>
      <p:pic>
        <p:nvPicPr>
          <p:cNvPr id="4" name="Resim 3">
            <a:extLst>
              <a:ext uri="{FF2B5EF4-FFF2-40B4-BE49-F238E27FC236}">
                <a16:creationId xmlns:a16="http://schemas.microsoft.com/office/drawing/2014/main" id="{813D9937-A490-442F-9B37-BD13FC14DF33}"/>
              </a:ext>
            </a:extLst>
          </p:cNvPr>
          <p:cNvPicPr>
            <a:picLocks noChangeAspect="1"/>
          </p:cNvPicPr>
          <p:nvPr/>
        </p:nvPicPr>
        <p:blipFill>
          <a:blip r:embed="rId2"/>
          <a:stretch>
            <a:fillRect/>
          </a:stretch>
        </p:blipFill>
        <p:spPr>
          <a:xfrm>
            <a:off x="8537713" y="346845"/>
            <a:ext cx="3487404" cy="3235051"/>
          </a:xfrm>
          <a:prstGeom prst="rect">
            <a:avLst/>
          </a:prstGeom>
        </p:spPr>
      </p:pic>
      <p:pic>
        <p:nvPicPr>
          <p:cNvPr id="5" name="Resim 4">
            <a:extLst>
              <a:ext uri="{FF2B5EF4-FFF2-40B4-BE49-F238E27FC236}">
                <a16:creationId xmlns:a16="http://schemas.microsoft.com/office/drawing/2014/main" id="{50FFFC8E-7F51-4450-B38D-9D15C9C8DA57}"/>
              </a:ext>
            </a:extLst>
          </p:cNvPr>
          <p:cNvPicPr>
            <a:picLocks noChangeAspect="1"/>
          </p:cNvPicPr>
          <p:nvPr/>
        </p:nvPicPr>
        <p:blipFill>
          <a:blip r:embed="rId3"/>
          <a:stretch>
            <a:fillRect/>
          </a:stretch>
        </p:blipFill>
        <p:spPr>
          <a:xfrm>
            <a:off x="8537713" y="3664766"/>
            <a:ext cx="3487405" cy="3122114"/>
          </a:xfrm>
          <a:prstGeom prst="rect">
            <a:avLst/>
          </a:prstGeom>
        </p:spPr>
      </p:pic>
    </p:spTree>
    <p:extLst>
      <p:ext uri="{BB962C8B-B14F-4D97-AF65-F5344CB8AC3E}">
        <p14:creationId xmlns:p14="http://schemas.microsoft.com/office/powerpoint/2010/main" val="42938880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33B8E5B-0D11-4ECA-B524-7062096448F8}"/>
              </a:ext>
            </a:extLst>
          </p:cNvPr>
          <p:cNvSpPr>
            <a:spLocks noGrp="1"/>
          </p:cNvSpPr>
          <p:nvPr>
            <p:ph type="title"/>
          </p:nvPr>
        </p:nvSpPr>
        <p:spPr>
          <a:xfrm>
            <a:off x="838200" y="365126"/>
            <a:ext cx="5980043" cy="857388"/>
          </a:xfrm>
          <a:solidFill>
            <a:schemeClr val="accent2">
              <a:lumMod val="20000"/>
              <a:lumOff val="80000"/>
            </a:schemeClr>
          </a:solidFill>
        </p:spPr>
        <p:txBody>
          <a:bodyPr/>
          <a:lstStyle/>
          <a:p>
            <a:r>
              <a:rPr lang="tr-TR" b="1" dirty="0" err="1"/>
              <a:t>Kondilomlar</a:t>
            </a:r>
            <a:r>
              <a:rPr lang="tr-TR" b="1" dirty="0"/>
              <a:t>‐görünüm</a:t>
            </a:r>
            <a:endParaRPr lang="tr-TR" dirty="0"/>
          </a:p>
        </p:txBody>
      </p:sp>
      <p:sp>
        <p:nvSpPr>
          <p:cNvPr id="3" name="İçerik Yer Tutucusu 2">
            <a:extLst>
              <a:ext uri="{FF2B5EF4-FFF2-40B4-BE49-F238E27FC236}">
                <a16:creationId xmlns:a16="http://schemas.microsoft.com/office/drawing/2014/main" id="{59683841-0F16-4410-BB60-D126738B7819}"/>
              </a:ext>
            </a:extLst>
          </p:cNvPr>
          <p:cNvSpPr>
            <a:spLocks noGrp="1"/>
          </p:cNvSpPr>
          <p:nvPr>
            <p:ph idx="1"/>
          </p:nvPr>
        </p:nvSpPr>
        <p:spPr>
          <a:xfrm>
            <a:off x="295900" y="2554358"/>
            <a:ext cx="6158948" cy="3597964"/>
          </a:xfrm>
          <a:solidFill>
            <a:schemeClr val="accent3">
              <a:lumMod val="20000"/>
              <a:lumOff val="80000"/>
            </a:schemeClr>
          </a:solidFill>
        </p:spPr>
        <p:txBody>
          <a:bodyPr>
            <a:normAutofit/>
          </a:bodyPr>
          <a:lstStyle/>
          <a:p>
            <a:endParaRPr lang="tr-TR" dirty="0"/>
          </a:p>
          <a:p>
            <a:r>
              <a:rPr lang="tr-TR" sz="2400" dirty="0" err="1"/>
              <a:t>Karnıbahar</a:t>
            </a:r>
            <a:r>
              <a:rPr lang="tr-TR" sz="2400" dirty="0"/>
              <a:t> benzeri görünüm</a:t>
            </a:r>
          </a:p>
          <a:p>
            <a:endParaRPr lang="tr-TR" sz="2400" dirty="0"/>
          </a:p>
          <a:p>
            <a:pPr marL="0" indent="0">
              <a:buNone/>
            </a:pPr>
            <a:r>
              <a:rPr lang="tr-TR" sz="2400" dirty="0"/>
              <a:t>    Cilt rengi, pembe, veya </a:t>
            </a:r>
            <a:r>
              <a:rPr lang="tr-TR" sz="2400" dirty="0" err="1"/>
              <a:t>hiperpigmente</a:t>
            </a:r>
            <a:endParaRPr lang="tr-TR" sz="2400" dirty="0"/>
          </a:p>
          <a:p>
            <a:pPr marL="0" indent="0">
              <a:buNone/>
            </a:pPr>
            <a:r>
              <a:rPr lang="tr-TR" sz="2400" dirty="0"/>
              <a:t>    Ciltte; </a:t>
            </a:r>
            <a:r>
              <a:rPr lang="tr-TR" sz="2400" dirty="0" err="1"/>
              <a:t>keratotik</a:t>
            </a:r>
            <a:endParaRPr lang="tr-TR" sz="2400" dirty="0"/>
          </a:p>
          <a:p>
            <a:pPr marL="0" indent="0">
              <a:buNone/>
            </a:pPr>
            <a:r>
              <a:rPr lang="tr-TR" sz="2400" dirty="0"/>
              <a:t>    </a:t>
            </a:r>
            <a:r>
              <a:rPr lang="tr-TR" sz="2400" dirty="0" err="1"/>
              <a:t>Mukozal</a:t>
            </a:r>
            <a:r>
              <a:rPr lang="tr-TR" sz="2400" dirty="0"/>
              <a:t>  yüzeylerde; genellikle </a:t>
            </a:r>
            <a:r>
              <a:rPr lang="tr-TR" sz="2400" dirty="0" err="1"/>
              <a:t>nonkeratinize</a:t>
            </a:r>
            <a:endParaRPr lang="tr-TR" sz="2400" dirty="0"/>
          </a:p>
          <a:p>
            <a:pPr marL="0" indent="0">
              <a:buNone/>
            </a:pPr>
            <a:endParaRPr lang="tr-TR" sz="2400" dirty="0"/>
          </a:p>
        </p:txBody>
      </p:sp>
      <p:pic>
        <p:nvPicPr>
          <p:cNvPr id="4" name="Resim 3">
            <a:extLst>
              <a:ext uri="{FF2B5EF4-FFF2-40B4-BE49-F238E27FC236}">
                <a16:creationId xmlns:a16="http://schemas.microsoft.com/office/drawing/2014/main" id="{B63207E8-1888-4347-95FD-2F99BAA1CC39}"/>
              </a:ext>
            </a:extLst>
          </p:cNvPr>
          <p:cNvPicPr>
            <a:picLocks noChangeAspect="1"/>
          </p:cNvPicPr>
          <p:nvPr/>
        </p:nvPicPr>
        <p:blipFill>
          <a:blip r:embed="rId2"/>
          <a:stretch>
            <a:fillRect/>
          </a:stretch>
        </p:blipFill>
        <p:spPr>
          <a:xfrm>
            <a:off x="6647064" y="4175897"/>
            <a:ext cx="5544936" cy="2682103"/>
          </a:xfrm>
          <a:prstGeom prst="rect">
            <a:avLst/>
          </a:prstGeom>
        </p:spPr>
      </p:pic>
      <p:pic>
        <p:nvPicPr>
          <p:cNvPr id="5" name="Resim 4">
            <a:extLst>
              <a:ext uri="{FF2B5EF4-FFF2-40B4-BE49-F238E27FC236}">
                <a16:creationId xmlns:a16="http://schemas.microsoft.com/office/drawing/2014/main" id="{EA6B1F97-5FCB-4AC6-B42A-D2B79D0B07A0}"/>
              </a:ext>
            </a:extLst>
          </p:cNvPr>
          <p:cNvPicPr>
            <a:picLocks noChangeAspect="1"/>
          </p:cNvPicPr>
          <p:nvPr/>
        </p:nvPicPr>
        <p:blipFill>
          <a:blip r:embed="rId3"/>
          <a:stretch>
            <a:fillRect/>
          </a:stretch>
        </p:blipFill>
        <p:spPr>
          <a:xfrm>
            <a:off x="8691880" y="1553430"/>
            <a:ext cx="3500120" cy="2682103"/>
          </a:xfrm>
          <a:prstGeom prst="rect">
            <a:avLst/>
          </a:prstGeom>
        </p:spPr>
      </p:pic>
    </p:spTree>
    <p:extLst>
      <p:ext uri="{BB962C8B-B14F-4D97-AF65-F5344CB8AC3E}">
        <p14:creationId xmlns:p14="http://schemas.microsoft.com/office/powerpoint/2010/main" val="26167420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60B2344-3F0E-44BE-9716-22871B8E3E5D}"/>
              </a:ext>
            </a:extLst>
          </p:cNvPr>
          <p:cNvSpPr>
            <a:spLocks noGrp="1"/>
          </p:cNvSpPr>
          <p:nvPr>
            <p:ph type="title"/>
          </p:nvPr>
        </p:nvSpPr>
        <p:spPr>
          <a:solidFill>
            <a:schemeClr val="accent2">
              <a:lumMod val="40000"/>
              <a:lumOff val="60000"/>
            </a:schemeClr>
          </a:solidFill>
        </p:spPr>
        <p:txBody>
          <a:bodyPr/>
          <a:lstStyle/>
          <a:p>
            <a:r>
              <a:rPr lang="tr-TR" b="1" dirty="0"/>
              <a:t>Semptomlar</a:t>
            </a:r>
            <a:br>
              <a:rPr lang="tr-TR" b="1" dirty="0"/>
            </a:br>
            <a:endParaRPr lang="tr-TR" dirty="0"/>
          </a:p>
        </p:txBody>
      </p:sp>
      <p:sp>
        <p:nvSpPr>
          <p:cNvPr id="3" name="İçerik Yer Tutucusu 2">
            <a:extLst>
              <a:ext uri="{FF2B5EF4-FFF2-40B4-BE49-F238E27FC236}">
                <a16:creationId xmlns:a16="http://schemas.microsoft.com/office/drawing/2014/main" id="{E5692C17-DBF3-4850-9AE1-776D2578B50F}"/>
              </a:ext>
            </a:extLst>
          </p:cNvPr>
          <p:cNvSpPr>
            <a:spLocks noGrp="1"/>
          </p:cNvSpPr>
          <p:nvPr>
            <p:ph idx="1"/>
          </p:nvPr>
        </p:nvSpPr>
        <p:spPr>
          <a:solidFill>
            <a:schemeClr val="accent3">
              <a:lumMod val="20000"/>
              <a:lumOff val="80000"/>
            </a:schemeClr>
          </a:solidFill>
        </p:spPr>
        <p:txBody>
          <a:bodyPr>
            <a:normAutofit/>
          </a:bodyPr>
          <a:lstStyle/>
          <a:p>
            <a:r>
              <a:rPr lang="tr-TR" dirty="0"/>
              <a:t>Genellikle </a:t>
            </a:r>
            <a:r>
              <a:rPr lang="tr-TR" dirty="0" err="1"/>
              <a:t>asemptomatik</a:t>
            </a:r>
            <a:endParaRPr lang="tr-TR" b="1" dirty="0"/>
          </a:p>
          <a:p>
            <a:pPr marL="0" indent="0">
              <a:buNone/>
            </a:pPr>
            <a:r>
              <a:rPr lang="tr-TR" dirty="0"/>
              <a:t>     </a:t>
            </a:r>
            <a:r>
              <a:rPr lang="tr-TR" b="1" dirty="0" err="1"/>
              <a:t>Vulvar</a:t>
            </a:r>
            <a:r>
              <a:rPr lang="tr-TR" b="1" dirty="0"/>
              <a:t> </a:t>
            </a:r>
            <a:r>
              <a:rPr lang="tr-TR" b="1" dirty="0" err="1"/>
              <a:t>kondilomlar</a:t>
            </a:r>
            <a:r>
              <a:rPr lang="tr-TR" b="1" dirty="0"/>
              <a:t>; </a:t>
            </a:r>
            <a:r>
              <a:rPr lang="tr-TR" dirty="0" err="1"/>
              <a:t>disparoni</a:t>
            </a:r>
            <a:r>
              <a:rPr lang="tr-TR" dirty="0"/>
              <a:t>, kaşıntı, yanma</a:t>
            </a:r>
          </a:p>
          <a:p>
            <a:pPr marL="0" indent="0">
              <a:buNone/>
            </a:pPr>
            <a:endParaRPr lang="tr-TR" dirty="0"/>
          </a:p>
          <a:p>
            <a:pPr marL="0" indent="0">
              <a:buNone/>
            </a:pPr>
            <a:r>
              <a:rPr lang="tr-TR" dirty="0"/>
              <a:t>     </a:t>
            </a:r>
            <a:r>
              <a:rPr lang="tr-TR" b="1" dirty="0"/>
              <a:t>Vajinal </a:t>
            </a:r>
            <a:r>
              <a:rPr lang="tr-TR" b="1" dirty="0" err="1"/>
              <a:t>kondilomlar</a:t>
            </a:r>
            <a:r>
              <a:rPr lang="tr-TR" b="1" dirty="0"/>
              <a:t>; </a:t>
            </a:r>
            <a:r>
              <a:rPr lang="tr-TR" dirty="0"/>
              <a:t>akıntı/kanama, doğum kanalının obstrüksiyonu </a:t>
            </a:r>
          </a:p>
          <a:p>
            <a:pPr marL="0" indent="0">
              <a:buNone/>
            </a:pPr>
            <a:r>
              <a:rPr lang="tr-TR" dirty="0"/>
              <a:t>                                                    (gebelikte büyüyen </a:t>
            </a:r>
            <a:r>
              <a:rPr lang="tr-TR" dirty="0" err="1"/>
              <a:t>kondiloma</a:t>
            </a:r>
            <a:r>
              <a:rPr lang="tr-TR" dirty="0"/>
              <a:t> </a:t>
            </a:r>
            <a:r>
              <a:rPr lang="tr-TR" dirty="0" err="1"/>
              <a:t>sekonder</a:t>
            </a:r>
            <a:r>
              <a:rPr lang="tr-TR" dirty="0"/>
              <a:t>)</a:t>
            </a:r>
          </a:p>
          <a:p>
            <a:pPr marL="0" indent="0">
              <a:buNone/>
            </a:pPr>
            <a:endParaRPr lang="tr-TR" dirty="0"/>
          </a:p>
          <a:p>
            <a:pPr marL="0" indent="0">
              <a:buNone/>
            </a:pPr>
            <a:r>
              <a:rPr lang="tr-TR" dirty="0"/>
              <a:t>     </a:t>
            </a:r>
            <a:r>
              <a:rPr lang="tr-TR" b="1" dirty="0" err="1"/>
              <a:t>Perianal</a:t>
            </a:r>
            <a:r>
              <a:rPr lang="tr-TR" b="1" dirty="0"/>
              <a:t> ve </a:t>
            </a:r>
            <a:r>
              <a:rPr lang="tr-TR" b="1" dirty="0" err="1"/>
              <a:t>intraanal</a:t>
            </a:r>
            <a:r>
              <a:rPr lang="tr-TR" b="1" dirty="0"/>
              <a:t> </a:t>
            </a:r>
            <a:r>
              <a:rPr lang="tr-TR" b="1" dirty="0" err="1"/>
              <a:t>kondilomlar</a:t>
            </a:r>
            <a:r>
              <a:rPr lang="tr-TR" b="1" dirty="0"/>
              <a:t>; </a:t>
            </a:r>
            <a:r>
              <a:rPr lang="tr-TR" dirty="0"/>
              <a:t>ağrı, kanlı dışkılama, kaşıntı</a:t>
            </a:r>
          </a:p>
        </p:txBody>
      </p:sp>
    </p:spTree>
    <p:extLst>
      <p:ext uri="{BB962C8B-B14F-4D97-AF65-F5344CB8AC3E}">
        <p14:creationId xmlns:p14="http://schemas.microsoft.com/office/powerpoint/2010/main" val="21053844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934F0F4-9C70-4703-8742-B9ABEDA6C38C}"/>
              </a:ext>
            </a:extLst>
          </p:cNvPr>
          <p:cNvSpPr>
            <a:spLocks noGrp="1"/>
          </p:cNvSpPr>
          <p:nvPr>
            <p:ph type="title"/>
          </p:nvPr>
        </p:nvSpPr>
        <p:spPr>
          <a:xfrm>
            <a:off x="411480" y="395605"/>
            <a:ext cx="6426200" cy="925195"/>
          </a:xfrm>
          <a:solidFill>
            <a:schemeClr val="accent2">
              <a:lumMod val="40000"/>
              <a:lumOff val="60000"/>
            </a:schemeClr>
          </a:solidFill>
        </p:spPr>
        <p:txBody>
          <a:bodyPr/>
          <a:lstStyle/>
          <a:p>
            <a:r>
              <a:rPr lang="tr-TR" b="1" dirty="0" err="1"/>
              <a:t>Penil-intrameatal</a:t>
            </a:r>
            <a:r>
              <a:rPr lang="tr-TR" b="1" dirty="0"/>
              <a:t> </a:t>
            </a:r>
            <a:r>
              <a:rPr lang="tr-TR" b="1" dirty="0" err="1"/>
              <a:t>kondilom</a:t>
            </a:r>
            <a:endParaRPr lang="tr-TR" dirty="0"/>
          </a:p>
        </p:txBody>
      </p:sp>
      <p:pic>
        <p:nvPicPr>
          <p:cNvPr id="4" name="Resim 3">
            <a:extLst>
              <a:ext uri="{FF2B5EF4-FFF2-40B4-BE49-F238E27FC236}">
                <a16:creationId xmlns:a16="http://schemas.microsoft.com/office/drawing/2014/main" id="{71BCF22C-4028-4B7B-84DF-3B144DBDA6FB}"/>
              </a:ext>
            </a:extLst>
          </p:cNvPr>
          <p:cNvPicPr>
            <a:picLocks noChangeAspect="1"/>
          </p:cNvPicPr>
          <p:nvPr/>
        </p:nvPicPr>
        <p:blipFill>
          <a:blip r:embed="rId2"/>
          <a:stretch>
            <a:fillRect/>
          </a:stretch>
        </p:blipFill>
        <p:spPr>
          <a:xfrm>
            <a:off x="82295" y="1484584"/>
            <a:ext cx="3933526" cy="2948000"/>
          </a:xfrm>
          <a:prstGeom prst="rect">
            <a:avLst/>
          </a:prstGeom>
        </p:spPr>
      </p:pic>
      <p:pic>
        <p:nvPicPr>
          <p:cNvPr id="5" name="Resim 4">
            <a:extLst>
              <a:ext uri="{FF2B5EF4-FFF2-40B4-BE49-F238E27FC236}">
                <a16:creationId xmlns:a16="http://schemas.microsoft.com/office/drawing/2014/main" id="{36403ADC-C641-43A8-93FB-5182CB898062}"/>
              </a:ext>
            </a:extLst>
          </p:cNvPr>
          <p:cNvPicPr>
            <a:picLocks noChangeAspect="1"/>
          </p:cNvPicPr>
          <p:nvPr/>
        </p:nvPicPr>
        <p:blipFill>
          <a:blip r:embed="rId3"/>
          <a:stretch>
            <a:fillRect/>
          </a:stretch>
        </p:blipFill>
        <p:spPr>
          <a:xfrm>
            <a:off x="4213141" y="1484584"/>
            <a:ext cx="3955501" cy="2970000"/>
          </a:xfrm>
          <a:prstGeom prst="rect">
            <a:avLst/>
          </a:prstGeom>
        </p:spPr>
      </p:pic>
      <p:pic>
        <p:nvPicPr>
          <p:cNvPr id="6" name="Resim 5">
            <a:extLst>
              <a:ext uri="{FF2B5EF4-FFF2-40B4-BE49-F238E27FC236}">
                <a16:creationId xmlns:a16="http://schemas.microsoft.com/office/drawing/2014/main" id="{01740E60-5AE6-4AD2-8AB3-A168F3702BA9}"/>
              </a:ext>
            </a:extLst>
          </p:cNvPr>
          <p:cNvPicPr>
            <a:picLocks noChangeAspect="1"/>
          </p:cNvPicPr>
          <p:nvPr/>
        </p:nvPicPr>
        <p:blipFill>
          <a:blip r:embed="rId4"/>
          <a:stretch>
            <a:fillRect/>
          </a:stretch>
        </p:blipFill>
        <p:spPr>
          <a:xfrm>
            <a:off x="8236499" y="1484584"/>
            <a:ext cx="3955501" cy="2948000"/>
          </a:xfrm>
          <a:prstGeom prst="rect">
            <a:avLst/>
          </a:prstGeom>
        </p:spPr>
      </p:pic>
      <p:pic>
        <p:nvPicPr>
          <p:cNvPr id="7" name="Resim 6">
            <a:extLst>
              <a:ext uri="{FF2B5EF4-FFF2-40B4-BE49-F238E27FC236}">
                <a16:creationId xmlns:a16="http://schemas.microsoft.com/office/drawing/2014/main" id="{FF6A6BB2-34AA-4C72-A3D3-0BF77EF5BE6E}"/>
              </a:ext>
            </a:extLst>
          </p:cNvPr>
          <p:cNvPicPr>
            <a:picLocks noChangeAspect="1"/>
          </p:cNvPicPr>
          <p:nvPr/>
        </p:nvPicPr>
        <p:blipFill>
          <a:blip r:embed="rId5"/>
          <a:stretch>
            <a:fillRect/>
          </a:stretch>
        </p:blipFill>
        <p:spPr>
          <a:xfrm>
            <a:off x="4247069" y="4432584"/>
            <a:ext cx="3698051" cy="2452745"/>
          </a:xfrm>
          <a:prstGeom prst="rect">
            <a:avLst/>
          </a:prstGeom>
        </p:spPr>
      </p:pic>
    </p:spTree>
    <p:extLst>
      <p:ext uri="{BB962C8B-B14F-4D97-AF65-F5344CB8AC3E}">
        <p14:creationId xmlns:p14="http://schemas.microsoft.com/office/powerpoint/2010/main" val="13062484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Genital warts">
            <a:hlinkClick r:id="rId2"/>
            <a:extLst>
              <a:ext uri="{FF2B5EF4-FFF2-40B4-BE49-F238E27FC236}">
                <a16:creationId xmlns:a16="http://schemas.microsoft.com/office/drawing/2014/main" id="{8186646A-DC4C-41E2-88D9-86EB5214C6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89" y="483089"/>
            <a:ext cx="3593420" cy="3022682"/>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Genital warts">
            <a:hlinkClick r:id="rId4"/>
            <a:extLst>
              <a:ext uri="{FF2B5EF4-FFF2-40B4-BE49-F238E27FC236}">
                <a16:creationId xmlns:a16="http://schemas.microsoft.com/office/drawing/2014/main" id="{A506DF3D-14C2-4ECA-A75A-830B7590AC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3686" y="3834080"/>
            <a:ext cx="3869897" cy="2915676"/>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Genital warts">
            <a:hlinkClick r:id="rId6"/>
            <a:extLst>
              <a:ext uri="{FF2B5EF4-FFF2-40B4-BE49-F238E27FC236}">
                <a16:creationId xmlns:a16="http://schemas.microsoft.com/office/drawing/2014/main" id="{219E7DB9-2EF4-4597-90B2-61191EAFE16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71183" y="3835318"/>
            <a:ext cx="4011924" cy="3022682"/>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Genital warts">
            <a:hlinkClick r:id="rId8"/>
            <a:extLst>
              <a:ext uri="{FF2B5EF4-FFF2-40B4-BE49-F238E27FC236}">
                <a16:creationId xmlns:a16="http://schemas.microsoft.com/office/drawing/2014/main" id="{D016B87E-46A2-4E07-9894-7577F01EE16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97808" y="483089"/>
            <a:ext cx="4011923" cy="3022682"/>
          </a:xfrm>
          <a:prstGeom prst="rect">
            <a:avLst/>
          </a:prstGeom>
          <a:noFill/>
          <a:extLst>
            <a:ext uri="{909E8E84-426E-40DD-AFC4-6F175D3DCCD1}">
              <a14:hiddenFill xmlns:a14="http://schemas.microsoft.com/office/drawing/2010/main">
                <a:solidFill>
                  <a:srgbClr val="FFFFFF"/>
                </a:solidFill>
              </a14:hiddenFill>
            </a:ext>
          </a:extLst>
        </p:spPr>
      </p:pic>
      <p:pic>
        <p:nvPicPr>
          <p:cNvPr id="5146" name="Picture 26" descr="Genital warts">
            <a:hlinkClick r:id="rId10"/>
            <a:extLst>
              <a:ext uri="{FF2B5EF4-FFF2-40B4-BE49-F238E27FC236}">
                <a16:creationId xmlns:a16="http://schemas.microsoft.com/office/drawing/2014/main" id="{2EC1BA8F-5815-447F-AE2B-A9370AFBB95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189" y="3834080"/>
            <a:ext cx="3869897" cy="2915676"/>
          </a:xfrm>
          <a:prstGeom prst="rect">
            <a:avLst/>
          </a:prstGeom>
          <a:noFill/>
          <a:extLst>
            <a:ext uri="{909E8E84-426E-40DD-AFC4-6F175D3DCCD1}">
              <a14:hiddenFill xmlns:a14="http://schemas.microsoft.com/office/drawing/2010/main">
                <a:solidFill>
                  <a:srgbClr val="FFFFFF"/>
                </a:solidFill>
              </a14:hiddenFill>
            </a:ext>
          </a:extLst>
        </p:spPr>
      </p:pic>
      <p:pic>
        <p:nvPicPr>
          <p:cNvPr id="5149" name="Picture 29" descr="Genital warts">
            <a:hlinkClick r:id="rId12"/>
            <a:extLst>
              <a:ext uri="{FF2B5EF4-FFF2-40B4-BE49-F238E27FC236}">
                <a16:creationId xmlns:a16="http://schemas.microsoft.com/office/drawing/2014/main" id="{84D4D7B3-0ACB-46A3-9DB6-0881B6322E6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71183" y="483090"/>
            <a:ext cx="4011924" cy="3022682"/>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Genital warts">
            <a:hlinkClick r:id="rId14"/>
            <a:extLst>
              <a:ext uri="{FF2B5EF4-FFF2-40B4-BE49-F238E27FC236}">
                <a16:creationId xmlns:a16="http://schemas.microsoft.com/office/drawing/2014/main" id="{B243614F-A8EA-4B9B-8616-C69144C97CD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7000" y="-28159075"/>
            <a:ext cx="2781300" cy="209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43202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5" descr="Genital warts">
            <a:hlinkClick r:id="rId2"/>
            <a:extLst>
              <a:ext uri="{FF2B5EF4-FFF2-40B4-BE49-F238E27FC236}">
                <a16:creationId xmlns:a16="http://schemas.microsoft.com/office/drawing/2014/main" id="{18E13C95-CC99-413F-A967-A5F929576D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156" y="3717235"/>
            <a:ext cx="3684031" cy="27756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4" descr="Genital warts">
            <a:hlinkClick r:id="rId4"/>
            <a:extLst>
              <a:ext uri="{FF2B5EF4-FFF2-40B4-BE49-F238E27FC236}">
                <a16:creationId xmlns:a16="http://schemas.microsoft.com/office/drawing/2014/main" id="{6A935E7B-8601-4606-B13E-7E5111E0B8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3171" y="576470"/>
            <a:ext cx="3786085" cy="28525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9" descr="Genital warts">
            <a:hlinkClick r:id="rId6"/>
            <a:extLst>
              <a:ext uri="{FF2B5EF4-FFF2-40B4-BE49-F238E27FC236}">
                <a16:creationId xmlns:a16="http://schemas.microsoft.com/office/drawing/2014/main" id="{4D6C5CF2-A5F6-4BA3-BE54-00011422217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82402" y="3717235"/>
            <a:ext cx="3684031" cy="27756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7" descr="Genital warts">
            <a:hlinkClick r:id="rId8"/>
            <a:extLst>
              <a:ext uri="{FF2B5EF4-FFF2-40B4-BE49-F238E27FC236}">
                <a16:creationId xmlns:a16="http://schemas.microsoft.com/office/drawing/2014/main" id="{71DB835F-6EF1-46D5-8B27-A3B8DC97B84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02815" y="3717235"/>
            <a:ext cx="3684031" cy="277564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7" descr="Genital warts">
            <a:hlinkClick r:id="rId10"/>
            <a:extLst>
              <a:ext uri="{FF2B5EF4-FFF2-40B4-BE49-F238E27FC236}">
                <a16:creationId xmlns:a16="http://schemas.microsoft.com/office/drawing/2014/main" id="{7478A58F-1CC0-4986-BE83-9C5F5D5CCEE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62827" y="534091"/>
            <a:ext cx="3786085" cy="2852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80220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1724E00-74B7-49C9-8662-43BD7CDA2F63}"/>
              </a:ext>
            </a:extLst>
          </p:cNvPr>
          <p:cNvSpPr>
            <a:spLocks noGrp="1"/>
          </p:cNvSpPr>
          <p:nvPr>
            <p:ph type="title"/>
          </p:nvPr>
        </p:nvSpPr>
        <p:spPr>
          <a:solidFill>
            <a:schemeClr val="accent2">
              <a:lumMod val="40000"/>
              <a:lumOff val="60000"/>
            </a:schemeClr>
          </a:solidFill>
        </p:spPr>
        <p:txBody>
          <a:bodyPr/>
          <a:lstStyle/>
          <a:p>
            <a:r>
              <a:rPr lang="tr-TR" b="1" dirty="0" err="1"/>
              <a:t>Kondilom</a:t>
            </a:r>
            <a:r>
              <a:rPr lang="tr-TR" b="1" dirty="0"/>
              <a:t> tanı</a:t>
            </a:r>
            <a:br>
              <a:rPr lang="tr-TR" b="1" dirty="0"/>
            </a:br>
            <a:endParaRPr lang="tr-TR" dirty="0"/>
          </a:p>
        </p:txBody>
      </p:sp>
      <p:sp>
        <p:nvSpPr>
          <p:cNvPr id="3" name="İçerik Yer Tutucusu 2">
            <a:extLst>
              <a:ext uri="{FF2B5EF4-FFF2-40B4-BE49-F238E27FC236}">
                <a16:creationId xmlns:a16="http://schemas.microsoft.com/office/drawing/2014/main" id="{68FED37A-5D17-46EE-AF46-12AABBD94856}"/>
              </a:ext>
            </a:extLst>
          </p:cNvPr>
          <p:cNvSpPr>
            <a:spLocks noGrp="1"/>
          </p:cNvSpPr>
          <p:nvPr>
            <p:ph idx="1"/>
          </p:nvPr>
        </p:nvSpPr>
        <p:spPr>
          <a:solidFill>
            <a:schemeClr val="accent3">
              <a:lumMod val="40000"/>
              <a:lumOff val="60000"/>
            </a:schemeClr>
          </a:solidFill>
        </p:spPr>
        <p:txBody>
          <a:bodyPr/>
          <a:lstStyle/>
          <a:p>
            <a:r>
              <a:rPr lang="tr-TR" dirty="0"/>
              <a:t> Tanı genellikle klinik </a:t>
            </a:r>
          </a:p>
          <a:p>
            <a:r>
              <a:rPr lang="tr-TR" dirty="0"/>
              <a:t> Biyopsi;</a:t>
            </a:r>
          </a:p>
          <a:p>
            <a:pPr marL="0" indent="0">
              <a:buNone/>
            </a:pPr>
            <a:r>
              <a:rPr lang="tr-TR" dirty="0"/>
              <a:t>     Tanı kesin değilse</a:t>
            </a:r>
          </a:p>
          <a:p>
            <a:pPr marL="0" indent="0">
              <a:buNone/>
            </a:pPr>
            <a:r>
              <a:rPr lang="tr-TR" dirty="0"/>
              <a:t>     </a:t>
            </a:r>
            <a:r>
              <a:rPr lang="tr-TR" dirty="0" err="1"/>
              <a:t>İmmün</a:t>
            </a:r>
            <a:r>
              <a:rPr lang="tr-TR" dirty="0"/>
              <a:t> sistem yetmezliği varsa</a:t>
            </a:r>
          </a:p>
          <a:p>
            <a:pPr marL="0" indent="0">
              <a:buNone/>
            </a:pPr>
            <a:r>
              <a:rPr lang="tr-TR" dirty="0"/>
              <a:t>     </a:t>
            </a:r>
            <a:r>
              <a:rPr lang="tr-TR" dirty="0" err="1"/>
              <a:t>Kondilomlar</a:t>
            </a:r>
            <a:r>
              <a:rPr lang="tr-TR" dirty="0"/>
              <a:t> pigmente, sert veya </a:t>
            </a:r>
            <a:r>
              <a:rPr lang="tr-TR" dirty="0" err="1"/>
              <a:t>fikse</a:t>
            </a:r>
            <a:r>
              <a:rPr lang="tr-TR" dirty="0"/>
              <a:t> ise</a:t>
            </a:r>
          </a:p>
          <a:p>
            <a:pPr marL="0" indent="0">
              <a:buNone/>
            </a:pPr>
            <a:r>
              <a:rPr lang="tr-TR" dirty="0"/>
              <a:t>     Standart tedaviye cevap vermiyorsa veya kötüleşiyorsa</a:t>
            </a:r>
          </a:p>
          <a:p>
            <a:pPr marL="0" indent="0">
              <a:buNone/>
            </a:pPr>
            <a:r>
              <a:rPr lang="tr-TR" dirty="0"/>
              <a:t>     Kalıcı </a:t>
            </a:r>
            <a:r>
              <a:rPr lang="tr-TR" dirty="0" err="1"/>
              <a:t>ülserasyon</a:t>
            </a:r>
            <a:r>
              <a:rPr lang="tr-TR" dirty="0"/>
              <a:t> veya kanama varsa </a:t>
            </a:r>
          </a:p>
          <a:p>
            <a:pPr marL="0" indent="0">
              <a:buNone/>
            </a:pPr>
            <a:r>
              <a:rPr lang="tr-TR" dirty="0"/>
              <a:t>     </a:t>
            </a:r>
            <a:r>
              <a:rPr lang="tr-TR" dirty="0" err="1"/>
              <a:t>Postmenapozal</a:t>
            </a:r>
            <a:r>
              <a:rPr lang="tr-TR" dirty="0"/>
              <a:t> hastalarda</a:t>
            </a:r>
          </a:p>
          <a:p>
            <a:pPr marL="0" indent="0">
              <a:buNone/>
            </a:pPr>
            <a:endParaRPr lang="tr-TR" dirty="0"/>
          </a:p>
        </p:txBody>
      </p:sp>
    </p:spTree>
    <p:extLst>
      <p:ext uri="{BB962C8B-B14F-4D97-AF65-F5344CB8AC3E}">
        <p14:creationId xmlns:p14="http://schemas.microsoft.com/office/powerpoint/2010/main" val="17791854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0F7D98F-20CA-4F62-A0FC-0BF9CFBED518}"/>
              </a:ext>
            </a:extLst>
          </p:cNvPr>
          <p:cNvSpPr>
            <a:spLocks noGrp="1"/>
          </p:cNvSpPr>
          <p:nvPr>
            <p:ph type="title"/>
          </p:nvPr>
        </p:nvSpPr>
        <p:spPr>
          <a:solidFill>
            <a:schemeClr val="accent2">
              <a:lumMod val="40000"/>
              <a:lumOff val="60000"/>
            </a:schemeClr>
          </a:solidFill>
        </p:spPr>
        <p:txBody>
          <a:bodyPr/>
          <a:lstStyle/>
          <a:p>
            <a:r>
              <a:rPr lang="tr-TR" b="1" dirty="0" err="1"/>
              <a:t>Kondilom</a:t>
            </a:r>
            <a:r>
              <a:rPr lang="tr-TR" b="1" dirty="0"/>
              <a:t> tanı-ayırıcı tanı</a:t>
            </a:r>
            <a:br>
              <a:rPr lang="tr-TR" b="1" dirty="0"/>
            </a:br>
            <a:endParaRPr lang="tr-TR" dirty="0"/>
          </a:p>
        </p:txBody>
      </p:sp>
      <p:sp>
        <p:nvSpPr>
          <p:cNvPr id="3" name="İçerik Yer Tutucusu 2">
            <a:extLst>
              <a:ext uri="{FF2B5EF4-FFF2-40B4-BE49-F238E27FC236}">
                <a16:creationId xmlns:a16="http://schemas.microsoft.com/office/drawing/2014/main" id="{54C355B2-7C01-4F72-A766-4BE21E05034D}"/>
              </a:ext>
            </a:extLst>
          </p:cNvPr>
          <p:cNvSpPr>
            <a:spLocks noGrp="1"/>
          </p:cNvSpPr>
          <p:nvPr>
            <p:ph idx="1"/>
          </p:nvPr>
        </p:nvSpPr>
        <p:spPr>
          <a:solidFill>
            <a:schemeClr val="accent5">
              <a:lumMod val="20000"/>
              <a:lumOff val="80000"/>
            </a:schemeClr>
          </a:solidFill>
        </p:spPr>
        <p:txBody>
          <a:bodyPr>
            <a:normAutofit/>
          </a:bodyPr>
          <a:lstStyle/>
          <a:p>
            <a:pPr marL="0" indent="0">
              <a:buNone/>
            </a:pPr>
            <a:r>
              <a:rPr lang="tr-TR" dirty="0"/>
              <a:t> </a:t>
            </a:r>
          </a:p>
          <a:p>
            <a:r>
              <a:rPr lang="tr-TR" b="1" dirty="0"/>
              <a:t>HPV DNA testinin </a:t>
            </a:r>
            <a:r>
              <a:rPr lang="tr-TR" dirty="0"/>
              <a:t>tanı ve yönetimde rutin kullanımı önerilmez.</a:t>
            </a:r>
          </a:p>
          <a:p>
            <a:r>
              <a:rPr lang="tr-TR" dirty="0" err="1"/>
              <a:t>Eksternal</a:t>
            </a:r>
            <a:r>
              <a:rPr lang="tr-TR" dirty="0"/>
              <a:t> </a:t>
            </a:r>
            <a:r>
              <a:rPr lang="tr-TR" dirty="0" err="1"/>
              <a:t>kondilomu</a:t>
            </a:r>
            <a:r>
              <a:rPr lang="tr-TR" dirty="0"/>
              <a:t> değerlendirmek için </a:t>
            </a:r>
            <a:r>
              <a:rPr lang="tr-TR" b="1" dirty="0"/>
              <a:t>asetik asit kullanımı </a:t>
            </a:r>
            <a:r>
              <a:rPr lang="tr-TR" dirty="0"/>
              <a:t>düşük </a:t>
            </a:r>
            <a:r>
              <a:rPr lang="tr-TR" dirty="0" err="1"/>
              <a:t>spesifitesi</a:t>
            </a:r>
            <a:r>
              <a:rPr lang="tr-TR" dirty="0"/>
              <a:t> nedeni ile önerilmez.</a:t>
            </a:r>
          </a:p>
          <a:p>
            <a:r>
              <a:rPr lang="tr-TR" dirty="0"/>
              <a:t>Asetik asit ile beyazlanma travma veya </a:t>
            </a:r>
            <a:r>
              <a:rPr lang="tr-TR" dirty="0" err="1"/>
              <a:t>inflamasyon</a:t>
            </a:r>
            <a:r>
              <a:rPr lang="tr-TR" dirty="0"/>
              <a:t> alanlarında görülebilir.</a:t>
            </a:r>
          </a:p>
          <a:p>
            <a:r>
              <a:rPr lang="tr-TR" dirty="0" err="1"/>
              <a:t>Vulvar</a:t>
            </a:r>
            <a:r>
              <a:rPr lang="tr-TR" dirty="0"/>
              <a:t> </a:t>
            </a:r>
            <a:r>
              <a:rPr lang="tr-TR" dirty="0" err="1"/>
              <a:t>kondilom</a:t>
            </a:r>
            <a:r>
              <a:rPr lang="tr-TR" dirty="0"/>
              <a:t> varlığı </a:t>
            </a:r>
            <a:r>
              <a:rPr lang="tr-TR" b="1" dirty="0" err="1"/>
              <a:t>servikal</a:t>
            </a:r>
            <a:r>
              <a:rPr lang="tr-TR" b="1" dirty="0"/>
              <a:t> </a:t>
            </a:r>
            <a:r>
              <a:rPr lang="tr-TR" b="1" dirty="0" err="1"/>
              <a:t>kolposkopi</a:t>
            </a:r>
            <a:r>
              <a:rPr lang="tr-TR" b="1" dirty="0"/>
              <a:t> veya </a:t>
            </a:r>
            <a:r>
              <a:rPr lang="tr-TR" b="1" dirty="0" err="1"/>
              <a:t>smear</a:t>
            </a:r>
            <a:r>
              <a:rPr lang="tr-TR" b="1" dirty="0"/>
              <a:t> sıklığını artırmayı gerektirmez</a:t>
            </a:r>
            <a:r>
              <a:rPr lang="tr-TR" dirty="0"/>
              <a:t>.</a:t>
            </a:r>
          </a:p>
        </p:txBody>
      </p:sp>
    </p:spTree>
    <p:extLst>
      <p:ext uri="{BB962C8B-B14F-4D97-AF65-F5344CB8AC3E}">
        <p14:creationId xmlns:p14="http://schemas.microsoft.com/office/powerpoint/2010/main" val="52873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13FE7B0F-AF7E-4E3B-9127-57183B41500A}"/>
              </a:ext>
            </a:extLst>
          </p:cNvPr>
          <p:cNvPicPr>
            <a:picLocks noChangeAspect="1"/>
          </p:cNvPicPr>
          <p:nvPr/>
        </p:nvPicPr>
        <p:blipFill>
          <a:blip r:embed="rId3"/>
          <a:stretch>
            <a:fillRect/>
          </a:stretch>
        </p:blipFill>
        <p:spPr>
          <a:xfrm>
            <a:off x="0" y="-9939"/>
            <a:ext cx="9053701" cy="1997765"/>
          </a:xfrm>
          <a:prstGeom prst="rect">
            <a:avLst/>
          </a:prstGeom>
        </p:spPr>
      </p:pic>
      <p:pic>
        <p:nvPicPr>
          <p:cNvPr id="7" name="Resim 6">
            <a:extLst>
              <a:ext uri="{FF2B5EF4-FFF2-40B4-BE49-F238E27FC236}">
                <a16:creationId xmlns:a16="http://schemas.microsoft.com/office/drawing/2014/main" id="{93BBDC13-CBAA-4827-BE3C-35D0F11F18B4}"/>
              </a:ext>
            </a:extLst>
          </p:cNvPr>
          <p:cNvPicPr>
            <a:picLocks noChangeAspect="1"/>
          </p:cNvPicPr>
          <p:nvPr/>
        </p:nvPicPr>
        <p:blipFill>
          <a:blip r:embed="rId4"/>
          <a:stretch>
            <a:fillRect/>
          </a:stretch>
        </p:blipFill>
        <p:spPr>
          <a:xfrm>
            <a:off x="8779401" y="1224950"/>
            <a:ext cx="2064003" cy="383305"/>
          </a:xfrm>
          <a:prstGeom prst="rect">
            <a:avLst/>
          </a:prstGeom>
        </p:spPr>
      </p:pic>
      <p:pic>
        <p:nvPicPr>
          <p:cNvPr id="9" name="Resim 8">
            <a:extLst>
              <a:ext uri="{FF2B5EF4-FFF2-40B4-BE49-F238E27FC236}">
                <a16:creationId xmlns:a16="http://schemas.microsoft.com/office/drawing/2014/main" id="{106A3C13-105E-4546-9C84-77BFA851F6C4}"/>
              </a:ext>
            </a:extLst>
          </p:cNvPr>
          <p:cNvPicPr>
            <a:picLocks noChangeAspect="1"/>
          </p:cNvPicPr>
          <p:nvPr/>
        </p:nvPicPr>
        <p:blipFill>
          <a:blip r:embed="rId5"/>
          <a:stretch>
            <a:fillRect/>
          </a:stretch>
        </p:blipFill>
        <p:spPr>
          <a:xfrm>
            <a:off x="2026442" y="1987826"/>
            <a:ext cx="7143438" cy="4665738"/>
          </a:xfrm>
          <a:prstGeom prst="rect">
            <a:avLst/>
          </a:prstGeom>
        </p:spPr>
      </p:pic>
    </p:spTree>
    <p:extLst>
      <p:ext uri="{BB962C8B-B14F-4D97-AF65-F5344CB8AC3E}">
        <p14:creationId xmlns:p14="http://schemas.microsoft.com/office/powerpoint/2010/main" val="36919332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B29DC2F7-37F3-48C7-B051-878C1E1F87EB}"/>
              </a:ext>
            </a:extLst>
          </p:cNvPr>
          <p:cNvPicPr>
            <a:picLocks noChangeAspect="1"/>
          </p:cNvPicPr>
          <p:nvPr/>
        </p:nvPicPr>
        <p:blipFill>
          <a:blip r:embed="rId2"/>
          <a:stretch>
            <a:fillRect/>
          </a:stretch>
        </p:blipFill>
        <p:spPr>
          <a:xfrm>
            <a:off x="389759" y="972422"/>
            <a:ext cx="5688084" cy="5232339"/>
          </a:xfrm>
          <a:prstGeom prst="rect">
            <a:avLst/>
          </a:prstGeom>
        </p:spPr>
      </p:pic>
      <p:sp>
        <p:nvSpPr>
          <p:cNvPr id="5" name="Dikdörtgen 4">
            <a:extLst>
              <a:ext uri="{FF2B5EF4-FFF2-40B4-BE49-F238E27FC236}">
                <a16:creationId xmlns:a16="http://schemas.microsoft.com/office/drawing/2014/main" id="{1C33C37B-3CDA-45E5-8C60-1ABB239A9F9F}"/>
              </a:ext>
            </a:extLst>
          </p:cNvPr>
          <p:cNvSpPr/>
          <p:nvPr/>
        </p:nvSpPr>
        <p:spPr>
          <a:xfrm>
            <a:off x="1282894" y="6204761"/>
            <a:ext cx="2864951" cy="369332"/>
          </a:xfrm>
          <a:prstGeom prst="rect">
            <a:avLst/>
          </a:prstGeom>
        </p:spPr>
        <p:txBody>
          <a:bodyPr wrap="none">
            <a:spAutoFit/>
          </a:bodyPr>
          <a:lstStyle/>
          <a:p>
            <a:r>
              <a:rPr lang="tr-TR" b="1" dirty="0" err="1">
                <a:solidFill>
                  <a:srgbClr val="464653"/>
                </a:solidFill>
                <a:latin typeface="Calibri-Bold"/>
              </a:rPr>
              <a:t>Mikropapillomatozis</a:t>
            </a:r>
            <a:r>
              <a:rPr lang="tr-TR" b="1" dirty="0">
                <a:solidFill>
                  <a:srgbClr val="464653"/>
                </a:solidFill>
                <a:latin typeface="Calibri-Bold"/>
              </a:rPr>
              <a:t> </a:t>
            </a:r>
            <a:r>
              <a:rPr lang="tr-TR" b="1" dirty="0" err="1">
                <a:solidFill>
                  <a:srgbClr val="464653"/>
                </a:solidFill>
                <a:latin typeface="Calibri-Bold"/>
              </a:rPr>
              <a:t>labialis</a:t>
            </a:r>
            <a:endParaRPr lang="tr-TR" dirty="0"/>
          </a:p>
        </p:txBody>
      </p:sp>
      <p:pic>
        <p:nvPicPr>
          <p:cNvPr id="6" name="Resim 5">
            <a:extLst>
              <a:ext uri="{FF2B5EF4-FFF2-40B4-BE49-F238E27FC236}">
                <a16:creationId xmlns:a16="http://schemas.microsoft.com/office/drawing/2014/main" id="{C85F281D-CF5C-496C-8016-EFE557599C49}"/>
              </a:ext>
            </a:extLst>
          </p:cNvPr>
          <p:cNvPicPr>
            <a:picLocks noChangeAspect="1"/>
          </p:cNvPicPr>
          <p:nvPr/>
        </p:nvPicPr>
        <p:blipFill>
          <a:blip r:embed="rId3"/>
          <a:stretch>
            <a:fillRect/>
          </a:stretch>
        </p:blipFill>
        <p:spPr>
          <a:xfrm>
            <a:off x="6420396" y="972423"/>
            <a:ext cx="5688084" cy="4874530"/>
          </a:xfrm>
          <a:prstGeom prst="rect">
            <a:avLst/>
          </a:prstGeom>
        </p:spPr>
      </p:pic>
      <p:sp>
        <p:nvSpPr>
          <p:cNvPr id="7" name="Dikdörtgen 6">
            <a:extLst>
              <a:ext uri="{FF2B5EF4-FFF2-40B4-BE49-F238E27FC236}">
                <a16:creationId xmlns:a16="http://schemas.microsoft.com/office/drawing/2014/main" id="{068CF7E0-B3D5-4B3E-89E3-A9599129AF93}"/>
              </a:ext>
            </a:extLst>
          </p:cNvPr>
          <p:cNvSpPr/>
          <p:nvPr/>
        </p:nvSpPr>
        <p:spPr>
          <a:xfrm>
            <a:off x="7894392" y="6207504"/>
            <a:ext cx="2519536" cy="369332"/>
          </a:xfrm>
          <a:prstGeom prst="rect">
            <a:avLst/>
          </a:prstGeom>
        </p:spPr>
        <p:txBody>
          <a:bodyPr wrap="none">
            <a:spAutoFit/>
          </a:bodyPr>
          <a:lstStyle/>
          <a:p>
            <a:r>
              <a:rPr lang="tr-TR" b="1" dirty="0" err="1">
                <a:solidFill>
                  <a:srgbClr val="464653"/>
                </a:solidFill>
                <a:latin typeface="Calibri-Bold"/>
              </a:rPr>
              <a:t>Molluscum</a:t>
            </a:r>
            <a:r>
              <a:rPr lang="tr-TR" b="1" dirty="0">
                <a:solidFill>
                  <a:srgbClr val="464653"/>
                </a:solidFill>
                <a:latin typeface="Calibri-Bold"/>
              </a:rPr>
              <a:t> </a:t>
            </a:r>
            <a:r>
              <a:rPr lang="tr-TR" b="1" dirty="0" err="1">
                <a:solidFill>
                  <a:srgbClr val="464653"/>
                </a:solidFill>
                <a:latin typeface="Calibri-Bold"/>
              </a:rPr>
              <a:t>contagiosum</a:t>
            </a:r>
            <a:endParaRPr lang="tr-TR" dirty="0"/>
          </a:p>
        </p:txBody>
      </p:sp>
    </p:spTree>
    <p:extLst>
      <p:ext uri="{BB962C8B-B14F-4D97-AF65-F5344CB8AC3E}">
        <p14:creationId xmlns:p14="http://schemas.microsoft.com/office/powerpoint/2010/main" val="28976804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9E78ED8C-E7FA-4A61-902E-FC5D57221EAF}"/>
              </a:ext>
            </a:extLst>
          </p:cNvPr>
          <p:cNvPicPr>
            <a:picLocks noChangeAspect="1"/>
          </p:cNvPicPr>
          <p:nvPr/>
        </p:nvPicPr>
        <p:blipFill>
          <a:blip r:embed="rId2"/>
          <a:stretch>
            <a:fillRect/>
          </a:stretch>
        </p:blipFill>
        <p:spPr>
          <a:xfrm>
            <a:off x="159027" y="337403"/>
            <a:ext cx="6194752" cy="5583267"/>
          </a:xfrm>
          <a:prstGeom prst="rect">
            <a:avLst/>
          </a:prstGeom>
        </p:spPr>
      </p:pic>
      <p:sp>
        <p:nvSpPr>
          <p:cNvPr id="5" name="Dikdörtgen 4">
            <a:extLst>
              <a:ext uri="{FF2B5EF4-FFF2-40B4-BE49-F238E27FC236}">
                <a16:creationId xmlns:a16="http://schemas.microsoft.com/office/drawing/2014/main" id="{633A7433-4222-43B1-8A58-1E8543BBE6FE}"/>
              </a:ext>
            </a:extLst>
          </p:cNvPr>
          <p:cNvSpPr/>
          <p:nvPr/>
        </p:nvSpPr>
        <p:spPr>
          <a:xfrm>
            <a:off x="1044177" y="6123543"/>
            <a:ext cx="2971326" cy="369332"/>
          </a:xfrm>
          <a:prstGeom prst="rect">
            <a:avLst/>
          </a:prstGeom>
        </p:spPr>
        <p:txBody>
          <a:bodyPr wrap="none">
            <a:spAutoFit/>
          </a:bodyPr>
          <a:lstStyle/>
          <a:p>
            <a:r>
              <a:rPr lang="tr-TR" b="1" dirty="0" err="1">
                <a:solidFill>
                  <a:srgbClr val="464653"/>
                </a:solidFill>
                <a:latin typeface="Calibri-Bold"/>
              </a:rPr>
              <a:t>Vulvar</a:t>
            </a:r>
            <a:r>
              <a:rPr lang="tr-TR" b="1" dirty="0">
                <a:solidFill>
                  <a:srgbClr val="464653"/>
                </a:solidFill>
                <a:latin typeface="Calibri-Bold"/>
              </a:rPr>
              <a:t> </a:t>
            </a:r>
            <a:r>
              <a:rPr lang="tr-TR" b="1" dirty="0" err="1">
                <a:solidFill>
                  <a:srgbClr val="464653"/>
                </a:solidFill>
                <a:latin typeface="Calibri-Bold"/>
              </a:rPr>
              <a:t>intraepitelyal</a:t>
            </a:r>
            <a:r>
              <a:rPr lang="tr-TR" b="1" dirty="0">
                <a:solidFill>
                  <a:srgbClr val="464653"/>
                </a:solidFill>
                <a:latin typeface="Calibri-Bold"/>
              </a:rPr>
              <a:t> </a:t>
            </a:r>
            <a:r>
              <a:rPr lang="tr-TR" b="1" dirty="0" err="1">
                <a:solidFill>
                  <a:srgbClr val="464653"/>
                </a:solidFill>
                <a:latin typeface="Calibri-Bold"/>
              </a:rPr>
              <a:t>neoplazi</a:t>
            </a:r>
            <a:endParaRPr lang="tr-TR" dirty="0"/>
          </a:p>
        </p:txBody>
      </p:sp>
      <p:pic>
        <p:nvPicPr>
          <p:cNvPr id="6" name="Resim 5">
            <a:extLst>
              <a:ext uri="{FF2B5EF4-FFF2-40B4-BE49-F238E27FC236}">
                <a16:creationId xmlns:a16="http://schemas.microsoft.com/office/drawing/2014/main" id="{613B0D92-1B1E-4CCF-9479-848AD5AC93B9}"/>
              </a:ext>
            </a:extLst>
          </p:cNvPr>
          <p:cNvPicPr>
            <a:picLocks noChangeAspect="1"/>
          </p:cNvPicPr>
          <p:nvPr/>
        </p:nvPicPr>
        <p:blipFill>
          <a:blip r:embed="rId3"/>
          <a:stretch>
            <a:fillRect/>
          </a:stretch>
        </p:blipFill>
        <p:spPr>
          <a:xfrm>
            <a:off x="6336669" y="549792"/>
            <a:ext cx="5849413" cy="5182668"/>
          </a:xfrm>
          <a:prstGeom prst="rect">
            <a:avLst/>
          </a:prstGeom>
        </p:spPr>
      </p:pic>
      <p:sp>
        <p:nvSpPr>
          <p:cNvPr id="7" name="Dikdörtgen 6">
            <a:extLst>
              <a:ext uri="{FF2B5EF4-FFF2-40B4-BE49-F238E27FC236}">
                <a16:creationId xmlns:a16="http://schemas.microsoft.com/office/drawing/2014/main" id="{37B4B864-5588-4BD2-8735-C193668238C7}"/>
              </a:ext>
            </a:extLst>
          </p:cNvPr>
          <p:cNvSpPr/>
          <p:nvPr/>
        </p:nvSpPr>
        <p:spPr>
          <a:xfrm>
            <a:off x="7989665" y="5938877"/>
            <a:ext cx="1963230" cy="369332"/>
          </a:xfrm>
          <a:prstGeom prst="rect">
            <a:avLst/>
          </a:prstGeom>
        </p:spPr>
        <p:txBody>
          <a:bodyPr wrap="none">
            <a:spAutoFit/>
          </a:bodyPr>
          <a:lstStyle/>
          <a:p>
            <a:r>
              <a:rPr lang="tr-TR" b="1" dirty="0" err="1">
                <a:solidFill>
                  <a:srgbClr val="464653"/>
                </a:solidFill>
                <a:latin typeface="Calibri-Bold"/>
              </a:rPr>
              <a:t>Verrüköz</a:t>
            </a:r>
            <a:r>
              <a:rPr lang="tr-TR" b="1" dirty="0">
                <a:solidFill>
                  <a:srgbClr val="464653"/>
                </a:solidFill>
                <a:latin typeface="Calibri-Bold"/>
              </a:rPr>
              <a:t> </a:t>
            </a:r>
            <a:r>
              <a:rPr lang="tr-TR" b="1" dirty="0" err="1">
                <a:solidFill>
                  <a:srgbClr val="464653"/>
                </a:solidFill>
                <a:latin typeface="Calibri-Bold"/>
              </a:rPr>
              <a:t>karsinom</a:t>
            </a:r>
            <a:endParaRPr lang="tr-TR" dirty="0"/>
          </a:p>
        </p:txBody>
      </p:sp>
    </p:spTree>
    <p:extLst>
      <p:ext uri="{BB962C8B-B14F-4D97-AF65-F5344CB8AC3E}">
        <p14:creationId xmlns:p14="http://schemas.microsoft.com/office/powerpoint/2010/main" val="26156306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E5B1C8A5-7E3F-4483-9E2D-30701E9EFA42}"/>
              </a:ext>
            </a:extLst>
          </p:cNvPr>
          <p:cNvPicPr>
            <a:picLocks noChangeAspect="1"/>
          </p:cNvPicPr>
          <p:nvPr/>
        </p:nvPicPr>
        <p:blipFill>
          <a:blip r:embed="rId2"/>
          <a:stretch>
            <a:fillRect/>
          </a:stretch>
        </p:blipFill>
        <p:spPr>
          <a:xfrm>
            <a:off x="180368" y="613729"/>
            <a:ext cx="6313806" cy="4984502"/>
          </a:xfrm>
          <a:prstGeom prst="rect">
            <a:avLst/>
          </a:prstGeom>
        </p:spPr>
      </p:pic>
      <p:sp>
        <p:nvSpPr>
          <p:cNvPr id="5" name="Dikdörtgen 4">
            <a:extLst>
              <a:ext uri="{FF2B5EF4-FFF2-40B4-BE49-F238E27FC236}">
                <a16:creationId xmlns:a16="http://schemas.microsoft.com/office/drawing/2014/main" id="{9D3A3DB5-C2C9-483D-BBCC-BA77264DF165}"/>
              </a:ext>
            </a:extLst>
          </p:cNvPr>
          <p:cNvSpPr/>
          <p:nvPr/>
        </p:nvSpPr>
        <p:spPr>
          <a:xfrm>
            <a:off x="2290336" y="5690274"/>
            <a:ext cx="1627305" cy="369332"/>
          </a:xfrm>
          <a:prstGeom prst="rect">
            <a:avLst/>
          </a:prstGeom>
        </p:spPr>
        <p:txBody>
          <a:bodyPr wrap="none">
            <a:spAutoFit/>
          </a:bodyPr>
          <a:lstStyle/>
          <a:p>
            <a:r>
              <a:rPr lang="tr-TR" b="1" dirty="0" err="1">
                <a:solidFill>
                  <a:srgbClr val="464653"/>
                </a:solidFill>
                <a:latin typeface="Calibri-Bold"/>
              </a:rPr>
              <a:t>Kondiloma</a:t>
            </a:r>
            <a:r>
              <a:rPr lang="tr-TR" b="1" dirty="0">
                <a:solidFill>
                  <a:srgbClr val="464653"/>
                </a:solidFill>
                <a:latin typeface="Calibri-Bold"/>
              </a:rPr>
              <a:t> lata</a:t>
            </a:r>
            <a:endParaRPr lang="tr-TR" dirty="0"/>
          </a:p>
        </p:txBody>
      </p:sp>
      <p:pic>
        <p:nvPicPr>
          <p:cNvPr id="6" name="Resim 5">
            <a:extLst>
              <a:ext uri="{FF2B5EF4-FFF2-40B4-BE49-F238E27FC236}">
                <a16:creationId xmlns:a16="http://schemas.microsoft.com/office/drawing/2014/main" id="{E47A47A0-D03C-487E-9218-8AF137914872}"/>
              </a:ext>
            </a:extLst>
          </p:cNvPr>
          <p:cNvPicPr>
            <a:picLocks noChangeAspect="1"/>
          </p:cNvPicPr>
          <p:nvPr/>
        </p:nvPicPr>
        <p:blipFill>
          <a:blip r:embed="rId3"/>
          <a:stretch>
            <a:fillRect/>
          </a:stretch>
        </p:blipFill>
        <p:spPr>
          <a:xfrm>
            <a:off x="6547846" y="613728"/>
            <a:ext cx="5404627" cy="4614256"/>
          </a:xfrm>
          <a:prstGeom prst="rect">
            <a:avLst/>
          </a:prstGeom>
        </p:spPr>
      </p:pic>
      <p:sp>
        <p:nvSpPr>
          <p:cNvPr id="8" name="Dikdörtgen 7">
            <a:extLst>
              <a:ext uri="{FF2B5EF4-FFF2-40B4-BE49-F238E27FC236}">
                <a16:creationId xmlns:a16="http://schemas.microsoft.com/office/drawing/2014/main" id="{0320B947-DDBD-48E4-BB33-4DE99E0A2E52}"/>
              </a:ext>
            </a:extLst>
          </p:cNvPr>
          <p:cNvSpPr/>
          <p:nvPr/>
        </p:nvSpPr>
        <p:spPr>
          <a:xfrm>
            <a:off x="8785164" y="5690274"/>
            <a:ext cx="1776961" cy="369332"/>
          </a:xfrm>
          <a:prstGeom prst="rect">
            <a:avLst/>
          </a:prstGeom>
        </p:spPr>
        <p:txBody>
          <a:bodyPr wrap="none">
            <a:spAutoFit/>
          </a:bodyPr>
          <a:lstStyle/>
          <a:p>
            <a:r>
              <a:rPr lang="tr-TR" b="1" dirty="0" err="1">
                <a:solidFill>
                  <a:srgbClr val="464653"/>
                </a:solidFill>
                <a:latin typeface="Calibri-Bold"/>
              </a:rPr>
              <a:t>İnvaziv</a:t>
            </a:r>
            <a:r>
              <a:rPr lang="tr-TR" b="1" dirty="0">
                <a:solidFill>
                  <a:srgbClr val="464653"/>
                </a:solidFill>
                <a:latin typeface="Calibri-Bold"/>
              </a:rPr>
              <a:t> </a:t>
            </a:r>
            <a:r>
              <a:rPr lang="tr-TR" b="1" dirty="0" err="1">
                <a:solidFill>
                  <a:srgbClr val="464653"/>
                </a:solidFill>
                <a:latin typeface="Calibri-Bold"/>
              </a:rPr>
              <a:t>karsinom</a:t>
            </a:r>
            <a:endParaRPr lang="tr-TR" dirty="0"/>
          </a:p>
        </p:txBody>
      </p:sp>
    </p:spTree>
    <p:extLst>
      <p:ext uri="{BB962C8B-B14F-4D97-AF65-F5344CB8AC3E}">
        <p14:creationId xmlns:p14="http://schemas.microsoft.com/office/powerpoint/2010/main" val="40665079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ED397CB-C17D-42D9-B60F-80528C8EB0EA}"/>
              </a:ext>
            </a:extLst>
          </p:cNvPr>
          <p:cNvSpPr>
            <a:spLocks noGrp="1"/>
          </p:cNvSpPr>
          <p:nvPr>
            <p:ph type="title"/>
          </p:nvPr>
        </p:nvSpPr>
        <p:spPr>
          <a:solidFill>
            <a:schemeClr val="accent2">
              <a:lumMod val="20000"/>
              <a:lumOff val="80000"/>
            </a:schemeClr>
          </a:solidFill>
        </p:spPr>
        <p:txBody>
          <a:bodyPr>
            <a:normAutofit fontScale="90000"/>
          </a:bodyPr>
          <a:lstStyle/>
          <a:p>
            <a:br>
              <a:rPr lang="tr-TR" b="1" dirty="0"/>
            </a:br>
            <a:r>
              <a:rPr lang="tr-TR" b="1" dirty="0"/>
              <a:t>Tedavi </a:t>
            </a:r>
            <a:br>
              <a:rPr lang="tr-TR" b="1" dirty="0"/>
            </a:br>
            <a:endParaRPr lang="tr-TR" dirty="0"/>
          </a:p>
        </p:txBody>
      </p:sp>
      <p:sp>
        <p:nvSpPr>
          <p:cNvPr id="3" name="İçerik Yer Tutucusu 2">
            <a:extLst>
              <a:ext uri="{FF2B5EF4-FFF2-40B4-BE49-F238E27FC236}">
                <a16:creationId xmlns:a16="http://schemas.microsoft.com/office/drawing/2014/main" id="{FC6594BB-8DEA-46C7-9427-C21C3134D27D}"/>
              </a:ext>
            </a:extLst>
          </p:cNvPr>
          <p:cNvSpPr>
            <a:spLocks noGrp="1"/>
          </p:cNvSpPr>
          <p:nvPr>
            <p:ph idx="1"/>
          </p:nvPr>
        </p:nvSpPr>
        <p:spPr>
          <a:xfrm>
            <a:off x="828261" y="2292765"/>
            <a:ext cx="7729330" cy="4351338"/>
          </a:xfrm>
          <a:solidFill>
            <a:schemeClr val="accent3">
              <a:lumMod val="40000"/>
              <a:lumOff val="60000"/>
            </a:schemeClr>
          </a:solidFill>
        </p:spPr>
        <p:txBody>
          <a:bodyPr>
            <a:normAutofit lnSpcReduction="10000"/>
          </a:bodyPr>
          <a:lstStyle/>
          <a:p>
            <a:endParaRPr lang="tr-TR" dirty="0"/>
          </a:p>
          <a:p>
            <a:r>
              <a:rPr lang="tr-TR" dirty="0" err="1"/>
              <a:t>Primer</a:t>
            </a:r>
            <a:r>
              <a:rPr lang="tr-TR" dirty="0"/>
              <a:t> amaç </a:t>
            </a:r>
            <a:r>
              <a:rPr lang="tr-TR" b="1" dirty="0" err="1"/>
              <a:t>kondilomun</a:t>
            </a:r>
            <a:r>
              <a:rPr lang="tr-TR" b="1" dirty="0"/>
              <a:t> yok edilmesi</a:t>
            </a:r>
            <a:r>
              <a:rPr lang="tr-TR" dirty="0"/>
              <a:t>.</a:t>
            </a:r>
          </a:p>
          <a:p>
            <a:r>
              <a:rPr lang="tr-TR" dirty="0"/>
              <a:t>Bazı hastalar haftalar veya aylar </a:t>
            </a:r>
            <a:r>
              <a:rPr lang="sv-SE" dirty="0"/>
              <a:t>süren tedavi seanslarına </a:t>
            </a:r>
            <a:r>
              <a:rPr lang="tr-TR" dirty="0"/>
              <a:t>ihtiyaç</a:t>
            </a:r>
            <a:r>
              <a:rPr lang="sv-SE" dirty="0"/>
              <a:t> duyarlar.</a:t>
            </a:r>
          </a:p>
          <a:p>
            <a:r>
              <a:rPr lang="tr-TR" dirty="0"/>
              <a:t>6‐12 haftalık tedavide </a:t>
            </a:r>
            <a:r>
              <a:rPr lang="tr-TR" b="1" dirty="0"/>
              <a:t>2/3 hastada </a:t>
            </a:r>
            <a:r>
              <a:rPr lang="tr-TR" b="1" dirty="0" err="1"/>
              <a:t>rekürrens</a:t>
            </a:r>
            <a:r>
              <a:rPr lang="tr-TR" b="1" dirty="0"/>
              <a:t> </a:t>
            </a:r>
            <a:r>
              <a:rPr lang="tr-TR" dirty="0"/>
              <a:t>görülür; 6 aydan sonra hastaların çoğunda </a:t>
            </a:r>
            <a:r>
              <a:rPr lang="tr-TR" b="1" dirty="0"/>
              <a:t>temizlenme </a:t>
            </a:r>
            <a:r>
              <a:rPr lang="tr-TR" dirty="0"/>
              <a:t>sağlanır.</a:t>
            </a:r>
          </a:p>
          <a:p>
            <a:r>
              <a:rPr lang="tr-TR" dirty="0"/>
              <a:t>Eğer </a:t>
            </a:r>
            <a:r>
              <a:rPr lang="tr-TR" b="1" dirty="0" err="1"/>
              <a:t>persistans</a:t>
            </a:r>
            <a:r>
              <a:rPr lang="tr-TR" b="1" dirty="0"/>
              <a:t> 3 aydan fazla sürüyorsa</a:t>
            </a:r>
            <a:r>
              <a:rPr lang="tr-TR" dirty="0"/>
              <a:t> veya tedaviye </a:t>
            </a:r>
            <a:r>
              <a:rPr lang="tr-TR" dirty="0" err="1"/>
              <a:t>cevab</a:t>
            </a:r>
            <a:r>
              <a:rPr lang="tr-TR" dirty="0"/>
              <a:t> kötüyse </a:t>
            </a:r>
            <a:r>
              <a:rPr lang="tr-TR" b="1" dirty="0"/>
              <a:t>biyopsi (</a:t>
            </a:r>
            <a:r>
              <a:rPr lang="tr-TR" b="1" dirty="0" err="1"/>
              <a:t>malignite</a:t>
            </a:r>
            <a:r>
              <a:rPr lang="tr-TR" b="1" dirty="0"/>
              <a:t>?) </a:t>
            </a:r>
            <a:r>
              <a:rPr lang="tr-TR" dirty="0"/>
              <a:t>düşünülmeli, gerekirse tedavi değiştirilmeli.</a:t>
            </a:r>
          </a:p>
        </p:txBody>
      </p:sp>
      <p:sp>
        <p:nvSpPr>
          <p:cNvPr id="4" name="Dikdörtgen 3">
            <a:extLst>
              <a:ext uri="{FF2B5EF4-FFF2-40B4-BE49-F238E27FC236}">
                <a16:creationId xmlns:a16="http://schemas.microsoft.com/office/drawing/2014/main" id="{1738C21B-7B8E-494A-B9DE-D92967E5BDF4}"/>
              </a:ext>
            </a:extLst>
          </p:cNvPr>
          <p:cNvSpPr/>
          <p:nvPr/>
        </p:nvSpPr>
        <p:spPr>
          <a:xfrm>
            <a:off x="8557591" y="3314272"/>
            <a:ext cx="3538332" cy="2308324"/>
          </a:xfrm>
          <a:prstGeom prst="rect">
            <a:avLst/>
          </a:prstGeom>
          <a:solidFill>
            <a:schemeClr val="accent2">
              <a:lumMod val="20000"/>
              <a:lumOff val="80000"/>
            </a:schemeClr>
          </a:solidFill>
        </p:spPr>
        <p:txBody>
          <a:bodyPr wrap="square">
            <a:spAutoFit/>
          </a:bodyPr>
          <a:lstStyle/>
          <a:p>
            <a:r>
              <a:rPr lang="tr-TR" sz="2400" dirty="0"/>
              <a:t> Tedavi seçimi</a:t>
            </a:r>
          </a:p>
          <a:p>
            <a:r>
              <a:rPr lang="tr-TR" sz="2400" dirty="0"/>
              <a:t>         Hasta tercihi</a:t>
            </a:r>
          </a:p>
          <a:p>
            <a:r>
              <a:rPr lang="tr-TR" sz="2400" dirty="0"/>
              <a:t>         Mevcut yöntemler</a:t>
            </a:r>
          </a:p>
          <a:p>
            <a:r>
              <a:rPr lang="tr-TR" sz="2400" dirty="0"/>
              <a:t>         Hekimin deneyimi</a:t>
            </a:r>
          </a:p>
          <a:p>
            <a:r>
              <a:rPr lang="tr-TR" sz="2400" dirty="0"/>
              <a:t>         Lezyonların yerleşimi</a:t>
            </a:r>
          </a:p>
          <a:p>
            <a:r>
              <a:rPr lang="tr-TR" sz="2400" dirty="0"/>
              <a:t>         Gebelik varlığı</a:t>
            </a:r>
          </a:p>
        </p:txBody>
      </p:sp>
    </p:spTree>
    <p:extLst>
      <p:ext uri="{BB962C8B-B14F-4D97-AF65-F5344CB8AC3E}">
        <p14:creationId xmlns:p14="http://schemas.microsoft.com/office/powerpoint/2010/main" val="10148490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solidFill>
            <a:schemeClr val="accent2">
              <a:lumMod val="40000"/>
              <a:lumOff val="60000"/>
            </a:schemeClr>
          </a:solidFill>
        </p:spPr>
        <p:txBody>
          <a:bodyPr/>
          <a:lstStyle/>
          <a:p>
            <a:r>
              <a:rPr lang="tr-TR" dirty="0"/>
              <a:t>Tedavi</a:t>
            </a:r>
          </a:p>
        </p:txBody>
      </p:sp>
      <p:sp>
        <p:nvSpPr>
          <p:cNvPr id="3" name="İçerik Yer Tutucusu 2"/>
          <p:cNvSpPr>
            <a:spLocks noGrp="1"/>
          </p:cNvSpPr>
          <p:nvPr>
            <p:ph idx="1"/>
          </p:nvPr>
        </p:nvSpPr>
        <p:spPr>
          <a:solidFill>
            <a:schemeClr val="accent3">
              <a:lumMod val="40000"/>
              <a:lumOff val="60000"/>
            </a:schemeClr>
          </a:solidFill>
        </p:spPr>
        <p:txBody>
          <a:bodyPr>
            <a:normAutofit fontScale="92500" lnSpcReduction="20000"/>
          </a:bodyPr>
          <a:lstStyle/>
          <a:p>
            <a:endParaRPr lang="tr-TR" dirty="0"/>
          </a:p>
          <a:p>
            <a:r>
              <a:rPr lang="tr-TR" dirty="0" err="1"/>
              <a:t>Podofilin</a:t>
            </a:r>
            <a:r>
              <a:rPr lang="tr-TR" dirty="0"/>
              <a:t> (</a:t>
            </a:r>
            <a:r>
              <a:rPr lang="tr-TR" dirty="0" err="1"/>
              <a:t>Podofilotoksin</a:t>
            </a:r>
            <a:r>
              <a:rPr lang="tr-TR" dirty="0"/>
              <a:t>) %25 solüsyon  </a:t>
            </a:r>
          </a:p>
          <a:p>
            <a:r>
              <a:rPr lang="tr-TR" dirty="0" err="1"/>
              <a:t>İmiquimod</a:t>
            </a:r>
            <a:r>
              <a:rPr lang="tr-TR" dirty="0"/>
              <a:t> %5 krem</a:t>
            </a:r>
          </a:p>
          <a:p>
            <a:r>
              <a:rPr lang="tr-TR" dirty="0" err="1"/>
              <a:t>Triklorasetik</a:t>
            </a:r>
            <a:r>
              <a:rPr lang="tr-TR" dirty="0"/>
              <a:t> asit (%50-90 TCA)</a:t>
            </a:r>
          </a:p>
          <a:p>
            <a:r>
              <a:rPr lang="tr-TR" dirty="0" err="1"/>
              <a:t>İntralezyonel</a:t>
            </a:r>
            <a:r>
              <a:rPr lang="tr-TR" dirty="0"/>
              <a:t> interferon</a:t>
            </a:r>
          </a:p>
          <a:p>
            <a:r>
              <a:rPr lang="tr-TR" dirty="0" err="1"/>
              <a:t>Topikal</a:t>
            </a:r>
            <a:r>
              <a:rPr lang="tr-TR" dirty="0"/>
              <a:t> </a:t>
            </a:r>
            <a:r>
              <a:rPr lang="tr-TR" dirty="0" err="1"/>
              <a:t>sidofovir</a:t>
            </a:r>
            <a:endParaRPr lang="tr-TR" dirty="0"/>
          </a:p>
          <a:p>
            <a:pPr marL="0" indent="0">
              <a:buNone/>
            </a:pPr>
            <a:r>
              <a:rPr lang="tr-TR" dirty="0"/>
              <a:t>                                                    </a:t>
            </a:r>
            <a:r>
              <a:rPr lang="tr-TR" dirty="0" err="1"/>
              <a:t>Krioterapi</a:t>
            </a:r>
            <a:endParaRPr lang="tr-TR" dirty="0"/>
          </a:p>
          <a:p>
            <a:pPr marL="0" indent="0">
              <a:buNone/>
            </a:pPr>
            <a:r>
              <a:rPr lang="tr-TR" dirty="0"/>
              <a:t>                                                    </a:t>
            </a:r>
            <a:r>
              <a:rPr lang="tr-TR" dirty="0" err="1"/>
              <a:t>Elektrocerrahi</a:t>
            </a:r>
            <a:endParaRPr lang="tr-TR" dirty="0"/>
          </a:p>
          <a:p>
            <a:pPr marL="0" indent="0">
              <a:buNone/>
            </a:pPr>
            <a:r>
              <a:rPr lang="tr-TR" dirty="0"/>
              <a:t>                                                    </a:t>
            </a:r>
            <a:r>
              <a:rPr lang="tr-TR" dirty="0" err="1"/>
              <a:t>Laser</a:t>
            </a:r>
            <a:endParaRPr lang="tr-TR" dirty="0"/>
          </a:p>
          <a:p>
            <a:pPr marL="0" indent="0">
              <a:buNone/>
            </a:pPr>
            <a:r>
              <a:rPr lang="tr-TR" dirty="0"/>
              <a:t>                                                    </a:t>
            </a:r>
            <a:r>
              <a:rPr lang="tr-TR" dirty="0" err="1"/>
              <a:t>Eksizyon</a:t>
            </a:r>
            <a:endParaRPr lang="tr-TR" dirty="0"/>
          </a:p>
          <a:p>
            <a:endParaRPr lang="tr-TR" dirty="0"/>
          </a:p>
        </p:txBody>
      </p:sp>
    </p:spTree>
    <p:extLst>
      <p:ext uri="{BB962C8B-B14F-4D97-AF65-F5344CB8AC3E}">
        <p14:creationId xmlns:p14="http://schemas.microsoft.com/office/powerpoint/2010/main" val="37519768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22064955-7212-49F7-92C2-A69655FC3BE3}"/>
              </a:ext>
            </a:extLst>
          </p:cNvPr>
          <p:cNvPicPr>
            <a:picLocks noChangeAspect="1"/>
          </p:cNvPicPr>
          <p:nvPr/>
        </p:nvPicPr>
        <p:blipFill>
          <a:blip r:embed="rId2"/>
          <a:stretch>
            <a:fillRect/>
          </a:stretch>
        </p:blipFill>
        <p:spPr>
          <a:xfrm>
            <a:off x="169006" y="316069"/>
            <a:ext cx="11628742" cy="5885949"/>
          </a:xfrm>
          <a:prstGeom prst="rect">
            <a:avLst/>
          </a:prstGeom>
        </p:spPr>
      </p:pic>
      <p:pic>
        <p:nvPicPr>
          <p:cNvPr id="3" name="Resim 2">
            <a:extLst>
              <a:ext uri="{FF2B5EF4-FFF2-40B4-BE49-F238E27FC236}">
                <a16:creationId xmlns:a16="http://schemas.microsoft.com/office/drawing/2014/main" id="{E33E04C1-A7C5-4B0C-9F8A-EA5FA4949A88}"/>
              </a:ext>
            </a:extLst>
          </p:cNvPr>
          <p:cNvPicPr>
            <a:picLocks noChangeAspect="1"/>
          </p:cNvPicPr>
          <p:nvPr/>
        </p:nvPicPr>
        <p:blipFill>
          <a:blip r:embed="rId3"/>
          <a:stretch>
            <a:fillRect/>
          </a:stretch>
        </p:blipFill>
        <p:spPr>
          <a:xfrm>
            <a:off x="8300064" y="6240783"/>
            <a:ext cx="3384150" cy="539000"/>
          </a:xfrm>
          <a:prstGeom prst="rect">
            <a:avLst/>
          </a:prstGeom>
        </p:spPr>
      </p:pic>
      <p:sp>
        <p:nvSpPr>
          <p:cNvPr id="4" name="Dikdörtgen 3">
            <a:extLst>
              <a:ext uri="{FF2B5EF4-FFF2-40B4-BE49-F238E27FC236}">
                <a16:creationId xmlns:a16="http://schemas.microsoft.com/office/drawing/2014/main" id="{C8FD1531-91AD-400E-A480-674BF52328DA}"/>
              </a:ext>
            </a:extLst>
          </p:cNvPr>
          <p:cNvSpPr/>
          <p:nvPr/>
        </p:nvSpPr>
        <p:spPr>
          <a:xfrm>
            <a:off x="2283956" y="6325617"/>
            <a:ext cx="5460277" cy="369332"/>
          </a:xfrm>
          <a:prstGeom prst="rect">
            <a:avLst/>
          </a:prstGeom>
        </p:spPr>
        <p:txBody>
          <a:bodyPr wrap="none">
            <a:spAutoFit/>
          </a:bodyPr>
          <a:lstStyle/>
          <a:p>
            <a:r>
              <a:rPr lang="tr-TR" dirty="0">
                <a:latin typeface="ArialMT"/>
              </a:rPr>
              <a:t>(</a:t>
            </a:r>
            <a:r>
              <a:rPr lang="en-US" dirty="0">
                <a:latin typeface="ArialMT"/>
              </a:rPr>
              <a:t>the intent to treat (ITT) population</a:t>
            </a:r>
            <a:r>
              <a:rPr lang="tr-TR" dirty="0">
                <a:latin typeface="ArialMT"/>
              </a:rPr>
              <a:t>, </a:t>
            </a:r>
            <a:r>
              <a:rPr lang="tr-TR" dirty="0" err="1"/>
              <a:t>per</a:t>
            </a:r>
            <a:r>
              <a:rPr lang="tr-TR" dirty="0"/>
              <a:t> </a:t>
            </a:r>
            <a:r>
              <a:rPr lang="tr-TR" dirty="0" err="1"/>
              <a:t>protocol</a:t>
            </a:r>
            <a:r>
              <a:rPr lang="tr-TR" dirty="0"/>
              <a:t>, PP</a:t>
            </a:r>
            <a:r>
              <a:rPr lang="tr-TR" dirty="0">
                <a:latin typeface="ArialMT"/>
              </a:rPr>
              <a:t> )</a:t>
            </a:r>
            <a:endParaRPr lang="tr-TR" dirty="0"/>
          </a:p>
        </p:txBody>
      </p:sp>
    </p:spTree>
    <p:extLst>
      <p:ext uri="{BB962C8B-B14F-4D97-AF65-F5344CB8AC3E}">
        <p14:creationId xmlns:p14="http://schemas.microsoft.com/office/powerpoint/2010/main" val="13383338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83C0A738-1B8F-4489-93C1-0D6A39C58F62}"/>
              </a:ext>
            </a:extLst>
          </p:cNvPr>
          <p:cNvPicPr>
            <a:picLocks noChangeAspect="1"/>
          </p:cNvPicPr>
          <p:nvPr/>
        </p:nvPicPr>
        <p:blipFill>
          <a:blip r:embed="rId2"/>
          <a:stretch>
            <a:fillRect/>
          </a:stretch>
        </p:blipFill>
        <p:spPr>
          <a:xfrm>
            <a:off x="60385" y="3940277"/>
            <a:ext cx="3424687" cy="2663052"/>
          </a:xfrm>
          <a:prstGeom prst="rect">
            <a:avLst/>
          </a:prstGeom>
        </p:spPr>
      </p:pic>
      <p:pic>
        <p:nvPicPr>
          <p:cNvPr id="5" name="Resim 4">
            <a:extLst>
              <a:ext uri="{FF2B5EF4-FFF2-40B4-BE49-F238E27FC236}">
                <a16:creationId xmlns:a16="http://schemas.microsoft.com/office/drawing/2014/main" id="{6C19AA1B-3AF1-4369-91F4-3133A24DC248}"/>
              </a:ext>
            </a:extLst>
          </p:cNvPr>
          <p:cNvPicPr>
            <a:picLocks noChangeAspect="1"/>
          </p:cNvPicPr>
          <p:nvPr/>
        </p:nvPicPr>
        <p:blipFill>
          <a:blip r:embed="rId3"/>
          <a:stretch>
            <a:fillRect/>
          </a:stretch>
        </p:blipFill>
        <p:spPr>
          <a:xfrm>
            <a:off x="129397" y="557502"/>
            <a:ext cx="3804249" cy="2972945"/>
          </a:xfrm>
          <a:prstGeom prst="rect">
            <a:avLst/>
          </a:prstGeom>
        </p:spPr>
      </p:pic>
      <p:pic>
        <p:nvPicPr>
          <p:cNvPr id="6" name="Resim 5">
            <a:extLst>
              <a:ext uri="{FF2B5EF4-FFF2-40B4-BE49-F238E27FC236}">
                <a16:creationId xmlns:a16="http://schemas.microsoft.com/office/drawing/2014/main" id="{2A9631E6-05E6-4DE7-B488-98560FA9BBF7}"/>
              </a:ext>
            </a:extLst>
          </p:cNvPr>
          <p:cNvPicPr>
            <a:picLocks noChangeAspect="1"/>
          </p:cNvPicPr>
          <p:nvPr/>
        </p:nvPicPr>
        <p:blipFill>
          <a:blip r:embed="rId4"/>
          <a:stretch>
            <a:fillRect/>
          </a:stretch>
        </p:blipFill>
        <p:spPr>
          <a:xfrm>
            <a:off x="4611488" y="557502"/>
            <a:ext cx="3641420" cy="2943743"/>
          </a:xfrm>
          <a:prstGeom prst="rect">
            <a:avLst/>
          </a:prstGeom>
        </p:spPr>
      </p:pic>
      <p:pic>
        <p:nvPicPr>
          <p:cNvPr id="7" name="Resim 6">
            <a:extLst>
              <a:ext uri="{FF2B5EF4-FFF2-40B4-BE49-F238E27FC236}">
                <a16:creationId xmlns:a16="http://schemas.microsoft.com/office/drawing/2014/main" id="{03ADACC9-B482-4FB9-8005-134B041D2074}"/>
              </a:ext>
            </a:extLst>
          </p:cNvPr>
          <p:cNvPicPr>
            <a:picLocks noChangeAspect="1"/>
          </p:cNvPicPr>
          <p:nvPr/>
        </p:nvPicPr>
        <p:blipFill>
          <a:blip r:embed="rId5"/>
          <a:stretch>
            <a:fillRect/>
          </a:stretch>
        </p:blipFill>
        <p:spPr>
          <a:xfrm>
            <a:off x="6504318" y="3865414"/>
            <a:ext cx="2729327" cy="2663052"/>
          </a:xfrm>
          <a:prstGeom prst="rect">
            <a:avLst/>
          </a:prstGeom>
        </p:spPr>
      </p:pic>
      <p:pic>
        <p:nvPicPr>
          <p:cNvPr id="8" name="Resim 7">
            <a:extLst>
              <a:ext uri="{FF2B5EF4-FFF2-40B4-BE49-F238E27FC236}">
                <a16:creationId xmlns:a16="http://schemas.microsoft.com/office/drawing/2014/main" id="{52119142-6880-40A7-BCD5-72366B1D14F6}"/>
              </a:ext>
            </a:extLst>
          </p:cNvPr>
          <p:cNvPicPr>
            <a:picLocks noChangeAspect="1"/>
          </p:cNvPicPr>
          <p:nvPr/>
        </p:nvPicPr>
        <p:blipFill>
          <a:blip r:embed="rId6"/>
          <a:stretch>
            <a:fillRect/>
          </a:stretch>
        </p:blipFill>
        <p:spPr>
          <a:xfrm>
            <a:off x="3485072" y="3865414"/>
            <a:ext cx="2947126" cy="2663052"/>
          </a:xfrm>
          <a:prstGeom prst="rect">
            <a:avLst/>
          </a:prstGeom>
        </p:spPr>
      </p:pic>
      <p:pic>
        <p:nvPicPr>
          <p:cNvPr id="11" name="Resim 10">
            <a:extLst>
              <a:ext uri="{FF2B5EF4-FFF2-40B4-BE49-F238E27FC236}">
                <a16:creationId xmlns:a16="http://schemas.microsoft.com/office/drawing/2014/main" id="{E5F236EE-6312-4C63-9699-E4CDB3CD72FE}"/>
              </a:ext>
            </a:extLst>
          </p:cNvPr>
          <p:cNvPicPr>
            <a:picLocks noChangeAspect="1"/>
          </p:cNvPicPr>
          <p:nvPr/>
        </p:nvPicPr>
        <p:blipFill>
          <a:blip r:embed="rId7"/>
          <a:stretch>
            <a:fillRect/>
          </a:stretch>
        </p:blipFill>
        <p:spPr>
          <a:xfrm flipV="1">
            <a:off x="9305764" y="3865412"/>
            <a:ext cx="2852261" cy="2362857"/>
          </a:xfrm>
          <a:prstGeom prst="rect">
            <a:avLst/>
          </a:prstGeom>
        </p:spPr>
      </p:pic>
      <p:pic>
        <p:nvPicPr>
          <p:cNvPr id="12" name="Resim 11">
            <a:extLst>
              <a:ext uri="{FF2B5EF4-FFF2-40B4-BE49-F238E27FC236}">
                <a16:creationId xmlns:a16="http://schemas.microsoft.com/office/drawing/2014/main" id="{8DB80D42-FC49-48F0-9817-C735EE54479B}"/>
              </a:ext>
            </a:extLst>
          </p:cNvPr>
          <p:cNvPicPr>
            <a:picLocks noChangeAspect="1"/>
          </p:cNvPicPr>
          <p:nvPr/>
        </p:nvPicPr>
        <p:blipFill>
          <a:blip r:embed="rId8"/>
          <a:stretch>
            <a:fillRect/>
          </a:stretch>
        </p:blipFill>
        <p:spPr>
          <a:xfrm>
            <a:off x="8936966" y="560475"/>
            <a:ext cx="3221059" cy="2969972"/>
          </a:xfrm>
          <a:prstGeom prst="rect">
            <a:avLst/>
          </a:prstGeom>
        </p:spPr>
      </p:pic>
    </p:spTree>
    <p:extLst>
      <p:ext uri="{BB962C8B-B14F-4D97-AF65-F5344CB8AC3E}">
        <p14:creationId xmlns:p14="http://schemas.microsoft.com/office/powerpoint/2010/main" val="1714997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D4D58248-4852-48D4-98F7-943974463CF6}"/>
              </a:ext>
            </a:extLst>
          </p:cNvPr>
          <p:cNvPicPr>
            <a:picLocks noChangeAspect="1"/>
          </p:cNvPicPr>
          <p:nvPr/>
        </p:nvPicPr>
        <p:blipFill>
          <a:blip r:embed="rId2"/>
          <a:stretch>
            <a:fillRect/>
          </a:stretch>
        </p:blipFill>
        <p:spPr>
          <a:xfrm>
            <a:off x="983974" y="576471"/>
            <a:ext cx="10396330" cy="5327372"/>
          </a:xfrm>
          <a:prstGeom prst="rect">
            <a:avLst/>
          </a:prstGeom>
        </p:spPr>
      </p:pic>
      <p:pic>
        <p:nvPicPr>
          <p:cNvPr id="5" name="Resim 4">
            <a:extLst>
              <a:ext uri="{FF2B5EF4-FFF2-40B4-BE49-F238E27FC236}">
                <a16:creationId xmlns:a16="http://schemas.microsoft.com/office/drawing/2014/main" id="{9D6EE0B7-BDDE-457D-8768-12112D6B4E37}"/>
              </a:ext>
            </a:extLst>
          </p:cNvPr>
          <p:cNvPicPr>
            <a:picLocks noChangeAspect="1"/>
          </p:cNvPicPr>
          <p:nvPr/>
        </p:nvPicPr>
        <p:blipFill>
          <a:blip r:embed="rId3"/>
          <a:stretch>
            <a:fillRect/>
          </a:stretch>
        </p:blipFill>
        <p:spPr>
          <a:xfrm>
            <a:off x="5962612" y="6141880"/>
            <a:ext cx="5295976" cy="341000"/>
          </a:xfrm>
          <a:prstGeom prst="rect">
            <a:avLst/>
          </a:prstGeom>
        </p:spPr>
      </p:pic>
    </p:spTree>
    <p:extLst>
      <p:ext uri="{BB962C8B-B14F-4D97-AF65-F5344CB8AC3E}">
        <p14:creationId xmlns:p14="http://schemas.microsoft.com/office/powerpoint/2010/main" val="4017234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1C31A0D-1BED-4EA2-B448-65D110F883DB}"/>
              </a:ext>
            </a:extLst>
          </p:cNvPr>
          <p:cNvSpPr>
            <a:spLocks noGrp="1"/>
          </p:cNvSpPr>
          <p:nvPr>
            <p:ph type="title"/>
          </p:nvPr>
        </p:nvSpPr>
        <p:spPr/>
        <p:txBody>
          <a:bodyPr/>
          <a:lstStyle/>
          <a:p>
            <a:r>
              <a:rPr lang="tr-TR" b="1" dirty="0" err="1"/>
              <a:t>Buschke</a:t>
            </a:r>
            <a:r>
              <a:rPr lang="tr-TR" dirty="0" err="1"/>
              <a:t>-</a:t>
            </a:r>
            <a:r>
              <a:rPr lang="tr-TR" b="1" dirty="0" err="1"/>
              <a:t>Lowenstein</a:t>
            </a:r>
            <a:r>
              <a:rPr lang="tr-TR" b="1" dirty="0"/>
              <a:t> tümörü</a:t>
            </a:r>
            <a:endParaRPr lang="tr-TR" dirty="0"/>
          </a:p>
        </p:txBody>
      </p:sp>
      <p:pic>
        <p:nvPicPr>
          <p:cNvPr id="1030" name="Picture 6" descr="BLT covering all the perianal region.">
            <a:hlinkClick r:id="rId2" tooltip="BLT covering all the perianal region."/>
            <a:extLst>
              <a:ext uri="{FF2B5EF4-FFF2-40B4-BE49-F238E27FC236}">
                <a16:creationId xmlns:a16="http://schemas.microsoft.com/office/drawing/2014/main" id="{B132EC5A-5E3D-47C5-8AC4-44CDD3EA7B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04392"/>
            <a:ext cx="3810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The image after healing of the case. ">
            <a:hlinkClick r:id="rId4" tooltip="The image after healing of the case. "/>
            <a:extLst>
              <a:ext uri="{FF2B5EF4-FFF2-40B4-BE49-F238E27FC236}">
                <a16:creationId xmlns:a16="http://schemas.microsoft.com/office/drawing/2014/main" id="{68E3A133-D4C5-4E86-99B9-D4FCEF5689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4923" y="2216425"/>
            <a:ext cx="3707294" cy="342934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figure 4">
            <a:extLst>
              <a:ext uri="{FF2B5EF4-FFF2-40B4-BE49-F238E27FC236}">
                <a16:creationId xmlns:a16="http://schemas.microsoft.com/office/drawing/2014/main" id="{7B13F8B5-DF15-4AF3-9F4F-9B106930653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02217" y="2216425"/>
            <a:ext cx="4280893" cy="3597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23353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88FA686-7D9E-46BD-AA13-4BC02F2ABA04}"/>
              </a:ext>
            </a:extLst>
          </p:cNvPr>
          <p:cNvSpPr>
            <a:spLocks noGrp="1"/>
          </p:cNvSpPr>
          <p:nvPr>
            <p:ph type="title"/>
          </p:nvPr>
        </p:nvSpPr>
        <p:spPr>
          <a:solidFill>
            <a:schemeClr val="accent2">
              <a:lumMod val="20000"/>
              <a:lumOff val="80000"/>
            </a:schemeClr>
          </a:solidFill>
        </p:spPr>
        <p:txBody>
          <a:bodyPr/>
          <a:lstStyle/>
          <a:p>
            <a:r>
              <a:rPr lang="tr-TR" b="1" dirty="0"/>
              <a:t>Gebelikte tedavi</a:t>
            </a:r>
            <a:br>
              <a:rPr lang="tr-TR" b="1" dirty="0"/>
            </a:br>
            <a:endParaRPr lang="tr-TR" dirty="0"/>
          </a:p>
        </p:txBody>
      </p:sp>
      <p:sp>
        <p:nvSpPr>
          <p:cNvPr id="3" name="İçerik Yer Tutucusu 2">
            <a:extLst>
              <a:ext uri="{FF2B5EF4-FFF2-40B4-BE49-F238E27FC236}">
                <a16:creationId xmlns:a16="http://schemas.microsoft.com/office/drawing/2014/main" id="{DF20D572-36A6-468C-BC62-6381098B037E}"/>
              </a:ext>
            </a:extLst>
          </p:cNvPr>
          <p:cNvSpPr>
            <a:spLocks noGrp="1"/>
          </p:cNvSpPr>
          <p:nvPr>
            <p:ph idx="1"/>
          </p:nvPr>
        </p:nvSpPr>
        <p:spPr>
          <a:xfrm>
            <a:off x="838200" y="1825625"/>
            <a:ext cx="10515600" cy="3909253"/>
          </a:xfrm>
          <a:solidFill>
            <a:schemeClr val="accent3">
              <a:lumMod val="20000"/>
              <a:lumOff val="80000"/>
            </a:schemeClr>
          </a:solidFill>
        </p:spPr>
        <p:txBody>
          <a:bodyPr>
            <a:normAutofit/>
          </a:bodyPr>
          <a:lstStyle/>
          <a:p>
            <a:r>
              <a:rPr lang="tr-TR" dirty="0"/>
              <a:t> </a:t>
            </a:r>
            <a:r>
              <a:rPr lang="tr-TR" sz="2400" dirty="0"/>
              <a:t>Gebelikte CA artabilir ve daha </a:t>
            </a:r>
            <a:r>
              <a:rPr lang="tr-TR" sz="2400" dirty="0" err="1"/>
              <a:t>frajil</a:t>
            </a:r>
            <a:r>
              <a:rPr lang="tr-TR" sz="2400" dirty="0"/>
              <a:t> hale gelir.</a:t>
            </a:r>
          </a:p>
          <a:p>
            <a:r>
              <a:rPr lang="tr-TR" sz="2400" dirty="0"/>
              <a:t> </a:t>
            </a:r>
            <a:r>
              <a:rPr lang="tr-TR" sz="2400" dirty="0" err="1"/>
              <a:t>Sitotoksik</a:t>
            </a:r>
            <a:r>
              <a:rPr lang="tr-TR" sz="2400" dirty="0"/>
              <a:t> ajanlar (</a:t>
            </a:r>
            <a:r>
              <a:rPr lang="tr-TR" sz="2400" dirty="0" err="1"/>
              <a:t>podophyllin</a:t>
            </a:r>
            <a:r>
              <a:rPr lang="tr-TR" sz="2400" dirty="0"/>
              <a:t>, </a:t>
            </a:r>
            <a:r>
              <a:rPr lang="tr-TR" sz="2400" dirty="0" err="1"/>
              <a:t>podofilox</a:t>
            </a:r>
            <a:r>
              <a:rPr lang="tr-TR" sz="2400" dirty="0"/>
              <a:t>)  kullanılmamalıdır.</a:t>
            </a:r>
          </a:p>
          <a:p>
            <a:r>
              <a:rPr lang="tr-TR" sz="2400" dirty="0"/>
              <a:t> </a:t>
            </a:r>
            <a:r>
              <a:rPr lang="tr-TR" sz="2400" dirty="0" err="1"/>
              <a:t>Kriyoterapi</a:t>
            </a:r>
            <a:r>
              <a:rPr lang="tr-TR" sz="2400" dirty="0"/>
              <a:t>, TCA, BCA, ve cerrahi </a:t>
            </a:r>
            <a:r>
              <a:rPr lang="tr-TR" sz="2400" dirty="0" err="1"/>
              <a:t>eksizyon</a:t>
            </a:r>
            <a:r>
              <a:rPr lang="tr-TR" sz="2400" dirty="0"/>
              <a:t>, </a:t>
            </a:r>
            <a:r>
              <a:rPr lang="tr-TR" sz="2400" dirty="0" err="1"/>
              <a:t>imiquimod</a:t>
            </a:r>
            <a:r>
              <a:rPr lang="tr-TR" sz="2400" dirty="0"/>
              <a:t>?  kullanılabilir.</a:t>
            </a:r>
          </a:p>
          <a:p>
            <a:r>
              <a:rPr lang="tr-TR" sz="2400" dirty="0"/>
              <a:t> HPV 6 ve 11 tipleri çocukta </a:t>
            </a:r>
            <a:r>
              <a:rPr lang="tr-TR" sz="2400" dirty="0" err="1"/>
              <a:t>recurrent</a:t>
            </a:r>
            <a:r>
              <a:rPr lang="tr-TR" sz="2400" dirty="0"/>
              <a:t> </a:t>
            </a:r>
            <a:r>
              <a:rPr lang="tr-TR" sz="2400" dirty="0" err="1"/>
              <a:t>respiratory</a:t>
            </a:r>
            <a:r>
              <a:rPr lang="tr-TR" sz="2400" dirty="0"/>
              <a:t> </a:t>
            </a:r>
            <a:r>
              <a:rPr lang="tr-TR" sz="2400" dirty="0" err="1"/>
              <a:t>papillomatosise</a:t>
            </a:r>
            <a:r>
              <a:rPr lang="tr-TR" sz="2400" dirty="0"/>
              <a:t> neden olabilir. Geçiş yolu tam anlaşılamamıştır.</a:t>
            </a:r>
          </a:p>
          <a:p>
            <a:r>
              <a:rPr lang="tr-TR" sz="2400" dirty="0"/>
              <a:t> C/S’nın koruyucu değeri bilinmemektedir. </a:t>
            </a:r>
          </a:p>
          <a:p>
            <a:r>
              <a:rPr lang="tr-TR" sz="2400" dirty="0"/>
              <a:t>Doğumu 10 saatten uzun sürenlerde CA olgularda </a:t>
            </a:r>
            <a:r>
              <a:rPr lang="tr-TR" sz="2400" dirty="0" err="1"/>
              <a:t>neonatal</a:t>
            </a:r>
            <a:r>
              <a:rPr lang="tr-TR" sz="2400" dirty="0"/>
              <a:t> </a:t>
            </a:r>
            <a:r>
              <a:rPr lang="tr-TR" sz="2400" dirty="0" err="1"/>
              <a:t>respiratuvar</a:t>
            </a:r>
            <a:r>
              <a:rPr lang="tr-TR" sz="2400" dirty="0"/>
              <a:t> </a:t>
            </a:r>
            <a:r>
              <a:rPr lang="tr-TR" sz="2400" dirty="0" err="1"/>
              <a:t>papillomatosis</a:t>
            </a:r>
            <a:r>
              <a:rPr lang="tr-TR" sz="2400" dirty="0"/>
              <a:t> 2 kat fazla görülür. </a:t>
            </a:r>
          </a:p>
          <a:p>
            <a:r>
              <a:rPr lang="tr-TR" sz="2400" dirty="0"/>
              <a:t>Sadece yeni doğana geçişi engellemek için C/S yapılmamalıdır.</a:t>
            </a:r>
          </a:p>
        </p:txBody>
      </p:sp>
      <p:sp>
        <p:nvSpPr>
          <p:cNvPr id="4" name="Dikdörtgen 3">
            <a:extLst>
              <a:ext uri="{FF2B5EF4-FFF2-40B4-BE49-F238E27FC236}">
                <a16:creationId xmlns:a16="http://schemas.microsoft.com/office/drawing/2014/main" id="{B98BD9B0-303A-4F2F-B0E1-95DF25FEB238}"/>
              </a:ext>
            </a:extLst>
          </p:cNvPr>
          <p:cNvSpPr/>
          <p:nvPr/>
        </p:nvSpPr>
        <p:spPr>
          <a:xfrm>
            <a:off x="2912165" y="5892710"/>
            <a:ext cx="7434470" cy="923330"/>
          </a:xfrm>
          <a:prstGeom prst="rect">
            <a:avLst/>
          </a:prstGeom>
        </p:spPr>
        <p:txBody>
          <a:bodyPr wrap="square">
            <a:spAutoFit/>
          </a:bodyPr>
          <a:lstStyle/>
          <a:p>
            <a:r>
              <a:rPr lang="nl-NL" dirty="0">
                <a:latin typeface="Go087Pif"/>
              </a:rPr>
              <a:t>Silverberg MJ, </a:t>
            </a:r>
            <a:r>
              <a:rPr lang="nl-NL" dirty="0" err="1">
                <a:latin typeface="Go087Pif"/>
              </a:rPr>
              <a:t>Thorsen</a:t>
            </a:r>
            <a:r>
              <a:rPr lang="nl-NL" dirty="0">
                <a:latin typeface="Go087Pif"/>
              </a:rPr>
              <a:t> P, Lindeberg H, et al. Condyloma in</a:t>
            </a:r>
          </a:p>
          <a:p>
            <a:r>
              <a:rPr lang="en-US" dirty="0">
                <a:latin typeface="Go087Pif"/>
              </a:rPr>
              <a:t>pregnancy is strongly predictive of juvenile-onset recurrent respiratory</a:t>
            </a:r>
            <a:r>
              <a:rPr lang="tr-TR" dirty="0">
                <a:latin typeface="Go087Pif"/>
              </a:rPr>
              <a:t> </a:t>
            </a:r>
            <a:r>
              <a:rPr lang="tr-TR" dirty="0" err="1">
                <a:latin typeface="Go087Pif"/>
              </a:rPr>
              <a:t>papillomatosis</a:t>
            </a:r>
            <a:r>
              <a:rPr lang="tr-TR" dirty="0">
                <a:latin typeface="Go087Pif"/>
              </a:rPr>
              <a:t>. </a:t>
            </a:r>
            <a:r>
              <a:rPr lang="tr-TR" dirty="0" err="1">
                <a:latin typeface="Go087Pif"/>
              </a:rPr>
              <a:t>Obstet</a:t>
            </a:r>
            <a:r>
              <a:rPr lang="tr-TR" dirty="0">
                <a:latin typeface="Go087Pif"/>
              </a:rPr>
              <a:t> </a:t>
            </a:r>
            <a:r>
              <a:rPr lang="tr-TR" dirty="0" err="1">
                <a:latin typeface="Go087Pif"/>
              </a:rPr>
              <a:t>Gynecol</a:t>
            </a:r>
            <a:r>
              <a:rPr lang="tr-TR" dirty="0">
                <a:latin typeface="Go087Pif"/>
              </a:rPr>
              <a:t>. 2003</a:t>
            </a:r>
            <a:endParaRPr lang="tr-TR" dirty="0"/>
          </a:p>
        </p:txBody>
      </p:sp>
    </p:spTree>
    <p:extLst>
      <p:ext uri="{BB962C8B-B14F-4D97-AF65-F5344CB8AC3E}">
        <p14:creationId xmlns:p14="http://schemas.microsoft.com/office/powerpoint/2010/main" val="3946507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7D6CD281-0966-4A46-8E09-3162C20B21F4}"/>
              </a:ext>
            </a:extLst>
          </p:cNvPr>
          <p:cNvSpPr>
            <a:spLocks noGrp="1"/>
          </p:cNvSpPr>
          <p:nvPr>
            <p:ph idx="1"/>
          </p:nvPr>
        </p:nvSpPr>
        <p:spPr/>
        <p:txBody>
          <a:bodyPr>
            <a:normAutofit lnSpcReduction="10000"/>
          </a:bodyPr>
          <a:lstStyle/>
          <a:p>
            <a:pPr marL="0" indent="0">
              <a:buNone/>
            </a:pPr>
            <a:r>
              <a:rPr lang="tr-TR" dirty="0" err="1"/>
              <a:t>Skuamoz</a:t>
            </a:r>
            <a:r>
              <a:rPr lang="tr-TR" dirty="0"/>
              <a:t> hücreli vulva kanserleri tüm </a:t>
            </a:r>
            <a:r>
              <a:rPr lang="tr-TR" dirty="0" err="1"/>
              <a:t>genital</a:t>
            </a:r>
            <a:r>
              <a:rPr lang="tr-TR" dirty="0"/>
              <a:t> kanserlerin %3-5 ini oluşturur (</a:t>
            </a:r>
            <a:r>
              <a:rPr lang="tr-TR" dirty="0" err="1"/>
              <a:t>primer</a:t>
            </a:r>
            <a:r>
              <a:rPr lang="tr-TR" dirty="0"/>
              <a:t> vulva kanserlerinin %90 SCC)</a:t>
            </a:r>
            <a:r>
              <a:rPr lang="en-US" dirty="0"/>
              <a:t> </a:t>
            </a:r>
            <a:endParaRPr lang="tr-TR" dirty="0"/>
          </a:p>
          <a:p>
            <a:pPr marL="0" indent="0">
              <a:buNone/>
            </a:pPr>
            <a:r>
              <a:rPr lang="en-US" dirty="0"/>
              <a:t>Vulvar </a:t>
            </a:r>
            <a:r>
              <a:rPr lang="tr-TR" dirty="0"/>
              <a:t>k</a:t>
            </a:r>
            <a:r>
              <a:rPr lang="en-US" dirty="0" err="1"/>
              <a:t>ar</a:t>
            </a:r>
            <a:r>
              <a:rPr lang="tr-TR" dirty="0"/>
              <a:t>s</a:t>
            </a:r>
            <a:r>
              <a:rPr lang="en-US" dirty="0" err="1"/>
              <a:t>inogen</a:t>
            </a:r>
            <a:r>
              <a:rPr lang="tr-TR" dirty="0"/>
              <a:t>ez </a:t>
            </a:r>
            <a:r>
              <a:rPr lang="tr-TR" dirty="0" err="1"/>
              <a:t>servikal</a:t>
            </a:r>
            <a:r>
              <a:rPr lang="tr-TR" dirty="0"/>
              <a:t> kanserlerdeki gibi direkt HPV ile ilişkili değil</a:t>
            </a:r>
          </a:p>
          <a:p>
            <a:pPr marL="0" indent="0">
              <a:buNone/>
            </a:pPr>
            <a:r>
              <a:rPr lang="tr-TR" dirty="0"/>
              <a:t>SCC </a:t>
            </a:r>
            <a:r>
              <a:rPr lang="tr-TR" dirty="0" err="1"/>
              <a:t>lerin</a:t>
            </a:r>
            <a:r>
              <a:rPr lang="tr-TR" dirty="0"/>
              <a:t> </a:t>
            </a:r>
            <a:r>
              <a:rPr lang="en-US" dirty="0"/>
              <a:t> 40% HPV</a:t>
            </a:r>
            <a:r>
              <a:rPr lang="tr-TR" dirty="0"/>
              <a:t> ile ilişkili </a:t>
            </a:r>
          </a:p>
          <a:p>
            <a:pPr marL="0" indent="0">
              <a:buNone/>
            </a:pPr>
            <a:r>
              <a:rPr lang="tr-TR" dirty="0" err="1"/>
              <a:t>Vulvar</a:t>
            </a:r>
            <a:r>
              <a:rPr lang="tr-TR" dirty="0"/>
              <a:t> kanser ve SCC gelişiminde 2 farklı </a:t>
            </a:r>
            <a:r>
              <a:rPr lang="tr-TR" dirty="0" err="1"/>
              <a:t>etiopatogenetik</a:t>
            </a:r>
            <a:r>
              <a:rPr lang="tr-TR" dirty="0"/>
              <a:t> yol olduğu kabul edilir.</a:t>
            </a:r>
          </a:p>
          <a:p>
            <a:pPr marL="514350" indent="-514350">
              <a:buAutoNum type="arabicPeriod"/>
            </a:pPr>
            <a:r>
              <a:rPr lang="en-US" dirty="0"/>
              <a:t>HPV independent</a:t>
            </a:r>
            <a:r>
              <a:rPr lang="tr-TR" dirty="0"/>
              <a:t>; Yaşlı kadınlarda görülür; </a:t>
            </a:r>
            <a:r>
              <a:rPr lang="tr-TR" dirty="0" err="1"/>
              <a:t>Lichen</a:t>
            </a:r>
            <a:r>
              <a:rPr lang="tr-TR" dirty="0"/>
              <a:t> </a:t>
            </a:r>
            <a:r>
              <a:rPr lang="tr-TR" dirty="0" err="1"/>
              <a:t>sclerosus</a:t>
            </a:r>
            <a:r>
              <a:rPr lang="tr-TR" dirty="0"/>
              <a:t> ve </a:t>
            </a:r>
            <a:r>
              <a:rPr lang="en-US" dirty="0"/>
              <a:t>differentiated VIN</a:t>
            </a:r>
            <a:r>
              <a:rPr lang="tr-TR" dirty="0"/>
              <a:t> sonucu  </a:t>
            </a:r>
            <a:r>
              <a:rPr lang="tr-TR" dirty="0" err="1"/>
              <a:t>keratinize</a:t>
            </a:r>
            <a:r>
              <a:rPr lang="tr-TR" dirty="0"/>
              <a:t> SCC gelişir.</a:t>
            </a:r>
          </a:p>
          <a:p>
            <a:pPr marL="514350" indent="-514350">
              <a:buAutoNum type="arabicPeriod"/>
            </a:pPr>
            <a:r>
              <a:rPr lang="en-US" dirty="0"/>
              <a:t>HPV related</a:t>
            </a:r>
            <a:r>
              <a:rPr lang="tr-TR" dirty="0"/>
              <a:t>; Genç kadınlarda görülür; </a:t>
            </a:r>
            <a:r>
              <a:rPr lang="tr-TR" dirty="0" err="1"/>
              <a:t>Bazaloid</a:t>
            </a:r>
            <a:r>
              <a:rPr lang="tr-TR" dirty="0"/>
              <a:t> veya </a:t>
            </a:r>
            <a:r>
              <a:rPr lang="tr-TR" dirty="0" err="1"/>
              <a:t>Warty</a:t>
            </a:r>
            <a:r>
              <a:rPr lang="tr-TR" dirty="0"/>
              <a:t> tip SCC </a:t>
            </a:r>
            <a:r>
              <a:rPr lang="tr-TR" dirty="0" err="1"/>
              <a:t>lardır</a:t>
            </a:r>
            <a:r>
              <a:rPr lang="tr-TR" dirty="0"/>
              <a:t> ve  </a:t>
            </a:r>
            <a:r>
              <a:rPr lang="tr-TR" dirty="0" err="1"/>
              <a:t>usual</a:t>
            </a:r>
            <a:r>
              <a:rPr lang="tr-TR" dirty="0"/>
              <a:t> tip </a:t>
            </a:r>
            <a:r>
              <a:rPr lang="tr-TR" dirty="0" err="1"/>
              <a:t>VIN’ler</a:t>
            </a:r>
            <a:r>
              <a:rPr lang="tr-TR" dirty="0"/>
              <a:t> sonucu oluşur.</a:t>
            </a:r>
          </a:p>
        </p:txBody>
      </p:sp>
      <p:pic>
        <p:nvPicPr>
          <p:cNvPr id="4" name="Resim 3">
            <a:extLst>
              <a:ext uri="{FF2B5EF4-FFF2-40B4-BE49-F238E27FC236}">
                <a16:creationId xmlns:a16="http://schemas.microsoft.com/office/drawing/2014/main" id="{A2915D36-4BC2-4200-B29A-94C94BA876C1}"/>
              </a:ext>
            </a:extLst>
          </p:cNvPr>
          <p:cNvPicPr>
            <a:picLocks noChangeAspect="1"/>
          </p:cNvPicPr>
          <p:nvPr/>
        </p:nvPicPr>
        <p:blipFill>
          <a:blip r:embed="rId2"/>
          <a:stretch>
            <a:fillRect/>
          </a:stretch>
        </p:blipFill>
        <p:spPr>
          <a:xfrm>
            <a:off x="305408" y="0"/>
            <a:ext cx="8042851" cy="1364000"/>
          </a:xfrm>
          <a:prstGeom prst="rect">
            <a:avLst/>
          </a:prstGeom>
        </p:spPr>
      </p:pic>
      <p:pic>
        <p:nvPicPr>
          <p:cNvPr id="5" name="Resim 4">
            <a:extLst>
              <a:ext uri="{FF2B5EF4-FFF2-40B4-BE49-F238E27FC236}">
                <a16:creationId xmlns:a16="http://schemas.microsoft.com/office/drawing/2014/main" id="{5608A8F7-BF35-4C0C-834C-0A07D28C6467}"/>
              </a:ext>
            </a:extLst>
          </p:cNvPr>
          <p:cNvPicPr>
            <a:picLocks noChangeAspect="1"/>
          </p:cNvPicPr>
          <p:nvPr/>
        </p:nvPicPr>
        <p:blipFill>
          <a:blip r:embed="rId3"/>
          <a:stretch>
            <a:fillRect/>
          </a:stretch>
        </p:blipFill>
        <p:spPr>
          <a:xfrm>
            <a:off x="9136707" y="488537"/>
            <a:ext cx="1472325" cy="574950"/>
          </a:xfrm>
          <a:prstGeom prst="rect">
            <a:avLst/>
          </a:prstGeom>
        </p:spPr>
      </p:pic>
    </p:spTree>
    <p:extLst>
      <p:ext uri="{BB962C8B-B14F-4D97-AF65-F5344CB8AC3E}">
        <p14:creationId xmlns:p14="http://schemas.microsoft.com/office/powerpoint/2010/main" val="21367130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7DFDA677-F12D-449E-92B2-CE1FEBED491C}"/>
              </a:ext>
            </a:extLst>
          </p:cNvPr>
          <p:cNvPicPr>
            <a:picLocks noChangeAspect="1"/>
          </p:cNvPicPr>
          <p:nvPr/>
        </p:nvPicPr>
        <p:blipFill>
          <a:blip r:embed="rId2"/>
          <a:stretch>
            <a:fillRect/>
          </a:stretch>
        </p:blipFill>
        <p:spPr>
          <a:xfrm>
            <a:off x="616499" y="373990"/>
            <a:ext cx="7911001" cy="1314500"/>
          </a:xfrm>
          <a:prstGeom prst="rect">
            <a:avLst/>
          </a:prstGeom>
        </p:spPr>
      </p:pic>
      <p:pic>
        <p:nvPicPr>
          <p:cNvPr id="5" name="Resim 4">
            <a:extLst>
              <a:ext uri="{FF2B5EF4-FFF2-40B4-BE49-F238E27FC236}">
                <a16:creationId xmlns:a16="http://schemas.microsoft.com/office/drawing/2014/main" id="{E91CF95C-3585-4F7D-9090-E8F1FBDE2F60}"/>
              </a:ext>
            </a:extLst>
          </p:cNvPr>
          <p:cNvPicPr>
            <a:picLocks noChangeAspect="1"/>
          </p:cNvPicPr>
          <p:nvPr/>
        </p:nvPicPr>
        <p:blipFill>
          <a:blip r:embed="rId3"/>
          <a:stretch>
            <a:fillRect/>
          </a:stretch>
        </p:blipFill>
        <p:spPr>
          <a:xfrm>
            <a:off x="8229599" y="2355574"/>
            <a:ext cx="3940221" cy="4420701"/>
          </a:xfrm>
          <a:prstGeom prst="rect">
            <a:avLst/>
          </a:prstGeom>
        </p:spPr>
      </p:pic>
      <p:pic>
        <p:nvPicPr>
          <p:cNvPr id="6" name="Resim 5">
            <a:extLst>
              <a:ext uri="{FF2B5EF4-FFF2-40B4-BE49-F238E27FC236}">
                <a16:creationId xmlns:a16="http://schemas.microsoft.com/office/drawing/2014/main" id="{8B00F108-CEBC-4D28-975D-1D209291F728}"/>
              </a:ext>
            </a:extLst>
          </p:cNvPr>
          <p:cNvPicPr>
            <a:picLocks noChangeAspect="1"/>
          </p:cNvPicPr>
          <p:nvPr/>
        </p:nvPicPr>
        <p:blipFill>
          <a:blip r:embed="rId4"/>
          <a:stretch>
            <a:fillRect/>
          </a:stretch>
        </p:blipFill>
        <p:spPr>
          <a:xfrm>
            <a:off x="-40639" y="1828800"/>
            <a:ext cx="8270238" cy="5060380"/>
          </a:xfrm>
          <a:prstGeom prst="rect">
            <a:avLst/>
          </a:prstGeom>
        </p:spPr>
      </p:pic>
      <p:sp>
        <p:nvSpPr>
          <p:cNvPr id="7" name="Dikdörtgen 6">
            <a:extLst>
              <a:ext uri="{FF2B5EF4-FFF2-40B4-BE49-F238E27FC236}">
                <a16:creationId xmlns:a16="http://schemas.microsoft.com/office/drawing/2014/main" id="{A5CA5DC6-E815-4858-B2C2-40A7E3DE6D68}"/>
              </a:ext>
            </a:extLst>
          </p:cNvPr>
          <p:cNvSpPr/>
          <p:nvPr/>
        </p:nvSpPr>
        <p:spPr>
          <a:xfrm>
            <a:off x="119270" y="6003235"/>
            <a:ext cx="7663069" cy="8547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Dikdörtgen 1">
            <a:extLst>
              <a:ext uri="{FF2B5EF4-FFF2-40B4-BE49-F238E27FC236}">
                <a16:creationId xmlns:a16="http://schemas.microsoft.com/office/drawing/2014/main" id="{8299552A-22A8-4D4A-8277-03C93D8346A4}"/>
              </a:ext>
            </a:extLst>
          </p:cNvPr>
          <p:cNvSpPr/>
          <p:nvPr/>
        </p:nvSpPr>
        <p:spPr>
          <a:xfrm>
            <a:off x="8229599" y="6192078"/>
            <a:ext cx="3940221" cy="58419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951416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9720" y="0"/>
            <a:ext cx="8858280" cy="1600200"/>
          </a:xfrm>
        </p:spPr>
        <p:txBody>
          <a:bodyPr vert="horz" lIns="91440" tIns="45720" rIns="45720" bIns="45720" rtlCol="0" anchor="b" anchorCtr="0">
            <a:normAutofit/>
            <a:scene3d>
              <a:camera prst="orthographicFront"/>
              <a:lightRig rig="threePt" dir="t">
                <a:rot lat="0" lon="0" rev="4800000"/>
              </a:lightRig>
            </a:scene3d>
            <a:sp3d prstMaterial="matte">
              <a:bevelT w="50800" h="10160"/>
            </a:sp3d>
          </a:bodyPr>
          <a:lstStyle/>
          <a:p>
            <a:pPr>
              <a:defRPr/>
            </a:pPr>
            <a:r>
              <a:rPr lang="tr-TR" sz="4800" b="1" dirty="0">
                <a:solidFill>
                  <a:schemeClr val="accent1"/>
                </a:solidFill>
                <a:effectLst>
                  <a:outerShdw blurRad="38100" dist="38100" dir="2700000" algn="tl">
                    <a:srgbClr val="000000">
                      <a:alpha val="43137"/>
                    </a:srgbClr>
                  </a:outerShdw>
                </a:effectLst>
              </a:rPr>
              <a:t>Aşı</a:t>
            </a:r>
            <a:br>
              <a:rPr lang="tr-TR" sz="4800" b="1" dirty="0">
                <a:solidFill>
                  <a:schemeClr val="accent1"/>
                </a:solidFill>
                <a:effectLst>
                  <a:outerShdw blurRad="38100" dist="38100" dir="2700000" algn="tl">
                    <a:srgbClr val="000000">
                      <a:alpha val="43137"/>
                    </a:srgbClr>
                  </a:outerShdw>
                </a:effectLst>
              </a:rPr>
            </a:br>
            <a:r>
              <a:rPr lang="tr-TR" sz="2800" b="1" dirty="0" err="1">
                <a:solidFill>
                  <a:schemeClr val="accent1"/>
                </a:solidFill>
                <a:effectLst>
                  <a:outerShdw blurRad="38100" dist="38100" dir="2700000" algn="tl">
                    <a:srgbClr val="000000">
                      <a:alpha val="43137"/>
                    </a:srgbClr>
                  </a:outerShdw>
                </a:effectLst>
              </a:rPr>
              <a:t>Gardasil</a:t>
            </a:r>
            <a:endParaRPr lang="tr-TR" sz="2800" b="1" dirty="0">
              <a:solidFill>
                <a:schemeClr val="accent1"/>
              </a:solidFill>
              <a:effectLst>
                <a:outerShdw blurRad="38100" dist="38100" dir="2700000" algn="tl">
                  <a:srgbClr val="000000">
                    <a:alpha val="43137"/>
                  </a:srgbClr>
                </a:outerShdw>
              </a:effectLst>
            </a:endParaRPr>
          </a:p>
        </p:txBody>
      </p:sp>
      <p:graphicFrame>
        <p:nvGraphicFramePr>
          <p:cNvPr id="5" name="Content Placeholder 4"/>
          <p:cNvGraphicFramePr>
            <a:graphicFrameLocks noGrp="1"/>
          </p:cNvGraphicFramePr>
          <p:nvPr>
            <p:ph sz="half" idx="1"/>
            <p:extLst/>
          </p:nvPr>
        </p:nvGraphicFramePr>
        <p:xfrm>
          <a:off x="2024034" y="1928802"/>
          <a:ext cx="37338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2"/>
            <p:extLst/>
          </p:nvPr>
        </p:nvGraphicFramePr>
        <p:xfrm>
          <a:off x="6310314" y="1857364"/>
          <a:ext cx="3733800" cy="4114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Footer Placeholder 3"/>
          <p:cNvSpPr>
            <a:spLocks noGrp="1"/>
          </p:cNvSpPr>
          <p:nvPr>
            <p:ph type="ftr" sz="quarter" idx="11"/>
          </p:nvPr>
        </p:nvSpPr>
        <p:spPr/>
        <p:txBody>
          <a:bodyPr/>
          <a:lstStyle/>
          <a:p>
            <a:endParaRPr lang="tr-TR" dirty="0"/>
          </a:p>
          <a:p>
            <a:r>
              <a:rPr lang="tr-TR" dirty="0"/>
              <a:t>FDA 11/2010</a:t>
            </a:r>
          </a:p>
        </p:txBody>
      </p:sp>
    </p:spTree>
    <p:extLst>
      <p:ext uri="{BB962C8B-B14F-4D97-AF65-F5344CB8AC3E}">
        <p14:creationId xmlns:p14="http://schemas.microsoft.com/office/powerpoint/2010/main" val="3884631654"/>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Altbilgi Yer Tutucusu"/>
          <p:cNvSpPr>
            <a:spLocks noGrp="1"/>
          </p:cNvSpPr>
          <p:nvPr>
            <p:ph type="ftr" sz="quarter" idx="11"/>
          </p:nvPr>
        </p:nvSpPr>
        <p:spPr/>
        <p:txBody>
          <a:bodyPr/>
          <a:lstStyle/>
          <a:p>
            <a:pPr>
              <a:defRPr/>
            </a:pPr>
            <a:r>
              <a:rPr lang="fr-FR" dirty="0"/>
              <a:t>Donovan B, Lancet Infect Dis 2011 </a:t>
            </a:r>
            <a:endParaRPr lang="en-US" dirty="0"/>
          </a:p>
        </p:txBody>
      </p:sp>
      <p:sp>
        <p:nvSpPr>
          <p:cNvPr id="28674" name="Title 1"/>
          <p:cNvSpPr>
            <a:spLocks noGrp="1"/>
          </p:cNvSpPr>
          <p:nvPr>
            <p:ph type="title" idx="4294967295"/>
          </p:nvPr>
        </p:nvSpPr>
        <p:spPr>
          <a:xfrm>
            <a:off x="1881188" y="274638"/>
            <a:ext cx="8319268" cy="1143000"/>
          </a:xfrm>
          <a:solidFill>
            <a:srgbClr val="FFFF00"/>
          </a:solidFill>
        </p:spPr>
        <p:txBody>
          <a:bodyPr>
            <a:normAutofit/>
          </a:bodyPr>
          <a:lstStyle/>
          <a:p>
            <a:r>
              <a:rPr lang="tr-TR" sz="3200" b="1" dirty="0">
                <a:solidFill>
                  <a:schemeClr val="accent1"/>
                </a:solidFill>
                <a:effectLst>
                  <a:outerShdw blurRad="38100" dist="38100" dir="2700000" algn="tl">
                    <a:srgbClr val="000000">
                      <a:alpha val="43137"/>
                    </a:srgbClr>
                  </a:outerShdw>
                </a:effectLst>
              </a:rPr>
              <a:t>Avustralya’da Doğmuş 21 Yaş Altı Kadınlarda </a:t>
            </a:r>
            <a:r>
              <a:rPr lang="tr-TR" sz="3200" b="1" dirty="0" err="1">
                <a:solidFill>
                  <a:schemeClr val="accent1"/>
                </a:solidFill>
                <a:effectLst>
                  <a:outerShdw blurRad="38100" dist="38100" dir="2700000" algn="tl">
                    <a:srgbClr val="000000">
                      <a:alpha val="43137"/>
                    </a:srgbClr>
                  </a:outerShdw>
                </a:effectLst>
              </a:rPr>
              <a:t>Genital</a:t>
            </a:r>
            <a:r>
              <a:rPr lang="tr-TR" sz="3200" b="1" dirty="0">
                <a:solidFill>
                  <a:schemeClr val="accent1"/>
                </a:solidFill>
                <a:effectLst>
                  <a:outerShdw blurRad="38100" dist="38100" dir="2700000" algn="tl">
                    <a:srgbClr val="000000">
                      <a:alpha val="43137"/>
                    </a:srgbClr>
                  </a:outerShdw>
                </a:effectLst>
              </a:rPr>
              <a:t> Siğillerin Görülüş Dağılımı</a:t>
            </a:r>
            <a:endParaRPr lang="en-US" sz="3200" b="1" dirty="0">
              <a:solidFill>
                <a:schemeClr val="accent1"/>
              </a:solidFill>
              <a:effectLst>
                <a:outerShdw blurRad="38100" dist="38100" dir="2700000" algn="tl">
                  <a:srgbClr val="000000">
                    <a:alpha val="43137"/>
                  </a:srgbClr>
                </a:outerShdw>
              </a:effectLst>
            </a:endParaRPr>
          </a:p>
        </p:txBody>
      </p:sp>
      <p:graphicFrame>
        <p:nvGraphicFramePr>
          <p:cNvPr id="3" name="Chart 2"/>
          <p:cNvGraphicFramePr/>
          <p:nvPr>
            <p:extLst/>
          </p:nvPr>
        </p:nvGraphicFramePr>
        <p:xfrm>
          <a:off x="2280146" y="1700808"/>
          <a:ext cx="7488832" cy="4536504"/>
        </p:xfrm>
        <a:graphic>
          <a:graphicData uri="http://schemas.openxmlformats.org/drawingml/2006/chart">
            <c:chart xmlns:c="http://schemas.openxmlformats.org/drawingml/2006/chart" xmlns:r="http://schemas.openxmlformats.org/officeDocument/2006/relationships" r:id="rId3"/>
          </a:graphicData>
        </a:graphic>
      </p:graphicFrame>
      <p:sp>
        <p:nvSpPr>
          <p:cNvPr id="28676" name="Down Arrow 6"/>
          <p:cNvSpPr>
            <a:spLocks noChangeArrowheads="1"/>
          </p:cNvSpPr>
          <p:nvPr/>
        </p:nvSpPr>
        <p:spPr bwMode="auto">
          <a:xfrm>
            <a:off x="5282914" y="1881203"/>
            <a:ext cx="449928" cy="936625"/>
          </a:xfrm>
          <a:prstGeom prst="downArrow">
            <a:avLst>
              <a:gd name="adj1" fmla="val 40310"/>
              <a:gd name="adj2" fmla="val 70575"/>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lstStyle/>
          <a:p>
            <a:pPr eaLnBrk="0" hangingPunct="0"/>
            <a:endParaRPr lang="en-AU" sz="2400" dirty="0">
              <a:solidFill>
                <a:srgbClr val="000000"/>
              </a:solidFill>
              <a:latin typeface="Century Gothic" pitchFamily="34" charset="0"/>
            </a:endParaRPr>
          </a:p>
        </p:txBody>
      </p:sp>
      <p:sp>
        <p:nvSpPr>
          <p:cNvPr id="28677" name="TextBox 7"/>
          <p:cNvSpPr txBox="1">
            <a:spLocks noChangeArrowheads="1"/>
          </p:cNvSpPr>
          <p:nvPr/>
        </p:nvSpPr>
        <p:spPr bwMode="auto">
          <a:xfrm rot="-5400000">
            <a:off x="2106004" y="3347031"/>
            <a:ext cx="1317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AU" sz="1600" b="1" dirty="0">
                <a:latin typeface="Century Gothic" pitchFamily="34" charset="0"/>
              </a:rPr>
              <a:t>Percent</a:t>
            </a:r>
          </a:p>
        </p:txBody>
      </p:sp>
      <p:sp>
        <p:nvSpPr>
          <p:cNvPr id="7" name="6 Metin kutusu"/>
          <p:cNvSpPr txBox="1"/>
          <p:nvPr/>
        </p:nvSpPr>
        <p:spPr>
          <a:xfrm>
            <a:off x="4235510" y="1881203"/>
            <a:ext cx="2544736" cy="338554"/>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tr-TR" sz="1600" dirty="0">
                <a:solidFill>
                  <a:schemeClr val="tx1"/>
                </a:solidFill>
              </a:rPr>
              <a:t>Aşılama  programı başlangıcı</a:t>
            </a:r>
          </a:p>
        </p:txBody>
      </p:sp>
    </p:spTree>
    <p:extLst>
      <p:ext uri="{BB962C8B-B14F-4D97-AF65-F5344CB8AC3E}">
        <p14:creationId xmlns:p14="http://schemas.microsoft.com/office/powerpoint/2010/main" val="2611560696"/>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3"/>
          <p:cNvSpPr>
            <a:spLocks noChangeAspect="1" noChangeArrowheads="1" noTextEdit="1"/>
          </p:cNvSpPr>
          <p:nvPr/>
        </p:nvSpPr>
        <p:spPr bwMode="auto">
          <a:xfrm>
            <a:off x="2208214" y="-1108075"/>
            <a:ext cx="7843837" cy="515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tr-TR"/>
          </a:p>
        </p:txBody>
      </p:sp>
      <p:sp>
        <p:nvSpPr>
          <p:cNvPr id="52227" name="Rectangle 4"/>
          <p:cNvSpPr>
            <a:spLocks noChangeArrowheads="1"/>
          </p:cNvSpPr>
          <p:nvPr/>
        </p:nvSpPr>
        <p:spPr bwMode="auto">
          <a:xfrm>
            <a:off x="3797301" y="3635376"/>
            <a:ext cx="6283325" cy="461963"/>
          </a:xfrm>
          <a:prstGeom prst="rect">
            <a:avLst/>
          </a:prstGeom>
          <a:gradFill rotWithShape="1">
            <a:gsLst>
              <a:gs pos="0">
                <a:srgbClr val="5781D5"/>
              </a:gs>
              <a:gs pos="100000">
                <a:srgbClr val="234589"/>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p>
            <a:pPr eaLnBrk="0" hangingPunct="0">
              <a:defRPr/>
            </a:pPr>
            <a:endParaRPr lang="tr-TR" sz="2400"/>
          </a:p>
        </p:txBody>
      </p:sp>
      <p:sp>
        <p:nvSpPr>
          <p:cNvPr id="54276" name="Rectangle 5"/>
          <p:cNvSpPr>
            <a:spLocks noGrp="1" noChangeArrowheads="1"/>
          </p:cNvSpPr>
          <p:nvPr>
            <p:ph type="title" idx="4294967295"/>
          </p:nvPr>
        </p:nvSpPr>
        <p:spPr>
          <a:xfrm>
            <a:off x="2078038" y="260648"/>
            <a:ext cx="8256587" cy="869950"/>
          </a:xfrm>
          <a:solidFill>
            <a:srgbClr val="FFFF00"/>
          </a:solidFill>
        </p:spPr>
        <p:txBody>
          <a:bodyPr rtlCol="0">
            <a:normAutofit/>
          </a:bodyPr>
          <a:lstStyle/>
          <a:p>
            <a:pPr>
              <a:defRPr/>
            </a:pPr>
            <a:r>
              <a:rPr lang="en-US" sz="2600" b="1" dirty="0">
                <a:solidFill>
                  <a:schemeClr val="accent1"/>
                </a:solidFill>
                <a:effectLst>
                  <a:outerShdw blurRad="38100" dist="38100" dir="2700000" algn="tl">
                    <a:srgbClr val="000000">
                      <a:alpha val="43137"/>
                    </a:srgbClr>
                  </a:outerShdw>
                </a:effectLst>
                <a:latin typeface="+mn-lt"/>
              </a:rPr>
              <a:t>HPV 6, 11, 16, 18</a:t>
            </a:r>
            <a:r>
              <a:rPr lang="tr-TR" sz="2600" b="1" dirty="0">
                <a:solidFill>
                  <a:schemeClr val="accent1"/>
                </a:solidFill>
                <a:effectLst>
                  <a:outerShdw blurRad="38100" dist="38100" dir="2700000" algn="tl">
                    <a:srgbClr val="000000">
                      <a:alpha val="43137"/>
                    </a:srgbClr>
                  </a:outerShdw>
                </a:effectLst>
                <a:latin typeface="+mn-lt"/>
              </a:rPr>
              <a:t>’e karşı Aşılama LSIL/HSIL ve</a:t>
            </a:r>
            <a:r>
              <a:rPr lang="en-US" sz="2600" b="1" dirty="0">
                <a:solidFill>
                  <a:schemeClr val="accent1"/>
                </a:solidFill>
                <a:effectLst>
                  <a:outerShdw blurRad="38100" dist="38100" dir="2700000" algn="tl">
                    <a:srgbClr val="000000">
                      <a:alpha val="43137"/>
                    </a:srgbClr>
                  </a:outerShdw>
                </a:effectLst>
                <a:latin typeface="+mn-lt"/>
              </a:rPr>
              <a:t> Genital </a:t>
            </a:r>
            <a:r>
              <a:rPr lang="tr-TR" sz="2600" b="1" dirty="0">
                <a:solidFill>
                  <a:schemeClr val="accent1"/>
                </a:solidFill>
                <a:effectLst>
                  <a:outerShdw blurRad="38100" dist="38100" dir="2700000" algn="tl">
                    <a:srgbClr val="000000">
                      <a:alpha val="43137"/>
                    </a:srgbClr>
                  </a:outerShdw>
                </a:effectLst>
                <a:latin typeface="+mn-lt"/>
              </a:rPr>
              <a:t>Siğilleri dramatik biçimde azaltabilir</a:t>
            </a:r>
            <a:endParaRPr lang="en-US" sz="2600" b="1" baseline="30000" dirty="0">
              <a:solidFill>
                <a:schemeClr val="accent1"/>
              </a:solidFill>
              <a:effectLst>
                <a:outerShdw blurRad="38100" dist="38100" dir="2700000" algn="tl">
                  <a:srgbClr val="000000">
                    <a:alpha val="43137"/>
                  </a:srgbClr>
                </a:outerShdw>
              </a:effectLst>
              <a:latin typeface="+mn-lt"/>
            </a:endParaRPr>
          </a:p>
        </p:txBody>
      </p:sp>
      <p:sp>
        <p:nvSpPr>
          <p:cNvPr id="52229" name="Rectangle 6"/>
          <p:cNvSpPr>
            <a:spLocks noChangeArrowheads="1"/>
          </p:cNvSpPr>
          <p:nvPr/>
        </p:nvSpPr>
        <p:spPr bwMode="auto">
          <a:xfrm>
            <a:off x="4367213" y="1431926"/>
            <a:ext cx="163512" cy="150813"/>
          </a:xfrm>
          <a:prstGeom prst="rect">
            <a:avLst/>
          </a:prstGeom>
          <a:solidFill>
            <a:srgbClr val="339966">
              <a:alpha val="7803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defRPr/>
            </a:pPr>
            <a:endParaRPr lang="tr-TR" sz="2400"/>
          </a:p>
        </p:txBody>
      </p:sp>
      <p:sp>
        <p:nvSpPr>
          <p:cNvPr id="52230" name="Text Box 7"/>
          <p:cNvSpPr txBox="1">
            <a:spLocks noChangeArrowheads="1"/>
          </p:cNvSpPr>
          <p:nvPr/>
        </p:nvSpPr>
        <p:spPr bwMode="auto">
          <a:xfrm>
            <a:off x="4583114" y="1339850"/>
            <a:ext cx="13985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defRPr/>
            </a:pPr>
            <a:r>
              <a:rPr lang="en-US">
                <a:latin typeface="+mn-lt"/>
                <a:ea typeface="ＭＳ Ｐゴシック" pitchFamily="34" charset="-128"/>
              </a:rPr>
              <a:t>Genital </a:t>
            </a:r>
            <a:r>
              <a:rPr lang="tr-TR">
                <a:latin typeface="+mn-lt"/>
                <a:ea typeface="ＭＳ Ｐゴシック" pitchFamily="34" charset="-128"/>
              </a:rPr>
              <a:t>siğiller</a:t>
            </a:r>
            <a:endParaRPr lang="en-US">
              <a:latin typeface="+mn-lt"/>
              <a:ea typeface="ＭＳ Ｐゴシック" pitchFamily="34" charset="-128"/>
            </a:endParaRPr>
          </a:p>
        </p:txBody>
      </p:sp>
      <p:sp>
        <p:nvSpPr>
          <p:cNvPr id="52231" name="Rectangle 8"/>
          <p:cNvSpPr>
            <a:spLocks noChangeArrowheads="1"/>
          </p:cNvSpPr>
          <p:nvPr/>
        </p:nvSpPr>
        <p:spPr bwMode="auto">
          <a:xfrm>
            <a:off x="6124576" y="1431926"/>
            <a:ext cx="163513" cy="150813"/>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defRPr/>
            </a:pPr>
            <a:endParaRPr lang="tr-TR" sz="2400"/>
          </a:p>
        </p:txBody>
      </p:sp>
      <p:sp>
        <p:nvSpPr>
          <p:cNvPr id="52232" name="Text Box 9"/>
          <p:cNvSpPr txBox="1">
            <a:spLocks noChangeArrowheads="1"/>
          </p:cNvSpPr>
          <p:nvPr/>
        </p:nvSpPr>
        <p:spPr bwMode="auto">
          <a:xfrm>
            <a:off x="6329363" y="1339850"/>
            <a:ext cx="633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defRPr/>
            </a:pPr>
            <a:r>
              <a:rPr lang="en-US">
                <a:latin typeface="+mn-lt"/>
                <a:ea typeface="ＭＳ Ｐゴシック" pitchFamily="34" charset="-128"/>
              </a:rPr>
              <a:t>CIN 1</a:t>
            </a:r>
          </a:p>
        </p:txBody>
      </p:sp>
      <p:sp>
        <p:nvSpPr>
          <p:cNvPr id="52233" name="Rectangle 10"/>
          <p:cNvSpPr>
            <a:spLocks noChangeArrowheads="1"/>
          </p:cNvSpPr>
          <p:nvPr/>
        </p:nvSpPr>
        <p:spPr bwMode="auto">
          <a:xfrm>
            <a:off x="7077076" y="1431926"/>
            <a:ext cx="163513" cy="150813"/>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defRPr/>
            </a:pPr>
            <a:endParaRPr lang="tr-TR" sz="2400"/>
          </a:p>
        </p:txBody>
      </p:sp>
      <p:sp>
        <p:nvSpPr>
          <p:cNvPr id="52234" name="Text Box 11"/>
          <p:cNvSpPr txBox="1">
            <a:spLocks noChangeArrowheads="1"/>
          </p:cNvSpPr>
          <p:nvPr/>
        </p:nvSpPr>
        <p:spPr bwMode="auto">
          <a:xfrm>
            <a:off x="7239000" y="1339850"/>
            <a:ext cx="825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defRPr/>
            </a:pPr>
            <a:r>
              <a:rPr lang="en-US">
                <a:latin typeface="+mn-lt"/>
                <a:ea typeface="ＭＳ Ｐゴシック" pitchFamily="34" charset="-128"/>
              </a:rPr>
              <a:t>CIN 2/3</a:t>
            </a:r>
          </a:p>
        </p:txBody>
      </p:sp>
      <p:sp>
        <p:nvSpPr>
          <p:cNvPr id="52235" name="Rectangle 12"/>
          <p:cNvSpPr>
            <a:spLocks noChangeArrowheads="1"/>
          </p:cNvSpPr>
          <p:nvPr/>
        </p:nvSpPr>
        <p:spPr bwMode="auto">
          <a:xfrm>
            <a:off x="8243888" y="1428751"/>
            <a:ext cx="163512" cy="15081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defRPr/>
            </a:pPr>
            <a:endParaRPr lang="tr-TR" sz="2400"/>
          </a:p>
        </p:txBody>
      </p:sp>
      <p:sp>
        <p:nvSpPr>
          <p:cNvPr id="52236" name="Text Box 13"/>
          <p:cNvSpPr txBox="1">
            <a:spLocks noChangeArrowheads="1"/>
          </p:cNvSpPr>
          <p:nvPr/>
        </p:nvSpPr>
        <p:spPr bwMode="auto">
          <a:xfrm>
            <a:off x="8375650" y="1336675"/>
            <a:ext cx="14795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defRPr/>
            </a:pPr>
            <a:r>
              <a:rPr lang="tr-TR">
                <a:latin typeface="+mn-lt"/>
              </a:rPr>
              <a:t>S</a:t>
            </a:r>
            <a:r>
              <a:rPr lang="en-US">
                <a:latin typeface="+mn-lt"/>
                <a:ea typeface="ＭＳ Ｐゴシック" pitchFamily="34" charset="-128"/>
              </a:rPr>
              <a:t>ervi</a:t>
            </a:r>
            <a:r>
              <a:rPr lang="tr-TR">
                <a:latin typeface="+mn-lt"/>
              </a:rPr>
              <a:t>kal Kanser</a:t>
            </a:r>
            <a:endParaRPr lang="en-US">
              <a:latin typeface="+mn-lt"/>
              <a:ea typeface="ＭＳ Ｐゴシック" pitchFamily="34" charset="-128"/>
            </a:endParaRPr>
          </a:p>
        </p:txBody>
      </p:sp>
      <p:grpSp>
        <p:nvGrpSpPr>
          <p:cNvPr id="2" name="Group 14"/>
          <p:cNvGrpSpPr>
            <a:grpSpLocks/>
          </p:cNvGrpSpPr>
          <p:nvPr/>
        </p:nvGrpSpPr>
        <p:grpSpPr bwMode="auto">
          <a:xfrm>
            <a:off x="6983413" y="2435226"/>
            <a:ext cx="2457450" cy="3565525"/>
            <a:chOff x="3439" y="1526"/>
            <a:chExt cx="1548" cy="2246"/>
          </a:xfrm>
        </p:grpSpPr>
        <p:sp>
          <p:nvSpPr>
            <p:cNvPr id="52294" name="Line 15"/>
            <p:cNvSpPr>
              <a:spLocks noChangeShapeType="1"/>
            </p:cNvSpPr>
            <p:nvPr/>
          </p:nvSpPr>
          <p:spPr bwMode="auto">
            <a:xfrm>
              <a:off x="3652" y="3129"/>
              <a:ext cx="783" cy="619"/>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tr-TR"/>
            </a:p>
          </p:txBody>
        </p:sp>
        <p:sp>
          <p:nvSpPr>
            <p:cNvPr id="52295" name="Text Box 16"/>
            <p:cNvSpPr txBox="1">
              <a:spLocks noChangeArrowheads="1"/>
            </p:cNvSpPr>
            <p:nvPr/>
          </p:nvSpPr>
          <p:spPr bwMode="auto">
            <a:xfrm>
              <a:off x="3686" y="3367"/>
              <a:ext cx="34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defRPr/>
              </a:pPr>
              <a:r>
                <a:rPr lang="en-US" sz="1400">
                  <a:latin typeface="+mn-lt"/>
                  <a:ea typeface="ＭＳ Ｐゴシック" pitchFamily="34" charset="-128"/>
                </a:rPr>
                <a:t>-90%</a:t>
              </a:r>
            </a:p>
          </p:txBody>
        </p:sp>
        <p:sp>
          <p:nvSpPr>
            <p:cNvPr id="52296" name="Line 17"/>
            <p:cNvSpPr>
              <a:spLocks noChangeShapeType="1"/>
            </p:cNvSpPr>
            <p:nvPr/>
          </p:nvSpPr>
          <p:spPr bwMode="auto">
            <a:xfrm>
              <a:off x="3663" y="2412"/>
              <a:ext cx="798" cy="72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tr-TR"/>
            </a:p>
          </p:txBody>
        </p:sp>
        <p:sp>
          <p:nvSpPr>
            <p:cNvPr id="52297" name="Text Box 18"/>
            <p:cNvSpPr txBox="1">
              <a:spLocks noChangeArrowheads="1"/>
            </p:cNvSpPr>
            <p:nvPr/>
          </p:nvSpPr>
          <p:spPr bwMode="auto">
            <a:xfrm>
              <a:off x="3757" y="2801"/>
              <a:ext cx="34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defRPr/>
              </a:pPr>
              <a:r>
                <a:rPr lang="en-US" sz="1400">
                  <a:latin typeface="+mn-lt"/>
                  <a:ea typeface="ＭＳ Ｐゴシック" pitchFamily="34" charset="-128"/>
                </a:rPr>
                <a:t>-1</a:t>
              </a:r>
              <a:r>
                <a:rPr lang="pl-PL" sz="1400">
                  <a:latin typeface="+mn-lt"/>
                  <a:ea typeface="ＭＳ Ｐゴシック" pitchFamily="34" charset="-128"/>
                </a:rPr>
                <a:t>5</a:t>
              </a:r>
              <a:r>
                <a:rPr lang="en-US" sz="1400">
                  <a:latin typeface="+mn-lt"/>
                  <a:ea typeface="ＭＳ Ｐゴシック" pitchFamily="34" charset="-128"/>
                </a:rPr>
                <a:t>%</a:t>
              </a:r>
            </a:p>
          </p:txBody>
        </p:sp>
        <p:grpSp>
          <p:nvGrpSpPr>
            <p:cNvPr id="3" name="Group 19"/>
            <p:cNvGrpSpPr>
              <a:grpSpLocks/>
            </p:cNvGrpSpPr>
            <p:nvPr/>
          </p:nvGrpSpPr>
          <p:grpSpPr bwMode="auto">
            <a:xfrm>
              <a:off x="3439" y="1526"/>
              <a:ext cx="1163" cy="1233"/>
              <a:chOff x="3313" y="1445"/>
              <a:chExt cx="1163" cy="1233"/>
            </a:xfrm>
          </p:grpSpPr>
          <p:sp>
            <p:nvSpPr>
              <p:cNvPr id="52302" name="Text Box 20"/>
              <p:cNvSpPr txBox="1">
                <a:spLocks noChangeArrowheads="1"/>
              </p:cNvSpPr>
              <p:nvPr/>
            </p:nvSpPr>
            <p:spPr bwMode="auto">
              <a:xfrm>
                <a:off x="3741" y="1445"/>
                <a:ext cx="50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defRPr/>
                </a:pPr>
                <a:r>
                  <a:rPr lang="en-US" sz="1200">
                    <a:latin typeface="+mn-lt"/>
                    <a:ea typeface="ＭＳ Ｐゴシック" pitchFamily="34" charset="-128"/>
                  </a:rPr>
                  <a:t>HPV 6, 11</a:t>
                </a:r>
              </a:p>
            </p:txBody>
          </p:sp>
          <p:sp>
            <p:nvSpPr>
              <p:cNvPr id="52303" name="Line 21"/>
              <p:cNvSpPr>
                <a:spLocks noChangeShapeType="1"/>
              </p:cNvSpPr>
              <p:nvPr/>
            </p:nvSpPr>
            <p:spPr bwMode="auto">
              <a:xfrm flipV="1">
                <a:off x="3321" y="1526"/>
                <a:ext cx="0" cy="1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304" name="Line 22"/>
              <p:cNvSpPr>
                <a:spLocks noChangeShapeType="1"/>
              </p:cNvSpPr>
              <p:nvPr/>
            </p:nvSpPr>
            <p:spPr bwMode="auto">
              <a:xfrm>
                <a:off x="3313" y="1534"/>
                <a:ext cx="46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305" name="Line 23"/>
              <p:cNvSpPr>
                <a:spLocks noChangeShapeType="1"/>
              </p:cNvSpPr>
              <p:nvPr/>
            </p:nvSpPr>
            <p:spPr bwMode="auto">
              <a:xfrm flipH="1">
                <a:off x="4466" y="1542"/>
                <a:ext cx="7" cy="113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tr-TR"/>
              </a:p>
            </p:txBody>
          </p:sp>
          <p:sp>
            <p:nvSpPr>
              <p:cNvPr id="52306" name="Line 24"/>
              <p:cNvSpPr>
                <a:spLocks noChangeShapeType="1"/>
              </p:cNvSpPr>
              <p:nvPr/>
            </p:nvSpPr>
            <p:spPr bwMode="auto">
              <a:xfrm>
                <a:off x="4222" y="1540"/>
                <a:ext cx="254" cy="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grpSp>
        <p:sp>
          <p:nvSpPr>
            <p:cNvPr id="52299" name="Rectangle 25"/>
            <p:cNvSpPr>
              <a:spLocks noChangeArrowheads="1"/>
            </p:cNvSpPr>
            <p:nvPr/>
          </p:nvSpPr>
          <p:spPr bwMode="auto">
            <a:xfrm>
              <a:off x="4459" y="3664"/>
              <a:ext cx="528" cy="108"/>
            </a:xfrm>
            <a:prstGeom prst="rect">
              <a:avLst/>
            </a:prstGeom>
            <a:solidFill>
              <a:srgbClr val="33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defRPr/>
              </a:pPr>
              <a:endParaRPr lang="tr-TR" sz="2400"/>
            </a:p>
          </p:txBody>
        </p:sp>
        <p:sp>
          <p:nvSpPr>
            <p:cNvPr id="52300" name="Rectangle 26"/>
            <p:cNvSpPr>
              <a:spLocks noChangeArrowheads="1"/>
            </p:cNvSpPr>
            <p:nvPr/>
          </p:nvSpPr>
          <p:spPr bwMode="auto">
            <a:xfrm>
              <a:off x="4459" y="2980"/>
              <a:ext cx="528" cy="684"/>
            </a:xfrm>
            <a:prstGeom prst="rect">
              <a:avLst/>
            </a:prstGeom>
            <a:solidFill>
              <a:srgbClr val="E87D0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defRPr/>
              </a:pPr>
              <a:endParaRPr lang="tr-TR" sz="2400"/>
            </a:p>
          </p:txBody>
        </p:sp>
        <p:sp>
          <p:nvSpPr>
            <p:cNvPr id="52301" name="Rectangle 27"/>
            <p:cNvSpPr>
              <a:spLocks noChangeArrowheads="1"/>
            </p:cNvSpPr>
            <p:nvPr/>
          </p:nvSpPr>
          <p:spPr bwMode="auto">
            <a:xfrm>
              <a:off x="4459" y="2800"/>
              <a:ext cx="528" cy="18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defRPr/>
              </a:pPr>
              <a:endParaRPr lang="tr-TR" sz="2400"/>
            </a:p>
          </p:txBody>
        </p:sp>
      </p:grpSp>
      <p:grpSp>
        <p:nvGrpSpPr>
          <p:cNvPr id="4" name="Group 28"/>
          <p:cNvGrpSpPr>
            <a:grpSpLocks/>
          </p:cNvGrpSpPr>
          <p:nvPr/>
        </p:nvGrpSpPr>
        <p:grpSpPr bwMode="auto">
          <a:xfrm>
            <a:off x="4419600" y="2043114"/>
            <a:ext cx="838200" cy="3944937"/>
            <a:chOff x="1824" y="1287"/>
            <a:chExt cx="528" cy="2485"/>
          </a:xfrm>
        </p:grpSpPr>
        <p:sp>
          <p:nvSpPr>
            <p:cNvPr id="52290" name="Rectangle 29"/>
            <p:cNvSpPr>
              <a:spLocks noChangeArrowheads="1"/>
            </p:cNvSpPr>
            <p:nvPr/>
          </p:nvSpPr>
          <p:spPr bwMode="auto">
            <a:xfrm>
              <a:off x="1824" y="2716"/>
              <a:ext cx="528" cy="1056"/>
            </a:xfrm>
            <a:prstGeom prst="rect">
              <a:avLst/>
            </a:prstGeom>
            <a:solidFill>
              <a:srgbClr val="33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defRPr/>
              </a:pPr>
              <a:endParaRPr lang="tr-TR" sz="2400"/>
            </a:p>
          </p:txBody>
        </p:sp>
        <p:sp>
          <p:nvSpPr>
            <p:cNvPr id="52291" name="Rectangle 30"/>
            <p:cNvSpPr>
              <a:spLocks noChangeArrowheads="1"/>
            </p:cNvSpPr>
            <p:nvPr/>
          </p:nvSpPr>
          <p:spPr bwMode="auto">
            <a:xfrm>
              <a:off x="1824" y="1659"/>
              <a:ext cx="528" cy="1057"/>
            </a:xfrm>
            <a:prstGeom prst="rect">
              <a:avLst/>
            </a:prstGeom>
            <a:solidFill>
              <a:srgbClr val="E87D0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defRPr/>
              </a:pPr>
              <a:endParaRPr lang="tr-TR" sz="2400"/>
            </a:p>
          </p:txBody>
        </p:sp>
        <p:sp>
          <p:nvSpPr>
            <p:cNvPr id="52292" name="Rectangle 31"/>
            <p:cNvSpPr>
              <a:spLocks noChangeArrowheads="1"/>
            </p:cNvSpPr>
            <p:nvPr/>
          </p:nvSpPr>
          <p:spPr bwMode="auto">
            <a:xfrm>
              <a:off x="1824" y="1305"/>
              <a:ext cx="528" cy="354"/>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defRPr/>
              </a:pPr>
              <a:endParaRPr lang="tr-TR" sz="2400"/>
            </a:p>
          </p:txBody>
        </p:sp>
        <p:sp>
          <p:nvSpPr>
            <p:cNvPr id="52293" name="Rectangle 32"/>
            <p:cNvSpPr>
              <a:spLocks noChangeArrowheads="1"/>
            </p:cNvSpPr>
            <p:nvPr/>
          </p:nvSpPr>
          <p:spPr bwMode="auto">
            <a:xfrm>
              <a:off x="1824" y="1287"/>
              <a:ext cx="528"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defRPr/>
              </a:pPr>
              <a:endParaRPr lang="tr-TR" sz="2400"/>
            </a:p>
          </p:txBody>
        </p:sp>
      </p:grpSp>
      <p:grpSp>
        <p:nvGrpSpPr>
          <p:cNvPr id="5" name="Group 33"/>
          <p:cNvGrpSpPr>
            <a:grpSpLocks/>
          </p:cNvGrpSpPr>
          <p:nvPr/>
        </p:nvGrpSpPr>
        <p:grpSpPr bwMode="auto">
          <a:xfrm>
            <a:off x="4702176" y="1695450"/>
            <a:ext cx="2651125" cy="4292600"/>
            <a:chOff x="2002" y="1068"/>
            <a:chExt cx="1670" cy="2704"/>
          </a:xfrm>
        </p:grpSpPr>
        <p:grpSp>
          <p:nvGrpSpPr>
            <p:cNvPr id="6" name="Group 34"/>
            <p:cNvGrpSpPr>
              <a:grpSpLocks/>
            </p:cNvGrpSpPr>
            <p:nvPr/>
          </p:nvGrpSpPr>
          <p:grpSpPr bwMode="auto">
            <a:xfrm>
              <a:off x="2002" y="1068"/>
              <a:ext cx="1670" cy="2704"/>
              <a:chOff x="2002" y="1068"/>
              <a:chExt cx="1670" cy="2704"/>
            </a:xfrm>
          </p:grpSpPr>
          <p:sp>
            <p:nvSpPr>
              <p:cNvPr id="52275" name="Line 35"/>
              <p:cNvSpPr>
                <a:spLocks noChangeShapeType="1"/>
              </p:cNvSpPr>
              <p:nvPr/>
            </p:nvSpPr>
            <p:spPr bwMode="auto">
              <a:xfrm>
                <a:off x="2278" y="1969"/>
                <a:ext cx="837" cy="274"/>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tr-TR"/>
              </a:p>
            </p:txBody>
          </p:sp>
          <p:sp>
            <p:nvSpPr>
              <p:cNvPr id="52276" name="Text Box 36"/>
              <p:cNvSpPr txBox="1">
                <a:spLocks noChangeArrowheads="1"/>
              </p:cNvSpPr>
              <p:nvPr/>
            </p:nvSpPr>
            <p:spPr bwMode="auto">
              <a:xfrm>
                <a:off x="2480" y="2190"/>
                <a:ext cx="34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defRPr/>
                </a:pPr>
                <a:r>
                  <a:rPr lang="en-US" sz="1400">
                    <a:latin typeface="+mn-lt"/>
                    <a:ea typeface="ＭＳ Ｐゴシック" pitchFamily="34" charset="-128"/>
                  </a:rPr>
                  <a:t>-25%</a:t>
                </a:r>
              </a:p>
            </p:txBody>
          </p:sp>
          <p:sp>
            <p:nvSpPr>
              <p:cNvPr id="52277" name="Line 37"/>
              <p:cNvSpPr>
                <a:spLocks noChangeShapeType="1"/>
              </p:cNvSpPr>
              <p:nvPr/>
            </p:nvSpPr>
            <p:spPr bwMode="auto">
              <a:xfrm>
                <a:off x="2217" y="1536"/>
                <a:ext cx="874" cy="307"/>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tr-TR"/>
              </a:p>
            </p:txBody>
          </p:sp>
          <p:sp>
            <p:nvSpPr>
              <p:cNvPr id="52278" name="Text Box 38"/>
              <p:cNvSpPr txBox="1">
                <a:spLocks noChangeArrowheads="1"/>
              </p:cNvSpPr>
              <p:nvPr/>
            </p:nvSpPr>
            <p:spPr bwMode="auto">
              <a:xfrm>
                <a:off x="2479" y="1709"/>
                <a:ext cx="34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defRPr/>
                </a:pPr>
                <a:r>
                  <a:rPr lang="en-US" sz="1400">
                    <a:latin typeface="+mn-lt"/>
                    <a:ea typeface="ＭＳ Ｐゴシック" pitchFamily="34" charset="-128"/>
                  </a:rPr>
                  <a:t>-50%</a:t>
                </a:r>
              </a:p>
            </p:txBody>
          </p:sp>
          <p:grpSp>
            <p:nvGrpSpPr>
              <p:cNvPr id="7" name="Group 39"/>
              <p:cNvGrpSpPr>
                <a:grpSpLocks/>
              </p:cNvGrpSpPr>
              <p:nvPr/>
            </p:nvGrpSpPr>
            <p:grpSpPr bwMode="auto">
              <a:xfrm>
                <a:off x="2002" y="1068"/>
                <a:ext cx="1242" cy="638"/>
                <a:chOff x="1876" y="1059"/>
                <a:chExt cx="1242" cy="638"/>
              </a:xfrm>
            </p:grpSpPr>
            <p:sp>
              <p:nvSpPr>
                <p:cNvPr id="52285" name="Text Box 40"/>
                <p:cNvSpPr txBox="1">
                  <a:spLocks noChangeArrowheads="1"/>
                </p:cNvSpPr>
                <p:nvPr/>
              </p:nvSpPr>
              <p:spPr bwMode="auto">
                <a:xfrm>
                  <a:off x="2291" y="1059"/>
                  <a:ext cx="55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defRPr/>
                  </a:pPr>
                  <a:r>
                    <a:rPr lang="en-US" sz="1200">
                      <a:latin typeface="+mn-lt"/>
                      <a:ea typeface="ＭＳ Ｐゴシック" pitchFamily="34" charset="-128"/>
                    </a:rPr>
                    <a:t>HPV 16, 18</a:t>
                  </a:r>
                </a:p>
              </p:txBody>
            </p:sp>
            <p:sp>
              <p:nvSpPr>
                <p:cNvPr id="52286" name="Line 41"/>
                <p:cNvSpPr>
                  <a:spLocks noChangeShapeType="1"/>
                </p:cNvSpPr>
                <p:nvPr/>
              </p:nvSpPr>
              <p:spPr bwMode="auto">
                <a:xfrm flipV="1">
                  <a:off x="1884" y="1142"/>
                  <a:ext cx="0" cy="14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87" name="Line 42"/>
                <p:cNvSpPr>
                  <a:spLocks noChangeShapeType="1"/>
                </p:cNvSpPr>
                <p:nvPr/>
              </p:nvSpPr>
              <p:spPr bwMode="auto">
                <a:xfrm>
                  <a:off x="1876" y="1147"/>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88" name="Line 43"/>
                <p:cNvSpPr>
                  <a:spLocks noChangeShapeType="1"/>
                </p:cNvSpPr>
                <p:nvPr/>
              </p:nvSpPr>
              <p:spPr bwMode="auto">
                <a:xfrm>
                  <a:off x="2839" y="1147"/>
                  <a:ext cx="279" cy="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89" name="Line 44"/>
                <p:cNvSpPr>
                  <a:spLocks noChangeShapeType="1"/>
                </p:cNvSpPr>
                <p:nvPr/>
              </p:nvSpPr>
              <p:spPr bwMode="auto">
                <a:xfrm>
                  <a:off x="3111" y="1142"/>
                  <a:ext cx="0" cy="55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tr-TR"/>
                </a:p>
              </p:txBody>
            </p:sp>
          </p:grpSp>
          <p:sp>
            <p:nvSpPr>
              <p:cNvPr id="52280" name="Line 45"/>
              <p:cNvSpPr>
                <a:spLocks noChangeShapeType="1"/>
              </p:cNvSpPr>
              <p:nvPr/>
            </p:nvSpPr>
            <p:spPr bwMode="auto">
              <a:xfrm>
                <a:off x="2377" y="1289"/>
                <a:ext cx="779" cy="413"/>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tr-TR"/>
              </a:p>
            </p:txBody>
          </p:sp>
          <p:sp>
            <p:nvSpPr>
              <p:cNvPr id="52281" name="Text Box 46"/>
              <p:cNvSpPr txBox="1">
                <a:spLocks noChangeArrowheads="1"/>
              </p:cNvSpPr>
              <p:nvPr/>
            </p:nvSpPr>
            <p:spPr bwMode="auto">
              <a:xfrm>
                <a:off x="2668" y="1337"/>
                <a:ext cx="53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defRPr/>
                </a:pPr>
                <a:r>
                  <a:rPr lang="en-US" sz="1400">
                    <a:latin typeface="+mn-lt"/>
                    <a:ea typeface="ＭＳ Ｐゴシック" pitchFamily="34" charset="-128"/>
                  </a:rPr>
                  <a:t>-70</a:t>
                </a:r>
                <a:r>
                  <a:rPr lang="pl-PL" sz="1400">
                    <a:latin typeface="+mn-lt"/>
                    <a:ea typeface="ＭＳ Ｐゴシック" pitchFamily="34" charset="-128"/>
                  </a:rPr>
                  <a:t>/85</a:t>
                </a:r>
                <a:r>
                  <a:rPr lang="en-US" sz="1400">
                    <a:latin typeface="+mn-lt"/>
                    <a:ea typeface="ＭＳ Ｐゴシック" pitchFamily="34" charset="-128"/>
                  </a:rPr>
                  <a:t>%</a:t>
                </a:r>
              </a:p>
            </p:txBody>
          </p:sp>
          <p:sp>
            <p:nvSpPr>
              <p:cNvPr id="52282" name="Rectangle 47"/>
              <p:cNvSpPr>
                <a:spLocks noChangeArrowheads="1"/>
              </p:cNvSpPr>
              <p:nvPr/>
            </p:nvSpPr>
            <p:spPr bwMode="auto">
              <a:xfrm>
                <a:off x="3138" y="2716"/>
                <a:ext cx="534" cy="1056"/>
              </a:xfrm>
              <a:prstGeom prst="rect">
                <a:avLst/>
              </a:prstGeom>
              <a:solidFill>
                <a:srgbClr val="33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defRPr/>
                </a:pPr>
                <a:endParaRPr lang="tr-TR" sz="2400"/>
              </a:p>
            </p:txBody>
          </p:sp>
          <p:sp>
            <p:nvSpPr>
              <p:cNvPr id="52283" name="Rectangle 48"/>
              <p:cNvSpPr>
                <a:spLocks noChangeArrowheads="1"/>
              </p:cNvSpPr>
              <p:nvPr/>
            </p:nvSpPr>
            <p:spPr bwMode="auto">
              <a:xfrm>
                <a:off x="3138" y="1923"/>
                <a:ext cx="534" cy="793"/>
              </a:xfrm>
              <a:prstGeom prst="rect">
                <a:avLst/>
              </a:prstGeom>
              <a:solidFill>
                <a:srgbClr val="E87D0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defRPr/>
                </a:pPr>
                <a:endParaRPr lang="tr-TR" sz="2400"/>
              </a:p>
            </p:txBody>
          </p:sp>
          <p:sp>
            <p:nvSpPr>
              <p:cNvPr id="52284" name="Rectangle 49"/>
              <p:cNvSpPr>
                <a:spLocks noChangeArrowheads="1"/>
              </p:cNvSpPr>
              <p:nvPr/>
            </p:nvSpPr>
            <p:spPr bwMode="auto">
              <a:xfrm>
                <a:off x="3138" y="1749"/>
                <a:ext cx="534" cy="174"/>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defRPr/>
                </a:pPr>
                <a:endParaRPr lang="tr-TR" sz="2400"/>
              </a:p>
            </p:txBody>
          </p:sp>
        </p:grpSp>
        <p:sp>
          <p:nvSpPr>
            <p:cNvPr id="52274" name="Rectangle 50"/>
            <p:cNvSpPr>
              <a:spLocks noChangeArrowheads="1"/>
            </p:cNvSpPr>
            <p:nvPr/>
          </p:nvSpPr>
          <p:spPr bwMode="auto">
            <a:xfrm>
              <a:off x="3138" y="1743"/>
              <a:ext cx="534" cy="6"/>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defRPr/>
              </a:pPr>
              <a:endParaRPr lang="tr-TR" sz="2400"/>
            </a:p>
          </p:txBody>
        </p:sp>
      </p:grpSp>
      <p:sp>
        <p:nvSpPr>
          <p:cNvPr id="52240" name="Line 51"/>
          <p:cNvSpPr>
            <a:spLocks noChangeShapeType="1"/>
          </p:cNvSpPr>
          <p:nvPr/>
        </p:nvSpPr>
        <p:spPr bwMode="auto">
          <a:xfrm>
            <a:off x="3741738" y="5992813"/>
            <a:ext cx="57150"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41" name="Line 52"/>
          <p:cNvSpPr>
            <a:spLocks noChangeShapeType="1"/>
          </p:cNvSpPr>
          <p:nvPr/>
        </p:nvSpPr>
        <p:spPr bwMode="auto">
          <a:xfrm flipV="1">
            <a:off x="3798888" y="5988050"/>
            <a:ext cx="0" cy="5715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grpSp>
        <p:nvGrpSpPr>
          <p:cNvPr id="8" name="Group 53"/>
          <p:cNvGrpSpPr>
            <a:grpSpLocks/>
          </p:cNvGrpSpPr>
          <p:nvPr/>
        </p:nvGrpSpPr>
        <p:grpSpPr bwMode="auto">
          <a:xfrm>
            <a:off x="2124075" y="1681164"/>
            <a:ext cx="7945438" cy="5002213"/>
            <a:chOff x="378" y="1059"/>
            <a:chExt cx="5005" cy="3151"/>
          </a:xfrm>
        </p:grpSpPr>
        <p:sp>
          <p:nvSpPr>
            <p:cNvPr id="52244" name="Line 54"/>
            <p:cNvSpPr>
              <a:spLocks noChangeShapeType="1"/>
            </p:cNvSpPr>
            <p:nvPr/>
          </p:nvSpPr>
          <p:spPr bwMode="auto">
            <a:xfrm>
              <a:off x="1397" y="3592"/>
              <a:ext cx="3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45" name="Text Box 55"/>
            <p:cNvSpPr txBox="1">
              <a:spLocks noChangeArrowheads="1"/>
            </p:cNvSpPr>
            <p:nvPr/>
          </p:nvSpPr>
          <p:spPr bwMode="auto">
            <a:xfrm rot="-5400000">
              <a:off x="-576" y="2179"/>
              <a:ext cx="212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lgn="ctr">
                <a:defRPr/>
              </a:pPr>
              <a:r>
                <a:rPr lang="tr-TR">
                  <a:latin typeface="+mn-lt"/>
                </a:rPr>
                <a:t>Olguların sayısı</a:t>
              </a:r>
              <a:endParaRPr lang="en-US">
                <a:latin typeface="+mn-lt"/>
              </a:endParaRPr>
            </a:p>
          </p:txBody>
        </p:sp>
        <p:sp>
          <p:nvSpPr>
            <p:cNvPr id="52246" name="Line 56"/>
            <p:cNvSpPr>
              <a:spLocks noChangeShapeType="1"/>
            </p:cNvSpPr>
            <p:nvPr/>
          </p:nvSpPr>
          <p:spPr bwMode="auto">
            <a:xfrm>
              <a:off x="1433" y="1131"/>
              <a:ext cx="0" cy="2623"/>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47" name="Line 57"/>
            <p:cNvSpPr>
              <a:spLocks noChangeShapeType="1"/>
            </p:cNvSpPr>
            <p:nvPr/>
          </p:nvSpPr>
          <p:spPr bwMode="auto">
            <a:xfrm>
              <a:off x="1397" y="3244"/>
              <a:ext cx="3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48" name="Line 58"/>
            <p:cNvSpPr>
              <a:spLocks noChangeShapeType="1"/>
            </p:cNvSpPr>
            <p:nvPr/>
          </p:nvSpPr>
          <p:spPr bwMode="auto">
            <a:xfrm>
              <a:off x="1397" y="2890"/>
              <a:ext cx="3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49" name="Line 59"/>
            <p:cNvSpPr>
              <a:spLocks noChangeShapeType="1"/>
            </p:cNvSpPr>
            <p:nvPr/>
          </p:nvSpPr>
          <p:spPr bwMode="auto">
            <a:xfrm>
              <a:off x="1397" y="2542"/>
              <a:ext cx="3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50" name="Line 60"/>
            <p:cNvSpPr>
              <a:spLocks noChangeShapeType="1"/>
            </p:cNvSpPr>
            <p:nvPr/>
          </p:nvSpPr>
          <p:spPr bwMode="auto">
            <a:xfrm>
              <a:off x="1397" y="2187"/>
              <a:ext cx="3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51" name="Line 61"/>
            <p:cNvSpPr>
              <a:spLocks noChangeShapeType="1"/>
            </p:cNvSpPr>
            <p:nvPr/>
          </p:nvSpPr>
          <p:spPr bwMode="auto">
            <a:xfrm>
              <a:off x="1397" y="1833"/>
              <a:ext cx="3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52" name="Line 62"/>
            <p:cNvSpPr>
              <a:spLocks noChangeShapeType="1"/>
            </p:cNvSpPr>
            <p:nvPr/>
          </p:nvSpPr>
          <p:spPr bwMode="auto">
            <a:xfrm>
              <a:off x="1397" y="1485"/>
              <a:ext cx="3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53" name="Line 63"/>
            <p:cNvSpPr>
              <a:spLocks noChangeShapeType="1"/>
            </p:cNvSpPr>
            <p:nvPr/>
          </p:nvSpPr>
          <p:spPr bwMode="auto">
            <a:xfrm>
              <a:off x="1397" y="1131"/>
              <a:ext cx="3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54" name="Line 64"/>
            <p:cNvSpPr>
              <a:spLocks noChangeShapeType="1"/>
            </p:cNvSpPr>
            <p:nvPr/>
          </p:nvSpPr>
          <p:spPr bwMode="auto">
            <a:xfrm>
              <a:off x="1433" y="3772"/>
              <a:ext cx="3950"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55" name="Line 65"/>
            <p:cNvSpPr>
              <a:spLocks noChangeShapeType="1"/>
            </p:cNvSpPr>
            <p:nvPr/>
          </p:nvSpPr>
          <p:spPr bwMode="auto">
            <a:xfrm flipV="1">
              <a:off x="2748" y="3772"/>
              <a:ext cx="0" cy="36"/>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56" name="Line 66"/>
            <p:cNvSpPr>
              <a:spLocks noChangeShapeType="1"/>
            </p:cNvSpPr>
            <p:nvPr/>
          </p:nvSpPr>
          <p:spPr bwMode="auto">
            <a:xfrm flipV="1">
              <a:off x="4068" y="3772"/>
              <a:ext cx="0" cy="36"/>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57" name="Line 67"/>
            <p:cNvSpPr>
              <a:spLocks noChangeShapeType="1"/>
            </p:cNvSpPr>
            <p:nvPr/>
          </p:nvSpPr>
          <p:spPr bwMode="auto">
            <a:xfrm flipV="1">
              <a:off x="5383" y="3772"/>
              <a:ext cx="0" cy="36"/>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a:defRPr/>
              </a:pPr>
              <a:endParaRPr lang="tr-TR"/>
            </a:p>
          </p:txBody>
        </p:sp>
        <p:sp>
          <p:nvSpPr>
            <p:cNvPr id="52258" name="Rectangle 68"/>
            <p:cNvSpPr>
              <a:spLocks noChangeArrowheads="1"/>
            </p:cNvSpPr>
            <p:nvPr/>
          </p:nvSpPr>
          <p:spPr bwMode="auto">
            <a:xfrm>
              <a:off x="767" y="3520"/>
              <a:ext cx="58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ea typeface="ＭＳ Ｐゴシック" pitchFamily="34" charset="-128"/>
                </a:rPr>
                <a:t>5,000,000</a:t>
              </a:r>
            </a:p>
          </p:txBody>
        </p:sp>
        <p:sp>
          <p:nvSpPr>
            <p:cNvPr id="52259" name="Rectangle 69"/>
            <p:cNvSpPr>
              <a:spLocks noChangeArrowheads="1"/>
            </p:cNvSpPr>
            <p:nvPr/>
          </p:nvSpPr>
          <p:spPr bwMode="auto">
            <a:xfrm>
              <a:off x="695" y="3172"/>
              <a:ext cx="66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ea typeface="ＭＳ Ｐゴシック" pitchFamily="34" charset="-128"/>
                </a:rPr>
                <a:t>15,000,000</a:t>
              </a:r>
            </a:p>
          </p:txBody>
        </p:sp>
        <p:sp>
          <p:nvSpPr>
            <p:cNvPr id="52260" name="Rectangle 70"/>
            <p:cNvSpPr>
              <a:spLocks noChangeArrowheads="1"/>
            </p:cNvSpPr>
            <p:nvPr/>
          </p:nvSpPr>
          <p:spPr bwMode="auto">
            <a:xfrm>
              <a:off x="695" y="2818"/>
              <a:ext cx="66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ea typeface="ＭＳ Ｐゴシック" pitchFamily="34" charset="-128"/>
                </a:rPr>
                <a:t>25,000,000</a:t>
              </a:r>
            </a:p>
          </p:txBody>
        </p:sp>
        <p:sp>
          <p:nvSpPr>
            <p:cNvPr id="52261" name="Rectangle 71"/>
            <p:cNvSpPr>
              <a:spLocks noChangeArrowheads="1"/>
            </p:cNvSpPr>
            <p:nvPr/>
          </p:nvSpPr>
          <p:spPr bwMode="auto">
            <a:xfrm>
              <a:off x="695" y="2469"/>
              <a:ext cx="66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ea typeface="ＭＳ Ｐゴシック" pitchFamily="34" charset="-128"/>
                </a:rPr>
                <a:t>35,000,000</a:t>
              </a:r>
            </a:p>
          </p:txBody>
        </p:sp>
        <p:sp>
          <p:nvSpPr>
            <p:cNvPr id="52262" name="Rectangle 72"/>
            <p:cNvSpPr>
              <a:spLocks noChangeArrowheads="1"/>
            </p:cNvSpPr>
            <p:nvPr/>
          </p:nvSpPr>
          <p:spPr bwMode="auto">
            <a:xfrm>
              <a:off x="695" y="2115"/>
              <a:ext cx="66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ea typeface="ＭＳ Ｐゴシック" pitchFamily="34" charset="-128"/>
                </a:rPr>
                <a:t>45,000,000</a:t>
              </a:r>
            </a:p>
          </p:txBody>
        </p:sp>
        <p:sp>
          <p:nvSpPr>
            <p:cNvPr id="52263" name="Rectangle 73"/>
            <p:cNvSpPr>
              <a:spLocks noChangeArrowheads="1"/>
            </p:cNvSpPr>
            <p:nvPr/>
          </p:nvSpPr>
          <p:spPr bwMode="auto">
            <a:xfrm>
              <a:off x="695" y="1761"/>
              <a:ext cx="66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ea typeface="ＭＳ Ｐゴシック" pitchFamily="34" charset="-128"/>
                </a:rPr>
                <a:t>55,000,000</a:t>
              </a:r>
            </a:p>
          </p:txBody>
        </p:sp>
        <p:sp>
          <p:nvSpPr>
            <p:cNvPr id="52264" name="Rectangle 74"/>
            <p:cNvSpPr>
              <a:spLocks noChangeArrowheads="1"/>
            </p:cNvSpPr>
            <p:nvPr/>
          </p:nvSpPr>
          <p:spPr bwMode="auto">
            <a:xfrm>
              <a:off x="695" y="1413"/>
              <a:ext cx="66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ea typeface="ＭＳ Ｐゴシック" pitchFamily="34" charset="-128"/>
                </a:rPr>
                <a:t>65,000,000</a:t>
              </a:r>
            </a:p>
          </p:txBody>
        </p:sp>
        <p:sp>
          <p:nvSpPr>
            <p:cNvPr id="52265" name="Rectangle 75"/>
            <p:cNvSpPr>
              <a:spLocks noChangeArrowheads="1"/>
            </p:cNvSpPr>
            <p:nvPr/>
          </p:nvSpPr>
          <p:spPr bwMode="auto">
            <a:xfrm>
              <a:off x="695" y="1059"/>
              <a:ext cx="66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ea typeface="ＭＳ Ｐゴシック" pitchFamily="34" charset="-128"/>
                </a:rPr>
                <a:t>75,000,000</a:t>
              </a:r>
            </a:p>
          </p:txBody>
        </p:sp>
        <p:sp>
          <p:nvSpPr>
            <p:cNvPr id="52266" name="Rectangle 76"/>
            <p:cNvSpPr>
              <a:spLocks noChangeArrowheads="1"/>
            </p:cNvSpPr>
            <p:nvPr/>
          </p:nvSpPr>
          <p:spPr bwMode="auto">
            <a:xfrm>
              <a:off x="1649" y="3880"/>
              <a:ext cx="74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tr-TR"/>
                <a:t>Aşılanmamış</a:t>
              </a:r>
              <a:endParaRPr lang="en-US"/>
            </a:p>
          </p:txBody>
        </p:sp>
        <p:sp>
          <p:nvSpPr>
            <p:cNvPr id="52267" name="Rectangle 77"/>
            <p:cNvSpPr>
              <a:spLocks noChangeArrowheads="1"/>
            </p:cNvSpPr>
            <p:nvPr/>
          </p:nvSpPr>
          <p:spPr bwMode="auto">
            <a:xfrm>
              <a:off x="1745" y="4036"/>
              <a:ext cx="428"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tr-TR"/>
                <a:t>Olgular</a:t>
              </a:r>
              <a:endParaRPr lang="en-US"/>
            </a:p>
          </p:txBody>
        </p:sp>
        <p:sp>
          <p:nvSpPr>
            <p:cNvPr id="52268" name="Rectangle 78"/>
            <p:cNvSpPr>
              <a:spLocks noChangeArrowheads="1"/>
            </p:cNvSpPr>
            <p:nvPr/>
          </p:nvSpPr>
          <p:spPr bwMode="auto">
            <a:xfrm>
              <a:off x="2892" y="3880"/>
              <a:ext cx="105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tr-TR"/>
                <a:t>Aşılamadan Sonra</a:t>
              </a:r>
              <a:endParaRPr lang="en-US"/>
            </a:p>
          </p:txBody>
        </p:sp>
        <p:sp>
          <p:nvSpPr>
            <p:cNvPr id="52269" name="Rectangle 79"/>
            <p:cNvSpPr>
              <a:spLocks noChangeArrowheads="1"/>
            </p:cNvSpPr>
            <p:nvPr/>
          </p:nvSpPr>
          <p:spPr bwMode="auto">
            <a:xfrm>
              <a:off x="2952" y="4036"/>
              <a:ext cx="89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tr-TR"/>
                <a:t>(</a:t>
              </a:r>
              <a:r>
                <a:rPr lang="en-US">
                  <a:ea typeface="ＭＳ Ｐゴシック" pitchFamily="34" charset="-128"/>
                </a:rPr>
                <a:t>HPV 16/18</a:t>
              </a:r>
              <a:r>
                <a:rPr lang="tr-TR"/>
                <a:t> ile)</a:t>
              </a:r>
              <a:endParaRPr lang="en-US"/>
            </a:p>
          </p:txBody>
        </p:sp>
        <p:sp>
          <p:nvSpPr>
            <p:cNvPr id="52270" name="Rectangle 80"/>
            <p:cNvSpPr>
              <a:spLocks noChangeArrowheads="1"/>
            </p:cNvSpPr>
            <p:nvPr/>
          </p:nvSpPr>
          <p:spPr bwMode="auto">
            <a:xfrm>
              <a:off x="4213" y="3880"/>
              <a:ext cx="105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ea typeface="ＭＳ Ｐゴシック" pitchFamily="34" charset="-128"/>
                </a:rPr>
                <a:t>A</a:t>
              </a:r>
              <a:r>
                <a:rPr lang="tr-TR"/>
                <a:t>şı</a:t>
              </a:r>
              <a:r>
                <a:rPr lang="tr-TR">
                  <a:ea typeface="ＭＳ Ｐゴシック" pitchFamily="34" charset="-128"/>
                </a:rPr>
                <a:t>lamadan Sonra</a:t>
              </a:r>
              <a:endParaRPr lang="en-US">
                <a:ea typeface="ＭＳ Ｐゴシック" pitchFamily="34" charset="-128"/>
              </a:endParaRPr>
            </a:p>
          </p:txBody>
        </p:sp>
        <p:sp>
          <p:nvSpPr>
            <p:cNvPr id="52271" name="Rectangle 81"/>
            <p:cNvSpPr>
              <a:spLocks noChangeArrowheads="1"/>
            </p:cNvSpPr>
            <p:nvPr/>
          </p:nvSpPr>
          <p:spPr bwMode="auto">
            <a:xfrm>
              <a:off x="4122" y="4036"/>
              <a:ext cx="1228"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tr-TR"/>
                <a:t>(</a:t>
              </a:r>
              <a:r>
                <a:rPr lang="en-US">
                  <a:ea typeface="ＭＳ Ｐゴシック" pitchFamily="34" charset="-128"/>
                </a:rPr>
                <a:t>HPV 6/11/16/18</a:t>
              </a:r>
              <a:r>
                <a:rPr lang="tr-TR"/>
                <a:t> ile)</a:t>
              </a:r>
              <a:endParaRPr lang="en-US"/>
            </a:p>
          </p:txBody>
        </p:sp>
        <p:sp>
          <p:nvSpPr>
            <p:cNvPr id="52272" name="Rectangle 82"/>
            <p:cNvSpPr>
              <a:spLocks noChangeArrowheads="1"/>
            </p:cNvSpPr>
            <p:nvPr/>
          </p:nvSpPr>
          <p:spPr bwMode="auto">
            <a:xfrm>
              <a:off x="1268" y="3688"/>
              <a:ext cx="7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ea typeface="ＭＳ Ｐゴシック" pitchFamily="34" charset="-128"/>
                </a:rPr>
                <a:t>0</a:t>
              </a:r>
            </a:p>
          </p:txBody>
        </p:sp>
      </p:grpSp>
      <p:sp>
        <p:nvSpPr>
          <p:cNvPr id="52243" name="82 Slayt Numarası Yer Tutucusu"/>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ahoma" pitchFamily="34" charset="0"/>
                <a:cs typeface="Arial" pitchFamily="34" charset="0"/>
              </a:defRPr>
            </a:lvl1pPr>
            <a:lvl2pPr marL="742950" indent="-285750" eaLnBrk="0" hangingPunct="0">
              <a:defRPr sz="1600" b="1">
                <a:solidFill>
                  <a:schemeClr val="tx1"/>
                </a:solidFill>
                <a:latin typeface="Tahoma" pitchFamily="34" charset="0"/>
                <a:cs typeface="Arial" pitchFamily="34" charset="0"/>
              </a:defRPr>
            </a:lvl2pPr>
            <a:lvl3pPr marL="1143000" indent="-228600" eaLnBrk="0" hangingPunct="0">
              <a:defRPr sz="1600" b="1">
                <a:solidFill>
                  <a:schemeClr val="tx1"/>
                </a:solidFill>
                <a:latin typeface="Tahoma" pitchFamily="34" charset="0"/>
                <a:cs typeface="Arial" pitchFamily="34" charset="0"/>
              </a:defRPr>
            </a:lvl3pPr>
            <a:lvl4pPr marL="1600200" indent="-228600" eaLnBrk="0" hangingPunct="0">
              <a:defRPr sz="1600" b="1">
                <a:solidFill>
                  <a:schemeClr val="tx1"/>
                </a:solidFill>
                <a:latin typeface="Tahoma" pitchFamily="34" charset="0"/>
                <a:cs typeface="Arial" pitchFamily="34" charset="0"/>
              </a:defRPr>
            </a:lvl4pPr>
            <a:lvl5pPr marL="2057400" indent="-228600" eaLnBrk="0" hangingPunct="0">
              <a:defRPr sz="1600" b="1">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sz="1600" b="1">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sz="1600" b="1">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sz="1600" b="1">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sz="1600" b="1">
                <a:solidFill>
                  <a:schemeClr val="tx1"/>
                </a:solidFill>
                <a:latin typeface="Tahoma" pitchFamily="34" charset="0"/>
                <a:cs typeface="Arial" pitchFamily="34" charset="0"/>
              </a:defRPr>
            </a:lvl9pPr>
          </a:lstStyle>
          <a:p>
            <a:pPr algn="r">
              <a:defRPr/>
            </a:pPr>
            <a:fld id="{4C1021CC-298E-47F7-B259-F1831C8B5EB6}" type="slidenum">
              <a:rPr lang="en-GB" sz="1400">
                <a:latin typeface="+mn-lt"/>
              </a:rPr>
              <a:pPr algn="r">
                <a:defRPr/>
              </a:pPr>
              <a:t>63</a:t>
            </a:fld>
            <a:endParaRPr lang="en-GB" sz="1400">
              <a:latin typeface="+mn-lt"/>
            </a:endParaRPr>
          </a:p>
        </p:txBody>
      </p:sp>
    </p:spTree>
    <p:extLst>
      <p:ext uri="{BB962C8B-B14F-4D97-AF65-F5344CB8AC3E}">
        <p14:creationId xmlns:p14="http://schemas.microsoft.com/office/powerpoint/2010/main" val="2977097724"/>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4">
            <a:extLst>
              <a:ext uri="{FF2B5EF4-FFF2-40B4-BE49-F238E27FC236}">
                <a16:creationId xmlns:a16="http://schemas.microsoft.com/office/drawing/2014/main" id="{6802C642-EDF4-436E-8081-F824C2DF8502}"/>
              </a:ext>
            </a:extLst>
          </p:cNvPr>
          <p:cNvSpPr>
            <a:spLocks noGrp="1"/>
          </p:cNvSpPr>
          <p:nvPr>
            <p:ph sz="half" idx="1"/>
          </p:nvPr>
        </p:nvSpPr>
        <p:spPr>
          <a:solidFill>
            <a:schemeClr val="accent2">
              <a:lumMod val="20000"/>
              <a:lumOff val="80000"/>
            </a:schemeClr>
          </a:solidFill>
        </p:spPr>
        <p:txBody>
          <a:bodyPr>
            <a:normAutofit fontScale="70000" lnSpcReduction="20000"/>
          </a:bodyPr>
          <a:lstStyle/>
          <a:p>
            <a:endParaRPr lang="tr-TR" dirty="0"/>
          </a:p>
          <a:p>
            <a:r>
              <a:rPr lang="tr-TR" dirty="0"/>
              <a:t>Kişinin ne zaman  ve nasıl HPV ile </a:t>
            </a:r>
            <a:r>
              <a:rPr lang="tr-TR" dirty="0" err="1"/>
              <a:t>enfekte</a:t>
            </a:r>
            <a:r>
              <a:rPr lang="tr-TR" dirty="0"/>
              <a:t> olduğunu </a:t>
            </a:r>
            <a:r>
              <a:rPr lang="tr-TR" dirty="0" err="1"/>
              <a:t>tesbit</a:t>
            </a:r>
            <a:r>
              <a:rPr lang="tr-TR" dirty="0"/>
              <a:t> etmek güçtür.</a:t>
            </a:r>
          </a:p>
          <a:p>
            <a:endParaRPr lang="tr-TR" dirty="0"/>
          </a:p>
          <a:p>
            <a:r>
              <a:rPr lang="tr-TR" dirty="0"/>
              <a:t>Tedavi sonrası kişinin ne kadar süre bulaştırıcı kalacağı bilinmiyor.</a:t>
            </a:r>
          </a:p>
          <a:p>
            <a:endParaRPr lang="tr-TR" dirty="0"/>
          </a:p>
          <a:p>
            <a:r>
              <a:rPr lang="tr-TR" dirty="0"/>
              <a:t>Tedaviden sonra </a:t>
            </a:r>
            <a:r>
              <a:rPr lang="tr-TR" b="1" dirty="0"/>
              <a:t>ilk 3 ay içinde </a:t>
            </a:r>
            <a:r>
              <a:rPr lang="tr-TR" b="1" dirty="0" err="1"/>
              <a:t>rekürrens</a:t>
            </a:r>
            <a:r>
              <a:rPr lang="tr-TR" b="1" dirty="0"/>
              <a:t> </a:t>
            </a:r>
            <a:r>
              <a:rPr lang="tr-TR" dirty="0"/>
              <a:t>sıktır.</a:t>
            </a:r>
          </a:p>
          <a:p>
            <a:endParaRPr lang="tr-TR" dirty="0"/>
          </a:p>
          <a:p>
            <a:r>
              <a:rPr lang="tr-TR" dirty="0"/>
              <a:t>Aşılı olsa bile düzenli </a:t>
            </a:r>
            <a:r>
              <a:rPr lang="tr-TR" dirty="0" err="1"/>
              <a:t>servikal</a:t>
            </a:r>
            <a:r>
              <a:rPr lang="tr-TR" dirty="0"/>
              <a:t> </a:t>
            </a:r>
            <a:r>
              <a:rPr lang="tr-TR" dirty="0" err="1"/>
              <a:t>smear</a:t>
            </a:r>
            <a:r>
              <a:rPr lang="tr-TR" dirty="0"/>
              <a:t> alınmalı </a:t>
            </a:r>
            <a:r>
              <a:rPr lang="tr-TR" b="1" dirty="0" err="1"/>
              <a:t>kondilomdan</a:t>
            </a:r>
            <a:r>
              <a:rPr lang="tr-TR" b="1" dirty="0"/>
              <a:t> dolayı sıklığın artırılmasına gerek yok. </a:t>
            </a:r>
            <a:endParaRPr lang="tr-TR" dirty="0"/>
          </a:p>
          <a:p>
            <a:r>
              <a:rPr lang="tr-TR" b="1" dirty="0"/>
              <a:t>Seksüel partner için HPV </a:t>
            </a:r>
            <a:r>
              <a:rPr lang="tr-TR" dirty="0"/>
              <a:t>testi önerilmez.</a:t>
            </a:r>
          </a:p>
          <a:p>
            <a:endParaRPr lang="tr-TR" b="1" dirty="0"/>
          </a:p>
          <a:p>
            <a:endParaRPr lang="tr-TR" b="1" dirty="0"/>
          </a:p>
          <a:p>
            <a:endParaRPr lang="tr-TR" dirty="0"/>
          </a:p>
        </p:txBody>
      </p:sp>
      <p:sp>
        <p:nvSpPr>
          <p:cNvPr id="6" name="İçerik Yer Tutucusu 5">
            <a:extLst>
              <a:ext uri="{FF2B5EF4-FFF2-40B4-BE49-F238E27FC236}">
                <a16:creationId xmlns:a16="http://schemas.microsoft.com/office/drawing/2014/main" id="{6746118D-55E3-48ED-84E7-52D963B90EE0}"/>
              </a:ext>
            </a:extLst>
          </p:cNvPr>
          <p:cNvSpPr>
            <a:spLocks noGrp="1"/>
          </p:cNvSpPr>
          <p:nvPr>
            <p:ph sz="half" idx="2"/>
          </p:nvPr>
        </p:nvSpPr>
        <p:spPr>
          <a:solidFill>
            <a:schemeClr val="accent2">
              <a:lumMod val="20000"/>
              <a:lumOff val="80000"/>
            </a:schemeClr>
          </a:solidFill>
        </p:spPr>
        <p:txBody>
          <a:bodyPr>
            <a:normAutofit fontScale="70000" lnSpcReduction="20000"/>
          </a:bodyPr>
          <a:lstStyle/>
          <a:p>
            <a:endParaRPr lang="tr-TR" b="1" dirty="0"/>
          </a:p>
          <a:p>
            <a:r>
              <a:rPr lang="tr-TR" dirty="0"/>
              <a:t>Partnerin birinde </a:t>
            </a:r>
            <a:r>
              <a:rPr lang="tr-TR" dirty="0" err="1"/>
              <a:t>kondilom</a:t>
            </a:r>
            <a:r>
              <a:rPr lang="tr-TR" dirty="0"/>
              <a:t> varsa diğerine bulaşabileceği ve </a:t>
            </a:r>
            <a:r>
              <a:rPr lang="tr-TR" b="1" dirty="0" err="1"/>
              <a:t>kondilomlar</a:t>
            </a:r>
            <a:r>
              <a:rPr lang="tr-TR" b="1" dirty="0"/>
              <a:t> ortadan kalkıncaya kadar ilişkiden sakınılması </a:t>
            </a:r>
          </a:p>
          <a:p>
            <a:endParaRPr lang="tr-TR" b="1" dirty="0"/>
          </a:p>
          <a:p>
            <a:r>
              <a:rPr lang="tr-TR" dirty="0"/>
              <a:t>Erkek kondomu kullanımı riski azaltabilir ancak tam koruyucu olmaz.</a:t>
            </a:r>
          </a:p>
          <a:p>
            <a:endParaRPr lang="tr-TR" dirty="0"/>
          </a:p>
          <a:p>
            <a:r>
              <a:rPr lang="tr-TR" dirty="0"/>
              <a:t>Gebelikte  tedavi yapılabilir. </a:t>
            </a:r>
          </a:p>
          <a:p>
            <a:endParaRPr lang="tr-TR" dirty="0"/>
          </a:p>
          <a:p>
            <a:r>
              <a:rPr lang="tr-TR" dirty="0" err="1"/>
              <a:t>Pelvik</a:t>
            </a:r>
            <a:r>
              <a:rPr lang="tr-TR" dirty="0"/>
              <a:t> çıkıma engel olacak CA </a:t>
            </a:r>
            <a:r>
              <a:rPr lang="tr-TR" dirty="0" err="1"/>
              <a:t>larda</a:t>
            </a:r>
            <a:r>
              <a:rPr lang="tr-TR" dirty="0"/>
              <a:t> CS önerilir.</a:t>
            </a:r>
          </a:p>
          <a:p>
            <a:endParaRPr lang="tr-TR" dirty="0"/>
          </a:p>
          <a:p>
            <a:r>
              <a:rPr lang="tr-TR" dirty="0" err="1"/>
              <a:t>Gardasil</a:t>
            </a:r>
            <a:r>
              <a:rPr lang="tr-TR" dirty="0"/>
              <a:t> HPV 6 ve 11’e karşı koruyucu ANCAK mevcut </a:t>
            </a:r>
            <a:r>
              <a:rPr lang="tr-TR" dirty="0" err="1"/>
              <a:t>kondilomları</a:t>
            </a:r>
            <a:r>
              <a:rPr lang="tr-TR" dirty="0"/>
              <a:t> tedavi etmez.</a:t>
            </a:r>
          </a:p>
          <a:p>
            <a:endParaRPr lang="tr-TR" dirty="0"/>
          </a:p>
          <a:p>
            <a:endParaRPr lang="tr-TR" dirty="0"/>
          </a:p>
        </p:txBody>
      </p:sp>
      <p:sp>
        <p:nvSpPr>
          <p:cNvPr id="7" name="Dikdörtgen 6">
            <a:extLst>
              <a:ext uri="{FF2B5EF4-FFF2-40B4-BE49-F238E27FC236}">
                <a16:creationId xmlns:a16="http://schemas.microsoft.com/office/drawing/2014/main" id="{CA374CC9-44B7-4495-BD48-E78AB21FCB57}"/>
              </a:ext>
            </a:extLst>
          </p:cNvPr>
          <p:cNvSpPr/>
          <p:nvPr/>
        </p:nvSpPr>
        <p:spPr>
          <a:xfrm>
            <a:off x="59137" y="491642"/>
            <a:ext cx="5559764" cy="830997"/>
          </a:xfrm>
          <a:prstGeom prst="rect">
            <a:avLst/>
          </a:prstGeom>
          <a:solidFill>
            <a:schemeClr val="accent2">
              <a:lumMod val="60000"/>
              <a:lumOff val="40000"/>
            </a:schemeClr>
          </a:solidFill>
        </p:spPr>
        <p:txBody>
          <a:bodyPr wrap="square">
            <a:spAutoFit/>
          </a:bodyPr>
          <a:lstStyle/>
          <a:p>
            <a:r>
              <a:rPr lang="tr-TR" sz="2400" u="sng" dirty="0">
                <a:solidFill>
                  <a:srgbClr val="FFFFFF"/>
                </a:solidFill>
                <a:latin typeface="Lato" panose="020F0502020204030203" pitchFamily="34" charset="-94"/>
                <a:hlinkClick r:id="rId2"/>
              </a:rPr>
              <a:t>          </a:t>
            </a:r>
            <a:r>
              <a:rPr lang="en-US" sz="2400" u="sng" dirty="0">
                <a:solidFill>
                  <a:srgbClr val="FFFFFF"/>
                </a:solidFill>
                <a:latin typeface="Lato" panose="020F0502020204030203" pitchFamily="34" charset="-94"/>
                <a:hlinkClick r:id="rId2"/>
              </a:rPr>
              <a:t>2015 Sexually Transmitted Diseases </a:t>
            </a:r>
            <a:r>
              <a:rPr lang="tr-TR" sz="2400" u="sng" dirty="0">
                <a:solidFill>
                  <a:srgbClr val="FFFFFF"/>
                </a:solidFill>
                <a:latin typeface="Lato" panose="020F0502020204030203" pitchFamily="34" charset="-94"/>
                <a:hlinkClick r:id="rId2"/>
              </a:rPr>
              <a:t>        </a:t>
            </a:r>
          </a:p>
          <a:p>
            <a:r>
              <a:rPr lang="tr-TR" sz="2400" u="sng" dirty="0">
                <a:solidFill>
                  <a:srgbClr val="FFFFFF"/>
                </a:solidFill>
                <a:latin typeface="Lato" panose="020F0502020204030203" pitchFamily="34" charset="-94"/>
                <a:hlinkClick r:id="rId2"/>
              </a:rPr>
              <a:t>                     </a:t>
            </a:r>
            <a:r>
              <a:rPr lang="en-US" sz="2400" u="sng" dirty="0">
                <a:solidFill>
                  <a:srgbClr val="FFFFFF"/>
                </a:solidFill>
                <a:latin typeface="Lato" panose="020F0502020204030203" pitchFamily="34" charset="-94"/>
                <a:hlinkClick r:id="rId2"/>
              </a:rPr>
              <a:t>Treatment Guidelines</a:t>
            </a:r>
            <a:endParaRPr lang="en-US" sz="2400" b="0" i="0" dirty="0">
              <a:solidFill>
                <a:srgbClr val="FFFFFF"/>
              </a:solidFill>
              <a:effectLst/>
              <a:latin typeface="Lato" panose="020F0502020204030203" pitchFamily="34" charset="-94"/>
            </a:endParaRPr>
          </a:p>
        </p:txBody>
      </p:sp>
      <p:pic>
        <p:nvPicPr>
          <p:cNvPr id="8" name="Grafik 7">
            <a:extLst>
              <a:ext uri="{FF2B5EF4-FFF2-40B4-BE49-F238E27FC236}">
                <a16:creationId xmlns:a16="http://schemas.microsoft.com/office/drawing/2014/main" id="{8278D387-4A36-426C-8E63-99ADD2BAB85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6000" y="491642"/>
            <a:ext cx="5559764" cy="857250"/>
          </a:xfrm>
          <a:prstGeom prst="rect">
            <a:avLst/>
          </a:prstGeom>
        </p:spPr>
      </p:pic>
    </p:spTree>
    <p:extLst>
      <p:ext uri="{BB962C8B-B14F-4D97-AF65-F5344CB8AC3E}">
        <p14:creationId xmlns:p14="http://schemas.microsoft.com/office/powerpoint/2010/main" val="3073945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F38BCFF-B208-4D96-BDAF-BC5F8AB21B9D}"/>
              </a:ext>
            </a:extLst>
          </p:cNvPr>
          <p:cNvSpPr>
            <a:spLocks noGrp="1"/>
          </p:cNvSpPr>
          <p:nvPr>
            <p:ph type="title"/>
          </p:nvPr>
        </p:nvSpPr>
        <p:spPr>
          <a:solidFill>
            <a:schemeClr val="accent2">
              <a:lumMod val="20000"/>
              <a:lumOff val="80000"/>
            </a:schemeClr>
          </a:solidFill>
        </p:spPr>
        <p:txBody>
          <a:bodyPr/>
          <a:lstStyle/>
          <a:p>
            <a:r>
              <a:rPr lang="tr-TR" dirty="0" err="1"/>
              <a:t>Vulvar</a:t>
            </a:r>
            <a:r>
              <a:rPr lang="tr-TR" dirty="0"/>
              <a:t> </a:t>
            </a:r>
            <a:r>
              <a:rPr lang="tr-TR" dirty="0" err="1"/>
              <a:t>Skuamoz</a:t>
            </a:r>
            <a:r>
              <a:rPr lang="tr-TR" dirty="0"/>
              <a:t> </a:t>
            </a:r>
            <a:r>
              <a:rPr lang="tr-TR" dirty="0" err="1"/>
              <a:t>İntraepitelial</a:t>
            </a:r>
            <a:r>
              <a:rPr lang="tr-TR" dirty="0"/>
              <a:t> Lezyonlar (VSIL)</a:t>
            </a:r>
          </a:p>
        </p:txBody>
      </p:sp>
      <p:sp>
        <p:nvSpPr>
          <p:cNvPr id="3" name="İçerik Yer Tutucusu 2">
            <a:extLst>
              <a:ext uri="{FF2B5EF4-FFF2-40B4-BE49-F238E27FC236}">
                <a16:creationId xmlns:a16="http://schemas.microsoft.com/office/drawing/2014/main" id="{9E96D3F5-7442-4826-89CC-E15B8129720C}"/>
              </a:ext>
            </a:extLst>
          </p:cNvPr>
          <p:cNvSpPr>
            <a:spLocks noGrp="1"/>
          </p:cNvSpPr>
          <p:nvPr>
            <p:ph idx="1"/>
          </p:nvPr>
        </p:nvSpPr>
        <p:spPr>
          <a:xfrm>
            <a:off x="695739" y="1825624"/>
            <a:ext cx="5645425" cy="4962801"/>
          </a:xfrm>
        </p:spPr>
        <p:txBody>
          <a:bodyPr>
            <a:normAutofit fontScale="77500" lnSpcReduction="20000"/>
          </a:bodyPr>
          <a:lstStyle/>
          <a:p>
            <a:pPr marL="0" indent="0">
              <a:buNone/>
            </a:pPr>
            <a:endParaRPr lang="tr-TR" dirty="0"/>
          </a:p>
          <a:p>
            <a:pPr marL="0" indent="0">
              <a:buNone/>
            </a:pPr>
            <a:endParaRPr lang="tr-TR" dirty="0"/>
          </a:p>
          <a:p>
            <a:r>
              <a:rPr lang="tr-TR" dirty="0"/>
              <a:t>2,8/100.000 </a:t>
            </a:r>
          </a:p>
          <a:p>
            <a:endParaRPr lang="tr-TR" dirty="0"/>
          </a:p>
          <a:p>
            <a:r>
              <a:rPr lang="tr-TR" dirty="0"/>
              <a:t>VSIL 2 yolla oluşur; </a:t>
            </a:r>
          </a:p>
          <a:p>
            <a:endParaRPr lang="tr-TR" dirty="0"/>
          </a:p>
          <a:p>
            <a:pPr marL="0" indent="0">
              <a:buNone/>
            </a:pPr>
            <a:r>
              <a:rPr lang="tr-TR" dirty="0"/>
              <a:t>    </a:t>
            </a:r>
            <a:r>
              <a:rPr lang="en-US" dirty="0"/>
              <a:t>1.</a:t>
            </a:r>
            <a:r>
              <a:rPr lang="tr-TR" dirty="0"/>
              <a:t> </a:t>
            </a:r>
            <a:r>
              <a:rPr lang="en-US" dirty="0"/>
              <a:t>HPV </a:t>
            </a:r>
            <a:r>
              <a:rPr lang="tr-TR" dirty="0"/>
              <a:t>ile ilişkili  </a:t>
            </a:r>
            <a:r>
              <a:rPr lang="en-US" dirty="0"/>
              <a:t>(</a:t>
            </a:r>
            <a:r>
              <a:rPr lang="tr-TR" dirty="0"/>
              <a:t>LSIL; </a:t>
            </a:r>
            <a:r>
              <a:rPr lang="tr-TR" dirty="0" err="1"/>
              <a:t>Low</a:t>
            </a:r>
            <a:r>
              <a:rPr lang="tr-TR" dirty="0"/>
              <a:t> risk HPV (VIN 1)</a:t>
            </a:r>
          </a:p>
          <a:p>
            <a:pPr marL="0" indent="0">
              <a:buNone/>
            </a:pPr>
            <a:r>
              <a:rPr lang="tr-TR" dirty="0"/>
              <a:t>                                   HSIL; High risk HPV (VIN 2,3</a:t>
            </a:r>
            <a:r>
              <a:rPr lang="en-US" dirty="0"/>
              <a:t>)</a:t>
            </a:r>
          </a:p>
          <a:p>
            <a:pPr marL="0" indent="0">
              <a:buNone/>
            </a:pPr>
            <a:r>
              <a:rPr lang="tr-TR" dirty="0"/>
              <a:t>    2. HPV ilişkisi olmayan (</a:t>
            </a:r>
            <a:r>
              <a:rPr lang="tr-TR" dirty="0" err="1"/>
              <a:t>diferansiye</a:t>
            </a:r>
            <a:r>
              <a:rPr lang="tr-TR" dirty="0"/>
              <a:t> </a:t>
            </a:r>
          </a:p>
          <a:p>
            <a:pPr marL="0" indent="0">
              <a:buNone/>
            </a:pPr>
            <a:r>
              <a:rPr lang="tr-TR" dirty="0"/>
              <a:t>                                VIN-</a:t>
            </a:r>
            <a:r>
              <a:rPr lang="tr-TR" b="1" dirty="0" err="1"/>
              <a:t>dVIN</a:t>
            </a:r>
            <a:r>
              <a:rPr lang="tr-TR" dirty="0"/>
              <a:t>) </a:t>
            </a:r>
          </a:p>
          <a:p>
            <a:endParaRPr lang="tr-TR" dirty="0"/>
          </a:p>
          <a:p>
            <a:endParaRPr lang="tr-TR" dirty="0"/>
          </a:p>
          <a:p>
            <a:pPr marL="0" indent="0">
              <a:buNone/>
            </a:pPr>
            <a:r>
              <a:rPr lang="tr-TR" i="1" dirty="0">
                <a:solidFill>
                  <a:srgbClr val="FF0000"/>
                </a:solidFill>
              </a:rPr>
              <a:t>     </a:t>
            </a:r>
            <a:endParaRPr lang="tr-TR" dirty="0">
              <a:solidFill>
                <a:srgbClr val="FF0000"/>
              </a:solidFill>
            </a:endParaRPr>
          </a:p>
        </p:txBody>
      </p:sp>
      <p:pic>
        <p:nvPicPr>
          <p:cNvPr id="4" name="Resim 3">
            <a:extLst>
              <a:ext uri="{FF2B5EF4-FFF2-40B4-BE49-F238E27FC236}">
                <a16:creationId xmlns:a16="http://schemas.microsoft.com/office/drawing/2014/main" id="{D602B919-97DC-4A32-BD70-06134CB244FE}"/>
              </a:ext>
            </a:extLst>
          </p:cNvPr>
          <p:cNvPicPr>
            <a:picLocks noChangeAspect="1"/>
          </p:cNvPicPr>
          <p:nvPr/>
        </p:nvPicPr>
        <p:blipFill>
          <a:blip r:embed="rId3"/>
          <a:stretch>
            <a:fillRect/>
          </a:stretch>
        </p:blipFill>
        <p:spPr>
          <a:xfrm>
            <a:off x="6192078" y="1798906"/>
            <a:ext cx="5420139" cy="4277001"/>
          </a:xfrm>
          <a:prstGeom prst="rect">
            <a:avLst/>
          </a:prstGeom>
        </p:spPr>
      </p:pic>
      <p:sp>
        <p:nvSpPr>
          <p:cNvPr id="6" name="Dikdörtgen 5">
            <a:extLst>
              <a:ext uri="{FF2B5EF4-FFF2-40B4-BE49-F238E27FC236}">
                <a16:creationId xmlns:a16="http://schemas.microsoft.com/office/drawing/2014/main" id="{AA1E44B2-678F-4D7E-AF02-6FAA308E7F1E}"/>
              </a:ext>
            </a:extLst>
          </p:cNvPr>
          <p:cNvSpPr/>
          <p:nvPr/>
        </p:nvSpPr>
        <p:spPr>
          <a:xfrm>
            <a:off x="5067931" y="6247500"/>
            <a:ext cx="4004045" cy="369332"/>
          </a:xfrm>
          <a:prstGeom prst="rect">
            <a:avLst/>
          </a:prstGeom>
        </p:spPr>
        <p:txBody>
          <a:bodyPr wrap="none">
            <a:spAutoFit/>
          </a:bodyPr>
          <a:lstStyle/>
          <a:p>
            <a:r>
              <a:rPr lang="tr-TR" i="1" dirty="0">
                <a:solidFill>
                  <a:srgbClr val="FF0000"/>
                </a:solidFill>
              </a:rPr>
              <a:t>J.N. </a:t>
            </a:r>
            <a:r>
              <a:rPr lang="tr-TR" i="1" dirty="0" err="1">
                <a:solidFill>
                  <a:srgbClr val="FF0000"/>
                </a:solidFill>
              </a:rPr>
              <a:t>Mcalpine</a:t>
            </a:r>
            <a:r>
              <a:rPr lang="tr-TR" i="1" dirty="0">
                <a:solidFill>
                  <a:srgbClr val="FF0000"/>
                </a:solidFill>
              </a:rPr>
              <a:t>, </a:t>
            </a:r>
            <a:r>
              <a:rPr lang="tr-TR" i="1" dirty="0" err="1">
                <a:solidFill>
                  <a:srgbClr val="FF0000"/>
                </a:solidFill>
              </a:rPr>
              <a:t>Int</a:t>
            </a:r>
            <a:r>
              <a:rPr lang="tr-TR" i="1" dirty="0">
                <a:solidFill>
                  <a:srgbClr val="FF0000"/>
                </a:solidFill>
              </a:rPr>
              <a:t> J </a:t>
            </a:r>
            <a:r>
              <a:rPr lang="tr-TR" i="1" dirty="0" err="1">
                <a:solidFill>
                  <a:srgbClr val="FF0000"/>
                </a:solidFill>
              </a:rPr>
              <a:t>Gynecol</a:t>
            </a:r>
            <a:r>
              <a:rPr lang="tr-TR" i="1" dirty="0">
                <a:solidFill>
                  <a:srgbClr val="FF0000"/>
                </a:solidFill>
              </a:rPr>
              <a:t> </a:t>
            </a:r>
            <a:r>
              <a:rPr lang="tr-TR" i="1" dirty="0" err="1">
                <a:solidFill>
                  <a:srgbClr val="FF0000"/>
                </a:solidFill>
              </a:rPr>
              <a:t>Pathol</a:t>
            </a:r>
            <a:r>
              <a:rPr lang="tr-TR" i="1" dirty="0">
                <a:solidFill>
                  <a:srgbClr val="FF0000"/>
                </a:solidFill>
              </a:rPr>
              <a:t>, 2017 </a:t>
            </a:r>
            <a:endParaRPr lang="tr-TR" dirty="0">
              <a:solidFill>
                <a:srgbClr val="FF0000"/>
              </a:solidFill>
            </a:endParaRPr>
          </a:p>
        </p:txBody>
      </p:sp>
    </p:spTree>
    <p:extLst>
      <p:ext uri="{BB962C8B-B14F-4D97-AF65-F5344CB8AC3E}">
        <p14:creationId xmlns:p14="http://schemas.microsoft.com/office/powerpoint/2010/main" val="764450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a:extLst>
              <a:ext uri="{FF2B5EF4-FFF2-40B4-BE49-F238E27FC236}">
                <a16:creationId xmlns:a16="http://schemas.microsoft.com/office/drawing/2014/main" id="{75D8421D-020F-48CC-B57F-4D9B08AA91A0}"/>
              </a:ext>
            </a:extLst>
          </p:cNvPr>
          <p:cNvSpPr/>
          <p:nvPr/>
        </p:nvSpPr>
        <p:spPr>
          <a:xfrm>
            <a:off x="8808720" y="1849120"/>
            <a:ext cx="3261360" cy="3231654"/>
          </a:xfrm>
          <a:prstGeom prst="rect">
            <a:avLst/>
          </a:prstGeom>
          <a:solidFill>
            <a:schemeClr val="accent2">
              <a:lumMod val="40000"/>
              <a:lumOff val="60000"/>
            </a:schemeClr>
          </a:solidFill>
        </p:spPr>
        <p:txBody>
          <a:bodyPr wrap="square">
            <a:spAutoFit/>
          </a:bodyPr>
          <a:lstStyle/>
          <a:p>
            <a:endParaRPr lang="tr-TR" sz="1200" dirty="0">
              <a:solidFill>
                <a:srgbClr val="000000"/>
              </a:solidFill>
              <a:latin typeface="Calibri" panose="020F0502020204030204" pitchFamily="34" charset="0"/>
            </a:endParaRPr>
          </a:p>
          <a:p>
            <a:r>
              <a:rPr lang="tr-TR" sz="2400" dirty="0">
                <a:solidFill>
                  <a:srgbClr val="FF0000"/>
                </a:solidFill>
                <a:latin typeface="Calibri" panose="020F0502020204030204" pitchFamily="34" charset="0"/>
              </a:rPr>
              <a:t>HPV-bağımsız </a:t>
            </a:r>
          </a:p>
          <a:p>
            <a:r>
              <a:rPr lang="tr-TR" sz="2400" dirty="0">
                <a:latin typeface="Calibri" panose="020F0502020204030204" pitchFamily="34" charset="0"/>
              </a:rPr>
              <a:t>VIN&lt;%5</a:t>
            </a:r>
          </a:p>
          <a:p>
            <a:r>
              <a:rPr lang="tr-TR" sz="2400" dirty="0">
                <a:latin typeface="Calibri" panose="020F0502020204030204" pitchFamily="34" charset="0"/>
              </a:rPr>
              <a:t>VSCC </a:t>
            </a:r>
            <a:r>
              <a:rPr lang="tr-TR" sz="2400" dirty="0" err="1">
                <a:latin typeface="Calibri" panose="020F0502020204030204" pitchFamily="34" charset="0"/>
              </a:rPr>
              <a:t>progresyon</a:t>
            </a:r>
            <a:r>
              <a:rPr lang="tr-TR" sz="2400" dirty="0">
                <a:latin typeface="Calibri" panose="020F0502020204030204" pitchFamily="34" charset="0"/>
              </a:rPr>
              <a:t>; %35</a:t>
            </a:r>
          </a:p>
          <a:p>
            <a:r>
              <a:rPr lang="tr-TR" sz="2400" dirty="0" err="1">
                <a:latin typeface="Calibri" panose="020F0502020204030204" pitchFamily="34" charset="0"/>
              </a:rPr>
              <a:t>Unifokal</a:t>
            </a:r>
            <a:r>
              <a:rPr lang="tr-TR" sz="2400" dirty="0">
                <a:latin typeface="Calibri" panose="020F0502020204030204" pitchFamily="34" charset="0"/>
              </a:rPr>
              <a:t>- </a:t>
            </a:r>
            <a:r>
              <a:rPr lang="tr-TR" sz="2400" dirty="0" err="1">
                <a:latin typeface="Calibri" panose="020F0502020204030204" pitchFamily="34" charset="0"/>
              </a:rPr>
              <a:t>Unisentrik</a:t>
            </a:r>
            <a:endParaRPr lang="tr-TR" sz="2400" dirty="0">
              <a:latin typeface="Calibri" panose="020F0502020204030204" pitchFamily="34" charset="0"/>
            </a:endParaRPr>
          </a:p>
          <a:p>
            <a:r>
              <a:rPr lang="tr-TR" sz="2400" dirty="0">
                <a:latin typeface="Calibri" panose="020F0502020204030204" pitchFamily="34" charset="0"/>
              </a:rPr>
              <a:t>İleri yaş kadınlarda</a:t>
            </a:r>
          </a:p>
          <a:p>
            <a:r>
              <a:rPr lang="tr-TR" sz="2400" dirty="0" err="1">
                <a:latin typeface="Calibri" panose="020F0502020204030204" pitchFamily="34" charset="0"/>
              </a:rPr>
              <a:t>İrritasyon</a:t>
            </a:r>
            <a:r>
              <a:rPr lang="tr-TR" sz="2400" dirty="0">
                <a:latin typeface="Calibri" panose="020F0502020204030204" pitchFamily="34" charset="0"/>
              </a:rPr>
              <a:t>/</a:t>
            </a:r>
            <a:r>
              <a:rPr lang="tr-TR" sz="2400" dirty="0" err="1">
                <a:latin typeface="Calibri" panose="020F0502020204030204" pitchFamily="34" charset="0"/>
              </a:rPr>
              <a:t>Enflamasyon</a:t>
            </a:r>
            <a:endParaRPr lang="tr-TR" sz="2400" dirty="0">
              <a:latin typeface="Calibri" panose="020F0502020204030204" pitchFamily="34" charset="0"/>
            </a:endParaRPr>
          </a:p>
          <a:p>
            <a:r>
              <a:rPr lang="tr-TR" sz="2400" dirty="0">
                <a:latin typeface="Calibri" panose="020F0502020204030204" pitchFamily="34" charset="0"/>
              </a:rPr>
              <a:t>Liken skleroz </a:t>
            </a:r>
          </a:p>
          <a:p>
            <a:r>
              <a:rPr lang="tr-TR" sz="2400" dirty="0" err="1">
                <a:latin typeface="Calibri" panose="020F0502020204030204" pitchFamily="34" charset="0"/>
              </a:rPr>
              <a:t>Skuamöz</a:t>
            </a:r>
            <a:r>
              <a:rPr lang="tr-TR" sz="2400" dirty="0">
                <a:latin typeface="Calibri" panose="020F0502020204030204" pitchFamily="34" charset="0"/>
              </a:rPr>
              <a:t> </a:t>
            </a:r>
            <a:r>
              <a:rPr lang="tr-TR" sz="2400" dirty="0" err="1">
                <a:latin typeface="Calibri" panose="020F0502020204030204" pitchFamily="34" charset="0"/>
              </a:rPr>
              <a:t>H.Hiperplazi</a:t>
            </a:r>
            <a:r>
              <a:rPr lang="tr-TR" sz="2400" dirty="0">
                <a:latin typeface="Calibri" panose="020F0502020204030204" pitchFamily="34" charset="0"/>
              </a:rPr>
              <a:t> </a:t>
            </a:r>
            <a:endParaRPr lang="tr-TR" sz="2400" dirty="0"/>
          </a:p>
        </p:txBody>
      </p:sp>
      <p:sp>
        <p:nvSpPr>
          <p:cNvPr id="6" name="Dikdörtgen 5">
            <a:extLst>
              <a:ext uri="{FF2B5EF4-FFF2-40B4-BE49-F238E27FC236}">
                <a16:creationId xmlns:a16="http://schemas.microsoft.com/office/drawing/2014/main" id="{FF35ED40-FDBC-4099-87CC-D441A8CFF73F}"/>
              </a:ext>
            </a:extLst>
          </p:cNvPr>
          <p:cNvSpPr/>
          <p:nvPr/>
        </p:nvSpPr>
        <p:spPr>
          <a:xfrm>
            <a:off x="0" y="1849120"/>
            <a:ext cx="2804160" cy="3600986"/>
          </a:xfrm>
          <a:prstGeom prst="rect">
            <a:avLst/>
          </a:prstGeom>
          <a:solidFill>
            <a:srgbClr val="FFC000"/>
          </a:solidFill>
        </p:spPr>
        <p:txBody>
          <a:bodyPr wrap="square">
            <a:spAutoFit/>
          </a:bodyPr>
          <a:lstStyle/>
          <a:p>
            <a:endParaRPr lang="tr-TR" sz="1200" dirty="0">
              <a:solidFill>
                <a:srgbClr val="000000"/>
              </a:solidFill>
              <a:latin typeface="Calibri" panose="020F0502020204030204" pitchFamily="34" charset="0"/>
            </a:endParaRPr>
          </a:p>
          <a:p>
            <a:r>
              <a:rPr lang="tr-TR" sz="2400" dirty="0">
                <a:solidFill>
                  <a:srgbClr val="FF0000"/>
                </a:solidFill>
                <a:latin typeface="Calibri" panose="020F0502020204030204" pitchFamily="34" charset="0"/>
              </a:rPr>
              <a:t>HPV bağımlı (HSIL)</a:t>
            </a:r>
          </a:p>
          <a:p>
            <a:r>
              <a:rPr lang="tr-TR" sz="2400" dirty="0">
                <a:latin typeface="Calibri" panose="020F0502020204030204" pitchFamily="34" charset="0"/>
              </a:rPr>
              <a:t>VIN &gt;%90</a:t>
            </a:r>
          </a:p>
          <a:p>
            <a:r>
              <a:rPr lang="tr-TR" sz="2400" dirty="0">
                <a:latin typeface="Calibri" panose="020F0502020204030204" pitchFamily="34" charset="0"/>
              </a:rPr>
              <a:t>VSCC </a:t>
            </a:r>
            <a:r>
              <a:rPr lang="tr-TR" sz="2400" dirty="0" err="1">
                <a:latin typeface="Calibri" panose="020F0502020204030204" pitchFamily="34" charset="0"/>
              </a:rPr>
              <a:t>progres</a:t>
            </a:r>
            <a:r>
              <a:rPr lang="tr-TR" sz="2400" dirty="0">
                <a:latin typeface="Calibri" panose="020F0502020204030204" pitchFamily="34" charset="0"/>
              </a:rPr>
              <a:t>; %5</a:t>
            </a:r>
          </a:p>
          <a:p>
            <a:r>
              <a:rPr lang="tr-TR" sz="2400" dirty="0">
                <a:latin typeface="Calibri" panose="020F0502020204030204" pitchFamily="34" charset="0"/>
              </a:rPr>
              <a:t>HR-HPV (16,18,31)</a:t>
            </a:r>
          </a:p>
          <a:p>
            <a:r>
              <a:rPr lang="tr-TR" sz="2400" dirty="0" err="1">
                <a:latin typeface="Calibri" panose="020F0502020204030204" pitchFamily="34" charset="0"/>
              </a:rPr>
              <a:t>Multifokal-sentrik</a:t>
            </a:r>
            <a:endParaRPr lang="tr-TR" sz="2400" dirty="0">
              <a:latin typeface="Calibri" panose="020F0502020204030204" pitchFamily="34" charset="0"/>
            </a:endParaRPr>
          </a:p>
          <a:p>
            <a:r>
              <a:rPr lang="tr-TR" sz="2400" dirty="0">
                <a:latin typeface="Calibri" panose="020F0502020204030204" pitchFamily="34" charset="0"/>
              </a:rPr>
              <a:t>Genç kadınlarda </a:t>
            </a:r>
          </a:p>
          <a:p>
            <a:r>
              <a:rPr lang="tr-TR" sz="2400" dirty="0">
                <a:latin typeface="Calibri" panose="020F0502020204030204" pitchFamily="34" charset="0"/>
              </a:rPr>
              <a:t>Sigara </a:t>
            </a:r>
          </a:p>
          <a:p>
            <a:r>
              <a:rPr lang="tr-TR" sz="2400" dirty="0" err="1">
                <a:latin typeface="Calibri" panose="020F0502020204030204" pitchFamily="34" charset="0"/>
              </a:rPr>
              <a:t>İmmünsupresyon</a:t>
            </a:r>
            <a:r>
              <a:rPr lang="tr-TR" sz="2400" dirty="0">
                <a:latin typeface="Calibri" panose="020F0502020204030204" pitchFamily="34" charset="0"/>
              </a:rPr>
              <a:t> </a:t>
            </a:r>
          </a:p>
          <a:p>
            <a:r>
              <a:rPr lang="tr-TR" sz="2400" dirty="0">
                <a:latin typeface="Calibri" panose="020F0502020204030204" pitchFamily="34" charset="0"/>
              </a:rPr>
              <a:t>Seksüel davranış </a:t>
            </a:r>
            <a:endParaRPr lang="tr-TR" sz="2400" dirty="0"/>
          </a:p>
        </p:txBody>
      </p:sp>
      <p:pic>
        <p:nvPicPr>
          <p:cNvPr id="7" name="Resim 6">
            <a:extLst>
              <a:ext uri="{FF2B5EF4-FFF2-40B4-BE49-F238E27FC236}">
                <a16:creationId xmlns:a16="http://schemas.microsoft.com/office/drawing/2014/main" id="{A2AB5B09-73BC-4246-A51B-A134F60227CE}"/>
              </a:ext>
            </a:extLst>
          </p:cNvPr>
          <p:cNvPicPr>
            <a:picLocks noChangeAspect="1"/>
          </p:cNvPicPr>
          <p:nvPr/>
        </p:nvPicPr>
        <p:blipFill>
          <a:blip r:embed="rId3"/>
          <a:stretch>
            <a:fillRect/>
          </a:stretch>
        </p:blipFill>
        <p:spPr>
          <a:xfrm>
            <a:off x="2702561" y="310122"/>
            <a:ext cx="6014720" cy="6319035"/>
          </a:xfrm>
          <a:prstGeom prst="rect">
            <a:avLst/>
          </a:prstGeom>
        </p:spPr>
      </p:pic>
      <p:pic>
        <p:nvPicPr>
          <p:cNvPr id="9" name="Resim 8">
            <a:extLst>
              <a:ext uri="{FF2B5EF4-FFF2-40B4-BE49-F238E27FC236}">
                <a16:creationId xmlns:a16="http://schemas.microsoft.com/office/drawing/2014/main" id="{A816D9A6-129F-4CE0-8A08-984E3BF0B102}"/>
              </a:ext>
            </a:extLst>
          </p:cNvPr>
          <p:cNvPicPr>
            <a:picLocks noChangeAspect="1"/>
          </p:cNvPicPr>
          <p:nvPr/>
        </p:nvPicPr>
        <p:blipFill>
          <a:blip r:embed="rId4"/>
          <a:stretch>
            <a:fillRect/>
          </a:stretch>
        </p:blipFill>
        <p:spPr>
          <a:xfrm>
            <a:off x="9672322" y="5652237"/>
            <a:ext cx="2293153" cy="976920"/>
          </a:xfrm>
          <a:prstGeom prst="rect">
            <a:avLst/>
          </a:prstGeom>
        </p:spPr>
      </p:pic>
    </p:spTree>
    <p:extLst>
      <p:ext uri="{BB962C8B-B14F-4D97-AF65-F5344CB8AC3E}">
        <p14:creationId xmlns:p14="http://schemas.microsoft.com/office/powerpoint/2010/main" val="1336127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2AB56C8-9F33-4AA8-8FAC-D7120D297E3A}"/>
              </a:ext>
            </a:extLst>
          </p:cNvPr>
          <p:cNvSpPr>
            <a:spLocks noGrp="1"/>
          </p:cNvSpPr>
          <p:nvPr>
            <p:ph type="title"/>
          </p:nvPr>
        </p:nvSpPr>
        <p:spPr>
          <a:solidFill>
            <a:schemeClr val="accent2">
              <a:lumMod val="40000"/>
              <a:lumOff val="60000"/>
            </a:schemeClr>
          </a:solidFill>
        </p:spPr>
        <p:txBody>
          <a:bodyPr/>
          <a:lstStyle/>
          <a:p>
            <a:r>
              <a:rPr lang="tr-TR" b="1" dirty="0" err="1"/>
              <a:t>KLiNiK</a:t>
            </a:r>
            <a:r>
              <a:rPr lang="tr-TR" b="1" dirty="0"/>
              <a:t> PREZENTASYON</a:t>
            </a:r>
            <a:r>
              <a:rPr lang="tr-TR" dirty="0"/>
              <a:t> </a:t>
            </a:r>
          </a:p>
        </p:txBody>
      </p:sp>
      <p:sp>
        <p:nvSpPr>
          <p:cNvPr id="3" name="İçerik Yer Tutucusu 2">
            <a:extLst>
              <a:ext uri="{FF2B5EF4-FFF2-40B4-BE49-F238E27FC236}">
                <a16:creationId xmlns:a16="http://schemas.microsoft.com/office/drawing/2014/main" id="{0E059F67-3341-47E2-B3EB-A6CB345434C3}"/>
              </a:ext>
            </a:extLst>
          </p:cNvPr>
          <p:cNvSpPr>
            <a:spLocks noGrp="1"/>
          </p:cNvSpPr>
          <p:nvPr>
            <p:ph idx="1"/>
          </p:nvPr>
        </p:nvSpPr>
        <p:spPr>
          <a:xfrm>
            <a:off x="337929" y="1825625"/>
            <a:ext cx="11748053" cy="4952862"/>
          </a:xfrm>
          <a:solidFill>
            <a:schemeClr val="accent3">
              <a:lumMod val="20000"/>
              <a:lumOff val="80000"/>
            </a:schemeClr>
          </a:solidFill>
        </p:spPr>
        <p:txBody>
          <a:bodyPr>
            <a:normAutofit/>
          </a:bodyPr>
          <a:lstStyle/>
          <a:p>
            <a:endParaRPr lang="tr-TR" b="1" dirty="0"/>
          </a:p>
          <a:p>
            <a:r>
              <a:rPr lang="tr-TR" b="1" dirty="0" err="1"/>
              <a:t>Vulvar</a:t>
            </a:r>
            <a:r>
              <a:rPr lang="tr-TR" b="1" dirty="0"/>
              <a:t> kaşıntı/rahatsızlık hissi </a:t>
            </a:r>
            <a:r>
              <a:rPr lang="tr-TR" dirty="0"/>
              <a:t> </a:t>
            </a:r>
          </a:p>
          <a:p>
            <a:r>
              <a:rPr lang="tr-TR" b="1" dirty="0" err="1"/>
              <a:t>Vulvar</a:t>
            </a:r>
            <a:r>
              <a:rPr lang="tr-TR" b="1" dirty="0"/>
              <a:t> ağrı, yanma</a:t>
            </a:r>
          </a:p>
          <a:p>
            <a:r>
              <a:rPr lang="tr-TR" b="1" dirty="0" err="1"/>
              <a:t>Disüri</a:t>
            </a:r>
            <a:r>
              <a:rPr lang="tr-TR" b="1" dirty="0"/>
              <a:t>; </a:t>
            </a:r>
            <a:r>
              <a:rPr lang="tr-TR" dirty="0" err="1"/>
              <a:t>periuretral</a:t>
            </a:r>
            <a:r>
              <a:rPr lang="tr-TR" dirty="0"/>
              <a:t> yerleşmiş VIN veya  VIN ile idrar kontağı </a:t>
            </a:r>
          </a:p>
          <a:p>
            <a:pPr marL="0" indent="0">
              <a:buNone/>
            </a:pPr>
            <a:r>
              <a:rPr lang="tr-TR" dirty="0"/>
              <a:t>                     VIN 3 </a:t>
            </a:r>
            <a:r>
              <a:rPr lang="tr-TR" dirty="0" err="1"/>
              <a:t>lü</a:t>
            </a:r>
            <a:r>
              <a:rPr lang="tr-TR" dirty="0"/>
              <a:t> hastaların %64’ünde kaşıntı veya ağrı </a:t>
            </a:r>
          </a:p>
          <a:p>
            <a:r>
              <a:rPr lang="tr-TR" b="1" dirty="0" err="1"/>
              <a:t>Vulvar</a:t>
            </a:r>
            <a:r>
              <a:rPr lang="tr-TR" b="1" dirty="0"/>
              <a:t> lezyon</a:t>
            </a:r>
          </a:p>
          <a:p>
            <a:r>
              <a:rPr lang="tr-TR" b="1" dirty="0" err="1"/>
              <a:t>Asemptomatik</a:t>
            </a:r>
            <a:r>
              <a:rPr lang="tr-TR" b="1" dirty="0"/>
              <a:t>;</a:t>
            </a:r>
            <a:r>
              <a:rPr lang="tr-TR" dirty="0"/>
              <a:t> </a:t>
            </a:r>
            <a:r>
              <a:rPr lang="tr-TR" dirty="0" err="1"/>
              <a:t>VIN’li</a:t>
            </a:r>
            <a:r>
              <a:rPr lang="tr-TR" dirty="0"/>
              <a:t> kişilerin %40’ı </a:t>
            </a:r>
            <a:r>
              <a:rPr lang="tr-TR" dirty="0" err="1"/>
              <a:t>asemptomatik</a:t>
            </a:r>
            <a:endParaRPr lang="tr-TR" dirty="0"/>
          </a:p>
          <a:p>
            <a:pPr marL="0" indent="0">
              <a:buNone/>
            </a:pPr>
            <a:r>
              <a:rPr lang="tr-TR" dirty="0"/>
              <a:t>         (hasta tarafından veya rutin jinekolojik muayene yada  </a:t>
            </a:r>
            <a:r>
              <a:rPr lang="tr-TR" dirty="0" err="1"/>
              <a:t>servikal</a:t>
            </a:r>
            <a:r>
              <a:rPr lang="tr-TR" dirty="0"/>
              <a:t> </a:t>
            </a:r>
            <a:r>
              <a:rPr lang="tr-TR" dirty="0" err="1"/>
              <a:t>kolposkopi</a:t>
            </a:r>
            <a:r>
              <a:rPr lang="tr-TR" dirty="0"/>
              <a:t>    </a:t>
            </a:r>
          </a:p>
          <a:p>
            <a:pPr marL="0" indent="0">
              <a:buNone/>
            </a:pPr>
            <a:r>
              <a:rPr lang="tr-TR" dirty="0"/>
              <a:t>          yapılırken </a:t>
            </a:r>
            <a:r>
              <a:rPr lang="tr-TR" dirty="0" err="1"/>
              <a:t>tesbit</a:t>
            </a:r>
            <a:r>
              <a:rPr lang="tr-TR" dirty="0"/>
              <a:t> edilir)</a:t>
            </a:r>
          </a:p>
        </p:txBody>
      </p:sp>
    </p:spTree>
    <p:extLst>
      <p:ext uri="{BB962C8B-B14F-4D97-AF65-F5344CB8AC3E}">
        <p14:creationId xmlns:p14="http://schemas.microsoft.com/office/powerpoint/2010/main" val="3599798922"/>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7510</TotalTime>
  <Words>3977</Words>
  <Application>Microsoft Office PowerPoint</Application>
  <PresentationFormat>Geniş ekran</PresentationFormat>
  <Paragraphs>546</Paragraphs>
  <Slides>64</Slides>
  <Notes>12</Notes>
  <HiddenSlides>2</HiddenSlides>
  <MMClips>0</MMClips>
  <ScaleCrop>false</ScaleCrop>
  <HeadingPairs>
    <vt:vector size="6" baseType="variant">
      <vt:variant>
        <vt:lpstr>Kullanılan Yazı Tipleri</vt:lpstr>
      </vt:variant>
      <vt:variant>
        <vt:i4>16</vt:i4>
      </vt:variant>
      <vt:variant>
        <vt:lpstr>Tema</vt:lpstr>
      </vt:variant>
      <vt:variant>
        <vt:i4>1</vt:i4>
      </vt:variant>
      <vt:variant>
        <vt:lpstr>Slayt Başlıkları</vt:lpstr>
      </vt:variant>
      <vt:variant>
        <vt:i4>64</vt:i4>
      </vt:variant>
    </vt:vector>
  </HeadingPairs>
  <TitlesOfParts>
    <vt:vector size="81" baseType="lpstr">
      <vt:lpstr>MS PGothic</vt:lpstr>
      <vt:lpstr>AdvTT5235d5a9</vt:lpstr>
      <vt:lpstr>Arial</vt:lpstr>
      <vt:lpstr>ArialMT</vt:lpstr>
      <vt:lpstr>Calibri</vt:lpstr>
      <vt:lpstr>Calibri Light</vt:lpstr>
      <vt:lpstr>Calibri-Bold</vt:lpstr>
      <vt:lpstr>Century Gothic</vt:lpstr>
      <vt:lpstr>Go087Pif</vt:lpstr>
      <vt:lpstr>Lato</vt:lpstr>
      <vt:lpstr>Lucida Sans Unicode</vt:lpstr>
      <vt:lpstr>NexusSans</vt:lpstr>
      <vt:lpstr>ProximaNova</vt:lpstr>
      <vt:lpstr>Times New Roman</vt:lpstr>
      <vt:lpstr>Trebuchet MS</vt:lpstr>
      <vt:lpstr>Wingdings</vt:lpstr>
      <vt:lpstr>Office Teması</vt:lpstr>
      <vt:lpstr>Vulvar preinvazif lezyonlar ve Genital kondilomlara yaklaşım</vt:lpstr>
      <vt:lpstr>PowerPoint Sunusu</vt:lpstr>
      <vt:lpstr>Vulvar preinvazif lezyonlarda Terminoloji</vt:lpstr>
      <vt:lpstr>PowerPoint Sunusu</vt:lpstr>
      <vt:lpstr>PowerPoint Sunusu</vt:lpstr>
      <vt:lpstr>PowerPoint Sunusu</vt:lpstr>
      <vt:lpstr>Vulvar Skuamoz İntraepitelial Lezyonlar (VSIL)</vt:lpstr>
      <vt:lpstr>PowerPoint Sunusu</vt:lpstr>
      <vt:lpstr>KLiNiK PREZENTASYON </vt:lpstr>
      <vt:lpstr>TANI </vt:lpstr>
      <vt:lpstr>FİZİK MUAYENE</vt:lpstr>
      <vt:lpstr>Kolposkopi</vt:lpstr>
      <vt:lpstr>PowerPoint Sunusu</vt:lpstr>
      <vt:lpstr>AYIRICI TANI</vt:lpstr>
      <vt:lpstr>HSIL</vt:lpstr>
      <vt:lpstr>HSIL</vt:lpstr>
      <vt:lpstr>Vulvar Paget </vt:lpstr>
      <vt:lpstr>Lichen Sclerosis</vt:lpstr>
      <vt:lpstr>Lichen planus</vt:lpstr>
      <vt:lpstr>Vulvar psöriasis</vt:lpstr>
      <vt:lpstr>Vulvar kandidiazis</vt:lpstr>
      <vt:lpstr>Crohn </vt:lpstr>
      <vt:lpstr>Vulvar Preinvazif Lezyonlarda Tedavi  </vt:lpstr>
      <vt:lpstr> Vulvar high-grade skuamoz intraepitelial lezyonda tedavi (HSIL)  </vt:lpstr>
      <vt:lpstr>TEDAVİ</vt:lpstr>
      <vt:lpstr>Cerrahi tedavi </vt:lpstr>
      <vt:lpstr> Cerrahi tedavi </vt:lpstr>
      <vt:lpstr>Ablatif tedavi (Laser/Argon beam koagulasyon)</vt:lpstr>
      <vt:lpstr>Laser Ablasyon </vt:lpstr>
      <vt:lpstr> Medikal tedavi </vt:lpstr>
      <vt:lpstr>PowerPoint Sunusu</vt:lpstr>
      <vt:lpstr>PowerPoint Sunusu</vt:lpstr>
      <vt:lpstr> PROGNOZ/ DOĞAL SEYİR  </vt:lpstr>
      <vt:lpstr>PowerPoint Sunusu</vt:lpstr>
      <vt:lpstr>Takip</vt:lpstr>
      <vt:lpstr>Genital Kondilomlara Yaklaşım</vt:lpstr>
      <vt:lpstr>             GENİTAL KONDİLOMLAR  (Anogenital Wart/Condyloma acuminata)</vt:lpstr>
      <vt:lpstr>Epidemiyoloji  </vt:lpstr>
      <vt:lpstr>Avustralya</vt:lpstr>
      <vt:lpstr>Doğal seyir </vt:lpstr>
      <vt:lpstr>Risk faktörleri</vt:lpstr>
      <vt:lpstr> Kondilom‐yerleşim </vt:lpstr>
      <vt:lpstr>Kondilomlar‐görünüm</vt:lpstr>
      <vt:lpstr>Semptomlar </vt:lpstr>
      <vt:lpstr>Penil-intrameatal kondilom</vt:lpstr>
      <vt:lpstr>PowerPoint Sunusu</vt:lpstr>
      <vt:lpstr>PowerPoint Sunusu</vt:lpstr>
      <vt:lpstr>Kondilom tanı </vt:lpstr>
      <vt:lpstr>Kondilom tanı-ayırıcı tanı </vt:lpstr>
      <vt:lpstr>PowerPoint Sunusu</vt:lpstr>
      <vt:lpstr>PowerPoint Sunusu</vt:lpstr>
      <vt:lpstr>PowerPoint Sunusu</vt:lpstr>
      <vt:lpstr> Tedavi  </vt:lpstr>
      <vt:lpstr>Tedavi</vt:lpstr>
      <vt:lpstr>PowerPoint Sunusu</vt:lpstr>
      <vt:lpstr>PowerPoint Sunusu</vt:lpstr>
      <vt:lpstr>PowerPoint Sunusu</vt:lpstr>
      <vt:lpstr>Buschke-Lowenstein tümörü</vt:lpstr>
      <vt:lpstr>Gebelikte tedavi </vt:lpstr>
      <vt:lpstr>PowerPoint Sunusu</vt:lpstr>
      <vt:lpstr>Aşı Gardasil</vt:lpstr>
      <vt:lpstr>Avustralya’da Doğmuş 21 Yaş Altı Kadınlarda Genital Siğillerin Görülüş Dağılımı</vt:lpstr>
      <vt:lpstr>HPV 6, 11, 16, 18’e karşı Aşılama LSIL/HSIL ve Genital Siğilleri dramatik biçimde azaltabilir</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AHMET GOCMEN</dc:creator>
  <cp:lastModifiedBy>AHMET GOCMEN</cp:lastModifiedBy>
  <cp:revision>274</cp:revision>
  <dcterms:created xsi:type="dcterms:W3CDTF">2018-04-30T14:38:13Z</dcterms:created>
  <dcterms:modified xsi:type="dcterms:W3CDTF">2018-05-20T05:41:04Z</dcterms:modified>
</cp:coreProperties>
</file>