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8"/>
  </p:notesMasterIdLst>
  <p:sldIdLst>
    <p:sldId id="341" r:id="rId2"/>
    <p:sldId id="281" r:id="rId3"/>
    <p:sldId id="258" r:id="rId4"/>
    <p:sldId id="260" r:id="rId5"/>
    <p:sldId id="262" r:id="rId6"/>
    <p:sldId id="342" r:id="rId7"/>
    <p:sldId id="265" r:id="rId8"/>
    <p:sldId id="308" r:id="rId9"/>
    <p:sldId id="314" r:id="rId10"/>
    <p:sldId id="267" r:id="rId11"/>
    <p:sldId id="268" r:id="rId12"/>
    <p:sldId id="307" r:id="rId13"/>
    <p:sldId id="311" r:id="rId14"/>
    <p:sldId id="302" r:id="rId15"/>
    <p:sldId id="304" r:id="rId16"/>
    <p:sldId id="269" r:id="rId17"/>
    <p:sldId id="315" r:id="rId18"/>
    <p:sldId id="316" r:id="rId19"/>
    <p:sldId id="317" r:id="rId20"/>
    <p:sldId id="318" r:id="rId21"/>
    <p:sldId id="270" r:id="rId22"/>
    <p:sldId id="324" r:id="rId23"/>
    <p:sldId id="319" r:id="rId24"/>
    <p:sldId id="320" r:id="rId25"/>
    <p:sldId id="321" r:id="rId26"/>
    <p:sldId id="310" r:id="rId27"/>
    <p:sldId id="322" r:id="rId28"/>
    <p:sldId id="266" r:id="rId29"/>
    <p:sldId id="333" r:id="rId30"/>
    <p:sldId id="334" r:id="rId31"/>
    <p:sldId id="335" r:id="rId32"/>
    <p:sldId id="336" r:id="rId33"/>
    <p:sldId id="337" r:id="rId34"/>
    <p:sldId id="338" r:id="rId35"/>
    <p:sldId id="339" r:id="rId36"/>
    <p:sldId id="340" r:id="rId37"/>
    <p:sldId id="323" r:id="rId38"/>
    <p:sldId id="347" r:id="rId39"/>
    <p:sldId id="343" r:id="rId40"/>
    <p:sldId id="344" r:id="rId41"/>
    <p:sldId id="345" r:id="rId42"/>
    <p:sldId id="298" r:id="rId43"/>
    <p:sldId id="293" r:id="rId44"/>
    <p:sldId id="301" r:id="rId45"/>
    <p:sldId id="278" r:id="rId46"/>
    <p:sldId id="279" r:id="rId47"/>
    <p:sldId id="280" r:id="rId48"/>
    <p:sldId id="286" r:id="rId49"/>
    <p:sldId id="287" r:id="rId50"/>
    <p:sldId id="288" r:id="rId51"/>
    <p:sldId id="290" r:id="rId52"/>
    <p:sldId id="294" r:id="rId53"/>
    <p:sldId id="295" r:id="rId54"/>
    <p:sldId id="296" r:id="rId55"/>
    <p:sldId id="284" r:id="rId56"/>
    <p:sldId id="346" r:id="rId5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Grid="0" snapToObjects="1">
      <p:cViewPr varScale="1">
        <p:scale>
          <a:sx n="69" d="100"/>
          <a:sy n="69" d="100"/>
        </p:scale>
        <p:origin x="552" y="66"/>
      </p:cViewPr>
      <p:guideLst>
        <p:guide orient="horz" pos="216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88B35-EFCC-6741-B5DA-B82E0291098E}" type="datetimeFigureOut">
              <a:rPr lang="en-US" smtClean="0"/>
              <a:t>5/20/2018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BC6427-6F3A-5F49-8ED8-2526403456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0665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4588" y="687388"/>
            <a:ext cx="4568825" cy="34258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79BDAC-731E-4D8B-801F-5DD7259407F2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2418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4588" y="687388"/>
            <a:ext cx="4568825" cy="34258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76FE740C-0969-2F41-ADF4-5A53ACC239EF}" type="slidenum">
              <a:rPr lang="en-US" sz="1200">
                <a:latin typeface="Calibri" charset="0"/>
              </a:rPr>
              <a:pPr eaLnBrk="1" hangingPunct="1"/>
              <a:t>45</a:t>
            </a:fld>
            <a:endParaRPr lang="en-US" sz="1200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4588" y="687388"/>
            <a:ext cx="4568825" cy="34258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A4B07C3A-9B59-CB41-8CD0-555840BD2B7D}" type="slidenum">
              <a:rPr lang="en-US" sz="1200">
                <a:latin typeface="Calibri" charset="0"/>
              </a:rPr>
              <a:pPr eaLnBrk="1" hangingPunct="1"/>
              <a:t>46</a:t>
            </a:fld>
            <a:endParaRPr lang="en-US" sz="1200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4588" y="687388"/>
            <a:ext cx="4568825" cy="34258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79BDAC-731E-4D8B-801F-5DD7259407F2}" type="slidenum">
              <a:rPr lang="en-US" smtClean="0"/>
              <a:pPr>
                <a:defRPr/>
              </a:pPr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4249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4588" y="687388"/>
            <a:ext cx="4568825" cy="34258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79BDAC-731E-4D8B-801F-5DD7259407F2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3326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4588" y="687388"/>
            <a:ext cx="4568825" cy="34258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79BDAC-731E-4D8B-801F-5DD7259407F2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4098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4588" y="687388"/>
            <a:ext cx="4568825" cy="34258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79BDAC-731E-4D8B-801F-5DD7259407F2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2860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4588" y="687388"/>
            <a:ext cx="4568825" cy="34258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79BDAC-731E-4D8B-801F-5DD7259407F2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7761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4588" y="687388"/>
            <a:ext cx="4568825" cy="34258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s-ES_tradnl">
                <a:latin typeface="Arial" charset="0"/>
              </a:rPr>
              <a:t>The next study, GOG 204, evaluated 4 platinum-based chemotherapy doublets and was closed for futility by the NCI’s DSMB when the interim analysis revelaed that none of the experimental arms would outperform the cisplatin-paclitaxel control. Once again, there was a larger subpopulation with prior  platinum exposure resulting in lower response rates when treated for recurrence. We had exhausted the platinum-based regimens and clearly needed new therapeutic alternatives.</a:t>
            </a: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71CE1F6F-D3D1-CF4D-9788-D7A779168D4D}" type="slidenum">
              <a:rPr lang="en-US" sz="1200">
                <a:latin typeface="Calibri" charset="0"/>
                <a:cs typeface="Arial" charset="0"/>
              </a:rPr>
              <a:pPr eaLnBrk="1" hangingPunct="1"/>
              <a:t>11</a:t>
            </a:fld>
            <a:endParaRPr lang="en-US" sz="1200">
              <a:latin typeface="Calibri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AE9C53B-8711-43D4-85AD-B316987375D8}" type="slidenum">
              <a:rPr lang="en-US" sz="1200" smtClean="0">
                <a:latin typeface="Times New Roman" pitchFamily="18" charset="0"/>
              </a:rPr>
              <a:pPr eaLnBrk="1" hangingPunct="1"/>
              <a:t>13</a:t>
            </a:fld>
            <a:endParaRPr lang="en-US" sz="1200" smtClean="0">
              <a:latin typeface="Times New Roman" pitchFamily="18" charset="0"/>
            </a:endParaRPr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7388"/>
            <a:ext cx="4568825" cy="3425825"/>
          </a:xfrm>
          <a:ln cap="flat"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84B34AB-35EA-4A59-A4D0-773CE2AC33A9}" type="slidenum">
              <a:rPr lang="en-US" sz="1200" smtClean="0">
                <a:latin typeface="Times New Roman" pitchFamily="18" charset="0"/>
              </a:rPr>
              <a:pPr eaLnBrk="1" hangingPunct="1"/>
              <a:t>16</a:t>
            </a:fld>
            <a:endParaRPr lang="en-US" sz="1200" smtClean="0">
              <a:latin typeface="Times New Roman" pitchFamily="18" charset="0"/>
            </a:endParaRPr>
          </a:p>
        </p:txBody>
      </p:sp>
      <p:sp>
        <p:nvSpPr>
          <p:cNvPr id="162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6175" y="696913"/>
            <a:ext cx="4567238" cy="3425825"/>
          </a:xfrm>
          <a:ln/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4588" y="687388"/>
            <a:ext cx="4568825" cy="34258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79BDAC-731E-4D8B-801F-5DD7259407F2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24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4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D9AF6-CA18-1C42-B9EA-BAF4775FF7B6}" type="datetimeFigureOut">
              <a:rPr lang="en-US" smtClean="0"/>
              <a:t>5/20/2018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5F6F-4DCF-0142-94BE-38DDAD70D5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2714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D9AF6-CA18-1C42-B9EA-BAF4775FF7B6}" type="datetimeFigureOut">
              <a:rPr lang="en-US" smtClean="0"/>
              <a:t>5/20/2018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5F6F-4DCF-0142-94BE-38DDAD70D5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664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D9AF6-CA18-1C42-B9EA-BAF4775FF7B6}" type="datetimeFigureOut">
              <a:rPr lang="en-US" smtClean="0"/>
              <a:t>5/20/2018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5F6F-4DCF-0142-94BE-38DDAD70D5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1288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921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8360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018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8736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920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D9AF6-CA18-1C42-B9EA-BAF4775FF7B6}" type="datetimeFigureOut">
              <a:rPr lang="en-US" smtClean="0"/>
              <a:t>5/20/2018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5F6F-4DCF-0142-94BE-38DDAD70D5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9422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1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D9AF6-CA18-1C42-B9EA-BAF4775FF7B6}" type="datetimeFigureOut">
              <a:rPr lang="en-US" smtClean="0"/>
              <a:t>5/20/2018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5F6F-4DCF-0142-94BE-38DDAD70D5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4481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2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2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D9AF6-CA18-1C42-B9EA-BAF4775FF7B6}" type="datetimeFigureOut">
              <a:rPr lang="en-US" smtClean="0"/>
              <a:t>5/20/2018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5F6F-4DCF-0142-94BE-38DDAD70D5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408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3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46" y="153513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4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D9AF6-CA18-1C42-B9EA-BAF4775FF7B6}" type="datetimeFigureOut">
              <a:rPr lang="en-US" smtClean="0"/>
              <a:t>5/20/2018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5F6F-4DCF-0142-94BE-38DDAD70D5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124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D9AF6-CA18-1C42-B9EA-BAF4775FF7B6}" type="datetimeFigureOut">
              <a:rPr lang="en-US" smtClean="0"/>
              <a:t>5/20/2018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5F6F-4DCF-0142-94BE-38DDAD70D5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1754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D9AF6-CA18-1C42-B9EA-BAF4775FF7B6}" type="datetimeFigureOut">
              <a:rPr lang="en-US" smtClean="0"/>
              <a:t>5/20/2018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5F6F-4DCF-0142-94BE-38DDAD70D5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7877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7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0"/>
            <a:ext cx="3008313" cy="46910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D9AF6-CA18-1C42-B9EA-BAF4775FF7B6}" type="datetimeFigureOut">
              <a:rPr lang="en-US" smtClean="0"/>
              <a:t>5/20/2018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5F6F-4DCF-0142-94BE-38DDAD70D5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8221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9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81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D9AF6-CA18-1C42-B9EA-BAF4775FF7B6}" type="datetimeFigureOut">
              <a:rPr lang="en-US" smtClean="0"/>
              <a:t>5/20/2018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5F6F-4DCF-0142-94BE-38DDAD70D5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245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2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7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9D9AF6-CA18-1C42-B9EA-BAF4775FF7B6}" type="datetimeFigureOut">
              <a:rPr lang="en-US" smtClean="0"/>
              <a:t>5/20/2018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7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7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D25F6F-4DCF-0142-94BE-38DDAD70D5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498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  <p:sldLayoutId id="2147483664" r:id="rId14"/>
    <p:sldLayoutId id="2147483666" r:id="rId15"/>
    <p:sldLayoutId id="2147483668" r:id="rId16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file://localhost/Users/metegungor/Desktop/image039.jpg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file://localhost/Users/metegungor/Desktop/images1111.jpg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file://localhost/Users/metegungor/Desktop/IMG_1285.png" TargetMode="Externa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file://localhost/Users/metegungor/Desktop/bevacuzimab%20action.jpg" TargetMode="External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file://localhost/Users/metegungor/Desktop/Screen%20Shot%202018-05-18%20at%2001.34.16.png" TargetMode="Externa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file://localhost/Users/metegungor/Desktop/images3333.png" TargetMode="Externa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ene.com/download/pdf/avastin_prescribing.pdf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file://localhost/Users/metegungor/Desktop/Screen%20Shot%202018-05-18%20at%2001.19.56.png" TargetMode="Externa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file://localhost/Users/metegungor/Desktop/Screen%20Shot%202018-05-18%20at%2001.20.25.png" TargetMode="Externa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file://localhost/Users/metegungor/Desktop/Screen%20Shot%202018-05-18%20at%2001.20.45.png" TargetMode="Externa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file://localhost/Users/metegungor/Desktop/Screen%20Shot%202018-05-18%20at%2001.23.21.png" TargetMode="Externa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file://localhost/Users/metegungor/Desktop/Screen%20Shot%202018-05-18%20at%2001.36.42.png" TargetMode="Externa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file://localhost/Users/metegungor/Desktop/Screen%20Shot%202018-05-18%20at%2001.37.26.png" TargetMode="Externa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file://localhost/Users/metegungor/Desktop/Screen%20Shot%202018-05-18%20at%2001.37.43.png" TargetMode="Externa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03943"/>
            <a:ext cx="7772400" cy="933355"/>
          </a:xfrm>
        </p:spPr>
        <p:txBody>
          <a:bodyPr>
            <a:normAutofit fontScale="90000"/>
          </a:bodyPr>
          <a:lstStyle/>
          <a:p>
            <a:r>
              <a:rPr lang="en-US" sz="4000" b="1" dirty="0" smtClean="0"/>
              <a:t>SERVİKS KANSERİNDE MEDİKAL TEDAVİ VE YENİLİKLER </a:t>
            </a:r>
            <a:endParaRPr lang="en-US" sz="40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7993" y="4558156"/>
            <a:ext cx="6400800" cy="1752600"/>
          </a:xfrm>
        </p:spPr>
        <p:txBody>
          <a:bodyPr>
            <a:normAutofit fontScale="55000" lnSpcReduction="20000"/>
          </a:bodyPr>
          <a:lstStyle/>
          <a:p>
            <a:r>
              <a:rPr lang="tr-TR" sz="3600" b="1" dirty="0" err="1" smtClean="0">
                <a:solidFill>
                  <a:schemeClr val="tx1"/>
                </a:solidFill>
              </a:rPr>
              <a:t>Prof</a:t>
            </a:r>
            <a:r>
              <a:rPr lang="tr-TR" sz="3600" b="1" dirty="0" smtClean="0">
                <a:solidFill>
                  <a:schemeClr val="tx1"/>
                </a:solidFill>
              </a:rPr>
              <a:t> </a:t>
            </a:r>
            <a:r>
              <a:rPr lang="tr-TR" sz="3600" b="1" dirty="0" err="1" smtClean="0">
                <a:solidFill>
                  <a:schemeClr val="tx1"/>
                </a:solidFill>
              </a:rPr>
              <a:t>Dr</a:t>
            </a:r>
            <a:r>
              <a:rPr lang="tr-TR" sz="3600" b="1" dirty="0" smtClean="0">
                <a:solidFill>
                  <a:schemeClr val="tx1"/>
                </a:solidFill>
              </a:rPr>
              <a:t> Mete GUNGOR</a:t>
            </a:r>
            <a:r>
              <a:rPr lang="tr-TR" b="1" dirty="0" smtClean="0">
                <a:solidFill>
                  <a:schemeClr val="tx1"/>
                </a:solidFill>
              </a:rPr>
              <a:t>, </a:t>
            </a:r>
          </a:p>
          <a:p>
            <a:r>
              <a:rPr lang="tr-TR" b="1" dirty="0" smtClean="0">
                <a:solidFill>
                  <a:schemeClr val="tx1"/>
                </a:solidFill>
              </a:rPr>
              <a:t>Acıbadem Mehmet Ali Aydınlar </a:t>
            </a:r>
            <a:r>
              <a:rPr lang="tr-TR" b="1" dirty="0" err="1">
                <a:solidFill>
                  <a:schemeClr val="tx1"/>
                </a:solidFill>
              </a:rPr>
              <a:t>Ü</a:t>
            </a:r>
            <a:r>
              <a:rPr lang="tr-TR" b="1" dirty="0" err="1" smtClean="0">
                <a:solidFill>
                  <a:schemeClr val="tx1"/>
                </a:solidFill>
              </a:rPr>
              <a:t>niversitesi,Tıp</a:t>
            </a:r>
            <a:r>
              <a:rPr lang="tr-TR" b="1" dirty="0" smtClean="0">
                <a:solidFill>
                  <a:schemeClr val="tx1"/>
                </a:solidFill>
              </a:rPr>
              <a:t> Fakültesi </a:t>
            </a:r>
          </a:p>
          <a:p>
            <a:r>
              <a:rPr lang="tr-TR" b="1" dirty="0" smtClean="0">
                <a:solidFill>
                  <a:schemeClr val="tx1"/>
                </a:solidFill>
              </a:rPr>
              <a:t>Kadın Hastalıkları ve Doğum AD</a:t>
            </a:r>
          </a:p>
          <a:p>
            <a:r>
              <a:rPr lang="tr-TR" b="1" dirty="0" smtClean="0">
                <a:solidFill>
                  <a:schemeClr val="tx1"/>
                </a:solidFill>
              </a:rPr>
              <a:t>Jinekolojik Onkoloji Cerrahisi BD</a:t>
            </a:r>
          </a:p>
          <a:p>
            <a:r>
              <a:rPr lang="tr-TR" b="1" dirty="0" smtClean="0">
                <a:solidFill>
                  <a:schemeClr val="tx1"/>
                </a:solidFill>
              </a:rPr>
              <a:t>Maslak Hastanesi</a:t>
            </a:r>
          </a:p>
          <a:p>
            <a:r>
              <a:rPr lang="tr-TR" b="1" dirty="0">
                <a:solidFill>
                  <a:schemeClr val="tx1"/>
                </a:solidFill>
              </a:rPr>
              <a:t>İ</a:t>
            </a:r>
            <a:r>
              <a:rPr lang="tr-TR" b="1" dirty="0" smtClean="0">
                <a:solidFill>
                  <a:schemeClr val="tx1"/>
                </a:solidFill>
              </a:rPr>
              <a:t>stanbul, TURKİYE</a:t>
            </a:r>
            <a:endParaRPr lang="en-US" b="1" dirty="0" smtClean="0">
              <a:solidFill>
                <a:schemeClr val="tx1"/>
              </a:solidFill>
            </a:endParaRPr>
          </a:p>
          <a:p>
            <a:endParaRPr lang="en-US" dirty="0"/>
          </a:p>
        </p:txBody>
      </p:sp>
      <p:pic>
        <p:nvPicPr>
          <p:cNvPr id="4" name="Content Placeholder 3" descr="acibadem-masla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2391" b="-32391"/>
          <a:stretch>
            <a:fillRect/>
          </a:stretch>
        </p:blipFill>
        <p:spPr>
          <a:xfrm>
            <a:off x="153007" y="980416"/>
            <a:ext cx="8797824" cy="3961110"/>
          </a:xfrm>
          <a:prstGeom prst="rect">
            <a:avLst/>
          </a:prstGeom>
        </p:spPr>
      </p:pic>
      <p:pic>
        <p:nvPicPr>
          <p:cNvPr id="6" name="Picture 5" descr="logo_TR_yatay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4571" y="0"/>
            <a:ext cx="1941286" cy="562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515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801091" y="297642"/>
            <a:ext cx="3030682" cy="4697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400" b="1" dirty="0" smtClean="0">
                <a:solidFill>
                  <a:srgbClr val="000000"/>
                </a:solidFill>
              </a:rPr>
              <a:t>GOG 204</a:t>
            </a:r>
          </a:p>
        </p:txBody>
      </p:sp>
      <p:sp>
        <p:nvSpPr>
          <p:cNvPr id="75779" name="Text Box 3"/>
          <p:cNvSpPr txBox="1">
            <a:spLocks noChangeArrowheads="1"/>
          </p:cNvSpPr>
          <p:nvPr/>
        </p:nvSpPr>
        <p:spPr bwMode="auto">
          <a:xfrm>
            <a:off x="138545" y="1941623"/>
            <a:ext cx="2355273" cy="3754874"/>
          </a:xfrm>
          <a:prstGeom prst="rect">
            <a:avLst/>
          </a:prstGeom>
          <a:solidFill>
            <a:srgbClr val="EEECE1"/>
          </a:solidFill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400" b="1" dirty="0"/>
              <a:t>Primary Stage IVB or recurrent/persistent carcinoma of the cervix</a:t>
            </a:r>
            <a:br>
              <a:rPr lang="en-US" sz="1400" b="1" dirty="0"/>
            </a:br>
            <a:endParaRPr lang="en-US" sz="1400" b="1" dirty="0">
              <a:sym typeface="Symbol" pitchFamily="18" charset="2"/>
            </a:endParaRPr>
          </a:p>
          <a:p>
            <a:pPr eaLnBrk="1" hangingPunct="1"/>
            <a:r>
              <a:rPr lang="en-US" sz="1400" dirty="0">
                <a:sym typeface="Symbol" pitchFamily="18" charset="2"/>
              </a:rPr>
              <a:t></a:t>
            </a:r>
            <a:r>
              <a:rPr lang="en-US" sz="1400" dirty="0"/>
              <a:t>measurable disease</a:t>
            </a:r>
            <a:endParaRPr lang="en-US" sz="1400" dirty="0">
              <a:sym typeface="Symbol" pitchFamily="18" charset="2"/>
            </a:endParaRPr>
          </a:p>
          <a:p>
            <a:pPr eaLnBrk="1" hangingPunct="1"/>
            <a:r>
              <a:rPr lang="en-US" sz="1400" dirty="0">
                <a:sym typeface="Symbol" pitchFamily="18" charset="2"/>
              </a:rPr>
              <a:t></a:t>
            </a:r>
            <a:r>
              <a:rPr lang="en-US" sz="1400" dirty="0"/>
              <a:t>GOG performance status 0-1</a:t>
            </a:r>
          </a:p>
          <a:p>
            <a:pPr eaLnBrk="1" hangingPunct="1"/>
            <a:r>
              <a:rPr lang="en-US" sz="1400" dirty="0">
                <a:sym typeface="Symbol" pitchFamily="18" charset="2"/>
              </a:rPr>
              <a:t></a:t>
            </a:r>
            <a:r>
              <a:rPr lang="en-US" sz="1400" dirty="0"/>
              <a:t>ANC </a:t>
            </a:r>
            <a:r>
              <a:rPr lang="en-US" sz="1400" dirty="0">
                <a:sym typeface="Symbol" pitchFamily="18" charset="2"/>
              </a:rPr>
              <a:t></a:t>
            </a:r>
            <a:r>
              <a:rPr lang="en-US" sz="1400" dirty="0"/>
              <a:t> 1500/µl</a:t>
            </a:r>
            <a:endParaRPr lang="en-US" sz="1400" dirty="0">
              <a:sym typeface="Symbol" pitchFamily="18" charset="2"/>
            </a:endParaRPr>
          </a:p>
          <a:p>
            <a:pPr eaLnBrk="1" hangingPunct="1"/>
            <a:r>
              <a:rPr lang="en-US" sz="1400" dirty="0">
                <a:sym typeface="Symbol" pitchFamily="18" charset="2"/>
              </a:rPr>
              <a:t></a:t>
            </a:r>
            <a:r>
              <a:rPr lang="en-US" sz="1400" dirty="0"/>
              <a:t>platelets </a:t>
            </a:r>
            <a:r>
              <a:rPr lang="en-US" sz="1400" dirty="0">
                <a:sym typeface="Symbol" pitchFamily="18" charset="2"/>
              </a:rPr>
              <a:t></a:t>
            </a:r>
            <a:r>
              <a:rPr lang="en-US" sz="1400" dirty="0"/>
              <a:t>100,000/µl</a:t>
            </a:r>
            <a:endParaRPr lang="en-US" sz="1400" dirty="0">
              <a:sym typeface="Symbol" pitchFamily="18" charset="2"/>
            </a:endParaRPr>
          </a:p>
          <a:p>
            <a:pPr eaLnBrk="1" hangingPunct="1"/>
            <a:r>
              <a:rPr lang="en-US" sz="1400" dirty="0">
                <a:sym typeface="Symbol" pitchFamily="18" charset="2"/>
              </a:rPr>
              <a:t></a:t>
            </a:r>
            <a:r>
              <a:rPr lang="en-US" sz="1400" dirty="0"/>
              <a:t>serum </a:t>
            </a:r>
            <a:r>
              <a:rPr lang="en-US" sz="1400" dirty="0" err="1"/>
              <a:t>creatinine</a:t>
            </a:r>
            <a:r>
              <a:rPr lang="en-US" sz="1400" dirty="0"/>
              <a:t> </a:t>
            </a:r>
            <a:r>
              <a:rPr lang="en-US" sz="1400" dirty="0">
                <a:sym typeface="Symbol" pitchFamily="18" charset="2"/>
              </a:rPr>
              <a:t></a:t>
            </a:r>
            <a:r>
              <a:rPr lang="en-US" sz="1400" dirty="0"/>
              <a:t> 1.5 mg/dl</a:t>
            </a:r>
            <a:endParaRPr lang="en-US" sz="1400" dirty="0">
              <a:sym typeface="Symbol" pitchFamily="18" charset="2"/>
            </a:endParaRPr>
          </a:p>
          <a:p>
            <a:pPr eaLnBrk="1" hangingPunct="1"/>
            <a:r>
              <a:rPr lang="en-US" sz="1400" dirty="0">
                <a:sym typeface="Symbol" pitchFamily="18" charset="2"/>
              </a:rPr>
              <a:t></a:t>
            </a:r>
            <a:r>
              <a:rPr lang="en-US" sz="1400" dirty="0"/>
              <a:t>no CNS disease</a:t>
            </a:r>
            <a:endParaRPr lang="en-US" sz="1400" dirty="0">
              <a:sym typeface="Symbol" pitchFamily="18" charset="2"/>
            </a:endParaRPr>
          </a:p>
          <a:p>
            <a:pPr eaLnBrk="1" hangingPunct="1"/>
            <a:r>
              <a:rPr lang="en-US" sz="1400" dirty="0">
                <a:sym typeface="Symbol" pitchFamily="18" charset="2"/>
              </a:rPr>
              <a:t></a:t>
            </a:r>
            <a:r>
              <a:rPr lang="en-US" sz="1400" dirty="0"/>
              <a:t>no past or concomitant invasive cancer </a:t>
            </a:r>
          </a:p>
          <a:p>
            <a:pPr eaLnBrk="1" hangingPunct="1"/>
            <a:r>
              <a:rPr lang="en-US" sz="1400" dirty="0">
                <a:sym typeface="Symbol" pitchFamily="18" charset="2"/>
              </a:rPr>
              <a:t></a:t>
            </a:r>
            <a:r>
              <a:rPr lang="en-US" sz="1400" dirty="0"/>
              <a:t>no prior chemotherapy (unless concurrent with radiation)</a:t>
            </a:r>
          </a:p>
        </p:txBody>
      </p:sp>
      <p:sp>
        <p:nvSpPr>
          <p:cNvPr id="402436" name="Text Box 4"/>
          <p:cNvSpPr txBox="1">
            <a:spLocks noChangeArrowheads="1"/>
          </p:cNvSpPr>
          <p:nvPr/>
        </p:nvSpPr>
        <p:spPr bwMode="auto">
          <a:xfrm>
            <a:off x="4710563" y="1551001"/>
            <a:ext cx="3540803" cy="738664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u="sng" dirty="0">
                <a:solidFill>
                  <a:srgbClr val="000000"/>
                </a:solidFill>
              </a:rPr>
              <a:t>Regimen 1</a:t>
            </a:r>
          </a:p>
          <a:p>
            <a:pPr>
              <a:defRPr/>
            </a:pPr>
            <a:r>
              <a:rPr lang="en-US" sz="1400" dirty="0">
                <a:solidFill>
                  <a:srgbClr val="000000"/>
                </a:solidFill>
              </a:rPr>
              <a:t>Paclitaxel 135 mg/m2 over 24 hours and </a:t>
            </a:r>
          </a:p>
          <a:p>
            <a:pPr>
              <a:defRPr/>
            </a:pPr>
            <a:r>
              <a:rPr lang="en-US" sz="1400" dirty="0">
                <a:solidFill>
                  <a:srgbClr val="000000"/>
                </a:solidFill>
              </a:rPr>
              <a:t>CDDP 50 mg/m2 repeated q 3 </a:t>
            </a:r>
            <a:r>
              <a:rPr lang="en-US" sz="1400" dirty="0" err="1">
                <a:solidFill>
                  <a:srgbClr val="000000"/>
                </a:solidFill>
              </a:rPr>
              <a:t>wks</a:t>
            </a:r>
            <a:r>
              <a:rPr lang="en-US" sz="1400" dirty="0">
                <a:solidFill>
                  <a:srgbClr val="000000"/>
                </a:solidFill>
              </a:rPr>
              <a:t> for 6 cycles </a:t>
            </a:r>
          </a:p>
        </p:txBody>
      </p:sp>
      <p:sp>
        <p:nvSpPr>
          <p:cNvPr id="402437" name="Text Box 5"/>
          <p:cNvSpPr txBox="1">
            <a:spLocks noChangeArrowheads="1"/>
          </p:cNvSpPr>
          <p:nvPr/>
        </p:nvSpPr>
        <p:spPr bwMode="auto">
          <a:xfrm>
            <a:off x="4710574" y="2490426"/>
            <a:ext cx="4433455" cy="75886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1400" u="sng" dirty="0">
                <a:solidFill>
                  <a:srgbClr val="000000"/>
                </a:solidFill>
              </a:rPr>
              <a:t>Regimen 2</a:t>
            </a:r>
          </a:p>
          <a:p>
            <a:pPr>
              <a:defRPr/>
            </a:pPr>
            <a:r>
              <a:rPr lang="en-US" sz="1400" dirty="0" err="1">
                <a:solidFill>
                  <a:srgbClr val="000000"/>
                </a:solidFill>
              </a:rPr>
              <a:t>Vinorelbine</a:t>
            </a:r>
            <a:r>
              <a:rPr lang="en-US" sz="1400" dirty="0">
                <a:solidFill>
                  <a:srgbClr val="000000"/>
                </a:solidFill>
              </a:rPr>
              <a:t> 30 mg/m2 IV bolus day1 and 8 and </a:t>
            </a:r>
          </a:p>
          <a:p>
            <a:pPr>
              <a:defRPr/>
            </a:pPr>
            <a:r>
              <a:rPr lang="en-US" sz="1400" dirty="0">
                <a:solidFill>
                  <a:srgbClr val="000000"/>
                </a:solidFill>
              </a:rPr>
              <a:t>CDDP 50 mg/m2 IV day 1 repeated q 3 </a:t>
            </a:r>
            <a:r>
              <a:rPr lang="en-US" sz="1400" dirty="0" err="1">
                <a:solidFill>
                  <a:srgbClr val="000000"/>
                </a:solidFill>
              </a:rPr>
              <a:t>wks</a:t>
            </a:r>
            <a:r>
              <a:rPr lang="en-US" sz="1400" dirty="0">
                <a:solidFill>
                  <a:srgbClr val="000000"/>
                </a:solidFill>
              </a:rPr>
              <a:t> for 6 cycles </a:t>
            </a:r>
          </a:p>
        </p:txBody>
      </p:sp>
      <p:sp>
        <p:nvSpPr>
          <p:cNvPr id="75782" name="Line 6"/>
          <p:cNvSpPr>
            <a:spLocks noChangeShapeType="1"/>
          </p:cNvSpPr>
          <p:nvPr/>
        </p:nvSpPr>
        <p:spPr bwMode="auto">
          <a:xfrm>
            <a:off x="2909455" y="3664682"/>
            <a:ext cx="1801091" cy="1174259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783" name="Line 7"/>
          <p:cNvSpPr>
            <a:spLocks noChangeShapeType="1"/>
          </p:cNvSpPr>
          <p:nvPr/>
        </p:nvSpPr>
        <p:spPr bwMode="auto">
          <a:xfrm flipV="1">
            <a:off x="2909455" y="1864148"/>
            <a:ext cx="1801091" cy="1800531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784" name="Text Box 8"/>
          <p:cNvSpPr txBox="1">
            <a:spLocks noChangeArrowheads="1"/>
          </p:cNvSpPr>
          <p:nvPr/>
        </p:nvSpPr>
        <p:spPr bwMode="auto">
          <a:xfrm>
            <a:off x="2563097" y="4995510"/>
            <a:ext cx="2788227" cy="169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300" b="1" u="sng" dirty="0">
                <a:solidFill>
                  <a:srgbClr val="000000"/>
                </a:solidFill>
              </a:rPr>
              <a:t>ALL REGIMENS</a:t>
            </a:r>
            <a:endParaRPr lang="en-US" sz="1300" u="sng" dirty="0">
              <a:solidFill>
                <a:srgbClr val="000000"/>
              </a:solidFill>
            </a:endParaRPr>
          </a:p>
          <a:p>
            <a:pPr eaLnBrk="1" hangingPunct="1"/>
            <a:r>
              <a:rPr lang="en-US" sz="1300" u="sng" dirty="0">
                <a:solidFill>
                  <a:srgbClr val="000000"/>
                </a:solidFill>
              </a:rPr>
              <a:t>Quality of life Assessment</a:t>
            </a:r>
            <a:r>
              <a:rPr lang="en-US" sz="1300" dirty="0">
                <a:solidFill>
                  <a:srgbClr val="000000"/>
                </a:solidFill>
              </a:rPr>
              <a:t>:</a:t>
            </a:r>
          </a:p>
          <a:p>
            <a:pPr eaLnBrk="1" hangingPunct="1"/>
            <a:r>
              <a:rPr lang="en-US" sz="1300" dirty="0">
                <a:solidFill>
                  <a:srgbClr val="000000"/>
                </a:solidFill>
              </a:rPr>
              <a:t>Baseline</a:t>
            </a:r>
          </a:p>
          <a:p>
            <a:pPr eaLnBrk="1" hangingPunct="1"/>
            <a:r>
              <a:rPr lang="en-US" sz="1300" dirty="0">
                <a:solidFill>
                  <a:srgbClr val="000000"/>
                </a:solidFill>
              </a:rPr>
              <a:t>Before cycle 2</a:t>
            </a:r>
          </a:p>
          <a:p>
            <a:pPr eaLnBrk="1" hangingPunct="1"/>
            <a:r>
              <a:rPr lang="en-US" sz="1300" dirty="0">
                <a:solidFill>
                  <a:srgbClr val="000000"/>
                </a:solidFill>
              </a:rPr>
              <a:t>Before cycle 5</a:t>
            </a:r>
          </a:p>
          <a:p>
            <a:pPr eaLnBrk="1" hangingPunct="1"/>
            <a:r>
              <a:rPr lang="en-US" sz="1300" dirty="0">
                <a:solidFill>
                  <a:srgbClr val="000000"/>
                </a:solidFill>
              </a:rPr>
              <a:t>9 mo. after study entry at follow-up visit</a:t>
            </a:r>
            <a:br>
              <a:rPr lang="en-US" sz="1300" dirty="0">
                <a:solidFill>
                  <a:srgbClr val="000000"/>
                </a:solidFill>
              </a:rPr>
            </a:br>
            <a:endParaRPr lang="en-US" sz="1300" dirty="0">
              <a:solidFill>
                <a:srgbClr val="000000"/>
              </a:solidFill>
            </a:endParaRPr>
          </a:p>
        </p:txBody>
      </p:sp>
      <p:sp>
        <p:nvSpPr>
          <p:cNvPr id="402441" name="Text Box 9"/>
          <p:cNvSpPr txBox="1">
            <a:spLocks noChangeArrowheads="1"/>
          </p:cNvSpPr>
          <p:nvPr/>
        </p:nvSpPr>
        <p:spPr bwMode="auto">
          <a:xfrm>
            <a:off x="4710574" y="3508109"/>
            <a:ext cx="4433455" cy="75886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1400" u="sng" dirty="0">
                <a:solidFill>
                  <a:srgbClr val="000000"/>
                </a:solidFill>
              </a:rPr>
              <a:t>Regimen 3</a:t>
            </a:r>
          </a:p>
          <a:p>
            <a:pPr>
              <a:defRPr/>
            </a:pPr>
            <a:r>
              <a:rPr lang="en-US" sz="1400" dirty="0">
                <a:solidFill>
                  <a:srgbClr val="000000"/>
                </a:solidFill>
              </a:rPr>
              <a:t>Gemcitabine 1000mg/m2 IV day 1 and 8 and </a:t>
            </a:r>
          </a:p>
          <a:p>
            <a:pPr>
              <a:defRPr/>
            </a:pPr>
            <a:r>
              <a:rPr lang="en-US" sz="1400" dirty="0">
                <a:solidFill>
                  <a:srgbClr val="000000"/>
                </a:solidFill>
              </a:rPr>
              <a:t>CDDP 50 mg/m2 IV day 1 repeated q 3 </a:t>
            </a:r>
            <a:r>
              <a:rPr lang="en-US" sz="1400" dirty="0" err="1">
                <a:solidFill>
                  <a:srgbClr val="000000"/>
                </a:solidFill>
              </a:rPr>
              <a:t>wks</a:t>
            </a:r>
            <a:r>
              <a:rPr lang="en-US" sz="1400" dirty="0">
                <a:solidFill>
                  <a:srgbClr val="000000"/>
                </a:solidFill>
              </a:rPr>
              <a:t> for 6 cycles </a:t>
            </a:r>
          </a:p>
        </p:txBody>
      </p:sp>
      <p:sp>
        <p:nvSpPr>
          <p:cNvPr id="402442" name="Text Box 10"/>
          <p:cNvSpPr txBox="1">
            <a:spLocks noChangeArrowheads="1"/>
          </p:cNvSpPr>
          <p:nvPr/>
        </p:nvSpPr>
        <p:spPr bwMode="auto">
          <a:xfrm>
            <a:off x="4710554" y="4447507"/>
            <a:ext cx="4136920" cy="738664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u="sng" dirty="0">
                <a:solidFill>
                  <a:srgbClr val="000000"/>
                </a:solidFill>
              </a:rPr>
              <a:t>Regimen 4</a:t>
            </a:r>
          </a:p>
          <a:p>
            <a:pPr>
              <a:defRPr/>
            </a:pPr>
            <a:r>
              <a:rPr lang="en-US" sz="1400" dirty="0" err="1">
                <a:solidFill>
                  <a:srgbClr val="000000"/>
                </a:solidFill>
              </a:rPr>
              <a:t>Topotecan</a:t>
            </a:r>
            <a:r>
              <a:rPr lang="en-US" sz="1400" dirty="0">
                <a:solidFill>
                  <a:srgbClr val="000000"/>
                </a:solidFill>
              </a:rPr>
              <a:t> 0.75 mg/m2 over 30 minutes days 1, 2, &amp; 3 </a:t>
            </a:r>
          </a:p>
          <a:p>
            <a:pPr>
              <a:defRPr/>
            </a:pPr>
            <a:r>
              <a:rPr lang="en-US" sz="1400" dirty="0">
                <a:solidFill>
                  <a:srgbClr val="000000"/>
                </a:solidFill>
              </a:rPr>
              <a:t>CDDP 50 mg/m2 IV day 1, q 3 </a:t>
            </a:r>
            <a:r>
              <a:rPr lang="en-US" sz="1400" dirty="0" err="1">
                <a:solidFill>
                  <a:srgbClr val="000000"/>
                </a:solidFill>
              </a:rPr>
              <a:t>wks</a:t>
            </a:r>
            <a:r>
              <a:rPr lang="en-US" sz="1400" dirty="0">
                <a:solidFill>
                  <a:srgbClr val="000000"/>
                </a:solidFill>
              </a:rPr>
              <a:t> for 6 cycles </a:t>
            </a:r>
          </a:p>
        </p:txBody>
      </p:sp>
      <p:sp>
        <p:nvSpPr>
          <p:cNvPr id="75787" name="Line 11"/>
          <p:cNvSpPr>
            <a:spLocks noChangeShapeType="1"/>
          </p:cNvSpPr>
          <p:nvPr/>
        </p:nvSpPr>
        <p:spPr bwMode="auto">
          <a:xfrm>
            <a:off x="2909455" y="3664667"/>
            <a:ext cx="1801091" cy="23485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788" name="Line 12"/>
          <p:cNvSpPr>
            <a:spLocks noChangeShapeType="1"/>
          </p:cNvSpPr>
          <p:nvPr/>
        </p:nvSpPr>
        <p:spPr bwMode="auto">
          <a:xfrm flipV="1">
            <a:off x="2909455" y="2881828"/>
            <a:ext cx="1801091" cy="782839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2445" name="Text Box 13"/>
          <p:cNvSpPr txBox="1">
            <a:spLocks noChangeArrowheads="1"/>
          </p:cNvSpPr>
          <p:nvPr/>
        </p:nvSpPr>
        <p:spPr bwMode="auto">
          <a:xfrm>
            <a:off x="2753108" y="2286575"/>
            <a:ext cx="382023" cy="2585323"/>
          </a:xfrm>
          <a:prstGeom prst="rect">
            <a:avLst/>
          </a:prstGeom>
          <a:solidFill>
            <a:schemeClr val="bg2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en-US" sz="1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R</a:t>
            </a:r>
          </a:p>
          <a:p>
            <a:pPr algn="ctr" eaLnBrk="0" hangingPunct="0">
              <a:defRPr/>
            </a:pPr>
            <a:r>
              <a:rPr lang="en-US" sz="1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</a:p>
          <a:p>
            <a:pPr algn="ctr" eaLnBrk="0" hangingPunct="0">
              <a:defRPr/>
            </a:pPr>
            <a:r>
              <a:rPr lang="en-US" sz="1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N</a:t>
            </a:r>
          </a:p>
          <a:p>
            <a:pPr algn="ctr" eaLnBrk="0" hangingPunct="0">
              <a:defRPr/>
            </a:pPr>
            <a:r>
              <a:rPr lang="en-US" sz="1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D</a:t>
            </a:r>
          </a:p>
          <a:p>
            <a:pPr algn="ctr" eaLnBrk="0" hangingPunct="0">
              <a:defRPr/>
            </a:pPr>
            <a:r>
              <a:rPr lang="en-US" sz="1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</a:p>
          <a:p>
            <a:pPr algn="ctr" eaLnBrk="0" hangingPunct="0">
              <a:defRPr/>
            </a:pPr>
            <a:r>
              <a:rPr lang="en-US" sz="1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M</a:t>
            </a:r>
          </a:p>
          <a:p>
            <a:pPr algn="ctr" eaLnBrk="0" hangingPunct="0">
              <a:defRPr/>
            </a:pPr>
            <a:r>
              <a:rPr lang="en-US" sz="1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I</a:t>
            </a:r>
          </a:p>
          <a:p>
            <a:pPr algn="ctr" eaLnBrk="0" hangingPunct="0">
              <a:defRPr/>
            </a:pPr>
            <a:r>
              <a:rPr lang="en-US" sz="1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Z</a:t>
            </a:r>
          </a:p>
          <a:p>
            <a:pPr algn="ctr" eaLnBrk="0" hangingPunct="0">
              <a:defRPr/>
            </a:pPr>
            <a:r>
              <a:rPr lang="en-US" sz="1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E</a:t>
            </a:r>
          </a:p>
        </p:txBody>
      </p:sp>
      <p:sp>
        <p:nvSpPr>
          <p:cNvPr id="402446" name="Text Box 14"/>
          <p:cNvSpPr txBox="1">
            <a:spLocks noChangeArrowheads="1"/>
          </p:cNvSpPr>
          <p:nvPr/>
        </p:nvSpPr>
        <p:spPr bwMode="auto">
          <a:xfrm>
            <a:off x="4889867" y="6541827"/>
            <a:ext cx="4171372" cy="30777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dirty="0">
                <a:solidFill>
                  <a:srgbClr val="000000"/>
                </a:solidFill>
              </a:rPr>
              <a:t> BJ Monk et al J </a:t>
            </a:r>
            <a:r>
              <a:rPr lang="en-US" sz="1400" dirty="0" err="1">
                <a:solidFill>
                  <a:srgbClr val="000000"/>
                </a:solidFill>
              </a:rPr>
              <a:t>Clin</a:t>
            </a:r>
            <a:r>
              <a:rPr lang="en-US" sz="1400" dirty="0">
                <a:solidFill>
                  <a:srgbClr val="000000"/>
                </a:solidFill>
              </a:rPr>
              <a:t> </a:t>
            </a:r>
            <a:r>
              <a:rPr lang="en-US" sz="1400" dirty="0" err="1">
                <a:solidFill>
                  <a:srgbClr val="000000"/>
                </a:solidFill>
              </a:rPr>
              <a:t>Oncol</a:t>
            </a:r>
            <a:r>
              <a:rPr lang="en-US" sz="1400" dirty="0">
                <a:solidFill>
                  <a:srgbClr val="000000"/>
                </a:solidFill>
              </a:rPr>
              <a:t>. 2009 Oct 1;27(28):4649-55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50613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1917"/>
          <p:cNvSpPr>
            <a:spLocks noChangeArrowheads="1"/>
          </p:cNvSpPr>
          <p:nvPr/>
        </p:nvSpPr>
        <p:spPr bwMode="auto">
          <a:xfrm>
            <a:off x="415635" y="1214133"/>
            <a:ext cx="8623649" cy="5189678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s-ES_tradnl" sz="2400" baseline="-25000">
              <a:latin typeface="Times" charset="0"/>
            </a:endParaRPr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0" y="-162447"/>
            <a:ext cx="18466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s-ES_tradnl"/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0" y="4076189"/>
            <a:ext cx="18466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s-ES_tradnl">
              <a:latin typeface="Times New Roman" charset="0"/>
            </a:endParaRPr>
          </a:p>
        </p:txBody>
      </p:sp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0" y="6056338"/>
            <a:ext cx="20390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1200" b="1">
                <a:latin typeface="Times New Roman" charset="0"/>
                <a:cs typeface="Times New Roman" charset="0"/>
              </a:rPr>
              <a:t/>
            </a:r>
            <a:br>
              <a:rPr lang="en-US" sz="1200" b="1">
                <a:latin typeface="Times New Roman" charset="0"/>
                <a:cs typeface="Times New Roman" charset="0"/>
              </a:rPr>
            </a:br>
            <a:endParaRPr lang="en-US">
              <a:latin typeface="Times New Roman" charset="0"/>
              <a:cs typeface="Times New Roman" charset="0"/>
            </a:endParaRPr>
          </a:p>
        </p:txBody>
      </p: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0" y="1032952"/>
            <a:ext cx="18466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s-ES_tradnl"/>
          </a:p>
        </p:txBody>
      </p:sp>
      <p:sp>
        <p:nvSpPr>
          <p:cNvPr id="38919" name="Rectangle 7"/>
          <p:cNvSpPr>
            <a:spLocks noChangeArrowheads="1"/>
          </p:cNvSpPr>
          <p:nvPr/>
        </p:nvSpPr>
        <p:spPr bwMode="auto">
          <a:xfrm>
            <a:off x="0" y="5271565"/>
            <a:ext cx="18466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s-ES_tradnl">
              <a:latin typeface="Times New Roman" charset="0"/>
            </a:endParaRPr>
          </a:p>
        </p:txBody>
      </p:sp>
      <p:grpSp>
        <p:nvGrpSpPr>
          <p:cNvPr id="2" name="Group 8"/>
          <p:cNvGrpSpPr>
            <a:grpSpLocks noChangeAspect="1"/>
          </p:cNvGrpSpPr>
          <p:nvPr/>
        </p:nvGrpSpPr>
        <p:grpSpPr bwMode="auto">
          <a:xfrm>
            <a:off x="1752600" y="1524008"/>
            <a:ext cx="5638800" cy="4357688"/>
            <a:chOff x="144" y="1040"/>
            <a:chExt cx="3600" cy="3143"/>
          </a:xfrm>
          <a:noFill/>
        </p:grpSpPr>
        <p:sp>
          <p:nvSpPr>
            <p:cNvPr id="35851" name="AutoShape 9"/>
            <p:cNvSpPr>
              <a:spLocks noChangeAspect="1" noChangeArrowheads="1" noTextEdit="1"/>
            </p:cNvSpPr>
            <p:nvPr/>
          </p:nvSpPr>
          <p:spPr bwMode="auto">
            <a:xfrm>
              <a:off x="144" y="1040"/>
              <a:ext cx="3600" cy="314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1759" y="1091"/>
              <a:ext cx="353" cy="99"/>
              <a:chOff x="1759" y="1091"/>
              <a:chExt cx="353" cy="99"/>
            </a:xfrm>
            <a:grpFill/>
          </p:grpSpPr>
          <p:sp>
            <p:nvSpPr>
              <p:cNvPr id="91830" name="Line 11"/>
              <p:cNvSpPr>
                <a:spLocks noChangeShapeType="1"/>
              </p:cNvSpPr>
              <p:nvPr/>
            </p:nvSpPr>
            <p:spPr bwMode="auto">
              <a:xfrm>
                <a:off x="1759" y="115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31" name="Freeform 12"/>
              <p:cNvSpPr>
                <a:spLocks/>
              </p:cNvSpPr>
              <p:nvPr/>
            </p:nvSpPr>
            <p:spPr bwMode="auto">
              <a:xfrm>
                <a:off x="1759" y="1091"/>
                <a:ext cx="64" cy="99"/>
              </a:xfrm>
              <a:custGeom>
                <a:avLst/>
                <a:gdLst>
                  <a:gd name="T0" fmla="*/ 0 w 324"/>
                  <a:gd name="T1" fmla="*/ 0 h 496"/>
                  <a:gd name="T2" fmla="*/ 0 w 324"/>
                  <a:gd name="T3" fmla="*/ 0 h 496"/>
                  <a:gd name="T4" fmla="*/ 0 w 324"/>
                  <a:gd name="T5" fmla="*/ 0 h 496"/>
                  <a:gd name="T6" fmla="*/ 0 w 324"/>
                  <a:gd name="T7" fmla="*/ 0 h 496"/>
                  <a:gd name="T8" fmla="*/ 0 w 324"/>
                  <a:gd name="T9" fmla="*/ 0 h 496"/>
                  <a:gd name="T10" fmla="*/ 0 w 324"/>
                  <a:gd name="T11" fmla="*/ 0 h 496"/>
                  <a:gd name="T12" fmla="*/ 0 w 324"/>
                  <a:gd name="T13" fmla="*/ 0 h 496"/>
                  <a:gd name="T14" fmla="*/ 0 w 324"/>
                  <a:gd name="T15" fmla="*/ 0 h 496"/>
                  <a:gd name="T16" fmla="*/ 0 w 324"/>
                  <a:gd name="T17" fmla="*/ 0 h 496"/>
                  <a:gd name="T18" fmla="*/ 0 w 324"/>
                  <a:gd name="T19" fmla="*/ 0 h 496"/>
                  <a:gd name="T20" fmla="*/ 0 w 324"/>
                  <a:gd name="T21" fmla="*/ 0 h 496"/>
                  <a:gd name="T22" fmla="*/ 0 w 324"/>
                  <a:gd name="T23" fmla="*/ 0 h 496"/>
                  <a:gd name="T24" fmla="*/ 0 w 324"/>
                  <a:gd name="T25" fmla="*/ 0 h 496"/>
                  <a:gd name="T26" fmla="*/ 0 w 324"/>
                  <a:gd name="T27" fmla="*/ 0 h 496"/>
                  <a:gd name="T28" fmla="*/ 0 w 324"/>
                  <a:gd name="T29" fmla="*/ 0 h 496"/>
                  <a:gd name="T30" fmla="*/ 0 w 324"/>
                  <a:gd name="T31" fmla="*/ 0 h 496"/>
                  <a:gd name="T32" fmla="*/ 0 w 324"/>
                  <a:gd name="T33" fmla="*/ 0 h 496"/>
                  <a:gd name="T34" fmla="*/ 0 w 324"/>
                  <a:gd name="T35" fmla="*/ 0 h 496"/>
                  <a:gd name="T36" fmla="*/ 0 w 324"/>
                  <a:gd name="T37" fmla="*/ 0 h 496"/>
                  <a:gd name="T38" fmla="*/ 0 w 324"/>
                  <a:gd name="T39" fmla="*/ 0 h 496"/>
                  <a:gd name="T40" fmla="*/ 0 w 324"/>
                  <a:gd name="T41" fmla="*/ 0 h 496"/>
                  <a:gd name="T42" fmla="*/ 0 w 324"/>
                  <a:gd name="T43" fmla="*/ 0 h 496"/>
                  <a:gd name="T44" fmla="*/ 0 w 324"/>
                  <a:gd name="T45" fmla="*/ 0 h 496"/>
                  <a:gd name="T46" fmla="*/ 0 w 324"/>
                  <a:gd name="T47" fmla="*/ 0 h 496"/>
                  <a:gd name="T48" fmla="*/ 0 w 324"/>
                  <a:gd name="T49" fmla="*/ 0 h 496"/>
                  <a:gd name="T50" fmla="*/ 0 w 324"/>
                  <a:gd name="T51" fmla="*/ 0 h 496"/>
                  <a:gd name="T52" fmla="*/ 0 w 324"/>
                  <a:gd name="T53" fmla="*/ 0 h 496"/>
                  <a:gd name="T54" fmla="*/ 0 w 324"/>
                  <a:gd name="T55" fmla="*/ 0 h 496"/>
                  <a:gd name="T56" fmla="*/ 0 w 324"/>
                  <a:gd name="T57" fmla="*/ 0 h 496"/>
                  <a:gd name="T58" fmla="*/ 0 w 324"/>
                  <a:gd name="T59" fmla="*/ 0 h 496"/>
                  <a:gd name="T60" fmla="*/ 0 w 324"/>
                  <a:gd name="T61" fmla="*/ 0 h 496"/>
                  <a:gd name="T62" fmla="*/ 0 w 324"/>
                  <a:gd name="T63" fmla="*/ 0 h 496"/>
                  <a:gd name="T64" fmla="*/ 0 w 324"/>
                  <a:gd name="T65" fmla="*/ 0 h 496"/>
                  <a:gd name="T66" fmla="*/ 0 w 324"/>
                  <a:gd name="T67" fmla="*/ 0 h 496"/>
                  <a:gd name="T68" fmla="*/ 0 w 324"/>
                  <a:gd name="T69" fmla="*/ 0 h 496"/>
                  <a:gd name="T70" fmla="*/ 0 w 324"/>
                  <a:gd name="T71" fmla="*/ 0 h 49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24"/>
                  <a:gd name="T109" fmla="*/ 0 h 496"/>
                  <a:gd name="T110" fmla="*/ 324 w 324"/>
                  <a:gd name="T111" fmla="*/ 496 h 49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24" h="496">
                    <a:moveTo>
                      <a:pt x="0" y="330"/>
                    </a:moveTo>
                    <a:lnTo>
                      <a:pt x="54" y="330"/>
                    </a:lnTo>
                    <a:lnTo>
                      <a:pt x="60" y="373"/>
                    </a:lnTo>
                    <a:lnTo>
                      <a:pt x="71" y="392"/>
                    </a:lnTo>
                    <a:lnTo>
                      <a:pt x="84" y="411"/>
                    </a:lnTo>
                    <a:lnTo>
                      <a:pt x="100" y="425"/>
                    </a:lnTo>
                    <a:lnTo>
                      <a:pt x="122" y="434"/>
                    </a:lnTo>
                    <a:lnTo>
                      <a:pt x="163" y="440"/>
                    </a:lnTo>
                    <a:lnTo>
                      <a:pt x="207" y="434"/>
                    </a:lnTo>
                    <a:lnTo>
                      <a:pt x="242" y="417"/>
                    </a:lnTo>
                    <a:lnTo>
                      <a:pt x="262" y="388"/>
                    </a:lnTo>
                    <a:lnTo>
                      <a:pt x="267" y="355"/>
                    </a:lnTo>
                    <a:lnTo>
                      <a:pt x="262" y="324"/>
                    </a:lnTo>
                    <a:lnTo>
                      <a:pt x="240" y="299"/>
                    </a:lnTo>
                    <a:lnTo>
                      <a:pt x="199" y="284"/>
                    </a:lnTo>
                    <a:lnTo>
                      <a:pt x="153" y="272"/>
                    </a:lnTo>
                    <a:lnTo>
                      <a:pt x="109" y="259"/>
                    </a:lnTo>
                    <a:lnTo>
                      <a:pt x="65" y="241"/>
                    </a:lnTo>
                    <a:lnTo>
                      <a:pt x="35" y="216"/>
                    </a:lnTo>
                    <a:lnTo>
                      <a:pt x="19" y="178"/>
                    </a:lnTo>
                    <a:lnTo>
                      <a:pt x="13" y="133"/>
                    </a:lnTo>
                    <a:lnTo>
                      <a:pt x="21" y="87"/>
                    </a:lnTo>
                    <a:lnTo>
                      <a:pt x="32" y="65"/>
                    </a:lnTo>
                    <a:lnTo>
                      <a:pt x="49" y="43"/>
                    </a:lnTo>
                    <a:lnTo>
                      <a:pt x="71" y="25"/>
                    </a:lnTo>
                    <a:lnTo>
                      <a:pt x="100" y="10"/>
                    </a:lnTo>
                    <a:lnTo>
                      <a:pt x="157" y="0"/>
                    </a:lnTo>
                    <a:lnTo>
                      <a:pt x="190" y="3"/>
                    </a:lnTo>
                    <a:lnTo>
                      <a:pt x="221" y="10"/>
                    </a:lnTo>
                    <a:lnTo>
                      <a:pt x="251" y="25"/>
                    </a:lnTo>
                    <a:lnTo>
                      <a:pt x="273" y="43"/>
                    </a:lnTo>
                    <a:lnTo>
                      <a:pt x="291" y="68"/>
                    </a:lnTo>
                    <a:lnTo>
                      <a:pt x="306" y="95"/>
                    </a:lnTo>
                    <a:lnTo>
                      <a:pt x="311" y="136"/>
                    </a:lnTo>
                    <a:lnTo>
                      <a:pt x="311" y="151"/>
                    </a:lnTo>
                    <a:lnTo>
                      <a:pt x="258" y="151"/>
                    </a:lnTo>
                    <a:lnTo>
                      <a:pt x="256" y="136"/>
                    </a:lnTo>
                    <a:lnTo>
                      <a:pt x="253" y="118"/>
                    </a:lnTo>
                    <a:lnTo>
                      <a:pt x="245" y="99"/>
                    </a:lnTo>
                    <a:lnTo>
                      <a:pt x="232" y="80"/>
                    </a:lnTo>
                    <a:lnTo>
                      <a:pt x="216" y="68"/>
                    </a:lnTo>
                    <a:lnTo>
                      <a:pt x="194" y="59"/>
                    </a:lnTo>
                    <a:lnTo>
                      <a:pt x="153" y="53"/>
                    </a:lnTo>
                    <a:lnTo>
                      <a:pt x="117" y="59"/>
                    </a:lnTo>
                    <a:lnTo>
                      <a:pt x="87" y="80"/>
                    </a:lnTo>
                    <a:lnTo>
                      <a:pt x="71" y="105"/>
                    </a:lnTo>
                    <a:lnTo>
                      <a:pt x="68" y="130"/>
                    </a:lnTo>
                    <a:lnTo>
                      <a:pt x="71" y="155"/>
                    </a:lnTo>
                    <a:lnTo>
                      <a:pt x="84" y="178"/>
                    </a:lnTo>
                    <a:lnTo>
                      <a:pt x="111" y="195"/>
                    </a:lnTo>
                    <a:lnTo>
                      <a:pt x="150" y="207"/>
                    </a:lnTo>
                    <a:lnTo>
                      <a:pt x="194" y="216"/>
                    </a:lnTo>
                    <a:lnTo>
                      <a:pt x="234" y="228"/>
                    </a:lnTo>
                    <a:lnTo>
                      <a:pt x="273" y="244"/>
                    </a:lnTo>
                    <a:lnTo>
                      <a:pt x="302" y="274"/>
                    </a:lnTo>
                    <a:lnTo>
                      <a:pt x="321" y="315"/>
                    </a:lnTo>
                    <a:lnTo>
                      <a:pt x="324" y="361"/>
                    </a:lnTo>
                    <a:lnTo>
                      <a:pt x="313" y="411"/>
                    </a:lnTo>
                    <a:lnTo>
                      <a:pt x="300" y="434"/>
                    </a:lnTo>
                    <a:lnTo>
                      <a:pt x="284" y="453"/>
                    </a:lnTo>
                    <a:lnTo>
                      <a:pt x="262" y="471"/>
                    </a:lnTo>
                    <a:lnTo>
                      <a:pt x="232" y="488"/>
                    </a:lnTo>
                    <a:lnTo>
                      <a:pt x="199" y="494"/>
                    </a:lnTo>
                    <a:lnTo>
                      <a:pt x="157" y="496"/>
                    </a:lnTo>
                    <a:lnTo>
                      <a:pt x="120" y="494"/>
                    </a:lnTo>
                    <a:lnTo>
                      <a:pt x="89" y="484"/>
                    </a:lnTo>
                    <a:lnTo>
                      <a:pt x="63" y="469"/>
                    </a:lnTo>
                    <a:lnTo>
                      <a:pt x="38" y="447"/>
                    </a:lnTo>
                    <a:lnTo>
                      <a:pt x="19" y="419"/>
                    </a:lnTo>
                    <a:lnTo>
                      <a:pt x="8" y="386"/>
                    </a:lnTo>
                    <a:lnTo>
                      <a:pt x="0" y="349"/>
                    </a:lnTo>
                    <a:lnTo>
                      <a:pt x="0" y="330"/>
                    </a:lnTo>
                    <a:close/>
                  </a:path>
                </a:pathLst>
              </a:custGeom>
              <a:grpFill/>
              <a:ln w="476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32" name="Line 13"/>
              <p:cNvSpPr>
                <a:spLocks noChangeShapeType="1"/>
              </p:cNvSpPr>
              <p:nvPr/>
            </p:nvSpPr>
            <p:spPr bwMode="auto">
              <a:xfrm>
                <a:off x="1843" y="112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33" name="Freeform 14"/>
              <p:cNvSpPr>
                <a:spLocks/>
              </p:cNvSpPr>
              <p:nvPr/>
            </p:nvSpPr>
            <p:spPr bwMode="auto">
              <a:xfrm>
                <a:off x="1833" y="1120"/>
                <a:ext cx="51" cy="70"/>
              </a:xfrm>
              <a:custGeom>
                <a:avLst/>
                <a:gdLst>
                  <a:gd name="T0" fmla="*/ 0 w 256"/>
                  <a:gd name="T1" fmla="*/ 0 h 352"/>
                  <a:gd name="T2" fmla="*/ 0 w 256"/>
                  <a:gd name="T3" fmla="*/ 0 h 352"/>
                  <a:gd name="T4" fmla="*/ 0 w 256"/>
                  <a:gd name="T5" fmla="*/ 0 h 352"/>
                  <a:gd name="T6" fmla="*/ 0 w 256"/>
                  <a:gd name="T7" fmla="*/ 0 h 352"/>
                  <a:gd name="T8" fmla="*/ 0 w 256"/>
                  <a:gd name="T9" fmla="*/ 0 h 352"/>
                  <a:gd name="T10" fmla="*/ 0 w 256"/>
                  <a:gd name="T11" fmla="*/ 0 h 352"/>
                  <a:gd name="T12" fmla="*/ 0 w 256"/>
                  <a:gd name="T13" fmla="*/ 0 h 352"/>
                  <a:gd name="T14" fmla="*/ 0 w 256"/>
                  <a:gd name="T15" fmla="*/ 0 h 352"/>
                  <a:gd name="T16" fmla="*/ 0 w 256"/>
                  <a:gd name="T17" fmla="*/ 0 h 352"/>
                  <a:gd name="T18" fmla="*/ 0 w 256"/>
                  <a:gd name="T19" fmla="*/ 0 h 352"/>
                  <a:gd name="T20" fmla="*/ 0 w 256"/>
                  <a:gd name="T21" fmla="*/ 0 h 352"/>
                  <a:gd name="T22" fmla="*/ 0 w 256"/>
                  <a:gd name="T23" fmla="*/ 0 h 352"/>
                  <a:gd name="T24" fmla="*/ 0 w 256"/>
                  <a:gd name="T25" fmla="*/ 0 h 352"/>
                  <a:gd name="T26" fmla="*/ 0 w 256"/>
                  <a:gd name="T27" fmla="*/ 0 h 352"/>
                  <a:gd name="T28" fmla="*/ 0 w 256"/>
                  <a:gd name="T29" fmla="*/ 0 h 352"/>
                  <a:gd name="T30" fmla="*/ 0 w 256"/>
                  <a:gd name="T31" fmla="*/ 0 h 352"/>
                  <a:gd name="T32" fmla="*/ 0 w 256"/>
                  <a:gd name="T33" fmla="*/ 0 h 352"/>
                  <a:gd name="T34" fmla="*/ 0 w 256"/>
                  <a:gd name="T35" fmla="*/ 0 h 352"/>
                  <a:gd name="T36" fmla="*/ 0 w 256"/>
                  <a:gd name="T37" fmla="*/ 0 h 352"/>
                  <a:gd name="T38" fmla="*/ 0 w 256"/>
                  <a:gd name="T39" fmla="*/ 0 h 352"/>
                  <a:gd name="T40" fmla="*/ 0 w 256"/>
                  <a:gd name="T41" fmla="*/ 0 h 352"/>
                  <a:gd name="T42" fmla="*/ 0 w 256"/>
                  <a:gd name="T43" fmla="*/ 0 h 352"/>
                  <a:gd name="T44" fmla="*/ 0 w 256"/>
                  <a:gd name="T45" fmla="*/ 0 h 352"/>
                  <a:gd name="T46" fmla="*/ 0 w 256"/>
                  <a:gd name="T47" fmla="*/ 0 h 352"/>
                  <a:gd name="T48" fmla="*/ 0 w 256"/>
                  <a:gd name="T49" fmla="*/ 0 h 352"/>
                  <a:gd name="T50" fmla="*/ 0 w 256"/>
                  <a:gd name="T51" fmla="*/ 0 h 352"/>
                  <a:gd name="T52" fmla="*/ 0 w 256"/>
                  <a:gd name="T53" fmla="*/ 0 h 352"/>
                  <a:gd name="T54" fmla="*/ 0 w 256"/>
                  <a:gd name="T55" fmla="*/ 0 h 352"/>
                  <a:gd name="T56" fmla="*/ 0 w 256"/>
                  <a:gd name="T57" fmla="*/ 0 h 352"/>
                  <a:gd name="T58" fmla="*/ 0 w 256"/>
                  <a:gd name="T59" fmla="*/ 0 h 352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256"/>
                  <a:gd name="T91" fmla="*/ 0 h 352"/>
                  <a:gd name="T92" fmla="*/ 256 w 256"/>
                  <a:gd name="T93" fmla="*/ 352 h 352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256" h="352">
                    <a:moveTo>
                      <a:pt x="51" y="0"/>
                    </a:moveTo>
                    <a:lnTo>
                      <a:pt x="51" y="209"/>
                    </a:lnTo>
                    <a:lnTo>
                      <a:pt x="54" y="231"/>
                    </a:lnTo>
                    <a:lnTo>
                      <a:pt x="57" y="259"/>
                    </a:lnTo>
                    <a:lnTo>
                      <a:pt x="68" y="283"/>
                    </a:lnTo>
                    <a:lnTo>
                      <a:pt x="93" y="298"/>
                    </a:lnTo>
                    <a:lnTo>
                      <a:pt x="125" y="298"/>
                    </a:lnTo>
                    <a:lnTo>
                      <a:pt x="158" y="292"/>
                    </a:lnTo>
                    <a:lnTo>
                      <a:pt x="174" y="277"/>
                    </a:lnTo>
                    <a:lnTo>
                      <a:pt x="191" y="256"/>
                    </a:lnTo>
                    <a:lnTo>
                      <a:pt x="202" y="219"/>
                    </a:lnTo>
                    <a:lnTo>
                      <a:pt x="204" y="185"/>
                    </a:lnTo>
                    <a:lnTo>
                      <a:pt x="204" y="0"/>
                    </a:lnTo>
                    <a:lnTo>
                      <a:pt x="256" y="0"/>
                    </a:lnTo>
                    <a:lnTo>
                      <a:pt x="256" y="342"/>
                    </a:lnTo>
                    <a:lnTo>
                      <a:pt x="207" y="342"/>
                    </a:lnTo>
                    <a:lnTo>
                      <a:pt x="207" y="292"/>
                    </a:lnTo>
                    <a:lnTo>
                      <a:pt x="198" y="305"/>
                    </a:lnTo>
                    <a:lnTo>
                      <a:pt x="185" y="321"/>
                    </a:lnTo>
                    <a:lnTo>
                      <a:pt x="152" y="342"/>
                    </a:lnTo>
                    <a:lnTo>
                      <a:pt x="108" y="352"/>
                    </a:lnTo>
                    <a:lnTo>
                      <a:pt x="62" y="342"/>
                    </a:lnTo>
                    <a:lnTo>
                      <a:pt x="40" y="336"/>
                    </a:lnTo>
                    <a:lnTo>
                      <a:pt x="24" y="321"/>
                    </a:lnTo>
                    <a:lnTo>
                      <a:pt x="14" y="305"/>
                    </a:lnTo>
                    <a:lnTo>
                      <a:pt x="5" y="286"/>
                    </a:lnTo>
                    <a:lnTo>
                      <a:pt x="3" y="246"/>
                    </a:lnTo>
                    <a:lnTo>
                      <a:pt x="0" y="207"/>
                    </a:lnTo>
                    <a:lnTo>
                      <a:pt x="0" y="0"/>
                    </a:lnTo>
                    <a:lnTo>
                      <a:pt x="51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34" name="Line 15"/>
              <p:cNvSpPr>
                <a:spLocks noChangeShapeType="1"/>
              </p:cNvSpPr>
              <p:nvPr/>
            </p:nvSpPr>
            <p:spPr bwMode="auto">
              <a:xfrm>
                <a:off x="1896" y="118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35" name="Freeform 16"/>
              <p:cNvSpPr>
                <a:spLocks/>
              </p:cNvSpPr>
              <p:nvPr/>
            </p:nvSpPr>
            <p:spPr bwMode="auto">
              <a:xfrm>
                <a:off x="1896" y="1118"/>
                <a:ext cx="29" cy="70"/>
              </a:xfrm>
              <a:custGeom>
                <a:avLst/>
                <a:gdLst>
                  <a:gd name="T0" fmla="*/ 0 w 147"/>
                  <a:gd name="T1" fmla="*/ 0 h 348"/>
                  <a:gd name="T2" fmla="*/ 0 w 147"/>
                  <a:gd name="T3" fmla="*/ 0 h 348"/>
                  <a:gd name="T4" fmla="*/ 0 w 147"/>
                  <a:gd name="T5" fmla="*/ 0 h 348"/>
                  <a:gd name="T6" fmla="*/ 0 w 147"/>
                  <a:gd name="T7" fmla="*/ 0 h 348"/>
                  <a:gd name="T8" fmla="*/ 0 w 147"/>
                  <a:gd name="T9" fmla="*/ 0 h 348"/>
                  <a:gd name="T10" fmla="*/ 0 w 147"/>
                  <a:gd name="T11" fmla="*/ 0 h 348"/>
                  <a:gd name="T12" fmla="*/ 0 w 147"/>
                  <a:gd name="T13" fmla="*/ 0 h 348"/>
                  <a:gd name="T14" fmla="*/ 0 w 147"/>
                  <a:gd name="T15" fmla="*/ 0 h 348"/>
                  <a:gd name="T16" fmla="*/ 0 w 147"/>
                  <a:gd name="T17" fmla="*/ 0 h 348"/>
                  <a:gd name="T18" fmla="*/ 0 w 147"/>
                  <a:gd name="T19" fmla="*/ 0 h 348"/>
                  <a:gd name="T20" fmla="*/ 0 w 147"/>
                  <a:gd name="T21" fmla="*/ 0 h 348"/>
                  <a:gd name="T22" fmla="*/ 0 w 147"/>
                  <a:gd name="T23" fmla="*/ 0 h 348"/>
                  <a:gd name="T24" fmla="*/ 0 w 147"/>
                  <a:gd name="T25" fmla="*/ 0 h 348"/>
                  <a:gd name="T26" fmla="*/ 0 w 147"/>
                  <a:gd name="T27" fmla="*/ 0 h 348"/>
                  <a:gd name="T28" fmla="*/ 0 w 147"/>
                  <a:gd name="T29" fmla="*/ 0 h 348"/>
                  <a:gd name="T30" fmla="*/ 0 w 147"/>
                  <a:gd name="T31" fmla="*/ 0 h 348"/>
                  <a:gd name="T32" fmla="*/ 0 w 147"/>
                  <a:gd name="T33" fmla="*/ 0 h 34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47"/>
                  <a:gd name="T52" fmla="*/ 0 h 348"/>
                  <a:gd name="T53" fmla="*/ 147 w 147"/>
                  <a:gd name="T54" fmla="*/ 348 h 34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47" h="348">
                    <a:moveTo>
                      <a:pt x="0" y="348"/>
                    </a:moveTo>
                    <a:lnTo>
                      <a:pt x="0" y="6"/>
                    </a:lnTo>
                    <a:lnTo>
                      <a:pt x="49" y="6"/>
                    </a:lnTo>
                    <a:lnTo>
                      <a:pt x="49" y="67"/>
                    </a:lnTo>
                    <a:lnTo>
                      <a:pt x="55" y="52"/>
                    </a:lnTo>
                    <a:lnTo>
                      <a:pt x="68" y="30"/>
                    </a:lnTo>
                    <a:lnTo>
                      <a:pt x="92" y="9"/>
                    </a:lnTo>
                    <a:lnTo>
                      <a:pt x="125" y="0"/>
                    </a:lnTo>
                    <a:lnTo>
                      <a:pt x="147" y="0"/>
                    </a:lnTo>
                    <a:lnTo>
                      <a:pt x="147" y="61"/>
                    </a:lnTo>
                    <a:lnTo>
                      <a:pt x="123" y="61"/>
                    </a:lnTo>
                    <a:lnTo>
                      <a:pt x="96" y="67"/>
                    </a:lnTo>
                    <a:lnTo>
                      <a:pt x="68" y="90"/>
                    </a:lnTo>
                    <a:lnTo>
                      <a:pt x="55" y="123"/>
                    </a:lnTo>
                    <a:lnTo>
                      <a:pt x="52" y="157"/>
                    </a:lnTo>
                    <a:lnTo>
                      <a:pt x="52" y="348"/>
                    </a:lnTo>
                    <a:lnTo>
                      <a:pt x="0" y="348"/>
                    </a:lnTo>
                    <a:close/>
                  </a:path>
                </a:pathLst>
              </a:custGeom>
              <a:grpFill/>
              <a:ln w="476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36" name="Line 17"/>
              <p:cNvSpPr>
                <a:spLocks noChangeShapeType="1"/>
              </p:cNvSpPr>
              <p:nvPr/>
            </p:nvSpPr>
            <p:spPr bwMode="auto">
              <a:xfrm>
                <a:off x="1946" y="118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37" name="Freeform 18"/>
              <p:cNvSpPr>
                <a:spLocks/>
              </p:cNvSpPr>
              <p:nvPr/>
            </p:nvSpPr>
            <p:spPr bwMode="auto">
              <a:xfrm>
                <a:off x="1923" y="1120"/>
                <a:ext cx="56" cy="68"/>
              </a:xfrm>
              <a:custGeom>
                <a:avLst/>
                <a:gdLst>
                  <a:gd name="T0" fmla="*/ 0 w 278"/>
                  <a:gd name="T1" fmla="*/ 0 h 342"/>
                  <a:gd name="T2" fmla="*/ 0 w 278"/>
                  <a:gd name="T3" fmla="*/ 0 h 342"/>
                  <a:gd name="T4" fmla="*/ 0 w 278"/>
                  <a:gd name="T5" fmla="*/ 0 h 342"/>
                  <a:gd name="T6" fmla="*/ 0 w 278"/>
                  <a:gd name="T7" fmla="*/ 0 h 342"/>
                  <a:gd name="T8" fmla="*/ 0 w 278"/>
                  <a:gd name="T9" fmla="*/ 0 h 342"/>
                  <a:gd name="T10" fmla="*/ 0 w 278"/>
                  <a:gd name="T11" fmla="*/ 0 h 342"/>
                  <a:gd name="T12" fmla="*/ 0 w 278"/>
                  <a:gd name="T13" fmla="*/ 0 h 342"/>
                  <a:gd name="T14" fmla="*/ 0 w 278"/>
                  <a:gd name="T15" fmla="*/ 0 h 34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78"/>
                  <a:gd name="T25" fmla="*/ 0 h 342"/>
                  <a:gd name="T26" fmla="*/ 278 w 278"/>
                  <a:gd name="T27" fmla="*/ 342 h 34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78" h="342">
                    <a:moveTo>
                      <a:pt x="112" y="342"/>
                    </a:moveTo>
                    <a:lnTo>
                      <a:pt x="0" y="0"/>
                    </a:lnTo>
                    <a:lnTo>
                      <a:pt x="55" y="0"/>
                    </a:lnTo>
                    <a:lnTo>
                      <a:pt x="140" y="275"/>
                    </a:lnTo>
                    <a:lnTo>
                      <a:pt x="224" y="0"/>
                    </a:lnTo>
                    <a:lnTo>
                      <a:pt x="278" y="0"/>
                    </a:lnTo>
                    <a:lnTo>
                      <a:pt x="167" y="342"/>
                    </a:lnTo>
                    <a:lnTo>
                      <a:pt x="112" y="342"/>
                    </a:lnTo>
                    <a:close/>
                  </a:path>
                </a:pathLst>
              </a:custGeom>
              <a:grpFill/>
              <a:ln w="476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38" name="Line 19"/>
              <p:cNvSpPr>
                <a:spLocks noChangeShapeType="1"/>
              </p:cNvSpPr>
              <p:nvPr/>
            </p:nvSpPr>
            <p:spPr bwMode="auto">
              <a:xfrm>
                <a:off x="1984" y="118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39" name="Rectangle 20"/>
              <p:cNvSpPr>
                <a:spLocks noChangeArrowheads="1"/>
              </p:cNvSpPr>
              <p:nvPr/>
            </p:nvSpPr>
            <p:spPr bwMode="auto">
              <a:xfrm>
                <a:off x="1984" y="1120"/>
                <a:ext cx="10" cy="68"/>
              </a:xfrm>
              <a:prstGeom prst="rect">
                <a:avLst/>
              </a:prstGeom>
              <a:grpFill/>
              <a:ln w="4763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40" name="Line 21"/>
              <p:cNvSpPr>
                <a:spLocks noChangeShapeType="1"/>
              </p:cNvSpPr>
              <p:nvPr/>
            </p:nvSpPr>
            <p:spPr bwMode="auto">
              <a:xfrm>
                <a:off x="1984" y="110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41" name="Rectangle 22"/>
              <p:cNvSpPr>
                <a:spLocks noChangeArrowheads="1"/>
              </p:cNvSpPr>
              <p:nvPr/>
            </p:nvSpPr>
            <p:spPr bwMode="auto">
              <a:xfrm>
                <a:off x="1984" y="1094"/>
                <a:ext cx="10" cy="13"/>
              </a:xfrm>
              <a:prstGeom prst="rect">
                <a:avLst/>
              </a:prstGeom>
              <a:grpFill/>
              <a:ln w="4763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42" name="Line 23"/>
              <p:cNvSpPr>
                <a:spLocks noChangeShapeType="1"/>
              </p:cNvSpPr>
              <p:nvPr/>
            </p:nvSpPr>
            <p:spPr bwMode="auto">
              <a:xfrm>
                <a:off x="2021" y="118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43" name="Freeform 24"/>
              <p:cNvSpPr>
                <a:spLocks/>
              </p:cNvSpPr>
              <p:nvPr/>
            </p:nvSpPr>
            <p:spPr bwMode="auto">
              <a:xfrm>
                <a:off x="1999" y="1120"/>
                <a:ext cx="55" cy="68"/>
              </a:xfrm>
              <a:custGeom>
                <a:avLst/>
                <a:gdLst>
                  <a:gd name="T0" fmla="*/ 0 w 278"/>
                  <a:gd name="T1" fmla="*/ 0 h 342"/>
                  <a:gd name="T2" fmla="*/ 0 w 278"/>
                  <a:gd name="T3" fmla="*/ 0 h 342"/>
                  <a:gd name="T4" fmla="*/ 0 w 278"/>
                  <a:gd name="T5" fmla="*/ 0 h 342"/>
                  <a:gd name="T6" fmla="*/ 0 w 278"/>
                  <a:gd name="T7" fmla="*/ 0 h 342"/>
                  <a:gd name="T8" fmla="*/ 0 w 278"/>
                  <a:gd name="T9" fmla="*/ 0 h 342"/>
                  <a:gd name="T10" fmla="*/ 0 w 278"/>
                  <a:gd name="T11" fmla="*/ 0 h 342"/>
                  <a:gd name="T12" fmla="*/ 0 w 278"/>
                  <a:gd name="T13" fmla="*/ 0 h 342"/>
                  <a:gd name="T14" fmla="*/ 0 w 278"/>
                  <a:gd name="T15" fmla="*/ 0 h 34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78"/>
                  <a:gd name="T25" fmla="*/ 0 h 342"/>
                  <a:gd name="T26" fmla="*/ 278 w 278"/>
                  <a:gd name="T27" fmla="*/ 342 h 34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78" h="342">
                    <a:moveTo>
                      <a:pt x="112" y="342"/>
                    </a:moveTo>
                    <a:lnTo>
                      <a:pt x="0" y="0"/>
                    </a:lnTo>
                    <a:lnTo>
                      <a:pt x="54" y="0"/>
                    </a:lnTo>
                    <a:lnTo>
                      <a:pt x="138" y="275"/>
                    </a:lnTo>
                    <a:lnTo>
                      <a:pt x="223" y="0"/>
                    </a:lnTo>
                    <a:lnTo>
                      <a:pt x="278" y="0"/>
                    </a:lnTo>
                    <a:lnTo>
                      <a:pt x="166" y="342"/>
                    </a:lnTo>
                    <a:lnTo>
                      <a:pt x="112" y="342"/>
                    </a:lnTo>
                    <a:close/>
                  </a:path>
                </a:pathLst>
              </a:custGeom>
              <a:grpFill/>
              <a:ln w="476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44" name="Line 25"/>
              <p:cNvSpPr>
                <a:spLocks noChangeShapeType="1"/>
              </p:cNvSpPr>
              <p:nvPr/>
            </p:nvSpPr>
            <p:spPr bwMode="auto">
              <a:xfrm>
                <a:off x="2080" y="111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45" name="Line 26"/>
              <p:cNvSpPr>
                <a:spLocks noChangeShapeType="1"/>
              </p:cNvSpPr>
              <p:nvPr/>
            </p:nvSpPr>
            <p:spPr bwMode="auto">
              <a:xfrm>
                <a:off x="2078" y="1118"/>
                <a:ext cx="8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46" name="Line 27"/>
              <p:cNvSpPr>
                <a:spLocks noChangeShapeType="1"/>
              </p:cNvSpPr>
              <p:nvPr/>
            </p:nvSpPr>
            <p:spPr bwMode="auto">
              <a:xfrm>
                <a:off x="2076" y="1118"/>
                <a:ext cx="15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47" name="Line 28"/>
              <p:cNvSpPr>
                <a:spLocks noChangeShapeType="1"/>
              </p:cNvSpPr>
              <p:nvPr/>
            </p:nvSpPr>
            <p:spPr bwMode="auto">
              <a:xfrm>
                <a:off x="2073" y="1119"/>
                <a:ext cx="19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48" name="Line 29"/>
              <p:cNvSpPr>
                <a:spLocks noChangeShapeType="1"/>
              </p:cNvSpPr>
              <p:nvPr/>
            </p:nvSpPr>
            <p:spPr bwMode="auto">
              <a:xfrm>
                <a:off x="2070" y="1120"/>
                <a:ext cx="24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49" name="Line 30"/>
              <p:cNvSpPr>
                <a:spLocks noChangeShapeType="1"/>
              </p:cNvSpPr>
              <p:nvPr/>
            </p:nvSpPr>
            <p:spPr bwMode="auto">
              <a:xfrm>
                <a:off x="2069" y="1120"/>
                <a:ext cx="27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50" name="Line 31"/>
              <p:cNvSpPr>
                <a:spLocks noChangeShapeType="1"/>
              </p:cNvSpPr>
              <p:nvPr/>
            </p:nvSpPr>
            <p:spPr bwMode="auto">
              <a:xfrm>
                <a:off x="2068" y="1121"/>
                <a:ext cx="29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51" name="Line 32"/>
              <p:cNvSpPr>
                <a:spLocks noChangeShapeType="1"/>
              </p:cNvSpPr>
              <p:nvPr/>
            </p:nvSpPr>
            <p:spPr bwMode="auto">
              <a:xfrm>
                <a:off x="2066" y="1121"/>
                <a:ext cx="32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52" name="Line 33"/>
              <p:cNvSpPr>
                <a:spLocks noChangeShapeType="1"/>
              </p:cNvSpPr>
              <p:nvPr/>
            </p:nvSpPr>
            <p:spPr bwMode="auto">
              <a:xfrm>
                <a:off x="2066" y="1122"/>
                <a:ext cx="33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53" name="Line 34"/>
              <p:cNvSpPr>
                <a:spLocks noChangeShapeType="1"/>
              </p:cNvSpPr>
              <p:nvPr/>
            </p:nvSpPr>
            <p:spPr bwMode="auto">
              <a:xfrm>
                <a:off x="2065" y="1123"/>
                <a:ext cx="34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54" name="Line 35"/>
              <p:cNvSpPr>
                <a:spLocks noChangeShapeType="1"/>
              </p:cNvSpPr>
              <p:nvPr/>
            </p:nvSpPr>
            <p:spPr bwMode="auto">
              <a:xfrm>
                <a:off x="2064" y="1123"/>
                <a:ext cx="36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55" name="Line 36"/>
              <p:cNvSpPr>
                <a:spLocks noChangeShapeType="1"/>
              </p:cNvSpPr>
              <p:nvPr/>
            </p:nvSpPr>
            <p:spPr bwMode="auto">
              <a:xfrm>
                <a:off x="2063" y="1124"/>
                <a:ext cx="38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56" name="Line 37"/>
              <p:cNvSpPr>
                <a:spLocks noChangeShapeType="1"/>
              </p:cNvSpPr>
              <p:nvPr/>
            </p:nvSpPr>
            <p:spPr bwMode="auto">
              <a:xfrm>
                <a:off x="2063" y="1124"/>
                <a:ext cx="39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57" name="Line 38"/>
              <p:cNvSpPr>
                <a:spLocks noChangeShapeType="1"/>
              </p:cNvSpPr>
              <p:nvPr/>
            </p:nvSpPr>
            <p:spPr bwMode="auto">
              <a:xfrm>
                <a:off x="2062" y="1125"/>
                <a:ext cx="4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58" name="Line 39"/>
              <p:cNvSpPr>
                <a:spLocks noChangeShapeType="1"/>
              </p:cNvSpPr>
              <p:nvPr/>
            </p:nvSpPr>
            <p:spPr bwMode="auto">
              <a:xfrm>
                <a:off x="2062" y="1126"/>
                <a:ext cx="41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59" name="Line 40"/>
              <p:cNvSpPr>
                <a:spLocks noChangeShapeType="1"/>
              </p:cNvSpPr>
              <p:nvPr/>
            </p:nvSpPr>
            <p:spPr bwMode="auto">
              <a:xfrm>
                <a:off x="2062" y="1126"/>
                <a:ext cx="41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60" name="Line 41"/>
              <p:cNvSpPr>
                <a:spLocks noChangeShapeType="1"/>
              </p:cNvSpPr>
              <p:nvPr/>
            </p:nvSpPr>
            <p:spPr bwMode="auto">
              <a:xfrm>
                <a:off x="2061" y="1127"/>
                <a:ext cx="42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61" name="Line 42"/>
              <p:cNvSpPr>
                <a:spLocks noChangeShapeType="1"/>
              </p:cNvSpPr>
              <p:nvPr/>
            </p:nvSpPr>
            <p:spPr bwMode="auto">
              <a:xfrm>
                <a:off x="2061" y="1128"/>
                <a:ext cx="2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62" name="Line 43"/>
              <p:cNvSpPr>
                <a:spLocks noChangeShapeType="1"/>
              </p:cNvSpPr>
              <p:nvPr/>
            </p:nvSpPr>
            <p:spPr bwMode="auto">
              <a:xfrm>
                <a:off x="2081" y="1128"/>
                <a:ext cx="23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63" name="Line 44"/>
              <p:cNvSpPr>
                <a:spLocks noChangeShapeType="1"/>
              </p:cNvSpPr>
              <p:nvPr/>
            </p:nvSpPr>
            <p:spPr bwMode="auto">
              <a:xfrm>
                <a:off x="2060" y="1128"/>
                <a:ext cx="18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64" name="Line 45"/>
              <p:cNvSpPr>
                <a:spLocks noChangeShapeType="1"/>
              </p:cNvSpPr>
              <p:nvPr/>
            </p:nvSpPr>
            <p:spPr bwMode="auto">
              <a:xfrm>
                <a:off x="2088" y="1128"/>
                <a:ext cx="16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65" name="Line 46"/>
              <p:cNvSpPr>
                <a:spLocks noChangeShapeType="1"/>
              </p:cNvSpPr>
              <p:nvPr/>
            </p:nvSpPr>
            <p:spPr bwMode="auto">
              <a:xfrm>
                <a:off x="2060" y="1129"/>
                <a:ext cx="14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66" name="Line 47"/>
              <p:cNvSpPr>
                <a:spLocks noChangeShapeType="1"/>
              </p:cNvSpPr>
              <p:nvPr/>
            </p:nvSpPr>
            <p:spPr bwMode="auto">
              <a:xfrm>
                <a:off x="2089" y="1129"/>
                <a:ext cx="15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67" name="Line 48"/>
              <p:cNvSpPr>
                <a:spLocks noChangeShapeType="1"/>
              </p:cNvSpPr>
              <p:nvPr/>
            </p:nvSpPr>
            <p:spPr bwMode="auto">
              <a:xfrm>
                <a:off x="2060" y="1129"/>
                <a:ext cx="13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68" name="Line 49"/>
              <p:cNvSpPr>
                <a:spLocks noChangeShapeType="1"/>
              </p:cNvSpPr>
              <p:nvPr/>
            </p:nvSpPr>
            <p:spPr bwMode="auto">
              <a:xfrm>
                <a:off x="2090" y="1129"/>
                <a:ext cx="14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69" name="Line 50"/>
              <p:cNvSpPr>
                <a:spLocks noChangeShapeType="1"/>
              </p:cNvSpPr>
              <p:nvPr/>
            </p:nvSpPr>
            <p:spPr bwMode="auto">
              <a:xfrm>
                <a:off x="2059" y="1130"/>
                <a:ext cx="13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70" name="Line 51"/>
              <p:cNvSpPr>
                <a:spLocks noChangeShapeType="1"/>
              </p:cNvSpPr>
              <p:nvPr/>
            </p:nvSpPr>
            <p:spPr bwMode="auto">
              <a:xfrm>
                <a:off x="2091" y="1130"/>
                <a:ext cx="13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71" name="Line 52"/>
              <p:cNvSpPr>
                <a:spLocks noChangeShapeType="1"/>
              </p:cNvSpPr>
              <p:nvPr/>
            </p:nvSpPr>
            <p:spPr bwMode="auto">
              <a:xfrm>
                <a:off x="2059" y="1131"/>
                <a:ext cx="13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72" name="Line 53"/>
              <p:cNvSpPr>
                <a:spLocks noChangeShapeType="1"/>
              </p:cNvSpPr>
              <p:nvPr/>
            </p:nvSpPr>
            <p:spPr bwMode="auto">
              <a:xfrm>
                <a:off x="2092" y="1131"/>
                <a:ext cx="13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73" name="Line 54"/>
              <p:cNvSpPr>
                <a:spLocks noChangeShapeType="1"/>
              </p:cNvSpPr>
              <p:nvPr/>
            </p:nvSpPr>
            <p:spPr bwMode="auto">
              <a:xfrm>
                <a:off x="2059" y="1131"/>
                <a:ext cx="11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74" name="Line 55"/>
              <p:cNvSpPr>
                <a:spLocks noChangeShapeType="1"/>
              </p:cNvSpPr>
              <p:nvPr/>
            </p:nvSpPr>
            <p:spPr bwMode="auto">
              <a:xfrm>
                <a:off x="2093" y="1131"/>
                <a:ext cx="12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75" name="Line 56"/>
              <p:cNvSpPr>
                <a:spLocks noChangeShapeType="1"/>
              </p:cNvSpPr>
              <p:nvPr/>
            </p:nvSpPr>
            <p:spPr bwMode="auto">
              <a:xfrm>
                <a:off x="2059" y="1132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76" name="Line 57"/>
              <p:cNvSpPr>
                <a:spLocks noChangeShapeType="1"/>
              </p:cNvSpPr>
              <p:nvPr/>
            </p:nvSpPr>
            <p:spPr bwMode="auto">
              <a:xfrm>
                <a:off x="2094" y="1132"/>
                <a:ext cx="11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77" name="Line 58"/>
              <p:cNvSpPr>
                <a:spLocks noChangeShapeType="1"/>
              </p:cNvSpPr>
              <p:nvPr/>
            </p:nvSpPr>
            <p:spPr bwMode="auto">
              <a:xfrm>
                <a:off x="2059" y="1133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78" name="Line 59"/>
              <p:cNvSpPr>
                <a:spLocks noChangeShapeType="1"/>
              </p:cNvSpPr>
              <p:nvPr/>
            </p:nvSpPr>
            <p:spPr bwMode="auto">
              <a:xfrm>
                <a:off x="2094" y="1133"/>
                <a:ext cx="11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79" name="Line 60"/>
              <p:cNvSpPr>
                <a:spLocks noChangeShapeType="1"/>
              </p:cNvSpPr>
              <p:nvPr/>
            </p:nvSpPr>
            <p:spPr bwMode="auto">
              <a:xfrm>
                <a:off x="2059" y="1133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80" name="Line 61"/>
              <p:cNvSpPr>
                <a:spLocks noChangeShapeType="1"/>
              </p:cNvSpPr>
              <p:nvPr/>
            </p:nvSpPr>
            <p:spPr bwMode="auto">
              <a:xfrm>
                <a:off x="2095" y="1133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81" name="Line 62"/>
              <p:cNvSpPr>
                <a:spLocks noChangeShapeType="1"/>
              </p:cNvSpPr>
              <p:nvPr/>
            </p:nvSpPr>
            <p:spPr bwMode="auto">
              <a:xfrm>
                <a:off x="2058" y="1134"/>
                <a:ext cx="11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82" name="Line 63"/>
              <p:cNvSpPr>
                <a:spLocks noChangeShapeType="1"/>
              </p:cNvSpPr>
              <p:nvPr/>
            </p:nvSpPr>
            <p:spPr bwMode="auto">
              <a:xfrm>
                <a:off x="2095" y="1134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83" name="Line 64"/>
              <p:cNvSpPr>
                <a:spLocks noChangeShapeType="1"/>
              </p:cNvSpPr>
              <p:nvPr/>
            </p:nvSpPr>
            <p:spPr bwMode="auto">
              <a:xfrm>
                <a:off x="2058" y="1134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84" name="Line 65"/>
              <p:cNvSpPr>
                <a:spLocks noChangeShapeType="1"/>
              </p:cNvSpPr>
              <p:nvPr/>
            </p:nvSpPr>
            <p:spPr bwMode="auto">
              <a:xfrm>
                <a:off x="2095" y="1134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85" name="Line 66"/>
              <p:cNvSpPr>
                <a:spLocks noChangeShapeType="1"/>
              </p:cNvSpPr>
              <p:nvPr/>
            </p:nvSpPr>
            <p:spPr bwMode="auto">
              <a:xfrm>
                <a:off x="2058" y="1135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86" name="Line 67"/>
              <p:cNvSpPr>
                <a:spLocks noChangeShapeType="1"/>
              </p:cNvSpPr>
              <p:nvPr/>
            </p:nvSpPr>
            <p:spPr bwMode="auto">
              <a:xfrm>
                <a:off x="2095" y="1135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87" name="Line 68"/>
              <p:cNvSpPr>
                <a:spLocks noChangeShapeType="1"/>
              </p:cNvSpPr>
              <p:nvPr/>
            </p:nvSpPr>
            <p:spPr bwMode="auto">
              <a:xfrm>
                <a:off x="2058" y="1136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88" name="Line 69"/>
              <p:cNvSpPr>
                <a:spLocks noChangeShapeType="1"/>
              </p:cNvSpPr>
              <p:nvPr/>
            </p:nvSpPr>
            <p:spPr bwMode="auto">
              <a:xfrm>
                <a:off x="2095" y="1136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89" name="Line 70"/>
              <p:cNvSpPr>
                <a:spLocks noChangeShapeType="1"/>
              </p:cNvSpPr>
              <p:nvPr/>
            </p:nvSpPr>
            <p:spPr bwMode="auto">
              <a:xfrm>
                <a:off x="2057" y="1136"/>
                <a:ext cx="11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90" name="Line 71"/>
              <p:cNvSpPr>
                <a:spLocks noChangeShapeType="1"/>
              </p:cNvSpPr>
              <p:nvPr/>
            </p:nvSpPr>
            <p:spPr bwMode="auto">
              <a:xfrm>
                <a:off x="2095" y="1136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91" name="Line 72"/>
              <p:cNvSpPr>
                <a:spLocks noChangeShapeType="1"/>
              </p:cNvSpPr>
              <p:nvPr/>
            </p:nvSpPr>
            <p:spPr bwMode="auto">
              <a:xfrm>
                <a:off x="2057" y="1137"/>
                <a:ext cx="11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92" name="Line 73"/>
              <p:cNvSpPr>
                <a:spLocks noChangeShapeType="1"/>
              </p:cNvSpPr>
              <p:nvPr/>
            </p:nvSpPr>
            <p:spPr bwMode="auto">
              <a:xfrm>
                <a:off x="2095" y="1137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93" name="Line 74"/>
              <p:cNvSpPr>
                <a:spLocks noChangeShapeType="1"/>
              </p:cNvSpPr>
              <p:nvPr/>
            </p:nvSpPr>
            <p:spPr bwMode="auto">
              <a:xfrm>
                <a:off x="2057" y="1138"/>
                <a:ext cx="11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94" name="Line 75"/>
              <p:cNvSpPr>
                <a:spLocks noChangeShapeType="1"/>
              </p:cNvSpPr>
              <p:nvPr/>
            </p:nvSpPr>
            <p:spPr bwMode="auto">
              <a:xfrm>
                <a:off x="2095" y="1138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95" name="Line 76"/>
              <p:cNvSpPr>
                <a:spLocks noChangeShapeType="1"/>
              </p:cNvSpPr>
              <p:nvPr/>
            </p:nvSpPr>
            <p:spPr bwMode="auto">
              <a:xfrm>
                <a:off x="2057" y="1138"/>
                <a:ext cx="11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96" name="Line 77"/>
              <p:cNvSpPr>
                <a:spLocks noChangeShapeType="1"/>
              </p:cNvSpPr>
              <p:nvPr/>
            </p:nvSpPr>
            <p:spPr bwMode="auto">
              <a:xfrm>
                <a:off x="2095" y="1138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97" name="Line 78"/>
              <p:cNvSpPr>
                <a:spLocks noChangeShapeType="1"/>
              </p:cNvSpPr>
              <p:nvPr/>
            </p:nvSpPr>
            <p:spPr bwMode="auto">
              <a:xfrm>
                <a:off x="2057" y="1139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98" name="Line 79"/>
              <p:cNvSpPr>
                <a:spLocks noChangeShapeType="1"/>
              </p:cNvSpPr>
              <p:nvPr/>
            </p:nvSpPr>
            <p:spPr bwMode="auto">
              <a:xfrm>
                <a:off x="2095" y="1139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99" name="Line 80"/>
              <p:cNvSpPr>
                <a:spLocks noChangeShapeType="1"/>
              </p:cNvSpPr>
              <p:nvPr/>
            </p:nvSpPr>
            <p:spPr bwMode="auto">
              <a:xfrm>
                <a:off x="2057" y="1139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00" name="Line 81"/>
              <p:cNvSpPr>
                <a:spLocks noChangeShapeType="1"/>
              </p:cNvSpPr>
              <p:nvPr/>
            </p:nvSpPr>
            <p:spPr bwMode="auto">
              <a:xfrm>
                <a:off x="2095" y="1139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01" name="Line 82"/>
              <p:cNvSpPr>
                <a:spLocks noChangeShapeType="1"/>
              </p:cNvSpPr>
              <p:nvPr/>
            </p:nvSpPr>
            <p:spPr bwMode="auto">
              <a:xfrm>
                <a:off x="2057" y="1140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02" name="Line 83"/>
              <p:cNvSpPr>
                <a:spLocks noChangeShapeType="1"/>
              </p:cNvSpPr>
              <p:nvPr/>
            </p:nvSpPr>
            <p:spPr bwMode="auto">
              <a:xfrm>
                <a:off x="2095" y="1140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03" name="Line 84"/>
              <p:cNvSpPr>
                <a:spLocks noChangeShapeType="1"/>
              </p:cNvSpPr>
              <p:nvPr/>
            </p:nvSpPr>
            <p:spPr bwMode="auto">
              <a:xfrm>
                <a:off x="2095" y="1141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04" name="Line 85"/>
              <p:cNvSpPr>
                <a:spLocks noChangeShapeType="1"/>
              </p:cNvSpPr>
              <p:nvPr/>
            </p:nvSpPr>
            <p:spPr bwMode="auto">
              <a:xfrm>
                <a:off x="2095" y="1141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05" name="Line 86"/>
              <p:cNvSpPr>
                <a:spLocks noChangeShapeType="1"/>
              </p:cNvSpPr>
              <p:nvPr/>
            </p:nvSpPr>
            <p:spPr bwMode="auto">
              <a:xfrm>
                <a:off x="2095" y="1142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06" name="Line 87"/>
              <p:cNvSpPr>
                <a:spLocks noChangeShapeType="1"/>
              </p:cNvSpPr>
              <p:nvPr/>
            </p:nvSpPr>
            <p:spPr bwMode="auto">
              <a:xfrm>
                <a:off x="2095" y="1142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07" name="Line 88"/>
              <p:cNvSpPr>
                <a:spLocks noChangeShapeType="1"/>
              </p:cNvSpPr>
              <p:nvPr/>
            </p:nvSpPr>
            <p:spPr bwMode="auto">
              <a:xfrm>
                <a:off x="2095" y="1143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08" name="Line 89"/>
              <p:cNvSpPr>
                <a:spLocks noChangeShapeType="1"/>
              </p:cNvSpPr>
              <p:nvPr/>
            </p:nvSpPr>
            <p:spPr bwMode="auto">
              <a:xfrm>
                <a:off x="2095" y="1144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09" name="Line 90"/>
              <p:cNvSpPr>
                <a:spLocks noChangeShapeType="1"/>
              </p:cNvSpPr>
              <p:nvPr/>
            </p:nvSpPr>
            <p:spPr bwMode="auto">
              <a:xfrm>
                <a:off x="2095" y="1144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10" name="Line 91"/>
              <p:cNvSpPr>
                <a:spLocks noChangeShapeType="1"/>
              </p:cNvSpPr>
              <p:nvPr/>
            </p:nvSpPr>
            <p:spPr bwMode="auto">
              <a:xfrm>
                <a:off x="2094" y="1145"/>
                <a:ext cx="11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11" name="Line 92"/>
              <p:cNvSpPr>
                <a:spLocks noChangeShapeType="1"/>
              </p:cNvSpPr>
              <p:nvPr/>
            </p:nvSpPr>
            <p:spPr bwMode="auto">
              <a:xfrm>
                <a:off x="2092" y="1146"/>
                <a:ext cx="13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12" name="Line 93"/>
              <p:cNvSpPr>
                <a:spLocks noChangeShapeType="1"/>
              </p:cNvSpPr>
              <p:nvPr/>
            </p:nvSpPr>
            <p:spPr bwMode="auto">
              <a:xfrm>
                <a:off x="2091" y="1146"/>
                <a:ext cx="14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13" name="Line 94"/>
              <p:cNvSpPr>
                <a:spLocks noChangeShapeType="1"/>
              </p:cNvSpPr>
              <p:nvPr/>
            </p:nvSpPr>
            <p:spPr bwMode="auto">
              <a:xfrm>
                <a:off x="2088" y="1147"/>
                <a:ext cx="17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14" name="Line 95"/>
              <p:cNvSpPr>
                <a:spLocks noChangeShapeType="1"/>
              </p:cNvSpPr>
              <p:nvPr/>
            </p:nvSpPr>
            <p:spPr bwMode="auto">
              <a:xfrm>
                <a:off x="2081" y="1147"/>
                <a:ext cx="24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15" name="Line 96"/>
              <p:cNvSpPr>
                <a:spLocks noChangeShapeType="1"/>
              </p:cNvSpPr>
              <p:nvPr/>
            </p:nvSpPr>
            <p:spPr bwMode="auto">
              <a:xfrm>
                <a:off x="2077" y="1148"/>
                <a:ext cx="28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16" name="Line 97"/>
              <p:cNvSpPr>
                <a:spLocks noChangeShapeType="1"/>
              </p:cNvSpPr>
              <p:nvPr/>
            </p:nvSpPr>
            <p:spPr bwMode="auto">
              <a:xfrm>
                <a:off x="2072" y="1148"/>
                <a:ext cx="33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17" name="Line 98"/>
              <p:cNvSpPr>
                <a:spLocks noChangeShapeType="1"/>
              </p:cNvSpPr>
              <p:nvPr/>
            </p:nvSpPr>
            <p:spPr bwMode="auto">
              <a:xfrm>
                <a:off x="2070" y="1149"/>
                <a:ext cx="35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18" name="Line 99"/>
              <p:cNvSpPr>
                <a:spLocks noChangeShapeType="1"/>
              </p:cNvSpPr>
              <p:nvPr/>
            </p:nvSpPr>
            <p:spPr bwMode="auto">
              <a:xfrm>
                <a:off x="2069" y="1150"/>
                <a:ext cx="36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19" name="Line 100"/>
              <p:cNvSpPr>
                <a:spLocks noChangeShapeType="1"/>
              </p:cNvSpPr>
              <p:nvPr/>
            </p:nvSpPr>
            <p:spPr bwMode="auto">
              <a:xfrm>
                <a:off x="2067" y="1150"/>
                <a:ext cx="38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20" name="Line 101"/>
              <p:cNvSpPr>
                <a:spLocks noChangeShapeType="1"/>
              </p:cNvSpPr>
              <p:nvPr/>
            </p:nvSpPr>
            <p:spPr bwMode="auto">
              <a:xfrm>
                <a:off x="2066" y="1151"/>
                <a:ext cx="39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21" name="Line 102"/>
              <p:cNvSpPr>
                <a:spLocks noChangeShapeType="1"/>
              </p:cNvSpPr>
              <p:nvPr/>
            </p:nvSpPr>
            <p:spPr bwMode="auto">
              <a:xfrm>
                <a:off x="2064" y="1152"/>
                <a:ext cx="41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22" name="Line 103"/>
              <p:cNvSpPr>
                <a:spLocks noChangeShapeType="1"/>
              </p:cNvSpPr>
              <p:nvPr/>
            </p:nvSpPr>
            <p:spPr bwMode="auto">
              <a:xfrm>
                <a:off x="2063" y="1152"/>
                <a:ext cx="42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23" name="Line 104"/>
              <p:cNvSpPr>
                <a:spLocks noChangeShapeType="1"/>
              </p:cNvSpPr>
              <p:nvPr/>
            </p:nvSpPr>
            <p:spPr bwMode="auto">
              <a:xfrm>
                <a:off x="2063" y="1153"/>
                <a:ext cx="42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24" name="Line 105"/>
              <p:cNvSpPr>
                <a:spLocks noChangeShapeType="1"/>
              </p:cNvSpPr>
              <p:nvPr/>
            </p:nvSpPr>
            <p:spPr bwMode="auto">
              <a:xfrm>
                <a:off x="2062" y="1153"/>
                <a:ext cx="33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25" name="Line 106"/>
              <p:cNvSpPr>
                <a:spLocks noChangeShapeType="1"/>
              </p:cNvSpPr>
              <p:nvPr/>
            </p:nvSpPr>
            <p:spPr bwMode="auto">
              <a:xfrm>
                <a:off x="2095" y="1153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26" name="Line 107"/>
              <p:cNvSpPr>
                <a:spLocks noChangeShapeType="1"/>
              </p:cNvSpPr>
              <p:nvPr/>
            </p:nvSpPr>
            <p:spPr bwMode="auto">
              <a:xfrm>
                <a:off x="2061" y="1154"/>
                <a:ext cx="33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27" name="Line 108"/>
              <p:cNvSpPr>
                <a:spLocks noChangeShapeType="1"/>
              </p:cNvSpPr>
              <p:nvPr/>
            </p:nvSpPr>
            <p:spPr bwMode="auto">
              <a:xfrm>
                <a:off x="2095" y="1154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28" name="Line 109"/>
              <p:cNvSpPr>
                <a:spLocks noChangeShapeType="1"/>
              </p:cNvSpPr>
              <p:nvPr/>
            </p:nvSpPr>
            <p:spPr bwMode="auto">
              <a:xfrm>
                <a:off x="2061" y="1155"/>
                <a:ext cx="32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29" name="Line 110"/>
              <p:cNvSpPr>
                <a:spLocks noChangeShapeType="1"/>
              </p:cNvSpPr>
              <p:nvPr/>
            </p:nvSpPr>
            <p:spPr bwMode="auto">
              <a:xfrm>
                <a:off x="2095" y="1155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30" name="Line 111"/>
              <p:cNvSpPr>
                <a:spLocks noChangeShapeType="1"/>
              </p:cNvSpPr>
              <p:nvPr/>
            </p:nvSpPr>
            <p:spPr bwMode="auto">
              <a:xfrm>
                <a:off x="2060" y="1155"/>
                <a:ext cx="3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31" name="Line 112"/>
              <p:cNvSpPr>
                <a:spLocks noChangeShapeType="1"/>
              </p:cNvSpPr>
              <p:nvPr/>
            </p:nvSpPr>
            <p:spPr bwMode="auto">
              <a:xfrm>
                <a:off x="2095" y="1155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32" name="Line 113"/>
              <p:cNvSpPr>
                <a:spLocks noChangeShapeType="1"/>
              </p:cNvSpPr>
              <p:nvPr/>
            </p:nvSpPr>
            <p:spPr bwMode="auto">
              <a:xfrm>
                <a:off x="2059" y="1156"/>
                <a:ext cx="28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33" name="Line 114"/>
              <p:cNvSpPr>
                <a:spLocks noChangeShapeType="1"/>
              </p:cNvSpPr>
              <p:nvPr/>
            </p:nvSpPr>
            <p:spPr bwMode="auto">
              <a:xfrm>
                <a:off x="2095" y="1156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34" name="Line 115"/>
              <p:cNvSpPr>
                <a:spLocks noChangeShapeType="1"/>
              </p:cNvSpPr>
              <p:nvPr/>
            </p:nvSpPr>
            <p:spPr bwMode="auto">
              <a:xfrm>
                <a:off x="2059" y="1157"/>
                <a:ext cx="25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35" name="Line 116"/>
              <p:cNvSpPr>
                <a:spLocks noChangeShapeType="1"/>
              </p:cNvSpPr>
              <p:nvPr/>
            </p:nvSpPr>
            <p:spPr bwMode="auto">
              <a:xfrm>
                <a:off x="2095" y="1157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36" name="Line 117"/>
              <p:cNvSpPr>
                <a:spLocks noChangeShapeType="1"/>
              </p:cNvSpPr>
              <p:nvPr/>
            </p:nvSpPr>
            <p:spPr bwMode="auto">
              <a:xfrm>
                <a:off x="2059" y="1157"/>
                <a:ext cx="21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37" name="Line 118"/>
              <p:cNvSpPr>
                <a:spLocks noChangeShapeType="1"/>
              </p:cNvSpPr>
              <p:nvPr/>
            </p:nvSpPr>
            <p:spPr bwMode="auto">
              <a:xfrm>
                <a:off x="2095" y="1157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38" name="Line 119"/>
              <p:cNvSpPr>
                <a:spLocks noChangeShapeType="1"/>
              </p:cNvSpPr>
              <p:nvPr/>
            </p:nvSpPr>
            <p:spPr bwMode="auto">
              <a:xfrm>
                <a:off x="2058" y="1158"/>
                <a:ext cx="19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39" name="Line 120"/>
              <p:cNvSpPr>
                <a:spLocks noChangeShapeType="1"/>
              </p:cNvSpPr>
              <p:nvPr/>
            </p:nvSpPr>
            <p:spPr bwMode="auto">
              <a:xfrm>
                <a:off x="2095" y="1158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40" name="Line 121"/>
              <p:cNvSpPr>
                <a:spLocks noChangeShapeType="1"/>
              </p:cNvSpPr>
              <p:nvPr/>
            </p:nvSpPr>
            <p:spPr bwMode="auto">
              <a:xfrm>
                <a:off x="2058" y="1158"/>
                <a:ext cx="15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41" name="Line 122"/>
              <p:cNvSpPr>
                <a:spLocks noChangeShapeType="1"/>
              </p:cNvSpPr>
              <p:nvPr/>
            </p:nvSpPr>
            <p:spPr bwMode="auto">
              <a:xfrm>
                <a:off x="2095" y="1158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42" name="Line 123"/>
              <p:cNvSpPr>
                <a:spLocks noChangeShapeType="1"/>
              </p:cNvSpPr>
              <p:nvPr/>
            </p:nvSpPr>
            <p:spPr bwMode="auto">
              <a:xfrm>
                <a:off x="2057" y="1159"/>
                <a:ext cx="15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43" name="Line 124"/>
              <p:cNvSpPr>
                <a:spLocks noChangeShapeType="1"/>
              </p:cNvSpPr>
              <p:nvPr/>
            </p:nvSpPr>
            <p:spPr bwMode="auto">
              <a:xfrm>
                <a:off x="2095" y="1159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44" name="Line 125"/>
              <p:cNvSpPr>
                <a:spLocks noChangeShapeType="1"/>
              </p:cNvSpPr>
              <p:nvPr/>
            </p:nvSpPr>
            <p:spPr bwMode="auto">
              <a:xfrm>
                <a:off x="2057" y="1160"/>
                <a:ext cx="14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45" name="Line 126"/>
              <p:cNvSpPr>
                <a:spLocks noChangeShapeType="1"/>
              </p:cNvSpPr>
              <p:nvPr/>
            </p:nvSpPr>
            <p:spPr bwMode="auto">
              <a:xfrm>
                <a:off x="2095" y="1160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46" name="Line 127"/>
              <p:cNvSpPr>
                <a:spLocks noChangeShapeType="1"/>
              </p:cNvSpPr>
              <p:nvPr/>
            </p:nvSpPr>
            <p:spPr bwMode="auto">
              <a:xfrm>
                <a:off x="2057" y="1160"/>
                <a:ext cx="12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47" name="Line 128"/>
              <p:cNvSpPr>
                <a:spLocks noChangeShapeType="1"/>
              </p:cNvSpPr>
              <p:nvPr/>
            </p:nvSpPr>
            <p:spPr bwMode="auto">
              <a:xfrm>
                <a:off x="2095" y="1160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48" name="Line 129"/>
              <p:cNvSpPr>
                <a:spLocks noChangeShapeType="1"/>
              </p:cNvSpPr>
              <p:nvPr/>
            </p:nvSpPr>
            <p:spPr bwMode="auto">
              <a:xfrm>
                <a:off x="2057" y="1161"/>
                <a:ext cx="11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49" name="Line 130"/>
              <p:cNvSpPr>
                <a:spLocks noChangeShapeType="1"/>
              </p:cNvSpPr>
              <p:nvPr/>
            </p:nvSpPr>
            <p:spPr bwMode="auto">
              <a:xfrm>
                <a:off x="2095" y="1161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50" name="Line 131"/>
              <p:cNvSpPr>
                <a:spLocks noChangeShapeType="1"/>
              </p:cNvSpPr>
              <p:nvPr/>
            </p:nvSpPr>
            <p:spPr bwMode="auto">
              <a:xfrm>
                <a:off x="2056" y="1161"/>
                <a:ext cx="12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51" name="Line 132"/>
              <p:cNvSpPr>
                <a:spLocks noChangeShapeType="1"/>
              </p:cNvSpPr>
              <p:nvPr/>
            </p:nvSpPr>
            <p:spPr bwMode="auto">
              <a:xfrm>
                <a:off x="2095" y="1161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52" name="Line 133"/>
              <p:cNvSpPr>
                <a:spLocks noChangeShapeType="1"/>
              </p:cNvSpPr>
              <p:nvPr/>
            </p:nvSpPr>
            <p:spPr bwMode="auto">
              <a:xfrm>
                <a:off x="2056" y="1162"/>
                <a:ext cx="12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53" name="Line 134"/>
              <p:cNvSpPr>
                <a:spLocks noChangeShapeType="1"/>
              </p:cNvSpPr>
              <p:nvPr/>
            </p:nvSpPr>
            <p:spPr bwMode="auto">
              <a:xfrm>
                <a:off x="2095" y="1162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54" name="Line 135"/>
              <p:cNvSpPr>
                <a:spLocks noChangeShapeType="1"/>
              </p:cNvSpPr>
              <p:nvPr/>
            </p:nvSpPr>
            <p:spPr bwMode="auto">
              <a:xfrm>
                <a:off x="2056" y="1163"/>
                <a:ext cx="11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55" name="Line 136"/>
              <p:cNvSpPr>
                <a:spLocks noChangeShapeType="1"/>
              </p:cNvSpPr>
              <p:nvPr/>
            </p:nvSpPr>
            <p:spPr bwMode="auto">
              <a:xfrm>
                <a:off x="2095" y="1163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56" name="Line 137"/>
              <p:cNvSpPr>
                <a:spLocks noChangeShapeType="1"/>
              </p:cNvSpPr>
              <p:nvPr/>
            </p:nvSpPr>
            <p:spPr bwMode="auto">
              <a:xfrm>
                <a:off x="2056" y="1163"/>
                <a:ext cx="11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57" name="Line 138"/>
              <p:cNvSpPr>
                <a:spLocks noChangeShapeType="1"/>
              </p:cNvSpPr>
              <p:nvPr/>
            </p:nvSpPr>
            <p:spPr bwMode="auto">
              <a:xfrm>
                <a:off x="2095" y="1163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58" name="Line 139"/>
              <p:cNvSpPr>
                <a:spLocks noChangeShapeType="1"/>
              </p:cNvSpPr>
              <p:nvPr/>
            </p:nvSpPr>
            <p:spPr bwMode="auto">
              <a:xfrm>
                <a:off x="2055" y="1164"/>
                <a:ext cx="12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59" name="Line 140"/>
              <p:cNvSpPr>
                <a:spLocks noChangeShapeType="1"/>
              </p:cNvSpPr>
              <p:nvPr/>
            </p:nvSpPr>
            <p:spPr bwMode="auto">
              <a:xfrm>
                <a:off x="2095" y="1164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60" name="Line 141"/>
              <p:cNvSpPr>
                <a:spLocks noChangeShapeType="1"/>
              </p:cNvSpPr>
              <p:nvPr/>
            </p:nvSpPr>
            <p:spPr bwMode="auto">
              <a:xfrm>
                <a:off x="2055" y="1165"/>
                <a:ext cx="11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61" name="Line 142"/>
              <p:cNvSpPr>
                <a:spLocks noChangeShapeType="1"/>
              </p:cNvSpPr>
              <p:nvPr/>
            </p:nvSpPr>
            <p:spPr bwMode="auto">
              <a:xfrm>
                <a:off x="2095" y="1165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62" name="Line 143"/>
              <p:cNvSpPr>
                <a:spLocks noChangeShapeType="1"/>
              </p:cNvSpPr>
              <p:nvPr/>
            </p:nvSpPr>
            <p:spPr bwMode="auto">
              <a:xfrm>
                <a:off x="2055" y="1165"/>
                <a:ext cx="11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63" name="Line 144"/>
              <p:cNvSpPr>
                <a:spLocks noChangeShapeType="1"/>
              </p:cNvSpPr>
              <p:nvPr/>
            </p:nvSpPr>
            <p:spPr bwMode="auto">
              <a:xfrm>
                <a:off x="2095" y="1165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64" name="Line 145"/>
              <p:cNvSpPr>
                <a:spLocks noChangeShapeType="1"/>
              </p:cNvSpPr>
              <p:nvPr/>
            </p:nvSpPr>
            <p:spPr bwMode="auto">
              <a:xfrm>
                <a:off x="2055" y="1166"/>
                <a:ext cx="11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65" name="Line 146"/>
              <p:cNvSpPr>
                <a:spLocks noChangeShapeType="1"/>
              </p:cNvSpPr>
              <p:nvPr/>
            </p:nvSpPr>
            <p:spPr bwMode="auto">
              <a:xfrm>
                <a:off x="2095" y="1166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66" name="Line 147"/>
              <p:cNvSpPr>
                <a:spLocks noChangeShapeType="1"/>
              </p:cNvSpPr>
              <p:nvPr/>
            </p:nvSpPr>
            <p:spPr bwMode="auto">
              <a:xfrm>
                <a:off x="2055" y="1166"/>
                <a:ext cx="11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67" name="Line 148"/>
              <p:cNvSpPr>
                <a:spLocks noChangeShapeType="1"/>
              </p:cNvSpPr>
              <p:nvPr/>
            </p:nvSpPr>
            <p:spPr bwMode="auto">
              <a:xfrm>
                <a:off x="2095" y="1166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68" name="Line 149"/>
              <p:cNvSpPr>
                <a:spLocks noChangeShapeType="1"/>
              </p:cNvSpPr>
              <p:nvPr/>
            </p:nvSpPr>
            <p:spPr bwMode="auto">
              <a:xfrm>
                <a:off x="2055" y="1167"/>
                <a:ext cx="11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69" name="Line 150"/>
              <p:cNvSpPr>
                <a:spLocks noChangeShapeType="1"/>
              </p:cNvSpPr>
              <p:nvPr/>
            </p:nvSpPr>
            <p:spPr bwMode="auto">
              <a:xfrm>
                <a:off x="2095" y="1167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70" name="Line 151"/>
              <p:cNvSpPr>
                <a:spLocks noChangeShapeType="1"/>
              </p:cNvSpPr>
              <p:nvPr/>
            </p:nvSpPr>
            <p:spPr bwMode="auto">
              <a:xfrm>
                <a:off x="2055" y="1168"/>
                <a:ext cx="11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71" name="Line 152"/>
              <p:cNvSpPr>
                <a:spLocks noChangeShapeType="1"/>
              </p:cNvSpPr>
              <p:nvPr/>
            </p:nvSpPr>
            <p:spPr bwMode="auto">
              <a:xfrm>
                <a:off x="2095" y="1168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72" name="Line 153"/>
              <p:cNvSpPr>
                <a:spLocks noChangeShapeType="1"/>
              </p:cNvSpPr>
              <p:nvPr/>
            </p:nvSpPr>
            <p:spPr bwMode="auto">
              <a:xfrm>
                <a:off x="2055" y="1168"/>
                <a:ext cx="11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73" name="Line 154"/>
              <p:cNvSpPr>
                <a:spLocks noChangeShapeType="1"/>
              </p:cNvSpPr>
              <p:nvPr/>
            </p:nvSpPr>
            <p:spPr bwMode="auto">
              <a:xfrm>
                <a:off x="2094" y="1168"/>
                <a:ext cx="11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74" name="Line 155"/>
              <p:cNvSpPr>
                <a:spLocks noChangeShapeType="1"/>
              </p:cNvSpPr>
              <p:nvPr/>
            </p:nvSpPr>
            <p:spPr bwMode="auto">
              <a:xfrm>
                <a:off x="2055" y="1169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75" name="Line 156"/>
              <p:cNvSpPr>
                <a:spLocks noChangeShapeType="1"/>
              </p:cNvSpPr>
              <p:nvPr/>
            </p:nvSpPr>
            <p:spPr bwMode="auto">
              <a:xfrm>
                <a:off x="2094" y="1169"/>
                <a:ext cx="11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76" name="Line 157"/>
              <p:cNvSpPr>
                <a:spLocks noChangeShapeType="1"/>
              </p:cNvSpPr>
              <p:nvPr/>
            </p:nvSpPr>
            <p:spPr bwMode="auto">
              <a:xfrm>
                <a:off x="2055" y="1170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77" name="Line 158"/>
              <p:cNvSpPr>
                <a:spLocks noChangeShapeType="1"/>
              </p:cNvSpPr>
              <p:nvPr/>
            </p:nvSpPr>
            <p:spPr bwMode="auto">
              <a:xfrm>
                <a:off x="2094" y="1170"/>
                <a:ext cx="11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78" name="Line 159"/>
              <p:cNvSpPr>
                <a:spLocks noChangeShapeType="1"/>
              </p:cNvSpPr>
              <p:nvPr/>
            </p:nvSpPr>
            <p:spPr bwMode="auto">
              <a:xfrm>
                <a:off x="2055" y="1170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79" name="Line 160"/>
              <p:cNvSpPr>
                <a:spLocks noChangeShapeType="1"/>
              </p:cNvSpPr>
              <p:nvPr/>
            </p:nvSpPr>
            <p:spPr bwMode="auto">
              <a:xfrm>
                <a:off x="2094" y="1170"/>
                <a:ext cx="11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80" name="Line 161"/>
              <p:cNvSpPr>
                <a:spLocks noChangeShapeType="1"/>
              </p:cNvSpPr>
              <p:nvPr/>
            </p:nvSpPr>
            <p:spPr bwMode="auto">
              <a:xfrm>
                <a:off x="2055" y="1171"/>
                <a:ext cx="11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81" name="Line 162"/>
              <p:cNvSpPr>
                <a:spLocks noChangeShapeType="1"/>
              </p:cNvSpPr>
              <p:nvPr/>
            </p:nvSpPr>
            <p:spPr bwMode="auto">
              <a:xfrm>
                <a:off x="2094" y="1171"/>
                <a:ext cx="11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82" name="Line 163"/>
              <p:cNvSpPr>
                <a:spLocks noChangeShapeType="1"/>
              </p:cNvSpPr>
              <p:nvPr/>
            </p:nvSpPr>
            <p:spPr bwMode="auto">
              <a:xfrm>
                <a:off x="2055" y="1171"/>
                <a:ext cx="11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83" name="Line 164"/>
              <p:cNvSpPr>
                <a:spLocks noChangeShapeType="1"/>
              </p:cNvSpPr>
              <p:nvPr/>
            </p:nvSpPr>
            <p:spPr bwMode="auto">
              <a:xfrm>
                <a:off x="2093" y="1171"/>
                <a:ext cx="12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84" name="Line 165"/>
              <p:cNvSpPr>
                <a:spLocks noChangeShapeType="1"/>
              </p:cNvSpPr>
              <p:nvPr/>
            </p:nvSpPr>
            <p:spPr bwMode="auto">
              <a:xfrm>
                <a:off x="2055" y="1172"/>
                <a:ext cx="11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85" name="Line 166"/>
              <p:cNvSpPr>
                <a:spLocks noChangeShapeType="1"/>
              </p:cNvSpPr>
              <p:nvPr/>
            </p:nvSpPr>
            <p:spPr bwMode="auto">
              <a:xfrm>
                <a:off x="2093" y="1172"/>
                <a:ext cx="12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86" name="Line 167"/>
              <p:cNvSpPr>
                <a:spLocks noChangeShapeType="1"/>
              </p:cNvSpPr>
              <p:nvPr/>
            </p:nvSpPr>
            <p:spPr bwMode="auto">
              <a:xfrm>
                <a:off x="2055" y="1173"/>
                <a:ext cx="11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87" name="Line 168"/>
              <p:cNvSpPr>
                <a:spLocks noChangeShapeType="1"/>
              </p:cNvSpPr>
              <p:nvPr/>
            </p:nvSpPr>
            <p:spPr bwMode="auto">
              <a:xfrm>
                <a:off x="2092" y="1173"/>
                <a:ext cx="13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88" name="Line 169"/>
              <p:cNvSpPr>
                <a:spLocks noChangeShapeType="1"/>
              </p:cNvSpPr>
              <p:nvPr/>
            </p:nvSpPr>
            <p:spPr bwMode="auto">
              <a:xfrm>
                <a:off x="2055" y="1173"/>
                <a:ext cx="11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89" name="Line 170"/>
              <p:cNvSpPr>
                <a:spLocks noChangeShapeType="1"/>
              </p:cNvSpPr>
              <p:nvPr/>
            </p:nvSpPr>
            <p:spPr bwMode="auto">
              <a:xfrm>
                <a:off x="2092" y="1173"/>
                <a:ext cx="13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90" name="Line 171"/>
              <p:cNvSpPr>
                <a:spLocks noChangeShapeType="1"/>
              </p:cNvSpPr>
              <p:nvPr/>
            </p:nvSpPr>
            <p:spPr bwMode="auto">
              <a:xfrm>
                <a:off x="2055" y="1174"/>
                <a:ext cx="11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91" name="Line 172"/>
              <p:cNvSpPr>
                <a:spLocks noChangeShapeType="1"/>
              </p:cNvSpPr>
              <p:nvPr/>
            </p:nvSpPr>
            <p:spPr bwMode="auto">
              <a:xfrm>
                <a:off x="2092" y="1174"/>
                <a:ext cx="13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92" name="Line 173"/>
              <p:cNvSpPr>
                <a:spLocks noChangeShapeType="1"/>
              </p:cNvSpPr>
              <p:nvPr/>
            </p:nvSpPr>
            <p:spPr bwMode="auto">
              <a:xfrm>
                <a:off x="2055" y="1175"/>
                <a:ext cx="12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93" name="Line 174"/>
              <p:cNvSpPr>
                <a:spLocks noChangeShapeType="1"/>
              </p:cNvSpPr>
              <p:nvPr/>
            </p:nvSpPr>
            <p:spPr bwMode="auto">
              <a:xfrm>
                <a:off x="2091" y="1175"/>
                <a:ext cx="14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94" name="Line 175"/>
              <p:cNvSpPr>
                <a:spLocks noChangeShapeType="1"/>
              </p:cNvSpPr>
              <p:nvPr/>
            </p:nvSpPr>
            <p:spPr bwMode="auto">
              <a:xfrm>
                <a:off x="2055" y="1175"/>
                <a:ext cx="12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95" name="Line 176"/>
              <p:cNvSpPr>
                <a:spLocks noChangeShapeType="1"/>
              </p:cNvSpPr>
              <p:nvPr/>
            </p:nvSpPr>
            <p:spPr bwMode="auto">
              <a:xfrm>
                <a:off x="2090" y="1175"/>
                <a:ext cx="15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96" name="Line 177"/>
              <p:cNvSpPr>
                <a:spLocks noChangeShapeType="1"/>
              </p:cNvSpPr>
              <p:nvPr/>
            </p:nvSpPr>
            <p:spPr bwMode="auto">
              <a:xfrm>
                <a:off x="2055" y="1176"/>
                <a:ext cx="12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97" name="Line 178"/>
              <p:cNvSpPr>
                <a:spLocks noChangeShapeType="1"/>
              </p:cNvSpPr>
              <p:nvPr/>
            </p:nvSpPr>
            <p:spPr bwMode="auto">
              <a:xfrm>
                <a:off x="2090" y="1176"/>
                <a:ext cx="15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98" name="Line 179"/>
              <p:cNvSpPr>
                <a:spLocks noChangeShapeType="1"/>
              </p:cNvSpPr>
              <p:nvPr/>
            </p:nvSpPr>
            <p:spPr bwMode="auto">
              <a:xfrm>
                <a:off x="2055" y="1176"/>
                <a:ext cx="13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999" name="Line 180"/>
              <p:cNvSpPr>
                <a:spLocks noChangeShapeType="1"/>
              </p:cNvSpPr>
              <p:nvPr/>
            </p:nvSpPr>
            <p:spPr bwMode="auto">
              <a:xfrm>
                <a:off x="2088" y="1176"/>
                <a:ext cx="17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2000" name="Line 181"/>
              <p:cNvSpPr>
                <a:spLocks noChangeShapeType="1"/>
              </p:cNvSpPr>
              <p:nvPr/>
            </p:nvSpPr>
            <p:spPr bwMode="auto">
              <a:xfrm>
                <a:off x="2056" y="1177"/>
                <a:ext cx="12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2001" name="Line 182"/>
              <p:cNvSpPr>
                <a:spLocks noChangeShapeType="1"/>
              </p:cNvSpPr>
              <p:nvPr/>
            </p:nvSpPr>
            <p:spPr bwMode="auto">
              <a:xfrm>
                <a:off x="2087" y="1177"/>
                <a:ext cx="19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2002" name="Line 183"/>
              <p:cNvSpPr>
                <a:spLocks noChangeShapeType="1"/>
              </p:cNvSpPr>
              <p:nvPr/>
            </p:nvSpPr>
            <p:spPr bwMode="auto">
              <a:xfrm>
                <a:off x="2056" y="1178"/>
                <a:ext cx="12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2003" name="Line 184"/>
              <p:cNvSpPr>
                <a:spLocks noChangeShapeType="1"/>
              </p:cNvSpPr>
              <p:nvPr/>
            </p:nvSpPr>
            <p:spPr bwMode="auto">
              <a:xfrm>
                <a:off x="2087" y="1178"/>
                <a:ext cx="19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2004" name="Line 185"/>
              <p:cNvSpPr>
                <a:spLocks noChangeShapeType="1"/>
              </p:cNvSpPr>
              <p:nvPr/>
            </p:nvSpPr>
            <p:spPr bwMode="auto">
              <a:xfrm>
                <a:off x="2056" y="1178"/>
                <a:ext cx="13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2005" name="Line 186"/>
              <p:cNvSpPr>
                <a:spLocks noChangeShapeType="1"/>
              </p:cNvSpPr>
              <p:nvPr/>
            </p:nvSpPr>
            <p:spPr bwMode="auto">
              <a:xfrm>
                <a:off x="2086" y="1178"/>
                <a:ext cx="2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2006" name="Line 187"/>
              <p:cNvSpPr>
                <a:spLocks noChangeShapeType="1"/>
              </p:cNvSpPr>
              <p:nvPr/>
            </p:nvSpPr>
            <p:spPr bwMode="auto">
              <a:xfrm>
                <a:off x="2056" y="1179"/>
                <a:ext cx="14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2007" name="Line 188"/>
              <p:cNvSpPr>
                <a:spLocks noChangeShapeType="1"/>
              </p:cNvSpPr>
              <p:nvPr/>
            </p:nvSpPr>
            <p:spPr bwMode="auto">
              <a:xfrm>
                <a:off x="2083" y="1179"/>
                <a:ext cx="23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2008" name="Line 189"/>
              <p:cNvSpPr>
                <a:spLocks noChangeShapeType="1"/>
              </p:cNvSpPr>
              <p:nvPr/>
            </p:nvSpPr>
            <p:spPr bwMode="auto">
              <a:xfrm>
                <a:off x="2056" y="1179"/>
                <a:ext cx="15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2009" name="Line 190"/>
              <p:cNvSpPr>
                <a:spLocks noChangeShapeType="1"/>
              </p:cNvSpPr>
              <p:nvPr/>
            </p:nvSpPr>
            <p:spPr bwMode="auto">
              <a:xfrm>
                <a:off x="2081" y="1179"/>
                <a:ext cx="15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2010" name="Line 191"/>
              <p:cNvSpPr>
                <a:spLocks noChangeShapeType="1"/>
              </p:cNvSpPr>
              <p:nvPr/>
            </p:nvSpPr>
            <p:spPr bwMode="auto">
              <a:xfrm>
                <a:off x="2096" y="1179"/>
                <a:ext cx="11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2011" name="Line 192"/>
              <p:cNvSpPr>
                <a:spLocks noChangeShapeType="1"/>
              </p:cNvSpPr>
              <p:nvPr/>
            </p:nvSpPr>
            <p:spPr bwMode="auto">
              <a:xfrm>
                <a:off x="2112" y="117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2012" name="Line 193"/>
              <p:cNvSpPr>
                <a:spLocks noChangeShapeType="1"/>
              </p:cNvSpPr>
              <p:nvPr/>
            </p:nvSpPr>
            <p:spPr bwMode="auto">
              <a:xfrm>
                <a:off x="2057" y="1180"/>
                <a:ext cx="39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2013" name="Line 194"/>
              <p:cNvSpPr>
                <a:spLocks noChangeShapeType="1"/>
              </p:cNvSpPr>
              <p:nvPr/>
            </p:nvSpPr>
            <p:spPr bwMode="auto">
              <a:xfrm>
                <a:off x="2096" y="1180"/>
                <a:ext cx="16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2014" name="Line 195"/>
              <p:cNvSpPr>
                <a:spLocks noChangeShapeType="1"/>
              </p:cNvSpPr>
              <p:nvPr/>
            </p:nvSpPr>
            <p:spPr bwMode="auto">
              <a:xfrm>
                <a:off x="2057" y="1181"/>
                <a:ext cx="38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2015" name="Line 196"/>
              <p:cNvSpPr>
                <a:spLocks noChangeShapeType="1"/>
              </p:cNvSpPr>
              <p:nvPr/>
            </p:nvSpPr>
            <p:spPr bwMode="auto">
              <a:xfrm>
                <a:off x="2096" y="1181"/>
                <a:ext cx="16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2016" name="Line 197"/>
              <p:cNvSpPr>
                <a:spLocks noChangeShapeType="1"/>
              </p:cNvSpPr>
              <p:nvPr/>
            </p:nvSpPr>
            <p:spPr bwMode="auto">
              <a:xfrm>
                <a:off x="2057" y="1181"/>
                <a:ext cx="38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2017" name="Line 198"/>
              <p:cNvSpPr>
                <a:spLocks noChangeShapeType="1"/>
              </p:cNvSpPr>
              <p:nvPr/>
            </p:nvSpPr>
            <p:spPr bwMode="auto">
              <a:xfrm>
                <a:off x="2096" y="1181"/>
                <a:ext cx="16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2018" name="Line 199"/>
              <p:cNvSpPr>
                <a:spLocks noChangeShapeType="1"/>
              </p:cNvSpPr>
              <p:nvPr/>
            </p:nvSpPr>
            <p:spPr bwMode="auto">
              <a:xfrm>
                <a:off x="2058" y="1182"/>
                <a:ext cx="36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2019" name="Line 200"/>
              <p:cNvSpPr>
                <a:spLocks noChangeShapeType="1"/>
              </p:cNvSpPr>
              <p:nvPr/>
            </p:nvSpPr>
            <p:spPr bwMode="auto">
              <a:xfrm>
                <a:off x="2097" y="1182"/>
                <a:ext cx="15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2020" name="Line 201"/>
              <p:cNvSpPr>
                <a:spLocks noChangeShapeType="1"/>
              </p:cNvSpPr>
              <p:nvPr/>
            </p:nvSpPr>
            <p:spPr bwMode="auto">
              <a:xfrm>
                <a:off x="2059" y="1183"/>
                <a:ext cx="34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2021" name="Line 202"/>
              <p:cNvSpPr>
                <a:spLocks noChangeShapeType="1"/>
              </p:cNvSpPr>
              <p:nvPr/>
            </p:nvSpPr>
            <p:spPr bwMode="auto">
              <a:xfrm>
                <a:off x="2097" y="1183"/>
                <a:ext cx="15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2022" name="Line 203"/>
              <p:cNvSpPr>
                <a:spLocks noChangeShapeType="1"/>
              </p:cNvSpPr>
              <p:nvPr/>
            </p:nvSpPr>
            <p:spPr bwMode="auto">
              <a:xfrm>
                <a:off x="2059" y="1183"/>
                <a:ext cx="33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2023" name="Line 204"/>
              <p:cNvSpPr>
                <a:spLocks noChangeShapeType="1"/>
              </p:cNvSpPr>
              <p:nvPr/>
            </p:nvSpPr>
            <p:spPr bwMode="auto">
              <a:xfrm>
                <a:off x="2097" y="1183"/>
                <a:ext cx="15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2024" name="Line 205"/>
              <p:cNvSpPr>
                <a:spLocks noChangeShapeType="1"/>
              </p:cNvSpPr>
              <p:nvPr/>
            </p:nvSpPr>
            <p:spPr bwMode="auto">
              <a:xfrm>
                <a:off x="2059" y="1184"/>
                <a:ext cx="32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2025" name="Line 206"/>
              <p:cNvSpPr>
                <a:spLocks noChangeShapeType="1"/>
              </p:cNvSpPr>
              <p:nvPr/>
            </p:nvSpPr>
            <p:spPr bwMode="auto">
              <a:xfrm>
                <a:off x="2097" y="1184"/>
                <a:ext cx="15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2026" name="Line 207"/>
              <p:cNvSpPr>
                <a:spLocks noChangeShapeType="1"/>
              </p:cNvSpPr>
              <p:nvPr/>
            </p:nvSpPr>
            <p:spPr bwMode="auto">
              <a:xfrm>
                <a:off x="2060" y="1184"/>
                <a:ext cx="31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2027" name="Line 208"/>
              <p:cNvSpPr>
                <a:spLocks noChangeShapeType="1"/>
              </p:cNvSpPr>
              <p:nvPr/>
            </p:nvSpPr>
            <p:spPr bwMode="auto">
              <a:xfrm>
                <a:off x="2097" y="1184"/>
                <a:ext cx="15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2028" name="Line 209"/>
              <p:cNvSpPr>
                <a:spLocks noChangeShapeType="1"/>
              </p:cNvSpPr>
              <p:nvPr/>
            </p:nvSpPr>
            <p:spPr bwMode="auto">
              <a:xfrm>
                <a:off x="2061" y="1185"/>
                <a:ext cx="29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2029" name="Line 210"/>
              <p:cNvSpPr>
                <a:spLocks noChangeShapeType="1"/>
              </p:cNvSpPr>
              <p:nvPr/>
            </p:nvSpPr>
            <p:spPr bwMode="auto">
              <a:xfrm>
                <a:off x="2097" y="1185"/>
                <a:ext cx="15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</p:grpSp>
        <p:grpSp>
          <p:nvGrpSpPr>
            <p:cNvPr id="4" name="Group 211"/>
            <p:cNvGrpSpPr>
              <a:grpSpLocks/>
            </p:cNvGrpSpPr>
            <p:nvPr/>
          </p:nvGrpSpPr>
          <p:grpSpPr bwMode="auto">
            <a:xfrm>
              <a:off x="182" y="1094"/>
              <a:ext cx="3529" cy="2972"/>
              <a:chOff x="182" y="1094"/>
              <a:chExt cx="3529" cy="2972"/>
            </a:xfrm>
            <a:grpFill/>
          </p:grpSpPr>
          <p:sp>
            <p:nvSpPr>
              <p:cNvPr id="91630" name="Line 212"/>
              <p:cNvSpPr>
                <a:spLocks noChangeShapeType="1"/>
              </p:cNvSpPr>
              <p:nvPr/>
            </p:nvSpPr>
            <p:spPr bwMode="auto">
              <a:xfrm>
                <a:off x="2061" y="1185"/>
                <a:ext cx="27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31" name="Line 213"/>
              <p:cNvSpPr>
                <a:spLocks noChangeShapeType="1"/>
              </p:cNvSpPr>
              <p:nvPr/>
            </p:nvSpPr>
            <p:spPr bwMode="auto">
              <a:xfrm>
                <a:off x="2098" y="1185"/>
                <a:ext cx="14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32" name="Line 214"/>
              <p:cNvSpPr>
                <a:spLocks noChangeShapeType="1"/>
              </p:cNvSpPr>
              <p:nvPr/>
            </p:nvSpPr>
            <p:spPr bwMode="auto">
              <a:xfrm>
                <a:off x="2062" y="1186"/>
                <a:ext cx="25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33" name="Line 215"/>
              <p:cNvSpPr>
                <a:spLocks noChangeShapeType="1"/>
              </p:cNvSpPr>
              <p:nvPr/>
            </p:nvSpPr>
            <p:spPr bwMode="auto">
              <a:xfrm>
                <a:off x="2098" y="1186"/>
                <a:ext cx="14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34" name="Line 216"/>
              <p:cNvSpPr>
                <a:spLocks noChangeShapeType="1"/>
              </p:cNvSpPr>
              <p:nvPr/>
            </p:nvSpPr>
            <p:spPr bwMode="auto">
              <a:xfrm>
                <a:off x="2063" y="1187"/>
                <a:ext cx="23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35" name="Line 217"/>
              <p:cNvSpPr>
                <a:spLocks noChangeShapeType="1"/>
              </p:cNvSpPr>
              <p:nvPr/>
            </p:nvSpPr>
            <p:spPr bwMode="auto">
              <a:xfrm>
                <a:off x="2098" y="1187"/>
                <a:ext cx="14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36" name="Line 218"/>
              <p:cNvSpPr>
                <a:spLocks noChangeShapeType="1"/>
              </p:cNvSpPr>
              <p:nvPr/>
            </p:nvSpPr>
            <p:spPr bwMode="auto">
              <a:xfrm>
                <a:off x="2064" y="1187"/>
                <a:ext cx="21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37" name="Line 219"/>
              <p:cNvSpPr>
                <a:spLocks noChangeShapeType="1"/>
              </p:cNvSpPr>
              <p:nvPr/>
            </p:nvSpPr>
            <p:spPr bwMode="auto">
              <a:xfrm>
                <a:off x="2099" y="1187"/>
                <a:ext cx="13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38" name="Line 220"/>
              <p:cNvSpPr>
                <a:spLocks noChangeShapeType="1"/>
              </p:cNvSpPr>
              <p:nvPr/>
            </p:nvSpPr>
            <p:spPr bwMode="auto">
              <a:xfrm>
                <a:off x="2065" y="1188"/>
                <a:ext cx="19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39" name="Line 221"/>
              <p:cNvSpPr>
                <a:spLocks noChangeShapeType="1"/>
              </p:cNvSpPr>
              <p:nvPr/>
            </p:nvSpPr>
            <p:spPr bwMode="auto">
              <a:xfrm>
                <a:off x="2101" y="1188"/>
                <a:ext cx="11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40" name="Line 222"/>
              <p:cNvSpPr>
                <a:spLocks noChangeShapeType="1"/>
              </p:cNvSpPr>
              <p:nvPr/>
            </p:nvSpPr>
            <p:spPr bwMode="auto">
              <a:xfrm>
                <a:off x="2066" y="1189"/>
                <a:ext cx="16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41" name="Line 223"/>
              <p:cNvSpPr>
                <a:spLocks noChangeShapeType="1"/>
              </p:cNvSpPr>
              <p:nvPr/>
            </p:nvSpPr>
            <p:spPr bwMode="auto">
              <a:xfrm>
                <a:off x="2102" y="1189"/>
                <a:ext cx="9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42" name="Line 224"/>
              <p:cNvSpPr>
                <a:spLocks noChangeShapeType="1"/>
              </p:cNvSpPr>
              <p:nvPr/>
            </p:nvSpPr>
            <p:spPr bwMode="auto">
              <a:xfrm>
                <a:off x="2068" y="1189"/>
                <a:ext cx="11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43" name="Line 225"/>
              <p:cNvSpPr>
                <a:spLocks noChangeShapeType="1"/>
              </p:cNvSpPr>
              <p:nvPr/>
            </p:nvSpPr>
            <p:spPr bwMode="auto">
              <a:xfrm>
                <a:off x="2072" y="1190"/>
                <a:ext cx="5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44" name="Freeform 226"/>
              <p:cNvSpPr>
                <a:spLocks/>
              </p:cNvSpPr>
              <p:nvPr/>
            </p:nvSpPr>
            <p:spPr bwMode="auto">
              <a:xfrm>
                <a:off x="2055" y="1117"/>
                <a:ext cx="57" cy="73"/>
              </a:xfrm>
              <a:custGeom>
                <a:avLst/>
                <a:gdLst>
                  <a:gd name="T0" fmla="*/ 0 w 287"/>
                  <a:gd name="T1" fmla="*/ 0 h 366"/>
                  <a:gd name="T2" fmla="*/ 0 w 287"/>
                  <a:gd name="T3" fmla="*/ 0 h 366"/>
                  <a:gd name="T4" fmla="*/ 0 w 287"/>
                  <a:gd name="T5" fmla="*/ 0 h 366"/>
                  <a:gd name="T6" fmla="*/ 0 w 287"/>
                  <a:gd name="T7" fmla="*/ 0 h 366"/>
                  <a:gd name="T8" fmla="*/ 0 w 287"/>
                  <a:gd name="T9" fmla="*/ 0 h 366"/>
                  <a:gd name="T10" fmla="*/ 0 w 287"/>
                  <a:gd name="T11" fmla="*/ 0 h 366"/>
                  <a:gd name="T12" fmla="*/ 0 w 287"/>
                  <a:gd name="T13" fmla="*/ 0 h 366"/>
                  <a:gd name="T14" fmla="*/ 0 w 287"/>
                  <a:gd name="T15" fmla="*/ 0 h 366"/>
                  <a:gd name="T16" fmla="*/ 0 w 287"/>
                  <a:gd name="T17" fmla="*/ 0 h 366"/>
                  <a:gd name="T18" fmla="*/ 0 w 287"/>
                  <a:gd name="T19" fmla="*/ 0 h 366"/>
                  <a:gd name="T20" fmla="*/ 0 w 287"/>
                  <a:gd name="T21" fmla="*/ 0 h 366"/>
                  <a:gd name="T22" fmla="*/ 0 w 287"/>
                  <a:gd name="T23" fmla="*/ 0 h 366"/>
                  <a:gd name="T24" fmla="*/ 0 w 287"/>
                  <a:gd name="T25" fmla="*/ 0 h 366"/>
                  <a:gd name="T26" fmla="*/ 0 w 287"/>
                  <a:gd name="T27" fmla="*/ 0 h 366"/>
                  <a:gd name="T28" fmla="*/ 0 w 287"/>
                  <a:gd name="T29" fmla="*/ 0 h 366"/>
                  <a:gd name="T30" fmla="*/ 0 w 287"/>
                  <a:gd name="T31" fmla="*/ 0 h 366"/>
                  <a:gd name="T32" fmla="*/ 0 w 287"/>
                  <a:gd name="T33" fmla="*/ 0 h 366"/>
                  <a:gd name="T34" fmla="*/ 0 w 287"/>
                  <a:gd name="T35" fmla="*/ 0 h 366"/>
                  <a:gd name="T36" fmla="*/ 0 w 287"/>
                  <a:gd name="T37" fmla="*/ 0 h 366"/>
                  <a:gd name="T38" fmla="*/ 0 w 287"/>
                  <a:gd name="T39" fmla="*/ 0 h 366"/>
                  <a:gd name="T40" fmla="*/ 0 w 287"/>
                  <a:gd name="T41" fmla="*/ 0 h 366"/>
                  <a:gd name="T42" fmla="*/ 0 w 287"/>
                  <a:gd name="T43" fmla="*/ 0 h 366"/>
                  <a:gd name="T44" fmla="*/ 0 w 287"/>
                  <a:gd name="T45" fmla="*/ 0 h 366"/>
                  <a:gd name="T46" fmla="*/ 0 w 287"/>
                  <a:gd name="T47" fmla="*/ 0 h 366"/>
                  <a:gd name="T48" fmla="*/ 0 w 287"/>
                  <a:gd name="T49" fmla="*/ 0 h 366"/>
                  <a:gd name="T50" fmla="*/ 0 w 287"/>
                  <a:gd name="T51" fmla="*/ 0 h 366"/>
                  <a:gd name="T52" fmla="*/ 0 w 287"/>
                  <a:gd name="T53" fmla="*/ 0 h 366"/>
                  <a:gd name="T54" fmla="*/ 0 w 287"/>
                  <a:gd name="T55" fmla="*/ 0 h 366"/>
                  <a:gd name="T56" fmla="*/ 0 w 287"/>
                  <a:gd name="T57" fmla="*/ 0 h 366"/>
                  <a:gd name="T58" fmla="*/ 0 w 287"/>
                  <a:gd name="T59" fmla="*/ 0 h 366"/>
                  <a:gd name="T60" fmla="*/ 0 w 287"/>
                  <a:gd name="T61" fmla="*/ 0 h 366"/>
                  <a:gd name="T62" fmla="*/ 0 w 287"/>
                  <a:gd name="T63" fmla="*/ 0 h 366"/>
                  <a:gd name="T64" fmla="*/ 0 w 287"/>
                  <a:gd name="T65" fmla="*/ 0 h 366"/>
                  <a:gd name="T66" fmla="*/ 0 w 287"/>
                  <a:gd name="T67" fmla="*/ 0 h 366"/>
                  <a:gd name="T68" fmla="*/ 0 w 287"/>
                  <a:gd name="T69" fmla="*/ 0 h 366"/>
                  <a:gd name="T70" fmla="*/ 0 w 287"/>
                  <a:gd name="T71" fmla="*/ 0 h 366"/>
                  <a:gd name="T72" fmla="*/ 0 w 287"/>
                  <a:gd name="T73" fmla="*/ 0 h 366"/>
                  <a:gd name="T74" fmla="*/ 0 w 287"/>
                  <a:gd name="T75" fmla="*/ 0 h 366"/>
                  <a:gd name="T76" fmla="*/ 0 w 287"/>
                  <a:gd name="T77" fmla="*/ 0 h 366"/>
                  <a:gd name="T78" fmla="*/ 0 w 287"/>
                  <a:gd name="T79" fmla="*/ 0 h 366"/>
                  <a:gd name="T80" fmla="*/ 0 w 287"/>
                  <a:gd name="T81" fmla="*/ 0 h 366"/>
                  <a:gd name="T82" fmla="*/ 0 w 287"/>
                  <a:gd name="T83" fmla="*/ 0 h 366"/>
                  <a:gd name="T84" fmla="*/ 0 w 287"/>
                  <a:gd name="T85" fmla="*/ 0 h 366"/>
                  <a:gd name="T86" fmla="*/ 0 w 287"/>
                  <a:gd name="T87" fmla="*/ 0 h 366"/>
                  <a:gd name="T88" fmla="*/ 0 w 287"/>
                  <a:gd name="T89" fmla="*/ 0 h 366"/>
                  <a:gd name="T90" fmla="*/ 0 w 287"/>
                  <a:gd name="T91" fmla="*/ 0 h 366"/>
                  <a:gd name="T92" fmla="*/ 0 w 287"/>
                  <a:gd name="T93" fmla="*/ 0 h 366"/>
                  <a:gd name="T94" fmla="*/ 0 w 287"/>
                  <a:gd name="T95" fmla="*/ 0 h 366"/>
                  <a:gd name="T96" fmla="*/ 0 w 287"/>
                  <a:gd name="T97" fmla="*/ 0 h 366"/>
                  <a:gd name="T98" fmla="*/ 0 w 287"/>
                  <a:gd name="T99" fmla="*/ 0 h 36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287"/>
                  <a:gd name="T151" fmla="*/ 0 h 366"/>
                  <a:gd name="T152" fmla="*/ 287 w 287"/>
                  <a:gd name="T153" fmla="*/ 366 h 36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287" h="366">
                    <a:moveTo>
                      <a:pt x="208" y="310"/>
                    </a:moveTo>
                    <a:lnTo>
                      <a:pt x="200" y="320"/>
                    </a:lnTo>
                    <a:lnTo>
                      <a:pt x="180" y="335"/>
                    </a:lnTo>
                    <a:lnTo>
                      <a:pt x="147" y="354"/>
                    </a:lnTo>
                    <a:lnTo>
                      <a:pt x="99" y="366"/>
                    </a:lnTo>
                    <a:lnTo>
                      <a:pt x="55" y="358"/>
                    </a:lnTo>
                    <a:lnTo>
                      <a:pt x="25" y="335"/>
                    </a:lnTo>
                    <a:lnTo>
                      <a:pt x="6" y="304"/>
                    </a:lnTo>
                    <a:lnTo>
                      <a:pt x="0" y="268"/>
                    </a:lnTo>
                    <a:lnTo>
                      <a:pt x="3" y="233"/>
                    </a:lnTo>
                    <a:lnTo>
                      <a:pt x="20" y="197"/>
                    </a:lnTo>
                    <a:lnTo>
                      <a:pt x="47" y="173"/>
                    </a:lnTo>
                    <a:lnTo>
                      <a:pt x="88" y="156"/>
                    </a:lnTo>
                    <a:lnTo>
                      <a:pt x="134" y="150"/>
                    </a:lnTo>
                    <a:lnTo>
                      <a:pt x="169" y="148"/>
                    </a:lnTo>
                    <a:lnTo>
                      <a:pt x="189" y="142"/>
                    </a:lnTo>
                    <a:lnTo>
                      <a:pt x="200" y="135"/>
                    </a:lnTo>
                    <a:lnTo>
                      <a:pt x="202" y="117"/>
                    </a:lnTo>
                    <a:lnTo>
                      <a:pt x="202" y="98"/>
                    </a:lnTo>
                    <a:lnTo>
                      <a:pt x="200" y="79"/>
                    </a:lnTo>
                    <a:lnTo>
                      <a:pt x="189" y="67"/>
                    </a:lnTo>
                    <a:lnTo>
                      <a:pt x="167" y="55"/>
                    </a:lnTo>
                    <a:lnTo>
                      <a:pt x="134" y="52"/>
                    </a:lnTo>
                    <a:lnTo>
                      <a:pt x="99" y="58"/>
                    </a:lnTo>
                    <a:lnTo>
                      <a:pt x="74" y="73"/>
                    </a:lnTo>
                    <a:lnTo>
                      <a:pt x="66" y="96"/>
                    </a:lnTo>
                    <a:lnTo>
                      <a:pt x="63" y="117"/>
                    </a:lnTo>
                    <a:lnTo>
                      <a:pt x="14" y="117"/>
                    </a:lnTo>
                    <a:lnTo>
                      <a:pt x="14" y="98"/>
                    </a:lnTo>
                    <a:lnTo>
                      <a:pt x="22" y="65"/>
                    </a:lnTo>
                    <a:lnTo>
                      <a:pt x="42" y="36"/>
                    </a:lnTo>
                    <a:lnTo>
                      <a:pt x="58" y="21"/>
                    </a:lnTo>
                    <a:lnTo>
                      <a:pt x="79" y="12"/>
                    </a:lnTo>
                    <a:lnTo>
                      <a:pt x="129" y="0"/>
                    </a:lnTo>
                    <a:lnTo>
                      <a:pt x="180" y="6"/>
                    </a:lnTo>
                    <a:lnTo>
                      <a:pt x="206" y="15"/>
                    </a:lnTo>
                    <a:lnTo>
                      <a:pt x="221" y="25"/>
                    </a:lnTo>
                    <a:lnTo>
                      <a:pt x="243" y="46"/>
                    </a:lnTo>
                    <a:lnTo>
                      <a:pt x="254" y="79"/>
                    </a:lnTo>
                    <a:lnTo>
                      <a:pt x="254" y="293"/>
                    </a:lnTo>
                    <a:lnTo>
                      <a:pt x="257" y="304"/>
                    </a:lnTo>
                    <a:lnTo>
                      <a:pt x="265" y="314"/>
                    </a:lnTo>
                    <a:lnTo>
                      <a:pt x="279" y="314"/>
                    </a:lnTo>
                    <a:lnTo>
                      <a:pt x="287" y="310"/>
                    </a:lnTo>
                    <a:lnTo>
                      <a:pt x="287" y="354"/>
                    </a:lnTo>
                    <a:lnTo>
                      <a:pt x="276" y="360"/>
                    </a:lnTo>
                    <a:lnTo>
                      <a:pt x="246" y="360"/>
                    </a:lnTo>
                    <a:lnTo>
                      <a:pt x="221" y="351"/>
                    </a:lnTo>
                    <a:lnTo>
                      <a:pt x="211" y="333"/>
                    </a:lnTo>
                    <a:lnTo>
                      <a:pt x="208" y="310"/>
                    </a:lnTo>
                  </a:path>
                </a:pathLst>
              </a:cu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45" name="Freeform 227"/>
              <p:cNvSpPr>
                <a:spLocks/>
              </p:cNvSpPr>
              <p:nvPr/>
            </p:nvSpPr>
            <p:spPr bwMode="auto">
              <a:xfrm>
                <a:off x="2065" y="1153"/>
                <a:ext cx="30" cy="27"/>
              </a:xfrm>
              <a:custGeom>
                <a:avLst/>
                <a:gdLst>
                  <a:gd name="T0" fmla="*/ 0 w 149"/>
                  <a:gd name="T1" fmla="*/ 0 h 133"/>
                  <a:gd name="T2" fmla="*/ 0 w 149"/>
                  <a:gd name="T3" fmla="*/ 0 h 133"/>
                  <a:gd name="T4" fmla="*/ 0 w 149"/>
                  <a:gd name="T5" fmla="*/ 0 h 133"/>
                  <a:gd name="T6" fmla="*/ 0 w 149"/>
                  <a:gd name="T7" fmla="*/ 0 h 133"/>
                  <a:gd name="T8" fmla="*/ 0 w 149"/>
                  <a:gd name="T9" fmla="*/ 0 h 133"/>
                  <a:gd name="T10" fmla="*/ 0 w 149"/>
                  <a:gd name="T11" fmla="*/ 0 h 133"/>
                  <a:gd name="T12" fmla="*/ 0 w 149"/>
                  <a:gd name="T13" fmla="*/ 0 h 133"/>
                  <a:gd name="T14" fmla="*/ 0 w 149"/>
                  <a:gd name="T15" fmla="*/ 0 h 133"/>
                  <a:gd name="T16" fmla="*/ 0 w 149"/>
                  <a:gd name="T17" fmla="*/ 0 h 133"/>
                  <a:gd name="T18" fmla="*/ 0 w 149"/>
                  <a:gd name="T19" fmla="*/ 0 h 133"/>
                  <a:gd name="T20" fmla="*/ 0 w 149"/>
                  <a:gd name="T21" fmla="*/ 0 h 133"/>
                  <a:gd name="T22" fmla="*/ 0 w 149"/>
                  <a:gd name="T23" fmla="*/ 0 h 133"/>
                  <a:gd name="T24" fmla="*/ 0 w 149"/>
                  <a:gd name="T25" fmla="*/ 0 h 133"/>
                  <a:gd name="T26" fmla="*/ 0 w 149"/>
                  <a:gd name="T27" fmla="*/ 0 h 133"/>
                  <a:gd name="T28" fmla="*/ 0 w 149"/>
                  <a:gd name="T29" fmla="*/ 0 h 133"/>
                  <a:gd name="T30" fmla="*/ 0 w 149"/>
                  <a:gd name="T31" fmla="*/ 0 h 133"/>
                  <a:gd name="T32" fmla="*/ 0 w 149"/>
                  <a:gd name="T33" fmla="*/ 0 h 13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49"/>
                  <a:gd name="T52" fmla="*/ 0 h 133"/>
                  <a:gd name="T53" fmla="*/ 149 w 149"/>
                  <a:gd name="T54" fmla="*/ 133 h 133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49" h="133">
                    <a:moveTo>
                      <a:pt x="149" y="0"/>
                    </a:moveTo>
                    <a:lnTo>
                      <a:pt x="149" y="50"/>
                    </a:lnTo>
                    <a:lnTo>
                      <a:pt x="144" y="81"/>
                    </a:lnTo>
                    <a:lnTo>
                      <a:pt x="131" y="106"/>
                    </a:lnTo>
                    <a:lnTo>
                      <a:pt x="103" y="123"/>
                    </a:lnTo>
                    <a:lnTo>
                      <a:pt x="65" y="133"/>
                    </a:lnTo>
                    <a:lnTo>
                      <a:pt x="35" y="133"/>
                    </a:lnTo>
                    <a:lnTo>
                      <a:pt x="15" y="121"/>
                    </a:lnTo>
                    <a:lnTo>
                      <a:pt x="5" y="102"/>
                    </a:lnTo>
                    <a:lnTo>
                      <a:pt x="0" y="81"/>
                    </a:lnTo>
                    <a:lnTo>
                      <a:pt x="5" y="56"/>
                    </a:lnTo>
                    <a:lnTo>
                      <a:pt x="15" y="38"/>
                    </a:lnTo>
                    <a:lnTo>
                      <a:pt x="41" y="25"/>
                    </a:lnTo>
                    <a:lnTo>
                      <a:pt x="76" y="19"/>
                    </a:lnTo>
                    <a:lnTo>
                      <a:pt x="111" y="13"/>
                    </a:lnTo>
                    <a:lnTo>
                      <a:pt x="138" y="6"/>
                    </a:lnTo>
                    <a:lnTo>
                      <a:pt x="149" y="0"/>
                    </a:lnTo>
                  </a:path>
                </a:pathLst>
              </a:cu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46" name="Line 228"/>
              <p:cNvSpPr>
                <a:spLocks noChangeShapeType="1"/>
              </p:cNvSpPr>
              <p:nvPr/>
            </p:nvSpPr>
            <p:spPr bwMode="auto">
              <a:xfrm>
                <a:off x="2119" y="118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47" name="Rectangle 229"/>
              <p:cNvSpPr>
                <a:spLocks noChangeArrowheads="1"/>
              </p:cNvSpPr>
              <p:nvPr/>
            </p:nvSpPr>
            <p:spPr bwMode="auto">
              <a:xfrm>
                <a:off x="2119" y="1094"/>
                <a:ext cx="10" cy="94"/>
              </a:xfrm>
              <a:prstGeom prst="rect">
                <a:avLst/>
              </a:prstGeom>
              <a:grpFill/>
              <a:ln w="4763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48" name="Rectangle 230"/>
              <p:cNvSpPr>
                <a:spLocks noChangeArrowheads="1"/>
              </p:cNvSpPr>
              <p:nvPr/>
            </p:nvSpPr>
            <p:spPr bwMode="auto">
              <a:xfrm>
                <a:off x="1449" y="1207"/>
                <a:ext cx="1089" cy="17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defRPr/>
                </a:pPr>
                <a:r>
                  <a:rPr lang="en-US" sz="1600" dirty="0">
                    <a:solidFill>
                      <a:srgbClr val="000000"/>
                    </a:solidFill>
                    <a:ea typeface="ＭＳ Ｐゴシック" charset="-128"/>
                    <a:cs typeface="ＭＳ Ｐゴシック" charset="-128"/>
                  </a:rPr>
                  <a:t>By Treatment Group</a:t>
                </a:r>
                <a:endParaRPr lang="en-US" dirty="0">
                  <a:latin typeface="Lucida Sans" charset="0"/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49" name="Line 231"/>
              <p:cNvSpPr>
                <a:spLocks noChangeShapeType="1"/>
              </p:cNvSpPr>
              <p:nvPr/>
            </p:nvSpPr>
            <p:spPr bwMode="auto">
              <a:xfrm>
                <a:off x="511" y="143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50" name="Rectangle 232"/>
              <p:cNvSpPr>
                <a:spLocks noChangeArrowheads="1"/>
              </p:cNvSpPr>
              <p:nvPr/>
            </p:nvSpPr>
            <p:spPr bwMode="auto">
              <a:xfrm>
                <a:off x="508" y="1438"/>
                <a:ext cx="3" cy="2240"/>
              </a:xfrm>
              <a:prstGeom prst="rect">
                <a:avLst/>
              </a:prstGeom>
              <a:grpFill/>
              <a:ln w="4763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51" name="Line 233"/>
              <p:cNvSpPr>
                <a:spLocks noChangeShapeType="1"/>
              </p:cNvSpPr>
              <p:nvPr/>
            </p:nvSpPr>
            <p:spPr bwMode="auto">
              <a:xfrm flipH="1">
                <a:off x="490" y="3647"/>
                <a:ext cx="2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52" name="Line 234"/>
              <p:cNvSpPr>
                <a:spLocks noChangeShapeType="1"/>
              </p:cNvSpPr>
              <p:nvPr/>
            </p:nvSpPr>
            <p:spPr bwMode="auto">
              <a:xfrm>
                <a:off x="500" y="3604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53" name="Line 235"/>
              <p:cNvSpPr>
                <a:spLocks noChangeShapeType="1"/>
              </p:cNvSpPr>
              <p:nvPr/>
            </p:nvSpPr>
            <p:spPr bwMode="auto">
              <a:xfrm>
                <a:off x="500" y="3560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54" name="Line 236"/>
              <p:cNvSpPr>
                <a:spLocks noChangeShapeType="1"/>
              </p:cNvSpPr>
              <p:nvPr/>
            </p:nvSpPr>
            <p:spPr bwMode="auto">
              <a:xfrm>
                <a:off x="500" y="3516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55" name="Line 237"/>
              <p:cNvSpPr>
                <a:spLocks noChangeShapeType="1"/>
              </p:cNvSpPr>
              <p:nvPr/>
            </p:nvSpPr>
            <p:spPr bwMode="auto">
              <a:xfrm>
                <a:off x="500" y="3473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56" name="Line 238"/>
              <p:cNvSpPr>
                <a:spLocks noChangeShapeType="1"/>
              </p:cNvSpPr>
              <p:nvPr/>
            </p:nvSpPr>
            <p:spPr bwMode="auto">
              <a:xfrm flipH="1">
                <a:off x="490" y="3429"/>
                <a:ext cx="2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57" name="Line 239"/>
              <p:cNvSpPr>
                <a:spLocks noChangeShapeType="1"/>
              </p:cNvSpPr>
              <p:nvPr/>
            </p:nvSpPr>
            <p:spPr bwMode="auto">
              <a:xfrm>
                <a:off x="500" y="3386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58" name="Line 240"/>
              <p:cNvSpPr>
                <a:spLocks noChangeShapeType="1"/>
              </p:cNvSpPr>
              <p:nvPr/>
            </p:nvSpPr>
            <p:spPr bwMode="auto">
              <a:xfrm>
                <a:off x="500" y="3342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59" name="Line 241"/>
              <p:cNvSpPr>
                <a:spLocks noChangeShapeType="1"/>
              </p:cNvSpPr>
              <p:nvPr/>
            </p:nvSpPr>
            <p:spPr bwMode="auto">
              <a:xfrm>
                <a:off x="500" y="3299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60" name="Line 242"/>
              <p:cNvSpPr>
                <a:spLocks noChangeShapeType="1"/>
              </p:cNvSpPr>
              <p:nvPr/>
            </p:nvSpPr>
            <p:spPr bwMode="auto">
              <a:xfrm>
                <a:off x="500" y="3255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61" name="Line 243"/>
              <p:cNvSpPr>
                <a:spLocks noChangeShapeType="1"/>
              </p:cNvSpPr>
              <p:nvPr/>
            </p:nvSpPr>
            <p:spPr bwMode="auto">
              <a:xfrm flipH="1">
                <a:off x="490" y="3212"/>
                <a:ext cx="2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62" name="Line 244"/>
              <p:cNvSpPr>
                <a:spLocks noChangeShapeType="1"/>
              </p:cNvSpPr>
              <p:nvPr/>
            </p:nvSpPr>
            <p:spPr bwMode="auto">
              <a:xfrm>
                <a:off x="500" y="3168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63" name="Line 245"/>
              <p:cNvSpPr>
                <a:spLocks noChangeShapeType="1"/>
              </p:cNvSpPr>
              <p:nvPr/>
            </p:nvSpPr>
            <p:spPr bwMode="auto">
              <a:xfrm>
                <a:off x="500" y="3124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64" name="Line 246"/>
              <p:cNvSpPr>
                <a:spLocks noChangeShapeType="1"/>
              </p:cNvSpPr>
              <p:nvPr/>
            </p:nvSpPr>
            <p:spPr bwMode="auto">
              <a:xfrm>
                <a:off x="500" y="3081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65" name="Line 247"/>
              <p:cNvSpPr>
                <a:spLocks noChangeShapeType="1"/>
              </p:cNvSpPr>
              <p:nvPr/>
            </p:nvSpPr>
            <p:spPr bwMode="auto">
              <a:xfrm>
                <a:off x="500" y="3037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66" name="Line 248"/>
              <p:cNvSpPr>
                <a:spLocks noChangeShapeType="1"/>
              </p:cNvSpPr>
              <p:nvPr/>
            </p:nvSpPr>
            <p:spPr bwMode="auto">
              <a:xfrm flipH="1">
                <a:off x="490" y="2994"/>
                <a:ext cx="2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67" name="Line 249"/>
              <p:cNvSpPr>
                <a:spLocks noChangeShapeType="1"/>
              </p:cNvSpPr>
              <p:nvPr/>
            </p:nvSpPr>
            <p:spPr bwMode="auto">
              <a:xfrm>
                <a:off x="500" y="2950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68" name="Line 250"/>
              <p:cNvSpPr>
                <a:spLocks noChangeShapeType="1"/>
              </p:cNvSpPr>
              <p:nvPr/>
            </p:nvSpPr>
            <p:spPr bwMode="auto">
              <a:xfrm>
                <a:off x="500" y="2907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69" name="Line 251"/>
              <p:cNvSpPr>
                <a:spLocks noChangeShapeType="1"/>
              </p:cNvSpPr>
              <p:nvPr/>
            </p:nvSpPr>
            <p:spPr bwMode="auto">
              <a:xfrm>
                <a:off x="500" y="2863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70" name="Line 252"/>
              <p:cNvSpPr>
                <a:spLocks noChangeShapeType="1"/>
              </p:cNvSpPr>
              <p:nvPr/>
            </p:nvSpPr>
            <p:spPr bwMode="auto">
              <a:xfrm>
                <a:off x="500" y="2820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71" name="Line 253"/>
              <p:cNvSpPr>
                <a:spLocks noChangeShapeType="1"/>
              </p:cNvSpPr>
              <p:nvPr/>
            </p:nvSpPr>
            <p:spPr bwMode="auto">
              <a:xfrm flipH="1">
                <a:off x="490" y="2776"/>
                <a:ext cx="2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72" name="Line 254"/>
              <p:cNvSpPr>
                <a:spLocks noChangeShapeType="1"/>
              </p:cNvSpPr>
              <p:nvPr/>
            </p:nvSpPr>
            <p:spPr bwMode="auto">
              <a:xfrm>
                <a:off x="500" y="2732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73" name="Line 255"/>
              <p:cNvSpPr>
                <a:spLocks noChangeShapeType="1"/>
              </p:cNvSpPr>
              <p:nvPr/>
            </p:nvSpPr>
            <p:spPr bwMode="auto">
              <a:xfrm>
                <a:off x="500" y="2689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74" name="Line 256"/>
              <p:cNvSpPr>
                <a:spLocks noChangeShapeType="1"/>
              </p:cNvSpPr>
              <p:nvPr/>
            </p:nvSpPr>
            <p:spPr bwMode="auto">
              <a:xfrm>
                <a:off x="500" y="2646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75" name="Line 257"/>
              <p:cNvSpPr>
                <a:spLocks noChangeShapeType="1"/>
              </p:cNvSpPr>
              <p:nvPr/>
            </p:nvSpPr>
            <p:spPr bwMode="auto">
              <a:xfrm>
                <a:off x="500" y="2602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76" name="Line 258"/>
              <p:cNvSpPr>
                <a:spLocks noChangeShapeType="1"/>
              </p:cNvSpPr>
              <p:nvPr/>
            </p:nvSpPr>
            <p:spPr bwMode="auto">
              <a:xfrm flipH="1">
                <a:off x="490" y="2559"/>
                <a:ext cx="2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77" name="Line 259"/>
              <p:cNvSpPr>
                <a:spLocks noChangeShapeType="1"/>
              </p:cNvSpPr>
              <p:nvPr/>
            </p:nvSpPr>
            <p:spPr bwMode="auto">
              <a:xfrm>
                <a:off x="500" y="2515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78" name="Line 260"/>
              <p:cNvSpPr>
                <a:spLocks noChangeShapeType="1"/>
              </p:cNvSpPr>
              <p:nvPr/>
            </p:nvSpPr>
            <p:spPr bwMode="auto">
              <a:xfrm>
                <a:off x="500" y="2471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79" name="Line 261"/>
              <p:cNvSpPr>
                <a:spLocks noChangeShapeType="1"/>
              </p:cNvSpPr>
              <p:nvPr/>
            </p:nvSpPr>
            <p:spPr bwMode="auto">
              <a:xfrm>
                <a:off x="500" y="2428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80" name="Line 262"/>
              <p:cNvSpPr>
                <a:spLocks noChangeShapeType="1"/>
              </p:cNvSpPr>
              <p:nvPr/>
            </p:nvSpPr>
            <p:spPr bwMode="auto">
              <a:xfrm>
                <a:off x="500" y="2384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81" name="Line 263"/>
              <p:cNvSpPr>
                <a:spLocks noChangeShapeType="1"/>
              </p:cNvSpPr>
              <p:nvPr/>
            </p:nvSpPr>
            <p:spPr bwMode="auto">
              <a:xfrm flipH="1">
                <a:off x="490" y="2340"/>
                <a:ext cx="2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82" name="Line 264"/>
              <p:cNvSpPr>
                <a:spLocks noChangeShapeType="1"/>
              </p:cNvSpPr>
              <p:nvPr/>
            </p:nvSpPr>
            <p:spPr bwMode="auto">
              <a:xfrm>
                <a:off x="500" y="2297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83" name="Line 265"/>
              <p:cNvSpPr>
                <a:spLocks noChangeShapeType="1"/>
              </p:cNvSpPr>
              <p:nvPr/>
            </p:nvSpPr>
            <p:spPr bwMode="auto">
              <a:xfrm>
                <a:off x="500" y="2254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84" name="Line 266"/>
              <p:cNvSpPr>
                <a:spLocks noChangeShapeType="1"/>
              </p:cNvSpPr>
              <p:nvPr/>
            </p:nvSpPr>
            <p:spPr bwMode="auto">
              <a:xfrm>
                <a:off x="500" y="2210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85" name="Line 267"/>
              <p:cNvSpPr>
                <a:spLocks noChangeShapeType="1"/>
              </p:cNvSpPr>
              <p:nvPr/>
            </p:nvSpPr>
            <p:spPr bwMode="auto">
              <a:xfrm>
                <a:off x="500" y="2167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86" name="Line 268"/>
              <p:cNvSpPr>
                <a:spLocks noChangeShapeType="1"/>
              </p:cNvSpPr>
              <p:nvPr/>
            </p:nvSpPr>
            <p:spPr bwMode="auto">
              <a:xfrm flipH="1">
                <a:off x="490" y="2123"/>
                <a:ext cx="2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87" name="Line 269"/>
              <p:cNvSpPr>
                <a:spLocks noChangeShapeType="1"/>
              </p:cNvSpPr>
              <p:nvPr/>
            </p:nvSpPr>
            <p:spPr bwMode="auto">
              <a:xfrm>
                <a:off x="500" y="2080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88" name="Line 270"/>
              <p:cNvSpPr>
                <a:spLocks noChangeShapeType="1"/>
              </p:cNvSpPr>
              <p:nvPr/>
            </p:nvSpPr>
            <p:spPr bwMode="auto">
              <a:xfrm>
                <a:off x="500" y="2036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89" name="Line 271"/>
              <p:cNvSpPr>
                <a:spLocks noChangeShapeType="1"/>
              </p:cNvSpPr>
              <p:nvPr/>
            </p:nvSpPr>
            <p:spPr bwMode="auto">
              <a:xfrm>
                <a:off x="500" y="1992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90" name="Line 272"/>
              <p:cNvSpPr>
                <a:spLocks noChangeShapeType="1"/>
              </p:cNvSpPr>
              <p:nvPr/>
            </p:nvSpPr>
            <p:spPr bwMode="auto">
              <a:xfrm>
                <a:off x="500" y="1949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91" name="Line 273"/>
              <p:cNvSpPr>
                <a:spLocks noChangeShapeType="1"/>
              </p:cNvSpPr>
              <p:nvPr/>
            </p:nvSpPr>
            <p:spPr bwMode="auto">
              <a:xfrm flipH="1">
                <a:off x="490" y="1905"/>
                <a:ext cx="2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92" name="Line 274"/>
              <p:cNvSpPr>
                <a:spLocks noChangeShapeType="1"/>
              </p:cNvSpPr>
              <p:nvPr/>
            </p:nvSpPr>
            <p:spPr bwMode="auto">
              <a:xfrm>
                <a:off x="500" y="1861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93" name="Line 275"/>
              <p:cNvSpPr>
                <a:spLocks noChangeShapeType="1"/>
              </p:cNvSpPr>
              <p:nvPr/>
            </p:nvSpPr>
            <p:spPr bwMode="auto">
              <a:xfrm>
                <a:off x="500" y="1819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94" name="Line 276"/>
              <p:cNvSpPr>
                <a:spLocks noChangeShapeType="1"/>
              </p:cNvSpPr>
              <p:nvPr/>
            </p:nvSpPr>
            <p:spPr bwMode="auto">
              <a:xfrm>
                <a:off x="500" y="1775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95" name="Line 277"/>
              <p:cNvSpPr>
                <a:spLocks noChangeShapeType="1"/>
              </p:cNvSpPr>
              <p:nvPr/>
            </p:nvSpPr>
            <p:spPr bwMode="auto">
              <a:xfrm>
                <a:off x="500" y="1731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96" name="Line 278"/>
              <p:cNvSpPr>
                <a:spLocks noChangeShapeType="1"/>
              </p:cNvSpPr>
              <p:nvPr/>
            </p:nvSpPr>
            <p:spPr bwMode="auto">
              <a:xfrm flipH="1">
                <a:off x="490" y="1688"/>
                <a:ext cx="2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97" name="Line 279"/>
              <p:cNvSpPr>
                <a:spLocks noChangeShapeType="1"/>
              </p:cNvSpPr>
              <p:nvPr/>
            </p:nvSpPr>
            <p:spPr bwMode="auto">
              <a:xfrm>
                <a:off x="500" y="1644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98" name="Line 280"/>
              <p:cNvSpPr>
                <a:spLocks noChangeShapeType="1"/>
              </p:cNvSpPr>
              <p:nvPr/>
            </p:nvSpPr>
            <p:spPr bwMode="auto">
              <a:xfrm>
                <a:off x="500" y="1600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99" name="Line 281"/>
              <p:cNvSpPr>
                <a:spLocks noChangeShapeType="1"/>
              </p:cNvSpPr>
              <p:nvPr/>
            </p:nvSpPr>
            <p:spPr bwMode="auto">
              <a:xfrm>
                <a:off x="500" y="1557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00" name="Line 282"/>
              <p:cNvSpPr>
                <a:spLocks noChangeShapeType="1"/>
              </p:cNvSpPr>
              <p:nvPr/>
            </p:nvSpPr>
            <p:spPr bwMode="auto">
              <a:xfrm>
                <a:off x="500" y="1513"/>
                <a:ext cx="1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01" name="Line 283"/>
              <p:cNvSpPr>
                <a:spLocks noChangeShapeType="1"/>
              </p:cNvSpPr>
              <p:nvPr/>
            </p:nvSpPr>
            <p:spPr bwMode="auto">
              <a:xfrm flipH="1">
                <a:off x="490" y="1470"/>
                <a:ext cx="2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02" name="Rectangle 284"/>
              <p:cNvSpPr>
                <a:spLocks noChangeArrowheads="1"/>
              </p:cNvSpPr>
              <p:nvPr/>
            </p:nvSpPr>
            <p:spPr bwMode="auto">
              <a:xfrm rot="16200000">
                <a:off x="-255" y="2351"/>
                <a:ext cx="1002" cy="12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defRPr/>
                </a:pPr>
                <a:r>
                  <a:rPr lang="en-US" sz="1300">
                    <a:solidFill>
                      <a:srgbClr val="000000"/>
                    </a:solidFill>
                    <a:ea typeface="ＭＳ Ｐゴシック" charset="-128"/>
                    <a:cs typeface="ＭＳ Ｐゴシック" charset="-128"/>
                  </a:rPr>
                  <a:t>Proportion Surviving</a:t>
                </a:r>
                <a:endParaRPr lang="en-US">
                  <a:latin typeface="Lucida Sans" charset="0"/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03" name="Rectangle 285"/>
              <p:cNvSpPr>
                <a:spLocks noChangeArrowheads="1"/>
              </p:cNvSpPr>
              <p:nvPr/>
            </p:nvSpPr>
            <p:spPr bwMode="auto">
              <a:xfrm>
                <a:off x="278" y="3587"/>
                <a:ext cx="166" cy="17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defRPr/>
                </a:pPr>
                <a:r>
                  <a:rPr lang="en-US" sz="1600">
                    <a:solidFill>
                      <a:srgbClr val="000000"/>
                    </a:solidFill>
                    <a:ea typeface="ＭＳ Ｐゴシック" charset="-128"/>
                    <a:cs typeface="ＭＳ Ｐゴシック" charset="-128"/>
                  </a:rPr>
                  <a:t>0.0</a:t>
                </a:r>
                <a:endParaRPr lang="en-US">
                  <a:latin typeface="Lucida Sans" charset="0"/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04" name="Rectangle 286"/>
              <p:cNvSpPr>
                <a:spLocks noChangeArrowheads="1"/>
              </p:cNvSpPr>
              <p:nvPr/>
            </p:nvSpPr>
            <p:spPr bwMode="auto">
              <a:xfrm>
                <a:off x="278" y="3370"/>
                <a:ext cx="166" cy="17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defRPr/>
                </a:pPr>
                <a:r>
                  <a:rPr lang="en-US" sz="1600">
                    <a:solidFill>
                      <a:srgbClr val="000000"/>
                    </a:solidFill>
                    <a:ea typeface="ＭＳ Ｐゴシック" charset="-128"/>
                    <a:cs typeface="ＭＳ Ｐゴシック" charset="-128"/>
                  </a:rPr>
                  <a:t>0.1</a:t>
                </a:r>
                <a:endParaRPr lang="en-US">
                  <a:latin typeface="Lucida Sans" charset="0"/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05" name="Rectangle 287"/>
              <p:cNvSpPr>
                <a:spLocks noChangeArrowheads="1"/>
              </p:cNvSpPr>
              <p:nvPr/>
            </p:nvSpPr>
            <p:spPr bwMode="auto">
              <a:xfrm>
                <a:off x="278" y="3151"/>
                <a:ext cx="166" cy="17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defRPr/>
                </a:pPr>
                <a:r>
                  <a:rPr lang="en-US" sz="1600">
                    <a:solidFill>
                      <a:srgbClr val="000000"/>
                    </a:solidFill>
                    <a:ea typeface="ＭＳ Ｐゴシック" charset="-128"/>
                    <a:cs typeface="ＭＳ Ｐゴシック" charset="-128"/>
                  </a:rPr>
                  <a:t>0.2</a:t>
                </a:r>
                <a:endParaRPr lang="en-US">
                  <a:latin typeface="Lucida Sans" charset="0"/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06" name="Rectangle 288"/>
              <p:cNvSpPr>
                <a:spLocks noChangeArrowheads="1"/>
              </p:cNvSpPr>
              <p:nvPr/>
            </p:nvSpPr>
            <p:spPr bwMode="auto">
              <a:xfrm>
                <a:off x="278" y="2934"/>
                <a:ext cx="166" cy="17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defRPr/>
                </a:pPr>
                <a:r>
                  <a:rPr lang="en-US" sz="1600">
                    <a:solidFill>
                      <a:srgbClr val="000000"/>
                    </a:solidFill>
                    <a:ea typeface="ＭＳ Ｐゴシック" charset="-128"/>
                    <a:cs typeface="ＭＳ Ｐゴシック" charset="-128"/>
                  </a:rPr>
                  <a:t>0.3</a:t>
                </a:r>
                <a:endParaRPr lang="en-US">
                  <a:latin typeface="Lucida Sans" charset="0"/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07" name="Rectangle 289"/>
              <p:cNvSpPr>
                <a:spLocks noChangeArrowheads="1"/>
              </p:cNvSpPr>
              <p:nvPr/>
            </p:nvSpPr>
            <p:spPr bwMode="auto">
              <a:xfrm>
                <a:off x="278" y="2718"/>
                <a:ext cx="166" cy="17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defRPr/>
                </a:pPr>
                <a:r>
                  <a:rPr lang="en-US" sz="1600">
                    <a:solidFill>
                      <a:srgbClr val="000000"/>
                    </a:solidFill>
                    <a:ea typeface="ＭＳ Ｐゴシック" charset="-128"/>
                    <a:cs typeface="ＭＳ Ｐゴシック" charset="-128"/>
                  </a:rPr>
                  <a:t>0.4</a:t>
                </a:r>
                <a:endParaRPr lang="en-US">
                  <a:latin typeface="Lucida Sans" charset="0"/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08" name="Rectangle 290"/>
              <p:cNvSpPr>
                <a:spLocks noChangeArrowheads="1"/>
              </p:cNvSpPr>
              <p:nvPr/>
            </p:nvSpPr>
            <p:spPr bwMode="auto">
              <a:xfrm>
                <a:off x="278" y="2499"/>
                <a:ext cx="166" cy="17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defRPr/>
                </a:pPr>
                <a:r>
                  <a:rPr lang="en-US" sz="1600">
                    <a:solidFill>
                      <a:srgbClr val="000000"/>
                    </a:solidFill>
                    <a:ea typeface="ＭＳ Ｐゴシック" charset="-128"/>
                    <a:cs typeface="ＭＳ Ｐゴシック" charset="-128"/>
                  </a:rPr>
                  <a:t>0.5</a:t>
                </a:r>
                <a:endParaRPr lang="en-US">
                  <a:latin typeface="Lucida Sans" charset="0"/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09" name="Rectangle 291"/>
              <p:cNvSpPr>
                <a:spLocks noChangeArrowheads="1"/>
              </p:cNvSpPr>
              <p:nvPr/>
            </p:nvSpPr>
            <p:spPr bwMode="auto">
              <a:xfrm>
                <a:off x="278" y="2281"/>
                <a:ext cx="166" cy="17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defRPr/>
                </a:pPr>
                <a:r>
                  <a:rPr lang="en-US" sz="1600">
                    <a:solidFill>
                      <a:srgbClr val="000000"/>
                    </a:solidFill>
                    <a:ea typeface="ＭＳ Ｐゴシック" charset="-128"/>
                    <a:cs typeface="ＭＳ Ｐゴシック" charset="-128"/>
                  </a:rPr>
                  <a:t>0.6</a:t>
                </a:r>
                <a:endParaRPr lang="en-US">
                  <a:latin typeface="Lucida Sans" charset="0"/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10" name="Rectangle 292"/>
              <p:cNvSpPr>
                <a:spLocks noChangeArrowheads="1"/>
              </p:cNvSpPr>
              <p:nvPr/>
            </p:nvSpPr>
            <p:spPr bwMode="auto">
              <a:xfrm>
                <a:off x="278" y="2063"/>
                <a:ext cx="166" cy="17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defRPr/>
                </a:pPr>
                <a:r>
                  <a:rPr lang="en-US" sz="1600">
                    <a:solidFill>
                      <a:srgbClr val="000000"/>
                    </a:solidFill>
                    <a:ea typeface="ＭＳ Ｐゴシック" charset="-128"/>
                    <a:cs typeface="ＭＳ Ｐゴシック" charset="-128"/>
                  </a:rPr>
                  <a:t>0.7</a:t>
                </a:r>
                <a:endParaRPr lang="en-US">
                  <a:latin typeface="Lucida Sans" charset="0"/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11" name="Rectangle 293"/>
              <p:cNvSpPr>
                <a:spLocks noChangeArrowheads="1"/>
              </p:cNvSpPr>
              <p:nvPr/>
            </p:nvSpPr>
            <p:spPr bwMode="auto">
              <a:xfrm>
                <a:off x="278" y="1846"/>
                <a:ext cx="166" cy="17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defRPr/>
                </a:pPr>
                <a:r>
                  <a:rPr lang="en-US" sz="1600">
                    <a:solidFill>
                      <a:srgbClr val="000000"/>
                    </a:solidFill>
                    <a:ea typeface="ＭＳ Ｐゴシック" charset="-128"/>
                    <a:cs typeface="ＭＳ Ｐゴシック" charset="-128"/>
                  </a:rPr>
                  <a:t>0.8</a:t>
                </a:r>
                <a:endParaRPr lang="en-US">
                  <a:latin typeface="Lucida Sans" charset="0"/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12" name="Rectangle 294"/>
              <p:cNvSpPr>
                <a:spLocks noChangeArrowheads="1"/>
              </p:cNvSpPr>
              <p:nvPr/>
            </p:nvSpPr>
            <p:spPr bwMode="auto">
              <a:xfrm>
                <a:off x="278" y="1628"/>
                <a:ext cx="166" cy="17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defRPr/>
                </a:pPr>
                <a:r>
                  <a:rPr lang="en-US" sz="1600">
                    <a:solidFill>
                      <a:srgbClr val="000000"/>
                    </a:solidFill>
                    <a:ea typeface="ＭＳ Ｐゴシック" charset="-128"/>
                    <a:cs typeface="ＭＳ Ｐゴシック" charset="-128"/>
                  </a:rPr>
                  <a:t>0.9</a:t>
                </a:r>
                <a:endParaRPr lang="en-US">
                  <a:latin typeface="Lucida Sans" charset="0"/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13" name="Rectangle 295"/>
              <p:cNvSpPr>
                <a:spLocks noChangeArrowheads="1"/>
              </p:cNvSpPr>
              <p:nvPr/>
            </p:nvSpPr>
            <p:spPr bwMode="auto">
              <a:xfrm>
                <a:off x="278" y="1410"/>
                <a:ext cx="166" cy="17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defRPr/>
                </a:pPr>
                <a:r>
                  <a:rPr lang="en-US" sz="1600">
                    <a:solidFill>
                      <a:srgbClr val="000000"/>
                    </a:solidFill>
                    <a:ea typeface="ＭＳ Ｐゴシック" charset="-128"/>
                    <a:cs typeface="ＭＳ Ｐゴシック" charset="-128"/>
                  </a:rPr>
                  <a:t>1.0</a:t>
                </a:r>
                <a:endParaRPr lang="en-US">
                  <a:latin typeface="Lucida Sans" charset="0"/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14" name="Line 296"/>
              <p:cNvSpPr>
                <a:spLocks noChangeShapeType="1"/>
              </p:cNvSpPr>
              <p:nvPr/>
            </p:nvSpPr>
            <p:spPr bwMode="auto">
              <a:xfrm>
                <a:off x="3680" y="368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15" name="Rectangle 297"/>
              <p:cNvSpPr>
                <a:spLocks noChangeArrowheads="1"/>
              </p:cNvSpPr>
              <p:nvPr/>
            </p:nvSpPr>
            <p:spPr bwMode="auto">
              <a:xfrm>
                <a:off x="511" y="3678"/>
                <a:ext cx="3169" cy="3"/>
              </a:xfrm>
              <a:prstGeom prst="rect">
                <a:avLst/>
              </a:prstGeom>
              <a:grpFill/>
              <a:ln w="4763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16" name="Line 298"/>
              <p:cNvSpPr>
                <a:spLocks noChangeShapeType="1"/>
              </p:cNvSpPr>
              <p:nvPr/>
            </p:nvSpPr>
            <p:spPr bwMode="auto">
              <a:xfrm>
                <a:off x="531" y="3680"/>
                <a:ext cx="0" cy="31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17" name="Line 299"/>
              <p:cNvSpPr>
                <a:spLocks noChangeShapeType="1"/>
              </p:cNvSpPr>
              <p:nvPr/>
            </p:nvSpPr>
            <p:spPr bwMode="auto">
              <a:xfrm flipV="1">
                <a:off x="705" y="3680"/>
                <a:ext cx="0" cy="16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18" name="Line 300"/>
              <p:cNvSpPr>
                <a:spLocks noChangeShapeType="1"/>
              </p:cNvSpPr>
              <p:nvPr/>
            </p:nvSpPr>
            <p:spPr bwMode="auto">
              <a:xfrm flipV="1">
                <a:off x="878" y="3680"/>
                <a:ext cx="0" cy="16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19" name="Line 301"/>
              <p:cNvSpPr>
                <a:spLocks noChangeShapeType="1"/>
              </p:cNvSpPr>
              <p:nvPr/>
            </p:nvSpPr>
            <p:spPr bwMode="auto">
              <a:xfrm flipV="1">
                <a:off x="1052" y="3680"/>
                <a:ext cx="0" cy="16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20" name="Line 302"/>
              <p:cNvSpPr>
                <a:spLocks noChangeShapeType="1"/>
              </p:cNvSpPr>
              <p:nvPr/>
            </p:nvSpPr>
            <p:spPr bwMode="auto">
              <a:xfrm flipV="1">
                <a:off x="1226" y="3680"/>
                <a:ext cx="0" cy="16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21" name="Line 303"/>
              <p:cNvSpPr>
                <a:spLocks noChangeShapeType="1"/>
              </p:cNvSpPr>
              <p:nvPr/>
            </p:nvSpPr>
            <p:spPr bwMode="auto">
              <a:xfrm flipV="1">
                <a:off x="1400" y="3680"/>
                <a:ext cx="0" cy="16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22" name="Line 304"/>
              <p:cNvSpPr>
                <a:spLocks noChangeShapeType="1"/>
              </p:cNvSpPr>
              <p:nvPr/>
            </p:nvSpPr>
            <p:spPr bwMode="auto">
              <a:xfrm>
                <a:off x="1574" y="3680"/>
                <a:ext cx="0" cy="31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23" name="Line 305"/>
              <p:cNvSpPr>
                <a:spLocks noChangeShapeType="1"/>
              </p:cNvSpPr>
              <p:nvPr/>
            </p:nvSpPr>
            <p:spPr bwMode="auto">
              <a:xfrm flipV="1">
                <a:off x="1748" y="3680"/>
                <a:ext cx="0" cy="16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24" name="Line 306"/>
              <p:cNvSpPr>
                <a:spLocks noChangeShapeType="1"/>
              </p:cNvSpPr>
              <p:nvPr/>
            </p:nvSpPr>
            <p:spPr bwMode="auto">
              <a:xfrm flipV="1">
                <a:off x="1922" y="3680"/>
                <a:ext cx="0" cy="16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25" name="Line 307"/>
              <p:cNvSpPr>
                <a:spLocks noChangeShapeType="1"/>
              </p:cNvSpPr>
              <p:nvPr/>
            </p:nvSpPr>
            <p:spPr bwMode="auto">
              <a:xfrm flipV="1">
                <a:off x="2095" y="3680"/>
                <a:ext cx="0" cy="16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26" name="Line 308"/>
              <p:cNvSpPr>
                <a:spLocks noChangeShapeType="1"/>
              </p:cNvSpPr>
              <p:nvPr/>
            </p:nvSpPr>
            <p:spPr bwMode="auto">
              <a:xfrm flipV="1">
                <a:off x="2269" y="3680"/>
                <a:ext cx="0" cy="16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27" name="Line 309"/>
              <p:cNvSpPr>
                <a:spLocks noChangeShapeType="1"/>
              </p:cNvSpPr>
              <p:nvPr/>
            </p:nvSpPr>
            <p:spPr bwMode="auto">
              <a:xfrm flipV="1">
                <a:off x="2443" y="3680"/>
                <a:ext cx="0" cy="16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28" name="Line 310"/>
              <p:cNvSpPr>
                <a:spLocks noChangeShapeType="1"/>
              </p:cNvSpPr>
              <p:nvPr/>
            </p:nvSpPr>
            <p:spPr bwMode="auto">
              <a:xfrm>
                <a:off x="2617" y="3680"/>
                <a:ext cx="0" cy="31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29" name="Line 311"/>
              <p:cNvSpPr>
                <a:spLocks noChangeShapeType="1"/>
              </p:cNvSpPr>
              <p:nvPr/>
            </p:nvSpPr>
            <p:spPr bwMode="auto">
              <a:xfrm flipV="1">
                <a:off x="2791" y="3680"/>
                <a:ext cx="0" cy="16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30" name="Line 312"/>
              <p:cNvSpPr>
                <a:spLocks noChangeShapeType="1"/>
              </p:cNvSpPr>
              <p:nvPr/>
            </p:nvSpPr>
            <p:spPr bwMode="auto">
              <a:xfrm flipV="1">
                <a:off x="2965" y="3680"/>
                <a:ext cx="0" cy="16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31" name="Line 313"/>
              <p:cNvSpPr>
                <a:spLocks noChangeShapeType="1"/>
              </p:cNvSpPr>
              <p:nvPr/>
            </p:nvSpPr>
            <p:spPr bwMode="auto">
              <a:xfrm flipV="1">
                <a:off x="3138" y="3680"/>
                <a:ext cx="0" cy="16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32" name="Line 314"/>
              <p:cNvSpPr>
                <a:spLocks noChangeShapeType="1"/>
              </p:cNvSpPr>
              <p:nvPr/>
            </p:nvSpPr>
            <p:spPr bwMode="auto">
              <a:xfrm flipV="1">
                <a:off x="3312" y="3680"/>
                <a:ext cx="0" cy="16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33" name="Line 315"/>
              <p:cNvSpPr>
                <a:spLocks noChangeShapeType="1"/>
              </p:cNvSpPr>
              <p:nvPr/>
            </p:nvSpPr>
            <p:spPr bwMode="auto">
              <a:xfrm flipV="1">
                <a:off x="3486" y="3680"/>
                <a:ext cx="0" cy="16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34" name="Line 316"/>
              <p:cNvSpPr>
                <a:spLocks noChangeShapeType="1"/>
              </p:cNvSpPr>
              <p:nvPr/>
            </p:nvSpPr>
            <p:spPr bwMode="auto">
              <a:xfrm>
                <a:off x="3659" y="3680"/>
                <a:ext cx="0" cy="31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35" name="Rectangle 317"/>
              <p:cNvSpPr>
                <a:spLocks noChangeArrowheads="1"/>
              </p:cNvSpPr>
              <p:nvPr/>
            </p:nvSpPr>
            <p:spPr bwMode="auto">
              <a:xfrm>
                <a:off x="1683" y="3888"/>
                <a:ext cx="912" cy="17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defRPr/>
                </a:pPr>
                <a:r>
                  <a:rPr lang="en-US" sz="1600">
                    <a:solidFill>
                      <a:srgbClr val="000000"/>
                    </a:solidFill>
                    <a:ea typeface="ＭＳ Ｐゴシック" charset="-128"/>
                    <a:cs typeface="ＭＳ Ｐゴシック" charset="-128"/>
                  </a:rPr>
                  <a:t>Months on Study</a:t>
                </a:r>
                <a:endParaRPr lang="en-US">
                  <a:latin typeface="Lucida Sans" charset="0"/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36" name="Rectangle 318"/>
              <p:cNvSpPr>
                <a:spLocks noChangeArrowheads="1"/>
              </p:cNvSpPr>
              <p:nvPr/>
            </p:nvSpPr>
            <p:spPr bwMode="auto">
              <a:xfrm>
                <a:off x="479" y="3731"/>
                <a:ext cx="66" cy="17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defRPr/>
                </a:pPr>
                <a:r>
                  <a:rPr lang="en-US" sz="1600">
                    <a:solidFill>
                      <a:srgbClr val="000000"/>
                    </a:solidFill>
                    <a:ea typeface="ＭＳ Ｐゴシック" charset="-128"/>
                    <a:cs typeface="ＭＳ Ｐゴシック" charset="-128"/>
                  </a:rPr>
                  <a:t>0</a:t>
                </a:r>
                <a:endParaRPr lang="en-US">
                  <a:latin typeface="Lucida Sans" charset="0"/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37" name="Rectangle 319"/>
              <p:cNvSpPr>
                <a:spLocks noChangeArrowheads="1"/>
              </p:cNvSpPr>
              <p:nvPr/>
            </p:nvSpPr>
            <p:spPr bwMode="auto">
              <a:xfrm>
                <a:off x="1493" y="3731"/>
                <a:ext cx="133" cy="17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defRPr/>
                </a:pPr>
                <a:r>
                  <a:rPr lang="en-US" sz="1600">
                    <a:solidFill>
                      <a:srgbClr val="000000"/>
                    </a:solidFill>
                    <a:ea typeface="ＭＳ Ｐゴシック" charset="-128"/>
                    <a:cs typeface="ＭＳ Ｐゴシック" charset="-128"/>
                  </a:rPr>
                  <a:t>12</a:t>
                </a:r>
                <a:endParaRPr lang="en-US">
                  <a:latin typeface="Lucida Sans" charset="0"/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38" name="Rectangle 320"/>
              <p:cNvSpPr>
                <a:spLocks noChangeArrowheads="1"/>
              </p:cNvSpPr>
              <p:nvPr/>
            </p:nvSpPr>
            <p:spPr bwMode="auto">
              <a:xfrm>
                <a:off x="2536" y="3731"/>
                <a:ext cx="133" cy="17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defRPr/>
                </a:pPr>
                <a:r>
                  <a:rPr lang="en-US" sz="1600">
                    <a:solidFill>
                      <a:srgbClr val="000000"/>
                    </a:solidFill>
                    <a:ea typeface="ＭＳ Ｐゴシック" charset="-128"/>
                    <a:cs typeface="ＭＳ Ｐゴシック" charset="-128"/>
                  </a:rPr>
                  <a:t>24</a:t>
                </a:r>
                <a:endParaRPr lang="en-US">
                  <a:latin typeface="Lucida Sans" charset="0"/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39" name="Rectangle 321"/>
              <p:cNvSpPr>
                <a:spLocks noChangeArrowheads="1"/>
              </p:cNvSpPr>
              <p:nvPr/>
            </p:nvSpPr>
            <p:spPr bwMode="auto">
              <a:xfrm>
                <a:off x="3578" y="3731"/>
                <a:ext cx="133" cy="17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defRPr/>
                </a:pPr>
                <a:r>
                  <a:rPr lang="en-US" sz="1600">
                    <a:solidFill>
                      <a:srgbClr val="000000"/>
                    </a:solidFill>
                    <a:ea typeface="ＭＳ Ｐゴシック" charset="-128"/>
                    <a:cs typeface="ＭＳ Ｐゴシック" charset="-128"/>
                  </a:rPr>
                  <a:t>36</a:t>
                </a:r>
                <a:endParaRPr lang="en-US">
                  <a:latin typeface="Lucida Sans" charset="0"/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40" name="Line 322"/>
              <p:cNvSpPr>
                <a:spLocks noChangeShapeType="1"/>
              </p:cNvSpPr>
              <p:nvPr/>
            </p:nvSpPr>
            <p:spPr bwMode="auto">
              <a:xfrm>
                <a:off x="531" y="146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41" name="Freeform 323"/>
              <p:cNvSpPr>
                <a:spLocks/>
              </p:cNvSpPr>
              <p:nvPr/>
            </p:nvSpPr>
            <p:spPr bwMode="auto">
              <a:xfrm>
                <a:off x="529" y="1468"/>
                <a:ext cx="61" cy="3"/>
              </a:xfrm>
              <a:custGeom>
                <a:avLst/>
                <a:gdLst>
                  <a:gd name="T0" fmla="*/ 0 w 303"/>
                  <a:gd name="T1" fmla="*/ 0 h 18"/>
                  <a:gd name="T2" fmla="*/ 0 w 303"/>
                  <a:gd name="T3" fmla="*/ 0 h 18"/>
                  <a:gd name="T4" fmla="*/ 0 w 303"/>
                  <a:gd name="T5" fmla="*/ 0 h 18"/>
                  <a:gd name="T6" fmla="*/ 0 w 303"/>
                  <a:gd name="T7" fmla="*/ 0 h 18"/>
                  <a:gd name="T8" fmla="*/ 0 w 303"/>
                  <a:gd name="T9" fmla="*/ 0 h 18"/>
                  <a:gd name="T10" fmla="*/ 0 w 303"/>
                  <a:gd name="T11" fmla="*/ 0 h 18"/>
                  <a:gd name="T12" fmla="*/ 0 w 303"/>
                  <a:gd name="T13" fmla="*/ 0 h 18"/>
                  <a:gd name="T14" fmla="*/ 0 w 303"/>
                  <a:gd name="T15" fmla="*/ 0 h 18"/>
                  <a:gd name="T16" fmla="*/ 0 w 303"/>
                  <a:gd name="T17" fmla="*/ 0 h 18"/>
                  <a:gd name="T18" fmla="*/ 0 w 303"/>
                  <a:gd name="T19" fmla="*/ 0 h 18"/>
                  <a:gd name="T20" fmla="*/ 0 w 303"/>
                  <a:gd name="T21" fmla="*/ 0 h 18"/>
                  <a:gd name="T22" fmla="*/ 0 w 303"/>
                  <a:gd name="T23" fmla="*/ 0 h 18"/>
                  <a:gd name="T24" fmla="*/ 0 w 303"/>
                  <a:gd name="T25" fmla="*/ 0 h 18"/>
                  <a:gd name="T26" fmla="*/ 0 w 303"/>
                  <a:gd name="T27" fmla="*/ 0 h 18"/>
                  <a:gd name="T28" fmla="*/ 0 w 303"/>
                  <a:gd name="T29" fmla="*/ 0 h 18"/>
                  <a:gd name="T30" fmla="*/ 0 w 303"/>
                  <a:gd name="T31" fmla="*/ 0 h 18"/>
                  <a:gd name="T32" fmla="*/ 0 w 303"/>
                  <a:gd name="T33" fmla="*/ 0 h 18"/>
                  <a:gd name="T34" fmla="*/ 0 w 303"/>
                  <a:gd name="T35" fmla="*/ 0 h 18"/>
                  <a:gd name="T36" fmla="*/ 0 w 303"/>
                  <a:gd name="T37" fmla="*/ 0 h 18"/>
                  <a:gd name="T38" fmla="*/ 0 w 303"/>
                  <a:gd name="T39" fmla="*/ 0 h 18"/>
                  <a:gd name="T40" fmla="*/ 0 w 303"/>
                  <a:gd name="T41" fmla="*/ 0 h 18"/>
                  <a:gd name="T42" fmla="*/ 0 w 303"/>
                  <a:gd name="T43" fmla="*/ 0 h 18"/>
                  <a:gd name="T44" fmla="*/ 0 w 303"/>
                  <a:gd name="T45" fmla="*/ 0 h 18"/>
                  <a:gd name="T46" fmla="*/ 0 w 303"/>
                  <a:gd name="T47" fmla="*/ 0 h 18"/>
                  <a:gd name="T48" fmla="*/ 0 w 303"/>
                  <a:gd name="T49" fmla="*/ 0 h 18"/>
                  <a:gd name="T50" fmla="*/ 0 w 303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03"/>
                  <a:gd name="T79" fmla="*/ 0 h 18"/>
                  <a:gd name="T80" fmla="*/ 303 w 303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03" h="18">
                    <a:moveTo>
                      <a:pt x="9" y="0"/>
                    </a:moveTo>
                    <a:lnTo>
                      <a:pt x="5" y="0"/>
                    </a:lnTo>
                    <a:lnTo>
                      <a:pt x="5" y="4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3" y="16"/>
                    </a:lnTo>
                    <a:lnTo>
                      <a:pt x="5" y="18"/>
                    </a:lnTo>
                    <a:lnTo>
                      <a:pt x="9" y="18"/>
                    </a:lnTo>
                    <a:lnTo>
                      <a:pt x="292" y="18"/>
                    </a:lnTo>
                    <a:lnTo>
                      <a:pt x="298" y="18"/>
                    </a:lnTo>
                    <a:lnTo>
                      <a:pt x="301" y="16"/>
                    </a:lnTo>
                    <a:lnTo>
                      <a:pt x="303" y="12"/>
                    </a:lnTo>
                    <a:lnTo>
                      <a:pt x="303" y="10"/>
                    </a:lnTo>
                    <a:lnTo>
                      <a:pt x="301" y="6"/>
                    </a:lnTo>
                    <a:lnTo>
                      <a:pt x="301" y="4"/>
                    </a:lnTo>
                    <a:lnTo>
                      <a:pt x="298" y="4"/>
                    </a:lnTo>
                    <a:lnTo>
                      <a:pt x="298" y="0"/>
                    </a:lnTo>
                    <a:lnTo>
                      <a:pt x="292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42" name="Line 324"/>
              <p:cNvSpPr>
                <a:spLocks noChangeShapeType="1"/>
              </p:cNvSpPr>
              <p:nvPr/>
            </p:nvSpPr>
            <p:spPr bwMode="auto">
              <a:xfrm>
                <a:off x="590" y="147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43" name="Freeform 325"/>
              <p:cNvSpPr>
                <a:spLocks/>
              </p:cNvSpPr>
              <p:nvPr/>
            </p:nvSpPr>
            <p:spPr bwMode="auto">
              <a:xfrm>
                <a:off x="586" y="1468"/>
                <a:ext cx="4" cy="25"/>
              </a:xfrm>
              <a:custGeom>
                <a:avLst/>
                <a:gdLst>
                  <a:gd name="T0" fmla="*/ 0 w 16"/>
                  <a:gd name="T1" fmla="*/ 0 h 126"/>
                  <a:gd name="T2" fmla="*/ 0 w 16"/>
                  <a:gd name="T3" fmla="*/ 0 h 126"/>
                  <a:gd name="T4" fmla="*/ 0 w 16"/>
                  <a:gd name="T5" fmla="*/ 0 h 126"/>
                  <a:gd name="T6" fmla="*/ 0 w 16"/>
                  <a:gd name="T7" fmla="*/ 0 h 126"/>
                  <a:gd name="T8" fmla="*/ 0 w 16"/>
                  <a:gd name="T9" fmla="*/ 0 h 126"/>
                  <a:gd name="T10" fmla="*/ 0 w 16"/>
                  <a:gd name="T11" fmla="*/ 0 h 126"/>
                  <a:gd name="T12" fmla="*/ 0 w 16"/>
                  <a:gd name="T13" fmla="*/ 0 h 126"/>
                  <a:gd name="T14" fmla="*/ 0 w 16"/>
                  <a:gd name="T15" fmla="*/ 0 h 126"/>
                  <a:gd name="T16" fmla="*/ 0 w 16"/>
                  <a:gd name="T17" fmla="*/ 0 h 126"/>
                  <a:gd name="T18" fmla="*/ 0 w 16"/>
                  <a:gd name="T19" fmla="*/ 0 h 126"/>
                  <a:gd name="T20" fmla="*/ 0 w 16"/>
                  <a:gd name="T21" fmla="*/ 0 h 126"/>
                  <a:gd name="T22" fmla="*/ 0 w 16"/>
                  <a:gd name="T23" fmla="*/ 0 h 126"/>
                  <a:gd name="T24" fmla="*/ 0 w 16"/>
                  <a:gd name="T25" fmla="*/ 0 h 126"/>
                  <a:gd name="T26" fmla="*/ 0 w 16"/>
                  <a:gd name="T27" fmla="*/ 0 h 126"/>
                  <a:gd name="T28" fmla="*/ 0 w 16"/>
                  <a:gd name="T29" fmla="*/ 0 h 126"/>
                  <a:gd name="T30" fmla="*/ 0 w 16"/>
                  <a:gd name="T31" fmla="*/ 0 h 126"/>
                  <a:gd name="T32" fmla="*/ 0 w 16"/>
                  <a:gd name="T33" fmla="*/ 0 h 126"/>
                  <a:gd name="T34" fmla="*/ 0 w 16"/>
                  <a:gd name="T35" fmla="*/ 0 h 126"/>
                  <a:gd name="T36" fmla="*/ 0 w 16"/>
                  <a:gd name="T37" fmla="*/ 0 h 126"/>
                  <a:gd name="T38" fmla="*/ 0 w 16"/>
                  <a:gd name="T39" fmla="*/ 0 h 126"/>
                  <a:gd name="T40" fmla="*/ 0 w 16"/>
                  <a:gd name="T41" fmla="*/ 0 h 126"/>
                  <a:gd name="T42" fmla="*/ 0 w 16"/>
                  <a:gd name="T43" fmla="*/ 0 h 126"/>
                  <a:gd name="T44" fmla="*/ 0 w 16"/>
                  <a:gd name="T45" fmla="*/ 0 h 126"/>
                  <a:gd name="T46" fmla="*/ 0 w 16"/>
                  <a:gd name="T47" fmla="*/ 0 h 126"/>
                  <a:gd name="T48" fmla="*/ 0 w 16"/>
                  <a:gd name="T49" fmla="*/ 0 h 126"/>
                  <a:gd name="T50" fmla="*/ 0 w 16"/>
                  <a:gd name="T51" fmla="*/ 0 h 12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6"/>
                  <a:gd name="T80" fmla="*/ 16 w 16"/>
                  <a:gd name="T81" fmla="*/ 126 h 12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6">
                    <a:moveTo>
                      <a:pt x="16" y="10"/>
                    </a:moveTo>
                    <a:lnTo>
                      <a:pt x="16" y="10"/>
                    </a:lnTo>
                    <a:lnTo>
                      <a:pt x="14" y="6"/>
                    </a:lnTo>
                    <a:lnTo>
                      <a:pt x="14" y="4"/>
                    </a:lnTo>
                    <a:lnTo>
                      <a:pt x="11" y="4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16"/>
                    </a:lnTo>
                    <a:lnTo>
                      <a:pt x="0" y="120"/>
                    </a:lnTo>
                    <a:lnTo>
                      <a:pt x="3" y="123"/>
                    </a:lnTo>
                    <a:lnTo>
                      <a:pt x="5" y="126"/>
                    </a:lnTo>
                    <a:lnTo>
                      <a:pt x="8" y="126"/>
                    </a:lnTo>
                    <a:lnTo>
                      <a:pt x="11" y="126"/>
                    </a:lnTo>
                    <a:lnTo>
                      <a:pt x="11" y="123"/>
                    </a:lnTo>
                    <a:lnTo>
                      <a:pt x="14" y="123"/>
                    </a:lnTo>
                    <a:lnTo>
                      <a:pt x="14" y="120"/>
                    </a:lnTo>
                    <a:lnTo>
                      <a:pt x="16" y="116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44" name="Line 326"/>
              <p:cNvSpPr>
                <a:spLocks noChangeShapeType="1"/>
              </p:cNvSpPr>
              <p:nvPr/>
            </p:nvSpPr>
            <p:spPr bwMode="auto">
              <a:xfrm>
                <a:off x="588" y="148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45" name="Freeform 327"/>
              <p:cNvSpPr>
                <a:spLocks/>
              </p:cNvSpPr>
              <p:nvPr/>
            </p:nvSpPr>
            <p:spPr bwMode="auto">
              <a:xfrm>
                <a:off x="586" y="1489"/>
                <a:ext cx="72" cy="4"/>
              </a:xfrm>
              <a:custGeom>
                <a:avLst/>
                <a:gdLst>
                  <a:gd name="T0" fmla="*/ 0 w 357"/>
                  <a:gd name="T1" fmla="*/ 0 h 18"/>
                  <a:gd name="T2" fmla="*/ 0 w 357"/>
                  <a:gd name="T3" fmla="*/ 0 h 18"/>
                  <a:gd name="T4" fmla="*/ 0 w 357"/>
                  <a:gd name="T5" fmla="*/ 0 h 18"/>
                  <a:gd name="T6" fmla="*/ 0 w 357"/>
                  <a:gd name="T7" fmla="*/ 0 h 18"/>
                  <a:gd name="T8" fmla="*/ 0 w 357"/>
                  <a:gd name="T9" fmla="*/ 0 h 18"/>
                  <a:gd name="T10" fmla="*/ 0 w 357"/>
                  <a:gd name="T11" fmla="*/ 0 h 18"/>
                  <a:gd name="T12" fmla="*/ 0 w 357"/>
                  <a:gd name="T13" fmla="*/ 0 h 18"/>
                  <a:gd name="T14" fmla="*/ 0 w 357"/>
                  <a:gd name="T15" fmla="*/ 0 h 18"/>
                  <a:gd name="T16" fmla="*/ 0 w 357"/>
                  <a:gd name="T17" fmla="*/ 0 h 18"/>
                  <a:gd name="T18" fmla="*/ 0 w 357"/>
                  <a:gd name="T19" fmla="*/ 0 h 18"/>
                  <a:gd name="T20" fmla="*/ 0 w 357"/>
                  <a:gd name="T21" fmla="*/ 0 h 18"/>
                  <a:gd name="T22" fmla="*/ 0 w 357"/>
                  <a:gd name="T23" fmla="*/ 0 h 18"/>
                  <a:gd name="T24" fmla="*/ 0 w 357"/>
                  <a:gd name="T25" fmla="*/ 0 h 18"/>
                  <a:gd name="T26" fmla="*/ 0 w 357"/>
                  <a:gd name="T27" fmla="*/ 0 h 18"/>
                  <a:gd name="T28" fmla="*/ 0 w 357"/>
                  <a:gd name="T29" fmla="*/ 0 h 18"/>
                  <a:gd name="T30" fmla="*/ 0 w 357"/>
                  <a:gd name="T31" fmla="*/ 0 h 18"/>
                  <a:gd name="T32" fmla="*/ 0 w 357"/>
                  <a:gd name="T33" fmla="*/ 0 h 18"/>
                  <a:gd name="T34" fmla="*/ 0 w 357"/>
                  <a:gd name="T35" fmla="*/ 0 h 18"/>
                  <a:gd name="T36" fmla="*/ 0 w 357"/>
                  <a:gd name="T37" fmla="*/ 0 h 18"/>
                  <a:gd name="T38" fmla="*/ 0 w 357"/>
                  <a:gd name="T39" fmla="*/ 0 h 18"/>
                  <a:gd name="T40" fmla="*/ 0 w 357"/>
                  <a:gd name="T41" fmla="*/ 0 h 18"/>
                  <a:gd name="T42" fmla="*/ 0 w 357"/>
                  <a:gd name="T43" fmla="*/ 0 h 18"/>
                  <a:gd name="T44" fmla="*/ 0 w 357"/>
                  <a:gd name="T45" fmla="*/ 0 h 18"/>
                  <a:gd name="T46" fmla="*/ 0 w 357"/>
                  <a:gd name="T47" fmla="*/ 0 h 18"/>
                  <a:gd name="T48" fmla="*/ 0 w 357"/>
                  <a:gd name="T49" fmla="*/ 0 h 18"/>
                  <a:gd name="T50" fmla="*/ 0 w 357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57"/>
                  <a:gd name="T79" fmla="*/ 0 h 18"/>
                  <a:gd name="T80" fmla="*/ 357 w 357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57" h="18">
                    <a:moveTo>
                      <a:pt x="8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3" y="15"/>
                    </a:lnTo>
                    <a:lnTo>
                      <a:pt x="5" y="18"/>
                    </a:lnTo>
                    <a:lnTo>
                      <a:pt x="8" y="18"/>
                    </a:lnTo>
                    <a:lnTo>
                      <a:pt x="349" y="18"/>
                    </a:lnTo>
                    <a:lnTo>
                      <a:pt x="355" y="15"/>
                    </a:lnTo>
                    <a:lnTo>
                      <a:pt x="357" y="15"/>
                    </a:lnTo>
                    <a:lnTo>
                      <a:pt x="357" y="12"/>
                    </a:lnTo>
                    <a:lnTo>
                      <a:pt x="357" y="8"/>
                    </a:lnTo>
                    <a:lnTo>
                      <a:pt x="357" y="6"/>
                    </a:lnTo>
                    <a:lnTo>
                      <a:pt x="357" y="2"/>
                    </a:lnTo>
                    <a:lnTo>
                      <a:pt x="355" y="0"/>
                    </a:lnTo>
                    <a:lnTo>
                      <a:pt x="351" y="0"/>
                    </a:lnTo>
                    <a:lnTo>
                      <a:pt x="349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46" name="Line 328"/>
              <p:cNvSpPr>
                <a:spLocks noChangeShapeType="1"/>
              </p:cNvSpPr>
              <p:nvPr/>
            </p:nvSpPr>
            <p:spPr bwMode="auto">
              <a:xfrm>
                <a:off x="658" y="149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47" name="Freeform 329"/>
              <p:cNvSpPr>
                <a:spLocks/>
              </p:cNvSpPr>
              <p:nvPr/>
            </p:nvSpPr>
            <p:spPr bwMode="auto">
              <a:xfrm>
                <a:off x="654" y="1489"/>
                <a:ext cx="4" cy="25"/>
              </a:xfrm>
              <a:custGeom>
                <a:avLst/>
                <a:gdLst>
                  <a:gd name="T0" fmla="*/ 0 w 17"/>
                  <a:gd name="T1" fmla="*/ 0 h 123"/>
                  <a:gd name="T2" fmla="*/ 0 w 17"/>
                  <a:gd name="T3" fmla="*/ 0 h 123"/>
                  <a:gd name="T4" fmla="*/ 0 w 17"/>
                  <a:gd name="T5" fmla="*/ 0 h 123"/>
                  <a:gd name="T6" fmla="*/ 0 w 17"/>
                  <a:gd name="T7" fmla="*/ 0 h 123"/>
                  <a:gd name="T8" fmla="*/ 0 w 17"/>
                  <a:gd name="T9" fmla="*/ 0 h 123"/>
                  <a:gd name="T10" fmla="*/ 0 w 17"/>
                  <a:gd name="T11" fmla="*/ 0 h 123"/>
                  <a:gd name="T12" fmla="*/ 0 w 17"/>
                  <a:gd name="T13" fmla="*/ 0 h 123"/>
                  <a:gd name="T14" fmla="*/ 0 w 17"/>
                  <a:gd name="T15" fmla="*/ 0 h 123"/>
                  <a:gd name="T16" fmla="*/ 0 w 17"/>
                  <a:gd name="T17" fmla="*/ 0 h 123"/>
                  <a:gd name="T18" fmla="*/ 0 w 17"/>
                  <a:gd name="T19" fmla="*/ 0 h 123"/>
                  <a:gd name="T20" fmla="*/ 0 w 17"/>
                  <a:gd name="T21" fmla="*/ 0 h 123"/>
                  <a:gd name="T22" fmla="*/ 0 w 17"/>
                  <a:gd name="T23" fmla="*/ 0 h 123"/>
                  <a:gd name="T24" fmla="*/ 0 w 17"/>
                  <a:gd name="T25" fmla="*/ 0 h 123"/>
                  <a:gd name="T26" fmla="*/ 0 w 17"/>
                  <a:gd name="T27" fmla="*/ 0 h 123"/>
                  <a:gd name="T28" fmla="*/ 0 w 17"/>
                  <a:gd name="T29" fmla="*/ 0 h 123"/>
                  <a:gd name="T30" fmla="*/ 0 w 17"/>
                  <a:gd name="T31" fmla="*/ 0 h 123"/>
                  <a:gd name="T32" fmla="*/ 0 w 17"/>
                  <a:gd name="T33" fmla="*/ 0 h 123"/>
                  <a:gd name="T34" fmla="*/ 0 w 17"/>
                  <a:gd name="T35" fmla="*/ 0 h 123"/>
                  <a:gd name="T36" fmla="*/ 0 w 17"/>
                  <a:gd name="T37" fmla="*/ 0 h 123"/>
                  <a:gd name="T38" fmla="*/ 0 w 17"/>
                  <a:gd name="T39" fmla="*/ 0 h 123"/>
                  <a:gd name="T40" fmla="*/ 0 w 17"/>
                  <a:gd name="T41" fmla="*/ 0 h 123"/>
                  <a:gd name="T42" fmla="*/ 0 w 17"/>
                  <a:gd name="T43" fmla="*/ 0 h 123"/>
                  <a:gd name="T44" fmla="*/ 0 w 17"/>
                  <a:gd name="T45" fmla="*/ 0 h 123"/>
                  <a:gd name="T46" fmla="*/ 0 w 17"/>
                  <a:gd name="T47" fmla="*/ 0 h 123"/>
                  <a:gd name="T48" fmla="*/ 0 w 17"/>
                  <a:gd name="T49" fmla="*/ 0 h 123"/>
                  <a:gd name="T50" fmla="*/ 0 w 17"/>
                  <a:gd name="T51" fmla="*/ 0 h 12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23"/>
                  <a:gd name="T80" fmla="*/ 17 w 17"/>
                  <a:gd name="T81" fmla="*/ 123 h 12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23">
                    <a:moveTo>
                      <a:pt x="17" y="8"/>
                    </a:moveTo>
                    <a:lnTo>
                      <a:pt x="17" y="6"/>
                    </a:lnTo>
                    <a:lnTo>
                      <a:pt x="17" y="2"/>
                    </a:lnTo>
                    <a:lnTo>
                      <a:pt x="15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4" y="6"/>
                    </a:lnTo>
                    <a:lnTo>
                      <a:pt x="0" y="8"/>
                    </a:lnTo>
                    <a:lnTo>
                      <a:pt x="0" y="116"/>
                    </a:lnTo>
                    <a:lnTo>
                      <a:pt x="4" y="116"/>
                    </a:lnTo>
                    <a:lnTo>
                      <a:pt x="4" y="120"/>
                    </a:lnTo>
                    <a:lnTo>
                      <a:pt x="6" y="123"/>
                    </a:lnTo>
                    <a:lnTo>
                      <a:pt x="9" y="123"/>
                    </a:lnTo>
                    <a:lnTo>
                      <a:pt x="11" y="123"/>
                    </a:lnTo>
                    <a:lnTo>
                      <a:pt x="15" y="123"/>
                    </a:lnTo>
                    <a:lnTo>
                      <a:pt x="17" y="120"/>
                    </a:lnTo>
                    <a:lnTo>
                      <a:pt x="17" y="116"/>
                    </a:lnTo>
                    <a:lnTo>
                      <a:pt x="17" y="8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48" name="Line 330"/>
              <p:cNvSpPr>
                <a:spLocks noChangeShapeType="1"/>
              </p:cNvSpPr>
              <p:nvPr/>
            </p:nvSpPr>
            <p:spPr bwMode="auto">
              <a:xfrm>
                <a:off x="656" y="151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49" name="Freeform 331"/>
              <p:cNvSpPr>
                <a:spLocks/>
              </p:cNvSpPr>
              <p:nvPr/>
            </p:nvSpPr>
            <p:spPr bwMode="auto">
              <a:xfrm>
                <a:off x="654" y="1510"/>
                <a:ext cx="15" cy="4"/>
              </a:xfrm>
              <a:custGeom>
                <a:avLst/>
                <a:gdLst>
                  <a:gd name="T0" fmla="*/ 0 w 74"/>
                  <a:gd name="T1" fmla="*/ 0 h 19"/>
                  <a:gd name="T2" fmla="*/ 0 w 74"/>
                  <a:gd name="T3" fmla="*/ 0 h 19"/>
                  <a:gd name="T4" fmla="*/ 0 w 74"/>
                  <a:gd name="T5" fmla="*/ 0 h 19"/>
                  <a:gd name="T6" fmla="*/ 0 w 74"/>
                  <a:gd name="T7" fmla="*/ 0 h 19"/>
                  <a:gd name="T8" fmla="*/ 0 w 74"/>
                  <a:gd name="T9" fmla="*/ 0 h 19"/>
                  <a:gd name="T10" fmla="*/ 0 w 74"/>
                  <a:gd name="T11" fmla="*/ 0 h 19"/>
                  <a:gd name="T12" fmla="*/ 0 w 74"/>
                  <a:gd name="T13" fmla="*/ 0 h 19"/>
                  <a:gd name="T14" fmla="*/ 0 w 74"/>
                  <a:gd name="T15" fmla="*/ 0 h 19"/>
                  <a:gd name="T16" fmla="*/ 0 w 74"/>
                  <a:gd name="T17" fmla="*/ 0 h 19"/>
                  <a:gd name="T18" fmla="*/ 0 w 74"/>
                  <a:gd name="T19" fmla="*/ 0 h 19"/>
                  <a:gd name="T20" fmla="*/ 0 w 74"/>
                  <a:gd name="T21" fmla="*/ 0 h 19"/>
                  <a:gd name="T22" fmla="*/ 0 w 74"/>
                  <a:gd name="T23" fmla="*/ 0 h 19"/>
                  <a:gd name="T24" fmla="*/ 0 w 74"/>
                  <a:gd name="T25" fmla="*/ 0 h 19"/>
                  <a:gd name="T26" fmla="*/ 0 w 74"/>
                  <a:gd name="T27" fmla="*/ 0 h 19"/>
                  <a:gd name="T28" fmla="*/ 0 w 74"/>
                  <a:gd name="T29" fmla="*/ 0 h 19"/>
                  <a:gd name="T30" fmla="*/ 0 w 74"/>
                  <a:gd name="T31" fmla="*/ 0 h 19"/>
                  <a:gd name="T32" fmla="*/ 0 w 74"/>
                  <a:gd name="T33" fmla="*/ 0 h 19"/>
                  <a:gd name="T34" fmla="*/ 0 w 74"/>
                  <a:gd name="T35" fmla="*/ 0 h 19"/>
                  <a:gd name="T36" fmla="*/ 0 w 74"/>
                  <a:gd name="T37" fmla="*/ 0 h 19"/>
                  <a:gd name="T38" fmla="*/ 0 w 74"/>
                  <a:gd name="T39" fmla="*/ 0 h 19"/>
                  <a:gd name="T40" fmla="*/ 0 w 74"/>
                  <a:gd name="T41" fmla="*/ 0 h 19"/>
                  <a:gd name="T42" fmla="*/ 0 w 74"/>
                  <a:gd name="T43" fmla="*/ 0 h 19"/>
                  <a:gd name="T44" fmla="*/ 0 w 74"/>
                  <a:gd name="T45" fmla="*/ 0 h 19"/>
                  <a:gd name="T46" fmla="*/ 0 w 74"/>
                  <a:gd name="T47" fmla="*/ 0 h 19"/>
                  <a:gd name="T48" fmla="*/ 0 w 74"/>
                  <a:gd name="T49" fmla="*/ 0 h 19"/>
                  <a:gd name="T50" fmla="*/ 0 w 74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74"/>
                  <a:gd name="T79" fmla="*/ 0 h 19"/>
                  <a:gd name="T80" fmla="*/ 74 w 74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74" h="19">
                    <a:moveTo>
                      <a:pt x="9" y="0"/>
                    </a:moveTo>
                    <a:lnTo>
                      <a:pt x="9" y="0"/>
                    </a:lnTo>
                    <a:lnTo>
                      <a:pt x="6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0" y="10"/>
                    </a:lnTo>
                    <a:lnTo>
                      <a:pt x="4" y="12"/>
                    </a:lnTo>
                    <a:lnTo>
                      <a:pt x="4" y="16"/>
                    </a:lnTo>
                    <a:lnTo>
                      <a:pt x="6" y="19"/>
                    </a:lnTo>
                    <a:lnTo>
                      <a:pt x="9" y="19"/>
                    </a:lnTo>
                    <a:lnTo>
                      <a:pt x="63" y="19"/>
                    </a:lnTo>
                    <a:lnTo>
                      <a:pt x="72" y="19"/>
                    </a:lnTo>
                    <a:lnTo>
                      <a:pt x="74" y="16"/>
                    </a:lnTo>
                    <a:lnTo>
                      <a:pt x="74" y="12"/>
                    </a:lnTo>
                    <a:lnTo>
                      <a:pt x="74" y="10"/>
                    </a:lnTo>
                    <a:lnTo>
                      <a:pt x="74" y="6"/>
                    </a:lnTo>
                    <a:lnTo>
                      <a:pt x="74" y="4"/>
                    </a:lnTo>
                    <a:lnTo>
                      <a:pt x="72" y="0"/>
                    </a:lnTo>
                    <a:lnTo>
                      <a:pt x="68" y="0"/>
                    </a:lnTo>
                    <a:lnTo>
                      <a:pt x="63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50" name="Line 332"/>
              <p:cNvSpPr>
                <a:spLocks noChangeShapeType="1"/>
              </p:cNvSpPr>
              <p:nvPr/>
            </p:nvSpPr>
            <p:spPr bwMode="auto">
              <a:xfrm>
                <a:off x="669" y="151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51" name="Freeform 333"/>
              <p:cNvSpPr>
                <a:spLocks/>
              </p:cNvSpPr>
              <p:nvPr/>
            </p:nvSpPr>
            <p:spPr bwMode="auto">
              <a:xfrm>
                <a:off x="666" y="1510"/>
                <a:ext cx="3" cy="25"/>
              </a:xfrm>
              <a:custGeom>
                <a:avLst/>
                <a:gdLst>
                  <a:gd name="T0" fmla="*/ 0 w 15"/>
                  <a:gd name="T1" fmla="*/ 0 h 124"/>
                  <a:gd name="T2" fmla="*/ 0 w 15"/>
                  <a:gd name="T3" fmla="*/ 0 h 124"/>
                  <a:gd name="T4" fmla="*/ 0 w 15"/>
                  <a:gd name="T5" fmla="*/ 0 h 124"/>
                  <a:gd name="T6" fmla="*/ 0 w 15"/>
                  <a:gd name="T7" fmla="*/ 0 h 124"/>
                  <a:gd name="T8" fmla="*/ 0 w 15"/>
                  <a:gd name="T9" fmla="*/ 0 h 124"/>
                  <a:gd name="T10" fmla="*/ 0 w 15"/>
                  <a:gd name="T11" fmla="*/ 0 h 124"/>
                  <a:gd name="T12" fmla="*/ 0 w 15"/>
                  <a:gd name="T13" fmla="*/ 0 h 124"/>
                  <a:gd name="T14" fmla="*/ 0 w 15"/>
                  <a:gd name="T15" fmla="*/ 0 h 124"/>
                  <a:gd name="T16" fmla="*/ 0 w 15"/>
                  <a:gd name="T17" fmla="*/ 0 h 124"/>
                  <a:gd name="T18" fmla="*/ 0 w 15"/>
                  <a:gd name="T19" fmla="*/ 0 h 124"/>
                  <a:gd name="T20" fmla="*/ 0 w 15"/>
                  <a:gd name="T21" fmla="*/ 0 h 124"/>
                  <a:gd name="T22" fmla="*/ 0 w 15"/>
                  <a:gd name="T23" fmla="*/ 0 h 124"/>
                  <a:gd name="T24" fmla="*/ 0 w 15"/>
                  <a:gd name="T25" fmla="*/ 0 h 124"/>
                  <a:gd name="T26" fmla="*/ 0 w 15"/>
                  <a:gd name="T27" fmla="*/ 0 h 124"/>
                  <a:gd name="T28" fmla="*/ 0 w 15"/>
                  <a:gd name="T29" fmla="*/ 0 h 124"/>
                  <a:gd name="T30" fmla="*/ 0 w 15"/>
                  <a:gd name="T31" fmla="*/ 0 h 124"/>
                  <a:gd name="T32" fmla="*/ 0 w 15"/>
                  <a:gd name="T33" fmla="*/ 0 h 124"/>
                  <a:gd name="T34" fmla="*/ 0 w 15"/>
                  <a:gd name="T35" fmla="*/ 0 h 124"/>
                  <a:gd name="T36" fmla="*/ 0 w 15"/>
                  <a:gd name="T37" fmla="*/ 0 h 124"/>
                  <a:gd name="T38" fmla="*/ 0 w 15"/>
                  <a:gd name="T39" fmla="*/ 0 h 124"/>
                  <a:gd name="T40" fmla="*/ 0 w 15"/>
                  <a:gd name="T41" fmla="*/ 0 h 124"/>
                  <a:gd name="T42" fmla="*/ 0 w 15"/>
                  <a:gd name="T43" fmla="*/ 0 h 124"/>
                  <a:gd name="T44" fmla="*/ 0 w 15"/>
                  <a:gd name="T45" fmla="*/ 0 h 124"/>
                  <a:gd name="T46" fmla="*/ 0 w 15"/>
                  <a:gd name="T47" fmla="*/ 0 h 124"/>
                  <a:gd name="T48" fmla="*/ 0 w 15"/>
                  <a:gd name="T49" fmla="*/ 0 h 124"/>
                  <a:gd name="T50" fmla="*/ 0 w 15"/>
                  <a:gd name="T51" fmla="*/ 0 h 12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5"/>
                  <a:gd name="T79" fmla="*/ 0 h 124"/>
                  <a:gd name="T80" fmla="*/ 15 w 15"/>
                  <a:gd name="T81" fmla="*/ 124 h 124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5" h="124">
                    <a:moveTo>
                      <a:pt x="15" y="10"/>
                    </a:moveTo>
                    <a:lnTo>
                      <a:pt x="15" y="6"/>
                    </a:lnTo>
                    <a:lnTo>
                      <a:pt x="15" y="4"/>
                    </a:lnTo>
                    <a:lnTo>
                      <a:pt x="13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18"/>
                    </a:lnTo>
                    <a:lnTo>
                      <a:pt x="2" y="120"/>
                    </a:lnTo>
                    <a:lnTo>
                      <a:pt x="4" y="124"/>
                    </a:lnTo>
                    <a:lnTo>
                      <a:pt x="7" y="124"/>
                    </a:lnTo>
                    <a:lnTo>
                      <a:pt x="9" y="124"/>
                    </a:lnTo>
                    <a:lnTo>
                      <a:pt x="13" y="124"/>
                    </a:lnTo>
                    <a:lnTo>
                      <a:pt x="15" y="120"/>
                    </a:lnTo>
                    <a:lnTo>
                      <a:pt x="15" y="118"/>
                    </a:lnTo>
                    <a:lnTo>
                      <a:pt x="15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52" name="Line 334"/>
              <p:cNvSpPr>
                <a:spLocks noChangeShapeType="1"/>
              </p:cNvSpPr>
              <p:nvPr/>
            </p:nvSpPr>
            <p:spPr bwMode="auto">
              <a:xfrm>
                <a:off x="668" y="153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53" name="Freeform 335"/>
              <p:cNvSpPr>
                <a:spLocks/>
              </p:cNvSpPr>
              <p:nvPr/>
            </p:nvSpPr>
            <p:spPr bwMode="auto">
              <a:xfrm>
                <a:off x="666" y="1531"/>
                <a:ext cx="30" cy="4"/>
              </a:xfrm>
              <a:custGeom>
                <a:avLst/>
                <a:gdLst>
                  <a:gd name="T0" fmla="*/ 0 w 147"/>
                  <a:gd name="T1" fmla="*/ 0 h 18"/>
                  <a:gd name="T2" fmla="*/ 0 w 147"/>
                  <a:gd name="T3" fmla="*/ 0 h 18"/>
                  <a:gd name="T4" fmla="*/ 0 w 147"/>
                  <a:gd name="T5" fmla="*/ 0 h 18"/>
                  <a:gd name="T6" fmla="*/ 0 w 147"/>
                  <a:gd name="T7" fmla="*/ 0 h 18"/>
                  <a:gd name="T8" fmla="*/ 0 w 147"/>
                  <a:gd name="T9" fmla="*/ 0 h 18"/>
                  <a:gd name="T10" fmla="*/ 0 w 147"/>
                  <a:gd name="T11" fmla="*/ 0 h 18"/>
                  <a:gd name="T12" fmla="*/ 0 w 147"/>
                  <a:gd name="T13" fmla="*/ 0 h 18"/>
                  <a:gd name="T14" fmla="*/ 0 w 147"/>
                  <a:gd name="T15" fmla="*/ 0 h 18"/>
                  <a:gd name="T16" fmla="*/ 0 w 147"/>
                  <a:gd name="T17" fmla="*/ 0 h 18"/>
                  <a:gd name="T18" fmla="*/ 0 w 147"/>
                  <a:gd name="T19" fmla="*/ 0 h 18"/>
                  <a:gd name="T20" fmla="*/ 0 w 147"/>
                  <a:gd name="T21" fmla="*/ 0 h 18"/>
                  <a:gd name="T22" fmla="*/ 0 w 147"/>
                  <a:gd name="T23" fmla="*/ 0 h 18"/>
                  <a:gd name="T24" fmla="*/ 0 w 147"/>
                  <a:gd name="T25" fmla="*/ 0 h 18"/>
                  <a:gd name="T26" fmla="*/ 0 w 147"/>
                  <a:gd name="T27" fmla="*/ 0 h 18"/>
                  <a:gd name="T28" fmla="*/ 0 w 147"/>
                  <a:gd name="T29" fmla="*/ 0 h 18"/>
                  <a:gd name="T30" fmla="*/ 0 w 147"/>
                  <a:gd name="T31" fmla="*/ 0 h 18"/>
                  <a:gd name="T32" fmla="*/ 0 w 147"/>
                  <a:gd name="T33" fmla="*/ 0 h 18"/>
                  <a:gd name="T34" fmla="*/ 0 w 147"/>
                  <a:gd name="T35" fmla="*/ 0 h 18"/>
                  <a:gd name="T36" fmla="*/ 0 w 147"/>
                  <a:gd name="T37" fmla="*/ 0 h 18"/>
                  <a:gd name="T38" fmla="*/ 0 w 147"/>
                  <a:gd name="T39" fmla="*/ 0 h 18"/>
                  <a:gd name="T40" fmla="*/ 0 w 147"/>
                  <a:gd name="T41" fmla="*/ 0 h 18"/>
                  <a:gd name="T42" fmla="*/ 0 w 147"/>
                  <a:gd name="T43" fmla="*/ 0 h 18"/>
                  <a:gd name="T44" fmla="*/ 0 w 147"/>
                  <a:gd name="T45" fmla="*/ 0 h 18"/>
                  <a:gd name="T46" fmla="*/ 0 w 147"/>
                  <a:gd name="T47" fmla="*/ 0 h 18"/>
                  <a:gd name="T48" fmla="*/ 0 w 147"/>
                  <a:gd name="T49" fmla="*/ 0 h 18"/>
                  <a:gd name="T50" fmla="*/ 0 w 147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47"/>
                  <a:gd name="T79" fmla="*/ 0 h 18"/>
                  <a:gd name="T80" fmla="*/ 147 w 147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47" h="18">
                    <a:moveTo>
                      <a:pt x="7" y="0"/>
                    </a:moveTo>
                    <a:lnTo>
                      <a:pt x="7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8"/>
                    </a:lnTo>
                    <a:lnTo>
                      <a:pt x="7" y="18"/>
                    </a:lnTo>
                    <a:lnTo>
                      <a:pt x="136" y="18"/>
                    </a:lnTo>
                    <a:lnTo>
                      <a:pt x="141" y="18"/>
                    </a:lnTo>
                    <a:lnTo>
                      <a:pt x="143" y="14"/>
                    </a:lnTo>
                    <a:lnTo>
                      <a:pt x="143" y="12"/>
                    </a:lnTo>
                    <a:lnTo>
                      <a:pt x="147" y="8"/>
                    </a:lnTo>
                    <a:lnTo>
                      <a:pt x="143" y="6"/>
                    </a:lnTo>
                    <a:lnTo>
                      <a:pt x="143" y="2"/>
                    </a:lnTo>
                    <a:lnTo>
                      <a:pt x="141" y="2"/>
                    </a:lnTo>
                    <a:lnTo>
                      <a:pt x="138" y="0"/>
                    </a:lnTo>
                    <a:lnTo>
                      <a:pt x="136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54" name="Line 336"/>
              <p:cNvSpPr>
                <a:spLocks noChangeShapeType="1"/>
              </p:cNvSpPr>
              <p:nvPr/>
            </p:nvSpPr>
            <p:spPr bwMode="auto">
              <a:xfrm>
                <a:off x="696" y="153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55" name="Freeform 337"/>
              <p:cNvSpPr>
                <a:spLocks/>
              </p:cNvSpPr>
              <p:nvPr/>
            </p:nvSpPr>
            <p:spPr bwMode="auto">
              <a:xfrm>
                <a:off x="692" y="1531"/>
                <a:ext cx="4" cy="26"/>
              </a:xfrm>
              <a:custGeom>
                <a:avLst/>
                <a:gdLst>
                  <a:gd name="T0" fmla="*/ 0 w 17"/>
                  <a:gd name="T1" fmla="*/ 0 h 126"/>
                  <a:gd name="T2" fmla="*/ 0 w 17"/>
                  <a:gd name="T3" fmla="*/ 0 h 126"/>
                  <a:gd name="T4" fmla="*/ 0 w 17"/>
                  <a:gd name="T5" fmla="*/ 0 h 126"/>
                  <a:gd name="T6" fmla="*/ 0 w 17"/>
                  <a:gd name="T7" fmla="*/ 0 h 126"/>
                  <a:gd name="T8" fmla="*/ 0 w 17"/>
                  <a:gd name="T9" fmla="*/ 0 h 126"/>
                  <a:gd name="T10" fmla="*/ 0 w 17"/>
                  <a:gd name="T11" fmla="*/ 0 h 126"/>
                  <a:gd name="T12" fmla="*/ 0 w 17"/>
                  <a:gd name="T13" fmla="*/ 0 h 126"/>
                  <a:gd name="T14" fmla="*/ 0 w 17"/>
                  <a:gd name="T15" fmla="*/ 0 h 126"/>
                  <a:gd name="T16" fmla="*/ 0 w 17"/>
                  <a:gd name="T17" fmla="*/ 0 h 126"/>
                  <a:gd name="T18" fmla="*/ 0 w 17"/>
                  <a:gd name="T19" fmla="*/ 0 h 126"/>
                  <a:gd name="T20" fmla="*/ 0 w 17"/>
                  <a:gd name="T21" fmla="*/ 0 h 126"/>
                  <a:gd name="T22" fmla="*/ 0 w 17"/>
                  <a:gd name="T23" fmla="*/ 0 h 126"/>
                  <a:gd name="T24" fmla="*/ 0 w 17"/>
                  <a:gd name="T25" fmla="*/ 0 h 126"/>
                  <a:gd name="T26" fmla="*/ 0 w 17"/>
                  <a:gd name="T27" fmla="*/ 0 h 126"/>
                  <a:gd name="T28" fmla="*/ 0 w 17"/>
                  <a:gd name="T29" fmla="*/ 0 h 126"/>
                  <a:gd name="T30" fmla="*/ 0 w 17"/>
                  <a:gd name="T31" fmla="*/ 0 h 126"/>
                  <a:gd name="T32" fmla="*/ 0 w 17"/>
                  <a:gd name="T33" fmla="*/ 0 h 126"/>
                  <a:gd name="T34" fmla="*/ 0 w 17"/>
                  <a:gd name="T35" fmla="*/ 0 h 126"/>
                  <a:gd name="T36" fmla="*/ 0 w 17"/>
                  <a:gd name="T37" fmla="*/ 0 h 126"/>
                  <a:gd name="T38" fmla="*/ 0 w 17"/>
                  <a:gd name="T39" fmla="*/ 0 h 126"/>
                  <a:gd name="T40" fmla="*/ 0 w 17"/>
                  <a:gd name="T41" fmla="*/ 0 h 126"/>
                  <a:gd name="T42" fmla="*/ 0 w 17"/>
                  <a:gd name="T43" fmla="*/ 0 h 126"/>
                  <a:gd name="T44" fmla="*/ 0 w 17"/>
                  <a:gd name="T45" fmla="*/ 0 h 126"/>
                  <a:gd name="T46" fmla="*/ 0 w 17"/>
                  <a:gd name="T47" fmla="*/ 0 h 126"/>
                  <a:gd name="T48" fmla="*/ 0 w 17"/>
                  <a:gd name="T49" fmla="*/ 0 h 126"/>
                  <a:gd name="T50" fmla="*/ 0 w 17"/>
                  <a:gd name="T51" fmla="*/ 0 h 12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26"/>
                  <a:gd name="T80" fmla="*/ 17 w 17"/>
                  <a:gd name="T81" fmla="*/ 126 h 12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26">
                    <a:moveTo>
                      <a:pt x="17" y="8"/>
                    </a:moveTo>
                    <a:lnTo>
                      <a:pt x="13" y="6"/>
                    </a:lnTo>
                    <a:lnTo>
                      <a:pt x="13" y="2"/>
                    </a:lnTo>
                    <a:lnTo>
                      <a:pt x="11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16"/>
                    </a:lnTo>
                    <a:lnTo>
                      <a:pt x="0" y="120"/>
                    </a:lnTo>
                    <a:lnTo>
                      <a:pt x="0" y="122"/>
                    </a:lnTo>
                    <a:lnTo>
                      <a:pt x="2" y="122"/>
                    </a:lnTo>
                    <a:lnTo>
                      <a:pt x="6" y="122"/>
                    </a:lnTo>
                    <a:lnTo>
                      <a:pt x="8" y="126"/>
                    </a:lnTo>
                    <a:lnTo>
                      <a:pt x="8" y="122"/>
                    </a:lnTo>
                    <a:lnTo>
                      <a:pt x="11" y="122"/>
                    </a:lnTo>
                    <a:lnTo>
                      <a:pt x="13" y="122"/>
                    </a:lnTo>
                    <a:lnTo>
                      <a:pt x="13" y="120"/>
                    </a:lnTo>
                    <a:lnTo>
                      <a:pt x="13" y="116"/>
                    </a:lnTo>
                    <a:lnTo>
                      <a:pt x="17" y="116"/>
                    </a:lnTo>
                    <a:lnTo>
                      <a:pt x="17" y="8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56" name="Line 338"/>
              <p:cNvSpPr>
                <a:spLocks noChangeShapeType="1"/>
              </p:cNvSpPr>
              <p:nvPr/>
            </p:nvSpPr>
            <p:spPr bwMode="auto">
              <a:xfrm>
                <a:off x="694" y="155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57" name="Freeform 339"/>
              <p:cNvSpPr>
                <a:spLocks/>
              </p:cNvSpPr>
              <p:nvPr/>
            </p:nvSpPr>
            <p:spPr bwMode="auto">
              <a:xfrm>
                <a:off x="692" y="1553"/>
                <a:ext cx="6" cy="4"/>
              </a:xfrm>
              <a:custGeom>
                <a:avLst/>
                <a:gdLst>
                  <a:gd name="T0" fmla="*/ 0 w 30"/>
                  <a:gd name="T1" fmla="*/ 0 h 18"/>
                  <a:gd name="T2" fmla="*/ 0 w 30"/>
                  <a:gd name="T3" fmla="*/ 0 h 18"/>
                  <a:gd name="T4" fmla="*/ 0 w 30"/>
                  <a:gd name="T5" fmla="*/ 0 h 18"/>
                  <a:gd name="T6" fmla="*/ 0 w 30"/>
                  <a:gd name="T7" fmla="*/ 0 h 18"/>
                  <a:gd name="T8" fmla="*/ 0 w 30"/>
                  <a:gd name="T9" fmla="*/ 0 h 18"/>
                  <a:gd name="T10" fmla="*/ 0 w 30"/>
                  <a:gd name="T11" fmla="*/ 0 h 18"/>
                  <a:gd name="T12" fmla="*/ 0 w 30"/>
                  <a:gd name="T13" fmla="*/ 0 h 18"/>
                  <a:gd name="T14" fmla="*/ 0 w 30"/>
                  <a:gd name="T15" fmla="*/ 0 h 18"/>
                  <a:gd name="T16" fmla="*/ 0 w 30"/>
                  <a:gd name="T17" fmla="*/ 0 h 18"/>
                  <a:gd name="T18" fmla="*/ 0 w 30"/>
                  <a:gd name="T19" fmla="*/ 0 h 18"/>
                  <a:gd name="T20" fmla="*/ 0 w 30"/>
                  <a:gd name="T21" fmla="*/ 0 h 18"/>
                  <a:gd name="T22" fmla="*/ 0 w 30"/>
                  <a:gd name="T23" fmla="*/ 0 h 18"/>
                  <a:gd name="T24" fmla="*/ 0 w 30"/>
                  <a:gd name="T25" fmla="*/ 0 h 18"/>
                  <a:gd name="T26" fmla="*/ 0 w 30"/>
                  <a:gd name="T27" fmla="*/ 0 h 18"/>
                  <a:gd name="T28" fmla="*/ 0 w 30"/>
                  <a:gd name="T29" fmla="*/ 0 h 18"/>
                  <a:gd name="T30" fmla="*/ 0 w 30"/>
                  <a:gd name="T31" fmla="*/ 0 h 18"/>
                  <a:gd name="T32" fmla="*/ 0 w 30"/>
                  <a:gd name="T33" fmla="*/ 0 h 18"/>
                  <a:gd name="T34" fmla="*/ 0 w 30"/>
                  <a:gd name="T35" fmla="*/ 0 h 18"/>
                  <a:gd name="T36" fmla="*/ 0 w 30"/>
                  <a:gd name="T37" fmla="*/ 0 h 18"/>
                  <a:gd name="T38" fmla="*/ 0 w 30"/>
                  <a:gd name="T39" fmla="*/ 0 h 18"/>
                  <a:gd name="T40" fmla="*/ 0 w 30"/>
                  <a:gd name="T41" fmla="*/ 0 h 18"/>
                  <a:gd name="T42" fmla="*/ 0 w 30"/>
                  <a:gd name="T43" fmla="*/ 0 h 18"/>
                  <a:gd name="T44" fmla="*/ 0 w 30"/>
                  <a:gd name="T45" fmla="*/ 0 h 18"/>
                  <a:gd name="T46" fmla="*/ 0 w 30"/>
                  <a:gd name="T47" fmla="*/ 0 h 18"/>
                  <a:gd name="T48" fmla="*/ 0 w 30"/>
                  <a:gd name="T49" fmla="*/ 0 h 18"/>
                  <a:gd name="T50" fmla="*/ 0 w 30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0"/>
                  <a:gd name="T79" fmla="*/ 0 h 18"/>
                  <a:gd name="T80" fmla="*/ 30 w 30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0" h="18">
                    <a:moveTo>
                      <a:pt x="8" y="0"/>
                    </a:moveTo>
                    <a:lnTo>
                      <a:pt x="6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6" y="14"/>
                    </a:lnTo>
                    <a:lnTo>
                      <a:pt x="8" y="18"/>
                    </a:lnTo>
                    <a:lnTo>
                      <a:pt x="22" y="18"/>
                    </a:lnTo>
                    <a:lnTo>
                      <a:pt x="24" y="14"/>
                    </a:lnTo>
                    <a:lnTo>
                      <a:pt x="28" y="14"/>
                    </a:lnTo>
                    <a:lnTo>
                      <a:pt x="28" y="12"/>
                    </a:lnTo>
                    <a:lnTo>
                      <a:pt x="30" y="8"/>
                    </a:lnTo>
                    <a:lnTo>
                      <a:pt x="30" y="6"/>
                    </a:lnTo>
                    <a:lnTo>
                      <a:pt x="28" y="2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58" name="Line 340"/>
              <p:cNvSpPr>
                <a:spLocks noChangeShapeType="1"/>
              </p:cNvSpPr>
              <p:nvPr/>
            </p:nvSpPr>
            <p:spPr bwMode="auto">
              <a:xfrm>
                <a:off x="698" y="155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59" name="Freeform 341"/>
              <p:cNvSpPr>
                <a:spLocks/>
              </p:cNvSpPr>
              <p:nvPr/>
            </p:nvSpPr>
            <p:spPr bwMode="auto">
              <a:xfrm>
                <a:off x="695" y="1553"/>
                <a:ext cx="3" cy="45"/>
              </a:xfrm>
              <a:custGeom>
                <a:avLst/>
                <a:gdLst>
                  <a:gd name="T0" fmla="*/ 0 w 17"/>
                  <a:gd name="T1" fmla="*/ 0 h 227"/>
                  <a:gd name="T2" fmla="*/ 0 w 17"/>
                  <a:gd name="T3" fmla="*/ 0 h 227"/>
                  <a:gd name="T4" fmla="*/ 0 w 17"/>
                  <a:gd name="T5" fmla="*/ 0 h 227"/>
                  <a:gd name="T6" fmla="*/ 0 w 17"/>
                  <a:gd name="T7" fmla="*/ 0 h 227"/>
                  <a:gd name="T8" fmla="*/ 0 w 17"/>
                  <a:gd name="T9" fmla="*/ 0 h 227"/>
                  <a:gd name="T10" fmla="*/ 0 w 17"/>
                  <a:gd name="T11" fmla="*/ 0 h 227"/>
                  <a:gd name="T12" fmla="*/ 0 w 17"/>
                  <a:gd name="T13" fmla="*/ 0 h 227"/>
                  <a:gd name="T14" fmla="*/ 0 w 17"/>
                  <a:gd name="T15" fmla="*/ 0 h 227"/>
                  <a:gd name="T16" fmla="*/ 0 w 17"/>
                  <a:gd name="T17" fmla="*/ 0 h 227"/>
                  <a:gd name="T18" fmla="*/ 0 w 17"/>
                  <a:gd name="T19" fmla="*/ 0 h 227"/>
                  <a:gd name="T20" fmla="*/ 0 w 17"/>
                  <a:gd name="T21" fmla="*/ 0 h 227"/>
                  <a:gd name="T22" fmla="*/ 0 w 17"/>
                  <a:gd name="T23" fmla="*/ 0 h 227"/>
                  <a:gd name="T24" fmla="*/ 0 w 17"/>
                  <a:gd name="T25" fmla="*/ 0 h 227"/>
                  <a:gd name="T26" fmla="*/ 0 w 17"/>
                  <a:gd name="T27" fmla="*/ 0 h 227"/>
                  <a:gd name="T28" fmla="*/ 0 w 17"/>
                  <a:gd name="T29" fmla="*/ 0 h 227"/>
                  <a:gd name="T30" fmla="*/ 0 w 17"/>
                  <a:gd name="T31" fmla="*/ 0 h 227"/>
                  <a:gd name="T32" fmla="*/ 0 w 17"/>
                  <a:gd name="T33" fmla="*/ 0 h 227"/>
                  <a:gd name="T34" fmla="*/ 0 w 17"/>
                  <a:gd name="T35" fmla="*/ 0 h 227"/>
                  <a:gd name="T36" fmla="*/ 0 w 17"/>
                  <a:gd name="T37" fmla="*/ 0 h 227"/>
                  <a:gd name="T38" fmla="*/ 0 w 17"/>
                  <a:gd name="T39" fmla="*/ 0 h 227"/>
                  <a:gd name="T40" fmla="*/ 0 w 17"/>
                  <a:gd name="T41" fmla="*/ 0 h 227"/>
                  <a:gd name="T42" fmla="*/ 0 w 17"/>
                  <a:gd name="T43" fmla="*/ 0 h 227"/>
                  <a:gd name="T44" fmla="*/ 0 w 17"/>
                  <a:gd name="T45" fmla="*/ 0 h 227"/>
                  <a:gd name="T46" fmla="*/ 0 w 17"/>
                  <a:gd name="T47" fmla="*/ 0 h 227"/>
                  <a:gd name="T48" fmla="*/ 0 w 17"/>
                  <a:gd name="T49" fmla="*/ 0 h 227"/>
                  <a:gd name="T50" fmla="*/ 0 w 17"/>
                  <a:gd name="T51" fmla="*/ 0 h 22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227"/>
                  <a:gd name="T80" fmla="*/ 17 w 17"/>
                  <a:gd name="T81" fmla="*/ 227 h 22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227">
                    <a:moveTo>
                      <a:pt x="17" y="8"/>
                    </a:moveTo>
                    <a:lnTo>
                      <a:pt x="17" y="6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221"/>
                    </a:lnTo>
                    <a:lnTo>
                      <a:pt x="0" y="224"/>
                    </a:lnTo>
                    <a:lnTo>
                      <a:pt x="4" y="224"/>
                    </a:lnTo>
                    <a:lnTo>
                      <a:pt x="4" y="227"/>
                    </a:lnTo>
                    <a:lnTo>
                      <a:pt x="6" y="227"/>
                    </a:lnTo>
                    <a:lnTo>
                      <a:pt x="9" y="227"/>
                    </a:lnTo>
                    <a:lnTo>
                      <a:pt x="11" y="227"/>
                    </a:lnTo>
                    <a:lnTo>
                      <a:pt x="15" y="224"/>
                    </a:lnTo>
                    <a:lnTo>
                      <a:pt x="17" y="221"/>
                    </a:lnTo>
                    <a:lnTo>
                      <a:pt x="17" y="8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60" name="Line 342"/>
              <p:cNvSpPr>
                <a:spLocks noChangeShapeType="1"/>
              </p:cNvSpPr>
              <p:nvPr/>
            </p:nvSpPr>
            <p:spPr bwMode="auto">
              <a:xfrm>
                <a:off x="697" y="159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61" name="Freeform 343"/>
              <p:cNvSpPr>
                <a:spLocks/>
              </p:cNvSpPr>
              <p:nvPr/>
            </p:nvSpPr>
            <p:spPr bwMode="auto">
              <a:xfrm>
                <a:off x="695" y="1595"/>
                <a:ext cx="66" cy="3"/>
              </a:xfrm>
              <a:custGeom>
                <a:avLst/>
                <a:gdLst>
                  <a:gd name="T0" fmla="*/ 0 w 330"/>
                  <a:gd name="T1" fmla="*/ 0 h 19"/>
                  <a:gd name="T2" fmla="*/ 0 w 330"/>
                  <a:gd name="T3" fmla="*/ 0 h 19"/>
                  <a:gd name="T4" fmla="*/ 0 w 330"/>
                  <a:gd name="T5" fmla="*/ 0 h 19"/>
                  <a:gd name="T6" fmla="*/ 0 w 330"/>
                  <a:gd name="T7" fmla="*/ 0 h 19"/>
                  <a:gd name="T8" fmla="*/ 0 w 330"/>
                  <a:gd name="T9" fmla="*/ 0 h 19"/>
                  <a:gd name="T10" fmla="*/ 0 w 330"/>
                  <a:gd name="T11" fmla="*/ 0 h 19"/>
                  <a:gd name="T12" fmla="*/ 0 w 330"/>
                  <a:gd name="T13" fmla="*/ 0 h 19"/>
                  <a:gd name="T14" fmla="*/ 0 w 330"/>
                  <a:gd name="T15" fmla="*/ 0 h 19"/>
                  <a:gd name="T16" fmla="*/ 0 w 330"/>
                  <a:gd name="T17" fmla="*/ 0 h 19"/>
                  <a:gd name="T18" fmla="*/ 0 w 330"/>
                  <a:gd name="T19" fmla="*/ 0 h 19"/>
                  <a:gd name="T20" fmla="*/ 0 w 330"/>
                  <a:gd name="T21" fmla="*/ 0 h 19"/>
                  <a:gd name="T22" fmla="*/ 0 w 330"/>
                  <a:gd name="T23" fmla="*/ 0 h 19"/>
                  <a:gd name="T24" fmla="*/ 0 w 330"/>
                  <a:gd name="T25" fmla="*/ 0 h 19"/>
                  <a:gd name="T26" fmla="*/ 0 w 330"/>
                  <a:gd name="T27" fmla="*/ 0 h 19"/>
                  <a:gd name="T28" fmla="*/ 0 w 330"/>
                  <a:gd name="T29" fmla="*/ 0 h 19"/>
                  <a:gd name="T30" fmla="*/ 0 w 330"/>
                  <a:gd name="T31" fmla="*/ 0 h 19"/>
                  <a:gd name="T32" fmla="*/ 0 w 330"/>
                  <a:gd name="T33" fmla="*/ 0 h 19"/>
                  <a:gd name="T34" fmla="*/ 0 w 330"/>
                  <a:gd name="T35" fmla="*/ 0 h 19"/>
                  <a:gd name="T36" fmla="*/ 0 w 330"/>
                  <a:gd name="T37" fmla="*/ 0 h 19"/>
                  <a:gd name="T38" fmla="*/ 0 w 330"/>
                  <a:gd name="T39" fmla="*/ 0 h 19"/>
                  <a:gd name="T40" fmla="*/ 0 w 330"/>
                  <a:gd name="T41" fmla="*/ 0 h 19"/>
                  <a:gd name="T42" fmla="*/ 0 w 330"/>
                  <a:gd name="T43" fmla="*/ 0 h 19"/>
                  <a:gd name="T44" fmla="*/ 0 w 330"/>
                  <a:gd name="T45" fmla="*/ 0 h 19"/>
                  <a:gd name="T46" fmla="*/ 0 w 330"/>
                  <a:gd name="T47" fmla="*/ 0 h 19"/>
                  <a:gd name="T48" fmla="*/ 0 w 330"/>
                  <a:gd name="T49" fmla="*/ 0 h 19"/>
                  <a:gd name="T50" fmla="*/ 0 w 330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30"/>
                  <a:gd name="T79" fmla="*/ 0 h 19"/>
                  <a:gd name="T80" fmla="*/ 330 w 330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30" h="19">
                    <a:moveTo>
                      <a:pt x="9" y="0"/>
                    </a:moveTo>
                    <a:lnTo>
                      <a:pt x="6" y="0"/>
                    </a:lnTo>
                    <a:lnTo>
                      <a:pt x="4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4" y="16"/>
                    </a:lnTo>
                    <a:lnTo>
                      <a:pt x="4" y="19"/>
                    </a:lnTo>
                    <a:lnTo>
                      <a:pt x="6" y="19"/>
                    </a:lnTo>
                    <a:lnTo>
                      <a:pt x="9" y="19"/>
                    </a:lnTo>
                    <a:lnTo>
                      <a:pt x="322" y="19"/>
                    </a:lnTo>
                    <a:lnTo>
                      <a:pt x="325" y="19"/>
                    </a:lnTo>
                    <a:lnTo>
                      <a:pt x="328" y="16"/>
                    </a:lnTo>
                    <a:lnTo>
                      <a:pt x="330" y="16"/>
                    </a:lnTo>
                    <a:lnTo>
                      <a:pt x="330" y="13"/>
                    </a:lnTo>
                    <a:lnTo>
                      <a:pt x="330" y="10"/>
                    </a:lnTo>
                    <a:lnTo>
                      <a:pt x="330" y="6"/>
                    </a:lnTo>
                    <a:lnTo>
                      <a:pt x="328" y="4"/>
                    </a:lnTo>
                    <a:lnTo>
                      <a:pt x="325" y="4"/>
                    </a:lnTo>
                    <a:lnTo>
                      <a:pt x="325" y="0"/>
                    </a:lnTo>
                    <a:lnTo>
                      <a:pt x="322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62" name="Line 344"/>
              <p:cNvSpPr>
                <a:spLocks noChangeShapeType="1"/>
              </p:cNvSpPr>
              <p:nvPr/>
            </p:nvSpPr>
            <p:spPr bwMode="auto">
              <a:xfrm>
                <a:off x="761" y="159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63" name="Freeform 345"/>
              <p:cNvSpPr>
                <a:spLocks/>
              </p:cNvSpPr>
              <p:nvPr/>
            </p:nvSpPr>
            <p:spPr bwMode="auto">
              <a:xfrm>
                <a:off x="758" y="1595"/>
                <a:ext cx="3" cy="24"/>
              </a:xfrm>
              <a:custGeom>
                <a:avLst/>
                <a:gdLst>
                  <a:gd name="T0" fmla="*/ 0 w 15"/>
                  <a:gd name="T1" fmla="*/ 0 h 124"/>
                  <a:gd name="T2" fmla="*/ 0 w 15"/>
                  <a:gd name="T3" fmla="*/ 0 h 124"/>
                  <a:gd name="T4" fmla="*/ 0 w 15"/>
                  <a:gd name="T5" fmla="*/ 0 h 124"/>
                  <a:gd name="T6" fmla="*/ 0 w 15"/>
                  <a:gd name="T7" fmla="*/ 0 h 124"/>
                  <a:gd name="T8" fmla="*/ 0 w 15"/>
                  <a:gd name="T9" fmla="*/ 0 h 124"/>
                  <a:gd name="T10" fmla="*/ 0 w 15"/>
                  <a:gd name="T11" fmla="*/ 0 h 124"/>
                  <a:gd name="T12" fmla="*/ 0 w 15"/>
                  <a:gd name="T13" fmla="*/ 0 h 124"/>
                  <a:gd name="T14" fmla="*/ 0 w 15"/>
                  <a:gd name="T15" fmla="*/ 0 h 124"/>
                  <a:gd name="T16" fmla="*/ 0 w 15"/>
                  <a:gd name="T17" fmla="*/ 0 h 124"/>
                  <a:gd name="T18" fmla="*/ 0 w 15"/>
                  <a:gd name="T19" fmla="*/ 0 h 124"/>
                  <a:gd name="T20" fmla="*/ 0 w 15"/>
                  <a:gd name="T21" fmla="*/ 0 h 124"/>
                  <a:gd name="T22" fmla="*/ 0 w 15"/>
                  <a:gd name="T23" fmla="*/ 0 h 124"/>
                  <a:gd name="T24" fmla="*/ 0 w 15"/>
                  <a:gd name="T25" fmla="*/ 0 h 124"/>
                  <a:gd name="T26" fmla="*/ 0 w 15"/>
                  <a:gd name="T27" fmla="*/ 0 h 124"/>
                  <a:gd name="T28" fmla="*/ 0 w 15"/>
                  <a:gd name="T29" fmla="*/ 0 h 124"/>
                  <a:gd name="T30" fmla="*/ 0 w 15"/>
                  <a:gd name="T31" fmla="*/ 0 h 124"/>
                  <a:gd name="T32" fmla="*/ 0 w 15"/>
                  <a:gd name="T33" fmla="*/ 0 h 124"/>
                  <a:gd name="T34" fmla="*/ 0 w 15"/>
                  <a:gd name="T35" fmla="*/ 0 h 124"/>
                  <a:gd name="T36" fmla="*/ 0 w 15"/>
                  <a:gd name="T37" fmla="*/ 0 h 124"/>
                  <a:gd name="T38" fmla="*/ 0 w 15"/>
                  <a:gd name="T39" fmla="*/ 0 h 124"/>
                  <a:gd name="T40" fmla="*/ 0 w 15"/>
                  <a:gd name="T41" fmla="*/ 0 h 124"/>
                  <a:gd name="T42" fmla="*/ 0 w 15"/>
                  <a:gd name="T43" fmla="*/ 0 h 124"/>
                  <a:gd name="T44" fmla="*/ 0 w 15"/>
                  <a:gd name="T45" fmla="*/ 0 h 124"/>
                  <a:gd name="T46" fmla="*/ 0 w 15"/>
                  <a:gd name="T47" fmla="*/ 0 h 124"/>
                  <a:gd name="T48" fmla="*/ 0 w 15"/>
                  <a:gd name="T49" fmla="*/ 0 h 124"/>
                  <a:gd name="T50" fmla="*/ 0 w 15"/>
                  <a:gd name="T51" fmla="*/ 0 h 12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5"/>
                  <a:gd name="T79" fmla="*/ 0 h 124"/>
                  <a:gd name="T80" fmla="*/ 15 w 15"/>
                  <a:gd name="T81" fmla="*/ 124 h 124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5" h="124">
                    <a:moveTo>
                      <a:pt x="15" y="10"/>
                    </a:moveTo>
                    <a:lnTo>
                      <a:pt x="15" y="6"/>
                    </a:lnTo>
                    <a:lnTo>
                      <a:pt x="13" y="4"/>
                    </a:lnTo>
                    <a:lnTo>
                      <a:pt x="10" y="4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18"/>
                    </a:lnTo>
                    <a:lnTo>
                      <a:pt x="0" y="120"/>
                    </a:lnTo>
                    <a:lnTo>
                      <a:pt x="2" y="124"/>
                    </a:lnTo>
                    <a:lnTo>
                      <a:pt x="5" y="124"/>
                    </a:lnTo>
                    <a:lnTo>
                      <a:pt x="7" y="124"/>
                    </a:lnTo>
                    <a:lnTo>
                      <a:pt x="10" y="124"/>
                    </a:lnTo>
                    <a:lnTo>
                      <a:pt x="13" y="124"/>
                    </a:lnTo>
                    <a:lnTo>
                      <a:pt x="15" y="120"/>
                    </a:lnTo>
                    <a:lnTo>
                      <a:pt x="15" y="118"/>
                    </a:lnTo>
                    <a:lnTo>
                      <a:pt x="15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64" name="Line 346"/>
              <p:cNvSpPr>
                <a:spLocks noChangeShapeType="1"/>
              </p:cNvSpPr>
              <p:nvPr/>
            </p:nvSpPr>
            <p:spPr bwMode="auto">
              <a:xfrm>
                <a:off x="759" y="161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65" name="Freeform 347"/>
              <p:cNvSpPr>
                <a:spLocks/>
              </p:cNvSpPr>
              <p:nvPr/>
            </p:nvSpPr>
            <p:spPr bwMode="auto">
              <a:xfrm>
                <a:off x="758" y="1616"/>
                <a:ext cx="17" cy="3"/>
              </a:xfrm>
              <a:custGeom>
                <a:avLst/>
                <a:gdLst>
                  <a:gd name="T0" fmla="*/ 0 w 86"/>
                  <a:gd name="T1" fmla="*/ 0 h 18"/>
                  <a:gd name="T2" fmla="*/ 0 w 86"/>
                  <a:gd name="T3" fmla="*/ 0 h 18"/>
                  <a:gd name="T4" fmla="*/ 0 w 86"/>
                  <a:gd name="T5" fmla="*/ 0 h 18"/>
                  <a:gd name="T6" fmla="*/ 0 w 86"/>
                  <a:gd name="T7" fmla="*/ 0 h 18"/>
                  <a:gd name="T8" fmla="*/ 0 w 86"/>
                  <a:gd name="T9" fmla="*/ 0 h 18"/>
                  <a:gd name="T10" fmla="*/ 0 w 86"/>
                  <a:gd name="T11" fmla="*/ 0 h 18"/>
                  <a:gd name="T12" fmla="*/ 0 w 86"/>
                  <a:gd name="T13" fmla="*/ 0 h 18"/>
                  <a:gd name="T14" fmla="*/ 0 w 86"/>
                  <a:gd name="T15" fmla="*/ 0 h 18"/>
                  <a:gd name="T16" fmla="*/ 0 w 86"/>
                  <a:gd name="T17" fmla="*/ 0 h 18"/>
                  <a:gd name="T18" fmla="*/ 0 w 86"/>
                  <a:gd name="T19" fmla="*/ 0 h 18"/>
                  <a:gd name="T20" fmla="*/ 0 w 86"/>
                  <a:gd name="T21" fmla="*/ 0 h 18"/>
                  <a:gd name="T22" fmla="*/ 0 w 86"/>
                  <a:gd name="T23" fmla="*/ 0 h 18"/>
                  <a:gd name="T24" fmla="*/ 0 w 86"/>
                  <a:gd name="T25" fmla="*/ 0 h 18"/>
                  <a:gd name="T26" fmla="*/ 0 w 86"/>
                  <a:gd name="T27" fmla="*/ 0 h 18"/>
                  <a:gd name="T28" fmla="*/ 0 w 86"/>
                  <a:gd name="T29" fmla="*/ 0 h 18"/>
                  <a:gd name="T30" fmla="*/ 0 w 86"/>
                  <a:gd name="T31" fmla="*/ 0 h 18"/>
                  <a:gd name="T32" fmla="*/ 0 w 86"/>
                  <a:gd name="T33" fmla="*/ 0 h 18"/>
                  <a:gd name="T34" fmla="*/ 0 w 86"/>
                  <a:gd name="T35" fmla="*/ 0 h 18"/>
                  <a:gd name="T36" fmla="*/ 0 w 86"/>
                  <a:gd name="T37" fmla="*/ 0 h 18"/>
                  <a:gd name="T38" fmla="*/ 0 w 86"/>
                  <a:gd name="T39" fmla="*/ 0 h 18"/>
                  <a:gd name="T40" fmla="*/ 0 w 86"/>
                  <a:gd name="T41" fmla="*/ 0 h 18"/>
                  <a:gd name="T42" fmla="*/ 0 w 86"/>
                  <a:gd name="T43" fmla="*/ 0 h 18"/>
                  <a:gd name="T44" fmla="*/ 0 w 86"/>
                  <a:gd name="T45" fmla="*/ 0 h 18"/>
                  <a:gd name="T46" fmla="*/ 0 w 86"/>
                  <a:gd name="T47" fmla="*/ 0 h 18"/>
                  <a:gd name="T48" fmla="*/ 0 w 86"/>
                  <a:gd name="T49" fmla="*/ 0 h 18"/>
                  <a:gd name="T50" fmla="*/ 0 w 86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6"/>
                  <a:gd name="T79" fmla="*/ 0 h 18"/>
                  <a:gd name="T80" fmla="*/ 86 w 86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6" h="18">
                    <a:moveTo>
                      <a:pt x="7" y="0"/>
                    </a:moveTo>
                    <a:lnTo>
                      <a:pt x="5" y="2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2" y="18"/>
                    </a:lnTo>
                    <a:lnTo>
                      <a:pt x="5" y="18"/>
                    </a:lnTo>
                    <a:lnTo>
                      <a:pt x="7" y="18"/>
                    </a:lnTo>
                    <a:lnTo>
                      <a:pt x="79" y="18"/>
                    </a:lnTo>
                    <a:lnTo>
                      <a:pt x="84" y="18"/>
                    </a:lnTo>
                    <a:lnTo>
                      <a:pt x="86" y="14"/>
                    </a:lnTo>
                    <a:lnTo>
                      <a:pt x="86" y="12"/>
                    </a:lnTo>
                    <a:lnTo>
                      <a:pt x="86" y="8"/>
                    </a:lnTo>
                    <a:lnTo>
                      <a:pt x="86" y="6"/>
                    </a:lnTo>
                    <a:lnTo>
                      <a:pt x="84" y="2"/>
                    </a:lnTo>
                    <a:lnTo>
                      <a:pt x="81" y="2"/>
                    </a:lnTo>
                    <a:lnTo>
                      <a:pt x="79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66" name="Line 348"/>
              <p:cNvSpPr>
                <a:spLocks noChangeShapeType="1"/>
              </p:cNvSpPr>
              <p:nvPr/>
            </p:nvSpPr>
            <p:spPr bwMode="auto">
              <a:xfrm>
                <a:off x="774" y="161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67" name="Freeform 349"/>
              <p:cNvSpPr>
                <a:spLocks/>
              </p:cNvSpPr>
              <p:nvPr/>
            </p:nvSpPr>
            <p:spPr bwMode="auto">
              <a:xfrm>
                <a:off x="772" y="1616"/>
                <a:ext cx="66" cy="3"/>
              </a:xfrm>
              <a:custGeom>
                <a:avLst/>
                <a:gdLst>
                  <a:gd name="T0" fmla="*/ 0 w 330"/>
                  <a:gd name="T1" fmla="*/ 0 h 18"/>
                  <a:gd name="T2" fmla="*/ 0 w 330"/>
                  <a:gd name="T3" fmla="*/ 0 h 18"/>
                  <a:gd name="T4" fmla="*/ 0 w 330"/>
                  <a:gd name="T5" fmla="*/ 0 h 18"/>
                  <a:gd name="T6" fmla="*/ 0 w 330"/>
                  <a:gd name="T7" fmla="*/ 0 h 18"/>
                  <a:gd name="T8" fmla="*/ 0 w 330"/>
                  <a:gd name="T9" fmla="*/ 0 h 18"/>
                  <a:gd name="T10" fmla="*/ 0 w 330"/>
                  <a:gd name="T11" fmla="*/ 0 h 18"/>
                  <a:gd name="T12" fmla="*/ 0 w 330"/>
                  <a:gd name="T13" fmla="*/ 0 h 18"/>
                  <a:gd name="T14" fmla="*/ 0 w 330"/>
                  <a:gd name="T15" fmla="*/ 0 h 18"/>
                  <a:gd name="T16" fmla="*/ 0 w 330"/>
                  <a:gd name="T17" fmla="*/ 0 h 18"/>
                  <a:gd name="T18" fmla="*/ 0 w 330"/>
                  <a:gd name="T19" fmla="*/ 0 h 18"/>
                  <a:gd name="T20" fmla="*/ 0 w 330"/>
                  <a:gd name="T21" fmla="*/ 0 h 18"/>
                  <a:gd name="T22" fmla="*/ 0 w 330"/>
                  <a:gd name="T23" fmla="*/ 0 h 18"/>
                  <a:gd name="T24" fmla="*/ 0 w 330"/>
                  <a:gd name="T25" fmla="*/ 0 h 18"/>
                  <a:gd name="T26" fmla="*/ 0 w 330"/>
                  <a:gd name="T27" fmla="*/ 0 h 18"/>
                  <a:gd name="T28" fmla="*/ 0 w 330"/>
                  <a:gd name="T29" fmla="*/ 0 h 18"/>
                  <a:gd name="T30" fmla="*/ 0 w 330"/>
                  <a:gd name="T31" fmla="*/ 0 h 18"/>
                  <a:gd name="T32" fmla="*/ 0 w 330"/>
                  <a:gd name="T33" fmla="*/ 0 h 18"/>
                  <a:gd name="T34" fmla="*/ 0 w 330"/>
                  <a:gd name="T35" fmla="*/ 0 h 18"/>
                  <a:gd name="T36" fmla="*/ 0 w 330"/>
                  <a:gd name="T37" fmla="*/ 0 h 18"/>
                  <a:gd name="T38" fmla="*/ 0 w 330"/>
                  <a:gd name="T39" fmla="*/ 0 h 18"/>
                  <a:gd name="T40" fmla="*/ 0 w 330"/>
                  <a:gd name="T41" fmla="*/ 0 h 18"/>
                  <a:gd name="T42" fmla="*/ 0 w 330"/>
                  <a:gd name="T43" fmla="*/ 0 h 18"/>
                  <a:gd name="T44" fmla="*/ 0 w 330"/>
                  <a:gd name="T45" fmla="*/ 0 h 18"/>
                  <a:gd name="T46" fmla="*/ 0 w 330"/>
                  <a:gd name="T47" fmla="*/ 0 h 18"/>
                  <a:gd name="T48" fmla="*/ 0 w 330"/>
                  <a:gd name="T49" fmla="*/ 0 h 18"/>
                  <a:gd name="T50" fmla="*/ 0 w 330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30"/>
                  <a:gd name="T79" fmla="*/ 0 h 18"/>
                  <a:gd name="T80" fmla="*/ 330 w 330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30" h="18">
                    <a:moveTo>
                      <a:pt x="9" y="0"/>
                    </a:moveTo>
                    <a:lnTo>
                      <a:pt x="5" y="2"/>
                    </a:lnTo>
                    <a:lnTo>
                      <a:pt x="3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3" y="18"/>
                    </a:lnTo>
                    <a:lnTo>
                      <a:pt x="5" y="18"/>
                    </a:lnTo>
                    <a:lnTo>
                      <a:pt x="9" y="18"/>
                    </a:lnTo>
                    <a:lnTo>
                      <a:pt x="322" y="18"/>
                    </a:lnTo>
                    <a:lnTo>
                      <a:pt x="327" y="18"/>
                    </a:lnTo>
                    <a:lnTo>
                      <a:pt x="330" y="14"/>
                    </a:lnTo>
                    <a:lnTo>
                      <a:pt x="330" y="12"/>
                    </a:lnTo>
                    <a:lnTo>
                      <a:pt x="330" y="8"/>
                    </a:lnTo>
                    <a:lnTo>
                      <a:pt x="330" y="6"/>
                    </a:lnTo>
                    <a:lnTo>
                      <a:pt x="327" y="2"/>
                    </a:lnTo>
                    <a:lnTo>
                      <a:pt x="324" y="2"/>
                    </a:lnTo>
                    <a:lnTo>
                      <a:pt x="322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68" name="Line 350"/>
              <p:cNvSpPr>
                <a:spLocks noChangeShapeType="1"/>
              </p:cNvSpPr>
              <p:nvPr/>
            </p:nvSpPr>
            <p:spPr bwMode="auto">
              <a:xfrm>
                <a:off x="838" y="161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69" name="Freeform 351"/>
              <p:cNvSpPr>
                <a:spLocks/>
              </p:cNvSpPr>
              <p:nvPr/>
            </p:nvSpPr>
            <p:spPr bwMode="auto">
              <a:xfrm>
                <a:off x="835" y="1616"/>
                <a:ext cx="3" cy="25"/>
              </a:xfrm>
              <a:custGeom>
                <a:avLst/>
                <a:gdLst>
                  <a:gd name="T0" fmla="*/ 0 w 16"/>
                  <a:gd name="T1" fmla="*/ 0 h 126"/>
                  <a:gd name="T2" fmla="*/ 0 w 16"/>
                  <a:gd name="T3" fmla="*/ 0 h 126"/>
                  <a:gd name="T4" fmla="*/ 0 w 16"/>
                  <a:gd name="T5" fmla="*/ 0 h 126"/>
                  <a:gd name="T6" fmla="*/ 0 w 16"/>
                  <a:gd name="T7" fmla="*/ 0 h 126"/>
                  <a:gd name="T8" fmla="*/ 0 w 16"/>
                  <a:gd name="T9" fmla="*/ 0 h 126"/>
                  <a:gd name="T10" fmla="*/ 0 w 16"/>
                  <a:gd name="T11" fmla="*/ 0 h 126"/>
                  <a:gd name="T12" fmla="*/ 0 w 16"/>
                  <a:gd name="T13" fmla="*/ 0 h 126"/>
                  <a:gd name="T14" fmla="*/ 0 w 16"/>
                  <a:gd name="T15" fmla="*/ 0 h 126"/>
                  <a:gd name="T16" fmla="*/ 0 w 16"/>
                  <a:gd name="T17" fmla="*/ 0 h 126"/>
                  <a:gd name="T18" fmla="*/ 0 w 16"/>
                  <a:gd name="T19" fmla="*/ 0 h 126"/>
                  <a:gd name="T20" fmla="*/ 0 w 16"/>
                  <a:gd name="T21" fmla="*/ 0 h 126"/>
                  <a:gd name="T22" fmla="*/ 0 w 16"/>
                  <a:gd name="T23" fmla="*/ 0 h 126"/>
                  <a:gd name="T24" fmla="*/ 0 w 16"/>
                  <a:gd name="T25" fmla="*/ 0 h 126"/>
                  <a:gd name="T26" fmla="*/ 0 w 16"/>
                  <a:gd name="T27" fmla="*/ 0 h 126"/>
                  <a:gd name="T28" fmla="*/ 0 w 16"/>
                  <a:gd name="T29" fmla="*/ 0 h 126"/>
                  <a:gd name="T30" fmla="*/ 0 w 16"/>
                  <a:gd name="T31" fmla="*/ 0 h 126"/>
                  <a:gd name="T32" fmla="*/ 0 w 16"/>
                  <a:gd name="T33" fmla="*/ 0 h 126"/>
                  <a:gd name="T34" fmla="*/ 0 w 16"/>
                  <a:gd name="T35" fmla="*/ 0 h 126"/>
                  <a:gd name="T36" fmla="*/ 0 w 16"/>
                  <a:gd name="T37" fmla="*/ 0 h 126"/>
                  <a:gd name="T38" fmla="*/ 0 w 16"/>
                  <a:gd name="T39" fmla="*/ 0 h 126"/>
                  <a:gd name="T40" fmla="*/ 0 w 16"/>
                  <a:gd name="T41" fmla="*/ 0 h 126"/>
                  <a:gd name="T42" fmla="*/ 0 w 16"/>
                  <a:gd name="T43" fmla="*/ 0 h 126"/>
                  <a:gd name="T44" fmla="*/ 0 w 16"/>
                  <a:gd name="T45" fmla="*/ 0 h 126"/>
                  <a:gd name="T46" fmla="*/ 0 w 16"/>
                  <a:gd name="T47" fmla="*/ 0 h 126"/>
                  <a:gd name="T48" fmla="*/ 0 w 16"/>
                  <a:gd name="T49" fmla="*/ 0 h 126"/>
                  <a:gd name="T50" fmla="*/ 0 w 16"/>
                  <a:gd name="T51" fmla="*/ 0 h 12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6"/>
                  <a:gd name="T80" fmla="*/ 16 w 16"/>
                  <a:gd name="T81" fmla="*/ 126 h 12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6">
                    <a:moveTo>
                      <a:pt x="16" y="8"/>
                    </a:moveTo>
                    <a:lnTo>
                      <a:pt x="16" y="8"/>
                    </a:lnTo>
                    <a:lnTo>
                      <a:pt x="16" y="6"/>
                    </a:lnTo>
                    <a:lnTo>
                      <a:pt x="13" y="2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116"/>
                    </a:lnTo>
                    <a:lnTo>
                      <a:pt x="2" y="122"/>
                    </a:lnTo>
                    <a:lnTo>
                      <a:pt x="6" y="126"/>
                    </a:lnTo>
                    <a:lnTo>
                      <a:pt x="8" y="126"/>
                    </a:lnTo>
                    <a:lnTo>
                      <a:pt x="10" y="126"/>
                    </a:lnTo>
                    <a:lnTo>
                      <a:pt x="13" y="126"/>
                    </a:lnTo>
                    <a:lnTo>
                      <a:pt x="13" y="122"/>
                    </a:lnTo>
                    <a:lnTo>
                      <a:pt x="16" y="122"/>
                    </a:lnTo>
                    <a:lnTo>
                      <a:pt x="16" y="120"/>
                    </a:lnTo>
                    <a:lnTo>
                      <a:pt x="16" y="116"/>
                    </a:lnTo>
                    <a:lnTo>
                      <a:pt x="16" y="8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70" name="Line 352"/>
              <p:cNvSpPr>
                <a:spLocks noChangeShapeType="1"/>
              </p:cNvSpPr>
              <p:nvPr/>
            </p:nvSpPr>
            <p:spPr bwMode="auto">
              <a:xfrm>
                <a:off x="836" y="163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71" name="Freeform 353"/>
              <p:cNvSpPr>
                <a:spLocks/>
              </p:cNvSpPr>
              <p:nvPr/>
            </p:nvSpPr>
            <p:spPr bwMode="auto">
              <a:xfrm>
                <a:off x="835" y="1637"/>
                <a:ext cx="9" cy="4"/>
              </a:xfrm>
              <a:custGeom>
                <a:avLst/>
                <a:gdLst>
                  <a:gd name="T0" fmla="*/ 0 w 46"/>
                  <a:gd name="T1" fmla="*/ 0 h 18"/>
                  <a:gd name="T2" fmla="*/ 0 w 46"/>
                  <a:gd name="T3" fmla="*/ 0 h 18"/>
                  <a:gd name="T4" fmla="*/ 0 w 46"/>
                  <a:gd name="T5" fmla="*/ 0 h 18"/>
                  <a:gd name="T6" fmla="*/ 0 w 46"/>
                  <a:gd name="T7" fmla="*/ 0 h 18"/>
                  <a:gd name="T8" fmla="*/ 0 w 46"/>
                  <a:gd name="T9" fmla="*/ 0 h 18"/>
                  <a:gd name="T10" fmla="*/ 0 w 46"/>
                  <a:gd name="T11" fmla="*/ 0 h 18"/>
                  <a:gd name="T12" fmla="*/ 0 w 46"/>
                  <a:gd name="T13" fmla="*/ 0 h 18"/>
                  <a:gd name="T14" fmla="*/ 0 w 46"/>
                  <a:gd name="T15" fmla="*/ 0 h 18"/>
                  <a:gd name="T16" fmla="*/ 0 w 46"/>
                  <a:gd name="T17" fmla="*/ 0 h 18"/>
                  <a:gd name="T18" fmla="*/ 0 w 46"/>
                  <a:gd name="T19" fmla="*/ 0 h 18"/>
                  <a:gd name="T20" fmla="*/ 0 w 46"/>
                  <a:gd name="T21" fmla="*/ 0 h 18"/>
                  <a:gd name="T22" fmla="*/ 0 w 46"/>
                  <a:gd name="T23" fmla="*/ 0 h 18"/>
                  <a:gd name="T24" fmla="*/ 0 w 46"/>
                  <a:gd name="T25" fmla="*/ 0 h 18"/>
                  <a:gd name="T26" fmla="*/ 0 w 46"/>
                  <a:gd name="T27" fmla="*/ 0 h 18"/>
                  <a:gd name="T28" fmla="*/ 0 w 46"/>
                  <a:gd name="T29" fmla="*/ 0 h 18"/>
                  <a:gd name="T30" fmla="*/ 0 w 46"/>
                  <a:gd name="T31" fmla="*/ 0 h 18"/>
                  <a:gd name="T32" fmla="*/ 0 w 46"/>
                  <a:gd name="T33" fmla="*/ 0 h 18"/>
                  <a:gd name="T34" fmla="*/ 0 w 46"/>
                  <a:gd name="T35" fmla="*/ 0 h 18"/>
                  <a:gd name="T36" fmla="*/ 0 w 46"/>
                  <a:gd name="T37" fmla="*/ 0 h 18"/>
                  <a:gd name="T38" fmla="*/ 0 w 46"/>
                  <a:gd name="T39" fmla="*/ 0 h 18"/>
                  <a:gd name="T40" fmla="*/ 0 w 46"/>
                  <a:gd name="T41" fmla="*/ 0 h 18"/>
                  <a:gd name="T42" fmla="*/ 0 w 46"/>
                  <a:gd name="T43" fmla="*/ 0 h 18"/>
                  <a:gd name="T44" fmla="*/ 0 w 46"/>
                  <a:gd name="T45" fmla="*/ 0 h 18"/>
                  <a:gd name="T46" fmla="*/ 0 w 46"/>
                  <a:gd name="T47" fmla="*/ 0 h 18"/>
                  <a:gd name="T48" fmla="*/ 0 w 46"/>
                  <a:gd name="T49" fmla="*/ 0 h 18"/>
                  <a:gd name="T50" fmla="*/ 0 w 46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6"/>
                  <a:gd name="T79" fmla="*/ 0 h 18"/>
                  <a:gd name="T80" fmla="*/ 46 w 46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6" h="18">
                    <a:moveTo>
                      <a:pt x="8" y="0"/>
                    </a:moveTo>
                    <a:lnTo>
                      <a:pt x="6" y="0"/>
                    </a:lnTo>
                    <a:lnTo>
                      <a:pt x="6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6" y="18"/>
                    </a:lnTo>
                    <a:lnTo>
                      <a:pt x="8" y="18"/>
                    </a:lnTo>
                    <a:lnTo>
                      <a:pt x="35" y="18"/>
                    </a:lnTo>
                    <a:lnTo>
                      <a:pt x="41" y="18"/>
                    </a:lnTo>
                    <a:lnTo>
                      <a:pt x="43" y="14"/>
                    </a:lnTo>
                    <a:lnTo>
                      <a:pt x="46" y="12"/>
                    </a:lnTo>
                    <a:lnTo>
                      <a:pt x="46" y="8"/>
                    </a:lnTo>
                    <a:lnTo>
                      <a:pt x="46" y="6"/>
                    </a:lnTo>
                    <a:lnTo>
                      <a:pt x="43" y="6"/>
                    </a:lnTo>
                    <a:lnTo>
                      <a:pt x="43" y="2"/>
                    </a:lnTo>
                    <a:lnTo>
                      <a:pt x="41" y="2"/>
                    </a:lnTo>
                    <a:lnTo>
                      <a:pt x="41" y="0"/>
                    </a:lnTo>
                    <a:lnTo>
                      <a:pt x="35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72" name="Line 354"/>
              <p:cNvSpPr>
                <a:spLocks noChangeShapeType="1"/>
              </p:cNvSpPr>
              <p:nvPr/>
            </p:nvSpPr>
            <p:spPr bwMode="auto">
              <a:xfrm>
                <a:off x="844" y="163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73" name="Freeform 355"/>
              <p:cNvSpPr>
                <a:spLocks/>
              </p:cNvSpPr>
              <p:nvPr/>
            </p:nvSpPr>
            <p:spPr bwMode="auto">
              <a:xfrm>
                <a:off x="841" y="1637"/>
                <a:ext cx="3" cy="26"/>
              </a:xfrm>
              <a:custGeom>
                <a:avLst/>
                <a:gdLst>
                  <a:gd name="T0" fmla="*/ 0 w 16"/>
                  <a:gd name="T1" fmla="*/ 0 h 126"/>
                  <a:gd name="T2" fmla="*/ 0 w 16"/>
                  <a:gd name="T3" fmla="*/ 0 h 126"/>
                  <a:gd name="T4" fmla="*/ 0 w 16"/>
                  <a:gd name="T5" fmla="*/ 0 h 126"/>
                  <a:gd name="T6" fmla="*/ 0 w 16"/>
                  <a:gd name="T7" fmla="*/ 0 h 126"/>
                  <a:gd name="T8" fmla="*/ 0 w 16"/>
                  <a:gd name="T9" fmla="*/ 0 h 126"/>
                  <a:gd name="T10" fmla="*/ 0 w 16"/>
                  <a:gd name="T11" fmla="*/ 0 h 126"/>
                  <a:gd name="T12" fmla="*/ 0 w 16"/>
                  <a:gd name="T13" fmla="*/ 0 h 126"/>
                  <a:gd name="T14" fmla="*/ 0 w 16"/>
                  <a:gd name="T15" fmla="*/ 0 h 126"/>
                  <a:gd name="T16" fmla="*/ 0 w 16"/>
                  <a:gd name="T17" fmla="*/ 0 h 126"/>
                  <a:gd name="T18" fmla="*/ 0 w 16"/>
                  <a:gd name="T19" fmla="*/ 0 h 126"/>
                  <a:gd name="T20" fmla="*/ 0 w 16"/>
                  <a:gd name="T21" fmla="*/ 0 h 126"/>
                  <a:gd name="T22" fmla="*/ 0 w 16"/>
                  <a:gd name="T23" fmla="*/ 0 h 126"/>
                  <a:gd name="T24" fmla="*/ 0 w 16"/>
                  <a:gd name="T25" fmla="*/ 0 h 126"/>
                  <a:gd name="T26" fmla="*/ 0 w 16"/>
                  <a:gd name="T27" fmla="*/ 0 h 126"/>
                  <a:gd name="T28" fmla="*/ 0 w 16"/>
                  <a:gd name="T29" fmla="*/ 0 h 126"/>
                  <a:gd name="T30" fmla="*/ 0 w 16"/>
                  <a:gd name="T31" fmla="*/ 0 h 126"/>
                  <a:gd name="T32" fmla="*/ 0 w 16"/>
                  <a:gd name="T33" fmla="*/ 0 h 126"/>
                  <a:gd name="T34" fmla="*/ 0 w 16"/>
                  <a:gd name="T35" fmla="*/ 0 h 126"/>
                  <a:gd name="T36" fmla="*/ 0 w 16"/>
                  <a:gd name="T37" fmla="*/ 0 h 126"/>
                  <a:gd name="T38" fmla="*/ 0 w 16"/>
                  <a:gd name="T39" fmla="*/ 0 h 126"/>
                  <a:gd name="T40" fmla="*/ 0 w 16"/>
                  <a:gd name="T41" fmla="*/ 0 h 126"/>
                  <a:gd name="T42" fmla="*/ 0 w 16"/>
                  <a:gd name="T43" fmla="*/ 0 h 126"/>
                  <a:gd name="T44" fmla="*/ 0 w 16"/>
                  <a:gd name="T45" fmla="*/ 0 h 126"/>
                  <a:gd name="T46" fmla="*/ 0 w 16"/>
                  <a:gd name="T47" fmla="*/ 0 h 126"/>
                  <a:gd name="T48" fmla="*/ 0 w 16"/>
                  <a:gd name="T49" fmla="*/ 0 h 126"/>
                  <a:gd name="T50" fmla="*/ 0 w 16"/>
                  <a:gd name="T51" fmla="*/ 0 h 12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6"/>
                  <a:gd name="T80" fmla="*/ 16 w 16"/>
                  <a:gd name="T81" fmla="*/ 126 h 12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6">
                    <a:moveTo>
                      <a:pt x="16" y="8"/>
                    </a:moveTo>
                    <a:lnTo>
                      <a:pt x="16" y="6"/>
                    </a:lnTo>
                    <a:lnTo>
                      <a:pt x="13" y="6"/>
                    </a:lnTo>
                    <a:lnTo>
                      <a:pt x="13" y="2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16"/>
                    </a:lnTo>
                    <a:lnTo>
                      <a:pt x="0" y="120"/>
                    </a:lnTo>
                    <a:lnTo>
                      <a:pt x="2" y="122"/>
                    </a:lnTo>
                    <a:lnTo>
                      <a:pt x="5" y="126"/>
                    </a:lnTo>
                    <a:lnTo>
                      <a:pt x="8" y="126"/>
                    </a:lnTo>
                    <a:lnTo>
                      <a:pt x="11" y="126"/>
                    </a:lnTo>
                    <a:lnTo>
                      <a:pt x="11" y="122"/>
                    </a:lnTo>
                    <a:lnTo>
                      <a:pt x="13" y="122"/>
                    </a:lnTo>
                    <a:lnTo>
                      <a:pt x="13" y="120"/>
                    </a:lnTo>
                    <a:lnTo>
                      <a:pt x="16" y="120"/>
                    </a:lnTo>
                    <a:lnTo>
                      <a:pt x="16" y="116"/>
                    </a:lnTo>
                    <a:lnTo>
                      <a:pt x="16" y="8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74" name="Line 356"/>
              <p:cNvSpPr>
                <a:spLocks noChangeShapeType="1"/>
              </p:cNvSpPr>
              <p:nvPr/>
            </p:nvSpPr>
            <p:spPr bwMode="auto">
              <a:xfrm>
                <a:off x="842" y="165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75" name="Freeform 357"/>
              <p:cNvSpPr>
                <a:spLocks/>
              </p:cNvSpPr>
              <p:nvPr/>
            </p:nvSpPr>
            <p:spPr bwMode="auto">
              <a:xfrm>
                <a:off x="841" y="1659"/>
                <a:ext cx="8" cy="4"/>
              </a:xfrm>
              <a:custGeom>
                <a:avLst/>
                <a:gdLst>
                  <a:gd name="T0" fmla="*/ 0 w 44"/>
                  <a:gd name="T1" fmla="*/ 0 h 18"/>
                  <a:gd name="T2" fmla="*/ 0 w 44"/>
                  <a:gd name="T3" fmla="*/ 0 h 18"/>
                  <a:gd name="T4" fmla="*/ 0 w 44"/>
                  <a:gd name="T5" fmla="*/ 0 h 18"/>
                  <a:gd name="T6" fmla="*/ 0 w 44"/>
                  <a:gd name="T7" fmla="*/ 0 h 18"/>
                  <a:gd name="T8" fmla="*/ 0 w 44"/>
                  <a:gd name="T9" fmla="*/ 0 h 18"/>
                  <a:gd name="T10" fmla="*/ 0 w 44"/>
                  <a:gd name="T11" fmla="*/ 0 h 18"/>
                  <a:gd name="T12" fmla="*/ 0 w 44"/>
                  <a:gd name="T13" fmla="*/ 0 h 18"/>
                  <a:gd name="T14" fmla="*/ 0 w 44"/>
                  <a:gd name="T15" fmla="*/ 0 h 18"/>
                  <a:gd name="T16" fmla="*/ 0 w 44"/>
                  <a:gd name="T17" fmla="*/ 0 h 18"/>
                  <a:gd name="T18" fmla="*/ 0 w 44"/>
                  <a:gd name="T19" fmla="*/ 0 h 18"/>
                  <a:gd name="T20" fmla="*/ 0 w 44"/>
                  <a:gd name="T21" fmla="*/ 0 h 18"/>
                  <a:gd name="T22" fmla="*/ 0 w 44"/>
                  <a:gd name="T23" fmla="*/ 0 h 18"/>
                  <a:gd name="T24" fmla="*/ 0 w 44"/>
                  <a:gd name="T25" fmla="*/ 0 h 18"/>
                  <a:gd name="T26" fmla="*/ 0 w 44"/>
                  <a:gd name="T27" fmla="*/ 0 h 18"/>
                  <a:gd name="T28" fmla="*/ 0 w 44"/>
                  <a:gd name="T29" fmla="*/ 0 h 18"/>
                  <a:gd name="T30" fmla="*/ 0 w 44"/>
                  <a:gd name="T31" fmla="*/ 0 h 18"/>
                  <a:gd name="T32" fmla="*/ 0 w 44"/>
                  <a:gd name="T33" fmla="*/ 0 h 18"/>
                  <a:gd name="T34" fmla="*/ 0 w 44"/>
                  <a:gd name="T35" fmla="*/ 0 h 18"/>
                  <a:gd name="T36" fmla="*/ 0 w 44"/>
                  <a:gd name="T37" fmla="*/ 0 h 18"/>
                  <a:gd name="T38" fmla="*/ 0 w 44"/>
                  <a:gd name="T39" fmla="*/ 0 h 18"/>
                  <a:gd name="T40" fmla="*/ 0 w 44"/>
                  <a:gd name="T41" fmla="*/ 0 h 18"/>
                  <a:gd name="T42" fmla="*/ 0 w 44"/>
                  <a:gd name="T43" fmla="*/ 0 h 18"/>
                  <a:gd name="T44" fmla="*/ 0 w 44"/>
                  <a:gd name="T45" fmla="*/ 0 h 18"/>
                  <a:gd name="T46" fmla="*/ 0 w 44"/>
                  <a:gd name="T47" fmla="*/ 0 h 18"/>
                  <a:gd name="T48" fmla="*/ 0 w 44"/>
                  <a:gd name="T49" fmla="*/ 0 h 18"/>
                  <a:gd name="T50" fmla="*/ 0 w 44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4"/>
                  <a:gd name="T79" fmla="*/ 0 h 18"/>
                  <a:gd name="T80" fmla="*/ 44 w 44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4" h="18">
                    <a:moveTo>
                      <a:pt x="8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5" y="18"/>
                    </a:lnTo>
                    <a:lnTo>
                      <a:pt x="8" y="18"/>
                    </a:lnTo>
                    <a:lnTo>
                      <a:pt x="35" y="18"/>
                    </a:lnTo>
                    <a:lnTo>
                      <a:pt x="41" y="14"/>
                    </a:lnTo>
                    <a:lnTo>
                      <a:pt x="44" y="12"/>
                    </a:lnTo>
                    <a:lnTo>
                      <a:pt x="44" y="8"/>
                    </a:lnTo>
                    <a:lnTo>
                      <a:pt x="44" y="6"/>
                    </a:lnTo>
                    <a:lnTo>
                      <a:pt x="44" y="2"/>
                    </a:lnTo>
                    <a:lnTo>
                      <a:pt x="41" y="2"/>
                    </a:lnTo>
                    <a:lnTo>
                      <a:pt x="41" y="0"/>
                    </a:lnTo>
                    <a:lnTo>
                      <a:pt x="38" y="0"/>
                    </a:lnTo>
                    <a:lnTo>
                      <a:pt x="35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76" name="Line 358"/>
              <p:cNvSpPr>
                <a:spLocks noChangeShapeType="1"/>
              </p:cNvSpPr>
              <p:nvPr/>
            </p:nvSpPr>
            <p:spPr bwMode="auto">
              <a:xfrm>
                <a:off x="849" y="166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77" name="Freeform 359"/>
              <p:cNvSpPr>
                <a:spLocks/>
              </p:cNvSpPr>
              <p:nvPr/>
            </p:nvSpPr>
            <p:spPr bwMode="auto">
              <a:xfrm>
                <a:off x="846" y="1659"/>
                <a:ext cx="3" cy="24"/>
              </a:xfrm>
              <a:custGeom>
                <a:avLst/>
                <a:gdLst>
                  <a:gd name="T0" fmla="*/ 0 w 17"/>
                  <a:gd name="T1" fmla="*/ 0 h 122"/>
                  <a:gd name="T2" fmla="*/ 0 w 17"/>
                  <a:gd name="T3" fmla="*/ 0 h 122"/>
                  <a:gd name="T4" fmla="*/ 0 w 17"/>
                  <a:gd name="T5" fmla="*/ 0 h 122"/>
                  <a:gd name="T6" fmla="*/ 0 w 17"/>
                  <a:gd name="T7" fmla="*/ 0 h 122"/>
                  <a:gd name="T8" fmla="*/ 0 w 17"/>
                  <a:gd name="T9" fmla="*/ 0 h 122"/>
                  <a:gd name="T10" fmla="*/ 0 w 17"/>
                  <a:gd name="T11" fmla="*/ 0 h 122"/>
                  <a:gd name="T12" fmla="*/ 0 w 17"/>
                  <a:gd name="T13" fmla="*/ 0 h 122"/>
                  <a:gd name="T14" fmla="*/ 0 w 17"/>
                  <a:gd name="T15" fmla="*/ 0 h 122"/>
                  <a:gd name="T16" fmla="*/ 0 w 17"/>
                  <a:gd name="T17" fmla="*/ 0 h 122"/>
                  <a:gd name="T18" fmla="*/ 0 w 17"/>
                  <a:gd name="T19" fmla="*/ 0 h 122"/>
                  <a:gd name="T20" fmla="*/ 0 w 17"/>
                  <a:gd name="T21" fmla="*/ 0 h 122"/>
                  <a:gd name="T22" fmla="*/ 0 w 17"/>
                  <a:gd name="T23" fmla="*/ 0 h 122"/>
                  <a:gd name="T24" fmla="*/ 0 w 17"/>
                  <a:gd name="T25" fmla="*/ 0 h 122"/>
                  <a:gd name="T26" fmla="*/ 0 w 17"/>
                  <a:gd name="T27" fmla="*/ 0 h 122"/>
                  <a:gd name="T28" fmla="*/ 0 w 17"/>
                  <a:gd name="T29" fmla="*/ 0 h 122"/>
                  <a:gd name="T30" fmla="*/ 0 w 17"/>
                  <a:gd name="T31" fmla="*/ 0 h 122"/>
                  <a:gd name="T32" fmla="*/ 0 w 17"/>
                  <a:gd name="T33" fmla="*/ 0 h 122"/>
                  <a:gd name="T34" fmla="*/ 0 w 17"/>
                  <a:gd name="T35" fmla="*/ 0 h 122"/>
                  <a:gd name="T36" fmla="*/ 0 w 17"/>
                  <a:gd name="T37" fmla="*/ 0 h 122"/>
                  <a:gd name="T38" fmla="*/ 0 w 17"/>
                  <a:gd name="T39" fmla="*/ 0 h 122"/>
                  <a:gd name="T40" fmla="*/ 0 w 17"/>
                  <a:gd name="T41" fmla="*/ 0 h 122"/>
                  <a:gd name="T42" fmla="*/ 0 w 17"/>
                  <a:gd name="T43" fmla="*/ 0 h 122"/>
                  <a:gd name="T44" fmla="*/ 0 w 17"/>
                  <a:gd name="T45" fmla="*/ 0 h 122"/>
                  <a:gd name="T46" fmla="*/ 0 w 17"/>
                  <a:gd name="T47" fmla="*/ 0 h 122"/>
                  <a:gd name="T48" fmla="*/ 0 w 17"/>
                  <a:gd name="T49" fmla="*/ 0 h 122"/>
                  <a:gd name="T50" fmla="*/ 0 w 17"/>
                  <a:gd name="T51" fmla="*/ 0 h 12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22"/>
                  <a:gd name="T80" fmla="*/ 17 w 17"/>
                  <a:gd name="T81" fmla="*/ 122 h 122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22">
                    <a:moveTo>
                      <a:pt x="17" y="8"/>
                    </a:moveTo>
                    <a:lnTo>
                      <a:pt x="17" y="6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3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16"/>
                    </a:lnTo>
                    <a:lnTo>
                      <a:pt x="3" y="119"/>
                    </a:lnTo>
                    <a:lnTo>
                      <a:pt x="3" y="122"/>
                    </a:lnTo>
                    <a:lnTo>
                      <a:pt x="6" y="122"/>
                    </a:lnTo>
                    <a:lnTo>
                      <a:pt x="8" y="122"/>
                    </a:lnTo>
                    <a:lnTo>
                      <a:pt x="11" y="122"/>
                    </a:lnTo>
                    <a:lnTo>
                      <a:pt x="14" y="122"/>
                    </a:lnTo>
                    <a:lnTo>
                      <a:pt x="17" y="119"/>
                    </a:lnTo>
                    <a:lnTo>
                      <a:pt x="17" y="116"/>
                    </a:lnTo>
                    <a:lnTo>
                      <a:pt x="17" y="8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78" name="Line 360"/>
              <p:cNvSpPr>
                <a:spLocks noChangeShapeType="1"/>
              </p:cNvSpPr>
              <p:nvPr/>
            </p:nvSpPr>
            <p:spPr bwMode="auto">
              <a:xfrm>
                <a:off x="848" y="168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79" name="Freeform 361"/>
              <p:cNvSpPr>
                <a:spLocks/>
              </p:cNvSpPr>
              <p:nvPr/>
            </p:nvSpPr>
            <p:spPr bwMode="auto">
              <a:xfrm>
                <a:off x="846" y="1680"/>
                <a:ext cx="9" cy="3"/>
              </a:xfrm>
              <a:custGeom>
                <a:avLst/>
                <a:gdLst>
                  <a:gd name="T0" fmla="*/ 0 w 46"/>
                  <a:gd name="T1" fmla="*/ 0 h 18"/>
                  <a:gd name="T2" fmla="*/ 0 w 46"/>
                  <a:gd name="T3" fmla="*/ 0 h 18"/>
                  <a:gd name="T4" fmla="*/ 0 w 46"/>
                  <a:gd name="T5" fmla="*/ 0 h 18"/>
                  <a:gd name="T6" fmla="*/ 0 w 46"/>
                  <a:gd name="T7" fmla="*/ 0 h 18"/>
                  <a:gd name="T8" fmla="*/ 0 w 46"/>
                  <a:gd name="T9" fmla="*/ 0 h 18"/>
                  <a:gd name="T10" fmla="*/ 0 w 46"/>
                  <a:gd name="T11" fmla="*/ 0 h 18"/>
                  <a:gd name="T12" fmla="*/ 0 w 46"/>
                  <a:gd name="T13" fmla="*/ 0 h 18"/>
                  <a:gd name="T14" fmla="*/ 0 w 46"/>
                  <a:gd name="T15" fmla="*/ 0 h 18"/>
                  <a:gd name="T16" fmla="*/ 0 w 46"/>
                  <a:gd name="T17" fmla="*/ 0 h 18"/>
                  <a:gd name="T18" fmla="*/ 0 w 46"/>
                  <a:gd name="T19" fmla="*/ 0 h 18"/>
                  <a:gd name="T20" fmla="*/ 0 w 46"/>
                  <a:gd name="T21" fmla="*/ 0 h 18"/>
                  <a:gd name="T22" fmla="*/ 0 w 46"/>
                  <a:gd name="T23" fmla="*/ 0 h 18"/>
                  <a:gd name="T24" fmla="*/ 0 w 46"/>
                  <a:gd name="T25" fmla="*/ 0 h 18"/>
                  <a:gd name="T26" fmla="*/ 0 w 46"/>
                  <a:gd name="T27" fmla="*/ 0 h 18"/>
                  <a:gd name="T28" fmla="*/ 0 w 46"/>
                  <a:gd name="T29" fmla="*/ 0 h 18"/>
                  <a:gd name="T30" fmla="*/ 0 w 46"/>
                  <a:gd name="T31" fmla="*/ 0 h 18"/>
                  <a:gd name="T32" fmla="*/ 0 w 46"/>
                  <a:gd name="T33" fmla="*/ 0 h 18"/>
                  <a:gd name="T34" fmla="*/ 0 w 46"/>
                  <a:gd name="T35" fmla="*/ 0 h 18"/>
                  <a:gd name="T36" fmla="*/ 0 w 46"/>
                  <a:gd name="T37" fmla="*/ 0 h 18"/>
                  <a:gd name="T38" fmla="*/ 0 w 46"/>
                  <a:gd name="T39" fmla="*/ 0 h 18"/>
                  <a:gd name="T40" fmla="*/ 0 w 46"/>
                  <a:gd name="T41" fmla="*/ 0 h 18"/>
                  <a:gd name="T42" fmla="*/ 0 w 46"/>
                  <a:gd name="T43" fmla="*/ 0 h 18"/>
                  <a:gd name="T44" fmla="*/ 0 w 46"/>
                  <a:gd name="T45" fmla="*/ 0 h 18"/>
                  <a:gd name="T46" fmla="*/ 0 w 46"/>
                  <a:gd name="T47" fmla="*/ 0 h 18"/>
                  <a:gd name="T48" fmla="*/ 0 w 46"/>
                  <a:gd name="T49" fmla="*/ 0 h 18"/>
                  <a:gd name="T50" fmla="*/ 0 w 46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6"/>
                  <a:gd name="T79" fmla="*/ 0 h 18"/>
                  <a:gd name="T80" fmla="*/ 46 w 46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6" h="18">
                    <a:moveTo>
                      <a:pt x="8" y="0"/>
                    </a:moveTo>
                    <a:lnTo>
                      <a:pt x="6" y="2"/>
                    </a:lnTo>
                    <a:lnTo>
                      <a:pt x="3" y="2"/>
                    </a:lnTo>
                    <a:lnTo>
                      <a:pt x="3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3" y="15"/>
                    </a:lnTo>
                    <a:lnTo>
                      <a:pt x="3" y="18"/>
                    </a:lnTo>
                    <a:lnTo>
                      <a:pt x="6" y="18"/>
                    </a:lnTo>
                    <a:lnTo>
                      <a:pt x="8" y="18"/>
                    </a:lnTo>
                    <a:lnTo>
                      <a:pt x="36" y="18"/>
                    </a:lnTo>
                    <a:lnTo>
                      <a:pt x="41" y="18"/>
                    </a:lnTo>
                    <a:lnTo>
                      <a:pt x="43" y="18"/>
                    </a:lnTo>
                    <a:lnTo>
                      <a:pt x="43" y="15"/>
                    </a:lnTo>
                    <a:lnTo>
                      <a:pt x="46" y="12"/>
                    </a:lnTo>
                    <a:lnTo>
                      <a:pt x="46" y="9"/>
                    </a:lnTo>
                    <a:lnTo>
                      <a:pt x="43" y="6"/>
                    </a:lnTo>
                    <a:lnTo>
                      <a:pt x="43" y="2"/>
                    </a:lnTo>
                    <a:lnTo>
                      <a:pt x="41" y="2"/>
                    </a:lnTo>
                    <a:lnTo>
                      <a:pt x="38" y="2"/>
                    </a:lnTo>
                    <a:lnTo>
                      <a:pt x="36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80" name="Line 362"/>
              <p:cNvSpPr>
                <a:spLocks noChangeShapeType="1"/>
              </p:cNvSpPr>
              <p:nvPr/>
            </p:nvSpPr>
            <p:spPr bwMode="auto">
              <a:xfrm>
                <a:off x="855" y="168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81" name="Freeform 363"/>
              <p:cNvSpPr>
                <a:spLocks/>
              </p:cNvSpPr>
              <p:nvPr/>
            </p:nvSpPr>
            <p:spPr bwMode="auto">
              <a:xfrm>
                <a:off x="852" y="1680"/>
                <a:ext cx="3" cy="25"/>
              </a:xfrm>
              <a:custGeom>
                <a:avLst/>
                <a:gdLst>
                  <a:gd name="T0" fmla="*/ 0 w 16"/>
                  <a:gd name="T1" fmla="*/ 0 h 126"/>
                  <a:gd name="T2" fmla="*/ 0 w 16"/>
                  <a:gd name="T3" fmla="*/ 0 h 126"/>
                  <a:gd name="T4" fmla="*/ 0 w 16"/>
                  <a:gd name="T5" fmla="*/ 0 h 126"/>
                  <a:gd name="T6" fmla="*/ 0 w 16"/>
                  <a:gd name="T7" fmla="*/ 0 h 126"/>
                  <a:gd name="T8" fmla="*/ 0 w 16"/>
                  <a:gd name="T9" fmla="*/ 0 h 126"/>
                  <a:gd name="T10" fmla="*/ 0 w 16"/>
                  <a:gd name="T11" fmla="*/ 0 h 126"/>
                  <a:gd name="T12" fmla="*/ 0 w 16"/>
                  <a:gd name="T13" fmla="*/ 0 h 126"/>
                  <a:gd name="T14" fmla="*/ 0 w 16"/>
                  <a:gd name="T15" fmla="*/ 0 h 126"/>
                  <a:gd name="T16" fmla="*/ 0 w 16"/>
                  <a:gd name="T17" fmla="*/ 0 h 126"/>
                  <a:gd name="T18" fmla="*/ 0 w 16"/>
                  <a:gd name="T19" fmla="*/ 0 h 126"/>
                  <a:gd name="T20" fmla="*/ 0 w 16"/>
                  <a:gd name="T21" fmla="*/ 0 h 126"/>
                  <a:gd name="T22" fmla="*/ 0 w 16"/>
                  <a:gd name="T23" fmla="*/ 0 h 126"/>
                  <a:gd name="T24" fmla="*/ 0 w 16"/>
                  <a:gd name="T25" fmla="*/ 0 h 126"/>
                  <a:gd name="T26" fmla="*/ 0 w 16"/>
                  <a:gd name="T27" fmla="*/ 0 h 126"/>
                  <a:gd name="T28" fmla="*/ 0 w 16"/>
                  <a:gd name="T29" fmla="*/ 0 h 126"/>
                  <a:gd name="T30" fmla="*/ 0 w 16"/>
                  <a:gd name="T31" fmla="*/ 0 h 126"/>
                  <a:gd name="T32" fmla="*/ 0 w 16"/>
                  <a:gd name="T33" fmla="*/ 0 h 126"/>
                  <a:gd name="T34" fmla="*/ 0 w 16"/>
                  <a:gd name="T35" fmla="*/ 0 h 126"/>
                  <a:gd name="T36" fmla="*/ 0 w 16"/>
                  <a:gd name="T37" fmla="*/ 0 h 126"/>
                  <a:gd name="T38" fmla="*/ 0 w 16"/>
                  <a:gd name="T39" fmla="*/ 0 h 126"/>
                  <a:gd name="T40" fmla="*/ 0 w 16"/>
                  <a:gd name="T41" fmla="*/ 0 h 126"/>
                  <a:gd name="T42" fmla="*/ 0 w 16"/>
                  <a:gd name="T43" fmla="*/ 0 h 126"/>
                  <a:gd name="T44" fmla="*/ 0 w 16"/>
                  <a:gd name="T45" fmla="*/ 0 h 126"/>
                  <a:gd name="T46" fmla="*/ 0 w 16"/>
                  <a:gd name="T47" fmla="*/ 0 h 126"/>
                  <a:gd name="T48" fmla="*/ 0 w 16"/>
                  <a:gd name="T49" fmla="*/ 0 h 126"/>
                  <a:gd name="T50" fmla="*/ 0 w 16"/>
                  <a:gd name="T51" fmla="*/ 0 h 12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6"/>
                  <a:gd name="T80" fmla="*/ 16 w 16"/>
                  <a:gd name="T81" fmla="*/ 126 h 12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6">
                    <a:moveTo>
                      <a:pt x="16" y="9"/>
                    </a:moveTo>
                    <a:lnTo>
                      <a:pt x="16" y="9"/>
                    </a:lnTo>
                    <a:lnTo>
                      <a:pt x="13" y="6"/>
                    </a:lnTo>
                    <a:lnTo>
                      <a:pt x="13" y="2"/>
                    </a:lnTo>
                    <a:lnTo>
                      <a:pt x="11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17"/>
                    </a:lnTo>
                    <a:lnTo>
                      <a:pt x="0" y="123"/>
                    </a:lnTo>
                    <a:lnTo>
                      <a:pt x="2" y="123"/>
                    </a:lnTo>
                    <a:lnTo>
                      <a:pt x="2" y="126"/>
                    </a:lnTo>
                    <a:lnTo>
                      <a:pt x="6" y="126"/>
                    </a:lnTo>
                    <a:lnTo>
                      <a:pt x="8" y="126"/>
                    </a:lnTo>
                    <a:lnTo>
                      <a:pt x="11" y="126"/>
                    </a:lnTo>
                    <a:lnTo>
                      <a:pt x="13" y="123"/>
                    </a:lnTo>
                    <a:lnTo>
                      <a:pt x="16" y="120"/>
                    </a:lnTo>
                    <a:lnTo>
                      <a:pt x="16" y="117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82" name="Line 364"/>
              <p:cNvSpPr>
                <a:spLocks noChangeShapeType="1"/>
              </p:cNvSpPr>
              <p:nvPr/>
            </p:nvSpPr>
            <p:spPr bwMode="auto">
              <a:xfrm>
                <a:off x="854" y="170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83" name="Freeform 365"/>
              <p:cNvSpPr>
                <a:spLocks/>
              </p:cNvSpPr>
              <p:nvPr/>
            </p:nvSpPr>
            <p:spPr bwMode="auto">
              <a:xfrm>
                <a:off x="852" y="1701"/>
                <a:ext cx="9" cy="4"/>
              </a:xfrm>
              <a:custGeom>
                <a:avLst/>
                <a:gdLst>
                  <a:gd name="T0" fmla="*/ 0 w 44"/>
                  <a:gd name="T1" fmla="*/ 0 h 18"/>
                  <a:gd name="T2" fmla="*/ 0 w 44"/>
                  <a:gd name="T3" fmla="*/ 0 h 18"/>
                  <a:gd name="T4" fmla="*/ 0 w 44"/>
                  <a:gd name="T5" fmla="*/ 0 h 18"/>
                  <a:gd name="T6" fmla="*/ 0 w 44"/>
                  <a:gd name="T7" fmla="*/ 0 h 18"/>
                  <a:gd name="T8" fmla="*/ 0 w 44"/>
                  <a:gd name="T9" fmla="*/ 0 h 18"/>
                  <a:gd name="T10" fmla="*/ 0 w 44"/>
                  <a:gd name="T11" fmla="*/ 0 h 18"/>
                  <a:gd name="T12" fmla="*/ 0 w 44"/>
                  <a:gd name="T13" fmla="*/ 0 h 18"/>
                  <a:gd name="T14" fmla="*/ 0 w 44"/>
                  <a:gd name="T15" fmla="*/ 0 h 18"/>
                  <a:gd name="T16" fmla="*/ 0 w 44"/>
                  <a:gd name="T17" fmla="*/ 0 h 18"/>
                  <a:gd name="T18" fmla="*/ 0 w 44"/>
                  <a:gd name="T19" fmla="*/ 0 h 18"/>
                  <a:gd name="T20" fmla="*/ 0 w 44"/>
                  <a:gd name="T21" fmla="*/ 0 h 18"/>
                  <a:gd name="T22" fmla="*/ 0 w 44"/>
                  <a:gd name="T23" fmla="*/ 0 h 18"/>
                  <a:gd name="T24" fmla="*/ 0 w 44"/>
                  <a:gd name="T25" fmla="*/ 0 h 18"/>
                  <a:gd name="T26" fmla="*/ 0 w 44"/>
                  <a:gd name="T27" fmla="*/ 0 h 18"/>
                  <a:gd name="T28" fmla="*/ 0 w 44"/>
                  <a:gd name="T29" fmla="*/ 0 h 18"/>
                  <a:gd name="T30" fmla="*/ 0 w 44"/>
                  <a:gd name="T31" fmla="*/ 0 h 18"/>
                  <a:gd name="T32" fmla="*/ 0 w 44"/>
                  <a:gd name="T33" fmla="*/ 0 h 18"/>
                  <a:gd name="T34" fmla="*/ 0 w 44"/>
                  <a:gd name="T35" fmla="*/ 0 h 18"/>
                  <a:gd name="T36" fmla="*/ 0 w 44"/>
                  <a:gd name="T37" fmla="*/ 0 h 18"/>
                  <a:gd name="T38" fmla="*/ 0 w 44"/>
                  <a:gd name="T39" fmla="*/ 0 h 18"/>
                  <a:gd name="T40" fmla="*/ 0 w 44"/>
                  <a:gd name="T41" fmla="*/ 0 h 18"/>
                  <a:gd name="T42" fmla="*/ 0 w 44"/>
                  <a:gd name="T43" fmla="*/ 0 h 18"/>
                  <a:gd name="T44" fmla="*/ 0 w 44"/>
                  <a:gd name="T45" fmla="*/ 0 h 18"/>
                  <a:gd name="T46" fmla="*/ 0 w 44"/>
                  <a:gd name="T47" fmla="*/ 0 h 18"/>
                  <a:gd name="T48" fmla="*/ 0 w 44"/>
                  <a:gd name="T49" fmla="*/ 0 h 18"/>
                  <a:gd name="T50" fmla="*/ 0 w 44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4"/>
                  <a:gd name="T79" fmla="*/ 0 h 18"/>
                  <a:gd name="T80" fmla="*/ 44 w 44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4" h="18">
                    <a:moveTo>
                      <a:pt x="8" y="0"/>
                    </a:moveTo>
                    <a:lnTo>
                      <a:pt x="6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2" y="15"/>
                    </a:lnTo>
                    <a:lnTo>
                      <a:pt x="2" y="18"/>
                    </a:lnTo>
                    <a:lnTo>
                      <a:pt x="6" y="18"/>
                    </a:lnTo>
                    <a:lnTo>
                      <a:pt x="8" y="18"/>
                    </a:lnTo>
                    <a:lnTo>
                      <a:pt x="35" y="18"/>
                    </a:lnTo>
                    <a:lnTo>
                      <a:pt x="41" y="18"/>
                    </a:lnTo>
                    <a:lnTo>
                      <a:pt x="41" y="15"/>
                    </a:lnTo>
                    <a:lnTo>
                      <a:pt x="44" y="15"/>
                    </a:lnTo>
                    <a:lnTo>
                      <a:pt x="44" y="12"/>
                    </a:lnTo>
                    <a:lnTo>
                      <a:pt x="44" y="9"/>
                    </a:lnTo>
                    <a:lnTo>
                      <a:pt x="44" y="6"/>
                    </a:lnTo>
                    <a:lnTo>
                      <a:pt x="41" y="2"/>
                    </a:lnTo>
                    <a:lnTo>
                      <a:pt x="38" y="0"/>
                    </a:lnTo>
                    <a:lnTo>
                      <a:pt x="35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84" name="Line 366"/>
              <p:cNvSpPr>
                <a:spLocks noChangeShapeType="1"/>
              </p:cNvSpPr>
              <p:nvPr/>
            </p:nvSpPr>
            <p:spPr bwMode="auto">
              <a:xfrm>
                <a:off x="861" y="170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85" name="Freeform 367"/>
              <p:cNvSpPr>
                <a:spLocks/>
              </p:cNvSpPr>
              <p:nvPr/>
            </p:nvSpPr>
            <p:spPr bwMode="auto">
              <a:xfrm>
                <a:off x="857" y="1701"/>
                <a:ext cx="4" cy="26"/>
              </a:xfrm>
              <a:custGeom>
                <a:avLst/>
                <a:gdLst>
                  <a:gd name="T0" fmla="*/ 0 w 17"/>
                  <a:gd name="T1" fmla="*/ 0 h 126"/>
                  <a:gd name="T2" fmla="*/ 0 w 17"/>
                  <a:gd name="T3" fmla="*/ 0 h 126"/>
                  <a:gd name="T4" fmla="*/ 0 w 17"/>
                  <a:gd name="T5" fmla="*/ 0 h 126"/>
                  <a:gd name="T6" fmla="*/ 0 w 17"/>
                  <a:gd name="T7" fmla="*/ 0 h 126"/>
                  <a:gd name="T8" fmla="*/ 0 w 17"/>
                  <a:gd name="T9" fmla="*/ 0 h 126"/>
                  <a:gd name="T10" fmla="*/ 0 w 17"/>
                  <a:gd name="T11" fmla="*/ 0 h 126"/>
                  <a:gd name="T12" fmla="*/ 0 w 17"/>
                  <a:gd name="T13" fmla="*/ 0 h 126"/>
                  <a:gd name="T14" fmla="*/ 0 w 17"/>
                  <a:gd name="T15" fmla="*/ 0 h 126"/>
                  <a:gd name="T16" fmla="*/ 0 w 17"/>
                  <a:gd name="T17" fmla="*/ 0 h 126"/>
                  <a:gd name="T18" fmla="*/ 0 w 17"/>
                  <a:gd name="T19" fmla="*/ 0 h 126"/>
                  <a:gd name="T20" fmla="*/ 0 w 17"/>
                  <a:gd name="T21" fmla="*/ 0 h 126"/>
                  <a:gd name="T22" fmla="*/ 0 w 17"/>
                  <a:gd name="T23" fmla="*/ 0 h 126"/>
                  <a:gd name="T24" fmla="*/ 0 w 17"/>
                  <a:gd name="T25" fmla="*/ 0 h 126"/>
                  <a:gd name="T26" fmla="*/ 0 w 17"/>
                  <a:gd name="T27" fmla="*/ 0 h 126"/>
                  <a:gd name="T28" fmla="*/ 0 w 17"/>
                  <a:gd name="T29" fmla="*/ 0 h 126"/>
                  <a:gd name="T30" fmla="*/ 0 w 17"/>
                  <a:gd name="T31" fmla="*/ 0 h 126"/>
                  <a:gd name="T32" fmla="*/ 0 w 17"/>
                  <a:gd name="T33" fmla="*/ 0 h 126"/>
                  <a:gd name="T34" fmla="*/ 0 w 17"/>
                  <a:gd name="T35" fmla="*/ 0 h 126"/>
                  <a:gd name="T36" fmla="*/ 0 w 17"/>
                  <a:gd name="T37" fmla="*/ 0 h 126"/>
                  <a:gd name="T38" fmla="*/ 0 w 17"/>
                  <a:gd name="T39" fmla="*/ 0 h 126"/>
                  <a:gd name="T40" fmla="*/ 0 w 17"/>
                  <a:gd name="T41" fmla="*/ 0 h 126"/>
                  <a:gd name="T42" fmla="*/ 0 w 17"/>
                  <a:gd name="T43" fmla="*/ 0 h 126"/>
                  <a:gd name="T44" fmla="*/ 0 w 17"/>
                  <a:gd name="T45" fmla="*/ 0 h 126"/>
                  <a:gd name="T46" fmla="*/ 0 w 17"/>
                  <a:gd name="T47" fmla="*/ 0 h 126"/>
                  <a:gd name="T48" fmla="*/ 0 w 17"/>
                  <a:gd name="T49" fmla="*/ 0 h 126"/>
                  <a:gd name="T50" fmla="*/ 0 w 17"/>
                  <a:gd name="T51" fmla="*/ 0 h 12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26"/>
                  <a:gd name="T80" fmla="*/ 17 w 17"/>
                  <a:gd name="T81" fmla="*/ 126 h 12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26">
                    <a:moveTo>
                      <a:pt x="17" y="9"/>
                    </a:moveTo>
                    <a:lnTo>
                      <a:pt x="17" y="6"/>
                    </a:lnTo>
                    <a:lnTo>
                      <a:pt x="14" y="2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3" y="2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17"/>
                    </a:lnTo>
                    <a:lnTo>
                      <a:pt x="3" y="120"/>
                    </a:lnTo>
                    <a:lnTo>
                      <a:pt x="3" y="123"/>
                    </a:lnTo>
                    <a:lnTo>
                      <a:pt x="6" y="123"/>
                    </a:lnTo>
                    <a:lnTo>
                      <a:pt x="6" y="126"/>
                    </a:lnTo>
                    <a:lnTo>
                      <a:pt x="8" y="126"/>
                    </a:lnTo>
                    <a:lnTo>
                      <a:pt x="11" y="126"/>
                    </a:lnTo>
                    <a:lnTo>
                      <a:pt x="14" y="123"/>
                    </a:lnTo>
                    <a:lnTo>
                      <a:pt x="17" y="120"/>
                    </a:lnTo>
                    <a:lnTo>
                      <a:pt x="17" y="117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86" name="Line 368"/>
              <p:cNvSpPr>
                <a:spLocks noChangeShapeType="1"/>
              </p:cNvSpPr>
              <p:nvPr/>
            </p:nvSpPr>
            <p:spPr bwMode="auto">
              <a:xfrm>
                <a:off x="859" y="172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87" name="Freeform 369"/>
              <p:cNvSpPr>
                <a:spLocks/>
              </p:cNvSpPr>
              <p:nvPr/>
            </p:nvSpPr>
            <p:spPr bwMode="auto">
              <a:xfrm>
                <a:off x="857" y="1723"/>
                <a:ext cx="18" cy="4"/>
              </a:xfrm>
              <a:custGeom>
                <a:avLst/>
                <a:gdLst>
                  <a:gd name="T0" fmla="*/ 0 w 87"/>
                  <a:gd name="T1" fmla="*/ 0 h 18"/>
                  <a:gd name="T2" fmla="*/ 0 w 87"/>
                  <a:gd name="T3" fmla="*/ 0 h 18"/>
                  <a:gd name="T4" fmla="*/ 0 w 87"/>
                  <a:gd name="T5" fmla="*/ 0 h 18"/>
                  <a:gd name="T6" fmla="*/ 0 w 87"/>
                  <a:gd name="T7" fmla="*/ 0 h 18"/>
                  <a:gd name="T8" fmla="*/ 0 w 87"/>
                  <a:gd name="T9" fmla="*/ 0 h 18"/>
                  <a:gd name="T10" fmla="*/ 0 w 87"/>
                  <a:gd name="T11" fmla="*/ 0 h 18"/>
                  <a:gd name="T12" fmla="*/ 0 w 87"/>
                  <a:gd name="T13" fmla="*/ 0 h 18"/>
                  <a:gd name="T14" fmla="*/ 0 w 87"/>
                  <a:gd name="T15" fmla="*/ 0 h 18"/>
                  <a:gd name="T16" fmla="*/ 0 w 87"/>
                  <a:gd name="T17" fmla="*/ 0 h 18"/>
                  <a:gd name="T18" fmla="*/ 0 w 87"/>
                  <a:gd name="T19" fmla="*/ 0 h 18"/>
                  <a:gd name="T20" fmla="*/ 0 w 87"/>
                  <a:gd name="T21" fmla="*/ 0 h 18"/>
                  <a:gd name="T22" fmla="*/ 0 w 87"/>
                  <a:gd name="T23" fmla="*/ 0 h 18"/>
                  <a:gd name="T24" fmla="*/ 0 w 87"/>
                  <a:gd name="T25" fmla="*/ 0 h 18"/>
                  <a:gd name="T26" fmla="*/ 0 w 87"/>
                  <a:gd name="T27" fmla="*/ 0 h 18"/>
                  <a:gd name="T28" fmla="*/ 0 w 87"/>
                  <a:gd name="T29" fmla="*/ 0 h 18"/>
                  <a:gd name="T30" fmla="*/ 0 w 87"/>
                  <a:gd name="T31" fmla="*/ 0 h 18"/>
                  <a:gd name="T32" fmla="*/ 0 w 87"/>
                  <a:gd name="T33" fmla="*/ 0 h 18"/>
                  <a:gd name="T34" fmla="*/ 0 w 87"/>
                  <a:gd name="T35" fmla="*/ 0 h 18"/>
                  <a:gd name="T36" fmla="*/ 0 w 87"/>
                  <a:gd name="T37" fmla="*/ 0 h 18"/>
                  <a:gd name="T38" fmla="*/ 0 w 87"/>
                  <a:gd name="T39" fmla="*/ 0 h 18"/>
                  <a:gd name="T40" fmla="*/ 0 w 87"/>
                  <a:gd name="T41" fmla="*/ 0 h 18"/>
                  <a:gd name="T42" fmla="*/ 0 w 87"/>
                  <a:gd name="T43" fmla="*/ 0 h 18"/>
                  <a:gd name="T44" fmla="*/ 0 w 87"/>
                  <a:gd name="T45" fmla="*/ 0 h 18"/>
                  <a:gd name="T46" fmla="*/ 0 w 87"/>
                  <a:gd name="T47" fmla="*/ 0 h 18"/>
                  <a:gd name="T48" fmla="*/ 0 w 87"/>
                  <a:gd name="T49" fmla="*/ 0 h 18"/>
                  <a:gd name="T50" fmla="*/ 0 w 87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7"/>
                  <a:gd name="T79" fmla="*/ 0 h 18"/>
                  <a:gd name="T80" fmla="*/ 87 w 87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7" h="18">
                    <a:moveTo>
                      <a:pt x="8" y="0"/>
                    </a:moveTo>
                    <a:lnTo>
                      <a:pt x="6" y="0"/>
                    </a:lnTo>
                    <a:lnTo>
                      <a:pt x="3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3" y="15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18"/>
                    </a:lnTo>
                    <a:lnTo>
                      <a:pt x="80" y="18"/>
                    </a:lnTo>
                    <a:lnTo>
                      <a:pt x="85" y="15"/>
                    </a:lnTo>
                    <a:lnTo>
                      <a:pt x="87" y="12"/>
                    </a:lnTo>
                    <a:lnTo>
                      <a:pt x="87" y="9"/>
                    </a:lnTo>
                    <a:lnTo>
                      <a:pt x="87" y="6"/>
                    </a:lnTo>
                    <a:lnTo>
                      <a:pt x="87" y="2"/>
                    </a:lnTo>
                    <a:lnTo>
                      <a:pt x="85" y="2"/>
                    </a:lnTo>
                    <a:lnTo>
                      <a:pt x="85" y="0"/>
                    </a:lnTo>
                    <a:lnTo>
                      <a:pt x="82" y="0"/>
                    </a:lnTo>
                    <a:lnTo>
                      <a:pt x="80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88" name="Line 370"/>
              <p:cNvSpPr>
                <a:spLocks noChangeShapeType="1"/>
              </p:cNvSpPr>
              <p:nvPr/>
            </p:nvSpPr>
            <p:spPr bwMode="auto">
              <a:xfrm>
                <a:off x="875" y="172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89" name="Freeform 371"/>
              <p:cNvSpPr>
                <a:spLocks/>
              </p:cNvSpPr>
              <p:nvPr/>
            </p:nvSpPr>
            <p:spPr bwMode="auto">
              <a:xfrm>
                <a:off x="872" y="1723"/>
                <a:ext cx="3" cy="25"/>
              </a:xfrm>
              <a:custGeom>
                <a:avLst/>
                <a:gdLst>
                  <a:gd name="T0" fmla="*/ 0 w 16"/>
                  <a:gd name="T1" fmla="*/ 0 h 123"/>
                  <a:gd name="T2" fmla="*/ 0 w 16"/>
                  <a:gd name="T3" fmla="*/ 0 h 123"/>
                  <a:gd name="T4" fmla="*/ 0 w 16"/>
                  <a:gd name="T5" fmla="*/ 0 h 123"/>
                  <a:gd name="T6" fmla="*/ 0 w 16"/>
                  <a:gd name="T7" fmla="*/ 0 h 123"/>
                  <a:gd name="T8" fmla="*/ 0 w 16"/>
                  <a:gd name="T9" fmla="*/ 0 h 123"/>
                  <a:gd name="T10" fmla="*/ 0 w 16"/>
                  <a:gd name="T11" fmla="*/ 0 h 123"/>
                  <a:gd name="T12" fmla="*/ 0 w 16"/>
                  <a:gd name="T13" fmla="*/ 0 h 123"/>
                  <a:gd name="T14" fmla="*/ 0 w 16"/>
                  <a:gd name="T15" fmla="*/ 0 h 123"/>
                  <a:gd name="T16" fmla="*/ 0 w 16"/>
                  <a:gd name="T17" fmla="*/ 0 h 123"/>
                  <a:gd name="T18" fmla="*/ 0 w 16"/>
                  <a:gd name="T19" fmla="*/ 0 h 123"/>
                  <a:gd name="T20" fmla="*/ 0 w 16"/>
                  <a:gd name="T21" fmla="*/ 0 h 123"/>
                  <a:gd name="T22" fmla="*/ 0 w 16"/>
                  <a:gd name="T23" fmla="*/ 0 h 123"/>
                  <a:gd name="T24" fmla="*/ 0 w 16"/>
                  <a:gd name="T25" fmla="*/ 0 h 123"/>
                  <a:gd name="T26" fmla="*/ 0 w 16"/>
                  <a:gd name="T27" fmla="*/ 0 h 123"/>
                  <a:gd name="T28" fmla="*/ 0 w 16"/>
                  <a:gd name="T29" fmla="*/ 0 h 123"/>
                  <a:gd name="T30" fmla="*/ 0 w 16"/>
                  <a:gd name="T31" fmla="*/ 0 h 123"/>
                  <a:gd name="T32" fmla="*/ 0 w 16"/>
                  <a:gd name="T33" fmla="*/ 0 h 123"/>
                  <a:gd name="T34" fmla="*/ 0 w 16"/>
                  <a:gd name="T35" fmla="*/ 0 h 123"/>
                  <a:gd name="T36" fmla="*/ 0 w 16"/>
                  <a:gd name="T37" fmla="*/ 0 h 123"/>
                  <a:gd name="T38" fmla="*/ 0 w 16"/>
                  <a:gd name="T39" fmla="*/ 0 h 123"/>
                  <a:gd name="T40" fmla="*/ 0 w 16"/>
                  <a:gd name="T41" fmla="*/ 0 h 123"/>
                  <a:gd name="T42" fmla="*/ 0 w 16"/>
                  <a:gd name="T43" fmla="*/ 0 h 123"/>
                  <a:gd name="T44" fmla="*/ 0 w 16"/>
                  <a:gd name="T45" fmla="*/ 0 h 123"/>
                  <a:gd name="T46" fmla="*/ 0 w 16"/>
                  <a:gd name="T47" fmla="*/ 0 h 123"/>
                  <a:gd name="T48" fmla="*/ 0 w 16"/>
                  <a:gd name="T49" fmla="*/ 0 h 123"/>
                  <a:gd name="T50" fmla="*/ 0 w 16"/>
                  <a:gd name="T51" fmla="*/ 0 h 12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3"/>
                  <a:gd name="T80" fmla="*/ 16 w 16"/>
                  <a:gd name="T81" fmla="*/ 123 h 12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3">
                    <a:moveTo>
                      <a:pt x="16" y="9"/>
                    </a:moveTo>
                    <a:lnTo>
                      <a:pt x="16" y="6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17"/>
                    </a:lnTo>
                    <a:lnTo>
                      <a:pt x="3" y="120"/>
                    </a:lnTo>
                    <a:lnTo>
                      <a:pt x="3" y="123"/>
                    </a:lnTo>
                    <a:lnTo>
                      <a:pt x="5" y="123"/>
                    </a:lnTo>
                    <a:lnTo>
                      <a:pt x="9" y="123"/>
                    </a:lnTo>
                    <a:lnTo>
                      <a:pt x="11" y="123"/>
                    </a:lnTo>
                    <a:lnTo>
                      <a:pt x="14" y="123"/>
                    </a:lnTo>
                    <a:lnTo>
                      <a:pt x="16" y="120"/>
                    </a:lnTo>
                    <a:lnTo>
                      <a:pt x="16" y="117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90" name="Line 372"/>
              <p:cNvSpPr>
                <a:spLocks noChangeShapeType="1"/>
              </p:cNvSpPr>
              <p:nvPr/>
            </p:nvSpPr>
            <p:spPr bwMode="auto">
              <a:xfrm>
                <a:off x="873" y="174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91" name="Freeform 373"/>
              <p:cNvSpPr>
                <a:spLocks/>
              </p:cNvSpPr>
              <p:nvPr/>
            </p:nvSpPr>
            <p:spPr bwMode="auto">
              <a:xfrm>
                <a:off x="872" y="1744"/>
                <a:ext cx="29" cy="4"/>
              </a:xfrm>
              <a:custGeom>
                <a:avLst/>
                <a:gdLst>
                  <a:gd name="T0" fmla="*/ 0 w 145"/>
                  <a:gd name="T1" fmla="*/ 0 h 19"/>
                  <a:gd name="T2" fmla="*/ 0 w 145"/>
                  <a:gd name="T3" fmla="*/ 0 h 19"/>
                  <a:gd name="T4" fmla="*/ 0 w 145"/>
                  <a:gd name="T5" fmla="*/ 0 h 19"/>
                  <a:gd name="T6" fmla="*/ 0 w 145"/>
                  <a:gd name="T7" fmla="*/ 0 h 19"/>
                  <a:gd name="T8" fmla="*/ 0 w 145"/>
                  <a:gd name="T9" fmla="*/ 0 h 19"/>
                  <a:gd name="T10" fmla="*/ 0 w 145"/>
                  <a:gd name="T11" fmla="*/ 0 h 19"/>
                  <a:gd name="T12" fmla="*/ 0 w 145"/>
                  <a:gd name="T13" fmla="*/ 0 h 19"/>
                  <a:gd name="T14" fmla="*/ 0 w 145"/>
                  <a:gd name="T15" fmla="*/ 0 h 19"/>
                  <a:gd name="T16" fmla="*/ 0 w 145"/>
                  <a:gd name="T17" fmla="*/ 0 h 19"/>
                  <a:gd name="T18" fmla="*/ 0 w 145"/>
                  <a:gd name="T19" fmla="*/ 0 h 19"/>
                  <a:gd name="T20" fmla="*/ 0 w 145"/>
                  <a:gd name="T21" fmla="*/ 0 h 19"/>
                  <a:gd name="T22" fmla="*/ 0 w 145"/>
                  <a:gd name="T23" fmla="*/ 0 h 19"/>
                  <a:gd name="T24" fmla="*/ 0 w 145"/>
                  <a:gd name="T25" fmla="*/ 0 h 19"/>
                  <a:gd name="T26" fmla="*/ 0 w 145"/>
                  <a:gd name="T27" fmla="*/ 0 h 19"/>
                  <a:gd name="T28" fmla="*/ 0 w 145"/>
                  <a:gd name="T29" fmla="*/ 0 h 19"/>
                  <a:gd name="T30" fmla="*/ 0 w 145"/>
                  <a:gd name="T31" fmla="*/ 0 h 19"/>
                  <a:gd name="T32" fmla="*/ 0 w 145"/>
                  <a:gd name="T33" fmla="*/ 0 h 19"/>
                  <a:gd name="T34" fmla="*/ 0 w 145"/>
                  <a:gd name="T35" fmla="*/ 0 h 19"/>
                  <a:gd name="T36" fmla="*/ 0 w 145"/>
                  <a:gd name="T37" fmla="*/ 0 h 19"/>
                  <a:gd name="T38" fmla="*/ 0 w 145"/>
                  <a:gd name="T39" fmla="*/ 0 h 19"/>
                  <a:gd name="T40" fmla="*/ 0 w 145"/>
                  <a:gd name="T41" fmla="*/ 0 h 19"/>
                  <a:gd name="T42" fmla="*/ 0 w 145"/>
                  <a:gd name="T43" fmla="*/ 0 h 19"/>
                  <a:gd name="T44" fmla="*/ 0 w 145"/>
                  <a:gd name="T45" fmla="*/ 0 h 19"/>
                  <a:gd name="T46" fmla="*/ 0 w 145"/>
                  <a:gd name="T47" fmla="*/ 0 h 19"/>
                  <a:gd name="T48" fmla="*/ 0 w 145"/>
                  <a:gd name="T49" fmla="*/ 0 h 19"/>
                  <a:gd name="T50" fmla="*/ 0 w 145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45"/>
                  <a:gd name="T79" fmla="*/ 0 h 19"/>
                  <a:gd name="T80" fmla="*/ 145 w 145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45" h="19">
                    <a:moveTo>
                      <a:pt x="9" y="0"/>
                    </a:moveTo>
                    <a:lnTo>
                      <a:pt x="9" y="4"/>
                    </a:lnTo>
                    <a:lnTo>
                      <a:pt x="5" y="4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3" y="16"/>
                    </a:lnTo>
                    <a:lnTo>
                      <a:pt x="3" y="19"/>
                    </a:lnTo>
                    <a:lnTo>
                      <a:pt x="5" y="19"/>
                    </a:lnTo>
                    <a:lnTo>
                      <a:pt x="9" y="19"/>
                    </a:lnTo>
                    <a:lnTo>
                      <a:pt x="136" y="19"/>
                    </a:lnTo>
                    <a:lnTo>
                      <a:pt x="142" y="19"/>
                    </a:lnTo>
                    <a:lnTo>
                      <a:pt x="145" y="19"/>
                    </a:lnTo>
                    <a:lnTo>
                      <a:pt x="145" y="16"/>
                    </a:lnTo>
                    <a:lnTo>
                      <a:pt x="145" y="13"/>
                    </a:lnTo>
                    <a:lnTo>
                      <a:pt x="145" y="10"/>
                    </a:lnTo>
                    <a:lnTo>
                      <a:pt x="145" y="6"/>
                    </a:lnTo>
                    <a:lnTo>
                      <a:pt x="145" y="4"/>
                    </a:lnTo>
                    <a:lnTo>
                      <a:pt x="142" y="4"/>
                    </a:lnTo>
                    <a:lnTo>
                      <a:pt x="139" y="4"/>
                    </a:lnTo>
                    <a:lnTo>
                      <a:pt x="136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92" name="Line 374"/>
              <p:cNvSpPr>
                <a:spLocks noChangeShapeType="1"/>
              </p:cNvSpPr>
              <p:nvPr/>
            </p:nvSpPr>
            <p:spPr bwMode="auto">
              <a:xfrm>
                <a:off x="901" y="174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93" name="Freeform 375"/>
              <p:cNvSpPr>
                <a:spLocks/>
              </p:cNvSpPr>
              <p:nvPr/>
            </p:nvSpPr>
            <p:spPr bwMode="auto">
              <a:xfrm>
                <a:off x="897" y="1744"/>
                <a:ext cx="4" cy="25"/>
              </a:xfrm>
              <a:custGeom>
                <a:avLst/>
                <a:gdLst>
                  <a:gd name="T0" fmla="*/ 0 w 17"/>
                  <a:gd name="T1" fmla="*/ 0 h 127"/>
                  <a:gd name="T2" fmla="*/ 0 w 17"/>
                  <a:gd name="T3" fmla="*/ 0 h 127"/>
                  <a:gd name="T4" fmla="*/ 0 w 17"/>
                  <a:gd name="T5" fmla="*/ 0 h 127"/>
                  <a:gd name="T6" fmla="*/ 0 w 17"/>
                  <a:gd name="T7" fmla="*/ 0 h 127"/>
                  <a:gd name="T8" fmla="*/ 0 w 17"/>
                  <a:gd name="T9" fmla="*/ 0 h 127"/>
                  <a:gd name="T10" fmla="*/ 0 w 17"/>
                  <a:gd name="T11" fmla="*/ 0 h 127"/>
                  <a:gd name="T12" fmla="*/ 0 w 17"/>
                  <a:gd name="T13" fmla="*/ 0 h 127"/>
                  <a:gd name="T14" fmla="*/ 0 w 17"/>
                  <a:gd name="T15" fmla="*/ 0 h 127"/>
                  <a:gd name="T16" fmla="*/ 0 w 17"/>
                  <a:gd name="T17" fmla="*/ 0 h 127"/>
                  <a:gd name="T18" fmla="*/ 0 w 17"/>
                  <a:gd name="T19" fmla="*/ 0 h 127"/>
                  <a:gd name="T20" fmla="*/ 0 w 17"/>
                  <a:gd name="T21" fmla="*/ 0 h 127"/>
                  <a:gd name="T22" fmla="*/ 0 w 17"/>
                  <a:gd name="T23" fmla="*/ 0 h 127"/>
                  <a:gd name="T24" fmla="*/ 0 w 17"/>
                  <a:gd name="T25" fmla="*/ 0 h 127"/>
                  <a:gd name="T26" fmla="*/ 0 w 17"/>
                  <a:gd name="T27" fmla="*/ 0 h 127"/>
                  <a:gd name="T28" fmla="*/ 0 w 17"/>
                  <a:gd name="T29" fmla="*/ 0 h 127"/>
                  <a:gd name="T30" fmla="*/ 0 w 17"/>
                  <a:gd name="T31" fmla="*/ 0 h 127"/>
                  <a:gd name="T32" fmla="*/ 0 w 17"/>
                  <a:gd name="T33" fmla="*/ 0 h 127"/>
                  <a:gd name="T34" fmla="*/ 0 w 17"/>
                  <a:gd name="T35" fmla="*/ 0 h 127"/>
                  <a:gd name="T36" fmla="*/ 0 w 17"/>
                  <a:gd name="T37" fmla="*/ 0 h 127"/>
                  <a:gd name="T38" fmla="*/ 0 w 17"/>
                  <a:gd name="T39" fmla="*/ 0 h 127"/>
                  <a:gd name="T40" fmla="*/ 0 w 17"/>
                  <a:gd name="T41" fmla="*/ 0 h 127"/>
                  <a:gd name="T42" fmla="*/ 0 w 17"/>
                  <a:gd name="T43" fmla="*/ 0 h 127"/>
                  <a:gd name="T44" fmla="*/ 0 w 17"/>
                  <a:gd name="T45" fmla="*/ 0 h 127"/>
                  <a:gd name="T46" fmla="*/ 0 w 17"/>
                  <a:gd name="T47" fmla="*/ 0 h 127"/>
                  <a:gd name="T48" fmla="*/ 0 w 17"/>
                  <a:gd name="T49" fmla="*/ 0 h 127"/>
                  <a:gd name="T50" fmla="*/ 0 w 17"/>
                  <a:gd name="T51" fmla="*/ 0 h 12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27"/>
                  <a:gd name="T80" fmla="*/ 17 w 17"/>
                  <a:gd name="T81" fmla="*/ 127 h 12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27">
                    <a:moveTo>
                      <a:pt x="17" y="10"/>
                    </a:moveTo>
                    <a:lnTo>
                      <a:pt x="17" y="10"/>
                    </a:lnTo>
                    <a:lnTo>
                      <a:pt x="17" y="6"/>
                    </a:lnTo>
                    <a:lnTo>
                      <a:pt x="17" y="4"/>
                    </a:lnTo>
                    <a:lnTo>
                      <a:pt x="14" y="4"/>
                    </a:lnTo>
                    <a:lnTo>
                      <a:pt x="11" y="4"/>
                    </a:lnTo>
                    <a:lnTo>
                      <a:pt x="8" y="0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10"/>
                    </a:lnTo>
                    <a:lnTo>
                      <a:pt x="0" y="10"/>
                    </a:lnTo>
                    <a:lnTo>
                      <a:pt x="0" y="117"/>
                    </a:lnTo>
                    <a:lnTo>
                      <a:pt x="4" y="123"/>
                    </a:lnTo>
                    <a:lnTo>
                      <a:pt x="6" y="127"/>
                    </a:lnTo>
                    <a:lnTo>
                      <a:pt x="8" y="127"/>
                    </a:lnTo>
                    <a:lnTo>
                      <a:pt x="11" y="127"/>
                    </a:lnTo>
                    <a:lnTo>
                      <a:pt x="14" y="127"/>
                    </a:lnTo>
                    <a:lnTo>
                      <a:pt x="17" y="123"/>
                    </a:lnTo>
                    <a:lnTo>
                      <a:pt x="17" y="121"/>
                    </a:lnTo>
                    <a:lnTo>
                      <a:pt x="17" y="117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94" name="Line 376"/>
              <p:cNvSpPr>
                <a:spLocks noChangeShapeType="1"/>
              </p:cNvSpPr>
              <p:nvPr/>
            </p:nvSpPr>
            <p:spPr bwMode="auto">
              <a:xfrm>
                <a:off x="899" y="176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95" name="Freeform 377"/>
              <p:cNvSpPr>
                <a:spLocks/>
              </p:cNvSpPr>
              <p:nvPr/>
            </p:nvSpPr>
            <p:spPr bwMode="auto">
              <a:xfrm>
                <a:off x="897" y="1765"/>
                <a:ext cx="7" cy="4"/>
              </a:xfrm>
              <a:custGeom>
                <a:avLst/>
                <a:gdLst>
                  <a:gd name="T0" fmla="*/ 0 w 33"/>
                  <a:gd name="T1" fmla="*/ 0 h 19"/>
                  <a:gd name="T2" fmla="*/ 0 w 33"/>
                  <a:gd name="T3" fmla="*/ 0 h 19"/>
                  <a:gd name="T4" fmla="*/ 0 w 33"/>
                  <a:gd name="T5" fmla="*/ 0 h 19"/>
                  <a:gd name="T6" fmla="*/ 0 w 33"/>
                  <a:gd name="T7" fmla="*/ 0 h 19"/>
                  <a:gd name="T8" fmla="*/ 0 w 33"/>
                  <a:gd name="T9" fmla="*/ 0 h 19"/>
                  <a:gd name="T10" fmla="*/ 0 w 33"/>
                  <a:gd name="T11" fmla="*/ 0 h 19"/>
                  <a:gd name="T12" fmla="*/ 0 w 33"/>
                  <a:gd name="T13" fmla="*/ 0 h 19"/>
                  <a:gd name="T14" fmla="*/ 0 w 33"/>
                  <a:gd name="T15" fmla="*/ 0 h 19"/>
                  <a:gd name="T16" fmla="*/ 0 w 33"/>
                  <a:gd name="T17" fmla="*/ 0 h 19"/>
                  <a:gd name="T18" fmla="*/ 0 w 33"/>
                  <a:gd name="T19" fmla="*/ 0 h 19"/>
                  <a:gd name="T20" fmla="*/ 0 w 33"/>
                  <a:gd name="T21" fmla="*/ 0 h 19"/>
                  <a:gd name="T22" fmla="*/ 0 w 33"/>
                  <a:gd name="T23" fmla="*/ 0 h 19"/>
                  <a:gd name="T24" fmla="*/ 0 w 33"/>
                  <a:gd name="T25" fmla="*/ 0 h 19"/>
                  <a:gd name="T26" fmla="*/ 0 w 33"/>
                  <a:gd name="T27" fmla="*/ 0 h 19"/>
                  <a:gd name="T28" fmla="*/ 0 w 33"/>
                  <a:gd name="T29" fmla="*/ 0 h 19"/>
                  <a:gd name="T30" fmla="*/ 0 w 33"/>
                  <a:gd name="T31" fmla="*/ 0 h 19"/>
                  <a:gd name="T32" fmla="*/ 0 w 33"/>
                  <a:gd name="T33" fmla="*/ 0 h 19"/>
                  <a:gd name="T34" fmla="*/ 0 w 33"/>
                  <a:gd name="T35" fmla="*/ 0 h 19"/>
                  <a:gd name="T36" fmla="*/ 0 w 33"/>
                  <a:gd name="T37" fmla="*/ 0 h 19"/>
                  <a:gd name="T38" fmla="*/ 0 w 33"/>
                  <a:gd name="T39" fmla="*/ 0 h 19"/>
                  <a:gd name="T40" fmla="*/ 0 w 33"/>
                  <a:gd name="T41" fmla="*/ 0 h 19"/>
                  <a:gd name="T42" fmla="*/ 0 w 33"/>
                  <a:gd name="T43" fmla="*/ 0 h 19"/>
                  <a:gd name="T44" fmla="*/ 0 w 33"/>
                  <a:gd name="T45" fmla="*/ 0 h 19"/>
                  <a:gd name="T46" fmla="*/ 0 w 33"/>
                  <a:gd name="T47" fmla="*/ 0 h 19"/>
                  <a:gd name="T48" fmla="*/ 0 w 33"/>
                  <a:gd name="T49" fmla="*/ 0 h 19"/>
                  <a:gd name="T50" fmla="*/ 0 w 33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3"/>
                  <a:gd name="T79" fmla="*/ 0 h 19"/>
                  <a:gd name="T80" fmla="*/ 33 w 33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3" h="19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0" y="9"/>
                    </a:lnTo>
                    <a:lnTo>
                      <a:pt x="4" y="13"/>
                    </a:lnTo>
                    <a:lnTo>
                      <a:pt x="4" y="15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22" y="19"/>
                    </a:lnTo>
                    <a:lnTo>
                      <a:pt x="28" y="19"/>
                    </a:lnTo>
                    <a:lnTo>
                      <a:pt x="30" y="15"/>
                    </a:lnTo>
                    <a:lnTo>
                      <a:pt x="33" y="13"/>
                    </a:lnTo>
                    <a:lnTo>
                      <a:pt x="33" y="9"/>
                    </a:lnTo>
                    <a:lnTo>
                      <a:pt x="33" y="6"/>
                    </a:lnTo>
                    <a:lnTo>
                      <a:pt x="30" y="6"/>
                    </a:lnTo>
                    <a:lnTo>
                      <a:pt x="30" y="4"/>
                    </a:lnTo>
                    <a:lnTo>
                      <a:pt x="28" y="0"/>
                    </a:lnTo>
                    <a:lnTo>
                      <a:pt x="25" y="0"/>
                    </a:lnTo>
                    <a:lnTo>
                      <a:pt x="22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96" name="Line 378"/>
              <p:cNvSpPr>
                <a:spLocks noChangeShapeType="1"/>
              </p:cNvSpPr>
              <p:nvPr/>
            </p:nvSpPr>
            <p:spPr bwMode="auto">
              <a:xfrm>
                <a:off x="904" y="176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97" name="Freeform 379"/>
              <p:cNvSpPr>
                <a:spLocks/>
              </p:cNvSpPr>
              <p:nvPr/>
            </p:nvSpPr>
            <p:spPr bwMode="auto">
              <a:xfrm>
                <a:off x="901" y="1765"/>
                <a:ext cx="3" cy="26"/>
              </a:xfrm>
              <a:custGeom>
                <a:avLst/>
                <a:gdLst>
                  <a:gd name="T0" fmla="*/ 0 w 16"/>
                  <a:gd name="T1" fmla="*/ 0 h 127"/>
                  <a:gd name="T2" fmla="*/ 0 w 16"/>
                  <a:gd name="T3" fmla="*/ 0 h 127"/>
                  <a:gd name="T4" fmla="*/ 0 w 16"/>
                  <a:gd name="T5" fmla="*/ 0 h 127"/>
                  <a:gd name="T6" fmla="*/ 0 w 16"/>
                  <a:gd name="T7" fmla="*/ 0 h 127"/>
                  <a:gd name="T8" fmla="*/ 0 w 16"/>
                  <a:gd name="T9" fmla="*/ 0 h 127"/>
                  <a:gd name="T10" fmla="*/ 0 w 16"/>
                  <a:gd name="T11" fmla="*/ 0 h 127"/>
                  <a:gd name="T12" fmla="*/ 0 w 16"/>
                  <a:gd name="T13" fmla="*/ 0 h 127"/>
                  <a:gd name="T14" fmla="*/ 0 w 16"/>
                  <a:gd name="T15" fmla="*/ 0 h 127"/>
                  <a:gd name="T16" fmla="*/ 0 w 16"/>
                  <a:gd name="T17" fmla="*/ 0 h 127"/>
                  <a:gd name="T18" fmla="*/ 0 w 16"/>
                  <a:gd name="T19" fmla="*/ 0 h 127"/>
                  <a:gd name="T20" fmla="*/ 0 w 16"/>
                  <a:gd name="T21" fmla="*/ 0 h 127"/>
                  <a:gd name="T22" fmla="*/ 0 w 16"/>
                  <a:gd name="T23" fmla="*/ 0 h 127"/>
                  <a:gd name="T24" fmla="*/ 0 w 16"/>
                  <a:gd name="T25" fmla="*/ 0 h 127"/>
                  <a:gd name="T26" fmla="*/ 0 w 16"/>
                  <a:gd name="T27" fmla="*/ 0 h 127"/>
                  <a:gd name="T28" fmla="*/ 0 w 16"/>
                  <a:gd name="T29" fmla="*/ 0 h 127"/>
                  <a:gd name="T30" fmla="*/ 0 w 16"/>
                  <a:gd name="T31" fmla="*/ 0 h 127"/>
                  <a:gd name="T32" fmla="*/ 0 w 16"/>
                  <a:gd name="T33" fmla="*/ 0 h 127"/>
                  <a:gd name="T34" fmla="*/ 0 w 16"/>
                  <a:gd name="T35" fmla="*/ 0 h 127"/>
                  <a:gd name="T36" fmla="*/ 0 w 16"/>
                  <a:gd name="T37" fmla="*/ 0 h 127"/>
                  <a:gd name="T38" fmla="*/ 0 w 16"/>
                  <a:gd name="T39" fmla="*/ 0 h 127"/>
                  <a:gd name="T40" fmla="*/ 0 w 16"/>
                  <a:gd name="T41" fmla="*/ 0 h 127"/>
                  <a:gd name="T42" fmla="*/ 0 w 16"/>
                  <a:gd name="T43" fmla="*/ 0 h 127"/>
                  <a:gd name="T44" fmla="*/ 0 w 16"/>
                  <a:gd name="T45" fmla="*/ 0 h 127"/>
                  <a:gd name="T46" fmla="*/ 0 w 16"/>
                  <a:gd name="T47" fmla="*/ 0 h 127"/>
                  <a:gd name="T48" fmla="*/ 0 w 16"/>
                  <a:gd name="T49" fmla="*/ 0 h 127"/>
                  <a:gd name="T50" fmla="*/ 0 w 16"/>
                  <a:gd name="T51" fmla="*/ 0 h 12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7"/>
                  <a:gd name="T80" fmla="*/ 16 w 16"/>
                  <a:gd name="T81" fmla="*/ 127 h 12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7">
                    <a:moveTo>
                      <a:pt x="16" y="9"/>
                    </a:moveTo>
                    <a:lnTo>
                      <a:pt x="16" y="6"/>
                    </a:lnTo>
                    <a:lnTo>
                      <a:pt x="13" y="6"/>
                    </a:lnTo>
                    <a:lnTo>
                      <a:pt x="13" y="4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17"/>
                    </a:lnTo>
                    <a:lnTo>
                      <a:pt x="0" y="121"/>
                    </a:lnTo>
                    <a:lnTo>
                      <a:pt x="2" y="123"/>
                    </a:lnTo>
                    <a:lnTo>
                      <a:pt x="5" y="127"/>
                    </a:lnTo>
                    <a:lnTo>
                      <a:pt x="8" y="127"/>
                    </a:lnTo>
                    <a:lnTo>
                      <a:pt x="11" y="123"/>
                    </a:lnTo>
                    <a:lnTo>
                      <a:pt x="13" y="123"/>
                    </a:lnTo>
                    <a:lnTo>
                      <a:pt x="13" y="121"/>
                    </a:lnTo>
                    <a:lnTo>
                      <a:pt x="16" y="121"/>
                    </a:lnTo>
                    <a:lnTo>
                      <a:pt x="16" y="117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98" name="Line 380"/>
              <p:cNvSpPr>
                <a:spLocks noChangeShapeType="1"/>
              </p:cNvSpPr>
              <p:nvPr/>
            </p:nvSpPr>
            <p:spPr bwMode="auto">
              <a:xfrm>
                <a:off x="902" y="178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799" name="Freeform 381"/>
              <p:cNvSpPr>
                <a:spLocks/>
              </p:cNvSpPr>
              <p:nvPr/>
            </p:nvSpPr>
            <p:spPr bwMode="auto">
              <a:xfrm>
                <a:off x="901" y="1787"/>
                <a:ext cx="45" cy="4"/>
              </a:xfrm>
              <a:custGeom>
                <a:avLst/>
                <a:gdLst>
                  <a:gd name="T0" fmla="*/ 0 w 228"/>
                  <a:gd name="T1" fmla="*/ 0 h 19"/>
                  <a:gd name="T2" fmla="*/ 0 w 228"/>
                  <a:gd name="T3" fmla="*/ 0 h 19"/>
                  <a:gd name="T4" fmla="*/ 0 w 228"/>
                  <a:gd name="T5" fmla="*/ 0 h 19"/>
                  <a:gd name="T6" fmla="*/ 0 w 228"/>
                  <a:gd name="T7" fmla="*/ 0 h 19"/>
                  <a:gd name="T8" fmla="*/ 0 w 228"/>
                  <a:gd name="T9" fmla="*/ 0 h 19"/>
                  <a:gd name="T10" fmla="*/ 0 w 228"/>
                  <a:gd name="T11" fmla="*/ 0 h 19"/>
                  <a:gd name="T12" fmla="*/ 0 w 228"/>
                  <a:gd name="T13" fmla="*/ 0 h 19"/>
                  <a:gd name="T14" fmla="*/ 0 w 228"/>
                  <a:gd name="T15" fmla="*/ 0 h 19"/>
                  <a:gd name="T16" fmla="*/ 0 w 228"/>
                  <a:gd name="T17" fmla="*/ 0 h 19"/>
                  <a:gd name="T18" fmla="*/ 0 w 228"/>
                  <a:gd name="T19" fmla="*/ 0 h 19"/>
                  <a:gd name="T20" fmla="*/ 0 w 228"/>
                  <a:gd name="T21" fmla="*/ 0 h 19"/>
                  <a:gd name="T22" fmla="*/ 0 w 228"/>
                  <a:gd name="T23" fmla="*/ 0 h 19"/>
                  <a:gd name="T24" fmla="*/ 0 w 228"/>
                  <a:gd name="T25" fmla="*/ 0 h 19"/>
                  <a:gd name="T26" fmla="*/ 0 w 228"/>
                  <a:gd name="T27" fmla="*/ 0 h 19"/>
                  <a:gd name="T28" fmla="*/ 0 w 228"/>
                  <a:gd name="T29" fmla="*/ 0 h 19"/>
                  <a:gd name="T30" fmla="*/ 0 w 228"/>
                  <a:gd name="T31" fmla="*/ 0 h 19"/>
                  <a:gd name="T32" fmla="*/ 0 w 228"/>
                  <a:gd name="T33" fmla="*/ 0 h 19"/>
                  <a:gd name="T34" fmla="*/ 0 w 228"/>
                  <a:gd name="T35" fmla="*/ 0 h 19"/>
                  <a:gd name="T36" fmla="*/ 0 w 228"/>
                  <a:gd name="T37" fmla="*/ 0 h 19"/>
                  <a:gd name="T38" fmla="*/ 0 w 228"/>
                  <a:gd name="T39" fmla="*/ 0 h 19"/>
                  <a:gd name="T40" fmla="*/ 0 w 228"/>
                  <a:gd name="T41" fmla="*/ 0 h 19"/>
                  <a:gd name="T42" fmla="*/ 0 w 228"/>
                  <a:gd name="T43" fmla="*/ 0 h 19"/>
                  <a:gd name="T44" fmla="*/ 0 w 228"/>
                  <a:gd name="T45" fmla="*/ 0 h 19"/>
                  <a:gd name="T46" fmla="*/ 0 w 228"/>
                  <a:gd name="T47" fmla="*/ 0 h 19"/>
                  <a:gd name="T48" fmla="*/ 0 w 228"/>
                  <a:gd name="T49" fmla="*/ 0 h 19"/>
                  <a:gd name="T50" fmla="*/ 0 w 228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28"/>
                  <a:gd name="T79" fmla="*/ 0 h 19"/>
                  <a:gd name="T80" fmla="*/ 228 w 228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28" h="19">
                    <a:moveTo>
                      <a:pt x="8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2" y="15"/>
                    </a:lnTo>
                    <a:lnTo>
                      <a:pt x="5" y="19"/>
                    </a:lnTo>
                    <a:lnTo>
                      <a:pt x="8" y="19"/>
                    </a:lnTo>
                    <a:lnTo>
                      <a:pt x="221" y="19"/>
                    </a:lnTo>
                    <a:lnTo>
                      <a:pt x="226" y="15"/>
                    </a:lnTo>
                    <a:lnTo>
                      <a:pt x="228" y="13"/>
                    </a:lnTo>
                    <a:lnTo>
                      <a:pt x="228" y="9"/>
                    </a:lnTo>
                    <a:lnTo>
                      <a:pt x="228" y="6"/>
                    </a:lnTo>
                    <a:lnTo>
                      <a:pt x="228" y="3"/>
                    </a:lnTo>
                    <a:lnTo>
                      <a:pt x="226" y="3"/>
                    </a:lnTo>
                    <a:lnTo>
                      <a:pt x="226" y="0"/>
                    </a:lnTo>
                    <a:lnTo>
                      <a:pt x="223" y="0"/>
                    </a:lnTo>
                    <a:lnTo>
                      <a:pt x="221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00" name="Line 382"/>
              <p:cNvSpPr>
                <a:spLocks noChangeShapeType="1"/>
              </p:cNvSpPr>
              <p:nvPr/>
            </p:nvSpPr>
            <p:spPr bwMode="auto">
              <a:xfrm>
                <a:off x="946" y="178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01" name="Freeform 383"/>
              <p:cNvSpPr>
                <a:spLocks/>
              </p:cNvSpPr>
              <p:nvPr/>
            </p:nvSpPr>
            <p:spPr bwMode="auto">
              <a:xfrm>
                <a:off x="943" y="1787"/>
                <a:ext cx="3" cy="46"/>
              </a:xfrm>
              <a:custGeom>
                <a:avLst/>
                <a:gdLst>
                  <a:gd name="T0" fmla="*/ 0 w 15"/>
                  <a:gd name="T1" fmla="*/ 0 h 231"/>
                  <a:gd name="T2" fmla="*/ 0 w 15"/>
                  <a:gd name="T3" fmla="*/ 0 h 231"/>
                  <a:gd name="T4" fmla="*/ 0 w 15"/>
                  <a:gd name="T5" fmla="*/ 0 h 231"/>
                  <a:gd name="T6" fmla="*/ 0 w 15"/>
                  <a:gd name="T7" fmla="*/ 0 h 231"/>
                  <a:gd name="T8" fmla="*/ 0 w 15"/>
                  <a:gd name="T9" fmla="*/ 0 h 231"/>
                  <a:gd name="T10" fmla="*/ 0 w 15"/>
                  <a:gd name="T11" fmla="*/ 0 h 231"/>
                  <a:gd name="T12" fmla="*/ 0 w 15"/>
                  <a:gd name="T13" fmla="*/ 0 h 231"/>
                  <a:gd name="T14" fmla="*/ 0 w 15"/>
                  <a:gd name="T15" fmla="*/ 0 h 231"/>
                  <a:gd name="T16" fmla="*/ 0 w 15"/>
                  <a:gd name="T17" fmla="*/ 0 h 231"/>
                  <a:gd name="T18" fmla="*/ 0 w 15"/>
                  <a:gd name="T19" fmla="*/ 0 h 231"/>
                  <a:gd name="T20" fmla="*/ 0 w 15"/>
                  <a:gd name="T21" fmla="*/ 0 h 231"/>
                  <a:gd name="T22" fmla="*/ 0 w 15"/>
                  <a:gd name="T23" fmla="*/ 0 h 231"/>
                  <a:gd name="T24" fmla="*/ 0 w 15"/>
                  <a:gd name="T25" fmla="*/ 0 h 231"/>
                  <a:gd name="T26" fmla="*/ 0 w 15"/>
                  <a:gd name="T27" fmla="*/ 0 h 231"/>
                  <a:gd name="T28" fmla="*/ 0 w 15"/>
                  <a:gd name="T29" fmla="*/ 0 h 231"/>
                  <a:gd name="T30" fmla="*/ 0 w 15"/>
                  <a:gd name="T31" fmla="*/ 0 h 231"/>
                  <a:gd name="T32" fmla="*/ 0 w 15"/>
                  <a:gd name="T33" fmla="*/ 0 h 231"/>
                  <a:gd name="T34" fmla="*/ 0 w 15"/>
                  <a:gd name="T35" fmla="*/ 0 h 231"/>
                  <a:gd name="T36" fmla="*/ 0 w 15"/>
                  <a:gd name="T37" fmla="*/ 0 h 231"/>
                  <a:gd name="T38" fmla="*/ 0 w 15"/>
                  <a:gd name="T39" fmla="*/ 0 h 231"/>
                  <a:gd name="T40" fmla="*/ 0 w 15"/>
                  <a:gd name="T41" fmla="*/ 0 h 231"/>
                  <a:gd name="T42" fmla="*/ 0 w 15"/>
                  <a:gd name="T43" fmla="*/ 0 h 231"/>
                  <a:gd name="T44" fmla="*/ 0 w 15"/>
                  <a:gd name="T45" fmla="*/ 0 h 231"/>
                  <a:gd name="T46" fmla="*/ 0 w 15"/>
                  <a:gd name="T47" fmla="*/ 0 h 231"/>
                  <a:gd name="T48" fmla="*/ 0 w 15"/>
                  <a:gd name="T49" fmla="*/ 0 h 231"/>
                  <a:gd name="T50" fmla="*/ 0 w 15"/>
                  <a:gd name="T51" fmla="*/ 0 h 23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5"/>
                  <a:gd name="T79" fmla="*/ 0 h 231"/>
                  <a:gd name="T80" fmla="*/ 15 w 15"/>
                  <a:gd name="T81" fmla="*/ 231 h 231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5" h="231">
                    <a:moveTo>
                      <a:pt x="15" y="9"/>
                    </a:moveTo>
                    <a:lnTo>
                      <a:pt x="15" y="6"/>
                    </a:lnTo>
                    <a:lnTo>
                      <a:pt x="15" y="3"/>
                    </a:lnTo>
                    <a:lnTo>
                      <a:pt x="13" y="3"/>
                    </a:lnTo>
                    <a:lnTo>
                      <a:pt x="13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225"/>
                    </a:lnTo>
                    <a:lnTo>
                      <a:pt x="2" y="229"/>
                    </a:lnTo>
                    <a:lnTo>
                      <a:pt x="4" y="231"/>
                    </a:lnTo>
                    <a:lnTo>
                      <a:pt x="8" y="231"/>
                    </a:lnTo>
                    <a:lnTo>
                      <a:pt x="10" y="231"/>
                    </a:lnTo>
                    <a:lnTo>
                      <a:pt x="13" y="231"/>
                    </a:lnTo>
                    <a:lnTo>
                      <a:pt x="13" y="229"/>
                    </a:lnTo>
                    <a:lnTo>
                      <a:pt x="15" y="229"/>
                    </a:lnTo>
                    <a:lnTo>
                      <a:pt x="15" y="225"/>
                    </a:lnTo>
                    <a:lnTo>
                      <a:pt x="15" y="9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02" name="Line 384"/>
              <p:cNvSpPr>
                <a:spLocks noChangeShapeType="1"/>
              </p:cNvSpPr>
              <p:nvPr/>
            </p:nvSpPr>
            <p:spPr bwMode="auto">
              <a:xfrm>
                <a:off x="945" y="182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03" name="Freeform 385"/>
              <p:cNvSpPr>
                <a:spLocks/>
              </p:cNvSpPr>
              <p:nvPr/>
            </p:nvSpPr>
            <p:spPr bwMode="auto">
              <a:xfrm>
                <a:off x="943" y="1829"/>
                <a:ext cx="9" cy="4"/>
              </a:xfrm>
              <a:custGeom>
                <a:avLst/>
                <a:gdLst>
                  <a:gd name="T0" fmla="*/ 0 w 46"/>
                  <a:gd name="T1" fmla="*/ 0 h 19"/>
                  <a:gd name="T2" fmla="*/ 0 w 46"/>
                  <a:gd name="T3" fmla="*/ 0 h 19"/>
                  <a:gd name="T4" fmla="*/ 0 w 46"/>
                  <a:gd name="T5" fmla="*/ 0 h 19"/>
                  <a:gd name="T6" fmla="*/ 0 w 46"/>
                  <a:gd name="T7" fmla="*/ 0 h 19"/>
                  <a:gd name="T8" fmla="*/ 0 w 46"/>
                  <a:gd name="T9" fmla="*/ 0 h 19"/>
                  <a:gd name="T10" fmla="*/ 0 w 46"/>
                  <a:gd name="T11" fmla="*/ 0 h 19"/>
                  <a:gd name="T12" fmla="*/ 0 w 46"/>
                  <a:gd name="T13" fmla="*/ 0 h 19"/>
                  <a:gd name="T14" fmla="*/ 0 w 46"/>
                  <a:gd name="T15" fmla="*/ 0 h 19"/>
                  <a:gd name="T16" fmla="*/ 0 w 46"/>
                  <a:gd name="T17" fmla="*/ 0 h 19"/>
                  <a:gd name="T18" fmla="*/ 0 w 46"/>
                  <a:gd name="T19" fmla="*/ 0 h 19"/>
                  <a:gd name="T20" fmla="*/ 0 w 46"/>
                  <a:gd name="T21" fmla="*/ 0 h 19"/>
                  <a:gd name="T22" fmla="*/ 0 w 46"/>
                  <a:gd name="T23" fmla="*/ 0 h 19"/>
                  <a:gd name="T24" fmla="*/ 0 w 46"/>
                  <a:gd name="T25" fmla="*/ 0 h 19"/>
                  <a:gd name="T26" fmla="*/ 0 w 46"/>
                  <a:gd name="T27" fmla="*/ 0 h 19"/>
                  <a:gd name="T28" fmla="*/ 0 w 46"/>
                  <a:gd name="T29" fmla="*/ 0 h 19"/>
                  <a:gd name="T30" fmla="*/ 0 w 46"/>
                  <a:gd name="T31" fmla="*/ 0 h 19"/>
                  <a:gd name="T32" fmla="*/ 0 w 46"/>
                  <a:gd name="T33" fmla="*/ 0 h 19"/>
                  <a:gd name="T34" fmla="*/ 0 w 46"/>
                  <a:gd name="T35" fmla="*/ 0 h 19"/>
                  <a:gd name="T36" fmla="*/ 0 w 46"/>
                  <a:gd name="T37" fmla="*/ 0 h 19"/>
                  <a:gd name="T38" fmla="*/ 0 w 46"/>
                  <a:gd name="T39" fmla="*/ 0 h 19"/>
                  <a:gd name="T40" fmla="*/ 0 w 46"/>
                  <a:gd name="T41" fmla="*/ 0 h 19"/>
                  <a:gd name="T42" fmla="*/ 0 w 46"/>
                  <a:gd name="T43" fmla="*/ 0 h 19"/>
                  <a:gd name="T44" fmla="*/ 0 w 46"/>
                  <a:gd name="T45" fmla="*/ 0 h 19"/>
                  <a:gd name="T46" fmla="*/ 0 w 46"/>
                  <a:gd name="T47" fmla="*/ 0 h 19"/>
                  <a:gd name="T48" fmla="*/ 0 w 46"/>
                  <a:gd name="T49" fmla="*/ 0 h 19"/>
                  <a:gd name="T50" fmla="*/ 0 w 46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6"/>
                  <a:gd name="T79" fmla="*/ 0 h 19"/>
                  <a:gd name="T80" fmla="*/ 46 w 46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6" h="19">
                    <a:moveTo>
                      <a:pt x="8" y="0"/>
                    </a:moveTo>
                    <a:lnTo>
                      <a:pt x="4" y="0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2" y="17"/>
                    </a:lnTo>
                    <a:lnTo>
                      <a:pt x="4" y="19"/>
                    </a:lnTo>
                    <a:lnTo>
                      <a:pt x="8" y="19"/>
                    </a:lnTo>
                    <a:lnTo>
                      <a:pt x="35" y="19"/>
                    </a:lnTo>
                    <a:lnTo>
                      <a:pt x="41" y="19"/>
                    </a:lnTo>
                    <a:lnTo>
                      <a:pt x="43" y="17"/>
                    </a:lnTo>
                    <a:lnTo>
                      <a:pt x="46" y="13"/>
                    </a:lnTo>
                    <a:lnTo>
                      <a:pt x="46" y="10"/>
                    </a:lnTo>
                    <a:lnTo>
                      <a:pt x="46" y="7"/>
                    </a:lnTo>
                    <a:lnTo>
                      <a:pt x="43" y="7"/>
                    </a:lnTo>
                    <a:lnTo>
                      <a:pt x="43" y="4"/>
                    </a:lnTo>
                    <a:lnTo>
                      <a:pt x="41" y="0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04" name="Line 386"/>
              <p:cNvSpPr>
                <a:spLocks noChangeShapeType="1"/>
              </p:cNvSpPr>
              <p:nvPr/>
            </p:nvSpPr>
            <p:spPr bwMode="auto">
              <a:xfrm>
                <a:off x="952" y="183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05" name="Freeform 387"/>
              <p:cNvSpPr>
                <a:spLocks/>
              </p:cNvSpPr>
              <p:nvPr/>
            </p:nvSpPr>
            <p:spPr bwMode="auto">
              <a:xfrm>
                <a:off x="949" y="1829"/>
                <a:ext cx="3" cy="26"/>
              </a:xfrm>
              <a:custGeom>
                <a:avLst/>
                <a:gdLst>
                  <a:gd name="T0" fmla="*/ 0 w 16"/>
                  <a:gd name="T1" fmla="*/ 0 h 127"/>
                  <a:gd name="T2" fmla="*/ 0 w 16"/>
                  <a:gd name="T3" fmla="*/ 0 h 127"/>
                  <a:gd name="T4" fmla="*/ 0 w 16"/>
                  <a:gd name="T5" fmla="*/ 0 h 127"/>
                  <a:gd name="T6" fmla="*/ 0 w 16"/>
                  <a:gd name="T7" fmla="*/ 0 h 127"/>
                  <a:gd name="T8" fmla="*/ 0 w 16"/>
                  <a:gd name="T9" fmla="*/ 0 h 127"/>
                  <a:gd name="T10" fmla="*/ 0 w 16"/>
                  <a:gd name="T11" fmla="*/ 0 h 127"/>
                  <a:gd name="T12" fmla="*/ 0 w 16"/>
                  <a:gd name="T13" fmla="*/ 0 h 127"/>
                  <a:gd name="T14" fmla="*/ 0 w 16"/>
                  <a:gd name="T15" fmla="*/ 0 h 127"/>
                  <a:gd name="T16" fmla="*/ 0 w 16"/>
                  <a:gd name="T17" fmla="*/ 0 h 127"/>
                  <a:gd name="T18" fmla="*/ 0 w 16"/>
                  <a:gd name="T19" fmla="*/ 0 h 127"/>
                  <a:gd name="T20" fmla="*/ 0 w 16"/>
                  <a:gd name="T21" fmla="*/ 0 h 127"/>
                  <a:gd name="T22" fmla="*/ 0 w 16"/>
                  <a:gd name="T23" fmla="*/ 0 h 127"/>
                  <a:gd name="T24" fmla="*/ 0 w 16"/>
                  <a:gd name="T25" fmla="*/ 0 h 127"/>
                  <a:gd name="T26" fmla="*/ 0 w 16"/>
                  <a:gd name="T27" fmla="*/ 0 h 127"/>
                  <a:gd name="T28" fmla="*/ 0 w 16"/>
                  <a:gd name="T29" fmla="*/ 0 h 127"/>
                  <a:gd name="T30" fmla="*/ 0 w 16"/>
                  <a:gd name="T31" fmla="*/ 0 h 127"/>
                  <a:gd name="T32" fmla="*/ 0 w 16"/>
                  <a:gd name="T33" fmla="*/ 0 h 127"/>
                  <a:gd name="T34" fmla="*/ 0 w 16"/>
                  <a:gd name="T35" fmla="*/ 0 h 127"/>
                  <a:gd name="T36" fmla="*/ 0 w 16"/>
                  <a:gd name="T37" fmla="*/ 0 h 127"/>
                  <a:gd name="T38" fmla="*/ 0 w 16"/>
                  <a:gd name="T39" fmla="*/ 0 h 127"/>
                  <a:gd name="T40" fmla="*/ 0 w 16"/>
                  <a:gd name="T41" fmla="*/ 0 h 127"/>
                  <a:gd name="T42" fmla="*/ 0 w 16"/>
                  <a:gd name="T43" fmla="*/ 0 h 127"/>
                  <a:gd name="T44" fmla="*/ 0 w 16"/>
                  <a:gd name="T45" fmla="*/ 0 h 127"/>
                  <a:gd name="T46" fmla="*/ 0 w 16"/>
                  <a:gd name="T47" fmla="*/ 0 h 127"/>
                  <a:gd name="T48" fmla="*/ 0 w 16"/>
                  <a:gd name="T49" fmla="*/ 0 h 127"/>
                  <a:gd name="T50" fmla="*/ 0 w 16"/>
                  <a:gd name="T51" fmla="*/ 0 h 12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7"/>
                  <a:gd name="T80" fmla="*/ 16 w 16"/>
                  <a:gd name="T81" fmla="*/ 127 h 12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7">
                    <a:moveTo>
                      <a:pt x="16" y="10"/>
                    </a:moveTo>
                    <a:lnTo>
                      <a:pt x="16" y="7"/>
                    </a:lnTo>
                    <a:lnTo>
                      <a:pt x="13" y="7"/>
                    </a:lnTo>
                    <a:lnTo>
                      <a:pt x="13" y="4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18"/>
                    </a:lnTo>
                    <a:lnTo>
                      <a:pt x="0" y="121"/>
                    </a:lnTo>
                    <a:lnTo>
                      <a:pt x="2" y="123"/>
                    </a:lnTo>
                    <a:lnTo>
                      <a:pt x="5" y="127"/>
                    </a:lnTo>
                    <a:lnTo>
                      <a:pt x="7" y="127"/>
                    </a:lnTo>
                    <a:lnTo>
                      <a:pt x="11" y="123"/>
                    </a:lnTo>
                    <a:lnTo>
                      <a:pt x="13" y="123"/>
                    </a:lnTo>
                    <a:lnTo>
                      <a:pt x="13" y="121"/>
                    </a:lnTo>
                    <a:lnTo>
                      <a:pt x="16" y="118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06" name="Line 388"/>
              <p:cNvSpPr>
                <a:spLocks noChangeShapeType="1"/>
              </p:cNvSpPr>
              <p:nvPr/>
            </p:nvSpPr>
            <p:spPr bwMode="auto">
              <a:xfrm>
                <a:off x="951" y="185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07" name="Freeform 389"/>
              <p:cNvSpPr>
                <a:spLocks/>
              </p:cNvSpPr>
              <p:nvPr/>
            </p:nvSpPr>
            <p:spPr bwMode="auto">
              <a:xfrm>
                <a:off x="949" y="1851"/>
                <a:ext cx="12" cy="4"/>
              </a:xfrm>
              <a:custGeom>
                <a:avLst/>
                <a:gdLst>
                  <a:gd name="T0" fmla="*/ 0 w 57"/>
                  <a:gd name="T1" fmla="*/ 0 h 19"/>
                  <a:gd name="T2" fmla="*/ 0 w 57"/>
                  <a:gd name="T3" fmla="*/ 0 h 19"/>
                  <a:gd name="T4" fmla="*/ 0 w 57"/>
                  <a:gd name="T5" fmla="*/ 0 h 19"/>
                  <a:gd name="T6" fmla="*/ 0 w 57"/>
                  <a:gd name="T7" fmla="*/ 0 h 19"/>
                  <a:gd name="T8" fmla="*/ 0 w 57"/>
                  <a:gd name="T9" fmla="*/ 0 h 19"/>
                  <a:gd name="T10" fmla="*/ 0 w 57"/>
                  <a:gd name="T11" fmla="*/ 0 h 19"/>
                  <a:gd name="T12" fmla="*/ 0 w 57"/>
                  <a:gd name="T13" fmla="*/ 0 h 19"/>
                  <a:gd name="T14" fmla="*/ 0 w 57"/>
                  <a:gd name="T15" fmla="*/ 0 h 19"/>
                  <a:gd name="T16" fmla="*/ 0 w 57"/>
                  <a:gd name="T17" fmla="*/ 0 h 19"/>
                  <a:gd name="T18" fmla="*/ 0 w 57"/>
                  <a:gd name="T19" fmla="*/ 0 h 19"/>
                  <a:gd name="T20" fmla="*/ 0 w 57"/>
                  <a:gd name="T21" fmla="*/ 0 h 19"/>
                  <a:gd name="T22" fmla="*/ 0 w 57"/>
                  <a:gd name="T23" fmla="*/ 0 h 19"/>
                  <a:gd name="T24" fmla="*/ 0 w 57"/>
                  <a:gd name="T25" fmla="*/ 0 h 19"/>
                  <a:gd name="T26" fmla="*/ 0 w 57"/>
                  <a:gd name="T27" fmla="*/ 0 h 19"/>
                  <a:gd name="T28" fmla="*/ 0 w 57"/>
                  <a:gd name="T29" fmla="*/ 0 h 19"/>
                  <a:gd name="T30" fmla="*/ 0 w 57"/>
                  <a:gd name="T31" fmla="*/ 0 h 19"/>
                  <a:gd name="T32" fmla="*/ 0 w 57"/>
                  <a:gd name="T33" fmla="*/ 0 h 19"/>
                  <a:gd name="T34" fmla="*/ 0 w 57"/>
                  <a:gd name="T35" fmla="*/ 0 h 19"/>
                  <a:gd name="T36" fmla="*/ 0 w 57"/>
                  <a:gd name="T37" fmla="*/ 0 h 19"/>
                  <a:gd name="T38" fmla="*/ 0 w 57"/>
                  <a:gd name="T39" fmla="*/ 0 h 19"/>
                  <a:gd name="T40" fmla="*/ 0 w 57"/>
                  <a:gd name="T41" fmla="*/ 0 h 19"/>
                  <a:gd name="T42" fmla="*/ 0 w 57"/>
                  <a:gd name="T43" fmla="*/ 0 h 19"/>
                  <a:gd name="T44" fmla="*/ 0 w 57"/>
                  <a:gd name="T45" fmla="*/ 0 h 19"/>
                  <a:gd name="T46" fmla="*/ 0 w 57"/>
                  <a:gd name="T47" fmla="*/ 0 h 19"/>
                  <a:gd name="T48" fmla="*/ 0 w 57"/>
                  <a:gd name="T49" fmla="*/ 0 h 19"/>
                  <a:gd name="T50" fmla="*/ 0 w 57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57"/>
                  <a:gd name="T79" fmla="*/ 0 h 19"/>
                  <a:gd name="T80" fmla="*/ 57 w 57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57" h="19">
                    <a:moveTo>
                      <a:pt x="7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2" y="15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49" y="19"/>
                    </a:lnTo>
                    <a:lnTo>
                      <a:pt x="53" y="15"/>
                    </a:lnTo>
                    <a:lnTo>
                      <a:pt x="57" y="13"/>
                    </a:lnTo>
                    <a:lnTo>
                      <a:pt x="57" y="10"/>
                    </a:lnTo>
                    <a:lnTo>
                      <a:pt x="57" y="7"/>
                    </a:lnTo>
                    <a:lnTo>
                      <a:pt x="57" y="4"/>
                    </a:lnTo>
                    <a:lnTo>
                      <a:pt x="53" y="4"/>
                    </a:lnTo>
                    <a:lnTo>
                      <a:pt x="53" y="0"/>
                    </a:lnTo>
                    <a:lnTo>
                      <a:pt x="51" y="0"/>
                    </a:lnTo>
                    <a:lnTo>
                      <a:pt x="49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08" name="Line 390"/>
              <p:cNvSpPr>
                <a:spLocks noChangeShapeType="1"/>
              </p:cNvSpPr>
              <p:nvPr/>
            </p:nvSpPr>
            <p:spPr bwMode="auto">
              <a:xfrm>
                <a:off x="961" y="185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09" name="Freeform 391"/>
              <p:cNvSpPr>
                <a:spLocks/>
              </p:cNvSpPr>
              <p:nvPr/>
            </p:nvSpPr>
            <p:spPr bwMode="auto">
              <a:xfrm>
                <a:off x="957" y="1851"/>
                <a:ext cx="4" cy="25"/>
              </a:xfrm>
              <a:custGeom>
                <a:avLst/>
                <a:gdLst>
                  <a:gd name="T0" fmla="*/ 0 w 17"/>
                  <a:gd name="T1" fmla="*/ 0 h 123"/>
                  <a:gd name="T2" fmla="*/ 0 w 17"/>
                  <a:gd name="T3" fmla="*/ 0 h 123"/>
                  <a:gd name="T4" fmla="*/ 0 w 17"/>
                  <a:gd name="T5" fmla="*/ 0 h 123"/>
                  <a:gd name="T6" fmla="*/ 0 w 17"/>
                  <a:gd name="T7" fmla="*/ 0 h 123"/>
                  <a:gd name="T8" fmla="*/ 0 w 17"/>
                  <a:gd name="T9" fmla="*/ 0 h 123"/>
                  <a:gd name="T10" fmla="*/ 0 w 17"/>
                  <a:gd name="T11" fmla="*/ 0 h 123"/>
                  <a:gd name="T12" fmla="*/ 0 w 17"/>
                  <a:gd name="T13" fmla="*/ 0 h 123"/>
                  <a:gd name="T14" fmla="*/ 0 w 17"/>
                  <a:gd name="T15" fmla="*/ 0 h 123"/>
                  <a:gd name="T16" fmla="*/ 0 w 17"/>
                  <a:gd name="T17" fmla="*/ 0 h 123"/>
                  <a:gd name="T18" fmla="*/ 0 w 17"/>
                  <a:gd name="T19" fmla="*/ 0 h 123"/>
                  <a:gd name="T20" fmla="*/ 0 w 17"/>
                  <a:gd name="T21" fmla="*/ 0 h 123"/>
                  <a:gd name="T22" fmla="*/ 0 w 17"/>
                  <a:gd name="T23" fmla="*/ 0 h 123"/>
                  <a:gd name="T24" fmla="*/ 0 w 17"/>
                  <a:gd name="T25" fmla="*/ 0 h 123"/>
                  <a:gd name="T26" fmla="*/ 0 w 17"/>
                  <a:gd name="T27" fmla="*/ 0 h 123"/>
                  <a:gd name="T28" fmla="*/ 0 w 17"/>
                  <a:gd name="T29" fmla="*/ 0 h 123"/>
                  <a:gd name="T30" fmla="*/ 0 w 17"/>
                  <a:gd name="T31" fmla="*/ 0 h 123"/>
                  <a:gd name="T32" fmla="*/ 0 w 17"/>
                  <a:gd name="T33" fmla="*/ 0 h 123"/>
                  <a:gd name="T34" fmla="*/ 0 w 17"/>
                  <a:gd name="T35" fmla="*/ 0 h 123"/>
                  <a:gd name="T36" fmla="*/ 0 w 17"/>
                  <a:gd name="T37" fmla="*/ 0 h 123"/>
                  <a:gd name="T38" fmla="*/ 0 w 17"/>
                  <a:gd name="T39" fmla="*/ 0 h 123"/>
                  <a:gd name="T40" fmla="*/ 0 w 17"/>
                  <a:gd name="T41" fmla="*/ 0 h 123"/>
                  <a:gd name="T42" fmla="*/ 0 w 17"/>
                  <a:gd name="T43" fmla="*/ 0 h 123"/>
                  <a:gd name="T44" fmla="*/ 0 w 17"/>
                  <a:gd name="T45" fmla="*/ 0 h 123"/>
                  <a:gd name="T46" fmla="*/ 0 w 17"/>
                  <a:gd name="T47" fmla="*/ 0 h 123"/>
                  <a:gd name="T48" fmla="*/ 0 w 17"/>
                  <a:gd name="T49" fmla="*/ 0 h 123"/>
                  <a:gd name="T50" fmla="*/ 0 w 17"/>
                  <a:gd name="T51" fmla="*/ 0 h 12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23"/>
                  <a:gd name="T80" fmla="*/ 17 w 17"/>
                  <a:gd name="T81" fmla="*/ 123 h 12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23">
                    <a:moveTo>
                      <a:pt x="17" y="10"/>
                    </a:moveTo>
                    <a:lnTo>
                      <a:pt x="17" y="7"/>
                    </a:lnTo>
                    <a:lnTo>
                      <a:pt x="17" y="4"/>
                    </a:lnTo>
                    <a:lnTo>
                      <a:pt x="13" y="4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17"/>
                    </a:lnTo>
                    <a:lnTo>
                      <a:pt x="4" y="121"/>
                    </a:lnTo>
                    <a:lnTo>
                      <a:pt x="4" y="123"/>
                    </a:lnTo>
                    <a:lnTo>
                      <a:pt x="6" y="123"/>
                    </a:lnTo>
                    <a:lnTo>
                      <a:pt x="9" y="123"/>
                    </a:lnTo>
                    <a:lnTo>
                      <a:pt x="11" y="123"/>
                    </a:lnTo>
                    <a:lnTo>
                      <a:pt x="13" y="123"/>
                    </a:lnTo>
                    <a:lnTo>
                      <a:pt x="17" y="121"/>
                    </a:lnTo>
                    <a:lnTo>
                      <a:pt x="17" y="117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10" name="Line 392"/>
              <p:cNvSpPr>
                <a:spLocks noChangeShapeType="1"/>
              </p:cNvSpPr>
              <p:nvPr/>
            </p:nvSpPr>
            <p:spPr bwMode="auto">
              <a:xfrm>
                <a:off x="959" y="187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11" name="Freeform 393"/>
              <p:cNvSpPr>
                <a:spLocks/>
              </p:cNvSpPr>
              <p:nvPr/>
            </p:nvSpPr>
            <p:spPr bwMode="auto">
              <a:xfrm>
                <a:off x="957" y="1872"/>
                <a:ext cx="7" cy="4"/>
              </a:xfrm>
              <a:custGeom>
                <a:avLst/>
                <a:gdLst>
                  <a:gd name="T0" fmla="*/ 0 w 33"/>
                  <a:gd name="T1" fmla="*/ 0 h 18"/>
                  <a:gd name="T2" fmla="*/ 0 w 33"/>
                  <a:gd name="T3" fmla="*/ 0 h 18"/>
                  <a:gd name="T4" fmla="*/ 0 w 33"/>
                  <a:gd name="T5" fmla="*/ 0 h 18"/>
                  <a:gd name="T6" fmla="*/ 0 w 33"/>
                  <a:gd name="T7" fmla="*/ 0 h 18"/>
                  <a:gd name="T8" fmla="*/ 0 w 33"/>
                  <a:gd name="T9" fmla="*/ 0 h 18"/>
                  <a:gd name="T10" fmla="*/ 0 w 33"/>
                  <a:gd name="T11" fmla="*/ 0 h 18"/>
                  <a:gd name="T12" fmla="*/ 0 w 33"/>
                  <a:gd name="T13" fmla="*/ 0 h 18"/>
                  <a:gd name="T14" fmla="*/ 0 w 33"/>
                  <a:gd name="T15" fmla="*/ 0 h 18"/>
                  <a:gd name="T16" fmla="*/ 0 w 33"/>
                  <a:gd name="T17" fmla="*/ 0 h 18"/>
                  <a:gd name="T18" fmla="*/ 0 w 33"/>
                  <a:gd name="T19" fmla="*/ 0 h 18"/>
                  <a:gd name="T20" fmla="*/ 0 w 33"/>
                  <a:gd name="T21" fmla="*/ 0 h 18"/>
                  <a:gd name="T22" fmla="*/ 0 w 33"/>
                  <a:gd name="T23" fmla="*/ 0 h 18"/>
                  <a:gd name="T24" fmla="*/ 0 w 33"/>
                  <a:gd name="T25" fmla="*/ 0 h 18"/>
                  <a:gd name="T26" fmla="*/ 0 w 33"/>
                  <a:gd name="T27" fmla="*/ 0 h 18"/>
                  <a:gd name="T28" fmla="*/ 0 w 33"/>
                  <a:gd name="T29" fmla="*/ 0 h 18"/>
                  <a:gd name="T30" fmla="*/ 0 w 33"/>
                  <a:gd name="T31" fmla="*/ 0 h 18"/>
                  <a:gd name="T32" fmla="*/ 0 w 33"/>
                  <a:gd name="T33" fmla="*/ 0 h 18"/>
                  <a:gd name="T34" fmla="*/ 0 w 33"/>
                  <a:gd name="T35" fmla="*/ 0 h 18"/>
                  <a:gd name="T36" fmla="*/ 0 w 33"/>
                  <a:gd name="T37" fmla="*/ 0 h 18"/>
                  <a:gd name="T38" fmla="*/ 0 w 33"/>
                  <a:gd name="T39" fmla="*/ 0 h 18"/>
                  <a:gd name="T40" fmla="*/ 0 w 33"/>
                  <a:gd name="T41" fmla="*/ 0 h 18"/>
                  <a:gd name="T42" fmla="*/ 0 w 33"/>
                  <a:gd name="T43" fmla="*/ 0 h 18"/>
                  <a:gd name="T44" fmla="*/ 0 w 33"/>
                  <a:gd name="T45" fmla="*/ 0 h 18"/>
                  <a:gd name="T46" fmla="*/ 0 w 33"/>
                  <a:gd name="T47" fmla="*/ 0 h 18"/>
                  <a:gd name="T48" fmla="*/ 0 w 33"/>
                  <a:gd name="T49" fmla="*/ 0 h 18"/>
                  <a:gd name="T50" fmla="*/ 0 w 33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3"/>
                  <a:gd name="T79" fmla="*/ 0 h 18"/>
                  <a:gd name="T80" fmla="*/ 33 w 33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3" h="18">
                    <a:moveTo>
                      <a:pt x="9" y="0"/>
                    </a:moveTo>
                    <a:lnTo>
                      <a:pt x="9" y="0"/>
                    </a:lnTo>
                    <a:lnTo>
                      <a:pt x="6" y="3"/>
                    </a:lnTo>
                    <a:lnTo>
                      <a:pt x="4" y="3"/>
                    </a:lnTo>
                    <a:lnTo>
                      <a:pt x="4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4" y="16"/>
                    </a:lnTo>
                    <a:lnTo>
                      <a:pt x="4" y="18"/>
                    </a:lnTo>
                    <a:lnTo>
                      <a:pt x="6" y="18"/>
                    </a:lnTo>
                    <a:lnTo>
                      <a:pt x="9" y="18"/>
                    </a:lnTo>
                    <a:lnTo>
                      <a:pt x="22" y="18"/>
                    </a:lnTo>
                    <a:lnTo>
                      <a:pt x="28" y="18"/>
                    </a:lnTo>
                    <a:lnTo>
                      <a:pt x="30" y="18"/>
                    </a:lnTo>
                    <a:lnTo>
                      <a:pt x="30" y="16"/>
                    </a:lnTo>
                    <a:lnTo>
                      <a:pt x="30" y="12"/>
                    </a:lnTo>
                    <a:lnTo>
                      <a:pt x="33" y="10"/>
                    </a:lnTo>
                    <a:lnTo>
                      <a:pt x="30" y="10"/>
                    </a:lnTo>
                    <a:lnTo>
                      <a:pt x="30" y="6"/>
                    </a:lnTo>
                    <a:lnTo>
                      <a:pt x="30" y="3"/>
                    </a:lnTo>
                    <a:lnTo>
                      <a:pt x="28" y="3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12" name="Line 394"/>
              <p:cNvSpPr>
                <a:spLocks noChangeShapeType="1"/>
              </p:cNvSpPr>
              <p:nvPr/>
            </p:nvSpPr>
            <p:spPr bwMode="auto">
              <a:xfrm>
                <a:off x="964" y="187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13" name="Freeform 395"/>
              <p:cNvSpPr>
                <a:spLocks/>
              </p:cNvSpPr>
              <p:nvPr/>
            </p:nvSpPr>
            <p:spPr bwMode="auto">
              <a:xfrm>
                <a:off x="961" y="1872"/>
                <a:ext cx="3" cy="25"/>
              </a:xfrm>
              <a:custGeom>
                <a:avLst/>
                <a:gdLst>
                  <a:gd name="T0" fmla="*/ 0 w 16"/>
                  <a:gd name="T1" fmla="*/ 0 h 126"/>
                  <a:gd name="T2" fmla="*/ 0 w 16"/>
                  <a:gd name="T3" fmla="*/ 0 h 126"/>
                  <a:gd name="T4" fmla="*/ 0 w 16"/>
                  <a:gd name="T5" fmla="*/ 0 h 126"/>
                  <a:gd name="T6" fmla="*/ 0 w 16"/>
                  <a:gd name="T7" fmla="*/ 0 h 126"/>
                  <a:gd name="T8" fmla="*/ 0 w 16"/>
                  <a:gd name="T9" fmla="*/ 0 h 126"/>
                  <a:gd name="T10" fmla="*/ 0 w 16"/>
                  <a:gd name="T11" fmla="*/ 0 h 126"/>
                  <a:gd name="T12" fmla="*/ 0 w 16"/>
                  <a:gd name="T13" fmla="*/ 0 h 126"/>
                  <a:gd name="T14" fmla="*/ 0 w 16"/>
                  <a:gd name="T15" fmla="*/ 0 h 126"/>
                  <a:gd name="T16" fmla="*/ 0 w 16"/>
                  <a:gd name="T17" fmla="*/ 0 h 126"/>
                  <a:gd name="T18" fmla="*/ 0 w 16"/>
                  <a:gd name="T19" fmla="*/ 0 h 126"/>
                  <a:gd name="T20" fmla="*/ 0 w 16"/>
                  <a:gd name="T21" fmla="*/ 0 h 126"/>
                  <a:gd name="T22" fmla="*/ 0 w 16"/>
                  <a:gd name="T23" fmla="*/ 0 h 126"/>
                  <a:gd name="T24" fmla="*/ 0 w 16"/>
                  <a:gd name="T25" fmla="*/ 0 h 126"/>
                  <a:gd name="T26" fmla="*/ 0 w 16"/>
                  <a:gd name="T27" fmla="*/ 0 h 126"/>
                  <a:gd name="T28" fmla="*/ 0 w 16"/>
                  <a:gd name="T29" fmla="*/ 0 h 126"/>
                  <a:gd name="T30" fmla="*/ 0 w 16"/>
                  <a:gd name="T31" fmla="*/ 0 h 126"/>
                  <a:gd name="T32" fmla="*/ 0 w 16"/>
                  <a:gd name="T33" fmla="*/ 0 h 126"/>
                  <a:gd name="T34" fmla="*/ 0 w 16"/>
                  <a:gd name="T35" fmla="*/ 0 h 126"/>
                  <a:gd name="T36" fmla="*/ 0 w 16"/>
                  <a:gd name="T37" fmla="*/ 0 h 126"/>
                  <a:gd name="T38" fmla="*/ 0 w 16"/>
                  <a:gd name="T39" fmla="*/ 0 h 126"/>
                  <a:gd name="T40" fmla="*/ 0 w 16"/>
                  <a:gd name="T41" fmla="*/ 0 h 126"/>
                  <a:gd name="T42" fmla="*/ 0 w 16"/>
                  <a:gd name="T43" fmla="*/ 0 h 126"/>
                  <a:gd name="T44" fmla="*/ 0 w 16"/>
                  <a:gd name="T45" fmla="*/ 0 h 126"/>
                  <a:gd name="T46" fmla="*/ 0 w 16"/>
                  <a:gd name="T47" fmla="*/ 0 h 126"/>
                  <a:gd name="T48" fmla="*/ 0 w 16"/>
                  <a:gd name="T49" fmla="*/ 0 h 126"/>
                  <a:gd name="T50" fmla="*/ 0 w 16"/>
                  <a:gd name="T51" fmla="*/ 0 h 12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6"/>
                  <a:gd name="T80" fmla="*/ 16 w 16"/>
                  <a:gd name="T81" fmla="*/ 126 h 12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6">
                    <a:moveTo>
                      <a:pt x="16" y="10"/>
                    </a:moveTo>
                    <a:lnTo>
                      <a:pt x="13" y="10"/>
                    </a:lnTo>
                    <a:lnTo>
                      <a:pt x="13" y="6"/>
                    </a:lnTo>
                    <a:lnTo>
                      <a:pt x="13" y="3"/>
                    </a:lnTo>
                    <a:lnTo>
                      <a:pt x="11" y="3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18"/>
                    </a:lnTo>
                    <a:lnTo>
                      <a:pt x="0" y="124"/>
                    </a:lnTo>
                    <a:lnTo>
                      <a:pt x="2" y="126"/>
                    </a:lnTo>
                    <a:lnTo>
                      <a:pt x="5" y="126"/>
                    </a:lnTo>
                    <a:lnTo>
                      <a:pt x="7" y="126"/>
                    </a:lnTo>
                    <a:lnTo>
                      <a:pt x="11" y="126"/>
                    </a:lnTo>
                    <a:lnTo>
                      <a:pt x="13" y="124"/>
                    </a:lnTo>
                    <a:lnTo>
                      <a:pt x="13" y="120"/>
                    </a:lnTo>
                    <a:lnTo>
                      <a:pt x="16" y="118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14" name="Line 396"/>
              <p:cNvSpPr>
                <a:spLocks noChangeShapeType="1"/>
              </p:cNvSpPr>
              <p:nvPr/>
            </p:nvSpPr>
            <p:spPr bwMode="auto">
              <a:xfrm>
                <a:off x="962" y="189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15" name="Freeform 397"/>
              <p:cNvSpPr>
                <a:spLocks/>
              </p:cNvSpPr>
              <p:nvPr/>
            </p:nvSpPr>
            <p:spPr bwMode="auto">
              <a:xfrm>
                <a:off x="961" y="1894"/>
                <a:ext cx="17" cy="3"/>
              </a:xfrm>
              <a:custGeom>
                <a:avLst/>
                <a:gdLst>
                  <a:gd name="T0" fmla="*/ 0 w 87"/>
                  <a:gd name="T1" fmla="*/ 0 h 18"/>
                  <a:gd name="T2" fmla="*/ 0 w 87"/>
                  <a:gd name="T3" fmla="*/ 0 h 18"/>
                  <a:gd name="T4" fmla="*/ 0 w 87"/>
                  <a:gd name="T5" fmla="*/ 0 h 18"/>
                  <a:gd name="T6" fmla="*/ 0 w 87"/>
                  <a:gd name="T7" fmla="*/ 0 h 18"/>
                  <a:gd name="T8" fmla="*/ 0 w 87"/>
                  <a:gd name="T9" fmla="*/ 0 h 18"/>
                  <a:gd name="T10" fmla="*/ 0 w 87"/>
                  <a:gd name="T11" fmla="*/ 0 h 18"/>
                  <a:gd name="T12" fmla="*/ 0 w 87"/>
                  <a:gd name="T13" fmla="*/ 0 h 18"/>
                  <a:gd name="T14" fmla="*/ 0 w 87"/>
                  <a:gd name="T15" fmla="*/ 0 h 18"/>
                  <a:gd name="T16" fmla="*/ 0 w 87"/>
                  <a:gd name="T17" fmla="*/ 0 h 18"/>
                  <a:gd name="T18" fmla="*/ 0 w 87"/>
                  <a:gd name="T19" fmla="*/ 0 h 18"/>
                  <a:gd name="T20" fmla="*/ 0 w 87"/>
                  <a:gd name="T21" fmla="*/ 0 h 18"/>
                  <a:gd name="T22" fmla="*/ 0 w 87"/>
                  <a:gd name="T23" fmla="*/ 0 h 18"/>
                  <a:gd name="T24" fmla="*/ 0 w 87"/>
                  <a:gd name="T25" fmla="*/ 0 h 18"/>
                  <a:gd name="T26" fmla="*/ 0 w 87"/>
                  <a:gd name="T27" fmla="*/ 0 h 18"/>
                  <a:gd name="T28" fmla="*/ 0 w 87"/>
                  <a:gd name="T29" fmla="*/ 0 h 18"/>
                  <a:gd name="T30" fmla="*/ 0 w 87"/>
                  <a:gd name="T31" fmla="*/ 0 h 18"/>
                  <a:gd name="T32" fmla="*/ 0 w 87"/>
                  <a:gd name="T33" fmla="*/ 0 h 18"/>
                  <a:gd name="T34" fmla="*/ 0 w 87"/>
                  <a:gd name="T35" fmla="*/ 0 h 18"/>
                  <a:gd name="T36" fmla="*/ 0 w 87"/>
                  <a:gd name="T37" fmla="*/ 0 h 18"/>
                  <a:gd name="T38" fmla="*/ 0 w 87"/>
                  <a:gd name="T39" fmla="*/ 0 h 18"/>
                  <a:gd name="T40" fmla="*/ 0 w 87"/>
                  <a:gd name="T41" fmla="*/ 0 h 18"/>
                  <a:gd name="T42" fmla="*/ 0 w 87"/>
                  <a:gd name="T43" fmla="*/ 0 h 18"/>
                  <a:gd name="T44" fmla="*/ 0 w 87"/>
                  <a:gd name="T45" fmla="*/ 0 h 18"/>
                  <a:gd name="T46" fmla="*/ 0 w 87"/>
                  <a:gd name="T47" fmla="*/ 0 h 18"/>
                  <a:gd name="T48" fmla="*/ 0 w 87"/>
                  <a:gd name="T49" fmla="*/ 0 h 18"/>
                  <a:gd name="T50" fmla="*/ 0 w 87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7"/>
                  <a:gd name="T79" fmla="*/ 0 h 18"/>
                  <a:gd name="T80" fmla="*/ 87 w 87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7" h="18">
                    <a:moveTo>
                      <a:pt x="7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2" y="18"/>
                    </a:lnTo>
                    <a:lnTo>
                      <a:pt x="5" y="18"/>
                    </a:lnTo>
                    <a:lnTo>
                      <a:pt x="7" y="18"/>
                    </a:lnTo>
                    <a:lnTo>
                      <a:pt x="79" y="18"/>
                    </a:lnTo>
                    <a:lnTo>
                      <a:pt x="81" y="18"/>
                    </a:lnTo>
                    <a:lnTo>
                      <a:pt x="84" y="16"/>
                    </a:lnTo>
                    <a:lnTo>
                      <a:pt x="87" y="12"/>
                    </a:lnTo>
                    <a:lnTo>
                      <a:pt x="87" y="10"/>
                    </a:lnTo>
                    <a:lnTo>
                      <a:pt x="87" y="6"/>
                    </a:lnTo>
                    <a:lnTo>
                      <a:pt x="84" y="6"/>
                    </a:lnTo>
                    <a:lnTo>
                      <a:pt x="84" y="3"/>
                    </a:lnTo>
                    <a:lnTo>
                      <a:pt x="81" y="0"/>
                    </a:lnTo>
                    <a:lnTo>
                      <a:pt x="79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16" name="Line 398"/>
              <p:cNvSpPr>
                <a:spLocks noChangeShapeType="1"/>
              </p:cNvSpPr>
              <p:nvPr/>
            </p:nvSpPr>
            <p:spPr bwMode="auto">
              <a:xfrm>
                <a:off x="978" y="189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17" name="Freeform 399"/>
              <p:cNvSpPr>
                <a:spLocks/>
              </p:cNvSpPr>
              <p:nvPr/>
            </p:nvSpPr>
            <p:spPr bwMode="auto">
              <a:xfrm>
                <a:off x="975" y="1894"/>
                <a:ext cx="3" cy="25"/>
              </a:xfrm>
              <a:custGeom>
                <a:avLst/>
                <a:gdLst>
                  <a:gd name="T0" fmla="*/ 0 w 16"/>
                  <a:gd name="T1" fmla="*/ 0 h 126"/>
                  <a:gd name="T2" fmla="*/ 0 w 16"/>
                  <a:gd name="T3" fmla="*/ 0 h 126"/>
                  <a:gd name="T4" fmla="*/ 0 w 16"/>
                  <a:gd name="T5" fmla="*/ 0 h 126"/>
                  <a:gd name="T6" fmla="*/ 0 w 16"/>
                  <a:gd name="T7" fmla="*/ 0 h 126"/>
                  <a:gd name="T8" fmla="*/ 0 w 16"/>
                  <a:gd name="T9" fmla="*/ 0 h 126"/>
                  <a:gd name="T10" fmla="*/ 0 w 16"/>
                  <a:gd name="T11" fmla="*/ 0 h 126"/>
                  <a:gd name="T12" fmla="*/ 0 w 16"/>
                  <a:gd name="T13" fmla="*/ 0 h 126"/>
                  <a:gd name="T14" fmla="*/ 0 w 16"/>
                  <a:gd name="T15" fmla="*/ 0 h 126"/>
                  <a:gd name="T16" fmla="*/ 0 w 16"/>
                  <a:gd name="T17" fmla="*/ 0 h 126"/>
                  <a:gd name="T18" fmla="*/ 0 w 16"/>
                  <a:gd name="T19" fmla="*/ 0 h 126"/>
                  <a:gd name="T20" fmla="*/ 0 w 16"/>
                  <a:gd name="T21" fmla="*/ 0 h 126"/>
                  <a:gd name="T22" fmla="*/ 0 w 16"/>
                  <a:gd name="T23" fmla="*/ 0 h 126"/>
                  <a:gd name="T24" fmla="*/ 0 w 16"/>
                  <a:gd name="T25" fmla="*/ 0 h 126"/>
                  <a:gd name="T26" fmla="*/ 0 w 16"/>
                  <a:gd name="T27" fmla="*/ 0 h 126"/>
                  <a:gd name="T28" fmla="*/ 0 w 16"/>
                  <a:gd name="T29" fmla="*/ 0 h 126"/>
                  <a:gd name="T30" fmla="*/ 0 w 16"/>
                  <a:gd name="T31" fmla="*/ 0 h 126"/>
                  <a:gd name="T32" fmla="*/ 0 w 16"/>
                  <a:gd name="T33" fmla="*/ 0 h 126"/>
                  <a:gd name="T34" fmla="*/ 0 w 16"/>
                  <a:gd name="T35" fmla="*/ 0 h 126"/>
                  <a:gd name="T36" fmla="*/ 0 w 16"/>
                  <a:gd name="T37" fmla="*/ 0 h 126"/>
                  <a:gd name="T38" fmla="*/ 0 w 16"/>
                  <a:gd name="T39" fmla="*/ 0 h 126"/>
                  <a:gd name="T40" fmla="*/ 0 w 16"/>
                  <a:gd name="T41" fmla="*/ 0 h 126"/>
                  <a:gd name="T42" fmla="*/ 0 w 16"/>
                  <a:gd name="T43" fmla="*/ 0 h 126"/>
                  <a:gd name="T44" fmla="*/ 0 w 16"/>
                  <a:gd name="T45" fmla="*/ 0 h 126"/>
                  <a:gd name="T46" fmla="*/ 0 w 16"/>
                  <a:gd name="T47" fmla="*/ 0 h 126"/>
                  <a:gd name="T48" fmla="*/ 0 w 16"/>
                  <a:gd name="T49" fmla="*/ 0 h 126"/>
                  <a:gd name="T50" fmla="*/ 0 w 16"/>
                  <a:gd name="T51" fmla="*/ 0 h 12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6"/>
                  <a:gd name="T80" fmla="*/ 16 w 16"/>
                  <a:gd name="T81" fmla="*/ 126 h 12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6">
                    <a:moveTo>
                      <a:pt x="16" y="10"/>
                    </a:moveTo>
                    <a:lnTo>
                      <a:pt x="16" y="6"/>
                    </a:lnTo>
                    <a:lnTo>
                      <a:pt x="13" y="6"/>
                    </a:lnTo>
                    <a:lnTo>
                      <a:pt x="13" y="3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18"/>
                    </a:lnTo>
                    <a:lnTo>
                      <a:pt x="0" y="120"/>
                    </a:lnTo>
                    <a:lnTo>
                      <a:pt x="2" y="124"/>
                    </a:lnTo>
                    <a:lnTo>
                      <a:pt x="5" y="126"/>
                    </a:lnTo>
                    <a:lnTo>
                      <a:pt x="8" y="126"/>
                    </a:lnTo>
                    <a:lnTo>
                      <a:pt x="10" y="126"/>
                    </a:lnTo>
                    <a:lnTo>
                      <a:pt x="10" y="124"/>
                    </a:lnTo>
                    <a:lnTo>
                      <a:pt x="13" y="124"/>
                    </a:lnTo>
                    <a:lnTo>
                      <a:pt x="13" y="120"/>
                    </a:lnTo>
                    <a:lnTo>
                      <a:pt x="16" y="118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18" name="Line 400"/>
              <p:cNvSpPr>
                <a:spLocks noChangeShapeType="1"/>
              </p:cNvSpPr>
              <p:nvPr/>
            </p:nvSpPr>
            <p:spPr bwMode="auto">
              <a:xfrm>
                <a:off x="976" y="191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19" name="Freeform 401"/>
              <p:cNvSpPr>
                <a:spLocks/>
              </p:cNvSpPr>
              <p:nvPr/>
            </p:nvSpPr>
            <p:spPr bwMode="auto">
              <a:xfrm>
                <a:off x="975" y="1915"/>
                <a:ext cx="6" cy="4"/>
              </a:xfrm>
              <a:custGeom>
                <a:avLst/>
                <a:gdLst>
                  <a:gd name="T0" fmla="*/ 0 w 30"/>
                  <a:gd name="T1" fmla="*/ 0 h 18"/>
                  <a:gd name="T2" fmla="*/ 0 w 30"/>
                  <a:gd name="T3" fmla="*/ 0 h 18"/>
                  <a:gd name="T4" fmla="*/ 0 w 30"/>
                  <a:gd name="T5" fmla="*/ 0 h 18"/>
                  <a:gd name="T6" fmla="*/ 0 w 30"/>
                  <a:gd name="T7" fmla="*/ 0 h 18"/>
                  <a:gd name="T8" fmla="*/ 0 w 30"/>
                  <a:gd name="T9" fmla="*/ 0 h 18"/>
                  <a:gd name="T10" fmla="*/ 0 w 30"/>
                  <a:gd name="T11" fmla="*/ 0 h 18"/>
                  <a:gd name="T12" fmla="*/ 0 w 30"/>
                  <a:gd name="T13" fmla="*/ 0 h 18"/>
                  <a:gd name="T14" fmla="*/ 0 w 30"/>
                  <a:gd name="T15" fmla="*/ 0 h 18"/>
                  <a:gd name="T16" fmla="*/ 0 w 30"/>
                  <a:gd name="T17" fmla="*/ 0 h 18"/>
                  <a:gd name="T18" fmla="*/ 0 w 30"/>
                  <a:gd name="T19" fmla="*/ 0 h 18"/>
                  <a:gd name="T20" fmla="*/ 0 w 30"/>
                  <a:gd name="T21" fmla="*/ 0 h 18"/>
                  <a:gd name="T22" fmla="*/ 0 w 30"/>
                  <a:gd name="T23" fmla="*/ 0 h 18"/>
                  <a:gd name="T24" fmla="*/ 0 w 30"/>
                  <a:gd name="T25" fmla="*/ 0 h 18"/>
                  <a:gd name="T26" fmla="*/ 0 w 30"/>
                  <a:gd name="T27" fmla="*/ 0 h 18"/>
                  <a:gd name="T28" fmla="*/ 0 w 30"/>
                  <a:gd name="T29" fmla="*/ 0 h 18"/>
                  <a:gd name="T30" fmla="*/ 0 w 30"/>
                  <a:gd name="T31" fmla="*/ 0 h 18"/>
                  <a:gd name="T32" fmla="*/ 0 w 30"/>
                  <a:gd name="T33" fmla="*/ 0 h 18"/>
                  <a:gd name="T34" fmla="*/ 0 w 30"/>
                  <a:gd name="T35" fmla="*/ 0 h 18"/>
                  <a:gd name="T36" fmla="*/ 0 w 30"/>
                  <a:gd name="T37" fmla="*/ 0 h 18"/>
                  <a:gd name="T38" fmla="*/ 0 w 30"/>
                  <a:gd name="T39" fmla="*/ 0 h 18"/>
                  <a:gd name="T40" fmla="*/ 0 w 30"/>
                  <a:gd name="T41" fmla="*/ 0 h 18"/>
                  <a:gd name="T42" fmla="*/ 0 w 30"/>
                  <a:gd name="T43" fmla="*/ 0 h 18"/>
                  <a:gd name="T44" fmla="*/ 0 w 30"/>
                  <a:gd name="T45" fmla="*/ 0 h 18"/>
                  <a:gd name="T46" fmla="*/ 0 w 30"/>
                  <a:gd name="T47" fmla="*/ 0 h 18"/>
                  <a:gd name="T48" fmla="*/ 0 w 30"/>
                  <a:gd name="T49" fmla="*/ 0 h 18"/>
                  <a:gd name="T50" fmla="*/ 0 w 30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0"/>
                  <a:gd name="T79" fmla="*/ 0 h 18"/>
                  <a:gd name="T80" fmla="*/ 30 w 30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0" h="18">
                    <a:moveTo>
                      <a:pt x="8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2" y="16"/>
                    </a:lnTo>
                    <a:lnTo>
                      <a:pt x="5" y="18"/>
                    </a:lnTo>
                    <a:lnTo>
                      <a:pt x="8" y="18"/>
                    </a:lnTo>
                    <a:lnTo>
                      <a:pt x="21" y="18"/>
                    </a:lnTo>
                    <a:lnTo>
                      <a:pt x="27" y="16"/>
                    </a:lnTo>
                    <a:lnTo>
                      <a:pt x="30" y="12"/>
                    </a:lnTo>
                    <a:lnTo>
                      <a:pt x="30" y="10"/>
                    </a:lnTo>
                    <a:lnTo>
                      <a:pt x="30" y="6"/>
                    </a:lnTo>
                    <a:lnTo>
                      <a:pt x="30" y="3"/>
                    </a:lnTo>
                    <a:lnTo>
                      <a:pt x="27" y="3"/>
                    </a:lnTo>
                    <a:lnTo>
                      <a:pt x="27" y="0"/>
                    </a:lnTo>
                    <a:lnTo>
                      <a:pt x="24" y="0"/>
                    </a:lnTo>
                    <a:lnTo>
                      <a:pt x="21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20" name="Line 402"/>
              <p:cNvSpPr>
                <a:spLocks noChangeShapeType="1"/>
              </p:cNvSpPr>
              <p:nvPr/>
            </p:nvSpPr>
            <p:spPr bwMode="auto">
              <a:xfrm>
                <a:off x="981" y="191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21" name="Freeform 403"/>
              <p:cNvSpPr>
                <a:spLocks/>
              </p:cNvSpPr>
              <p:nvPr/>
            </p:nvSpPr>
            <p:spPr bwMode="auto">
              <a:xfrm>
                <a:off x="977" y="1915"/>
                <a:ext cx="4" cy="25"/>
              </a:xfrm>
              <a:custGeom>
                <a:avLst/>
                <a:gdLst>
                  <a:gd name="T0" fmla="*/ 0 w 17"/>
                  <a:gd name="T1" fmla="*/ 0 h 124"/>
                  <a:gd name="T2" fmla="*/ 0 w 17"/>
                  <a:gd name="T3" fmla="*/ 0 h 124"/>
                  <a:gd name="T4" fmla="*/ 0 w 17"/>
                  <a:gd name="T5" fmla="*/ 0 h 124"/>
                  <a:gd name="T6" fmla="*/ 0 w 17"/>
                  <a:gd name="T7" fmla="*/ 0 h 124"/>
                  <a:gd name="T8" fmla="*/ 0 w 17"/>
                  <a:gd name="T9" fmla="*/ 0 h 124"/>
                  <a:gd name="T10" fmla="*/ 0 w 17"/>
                  <a:gd name="T11" fmla="*/ 0 h 124"/>
                  <a:gd name="T12" fmla="*/ 0 w 17"/>
                  <a:gd name="T13" fmla="*/ 0 h 124"/>
                  <a:gd name="T14" fmla="*/ 0 w 17"/>
                  <a:gd name="T15" fmla="*/ 0 h 124"/>
                  <a:gd name="T16" fmla="*/ 0 w 17"/>
                  <a:gd name="T17" fmla="*/ 0 h 124"/>
                  <a:gd name="T18" fmla="*/ 0 w 17"/>
                  <a:gd name="T19" fmla="*/ 0 h 124"/>
                  <a:gd name="T20" fmla="*/ 0 w 17"/>
                  <a:gd name="T21" fmla="*/ 0 h 124"/>
                  <a:gd name="T22" fmla="*/ 0 w 17"/>
                  <a:gd name="T23" fmla="*/ 0 h 124"/>
                  <a:gd name="T24" fmla="*/ 0 w 17"/>
                  <a:gd name="T25" fmla="*/ 0 h 124"/>
                  <a:gd name="T26" fmla="*/ 0 w 17"/>
                  <a:gd name="T27" fmla="*/ 0 h 124"/>
                  <a:gd name="T28" fmla="*/ 0 w 17"/>
                  <a:gd name="T29" fmla="*/ 0 h 124"/>
                  <a:gd name="T30" fmla="*/ 0 w 17"/>
                  <a:gd name="T31" fmla="*/ 0 h 124"/>
                  <a:gd name="T32" fmla="*/ 0 w 17"/>
                  <a:gd name="T33" fmla="*/ 0 h 124"/>
                  <a:gd name="T34" fmla="*/ 0 w 17"/>
                  <a:gd name="T35" fmla="*/ 0 h 124"/>
                  <a:gd name="T36" fmla="*/ 0 w 17"/>
                  <a:gd name="T37" fmla="*/ 0 h 124"/>
                  <a:gd name="T38" fmla="*/ 0 w 17"/>
                  <a:gd name="T39" fmla="*/ 0 h 124"/>
                  <a:gd name="T40" fmla="*/ 0 w 17"/>
                  <a:gd name="T41" fmla="*/ 0 h 124"/>
                  <a:gd name="T42" fmla="*/ 0 w 17"/>
                  <a:gd name="T43" fmla="*/ 0 h 124"/>
                  <a:gd name="T44" fmla="*/ 0 w 17"/>
                  <a:gd name="T45" fmla="*/ 0 h 124"/>
                  <a:gd name="T46" fmla="*/ 0 w 17"/>
                  <a:gd name="T47" fmla="*/ 0 h 124"/>
                  <a:gd name="T48" fmla="*/ 0 w 17"/>
                  <a:gd name="T49" fmla="*/ 0 h 124"/>
                  <a:gd name="T50" fmla="*/ 0 w 17"/>
                  <a:gd name="T51" fmla="*/ 0 h 12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24"/>
                  <a:gd name="T80" fmla="*/ 17 w 17"/>
                  <a:gd name="T81" fmla="*/ 124 h 124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24">
                    <a:moveTo>
                      <a:pt x="17" y="10"/>
                    </a:moveTo>
                    <a:lnTo>
                      <a:pt x="17" y="6"/>
                    </a:lnTo>
                    <a:lnTo>
                      <a:pt x="17" y="3"/>
                    </a:lnTo>
                    <a:lnTo>
                      <a:pt x="14" y="3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18"/>
                    </a:lnTo>
                    <a:lnTo>
                      <a:pt x="0" y="120"/>
                    </a:lnTo>
                    <a:lnTo>
                      <a:pt x="3" y="120"/>
                    </a:lnTo>
                    <a:lnTo>
                      <a:pt x="6" y="124"/>
                    </a:lnTo>
                    <a:lnTo>
                      <a:pt x="8" y="124"/>
                    </a:lnTo>
                    <a:lnTo>
                      <a:pt x="11" y="124"/>
                    </a:lnTo>
                    <a:lnTo>
                      <a:pt x="14" y="124"/>
                    </a:lnTo>
                    <a:lnTo>
                      <a:pt x="14" y="120"/>
                    </a:lnTo>
                    <a:lnTo>
                      <a:pt x="17" y="120"/>
                    </a:lnTo>
                    <a:lnTo>
                      <a:pt x="17" y="118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22" name="Line 404"/>
              <p:cNvSpPr>
                <a:spLocks noChangeShapeType="1"/>
              </p:cNvSpPr>
              <p:nvPr/>
            </p:nvSpPr>
            <p:spPr bwMode="auto">
              <a:xfrm>
                <a:off x="979" y="193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23" name="Freeform 405"/>
              <p:cNvSpPr>
                <a:spLocks/>
              </p:cNvSpPr>
              <p:nvPr/>
            </p:nvSpPr>
            <p:spPr bwMode="auto">
              <a:xfrm>
                <a:off x="977" y="1936"/>
                <a:ext cx="15" cy="4"/>
              </a:xfrm>
              <a:custGeom>
                <a:avLst/>
                <a:gdLst>
                  <a:gd name="T0" fmla="*/ 0 w 74"/>
                  <a:gd name="T1" fmla="*/ 0 h 19"/>
                  <a:gd name="T2" fmla="*/ 0 w 74"/>
                  <a:gd name="T3" fmla="*/ 0 h 19"/>
                  <a:gd name="T4" fmla="*/ 0 w 74"/>
                  <a:gd name="T5" fmla="*/ 0 h 19"/>
                  <a:gd name="T6" fmla="*/ 0 w 74"/>
                  <a:gd name="T7" fmla="*/ 0 h 19"/>
                  <a:gd name="T8" fmla="*/ 0 w 74"/>
                  <a:gd name="T9" fmla="*/ 0 h 19"/>
                  <a:gd name="T10" fmla="*/ 0 w 74"/>
                  <a:gd name="T11" fmla="*/ 0 h 19"/>
                  <a:gd name="T12" fmla="*/ 0 w 74"/>
                  <a:gd name="T13" fmla="*/ 0 h 19"/>
                  <a:gd name="T14" fmla="*/ 0 w 74"/>
                  <a:gd name="T15" fmla="*/ 0 h 19"/>
                  <a:gd name="T16" fmla="*/ 0 w 74"/>
                  <a:gd name="T17" fmla="*/ 0 h 19"/>
                  <a:gd name="T18" fmla="*/ 0 w 74"/>
                  <a:gd name="T19" fmla="*/ 0 h 19"/>
                  <a:gd name="T20" fmla="*/ 0 w 74"/>
                  <a:gd name="T21" fmla="*/ 0 h 19"/>
                  <a:gd name="T22" fmla="*/ 0 w 74"/>
                  <a:gd name="T23" fmla="*/ 0 h 19"/>
                  <a:gd name="T24" fmla="*/ 0 w 74"/>
                  <a:gd name="T25" fmla="*/ 0 h 19"/>
                  <a:gd name="T26" fmla="*/ 0 w 74"/>
                  <a:gd name="T27" fmla="*/ 0 h 19"/>
                  <a:gd name="T28" fmla="*/ 0 w 74"/>
                  <a:gd name="T29" fmla="*/ 0 h 19"/>
                  <a:gd name="T30" fmla="*/ 0 w 74"/>
                  <a:gd name="T31" fmla="*/ 0 h 19"/>
                  <a:gd name="T32" fmla="*/ 0 w 74"/>
                  <a:gd name="T33" fmla="*/ 0 h 19"/>
                  <a:gd name="T34" fmla="*/ 0 w 74"/>
                  <a:gd name="T35" fmla="*/ 0 h 19"/>
                  <a:gd name="T36" fmla="*/ 0 w 74"/>
                  <a:gd name="T37" fmla="*/ 0 h 19"/>
                  <a:gd name="T38" fmla="*/ 0 w 74"/>
                  <a:gd name="T39" fmla="*/ 0 h 19"/>
                  <a:gd name="T40" fmla="*/ 0 w 74"/>
                  <a:gd name="T41" fmla="*/ 0 h 19"/>
                  <a:gd name="T42" fmla="*/ 0 w 74"/>
                  <a:gd name="T43" fmla="*/ 0 h 19"/>
                  <a:gd name="T44" fmla="*/ 0 w 74"/>
                  <a:gd name="T45" fmla="*/ 0 h 19"/>
                  <a:gd name="T46" fmla="*/ 0 w 74"/>
                  <a:gd name="T47" fmla="*/ 0 h 19"/>
                  <a:gd name="T48" fmla="*/ 0 w 74"/>
                  <a:gd name="T49" fmla="*/ 0 h 19"/>
                  <a:gd name="T50" fmla="*/ 0 w 74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74"/>
                  <a:gd name="T79" fmla="*/ 0 h 19"/>
                  <a:gd name="T80" fmla="*/ 74 w 74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74" h="19">
                    <a:moveTo>
                      <a:pt x="8" y="0"/>
                    </a:moveTo>
                    <a:lnTo>
                      <a:pt x="6" y="0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3" y="15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63" y="19"/>
                    </a:lnTo>
                    <a:lnTo>
                      <a:pt x="68" y="19"/>
                    </a:lnTo>
                    <a:lnTo>
                      <a:pt x="71" y="15"/>
                    </a:lnTo>
                    <a:lnTo>
                      <a:pt x="74" y="15"/>
                    </a:lnTo>
                    <a:lnTo>
                      <a:pt x="74" y="13"/>
                    </a:lnTo>
                    <a:lnTo>
                      <a:pt x="74" y="9"/>
                    </a:lnTo>
                    <a:lnTo>
                      <a:pt x="74" y="6"/>
                    </a:lnTo>
                    <a:lnTo>
                      <a:pt x="71" y="3"/>
                    </a:lnTo>
                    <a:lnTo>
                      <a:pt x="68" y="3"/>
                    </a:lnTo>
                    <a:lnTo>
                      <a:pt x="68" y="0"/>
                    </a:lnTo>
                    <a:lnTo>
                      <a:pt x="63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24" name="Line 406"/>
              <p:cNvSpPr>
                <a:spLocks noChangeShapeType="1"/>
              </p:cNvSpPr>
              <p:nvPr/>
            </p:nvSpPr>
            <p:spPr bwMode="auto">
              <a:xfrm>
                <a:off x="992" y="193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25" name="Freeform 407"/>
              <p:cNvSpPr>
                <a:spLocks/>
              </p:cNvSpPr>
              <p:nvPr/>
            </p:nvSpPr>
            <p:spPr bwMode="auto">
              <a:xfrm>
                <a:off x="989" y="1936"/>
                <a:ext cx="3" cy="25"/>
              </a:xfrm>
              <a:custGeom>
                <a:avLst/>
                <a:gdLst>
                  <a:gd name="T0" fmla="*/ 0 w 16"/>
                  <a:gd name="T1" fmla="*/ 0 h 126"/>
                  <a:gd name="T2" fmla="*/ 0 w 16"/>
                  <a:gd name="T3" fmla="*/ 0 h 126"/>
                  <a:gd name="T4" fmla="*/ 0 w 16"/>
                  <a:gd name="T5" fmla="*/ 0 h 126"/>
                  <a:gd name="T6" fmla="*/ 0 w 16"/>
                  <a:gd name="T7" fmla="*/ 0 h 126"/>
                  <a:gd name="T8" fmla="*/ 0 w 16"/>
                  <a:gd name="T9" fmla="*/ 0 h 126"/>
                  <a:gd name="T10" fmla="*/ 0 w 16"/>
                  <a:gd name="T11" fmla="*/ 0 h 126"/>
                  <a:gd name="T12" fmla="*/ 0 w 16"/>
                  <a:gd name="T13" fmla="*/ 0 h 126"/>
                  <a:gd name="T14" fmla="*/ 0 w 16"/>
                  <a:gd name="T15" fmla="*/ 0 h 126"/>
                  <a:gd name="T16" fmla="*/ 0 w 16"/>
                  <a:gd name="T17" fmla="*/ 0 h 126"/>
                  <a:gd name="T18" fmla="*/ 0 w 16"/>
                  <a:gd name="T19" fmla="*/ 0 h 126"/>
                  <a:gd name="T20" fmla="*/ 0 w 16"/>
                  <a:gd name="T21" fmla="*/ 0 h 126"/>
                  <a:gd name="T22" fmla="*/ 0 w 16"/>
                  <a:gd name="T23" fmla="*/ 0 h 126"/>
                  <a:gd name="T24" fmla="*/ 0 w 16"/>
                  <a:gd name="T25" fmla="*/ 0 h 126"/>
                  <a:gd name="T26" fmla="*/ 0 w 16"/>
                  <a:gd name="T27" fmla="*/ 0 h 126"/>
                  <a:gd name="T28" fmla="*/ 0 w 16"/>
                  <a:gd name="T29" fmla="*/ 0 h 126"/>
                  <a:gd name="T30" fmla="*/ 0 w 16"/>
                  <a:gd name="T31" fmla="*/ 0 h 126"/>
                  <a:gd name="T32" fmla="*/ 0 w 16"/>
                  <a:gd name="T33" fmla="*/ 0 h 126"/>
                  <a:gd name="T34" fmla="*/ 0 w 16"/>
                  <a:gd name="T35" fmla="*/ 0 h 126"/>
                  <a:gd name="T36" fmla="*/ 0 w 16"/>
                  <a:gd name="T37" fmla="*/ 0 h 126"/>
                  <a:gd name="T38" fmla="*/ 0 w 16"/>
                  <a:gd name="T39" fmla="*/ 0 h 126"/>
                  <a:gd name="T40" fmla="*/ 0 w 16"/>
                  <a:gd name="T41" fmla="*/ 0 h 126"/>
                  <a:gd name="T42" fmla="*/ 0 w 16"/>
                  <a:gd name="T43" fmla="*/ 0 h 126"/>
                  <a:gd name="T44" fmla="*/ 0 w 16"/>
                  <a:gd name="T45" fmla="*/ 0 h 126"/>
                  <a:gd name="T46" fmla="*/ 0 w 16"/>
                  <a:gd name="T47" fmla="*/ 0 h 126"/>
                  <a:gd name="T48" fmla="*/ 0 w 16"/>
                  <a:gd name="T49" fmla="*/ 0 h 126"/>
                  <a:gd name="T50" fmla="*/ 0 w 16"/>
                  <a:gd name="T51" fmla="*/ 0 h 12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6"/>
                  <a:gd name="T80" fmla="*/ 16 w 16"/>
                  <a:gd name="T81" fmla="*/ 126 h 12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6">
                    <a:moveTo>
                      <a:pt x="16" y="9"/>
                    </a:moveTo>
                    <a:lnTo>
                      <a:pt x="16" y="9"/>
                    </a:lnTo>
                    <a:lnTo>
                      <a:pt x="16" y="6"/>
                    </a:lnTo>
                    <a:lnTo>
                      <a:pt x="13" y="3"/>
                    </a:lnTo>
                    <a:lnTo>
                      <a:pt x="10" y="3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17"/>
                    </a:lnTo>
                    <a:lnTo>
                      <a:pt x="0" y="123"/>
                    </a:lnTo>
                    <a:lnTo>
                      <a:pt x="3" y="123"/>
                    </a:lnTo>
                    <a:lnTo>
                      <a:pt x="3" y="126"/>
                    </a:lnTo>
                    <a:lnTo>
                      <a:pt x="5" y="126"/>
                    </a:lnTo>
                    <a:lnTo>
                      <a:pt x="7" y="126"/>
                    </a:lnTo>
                    <a:lnTo>
                      <a:pt x="10" y="126"/>
                    </a:lnTo>
                    <a:lnTo>
                      <a:pt x="13" y="123"/>
                    </a:lnTo>
                    <a:lnTo>
                      <a:pt x="16" y="123"/>
                    </a:lnTo>
                    <a:lnTo>
                      <a:pt x="16" y="119"/>
                    </a:lnTo>
                    <a:lnTo>
                      <a:pt x="16" y="117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26" name="Line 408"/>
              <p:cNvSpPr>
                <a:spLocks noChangeShapeType="1"/>
              </p:cNvSpPr>
              <p:nvPr/>
            </p:nvSpPr>
            <p:spPr bwMode="auto">
              <a:xfrm>
                <a:off x="990" y="195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27" name="Freeform 409"/>
              <p:cNvSpPr>
                <a:spLocks/>
              </p:cNvSpPr>
              <p:nvPr/>
            </p:nvSpPr>
            <p:spPr bwMode="auto">
              <a:xfrm>
                <a:off x="989" y="1958"/>
                <a:ext cx="6" cy="3"/>
              </a:xfrm>
              <a:custGeom>
                <a:avLst/>
                <a:gdLst>
                  <a:gd name="T0" fmla="*/ 0 w 29"/>
                  <a:gd name="T1" fmla="*/ 0 h 18"/>
                  <a:gd name="T2" fmla="*/ 0 w 29"/>
                  <a:gd name="T3" fmla="*/ 0 h 18"/>
                  <a:gd name="T4" fmla="*/ 0 w 29"/>
                  <a:gd name="T5" fmla="*/ 0 h 18"/>
                  <a:gd name="T6" fmla="*/ 0 w 29"/>
                  <a:gd name="T7" fmla="*/ 0 h 18"/>
                  <a:gd name="T8" fmla="*/ 0 w 29"/>
                  <a:gd name="T9" fmla="*/ 0 h 18"/>
                  <a:gd name="T10" fmla="*/ 0 w 29"/>
                  <a:gd name="T11" fmla="*/ 0 h 18"/>
                  <a:gd name="T12" fmla="*/ 0 w 29"/>
                  <a:gd name="T13" fmla="*/ 0 h 18"/>
                  <a:gd name="T14" fmla="*/ 0 w 29"/>
                  <a:gd name="T15" fmla="*/ 0 h 18"/>
                  <a:gd name="T16" fmla="*/ 0 w 29"/>
                  <a:gd name="T17" fmla="*/ 0 h 18"/>
                  <a:gd name="T18" fmla="*/ 0 w 29"/>
                  <a:gd name="T19" fmla="*/ 0 h 18"/>
                  <a:gd name="T20" fmla="*/ 0 w 29"/>
                  <a:gd name="T21" fmla="*/ 0 h 18"/>
                  <a:gd name="T22" fmla="*/ 0 w 29"/>
                  <a:gd name="T23" fmla="*/ 0 h 18"/>
                  <a:gd name="T24" fmla="*/ 0 w 29"/>
                  <a:gd name="T25" fmla="*/ 0 h 18"/>
                  <a:gd name="T26" fmla="*/ 0 w 29"/>
                  <a:gd name="T27" fmla="*/ 0 h 18"/>
                  <a:gd name="T28" fmla="*/ 0 w 29"/>
                  <a:gd name="T29" fmla="*/ 0 h 18"/>
                  <a:gd name="T30" fmla="*/ 0 w 29"/>
                  <a:gd name="T31" fmla="*/ 0 h 18"/>
                  <a:gd name="T32" fmla="*/ 0 w 29"/>
                  <a:gd name="T33" fmla="*/ 0 h 18"/>
                  <a:gd name="T34" fmla="*/ 0 w 29"/>
                  <a:gd name="T35" fmla="*/ 0 h 18"/>
                  <a:gd name="T36" fmla="*/ 0 w 29"/>
                  <a:gd name="T37" fmla="*/ 0 h 18"/>
                  <a:gd name="T38" fmla="*/ 0 w 29"/>
                  <a:gd name="T39" fmla="*/ 0 h 18"/>
                  <a:gd name="T40" fmla="*/ 0 w 29"/>
                  <a:gd name="T41" fmla="*/ 0 h 18"/>
                  <a:gd name="T42" fmla="*/ 0 w 29"/>
                  <a:gd name="T43" fmla="*/ 0 h 18"/>
                  <a:gd name="T44" fmla="*/ 0 w 29"/>
                  <a:gd name="T45" fmla="*/ 0 h 18"/>
                  <a:gd name="T46" fmla="*/ 0 w 29"/>
                  <a:gd name="T47" fmla="*/ 0 h 18"/>
                  <a:gd name="T48" fmla="*/ 0 w 29"/>
                  <a:gd name="T49" fmla="*/ 0 h 18"/>
                  <a:gd name="T50" fmla="*/ 0 w 29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9"/>
                  <a:gd name="T79" fmla="*/ 0 h 18"/>
                  <a:gd name="T80" fmla="*/ 29 w 29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9" h="18">
                    <a:moveTo>
                      <a:pt x="7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3" y="15"/>
                    </a:lnTo>
                    <a:lnTo>
                      <a:pt x="3" y="18"/>
                    </a:lnTo>
                    <a:lnTo>
                      <a:pt x="5" y="18"/>
                    </a:lnTo>
                    <a:lnTo>
                      <a:pt x="7" y="18"/>
                    </a:lnTo>
                    <a:lnTo>
                      <a:pt x="21" y="18"/>
                    </a:lnTo>
                    <a:lnTo>
                      <a:pt x="27" y="18"/>
                    </a:lnTo>
                    <a:lnTo>
                      <a:pt x="27" y="15"/>
                    </a:lnTo>
                    <a:lnTo>
                      <a:pt x="29" y="15"/>
                    </a:lnTo>
                    <a:lnTo>
                      <a:pt x="29" y="11"/>
                    </a:lnTo>
                    <a:lnTo>
                      <a:pt x="29" y="9"/>
                    </a:lnTo>
                    <a:lnTo>
                      <a:pt x="29" y="5"/>
                    </a:lnTo>
                    <a:lnTo>
                      <a:pt x="27" y="3"/>
                    </a:lnTo>
                    <a:lnTo>
                      <a:pt x="27" y="0"/>
                    </a:lnTo>
                    <a:lnTo>
                      <a:pt x="24" y="0"/>
                    </a:lnTo>
                    <a:lnTo>
                      <a:pt x="21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28" name="Line 410"/>
              <p:cNvSpPr>
                <a:spLocks noChangeShapeType="1"/>
              </p:cNvSpPr>
              <p:nvPr/>
            </p:nvSpPr>
            <p:spPr bwMode="auto">
              <a:xfrm>
                <a:off x="995" y="196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829" name="Freeform 411"/>
              <p:cNvSpPr>
                <a:spLocks/>
              </p:cNvSpPr>
              <p:nvPr/>
            </p:nvSpPr>
            <p:spPr bwMode="auto">
              <a:xfrm>
                <a:off x="992" y="1958"/>
                <a:ext cx="3" cy="25"/>
              </a:xfrm>
              <a:custGeom>
                <a:avLst/>
                <a:gdLst>
                  <a:gd name="T0" fmla="*/ 0 w 16"/>
                  <a:gd name="T1" fmla="*/ 0 h 126"/>
                  <a:gd name="T2" fmla="*/ 0 w 16"/>
                  <a:gd name="T3" fmla="*/ 0 h 126"/>
                  <a:gd name="T4" fmla="*/ 0 w 16"/>
                  <a:gd name="T5" fmla="*/ 0 h 126"/>
                  <a:gd name="T6" fmla="*/ 0 w 16"/>
                  <a:gd name="T7" fmla="*/ 0 h 126"/>
                  <a:gd name="T8" fmla="*/ 0 w 16"/>
                  <a:gd name="T9" fmla="*/ 0 h 126"/>
                  <a:gd name="T10" fmla="*/ 0 w 16"/>
                  <a:gd name="T11" fmla="*/ 0 h 126"/>
                  <a:gd name="T12" fmla="*/ 0 w 16"/>
                  <a:gd name="T13" fmla="*/ 0 h 126"/>
                  <a:gd name="T14" fmla="*/ 0 w 16"/>
                  <a:gd name="T15" fmla="*/ 0 h 126"/>
                  <a:gd name="T16" fmla="*/ 0 w 16"/>
                  <a:gd name="T17" fmla="*/ 0 h 126"/>
                  <a:gd name="T18" fmla="*/ 0 w 16"/>
                  <a:gd name="T19" fmla="*/ 0 h 126"/>
                  <a:gd name="T20" fmla="*/ 0 w 16"/>
                  <a:gd name="T21" fmla="*/ 0 h 126"/>
                  <a:gd name="T22" fmla="*/ 0 w 16"/>
                  <a:gd name="T23" fmla="*/ 0 h 126"/>
                  <a:gd name="T24" fmla="*/ 0 w 16"/>
                  <a:gd name="T25" fmla="*/ 0 h 126"/>
                  <a:gd name="T26" fmla="*/ 0 w 16"/>
                  <a:gd name="T27" fmla="*/ 0 h 126"/>
                  <a:gd name="T28" fmla="*/ 0 w 16"/>
                  <a:gd name="T29" fmla="*/ 0 h 126"/>
                  <a:gd name="T30" fmla="*/ 0 w 16"/>
                  <a:gd name="T31" fmla="*/ 0 h 126"/>
                  <a:gd name="T32" fmla="*/ 0 w 16"/>
                  <a:gd name="T33" fmla="*/ 0 h 126"/>
                  <a:gd name="T34" fmla="*/ 0 w 16"/>
                  <a:gd name="T35" fmla="*/ 0 h 126"/>
                  <a:gd name="T36" fmla="*/ 0 w 16"/>
                  <a:gd name="T37" fmla="*/ 0 h 126"/>
                  <a:gd name="T38" fmla="*/ 0 w 16"/>
                  <a:gd name="T39" fmla="*/ 0 h 126"/>
                  <a:gd name="T40" fmla="*/ 0 w 16"/>
                  <a:gd name="T41" fmla="*/ 0 h 126"/>
                  <a:gd name="T42" fmla="*/ 0 w 16"/>
                  <a:gd name="T43" fmla="*/ 0 h 126"/>
                  <a:gd name="T44" fmla="*/ 0 w 16"/>
                  <a:gd name="T45" fmla="*/ 0 h 126"/>
                  <a:gd name="T46" fmla="*/ 0 w 16"/>
                  <a:gd name="T47" fmla="*/ 0 h 126"/>
                  <a:gd name="T48" fmla="*/ 0 w 16"/>
                  <a:gd name="T49" fmla="*/ 0 h 126"/>
                  <a:gd name="T50" fmla="*/ 0 w 16"/>
                  <a:gd name="T51" fmla="*/ 0 h 12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6"/>
                  <a:gd name="T80" fmla="*/ 16 w 16"/>
                  <a:gd name="T81" fmla="*/ 126 h 12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6">
                    <a:moveTo>
                      <a:pt x="16" y="9"/>
                    </a:moveTo>
                    <a:lnTo>
                      <a:pt x="16" y="5"/>
                    </a:lnTo>
                    <a:lnTo>
                      <a:pt x="14" y="3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0" y="119"/>
                    </a:lnTo>
                    <a:lnTo>
                      <a:pt x="3" y="123"/>
                    </a:lnTo>
                    <a:lnTo>
                      <a:pt x="5" y="126"/>
                    </a:lnTo>
                    <a:lnTo>
                      <a:pt x="8" y="126"/>
                    </a:lnTo>
                    <a:lnTo>
                      <a:pt x="11" y="126"/>
                    </a:lnTo>
                    <a:lnTo>
                      <a:pt x="14" y="126"/>
                    </a:lnTo>
                    <a:lnTo>
                      <a:pt x="14" y="123"/>
                    </a:lnTo>
                    <a:lnTo>
                      <a:pt x="16" y="123"/>
                    </a:lnTo>
                    <a:lnTo>
                      <a:pt x="16" y="119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</p:grpSp>
        <p:grpSp>
          <p:nvGrpSpPr>
            <p:cNvPr id="5" name="Group 412"/>
            <p:cNvGrpSpPr>
              <a:grpSpLocks/>
            </p:cNvGrpSpPr>
            <p:nvPr/>
          </p:nvGrpSpPr>
          <p:grpSpPr bwMode="auto">
            <a:xfrm>
              <a:off x="992" y="1979"/>
              <a:ext cx="1525" cy="1069"/>
              <a:chOff x="992" y="1979"/>
              <a:chExt cx="1525" cy="1069"/>
            </a:xfrm>
            <a:grpFill/>
          </p:grpSpPr>
          <p:sp>
            <p:nvSpPr>
              <p:cNvPr id="91430" name="Line 413"/>
              <p:cNvSpPr>
                <a:spLocks noChangeShapeType="1"/>
              </p:cNvSpPr>
              <p:nvPr/>
            </p:nvSpPr>
            <p:spPr bwMode="auto">
              <a:xfrm>
                <a:off x="993" y="197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31" name="Freeform 414"/>
              <p:cNvSpPr>
                <a:spLocks/>
              </p:cNvSpPr>
              <p:nvPr/>
            </p:nvSpPr>
            <p:spPr bwMode="auto">
              <a:xfrm>
                <a:off x="992" y="1979"/>
                <a:ext cx="12" cy="4"/>
              </a:xfrm>
              <a:custGeom>
                <a:avLst/>
                <a:gdLst>
                  <a:gd name="T0" fmla="*/ 0 w 60"/>
                  <a:gd name="T1" fmla="*/ 0 h 19"/>
                  <a:gd name="T2" fmla="*/ 0 w 60"/>
                  <a:gd name="T3" fmla="*/ 0 h 19"/>
                  <a:gd name="T4" fmla="*/ 0 w 60"/>
                  <a:gd name="T5" fmla="*/ 0 h 19"/>
                  <a:gd name="T6" fmla="*/ 0 w 60"/>
                  <a:gd name="T7" fmla="*/ 0 h 19"/>
                  <a:gd name="T8" fmla="*/ 0 w 60"/>
                  <a:gd name="T9" fmla="*/ 0 h 19"/>
                  <a:gd name="T10" fmla="*/ 0 w 60"/>
                  <a:gd name="T11" fmla="*/ 0 h 19"/>
                  <a:gd name="T12" fmla="*/ 0 w 60"/>
                  <a:gd name="T13" fmla="*/ 0 h 19"/>
                  <a:gd name="T14" fmla="*/ 0 w 60"/>
                  <a:gd name="T15" fmla="*/ 0 h 19"/>
                  <a:gd name="T16" fmla="*/ 0 w 60"/>
                  <a:gd name="T17" fmla="*/ 0 h 19"/>
                  <a:gd name="T18" fmla="*/ 0 w 60"/>
                  <a:gd name="T19" fmla="*/ 0 h 19"/>
                  <a:gd name="T20" fmla="*/ 0 w 60"/>
                  <a:gd name="T21" fmla="*/ 0 h 19"/>
                  <a:gd name="T22" fmla="*/ 0 w 60"/>
                  <a:gd name="T23" fmla="*/ 0 h 19"/>
                  <a:gd name="T24" fmla="*/ 0 w 60"/>
                  <a:gd name="T25" fmla="*/ 0 h 19"/>
                  <a:gd name="T26" fmla="*/ 0 w 60"/>
                  <a:gd name="T27" fmla="*/ 0 h 19"/>
                  <a:gd name="T28" fmla="*/ 0 w 60"/>
                  <a:gd name="T29" fmla="*/ 0 h 19"/>
                  <a:gd name="T30" fmla="*/ 0 w 60"/>
                  <a:gd name="T31" fmla="*/ 0 h 19"/>
                  <a:gd name="T32" fmla="*/ 0 w 60"/>
                  <a:gd name="T33" fmla="*/ 0 h 19"/>
                  <a:gd name="T34" fmla="*/ 0 w 60"/>
                  <a:gd name="T35" fmla="*/ 0 h 19"/>
                  <a:gd name="T36" fmla="*/ 0 w 60"/>
                  <a:gd name="T37" fmla="*/ 0 h 19"/>
                  <a:gd name="T38" fmla="*/ 0 w 60"/>
                  <a:gd name="T39" fmla="*/ 0 h 19"/>
                  <a:gd name="T40" fmla="*/ 0 w 60"/>
                  <a:gd name="T41" fmla="*/ 0 h 19"/>
                  <a:gd name="T42" fmla="*/ 0 w 60"/>
                  <a:gd name="T43" fmla="*/ 0 h 19"/>
                  <a:gd name="T44" fmla="*/ 0 w 60"/>
                  <a:gd name="T45" fmla="*/ 0 h 19"/>
                  <a:gd name="T46" fmla="*/ 0 w 60"/>
                  <a:gd name="T47" fmla="*/ 0 h 19"/>
                  <a:gd name="T48" fmla="*/ 0 w 60"/>
                  <a:gd name="T49" fmla="*/ 0 h 19"/>
                  <a:gd name="T50" fmla="*/ 0 w 60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60"/>
                  <a:gd name="T79" fmla="*/ 0 h 19"/>
                  <a:gd name="T80" fmla="*/ 60 w 60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60" h="19">
                    <a:moveTo>
                      <a:pt x="8" y="0"/>
                    </a:moveTo>
                    <a:lnTo>
                      <a:pt x="5" y="0"/>
                    </a:lnTo>
                    <a:lnTo>
                      <a:pt x="5" y="4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3" y="16"/>
                    </a:lnTo>
                    <a:lnTo>
                      <a:pt x="5" y="19"/>
                    </a:lnTo>
                    <a:lnTo>
                      <a:pt x="8" y="19"/>
                    </a:lnTo>
                    <a:lnTo>
                      <a:pt x="49" y="19"/>
                    </a:lnTo>
                    <a:lnTo>
                      <a:pt x="55" y="19"/>
                    </a:lnTo>
                    <a:lnTo>
                      <a:pt x="58" y="16"/>
                    </a:lnTo>
                    <a:lnTo>
                      <a:pt x="60" y="12"/>
                    </a:lnTo>
                    <a:lnTo>
                      <a:pt x="60" y="10"/>
                    </a:lnTo>
                    <a:lnTo>
                      <a:pt x="60" y="6"/>
                    </a:lnTo>
                    <a:lnTo>
                      <a:pt x="58" y="6"/>
                    </a:lnTo>
                    <a:lnTo>
                      <a:pt x="58" y="4"/>
                    </a:lnTo>
                    <a:lnTo>
                      <a:pt x="55" y="4"/>
                    </a:lnTo>
                    <a:lnTo>
                      <a:pt x="55" y="0"/>
                    </a:lnTo>
                    <a:lnTo>
                      <a:pt x="49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32" name="Line 415"/>
              <p:cNvSpPr>
                <a:spLocks noChangeShapeType="1"/>
              </p:cNvSpPr>
              <p:nvPr/>
            </p:nvSpPr>
            <p:spPr bwMode="auto">
              <a:xfrm>
                <a:off x="1004" y="198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33" name="Freeform 416"/>
              <p:cNvSpPr>
                <a:spLocks/>
              </p:cNvSpPr>
              <p:nvPr/>
            </p:nvSpPr>
            <p:spPr bwMode="auto">
              <a:xfrm>
                <a:off x="1000" y="1979"/>
                <a:ext cx="4" cy="25"/>
              </a:xfrm>
              <a:custGeom>
                <a:avLst/>
                <a:gdLst>
                  <a:gd name="T0" fmla="*/ 0 w 16"/>
                  <a:gd name="T1" fmla="*/ 0 h 126"/>
                  <a:gd name="T2" fmla="*/ 0 w 16"/>
                  <a:gd name="T3" fmla="*/ 0 h 126"/>
                  <a:gd name="T4" fmla="*/ 0 w 16"/>
                  <a:gd name="T5" fmla="*/ 0 h 126"/>
                  <a:gd name="T6" fmla="*/ 0 w 16"/>
                  <a:gd name="T7" fmla="*/ 0 h 126"/>
                  <a:gd name="T8" fmla="*/ 0 w 16"/>
                  <a:gd name="T9" fmla="*/ 0 h 126"/>
                  <a:gd name="T10" fmla="*/ 0 w 16"/>
                  <a:gd name="T11" fmla="*/ 0 h 126"/>
                  <a:gd name="T12" fmla="*/ 0 w 16"/>
                  <a:gd name="T13" fmla="*/ 0 h 126"/>
                  <a:gd name="T14" fmla="*/ 0 w 16"/>
                  <a:gd name="T15" fmla="*/ 0 h 126"/>
                  <a:gd name="T16" fmla="*/ 0 w 16"/>
                  <a:gd name="T17" fmla="*/ 0 h 126"/>
                  <a:gd name="T18" fmla="*/ 0 w 16"/>
                  <a:gd name="T19" fmla="*/ 0 h 126"/>
                  <a:gd name="T20" fmla="*/ 0 w 16"/>
                  <a:gd name="T21" fmla="*/ 0 h 126"/>
                  <a:gd name="T22" fmla="*/ 0 w 16"/>
                  <a:gd name="T23" fmla="*/ 0 h 126"/>
                  <a:gd name="T24" fmla="*/ 0 w 16"/>
                  <a:gd name="T25" fmla="*/ 0 h 126"/>
                  <a:gd name="T26" fmla="*/ 0 w 16"/>
                  <a:gd name="T27" fmla="*/ 0 h 126"/>
                  <a:gd name="T28" fmla="*/ 0 w 16"/>
                  <a:gd name="T29" fmla="*/ 0 h 126"/>
                  <a:gd name="T30" fmla="*/ 0 w 16"/>
                  <a:gd name="T31" fmla="*/ 0 h 126"/>
                  <a:gd name="T32" fmla="*/ 0 w 16"/>
                  <a:gd name="T33" fmla="*/ 0 h 126"/>
                  <a:gd name="T34" fmla="*/ 0 w 16"/>
                  <a:gd name="T35" fmla="*/ 0 h 126"/>
                  <a:gd name="T36" fmla="*/ 0 w 16"/>
                  <a:gd name="T37" fmla="*/ 0 h 126"/>
                  <a:gd name="T38" fmla="*/ 0 w 16"/>
                  <a:gd name="T39" fmla="*/ 0 h 126"/>
                  <a:gd name="T40" fmla="*/ 0 w 16"/>
                  <a:gd name="T41" fmla="*/ 0 h 126"/>
                  <a:gd name="T42" fmla="*/ 0 w 16"/>
                  <a:gd name="T43" fmla="*/ 0 h 126"/>
                  <a:gd name="T44" fmla="*/ 0 w 16"/>
                  <a:gd name="T45" fmla="*/ 0 h 126"/>
                  <a:gd name="T46" fmla="*/ 0 w 16"/>
                  <a:gd name="T47" fmla="*/ 0 h 126"/>
                  <a:gd name="T48" fmla="*/ 0 w 16"/>
                  <a:gd name="T49" fmla="*/ 0 h 126"/>
                  <a:gd name="T50" fmla="*/ 0 w 16"/>
                  <a:gd name="T51" fmla="*/ 0 h 12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6"/>
                  <a:gd name="T80" fmla="*/ 16 w 16"/>
                  <a:gd name="T81" fmla="*/ 126 h 12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6">
                    <a:moveTo>
                      <a:pt x="16" y="10"/>
                    </a:moveTo>
                    <a:lnTo>
                      <a:pt x="16" y="6"/>
                    </a:lnTo>
                    <a:lnTo>
                      <a:pt x="14" y="6"/>
                    </a:lnTo>
                    <a:lnTo>
                      <a:pt x="14" y="4"/>
                    </a:lnTo>
                    <a:lnTo>
                      <a:pt x="11" y="4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0"/>
                    </a:lnTo>
                    <a:lnTo>
                      <a:pt x="0" y="124"/>
                    </a:lnTo>
                    <a:lnTo>
                      <a:pt x="3" y="124"/>
                    </a:lnTo>
                    <a:lnTo>
                      <a:pt x="3" y="126"/>
                    </a:lnTo>
                    <a:lnTo>
                      <a:pt x="5" y="126"/>
                    </a:lnTo>
                    <a:lnTo>
                      <a:pt x="8" y="126"/>
                    </a:lnTo>
                    <a:lnTo>
                      <a:pt x="11" y="126"/>
                    </a:lnTo>
                    <a:lnTo>
                      <a:pt x="14" y="124"/>
                    </a:lnTo>
                    <a:lnTo>
                      <a:pt x="16" y="120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34" name="Line 417"/>
              <p:cNvSpPr>
                <a:spLocks noChangeShapeType="1"/>
              </p:cNvSpPr>
              <p:nvPr/>
            </p:nvSpPr>
            <p:spPr bwMode="auto">
              <a:xfrm>
                <a:off x="1002" y="200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35" name="Freeform 418"/>
              <p:cNvSpPr>
                <a:spLocks/>
              </p:cNvSpPr>
              <p:nvPr/>
            </p:nvSpPr>
            <p:spPr bwMode="auto">
              <a:xfrm>
                <a:off x="1000" y="2001"/>
                <a:ext cx="6" cy="3"/>
              </a:xfrm>
              <a:custGeom>
                <a:avLst/>
                <a:gdLst>
                  <a:gd name="T0" fmla="*/ 0 w 29"/>
                  <a:gd name="T1" fmla="*/ 0 h 18"/>
                  <a:gd name="T2" fmla="*/ 0 w 29"/>
                  <a:gd name="T3" fmla="*/ 0 h 18"/>
                  <a:gd name="T4" fmla="*/ 0 w 29"/>
                  <a:gd name="T5" fmla="*/ 0 h 18"/>
                  <a:gd name="T6" fmla="*/ 0 w 29"/>
                  <a:gd name="T7" fmla="*/ 0 h 18"/>
                  <a:gd name="T8" fmla="*/ 0 w 29"/>
                  <a:gd name="T9" fmla="*/ 0 h 18"/>
                  <a:gd name="T10" fmla="*/ 0 w 29"/>
                  <a:gd name="T11" fmla="*/ 0 h 18"/>
                  <a:gd name="T12" fmla="*/ 0 w 29"/>
                  <a:gd name="T13" fmla="*/ 0 h 18"/>
                  <a:gd name="T14" fmla="*/ 0 w 29"/>
                  <a:gd name="T15" fmla="*/ 0 h 18"/>
                  <a:gd name="T16" fmla="*/ 0 w 29"/>
                  <a:gd name="T17" fmla="*/ 0 h 18"/>
                  <a:gd name="T18" fmla="*/ 0 w 29"/>
                  <a:gd name="T19" fmla="*/ 0 h 18"/>
                  <a:gd name="T20" fmla="*/ 0 w 29"/>
                  <a:gd name="T21" fmla="*/ 0 h 18"/>
                  <a:gd name="T22" fmla="*/ 0 w 29"/>
                  <a:gd name="T23" fmla="*/ 0 h 18"/>
                  <a:gd name="T24" fmla="*/ 0 w 29"/>
                  <a:gd name="T25" fmla="*/ 0 h 18"/>
                  <a:gd name="T26" fmla="*/ 0 w 29"/>
                  <a:gd name="T27" fmla="*/ 0 h 18"/>
                  <a:gd name="T28" fmla="*/ 0 w 29"/>
                  <a:gd name="T29" fmla="*/ 0 h 18"/>
                  <a:gd name="T30" fmla="*/ 0 w 29"/>
                  <a:gd name="T31" fmla="*/ 0 h 18"/>
                  <a:gd name="T32" fmla="*/ 0 w 29"/>
                  <a:gd name="T33" fmla="*/ 0 h 18"/>
                  <a:gd name="T34" fmla="*/ 0 w 29"/>
                  <a:gd name="T35" fmla="*/ 0 h 18"/>
                  <a:gd name="T36" fmla="*/ 0 w 29"/>
                  <a:gd name="T37" fmla="*/ 0 h 18"/>
                  <a:gd name="T38" fmla="*/ 0 w 29"/>
                  <a:gd name="T39" fmla="*/ 0 h 18"/>
                  <a:gd name="T40" fmla="*/ 0 w 29"/>
                  <a:gd name="T41" fmla="*/ 0 h 18"/>
                  <a:gd name="T42" fmla="*/ 0 w 29"/>
                  <a:gd name="T43" fmla="*/ 0 h 18"/>
                  <a:gd name="T44" fmla="*/ 0 w 29"/>
                  <a:gd name="T45" fmla="*/ 0 h 18"/>
                  <a:gd name="T46" fmla="*/ 0 w 29"/>
                  <a:gd name="T47" fmla="*/ 0 h 18"/>
                  <a:gd name="T48" fmla="*/ 0 w 29"/>
                  <a:gd name="T49" fmla="*/ 0 h 18"/>
                  <a:gd name="T50" fmla="*/ 0 w 29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9"/>
                  <a:gd name="T79" fmla="*/ 0 h 18"/>
                  <a:gd name="T80" fmla="*/ 29 w 29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9" h="18">
                    <a:moveTo>
                      <a:pt x="8" y="0"/>
                    </a:moveTo>
                    <a:lnTo>
                      <a:pt x="5" y="0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3" y="16"/>
                    </a:lnTo>
                    <a:lnTo>
                      <a:pt x="3" y="18"/>
                    </a:lnTo>
                    <a:lnTo>
                      <a:pt x="5" y="18"/>
                    </a:lnTo>
                    <a:lnTo>
                      <a:pt x="8" y="18"/>
                    </a:lnTo>
                    <a:lnTo>
                      <a:pt x="22" y="18"/>
                    </a:lnTo>
                    <a:lnTo>
                      <a:pt x="27" y="18"/>
                    </a:lnTo>
                    <a:lnTo>
                      <a:pt x="27" y="16"/>
                    </a:lnTo>
                    <a:lnTo>
                      <a:pt x="29" y="16"/>
                    </a:lnTo>
                    <a:lnTo>
                      <a:pt x="29" y="12"/>
                    </a:lnTo>
                    <a:lnTo>
                      <a:pt x="29" y="10"/>
                    </a:lnTo>
                    <a:lnTo>
                      <a:pt x="29" y="6"/>
                    </a:lnTo>
                    <a:lnTo>
                      <a:pt x="27" y="4"/>
                    </a:lnTo>
                    <a:lnTo>
                      <a:pt x="25" y="0"/>
                    </a:lnTo>
                    <a:lnTo>
                      <a:pt x="22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36" name="Line 419"/>
              <p:cNvSpPr>
                <a:spLocks noChangeShapeType="1"/>
              </p:cNvSpPr>
              <p:nvPr/>
            </p:nvSpPr>
            <p:spPr bwMode="auto">
              <a:xfrm>
                <a:off x="1006" y="200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37" name="Freeform 420"/>
              <p:cNvSpPr>
                <a:spLocks/>
              </p:cNvSpPr>
              <p:nvPr/>
            </p:nvSpPr>
            <p:spPr bwMode="auto">
              <a:xfrm>
                <a:off x="1003" y="2001"/>
                <a:ext cx="3" cy="25"/>
              </a:xfrm>
              <a:custGeom>
                <a:avLst/>
                <a:gdLst>
                  <a:gd name="T0" fmla="*/ 0 w 15"/>
                  <a:gd name="T1" fmla="*/ 0 h 126"/>
                  <a:gd name="T2" fmla="*/ 0 w 15"/>
                  <a:gd name="T3" fmla="*/ 0 h 126"/>
                  <a:gd name="T4" fmla="*/ 0 w 15"/>
                  <a:gd name="T5" fmla="*/ 0 h 126"/>
                  <a:gd name="T6" fmla="*/ 0 w 15"/>
                  <a:gd name="T7" fmla="*/ 0 h 126"/>
                  <a:gd name="T8" fmla="*/ 0 w 15"/>
                  <a:gd name="T9" fmla="*/ 0 h 126"/>
                  <a:gd name="T10" fmla="*/ 0 w 15"/>
                  <a:gd name="T11" fmla="*/ 0 h 126"/>
                  <a:gd name="T12" fmla="*/ 0 w 15"/>
                  <a:gd name="T13" fmla="*/ 0 h 126"/>
                  <a:gd name="T14" fmla="*/ 0 w 15"/>
                  <a:gd name="T15" fmla="*/ 0 h 126"/>
                  <a:gd name="T16" fmla="*/ 0 w 15"/>
                  <a:gd name="T17" fmla="*/ 0 h 126"/>
                  <a:gd name="T18" fmla="*/ 0 w 15"/>
                  <a:gd name="T19" fmla="*/ 0 h 126"/>
                  <a:gd name="T20" fmla="*/ 0 w 15"/>
                  <a:gd name="T21" fmla="*/ 0 h 126"/>
                  <a:gd name="T22" fmla="*/ 0 w 15"/>
                  <a:gd name="T23" fmla="*/ 0 h 126"/>
                  <a:gd name="T24" fmla="*/ 0 w 15"/>
                  <a:gd name="T25" fmla="*/ 0 h 126"/>
                  <a:gd name="T26" fmla="*/ 0 w 15"/>
                  <a:gd name="T27" fmla="*/ 0 h 126"/>
                  <a:gd name="T28" fmla="*/ 0 w 15"/>
                  <a:gd name="T29" fmla="*/ 0 h 126"/>
                  <a:gd name="T30" fmla="*/ 0 w 15"/>
                  <a:gd name="T31" fmla="*/ 0 h 126"/>
                  <a:gd name="T32" fmla="*/ 0 w 15"/>
                  <a:gd name="T33" fmla="*/ 0 h 126"/>
                  <a:gd name="T34" fmla="*/ 0 w 15"/>
                  <a:gd name="T35" fmla="*/ 0 h 126"/>
                  <a:gd name="T36" fmla="*/ 0 w 15"/>
                  <a:gd name="T37" fmla="*/ 0 h 126"/>
                  <a:gd name="T38" fmla="*/ 0 w 15"/>
                  <a:gd name="T39" fmla="*/ 0 h 126"/>
                  <a:gd name="T40" fmla="*/ 0 w 15"/>
                  <a:gd name="T41" fmla="*/ 0 h 126"/>
                  <a:gd name="T42" fmla="*/ 0 w 15"/>
                  <a:gd name="T43" fmla="*/ 0 h 126"/>
                  <a:gd name="T44" fmla="*/ 0 w 15"/>
                  <a:gd name="T45" fmla="*/ 0 h 126"/>
                  <a:gd name="T46" fmla="*/ 0 w 15"/>
                  <a:gd name="T47" fmla="*/ 0 h 126"/>
                  <a:gd name="T48" fmla="*/ 0 w 15"/>
                  <a:gd name="T49" fmla="*/ 0 h 126"/>
                  <a:gd name="T50" fmla="*/ 0 w 15"/>
                  <a:gd name="T51" fmla="*/ 0 h 12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5"/>
                  <a:gd name="T79" fmla="*/ 0 h 126"/>
                  <a:gd name="T80" fmla="*/ 15 w 15"/>
                  <a:gd name="T81" fmla="*/ 126 h 12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5" h="126">
                    <a:moveTo>
                      <a:pt x="15" y="10"/>
                    </a:moveTo>
                    <a:lnTo>
                      <a:pt x="15" y="6"/>
                    </a:lnTo>
                    <a:lnTo>
                      <a:pt x="13" y="4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5" y="4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0"/>
                    </a:lnTo>
                    <a:lnTo>
                      <a:pt x="2" y="124"/>
                    </a:lnTo>
                    <a:lnTo>
                      <a:pt x="5" y="126"/>
                    </a:lnTo>
                    <a:lnTo>
                      <a:pt x="8" y="126"/>
                    </a:lnTo>
                    <a:lnTo>
                      <a:pt x="11" y="126"/>
                    </a:lnTo>
                    <a:lnTo>
                      <a:pt x="13" y="126"/>
                    </a:lnTo>
                    <a:lnTo>
                      <a:pt x="13" y="124"/>
                    </a:lnTo>
                    <a:lnTo>
                      <a:pt x="15" y="124"/>
                    </a:lnTo>
                    <a:lnTo>
                      <a:pt x="15" y="120"/>
                    </a:lnTo>
                    <a:lnTo>
                      <a:pt x="15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38" name="Line 421"/>
              <p:cNvSpPr>
                <a:spLocks noChangeShapeType="1"/>
              </p:cNvSpPr>
              <p:nvPr/>
            </p:nvSpPr>
            <p:spPr bwMode="auto">
              <a:xfrm>
                <a:off x="1005" y="202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39" name="Freeform 422"/>
              <p:cNvSpPr>
                <a:spLocks/>
              </p:cNvSpPr>
              <p:nvPr/>
            </p:nvSpPr>
            <p:spPr bwMode="auto">
              <a:xfrm>
                <a:off x="1003" y="2022"/>
                <a:ext cx="40" cy="4"/>
              </a:xfrm>
              <a:custGeom>
                <a:avLst/>
                <a:gdLst>
                  <a:gd name="T0" fmla="*/ 0 w 201"/>
                  <a:gd name="T1" fmla="*/ 0 h 18"/>
                  <a:gd name="T2" fmla="*/ 0 w 201"/>
                  <a:gd name="T3" fmla="*/ 0 h 18"/>
                  <a:gd name="T4" fmla="*/ 0 w 201"/>
                  <a:gd name="T5" fmla="*/ 0 h 18"/>
                  <a:gd name="T6" fmla="*/ 0 w 201"/>
                  <a:gd name="T7" fmla="*/ 0 h 18"/>
                  <a:gd name="T8" fmla="*/ 0 w 201"/>
                  <a:gd name="T9" fmla="*/ 0 h 18"/>
                  <a:gd name="T10" fmla="*/ 0 w 201"/>
                  <a:gd name="T11" fmla="*/ 0 h 18"/>
                  <a:gd name="T12" fmla="*/ 0 w 201"/>
                  <a:gd name="T13" fmla="*/ 0 h 18"/>
                  <a:gd name="T14" fmla="*/ 0 w 201"/>
                  <a:gd name="T15" fmla="*/ 0 h 18"/>
                  <a:gd name="T16" fmla="*/ 0 w 201"/>
                  <a:gd name="T17" fmla="*/ 0 h 18"/>
                  <a:gd name="T18" fmla="*/ 0 w 201"/>
                  <a:gd name="T19" fmla="*/ 0 h 18"/>
                  <a:gd name="T20" fmla="*/ 0 w 201"/>
                  <a:gd name="T21" fmla="*/ 0 h 18"/>
                  <a:gd name="T22" fmla="*/ 0 w 201"/>
                  <a:gd name="T23" fmla="*/ 0 h 18"/>
                  <a:gd name="T24" fmla="*/ 0 w 201"/>
                  <a:gd name="T25" fmla="*/ 0 h 18"/>
                  <a:gd name="T26" fmla="*/ 0 w 201"/>
                  <a:gd name="T27" fmla="*/ 0 h 18"/>
                  <a:gd name="T28" fmla="*/ 0 w 201"/>
                  <a:gd name="T29" fmla="*/ 0 h 18"/>
                  <a:gd name="T30" fmla="*/ 0 w 201"/>
                  <a:gd name="T31" fmla="*/ 0 h 18"/>
                  <a:gd name="T32" fmla="*/ 0 w 201"/>
                  <a:gd name="T33" fmla="*/ 0 h 18"/>
                  <a:gd name="T34" fmla="*/ 0 w 201"/>
                  <a:gd name="T35" fmla="*/ 0 h 18"/>
                  <a:gd name="T36" fmla="*/ 0 w 201"/>
                  <a:gd name="T37" fmla="*/ 0 h 18"/>
                  <a:gd name="T38" fmla="*/ 0 w 201"/>
                  <a:gd name="T39" fmla="*/ 0 h 18"/>
                  <a:gd name="T40" fmla="*/ 0 w 201"/>
                  <a:gd name="T41" fmla="*/ 0 h 18"/>
                  <a:gd name="T42" fmla="*/ 0 w 201"/>
                  <a:gd name="T43" fmla="*/ 0 h 18"/>
                  <a:gd name="T44" fmla="*/ 0 w 201"/>
                  <a:gd name="T45" fmla="*/ 0 h 18"/>
                  <a:gd name="T46" fmla="*/ 0 w 201"/>
                  <a:gd name="T47" fmla="*/ 0 h 18"/>
                  <a:gd name="T48" fmla="*/ 0 w 201"/>
                  <a:gd name="T49" fmla="*/ 0 h 18"/>
                  <a:gd name="T50" fmla="*/ 0 w 201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01"/>
                  <a:gd name="T79" fmla="*/ 0 h 18"/>
                  <a:gd name="T80" fmla="*/ 201 w 201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01" h="18">
                    <a:moveTo>
                      <a:pt x="8" y="0"/>
                    </a:moveTo>
                    <a:lnTo>
                      <a:pt x="5" y="0"/>
                    </a:lnTo>
                    <a:lnTo>
                      <a:pt x="5" y="4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2" y="16"/>
                    </a:lnTo>
                    <a:lnTo>
                      <a:pt x="5" y="18"/>
                    </a:lnTo>
                    <a:lnTo>
                      <a:pt x="8" y="18"/>
                    </a:lnTo>
                    <a:lnTo>
                      <a:pt x="193" y="18"/>
                    </a:lnTo>
                    <a:lnTo>
                      <a:pt x="199" y="18"/>
                    </a:lnTo>
                    <a:lnTo>
                      <a:pt x="199" y="16"/>
                    </a:lnTo>
                    <a:lnTo>
                      <a:pt x="201" y="16"/>
                    </a:lnTo>
                    <a:lnTo>
                      <a:pt x="201" y="12"/>
                    </a:lnTo>
                    <a:lnTo>
                      <a:pt x="201" y="10"/>
                    </a:lnTo>
                    <a:lnTo>
                      <a:pt x="201" y="6"/>
                    </a:lnTo>
                    <a:lnTo>
                      <a:pt x="199" y="4"/>
                    </a:lnTo>
                    <a:lnTo>
                      <a:pt x="195" y="0"/>
                    </a:lnTo>
                    <a:lnTo>
                      <a:pt x="193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40" name="Line 423"/>
              <p:cNvSpPr>
                <a:spLocks noChangeShapeType="1"/>
              </p:cNvSpPr>
              <p:nvPr/>
            </p:nvSpPr>
            <p:spPr bwMode="auto">
              <a:xfrm>
                <a:off x="1043" y="202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41" name="Freeform 424"/>
              <p:cNvSpPr>
                <a:spLocks/>
              </p:cNvSpPr>
              <p:nvPr/>
            </p:nvSpPr>
            <p:spPr bwMode="auto">
              <a:xfrm>
                <a:off x="1040" y="2022"/>
                <a:ext cx="3" cy="26"/>
              </a:xfrm>
              <a:custGeom>
                <a:avLst/>
                <a:gdLst>
                  <a:gd name="T0" fmla="*/ 0 w 17"/>
                  <a:gd name="T1" fmla="*/ 0 h 126"/>
                  <a:gd name="T2" fmla="*/ 0 w 17"/>
                  <a:gd name="T3" fmla="*/ 0 h 126"/>
                  <a:gd name="T4" fmla="*/ 0 w 17"/>
                  <a:gd name="T5" fmla="*/ 0 h 126"/>
                  <a:gd name="T6" fmla="*/ 0 w 17"/>
                  <a:gd name="T7" fmla="*/ 0 h 126"/>
                  <a:gd name="T8" fmla="*/ 0 w 17"/>
                  <a:gd name="T9" fmla="*/ 0 h 126"/>
                  <a:gd name="T10" fmla="*/ 0 w 17"/>
                  <a:gd name="T11" fmla="*/ 0 h 126"/>
                  <a:gd name="T12" fmla="*/ 0 w 17"/>
                  <a:gd name="T13" fmla="*/ 0 h 126"/>
                  <a:gd name="T14" fmla="*/ 0 w 17"/>
                  <a:gd name="T15" fmla="*/ 0 h 126"/>
                  <a:gd name="T16" fmla="*/ 0 w 17"/>
                  <a:gd name="T17" fmla="*/ 0 h 126"/>
                  <a:gd name="T18" fmla="*/ 0 w 17"/>
                  <a:gd name="T19" fmla="*/ 0 h 126"/>
                  <a:gd name="T20" fmla="*/ 0 w 17"/>
                  <a:gd name="T21" fmla="*/ 0 h 126"/>
                  <a:gd name="T22" fmla="*/ 0 w 17"/>
                  <a:gd name="T23" fmla="*/ 0 h 126"/>
                  <a:gd name="T24" fmla="*/ 0 w 17"/>
                  <a:gd name="T25" fmla="*/ 0 h 126"/>
                  <a:gd name="T26" fmla="*/ 0 w 17"/>
                  <a:gd name="T27" fmla="*/ 0 h 126"/>
                  <a:gd name="T28" fmla="*/ 0 w 17"/>
                  <a:gd name="T29" fmla="*/ 0 h 126"/>
                  <a:gd name="T30" fmla="*/ 0 w 17"/>
                  <a:gd name="T31" fmla="*/ 0 h 126"/>
                  <a:gd name="T32" fmla="*/ 0 w 17"/>
                  <a:gd name="T33" fmla="*/ 0 h 126"/>
                  <a:gd name="T34" fmla="*/ 0 w 17"/>
                  <a:gd name="T35" fmla="*/ 0 h 126"/>
                  <a:gd name="T36" fmla="*/ 0 w 17"/>
                  <a:gd name="T37" fmla="*/ 0 h 126"/>
                  <a:gd name="T38" fmla="*/ 0 w 17"/>
                  <a:gd name="T39" fmla="*/ 0 h 126"/>
                  <a:gd name="T40" fmla="*/ 0 w 17"/>
                  <a:gd name="T41" fmla="*/ 0 h 126"/>
                  <a:gd name="T42" fmla="*/ 0 w 17"/>
                  <a:gd name="T43" fmla="*/ 0 h 126"/>
                  <a:gd name="T44" fmla="*/ 0 w 17"/>
                  <a:gd name="T45" fmla="*/ 0 h 126"/>
                  <a:gd name="T46" fmla="*/ 0 w 17"/>
                  <a:gd name="T47" fmla="*/ 0 h 126"/>
                  <a:gd name="T48" fmla="*/ 0 w 17"/>
                  <a:gd name="T49" fmla="*/ 0 h 126"/>
                  <a:gd name="T50" fmla="*/ 0 w 17"/>
                  <a:gd name="T51" fmla="*/ 0 h 12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26"/>
                  <a:gd name="T80" fmla="*/ 17 w 17"/>
                  <a:gd name="T81" fmla="*/ 126 h 12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26">
                    <a:moveTo>
                      <a:pt x="17" y="10"/>
                    </a:moveTo>
                    <a:lnTo>
                      <a:pt x="17" y="10"/>
                    </a:lnTo>
                    <a:lnTo>
                      <a:pt x="17" y="6"/>
                    </a:lnTo>
                    <a:lnTo>
                      <a:pt x="15" y="4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0" y="10"/>
                    </a:lnTo>
                    <a:lnTo>
                      <a:pt x="0" y="120"/>
                    </a:lnTo>
                    <a:lnTo>
                      <a:pt x="4" y="123"/>
                    </a:lnTo>
                    <a:lnTo>
                      <a:pt x="4" y="126"/>
                    </a:lnTo>
                    <a:lnTo>
                      <a:pt x="6" y="126"/>
                    </a:lnTo>
                    <a:lnTo>
                      <a:pt x="9" y="126"/>
                    </a:lnTo>
                    <a:lnTo>
                      <a:pt x="11" y="126"/>
                    </a:lnTo>
                    <a:lnTo>
                      <a:pt x="15" y="126"/>
                    </a:lnTo>
                    <a:lnTo>
                      <a:pt x="17" y="123"/>
                    </a:lnTo>
                    <a:lnTo>
                      <a:pt x="17" y="120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42" name="Line 425"/>
              <p:cNvSpPr>
                <a:spLocks noChangeShapeType="1"/>
              </p:cNvSpPr>
              <p:nvPr/>
            </p:nvSpPr>
            <p:spPr bwMode="auto">
              <a:xfrm>
                <a:off x="1042" y="204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43" name="Freeform 426"/>
              <p:cNvSpPr>
                <a:spLocks/>
              </p:cNvSpPr>
              <p:nvPr/>
            </p:nvSpPr>
            <p:spPr bwMode="auto">
              <a:xfrm>
                <a:off x="1040" y="2044"/>
                <a:ext cx="21" cy="4"/>
              </a:xfrm>
              <a:custGeom>
                <a:avLst/>
                <a:gdLst>
                  <a:gd name="T0" fmla="*/ 0 w 105"/>
                  <a:gd name="T1" fmla="*/ 0 h 18"/>
                  <a:gd name="T2" fmla="*/ 0 w 105"/>
                  <a:gd name="T3" fmla="*/ 0 h 18"/>
                  <a:gd name="T4" fmla="*/ 0 w 105"/>
                  <a:gd name="T5" fmla="*/ 0 h 18"/>
                  <a:gd name="T6" fmla="*/ 0 w 105"/>
                  <a:gd name="T7" fmla="*/ 0 h 18"/>
                  <a:gd name="T8" fmla="*/ 0 w 105"/>
                  <a:gd name="T9" fmla="*/ 0 h 18"/>
                  <a:gd name="T10" fmla="*/ 0 w 105"/>
                  <a:gd name="T11" fmla="*/ 0 h 18"/>
                  <a:gd name="T12" fmla="*/ 0 w 105"/>
                  <a:gd name="T13" fmla="*/ 0 h 18"/>
                  <a:gd name="T14" fmla="*/ 0 w 105"/>
                  <a:gd name="T15" fmla="*/ 0 h 18"/>
                  <a:gd name="T16" fmla="*/ 0 w 105"/>
                  <a:gd name="T17" fmla="*/ 0 h 18"/>
                  <a:gd name="T18" fmla="*/ 0 w 105"/>
                  <a:gd name="T19" fmla="*/ 0 h 18"/>
                  <a:gd name="T20" fmla="*/ 0 w 105"/>
                  <a:gd name="T21" fmla="*/ 0 h 18"/>
                  <a:gd name="T22" fmla="*/ 0 w 105"/>
                  <a:gd name="T23" fmla="*/ 0 h 18"/>
                  <a:gd name="T24" fmla="*/ 0 w 105"/>
                  <a:gd name="T25" fmla="*/ 0 h 18"/>
                  <a:gd name="T26" fmla="*/ 0 w 105"/>
                  <a:gd name="T27" fmla="*/ 0 h 18"/>
                  <a:gd name="T28" fmla="*/ 0 w 105"/>
                  <a:gd name="T29" fmla="*/ 0 h 18"/>
                  <a:gd name="T30" fmla="*/ 0 w 105"/>
                  <a:gd name="T31" fmla="*/ 0 h 18"/>
                  <a:gd name="T32" fmla="*/ 0 w 105"/>
                  <a:gd name="T33" fmla="*/ 0 h 18"/>
                  <a:gd name="T34" fmla="*/ 0 w 105"/>
                  <a:gd name="T35" fmla="*/ 0 h 18"/>
                  <a:gd name="T36" fmla="*/ 0 w 105"/>
                  <a:gd name="T37" fmla="*/ 0 h 18"/>
                  <a:gd name="T38" fmla="*/ 0 w 105"/>
                  <a:gd name="T39" fmla="*/ 0 h 18"/>
                  <a:gd name="T40" fmla="*/ 0 w 105"/>
                  <a:gd name="T41" fmla="*/ 0 h 18"/>
                  <a:gd name="T42" fmla="*/ 0 w 105"/>
                  <a:gd name="T43" fmla="*/ 0 h 18"/>
                  <a:gd name="T44" fmla="*/ 0 w 105"/>
                  <a:gd name="T45" fmla="*/ 0 h 18"/>
                  <a:gd name="T46" fmla="*/ 0 w 105"/>
                  <a:gd name="T47" fmla="*/ 0 h 18"/>
                  <a:gd name="T48" fmla="*/ 0 w 105"/>
                  <a:gd name="T49" fmla="*/ 0 h 18"/>
                  <a:gd name="T50" fmla="*/ 0 w 105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05"/>
                  <a:gd name="T79" fmla="*/ 0 h 18"/>
                  <a:gd name="T80" fmla="*/ 105 w 105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05" h="18">
                    <a:moveTo>
                      <a:pt x="9" y="0"/>
                    </a:moveTo>
                    <a:lnTo>
                      <a:pt x="6" y="4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4" y="15"/>
                    </a:lnTo>
                    <a:lnTo>
                      <a:pt x="4" y="18"/>
                    </a:lnTo>
                    <a:lnTo>
                      <a:pt x="6" y="18"/>
                    </a:lnTo>
                    <a:lnTo>
                      <a:pt x="9" y="18"/>
                    </a:lnTo>
                    <a:lnTo>
                      <a:pt x="94" y="18"/>
                    </a:lnTo>
                    <a:lnTo>
                      <a:pt x="99" y="18"/>
                    </a:lnTo>
                    <a:lnTo>
                      <a:pt x="102" y="18"/>
                    </a:lnTo>
                    <a:lnTo>
                      <a:pt x="102" y="15"/>
                    </a:lnTo>
                    <a:lnTo>
                      <a:pt x="102" y="12"/>
                    </a:lnTo>
                    <a:lnTo>
                      <a:pt x="105" y="9"/>
                    </a:lnTo>
                    <a:lnTo>
                      <a:pt x="102" y="9"/>
                    </a:lnTo>
                    <a:lnTo>
                      <a:pt x="102" y="6"/>
                    </a:lnTo>
                    <a:lnTo>
                      <a:pt x="102" y="4"/>
                    </a:lnTo>
                    <a:lnTo>
                      <a:pt x="99" y="4"/>
                    </a:lnTo>
                    <a:lnTo>
                      <a:pt x="96" y="4"/>
                    </a:lnTo>
                    <a:lnTo>
                      <a:pt x="94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44" name="Line 427"/>
              <p:cNvSpPr>
                <a:spLocks noChangeShapeType="1"/>
              </p:cNvSpPr>
              <p:nvPr/>
            </p:nvSpPr>
            <p:spPr bwMode="auto">
              <a:xfrm>
                <a:off x="1061" y="204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45" name="Freeform 428"/>
              <p:cNvSpPr>
                <a:spLocks/>
              </p:cNvSpPr>
              <p:nvPr/>
            </p:nvSpPr>
            <p:spPr bwMode="auto">
              <a:xfrm>
                <a:off x="1058" y="2044"/>
                <a:ext cx="3" cy="26"/>
              </a:xfrm>
              <a:custGeom>
                <a:avLst/>
                <a:gdLst>
                  <a:gd name="T0" fmla="*/ 0 w 17"/>
                  <a:gd name="T1" fmla="*/ 0 h 129"/>
                  <a:gd name="T2" fmla="*/ 0 w 17"/>
                  <a:gd name="T3" fmla="*/ 0 h 129"/>
                  <a:gd name="T4" fmla="*/ 0 w 17"/>
                  <a:gd name="T5" fmla="*/ 0 h 129"/>
                  <a:gd name="T6" fmla="*/ 0 w 17"/>
                  <a:gd name="T7" fmla="*/ 0 h 129"/>
                  <a:gd name="T8" fmla="*/ 0 w 17"/>
                  <a:gd name="T9" fmla="*/ 0 h 129"/>
                  <a:gd name="T10" fmla="*/ 0 w 17"/>
                  <a:gd name="T11" fmla="*/ 0 h 129"/>
                  <a:gd name="T12" fmla="*/ 0 w 17"/>
                  <a:gd name="T13" fmla="*/ 0 h 129"/>
                  <a:gd name="T14" fmla="*/ 0 w 17"/>
                  <a:gd name="T15" fmla="*/ 0 h 129"/>
                  <a:gd name="T16" fmla="*/ 0 w 17"/>
                  <a:gd name="T17" fmla="*/ 0 h 129"/>
                  <a:gd name="T18" fmla="*/ 0 w 17"/>
                  <a:gd name="T19" fmla="*/ 0 h 129"/>
                  <a:gd name="T20" fmla="*/ 0 w 17"/>
                  <a:gd name="T21" fmla="*/ 0 h 129"/>
                  <a:gd name="T22" fmla="*/ 0 w 17"/>
                  <a:gd name="T23" fmla="*/ 0 h 129"/>
                  <a:gd name="T24" fmla="*/ 0 w 17"/>
                  <a:gd name="T25" fmla="*/ 0 h 129"/>
                  <a:gd name="T26" fmla="*/ 0 w 17"/>
                  <a:gd name="T27" fmla="*/ 0 h 129"/>
                  <a:gd name="T28" fmla="*/ 0 w 17"/>
                  <a:gd name="T29" fmla="*/ 0 h 129"/>
                  <a:gd name="T30" fmla="*/ 0 w 17"/>
                  <a:gd name="T31" fmla="*/ 0 h 129"/>
                  <a:gd name="T32" fmla="*/ 0 w 17"/>
                  <a:gd name="T33" fmla="*/ 0 h 129"/>
                  <a:gd name="T34" fmla="*/ 0 w 17"/>
                  <a:gd name="T35" fmla="*/ 0 h 129"/>
                  <a:gd name="T36" fmla="*/ 0 w 17"/>
                  <a:gd name="T37" fmla="*/ 0 h 129"/>
                  <a:gd name="T38" fmla="*/ 0 w 17"/>
                  <a:gd name="T39" fmla="*/ 0 h 129"/>
                  <a:gd name="T40" fmla="*/ 0 w 17"/>
                  <a:gd name="T41" fmla="*/ 0 h 129"/>
                  <a:gd name="T42" fmla="*/ 0 w 17"/>
                  <a:gd name="T43" fmla="*/ 0 h 129"/>
                  <a:gd name="T44" fmla="*/ 0 w 17"/>
                  <a:gd name="T45" fmla="*/ 0 h 129"/>
                  <a:gd name="T46" fmla="*/ 0 w 17"/>
                  <a:gd name="T47" fmla="*/ 0 h 129"/>
                  <a:gd name="T48" fmla="*/ 0 w 17"/>
                  <a:gd name="T49" fmla="*/ 0 h 129"/>
                  <a:gd name="T50" fmla="*/ 0 w 17"/>
                  <a:gd name="T51" fmla="*/ 0 h 12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29"/>
                  <a:gd name="T80" fmla="*/ 17 w 17"/>
                  <a:gd name="T81" fmla="*/ 129 h 12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29">
                    <a:moveTo>
                      <a:pt x="17" y="9"/>
                    </a:moveTo>
                    <a:lnTo>
                      <a:pt x="14" y="9"/>
                    </a:lnTo>
                    <a:lnTo>
                      <a:pt x="14" y="6"/>
                    </a:lnTo>
                    <a:lnTo>
                      <a:pt x="14" y="4"/>
                    </a:lnTo>
                    <a:lnTo>
                      <a:pt x="11" y="4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6" y="4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0"/>
                    </a:lnTo>
                    <a:lnTo>
                      <a:pt x="0" y="123"/>
                    </a:lnTo>
                    <a:lnTo>
                      <a:pt x="0" y="126"/>
                    </a:lnTo>
                    <a:lnTo>
                      <a:pt x="3" y="126"/>
                    </a:lnTo>
                    <a:lnTo>
                      <a:pt x="6" y="126"/>
                    </a:lnTo>
                    <a:lnTo>
                      <a:pt x="8" y="129"/>
                    </a:lnTo>
                    <a:lnTo>
                      <a:pt x="8" y="126"/>
                    </a:lnTo>
                    <a:lnTo>
                      <a:pt x="11" y="126"/>
                    </a:lnTo>
                    <a:lnTo>
                      <a:pt x="14" y="126"/>
                    </a:lnTo>
                    <a:lnTo>
                      <a:pt x="14" y="123"/>
                    </a:lnTo>
                    <a:lnTo>
                      <a:pt x="14" y="120"/>
                    </a:lnTo>
                    <a:lnTo>
                      <a:pt x="17" y="120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46" name="Line 429"/>
              <p:cNvSpPr>
                <a:spLocks noChangeShapeType="1"/>
              </p:cNvSpPr>
              <p:nvPr/>
            </p:nvSpPr>
            <p:spPr bwMode="auto">
              <a:xfrm>
                <a:off x="1059" y="206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47" name="Freeform 430"/>
              <p:cNvSpPr>
                <a:spLocks/>
              </p:cNvSpPr>
              <p:nvPr/>
            </p:nvSpPr>
            <p:spPr bwMode="auto">
              <a:xfrm>
                <a:off x="1058" y="2066"/>
                <a:ext cx="23" cy="4"/>
              </a:xfrm>
              <a:custGeom>
                <a:avLst/>
                <a:gdLst>
                  <a:gd name="T0" fmla="*/ 0 w 115"/>
                  <a:gd name="T1" fmla="*/ 0 h 19"/>
                  <a:gd name="T2" fmla="*/ 0 w 115"/>
                  <a:gd name="T3" fmla="*/ 0 h 19"/>
                  <a:gd name="T4" fmla="*/ 0 w 115"/>
                  <a:gd name="T5" fmla="*/ 0 h 19"/>
                  <a:gd name="T6" fmla="*/ 0 w 115"/>
                  <a:gd name="T7" fmla="*/ 0 h 19"/>
                  <a:gd name="T8" fmla="*/ 0 w 115"/>
                  <a:gd name="T9" fmla="*/ 0 h 19"/>
                  <a:gd name="T10" fmla="*/ 0 w 115"/>
                  <a:gd name="T11" fmla="*/ 0 h 19"/>
                  <a:gd name="T12" fmla="*/ 0 w 115"/>
                  <a:gd name="T13" fmla="*/ 0 h 19"/>
                  <a:gd name="T14" fmla="*/ 0 w 115"/>
                  <a:gd name="T15" fmla="*/ 0 h 19"/>
                  <a:gd name="T16" fmla="*/ 0 w 115"/>
                  <a:gd name="T17" fmla="*/ 0 h 19"/>
                  <a:gd name="T18" fmla="*/ 0 w 115"/>
                  <a:gd name="T19" fmla="*/ 0 h 19"/>
                  <a:gd name="T20" fmla="*/ 0 w 115"/>
                  <a:gd name="T21" fmla="*/ 0 h 19"/>
                  <a:gd name="T22" fmla="*/ 0 w 115"/>
                  <a:gd name="T23" fmla="*/ 0 h 19"/>
                  <a:gd name="T24" fmla="*/ 0 w 115"/>
                  <a:gd name="T25" fmla="*/ 0 h 19"/>
                  <a:gd name="T26" fmla="*/ 0 w 115"/>
                  <a:gd name="T27" fmla="*/ 0 h 19"/>
                  <a:gd name="T28" fmla="*/ 0 w 115"/>
                  <a:gd name="T29" fmla="*/ 0 h 19"/>
                  <a:gd name="T30" fmla="*/ 0 w 115"/>
                  <a:gd name="T31" fmla="*/ 0 h 19"/>
                  <a:gd name="T32" fmla="*/ 0 w 115"/>
                  <a:gd name="T33" fmla="*/ 0 h 19"/>
                  <a:gd name="T34" fmla="*/ 0 w 115"/>
                  <a:gd name="T35" fmla="*/ 0 h 19"/>
                  <a:gd name="T36" fmla="*/ 0 w 115"/>
                  <a:gd name="T37" fmla="*/ 0 h 19"/>
                  <a:gd name="T38" fmla="*/ 0 w 115"/>
                  <a:gd name="T39" fmla="*/ 0 h 19"/>
                  <a:gd name="T40" fmla="*/ 0 w 115"/>
                  <a:gd name="T41" fmla="*/ 0 h 19"/>
                  <a:gd name="T42" fmla="*/ 0 w 115"/>
                  <a:gd name="T43" fmla="*/ 0 h 19"/>
                  <a:gd name="T44" fmla="*/ 0 w 115"/>
                  <a:gd name="T45" fmla="*/ 0 h 19"/>
                  <a:gd name="T46" fmla="*/ 0 w 115"/>
                  <a:gd name="T47" fmla="*/ 0 h 19"/>
                  <a:gd name="T48" fmla="*/ 0 w 115"/>
                  <a:gd name="T49" fmla="*/ 0 h 19"/>
                  <a:gd name="T50" fmla="*/ 0 w 115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15"/>
                  <a:gd name="T79" fmla="*/ 0 h 19"/>
                  <a:gd name="T80" fmla="*/ 115 w 115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15" h="19">
                    <a:moveTo>
                      <a:pt x="8" y="0"/>
                    </a:moveTo>
                    <a:lnTo>
                      <a:pt x="6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3" y="16"/>
                    </a:lnTo>
                    <a:lnTo>
                      <a:pt x="6" y="16"/>
                    </a:lnTo>
                    <a:lnTo>
                      <a:pt x="8" y="19"/>
                    </a:lnTo>
                    <a:lnTo>
                      <a:pt x="107" y="19"/>
                    </a:lnTo>
                    <a:lnTo>
                      <a:pt x="112" y="16"/>
                    </a:lnTo>
                    <a:lnTo>
                      <a:pt x="115" y="13"/>
                    </a:lnTo>
                    <a:lnTo>
                      <a:pt x="115" y="10"/>
                    </a:lnTo>
                    <a:lnTo>
                      <a:pt x="115" y="7"/>
                    </a:lnTo>
                    <a:lnTo>
                      <a:pt x="115" y="4"/>
                    </a:lnTo>
                    <a:lnTo>
                      <a:pt x="112" y="0"/>
                    </a:lnTo>
                    <a:lnTo>
                      <a:pt x="109" y="0"/>
                    </a:lnTo>
                    <a:lnTo>
                      <a:pt x="107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48" name="Line 431"/>
              <p:cNvSpPr>
                <a:spLocks noChangeShapeType="1"/>
              </p:cNvSpPr>
              <p:nvPr/>
            </p:nvSpPr>
            <p:spPr bwMode="auto">
              <a:xfrm>
                <a:off x="1081" y="206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49" name="Freeform 432"/>
              <p:cNvSpPr>
                <a:spLocks/>
              </p:cNvSpPr>
              <p:nvPr/>
            </p:nvSpPr>
            <p:spPr bwMode="auto">
              <a:xfrm>
                <a:off x="1077" y="2066"/>
                <a:ext cx="4" cy="25"/>
              </a:xfrm>
              <a:custGeom>
                <a:avLst/>
                <a:gdLst>
                  <a:gd name="T0" fmla="*/ 0 w 17"/>
                  <a:gd name="T1" fmla="*/ 0 h 127"/>
                  <a:gd name="T2" fmla="*/ 0 w 17"/>
                  <a:gd name="T3" fmla="*/ 0 h 127"/>
                  <a:gd name="T4" fmla="*/ 0 w 17"/>
                  <a:gd name="T5" fmla="*/ 0 h 127"/>
                  <a:gd name="T6" fmla="*/ 0 w 17"/>
                  <a:gd name="T7" fmla="*/ 0 h 127"/>
                  <a:gd name="T8" fmla="*/ 0 w 17"/>
                  <a:gd name="T9" fmla="*/ 0 h 127"/>
                  <a:gd name="T10" fmla="*/ 0 w 17"/>
                  <a:gd name="T11" fmla="*/ 0 h 127"/>
                  <a:gd name="T12" fmla="*/ 0 w 17"/>
                  <a:gd name="T13" fmla="*/ 0 h 127"/>
                  <a:gd name="T14" fmla="*/ 0 w 17"/>
                  <a:gd name="T15" fmla="*/ 0 h 127"/>
                  <a:gd name="T16" fmla="*/ 0 w 17"/>
                  <a:gd name="T17" fmla="*/ 0 h 127"/>
                  <a:gd name="T18" fmla="*/ 0 w 17"/>
                  <a:gd name="T19" fmla="*/ 0 h 127"/>
                  <a:gd name="T20" fmla="*/ 0 w 17"/>
                  <a:gd name="T21" fmla="*/ 0 h 127"/>
                  <a:gd name="T22" fmla="*/ 0 w 17"/>
                  <a:gd name="T23" fmla="*/ 0 h 127"/>
                  <a:gd name="T24" fmla="*/ 0 w 17"/>
                  <a:gd name="T25" fmla="*/ 0 h 127"/>
                  <a:gd name="T26" fmla="*/ 0 w 17"/>
                  <a:gd name="T27" fmla="*/ 0 h 127"/>
                  <a:gd name="T28" fmla="*/ 0 w 17"/>
                  <a:gd name="T29" fmla="*/ 0 h 127"/>
                  <a:gd name="T30" fmla="*/ 0 w 17"/>
                  <a:gd name="T31" fmla="*/ 0 h 127"/>
                  <a:gd name="T32" fmla="*/ 0 w 17"/>
                  <a:gd name="T33" fmla="*/ 0 h 127"/>
                  <a:gd name="T34" fmla="*/ 0 w 17"/>
                  <a:gd name="T35" fmla="*/ 0 h 127"/>
                  <a:gd name="T36" fmla="*/ 0 w 17"/>
                  <a:gd name="T37" fmla="*/ 0 h 127"/>
                  <a:gd name="T38" fmla="*/ 0 w 17"/>
                  <a:gd name="T39" fmla="*/ 0 h 127"/>
                  <a:gd name="T40" fmla="*/ 0 w 17"/>
                  <a:gd name="T41" fmla="*/ 0 h 127"/>
                  <a:gd name="T42" fmla="*/ 0 w 17"/>
                  <a:gd name="T43" fmla="*/ 0 h 127"/>
                  <a:gd name="T44" fmla="*/ 0 w 17"/>
                  <a:gd name="T45" fmla="*/ 0 h 127"/>
                  <a:gd name="T46" fmla="*/ 0 w 17"/>
                  <a:gd name="T47" fmla="*/ 0 h 127"/>
                  <a:gd name="T48" fmla="*/ 0 w 17"/>
                  <a:gd name="T49" fmla="*/ 0 h 127"/>
                  <a:gd name="T50" fmla="*/ 0 w 17"/>
                  <a:gd name="T51" fmla="*/ 0 h 12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27"/>
                  <a:gd name="T80" fmla="*/ 17 w 17"/>
                  <a:gd name="T81" fmla="*/ 127 h 12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27">
                    <a:moveTo>
                      <a:pt x="17" y="10"/>
                    </a:moveTo>
                    <a:lnTo>
                      <a:pt x="17" y="7"/>
                    </a:lnTo>
                    <a:lnTo>
                      <a:pt x="17" y="4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21"/>
                    </a:lnTo>
                    <a:lnTo>
                      <a:pt x="3" y="121"/>
                    </a:lnTo>
                    <a:lnTo>
                      <a:pt x="3" y="124"/>
                    </a:lnTo>
                    <a:lnTo>
                      <a:pt x="6" y="124"/>
                    </a:lnTo>
                    <a:lnTo>
                      <a:pt x="6" y="127"/>
                    </a:lnTo>
                    <a:lnTo>
                      <a:pt x="9" y="127"/>
                    </a:lnTo>
                    <a:lnTo>
                      <a:pt x="11" y="127"/>
                    </a:lnTo>
                    <a:lnTo>
                      <a:pt x="14" y="124"/>
                    </a:lnTo>
                    <a:lnTo>
                      <a:pt x="17" y="121"/>
                    </a:lnTo>
                    <a:lnTo>
                      <a:pt x="17" y="118"/>
                    </a:lnTo>
                    <a:lnTo>
                      <a:pt x="17" y="121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50" name="Line 433"/>
              <p:cNvSpPr>
                <a:spLocks noChangeShapeType="1"/>
              </p:cNvSpPr>
              <p:nvPr/>
            </p:nvSpPr>
            <p:spPr bwMode="auto">
              <a:xfrm>
                <a:off x="1079" y="208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51" name="Freeform 434"/>
              <p:cNvSpPr>
                <a:spLocks/>
              </p:cNvSpPr>
              <p:nvPr/>
            </p:nvSpPr>
            <p:spPr bwMode="auto">
              <a:xfrm>
                <a:off x="1077" y="2088"/>
                <a:ext cx="12" cy="3"/>
              </a:xfrm>
              <a:custGeom>
                <a:avLst/>
                <a:gdLst>
                  <a:gd name="T0" fmla="*/ 0 w 61"/>
                  <a:gd name="T1" fmla="*/ 0 h 19"/>
                  <a:gd name="T2" fmla="*/ 0 w 61"/>
                  <a:gd name="T3" fmla="*/ 0 h 19"/>
                  <a:gd name="T4" fmla="*/ 0 w 61"/>
                  <a:gd name="T5" fmla="*/ 0 h 19"/>
                  <a:gd name="T6" fmla="*/ 0 w 61"/>
                  <a:gd name="T7" fmla="*/ 0 h 19"/>
                  <a:gd name="T8" fmla="*/ 0 w 61"/>
                  <a:gd name="T9" fmla="*/ 0 h 19"/>
                  <a:gd name="T10" fmla="*/ 0 w 61"/>
                  <a:gd name="T11" fmla="*/ 0 h 19"/>
                  <a:gd name="T12" fmla="*/ 0 w 61"/>
                  <a:gd name="T13" fmla="*/ 0 h 19"/>
                  <a:gd name="T14" fmla="*/ 0 w 61"/>
                  <a:gd name="T15" fmla="*/ 0 h 19"/>
                  <a:gd name="T16" fmla="*/ 0 w 61"/>
                  <a:gd name="T17" fmla="*/ 0 h 19"/>
                  <a:gd name="T18" fmla="*/ 0 w 61"/>
                  <a:gd name="T19" fmla="*/ 0 h 19"/>
                  <a:gd name="T20" fmla="*/ 0 w 61"/>
                  <a:gd name="T21" fmla="*/ 0 h 19"/>
                  <a:gd name="T22" fmla="*/ 0 w 61"/>
                  <a:gd name="T23" fmla="*/ 0 h 19"/>
                  <a:gd name="T24" fmla="*/ 0 w 61"/>
                  <a:gd name="T25" fmla="*/ 0 h 19"/>
                  <a:gd name="T26" fmla="*/ 0 w 61"/>
                  <a:gd name="T27" fmla="*/ 0 h 19"/>
                  <a:gd name="T28" fmla="*/ 0 w 61"/>
                  <a:gd name="T29" fmla="*/ 0 h 19"/>
                  <a:gd name="T30" fmla="*/ 0 w 61"/>
                  <a:gd name="T31" fmla="*/ 0 h 19"/>
                  <a:gd name="T32" fmla="*/ 0 w 61"/>
                  <a:gd name="T33" fmla="*/ 0 h 19"/>
                  <a:gd name="T34" fmla="*/ 0 w 61"/>
                  <a:gd name="T35" fmla="*/ 0 h 19"/>
                  <a:gd name="T36" fmla="*/ 0 w 61"/>
                  <a:gd name="T37" fmla="*/ 0 h 19"/>
                  <a:gd name="T38" fmla="*/ 0 w 61"/>
                  <a:gd name="T39" fmla="*/ 0 h 19"/>
                  <a:gd name="T40" fmla="*/ 0 w 61"/>
                  <a:gd name="T41" fmla="*/ 0 h 19"/>
                  <a:gd name="T42" fmla="*/ 0 w 61"/>
                  <a:gd name="T43" fmla="*/ 0 h 19"/>
                  <a:gd name="T44" fmla="*/ 0 w 61"/>
                  <a:gd name="T45" fmla="*/ 0 h 19"/>
                  <a:gd name="T46" fmla="*/ 0 w 61"/>
                  <a:gd name="T47" fmla="*/ 0 h 19"/>
                  <a:gd name="T48" fmla="*/ 0 w 61"/>
                  <a:gd name="T49" fmla="*/ 0 h 19"/>
                  <a:gd name="T50" fmla="*/ 0 w 61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61"/>
                  <a:gd name="T79" fmla="*/ 0 h 19"/>
                  <a:gd name="T80" fmla="*/ 61 w 61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61" h="19">
                    <a:moveTo>
                      <a:pt x="9" y="0"/>
                    </a:moveTo>
                    <a:lnTo>
                      <a:pt x="6" y="0"/>
                    </a:lnTo>
                    <a:lnTo>
                      <a:pt x="3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3" y="13"/>
                    </a:lnTo>
                    <a:lnTo>
                      <a:pt x="3" y="16"/>
                    </a:lnTo>
                    <a:lnTo>
                      <a:pt x="6" y="16"/>
                    </a:lnTo>
                    <a:lnTo>
                      <a:pt x="6" y="19"/>
                    </a:lnTo>
                    <a:lnTo>
                      <a:pt x="9" y="19"/>
                    </a:lnTo>
                    <a:lnTo>
                      <a:pt x="50" y="19"/>
                    </a:lnTo>
                    <a:lnTo>
                      <a:pt x="55" y="16"/>
                    </a:lnTo>
                    <a:lnTo>
                      <a:pt x="57" y="16"/>
                    </a:lnTo>
                    <a:lnTo>
                      <a:pt x="61" y="13"/>
                    </a:lnTo>
                    <a:lnTo>
                      <a:pt x="61" y="10"/>
                    </a:lnTo>
                    <a:lnTo>
                      <a:pt x="61" y="7"/>
                    </a:lnTo>
                    <a:lnTo>
                      <a:pt x="61" y="4"/>
                    </a:lnTo>
                    <a:lnTo>
                      <a:pt x="57" y="4"/>
                    </a:lnTo>
                    <a:lnTo>
                      <a:pt x="55" y="0"/>
                    </a:lnTo>
                    <a:lnTo>
                      <a:pt x="50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52" name="Line 435"/>
              <p:cNvSpPr>
                <a:spLocks noChangeShapeType="1"/>
              </p:cNvSpPr>
              <p:nvPr/>
            </p:nvSpPr>
            <p:spPr bwMode="auto">
              <a:xfrm>
                <a:off x="1088" y="208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53" name="Freeform 436"/>
              <p:cNvSpPr>
                <a:spLocks/>
              </p:cNvSpPr>
              <p:nvPr/>
            </p:nvSpPr>
            <p:spPr bwMode="auto">
              <a:xfrm>
                <a:off x="1086" y="2088"/>
                <a:ext cx="9" cy="3"/>
              </a:xfrm>
              <a:custGeom>
                <a:avLst/>
                <a:gdLst>
                  <a:gd name="T0" fmla="*/ 0 w 44"/>
                  <a:gd name="T1" fmla="*/ 0 h 19"/>
                  <a:gd name="T2" fmla="*/ 0 w 44"/>
                  <a:gd name="T3" fmla="*/ 0 h 19"/>
                  <a:gd name="T4" fmla="*/ 0 w 44"/>
                  <a:gd name="T5" fmla="*/ 0 h 19"/>
                  <a:gd name="T6" fmla="*/ 0 w 44"/>
                  <a:gd name="T7" fmla="*/ 0 h 19"/>
                  <a:gd name="T8" fmla="*/ 0 w 44"/>
                  <a:gd name="T9" fmla="*/ 0 h 19"/>
                  <a:gd name="T10" fmla="*/ 0 w 44"/>
                  <a:gd name="T11" fmla="*/ 0 h 19"/>
                  <a:gd name="T12" fmla="*/ 0 w 44"/>
                  <a:gd name="T13" fmla="*/ 0 h 19"/>
                  <a:gd name="T14" fmla="*/ 0 w 44"/>
                  <a:gd name="T15" fmla="*/ 0 h 19"/>
                  <a:gd name="T16" fmla="*/ 0 w 44"/>
                  <a:gd name="T17" fmla="*/ 0 h 19"/>
                  <a:gd name="T18" fmla="*/ 0 w 44"/>
                  <a:gd name="T19" fmla="*/ 0 h 19"/>
                  <a:gd name="T20" fmla="*/ 0 w 44"/>
                  <a:gd name="T21" fmla="*/ 0 h 19"/>
                  <a:gd name="T22" fmla="*/ 0 w 44"/>
                  <a:gd name="T23" fmla="*/ 0 h 19"/>
                  <a:gd name="T24" fmla="*/ 0 w 44"/>
                  <a:gd name="T25" fmla="*/ 0 h 19"/>
                  <a:gd name="T26" fmla="*/ 0 w 44"/>
                  <a:gd name="T27" fmla="*/ 0 h 19"/>
                  <a:gd name="T28" fmla="*/ 0 w 44"/>
                  <a:gd name="T29" fmla="*/ 0 h 19"/>
                  <a:gd name="T30" fmla="*/ 0 w 44"/>
                  <a:gd name="T31" fmla="*/ 0 h 19"/>
                  <a:gd name="T32" fmla="*/ 0 w 44"/>
                  <a:gd name="T33" fmla="*/ 0 h 19"/>
                  <a:gd name="T34" fmla="*/ 0 w 44"/>
                  <a:gd name="T35" fmla="*/ 0 h 19"/>
                  <a:gd name="T36" fmla="*/ 0 w 44"/>
                  <a:gd name="T37" fmla="*/ 0 h 19"/>
                  <a:gd name="T38" fmla="*/ 0 w 44"/>
                  <a:gd name="T39" fmla="*/ 0 h 19"/>
                  <a:gd name="T40" fmla="*/ 0 w 44"/>
                  <a:gd name="T41" fmla="*/ 0 h 19"/>
                  <a:gd name="T42" fmla="*/ 0 w 44"/>
                  <a:gd name="T43" fmla="*/ 0 h 19"/>
                  <a:gd name="T44" fmla="*/ 0 w 44"/>
                  <a:gd name="T45" fmla="*/ 0 h 19"/>
                  <a:gd name="T46" fmla="*/ 0 w 44"/>
                  <a:gd name="T47" fmla="*/ 0 h 19"/>
                  <a:gd name="T48" fmla="*/ 0 w 44"/>
                  <a:gd name="T49" fmla="*/ 0 h 19"/>
                  <a:gd name="T50" fmla="*/ 0 w 44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4"/>
                  <a:gd name="T79" fmla="*/ 0 h 19"/>
                  <a:gd name="T80" fmla="*/ 44 w 44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4" h="19">
                    <a:moveTo>
                      <a:pt x="8" y="0"/>
                    </a:moveTo>
                    <a:lnTo>
                      <a:pt x="6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2" y="16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35" y="19"/>
                    </a:lnTo>
                    <a:lnTo>
                      <a:pt x="41" y="16"/>
                    </a:lnTo>
                    <a:lnTo>
                      <a:pt x="44" y="16"/>
                    </a:lnTo>
                    <a:lnTo>
                      <a:pt x="44" y="13"/>
                    </a:lnTo>
                    <a:lnTo>
                      <a:pt x="44" y="10"/>
                    </a:lnTo>
                    <a:lnTo>
                      <a:pt x="44" y="7"/>
                    </a:lnTo>
                    <a:lnTo>
                      <a:pt x="44" y="4"/>
                    </a:lnTo>
                    <a:lnTo>
                      <a:pt x="41" y="0"/>
                    </a:lnTo>
                    <a:lnTo>
                      <a:pt x="39" y="0"/>
                    </a:lnTo>
                    <a:lnTo>
                      <a:pt x="35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54" name="Line 437"/>
              <p:cNvSpPr>
                <a:spLocks noChangeShapeType="1"/>
              </p:cNvSpPr>
              <p:nvPr/>
            </p:nvSpPr>
            <p:spPr bwMode="auto">
              <a:xfrm>
                <a:off x="1095" y="209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55" name="Freeform 438"/>
              <p:cNvSpPr>
                <a:spLocks/>
              </p:cNvSpPr>
              <p:nvPr/>
            </p:nvSpPr>
            <p:spPr bwMode="auto">
              <a:xfrm>
                <a:off x="1092" y="2088"/>
                <a:ext cx="3" cy="25"/>
              </a:xfrm>
              <a:custGeom>
                <a:avLst/>
                <a:gdLst>
                  <a:gd name="T0" fmla="*/ 0 w 16"/>
                  <a:gd name="T1" fmla="*/ 0 h 127"/>
                  <a:gd name="T2" fmla="*/ 0 w 16"/>
                  <a:gd name="T3" fmla="*/ 0 h 127"/>
                  <a:gd name="T4" fmla="*/ 0 w 16"/>
                  <a:gd name="T5" fmla="*/ 0 h 127"/>
                  <a:gd name="T6" fmla="*/ 0 w 16"/>
                  <a:gd name="T7" fmla="*/ 0 h 127"/>
                  <a:gd name="T8" fmla="*/ 0 w 16"/>
                  <a:gd name="T9" fmla="*/ 0 h 127"/>
                  <a:gd name="T10" fmla="*/ 0 w 16"/>
                  <a:gd name="T11" fmla="*/ 0 h 127"/>
                  <a:gd name="T12" fmla="*/ 0 w 16"/>
                  <a:gd name="T13" fmla="*/ 0 h 127"/>
                  <a:gd name="T14" fmla="*/ 0 w 16"/>
                  <a:gd name="T15" fmla="*/ 0 h 127"/>
                  <a:gd name="T16" fmla="*/ 0 w 16"/>
                  <a:gd name="T17" fmla="*/ 0 h 127"/>
                  <a:gd name="T18" fmla="*/ 0 w 16"/>
                  <a:gd name="T19" fmla="*/ 0 h 127"/>
                  <a:gd name="T20" fmla="*/ 0 w 16"/>
                  <a:gd name="T21" fmla="*/ 0 h 127"/>
                  <a:gd name="T22" fmla="*/ 0 w 16"/>
                  <a:gd name="T23" fmla="*/ 0 h 127"/>
                  <a:gd name="T24" fmla="*/ 0 w 16"/>
                  <a:gd name="T25" fmla="*/ 0 h 127"/>
                  <a:gd name="T26" fmla="*/ 0 w 16"/>
                  <a:gd name="T27" fmla="*/ 0 h 127"/>
                  <a:gd name="T28" fmla="*/ 0 w 16"/>
                  <a:gd name="T29" fmla="*/ 0 h 127"/>
                  <a:gd name="T30" fmla="*/ 0 w 16"/>
                  <a:gd name="T31" fmla="*/ 0 h 127"/>
                  <a:gd name="T32" fmla="*/ 0 w 16"/>
                  <a:gd name="T33" fmla="*/ 0 h 127"/>
                  <a:gd name="T34" fmla="*/ 0 w 16"/>
                  <a:gd name="T35" fmla="*/ 0 h 127"/>
                  <a:gd name="T36" fmla="*/ 0 w 16"/>
                  <a:gd name="T37" fmla="*/ 0 h 127"/>
                  <a:gd name="T38" fmla="*/ 0 w 16"/>
                  <a:gd name="T39" fmla="*/ 0 h 127"/>
                  <a:gd name="T40" fmla="*/ 0 w 16"/>
                  <a:gd name="T41" fmla="*/ 0 h 127"/>
                  <a:gd name="T42" fmla="*/ 0 w 16"/>
                  <a:gd name="T43" fmla="*/ 0 h 127"/>
                  <a:gd name="T44" fmla="*/ 0 w 16"/>
                  <a:gd name="T45" fmla="*/ 0 h 127"/>
                  <a:gd name="T46" fmla="*/ 0 w 16"/>
                  <a:gd name="T47" fmla="*/ 0 h 127"/>
                  <a:gd name="T48" fmla="*/ 0 w 16"/>
                  <a:gd name="T49" fmla="*/ 0 h 127"/>
                  <a:gd name="T50" fmla="*/ 0 w 16"/>
                  <a:gd name="T51" fmla="*/ 0 h 12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7"/>
                  <a:gd name="T80" fmla="*/ 16 w 16"/>
                  <a:gd name="T81" fmla="*/ 127 h 12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7">
                    <a:moveTo>
                      <a:pt x="16" y="10"/>
                    </a:moveTo>
                    <a:lnTo>
                      <a:pt x="16" y="7"/>
                    </a:lnTo>
                    <a:lnTo>
                      <a:pt x="16" y="4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21"/>
                    </a:lnTo>
                    <a:lnTo>
                      <a:pt x="2" y="124"/>
                    </a:lnTo>
                    <a:lnTo>
                      <a:pt x="5" y="127"/>
                    </a:lnTo>
                    <a:lnTo>
                      <a:pt x="7" y="127"/>
                    </a:lnTo>
                    <a:lnTo>
                      <a:pt x="11" y="127"/>
                    </a:lnTo>
                    <a:lnTo>
                      <a:pt x="13" y="127"/>
                    </a:lnTo>
                    <a:lnTo>
                      <a:pt x="16" y="124"/>
                    </a:lnTo>
                    <a:lnTo>
                      <a:pt x="16" y="121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56" name="Line 439"/>
              <p:cNvSpPr>
                <a:spLocks noChangeShapeType="1"/>
              </p:cNvSpPr>
              <p:nvPr/>
            </p:nvSpPr>
            <p:spPr bwMode="auto">
              <a:xfrm>
                <a:off x="1093" y="210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57" name="Freeform 440"/>
              <p:cNvSpPr>
                <a:spLocks/>
              </p:cNvSpPr>
              <p:nvPr/>
            </p:nvSpPr>
            <p:spPr bwMode="auto">
              <a:xfrm>
                <a:off x="1092" y="2109"/>
                <a:ext cx="78" cy="4"/>
              </a:xfrm>
              <a:custGeom>
                <a:avLst/>
                <a:gdLst>
                  <a:gd name="T0" fmla="*/ 0 w 390"/>
                  <a:gd name="T1" fmla="*/ 0 h 19"/>
                  <a:gd name="T2" fmla="*/ 0 w 390"/>
                  <a:gd name="T3" fmla="*/ 0 h 19"/>
                  <a:gd name="T4" fmla="*/ 0 w 390"/>
                  <a:gd name="T5" fmla="*/ 0 h 19"/>
                  <a:gd name="T6" fmla="*/ 0 w 390"/>
                  <a:gd name="T7" fmla="*/ 0 h 19"/>
                  <a:gd name="T8" fmla="*/ 0 w 390"/>
                  <a:gd name="T9" fmla="*/ 0 h 19"/>
                  <a:gd name="T10" fmla="*/ 0 w 390"/>
                  <a:gd name="T11" fmla="*/ 0 h 19"/>
                  <a:gd name="T12" fmla="*/ 0 w 390"/>
                  <a:gd name="T13" fmla="*/ 0 h 19"/>
                  <a:gd name="T14" fmla="*/ 0 w 390"/>
                  <a:gd name="T15" fmla="*/ 0 h 19"/>
                  <a:gd name="T16" fmla="*/ 0 w 390"/>
                  <a:gd name="T17" fmla="*/ 0 h 19"/>
                  <a:gd name="T18" fmla="*/ 0 w 390"/>
                  <a:gd name="T19" fmla="*/ 0 h 19"/>
                  <a:gd name="T20" fmla="*/ 0 w 390"/>
                  <a:gd name="T21" fmla="*/ 0 h 19"/>
                  <a:gd name="T22" fmla="*/ 0 w 390"/>
                  <a:gd name="T23" fmla="*/ 0 h 19"/>
                  <a:gd name="T24" fmla="*/ 0 w 390"/>
                  <a:gd name="T25" fmla="*/ 0 h 19"/>
                  <a:gd name="T26" fmla="*/ 0 w 390"/>
                  <a:gd name="T27" fmla="*/ 0 h 19"/>
                  <a:gd name="T28" fmla="*/ 0 w 390"/>
                  <a:gd name="T29" fmla="*/ 0 h 19"/>
                  <a:gd name="T30" fmla="*/ 0 w 390"/>
                  <a:gd name="T31" fmla="*/ 0 h 19"/>
                  <a:gd name="T32" fmla="*/ 0 w 390"/>
                  <a:gd name="T33" fmla="*/ 0 h 19"/>
                  <a:gd name="T34" fmla="*/ 0 w 390"/>
                  <a:gd name="T35" fmla="*/ 0 h 19"/>
                  <a:gd name="T36" fmla="*/ 0 w 390"/>
                  <a:gd name="T37" fmla="*/ 0 h 19"/>
                  <a:gd name="T38" fmla="*/ 0 w 390"/>
                  <a:gd name="T39" fmla="*/ 0 h 19"/>
                  <a:gd name="T40" fmla="*/ 0 w 390"/>
                  <a:gd name="T41" fmla="*/ 0 h 19"/>
                  <a:gd name="T42" fmla="*/ 0 w 390"/>
                  <a:gd name="T43" fmla="*/ 0 h 19"/>
                  <a:gd name="T44" fmla="*/ 0 w 390"/>
                  <a:gd name="T45" fmla="*/ 0 h 19"/>
                  <a:gd name="T46" fmla="*/ 0 w 390"/>
                  <a:gd name="T47" fmla="*/ 0 h 19"/>
                  <a:gd name="T48" fmla="*/ 0 w 390"/>
                  <a:gd name="T49" fmla="*/ 0 h 19"/>
                  <a:gd name="T50" fmla="*/ 0 w 390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90"/>
                  <a:gd name="T79" fmla="*/ 0 h 19"/>
                  <a:gd name="T80" fmla="*/ 390 w 390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90" h="19">
                    <a:moveTo>
                      <a:pt x="7" y="0"/>
                    </a:moveTo>
                    <a:lnTo>
                      <a:pt x="7" y="0"/>
                    </a:lnTo>
                    <a:lnTo>
                      <a:pt x="5" y="4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2" y="16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379" y="19"/>
                    </a:lnTo>
                    <a:lnTo>
                      <a:pt x="384" y="19"/>
                    </a:lnTo>
                    <a:lnTo>
                      <a:pt x="386" y="16"/>
                    </a:lnTo>
                    <a:lnTo>
                      <a:pt x="386" y="13"/>
                    </a:lnTo>
                    <a:lnTo>
                      <a:pt x="390" y="10"/>
                    </a:lnTo>
                    <a:lnTo>
                      <a:pt x="386" y="7"/>
                    </a:lnTo>
                    <a:lnTo>
                      <a:pt x="386" y="4"/>
                    </a:lnTo>
                    <a:lnTo>
                      <a:pt x="384" y="4"/>
                    </a:lnTo>
                    <a:lnTo>
                      <a:pt x="381" y="0"/>
                    </a:lnTo>
                    <a:lnTo>
                      <a:pt x="379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58" name="Line 441"/>
              <p:cNvSpPr>
                <a:spLocks noChangeShapeType="1"/>
              </p:cNvSpPr>
              <p:nvPr/>
            </p:nvSpPr>
            <p:spPr bwMode="auto">
              <a:xfrm>
                <a:off x="1170" y="211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59" name="Freeform 442"/>
              <p:cNvSpPr>
                <a:spLocks/>
              </p:cNvSpPr>
              <p:nvPr/>
            </p:nvSpPr>
            <p:spPr bwMode="auto">
              <a:xfrm>
                <a:off x="1166" y="2109"/>
                <a:ext cx="4" cy="26"/>
              </a:xfrm>
              <a:custGeom>
                <a:avLst/>
                <a:gdLst>
                  <a:gd name="T0" fmla="*/ 0 w 17"/>
                  <a:gd name="T1" fmla="*/ 0 h 129"/>
                  <a:gd name="T2" fmla="*/ 0 w 17"/>
                  <a:gd name="T3" fmla="*/ 0 h 129"/>
                  <a:gd name="T4" fmla="*/ 0 w 17"/>
                  <a:gd name="T5" fmla="*/ 0 h 129"/>
                  <a:gd name="T6" fmla="*/ 0 w 17"/>
                  <a:gd name="T7" fmla="*/ 0 h 129"/>
                  <a:gd name="T8" fmla="*/ 0 w 17"/>
                  <a:gd name="T9" fmla="*/ 0 h 129"/>
                  <a:gd name="T10" fmla="*/ 0 w 17"/>
                  <a:gd name="T11" fmla="*/ 0 h 129"/>
                  <a:gd name="T12" fmla="*/ 0 w 17"/>
                  <a:gd name="T13" fmla="*/ 0 h 129"/>
                  <a:gd name="T14" fmla="*/ 0 w 17"/>
                  <a:gd name="T15" fmla="*/ 0 h 129"/>
                  <a:gd name="T16" fmla="*/ 0 w 17"/>
                  <a:gd name="T17" fmla="*/ 0 h 129"/>
                  <a:gd name="T18" fmla="*/ 0 w 17"/>
                  <a:gd name="T19" fmla="*/ 0 h 129"/>
                  <a:gd name="T20" fmla="*/ 0 w 17"/>
                  <a:gd name="T21" fmla="*/ 0 h 129"/>
                  <a:gd name="T22" fmla="*/ 0 w 17"/>
                  <a:gd name="T23" fmla="*/ 0 h 129"/>
                  <a:gd name="T24" fmla="*/ 0 w 17"/>
                  <a:gd name="T25" fmla="*/ 0 h 129"/>
                  <a:gd name="T26" fmla="*/ 0 w 17"/>
                  <a:gd name="T27" fmla="*/ 0 h 129"/>
                  <a:gd name="T28" fmla="*/ 0 w 17"/>
                  <a:gd name="T29" fmla="*/ 0 h 129"/>
                  <a:gd name="T30" fmla="*/ 0 w 17"/>
                  <a:gd name="T31" fmla="*/ 0 h 129"/>
                  <a:gd name="T32" fmla="*/ 0 w 17"/>
                  <a:gd name="T33" fmla="*/ 0 h 129"/>
                  <a:gd name="T34" fmla="*/ 0 w 17"/>
                  <a:gd name="T35" fmla="*/ 0 h 129"/>
                  <a:gd name="T36" fmla="*/ 0 w 17"/>
                  <a:gd name="T37" fmla="*/ 0 h 129"/>
                  <a:gd name="T38" fmla="*/ 0 w 17"/>
                  <a:gd name="T39" fmla="*/ 0 h 129"/>
                  <a:gd name="T40" fmla="*/ 0 w 17"/>
                  <a:gd name="T41" fmla="*/ 0 h 129"/>
                  <a:gd name="T42" fmla="*/ 0 w 17"/>
                  <a:gd name="T43" fmla="*/ 0 h 129"/>
                  <a:gd name="T44" fmla="*/ 0 w 17"/>
                  <a:gd name="T45" fmla="*/ 0 h 129"/>
                  <a:gd name="T46" fmla="*/ 0 w 17"/>
                  <a:gd name="T47" fmla="*/ 0 h 129"/>
                  <a:gd name="T48" fmla="*/ 0 w 17"/>
                  <a:gd name="T49" fmla="*/ 0 h 129"/>
                  <a:gd name="T50" fmla="*/ 0 w 17"/>
                  <a:gd name="T51" fmla="*/ 0 h 12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29"/>
                  <a:gd name="T80" fmla="*/ 17 w 17"/>
                  <a:gd name="T81" fmla="*/ 129 h 12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29">
                    <a:moveTo>
                      <a:pt x="17" y="10"/>
                    </a:moveTo>
                    <a:lnTo>
                      <a:pt x="13" y="7"/>
                    </a:lnTo>
                    <a:lnTo>
                      <a:pt x="13" y="4"/>
                    </a:lnTo>
                    <a:lnTo>
                      <a:pt x="11" y="4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21"/>
                    </a:lnTo>
                    <a:lnTo>
                      <a:pt x="0" y="123"/>
                    </a:lnTo>
                    <a:lnTo>
                      <a:pt x="0" y="127"/>
                    </a:lnTo>
                    <a:lnTo>
                      <a:pt x="2" y="127"/>
                    </a:lnTo>
                    <a:lnTo>
                      <a:pt x="6" y="129"/>
                    </a:lnTo>
                    <a:lnTo>
                      <a:pt x="8" y="129"/>
                    </a:lnTo>
                    <a:lnTo>
                      <a:pt x="11" y="127"/>
                    </a:lnTo>
                    <a:lnTo>
                      <a:pt x="13" y="127"/>
                    </a:lnTo>
                    <a:lnTo>
                      <a:pt x="13" y="123"/>
                    </a:lnTo>
                    <a:lnTo>
                      <a:pt x="17" y="121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60" name="Line 443"/>
              <p:cNvSpPr>
                <a:spLocks noChangeShapeType="1"/>
              </p:cNvSpPr>
              <p:nvPr/>
            </p:nvSpPr>
            <p:spPr bwMode="auto">
              <a:xfrm>
                <a:off x="1168" y="213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61" name="Freeform 444"/>
              <p:cNvSpPr>
                <a:spLocks/>
              </p:cNvSpPr>
              <p:nvPr/>
            </p:nvSpPr>
            <p:spPr bwMode="auto">
              <a:xfrm>
                <a:off x="1166" y="2132"/>
                <a:ext cx="26" cy="3"/>
              </a:xfrm>
              <a:custGeom>
                <a:avLst/>
                <a:gdLst>
                  <a:gd name="T0" fmla="*/ 0 w 128"/>
                  <a:gd name="T1" fmla="*/ 0 h 17"/>
                  <a:gd name="T2" fmla="*/ 0 w 128"/>
                  <a:gd name="T3" fmla="*/ 0 h 17"/>
                  <a:gd name="T4" fmla="*/ 0 w 128"/>
                  <a:gd name="T5" fmla="*/ 0 h 17"/>
                  <a:gd name="T6" fmla="*/ 0 w 128"/>
                  <a:gd name="T7" fmla="*/ 0 h 17"/>
                  <a:gd name="T8" fmla="*/ 0 w 128"/>
                  <a:gd name="T9" fmla="*/ 0 h 17"/>
                  <a:gd name="T10" fmla="*/ 0 w 128"/>
                  <a:gd name="T11" fmla="*/ 0 h 17"/>
                  <a:gd name="T12" fmla="*/ 0 w 128"/>
                  <a:gd name="T13" fmla="*/ 0 h 17"/>
                  <a:gd name="T14" fmla="*/ 0 w 128"/>
                  <a:gd name="T15" fmla="*/ 0 h 17"/>
                  <a:gd name="T16" fmla="*/ 0 w 128"/>
                  <a:gd name="T17" fmla="*/ 0 h 17"/>
                  <a:gd name="T18" fmla="*/ 0 w 128"/>
                  <a:gd name="T19" fmla="*/ 0 h 17"/>
                  <a:gd name="T20" fmla="*/ 0 w 128"/>
                  <a:gd name="T21" fmla="*/ 0 h 17"/>
                  <a:gd name="T22" fmla="*/ 0 w 128"/>
                  <a:gd name="T23" fmla="*/ 0 h 17"/>
                  <a:gd name="T24" fmla="*/ 0 w 128"/>
                  <a:gd name="T25" fmla="*/ 0 h 17"/>
                  <a:gd name="T26" fmla="*/ 0 w 128"/>
                  <a:gd name="T27" fmla="*/ 0 h 17"/>
                  <a:gd name="T28" fmla="*/ 0 w 128"/>
                  <a:gd name="T29" fmla="*/ 0 h 17"/>
                  <a:gd name="T30" fmla="*/ 0 w 128"/>
                  <a:gd name="T31" fmla="*/ 0 h 17"/>
                  <a:gd name="T32" fmla="*/ 0 w 128"/>
                  <a:gd name="T33" fmla="*/ 0 h 17"/>
                  <a:gd name="T34" fmla="*/ 0 w 128"/>
                  <a:gd name="T35" fmla="*/ 0 h 17"/>
                  <a:gd name="T36" fmla="*/ 0 w 128"/>
                  <a:gd name="T37" fmla="*/ 0 h 17"/>
                  <a:gd name="T38" fmla="*/ 0 w 128"/>
                  <a:gd name="T39" fmla="*/ 0 h 17"/>
                  <a:gd name="T40" fmla="*/ 0 w 128"/>
                  <a:gd name="T41" fmla="*/ 0 h 17"/>
                  <a:gd name="T42" fmla="*/ 0 w 128"/>
                  <a:gd name="T43" fmla="*/ 0 h 17"/>
                  <a:gd name="T44" fmla="*/ 0 w 128"/>
                  <a:gd name="T45" fmla="*/ 0 h 17"/>
                  <a:gd name="T46" fmla="*/ 0 w 128"/>
                  <a:gd name="T47" fmla="*/ 0 h 17"/>
                  <a:gd name="T48" fmla="*/ 0 w 128"/>
                  <a:gd name="T49" fmla="*/ 0 h 17"/>
                  <a:gd name="T50" fmla="*/ 0 w 128"/>
                  <a:gd name="T51" fmla="*/ 0 h 1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28"/>
                  <a:gd name="T79" fmla="*/ 0 h 17"/>
                  <a:gd name="T80" fmla="*/ 128 w 128"/>
                  <a:gd name="T81" fmla="*/ 17 h 1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28" h="17">
                    <a:moveTo>
                      <a:pt x="8" y="0"/>
                    </a:moveTo>
                    <a:lnTo>
                      <a:pt x="6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2" y="15"/>
                    </a:lnTo>
                    <a:lnTo>
                      <a:pt x="6" y="17"/>
                    </a:lnTo>
                    <a:lnTo>
                      <a:pt x="8" y="17"/>
                    </a:lnTo>
                    <a:lnTo>
                      <a:pt x="120" y="17"/>
                    </a:lnTo>
                    <a:lnTo>
                      <a:pt x="125" y="15"/>
                    </a:lnTo>
                    <a:lnTo>
                      <a:pt x="128" y="15"/>
                    </a:lnTo>
                    <a:lnTo>
                      <a:pt x="128" y="11"/>
                    </a:lnTo>
                    <a:lnTo>
                      <a:pt x="128" y="9"/>
                    </a:lnTo>
                    <a:lnTo>
                      <a:pt x="128" y="5"/>
                    </a:lnTo>
                    <a:lnTo>
                      <a:pt x="128" y="3"/>
                    </a:lnTo>
                    <a:lnTo>
                      <a:pt x="125" y="0"/>
                    </a:lnTo>
                    <a:lnTo>
                      <a:pt x="122" y="0"/>
                    </a:lnTo>
                    <a:lnTo>
                      <a:pt x="120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62" name="Line 445"/>
              <p:cNvSpPr>
                <a:spLocks noChangeShapeType="1"/>
              </p:cNvSpPr>
              <p:nvPr/>
            </p:nvSpPr>
            <p:spPr bwMode="auto">
              <a:xfrm>
                <a:off x="1192" y="213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63" name="Freeform 446"/>
              <p:cNvSpPr>
                <a:spLocks/>
              </p:cNvSpPr>
              <p:nvPr/>
            </p:nvSpPr>
            <p:spPr bwMode="auto">
              <a:xfrm>
                <a:off x="1189" y="2132"/>
                <a:ext cx="3" cy="25"/>
              </a:xfrm>
              <a:custGeom>
                <a:avLst/>
                <a:gdLst>
                  <a:gd name="T0" fmla="*/ 0 w 16"/>
                  <a:gd name="T1" fmla="*/ 0 h 125"/>
                  <a:gd name="T2" fmla="*/ 0 w 16"/>
                  <a:gd name="T3" fmla="*/ 0 h 125"/>
                  <a:gd name="T4" fmla="*/ 0 w 16"/>
                  <a:gd name="T5" fmla="*/ 0 h 125"/>
                  <a:gd name="T6" fmla="*/ 0 w 16"/>
                  <a:gd name="T7" fmla="*/ 0 h 125"/>
                  <a:gd name="T8" fmla="*/ 0 w 16"/>
                  <a:gd name="T9" fmla="*/ 0 h 125"/>
                  <a:gd name="T10" fmla="*/ 0 w 16"/>
                  <a:gd name="T11" fmla="*/ 0 h 125"/>
                  <a:gd name="T12" fmla="*/ 0 w 16"/>
                  <a:gd name="T13" fmla="*/ 0 h 125"/>
                  <a:gd name="T14" fmla="*/ 0 w 16"/>
                  <a:gd name="T15" fmla="*/ 0 h 125"/>
                  <a:gd name="T16" fmla="*/ 0 w 16"/>
                  <a:gd name="T17" fmla="*/ 0 h 125"/>
                  <a:gd name="T18" fmla="*/ 0 w 16"/>
                  <a:gd name="T19" fmla="*/ 0 h 125"/>
                  <a:gd name="T20" fmla="*/ 0 w 16"/>
                  <a:gd name="T21" fmla="*/ 0 h 125"/>
                  <a:gd name="T22" fmla="*/ 0 w 16"/>
                  <a:gd name="T23" fmla="*/ 0 h 125"/>
                  <a:gd name="T24" fmla="*/ 0 w 16"/>
                  <a:gd name="T25" fmla="*/ 0 h 125"/>
                  <a:gd name="T26" fmla="*/ 0 w 16"/>
                  <a:gd name="T27" fmla="*/ 0 h 125"/>
                  <a:gd name="T28" fmla="*/ 0 w 16"/>
                  <a:gd name="T29" fmla="*/ 0 h 125"/>
                  <a:gd name="T30" fmla="*/ 0 w 16"/>
                  <a:gd name="T31" fmla="*/ 0 h 125"/>
                  <a:gd name="T32" fmla="*/ 0 w 16"/>
                  <a:gd name="T33" fmla="*/ 0 h 125"/>
                  <a:gd name="T34" fmla="*/ 0 w 16"/>
                  <a:gd name="T35" fmla="*/ 0 h 125"/>
                  <a:gd name="T36" fmla="*/ 0 w 16"/>
                  <a:gd name="T37" fmla="*/ 0 h 125"/>
                  <a:gd name="T38" fmla="*/ 0 w 16"/>
                  <a:gd name="T39" fmla="*/ 0 h 125"/>
                  <a:gd name="T40" fmla="*/ 0 w 16"/>
                  <a:gd name="T41" fmla="*/ 0 h 125"/>
                  <a:gd name="T42" fmla="*/ 0 w 16"/>
                  <a:gd name="T43" fmla="*/ 0 h 125"/>
                  <a:gd name="T44" fmla="*/ 0 w 16"/>
                  <a:gd name="T45" fmla="*/ 0 h 125"/>
                  <a:gd name="T46" fmla="*/ 0 w 16"/>
                  <a:gd name="T47" fmla="*/ 0 h 125"/>
                  <a:gd name="T48" fmla="*/ 0 w 16"/>
                  <a:gd name="T49" fmla="*/ 0 h 125"/>
                  <a:gd name="T50" fmla="*/ 0 w 16"/>
                  <a:gd name="T51" fmla="*/ 0 h 12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5"/>
                  <a:gd name="T80" fmla="*/ 16 w 16"/>
                  <a:gd name="T81" fmla="*/ 125 h 125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5">
                    <a:moveTo>
                      <a:pt x="16" y="9"/>
                    </a:moveTo>
                    <a:lnTo>
                      <a:pt x="16" y="5"/>
                    </a:lnTo>
                    <a:lnTo>
                      <a:pt x="16" y="3"/>
                    </a:lnTo>
                    <a:lnTo>
                      <a:pt x="13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0" y="119"/>
                    </a:lnTo>
                    <a:lnTo>
                      <a:pt x="2" y="123"/>
                    </a:lnTo>
                    <a:lnTo>
                      <a:pt x="2" y="125"/>
                    </a:lnTo>
                    <a:lnTo>
                      <a:pt x="6" y="125"/>
                    </a:lnTo>
                    <a:lnTo>
                      <a:pt x="8" y="125"/>
                    </a:lnTo>
                    <a:lnTo>
                      <a:pt x="10" y="125"/>
                    </a:lnTo>
                    <a:lnTo>
                      <a:pt x="13" y="125"/>
                    </a:lnTo>
                    <a:lnTo>
                      <a:pt x="16" y="125"/>
                    </a:lnTo>
                    <a:lnTo>
                      <a:pt x="16" y="123"/>
                    </a:lnTo>
                    <a:lnTo>
                      <a:pt x="16" y="119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64" name="Line 447"/>
              <p:cNvSpPr>
                <a:spLocks noChangeShapeType="1"/>
              </p:cNvSpPr>
              <p:nvPr/>
            </p:nvSpPr>
            <p:spPr bwMode="auto">
              <a:xfrm>
                <a:off x="1190" y="215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65" name="Freeform 448"/>
              <p:cNvSpPr>
                <a:spLocks/>
              </p:cNvSpPr>
              <p:nvPr/>
            </p:nvSpPr>
            <p:spPr bwMode="auto">
              <a:xfrm>
                <a:off x="1189" y="2153"/>
                <a:ext cx="9" cy="4"/>
              </a:xfrm>
              <a:custGeom>
                <a:avLst/>
                <a:gdLst>
                  <a:gd name="T0" fmla="*/ 0 w 46"/>
                  <a:gd name="T1" fmla="*/ 0 h 18"/>
                  <a:gd name="T2" fmla="*/ 0 w 46"/>
                  <a:gd name="T3" fmla="*/ 0 h 18"/>
                  <a:gd name="T4" fmla="*/ 0 w 46"/>
                  <a:gd name="T5" fmla="*/ 0 h 18"/>
                  <a:gd name="T6" fmla="*/ 0 w 46"/>
                  <a:gd name="T7" fmla="*/ 0 h 18"/>
                  <a:gd name="T8" fmla="*/ 0 w 46"/>
                  <a:gd name="T9" fmla="*/ 0 h 18"/>
                  <a:gd name="T10" fmla="*/ 0 w 46"/>
                  <a:gd name="T11" fmla="*/ 0 h 18"/>
                  <a:gd name="T12" fmla="*/ 0 w 46"/>
                  <a:gd name="T13" fmla="*/ 0 h 18"/>
                  <a:gd name="T14" fmla="*/ 0 w 46"/>
                  <a:gd name="T15" fmla="*/ 0 h 18"/>
                  <a:gd name="T16" fmla="*/ 0 w 46"/>
                  <a:gd name="T17" fmla="*/ 0 h 18"/>
                  <a:gd name="T18" fmla="*/ 0 w 46"/>
                  <a:gd name="T19" fmla="*/ 0 h 18"/>
                  <a:gd name="T20" fmla="*/ 0 w 46"/>
                  <a:gd name="T21" fmla="*/ 0 h 18"/>
                  <a:gd name="T22" fmla="*/ 0 w 46"/>
                  <a:gd name="T23" fmla="*/ 0 h 18"/>
                  <a:gd name="T24" fmla="*/ 0 w 46"/>
                  <a:gd name="T25" fmla="*/ 0 h 18"/>
                  <a:gd name="T26" fmla="*/ 0 w 46"/>
                  <a:gd name="T27" fmla="*/ 0 h 18"/>
                  <a:gd name="T28" fmla="*/ 0 w 46"/>
                  <a:gd name="T29" fmla="*/ 0 h 18"/>
                  <a:gd name="T30" fmla="*/ 0 w 46"/>
                  <a:gd name="T31" fmla="*/ 0 h 18"/>
                  <a:gd name="T32" fmla="*/ 0 w 46"/>
                  <a:gd name="T33" fmla="*/ 0 h 18"/>
                  <a:gd name="T34" fmla="*/ 0 w 46"/>
                  <a:gd name="T35" fmla="*/ 0 h 18"/>
                  <a:gd name="T36" fmla="*/ 0 w 46"/>
                  <a:gd name="T37" fmla="*/ 0 h 18"/>
                  <a:gd name="T38" fmla="*/ 0 w 46"/>
                  <a:gd name="T39" fmla="*/ 0 h 18"/>
                  <a:gd name="T40" fmla="*/ 0 w 46"/>
                  <a:gd name="T41" fmla="*/ 0 h 18"/>
                  <a:gd name="T42" fmla="*/ 0 w 46"/>
                  <a:gd name="T43" fmla="*/ 0 h 18"/>
                  <a:gd name="T44" fmla="*/ 0 w 46"/>
                  <a:gd name="T45" fmla="*/ 0 h 18"/>
                  <a:gd name="T46" fmla="*/ 0 w 46"/>
                  <a:gd name="T47" fmla="*/ 0 h 18"/>
                  <a:gd name="T48" fmla="*/ 0 w 46"/>
                  <a:gd name="T49" fmla="*/ 0 h 18"/>
                  <a:gd name="T50" fmla="*/ 0 w 46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6"/>
                  <a:gd name="T79" fmla="*/ 0 h 18"/>
                  <a:gd name="T80" fmla="*/ 46 w 46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6" h="18">
                    <a:moveTo>
                      <a:pt x="8" y="0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2" y="16"/>
                    </a:lnTo>
                    <a:lnTo>
                      <a:pt x="2" y="18"/>
                    </a:lnTo>
                    <a:lnTo>
                      <a:pt x="6" y="18"/>
                    </a:lnTo>
                    <a:lnTo>
                      <a:pt x="8" y="18"/>
                    </a:lnTo>
                    <a:lnTo>
                      <a:pt x="35" y="18"/>
                    </a:lnTo>
                    <a:lnTo>
                      <a:pt x="41" y="18"/>
                    </a:lnTo>
                    <a:lnTo>
                      <a:pt x="43" y="18"/>
                    </a:lnTo>
                    <a:lnTo>
                      <a:pt x="43" y="16"/>
                    </a:lnTo>
                    <a:lnTo>
                      <a:pt x="46" y="12"/>
                    </a:lnTo>
                    <a:lnTo>
                      <a:pt x="46" y="10"/>
                    </a:lnTo>
                    <a:lnTo>
                      <a:pt x="43" y="6"/>
                    </a:lnTo>
                    <a:lnTo>
                      <a:pt x="43" y="4"/>
                    </a:lnTo>
                    <a:lnTo>
                      <a:pt x="41" y="4"/>
                    </a:lnTo>
                    <a:lnTo>
                      <a:pt x="35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66" name="Line 449"/>
              <p:cNvSpPr>
                <a:spLocks noChangeShapeType="1"/>
              </p:cNvSpPr>
              <p:nvPr/>
            </p:nvSpPr>
            <p:spPr bwMode="auto">
              <a:xfrm>
                <a:off x="1198" y="215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67" name="Freeform 450"/>
              <p:cNvSpPr>
                <a:spLocks/>
              </p:cNvSpPr>
              <p:nvPr/>
            </p:nvSpPr>
            <p:spPr bwMode="auto">
              <a:xfrm>
                <a:off x="1195" y="2153"/>
                <a:ext cx="3" cy="26"/>
              </a:xfrm>
              <a:custGeom>
                <a:avLst/>
                <a:gdLst>
                  <a:gd name="T0" fmla="*/ 0 w 16"/>
                  <a:gd name="T1" fmla="*/ 0 h 130"/>
                  <a:gd name="T2" fmla="*/ 0 w 16"/>
                  <a:gd name="T3" fmla="*/ 0 h 130"/>
                  <a:gd name="T4" fmla="*/ 0 w 16"/>
                  <a:gd name="T5" fmla="*/ 0 h 130"/>
                  <a:gd name="T6" fmla="*/ 0 w 16"/>
                  <a:gd name="T7" fmla="*/ 0 h 130"/>
                  <a:gd name="T8" fmla="*/ 0 w 16"/>
                  <a:gd name="T9" fmla="*/ 0 h 130"/>
                  <a:gd name="T10" fmla="*/ 0 w 16"/>
                  <a:gd name="T11" fmla="*/ 0 h 130"/>
                  <a:gd name="T12" fmla="*/ 0 w 16"/>
                  <a:gd name="T13" fmla="*/ 0 h 130"/>
                  <a:gd name="T14" fmla="*/ 0 w 16"/>
                  <a:gd name="T15" fmla="*/ 0 h 130"/>
                  <a:gd name="T16" fmla="*/ 0 w 16"/>
                  <a:gd name="T17" fmla="*/ 0 h 130"/>
                  <a:gd name="T18" fmla="*/ 0 w 16"/>
                  <a:gd name="T19" fmla="*/ 0 h 130"/>
                  <a:gd name="T20" fmla="*/ 0 w 16"/>
                  <a:gd name="T21" fmla="*/ 0 h 130"/>
                  <a:gd name="T22" fmla="*/ 0 w 16"/>
                  <a:gd name="T23" fmla="*/ 0 h 130"/>
                  <a:gd name="T24" fmla="*/ 0 w 16"/>
                  <a:gd name="T25" fmla="*/ 0 h 130"/>
                  <a:gd name="T26" fmla="*/ 0 w 16"/>
                  <a:gd name="T27" fmla="*/ 0 h 130"/>
                  <a:gd name="T28" fmla="*/ 0 w 16"/>
                  <a:gd name="T29" fmla="*/ 0 h 130"/>
                  <a:gd name="T30" fmla="*/ 0 w 16"/>
                  <a:gd name="T31" fmla="*/ 0 h 130"/>
                  <a:gd name="T32" fmla="*/ 0 w 16"/>
                  <a:gd name="T33" fmla="*/ 0 h 130"/>
                  <a:gd name="T34" fmla="*/ 0 w 16"/>
                  <a:gd name="T35" fmla="*/ 0 h 130"/>
                  <a:gd name="T36" fmla="*/ 0 w 16"/>
                  <a:gd name="T37" fmla="*/ 0 h 130"/>
                  <a:gd name="T38" fmla="*/ 0 w 16"/>
                  <a:gd name="T39" fmla="*/ 0 h 130"/>
                  <a:gd name="T40" fmla="*/ 0 w 16"/>
                  <a:gd name="T41" fmla="*/ 0 h 130"/>
                  <a:gd name="T42" fmla="*/ 0 w 16"/>
                  <a:gd name="T43" fmla="*/ 0 h 130"/>
                  <a:gd name="T44" fmla="*/ 0 w 16"/>
                  <a:gd name="T45" fmla="*/ 0 h 130"/>
                  <a:gd name="T46" fmla="*/ 0 w 16"/>
                  <a:gd name="T47" fmla="*/ 0 h 130"/>
                  <a:gd name="T48" fmla="*/ 0 w 16"/>
                  <a:gd name="T49" fmla="*/ 0 h 130"/>
                  <a:gd name="T50" fmla="*/ 0 w 16"/>
                  <a:gd name="T51" fmla="*/ 0 h 13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30"/>
                  <a:gd name="T80" fmla="*/ 16 w 16"/>
                  <a:gd name="T81" fmla="*/ 130 h 13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30">
                    <a:moveTo>
                      <a:pt x="16" y="10"/>
                    </a:moveTo>
                    <a:lnTo>
                      <a:pt x="16" y="10"/>
                    </a:lnTo>
                    <a:lnTo>
                      <a:pt x="13" y="6"/>
                    </a:lnTo>
                    <a:lnTo>
                      <a:pt x="13" y="4"/>
                    </a:lnTo>
                    <a:lnTo>
                      <a:pt x="11" y="4"/>
                    </a:lnTo>
                    <a:lnTo>
                      <a:pt x="8" y="0"/>
                    </a:lnTo>
                    <a:lnTo>
                      <a:pt x="5" y="4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0"/>
                    </a:lnTo>
                    <a:lnTo>
                      <a:pt x="0" y="126"/>
                    </a:lnTo>
                    <a:lnTo>
                      <a:pt x="2" y="126"/>
                    </a:lnTo>
                    <a:lnTo>
                      <a:pt x="2" y="130"/>
                    </a:lnTo>
                    <a:lnTo>
                      <a:pt x="5" y="130"/>
                    </a:lnTo>
                    <a:lnTo>
                      <a:pt x="8" y="130"/>
                    </a:lnTo>
                    <a:lnTo>
                      <a:pt x="11" y="130"/>
                    </a:lnTo>
                    <a:lnTo>
                      <a:pt x="13" y="126"/>
                    </a:lnTo>
                    <a:lnTo>
                      <a:pt x="16" y="124"/>
                    </a:lnTo>
                    <a:lnTo>
                      <a:pt x="16" y="120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68" name="Line 451"/>
              <p:cNvSpPr>
                <a:spLocks noChangeShapeType="1"/>
              </p:cNvSpPr>
              <p:nvPr/>
            </p:nvSpPr>
            <p:spPr bwMode="auto">
              <a:xfrm>
                <a:off x="1196" y="217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69" name="Freeform 452"/>
              <p:cNvSpPr>
                <a:spLocks/>
              </p:cNvSpPr>
              <p:nvPr/>
            </p:nvSpPr>
            <p:spPr bwMode="auto">
              <a:xfrm>
                <a:off x="1195" y="2175"/>
                <a:ext cx="6" cy="4"/>
              </a:xfrm>
              <a:custGeom>
                <a:avLst/>
                <a:gdLst>
                  <a:gd name="T0" fmla="*/ 0 w 30"/>
                  <a:gd name="T1" fmla="*/ 0 h 18"/>
                  <a:gd name="T2" fmla="*/ 0 w 30"/>
                  <a:gd name="T3" fmla="*/ 0 h 18"/>
                  <a:gd name="T4" fmla="*/ 0 w 30"/>
                  <a:gd name="T5" fmla="*/ 0 h 18"/>
                  <a:gd name="T6" fmla="*/ 0 w 30"/>
                  <a:gd name="T7" fmla="*/ 0 h 18"/>
                  <a:gd name="T8" fmla="*/ 0 w 30"/>
                  <a:gd name="T9" fmla="*/ 0 h 18"/>
                  <a:gd name="T10" fmla="*/ 0 w 30"/>
                  <a:gd name="T11" fmla="*/ 0 h 18"/>
                  <a:gd name="T12" fmla="*/ 0 w 30"/>
                  <a:gd name="T13" fmla="*/ 0 h 18"/>
                  <a:gd name="T14" fmla="*/ 0 w 30"/>
                  <a:gd name="T15" fmla="*/ 0 h 18"/>
                  <a:gd name="T16" fmla="*/ 0 w 30"/>
                  <a:gd name="T17" fmla="*/ 0 h 18"/>
                  <a:gd name="T18" fmla="*/ 0 w 30"/>
                  <a:gd name="T19" fmla="*/ 0 h 18"/>
                  <a:gd name="T20" fmla="*/ 0 w 30"/>
                  <a:gd name="T21" fmla="*/ 0 h 18"/>
                  <a:gd name="T22" fmla="*/ 0 w 30"/>
                  <a:gd name="T23" fmla="*/ 0 h 18"/>
                  <a:gd name="T24" fmla="*/ 0 w 30"/>
                  <a:gd name="T25" fmla="*/ 0 h 18"/>
                  <a:gd name="T26" fmla="*/ 0 w 30"/>
                  <a:gd name="T27" fmla="*/ 0 h 18"/>
                  <a:gd name="T28" fmla="*/ 0 w 30"/>
                  <a:gd name="T29" fmla="*/ 0 h 18"/>
                  <a:gd name="T30" fmla="*/ 0 w 30"/>
                  <a:gd name="T31" fmla="*/ 0 h 18"/>
                  <a:gd name="T32" fmla="*/ 0 w 30"/>
                  <a:gd name="T33" fmla="*/ 0 h 18"/>
                  <a:gd name="T34" fmla="*/ 0 w 30"/>
                  <a:gd name="T35" fmla="*/ 0 h 18"/>
                  <a:gd name="T36" fmla="*/ 0 w 30"/>
                  <a:gd name="T37" fmla="*/ 0 h 18"/>
                  <a:gd name="T38" fmla="*/ 0 w 30"/>
                  <a:gd name="T39" fmla="*/ 0 h 18"/>
                  <a:gd name="T40" fmla="*/ 0 w 30"/>
                  <a:gd name="T41" fmla="*/ 0 h 18"/>
                  <a:gd name="T42" fmla="*/ 0 w 30"/>
                  <a:gd name="T43" fmla="*/ 0 h 18"/>
                  <a:gd name="T44" fmla="*/ 0 w 30"/>
                  <a:gd name="T45" fmla="*/ 0 h 18"/>
                  <a:gd name="T46" fmla="*/ 0 w 30"/>
                  <a:gd name="T47" fmla="*/ 0 h 18"/>
                  <a:gd name="T48" fmla="*/ 0 w 30"/>
                  <a:gd name="T49" fmla="*/ 0 h 18"/>
                  <a:gd name="T50" fmla="*/ 0 w 30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0"/>
                  <a:gd name="T79" fmla="*/ 0 h 18"/>
                  <a:gd name="T80" fmla="*/ 30 w 30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0" h="18">
                    <a:moveTo>
                      <a:pt x="8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2" y="18"/>
                    </a:lnTo>
                    <a:lnTo>
                      <a:pt x="5" y="18"/>
                    </a:lnTo>
                    <a:lnTo>
                      <a:pt x="8" y="18"/>
                    </a:lnTo>
                    <a:lnTo>
                      <a:pt x="22" y="18"/>
                    </a:lnTo>
                    <a:lnTo>
                      <a:pt x="27" y="18"/>
                    </a:lnTo>
                    <a:lnTo>
                      <a:pt x="27" y="14"/>
                    </a:lnTo>
                    <a:lnTo>
                      <a:pt x="30" y="14"/>
                    </a:lnTo>
                    <a:lnTo>
                      <a:pt x="30" y="12"/>
                    </a:lnTo>
                    <a:lnTo>
                      <a:pt x="30" y="8"/>
                    </a:lnTo>
                    <a:lnTo>
                      <a:pt x="30" y="6"/>
                    </a:lnTo>
                    <a:lnTo>
                      <a:pt x="27" y="2"/>
                    </a:lnTo>
                    <a:lnTo>
                      <a:pt x="27" y="0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70" name="Line 453"/>
              <p:cNvSpPr>
                <a:spLocks noChangeShapeType="1"/>
              </p:cNvSpPr>
              <p:nvPr/>
            </p:nvSpPr>
            <p:spPr bwMode="auto">
              <a:xfrm>
                <a:off x="1201" y="217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71" name="Freeform 454"/>
              <p:cNvSpPr>
                <a:spLocks/>
              </p:cNvSpPr>
              <p:nvPr/>
            </p:nvSpPr>
            <p:spPr bwMode="auto">
              <a:xfrm>
                <a:off x="1197" y="2175"/>
                <a:ext cx="4" cy="26"/>
              </a:xfrm>
              <a:custGeom>
                <a:avLst/>
                <a:gdLst>
                  <a:gd name="T0" fmla="*/ 0 w 17"/>
                  <a:gd name="T1" fmla="*/ 0 h 129"/>
                  <a:gd name="T2" fmla="*/ 0 w 17"/>
                  <a:gd name="T3" fmla="*/ 0 h 129"/>
                  <a:gd name="T4" fmla="*/ 0 w 17"/>
                  <a:gd name="T5" fmla="*/ 0 h 129"/>
                  <a:gd name="T6" fmla="*/ 0 w 17"/>
                  <a:gd name="T7" fmla="*/ 0 h 129"/>
                  <a:gd name="T8" fmla="*/ 0 w 17"/>
                  <a:gd name="T9" fmla="*/ 0 h 129"/>
                  <a:gd name="T10" fmla="*/ 0 w 17"/>
                  <a:gd name="T11" fmla="*/ 0 h 129"/>
                  <a:gd name="T12" fmla="*/ 0 w 17"/>
                  <a:gd name="T13" fmla="*/ 0 h 129"/>
                  <a:gd name="T14" fmla="*/ 0 w 17"/>
                  <a:gd name="T15" fmla="*/ 0 h 129"/>
                  <a:gd name="T16" fmla="*/ 0 w 17"/>
                  <a:gd name="T17" fmla="*/ 0 h 129"/>
                  <a:gd name="T18" fmla="*/ 0 w 17"/>
                  <a:gd name="T19" fmla="*/ 0 h 129"/>
                  <a:gd name="T20" fmla="*/ 0 w 17"/>
                  <a:gd name="T21" fmla="*/ 0 h 129"/>
                  <a:gd name="T22" fmla="*/ 0 w 17"/>
                  <a:gd name="T23" fmla="*/ 0 h 129"/>
                  <a:gd name="T24" fmla="*/ 0 w 17"/>
                  <a:gd name="T25" fmla="*/ 0 h 129"/>
                  <a:gd name="T26" fmla="*/ 0 w 17"/>
                  <a:gd name="T27" fmla="*/ 0 h 129"/>
                  <a:gd name="T28" fmla="*/ 0 w 17"/>
                  <a:gd name="T29" fmla="*/ 0 h 129"/>
                  <a:gd name="T30" fmla="*/ 0 w 17"/>
                  <a:gd name="T31" fmla="*/ 0 h 129"/>
                  <a:gd name="T32" fmla="*/ 0 w 17"/>
                  <a:gd name="T33" fmla="*/ 0 h 129"/>
                  <a:gd name="T34" fmla="*/ 0 w 17"/>
                  <a:gd name="T35" fmla="*/ 0 h 129"/>
                  <a:gd name="T36" fmla="*/ 0 w 17"/>
                  <a:gd name="T37" fmla="*/ 0 h 129"/>
                  <a:gd name="T38" fmla="*/ 0 w 17"/>
                  <a:gd name="T39" fmla="*/ 0 h 129"/>
                  <a:gd name="T40" fmla="*/ 0 w 17"/>
                  <a:gd name="T41" fmla="*/ 0 h 129"/>
                  <a:gd name="T42" fmla="*/ 0 w 17"/>
                  <a:gd name="T43" fmla="*/ 0 h 129"/>
                  <a:gd name="T44" fmla="*/ 0 w 17"/>
                  <a:gd name="T45" fmla="*/ 0 h 129"/>
                  <a:gd name="T46" fmla="*/ 0 w 17"/>
                  <a:gd name="T47" fmla="*/ 0 h 129"/>
                  <a:gd name="T48" fmla="*/ 0 w 17"/>
                  <a:gd name="T49" fmla="*/ 0 h 129"/>
                  <a:gd name="T50" fmla="*/ 0 w 17"/>
                  <a:gd name="T51" fmla="*/ 0 h 12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29"/>
                  <a:gd name="T80" fmla="*/ 17 w 17"/>
                  <a:gd name="T81" fmla="*/ 129 h 12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29">
                    <a:moveTo>
                      <a:pt x="17" y="8"/>
                    </a:moveTo>
                    <a:lnTo>
                      <a:pt x="17" y="6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3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22"/>
                    </a:lnTo>
                    <a:lnTo>
                      <a:pt x="0" y="126"/>
                    </a:lnTo>
                    <a:lnTo>
                      <a:pt x="3" y="126"/>
                    </a:lnTo>
                    <a:lnTo>
                      <a:pt x="6" y="129"/>
                    </a:lnTo>
                    <a:lnTo>
                      <a:pt x="9" y="129"/>
                    </a:lnTo>
                    <a:lnTo>
                      <a:pt x="11" y="129"/>
                    </a:lnTo>
                    <a:lnTo>
                      <a:pt x="14" y="129"/>
                    </a:lnTo>
                    <a:lnTo>
                      <a:pt x="14" y="126"/>
                    </a:lnTo>
                    <a:lnTo>
                      <a:pt x="17" y="126"/>
                    </a:lnTo>
                    <a:lnTo>
                      <a:pt x="17" y="122"/>
                    </a:lnTo>
                    <a:lnTo>
                      <a:pt x="17" y="8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72" name="Line 455"/>
              <p:cNvSpPr>
                <a:spLocks noChangeShapeType="1"/>
              </p:cNvSpPr>
              <p:nvPr/>
            </p:nvSpPr>
            <p:spPr bwMode="auto">
              <a:xfrm>
                <a:off x="1199" y="219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73" name="Freeform 456"/>
              <p:cNvSpPr>
                <a:spLocks/>
              </p:cNvSpPr>
              <p:nvPr/>
            </p:nvSpPr>
            <p:spPr bwMode="auto">
              <a:xfrm>
                <a:off x="1197" y="2197"/>
                <a:ext cx="66" cy="4"/>
              </a:xfrm>
              <a:custGeom>
                <a:avLst/>
                <a:gdLst>
                  <a:gd name="T0" fmla="*/ 0 w 331"/>
                  <a:gd name="T1" fmla="*/ 0 h 19"/>
                  <a:gd name="T2" fmla="*/ 0 w 331"/>
                  <a:gd name="T3" fmla="*/ 0 h 19"/>
                  <a:gd name="T4" fmla="*/ 0 w 331"/>
                  <a:gd name="T5" fmla="*/ 0 h 19"/>
                  <a:gd name="T6" fmla="*/ 0 w 331"/>
                  <a:gd name="T7" fmla="*/ 0 h 19"/>
                  <a:gd name="T8" fmla="*/ 0 w 331"/>
                  <a:gd name="T9" fmla="*/ 0 h 19"/>
                  <a:gd name="T10" fmla="*/ 0 w 331"/>
                  <a:gd name="T11" fmla="*/ 0 h 19"/>
                  <a:gd name="T12" fmla="*/ 0 w 331"/>
                  <a:gd name="T13" fmla="*/ 0 h 19"/>
                  <a:gd name="T14" fmla="*/ 0 w 331"/>
                  <a:gd name="T15" fmla="*/ 0 h 19"/>
                  <a:gd name="T16" fmla="*/ 0 w 331"/>
                  <a:gd name="T17" fmla="*/ 0 h 19"/>
                  <a:gd name="T18" fmla="*/ 0 w 331"/>
                  <a:gd name="T19" fmla="*/ 0 h 19"/>
                  <a:gd name="T20" fmla="*/ 0 w 331"/>
                  <a:gd name="T21" fmla="*/ 0 h 19"/>
                  <a:gd name="T22" fmla="*/ 0 w 331"/>
                  <a:gd name="T23" fmla="*/ 0 h 19"/>
                  <a:gd name="T24" fmla="*/ 0 w 331"/>
                  <a:gd name="T25" fmla="*/ 0 h 19"/>
                  <a:gd name="T26" fmla="*/ 0 w 331"/>
                  <a:gd name="T27" fmla="*/ 0 h 19"/>
                  <a:gd name="T28" fmla="*/ 0 w 331"/>
                  <a:gd name="T29" fmla="*/ 0 h 19"/>
                  <a:gd name="T30" fmla="*/ 0 w 331"/>
                  <a:gd name="T31" fmla="*/ 0 h 19"/>
                  <a:gd name="T32" fmla="*/ 0 w 331"/>
                  <a:gd name="T33" fmla="*/ 0 h 19"/>
                  <a:gd name="T34" fmla="*/ 0 w 331"/>
                  <a:gd name="T35" fmla="*/ 0 h 19"/>
                  <a:gd name="T36" fmla="*/ 0 w 331"/>
                  <a:gd name="T37" fmla="*/ 0 h 19"/>
                  <a:gd name="T38" fmla="*/ 0 w 331"/>
                  <a:gd name="T39" fmla="*/ 0 h 19"/>
                  <a:gd name="T40" fmla="*/ 0 w 331"/>
                  <a:gd name="T41" fmla="*/ 0 h 19"/>
                  <a:gd name="T42" fmla="*/ 0 w 331"/>
                  <a:gd name="T43" fmla="*/ 0 h 19"/>
                  <a:gd name="T44" fmla="*/ 0 w 331"/>
                  <a:gd name="T45" fmla="*/ 0 h 19"/>
                  <a:gd name="T46" fmla="*/ 0 w 331"/>
                  <a:gd name="T47" fmla="*/ 0 h 19"/>
                  <a:gd name="T48" fmla="*/ 0 w 331"/>
                  <a:gd name="T49" fmla="*/ 0 h 19"/>
                  <a:gd name="T50" fmla="*/ 0 w 331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31"/>
                  <a:gd name="T79" fmla="*/ 0 h 19"/>
                  <a:gd name="T80" fmla="*/ 331 w 331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31" h="19">
                    <a:moveTo>
                      <a:pt x="9" y="0"/>
                    </a:moveTo>
                    <a:lnTo>
                      <a:pt x="6" y="0"/>
                    </a:lnTo>
                    <a:lnTo>
                      <a:pt x="6" y="4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3" y="16"/>
                    </a:lnTo>
                    <a:lnTo>
                      <a:pt x="6" y="19"/>
                    </a:lnTo>
                    <a:lnTo>
                      <a:pt x="9" y="19"/>
                    </a:lnTo>
                    <a:lnTo>
                      <a:pt x="322" y="19"/>
                    </a:lnTo>
                    <a:lnTo>
                      <a:pt x="327" y="19"/>
                    </a:lnTo>
                    <a:lnTo>
                      <a:pt x="327" y="16"/>
                    </a:lnTo>
                    <a:lnTo>
                      <a:pt x="331" y="16"/>
                    </a:lnTo>
                    <a:lnTo>
                      <a:pt x="331" y="12"/>
                    </a:lnTo>
                    <a:lnTo>
                      <a:pt x="331" y="10"/>
                    </a:lnTo>
                    <a:lnTo>
                      <a:pt x="331" y="6"/>
                    </a:lnTo>
                    <a:lnTo>
                      <a:pt x="327" y="4"/>
                    </a:lnTo>
                    <a:lnTo>
                      <a:pt x="325" y="0"/>
                    </a:lnTo>
                    <a:lnTo>
                      <a:pt x="322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74" name="Line 457"/>
              <p:cNvSpPr>
                <a:spLocks noChangeShapeType="1"/>
              </p:cNvSpPr>
              <p:nvPr/>
            </p:nvSpPr>
            <p:spPr bwMode="auto">
              <a:xfrm>
                <a:off x="1262" y="219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75" name="Freeform 458"/>
              <p:cNvSpPr>
                <a:spLocks/>
              </p:cNvSpPr>
              <p:nvPr/>
            </p:nvSpPr>
            <p:spPr bwMode="auto">
              <a:xfrm>
                <a:off x="1260" y="2197"/>
                <a:ext cx="9" cy="4"/>
              </a:xfrm>
              <a:custGeom>
                <a:avLst/>
                <a:gdLst>
                  <a:gd name="T0" fmla="*/ 0 w 46"/>
                  <a:gd name="T1" fmla="*/ 0 h 19"/>
                  <a:gd name="T2" fmla="*/ 0 w 46"/>
                  <a:gd name="T3" fmla="*/ 0 h 19"/>
                  <a:gd name="T4" fmla="*/ 0 w 46"/>
                  <a:gd name="T5" fmla="*/ 0 h 19"/>
                  <a:gd name="T6" fmla="*/ 0 w 46"/>
                  <a:gd name="T7" fmla="*/ 0 h 19"/>
                  <a:gd name="T8" fmla="*/ 0 w 46"/>
                  <a:gd name="T9" fmla="*/ 0 h 19"/>
                  <a:gd name="T10" fmla="*/ 0 w 46"/>
                  <a:gd name="T11" fmla="*/ 0 h 19"/>
                  <a:gd name="T12" fmla="*/ 0 w 46"/>
                  <a:gd name="T13" fmla="*/ 0 h 19"/>
                  <a:gd name="T14" fmla="*/ 0 w 46"/>
                  <a:gd name="T15" fmla="*/ 0 h 19"/>
                  <a:gd name="T16" fmla="*/ 0 w 46"/>
                  <a:gd name="T17" fmla="*/ 0 h 19"/>
                  <a:gd name="T18" fmla="*/ 0 w 46"/>
                  <a:gd name="T19" fmla="*/ 0 h 19"/>
                  <a:gd name="T20" fmla="*/ 0 w 46"/>
                  <a:gd name="T21" fmla="*/ 0 h 19"/>
                  <a:gd name="T22" fmla="*/ 0 w 46"/>
                  <a:gd name="T23" fmla="*/ 0 h 19"/>
                  <a:gd name="T24" fmla="*/ 0 w 46"/>
                  <a:gd name="T25" fmla="*/ 0 h 19"/>
                  <a:gd name="T26" fmla="*/ 0 w 46"/>
                  <a:gd name="T27" fmla="*/ 0 h 19"/>
                  <a:gd name="T28" fmla="*/ 0 w 46"/>
                  <a:gd name="T29" fmla="*/ 0 h 19"/>
                  <a:gd name="T30" fmla="*/ 0 w 46"/>
                  <a:gd name="T31" fmla="*/ 0 h 19"/>
                  <a:gd name="T32" fmla="*/ 0 w 46"/>
                  <a:gd name="T33" fmla="*/ 0 h 19"/>
                  <a:gd name="T34" fmla="*/ 0 w 46"/>
                  <a:gd name="T35" fmla="*/ 0 h 19"/>
                  <a:gd name="T36" fmla="*/ 0 w 46"/>
                  <a:gd name="T37" fmla="*/ 0 h 19"/>
                  <a:gd name="T38" fmla="*/ 0 w 46"/>
                  <a:gd name="T39" fmla="*/ 0 h 19"/>
                  <a:gd name="T40" fmla="*/ 0 w 46"/>
                  <a:gd name="T41" fmla="*/ 0 h 19"/>
                  <a:gd name="T42" fmla="*/ 0 w 46"/>
                  <a:gd name="T43" fmla="*/ 0 h 19"/>
                  <a:gd name="T44" fmla="*/ 0 w 46"/>
                  <a:gd name="T45" fmla="*/ 0 h 19"/>
                  <a:gd name="T46" fmla="*/ 0 w 46"/>
                  <a:gd name="T47" fmla="*/ 0 h 19"/>
                  <a:gd name="T48" fmla="*/ 0 w 46"/>
                  <a:gd name="T49" fmla="*/ 0 h 19"/>
                  <a:gd name="T50" fmla="*/ 0 w 46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6"/>
                  <a:gd name="T79" fmla="*/ 0 h 19"/>
                  <a:gd name="T80" fmla="*/ 46 w 46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6" h="19">
                    <a:moveTo>
                      <a:pt x="8" y="0"/>
                    </a:moveTo>
                    <a:lnTo>
                      <a:pt x="6" y="0"/>
                    </a:lnTo>
                    <a:lnTo>
                      <a:pt x="6" y="4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2" y="16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35" y="19"/>
                    </a:lnTo>
                    <a:lnTo>
                      <a:pt x="41" y="19"/>
                    </a:lnTo>
                    <a:lnTo>
                      <a:pt x="43" y="16"/>
                    </a:lnTo>
                    <a:lnTo>
                      <a:pt x="46" y="12"/>
                    </a:lnTo>
                    <a:lnTo>
                      <a:pt x="46" y="10"/>
                    </a:lnTo>
                    <a:lnTo>
                      <a:pt x="46" y="6"/>
                    </a:lnTo>
                    <a:lnTo>
                      <a:pt x="43" y="6"/>
                    </a:lnTo>
                    <a:lnTo>
                      <a:pt x="43" y="4"/>
                    </a:lnTo>
                    <a:lnTo>
                      <a:pt x="41" y="4"/>
                    </a:lnTo>
                    <a:lnTo>
                      <a:pt x="41" y="0"/>
                    </a:lnTo>
                    <a:lnTo>
                      <a:pt x="35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76" name="Line 459"/>
              <p:cNvSpPr>
                <a:spLocks noChangeShapeType="1"/>
              </p:cNvSpPr>
              <p:nvPr/>
            </p:nvSpPr>
            <p:spPr bwMode="auto">
              <a:xfrm>
                <a:off x="1269" y="219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77" name="Freeform 460"/>
              <p:cNvSpPr>
                <a:spLocks/>
              </p:cNvSpPr>
              <p:nvPr/>
            </p:nvSpPr>
            <p:spPr bwMode="auto">
              <a:xfrm>
                <a:off x="1266" y="2197"/>
                <a:ext cx="3" cy="27"/>
              </a:xfrm>
              <a:custGeom>
                <a:avLst/>
                <a:gdLst>
                  <a:gd name="T0" fmla="*/ 0 w 16"/>
                  <a:gd name="T1" fmla="*/ 0 h 133"/>
                  <a:gd name="T2" fmla="*/ 0 w 16"/>
                  <a:gd name="T3" fmla="*/ 0 h 133"/>
                  <a:gd name="T4" fmla="*/ 0 w 16"/>
                  <a:gd name="T5" fmla="*/ 0 h 133"/>
                  <a:gd name="T6" fmla="*/ 0 w 16"/>
                  <a:gd name="T7" fmla="*/ 0 h 133"/>
                  <a:gd name="T8" fmla="*/ 0 w 16"/>
                  <a:gd name="T9" fmla="*/ 0 h 133"/>
                  <a:gd name="T10" fmla="*/ 0 w 16"/>
                  <a:gd name="T11" fmla="*/ 0 h 133"/>
                  <a:gd name="T12" fmla="*/ 0 w 16"/>
                  <a:gd name="T13" fmla="*/ 0 h 133"/>
                  <a:gd name="T14" fmla="*/ 0 w 16"/>
                  <a:gd name="T15" fmla="*/ 0 h 133"/>
                  <a:gd name="T16" fmla="*/ 0 w 16"/>
                  <a:gd name="T17" fmla="*/ 0 h 133"/>
                  <a:gd name="T18" fmla="*/ 0 w 16"/>
                  <a:gd name="T19" fmla="*/ 0 h 133"/>
                  <a:gd name="T20" fmla="*/ 0 w 16"/>
                  <a:gd name="T21" fmla="*/ 0 h 133"/>
                  <a:gd name="T22" fmla="*/ 0 w 16"/>
                  <a:gd name="T23" fmla="*/ 0 h 133"/>
                  <a:gd name="T24" fmla="*/ 0 w 16"/>
                  <a:gd name="T25" fmla="*/ 0 h 133"/>
                  <a:gd name="T26" fmla="*/ 0 w 16"/>
                  <a:gd name="T27" fmla="*/ 0 h 133"/>
                  <a:gd name="T28" fmla="*/ 0 w 16"/>
                  <a:gd name="T29" fmla="*/ 0 h 133"/>
                  <a:gd name="T30" fmla="*/ 0 w 16"/>
                  <a:gd name="T31" fmla="*/ 0 h 133"/>
                  <a:gd name="T32" fmla="*/ 0 w 16"/>
                  <a:gd name="T33" fmla="*/ 0 h 133"/>
                  <a:gd name="T34" fmla="*/ 0 w 16"/>
                  <a:gd name="T35" fmla="*/ 0 h 133"/>
                  <a:gd name="T36" fmla="*/ 0 w 16"/>
                  <a:gd name="T37" fmla="*/ 0 h 133"/>
                  <a:gd name="T38" fmla="*/ 0 w 16"/>
                  <a:gd name="T39" fmla="*/ 0 h 133"/>
                  <a:gd name="T40" fmla="*/ 0 w 16"/>
                  <a:gd name="T41" fmla="*/ 0 h 133"/>
                  <a:gd name="T42" fmla="*/ 0 w 16"/>
                  <a:gd name="T43" fmla="*/ 0 h 133"/>
                  <a:gd name="T44" fmla="*/ 0 w 16"/>
                  <a:gd name="T45" fmla="*/ 0 h 133"/>
                  <a:gd name="T46" fmla="*/ 0 w 16"/>
                  <a:gd name="T47" fmla="*/ 0 h 133"/>
                  <a:gd name="T48" fmla="*/ 0 w 16"/>
                  <a:gd name="T49" fmla="*/ 0 h 133"/>
                  <a:gd name="T50" fmla="*/ 0 w 16"/>
                  <a:gd name="T51" fmla="*/ 0 h 13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33"/>
                  <a:gd name="T80" fmla="*/ 16 w 16"/>
                  <a:gd name="T81" fmla="*/ 133 h 13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33">
                    <a:moveTo>
                      <a:pt x="16" y="10"/>
                    </a:moveTo>
                    <a:lnTo>
                      <a:pt x="16" y="6"/>
                    </a:lnTo>
                    <a:lnTo>
                      <a:pt x="13" y="6"/>
                    </a:lnTo>
                    <a:lnTo>
                      <a:pt x="13" y="4"/>
                    </a:lnTo>
                    <a:lnTo>
                      <a:pt x="11" y="4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3"/>
                    </a:lnTo>
                    <a:lnTo>
                      <a:pt x="0" y="127"/>
                    </a:lnTo>
                    <a:lnTo>
                      <a:pt x="3" y="129"/>
                    </a:lnTo>
                    <a:lnTo>
                      <a:pt x="5" y="133"/>
                    </a:lnTo>
                    <a:lnTo>
                      <a:pt x="8" y="133"/>
                    </a:lnTo>
                    <a:lnTo>
                      <a:pt x="11" y="133"/>
                    </a:lnTo>
                    <a:lnTo>
                      <a:pt x="11" y="129"/>
                    </a:lnTo>
                    <a:lnTo>
                      <a:pt x="13" y="129"/>
                    </a:lnTo>
                    <a:lnTo>
                      <a:pt x="13" y="127"/>
                    </a:lnTo>
                    <a:lnTo>
                      <a:pt x="16" y="127"/>
                    </a:lnTo>
                    <a:lnTo>
                      <a:pt x="16" y="123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78" name="Line 461"/>
              <p:cNvSpPr>
                <a:spLocks noChangeShapeType="1"/>
              </p:cNvSpPr>
              <p:nvPr/>
            </p:nvSpPr>
            <p:spPr bwMode="auto">
              <a:xfrm>
                <a:off x="1268" y="222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79" name="Freeform 462"/>
              <p:cNvSpPr>
                <a:spLocks/>
              </p:cNvSpPr>
              <p:nvPr/>
            </p:nvSpPr>
            <p:spPr bwMode="auto">
              <a:xfrm>
                <a:off x="1266" y="2220"/>
                <a:ext cx="15" cy="4"/>
              </a:xfrm>
              <a:custGeom>
                <a:avLst/>
                <a:gdLst>
                  <a:gd name="T0" fmla="*/ 0 w 74"/>
                  <a:gd name="T1" fmla="*/ 0 h 19"/>
                  <a:gd name="T2" fmla="*/ 0 w 74"/>
                  <a:gd name="T3" fmla="*/ 0 h 19"/>
                  <a:gd name="T4" fmla="*/ 0 w 74"/>
                  <a:gd name="T5" fmla="*/ 0 h 19"/>
                  <a:gd name="T6" fmla="*/ 0 w 74"/>
                  <a:gd name="T7" fmla="*/ 0 h 19"/>
                  <a:gd name="T8" fmla="*/ 0 w 74"/>
                  <a:gd name="T9" fmla="*/ 0 h 19"/>
                  <a:gd name="T10" fmla="*/ 0 w 74"/>
                  <a:gd name="T11" fmla="*/ 0 h 19"/>
                  <a:gd name="T12" fmla="*/ 0 w 74"/>
                  <a:gd name="T13" fmla="*/ 0 h 19"/>
                  <a:gd name="T14" fmla="*/ 0 w 74"/>
                  <a:gd name="T15" fmla="*/ 0 h 19"/>
                  <a:gd name="T16" fmla="*/ 0 w 74"/>
                  <a:gd name="T17" fmla="*/ 0 h 19"/>
                  <a:gd name="T18" fmla="*/ 0 w 74"/>
                  <a:gd name="T19" fmla="*/ 0 h 19"/>
                  <a:gd name="T20" fmla="*/ 0 w 74"/>
                  <a:gd name="T21" fmla="*/ 0 h 19"/>
                  <a:gd name="T22" fmla="*/ 0 w 74"/>
                  <a:gd name="T23" fmla="*/ 0 h 19"/>
                  <a:gd name="T24" fmla="*/ 0 w 74"/>
                  <a:gd name="T25" fmla="*/ 0 h 19"/>
                  <a:gd name="T26" fmla="*/ 0 w 74"/>
                  <a:gd name="T27" fmla="*/ 0 h 19"/>
                  <a:gd name="T28" fmla="*/ 0 w 74"/>
                  <a:gd name="T29" fmla="*/ 0 h 19"/>
                  <a:gd name="T30" fmla="*/ 0 w 74"/>
                  <a:gd name="T31" fmla="*/ 0 h 19"/>
                  <a:gd name="T32" fmla="*/ 0 w 74"/>
                  <a:gd name="T33" fmla="*/ 0 h 19"/>
                  <a:gd name="T34" fmla="*/ 0 w 74"/>
                  <a:gd name="T35" fmla="*/ 0 h 19"/>
                  <a:gd name="T36" fmla="*/ 0 w 74"/>
                  <a:gd name="T37" fmla="*/ 0 h 19"/>
                  <a:gd name="T38" fmla="*/ 0 w 74"/>
                  <a:gd name="T39" fmla="*/ 0 h 19"/>
                  <a:gd name="T40" fmla="*/ 0 w 74"/>
                  <a:gd name="T41" fmla="*/ 0 h 19"/>
                  <a:gd name="T42" fmla="*/ 0 w 74"/>
                  <a:gd name="T43" fmla="*/ 0 h 19"/>
                  <a:gd name="T44" fmla="*/ 0 w 74"/>
                  <a:gd name="T45" fmla="*/ 0 h 19"/>
                  <a:gd name="T46" fmla="*/ 0 w 74"/>
                  <a:gd name="T47" fmla="*/ 0 h 19"/>
                  <a:gd name="T48" fmla="*/ 0 w 74"/>
                  <a:gd name="T49" fmla="*/ 0 h 19"/>
                  <a:gd name="T50" fmla="*/ 0 w 74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74"/>
                  <a:gd name="T79" fmla="*/ 0 h 19"/>
                  <a:gd name="T80" fmla="*/ 74 w 74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74" h="19">
                    <a:moveTo>
                      <a:pt x="8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3" y="15"/>
                    </a:lnTo>
                    <a:lnTo>
                      <a:pt x="5" y="19"/>
                    </a:lnTo>
                    <a:lnTo>
                      <a:pt x="8" y="19"/>
                    </a:lnTo>
                    <a:lnTo>
                      <a:pt x="63" y="19"/>
                    </a:lnTo>
                    <a:lnTo>
                      <a:pt x="68" y="15"/>
                    </a:lnTo>
                    <a:lnTo>
                      <a:pt x="71" y="15"/>
                    </a:lnTo>
                    <a:lnTo>
                      <a:pt x="71" y="13"/>
                    </a:lnTo>
                    <a:lnTo>
                      <a:pt x="74" y="13"/>
                    </a:lnTo>
                    <a:lnTo>
                      <a:pt x="74" y="9"/>
                    </a:lnTo>
                    <a:lnTo>
                      <a:pt x="74" y="6"/>
                    </a:lnTo>
                    <a:lnTo>
                      <a:pt x="71" y="3"/>
                    </a:lnTo>
                    <a:lnTo>
                      <a:pt x="68" y="0"/>
                    </a:lnTo>
                    <a:lnTo>
                      <a:pt x="66" y="0"/>
                    </a:lnTo>
                    <a:lnTo>
                      <a:pt x="63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80" name="Line 463"/>
              <p:cNvSpPr>
                <a:spLocks noChangeShapeType="1"/>
              </p:cNvSpPr>
              <p:nvPr/>
            </p:nvSpPr>
            <p:spPr bwMode="auto">
              <a:xfrm>
                <a:off x="1281" y="222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81" name="Freeform 464"/>
              <p:cNvSpPr>
                <a:spLocks/>
              </p:cNvSpPr>
              <p:nvPr/>
            </p:nvSpPr>
            <p:spPr bwMode="auto">
              <a:xfrm>
                <a:off x="1277" y="2220"/>
                <a:ext cx="4" cy="27"/>
              </a:xfrm>
              <a:custGeom>
                <a:avLst/>
                <a:gdLst>
                  <a:gd name="T0" fmla="*/ 0 w 17"/>
                  <a:gd name="T1" fmla="*/ 0 h 133"/>
                  <a:gd name="T2" fmla="*/ 0 w 17"/>
                  <a:gd name="T3" fmla="*/ 0 h 133"/>
                  <a:gd name="T4" fmla="*/ 0 w 17"/>
                  <a:gd name="T5" fmla="*/ 0 h 133"/>
                  <a:gd name="T6" fmla="*/ 0 w 17"/>
                  <a:gd name="T7" fmla="*/ 0 h 133"/>
                  <a:gd name="T8" fmla="*/ 0 w 17"/>
                  <a:gd name="T9" fmla="*/ 0 h 133"/>
                  <a:gd name="T10" fmla="*/ 0 w 17"/>
                  <a:gd name="T11" fmla="*/ 0 h 133"/>
                  <a:gd name="T12" fmla="*/ 0 w 17"/>
                  <a:gd name="T13" fmla="*/ 0 h 133"/>
                  <a:gd name="T14" fmla="*/ 0 w 17"/>
                  <a:gd name="T15" fmla="*/ 0 h 133"/>
                  <a:gd name="T16" fmla="*/ 0 w 17"/>
                  <a:gd name="T17" fmla="*/ 0 h 133"/>
                  <a:gd name="T18" fmla="*/ 0 w 17"/>
                  <a:gd name="T19" fmla="*/ 0 h 133"/>
                  <a:gd name="T20" fmla="*/ 0 w 17"/>
                  <a:gd name="T21" fmla="*/ 0 h 133"/>
                  <a:gd name="T22" fmla="*/ 0 w 17"/>
                  <a:gd name="T23" fmla="*/ 0 h 133"/>
                  <a:gd name="T24" fmla="*/ 0 w 17"/>
                  <a:gd name="T25" fmla="*/ 0 h 133"/>
                  <a:gd name="T26" fmla="*/ 0 w 17"/>
                  <a:gd name="T27" fmla="*/ 0 h 133"/>
                  <a:gd name="T28" fmla="*/ 0 w 17"/>
                  <a:gd name="T29" fmla="*/ 0 h 133"/>
                  <a:gd name="T30" fmla="*/ 0 w 17"/>
                  <a:gd name="T31" fmla="*/ 0 h 133"/>
                  <a:gd name="T32" fmla="*/ 0 w 17"/>
                  <a:gd name="T33" fmla="*/ 0 h 133"/>
                  <a:gd name="T34" fmla="*/ 0 w 17"/>
                  <a:gd name="T35" fmla="*/ 0 h 133"/>
                  <a:gd name="T36" fmla="*/ 0 w 17"/>
                  <a:gd name="T37" fmla="*/ 0 h 133"/>
                  <a:gd name="T38" fmla="*/ 0 w 17"/>
                  <a:gd name="T39" fmla="*/ 0 h 133"/>
                  <a:gd name="T40" fmla="*/ 0 w 17"/>
                  <a:gd name="T41" fmla="*/ 0 h 133"/>
                  <a:gd name="T42" fmla="*/ 0 w 17"/>
                  <a:gd name="T43" fmla="*/ 0 h 133"/>
                  <a:gd name="T44" fmla="*/ 0 w 17"/>
                  <a:gd name="T45" fmla="*/ 0 h 133"/>
                  <a:gd name="T46" fmla="*/ 0 w 17"/>
                  <a:gd name="T47" fmla="*/ 0 h 133"/>
                  <a:gd name="T48" fmla="*/ 0 w 17"/>
                  <a:gd name="T49" fmla="*/ 0 h 133"/>
                  <a:gd name="T50" fmla="*/ 0 w 17"/>
                  <a:gd name="T51" fmla="*/ 0 h 13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33"/>
                  <a:gd name="T80" fmla="*/ 17 w 17"/>
                  <a:gd name="T81" fmla="*/ 133 h 13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33">
                    <a:moveTo>
                      <a:pt x="17" y="9"/>
                    </a:moveTo>
                    <a:lnTo>
                      <a:pt x="17" y="6"/>
                    </a:lnTo>
                    <a:lnTo>
                      <a:pt x="14" y="3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3"/>
                    </a:lnTo>
                    <a:lnTo>
                      <a:pt x="0" y="127"/>
                    </a:lnTo>
                    <a:lnTo>
                      <a:pt x="3" y="129"/>
                    </a:lnTo>
                    <a:lnTo>
                      <a:pt x="6" y="129"/>
                    </a:lnTo>
                    <a:lnTo>
                      <a:pt x="9" y="133"/>
                    </a:lnTo>
                    <a:lnTo>
                      <a:pt x="9" y="129"/>
                    </a:lnTo>
                    <a:lnTo>
                      <a:pt x="11" y="129"/>
                    </a:lnTo>
                    <a:lnTo>
                      <a:pt x="14" y="129"/>
                    </a:lnTo>
                    <a:lnTo>
                      <a:pt x="14" y="127"/>
                    </a:lnTo>
                    <a:lnTo>
                      <a:pt x="17" y="123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82" name="Line 465"/>
              <p:cNvSpPr>
                <a:spLocks noChangeShapeType="1"/>
              </p:cNvSpPr>
              <p:nvPr/>
            </p:nvSpPr>
            <p:spPr bwMode="auto">
              <a:xfrm>
                <a:off x="1279" y="224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83" name="Freeform 466"/>
              <p:cNvSpPr>
                <a:spLocks/>
              </p:cNvSpPr>
              <p:nvPr/>
            </p:nvSpPr>
            <p:spPr bwMode="auto">
              <a:xfrm>
                <a:off x="1277" y="2243"/>
                <a:ext cx="18" cy="4"/>
              </a:xfrm>
              <a:custGeom>
                <a:avLst/>
                <a:gdLst>
                  <a:gd name="T0" fmla="*/ 0 w 88"/>
                  <a:gd name="T1" fmla="*/ 0 h 19"/>
                  <a:gd name="T2" fmla="*/ 0 w 88"/>
                  <a:gd name="T3" fmla="*/ 0 h 19"/>
                  <a:gd name="T4" fmla="*/ 0 w 88"/>
                  <a:gd name="T5" fmla="*/ 0 h 19"/>
                  <a:gd name="T6" fmla="*/ 0 w 88"/>
                  <a:gd name="T7" fmla="*/ 0 h 19"/>
                  <a:gd name="T8" fmla="*/ 0 w 88"/>
                  <a:gd name="T9" fmla="*/ 0 h 19"/>
                  <a:gd name="T10" fmla="*/ 0 w 88"/>
                  <a:gd name="T11" fmla="*/ 0 h 19"/>
                  <a:gd name="T12" fmla="*/ 0 w 88"/>
                  <a:gd name="T13" fmla="*/ 0 h 19"/>
                  <a:gd name="T14" fmla="*/ 0 w 88"/>
                  <a:gd name="T15" fmla="*/ 0 h 19"/>
                  <a:gd name="T16" fmla="*/ 0 w 88"/>
                  <a:gd name="T17" fmla="*/ 0 h 19"/>
                  <a:gd name="T18" fmla="*/ 0 w 88"/>
                  <a:gd name="T19" fmla="*/ 0 h 19"/>
                  <a:gd name="T20" fmla="*/ 0 w 88"/>
                  <a:gd name="T21" fmla="*/ 0 h 19"/>
                  <a:gd name="T22" fmla="*/ 0 w 88"/>
                  <a:gd name="T23" fmla="*/ 0 h 19"/>
                  <a:gd name="T24" fmla="*/ 0 w 88"/>
                  <a:gd name="T25" fmla="*/ 0 h 19"/>
                  <a:gd name="T26" fmla="*/ 0 w 88"/>
                  <a:gd name="T27" fmla="*/ 0 h 19"/>
                  <a:gd name="T28" fmla="*/ 0 w 88"/>
                  <a:gd name="T29" fmla="*/ 0 h 19"/>
                  <a:gd name="T30" fmla="*/ 0 w 88"/>
                  <a:gd name="T31" fmla="*/ 0 h 19"/>
                  <a:gd name="T32" fmla="*/ 0 w 88"/>
                  <a:gd name="T33" fmla="*/ 0 h 19"/>
                  <a:gd name="T34" fmla="*/ 0 w 88"/>
                  <a:gd name="T35" fmla="*/ 0 h 19"/>
                  <a:gd name="T36" fmla="*/ 0 w 88"/>
                  <a:gd name="T37" fmla="*/ 0 h 19"/>
                  <a:gd name="T38" fmla="*/ 0 w 88"/>
                  <a:gd name="T39" fmla="*/ 0 h 19"/>
                  <a:gd name="T40" fmla="*/ 0 w 88"/>
                  <a:gd name="T41" fmla="*/ 0 h 19"/>
                  <a:gd name="T42" fmla="*/ 0 w 88"/>
                  <a:gd name="T43" fmla="*/ 0 h 19"/>
                  <a:gd name="T44" fmla="*/ 0 w 88"/>
                  <a:gd name="T45" fmla="*/ 0 h 19"/>
                  <a:gd name="T46" fmla="*/ 0 w 88"/>
                  <a:gd name="T47" fmla="*/ 0 h 19"/>
                  <a:gd name="T48" fmla="*/ 0 w 88"/>
                  <a:gd name="T49" fmla="*/ 0 h 19"/>
                  <a:gd name="T50" fmla="*/ 0 w 88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8"/>
                  <a:gd name="T79" fmla="*/ 0 h 19"/>
                  <a:gd name="T80" fmla="*/ 88 w 88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8" h="19">
                    <a:moveTo>
                      <a:pt x="9" y="0"/>
                    </a:moveTo>
                    <a:lnTo>
                      <a:pt x="6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3" y="15"/>
                    </a:lnTo>
                    <a:lnTo>
                      <a:pt x="6" y="15"/>
                    </a:lnTo>
                    <a:lnTo>
                      <a:pt x="9" y="19"/>
                    </a:lnTo>
                    <a:lnTo>
                      <a:pt x="79" y="19"/>
                    </a:lnTo>
                    <a:lnTo>
                      <a:pt x="82" y="15"/>
                    </a:lnTo>
                    <a:lnTo>
                      <a:pt x="85" y="15"/>
                    </a:lnTo>
                    <a:lnTo>
                      <a:pt x="85" y="13"/>
                    </a:lnTo>
                    <a:lnTo>
                      <a:pt x="88" y="9"/>
                    </a:lnTo>
                    <a:lnTo>
                      <a:pt x="88" y="7"/>
                    </a:lnTo>
                    <a:lnTo>
                      <a:pt x="85" y="3"/>
                    </a:lnTo>
                    <a:lnTo>
                      <a:pt x="85" y="0"/>
                    </a:lnTo>
                    <a:lnTo>
                      <a:pt x="82" y="0"/>
                    </a:lnTo>
                    <a:lnTo>
                      <a:pt x="79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84" name="Line 467"/>
              <p:cNvSpPr>
                <a:spLocks noChangeShapeType="1"/>
              </p:cNvSpPr>
              <p:nvPr/>
            </p:nvSpPr>
            <p:spPr bwMode="auto">
              <a:xfrm>
                <a:off x="1293" y="224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85" name="Freeform 468"/>
              <p:cNvSpPr>
                <a:spLocks/>
              </p:cNvSpPr>
              <p:nvPr/>
            </p:nvSpPr>
            <p:spPr bwMode="auto">
              <a:xfrm>
                <a:off x="1292" y="2243"/>
                <a:ext cx="17" cy="4"/>
              </a:xfrm>
              <a:custGeom>
                <a:avLst/>
                <a:gdLst>
                  <a:gd name="T0" fmla="*/ 0 w 86"/>
                  <a:gd name="T1" fmla="*/ 0 h 19"/>
                  <a:gd name="T2" fmla="*/ 0 w 86"/>
                  <a:gd name="T3" fmla="*/ 0 h 19"/>
                  <a:gd name="T4" fmla="*/ 0 w 86"/>
                  <a:gd name="T5" fmla="*/ 0 h 19"/>
                  <a:gd name="T6" fmla="*/ 0 w 86"/>
                  <a:gd name="T7" fmla="*/ 0 h 19"/>
                  <a:gd name="T8" fmla="*/ 0 w 86"/>
                  <a:gd name="T9" fmla="*/ 0 h 19"/>
                  <a:gd name="T10" fmla="*/ 0 w 86"/>
                  <a:gd name="T11" fmla="*/ 0 h 19"/>
                  <a:gd name="T12" fmla="*/ 0 w 86"/>
                  <a:gd name="T13" fmla="*/ 0 h 19"/>
                  <a:gd name="T14" fmla="*/ 0 w 86"/>
                  <a:gd name="T15" fmla="*/ 0 h 19"/>
                  <a:gd name="T16" fmla="*/ 0 w 86"/>
                  <a:gd name="T17" fmla="*/ 0 h 19"/>
                  <a:gd name="T18" fmla="*/ 0 w 86"/>
                  <a:gd name="T19" fmla="*/ 0 h 19"/>
                  <a:gd name="T20" fmla="*/ 0 w 86"/>
                  <a:gd name="T21" fmla="*/ 0 h 19"/>
                  <a:gd name="T22" fmla="*/ 0 w 86"/>
                  <a:gd name="T23" fmla="*/ 0 h 19"/>
                  <a:gd name="T24" fmla="*/ 0 w 86"/>
                  <a:gd name="T25" fmla="*/ 0 h 19"/>
                  <a:gd name="T26" fmla="*/ 0 w 86"/>
                  <a:gd name="T27" fmla="*/ 0 h 19"/>
                  <a:gd name="T28" fmla="*/ 0 w 86"/>
                  <a:gd name="T29" fmla="*/ 0 h 19"/>
                  <a:gd name="T30" fmla="*/ 0 w 86"/>
                  <a:gd name="T31" fmla="*/ 0 h 19"/>
                  <a:gd name="T32" fmla="*/ 0 w 86"/>
                  <a:gd name="T33" fmla="*/ 0 h 19"/>
                  <a:gd name="T34" fmla="*/ 0 w 86"/>
                  <a:gd name="T35" fmla="*/ 0 h 19"/>
                  <a:gd name="T36" fmla="*/ 0 w 86"/>
                  <a:gd name="T37" fmla="*/ 0 h 19"/>
                  <a:gd name="T38" fmla="*/ 0 w 86"/>
                  <a:gd name="T39" fmla="*/ 0 h 19"/>
                  <a:gd name="T40" fmla="*/ 0 w 86"/>
                  <a:gd name="T41" fmla="*/ 0 h 19"/>
                  <a:gd name="T42" fmla="*/ 0 w 86"/>
                  <a:gd name="T43" fmla="*/ 0 h 19"/>
                  <a:gd name="T44" fmla="*/ 0 w 86"/>
                  <a:gd name="T45" fmla="*/ 0 h 19"/>
                  <a:gd name="T46" fmla="*/ 0 w 86"/>
                  <a:gd name="T47" fmla="*/ 0 h 19"/>
                  <a:gd name="T48" fmla="*/ 0 w 86"/>
                  <a:gd name="T49" fmla="*/ 0 h 19"/>
                  <a:gd name="T50" fmla="*/ 0 w 86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6"/>
                  <a:gd name="T79" fmla="*/ 0 h 19"/>
                  <a:gd name="T80" fmla="*/ 86 w 86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6" h="19">
                    <a:moveTo>
                      <a:pt x="7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2" y="15"/>
                    </a:lnTo>
                    <a:lnTo>
                      <a:pt x="5" y="15"/>
                    </a:lnTo>
                    <a:lnTo>
                      <a:pt x="7" y="19"/>
                    </a:lnTo>
                    <a:lnTo>
                      <a:pt x="79" y="19"/>
                    </a:lnTo>
                    <a:lnTo>
                      <a:pt x="84" y="15"/>
                    </a:lnTo>
                    <a:lnTo>
                      <a:pt x="86" y="13"/>
                    </a:lnTo>
                    <a:lnTo>
                      <a:pt x="86" y="9"/>
                    </a:lnTo>
                    <a:lnTo>
                      <a:pt x="86" y="7"/>
                    </a:lnTo>
                    <a:lnTo>
                      <a:pt x="86" y="3"/>
                    </a:lnTo>
                    <a:lnTo>
                      <a:pt x="84" y="0"/>
                    </a:lnTo>
                    <a:lnTo>
                      <a:pt x="81" y="0"/>
                    </a:lnTo>
                    <a:lnTo>
                      <a:pt x="79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86" name="Line 469"/>
              <p:cNvSpPr>
                <a:spLocks noChangeShapeType="1"/>
              </p:cNvSpPr>
              <p:nvPr/>
            </p:nvSpPr>
            <p:spPr bwMode="auto">
              <a:xfrm>
                <a:off x="1309" y="224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87" name="Freeform 470"/>
              <p:cNvSpPr>
                <a:spLocks/>
              </p:cNvSpPr>
              <p:nvPr/>
            </p:nvSpPr>
            <p:spPr bwMode="auto">
              <a:xfrm>
                <a:off x="1306" y="2243"/>
                <a:ext cx="3" cy="27"/>
              </a:xfrm>
              <a:custGeom>
                <a:avLst/>
                <a:gdLst>
                  <a:gd name="T0" fmla="*/ 0 w 16"/>
                  <a:gd name="T1" fmla="*/ 0 h 133"/>
                  <a:gd name="T2" fmla="*/ 0 w 16"/>
                  <a:gd name="T3" fmla="*/ 0 h 133"/>
                  <a:gd name="T4" fmla="*/ 0 w 16"/>
                  <a:gd name="T5" fmla="*/ 0 h 133"/>
                  <a:gd name="T6" fmla="*/ 0 w 16"/>
                  <a:gd name="T7" fmla="*/ 0 h 133"/>
                  <a:gd name="T8" fmla="*/ 0 w 16"/>
                  <a:gd name="T9" fmla="*/ 0 h 133"/>
                  <a:gd name="T10" fmla="*/ 0 w 16"/>
                  <a:gd name="T11" fmla="*/ 0 h 133"/>
                  <a:gd name="T12" fmla="*/ 0 w 16"/>
                  <a:gd name="T13" fmla="*/ 0 h 133"/>
                  <a:gd name="T14" fmla="*/ 0 w 16"/>
                  <a:gd name="T15" fmla="*/ 0 h 133"/>
                  <a:gd name="T16" fmla="*/ 0 w 16"/>
                  <a:gd name="T17" fmla="*/ 0 h 133"/>
                  <a:gd name="T18" fmla="*/ 0 w 16"/>
                  <a:gd name="T19" fmla="*/ 0 h 133"/>
                  <a:gd name="T20" fmla="*/ 0 w 16"/>
                  <a:gd name="T21" fmla="*/ 0 h 133"/>
                  <a:gd name="T22" fmla="*/ 0 w 16"/>
                  <a:gd name="T23" fmla="*/ 0 h 133"/>
                  <a:gd name="T24" fmla="*/ 0 w 16"/>
                  <a:gd name="T25" fmla="*/ 0 h 133"/>
                  <a:gd name="T26" fmla="*/ 0 w 16"/>
                  <a:gd name="T27" fmla="*/ 0 h 133"/>
                  <a:gd name="T28" fmla="*/ 0 w 16"/>
                  <a:gd name="T29" fmla="*/ 0 h 133"/>
                  <a:gd name="T30" fmla="*/ 0 w 16"/>
                  <a:gd name="T31" fmla="*/ 0 h 133"/>
                  <a:gd name="T32" fmla="*/ 0 w 16"/>
                  <a:gd name="T33" fmla="*/ 0 h 133"/>
                  <a:gd name="T34" fmla="*/ 0 w 16"/>
                  <a:gd name="T35" fmla="*/ 0 h 133"/>
                  <a:gd name="T36" fmla="*/ 0 w 16"/>
                  <a:gd name="T37" fmla="*/ 0 h 133"/>
                  <a:gd name="T38" fmla="*/ 0 w 16"/>
                  <a:gd name="T39" fmla="*/ 0 h 133"/>
                  <a:gd name="T40" fmla="*/ 0 w 16"/>
                  <a:gd name="T41" fmla="*/ 0 h 133"/>
                  <a:gd name="T42" fmla="*/ 0 w 16"/>
                  <a:gd name="T43" fmla="*/ 0 h 133"/>
                  <a:gd name="T44" fmla="*/ 0 w 16"/>
                  <a:gd name="T45" fmla="*/ 0 h 133"/>
                  <a:gd name="T46" fmla="*/ 0 w 16"/>
                  <a:gd name="T47" fmla="*/ 0 h 133"/>
                  <a:gd name="T48" fmla="*/ 0 w 16"/>
                  <a:gd name="T49" fmla="*/ 0 h 133"/>
                  <a:gd name="T50" fmla="*/ 0 w 16"/>
                  <a:gd name="T51" fmla="*/ 0 h 13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33"/>
                  <a:gd name="T80" fmla="*/ 16 w 16"/>
                  <a:gd name="T81" fmla="*/ 133 h 13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33">
                    <a:moveTo>
                      <a:pt x="16" y="9"/>
                    </a:moveTo>
                    <a:lnTo>
                      <a:pt x="16" y="7"/>
                    </a:lnTo>
                    <a:lnTo>
                      <a:pt x="16" y="3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27"/>
                    </a:lnTo>
                    <a:lnTo>
                      <a:pt x="3" y="129"/>
                    </a:lnTo>
                    <a:lnTo>
                      <a:pt x="5" y="129"/>
                    </a:lnTo>
                    <a:lnTo>
                      <a:pt x="5" y="133"/>
                    </a:lnTo>
                    <a:lnTo>
                      <a:pt x="9" y="133"/>
                    </a:lnTo>
                    <a:lnTo>
                      <a:pt x="11" y="133"/>
                    </a:lnTo>
                    <a:lnTo>
                      <a:pt x="14" y="129"/>
                    </a:lnTo>
                    <a:lnTo>
                      <a:pt x="16" y="127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88" name="Line 471"/>
              <p:cNvSpPr>
                <a:spLocks noChangeShapeType="1"/>
              </p:cNvSpPr>
              <p:nvPr/>
            </p:nvSpPr>
            <p:spPr bwMode="auto">
              <a:xfrm>
                <a:off x="1308" y="226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89" name="Freeform 472"/>
              <p:cNvSpPr>
                <a:spLocks/>
              </p:cNvSpPr>
              <p:nvPr/>
            </p:nvSpPr>
            <p:spPr bwMode="auto">
              <a:xfrm>
                <a:off x="1306" y="2266"/>
                <a:ext cx="9" cy="4"/>
              </a:xfrm>
              <a:custGeom>
                <a:avLst/>
                <a:gdLst>
                  <a:gd name="T0" fmla="*/ 0 w 44"/>
                  <a:gd name="T1" fmla="*/ 0 h 18"/>
                  <a:gd name="T2" fmla="*/ 0 w 44"/>
                  <a:gd name="T3" fmla="*/ 0 h 18"/>
                  <a:gd name="T4" fmla="*/ 0 w 44"/>
                  <a:gd name="T5" fmla="*/ 0 h 18"/>
                  <a:gd name="T6" fmla="*/ 0 w 44"/>
                  <a:gd name="T7" fmla="*/ 0 h 18"/>
                  <a:gd name="T8" fmla="*/ 0 w 44"/>
                  <a:gd name="T9" fmla="*/ 0 h 18"/>
                  <a:gd name="T10" fmla="*/ 0 w 44"/>
                  <a:gd name="T11" fmla="*/ 0 h 18"/>
                  <a:gd name="T12" fmla="*/ 0 w 44"/>
                  <a:gd name="T13" fmla="*/ 0 h 18"/>
                  <a:gd name="T14" fmla="*/ 0 w 44"/>
                  <a:gd name="T15" fmla="*/ 0 h 18"/>
                  <a:gd name="T16" fmla="*/ 0 w 44"/>
                  <a:gd name="T17" fmla="*/ 0 h 18"/>
                  <a:gd name="T18" fmla="*/ 0 w 44"/>
                  <a:gd name="T19" fmla="*/ 0 h 18"/>
                  <a:gd name="T20" fmla="*/ 0 w 44"/>
                  <a:gd name="T21" fmla="*/ 0 h 18"/>
                  <a:gd name="T22" fmla="*/ 0 w 44"/>
                  <a:gd name="T23" fmla="*/ 0 h 18"/>
                  <a:gd name="T24" fmla="*/ 0 w 44"/>
                  <a:gd name="T25" fmla="*/ 0 h 18"/>
                  <a:gd name="T26" fmla="*/ 0 w 44"/>
                  <a:gd name="T27" fmla="*/ 0 h 18"/>
                  <a:gd name="T28" fmla="*/ 0 w 44"/>
                  <a:gd name="T29" fmla="*/ 0 h 18"/>
                  <a:gd name="T30" fmla="*/ 0 w 44"/>
                  <a:gd name="T31" fmla="*/ 0 h 18"/>
                  <a:gd name="T32" fmla="*/ 0 w 44"/>
                  <a:gd name="T33" fmla="*/ 0 h 18"/>
                  <a:gd name="T34" fmla="*/ 0 w 44"/>
                  <a:gd name="T35" fmla="*/ 0 h 18"/>
                  <a:gd name="T36" fmla="*/ 0 w 44"/>
                  <a:gd name="T37" fmla="*/ 0 h 18"/>
                  <a:gd name="T38" fmla="*/ 0 w 44"/>
                  <a:gd name="T39" fmla="*/ 0 h 18"/>
                  <a:gd name="T40" fmla="*/ 0 w 44"/>
                  <a:gd name="T41" fmla="*/ 0 h 18"/>
                  <a:gd name="T42" fmla="*/ 0 w 44"/>
                  <a:gd name="T43" fmla="*/ 0 h 18"/>
                  <a:gd name="T44" fmla="*/ 0 w 44"/>
                  <a:gd name="T45" fmla="*/ 0 h 18"/>
                  <a:gd name="T46" fmla="*/ 0 w 44"/>
                  <a:gd name="T47" fmla="*/ 0 h 18"/>
                  <a:gd name="T48" fmla="*/ 0 w 44"/>
                  <a:gd name="T49" fmla="*/ 0 h 18"/>
                  <a:gd name="T50" fmla="*/ 0 w 44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4"/>
                  <a:gd name="T79" fmla="*/ 0 h 18"/>
                  <a:gd name="T80" fmla="*/ 44 w 44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4" h="18">
                    <a:moveTo>
                      <a:pt x="9" y="0"/>
                    </a:moveTo>
                    <a:lnTo>
                      <a:pt x="5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3" y="14"/>
                    </a:lnTo>
                    <a:lnTo>
                      <a:pt x="5" y="14"/>
                    </a:lnTo>
                    <a:lnTo>
                      <a:pt x="5" y="18"/>
                    </a:lnTo>
                    <a:lnTo>
                      <a:pt x="9" y="18"/>
                    </a:lnTo>
                    <a:lnTo>
                      <a:pt x="36" y="18"/>
                    </a:lnTo>
                    <a:lnTo>
                      <a:pt x="40" y="14"/>
                    </a:lnTo>
                    <a:lnTo>
                      <a:pt x="44" y="14"/>
                    </a:lnTo>
                    <a:lnTo>
                      <a:pt x="44" y="12"/>
                    </a:lnTo>
                    <a:lnTo>
                      <a:pt x="44" y="8"/>
                    </a:lnTo>
                    <a:lnTo>
                      <a:pt x="44" y="6"/>
                    </a:lnTo>
                    <a:lnTo>
                      <a:pt x="44" y="2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90" name="Line 473"/>
              <p:cNvSpPr>
                <a:spLocks noChangeShapeType="1"/>
              </p:cNvSpPr>
              <p:nvPr/>
            </p:nvSpPr>
            <p:spPr bwMode="auto">
              <a:xfrm>
                <a:off x="1315" y="226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91" name="Freeform 474"/>
              <p:cNvSpPr>
                <a:spLocks/>
              </p:cNvSpPr>
              <p:nvPr/>
            </p:nvSpPr>
            <p:spPr bwMode="auto">
              <a:xfrm>
                <a:off x="1311" y="2266"/>
                <a:ext cx="4" cy="26"/>
              </a:xfrm>
              <a:custGeom>
                <a:avLst/>
                <a:gdLst>
                  <a:gd name="T0" fmla="*/ 0 w 17"/>
                  <a:gd name="T1" fmla="*/ 0 h 131"/>
                  <a:gd name="T2" fmla="*/ 0 w 17"/>
                  <a:gd name="T3" fmla="*/ 0 h 131"/>
                  <a:gd name="T4" fmla="*/ 0 w 17"/>
                  <a:gd name="T5" fmla="*/ 0 h 131"/>
                  <a:gd name="T6" fmla="*/ 0 w 17"/>
                  <a:gd name="T7" fmla="*/ 0 h 131"/>
                  <a:gd name="T8" fmla="*/ 0 w 17"/>
                  <a:gd name="T9" fmla="*/ 0 h 131"/>
                  <a:gd name="T10" fmla="*/ 0 w 17"/>
                  <a:gd name="T11" fmla="*/ 0 h 131"/>
                  <a:gd name="T12" fmla="*/ 0 w 17"/>
                  <a:gd name="T13" fmla="*/ 0 h 131"/>
                  <a:gd name="T14" fmla="*/ 0 w 17"/>
                  <a:gd name="T15" fmla="*/ 0 h 131"/>
                  <a:gd name="T16" fmla="*/ 0 w 17"/>
                  <a:gd name="T17" fmla="*/ 0 h 131"/>
                  <a:gd name="T18" fmla="*/ 0 w 17"/>
                  <a:gd name="T19" fmla="*/ 0 h 131"/>
                  <a:gd name="T20" fmla="*/ 0 w 17"/>
                  <a:gd name="T21" fmla="*/ 0 h 131"/>
                  <a:gd name="T22" fmla="*/ 0 w 17"/>
                  <a:gd name="T23" fmla="*/ 0 h 131"/>
                  <a:gd name="T24" fmla="*/ 0 w 17"/>
                  <a:gd name="T25" fmla="*/ 0 h 131"/>
                  <a:gd name="T26" fmla="*/ 0 w 17"/>
                  <a:gd name="T27" fmla="*/ 0 h 131"/>
                  <a:gd name="T28" fmla="*/ 0 w 17"/>
                  <a:gd name="T29" fmla="*/ 0 h 131"/>
                  <a:gd name="T30" fmla="*/ 0 w 17"/>
                  <a:gd name="T31" fmla="*/ 0 h 131"/>
                  <a:gd name="T32" fmla="*/ 0 w 17"/>
                  <a:gd name="T33" fmla="*/ 0 h 131"/>
                  <a:gd name="T34" fmla="*/ 0 w 17"/>
                  <a:gd name="T35" fmla="*/ 0 h 131"/>
                  <a:gd name="T36" fmla="*/ 0 w 17"/>
                  <a:gd name="T37" fmla="*/ 0 h 131"/>
                  <a:gd name="T38" fmla="*/ 0 w 17"/>
                  <a:gd name="T39" fmla="*/ 0 h 131"/>
                  <a:gd name="T40" fmla="*/ 0 w 17"/>
                  <a:gd name="T41" fmla="*/ 0 h 131"/>
                  <a:gd name="T42" fmla="*/ 0 w 17"/>
                  <a:gd name="T43" fmla="*/ 0 h 131"/>
                  <a:gd name="T44" fmla="*/ 0 w 17"/>
                  <a:gd name="T45" fmla="*/ 0 h 131"/>
                  <a:gd name="T46" fmla="*/ 0 w 17"/>
                  <a:gd name="T47" fmla="*/ 0 h 131"/>
                  <a:gd name="T48" fmla="*/ 0 w 17"/>
                  <a:gd name="T49" fmla="*/ 0 h 131"/>
                  <a:gd name="T50" fmla="*/ 0 w 17"/>
                  <a:gd name="T51" fmla="*/ 0 h 13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31"/>
                  <a:gd name="T80" fmla="*/ 17 w 17"/>
                  <a:gd name="T81" fmla="*/ 131 h 131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31">
                    <a:moveTo>
                      <a:pt x="17" y="8"/>
                    </a:moveTo>
                    <a:lnTo>
                      <a:pt x="17" y="6"/>
                    </a:lnTo>
                    <a:lnTo>
                      <a:pt x="17" y="2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4" y="6"/>
                    </a:lnTo>
                    <a:lnTo>
                      <a:pt x="0" y="8"/>
                    </a:lnTo>
                    <a:lnTo>
                      <a:pt x="0" y="125"/>
                    </a:lnTo>
                    <a:lnTo>
                      <a:pt x="4" y="129"/>
                    </a:lnTo>
                    <a:lnTo>
                      <a:pt x="6" y="131"/>
                    </a:lnTo>
                    <a:lnTo>
                      <a:pt x="9" y="131"/>
                    </a:lnTo>
                    <a:lnTo>
                      <a:pt x="11" y="131"/>
                    </a:lnTo>
                    <a:lnTo>
                      <a:pt x="13" y="131"/>
                    </a:lnTo>
                    <a:lnTo>
                      <a:pt x="17" y="129"/>
                    </a:lnTo>
                    <a:lnTo>
                      <a:pt x="17" y="125"/>
                    </a:lnTo>
                    <a:lnTo>
                      <a:pt x="17" y="8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92" name="Line 475"/>
              <p:cNvSpPr>
                <a:spLocks noChangeShapeType="1"/>
              </p:cNvSpPr>
              <p:nvPr/>
            </p:nvSpPr>
            <p:spPr bwMode="auto">
              <a:xfrm>
                <a:off x="1313" y="228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93" name="Freeform 476"/>
              <p:cNvSpPr>
                <a:spLocks/>
              </p:cNvSpPr>
              <p:nvPr/>
            </p:nvSpPr>
            <p:spPr bwMode="auto">
              <a:xfrm>
                <a:off x="1311" y="2289"/>
                <a:ext cx="75" cy="3"/>
              </a:xfrm>
              <a:custGeom>
                <a:avLst/>
                <a:gdLst>
                  <a:gd name="T0" fmla="*/ 0 w 374"/>
                  <a:gd name="T1" fmla="*/ 0 h 18"/>
                  <a:gd name="T2" fmla="*/ 0 w 374"/>
                  <a:gd name="T3" fmla="*/ 0 h 18"/>
                  <a:gd name="T4" fmla="*/ 0 w 374"/>
                  <a:gd name="T5" fmla="*/ 0 h 18"/>
                  <a:gd name="T6" fmla="*/ 0 w 374"/>
                  <a:gd name="T7" fmla="*/ 0 h 18"/>
                  <a:gd name="T8" fmla="*/ 0 w 374"/>
                  <a:gd name="T9" fmla="*/ 0 h 18"/>
                  <a:gd name="T10" fmla="*/ 0 w 374"/>
                  <a:gd name="T11" fmla="*/ 0 h 18"/>
                  <a:gd name="T12" fmla="*/ 0 w 374"/>
                  <a:gd name="T13" fmla="*/ 0 h 18"/>
                  <a:gd name="T14" fmla="*/ 0 w 374"/>
                  <a:gd name="T15" fmla="*/ 0 h 18"/>
                  <a:gd name="T16" fmla="*/ 0 w 374"/>
                  <a:gd name="T17" fmla="*/ 0 h 18"/>
                  <a:gd name="T18" fmla="*/ 0 w 374"/>
                  <a:gd name="T19" fmla="*/ 0 h 18"/>
                  <a:gd name="T20" fmla="*/ 0 w 374"/>
                  <a:gd name="T21" fmla="*/ 0 h 18"/>
                  <a:gd name="T22" fmla="*/ 0 w 374"/>
                  <a:gd name="T23" fmla="*/ 0 h 18"/>
                  <a:gd name="T24" fmla="*/ 0 w 374"/>
                  <a:gd name="T25" fmla="*/ 0 h 18"/>
                  <a:gd name="T26" fmla="*/ 0 w 374"/>
                  <a:gd name="T27" fmla="*/ 0 h 18"/>
                  <a:gd name="T28" fmla="*/ 0 w 374"/>
                  <a:gd name="T29" fmla="*/ 0 h 18"/>
                  <a:gd name="T30" fmla="*/ 0 w 374"/>
                  <a:gd name="T31" fmla="*/ 0 h 18"/>
                  <a:gd name="T32" fmla="*/ 0 w 374"/>
                  <a:gd name="T33" fmla="*/ 0 h 18"/>
                  <a:gd name="T34" fmla="*/ 0 w 374"/>
                  <a:gd name="T35" fmla="*/ 0 h 18"/>
                  <a:gd name="T36" fmla="*/ 0 w 374"/>
                  <a:gd name="T37" fmla="*/ 0 h 18"/>
                  <a:gd name="T38" fmla="*/ 0 w 374"/>
                  <a:gd name="T39" fmla="*/ 0 h 18"/>
                  <a:gd name="T40" fmla="*/ 0 w 374"/>
                  <a:gd name="T41" fmla="*/ 0 h 18"/>
                  <a:gd name="T42" fmla="*/ 0 w 374"/>
                  <a:gd name="T43" fmla="*/ 0 h 18"/>
                  <a:gd name="T44" fmla="*/ 0 w 374"/>
                  <a:gd name="T45" fmla="*/ 0 h 18"/>
                  <a:gd name="T46" fmla="*/ 0 w 374"/>
                  <a:gd name="T47" fmla="*/ 0 h 18"/>
                  <a:gd name="T48" fmla="*/ 0 w 374"/>
                  <a:gd name="T49" fmla="*/ 0 h 18"/>
                  <a:gd name="T50" fmla="*/ 0 w 374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74"/>
                  <a:gd name="T79" fmla="*/ 0 h 18"/>
                  <a:gd name="T80" fmla="*/ 374 w 374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74" h="18">
                    <a:moveTo>
                      <a:pt x="9" y="0"/>
                    </a:moveTo>
                    <a:lnTo>
                      <a:pt x="9" y="0"/>
                    </a:lnTo>
                    <a:lnTo>
                      <a:pt x="6" y="3"/>
                    </a:lnTo>
                    <a:lnTo>
                      <a:pt x="4" y="3"/>
                    </a:lnTo>
                    <a:lnTo>
                      <a:pt x="4" y="6"/>
                    </a:lnTo>
                    <a:lnTo>
                      <a:pt x="0" y="9"/>
                    </a:lnTo>
                    <a:lnTo>
                      <a:pt x="4" y="12"/>
                    </a:lnTo>
                    <a:lnTo>
                      <a:pt x="4" y="16"/>
                    </a:lnTo>
                    <a:lnTo>
                      <a:pt x="6" y="18"/>
                    </a:lnTo>
                    <a:lnTo>
                      <a:pt x="9" y="18"/>
                    </a:lnTo>
                    <a:lnTo>
                      <a:pt x="363" y="18"/>
                    </a:lnTo>
                    <a:lnTo>
                      <a:pt x="372" y="18"/>
                    </a:lnTo>
                    <a:lnTo>
                      <a:pt x="372" y="16"/>
                    </a:lnTo>
                    <a:lnTo>
                      <a:pt x="374" y="16"/>
                    </a:lnTo>
                    <a:lnTo>
                      <a:pt x="374" y="12"/>
                    </a:lnTo>
                    <a:lnTo>
                      <a:pt x="374" y="9"/>
                    </a:lnTo>
                    <a:lnTo>
                      <a:pt x="374" y="6"/>
                    </a:lnTo>
                    <a:lnTo>
                      <a:pt x="372" y="3"/>
                    </a:lnTo>
                    <a:lnTo>
                      <a:pt x="368" y="0"/>
                    </a:lnTo>
                    <a:lnTo>
                      <a:pt x="363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94" name="Line 477"/>
              <p:cNvSpPr>
                <a:spLocks noChangeShapeType="1"/>
              </p:cNvSpPr>
              <p:nvPr/>
            </p:nvSpPr>
            <p:spPr bwMode="auto">
              <a:xfrm>
                <a:off x="1386" y="229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95" name="Freeform 478"/>
              <p:cNvSpPr>
                <a:spLocks/>
              </p:cNvSpPr>
              <p:nvPr/>
            </p:nvSpPr>
            <p:spPr bwMode="auto">
              <a:xfrm>
                <a:off x="1383" y="2289"/>
                <a:ext cx="3" cy="27"/>
              </a:xfrm>
              <a:custGeom>
                <a:avLst/>
                <a:gdLst>
                  <a:gd name="T0" fmla="*/ 0 w 17"/>
                  <a:gd name="T1" fmla="*/ 0 h 136"/>
                  <a:gd name="T2" fmla="*/ 0 w 17"/>
                  <a:gd name="T3" fmla="*/ 0 h 136"/>
                  <a:gd name="T4" fmla="*/ 0 w 17"/>
                  <a:gd name="T5" fmla="*/ 0 h 136"/>
                  <a:gd name="T6" fmla="*/ 0 w 17"/>
                  <a:gd name="T7" fmla="*/ 0 h 136"/>
                  <a:gd name="T8" fmla="*/ 0 w 17"/>
                  <a:gd name="T9" fmla="*/ 0 h 136"/>
                  <a:gd name="T10" fmla="*/ 0 w 17"/>
                  <a:gd name="T11" fmla="*/ 0 h 136"/>
                  <a:gd name="T12" fmla="*/ 0 w 17"/>
                  <a:gd name="T13" fmla="*/ 0 h 136"/>
                  <a:gd name="T14" fmla="*/ 0 w 17"/>
                  <a:gd name="T15" fmla="*/ 0 h 136"/>
                  <a:gd name="T16" fmla="*/ 0 w 17"/>
                  <a:gd name="T17" fmla="*/ 0 h 136"/>
                  <a:gd name="T18" fmla="*/ 0 w 17"/>
                  <a:gd name="T19" fmla="*/ 0 h 136"/>
                  <a:gd name="T20" fmla="*/ 0 w 17"/>
                  <a:gd name="T21" fmla="*/ 0 h 136"/>
                  <a:gd name="T22" fmla="*/ 0 w 17"/>
                  <a:gd name="T23" fmla="*/ 0 h 136"/>
                  <a:gd name="T24" fmla="*/ 0 w 17"/>
                  <a:gd name="T25" fmla="*/ 0 h 136"/>
                  <a:gd name="T26" fmla="*/ 0 w 17"/>
                  <a:gd name="T27" fmla="*/ 0 h 136"/>
                  <a:gd name="T28" fmla="*/ 0 w 17"/>
                  <a:gd name="T29" fmla="*/ 0 h 136"/>
                  <a:gd name="T30" fmla="*/ 0 w 17"/>
                  <a:gd name="T31" fmla="*/ 0 h 136"/>
                  <a:gd name="T32" fmla="*/ 0 w 17"/>
                  <a:gd name="T33" fmla="*/ 0 h 136"/>
                  <a:gd name="T34" fmla="*/ 0 w 17"/>
                  <a:gd name="T35" fmla="*/ 0 h 136"/>
                  <a:gd name="T36" fmla="*/ 0 w 17"/>
                  <a:gd name="T37" fmla="*/ 0 h 136"/>
                  <a:gd name="T38" fmla="*/ 0 w 17"/>
                  <a:gd name="T39" fmla="*/ 0 h 136"/>
                  <a:gd name="T40" fmla="*/ 0 w 17"/>
                  <a:gd name="T41" fmla="*/ 0 h 136"/>
                  <a:gd name="T42" fmla="*/ 0 w 17"/>
                  <a:gd name="T43" fmla="*/ 0 h 136"/>
                  <a:gd name="T44" fmla="*/ 0 w 17"/>
                  <a:gd name="T45" fmla="*/ 0 h 136"/>
                  <a:gd name="T46" fmla="*/ 0 w 17"/>
                  <a:gd name="T47" fmla="*/ 0 h 136"/>
                  <a:gd name="T48" fmla="*/ 0 w 17"/>
                  <a:gd name="T49" fmla="*/ 0 h 136"/>
                  <a:gd name="T50" fmla="*/ 0 w 17"/>
                  <a:gd name="T51" fmla="*/ 0 h 1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36"/>
                  <a:gd name="T80" fmla="*/ 17 w 17"/>
                  <a:gd name="T81" fmla="*/ 136 h 1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36">
                    <a:moveTo>
                      <a:pt x="17" y="9"/>
                    </a:moveTo>
                    <a:lnTo>
                      <a:pt x="17" y="6"/>
                    </a:lnTo>
                    <a:lnTo>
                      <a:pt x="15" y="3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3"/>
                    </a:lnTo>
                    <a:lnTo>
                      <a:pt x="4" y="3"/>
                    </a:lnTo>
                    <a:lnTo>
                      <a:pt x="4" y="6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6"/>
                    </a:lnTo>
                    <a:lnTo>
                      <a:pt x="4" y="130"/>
                    </a:lnTo>
                    <a:lnTo>
                      <a:pt x="4" y="132"/>
                    </a:lnTo>
                    <a:lnTo>
                      <a:pt x="6" y="132"/>
                    </a:lnTo>
                    <a:lnTo>
                      <a:pt x="9" y="132"/>
                    </a:lnTo>
                    <a:lnTo>
                      <a:pt x="9" y="136"/>
                    </a:lnTo>
                    <a:lnTo>
                      <a:pt x="11" y="132"/>
                    </a:lnTo>
                    <a:lnTo>
                      <a:pt x="15" y="132"/>
                    </a:lnTo>
                    <a:lnTo>
                      <a:pt x="17" y="130"/>
                    </a:lnTo>
                    <a:lnTo>
                      <a:pt x="17" y="126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96" name="Line 479"/>
              <p:cNvSpPr>
                <a:spLocks noChangeShapeType="1"/>
              </p:cNvSpPr>
              <p:nvPr/>
            </p:nvSpPr>
            <p:spPr bwMode="auto">
              <a:xfrm>
                <a:off x="1384" y="231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97" name="Freeform 480"/>
              <p:cNvSpPr>
                <a:spLocks/>
              </p:cNvSpPr>
              <p:nvPr/>
            </p:nvSpPr>
            <p:spPr bwMode="auto">
              <a:xfrm>
                <a:off x="1383" y="2312"/>
                <a:ext cx="21" cy="4"/>
              </a:xfrm>
              <a:custGeom>
                <a:avLst/>
                <a:gdLst>
                  <a:gd name="T0" fmla="*/ 0 w 105"/>
                  <a:gd name="T1" fmla="*/ 0 h 19"/>
                  <a:gd name="T2" fmla="*/ 0 w 105"/>
                  <a:gd name="T3" fmla="*/ 0 h 19"/>
                  <a:gd name="T4" fmla="*/ 0 w 105"/>
                  <a:gd name="T5" fmla="*/ 0 h 19"/>
                  <a:gd name="T6" fmla="*/ 0 w 105"/>
                  <a:gd name="T7" fmla="*/ 0 h 19"/>
                  <a:gd name="T8" fmla="*/ 0 w 105"/>
                  <a:gd name="T9" fmla="*/ 0 h 19"/>
                  <a:gd name="T10" fmla="*/ 0 w 105"/>
                  <a:gd name="T11" fmla="*/ 0 h 19"/>
                  <a:gd name="T12" fmla="*/ 0 w 105"/>
                  <a:gd name="T13" fmla="*/ 0 h 19"/>
                  <a:gd name="T14" fmla="*/ 0 w 105"/>
                  <a:gd name="T15" fmla="*/ 0 h 19"/>
                  <a:gd name="T16" fmla="*/ 0 w 105"/>
                  <a:gd name="T17" fmla="*/ 0 h 19"/>
                  <a:gd name="T18" fmla="*/ 0 w 105"/>
                  <a:gd name="T19" fmla="*/ 0 h 19"/>
                  <a:gd name="T20" fmla="*/ 0 w 105"/>
                  <a:gd name="T21" fmla="*/ 0 h 19"/>
                  <a:gd name="T22" fmla="*/ 0 w 105"/>
                  <a:gd name="T23" fmla="*/ 0 h 19"/>
                  <a:gd name="T24" fmla="*/ 0 w 105"/>
                  <a:gd name="T25" fmla="*/ 0 h 19"/>
                  <a:gd name="T26" fmla="*/ 0 w 105"/>
                  <a:gd name="T27" fmla="*/ 0 h 19"/>
                  <a:gd name="T28" fmla="*/ 0 w 105"/>
                  <a:gd name="T29" fmla="*/ 0 h 19"/>
                  <a:gd name="T30" fmla="*/ 0 w 105"/>
                  <a:gd name="T31" fmla="*/ 0 h 19"/>
                  <a:gd name="T32" fmla="*/ 0 w 105"/>
                  <a:gd name="T33" fmla="*/ 0 h 19"/>
                  <a:gd name="T34" fmla="*/ 0 w 105"/>
                  <a:gd name="T35" fmla="*/ 0 h 19"/>
                  <a:gd name="T36" fmla="*/ 0 w 105"/>
                  <a:gd name="T37" fmla="*/ 0 h 19"/>
                  <a:gd name="T38" fmla="*/ 0 w 105"/>
                  <a:gd name="T39" fmla="*/ 0 h 19"/>
                  <a:gd name="T40" fmla="*/ 0 w 105"/>
                  <a:gd name="T41" fmla="*/ 0 h 19"/>
                  <a:gd name="T42" fmla="*/ 0 w 105"/>
                  <a:gd name="T43" fmla="*/ 0 h 19"/>
                  <a:gd name="T44" fmla="*/ 0 w 105"/>
                  <a:gd name="T45" fmla="*/ 0 h 19"/>
                  <a:gd name="T46" fmla="*/ 0 w 105"/>
                  <a:gd name="T47" fmla="*/ 0 h 19"/>
                  <a:gd name="T48" fmla="*/ 0 w 105"/>
                  <a:gd name="T49" fmla="*/ 0 h 19"/>
                  <a:gd name="T50" fmla="*/ 0 w 105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05"/>
                  <a:gd name="T79" fmla="*/ 0 h 19"/>
                  <a:gd name="T80" fmla="*/ 105 w 105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05" h="19">
                    <a:moveTo>
                      <a:pt x="9" y="0"/>
                    </a:moveTo>
                    <a:lnTo>
                      <a:pt x="9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3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4" y="13"/>
                    </a:lnTo>
                    <a:lnTo>
                      <a:pt x="4" y="15"/>
                    </a:lnTo>
                    <a:lnTo>
                      <a:pt x="6" y="15"/>
                    </a:lnTo>
                    <a:lnTo>
                      <a:pt x="9" y="15"/>
                    </a:lnTo>
                    <a:lnTo>
                      <a:pt x="9" y="19"/>
                    </a:lnTo>
                    <a:lnTo>
                      <a:pt x="94" y="19"/>
                    </a:lnTo>
                    <a:lnTo>
                      <a:pt x="99" y="15"/>
                    </a:lnTo>
                    <a:lnTo>
                      <a:pt x="101" y="15"/>
                    </a:lnTo>
                    <a:lnTo>
                      <a:pt x="101" y="13"/>
                    </a:lnTo>
                    <a:lnTo>
                      <a:pt x="105" y="9"/>
                    </a:lnTo>
                    <a:lnTo>
                      <a:pt x="105" y="7"/>
                    </a:lnTo>
                    <a:lnTo>
                      <a:pt x="101" y="3"/>
                    </a:lnTo>
                    <a:lnTo>
                      <a:pt x="101" y="0"/>
                    </a:lnTo>
                    <a:lnTo>
                      <a:pt x="99" y="0"/>
                    </a:lnTo>
                    <a:lnTo>
                      <a:pt x="94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98" name="Line 481"/>
              <p:cNvSpPr>
                <a:spLocks noChangeShapeType="1"/>
              </p:cNvSpPr>
              <p:nvPr/>
            </p:nvSpPr>
            <p:spPr bwMode="auto">
              <a:xfrm>
                <a:off x="1404" y="231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99" name="Freeform 482"/>
              <p:cNvSpPr>
                <a:spLocks/>
              </p:cNvSpPr>
              <p:nvPr/>
            </p:nvSpPr>
            <p:spPr bwMode="auto">
              <a:xfrm>
                <a:off x="1400" y="2312"/>
                <a:ext cx="4" cy="49"/>
              </a:xfrm>
              <a:custGeom>
                <a:avLst/>
                <a:gdLst>
                  <a:gd name="T0" fmla="*/ 0 w 17"/>
                  <a:gd name="T1" fmla="*/ 0 h 246"/>
                  <a:gd name="T2" fmla="*/ 0 w 17"/>
                  <a:gd name="T3" fmla="*/ 0 h 246"/>
                  <a:gd name="T4" fmla="*/ 0 w 17"/>
                  <a:gd name="T5" fmla="*/ 0 h 246"/>
                  <a:gd name="T6" fmla="*/ 0 w 17"/>
                  <a:gd name="T7" fmla="*/ 0 h 246"/>
                  <a:gd name="T8" fmla="*/ 0 w 17"/>
                  <a:gd name="T9" fmla="*/ 0 h 246"/>
                  <a:gd name="T10" fmla="*/ 0 w 17"/>
                  <a:gd name="T11" fmla="*/ 0 h 246"/>
                  <a:gd name="T12" fmla="*/ 0 w 17"/>
                  <a:gd name="T13" fmla="*/ 0 h 246"/>
                  <a:gd name="T14" fmla="*/ 0 w 17"/>
                  <a:gd name="T15" fmla="*/ 0 h 246"/>
                  <a:gd name="T16" fmla="*/ 0 w 17"/>
                  <a:gd name="T17" fmla="*/ 0 h 246"/>
                  <a:gd name="T18" fmla="*/ 0 w 17"/>
                  <a:gd name="T19" fmla="*/ 0 h 246"/>
                  <a:gd name="T20" fmla="*/ 0 w 17"/>
                  <a:gd name="T21" fmla="*/ 0 h 246"/>
                  <a:gd name="T22" fmla="*/ 0 w 17"/>
                  <a:gd name="T23" fmla="*/ 0 h 246"/>
                  <a:gd name="T24" fmla="*/ 0 w 17"/>
                  <a:gd name="T25" fmla="*/ 0 h 246"/>
                  <a:gd name="T26" fmla="*/ 0 w 17"/>
                  <a:gd name="T27" fmla="*/ 0 h 246"/>
                  <a:gd name="T28" fmla="*/ 0 w 17"/>
                  <a:gd name="T29" fmla="*/ 0 h 246"/>
                  <a:gd name="T30" fmla="*/ 0 w 17"/>
                  <a:gd name="T31" fmla="*/ 0 h 246"/>
                  <a:gd name="T32" fmla="*/ 0 w 17"/>
                  <a:gd name="T33" fmla="*/ 0 h 246"/>
                  <a:gd name="T34" fmla="*/ 0 w 17"/>
                  <a:gd name="T35" fmla="*/ 0 h 246"/>
                  <a:gd name="T36" fmla="*/ 0 w 17"/>
                  <a:gd name="T37" fmla="*/ 0 h 246"/>
                  <a:gd name="T38" fmla="*/ 0 w 17"/>
                  <a:gd name="T39" fmla="*/ 0 h 246"/>
                  <a:gd name="T40" fmla="*/ 0 w 17"/>
                  <a:gd name="T41" fmla="*/ 0 h 246"/>
                  <a:gd name="T42" fmla="*/ 0 w 17"/>
                  <a:gd name="T43" fmla="*/ 0 h 246"/>
                  <a:gd name="T44" fmla="*/ 0 w 17"/>
                  <a:gd name="T45" fmla="*/ 0 h 246"/>
                  <a:gd name="T46" fmla="*/ 0 w 17"/>
                  <a:gd name="T47" fmla="*/ 0 h 246"/>
                  <a:gd name="T48" fmla="*/ 0 w 17"/>
                  <a:gd name="T49" fmla="*/ 0 h 246"/>
                  <a:gd name="T50" fmla="*/ 0 w 17"/>
                  <a:gd name="T51" fmla="*/ 0 h 24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246"/>
                  <a:gd name="T80" fmla="*/ 17 w 17"/>
                  <a:gd name="T81" fmla="*/ 246 h 24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246">
                    <a:moveTo>
                      <a:pt x="17" y="9"/>
                    </a:moveTo>
                    <a:lnTo>
                      <a:pt x="17" y="7"/>
                    </a:lnTo>
                    <a:lnTo>
                      <a:pt x="13" y="3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240"/>
                    </a:lnTo>
                    <a:lnTo>
                      <a:pt x="0" y="244"/>
                    </a:lnTo>
                    <a:lnTo>
                      <a:pt x="2" y="244"/>
                    </a:lnTo>
                    <a:lnTo>
                      <a:pt x="2" y="246"/>
                    </a:lnTo>
                    <a:lnTo>
                      <a:pt x="6" y="246"/>
                    </a:lnTo>
                    <a:lnTo>
                      <a:pt x="8" y="246"/>
                    </a:lnTo>
                    <a:lnTo>
                      <a:pt x="11" y="246"/>
                    </a:lnTo>
                    <a:lnTo>
                      <a:pt x="13" y="244"/>
                    </a:lnTo>
                    <a:lnTo>
                      <a:pt x="17" y="240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00" name="Line 483"/>
              <p:cNvSpPr>
                <a:spLocks noChangeShapeType="1"/>
              </p:cNvSpPr>
              <p:nvPr/>
            </p:nvSpPr>
            <p:spPr bwMode="auto">
              <a:xfrm>
                <a:off x="1402" y="235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01" name="Freeform 484"/>
              <p:cNvSpPr>
                <a:spLocks/>
              </p:cNvSpPr>
              <p:nvPr/>
            </p:nvSpPr>
            <p:spPr bwMode="auto">
              <a:xfrm>
                <a:off x="1400" y="2358"/>
                <a:ext cx="9" cy="3"/>
              </a:xfrm>
              <a:custGeom>
                <a:avLst/>
                <a:gdLst>
                  <a:gd name="T0" fmla="*/ 0 w 43"/>
                  <a:gd name="T1" fmla="*/ 0 h 17"/>
                  <a:gd name="T2" fmla="*/ 0 w 43"/>
                  <a:gd name="T3" fmla="*/ 0 h 17"/>
                  <a:gd name="T4" fmla="*/ 0 w 43"/>
                  <a:gd name="T5" fmla="*/ 0 h 17"/>
                  <a:gd name="T6" fmla="*/ 0 w 43"/>
                  <a:gd name="T7" fmla="*/ 0 h 17"/>
                  <a:gd name="T8" fmla="*/ 0 w 43"/>
                  <a:gd name="T9" fmla="*/ 0 h 17"/>
                  <a:gd name="T10" fmla="*/ 0 w 43"/>
                  <a:gd name="T11" fmla="*/ 0 h 17"/>
                  <a:gd name="T12" fmla="*/ 0 w 43"/>
                  <a:gd name="T13" fmla="*/ 0 h 17"/>
                  <a:gd name="T14" fmla="*/ 0 w 43"/>
                  <a:gd name="T15" fmla="*/ 0 h 17"/>
                  <a:gd name="T16" fmla="*/ 0 w 43"/>
                  <a:gd name="T17" fmla="*/ 0 h 17"/>
                  <a:gd name="T18" fmla="*/ 0 w 43"/>
                  <a:gd name="T19" fmla="*/ 0 h 17"/>
                  <a:gd name="T20" fmla="*/ 0 w 43"/>
                  <a:gd name="T21" fmla="*/ 0 h 17"/>
                  <a:gd name="T22" fmla="*/ 0 w 43"/>
                  <a:gd name="T23" fmla="*/ 0 h 17"/>
                  <a:gd name="T24" fmla="*/ 0 w 43"/>
                  <a:gd name="T25" fmla="*/ 0 h 17"/>
                  <a:gd name="T26" fmla="*/ 0 w 43"/>
                  <a:gd name="T27" fmla="*/ 0 h 17"/>
                  <a:gd name="T28" fmla="*/ 0 w 43"/>
                  <a:gd name="T29" fmla="*/ 0 h 17"/>
                  <a:gd name="T30" fmla="*/ 0 w 43"/>
                  <a:gd name="T31" fmla="*/ 0 h 17"/>
                  <a:gd name="T32" fmla="*/ 0 w 43"/>
                  <a:gd name="T33" fmla="*/ 0 h 17"/>
                  <a:gd name="T34" fmla="*/ 0 w 43"/>
                  <a:gd name="T35" fmla="*/ 0 h 17"/>
                  <a:gd name="T36" fmla="*/ 0 w 43"/>
                  <a:gd name="T37" fmla="*/ 0 h 17"/>
                  <a:gd name="T38" fmla="*/ 0 w 43"/>
                  <a:gd name="T39" fmla="*/ 0 h 17"/>
                  <a:gd name="T40" fmla="*/ 0 w 43"/>
                  <a:gd name="T41" fmla="*/ 0 h 17"/>
                  <a:gd name="T42" fmla="*/ 0 w 43"/>
                  <a:gd name="T43" fmla="*/ 0 h 17"/>
                  <a:gd name="T44" fmla="*/ 0 w 43"/>
                  <a:gd name="T45" fmla="*/ 0 h 17"/>
                  <a:gd name="T46" fmla="*/ 0 w 43"/>
                  <a:gd name="T47" fmla="*/ 0 h 17"/>
                  <a:gd name="T48" fmla="*/ 0 w 43"/>
                  <a:gd name="T49" fmla="*/ 0 h 17"/>
                  <a:gd name="T50" fmla="*/ 0 w 43"/>
                  <a:gd name="T51" fmla="*/ 0 h 1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3"/>
                  <a:gd name="T79" fmla="*/ 0 h 17"/>
                  <a:gd name="T80" fmla="*/ 43 w 43"/>
                  <a:gd name="T81" fmla="*/ 17 h 1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3" h="17">
                    <a:moveTo>
                      <a:pt x="8" y="0"/>
                    </a:moveTo>
                    <a:lnTo>
                      <a:pt x="6" y="0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2" y="15"/>
                    </a:lnTo>
                    <a:lnTo>
                      <a:pt x="2" y="17"/>
                    </a:lnTo>
                    <a:lnTo>
                      <a:pt x="6" y="17"/>
                    </a:lnTo>
                    <a:lnTo>
                      <a:pt x="8" y="17"/>
                    </a:lnTo>
                    <a:lnTo>
                      <a:pt x="35" y="17"/>
                    </a:lnTo>
                    <a:lnTo>
                      <a:pt x="41" y="17"/>
                    </a:lnTo>
                    <a:lnTo>
                      <a:pt x="41" y="15"/>
                    </a:lnTo>
                    <a:lnTo>
                      <a:pt x="43" y="15"/>
                    </a:lnTo>
                    <a:lnTo>
                      <a:pt x="43" y="11"/>
                    </a:lnTo>
                    <a:lnTo>
                      <a:pt x="43" y="9"/>
                    </a:lnTo>
                    <a:lnTo>
                      <a:pt x="43" y="5"/>
                    </a:lnTo>
                    <a:lnTo>
                      <a:pt x="41" y="2"/>
                    </a:lnTo>
                    <a:lnTo>
                      <a:pt x="38" y="0"/>
                    </a:lnTo>
                    <a:lnTo>
                      <a:pt x="35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02" name="Line 485"/>
              <p:cNvSpPr>
                <a:spLocks noChangeShapeType="1"/>
              </p:cNvSpPr>
              <p:nvPr/>
            </p:nvSpPr>
            <p:spPr bwMode="auto">
              <a:xfrm>
                <a:off x="1409" y="236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03" name="Freeform 486"/>
              <p:cNvSpPr>
                <a:spLocks/>
              </p:cNvSpPr>
              <p:nvPr/>
            </p:nvSpPr>
            <p:spPr bwMode="auto">
              <a:xfrm>
                <a:off x="1406" y="2358"/>
                <a:ext cx="3" cy="26"/>
              </a:xfrm>
              <a:custGeom>
                <a:avLst/>
                <a:gdLst>
                  <a:gd name="T0" fmla="*/ 0 w 16"/>
                  <a:gd name="T1" fmla="*/ 0 h 131"/>
                  <a:gd name="T2" fmla="*/ 0 w 16"/>
                  <a:gd name="T3" fmla="*/ 0 h 131"/>
                  <a:gd name="T4" fmla="*/ 0 w 16"/>
                  <a:gd name="T5" fmla="*/ 0 h 131"/>
                  <a:gd name="T6" fmla="*/ 0 w 16"/>
                  <a:gd name="T7" fmla="*/ 0 h 131"/>
                  <a:gd name="T8" fmla="*/ 0 w 16"/>
                  <a:gd name="T9" fmla="*/ 0 h 131"/>
                  <a:gd name="T10" fmla="*/ 0 w 16"/>
                  <a:gd name="T11" fmla="*/ 0 h 131"/>
                  <a:gd name="T12" fmla="*/ 0 w 16"/>
                  <a:gd name="T13" fmla="*/ 0 h 131"/>
                  <a:gd name="T14" fmla="*/ 0 w 16"/>
                  <a:gd name="T15" fmla="*/ 0 h 131"/>
                  <a:gd name="T16" fmla="*/ 0 w 16"/>
                  <a:gd name="T17" fmla="*/ 0 h 131"/>
                  <a:gd name="T18" fmla="*/ 0 w 16"/>
                  <a:gd name="T19" fmla="*/ 0 h 131"/>
                  <a:gd name="T20" fmla="*/ 0 w 16"/>
                  <a:gd name="T21" fmla="*/ 0 h 131"/>
                  <a:gd name="T22" fmla="*/ 0 w 16"/>
                  <a:gd name="T23" fmla="*/ 0 h 131"/>
                  <a:gd name="T24" fmla="*/ 0 w 16"/>
                  <a:gd name="T25" fmla="*/ 0 h 131"/>
                  <a:gd name="T26" fmla="*/ 0 w 16"/>
                  <a:gd name="T27" fmla="*/ 0 h 131"/>
                  <a:gd name="T28" fmla="*/ 0 w 16"/>
                  <a:gd name="T29" fmla="*/ 0 h 131"/>
                  <a:gd name="T30" fmla="*/ 0 w 16"/>
                  <a:gd name="T31" fmla="*/ 0 h 131"/>
                  <a:gd name="T32" fmla="*/ 0 w 16"/>
                  <a:gd name="T33" fmla="*/ 0 h 131"/>
                  <a:gd name="T34" fmla="*/ 0 w 16"/>
                  <a:gd name="T35" fmla="*/ 0 h 131"/>
                  <a:gd name="T36" fmla="*/ 0 w 16"/>
                  <a:gd name="T37" fmla="*/ 0 h 131"/>
                  <a:gd name="T38" fmla="*/ 0 w 16"/>
                  <a:gd name="T39" fmla="*/ 0 h 131"/>
                  <a:gd name="T40" fmla="*/ 0 w 16"/>
                  <a:gd name="T41" fmla="*/ 0 h 131"/>
                  <a:gd name="T42" fmla="*/ 0 w 16"/>
                  <a:gd name="T43" fmla="*/ 0 h 131"/>
                  <a:gd name="T44" fmla="*/ 0 w 16"/>
                  <a:gd name="T45" fmla="*/ 0 h 131"/>
                  <a:gd name="T46" fmla="*/ 0 w 16"/>
                  <a:gd name="T47" fmla="*/ 0 h 131"/>
                  <a:gd name="T48" fmla="*/ 0 w 16"/>
                  <a:gd name="T49" fmla="*/ 0 h 131"/>
                  <a:gd name="T50" fmla="*/ 0 w 16"/>
                  <a:gd name="T51" fmla="*/ 0 h 13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31"/>
                  <a:gd name="T80" fmla="*/ 16 w 16"/>
                  <a:gd name="T81" fmla="*/ 131 h 131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31">
                    <a:moveTo>
                      <a:pt x="16" y="9"/>
                    </a:moveTo>
                    <a:lnTo>
                      <a:pt x="16" y="5"/>
                    </a:lnTo>
                    <a:lnTo>
                      <a:pt x="14" y="2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0" y="125"/>
                    </a:lnTo>
                    <a:lnTo>
                      <a:pt x="3" y="129"/>
                    </a:lnTo>
                    <a:lnTo>
                      <a:pt x="3" y="131"/>
                    </a:lnTo>
                    <a:lnTo>
                      <a:pt x="5" y="131"/>
                    </a:lnTo>
                    <a:lnTo>
                      <a:pt x="8" y="131"/>
                    </a:lnTo>
                    <a:lnTo>
                      <a:pt x="11" y="131"/>
                    </a:lnTo>
                    <a:lnTo>
                      <a:pt x="14" y="131"/>
                    </a:lnTo>
                    <a:lnTo>
                      <a:pt x="16" y="129"/>
                    </a:lnTo>
                    <a:lnTo>
                      <a:pt x="16" y="125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04" name="Line 487"/>
              <p:cNvSpPr>
                <a:spLocks noChangeShapeType="1"/>
              </p:cNvSpPr>
              <p:nvPr/>
            </p:nvSpPr>
            <p:spPr bwMode="auto">
              <a:xfrm>
                <a:off x="1407" y="238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05" name="Freeform 488"/>
              <p:cNvSpPr>
                <a:spLocks/>
              </p:cNvSpPr>
              <p:nvPr/>
            </p:nvSpPr>
            <p:spPr bwMode="auto">
              <a:xfrm>
                <a:off x="1406" y="2380"/>
                <a:ext cx="9" cy="4"/>
              </a:xfrm>
              <a:custGeom>
                <a:avLst/>
                <a:gdLst>
                  <a:gd name="T0" fmla="*/ 0 w 47"/>
                  <a:gd name="T1" fmla="*/ 0 h 18"/>
                  <a:gd name="T2" fmla="*/ 0 w 47"/>
                  <a:gd name="T3" fmla="*/ 0 h 18"/>
                  <a:gd name="T4" fmla="*/ 0 w 47"/>
                  <a:gd name="T5" fmla="*/ 0 h 18"/>
                  <a:gd name="T6" fmla="*/ 0 w 47"/>
                  <a:gd name="T7" fmla="*/ 0 h 18"/>
                  <a:gd name="T8" fmla="*/ 0 w 47"/>
                  <a:gd name="T9" fmla="*/ 0 h 18"/>
                  <a:gd name="T10" fmla="*/ 0 w 47"/>
                  <a:gd name="T11" fmla="*/ 0 h 18"/>
                  <a:gd name="T12" fmla="*/ 0 w 47"/>
                  <a:gd name="T13" fmla="*/ 0 h 18"/>
                  <a:gd name="T14" fmla="*/ 0 w 47"/>
                  <a:gd name="T15" fmla="*/ 0 h 18"/>
                  <a:gd name="T16" fmla="*/ 0 w 47"/>
                  <a:gd name="T17" fmla="*/ 0 h 18"/>
                  <a:gd name="T18" fmla="*/ 0 w 47"/>
                  <a:gd name="T19" fmla="*/ 0 h 18"/>
                  <a:gd name="T20" fmla="*/ 0 w 47"/>
                  <a:gd name="T21" fmla="*/ 0 h 18"/>
                  <a:gd name="T22" fmla="*/ 0 w 47"/>
                  <a:gd name="T23" fmla="*/ 0 h 18"/>
                  <a:gd name="T24" fmla="*/ 0 w 47"/>
                  <a:gd name="T25" fmla="*/ 0 h 18"/>
                  <a:gd name="T26" fmla="*/ 0 w 47"/>
                  <a:gd name="T27" fmla="*/ 0 h 18"/>
                  <a:gd name="T28" fmla="*/ 0 w 47"/>
                  <a:gd name="T29" fmla="*/ 0 h 18"/>
                  <a:gd name="T30" fmla="*/ 0 w 47"/>
                  <a:gd name="T31" fmla="*/ 0 h 18"/>
                  <a:gd name="T32" fmla="*/ 0 w 47"/>
                  <a:gd name="T33" fmla="*/ 0 h 18"/>
                  <a:gd name="T34" fmla="*/ 0 w 47"/>
                  <a:gd name="T35" fmla="*/ 0 h 18"/>
                  <a:gd name="T36" fmla="*/ 0 w 47"/>
                  <a:gd name="T37" fmla="*/ 0 h 18"/>
                  <a:gd name="T38" fmla="*/ 0 w 47"/>
                  <a:gd name="T39" fmla="*/ 0 h 18"/>
                  <a:gd name="T40" fmla="*/ 0 w 47"/>
                  <a:gd name="T41" fmla="*/ 0 h 18"/>
                  <a:gd name="T42" fmla="*/ 0 w 47"/>
                  <a:gd name="T43" fmla="*/ 0 h 18"/>
                  <a:gd name="T44" fmla="*/ 0 w 47"/>
                  <a:gd name="T45" fmla="*/ 0 h 18"/>
                  <a:gd name="T46" fmla="*/ 0 w 47"/>
                  <a:gd name="T47" fmla="*/ 0 h 18"/>
                  <a:gd name="T48" fmla="*/ 0 w 47"/>
                  <a:gd name="T49" fmla="*/ 0 h 18"/>
                  <a:gd name="T50" fmla="*/ 0 w 47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7"/>
                  <a:gd name="T79" fmla="*/ 0 h 18"/>
                  <a:gd name="T80" fmla="*/ 47 w 47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7" h="18">
                    <a:moveTo>
                      <a:pt x="8" y="0"/>
                    </a:moveTo>
                    <a:lnTo>
                      <a:pt x="5" y="4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3" y="16"/>
                    </a:lnTo>
                    <a:lnTo>
                      <a:pt x="3" y="18"/>
                    </a:lnTo>
                    <a:lnTo>
                      <a:pt x="5" y="18"/>
                    </a:lnTo>
                    <a:lnTo>
                      <a:pt x="8" y="18"/>
                    </a:lnTo>
                    <a:lnTo>
                      <a:pt x="36" y="18"/>
                    </a:lnTo>
                    <a:lnTo>
                      <a:pt x="41" y="18"/>
                    </a:lnTo>
                    <a:lnTo>
                      <a:pt x="44" y="18"/>
                    </a:lnTo>
                    <a:lnTo>
                      <a:pt x="44" y="16"/>
                    </a:lnTo>
                    <a:lnTo>
                      <a:pt x="47" y="12"/>
                    </a:lnTo>
                    <a:lnTo>
                      <a:pt x="47" y="10"/>
                    </a:lnTo>
                    <a:lnTo>
                      <a:pt x="44" y="6"/>
                    </a:lnTo>
                    <a:lnTo>
                      <a:pt x="44" y="4"/>
                    </a:lnTo>
                    <a:lnTo>
                      <a:pt x="41" y="4"/>
                    </a:lnTo>
                    <a:lnTo>
                      <a:pt x="38" y="4"/>
                    </a:lnTo>
                    <a:lnTo>
                      <a:pt x="36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06" name="Line 489"/>
              <p:cNvSpPr>
                <a:spLocks noChangeShapeType="1"/>
              </p:cNvSpPr>
              <p:nvPr/>
            </p:nvSpPr>
            <p:spPr bwMode="auto">
              <a:xfrm>
                <a:off x="1413" y="238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07" name="Freeform 490"/>
              <p:cNvSpPr>
                <a:spLocks/>
              </p:cNvSpPr>
              <p:nvPr/>
            </p:nvSpPr>
            <p:spPr bwMode="auto">
              <a:xfrm>
                <a:off x="1412" y="2380"/>
                <a:ext cx="6" cy="4"/>
              </a:xfrm>
              <a:custGeom>
                <a:avLst/>
                <a:gdLst>
                  <a:gd name="T0" fmla="*/ 0 w 30"/>
                  <a:gd name="T1" fmla="*/ 0 h 18"/>
                  <a:gd name="T2" fmla="*/ 0 w 30"/>
                  <a:gd name="T3" fmla="*/ 0 h 18"/>
                  <a:gd name="T4" fmla="*/ 0 w 30"/>
                  <a:gd name="T5" fmla="*/ 0 h 18"/>
                  <a:gd name="T6" fmla="*/ 0 w 30"/>
                  <a:gd name="T7" fmla="*/ 0 h 18"/>
                  <a:gd name="T8" fmla="*/ 0 w 30"/>
                  <a:gd name="T9" fmla="*/ 0 h 18"/>
                  <a:gd name="T10" fmla="*/ 0 w 30"/>
                  <a:gd name="T11" fmla="*/ 0 h 18"/>
                  <a:gd name="T12" fmla="*/ 0 w 30"/>
                  <a:gd name="T13" fmla="*/ 0 h 18"/>
                  <a:gd name="T14" fmla="*/ 0 w 30"/>
                  <a:gd name="T15" fmla="*/ 0 h 18"/>
                  <a:gd name="T16" fmla="*/ 0 w 30"/>
                  <a:gd name="T17" fmla="*/ 0 h 18"/>
                  <a:gd name="T18" fmla="*/ 0 w 30"/>
                  <a:gd name="T19" fmla="*/ 0 h 18"/>
                  <a:gd name="T20" fmla="*/ 0 w 30"/>
                  <a:gd name="T21" fmla="*/ 0 h 18"/>
                  <a:gd name="T22" fmla="*/ 0 w 30"/>
                  <a:gd name="T23" fmla="*/ 0 h 18"/>
                  <a:gd name="T24" fmla="*/ 0 w 30"/>
                  <a:gd name="T25" fmla="*/ 0 h 18"/>
                  <a:gd name="T26" fmla="*/ 0 w 30"/>
                  <a:gd name="T27" fmla="*/ 0 h 18"/>
                  <a:gd name="T28" fmla="*/ 0 w 30"/>
                  <a:gd name="T29" fmla="*/ 0 h 18"/>
                  <a:gd name="T30" fmla="*/ 0 w 30"/>
                  <a:gd name="T31" fmla="*/ 0 h 18"/>
                  <a:gd name="T32" fmla="*/ 0 w 30"/>
                  <a:gd name="T33" fmla="*/ 0 h 18"/>
                  <a:gd name="T34" fmla="*/ 0 w 30"/>
                  <a:gd name="T35" fmla="*/ 0 h 18"/>
                  <a:gd name="T36" fmla="*/ 0 w 30"/>
                  <a:gd name="T37" fmla="*/ 0 h 18"/>
                  <a:gd name="T38" fmla="*/ 0 w 30"/>
                  <a:gd name="T39" fmla="*/ 0 h 18"/>
                  <a:gd name="T40" fmla="*/ 0 w 30"/>
                  <a:gd name="T41" fmla="*/ 0 h 18"/>
                  <a:gd name="T42" fmla="*/ 0 w 30"/>
                  <a:gd name="T43" fmla="*/ 0 h 18"/>
                  <a:gd name="T44" fmla="*/ 0 w 30"/>
                  <a:gd name="T45" fmla="*/ 0 h 18"/>
                  <a:gd name="T46" fmla="*/ 0 w 30"/>
                  <a:gd name="T47" fmla="*/ 0 h 18"/>
                  <a:gd name="T48" fmla="*/ 0 w 30"/>
                  <a:gd name="T49" fmla="*/ 0 h 18"/>
                  <a:gd name="T50" fmla="*/ 0 w 30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0"/>
                  <a:gd name="T79" fmla="*/ 0 h 18"/>
                  <a:gd name="T80" fmla="*/ 30 w 30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0" h="18">
                    <a:moveTo>
                      <a:pt x="8" y="0"/>
                    </a:moveTo>
                    <a:lnTo>
                      <a:pt x="6" y="4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3" y="18"/>
                    </a:lnTo>
                    <a:lnTo>
                      <a:pt x="6" y="18"/>
                    </a:lnTo>
                    <a:lnTo>
                      <a:pt x="8" y="18"/>
                    </a:lnTo>
                    <a:lnTo>
                      <a:pt x="22" y="18"/>
                    </a:lnTo>
                    <a:lnTo>
                      <a:pt x="25" y="18"/>
                    </a:lnTo>
                    <a:lnTo>
                      <a:pt x="28" y="18"/>
                    </a:lnTo>
                    <a:lnTo>
                      <a:pt x="30" y="16"/>
                    </a:lnTo>
                    <a:lnTo>
                      <a:pt x="30" y="12"/>
                    </a:lnTo>
                    <a:lnTo>
                      <a:pt x="30" y="10"/>
                    </a:lnTo>
                    <a:lnTo>
                      <a:pt x="30" y="6"/>
                    </a:lnTo>
                    <a:lnTo>
                      <a:pt x="28" y="4"/>
                    </a:lnTo>
                    <a:lnTo>
                      <a:pt x="25" y="4"/>
                    </a:lnTo>
                    <a:lnTo>
                      <a:pt x="22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08" name="Line 491"/>
              <p:cNvSpPr>
                <a:spLocks noChangeShapeType="1"/>
              </p:cNvSpPr>
              <p:nvPr/>
            </p:nvSpPr>
            <p:spPr bwMode="auto">
              <a:xfrm>
                <a:off x="1418" y="238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09" name="Freeform 492"/>
              <p:cNvSpPr>
                <a:spLocks/>
              </p:cNvSpPr>
              <p:nvPr/>
            </p:nvSpPr>
            <p:spPr bwMode="auto">
              <a:xfrm>
                <a:off x="1414" y="2380"/>
                <a:ext cx="4" cy="28"/>
              </a:xfrm>
              <a:custGeom>
                <a:avLst/>
                <a:gdLst>
                  <a:gd name="T0" fmla="*/ 0 w 16"/>
                  <a:gd name="T1" fmla="*/ 0 h 136"/>
                  <a:gd name="T2" fmla="*/ 0 w 16"/>
                  <a:gd name="T3" fmla="*/ 0 h 136"/>
                  <a:gd name="T4" fmla="*/ 0 w 16"/>
                  <a:gd name="T5" fmla="*/ 0 h 136"/>
                  <a:gd name="T6" fmla="*/ 0 w 16"/>
                  <a:gd name="T7" fmla="*/ 0 h 136"/>
                  <a:gd name="T8" fmla="*/ 0 w 16"/>
                  <a:gd name="T9" fmla="*/ 0 h 136"/>
                  <a:gd name="T10" fmla="*/ 0 w 16"/>
                  <a:gd name="T11" fmla="*/ 0 h 136"/>
                  <a:gd name="T12" fmla="*/ 0 w 16"/>
                  <a:gd name="T13" fmla="*/ 0 h 136"/>
                  <a:gd name="T14" fmla="*/ 0 w 16"/>
                  <a:gd name="T15" fmla="*/ 0 h 136"/>
                  <a:gd name="T16" fmla="*/ 0 w 16"/>
                  <a:gd name="T17" fmla="*/ 0 h 136"/>
                  <a:gd name="T18" fmla="*/ 0 w 16"/>
                  <a:gd name="T19" fmla="*/ 0 h 136"/>
                  <a:gd name="T20" fmla="*/ 0 w 16"/>
                  <a:gd name="T21" fmla="*/ 0 h 136"/>
                  <a:gd name="T22" fmla="*/ 0 w 16"/>
                  <a:gd name="T23" fmla="*/ 0 h 136"/>
                  <a:gd name="T24" fmla="*/ 0 w 16"/>
                  <a:gd name="T25" fmla="*/ 0 h 136"/>
                  <a:gd name="T26" fmla="*/ 0 w 16"/>
                  <a:gd name="T27" fmla="*/ 0 h 136"/>
                  <a:gd name="T28" fmla="*/ 0 w 16"/>
                  <a:gd name="T29" fmla="*/ 0 h 136"/>
                  <a:gd name="T30" fmla="*/ 0 w 16"/>
                  <a:gd name="T31" fmla="*/ 0 h 136"/>
                  <a:gd name="T32" fmla="*/ 0 w 16"/>
                  <a:gd name="T33" fmla="*/ 0 h 136"/>
                  <a:gd name="T34" fmla="*/ 0 w 16"/>
                  <a:gd name="T35" fmla="*/ 0 h 136"/>
                  <a:gd name="T36" fmla="*/ 0 w 16"/>
                  <a:gd name="T37" fmla="*/ 0 h 136"/>
                  <a:gd name="T38" fmla="*/ 0 w 16"/>
                  <a:gd name="T39" fmla="*/ 0 h 136"/>
                  <a:gd name="T40" fmla="*/ 0 w 16"/>
                  <a:gd name="T41" fmla="*/ 0 h 136"/>
                  <a:gd name="T42" fmla="*/ 0 w 16"/>
                  <a:gd name="T43" fmla="*/ 0 h 136"/>
                  <a:gd name="T44" fmla="*/ 0 w 16"/>
                  <a:gd name="T45" fmla="*/ 0 h 136"/>
                  <a:gd name="T46" fmla="*/ 0 w 16"/>
                  <a:gd name="T47" fmla="*/ 0 h 136"/>
                  <a:gd name="T48" fmla="*/ 0 w 16"/>
                  <a:gd name="T49" fmla="*/ 0 h 136"/>
                  <a:gd name="T50" fmla="*/ 0 w 16"/>
                  <a:gd name="T51" fmla="*/ 0 h 1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36"/>
                  <a:gd name="T80" fmla="*/ 16 w 16"/>
                  <a:gd name="T81" fmla="*/ 136 h 1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36">
                    <a:moveTo>
                      <a:pt x="16" y="10"/>
                    </a:moveTo>
                    <a:lnTo>
                      <a:pt x="16" y="10"/>
                    </a:lnTo>
                    <a:lnTo>
                      <a:pt x="16" y="6"/>
                    </a:lnTo>
                    <a:lnTo>
                      <a:pt x="14" y="4"/>
                    </a:lnTo>
                    <a:lnTo>
                      <a:pt x="11" y="4"/>
                    </a:lnTo>
                    <a:lnTo>
                      <a:pt x="8" y="0"/>
                    </a:lnTo>
                    <a:lnTo>
                      <a:pt x="5" y="4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6"/>
                    </a:lnTo>
                    <a:lnTo>
                      <a:pt x="0" y="133"/>
                    </a:lnTo>
                    <a:lnTo>
                      <a:pt x="3" y="136"/>
                    </a:lnTo>
                    <a:lnTo>
                      <a:pt x="5" y="136"/>
                    </a:lnTo>
                    <a:lnTo>
                      <a:pt x="8" y="136"/>
                    </a:lnTo>
                    <a:lnTo>
                      <a:pt x="11" y="136"/>
                    </a:lnTo>
                    <a:lnTo>
                      <a:pt x="14" y="136"/>
                    </a:lnTo>
                    <a:lnTo>
                      <a:pt x="16" y="133"/>
                    </a:lnTo>
                    <a:lnTo>
                      <a:pt x="16" y="130"/>
                    </a:lnTo>
                    <a:lnTo>
                      <a:pt x="16" y="126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10" name="Line 493"/>
              <p:cNvSpPr>
                <a:spLocks noChangeShapeType="1"/>
              </p:cNvSpPr>
              <p:nvPr/>
            </p:nvSpPr>
            <p:spPr bwMode="auto">
              <a:xfrm>
                <a:off x="1416" y="240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11" name="Freeform 494"/>
              <p:cNvSpPr>
                <a:spLocks/>
              </p:cNvSpPr>
              <p:nvPr/>
            </p:nvSpPr>
            <p:spPr bwMode="auto">
              <a:xfrm>
                <a:off x="1414" y="2404"/>
                <a:ext cx="38" cy="4"/>
              </a:xfrm>
              <a:custGeom>
                <a:avLst/>
                <a:gdLst>
                  <a:gd name="T0" fmla="*/ 0 w 187"/>
                  <a:gd name="T1" fmla="*/ 0 h 18"/>
                  <a:gd name="T2" fmla="*/ 0 w 187"/>
                  <a:gd name="T3" fmla="*/ 0 h 18"/>
                  <a:gd name="T4" fmla="*/ 0 w 187"/>
                  <a:gd name="T5" fmla="*/ 0 h 18"/>
                  <a:gd name="T6" fmla="*/ 0 w 187"/>
                  <a:gd name="T7" fmla="*/ 0 h 18"/>
                  <a:gd name="T8" fmla="*/ 0 w 187"/>
                  <a:gd name="T9" fmla="*/ 0 h 18"/>
                  <a:gd name="T10" fmla="*/ 0 w 187"/>
                  <a:gd name="T11" fmla="*/ 0 h 18"/>
                  <a:gd name="T12" fmla="*/ 0 w 187"/>
                  <a:gd name="T13" fmla="*/ 0 h 18"/>
                  <a:gd name="T14" fmla="*/ 0 w 187"/>
                  <a:gd name="T15" fmla="*/ 0 h 18"/>
                  <a:gd name="T16" fmla="*/ 0 w 187"/>
                  <a:gd name="T17" fmla="*/ 0 h 18"/>
                  <a:gd name="T18" fmla="*/ 0 w 187"/>
                  <a:gd name="T19" fmla="*/ 0 h 18"/>
                  <a:gd name="T20" fmla="*/ 0 w 187"/>
                  <a:gd name="T21" fmla="*/ 0 h 18"/>
                  <a:gd name="T22" fmla="*/ 0 w 187"/>
                  <a:gd name="T23" fmla="*/ 0 h 18"/>
                  <a:gd name="T24" fmla="*/ 0 w 187"/>
                  <a:gd name="T25" fmla="*/ 0 h 18"/>
                  <a:gd name="T26" fmla="*/ 0 w 187"/>
                  <a:gd name="T27" fmla="*/ 0 h 18"/>
                  <a:gd name="T28" fmla="*/ 0 w 187"/>
                  <a:gd name="T29" fmla="*/ 0 h 18"/>
                  <a:gd name="T30" fmla="*/ 0 w 187"/>
                  <a:gd name="T31" fmla="*/ 0 h 18"/>
                  <a:gd name="T32" fmla="*/ 0 w 187"/>
                  <a:gd name="T33" fmla="*/ 0 h 18"/>
                  <a:gd name="T34" fmla="*/ 0 w 187"/>
                  <a:gd name="T35" fmla="*/ 0 h 18"/>
                  <a:gd name="T36" fmla="*/ 0 w 187"/>
                  <a:gd name="T37" fmla="*/ 0 h 18"/>
                  <a:gd name="T38" fmla="*/ 0 w 187"/>
                  <a:gd name="T39" fmla="*/ 0 h 18"/>
                  <a:gd name="T40" fmla="*/ 0 w 187"/>
                  <a:gd name="T41" fmla="*/ 0 h 18"/>
                  <a:gd name="T42" fmla="*/ 0 w 187"/>
                  <a:gd name="T43" fmla="*/ 0 h 18"/>
                  <a:gd name="T44" fmla="*/ 0 w 187"/>
                  <a:gd name="T45" fmla="*/ 0 h 18"/>
                  <a:gd name="T46" fmla="*/ 0 w 187"/>
                  <a:gd name="T47" fmla="*/ 0 h 18"/>
                  <a:gd name="T48" fmla="*/ 0 w 187"/>
                  <a:gd name="T49" fmla="*/ 0 h 18"/>
                  <a:gd name="T50" fmla="*/ 0 w 187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87"/>
                  <a:gd name="T79" fmla="*/ 0 h 18"/>
                  <a:gd name="T80" fmla="*/ 187 w 187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87" h="18">
                    <a:moveTo>
                      <a:pt x="8" y="0"/>
                    </a:moveTo>
                    <a:lnTo>
                      <a:pt x="5" y="2"/>
                    </a:lnTo>
                    <a:lnTo>
                      <a:pt x="3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3" y="18"/>
                    </a:lnTo>
                    <a:lnTo>
                      <a:pt x="5" y="18"/>
                    </a:lnTo>
                    <a:lnTo>
                      <a:pt x="8" y="18"/>
                    </a:lnTo>
                    <a:lnTo>
                      <a:pt x="178" y="18"/>
                    </a:lnTo>
                    <a:lnTo>
                      <a:pt x="183" y="18"/>
                    </a:lnTo>
                    <a:lnTo>
                      <a:pt x="185" y="18"/>
                    </a:lnTo>
                    <a:lnTo>
                      <a:pt x="185" y="15"/>
                    </a:lnTo>
                    <a:lnTo>
                      <a:pt x="187" y="12"/>
                    </a:lnTo>
                    <a:lnTo>
                      <a:pt x="187" y="8"/>
                    </a:lnTo>
                    <a:lnTo>
                      <a:pt x="185" y="6"/>
                    </a:lnTo>
                    <a:lnTo>
                      <a:pt x="185" y="2"/>
                    </a:lnTo>
                    <a:lnTo>
                      <a:pt x="183" y="2"/>
                    </a:lnTo>
                    <a:lnTo>
                      <a:pt x="17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12" name="Line 495"/>
              <p:cNvSpPr>
                <a:spLocks noChangeShapeType="1"/>
              </p:cNvSpPr>
              <p:nvPr/>
            </p:nvSpPr>
            <p:spPr bwMode="auto">
              <a:xfrm>
                <a:off x="1452" y="240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13" name="Freeform 496"/>
              <p:cNvSpPr>
                <a:spLocks/>
              </p:cNvSpPr>
              <p:nvPr/>
            </p:nvSpPr>
            <p:spPr bwMode="auto">
              <a:xfrm>
                <a:off x="1449" y="2404"/>
                <a:ext cx="3" cy="27"/>
              </a:xfrm>
              <a:custGeom>
                <a:avLst/>
                <a:gdLst>
                  <a:gd name="T0" fmla="*/ 0 w 15"/>
                  <a:gd name="T1" fmla="*/ 0 h 135"/>
                  <a:gd name="T2" fmla="*/ 0 w 15"/>
                  <a:gd name="T3" fmla="*/ 0 h 135"/>
                  <a:gd name="T4" fmla="*/ 0 w 15"/>
                  <a:gd name="T5" fmla="*/ 0 h 135"/>
                  <a:gd name="T6" fmla="*/ 0 w 15"/>
                  <a:gd name="T7" fmla="*/ 0 h 135"/>
                  <a:gd name="T8" fmla="*/ 0 w 15"/>
                  <a:gd name="T9" fmla="*/ 0 h 135"/>
                  <a:gd name="T10" fmla="*/ 0 w 15"/>
                  <a:gd name="T11" fmla="*/ 0 h 135"/>
                  <a:gd name="T12" fmla="*/ 0 w 15"/>
                  <a:gd name="T13" fmla="*/ 0 h 135"/>
                  <a:gd name="T14" fmla="*/ 0 w 15"/>
                  <a:gd name="T15" fmla="*/ 0 h 135"/>
                  <a:gd name="T16" fmla="*/ 0 w 15"/>
                  <a:gd name="T17" fmla="*/ 0 h 135"/>
                  <a:gd name="T18" fmla="*/ 0 w 15"/>
                  <a:gd name="T19" fmla="*/ 0 h 135"/>
                  <a:gd name="T20" fmla="*/ 0 w 15"/>
                  <a:gd name="T21" fmla="*/ 0 h 135"/>
                  <a:gd name="T22" fmla="*/ 0 w 15"/>
                  <a:gd name="T23" fmla="*/ 0 h 135"/>
                  <a:gd name="T24" fmla="*/ 0 w 15"/>
                  <a:gd name="T25" fmla="*/ 0 h 135"/>
                  <a:gd name="T26" fmla="*/ 0 w 15"/>
                  <a:gd name="T27" fmla="*/ 0 h 135"/>
                  <a:gd name="T28" fmla="*/ 0 w 15"/>
                  <a:gd name="T29" fmla="*/ 0 h 135"/>
                  <a:gd name="T30" fmla="*/ 0 w 15"/>
                  <a:gd name="T31" fmla="*/ 0 h 135"/>
                  <a:gd name="T32" fmla="*/ 0 w 15"/>
                  <a:gd name="T33" fmla="*/ 0 h 135"/>
                  <a:gd name="T34" fmla="*/ 0 w 15"/>
                  <a:gd name="T35" fmla="*/ 0 h 135"/>
                  <a:gd name="T36" fmla="*/ 0 w 15"/>
                  <a:gd name="T37" fmla="*/ 0 h 135"/>
                  <a:gd name="T38" fmla="*/ 0 w 15"/>
                  <a:gd name="T39" fmla="*/ 0 h 135"/>
                  <a:gd name="T40" fmla="*/ 0 w 15"/>
                  <a:gd name="T41" fmla="*/ 0 h 135"/>
                  <a:gd name="T42" fmla="*/ 0 w 15"/>
                  <a:gd name="T43" fmla="*/ 0 h 135"/>
                  <a:gd name="T44" fmla="*/ 0 w 15"/>
                  <a:gd name="T45" fmla="*/ 0 h 135"/>
                  <a:gd name="T46" fmla="*/ 0 w 15"/>
                  <a:gd name="T47" fmla="*/ 0 h 135"/>
                  <a:gd name="T48" fmla="*/ 0 w 15"/>
                  <a:gd name="T49" fmla="*/ 0 h 135"/>
                  <a:gd name="T50" fmla="*/ 0 w 15"/>
                  <a:gd name="T51" fmla="*/ 0 h 13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5"/>
                  <a:gd name="T79" fmla="*/ 0 h 135"/>
                  <a:gd name="T80" fmla="*/ 15 w 15"/>
                  <a:gd name="T81" fmla="*/ 135 h 135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5" h="135">
                    <a:moveTo>
                      <a:pt x="15" y="8"/>
                    </a:moveTo>
                    <a:lnTo>
                      <a:pt x="15" y="8"/>
                    </a:lnTo>
                    <a:lnTo>
                      <a:pt x="13" y="6"/>
                    </a:lnTo>
                    <a:lnTo>
                      <a:pt x="13" y="2"/>
                    </a:lnTo>
                    <a:lnTo>
                      <a:pt x="11" y="2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25"/>
                    </a:lnTo>
                    <a:lnTo>
                      <a:pt x="0" y="131"/>
                    </a:lnTo>
                    <a:lnTo>
                      <a:pt x="2" y="135"/>
                    </a:lnTo>
                    <a:lnTo>
                      <a:pt x="6" y="135"/>
                    </a:lnTo>
                    <a:lnTo>
                      <a:pt x="8" y="135"/>
                    </a:lnTo>
                    <a:lnTo>
                      <a:pt x="11" y="135"/>
                    </a:lnTo>
                    <a:lnTo>
                      <a:pt x="13" y="135"/>
                    </a:lnTo>
                    <a:lnTo>
                      <a:pt x="13" y="131"/>
                    </a:lnTo>
                    <a:lnTo>
                      <a:pt x="15" y="129"/>
                    </a:lnTo>
                    <a:lnTo>
                      <a:pt x="15" y="125"/>
                    </a:lnTo>
                    <a:lnTo>
                      <a:pt x="15" y="8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14" name="Line 497"/>
              <p:cNvSpPr>
                <a:spLocks noChangeShapeType="1"/>
              </p:cNvSpPr>
              <p:nvPr/>
            </p:nvSpPr>
            <p:spPr bwMode="auto">
              <a:xfrm>
                <a:off x="1450" y="242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15" name="Freeform 498"/>
              <p:cNvSpPr>
                <a:spLocks/>
              </p:cNvSpPr>
              <p:nvPr/>
            </p:nvSpPr>
            <p:spPr bwMode="auto">
              <a:xfrm>
                <a:off x="1449" y="2427"/>
                <a:ext cx="15" cy="4"/>
              </a:xfrm>
              <a:custGeom>
                <a:avLst/>
                <a:gdLst>
                  <a:gd name="T0" fmla="*/ 0 w 74"/>
                  <a:gd name="T1" fmla="*/ 0 h 19"/>
                  <a:gd name="T2" fmla="*/ 0 w 74"/>
                  <a:gd name="T3" fmla="*/ 0 h 19"/>
                  <a:gd name="T4" fmla="*/ 0 w 74"/>
                  <a:gd name="T5" fmla="*/ 0 h 19"/>
                  <a:gd name="T6" fmla="*/ 0 w 74"/>
                  <a:gd name="T7" fmla="*/ 0 h 19"/>
                  <a:gd name="T8" fmla="*/ 0 w 74"/>
                  <a:gd name="T9" fmla="*/ 0 h 19"/>
                  <a:gd name="T10" fmla="*/ 0 w 74"/>
                  <a:gd name="T11" fmla="*/ 0 h 19"/>
                  <a:gd name="T12" fmla="*/ 0 w 74"/>
                  <a:gd name="T13" fmla="*/ 0 h 19"/>
                  <a:gd name="T14" fmla="*/ 0 w 74"/>
                  <a:gd name="T15" fmla="*/ 0 h 19"/>
                  <a:gd name="T16" fmla="*/ 0 w 74"/>
                  <a:gd name="T17" fmla="*/ 0 h 19"/>
                  <a:gd name="T18" fmla="*/ 0 w 74"/>
                  <a:gd name="T19" fmla="*/ 0 h 19"/>
                  <a:gd name="T20" fmla="*/ 0 w 74"/>
                  <a:gd name="T21" fmla="*/ 0 h 19"/>
                  <a:gd name="T22" fmla="*/ 0 w 74"/>
                  <a:gd name="T23" fmla="*/ 0 h 19"/>
                  <a:gd name="T24" fmla="*/ 0 w 74"/>
                  <a:gd name="T25" fmla="*/ 0 h 19"/>
                  <a:gd name="T26" fmla="*/ 0 w 74"/>
                  <a:gd name="T27" fmla="*/ 0 h 19"/>
                  <a:gd name="T28" fmla="*/ 0 w 74"/>
                  <a:gd name="T29" fmla="*/ 0 h 19"/>
                  <a:gd name="T30" fmla="*/ 0 w 74"/>
                  <a:gd name="T31" fmla="*/ 0 h 19"/>
                  <a:gd name="T32" fmla="*/ 0 w 74"/>
                  <a:gd name="T33" fmla="*/ 0 h 19"/>
                  <a:gd name="T34" fmla="*/ 0 w 74"/>
                  <a:gd name="T35" fmla="*/ 0 h 19"/>
                  <a:gd name="T36" fmla="*/ 0 w 74"/>
                  <a:gd name="T37" fmla="*/ 0 h 19"/>
                  <a:gd name="T38" fmla="*/ 0 w 74"/>
                  <a:gd name="T39" fmla="*/ 0 h 19"/>
                  <a:gd name="T40" fmla="*/ 0 w 74"/>
                  <a:gd name="T41" fmla="*/ 0 h 19"/>
                  <a:gd name="T42" fmla="*/ 0 w 74"/>
                  <a:gd name="T43" fmla="*/ 0 h 19"/>
                  <a:gd name="T44" fmla="*/ 0 w 74"/>
                  <a:gd name="T45" fmla="*/ 0 h 19"/>
                  <a:gd name="T46" fmla="*/ 0 w 74"/>
                  <a:gd name="T47" fmla="*/ 0 h 19"/>
                  <a:gd name="T48" fmla="*/ 0 w 74"/>
                  <a:gd name="T49" fmla="*/ 0 h 19"/>
                  <a:gd name="T50" fmla="*/ 0 w 74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74"/>
                  <a:gd name="T79" fmla="*/ 0 h 19"/>
                  <a:gd name="T80" fmla="*/ 74 w 74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74" h="19">
                    <a:moveTo>
                      <a:pt x="8" y="0"/>
                    </a:moveTo>
                    <a:lnTo>
                      <a:pt x="6" y="3"/>
                    </a:lnTo>
                    <a:lnTo>
                      <a:pt x="2" y="3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2" y="19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63" y="19"/>
                    </a:lnTo>
                    <a:lnTo>
                      <a:pt x="68" y="19"/>
                    </a:lnTo>
                    <a:lnTo>
                      <a:pt x="70" y="19"/>
                    </a:lnTo>
                    <a:lnTo>
                      <a:pt x="70" y="15"/>
                    </a:lnTo>
                    <a:lnTo>
                      <a:pt x="74" y="13"/>
                    </a:lnTo>
                    <a:lnTo>
                      <a:pt x="74" y="9"/>
                    </a:lnTo>
                    <a:lnTo>
                      <a:pt x="70" y="7"/>
                    </a:lnTo>
                    <a:lnTo>
                      <a:pt x="70" y="3"/>
                    </a:lnTo>
                    <a:lnTo>
                      <a:pt x="68" y="3"/>
                    </a:lnTo>
                    <a:lnTo>
                      <a:pt x="65" y="3"/>
                    </a:lnTo>
                    <a:lnTo>
                      <a:pt x="63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16" name="Line 499"/>
              <p:cNvSpPr>
                <a:spLocks noChangeShapeType="1"/>
              </p:cNvSpPr>
              <p:nvPr/>
            </p:nvSpPr>
            <p:spPr bwMode="auto">
              <a:xfrm>
                <a:off x="1464" y="242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17" name="Freeform 500"/>
              <p:cNvSpPr>
                <a:spLocks/>
              </p:cNvSpPr>
              <p:nvPr/>
            </p:nvSpPr>
            <p:spPr bwMode="auto">
              <a:xfrm>
                <a:off x="1460" y="2427"/>
                <a:ext cx="4" cy="27"/>
              </a:xfrm>
              <a:custGeom>
                <a:avLst/>
                <a:gdLst>
                  <a:gd name="T0" fmla="*/ 0 w 17"/>
                  <a:gd name="T1" fmla="*/ 0 h 136"/>
                  <a:gd name="T2" fmla="*/ 0 w 17"/>
                  <a:gd name="T3" fmla="*/ 0 h 136"/>
                  <a:gd name="T4" fmla="*/ 0 w 17"/>
                  <a:gd name="T5" fmla="*/ 0 h 136"/>
                  <a:gd name="T6" fmla="*/ 0 w 17"/>
                  <a:gd name="T7" fmla="*/ 0 h 136"/>
                  <a:gd name="T8" fmla="*/ 0 w 17"/>
                  <a:gd name="T9" fmla="*/ 0 h 136"/>
                  <a:gd name="T10" fmla="*/ 0 w 17"/>
                  <a:gd name="T11" fmla="*/ 0 h 136"/>
                  <a:gd name="T12" fmla="*/ 0 w 17"/>
                  <a:gd name="T13" fmla="*/ 0 h 136"/>
                  <a:gd name="T14" fmla="*/ 0 w 17"/>
                  <a:gd name="T15" fmla="*/ 0 h 136"/>
                  <a:gd name="T16" fmla="*/ 0 w 17"/>
                  <a:gd name="T17" fmla="*/ 0 h 136"/>
                  <a:gd name="T18" fmla="*/ 0 w 17"/>
                  <a:gd name="T19" fmla="*/ 0 h 136"/>
                  <a:gd name="T20" fmla="*/ 0 w 17"/>
                  <a:gd name="T21" fmla="*/ 0 h 136"/>
                  <a:gd name="T22" fmla="*/ 0 w 17"/>
                  <a:gd name="T23" fmla="*/ 0 h 136"/>
                  <a:gd name="T24" fmla="*/ 0 w 17"/>
                  <a:gd name="T25" fmla="*/ 0 h 136"/>
                  <a:gd name="T26" fmla="*/ 0 w 17"/>
                  <a:gd name="T27" fmla="*/ 0 h 136"/>
                  <a:gd name="T28" fmla="*/ 0 w 17"/>
                  <a:gd name="T29" fmla="*/ 0 h 136"/>
                  <a:gd name="T30" fmla="*/ 0 w 17"/>
                  <a:gd name="T31" fmla="*/ 0 h 136"/>
                  <a:gd name="T32" fmla="*/ 0 w 17"/>
                  <a:gd name="T33" fmla="*/ 0 h 136"/>
                  <a:gd name="T34" fmla="*/ 0 w 17"/>
                  <a:gd name="T35" fmla="*/ 0 h 136"/>
                  <a:gd name="T36" fmla="*/ 0 w 17"/>
                  <a:gd name="T37" fmla="*/ 0 h 136"/>
                  <a:gd name="T38" fmla="*/ 0 w 17"/>
                  <a:gd name="T39" fmla="*/ 0 h 136"/>
                  <a:gd name="T40" fmla="*/ 0 w 17"/>
                  <a:gd name="T41" fmla="*/ 0 h 136"/>
                  <a:gd name="T42" fmla="*/ 0 w 17"/>
                  <a:gd name="T43" fmla="*/ 0 h 136"/>
                  <a:gd name="T44" fmla="*/ 0 w 17"/>
                  <a:gd name="T45" fmla="*/ 0 h 136"/>
                  <a:gd name="T46" fmla="*/ 0 w 17"/>
                  <a:gd name="T47" fmla="*/ 0 h 136"/>
                  <a:gd name="T48" fmla="*/ 0 w 17"/>
                  <a:gd name="T49" fmla="*/ 0 h 136"/>
                  <a:gd name="T50" fmla="*/ 0 w 17"/>
                  <a:gd name="T51" fmla="*/ 0 h 1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36"/>
                  <a:gd name="T80" fmla="*/ 17 w 17"/>
                  <a:gd name="T81" fmla="*/ 136 h 1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36">
                    <a:moveTo>
                      <a:pt x="17" y="9"/>
                    </a:moveTo>
                    <a:lnTo>
                      <a:pt x="17" y="9"/>
                    </a:lnTo>
                    <a:lnTo>
                      <a:pt x="13" y="7"/>
                    </a:lnTo>
                    <a:lnTo>
                      <a:pt x="13" y="3"/>
                    </a:lnTo>
                    <a:lnTo>
                      <a:pt x="11" y="3"/>
                    </a:lnTo>
                    <a:lnTo>
                      <a:pt x="8" y="3"/>
                    </a:lnTo>
                    <a:lnTo>
                      <a:pt x="8" y="0"/>
                    </a:lnTo>
                    <a:lnTo>
                      <a:pt x="6" y="3"/>
                    </a:lnTo>
                    <a:lnTo>
                      <a:pt x="2" y="3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27"/>
                    </a:lnTo>
                    <a:lnTo>
                      <a:pt x="0" y="133"/>
                    </a:lnTo>
                    <a:lnTo>
                      <a:pt x="2" y="136"/>
                    </a:lnTo>
                    <a:lnTo>
                      <a:pt x="6" y="136"/>
                    </a:lnTo>
                    <a:lnTo>
                      <a:pt x="8" y="136"/>
                    </a:lnTo>
                    <a:lnTo>
                      <a:pt x="11" y="136"/>
                    </a:lnTo>
                    <a:lnTo>
                      <a:pt x="13" y="136"/>
                    </a:lnTo>
                    <a:lnTo>
                      <a:pt x="13" y="133"/>
                    </a:lnTo>
                    <a:lnTo>
                      <a:pt x="17" y="130"/>
                    </a:lnTo>
                    <a:lnTo>
                      <a:pt x="17" y="127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18" name="Line 501"/>
              <p:cNvSpPr>
                <a:spLocks noChangeShapeType="1"/>
              </p:cNvSpPr>
              <p:nvPr/>
            </p:nvSpPr>
            <p:spPr bwMode="auto">
              <a:xfrm>
                <a:off x="1462" y="245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19" name="Freeform 502"/>
              <p:cNvSpPr>
                <a:spLocks/>
              </p:cNvSpPr>
              <p:nvPr/>
            </p:nvSpPr>
            <p:spPr bwMode="auto">
              <a:xfrm>
                <a:off x="1460" y="2451"/>
                <a:ext cx="18" cy="3"/>
              </a:xfrm>
              <a:custGeom>
                <a:avLst/>
                <a:gdLst>
                  <a:gd name="T0" fmla="*/ 0 w 87"/>
                  <a:gd name="T1" fmla="*/ 0 h 19"/>
                  <a:gd name="T2" fmla="*/ 0 w 87"/>
                  <a:gd name="T3" fmla="*/ 0 h 19"/>
                  <a:gd name="T4" fmla="*/ 0 w 87"/>
                  <a:gd name="T5" fmla="*/ 0 h 19"/>
                  <a:gd name="T6" fmla="*/ 0 w 87"/>
                  <a:gd name="T7" fmla="*/ 0 h 19"/>
                  <a:gd name="T8" fmla="*/ 0 w 87"/>
                  <a:gd name="T9" fmla="*/ 0 h 19"/>
                  <a:gd name="T10" fmla="*/ 0 w 87"/>
                  <a:gd name="T11" fmla="*/ 0 h 19"/>
                  <a:gd name="T12" fmla="*/ 0 w 87"/>
                  <a:gd name="T13" fmla="*/ 0 h 19"/>
                  <a:gd name="T14" fmla="*/ 0 w 87"/>
                  <a:gd name="T15" fmla="*/ 0 h 19"/>
                  <a:gd name="T16" fmla="*/ 0 w 87"/>
                  <a:gd name="T17" fmla="*/ 0 h 19"/>
                  <a:gd name="T18" fmla="*/ 0 w 87"/>
                  <a:gd name="T19" fmla="*/ 0 h 19"/>
                  <a:gd name="T20" fmla="*/ 0 w 87"/>
                  <a:gd name="T21" fmla="*/ 0 h 19"/>
                  <a:gd name="T22" fmla="*/ 0 w 87"/>
                  <a:gd name="T23" fmla="*/ 0 h 19"/>
                  <a:gd name="T24" fmla="*/ 0 w 87"/>
                  <a:gd name="T25" fmla="*/ 0 h 19"/>
                  <a:gd name="T26" fmla="*/ 0 w 87"/>
                  <a:gd name="T27" fmla="*/ 0 h 19"/>
                  <a:gd name="T28" fmla="*/ 0 w 87"/>
                  <a:gd name="T29" fmla="*/ 0 h 19"/>
                  <a:gd name="T30" fmla="*/ 0 w 87"/>
                  <a:gd name="T31" fmla="*/ 0 h 19"/>
                  <a:gd name="T32" fmla="*/ 0 w 87"/>
                  <a:gd name="T33" fmla="*/ 0 h 19"/>
                  <a:gd name="T34" fmla="*/ 0 w 87"/>
                  <a:gd name="T35" fmla="*/ 0 h 19"/>
                  <a:gd name="T36" fmla="*/ 0 w 87"/>
                  <a:gd name="T37" fmla="*/ 0 h 19"/>
                  <a:gd name="T38" fmla="*/ 0 w 87"/>
                  <a:gd name="T39" fmla="*/ 0 h 19"/>
                  <a:gd name="T40" fmla="*/ 0 w 87"/>
                  <a:gd name="T41" fmla="*/ 0 h 19"/>
                  <a:gd name="T42" fmla="*/ 0 w 87"/>
                  <a:gd name="T43" fmla="*/ 0 h 19"/>
                  <a:gd name="T44" fmla="*/ 0 w 87"/>
                  <a:gd name="T45" fmla="*/ 0 h 19"/>
                  <a:gd name="T46" fmla="*/ 0 w 87"/>
                  <a:gd name="T47" fmla="*/ 0 h 19"/>
                  <a:gd name="T48" fmla="*/ 0 w 87"/>
                  <a:gd name="T49" fmla="*/ 0 h 19"/>
                  <a:gd name="T50" fmla="*/ 0 w 87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7"/>
                  <a:gd name="T79" fmla="*/ 0 h 19"/>
                  <a:gd name="T80" fmla="*/ 87 w 87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7" h="19">
                    <a:moveTo>
                      <a:pt x="8" y="0"/>
                    </a:moveTo>
                    <a:lnTo>
                      <a:pt x="6" y="4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2" y="19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79" y="19"/>
                    </a:lnTo>
                    <a:lnTo>
                      <a:pt x="82" y="19"/>
                    </a:lnTo>
                    <a:lnTo>
                      <a:pt x="85" y="19"/>
                    </a:lnTo>
                    <a:lnTo>
                      <a:pt x="85" y="16"/>
                    </a:lnTo>
                    <a:lnTo>
                      <a:pt x="87" y="13"/>
                    </a:lnTo>
                    <a:lnTo>
                      <a:pt x="87" y="10"/>
                    </a:lnTo>
                    <a:lnTo>
                      <a:pt x="85" y="6"/>
                    </a:lnTo>
                    <a:lnTo>
                      <a:pt x="85" y="4"/>
                    </a:lnTo>
                    <a:lnTo>
                      <a:pt x="82" y="4"/>
                    </a:lnTo>
                    <a:lnTo>
                      <a:pt x="79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20" name="Line 503"/>
              <p:cNvSpPr>
                <a:spLocks noChangeShapeType="1"/>
              </p:cNvSpPr>
              <p:nvPr/>
            </p:nvSpPr>
            <p:spPr bwMode="auto">
              <a:xfrm>
                <a:off x="1478" y="245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21" name="Freeform 504"/>
              <p:cNvSpPr>
                <a:spLocks/>
              </p:cNvSpPr>
              <p:nvPr/>
            </p:nvSpPr>
            <p:spPr bwMode="auto">
              <a:xfrm>
                <a:off x="1474" y="2451"/>
                <a:ext cx="4" cy="27"/>
              </a:xfrm>
              <a:custGeom>
                <a:avLst/>
                <a:gdLst>
                  <a:gd name="T0" fmla="*/ 0 w 16"/>
                  <a:gd name="T1" fmla="*/ 0 h 137"/>
                  <a:gd name="T2" fmla="*/ 0 w 16"/>
                  <a:gd name="T3" fmla="*/ 0 h 137"/>
                  <a:gd name="T4" fmla="*/ 0 w 16"/>
                  <a:gd name="T5" fmla="*/ 0 h 137"/>
                  <a:gd name="T6" fmla="*/ 0 w 16"/>
                  <a:gd name="T7" fmla="*/ 0 h 137"/>
                  <a:gd name="T8" fmla="*/ 0 w 16"/>
                  <a:gd name="T9" fmla="*/ 0 h 137"/>
                  <a:gd name="T10" fmla="*/ 0 w 16"/>
                  <a:gd name="T11" fmla="*/ 0 h 137"/>
                  <a:gd name="T12" fmla="*/ 0 w 16"/>
                  <a:gd name="T13" fmla="*/ 0 h 137"/>
                  <a:gd name="T14" fmla="*/ 0 w 16"/>
                  <a:gd name="T15" fmla="*/ 0 h 137"/>
                  <a:gd name="T16" fmla="*/ 0 w 16"/>
                  <a:gd name="T17" fmla="*/ 0 h 137"/>
                  <a:gd name="T18" fmla="*/ 0 w 16"/>
                  <a:gd name="T19" fmla="*/ 0 h 137"/>
                  <a:gd name="T20" fmla="*/ 0 w 16"/>
                  <a:gd name="T21" fmla="*/ 0 h 137"/>
                  <a:gd name="T22" fmla="*/ 0 w 16"/>
                  <a:gd name="T23" fmla="*/ 0 h 137"/>
                  <a:gd name="T24" fmla="*/ 0 w 16"/>
                  <a:gd name="T25" fmla="*/ 0 h 137"/>
                  <a:gd name="T26" fmla="*/ 0 w 16"/>
                  <a:gd name="T27" fmla="*/ 0 h 137"/>
                  <a:gd name="T28" fmla="*/ 0 w 16"/>
                  <a:gd name="T29" fmla="*/ 0 h 137"/>
                  <a:gd name="T30" fmla="*/ 0 w 16"/>
                  <a:gd name="T31" fmla="*/ 0 h 137"/>
                  <a:gd name="T32" fmla="*/ 0 w 16"/>
                  <a:gd name="T33" fmla="*/ 0 h 137"/>
                  <a:gd name="T34" fmla="*/ 0 w 16"/>
                  <a:gd name="T35" fmla="*/ 0 h 137"/>
                  <a:gd name="T36" fmla="*/ 0 w 16"/>
                  <a:gd name="T37" fmla="*/ 0 h 137"/>
                  <a:gd name="T38" fmla="*/ 0 w 16"/>
                  <a:gd name="T39" fmla="*/ 0 h 137"/>
                  <a:gd name="T40" fmla="*/ 0 w 16"/>
                  <a:gd name="T41" fmla="*/ 0 h 137"/>
                  <a:gd name="T42" fmla="*/ 0 w 16"/>
                  <a:gd name="T43" fmla="*/ 0 h 137"/>
                  <a:gd name="T44" fmla="*/ 0 w 16"/>
                  <a:gd name="T45" fmla="*/ 0 h 137"/>
                  <a:gd name="T46" fmla="*/ 0 w 16"/>
                  <a:gd name="T47" fmla="*/ 0 h 137"/>
                  <a:gd name="T48" fmla="*/ 0 w 16"/>
                  <a:gd name="T49" fmla="*/ 0 h 137"/>
                  <a:gd name="T50" fmla="*/ 0 w 16"/>
                  <a:gd name="T51" fmla="*/ 0 h 13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37"/>
                  <a:gd name="T80" fmla="*/ 16 w 16"/>
                  <a:gd name="T81" fmla="*/ 137 h 13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37">
                    <a:moveTo>
                      <a:pt x="16" y="10"/>
                    </a:moveTo>
                    <a:lnTo>
                      <a:pt x="16" y="10"/>
                    </a:lnTo>
                    <a:lnTo>
                      <a:pt x="14" y="6"/>
                    </a:lnTo>
                    <a:lnTo>
                      <a:pt x="14" y="4"/>
                    </a:lnTo>
                    <a:lnTo>
                      <a:pt x="11" y="4"/>
                    </a:lnTo>
                    <a:lnTo>
                      <a:pt x="8" y="0"/>
                    </a:lnTo>
                    <a:lnTo>
                      <a:pt x="5" y="4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7"/>
                    </a:lnTo>
                    <a:lnTo>
                      <a:pt x="0" y="133"/>
                    </a:lnTo>
                    <a:lnTo>
                      <a:pt x="3" y="137"/>
                    </a:lnTo>
                    <a:lnTo>
                      <a:pt x="5" y="137"/>
                    </a:lnTo>
                    <a:lnTo>
                      <a:pt x="8" y="137"/>
                    </a:lnTo>
                    <a:lnTo>
                      <a:pt x="11" y="137"/>
                    </a:lnTo>
                    <a:lnTo>
                      <a:pt x="14" y="137"/>
                    </a:lnTo>
                    <a:lnTo>
                      <a:pt x="14" y="133"/>
                    </a:lnTo>
                    <a:lnTo>
                      <a:pt x="16" y="130"/>
                    </a:lnTo>
                    <a:lnTo>
                      <a:pt x="16" y="127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22" name="Line 505"/>
              <p:cNvSpPr>
                <a:spLocks noChangeShapeType="1"/>
              </p:cNvSpPr>
              <p:nvPr/>
            </p:nvSpPr>
            <p:spPr bwMode="auto">
              <a:xfrm>
                <a:off x="1476" y="247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23" name="Freeform 506"/>
              <p:cNvSpPr>
                <a:spLocks/>
              </p:cNvSpPr>
              <p:nvPr/>
            </p:nvSpPr>
            <p:spPr bwMode="auto">
              <a:xfrm>
                <a:off x="1474" y="2474"/>
                <a:ext cx="43" cy="4"/>
              </a:xfrm>
              <a:custGeom>
                <a:avLst/>
                <a:gdLst>
                  <a:gd name="T0" fmla="*/ 0 w 215"/>
                  <a:gd name="T1" fmla="*/ 0 h 19"/>
                  <a:gd name="T2" fmla="*/ 0 w 215"/>
                  <a:gd name="T3" fmla="*/ 0 h 19"/>
                  <a:gd name="T4" fmla="*/ 0 w 215"/>
                  <a:gd name="T5" fmla="*/ 0 h 19"/>
                  <a:gd name="T6" fmla="*/ 0 w 215"/>
                  <a:gd name="T7" fmla="*/ 0 h 19"/>
                  <a:gd name="T8" fmla="*/ 0 w 215"/>
                  <a:gd name="T9" fmla="*/ 0 h 19"/>
                  <a:gd name="T10" fmla="*/ 0 w 215"/>
                  <a:gd name="T11" fmla="*/ 0 h 19"/>
                  <a:gd name="T12" fmla="*/ 0 w 215"/>
                  <a:gd name="T13" fmla="*/ 0 h 19"/>
                  <a:gd name="T14" fmla="*/ 0 w 215"/>
                  <a:gd name="T15" fmla="*/ 0 h 19"/>
                  <a:gd name="T16" fmla="*/ 0 w 215"/>
                  <a:gd name="T17" fmla="*/ 0 h 19"/>
                  <a:gd name="T18" fmla="*/ 0 w 215"/>
                  <a:gd name="T19" fmla="*/ 0 h 19"/>
                  <a:gd name="T20" fmla="*/ 0 w 215"/>
                  <a:gd name="T21" fmla="*/ 0 h 19"/>
                  <a:gd name="T22" fmla="*/ 0 w 215"/>
                  <a:gd name="T23" fmla="*/ 0 h 19"/>
                  <a:gd name="T24" fmla="*/ 0 w 215"/>
                  <a:gd name="T25" fmla="*/ 0 h 19"/>
                  <a:gd name="T26" fmla="*/ 0 w 215"/>
                  <a:gd name="T27" fmla="*/ 0 h 19"/>
                  <a:gd name="T28" fmla="*/ 0 w 215"/>
                  <a:gd name="T29" fmla="*/ 0 h 19"/>
                  <a:gd name="T30" fmla="*/ 0 w 215"/>
                  <a:gd name="T31" fmla="*/ 0 h 19"/>
                  <a:gd name="T32" fmla="*/ 0 w 215"/>
                  <a:gd name="T33" fmla="*/ 0 h 19"/>
                  <a:gd name="T34" fmla="*/ 0 w 215"/>
                  <a:gd name="T35" fmla="*/ 0 h 19"/>
                  <a:gd name="T36" fmla="*/ 0 w 215"/>
                  <a:gd name="T37" fmla="*/ 0 h 19"/>
                  <a:gd name="T38" fmla="*/ 0 w 215"/>
                  <a:gd name="T39" fmla="*/ 0 h 19"/>
                  <a:gd name="T40" fmla="*/ 0 w 215"/>
                  <a:gd name="T41" fmla="*/ 0 h 19"/>
                  <a:gd name="T42" fmla="*/ 0 w 215"/>
                  <a:gd name="T43" fmla="*/ 0 h 19"/>
                  <a:gd name="T44" fmla="*/ 0 w 215"/>
                  <a:gd name="T45" fmla="*/ 0 h 19"/>
                  <a:gd name="T46" fmla="*/ 0 w 215"/>
                  <a:gd name="T47" fmla="*/ 0 h 19"/>
                  <a:gd name="T48" fmla="*/ 0 w 215"/>
                  <a:gd name="T49" fmla="*/ 0 h 19"/>
                  <a:gd name="T50" fmla="*/ 0 w 215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15"/>
                  <a:gd name="T79" fmla="*/ 0 h 19"/>
                  <a:gd name="T80" fmla="*/ 215 w 215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15" h="19">
                    <a:moveTo>
                      <a:pt x="8" y="0"/>
                    </a:moveTo>
                    <a:lnTo>
                      <a:pt x="5" y="0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3" y="19"/>
                    </a:lnTo>
                    <a:lnTo>
                      <a:pt x="5" y="19"/>
                    </a:lnTo>
                    <a:lnTo>
                      <a:pt x="8" y="19"/>
                    </a:lnTo>
                    <a:lnTo>
                      <a:pt x="207" y="19"/>
                    </a:lnTo>
                    <a:lnTo>
                      <a:pt x="213" y="19"/>
                    </a:lnTo>
                    <a:lnTo>
                      <a:pt x="215" y="15"/>
                    </a:lnTo>
                    <a:lnTo>
                      <a:pt x="215" y="12"/>
                    </a:lnTo>
                    <a:lnTo>
                      <a:pt x="215" y="9"/>
                    </a:lnTo>
                    <a:lnTo>
                      <a:pt x="215" y="6"/>
                    </a:lnTo>
                    <a:lnTo>
                      <a:pt x="213" y="3"/>
                    </a:lnTo>
                    <a:lnTo>
                      <a:pt x="209" y="0"/>
                    </a:lnTo>
                    <a:lnTo>
                      <a:pt x="207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24" name="Line 507"/>
              <p:cNvSpPr>
                <a:spLocks noChangeShapeType="1"/>
              </p:cNvSpPr>
              <p:nvPr/>
            </p:nvSpPr>
            <p:spPr bwMode="auto">
              <a:xfrm>
                <a:off x="1517" y="247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25" name="Freeform 508"/>
              <p:cNvSpPr>
                <a:spLocks/>
              </p:cNvSpPr>
              <p:nvPr/>
            </p:nvSpPr>
            <p:spPr bwMode="auto">
              <a:xfrm>
                <a:off x="1514" y="2474"/>
                <a:ext cx="3" cy="27"/>
              </a:xfrm>
              <a:custGeom>
                <a:avLst/>
                <a:gdLst>
                  <a:gd name="T0" fmla="*/ 0 w 17"/>
                  <a:gd name="T1" fmla="*/ 0 h 135"/>
                  <a:gd name="T2" fmla="*/ 0 w 17"/>
                  <a:gd name="T3" fmla="*/ 0 h 135"/>
                  <a:gd name="T4" fmla="*/ 0 w 17"/>
                  <a:gd name="T5" fmla="*/ 0 h 135"/>
                  <a:gd name="T6" fmla="*/ 0 w 17"/>
                  <a:gd name="T7" fmla="*/ 0 h 135"/>
                  <a:gd name="T8" fmla="*/ 0 w 17"/>
                  <a:gd name="T9" fmla="*/ 0 h 135"/>
                  <a:gd name="T10" fmla="*/ 0 w 17"/>
                  <a:gd name="T11" fmla="*/ 0 h 135"/>
                  <a:gd name="T12" fmla="*/ 0 w 17"/>
                  <a:gd name="T13" fmla="*/ 0 h 135"/>
                  <a:gd name="T14" fmla="*/ 0 w 17"/>
                  <a:gd name="T15" fmla="*/ 0 h 135"/>
                  <a:gd name="T16" fmla="*/ 0 w 17"/>
                  <a:gd name="T17" fmla="*/ 0 h 135"/>
                  <a:gd name="T18" fmla="*/ 0 w 17"/>
                  <a:gd name="T19" fmla="*/ 0 h 135"/>
                  <a:gd name="T20" fmla="*/ 0 w 17"/>
                  <a:gd name="T21" fmla="*/ 0 h 135"/>
                  <a:gd name="T22" fmla="*/ 0 w 17"/>
                  <a:gd name="T23" fmla="*/ 0 h 135"/>
                  <a:gd name="T24" fmla="*/ 0 w 17"/>
                  <a:gd name="T25" fmla="*/ 0 h 135"/>
                  <a:gd name="T26" fmla="*/ 0 w 17"/>
                  <a:gd name="T27" fmla="*/ 0 h 135"/>
                  <a:gd name="T28" fmla="*/ 0 w 17"/>
                  <a:gd name="T29" fmla="*/ 0 h 135"/>
                  <a:gd name="T30" fmla="*/ 0 w 17"/>
                  <a:gd name="T31" fmla="*/ 0 h 135"/>
                  <a:gd name="T32" fmla="*/ 0 w 17"/>
                  <a:gd name="T33" fmla="*/ 0 h 135"/>
                  <a:gd name="T34" fmla="*/ 0 w 17"/>
                  <a:gd name="T35" fmla="*/ 0 h 135"/>
                  <a:gd name="T36" fmla="*/ 0 w 17"/>
                  <a:gd name="T37" fmla="*/ 0 h 135"/>
                  <a:gd name="T38" fmla="*/ 0 w 17"/>
                  <a:gd name="T39" fmla="*/ 0 h 135"/>
                  <a:gd name="T40" fmla="*/ 0 w 17"/>
                  <a:gd name="T41" fmla="*/ 0 h 135"/>
                  <a:gd name="T42" fmla="*/ 0 w 17"/>
                  <a:gd name="T43" fmla="*/ 0 h 135"/>
                  <a:gd name="T44" fmla="*/ 0 w 17"/>
                  <a:gd name="T45" fmla="*/ 0 h 135"/>
                  <a:gd name="T46" fmla="*/ 0 w 17"/>
                  <a:gd name="T47" fmla="*/ 0 h 135"/>
                  <a:gd name="T48" fmla="*/ 0 w 17"/>
                  <a:gd name="T49" fmla="*/ 0 h 135"/>
                  <a:gd name="T50" fmla="*/ 0 w 17"/>
                  <a:gd name="T51" fmla="*/ 0 h 13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35"/>
                  <a:gd name="T80" fmla="*/ 17 w 17"/>
                  <a:gd name="T81" fmla="*/ 135 h 135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35">
                    <a:moveTo>
                      <a:pt x="17" y="9"/>
                    </a:moveTo>
                    <a:lnTo>
                      <a:pt x="17" y="9"/>
                    </a:lnTo>
                    <a:lnTo>
                      <a:pt x="17" y="6"/>
                    </a:lnTo>
                    <a:lnTo>
                      <a:pt x="15" y="3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6" y="3"/>
                    </a:lnTo>
                    <a:lnTo>
                      <a:pt x="4" y="3"/>
                    </a:lnTo>
                    <a:lnTo>
                      <a:pt x="4" y="6"/>
                    </a:lnTo>
                    <a:lnTo>
                      <a:pt x="0" y="9"/>
                    </a:lnTo>
                    <a:lnTo>
                      <a:pt x="0" y="125"/>
                    </a:lnTo>
                    <a:lnTo>
                      <a:pt x="4" y="132"/>
                    </a:lnTo>
                    <a:lnTo>
                      <a:pt x="4" y="135"/>
                    </a:lnTo>
                    <a:lnTo>
                      <a:pt x="6" y="135"/>
                    </a:lnTo>
                    <a:lnTo>
                      <a:pt x="9" y="135"/>
                    </a:lnTo>
                    <a:lnTo>
                      <a:pt x="11" y="135"/>
                    </a:lnTo>
                    <a:lnTo>
                      <a:pt x="15" y="135"/>
                    </a:lnTo>
                    <a:lnTo>
                      <a:pt x="17" y="132"/>
                    </a:lnTo>
                    <a:lnTo>
                      <a:pt x="17" y="129"/>
                    </a:lnTo>
                    <a:lnTo>
                      <a:pt x="17" y="125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26" name="Line 509"/>
              <p:cNvSpPr>
                <a:spLocks noChangeShapeType="1"/>
              </p:cNvSpPr>
              <p:nvPr/>
            </p:nvSpPr>
            <p:spPr bwMode="auto">
              <a:xfrm>
                <a:off x="1516" y="249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27" name="Freeform 510"/>
              <p:cNvSpPr>
                <a:spLocks/>
              </p:cNvSpPr>
              <p:nvPr/>
            </p:nvSpPr>
            <p:spPr bwMode="auto">
              <a:xfrm>
                <a:off x="1514" y="2498"/>
                <a:ext cx="24" cy="3"/>
              </a:xfrm>
              <a:custGeom>
                <a:avLst/>
                <a:gdLst>
                  <a:gd name="T0" fmla="*/ 0 w 118"/>
                  <a:gd name="T1" fmla="*/ 0 h 18"/>
                  <a:gd name="T2" fmla="*/ 0 w 118"/>
                  <a:gd name="T3" fmla="*/ 0 h 18"/>
                  <a:gd name="T4" fmla="*/ 0 w 118"/>
                  <a:gd name="T5" fmla="*/ 0 h 18"/>
                  <a:gd name="T6" fmla="*/ 0 w 118"/>
                  <a:gd name="T7" fmla="*/ 0 h 18"/>
                  <a:gd name="T8" fmla="*/ 0 w 118"/>
                  <a:gd name="T9" fmla="*/ 0 h 18"/>
                  <a:gd name="T10" fmla="*/ 0 w 118"/>
                  <a:gd name="T11" fmla="*/ 0 h 18"/>
                  <a:gd name="T12" fmla="*/ 0 w 118"/>
                  <a:gd name="T13" fmla="*/ 0 h 18"/>
                  <a:gd name="T14" fmla="*/ 0 w 118"/>
                  <a:gd name="T15" fmla="*/ 0 h 18"/>
                  <a:gd name="T16" fmla="*/ 0 w 118"/>
                  <a:gd name="T17" fmla="*/ 0 h 18"/>
                  <a:gd name="T18" fmla="*/ 0 w 118"/>
                  <a:gd name="T19" fmla="*/ 0 h 18"/>
                  <a:gd name="T20" fmla="*/ 0 w 118"/>
                  <a:gd name="T21" fmla="*/ 0 h 18"/>
                  <a:gd name="T22" fmla="*/ 0 w 118"/>
                  <a:gd name="T23" fmla="*/ 0 h 18"/>
                  <a:gd name="T24" fmla="*/ 0 w 118"/>
                  <a:gd name="T25" fmla="*/ 0 h 18"/>
                  <a:gd name="T26" fmla="*/ 0 w 118"/>
                  <a:gd name="T27" fmla="*/ 0 h 18"/>
                  <a:gd name="T28" fmla="*/ 0 w 118"/>
                  <a:gd name="T29" fmla="*/ 0 h 18"/>
                  <a:gd name="T30" fmla="*/ 0 w 118"/>
                  <a:gd name="T31" fmla="*/ 0 h 18"/>
                  <a:gd name="T32" fmla="*/ 0 w 118"/>
                  <a:gd name="T33" fmla="*/ 0 h 18"/>
                  <a:gd name="T34" fmla="*/ 0 w 118"/>
                  <a:gd name="T35" fmla="*/ 0 h 18"/>
                  <a:gd name="T36" fmla="*/ 0 w 118"/>
                  <a:gd name="T37" fmla="*/ 0 h 18"/>
                  <a:gd name="T38" fmla="*/ 0 w 118"/>
                  <a:gd name="T39" fmla="*/ 0 h 18"/>
                  <a:gd name="T40" fmla="*/ 0 w 118"/>
                  <a:gd name="T41" fmla="*/ 0 h 18"/>
                  <a:gd name="T42" fmla="*/ 0 w 118"/>
                  <a:gd name="T43" fmla="*/ 0 h 18"/>
                  <a:gd name="T44" fmla="*/ 0 w 118"/>
                  <a:gd name="T45" fmla="*/ 0 h 18"/>
                  <a:gd name="T46" fmla="*/ 0 w 118"/>
                  <a:gd name="T47" fmla="*/ 0 h 18"/>
                  <a:gd name="T48" fmla="*/ 0 w 118"/>
                  <a:gd name="T49" fmla="*/ 0 h 18"/>
                  <a:gd name="T50" fmla="*/ 0 w 118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18"/>
                  <a:gd name="T79" fmla="*/ 0 h 18"/>
                  <a:gd name="T80" fmla="*/ 118 w 118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18" h="18">
                    <a:moveTo>
                      <a:pt x="9" y="0"/>
                    </a:moveTo>
                    <a:lnTo>
                      <a:pt x="6" y="0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4" y="15"/>
                    </a:lnTo>
                    <a:lnTo>
                      <a:pt x="4" y="18"/>
                    </a:lnTo>
                    <a:lnTo>
                      <a:pt x="6" y="18"/>
                    </a:lnTo>
                    <a:lnTo>
                      <a:pt x="9" y="18"/>
                    </a:lnTo>
                    <a:lnTo>
                      <a:pt x="107" y="18"/>
                    </a:lnTo>
                    <a:lnTo>
                      <a:pt x="112" y="18"/>
                    </a:lnTo>
                    <a:lnTo>
                      <a:pt x="116" y="18"/>
                    </a:lnTo>
                    <a:lnTo>
                      <a:pt x="116" y="15"/>
                    </a:lnTo>
                    <a:lnTo>
                      <a:pt x="118" y="12"/>
                    </a:lnTo>
                    <a:lnTo>
                      <a:pt x="118" y="8"/>
                    </a:lnTo>
                    <a:lnTo>
                      <a:pt x="116" y="6"/>
                    </a:lnTo>
                    <a:lnTo>
                      <a:pt x="116" y="2"/>
                    </a:lnTo>
                    <a:lnTo>
                      <a:pt x="112" y="2"/>
                    </a:lnTo>
                    <a:lnTo>
                      <a:pt x="112" y="0"/>
                    </a:lnTo>
                    <a:lnTo>
                      <a:pt x="10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28" name="Line 511"/>
              <p:cNvSpPr>
                <a:spLocks noChangeShapeType="1"/>
              </p:cNvSpPr>
              <p:nvPr/>
            </p:nvSpPr>
            <p:spPr bwMode="auto">
              <a:xfrm>
                <a:off x="1538" y="249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29" name="Freeform 512"/>
              <p:cNvSpPr>
                <a:spLocks/>
              </p:cNvSpPr>
              <p:nvPr/>
            </p:nvSpPr>
            <p:spPr bwMode="auto">
              <a:xfrm>
                <a:off x="1534" y="2498"/>
                <a:ext cx="4" cy="27"/>
              </a:xfrm>
              <a:custGeom>
                <a:avLst/>
                <a:gdLst>
                  <a:gd name="T0" fmla="*/ 0 w 17"/>
                  <a:gd name="T1" fmla="*/ 0 h 135"/>
                  <a:gd name="T2" fmla="*/ 0 w 17"/>
                  <a:gd name="T3" fmla="*/ 0 h 135"/>
                  <a:gd name="T4" fmla="*/ 0 w 17"/>
                  <a:gd name="T5" fmla="*/ 0 h 135"/>
                  <a:gd name="T6" fmla="*/ 0 w 17"/>
                  <a:gd name="T7" fmla="*/ 0 h 135"/>
                  <a:gd name="T8" fmla="*/ 0 w 17"/>
                  <a:gd name="T9" fmla="*/ 0 h 135"/>
                  <a:gd name="T10" fmla="*/ 0 w 17"/>
                  <a:gd name="T11" fmla="*/ 0 h 135"/>
                  <a:gd name="T12" fmla="*/ 0 w 17"/>
                  <a:gd name="T13" fmla="*/ 0 h 135"/>
                  <a:gd name="T14" fmla="*/ 0 w 17"/>
                  <a:gd name="T15" fmla="*/ 0 h 135"/>
                  <a:gd name="T16" fmla="*/ 0 w 17"/>
                  <a:gd name="T17" fmla="*/ 0 h 135"/>
                  <a:gd name="T18" fmla="*/ 0 w 17"/>
                  <a:gd name="T19" fmla="*/ 0 h 135"/>
                  <a:gd name="T20" fmla="*/ 0 w 17"/>
                  <a:gd name="T21" fmla="*/ 0 h 135"/>
                  <a:gd name="T22" fmla="*/ 0 w 17"/>
                  <a:gd name="T23" fmla="*/ 0 h 135"/>
                  <a:gd name="T24" fmla="*/ 0 w 17"/>
                  <a:gd name="T25" fmla="*/ 0 h 135"/>
                  <a:gd name="T26" fmla="*/ 0 w 17"/>
                  <a:gd name="T27" fmla="*/ 0 h 135"/>
                  <a:gd name="T28" fmla="*/ 0 w 17"/>
                  <a:gd name="T29" fmla="*/ 0 h 135"/>
                  <a:gd name="T30" fmla="*/ 0 w 17"/>
                  <a:gd name="T31" fmla="*/ 0 h 135"/>
                  <a:gd name="T32" fmla="*/ 0 w 17"/>
                  <a:gd name="T33" fmla="*/ 0 h 135"/>
                  <a:gd name="T34" fmla="*/ 0 w 17"/>
                  <a:gd name="T35" fmla="*/ 0 h 135"/>
                  <a:gd name="T36" fmla="*/ 0 w 17"/>
                  <a:gd name="T37" fmla="*/ 0 h 135"/>
                  <a:gd name="T38" fmla="*/ 0 w 17"/>
                  <a:gd name="T39" fmla="*/ 0 h 135"/>
                  <a:gd name="T40" fmla="*/ 0 w 17"/>
                  <a:gd name="T41" fmla="*/ 0 h 135"/>
                  <a:gd name="T42" fmla="*/ 0 w 17"/>
                  <a:gd name="T43" fmla="*/ 0 h 135"/>
                  <a:gd name="T44" fmla="*/ 0 w 17"/>
                  <a:gd name="T45" fmla="*/ 0 h 135"/>
                  <a:gd name="T46" fmla="*/ 0 w 17"/>
                  <a:gd name="T47" fmla="*/ 0 h 135"/>
                  <a:gd name="T48" fmla="*/ 0 w 17"/>
                  <a:gd name="T49" fmla="*/ 0 h 135"/>
                  <a:gd name="T50" fmla="*/ 0 w 17"/>
                  <a:gd name="T51" fmla="*/ 0 h 13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35"/>
                  <a:gd name="T80" fmla="*/ 17 w 17"/>
                  <a:gd name="T81" fmla="*/ 135 h 135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35">
                    <a:moveTo>
                      <a:pt x="17" y="8"/>
                    </a:moveTo>
                    <a:lnTo>
                      <a:pt x="17" y="8"/>
                    </a:lnTo>
                    <a:lnTo>
                      <a:pt x="15" y="6"/>
                    </a:lnTo>
                    <a:lnTo>
                      <a:pt x="15" y="2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26"/>
                    </a:lnTo>
                    <a:lnTo>
                      <a:pt x="0" y="133"/>
                    </a:lnTo>
                    <a:lnTo>
                      <a:pt x="4" y="135"/>
                    </a:lnTo>
                    <a:lnTo>
                      <a:pt x="6" y="135"/>
                    </a:lnTo>
                    <a:lnTo>
                      <a:pt x="9" y="135"/>
                    </a:lnTo>
                    <a:lnTo>
                      <a:pt x="11" y="135"/>
                    </a:lnTo>
                    <a:lnTo>
                      <a:pt x="15" y="135"/>
                    </a:lnTo>
                    <a:lnTo>
                      <a:pt x="15" y="133"/>
                    </a:lnTo>
                    <a:lnTo>
                      <a:pt x="17" y="129"/>
                    </a:lnTo>
                    <a:lnTo>
                      <a:pt x="17" y="126"/>
                    </a:lnTo>
                    <a:lnTo>
                      <a:pt x="17" y="8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30" name="Line 513"/>
              <p:cNvSpPr>
                <a:spLocks noChangeShapeType="1"/>
              </p:cNvSpPr>
              <p:nvPr/>
            </p:nvSpPr>
            <p:spPr bwMode="auto">
              <a:xfrm>
                <a:off x="1536" y="252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31" name="Freeform 514"/>
              <p:cNvSpPr>
                <a:spLocks/>
              </p:cNvSpPr>
              <p:nvPr/>
            </p:nvSpPr>
            <p:spPr bwMode="auto">
              <a:xfrm>
                <a:off x="1534" y="2521"/>
                <a:ext cx="12" cy="4"/>
              </a:xfrm>
              <a:custGeom>
                <a:avLst/>
                <a:gdLst>
                  <a:gd name="T0" fmla="*/ 0 w 61"/>
                  <a:gd name="T1" fmla="*/ 0 h 19"/>
                  <a:gd name="T2" fmla="*/ 0 w 61"/>
                  <a:gd name="T3" fmla="*/ 0 h 19"/>
                  <a:gd name="T4" fmla="*/ 0 w 61"/>
                  <a:gd name="T5" fmla="*/ 0 h 19"/>
                  <a:gd name="T6" fmla="*/ 0 w 61"/>
                  <a:gd name="T7" fmla="*/ 0 h 19"/>
                  <a:gd name="T8" fmla="*/ 0 w 61"/>
                  <a:gd name="T9" fmla="*/ 0 h 19"/>
                  <a:gd name="T10" fmla="*/ 0 w 61"/>
                  <a:gd name="T11" fmla="*/ 0 h 19"/>
                  <a:gd name="T12" fmla="*/ 0 w 61"/>
                  <a:gd name="T13" fmla="*/ 0 h 19"/>
                  <a:gd name="T14" fmla="*/ 0 w 61"/>
                  <a:gd name="T15" fmla="*/ 0 h 19"/>
                  <a:gd name="T16" fmla="*/ 0 w 61"/>
                  <a:gd name="T17" fmla="*/ 0 h 19"/>
                  <a:gd name="T18" fmla="*/ 0 w 61"/>
                  <a:gd name="T19" fmla="*/ 0 h 19"/>
                  <a:gd name="T20" fmla="*/ 0 w 61"/>
                  <a:gd name="T21" fmla="*/ 0 h 19"/>
                  <a:gd name="T22" fmla="*/ 0 w 61"/>
                  <a:gd name="T23" fmla="*/ 0 h 19"/>
                  <a:gd name="T24" fmla="*/ 0 w 61"/>
                  <a:gd name="T25" fmla="*/ 0 h 19"/>
                  <a:gd name="T26" fmla="*/ 0 w 61"/>
                  <a:gd name="T27" fmla="*/ 0 h 19"/>
                  <a:gd name="T28" fmla="*/ 0 w 61"/>
                  <a:gd name="T29" fmla="*/ 0 h 19"/>
                  <a:gd name="T30" fmla="*/ 0 w 61"/>
                  <a:gd name="T31" fmla="*/ 0 h 19"/>
                  <a:gd name="T32" fmla="*/ 0 w 61"/>
                  <a:gd name="T33" fmla="*/ 0 h 19"/>
                  <a:gd name="T34" fmla="*/ 0 w 61"/>
                  <a:gd name="T35" fmla="*/ 0 h 19"/>
                  <a:gd name="T36" fmla="*/ 0 w 61"/>
                  <a:gd name="T37" fmla="*/ 0 h 19"/>
                  <a:gd name="T38" fmla="*/ 0 w 61"/>
                  <a:gd name="T39" fmla="*/ 0 h 19"/>
                  <a:gd name="T40" fmla="*/ 0 w 61"/>
                  <a:gd name="T41" fmla="*/ 0 h 19"/>
                  <a:gd name="T42" fmla="*/ 0 w 61"/>
                  <a:gd name="T43" fmla="*/ 0 h 19"/>
                  <a:gd name="T44" fmla="*/ 0 w 61"/>
                  <a:gd name="T45" fmla="*/ 0 h 19"/>
                  <a:gd name="T46" fmla="*/ 0 w 61"/>
                  <a:gd name="T47" fmla="*/ 0 h 19"/>
                  <a:gd name="T48" fmla="*/ 0 w 61"/>
                  <a:gd name="T49" fmla="*/ 0 h 19"/>
                  <a:gd name="T50" fmla="*/ 0 w 61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61"/>
                  <a:gd name="T79" fmla="*/ 0 h 19"/>
                  <a:gd name="T80" fmla="*/ 61 w 61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61" h="19">
                    <a:moveTo>
                      <a:pt x="9" y="0"/>
                    </a:moveTo>
                    <a:lnTo>
                      <a:pt x="6" y="0"/>
                    </a:lnTo>
                    <a:lnTo>
                      <a:pt x="4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4" y="19"/>
                    </a:lnTo>
                    <a:lnTo>
                      <a:pt x="6" y="19"/>
                    </a:lnTo>
                    <a:lnTo>
                      <a:pt x="9" y="19"/>
                    </a:lnTo>
                    <a:lnTo>
                      <a:pt x="50" y="19"/>
                    </a:lnTo>
                    <a:lnTo>
                      <a:pt x="55" y="19"/>
                    </a:lnTo>
                    <a:lnTo>
                      <a:pt x="58" y="19"/>
                    </a:lnTo>
                    <a:lnTo>
                      <a:pt x="58" y="17"/>
                    </a:lnTo>
                    <a:lnTo>
                      <a:pt x="58" y="13"/>
                    </a:lnTo>
                    <a:lnTo>
                      <a:pt x="61" y="10"/>
                    </a:lnTo>
                    <a:lnTo>
                      <a:pt x="58" y="10"/>
                    </a:lnTo>
                    <a:lnTo>
                      <a:pt x="58" y="7"/>
                    </a:lnTo>
                    <a:lnTo>
                      <a:pt x="58" y="4"/>
                    </a:lnTo>
                    <a:lnTo>
                      <a:pt x="55" y="4"/>
                    </a:lnTo>
                    <a:lnTo>
                      <a:pt x="52" y="0"/>
                    </a:lnTo>
                    <a:lnTo>
                      <a:pt x="50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32" name="Line 515"/>
              <p:cNvSpPr>
                <a:spLocks noChangeShapeType="1"/>
              </p:cNvSpPr>
              <p:nvPr/>
            </p:nvSpPr>
            <p:spPr bwMode="auto">
              <a:xfrm>
                <a:off x="1546" y="252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33" name="Freeform 516"/>
              <p:cNvSpPr>
                <a:spLocks/>
              </p:cNvSpPr>
              <p:nvPr/>
            </p:nvSpPr>
            <p:spPr bwMode="auto">
              <a:xfrm>
                <a:off x="1543" y="2521"/>
                <a:ext cx="3" cy="27"/>
              </a:xfrm>
              <a:custGeom>
                <a:avLst/>
                <a:gdLst>
                  <a:gd name="T0" fmla="*/ 0 w 17"/>
                  <a:gd name="T1" fmla="*/ 0 h 137"/>
                  <a:gd name="T2" fmla="*/ 0 w 17"/>
                  <a:gd name="T3" fmla="*/ 0 h 137"/>
                  <a:gd name="T4" fmla="*/ 0 w 17"/>
                  <a:gd name="T5" fmla="*/ 0 h 137"/>
                  <a:gd name="T6" fmla="*/ 0 w 17"/>
                  <a:gd name="T7" fmla="*/ 0 h 137"/>
                  <a:gd name="T8" fmla="*/ 0 w 17"/>
                  <a:gd name="T9" fmla="*/ 0 h 137"/>
                  <a:gd name="T10" fmla="*/ 0 w 17"/>
                  <a:gd name="T11" fmla="*/ 0 h 137"/>
                  <a:gd name="T12" fmla="*/ 0 w 17"/>
                  <a:gd name="T13" fmla="*/ 0 h 137"/>
                  <a:gd name="T14" fmla="*/ 0 w 17"/>
                  <a:gd name="T15" fmla="*/ 0 h 137"/>
                  <a:gd name="T16" fmla="*/ 0 w 17"/>
                  <a:gd name="T17" fmla="*/ 0 h 137"/>
                  <a:gd name="T18" fmla="*/ 0 w 17"/>
                  <a:gd name="T19" fmla="*/ 0 h 137"/>
                  <a:gd name="T20" fmla="*/ 0 w 17"/>
                  <a:gd name="T21" fmla="*/ 0 h 137"/>
                  <a:gd name="T22" fmla="*/ 0 w 17"/>
                  <a:gd name="T23" fmla="*/ 0 h 137"/>
                  <a:gd name="T24" fmla="*/ 0 w 17"/>
                  <a:gd name="T25" fmla="*/ 0 h 137"/>
                  <a:gd name="T26" fmla="*/ 0 w 17"/>
                  <a:gd name="T27" fmla="*/ 0 h 137"/>
                  <a:gd name="T28" fmla="*/ 0 w 17"/>
                  <a:gd name="T29" fmla="*/ 0 h 137"/>
                  <a:gd name="T30" fmla="*/ 0 w 17"/>
                  <a:gd name="T31" fmla="*/ 0 h 137"/>
                  <a:gd name="T32" fmla="*/ 0 w 17"/>
                  <a:gd name="T33" fmla="*/ 0 h 137"/>
                  <a:gd name="T34" fmla="*/ 0 w 17"/>
                  <a:gd name="T35" fmla="*/ 0 h 137"/>
                  <a:gd name="T36" fmla="*/ 0 w 17"/>
                  <a:gd name="T37" fmla="*/ 0 h 137"/>
                  <a:gd name="T38" fmla="*/ 0 w 17"/>
                  <a:gd name="T39" fmla="*/ 0 h 137"/>
                  <a:gd name="T40" fmla="*/ 0 w 17"/>
                  <a:gd name="T41" fmla="*/ 0 h 137"/>
                  <a:gd name="T42" fmla="*/ 0 w 17"/>
                  <a:gd name="T43" fmla="*/ 0 h 137"/>
                  <a:gd name="T44" fmla="*/ 0 w 17"/>
                  <a:gd name="T45" fmla="*/ 0 h 137"/>
                  <a:gd name="T46" fmla="*/ 0 w 17"/>
                  <a:gd name="T47" fmla="*/ 0 h 137"/>
                  <a:gd name="T48" fmla="*/ 0 w 17"/>
                  <a:gd name="T49" fmla="*/ 0 h 137"/>
                  <a:gd name="T50" fmla="*/ 0 w 17"/>
                  <a:gd name="T51" fmla="*/ 0 h 13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37"/>
                  <a:gd name="T80" fmla="*/ 17 w 17"/>
                  <a:gd name="T81" fmla="*/ 137 h 13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37">
                    <a:moveTo>
                      <a:pt x="17" y="10"/>
                    </a:moveTo>
                    <a:lnTo>
                      <a:pt x="14" y="10"/>
                    </a:lnTo>
                    <a:lnTo>
                      <a:pt x="14" y="7"/>
                    </a:lnTo>
                    <a:lnTo>
                      <a:pt x="14" y="4"/>
                    </a:lnTo>
                    <a:lnTo>
                      <a:pt x="11" y="4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27"/>
                    </a:lnTo>
                    <a:lnTo>
                      <a:pt x="0" y="133"/>
                    </a:lnTo>
                    <a:lnTo>
                      <a:pt x="0" y="137"/>
                    </a:lnTo>
                    <a:lnTo>
                      <a:pt x="4" y="137"/>
                    </a:lnTo>
                    <a:lnTo>
                      <a:pt x="6" y="137"/>
                    </a:lnTo>
                    <a:lnTo>
                      <a:pt x="8" y="137"/>
                    </a:lnTo>
                    <a:lnTo>
                      <a:pt x="11" y="137"/>
                    </a:lnTo>
                    <a:lnTo>
                      <a:pt x="14" y="137"/>
                    </a:lnTo>
                    <a:lnTo>
                      <a:pt x="14" y="133"/>
                    </a:lnTo>
                    <a:lnTo>
                      <a:pt x="14" y="131"/>
                    </a:lnTo>
                    <a:lnTo>
                      <a:pt x="17" y="127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34" name="Line 517"/>
              <p:cNvSpPr>
                <a:spLocks noChangeShapeType="1"/>
              </p:cNvSpPr>
              <p:nvPr/>
            </p:nvSpPr>
            <p:spPr bwMode="auto">
              <a:xfrm>
                <a:off x="1545" y="254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35" name="Freeform 518"/>
              <p:cNvSpPr>
                <a:spLocks/>
              </p:cNvSpPr>
              <p:nvPr/>
            </p:nvSpPr>
            <p:spPr bwMode="auto">
              <a:xfrm>
                <a:off x="1543" y="2544"/>
                <a:ext cx="71" cy="4"/>
              </a:xfrm>
              <a:custGeom>
                <a:avLst/>
                <a:gdLst>
                  <a:gd name="T0" fmla="*/ 0 w 357"/>
                  <a:gd name="T1" fmla="*/ 0 h 19"/>
                  <a:gd name="T2" fmla="*/ 0 w 357"/>
                  <a:gd name="T3" fmla="*/ 0 h 19"/>
                  <a:gd name="T4" fmla="*/ 0 w 357"/>
                  <a:gd name="T5" fmla="*/ 0 h 19"/>
                  <a:gd name="T6" fmla="*/ 0 w 357"/>
                  <a:gd name="T7" fmla="*/ 0 h 19"/>
                  <a:gd name="T8" fmla="*/ 0 w 357"/>
                  <a:gd name="T9" fmla="*/ 0 h 19"/>
                  <a:gd name="T10" fmla="*/ 0 w 357"/>
                  <a:gd name="T11" fmla="*/ 0 h 19"/>
                  <a:gd name="T12" fmla="*/ 0 w 357"/>
                  <a:gd name="T13" fmla="*/ 0 h 19"/>
                  <a:gd name="T14" fmla="*/ 0 w 357"/>
                  <a:gd name="T15" fmla="*/ 0 h 19"/>
                  <a:gd name="T16" fmla="*/ 0 w 357"/>
                  <a:gd name="T17" fmla="*/ 0 h 19"/>
                  <a:gd name="T18" fmla="*/ 0 w 357"/>
                  <a:gd name="T19" fmla="*/ 0 h 19"/>
                  <a:gd name="T20" fmla="*/ 0 w 357"/>
                  <a:gd name="T21" fmla="*/ 0 h 19"/>
                  <a:gd name="T22" fmla="*/ 0 w 357"/>
                  <a:gd name="T23" fmla="*/ 0 h 19"/>
                  <a:gd name="T24" fmla="*/ 0 w 357"/>
                  <a:gd name="T25" fmla="*/ 0 h 19"/>
                  <a:gd name="T26" fmla="*/ 0 w 357"/>
                  <a:gd name="T27" fmla="*/ 0 h 19"/>
                  <a:gd name="T28" fmla="*/ 0 w 357"/>
                  <a:gd name="T29" fmla="*/ 0 h 19"/>
                  <a:gd name="T30" fmla="*/ 0 w 357"/>
                  <a:gd name="T31" fmla="*/ 0 h 19"/>
                  <a:gd name="T32" fmla="*/ 0 w 357"/>
                  <a:gd name="T33" fmla="*/ 0 h 19"/>
                  <a:gd name="T34" fmla="*/ 0 w 357"/>
                  <a:gd name="T35" fmla="*/ 0 h 19"/>
                  <a:gd name="T36" fmla="*/ 0 w 357"/>
                  <a:gd name="T37" fmla="*/ 0 h 19"/>
                  <a:gd name="T38" fmla="*/ 0 w 357"/>
                  <a:gd name="T39" fmla="*/ 0 h 19"/>
                  <a:gd name="T40" fmla="*/ 0 w 357"/>
                  <a:gd name="T41" fmla="*/ 0 h 19"/>
                  <a:gd name="T42" fmla="*/ 0 w 357"/>
                  <a:gd name="T43" fmla="*/ 0 h 19"/>
                  <a:gd name="T44" fmla="*/ 0 w 357"/>
                  <a:gd name="T45" fmla="*/ 0 h 19"/>
                  <a:gd name="T46" fmla="*/ 0 w 357"/>
                  <a:gd name="T47" fmla="*/ 0 h 19"/>
                  <a:gd name="T48" fmla="*/ 0 w 357"/>
                  <a:gd name="T49" fmla="*/ 0 h 19"/>
                  <a:gd name="T50" fmla="*/ 0 w 357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57"/>
                  <a:gd name="T79" fmla="*/ 0 h 19"/>
                  <a:gd name="T80" fmla="*/ 357 w 357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57" h="19">
                    <a:moveTo>
                      <a:pt x="8" y="0"/>
                    </a:moveTo>
                    <a:lnTo>
                      <a:pt x="6" y="0"/>
                    </a:lnTo>
                    <a:lnTo>
                      <a:pt x="4" y="3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0" y="19"/>
                    </a:lnTo>
                    <a:lnTo>
                      <a:pt x="4" y="19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350" y="19"/>
                    </a:lnTo>
                    <a:lnTo>
                      <a:pt x="355" y="19"/>
                    </a:lnTo>
                    <a:lnTo>
                      <a:pt x="357" y="15"/>
                    </a:lnTo>
                    <a:lnTo>
                      <a:pt x="357" y="13"/>
                    </a:lnTo>
                    <a:lnTo>
                      <a:pt x="357" y="9"/>
                    </a:lnTo>
                    <a:lnTo>
                      <a:pt x="357" y="7"/>
                    </a:lnTo>
                    <a:lnTo>
                      <a:pt x="355" y="3"/>
                    </a:lnTo>
                    <a:lnTo>
                      <a:pt x="352" y="0"/>
                    </a:lnTo>
                    <a:lnTo>
                      <a:pt x="350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36" name="Line 519"/>
              <p:cNvSpPr>
                <a:spLocks noChangeShapeType="1"/>
              </p:cNvSpPr>
              <p:nvPr/>
            </p:nvSpPr>
            <p:spPr bwMode="auto">
              <a:xfrm>
                <a:off x="1613" y="254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37" name="Freeform 520"/>
              <p:cNvSpPr>
                <a:spLocks/>
              </p:cNvSpPr>
              <p:nvPr/>
            </p:nvSpPr>
            <p:spPr bwMode="auto">
              <a:xfrm>
                <a:off x="1611" y="2544"/>
                <a:ext cx="6" cy="4"/>
              </a:xfrm>
              <a:custGeom>
                <a:avLst/>
                <a:gdLst>
                  <a:gd name="T0" fmla="*/ 0 w 31"/>
                  <a:gd name="T1" fmla="*/ 0 h 19"/>
                  <a:gd name="T2" fmla="*/ 0 w 31"/>
                  <a:gd name="T3" fmla="*/ 0 h 19"/>
                  <a:gd name="T4" fmla="*/ 0 w 31"/>
                  <a:gd name="T5" fmla="*/ 0 h 19"/>
                  <a:gd name="T6" fmla="*/ 0 w 31"/>
                  <a:gd name="T7" fmla="*/ 0 h 19"/>
                  <a:gd name="T8" fmla="*/ 0 w 31"/>
                  <a:gd name="T9" fmla="*/ 0 h 19"/>
                  <a:gd name="T10" fmla="*/ 0 w 31"/>
                  <a:gd name="T11" fmla="*/ 0 h 19"/>
                  <a:gd name="T12" fmla="*/ 0 w 31"/>
                  <a:gd name="T13" fmla="*/ 0 h 19"/>
                  <a:gd name="T14" fmla="*/ 0 w 31"/>
                  <a:gd name="T15" fmla="*/ 0 h 19"/>
                  <a:gd name="T16" fmla="*/ 0 w 31"/>
                  <a:gd name="T17" fmla="*/ 0 h 19"/>
                  <a:gd name="T18" fmla="*/ 0 w 31"/>
                  <a:gd name="T19" fmla="*/ 0 h 19"/>
                  <a:gd name="T20" fmla="*/ 0 w 31"/>
                  <a:gd name="T21" fmla="*/ 0 h 19"/>
                  <a:gd name="T22" fmla="*/ 0 w 31"/>
                  <a:gd name="T23" fmla="*/ 0 h 19"/>
                  <a:gd name="T24" fmla="*/ 0 w 31"/>
                  <a:gd name="T25" fmla="*/ 0 h 19"/>
                  <a:gd name="T26" fmla="*/ 0 w 31"/>
                  <a:gd name="T27" fmla="*/ 0 h 19"/>
                  <a:gd name="T28" fmla="*/ 0 w 31"/>
                  <a:gd name="T29" fmla="*/ 0 h 19"/>
                  <a:gd name="T30" fmla="*/ 0 w 31"/>
                  <a:gd name="T31" fmla="*/ 0 h 19"/>
                  <a:gd name="T32" fmla="*/ 0 w 31"/>
                  <a:gd name="T33" fmla="*/ 0 h 19"/>
                  <a:gd name="T34" fmla="*/ 0 w 31"/>
                  <a:gd name="T35" fmla="*/ 0 h 19"/>
                  <a:gd name="T36" fmla="*/ 0 w 31"/>
                  <a:gd name="T37" fmla="*/ 0 h 19"/>
                  <a:gd name="T38" fmla="*/ 0 w 31"/>
                  <a:gd name="T39" fmla="*/ 0 h 19"/>
                  <a:gd name="T40" fmla="*/ 0 w 31"/>
                  <a:gd name="T41" fmla="*/ 0 h 19"/>
                  <a:gd name="T42" fmla="*/ 0 w 31"/>
                  <a:gd name="T43" fmla="*/ 0 h 19"/>
                  <a:gd name="T44" fmla="*/ 0 w 31"/>
                  <a:gd name="T45" fmla="*/ 0 h 19"/>
                  <a:gd name="T46" fmla="*/ 0 w 31"/>
                  <a:gd name="T47" fmla="*/ 0 h 19"/>
                  <a:gd name="T48" fmla="*/ 0 w 31"/>
                  <a:gd name="T49" fmla="*/ 0 h 19"/>
                  <a:gd name="T50" fmla="*/ 0 w 31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1"/>
                  <a:gd name="T79" fmla="*/ 0 h 19"/>
                  <a:gd name="T80" fmla="*/ 31 w 31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1" h="19">
                    <a:moveTo>
                      <a:pt x="9" y="0"/>
                    </a:moveTo>
                    <a:lnTo>
                      <a:pt x="6" y="0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3" y="7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3" y="15"/>
                    </a:lnTo>
                    <a:lnTo>
                      <a:pt x="3" y="19"/>
                    </a:lnTo>
                    <a:lnTo>
                      <a:pt x="6" y="19"/>
                    </a:lnTo>
                    <a:lnTo>
                      <a:pt x="9" y="19"/>
                    </a:lnTo>
                    <a:lnTo>
                      <a:pt x="22" y="19"/>
                    </a:lnTo>
                    <a:lnTo>
                      <a:pt x="27" y="19"/>
                    </a:lnTo>
                    <a:lnTo>
                      <a:pt x="31" y="19"/>
                    </a:lnTo>
                    <a:lnTo>
                      <a:pt x="31" y="15"/>
                    </a:lnTo>
                    <a:lnTo>
                      <a:pt x="31" y="13"/>
                    </a:lnTo>
                    <a:lnTo>
                      <a:pt x="31" y="9"/>
                    </a:lnTo>
                    <a:lnTo>
                      <a:pt x="31" y="7"/>
                    </a:lnTo>
                    <a:lnTo>
                      <a:pt x="31" y="3"/>
                    </a:lnTo>
                    <a:lnTo>
                      <a:pt x="27" y="3"/>
                    </a:lnTo>
                    <a:lnTo>
                      <a:pt x="25" y="0"/>
                    </a:lnTo>
                    <a:lnTo>
                      <a:pt x="22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38" name="Line 521"/>
              <p:cNvSpPr>
                <a:spLocks noChangeShapeType="1"/>
              </p:cNvSpPr>
              <p:nvPr/>
            </p:nvSpPr>
            <p:spPr bwMode="auto">
              <a:xfrm>
                <a:off x="1616" y="254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39" name="Freeform 522"/>
              <p:cNvSpPr>
                <a:spLocks/>
              </p:cNvSpPr>
              <p:nvPr/>
            </p:nvSpPr>
            <p:spPr bwMode="auto">
              <a:xfrm>
                <a:off x="1614" y="2544"/>
                <a:ext cx="35" cy="4"/>
              </a:xfrm>
              <a:custGeom>
                <a:avLst/>
                <a:gdLst>
                  <a:gd name="T0" fmla="*/ 0 w 175"/>
                  <a:gd name="T1" fmla="*/ 0 h 19"/>
                  <a:gd name="T2" fmla="*/ 0 w 175"/>
                  <a:gd name="T3" fmla="*/ 0 h 19"/>
                  <a:gd name="T4" fmla="*/ 0 w 175"/>
                  <a:gd name="T5" fmla="*/ 0 h 19"/>
                  <a:gd name="T6" fmla="*/ 0 w 175"/>
                  <a:gd name="T7" fmla="*/ 0 h 19"/>
                  <a:gd name="T8" fmla="*/ 0 w 175"/>
                  <a:gd name="T9" fmla="*/ 0 h 19"/>
                  <a:gd name="T10" fmla="*/ 0 w 175"/>
                  <a:gd name="T11" fmla="*/ 0 h 19"/>
                  <a:gd name="T12" fmla="*/ 0 w 175"/>
                  <a:gd name="T13" fmla="*/ 0 h 19"/>
                  <a:gd name="T14" fmla="*/ 0 w 175"/>
                  <a:gd name="T15" fmla="*/ 0 h 19"/>
                  <a:gd name="T16" fmla="*/ 0 w 175"/>
                  <a:gd name="T17" fmla="*/ 0 h 19"/>
                  <a:gd name="T18" fmla="*/ 0 w 175"/>
                  <a:gd name="T19" fmla="*/ 0 h 19"/>
                  <a:gd name="T20" fmla="*/ 0 w 175"/>
                  <a:gd name="T21" fmla="*/ 0 h 19"/>
                  <a:gd name="T22" fmla="*/ 0 w 175"/>
                  <a:gd name="T23" fmla="*/ 0 h 19"/>
                  <a:gd name="T24" fmla="*/ 0 w 175"/>
                  <a:gd name="T25" fmla="*/ 0 h 19"/>
                  <a:gd name="T26" fmla="*/ 0 w 175"/>
                  <a:gd name="T27" fmla="*/ 0 h 19"/>
                  <a:gd name="T28" fmla="*/ 0 w 175"/>
                  <a:gd name="T29" fmla="*/ 0 h 19"/>
                  <a:gd name="T30" fmla="*/ 0 w 175"/>
                  <a:gd name="T31" fmla="*/ 0 h 19"/>
                  <a:gd name="T32" fmla="*/ 0 w 175"/>
                  <a:gd name="T33" fmla="*/ 0 h 19"/>
                  <a:gd name="T34" fmla="*/ 0 w 175"/>
                  <a:gd name="T35" fmla="*/ 0 h 19"/>
                  <a:gd name="T36" fmla="*/ 0 w 175"/>
                  <a:gd name="T37" fmla="*/ 0 h 19"/>
                  <a:gd name="T38" fmla="*/ 0 w 175"/>
                  <a:gd name="T39" fmla="*/ 0 h 19"/>
                  <a:gd name="T40" fmla="*/ 0 w 175"/>
                  <a:gd name="T41" fmla="*/ 0 h 19"/>
                  <a:gd name="T42" fmla="*/ 0 w 175"/>
                  <a:gd name="T43" fmla="*/ 0 h 19"/>
                  <a:gd name="T44" fmla="*/ 0 w 175"/>
                  <a:gd name="T45" fmla="*/ 0 h 19"/>
                  <a:gd name="T46" fmla="*/ 0 w 175"/>
                  <a:gd name="T47" fmla="*/ 0 h 19"/>
                  <a:gd name="T48" fmla="*/ 0 w 175"/>
                  <a:gd name="T49" fmla="*/ 0 h 19"/>
                  <a:gd name="T50" fmla="*/ 0 w 175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5"/>
                  <a:gd name="T79" fmla="*/ 0 h 19"/>
                  <a:gd name="T80" fmla="*/ 175 w 175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5" h="19">
                    <a:moveTo>
                      <a:pt x="8" y="0"/>
                    </a:moveTo>
                    <a:lnTo>
                      <a:pt x="8" y="0"/>
                    </a:lnTo>
                    <a:lnTo>
                      <a:pt x="6" y="3"/>
                    </a:lnTo>
                    <a:lnTo>
                      <a:pt x="2" y="3"/>
                    </a:lnTo>
                    <a:lnTo>
                      <a:pt x="2" y="7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2" y="15"/>
                    </a:lnTo>
                    <a:lnTo>
                      <a:pt x="2" y="19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164" y="19"/>
                    </a:lnTo>
                    <a:lnTo>
                      <a:pt x="170" y="19"/>
                    </a:lnTo>
                    <a:lnTo>
                      <a:pt x="172" y="19"/>
                    </a:lnTo>
                    <a:lnTo>
                      <a:pt x="175" y="15"/>
                    </a:lnTo>
                    <a:lnTo>
                      <a:pt x="175" y="13"/>
                    </a:lnTo>
                    <a:lnTo>
                      <a:pt x="175" y="9"/>
                    </a:lnTo>
                    <a:lnTo>
                      <a:pt x="175" y="7"/>
                    </a:lnTo>
                    <a:lnTo>
                      <a:pt x="172" y="3"/>
                    </a:lnTo>
                    <a:lnTo>
                      <a:pt x="170" y="3"/>
                    </a:lnTo>
                    <a:lnTo>
                      <a:pt x="170" y="0"/>
                    </a:lnTo>
                    <a:lnTo>
                      <a:pt x="164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40" name="Line 523"/>
              <p:cNvSpPr>
                <a:spLocks noChangeShapeType="1"/>
              </p:cNvSpPr>
              <p:nvPr/>
            </p:nvSpPr>
            <p:spPr bwMode="auto">
              <a:xfrm>
                <a:off x="1647" y="254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41" name="Freeform 524"/>
              <p:cNvSpPr>
                <a:spLocks/>
              </p:cNvSpPr>
              <p:nvPr/>
            </p:nvSpPr>
            <p:spPr bwMode="auto">
              <a:xfrm>
                <a:off x="1646" y="2544"/>
                <a:ext cx="6" cy="4"/>
              </a:xfrm>
              <a:custGeom>
                <a:avLst/>
                <a:gdLst>
                  <a:gd name="T0" fmla="*/ 0 w 29"/>
                  <a:gd name="T1" fmla="*/ 0 h 19"/>
                  <a:gd name="T2" fmla="*/ 0 w 29"/>
                  <a:gd name="T3" fmla="*/ 0 h 19"/>
                  <a:gd name="T4" fmla="*/ 0 w 29"/>
                  <a:gd name="T5" fmla="*/ 0 h 19"/>
                  <a:gd name="T6" fmla="*/ 0 w 29"/>
                  <a:gd name="T7" fmla="*/ 0 h 19"/>
                  <a:gd name="T8" fmla="*/ 0 w 29"/>
                  <a:gd name="T9" fmla="*/ 0 h 19"/>
                  <a:gd name="T10" fmla="*/ 0 w 29"/>
                  <a:gd name="T11" fmla="*/ 0 h 19"/>
                  <a:gd name="T12" fmla="*/ 0 w 29"/>
                  <a:gd name="T13" fmla="*/ 0 h 19"/>
                  <a:gd name="T14" fmla="*/ 0 w 29"/>
                  <a:gd name="T15" fmla="*/ 0 h 19"/>
                  <a:gd name="T16" fmla="*/ 0 w 29"/>
                  <a:gd name="T17" fmla="*/ 0 h 19"/>
                  <a:gd name="T18" fmla="*/ 0 w 29"/>
                  <a:gd name="T19" fmla="*/ 0 h 19"/>
                  <a:gd name="T20" fmla="*/ 0 w 29"/>
                  <a:gd name="T21" fmla="*/ 0 h 19"/>
                  <a:gd name="T22" fmla="*/ 0 w 29"/>
                  <a:gd name="T23" fmla="*/ 0 h 19"/>
                  <a:gd name="T24" fmla="*/ 0 w 29"/>
                  <a:gd name="T25" fmla="*/ 0 h 19"/>
                  <a:gd name="T26" fmla="*/ 0 w 29"/>
                  <a:gd name="T27" fmla="*/ 0 h 19"/>
                  <a:gd name="T28" fmla="*/ 0 w 29"/>
                  <a:gd name="T29" fmla="*/ 0 h 19"/>
                  <a:gd name="T30" fmla="*/ 0 w 29"/>
                  <a:gd name="T31" fmla="*/ 0 h 19"/>
                  <a:gd name="T32" fmla="*/ 0 w 29"/>
                  <a:gd name="T33" fmla="*/ 0 h 19"/>
                  <a:gd name="T34" fmla="*/ 0 w 29"/>
                  <a:gd name="T35" fmla="*/ 0 h 19"/>
                  <a:gd name="T36" fmla="*/ 0 w 29"/>
                  <a:gd name="T37" fmla="*/ 0 h 19"/>
                  <a:gd name="T38" fmla="*/ 0 w 29"/>
                  <a:gd name="T39" fmla="*/ 0 h 19"/>
                  <a:gd name="T40" fmla="*/ 0 w 29"/>
                  <a:gd name="T41" fmla="*/ 0 h 19"/>
                  <a:gd name="T42" fmla="*/ 0 w 29"/>
                  <a:gd name="T43" fmla="*/ 0 h 19"/>
                  <a:gd name="T44" fmla="*/ 0 w 29"/>
                  <a:gd name="T45" fmla="*/ 0 h 19"/>
                  <a:gd name="T46" fmla="*/ 0 w 29"/>
                  <a:gd name="T47" fmla="*/ 0 h 19"/>
                  <a:gd name="T48" fmla="*/ 0 w 29"/>
                  <a:gd name="T49" fmla="*/ 0 h 19"/>
                  <a:gd name="T50" fmla="*/ 0 w 29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9"/>
                  <a:gd name="T79" fmla="*/ 0 h 19"/>
                  <a:gd name="T80" fmla="*/ 29 w 29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9" h="19">
                    <a:moveTo>
                      <a:pt x="7" y="0"/>
                    </a:moveTo>
                    <a:lnTo>
                      <a:pt x="5" y="0"/>
                    </a:lnTo>
                    <a:lnTo>
                      <a:pt x="2" y="3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2" y="19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21" y="19"/>
                    </a:lnTo>
                    <a:lnTo>
                      <a:pt x="27" y="19"/>
                    </a:lnTo>
                    <a:lnTo>
                      <a:pt x="29" y="15"/>
                    </a:lnTo>
                    <a:lnTo>
                      <a:pt x="29" y="13"/>
                    </a:lnTo>
                    <a:lnTo>
                      <a:pt x="29" y="9"/>
                    </a:lnTo>
                    <a:lnTo>
                      <a:pt x="29" y="7"/>
                    </a:lnTo>
                    <a:lnTo>
                      <a:pt x="27" y="3"/>
                    </a:lnTo>
                    <a:lnTo>
                      <a:pt x="24" y="0"/>
                    </a:lnTo>
                    <a:lnTo>
                      <a:pt x="21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42" name="Line 525"/>
              <p:cNvSpPr>
                <a:spLocks noChangeShapeType="1"/>
              </p:cNvSpPr>
              <p:nvPr/>
            </p:nvSpPr>
            <p:spPr bwMode="auto">
              <a:xfrm>
                <a:off x="1652" y="254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43" name="Freeform 526"/>
              <p:cNvSpPr>
                <a:spLocks/>
              </p:cNvSpPr>
              <p:nvPr/>
            </p:nvSpPr>
            <p:spPr bwMode="auto">
              <a:xfrm>
                <a:off x="1648" y="2544"/>
                <a:ext cx="4" cy="29"/>
              </a:xfrm>
              <a:custGeom>
                <a:avLst/>
                <a:gdLst>
                  <a:gd name="T0" fmla="*/ 0 w 16"/>
                  <a:gd name="T1" fmla="*/ 0 h 144"/>
                  <a:gd name="T2" fmla="*/ 0 w 16"/>
                  <a:gd name="T3" fmla="*/ 0 h 144"/>
                  <a:gd name="T4" fmla="*/ 0 w 16"/>
                  <a:gd name="T5" fmla="*/ 0 h 144"/>
                  <a:gd name="T6" fmla="*/ 0 w 16"/>
                  <a:gd name="T7" fmla="*/ 0 h 144"/>
                  <a:gd name="T8" fmla="*/ 0 w 16"/>
                  <a:gd name="T9" fmla="*/ 0 h 144"/>
                  <a:gd name="T10" fmla="*/ 0 w 16"/>
                  <a:gd name="T11" fmla="*/ 0 h 144"/>
                  <a:gd name="T12" fmla="*/ 0 w 16"/>
                  <a:gd name="T13" fmla="*/ 0 h 144"/>
                  <a:gd name="T14" fmla="*/ 0 w 16"/>
                  <a:gd name="T15" fmla="*/ 0 h 144"/>
                  <a:gd name="T16" fmla="*/ 0 w 16"/>
                  <a:gd name="T17" fmla="*/ 0 h 144"/>
                  <a:gd name="T18" fmla="*/ 0 w 16"/>
                  <a:gd name="T19" fmla="*/ 0 h 144"/>
                  <a:gd name="T20" fmla="*/ 0 w 16"/>
                  <a:gd name="T21" fmla="*/ 0 h 144"/>
                  <a:gd name="T22" fmla="*/ 0 w 16"/>
                  <a:gd name="T23" fmla="*/ 0 h 144"/>
                  <a:gd name="T24" fmla="*/ 0 w 16"/>
                  <a:gd name="T25" fmla="*/ 0 h 144"/>
                  <a:gd name="T26" fmla="*/ 0 w 16"/>
                  <a:gd name="T27" fmla="*/ 0 h 144"/>
                  <a:gd name="T28" fmla="*/ 0 w 16"/>
                  <a:gd name="T29" fmla="*/ 0 h 144"/>
                  <a:gd name="T30" fmla="*/ 0 w 16"/>
                  <a:gd name="T31" fmla="*/ 0 h 144"/>
                  <a:gd name="T32" fmla="*/ 0 w 16"/>
                  <a:gd name="T33" fmla="*/ 0 h 144"/>
                  <a:gd name="T34" fmla="*/ 0 w 16"/>
                  <a:gd name="T35" fmla="*/ 0 h 144"/>
                  <a:gd name="T36" fmla="*/ 0 w 16"/>
                  <a:gd name="T37" fmla="*/ 0 h 144"/>
                  <a:gd name="T38" fmla="*/ 0 w 16"/>
                  <a:gd name="T39" fmla="*/ 0 h 144"/>
                  <a:gd name="T40" fmla="*/ 0 w 16"/>
                  <a:gd name="T41" fmla="*/ 0 h 144"/>
                  <a:gd name="T42" fmla="*/ 0 w 16"/>
                  <a:gd name="T43" fmla="*/ 0 h 144"/>
                  <a:gd name="T44" fmla="*/ 0 w 16"/>
                  <a:gd name="T45" fmla="*/ 0 h 144"/>
                  <a:gd name="T46" fmla="*/ 0 w 16"/>
                  <a:gd name="T47" fmla="*/ 0 h 144"/>
                  <a:gd name="T48" fmla="*/ 0 w 16"/>
                  <a:gd name="T49" fmla="*/ 0 h 144"/>
                  <a:gd name="T50" fmla="*/ 0 w 16"/>
                  <a:gd name="T51" fmla="*/ 0 h 14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44"/>
                  <a:gd name="T80" fmla="*/ 16 w 16"/>
                  <a:gd name="T81" fmla="*/ 144 h 144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44">
                    <a:moveTo>
                      <a:pt x="16" y="9"/>
                    </a:moveTo>
                    <a:lnTo>
                      <a:pt x="16" y="9"/>
                    </a:lnTo>
                    <a:lnTo>
                      <a:pt x="16" y="7"/>
                    </a:lnTo>
                    <a:lnTo>
                      <a:pt x="14" y="3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3" y="7"/>
                    </a:lnTo>
                    <a:lnTo>
                      <a:pt x="0" y="9"/>
                    </a:lnTo>
                    <a:lnTo>
                      <a:pt x="0" y="136"/>
                    </a:lnTo>
                    <a:lnTo>
                      <a:pt x="3" y="138"/>
                    </a:lnTo>
                    <a:lnTo>
                      <a:pt x="3" y="142"/>
                    </a:lnTo>
                    <a:lnTo>
                      <a:pt x="5" y="144"/>
                    </a:lnTo>
                    <a:lnTo>
                      <a:pt x="8" y="144"/>
                    </a:lnTo>
                    <a:lnTo>
                      <a:pt x="11" y="144"/>
                    </a:lnTo>
                    <a:lnTo>
                      <a:pt x="14" y="144"/>
                    </a:lnTo>
                    <a:lnTo>
                      <a:pt x="14" y="142"/>
                    </a:lnTo>
                    <a:lnTo>
                      <a:pt x="16" y="138"/>
                    </a:lnTo>
                    <a:lnTo>
                      <a:pt x="16" y="136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44" name="Line 527"/>
              <p:cNvSpPr>
                <a:spLocks noChangeShapeType="1"/>
              </p:cNvSpPr>
              <p:nvPr/>
            </p:nvSpPr>
            <p:spPr bwMode="auto">
              <a:xfrm>
                <a:off x="1650" y="257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45" name="Freeform 528"/>
              <p:cNvSpPr>
                <a:spLocks/>
              </p:cNvSpPr>
              <p:nvPr/>
            </p:nvSpPr>
            <p:spPr bwMode="auto">
              <a:xfrm>
                <a:off x="1648" y="2570"/>
                <a:ext cx="29" cy="3"/>
              </a:xfrm>
              <a:custGeom>
                <a:avLst/>
                <a:gdLst>
                  <a:gd name="T0" fmla="*/ 0 w 145"/>
                  <a:gd name="T1" fmla="*/ 0 h 18"/>
                  <a:gd name="T2" fmla="*/ 0 w 145"/>
                  <a:gd name="T3" fmla="*/ 0 h 18"/>
                  <a:gd name="T4" fmla="*/ 0 w 145"/>
                  <a:gd name="T5" fmla="*/ 0 h 18"/>
                  <a:gd name="T6" fmla="*/ 0 w 145"/>
                  <a:gd name="T7" fmla="*/ 0 h 18"/>
                  <a:gd name="T8" fmla="*/ 0 w 145"/>
                  <a:gd name="T9" fmla="*/ 0 h 18"/>
                  <a:gd name="T10" fmla="*/ 0 w 145"/>
                  <a:gd name="T11" fmla="*/ 0 h 18"/>
                  <a:gd name="T12" fmla="*/ 0 w 145"/>
                  <a:gd name="T13" fmla="*/ 0 h 18"/>
                  <a:gd name="T14" fmla="*/ 0 w 145"/>
                  <a:gd name="T15" fmla="*/ 0 h 18"/>
                  <a:gd name="T16" fmla="*/ 0 w 145"/>
                  <a:gd name="T17" fmla="*/ 0 h 18"/>
                  <a:gd name="T18" fmla="*/ 0 w 145"/>
                  <a:gd name="T19" fmla="*/ 0 h 18"/>
                  <a:gd name="T20" fmla="*/ 0 w 145"/>
                  <a:gd name="T21" fmla="*/ 0 h 18"/>
                  <a:gd name="T22" fmla="*/ 0 w 145"/>
                  <a:gd name="T23" fmla="*/ 0 h 18"/>
                  <a:gd name="T24" fmla="*/ 0 w 145"/>
                  <a:gd name="T25" fmla="*/ 0 h 18"/>
                  <a:gd name="T26" fmla="*/ 0 w 145"/>
                  <a:gd name="T27" fmla="*/ 0 h 18"/>
                  <a:gd name="T28" fmla="*/ 0 w 145"/>
                  <a:gd name="T29" fmla="*/ 0 h 18"/>
                  <a:gd name="T30" fmla="*/ 0 w 145"/>
                  <a:gd name="T31" fmla="*/ 0 h 18"/>
                  <a:gd name="T32" fmla="*/ 0 w 145"/>
                  <a:gd name="T33" fmla="*/ 0 h 18"/>
                  <a:gd name="T34" fmla="*/ 0 w 145"/>
                  <a:gd name="T35" fmla="*/ 0 h 18"/>
                  <a:gd name="T36" fmla="*/ 0 w 145"/>
                  <a:gd name="T37" fmla="*/ 0 h 18"/>
                  <a:gd name="T38" fmla="*/ 0 w 145"/>
                  <a:gd name="T39" fmla="*/ 0 h 18"/>
                  <a:gd name="T40" fmla="*/ 0 w 145"/>
                  <a:gd name="T41" fmla="*/ 0 h 18"/>
                  <a:gd name="T42" fmla="*/ 0 w 145"/>
                  <a:gd name="T43" fmla="*/ 0 h 18"/>
                  <a:gd name="T44" fmla="*/ 0 w 145"/>
                  <a:gd name="T45" fmla="*/ 0 h 18"/>
                  <a:gd name="T46" fmla="*/ 0 w 145"/>
                  <a:gd name="T47" fmla="*/ 0 h 18"/>
                  <a:gd name="T48" fmla="*/ 0 w 145"/>
                  <a:gd name="T49" fmla="*/ 0 h 18"/>
                  <a:gd name="T50" fmla="*/ 0 w 145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45"/>
                  <a:gd name="T79" fmla="*/ 0 h 18"/>
                  <a:gd name="T80" fmla="*/ 145 w 145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45" h="18">
                    <a:moveTo>
                      <a:pt x="8" y="0"/>
                    </a:moveTo>
                    <a:lnTo>
                      <a:pt x="5" y="0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3" y="16"/>
                    </a:lnTo>
                    <a:lnTo>
                      <a:pt x="5" y="18"/>
                    </a:lnTo>
                    <a:lnTo>
                      <a:pt x="8" y="18"/>
                    </a:lnTo>
                    <a:lnTo>
                      <a:pt x="136" y="18"/>
                    </a:lnTo>
                    <a:lnTo>
                      <a:pt x="141" y="18"/>
                    </a:lnTo>
                    <a:lnTo>
                      <a:pt x="141" y="16"/>
                    </a:lnTo>
                    <a:lnTo>
                      <a:pt x="145" y="12"/>
                    </a:lnTo>
                    <a:lnTo>
                      <a:pt x="145" y="10"/>
                    </a:lnTo>
                    <a:lnTo>
                      <a:pt x="145" y="6"/>
                    </a:lnTo>
                    <a:lnTo>
                      <a:pt x="145" y="3"/>
                    </a:lnTo>
                    <a:lnTo>
                      <a:pt x="141" y="3"/>
                    </a:lnTo>
                    <a:lnTo>
                      <a:pt x="141" y="0"/>
                    </a:lnTo>
                    <a:lnTo>
                      <a:pt x="139" y="0"/>
                    </a:lnTo>
                    <a:lnTo>
                      <a:pt x="136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46" name="Line 529"/>
              <p:cNvSpPr>
                <a:spLocks noChangeShapeType="1"/>
              </p:cNvSpPr>
              <p:nvPr/>
            </p:nvSpPr>
            <p:spPr bwMode="auto">
              <a:xfrm>
                <a:off x="1677" y="257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47" name="Freeform 530"/>
              <p:cNvSpPr>
                <a:spLocks/>
              </p:cNvSpPr>
              <p:nvPr/>
            </p:nvSpPr>
            <p:spPr bwMode="auto">
              <a:xfrm>
                <a:off x="1674" y="2570"/>
                <a:ext cx="3" cy="29"/>
              </a:xfrm>
              <a:custGeom>
                <a:avLst/>
                <a:gdLst>
                  <a:gd name="T0" fmla="*/ 0 w 17"/>
                  <a:gd name="T1" fmla="*/ 0 h 145"/>
                  <a:gd name="T2" fmla="*/ 0 w 17"/>
                  <a:gd name="T3" fmla="*/ 0 h 145"/>
                  <a:gd name="T4" fmla="*/ 0 w 17"/>
                  <a:gd name="T5" fmla="*/ 0 h 145"/>
                  <a:gd name="T6" fmla="*/ 0 w 17"/>
                  <a:gd name="T7" fmla="*/ 0 h 145"/>
                  <a:gd name="T8" fmla="*/ 0 w 17"/>
                  <a:gd name="T9" fmla="*/ 0 h 145"/>
                  <a:gd name="T10" fmla="*/ 0 w 17"/>
                  <a:gd name="T11" fmla="*/ 0 h 145"/>
                  <a:gd name="T12" fmla="*/ 0 w 17"/>
                  <a:gd name="T13" fmla="*/ 0 h 145"/>
                  <a:gd name="T14" fmla="*/ 0 w 17"/>
                  <a:gd name="T15" fmla="*/ 0 h 145"/>
                  <a:gd name="T16" fmla="*/ 0 w 17"/>
                  <a:gd name="T17" fmla="*/ 0 h 145"/>
                  <a:gd name="T18" fmla="*/ 0 w 17"/>
                  <a:gd name="T19" fmla="*/ 0 h 145"/>
                  <a:gd name="T20" fmla="*/ 0 w 17"/>
                  <a:gd name="T21" fmla="*/ 0 h 145"/>
                  <a:gd name="T22" fmla="*/ 0 w 17"/>
                  <a:gd name="T23" fmla="*/ 0 h 145"/>
                  <a:gd name="T24" fmla="*/ 0 w 17"/>
                  <a:gd name="T25" fmla="*/ 0 h 145"/>
                  <a:gd name="T26" fmla="*/ 0 w 17"/>
                  <a:gd name="T27" fmla="*/ 0 h 145"/>
                  <a:gd name="T28" fmla="*/ 0 w 17"/>
                  <a:gd name="T29" fmla="*/ 0 h 145"/>
                  <a:gd name="T30" fmla="*/ 0 w 17"/>
                  <a:gd name="T31" fmla="*/ 0 h 145"/>
                  <a:gd name="T32" fmla="*/ 0 w 17"/>
                  <a:gd name="T33" fmla="*/ 0 h 145"/>
                  <a:gd name="T34" fmla="*/ 0 w 17"/>
                  <a:gd name="T35" fmla="*/ 0 h 145"/>
                  <a:gd name="T36" fmla="*/ 0 w 17"/>
                  <a:gd name="T37" fmla="*/ 0 h 145"/>
                  <a:gd name="T38" fmla="*/ 0 w 17"/>
                  <a:gd name="T39" fmla="*/ 0 h 145"/>
                  <a:gd name="T40" fmla="*/ 0 w 17"/>
                  <a:gd name="T41" fmla="*/ 0 h 145"/>
                  <a:gd name="T42" fmla="*/ 0 w 17"/>
                  <a:gd name="T43" fmla="*/ 0 h 145"/>
                  <a:gd name="T44" fmla="*/ 0 w 17"/>
                  <a:gd name="T45" fmla="*/ 0 h 145"/>
                  <a:gd name="T46" fmla="*/ 0 w 17"/>
                  <a:gd name="T47" fmla="*/ 0 h 145"/>
                  <a:gd name="T48" fmla="*/ 0 w 17"/>
                  <a:gd name="T49" fmla="*/ 0 h 145"/>
                  <a:gd name="T50" fmla="*/ 0 w 17"/>
                  <a:gd name="T51" fmla="*/ 0 h 14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45"/>
                  <a:gd name="T80" fmla="*/ 17 w 17"/>
                  <a:gd name="T81" fmla="*/ 145 h 145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45">
                    <a:moveTo>
                      <a:pt x="17" y="10"/>
                    </a:moveTo>
                    <a:lnTo>
                      <a:pt x="17" y="6"/>
                    </a:lnTo>
                    <a:lnTo>
                      <a:pt x="17" y="3"/>
                    </a:lnTo>
                    <a:lnTo>
                      <a:pt x="13" y="3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2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36"/>
                    </a:lnTo>
                    <a:lnTo>
                      <a:pt x="2" y="139"/>
                    </a:lnTo>
                    <a:lnTo>
                      <a:pt x="2" y="142"/>
                    </a:lnTo>
                    <a:lnTo>
                      <a:pt x="6" y="142"/>
                    </a:lnTo>
                    <a:lnTo>
                      <a:pt x="8" y="142"/>
                    </a:lnTo>
                    <a:lnTo>
                      <a:pt x="8" y="145"/>
                    </a:lnTo>
                    <a:lnTo>
                      <a:pt x="11" y="142"/>
                    </a:lnTo>
                    <a:lnTo>
                      <a:pt x="13" y="142"/>
                    </a:lnTo>
                    <a:lnTo>
                      <a:pt x="17" y="139"/>
                    </a:lnTo>
                    <a:lnTo>
                      <a:pt x="17" y="136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48" name="Line 531"/>
              <p:cNvSpPr>
                <a:spLocks noChangeShapeType="1"/>
              </p:cNvSpPr>
              <p:nvPr/>
            </p:nvSpPr>
            <p:spPr bwMode="auto">
              <a:xfrm>
                <a:off x="1676" y="259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49" name="Freeform 532"/>
              <p:cNvSpPr>
                <a:spLocks/>
              </p:cNvSpPr>
              <p:nvPr/>
            </p:nvSpPr>
            <p:spPr bwMode="auto">
              <a:xfrm>
                <a:off x="1674" y="2595"/>
                <a:ext cx="12" cy="4"/>
              </a:xfrm>
              <a:custGeom>
                <a:avLst/>
                <a:gdLst>
                  <a:gd name="T0" fmla="*/ 0 w 60"/>
                  <a:gd name="T1" fmla="*/ 0 h 19"/>
                  <a:gd name="T2" fmla="*/ 0 w 60"/>
                  <a:gd name="T3" fmla="*/ 0 h 19"/>
                  <a:gd name="T4" fmla="*/ 0 w 60"/>
                  <a:gd name="T5" fmla="*/ 0 h 19"/>
                  <a:gd name="T6" fmla="*/ 0 w 60"/>
                  <a:gd name="T7" fmla="*/ 0 h 19"/>
                  <a:gd name="T8" fmla="*/ 0 w 60"/>
                  <a:gd name="T9" fmla="*/ 0 h 19"/>
                  <a:gd name="T10" fmla="*/ 0 w 60"/>
                  <a:gd name="T11" fmla="*/ 0 h 19"/>
                  <a:gd name="T12" fmla="*/ 0 w 60"/>
                  <a:gd name="T13" fmla="*/ 0 h 19"/>
                  <a:gd name="T14" fmla="*/ 0 w 60"/>
                  <a:gd name="T15" fmla="*/ 0 h 19"/>
                  <a:gd name="T16" fmla="*/ 0 w 60"/>
                  <a:gd name="T17" fmla="*/ 0 h 19"/>
                  <a:gd name="T18" fmla="*/ 0 w 60"/>
                  <a:gd name="T19" fmla="*/ 0 h 19"/>
                  <a:gd name="T20" fmla="*/ 0 w 60"/>
                  <a:gd name="T21" fmla="*/ 0 h 19"/>
                  <a:gd name="T22" fmla="*/ 0 w 60"/>
                  <a:gd name="T23" fmla="*/ 0 h 19"/>
                  <a:gd name="T24" fmla="*/ 0 w 60"/>
                  <a:gd name="T25" fmla="*/ 0 h 19"/>
                  <a:gd name="T26" fmla="*/ 0 w 60"/>
                  <a:gd name="T27" fmla="*/ 0 h 19"/>
                  <a:gd name="T28" fmla="*/ 0 w 60"/>
                  <a:gd name="T29" fmla="*/ 0 h 19"/>
                  <a:gd name="T30" fmla="*/ 0 w 60"/>
                  <a:gd name="T31" fmla="*/ 0 h 19"/>
                  <a:gd name="T32" fmla="*/ 0 w 60"/>
                  <a:gd name="T33" fmla="*/ 0 h 19"/>
                  <a:gd name="T34" fmla="*/ 0 w 60"/>
                  <a:gd name="T35" fmla="*/ 0 h 19"/>
                  <a:gd name="T36" fmla="*/ 0 w 60"/>
                  <a:gd name="T37" fmla="*/ 0 h 19"/>
                  <a:gd name="T38" fmla="*/ 0 w 60"/>
                  <a:gd name="T39" fmla="*/ 0 h 19"/>
                  <a:gd name="T40" fmla="*/ 0 w 60"/>
                  <a:gd name="T41" fmla="*/ 0 h 19"/>
                  <a:gd name="T42" fmla="*/ 0 w 60"/>
                  <a:gd name="T43" fmla="*/ 0 h 19"/>
                  <a:gd name="T44" fmla="*/ 0 w 60"/>
                  <a:gd name="T45" fmla="*/ 0 h 19"/>
                  <a:gd name="T46" fmla="*/ 0 w 60"/>
                  <a:gd name="T47" fmla="*/ 0 h 19"/>
                  <a:gd name="T48" fmla="*/ 0 w 60"/>
                  <a:gd name="T49" fmla="*/ 0 h 19"/>
                  <a:gd name="T50" fmla="*/ 0 w 60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60"/>
                  <a:gd name="T79" fmla="*/ 0 h 19"/>
                  <a:gd name="T80" fmla="*/ 60 w 60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60" h="19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2" y="13"/>
                    </a:lnTo>
                    <a:lnTo>
                      <a:pt x="2" y="16"/>
                    </a:lnTo>
                    <a:lnTo>
                      <a:pt x="6" y="16"/>
                    </a:lnTo>
                    <a:lnTo>
                      <a:pt x="8" y="16"/>
                    </a:lnTo>
                    <a:lnTo>
                      <a:pt x="8" y="19"/>
                    </a:lnTo>
                    <a:lnTo>
                      <a:pt x="49" y="19"/>
                    </a:lnTo>
                    <a:lnTo>
                      <a:pt x="57" y="16"/>
                    </a:lnTo>
                    <a:lnTo>
                      <a:pt x="60" y="13"/>
                    </a:lnTo>
                    <a:lnTo>
                      <a:pt x="60" y="10"/>
                    </a:lnTo>
                    <a:lnTo>
                      <a:pt x="60" y="7"/>
                    </a:lnTo>
                    <a:lnTo>
                      <a:pt x="60" y="4"/>
                    </a:lnTo>
                    <a:lnTo>
                      <a:pt x="57" y="0"/>
                    </a:lnTo>
                    <a:lnTo>
                      <a:pt x="54" y="0"/>
                    </a:lnTo>
                    <a:lnTo>
                      <a:pt x="49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50" name="Line 533"/>
              <p:cNvSpPr>
                <a:spLocks noChangeShapeType="1"/>
              </p:cNvSpPr>
              <p:nvPr/>
            </p:nvSpPr>
            <p:spPr bwMode="auto">
              <a:xfrm>
                <a:off x="1686" y="259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51" name="Freeform 534"/>
              <p:cNvSpPr>
                <a:spLocks/>
              </p:cNvSpPr>
              <p:nvPr/>
            </p:nvSpPr>
            <p:spPr bwMode="auto">
              <a:xfrm>
                <a:off x="1683" y="2595"/>
                <a:ext cx="3" cy="28"/>
              </a:xfrm>
              <a:custGeom>
                <a:avLst/>
                <a:gdLst>
                  <a:gd name="T0" fmla="*/ 0 w 17"/>
                  <a:gd name="T1" fmla="*/ 0 h 142"/>
                  <a:gd name="T2" fmla="*/ 0 w 17"/>
                  <a:gd name="T3" fmla="*/ 0 h 142"/>
                  <a:gd name="T4" fmla="*/ 0 w 17"/>
                  <a:gd name="T5" fmla="*/ 0 h 142"/>
                  <a:gd name="T6" fmla="*/ 0 w 17"/>
                  <a:gd name="T7" fmla="*/ 0 h 142"/>
                  <a:gd name="T8" fmla="*/ 0 w 17"/>
                  <a:gd name="T9" fmla="*/ 0 h 142"/>
                  <a:gd name="T10" fmla="*/ 0 w 17"/>
                  <a:gd name="T11" fmla="*/ 0 h 142"/>
                  <a:gd name="T12" fmla="*/ 0 w 17"/>
                  <a:gd name="T13" fmla="*/ 0 h 142"/>
                  <a:gd name="T14" fmla="*/ 0 w 17"/>
                  <a:gd name="T15" fmla="*/ 0 h 142"/>
                  <a:gd name="T16" fmla="*/ 0 w 17"/>
                  <a:gd name="T17" fmla="*/ 0 h 142"/>
                  <a:gd name="T18" fmla="*/ 0 w 17"/>
                  <a:gd name="T19" fmla="*/ 0 h 142"/>
                  <a:gd name="T20" fmla="*/ 0 w 17"/>
                  <a:gd name="T21" fmla="*/ 0 h 142"/>
                  <a:gd name="T22" fmla="*/ 0 w 17"/>
                  <a:gd name="T23" fmla="*/ 0 h 142"/>
                  <a:gd name="T24" fmla="*/ 0 w 17"/>
                  <a:gd name="T25" fmla="*/ 0 h 142"/>
                  <a:gd name="T26" fmla="*/ 0 w 17"/>
                  <a:gd name="T27" fmla="*/ 0 h 142"/>
                  <a:gd name="T28" fmla="*/ 0 w 17"/>
                  <a:gd name="T29" fmla="*/ 0 h 142"/>
                  <a:gd name="T30" fmla="*/ 0 w 17"/>
                  <a:gd name="T31" fmla="*/ 0 h 142"/>
                  <a:gd name="T32" fmla="*/ 0 w 17"/>
                  <a:gd name="T33" fmla="*/ 0 h 142"/>
                  <a:gd name="T34" fmla="*/ 0 w 17"/>
                  <a:gd name="T35" fmla="*/ 0 h 142"/>
                  <a:gd name="T36" fmla="*/ 0 w 17"/>
                  <a:gd name="T37" fmla="*/ 0 h 142"/>
                  <a:gd name="T38" fmla="*/ 0 w 17"/>
                  <a:gd name="T39" fmla="*/ 0 h 142"/>
                  <a:gd name="T40" fmla="*/ 0 w 17"/>
                  <a:gd name="T41" fmla="*/ 0 h 142"/>
                  <a:gd name="T42" fmla="*/ 0 w 17"/>
                  <a:gd name="T43" fmla="*/ 0 h 142"/>
                  <a:gd name="T44" fmla="*/ 0 w 17"/>
                  <a:gd name="T45" fmla="*/ 0 h 142"/>
                  <a:gd name="T46" fmla="*/ 0 w 17"/>
                  <a:gd name="T47" fmla="*/ 0 h 142"/>
                  <a:gd name="T48" fmla="*/ 0 w 17"/>
                  <a:gd name="T49" fmla="*/ 0 h 142"/>
                  <a:gd name="T50" fmla="*/ 0 w 17"/>
                  <a:gd name="T51" fmla="*/ 0 h 14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42"/>
                  <a:gd name="T80" fmla="*/ 17 w 17"/>
                  <a:gd name="T81" fmla="*/ 142 h 142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42">
                    <a:moveTo>
                      <a:pt x="17" y="10"/>
                    </a:moveTo>
                    <a:lnTo>
                      <a:pt x="17" y="7"/>
                    </a:lnTo>
                    <a:lnTo>
                      <a:pt x="17" y="4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36"/>
                    </a:lnTo>
                    <a:lnTo>
                      <a:pt x="0" y="139"/>
                    </a:lnTo>
                    <a:lnTo>
                      <a:pt x="3" y="139"/>
                    </a:lnTo>
                    <a:lnTo>
                      <a:pt x="6" y="142"/>
                    </a:lnTo>
                    <a:lnTo>
                      <a:pt x="9" y="142"/>
                    </a:lnTo>
                    <a:lnTo>
                      <a:pt x="11" y="142"/>
                    </a:lnTo>
                    <a:lnTo>
                      <a:pt x="14" y="142"/>
                    </a:lnTo>
                    <a:lnTo>
                      <a:pt x="14" y="139"/>
                    </a:lnTo>
                    <a:lnTo>
                      <a:pt x="17" y="139"/>
                    </a:lnTo>
                    <a:lnTo>
                      <a:pt x="17" y="136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52" name="Line 535"/>
              <p:cNvSpPr>
                <a:spLocks noChangeShapeType="1"/>
              </p:cNvSpPr>
              <p:nvPr/>
            </p:nvSpPr>
            <p:spPr bwMode="auto">
              <a:xfrm>
                <a:off x="1684" y="261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53" name="Freeform 536"/>
              <p:cNvSpPr>
                <a:spLocks/>
              </p:cNvSpPr>
              <p:nvPr/>
            </p:nvSpPr>
            <p:spPr bwMode="auto">
              <a:xfrm>
                <a:off x="1683" y="2619"/>
                <a:ext cx="46" cy="4"/>
              </a:xfrm>
              <a:custGeom>
                <a:avLst/>
                <a:gdLst>
                  <a:gd name="T0" fmla="*/ 0 w 232"/>
                  <a:gd name="T1" fmla="*/ 0 h 19"/>
                  <a:gd name="T2" fmla="*/ 0 w 232"/>
                  <a:gd name="T3" fmla="*/ 0 h 19"/>
                  <a:gd name="T4" fmla="*/ 0 w 232"/>
                  <a:gd name="T5" fmla="*/ 0 h 19"/>
                  <a:gd name="T6" fmla="*/ 0 w 232"/>
                  <a:gd name="T7" fmla="*/ 0 h 19"/>
                  <a:gd name="T8" fmla="*/ 0 w 232"/>
                  <a:gd name="T9" fmla="*/ 0 h 19"/>
                  <a:gd name="T10" fmla="*/ 0 w 232"/>
                  <a:gd name="T11" fmla="*/ 0 h 19"/>
                  <a:gd name="T12" fmla="*/ 0 w 232"/>
                  <a:gd name="T13" fmla="*/ 0 h 19"/>
                  <a:gd name="T14" fmla="*/ 0 w 232"/>
                  <a:gd name="T15" fmla="*/ 0 h 19"/>
                  <a:gd name="T16" fmla="*/ 0 w 232"/>
                  <a:gd name="T17" fmla="*/ 0 h 19"/>
                  <a:gd name="T18" fmla="*/ 0 w 232"/>
                  <a:gd name="T19" fmla="*/ 0 h 19"/>
                  <a:gd name="T20" fmla="*/ 0 w 232"/>
                  <a:gd name="T21" fmla="*/ 0 h 19"/>
                  <a:gd name="T22" fmla="*/ 0 w 232"/>
                  <a:gd name="T23" fmla="*/ 0 h 19"/>
                  <a:gd name="T24" fmla="*/ 0 w 232"/>
                  <a:gd name="T25" fmla="*/ 0 h 19"/>
                  <a:gd name="T26" fmla="*/ 0 w 232"/>
                  <a:gd name="T27" fmla="*/ 0 h 19"/>
                  <a:gd name="T28" fmla="*/ 0 w 232"/>
                  <a:gd name="T29" fmla="*/ 0 h 19"/>
                  <a:gd name="T30" fmla="*/ 0 w 232"/>
                  <a:gd name="T31" fmla="*/ 0 h 19"/>
                  <a:gd name="T32" fmla="*/ 0 w 232"/>
                  <a:gd name="T33" fmla="*/ 0 h 19"/>
                  <a:gd name="T34" fmla="*/ 0 w 232"/>
                  <a:gd name="T35" fmla="*/ 0 h 19"/>
                  <a:gd name="T36" fmla="*/ 0 w 232"/>
                  <a:gd name="T37" fmla="*/ 0 h 19"/>
                  <a:gd name="T38" fmla="*/ 0 w 232"/>
                  <a:gd name="T39" fmla="*/ 0 h 19"/>
                  <a:gd name="T40" fmla="*/ 0 w 232"/>
                  <a:gd name="T41" fmla="*/ 0 h 19"/>
                  <a:gd name="T42" fmla="*/ 0 w 232"/>
                  <a:gd name="T43" fmla="*/ 0 h 19"/>
                  <a:gd name="T44" fmla="*/ 0 w 232"/>
                  <a:gd name="T45" fmla="*/ 0 h 19"/>
                  <a:gd name="T46" fmla="*/ 0 w 232"/>
                  <a:gd name="T47" fmla="*/ 0 h 19"/>
                  <a:gd name="T48" fmla="*/ 0 w 232"/>
                  <a:gd name="T49" fmla="*/ 0 h 19"/>
                  <a:gd name="T50" fmla="*/ 0 w 232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32"/>
                  <a:gd name="T79" fmla="*/ 0 h 19"/>
                  <a:gd name="T80" fmla="*/ 232 w 232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32" h="19">
                    <a:moveTo>
                      <a:pt x="9" y="0"/>
                    </a:moveTo>
                    <a:lnTo>
                      <a:pt x="6" y="0"/>
                    </a:lnTo>
                    <a:lnTo>
                      <a:pt x="6" y="4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3" y="16"/>
                    </a:lnTo>
                    <a:lnTo>
                      <a:pt x="6" y="19"/>
                    </a:lnTo>
                    <a:lnTo>
                      <a:pt x="9" y="19"/>
                    </a:lnTo>
                    <a:lnTo>
                      <a:pt x="222" y="19"/>
                    </a:lnTo>
                    <a:lnTo>
                      <a:pt x="228" y="19"/>
                    </a:lnTo>
                    <a:lnTo>
                      <a:pt x="230" y="16"/>
                    </a:lnTo>
                    <a:lnTo>
                      <a:pt x="230" y="13"/>
                    </a:lnTo>
                    <a:lnTo>
                      <a:pt x="232" y="10"/>
                    </a:lnTo>
                    <a:lnTo>
                      <a:pt x="230" y="6"/>
                    </a:lnTo>
                    <a:lnTo>
                      <a:pt x="230" y="4"/>
                    </a:lnTo>
                    <a:lnTo>
                      <a:pt x="228" y="4"/>
                    </a:lnTo>
                    <a:lnTo>
                      <a:pt x="224" y="0"/>
                    </a:lnTo>
                    <a:lnTo>
                      <a:pt x="222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54" name="Line 537"/>
              <p:cNvSpPr>
                <a:spLocks noChangeShapeType="1"/>
              </p:cNvSpPr>
              <p:nvPr/>
            </p:nvSpPr>
            <p:spPr bwMode="auto">
              <a:xfrm>
                <a:off x="1729" y="262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55" name="Freeform 538"/>
              <p:cNvSpPr>
                <a:spLocks/>
              </p:cNvSpPr>
              <p:nvPr/>
            </p:nvSpPr>
            <p:spPr bwMode="auto">
              <a:xfrm>
                <a:off x="1726" y="2619"/>
                <a:ext cx="3" cy="29"/>
              </a:xfrm>
              <a:custGeom>
                <a:avLst/>
                <a:gdLst>
                  <a:gd name="T0" fmla="*/ 0 w 15"/>
                  <a:gd name="T1" fmla="*/ 0 h 145"/>
                  <a:gd name="T2" fmla="*/ 0 w 15"/>
                  <a:gd name="T3" fmla="*/ 0 h 145"/>
                  <a:gd name="T4" fmla="*/ 0 w 15"/>
                  <a:gd name="T5" fmla="*/ 0 h 145"/>
                  <a:gd name="T6" fmla="*/ 0 w 15"/>
                  <a:gd name="T7" fmla="*/ 0 h 145"/>
                  <a:gd name="T8" fmla="*/ 0 w 15"/>
                  <a:gd name="T9" fmla="*/ 0 h 145"/>
                  <a:gd name="T10" fmla="*/ 0 w 15"/>
                  <a:gd name="T11" fmla="*/ 0 h 145"/>
                  <a:gd name="T12" fmla="*/ 0 w 15"/>
                  <a:gd name="T13" fmla="*/ 0 h 145"/>
                  <a:gd name="T14" fmla="*/ 0 w 15"/>
                  <a:gd name="T15" fmla="*/ 0 h 145"/>
                  <a:gd name="T16" fmla="*/ 0 w 15"/>
                  <a:gd name="T17" fmla="*/ 0 h 145"/>
                  <a:gd name="T18" fmla="*/ 0 w 15"/>
                  <a:gd name="T19" fmla="*/ 0 h 145"/>
                  <a:gd name="T20" fmla="*/ 0 w 15"/>
                  <a:gd name="T21" fmla="*/ 0 h 145"/>
                  <a:gd name="T22" fmla="*/ 0 w 15"/>
                  <a:gd name="T23" fmla="*/ 0 h 145"/>
                  <a:gd name="T24" fmla="*/ 0 w 15"/>
                  <a:gd name="T25" fmla="*/ 0 h 145"/>
                  <a:gd name="T26" fmla="*/ 0 w 15"/>
                  <a:gd name="T27" fmla="*/ 0 h 145"/>
                  <a:gd name="T28" fmla="*/ 0 w 15"/>
                  <a:gd name="T29" fmla="*/ 0 h 145"/>
                  <a:gd name="T30" fmla="*/ 0 w 15"/>
                  <a:gd name="T31" fmla="*/ 0 h 145"/>
                  <a:gd name="T32" fmla="*/ 0 w 15"/>
                  <a:gd name="T33" fmla="*/ 0 h 145"/>
                  <a:gd name="T34" fmla="*/ 0 w 15"/>
                  <a:gd name="T35" fmla="*/ 0 h 145"/>
                  <a:gd name="T36" fmla="*/ 0 w 15"/>
                  <a:gd name="T37" fmla="*/ 0 h 145"/>
                  <a:gd name="T38" fmla="*/ 0 w 15"/>
                  <a:gd name="T39" fmla="*/ 0 h 145"/>
                  <a:gd name="T40" fmla="*/ 0 w 15"/>
                  <a:gd name="T41" fmla="*/ 0 h 145"/>
                  <a:gd name="T42" fmla="*/ 0 w 15"/>
                  <a:gd name="T43" fmla="*/ 0 h 145"/>
                  <a:gd name="T44" fmla="*/ 0 w 15"/>
                  <a:gd name="T45" fmla="*/ 0 h 145"/>
                  <a:gd name="T46" fmla="*/ 0 w 15"/>
                  <a:gd name="T47" fmla="*/ 0 h 145"/>
                  <a:gd name="T48" fmla="*/ 0 w 15"/>
                  <a:gd name="T49" fmla="*/ 0 h 145"/>
                  <a:gd name="T50" fmla="*/ 0 w 15"/>
                  <a:gd name="T51" fmla="*/ 0 h 14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5"/>
                  <a:gd name="T79" fmla="*/ 0 h 145"/>
                  <a:gd name="T80" fmla="*/ 15 w 15"/>
                  <a:gd name="T81" fmla="*/ 145 h 145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5" h="145">
                    <a:moveTo>
                      <a:pt x="15" y="10"/>
                    </a:moveTo>
                    <a:lnTo>
                      <a:pt x="13" y="6"/>
                    </a:lnTo>
                    <a:lnTo>
                      <a:pt x="13" y="4"/>
                    </a:lnTo>
                    <a:lnTo>
                      <a:pt x="11" y="4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37"/>
                    </a:lnTo>
                    <a:lnTo>
                      <a:pt x="0" y="139"/>
                    </a:lnTo>
                    <a:lnTo>
                      <a:pt x="0" y="143"/>
                    </a:lnTo>
                    <a:lnTo>
                      <a:pt x="2" y="143"/>
                    </a:lnTo>
                    <a:lnTo>
                      <a:pt x="5" y="145"/>
                    </a:lnTo>
                    <a:lnTo>
                      <a:pt x="7" y="145"/>
                    </a:lnTo>
                    <a:lnTo>
                      <a:pt x="11" y="143"/>
                    </a:lnTo>
                    <a:lnTo>
                      <a:pt x="13" y="143"/>
                    </a:lnTo>
                    <a:lnTo>
                      <a:pt x="13" y="139"/>
                    </a:lnTo>
                    <a:lnTo>
                      <a:pt x="15" y="137"/>
                    </a:lnTo>
                    <a:lnTo>
                      <a:pt x="15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56" name="Line 539"/>
              <p:cNvSpPr>
                <a:spLocks noChangeShapeType="1"/>
              </p:cNvSpPr>
              <p:nvPr/>
            </p:nvSpPr>
            <p:spPr bwMode="auto">
              <a:xfrm>
                <a:off x="1727" y="264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57" name="Freeform 540"/>
              <p:cNvSpPr>
                <a:spLocks/>
              </p:cNvSpPr>
              <p:nvPr/>
            </p:nvSpPr>
            <p:spPr bwMode="auto">
              <a:xfrm>
                <a:off x="1726" y="2645"/>
                <a:ext cx="17" cy="3"/>
              </a:xfrm>
              <a:custGeom>
                <a:avLst/>
                <a:gdLst>
                  <a:gd name="T0" fmla="*/ 0 w 86"/>
                  <a:gd name="T1" fmla="*/ 0 h 18"/>
                  <a:gd name="T2" fmla="*/ 0 w 86"/>
                  <a:gd name="T3" fmla="*/ 0 h 18"/>
                  <a:gd name="T4" fmla="*/ 0 w 86"/>
                  <a:gd name="T5" fmla="*/ 0 h 18"/>
                  <a:gd name="T6" fmla="*/ 0 w 86"/>
                  <a:gd name="T7" fmla="*/ 0 h 18"/>
                  <a:gd name="T8" fmla="*/ 0 w 86"/>
                  <a:gd name="T9" fmla="*/ 0 h 18"/>
                  <a:gd name="T10" fmla="*/ 0 w 86"/>
                  <a:gd name="T11" fmla="*/ 0 h 18"/>
                  <a:gd name="T12" fmla="*/ 0 w 86"/>
                  <a:gd name="T13" fmla="*/ 0 h 18"/>
                  <a:gd name="T14" fmla="*/ 0 w 86"/>
                  <a:gd name="T15" fmla="*/ 0 h 18"/>
                  <a:gd name="T16" fmla="*/ 0 w 86"/>
                  <a:gd name="T17" fmla="*/ 0 h 18"/>
                  <a:gd name="T18" fmla="*/ 0 w 86"/>
                  <a:gd name="T19" fmla="*/ 0 h 18"/>
                  <a:gd name="T20" fmla="*/ 0 w 86"/>
                  <a:gd name="T21" fmla="*/ 0 h 18"/>
                  <a:gd name="T22" fmla="*/ 0 w 86"/>
                  <a:gd name="T23" fmla="*/ 0 h 18"/>
                  <a:gd name="T24" fmla="*/ 0 w 86"/>
                  <a:gd name="T25" fmla="*/ 0 h 18"/>
                  <a:gd name="T26" fmla="*/ 0 w 86"/>
                  <a:gd name="T27" fmla="*/ 0 h 18"/>
                  <a:gd name="T28" fmla="*/ 0 w 86"/>
                  <a:gd name="T29" fmla="*/ 0 h 18"/>
                  <a:gd name="T30" fmla="*/ 0 w 86"/>
                  <a:gd name="T31" fmla="*/ 0 h 18"/>
                  <a:gd name="T32" fmla="*/ 0 w 86"/>
                  <a:gd name="T33" fmla="*/ 0 h 18"/>
                  <a:gd name="T34" fmla="*/ 0 w 86"/>
                  <a:gd name="T35" fmla="*/ 0 h 18"/>
                  <a:gd name="T36" fmla="*/ 0 w 86"/>
                  <a:gd name="T37" fmla="*/ 0 h 18"/>
                  <a:gd name="T38" fmla="*/ 0 w 86"/>
                  <a:gd name="T39" fmla="*/ 0 h 18"/>
                  <a:gd name="T40" fmla="*/ 0 w 86"/>
                  <a:gd name="T41" fmla="*/ 0 h 18"/>
                  <a:gd name="T42" fmla="*/ 0 w 86"/>
                  <a:gd name="T43" fmla="*/ 0 h 18"/>
                  <a:gd name="T44" fmla="*/ 0 w 86"/>
                  <a:gd name="T45" fmla="*/ 0 h 18"/>
                  <a:gd name="T46" fmla="*/ 0 w 86"/>
                  <a:gd name="T47" fmla="*/ 0 h 18"/>
                  <a:gd name="T48" fmla="*/ 0 w 86"/>
                  <a:gd name="T49" fmla="*/ 0 h 18"/>
                  <a:gd name="T50" fmla="*/ 0 w 86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6"/>
                  <a:gd name="T79" fmla="*/ 0 h 18"/>
                  <a:gd name="T80" fmla="*/ 86 w 86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6" h="18">
                    <a:moveTo>
                      <a:pt x="7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2" y="16"/>
                    </a:lnTo>
                    <a:lnTo>
                      <a:pt x="5" y="18"/>
                    </a:lnTo>
                    <a:lnTo>
                      <a:pt x="7" y="18"/>
                    </a:lnTo>
                    <a:lnTo>
                      <a:pt x="79" y="18"/>
                    </a:lnTo>
                    <a:lnTo>
                      <a:pt x="81" y="16"/>
                    </a:lnTo>
                    <a:lnTo>
                      <a:pt x="84" y="16"/>
                    </a:lnTo>
                    <a:lnTo>
                      <a:pt x="84" y="12"/>
                    </a:lnTo>
                    <a:lnTo>
                      <a:pt x="86" y="12"/>
                    </a:lnTo>
                    <a:lnTo>
                      <a:pt x="86" y="10"/>
                    </a:lnTo>
                    <a:lnTo>
                      <a:pt x="86" y="6"/>
                    </a:lnTo>
                    <a:lnTo>
                      <a:pt x="84" y="4"/>
                    </a:lnTo>
                    <a:lnTo>
                      <a:pt x="81" y="0"/>
                    </a:lnTo>
                    <a:lnTo>
                      <a:pt x="79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58" name="Line 541"/>
              <p:cNvSpPr>
                <a:spLocks noChangeShapeType="1"/>
              </p:cNvSpPr>
              <p:nvPr/>
            </p:nvSpPr>
            <p:spPr bwMode="auto">
              <a:xfrm>
                <a:off x="1743" y="264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59" name="Freeform 542"/>
              <p:cNvSpPr>
                <a:spLocks/>
              </p:cNvSpPr>
              <p:nvPr/>
            </p:nvSpPr>
            <p:spPr bwMode="auto">
              <a:xfrm>
                <a:off x="1740" y="2645"/>
                <a:ext cx="3" cy="28"/>
              </a:xfrm>
              <a:custGeom>
                <a:avLst/>
                <a:gdLst>
                  <a:gd name="T0" fmla="*/ 0 w 16"/>
                  <a:gd name="T1" fmla="*/ 0 h 141"/>
                  <a:gd name="T2" fmla="*/ 0 w 16"/>
                  <a:gd name="T3" fmla="*/ 0 h 141"/>
                  <a:gd name="T4" fmla="*/ 0 w 16"/>
                  <a:gd name="T5" fmla="*/ 0 h 141"/>
                  <a:gd name="T6" fmla="*/ 0 w 16"/>
                  <a:gd name="T7" fmla="*/ 0 h 141"/>
                  <a:gd name="T8" fmla="*/ 0 w 16"/>
                  <a:gd name="T9" fmla="*/ 0 h 141"/>
                  <a:gd name="T10" fmla="*/ 0 w 16"/>
                  <a:gd name="T11" fmla="*/ 0 h 141"/>
                  <a:gd name="T12" fmla="*/ 0 w 16"/>
                  <a:gd name="T13" fmla="*/ 0 h 141"/>
                  <a:gd name="T14" fmla="*/ 0 w 16"/>
                  <a:gd name="T15" fmla="*/ 0 h 141"/>
                  <a:gd name="T16" fmla="*/ 0 w 16"/>
                  <a:gd name="T17" fmla="*/ 0 h 141"/>
                  <a:gd name="T18" fmla="*/ 0 w 16"/>
                  <a:gd name="T19" fmla="*/ 0 h 141"/>
                  <a:gd name="T20" fmla="*/ 0 w 16"/>
                  <a:gd name="T21" fmla="*/ 0 h 141"/>
                  <a:gd name="T22" fmla="*/ 0 w 16"/>
                  <a:gd name="T23" fmla="*/ 0 h 141"/>
                  <a:gd name="T24" fmla="*/ 0 w 16"/>
                  <a:gd name="T25" fmla="*/ 0 h 141"/>
                  <a:gd name="T26" fmla="*/ 0 w 16"/>
                  <a:gd name="T27" fmla="*/ 0 h 141"/>
                  <a:gd name="T28" fmla="*/ 0 w 16"/>
                  <a:gd name="T29" fmla="*/ 0 h 141"/>
                  <a:gd name="T30" fmla="*/ 0 w 16"/>
                  <a:gd name="T31" fmla="*/ 0 h 141"/>
                  <a:gd name="T32" fmla="*/ 0 w 16"/>
                  <a:gd name="T33" fmla="*/ 0 h 141"/>
                  <a:gd name="T34" fmla="*/ 0 w 16"/>
                  <a:gd name="T35" fmla="*/ 0 h 141"/>
                  <a:gd name="T36" fmla="*/ 0 w 16"/>
                  <a:gd name="T37" fmla="*/ 0 h 141"/>
                  <a:gd name="T38" fmla="*/ 0 w 16"/>
                  <a:gd name="T39" fmla="*/ 0 h 141"/>
                  <a:gd name="T40" fmla="*/ 0 w 16"/>
                  <a:gd name="T41" fmla="*/ 0 h 141"/>
                  <a:gd name="T42" fmla="*/ 0 w 16"/>
                  <a:gd name="T43" fmla="*/ 0 h 141"/>
                  <a:gd name="T44" fmla="*/ 0 w 16"/>
                  <a:gd name="T45" fmla="*/ 0 h 141"/>
                  <a:gd name="T46" fmla="*/ 0 w 16"/>
                  <a:gd name="T47" fmla="*/ 0 h 141"/>
                  <a:gd name="T48" fmla="*/ 0 w 16"/>
                  <a:gd name="T49" fmla="*/ 0 h 141"/>
                  <a:gd name="T50" fmla="*/ 0 w 16"/>
                  <a:gd name="T51" fmla="*/ 0 h 14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41"/>
                  <a:gd name="T80" fmla="*/ 16 w 16"/>
                  <a:gd name="T81" fmla="*/ 141 h 141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41">
                    <a:moveTo>
                      <a:pt x="16" y="10"/>
                    </a:moveTo>
                    <a:lnTo>
                      <a:pt x="16" y="6"/>
                    </a:lnTo>
                    <a:lnTo>
                      <a:pt x="14" y="4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35"/>
                    </a:lnTo>
                    <a:lnTo>
                      <a:pt x="0" y="139"/>
                    </a:lnTo>
                    <a:lnTo>
                      <a:pt x="3" y="139"/>
                    </a:lnTo>
                    <a:lnTo>
                      <a:pt x="3" y="141"/>
                    </a:lnTo>
                    <a:lnTo>
                      <a:pt x="5" y="141"/>
                    </a:lnTo>
                    <a:lnTo>
                      <a:pt x="9" y="141"/>
                    </a:lnTo>
                    <a:lnTo>
                      <a:pt x="11" y="141"/>
                    </a:lnTo>
                    <a:lnTo>
                      <a:pt x="14" y="139"/>
                    </a:lnTo>
                    <a:lnTo>
                      <a:pt x="16" y="135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60" name="Line 543"/>
              <p:cNvSpPr>
                <a:spLocks noChangeShapeType="1"/>
              </p:cNvSpPr>
              <p:nvPr/>
            </p:nvSpPr>
            <p:spPr bwMode="auto">
              <a:xfrm>
                <a:off x="1742" y="267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61" name="Freeform 544"/>
              <p:cNvSpPr>
                <a:spLocks/>
              </p:cNvSpPr>
              <p:nvPr/>
            </p:nvSpPr>
            <p:spPr bwMode="auto">
              <a:xfrm>
                <a:off x="1740" y="2670"/>
                <a:ext cx="26" cy="3"/>
              </a:xfrm>
              <a:custGeom>
                <a:avLst/>
                <a:gdLst>
                  <a:gd name="T0" fmla="*/ 0 w 131"/>
                  <a:gd name="T1" fmla="*/ 0 h 17"/>
                  <a:gd name="T2" fmla="*/ 0 w 131"/>
                  <a:gd name="T3" fmla="*/ 0 h 17"/>
                  <a:gd name="T4" fmla="*/ 0 w 131"/>
                  <a:gd name="T5" fmla="*/ 0 h 17"/>
                  <a:gd name="T6" fmla="*/ 0 w 131"/>
                  <a:gd name="T7" fmla="*/ 0 h 17"/>
                  <a:gd name="T8" fmla="*/ 0 w 131"/>
                  <a:gd name="T9" fmla="*/ 0 h 17"/>
                  <a:gd name="T10" fmla="*/ 0 w 131"/>
                  <a:gd name="T11" fmla="*/ 0 h 17"/>
                  <a:gd name="T12" fmla="*/ 0 w 131"/>
                  <a:gd name="T13" fmla="*/ 0 h 17"/>
                  <a:gd name="T14" fmla="*/ 0 w 131"/>
                  <a:gd name="T15" fmla="*/ 0 h 17"/>
                  <a:gd name="T16" fmla="*/ 0 w 131"/>
                  <a:gd name="T17" fmla="*/ 0 h 17"/>
                  <a:gd name="T18" fmla="*/ 0 w 131"/>
                  <a:gd name="T19" fmla="*/ 0 h 17"/>
                  <a:gd name="T20" fmla="*/ 0 w 131"/>
                  <a:gd name="T21" fmla="*/ 0 h 17"/>
                  <a:gd name="T22" fmla="*/ 0 w 131"/>
                  <a:gd name="T23" fmla="*/ 0 h 17"/>
                  <a:gd name="T24" fmla="*/ 0 w 131"/>
                  <a:gd name="T25" fmla="*/ 0 h 17"/>
                  <a:gd name="T26" fmla="*/ 0 w 131"/>
                  <a:gd name="T27" fmla="*/ 0 h 17"/>
                  <a:gd name="T28" fmla="*/ 0 w 131"/>
                  <a:gd name="T29" fmla="*/ 0 h 17"/>
                  <a:gd name="T30" fmla="*/ 0 w 131"/>
                  <a:gd name="T31" fmla="*/ 0 h 17"/>
                  <a:gd name="T32" fmla="*/ 0 w 131"/>
                  <a:gd name="T33" fmla="*/ 0 h 17"/>
                  <a:gd name="T34" fmla="*/ 0 w 131"/>
                  <a:gd name="T35" fmla="*/ 0 h 17"/>
                  <a:gd name="T36" fmla="*/ 0 w 131"/>
                  <a:gd name="T37" fmla="*/ 0 h 17"/>
                  <a:gd name="T38" fmla="*/ 0 w 131"/>
                  <a:gd name="T39" fmla="*/ 0 h 17"/>
                  <a:gd name="T40" fmla="*/ 0 w 131"/>
                  <a:gd name="T41" fmla="*/ 0 h 17"/>
                  <a:gd name="T42" fmla="*/ 0 w 131"/>
                  <a:gd name="T43" fmla="*/ 0 h 17"/>
                  <a:gd name="T44" fmla="*/ 0 w 131"/>
                  <a:gd name="T45" fmla="*/ 0 h 17"/>
                  <a:gd name="T46" fmla="*/ 0 w 131"/>
                  <a:gd name="T47" fmla="*/ 0 h 17"/>
                  <a:gd name="T48" fmla="*/ 0 w 131"/>
                  <a:gd name="T49" fmla="*/ 0 h 17"/>
                  <a:gd name="T50" fmla="*/ 0 w 131"/>
                  <a:gd name="T51" fmla="*/ 0 h 1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31"/>
                  <a:gd name="T79" fmla="*/ 0 h 17"/>
                  <a:gd name="T80" fmla="*/ 131 w 131"/>
                  <a:gd name="T81" fmla="*/ 17 h 1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31" h="17">
                    <a:moveTo>
                      <a:pt x="9" y="0"/>
                    </a:moveTo>
                    <a:lnTo>
                      <a:pt x="5" y="0"/>
                    </a:lnTo>
                    <a:lnTo>
                      <a:pt x="3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3" y="15"/>
                    </a:lnTo>
                    <a:lnTo>
                      <a:pt x="3" y="17"/>
                    </a:lnTo>
                    <a:lnTo>
                      <a:pt x="5" y="17"/>
                    </a:lnTo>
                    <a:lnTo>
                      <a:pt x="9" y="17"/>
                    </a:lnTo>
                    <a:lnTo>
                      <a:pt x="120" y="17"/>
                    </a:lnTo>
                    <a:lnTo>
                      <a:pt x="125" y="17"/>
                    </a:lnTo>
                    <a:lnTo>
                      <a:pt x="128" y="15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28" y="9"/>
                    </a:lnTo>
                    <a:lnTo>
                      <a:pt x="128" y="6"/>
                    </a:lnTo>
                    <a:lnTo>
                      <a:pt x="128" y="2"/>
                    </a:lnTo>
                    <a:lnTo>
                      <a:pt x="125" y="2"/>
                    </a:lnTo>
                    <a:lnTo>
                      <a:pt x="123" y="0"/>
                    </a:lnTo>
                    <a:lnTo>
                      <a:pt x="120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62" name="Line 545"/>
              <p:cNvSpPr>
                <a:spLocks noChangeShapeType="1"/>
              </p:cNvSpPr>
              <p:nvPr/>
            </p:nvSpPr>
            <p:spPr bwMode="auto">
              <a:xfrm>
                <a:off x="1766" y="267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63" name="Freeform 546"/>
              <p:cNvSpPr>
                <a:spLocks/>
              </p:cNvSpPr>
              <p:nvPr/>
            </p:nvSpPr>
            <p:spPr bwMode="auto">
              <a:xfrm>
                <a:off x="1763" y="2670"/>
                <a:ext cx="3" cy="28"/>
              </a:xfrm>
              <a:custGeom>
                <a:avLst/>
                <a:gdLst>
                  <a:gd name="T0" fmla="*/ 0 w 17"/>
                  <a:gd name="T1" fmla="*/ 0 h 144"/>
                  <a:gd name="T2" fmla="*/ 0 w 17"/>
                  <a:gd name="T3" fmla="*/ 0 h 144"/>
                  <a:gd name="T4" fmla="*/ 0 w 17"/>
                  <a:gd name="T5" fmla="*/ 0 h 144"/>
                  <a:gd name="T6" fmla="*/ 0 w 17"/>
                  <a:gd name="T7" fmla="*/ 0 h 144"/>
                  <a:gd name="T8" fmla="*/ 0 w 17"/>
                  <a:gd name="T9" fmla="*/ 0 h 144"/>
                  <a:gd name="T10" fmla="*/ 0 w 17"/>
                  <a:gd name="T11" fmla="*/ 0 h 144"/>
                  <a:gd name="T12" fmla="*/ 0 w 17"/>
                  <a:gd name="T13" fmla="*/ 0 h 144"/>
                  <a:gd name="T14" fmla="*/ 0 w 17"/>
                  <a:gd name="T15" fmla="*/ 0 h 144"/>
                  <a:gd name="T16" fmla="*/ 0 w 17"/>
                  <a:gd name="T17" fmla="*/ 0 h 144"/>
                  <a:gd name="T18" fmla="*/ 0 w 17"/>
                  <a:gd name="T19" fmla="*/ 0 h 144"/>
                  <a:gd name="T20" fmla="*/ 0 w 17"/>
                  <a:gd name="T21" fmla="*/ 0 h 144"/>
                  <a:gd name="T22" fmla="*/ 0 w 17"/>
                  <a:gd name="T23" fmla="*/ 0 h 144"/>
                  <a:gd name="T24" fmla="*/ 0 w 17"/>
                  <a:gd name="T25" fmla="*/ 0 h 144"/>
                  <a:gd name="T26" fmla="*/ 0 w 17"/>
                  <a:gd name="T27" fmla="*/ 0 h 144"/>
                  <a:gd name="T28" fmla="*/ 0 w 17"/>
                  <a:gd name="T29" fmla="*/ 0 h 144"/>
                  <a:gd name="T30" fmla="*/ 0 w 17"/>
                  <a:gd name="T31" fmla="*/ 0 h 144"/>
                  <a:gd name="T32" fmla="*/ 0 w 17"/>
                  <a:gd name="T33" fmla="*/ 0 h 144"/>
                  <a:gd name="T34" fmla="*/ 0 w 17"/>
                  <a:gd name="T35" fmla="*/ 0 h 144"/>
                  <a:gd name="T36" fmla="*/ 0 w 17"/>
                  <a:gd name="T37" fmla="*/ 0 h 144"/>
                  <a:gd name="T38" fmla="*/ 0 w 17"/>
                  <a:gd name="T39" fmla="*/ 0 h 144"/>
                  <a:gd name="T40" fmla="*/ 0 w 17"/>
                  <a:gd name="T41" fmla="*/ 0 h 144"/>
                  <a:gd name="T42" fmla="*/ 0 w 17"/>
                  <a:gd name="T43" fmla="*/ 0 h 144"/>
                  <a:gd name="T44" fmla="*/ 0 w 17"/>
                  <a:gd name="T45" fmla="*/ 0 h 144"/>
                  <a:gd name="T46" fmla="*/ 0 w 17"/>
                  <a:gd name="T47" fmla="*/ 0 h 144"/>
                  <a:gd name="T48" fmla="*/ 0 w 17"/>
                  <a:gd name="T49" fmla="*/ 0 h 144"/>
                  <a:gd name="T50" fmla="*/ 0 w 17"/>
                  <a:gd name="T51" fmla="*/ 0 h 14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44"/>
                  <a:gd name="T80" fmla="*/ 17 w 17"/>
                  <a:gd name="T81" fmla="*/ 144 h 144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44">
                    <a:moveTo>
                      <a:pt x="17" y="9"/>
                    </a:moveTo>
                    <a:lnTo>
                      <a:pt x="14" y="9"/>
                    </a:lnTo>
                    <a:lnTo>
                      <a:pt x="14" y="6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35"/>
                    </a:lnTo>
                    <a:lnTo>
                      <a:pt x="0" y="138"/>
                    </a:lnTo>
                    <a:lnTo>
                      <a:pt x="0" y="141"/>
                    </a:lnTo>
                    <a:lnTo>
                      <a:pt x="3" y="141"/>
                    </a:lnTo>
                    <a:lnTo>
                      <a:pt x="6" y="144"/>
                    </a:lnTo>
                    <a:lnTo>
                      <a:pt x="9" y="144"/>
                    </a:lnTo>
                    <a:lnTo>
                      <a:pt x="11" y="141"/>
                    </a:lnTo>
                    <a:lnTo>
                      <a:pt x="14" y="141"/>
                    </a:lnTo>
                    <a:lnTo>
                      <a:pt x="14" y="138"/>
                    </a:lnTo>
                    <a:lnTo>
                      <a:pt x="17" y="135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64" name="Line 547"/>
              <p:cNvSpPr>
                <a:spLocks noChangeShapeType="1"/>
              </p:cNvSpPr>
              <p:nvPr/>
            </p:nvSpPr>
            <p:spPr bwMode="auto">
              <a:xfrm>
                <a:off x="1765" y="269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65" name="Freeform 548"/>
              <p:cNvSpPr>
                <a:spLocks/>
              </p:cNvSpPr>
              <p:nvPr/>
            </p:nvSpPr>
            <p:spPr bwMode="auto">
              <a:xfrm>
                <a:off x="1763" y="2695"/>
                <a:ext cx="60" cy="3"/>
              </a:xfrm>
              <a:custGeom>
                <a:avLst/>
                <a:gdLst>
                  <a:gd name="T0" fmla="*/ 0 w 300"/>
                  <a:gd name="T1" fmla="*/ 0 h 19"/>
                  <a:gd name="T2" fmla="*/ 0 w 300"/>
                  <a:gd name="T3" fmla="*/ 0 h 19"/>
                  <a:gd name="T4" fmla="*/ 0 w 300"/>
                  <a:gd name="T5" fmla="*/ 0 h 19"/>
                  <a:gd name="T6" fmla="*/ 0 w 300"/>
                  <a:gd name="T7" fmla="*/ 0 h 19"/>
                  <a:gd name="T8" fmla="*/ 0 w 300"/>
                  <a:gd name="T9" fmla="*/ 0 h 19"/>
                  <a:gd name="T10" fmla="*/ 0 w 300"/>
                  <a:gd name="T11" fmla="*/ 0 h 19"/>
                  <a:gd name="T12" fmla="*/ 0 w 300"/>
                  <a:gd name="T13" fmla="*/ 0 h 19"/>
                  <a:gd name="T14" fmla="*/ 0 w 300"/>
                  <a:gd name="T15" fmla="*/ 0 h 19"/>
                  <a:gd name="T16" fmla="*/ 0 w 300"/>
                  <a:gd name="T17" fmla="*/ 0 h 19"/>
                  <a:gd name="T18" fmla="*/ 0 w 300"/>
                  <a:gd name="T19" fmla="*/ 0 h 19"/>
                  <a:gd name="T20" fmla="*/ 0 w 300"/>
                  <a:gd name="T21" fmla="*/ 0 h 19"/>
                  <a:gd name="T22" fmla="*/ 0 w 300"/>
                  <a:gd name="T23" fmla="*/ 0 h 19"/>
                  <a:gd name="T24" fmla="*/ 0 w 300"/>
                  <a:gd name="T25" fmla="*/ 0 h 19"/>
                  <a:gd name="T26" fmla="*/ 0 w 300"/>
                  <a:gd name="T27" fmla="*/ 0 h 19"/>
                  <a:gd name="T28" fmla="*/ 0 w 300"/>
                  <a:gd name="T29" fmla="*/ 0 h 19"/>
                  <a:gd name="T30" fmla="*/ 0 w 300"/>
                  <a:gd name="T31" fmla="*/ 0 h 19"/>
                  <a:gd name="T32" fmla="*/ 0 w 300"/>
                  <a:gd name="T33" fmla="*/ 0 h 19"/>
                  <a:gd name="T34" fmla="*/ 0 w 300"/>
                  <a:gd name="T35" fmla="*/ 0 h 19"/>
                  <a:gd name="T36" fmla="*/ 0 w 300"/>
                  <a:gd name="T37" fmla="*/ 0 h 19"/>
                  <a:gd name="T38" fmla="*/ 0 w 300"/>
                  <a:gd name="T39" fmla="*/ 0 h 19"/>
                  <a:gd name="T40" fmla="*/ 0 w 300"/>
                  <a:gd name="T41" fmla="*/ 0 h 19"/>
                  <a:gd name="T42" fmla="*/ 0 w 300"/>
                  <a:gd name="T43" fmla="*/ 0 h 19"/>
                  <a:gd name="T44" fmla="*/ 0 w 300"/>
                  <a:gd name="T45" fmla="*/ 0 h 19"/>
                  <a:gd name="T46" fmla="*/ 0 w 300"/>
                  <a:gd name="T47" fmla="*/ 0 h 19"/>
                  <a:gd name="T48" fmla="*/ 0 w 300"/>
                  <a:gd name="T49" fmla="*/ 0 h 19"/>
                  <a:gd name="T50" fmla="*/ 0 w 300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00"/>
                  <a:gd name="T79" fmla="*/ 0 h 19"/>
                  <a:gd name="T80" fmla="*/ 300 w 300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00" h="19">
                    <a:moveTo>
                      <a:pt x="9" y="0"/>
                    </a:moveTo>
                    <a:lnTo>
                      <a:pt x="6" y="0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3" y="16"/>
                    </a:lnTo>
                    <a:lnTo>
                      <a:pt x="6" y="19"/>
                    </a:lnTo>
                    <a:lnTo>
                      <a:pt x="9" y="19"/>
                    </a:lnTo>
                    <a:lnTo>
                      <a:pt x="292" y="19"/>
                    </a:lnTo>
                    <a:lnTo>
                      <a:pt x="298" y="16"/>
                    </a:lnTo>
                    <a:lnTo>
                      <a:pt x="300" y="13"/>
                    </a:lnTo>
                    <a:lnTo>
                      <a:pt x="300" y="10"/>
                    </a:lnTo>
                    <a:lnTo>
                      <a:pt x="300" y="7"/>
                    </a:lnTo>
                    <a:lnTo>
                      <a:pt x="300" y="4"/>
                    </a:lnTo>
                    <a:lnTo>
                      <a:pt x="298" y="4"/>
                    </a:lnTo>
                    <a:lnTo>
                      <a:pt x="298" y="0"/>
                    </a:lnTo>
                    <a:lnTo>
                      <a:pt x="295" y="0"/>
                    </a:lnTo>
                    <a:lnTo>
                      <a:pt x="292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66" name="Line 549"/>
              <p:cNvSpPr>
                <a:spLocks noChangeShapeType="1"/>
              </p:cNvSpPr>
              <p:nvPr/>
            </p:nvSpPr>
            <p:spPr bwMode="auto">
              <a:xfrm>
                <a:off x="1823" y="269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67" name="Freeform 550"/>
              <p:cNvSpPr>
                <a:spLocks/>
              </p:cNvSpPr>
              <p:nvPr/>
            </p:nvSpPr>
            <p:spPr bwMode="auto">
              <a:xfrm>
                <a:off x="1820" y="2695"/>
                <a:ext cx="3" cy="28"/>
              </a:xfrm>
              <a:custGeom>
                <a:avLst/>
                <a:gdLst>
                  <a:gd name="T0" fmla="*/ 0 w 15"/>
                  <a:gd name="T1" fmla="*/ 0 h 142"/>
                  <a:gd name="T2" fmla="*/ 0 w 15"/>
                  <a:gd name="T3" fmla="*/ 0 h 142"/>
                  <a:gd name="T4" fmla="*/ 0 w 15"/>
                  <a:gd name="T5" fmla="*/ 0 h 142"/>
                  <a:gd name="T6" fmla="*/ 0 w 15"/>
                  <a:gd name="T7" fmla="*/ 0 h 142"/>
                  <a:gd name="T8" fmla="*/ 0 w 15"/>
                  <a:gd name="T9" fmla="*/ 0 h 142"/>
                  <a:gd name="T10" fmla="*/ 0 w 15"/>
                  <a:gd name="T11" fmla="*/ 0 h 142"/>
                  <a:gd name="T12" fmla="*/ 0 w 15"/>
                  <a:gd name="T13" fmla="*/ 0 h 142"/>
                  <a:gd name="T14" fmla="*/ 0 w 15"/>
                  <a:gd name="T15" fmla="*/ 0 h 142"/>
                  <a:gd name="T16" fmla="*/ 0 w 15"/>
                  <a:gd name="T17" fmla="*/ 0 h 142"/>
                  <a:gd name="T18" fmla="*/ 0 w 15"/>
                  <a:gd name="T19" fmla="*/ 0 h 142"/>
                  <a:gd name="T20" fmla="*/ 0 w 15"/>
                  <a:gd name="T21" fmla="*/ 0 h 142"/>
                  <a:gd name="T22" fmla="*/ 0 w 15"/>
                  <a:gd name="T23" fmla="*/ 0 h 142"/>
                  <a:gd name="T24" fmla="*/ 0 w 15"/>
                  <a:gd name="T25" fmla="*/ 0 h 142"/>
                  <a:gd name="T26" fmla="*/ 0 w 15"/>
                  <a:gd name="T27" fmla="*/ 0 h 142"/>
                  <a:gd name="T28" fmla="*/ 0 w 15"/>
                  <a:gd name="T29" fmla="*/ 0 h 142"/>
                  <a:gd name="T30" fmla="*/ 0 w 15"/>
                  <a:gd name="T31" fmla="*/ 0 h 142"/>
                  <a:gd name="T32" fmla="*/ 0 w 15"/>
                  <a:gd name="T33" fmla="*/ 0 h 142"/>
                  <a:gd name="T34" fmla="*/ 0 w 15"/>
                  <a:gd name="T35" fmla="*/ 0 h 142"/>
                  <a:gd name="T36" fmla="*/ 0 w 15"/>
                  <a:gd name="T37" fmla="*/ 0 h 142"/>
                  <a:gd name="T38" fmla="*/ 0 w 15"/>
                  <a:gd name="T39" fmla="*/ 0 h 142"/>
                  <a:gd name="T40" fmla="*/ 0 w 15"/>
                  <a:gd name="T41" fmla="*/ 0 h 142"/>
                  <a:gd name="T42" fmla="*/ 0 w 15"/>
                  <a:gd name="T43" fmla="*/ 0 h 142"/>
                  <a:gd name="T44" fmla="*/ 0 w 15"/>
                  <a:gd name="T45" fmla="*/ 0 h 142"/>
                  <a:gd name="T46" fmla="*/ 0 w 15"/>
                  <a:gd name="T47" fmla="*/ 0 h 142"/>
                  <a:gd name="T48" fmla="*/ 0 w 15"/>
                  <a:gd name="T49" fmla="*/ 0 h 142"/>
                  <a:gd name="T50" fmla="*/ 0 w 15"/>
                  <a:gd name="T51" fmla="*/ 0 h 14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5"/>
                  <a:gd name="T79" fmla="*/ 0 h 142"/>
                  <a:gd name="T80" fmla="*/ 15 w 15"/>
                  <a:gd name="T81" fmla="*/ 142 h 142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5" h="142">
                    <a:moveTo>
                      <a:pt x="15" y="10"/>
                    </a:moveTo>
                    <a:lnTo>
                      <a:pt x="15" y="7"/>
                    </a:lnTo>
                    <a:lnTo>
                      <a:pt x="15" y="4"/>
                    </a:lnTo>
                    <a:lnTo>
                      <a:pt x="13" y="4"/>
                    </a:lnTo>
                    <a:lnTo>
                      <a:pt x="13" y="0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37"/>
                    </a:lnTo>
                    <a:lnTo>
                      <a:pt x="2" y="139"/>
                    </a:lnTo>
                    <a:lnTo>
                      <a:pt x="2" y="142"/>
                    </a:lnTo>
                    <a:lnTo>
                      <a:pt x="5" y="142"/>
                    </a:lnTo>
                    <a:lnTo>
                      <a:pt x="7" y="142"/>
                    </a:lnTo>
                    <a:lnTo>
                      <a:pt x="10" y="142"/>
                    </a:lnTo>
                    <a:lnTo>
                      <a:pt x="13" y="142"/>
                    </a:lnTo>
                    <a:lnTo>
                      <a:pt x="15" y="139"/>
                    </a:lnTo>
                    <a:lnTo>
                      <a:pt x="15" y="137"/>
                    </a:lnTo>
                    <a:lnTo>
                      <a:pt x="15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68" name="Line 551"/>
              <p:cNvSpPr>
                <a:spLocks noChangeShapeType="1"/>
              </p:cNvSpPr>
              <p:nvPr/>
            </p:nvSpPr>
            <p:spPr bwMode="auto">
              <a:xfrm>
                <a:off x="1821" y="271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69" name="Freeform 552"/>
              <p:cNvSpPr>
                <a:spLocks/>
              </p:cNvSpPr>
              <p:nvPr/>
            </p:nvSpPr>
            <p:spPr bwMode="auto">
              <a:xfrm>
                <a:off x="1820" y="2719"/>
                <a:ext cx="66" cy="4"/>
              </a:xfrm>
              <a:custGeom>
                <a:avLst/>
                <a:gdLst>
                  <a:gd name="T0" fmla="*/ 0 w 329"/>
                  <a:gd name="T1" fmla="*/ 0 h 18"/>
                  <a:gd name="T2" fmla="*/ 0 w 329"/>
                  <a:gd name="T3" fmla="*/ 0 h 18"/>
                  <a:gd name="T4" fmla="*/ 0 w 329"/>
                  <a:gd name="T5" fmla="*/ 0 h 18"/>
                  <a:gd name="T6" fmla="*/ 0 w 329"/>
                  <a:gd name="T7" fmla="*/ 0 h 18"/>
                  <a:gd name="T8" fmla="*/ 0 w 329"/>
                  <a:gd name="T9" fmla="*/ 0 h 18"/>
                  <a:gd name="T10" fmla="*/ 0 w 329"/>
                  <a:gd name="T11" fmla="*/ 0 h 18"/>
                  <a:gd name="T12" fmla="*/ 0 w 329"/>
                  <a:gd name="T13" fmla="*/ 0 h 18"/>
                  <a:gd name="T14" fmla="*/ 0 w 329"/>
                  <a:gd name="T15" fmla="*/ 0 h 18"/>
                  <a:gd name="T16" fmla="*/ 0 w 329"/>
                  <a:gd name="T17" fmla="*/ 0 h 18"/>
                  <a:gd name="T18" fmla="*/ 0 w 329"/>
                  <a:gd name="T19" fmla="*/ 0 h 18"/>
                  <a:gd name="T20" fmla="*/ 0 w 329"/>
                  <a:gd name="T21" fmla="*/ 0 h 18"/>
                  <a:gd name="T22" fmla="*/ 0 w 329"/>
                  <a:gd name="T23" fmla="*/ 0 h 18"/>
                  <a:gd name="T24" fmla="*/ 0 w 329"/>
                  <a:gd name="T25" fmla="*/ 0 h 18"/>
                  <a:gd name="T26" fmla="*/ 0 w 329"/>
                  <a:gd name="T27" fmla="*/ 0 h 18"/>
                  <a:gd name="T28" fmla="*/ 0 w 329"/>
                  <a:gd name="T29" fmla="*/ 0 h 18"/>
                  <a:gd name="T30" fmla="*/ 0 w 329"/>
                  <a:gd name="T31" fmla="*/ 0 h 18"/>
                  <a:gd name="T32" fmla="*/ 0 w 329"/>
                  <a:gd name="T33" fmla="*/ 0 h 18"/>
                  <a:gd name="T34" fmla="*/ 0 w 329"/>
                  <a:gd name="T35" fmla="*/ 0 h 18"/>
                  <a:gd name="T36" fmla="*/ 0 w 329"/>
                  <a:gd name="T37" fmla="*/ 0 h 18"/>
                  <a:gd name="T38" fmla="*/ 0 w 329"/>
                  <a:gd name="T39" fmla="*/ 0 h 18"/>
                  <a:gd name="T40" fmla="*/ 0 w 329"/>
                  <a:gd name="T41" fmla="*/ 0 h 18"/>
                  <a:gd name="T42" fmla="*/ 0 w 329"/>
                  <a:gd name="T43" fmla="*/ 0 h 18"/>
                  <a:gd name="T44" fmla="*/ 0 w 329"/>
                  <a:gd name="T45" fmla="*/ 0 h 18"/>
                  <a:gd name="T46" fmla="*/ 0 w 329"/>
                  <a:gd name="T47" fmla="*/ 0 h 18"/>
                  <a:gd name="T48" fmla="*/ 0 w 329"/>
                  <a:gd name="T49" fmla="*/ 0 h 18"/>
                  <a:gd name="T50" fmla="*/ 0 w 329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29"/>
                  <a:gd name="T79" fmla="*/ 0 h 18"/>
                  <a:gd name="T80" fmla="*/ 329 w 329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29" h="18">
                    <a:moveTo>
                      <a:pt x="7" y="0"/>
                    </a:moveTo>
                    <a:lnTo>
                      <a:pt x="7" y="3"/>
                    </a:lnTo>
                    <a:lnTo>
                      <a:pt x="5" y="3"/>
                    </a:lnTo>
                    <a:lnTo>
                      <a:pt x="2" y="3"/>
                    </a:lnTo>
                    <a:lnTo>
                      <a:pt x="2" y="7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2" y="15"/>
                    </a:lnTo>
                    <a:lnTo>
                      <a:pt x="2" y="18"/>
                    </a:lnTo>
                    <a:lnTo>
                      <a:pt x="5" y="18"/>
                    </a:lnTo>
                    <a:lnTo>
                      <a:pt x="7" y="18"/>
                    </a:lnTo>
                    <a:lnTo>
                      <a:pt x="321" y="18"/>
                    </a:lnTo>
                    <a:lnTo>
                      <a:pt x="326" y="18"/>
                    </a:lnTo>
                    <a:lnTo>
                      <a:pt x="329" y="18"/>
                    </a:lnTo>
                    <a:lnTo>
                      <a:pt x="329" y="15"/>
                    </a:lnTo>
                    <a:lnTo>
                      <a:pt x="329" y="13"/>
                    </a:lnTo>
                    <a:lnTo>
                      <a:pt x="329" y="9"/>
                    </a:lnTo>
                    <a:lnTo>
                      <a:pt x="329" y="7"/>
                    </a:lnTo>
                    <a:lnTo>
                      <a:pt x="329" y="3"/>
                    </a:lnTo>
                    <a:lnTo>
                      <a:pt x="326" y="3"/>
                    </a:lnTo>
                    <a:lnTo>
                      <a:pt x="324" y="3"/>
                    </a:lnTo>
                    <a:lnTo>
                      <a:pt x="321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70" name="Line 553"/>
              <p:cNvSpPr>
                <a:spLocks noChangeShapeType="1"/>
              </p:cNvSpPr>
              <p:nvPr/>
            </p:nvSpPr>
            <p:spPr bwMode="auto">
              <a:xfrm>
                <a:off x="1886" y="272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71" name="Freeform 554"/>
              <p:cNvSpPr>
                <a:spLocks/>
              </p:cNvSpPr>
              <p:nvPr/>
            </p:nvSpPr>
            <p:spPr bwMode="auto">
              <a:xfrm>
                <a:off x="1882" y="2719"/>
                <a:ext cx="4" cy="29"/>
              </a:xfrm>
              <a:custGeom>
                <a:avLst/>
                <a:gdLst>
                  <a:gd name="T0" fmla="*/ 0 w 16"/>
                  <a:gd name="T1" fmla="*/ 0 h 144"/>
                  <a:gd name="T2" fmla="*/ 0 w 16"/>
                  <a:gd name="T3" fmla="*/ 0 h 144"/>
                  <a:gd name="T4" fmla="*/ 0 w 16"/>
                  <a:gd name="T5" fmla="*/ 0 h 144"/>
                  <a:gd name="T6" fmla="*/ 0 w 16"/>
                  <a:gd name="T7" fmla="*/ 0 h 144"/>
                  <a:gd name="T8" fmla="*/ 0 w 16"/>
                  <a:gd name="T9" fmla="*/ 0 h 144"/>
                  <a:gd name="T10" fmla="*/ 0 w 16"/>
                  <a:gd name="T11" fmla="*/ 0 h 144"/>
                  <a:gd name="T12" fmla="*/ 0 w 16"/>
                  <a:gd name="T13" fmla="*/ 0 h 144"/>
                  <a:gd name="T14" fmla="*/ 0 w 16"/>
                  <a:gd name="T15" fmla="*/ 0 h 144"/>
                  <a:gd name="T16" fmla="*/ 0 w 16"/>
                  <a:gd name="T17" fmla="*/ 0 h 144"/>
                  <a:gd name="T18" fmla="*/ 0 w 16"/>
                  <a:gd name="T19" fmla="*/ 0 h 144"/>
                  <a:gd name="T20" fmla="*/ 0 w 16"/>
                  <a:gd name="T21" fmla="*/ 0 h 144"/>
                  <a:gd name="T22" fmla="*/ 0 w 16"/>
                  <a:gd name="T23" fmla="*/ 0 h 144"/>
                  <a:gd name="T24" fmla="*/ 0 w 16"/>
                  <a:gd name="T25" fmla="*/ 0 h 144"/>
                  <a:gd name="T26" fmla="*/ 0 w 16"/>
                  <a:gd name="T27" fmla="*/ 0 h 144"/>
                  <a:gd name="T28" fmla="*/ 0 w 16"/>
                  <a:gd name="T29" fmla="*/ 0 h 144"/>
                  <a:gd name="T30" fmla="*/ 0 w 16"/>
                  <a:gd name="T31" fmla="*/ 0 h 144"/>
                  <a:gd name="T32" fmla="*/ 0 w 16"/>
                  <a:gd name="T33" fmla="*/ 0 h 144"/>
                  <a:gd name="T34" fmla="*/ 0 w 16"/>
                  <a:gd name="T35" fmla="*/ 0 h 144"/>
                  <a:gd name="T36" fmla="*/ 0 w 16"/>
                  <a:gd name="T37" fmla="*/ 0 h 144"/>
                  <a:gd name="T38" fmla="*/ 0 w 16"/>
                  <a:gd name="T39" fmla="*/ 0 h 144"/>
                  <a:gd name="T40" fmla="*/ 0 w 16"/>
                  <a:gd name="T41" fmla="*/ 0 h 144"/>
                  <a:gd name="T42" fmla="*/ 0 w 16"/>
                  <a:gd name="T43" fmla="*/ 0 h 144"/>
                  <a:gd name="T44" fmla="*/ 0 w 16"/>
                  <a:gd name="T45" fmla="*/ 0 h 144"/>
                  <a:gd name="T46" fmla="*/ 0 w 16"/>
                  <a:gd name="T47" fmla="*/ 0 h 144"/>
                  <a:gd name="T48" fmla="*/ 0 w 16"/>
                  <a:gd name="T49" fmla="*/ 0 h 144"/>
                  <a:gd name="T50" fmla="*/ 0 w 16"/>
                  <a:gd name="T51" fmla="*/ 0 h 14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44"/>
                  <a:gd name="T80" fmla="*/ 16 w 16"/>
                  <a:gd name="T81" fmla="*/ 144 h 144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44">
                    <a:moveTo>
                      <a:pt x="16" y="9"/>
                    </a:moveTo>
                    <a:lnTo>
                      <a:pt x="16" y="9"/>
                    </a:lnTo>
                    <a:lnTo>
                      <a:pt x="16" y="7"/>
                    </a:lnTo>
                    <a:lnTo>
                      <a:pt x="16" y="3"/>
                    </a:lnTo>
                    <a:lnTo>
                      <a:pt x="13" y="3"/>
                    </a:lnTo>
                    <a:lnTo>
                      <a:pt x="11" y="3"/>
                    </a:lnTo>
                    <a:lnTo>
                      <a:pt x="8" y="0"/>
                    </a:lnTo>
                    <a:lnTo>
                      <a:pt x="8" y="3"/>
                    </a:lnTo>
                    <a:lnTo>
                      <a:pt x="5" y="3"/>
                    </a:lnTo>
                    <a:lnTo>
                      <a:pt x="2" y="3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0" y="136"/>
                    </a:lnTo>
                    <a:lnTo>
                      <a:pt x="2" y="142"/>
                    </a:lnTo>
                    <a:lnTo>
                      <a:pt x="5" y="144"/>
                    </a:lnTo>
                    <a:lnTo>
                      <a:pt x="8" y="144"/>
                    </a:lnTo>
                    <a:lnTo>
                      <a:pt x="11" y="144"/>
                    </a:lnTo>
                    <a:lnTo>
                      <a:pt x="13" y="144"/>
                    </a:lnTo>
                    <a:lnTo>
                      <a:pt x="16" y="142"/>
                    </a:lnTo>
                    <a:lnTo>
                      <a:pt x="16" y="138"/>
                    </a:lnTo>
                    <a:lnTo>
                      <a:pt x="16" y="136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72" name="Line 555"/>
              <p:cNvSpPr>
                <a:spLocks noChangeShapeType="1"/>
              </p:cNvSpPr>
              <p:nvPr/>
            </p:nvSpPr>
            <p:spPr bwMode="auto">
              <a:xfrm>
                <a:off x="1884" y="274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73" name="Freeform 556"/>
              <p:cNvSpPr>
                <a:spLocks/>
              </p:cNvSpPr>
              <p:nvPr/>
            </p:nvSpPr>
            <p:spPr bwMode="auto">
              <a:xfrm>
                <a:off x="1882" y="2745"/>
                <a:ext cx="58" cy="3"/>
              </a:xfrm>
              <a:custGeom>
                <a:avLst/>
                <a:gdLst>
                  <a:gd name="T0" fmla="*/ 0 w 289"/>
                  <a:gd name="T1" fmla="*/ 0 h 18"/>
                  <a:gd name="T2" fmla="*/ 0 w 289"/>
                  <a:gd name="T3" fmla="*/ 0 h 18"/>
                  <a:gd name="T4" fmla="*/ 0 w 289"/>
                  <a:gd name="T5" fmla="*/ 0 h 18"/>
                  <a:gd name="T6" fmla="*/ 0 w 289"/>
                  <a:gd name="T7" fmla="*/ 0 h 18"/>
                  <a:gd name="T8" fmla="*/ 0 w 289"/>
                  <a:gd name="T9" fmla="*/ 0 h 18"/>
                  <a:gd name="T10" fmla="*/ 0 w 289"/>
                  <a:gd name="T11" fmla="*/ 0 h 18"/>
                  <a:gd name="T12" fmla="*/ 0 w 289"/>
                  <a:gd name="T13" fmla="*/ 0 h 18"/>
                  <a:gd name="T14" fmla="*/ 0 w 289"/>
                  <a:gd name="T15" fmla="*/ 0 h 18"/>
                  <a:gd name="T16" fmla="*/ 0 w 289"/>
                  <a:gd name="T17" fmla="*/ 0 h 18"/>
                  <a:gd name="T18" fmla="*/ 0 w 289"/>
                  <a:gd name="T19" fmla="*/ 0 h 18"/>
                  <a:gd name="T20" fmla="*/ 0 w 289"/>
                  <a:gd name="T21" fmla="*/ 0 h 18"/>
                  <a:gd name="T22" fmla="*/ 0 w 289"/>
                  <a:gd name="T23" fmla="*/ 0 h 18"/>
                  <a:gd name="T24" fmla="*/ 0 w 289"/>
                  <a:gd name="T25" fmla="*/ 0 h 18"/>
                  <a:gd name="T26" fmla="*/ 0 w 289"/>
                  <a:gd name="T27" fmla="*/ 0 h 18"/>
                  <a:gd name="T28" fmla="*/ 0 w 289"/>
                  <a:gd name="T29" fmla="*/ 0 h 18"/>
                  <a:gd name="T30" fmla="*/ 0 w 289"/>
                  <a:gd name="T31" fmla="*/ 0 h 18"/>
                  <a:gd name="T32" fmla="*/ 0 w 289"/>
                  <a:gd name="T33" fmla="*/ 0 h 18"/>
                  <a:gd name="T34" fmla="*/ 0 w 289"/>
                  <a:gd name="T35" fmla="*/ 0 h 18"/>
                  <a:gd name="T36" fmla="*/ 0 w 289"/>
                  <a:gd name="T37" fmla="*/ 0 h 18"/>
                  <a:gd name="T38" fmla="*/ 0 w 289"/>
                  <a:gd name="T39" fmla="*/ 0 h 18"/>
                  <a:gd name="T40" fmla="*/ 0 w 289"/>
                  <a:gd name="T41" fmla="*/ 0 h 18"/>
                  <a:gd name="T42" fmla="*/ 0 w 289"/>
                  <a:gd name="T43" fmla="*/ 0 h 18"/>
                  <a:gd name="T44" fmla="*/ 0 w 289"/>
                  <a:gd name="T45" fmla="*/ 0 h 18"/>
                  <a:gd name="T46" fmla="*/ 0 w 289"/>
                  <a:gd name="T47" fmla="*/ 0 h 18"/>
                  <a:gd name="T48" fmla="*/ 0 w 289"/>
                  <a:gd name="T49" fmla="*/ 0 h 18"/>
                  <a:gd name="T50" fmla="*/ 0 w 289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89"/>
                  <a:gd name="T79" fmla="*/ 0 h 18"/>
                  <a:gd name="T80" fmla="*/ 289 w 289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89" h="18">
                    <a:moveTo>
                      <a:pt x="8" y="0"/>
                    </a:moveTo>
                    <a:lnTo>
                      <a:pt x="8" y="0"/>
                    </a:lnTo>
                    <a:lnTo>
                      <a:pt x="5" y="0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2" y="16"/>
                    </a:lnTo>
                    <a:lnTo>
                      <a:pt x="5" y="18"/>
                    </a:lnTo>
                    <a:lnTo>
                      <a:pt x="8" y="18"/>
                    </a:lnTo>
                    <a:lnTo>
                      <a:pt x="278" y="18"/>
                    </a:lnTo>
                    <a:lnTo>
                      <a:pt x="283" y="18"/>
                    </a:lnTo>
                    <a:lnTo>
                      <a:pt x="287" y="16"/>
                    </a:lnTo>
                    <a:lnTo>
                      <a:pt x="289" y="16"/>
                    </a:lnTo>
                    <a:lnTo>
                      <a:pt x="289" y="12"/>
                    </a:lnTo>
                    <a:lnTo>
                      <a:pt x="289" y="10"/>
                    </a:lnTo>
                    <a:lnTo>
                      <a:pt x="289" y="6"/>
                    </a:lnTo>
                    <a:lnTo>
                      <a:pt x="287" y="4"/>
                    </a:lnTo>
                    <a:lnTo>
                      <a:pt x="283" y="0"/>
                    </a:lnTo>
                    <a:lnTo>
                      <a:pt x="27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74" name="Line 557"/>
              <p:cNvSpPr>
                <a:spLocks noChangeShapeType="1"/>
              </p:cNvSpPr>
              <p:nvPr/>
            </p:nvSpPr>
            <p:spPr bwMode="auto">
              <a:xfrm>
                <a:off x="1939" y="274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75" name="Freeform 558"/>
              <p:cNvSpPr>
                <a:spLocks/>
              </p:cNvSpPr>
              <p:nvPr/>
            </p:nvSpPr>
            <p:spPr bwMode="auto">
              <a:xfrm>
                <a:off x="1937" y="2745"/>
                <a:ext cx="9" cy="3"/>
              </a:xfrm>
              <a:custGeom>
                <a:avLst/>
                <a:gdLst>
                  <a:gd name="T0" fmla="*/ 0 w 44"/>
                  <a:gd name="T1" fmla="*/ 0 h 18"/>
                  <a:gd name="T2" fmla="*/ 0 w 44"/>
                  <a:gd name="T3" fmla="*/ 0 h 18"/>
                  <a:gd name="T4" fmla="*/ 0 w 44"/>
                  <a:gd name="T5" fmla="*/ 0 h 18"/>
                  <a:gd name="T6" fmla="*/ 0 w 44"/>
                  <a:gd name="T7" fmla="*/ 0 h 18"/>
                  <a:gd name="T8" fmla="*/ 0 w 44"/>
                  <a:gd name="T9" fmla="*/ 0 h 18"/>
                  <a:gd name="T10" fmla="*/ 0 w 44"/>
                  <a:gd name="T11" fmla="*/ 0 h 18"/>
                  <a:gd name="T12" fmla="*/ 0 w 44"/>
                  <a:gd name="T13" fmla="*/ 0 h 18"/>
                  <a:gd name="T14" fmla="*/ 0 w 44"/>
                  <a:gd name="T15" fmla="*/ 0 h 18"/>
                  <a:gd name="T16" fmla="*/ 0 w 44"/>
                  <a:gd name="T17" fmla="*/ 0 h 18"/>
                  <a:gd name="T18" fmla="*/ 0 w 44"/>
                  <a:gd name="T19" fmla="*/ 0 h 18"/>
                  <a:gd name="T20" fmla="*/ 0 w 44"/>
                  <a:gd name="T21" fmla="*/ 0 h 18"/>
                  <a:gd name="T22" fmla="*/ 0 w 44"/>
                  <a:gd name="T23" fmla="*/ 0 h 18"/>
                  <a:gd name="T24" fmla="*/ 0 w 44"/>
                  <a:gd name="T25" fmla="*/ 0 h 18"/>
                  <a:gd name="T26" fmla="*/ 0 w 44"/>
                  <a:gd name="T27" fmla="*/ 0 h 18"/>
                  <a:gd name="T28" fmla="*/ 0 w 44"/>
                  <a:gd name="T29" fmla="*/ 0 h 18"/>
                  <a:gd name="T30" fmla="*/ 0 w 44"/>
                  <a:gd name="T31" fmla="*/ 0 h 18"/>
                  <a:gd name="T32" fmla="*/ 0 w 44"/>
                  <a:gd name="T33" fmla="*/ 0 h 18"/>
                  <a:gd name="T34" fmla="*/ 0 w 44"/>
                  <a:gd name="T35" fmla="*/ 0 h 18"/>
                  <a:gd name="T36" fmla="*/ 0 w 44"/>
                  <a:gd name="T37" fmla="*/ 0 h 18"/>
                  <a:gd name="T38" fmla="*/ 0 w 44"/>
                  <a:gd name="T39" fmla="*/ 0 h 18"/>
                  <a:gd name="T40" fmla="*/ 0 w 44"/>
                  <a:gd name="T41" fmla="*/ 0 h 18"/>
                  <a:gd name="T42" fmla="*/ 0 w 44"/>
                  <a:gd name="T43" fmla="*/ 0 h 18"/>
                  <a:gd name="T44" fmla="*/ 0 w 44"/>
                  <a:gd name="T45" fmla="*/ 0 h 18"/>
                  <a:gd name="T46" fmla="*/ 0 w 44"/>
                  <a:gd name="T47" fmla="*/ 0 h 18"/>
                  <a:gd name="T48" fmla="*/ 0 w 44"/>
                  <a:gd name="T49" fmla="*/ 0 h 18"/>
                  <a:gd name="T50" fmla="*/ 0 w 44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4"/>
                  <a:gd name="T79" fmla="*/ 0 h 18"/>
                  <a:gd name="T80" fmla="*/ 44 w 44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4" h="18">
                    <a:moveTo>
                      <a:pt x="9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4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16"/>
                    </a:lnTo>
                    <a:lnTo>
                      <a:pt x="4" y="18"/>
                    </a:lnTo>
                    <a:lnTo>
                      <a:pt x="6" y="18"/>
                    </a:lnTo>
                    <a:lnTo>
                      <a:pt x="9" y="18"/>
                    </a:lnTo>
                    <a:lnTo>
                      <a:pt x="37" y="18"/>
                    </a:lnTo>
                    <a:lnTo>
                      <a:pt x="41" y="18"/>
                    </a:lnTo>
                    <a:lnTo>
                      <a:pt x="44" y="16"/>
                    </a:lnTo>
                    <a:lnTo>
                      <a:pt x="44" y="12"/>
                    </a:lnTo>
                    <a:lnTo>
                      <a:pt x="44" y="10"/>
                    </a:lnTo>
                    <a:lnTo>
                      <a:pt x="44" y="6"/>
                    </a:lnTo>
                    <a:lnTo>
                      <a:pt x="44" y="4"/>
                    </a:lnTo>
                    <a:lnTo>
                      <a:pt x="41" y="0"/>
                    </a:lnTo>
                    <a:lnTo>
                      <a:pt x="39" y="0"/>
                    </a:lnTo>
                    <a:lnTo>
                      <a:pt x="3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76" name="Line 559"/>
              <p:cNvSpPr>
                <a:spLocks noChangeShapeType="1"/>
              </p:cNvSpPr>
              <p:nvPr/>
            </p:nvSpPr>
            <p:spPr bwMode="auto">
              <a:xfrm>
                <a:off x="1946" y="274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77" name="Freeform 560"/>
              <p:cNvSpPr>
                <a:spLocks/>
              </p:cNvSpPr>
              <p:nvPr/>
            </p:nvSpPr>
            <p:spPr bwMode="auto">
              <a:xfrm>
                <a:off x="1942" y="2745"/>
                <a:ext cx="4" cy="29"/>
              </a:xfrm>
              <a:custGeom>
                <a:avLst/>
                <a:gdLst>
                  <a:gd name="T0" fmla="*/ 0 w 16"/>
                  <a:gd name="T1" fmla="*/ 0 h 149"/>
                  <a:gd name="T2" fmla="*/ 0 w 16"/>
                  <a:gd name="T3" fmla="*/ 0 h 149"/>
                  <a:gd name="T4" fmla="*/ 0 w 16"/>
                  <a:gd name="T5" fmla="*/ 0 h 149"/>
                  <a:gd name="T6" fmla="*/ 0 w 16"/>
                  <a:gd name="T7" fmla="*/ 0 h 149"/>
                  <a:gd name="T8" fmla="*/ 0 w 16"/>
                  <a:gd name="T9" fmla="*/ 0 h 149"/>
                  <a:gd name="T10" fmla="*/ 0 w 16"/>
                  <a:gd name="T11" fmla="*/ 0 h 149"/>
                  <a:gd name="T12" fmla="*/ 0 w 16"/>
                  <a:gd name="T13" fmla="*/ 0 h 149"/>
                  <a:gd name="T14" fmla="*/ 0 w 16"/>
                  <a:gd name="T15" fmla="*/ 0 h 149"/>
                  <a:gd name="T16" fmla="*/ 0 w 16"/>
                  <a:gd name="T17" fmla="*/ 0 h 149"/>
                  <a:gd name="T18" fmla="*/ 0 w 16"/>
                  <a:gd name="T19" fmla="*/ 0 h 149"/>
                  <a:gd name="T20" fmla="*/ 0 w 16"/>
                  <a:gd name="T21" fmla="*/ 0 h 149"/>
                  <a:gd name="T22" fmla="*/ 0 w 16"/>
                  <a:gd name="T23" fmla="*/ 0 h 149"/>
                  <a:gd name="T24" fmla="*/ 0 w 16"/>
                  <a:gd name="T25" fmla="*/ 0 h 149"/>
                  <a:gd name="T26" fmla="*/ 0 w 16"/>
                  <a:gd name="T27" fmla="*/ 0 h 149"/>
                  <a:gd name="T28" fmla="*/ 0 w 16"/>
                  <a:gd name="T29" fmla="*/ 0 h 149"/>
                  <a:gd name="T30" fmla="*/ 0 w 16"/>
                  <a:gd name="T31" fmla="*/ 0 h 149"/>
                  <a:gd name="T32" fmla="*/ 0 w 16"/>
                  <a:gd name="T33" fmla="*/ 0 h 149"/>
                  <a:gd name="T34" fmla="*/ 0 w 16"/>
                  <a:gd name="T35" fmla="*/ 0 h 149"/>
                  <a:gd name="T36" fmla="*/ 0 w 16"/>
                  <a:gd name="T37" fmla="*/ 0 h 149"/>
                  <a:gd name="T38" fmla="*/ 0 w 16"/>
                  <a:gd name="T39" fmla="*/ 0 h 149"/>
                  <a:gd name="T40" fmla="*/ 0 w 16"/>
                  <a:gd name="T41" fmla="*/ 0 h 149"/>
                  <a:gd name="T42" fmla="*/ 0 w 16"/>
                  <a:gd name="T43" fmla="*/ 0 h 149"/>
                  <a:gd name="T44" fmla="*/ 0 w 16"/>
                  <a:gd name="T45" fmla="*/ 0 h 149"/>
                  <a:gd name="T46" fmla="*/ 0 w 16"/>
                  <a:gd name="T47" fmla="*/ 0 h 149"/>
                  <a:gd name="T48" fmla="*/ 0 w 16"/>
                  <a:gd name="T49" fmla="*/ 0 h 149"/>
                  <a:gd name="T50" fmla="*/ 0 w 16"/>
                  <a:gd name="T51" fmla="*/ 0 h 14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49"/>
                  <a:gd name="T80" fmla="*/ 16 w 16"/>
                  <a:gd name="T81" fmla="*/ 149 h 14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49">
                    <a:moveTo>
                      <a:pt x="16" y="10"/>
                    </a:moveTo>
                    <a:lnTo>
                      <a:pt x="16" y="6"/>
                    </a:lnTo>
                    <a:lnTo>
                      <a:pt x="16" y="4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0" y="10"/>
                    </a:lnTo>
                    <a:lnTo>
                      <a:pt x="0" y="139"/>
                    </a:lnTo>
                    <a:lnTo>
                      <a:pt x="3" y="143"/>
                    </a:lnTo>
                    <a:lnTo>
                      <a:pt x="3" y="145"/>
                    </a:lnTo>
                    <a:lnTo>
                      <a:pt x="5" y="145"/>
                    </a:lnTo>
                    <a:lnTo>
                      <a:pt x="9" y="149"/>
                    </a:lnTo>
                    <a:lnTo>
                      <a:pt x="11" y="149"/>
                    </a:lnTo>
                    <a:lnTo>
                      <a:pt x="13" y="145"/>
                    </a:lnTo>
                    <a:lnTo>
                      <a:pt x="16" y="145"/>
                    </a:lnTo>
                    <a:lnTo>
                      <a:pt x="16" y="143"/>
                    </a:lnTo>
                    <a:lnTo>
                      <a:pt x="16" y="139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78" name="Line 561"/>
              <p:cNvSpPr>
                <a:spLocks noChangeShapeType="1"/>
              </p:cNvSpPr>
              <p:nvPr/>
            </p:nvSpPr>
            <p:spPr bwMode="auto">
              <a:xfrm>
                <a:off x="1944" y="277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79" name="Freeform 562"/>
              <p:cNvSpPr>
                <a:spLocks/>
              </p:cNvSpPr>
              <p:nvPr/>
            </p:nvSpPr>
            <p:spPr bwMode="auto">
              <a:xfrm>
                <a:off x="1942" y="2771"/>
                <a:ext cx="47" cy="3"/>
              </a:xfrm>
              <a:custGeom>
                <a:avLst/>
                <a:gdLst>
                  <a:gd name="T0" fmla="*/ 0 w 232"/>
                  <a:gd name="T1" fmla="*/ 0 h 19"/>
                  <a:gd name="T2" fmla="*/ 0 w 232"/>
                  <a:gd name="T3" fmla="*/ 0 h 19"/>
                  <a:gd name="T4" fmla="*/ 0 w 232"/>
                  <a:gd name="T5" fmla="*/ 0 h 19"/>
                  <a:gd name="T6" fmla="*/ 0 w 232"/>
                  <a:gd name="T7" fmla="*/ 0 h 19"/>
                  <a:gd name="T8" fmla="*/ 0 w 232"/>
                  <a:gd name="T9" fmla="*/ 0 h 19"/>
                  <a:gd name="T10" fmla="*/ 0 w 232"/>
                  <a:gd name="T11" fmla="*/ 0 h 19"/>
                  <a:gd name="T12" fmla="*/ 0 w 232"/>
                  <a:gd name="T13" fmla="*/ 0 h 19"/>
                  <a:gd name="T14" fmla="*/ 0 w 232"/>
                  <a:gd name="T15" fmla="*/ 0 h 19"/>
                  <a:gd name="T16" fmla="*/ 0 w 232"/>
                  <a:gd name="T17" fmla="*/ 0 h 19"/>
                  <a:gd name="T18" fmla="*/ 0 w 232"/>
                  <a:gd name="T19" fmla="*/ 0 h 19"/>
                  <a:gd name="T20" fmla="*/ 0 w 232"/>
                  <a:gd name="T21" fmla="*/ 0 h 19"/>
                  <a:gd name="T22" fmla="*/ 0 w 232"/>
                  <a:gd name="T23" fmla="*/ 0 h 19"/>
                  <a:gd name="T24" fmla="*/ 0 w 232"/>
                  <a:gd name="T25" fmla="*/ 0 h 19"/>
                  <a:gd name="T26" fmla="*/ 0 w 232"/>
                  <a:gd name="T27" fmla="*/ 0 h 19"/>
                  <a:gd name="T28" fmla="*/ 0 w 232"/>
                  <a:gd name="T29" fmla="*/ 0 h 19"/>
                  <a:gd name="T30" fmla="*/ 0 w 232"/>
                  <a:gd name="T31" fmla="*/ 0 h 19"/>
                  <a:gd name="T32" fmla="*/ 0 w 232"/>
                  <a:gd name="T33" fmla="*/ 0 h 19"/>
                  <a:gd name="T34" fmla="*/ 0 w 232"/>
                  <a:gd name="T35" fmla="*/ 0 h 19"/>
                  <a:gd name="T36" fmla="*/ 0 w 232"/>
                  <a:gd name="T37" fmla="*/ 0 h 19"/>
                  <a:gd name="T38" fmla="*/ 0 w 232"/>
                  <a:gd name="T39" fmla="*/ 0 h 19"/>
                  <a:gd name="T40" fmla="*/ 0 w 232"/>
                  <a:gd name="T41" fmla="*/ 0 h 19"/>
                  <a:gd name="T42" fmla="*/ 0 w 232"/>
                  <a:gd name="T43" fmla="*/ 0 h 19"/>
                  <a:gd name="T44" fmla="*/ 0 w 232"/>
                  <a:gd name="T45" fmla="*/ 0 h 19"/>
                  <a:gd name="T46" fmla="*/ 0 w 232"/>
                  <a:gd name="T47" fmla="*/ 0 h 19"/>
                  <a:gd name="T48" fmla="*/ 0 w 232"/>
                  <a:gd name="T49" fmla="*/ 0 h 19"/>
                  <a:gd name="T50" fmla="*/ 0 w 232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32"/>
                  <a:gd name="T79" fmla="*/ 0 h 19"/>
                  <a:gd name="T80" fmla="*/ 232 w 232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32" h="19">
                    <a:moveTo>
                      <a:pt x="9" y="0"/>
                    </a:moveTo>
                    <a:lnTo>
                      <a:pt x="9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0" y="9"/>
                    </a:lnTo>
                    <a:lnTo>
                      <a:pt x="3" y="13"/>
                    </a:lnTo>
                    <a:lnTo>
                      <a:pt x="3" y="15"/>
                    </a:lnTo>
                    <a:lnTo>
                      <a:pt x="5" y="15"/>
                    </a:lnTo>
                    <a:lnTo>
                      <a:pt x="9" y="19"/>
                    </a:lnTo>
                    <a:lnTo>
                      <a:pt x="221" y="19"/>
                    </a:lnTo>
                    <a:lnTo>
                      <a:pt x="226" y="15"/>
                    </a:lnTo>
                    <a:lnTo>
                      <a:pt x="229" y="15"/>
                    </a:lnTo>
                    <a:lnTo>
                      <a:pt x="232" y="13"/>
                    </a:lnTo>
                    <a:lnTo>
                      <a:pt x="232" y="9"/>
                    </a:lnTo>
                    <a:lnTo>
                      <a:pt x="232" y="6"/>
                    </a:lnTo>
                    <a:lnTo>
                      <a:pt x="232" y="3"/>
                    </a:lnTo>
                    <a:lnTo>
                      <a:pt x="229" y="3"/>
                    </a:lnTo>
                    <a:lnTo>
                      <a:pt x="226" y="0"/>
                    </a:lnTo>
                    <a:lnTo>
                      <a:pt x="221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80" name="Line 563"/>
              <p:cNvSpPr>
                <a:spLocks noChangeShapeType="1"/>
              </p:cNvSpPr>
              <p:nvPr/>
            </p:nvSpPr>
            <p:spPr bwMode="auto">
              <a:xfrm>
                <a:off x="1989" y="277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81" name="Freeform 564"/>
              <p:cNvSpPr>
                <a:spLocks/>
              </p:cNvSpPr>
              <p:nvPr/>
            </p:nvSpPr>
            <p:spPr bwMode="auto">
              <a:xfrm>
                <a:off x="1985" y="2771"/>
                <a:ext cx="4" cy="29"/>
              </a:xfrm>
              <a:custGeom>
                <a:avLst/>
                <a:gdLst>
                  <a:gd name="T0" fmla="*/ 0 w 17"/>
                  <a:gd name="T1" fmla="*/ 0 h 148"/>
                  <a:gd name="T2" fmla="*/ 0 w 17"/>
                  <a:gd name="T3" fmla="*/ 0 h 148"/>
                  <a:gd name="T4" fmla="*/ 0 w 17"/>
                  <a:gd name="T5" fmla="*/ 0 h 148"/>
                  <a:gd name="T6" fmla="*/ 0 w 17"/>
                  <a:gd name="T7" fmla="*/ 0 h 148"/>
                  <a:gd name="T8" fmla="*/ 0 w 17"/>
                  <a:gd name="T9" fmla="*/ 0 h 148"/>
                  <a:gd name="T10" fmla="*/ 0 w 17"/>
                  <a:gd name="T11" fmla="*/ 0 h 148"/>
                  <a:gd name="T12" fmla="*/ 0 w 17"/>
                  <a:gd name="T13" fmla="*/ 0 h 148"/>
                  <a:gd name="T14" fmla="*/ 0 w 17"/>
                  <a:gd name="T15" fmla="*/ 0 h 148"/>
                  <a:gd name="T16" fmla="*/ 0 w 17"/>
                  <a:gd name="T17" fmla="*/ 0 h 148"/>
                  <a:gd name="T18" fmla="*/ 0 w 17"/>
                  <a:gd name="T19" fmla="*/ 0 h 148"/>
                  <a:gd name="T20" fmla="*/ 0 w 17"/>
                  <a:gd name="T21" fmla="*/ 0 h 148"/>
                  <a:gd name="T22" fmla="*/ 0 w 17"/>
                  <a:gd name="T23" fmla="*/ 0 h 148"/>
                  <a:gd name="T24" fmla="*/ 0 w 17"/>
                  <a:gd name="T25" fmla="*/ 0 h 148"/>
                  <a:gd name="T26" fmla="*/ 0 w 17"/>
                  <a:gd name="T27" fmla="*/ 0 h 148"/>
                  <a:gd name="T28" fmla="*/ 0 w 17"/>
                  <a:gd name="T29" fmla="*/ 0 h 148"/>
                  <a:gd name="T30" fmla="*/ 0 w 17"/>
                  <a:gd name="T31" fmla="*/ 0 h 148"/>
                  <a:gd name="T32" fmla="*/ 0 w 17"/>
                  <a:gd name="T33" fmla="*/ 0 h 148"/>
                  <a:gd name="T34" fmla="*/ 0 w 17"/>
                  <a:gd name="T35" fmla="*/ 0 h 148"/>
                  <a:gd name="T36" fmla="*/ 0 w 17"/>
                  <a:gd name="T37" fmla="*/ 0 h 148"/>
                  <a:gd name="T38" fmla="*/ 0 w 17"/>
                  <a:gd name="T39" fmla="*/ 0 h 148"/>
                  <a:gd name="T40" fmla="*/ 0 w 17"/>
                  <a:gd name="T41" fmla="*/ 0 h 148"/>
                  <a:gd name="T42" fmla="*/ 0 w 17"/>
                  <a:gd name="T43" fmla="*/ 0 h 148"/>
                  <a:gd name="T44" fmla="*/ 0 w 17"/>
                  <a:gd name="T45" fmla="*/ 0 h 148"/>
                  <a:gd name="T46" fmla="*/ 0 w 17"/>
                  <a:gd name="T47" fmla="*/ 0 h 148"/>
                  <a:gd name="T48" fmla="*/ 0 w 17"/>
                  <a:gd name="T49" fmla="*/ 0 h 148"/>
                  <a:gd name="T50" fmla="*/ 0 w 17"/>
                  <a:gd name="T51" fmla="*/ 0 h 14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48"/>
                  <a:gd name="T80" fmla="*/ 17 w 17"/>
                  <a:gd name="T81" fmla="*/ 148 h 14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48">
                    <a:moveTo>
                      <a:pt x="17" y="9"/>
                    </a:moveTo>
                    <a:lnTo>
                      <a:pt x="17" y="6"/>
                    </a:lnTo>
                    <a:lnTo>
                      <a:pt x="17" y="3"/>
                    </a:lnTo>
                    <a:lnTo>
                      <a:pt x="14" y="3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38"/>
                    </a:lnTo>
                    <a:lnTo>
                      <a:pt x="0" y="142"/>
                    </a:lnTo>
                    <a:lnTo>
                      <a:pt x="3" y="144"/>
                    </a:lnTo>
                    <a:lnTo>
                      <a:pt x="6" y="144"/>
                    </a:lnTo>
                    <a:lnTo>
                      <a:pt x="9" y="148"/>
                    </a:lnTo>
                    <a:lnTo>
                      <a:pt x="11" y="144"/>
                    </a:lnTo>
                    <a:lnTo>
                      <a:pt x="14" y="144"/>
                    </a:lnTo>
                    <a:lnTo>
                      <a:pt x="17" y="142"/>
                    </a:lnTo>
                    <a:lnTo>
                      <a:pt x="17" y="138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82" name="Line 565"/>
              <p:cNvSpPr>
                <a:spLocks noChangeShapeType="1"/>
              </p:cNvSpPr>
              <p:nvPr/>
            </p:nvSpPr>
            <p:spPr bwMode="auto">
              <a:xfrm>
                <a:off x="1987" y="279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83" name="Freeform 566"/>
              <p:cNvSpPr>
                <a:spLocks/>
              </p:cNvSpPr>
              <p:nvPr/>
            </p:nvSpPr>
            <p:spPr bwMode="auto">
              <a:xfrm>
                <a:off x="1985" y="2796"/>
                <a:ext cx="6" cy="4"/>
              </a:xfrm>
              <a:custGeom>
                <a:avLst/>
                <a:gdLst>
                  <a:gd name="T0" fmla="*/ 0 w 30"/>
                  <a:gd name="T1" fmla="*/ 0 h 19"/>
                  <a:gd name="T2" fmla="*/ 0 w 30"/>
                  <a:gd name="T3" fmla="*/ 0 h 19"/>
                  <a:gd name="T4" fmla="*/ 0 w 30"/>
                  <a:gd name="T5" fmla="*/ 0 h 19"/>
                  <a:gd name="T6" fmla="*/ 0 w 30"/>
                  <a:gd name="T7" fmla="*/ 0 h 19"/>
                  <a:gd name="T8" fmla="*/ 0 w 30"/>
                  <a:gd name="T9" fmla="*/ 0 h 19"/>
                  <a:gd name="T10" fmla="*/ 0 w 30"/>
                  <a:gd name="T11" fmla="*/ 0 h 19"/>
                  <a:gd name="T12" fmla="*/ 0 w 30"/>
                  <a:gd name="T13" fmla="*/ 0 h 19"/>
                  <a:gd name="T14" fmla="*/ 0 w 30"/>
                  <a:gd name="T15" fmla="*/ 0 h 19"/>
                  <a:gd name="T16" fmla="*/ 0 w 30"/>
                  <a:gd name="T17" fmla="*/ 0 h 19"/>
                  <a:gd name="T18" fmla="*/ 0 w 30"/>
                  <a:gd name="T19" fmla="*/ 0 h 19"/>
                  <a:gd name="T20" fmla="*/ 0 w 30"/>
                  <a:gd name="T21" fmla="*/ 0 h 19"/>
                  <a:gd name="T22" fmla="*/ 0 w 30"/>
                  <a:gd name="T23" fmla="*/ 0 h 19"/>
                  <a:gd name="T24" fmla="*/ 0 w 30"/>
                  <a:gd name="T25" fmla="*/ 0 h 19"/>
                  <a:gd name="T26" fmla="*/ 0 w 30"/>
                  <a:gd name="T27" fmla="*/ 0 h 19"/>
                  <a:gd name="T28" fmla="*/ 0 w 30"/>
                  <a:gd name="T29" fmla="*/ 0 h 19"/>
                  <a:gd name="T30" fmla="*/ 0 w 30"/>
                  <a:gd name="T31" fmla="*/ 0 h 19"/>
                  <a:gd name="T32" fmla="*/ 0 w 30"/>
                  <a:gd name="T33" fmla="*/ 0 h 19"/>
                  <a:gd name="T34" fmla="*/ 0 w 30"/>
                  <a:gd name="T35" fmla="*/ 0 h 19"/>
                  <a:gd name="T36" fmla="*/ 0 w 30"/>
                  <a:gd name="T37" fmla="*/ 0 h 19"/>
                  <a:gd name="T38" fmla="*/ 0 w 30"/>
                  <a:gd name="T39" fmla="*/ 0 h 19"/>
                  <a:gd name="T40" fmla="*/ 0 w 30"/>
                  <a:gd name="T41" fmla="*/ 0 h 19"/>
                  <a:gd name="T42" fmla="*/ 0 w 30"/>
                  <a:gd name="T43" fmla="*/ 0 h 19"/>
                  <a:gd name="T44" fmla="*/ 0 w 30"/>
                  <a:gd name="T45" fmla="*/ 0 h 19"/>
                  <a:gd name="T46" fmla="*/ 0 w 30"/>
                  <a:gd name="T47" fmla="*/ 0 h 19"/>
                  <a:gd name="T48" fmla="*/ 0 w 30"/>
                  <a:gd name="T49" fmla="*/ 0 h 19"/>
                  <a:gd name="T50" fmla="*/ 0 w 30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0"/>
                  <a:gd name="T79" fmla="*/ 0 h 19"/>
                  <a:gd name="T80" fmla="*/ 30 w 30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0" h="19">
                    <a:moveTo>
                      <a:pt x="9" y="0"/>
                    </a:moveTo>
                    <a:lnTo>
                      <a:pt x="6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3" y="15"/>
                    </a:lnTo>
                    <a:lnTo>
                      <a:pt x="6" y="15"/>
                    </a:lnTo>
                    <a:lnTo>
                      <a:pt x="9" y="19"/>
                    </a:lnTo>
                    <a:lnTo>
                      <a:pt x="22" y="19"/>
                    </a:lnTo>
                    <a:lnTo>
                      <a:pt x="28" y="15"/>
                    </a:lnTo>
                    <a:lnTo>
                      <a:pt x="30" y="13"/>
                    </a:lnTo>
                    <a:lnTo>
                      <a:pt x="30" y="9"/>
                    </a:lnTo>
                    <a:lnTo>
                      <a:pt x="30" y="6"/>
                    </a:lnTo>
                    <a:lnTo>
                      <a:pt x="30" y="3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84" name="Line 567"/>
              <p:cNvSpPr>
                <a:spLocks noChangeShapeType="1"/>
              </p:cNvSpPr>
              <p:nvPr/>
            </p:nvSpPr>
            <p:spPr bwMode="auto">
              <a:xfrm>
                <a:off x="1990" y="279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85" name="Freeform 568"/>
              <p:cNvSpPr>
                <a:spLocks/>
              </p:cNvSpPr>
              <p:nvPr/>
            </p:nvSpPr>
            <p:spPr bwMode="auto">
              <a:xfrm>
                <a:off x="1988" y="2796"/>
                <a:ext cx="26" cy="4"/>
              </a:xfrm>
              <a:custGeom>
                <a:avLst/>
                <a:gdLst>
                  <a:gd name="T0" fmla="*/ 0 w 131"/>
                  <a:gd name="T1" fmla="*/ 0 h 19"/>
                  <a:gd name="T2" fmla="*/ 0 w 131"/>
                  <a:gd name="T3" fmla="*/ 0 h 19"/>
                  <a:gd name="T4" fmla="*/ 0 w 131"/>
                  <a:gd name="T5" fmla="*/ 0 h 19"/>
                  <a:gd name="T6" fmla="*/ 0 w 131"/>
                  <a:gd name="T7" fmla="*/ 0 h 19"/>
                  <a:gd name="T8" fmla="*/ 0 w 131"/>
                  <a:gd name="T9" fmla="*/ 0 h 19"/>
                  <a:gd name="T10" fmla="*/ 0 w 131"/>
                  <a:gd name="T11" fmla="*/ 0 h 19"/>
                  <a:gd name="T12" fmla="*/ 0 w 131"/>
                  <a:gd name="T13" fmla="*/ 0 h 19"/>
                  <a:gd name="T14" fmla="*/ 0 w 131"/>
                  <a:gd name="T15" fmla="*/ 0 h 19"/>
                  <a:gd name="T16" fmla="*/ 0 w 131"/>
                  <a:gd name="T17" fmla="*/ 0 h 19"/>
                  <a:gd name="T18" fmla="*/ 0 w 131"/>
                  <a:gd name="T19" fmla="*/ 0 h 19"/>
                  <a:gd name="T20" fmla="*/ 0 w 131"/>
                  <a:gd name="T21" fmla="*/ 0 h 19"/>
                  <a:gd name="T22" fmla="*/ 0 w 131"/>
                  <a:gd name="T23" fmla="*/ 0 h 19"/>
                  <a:gd name="T24" fmla="*/ 0 w 131"/>
                  <a:gd name="T25" fmla="*/ 0 h 19"/>
                  <a:gd name="T26" fmla="*/ 0 w 131"/>
                  <a:gd name="T27" fmla="*/ 0 h 19"/>
                  <a:gd name="T28" fmla="*/ 0 w 131"/>
                  <a:gd name="T29" fmla="*/ 0 h 19"/>
                  <a:gd name="T30" fmla="*/ 0 w 131"/>
                  <a:gd name="T31" fmla="*/ 0 h 19"/>
                  <a:gd name="T32" fmla="*/ 0 w 131"/>
                  <a:gd name="T33" fmla="*/ 0 h 19"/>
                  <a:gd name="T34" fmla="*/ 0 w 131"/>
                  <a:gd name="T35" fmla="*/ 0 h 19"/>
                  <a:gd name="T36" fmla="*/ 0 w 131"/>
                  <a:gd name="T37" fmla="*/ 0 h 19"/>
                  <a:gd name="T38" fmla="*/ 0 w 131"/>
                  <a:gd name="T39" fmla="*/ 0 h 19"/>
                  <a:gd name="T40" fmla="*/ 0 w 131"/>
                  <a:gd name="T41" fmla="*/ 0 h 19"/>
                  <a:gd name="T42" fmla="*/ 0 w 131"/>
                  <a:gd name="T43" fmla="*/ 0 h 19"/>
                  <a:gd name="T44" fmla="*/ 0 w 131"/>
                  <a:gd name="T45" fmla="*/ 0 h 19"/>
                  <a:gd name="T46" fmla="*/ 0 w 131"/>
                  <a:gd name="T47" fmla="*/ 0 h 19"/>
                  <a:gd name="T48" fmla="*/ 0 w 131"/>
                  <a:gd name="T49" fmla="*/ 0 h 19"/>
                  <a:gd name="T50" fmla="*/ 0 w 131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31"/>
                  <a:gd name="T79" fmla="*/ 0 h 19"/>
                  <a:gd name="T80" fmla="*/ 131 w 131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31" h="19">
                    <a:moveTo>
                      <a:pt x="8" y="0"/>
                    </a:moveTo>
                    <a:lnTo>
                      <a:pt x="6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3" y="13"/>
                    </a:lnTo>
                    <a:lnTo>
                      <a:pt x="3" y="15"/>
                    </a:lnTo>
                    <a:lnTo>
                      <a:pt x="6" y="15"/>
                    </a:lnTo>
                    <a:lnTo>
                      <a:pt x="8" y="19"/>
                    </a:lnTo>
                    <a:lnTo>
                      <a:pt x="120" y="19"/>
                    </a:lnTo>
                    <a:lnTo>
                      <a:pt x="128" y="15"/>
                    </a:lnTo>
                    <a:lnTo>
                      <a:pt x="131" y="13"/>
                    </a:lnTo>
                    <a:lnTo>
                      <a:pt x="131" y="9"/>
                    </a:lnTo>
                    <a:lnTo>
                      <a:pt x="131" y="6"/>
                    </a:lnTo>
                    <a:lnTo>
                      <a:pt x="131" y="3"/>
                    </a:lnTo>
                    <a:lnTo>
                      <a:pt x="128" y="0"/>
                    </a:lnTo>
                    <a:lnTo>
                      <a:pt x="126" y="0"/>
                    </a:lnTo>
                    <a:lnTo>
                      <a:pt x="120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86" name="Line 569"/>
              <p:cNvSpPr>
                <a:spLocks noChangeShapeType="1"/>
              </p:cNvSpPr>
              <p:nvPr/>
            </p:nvSpPr>
            <p:spPr bwMode="auto">
              <a:xfrm>
                <a:off x="2014" y="279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87" name="Freeform 570"/>
              <p:cNvSpPr>
                <a:spLocks/>
              </p:cNvSpPr>
              <p:nvPr/>
            </p:nvSpPr>
            <p:spPr bwMode="auto">
              <a:xfrm>
                <a:off x="2011" y="2796"/>
                <a:ext cx="3" cy="31"/>
              </a:xfrm>
              <a:custGeom>
                <a:avLst/>
                <a:gdLst>
                  <a:gd name="T0" fmla="*/ 0 w 16"/>
                  <a:gd name="T1" fmla="*/ 0 h 152"/>
                  <a:gd name="T2" fmla="*/ 0 w 16"/>
                  <a:gd name="T3" fmla="*/ 0 h 152"/>
                  <a:gd name="T4" fmla="*/ 0 w 16"/>
                  <a:gd name="T5" fmla="*/ 0 h 152"/>
                  <a:gd name="T6" fmla="*/ 0 w 16"/>
                  <a:gd name="T7" fmla="*/ 0 h 152"/>
                  <a:gd name="T8" fmla="*/ 0 w 16"/>
                  <a:gd name="T9" fmla="*/ 0 h 152"/>
                  <a:gd name="T10" fmla="*/ 0 w 16"/>
                  <a:gd name="T11" fmla="*/ 0 h 152"/>
                  <a:gd name="T12" fmla="*/ 0 w 16"/>
                  <a:gd name="T13" fmla="*/ 0 h 152"/>
                  <a:gd name="T14" fmla="*/ 0 w 16"/>
                  <a:gd name="T15" fmla="*/ 0 h 152"/>
                  <a:gd name="T16" fmla="*/ 0 w 16"/>
                  <a:gd name="T17" fmla="*/ 0 h 152"/>
                  <a:gd name="T18" fmla="*/ 0 w 16"/>
                  <a:gd name="T19" fmla="*/ 0 h 152"/>
                  <a:gd name="T20" fmla="*/ 0 w 16"/>
                  <a:gd name="T21" fmla="*/ 0 h 152"/>
                  <a:gd name="T22" fmla="*/ 0 w 16"/>
                  <a:gd name="T23" fmla="*/ 0 h 152"/>
                  <a:gd name="T24" fmla="*/ 0 w 16"/>
                  <a:gd name="T25" fmla="*/ 0 h 152"/>
                  <a:gd name="T26" fmla="*/ 0 w 16"/>
                  <a:gd name="T27" fmla="*/ 0 h 152"/>
                  <a:gd name="T28" fmla="*/ 0 w 16"/>
                  <a:gd name="T29" fmla="*/ 0 h 152"/>
                  <a:gd name="T30" fmla="*/ 0 w 16"/>
                  <a:gd name="T31" fmla="*/ 0 h 152"/>
                  <a:gd name="T32" fmla="*/ 0 w 16"/>
                  <a:gd name="T33" fmla="*/ 0 h 152"/>
                  <a:gd name="T34" fmla="*/ 0 w 16"/>
                  <a:gd name="T35" fmla="*/ 0 h 152"/>
                  <a:gd name="T36" fmla="*/ 0 w 16"/>
                  <a:gd name="T37" fmla="*/ 0 h 152"/>
                  <a:gd name="T38" fmla="*/ 0 w 16"/>
                  <a:gd name="T39" fmla="*/ 0 h 152"/>
                  <a:gd name="T40" fmla="*/ 0 w 16"/>
                  <a:gd name="T41" fmla="*/ 0 h 152"/>
                  <a:gd name="T42" fmla="*/ 0 w 16"/>
                  <a:gd name="T43" fmla="*/ 0 h 152"/>
                  <a:gd name="T44" fmla="*/ 0 w 16"/>
                  <a:gd name="T45" fmla="*/ 0 h 152"/>
                  <a:gd name="T46" fmla="*/ 0 w 16"/>
                  <a:gd name="T47" fmla="*/ 0 h 152"/>
                  <a:gd name="T48" fmla="*/ 0 w 16"/>
                  <a:gd name="T49" fmla="*/ 0 h 152"/>
                  <a:gd name="T50" fmla="*/ 0 w 16"/>
                  <a:gd name="T51" fmla="*/ 0 h 15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52"/>
                  <a:gd name="T80" fmla="*/ 16 w 16"/>
                  <a:gd name="T81" fmla="*/ 152 h 152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52">
                    <a:moveTo>
                      <a:pt x="16" y="9"/>
                    </a:moveTo>
                    <a:lnTo>
                      <a:pt x="16" y="6"/>
                    </a:lnTo>
                    <a:lnTo>
                      <a:pt x="16" y="3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46"/>
                    </a:lnTo>
                    <a:lnTo>
                      <a:pt x="2" y="148"/>
                    </a:lnTo>
                    <a:lnTo>
                      <a:pt x="5" y="148"/>
                    </a:lnTo>
                    <a:lnTo>
                      <a:pt x="5" y="152"/>
                    </a:lnTo>
                    <a:lnTo>
                      <a:pt x="7" y="152"/>
                    </a:lnTo>
                    <a:lnTo>
                      <a:pt x="11" y="152"/>
                    </a:lnTo>
                    <a:lnTo>
                      <a:pt x="13" y="148"/>
                    </a:lnTo>
                    <a:lnTo>
                      <a:pt x="16" y="146"/>
                    </a:lnTo>
                    <a:lnTo>
                      <a:pt x="16" y="142"/>
                    </a:lnTo>
                    <a:lnTo>
                      <a:pt x="16" y="146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88" name="Line 571"/>
              <p:cNvSpPr>
                <a:spLocks noChangeShapeType="1"/>
              </p:cNvSpPr>
              <p:nvPr/>
            </p:nvSpPr>
            <p:spPr bwMode="auto">
              <a:xfrm>
                <a:off x="2013" y="282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89" name="Freeform 572"/>
              <p:cNvSpPr>
                <a:spLocks/>
              </p:cNvSpPr>
              <p:nvPr/>
            </p:nvSpPr>
            <p:spPr bwMode="auto">
              <a:xfrm>
                <a:off x="2011" y="2823"/>
                <a:ext cx="6" cy="4"/>
              </a:xfrm>
              <a:custGeom>
                <a:avLst/>
                <a:gdLst>
                  <a:gd name="T0" fmla="*/ 0 w 29"/>
                  <a:gd name="T1" fmla="*/ 0 h 19"/>
                  <a:gd name="T2" fmla="*/ 0 w 29"/>
                  <a:gd name="T3" fmla="*/ 0 h 19"/>
                  <a:gd name="T4" fmla="*/ 0 w 29"/>
                  <a:gd name="T5" fmla="*/ 0 h 19"/>
                  <a:gd name="T6" fmla="*/ 0 w 29"/>
                  <a:gd name="T7" fmla="*/ 0 h 19"/>
                  <a:gd name="T8" fmla="*/ 0 w 29"/>
                  <a:gd name="T9" fmla="*/ 0 h 19"/>
                  <a:gd name="T10" fmla="*/ 0 w 29"/>
                  <a:gd name="T11" fmla="*/ 0 h 19"/>
                  <a:gd name="T12" fmla="*/ 0 w 29"/>
                  <a:gd name="T13" fmla="*/ 0 h 19"/>
                  <a:gd name="T14" fmla="*/ 0 w 29"/>
                  <a:gd name="T15" fmla="*/ 0 h 19"/>
                  <a:gd name="T16" fmla="*/ 0 w 29"/>
                  <a:gd name="T17" fmla="*/ 0 h 19"/>
                  <a:gd name="T18" fmla="*/ 0 w 29"/>
                  <a:gd name="T19" fmla="*/ 0 h 19"/>
                  <a:gd name="T20" fmla="*/ 0 w 29"/>
                  <a:gd name="T21" fmla="*/ 0 h 19"/>
                  <a:gd name="T22" fmla="*/ 0 w 29"/>
                  <a:gd name="T23" fmla="*/ 0 h 19"/>
                  <a:gd name="T24" fmla="*/ 0 w 29"/>
                  <a:gd name="T25" fmla="*/ 0 h 19"/>
                  <a:gd name="T26" fmla="*/ 0 w 29"/>
                  <a:gd name="T27" fmla="*/ 0 h 19"/>
                  <a:gd name="T28" fmla="*/ 0 w 29"/>
                  <a:gd name="T29" fmla="*/ 0 h 19"/>
                  <a:gd name="T30" fmla="*/ 0 w 29"/>
                  <a:gd name="T31" fmla="*/ 0 h 19"/>
                  <a:gd name="T32" fmla="*/ 0 w 29"/>
                  <a:gd name="T33" fmla="*/ 0 h 19"/>
                  <a:gd name="T34" fmla="*/ 0 w 29"/>
                  <a:gd name="T35" fmla="*/ 0 h 19"/>
                  <a:gd name="T36" fmla="*/ 0 w 29"/>
                  <a:gd name="T37" fmla="*/ 0 h 19"/>
                  <a:gd name="T38" fmla="*/ 0 w 29"/>
                  <a:gd name="T39" fmla="*/ 0 h 19"/>
                  <a:gd name="T40" fmla="*/ 0 w 29"/>
                  <a:gd name="T41" fmla="*/ 0 h 19"/>
                  <a:gd name="T42" fmla="*/ 0 w 29"/>
                  <a:gd name="T43" fmla="*/ 0 h 19"/>
                  <a:gd name="T44" fmla="*/ 0 w 29"/>
                  <a:gd name="T45" fmla="*/ 0 h 19"/>
                  <a:gd name="T46" fmla="*/ 0 w 29"/>
                  <a:gd name="T47" fmla="*/ 0 h 19"/>
                  <a:gd name="T48" fmla="*/ 0 w 29"/>
                  <a:gd name="T49" fmla="*/ 0 h 19"/>
                  <a:gd name="T50" fmla="*/ 0 w 29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9"/>
                  <a:gd name="T79" fmla="*/ 0 h 19"/>
                  <a:gd name="T80" fmla="*/ 29 w 29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9" h="19">
                    <a:moveTo>
                      <a:pt x="7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2" y="15"/>
                    </a:lnTo>
                    <a:lnTo>
                      <a:pt x="5" y="15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22" y="19"/>
                    </a:lnTo>
                    <a:lnTo>
                      <a:pt x="27" y="15"/>
                    </a:lnTo>
                    <a:lnTo>
                      <a:pt x="29" y="13"/>
                    </a:lnTo>
                    <a:lnTo>
                      <a:pt x="29" y="9"/>
                    </a:lnTo>
                    <a:lnTo>
                      <a:pt x="29" y="6"/>
                    </a:lnTo>
                    <a:lnTo>
                      <a:pt x="29" y="3"/>
                    </a:lnTo>
                    <a:lnTo>
                      <a:pt x="27" y="0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90" name="Line 573"/>
              <p:cNvSpPr>
                <a:spLocks noChangeShapeType="1"/>
              </p:cNvSpPr>
              <p:nvPr/>
            </p:nvSpPr>
            <p:spPr bwMode="auto">
              <a:xfrm>
                <a:off x="2016" y="282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91" name="Freeform 574"/>
              <p:cNvSpPr>
                <a:spLocks/>
              </p:cNvSpPr>
              <p:nvPr/>
            </p:nvSpPr>
            <p:spPr bwMode="auto">
              <a:xfrm>
                <a:off x="2014" y="2823"/>
                <a:ext cx="17" cy="4"/>
              </a:xfrm>
              <a:custGeom>
                <a:avLst/>
                <a:gdLst>
                  <a:gd name="T0" fmla="*/ 0 w 88"/>
                  <a:gd name="T1" fmla="*/ 0 h 19"/>
                  <a:gd name="T2" fmla="*/ 0 w 88"/>
                  <a:gd name="T3" fmla="*/ 0 h 19"/>
                  <a:gd name="T4" fmla="*/ 0 w 88"/>
                  <a:gd name="T5" fmla="*/ 0 h 19"/>
                  <a:gd name="T6" fmla="*/ 0 w 88"/>
                  <a:gd name="T7" fmla="*/ 0 h 19"/>
                  <a:gd name="T8" fmla="*/ 0 w 88"/>
                  <a:gd name="T9" fmla="*/ 0 h 19"/>
                  <a:gd name="T10" fmla="*/ 0 w 88"/>
                  <a:gd name="T11" fmla="*/ 0 h 19"/>
                  <a:gd name="T12" fmla="*/ 0 w 88"/>
                  <a:gd name="T13" fmla="*/ 0 h 19"/>
                  <a:gd name="T14" fmla="*/ 0 w 88"/>
                  <a:gd name="T15" fmla="*/ 0 h 19"/>
                  <a:gd name="T16" fmla="*/ 0 w 88"/>
                  <a:gd name="T17" fmla="*/ 0 h 19"/>
                  <a:gd name="T18" fmla="*/ 0 w 88"/>
                  <a:gd name="T19" fmla="*/ 0 h 19"/>
                  <a:gd name="T20" fmla="*/ 0 w 88"/>
                  <a:gd name="T21" fmla="*/ 0 h 19"/>
                  <a:gd name="T22" fmla="*/ 0 w 88"/>
                  <a:gd name="T23" fmla="*/ 0 h 19"/>
                  <a:gd name="T24" fmla="*/ 0 w 88"/>
                  <a:gd name="T25" fmla="*/ 0 h 19"/>
                  <a:gd name="T26" fmla="*/ 0 w 88"/>
                  <a:gd name="T27" fmla="*/ 0 h 19"/>
                  <a:gd name="T28" fmla="*/ 0 w 88"/>
                  <a:gd name="T29" fmla="*/ 0 h 19"/>
                  <a:gd name="T30" fmla="*/ 0 w 88"/>
                  <a:gd name="T31" fmla="*/ 0 h 19"/>
                  <a:gd name="T32" fmla="*/ 0 w 88"/>
                  <a:gd name="T33" fmla="*/ 0 h 19"/>
                  <a:gd name="T34" fmla="*/ 0 w 88"/>
                  <a:gd name="T35" fmla="*/ 0 h 19"/>
                  <a:gd name="T36" fmla="*/ 0 w 88"/>
                  <a:gd name="T37" fmla="*/ 0 h 19"/>
                  <a:gd name="T38" fmla="*/ 0 w 88"/>
                  <a:gd name="T39" fmla="*/ 0 h 19"/>
                  <a:gd name="T40" fmla="*/ 0 w 88"/>
                  <a:gd name="T41" fmla="*/ 0 h 19"/>
                  <a:gd name="T42" fmla="*/ 0 w 88"/>
                  <a:gd name="T43" fmla="*/ 0 h 19"/>
                  <a:gd name="T44" fmla="*/ 0 w 88"/>
                  <a:gd name="T45" fmla="*/ 0 h 19"/>
                  <a:gd name="T46" fmla="*/ 0 w 88"/>
                  <a:gd name="T47" fmla="*/ 0 h 19"/>
                  <a:gd name="T48" fmla="*/ 0 w 88"/>
                  <a:gd name="T49" fmla="*/ 0 h 19"/>
                  <a:gd name="T50" fmla="*/ 0 w 88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8"/>
                  <a:gd name="T79" fmla="*/ 0 h 19"/>
                  <a:gd name="T80" fmla="*/ 88 w 88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8" h="19">
                    <a:moveTo>
                      <a:pt x="9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3" y="13"/>
                    </a:lnTo>
                    <a:lnTo>
                      <a:pt x="3" y="15"/>
                    </a:lnTo>
                    <a:lnTo>
                      <a:pt x="5" y="15"/>
                    </a:lnTo>
                    <a:lnTo>
                      <a:pt x="5" y="19"/>
                    </a:lnTo>
                    <a:lnTo>
                      <a:pt x="9" y="19"/>
                    </a:lnTo>
                    <a:lnTo>
                      <a:pt x="79" y="19"/>
                    </a:lnTo>
                    <a:lnTo>
                      <a:pt x="84" y="15"/>
                    </a:lnTo>
                    <a:lnTo>
                      <a:pt x="88" y="15"/>
                    </a:lnTo>
                    <a:lnTo>
                      <a:pt x="88" y="13"/>
                    </a:lnTo>
                    <a:lnTo>
                      <a:pt x="88" y="9"/>
                    </a:lnTo>
                    <a:lnTo>
                      <a:pt x="88" y="6"/>
                    </a:lnTo>
                    <a:lnTo>
                      <a:pt x="88" y="3"/>
                    </a:lnTo>
                    <a:lnTo>
                      <a:pt x="88" y="0"/>
                    </a:lnTo>
                    <a:lnTo>
                      <a:pt x="84" y="0"/>
                    </a:lnTo>
                    <a:lnTo>
                      <a:pt x="82" y="0"/>
                    </a:lnTo>
                    <a:lnTo>
                      <a:pt x="79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92" name="Line 575"/>
              <p:cNvSpPr>
                <a:spLocks noChangeShapeType="1"/>
              </p:cNvSpPr>
              <p:nvPr/>
            </p:nvSpPr>
            <p:spPr bwMode="auto">
              <a:xfrm>
                <a:off x="2030" y="282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93" name="Freeform 576"/>
              <p:cNvSpPr>
                <a:spLocks/>
              </p:cNvSpPr>
              <p:nvPr/>
            </p:nvSpPr>
            <p:spPr bwMode="auto">
              <a:xfrm>
                <a:off x="2028" y="2823"/>
                <a:ext cx="18" cy="4"/>
              </a:xfrm>
              <a:custGeom>
                <a:avLst/>
                <a:gdLst>
                  <a:gd name="T0" fmla="*/ 0 w 90"/>
                  <a:gd name="T1" fmla="*/ 0 h 19"/>
                  <a:gd name="T2" fmla="*/ 0 w 90"/>
                  <a:gd name="T3" fmla="*/ 0 h 19"/>
                  <a:gd name="T4" fmla="*/ 0 w 90"/>
                  <a:gd name="T5" fmla="*/ 0 h 19"/>
                  <a:gd name="T6" fmla="*/ 0 w 90"/>
                  <a:gd name="T7" fmla="*/ 0 h 19"/>
                  <a:gd name="T8" fmla="*/ 0 w 90"/>
                  <a:gd name="T9" fmla="*/ 0 h 19"/>
                  <a:gd name="T10" fmla="*/ 0 w 90"/>
                  <a:gd name="T11" fmla="*/ 0 h 19"/>
                  <a:gd name="T12" fmla="*/ 0 w 90"/>
                  <a:gd name="T13" fmla="*/ 0 h 19"/>
                  <a:gd name="T14" fmla="*/ 0 w 90"/>
                  <a:gd name="T15" fmla="*/ 0 h 19"/>
                  <a:gd name="T16" fmla="*/ 0 w 90"/>
                  <a:gd name="T17" fmla="*/ 0 h 19"/>
                  <a:gd name="T18" fmla="*/ 0 w 90"/>
                  <a:gd name="T19" fmla="*/ 0 h 19"/>
                  <a:gd name="T20" fmla="*/ 0 w 90"/>
                  <a:gd name="T21" fmla="*/ 0 h 19"/>
                  <a:gd name="T22" fmla="*/ 0 w 90"/>
                  <a:gd name="T23" fmla="*/ 0 h 19"/>
                  <a:gd name="T24" fmla="*/ 0 w 90"/>
                  <a:gd name="T25" fmla="*/ 0 h 19"/>
                  <a:gd name="T26" fmla="*/ 0 w 90"/>
                  <a:gd name="T27" fmla="*/ 0 h 19"/>
                  <a:gd name="T28" fmla="*/ 0 w 90"/>
                  <a:gd name="T29" fmla="*/ 0 h 19"/>
                  <a:gd name="T30" fmla="*/ 0 w 90"/>
                  <a:gd name="T31" fmla="*/ 0 h 19"/>
                  <a:gd name="T32" fmla="*/ 0 w 90"/>
                  <a:gd name="T33" fmla="*/ 0 h 19"/>
                  <a:gd name="T34" fmla="*/ 0 w 90"/>
                  <a:gd name="T35" fmla="*/ 0 h 19"/>
                  <a:gd name="T36" fmla="*/ 0 w 90"/>
                  <a:gd name="T37" fmla="*/ 0 h 19"/>
                  <a:gd name="T38" fmla="*/ 0 w 90"/>
                  <a:gd name="T39" fmla="*/ 0 h 19"/>
                  <a:gd name="T40" fmla="*/ 0 w 90"/>
                  <a:gd name="T41" fmla="*/ 0 h 19"/>
                  <a:gd name="T42" fmla="*/ 0 w 90"/>
                  <a:gd name="T43" fmla="*/ 0 h 19"/>
                  <a:gd name="T44" fmla="*/ 0 w 90"/>
                  <a:gd name="T45" fmla="*/ 0 h 19"/>
                  <a:gd name="T46" fmla="*/ 0 w 90"/>
                  <a:gd name="T47" fmla="*/ 0 h 19"/>
                  <a:gd name="T48" fmla="*/ 0 w 90"/>
                  <a:gd name="T49" fmla="*/ 0 h 19"/>
                  <a:gd name="T50" fmla="*/ 0 w 90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90"/>
                  <a:gd name="T79" fmla="*/ 0 h 19"/>
                  <a:gd name="T80" fmla="*/ 90 w 90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90" h="19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13"/>
                    </a:lnTo>
                    <a:lnTo>
                      <a:pt x="2" y="15"/>
                    </a:lnTo>
                    <a:lnTo>
                      <a:pt x="6" y="15"/>
                    </a:lnTo>
                    <a:lnTo>
                      <a:pt x="8" y="19"/>
                    </a:lnTo>
                    <a:lnTo>
                      <a:pt x="79" y="19"/>
                    </a:lnTo>
                    <a:lnTo>
                      <a:pt x="85" y="15"/>
                    </a:lnTo>
                    <a:lnTo>
                      <a:pt x="87" y="15"/>
                    </a:lnTo>
                    <a:lnTo>
                      <a:pt x="87" y="13"/>
                    </a:lnTo>
                    <a:lnTo>
                      <a:pt x="90" y="9"/>
                    </a:lnTo>
                    <a:lnTo>
                      <a:pt x="90" y="6"/>
                    </a:lnTo>
                    <a:lnTo>
                      <a:pt x="87" y="3"/>
                    </a:lnTo>
                    <a:lnTo>
                      <a:pt x="87" y="0"/>
                    </a:lnTo>
                    <a:lnTo>
                      <a:pt x="85" y="0"/>
                    </a:lnTo>
                    <a:lnTo>
                      <a:pt x="82" y="0"/>
                    </a:lnTo>
                    <a:lnTo>
                      <a:pt x="79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94" name="Line 577"/>
              <p:cNvSpPr>
                <a:spLocks noChangeShapeType="1"/>
              </p:cNvSpPr>
              <p:nvPr/>
            </p:nvSpPr>
            <p:spPr bwMode="auto">
              <a:xfrm>
                <a:off x="2044" y="282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95" name="Freeform 578"/>
              <p:cNvSpPr>
                <a:spLocks/>
              </p:cNvSpPr>
              <p:nvPr/>
            </p:nvSpPr>
            <p:spPr bwMode="auto">
              <a:xfrm>
                <a:off x="2043" y="2823"/>
                <a:ext cx="14" cy="4"/>
              </a:xfrm>
              <a:custGeom>
                <a:avLst/>
                <a:gdLst>
                  <a:gd name="T0" fmla="*/ 0 w 73"/>
                  <a:gd name="T1" fmla="*/ 0 h 19"/>
                  <a:gd name="T2" fmla="*/ 0 w 73"/>
                  <a:gd name="T3" fmla="*/ 0 h 19"/>
                  <a:gd name="T4" fmla="*/ 0 w 73"/>
                  <a:gd name="T5" fmla="*/ 0 h 19"/>
                  <a:gd name="T6" fmla="*/ 0 w 73"/>
                  <a:gd name="T7" fmla="*/ 0 h 19"/>
                  <a:gd name="T8" fmla="*/ 0 w 73"/>
                  <a:gd name="T9" fmla="*/ 0 h 19"/>
                  <a:gd name="T10" fmla="*/ 0 w 73"/>
                  <a:gd name="T11" fmla="*/ 0 h 19"/>
                  <a:gd name="T12" fmla="*/ 0 w 73"/>
                  <a:gd name="T13" fmla="*/ 0 h 19"/>
                  <a:gd name="T14" fmla="*/ 0 w 73"/>
                  <a:gd name="T15" fmla="*/ 0 h 19"/>
                  <a:gd name="T16" fmla="*/ 0 w 73"/>
                  <a:gd name="T17" fmla="*/ 0 h 19"/>
                  <a:gd name="T18" fmla="*/ 0 w 73"/>
                  <a:gd name="T19" fmla="*/ 0 h 19"/>
                  <a:gd name="T20" fmla="*/ 0 w 73"/>
                  <a:gd name="T21" fmla="*/ 0 h 19"/>
                  <a:gd name="T22" fmla="*/ 0 w 73"/>
                  <a:gd name="T23" fmla="*/ 0 h 19"/>
                  <a:gd name="T24" fmla="*/ 0 w 73"/>
                  <a:gd name="T25" fmla="*/ 0 h 19"/>
                  <a:gd name="T26" fmla="*/ 0 w 73"/>
                  <a:gd name="T27" fmla="*/ 0 h 19"/>
                  <a:gd name="T28" fmla="*/ 0 w 73"/>
                  <a:gd name="T29" fmla="*/ 0 h 19"/>
                  <a:gd name="T30" fmla="*/ 0 w 73"/>
                  <a:gd name="T31" fmla="*/ 0 h 19"/>
                  <a:gd name="T32" fmla="*/ 0 w 73"/>
                  <a:gd name="T33" fmla="*/ 0 h 19"/>
                  <a:gd name="T34" fmla="*/ 0 w 73"/>
                  <a:gd name="T35" fmla="*/ 0 h 19"/>
                  <a:gd name="T36" fmla="*/ 0 w 73"/>
                  <a:gd name="T37" fmla="*/ 0 h 19"/>
                  <a:gd name="T38" fmla="*/ 0 w 73"/>
                  <a:gd name="T39" fmla="*/ 0 h 19"/>
                  <a:gd name="T40" fmla="*/ 0 w 73"/>
                  <a:gd name="T41" fmla="*/ 0 h 19"/>
                  <a:gd name="T42" fmla="*/ 0 w 73"/>
                  <a:gd name="T43" fmla="*/ 0 h 19"/>
                  <a:gd name="T44" fmla="*/ 0 w 73"/>
                  <a:gd name="T45" fmla="*/ 0 h 19"/>
                  <a:gd name="T46" fmla="*/ 0 w 73"/>
                  <a:gd name="T47" fmla="*/ 0 h 19"/>
                  <a:gd name="T48" fmla="*/ 0 w 73"/>
                  <a:gd name="T49" fmla="*/ 0 h 19"/>
                  <a:gd name="T50" fmla="*/ 0 w 73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73"/>
                  <a:gd name="T79" fmla="*/ 0 h 19"/>
                  <a:gd name="T80" fmla="*/ 73 w 73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73" h="19">
                    <a:moveTo>
                      <a:pt x="8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2" y="15"/>
                    </a:lnTo>
                    <a:lnTo>
                      <a:pt x="5" y="19"/>
                    </a:lnTo>
                    <a:lnTo>
                      <a:pt x="8" y="19"/>
                    </a:lnTo>
                    <a:lnTo>
                      <a:pt x="62" y="19"/>
                    </a:lnTo>
                    <a:lnTo>
                      <a:pt x="68" y="15"/>
                    </a:lnTo>
                    <a:lnTo>
                      <a:pt x="70" y="15"/>
                    </a:lnTo>
                    <a:lnTo>
                      <a:pt x="70" y="13"/>
                    </a:lnTo>
                    <a:lnTo>
                      <a:pt x="70" y="9"/>
                    </a:lnTo>
                    <a:lnTo>
                      <a:pt x="73" y="9"/>
                    </a:lnTo>
                    <a:lnTo>
                      <a:pt x="70" y="6"/>
                    </a:lnTo>
                    <a:lnTo>
                      <a:pt x="70" y="3"/>
                    </a:lnTo>
                    <a:lnTo>
                      <a:pt x="70" y="0"/>
                    </a:lnTo>
                    <a:lnTo>
                      <a:pt x="68" y="0"/>
                    </a:lnTo>
                    <a:lnTo>
                      <a:pt x="65" y="0"/>
                    </a:lnTo>
                    <a:lnTo>
                      <a:pt x="62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96" name="Line 579"/>
              <p:cNvSpPr>
                <a:spLocks noChangeShapeType="1"/>
              </p:cNvSpPr>
              <p:nvPr/>
            </p:nvSpPr>
            <p:spPr bwMode="auto">
              <a:xfrm>
                <a:off x="2057" y="282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97" name="Freeform 580"/>
              <p:cNvSpPr>
                <a:spLocks/>
              </p:cNvSpPr>
              <p:nvPr/>
            </p:nvSpPr>
            <p:spPr bwMode="auto">
              <a:xfrm>
                <a:off x="2054" y="2823"/>
                <a:ext cx="3" cy="33"/>
              </a:xfrm>
              <a:custGeom>
                <a:avLst/>
                <a:gdLst>
                  <a:gd name="T0" fmla="*/ 0 w 16"/>
                  <a:gd name="T1" fmla="*/ 0 h 163"/>
                  <a:gd name="T2" fmla="*/ 0 w 16"/>
                  <a:gd name="T3" fmla="*/ 0 h 163"/>
                  <a:gd name="T4" fmla="*/ 0 w 16"/>
                  <a:gd name="T5" fmla="*/ 0 h 163"/>
                  <a:gd name="T6" fmla="*/ 0 w 16"/>
                  <a:gd name="T7" fmla="*/ 0 h 163"/>
                  <a:gd name="T8" fmla="*/ 0 w 16"/>
                  <a:gd name="T9" fmla="*/ 0 h 163"/>
                  <a:gd name="T10" fmla="*/ 0 w 16"/>
                  <a:gd name="T11" fmla="*/ 0 h 163"/>
                  <a:gd name="T12" fmla="*/ 0 w 16"/>
                  <a:gd name="T13" fmla="*/ 0 h 163"/>
                  <a:gd name="T14" fmla="*/ 0 w 16"/>
                  <a:gd name="T15" fmla="*/ 0 h 163"/>
                  <a:gd name="T16" fmla="*/ 0 w 16"/>
                  <a:gd name="T17" fmla="*/ 0 h 163"/>
                  <a:gd name="T18" fmla="*/ 0 w 16"/>
                  <a:gd name="T19" fmla="*/ 0 h 163"/>
                  <a:gd name="T20" fmla="*/ 0 w 16"/>
                  <a:gd name="T21" fmla="*/ 0 h 163"/>
                  <a:gd name="T22" fmla="*/ 0 w 16"/>
                  <a:gd name="T23" fmla="*/ 0 h 163"/>
                  <a:gd name="T24" fmla="*/ 0 w 16"/>
                  <a:gd name="T25" fmla="*/ 0 h 163"/>
                  <a:gd name="T26" fmla="*/ 0 w 16"/>
                  <a:gd name="T27" fmla="*/ 0 h 163"/>
                  <a:gd name="T28" fmla="*/ 0 w 16"/>
                  <a:gd name="T29" fmla="*/ 0 h 163"/>
                  <a:gd name="T30" fmla="*/ 0 w 16"/>
                  <a:gd name="T31" fmla="*/ 0 h 163"/>
                  <a:gd name="T32" fmla="*/ 0 w 16"/>
                  <a:gd name="T33" fmla="*/ 0 h 163"/>
                  <a:gd name="T34" fmla="*/ 0 w 16"/>
                  <a:gd name="T35" fmla="*/ 0 h 163"/>
                  <a:gd name="T36" fmla="*/ 0 w 16"/>
                  <a:gd name="T37" fmla="*/ 0 h 163"/>
                  <a:gd name="T38" fmla="*/ 0 w 16"/>
                  <a:gd name="T39" fmla="*/ 0 h 163"/>
                  <a:gd name="T40" fmla="*/ 0 w 16"/>
                  <a:gd name="T41" fmla="*/ 0 h 163"/>
                  <a:gd name="T42" fmla="*/ 0 w 16"/>
                  <a:gd name="T43" fmla="*/ 0 h 163"/>
                  <a:gd name="T44" fmla="*/ 0 w 16"/>
                  <a:gd name="T45" fmla="*/ 0 h 163"/>
                  <a:gd name="T46" fmla="*/ 0 w 16"/>
                  <a:gd name="T47" fmla="*/ 0 h 163"/>
                  <a:gd name="T48" fmla="*/ 0 w 16"/>
                  <a:gd name="T49" fmla="*/ 0 h 163"/>
                  <a:gd name="T50" fmla="*/ 0 w 16"/>
                  <a:gd name="T51" fmla="*/ 0 h 16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63"/>
                  <a:gd name="T80" fmla="*/ 16 w 16"/>
                  <a:gd name="T81" fmla="*/ 163 h 16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63">
                    <a:moveTo>
                      <a:pt x="16" y="9"/>
                    </a:moveTo>
                    <a:lnTo>
                      <a:pt x="13" y="6"/>
                    </a:lnTo>
                    <a:lnTo>
                      <a:pt x="13" y="3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57"/>
                    </a:lnTo>
                    <a:lnTo>
                      <a:pt x="0" y="160"/>
                    </a:lnTo>
                    <a:lnTo>
                      <a:pt x="2" y="163"/>
                    </a:lnTo>
                    <a:lnTo>
                      <a:pt x="5" y="163"/>
                    </a:lnTo>
                    <a:lnTo>
                      <a:pt x="8" y="163"/>
                    </a:lnTo>
                    <a:lnTo>
                      <a:pt x="11" y="163"/>
                    </a:lnTo>
                    <a:lnTo>
                      <a:pt x="13" y="160"/>
                    </a:lnTo>
                    <a:lnTo>
                      <a:pt x="13" y="157"/>
                    </a:lnTo>
                    <a:lnTo>
                      <a:pt x="16" y="157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98" name="Line 581"/>
              <p:cNvSpPr>
                <a:spLocks noChangeShapeType="1"/>
              </p:cNvSpPr>
              <p:nvPr/>
            </p:nvSpPr>
            <p:spPr bwMode="auto">
              <a:xfrm>
                <a:off x="2056" y="285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599" name="Freeform 582"/>
              <p:cNvSpPr>
                <a:spLocks/>
              </p:cNvSpPr>
              <p:nvPr/>
            </p:nvSpPr>
            <p:spPr bwMode="auto">
              <a:xfrm>
                <a:off x="2054" y="2852"/>
                <a:ext cx="43" cy="4"/>
              </a:xfrm>
              <a:custGeom>
                <a:avLst/>
                <a:gdLst>
                  <a:gd name="T0" fmla="*/ 0 w 215"/>
                  <a:gd name="T1" fmla="*/ 0 h 19"/>
                  <a:gd name="T2" fmla="*/ 0 w 215"/>
                  <a:gd name="T3" fmla="*/ 0 h 19"/>
                  <a:gd name="T4" fmla="*/ 0 w 215"/>
                  <a:gd name="T5" fmla="*/ 0 h 19"/>
                  <a:gd name="T6" fmla="*/ 0 w 215"/>
                  <a:gd name="T7" fmla="*/ 0 h 19"/>
                  <a:gd name="T8" fmla="*/ 0 w 215"/>
                  <a:gd name="T9" fmla="*/ 0 h 19"/>
                  <a:gd name="T10" fmla="*/ 0 w 215"/>
                  <a:gd name="T11" fmla="*/ 0 h 19"/>
                  <a:gd name="T12" fmla="*/ 0 w 215"/>
                  <a:gd name="T13" fmla="*/ 0 h 19"/>
                  <a:gd name="T14" fmla="*/ 0 w 215"/>
                  <a:gd name="T15" fmla="*/ 0 h 19"/>
                  <a:gd name="T16" fmla="*/ 0 w 215"/>
                  <a:gd name="T17" fmla="*/ 0 h 19"/>
                  <a:gd name="T18" fmla="*/ 0 w 215"/>
                  <a:gd name="T19" fmla="*/ 0 h 19"/>
                  <a:gd name="T20" fmla="*/ 0 w 215"/>
                  <a:gd name="T21" fmla="*/ 0 h 19"/>
                  <a:gd name="T22" fmla="*/ 0 w 215"/>
                  <a:gd name="T23" fmla="*/ 0 h 19"/>
                  <a:gd name="T24" fmla="*/ 0 w 215"/>
                  <a:gd name="T25" fmla="*/ 0 h 19"/>
                  <a:gd name="T26" fmla="*/ 0 w 215"/>
                  <a:gd name="T27" fmla="*/ 0 h 19"/>
                  <a:gd name="T28" fmla="*/ 0 w 215"/>
                  <a:gd name="T29" fmla="*/ 0 h 19"/>
                  <a:gd name="T30" fmla="*/ 0 w 215"/>
                  <a:gd name="T31" fmla="*/ 0 h 19"/>
                  <a:gd name="T32" fmla="*/ 0 w 215"/>
                  <a:gd name="T33" fmla="*/ 0 h 19"/>
                  <a:gd name="T34" fmla="*/ 0 w 215"/>
                  <a:gd name="T35" fmla="*/ 0 h 19"/>
                  <a:gd name="T36" fmla="*/ 0 w 215"/>
                  <a:gd name="T37" fmla="*/ 0 h 19"/>
                  <a:gd name="T38" fmla="*/ 0 w 215"/>
                  <a:gd name="T39" fmla="*/ 0 h 19"/>
                  <a:gd name="T40" fmla="*/ 0 w 215"/>
                  <a:gd name="T41" fmla="*/ 0 h 19"/>
                  <a:gd name="T42" fmla="*/ 0 w 215"/>
                  <a:gd name="T43" fmla="*/ 0 h 19"/>
                  <a:gd name="T44" fmla="*/ 0 w 215"/>
                  <a:gd name="T45" fmla="*/ 0 h 19"/>
                  <a:gd name="T46" fmla="*/ 0 w 215"/>
                  <a:gd name="T47" fmla="*/ 0 h 19"/>
                  <a:gd name="T48" fmla="*/ 0 w 215"/>
                  <a:gd name="T49" fmla="*/ 0 h 19"/>
                  <a:gd name="T50" fmla="*/ 0 w 215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15"/>
                  <a:gd name="T79" fmla="*/ 0 h 19"/>
                  <a:gd name="T80" fmla="*/ 215 w 215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15" h="19">
                    <a:moveTo>
                      <a:pt x="8" y="0"/>
                    </a:moveTo>
                    <a:lnTo>
                      <a:pt x="5" y="0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2" y="19"/>
                    </a:lnTo>
                    <a:lnTo>
                      <a:pt x="5" y="19"/>
                    </a:lnTo>
                    <a:lnTo>
                      <a:pt x="8" y="19"/>
                    </a:lnTo>
                    <a:lnTo>
                      <a:pt x="208" y="19"/>
                    </a:lnTo>
                    <a:lnTo>
                      <a:pt x="210" y="19"/>
                    </a:lnTo>
                    <a:lnTo>
                      <a:pt x="213" y="16"/>
                    </a:lnTo>
                    <a:lnTo>
                      <a:pt x="215" y="13"/>
                    </a:lnTo>
                    <a:lnTo>
                      <a:pt x="215" y="10"/>
                    </a:lnTo>
                    <a:lnTo>
                      <a:pt x="215" y="6"/>
                    </a:lnTo>
                    <a:lnTo>
                      <a:pt x="213" y="6"/>
                    </a:lnTo>
                    <a:lnTo>
                      <a:pt x="213" y="4"/>
                    </a:lnTo>
                    <a:lnTo>
                      <a:pt x="210" y="4"/>
                    </a:lnTo>
                    <a:lnTo>
                      <a:pt x="210" y="0"/>
                    </a:lnTo>
                    <a:lnTo>
                      <a:pt x="20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00" name="Line 583"/>
              <p:cNvSpPr>
                <a:spLocks noChangeShapeType="1"/>
              </p:cNvSpPr>
              <p:nvPr/>
            </p:nvSpPr>
            <p:spPr bwMode="auto">
              <a:xfrm>
                <a:off x="2096" y="285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01" name="Freeform 584"/>
              <p:cNvSpPr>
                <a:spLocks/>
              </p:cNvSpPr>
              <p:nvPr/>
            </p:nvSpPr>
            <p:spPr bwMode="auto">
              <a:xfrm>
                <a:off x="2094" y="2852"/>
                <a:ext cx="46" cy="4"/>
              </a:xfrm>
              <a:custGeom>
                <a:avLst/>
                <a:gdLst>
                  <a:gd name="T0" fmla="*/ 0 w 229"/>
                  <a:gd name="T1" fmla="*/ 0 h 19"/>
                  <a:gd name="T2" fmla="*/ 0 w 229"/>
                  <a:gd name="T3" fmla="*/ 0 h 19"/>
                  <a:gd name="T4" fmla="*/ 0 w 229"/>
                  <a:gd name="T5" fmla="*/ 0 h 19"/>
                  <a:gd name="T6" fmla="*/ 0 w 229"/>
                  <a:gd name="T7" fmla="*/ 0 h 19"/>
                  <a:gd name="T8" fmla="*/ 0 w 229"/>
                  <a:gd name="T9" fmla="*/ 0 h 19"/>
                  <a:gd name="T10" fmla="*/ 0 w 229"/>
                  <a:gd name="T11" fmla="*/ 0 h 19"/>
                  <a:gd name="T12" fmla="*/ 0 w 229"/>
                  <a:gd name="T13" fmla="*/ 0 h 19"/>
                  <a:gd name="T14" fmla="*/ 0 w 229"/>
                  <a:gd name="T15" fmla="*/ 0 h 19"/>
                  <a:gd name="T16" fmla="*/ 0 w 229"/>
                  <a:gd name="T17" fmla="*/ 0 h 19"/>
                  <a:gd name="T18" fmla="*/ 0 w 229"/>
                  <a:gd name="T19" fmla="*/ 0 h 19"/>
                  <a:gd name="T20" fmla="*/ 0 w 229"/>
                  <a:gd name="T21" fmla="*/ 0 h 19"/>
                  <a:gd name="T22" fmla="*/ 0 w 229"/>
                  <a:gd name="T23" fmla="*/ 0 h 19"/>
                  <a:gd name="T24" fmla="*/ 0 w 229"/>
                  <a:gd name="T25" fmla="*/ 0 h 19"/>
                  <a:gd name="T26" fmla="*/ 0 w 229"/>
                  <a:gd name="T27" fmla="*/ 0 h 19"/>
                  <a:gd name="T28" fmla="*/ 0 w 229"/>
                  <a:gd name="T29" fmla="*/ 0 h 19"/>
                  <a:gd name="T30" fmla="*/ 0 w 229"/>
                  <a:gd name="T31" fmla="*/ 0 h 19"/>
                  <a:gd name="T32" fmla="*/ 0 w 229"/>
                  <a:gd name="T33" fmla="*/ 0 h 19"/>
                  <a:gd name="T34" fmla="*/ 0 w 229"/>
                  <a:gd name="T35" fmla="*/ 0 h 19"/>
                  <a:gd name="T36" fmla="*/ 0 w 229"/>
                  <a:gd name="T37" fmla="*/ 0 h 19"/>
                  <a:gd name="T38" fmla="*/ 0 w 229"/>
                  <a:gd name="T39" fmla="*/ 0 h 19"/>
                  <a:gd name="T40" fmla="*/ 0 w 229"/>
                  <a:gd name="T41" fmla="*/ 0 h 19"/>
                  <a:gd name="T42" fmla="*/ 0 w 229"/>
                  <a:gd name="T43" fmla="*/ 0 h 19"/>
                  <a:gd name="T44" fmla="*/ 0 w 229"/>
                  <a:gd name="T45" fmla="*/ 0 h 19"/>
                  <a:gd name="T46" fmla="*/ 0 w 229"/>
                  <a:gd name="T47" fmla="*/ 0 h 19"/>
                  <a:gd name="T48" fmla="*/ 0 w 229"/>
                  <a:gd name="T49" fmla="*/ 0 h 19"/>
                  <a:gd name="T50" fmla="*/ 0 w 229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29"/>
                  <a:gd name="T79" fmla="*/ 0 h 19"/>
                  <a:gd name="T80" fmla="*/ 229 w 229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29" h="19">
                    <a:moveTo>
                      <a:pt x="9" y="0"/>
                    </a:moveTo>
                    <a:lnTo>
                      <a:pt x="5" y="0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3" y="16"/>
                    </a:lnTo>
                    <a:lnTo>
                      <a:pt x="3" y="19"/>
                    </a:lnTo>
                    <a:lnTo>
                      <a:pt x="5" y="19"/>
                    </a:lnTo>
                    <a:lnTo>
                      <a:pt x="9" y="19"/>
                    </a:lnTo>
                    <a:lnTo>
                      <a:pt x="221" y="19"/>
                    </a:lnTo>
                    <a:lnTo>
                      <a:pt x="226" y="19"/>
                    </a:lnTo>
                    <a:lnTo>
                      <a:pt x="226" y="16"/>
                    </a:lnTo>
                    <a:lnTo>
                      <a:pt x="229" y="16"/>
                    </a:lnTo>
                    <a:lnTo>
                      <a:pt x="229" y="13"/>
                    </a:lnTo>
                    <a:lnTo>
                      <a:pt x="229" y="10"/>
                    </a:lnTo>
                    <a:lnTo>
                      <a:pt x="229" y="6"/>
                    </a:lnTo>
                    <a:lnTo>
                      <a:pt x="226" y="4"/>
                    </a:lnTo>
                    <a:lnTo>
                      <a:pt x="224" y="0"/>
                    </a:lnTo>
                    <a:lnTo>
                      <a:pt x="221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02" name="Line 585"/>
              <p:cNvSpPr>
                <a:spLocks noChangeShapeType="1"/>
              </p:cNvSpPr>
              <p:nvPr/>
            </p:nvSpPr>
            <p:spPr bwMode="auto">
              <a:xfrm>
                <a:off x="2140" y="285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03" name="Freeform 586"/>
              <p:cNvSpPr>
                <a:spLocks/>
              </p:cNvSpPr>
              <p:nvPr/>
            </p:nvSpPr>
            <p:spPr bwMode="auto">
              <a:xfrm>
                <a:off x="2137" y="2852"/>
                <a:ext cx="3" cy="34"/>
              </a:xfrm>
              <a:custGeom>
                <a:avLst/>
                <a:gdLst>
                  <a:gd name="T0" fmla="*/ 0 w 16"/>
                  <a:gd name="T1" fmla="*/ 0 h 173"/>
                  <a:gd name="T2" fmla="*/ 0 w 16"/>
                  <a:gd name="T3" fmla="*/ 0 h 173"/>
                  <a:gd name="T4" fmla="*/ 0 w 16"/>
                  <a:gd name="T5" fmla="*/ 0 h 173"/>
                  <a:gd name="T6" fmla="*/ 0 w 16"/>
                  <a:gd name="T7" fmla="*/ 0 h 173"/>
                  <a:gd name="T8" fmla="*/ 0 w 16"/>
                  <a:gd name="T9" fmla="*/ 0 h 173"/>
                  <a:gd name="T10" fmla="*/ 0 w 16"/>
                  <a:gd name="T11" fmla="*/ 0 h 173"/>
                  <a:gd name="T12" fmla="*/ 0 w 16"/>
                  <a:gd name="T13" fmla="*/ 0 h 173"/>
                  <a:gd name="T14" fmla="*/ 0 w 16"/>
                  <a:gd name="T15" fmla="*/ 0 h 173"/>
                  <a:gd name="T16" fmla="*/ 0 w 16"/>
                  <a:gd name="T17" fmla="*/ 0 h 173"/>
                  <a:gd name="T18" fmla="*/ 0 w 16"/>
                  <a:gd name="T19" fmla="*/ 0 h 173"/>
                  <a:gd name="T20" fmla="*/ 0 w 16"/>
                  <a:gd name="T21" fmla="*/ 0 h 173"/>
                  <a:gd name="T22" fmla="*/ 0 w 16"/>
                  <a:gd name="T23" fmla="*/ 0 h 173"/>
                  <a:gd name="T24" fmla="*/ 0 w 16"/>
                  <a:gd name="T25" fmla="*/ 0 h 173"/>
                  <a:gd name="T26" fmla="*/ 0 w 16"/>
                  <a:gd name="T27" fmla="*/ 0 h 173"/>
                  <a:gd name="T28" fmla="*/ 0 w 16"/>
                  <a:gd name="T29" fmla="*/ 0 h 173"/>
                  <a:gd name="T30" fmla="*/ 0 w 16"/>
                  <a:gd name="T31" fmla="*/ 0 h 173"/>
                  <a:gd name="T32" fmla="*/ 0 w 16"/>
                  <a:gd name="T33" fmla="*/ 0 h 173"/>
                  <a:gd name="T34" fmla="*/ 0 w 16"/>
                  <a:gd name="T35" fmla="*/ 0 h 173"/>
                  <a:gd name="T36" fmla="*/ 0 w 16"/>
                  <a:gd name="T37" fmla="*/ 0 h 173"/>
                  <a:gd name="T38" fmla="*/ 0 w 16"/>
                  <a:gd name="T39" fmla="*/ 0 h 173"/>
                  <a:gd name="T40" fmla="*/ 0 w 16"/>
                  <a:gd name="T41" fmla="*/ 0 h 173"/>
                  <a:gd name="T42" fmla="*/ 0 w 16"/>
                  <a:gd name="T43" fmla="*/ 0 h 173"/>
                  <a:gd name="T44" fmla="*/ 0 w 16"/>
                  <a:gd name="T45" fmla="*/ 0 h 173"/>
                  <a:gd name="T46" fmla="*/ 0 w 16"/>
                  <a:gd name="T47" fmla="*/ 0 h 173"/>
                  <a:gd name="T48" fmla="*/ 0 w 16"/>
                  <a:gd name="T49" fmla="*/ 0 h 173"/>
                  <a:gd name="T50" fmla="*/ 0 w 16"/>
                  <a:gd name="T51" fmla="*/ 0 h 17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73"/>
                  <a:gd name="T80" fmla="*/ 16 w 16"/>
                  <a:gd name="T81" fmla="*/ 173 h 17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73">
                    <a:moveTo>
                      <a:pt x="16" y="10"/>
                    </a:moveTo>
                    <a:lnTo>
                      <a:pt x="16" y="6"/>
                    </a:lnTo>
                    <a:lnTo>
                      <a:pt x="13" y="4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4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64"/>
                    </a:lnTo>
                    <a:lnTo>
                      <a:pt x="2" y="166"/>
                    </a:lnTo>
                    <a:lnTo>
                      <a:pt x="2" y="170"/>
                    </a:lnTo>
                    <a:lnTo>
                      <a:pt x="6" y="170"/>
                    </a:lnTo>
                    <a:lnTo>
                      <a:pt x="8" y="173"/>
                    </a:lnTo>
                    <a:lnTo>
                      <a:pt x="11" y="173"/>
                    </a:lnTo>
                    <a:lnTo>
                      <a:pt x="13" y="170"/>
                    </a:lnTo>
                    <a:lnTo>
                      <a:pt x="16" y="166"/>
                    </a:lnTo>
                    <a:lnTo>
                      <a:pt x="16" y="164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04" name="Line 587"/>
              <p:cNvSpPr>
                <a:spLocks noChangeShapeType="1"/>
              </p:cNvSpPr>
              <p:nvPr/>
            </p:nvSpPr>
            <p:spPr bwMode="auto">
              <a:xfrm>
                <a:off x="2138" y="288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05" name="Freeform 588"/>
              <p:cNvSpPr>
                <a:spLocks/>
              </p:cNvSpPr>
              <p:nvPr/>
            </p:nvSpPr>
            <p:spPr bwMode="auto">
              <a:xfrm>
                <a:off x="2137" y="2883"/>
                <a:ext cx="23" cy="3"/>
              </a:xfrm>
              <a:custGeom>
                <a:avLst/>
                <a:gdLst>
                  <a:gd name="T0" fmla="*/ 0 w 116"/>
                  <a:gd name="T1" fmla="*/ 0 h 19"/>
                  <a:gd name="T2" fmla="*/ 0 w 116"/>
                  <a:gd name="T3" fmla="*/ 0 h 19"/>
                  <a:gd name="T4" fmla="*/ 0 w 116"/>
                  <a:gd name="T5" fmla="*/ 0 h 19"/>
                  <a:gd name="T6" fmla="*/ 0 w 116"/>
                  <a:gd name="T7" fmla="*/ 0 h 19"/>
                  <a:gd name="T8" fmla="*/ 0 w 116"/>
                  <a:gd name="T9" fmla="*/ 0 h 19"/>
                  <a:gd name="T10" fmla="*/ 0 w 116"/>
                  <a:gd name="T11" fmla="*/ 0 h 19"/>
                  <a:gd name="T12" fmla="*/ 0 w 116"/>
                  <a:gd name="T13" fmla="*/ 0 h 19"/>
                  <a:gd name="T14" fmla="*/ 0 w 116"/>
                  <a:gd name="T15" fmla="*/ 0 h 19"/>
                  <a:gd name="T16" fmla="*/ 0 w 116"/>
                  <a:gd name="T17" fmla="*/ 0 h 19"/>
                  <a:gd name="T18" fmla="*/ 0 w 116"/>
                  <a:gd name="T19" fmla="*/ 0 h 19"/>
                  <a:gd name="T20" fmla="*/ 0 w 116"/>
                  <a:gd name="T21" fmla="*/ 0 h 19"/>
                  <a:gd name="T22" fmla="*/ 0 w 116"/>
                  <a:gd name="T23" fmla="*/ 0 h 19"/>
                  <a:gd name="T24" fmla="*/ 0 w 116"/>
                  <a:gd name="T25" fmla="*/ 0 h 19"/>
                  <a:gd name="T26" fmla="*/ 0 w 116"/>
                  <a:gd name="T27" fmla="*/ 0 h 19"/>
                  <a:gd name="T28" fmla="*/ 0 w 116"/>
                  <a:gd name="T29" fmla="*/ 0 h 19"/>
                  <a:gd name="T30" fmla="*/ 0 w 116"/>
                  <a:gd name="T31" fmla="*/ 0 h 19"/>
                  <a:gd name="T32" fmla="*/ 0 w 116"/>
                  <a:gd name="T33" fmla="*/ 0 h 19"/>
                  <a:gd name="T34" fmla="*/ 0 w 116"/>
                  <a:gd name="T35" fmla="*/ 0 h 19"/>
                  <a:gd name="T36" fmla="*/ 0 w 116"/>
                  <a:gd name="T37" fmla="*/ 0 h 19"/>
                  <a:gd name="T38" fmla="*/ 0 w 116"/>
                  <a:gd name="T39" fmla="*/ 0 h 19"/>
                  <a:gd name="T40" fmla="*/ 0 w 116"/>
                  <a:gd name="T41" fmla="*/ 0 h 19"/>
                  <a:gd name="T42" fmla="*/ 0 w 116"/>
                  <a:gd name="T43" fmla="*/ 0 h 19"/>
                  <a:gd name="T44" fmla="*/ 0 w 116"/>
                  <a:gd name="T45" fmla="*/ 0 h 19"/>
                  <a:gd name="T46" fmla="*/ 0 w 116"/>
                  <a:gd name="T47" fmla="*/ 0 h 19"/>
                  <a:gd name="T48" fmla="*/ 0 w 116"/>
                  <a:gd name="T49" fmla="*/ 0 h 19"/>
                  <a:gd name="T50" fmla="*/ 0 w 116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16"/>
                  <a:gd name="T79" fmla="*/ 0 h 19"/>
                  <a:gd name="T80" fmla="*/ 116 w 116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16" h="19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2" y="16"/>
                    </a:lnTo>
                    <a:lnTo>
                      <a:pt x="6" y="16"/>
                    </a:lnTo>
                    <a:lnTo>
                      <a:pt x="8" y="19"/>
                    </a:lnTo>
                    <a:lnTo>
                      <a:pt x="107" y="19"/>
                    </a:lnTo>
                    <a:lnTo>
                      <a:pt x="114" y="16"/>
                    </a:lnTo>
                    <a:lnTo>
                      <a:pt x="116" y="12"/>
                    </a:lnTo>
                    <a:lnTo>
                      <a:pt x="116" y="10"/>
                    </a:lnTo>
                    <a:lnTo>
                      <a:pt x="116" y="6"/>
                    </a:lnTo>
                    <a:lnTo>
                      <a:pt x="116" y="4"/>
                    </a:lnTo>
                    <a:lnTo>
                      <a:pt x="114" y="4"/>
                    </a:lnTo>
                    <a:lnTo>
                      <a:pt x="114" y="0"/>
                    </a:lnTo>
                    <a:lnTo>
                      <a:pt x="112" y="0"/>
                    </a:lnTo>
                    <a:lnTo>
                      <a:pt x="107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06" name="Line 589"/>
              <p:cNvSpPr>
                <a:spLocks noChangeShapeType="1"/>
              </p:cNvSpPr>
              <p:nvPr/>
            </p:nvSpPr>
            <p:spPr bwMode="auto">
              <a:xfrm>
                <a:off x="2158" y="288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07" name="Freeform 590"/>
              <p:cNvSpPr>
                <a:spLocks/>
              </p:cNvSpPr>
              <p:nvPr/>
            </p:nvSpPr>
            <p:spPr bwMode="auto">
              <a:xfrm>
                <a:off x="2157" y="2883"/>
                <a:ext cx="17" cy="3"/>
              </a:xfrm>
              <a:custGeom>
                <a:avLst/>
                <a:gdLst>
                  <a:gd name="T0" fmla="*/ 0 w 87"/>
                  <a:gd name="T1" fmla="*/ 0 h 19"/>
                  <a:gd name="T2" fmla="*/ 0 w 87"/>
                  <a:gd name="T3" fmla="*/ 0 h 19"/>
                  <a:gd name="T4" fmla="*/ 0 w 87"/>
                  <a:gd name="T5" fmla="*/ 0 h 19"/>
                  <a:gd name="T6" fmla="*/ 0 w 87"/>
                  <a:gd name="T7" fmla="*/ 0 h 19"/>
                  <a:gd name="T8" fmla="*/ 0 w 87"/>
                  <a:gd name="T9" fmla="*/ 0 h 19"/>
                  <a:gd name="T10" fmla="*/ 0 w 87"/>
                  <a:gd name="T11" fmla="*/ 0 h 19"/>
                  <a:gd name="T12" fmla="*/ 0 w 87"/>
                  <a:gd name="T13" fmla="*/ 0 h 19"/>
                  <a:gd name="T14" fmla="*/ 0 w 87"/>
                  <a:gd name="T15" fmla="*/ 0 h 19"/>
                  <a:gd name="T16" fmla="*/ 0 w 87"/>
                  <a:gd name="T17" fmla="*/ 0 h 19"/>
                  <a:gd name="T18" fmla="*/ 0 w 87"/>
                  <a:gd name="T19" fmla="*/ 0 h 19"/>
                  <a:gd name="T20" fmla="*/ 0 w 87"/>
                  <a:gd name="T21" fmla="*/ 0 h 19"/>
                  <a:gd name="T22" fmla="*/ 0 w 87"/>
                  <a:gd name="T23" fmla="*/ 0 h 19"/>
                  <a:gd name="T24" fmla="*/ 0 w 87"/>
                  <a:gd name="T25" fmla="*/ 0 h 19"/>
                  <a:gd name="T26" fmla="*/ 0 w 87"/>
                  <a:gd name="T27" fmla="*/ 0 h 19"/>
                  <a:gd name="T28" fmla="*/ 0 w 87"/>
                  <a:gd name="T29" fmla="*/ 0 h 19"/>
                  <a:gd name="T30" fmla="*/ 0 w 87"/>
                  <a:gd name="T31" fmla="*/ 0 h 19"/>
                  <a:gd name="T32" fmla="*/ 0 w 87"/>
                  <a:gd name="T33" fmla="*/ 0 h 19"/>
                  <a:gd name="T34" fmla="*/ 0 w 87"/>
                  <a:gd name="T35" fmla="*/ 0 h 19"/>
                  <a:gd name="T36" fmla="*/ 0 w 87"/>
                  <a:gd name="T37" fmla="*/ 0 h 19"/>
                  <a:gd name="T38" fmla="*/ 0 w 87"/>
                  <a:gd name="T39" fmla="*/ 0 h 19"/>
                  <a:gd name="T40" fmla="*/ 0 w 87"/>
                  <a:gd name="T41" fmla="*/ 0 h 19"/>
                  <a:gd name="T42" fmla="*/ 0 w 87"/>
                  <a:gd name="T43" fmla="*/ 0 h 19"/>
                  <a:gd name="T44" fmla="*/ 0 w 87"/>
                  <a:gd name="T45" fmla="*/ 0 h 19"/>
                  <a:gd name="T46" fmla="*/ 0 w 87"/>
                  <a:gd name="T47" fmla="*/ 0 h 19"/>
                  <a:gd name="T48" fmla="*/ 0 w 87"/>
                  <a:gd name="T49" fmla="*/ 0 h 19"/>
                  <a:gd name="T50" fmla="*/ 0 w 87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7"/>
                  <a:gd name="T79" fmla="*/ 0 h 19"/>
                  <a:gd name="T80" fmla="*/ 87 w 87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7" h="19">
                    <a:moveTo>
                      <a:pt x="8" y="0"/>
                    </a:moveTo>
                    <a:lnTo>
                      <a:pt x="6" y="0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2" y="16"/>
                    </a:lnTo>
                    <a:lnTo>
                      <a:pt x="6" y="16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79" y="19"/>
                    </a:lnTo>
                    <a:lnTo>
                      <a:pt x="85" y="16"/>
                    </a:lnTo>
                    <a:lnTo>
                      <a:pt x="87" y="12"/>
                    </a:lnTo>
                    <a:lnTo>
                      <a:pt x="87" y="10"/>
                    </a:lnTo>
                    <a:lnTo>
                      <a:pt x="87" y="6"/>
                    </a:lnTo>
                    <a:lnTo>
                      <a:pt x="87" y="4"/>
                    </a:lnTo>
                    <a:lnTo>
                      <a:pt x="85" y="4"/>
                    </a:lnTo>
                    <a:lnTo>
                      <a:pt x="85" y="0"/>
                    </a:lnTo>
                    <a:lnTo>
                      <a:pt x="81" y="0"/>
                    </a:lnTo>
                    <a:lnTo>
                      <a:pt x="79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08" name="Line 591"/>
              <p:cNvSpPr>
                <a:spLocks noChangeShapeType="1"/>
              </p:cNvSpPr>
              <p:nvPr/>
            </p:nvSpPr>
            <p:spPr bwMode="auto">
              <a:xfrm>
                <a:off x="2174" y="288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09" name="Freeform 592"/>
              <p:cNvSpPr>
                <a:spLocks/>
              </p:cNvSpPr>
              <p:nvPr/>
            </p:nvSpPr>
            <p:spPr bwMode="auto">
              <a:xfrm>
                <a:off x="2171" y="2883"/>
                <a:ext cx="3" cy="35"/>
              </a:xfrm>
              <a:custGeom>
                <a:avLst/>
                <a:gdLst>
                  <a:gd name="T0" fmla="*/ 0 w 17"/>
                  <a:gd name="T1" fmla="*/ 0 h 176"/>
                  <a:gd name="T2" fmla="*/ 0 w 17"/>
                  <a:gd name="T3" fmla="*/ 0 h 176"/>
                  <a:gd name="T4" fmla="*/ 0 w 17"/>
                  <a:gd name="T5" fmla="*/ 0 h 176"/>
                  <a:gd name="T6" fmla="*/ 0 w 17"/>
                  <a:gd name="T7" fmla="*/ 0 h 176"/>
                  <a:gd name="T8" fmla="*/ 0 w 17"/>
                  <a:gd name="T9" fmla="*/ 0 h 176"/>
                  <a:gd name="T10" fmla="*/ 0 w 17"/>
                  <a:gd name="T11" fmla="*/ 0 h 176"/>
                  <a:gd name="T12" fmla="*/ 0 w 17"/>
                  <a:gd name="T13" fmla="*/ 0 h 176"/>
                  <a:gd name="T14" fmla="*/ 0 w 17"/>
                  <a:gd name="T15" fmla="*/ 0 h 176"/>
                  <a:gd name="T16" fmla="*/ 0 w 17"/>
                  <a:gd name="T17" fmla="*/ 0 h 176"/>
                  <a:gd name="T18" fmla="*/ 0 w 17"/>
                  <a:gd name="T19" fmla="*/ 0 h 176"/>
                  <a:gd name="T20" fmla="*/ 0 w 17"/>
                  <a:gd name="T21" fmla="*/ 0 h 176"/>
                  <a:gd name="T22" fmla="*/ 0 w 17"/>
                  <a:gd name="T23" fmla="*/ 0 h 176"/>
                  <a:gd name="T24" fmla="*/ 0 w 17"/>
                  <a:gd name="T25" fmla="*/ 0 h 176"/>
                  <a:gd name="T26" fmla="*/ 0 w 17"/>
                  <a:gd name="T27" fmla="*/ 0 h 176"/>
                  <a:gd name="T28" fmla="*/ 0 w 17"/>
                  <a:gd name="T29" fmla="*/ 0 h 176"/>
                  <a:gd name="T30" fmla="*/ 0 w 17"/>
                  <a:gd name="T31" fmla="*/ 0 h 176"/>
                  <a:gd name="T32" fmla="*/ 0 w 17"/>
                  <a:gd name="T33" fmla="*/ 0 h 176"/>
                  <a:gd name="T34" fmla="*/ 0 w 17"/>
                  <a:gd name="T35" fmla="*/ 0 h 176"/>
                  <a:gd name="T36" fmla="*/ 0 w 17"/>
                  <a:gd name="T37" fmla="*/ 0 h 176"/>
                  <a:gd name="T38" fmla="*/ 0 w 17"/>
                  <a:gd name="T39" fmla="*/ 0 h 176"/>
                  <a:gd name="T40" fmla="*/ 0 w 17"/>
                  <a:gd name="T41" fmla="*/ 0 h 176"/>
                  <a:gd name="T42" fmla="*/ 0 w 17"/>
                  <a:gd name="T43" fmla="*/ 0 h 176"/>
                  <a:gd name="T44" fmla="*/ 0 w 17"/>
                  <a:gd name="T45" fmla="*/ 0 h 176"/>
                  <a:gd name="T46" fmla="*/ 0 w 17"/>
                  <a:gd name="T47" fmla="*/ 0 h 176"/>
                  <a:gd name="T48" fmla="*/ 0 w 17"/>
                  <a:gd name="T49" fmla="*/ 0 h 176"/>
                  <a:gd name="T50" fmla="*/ 0 w 17"/>
                  <a:gd name="T51" fmla="*/ 0 h 17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76"/>
                  <a:gd name="T80" fmla="*/ 17 w 17"/>
                  <a:gd name="T81" fmla="*/ 176 h 17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76">
                    <a:moveTo>
                      <a:pt x="17" y="10"/>
                    </a:moveTo>
                    <a:lnTo>
                      <a:pt x="17" y="6"/>
                    </a:lnTo>
                    <a:lnTo>
                      <a:pt x="17" y="4"/>
                    </a:lnTo>
                    <a:lnTo>
                      <a:pt x="15" y="4"/>
                    </a:lnTo>
                    <a:lnTo>
                      <a:pt x="15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70"/>
                    </a:lnTo>
                    <a:lnTo>
                      <a:pt x="4" y="173"/>
                    </a:lnTo>
                    <a:lnTo>
                      <a:pt x="6" y="176"/>
                    </a:lnTo>
                    <a:lnTo>
                      <a:pt x="9" y="176"/>
                    </a:lnTo>
                    <a:lnTo>
                      <a:pt x="11" y="176"/>
                    </a:lnTo>
                    <a:lnTo>
                      <a:pt x="15" y="176"/>
                    </a:lnTo>
                    <a:lnTo>
                      <a:pt x="15" y="173"/>
                    </a:lnTo>
                    <a:lnTo>
                      <a:pt x="17" y="173"/>
                    </a:lnTo>
                    <a:lnTo>
                      <a:pt x="17" y="170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10" name="Line 593"/>
              <p:cNvSpPr>
                <a:spLocks noChangeShapeType="1"/>
              </p:cNvSpPr>
              <p:nvPr/>
            </p:nvSpPr>
            <p:spPr bwMode="auto">
              <a:xfrm>
                <a:off x="2173" y="291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11" name="Freeform 594"/>
              <p:cNvSpPr>
                <a:spLocks/>
              </p:cNvSpPr>
              <p:nvPr/>
            </p:nvSpPr>
            <p:spPr bwMode="auto">
              <a:xfrm>
                <a:off x="2171" y="2914"/>
                <a:ext cx="52" cy="4"/>
              </a:xfrm>
              <a:custGeom>
                <a:avLst/>
                <a:gdLst>
                  <a:gd name="T0" fmla="*/ 0 w 260"/>
                  <a:gd name="T1" fmla="*/ 0 h 18"/>
                  <a:gd name="T2" fmla="*/ 0 w 260"/>
                  <a:gd name="T3" fmla="*/ 0 h 18"/>
                  <a:gd name="T4" fmla="*/ 0 w 260"/>
                  <a:gd name="T5" fmla="*/ 0 h 18"/>
                  <a:gd name="T6" fmla="*/ 0 w 260"/>
                  <a:gd name="T7" fmla="*/ 0 h 18"/>
                  <a:gd name="T8" fmla="*/ 0 w 260"/>
                  <a:gd name="T9" fmla="*/ 0 h 18"/>
                  <a:gd name="T10" fmla="*/ 0 w 260"/>
                  <a:gd name="T11" fmla="*/ 0 h 18"/>
                  <a:gd name="T12" fmla="*/ 0 w 260"/>
                  <a:gd name="T13" fmla="*/ 0 h 18"/>
                  <a:gd name="T14" fmla="*/ 0 w 260"/>
                  <a:gd name="T15" fmla="*/ 0 h 18"/>
                  <a:gd name="T16" fmla="*/ 0 w 260"/>
                  <a:gd name="T17" fmla="*/ 0 h 18"/>
                  <a:gd name="T18" fmla="*/ 0 w 260"/>
                  <a:gd name="T19" fmla="*/ 0 h 18"/>
                  <a:gd name="T20" fmla="*/ 0 w 260"/>
                  <a:gd name="T21" fmla="*/ 0 h 18"/>
                  <a:gd name="T22" fmla="*/ 0 w 260"/>
                  <a:gd name="T23" fmla="*/ 0 h 18"/>
                  <a:gd name="T24" fmla="*/ 0 w 260"/>
                  <a:gd name="T25" fmla="*/ 0 h 18"/>
                  <a:gd name="T26" fmla="*/ 0 w 260"/>
                  <a:gd name="T27" fmla="*/ 0 h 18"/>
                  <a:gd name="T28" fmla="*/ 0 w 260"/>
                  <a:gd name="T29" fmla="*/ 0 h 18"/>
                  <a:gd name="T30" fmla="*/ 0 w 260"/>
                  <a:gd name="T31" fmla="*/ 0 h 18"/>
                  <a:gd name="T32" fmla="*/ 0 w 260"/>
                  <a:gd name="T33" fmla="*/ 0 h 18"/>
                  <a:gd name="T34" fmla="*/ 0 w 260"/>
                  <a:gd name="T35" fmla="*/ 0 h 18"/>
                  <a:gd name="T36" fmla="*/ 0 w 260"/>
                  <a:gd name="T37" fmla="*/ 0 h 18"/>
                  <a:gd name="T38" fmla="*/ 0 w 260"/>
                  <a:gd name="T39" fmla="*/ 0 h 18"/>
                  <a:gd name="T40" fmla="*/ 0 w 260"/>
                  <a:gd name="T41" fmla="*/ 0 h 18"/>
                  <a:gd name="T42" fmla="*/ 0 w 260"/>
                  <a:gd name="T43" fmla="*/ 0 h 18"/>
                  <a:gd name="T44" fmla="*/ 0 w 260"/>
                  <a:gd name="T45" fmla="*/ 0 h 18"/>
                  <a:gd name="T46" fmla="*/ 0 w 260"/>
                  <a:gd name="T47" fmla="*/ 0 h 18"/>
                  <a:gd name="T48" fmla="*/ 0 w 260"/>
                  <a:gd name="T49" fmla="*/ 0 h 18"/>
                  <a:gd name="T50" fmla="*/ 0 w 260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60"/>
                  <a:gd name="T79" fmla="*/ 0 h 18"/>
                  <a:gd name="T80" fmla="*/ 260 w 260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60" h="18">
                    <a:moveTo>
                      <a:pt x="9" y="0"/>
                    </a:moveTo>
                    <a:lnTo>
                      <a:pt x="6" y="0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4" y="15"/>
                    </a:lnTo>
                    <a:lnTo>
                      <a:pt x="6" y="18"/>
                    </a:lnTo>
                    <a:lnTo>
                      <a:pt x="9" y="18"/>
                    </a:lnTo>
                    <a:lnTo>
                      <a:pt x="249" y="18"/>
                    </a:lnTo>
                    <a:lnTo>
                      <a:pt x="256" y="18"/>
                    </a:lnTo>
                    <a:lnTo>
                      <a:pt x="256" y="15"/>
                    </a:lnTo>
                    <a:lnTo>
                      <a:pt x="260" y="15"/>
                    </a:lnTo>
                    <a:lnTo>
                      <a:pt x="260" y="12"/>
                    </a:lnTo>
                    <a:lnTo>
                      <a:pt x="260" y="8"/>
                    </a:lnTo>
                    <a:lnTo>
                      <a:pt x="260" y="6"/>
                    </a:lnTo>
                    <a:lnTo>
                      <a:pt x="256" y="2"/>
                    </a:lnTo>
                    <a:lnTo>
                      <a:pt x="254" y="0"/>
                    </a:lnTo>
                    <a:lnTo>
                      <a:pt x="249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12" name="Line 595"/>
              <p:cNvSpPr>
                <a:spLocks noChangeShapeType="1"/>
              </p:cNvSpPr>
              <p:nvPr/>
            </p:nvSpPr>
            <p:spPr bwMode="auto">
              <a:xfrm>
                <a:off x="2223" y="291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13" name="Freeform 596"/>
              <p:cNvSpPr>
                <a:spLocks/>
              </p:cNvSpPr>
              <p:nvPr/>
            </p:nvSpPr>
            <p:spPr bwMode="auto">
              <a:xfrm>
                <a:off x="2219" y="2914"/>
                <a:ext cx="4" cy="36"/>
              </a:xfrm>
              <a:custGeom>
                <a:avLst/>
                <a:gdLst>
                  <a:gd name="T0" fmla="*/ 0 w 17"/>
                  <a:gd name="T1" fmla="*/ 0 h 178"/>
                  <a:gd name="T2" fmla="*/ 0 w 17"/>
                  <a:gd name="T3" fmla="*/ 0 h 178"/>
                  <a:gd name="T4" fmla="*/ 0 w 17"/>
                  <a:gd name="T5" fmla="*/ 0 h 178"/>
                  <a:gd name="T6" fmla="*/ 0 w 17"/>
                  <a:gd name="T7" fmla="*/ 0 h 178"/>
                  <a:gd name="T8" fmla="*/ 0 w 17"/>
                  <a:gd name="T9" fmla="*/ 0 h 178"/>
                  <a:gd name="T10" fmla="*/ 0 w 17"/>
                  <a:gd name="T11" fmla="*/ 0 h 178"/>
                  <a:gd name="T12" fmla="*/ 0 w 17"/>
                  <a:gd name="T13" fmla="*/ 0 h 178"/>
                  <a:gd name="T14" fmla="*/ 0 w 17"/>
                  <a:gd name="T15" fmla="*/ 0 h 178"/>
                  <a:gd name="T16" fmla="*/ 0 w 17"/>
                  <a:gd name="T17" fmla="*/ 0 h 178"/>
                  <a:gd name="T18" fmla="*/ 0 w 17"/>
                  <a:gd name="T19" fmla="*/ 0 h 178"/>
                  <a:gd name="T20" fmla="*/ 0 w 17"/>
                  <a:gd name="T21" fmla="*/ 0 h 178"/>
                  <a:gd name="T22" fmla="*/ 0 w 17"/>
                  <a:gd name="T23" fmla="*/ 0 h 178"/>
                  <a:gd name="T24" fmla="*/ 0 w 17"/>
                  <a:gd name="T25" fmla="*/ 0 h 178"/>
                  <a:gd name="T26" fmla="*/ 0 w 17"/>
                  <a:gd name="T27" fmla="*/ 0 h 178"/>
                  <a:gd name="T28" fmla="*/ 0 w 17"/>
                  <a:gd name="T29" fmla="*/ 0 h 178"/>
                  <a:gd name="T30" fmla="*/ 0 w 17"/>
                  <a:gd name="T31" fmla="*/ 0 h 178"/>
                  <a:gd name="T32" fmla="*/ 0 w 17"/>
                  <a:gd name="T33" fmla="*/ 0 h 178"/>
                  <a:gd name="T34" fmla="*/ 0 w 17"/>
                  <a:gd name="T35" fmla="*/ 0 h 178"/>
                  <a:gd name="T36" fmla="*/ 0 w 17"/>
                  <a:gd name="T37" fmla="*/ 0 h 178"/>
                  <a:gd name="T38" fmla="*/ 0 w 17"/>
                  <a:gd name="T39" fmla="*/ 0 h 178"/>
                  <a:gd name="T40" fmla="*/ 0 w 17"/>
                  <a:gd name="T41" fmla="*/ 0 h 178"/>
                  <a:gd name="T42" fmla="*/ 0 w 17"/>
                  <a:gd name="T43" fmla="*/ 0 h 178"/>
                  <a:gd name="T44" fmla="*/ 0 w 17"/>
                  <a:gd name="T45" fmla="*/ 0 h 178"/>
                  <a:gd name="T46" fmla="*/ 0 w 17"/>
                  <a:gd name="T47" fmla="*/ 0 h 178"/>
                  <a:gd name="T48" fmla="*/ 0 w 17"/>
                  <a:gd name="T49" fmla="*/ 0 h 178"/>
                  <a:gd name="T50" fmla="*/ 0 w 17"/>
                  <a:gd name="T51" fmla="*/ 0 h 17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78"/>
                  <a:gd name="T80" fmla="*/ 17 w 17"/>
                  <a:gd name="T81" fmla="*/ 178 h 17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78">
                    <a:moveTo>
                      <a:pt x="17" y="8"/>
                    </a:moveTo>
                    <a:lnTo>
                      <a:pt x="17" y="8"/>
                    </a:lnTo>
                    <a:lnTo>
                      <a:pt x="17" y="6"/>
                    </a:lnTo>
                    <a:lnTo>
                      <a:pt x="13" y="2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6"/>
                    </a:lnTo>
                    <a:lnTo>
                      <a:pt x="0" y="8"/>
                    </a:lnTo>
                    <a:lnTo>
                      <a:pt x="0" y="170"/>
                    </a:lnTo>
                    <a:lnTo>
                      <a:pt x="4" y="172"/>
                    </a:lnTo>
                    <a:lnTo>
                      <a:pt x="4" y="175"/>
                    </a:lnTo>
                    <a:lnTo>
                      <a:pt x="6" y="175"/>
                    </a:lnTo>
                    <a:lnTo>
                      <a:pt x="6" y="178"/>
                    </a:lnTo>
                    <a:lnTo>
                      <a:pt x="8" y="178"/>
                    </a:lnTo>
                    <a:lnTo>
                      <a:pt x="11" y="178"/>
                    </a:lnTo>
                    <a:lnTo>
                      <a:pt x="13" y="175"/>
                    </a:lnTo>
                    <a:lnTo>
                      <a:pt x="17" y="172"/>
                    </a:lnTo>
                    <a:lnTo>
                      <a:pt x="17" y="170"/>
                    </a:lnTo>
                    <a:lnTo>
                      <a:pt x="17" y="8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14" name="Line 597"/>
              <p:cNvSpPr>
                <a:spLocks noChangeShapeType="1"/>
              </p:cNvSpPr>
              <p:nvPr/>
            </p:nvSpPr>
            <p:spPr bwMode="auto">
              <a:xfrm>
                <a:off x="2221" y="294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15" name="Freeform 598"/>
              <p:cNvSpPr>
                <a:spLocks/>
              </p:cNvSpPr>
              <p:nvPr/>
            </p:nvSpPr>
            <p:spPr bwMode="auto">
              <a:xfrm>
                <a:off x="2219" y="2946"/>
                <a:ext cx="27" cy="4"/>
              </a:xfrm>
              <a:custGeom>
                <a:avLst/>
                <a:gdLst>
                  <a:gd name="T0" fmla="*/ 0 w 131"/>
                  <a:gd name="T1" fmla="*/ 0 h 18"/>
                  <a:gd name="T2" fmla="*/ 0 w 131"/>
                  <a:gd name="T3" fmla="*/ 0 h 18"/>
                  <a:gd name="T4" fmla="*/ 0 w 131"/>
                  <a:gd name="T5" fmla="*/ 0 h 18"/>
                  <a:gd name="T6" fmla="*/ 0 w 131"/>
                  <a:gd name="T7" fmla="*/ 0 h 18"/>
                  <a:gd name="T8" fmla="*/ 0 w 131"/>
                  <a:gd name="T9" fmla="*/ 0 h 18"/>
                  <a:gd name="T10" fmla="*/ 0 w 131"/>
                  <a:gd name="T11" fmla="*/ 0 h 18"/>
                  <a:gd name="T12" fmla="*/ 0 w 131"/>
                  <a:gd name="T13" fmla="*/ 0 h 18"/>
                  <a:gd name="T14" fmla="*/ 0 w 131"/>
                  <a:gd name="T15" fmla="*/ 0 h 18"/>
                  <a:gd name="T16" fmla="*/ 0 w 131"/>
                  <a:gd name="T17" fmla="*/ 0 h 18"/>
                  <a:gd name="T18" fmla="*/ 0 w 131"/>
                  <a:gd name="T19" fmla="*/ 0 h 18"/>
                  <a:gd name="T20" fmla="*/ 0 w 131"/>
                  <a:gd name="T21" fmla="*/ 0 h 18"/>
                  <a:gd name="T22" fmla="*/ 0 w 131"/>
                  <a:gd name="T23" fmla="*/ 0 h 18"/>
                  <a:gd name="T24" fmla="*/ 0 w 131"/>
                  <a:gd name="T25" fmla="*/ 0 h 18"/>
                  <a:gd name="T26" fmla="*/ 0 w 131"/>
                  <a:gd name="T27" fmla="*/ 0 h 18"/>
                  <a:gd name="T28" fmla="*/ 0 w 131"/>
                  <a:gd name="T29" fmla="*/ 0 h 18"/>
                  <a:gd name="T30" fmla="*/ 0 w 131"/>
                  <a:gd name="T31" fmla="*/ 0 h 18"/>
                  <a:gd name="T32" fmla="*/ 0 w 131"/>
                  <a:gd name="T33" fmla="*/ 0 h 18"/>
                  <a:gd name="T34" fmla="*/ 0 w 131"/>
                  <a:gd name="T35" fmla="*/ 0 h 18"/>
                  <a:gd name="T36" fmla="*/ 0 w 131"/>
                  <a:gd name="T37" fmla="*/ 0 h 18"/>
                  <a:gd name="T38" fmla="*/ 0 w 131"/>
                  <a:gd name="T39" fmla="*/ 0 h 18"/>
                  <a:gd name="T40" fmla="*/ 0 w 131"/>
                  <a:gd name="T41" fmla="*/ 0 h 18"/>
                  <a:gd name="T42" fmla="*/ 0 w 131"/>
                  <a:gd name="T43" fmla="*/ 0 h 18"/>
                  <a:gd name="T44" fmla="*/ 0 w 131"/>
                  <a:gd name="T45" fmla="*/ 0 h 18"/>
                  <a:gd name="T46" fmla="*/ 0 w 131"/>
                  <a:gd name="T47" fmla="*/ 0 h 18"/>
                  <a:gd name="T48" fmla="*/ 0 w 131"/>
                  <a:gd name="T49" fmla="*/ 0 h 18"/>
                  <a:gd name="T50" fmla="*/ 0 w 131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31"/>
                  <a:gd name="T79" fmla="*/ 0 h 18"/>
                  <a:gd name="T80" fmla="*/ 131 w 131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31" h="18">
                    <a:moveTo>
                      <a:pt x="8" y="0"/>
                    </a:moveTo>
                    <a:lnTo>
                      <a:pt x="6" y="0"/>
                    </a:lnTo>
                    <a:lnTo>
                      <a:pt x="4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4" y="15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18"/>
                    </a:lnTo>
                    <a:lnTo>
                      <a:pt x="120" y="18"/>
                    </a:lnTo>
                    <a:lnTo>
                      <a:pt x="129" y="15"/>
                    </a:lnTo>
                    <a:lnTo>
                      <a:pt x="131" y="12"/>
                    </a:lnTo>
                    <a:lnTo>
                      <a:pt x="131" y="10"/>
                    </a:lnTo>
                    <a:lnTo>
                      <a:pt x="131" y="6"/>
                    </a:lnTo>
                    <a:lnTo>
                      <a:pt x="131" y="4"/>
                    </a:lnTo>
                    <a:lnTo>
                      <a:pt x="129" y="4"/>
                    </a:lnTo>
                    <a:lnTo>
                      <a:pt x="129" y="0"/>
                    </a:lnTo>
                    <a:lnTo>
                      <a:pt x="125" y="0"/>
                    </a:lnTo>
                    <a:lnTo>
                      <a:pt x="120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16" name="Line 599"/>
              <p:cNvSpPr>
                <a:spLocks noChangeShapeType="1"/>
              </p:cNvSpPr>
              <p:nvPr/>
            </p:nvSpPr>
            <p:spPr bwMode="auto">
              <a:xfrm>
                <a:off x="2246" y="294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17" name="Freeform 600"/>
              <p:cNvSpPr>
                <a:spLocks/>
              </p:cNvSpPr>
              <p:nvPr/>
            </p:nvSpPr>
            <p:spPr bwMode="auto">
              <a:xfrm>
                <a:off x="2242" y="2946"/>
                <a:ext cx="4" cy="35"/>
              </a:xfrm>
              <a:custGeom>
                <a:avLst/>
                <a:gdLst>
                  <a:gd name="T0" fmla="*/ 0 w 17"/>
                  <a:gd name="T1" fmla="*/ 0 h 176"/>
                  <a:gd name="T2" fmla="*/ 0 w 17"/>
                  <a:gd name="T3" fmla="*/ 0 h 176"/>
                  <a:gd name="T4" fmla="*/ 0 w 17"/>
                  <a:gd name="T5" fmla="*/ 0 h 176"/>
                  <a:gd name="T6" fmla="*/ 0 w 17"/>
                  <a:gd name="T7" fmla="*/ 0 h 176"/>
                  <a:gd name="T8" fmla="*/ 0 w 17"/>
                  <a:gd name="T9" fmla="*/ 0 h 176"/>
                  <a:gd name="T10" fmla="*/ 0 w 17"/>
                  <a:gd name="T11" fmla="*/ 0 h 176"/>
                  <a:gd name="T12" fmla="*/ 0 w 17"/>
                  <a:gd name="T13" fmla="*/ 0 h 176"/>
                  <a:gd name="T14" fmla="*/ 0 w 17"/>
                  <a:gd name="T15" fmla="*/ 0 h 176"/>
                  <a:gd name="T16" fmla="*/ 0 w 17"/>
                  <a:gd name="T17" fmla="*/ 0 h 176"/>
                  <a:gd name="T18" fmla="*/ 0 w 17"/>
                  <a:gd name="T19" fmla="*/ 0 h 176"/>
                  <a:gd name="T20" fmla="*/ 0 w 17"/>
                  <a:gd name="T21" fmla="*/ 0 h 176"/>
                  <a:gd name="T22" fmla="*/ 0 w 17"/>
                  <a:gd name="T23" fmla="*/ 0 h 176"/>
                  <a:gd name="T24" fmla="*/ 0 w 17"/>
                  <a:gd name="T25" fmla="*/ 0 h 176"/>
                  <a:gd name="T26" fmla="*/ 0 w 17"/>
                  <a:gd name="T27" fmla="*/ 0 h 176"/>
                  <a:gd name="T28" fmla="*/ 0 w 17"/>
                  <a:gd name="T29" fmla="*/ 0 h 176"/>
                  <a:gd name="T30" fmla="*/ 0 w 17"/>
                  <a:gd name="T31" fmla="*/ 0 h 176"/>
                  <a:gd name="T32" fmla="*/ 0 w 17"/>
                  <a:gd name="T33" fmla="*/ 0 h 176"/>
                  <a:gd name="T34" fmla="*/ 0 w 17"/>
                  <a:gd name="T35" fmla="*/ 0 h 176"/>
                  <a:gd name="T36" fmla="*/ 0 w 17"/>
                  <a:gd name="T37" fmla="*/ 0 h 176"/>
                  <a:gd name="T38" fmla="*/ 0 w 17"/>
                  <a:gd name="T39" fmla="*/ 0 h 176"/>
                  <a:gd name="T40" fmla="*/ 0 w 17"/>
                  <a:gd name="T41" fmla="*/ 0 h 176"/>
                  <a:gd name="T42" fmla="*/ 0 w 17"/>
                  <a:gd name="T43" fmla="*/ 0 h 176"/>
                  <a:gd name="T44" fmla="*/ 0 w 17"/>
                  <a:gd name="T45" fmla="*/ 0 h 176"/>
                  <a:gd name="T46" fmla="*/ 0 w 17"/>
                  <a:gd name="T47" fmla="*/ 0 h 176"/>
                  <a:gd name="T48" fmla="*/ 0 w 17"/>
                  <a:gd name="T49" fmla="*/ 0 h 176"/>
                  <a:gd name="T50" fmla="*/ 0 w 17"/>
                  <a:gd name="T51" fmla="*/ 0 h 17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76"/>
                  <a:gd name="T80" fmla="*/ 17 w 17"/>
                  <a:gd name="T81" fmla="*/ 176 h 17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76">
                    <a:moveTo>
                      <a:pt x="17" y="10"/>
                    </a:moveTo>
                    <a:lnTo>
                      <a:pt x="17" y="6"/>
                    </a:lnTo>
                    <a:lnTo>
                      <a:pt x="17" y="4"/>
                    </a:lnTo>
                    <a:lnTo>
                      <a:pt x="15" y="4"/>
                    </a:lnTo>
                    <a:lnTo>
                      <a:pt x="15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70"/>
                    </a:lnTo>
                    <a:lnTo>
                      <a:pt x="0" y="172"/>
                    </a:lnTo>
                    <a:lnTo>
                      <a:pt x="4" y="176"/>
                    </a:lnTo>
                    <a:lnTo>
                      <a:pt x="6" y="176"/>
                    </a:lnTo>
                    <a:lnTo>
                      <a:pt x="9" y="176"/>
                    </a:lnTo>
                    <a:lnTo>
                      <a:pt x="11" y="176"/>
                    </a:lnTo>
                    <a:lnTo>
                      <a:pt x="15" y="176"/>
                    </a:lnTo>
                    <a:lnTo>
                      <a:pt x="17" y="172"/>
                    </a:lnTo>
                    <a:lnTo>
                      <a:pt x="17" y="170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18" name="Line 601"/>
              <p:cNvSpPr>
                <a:spLocks noChangeShapeType="1"/>
              </p:cNvSpPr>
              <p:nvPr/>
            </p:nvSpPr>
            <p:spPr bwMode="auto">
              <a:xfrm>
                <a:off x="2244" y="297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19" name="Freeform 602"/>
              <p:cNvSpPr>
                <a:spLocks/>
              </p:cNvSpPr>
              <p:nvPr/>
            </p:nvSpPr>
            <p:spPr bwMode="auto">
              <a:xfrm>
                <a:off x="2242" y="2978"/>
                <a:ext cx="15" cy="3"/>
              </a:xfrm>
              <a:custGeom>
                <a:avLst/>
                <a:gdLst>
                  <a:gd name="T0" fmla="*/ 0 w 74"/>
                  <a:gd name="T1" fmla="*/ 0 h 19"/>
                  <a:gd name="T2" fmla="*/ 0 w 74"/>
                  <a:gd name="T3" fmla="*/ 0 h 19"/>
                  <a:gd name="T4" fmla="*/ 0 w 74"/>
                  <a:gd name="T5" fmla="*/ 0 h 19"/>
                  <a:gd name="T6" fmla="*/ 0 w 74"/>
                  <a:gd name="T7" fmla="*/ 0 h 19"/>
                  <a:gd name="T8" fmla="*/ 0 w 74"/>
                  <a:gd name="T9" fmla="*/ 0 h 19"/>
                  <a:gd name="T10" fmla="*/ 0 w 74"/>
                  <a:gd name="T11" fmla="*/ 0 h 19"/>
                  <a:gd name="T12" fmla="*/ 0 w 74"/>
                  <a:gd name="T13" fmla="*/ 0 h 19"/>
                  <a:gd name="T14" fmla="*/ 0 w 74"/>
                  <a:gd name="T15" fmla="*/ 0 h 19"/>
                  <a:gd name="T16" fmla="*/ 0 w 74"/>
                  <a:gd name="T17" fmla="*/ 0 h 19"/>
                  <a:gd name="T18" fmla="*/ 0 w 74"/>
                  <a:gd name="T19" fmla="*/ 0 h 19"/>
                  <a:gd name="T20" fmla="*/ 0 w 74"/>
                  <a:gd name="T21" fmla="*/ 0 h 19"/>
                  <a:gd name="T22" fmla="*/ 0 w 74"/>
                  <a:gd name="T23" fmla="*/ 0 h 19"/>
                  <a:gd name="T24" fmla="*/ 0 w 74"/>
                  <a:gd name="T25" fmla="*/ 0 h 19"/>
                  <a:gd name="T26" fmla="*/ 0 w 74"/>
                  <a:gd name="T27" fmla="*/ 0 h 19"/>
                  <a:gd name="T28" fmla="*/ 0 w 74"/>
                  <a:gd name="T29" fmla="*/ 0 h 19"/>
                  <a:gd name="T30" fmla="*/ 0 w 74"/>
                  <a:gd name="T31" fmla="*/ 0 h 19"/>
                  <a:gd name="T32" fmla="*/ 0 w 74"/>
                  <a:gd name="T33" fmla="*/ 0 h 19"/>
                  <a:gd name="T34" fmla="*/ 0 w 74"/>
                  <a:gd name="T35" fmla="*/ 0 h 19"/>
                  <a:gd name="T36" fmla="*/ 0 w 74"/>
                  <a:gd name="T37" fmla="*/ 0 h 19"/>
                  <a:gd name="T38" fmla="*/ 0 w 74"/>
                  <a:gd name="T39" fmla="*/ 0 h 19"/>
                  <a:gd name="T40" fmla="*/ 0 w 74"/>
                  <a:gd name="T41" fmla="*/ 0 h 19"/>
                  <a:gd name="T42" fmla="*/ 0 w 74"/>
                  <a:gd name="T43" fmla="*/ 0 h 19"/>
                  <a:gd name="T44" fmla="*/ 0 w 74"/>
                  <a:gd name="T45" fmla="*/ 0 h 19"/>
                  <a:gd name="T46" fmla="*/ 0 w 74"/>
                  <a:gd name="T47" fmla="*/ 0 h 19"/>
                  <a:gd name="T48" fmla="*/ 0 w 74"/>
                  <a:gd name="T49" fmla="*/ 0 h 19"/>
                  <a:gd name="T50" fmla="*/ 0 w 74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74"/>
                  <a:gd name="T79" fmla="*/ 0 h 19"/>
                  <a:gd name="T80" fmla="*/ 74 w 74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74" h="19">
                    <a:moveTo>
                      <a:pt x="9" y="0"/>
                    </a:moveTo>
                    <a:lnTo>
                      <a:pt x="6" y="3"/>
                    </a:lnTo>
                    <a:lnTo>
                      <a:pt x="4" y="3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4" y="19"/>
                    </a:lnTo>
                    <a:lnTo>
                      <a:pt x="6" y="19"/>
                    </a:lnTo>
                    <a:lnTo>
                      <a:pt x="9" y="19"/>
                    </a:lnTo>
                    <a:lnTo>
                      <a:pt x="63" y="19"/>
                    </a:lnTo>
                    <a:lnTo>
                      <a:pt x="72" y="19"/>
                    </a:lnTo>
                    <a:lnTo>
                      <a:pt x="74" y="15"/>
                    </a:lnTo>
                    <a:lnTo>
                      <a:pt x="74" y="13"/>
                    </a:lnTo>
                    <a:lnTo>
                      <a:pt x="74" y="9"/>
                    </a:lnTo>
                    <a:lnTo>
                      <a:pt x="74" y="7"/>
                    </a:lnTo>
                    <a:lnTo>
                      <a:pt x="72" y="3"/>
                    </a:lnTo>
                    <a:lnTo>
                      <a:pt x="69" y="3"/>
                    </a:lnTo>
                    <a:lnTo>
                      <a:pt x="63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20" name="Line 603"/>
              <p:cNvSpPr>
                <a:spLocks noChangeShapeType="1"/>
              </p:cNvSpPr>
              <p:nvPr/>
            </p:nvSpPr>
            <p:spPr bwMode="auto">
              <a:xfrm>
                <a:off x="2255" y="297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21" name="Freeform 604"/>
              <p:cNvSpPr>
                <a:spLocks/>
              </p:cNvSpPr>
              <p:nvPr/>
            </p:nvSpPr>
            <p:spPr bwMode="auto">
              <a:xfrm>
                <a:off x="2254" y="2978"/>
                <a:ext cx="46" cy="3"/>
              </a:xfrm>
              <a:custGeom>
                <a:avLst/>
                <a:gdLst>
                  <a:gd name="T0" fmla="*/ 0 w 231"/>
                  <a:gd name="T1" fmla="*/ 0 h 19"/>
                  <a:gd name="T2" fmla="*/ 0 w 231"/>
                  <a:gd name="T3" fmla="*/ 0 h 19"/>
                  <a:gd name="T4" fmla="*/ 0 w 231"/>
                  <a:gd name="T5" fmla="*/ 0 h 19"/>
                  <a:gd name="T6" fmla="*/ 0 w 231"/>
                  <a:gd name="T7" fmla="*/ 0 h 19"/>
                  <a:gd name="T8" fmla="*/ 0 w 231"/>
                  <a:gd name="T9" fmla="*/ 0 h 19"/>
                  <a:gd name="T10" fmla="*/ 0 w 231"/>
                  <a:gd name="T11" fmla="*/ 0 h 19"/>
                  <a:gd name="T12" fmla="*/ 0 w 231"/>
                  <a:gd name="T13" fmla="*/ 0 h 19"/>
                  <a:gd name="T14" fmla="*/ 0 w 231"/>
                  <a:gd name="T15" fmla="*/ 0 h 19"/>
                  <a:gd name="T16" fmla="*/ 0 w 231"/>
                  <a:gd name="T17" fmla="*/ 0 h 19"/>
                  <a:gd name="T18" fmla="*/ 0 w 231"/>
                  <a:gd name="T19" fmla="*/ 0 h 19"/>
                  <a:gd name="T20" fmla="*/ 0 w 231"/>
                  <a:gd name="T21" fmla="*/ 0 h 19"/>
                  <a:gd name="T22" fmla="*/ 0 w 231"/>
                  <a:gd name="T23" fmla="*/ 0 h 19"/>
                  <a:gd name="T24" fmla="*/ 0 w 231"/>
                  <a:gd name="T25" fmla="*/ 0 h 19"/>
                  <a:gd name="T26" fmla="*/ 0 w 231"/>
                  <a:gd name="T27" fmla="*/ 0 h 19"/>
                  <a:gd name="T28" fmla="*/ 0 w 231"/>
                  <a:gd name="T29" fmla="*/ 0 h 19"/>
                  <a:gd name="T30" fmla="*/ 0 w 231"/>
                  <a:gd name="T31" fmla="*/ 0 h 19"/>
                  <a:gd name="T32" fmla="*/ 0 w 231"/>
                  <a:gd name="T33" fmla="*/ 0 h 19"/>
                  <a:gd name="T34" fmla="*/ 0 w 231"/>
                  <a:gd name="T35" fmla="*/ 0 h 19"/>
                  <a:gd name="T36" fmla="*/ 0 w 231"/>
                  <a:gd name="T37" fmla="*/ 0 h 19"/>
                  <a:gd name="T38" fmla="*/ 0 w 231"/>
                  <a:gd name="T39" fmla="*/ 0 h 19"/>
                  <a:gd name="T40" fmla="*/ 0 w 231"/>
                  <a:gd name="T41" fmla="*/ 0 h 19"/>
                  <a:gd name="T42" fmla="*/ 0 w 231"/>
                  <a:gd name="T43" fmla="*/ 0 h 19"/>
                  <a:gd name="T44" fmla="*/ 0 w 231"/>
                  <a:gd name="T45" fmla="*/ 0 h 19"/>
                  <a:gd name="T46" fmla="*/ 0 w 231"/>
                  <a:gd name="T47" fmla="*/ 0 h 19"/>
                  <a:gd name="T48" fmla="*/ 0 w 231"/>
                  <a:gd name="T49" fmla="*/ 0 h 19"/>
                  <a:gd name="T50" fmla="*/ 0 w 231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31"/>
                  <a:gd name="T79" fmla="*/ 0 h 19"/>
                  <a:gd name="T80" fmla="*/ 231 w 231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31" h="19">
                    <a:moveTo>
                      <a:pt x="8" y="0"/>
                    </a:moveTo>
                    <a:lnTo>
                      <a:pt x="5" y="3"/>
                    </a:lnTo>
                    <a:lnTo>
                      <a:pt x="3" y="3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3" y="19"/>
                    </a:lnTo>
                    <a:lnTo>
                      <a:pt x="5" y="19"/>
                    </a:lnTo>
                    <a:lnTo>
                      <a:pt x="8" y="19"/>
                    </a:lnTo>
                    <a:lnTo>
                      <a:pt x="220" y="19"/>
                    </a:lnTo>
                    <a:lnTo>
                      <a:pt x="226" y="19"/>
                    </a:lnTo>
                    <a:lnTo>
                      <a:pt x="229" y="19"/>
                    </a:lnTo>
                    <a:lnTo>
                      <a:pt x="229" y="15"/>
                    </a:lnTo>
                    <a:lnTo>
                      <a:pt x="229" y="13"/>
                    </a:lnTo>
                    <a:lnTo>
                      <a:pt x="231" y="9"/>
                    </a:lnTo>
                    <a:lnTo>
                      <a:pt x="229" y="9"/>
                    </a:lnTo>
                    <a:lnTo>
                      <a:pt x="229" y="7"/>
                    </a:lnTo>
                    <a:lnTo>
                      <a:pt x="229" y="3"/>
                    </a:lnTo>
                    <a:lnTo>
                      <a:pt x="226" y="3"/>
                    </a:lnTo>
                    <a:lnTo>
                      <a:pt x="224" y="3"/>
                    </a:lnTo>
                    <a:lnTo>
                      <a:pt x="220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22" name="Line 605"/>
              <p:cNvSpPr>
                <a:spLocks noChangeShapeType="1"/>
              </p:cNvSpPr>
              <p:nvPr/>
            </p:nvSpPr>
            <p:spPr bwMode="auto">
              <a:xfrm>
                <a:off x="2300" y="297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23" name="Freeform 606"/>
              <p:cNvSpPr>
                <a:spLocks/>
              </p:cNvSpPr>
              <p:nvPr/>
            </p:nvSpPr>
            <p:spPr bwMode="auto">
              <a:xfrm>
                <a:off x="2297" y="2978"/>
                <a:ext cx="3" cy="37"/>
              </a:xfrm>
              <a:custGeom>
                <a:avLst/>
                <a:gdLst>
                  <a:gd name="T0" fmla="*/ 0 w 15"/>
                  <a:gd name="T1" fmla="*/ 0 h 188"/>
                  <a:gd name="T2" fmla="*/ 0 w 15"/>
                  <a:gd name="T3" fmla="*/ 0 h 188"/>
                  <a:gd name="T4" fmla="*/ 0 w 15"/>
                  <a:gd name="T5" fmla="*/ 0 h 188"/>
                  <a:gd name="T6" fmla="*/ 0 w 15"/>
                  <a:gd name="T7" fmla="*/ 0 h 188"/>
                  <a:gd name="T8" fmla="*/ 0 w 15"/>
                  <a:gd name="T9" fmla="*/ 0 h 188"/>
                  <a:gd name="T10" fmla="*/ 0 w 15"/>
                  <a:gd name="T11" fmla="*/ 0 h 188"/>
                  <a:gd name="T12" fmla="*/ 0 w 15"/>
                  <a:gd name="T13" fmla="*/ 0 h 188"/>
                  <a:gd name="T14" fmla="*/ 0 w 15"/>
                  <a:gd name="T15" fmla="*/ 0 h 188"/>
                  <a:gd name="T16" fmla="*/ 0 w 15"/>
                  <a:gd name="T17" fmla="*/ 0 h 188"/>
                  <a:gd name="T18" fmla="*/ 0 w 15"/>
                  <a:gd name="T19" fmla="*/ 0 h 188"/>
                  <a:gd name="T20" fmla="*/ 0 w 15"/>
                  <a:gd name="T21" fmla="*/ 0 h 188"/>
                  <a:gd name="T22" fmla="*/ 0 w 15"/>
                  <a:gd name="T23" fmla="*/ 0 h 188"/>
                  <a:gd name="T24" fmla="*/ 0 w 15"/>
                  <a:gd name="T25" fmla="*/ 0 h 188"/>
                  <a:gd name="T26" fmla="*/ 0 w 15"/>
                  <a:gd name="T27" fmla="*/ 0 h 188"/>
                  <a:gd name="T28" fmla="*/ 0 w 15"/>
                  <a:gd name="T29" fmla="*/ 0 h 188"/>
                  <a:gd name="T30" fmla="*/ 0 w 15"/>
                  <a:gd name="T31" fmla="*/ 0 h 188"/>
                  <a:gd name="T32" fmla="*/ 0 w 15"/>
                  <a:gd name="T33" fmla="*/ 0 h 188"/>
                  <a:gd name="T34" fmla="*/ 0 w 15"/>
                  <a:gd name="T35" fmla="*/ 0 h 188"/>
                  <a:gd name="T36" fmla="*/ 0 w 15"/>
                  <a:gd name="T37" fmla="*/ 0 h 188"/>
                  <a:gd name="T38" fmla="*/ 0 w 15"/>
                  <a:gd name="T39" fmla="*/ 0 h 188"/>
                  <a:gd name="T40" fmla="*/ 0 w 15"/>
                  <a:gd name="T41" fmla="*/ 0 h 188"/>
                  <a:gd name="T42" fmla="*/ 0 w 15"/>
                  <a:gd name="T43" fmla="*/ 0 h 188"/>
                  <a:gd name="T44" fmla="*/ 0 w 15"/>
                  <a:gd name="T45" fmla="*/ 0 h 188"/>
                  <a:gd name="T46" fmla="*/ 0 w 15"/>
                  <a:gd name="T47" fmla="*/ 0 h 188"/>
                  <a:gd name="T48" fmla="*/ 0 w 15"/>
                  <a:gd name="T49" fmla="*/ 0 h 188"/>
                  <a:gd name="T50" fmla="*/ 0 w 15"/>
                  <a:gd name="T51" fmla="*/ 0 h 18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5"/>
                  <a:gd name="T79" fmla="*/ 0 h 188"/>
                  <a:gd name="T80" fmla="*/ 15 w 15"/>
                  <a:gd name="T81" fmla="*/ 188 h 18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5" h="188">
                    <a:moveTo>
                      <a:pt x="15" y="9"/>
                    </a:moveTo>
                    <a:lnTo>
                      <a:pt x="13" y="9"/>
                    </a:lnTo>
                    <a:lnTo>
                      <a:pt x="13" y="7"/>
                    </a:lnTo>
                    <a:lnTo>
                      <a:pt x="13" y="3"/>
                    </a:lnTo>
                    <a:lnTo>
                      <a:pt x="10" y="3"/>
                    </a:lnTo>
                    <a:lnTo>
                      <a:pt x="8" y="3"/>
                    </a:lnTo>
                    <a:lnTo>
                      <a:pt x="8" y="0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79"/>
                    </a:lnTo>
                    <a:lnTo>
                      <a:pt x="0" y="182"/>
                    </a:lnTo>
                    <a:lnTo>
                      <a:pt x="0" y="185"/>
                    </a:lnTo>
                    <a:lnTo>
                      <a:pt x="2" y="185"/>
                    </a:lnTo>
                    <a:lnTo>
                      <a:pt x="4" y="185"/>
                    </a:lnTo>
                    <a:lnTo>
                      <a:pt x="8" y="188"/>
                    </a:lnTo>
                    <a:lnTo>
                      <a:pt x="8" y="185"/>
                    </a:lnTo>
                    <a:lnTo>
                      <a:pt x="10" y="185"/>
                    </a:lnTo>
                    <a:lnTo>
                      <a:pt x="13" y="185"/>
                    </a:lnTo>
                    <a:lnTo>
                      <a:pt x="13" y="182"/>
                    </a:lnTo>
                    <a:lnTo>
                      <a:pt x="13" y="179"/>
                    </a:lnTo>
                    <a:lnTo>
                      <a:pt x="15" y="179"/>
                    </a:lnTo>
                    <a:lnTo>
                      <a:pt x="15" y="9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24" name="Line 607"/>
              <p:cNvSpPr>
                <a:spLocks noChangeShapeType="1"/>
              </p:cNvSpPr>
              <p:nvPr/>
            </p:nvSpPr>
            <p:spPr bwMode="auto">
              <a:xfrm>
                <a:off x="2299" y="301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25" name="Freeform 608"/>
              <p:cNvSpPr>
                <a:spLocks/>
              </p:cNvSpPr>
              <p:nvPr/>
            </p:nvSpPr>
            <p:spPr bwMode="auto">
              <a:xfrm>
                <a:off x="2297" y="3011"/>
                <a:ext cx="80" cy="4"/>
              </a:xfrm>
              <a:custGeom>
                <a:avLst/>
                <a:gdLst>
                  <a:gd name="T0" fmla="*/ 0 w 400"/>
                  <a:gd name="T1" fmla="*/ 0 h 19"/>
                  <a:gd name="T2" fmla="*/ 0 w 400"/>
                  <a:gd name="T3" fmla="*/ 0 h 19"/>
                  <a:gd name="T4" fmla="*/ 0 w 400"/>
                  <a:gd name="T5" fmla="*/ 0 h 19"/>
                  <a:gd name="T6" fmla="*/ 0 w 400"/>
                  <a:gd name="T7" fmla="*/ 0 h 19"/>
                  <a:gd name="T8" fmla="*/ 0 w 400"/>
                  <a:gd name="T9" fmla="*/ 0 h 19"/>
                  <a:gd name="T10" fmla="*/ 0 w 400"/>
                  <a:gd name="T11" fmla="*/ 0 h 19"/>
                  <a:gd name="T12" fmla="*/ 0 w 400"/>
                  <a:gd name="T13" fmla="*/ 0 h 19"/>
                  <a:gd name="T14" fmla="*/ 0 w 400"/>
                  <a:gd name="T15" fmla="*/ 0 h 19"/>
                  <a:gd name="T16" fmla="*/ 0 w 400"/>
                  <a:gd name="T17" fmla="*/ 0 h 19"/>
                  <a:gd name="T18" fmla="*/ 0 w 400"/>
                  <a:gd name="T19" fmla="*/ 0 h 19"/>
                  <a:gd name="T20" fmla="*/ 0 w 400"/>
                  <a:gd name="T21" fmla="*/ 0 h 19"/>
                  <a:gd name="T22" fmla="*/ 0 w 400"/>
                  <a:gd name="T23" fmla="*/ 0 h 19"/>
                  <a:gd name="T24" fmla="*/ 0 w 400"/>
                  <a:gd name="T25" fmla="*/ 0 h 19"/>
                  <a:gd name="T26" fmla="*/ 0 w 400"/>
                  <a:gd name="T27" fmla="*/ 0 h 19"/>
                  <a:gd name="T28" fmla="*/ 0 w 400"/>
                  <a:gd name="T29" fmla="*/ 0 h 19"/>
                  <a:gd name="T30" fmla="*/ 0 w 400"/>
                  <a:gd name="T31" fmla="*/ 0 h 19"/>
                  <a:gd name="T32" fmla="*/ 0 w 400"/>
                  <a:gd name="T33" fmla="*/ 0 h 19"/>
                  <a:gd name="T34" fmla="*/ 0 w 400"/>
                  <a:gd name="T35" fmla="*/ 0 h 19"/>
                  <a:gd name="T36" fmla="*/ 0 w 400"/>
                  <a:gd name="T37" fmla="*/ 0 h 19"/>
                  <a:gd name="T38" fmla="*/ 0 w 400"/>
                  <a:gd name="T39" fmla="*/ 0 h 19"/>
                  <a:gd name="T40" fmla="*/ 0 w 400"/>
                  <a:gd name="T41" fmla="*/ 0 h 19"/>
                  <a:gd name="T42" fmla="*/ 0 w 400"/>
                  <a:gd name="T43" fmla="*/ 0 h 19"/>
                  <a:gd name="T44" fmla="*/ 0 w 400"/>
                  <a:gd name="T45" fmla="*/ 0 h 19"/>
                  <a:gd name="T46" fmla="*/ 0 w 400"/>
                  <a:gd name="T47" fmla="*/ 0 h 19"/>
                  <a:gd name="T48" fmla="*/ 0 w 400"/>
                  <a:gd name="T49" fmla="*/ 0 h 19"/>
                  <a:gd name="T50" fmla="*/ 0 w 400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00"/>
                  <a:gd name="T79" fmla="*/ 0 h 19"/>
                  <a:gd name="T80" fmla="*/ 400 w 400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00" h="19">
                    <a:moveTo>
                      <a:pt x="8" y="0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2" y="16"/>
                    </a:lnTo>
                    <a:lnTo>
                      <a:pt x="4" y="16"/>
                    </a:lnTo>
                    <a:lnTo>
                      <a:pt x="8" y="19"/>
                    </a:lnTo>
                    <a:lnTo>
                      <a:pt x="392" y="19"/>
                    </a:lnTo>
                    <a:lnTo>
                      <a:pt x="394" y="16"/>
                    </a:lnTo>
                    <a:lnTo>
                      <a:pt x="398" y="16"/>
                    </a:lnTo>
                    <a:lnTo>
                      <a:pt x="398" y="13"/>
                    </a:lnTo>
                    <a:lnTo>
                      <a:pt x="400" y="10"/>
                    </a:lnTo>
                    <a:lnTo>
                      <a:pt x="400" y="6"/>
                    </a:lnTo>
                    <a:lnTo>
                      <a:pt x="398" y="4"/>
                    </a:lnTo>
                    <a:lnTo>
                      <a:pt x="398" y="0"/>
                    </a:lnTo>
                    <a:lnTo>
                      <a:pt x="394" y="0"/>
                    </a:lnTo>
                    <a:lnTo>
                      <a:pt x="392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26" name="Line 609"/>
              <p:cNvSpPr>
                <a:spLocks noChangeShapeType="1"/>
              </p:cNvSpPr>
              <p:nvPr/>
            </p:nvSpPr>
            <p:spPr bwMode="auto">
              <a:xfrm>
                <a:off x="2377" y="301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27" name="Freeform 610"/>
              <p:cNvSpPr>
                <a:spLocks/>
              </p:cNvSpPr>
              <p:nvPr/>
            </p:nvSpPr>
            <p:spPr bwMode="auto">
              <a:xfrm>
                <a:off x="2374" y="3011"/>
                <a:ext cx="3" cy="37"/>
              </a:xfrm>
              <a:custGeom>
                <a:avLst/>
                <a:gdLst>
                  <a:gd name="T0" fmla="*/ 0 w 15"/>
                  <a:gd name="T1" fmla="*/ 0 h 185"/>
                  <a:gd name="T2" fmla="*/ 0 w 15"/>
                  <a:gd name="T3" fmla="*/ 0 h 185"/>
                  <a:gd name="T4" fmla="*/ 0 w 15"/>
                  <a:gd name="T5" fmla="*/ 0 h 185"/>
                  <a:gd name="T6" fmla="*/ 0 w 15"/>
                  <a:gd name="T7" fmla="*/ 0 h 185"/>
                  <a:gd name="T8" fmla="*/ 0 w 15"/>
                  <a:gd name="T9" fmla="*/ 0 h 185"/>
                  <a:gd name="T10" fmla="*/ 0 w 15"/>
                  <a:gd name="T11" fmla="*/ 0 h 185"/>
                  <a:gd name="T12" fmla="*/ 0 w 15"/>
                  <a:gd name="T13" fmla="*/ 0 h 185"/>
                  <a:gd name="T14" fmla="*/ 0 w 15"/>
                  <a:gd name="T15" fmla="*/ 0 h 185"/>
                  <a:gd name="T16" fmla="*/ 0 w 15"/>
                  <a:gd name="T17" fmla="*/ 0 h 185"/>
                  <a:gd name="T18" fmla="*/ 0 w 15"/>
                  <a:gd name="T19" fmla="*/ 0 h 185"/>
                  <a:gd name="T20" fmla="*/ 0 w 15"/>
                  <a:gd name="T21" fmla="*/ 0 h 185"/>
                  <a:gd name="T22" fmla="*/ 0 w 15"/>
                  <a:gd name="T23" fmla="*/ 0 h 185"/>
                  <a:gd name="T24" fmla="*/ 0 w 15"/>
                  <a:gd name="T25" fmla="*/ 0 h 185"/>
                  <a:gd name="T26" fmla="*/ 0 w 15"/>
                  <a:gd name="T27" fmla="*/ 0 h 185"/>
                  <a:gd name="T28" fmla="*/ 0 w 15"/>
                  <a:gd name="T29" fmla="*/ 0 h 185"/>
                  <a:gd name="T30" fmla="*/ 0 w 15"/>
                  <a:gd name="T31" fmla="*/ 0 h 185"/>
                  <a:gd name="T32" fmla="*/ 0 w 15"/>
                  <a:gd name="T33" fmla="*/ 0 h 185"/>
                  <a:gd name="T34" fmla="*/ 0 w 15"/>
                  <a:gd name="T35" fmla="*/ 0 h 185"/>
                  <a:gd name="T36" fmla="*/ 0 w 15"/>
                  <a:gd name="T37" fmla="*/ 0 h 185"/>
                  <a:gd name="T38" fmla="*/ 0 w 15"/>
                  <a:gd name="T39" fmla="*/ 0 h 185"/>
                  <a:gd name="T40" fmla="*/ 0 w 15"/>
                  <a:gd name="T41" fmla="*/ 0 h 185"/>
                  <a:gd name="T42" fmla="*/ 0 w 15"/>
                  <a:gd name="T43" fmla="*/ 0 h 185"/>
                  <a:gd name="T44" fmla="*/ 0 w 15"/>
                  <a:gd name="T45" fmla="*/ 0 h 185"/>
                  <a:gd name="T46" fmla="*/ 0 w 15"/>
                  <a:gd name="T47" fmla="*/ 0 h 185"/>
                  <a:gd name="T48" fmla="*/ 0 w 15"/>
                  <a:gd name="T49" fmla="*/ 0 h 185"/>
                  <a:gd name="T50" fmla="*/ 0 w 15"/>
                  <a:gd name="T51" fmla="*/ 0 h 18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5"/>
                  <a:gd name="T79" fmla="*/ 0 h 185"/>
                  <a:gd name="T80" fmla="*/ 15 w 15"/>
                  <a:gd name="T81" fmla="*/ 185 h 185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5" h="185">
                    <a:moveTo>
                      <a:pt x="15" y="10"/>
                    </a:moveTo>
                    <a:lnTo>
                      <a:pt x="15" y="6"/>
                    </a:lnTo>
                    <a:lnTo>
                      <a:pt x="13" y="4"/>
                    </a:lnTo>
                    <a:lnTo>
                      <a:pt x="13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79"/>
                    </a:lnTo>
                    <a:lnTo>
                      <a:pt x="2" y="183"/>
                    </a:lnTo>
                    <a:lnTo>
                      <a:pt x="4" y="185"/>
                    </a:lnTo>
                    <a:lnTo>
                      <a:pt x="7" y="185"/>
                    </a:lnTo>
                    <a:lnTo>
                      <a:pt x="9" y="185"/>
                    </a:lnTo>
                    <a:lnTo>
                      <a:pt x="9" y="183"/>
                    </a:lnTo>
                    <a:lnTo>
                      <a:pt x="13" y="183"/>
                    </a:lnTo>
                    <a:lnTo>
                      <a:pt x="13" y="179"/>
                    </a:lnTo>
                    <a:lnTo>
                      <a:pt x="15" y="177"/>
                    </a:lnTo>
                    <a:lnTo>
                      <a:pt x="15" y="179"/>
                    </a:lnTo>
                    <a:lnTo>
                      <a:pt x="15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28" name="Line 611"/>
              <p:cNvSpPr>
                <a:spLocks noChangeShapeType="1"/>
              </p:cNvSpPr>
              <p:nvPr/>
            </p:nvSpPr>
            <p:spPr bwMode="auto">
              <a:xfrm>
                <a:off x="2375" y="304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629" name="Freeform 612"/>
              <p:cNvSpPr>
                <a:spLocks/>
              </p:cNvSpPr>
              <p:nvPr/>
            </p:nvSpPr>
            <p:spPr bwMode="auto">
              <a:xfrm>
                <a:off x="2374" y="3045"/>
                <a:ext cx="143" cy="3"/>
              </a:xfrm>
              <a:custGeom>
                <a:avLst/>
                <a:gdLst>
                  <a:gd name="T0" fmla="*/ 0 w 714"/>
                  <a:gd name="T1" fmla="*/ 0 h 18"/>
                  <a:gd name="T2" fmla="*/ 0 w 714"/>
                  <a:gd name="T3" fmla="*/ 0 h 18"/>
                  <a:gd name="T4" fmla="*/ 0 w 714"/>
                  <a:gd name="T5" fmla="*/ 0 h 18"/>
                  <a:gd name="T6" fmla="*/ 0 w 714"/>
                  <a:gd name="T7" fmla="*/ 0 h 18"/>
                  <a:gd name="T8" fmla="*/ 0 w 714"/>
                  <a:gd name="T9" fmla="*/ 0 h 18"/>
                  <a:gd name="T10" fmla="*/ 0 w 714"/>
                  <a:gd name="T11" fmla="*/ 0 h 18"/>
                  <a:gd name="T12" fmla="*/ 0 w 714"/>
                  <a:gd name="T13" fmla="*/ 0 h 18"/>
                  <a:gd name="T14" fmla="*/ 0 w 714"/>
                  <a:gd name="T15" fmla="*/ 0 h 18"/>
                  <a:gd name="T16" fmla="*/ 0 w 714"/>
                  <a:gd name="T17" fmla="*/ 0 h 18"/>
                  <a:gd name="T18" fmla="*/ 0 w 714"/>
                  <a:gd name="T19" fmla="*/ 0 h 18"/>
                  <a:gd name="T20" fmla="*/ 0 w 714"/>
                  <a:gd name="T21" fmla="*/ 0 h 18"/>
                  <a:gd name="T22" fmla="*/ 0 w 714"/>
                  <a:gd name="T23" fmla="*/ 0 h 18"/>
                  <a:gd name="T24" fmla="*/ 0 w 714"/>
                  <a:gd name="T25" fmla="*/ 0 h 18"/>
                  <a:gd name="T26" fmla="*/ 0 w 714"/>
                  <a:gd name="T27" fmla="*/ 0 h 18"/>
                  <a:gd name="T28" fmla="*/ 0 w 714"/>
                  <a:gd name="T29" fmla="*/ 0 h 18"/>
                  <a:gd name="T30" fmla="*/ 0 w 714"/>
                  <a:gd name="T31" fmla="*/ 0 h 18"/>
                  <a:gd name="T32" fmla="*/ 0 w 714"/>
                  <a:gd name="T33" fmla="*/ 0 h 18"/>
                  <a:gd name="T34" fmla="*/ 0 w 714"/>
                  <a:gd name="T35" fmla="*/ 0 h 18"/>
                  <a:gd name="T36" fmla="*/ 0 w 714"/>
                  <a:gd name="T37" fmla="*/ 0 h 18"/>
                  <a:gd name="T38" fmla="*/ 0 w 714"/>
                  <a:gd name="T39" fmla="*/ 0 h 18"/>
                  <a:gd name="T40" fmla="*/ 0 w 714"/>
                  <a:gd name="T41" fmla="*/ 0 h 18"/>
                  <a:gd name="T42" fmla="*/ 0 w 714"/>
                  <a:gd name="T43" fmla="*/ 0 h 18"/>
                  <a:gd name="T44" fmla="*/ 0 w 714"/>
                  <a:gd name="T45" fmla="*/ 0 h 18"/>
                  <a:gd name="T46" fmla="*/ 0 w 714"/>
                  <a:gd name="T47" fmla="*/ 0 h 18"/>
                  <a:gd name="T48" fmla="*/ 0 w 714"/>
                  <a:gd name="T49" fmla="*/ 0 h 18"/>
                  <a:gd name="T50" fmla="*/ 0 w 714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714"/>
                  <a:gd name="T79" fmla="*/ 0 h 18"/>
                  <a:gd name="T80" fmla="*/ 714 w 714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714" h="18">
                    <a:moveTo>
                      <a:pt x="7" y="0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2" y="16"/>
                    </a:lnTo>
                    <a:lnTo>
                      <a:pt x="4" y="18"/>
                    </a:lnTo>
                    <a:lnTo>
                      <a:pt x="7" y="18"/>
                    </a:lnTo>
                    <a:lnTo>
                      <a:pt x="705" y="18"/>
                    </a:lnTo>
                    <a:lnTo>
                      <a:pt x="710" y="16"/>
                    </a:lnTo>
                    <a:lnTo>
                      <a:pt x="714" y="12"/>
                    </a:lnTo>
                    <a:lnTo>
                      <a:pt x="714" y="10"/>
                    </a:lnTo>
                    <a:lnTo>
                      <a:pt x="714" y="6"/>
                    </a:lnTo>
                    <a:lnTo>
                      <a:pt x="714" y="3"/>
                    </a:lnTo>
                    <a:lnTo>
                      <a:pt x="710" y="3"/>
                    </a:lnTo>
                    <a:lnTo>
                      <a:pt x="710" y="0"/>
                    </a:lnTo>
                    <a:lnTo>
                      <a:pt x="708" y="0"/>
                    </a:lnTo>
                    <a:lnTo>
                      <a:pt x="705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</p:grpSp>
        <p:grpSp>
          <p:nvGrpSpPr>
            <p:cNvPr id="6" name="Group 613"/>
            <p:cNvGrpSpPr>
              <a:grpSpLocks/>
            </p:cNvGrpSpPr>
            <p:nvPr/>
          </p:nvGrpSpPr>
          <p:grpSpPr bwMode="auto">
            <a:xfrm>
              <a:off x="529" y="1468"/>
              <a:ext cx="3132" cy="1908"/>
              <a:chOff x="529" y="1468"/>
              <a:chExt cx="3132" cy="1908"/>
            </a:xfrm>
            <a:grpFill/>
          </p:grpSpPr>
          <p:sp>
            <p:nvSpPr>
              <p:cNvPr id="91230" name="Line 614"/>
              <p:cNvSpPr>
                <a:spLocks noChangeShapeType="1"/>
              </p:cNvSpPr>
              <p:nvPr/>
            </p:nvSpPr>
            <p:spPr bwMode="auto">
              <a:xfrm>
                <a:off x="2517" y="304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31" name="Freeform 615"/>
              <p:cNvSpPr>
                <a:spLocks/>
              </p:cNvSpPr>
              <p:nvPr/>
            </p:nvSpPr>
            <p:spPr bwMode="auto">
              <a:xfrm>
                <a:off x="2513" y="3045"/>
                <a:ext cx="4" cy="37"/>
              </a:xfrm>
              <a:custGeom>
                <a:avLst/>
                <a:gdLst>
                  <a:gd name="T0" fmla="*/ 0 w 17"/>
                  <a:gd name="T1" fmla="*/ 0 h 185"/>
                  <a:gd name="T2" fmla="*/ 0 w 17"/>
                  <a:gd name="T3" fmla="*/ 0 h 185"/>
                  <a:gd name="T4" fmla="*/ 0 w 17"/>
                  <a:gd name="T5" fmla="*/ 0 h 185"/>
                  <a:gd name="T6" fmla="*/ 0 w 17"/>
                  <a:gd name="T7" fmla="*/ 0 h 185"/>
                  <a:gd name="T8" fmla="*/ 0 w 17"/>
                  <a:gd name="T9" fmla="*/ 0 h 185"/>
                  <a:gd name="T10" fmla="*/ 0 w 17"/>
                  <a:gd name="T11" fmla="*/ 0 h 185"/>
                  <a:gd name="T12" fmla="*/ 0 w 17"/>
                  <a:gd name="T13" fmla="*/ 0 h 185"/>
                  <a:gd name="T14" fmla="*/ 0 w 17"/>
                  <a:gd name="T15" fmla="*/ 0 h 185"/>
                  <a:gd name="T16" fmla="*/ 0 w 17"/>
                  <a:gd name="T17" fmla="*/ 0 h 185"/>
                  <a:gd name="T18" fmla="*/ 0 w 17"/>
                  <a:gd name="T19" fmla="*/ 0 h 185"/>
                  <a:gd name="T20" fmla="*/ 0 w 17"/>
                  <a:gd name="T21" fmla="*/ 0 h 185"/>
                  <a:gd name="T22" fmla="*/ 0 w 17"/>
                  <a:gd name="T23" fmla="*/ 0 h 185"/>
                  <a:gd name="T24" fmla="*/ 0 w 17"/>
                  <a:gd name="T25" fmla="*/ 0 h 185"/>
                  <a:gd name="T26" fmla="*/ 0 w 17"/>
                  <a:gd name="T27" fmla="*/ 0 h 185"/>
                  <a:gd name="T28" fmla="*/ 0 w 17"/>
                  <a:gd name="T29" fmla="*/ 0 h 185"/>
                  <a:gd name="T30" fmla="*/ 0 w 17"/>
                  <a:gd name="T31" fmla="*/ 0 h 185"/>
                  <a:gd name="T32" fmla="*/ 0 w 17"/>
                  <a:gd name="T33" fmla="*/ 0 h 185"/>
                  <a:gd name="T34" fmla="*/ 0 w 17"/>
                  <a:gd name="T35" fmla="*/ 0 h 185"/>
                  <a:gd name="T36" fmla="*/ 0 w 17"/>
                  <a:gd name="T37" fmla="*/ 0 h 185"/>
                  <a:gd name="T38" fmla="*/ 0 w 17"/>
                  <a:gd name="T39" fmla="*/ 0 h 185"/>
                  <a:gd name="T40" fmla="*/ 0 w 17"/>
                  <a:gd name="T41" fmla="*/ 0 h 185"/>
                  <a:gd name="T42" fmla="*/ 0 w 17"/>
                  <a:gd name="T43" fmla="*/ 0 h 185"/>
                  <a:gd name="T44" fmla="*/ 0 w 17"/>
                  <a:gd name="T45" fmla="*/ 0 h 185"/>
                  <a:gd name="T46" fmla="*/ 0 w 17"/>
                  <a:gd name="T47" fmla="*/ 0 h 185"/>
                  <a:gd name="T48" fmla="*/ 0 w 17"/>
                  <a:gd name="T49" fmla="*/ 0 h 185"/>
                  <a:gd name="T50" fmla="*/ 0 w 17"/>
                  <a:gd name="T51" fmla="*/ 0 h 18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85"/>
                  <a:gd name="T80" fmla="*/ 17 w 17"/>
                  <a:gd name="T81" fmla="*/ 185 h 185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85">
                    <a:moveTo>
                      <a:pt x="17" y="10"/>
                    </a:moveTo>
                    <a:lnTo>
                      <a:pt x="17" y="6"/>
                    </a:lnTo>
                    <a:lnTo>
                      <a:pt x="17" y="3"/>
                    </a:lnTo>
                    <a:lnTo>
                      <a:pt x="13" y="3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2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78"/>
                    </a:lnTo>
                    <a:lnTo>
                      <a:pt x="2" y="178"/>
                    </a:lnTo>
                    <a:lnTo>
                      <a:pt x="2" y="182"/>
                    </a:lnTo>
                    <a:lnTo>
                      <a:pt x="6" y="182"/>
                    </a:lnTo>
                    <a:lnTo>
                      <a:pt x="8" y="185"/>
                    </a:lnTo>
                    <a:lnTo>
                      <a:pt x="11" y="185"/>
                    </a:lnTo>
                    <a:lnTo>
                      <a:pt x="13" y="182"/>
                    </a:lnTo>
                    <a:lnTo>
                      <a:pt x="17" y="178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32" name="Line 616"/>
              <p:cNvSpPr>
                <a:spLocks noChangeShapeType="1"/>
              </p:cNvSpPr>
              <p:nvPr/>
            </p:nvSpPr>
            <p:spPr bwMode="auto">
              <a:xfrm>
                <a:off x="2515" y="307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33" name="Freeform 617"/>
              <p:cNvSpPr>
                <a:spLocks/>
              </p:cNvSpPr>
              <p:nvPr/>
            </p:nvSpPr>
            <p:spPr bwMode="auto">
              <a:xfrm>
                <a:off x="2513" y="3078"/>
                <a:ext cx="15" cy="4"/>
              </a:xfrm>
              <a:custGeom>
                <a:avLst/>
                <a:gdLst>
                  <a:gd name="T0" fmla="*/ 0 w 74"/>
                  <a:gd name="T1" fmla="*/ 0 h 19"/>
                  <a:gd name="T2" fmla="*/ 0 w 74"/>
                  <a:gd name="T3" fmla="*/ 0 h 19"/>
                  <a:gd name="T4" fmla="*/ 0 w 74"/>
                  <a:gd name="T5" fmla="*/ 0 h 19"/>
                  <a:gd name="T6" fmla="*/ 0 w 74"/>
                  <a:gd name="T7" fmla="*/ 0 h 19"/>
                  <a:gd name="T8" fmla="*/ 0 w 74"/>
                  <a:gd name="T9" fmla="*/ 0 h 19"/>
                  <a:gd name="T10" fmla="*/ 0 w 74"/>
                  <a:gd name="T11" fmla="*/ 0 h 19"/>
                  <a:gd name="T12" fmla="*/ 0 w 74"/>
                  <a:gd name="T13" fmla="*/ 0 h 19"/>
                  <a:gd name="T14" fmla="*/ 0 w 74"/>
                  <a:gd name="T15" fmla="*/ 0 h 19"/>
                  <a:gd name="T16" fmla="*/ 0 w 74"/>
                  <a:gd name="T17" fmla="*/ 0 h 19"/>
                  <a:gd name="T18" fmla="*/ 0 w 74"/>
                  <a:gd name="T19" fmla="*/ 0 h 19"/>
                  <a:gd name="T20" fmla="*/ 0 w 74"/>
                  <a:gd name="T21" fmla="*/ 0 h 19"/>
                  <a:gd name="T22" fmla="*/ 0 w 74"/>
                  <a:gd name="T23" fmla="*/ 0 h 19"/>
                  <a:gd name="T24" fmla="*/ 0 w 74"/>
                  <a:gd name="T25" fmla="*/ 0 h 19"/>
                  <a:gd name="T26" fmla="*/ 0 w 74"/>
                  <a:gd name="T27" fmla="*/ 0 h 19"/>
                  <a:gd name="T28" fmla="*/ 0 w 74"/>
                  <a:gd name="T29" fmla="*/ 0 h 19"/>
                  <a:gd name="T30" fmla="*/ 0 w 74"/>
                  <a:gd name="T31" fmla="*/ 0 h 19"/>
                  <a:gd name="T32" fmla="*/ 0 w 74"/>
                  <a:gd name="T33" fmla="*/ 0 h 19"/>
                  <a:gd name="T34" fmla="*/ 0 w 74"/>
                  <a:gd name="T35" fmla="*/ 0 h 19"/>
                  <a:gd name="T36" fmla="*/ 0 w 74"/>
                  <a:gd name="T37" fmla="*/ 0 h 19"/>
                  <a:gd name="T38" fmla="*/ 0 w 74"/>
                  <a:gd name="T39" fmla="*/ 0 h 19"/>
                  <a:gd name="T40" fmla="*/ 0 w 74"/>
                  <a:gd name="T41" fmla="*/ 0 h 19"/>
                  <a:gd name="T42" fmla="*/ 0 w 74"/>
                  <a:gd name="T43" fmla="*/ 0 h 19"/>
                  <a:gd name="T44" fmla="*/ 0 w 74"/>
                  <a:gd name="T45" fmla="*/ 0 h 19"/>
                  <a:gd name="T46" fmla="*/ 0 w 74"/>
                  <a:gd name="T47" fmla="*/ 0 h 19"/>
                  <a:gd name="T48" fmla="*/ 0 w 74"/>
                  <a:gd name="T49" fmla="*/ 0 h 19"/>
                  <a:gd name="T50" fmla="*/ 0 w 74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74"/>
                  <a:gd name="T79" fmla="*/ 0 h 19"/>
                  <a:gd name="T80" fmla="*/ 74 w 74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74" h="19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2" y="16"/>
                    </a:lnTo>
                    <a:lnTo>
                      <a:pt x="6" y="16"/>
                    </a:lnTo>
                    <a:lnTo>
                      <a:pt x="8" y="19"/>
                    </a:lnTo>
                    <a:lnTo>
                      <a:pt x="63" y="19"/>
                    </a:lnTo>
                    <a:lnTo>
                      <a:pt x="72" y="16"/>
                    </a:lnTo>
                    <a:lnTo>
                      <a:pt x="74" y="12"/>
                    </a:lnTo>
                    <a:lnTo>
                      <a:pt x="74" y="10"/>
                    </a:lnTo>
                    <a:lnTo>
                      <a:pt x="74" y="6"/>
                    </a:lnTo>
                    <a:lnTo>
                      <a:pt x="74" y="4"/>
                    </a:lnTo>
                    <a:lnTo>
                      <a:pt x="72" y="4"/>
                    </a:lnTo>
                    <a:lnTo>
                      <a:pt x="72" y="0"/>
                    </a:lnTo>
                    <a:lnTo>
                      <a:pt x="68" y="0"/>
                    </a:lnTo>
                    <a:lnTo>
                      <a:pt x="63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34" name="Line 618"/>
              <p:cNvSpPr>
                <a:spLocks noChangeShapeType="1"/>
              </p:cNvSpPr>
              <p:nvPr/>
            </p:nvSpPr>
            <p:spPr bwMode="auto">
              <a:xfrm>
                <a:off x="2527" y="307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35" name="Freeform 619"/>
              <p:cNvSpPr>
                <a:spLocks/>
              </p:cNvSpPr>
              <p:nvPr/>
            </p:nvSpPr>
            <p:spPr bwMode="auto">
              <a:xfrm>
                <a:off x="2525" y="3078"/>
                <a:ext cx="12" cy="4"/>
              </a:xfrm>
              <a:custGeom>
                <a:avLst/>
                <a:gdLst>
                  <a:gd name="T0" fmla="*/ 0 w 61"/>
                  <a:gd name="T1" fmla="*/ 0 h 19"/>
                  <a:gd name="T2" fmla="*/ 0 w 61"/>
                  <a:gd name="T3" fmla="*/ 0 h 19"/>
                  <a:gd name="T4" fmla="*/ 0 w 61"/>
                  <a:gd name="T5" fmla="*/ 0 h 19"/>
                  <a:gd name="T6" fmla="*/ 0 w 61"/>
                  <a:gd name="T7" fmla="*/ 0 h 19"/>
                  <a:gd name="T8" fmla="*/ 0 w 61"/>
                  <a:gd name="T9" fmla="*/ 0 h 19"/>
                  <a:gd name="T10" fmla="*/ 0 w 61"/>
                  <a:gd name="T11" fmla="*/ 0 h 19"/>
                  <a:gd name="T12" fmla="*/ 0 w 61"/>
                  <a:gd name="T13" fmla="*/ 0 h 19"/>
                  <a:gd name="T14" fmla="*/ 0 w 61"/>
                  <a:gd name="T15" fmla="*/ 0 h 19"/>
                  <a:gd name="T16" fmla="*/ 0 w 61"/>
                  <a:gd name="T17" fmla="*/ 0 h 19"/>
                  <a:gd name="T18" fmla="*/ 0 w 61"/>
                  <a:gd name="T19" fmla="*/ 0 h 19"/>
                  <a:gd name="T20" fmla="*/ 0 w 61"/>
                  <a:gd name="T21" fmla="*/ 0 h 19"/>
                  <a:gd name="T22" fmla="*/ 0 w 61"/>
                  <a:gd name="T23" fmla="*/ 0 h 19"/>
                  <a:gd name="T24" fmla="*/ 0 w 61"/>
                  <a:gd name="T25" fmla="*/ 0 h 19"/>
                  <a:gd name="T26" fmla="*/ 0 w 61"/>
                  <a:gd name="T27" fmla="*/ 0 h 19"/>
                  <a:gd name="T28" fmla="*/ 0 w 61"/>
                  <a:gd name="T29" fmla="*/ 0 h 19"/>
                  <a:gd name="T30" fmla="*/ 0 w 61"/>
                  <a:gd name="T31" fmla="*/ 0 h 19"/>
                  <a:gd name="T32" fmla="*/ 0 w 61"/>
                  <a:gd name="T33" fmla="*/ 0 h 19"/>
                  <a:gd name="T34" fmla="*/ 0 w 61"/>
                  <a:gd name="T35" fmla="*/ 0 h 19"/>
                  <a:gd name="T36" fmla="*/ 0 w 61"/>
                  <a:gd name="T37" fmla="*/ 0 h 19"/>
                  <a:gd name="T38" fmla="*/ 0 w 61"/>
                  <a:gd name="T39" fmla="*/ 0 h 19"/>
                  <a:gd name="T40" fmla="*/ 0 w 61"/>
                  <a:gd name="T41" fmla="*/ 0 h 19"/>
                  <a:gd name="T42" fmla="*/ 0 w 61"/>
                  <a:gd name="T43" fmla="*/ 0 h 19"/>
                  <a:gd name="T44" fmla="*/ 0 w 61"/>
                  <a:gd name="T45" fmla="*/ 0 h 19"/>
                  <a:gd name="T46" fmla="*/ 0 w 61"/>
                  <a:gd name="T47" fmla="*/ 0 h 19"/>
                  <a:gd name="T48" fmla="*/ 0 w 61"/>
                  <a:gd name="T49" fmla="*/ 0 h 19"/>
                  <a:gd name="T50" fmla="*/ 0 w 61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61"/>
                  <a:gd name="T79" fmla="*/ 0 h 19"/>
                  <a:gd name="T80" fmla="*/ 61 w 61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61" h="19">
                    <a:moveTo>
                      <a:pt x="9" y="0"/>
                    </a:moveTo>
                    <a:lnTo>
                      <a:pt x="9" y="0"/>
                    </a:lnTo>
                    <a:lnTo>
                      <a:pt x="6" y="0"/>
                    </a:lnTo>
                    <a:lnTo>
                      <a:pt x="4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4" y="16"/>
                    </a:lnTo>
                    <a:lnTo>
                      <a:pt x="6" y="16"/>
                    </a:lnTo>
                    <a:lnTo>
                      <a:pt x="9" y="19"/>
                    </a:lnTo>
                    <a:lnTo>
                      <a:pt x="50" y="19"/>
                    </a:lnTo>
                    <a:lnTo>
                      <a:pt x="58" y="16"/>
                    </a:lnTo>
                    <a:lnTo>
                      <a:pt x="61" y="12"/>
                    </a:lnTo>
                    <a:lnTo>
                      <a:pt x="61" y="10"/>
                    </a:lnTo>
                    <a:lnTo>
                      <a:pt x="61" y="6"/>
                    </a:lnTo>
                    <a:lnTo>
                      <a:pt x="61" y="4"/>
                    </a:lnTo>
                    <a:lnTo>
                      <a:pt x="58" y="4"/>
                    </a:lnTo>
                    <a:lnTo>
                      <a:pt x="58" y="0"/>
                    </a:lnTo>
                    <a:lnTo>
                      <a:pt x="55" y="0"/>
                    </a:lnTo>
                    <a:lnTo>
                      <a:pt x="50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36" name="Line 620"/>
              <p:cNvSpPr>
                <a:spLocks noChangeShapeType="1"/>
              </p:cNvSpPr>
              <p:nvPr/>
            </p:nvSpPr>
            <p:spPr bwMode="auto">
              <a:xfrm>
                <a:off x="2537" y="308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37" name="Freeform 621"/>
              <p:cNvSpPr>
                <a:spLocks/>
              </p:cNvSpPr>
              <p:nvPr/>
            </p:nvSpPr>
            <p:spPr bwMode="auto">
              <a:xfrm>
                <a:off x="2534" y="3078"/>
                <a:ext cx="3" cy="39"/>
              </a:xfrm>
              <a:custGeom>
                <a:avLst/>
                <a:gdLst>
                  <a:gd name="T0" fmla="*/ 0 w 17"/>
                  <a:gd name="T1" fmla="*/ 0 h 195"/>
                  <a:gd name="T2" fmla="*/ 0 w 17"/>
                  <a:gd name="T3" fmla="*/ 0 h 195"/>
                  <a:gd name="T4" fmla="*/ 0 w 17"/>
                  <a:gd name="T5" fmla="*/ 0 h 195"/>
                  <a:gd name="T6" fmla="*/ 0 w 17"/>
                  <a:gd name="T7" fmla="*/ 0 h 195"/>
                  <a:gd name="T8" fmla="*/ 0 w 17"/>
                  <a:gd name="T9" fmla="*/ 0 h 195"/>
                  <a:gd name="T10" fmla="*/ 0 w 17"/>
                  <a:gd name="T11" fmla="*/ 0 h 195"/>
                  <a:gd name="T12" fmla="*/ 0 w 17"/>
                  <a:gd name="T13" fmla="*/ 0 h 195"/>
                  <a:gd name="T14" fmla="*/ 0 w 17"/>
                  <a:gd name="T15" fmla="*/ 0 h 195"/>
                  <a:gd name="T16" fmla="*/ 0 w 17"/>
                  <a:gd name="T17" fmla="*/ 0 h 195"/>
                  <a:gd name="T18" fmla="*/ 0 w 17"/>
                  <a:gd name="T19" fmla="*/ 0 h 195"/>
                  <a:gd name="T20" fmla="*/ 0 w 17"/>
                  <a:gd name="T21" fmla="*/ 0 h 195"/>
                  <a:gd name="T22" fmla="*/ 0 w 17"/>
                  <a:gd name="T23" fmla="*/ 0 h 195"/>
                  <a:gd name="T24" fmla="*/ 0 w 17"/>
                  <a:gd name="T25" fmla="*/ 0 h 195"/>
                  <a:gd name="T26" fmla="*/ 0 w 17"/>
                  <a:gd name="T27" fmla="*/ 0 h 195"/>
                  <a:gd name="T28" fmla="*/ 0 w 17"/>
                  <a:gd name="T29" fmla="*/ 0 h 195"/>
                  <a:gd name="T30" fmla="*/ 0 w 17"/>
                  <a:gd name="T31" fmla="*/ 0 h 195"/>
                  <a:gd name="T32" fmla="*/ 0 w 17"/>
                  <a:gd name="T33" fmla="*/ 0 h 195"/>
                  <a:gd name="T34" fmla="*/ 0 w 17"/>
                  <a:gd name="T35" fmla="*/ 0 h 195"/>
                  <a:gd name="T36" fmla="*/ 0 w 17"/>
                  <a:gd name="T37" fmla="*/ 0 h 195"/>
                  <a:gd name="T38" fmla="*/ 0 w 17"/>
                  <a:gd name="T39" fmla="*/ 0 h 195"/>
                  <a:gd name="T40" fmla="*/ 0 w 17"/>
                  <a:gd name="T41" fmla="*/ 0 h 195"/>
                  <a:gd name="T42" fmla="*/ 0 w 17"/>
                  <a:gd name="T43" fmla="*/ 0 h 195"/>
                  <a:gd name="T44" fmla="*/ 0 w 17"/>
                  <a:gd name="T45" fmla="*/ 0 h 195"/>
                  <a:gd name="T46" fmla="*/ 0 w 17"/>
                  <a:gd name="T47" fmla="*/ 0 h 195"/>
                  <a:gd name="T48" fmla="*/ 0 w 17"/>
                  <a:gd name="T49" fmla="*/ 0 h 195"/>
                  <a:gd name="T50" fmla="*/ 0 w 17"/>
                  <a:gd name="T51" fmla="*/ 0 h 19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95"/>
                  <a:gd name="T80" fmla="*/ 17 w 17"/>
                  <a:gd name="T81" fmla="*/ 195 h 195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95">
                    <a:moveTo>
                      <a:pt x="17" y="10"/>
                    </a:moveTo>
                    <a:lnTo>
                      <a:pt x="17" y="6"/>
                    </a:lnTo>
                    <a:lnTo>
                      <a:pt x="17" y="4"/>
                    </a:lnTo>
                    <a:lnTo>
                      <a:pt x="14" y="4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89"/>
                    </a:lnTo>
                    <a:lnTo>
                      <a:pt x="0" y="191"/>
                    </a:lnTo>
                    <a:lnTo>
                      <a:pt x="3" y="191"/>
                    </a:lnTo>
                    <a:lnTo>
                      <a:pt x="6" y="195"/>
                    </a:lnTo>
                    <a:lnTo>
                      <a:pt x="8" y="195"/>
                    </a:lnTo>
                    <a:lnTo>
                      <a:pt x="11" y="195"/>
                    </a:lnTo>
                    <a:lnTo>
                      <a:pt x="14" y="195"/>
                    </a:lnTo>
                    <a:lnTo>
                      <a:pt x="14" y="191"/>
                    </a:lnTo>
                    <a:lnTo>
                      <a:pt x="17" y="191"/>
                    </a:lnTo>
                    <a:lnTo>
                      <a:pt x="17" y="189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38" name="Line 622"/>
              <p:cNvSpPr>
                <a:spLocks noChangeShapeType="1"/>
              </p:cNvSpPr>
              <p:nvPr/>
            </p:nvSpPr>
            <p:spPr bwMode="auto">
              <a:xfrm>
                <a:off x="2535" y="311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39" name="Freeform 623"/>
              <p:cNvSpPr>
                <a:spLocks/>
              </p:cNvSpPr>
              <p:nvPr/>
            </p:nvSpPr>
            <p:spPr bwMode="auto">
              <a:xfrm>
                <a:off x="2534" y="3113"/>
                <a:ext cx="14" cy="4"/>
              </a:xfrm>
              <a:custGeom>
                <a:avLst/>
                <a:gdLst>
                  <a:gd name="T0" fmla="*/ 0 w 74"/>
                  <a:gd name="T1" fmla="*/ 0 h 19"/>
                  <a:gd name="T2" fmla="*/ 0 w 74"/>
                  <a:gd name="T3" fmla="*/ 0 h 19"/>
                  <a:gd name="T4" fmla="*/ 0 w 74"/>
                  <a:gd name="T5" fmla="*/ 0 h 19"/>
                  <a:gd name="T6" fmla="*/ 0 w 74"/>
                  <a:gd name="T7" fmla="*/ 0 h 19"/>
                  <a:gd name="T8" fmla="*/ 0 w 74"/>
                  <a:gd name="T9" fmla="*/ 0 h 19"/>
                  <a:gd name="T10" fmla="*/ 0 w 74"/>
                  <a:gd name="T11" fmla="*/ 0 h 19"/>
                  <a:gd name="T12" fmla="*/ 0 w 74"/>
                  <a:gd name="T13" fmla="*/ 0 h 19"/>
                  <a:gd name="T14" fmla="*/ 0 w 74"/>
                  <a:gd name="T15" fmla="*/ 0 h 19"/>
                  <a:gd name="T16" fmla="*/ 0 w 74"/>
                  <a:gd name="T17" fmla="*/ 0 h 19"/>
                  <a:gd name="T18" fmla="*/ 0 w 74"/>
                  <a:gd name="T19" fmla="*/ 0 h 19"/>
                  <a:gd name="T20" fmla="*/ 0 w 74"/>
                  <a:gd name="T21" fmla="*/ 0 h 19"/>
                  <a:gd name="T22" fmla="*/ 0 w 74"/>
                  <a:gd name="T23" fmla="*/ 0 h 19"/>
                  <a:gd name="T24" fmla="*/ 0 w 74"/>
                  <a:gd name="T25" fmla="*/ 0 h 19"/>
                  <a:gd name="T26" fmla="*/ 0 w 74"/>
                  <a:gd name="T27" fmla="*/ 0 h 19"/>
                  <a:gd name="T28" fmla="*/ 0 w 74"/>
                  <a:gd name="T29" fmla="*/ 0 h 19"/>
                  <a:gd name="T30" fmla="*/ 0 w 74"/>
                  <a:gd name="T31" fmla="*/ 0 h 19"/>
                  <a:gd name="T32" fmla="*/ 0 w 74"/>
                  <a:gd name="T33" fmla="*/ 0 h 19"/>
                  <a:gd name="T34" fmla="*/ 0 w 74"/>
                  <a:gd name="T35" fmla="*/ 0 h 19"/>
                  <a:gd name="T36" fmla="*/ 0 w 74"/>
                  <a:gd name="T37" fmla="*/ 0 h 19"/>
                  <a:gd name="T38" fmla="*/ 0 w 74"/>
                  <a:gd name="T39" fmla="*/ 0 h 19"/>
                  <a:gd name="T40" fmla="*/ 0 w 74"/>
                  <a:gd name="T41" fmla="*/ 0 h 19"/>
                  <a:gd name="T42" fmla="*/ 0 w 74"/>
                  <a:gd name="T43" fmla="*/ 0 h 19"/>
                  <a:gd name="T44" fmla="*/ 0 w 74"/>
                  <a:gd name="T45" fmla="*/ 0 h 19"/>
                  <a:gd name="T46" fmla="*/ 0 w 74"/>
                  <a:gd name="T47" fmla="*/ 0 h 19"/>
                  <a:gd name="T48" fmla="*/ 0 w 74"/>
                  <a:gd name="T49" fmla="*/ 0 h 19"/>
                  <a:gd name="T50" fmla="*/ 0 w 74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74"/>
                  <a:gd name="T79" fmla="*/ 0 h 19"/>
                  <a:gd name="T80" fmla="*/ 74 w 74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74" h="19">
                    <a:moveTo>
                      <a:pt x="8" y="0"/>
                    </a:moveTo>
                    <a:lnTo>
                      <a:pt x="6" y="0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3" y="15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63" y="19"/>
                    </a:lnTo>
                    <a:lnTo>
                      <a:pt x="68" y="19"/>
                    </a:lnTo>
                    <a:lnTo>
                      <a:pt x="71" y="15"/>
                    </a:lnTo>
                    <a:lnTo>
                      <a:pt x="74" y="15"/>
                    </a:lnTo>
                    <a:lnTo>
                      <a:pt x="74" y="13"/>
                    </a:lnTo>
                    <a:lnTo>
                      <a:pt x="74" y="9"/>
                    </a:lnTo>
                    <a:lnTo>
                      <a:pt x="74" y="6"/>
                    </a:lnTo>
                    <a:lnTo>
                      <a:pt x="71" y="3"/>
                    </a:lnTo>
                    <a:lnTo>
                      <a:pt x="68" y="3"/>
                    </a:lnTo>
                    <a:lnTo>
                      <a:pt x="68" y="0"/>
                    </a:lnTo>
                    <a:lnTo>
                      <a:pt x="63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40" name="Line 624"/>
              <p:cNvSpPr>
                <a:spLocks noChangeShapeType="1"/>
              </p:cNvSpPr>
              <p:nvPr/>
            </p:nvSpPr>
            <p:spPr bwMode="auto">
              <a:xfrm>
                <a:off x="2547" y="311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41" name="Freeform 625"/>
              <p:cNvSpPr>
                <a:spLocks/>
              </p:cNvSpPr>
              <p:nvPr/>
            </p:nvSpPr>
            <p:spPr bwMode="auto">
              <a:xfrm>
                <a:off x="2545" y="3113"/>
                <a:ext cx="32" cy="4"/>
              </a:xfrm>
              <a:custGeom>
                <a:avLst/>
                <a:gdLst>
                  <a:gd name="T0" fmla="*/ 0 w 159"/>
                  <a:gd name="T1" fmla="*/ 0 h 19"/>
                  <a:gd name="T2" fmla="*/ 0 w 159"/>
                  <a:gd name="T3" fmla="*/ 0 h 19"/>
                  <a:gd name="T4" fmla="*/ 0 w 159"/>
                  <a:gd name="T5" fmla="*/ 0 h 19"/>
                  <a:gd name="T6" fmla="*/ 0 w 159"/>
                  <a:gd name="T7" fmla="*/ 0 h 19"/>
                  <a:gd name="T8" fmla="*/ 0 w 159"/>
                  <a:gd name="T9" fmla="*/ 0 h 19"/>
                  <a:gd name="T10" fmla="*/ 0 w 159"/>
                  <a:gd name="T11" fmla="*/ 0 h 19"/>
                  <a:gd name="T12" fmla="*/ 0 w 159"/>
                  <a:gd name="T13" fmla="*/ 0 h 19"/>
                  <a:gd name="T14" fmla="*/ 0 w 159"/>
                  <a:gd name="T15" fmla="*/ 0 h 19"/>
                  <a:gd name="T16" fmla="*/ 0 w 159"/>
                  <a:gd name="T17" fmla="*/ 0 h 19"/>
                  <a:gd name="T18" fmla="*/ 0 w 159"/>
                  <a:gd name="T19" fmla="*/ 0 h 19"/>
                  <a:gd name="T20" fmla="*/ 0 w 159"/>
                  <a:gd name="T21" fmla="*/ 0 h 19"/>
                  <a:gd name="T22" fmla="*/ 0 w 159"/>
                  <a:gd name="T23" fmla="*/ 0 h 19"/>
                  <a:gd name="T24" fmla="*/ 0 w 159"/>
                  <a:gd name="T25" fmla="*/ 0 h 19"/>
                  <a:gd name="T26" fmla="*/ 0 w 159"/>
                  <a:gd name="T27" fmla="*/ 0 h 19"/>
                  <a:gd name="T28" fmla="*/ 0 w 159"/>
                  <a:gd name="T29" fmla="*/ 0 h 19"/>
                  <a:gd name="T30" fmla="*/ 0 w 159"/>
                  <a:gd name="T31" fmla="*/ 0 h 19"/>
                  <a:gd name="T32" fmla="*/ 0 w 159"/>
                  <a:gd name="T33" fmla="*/ 0 h 19"/>
                  <a:gd name="T34" fmla="*/ 0 w 159"/>
                  <a:gd name="T35" fmla="*/ 0 h 19"/>
                  <a:gd name="T36" fmla="*/ 0 w 159"/>
                  <a:gd name="T37" fmla="*/ 0 h 19"/>
                  <a:gd name="T38" fmla="*/ 0 w 159"/>
                  <a:gd name="T39" fmla="*/ 0 h 19"/>
                  <a:gd name="T40" fmla="*/ 0 w 159"/>
                  <a:gd name="T41" fmla="*/ 0 h 19"/>
                  <a:gd name="T42" fmla="*/ 0 w 159"/>
                  <a:gd name="T43" fmla="*/ 0 h 19"/>
                  <a:gd name="T44" fmla="*/ 0 w 159"/>
                  <a:gd name="T45" fmla="*/ 0 h 19"/>
                  <a:gd name="T46" fmla="*/ 0 w 159"/>
                  <a:gd name="T47" fmla="*/ 0 h 19"/>
                  <a:gd name="T48" fmla="*/ 0 w 159"/>
                  <a:gd name="T49" fmla="*/ 0 h 19"/>
                  <a:gd name="T50" fmla="*/ 0 w 159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59"/>
                  <a:gd name="T79" fmla="*/ 0 h 19"/>
                  <a:gd name="T80" fmla="*/ 159 w 159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59" h="19">
                    <a:moveTo>
                      <a:pt x="8" y="0"/>
                    </a:moveTo>
                    <a:lnTo>
                      <a:pt x="6" y="0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3" y="15"/>
                    </a:lnTo>
                    <a:lnTo>
                      <a:pt x="3" y="19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150" y="19"/>
                    </a:lnTo>
                    <a:lnTo>
                      <a:pt x="155" y="19"/>
                    </a:lnTo>
                    <a:lnTo>
                      <a:pt x="155" y="15"/>
                    </a:lnTo>
                    <a:lnTo>
                      <a:pt x="159" y="15"/>
                    </a:lnTo>
                    <a:lnTo>
                      <a:pt x="159" y="13"/>
                    </a:lnTo>
                    <a:lnTo>
                      <a:pt x="159" y="9"/>
                    </a:lnTo>
                    <a:lnTo>
                      <a:pt x="159" y="6"/>
                    </a:lnTo>
                    <a:lnTo>
                      <a:pt x="155" y="3"/>
                    </a:lnTo>
                    <a:lnTo>
                      <a:pt x="153" y="0"/>
                    </a:lnTo>
                    <a:lnTo>
                      <a:pt x="150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42" name="Line 626"/>
              <p:cNvSpPr>
                <a:spLocks noChangeShapeType="1"/>
              </p:cNvSpPr>
              <p:nvPr/>
            </p:nvSpPr>
            <p:spPr bwMode="auto">
              <a:xfrm>
                <a:off x="2575" y="311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43" name="Freeform 627"/>
              <p:cNvSpPr>
                <a:spLocks/>
              </p:cNvSpPr>
              <p:nvPr/>
            </p:nvSpPr>
            <p:spPr bwMode="auto">
              <a:xfrm>
                <a:off x="2573" y="3113"/>
                <a:ext cx="61" cy="4"/>
              </a:xfrm>
              <a:custGeom>
                <a:avLst/>
                <a:gdLst>
                  <a:gd name="T0" fmla="*/ 0 w 303"/>
                  <a:gd name="T1" fmla="*/ 0 h 19"/>
                  <a:gd name="T2" fmla="*/ 0 w 303"/>
                  <a:gd name="T3" fmla="*/ 0 h 19"/>
                  <a:gd name="T4" fmla="*/ 0 w 303"/>
                  <a:gd name="T5" fmla="*/ 0 h 19"/>
                  <a:gd name="T6" fmla="*/ 0 w 303"/>
                  <a:gd name="T7" fmla="*/ 0 h 19"/>
                  <a:gd name="T8" fmla="*/ 0 w 303"/>
                  <a:gd name="T9" fmla="*/ 0 h 19"/>
                  <a:gd name="T10" fmla="*/ 0 w 303"/>
                  <a:gd name="T11" fmla="*/ 0 h 19"/>
                  <a:gd name="T12" fmla="*/ 0 w 303"/>
                  <a:gd name="T13" fmla="*/ 0 h 19"/>
                  <a:gd name="T14" fmla="*/ 0 w 303"/>
                  <a:gd name="T15" fmla="*/ 0 h 19"/>
                  <a:gd name="T16" fmla="*/ 0 w 303"/>
                  <a:gd name="T17" fmla="*/ 0 h 19"/>
                  <a:gd name="T18" fmla="*/ 0 w 303"/>
                  <a:gd name="T19" fmla="*/ 0 h 19"/>
                  <a:gd name="T20" fmla="*/ 0 w 303"/>
                  <a:gd name="T21" fmla="*/ 0 h 19"/>
                  <a:gd name="T22" fmla="*/ 0 w 303"/>
                  <a:gd name="T23" fmla="*/ 0 h 19"/>
                  <a:gd name="T24" fmla="*/ 0 w 303"/>
                  <a:gd name="T25" fmla="*/ 0 h 19"/>
                  <a:gd name="T26" fmla="*/ 0 w 303"/>
                  <a:gd name="T27" fmla="*/ 0 h 19"/>
                  <a:gd name="T28" fmla="*/ 0 w 303"/>
                  <a:gd name="T29" fmla="*/ 0 h 19"/>
                  <a:gd name="T30" fmla="*/ 0 w 303"/>
                  <a:gd name="T31" fmla="*/ 0 h 19"/>
                  <a:gd name="T32" fmla="*/ 0 w 303"/>
                  <a:gd name="T33" fmla="*/ 0 h 19"/>
                  <a:gd name="T34" fmla="*/ 0 w 303"/>
                  <a:gd name="T35" fmla="*/ 0 h 19"/>
                  <a:gd name="T36" fmla="*/ 0 w 303"/>
                  <a:gd name="T37" fmla="*/ 0 h 19"/>
                  <a:gd name="T38" fmla="*/ 0 w 303"/>
                  <a:gd name="T39" fmla="*/ 0 h 19"/>
                  <a:gd name="T40" fmla="*/ 0 w 303"/>
                  <a:gd name="T41" fmla="*/ 0 h 19"/>
                  <a:gd name="T42" fmla="*/ 0 w 303"/>
                  <a:gd name="T43" fmla="*/ 0 h 19"/>
                  <a:gd name="T44" fmla="*/ 0 w 303"/>
                  <a:gd name="T45" fmla="*/ 0 h 19"/>
                  <a:gd name="T46" fmla="*/ 0 w 303"/>
                  <a:gd name="T47" fmla="*/ 0 h 19"/>
                  <a:gd name="T48" fmla="*/ 0 w 303"/>
                  <a:gd name="T49" fmla="*/ 0 h 19"/>
                  <a:gd name="T50" fmla="*/ 0 w 303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03"/>
                  <a:gd name="T79" fmla="*/ 0 h 19"/>
                  <a:gd name="T80" fmla="*/ 303 w 303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03" h="19">
                    <a:moveTo>
                      <a:pt x="8" y="0"/>
                    </a:moveTo>
                    <a:lnTo>
                      <a:pt x="8" y="0"/>
                    </a:lnTo>
                    <a:lnTo>
                      <a:pt x="6" y="3"/>
                    </a:lnTo>
                    <a:lnTo>
                      <a:pt x="4" y="3"/>
                    </a:lnTo>
                    <a:lnTo>
                      <a:pt x="4" y="6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4" y="15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292" y="19"/>
                    </a:lnTo>
                    <a:lnTo>
                      <a:pt x="300" y="19"/>
                    </a:lnTo>
                    <a:lnTo>
                      <a:pt x="300" y="15"/>
                    </a:lnTo>
                    <a:lnTo>
                      <a:pt x="303" y="15"/>
                    </a:lnTo>
                    <a:lnTo>
                      <a:pt x="303" y="13"/>
                    </a:lnTo>
                    <a:lnTo>
                      <a:pt x="303" y="9"/>
                    </a:lnTo>
                    <a:lnTo>
                      <a:pt x="303" y="6"/>
                    </a:lnTo>
                    <a:lnTo>
                      <a:pt x="300" y="3"/>
                    </a:lnTo>
                    <a:lnTo>
                      <a:pt x="298" y="0"/>
                    </a:lnTo>
                    <a:lnTo>
                      <a:pt x="292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44" name="Line 628"/>
              <p:cNvSpPr>
                <a:spLocks noChangeShapeType="1"/>
              </p:cNvSpPr>
              <p:nvPr/>
            </p:nvSpPr>
            <p:spPr bwMode="auto">
              <a:xfrm>
                <a:off x="2632" y="311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45" name="Freeform 629"/>
              <p:cNvSpPr>
                <a:spLocks/>
              </p:cNvSpPr>
              <p:nvPr/>
            </p:nvSpPr>
            <p:spPr bwMode="auto">
              <a:xfrm>
                <a:off x="2631" y="3113"/>
                <a:ext cx="146" cy="4"/>
              </a:xfrm>
              <a:custGeom>
                <a:avLst/>
                <a:gdLst>
                  <a:gd name="T0" fmla="*/ 0 w 731"/>
                  <a:gd name="T1" fmla="*/ 0 h 19"/>
                  <a:gd name="T2" fmla="*/ 0 w 731"/>
                  <a:gd name="T3" fmla="*/ 0 h 19"/>
                  <a:gd name="T4" fmla="*/ 0 w 731"/>
                  <a:gd name="T5" fmla="*/ 0 h 19"/>
                  <a:gd name="T6" fmla="*/ 0 w 731"/>
                  <a:gd name="T7" fmla="*/ 0 h 19"/>
                  <a:gd name="T8" fmla="*/ 0 w 731"/>
                  <a:gd name="T9" fmla="*/ 0 h 19"/>
                  <a:gd name="T10" fmla="*/ 0 w 731"/>
                  <a:gd name="T11" fmla="*/ 0 h 19"/>
                  <a:gd name="T12" fmla="*/ 0 w 731"/>
                  <a:gd name="T13" fmla="*/ 0 h 19"/>
                  <a:gd name="T14" fmla="*/ 0 w 731"/>
                  <a:gd name="T15" fmla="*/ 0 h 19"/>
                  <a:gd name="T16" fmla="*/ 0 w 731"/>
                  <a:gd name="T17" fmla="*/ 0 h 19"/>
                  <a:gd name="T18" fmla="*/ 0 w 731"/>
                  <a:gd name="T19" fmla="*/ 0 h 19"/>
                  <a:gd name="T20" fmla="*/ 0 w 731"/>
                  <a:gd name="T21" fmla="*/ 0 h 19"/>
                  <a:gd name="T22" fmla="*/ 0 w 731"/>
                  <a:gd name="T23" fmla="*/ 0 h 19"/>
                  <a:gd name="T24" fmla="*/ 0 w 731"/>
                  <a:gd name="T25" fmla="*/ 0 h 19"/>
                  <a:gd name="T26" fmla="*/ 0 w 731"/>
                  <a:gd name="T27" fmla="*/ 0 h 19"/>
                  <a:gd name="T28" fmla="*/ 0 w 731"/>
                  <a:gd name="T29" fmla="*/ 0 h 19"/>
                  <a:gd name="T30" fmla="*/ 0 w 731"/>
                  <a:gd name="T31" fmla="*/ 0 h 19"/>
                  <a:gd name="T32" fmla="*/ 0 w 731"/>
                  <a:gd name="T33" fmla="*/ 0 h 19"/>
                  <a:gd name="T34" fmla="*/ 0 w 731"/>
                  <a:gd name="T35" fmla="*/ 0 h 19"/>
                  <a:gd name="T36" fmla="*/ 0 w 731"/>
                  <a:gd name="T37" fmla="*/ 0 h 19"/>
                  <a:gd name="T38" fmla="*/ 0 w 731"/>
                  <a:gd name="T39" fmla="*/ 0 h 19"/>
                  <a:gd name="T40" fmla="*/ 0 w 731"/>
                  <a:gd name="T41" fmla="*/ 0 h 19"/>
                  <a:gd name="T42" fmla="*/ 0 w 731"/>
                  <a:gd name="T43" fmla="*/ 0 h 19"/>
                  <a:gd name="T44" fmla="*/ 0 w 731"/>
                  <a:gd name="T45" fmla="*/ 0 h 19"/>
                  <a:gd name="T46" fmla="*/ 0 w 731"/>
                  <a:gd name="T47" fmla="*/ 0 h 19"/>
                  <a:gd name="T48" fmla="*/ 0 w 731"/>
                  <a:gd name="T49" fmla="*/ 0 h 19"/>
                  <a:gd name="T50" fmla="*/ 0 w 731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731"/>
                  <a:gd name="T79" fmla="*/ 0 h 19"/>
                  <a:gd name="T80" fmla="*/ 731 w 731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731" h="19">
                    <a:moveTo>
                      <a:pt x="8" y="0"/>
                    </a:moveTo>
                    <a:lnTo>
                      <a:pt x="5" y="0"/>
                    </a:lnTo>
                    <a:lnTo>
                      <a:pt x="5" y="3"/>
                    </a:lnTo>
                    <a:lnTo>
                      <a:pt x="2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2" y="15"/>
                    </a:lnTo>
                    <a:lnTo>
                      <a:pt x="5" y="19"/>
                    </a:lnTo>
                    <a:lnTo>
                      <a:pt x="8" y="19"/>
                    </a:lnTo>
                    <a:lnTo>
                      <a:pt x="720" y="19"/>
                    </a:lnTo>
                    <a:lnTo>
                      <a:pt x="725" y="19"/>
                    </a:lnTo>
                    <a:lnTo>
                      <a:pt x="727" y="15"/>
                    </a:lnTo>
                    <a:lnTo>
                      <a:pt x="731" y="13"/>
                    </a:lnTo>
                    <a:lnTo>
                      <a:pt x="731" y="9"/>
                    </a:lnTo>
                    <a:lnTo>
                      <a:pt x="727" y="6"/>
                    </a:lnTo>
                    <a:lnTo>
                      <a:pt x="727" y="3"/>
                    </a:lnTo>
                    <a:lnTo>
                      <a:pt x="725" y="3"/>
                    </a:lnTo>
                    <a:lnTo>
                      <a:pt x="725" y="0"/>
                    </a:lnTo>
                    <a:lnTo>
                      <a:pt x="720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46" name="Line 630"/>
              <p:cNvSpPr>
                <a:spLocks noChangeShapeType="1"/>
              </p:cNvSpPr>
              <p:nvPr/>
            </p:nvSpPr>
            <p:spPr bwMode="auto">
              <a:xfrm>
                <a:off x="2777" y="311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47" name="Freeform 631"/>
              <p:cNvSpPr>
                <a:spLocks/>
              </p:cNvSpPr>
              <p:nvPr/>
            </p:nvSpPr>
            <p:spPr bwMode="auto">
              <a:xfrm>
                <a:off x="2774" y="3113"/>
                <a:ext cx="3" cy="48"/>
              </a:xfrm>
              <a:custGeom>
                <a:avLst/>
                <a:gdLst>
                  <a:gd name="T0" fmla="*/ 0 w 17"/>
                  <a:gd name="T1" fmla="*/ 0 h 240"/>
                  <a:gd name="T2" fmla="*/ 0 w 17"/>
                  <a:gd name="T3" fmla="*/ 0 h 240"/>
                  <a:gd name="T4" fmla="*/ 0 w 17"/>
                  <a:gd name="T5" fmla="*/ 0 h 240"/>
                  <a:gd name="T6" fmla="*/ 0 w 17"/>
                  <a:gd name="T7" fmla="*/ 0 h 240"/>
                  <a:gd name="T8" fmla="*/ 0 w 17"/>
                  <a:gd name="T9" fmla="*/ 0 h 240"/>
                  <a:gd name="T10" fmla="*/ 0 w 17"/>
                  <a:gd name="T11" fmla="*/ 0 h 240"/>
                  <a:gd name="T12" fmla="*/ 0 w 17"/>
                  <a:gd name="T13" fmla="*/ 0 h 240"/>
                  <a:gd name="T14" fmla="*/ 0 w 17"/>
                  <a:gd name="T15" fmla="*/ 0 h 240"/>
                  <a:gd name="T16" fmla="*/ 0 w 17"/>
                  <a:gd name="T17" fmla="*/ 0 h 240"/>
                  <a:gd name="T18" fmla="*/ 0 w 17"/>
                  <a:gd name="T19" fmla="*/ 0 h 240"/>
                  <a:gd name="T20" fmla="*/ 0 w 17"/>
                  <a:gd name="T21" fmla="*/ 0 h 240"/>
                  <a:gd name="T22" fmla="*/ 0 w 17"/>
                  <a:gd name="T23" fmla="*/ 0 h 240"/>
                  <a:gd name="T24" fmla="*/ 0 w 17"/>
                  <a:gd name="T25" fmla="*/ 0 h 240"/>
                  <a:gd name="T26" fmla="*/ 0 w 17"/>
                  <a:gd name="T27" fmla="*/ 0 h 240"/>
                  <a:gd name="T28" fmla="*/ 0 w 17"/>
                  <a:gd name="T29" fmla="*/ 0 h 240"/>
                  <a:gd name="T30" fmla="*/ 0 w 17"/>
                  <a:gd name="T31" fmla="*/ 0 h 240"/>
                  <a:gd name="T32" fmla="*/ 0 w 17"/>
                  <a:gd name="T33" fmla="*/ 0 h 240"/>
                  <a:gd name="T34" fmla="*/ 0 w 17"/>
                  <a:gd name="T35" fmla="*/ 0 h 240"/>
                  <a:gd name="T36" fmla="*/ 0 w 17"/>
                  <a:gd name="T37" fmla="*/ 0 h 240"/>
                  <a:gd name="T38" fmla="*/ 0 w 17"/>
                  <a:gd name="T39" fmla="*/ 0 h 240"/>
                  <a:gd name="T40" fmla="*/ 0 w 17"/>
                  <a:gd name="T41" fmla="*/ 0 h 240"/>
                  <a:gd name="T42" fmla="*/ 0 w 17"/>
                  <a:gd name="T43" fmla="*/ 0 h 240"/>
                  <a:gd name="T44" fmla="*/ 0 w 17"/>
                  <a:gd name="T45" fmla="*/ 0 h 240"/>
                  <a:gd name="T46" fmla="*/ 0 w 17"/>
                  <a:gd name="T47" fmla="*/ 0 h 240"/>
                  <a:gd name="T48" fmla="*/ 0 w 17"/>
                  <a:gd name="T49" fmla="*/ 0 h 240"/>
                  <a:gd name="T50" fmla="*/ 0 w 17"/>
                  <a:gd name="T51" fmla="*/ 0 h 24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240"/>
                  <a:gd name="T80" fmla="*/ 17 w 17"/>
                  <a:gd name="T81" fmla="*/ 240 h 24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240">
                    <a:moveTo>
                      <a:pt x="17" y="9"/>
                    </a:moveTo>
                    <a:lnTo>
                      <a:pt x="17" y="9"/>
                    </a:lnTo>
                    <a:lnTo>
                      <a:pt x="13" y="6"/>
                    </a:lnTo>
                    <a:lnTo>
                      <a:pt x="13" y="3"/>
                    </a:lnTo>
                    <a:lnTo>
                      <a:pt x="11" y="3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231"/>
                    </a:lnTo>
                    <a:lnTo>
                      <a:pt x="0" y="237"/>
                    </a:lnTo>
                    <a:lnTo>
                      <a:pt x="3" y="237"/>
                    </a:lnTo>
                    <a:lnTo>
                      <a:pt x="3" y="240"/>
                    </a:lnTo>
                    <a:lnTo>
                      <a:pt x="6" y="240"/>
                    </a:lnTo>
                    <a:lnTo>
                      <a:pt x="8" y="240"/>
                    </a:lnTo>
                    <a:lnTo>
                      <a:pt x="11" y="240"/>
                    </a:lnTo>
                    <a:lnTo>
                      <a:pt x="13" y="237"/>
                    </a:lnTo>
                    <a:lnTo>
                      <a:pt x="17" y="234"/>
                    </a:lnTo>
                    <a:lnTo>
                      <a:pt x="17" y="231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48" name="Line 632"/>
              <p:cNvSpPr>
                <a:spLocks noChangeShapeType="1"/>
              </p:cNvSpPr>
              <p:nvPr/>
            </p:nvSpPr>
            <p:spPr bwMode="auto">
              <a:xfrm>
                <a:off x="2775" y="315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49" name="Freeform 633"/>
              <p:cNvSpPr>
                <a:spLocks/>
              </p:cNvSpPr>
              <p:nvPr/>
            </p:nvSpPr>
            <p:spPr bwMode="auto">
              <a:xfrm>
                <a:off x="2774" y="3157"/>
                <a:ext cx="20" cy="4"/>
              </a:xfrm>
              <a:custGeom>
                <a:avLst/>
                <a:gdLst>
                  <a:gd name="T0" fmla="*/ 0 w 101"/>
                  <a:gd name="T1" fmla="*/ 0 h 19"/>
                  <a:gd name="T2" fmla="*/ 0 w 101"/>
                  <a:gd name="T3" fmla="*/ 0 h 19"/>
                  <a:gd name="T4" fmla="*/ 0 w 101"/>
                  <a:gd name="T5" fmla="*/ 0 h 19"/>
                  <a:gd name="T6" fmla="*/ 0 w 101"/>
                  <a:gd name="T7" fmla="*/ 0 h 19"/>
                  <a:gd name="T8" fmla="*/ 0 w 101"/>
                  <a:gd name="T9" fmla="*/ 0 h 19"/>
                  <a:gd name="T10" fmla="*/ 0 w 101"/>
                  <a:gd name="T11" fmla="*/ 0 h 19"/>
                  <a:gd name="T12" fmla="*/ 0 w 101"/>
                  <a:gd name="T13" fmla="*/ 0 h 19"/>
                  <a:gd name="T14" fmla="*/ 0 w 101"/>
                  <a:gd name="T15" fmla="*/ 0 h 19"/>
                  <a:gd name="T16" fmla="*/ 0 w 101"/>
                  <a:gd name="T17" fmla="*/ 0 h 19"/>
                  <a:gd name="T18" fmla="*/ 0 w 101"/>
                  <a:gd name="T19" fmla="*/ 0 h 19"/>
                  <a:gd name="T20" fmla="*/ 0 w 101"/>
                  <a:gd name="T21" fmla="*/ 0 h 19"/>
                  <a:gd name="T22" fmla="*/ 0 w 101"/>
                  <a:gd name="T23" fmla="*/ 0 h 19"/>
                  <a:gd name="T24" fmla="*/ 0 w 101"/>
                  <a:gd name="T25" fmla="*/ 0 h 19"/>
                  <a:gd name="T26" fmla="*/ 0 w 101"/>
                  <a:gd name="T27" fmla="*/ 0 h 19"/>
                  <a:gd name="T28" fmla="*/ 0 w 101"/>
                  <a:gd name="T29" fmla="*/ 0 h 19"/>
                  <a:gd name="T30" fmla="*/ 0 w 101"/>
                  <a:gd name="T31" fmla="*/ 0 h 19"/>
                  <a:gd name="T32" fmla="*/ 0 w 101"/>
                  <a:gd name="T33" fmla="*/ 0 h 19"/>
                  <a:gd name="T34" fmla="*/ 0 w 101"/>
                  <a:gd name="T35" fmla="*/ 0 h 19"/>
                  <a:gd name="T36" fmla="*/ 0 w 101"/>
                  <a:gd name="T37" fmla="*/ 0 h 19"/>
                  <a:gd name="T38" fmla="*/ 0 w 101"/>
                  <a:gd name="T39" fmla="*/ 0 h 19"/>
                  <a:gd name="T40" fmla="*/ 0 w 101"/>
                  <a:gd name="T41" fmla="*/ 0 h 19"/>
                  <a:gd name="T42" fmla="*/ 0 w 101"/>
                  <a:gd name="T43" fmla="*/ 0 h 19"/>
                  <a:gd name="T44" fmla="*/ 0 w 101"/>
                  <a:gd name="T45" fmla="*/ 0 h 19"/>
                  <a:gd name="T46" fmla="*/ 0 w 101"/>
                  <a:gd name="T47" fmla="*/ 0 h 19"/>
                  <a:gd name="T48" fmla="*/ 0 w 101"/>
                  <a:gd name="T49" fmla="*/ 0 h 19"/>
                  <a:gd name="T50" fmla="*/ 0 w 101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01"/>
                  <a:gd name="T79" fmla="*/ 0 h 19"/>
                  <a:gd name="T80" fmla="*/ 101 w 101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01" h="19">
                    <a:moveTo>
                      <a:pt x="8" y="0"/>
                    </a:moveTo>
                    <a:lnTo>
                      <a:pt x="6" y="0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3" y="16"/>
                    </a:lnTo>
                    <a:lnTo>
                      <a:pt x="3" y="19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92" y="19"/>
                    </a:lnTo>
                    <a:lnTo>
                      <a:pt x="98" y="19"/>
                    </a:lnTo>
                    <a:lnTo>
                      <a:pt x="98" y="16"/>
                    </a:lnTo>
                    <a:lnTo>
                      <a:pt x="101" y="16"/>
                    </a:lnTo>
                    <a:lnTo>
                      <a:pt x="101" y="13"/>
                    </a:lnTo>
                    <a:lnTo>
                      <a:pt x="101" y="10"/>
                    </a:lnTo>
                    <a:lnTo>
                      <a:pt x="101" y="6"/>
                    </a:lnTo>
                    <a:lnTo>
                      <a:pt x="98" y="4"/>
                    </a:lnTo>
                    <a:lnTo>
                      <a:pt x="96" y="0"/>
                    </a:lnTo>
                    <a:lnTo>
                      <a:pt x="92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50" name="Line 634"/>
              <p:cNvSpPr>
                <a:spLocks noChangeShapeType="1"/>
              </p:cNvSpPr>
              <p:nvPr/>
            </p:nvSpPr>
            <p:spPr bwMode="auto">
              <a:xfrm>
                <a:off x="2792" y="315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51" name="Freeform 635"/>
              <p:cNvSpPr>
                <a:spLocks/>
              </p:cNvSpPr>
              <p:nvPr/>
            </p:nvSpPr>
            <p:spPr bwMode="auto">
              <a:xfrm>
                <a:off x="2791" y="3157"/>
                <a:ext cx="17" cy="4"/>
              </a:xfrm>
              <a:custGeom>
                <a:avLst/>
                <a:gdLst>
                  <a:gd name="T0" fmla="*/ 0 w 87"/>
                  <a:gd name="T1" fmla="*/ 0 h 19"/>
                  <a:gd name="T2" fmla="*/ 0 w 87"/>
                  <a:gd name="T3" fmla="*/ 0 h 19"/>
                  <a:gd name="T4" fmla="*/ 0 w 87"/>
                  <a:gd name="T5" fmla="*/ 0 h 19"/>
                  <a:gd name="T6" fmla="*/ 0 w 87"/>
                  <a:gd name="T7" fmla="*/ 0 h 19"/>
                  <a:gd name="T8" fmla="*/ 0 w 87"/>
                  <a:gd name="T9" fmla="*/ 0 h 19"/>
                  <a:gd name="T10" fmla="*/ 0 w 87"/>
                  <a:gd name="T11" fmla="*/ 0 h 19"/>
                  <a:gd name="T12" fmla="*/ 0 w 87"/>
                  <a:gd name="T13" fmla="*/ 0 h 19"/>
                  <a:gd name="T14" fmla="*/ 0 w 87"/>
                  <a:gd name="T15" fmla="*/ 0 h 19"/>
                  <a:gd name="T16" fmla="*/ 0 w 87"/>
                  <a:gd name="T17" fmla="*/ 0 h 19"/>
                  <a:gd name="T18" fmla="*/ 0 w 87"/>
                  <a:gd name="T19" fmla="*/ 0 h 19"/>
                  <a:gd name="T20" fmla="*/ 0 w 87"/>
                  <a:gd name="T21" fmla="*/ 0 h 19"/>
                  <a:gd name="T22" fmla="*/ 0 w 87"/>
                  <a:gd name="T23" fmla="*/ 0 h 19"/>
                  <a:gd name="T24" fmla="*/ 0 w 87"/>
                  <a:gd name="T25" fmla="*/ 0 h 19"/>
                  <a:gd name="T26" fmla="*/ 0 w 87"/>
                  <a:gd name="T27" fmla="*/ 0 h 19"/>
                  <a:gd name="T28" fmla="*/ 0 w 87"/>
                  <a:gd name="T29" fmla="*/ 0 h 19"/>
                  <a:gd name="T30" fmla="*/ 0 w 87"/>
                  <a:gd name="T31" fmla="*/ 0 h 19"/>
                  <a:gd name="T32" fmla="*/ 0 w 87"/>
                  <a:gd name="T33" fmla="*/ 0 h 19"/>
                  <a:gd name="T34" fmla="*/ 0 w 87"/>
                  <a:gd name="T35" fmla="*/ 0 h 19"/>
                  <a:gd name="T36" fmla="*/ 0 w 87"/>
                  <a:gd name="T37" fmla="*/ 0 h 19"/>
                  <a:gd name="T38" fmla="*/ 0 w 87"/>
                  <a:gd name="T39" fmla="*/ 0 h 19"/>
                  <a:gd name="T40" fmla="*/ 0 w 87"/>
                  <a:gd name="T41" fmla="*/ 0 h 19"/>
                  <a:gd name="T42" fmla="*/ 0 w 87"/>
                  <a:gd name="T43" fmla="*/ 0 h 19"/>
                  <a:gd name="T44" fmla="*/ 0 w 87"/>
                  <a:gd name="T45" fmla="*/ 0 h 19"/>
                  <a:gd name="T46" fmla="*/ 0 w 87"/>
                  <a:gd name="T47" fmla="*/ 0 h 19"/>
                  <a:gd name="T48" fmla="*/ 0 w 87"/>
                  <a:gd name="T49" fmla="*/ 0 h 19"/>
                  <a:gd name="T50" fmla="*/ 0 w 87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7"/>
                  <a:gd name="T79" fmla="*/ 0 h 19"/>
                  <a:gd name="T80" fmla="*/ 87 w 87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7" h="19">
                    <a:moveTo>
                      <a:pt x="7" y="0"/>
                    </a:moveTo>
                    <a:lnTo>
                      <a:pt x="5" y="0"/>
                    </a:lnTo>
                    <a:lnTo>
                      <a:pt x="5" y="4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2" y="16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79" y="19"/>
                    </a:lnTo>
                    <a:lnTo>
                      <a:pt x="84" y="19"/>
                    </a:lnTo>
                    <a:lnTo>
                      <a:pt x="84" y="16"/>
                    </a:lnTo>
                    <a:lnTo>
                      <a:pt x="87" y="16"/>
                    </a:lnTo>
                    <a:lnTo>
                      <a:pt x="87" y="13"/>
                    </a:lnTo>
                    <a:lnTo>
                      <a:pt x="87" y="10"/>
                    </a:lnTo>
                    <a:lnTo>
                      <a:pt x="87" y="6"/>
                    </a:lnTo>
                    <a:lnTo>
                      <a:pt x="84" y="4"/>
                    </a:lnTo>
                    <a:lnTo>
                      <a:pt x="81" y="0"/>
                    </a:lnTo>
                    <a:lnTo>
                      <a:pt x="79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52" name="Line 636"/>
              <p:cNvSpPr>
                <a:spLocks noChangeShapeType="1"/>
              </p:cNvSpPr>
              <p:nvPr/>
            </p:nvSpPr>
            <p:spPr bwMode="auto">
              <a:xfrm>
                <a:off x="2808" y="315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53" name="Freeform 637"/>
              <p:cNvSpPr>
                <a:spLocks/>
              </p:cNvSpPr>
              <p:nvPr/>
            </p:nvSpPr>
            <p:spPr bwMode="auto">
              <a:xfrm>
                <a:off x="2805" y="3157"/>
                <a:ext cx="3" cy="53"/>
              </a:xfrm>
              <a:custGeom>
                <a:avLst/>
                <a:gdLst>
                  <a:gd name="T0" fmla="*/ 0 w 16"/>
                  <a:gd name="T1" fmla="*/ 0 h 262"/>
                  <a:gd name="T2" fmla="*/ 0 w 16"/>
                  <a:gd name="T3" fmla="*/ 0 h 262"/>
                  <a:gd name="T4" fmla="*/ 0 w 16"/>
                  <a:gd name="T5" fmla="*/ 0 h 262"/>
                  <a:gd name="T6" fmla="*/ 0 w 16"/>
                  <a:gd name="T7" fmla="*/ 0 h 262"/>
                  <a:gd name="T8" fmla="*/ 0 w 16"/>
                  <a:gd name="T9" fmla="*/ 0 h 262"/>
                  <a:gd name="T10" fmla="*/ 0 w 16"/>
                  <a:gd name="T11" fmla="*/ 0 h 262"/>
                  <a:gd name="T12" fmla="*/ 0 w 16"/>
                  <a:gd name="T13" fmla="*/ 0 h 262"/>
                  <a:gd name="T14" fmla="*/ 0 w 16"/>
                  <a:gd name="T15" fmla="*/ 0 h 262"/>
                  <a:gd name="T16" fmla="*/ 0 w 16"/>
                  <a:gd name="T17" fmla="*/ 0 h 262"/>
                  <a:gd name="T18" fmla="*/ 0 w 16"/>
                  <a:gd name="T19" fmla="*/ 0 h 262"/>
                  <a:gd name="T20" fmla="*/ 0 w 16"/>
                  <a:gd name="T21" fmla="*/ 0 h 262"/>
                  <a:gd name="T22" fmla="*/ 0 w 16"/>
                  <a:gd name="T23" fmla="*/ 0 h 262"/>
                  <a:gd name="T24" fmla="*/ 0 w 16"/>
                  <a:gd name="T25" fmla="*/ 0 h 262"/>
                  <a:gd name="T26" fmla="*/ 0 w 16"/>
                  <a:gd name="T27" fmla="*/ 0 h 262"/>
                  <a:gd name="T28" fmla="*/ 0 w 16"/>
                  <a:gd name="T29" fmla="*/ 0 h 262"/>
                  <a:gd name="T30" fmla="*/ 0 w 16"/>
                  <a:gd name="T31" fmla="*/ 0 h 262"/>
                  <a:gd name="T32" fmla="*/ 0 w 16"/>
                  <a:gd name="T33" fmla="*/ 0 h 262"/>
                  <a:gd name="T34" fmla="*/ 0 w 16"/>
                  <a:gd name="T35" fmla="*/ 0 h 262"/>
                  <a:gd name="T36" fmla="*/ 0 w 16"/>
                  <a:gd name="T37" fmla="*/ 0 h 262"/>
                  <a:gd name="T38" fmla="*/ 0 w 16"/>
                  <a:gd name="T39" fmla="*/ 0 h 262"/>
                  <a:gd name="T40" fmla="*/ 0 w 16"/>
                  <a:gd name="T41" fmla="*/ 0 h 262"/>
                  <a:gd name="T42" fmla="*/ 0 w 16"/>
                  <a:gd name="T43" fmla="*/ 0 h 262"/>
                  <a:gd name="T44" fmla="*/ 0 w 16"/>
                  <a:gd name="T45" fmla="*/ 0 h 262"/>
                  <a:gd name="T46" fmla="*/ 0 w 16"/>
                  <a:gd name="T47" fmla="*/ 0 h 262"/>
                  <a:gd name="T48" fmla="*/ 0 w 16"/>
                  <a:gd name="T49" fmla="*/ 0 h 262"/>
                  <a:gd name="T50" fmla="*/ 0 w 16"/>
                  <a:gd name="T51" fmla="*/ 0 h 26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262"/>
                  <a:gd name="T80" fmla="*/ 16 w 16"/>
                  <a:gd name="T81" fmla="*/ 262 h 262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262">
                    <a:moveTo>
                      <a:pt x="16" y="10"/>
                    </a:moveTo>
                    <a:lnTo>
                      <a:pt x="16" y="6"/>
                    </a:lnTo>
                    <a:lnTo>
                      <a:pt x="13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5" y="4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257"/>
                    </a:lnTo>
                    <a:lnTo>
                      <a:pt x="2" y="260"/>
                    </a:lnTo>
                    <a:lnTo>
                      <a:pt x="5" y="262"/>
                    </a:lnTo>
                    <a:lnTo>
                      <a:pt x="8" y="262"/>
                    </a:lnTo>
                    <a:lnTo>
                      <a:pt x="10" y="262"/>
                    </a:lnTo>
                    <a:lnTo>
                      <a:pt x="13" y="262"/>
                    </a:lnTo>
                    <a:lnTo>
                      <a:pt x="13" y="260"/>
                    </a:lnTo>
                    <a:lnTo>
                      <a:pt x="16" y="260"/>
                    </a:lnTo>
                    <a:lnTo>
                      <a:pt x="16" y="257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54" name="Line 638"/>
              <p:cNvSpPr>
                <a:spLocks noChangeShapeType="1"/>
              </p:cNvSpPr>
              <p:nvPr/>
            </p:nvSpPr>
            <p:spPr bwMode="auto">
              <a:xfrm>
                <a:off x="2806" y="320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55" name="Freeform 639"/>
              <p:cNvSpPr>
                <a:spLocks/>
              </p:cNvSpPr>
              <p:nvPr/>
            </p:nvSpPr>
            <p:spPr bwMode="auto">
              <a:xfrm>
                <a:off x="2805" y="3206"/>
                <a:ext cx="137" cy="4"/>
              </a:xfrm>
              <a:custGeom>
                <a:avLst/>
                <a:gdLst>
                  <a:gd name="T0" fmla="*/ 0 w 687"/>
                  <a:gd name="T1" fmla="*/ 0 h 17"/>
                  <a:gd name="T2" fmla="*/ 0 w 687"/>
                  <a:gd name="T3" fmla="*/ 0 h 17"/>
                  <a:gd name="T4" fmla="*/ 0 w 687"/>
                  <a:gd name="T5" fmla="*/ 0 h 17"/>
                  <a:gd name="T6" fmla="*/ 0 w 687"/>
                  <a:gd name="T7" fmla="*/ 0 h 17"/>
                  <a:gd name="T8" fmla="*/ 0 w 687"/>
                  <a:gd name="T9" fmla="*/ 0 h 17"/>
                  <a:gd name="T10" fmla="*/ 0 w 687"/>
                  <a:gd name="T11" fmla="*/ 0 h 17"/>
                  <a:gd name="T12" fmla="*/ 0 w 687"/>
                  <a:gd name="T13" fmla="*/ 0 h 17"/>
                  <a:gd name="T14" fmla="*/ 0 w 687"/>
                  <a:gd name="T15" fmla="*/ 0 h 17"/>
                  <a:gd name="T16" fmla="*/ 0 w 687"/>
                  <a:gd name="T17" fmla="*/ 0 h 17"/>
                  <a:gd name="T18" fmla="*/ 0 w 687"/>
                  <a:gd name="T19" fmla="*/ 0 h 17"/>
                  <a:gd name="T20" fmla="*/ 0 w 687"/>
                  <a:gd name="T21" fmla="*/ 0 h 17"/>
                  <a:gd name="T22" fmla="*/ 0 w 687"/>
                  <a:gd name="T23" fmla="*/ 0 h 17"/>
                  <a:gd name="T24" fmla="*/ 0 w 687"/>
                  <a:gd name="T25" fmla="*/ 0 h 17"/>
                  <a:gd name="T26" fmla="*/ 0 w 687"/>
                  <a:gd name="T27" fmla="*/ 0 h 17"/>
                  <a:gd name="T28" fmla="*/ 0 w 687"/>
                  <a:gd name="T29" fmla="*/ 0 h 17"/>
                  <a:gd name="T30" fmla="*/ 0 w 687"/>
                  <a:gd name="T31" fmla="*/ 0 h 17"/>
                  <a:gd name="T32" fmla="*/ 0 w 687"/>
                  <a:gd name="T33" fmla="*/ 0 h 17"/>
                  <a:gd name="T34" fmla="*/ 0 w 687"/>
                  <a:gd name="T35" fmla="*/ 0 h 17"/>
                  <a:gd name="T36" fmla="*/ 0 w 687"/>
                  <a:gd name="T37" fmla="*/ 0 h 17"/>
                  <a:gd name="T38" fmla="*/ 0 w 687"/>
                  <a:gd name="T39" fmla="*/ 0 h 17"/>
                  <a:gd name="T40" fmla="*/ 0 w 687"/>
                  <a:gd name="T41" fmla="*/ 0 h 17"/>
                  <a:gd name="T42" fmla="*/ 0 w 687"/>
                  <a:gd name="T43" fmla="*/ 0 h 17"/>
                  <a:gd name="T44" fmla="*/ 0 w 687"/>
                  <a:gd name="T45" fmla="*/ 0 h 17"/>
                  <a:gd name="T46" fmla="*/ 0 w 687"/>
                  <a:gd name="T47" fmla="*/ 0 h 17"/>
                  <a:gd name="T48" fmla="*/ 0 w 687"/>
                  <a:gd name="T49" fmla="*/ 0 h 17"/>
                  <a:gd name="T50" fmla="*/ 0 w 687"/>
                  <a:gd name="T51" fmla="*/ 0 h 1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687"/>
                  <a:gd name="T79" fmla="*/ 0 h 17"/>
                  <a:gd name="T80" fmla="*/ 687 w 687"/>
                  <a:gd name="T81" fmla="*/ 17 h 1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687" h="17">
                    <a:moveTo>
                      <a:pt x="8" y="0"/>
                    </a:moveTo>
                    <a:lnTo>
                      <a:pt x="8" y="0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5"/>
                    </a:lnTo>
                    <a:lnTo>
                      <a:pt x="5" y="17"/>
                    </a:lnTo>
                    <a:lnTo>
                      <a:pt x="8" y="17"/>
                    </a:lnTo>
                    <a:lnTo>
                      <a:pt x="679" y="17"/>
                    </a:lnTo>
                    <a:lnTo>
                      <a:pt x="685" y="17"/>
                    </a:lnTo>
                    <a:lnTo>
                      <a:pt x="685" y="15"/>
                    </a:lnTo>
                    <a:lnTo>
                      <a:pt x="687" y="15"/>
                    </a:lnTo>
                    <a:lnTo>
                      <a:pt x="687" y="12"/>
                    </a:lnTo>
                    <a:lnTo>
                      <a:pt x="687" y="8"/>
                    </a:lnTo>
                    <a:lnTo>
                      <a:pt x="687" y="6"/>
                    </a:lnTo>
                    <a:lnTo>
                      <a:pt x="685" y="2"/>
                    </a:lnTo>
                    <a:lnTo>
                      <a:pt x="681" y="0"/>
                    </a:lnTo>
                    <a:lnTo>
                      <a:pt x="679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56" name="Line 640"/>
              <p:cNvSpPr>
                <a:spLocks noChangeShapeType="1"/>
              </p:cNvSpPr>
              <p:nvPr/>
            </p:nvSpPr>
            <p:spPr bwMode="auto">
              <a:xfrm>
                <a:off x="2942" y="320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57" name="Freeform 641"/>
              <p:cNvSpPr>
                <a:spLocks/>
              </p:cNvSpPr>
              <p:nvPr/>
            </p:nvSpPr>
            <p:spPr bwMode="auto">
              <a:xfrm>
                <a:off x="2939" y="3206"/>
                <a:ext cx="3" cy="53"/>
              </a:xfrm>
              <a:custGeom>
                <a:avLst/>
                <a:gdLst>
                  <a:gd name="T0" fmla="*/ 0 w 17"/>
                  <a:gd name="T1" fmla="*/ 0 h 262"/>
                  <a:gd name="T2" fmla="*/ 0 w 17"/>
                  <a:gd name="T3" fmla="*/ 0 h 262"/>
                  <a:gd name="T4" fmla="*/ 0 w 17"/>
                  <a:gd name="T5" fmla="*/ 0 h 262"/>
                  <a:gd name="T6" fmla="*/ 0 w 17"/>
                  <a:gd name="T7" fmla="*/ 0 h 262"/>
                  <a:gd name="T8" fmla="*/ 0 w 17"/>
                  <a:gd name="T9" fmla="*/ 0 h 262"/>
                  <a:gd name="T10" fmla="*/ 0 w 17"/>
                  <a:gd name="T11" fmla="*/ 0 h 262"/>
                  <a:gd name="T12" fmla="*/ 0 w 17"/>
                  <a:gd name="T13" fmla="*/ 0 h 262"/>
                  <a:gd name="T14" fmla="*/ 0 w 17"/>
                  <a:gd name="T15" fmla="*/ 0 h 262"/>
                  <a:gd name="T16" fmla="*/ 0 w 17"/>
                  <a:gd name="T17" fmla="*/ 0 h 262"/>
                  <a:gd name="T18" fmla="*/ 0 w 17"/>
                  <a:gd name="T19" fmla="*/ 0 h 262"/>
                  <a:gd name="T20" fmla="*/ 0 w 17"/>
                  <a:gd name="T21" fmla="*/ 0 h 262"/>
                  <a:gd name="T22" fmla="*/ 0 w 17"/>
                  <a:gd name="T23" fmla="*/ 0 h 262"/>
                  <a:gd name="T24" fmla="*/ 0 w 17"/>
                  <a:gd name="T25" fmla="*/ 0 h 262"/>
                  <a:gd name="T26" fmla="*/ 0 w 17"/>
                  <a:gd name="T27" fmla="*/ 0 h 262"/>
                  <a:gd name="T28" fmla="*/ 0 w 17"/>
                  <a:gd name="T29" fmla="*/ 0 h 262"/>
                  <a:gd name="T30" fmla="*/ 0 w 17"/>
                  <a:gd name="T31" fmla="*/ 0 h 262"/>
                  <a:gd name="T32" fmla="*/ 0 w 17"/>
                  <a:gd name="T33" fmla="*/ 0 h 262"/>
                  <a:gd name="T34" fmla="*/ 0 w 17"/>
                  <a:gd name="T35" fmla="*/ 0 h 262"/>
                  <a:gd name="T36" fmla="*/ 0 w 17"/>
                  <a:gd name="T37" fmla="*/ 0 h 262"/>
                  <a:gd name="T38" fmla="*/ 0 w 17"/>
                  <a:gd name="T39" fmla="*/ 0 h 262"/>
                  <a:gd name="T40" fmla="*/ 0 w 17"/>
                  <a:gd name="T41" fmla="*/ 0 h 262"/>
                  <a:gd name="T42" fmla="*/ 0 w 17"/>
                  <a:gd name="T43" fmla="*/ 0 h 262"/>
                  <a:gd name="T44" fmla="*/ 0 w 17"/>
                  <a:gd name="T45" fmla="*/ 0 h 262"/>
                  <a:gd name="T46" fmla="*/ 0 w 17"/>
                  <a:gd name="T47" fmla="*/ 0 h 262"/>
                  <a:gd name="T48" fmla="*/ 0 w 17"/>
                  <a:gd name="T49" fmla="*/ 0 h 262"/>
                  <a:gd name="T50" fmla="*/ 0 w 17"/>
                  <a:gd name="T51" fmla="*/ 0 h 26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262"/>
                  <a:gd name="T80" fmla="*/ 17 w 17"/>
                  <a:gd name="T81" fmla="*/ 262 h 262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262">
                    <a:moveTo>
                      <a:pt x="17" y="8"/>
                    </a:moveTo>
                    <a:lnTo>
                      <a:pt x="17" y="8"/>
                    </a:lnTo>
                    <a:lnTo>
                      <a:pt x="17" y="6"/>
                    </a:lnTo>
                    <a:lnTo>
                      <a:pt x="15" y="2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6"/>
                    </a:lnTo>
                    <a:lnTo>
                      <a:pt x="0" y="8"/>
                    </a:lnTo>
                    <a:lnTo>
                      <a:pt x="0" y="255"/>
                    </a:lnTo>
                    <a:lnTo>
                      <a:pt x="4" y="258"/>
                    </a:lnTo>
                    <a:lnTo>
                      <a:pt x="4" y="262"/>
                    </a:lnTo>
                    <a:lnTo>
                      <a:pt x="6" y="262"/>
                    </a:lnTo>
                    <a:lnTo>
                      <a:pt x="9" y="262"/>
                    </a:lnTo>
                    <a:lnTo>
                      <a:pt x="11" y="262"/>
                    </a:lnTo>
                    <a:lnTo>
                      <a:pt x="15" y="262"/>
                    </a:lnTo>
                    <a:lnTo>
                      <a:pt x="17" y="258"/>
                    </a:lnTo>
                    <a:lnTo>
                      <a:pt x="17" y="255"/>
                    </a:lnTo>
                    <a:lnTo>
                      <a:pt x="17" y="8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58" name="Line 642"/>
              <p:cNvSpPr>
                <a:spLocks noChangeShapeType="1"/>
              </p:cNvSpPr>
              <p:nvPr/>
            </p:nvSpPr>
            <p:spPr bwMode="auto">
              <a:xfrm>
                <a:off x="2941" y="325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59" name="Freeform 643"/>
              <p:cNvSpPr>
                <a:spLocks/>
              </p:cNvSpPr>
              <p:nvPr/>
            </p:nvSpPr>
            <p:spPr bwMode="auto">
              <a:xfrm>
                <a:off x="2939" y="3255"/>
                <a:ext cx="15" cy="4"/>
              </a:xfrm>
              <a:custGeom>
                <a:avLst/>
                <a:gdLst>
                  <a:gd name="T0" fmla="*/ 0 w 74"/>
                  <a:gd name="T1" fmla="*/ 0 h 19"/>
                  <a:gd name="T2" fmla="*/ 0 w 74"/>
                  <a:gd name="T3" fmla="*/ 0 h 19"/>
                  <a:gd name="T4" fmla="*/ 0 w 74"/>
                  <a:gd name="T5" fmla="*/ 0 h 19"/>
                  <a:gd name="T6" fmla="*/ 0 w 74"/>
                  <a:gd name="T7" fmla="*/ 0 h 19"/>
                  <a:gd name="T8" fmla="*/ 0 w 74"/>
                  <a:gd name="T9" fmla="*/ 0 h 19"/>
                  <a:gd name="T10" fmla="*/ 0 w 74"/>
                  <a:gd name="T11" fmla="*/ 0 h 19"/>
                  <a:gd name="T12" fmla="*/ 0 w 74"/>
                  <a:gd name="T13" fmla="*/ 0 h 19"/>
                  <a:gd name="T14" fmla="*/ 0 w 74"/>
                  <a:gd name="T15" fmla="*/ 0 h 19"/>
                  <a:gd name="T16" fmla="*/ 0 w 74"/>
                  <a:gd name="T17" fmla="*/ 0 h 19"/>
                  <a:gd name="T18" fmla="*/ 0 w 74"/>
                  <a:gd name="T19" fmla="*/ 0 h 19"/>
                  <a:gd name="T20" fmla="*/ 0 w 74"/>
                  <a:gd name="T21" fmla="*/ 0 h 19"/>
                  <a:gd name="T22" fmla="*/ 0 w 74"/>
                  <a:gd name="T23" fmla="*/ 0 h 19"/>
                  <a:gd name="T24" fmla="*/ 0 w 74"/>
                  <a:gd name="T25" fmla="*/ 0 h 19"/>
                  <a:gd name="T26" fmla="*/ 0 w 74"/>
                  <a:gd name="T27" fmla="*/ 0 h 19"/>
                  <a:gd name="T28" fmla="*/ 0 w 74"/>
                  <a:gd name="T29" fmla="*/ 0 h 19"/>
                  <a:gd name="T30" fmla="*/ 0 w 74"/>
                  <a:gd name="T31" fmla="*/ 0 h 19"/>
                  <a:gd name="T32" fmla="*/ 0 w 74"/>
                  <a:gd name="T33" fmla="*/ 0 h 19"/>
                  <a:gd name="T34" fmla="*/ 0 w 74"/>
                  <a:gd name="T35" fmla="*/ 0 h 19"/>
                  <a:gd name="T36" fmla="*/ 0 w 74"/>
                  <a:gd name="T37" fmla="*/ 0 h 19"/>
                  <a:gd name="T38" fmla="*/ 0 w 74"/>
                  <a:gd name="T39" fmla="*/ 0 h 19"/>
                  <a:gd name="T40" fmla="*/ 0 w 74"/>
                  <a:gd name="T41" fmla="*/ 0 h 19"/>
                  <a:gd name="T42" fmla="*/ 0 w 74"/>
                  <a:gd name="T43" fmla="*/ 0 h 19"/>
                  <a:gd name="T44" fmla="*/ 0 w 74"/>
                  <a:gd name="T45" fmla="*/ 0 h 19"/>
                  <a:gd name="T46" fmla="*/ 0 w 74"/>
                  <a:gd name="T47" fmla="*/ 0 h 19"/>
                  <a:gd name="T48" fmla="*/ 0 w 74"/>
                  <a:gd name="T49" fmla="*/ 0 h 19"/>
                  <a:gd name="T50" fmla="*/ 0 w 74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74"/>
                  <a:gd name="T79" fmla="*/ 0 h 19"/>
                  <a:gd name="T80" fmla="*/ 74 w 74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74" h="19">
                    <a:moveTo>
                      <a:pt x="9" y="0"/>
                    </a:moveTo>
                    <a:lnTo>
                      <a:pt x="9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4" y="15"/>
                    </a:lnTo>
                    <a:lnTo>
                      <a:pt x="4" y="19"/>
                    </a:lnTo>
                    <a:lnTo>
                      <a:pt x="6" y="19"/>
                    </a:lnTo>
                    <a:lnTo>
                      <a:pt x="9" y="19"/>
                    </a:lnTo>
                    <a:lnTo>
                      <a:pt x="63" y="19"/>
                    </a:lnTo>
                    <a:lnTo>
                      <a:pt x="72" y="19"/>
                    </a:lnTo>
                    <a:lnTo>
                      <a:pt x="74" y="15"/>
                    </a:lnTo>
                    <a:lnTo>
                      <a:pt x="74" y="12"/>
                    </a:lnTo>
                    <a:lnTo>
                      <a:pt x="74" y="9"/>
                    </a:lnTo>
                    <a:lnTo>
                      <a:pt x="74" y="6"/>
                    </a:lnTo>
                    <a:lnTo>
                      <a:pt x="72" y="2"/>
                    </a:lnTo>
                    <a:lnTo>
                      <a:pt x="68" y="2"/>
                    </a:lnTo>
                    <a:lnTo>
                      <a:pt x="63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60" name="Line 644"/>
              <p:cNvSpPr>
                <a:spLocks noChangeShapeType="1"/>
              </p:cNvSpPr>
              <p:nvPr/>
            </p:nvSpPr>
            <p:spPr bwMode="auto">
              <a:xfrm>
                <a:off x="2954" y="325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61" name="Freeform 645"/>
              <p:cNvSpPr>
                <a:spLocks/>
              </p:cNvSpPr>
              <p:nvPr/>
            </p:nvSpPr>
            <p:spPr bwMode="auto">
              <a:xfrm>
                <a:off x="2950" y="3255"/>
                <a:ext cx="4" cy="53"/>
              </a:xfrm>
              <a:custGeom>
                <a:avLst/>
                <a:gdLst>
                  <a:gd name="T0" fmla="*/ 0 w 17"/>
                  <a:gd name="T1" fmla="*/ 0 h 264"/>
                  <a:gd name="T2" fmla="*/ 0 w 17"/>
                  <a:gd name="T3" fmla="*/ 0 h 264"/>
                  <a:gd name="T4" fmla="*/ 0 w 17"/>
                  <a:gd name="T5" fmla="*/ 0 h 264"/>
                  <a:gd name="T6" fmla="*/ 0 w 17"/>
                  <a:gd name="T7" fmla="*/ 0 h 264"/>
                  <a:gd name="T8" fmla="*/ 0 w 17"/>
                  <a:gd name="T9" fmla="*/ 0 h 264"/>
                  <a:gd name="T10" fmla="*/ 0 w 17"/>
                  <a:gd name="T11" fmla="*/ 0 h 264"/>
                  <a:gd name="T12" fmla="*/ 0 w 17"/>
                  <a:gd name="T13" fmla="*/ 0 h 264"/>
                  <a:gd name="T14" fmla="*/ 0 w 17"/>
                  <a:gd name="T15" fmla="*/ 0 h 264"/>
                  <a:gd name="T16" fmla="*/ 0 w 17"/>
                  <a:gd name="T17" fmla="*/ 0 h 264"/>
                  <a:gd name="T18" fmla="*/ 0 w 17"/>
                  <a:gd name="T19" fmla="*/ 0 h 264"/>
                  <a:gd name="T20" fmla="*/ 0 w 17"/>
                  <a:gd name="T21" fmla="*/ 0 h 264"/>
                  <a:gd name="T22" fmla="*/ 0 w 17"/>
                  <a:gd name="T23" fmla="*/ 0 h 264"/>
                  <a:gd name="T24" fmla="*/ 0 w 17"/>
                  <a:gd name="T25" fmla="*/ 0 h 264"/>
                  <a:gd name="T26" fmla="*/ 0 w 17"/>
                  <a:gd name="T27" fmla="*/ 0 h 264"/>
                  <a:gd name="T28" fmla="*/ 0 w 17"/>
                  <a:gd name="T29" fmla="*/ 0 h 264"/>
                  <a:gd name="T30" fmla="*/ 0 w 17"/>
                  <a:gd name="T31" fmla="*/ 0 h 264"/>
                  <a:gd name="T32" fmla="*/ 0 w 17"/>
                  <a:gd name="T33" fmla="*/ 0 h 264"/>
                  <a:gd name="T34" fmla="*/ 0 w 17"/>
                  <a:gd name="T35" fmla="*/ 0 h 264"/>
                  <a:gd name="T36" fmla="*/ 0 w 17"/>
                  <a:gd name="T37" fmla="*/ 0 h 264"/>
                  <a:gd name="T38" fmla="*/ 0 w 17"/>
                  <a:gd name="T39" fmla="*/ 0 h 264"/>
                  <a:gd name="T40" fmla="*/ 0 w 17"/>
                  <a:gd name="T41" fmla="*/ 0 h 264"/>
                  <a:gd name="T42" fmla="*/ 0 w 17"/>
                  <a:gd name="T43" fmla="*/ 0 h 264"/>
                  <a:gd name="T44" fmla="*/ 0 w 17"/>
                  <a:gd name="T45" fmla="*/ 0 h 264"/>
                  <a:gd name="T46" fmla="*/ 0 w 17"/>
                  <a:gd name="T47" fmla="*/ 0 h 264"/>
                  <a:gd name="T48" fmla="*/ 0 w 17"/>
                  <a:gd name="T49" fmla="*/ 0 h 264"/>
                  <a:gd name="T50" fmla="*/ 0 w 17"/>
                  <a:gd name="T51" fmla="*/ 0 h 26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264"/>
                  <a:gd name="T80" fmla="*/ 17 w 17"/>
                  <a:gd name="T81" fmla="*/ 264 h 264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264">
                    <a:moveTo>
                      <a:pt x="17" y="9"/>
                    </a:moveTo>
                    <a:lnTo>
                      <a:pt x="17" y="9"/>
                    </a:lnTo>
                    <a:lnTo>
                      <a:pt x="17" y="6"/>
                    </a:lnTo>
                    <a:lnTo>
                      <a:pt x="15" y="2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9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6"/>
                    </a:lnTo>
                    <a:lnTo>
                      <a:pt x="0" y="9"/>
                    </a:lnTo>
                    <a:lnTo>
                      <a:pt x="0" y="256"/>
                    </a:lnTo>
                    <a:lnTo>
                      <a:pt x="4" y="258"/>
                    </a:lnTo>
                    <a:lnTo>
                      <a:pt x="4" y="262"/>
                    </a:lnTo>
                    <a:lnTo>
                      <a:pt x="6" y="262"/>
                    </a:lnTo>
                    <a:lnTo>
                      <a:pt x="9" y="262"/>
                    </a:lnTo>
                    <a:lnTo>
                      <a:pt x="9" y="264"/>
                    </a:lnTo>
                    <a:lnTo>
                      <a:pt x="11" y="262"/>
                    </a:lnTo>
                    <a:lnTo>
                      <a:pt x="15" y="262"/>
                    </a:lnTo>
                    <a:lnTo>
                      <a:pt x="17" y="258"/>
                    </a:lnTo>
                    <a:lnTo>
                      <a:pt x="17" y="256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62" name="Line 646"/>
              <p:cNvSpPr>
                <a:spLocks noChangeShapeType="1"/>
              </p:cNvSpPr>
              <p:nvPr/>
            </p:nvSpPr>
            <p:spPr bwMode="auto">
              <a:xfrm>
                <a:off x="2952" y="330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63" name="Freeform 647"/>
              <p:cNvSpPr>
                <a:spLocks/>
              </p:cNvSpPr>
              <p:nvPr/>
            </p:nvSpPr>
            <p:spPr bwMode="auto">
              <a:xfrm>
                <a:off x="2950" y="3304"/>
                <a:ext cx="221" cy="4"/>
              </a:xfrm>
              <a:custGeom>
                <a:avLst/>
                <a:gdLst>
                  <a:gd name="T0" fmla="*/ 0 w 1102"/>
                  <a:gd name="T1" fmla="*/ 0 h 18"/>
                  <a:gd name="T2" fmla="*/ 0 w 1102"/>
                  <a:gd name="T3" fmla="*/ 0 h 18"/>
                  <a:gd name="T4" fmla="*/ 0 w 1102"/>
                  <a:gd name="T5" fmla="*/ 0 h 18"/>
                  <a:gd name="T6" fmla="*/ 0 w 1102"/>
                  <a:gd name="T7" fmla="*/ 0 h 18"/>
                  <a:gd name="T8" fmla="*/ 0 w 1102"/>
                  <a:gd name="T9" fmla="*/ 0 h 18"/>
                  <a:gd name="T10" fmla="*/ 0 w 1102"/>
                  <a:gd name="T11" fmla="*/ 0 h 18"/>
                  <a:gd name="T12" fmla="*/ 0 w 1102"/>
                  <a:gd name="T13" fmla="*/ 0 h 18"/>
                  <a:gd name="T14" fmla="*/ 0 w 1102"/>
                  <a:gd name="T15" fmla="*/ 0 h 18"/>
                  <a:gd name="T16" fmla="*/ 0 w 1102"/>
                  <a:gd name="T17" fmla="*/ 0 h 18"/>
                  <a:gd name="T18" fmla="*/ 0 w 1102"/>
                  <a:gd name="T19" fmla="*/ 0 h 18"/>
                  <a:gd name="T20" fmla="*/ 0 w 1102"/>
                  <a:gd name="T21" fmla="*/ 0 h 18"/>
                  <a:gd name="T22" fmla="*/ 0 w 1102"/>
                  <a:gd name="T23" fmla="*/ 0 h 18"/>
                  <a:gd name="T24" fmla="*/ 0 w 1102"/>
                  <a:gd name="T25" fmla="*/ 0 h 18"/>
                  <a:gd name="T26" fmla="*/ 0 w 1102"/>
                  <a:gd name="T27" fmla="*/ 0 h 18"/>
                  <a:gd name="T28" fmla="*/ 0 w 1102"/>
                  <a:gd name="T29" fmla="*/ 0 h 18"/>
                  <a:gd name="T30" fmla="*/ 0 w 1102"/>
                  <a:gd name="T31" fmla="*/ 0 h 18"/>
                  <a:gd name="T32" fmla="*/ 0 w 1102"/>
                  <a:gd name="T33" fmla="*/ 0 h 18"/>
                  <a:gd name="T34" fmla="*/ 0 w 1102"/>
                  <a:gd name="T35" fmla="*/ 0 h 18"/>
                  <a:gd name="T36" fmla="*/ 0 w 1102"/>
                  <a:gd name="T37" fmla="*/ 0 h 18"/>
                  <a:gd name="T38" fmla="*/ 0 w 1102"/>
                  <a:gd name="T39" fmla="*/ 0 h 18"/>
                  <a:gd name="T40" fmla="*/ 0 w 1102"/>
                  <a:gd name="T41" fmla="*/ 0 h 18"/>
                  <a:gd name="T42" fmla="*/ 0 w 1102"/>
                  <a:gd name="T43" fmla="*/ 0 h 18"/>
                  <a:gd name="T44" fmla="*/ 0 w 1102"/>
                  <a:gd name="T45" fmla="*/ 0 h 18"/>
                  <a:gd name="T46" fmla="*/ 0 w 1102"/>
                  <a:gd name="T47" fmla="*/ 0 h 18"/>
                  <a:gd name="T48" fmla="*/ 0 w 1102"/>
                  <a:gd name="T49" fmla="*/ 0 h 18"/>
                  <a:gd name="T50" fmla="*/ 0 w 1102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102"/>
                  <a:gd name="T79" fmla="*/ 0 h 18"/>
                  <a:gd name="T80" fmla="*/ 1102 w 1102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102" h="18">
                    <a:moveTo>
                      <a:pt x="9" y="0"/>
                    </a:moveTo>
                    <a:lnTo>
                      <a:pt x="9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4" y="12"/>
                    </a:lnTo>
                    <a:lnTo>
                      <a:pt x="4" y="16"/>
                    </a:lnTo>
                    <a:lnTo>
                      <a:pt x="6" y="16"/>
                    </a:lnTo>
                    <a:lnTo>
                      <a:pt x="9" y="16"/>
                    </a:lnTo>
                    <a:lnTo>
                      <a:pt x="9" y="18"/>
                    </a:lnTo>
                    <a:lnTo>
                      <a:pt x="1092" y="18"/>
                    </a:lnTo>
                    <a:lnTo>
                      <a:pt x="1100" y="16"/>
                    </a:lnTo>
                    <a:lnTo>
                      <a:pt x="1102" y="12"/>
                    </a:lnTo>
                    <a:lnTo>
                      <a:pt x="1102" y="10"/>
                    </a:lnTo>
                    <a:lnTo>
                      <a:pt x="1102" y="6"/>
                    </a:lnTo>
                    <a:lnTo>
                      <a:pt x="1102" y="3"/>
                    </a:lnTo>
                    <a:lnTo>
                      <a:pt x="1100" y="0"/>
                    </a:lnTo>
                    <a:lnTo>
                      <a:pt x="1097" y="0"/>
                    </a:lnTo>
                    <a:lnTo>
                      <a:pt x="1092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64" name="Line 648"/>
              <p:cNvSpPr>
                <a:spLocks noChangeShapeType="1"/>
              </p:cNvSpPr>
              <p:nvPr/>
            </p:nvSpPr>
            <p:spPr bwMode="auto">
              <a:xfrm>
                <a:off x="3169" y="330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65" name="Freeform 649"/>
              <p:cNvSpPr>
                <a:spLocks/>
              </p:cNvSpPr>
              <p:nvPr/>
            </p:nvSpPr>
            <p:spPr bwMode="auto">
              <a:xfrm>
                <a:off x="3167" y="3304"/>
                <a:ext cx="147" cy="4"/>
              </a:xfrm>
              <a:custGeom>
                <a:avLst/>
                <a:gdLst>
                  <a:gd name="T0" fmla="*/ 0 w 731"/>
                  <a:gd name="T1" fmla="*/ 0 h 18"/>
                  <a:gd name="T2" fmla="*/ 0 w 731"/>
                  <a:gd name="T3" fmla="*/ 0 h 18"/>
                  <a:gd name="T4" fmla="*/ 0 w 731"/>
                  <a:gd name="T5" fmla="*/ 0 h 18"/>
                  <a:gd name="T6" fmla="*/ 0 w 731"/>
                  <a:gd name="T7" fmla="*/ 0 h 18"/>
                  <a:gd name="T8" fmla="*/ 0 w 731"/>
                  <a:gd name="T9" fmla="*/ 0 h 18"/>
                  <a:gd name="T10" fmla="*/ 0 w 731"/>
                  <a:gd name="T11" fmla="*/ 0 h 18"/>
                  <a:gd name="T12" fmla="*/ 0 w 731"/>
                  <a:gd name="T13" fmla="*/ 0 h 18"/>
                  <a:gd name="T14" fmla="*/ 0 w 731"/>
                  <a:gd name="T15" fmla="*/ 0 h 18"/>
                  <a:gd name="T16" fmla="*/ 0 w 731"/>
                  <a:gd name="T17" fmla="*/ 0 h 18"/>
                  <a:gd name="T18" fmla="*/ 0 w 731"/>
                  <a:gd name="T19" fmla="*/ 0 h 18"/>
                  <a:gd name="T20" fmla="*/ 0 w 731"/>
                  <a:gd name="T21" fmla="*/ 0 h 18"/>
                  <a:gd name="T22" fmla="*/ 0 w 731"/>
                  <a:gd name="T23" fmla="*/ 0 h 18"/>
                  <a:gd name="T24" fmla="*/ 0 w 731"/>
                  <a:gd name="T25" fmla="*/ 0 h 18"/>
                  <a:gd name="T26" fmla="*/ 0 w 731"/>
                  <a:gd name="T27" fmla="*/ 0 h 18"/>
                  <a:gd name="T28" fmla="*/ 0 w 731"/>
                  <a:gd name="T29" fmla="*/ 0 h 18"/>
                  <a:gd name="T30" fmla="*/ 0 w 731"/>
                  <a:gd name="T31" fmla="*/ 0 h 18"/>
                  <a:gd name="T32" fmla="*/ 0 w 731"/>
                  <a:gd name="T33" fmla="*/ 0 h 18"/>
                  <a:gd name="T34" fmla="*/ 0 w 731"/>
                  <a:gd name="T35" fmla="*/ 0 h 18"/>
                  <a:gd name="T36" fmla="*/ 0 w 731"/>
                  <a:gd name="T37" fmla="*/ 0 h 18"/>
                  <a:gd name="T38" fmla="*/ 0 w 731"/>
                  <a:gd name="T39" fmla="*/ 0 h 18"/>
                  <a:gd name="T40" fmla="*/ 0 w 731"/>
                  <a:gd name="T41" fmla="*/ 0 h 18"/>
                  <a:gd name="T42" fmla="*/ 0 w 731"/>
                  <a:gd name="T43" fmla="*/ 0 h 18"/>
                  <a:gd name="T44" fmla="*/ 0 w 731"/>
                  <a:gd name="T45" fmla="*/ 0 h 18"/>
                  <a:gd name="T46" fmla="*/ 0 w 731"/>
                  <a:gd name="T47" fmla="*/ 0 h 18"/>
                  <a:gd name="T48" fmla="*/ 0 w 731"/>
                  <a:gd name="T49" fmla="*/ 0 h 18"/>
                  <a:gd name="T50" fmla="*/ 0 w 731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731"/>
                  <a:gd name="T79" fmla="*/ 0 h 18"/>
                  <a:gd name="T80" fmla="*/ 731 w 731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731" h="18">
                    <a:moveTo>
                      <a:pt x="9" y="0"/>
                    </a:moveTo>
                    <a:lnTo>
                      <a:pt x="6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3" y="12"/>
                    </a:lnTo>
                    <a:lnTo>
                      <a:pt x="3" y="16"/>
                    </a:lnTo>
                    <a:lnTo>
                      <a:pt x="6" y="16"/>
                    </a:lnTo>
                    <a:lnTo>
                      <a:pt x="9" y="18"/>
                    </a:lnTo>
                    <a:lnTo>
                      <a:pt x="721" y="18"/>
                    </a:lnTo>
                    <a:lnTo>
                      <a:pt x="726" y="16"/>
                    </a:lnTo>
                    <a:lnTo>
                      <a:pt x="728" y="16"/>
                    </a:lnTo>
                    <a:lnTo>
                      <a:pt x="731" y="12"/>
                    </a:lnTo>
                    <a:lnTo>
                      <a:pt x="731" y="10"/>
                    </a:lnTo>
                    <a:lnTo>
                      <a:pt x="731" y="6"/>
                    </a:lnTo>
                    <a:lnTo>
                      <a:pt x="731" y="3"/>
                    </a:lnTo>
                    <a:lnTo>
                      <a:pt x="728" y="0"/>
                    </a:lnTo>
                    <a:lnTo>
                      <a:pt x="726" y="0"/>
                    </a:lnTo>
                    <a:lnTo>
                      <a:pt x="721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66" name="Line 650"/>
              <p:cNvSpPr>
                <a:spLocks noChangeShapeType="1"/>
              </p:cNvSpPr>
              <p:nvPr/>
            </p:nvSpPr>
            <p:spPr bwMode="auto">
              <a:xfrm>
                <a:off x="3312" y="330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67" name="Freeform 651"/>
              <p:cNvSpPr>
                <a:spLocks/>
              </p:cNvSpPr>
              <p:nvPr/>
            </p:nvSpPr>
            <p:spPr bwMode="auto">
              <a:xfrm>
                <a:off x="3310" y="3304"/>
                <a:ext cx="55" cy="4"/>
              </a:xfrm>
              <a:custGeom>
                <a:avLst/>
                <a:gdLst>
                  <a:gd name="T0" fmla="*/ 0 w 273"/>
                  <a:gd name="T1" fmla="*/ 0 h 18"/>
                  <a:gd name="T2" fmla="*/ 0 w 273"/>
                  <a:gd name="T3" fmla="*/ 0 h 18"/>
                  <a:gd name="T4" fmla="*/ 0 w 273"/>
                  <a:gd name="T5" fmla="*/ 0 h 18"/>
                  <a:gd name="T6" fmla="*/ 0 w 273"/>
                  <a:gd name="T7" fmla="*/ 0 h 18"/>
                  <a:gd name="T8" fmla="*/ 0 w 273"/>
                  <a:gd name="T9" fmla="*/ 0 h 18"/>
                  <a:gd name="T10" fmla="*/ 0 w 273"/>
                  <a:gd name="T11" fmla="*/ 0 h 18"/>
                  <a:gd name="T12" fmla="*/ 0 w 273"/>
                  <a:gd name="T13" fmla="*/ 0 h 18"/>
                  <a:gd name="T14" fmla="*/ 0 w 273"/>
                  <a:gd name="T15" fmla="*/ 0 h 18"/>
                  <a:gd name="T16" fmla="*/ 0 w 273"/>
                  <a:gd name="T17" fmla="*/ 0 h 18"/>
                  <a:gd name="T18" fmla="*/ 0 w 273"/>
                  <a:gd name="T19" fmla="*/ 0 h 18"/>
                  <a:gd name="T20" fmla="*/ 0 w 273"/>
                  <a:gd name="T21" fmla="*/ 0 h 18"/>
                  <a:gd name="T22" fmla="*/ 0 w 273"/>
                  <a:gd name="T23" fmla="*/ 0 h 18"/>
                  <a:gd name="T24" fmla="*/ 0 w 273"/>
                  <a:gd name="T25" fmla="*/ 0 h 18"/>
                  <a:gd name="T26" fmla="*/ 0 w 273"/>
                  <a:gd name="T27" fmla="*/ 0 h 18"/>
                  <a:gd name="T28" fmla="*/ 0 w 273"/>
                  <a:gd name="T29" fmla="*/ 0 h 18"/>
                  <a:gd name="T30" fmla="*/ 0 w 273"/>
                  <a:gd name="T31" fmla="*/ 0 h 18"/>
                  <a:gd name="T32" fmla="*/ 0 w 273"/>
                  <a:gd name="T33" fmla="*/ 0 h 18"/>
                  <a:gd name="T34" fmla="*/ 0 w 273"/>
                  <a:gd name="T35" fmla="*/ 0 h 18"/>
                  <a:gd name="T36" fmla="*/ 0 w 273"/>
                  <a:gd name="T37" fmla="*/ 0 h 18"/>
                  <a:gd name="T38" fmla="*/ 0 w 273"/>
                  <a:gd name="T39" fmla="*/ 0 h 18"/>
                  <a:gd name="T40" fmla="*/ 0 w 273"/>
                  <a:gd name="T41" fmla="*/ 0 h 18"/>
                  <a:gd name="T42" fmla="*/ 0 w 273"/>
                  <a:gd name="T43" fmla="*/ 0 h 18"/>
                  <a:gd name="T44" fmla="*/ 0 w 273"/>
                  <a:gd name="T45" fmla="*/ 0 h 18"/>
                  <a:gd name="T46" fmla="*/ 0 w 273"/>
                  <a:gd name="T47" fmla="*/ 0 h 18"/>
                  <a:gd name="T48" fmla="*/ 0 w 273"/>
                  <a:gd name="T49" fmla="*/ 0 h 18"/>
                  <a:gd name="T50" fmla="*/ 0 w 273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73"/>
                  <a:gd name="T79" fmla="*/ 0 h 18"/>
                  <a:gd name="T80" fmla="*/ 273 w 273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73" h="18">
                    <a:moveTo>
                      <a:pt x="8" y="0"/>
                    </a:moveTo>
                    <a:lnTo>
                      <a:pt x="6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2" y="16"/>
                    </a:lnTo>
                    <a:lnTo>
                      <a:pt x="6" y="16"/>
                    </a:lnTo>
                    <a:lnTo>
                      <a:pt x="8" y="18"/>
                    </a:lnTo>
                    <a:lnTo>
                      <a:pt x="264" y="18"/>
                    </a:lnTo>
                    <a:lnTo>
                      <a:pt x="269" y="16"/>
                    </a:lnTo>
                    <a:lnTo>
                      <a:pt x="273" y="12"/>
                    </a:lnTo>
                    <a:lnTo>
                      <a:pt x="273" y="10"/>
                    </a:lnTo>
                    <a:lnTo>
                      <a:pt x="273" y="6"/>
                    </a:lnTo>
                    <a:lnTo>
                      <a:pt x="273" y="3"/>
                    </a:lnTo>
                    <a:lnTo>
                      <a:pt x="269" y="0"/>
                    </a:lnTo>
                    <a:lnTo>
                      <a:pt x="267" y="0"/>
                    </a:lnTo>
                    <a:lnTo>
                      <a:pt x="264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68" name="Line 652"/>
              <p:cNvSpPr>
                <a:spLocks noChangeShapeType="1"/>
              </p:cNvSpPr>
              <p:nvPr/>
            </p:nvSpPr>
            <p:spPr bwMode="auto">
              <a:xfrm>
                <a:off x="3365" y="330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69" name="Freeform 653"/>
              <p:cNvSpPr>
                <a:spLocks/>
              </p:cNvSpPr>
              <p:nvPr/>
            </p:nvSpPr>
            <p:spPr bwMode="auto">
              <a:xfrm>
                <a:off x="3362" y="3304"/>
                <a:ext cx="3" cy="72"/>
              </a:xfrm>
              <a:custGeom>
                <a:avLst/>
                <a:gdLst>
                  <a:gd name="T0" fmla="*/ 0 w 17"/>
                  <a:gd name="T1" fmla="*/ 0 h 357"/>
                  <a:gd name="T2" fmla="*/ 0 w 17"/>
                  <a:gd name="T3" fmla="*/ 0 h 357"/>
                  <a:gd name="T4" fmla="*/ 0 w 17"/>
                  <a:gd name="T5" fmla="*/ 0 h 357"/>
                  <a:gd name="T6" fmla="*/ 0 w 17"/>
                  <a:gd name="T7" fmla="*/ 0 h 357"/>
                  <a:gd name="T8" fmla="*/ 0 w 17"/>
                  <a:gd name="T9" fmla="*/ 0 h 357"/>
                  <a:gd name="T10" fmla="*/ 0 w 17"/>
                  <a:gd name="T11" fmla="*/ 0 h 357"/>
                  <a:gd name="T12" fmla="*/ 0 w 17"/>
                  <a:gd name="T13" fmla="*/ 0 h 357"/>
                  <a:gd name="T14" fmla="*/ 0 w 17"/>
                  <a:gd name="T15" fmla="*/ 0 h 357"/>
                  <a:gd name="T16" fmla="*/ 0 w 17"/>
                  <a:gd name="T17" fmla="*/ 0 h 357"/>
                  <a:gd name="T18" fmla="*/ 0 w 17"/>
                  <a:gd name="T19" fmla="*/ 0 h 357"/>
                  <a:gd name="T20" fmla="*/ 0 w 17"/>
                  <a:gd name="T21" fmla="*/ 0 h 357"/>
                  <a:gd name="T22" fmla="*/ 0 w 17"/>
                  <a:gd name="T23" fmla="*/ 0 h 357"/>
                  <a:gd name="T24" fmla="*/ 0 w 17"/>
                  <a:gd name="T25" fmla="*/ 0 h 357"/>
                  <a:gd name="T26" fmla="*/ 0 w 17"/>
                  <a:gd name="T27" fmla="*/ 0 h 357"/>
                  <a:gd name="T28" fmla="*/ 0 w 17"/>
                  <a:gd name="T29" fmla="*/ 0 h 357"/>
                  <a:gd name="T30" fmla="*/ 0 w 17"/>
                  <a:gd name="T31" fmla="*/ 0 h 357"/>
                  <a:gd name="T32" fmla="*/ 0 w 17"/>
                  <a:gd name="T33" fmla="*/ 0 h 357"/>
                  <a:gd name="T34" fmla="*/ 0 w 17"/>
                  <a:gd name="T35" fmla="*/ 0 h 357"/>
                  <a:gd name="T36" fmla="*/ 0 w 17"/>
                  <a:gd name="T37" fmla="*/ 0 h 357"/>
                  <a:gd name="T38" fmla="*/ 0 w 17"/>
                  <a:gd name="T39" fmla="*/ 0 h 357"/>
                  <a:gd name="T40" fmla="*/ 0 w 17"/>
                  <a:gd name="T41" fmla="*/ 0 h 357"/>
                  <a:gd name="T42" fmla="*/ 0 w 17"/>
                  <a:gd name="T43" fmla="*/ 0 h 357"/>
                  <a:gd name="T44" fmla="*/ 0 w 17"/>
                  <a:gd name="T45" fmla="*/ 0 h 357"/>
                  <a:gd name="T46" fmla="*/ 0 w 17"/>
                  <a:gd name="T47" fmla="*/ 0 h 357"/>
                  <a:gd name="T48" fmla="*/ 0 w 17"/>
                  <a:gd name="T49" fmla="*/ 0 h 357"/>
                  <a:gd name="T50" fmla="*/ 0 w 17"/>
                  <a:gd name="T51" fmla="*/ 0 h 35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357"/>
                  <a:gd name="T80" fmla="*/ 17 w 17"/>
                  <a:gd name="T81" fmla="*/ 357 h 35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357">
                    <a:moveTo>
                      <a:pt x="17" y="10"/>
                    </a:moveTo>
                    <a:lnTo>
                      <a:pt x="17" y="6"/>
                    </a:lnTo>
                    <a:lnTo>
                      <a:pt x="17" y="3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351"/>
                    </a:lnTo>
                    <a:lnTo>
                      <a:pt x="2" y="355"/>
                    </a:lnTo>
                    <a:lnTo>
                      <a:pt x="6" y="357"/>
                    </a:lnTo>
                    <a:lnTo>
                      <a:pt x="8" y="357"/>
                    </a:lnTo>
                    <a:lnTo>
                      <a:pt x="11" y="357"/>
                    </a:lnTo>
                    <a:lnTo>
                      <a:pt x="13" y="357"/>
                    </a:lnTo>
                    <a:lnTo>
                      <a:pt x="13" y="355"/>
                    </a:lnTo>
                    <a:lnTo>
                      <a:pt x="17" y="355"/>
                    </a:lnTo>
                    <a:lnTo>
                      <a:pt x="17" y="351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70" name="Line 654"/>
              <p:cNvSpPr>
                <a:spLocks noChangeShapeType="1"/>
              </p:cNvSpPr>
              <p:nvPr/>
            </p:nvSpPr>
            <p:spPr bwMode="auto">
              <a:xfrm>
                <a:off x="3363" y="337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71" name="Freeform 655"/>
              <p:cNvSpPr>
                <a:spLocks/>
              </p:cNvSpPr>
              <p:nvPr/>
            </p:nvSpPr>
            <p:spPr bwMode="auto">
              <a:xfrm>
                <a:off x="3362" y="3372"/>
                <a:ext cx="203" cy="4"/>
              </a:xfrm>
              <a:custGeom>
                <a:avLst/>
                <a:gdLst>
                  <a:gd name="T0" fmla="*/ 0 w 1018"/>
                  <a:gd name="T1" fmla="*/ 0 h 18"/>
                  <a:gd name="T2" fmla="*/ 0 w 1018"/>
                  <a:gd name="T3" fmla="*/ 0 h 18"/>
                  <a:gd name="T4" fmla="*/ 0 w 1018"/>
                  <a:gd name="T5" fmla="*/ 0 h 18"/>
                  <a:gd name="T6" fmla="*/ 0 w 1018"/>
                  <a:gd name="T7" fmla="*/ 0 h 18"/>
                  <a:gd name="T8" fmla="*/ 0 w 1018"/>
                  <a:gd name="T9" fmla="*/ 0 h 18"/>
                  <a:gd name="T10" fmla="*/ 0 w 1018"/>
                  <a:gd name="T11" fmla="*/ 0 h 18"/>
                  <a:gd name="T12" fmla="*/ 0 w 1018"/>
                  <a:gd name="T13" fmla="*/ 0 h 18"/>
                  <a:gd name="T14" fmla="*/ 0 w 1018"/>
                  <a:gd name="T15" fmla="*/ 0 h 18"/>
                  <a:gd name="T16" fmla="*/ 0 w 1018"/>
                  <a:gd name="T17" fmla="*/ 0 h 18"/>
                  <a:gd name="T18" fmla="*/ 0 w 1018"/>
                  <a:gd name="T19" fmla="*/ 0 h 18"/>
                  <a:gd name="T20" fmla="*/ 0 w 1018"/>
                  <a:gd name="T21" fmla="*/ 0 h 18"/>
                  <a:gd name="T22" fmla="*/ 0 w 1018"/>
                  <a:gd name="T23" fmla="*/ 0 h 18"/>
                  <a:gd name="T24" fmla="*/ 0 w 1018"/>
                  <a:gd name="T25" fmla="*/ 0 h 18"/>
                  <a:gd name="T26" fmla="*/ 0 w 1018"/>
                  <a:gd name="T27" fmla="*/ 0 h 18"/>
                  <a:gd name="T28" fmla="*/ 0 w 1018"/>
                  <a:gd name="T29" fmla="*/ 0 h 18"/>
                  <a:gd name="T30" fmla="*/ 0 w 1018"/>
                  <a:gd name="T31" fmla="*/ 0 h 18"/>
                  <a:gd name="T32" fmla="*/ 0 w 1018"/>
                  <a:gd name="T33" fmla="*/ 0 h 18"/>
                  <a:gd name="T34" fmla="*/ 0 w 1018"/>
                  <a:gd name="T35" fmla="*/ 0 h 18"/>
                  <a:gd name="T36" fmla="*/ 0 w 1018"/>
                  <a:gd name="T37" fmla="*/ 0 h 18"/>
                  <a:gd name="T38" fmla="*/ 0 w 1018"/>
                  <a:gd name="T39" fmla="*/ 0 h 18"/>
                  <a:gd name="T40" fmla="*/ 0 w 1018"/>
                  <a:gd name="T41" fmla="*/ 0 h 18"/>
                  <a:gd name="T42" fmla="*/ 0 w 1018"/>
                  <a:gd name="T43" fmla="*/ 0 h 18"/>
                  <a:gd name="T44" fmla="*/ 0 w 1018"/>
                  <a:gd name="T45" fmla="*/ 0 h 18"/>
                  <a:gd name="T46" fmla="*/ 0 w 1018"/>
                  <a:gd name="T47" fmla="*/ 0 h 18"/>
                  <a:gd name="T48" fmla="*/ 0 w 1018"/>
                  <a:gd name="T49" fmla="*/ 0 h 18"/>
                  <a:gd name="T50" fmla="*/ 0 w 1018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018"/>
                  <a:gd name="T79" fmla="*/ 0 h 18"/>
                  <a:gd name="T80" fmla="*/ 1018 w 1018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018" h="18">
                    <a:moveTo>
                      <a:pt x="8" y="0"/>
                    </a:moveTo>
                    <a:lnTo>
                      <a:pt x="6" y="0"/>
                    </a:lnTo>
                    <a:lnTo>
                      <a:pt x="6" y="3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2" y="16"/>
                    </a:lnTo>
                    <a:lnTo>
                      <a:pt x="6" y="18"/>
                    </a:lnTo>
                    <a:lnTo>
                      <a:pt x="8" y="18"/>
                    </a:lnTo>
                    <a:lnTo>
                      <a:pt x="1007" y="18"/>
                    </a:lnTo>
                    <a:lnTo>
                      <a:pt x="1012" y="18"/>
                    </a:lnTo>
                    <a:lnTo>
                      <a:pt x="1014" y="16"/>
                    </a:lnTo>
                    <a:lnTo>
                      <a:pt x="1014" y="12"/>
                    </a:lnTo>
                    <a:lnTo>
                      <a:pt x="1018" y="10"/>
                    </a:lnTo>
                    <a:lnTo>
                      <a:pt x="1014" y="6"/>
                    </a:lnTo>
                    <a:lnTo>
                      <a:pt x="1014" y="3"/>
                    </a:lnTo>
                    <a:lnTo>
                      <a:pt x="1012" y="3"/>
                    </a:lnTo>
                    <a:lnTo>
                      <a:pt x="1009" y="0"/>
                    </a:lnTo>
                    <a:lnTo>
                      <a:pt x="1007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72" name="Line 656"/>
              <p:cNvSpPr>
                <a:spLocks noChangeShapeType="1"/>
              </p:cNvSpPr>
              <p:nvPr/>
            </p:nvSpPr>
            <p:spPr bwMode="auto">
              <a:xfrm>
                <a:off x="3563" y="337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73" name="Freeform 657"/>
              <p:cNvSpPr>
                <a:spLocks/>
              </p:cNvSpPr>
              <p:nvPr/>
            </p:nvSpPr>
            <p:spPr bwMode="auto">
              <a:xfrm>
                <a:off x="3562" y="3372"/>
                <a:ext cx="99" cy="4"/>
              </a:xfrm>
              <a:custGeom>
                <a:avLst/>
                <a:gdLst>
                  <a:gd name="T0" fmla="*/ 0 w 497"/>
                  <a:gd name="T1" fmla="*/ 0 h 18"/>
                  <a:gd name="T2" fmla="*/ 0 w 497"/>
                  <a:gd name="T3" fmla="*/ 0 h 18"/>
                  <a:gd name="T4" fmla="*/ 0 w 497"/>
                  <a:gd name="T5" fmla="*/ 0 h 18"/>
                  <a:gd name="T6" fmla="*/ 0 w 497"/>
                  <a:gd name="T7" fmla="*/ 0 h 18"/>
                  <a:gd name="T8" fmla="*/ 0 w 497"/>
                  <a:gd name="T9" fmla="*/ 0 h 18"/>
                  <a:gd name="T10" fmla="*/ 0 w 497"/>
                  <a:gd name="T11" fmla="*/ 0 h 18"/>
                  <a:gd name="T12" fmla="*/ 0 w 497"/>
                  <a:gd name="T13" fmla="*/ 0 h 18"/>
                  <a:gd name="T14" fmla="*/ 0 w 497"/>
                  <a:gd name="T15" fmla="*/ 0 h 18"/>
                  <a:gd name="T16" fmla="*/ 0 w 497"/>
                  <a:gd name="T17" fmla="*/ 0 h 18"/>
                  <a:gd name="T18" fmla="*/ 0 w 497"/>
                  <a:gd name="T19" fmla="*/ 0 h 18"/>
                  <a:gd name="T20" fmla="*/ 0 w 497"/>
                  <a:gd name="T21" fmla="*/ 0 h 18"/>
                  <a:gd name="T22" fmla="*/ 0 w 497"/>
                  <a:gd name="T23" fmla="*/ 0 h 18"/>
                  <a:gd name="T24" fmla="*/ 0 w 497"/>
                  <a:gd name="T25" fmla="*/ 0 h 18"/>
                  <a:gd name="T26" fmla="*/ 0 w 497"/>
                  <a:gd name="T27" fmla="*/ 0 h 18"/>
                  <a:gd name="T28" fmla="*/ 0 w 497"/>
                  <a:gd name="T29" fmla="*/ 0 h 18"/>
                  <a:gd name="T30" fmla="*/ 0 w 497"/>
                  <a:gd name="T31" fmla="*/ 0 h 18"/>
                  <a:gd name="T32" fmla="*/ 0 w 497"/>
                  <a:gd name="T33" fmla="*/ 0 h 18"/>
                  <a:gd name="T34" fmla="*/ 0 w 497"/>
                  <a:gd name="T35" fmla="*/ 0 h 18"/>
                  <a:gd name="T36" fmla="*/ 0 w 497"/>
                  <a:gd name="T37" fmla="*/ 0 h 18"/>
                  <a:gd name="T38" fmla="*/ 0 w 497"/>
                  <a:gd name="T39" fmla="*/ 0 h 18"/>
                  <a:gd name="T40" fmla="*/ 0 w 497"/>
                  <a:gd name="T41" fmla="*/ 0 h 18"/>
                  <a:gd name="T42" fmla="*/ 0 w 497"/>
                  <a:gd name="T43" fmla="*/ 0 h 18"/>
                  <a:gd name="T44" fmla="*/ 0 w 497"/>
                  <a:gd name="T45" fmla="*/ 0 h 18"/>
                  <a:gd name="T46" fmla="*/ 0 w 497"/>
                  <a:gd name="T47" fmla="*/ 0 h 18"/>
                  <a:gd name="T48" fmla="*/ 0 w 497"/>
                  <a:gd name="T49" fmla="*/ 0 h 18"/>
                  <a:gd name="T50" fmla="*/ 0 w 497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97"/>
                  <a:gd name="T79" fmla="*/ 0 h 18"/>
                  <a:gd name="T80" fmla="*/ 497 w 497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97" h="18">
                    <a:moveTo>
                      <a:pt x="8" y="0"/>
                    </a:moveTo>
                    <a:lnTo>
                      <a:pt x="6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2" y="18"/>
                    </a:lnTo>
                    <a:lnTo>
                      <a:pt x="6" y="18"/>
                    </a:lnTo>
                    <a:lnTo>
                      <a:pt x="8" y="18"/>
                    </a:lnTo>
                    <a:lnTo>
                      <a:pt x="488" y="18"/>
                    </a:lnTo>
                    <a:lnTo>
                      <a:pt x="493" y="18"/>
                    </a:lnTo>
                    <a:lnTo>
                      <a:pt x="493" y="16"/>
                    </a:lnTo>
                    <a:lnTo>
                      <a:pt x="497" y="16"/>
                    </a:lnTo>
                    <a:lnTo>
                      <a:pt x="497" y="12"/>
                    </a:lnTo>
                    <a:lnTo>
                      <a:pt x="497" y="10"/>
                    </a:lnTo>
                    <a:lnTo>
                      <a:pt x="497" y="6"/>
                    </a:lnTo>
                    <a:lnTo>
                      <a:pt x="493" y="3"/>
                    </a:lnTo>
                    <a:lnTo>
                      <a:pt x="491" y="0"/>
                    </a:lnTo>
                    <a:lnTo>
                      <a:pt x="48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74" name="Line 658"/>
              <p:cNvSpPr>
                <a:spLocks noChangeShapeType="1"/>
              </p:cNvSpPr>
              <p:nvPr/>
            </p:nvSpPr>
            <p:spPr bwMode="auto">
              <a:xfrm>
                <a:off x="531" y="146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75" name="Freeform 659"/>
              <p:cNvSpPr>
                <a:spLocks/>
              </p:cNvSpPr>
              <p:nvPr/>
            </p:nvSpPr>
            <p:spPr bwMode="auto">
              <a:xfrm>
                <a:off x="529" y="1468"/>
                <a:ext cx="49" cy="3"/>
              </a:xfrm>
              <a:custGeom>
                <a:avLst/>
                <a:gdLst>
                  <a:gd name="T0" fmla="*/ 0 w 246"/>
                  <a:gd name="T1" fmla="*/ 0 h 18"/>
                  <a:gd name="T2" fmla="*/ 0 w 246"/>
                  <a:gd name="T3" fmla="*/ 0 h 18"/>
                  <a:gd name="T4" fmla="*/ 0 w 246"/>
                  <a:gd name="T5" fmla="*/ 0 h 18"/>
                  <a:gd name="T6" fmla="*/ 0 w 246"/>
                  <a:gd name="T7" fmla="*/ 0 h 18"/>
                  <a:gd name="T8" fmla="*/ 0 w 246"/>
                  <a:gd name="T9" fmla="*/ 0 h 18"/>
                  <a:gd name="T10" fmla="*/ 0 w 246"/>
                  <a:gd name="T11" fmla="*/ 0 h 18"/>
                  <a:gd name="T12" fmla="*/ 0 w 246"/>
                  <a:gd name="T13" fmla="*/ 0 h 18"/>
                  <a:gd name="T14" fmla="*/ 0 w 246"/>
                  <a:gd name="T15" fmla="*/ 0 h 18"/>
                  <a:gd name="T16" fmla="*/ 0 w 246"/>
                  <a:gd name="T17" fmla="*/ 0 h 18"/>
                  <a:gd name="T18" fmla="*/ 0 w 246"/>
                  <a:gd name="T19" fmla="*/ 0 h 18"/>
                  <a:gd name="T20" fmla="*/ 0 w 246"/>
                  <a:gd name="T21" fmla="*/ 0 h 18"/>
                  <a:gd name="T22" fmla="*/ 0 w 246"/>
                  <a:gd name="T23" fmla="*/ 0 h 18"/>
                  <a:gd name="T24" fmla="*/ 0 w 246"/>
                  <a:gd name="T25" fmla="*/ 0 h 18"/>
                  <a:gd name="T26" fmla="*/ 0 w 246"/>
                  <a:gd name="T27" fmla="*/ 0 h 18"/>
                  <a:gd name="T28" fmla="*/ 0 w 246"/>
                  <a:gd name="T29" fmla="*/ 0 h 18"/>
                  <a:gd name="T30" fmla="*/ 0 w 246"/>
                  <a:gd name="T31" fmla="*/ 0 h 18"/>
                  <a:gd name="T32" fmla="*/ 0 w 246"/>
                  <a:gd name="T33" fmla="*/ 0 h 18"/>
                  <a:gd name="T34" fmla="*/ 0 w 246"/>
                  <a:gd name="T35" fmla="*/ 0 h 18"/>
                  <a:gd name="T36" fmla="*/ 0 w 246"/>
                  <a:gd name="T37" fmla="*/ 0 h 18"/>
                  <a:gd name="T38" fmla="*/ 0 w 246"/>
                  <a:gd name="T39" fmla="*/ 0 h 18"/>
                  <a:gd name="T40" fmla="*/ 0 w 246"/>
                  <a:gd name="T41" fmla="*/ 0 h 18"/>
                  <a:gd name="T42" fmla="*/ 0 w 246"/>
                  <a:gd name="T43" fmla="*/ 0 h 18"/>
                  <a:gd name="T44" fmla="*/ 0 w 246"/>
                  <a:gd name="T45" fmla="*/ 0 h 18"/>
                  <a:gd name="T46" fmla="*/ 0 w 246"/>
                  <a:gd name="T47" fmla="*/ 0 h 18"/>
                  <a:gd name="T48" fmla="*/ 0 w 246"/>
                  <a:gd name="T49" fmla="*/ 0 h 18"/>
                  <a:gd name="T50" fmla="*/ 0 w 246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46"/>
                  <a:gd name="T79" fmla="*/ 0 h 18"/>
                  <a:gd name="T80" fmla="*/ 246 w 246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46" h="18">
                    <a:moveTo>
                      <a:pt x="9" y="0"/>
                    </a:moveTo>
                    <a:lnTo>
                      <a:pt x="5" y="0"/>
                    </a:lnTo>
                    <a:lnTo>
                      <a:pt x="5" y="4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3" y="16"/>
                    </a:lnTo>
                    <a:lnTo>
                      <a:pt x="5" y="18"/>
                    </a:lnTo>
                    <a:lnTo>
                      <a:pt x="9" y="18"/>
                    </a:lnTo>
                    <a:lnTo>
                      <a:pt x="235" y="18"/>
                    </a:lnTo>
                    <a:lnTo>
                      <a:pt x="241" y="18"/>
                    </a:lnTo>
                    <a:lnTo>
                      <a:pt x="243" y="16"/>
                    </a:lnTo>
                    <a:lnTo>
                      <a:pt x="246" y="12"/>
                    </a:lnTo>
                    <a:lnTo>
                      <a:pt x="246" y="10"/>
                    </a:lnTo>
                    <a:lnTo>
                      <a:pt x="243" y="6"/>
                    </a:lnTo>
                    <a:lnTo>
                      <a:pt x="243" y="4"/>
                    </a:lnTo>
                    <a:lnTo>
                      <a:pt x="241" y="4"/>
                    </a:lnTo>
                    <a:lnTo>
                      <a:pt x="241" y="0"/>
                    </a:lnTo>
                    <a:lnTo>
                      <a:pt x="235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76" name="Line 660"/>
              <p:cNvSpPr>
                <a:spLocks noChangeShapeType="1"/>
              </p:cNvSpPr>
              <p:nvPr/>
            </p:nvSpPr>
            <p:spPr bwMode="auto">
              <a:xfrm>
                <a:off x="578" y="147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77" name="Freeform 661"/>
              <p:cNvSpPr>
                <a:spLocks/>
              </p:cNvSpPr>
              <p:nvPr/>
            </p:nvSpPr>
            <p:spPr bwMode="auto">
              <a:xfrm>
                <a:off x="575" y="1468"/>
                <a:ext cx="3" cy="24"/>
              </a:xfrm>
              <a:custGeom>
                <a:avLst/>
                <a:gdLst>
                  <a:gd name="T0" fmla="*/ 0 w 16"/>
                  <a:gd name="T1" fmla="*/ 0 h 120"/>
                  <a:gd name="T2" fmla="*/ 0 w 16"/>
                  <a:gd name="T3" fmla="*/ 0 h 120"/>
                  <a:gd name="T4" fmla="*/ 0 w 16"/>
                  <a:gd name="T5" fmla="*/ 0 h 120"/>
                  <a:gd name="T6" fmla="*/ 0 w 16"/>
                  <a:gd name="T7" fmla="*/ 0 h 120"/>
                  <a:gd name="T8" fmla="*/ 0 w 16"/>
                  <a:gd name="T9" fmla="*/ 0 h 120"/>
                  <a:gd name="T10" fmla="*/ 0 w 16"/>
                  <a:gd name="T11" fmla="*/ 0 h 120"/>
                  <a:gd name="T12" fmla="*/ 0 w 16"/>
                  <a:gd name="T13" fmla="*/ 0 h 120"/>
                  <a:gd name="T14" fmla="*/ 0 w 16"/>
                  <a:gd name="T15" fmla="*/ 0 h 120"/>
                  <a:gd name="T16" fmla="*/ 0 w 16"/>
                  <a:gd name="T17" fmla="*/ 0 h 120"/>
                  <a:gd name="T18" fmla="*/ 0 w 16"/>
                  <a:gd name="T19" fmla="*/ 0 h 120"/>
                  <a:gd name="T20" fmla="*/ 0 w 16"/>
                  <a:gd name="T21" fmla="*/ 0 h 120"/>
                  <a:gd name="T22" fmla="*/ 0 w 16"/>
                  <a:gd name="T23" fmla="*/ 0 h 120"/>
                  <a:gd name="T24" fmla="*/ 0 w 16"/>
                  <a:gd name="T25" fmla="*/ 0 h 120"/>
                  <a:gd name="T26" fmla="*/ 0 w 16"/>
                  <a:gd name="T27" fmla="*/ 0 h 120"/>
                  <a:gd name="T28" fmla="*/ 0 w 16"/>
                  <a:gd name="T29" fmla="*/ 0 h 120"/>
                  <a:gd name="T30" fmla="*/ 0 w 16"/>
                  <a:gd name="T31" fmla="*/ 0 h 120"/>
                  <a:gd name="T32" fmla="*/ 0 w 16"/>
                  <a:gd name="T33" fmla="*/ 0 h 120"/>
                  <a:gd name="T34" fmla="*/ 0 w 16"/>
                  <a:gd name="T35" fmla="*/ 0 h 120"/>
                  <a:gd name="T36" fmla="*/ 0 w 16"/>
                  <a:gd name="T37" fmla="*/ 0 h 120"/>
                  <a:gd name="T38" fmla="*/ 0 w 16"/>
                  <a:gd name="T39" fmla="*/ 0 h 120"/>
                  <a:gd name="T40" fmla="*/ 0 w 16"/>
                  <a:gd name="T41" fmla="*/ 0 h 120"/>
                  <a:gd name="T42" fmla="*/ 0 w 16"/>
                  <a:gd name="T43" fmla="*/ 0 h 120"/>
                  <a:gd name="T44" fmla="*/ 0 w 16"/>
                  <a:gd name="T45" fmla="*/ 0 h 120"/>
                  <a:gd name="T46" fmla="*/ 0 w 16"/>
                  <a:gd name="T47" fmla="*/ 0 h 120"/>
                  <a:gd name="T48" fmla="*/ 0 w 16"/>
                  <a:gd name="T49" fmla="*/ 0 h 120"/>
                  <a:gd name="T50" fmla="*/ 0 w 16"/>
                  <a:gd name="T51" fmla="*/ 0 h 12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0"/>
                  <a:gd name="T80" fmla="*/ 16 w 16"/>
                  <a:gd name="T81" fmla="*/ 120 h 12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0">
                    <a:moveTo>
                      <a:pt x="16" y="10"/>
                    </a:moveTo>
                    <a:lnTo>
                      <a:pt x="16" y="10"/>
                    </a:lnTo>
                    <a:lnTo>
                      <a:pt x="13" y="6"/>
                    </a:lnTo>
                    <a:lnTo>
                      <a:pt x="13" y="4"/>
                    </a:lnTo>
                    <a:lnTo>
                      <a:pt x="11" y="4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10"/>
                    </a:lnTo>
                    <a:lnTo>
                      <a:pt x="0" y="116"/>
                    </a:lnTo>
                    <a:lnTo>
                      <a:pt x="2" y="116"/>
                    </a:lnTo>
                    <a:lnTo>
                      <a:pt x="2" y="120"/>
                    </a:lnTo>
                    <a:lnTo>
                      <a:pt x="5" y="120"/>
                    </a:lnTo>
                    <a:lnTo>
                      <a:pt x="7" y="120"/>
                    </a:lnTo>
                    <a:lnTo>
                      <a:pt x="11" y="120"/>
                    </a:lnTo>
                    <a:lnTo>
                      <a:pt x="13" y="116"/>
                    </a:lnTo>
                    <a:lnTo>
                      <a:pt x="16" y="114"/>
                    </a:lnTo>
                    <a:lnTo>
                      <a:pt x="16" y="110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78" name="Line 662"/>
              <p:cNvSpPr>
                <a:spLocks noChangeShapeType="1"/>
              </p:cNvSpPr>
              <p:nvPr/>
            </p:nvSpPr>
            <p:spPr bwMode="auto">
              <a:xfrm>
                <a:off x="576" y="148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79" name="Freeform 663"/>
              <p:cNvSpPr>
                <a:spLocks/>
              </p:cNvSpPr>
              <p:nvPr/>
            </p:nvSpPr>
            <p:spPr bwMode="auto">
              <a:xfrm>
                <a:off x="575" y="1488"/>
                <a:ext cx="15" cy="4"/>
              </a:xfrm>
              <a:custGeom>
                <a:avLst/>
                <a:gdLst>
                  <a:gd name="T0" fmla="*/ 0 w 73"/>
                  <a:gd name="T1" fmla="*/ 0 h 18"/>
                  <a:gd name="T2" fmla="*/ 0 w 73"/>
                  <a:gd name="T3" fmla="*/ 0 h 18"/>
                  <a:gd name="T4" fmla="*/ 0 w 73"/>
                  <a:gd name="T5" fmla="*/ 0 h 18"/>
                  <a:gd name="T6" fmla="*/ 0 w 73"/>
                  <a:gd name="T7" fmla="*/ 0 h 18"/>
                  <a:gd name="T8" fmla="*/ 0 w 73"/>
                  <a:gd name="T9" fmla="*/ 0 h 18"/>
                  <a:gd name="T10" fmla="*/ 0 w 73"/>
                  <a:gd name="T11" fmla="*/ 0 h 18"/>
                  <a:gd name="T12" fmla="*/ 0 w 73"/>
                  <a:gd name="T13" fmla="*/ 0 h 18"/>
                  <a:gd name="T14" fmla="*/ 0 w 73"/>
                  <a:gd name="T15" fmla="*/ 0 h 18"/>
                  <a:gd name="T16" fmla="*/ 0 w 73"/>
                  <a:gd name="T17" fmla="*/ 0 h 18"/>
                  <a:gd name="T18" fmla="*/ 0 w 73"/>
                  <a:gd name="T19" fmla="*/ 0 h 18"/>
                  <a:gd name="T20" fmla="*/ 0 w 73"/>
                  <a:gd name="T21" fmla="*/ 0 h 18"/>
                  <a:gd name="T22" fmla="*/ 0 w 73"/>
                  <a:gd name="T23" fmla="*/ 0 h 18"/>
                  <a:gd name="T24" fmla="*/ 0 w 73"/>
                  <a:gd name="T25" fmla="*/ 0 h 18"/>
                  <a:gd name="T26" fmla="*/ 0 w 73"/>
                  <a:gd name="T27" fmla="*/ 0 h 18"/>
                  <a:gd name="T28" fmla="*/ 0 w 73"/>
                  <a:gd name="T29" fmla="*/ 0 h 18"/>
                  <a:gd name="T30" fmla="*/ 0 w 73"/>
                  <a:gd name="T31" fmla="*/ 0 h 18"/>
                  <a:gd name="T32" fmla="*/ 0 w 73"/>
                  <a:gd name="T33" fmla="*/ 0 h 18"/>
                  <a:gd name="T34" fmla="*/ 0 w 73"/>
                  <a:gd name="T35" fmla="*/ 0 h 18"/>
                  <a:gd name="T36" fmla="*/ 0 w 73"/>
                  <a:gd name="T37" fmla="*/ 0 h 18"/>
                  <a:gd name="T38" fmla="*/ 0 w 73"/>
                  <a:gd name="T39" fmla="*/ 0 h 18"/>
                  <a:gd name="T40" fmla="*/ 0 w 73"/>
                  <a:gd name="T41" fmla="*/ 0 h 18"/>
                  <a:gd name="T42" fmla="*/ 0 w 73"/>
                  <a:gd name="T43" fmla="*/ 0 h 18"/>
                  <a:gd name="T44" fmla="*/ 0 w 73"/>
                  <a:gd name="T45" fmla="*/ 0 h 18"/>
                  <a:gd name="T46" fmla="*/ 0 w 73"/>
                  <a:gd name="T47" fmla="*/ 0 h 18"/>
                  <a:gd name="T48" fmla="*/ 0 w 73"/>
                  <a:gd name="T49" fmla="*/ 0 h 18"/>
                  <a:gd name="T50" fmla="*/ 0 w 73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73"/>
                  <a:gd name="T79" fmla="*/ 0 h 18"/>
                  <a:gd name="T80" fmla="*/ 73 w 73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73" h="18">
                    <a:moveTo>
                      <a:pt x="7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2" y="18"/>
                    </a:lnTo>
                    <a:lnTo>
                      <a:pt x="5" y="18"/>
                    </a:lnTo>
                    <a:lnTo>
                      <a:pt x="7" y="18"/>
                    </a:lnTo>
                    <a:lnTo>
                      <a:pt x="62" y="18"/>
                    </a:lnTo>
                    <a:lnTo>
                      <a:pt x="68" y="18"/>
                    </a:lnTo>
                    <a:lnTo>
                      <a:pt x="71" y="14"/>
                    </a:lnTo>
                    <a:lnTo>
                      <a:pt x="73" y="12"/>
                    </a:lnTo>
                    <a:lnTo>
                      <a:pt x="73" y="8"/>
                    </a:lnTo>
                    <a:lnTo>
                      <a:pt x="73" y="6"/>
                    </a:lnTo>
                    <a:lnTo>
                      <a:pt x="71" y="6"/>
                    </a:lnTo>
                    <a:lnTo>
                      <a:pt x="71" y="3"/>
                    </a:lnTo>
                    <a:lnTo>
                      <a:pt x="68" y="0"/>
                    </a:lnTo>
                    <a:lnTo>
                      <a:pt x="62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80" name="Line 664"/>
              <p:cNvSpPr>
                <a:spLocks noChangeShapeType="1"/>
              </p:cNvSpPr>
              <p:nvPr/>
            </p:nvSpPr>
            <p:spPr bwMode="auto">
              <a:xfrm>
                <a:off x="590" y="149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81" name="Freeform 665"/>
              <p:cNvSpPr>
                <a:spLocks/>
              </p:cNvSpPr>
              <p:nvPr/>
            </p:nvSpPr>
            <p:spPr bwMode="auto">
              <a:xfrm>
                <a:off x="586" y="1488"/>
                <a:ext cx="4" cy="24"/>
              </a:xfrm>
              <a:custGeom>
                <a:avLst/>
                <a:gdLst>
                  <a:gd name="T0" fmla="*/ 0 w 16"/>
                  <a:gd name="T1" fmla="*/ 0 h 120"/>
                  <a:gd name="T2" fmla="*/ 0 w 16"/>
                  <a:gd name="T3" fmla="*/ 0 h 120"/>
                  <a:gd name="T4" fmla="*/ 0 w 16"/>
                  <a:gd name="T5" fmla="*/ 0 h 120"/>
                  <a:gd name="T6" fmla="*/ 0 w 16"/>
                  <a:gd name="T7" fmla="*/ 0 h 120"/>
                  <a:gd name="T8" fmla="*/ 0 w 16"/>
                  <a:gd name="T9" fmla="*/ 0 h 120"/>
                  <a:gd name="T10" fmla="*/ 0 w 16"/>
                  <a:gd name="T11" fmla="*/ 0 h 120"/>
                  <a:gd name="T12" fmla="*/ 0 w 16"/>
                  <a:gd name="T13" fmla="*/ 0 h 120"/>
                  <a:gd name="T14" fmla="*/ 0 w 16"/>
                  <a:gd name="T15" fmla="*/ 0 h 120"/>
                  <a:gd name="T16" fmla="*/ 0 w 16"/>
                  <a:gd name="T17" fmla="*/ 0 h 120"/>
                  <a:gd name="T18" fmla="*/ 0 w 16"/>
                  <a:gd name="T19" fmla="*/ 0 h 120"/>
                  <a:gd name="T20" fmla="*/ 0 w 16"/>
                  <a:gd name="T21" fmla="*/ 0 h 120"/>
                  <a:gd name="T22" fmla="*/ 0 w 16"/>
                  <a:gd name="T23" fmla="*/ 0 h 120"/>
                  <a:gd name="T24" fmla="*/ 0 w 16"/>
                  <a:gd name="T25" fmla="*/ 0 h 120"/>
                  <a:gd name="T26" fmla="*/ 0 w 16"/>
                  <a:gd name="T27" fmla="*/ 0 h 120"/>
                  <a:gd name="T28" fmla="*/ 0 w 16"/>
                  <a:gd name="T29" fmla="*/ 0 h 120"/>
                  <a:gd name="T30" fmla="*/ 0 w 16"/>
                  <a:gd name="T31" fmla="*/ 0 h 120"/>
                  <a:gd name="T32" fmla="*/ 0 w 16"/>
                  <a:gd name="T33" fmla="*/ 0 h 120"/>
                  <a:gd name="T34" fmla="*/ 0 w 16"/>
                  <a:gd name="T35" fmla="*/ 0 h 120"/>
                  <a:gd name="T36" fmla="*/ 0 w 16"/>
                  <a:gd name="T37" fmla="*/ 0 h 120"/>
                  <a:gd name="T38" fmla="*/ 0 w 16"/>
                  <a:gd name="T39" fmla="*/ 0 h 120"/>
                  <a:gd name="T40" fmla="*/ 0 w 16"/>
                  <a:gd name="T41" fmla="*/ 0 h 120"/>
                  <a:gd name="T42" fmla="*/ 0 w 16"/>
                  <a:gd name="T43" fmla="*/ 0 h 120"/>
                  <a:gd name="T44" fmla="*/ 0 w 16"/>
                  <a:gd name="T45" fmla="*/ 0 h 120"/>
                  <a:gd name="T46" fmla="*/ 0 w 16"/>
                  <a:gd name="T47" fmla="*/ 0 h 120"/>
                  <a:gd name="T48" fmla="*/ 0 w 16"/>
                  <a:gd name="T49" fmla="*/ 0 h 120"/>
                  <a:gd name="T50" fmla="*/ 0 w 16"/>
                  <a:gd name="T51" fmla="*/ 0 h 12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0"/>
                  <a:gd name="T80" fmla="*/ 16 w 16"/>
                  <a:gd name="T81" fmla="*/ 120 h 12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0">
                    <a:moveTo>
                      <a:pt x="16" y="8"/>
                    </a:moveTo>
                    <a:lnTo>
                      <a:pt x="16" y="6"/>
                    </a:lnTo>
                    <a:lnTo>
                      <a:pt x="14" y="6"/>
                    </a:lnTo>
                    <a:lnTo>
                      <a:pt x="14" y="3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10"/>
                    </a:lnTo>
                    <a:lnTo>
                      <a:pt x="0" y="114"/>
                    </a:lnTo>
                    <a:lnTo>
                      <a:pt x="3" y="116"/>
                    </a:lnTo>
                    <a:lnTo>
                      <a:pt x="5" y="120"/>
                    </a:lnTo>
                    <a:lnTo>
                      <a:pt x="8" y="120"/>
                    </a:lnTo>
                    <a:lnTo>
                      <a:pt x="11" y="120"/>
                    </a:lnTo>
                    <a:lnTo>
                      <a:pt x="11" y="116"/>
                    </a:lnTo>
                    <a:lnTo>
                      <a:pt x="14" y="116"/>
                    </a:lnTo>
                    <a:lnTo>
                      <a:pt x="14" y="114"/>
                    </a:lnTo>
                    <a:lnTo>
                      <a:pt x="16" y="114"/>
                    </a:lnTo>
                    <a:lnTo>
                      <a:pt x="16" y="110"/>
                    </a:lnTo>
                    <a:lnTo>
                      <a:pt x="16" y="8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82" name="Line 666"/>
              <p:cNvSpPr>
                <a:spLocks noChangeShapeType="1"/>
              </p:cNvSpPr>
              <p:nvPr/>
            </p:nvSpPr>
            <p:spPr bwMode="auto">
              <a:xfrm>
                <a:off x="588" y="150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83" name="Freeform 667"/>
              <p:cNvSpPr>
                <a:spLocks/>
              </p:cNvSpPr>
              <p:nvPr/>
            </p:nvSpPr>
            <p:spPr bwMode="auto">
              <a:xfrm>
                <a:off x="586" y="1508"/>
                <a:ext cx="12" cy="4"/>
              </a:xfrm>
              <a:custGeom>
                <a:avLst/>
                <a:gdLst>
                  <a:gd name="T0" fmla="*/ 0 w 60"/>
                  <a:gd name="T1" fmla="*/ 0 h 19"/>
                  <a:gd name="T2" fmla="*/ 0 w 60"/>
                  <a:gd name="T3" fmla="*/ 0 h 19"/>
                  <a:gd name="T4" fmla="*/ 0 w 60"/>
                  <a:gd name="T5" fmla="*/ 0 h 19"/>
                  <a:gd name="T6" fmla="*/ 0 w 60"/>
                  <a:gd name="T7" fmla="*/ 0 h 19"/>
                  <a:gd name="T8" fmla="*/ 0 w 60"/>
                  <a:gd name="T9" fmla="*/ 0 h 19"/>
                  <a:gd name="T10" fmla="*/ 0 w 60"/>
                  <a:gd name="T11" fmla="*/ 0 h 19"/>
                  <a:gd name="T12" fmla="*/ 0 w 60"/>
                  <a:gd name="T13" fmla="*/ 0 h 19"/>
                  <a:gd name="T14" fmla="*/ 0 w 60"/>
                  <a:gd name="T15" fmla="*/ 0 h 19"/>
                  <a:gd name="T16" fmla="*/ 0 w 60"/>
                  <a:gd name="T17" fmla="*/ 0 h 19"/>
                  <a:gd name="T18" fmla="*/ 0 w 60"/>
                  <a:gd name="T19" fmla="*/ 0 h 19"/>
                  <a:gd name="T20" fmla="*/ 0 w 60"/>
                  <a:gd name="T21" fmla="*/ 0 h 19"/>
                  <a:gd name="T22" fmla="*/ 0 w 60"/>
                  <a:gd name="T23" fmla="*/ 0 h 19"/>
                  <a:gd name="T24" fmla="*/ 0 w 60"/>
                  <a:gd name="T25" fmla="*/ 0 h 19"/>
                  <a:gd name="T26" fmla="*/ 0 w 60"/>
                  <a:gd name="T27" fmla="*/ 0 h 19"/>
                  <a:gd name="T28" fmla="*/ 0 w 60"/>
                  <a:gd name="T29" fmla="*/ 0 h 19"/>
                  <a:gd name="T30" fmla="*/ 0 w 60"/>
                  <a:gd name="T31" fmla="*/ 0 h 19"/>
                  <a:gd name="T32" fmla="*/ 0 w 60"/>
                  <a:gd name="T33" fmla="*/ 0 h 19"/>
                  <a:gd name="T34" fmla="*/ 0 w 60"/>
                  <a:gd name="T35" fmla="*/ 0 h 19"/>
                  <a:gd name="T36" fmla="*/ 0 w 60"/>
                  <a:gd name="T37" fmla="*/ 0 h 19"/>
                  <a:gd name="T38" fmla="*/ 0 w 60"/>
                  <a:gd name="T39" fmla="*/ 0 h 19"/>
                  <a:gd name="T40" fmla="*/ 0 w 60"/>
                  <a:gd name="T41" fmla="*/ 0 h 19"/>
                  <a:gd name="T42" fmla="*/ 0 w 60"/>
                  <a:gd name="T43" fmla="*/ 0 h 19"/>
                  <a:gd name="T44" fmla="*/ 0 w 60"/>
                  <a:gd name="T45" fmla="*/ 0 h 19"/>
                  <a:gd name="T46" fmla="*/ 0 w 60"/>
                  <a:gd name="T47" fmla="*/ 0 h 19"/>
                  <a:gd name="T48" fmla="*/ 0 w 60"/>
                  <a:gd name="T49" fmla="*/ 0 h 19"/>
                  <a:gd name="T50" fmla="*/ 0 w 60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60"/>
                  <a:gd name="T79" fmla="*/ 0 h 19"/>
                  <a:gd name="T80" fmla="*/ 60 w 60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60" h="19">
                    <a:moveTo>
                      <a:pt x="8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3" y="15"/>
                    </a:lnTo>
                    <a:lnTo>
                      <a:pt x="5" y="19"/>
                    </a:lnTo>
                    <a:lnTo>
                      <a:pt x="8" y="19"/>
                    </a:lnTo>
                    <a:lnTo>
                      <a:pt x="49" y="19"/>
                    </a:lnTo>
                    <a:lnTo>
                      <a:pt x="55" y="15"/>
                    </a:lnTo>
                    <a:lnTo>
                      <a:pt x="57" y="15"/>
                    </a:lnTo>
                    <a:lnTo>
                      <a:pt x="57" y="13"/>
                    </a:lnTo>
                    <a:lnTo>
                      <a:pt x="60" y="9"/>
                    </a:lnTo>
                    <a:lnTo>
                      <a:pt x="57" y="7"/>
                    </a:lnTo>
                    <a:lnTo>
                      <a:pt x="57" y="3"/>
                    </a:lnTo>
                    <a:lnTo>
                      <a:pt x="55" y="0"/>
                    </a:lnTo>
                    <a:lnTo>
                      <a:pt x="51" y="0"/>
                    </a:lnTo>
                    <a:lnTo>
                      <a:pt x="49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84" name="Line 668"/>
              <p:cNvSpPr>
                <a:spLocks noChangeShapeType="1"/>
              </p:cNvSpPr>
              <p:nvPr/>
            </p:nvSpPr>
            <p:spPr bwMode="auto">
              <a:xfrm>
                <a:off x="598" y="151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85" name="Freeform 669"/>
              <p:cNvSpPr>
                <a:spLocks/>
              </p:cNvSpPr>
              <p:nvPr/>
            </p:nvSpPr>
            <p:spPr bwMode="auto">
              <a:xfrm>
                <a:off x="595" y="1508"/>
                <a:ext cx="3" cy="24"/>
              </a:xfrm>
              <a:custGeom>
                <a:avLst/>
                <a:gdLst>
                  <a:gd name="T0" fmla="*/ 0 w 16"/>
                  <a:gd name="T1" fmla="*/ 0 h 117"/>
                  <a:gd name="T2" fmla="*/ 0 w 16"/>
                  <a:gd name="T3" fmla="*/ 0 h 117"/>
                  <a:gd name="T4" fmla="*/ 0 w 16"/>
                  <a:gd name="T5" fmla="*/ 0 h 117"/>
                  <a:gd name="T6" fmla="*/ 0 w 16"/>
                  <a:gd name="T7" fmla="*/ 0 h 117"/>
                  <a:gd name="T8" fmla="*/ 0 w 16"/>
                  <a:gd name="T9" fmla="*/ 0 h 117"/>
                  <a:gd name="T10" fmla="*/ 0 w 16"/>
                  <a:gd name="T11" fmla="*/ 0 h 117"/>
                  <a:gd name="T12" fmla="*/ 0 w 16"/>
                  <a:gd name="T13" fmla="*/ 0 h 117"/>
                  <a:gd name="T14" fmla="*/ 0 w 16"/>
                  <a:gd name="T15" fmla="*/ 0 h 117"/>
                  <a:gd name="T16" fmla="*/ 0 w 16"/>
                  <a:gd name="T17" fmla="*/ 0 h 117"/>
                  <a:gd name="T18" fmla="*/ 0 w 16"/>
                  <a:gd name="T19" fmla="*/ 0 h 117"/>
                  <a:gd name="T20" fmla="*/ 0 w 16"/>
                  <a:gd name="T21" fmla="*/ 0 h 117"/>
                  <a:gd name="T22" fmla="*/ 0 w 16"/>
                  <a:gd name="T23" fmla="*/ 0 h 117"/>
                  <a:gd name="T24" fmla="*/ 0 w 16"/>
                  <a:gd name="T25" fmla="*/ 0 h 117"/>
                  <a:gd name="T26" fmla="*/ 0 w 16"/>
                  <a:gd name="T27" fmla="*/ 0 h 117"/>
                  <a:gd name="T28" fmla="*/ 0 w 16"/>
                  <a:gd name="T29" fmla="*/ 0 h 117"/>
                  <a:gd name="T30" fmla="*/ 0 w 16"/>
                  <a:gd name="T31" fmla="*/ 0 h 117"/>
                  <a:gd name="T32" fmla="*/ 0 w 16"/>
                  <a:gd name="T33" fmla="*/ 0 h 117"/>
                  <a:gd name="T34" fmla="*/ 0 w 16"/>
                  <a:gd name="T35" fmla="*/ 0 h 117"/>
                  <a:gd name="T36" fmla="*/ 0 w 16"/>
                  <a:gd name="T37" fmla="*/ 0 h 117"/>
                  <a:gd name="T38" fmla="*/ 0 w 16"/>
                  <a:gd name="T39" fmla="*/ 0 h 117"/>
                  <a:gd name="T40" fmla="*/ 0 w 16"/>
                  <a:gd name="T41" fmla="*/ 0 h 117"/>
                  <a:gd name="T42" fmla="*/ 0 w 16"/>
                  <a:gd name="T43" fmla="*/ 0 h 117"/>
                  <a:gd name="T44" fmla="*/ 0 w 16"/>
                  <a:gd name="T45" fmla="*/ 0 h 117"/>
                  <a:gd name="T46" fmla="*/ 0 w 16"/>
                  <a:gd name="T47" fmla="*/ 0 h 117"/>
                  <a:gd name="T48" fmla="*/ 0 w 16"/>
                  <a:gd name="T49" fmla="*/ 0 h 117"/>
                  <a:gd name="T50" fmla="*/ 0 w 16"/>
                  <a:gd name="T51" fmla="*/ 0 h 11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17"/>
                  <a:gd name="T80" fmla="*/ 16 w 16"/>
                  <a:gd name="T81" fmla="*/ 117 h 11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17">
                    <a:moveTo>
                      <a:pt x="16" y="9"/>
                    </a:moveTo>
                    <a:lnTo>
                      <a:pt x="13" y="7"/>
                    </a:lnTo>
                    <a:lnTo>
                      <a:pt x="13" y="3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11"/>
                    </a:lnTo>
                    <a:lnTo>
                      <a:pt x="0" y="115"/>
                    </a:lnTo>
                    <a:lnTo>
                      <a:pt x="0" y="117"/>
                    </a:lnTo>
                    <a:lnTo>
                      <a:pt x="2" y="117"/>
                    </a:lnTo>
                    <a:lnTo>
                      <a:pt x="5" y="117"/>
                    </a:lnTo>
                    <a:lnTo>
                      <a:pt x="7" y="117"/>
                    </a:lnTo>
                    <a:lnTo>
                      <a:pt x="11" y="117"/>
                    </a:lnTo>
                    <a:lnTo>
                      <a:pt x="13" y="117"/>
                    </a:lnTo>
                    <a:lnTo>
                      <a:pt x="13" y="115"/>
                    </a:lnTo>
                    <a:lnTo>
                      <a:pt x="13" y="111"/>
                    </a:lnTo>
                    <a:lnTo>
                      <a:pt x="16" y="111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86" name="Line 670"/>
              <p:cNvSpPr>
                <a:spLocks noChangeShapeType="1"/>
              </p:cNvSpPr>
              <p:nvPr/>
            </p:nvSpPr>
            <p:spPr bwMode="auto">
              <a:xfrm>
                <a:off x="597" y="152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87" name="Freeform 671"/>
              <p:cNvSpPr>
                <a:spLocks/>
              </p:cNvSpPr>
              <p:nvPr/>
            </p:nvSpPr>
            <p:spPr bwMode="auto">
              <a:xfrm>
                <a:off x="595" y="1528"/>
                <a:ext cx="26" cy="4"/>
              </a:xfrm>
              <a:custGeom>
                <a:avLst/>
                <a:gdLst>
                  <a:gd name="T0" fmla="*/ 0 w 128"/>
                  <a:gd name="T1" fmla="*/ 0 h 19"/>
                  <a:gd name="T2" fmla="*/ 0 w 128"/>
                  <a:gd name="T3" fmla="*/ 0 h 19"/>
                  <a:gd name="T4" fmla="*/ 0 w 128"/>
                  <a:gd name="T5" fmla="*/ 0 h 19"/>
                  <a:gd name="T6" fmla="*/ 0 w 128"/>
                  <a:gd name="T7" fmla="*/ 0 h 19"/>
                  <a:gd name="T8" fmla="*/ 0 w 128"/>
                  <a:gd name="T9" fmla="*/ 0 h 19"/>
                  <a:gd name="T10" fmla="*/ 0 w 128"/>
                  <a:gd name="T11" fmla="*/ 0 h 19"/>
                  <a:gd name="T12" fmla="*/ 0 w 128"/>
                  <a:gd name="T13" fmla="*/ 0 h 19"/>
                  <a:gd name="T14" fmla="*/ 0 w 128"/>
                  <a:gd name="T15" fmla="*/ 0 h 19"/>
                  <a:gd name="T16" fmla="*/ 0 w 128"/>
                  <a:gd name="T17" fmla="*/ 0 h 19"/>
                  <a:gd name="T18" fmla="*/ 0 w 128"/>
                  <a:gd name="T19" fmla="*/ 0 h 19"/>
                  <a:gd name="T20" fmla="*/ 0 w 128"/>
                  <a:gd name="T21" fmla="*/ 0 h 19"/>
                  <a:gd name="T22" fmla="*/ 0 w 128"/>
                  <a:gd name="T23" fmla="*/ 0 h 19"/>
                  <a:gd name="T24" fmla="*/ 0 w 128"/>
                  <a:gd name="T25" fmla="*/ 0 h 19"/>
                  <a:gd name="T26" fmla="*/ 0 w 128"/>
                  <a:gd name="T27" fmla="*/ 0 h 19"/>
                  <a:gd name="T28" fmla="*/ 0 w 128"/>
                  <a:gd name="T29" fmla="*/ 0 h 19"/>
                  <a:gd name="T30" fmla="*/ 0 w 128"/>
                  <a:gd name="T31" fmla="*/ 0 h 19"/>
                  <a:gd name="T32" fmla="*/ 0 w 128"/>
                  <a:gd name="T33" fmla="*/ 0 h 19"/>
                  <a:gd name="T34" fmla="*/ 0 w 128"/>
                  <a:gd name="T35" fmla="*/ 0 h 19"/>
                  <a:gd name="T36" fmla="*/ 0 w 128"/>
                  <a:gd name="T37" fmla="*/ 0 h 19"/>
                  <a:gd name="T38" fmla="*/ 0 w 128"/>
                  <a:gd name="T39" fmla="*/ 0 h 19"/>
                  <a:gd name="T40" fmla="*/ 0 w 128"/>
                  <a:gd name="T41" fmla="*/ 0 h 19"/>
                  <a:gd name="T42" fmla="*/ 0 w 128"/>
                  <a:gd name="T43" fmla="*/ 0 h 19"/>
                  <a:gd name="T44" fmla="*/ 0 w 128"/>
                  <a:gd name="T45" fmla="*/ 0 h 19"/>
                  <a:gd name="T46" fmla="*/ 0 w 128"/>
                  <a:gd name="T47" fmla="*/ 0 h 19"/>
                  <a:gd name="T48" fmla="*/ 0 w 128"/>
                  <a:gd name="T49" fmla="*/ 0 h 19"/>
                  <a:gd name="T50" fmla="*/ 0 w 128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28"/>
                  <a:gd name="T79" fmla="*/ 0 h 19"/>
                  <a:gd name="T80" fmla="*/ 128 w 128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28" h="19">
                    <a:moveTo>
                      <a:pt x="7" y="0"/>
                    </a:moveTo>
                    <a:lnTo>
                      <a:pt x="5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2" y="19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119" y="19"/>
                    </a:lnTo>
                    <a:lnTo>
                      <a:pt x="125" y="19"/>
                    </a:lnTo>
                    <a:lnTo>
                      <a:pt x="128" y="19"/>
                    </a:lnTo>
                    <a:lnTo>
                      <a:pt x="128" y="17"/>
                    </a:lnTo>
                    <a:lnTo>
                      <a:pt x="128" y="13"/>
                    </a:lnTo>
                    <a:lnTo>
                      <a:pt x="128" y="10"/>
                    </a:lnTo>
                    <a:lnTo>
                      <a:pt x="128" y="7"/>
                    </a:lnTo>
                    <a:lnTo>
                      <a:pt x="128" y="4"/>
                    </a:lnTo>
                    <a:lnTo>
                      <a:pt x="125" y="4"/>
                    </a:lnTo>
                    <a:lnTo>
                      <a:pt x="123" y="4"/>
                    </a:lnTo>
                    <a:lnTo>
                      <a:pt x="119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88" name="Line 672"/>
              <p:cNvSpPr>
                <a:spLocks noChangeShapeType="1"/>
              </p:cNvSpPr>
              <p:nvPr/>
            </p:nvSpPr>
            <p:spPr bwMode="auto">
              <a:xfrm>
                <a:off x="619" y="152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89" name="Freeform 673"/>
              <p:cNvSpPr>
                <a:spLocks/>
              </p:cNvSpPr>
              <p:nvPr/>
            </p:nvSpPr>
            <p:spPr bwMode="auto">
              <a:xfrm>
                <a:off x="618" y="1528"/>
                <a:ext cx="32" cy="4"/>
              </a:xfrm>
              <a:custGeom>
                <a:avLst/>
                <a:gdLst>
                  <a:gd name="T0" fmla="*/ 0 w 160"/>
                  <a:gd name="T1" fmla="*/ 0 h 19"/>
                  <a:gd name="T2" fmla="*/ 0 w 160"/>
                  <a:gd name="T3" fmla="*/ 0 h 19"/>
                  <a:gd name="T4" fmla="*/ 0 w 160"/>
                  <a:gd name="T5" fmla="*/ 0 h 19"/>
                  <a:gd name="T6" fmla="*/ 0 w 160"/>
                  <a:gd name="T7" fmla="*/ 0 h 19"/>
                  <a:gd name="T8" fmla="*/ 0 w 160"/>
                  <a:gd name="T9" fmla="*/ 0 h 19"/>
                  <a:gd name="T10" fmla="*/ 0 w 160"/>
                  <a:gd name="T11" fmla="*/ 0 h 19"/>
                  <a:gd name="T12" fmla="*/ 0 w 160"/>
                  <a:gd name="T13" fmla="*/ 0 h 19"/>
                  <a:gd name="T14" fmla="*/ 0 w 160"/>
                  <a:gd name="T15" fmla="*/ 0 h 19"/>
                  <a:gd name="T16" fmla="*/ 0 w 160"/>
                  <a:gd name="T17" fmla="*/ 0 h 19"/>
                  <a:gd name="T18" fmla="*/ 0 w 160"/>
                  <a:gd name="T19" fmla="*/ 0 h 19"/>
                  <a:gd name="T20" fmla="*/ 0 w 160"/>
                  <a:gd name="T21" fmla="*/ 0 h 19"/>
                  <a:gd name="T22" fmla="*/ 0 w 160"/>
                  <a:gd name="T23" fmla="*/ 0 h 19"/>
                  <a:gd name="T24" fmla="*/ 0 w 160"/>
                  <a:gd name="T25" fmla="*/ 0 h 19"/>
                  <a:gd name="T26" fmla="*/ 0 w 160"/>
                  <a:gd name="T27" fmla="*/ 0 h 19"/>
                  <a:gd name="T28" fmla="*/ 0 w 160"/>
                  <a:gd name="T29" fmla="*/ 0 h 19"/>
                  <a:gd name="T30" fmla="*/ 0 w 160"/>
                  <a:gd name="T31" fmla="*/ 0 h 19"/>
                  <a:gd name="T32" fmla="*/ 0 w 160"/>
                  <a:gd name="T33" fmla="*/ 0 h 19"/>
                  <a:gd name="T34" fmla="*/ 0 w 160"/>
                  <a:gd name="T35" fmla="*/ 0 h 19"/>
                  <a:gd name="T36" fmla="*/ 0 w 160"/>
                  <a:gd name="T37" fmla="*/ 0 h 19"/>
                  <a:gd name="T38" fmla="*/ 0 w 160"/>
                  <a:gd name="T39" fmla="*/ 0 h 19"/>
                  <a:gd name="T40" fmla="*/ 0 w 160"/>
                  <a:gd name="T41" fmla="*/ 0 h 19"/>
                  <a:gd name="T42" fmla="*/ 0 w 160"/>
                  <a:gd name="T43" fmla="*/ 0 h 19"/>
                  <a:gd name="T44" fmla="*/ 0 w 160"/>
                  <a:gd name="T45" fmla="*/ 0 h 19"/>
                  <a:gd name="T46" fmla="*/ 0 w 160"/>
                  <a:gd name="T47" fmla="*/ 0 h 19"/>
                  <a:gd name="T48" fmla="*/ 0 w 160"/>
                  <a:gd name="T49" fmla="*/ 0 h 19"/>
                  <a:gd name="T50" fmla="*/ 0 w 160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0"/>
                  <a:gd name="T79" fmla="*/ 0 h 19"/>
                  <a:gd name="T80" fmla="*/ 160 w 160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0" h="19">
                    <a:moveTo>
                      <a:pt x="7" y="0"/>
                    </a:moveTo>
                    <a:lnTo>
                      <a:pt x="7" y="4"/>
                    </a:lnTo>
                    <a:lnTo>
                      <a:pt x="5" y="4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2" y="13"/>
                    </a:lnTo>
                    <a:lnTo>
                      <a:pt x="2" y="17"/>
                    </a:lnTo>
                    <a:lnTo>
                      <a:pt x="2" y="19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149" y="19"/>
                    </a:lnTo>
                    <a:lnTo>
                      <a:pt x="155" y="19"/>
                    </a:lnTo>
                    <a:lnTo>
                      <a:pt x="158" y="19"/>
                    </a:lnTo>
                    <a:lnTo>
                      <a:pt x="158" y="17"/>
                    </a:lnTo>
                    <a:lnTo>
                      <a:pt x="160" y="13"/>
                    </a:lnTo>
                    <a:lnTo>
                      <a:pt x="160" y="10"/>
                    </a:lnTo>
                    <a:lnTo>
                      <a:pt x="158" y="7"/>
                    </a:lnTo>
                    <a:lnTo>
                      <a:pt x="158" y="4"/>
                    </a:lnTo>
                    <a:lnTo>
                      <a:pt x="155" y="4"/>
                    </a:lnTo>
                    <a:lnTo>
                      <a:pt x="149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90" name="Line 674"/>
              <p:cNvSpPr>
                <a:spLocks noChangeShapeType="1"/>
              </p:cNvSpPr>
              <p:nvPr/>
            </p:nvSpPr>
            <p:spPr bwMode="auto">
              <a:xfrm>
                <a:off x="650" y="153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91" name="Freeform 675"/>
              <p:cNvSpPr>
                <a:spLocks/>
              </p:cNvSpPr>
              <p:nvPr/>
            </p:nvSpPr>
            <p:spPr bwMode="auto">
              <a:xfrm>
                <a:off x="646" y="1528"/>
                <a:ext cx="4" cy="25"/>
              </a:xfrm>
              <a:custGeom>
                <a:avLst/>
                <a:gdLst>
                  <a:gd name="T0" fmla="*/ 0 w 16"/>
                  <a:gd name="T1" fmla="*/ 0 h 125"/>
                  <a:gd name="T2" fmla="*/ 0 w 16"/>
                  <a:gd name="T3" fmla="*/ 0 h 125"/>
                  <a:gd name="T4" fmla="*/ 0 w 16"/>
                  <a:gd name="T5" fmla="*/ 0 h 125"/>
                  <a:gd name="T6" fmla="*/ 0 w 16"/>
                  <a:gd name="T7" fmla="*/ 0 h 125"/>
                  <a:gd name="T8" fmla="*/ 0 w 16"/>
                  <a:gd name="T9" fmla="*/ 0 h 125"/>
                  <a:gd name="T10" fmla="*/ 0 w 16"/>
                  <a:gd name="T11" fmla="*/ 0 h 125"/>
                  <a:gd name="T12" fmla="*/ 0 w 16"/>
                  <a:gd name="T13" fmla="*/ 0 h 125"/>
                  <a:gd name="T14" fmla="*/ 0 w 16"/>
                  <a:gd name="T15" fmla="*/ 0 h 125"/>
                  <a:gd name="T16" fmla="*/ 0 w 16"/>
                  <a:gd name="T17" fmla="*/ 0 h 125"/>
                  <a:gd name="T18" fmla="*/ 0 w 16"/>
                  <a:gd name="T19" fmla="*/ 0 h 125"/>
                  <a:gd name="T20" fmla="*/ 0 w 16"/>
                  <a:gd name="T21" fmla="*/ 0 h 125"/>
                  <a:gd name="T22" fmla="*/ 0 w 16"/>
                  <a:gd name="T23" fmla="*/ 0 h 125"/>
                  <a:gd name="T24" fmla="*/ 0 w 16"/>
                  <a:gd name="T25" fmla="*/ 0 h 125"/>
                  <a:gd name="T26" fmla="*/ 0 w 16"/>
                  <a:gd name="T27" fmla="*/ 0 h 125"/>
                  <a:gd name="T28" fmla="*/ 0 w 16"/>
                  <a:gd name="T29" fmla="*/ 0 h 125"/>
                  <a:gd name="T30" fmla="*/ 0 w 16"/>
                  <a:gd name="T31" fmla="*/ 0 h 125"/>
                  <a:gd name="T32" fmla="*/ 0 w 16"/>
                  <a:gd name="T33" fmla="*/ 0 h 125"/>
                  <a:gd name="T34" fmla="*/ 0 w 16"/>
                  <a:gd name="T35" fmla="*/ 0 h 125"/>
                  <a:gd name="T36" fmla="*/ 0 w 16"/>
                  <a:gd name="T37" fmla="*/ 0 h 125"/>
                  <a:gd name="T38" fmla="*/ 0 w 16"/>
                  <a:gd name="T39" fmla="*/ 0 h 125"/>
                  <a:gd name="T40" fmla="*/ 0 w 16"/>
                  <a:gd name="T41" fmla="*/ 0 h 125"/>
                  <a:gd name="T42" fmla="*/ 0 w 16"/>
                  <a:gd name="T43" fmla="*/ 0 h 125"/>
                  <a:gd name="T44" fmla="*/ 0 w 16"/>
                  <a:gd name="T45" fmla="*/ 0 h 125"/>
                  <a:gd name="T46" fmla="*/ 0 w 16"/>
                  <a:gd name="T47" fmla="*/ 0 h 125"/>
                  <a:gd name="T48" fmla="*/ 0 w 16"/>
                  <a:gd name="T49" fmla="*/ 0 h 125"/>
                  <a:gd name="T50" fmla="*/ 0 w 16"/>
                  <a:gd name="T51" fmla="*/ 0 h 12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5"/>
                  <a:gd name="T80" fmla="*/ 16 w 16"/>
                  <a:gd name="T81" fmla="*/ 125 h 125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5">
                    <a:moveTo>
                      <a:pt x="16" y="10"/>
                    </a:moveTo>
                    <a:lnTo>
                      <a:pt x="16" y="10"/>
                    </a:lnTo>
                    <a:lnTo>
                      <a:pt x="14" y="7"/>
                    </a:lnTo>
                    <a:lnTo>
                      <a:pt x="14" y="4"/>
                    </a:lnTo>
                    <a:lnTo>
                      <a:pt x="11" y="4"/>
                    </a:lnTo>
                    <a:lnTo>
                      <a:pt x="8" y="0"/>
                    </a:lnTo>
                    <a:lnTo>
                      <a:pt x="5" y="4"/>
                    </a:lnTo>
                    <a:lnTo>
                      <a:pt x="3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15"/>
                    </a:lnTo>
                    <a:lnTo>
                      <a:pt x="0" y="118"/>
                    </a:lnTo>
                    <a:lnTo>
                      <a:pt x="3" y="121"/>
                    </a:lnTo>
                    <a:lnTo>
                      <a:pt x="5" y="121"/>
                    </a:lnTo>
                    <a:lnTo>
                      <a:pt x="8" y="125"/>
                    </a:lnTo>
                    <a:lnTo>
                      <a:pt x="11" y="121"/>
                    </a:lnTo>
                    <a:lnTo>
                      <a:pt x="14" y="121"/>
                    </a:lnTo>
                    <a:lnTo>
                      <a:pt x="14" y="118"/>
                    </a:lnTo>
                    <a:lnTo>
                      <a:pt x="16" y="115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92" name="Line 676"/>
              <p:cNvSpPr>
                <a:spLocks noChangeShapeType="1"/>
              </p:cNvSpPr>
              <p:nvPr/>
            </p:nvSpPr>
            <p:spPr bwMode="auto">
              <a:xfrm>
                <a:off x="648" y="154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93" name="Freeform 677"/>
              <p:cNvSpPr>
                <a:spLocks/>
              </p:cNvSpPr>
              <p:nvPr/>
            </p:nvSpPr>
            <p:spPr bwMode="auto">
              <a:xfrm>
                <a:off x="646" y="1549"/>
                <a:ext cx="21" cy="4"/>
              </a:xfrm>
              <a:custGeom>
                <a:avLst/>
                <a:gdLst>
                  <a:gd name="T0" fmla="*/ 0 w 101"/>
                  <a:gd name="T1" fmla="*/ 0 h 19"/>
                  <a:gd name="T2" fmla="*/ 0 w 101"/>
                  <a:gd name="T3" fmla="*/ 0 h 19"/>
                  <a:gd name="T4" fmla="*/ 0 w 101"/>
                  <a:gd name="T5" fmla="*/ 0 h 19"/>
                  <a:gd name="T6" fmla="*/ 0 w 101"/>
                  <a:gd name="T7" fmla="*/ 0 h 19"/>
                  <a:gd name="T8" fmla="*/ 0 w 101"/>
                  <a:gd name="T9" fmla="*/ 0 h 19"/>
                  <a:gd name="T10" fmla="*/ 0 w 101"/>
                  <a:gd name="T11" fmla="*/ 0 h 19"/>
                  <a:gd name="T12" fmla="*/ 0 w 101"/>
                  <a:gd name="T13" fmla="*/ 0 h 19"/>
                  <a:gd name="T14" fmla="*/ 0 w 101"/>
                  <a:gd name="T15" fmla="*/ 0 h 19"/>
                  <a:gd name="T16" fmla="*/ 0 w 101"/>
                  <a:gd name="T17" fmla="*/ 0 h 19"/>
                  <a:gd name="T18" fmla="*/ 0 w 101"/>
                  <a:gd name="T19" fmla="*/ 0 h 19"/>
                  <a:gd name="T20" fmla="*/ 0 w 101"/>
                  <a:gd name="T21" fmla="*/ 0 h 19"/>
                  <a:gd name="T22" fmla="*/ 0 w 101"/>
                  <a:gd name="T23" fmla="*/ 0 h 19"/>
                  <a:gd name="T24" fmla="*/ 0 w 101"/>
                  <a:gd name="T25" fmla="*/ 0 h 19"/>
                  <a:gd name="T26" fmla="*/ 0 w 101"/>
                  <a:gd name="T27" fmla="*/ 0 h 19"/>
                  <a:gd name="T28" fmla="*/ 0 w 101"/>
                  <a:gd name="T29" fmla="*/ 0 h 19"/>
                  <a:gd name="T30" fmla="*/ 0 w 101"/>
                  <a:gd name="T31" fmla="*/ 0 h 19"/>
                  <a:gd name="T32" fmla="*/ 0 w 101"/>
                  <a:gd name="T33" fmla="*/ 0 h 19"/>
                  <a:gd name="T34" fmla="*/ 0 w 101"/>
                  <a:gd name="T35" fmla="*/ 0 h 19"/>
                  <a:gd name="T36" fmla="*/ 0 w 101"/>
                  <a:gd name="T37" fmla="*/ 0 h 19"/>
                  <a:gd name="T38" fmla="*/ 0 w 101"/>
                  <a:gd name="T39" fmla="*/ 0 h 19"/>
                  <a:gd name="T40" fmla="*/ 0 w 101"/>
                  <a:gd name="T41" fmla="*/ 0 h 19"/>
                  <a:gd name="T42" fmla="*/ 0 w 101"/>
                  <a:gd name="T43" fmla="*/ 0 h 19"/>
                  <a:gd name="T44" fmla="*/ 0 w 101"/>
                  <a:gd name="T45" fmla="*/ 0 h 19"/>
                  <a:gd name="T46" fmla="*/ 0 w 101"/>
                  <a:gd name="T47" fmla="*/ 0 h 19"/>
                  <a:gd name="T48" fmla="*/ 0 w 101"/>
                  <a:gd name="T49" fmla="*/ 0 h 19"/>
                  <a:gd name="T50" fmla="*/ 0 w 101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01"/>
                  <a:gd name="T79" fmla="*/ 0 h 19"/>
                  <a:gd name="T80" fmla="*/ 101 w 101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01" h="19">
                    <a:moveTo>
                      <a:pt x="8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3" y="15"/>
                    </a:lnTo>
                    <a:lnTo>
                      <a:pt x="5" y="15"/>
                    </a:lnTo>
                    <a:lnTo>
                      <a:pt x="8" y="19"/>
                    </a:lnTo>
                    <a:lnTo>
                      <a:pt x="93" y="19"/>
                    </a:lnTo>
                    <a:lnTo>
                      <a:pt x="99" y="15"/>
                    </a:lnTo>
                    <a:lnTo>
                      <a:pt x="101" y="12"/>
                    </a:lnTo>
                    <a:lnTo>
                      <a:pt x="101" y="9"/>
                    </a:lnTo>
                    <a:lnTo>
                      <a:pt x="101" y="6"/>
                    </a:lnTo>
                    <a:lnTo>
                      <a:pt x="101" y="2"/>
                    </a:lnTo>
                    <a:lnTo>
                      <a:pt x="99" y="0"/>
                    </a:lnTo>
                    <a:lnTo>
                      <a:pt x="95" y="0"/>
                    </a:lnTo>
                    <a:lnTo>
                      <a:pt x="93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94" name="Line 678"/>
              <p:cNvSpPr>
                <a:spLocks noChangeShapeType="1"/>
              </p:cNvSpPr>
              <p:nvPr/>
            </p:nvSpPr>
            <p:spPr bwMode="auto">
              <a:xfrm>
                <a:off x="667" y="155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95" name="Freeform 679"/>
              <p:cNvSpPr>
                <a:spLocks/>
              </p:cNvSpPr>
              <p:nvPr/>
            </p:nvSpPr>
            <p:spPr bwMode="auto">
              <a:xfrm>
                <a:off x="663" y="1549"/>
                <a:ext cx="4" cy="24"/>
              </a:xfrm>
              <a:custGeom>
                <a:avLst/>
                <a:gdLst>
                  <a:gd name="T0" fmla="*/ 0 w 17"/>
                  <a:gd name="T1" fmla="*/ 0 h 120"/>
                  <a:gd name="T2" fmla="*/ 0 w 17"/>
                  <a:gd name="T3" fmla="*/ 0 h 120"/>
                  <a:gd name="T4" fmla="*/ 0 w 17"/>
                  <a:gd name="T5" fmla="*/ 0 h 120"/>
                  <a:gd name="T6" fmla="*/ 0 w 17"/>
                  <a:gd name="T7" fmla="*/ 0 h 120"/>
                  <a:gd name="T8" fmla="*/ 0 w 17"/>
                  <a:gd name="T9" fmla="*/ 0 h 120"/>
                  <a:gd name="T10" fmla="*/ 0 w 17"/>
                  <a:gd name="T11" fmla="*/ 0 h 120"/>
                  <a:gd name="T12" fmla="*/ 0 w 17"/>
                  <a:gd name="T13" fmla="*/ 0 h 120"/>
                  <a:gd name="T14" fmla="*/ 0 w 17"/>
                  <a:gd name="T15" fmla="*/ 0 h 120"/>
                  <a:gd name="T16" fmla="*/ 0 w 17"/>
                  <a:gd name="T17" fmla="*/ 0 h 120"/>
                  <a:gd name="T18" fmla="*/ 0 w 17"/>
                  <a:gd name="T19" fmla="*/ 0 h 120"/>
                  <a:gd name="T20" fmla="*/ 0 w 17"/>
                  <a:gd name="T21" fmla="*/ 0 h 120"/>
                  <a:gd name="T22" fmla="*/ 0 w 17"/>
                  <a:gd name="T23" fmla="*/ 0 h 120"/>
                  <a:gd name="T24" fmla="*/ 0 w 17"/>
                  <a:gd name="T25" fmla="*/ 0 h 120"/>
                  <a:gd name="T26" fmla="*/ 0 w 17"/>
                  <a:gd name="T27" fmla="*/ 0 h 120"/>
                  <a:gd name="T28" fmla="*/ 0 w 17"/>
                  <a:gd name="T29" fmla="*/ 0 h 120"/>
                  <a:gd name="T30" fmla="*/ 0 w 17"/>
                  <a:gd name="T31" fmla="*/ 0 h 120"/>
                  <a:gd name="T32" fmla="*/ 0 w 17"/>
                  <a:gd name="T33" fmla="*/ 0 h 120"/>
                  <a:gd name="T34" fmla="*/ 0 w 17"/>
                  <a:gd name="T35" fmla="*/ 0 h 120"/>
                  <a:gd name="T36" fmla="*/ 0 w 17"/>
                  <a:gd name="T37" fmla="*/ 0 h 120"/>
                  <a:gd name="T38" fmla="*/ 0 w 17"/>
                  <a:gd name="T39" fmla="*/ 0 h 120"/>
                  <a:gd name="T40" fmla="*/ 0 w 17"/>
                  <a:gd name="T41" fmla="*/ 0 h 120"/>
                  <a:gd name="T42" fmla="*/ 0 w 17"/>
                  <a:gd name="T43" fmla="*/ 0 h 120"/>
                  <a:gd name="T44" fmla="*/ 0 w 17"/>
                  <a:gd name="T45" fmla="*/ 0 h 120"/>
                  <a:gd name="T46" fmla="*/ 0 w 17"/>
                  <a:gd name="T47" fmla="*/ 0 h 120"/>
                  <a:gd name="T48" fmla="*/ 0 w 17"/>
                  <a:gd name="T49" fmla="*/ 0 h 120"/>
                  <a:gd name="T50" fmla="*/ 0 w 17"/>
                  <a:gd name="T51" fmla="*/ 0 h 12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20"/>
                  <a:gd name="T80" fmla="*/ 17 w 17"/>
                  <a:gd name="T81" fmla="*/ 120 h 12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20">
                    <a:moveTo>
                      <a:pt x="17" y="9"/>
                    </a:moveTo>
                    <a:lnTo>
                      <a:pt x="17" y="6"/>
                    </a:lnTo>
                    <a:lnTo>
                      <a:pt x="17" y="2"/>
                    </a:lnTo>
                    <a:lnTo>
                      <a:pt x="15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14"/>
                    </a:lnTo>
                    <a:lnTo>
                      <a:pt x="4" y="114"/>
                    </a:lnTo>
                    <a:lnTo>
                      <a:pt x="4" y="117"/>
                    </a:lnTo>
                    <a:lnTo>
                      <a:pt x="6" y="117"/>
                    </a:lnTo>
                    <a:lnTo>
                      <a:pt x="9" y="120"/>
                    </a:lnTo>
                    <a:lnTo>
                      <a:pt x="11" y="117"/>
                    </a:lnTo>
                    <a:lnTo>
                      <a:pt x="15" y="117"/>
                    </a:lnTo>
                    <a:lnTo>
                      <a:pt x="17" y="114"/>
                    </a:lnTo>
                    <a:lnTo>
                      <a:pt x="17" y="110"/>
                    </a:lnTo>
                    <a:lnTo>
                      <a:pt x="17" y="114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96" name="Line 680"/>
              <p:cNvSpPr>
                <a:spLocks noChangeShapeType="1"/>
              </p:cNvSpPr>
              <p:nvPr/>
            </p:nvSpPr>
            <p:spPr bwMode="auto">
              <a:xfrm>
                <a:off x="665" y="157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97" name="Freeform 681"/>
              <p:cNvSpPr>
                <a:spLocks/>
              </p:cNvSpPr>
              <p:nvPr/>
            </p:nvSpPr>
            <p:spPr bwMode="auto">
              <a:xfrm>
                <a:off x="663" y="1570"/>
                <a:ext cx="9" cy="3"/>
              </a:xfrm>
              <a:custGeom>
                <a:avLst/>
                <a:gdLst>
                  <a:gd name="T0" fmla="*/ 0 w 46"/>
                  <a:gd name="T1" fmla="*/ 0 h 18"/>
                  <a:gd name="T2" fmla="*/ 0 w 46"/>
                  <a:gd name="T3" fmla="*/ 0 h 18"/>
                  <a:gd name="T4" fmla="*/ 0 w 46"/>
                  <a:gd name="T5" fmla="*/ 0 h 18"/>
                  <a:gd name="T6" fmla="*/ 0 w 46"/>
                  <a:gd name="T7" fmla="*/ 0 h 18"/>
                  <a:gd name="T8" fmla="*/ 0 w 46"/>
                  <a:gd name="T9" fmla="*/ 0 h 18"/>
                  <a:gd name="T10" fmla="*/ 0 w 46"/>
                  <a:gd name="T11" fmla="*/ 0 h 18"/>
                  <a:gd name="T12" fmla="*/ 0 w 46"/>
                  <a:gd name="T13" fmla="*/ 0 h 18"/>
                  <a:gd name="T14" fmla="*/ 0 w 46"/>
                  <a:gd name="T15" fmla="*/ 0 h 18"/>
                  <a:gd name="T16" fmla="*/ 0 w 46"/>
                  <a:gd name="T17" fmla="*/ 0 h 18"/>
                  <a:gd name="T18" fmla="*/ 0 w 46"/>
                  <a:gd name="T19" fmla="*/ 0 h 18"/>
                  <a:gd name="T20" fmla="*/ 0 w 46"/>
                  <a:gd name="T21" fmla="*/ 0 h 18"/>
                  <a:gd name="T22" fmla="*/ 0 w 46"/>
                  <a:gd name="T23" fmla="*/ 0 h 18"/>
                  <a:gd name="T24" fmla="*/ 0 w 46"/>
                  <a:gd name="T25" fmla="*/ 0 h 18"/>
                  <a:gd name="T26" fmla="*/ 0 w 46"/>
                  <a:gd name="T27" fmla="*/ 0 h 18"/>
                  <a:gd name="T28" fmla="*/ 0 w 46"/>
                  <a:gd name="T29" fmla="*/ 0 h 18"/>
                  <a:gd name="T30" fmla="*/ 0 w 46"/>
                  <a:gd name="T31" fmla="*/ 0 h 18"/>
                  <a:gd name="T32" fmla="*/ 0 w 46"/>
                  <a:gd name="T33" fmla="*/ 0 h 18"/>
                  <a:gd name="T34" fmla="*/ 0 w 46"/>
                  <a:gd name="T35" fmla="*/ 0 h 18"/>
                  <a:gd name="T36" fmla="*/ 0 w 46"/>
                  <a:gd name="T37" fmla="*/ 0 h 18"/>
                  <a:gd name="T38" fmla="*/ 0 w 46"/>
                  <a:gd name="T39" fmla="*/ 0 h 18"/>
                  <a:gd name="T40" fmla="*/ 0 w 46"/>
                  <a:gd name="T41" fmla="*/ 0 h 18"/>
                  <a:gd name="T42" fmla="*/ 0 w 46"/>
                  <a:gd name="T43" fmla="*/ 0 h 18"/>
                  <a:gd name="T44" fmla="*/ 0 w 46"/>
                  <a:gd name="T45" fmla="*/ 0 h 18"/>
                  <a:gd name="T46" fmla="*/ 0 w 46"/>
                  <a:gd name="T47" fmla="*/ 0 h 18"/>
                  <a:gd name="T48" fmla="*/ 0 w 46"/>
                  <a:gd name="T49" fmla="*/ 0 h 18"/>
                  <a:gd name="T50" fmla="*/ 0 w 46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6"/>
                  <a:gd name="T79" fmla="*/ 0 h 18"/>
                  <a:gd name="T80" fmla="*/ 46 w 46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6" h="18">
                    <a:moveTo>
                      <a:pt x="9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4" y="12"/>
                    </a:lnTo>
                    <a:lnTo>
                      <a:pt x="4" y="15"/>
                    </a:lnTo>
                    <a:lnTo>
                      <a:pt x="6" y="15"/>
                    </a:lnTo>
                    <a:lnTo>
                      <a:pt x="9" y="18"/>
                    </a:lnTo>
                    <a:lnTo>
                      <a:pt x="35" y="18"/>
                    </a:lnTo>
                    <a:lnTo>
                      <a:pt x="41" y="15"/>
                    </a:lnTo>
                    <a:lnTo>
                      <a:pt x="44" y="15"/>
                    </a:lnTo>
                    <a:lnTo>
                      <a:pt x="44" y="12"/>
                    </a:lnTo>
                    <a:lnTo>
                      <a:pt x="46" y="8"/>
                    </a:lnTo>
                    <a:lnTo>
                      <a:pt x="46" y="6"/>
                    </a:lnTo>
                    <a:lnTo>
                      <a:pt x="44" y="2"/>
                    </a:lnTo>
                    <a:lnTo>
                      <a:pt x="44" y="0"/>
                    </a:lnTo>
                    <a:lnTo>
                      <a:pt x="41" y="0"/>
                    </a:lnTo>
                    <a:lnTo>
                      <a:pt x="39" y="0"/>
                    </a:lnTo>
                    <a:lnTo>
                      <a:pt x="35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98" name="Line 682"/>
              <p:cNvSpPr>
                <a:spLocks noChangeShapeType="1"/>
              </p:cNvSpPr>
              <p:nvPr/>
            </p:nvSpPr>
            <p:spPr bwMode="auto">
              <a:xfrm>
                <a:off x="672" y="157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99" name="Freeform 683"/>
              <p:cNvSpPr>
                <a:spLocks/>
              </p:cNvSpPr>
              <p:nvPr/>
            </p:nvSpPr>
            <p:spPr bwMode="auto">
              <a:xfrm>
                <a:off x="669" y="1570"/>
                <a:ext cx="3" cy="23"/>
              </a:xfrm>
              <a:custGeom>
                <a:avLst/>
                <a:gdLst>
                  <a:gd name="T0" fmla="*/ 0 w 16"/>
                  <a:gd name="T1" fmla="*/ 0 h 119"/>
                  <a:gd name="T2" fmla="*/ 0 w 16"/>
                  <a:gd name="T3" fmla="*/ 0 h 119"/>
                  <a:gd name="T4" fmla="*/ 0 w 16"/>
                  <a:gd name="T5" fmla="*/ 0 h 119"/>
                  <a:gd name="T6" fmla="*/ 0 w 16"/>
                  <a:gd name="T7" fmla="*/ 0 h 119"/>
                  <a:gd name="T8" fmla="*/ 0 w 16"/>
                  <a:gd name="T9" fmla="*/ 0 h 119"/>
                  <a:gd name="T10" fmla="*/ 0 w 16"/>
                  <a:gd name="T11" fmla="*/ 0 h 119"/>
                  <a:gd name="T12" fmla="*/ 0 w 16"/>
                  <a:gd name="T13" fmla="*/ 0 h 119"/>
                  <a:gd name="T14" fmla="*/ 0 w 16"/>
                  <a:gd name="T15" fmla="*/ 0 h 119"/>
                  <a:gd name="T16" fmla="*/ 0 w 16"/>
                  <a:gd name="T17" fmla="*/ 0 h 119"/>
                  <a:gd name="T18" fmla="*/ 0 w 16"/>
                  <a:gd name="T19" fmla="*/ 0 h 119"/>
                  <a:gd name="T20" fmla="*/ 0 w 16"/>
                  <a:gd name="T21" fmla="*/ 0 h 119"/>
                  <a:gd name="T22" fmla="*/ 0 w 16"/>
                  <a:gd name="T23" fmla="*/ 0 h 119"/>
                  <a:gd name="T24" fmla="*/ 0 w 16"/>
                  <a:gd name="T25" fmla="*/ 0 h 119"/>
                  <a:gd name="T26" fmla="*/ 0 w 16"/>
                  <a:gd name="T27" fmla="*/ 0 h 119"/>
                  <a:gd name="T28" fmla="*/ 0 w 16"/>
                  <a:gd name="T29" fmla="*/ 0 h 119"/>
                  <a:gd name="T30" fmla="*/ 0 w 16"/>
                  <a:gd name="T31" fmla="*/ 0 h 119"/>
                  <a:gd name="T32" fmla="*/ 0 w 16"/>
                  <a:gd name="T33" fmla="*/ 0 h 119"/>
                  <a:gd name="T34" fmla="*/ 0 w 16"/>
                  <a:gd name="T35" fmla="*/ 0 h 119"/>
                  <a:gd name="T36" fmla="*/ 0 w 16"/>
                  <a:gd name="T37" fmla="*/ 0 h 119"/>
                  <a:gd name="T38" fmla="*/ 0 w 16"/>
                  <a:gd name="T39" fmla="*/ 0 h 119"/>
                  <a:gd name="T40" fmla="*/ 0 w 16"/>
                  <a:gd name="T41" fmla="*/ 0 h 119"/>
                  <a:gd name="T42" fmla="*/ 0 w 16"/>
                  <a:gd name="T43" fmla="*/ 0 h 119"/>
                  <a:gd name="T44" fmla="*/ 0 w 16"/>
                  <a:gd name="T45" fmla="*/ 0 h 119"/>
                  <a:gd name="T46" fmla="*/ 0 w 16"/>
                  <a:gd name="T47" fmla="*/ 0 h 119"/>
                  <a:gd name="T48" fmla="*/ 0 w 16"/>
                  <a:gd name="T49" fmla="*/ 0 h 119"/>
                  <a:gd name="T50" fmla="*/ 0 w 16"/>
                  <a:gd name="T51" fmla="*/ 0 h 1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19"/>
                  <a:gd name="T80" fmla="*/ 16 w 16"/>
                  <a:gd name="T81" fmla="*/ 119 h 1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19">
                    <a:moveTo>
                      <a:pt x="16" y="8"/>
                    </a:moveTo>
                    <a:lnTo>
                      <a:pt x="16" y="6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14"/>
                    </a:lnTo>
                    <a:lnTo>
                      <a:pt x="3" y="116"/>
                    </a:lnTo>
                    <a:lnTo>
                      <a:pt x="5" y="116"/>
                    </a:lnTo>
                    <a:lnTo>
                      <a:pt x="9" y="119"/>
                    </a:lnTo>
                    <a:lnTo>
                      <a:pt x="9" y="116"/>
                    </a:lnTo>
                    <a:lnTo>
                      <a:pt x="11" y="116"/>
                    </a:lnTo>
                    <a:lnTo>
                      <a:pt x="14" y="116"/>
                    </a:lnTo>
                    <a:lnTo>
                      <a:pt x="14" y="114"/>
                    </a:lnTo>
                    <a:lnTo>
                      <a:pt x="16" y="110"/>
                    </a:lnTo>
                    <a:lnTo>
                      <a:pt x="16" y="114"/>
                    </a:lnTo>
                    <a:lnTo>
                      <a:pt x="16" y="8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00" name="Line 684"/>
              <p:cNvSpPr>
                <a:spLocks noChangeShapeType="1"/>
              </p:cNvSpPr>
              <p:nvPr/>
            </p:nvSpPr>
            <p:spPr bwMode="auto">
              <a:xfrm>
                <a:off x="671" y="159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01" name="Freeform 685"/>
              <p:cNvSpPr>
                <a:spLocks/>
              </p:cNvSpPr>
              <p:nvPr/>
            </p:nvSpPr>
            <p:spPr bwMode="auto">
              <a:xfrm>
                <a:off x="669" y="1590"/>
                <a:ext cx="6" cy="3"/>
              </a:xfrm>
              <a:custGeom>
                <a:avLst/>
                <a:gdLst>
                  <a:gd name="T0" fmla="*/ 0 w 31"/>
                  <a:gd name="T1" fmla="*/ 0 h 17"/>
                  <a:gd name="T2" fmla="*/ 0 w 31"/>
                  <a:gd name="T3" fmla="*/ 0 h 17"/>
                  <a:gd name="T4" fmla="*/ 0 w 31"/>
                  <a:gd name="T5" fmla="*/ 0 h 17"/>
                  <a:gd name="T6" fmla="*/ 0 w 31"/>
                  <a:gd name="T7" fmla="*/ 0 h 17"/>
                  <a:gd name="T8" fmla="*/ 0 w 31"/>
                  <a:gd name="T9" fmla="*/ 0 h 17"/>
                  <a:gd name="T10" fmla="*/ 0 w 31"/>
                  <a:gd name="T11" fmla="*/ 0 h 17"/>
                  <a:gd name="T12" fmla="*/ 0 w 31"/>
                  <a:gd name="T13" fmla="*/ 0 h 17"/>
                  <a:gd name="T14" fmla="*/ 0 w 31"/>
                  <a:gd name="T15" fmla="*/ 0 h 17"/>
                  <a:gd name="T16" fmla="*/ 0 w 31"/>
                  <a:gd name="T17" fmla="*/ 0 h 17"/>
                  <a:gd name="T18" fmla="*/ 0 w 31"/>
                  <a:gd name="T19" fmla="*/ 0 h 17"/>
                  <a:gd name="T20" fmla="*/ 0 w 31"/>
                  <a:gd name="T21" fmla="*/ 0 h 17"/>
                  <a:gd name="T22" fmla="*/ 0 w 31"/>
                  <a:gd name="T23" fmla="*/ 0 h 17"/>
                  <a:gd name="T24" fmla="*/ 0 w 31"/>
                  <a:gd name="T25" fmla="*/ 0 h 17"/>
                  <a:gd name="T26" fmla="*/ 0 w 31"/>
                  <a:gd name="T27" fmla="*/ 0 h 17"/>
                  <a:gd name="T28" fmla="*/ 0 w 31"/>
                  <a:gd name="T29" fmla="*/ 0 h 17"/>
                  <a:gd name="T30" fmla="*/ 0 w 31"/>
                  <a:gd name="T31" fmla="*/ 0 h 17"/>
                  <a:gd name="T32" fmla="*/ 0 w 31"/>
                  <a:gd name="T33" fmla="*/ 0 h 17"/>
                  <a:gd name="T34" fmla="*/ 0 w 31"/>
                  <a:gd name="T35" fmla="*/ 0 h 17"/>
                  <a:gd name="T36" fmla="*/ 0 w 31"/>
                  <a:gd name="T37" fmla="*/ 0 h 17"/>
                  <a:gd name="T38" fmla="*/ 0 w 31"/>
                  <a:gd name="T39" fmla="*/ 0 h 17"/>
                  <a:gd name="T40" fmla="*/ 0 w 31"/>
                  <a:gd name="T41" fmla="*/ 0 h 17"/>
                  <a:gd name="T42" fmla="*/ 0 w 31"/>
                  <a:gd name="T43" fmla="*/ 0 h 17"/>
                  <a:gd name="T44" fmla="*/ 0 w 31"/>
                  <a:gd name="T45" fmla="*/ 0 h 17"/>
                  <a:gd name="T46" fmla="*/ 0 w 31"/>
                  <a:gd name="T47" fmla="*/ 0 h 17"/>
                  <a:gd name="T48" fmla="*/ 0 w 31"/>
                  <a:gd name="T49" fmla="*/ 0 h 17"/>
                  <a:gd name="T50" fmla="*/ 0 w 31"/>
                  <a:gd name="T51" fmla="*/ 0 h 1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1"/>
                  <a:gd name="T79" fmla="*/ 0 h 17"/>
                  <a:gd name="T80" fmla="*/ 31 w 31"/>
                  <a:gd name="T81" fmla="*/ 17 h 1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1" h="17">
                    <a:moveTo>
                      <a:pt x="9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3" y="14"/>
                    </a:lnTo>
                    <a:lnTo>
                      <a:pt x="5" y="14"/>
                    </a:lnTo>
                    <a:lnTo>
                      <a:pt x="9" y="17"/>
                    </a:lnTo>
                    <a:lnTo>
                      <a:pt x="22" y="17"/>
                    </a:lnTo>
                    <a:lnTo>
                      <a:pt x="25" y="14"/>
                    </a:lnTo>
                    <a:lnTo>
                      <a:pt x="27" y="14"/>
                    </a:lnTo>
                    <a:lnTo>
                      <a:pt x="27" y="12"/>
                    </a:lnTo>
                    <a:lnTo>
                      <a:pt x="31" y="8"/>
                    </a:lnTo>
                    <a:lnTo>
                      <a:pt x="31" y="6"/>
                    </a:lnTo>
                    <a:lnTo>
                      <a:pt x="27" y="2"/>
                    </a:lnTo>
                    <a:lnTo>
                      <a:pt x="27" y="0"/>
                    </a:lnTo>
                    <a:lnTo>
                      <a:pt x="25" y="0"/>
                    </a:lnTo>
                    <a:lnTo>
                      <a:pt x="22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02" name="Line 686"/>
              <p:cNvSpPr>
                <a:spLocks noChangeShapeType="1"/>
              </p:cNvSpPr>
              <p:nvPr/>
            </p:nvSpPr>
            <p:spPr bwMode="auto">
              <a:xfrm>
                <a:off x="675" y="159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03" name="Freeform 687"/>
              <p:cNvSpPr>
                <a:spLocks/>
              </p:cNvSpPr>
              <p:nvPr/>
            </p:nvSpPr>
            <p:spPr bwMode="auto">
              <a:xfrm>
                <a:off x="672" y="1590"/>
                <a:ext cx="3" cy="24"/>
              </a:xfrm>
              <a:custGeom>
                <a:avLst/>
                <a:gdLst>
                  <a:gd name="T0" fmla="*/ 0 w 17"/>
                  <a:gd name="T1" fmla="*/ 0 h 119"/>
                  <a:gd name="T2" fmla="*/ 0 w 17"/>
                  <a:gd name="T3" fmla="*/ 0 h 119"/>
                  <a:gd name="T4" fmla="*/ 0 w 17"/>
                  <a:gd name="T5" fmla="*/ 0 h 119"/>
                  <a:gd name="T6" fmla="*/ 0 w 17"/>
                  <a:gd name="T7" fmla="*/ 0 h 119"/>
                  <a:gd name="T8" fmla="*/ 0 w 17"/>
                  <a:gd name="T9" fmla="*/ 0 h 119"/>
                  <a:gd name="T10" fmla="*/ 0 w 17"/>
                  <a:gd name="T11" fmla="*/ 0 h 119"/>
                  <a:gd name="T12" fmla="*/ 0 w 17"/>
                  <a:gd name="T13" fmla="*/ 0 h 119"/>
                  <a:gd name="T14" fmla="*/ 0 w 17"/>
                  <a:gd name="T15" fmla="*/ 0 h 119"/>
                  <a:gd name="T16" fmla="*/ 0 w 17"/>
                  <a:gd name="T17" fmla="*/ 0 h 119"/>
                  <a:gd name="T18" fmla="*/ 0 w 17"/>
                  <a:gd name="T19" fmla="*/ 0 h 119"/>
                  <a:gd name="T20" fmla="*/ 0 w 17"/>
                  <a:gd name="T21" fmla="*/ 0 h 119"/>
                  <a:gd name="T22" fmla="*/ 0 w 17"/>
                  <a:gd name="T23" fmla="*/ 0 h 119"/>
                  <a:gd name="T24" fmla="*/ 0 w 17"/>
                  <a:gd name="T25" fmla="*/ 0 h 119"/>
                  <a:gd name="T26" fmla="*/ 0 w 17"/>
                  <a:gd name="T27" fmla="*/ 0 h 119"/>
                  <a:gd name="T28" fmla="*/ 0 w 17"/>
                  <a:gd name="T29" fmla="*/ 0 h 119"/>
                  <a:gd name="T30" fmla="*/ 0 w 17"/>
                  <a:gd name="T31" fmla="*/ 0 h 119"/>
                  <a:gd name="T32" fmla="*/ 0 w 17"/>
                  <a:gd name="T33" fmla="*/ 0 h 119"/>
                  <a:gd name="T34" fmla="*/ 0 w 17"/>
                  <a:gd name="T35" fmla="*/ 0 h 119"/>
                  <a:gd name="T36" fmla="*/ 0 w 17"/>
                  <a:gd name="T37" fmla="*/ 0 h 119"/>
                  <a:gd name="T38" fmla="*/ 0 w 17"/>
                  <a:gd name="T39" fmla="*/ 0 h 119"/>
                  <a:gd name="T40" fmla="*/ 0 w 17"/>
                  <a:gd name="T41" fmla="*/ 0 h 119"/>
                  <a:gd name="T42" fmla="*/ 0 w 17"/>
                  <a:gd name="T43" fmla="*/ 0 h 119"/>
                  <a:gd name="T44" fmla="*/ 0 w 17"/>
                  <a:gd name="T45" fmla="*/ 0 h 119"/>
                  <a:gd name="T46" fmla="*/ 0 w 17"/>
                  <a:gd name="T47" fmla="*/ 0 h 119"/>
                  <a:gd name="T48" fmla="*/ 0 w 17"/>
                  <a:gd name="T49" fmla="*/ 0 h 119"/>
                  <a:gd name="T50" fmla="*/ 0 w 17"/>
                  <a:gd name="T51" fmla="*/ 0 h 1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19"/>
                  <a:gd name="T80" fmla="*/ 17 w 17"/>
                  <a:gd name="T81" fmla="*/ 119 h 1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19">
                    <a:moveTo>
                      <a:pt x="17" y="8"/>
                    </a:moveTo>
                    <a:lnTo>
                      <a:pt x="17" y="6"/>
                    </a:lnTo>
                    <a:lnTo>
                      <a:pt x="13" y="2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12"/>
                    </a:lnTo>
                    <a:lnTo>
                      <a:pt x="2" y="116"/>
                    </a:lnTo>
                    <a:lnTo>
                      <a:pt x="6" y="116"/>
                    </a:lnTo>
                    <a:lnTo>
                      <a:pt x="8" y="119"/>
                    </a:lnTo>
                    <a:lnTo>
                      <a:pt x="11" y="116"/>
                    </a:lnTo>
                    <a:lnTo>
                      <a:pt x="13" y="116"/>
                    </a:lnTo>
                    <a:lnTo>
                      <a:pt x="13" y="112"/>
                    </a:lnTo>
                    <a:lnTo>
                      <a:pt x="17" y="110"/>
                    </a:lnTo>
                    <a:lnTo>
                      <a:pt x="17" y="112"/>
                    </a:lnTo>
                    <a:lnTo>
                      <a:pt x="17" y="8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04" name="Line 688"/>
              <p:cNvSpPr>
                <a:spLocks noChangeShapeType="1"/>
              </p:cNvSpPr>
              <p:nvPr/>
            </p:nvSpPr>
            <p:spPr bwMode="auto">
              <a:xfrm>
                <a:off x="674" y="161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05" name="Freeform 689"/>
              <p:cNvSpPr>
                <a:spLocks/>
              </p:cNvSpPr>
              <p:nvPr/>
            </p:nvSpPr>
            <p:spPr bwMode="auto">
              <a:xfrm>
                <a:off x="672" y="1610"/>
                <a:ext cx="29" cy="4"/>
              </a:xfrm>
              <a:custGeom>
                <a:avLst/>
                <a:gdLst>
                  <a:gd name="T0" fmla="*/ 0 w 144"/>
                  <a:gd name="T1" fmla="*/ 0 h 18"/>
                  <a:gd name="T2" fmla="*/ 0 w 144"/>
                  <a:gd name="T3" fmla="*/ 0 h 18"/>
                  <a:gd name="T4" fmla="*/ 0 w 144"/>
                  <a:gd name="T5" fmla="*/ 0 h 18"/>
                  <a:gd name="T6" fmla="*/ 0 w 144"/>
                  <a:gd name="T7" fmla="*/ 0 h 18"/>
                  <a:gd name="T8" fmla="*/ 0 w 144"/>
                  <a:gd name="T9" fmla="*/ 0 h 18"/>
                  <a:gd name="T10" fmla="*/ 0 w 144"/>
                  <a:gd name="T11" fmla="*/ 0 h 18"/>
                  <a:gd name="T12" fmla="*/ 0 w 144"/>
                  <a:gd name="T13" fmla="*/ 0 h 18"/>
                  <a:gd name="T14" fmla="*/ 0 w 144"/>
                  <a:gd name="T15" fmla="*/ 0 h 18"/>
                  <a:gd name="T16" fmla="*/ 0 w 144"/>
                  <a:gd name="T17" fmla="*/ 0 h 18"/>
                  <a:gd name="T18" fmla="*/ 0 w 144"/>
                  <a:gd name="T19" fmla="*/ 0 h 18"/>
                  <a:gd name="T20" fmla="*/ 0 w 144"/>
                  <a:gd name="T21" fmla="*/ 0 h 18"/>
                  <a:gd name="T22" fmla="*/ 0 w 144"/>
                  <a:gd name="T23" fmla="*/ 0 h 18"/>
                  <a:gd name="T24" fmla="*/ 0 w 144"/>
                  <a:gd name="T25" fmla="*/ 0 h 18"/>
                  <a:gd name="T26" fmla="*/ 0 w 144"/>
                  <a:gd name="T27" fmla="*/ 0 h 18"/>
                  <a:gd name="T28" fmla="*/ 0 w 144"/>
                  <a:gd name="T29" fmla="*/ 0 h 18"/>
                  <a:gd name="T30" fmla="*/ 0 w 144"/>
                  <a:gd name="T31" fmla="*/ 0 h 18"/>
                  <a:gd name="T32" fmla="*/ 0 w 144"/>
                  <a:gd name="T33" fmla="*/ 0 h 18"/>
                  <a:gd name="T34" fmla="*/ 0 w 144"/>
                  <a:gd name="T35" fmla="*/ 0 h 18"/>
                  <a:gd name="T36" fmla="*/ 0 w 144"/>
                  <a:gd name="T37" fmla="*/ 0 h 18"/>
                  <a:gd name="T38" fmla="*/ 0 w 144"/>
                  <a:gd name="T39" fmla="*/ 0 h 18"/>
                  <a:gd name="T40" fmla="*/ 0 w 144"/>
                  <a:gd name="T41" fmla="*/ 0 h 18"/>
                  <a:gd name="T42" fmla="*/ 0 w 144"/>
                  <a:gd name="T43" fmla="*/ 0 h 18"/>
                  <a:gd name="T44" fmla="*/ 0 w 144"/>
                  <a:gd name="T45" fmla="*/ 0 h 18"/>
                  <a:gd name="T46" fmla="*/ 0 w 144"/>
                  <a:gd name="T47" fmla="*/ 0 h 18"/>
                  <a:gd name="T48" fmla="*/ 0 w 144"/>
                  <a:gd name="T49" fmla="*/ 0 h 18"/>
                  <a:gd name="T50" fmla="*/ 0 w 144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44"/>
                  <a:gd name="T79" fmla="*/ 0 h 18"/>
                  <a:gd name="T80" fmla="*/ 144 w 144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44" h="18">
                    <a:moveTo>
                      <a:pt x="8" y="0"/>
                    </a:moveTo>
                    <a:lnTo>
                      <a:pt x="6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2" y="15"/>
                    </a:lnTo>
                    <a:lnTo>
                      <a:pt x="6" y="15"/>
                    </a:lnTo>
                    <a:lnTo>
                      <a:pt x="8" y="18"/>
                    </a:lnTo>
                    <a:lnTo>
                      <a:pt x="136" y="18"/>
                    </a:lnTo>
                    <a:lnTo>
                      <a:pt x="139" y="15"/>
                    </a:lnTo>
                    <a:lnTo>
                      <a:pt x="142" y="15"/>
                    </a:lnTo>
                    <a:lnTo>
                      <a:pt x="144" y="11"/>
                    </a:lnTo>
                    <a:lnTo>
                      <a:pt x="144" y="9"/>
                    </a:lnTo>
                    <a:lnTo>
                      <a:pt x="144" y="5"/>
                    </a:lnTo>
                    <a:lnTo>
                      <a:pt x="144" y="3"/>
                    </a:lnTo>
                    <a:lnTo>
                      <a:pt x="142" y="0"/>
                    </a:lnTo>
                    <a:lnTo>
                      <a:pt x="139" y="0"/>
                    </a:lnTo>
                    <a:lnTo>
                      <a:pt x="136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06" name="Line 690"/>
              <p:cNvSpPr>
                <a:spLocks noChangeShapeType="1"/>
              </p:cNvSpPr>
              <p:nvPr/>
            </p:nvSpPr>
            <p:spPr bwMode="auto">
              <a:xfrm>
                <a:off x="701" y="161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07" name="Freeform 691"/>
              <p:cNvSpPr>
                <a:spLocks/>
              </p:cNvSpPr>
              <p:nvPr/>
            </p:nvSpPr>
            <p:spPr bwMode="auto">
              <a:xfrm>
                <a:off x="698" y="1610"/>
                <a:ext cx="3" cy="24"/>
              </a:xfrm>
              <a:custGeom>
                <a:avLst/>
                <a:gdLst>
                  <a:gd name="T0" fmla="*/ 0 w 15"/>
                  <a:gd name="T1" fmla="*/ 0 h 119"/>
                  <a:gd name="T2" fmla="*/ 0 w 15"/>
                  <a:gd name="T3" fmla="*/ 0 h 119"/>
                  <a:gd name="T4" fmla="*/ 0 w 15"/>
                  <a:gd name="T5" fmla="*/ 0 h 119"/>
                  <a:gd name="T6" fmla="*/ 0 w 15"/>
                  <a:gd name="T7" fmla="*/ 0 h 119"/>
                  <a:gd name="T8" fmla="*/ 0 w 15"/>
                  <a:gd name="T9" fmla="*/ 0 h 119"/>
                  <a:gd name="T10" fmla="*/ 0 w 15"/>
                  <a:gd name="T11" fmla="*/ 0 h 119"/>
                  <a:gd name="T12" fmla="*/ 0 w 15"/>
                  <a:gd name="T13" fmla="*/ 0 h 119"/>
                  <a:gd name="T14" fmla="*/ 0 w 15"/>
                  <a:gd name="T15" fmla="*/ 0 h 119"/>
                  <a:gd name="T16" fmla="*/ 0 w 15"/>
                  <a:gd name="T17" fmla="*/ 0 h 119"/>
                  <a:gd name="T18" fmla="*/ 0 w 15"/>
                  <a:gd name="T19" fmla="*/ 0 h 119"/>
                  <a:gd name="T20" fmla="*/ 0 w 15"/>
                  <a:gd name="T21" fmla="*/ 0 h 119"/>
                  <a:gd name="T22" fmla="*/ 0 w 15"/>
                  <a:gd name="T23" fmla="*/ 0 h 119"/>
                  <a:gd name="T24" fmla="*/ 0 w 15"/>
                  <a:gd name="T25" fmla="*/ 0 h 119"/>
                  <a:gd name="T26" fmla="*/ 0 w 15"/>
                  <a:gd name="T27" fmla="*/ 0 h 119"/>
                  <a:gd name="T28" fmla="*/ 0 w 15"/>
                  <a:gd name="T29" fmla="*/ 0 h 119"/>
                  <a:gd name="T30" fmla="*/ 0 w 15"/>
                  <a:gd name="T31" fmla="*/ 0 h 119"/>
                  <a:gd name="T32" fmla="*/ 0 w 15"/>
                  <a:gd name="T33" fmla="*/ 0 h 119"/>
                  <a:gd name="T34" fmla="*/ 0 w 15"/>
                  <a:gd name="T35" fmla="*/ 0 h 119"/>
                  <a:gd name="T36" fmla="*/ 0 w 15"/>
                  <a:gd name="T37" fmla="*/ 0 h 119"/>
                  <a:gd name="T38" fmla="*/ 0 w 15"/>
                  <a:gd name="T39" fmla="*/ 0 h 119"/>
                  <a:gd name="T40" fmla="*/ 0 w 15"/>
                  <a:gd name="T41" fmla="*/ 0 h 119"/>
                  <a:gd name="T42" fmla="*/ 0 w 15"/>
                  <a:gd name="T43" fmla="*/ 0 h 119"/>
                  <a:gd name="T44" fmla="*/ 0 w 15"/>
                  <a:gd name="T45" fmla="*/ 0 h 119"/>
                  <a:gd name="T46" fmla="*/ 0 w 15"/>
                  <a:gd name="T47" fmla="*/ 0 h 119"/>
                  <a:gd name="T48" fmla="*/ 0 w 15"/>
                  <a:gd name="T49" fmla="*/ 0 h 119"/>
                  <a:gd name="T50" fmla="*/ 0 w 15"/>
                  <a:gd name="T51" fmla="*/ 0 h 1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5"/>
                  <a:gd name="T79" fmla="*/ 0 h 119"/>
                  <a:gd name="T80" fmla="*/ 15 w 15"/>
                  <a:gd name="T81" fmla="*/ 119 h 1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5" h="119">
                    <a:moveTo>
                      <a:pt x="15" y="9"/>
                    </a:moveTo>
                    <a:lnTo>
                      <a:pt x="15" y="5"/>
                    </a:lnTo>
                    <a:lnTo>
                      <a:pt x="15" y="3"/>
                    </a:lnTo>
                    <a:lnTo>
                      <a:pt x="13" y="0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0" y="113"/>
                    </a:lnTo>
                    <a:lnTo>
                      <a:pt x="2" y="117"/>
                    </a:lnTo>
                    <a:lnTo>
                      <a:pt x="4" y="119"/>
                    </a:lnTo>
                    <a:lnTo>
                      <a:pt x="7" y="119"/>
                    </a:lnTo>
                    <a:lnTo>
                      <a:pt x="10" y="119"/>
                    </a:lnTo>
                    <a:lnTo>
                      <a:pt x="10" y="117"/>
                    </a:lnTo>
                    <a:lnTo>
                      <a:pt x="13" y="117"/>
                    </a:lnTo>
                    <a:lnTo>
                      <a:pt x="15" y="113"/>
                    </a:lnTo>
                    <a:lnTo>
                      <a:pt x="15" y="111"/>
                    </a:lnTo>
                    <a:lnTo>
                      <a:pt x="15" y="113"/>
                    </a:lnTo>
                    <a:lnTo>
                      <a:pt x="15" y="9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08" name="Line 692"/>
              <p:cNvSpPr>
                <a:spLocks noChangeShapeType="1"/>
              </p:cNvSpPr>
              <p:nvPr/>
            </p:nvSpPr>
            <p:spPr bwMode="auto">
              <a:xfrm>
                <a:off x="699" y="163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09" name="Freeform 693"/>
              <p:cNvSpPr>
                <a:spLocks/>
              </p:cNvSpPr>
              <p:nvPr/>
            </p:nvSpPr>
            <p:spPr bwMode="auto">
              <a:xfrm>
                <a:off x="698" y="1630"/>
                <a:ext cx="14" cy="4"/>
              </a:xfrm>
              <a:custGeom>
                <a:avLst/>
                <a:gdLst>
                  <a:gd name="T0" fmla="*/ 0 w 73"/>
                  <a:gd name="T1" fmla="*/ 0 h 18"/>
                  <a:gd name="T2" fmla="*/ 0 w 73"/>
                  <a:gd name="T3" fmla="*/ 0 h 18"/>
                  <a:gd name="T4" fmla="*/ 0 w 73"/>
                  <a:gd name="T5" fmla="*/ 0 h 18"/>
                  <a:gd name="T6" fmla="*/ 0 w 73"/>
                  <a:gd name="T7" fmla="*/ 0 h 18"/>
                  <a:gd name="T8" fmla="*/ 0 w 73"/>
                  <a:gd name="T9" fmla="*/ 0 h 18"/>
                  <a:gd name="T10" fmla="*/ 0 w 73"/>
                  <a:gd name="T11" fmla="*/ 0 h 18"/>
                  <a:gd name="T12" fmla="*/ 0 w 73"/>
                  <a:gd name="T13" fmla="*/ 0 h 18"/>
                  <a:gd name="T14" fmla="*/ 0 w 73"/>
                  <a:gd name="T15" fmla="*/ 0 h 18"/>
                  <a:gd name="T16" fmla="*/ 0 w 73"/>
                  <a:gd name="T17" fmla="*/ 0 h 18"/>
                  <a:gd name="T18" fmla="*/ 0 w 73"/>
                  <a:gd name="T19" fmla="*/ 0 h 18"/>
                  <a:gd name="T20" fmla="*/ 0 w 73"/>
                  <a:gd name="T21" fmla="*/ 0 h 18"/>
                  <a:gd name="T22" fmla="*/ 0 w 73"/>
                  <a:gd name="T23" fmla="*/ 0 h 18"/>
                  <a:gd name="T24" fmla="*/ 0 w 73"/>
                  <a:gd name="T25" fmla="*/ 0 h 18"/>
                  <a:gd name="T26" fmla="*/ 0 w 73"/>
                  <a:gd name="T27" fmla="*/ 0 h 18"/>
                  <a:gd name="T28" fmla="*/ 0 w 73"/>
                  <a:gd name="T29" fmla="*/ 0 h 18"/>
                  <a:gd name="T30" fmla="*/ 0 w 73"/>
                  <a:gd name="T31" fmla="*/ 0 h 18"/>
                  <a:gd name="T32" fmla="*/ 0 w 73"/>
                  <a:gd name="T33" fmla="*/ 0 h 18"/>
                  <a:gd name="T34" fmla="*/ 0 w 73"/>
                  <a:gd name="T35" fmla="*/ 0 h 18"/>
                  <a:gd name="T36" fmla="*/ 0 w 73"/>
                  <a:gd name="T37" fmla="*/ 0 h 18"/>
                  <a:gd name="T38" fmla="*/ 0 w 73"/>
                  <a:gd name="T39" fmla="*/ 0 h 18"/>
                  <a:gd name="T40" fmla="*/ 0 w 73"/>
                  <a:gd name="T41" fmla="*/ 0 h 18"/>
                  <a:gd name="T42" fmla="*/ 0 w 73"/>
                  <a:gd name="T43" fmla="*/ 0 h 18"/>
                  <a:gd name="T44" fmla="*/ 0 w 73"/>
                  <a:gd name="T45" fmla="*/ 0 h 18"/>
                  <a:gd name="T46" fmla="*/ 0 w 73"/>
                  <a:gd name="T47" fmla="*/ 0 h 18"/>
                  <a:gd name="T48" fmla="*/ 0 w 73"/>
                  <a:gd name="T49" fmla="*/ 0 h 18"/>
                  <a:gd name="T50" fmla="*/ 0 w 73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73"/>
                  <a:gd name="T79" fmla="*/ 0 h 18"/>
                  <a:gd name="T80" fmla="*/ 73 w 73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73" h="18">
                    <a:moveTo>
                      <a:pt x="7" y="0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2" y="16"/>
                    </a:lnTo>
                    <a:lnTo>
                      <a:pt x="4" y="18"/>
                    </a:lnTo>
                    <a:lnTo>
                      <a:pt x="7" y="18"/>
                    </a:lnTo>
                    <a:lnTo>
                      <a:pt x="62" y="18"/>
                    </a:lnTo>
                    <a:lnTo>
                      <a:pt x="68" y="16"/>
                    </a:lnTo>
                    <a:lnTo>
                      <a:pt x="70" y="16"/>
                    </a:lnTo>
                    <a:lnTo>
                      <a:pt x="73" y="12"/>
                    </a:lnTo>
                    <a:lnTo>
                      <a:pt x="73" y="10"/>
                    </a:lnTo>
                    <a:lnTo>
                      <a:pt x="73" y="6"/>
                    </a:lnTo>
                    <a:lnTo>
                      <a:pt x="73" y="4"/>
                    </a:lnTo>
                    <a:lnTo>
                      <a:pt x="70" y="4"/>
                    </a:lnTo>
                    <a:lnTo>
                      <a:pt x="68" y="0"/>
                    </a:lnTo>
                    <a:lnTo>
                      <a:pt x="62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10" name="Line 694"/>
              <p:cNvSpPr>
                <a:spLocks noChangeShapeType="1"/>
              </p:cNvSpPr>
              <p:nvPr/>
            </p:nvSpPr>
            <p:spPr bwMode="auto">
              <a:xfrm>
                <a:off x="712" y="163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11" name="Freeform 695"/>
              <p:cNvSpPr>
                <a:spLocks/>
              </p:cNvSpPr>
              <p:nvPr/>
            </p:nvSpPr>
            <p:spPr bwMode="auto">
              <a:xfrm>
                <a:off x="709" y="1630"/>
                <a:ext cx="3" cy="24"/>
              </a:xfrm>
              <a:custGeom>
                <a:avLst/>
                <a:gdLst>
                  <a:gd name="T0" fmla="*/ 0 w 16"/>
                  <a:gd name="T1" fmla="*/ 0 h 120"/>
                  <a:gd name="T2" fmla="*/ 0 w 16"/>
                  <a:gd name="T3" fmla="*/ 0 h 120"/>
                  <a:gd name="T4" fmla="*/ 0 w 16"/>
                  <a:gd name="T5" fmla="*/ 0 h 120"/>
                  <a:gd name="T6" fmla="*/ 0 w 16"/>
                  <a:gd name="T7" fmla="*/ 0 h 120"/>
                  <a:gd name="T8" fmla="*/ 0 w 16"/>
                  <a:gd name="T9" fmla="*/ 0 h 120"/>
                  <a:gd name="T10" fmla="*/ 0 w 16"/>
                  <a:gd name="T11" fmla="*/ 0 h 120"/>
                  <a:gd name="T12" fmla="*/ 0 w 16"/>
                  <a:gd name="T13" fmla="*/ 0 h 120"/>
                  <a:gd name="T14" fmla="*/ 0 w 16"/>
                  <a:gd name="T15" fmla="*/ 0 h 120"/>
                  <a:gd name="T16" fmla="*/ 0 w 16"/>
                  <a:gd name="T17" fmla="*/ 0 h 120"/>
                  <a:gd name="T18" fmla="*/ 0 w 16"/>
                  <a:gd name="T19" fmla="*/ 0 h 120"/>
                  <a:gd name="T20" fmla="*/ 0 w 16"/>
                  <a:gd name="T21" fmla="*/ 0 h 120"/>
                  <a:gd name="T22" fmla="*/ 0 w 16"/>
                  <a:gd name="T23" fmla="*/ 0 h 120"/>
                  <a:gd name="T24" fmla="*/ 0 w 16"/>
                  <a:gd name="T25" fmla="*/ 0 h 120"/>
                  <a:gd name="T26" fmla="*/ 0 w 16"/>
                  <a:gd name="T27" fmla="*/ 0 h 120"/>
                  <a:gd name="T28" fmla="*/ 0 w 16"/>
                  <a:gd name="T29" fmla="*/ 0 h 120"/>
                  <a:gd name="T30" fmla="*/ 0 w 16"/>
                  <a:gd name="T31" fmla="*/ 0 h 120"/>
                  <a:gd name="T32" fmla="*/ 0 w 16"/>
                  <a:gd name="T33" fmla="*/ 0 h 120"/>
                  <a:gd name="T34" fmla="*/ 0 w 16"/>
                  <a:gd name="T35" fmla="*/ 0 h 120"/>
                  <a:gd name="T36" fmla="*/ 0 w 16"/>
                  <a:gd name="T37" fmla="*/ 0 h 120"/>
                  <a:gd name="T38" fmla="*/ 0 w 16"/>
                  <a:gd name="T39" fmla="*/ 0 h 120"/>
                  <a:gd name="T40" fmla="*/ 0 w 16"/>
                  <a:gd name="T41" fmla="*/ 0 h 120"/>
                  <a:gd name="T42" fmla="*/ 0 w 16"/>
                  <a:gd name="T43" fmla="*/ 0 h 120"/>
                  <a:gd name="T44" fmla="*/ 0 w 16"/>
                  <a:gd name="T45" fmla="*/ 0 h 120"/>
                  <a:gd name="T46" fmla="*/ 0 w 16"/>
                  <a:gd name="T47" fmla="*/ 0 h 120"/>
                  <a:gd name="T48" fmla="*/ 0 w 16"/>
                  <a:gd name="T49" fmla="*/ 0 h 120"/>
                  <a:gd name="T50" fmla="*/ 0 w 16"/>
                  <a:gd name="T51" fmla="*/ 0 h 12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0"/>
                  <a:gd name="T80" fmla="*/ 16 w 16"/>
                  <a:gd name="T81" fmla="*/ 120 h 12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0">
                    <a:moveTo>
                      <a:pt x="16" y="10"/>
                    </a:moveTo>
                    <a:lnTo>
                      <a:pt x="16" y="6"/>
                    </a:lnTo>
                    <a:lnTo>
                      <a:pt x="16" y="4"/>
                    </a:lnTo>
                    <a:lnTo>
                      <a:pt x="13" y="4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14"/>
                    </a:lnTo>
                    <a:lnTo>
                      <a:pt x="2" y="118"/>
                    </a:lnTo>
                    <a:lnTo>
                      <a:pt x="5" y="120"/>
                    </a:lnTo>
                    <a:lnTo>
                      <a:pt x="8" y="120"/>
                    </a:lnTo>
                    <a:lnTo>
                      <a:pt x="11" y="120"/>
                    </a:lnTo>
                    <a:lnTo>
                      <a:pt x="11" y="118"/>
                    </a:lnTo>
                    <a:lnTo>
                      <a:pt x="13" y="118"/>
                    </a:lnTo>
                    <a:lnTo>
                      <a:pt x="16" y="114"/>
                    </a:lnTo>
                    <a:lnTo>
                      <a:pt x="16" y="112"/>
                    </a:lnTo>
                    <a:lnTo>
                      <a:pt x="16" y="114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12" name="Line 696"/>
              <p:cNvSpPr>
                <a:spLocks noChangeShapeType="1"/>
              </p:cNvSpPr>
              <p:nvPr/>
            </p:nvSpPr>
            <p:spPr bwMode="auto">
              <a:xfrm>
                <a:off x="711" y="165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13" name="Freeform 697"/>
              <p:cNvSpPr>
                <a:spLocks/>
              </p:cNvSpPr>
              <p:nvPr/>
            </p:nvSpPr>
            <p:spPr bwMode="auto">
              <a:xfrm>
                <a:off x="709" y="1651"/>
                <a:ext cx="26" cy="3"/>
              </a:xfrm>
              <a:custGeom>
                <a:avLst/>
                <a:gdLst>
                  <a:gd name="T0" fmla="*/ 0 w 131"/>
                  <a:gd name="T1" fmla="*/ 0 h 18"/>
                  <a:gd name="T2" fmla="*/ 0 w 131"/>
                  <a:gd name="T3" fmla="*/ 0 h 18"/>
                  <a:gd name="T4" fmla="*/ 0 w 131"/>
                  <a:gd name="T5" fmla="*/ 0 h 18"/>
                  <a:gd name="T6" fmla="*/ 0 w 131"/>
                  <a:gd name="T7" fmla="*/ 0 h 18"/>
                  <a:gd name="T8" fmla="*/ 0 w 131"/>
                  <a:gd name="T9" fmla="*/ 0 h 18"/>
                  <a:gd name="T10" fmla="*/ 0 w 131"/>
                  <a:gd name="T11" fmla="*/ 0 h 18"/>
                  <a:gd name="T12" fmla="*/ 0 w 131"/>
                  <a:gd name="T13" fmla="*/ 0 h 18"/>
                  <a:gd name="T14" fmla="*/ 0 w 131"/>
                  <a:gd name="T15" fmla="*/ 0 h 18"/>
                  <a:gd name="T16" fmla="*/ 0 w 131"/>
                  <a:gd name="T17" fmla="*/ 0 h 18"/>
                  <a:gd name="T18" fmla="*/ 0 w 131"/>
                  <a:gd name="T19" fmla="*/ 0 h 18"/>
                  <a:gd name="T20" fmla="*/ 0 w 131"/>
                  <a:gd name="T21" fmla="*/ 0 h 18"/>
                  <a:gd name="T22" fmla="*/ 0 w 131"/>
                  <a:gd name="T23" fmla="*/ 0 h 18"/>
                  <a:gd name="T24" fmla="*/ 0 w 131"/>
                  <a:gd name="T25" fmla="*/ 0 h 18"/>
                  <a:gd name="T26" fmla="*/ 0 w 131"/>
                  <a:gd name="T27" fmla="*/ 0 h 18"/>
                  <a:gd name="T28" fmla="*/ 0 w 131"/>
                  <a:gd name="T29" fmla="*/ 0 h 18"/>
                  <a:gd name="T30" fmla="*/ 0 w 131"/>
                  <a:gd name="T31" fmla="*/ 0 h 18"/>
                  <a:gd name="T32" fmla="*/ 0 w 131"/>
                  <a:gd name="T33" fmla="*/ 0 h 18"/>
                  <a:gd name="T34" fmla="*/ 0 w 131"/>
                  <a:gd name="T35" fmla="*/ 0 h 18"/>
                  <a:gd name="T36" fmla="*/ 0 w 131"/>
                  <a:gd name="T37" fmla="*/ 0 h 18"/>
                  <a:gd name="T38" fmla="*/ 0 w 131"/>
                  <a:gd name="T39" fmla="*/ 0 h 18"/>
                  <a:gd name="T40" fmla="*/ 0 w 131"/>
                  <a:gd name="T41" fmla="*/ 0 h 18"/>
                  <a:gd name="T42" fmla="*/ 0 w 131"/>
                  <a:gd name="T43" fmla="*/ 0 h 18"/>
                  <a:gd name="T44" fmla="*/ 0 w 131"/>
                  <a:gd name="T45" fmla="*/ 0 h 18"/>
                  <a:gd name="T46" fmla="*/ 0 w 131"/>
                  <a:gd name="T47" fmla="*/ 0 h 18"/>
                  <a:gd name="T48" fmla="*/ 0 w 131"/>
                  <a:gd name="T49" fmla="*/ 0 h 18"/>
                  <a:gd name="T50" fmla="*/ 0 w 131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31"/>
                  <a:gd name="T79" fmla="*/ 0 h 18"/>
                  <a:gd name="T80" fmla="*/ 131 w 131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31" h="18">
                    <a:moveTo>
                      <a:pt x="8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2" y="16"/>
                    </a:lnTo>
                    <a:lnTo>
                      <a:pt x="5" y="18"/>
                    </a:lnTo>
                    <a:lnTo>
                      <a:pt x="8" y="18"/>
                    </a:lnTo>
                    <a:lnTo>
                      <a:pt x="120" y="18"/>
                    </a:lnTo>
                    <a:lnTo>
                      <a:pt x="125" y="16"/>
                    </a:lnTo>
                    <a:lnTo>
                      <a:pt x="127" y="16"/>
                    </a:lnTo>
                    <a:lnTo>
                      <a:pt x="127" y="12"/>
                    </a:lnTo>
                    <a:lnTo>
                      <a:pt x="131" y="10"/>
                    </a:lnTo>
                    <a:lnTo>
                      <a:pt x="131" y="6"/>
                    </a:lnTo>
                    <a:lnTo>
                      <a:pt x="127" y="3"/>
                    </a:lnTo>
                    <a:lnTo>
                      <a:pt x="125" y="0"/>
                    </a:lnTo>
                    <a:lnTo>
                      <a:pt x="120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14" name="Line 698"/>
              <p:cNvSpPr>
                <a:spLocks noChangeShapeType="1"/>
              </p:cNvSpPr>
              <p:nvPr/>
            </p:nvSpPr>
            <p:spPr bwMode="auto">
              <a:xfrm>
                <a:off x="735" y="165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15" name="Freeform 699"/>
              <p:cNvSpPr>
                <a:spLocks/>
              </p:cNvSpPr>
              <p:nvPr/>
            </p:nvSpPr>
            <p:spPr bwMode="auto">
              <a:xfrm>
                <a:off x="732" y="1651"/>
                <a:ext cx="3" cy="24"/>
              </a:xfrm>
              <a:custGeom>
                <a:avLst/>
                <a:gdLst>
                  <a:gd name="T0" fmla="*/ 0 w 17"/>
                  <a:gd name="T1" fmla="*/ 0 h 120"/>
                  <a:gd name="T2" fmla="*/ 0 w 17"/>
                  <a:gd name="T3" fmla="*/ 0 h 120"/>
                  <a:gd name="T4" fmla="*/ 0 w 17"/>
                  <a:gd name="T5" fmla="*/ 0 h 120"/>
                  <a:gd name="T6" fmla="*/ 0 w 17"/>
                  <a:gd name="T7" fmla="*/ 0 h 120"/>
                  <a:gd name="T8" fmla="*/ 0 w 17"/>
                  <a:gd name="T9" fmla="*/ 0 h 120"/>
                  <a:gd name="T10" fmla="*/ 0 w 17"/>
                  <a:gd name="T11" fmla="*/ 0 h 120"/>
                  <a:gd name="T12" fmla="*/ 0 w 17"/>
                  <a:gd name="T13" fmla="*/ 0 h 120"/>
                  <a:gd name="T14" fmla="*/ 0 w 17"/>
                  <a:gd name="T15" fmla="*/ 0 h 120"/>
                  <a:gd name="T16" fmla="*/ 0 w 17"/>
                  <a:gd name="T17" fmla="*/ 0 h 120"/>
                  <a:gd name="T18" fmla="*/ 0 w 17"/>
                  <a:gd name="T19" fmla="*/ 0 h 120"/>
                  <a:gd name="T20" fmla="*/ 0 w 17"/>
                  <a:gd name="T21" fmla="*/ 0 h 120"/>
                  <a:gd name="T22" fmla="*/ 0 w 17"/>
                  <a:gd name="T23" fmla="*/ 0 h 120"/>
                  <a:gd name="T24" fmla="*/ 0 w 17"/>
                  <a:gd name="T25" fmla="*/ 0 h 120"/>
                  <a:gd name="T26" fmla="*/ 0 w 17"/>
                  <a:gd name="T27" fmla="*/ 0 h 120"/>
                  <a:gd name="T28" fmla="*/ 0 w 17"/>
                  <a:gd name="T29" fmla="*/ 0 h 120"/>
                  <a:gd name="T30" fmla="*/ 0 w 17"/>
                  <a:gd name="T31" fmla="*/ 0 h 120"/>
                  <a:gd name="T32" fmla="*/ 0 w 17"/>
                  <a:gd name="T33" fmla="*/ 0 h 120"/>
                  <a:gd name="T34" fmla="*/ 0 w 17"/>
                  <a:gd name="T35" fmla="*/ 0 h 120"/>
                  <a:gd name="T36" fmla="*/ 0 w 17"/>
                  <a:gd name="T37" fmla="*/ 0 h 120"/>
                  <a:gd name="T38" fmla="*/ 0 w 17"/>
                  <a:gd name="T39" fmla="*/ 0 h 120"/>
                  <a:gd name="T40" fmla="*/ 0 w 17"/>
                  <a:gd name="T41" fmla="*/ 0 h 120"/>
                  <a:gd name="T42" fmla="*/ 0 w 17"/>
                  <a:gd name="T43" fmla="*/ 0 h 120"/>
                  <a:gd name="T44" fmla="*/ 0 w 17"/>
                  <a:gd name="T45" fmla="*/ 0 h 120"/>
                  <a:gd name="T46" fmla="*/ 0 w 17"/>
                  <a:gd name="T47" fmla="*/ 0 h 120"/>
                  <a:gd name="T48" fmla="*/ 0 w 17"/>
                  <a:gd name="T49" fmla="*/ 0 h 120"/>
                  <a:gd name="T50" fmla="*/ 0 w 17"/>
                  <a:gd name="T51" fmla="*/ 0 h 12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20"/>
                  <a:gd name="T80" fmla="*/ 17 w 17"/>
                  <a:gd name="T81" fmla="*/ 120 h 12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20">
                    <a:moveTo>
                      <a:pt x="17" y="10"/>
                    </a:moveTo>
                    <a:lnTo>
                      <a:pt x="17" y="6"/>
                    </a:lnTo>
                    <a:lnTo>
                      <a:pt x="13" y="3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14"/>
                    </a:lnTo>
                    <a:lnTo>
                      <a:pt x="2" y="118"/>
                    </a:lnTo>
                    <a:lnTo>
                      <a:pt x="6" y="120"/>
                    </a:lnTo>
                    <a:lnTo>
                      <a:pt x="8" y="120"/>
                    </a:lnTo>
                    <a:lnTo>
                      <a:pt x="11" y="120"/>
                    </a:lnTo>
                    <a:lnTo>
                      <a:pt x="11" y="118"/>
                    </a:lnTo>
                    <a:lnTo>
                      <a:pt x="13" y="118"/>
                    </a:lnTo>
                    <a:lnTo>
                      <a:pt x="13" y="114"/>
                    </a:lnTo>
                    <a:lnTo>
                      <a:pt x="17" y="111"/>
                    </a:lnTo>
                    <a:lnTo>
                      <a:pt x="17" y="114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16" name="Line 700"/>
              <p:cNvSpPr>
                <a:spLocks noChangeShapeType="1"/>
              </p:cNvSpPr>
              <p:nvPr/>
            </p:nvSpPr>
            <p:spPr bwMode="auto">
              <a:xfrm>
                <a:off x="734" y="167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17" name="Freeform 701"/>
              <p:cNvSpPr>
                <a:spLocks/>
              </p:cNvSpPr>
              <p:nvPr/>
            </p:nvSpPr>
            <p:spPr bwMode="auto">
              <a:xfrm>
                <a:off x="732" y="1671"/>
                <a:ext cx="6" cy="4"/>
              </a:xfrm>
              <a:custGeom>
                <a:avLst/>
                <a:gdLst>
                  <a:gd name="T0" fmla="*/ 0 w 30"/>
                  <a:gd name="T1" fmla="*/ 0 h 19"/>
                  <a:gd name="T2" fmla="*/ 0 w 30"/>
                  <a:gd name="T3" fmla="*/ 0 h 19"/>
                  <a:gd name="T4" fmla="*/ 0 w 30"/>
                  <a:gd name="T5" fmla="*/ 0 h 19"/>
                  <a:gd name="T6" fmla="*/ 0 w 30"/>
                  <a:gd name="T7" fmla="*/ 0 h 19"/>
                  <a:gd name="T8" fmla="*/ 0 w 30"/>
                  <a:gd name="T9" fmla="*/ 0 h 19"/>
                  <a:gd name="T10" fmla="*/ 0 w 30"/>
                  <a:gd name="T11" fmla="*/ 0 h 19"/>
                  <a:gd name="T12" fmla="*/ 0 w 30"/>
                  <a:gd name="T13" fmla="*/ 0 h 19"/>
                  <a:gd name="T14" fmla="*/ 0 w 30"/>
                  <a:gd name="T15" fmla="*/ 0 h 19"/>
                  <a:gd name="T16" fmla="*/ 0 w 30"/>
                  <a:gd name="T17" fmla="*/ 0 h 19"/>
                  <a:gd name="T18" fmla="*/ 0 w 30"/>
                  <a:gd name="T19" fmla="*/ 0 h 19"/>
                  <a:gd name="T20" fmla="*/ 0 w 30"/>
                  <a:gd name="T21" fmla="*/ 0 h 19"/>
                  <a:gd name="T22" fmla="*/ 0 w 30"/>
                  <a:gd name="T23" fmla="*/ 0 h 19"/>
                  <a:gd name="T24" fmla="*/ 0 w 30"/>
                  <a:gd name="T25" fmla="*/ 0 h 19"/>
                  <a:gd name="T26" fmla="*/ 0 w 30"/>
                  <a:gd name="T27" fmla="*/ 0 h 19"/>
                  <a:gd name="T28" fmla="*/ 0 w 30"/>
                  <a:gd name="T29" fmla="*/ 0 h 19"/>
                  <a:gd name="T30" fmla="*/ 0 w 30"/>
                  <a:gd name="T31" fmla="*/ 0 h 19"/>
                  <a:gd name="T32" fmla="*/ 0 w 30"/>
                  <a:gd name="T33" fmla="*/ 0 h 19"/>
                  <a:gd name="T34" fmla="*/ 0 w 30"/>
                  <a:gd name="T35" fmla="*/ 0 h 19"/>
                  <a:gd name="T36" fmla="*/ 0 w 30"/>
                  <a:gd name="T37" fmla="*/ 0 h 19"/>
                  <a:gd name="T38" fmla="*/ 0 w 30"/>
                  <a:gd name="T39" fmla="*/ 0 h 19"/>
                  <a:gd name="T40" fmla="*/ 0 w 30"/>
                  <a:gd name="T41" fmla="*/ 0 h 19"/>
                  <a:gd name="T42" fmla="*/ 0 w 30"/>
                  <a:gd name="T43" fmla="*/ 0 h 19"/>
                  <a:gd name="T44" fmla="*/ 0 w 30"/>
                  <a:gd name="T45" fmla="*/ 0 h 19"/>
                  <a:gd name="T46" fmla="*/ 0 w 30"/>
                  <a:gd name="T47" fmla="*/ 0 h 19"/>
                  <a:gd name="T48" fmla="*/ 0 w 30"/>
                  <a:gd name="T49" fmla="*/ 0 h 19"/>
                  <a:gd name="T50" fmla="*/ 0 w 30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0"/>
                  <a:gd name="T79" fmla="*/ 0 h 19"/>
                  <a:gd name="T80" fmla="*/ 30 w 30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0" h="19">
                    <a:moveTo>
                      <a:pt x="8" y="0"/>
                    </a:moveTo>
                    <a:lnTo>
                      <a:pt x="6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2" y="17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22" y="19"/>
                    </a:lnTo>
                    <a:lnTo>
                      <a:pt x="28" y="17"/>
                    </a:lnTo>
                    <a:lnTo>
                      <a:pt x="30" y="13"/>
                    </a:lnTo>
                    <a:lnTo>
                      <a:pt x="30" y="10"/>
                    </a:lnTo>
                    <a:lnTo>
                      <a:pt x="30" y="7"/>
                    </a:lnTo>
                    <a:lnTo>
                      <a:pt x="30" y="4"/>
                    </a:lnTo>
                    <a:lnTo>
                      <a:pt x="28" y="4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18" name="Line 702"/>
              <p:cNvSpPr>
                <a:spLocks noChangeShapeType="1"/>
              </p:cNvSpPr>
              <p:nvPr/>
            </p:nvSpPr>
            <p:spPr bwMode="auto">
              <a:xfrm>
                <a:off x="738" y="167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19" name="Freeform 703"/>
              <p:cNvSpPr>
                <a:spLocks/>
              </p:cNvSpPr>
              <p:nvPr/>
            </p:nvSpPr>
            <p:spPr bwMode="auto">
              <a:xfrm>
                <a:off x="735" y="1671"/>
                <a:ext cx="3" cy="24"/>
              </a:xfrm>
              <a:custGeom>
                <a:avLst/>
                <a:gdLst>
                  <a:gd name="T0" fmla="*/ 0 w 17"/>
                  <a:gd name="T1" fmla="*/ 0 h 121"/>
                  <a:gd name="T2" fmla="*/ 0 w 17"/>
                  <a:gd name="T3" fmla="*/ 0 h 121"/>
                  <a:gd name="T4" fmla="*/ 0 w 17"/>
                  <a:gd name="T5" fmla="*/ 0 h 121"/>
                  <a:gd name="T6" fmla="*/ 0 w 17"/>
                  <a:gd name="T7" fmla="*/ 0 h 121"/>
                  <a:gd name="T8" fmla="*/ 0 w 17"/>
                  <a:gd name="T9" fmla="*/ 0 h 121"/>
                  <a:gd name="T10" fmla="*/ 0 w 17"/>
                  <a:gd name="T11" fmla="*/ 0 h 121"/>
                  <a:gd name="T12" fmla="*/ 0 w 17"/>
                  <a:gd name="T13" fmla="*/ 0 h 121"/>
                  <a:gd name="T14" fmla="*/ 0 w 17"/>
                  <a:gd name="T15" fmla="*/ 0 h 121"/>
                  <a:gd name="T16" fmla="*/ 0 w 17"/>
                  <a:gd name="T17" fmla="*/ 0 h 121"/>
                  <a:gd name="T18" fmla="*/ 0 w 17"/>
                  <a:gd name="T19" fmla="*/ 0 h 121"/>
                  <a:gd name="T20" fmla="*/ 0 w 17"/>
                  <a:gd name="T21" fmla="*/ 0 h 121"/>
                  <a:gd name="T22" fmla="*/ 0 w 17"/>
                  <a:gd name="T23" fmla="*/ 0 h 121"/>
                  <a:gd name="T24" fmla="*/ 0 w 17"/>
                  <a:gd name="T25" fmla="*/ 0 h 121"/>
                  <a:gd name="T26" fmla="*/ 0 w 17"/>
                  <a:gd name="T27" fmla="*/ 0 h 121"/>
                  <a:gd name="T28" fmla="*/ 0 w 17"/>
                  <a:gd name="T29" fmla="*/ 0 h 121"/>
                  <a:gd name="T30" fmla="*/ 0 w 17"/>
                  <a:gd name="T31" fmla="*/ 0 h 121"/>
                  <a:gd name="T32" fmla="*/ 0 w 17"/>
                  <a:gd name="T33" fmla="*/ 0 h 121"/>
                  <a:gd name="T34" fmla="*/ 0 w 17"/>
                  <a:gd name="T35" fmla="*/ 0 h 121"/>
                  <a:gd name="T36" fmla="*/ 0 w 17"/>
                  <a:gd name="T37" fmla="*/ 0 h 121"/>
                  <a:gd name="T38" fmla="*/ 0 w 17"/>
                  <a:gd name="T39" fmla="*/ 0 h 121"/>
                  <a:gd name="T40" fmla="*/ 0 w 17"/>
                  <a:gd name="T41" fmla="*/ 0 h 121"/>
                  <a:gd name="T42" fmla="*/ 0 w 17"/>
                  <a:gd name="T43" fmla="*/ 0 h 121"/>
                  <a:gd name="T44" fmla="*/ 0 w 17"/>
                  <a:gd name="T45" fmla="*/ 0 h 121"/>
                  <a:gd name="T46" fmla="*/ 0 w 17"/>
                  <a:gd name="T47" fmla="*/ 0 h 121"/>
                  <a:gd name="T48" fmla="*/ 0 w 17"/>
                  <a:gd name="T49" fmla="*/ 0 h 121"/>
                  <a:gd name="T50" fmla="*/ 0 w 17"/>
                  <a:gd name="T51" fmla="*/ 0 h 12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21"/>
                  <a:gd name="T80" fmla="*/ 17 w 17"/>
                  <a:gd name="T81" fmla="*/ 121 h 121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21">
                    <a:moveTo>
                      <a:pt x="17" y="10"/>
                    </a:moveTo>
                    <a:lnTo>
                      <a:pt x="17" y="7"/>
                    </a:lnTo>
                    <a:lnTo>
                      <a:pt x="17" y="4"/>
                    </a:lnTo>
                    <a:lnTo>
                      <a:pt x="15" y="4"/>
                    </a:lnTo>
                    <a:lnTo>
                      <a:pt x="15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15"/>
                    </a:lnTo>
                    <a:lnTo>
                      <a:pt x="4" y="118"/>
                    </a:lnTo>
                    <a:lnTo>
                      <a:pt x="6" y="118"/>
                    </a:lnTo>
                    <a:lnTo>
                      <a:pt x="6" y="121"/>
                    </a:lnTo>
                    <a:lnTo>
                      <a:pt x="9" y="121"/>
                    </a:lnTo>
                    <a:lnTo>
                      <a:pt x="11" y="121"/>
                    </a:lnTo>
                    <a:lnTo>
                      <a:pt x="15" y="118"/>
                    </a:lnTo>
                    <a:lnTo>
                      <a:pt x="17" y="115"/>
                    </a:lnTo>
                    <a:lnTo>
                      <a:pt x="17" y="112"/>
                    </a:lnTo>
                    <a:lnTo>
                      <a:pt x="17" y="115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20" name="Line 704"/>
              <p:cNvSpPr>
                <a:spLocks noChangeShapeType="1"/>
              </p:cNvSpPr>
              <p:nvPr/>
            </p:nvSpPr>
            <p:spPr bwMode="auto">
              <a:xfrm>
                <a:off x="736" y="169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21" name="Freeform 705"/>
              <p:cNvSpPr>
                <a:spLocks/>
              </p:cNvSpPr>
              <p:nvPr/>
            </p:nvSpPr>
            <p:spPr bwMode="auto">
              <a:xfrm>
                <a:off x="735" y="1691"/>
                <a:ext cx="6" cy="4"/>
              </a:xfrm>
              <a:custGeom>
                <a:avLst/>
                <a:gdLst>
                  <a:gd name="T0" fmla="*/ 0 w 31"/>
                  <a:gd name="T1" fmla="*/ 0 h 19"/>
                  <a:gd name="T2" fmla="*/ 0 w 31"/>
                  <a:gd name="T3" fmla="*/ 0 h 19"/>
                  <a:gd name="T4" fmla="*/ 0 w 31"/>
                  <a:gd name="T5" fmla="*/ 0 h 19"/>
                  <a:gd name="T6" fmla="*/ 0 w 31"/>
                  <a:gd name="T7" fmla="*/ 0 h 19"/>
                  <a:gd name="T8" fmla="*/ 0 w 31"/>
                  <a:gd name="T9" fmla="*/ 0 h 19"/>
                  <a:gd name="T10" fmla="*/ 0 w 31"/>
                  <a:gd name="T11" fmla="*/ 0 h 19"/>
                  <a:gd name="T12" fmla="*/ 0 w 31"/>
                  <a:gd name="T13" fmla="*/ 0 h 19"/>
                  <a:gd name="T14" fmla="*/ 0 w 31"/>
                  <a:gd name="T15" fmla="*/ 0 h 19"/>
                  <a:gd name="T16" fmla="*/ 0 w 31"/>
                  <a:gd name="T17" fmla="*/ 0 h 19"/>
                  <a:gd name="T18" fmla="*/ 0 w 31"/>
                  <a:gd name="T19" fmla="*/ 0 h 19"/>
                  <a:gd name="T20" fmla="*/ 0 w 31"/>
                  <a:gd name="T21" fmla="*/ 0 h 19"/>
                  <a:gd name="T22" fmla="*/ 0 w 31"/>
                  <a:gd name="T23" fmla="*/ 0 h 19"/>
                  <a:gd name="T24" fmla="*/ 0 w 31"/>
                  <a:gd name="T25" fmla="*/ 0 h 19"/>
                  <a:gd name="T26" fmla="*/ 0 w 31"/>
                  <a:gd name="T27" fmla="*/ 0 h 19"/>
                  <a:gd name="T28" fmla="*/ 0 w 31"/>
                  <a:gd name="T29" fmla="*/ 0 h 19"/>
                  <a:gd name="T30" fmla="*/ 0 w 31"/>
                  <a:gd name="T31" fmla="*/ 0 h 19"/>
                  <a:gd name="T32" fmla="*/ 0 w 31"/>
                  <a:gd name="T33" fmla="*/ 0 h 19"/>
                  <a:gd name="T34" fmla="*/ 0 w 31"/>
                  <a:gd name="T35" fmla="*/ 0 h 19"/>
                  <a:gd name="T36" fmla="*/ 0 w 31"/>
                  <a:gd name="T37" fmla="*/ 0 h 19"/>
                  <a:gd name="T38" fmla="*/ 0 w 31"/>
                  <a:gd name="T39" fmla="*/ 0 h 19"/>
                  <a:gd name="T40" fmla="*/ 0 w 31"/>
                  <a:gd name="T41" fmla="*/ 0 h 19"/>
                  <a:gd name="T42" fmla="*/ 0 w 31"/>
                  <a:gd name="T43" fmla="*/ 0 h 19"/>
                  <a:gd name="T44" fmla="*/ 0 w 31"/>
                  <a:gd name="T45" fmla="*/ 0 h 19"/>
                  <a:gd name="T46" fmla="*/ 0 w 31"/>
                  <a:gd name="T47" fmla="*/ 0 h 19"/>
                  <a:gd name="T48" fmla="*/ 0 w 31"/>
                  <a:gd name="T49" fmla="*/ 0 h 19"/>
                  <a:gd name="T50" fmla="*/ 0 w 31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1"/>
                  <a:gd name="T79" fmla="*/ 0 h 19"/>
                  <a:gd name="T80" fmla="*/ 31 w 31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1" h="19">
                    <a:moveTo>
                      <a:pt x="9" y="0"/>
                    </a:moveTo>
                    <a:lnTo>
                      <a:pt x="6" y="0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4" y="16"/>
                    </a:lnTo>
                    <a:lnTo>
                      <a:pt x="6" y="16"/>
                    </a:lnTo>
                    <a:lnTo>
                      <a:pt x="6" y="19"/>
                    </a:lnTo>
                    <a:lnTo>
                      <a:pt x="9" y="19"/>
                    </a:lnTo>
                    <a:lnTo>
                      <a:pt x="22" y="19"/>
                    </a:lnTo>
                    <a:lnTo>
                      <a:pt x="28" y="16"/>
                    </a:lnTo>
                    <a:lnTo>
                      <a:pt x="31" y="13"/>
                    </a:lnTo>
                    <a:lnTo>
                      <a:pt x="31" y="10"/>
                    </a:lnTo>
                    <a:lnTo>
                      <a:pt x="31" y="6"/>
                    </a:lnTo>
                    <a:lnTo>
                      <a:pt x="31" y="4"/>
                    </a:lnTo>
                    <a:lnTo>
                      <a:pt x="28" y="4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2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22" name="Line 706"/>
              <p:cNvSpPr>
                <a:spLocks noChangeShapeType="1"/>
              </p:cNvSpPr>
              <p:nvPr/>
            </p:nvSpPr>
            <p:spPr bwMode="auto">
              <a:xfrm>
                <a:off x="741" y="169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23" name="Freeform 707"/>
              <p:cNvSpPr>
                <a:spLocks/>
              </p:cNvSpPr>
              <p:nvPr/>
            </p:nvSpPr>
            <p:spPr bwMode="auto">
              <a:xfrm>
                <a:off x="738" y="1691"/>
                <a:ext cx="3" cy="25"/>
              </a:xfrm>
              <a:custGeom>
                <a:avLst/>
                <a:gdLst>
                  <a:gd name="T0" fmla="*/ 0 w 16"/>
                  <a:gd name="T1" fmla="*/ 0 h 121"/>
                  <a:gd name="T2" fmla="*/ 0 w 16"/>
                  <a:gd name="T3" fmla="*/ 0 h 121"/>
                  <a:gd name="T4" fmla="*/ 0 w 16"/>
                  <a:gd name="T5" fmla="*/ 0 h 121"/>
                  <a:gd name="T6" fmla="*/ 0 w 16"/>
                  <a:gd name="T7" fmla="*/ 0 h 121"/>
                  <a:gd name="T8" fmla="*/ 0 w 16"/>
                  <a:gd name="T9" fmla="*/ 0 h 121"/>
                  <a:gd name="T10" fmla="*/ 0 w 16"/>
                  <a:gd name="T11" fmla="*/ 0 h 121"/>
                  <a:gd name="T12" fmla="*/ 0 w 16"/>
                  <a:gd name="T13" fmla="*/ 0 h 121"/>
                  <a:gd name="T14" fmla="*/ 0 w 16"/>
                  <a:gd name="T15" fmla="*/ 0 h 121"/>
                  <a:gd name="T16" fmla="*/ 0 w 16"/>
                  <a:gd name="T17" fmla="*/ 0 h 121"/>
                  <a:gd name="T18" fmla="*/ 0 w 16"/>
                  <a:gd name="T19" fmla="*/ 0 h 121"/>
                  <a:gd name="T20" fmla="*/ 0 w 16"/>
                  <a:gd name="T21" fmla="*/ 0 h 121"/>
                  <a:gd name="T22" fmla="*/ 0 w 16"/>
                  <a:gd name="T23" fmla="*/ 0 h 121"/>
                  <a:gd name="T24" fmla="*/ 0 w 16"/>
                  <a:gd name="T25" fmla="*/ 0 h 121"/>
                  <a:gd name="T26" fmla="*/ 0 w 16"/>
                  <a:gd name="T27" fmla="*/ 0 h 121"/>
                  <a:gd name="T28" fmla="*/ 0 w 16"/>
                  <a:gd name="T29" fmla="*/ 0 h 121"/>
                  <a:gd name="T30" fmla="*/ 0 w 16"/>
                  <a:gd name="T31" fmla="*/ 0 h 121"/>
                  <a:gd name="T32" fmla="*/ 0 w 16"/>
                  <a:gd name="T33" fmla="*/ 0 h 121"/>
                  <a:gd name="T34" fmla="*/ 0 w 16"/>
                  <a:gd name="T35" fmla="*/ 0 h 121"/>
                  <a:gd name="T36" fmla="*/ 0 w 16"/>
                  <a:gd name="T37" fmla="*/ 0 h 121"/>
                  <a:gd name="T38" fmla="*/ 0 w 16"/>
                  <a:gd name="T39" fmla="*/ 0 h 121"/>
                  <a:gd name="T40" fmla="*/ 0 w 16"/>
                  <a:gd name="T41" fmla="*/ 0 h 121"/>
                  <a:gd name="T42" fmla="*/ 0 w 16"/>
                  <a:gd name="T43" fmla="*/ 0 h 121"/>
                  <a:gd name="T44" fmla="*/ 0 w 16"/>
                  <a:gd name="T45" fmla="*/ 0 h 121"/>
                  <a:gd name="T46" fmla="*/ 0 w 16"/>
                  <a:gd name="T47" fmla="*/ 0 h 121"/>
                  <a:gd name="T48" fmla="*/ 0 w 16"/>
                  <a:gd name="T49" fmla="*/ 0 h 121"/>
                  <a:gd name="T50" fmla="*/ 0 w 16"/>
                  <a:gd name="T51" fmla="*/ 0 h 12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1"/>
                  <a:gd name="T80" fmla="*/ 16 w 16"/>
                  <a:gd name="T81" fmla="*/ 121 h 121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1">
                    <a:moveTo>
                      <a:pt x="16" y="10"/>
                    </a:moveTo>
                    <a:lnTo>
                      <a:pt x="16" y="6"/>
                    </a:lnTo>
                    <a:lnTo>
                      <a:pt x="16" y="4"/>
                    </a:lnTo>
                    <a:lnTo>
                      <a:pt x="13" y="4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14"/>
                    </a:lnTo>
                    <a:lnTo>
                      <a:pt x="2" y="114"/>
                    </a:lnTo>
                    <a:lnTo>
                      <a:pt x="2" y="117"/>
                    </a:lnTo>
                    <a:lnTo>
                      <a:pt x="5" y="117"/>
                    </a:lnTo>
                    <a:lnTo>
                      <a:pt x="5" y="121"/>
                    </a:lnTo>
                    <a:lnTo>
                      <a:pt x="7" y="121"/>
                    </a:lnTo>
                    <a:lnTo>
                      <a:pt x="11" y="121"/>
                    </a:lnTo>
                    <a:lnTo>
                      <a:pt x="13" y="117"/>
                    </a:lnTo>
                    <a:lnTo>
                      <a:pt x="16" y="114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24" name="Line 708"/>
              <p:cNvSpPr>
                <a:spLocks noChangeShapeType="1"/>
              </p:cNvSpPr>
              <p:nvPr/>
            </p:nvSpPr>
            <p:spPr bwMode="auto">
              <a:xfrm>
                <a:off x="739" y="171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25" name="Freeform 709"/>
              <p:cNvSpPr>
                <a:spLocks/>
              </p:cNvSpPr>
              <p:nvPr/>
            </p:nvSpPr>
            <p:spPr bwMode="auto">
              <a:xfrm>
                <a:off x="738" y="1712"/>
                <a:ext cx="17" cy="4"/>
              </a:xfrm>
              <a:custGeom>
                <a:avLst/>
                <a:gdLst>
                  <a:gd name="T0" fmla="*/ 0 w 86"/>
                  <a:gd name="T1" fmla="*/ 0 h 19"/>
                  <a:gd name="T2" fmla="*/ 0 w 86"/>
                  <a:gd name="T3" fmla="*/ 0 h 19"/>
                  <a:gd name="T4" fmla="*/ 0 w 86"/>
                  <a:gd name="T5" fmla="*/ 0 h 19"/>
                  <a:gd name="T6" fmla="*/ 0 w 86"/>
                  <a:gd name="T7" fmla="*/ 0 h 19"/>
                  <a:gd name="T8" fmla="*/ 0 w 86"/>
                  <a:gd name="T9" fmla="*/ 0 h 19"/>
                  <a:gd name="T10" fmla="*/ 0 w 86"/>
                  <a:gd name="T11" fmla="*/ 0 h 19"/>
                  <a:gd name="T12" fmla="*/ 0 w 86"/>
                  <a:gd name="T13" fmla="*/ 0 h 19"/>
                  <a:gd name="T14" fmla="*/ 0 w 86"/>
                  <a:gd name="T15" fmla="*/ 0 h 19"/>
                  <a:gd name="T16" fmla="*/ 0 w 86"/>
                  <a:gd name="T17" fmla="*/ 0 h 19"/>
                  <a:gd name="T18" fmla="*/ 0 w 86"/>
                  <a:gd name="T19" fmla="*/ 0 h 19"/>
                  <a:gd name="T20" fmla="*/ 0 w 86"/>
                  <a:gd name="T21" fmla="*/ 0 h 19"/>
                  <a:gd name="T22" fmla="*/ 0 w 86"/>
                  <a:gd name="T23" fmla="*/ 0 h 19"/>
                  <a:gd name="T24" fmla="*/ 0 w 86"/>
                  <a:gd name="T25" fmla="*/ 0 h 19"/>
                  <a:gd name="T26" fmla="*/ 0 w 86"/>
                  <a:gd name="T27" fmla="*/ 0 h 19"/>
                  <a:gd name="T28" fmla="*/ 0 w 86"/>
                  <a:gd name="T29" fmla="*/ 0 h 19"/>
                  <a:gd name="T30" fmla="*/ 0 w 86"/>
                  <a:gd name="T31" fmla="*/ 0 h 19"/>
                  <a:gd name="T32" fmla="*/ 0 w 86"/>
                  <a:gd name="T33" fmla="*/ 0 h 19"/>
                  <a:gd name="T34" fmla="*/ 0 w 86"/>
                  <a:gd name="T35" fmla="*/ 0 h 19"/>
                  <a:gd name="T36" fmla="*/ 0 w 86"/>
                  <a:gd name="T37" fmla="*/ 0 h 19"/>
                  <a:gd name="T38" fmla="*/ 0 w 86"/>
                  <a:gd name="T39" fmla="*/ 0 h 19"/>
                  <a:gd name="T40" fmla="*/ 0 w 86"/>
                  <a:gd name="T41" fmla="*/ 0 h 19"/>
                  <a:gd name="T42" fmla="*/ 0 w 86"/>
                  <a:gd name="T43" fmla="*/ 0 h 19"/>
                  <a:gd name="T44" fmla="*/ 0 w 86"/>
                  <a:gd name="T45" fmla="*/ 0 h 19"/>
                  <a:gd name="T46" fmla="*/ 0 w 86"/>
                  <a:gd name="T47" fmla="*/ 0 h 19"/>
                  <a:gd name="T48" fmla="*/ 0 w 86"/>
                  <a:gd name="T49" fmla="*/ 0 h 19"/>
                  <a:gd name="T50" fmla="*/ 0 w 86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6"/>
                  <a:gd name="T79" fmla="*/ 0 h 19"/>
                  <a:gd name="T80" fmla="*/ 86 w 86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6" h="19">
                    <a:moveTo>
                      <a:pt x="7" y="0"/>
                    </a:moveTo>
                    <a:lnTo>
                      <a:pt x="5" y="0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2" y="15"/>
                    </a:lnTo>
                    <a:lnTo>
                      <a:pt x="5" y="15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79" y="19"/>
                    </a:lnTo>
                    <a:lnTo>
                      <a:pt x="84" y="15"/>
                    </a:lnTo>
                    <a:lnTo>
                      <a:pt x="86" y="15"/>
                    </a:lnTo>
                    <a:lnTo>
                      <a:pt x="86" y="12"/>
                    </a:lnTo>
                    <a:lnTo>
                      <a:pt x="86" y="10"/>
                    </a:lnTo>
                    <a:lnTo>
                      <a:pt x="86" y="6"/>
                    </a:lnTo>
                    <a:lnTo>
                      <a:pt x="86" y="4"/>
                    </a:lnTo>
                    <a:lnTo>
                      <a:pt x="84" y="0"/>
                    </a:lnTo>
                    <a:lnTo>
                      <a:pt x="81" y="0"/>
                    </a:lnTo>
                    <a:lnTo>
                      <a:pt x="79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26" name="Line 710"/>
              <p:cNvSpPr>
                <a:spLocks noChangeShapeType="1"/>
              </p:cNvSpPr>
              <p:nvPr/>
            </p:nvSpPr>
            <p:spPr bwMode="auto">
              <a:xfrm>
                <a:off x="755" y="171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27" name="Freeform 711"/>
              <p:cNvSpPr>
                <a:spLocks/>
              </p:cNvSpPr>
              <p:nvPr/>
            </p:nvSpPr>
            <p:spPr bwMode="auto">
              <a:xfrm>
                <a:off x="752" y="1712"/>
                <a:ext cx="3" cy="24"/>
              </a:xfrm>
              <a:custGeom>
                <a:avLst/>
                <a:gdLst>
                  <a:gd name="T0" fmla="*/ 0 w 16"/>
                  <a:gd name="T1" fmla="*/ 0 h 120"/>
                  <a:gd name="T2" fmla="*/ 0 w 16"/>
                  <a:gd name="T3" fmla="*/ 0 h 120"/>
                  <a:gd name="T4" fmla="*/ 0 w 16"/>
                  <a:gd name="T5" fmla="*/ 0 h 120"/>
                  <a:gd name="T6" fmla="*/ 0 w 16"/>
                  <a:gd name="T7" fmla="*/ 0 h 120"/>
                  <a:gd name="T8" fmla="*/ 0 w 16"/>
                  <a:gd name="T9" fmla="*/ 0 h 120"/>
                  <a:gd name="T10" fmla="*/ 0 w 16"/>
                  <a:gd name="T11" fmla="*/ 0 h 120"/>
                  <a:gd name="T12" fmla="*/ 0 w 16"/>
                  <a:gd name="T13" fmla="*/ 0 h 120"/>
                  <a:gd name="T14" fmla="*/ 0 w 16"/>
                  <a:gd name="T15" fmla="*/ 0 h 120"/>
                  <a:gd name="T16" fmla="*/ 0 w 16"/>
                  <a:gd name="T17" fmla="*/ 0 h 120"/>
                  <a:gd name="T18" fmla="*/ 0 w 16"/>
                  <a:gd name="T19" fmla="*/ 0 h 120"/>
                  <a:gd name="T20" fmla="*/ 0 w 16"/>
                  <a:gd name="T21" fmla="*/ 0 h 120"/>
                  <a:gd name="T22" fmla="*/ 0 w 16"/>
                  <a:gd name="T23" fmla="*/ 0 h 120"/>
                  <a:gd name="T24" fmla="*/ 0 w 16"/>
                  <a:gd name="T25" fmla="*/ 0 h 120"/>
                  <a:gd name="T26" fmla="*/ 0 w 16"/>
                  <a:gd name="T27" fmla="*/ 0 h 120"/>
                  <a:gd name="T28" fmla="*/ 0 w 16"/>
                  <a:gd name="T29" fmla="*/ 0 h 120"/>
                  <a:gd name="T30" fmla="*/ 0 w 16"/>
                  <a:gd name="T31" fmla="*/ 0 h 120"/>
                  <a:gd name="T32" fmla="*/ 0 w 16"/>
                  <a:gd name="T33" fmla="*/ 0 h 120"/>
                  <a:gd name="T34" fmla="*/ 0 w 16"/>
                  <a:gd name="T35" fmla="*/ 0 h 120"/>
                  <a:gd name="T36" fmla="*/ 0 w 16"/>
                  <a:gd name="T37" fmla="*/ 0 h 120"/>
                  <a:gd name="T38" fmla="*/ 0 w 16"/>
                  <a:gd name="T39" fmla="*/ 0 h 120"/>
                  <a:gd name="T40" fmla="*/ 0 w 16"/>
                  <a:gd name="T41" fmla="*/ 0 h 120"/>
                  <a:gd name="T42" fmla="*/ 0 w 16"/>
                  <a:gd name="T43" fmla="*/ 0 h 120"/>
                  <a:gd name="T44" fmla="*/ 0 w 16"/>
                  <a:gd name="T45" fmla="*/ 0 h 120"/>
                  <a:gd name="T46" fmla="*/ 0 w 16"/>
                  <a:gd name="T47" fmla="*/ 0 h 120"/>
                  <a:gd name="T48" fmla="*/ 0 w 16"/>
                  <a:gd name="T49" fmla="*/ 0 h 120"/>
                  <a:gd name="T50" fmla="*/ 0 w 16"/>
                  <a:gd name="T51" fmla="*/ 0 h 12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0"/>
                  <a:gd name="T80" fmla="*/ 16 w 16"/>
                  <a:gd name="T81" fmla="*/ 120 h 12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0">
                    <a:moveTo>
                      <a:pt x="16" y="10"/>
                    </a:moveTo>
                    <a:lnTo>
                      <a:pt x="16" y="6"/>
                    </a:lnTo>
                    <a:lnTo>
                      <a:pt x="16" y="4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0" y="10"/>
                    </a:lnTo>
                    <a:lnTo>
                      <a:pt x="0" y="114"/>
                    </a:lnTo>
                    <a:lnTo>
                      <a:pt x="3" y="114"/>
                    </a:lnTo>
                    <a:lnTo>
                      <a:pt x="3" y="117"/>
                    </a:lnTo>
                    <a:lnTo>
                      <a:pt x="5" y="117"/>
                    </a:lnTo>
                    <a:lnTo>
                      <a:pt x="9" y="120"/>
                    </a:lnTo>
                    <a:lnTo>
                      <a:pt x="11" y="120"/>
                    </a:lnTo>
                    <a:lnTo>
                      <a:pt x="14" y="117"/>
                    </a:lnTo>
                    <a:lnTo>
                      <a:pt x="16" y="117"/>
                    </a:lnTo>
                    <a:lnTo>
                      <a:pt x="16" y="114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28" name="Line 712"/>
              <p:cNvSpPr>
                <a:spLocks noChangeShapeType="1"/>
              </p:cNvSpPr>
              <p:nvPr/>
            </p:nvSpPr>
            <p:spPr bwMode="auto">
              <a:xfrm>
                <a:off x="753" y="173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29" name="Freeform 713"/>
              <p:cNvSpPr>
                <a:spLocks/>
              </p:cNvSpPr>
              <p:nvPr/>
            </p:nvSpPr>
            <p:spPr bwMode="auto">
              <a:xfrm>
                <a:off x="752" y="1732"/>
                <a:ext cx="32" cy="4"/>
              </a:xfrm>
              <a:custGeom>
                <a:avLst/>
                <a:gdLst>
                  <a:gd name="T0" fmla="*/ 0 w 161"/>
                  <a:gd name="T1" fmla="*/ 0 h 18"/>
                  <a:gd name="T2" fmla="*/ 0 w 161"/>
                  <a:gd name="T3" fmla="*/ 0 h 18"/>
                  <a:gd name="T4" fmla="*/ 0 w 161"/>
                  <a:gd name="T5" fmla="*/ 0 h 18"/>
                  <a:gd name="T6" fmla="*/ 0 w 161"/>
                  <a:gd name="T7" fmla="*/ 0 h 18"/>
                  <a:gd name="T8" fmla="*/ 0 w 161"/>
                  <a:gd name="T9" fmla="*/ 0 h 18"/>
                  <a:gd name="T10" fmla="*/ 0 w 161"/>
                  <a:gd name="T11" fmla="*/ 0 h 18"/>
                  <a:gd name="T12" fmla="*/ 0 w 161"/>
                  <a:gd name="T13" fmla="*/ 0 h 18"/>
                  <a:gd name="T14" fmla="*/ 0 w 161"/>
                  <a:gd name="T15" fmla="*/ 0 h 18"/>
                  <a:gd name="T16" fmla="*/ 0 w 161"/>
                  <a:gd name="T17" fmla="*/ 0 h 18"/>
                  <a:gd name="T18" fmla="*/ 0 w 161"/>
                  <a:gd name="T19" fmla="*/ 0 h 18"/>
                  <a:gd name="T20" fmla="*/ 0 w 161"/>
                  <a:gd name="T21" fmla="*/ 0 h 18"/>
                  <a:gd name="T22" fmla="*/ 0 w 161"/>
                  <a:gd name="T23" fmla="*/ 0 h 18"/>
                  <a:gd name="T24" fmla="*/ 0 w 161"/>
                  <a:gd name="T25" fmla="*/ 0 h 18"/>
                  <a:gd name="T26" fmla="*/ 0 w 161"/>
                  <a:gd name="T27" fmla="*/ 0 h 18"/>
                  <a:gd name="T28" fmla="*/ 0 w 161"/>
                  <a:gd name="T29" fmla="*/ 0 h 18"/>
                  <a:gd name="T30" fmla="*/ 0 w 161"/>
                  <a:gd name="T31" fmla="*/ 0 h 18"/>
                  <a:gd name="T32" fmla="*/ 0 w 161"/>
                  <a:gd name="T33" fmla="*/ 0 h 18"/>
                  <a:gd name="T34" fmla="*/ 0 w 161"/>
                  <a:gd name="T35" fmla="*/ 0 h 18"/>
                  <a:gd name="T36" fmla="*/ 0 w 161"/>
                  <a:gd name="T37" fmla="*/ 0 h 18"/>
                  <a:gd name="T38" fmla="*/ 0 w 161"/>
                  <a:gd name="T39" fmla="*/ 0 h 18"/>
                  <a:gd name="T40" fmla="*/ 0 w 161"/>
                  <a:gd name="T41" fmla="*/ 0 h 18"/>
                  <a:gd name="T42" fmla="*/ 0 w 161"/>
                  <a:gd name="T43" fmla="*/ 0 h 18"/>
                  <a:gd name="T44" fmla="*/ 0 w 161"/>
                  <a:gd name="T45" fmla="*/ 0 h 18"/>
                  <a:gd name="T46" fmla="*/ 0 w 161"/>
                  <a:gd name="T47" fmla="*/ 0 h 18"/>
                  <a:gd name="T48" fmla="*/ 0 w 161"/>
                  <a:gd name="T49" fmla="*/ 0 h 18"/>
                  <a:gd name="T50" fmla="*/ 0 w 161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1"/>
                  <a:gd name="T79" fmla="*/ 0 h 18"/>
                  <a:gd name="T80" fmla="*/ 161 w 161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1" h="18">
                    <a:moveTo>
                      <a:pt x="9" y="0"/>
                    </a:move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3" y="6"/>
                    </a:lnTo>
                    <a:lnTo>
                      <a:pt x="0" y="8"/>
                    </a:lnTo>
                    <a:lnTo>
                      <a:pt x="3" y="12"/>
                    </a:lnTo>
                    <a:lnTo>
                      <a:pt x="3" y="15"/>
                    </a:lnTo>
                    <a:lnTo>
                      <a:pt x="5" y="15"/>
                    </a:lnTo>
                    <a:lnTo>
                      <a:pt x="9" y="18"/>
                    </a:lnTo>
                    <a:lnTo>
                      <a:pt x="150" y="18"/>
                    </a:lnTo>
                    <a:lnTo>
                      <a:pt x="156" y="15"/>
                    </a:lnTo>
                    <a:lnTo>
                      <a:pt x="158" y="15"/>
                    </a:lnTo>
                    <a:lnTo>
                      <a:pt x="158" y="12"/>
                    </a:lnTo>
                    <a:lnTo>
                      <a:pt x="161" y="12"/>
                    </a:lnTo>
                    <a:lnTo>
                      <a:pt x="161" y="8"/>
                    </a:lnTo>
                    <a:lnTo>
                      <a:pt x="161" y="6"/>
                    </a:lnTo>
                    <a:lnTo>
                      <a:pt x="158" y="2"/>
                    </a:lnTo>
                    <a:lnTo>
                      <a:pt x="156" y="0"/>
                    </a:lnTo>
                    <a:lnTo>
                      <a:pt x="150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30" name="Line 714"/>
              <p:cNvSpPr>
                <a:spLocks noChangeShapeType="1"/>
              </p:cNvSpPr>
              <p:nvPr/>
            </p:nvSpPr>
            <p:spPr bwMode="auto">
              <a:xfrm>
                <a:off x="784" y="173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31" name="Freeform 715"/>
              <p:cNvSpPr>
                <a:spLocks/>
              </p:cNvSpPr>
              <p:nvPr/>
            </p:nvSpPr>
            <p:spPr bwMode="auto">
              <a:xfrm>
                <a:off x="781" y="1732"/>
                <a:ext cx="3" cy="24"/>
              </a:xfrm>
              <a:custGeom>
                <a:avLst/>
                <a:gdLst>
                  <a:gd name="T0" fmla="*/ 0 w 16"/>
                  <a:gd name="T1" fmla="*/ 0 h 120"/>
                  <a:gd name="T2" fmla="*/ 0 w 16"/>
                  <a:gd name="T3" fmla="*/ 0 h 120"/>
                  <a:gd name="T4" fmla="*/ 0 w 16"/>
                  <a:gd name="T5" fmla="*/ 0 h 120"/>
                  <a:gd name="T6" fmla="*/ 0 w 16"/>
                  <a:gd name="T7" fmla="*/ 0 h 120"/>
                  <a:gd name="T8" fmla="*/ 0 w 16"/>
                  <a:gd name="T9" fmla="*/ 0 h 120"/>
                  <a:gd name="T10" fmla="*/ 0 w 16"/>
                  <a:gd name="T11" fmla="*/ 0 h 120"/>
                  <a:gd name="T12" fmla="*/ 0 w 16"/>
                  <a:gd name="T13" fmla="*/ 0 h 120"/>
                  <a:gd name="T14" fmla="*/ 0 w 16"/>
                  <a:gd name="T15" fmla="*/ 0 h 120"/>
                  <a:gd name="T16" fmla="*/ 0 w 16"/>
                  <a:gd name="T17" fmla="*/ 0 h 120"/>
                  <a:gd name="T18" fmla="*/ 0 w 16"/>
                  <a:gd name="T19" fmla="*/ 0 h 120"/>
                  <a:gd name="T20" fmla="*/ 0 w 16"/>
                  <a:gd name="T21" fmla="*/ 0 h 120"/>
                  <a:gd name="T22" fmla="*/ 0 w 16"/>
                  <a:gd name="T23" fmla="*/ 0 h 120"/>
                  <a:gd name="T24" fmla="*/ 0 w 16"/>
                  <a:gd name="T25" fmla="*/ 0 h 120"/>
                  <a:gd name="T26" fmla="*/ 0 w 16"/>
                  <a:gd name="T27" fmla="*/ 0 h 120"/>
                  <a:gd name="T28" fmla="*/ 0 w 16"/>
                  <a:gd name="T29" fmla="*/ 0 h 120"/>
                  <a:gd name="T30" fmla="*/ 0 w 16"/>
                  <a:gd name="T31" fmla="*/ 0 h 120"/>
                  <a:gd name="T32" fmla="*/ 0 w 16"/>
                  <a:gd name="T33" fmla="*/ 0 h 120"/>
                  <a:gd name="T34" fmla="*/ 0 w 16"/>
                  <a:gd name="T35" fmla="*/ 0 h 120"/>
                  <a:gd name="T36" fmla="*/ 0 w 16"/>
                  <a:gd name="T37" fmla="*/ 0 h 120"/>
                  <a:gd name="T38" fmla="*/ 0 w 16"/>
                  <a:gd name="T39" fmla="*/ 0 h 120"/>
                  <a:gd name="T40" fmla="*/ 0 w 16"/>
                  <a:gd name="T41" fmla="*/ 0 h 120"/>
                  <a:gd name="T42" fmla="*/ 0 w 16"/>
                  <a:gd name="T43" fmla="*/ 0 h 120"/>
                  <a:gd name="T44" fmla="*/ 0 w 16"/>
                  <a:gd name="T45" fmla="*/ 0 h 120"/>
                  <a:gd name="T46" fmla="*/ 0 w 16"/>
                  <a:gd name="T47" fmla="*/ 0 h 120"/>
                  <a:gd name="T48" fmla="*/ 0 w 16"/>
                  <a:gd name="T49" fmla="*/ 0 h 120"/>
                  <a:gd name="T50" fmla="*/ 0 w 16"/>
                  <a:gd name="T51" fmla="*/ 0 h 12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0"/>
                  <a:gd name="T80" fmla="*/ 16 w 16"/>
                  <a:gd name="T81" fmla="*/ 120 h 12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0">
                    <a:moveTo>
                      <a:pt x="16" y="8"/>
                    </a:moveTo>
                    <a:lnTo>
                      <a:pt x="16" y="6"/>
                    </a:lnTo>
                    <a:lnTo>
                      <a:pt x="13" y="2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14"/>
                    </a:lnTo>
                    <a:lnTo>
                      <a:pt x="2" y="116"/>
                    </a:lnTo>
                    <a:lnTo>
                      <a:pt x="5" y="120"/>
                    </a:lnTo>
                    <a:lnTo>
                      <a:pt x="8" y="120"/>
                    </a:lnTo>
                    <a:lnTo>
                      <a:pt x="11" y="120"/>
                    </a:lnTo>
                    <a:lnTo>
                      <a:pt x="11" y="116"/>
                    </a:lnTo>
                    <a:lnTo>
                      <a:pt x="13" y="116"/>
                    </a:lnTo>
                    <a:lnTo>
                      <a:pt x="13" y="114"/>
                    </a:lnTo>
                    <a:lnTo>
                      <a:pt x="16" y="114"/>
                    </a:lnTo>
                    <a:lnTo>
                      <a:pt x="16" y="8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32" name="Line 716"/>
              <p:cNvSpPr>
                <a:spLocks noChangeShapeType="1"/>
              </p:cNvSpPr>
              <p:nvPr/>
            </p:nvSpPr>
            <p:spPr bwMode="auto">
              <a:xfrm>
                <a:off x="782" y="175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33" name="Freeform 717"/>
              <p:cNvSpPr>
                <a:spLocks/>
              </p:cNvSpPr>
              <p:nvPr/>
            </p:nvSpPr>
            <p:spPr bwMode="auto">
              <a:xfrm>
                <a:off x="781" y="1753"/>
                <a:ext cx="14" cy="3"/>
              </a:xfrm>
              <a:custGeom>
                <a:avLst/>
                <a:gdLst>
                  <a:gd name="T0" fmla="*/ 0 w 74"/>
                  <a:gd name="T1" fmla="*/ 0 h 18"/>
                  <a:gd name="T2" fmla="*/ 0 w 74"/>
                  <a:gd name="T3" fmla="*/ 0 h 18"/>
                  <a:gd name="T4" fmla="*/ 0 w 74"/>
                  <a:gd name="T5" fmla="*/ 0 h 18"/>
                  <a:gd name="T6" fmla="*/ 0 w 74"/>
                  <a:gd name="T7" fmla="*/ 0 h 18"/>
                  <a:gd name="T8" fmla="*/ 0 w 74"/>
                  <a:gd name="T9" fmla="*/ 0 h 18"/>
                  <a:gd name="T10" fmla="*/ 0 w 74"/>
                  <a:gd name="T11" fmla="*/ 0 h 18"/>
                  <a:gd name="T12" fmla="*/ 0 w 74"/>
                  <a:gd name="T13" fmla="*/ 0 h 18"/>
                  <a:gd name="T14" fmla="*/ 0 w 74"/>
                  <a:gd name="T15" fmla="*/ 0 h 18"/>
                  <a:gd name="T16" fmla="*/ 0 w 74"/>
                  <a:gd name="T17" fmla="*/ 0 h 18"/>
                  <a:gd name="T18" fmla="*/ 0 w 74"/>
                  <a:gd name="T19" fmla="*/ 0 h 18"/>
                  <a:gd name="T20" fmla="*/ 0 w 74"/>
                  <a:gd name="T21" fmla="*/ 0 h 18"/>
                  <a:gd name="T22" fmla="*/ 0 w 74"/>
                  <a:gd name="T23" fmla="*/ 0 h 18"/>
                  <a:gd name="T24" fmla="*/ 0 w 74"/>
                  <a:gd name="T25" fmla="*/ 0 h 18"/>
                  <a:gd name="T26" fmla="*/ 0 w 74"/>
                  <a:gd name="T27" fmla="*/ 0 h 18"/>
                  <a:gd name="T28" fmla="*/ 0 w 74"/>
                  <a:gd name="T29" fmla="*/ 0 h 18"/>
                  <a:gd name="T30" fmla="*/ 0 w 74"/>
                  <a:gd name="T31" fmla="*/ 0 h 18"/>
                  <a:gd name="T32" fmla="*/ 0 w 74"/>
                  <a:gd name="T33" fmla="*/ 0 h 18"/>
                  <a:gd name="T34" fmla="*/ 0 w 74"/>
                  <a:gd name="T35" fmla="*/ 0 h 18"/>
                  <a:gd name="T36" fmla="*/ 0 w 74"/>
                  <a:gd name="T37" fmla="*/ 0 h 18"/>
                  <a:gd name="T38" fmla="*/ 0 w 74"/>
                  <a:gd name="T39" fmla="*/ 0 h 18"/>
                  <a:gd name="T40" fmla="*/ 0 w 74"/>
                  <a:gd name="T41" fmla="*/ 0 h 18"/>
                  <a:gd name="T42" fmla="*/ 0 w 74"/>
                  <a:gd name="T43" fmla="*/ 0 h 18"/>
                  <a:gd name="T44" fmla="*/ 0 w 74"/>
                  <a:gd name="T45" fmla="*/ 0 h 18"/>
                  <a:gd name="T46" fmla="*/ 0 w 74"/>
                  <a:gd name="T47" fmla="*/ 0 h 18"/>
                  <a:gd name="T48" fmla="*/ 0 w 74"/>
                  <a:gd name="T49" fmla="*/ 0 h 18"/>
                  <a:gd name="T50" fmla="*/ 0 w 74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74"/>
                  <a:gd name="T79" fmla="*/ 0 h 18"/>
                  <a:gd name="T80" fmla="*/ 74 w 74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74" h="18">
                    <a:moveTo>
                      <a:pt x="8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5" y="18"/>
                    </a:lnTo>
                    <a:lnTo>
                      <a:pt x="8" y="18"/>
                    </a:lnTo>
                    <a:lnTo>
                      <a:pt x="63" y="18"/>
                    </a:lnTo>
                    <a:lnTo>
                      <a:pt x="68" y="14"/>
                    </a:lnTo>
                    <a:lnTo>
                      <a:pt x="70" y="14"/>
                    </a:lnTo>
                    <a:lnTo>
                      <a:pt x="70" y="12"/>
                    </a:lnTo>
                    <a:lnTo>
                      <a:pt x="74" y="12"/>
                    </a:lnTo>
                    <a:lnTo>
                      <a:pt x="74" y="8"/>
                    </a:lnTo>
                    <a:lnTo>
                      <a:pt x="74" y="6"/>
                    </a:lnTo>
                    <a:lnTo>
                      <a:pt x="70" y="2"/>
                    </a:lnTo>
                    <a:lnTo>
                      <a:pt x="68" y="0"/>
                    </a:lnTo>
                    <a:lnTo>
                      <a:pt x="63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34" name="Line 718"/>
              <p:cNvSpPr>
                <a:spLocks noChangeShapeType="1"/>
              </p:cNvSpPr>
              <p:nvPr/>
            </p:nvSpPr>
            <p:spPr bwMode="auto">
              <a:xfrm>
                <a:off x="795" y="175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35" name="Freeform 719"/>
              <p:cNvSpPr>
                <a:spLocks/>
              </p:cNvSpPr>
              <p:nvPr/>
            </p:nvSpPr>
            <p:spPr bwMode="auto">
              <a:xfrm>
                <a:off x="792" y="1753"/>
                <a:ext cx="3" cy="24"/>
              </a:xfrm>
              <a:custGeom>
                <a:avLst/>
                <a:gdLst>
                  <a:gd name="T0" fmla="*/ 0 w 17"/>
                  <a:gd name="T1" fmla="*/ 0 h 120"/>
                  <a:gd name="T2" fmla="*/ 0 w 17"/>
                  <a:gd name="T3" fmla="*/ 0 h 120"/>
                  <a:gd name="T4" fmla="*/ 0 w 17"/>
                  <a:gd name="T5" fmla="*/ 0 h 120"/>
                  <a:gd name="T6" fmla="*/ 0 w 17"/>
                  <a:gd name="T7" fmla="*/ 0 h 120"/>
                  <a:gd name="T8" fmla="*/ 0 w 17"/>
                  <a:gd name="T9" fmla="*/ 0 h 120"/>
                  <a:gd name="T10" fmla="*/ 0 w 17"/>
                  <a:gd name="T11" fmla="*/ 0 h 120"/>
                  <a:gd name="T12" fmla="*/ 0 w 17"/>
                  <a:gd name="T13" fmla="*/ 0 h 120"/>
                  <a:gd name="T14" fmla="*/ 0 w 17"/>
                  <a:gd name="T15" fmla="*/ 0 h 120"/>
                  <a:gd name="T16" fmla="*/ 0 w 17"/>
                  <a:gd name="T17" fmla="*/ 0 h 120"/>
                  <a:gd name="T18" fmla="*/ 0 w 17"/>
                  <a:gd name="T19" fmla="*/ 0 h 120"/>
                  <a:gd name="T20" fmla="*/ 0 w 17"/>
                  <a:gd name="T21" fmla="*/ 0 h 120"/>
                  <a:gd name="T22" fmla="*/ 0 w 17"/>
                  <a:gd name="T23" fmla="*/ 0 h 120"/>
                  <a:gd name="T24" fmla="*/ 0 w 17"/>
                  <a:gd name="T25" fmla="*/ 0 h 120"/>
                  <a:gd name="T26" fmla="*/ 0 w 17"/>
                  <a:gd name="T27" fmla="*/ 0 h 120"/>
                  <a:gd name="T28" fmla="*/ 0 w 17"/>
                  <a:gd name="T29" fmla="*/ 0 h 120"/>
                  <a:gd name="T30" fmla="*/ 0 w 17"/>
                  <a:gd name="T31" fmla="*/ 0 h 120"/>
                  <a:gd name="T32" fmla="*/ 0 w 17"/>
                  <a:gd name="T33" fmla="*/ 0 h 120"/>
                  <a:gd name="T34" fmla="*/ 0 w 17"/>
                  <a:gd name="T35" fmla="*/ 0 h 120"/>
                  <a:gd name="T36" fmla="*/ 0 w 17"/>
                  <a:gd name="T37" fmla="*/ 0 h 120"/>
                  <a:gd name="T38" fmla="*/ 0 w 17"/>
                  <a:gd name="T39" fmla="*/ 0 h 120"/>
                  <a:gd name="T40" fmla="*/ 0 w 17"/>
                  <a:gd name="T41" fmla="*/ 0 h 120"/>
                  <a:gd name="T42" fmla="*/ 0 w 17"/>
                  <a:gd name="T43" fmla="*/ 0 h 120"/>
                  <a:gd name="T44" fmla="*/ 0 w 17"/>
                  <a:gd name="T45" fmla="*/ 0 h 120"/>
                  <a:gd name="T46" fmla="*/ 0 w 17"/>
                  <a:gd name="T47" fmla="*/ 0 h 120"/>
                  <a:gd name="T48" fmla="*/ 0 w 17"/>
                  <a:gd name="T49" fmla="*/ 0 h 120"/>
                  <a:gd name="T50" fmla="*/ 0 w 17"/>
                  <a:gd name="T51" fmla="*/ 0 h 12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20"/>
                  <a:gd name="T80" fmla="*/ 17 w 17"/>
                  <a:gd name="T81" fmla="*/ 120 h 12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20">
                    <a:moveTo>
                      <a:pt x="17" y="8"/>
                    </a:moveTo>
                    <a:lnTo>
                      <a:pt x="17" y="6"/>
                    </a:lnTo>
                    <a:lnTo>
                      <a:pt x="13" y="2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14"/>
                    </a:lnTo>
                    <a:lnTo>
                      <a:pt x="2" y="116"/>
                    </a:lnTo>
                    <a:lnTo>
                      <a:pt x="6" y="120"/>
                    </a:lnTo>
                    <a:lnTo>
                      <a:pt x="8" y="120"/>
                    </a:lnTo>
                    <a:lnTo>
                      <a:pt x="11" y="120"/>
                    </a:lnTo>
                    <a:lnTo>
                      <a:pt x="11" y="116"/>
                    </a:lnTo>
                    <a:lnTo>
                      <a:pt x="13" y="116"/>
                    </a:lnTo>
                    <a:lnTo>
                      <a:pt x="13" y="114"/>
                    </a:lnTo>
                    <a:lnTo>
                      <a:pt x="17" y="114"/>
                    </a:lnTo>
                    <a:lnTo>
                      <a:pt x="17" y="8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36" name="Line 720"/>
              <p:cNvSpPr>
                <a:spLocks noChangeShapeType="1"/>
              </p:cNvSpPr>
              <p:nvPr/>
            </p:nvSpPr>
            <p:spPr bwMode="auto">
              <a:xfrm>
                <a:off x="794" y="177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37" name="Freeform 721"/>
              <p:cNvSpPr>
                <a:spLocks/>
              </p:cNvSpPr>
              <p:nvPr/>
            </p:nvSpPr>
            <p:spPr bwMode="auto">
              <a:xfrm>
                <a:off x="792" y="1773"/>
                <a:ext cx="17" cy="4"/>
              </a:xfrm>
              <a:custGeom>
                <a:avLst/>
                <a:gdLst>
                  <a:gd name="T0" fmla="*/ 0 w 87"/>
                  <a:gd name="T1" fmla="*/ 0 h 19"/>
                  <a:gd name="T2" fmla="*/ 0 w 87"/>
                  <a:gd name="T3" fmla="*/ 0 h 19"/>
                  <a:gd name="T4" fmla="*/ 0 w 87"/>
                  <a:gd name="T5" fmla="*/ 0 h 19"/>
                  <a:gd name="T6" fmla="*/ 0 w 87"/>
                  <a:gd name="T7" fmla="*/ 0 h 19"/>
                  <a:gd name="T8" fmla="*/ 0 w 87"/>
                  <a:gd name="T9" fmla="*/ 0 h 19"/>
                  <a:gd name="T10" fmla="*/ 0 w 87"/>
                  <a:gd name="T11" fmla="*/ 0 h 19"/>
                  <a:gd name="T12" fmla="*/ 0 w 87"/>
                  <a:gd name="T13" fmla="*/ 0 h 19"/>
                  <a:gd name="T14" fmla="*/ 0 w 87"/>
                  <a:gd name="T15" fmla="*/ 0 h 19"/>
                  <a:gd name="T16" fmla="*/ 0 w 87"/>
                  <a:gd name="T17" fmla="*/ 0 h 19"/>
                  <a:gd name="T18" fmla="*/ 0 w 87"/>
                  <a:gd name="T19" fmla="*/ 0 h 19"/>
                  <a:gd name="T20" fmla="*/ 0 w 87"/>
                  <a:gd name="T21" fmla="*/ 0 h 19"/>
                  <a:gd name="T22" fmla="*/ 0 w 87"/>
                  <a:gd name="T23" fmla="*/ 0 h 19"/>
                  <a:gd name="T24" fmla="*/ 0 w 87"/>
                  <a:gd name="T25" fmla="*/ 0 h 19"/>
                  <a:gd name="T26" fmla="*/ 0 w 87"/>
                  <a:gd name="T27" fmla="*/ 0 h 19"/>
                  <a:gd name="T28" fmla="*/ 0 w 87"/>
                  <a:gd name="T29" fmla="*/ 0 h 19"/>
                  <a:gd name="T30" fmla="*/ 0 w 87"/>
                  <a:gd name="T31" fmla="*/ 0 h 19"/>
                  <a:gd name="T32" fmla="*/ 0 w 87"/>
                  <a:gd name="T33" fmla="*/ 0 h 19"/>
                  <a:gd name="T34" fmla="*/ 0 w 87"/>
                  <a:gd name="T35" fmla="*/ 0 h 19"/>
                  <a:gd name="T36" fmla="*/ 0 w 87"/>
                  <a:gd name="T37" fmla="*/ 0 h 19"/>
                  <a:gd name="T38" fmla="*/ 0 w 87"/>
                  <a:gd name="T39" fmla="*/ 0 h 19"/>
                  <a:gd name="T40" fmla="*/ 0 w 87"/>
                  <a:gd name="T41" fmla="*/ 0 h 19"/>
                  <a:gd name="T42" fmla="*/ 0 w 87"/>
                  <a:gd name="T43" fmla="*/ 0 h 19"/>
                  <a:gd name="T44" fmla="*/ 0 w 87"/>
                  <a:gd name="T45" fmla="*/ 0 h 19"/>
                  <a:gd name="T46" fmla="*/ 0 w 87"/>
                  <a:gd name="T47" fmla="*/ 0 h 19"/>
                  <a:gd name="T48" fmla="*/ 0 w 87"/>
                  <a:gd name="T49" fmla="*/ 0 h 19"/>
                  <a:gd name="T50" fmla="*/ 0 w 87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7"/>
                  <a:gd name="T79" fmla="*/ 0 h 19"/>
                  <a:gd name="T80" fmla="*/ 87 w 87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7" h="19">
                    <a:moveTo>
                      <a:pt x="8" y="0"/>
                    </a:moveTo>
                    <a:lnTo>
                      <a:pt x="6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2" y="15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79" y="19"/>
                    </a:lnTo>
                    <a:lnTo>
                      <a:pt x="81" y="15"/>
                    </a:lnTo>
                    <a:lnTo>
                      <a:pt x="85" y="15"/>
                    </a:lnTo>
                    <a:lnTo>
                      <a:pt x="87" y="13"/>
                    </a:lnTo>
                    <a:lnTo>
                      <a:pt x="87" y="9"/>
                    </a:lnTo>
                    <a:lnTo>
                      <a:pt x="87" y="7"/>
                    </a:lnTo>
                    <a:lnTo>
                      <a:pt x="87" y="3"/>
                    </a:lnTo>
                    <a:lnTo>
                      <a:pt x="85" y="3"/>
                    </a:lnTo>
                    <a:lnTo>
                      <a:pt x="81" y="0"/>
                    </a:lnTo>
                    <a:lnTo>
                      <a:pt x="79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38" name="Line 722"/>
              <p:cNvSpPr>
                <a:spLocks noChangeShapeType="1"/>
              </p:cNvSpPr>
              <p:nvPr/>
            </p:nvSpPr>
            <p:spPr bwMode="auto">
              <a:xfrm>
                <a:off x="809" y="177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39" name="Freeform 723"/>
              <p:cNvSpPr>
                <a:spLocks/>
              </p:cNvSpPr>
              <p:nvPr/>
            </p:nvSpPr>
            <p:spPr bwMode="auto">
              <a:xfrm>
                <a:off x="806" y="1773"/>
                <a:ext cx="3" cy="24"/>
              </a:xfrm>
              <a:custGeom>
                <a:avLst/>
                <a:gdLst>
                  <a:gd name="T0" fmla="*/ 0 w 17"/>
                  <a:gd name="T1" fmla="*/ 0 h 121"/>
                  <a:gd name="T2" fmla="*/ 0 w 17"/>
                  <a:gd name="T3" fmla="*/ 0 h 121"/>
                  <a:gd name="T4" fmla="*/ 0 w 17"/>
                  <a:gd name="T5" fmla="*/ 0 h 121"/>
                  <a:gd name="T6" fmla="*/ 0 w 17"/>
                  <a:gd name="T7" fmla="*/ 0 h 121"/>
                  <a:gd name="T8" fmla="*/ 0 w 17"/>
                  <a:gd name="T9" fmla="*/ 0 h 121"/>
                  <a:gd name="T10" fmla="*/ 0 w 17"/>
                  <a:gd name="T11" fmla="*/ 0 h 121"/>
                  <a:gd name="T12" fmla="*/ 0 w 17"/>
                  <a:gd name="T13" fmla="*/ 0 h 121"/>
                  <a:gd name="T14" fmla="*/ 0 w 17"/>
                  <a:gd name="T15" fmla="*/ 0 h 121"/>
                  <a:gd name="T16" fmla="*/ 0 w 17"/>
                  <a:gd name="T17" fmla="*/ 0 h 121"/>
                  <a:gd name="T18" fmla="*/ 0 w 17"/>
                  <a:gd name="T19" fmla="*/ 0 h 121"/>
                  <a:gd name="T20" fmla="*/ 0 w 17"/>
                  <a:gd name="T21" fmla="*/ 0 h 121"/>
                  <a:gd name="T22" fmla="*/ 0 w 17"/>
                  <a:gd name="T23" fmla="*/ 0 h 121"/>
                  <a:gd name="T24" fmla="*/ 0 w 17"/>
                  <a:gd name="T25" fmla="*/ 0 h 121"/>
                  <a:gd name="T26" fmla="*/ 0 w 17"/>
                  <a:gd name="T27" fmla="*/ 0 h 121"/>
                  <a:gd name="T28" fmla="*/ 0 w 17"/>
                  <a:gd name="T29" fmla="*/ 0 h 121"/>
                  <a:gd name="T30" fmla="*/ 0 w 17"/>
                  <a:gd name="T31" fmla="*/ 0 h 121"/>
                  <a:gd name="T32" fmla="*/ 0 w 17"/>
                  <a:gd name="T33" fmla="*/ 0 h 121"/>
                  <a:gd name="T34" fmla="*/ 0 w 17"/>
                  <a:gd name="T35" fmla="*/ 0 h 121"/>
                  <a:gd name="T36" fmla="*/ 0 w 17"/>
                  <a:gd name="T37" fmla="*/ 0 h 121"/>
                  <a:gd name="T38" fmla="*/ 0 w 17"/>
                  <a:gd name="T39" fmla="*/ 0 h 121"/>
                  <a:gd name="T40" fmla="*/ 0 w 17"/>
                  <a:gd name="T41" fmla="*/ 0 h 121"/>
                  <a:gd name="T42" fmla="*/ 0 w 17"/>
                  <a:gd name="T43" fmla="*/ 0 h 121"/>
                  <a:gd name="T44" fmla="*/ 0 w 17"/>
                  <a:gd name="T45" fmla="*/ 0 h 121"/>
                  <a:gd name="T46" fmla="*/ 0 w 17"/>
                  <a:gd name="T47" fmla="*/ 0 h 121"/>
                  <a:gd name="T48" fmla="*/ 0 w 17"/>
                  <a:gd name="T49" fmla="*/ 0 h 121"/>
                  <a:gd name="T50" fmla="*/ 0 w 17"/>
                  <a:gd name="T51" fmla="*/ 0 h 12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21"/>
                  <a:gd name="T80" fmla="*/ 17 w 17"/>
                  <a:gd name="T81" fmla="*/ 121 h 121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21">
                    <a:moveTo>
                      <a:pt x="17" y="9"/>
                    </a:moveTo>
                    <a:lnTo>
                      <a:pt x="17" y="7"/>
                    </a:lnTo>
                    <a:lnTo>
                      <a:pt x="17" y="3"/>
                    </a:lnTo>
                    <a:lnTo>
                      <a:pt x="15" y="3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3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15"/>
                    </a:lnTo>
                    <a:lnTo>
                      <a:pt x="4" y="117"/>
                    </a:lnTo>
                    <a:lnTo>
                      <a:pt x="6" y="121"/>
                    </a:lnTo>
                    <a:lnTo>
                      <a:pt x="9" y="121"/>
                    </a:lnTo>
                    <a:lnTo>
                      <a:pt x="11" y="121"/>
                    </a:lnTo>
                    <a:lnTo>
                      <a:pt x="11" y="117"/>
                    </a:lnTo>
                    <a:lnTo>
                      <a:pt x="15" y="117"/>
                    </a:lnTo>
                    <a:lnTo>
                      <a:pt x="17" y="115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40" name="Line 724"/>
              <p:cNvSpPr>
                <a:spLocks noChangeShapeType="1"/>
              </p:cNvSpPr>
              <p:nvPr/>
            </p:nvSpPr>
            <p:spPr bwMode="auto">
              <a:xfrm>
                <a:off x="808" y="179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41" name="Freeform 725"/>
              <p:cNvSpPr>
                <a:spLocks/>
              </p:cNvSpPr>
              <p:nvPr/>
            </p:nvSpPr>
            <p:spPr bwMode="auto">
              <a:xfrm>
                <a:off x="806" y="1793"/>
                <a:ext cx="6" cy="4"/>
              </a:xfrm>
              <a:custGeom>
                <a:avLst/>
                <a:gdLst>
                  <a:gd name="T0" fmla="*/ 0 w 31"/>
                  <a:gd name="T1" fmla="*/ 0 h 19"/>
                  <a:gd name="T2" fmla="*/ 0 w 31"/>
                  <a:gd name="T3" fmla="*/ 0 h 19"/>
                  <a:gd name="T4" fmla="*/ 0 w 31"/>
                  <a:gd name="T5" fmla="*/ 0 h 19"/>
                  <a:gd name="T6" fmla="*/ 0 w 31"/>
                  <a:gd name="T7" fmla="*/ 0 h 19"/>
                  <a:gd name="T8" fmla="*/ 0 w 31"/>
                  <a:gd name="T9" fmla="*/ 0 h 19"/>
                  <a:gd name="T10" fmla="*/ 0 w 31"/>
                  <a:gd name="T11" fmla="*/ 0 h 19"/>
                  <a:gd name="T12" fmla="*/ 0 w 31"/>
                  <a:gd name="T13" fmla="*/ 0 h 19"/>
                  <a:gd name="T14" fmla="*/ 0 w 31"/>
                  <a:gd name="T15" fmla="*/ 0 h 19"/>
                  <a:gd name="T16" fmla="*/ 0 w 31"/>
                  <a:gd name="T17" fmla="*/ 0 h 19"/>
                  <a:gd name="T18" fmla="*/ 0 w 31"/>
                  <a:gd name="T19" fmla="*/ 0 h 19"/>
                  <a:gd name="T20" fmla="*/ 0 w 31"/>
                  <a:gd name="T21" fmla="*/ 0 h 19"/>
                  <a:gd name="T22" fmla="*/ 0 w 31"/>
                  <a:gd name="T23" fmla="*/ 0 h 19"/>
                  <a:gd name="T24" fmla="*/ 0 w 31"/>
                  <a:gd name="T25" fmla="*/ 0 h 19"/>
                  <a:gd name="T26" fmla="*/ 0 w 31"/>
                  <a:gd name="T27" fmla="*/ 0 h 19"/>
                  <a:gd name="T28" fmla="*/ 0 w 31"/>
                  <a:gd name="T29" fmla="*/ 0 h 19"/>
                  <a:gd name="T30" fmla="*/ 0 w 31"/>
                  <a:gd name="T31" fmla="*/ 0 h 19"/>
                  <a:gd name="T32" fmla="*/ 0 w 31"/>
                  <a:gd name="T33" fmla="*/ 0 h 19"/>
                  <a:gd name="T34" fmla="*/ 0 w 31"/>
                  <a:gd name="T35" fmla="*/ 0 h 19"/>
                  <a:gd name="T36" fmla="*/ 0 w 31"/>
                  <a:gd name="T37" fmla="*/ 0 h 19"/>
                  <a:gd name="T38" fmla="*/ 0 w 31"/>
                  <a:gd name="T39" fmla="*/ 0 h 19"/>
                  <a:gd name="T40" fmla="*/ 0 w 31"/>
                  <a:gd name="T41" fmla="*/ 0 h 19"/>
                  <a:gd name="T42" fmla="*/ 0 w 31"/>
                  <a:gd name="T43" fmla="*/ 0 h 19"/>
                  <a:gd name="T44" fmla="*/ 0 w 31"/>
                  <a:gd name="T45" fmla="*/ 0 h 19"/>
                  <a:gd name="T46" fmla="*/ 0 w 31"/>
                  <a:gd name="T47" fmla="*/ 0 h 19"/>
                  <a:gd name="T48" fmla="*/ 0 w 31"/>
                  <a:gd name="T49" fmla="*/ 0 h 19"/>
                  <a:gd name="T50" fmla="*/ 0 w 31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1"/>
                  <a:gd name="T79" fmla="*/ 0 h 19"/>
                  <a:gd name="T80" fmla="*/ 31 w 31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1" h="19">
                    <a:moveTo>
                      <a:pt x="9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4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4" y="15"/>
                    </a:lnTo>
                    <a:lnTo>
                      <a:pt x="6" y="19"/>
                    </a:lnTo>
                    <a:lnTo>
                      <a:pt x="9" y="19"/>
                    </a:lnTo>
                    <a:lnTo>
                      <a:pt x="22" y="19"/>
                    </a:lnTo>
                    <a:lnTo>
                      <a:pt x="28" y="15"/>
                    </a:lnTo>
                    <a:lnTo>
                      <a:pt x="31" y="13"/>
                    </a:lnTo>
                    <a:lnTo>
                      <a:pt x="31" y="9"/>
                    </a:lnTo>
                    <a:lnTo>
                      <a:pt x="31" y="6"/>
                    </a:lnTo>
                    <a:lnTo>
                      <a:pt x="31" y="3"/>
                    </a:lnTo>
                    <a:lnTo>
                      <a:pt x="28" y="3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2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42" name="Line 726"/>
              <p:cNvSpPr>
                <a:spLocks noChangeShapeType="1"/>
              </p:cNvSpPr>
              <p:nvPr/>
            </p:nvSpPr>
            <p:spPr bwMode="auto">
              <a:xfrm>
                <a:off x="812" y="179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43" name="Freeform 727"/>
              <p:cNvSpPr>
                <a:spLocks/>
              </p:cNvSpPr>
              <p:nvPr/>
            </p:nvSpPr>
            <p:spPr bwMode="auto">
              <a:xfrm>
                <a:off x="809" y="1793"/>
                <a:ext cx="3" cy="24"/>
              </a:xfrm>
              <a:custGeom>
                <a:avLst/>
                <a:gdLst>
                  <a:gd name="T0" fmla="*/ 0 w 16"/>
                  <a:gd name="T1" fmla="*/ 0 h 121"/>
                  <a:gd name="T2" fmla="*/ 0 w 16"/>
                  <a:gd name="T3" fmla="*/ 0 h 121"/>
                  <a:gd name="T4" fmla="*/ 0 w 16"/>
                  <a:gd name="T5" fmla="*/ 0 h 121"/>
                  <a:gd name="T6" fmla="*/ 0 w 16"/>
                  <a:gd name="T7" fmla="*/ 0 h 121"/>
                  <a:gd name="T8" fmla="*/ 0 w 16"/>
                  <a:gd name="T9" fmla="*/ 0 h 121"/>
                  <a:gd name="T10" fmla="*/ 0 w 16"/>
                  <a:gd name="T11" fmla="*/ 0 h 121"/>
                  <a:gd name="T12" fmla="*/ 0 w 16"/>
                  <a:gd name="T13" fmla="*/ 0 h 121"/>
                  <a:gd name="T14" fmla="*/ 0 w 16"/>
                  <a:gd name="T15" fmla="*/ 0 h 121"/>
                  <a:gd name="T16" fmla="*/ 0 w 16"/>
                  <a:gd name="T17" fmla="*/ 0 h 121"/>
                  <a:gd name="T18" fmla="*/ 0 w 16"/>
                  <a:gd name="T19" fmla="*/ 0 h 121"/>
                  <a:gd name="T20" fmla="*/ 0 w 16"/>
                  <a:gd name="T21" fmla="*/ 0 h 121"/>
                  <a:gd name="T22" fmla="*/ 0 w 16"/>
                  <a:gd name="T23" fmla="*/ 0 h 121"/>
                  <a:gd name="T24" fmla="*/ 0 w 16"/>
                  <a:gd name="T25" fmla="*/ 0 h 121"/>
                  <a:gd name="T26" fmla="*/ 0 w 16"/>
                  <a:gd name="T27" fmla="*/ 0 h 121"/>
                  <a:gd name="T28" fmla="*/ 0 w 16"/>
                  <a:gd name="T29" fmla="*/ 0 h 121"/>
                  <a:gd name="T30" fmla="*/ 0 w 16"/>
                  <a:gd name="T31" fmla="*/ 0 h 121"/>
                  <a:gd name="T32" fmla="*/ 0 w 16"/>
                  <a:gd name="T33" fmla="*/ 0 h 121"/>
                  <a:gd name="T34" fmla="*/ 0 w 16"/>
                  <a:gd name="T35" fmla="*/ 0 h 121"/>
                  <a:gd name="T36" fmla="*/ 0 w 16"/>
                  <a:gd name="T37" fmla="*/ 0 h 121"/>
                  <a:gd name="T38" fmla="*/ 0 w 16"/>
                  <a:gd name="T39" fmla="*/ 0 h 121"/>
                  <a:gd name="T40" fmla="*/ 0 w 16"/>
                  <a:gd name="T41" fmla="*/ 0 h 121"/>
                  <a:gd name="T42" fmla="*/ 0 w 16"/>
                  <a:gd name="T43" fmla="*/ 0 h 121"/>
                  <a:gd name="T44" fmla="*/ 0 w 16"/>
                  <a:gd name="T45" fmla="*/ 0 h 121"/>
                  <a:gd name="T46" fmla="*/ 0 w 16"/>
                  <a:gd name="T47" fmla="*/ 0 h 121"/>
                  <a:gd name="T48" fmla="*/ 0 w 16"/>
                  <a:gd name="T49" fmla="*/ 0 h 121"/>
                  <a:gd name="T50" fmla="*/ 0 w 16"/>
                  <a:gd name="T51" fmla="*/ 0 h 12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1"/>
                  <a:gd name="T80" fmla="*/ 16 w 16"/>
                  <a:gd name="T81" fmla="*/ 121 h 121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1">
                    <a:moveTo>
                      <a:pt x="16" y="9"/>
                    </a:moveTo>
                    <a:lnTo>
                      <a:pt x="16" y="6"/>
                    </a:lnTo>
                    <a:lnTo>
                      <a:pt x="16" y="3"/>
                    </a:lnTo>
                    <a:lnTo>
                      <a:pt x="13" y="3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14"/>
                    </a:lnTo>
                    <a:lnTo>
                      <a:pt x="2" y="114"/>
                    </a:lnTo>
                    <a:lnTo>
                      <a:pt x="2" y="117"/>
                    </a:lnTo>
                    <a:lnTo>
                      <a:pt x="5" y="117"/>
                    </a:lnTo>
                    <a:lnTo>
                      <a:pt x="5" y="121"/>
                    </a:lnTo>
                    <a:lnTo>
                      <a:pt x="7" y="121"/>
                    </a:lnTo>
                    <a:lnTo>
                      <a:pt x="11" y="121"/>
                    </a:lnTo>
                    <a:lnTo>
                      <a:pt x="13" y="117"/>
                    </a:lnTo>
                    <a:lnTo>
                      <a:pt x="16" y="114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44" name="Line 728"/>
              <p:cNvSpPr>
                <a:spLocks noChangeShapeType="1"/>
              </p:cNvSpPr>
              <p:nvPr/>
            </p:nvSpPr>
            <p:spPr bwMode="auto">
              <a:xfrm>
                <a:off x="810" y="181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45" name="Freeform 729"/>
              <p:cNvSpPr>
                <a:spLocks/>
              </p:cNvSpPr>
              <p:nvPr/>
            </p:nvSpPr>
            <p:spPr bwMode="auto">
              <a:xfrm>
                <a:off x="809" y="1814"/>
                <a:ext cx="17" cy="3"/>
              </a:xfrm>
              <a:custGeom>
                <a:avLst/>
                <a:gdLst>
                  <a:gd name="T0" fmla="*/ 0 w 86"/>
                  <a:gd name="T1" fmla="*/ 0 h 19"/>
                  <a:gd name="T2" fmla="*/ 0 w 86"/>
                  <a:gd name="T3" fmla="*/ 0 h 19"/>
                  <a:gd name="T4" fmla="*/ 0 w 86"/>
                  <a:gd name="T5" fmla="*/ 0 h 19"/>
                  <a:gd name="T6" fmla="*/ 0 w 86"/>
                  <a:gd name="T7" fmla="*/ 0 h 19"/>
                  <a:gd name="T8" fmla="*/ 0 w 86"/>
                  <a:gd name="T9" fmla="*/ 0 h 19"/>
                  <a:gd name="T10" fmla="*/ 0 w 86"/>
                  <a:gd name="T11" fmla="*/ 0 h 19"/>
                  <a:gd name="T12" fmla="*/ 0 w 86"/>
                  <a:gd name="T13" fmla="*/ 0 h 19"/>
                  <a:gd name="T14" fmla="*/ 0 w 86"/>
                  <a:gd name="T15" fmla="*/ 0 h 19"/>
                  <a:gd name="T16" fmla="*/ 0 w 86"/>
                  <a:gd name="T17" fmla="*/ 0 h 19"/>
                  <a:gd name="T18" fmla="*/ 0 w 86"/>
                  <a:gd name="T19" fmla="*/ 0 h 19"/>
                  <a:gd name="T20" fmla="*/ 0 w 86"/>
                  <a:gd name="T21" fmla="*/ 0 h 19"/>
                  <a:gd name="T22" fmla="*/ 0 w 86"/>
                  <a:gd name="T23" fmla="*/ 0 h 19"/>
                  <a:gd name="T24" fmla="*/ 0 w 86"/>
                  <a:gd name="T25" fmla="*/ 0 h 19"/>
                  <a:gd name="T26" fmla="*/ 0 w 86"/>
                  <a:gd name="T27" fmla="*/ 0 h 19"/>
                  <a:gd name="T28" fmla="*/ 0 w 86"/>
                  <a:gd name="T29" fmla="*/ 0 h 19"/>
                  <a:gd name="T30" fmla="*/ 0 w 86"/>
                  <a:gd name="T31" fmla="*/ 0 h 19"/>
                  <a:gd name="T32" fmla="*/ 0 w 86"/>
                  <a:gd name="T33" fmla="*/ 0 h 19"/>
                  <a:gd name="T34" fmla="*/ 0 w 86"/>
                  <a:gd name="T35" fmla="*/ 0 h 19"/>
                  <a:gd name="T36" fmla="*/ 0 w 86"/>
                  <a:gd name="T37" fmla="*/ 0 h 19"/>
                  <a:gd name="T38" fmla="*/ 0 w 86"/>
                  <a:gd name="T39" fmla="*/ 0 h 19"/>
                  <a:gd name="T40" fmla="*/ 0 w 86"/>
                  <a:gd name="T41" fmla="*/ 0 h 19"/>
                  <a:gd name="T42" fmla="*/ 0 w 86"/>
                  <a:gd name="T43" fmla="*/ 0 h 19"/>
                  <a:gd name="T44" fmla="*/ 0 w 86"/>
                  <a:gd name="T45" fmla="*/ 0 h 19"/>
                  <a:gd name="T46" fmla="*/ 0 w 86"/>
                  <a:gd name="T47" fmla="*/ 0 h 19"/>
                  <a:gd name="T48" fmla="*/ 0 w 86"/>
                  <a:gd name="T49" fmla="*/ 0 h 19"/>
                  <a:gd name="T50" fmla="*/ 0 w 86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6"/>
                  <a:gd name="T79" fmla="*/ 0 h 19"/>
                  <a:gd name="T80" fmla="*/ 86 w 86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6" h="19">
                    <a:moveTo>
                      <a:pt x="7" y="0"/>
                    </a:moveTo>
                    <a:lnTo>
                      <a:pt x="5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2" y="15"/>
                    </a:lnTo>
                    <a:lnTo>
                      <a:pt x="5" y="15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79" y="19"/>
                    </a:lnTo>
                    <a:lnTo>
                      <a:pt x="84" y="15"/>
                    </a:lnTo>
                    <a:lnTo>
                      <a:pt x="86" y="12"/>
                    </a:lnTo>
                    <a:lnTo>
                      <a:pt x="86" y="9"/>
                    </a:lnTo>
                    <a:lnTo>
                      <a:pt x="86" y="6"/>
                    </a:lnTo>
                    <a:lnTo>
                      <a:pt x="86" y="2"/>
                    </a:lnTo>
                    <a:lnTo>
                      <a:pt x="84" y="2"/>
                    </a:lnTo>
                    <a:lnTo>
                      <a:pt x="84" y="0"/>
                    </a:lnTo>
                    <a:lnTo>
                      <a:pt x="81" y="0"/>
                    </a:lnTo>
                    <a:lnTo>
                      <a:pt x="79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46" name="Line 730"/>
              <p:cNvSpPr>
                <a:spLocks noChangeShapeType="1"/>
              </p:cNvSpPr>
              <p:nvPr/>
            </p:nvSpPr>
            <p:spPr bwMode="auto">
              <a:xfrm>
                <a:off x="826" y="181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47" name="Freeform 731"/>
              <p:cNvSpPr>
                <a:spLocks/>
              </p:cNvSpPr>
              <p:nvPr/>
            </p:nvSpPr>
            <p:spPr bwMode="auto">
              <a:xfrm>
                <a:off x="823" y="1814"/>
                <a:ext cx="3" cy="23"/>
              </a:xfrm>
              <a:custGeom>
                <a:avLst/>
                <a:gdLst>
                  <a:gd name="T0" fmla="*/ 0 w 16"/>
                  <a:gd name="T1" fmla="*/ 0 h 119"/>
                  <a:gd name="T2" fmla="*/ 0 w 16"/>
                  <a:gd name="T3" fmla="*/ 0 h 119"/>
                  <a:gd name="T4" fmla="*/ 0 w 16"/>
                  <a:gd name="T5" fmla="*/ 0 h 119"/>
                  <a:gd name="T6" fmla="*/ 0 w 16"/>
                  <a:gd name="T7" fmla="*/ 0 h 119"/>
                  <a:gd name="T8" fmla="*/ 0 w 16"/>
                  <a:gd name="T9" fmla="*/ 0 h 119"/>
                  <a:gd name="T10" fmla="*/ 0 w 16"/>
                  <a:gd name="T11" fmla="*/ 0 h 119"/>
                  <a:gd name="T12" fmla="*/ 0 w 16"/>
                  <a:gd name="T13" fmla="*/ 0 h 119"/>
                  <a:gd name="T14" fmla="*/ 0 w 16"/>
                  <a:gd name="T15" fmla="*/ 0 h 119"/>
                  <a:gd name="T16" fmla="*/ 0 w 16"/>
                  <a:gd name="T17" fmla="*/ 0 h 119"/>
                  <a:gd name="T18" fmla="*/ 0 w 16"/>
                  <a:gd name="T19" fmla="*/ 0 h 119"/>
                  <a:gd name="T20" fmla="*/ 0 w 16"/>
                  <a:gd name="T21" fmla="*/ 0 h 119"/>
                  <a:gd name="T22" fmla="*/ 0 w 16"/>
                  <a:gd name="T23" fmla="*/ 0 h 119"/>
                  <a:gd name="T24" fmla="*/ 0 w 16"/>
                  <a:gd name="T25" fmla="*/ 0 h 119"/>
                  <a:gd name="T26" fmla="*/ 0 w 16"/>
                  <a:gd name="T27" fmla="*/ 0 h 119"/>
                  <a:gd name="T28" fmla="*/ 0 w 16"/>
                  <a:gd name="T29" fmla="*/ 0 h 119"/>
                  <a:gd name="T30" fmla="*/ 0 w 16"/>
                  <a:gd name="T31" fmla="*/ 0 h 119"/>
                  <a:gd name="T32" fmla="*/ 0 w 16"/>
                  <a:gd name="T33" fmla="*/ 0 h 119"/>
                  <a:gd name="T34" fmla="*/ 0 w 16"/>
                  <a:gd name="T35" fmla="*/ 0 h 119"/>
                  <a:gd name="T36" fmla="*/ 0 w 16"/>
                  <a:gd name="T37" fmla="*/ 0 h 119"/>
                  <a:gd name="T38" fmla="*/ 0 w 16"/>
                  <a:gd name="T39" fmla="*/ 0 h 119"/>
                  <a:gd name="T40" fmla="*/ 0 w 16"/>
                  <a:gd name="T41" fmla="*/ 0 h 119"/>
                  <a:gd name="T42" fmla="*/ 0 w 16"/>
                  <a:gd name="T43" fmla="*/ 0 h 119"/>
                  <a:gd name="T44" fmla="*/ 0 w 16"/>
                  <a:gd name="T45" fmla="*/ 0 h 119"/>
                  <a:gd name="T46" fmla="*/ 0 w 16"/>
                  <a:gd name="T47" fmla="*/ 0 h 119"/>
                  <a:gd name="T48" fmla="*/ 0 w 16"/>
                  <a:gd name="T49" fmla="*/ 0 h 119"/>
                  <a:gd name="T50" fmla="*/ 0 w 16"/>
                  <a:gd name="T51" fmla="*/ 0 h 1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19"/>
                  <a:gd name="T80" fmla="*/ 16 w 16"/>
                  <a:gd name="T81" fmla="*/ 119 h 1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19">
                    <a:moveTo>
                      <a:pt x="16" y="9"/>
                    </a:moveTo>
                    <a:lnTo>
                      <a:pt x="16" y="6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14"/>
                    </a:lnTo>
                    <a:lnTo>
                      <a:pt x="3" y="117"/>
                    </a:lnTo>
                    <a:lnTo>
                      <a:pt x="5" y="119"/>
                    </a:lnTo>
                    <a:lnTo>
                      <a:pt x="9" y="119"/>
                    </a:lnTo>
                    <a:lnTo>
                      <a:pt x="11" y="119"/>
                    </a:lnTo>
                    <a:lnTo>
                      <a:pt x="14" y="119"/>
                    </a:lnTo>
                    <a:lnTo>
                      <a:pt x="14" y="117"/>
                    </a:lnTo>
                    <a:lnTo>
                      <a:pt x="16" y="117"/>
                    </a:lnTo>
                    <a:lnTo>
                      <a:pt x="16" y="114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48" name="Line 732"/>
              <p:cNvSpPr>
                <a:spLocks noChangeShapeType="1"/>
              </p:cNvSpPr>
              <p:nvPr/>
            </p:nvSpPr>
            <p:spPr bwMode="auto">
              <a:xfrm>
                <a:off x="825" y="183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49" name="Freeform 733"/>
              <p:cNvSpPr>
                <a:spLocks/>
              </p:cNvSpPr>
              <p:nvPr/>
            </p:nvSpPr>
            <p:spPr bwMode="auto">
              <a:xfrm>
                <a:off x="823" y="1834"/>
                <a:ext cx="38" cy="3"/>
              </a:xfrm>
              <a:custGeom>
                <a:avLst/>
                <a:gdLst>
                  <a:gd name="T0" fmla="*/ 0 w 189"/>
                  <a:gd name="T1" fmla="*/ 0 h 17"/>
                  <a:gd name="T2" fmla="*/ 0 w 189"/>
                  <a:gd name="T3" fmla="*/ 0 h 17"/>
                  <a:gd name="T4" fmla="*/ 0 w 189"/>
                  <a:gd name="T5" fmla="*/ 0 h 17"/>
                  <a:gd name="T6" fmla="*/ 0 w 189"/>
                  <a:gd name="T7" fmla="*/ 0 h 17"/>
                  <a:gd name="T8" fmla="*/ 0 w 189"/>
                  <a:gd name="T9" fmla="*/ 0 h 17"/>
                  <a:gd name="T10" fmla="*/ 0 w 189"/>
                  <a:gd name="T11" fmla="*/ 0 h 17"/>
                  <a:gd name="T12" fmla="*/ 0 w 189"/>
                  <a:gd name="T13" fmla="*/ 0 h 17"/>
                  <a:gd name="T14" fmla="*/ 0 w 189"/>
                  <a:gd name="T15" fmla="*/ 0 h 17"/>
                  <a:gd name="T16" fmla="*/ 0 w 189"/>
                  <a:gd name="T17" fmla="*/ 0 h 17"/>
                  <a:gd name="T18" fmla="*/ 0 w 189"/>
                  <a:gd name="T19" fmla="*/ 0 h 17"/>
                  <a:gd name="T20" fmla="*/ 0 w 189"/>
                  <a:gd name="T21" fmla="*/ 0 h 17"/>
                  <a:gd name="T22" fmla="*/ 0 w 189"/>
                  <a:gd name="T23" fmla="*/ 0 h 17"/>
                  <a:gd name="T24" fmla="*/ 0 w 189"/>
                  <a:gd name="T25" fmla="*/ 0 h 17"/>
                  <a:gd name="T26" fmla="*/ 0 w 189"/>
                  <a:gd name="T27" fmla="*/ 0 h 17"/>
                  <a:gd name="T28" fmla="*/ 0 w 189"/>
                  <a:gd name="T29" fmla="*/ 0 h 17"/>
                  <a:gd name="T30" fmla="*/ 0 w 189"/>
                  <a:gd name="T31" fmla="*/ 0 h 17"/>
                  <a:gd name="T32" fmla="*/ 0 w 189"/>
                  <a:gd name="T33" fmla="*/ 0 h 17"/>
                  <a:gd name="T34" fmla="*/ 0 w 189"/>
                  <a:gd name="T35" fmla="*/ 0 h 17"/>
                  <a:gd name="T36" fmla="*/ 0 w 189"/>
                  <a:gd name="T37" fmla="*/ 0 h 17"/>
                  <a:gd name="T38" fmla="*/ 0 w 189"/>
                  <a:gd name="T39" fmla="*/ 0 h 17"/>
                  <a:gd name="T40" fmla="*/ 0 w 189"/>
                  <a:gd name="T41" fmla="*/ 0 h 17"/>
                  <a:gd name="T42" fmla="*/ 0 w 189"/>
                  <a:gd name="T43" fmla="*/ 0 h 17"/>
                  <a:gd name="T44" fmla="*/ 0 w 189"/>
                  <a:gd name="T45" fmla="*/ 0 h 17"/>
                  <a:gd name="T46" fmla="*/ 0 w 189"/>
                  <a:gd name="T47" fmla="*/ 0 h 17"/>
                  <a:gd name="T48" fmla="*/ 0 w 189"/>
                  <a:gd name="T49" fmla="*/ 0 h 17"/>
                  <a:gd name="T50" fmla="*/ 0 w 189"/>
                  <a:gd name="T51" fmla="*/ 0 h 1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89"/>
                  <a:gd name="T79" fmla="*/ 0 h 17"/>
                  <a:gd name="T80" fmla="*/ 189 w 189"/>
                  <a:gd name="T81" fmla="*/ 17 h 1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89" h="17">
                    <a:moveTo>
                      <a:pt x="9" y="0"/>
                    </a:moveTo>
                    <a:lnTo>
                      <a:pt x="9" y="0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3" y="15"/>
                    </a:lnTo>
                    <a:lnTo>
                      <a:pt x="5" y="17"/>
                    </a:lnTo>
                    <a:lnTo>
                      <a:pt x="9" y="17"/>
                    </a:lnTo>
                    <a:lnTo>
                      <a:pt x="178" y="17"/>
                    </a:lnTo>
                    <a:lnTo>
                      <a:pt x="186" y="17"/>
                    </a:lnTo>
                    <a:lnTo>
                      <a:pt x="186" y="15"/>
                    </a:lnTo>
                    <a:lnTo>
                      <a:pt x="189" y="15"/>
                    </a:lnTo>
                    <a:lnTo>
                      <a:pt x="189" y="12"/>
                    </a:lnTo>
                    <a:lnTo>
                      <a:pt x="189" y="8"/>
                    </a:lnTo>
                    <a:lnTo>
                      <a:pt x="189" y="6"/>
                    </a:lnTo>
                    <a:lnTo>
                      <a:pt x="186" y="2"/>
                    </a:lnTo>
                    <a:lnTo>
                      <a:pt x="183" y="0"/>
                    </a:lnTo>
                    <a:lnTo>
                      <a:pt x="178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50" name="Line 734"/>
              <p:cNvSpPr>
                <a:spLocks noChangeShapeType="1"/>
              </p:cNvSpPr>
              <p:nvPr/>
            </p:nvSpPr>
            <p:spPr bwMode="auto">
              <a:xfrm>
                <a:off x="861" y="183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51" name="Freeform 735"/>
              <p:cNvSpPr>
                <a:spLocks/>
              </p:cNvSpPr>
              <p:nvPr/>
            </p:nvSpPr>
            <p:spPr bwMode="auto">
              <a:xfrm>
                <a:off x="857" y="1834"/>
                <a:ext cx="4" cy="25"/>
              </a:xfrm>
              <a:custGeom>
                <a:avLst/>
                <a:gdLst>
                  <a:gd name="T0" fmla="*/ 0 w 17"/>
                  <a:gd name="T1" fmla="*/ 0 h 123"/>
                  <a:gd name="T2" fmla="*/ 0 w 17"/>
                  <a:gd name="T3" fmla="*/ 0 h 123"/>
                  <a:gd name="T4" fmla="*/ 0 w 17"/>
                  <a:gd name="T5" fmla="*/ 0 h 123"/>
                  <a:gd name="T6" fmla="*/ 0 w 17"/>
                  <a:gd name="T7" fmla="*/ 0 h 123"/>
                  <a:gd name="T8" fmla="*/ 0 w 17"/>
                  <a:gd name="T9" fmla="*/ 0 h 123"/>
                  <a:gd name="T10" fmla="*/ 0 w 17"/>
                  <a:gd name="T11" fmla="*/ 0 h 123"/>
                  <a:gd name="T12" fmla="*/ 0 w 17"/>
                  <a:gd name="T13" fmla="*/ 0 h 123"/>
                  <a:gd name="T14" fmla="*/ 0 w 17"/>
                  <a:gd name="T15" fmla="*/ 0 h 123"/>
                  <a:gd name="T16" fmla="*/ 0 w 17"/>
                  <a:gd name="T17" fmla="*/ 0 h 123"/>
                  <a:gd name="T18" fmla="*/ 0 w 17"/>
                  <a:gd name="T19" fmla="*/ 0 h 123"/>
                  <a:gd name="T20" fmla="*/ 0 w 17"/>
                  <a:gd name="T21" fmla="*/ 0 h 123"/>
                  <a:gd name="T22" fmla="*/ 0 w 17"/>
                  <a:gd name="T23" fmla="*/ 0 h 123"/>
                  <a:gd name="T24" fmla="*/ 0 w 17"/>
                  <a:gd name="T25" fmla="*/ 0 h 123"/>
                  <a:gd name="T26" fmla="*/ 0 w 17"/>
                  <a:gd name="T27" fmla="*/ 0 h 123"/>
                  <a:gd name="T28" fmla="*/ 0 w 17"/>
                  <a:gd name="T29" fmla="*/ 0 h 123"/>
                  <a:gd name="T30" fmla="*/ 0 w 17"/>
                  <a:gd name="T31" fmla="*/ 0 h 123"/>
                  <a:gd name="T32" fmla="*/ 0 w 17"/>
                  <a:gd name="T33" fmla="*/ 0 h 123"/>
                  <a:gd name="T34" fmla="*/ 0 w 17"/>
                  <a:gd name="T35" fmla="*/ 0 h 123"/>
                  <a:gd name="T36" fmla="*/ 0 w 17"/>
                  <a:gd name="T37" fmla="*/ 0 h 123"/>
                  <a:gd name="T38" fmla="*/ 0 w 17"/>
                  <a:gd name="T39" fmla="*/ 0 h 123"/>
                  <a:gd name="T40" fmla="*/ 0 w 17"/>
                  <a:gd name="T41" fmla="*/ 0 h 123"/>
                  <a:gd name="T42" fmla="*/ 0 w 17"/>
                  <a:gd name="T43" fmla="*/ 0 h 123"/>
                  <a:gd name="T44" fmla="*/ 0 w 17"/>
                  <a:gd name="T45" fmla="*/ 0 h 123"/>
                  <a:gd name="T46" fmla="*/ 0 w 17"/>
                  <a:gd name="T47" fmla="*/ 0 h 123"/>
                  <a:gd name="T48" fmla="*/ 0 w 17"/>
                  <a:gd name="T49" fmla="*/ 0 h 123"/>
                  <a:gd name="T50" fmla="*/ 0 w 17"/>
                  <a:gd name="T51" fmla="*/ 0 h 12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23"/>
                  <a:gd name="T80" fmla="*/ 17 w 17"/>
                  <a:gd name="T81" fmla="*/ 123 h 12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23">
                    <a:moveTo>
                      <a:pt x="17" y="8"/>
                    </a:moveTo>
                    <a:lnTo>
                      <a:pt x="17" y="6"/>
                    </a:lnTo>
                    <a:lnTo>
                      <a:pt x="14" y="2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3" y="2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13"/>
                    </a:lnTo>
                    <a:lnTo>
                      <a:pt x="3" y="116"/>
                    </a:lnTo>
                    <a:lnTo>
                      <a:pt x="3" y="119"/>
                    </a:lnTo>
                    <a:lnTo>
                      <a:pt x="6" y="119"/>
                    </a:lnTo>
                    <a:lnTo>
                      <a:pt x="6" y="123"/>
                    </a:lnTo>
                    <a:lnTo>
                      <a:pt x="8" y="123"/>
                    </a:lnTo>
                    <a:lnTo>
                      <a:pt x="11" y="123"/>
                    </a:lnTo>
                    <a:lnTo>
                      <a:pt x="14" y="119"/>
                    </a:lnTo>
                    <a:lnTo>
                      <a:pt x="17" y="116"/>
                    </a:lnTo>
                    <a:lnTo>
                      <a:pt x="17" y="113"/>
                    </a:lnTo>
                    <a:lnTo>
                      <a:pt x="17" y="8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52" name="Line 736"/>
              <p:cNvSpPr>
                <a:spLocks noChangeShapeType="1"/>
              </p:cNvSpPr>
              <p:nvPr/>
            </p:nvSpPr>
            <p:spPr bwMode="auto">
              <a:xfrm>
                <a:off x="859" y="185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53" name="Freeform 737"/>
              <p:cNvSpPr>
                <a:spLocks/>
              </p:cNvSpPr>
              <p:nvPr/>
            </p:nvSpPr>
            <p:spPr bwMode="auto">
              <a:xfrm>
                <a:off x="857" y="1855"/>
                <a:ext cx="15" cy="4"/>
              </a:xfrm>
              <a:custGeom>
                <a:avLst/>
                <a:gdLst>
                  <a:gd name="T0" fmla="*/ 0 w 74"/>
                  <a:gd name="T1" fmla="*/ 0 h 19"/>
                  <a:gd name="T2" fmla="*/ 0 w 74"/>
                  <a:gd name="T3" fmla="*/ 0 h 19"/>
                  <a:gd name="T4" fmla="*/ 0 w 74"/>
                  <a:gd name="T5" fmla="*/ 0 h 19"/>
                  <a:gd name="T6" fmla="*/ 0 w 74"/>
                  <a:gd name="T7" fmla="*/ 0 h 19"/>
                  <a:gd name="T8" fmla="*/ 0 w 74"/>
                  <a:gd name="T9" fmla="*/ 0 h 19"/>
                  <a:gd name="T10" fmla="*/ 0 w 74"/>
                  <a:gd name="T11" fmla="*/ 0 h 19"/>
                  <a:gd name="T12" fmla="*/ 0 w 74"/>
                  <a:gd name="T13" fmla="*/ 0 h 19"/>
                  <a:gd name="T14" fmla="*/ 0 w 74"/>
                  <a:gd name="T15" fmla="*/ 0 h 19"/>
                  <a:gd name="T16" fmla="*/ 0 w 74"/>
                  <a:gd name="T17" fmla="*/ 0 h 19"/>
                  <a:gd name="T18" fmla="*/ 0 w 74"/>
                  <a:gd name="T19" fmla="*/ 0 h 19"/>
                  <a:gd name="T20" fmla="*/ 0 w 74"/>
                  <a:gd name="T21" fmla="*/ 0 h 19"/>
                  <a:gd name="T22" fmla="*/ 0 w 74"/>
                  <a:gd name="T23" fmla="*/ 0 h 19"/>
                  <a:gd name="T24" fmla="*/ 0 w 74"/>
                  <a:gd name="T25" fmla="*/ 0 h 19"/>
                  <a:gd name="T26" fmla="*/ 0 w 74"/>
                  <a:gd name="T27" fmla="*/ 0 h 19"/>
                  <a:gd name="T28" fmla="*/ 0 w 74"/>
                  <a:gd name="T29" fmla="*/ 0 h 19"/>
                  <a:gd name="T30" fmla="*/ 0 w 74"/>
                  <a:gd name="T31" fmla="*/ 0 h 19"/>
                  <a:gd name="T32" fmla="*/ 0 w 74"/>
                  <a:gd name="T33" fmla="*/ 0 h 19"/>
                  <a:gd name="T34" fmla="*/ 0 w 74"/>
                  <a:gd name="T35" fmla="*/ 0 h 19"/>
                  <a:gd name="T36" fmla="*/ 0 w 74"/>
                  <a:gd name="T37" fmla="*/ 0 h 19"/>
                  <a:gd name="T38" fmla="*/ 0 w 74"/>
                  <a:gd name="T39" fmla="*/ 0 h 19"/>
                  <a:gd name="T40" fmla="*/ 0 w 74"/>
                  <a:gd name="T41" fmla="*/ 0 h 19"/>
                  <a:gd name="T42" fmla="*/ 0 w 74"/>
                  <a:gd name="T43" fmla="*/ 0 h 19"/>
                  <a:gd name="T44" fmla="*/ 0 w 74"/>
                  <a:gd name="T45" fmla="*/ 0 h 19"/>
                  <a:gd name="T46" fmla="*/ 0 w 74"/>
                  <a:gd name="T47" fmla="*/ 0 h 19"/>
                  <a:gd name="T48" fmla="*/ 0 w 74"/>
                  <a:gd name="T49" fmla="*/ 0 h 19"/>
                  <a:gd name="T50" fmla="*/ 0 w 74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74"/>
                  <a:gd name="T79" fmla="*/ 0 h 19"/>
                  <a:gd name="T80" fmla="*/ 74 w 74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74" h="19">
                    <a:moveTo>
                      <a:pt x="8" y="0"/>
                    </a:moveTo>
                    <a:lnTo>
                      <a:pt x="6" y="0"/>
                    </a:lnTo>
                    <a:lnTo>
                      <a:pt x="3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3" y="12"/>
                    </a:lnTo>
                    <a:lnTo>
                      <a:pt x="3" y="15"/>
                    </a:lnTo>
                    <a:lnTo>
                      <a:pt x="6" y="15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63" y="19"/>
                    </a:lnTo>
                    <a:lnTo>
                      <a:pt x="71" y="15"/>
                    </a:lnTo>
                    <a:lnTo>
                      <a:pt x="74" y="12"/>
                    </a:lnTo>
                    <a:lnTo>
                      <a:pt x="74" y="9"/>
                    </a:lnTo>
                    <a:lnTo>
                      <a:pt x="74" y="6"/>
                    </a:lnTo>
                    <a:lnTo>
                      <a:pt x="74" y="2"/>
                    </a:lnTo>
                    <a:lnTo>
                      <a:pt x="71" y="2"/>
                    </a:lnTo>
                    <a:lnTo>
                      <a:pt x="71" y="0"/>
                    </a:lnTo>
                    <a:lnTo>
                      <a:pt x="69" y="0"/>
                    </a:lnTo>
                    <a:lnTo>
                      <a:pt x="63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54" name="Line 738"/>
              <p:cNvSpPr>
                <a:spLocks noChangeShapeType="1"/>
              </p:cNvSpPr>
              <p:nvPr/>
            </p:nvSpPr>
            <p:spPr bwMode="auto">
              <a:xfrm>
                <a:off x="872" y="185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55" name="Freeform 739"/>
              <p:cNvSpPr>
                <a:spLocks/>
              </p:cNvSpPr>
              <p:nvPr/>
            </p:nvSpPr>
            <p:spPr bwMode="auto">
              <a:xfrm>
                <a:off x="869" y="1855"/>
                <a:ext cx="3" cy="24"/>
              </a:xfrm>
              <a:custGeom>
                <a:avLst/>
                <a:gdLst>
                  <a:gd name="T0" fmla="*/ 0 w 16"/>
                  <a:gd name="T1" fmla="*/ 0 h 120"/>
                  <a:gd name="T2" fmla="*/ 0 w 16"/>
                  <a:gd name="T3" fmla="*/ 0 h 120"/>
                  <a:gd name="T4" fmla="*/ 0 w 16"/>
                  <a:gd name="T5" fmla="*/ 0 h 120"/>
                  <a:gd name="T6" fmla="*/ 0 w 16"/>
                  <a:gd name="T7" fmla="*/ 0 h 120"/>
                  <a:gd name="T8" fmla="*/ 0 w 16"/>
                  <a:gd name="T9" fmla="*/ 0 h 120"/>
                  <a:gd name="T10" fmla="*/ 0 w 16"/>
                  <a:gd name="T11" fmla="*/ 0 h 120"/>
                  <a:gd name="T12" fmla="*/ 0 w 16"/>
                  <a:gd name="T13" fmla="*/ 0 h 120"/>
                  <a:gd name="T14" fmla="*/ 0 w 16"/>
                  <a:gd name="T15" fmla="*/ 0 h 120"/>
                  <a:gd name="T16" fmla="*/ 0 w 16"/>
                  <a:gd name="T17" fmla="*/ 0 h 120"/>
                  <a:gd name="T18" fmla="*/ 0 w 16"/>
                  <a:gd name="T19" fmla="*/ 0 h 120"/>
                  <a:gd name="T20" fmla="*/ 0 w 16"/>
                  <a:gd name="T21" fmla="*/ 0 h 120"/>
                  <a:gd name="T22" fmla="*/ 0 w 16"/>
                  <a:gd name="T23" fmla="*/ 0 h 120"/>
                  <a:gd name="T24" fmla="*/ 0 w 16"/>
                  <a:gd name="T25" fmla="*/ 0 h 120"/>
                  <a:gd name="T26" fmla="*/ 0 w 16"/>
                  <a:gd name="T27" fmla="*/ 0 h 120"/>
                  <a:gd name="T28" fmla="*/ 0 w 16"/>
                  <a:gd name="T29" fmla="*/ 0 h 120"/>
                  <a:gd name="T30" fmla="*/ 0 w 16"/>
                  <a:gd name="T31" fmla="*/ 0 h 120"/>
                  <a:gd name="T32" fmla="*/ 0 w 16"/>
                  <a:gd name="T33" fmla="*/ 0 h 120"/>
                  <a:gd name="T34" fmla="*/ 0 w 16"/>
                  <a:gd name="T35" fmla="*/ 0 h 120"/>
                  <a:gd name="T36" fmla="*/ 0 w 16"/>
                  <a:gd name="T37" fmla="*/ 0 h 120"/>
                  <a:gd name="T38" fmla="*/ 0 w 16"/>
                  <a:gd name="T39" fmla="*/ 0 h 120"/>
                  <a:gd name="T40" fmla="*/ 0 w 16"/>
                  <a:gd name="T41" fmla="*/ 0 h 120"/>
                  <a:gd name="T42" fmla="*/ 0 w 16"/>
                  <a:gd name="T43" fmla="*/ 0 h 120"/>
                  <a:gd name="T44" fmla="*/ 0 w 16"/>
                  <a:gd name="T45" fmla="*/ 0 h 120"/>
                  <a:gd name="T46" fmla="*/ 0 w 16"/>
                  <a:gd name="T47" fmla="*/ 0 h 120"/>
                  <a:gd name="T48" fmla="*/ 0 w 16"/>
                  <a:gd name="T49" fmla="*/ 0 h 120"/>
                  <a:gd name="T50" fmla="*/ 0 w 16"/>
                  <a:gd name="T51" fmla="*/ 0 h 12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0"/>
                  <a:gd name="T80" fmla="*/ 16 w 16"/>
                  <a:gd name="T81" fmla="*/ 120 h 12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0">
                    <a:moveTo>
                      <a:pt x="16" y="9"/>
                    </a:moveTo>
                    <a:lnTo>
                      <a:pt x="16" y="6"/>
                    </a:lnTo>
                    <a:lnTo>
                      <a:pt x="16" y="2"/>
                    </a:lnTo>
                    <a:lnTo>
                      <a:pt x="13" y="2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14"/>
                    </a:lnTo>
                    <a:lnTo>
                      <a:pt x="0" y="117"/>
                    </a:lnTo>
                    <a:lnTo>
                      <a:pt x="2" y="117"/>
                    </a:lnTo>
                    <a:lnTo>
                      <a:pt x="5" y="120"/>
                    </a:lnTo>
                    <a:lnTo>
                      <a:pt x="7" y="120"/>
                    </a:lnTo>
                    <a:lnTo>
                      <a:pt x="11" y="120"/>
                    </a:lnTo>
                    <a:lnTo>
                      <a:pt x="13" y="120"/>
                    </a:lnTo>
                    <a:lnTo>
                      <a:pt x="13" y="117"/>
                    </a:lnTo>
                    <a:lnTo>
                      <a:pt x="16" y="117"/>
                    </a:lnTo>
                    <a:lnTo>
                      <a:pt x="16" y="114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56" name="Line 740"/>
              <p:cNvSpPr>
                <a:spLocks noChangeShapeType="1"/>
              </p:cNvSpPr>
              <p:nvPr/>
            </p:nvSpPr>
            <p:spPr bwMode="auto">
              <a:xfrm>
                <a:off x="870" y="187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57" name="Freeform 741"/>
              <p:cNvSpPr>
                <a:spLocks/>
              </p:cNvSpPr>
              <p:nvPr/>
            </p:nvSpPr>
            <p:spPr bwMode="auto">
              <a:xfrm>
                <a:off x="869" y="1875"/>
                <a:ext cx="9" cy="4"/>
              </a:xfrm>
              <a:custGeom>
                <a:avLst/>
                <a:gdLst>
                  <a:gd name="T0" fmla="*/ 0 w 46"/>
                  <a:gd name="T1" fmla="*/ 0 h 18"/>
                  <a:gd name="T2" fmla="*/ 0 w 46"/>
                  <a:gd name="T3" fmla="*/ 0 h 18"/>
                  <a:gd name="T4" fmla="*/ 0 w 46"/>
                  <a:gd name="T5" fmla="*/ 0 h 18"/>
                  <a:gd name="T6" fmla="*/ 0 w 46"/>
                  <a:gd name="T7" fmla="*/ 0 h 18"/>
                  <a:gd name="T8" fmla="*/ 0 w 46"/>
                  <a:gd name="T9" fmla="*/ 0 h 18"/>
                  <a:gd name="T10" fmla="*/ 0 w 46"/>
                  <a:gd name="T11" fmla="*/ 0 h 18"/>
                  <a:gd name="T12" fmla="*/ 0 w 46"/>
                  <a:gd name="T13" fmla="*/ 0 h 18"/>
                  <a:gd name="T14" fmla="*/ 0 w 46"/>
                  <a:gd name="T15" fmla="*/ 0 h 18"/>
                  <a:gd name="T16" fmla="*/ 0 w 46"/>
                  <a:gd name="T17" fmla="*/ 0 h 18"/>
                  <a:gd name="T18" fmla="*/ 0 w 46"/>
                  <a:gd name="T19" fmla="*/ 0 h 18"/>
                  <a:gd name="T20" fmla="*/ 0 w 46"/>
                  <a:gd name="T21" fmla="*/ 0 h 18"/>
                  <a:gd name="T22" fmla="*/ 0 w 46"/>
                  <a:gd name="T23" fmla="*/ 0 h 18"/>
                  <a:gd name="T24" fmla="*/ 0 w 46"/>
                  <a:gd name="T25" fmla="*/ 0 h 18"/>
                  <a:gd name="T26" fmla="*/ 0 w 46"/>
                  <a:gd name="T27" fmla="*/ 0 h 18"/>
                  <a:gd name="T28" fmla="*/ 0 w 46"/>
                  <a:gd name="T29" fmla="*/ 0 h 18"/>
                  <a:gd name="T30" fmla="*/ 0 w 46"/>
                  <a:gd name="T31" fmla="*/ 0 h 18"/>
                  <a:gd name="T32" fmla="*/ 0 w 46"/>
                  <a:gd name="T33" fmla="*/ 0 h 18"/>
                  <a:gd name="T34" fmla="*/ 0 w 46"/>
                  <a:gd name="T35" fmla="*/ 0 h 18"/>
                  <a:gd name="T36" fmla="*/ 0 w 46"/>
                  <a:gd name="T37" fmla="*/ 0 h 18"/>
                  <a:gd name="T38" fmla="*/ 0 w 46"/>
                  <a:gd name="T39" fmla="*/ 0 h 18"/>
                  <a:gd name="T40" fmla="*/ 0 w 46"/>
                  <a:gd name="T41" fmla="*/ 0 h 18"/>
                  <a:gd name="T42" fmla="*/ 0 w 46"/>
                  <a:gd name="T43" fmla="*/ 0 h 18"/>
                  <a:gd name="T44" fmla="*/ 0 w 46"/>
                  <a:gd name="T45" fmla="*/ 0 h 18"/>
                  <a:gd name="T46" fmla="*/ 0 w 46"/>
                  <a:gd name="T47" fmla="*/ 0 h 18"/>
                  <a:gd name="T48" fmla="*/ 0 w 46"/>
                  <a:gd name="T49" fmla="*/ 0 h 18"/>
                  <a:gd name="T50" fmla="*/ 0 w 46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6"/>
                  <a:gd name="T79" fmla="*/ 0 h 18"/>
                  <a:gd name="T80" fmla="*/ 46 w 46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6" h="18">
                    <a:moveTo>
                      <a:pt x="7" y="0"/>
                    </a:moveTo>
                    <a:lnTo>
                      <a:pt x="5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2" y="15"/>
                    </a:lnTo>
                    <a:lnTo>
                      <a:pt x="5" y="18"/>
                    </a:lnTo>
                    <a:lnTo>
                      <a:pt x="7" y="18"/>
                    </a:lnTo>
                    <a:lnTo>
                      <a:pt x="35" y="18"/>
                    </a:lnTo>
                    <a:lnTo>
                      <a:pt x="40" y="18"/>
                    </a:lnTo>
                    <a:lnTo>
                      <a:pt x="44" y="15"/>
                    </a:lnTo>
                    <a:lnTo>
                      <a:pt x="44" y="12"/>
                    </a:lnTo>
                    <a:lnTo>
                      <a:pt x="46" y="8"/>
                    </a:lnTo>
                    <a:lnTo>
                      <a:pt x="44" y="6"/>
                    </a:lnTo>
                    <a:lnTo>
                      <a:pt x="44" y="2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5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58" name="Line 742"/>
              <p:cNvSpPr>
                <a:spLocks noChangeShapeType="1"/>
              </p:cNvSpPr>
              <p:nvPr/>
            </p:nvSpPr>
            <p:spPr bwMode="auto">
              <a:xfrm>
                <a:off x="878" y="187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59" name="Freeform 743"/>
              <p:cNvSpPr>
                <a:spLocks/>
              </p:cNvSpPr>
              <p:nvPr/>
            </p:nvSpPr>
            <p:spPr bwMode="auto">
              <a:xfrm>
                <a:off x="875" y="1875"/>
                <a:ext cx="3" cy="24"/>
              </a:xfrm>
              <a:custGeom>
                <a:avLst/>
                <a:gdLst>
                  <a:gd name="T0" fmla="*/ 0 w 17"/>
                  <a:gd name="T1" fmla="*/ 0 h 120"/>
                  <a:gd name="T2" fmla="*/ 0 w 17"/>
                  <a:gd name="T3" fmla="*/ 0 h 120"/>
                  <a:gd name="T4" fmla="*/ 0 w 17"/>
                  <a:gd name="T5" fmla="*/ 0 h 120"/>
                  <a:gd name="T6" fmla="*/ 0 w 17"/>
                  <a:gd name="T7" fmla="*/ 0 h 120"/>
                  <a:gd name="T8" fmla="*/ 0 w 17"/>
                  <a:gd name="T9" fmla="*/ 0 h 120"/>
                  <a:gd name="T10" fmla="*/ 0 w 17"/>
                  <a:gd name="T11" fmla="*/ 0 h 120"/>
                  <a:gd name="T12" fmla="*/ 0 w 17"/>
                  <a:gd name="T13" fmla="*/ 0 h 120"/>
                  <a:gd name="T14" fmla="*/ 0 w 17"/>
                  <a:gd name="T15" fmla="*/ 0 h 120"/>
                  <a:gd name="T16" fmla="*/ 0 w 17"/>
                  <a:gd name="T17" fmla="*/ 0 h 120"/>
                  <a:gd name="T18" fmla="*/ 0 w 17"/>
                  <a:gd name="T19" fmla="*/ 0 h 120"/>
                  <a:gd name="T20" fmla="*/ 0 w 17"/>
                  <a:gd name="T21" fmla="*/ 0 h 120"/>
                  <a:gd name="T22" fmla="*/ 0 w 17"/>
                  <a:gd name="T23" fmla="*/ 0 h 120"/>
                  <a:gd name="T24" fmla="*/ 0 w 17"/>
                  <a:gd name="T25" fmla="*/ 0 h 120"/>
                  <a:gd name="T26" fmla="*/ 0 w 17"/>
                  <a:gd name="T27" fmla="*/ 0 h 120"/>
                  <a:gd name="T28" fmla="*/ 0 w 17"/>
                  <a:gd name="T29" fmla="*/ 0 h 120"/>
                  <a:gd name="T30" fmla="*/ 0 w 17"/>
                  <a:gd name="T31" fmla="*/ 0 h 120"/>
                  <a:gd name="T32" fmla="*/ 0 w 17"/>
                  <a:gd name="T33" fmla="*/ 0 h 120"/>
                  <a:gd name="T34" fmla="*/ 0 w 17"/>
                  <a:gd name="T35" fmla="*/ 0 h 120"/>
                  <a:gd name="T36" fmla="*/ 0 w 17"/>
                  <a:gd name="T37" fmla="*/ 0 h 120"/>
                  <a:gd name="T38" fmla="*/ 0 w 17"/>
                  <a:gd name="T39" fmla="*/ 0 h 120"/>
                  <a:gd name="T40" fmla="*/ 0 w 17"/>
                  <a:gd name="T41" fmla="*/ 0 h 120"/>
                  <a:gd name="T42" fmla="*/ 0 w 17"/>
                  <a:gd name="T43" fmla="*/ 0 h 120"/>
                  <a:gd name="T44" fmla="*/ 0 w 17"/>
                  <a:gd name="T45" fmla="*/ 0 h 120"/>
                  <a:gd name="T46" fmla="*/ 0 w 17"/>
                  <a:gd name="T47" fmla="*/ 0 h 120"/>
                  <a:gd name="T48" fmla="*/ 0 w 17"/>
                  <a:gd name="T49" fmla="*/ 0 h 120"/>
                  <a:gd name="T50" fmla="*/ 0 w 17"/>
                  <a:gd name="T51" fmla="*/ 0 h 12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20"/>
                  <a:gd name="T80" fmla="*/ 17 w 17"/>
                  <a:gd name="T81" fmla="*/ 120 h 12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20">
                    <a:moveTo>
                      <a:pt x="17" y="8"/>
                    </a:moveTo>
                    <a:lnTo>
                      <a:pt x="15" y="6"/>
                    </a:lnTo>
                    <a:lnTo>
                      <a:pt x="15" y="2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14"/>
                    </a:lnTo>
                    <a:lnTo>
                      <a:pt x="0" y="116"/>
                    </a:lnTo>
                    <a:lnTo>
                      <a:pt x="0" y="120"/>
                    </a:lnTo>
                    <a:lnTo>
                      <a:pt x="4" y="120"/>
                    </a:lnTo>
                    <a:lnTo>
                      <a:pt x="6" y="120"/>
                    </a:lnTo>
                    <a:lnTo>
                      <a:pt x="9" y="120"/>
                    </a:lnTo>
                    <a:lnTo>
                      <a:pt x="11" y="120"/>
                    </a:lnTo>
                    <a:lnTo>
                      <a:pt x="15" y="120"/>
                    </a:lnTo>
                    <a:lnTo>
                      <a:pt x="15" y="116"/>
                    </a:lnTo>
                    <a:lnTo>
                      <a:pt x="15" y="114"/>
                    </a:lnTo>
                    <a:lnTo>
                      <a:pt x="17" y="114"/>
                    </a:lnTo>
                    <a:lnTo>
                      <a:pt x="17" y="8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60" name="Line 744"/>
              <p:cNvSpPr>
                <a:spLocks noChangeShapeType="1"/>
              </p:cNvSpPr>
              <p:nvPr/>
            </p:nvSpPr>
            <p:spPr bwMode="auto">
              <a:xfrm>
                <a:off x="877" y="189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61" name="Freeform 745"/>
              <p:cNvSpPr>
                <a:spLocks/>
              </p:cNvSpPr>
              <p:nvPr/>
            </p:nvSpPr>
            <p:spPr bwMode="auto">
              <a:xfrm>
                <a:off x="875" y="1896"/>
                <a:ext cx="40" cy="3"/>
              </a:xfrm>
              <a:custGeom>
                <a:avLst/>
                <a:gdLst>
                  <a:gd name="T0" fmla="*/ 0 w 202"/>
                  <a:gd name="T1" fmla="*/ 0 h 18"/>
                  <a:gd name="T2" fmla="*/ 0 w 202"/>
                  <a:gd name="T3" fmla="*/ 0 h 18"/>
                  <a:gd name="T4" fmla="*/ 0 w 202"/>
                  <a:gd name="T5" fmla="*/ 0 h 18"/>
                  <a:gd name="T6" fmla="*/ 0 w 202"/>
                  <a:gd name="T7" fmla="*/ 0 h 18"/>
                  <a:gd name="T8" fmla="*/ 0 w 202"/>
                  <a:gd name="T9" fmla="*/ 0 h 18"/>
                  <a:gd name="T10" fmla="*/ 0 w 202"/>
                  <a:gd name="T11" fmla="*/ 0 h 18"/>
                  <a:gd name="T12" fmla="*/ 0 w 202"/>
                  <a:gd name="T13" fmla="*/ 0 h 18"/>
                  <a:gd name="T14" fmla="*/ 0 w 202"/>
                  <a:gd name="T15" fmla="*/ 0 h 18"/>
                  <a:gd name="T16" fmla="*/ 0 w 202"/>
                  <a:gd name="T17" fmla="*/ 0 h 18"/>
                  <a:gd name="T18" fmla="*/ 0 w 202"/>
                  <a:gd name="T19" fmla="*/ 0 h 18"/>
                  <a:gd name="T20" fmla="*/ 0 w 202"/>
                  <a:gd name="T21" fmla="*/ 0 h 18"/>
                  <a:gd name="T22" fmla="*/ 0 w 202"/>
                  <a:gd name="T23" fmla="*/ 0 h 18"/>
                  <a:gd name="T24" fmla="*/ 0 w 202"/>
                  <a:gd name="T25" fmla="*/ 0 h 18"/>
                  <a:gd name="T26" fmla="*/ 0 w 202"/>
                  <a:gd name="T27" fmla="*/ 0 h 18"/>
                  <a:gd name="T28" fmla="*/ 0 w 202"/>
                  <a:gd name="T29" fmla="*/ 0 h 18"/>
                  <a:gd name="T30" fmla="*/ 0 w 202"/>
                  <a:gd name="T31" fmla="*/ 0 h 18"/>
                  <a:gd name="T32" fmla="*/ 0 w 202"/>
                  <a:gd name="T33" fmla="*/ 0 h 18"/>
                  <a:gd name="T34" fmla="*/ 0 w 202"/>
                  <a:gd name="T35" fmla="*/ 0 h 18"/>
                  <a:gd name="T36" fmla="*/ 0 w 202"/>
                  <a:gd name="T37" fmla="*/ 0 h 18"/>
                  <a:gd name="T38" fmla="*/ 0 w 202"/>
                  <a:gd name="T39" fmla="*/ 0 h 18"/>
                  <a:gd name="T40" fmla="*/ 0 w 202"/>
                  <a:gd name="T41" fmla="*/ 0 h 18"/>
                  <a:gd name="T42" fmla="*/ 0 w 202"/>
                  <a:gd name="T43" fmla="*/ 0 h 18"/>
                  <a:gd name="T44" fmla="*/ 0 w 202"/>
                  <a:gd name="T45" fmla="*/ 0 h 18"/>
                  <a:gd name="T46" fmla="*/ 0 w 202"/>
                  <a:gd name="T47" fmla="*/ 0 h 18"/>
                  <a:gd name="T48" fmla="*/ 0 w 202"/>
                  <a:gd name="T49" fmla="*/ 0 h 18"/>
                  <a:gd name="T50" fmla="*/ 0 w 202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02"/>
                  <a:gd name="T79" fmla="*/ 0 h 18"/>
                  <a:gd name="T80" fmla="*/ 202 w 202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02" h="18">
                    <a:moveTo>
                      <a:pt x="9" y="0"/>
                    </a:moveTo>
                    <a:lnTo>
                      <a:pt x="6" y="2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4" y="18"/>
                    </a:lnTo>
                    <a:lnTo>
                      <a:pt x="6" y="18"/>
                    </a:lnTo>
                    <a:lnTo>
                      <a:pt x="9" y="18"/>
                    </a:lnTo>
                    <a:lnTo>
                      <a:pt x="194" y="18"/>
                    </a:lnTo>
                    <a:lnTo>
                      <a:pt x="197" y="18"/>
                    </a:lnTo>
                    <a:lnTo>
                      <a:pt x="199" y="18"/>
                    </a:lnTo>
                    <a:lnTo>
                      <a:pt x="199" y="14"/>
                    </a:lnTo>
                    <a:lnTo>
                      <a:pt x="199" y="12"/>
                    </a:lnTo>
                    <a:lnTo>
                      <a:pt x="202" y="8"/>
                    </a:lnTo>
                    <a:lnTo>
                      <a:pt x="199" y="8"/>
                    </a:lnTo>
                    <a:lnTo>
                      <a:pt x="199" y="6"/>
                    </a:lnTo>
                    <a:lnTo>
                      <a:pt x="199" y="2"/>
                    </a:lnTo>
                    <a:lnTo>
                      <a:pt x="197" y="2"/>
                    </a:lnTo>
                    <a:lnTo>
                      <a:pt x="194" y="2"/>
                    </a:lnTo>
                    <a:lnTo>
                      <a:pt x="194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62" name="Line 746"/>
              <p:cNvSpPr>
                <a:spLocks noChangeShapeType="1"/>
              </p:cNvSpPr>
              <p:nvPr/>
            </p:nvSpPr>
            <p:spPr bwMode="auto">
              <a:xfrm>
                <a:off x="915" y="189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63" name="Freeform 747"/>
              <p:cNvSpPr>
                <a:spLocks/>
              </p:cNvSpPr>
              <p:nvPr/>
            </p:nvSpPr>
            <p:spPr bwMode="auto">
              <a:xfrm>
                <a:off x="912" y="1896"/>
                <a:ext cx="3" cy="24"/>
              </a:xfrm>
              <a:custGeom>
                <a:avLst/>
                <a:gdLst>
                  <a:gd name="T0" fmla="*/ 0 w 16"/>
                  <a:gd name="T1" fmla="*/ 0 h 122"/>
                  <a:gd name="T2" fmla="*/ 0 w 16"/>
                  <a:gd name="T3" fmla="*/ 0 h 122"/>
                  <a:gd name="T4" fmla="*/ 0 w 16"/>
                  <a:gd name="T5" fmla="*/ 0 h 122"/>
                  <a:gd name="T6" fmla="*/ 0 w 16"/>
                  <a:gd name="T7" fmla="*/ 0 h 122"/>
                  <a:gd name="T8" fmla="*/ 0 w 16"/>
                  <a:gd name="T9" fmla="*/ 0 h 122"/>
                  <a:gd name="T10" fmla="*/ 0 w 16"/>
                  <a:gd name="T11" fmla="*/ 0 h 122"/>
                  <a:gd name="T12" fmla="*/ 0 w 16"/>
                  <a:gd name="T13" fmla="*/ 0 h 122"/>
                  <a:gd name="T14" fmla="*/ 0 w 16"/>
                  <a:gd name="T15" fmla="*/ 0 h 122"/>
                  <a:gd name="T16" fmla="*/ 0 w 16"/>
                  <a:gd name="T17" fmla="*/ 0 h 122"/>
                  <a:gd name="T18" fmla="*/ 0 w 16"/>
                  <a:gd name="T19" fmla="*/ 0 h 122"/>
                  <a:gd name="T20" fmla="*/ 0 w 16"/>
                  <a:gd name="T21" fmla="*/ 0 h 122"/>
                  <a:gd name="T22" fmla="*/ 0 w 16"/>
                  <a:gd name="T23" fmla="*/ 0 h 122"/>
                  <a:gd name="T24" fmla="*/ 0 w 16"/>
                  <a:gd name="T25" fmla="*/ 0 h 122"/>
                  <a:gd name="T26" fmla="*/ 0 w 16"/>
                  <a:gd name="T27" fmla="*/ 0 h 122"/>
                  <a:gd name="T28" fmla="*/ 0 w 16"/>
                  <a:gd name="T29" fmla="*/ 0 h 122"/>
                  <a:gd name="T30" fmla="*/ 0 w 16"/>
                  <a:gd name="T31" fmla="*/ 0 h 122"/>
                  <a:gd name="T32" fmla="*/ 0 w 16"/>
                  <a:gd name="T33" fmla="*/ 0 h 122"/>
                  <a:gd name="T34" fmla="*/ 0 w 16"/>
                  <a:gd name="T35" fmla="*/ 0 h 122"/>
                  <a:gd name="T36" fmla="*/ 0 w 16"/>
                  <a:gd name="T37" fmla="*/ 0 h 122"/>
                  <a:gd name="T38" fmla="*/ 0 w 16"/>
                  <a:gd name="T39" fmla="*/ 0 h 122"/>
                  <a:gd name="T40" fmla="*/ 0 w 16"/>
                  <a:gd name="T41" fmla="*/ 0 h 122"/>
                  <a:gd name="T42" fmla="*/ 0 w 16"/>
                  <a:gd name="T43" fmla="*/ 0 h 122"/>
                  <a:gd name="T44" fmla="*/ 0 w 16"/>
                  <a:gd name="T45" fmla="*/ 0 h 122"/>
                  <a:gd name="T46" fmla="*/ 0 w 16"/>
                  <a:gd name="T47" fmla="*/ 0 h 122"/>
                  <a:gd name="T48" fmla="*/ 0 w 16"/>
                  <a:gd name="T49" fmla="*/ 0 h 122"/>
                  <a:gd name="T50" fmla="*/ 0 w 16"/>
                  <a:gd name="T51" fmla="*/ 0 h 12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2"/>
                  <a:gd name="T80" fmla="*/ 16 w 16"/>
                  <a:gd name="T81" fmla="*/ 122 h 122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2">
                    <a:moveTo>
                      <a:pt x="16" y="8"/>
                    </a:moveTo>
                    <a:lnTo>
                      <a:pt x="13" y="8"/>
                    </a:lnTo>
                    <a:lnTo>
                      <a:pt x="13" y="6"/>
                    </a:lnTo>
                    <a:lnTo>
                      <a:pt x="13" y="2"/>
                    </a:lnTo>
                    <a:lnTo>
                      <a:pt x="11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14"/>
                    </a:lnTo>
                    <a:lnTo>
                      <a:pt x="0" y="116"/>
                    </a:lnTo>
                    <a:lnTo>
                      <a:pt x="0" y="120"/>
                    </a:lnTo>
                    <a:lnTo>
                      <a:pt x="3" y="120"/>
                    </a:lnTo>
                    <a:lnTo>
                      <a:pt x="5" y="122"/>
                    </a:lnTo>
                    <a:lnTo>
                      <a:pt x="8" y="122"/>
                    </a:lnTo>
                    <a:lnTo>
                      <a:pt x="11" y="120"/>
                    </a:lnTo>
                    <a:lnTo>
                      <a:pt x="13" y="120"/>
                    </a:lnTo>
                    <a:lnTo>
                      <a:pt x="13" y="116"/>
                    </a:lnTo>
                    <a:lnTo>
                      <a:pt x="16" y="114"/>
                    </a:lnTo>
                    <a:lnTo>
                      <a:pt x="16" y="8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64" name="Line 748"/>
              <p:cNvSpPr>
                <a:spLocks noChangeShapeType="1"/>
              </p:cNvSpPr>
              <p:nvPr/>
            </p:nvSpPr>
            <p:spPr bwMode="auto">
              <a:xfrm>
                <a:off x="914" y="191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65" name="Freeform 749"/>
              <p:cNvSpPr>
                <a:spLocks/>
              </p:cNvSpPr>
              <p:nvPr/>
            </p:nvSpPr>
            <p:spPr bwMode="auto">
              <a:xfrm>
                <a:off x="912" y="1916"/>
                <a:ext cx="17" cy="4"/>
              </a:xfrm>
              <a:custGeom>
                <a:avLst/>
                <a:gdLst>
                  <a:gd name="T0" fmla="*/ 0 w 87"/>
                  <a:gd name="T1" fmla="*/ 0 h 18"/>
                  <a:gd name="T2" fmla="*/ 0 w 87"/>
                  <a:gd name="T3" fmla="*/ 0 h 18"/>
                  <a:gd name="T4" fmla="*/ 0 w 87"/>
                  <a:gd name="T5" fmla="*/ 0 h 18"/>
                  <a:gd name="T6" fmla="*/ 0 w 87"/>
                  <a:gd name="T7" fmla="*/ 0 h 18"/>
                  <a:gd name="T8" fmla="*/ 0 w 87"/>
                  <a:gd name="T9" fmla="*/ 0 h 18"/>
                  <a:gd name="T10" fmla="*/ 0 w 87"/>
                  <a:gd name="T11" fmla="*/ 0 h 18"/>
                  <a:gd name="T12" fmla="*/ 0 w 87"/>
                  <a:gd name="T13" fmla="*/ 0 h 18"/>
                  <a:gd name="T14" fmla="*/ 0 w 87"/>
                  <a:gd name="T15" fmla="*/ 0 h 18"/>
                  <a:gd name="T16" fmla="*/ 0 w 87"/>
                  <a:gd name="T17" fmla="*/ 0 h 18"/>
                  <a:gd name="T18" fmla="*/ 0 w 87"/>
                  <a:gd name="T19" fmla="*/ 0 h 18"/>
                  <a:gd name="T20" fmla="*/ 0 w 87"/>
                  <a:gd name="T21" fmla="*/ 0 h 18"/>
                  <a:gd name="T22" fmla="*/ 0 w 87"/>
                  <a:gd name="T23" fmla="*/ 0 h 18"/>
                  <a:gd name="T24" fmla="*/ 0 w 87"/>
                  <a:gd name="T25" fmla="*/ 0 h 18"/>
                  <a:gd name="T26" fmla="*/ 0 w 87"/>
                  <a:gd name="T27" fmla="*/ 0 h 18"/>
                  <a:gd name="T28" fmla="*/ 0 w 87"/>
                  <a:gd name="T29" fmla="*/ 0 h 18"/>
                  <a:gd name="T30" fmla="*/ 0 w 87"/>
                  <a:gd name="T31" fmla="*/ 0 h 18"/>
                  <a:gd name="T32" fmla="*/ 0 w 87"/>
                  <a:gd name="T33" fmla="*/ 0 h 18"/>
                  <a:gd name="T34" fmla="*/ 0 w 87"/>
                  <a:gd name="T35" fmla="*/ 0 h 18"/>
                  <a:gd name="T36" fmla="*/ 0 w 87"/>
                  <a:gd name="T37" fmla="*/ 0 h 18"/>
                  <a:gd name="T38" fmla="*/ 0 w 87"/>
                  <a:gd name="T39" fmla="*/ 0 h 18"/>
                  <a:gd name="T40" fmla="*/ 0 w 87"/>
                  <a:gd name="T41" fmla="*/ 0 h 18"/>
                  <a:gd name="T42" fmla="*/ 0 w 87"/>
                  <a:gd name="T43" fmla="*/ 0 h 18"/>
                  <a:gd name="T44" fmla="*/ 0 w 87"/>
                  <a:gd name="T45" fmla="*/ 0 h 18"/>
                  <a:gd name="T46" fmla="*/ 0 w 87"/>
                  <a:gd name="T47" fmla="*/ 0 h 18"/>
                  <a:gd name="T48" fmla="*/ 0 w 87"/>
                  <a:gd name="T49" fmla="*/ 0 h 18"/>
                  <a:gd name="T50" fmla="*/ 0 w 87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7"/>
                  <a:gd name="T79" fmla="*/ 0 h 18"/>
                  <a:gd name="T80" fmla="*/ 87 w 87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7" h="18">
                    <a:moveTo>
                      <a:pt x="8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3" y="16"/>
                    </a:lnTo>
                    <a:lnTo>
                      <a:pt x="5" y="18"/>
                    </a:lnTo>
                    <a:lnTo>
                      <a:pt x="8" y="18"/>
                    </a:lnTo>
                    <a:lnTo>
                      <a:pt x="79" y="18"/>
                    </a:lnTo>
                    <a:lnTo>
                      <a:pt x="82" y="16"/>
                    </a:lnTo>
                    <a:lnTo>
                      <a:pt x="85" y="16"/>
                    </a:lnTo>
                    <a:lnTo>
                      <a:pt x="85" y="12"/>
                    </a:lnTo>
                    <a:lnTo>
                      <a:pt x="87" y="12"/>
                    </a:lnTo>
                    <a:lnTo>
                      <a:pt x="87" y="10"/>
                    </a:lnTo>
                    <a:lnTo>
                      <a:pt x="87" y="6"/>
                    </a:lnTo>
                    <a:lnTo>
                      <a:pt x="85" y="4"/>
                    </a:lnTo>
                    <a:lnTo>
                      <a:pt x="82" y="0"/>
                    </a:lnTo>
                    <a:lnTo>
                      <a:pt x="79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66" name="Line 750"/>
              <p:cNvSpPr>
                <a:spLocks noChangeShapeType="1"/>
              </p:cNvSpPr>
              <p:nvPr/>
            </p:nvSpPr>
            <p:spPr bwMode="auto">
              <a:xfrm>
                <a:off x="929" y="191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67" name="Freeform 751"/>
              <p:cNvSpPr>
                <a:spLocks/>
              </p:cNvSpPr>
              <p:nvPr/>
            </p:nvSpPr>
            <p:spPr bwMode="auto">
              <a:xfrm>
                <a:off x="926" y="1916"/>
                <a:ext cx="3" cy="24"/>
              </a:xfrm>
              <a:custGeom>
                <a:avLst/>
                <a:gdLst>
                  <a:gd name="T0" fmla="*/ 0 w 16"/>
                  <a:gd name="T1" fmla="*/ 0 h 120"/>
                  <a:gd name="T2" fmla="*/ 0 w 16"/>
                  <a:gd name="T3" fmla="*/ 0 h 120"/>
                  <a:gd name="T4" fmla="*/ 0 w 16"/>
                  <a:gd name="T5" fmla="*/ 0 h 120"/>
                  <a:gd name="T6" fmla="*/ 0 w 16"/>
                  <a:gd name="T7" fmla="*/ 0 h 120"/>
                  <a:gd name="T8" fmla="*/ 0 w 16"/>
                  <a:gd name="T9" fmla="*/ 0 h 120"/>
                  <a:gd name="T10" fmla="*/ 0 w 16"/>
                  <a:gd name="T11" fmla="*/ 0 h 120"/>
                  <a:gd name="T12" fmla="*/ 0 w 16"/>
                  <a:gd name="T13" fmla="*/ 0 h 120"/>
                  <a:gd name="T14" fmla="*/ 0 w 16"/>
                  <a:gd name="T15" fmla="*/ 0 h 120"/>
                  <a:gd name="T16" fmla="*/ 0 w 16"/>
                  <a:gd name="T17" fmla="*/ 0 h 120"/>
                  <a:gd name="T18" fmla="*/ 0 w 16"/>
                  <a:gd name="T19" fmla="*/ 0 h 120"/>
                  <a:gd name="T20" fmla="*/ 0 w 16"/>
                  <a:gd name="T21" fmla="*/ 0 h 120"/>
                  <a:gd name="T22" fmla="*/ 0 w 16"/>
                  <a:gd name="T23" fmla="*/ 0 h 120"/>
                  <a:gd name="T24" fmla="*/ 0 w 16"/>
                  <a:gd name="T25" fmla="*/ 0 h 120"/>
                  <a:gd name="T26" fmla="*/ 0 w 16"/>
                  <a:gd name="T27" fmla="*/ 0 h 120"/>
                  <a:gd name="T28" fmla="*/ 0 w 16"/>
                  <a:gd name="T29" fmla="*/ 0 h 120"/>
                  <a:gd name="T30" fmla="*/ 0 w 16"/>
                  <a:gd name="T31" fmla="*/ 0 h 120"/>
                  <a:gd name="T32" fmla="*/ 0 w 16"/>
                  <a:gd name="T33" fmla="*/ 0 h 120"/>
                  <a:gd name="T34" fmla="*/ 0 w 16"/>
                  <a:gd name="T35" fmla="*/ 0 h 120"/>
                  <a:gd name="T36" fmla="*/ 0 w 16"/>
                  <a:gd name="T37" fmla="*/ 0 h 120"/>
                  <a:gd name="T38" fmla="*/ 0 w 16"/>
                  <a:gd name="T39" fmla="*/ 0 h 120"/>
                  <a:gd name="T40" fmla="*/ 0 w 16"/>
                  <a:gd name="T41" fmla="*/ 0 h 120"/>
                  <a:gd name="T42" fmla="*/ 0 w 16"/>
                  <a:gd name="T43" fmla="*/ 0 h 120"/>
                  <a:gd name="T44" fmla="*/ 0 w 16"/>
                  <a:gd name="T45" fmla="*/ 0 h 120"/>
                  <a:gd name="T46" fmla="*/ 0 w 16"/>
                  <a:gd name="T47" fmla="*/ 0 h 120"/>
                  <a:gd name="T48" fmla="*/ 0 w 16"/>
                  <a:gd name="T49" fmla="*/ 0 h 120"/>
                  <a:gd name="T50" fmla="*/ 0 w 16"/>
                  <a:gd name="T51" fmla="*/ 0 h 12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0"/>
                  <a:gd name="T80" fmla="*/ 16 w 16"/>
                  <a:gd name="T81" fmla="*/ 120 h 12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0">
                    <a:moveTo>
                      <a:pt x="16" y="10"/>
                    </a:moveTo>
                    <a:lnTo>
                      <a:pt x="16" y="6"/>
                    </a:lnTo>
                    <a:lnTo>
                      <a:pt x="14" y="4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14"/>
                    </a:lnTo>
                    <a:lnTo>
                      <a:pt x="0" y="118"/>
                    </a:lnTo>
                    <a:lnTo>
                      <a:pt x="3" y="118"/>
                    </a:lnTo>
                    <a:lnTo>
                      <a:pt x="3" y="120"/>
                    </a:lnTo>
                    <a:lnTo>
                      <a:pt x="6" y="120"/>
                    </a:lnTo>
                    <a:lnTo>
                      <a:pt x="8" y="120"/>
                    </a:lnTo>
                    <a:lnTo>
                      <a:pt x="11" y="120"/>
                    </a:lnTo>
                    <a:lnTo>
                      <a:pt x="14" y="118"/>
                    </a:lnTo>
                    <a:lnTo>
                      <a:pt x="16" y="114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68" name="Line 752"/>
              <p:cNvSpPr>
                <a:spLocks noChangeShapeType="1"/>
              </p:cNvSpPr>
              <p:nvPr/>
            </p:nvSpPr>
            <p:spPr bwMode="auto">
              <a:xfrm>
                <a:off x="928" y="193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69" name="Freeform 753"/>
              <p:cNvSpPr>
                <a:spLocks/>
              </p:cNvSpPr>
              <p:nvPr/>
            </p:nvSpPr>
            <p:spPr bwMode="auto">
              <a:xfrm>
                <a:off x="926" y="1937"/>
                <a:ext cx="26" cy="3"/>
              </a:xfrm>
              <a:custGeom>
                <a:avLst/>
                <a:gdLst>
                  <a:gd name="T0" fmla="*/ 0 w 131"/>
                  <a:gd name="T1" fmla="*/ 0 h 18"/>
                  <a:gd name="T2" fmla="*/ 0 w 131"/>
                  <a:gd name="T3" fmla="*/ 0 h 18"/>
                  <a:gd name="T4" fmla="*/ 0 w 131"/>
                  <a:gd name="T5" fmla="*/ 0 h 18"/>
                  <a:gd name="T6" fmla="*/ 0 w 131"/>
                  <a:gd name="T7" fmla="*/ 0 h 18"/>
                  <a:gd name="T8" fmla="*/ 0 w 131"/>
                  <a:gd name="T9" fmla="*/ 0 h 18"/>
                  <a:gd name="T10" fmla="*/ 0 w 131"/>
                  <a:gd name="T11" fmla="*/ 0 h 18"/>
                  <a:gd name="T12" fmla="*/ 0 w 131"/>
                  <a:gd name="T13" fmla="*/ 0 h 18"/>
                  <a:gd name="T14" fmla="*/ 0 w 131"/>
                  <a:gd name="T15" fmla="*/ 0 h 18"/>
                  <a:gd name="T16" fmla="*/ 0 w 131"/>
                  <a:gd name="T17" fmla="*/ 0 h 18"/>
                  <a:gd name="T18" fmla="*/ 0 w 131"/>
                  <a:gd name="T19" fmla="*/ 0 h 18"/>
                  <a:gd name="T20" fmla="*/ 0 w 131"/>
                  <a:gd name="T21" fmla="*/ 0 h 18"/>
                  <a:gd name="T22" fmla="*/ 0 w 131"/>
                  <a:gd name="T23" fmla="*/ 0 h 18"/>
                  <a:gd name="T24" fmla="*/ 0 w 131"/>
                  <a:gd name="T25" fmla="*/ 0 h 18"/>
                  <a:gd name="T26" fmla="*/ 0 w 131"/>
                  <a:gd name="T27" fmla="*/ 0 h 18"/>
                  <a:gd name="T28" fmla="*/ 0 w 131"/>
                  <a:gd name="T29" fmla="*/ 0 h 18"/>
                  <a:gd name="T30" fmla="*/ 0 w 131"/>
                  <a:gd name="T31" fmla="*/ 0 h 18"/>
                  <a:gd name="T32" fmla="*/ 0 w 131"/>
                  <a:gd name="T33" fmla="*/ 0 h 18"/>
                  <a:gd name="T34" fmla="*/ 0 w 131"/>
                  <a:gd name="T35" fmla="*/ 0 h 18"/>
                  <a:gd name="T36" fmla="*/ 0 w 131"/>
                  <a:gd name="T37" fmla="*/ 0 h 18"/>
                  <a:gd name="T38" fmla="*/ 0 w 131"/>
                  <a:gd name="T39" fmla="*/ 0 h 18"/>
                  <a:gd name="T40" fmla="*/ 0 w 131"/>
                  <a:gd name="T41" fmla="*/ 0 h 18"/>
                  <a:gd name="T42" fmla="*/ 0 w 131"/>
                  <a:gd name="T43" fmla="*/ 0 h 18"/>
                  <a:gd name="T44" fmla="*/ 0 w 131"/>
                  <a:gd name="T45" fmla="*/ 0 h 18"/>
                  <a:gd name="T46" fmla="*/ 0 w 131"/>
                  <a:gd name="T47" fmla="*/ 0 h 18"/>
                  <a:gd name="T48" fmla="*/ 0 w 131"/>
                  <a:gd name="T49" fmla="*/ 0 h 18"/>
                  <a:gd name="T50" fmla="*/ 0 w 131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31"/>
                  <a:gd name="T79" fmla="*/ 0 h 18"/>
                  <a:gd name="T80" fmla="*/ 131 w 131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31" h="18">
                    <a:moveTo>
                      <a:pt x="8" y="0"/>
                    </a:moveTo>
                    <a:lnTo>
                      <a:pt x="6" y="0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3" y="16"/>
                    </a:lnTo>
                    <a:lnTo>
                      <a:pt x="3" y="18"/>
                    </a:lnTo>
                    <a:lnTo>
                      <a:pt x="6" y="18"/>
                    </a:lnTo>
                    <a:lnTo>
                      <a:pt x="8" y="18"/>
                    </a:lnTo>
                    <a:lnTo>
                      <a:pt x="120" y="18"/>
                    </a:lnTo>
                    <a:lnTo>
                      <a:pt x="126" y="18"/>
                    </a:lnTo>
                    <a:lnTo>
                      <a:pt x="128" y="16"/>
                    </a:lnTo>
                    <a:lnTo>
                      <a:pt x="131" y="12"/>
                    </a:lnTo>
                    <a:lnTo>
                      <a:pt x="131" y="10"/>
                    </a:lnTo>
                    <a:lnTo>
                      <a:pt x="131" y="6"/>
                    </a:lnTo>
                    <a:lnTo>
                      <a:pt x="128" y="6"/>
                    </a:lnTo>
                    <a:lnTo>
                      <a:pt x="128" y="3"/>
                    </a:lnTo>
                    <a:lnTo>
                      <a:pt x="126" y="3"/>
                    </a:lnTo>
                    <a:lnTo>
                      <a:pt x="122" y="0"/>
                    </a:lnTo>
                    <a:lnTo>
                      <a:pt x="120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70" name="Line 754"/>
              <p:cNvSpPr>
                <a:spLocks noChangeShapeType="1"/>
              </p:cNvSpPr>
              <p:nvPr/>
            </p:nvSpPr>
            <p:spPr bwMode="auto">
              <a:xfrm>
                <a:off x="952" y="193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71" name="Freeform 755"/>
              <p:cNvSpPr>
                <a:spLocks/>
              </p:cNvSpPr>
              <p:nvPr/>
            </p:nvSpPr>
            <p:spPr bwMode="auto">
              <a:xfrm>
                <a:off x="949" y="1937"/>
                <a:ext cx="3" cy="24"/>
              </a:xfrm>
              <a:custGeom>
                <a:avLst/>
                <a:gdLst>
                  <a:gd name="T0" fmla="*/ 0 w 16"/>
                  <a:gd name="T1" fmla="*/ 0 h 123"/>
                  <a:gd name="T2" fmla="*/ 0 w 16"/>
                  <a:gd name="T3" fmla="*/ 0 h 123"/>
                  <a:gd name="T4" fmla="*/ 0 w 16"/>
                  <a:gd name="T5" fmla="*/ 0 h 123"/>
                  <a:gd name="T6" fmla="*/ 0 w 16"/>
                  <a:gd name="T7" fmla="*/ 0 h 123"/>
                  <a:gd name="T8" fmla="*/ 0 w 16"/>
                  <a:gd name="T9" fmla="*/ 0 h 123"/>
                  <a:gd name="T10" fmla="*/ 0 w 16"/>
                  <a:gd name="T11" fmla="*/ 0 h 123"/>
                  <a:gd name="T12" fmla="*/ 0 w 16"/>
                  <a:gd name="T13" fmla="*/ 0 h 123"/>
                  <a:gd name="T14" fmla="*/ 0 w 16"/>
                  <a:gd name="T15" fmla="*/ 0 h 123"/>
                  <a:gd name="T16" fmla="*/ 0 w 16"/>
                  <a:gd name="T17" fmla="*/ 0 h 123"/>
                  <a:gd name="T18" fmla="*/ 0 w 16"/>
                  <a:gd name="T19" fmla="*/ 0 h 123"/>
                  <a:gd name="T20" fmla="*/ 0 w 16"/>
                  <a:gd name="T21" fmla="*/ 0 h 123"/>
                  <a:gd name="T22" fmla="*/ 0 w 16"/>
                  <a:gd name="T23" fmla="*/ 0 h 123"/>
                  <a:gd name="T24" fmla="*/ 0 w 16"/>
                  <a:gd name="T25" fmla="*/ 0 h 123"/>
                  <a:gd name="T26" fmla="*/ 0 w 16"/>
                  <a:gd name="T27" fmla="*/ 0 h 123"/>
                  <a:gd name="T28" fmla="*/ 0 w 16"/>
                  <a:gd name="T29" fmla="*/ 0 h 123"/>
                  <a:gd name="T30" fmla="*/ 0 w 16"/>
                  <a:gd name="T31" fmla="*/ 0 h 123"/>
                  <a:gd name="T32" fmla="*/ 0 w 16"/>
                  <a:gd name="T33" fmla="*/ 0 h 123"/>
                  <a:gd name="T34" fmla="*/ 0 w 16"/>
                  <a:gd name="T35" fmla="*/ 0 h 123"/>
                  <a:gd name="T36" fmla="*/ 0 w 16"/>
                  <a:gd name="T37" fmla="*/ 0 h 123"/>
                  <a:gd name="T38" fmla="*/ 0 w 16"/>
                  <a:gd name="T39" fmla="*/ 0 h 123"/>
                  <a:gd name="T40" fmla="*/ 0 w 16"/>
                  <a:gd name="T41" fmla="*/ 0 h 123"/>
                  <a:gd name="T42" fmla="*/ 0 w 16"/>
                  <a:gd name="T43" fmla="*/ 0 h 123"/>
                  <a:gd name="T44" fmla="*/ 0 w 16"/>
                  <a:gd name="T45" fmla="*/ 0 h 123"/>
                  <a:gd name="T46" fmla="*/ 0 w 16"/>
                  <a:gd name="T47" fmla="*/ 0 h 123"/>
                  <a:gd name="T48" fmla="*/ 0 w 16"/>
                  <a:gd name="T49" fmla="*/ 0 h 123"/>
                  <a:gd name="T50" fmla="*/ 0 w 16"/>
                  <a:gd name="T51" fmla="*/ 0 h 12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3"/>
                  <a:gd name="T80" fmla="*/ 16 w 16"/>
                  <a:gd name="T81" fmla="*/ 123 h 12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3">
                    <a:moveTo>
                      <a:pt x="16" y="10"/>
                    </a:moveTo>
                    <a:lnTo>
                      <a:pt x="16" y="6"/>
                    </a:lnTo>
                    <a:lnTo>
                      <a:pt x="13" y="6"/>
                    </a:lnTo>
                    <a:lnTo>
                      <a:pt x="13" y="3"/>
                    </a:lnTo>
                    <a:lnTo>
                      <a:pt x="11" y="3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14"/>
                    </a:lnTo>
                    <a:lnTo>
                      <a:pt x="0" y="116"/>
                    </a:lnTo>
                    <a:lnTo>
                      <a:pt x="2" y="120"/>
                    </a:lnTo>
                    <a:lnTo>
                      <a:pt x="5" y="123"/>
                    </a:lnTo>
                    <a:lnTo>
                      <a:pt x="7" y="123"/>
                    </a:lnTo>
                    <a:lnTo>
                      <a:pt x="11" y="120"/>
                    </a:lnTo>
                    <a:lnTo>
                      <a:pt x="13" y="120"/>
                    </a:lnTo>
                    <a:lnTo>
                      <a:pt x="13" y="116"/>
                    </a:lnTo>
                    <a:lnTo>
                      <a:pt x="16" y="114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72" name="Line 756"/>
              <p:cNvSpPr>
                <a:spLocks noChangeShapeType="1"/>
              </p:cNvSpPr>
              <p:nvPr/>
            </p:nvSpPr>
            <p:spPr bwMode="auto">
              <a:xfrm>
                <a:off x="951" y="195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73" name="Freeform 757"/>
              <p:cNvSpPr>
                <a:spLocks/>
              </p:cNvSpPr>
              <p:nvPr/>
            </p:nvSpPr>
            <p:spPr bwMode="auto">
              <a:xfrm>
                <a:off x="949" y="1958"/>
                <a:ext cx="15" cy="3"/>
              </a:xfrm>
              <a:custGeom>
                <a:avLst/>
                <a:gdLst>
                  <a:gd name="T0" fmla="*/ 0 w 73"/>
                  <a:gd name="T1" fmla="*/ 0 h 18"/>
                  <a:gd name="T2" fmla="*/ 0 w 73"/>
                  <a:gd name="T3" fmla="*/ 0 h 18"/>
                  <a:gd name="T4" fmla="*/ 0 w 73"/>
                  <a:gd name="T5" fmla="*/ 0 h 18"/>
                  <a:gd name="T6" fmla="*/ 0 w 73"/>
                  <a:gd name="T7" fmla="*/ 0 h 18"/>
                  <a:gd name="T8" fmla="*/ 0 w 73"/>
                  <a:gd name="T9" fmla="*/ 0 h 18"/>
                  <a:gd name="T10" fmla="*/ 0 w 73"/>
                  <a:gd name="T11" fmla="*/ 0 h 18"/>
                  <a:gd name="T12" fmla="*/ 0 w 73"/>
                  <a:gd name="T13" fmla="*/ 0 h 18"/>
                  <a:gd name="T14" fmla="*/ 0 w 73"/>
                  <a:gd name="T15" fmla="*/ 0 h 18"/>
                  <a:gd name="T16" fmla="*/ 0 w 73"/>
                  <a:gd name="T17" fmla="*/ 0 h 18"/>
                  <a:gd name="T18" fmla="*/ 0 w 73"/>
                  <a:gd name="T19" fmla="*/ 0 h 18"/>
                  <a:gd name="T20" fmla="*/ 0 w 73"/>
                  <a:gd name="T21" fmla="*/ 0 h 18"/>
                  <a:gd name="T22" fmla="*/ 0 w 73"/>
                  <a:gd name="T23" fmla="*/ 0 h 18"/>
                  <a:gd name="T24" fmla="*/ 0 w 73"/>
                  <a:gd name="T25" fmla="*/ 0 h 18"/>
                  <a:gd name="T26" fmla="*/ 0 w 73"/>
                  <a:gd name="T27" fmla="*/ 0 h 18"/>
                  <a:gd name="T28" fmla="*/ 0 w 73"/>
                  <a:gd name="T29" fmla="*/ 0 h 18"/>
                  <a:gd name="T30" fmla="*/ 0 w 73"/>
                  <a:gd name="T31" fmla="*/ 0 h 18"/>
                  <a:gd name="T32" fmla="*/ 0 w 73"/>
                  <a:gd name="T33" fmla="*/ 0 h 18"/>
                  <a:gd name="T34" fmla="*/ 0 w 73"/>
                  <a:gd name="T35" fmla="*/ 0 h 18"/>
                  <a:gd name="T36" fmla="*/ 0 w 73"/>
                  <a:gd name="T37" fmla="*/ 0 h 18"/>
                  <a:gd name="T38" fmla="*/ 0 w 73"/>
                  <a:gd name="T39" fmla="*/ 0 h 18"/>
                  <a:gd name="T40" fmla="*/ 0 w 73"/>
                  <a:gd name="T41" fmla="*/ 0 h 18"/>
                  <a:gd name="T42" fmla="*/ 0 w 73"/>
                  <a:gd name="T43" fmla="*/ 0 h 18"/>
                  <a:gd name="T44" fmla="*/ 0 w 73"/>
                  <a:gd name="T45" fmla="*/ 0 h 18"/>
                  <a:gd name="T46" fmla="*/ 0 w 73"/>
                  <a:gd name="T47" fmla="*/ 0 h 18"/>
                  <a:gd name="T48" fmla="*/ 0 w 73"/>
                  <a:gd name="T49" fmla="*/ 0 h 18"/>
                  <a:gd name="T50" fmla="*/ 0 w 73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73"/>
                  <a:gd name="T79" fmla="*/ 0 h 18"/>
                  <a:gd name="T80" fmla="*/ 73 w 73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73" h="18">
                    <a:moveTo>
                      <a:pt x="7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2" y="15"/>
                    </a:lnTo>
                    <a:lnTo>
                      <a:pt x="5" y="18"/>
                    </a:lnTo>
                    <a:lnTo>
                      <a:pt x="7" y="18"/>
                    </a:lnTo>
                    <a:lnTo>
                      <a:pt x="62" y="18"/>
                    </a:lnTo>
                    <a:lnTo>
                      <a:pt x="68" y="15"/>
                    </a:lnTo>
                    <a:lnTo>
                      <a:pt x="70" y="15"/>
                    </a:lnTo>
                    <a:lnTo>
                      <a:pt x="70" y="11"/>
                    </a:lnTo>
                    <a:lnTo>
                      <a:pt x="70" y="9"/>
                    </a:lnTo>
                    <a:lnTo>
                      <a:pt x="73" y="9"/>
                    </a:lnTo>
                    <a:lnTo>
                      <a:pt x="70" y="5"/>
                    </a:lnTo>
                    <a:lnTo>
                      <a:pt x="70" y="3"/>
                    </a:lnTo>
                    <a:lnTo>
                      <a:pt x="68" y="0"/>
                    </a:lnTo>
                    <a:lnTo>
                      <a:pt x="64" y="0"/>
                    </a:lnTo>
                    <a:lnTo>
                      <a:pt x="62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74" name="Line 758"/>
              <p:cNvSpPr>
                <a:spLocks noChangeShapeType="1"/>
              </p:cNvSpPr>
              <p:nvPr/>
            </p:nvSpPr>
            <p:spPr bwMode="auto">
              <a:xfrm>
                <a:off x="964" y="196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75" name="Freeform 759"/>
              <p:cNvSpPr>
                <a:spLocks/>
              </p:cNvSpPr>
              <p:nvPr/>
            </p:nvSpPr>
            <p:spPr bwMode="auto">
              <a:xfrm>
                <a:off x="961" y="1958"/>
                <a:ext cx="3" cy="24"/>
              </a:xfrm>
              <a:custGeom>
                <a:avLst/>
                <a:gdLst>
                  <a:gd name="T0" fmla="*/ 0 w 16"/>
                  <a:gd name="T1" fmla="*/ 0 h 119"/>
                  <a:gd name="T2" fmla="*/ 0 w 16"/>
                  <a:gd name="T3" fmla="*/ 0 h 119"/>
                  <a:gd name="T4" fmla="*/ 0 w 16"/>
                  <a:gd name="T5" fmla="*/ 0 h 119"/>
                  <a:gd name="T6" fmla="*/ 0 w 16"/>
                  <a:gd name="T7" fmla="*/ 0 h 119"/>
                  <a:gd name="T8" fmla="*/ 0 w 16"/>
                  <a:gd name="T9" fmla="*/ 0 h 119"/>
                  <a:gd name="T10" fmla="*/ 0 w 16"/>
                  <a:gd name="T11" fmla="*/ 0 h 119"/>
                  <a:gd name="T12" fmla="*/ 0 w 16"/>
                  <a:gd name="T13" fmla="*/ 0 h 119"/>
                  <a:gd name="T14" fmla="*/ 0 w 16"/>
                  <a:gd name="T15" fmla="*/ 0 h 119"/>
                  <a:gd name="T16" fmla="*/ 0 w 16"/>
                  <a:gd name="T17" fmla="*/ 0 h 119"/>
                  <a:gd name="T18" fmla="*/ 0 w 16"/>
                  <a:gd name="T19" fmla="*/ 0 h 119"/>
                  <a:gd name="T20" fmla="*/ 0 w 16"/>
                  <a:gd name="T21" fmla="*/ 0 h 119"/>
                  <a:gd name="T22" fmla="*/ 0 w 16"/>
                  <a:gd name="T23" fmla="*/ 0 h 119"/>
                  <a:gd name="T24" fmla="*/ 0 w 16"/>
                  <a:gd name="T25" fmla="*/ 0 h 119"/>
                  <a:gd name="T26" fmla="*/ 0 w 16"/>
                  <a:gd name="T27" fmla="*/ 0 h 119"/>
                  <a:gd name="T28" fmla="*/ 0 w 16"/>
                  <a:gd name="T29" fmla="*/ 0 h 119"/>
                  <a:gd name="T30" fmla="*/ 0 w 16"/>
                  <a:gd name="T31" fmla="*/ 0 h 119"/>
                  <a:gd name="T32" fmla="*/ 0 w 16"/>
                  <a:gd name="T33" fmla="*/ 0 h 119"/>
                  <a:gd name="T34" fmla="*/ 0 w 16"/>
                  <a:gd name="T35" fmla="*/ 0 h 119"/>
                  <a:gd name="T36" fmla="*/ 0 w 16"/>
                  <a:gd name="T37" fmla="*/ 0 h 119"/>
                  <a:gd name="T38" fmla="*/ 0 w 16"/>
                  <a:gd name="T39" fmla="*/ 0 h 119"/>
                  <a:gd name="T40" fmla="*/ 0 w 16"/>
                  <a:gd name="T41" fmla="*/ 0 h 119"/>
                  <a:gd name="T42" fmla="*/ 0 w 16"/>
                  <a:gd name="T43" fmla="*/ 0 h 119"/>
                  <a:gd name="T44" fmla="*/ 0 w 16"/>
                  <a:gd name="T45" fmla="*/ 0 h 119"/>
                  <a:gd name="T46" fmla="*/ 0 w 16"/>
                  <a:gd name="T47" fmla="*/ 0 h 119"/>
                  <a:gd name="T48" fmla="*/ 0 w 16"/>
                  <a:gd name="T49" fmla="*/ 0 h 119"/>
                  <a:gd name="T50" fmla="*/ 0 w 16"/>
                  <a:gd name="T51" fmla="*/ 0 h 1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19"/>
                  <a:gd name="T80" fmla="*/ 16 w 16"/>
                  <a:gd name="T81" fmla="*/ 119 h 1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19">
                    <a:moveTo>
                      <a:pt x="16" y="9"/>
                    </a:moveTo>
                    <a:lnTo>
                      <a:pt x="13" y="5"/>
                    </a:lnTo>
                    <a:lnTo>
                      <a:pt x="13" y="3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0" y="113"/>
                    </a:lnTo>
                    <a:lnTo>
                      <a:pt x="0" y="117"/>
                    </a:lnTo>
                    <a:lnTo>
                      <a:pt x="2" y="119"/>
                    </a:lnTo>
                    <a:lnTo>
                      <a:pt x="5" y="119"/>
                    </a:lnTo>
                    <a:lnTo>
                      <a:pt x="7" y="119"/>
                    </a:lnTo>
                    <a:lnTo>
                      <a:pt x="11" y="119"/>
                    </a:lnTo>
                    <a:lnTo>
                      <a:pt x="13" y="117"/>
                    </a:lnTo>
                    <a:lnTo>
                      <a:pt x="13" y="113"/>
                    </a:lnTo>
                    <a:lnTo>
                      <a:pt x="16" y="113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76" name="Line 760"/>
              <p:cNvSpPr>
                <a:spLocks noChangeShapeType="1"/>
              </p:cNvSpPr>
              <p:nvPr/>
            </p:nvSpPr>
            <p:spPr bwMode="auto">
              <a:xfrm>
                <a:off x="962" y="197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77" name="Freeform 761"/>
              <p:cNvSpPr>
                <a:spLocks/>
              </p:cNvSpPr>
              <p:nvPr/>
            </p:nvSpPr>
            <p:spPr bwMode="auto">
              <a:xfrm>
                <a:off x="961" y="1978"/>
                <a:ext cx="17" cy="4"/>
              </a:xfrm>
              <a:custGeom>
                <a:avLst/>
                <a:gdLst>
                  <a:gd name="T0" fmla="*/ 0 w 87"/>
                  <a:gd name="T1" fmla="*/ 0 h 18"/>
                  <a:gd name="T2" fmla="*/ 0 w 87"/>
                  <a:gd name="T3" fmla="*/ 0 h 18"/>
                  <a:gd name="T4" fmla="*/ 0 w 87"/>
                  <a:gd name="T5" fmla="*/ 0 h 18"/>
                  <a:gd name="T6" fmla="*/ 0 w 87"/>
                  <a:gd name="T7" fmla="*/ 0 h 18"/>
                  <a:gd name="T8" fmla="*/ 0 w 87"/>
                  <a:gd name="T9" fmla="*/ 0 h 18"/>
                  <a:gd name="T10" fmla="*/ 0 w 87"/>
                  <a:gd name="T11" fmla="*/ 0 h 18"/>
                  <a:gd name="T12" fmla="*/ 0 w 87"/>
                  <a:gd name="T13" fmla="*/ 0 h 18"/>
                  <a:gd name="T14" fmla="*/ 0 w 87"/>
                  <a:gd name="T15" fmla="*/ 0 h 18"/>
                  <a:gd name="T16" fmla="*/ 0 w 87"/>
                  <a:gd name="T17" fmla="*/ 0 h 18"/>
                  <a:gd name="T18" fmla="*/ 0 w 87"/>
                  <a:gd name="T19" fmla="*/ 0 h 18"/>
                  <a:gd name="T20" fmla="*/ 0 w 87"/>
                  <a:gd name="T21" fmla="*/ 0 h 18"/>
                  <a:gd name="T22" fmla="*/ 0 w 87"/>
                  <a:gd name="T23" fmla="*/ 0 h 18"/>
                  <a:gd name="T24" fmla="*/ 0 w 87"/>
                  <a:gd name="T25" fmla="*/ 0 h 18"/>
                  <a:gd name="T26" fmla="*/ 0 w 87"/>
                  <a:gd name="T27" fmla="*/ 0 h 18"/>
                  <a:gd name="T28" fmla="*/ 0 w 87"/>
                  <a:gd name="T29" fmla="*/ 0 h 18"/>
                  <a:gd name="T30" fmla="*/ 0 w 87"/>
                  <a:gd name="T31" fmla="*/ 0 h 18"/>
                  <a:gd name="T32" fmla="*/ 0 w 87"/>
                  <a:gd name="T33" fmla="*/ 0 h 18"/>
                  <a:gd name="T34" fmla="*/ 0 w 87"/>
                  <a:gd name="T35" fmla="*/ 0 h 18"/>
                  <a:gd name="T36" fmla="*/ 0 w 87"/>
                  <a:gd name="T37" fmla="*/ 0 h 18"/>
                  <a:gd name="T38" fmla="*/ 0 w 87"/>
                  <a:gd name="T39" fmla="*/ 0 h 18"/>
                  <a:gd name="T40" fmla="*/ 0 w 87"/>
                  <a:gd name="T41" fmla="*/ 0 h 18"/>
                  <a:gd name="T42" fmla="*/ 0 w 87"/>
                  <a:gd name="T43" fmla="*/ 0 h 18"/>
                  <a:gd name="T44" fmla="*/ 0 w 87"/>
                  <a:gd name="T45" fmla="*/ 0 h 18"/>
                  <a:gd name="T46" fmla="*/ 0 w 87"/>
                  <a:gd name="T47" fmla="*/ 0 h 18"/>
                  <a:gd name="T48" fmla="*/ 0 w 87"/>
                  <a:gd name="T49" fmla="*/ 0 h 18"/>
                  <a:gd name="T50" fmla="*/ 0 w 87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7"/>
                  <a:gd name="T79" fmla="*/ 0 h 18"/>
                  <a:gd name="T80" fmla="*/ 87 w 87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7" h="18">
                    <a:moveTo>
                      <a:pt x="7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2" y="18"/>
                    </a:lnTo>
                    <a:lnTo>
                      <a:pt x="5" y="18"/>
                    </a:lnTo>
                    <a:lnTo>
                      <a:pt x="7" y="18"/>
                    </a:lnTo>
                    <a:lnTo>
                      <a:pt x="79" y="18"/>
                    </a:lnTo>
                    <a:lnTo>
                      <a:pt x="81" y="18"/>
                    </a:lnTo>
                    <a:lnTo>
                      <a:pt x="84" y="16"/>
                    </a:lnTo>
                    <a:lnTo>
                      <a:pt x="87" y="12"/>
                    </a:lnTo>
                    <a:lnTo>
                      <a:pt x="87" y="10"/>
                    </a:lnTo>
                    <a:lnTo>
                      <a:pt x="87" y="6"/>
                    </a:lnTo>
                    <a:lnTo>
                      <a:pt x="84" y="6"/>
                    </a:lnTo>
                    <a:lnTo>
                      <a:pt x="84" y="3"/>
                    </a:lnTo>
                    <a:lnTo>
                      <a:pt x="81" y="0"/>
                    </a:lnTo>
                    <a:lnTo>
                      <a:pt x="79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78" name="Line 762"/>
              <p:cNvSpPr>
                <a:spLocks noChangeShapeType="1"/>
              </p:cNvSpPr>
              <p:nvPr/>
            </p:nvSpPr>
            <p:spPr bwMode="auto">
              <a:xfrm>
                <a:off x="978" y="198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79" name="Freeform 763"/>
              <p:cNvSpPr>
                <a:spLocks/>
              </p:cNvSpPr>
              <p:nvPr/>
            </p:nvSpPr>
            <p:spPr bwMode="auto">
              <a:xfrm>
                <a:off x="975" y="1978"/>
                <a:ext cx="3" cy="24"/>
              </a:xfrm>
              <a:custGeom>
                <a:avLst/>
                <a:gdLst>
                  <a:gd name="T0" fmla="*/ 0 w 16"/>
                  <a:gd name="T1" fmla="*/ 0 h 120"/>
                  <a:gd name="T2" fmla="*/ 0 w 16"/>
                  <a:gd name="T3" fmla="*/ 0 h 120"/>
                  <a:gd name="T4" fmla="*/ 0 w 16"/>
                  <a:gd name="T5" fmla="*/ 0 h 120"/>
                  <a:gd name="T6" fmla="*/ 0 w 16"/>
                  <a:gd name="T7" fmla="*/ 0 h 120"/>
                  <a:gd name="T8" fmla="*/ 0 w 16"/>
                  <a:gd name="T9" fmla="*/ 0 h 120"/>
                  <a:gd name="T10" fmla="*/ 0 w 16"/>
                  <a:gd name="T11" fmla="*/ 0 h 120"/>
                  <a:gd name="T12" fmla="*/ 0 w 16"/>
                  <a:gd name="T13" fmla="*/ 0 h 120"/>
                  <a:gd name="T14" fmla="*/ 0 w 16"/>
                  <a:gd name="T15" fmla="*/ 0 h 120"/>
                  <a:gd name="T16" fmla="*/ 0 w 16"/>
                  <a:gd name="T17" fmla="*/ 0 h 120"/>
                  <a:gd name="T18" fmla="*/ 0 w 16"/>
                  <a:gd name="T19" fmla="*/ 0 h 120"/>
                  <a:gd name="T20" fmla="*/ 0 w 16"/>
                  <a:gd name="T21" fmla="*/ 0 h 120"/>
                  <a:gd name="T22" fmla="*/ 0 w 16"/>
                  <a:gd name="T23" fmla="*/ 0 h 120"/>
                  <a:gd name="T24" fmla="*/ 0 w 16"/>
                  <a:gd name="T25" fmla="*/ 0 h 120"/>
                  <a:gd name="T26" fmla="*/ 0 w 16"/>
                  <a:gd name="T27" fmla="*/ 0 h 120"/>
                  <a:gd name="T28" fmla="*/ 0 w 16"/>
                  <a:gd name="T29" fmla="*/ 0 h 120"/>
                  <a:gd name="T30" fmla="*/ 0 w 16"/>
                  <a:gd name="T31" fmla="*/ 0 h 120"/>
                  <a:gd name="T32" fmla="*/ 0 w 16"/>
                  <a:gd name="T33" fmla="*/ 0 h 120"/>
                  <a:gd name="T34" fmla="*/ 0 w 16"/>
                  <a:gd name="T35" fmla="*/ 0 h 120"/>
                  <a:gd name="T36" fmla="*/ 0 w 16"/>
                  <a:gd name="T37" fmla="*/ 0 h 120"/>
                  <a:gd name="T38" fmla="*/ 0 w 16"/>
                  <a:gd name="T39" fmla="*/ 0 h 120"/>
                  <a:gd name="T40" fmla="*/ 0 w 16"/>
                  <a:gd name="T41" fmla="*/ 0 h 120"/>
                  <a:gd name="T42" fmla="*/ 0 w 16"/>
                  <a:gd name="T43" fmla="*/ 0 h 120"/>
                  <a:gd name="T44" fmla="*/ 0 w 16"/>
                  <a:gd name="T45" fmla="*/ 0 h 120"/>
                  <a:gd name="T46" fmla="*/ 0 w 16"/>
                  <a:gd name="T47" fmla="*/ 0 h 120"/>
                  <a:gd name="T48" fmla="*/ 0 w 16"/>
                  <a:gd name="T49" fmla="*/ 0 h 120"/>
                  <a:gd name="T50" fmla="*/ 0 w 16"/>
                  <a:gd name="T51" fmla="*/ 0 h 12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0"/>
                  <a:gd name="T80" fmla="*/ 16 w 16"/>
                  <a:gd name="T81" fmla="*/ 120 h 12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0">
                    <a:moveTo>
                      <a:pt x="16" y="10"/>
                    </a:moveTo>
                    <a:lnTo>
                      <a:pt x="16" y="6"/>
                    </a:lnTo>
                    <a:lnTo>
                      <a:pt x="13" y="6"/>
                    </a:lnTo>
                    <a:lnTo>
                      <a:pt x="13" y="3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14"/>
                    </a:lnTo>
                    <a:lnTo>
                      <a:pt x="0" y="118"/>
                    </a:lnTo>
                    <a:lnTo>
                      <a:pt x="2" y="120"/>
                    </a:lnTo>
                    <a:lnTo>
                      <a:pt x="5" y="120"/>
                    </a:lnTo>
                    <a:lnTo>
                      <a:pt x="8" y="120"/>
                    </a:lnTo>
                    <a:lnTo>
                      <a:pt x="10" y="120"/>
                    </a:lnTo>
                    <a:lnTo>
                      <a:pt x="13" y="120"/>
                    </a:lnTo>
                    <a:lnTo>
                      <a:pt x="13" y="118"/>
                    </a:lnTo>
                    <a:lnTo>
                      <a:pt x="16" y="114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80" name="Line 764"/>
              <p:cNvSpPr>
                <a:spLocks noChangeShapeType="1"/>
              </p:cNvSpPr>
              <p:nvPr/>
            </p:nvSpPr>
            <p:spPr bwMode="auto">
              <a:xfrm>
                <a:off x="976" y="199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81" name="Freeform 765"/>
              <p:cNvSpPr>
                <a:spLocks/>
              </p:cNvSpPr>
              <p:nvPr/>
            </p:nvSpPr>
            <p:spPr bwMode="auto">
              <a:xfrm>
                <a:off x="975" y="1998"/>
                <a:ext cx="31" cy="4"/>
              </a:xfrm>
              <a:custGeom>
                <a:avLst/>
                <a:gdLst>
                  <a:gd name="T0" fmla="*/ 0 w 157"/>
                  <a:gd name="T1" fmla="*/ 0 h 19"/>
                  <a:gd name="T2" fmla="*/ 0 w 157"/>
                  <a:gd name="T3" fmla="*/ 0 h 19"/>
                  <a:gd name="T4" fmla="*/ 0 w 157"/>
                  <a:gd name="T5" fmla="*/ 0 h 19"/>
                  <a:gd name="T6" fmla="*/ 0 w 157"/>
                  <a:gd name="T7" fmla="*/ 0 h 19"/>
                  <a:gd name="T8" fmla="*/ 0 w 157"/>
                  <a:gd name="T9" fmla="*/ 0 h 19"/>
                  <a:gd name="T10" fmla="*/ 0 w 157"/>
                  <a:gd name="T11" fmla="*/ 0 h 19"/>
                  <a:gd name="T12" fmla="*/ 0 w 157"/>
                  <a:gd name="T13" fmla="*/ 0 h 19"/>
                  <a:gd name="T14" fmla="*/ 0 w 157"/>
                  <a:gd name="T15" fmla="*/ 0 h 19"/>
                  <a:gd name="T16" fmla="*/ 0 w 157"/>
                  <a:gd name="T17" fmla="*/ 0 h 19"/>
                  <a:gd name="T18" fmla="*/ 0 w 157"/>
                  <a:gd name="T19" fmla="*/ 0 h 19"/>
                  <a:gd name="T20" fmla="*/ 0 w 157"/>
                  <a:gd name="T21" fmla="*/ 0 h 19"/>
                  <a:gd name="T22" fmla="*/ 0 w 157"/>
                  <a:gd name="T23" fmla="*/ 0 h 19"/>
                  <a:gd name="T24" fmla="*/ 0 w 157"/>
                  <a:gd name="T25" fmla="*/ 0 h 19"/>
                  <a:gd name="T26" fmla="*/ 0 w 157"/>
                  <a:gd name="T27" fmla="*/ 0 h 19"/>
                  <a:gd name="T28" fmla="*/ 0 w 157"/>
                  <a:gd name="T29" fmla="*/ 0 h 19"/>
                  <a:gd name="T30" fmla="*/ 0 w 157"/>
                  <a:gd name="T31" fmla="*/ 0 h 19"/>
                  <a:gd name="T32" fmla="*/ 0 w 157"/>
                  <a:gd name="T33" fmla="*/ 0 h 19"/>
                  <a:gd name="T34" fmla="*/ 0 w 157"/>
                  <a:gd name="T35" fmla="*/ 0 h 19"/>
                  <a:gd name="T36" fmla="*/ 0 w 157"/>
                  <a:gd name="T37" fmla="*/ 0 h 19"/>
                  <a:gd name="T38" fmla="*/ 0 w 157"/>
                  <a:gd name="T39" fmla="*/ 0 h 19"/>
                  <a:gd name="T40" fmla="*/ 0 w 157"/>
                  <a:gd name="T41" fmla="*/ 0 h 19"/>
                  <a:gd name="T42" fmla="*/ 0 w 157"/>
                  <a:gd name="T43" fmla="*/ 0 h 19"/>
                  <a:gd name="T44" fmla="*/ 0 w 157"/>
                  <a:gd name="T45" fmla="*/ 0 h 19"/>
                  <a:gd name="T46" fmla="*/ 0 w 157"/>
                  <a:gd name="T47" fmla="*/ 0 h 19"/>
                  <a:gd name="T48" fmla="*/ 0 w 157"/>
                  <a:gd name="T49" fmla="*/ 0 h 19"/>
                  <a:gd name="T50" fmla="*/ 0 w 157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57"/>
                  <a:gd name="T79" fmla="*/ 0 h 19"/>
                  <a:gd name="T80" fmla="*/ 157 w 157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57" h="19">
                    <a:moveTo>
                      <a:pt x="8" y="0"/>
                    </a:moveTo>
                    <a:lnTo>
                      <a:pt x="5" y="4"/>
                    </a:lnTo>
                    <a:lnTo>
                      <a:pt x="2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2" y="19"/>
                    </a:lnTo>
                    <a:lnTo>
                      <a:pt x="5" y="19"/>
                    </a:lnTo>
                    <a:lnTo>
                      <a:pt x="8" y="19"/>
                    </a:lnTo>
                    <a:lnTo>
                      <a:pt x="150" y="19"/>
                    </a:lnTo>
                    <a:lnTo>
                      <a:pt x="155" y="19"/>
                    </a:lnTo>
                    <a:lnTo>
                      <a:pt x="157" y="17"/>
                    </a:lnTo>
                    <a:lnTo>
                      <a:pt x="157" y="13"/>
                    </a:lnTo>
                    <a:lnTo>
                      <a:pt x="157" y="10"/>
                    </a:lnTo>
                    <a:lnTo>
                      <a:pt x="157" y="7"/>
                    </a:lnTo>
                    <a:lnTo>
                      <a:pt x="155" y="4"/>
                    </a:lnTo>
                    <a:lnTo>
                      <a:pt x="153" y="4"/>
                    </a:lnTo>
                    <a:lnTo>
                      <a:pt x="150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82" name="Line 766"/>
              <p:cNvSpPr>
                <a:spLocks noChangeShapeType="1"/>
              </p:cNvSpPr>
              <p:nvPr/>
            </p:nvSpPr>
            <p:spPr bwMode="auto">
              <a:xfrm>
                <a:off x="1006" y="200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83" name="Freeform 767"/>
              <p:cNvSpPr>
                <a:spLocks/>
              </p:cNvSpPr>
              <p:nvPr/>
            </p:nvSpPr>
            <p:spPr bwMode="auto">
              <a:xfrm>
                <a:off x="1003" y="1998"/>
                <a:ext cx="3" cy="25"/>
              </a:xfrm>
              <a:custGeom>
                <a:avLst/>
                <a:gdLst>
                  <a:gd name="T0" fmla="*/ 0 w 15"/>
                  <a:gd name="T1" fmla="*/ 0 h 125"/>
                  <a:gd name="T2" fmla="*/ 0 w 15"/>
                  <a:gd name="T3" fmla="*/ 0 h 125"/>
                  <a:gd name="T4" fmla="*/ 0 w 15"/>
                  <a:gd name="T5" fmla="*/ 0 h 125"/>
                  <a:gd name="T6" fmla="*/ 0 w 15"/>
                  <a:gd name="T7" fmla="*/ 0 h 125"/>
                  <a:gd name="T8" fmla="*/ 0 w 15"/>
                  <a:gd name="T9" fmla="*/ 0 h 125"/>
                  <a:gd name="T10" fmla="*/ 0 w 15"/>
                  <a:gd name="T11" fmla="*/ 0 h 125"/>
                  <a:gd name="T12" fmla="*/ 0 w 15"/>
                  <a:gd name="T13" fmla="*/ 0 h 125"/>
                  <a:gd name="T14" fmla="*/ 0 w 15"/>
                  <a:gd name="T15" fmla="*/ 0 h 125"/>
                  <a:gd name="T16" fmla="*/ 0 w 15"/>
                  <a:gd name="T17" fmla="*/ 0 h 125"/>
                  <a:gd name="T18" fmla="*/ 0 w 15"/>
                  <a:gd name="T19" fmla="*/ 0 h 125"/>
                  <a:gd name="T20" fmla="*/ 0 w 15"/>
                  <a:gd name="T21" fmla="*/ 0 h 125"/>
                  <a:gd name="T22" fmla="*/ 0 w 15"/>
                  <a:gd name="T23" fmla="*/ 0 h 125"/>
                  <a:gd name="T24" fmla="*/ 0 w 15"/>
                  <a:gd name="T25" fmla="*/ 0 h 125"/>
                  <a:gd name="T26" fmla="*/ 0 w 15"/>
                  <a:gd name="T27" fmla="*/ 0 h 125"/>
                  <a:gd name="T28" fmla="*/ 0 w 15"/>
                  <a:gd name="T29" fmla="*/ 0 h 125"/>
                  <a:gd name="T30" fmla="*/ 0 w 15"/>
                  <a:gd name="T31" fmla="*/ 0 h 125"/>
                  <a:gd name="T32" fmla="*/ 0 w 15"/>
                  <a:gd name="T33" fmla="*/ 0 h 125"/>
                  <a:gd name="T34" fmla="*/ 0 w 15"/>
                  <a:gd name="T35" fmla="*/ 0 h 125"/>
                  <a:gd name="T36" fmla="*/ 0 w 15"/>
                  <a:gd name="T37" fmla="*/ 0 h 125"/>
                  <a:gd name="T38" fmla="*/ 0 w 15"/>
                  <a:gd name="T39" fmla="*/ 0 h 125"/>
                  <a:gd name="T40" fmla="*/ 0 w 15"/>
                  <a:gd name="T41" fmla="*/ 0 h 125"/>
                  <a:gd name="T42" fmla="*/ 0 w 15"/>
                  <a:gd name="T43" fmla="*/ 0 h 125"/>
                  <a:gd name="T44" fmla="*/ 0 w 15"/>
                  <a:gd name="T45" fmla="*/ 0 h 125"/>
                  <a:gd name="T46" fmla="*/ 0 w 15"/>
                  <a:gd name="T47" fmla="*/ 0 h 125"/>
                  <a:gd name="T48" fmla="*/ 0 w 15"/>
                  <a:gd name="T49" fmla="*/ 0 h 125"/>
                  <a:gd name="T50" fmla="*/ 0 w 15"/>
                  <a:gd name="T51" fmla="*/ 0 h 12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5"/>
                  <a:gd name="T79" fmla="*/ 0 h 125"/>
                  <a:gd name="T80" fmla="*/ 15 w 15"/>
                  <a:gd name="T81" fmla="*/ 125 h 125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5" h="125">
                    <a:moveTo>
                      <a:pt x="15" y="10"/>
                    </a:moveTo>
                    <a:lnTo>
                      <a:pt x="15" y="10"/>
                    </a:lnTo>
                    <a:lnTo>
                      <a:pt x="15" y="7"/>
                    </a:lnTo>
                    <a:lnTo>
                      <a:pt x="13" y="4"/>
                    </a:lnTo>
                    <a:lnTo>
                      <a:pt x="11" y="4"/>
                    </a:lnTo>
                    <a:lnTo>
                      <a:pt x="8" y="0"/>
                    </a:lnTo>
                    <a:lnTo>
                      <a:pt x="5" y="4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0" y="10"/>
                    </a:lnTo>
                    <a:lnTo>
                      <a:pt x="0" y="115"/>
                    </a:lnTo>
                    <a:lnTo>
                      <a:pt x="2" y="118"/>
                    </a:lnTo>
                    <a:lnTo>
                      <a:pt x="2" y="121"/>
                    </a:lnTo>
                    <a:lnTo>
                      <a:pt x="5" y="121"/>
                    </a:lnTo>
                    <a:lnTo>
                      <a:pt x="5" y="125"/>
                    </a:lnTo>
                    <a:lnTo>
                      <a:pt x="8" y="125"/>
                    </a:lnTo>
                    <a:lnTo>
                      <a:pt x="11" y="125"/>
                    </a:lnTo>
                    <a:lnTo>
                      <a:pt x="13" y="121"/>
                    </a:lnTo>
                    <a:lnTo>
                      <a:pt x="15" y="118"/>
                    </a:lnTo>
                    <a:lnTo>
                      <a:pt x="15" y="115"/>
                    </a:lnTo>
                    <a:lnTo>
                      <a:pt x="15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84" name="Line 768"/>
              <p:cNvSpPr>
                <a:spLocks noChangeShapeType="1"/>
              </p:cNvSpPr>
              <p:nvPr/>
            </p:nvSpPr>
            <p:spPr bwMode="auto">
              <a:xfrm>
                <a:off x="1005" y="201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85" name="Freeform 769"/>
              <p:cNvSpPr>
                <a:spLocks/>
              </p:cNvSpPr>
              <p:nvPr/>
            </p:nvSpPr>
            <p:spPr bwMode="auto">
              <a:xfrm>
                <a:off x="1003" y="2019"/>
                <a:ext cx="6" cy="4"/>
              </a:xfrm>
              <a:custGeom>
                <a:avLst/>
                <a:gdLst>
                  <a:gd name="T0" fmla="*/ 0 w 30"/>
                  <a:gd name="T1" fmla="*/ 0 h 19"/>
                  <a:gd name="T2" fmla="*/ 0 w 30"/>
                  <a:gd name="T3" fmla="*/ 0 h 19"/>
                  <a:gd name="T4" fmla="*/ 0 w 30"/>
                  <a:gd name="T5" fmla="*/ 0 h 19"/>
                  <a:gd name="T6" fmla="*/ 0 w 30"/>
                  <a:gd name="T7" fmla="*/ 0 h 19"/>
                  <a:gd name="T8" fmla="*/ 0 w 30"/>
                  <a:gd name="T9" fmla="*/ 0 h 19"/>
                  <a:gd name="T10" fmla="*/ 0 w 30"/>
                  <a:gd name="T11" fmla="*/ 0 h 19"/>
                  <a:gd name="T12" fmla="*/ 0 w 30"/>
                  <a:gd name="T13" fmla="*/ 0 h 19"/>
                  <a:gd name="T14" fmla="*/ 0 w 30"/>
                  <a:gd name="T15" fmla="*/ 0 h 19"/>
                  <a:gd name="T16" fmla="*/ 0 w 30"/>
                  <a:gd name="T17" fmla="*/ 0 h 19"/>
                  <a:gd name="T18" fmla="*/ 0 w 30"/>
                  <a:gd name="T19" fmla="*/ 0 h 19"/>
                  <a:gd name="T20" fmla="*/ 0 w 30"/>
                  <a:gd name="T21" fmla="*/ 0 h 19"/>
                  <a:gd name="T22" fmla="*/ 0 w 30"/>
                  <a:gd name="T23" fmla="*/ 0 h 19"/>
                  <a:gd name="T24" fmla="*/ 0 w 30"/>
                  <a:gd name="T25" fmla="*/ 0 h 19"/>
                  <a:gd name="T26" fmla="*/ 0 w 30"/>
                  <a:gd name="T27" fmla="*/ 0 h 19"/>
                  <a:gd name="T28" fmla="*/ 0 w 30"/>
                  <a:gd name="T29" fmla="*/ 0 h 19"/>
                  <a:gd name="T30" fmla="*/ 0 w 30"/>
                  <a:gd name="T31" fmla="*/ 0 h 19"/>
                  <a:gd name="T32" fmla="*/ 0 w 30"/>
                  <a:gd name="T33" fmla="*/ 0 h 19"/>
                  <a:gd name="T34" fmla="*/ 0 w 30"/>
                  <a:gd name="T35" fmla="*/ 0 h 19"/>
                  <a:gd name="T36" fmla="*/ 0 w 30"/>
                  <a:gd name="T37" fmla="*/ 0 h 19"/>
                  <a:gd name="T38" fmla="*/ 0 w 30"/>
                  <a:gd name="T39" fmla="*/ 0 h 19"/>
                  <a:gd name="T40" fmla="*/ 0 w 30"/>
                  <a:gd name="T41" fmla="*/ 0 h 19"/>
                  <a:gd name="T42" fmla="*/ 0 w 30"/>
                  <a:gd name="T43" fmla="*/ 0 h 19"/>
                  <a:gd name="T44" fmla="*/ 0 w 30"/>
                  <a:gd name="T45" fmla="*/ 0 h 19"/>
                  <a:gd name="T46" fmla="*/ 0 w 30"/>
                  <a:gd name="T47" fmla="*/ 0 h 19"/>
                  <a:gd name="T48" fmla="*/ 0 w 30"/>
                  <a:gd name="T49" fmla="*/ 0 h 19"/>
                  <a:gd name="T50" fmla="*/ 0 w 30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0"/>
                  <a:gd name="T79" fmla="*/ 0 h 19"/>
                  <a:gd name="T80" fmla="*/ 30 w 30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0" h="19">
                    <a:moveTo>
                      <a:pt x="8" y="0"/>
                    </a:moveTo>
                    <a:lnTo>
                      <a:pt x="5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2" y="15"/>
                    </a:lnTo>
                    <a:lnTo>
                      <a:pt x="5" y="15"/>
                    </a:lnTo>
                    <a:lnTo>
                      <a:pt x="5" y="19"/>
                    </a:lnTo>
                    <a:lnTo>
                      <a:pt x="8" y="19"/>
                    </a:lnTo>
                    <a:lnTo>
                      <a:pt x="21" y="19"/>
                    </a:lnTo>
                    <a:lnTo>
                      <a:pt x="26" y="15"/>
                    </a:lnTo>
                    <a:lnTo>
                      <a:pt x="30" y="12"/>
                    </a:lnTo>
                    <a:lnTo>
                      <a:pt x="30" y="9"/>
                    </a:lnTo>
                    <a:lnTo>
                      <a:pt x="30" y="6"/>
                    </a:lnTo>
                    <a:lnTo>
                      <a:pt x="30" y="2"/>
                    </a:lnTo>
                    <a:lnTo>
                      <a:pt x="26" y="2"/>
                    </a:lnTo>
                    <a:lnTo>
                      <a:pt x="26" y="0"/>
                    </a:lnTo>
                    <a:lnTo>
                      <a:pt x="24" y="0"/>
                    </a:lnTo>
                    <a:lnTo>
                      <a:pt x="21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86" name="Line 770"/>
              <p:cNvSpPr>
                <a:spLocks noChangeShapeType="1"/>
              </p:cNvSpPr>
              <p:nvPr/>
            </p:nvSpPr>
            <p:spPr bwMode="auto">
              <a:xfrm>
                <a:off x="1009" y="202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87" name="Freeform 771"/>
              <p:cNvSpPr>
                <a:spLocks/>
              </p:cNvSpPr>
              <p:nvPr/>
            </p:nvSpPr>
            <p:spPr bwMode="auto">
              <a:xfrm>
                <a:off x="1006" y="2019"/>
                <a:ext cx="3" cy="24"/>
              </a:xfrm>
              <a:custGeom>
                <a:avLst/>
                <a:gdLst>
                  <a:gd name="T0" fmla="*/ 0 w 17"/>
                  <a:gd name="T1" fmla="*/ 0 h 120"/>
                  <a:gd name="T2" fmla="*/ 0 w 17"/>
                  <a:gd name="T3" fmla="*/ 0 h 120"/>
                  <a:gd name="T4" fmla="*/ 0 w 17"/>
                  <a:gd name="T5" fmla="*/ 0 h 120"/>
                  <a:gd name="T6" fmla="*/ 0 w 17"/>
                  <a:gd name="T7" fmla="*/ 0 h 120"/>
                  <a:gd name="T8" fmla="*/ 0 w 17"/>
                  <a:gd name="T9" fmla="*/ 0 h 120"/>
                  <a:gd name="T10" fmla="*/ 0 w 17"/>
                  <a:gd name="T11" fmla="*/ 0 h 120"/>
                  <a:gd name="T12" fmla="*/ 0 w 17"/>
                  <a:gd name="T13" fmla="*/ 0 h 120"/>
                  <a:gd name="T14" fmla="*/ 0 w 17"/>
                  <a:gd name="T15" fmla="*/ 0 h 120"/>
                  <a:gd name="T16" fmla="*/ 0 w 17"/>
                  <a:gd name="T17" fmla="*/ 0 h 120"/>
                  <a:gd name="T18" fmla="*/ 0 w 17"/>
                  <a:gd name="T19" fmla="*/ 0 h 120"/>
                  <a:gd name="T20" fmla="*/ 0 w 17"/>
                  <a:gd name="T21" fmla="*/ 0 h 120"/>
                  <a:gd name="T22" fmla="*/ 0 w 17"/>
                  <a:gd name="T23" fmla="*/ 0 h 120"/>
                  <a:gd name="T24" fmla="*/ 0 w 17"/>
                  <a:gd name="T25" fmla="*/ 0 h 120"/>
                  <a:gd name="T26" fmla="*/ 0 w 17"/>
                  <a:gd name="T27" fmla="*/ 0 h 120"/>
                  <a:gd name="T28" fmla="*/ 0 w 17"/>
                  <a:gd name="T29" fmla="*/ 0 h 120"/>
                  <a:gd name="T30" fmla="*/ 0 w 17"/>
                  <a:gd name="T31" fmla="*/ 0 h 120"/>
                  <a:gd name="T32" fmla="*/ 0 w 17"/>
                  <a:gd name="T33" fmla="*/ 0 h 120"/>
                  <a:gd name="T34" fmla="*/ 0 w 17"/>
                  <a:gd name="T35" fmla="*/ 0 h 120"/>
                  <a:gd name="T36" fmla="*/ 0 w 17"/>
                  <a:gd name="T37" fmla="*/ 0 h 120"/>
                  <a:gd name="T38" fmla="*/ 0 w 17"/>
                  <a:gd name="T39" fmla="*/ 0 h 120"/>
                  <a:gd name="T40" fmla="*/ 0 w 17"/>
                  <a:gd name="T41" fmla="*/ 0 h 120"/>
                  <a:gd name="T42" fmla="*/ 0 w 17"/>
                  <a:gd name="T43" fmla="*/ 0 h 120"/>
                  <a:gd name="T44" fmla="*/ 0 w 17"/>
                  <a:gd name="T45" fmla="*/ 0 h 120"/>
                  <a:gd name="T46" fmla="*/ 0 w 17"/>
                  <a:gd name="T47" fmla="*/ 0 h 120"/>
                  <a:gd name="T48" fmla="*/ 0 w 17"/>
                  <a:gd name="T49" fmla="*/ 0 h 120"/>
                  <a:gd name="T50" fmla="*/ 0 w 17"/>
                  <a:gd name="T51" fmla="*/ 0 h 12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20"/>
                  <a:gd name="T80" fmla="*/ 17 w 17"/>
                  <a:gd name="T81" fmla="*/ 120 h 12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20">
                    <a:moveTo>
                      <a:pt x="17" y="9"/>
                    </a:moveTo>
                    <a:lnTo>
                      <a:pt x="17" y="6"/>
                    </a:lnTo>
                    <a:lnTo>
                      <a:pt x="17" y="2"/>
                    </a:lnTo>
                    <a:lnTo>
                      <a:pt x="13" y="2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14"/>
                    </a:lnTo>
                    <a:lnTo>
                      <a:pt x="2" y="117"/>
                    </a:lnTo>
                    <a:lnTo>
                      <a:pt x="6" y="120"/>
                    </a:lnTo>
                    <a:lnTo>
                      <a:pt x="8" y="120"/>
                    </a:lnTo>
                    <a:lnTo>
                      <a:pt x="11" y="120"/>
                    </a:lnTo>
                    <a:lnTo>
                      <a:pt x="13" y="120"/>
                    </a:lnTo>
                    <a:lnTo>
                      <a:pt x="13" y="117"/>
                    </a:lnTo>
                    <a:lnTo>
                      <a:pt x="17" y="117"/>
                    </a:lnTo>
                    <a:lnTo>
                      <a:pt x="17" y="114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88" name="Line 772"/>
              <p:cNvSpPr>
                <a:spLocks noChangeShapeType="1"/>
              </p:cNvSpPr>
              <p:nvPr/>
            </p:nvSpPr>
            <p:spPr bwMode="auto">
              <a:xfrm>
                <a:off x="1007" y="204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89" name="Freeform 773"/>
              <p:cNvSpPr>
                <a:spLocks/>
              </p:cNvSpPr>
              <p:nvPr/>
            </p:nvSpPr>
            <p:spPr bwMode="auto">
              <a:xfrm>
                <a:off x="1006" y="2040"/>
                <a:ext cx="44" cy="3"/>
              </a:xfrm>
              <a:custGeom>
                <a:avLst/>
                <a:gdLst>
                  <a:gd name="T0" fmla="*/ 0 w 219"/>
                  <a:gd name="T1" fmla="*/ 0 h 18"/>
                  <a:gd name="T2" fmla="*/ 0 w 219"/>
                  <a:gd name="T3" fmla="*/ 0 h 18"/>
                  <a:gd name="T4" fmla="*/ 0 w 219"/>
                  <a:gd name="T5" fmla="*/ 0 h 18"/>
                  <a:gd name="T6" fmla="*/ 0 w 219"/>
                  <a:gd name="T7" fmla="*/ 0 h 18"/>
                  <a:gd name="T8" fmla="*/ 0 w 219"/>
                  <a:gd name="T9" fmla="*/ 0 h 18"/>
                  <a:gd name="T10" fmla="*/ 0 w 219"/>
                  <a:gd name="T11" fmla="*/ 0 h 18"/>
                  <a:gd name="T12" fmla="*/ 0 w 219"/>
                  <a:gd name="T13" fmla="*/ 0 h 18"/>
                  <a:gd name="T14" fmla="*/ 0 w 219"/>
                  <a:gd name="T15" fmla="*/ 0 h 18"/>
                  <a:gd name="T16" fmla="*/ 0 w 219"/>
                  <a:gd name="T17" fmla="*/ 0 h 18"/>
                  <a:gd name="T18" fmla="*/ 0 w 219"/>
                  <a:gd name="T19" fmla="*/ 0 h 18"/>
                  <a:gd name="T20" fmla="*/ 0 w 219"/>
                  <a:gd name="T21" fmla="*/ 0 h 18"/>
                  <a:gd name="T22" fmla="*/ 0 w 219"/>
                  <a:gd name="T23" fmla="*/ 0 h 18"/>
                  <a:gd name="T24" fmla="*/ 0 w 219"/>
                  <a:gd name="T25" fmla="*/ 0 h 18"/>
                  <a:gd name="T26" fmla="*/ 0 w 219"/>
                  <a:gd name="T27" fmla="*/ 0 h 18"/>
                  <a:gd name="T28" fmla="*/ 0 w 219"/>
                  <a:gd name="T29" fmla="*/ 0 h 18"/>
                  <a:gd name="T30" fmla="*/ 0 w 219"/>
                  <a:gd name="T31" fmla="*/ 0 h 18"/>
                  <a:gd name="T32" fmla="*/ 0 w 219"/>
                  <a:gd name="T33" fmla="*/ 0 h 18"/>
                  <a:gd name="T34" fmla="*/ 0 w 219"/>
                  <a:gd name="T35" fmla="*/ 0 h 18"/>
                  <a:gd name="T36" fmla="*/ 0 w 219"/>
                  <a:gd name="T37" fmla="*/ 0 h 18"/>
                  <a:gd name="T38" fmla="*/ 0 w 219"/>
                  <a:gd name="T39" fmla="*/ 0 h 18"/>
                  <a:gd name="T40" fmla="*/ 0 w 219"/>
                  <a:gd name="T41" fmla="*/ 0 h 18"/>
                  <a:gd name="T42" fmla="*/ 0 w 219"/>
                  <a:gd name="T43" fmla="*/ 0 h 18"/>
                  <a:gd name="T44" fmla="*/ 0 w 219"/>
                  <a:gd name="T45" fmla="*/ 0 h 18"/>
                  <a:gd name="T46" fmla="*/ 0 w 219"/>
                  <a:gd name="T47" fmla="*/ 0 h 18"/>
                  <a:gd name="T48" fmla="*/ 0 w 219"/>
                  <a:gd name="T49" fmla="*/ 0 h 18"/>
                  <a:gd name="T50" fmla="*/ 0 w 219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19"/>
                  <a:gd name="T79" fmla="*/ 0 h 18"/>
                  <a:gd name="T80" fmla="*/ 219 w 219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19" h="18">
                    <a:moveTo>
                      <a:pt x="8" y="0"/>
                    </a:moveTo>
                    <a:lnTo>
                      <a:pt x="8" y="0"/>
                    </a:lnTo>
                    <a:lnTo>
                      <a:pt x="6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5"/>
                    </a:lnTo>
                    <a:lnTo>
                      <a:pt x="6" y="18"/>
                    </a:lnTo>
                    <a:lnTo>
                      <a:pt x="8" y="18"/>
                    </a:lnTo>
                    <a:lnTo>
                      <a:pt x="208" y="18"/>
                    </a:lnTo>
                    <a:lnTo>
                      <a:pt x="213" y="18"/>
                    </a:lnTo>
                    <a:lnTo>
                      <a:pt x="215" y="15"/>
                    </a:lnTo>
                    <a:lnTo>
                      <a:pt x="219" y="12"/>
                    </a:lnTo>
                    <a:lnTo>
                      <a:pt x="219" y="8"/>
                    </a:lnTo>
                    <a:lnTo>
                      <a:pt x="219" y="6"/>
                    </a:lnTo>
                    <a:lnTo>
                      <a:pt x="215" y="6"/>
                    </a:lnTo>
                    <a:lnTo>
                      <a:pt x="215" y="2"/>
                    </a:lnTo>
                    <a:lnTo>
                      <a:pt x="213" y="2"/>
                    </a:lnTo>
                    <a:lnTo>
                      <a:pt x="210" y="0"/>
                    </a:lnTo>
                    <a:lnTo>
                      <a:pt x="20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90" name="Line 774"/>
              <p:cNvSpPr>
                <a:spLocks noChangeShapeType="1"/>
              </p:cNvSpPr>
              <p:nvPr/>
            </p:nvSpPr>
            <p:spPr bwMode="auto">
              <a:xfrm>
                <a:off x="1050" y="204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91" name="Freeform 775"/>
              <p:cNvSpPr>
                <a:spLocks/>
              </p:cNvSpPr>
              <p:nvPr/>
            </p:nvSpPr>
            <p:spPr bwMode="auto">
              <a:xfrm>
                <a:off x="1046" y="2040"/>
                <a:ext cx="4" cy="24"/>
              </a:xfrm>
              <a:custGeom>
                <a:avLst/>
                <a:gdLst>
                  <a:gd name="T0" fmla="*/ 0 w 17"/>
                  <a:gd name="T1" fmla="*/ 0 h 123"/>
                  <a:gd name="T2" fmla="*/ 0 w 17"/>
                  <a:gd name="T3" fmla="*/ 0 h 123"/>
                  <a:gd name="T4" fmla="*/ 0 w 17"/>
                  <a:gd name="T5" fmla="*/ 0 h 123"/>
                  <a:gd name="T6" fmla="*/ 0 w 17"/>
                  <a:gd name="T7" fmla="*/ 0 h 123"/>
                  <a:gd name="T8" fmla="*/ 0 w 17"/>
                  <a:gd name="T9" fmla="*/ 0 h 123"/>
                  <a:gd name="T10" fmla="*/ 0 w 17"/>
                  <a:gd name="T11" fmla="*/ 0 h 123"/>
                  <a:gd name="T12" fmla="*/ 0 w 17"/>
                  <a:gd name="T13" fmla="*/ 0 h 123"/>
                  <a:gd name="T14" fmla="*/ 0 w 17"/>
                  <a:gd name="T15" fmla="*/ 0 h 123"/>
                  <a:gd name="T16" fmla="*/ 0 w 17"/>
                  <a:gd name="T17" fmla="*/ 0 h 123"/>
                  <a:gd name="T18" fmla="*/ 0 w 17"/>
                  <a:gd name="T19" fmla="*/ 0 h 123"/>
                  <a:gd name="T20" fmla="*/ 0 w 17"/>
                  <a:gd name="T21" fmla="*/ 0 h 123"/>
                  <a:gd name="T22" fmla="*/ 0 w 17"/>
                  <a:gd name="T23" fmla="*/ 0 h 123"/>
                  <a:gd name="T24" fmla="*/ 0 w 17"/>
                  <a:gd name="T25" fmla="*/ 0 h 123"/>
                  <a:gd name="T26" fmla="*/ 0 w 17"/>
                  <a:gd name="T27" fmla="*/ 0 h 123"/>
                  <a:gd name="T28" fmla="*/ 0 w 17"/>
                  <a:gd name="T29" fmla="*/ 0 h 123"/>
                  <a:gd name="T30" fmla="*/ 0 w 17"/>
                  <a:gd name="T31" fmla="*/ 0 h 123"/>
                  <a:gd name="T32" fmla="*/ 0 w 17"/>
                  <a:gd name="T33" fmla="*/ 0 h 123"/>
                  <a:gd name="T34" fmla="*/ 0 w 17"/>
                  <a:gd name="T35" fmla="*/ 0 h 123"/>
                  <a:gd name="T36" fmla="*/ 0 w 17"/>
                  <a:gd name="T37" fmla="*/ 0 h 123"/>
                  <a:gd name="T38" fmla="*/ 0 w 17"/>
                  <a:gd name="T39" fmla="*/ 0 h 123"/>
                  <a:gd name="T40" fmla="*/ 0 w 17"/>
                  <a:gd name="T41" fmla="*/ 0 h 123"/>
                  <a:gd name="T42" fmla="*/ 0 w 17"/>
                  <a:gd name="T43" fmla="*/ 0 h 123"/>
                  <a:gd name="T44" fmla="*/ 0 w 17"/>
                  <a:gd name="T45" fmla="*/ 0 h 123"/>
                  <a:gd name="T46" fmla="*/ 0 w 17"/>
                  <a:gd name="T47" fmla="*/ 0 h 123"/>
                  <a:gd name="T48" fmla="*/ 0 w 17"/>
                  <a:gd name="T49" fmla="*/ 0 h 123"/>
                  <a:gd name="T50" fmla="*/ 0 w 17"/>
                  <a:gd name="T51" fmla="*/ 0 h 12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23"/>
                  <a:gd name="T80" fmla="*/ 17 w 17"/>
                  <a:gd name="T81" fmla="*/ 123 h 12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23">
                    <a:moveTo>
                      <a:pt x="17" y="8"/>
                    </a:moveTo>
                    <a:lnTo>
                      <a:pt x="17" y="6"/>
                    </a:lnTo>
                    <a:lnTo>
                      <a:pt x="13" y="6"/>
                    </a:lnTo>
                    <a:lnTo>
                      <a:pt x="13" y="2"/>
                    </a:lnTo>
                    <a:lnTo>
                      <a:pt x="11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13"/>
                    </a:lnTo>
                    <a:lnTo>
                      <a:pt x="0" y="116"/>
                    </a:lnTo>
                    <a:lnTo>
                      <a:pt x="2" y="119"/>
                    </a:lnTo>
                    <a:lnTo>
                      <a:pt x="6" y="123"/>
                    </a:lnTo>
                    <a:lnTo>
                      <a:pt x="8" y="123"/>
                    </a:lnTo>
                    <a:lnTo>
                      <a:pt x="11" y="119"/>
                    </a:lnTo>
                    <a:lnTo>
                      <a:pt x="13" y="119"/>
                    </a:lnTo>
                    <a:lnTo>
                      <a:pt x="13" y="116"/>
                    </a:lnTo>
                    <a:lnTo>
                      <a:pt x="17" y="113"/>
                    </a:lnTo>
                    <a:lnTo>
                      <a:pt x="17" y="8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92" name="Line 776"/>
              <p:cNvSpPr>
                <a:spLocks noChangeShapeType="1"/>
              </p:cNvSpPr>
              <p:nvPr/>
            </p:nvSpPr>
            <p:spPr bwMode="auto">
              <a:xfrm>
                <a:off x="1048" y="206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93" name="Freeform 777"/>
              <p:cNvSpPr>
                <a:spLocks/>
              </p:cNvSpPr>
              <p:nvPr/>
            </p:nvSpPr>
            <p:spPr bwMode="auto">
              <a:xfrm>
                <a:off x="1046" y="2061"/>
                <a:ext cx="9" cy="3"/>
              </a:xfrm>
              <a:custGeom>
                <a:avLst/>
                <a:gdLst>
                  <a:gd name="T0" fmla="*/ 0 w 43"/>
                  <a:gd name="T1" fmla="*/ 0 h 19"/>
                  <a:gd name="T2" fmla="*/ 0 w 43"/>
                  <a:gd name="T3" fmla="*/ 0 h 19"/>
                  <a:gd name="T4" fmla="*/ 0 w 43"/>
                  <a:gd name="T5" fmla="*/ 0 h 19"/>
                  <a:gd name="T6" fmla="*/ 0 w 43"/>
                  <a:gd name="T7" fmla="*/ 0 h 19"/>
                  <a:gd name="T8" fmla="*/ 0 w 43"/>
                  <a:gd name="T9" fmla="*/ 0 h 19"/>
                  <a:gd name="T10" fmla="*/ 0 w 43"/>
                  <a:gd name="T11" fmla="*/ 0 h 19"/>
                  <a:gd name="T12" fmla="*/ 0 w 43"/>
                  <a:gd name="T13" fmla="*/ 0 h 19"/>
                  <a:gd name="T14" fmla="*/ 0 w 43"/>
                  <a:gd name="T15" fmla="*/ 0 h 19"/>
                  <a:gd name="T16" fmla="*/ 0 w 43"/>
                  <a:gd name="T17" fmla="*/ 0 h 19"/>
                  <a:gd name="T18" fmla="*/ 0 w 43"/>
                  <a:gd name="T19" fmla="*/ 0 h 19"/>
                  <a:gd name="T20" fmla="*/ 0 w 43"/>
                  <a:gd name="T21" fmla="*/ 0 h 19"/>
                  <a:gd name="T22" fmla="*/ 0 w 43"/>
                  <a:gd name="T23" fmla="*/ 0 h 19"/>
                  <a:gd name="T24" fmla="*/ 0 w 43"/>
                  <a:gd name="T25" fmla="*/ 0 h 19"/>
                  <a:gd name="T26" fmla="*/ 0 w 43"/>
                  <a:gd name="T27" fmla="*/ 0 h 19"/>
                  <a:gd name="T28" fmla="*/ 0 w 43"/>
                  <a:gd name="T29" fmla="*/ 0 h 19"/>
                  <a:gd name="T30" fmla="*/ 0 w 43"/>
                  <a:gd name="T31" fmla="*/ 0 h 19"/>
                  <a:gd name="T32" fmla="*/ 0 w 43"/>
                  <a:gd name="T33" fmla="*/ 0 h 19"/>
                  <a:gd name="T34" fmla="*/ 0 w 43"/>
                  <a:gd name="T35" fmla="*/ 0 h 19"/>
                  <a:gd name="T36" fmla="*/ 0 w 43"/>
                  <a:gd name="T37" fmla="*/ 0 h 19"/>
                  <a:gd name="T38" fmla="*/ 0 w 43"/>
                  <a:gd name="T39" fmla="*/ 0 h 19"/>
                  <a:gd name="T40" fmla="*/ 0 w 43"/>
                  <a:gd name="T41" fmla="*/ 0 h 19"/>
                  <a:gd name="T42" fmla="*/ 0 w 43"/>
                  <a:gd name="T43" fmla="*/ 0 h 19"/>
                  <a:gd name="T44" fmla="*/ 0 w 43"/>
                  <a:gd name="T45" fmla="*/ 0 h 19"/>
                  <a:gd name="T46" fmla="*/ 0 w 43"/>
                  <a:gd name="T47" fmla="*/ 0 h 19"/>
                  <a:gd name="T48" fmla="*/ 0 w 43"/>
                  <a:gd name="T49" fmla="*/ 0 h 19"/>
                  <a:gd name="T50" fmla="*/ 0 w 43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3"/>
                  <a:gd name="T79" fmla="*/ 0 h 19"/>
                  <a:gd name="T80" fmla="*/ 43 w 43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3" h="19">
                    <a:moveTo>
                      <a:pt x="8" y="0"/>
                    </a:moveTo>
                    <a:lnTo>
                      <a:pt x="6" y="0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2" y="15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35" y="19"/>
                    </a:lnTo>
                    <a:lnTo>
                      <a:pt x="41" y="15"/>
                    </a:lnTo>
                    <a:lnTo>
                      <a:pt x="43" y="12"/>
                    </a:lnTo>
                    <a:lnTo>
                      <a:pt x="43" y="9"/>
                    </a:lnTo>
                    <a:lnTo>
                      <a:pt x="43" y="6"/>
                    </a:lnTo>
                    <a:lnTo>
                      <a:pt x="43" y="4"/>
                    </a:lnTo>
                    <a:lnTo>
                      <a:pt x="41" y="0"/>
                    </a:lnTo>
                    <a:lnTo>
                      <a:pt x="38" y="0"/>
                    </a:lnTo>
                    <a:lnTo>
                      <a:pt x="35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94" name="Line 778"/>
              <p:cNvSpPr>
                <a:spLocks noChangeShapeType="1"/>
              </p:cNvSpPr>
              <p:nvPr/>
            </p:nvSpPr>
            <p:spPr bwMode="auto">
              <a:xfrm>
                <a:off x="1055" y="206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95" name="Freeform 779"/>
              <p:cNvSpPr>
                <a:spLocks/>
              </p:cNvSpPr>
              <p:nvPr/>
            </p:nvSpPr>
            <p:spPr bwMode="auto">
              <a:xfrm>
                <a:off x="1052" y="2061"/>
                <a:ext cx="3" cy="24"/>
              </a:xfrm>
              <a:custGeom>
                <a:avLst/>
                <a:gdLst>
                  <a:gd name="T0" fmla="*/ 0 w 15"/>
                  <a:gd name="T1" fmla="*/ 0 h 120"/>
                  <a:gd name="T2" fmla="*/ 0 w 15"/>
                  <a:gd name="T3" fmla="*/ 0 h 120"/>
                  <a:gd name="T4" fmla="*/ 0 w 15"/>
                  <a:gd name="T5" fmla="*/ 0 h 120"/>
                  <a:gd name="T6" fmla="*/ 0 w 15"/>
                  <a:gd name="T7" fmla="*/ 0 h 120"/>
                  <a:gd name="T8" fmla="*/ 0 w 15"/>
                  <a:gd name="T9" fmla="*/ 0 h 120"/>
                  <a:gd name="T10" fmla="*/ 0 w 15"/>
                  <a:gd name="T11" fmla="*/ 0 h 120"/>
                  <a:gd name="T12" fmla="*/ 0 w 15"/>
                  <a:gd name="T13" fmla="*/ 0 h 120"/>
                  <a:gd name="T14" fmla="*/ 0 w 15"/>
                  <a:gd name="T15" fmla="*/ 0 h 120"/>
                  <a:gd name="T16" fmla="*/ 0 w 15"/>
                  <a:gd name="T17" fmla="*/ 0 h 120"/>
                  <a:gd name="T18" fmla="*/ 0 w 15"/>
                  <a:gd name="T19" fmla="*/ 0 h 120"/>
                  <a:gd name="T20" fmla="*/ 0 w 15"/>
                  <a:gd name="T21" fmla="*/ 0 h 120"/>
                  <a:gd name="T22" fmla="*/ 0 w 15"/>
                  <a:gd name="T23" fmla="*/ 0 h 120"/>
                  <a:gd name="T24" fmla="*/ 0 w 15"/>
                  <a:gd name="T25" fmla="*/ 0 h 120"/>
                  <a:gd name="T26" fmla="*/ 0 w 15"/>
                  <a:gd name="T27" fmla="*/ 0 h 120"/>
                  <a:gd name="T28" fmla="*/ 0 w 15"/>
                  <a:gd name="T29" fmla="*/ 0 h 120"/>
                  <a:gd name="T30" fmla="*/ 0 w 15"/>
                  <a:gd name="T31" fmla="*/ 0 h 120"/>
                  <a:gd name="T32" fmla="*/ 0 w 15"/>
                  <a:gd name="T33" fmla="*/ 0 h 120"/>
                  <a:gd name="T34" fmla="*/ 0 w 15"/>
                  <a:gd name="T35" fmla="*/ 0 h 120"/>
                  <a:gd name="T36" fmla="*/ 0 w 15"/>
                  <a:gd name="T37" fmla="*/ 0 h 120"/>
                  <a:gd name="T38" fmla="*/ 0 w 15"/>
                  <a:gd name="T39" fmla="*/ 0 h 120"/>
                  <a:gd name="T40" fmla="*/ 0 w 15"/>
                  <a:gd name="T41" fmla="*/ 0 h 120"/>
                  <a:gd name="T42" fmla="*/ 0 w 15"/>
                  <a:gd name="T43" fmla="*/ 0 h 120"/>
                  <a:gd name="T44" fmla="*/ 0 w 15"/>
                  <a:gd name="T45" fmla="*/ 0 h 120"/>
                  <a:gd name="T46" fmla="*/ 0 w 15"/>
                  <a:gd name="T47" fmla="*/ 0 h 120"/>
                  <a:gd name="T48" fmla="*/ 0 w 15"/>
                  <a:gd name="T49" fmla="*/ 0 h 120"/>
                  <a:gd name="T50" fmla="*/ 0 w 15"/>
                  <a:gd name="T51" fmla="*/ 0 h 12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5"/>
                  <a:gd name="T79" fmla="*/ 0 h 120"/>
                  <a:gd name="T80" fmla="*/ 15 w 15"/>
                  <a:gd name="T81" fmla="*/ 120 h 12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5" h="120">
                    <a:moveTo>
                      <a:pt x="15" y="9"/>
                    </a:moveTo>
                    <a:lnTo>
                      <a:pt x="15" y="6"/>
                    </a:lnTo>
                    <a:lnTo>
                      <a:pt x="15" y="4"/>
                    </a:lnTo>
                    <a:lnTo>
                      <a:pt x="13" y="0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14"/>
                    </a:lnTo>
                    <a:lnTo>
                      <a:pt x="2" y="117"/>
                    </a:lnTo>
                    <a:lnTo>
                      <a:pt x="4" y="120"/>
                    </a:lnTo>
                    <a:lnTo>
                      <a:pt x="7" y="120"/>
                    </a:lnTo>
                    <a:lnTo>
                      <a:pt x="10" y="120"/>
                    </a:lnTo>
                    <a:lnTo>
                      <a:pt x="13" y="120"/>
                    </a:lnTo>
                    <a:lnTo>
                      <a:pt x="13" y="117"/>
                    </a:lnTo>
                    <a:lnTo>
                      <a:pt x="15" y="117"/>
                    </a:lnTo>
                    <a:lnTo>
                      <a:pt x="15" y="114"/>
                    </a:lnTo>
                    <a:lnTo>
                      <a:pt x="15" y="9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96" name="Line 780"/>
              <p:cNvSpPr>
                <a:spLocks noChangeShapeType="1"/>
              </p:cNvSpPr>
              <p:nvPr/>
            </p:nvSpPr>
            <p:spPr bwMode="auto">
              <a:xfrm>
                <a:off x="1053" y="208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97" name="Freeform 781"/>
              <p:cNvSpPr>
                <a:spLocks/>
              </p:cNvSpPr>
              <p:nvPr/>
            </p:nvSpPr>
            <p:spPr bwMode="auto">
              <a:xfrm>
                <a:off x="1052" y="2081"/>
                <a:ext cx="29" cy="4"/>
              </a:xfrm>
              <a:custGeom>
                <a:avLst/>
                <a:gdLst>
                  <a:gd name="T0" fmla="*/ 0 w 144"/>
                  <a:gd name="T1" fmla="*/ 0 h 18"/>
                  <a:gd name="T2" fmla="*/ 0 w 144"/>
                  <a:gd name="T3" fmla="*/ 0 h 18"/>
                  <a:gd name="T4" fmla="*/ 0 w 144"/>
                  <a:gd name="T5" fmla="*/ 0 h 18"/>
                  <a:gd name="T6" fmla="*/ 0 w 144"/>
                  <a:gd name="T7" fmla="*/ 0 h 18"/>
                  <a:gd name="T8" fmla="*/ 0 w 144"/>
                  <a:gd name="T9" fmla="*/ 0 h 18"/>
                  <a:gd name="T10" fmla="*/ 0 w 144"/>
                  <a:gd name="T11" fmla="*/ 0 h 18"/>
                  <a:gd name="T12" fmla="*/ 0 w 144"/>
                  <a:gd name="T13" fmla="*/ 0 h 18"/>
                  <a:gd name="T14" fmla="*/ 0 w 144"/>
                  <a:gd name="T15" fmla="*/ 0 h 18"/>
                  <a:gd name="T16" fmla="*/ 0 w 144"/>
                  <a:gd name="T17" fmla="*/ 0 h 18"/>
                  <a:gd name="T18" fmla="*/ 0 w 144"/>
                  <a:gd name="T19" fmla="*/ 0 h 18"/>
                  <a:gd name="T20" fmla="*/ 0 w 144"/>
                  <a:gd name="T21" fmla="*/ 0 h 18"/>
                  <a:gd name="T22" fmla="*/ 0 w 144"/>
                  <a:gd name="T23" fmla="*/ 0 h 18"/>
                  <a:gd name="T24" fmla="*/ 0 w 144"/>
                  <a:gd name="T25" fmla="*/ 0 h 18"/>
                  <a:gd name="T26" fmla="*/ 0 w 144"/>
                  <a:gd name="T27" fmla="*/ 0 h 18"/>
                  <a:gd name="T28" fmla="*/ 0 w 144"/>
                  <a:gd name="T29" fmla="*/ 0 h 18"/>
                  <a:gd name="T30" fmla="*/ 0 w 144"/>
                  <a:gd name="T31" fmla="*/ 0 h 18"/>
                  <a:gd name="T32" fmla="*/ 0 w 144"/>
                  <a:gd name="T33" fmla="*/ 0 h 18"/>
                  <a:gd name="T34" fmla="*/ 0 w 144"/>
                  <a:gd name="T35" fmla="*/ 0 h 18"/>
                  <a:gd name="T36" fmla="*/ 0 w 144"/>
                  <a:gd name="T37" fmla="*/ 0 h 18"/>
                  <a:gd name="T38" fmla="*/ 0 w 144"/>
                  <a:gd name="T39" fmla="*/ 0 h 18"/>
                  <a:gd name="T40" fmla="*/ 0 w 144"/>
                  <a:gd name="T41" fmla="*/ 0 h 18"/>
                  <a:gd name="T42" fmla="*/ 0 w 144"/>
                  <a:gd name="T43" fmla="*/ 0 h 18"/>
                  <a:gd name="T44" fmla="*/ 0 w 144"/>
                  <a:gd name="T45" fmla="*/ 0 h 18"/>
                  <a:gd name="T46" fmla="*/ 0 w 144"/>
                  <a:gd name="T47" fmla="*/ 0 h 18"/>
                  <a:gd name="T48" fmla="*/ 0 w 144"/>
                  <a:gd name="T49" fmla="*/ 0 h 18"/>
                  <a:gd name="T50" fmla="*/ 0 w 144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44"/>
                  <a:gd name="T79" fmla="*/ 0 h 18"/>
                  <a:gd name="T80" fmla="*/ 144 w 144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44" h="18">
                    <a:moveTo>
                      <a:pt x="7" y="0"/>
                    </a:moveTo>
                    <a:lnTo>
                      <a:pt x="4" y="0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2" y="15"/>
                    </a:lnTo>
                    <a:lnTo>
                      <a:pt x="4" y="18"/>
                    </a:lnTo>
                    <a:lnTo>
                      <a:pt x="7" y="18"/>
                    </a:lnTo>
                    <a:lnTo>
                      <a:pt x="136" y="18"/>
                    </a:lnTo>
                    <a:lnTo>
                      <a:pt x="141" y="18"/>
                    </a:lnTo>
                    <a:lnTo>
                      <a:pt x="141" y="15"/>
                    </a:lnTo>
                    <a:lnTo>
                      <a:pt x="144" y="15"/>
                    </a:lnTo>
                    <a:lnTo>
                      <a:pt x="144" y="12"/>
                    </a:lnTo>
                    <a:lnTo>
                      <a:pt x="144" y="9"/>
                    </a:lnTo>
                    <a:lnTo>
                      <a:pt x="144" y="6"/>
                    </a:lnTo>
                    <a:lnTo>
                      <a:pt x="141" y="2"/>
                    </a:lnTo>
                    <a:lnTo>
                      <a:pt x="141" y="0"/>
                    </a:lnTo>
                    <a:lnTo>
                      <a:pt x="138" y="0"/>
                    </a:lnTo>
                    <a:lnTo>
                      <a:pt x="136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98" name="Line 782"/>
              <p:cNvSpPr>
                <a:spLocks noChangeShapeType="1"/>
              </p:cNvSpPr>
              <p:nvPr/>
            </p:nvSpPr>
            <p:spPr bwMode="auto">
              <a:xfrm>
                <a:off x="1081" y="208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399" name="Freeform 783"/>
              <p:cNvSpPr>
                <a:spLocks/>
              </p:cNvSpPr>
              <p:nvPr/>
            </p:nvSpPr>
            <p:spPr bwMode="auto">
              <a:xfrm>
                <a:off x="1077" y="2081"/>
                <a:ext cx="4" cy="24"/>
              </a:xfrm>
              <a:custGeom>
                <a:avLst/>
                <a:gdLst>
                  <a:gd name="T0" fmla="*/ 0 w 17"/>
                  <a:gd name="T1" fmla="*/ 0 h 120"/>
                  <a:gd name="T2" fmla="*/ 0 w 17"/>
                  <a:gd name="T3" fmla="*/ 0 h 120"/>
                  <a:gd name="T4" fmla="*/ 0 w 17"/>
                  <a:gd name="T5" fmla="*/ 0 h 120"/>
                  <a:gd name="T6" fmla="*/ 0 w 17"/>
                  <a:gd name="T7" fmla="*/ 0 h 120"/>
                  <a:gd name="T8" fmla="*/ 0 w 17"/>
                  <a:gd name="T9" fmla="*/ 0 h 120"/>
                  <a:gd name="T10" fmla="*/ 0 w 17"/>
                  <a:gd name="T11" fmla="*/ 0 h 120"/>
                  <a:gd name="T12" fmla="*/ 0 w 17"/>
                  <a:gd name="T13" fmla="*/ 0 h 120"/>
                  <a:gd name="T14" fmla="*/ 0 w 17"/>
                  <a:gd name="T15" fmla="*/ 0 h 120"/>
                  <a:gd name="T16" fmla="*/ 0 w 17"/>
                  <a:gd name="T17" fmla="*/ 0 h 120"/>
                  <a:gd name="T18" fmla="*/ 0 w 17"/>
                  <a:gd name="T19" fmla="*/ 0 h 120"/>
                  <a:gd name="T20" fmla="*/ 0 w 17"/>
                  <a:gd name="T21" fmla="*/ 0 h 120"/>
                  <a:gd name="T22" fmla="*/ 0 w 17"/>
                  <a:gd name="T23" fmla="*/ 0 h 120"/>
                  <a:gd name="T24" fmla="*/ 0 w 17"/>
                  <a:gd name="T25" fmla="*/ 0 h 120"/>
                  <a:gd name="T26" fmla="*/ 0 w 17"/>
                  <a:gd name="T27" fmla="*/ 0 h 120"/>
                  <a:gd name="T28" fmla="*/ 0 w 17"/>
                  <a:gd name="T29" fmla="*/ 0 h 120"/>
                  <a:gd name="T30" fmla="*/ 0 w 17"/>
                  <a:gd name="T31" fmla="*/ 0 h 120"/>
                  <a:gd name="T32" fmla="*/ 0 w 17"/>
                  <a:gd name="T33" fmla="*/ 0 h 120"/>
                  <a:gd name="T34" fmla="*/ 0 w 17"/>
                  <a:gd name="T35" fmla="*/ 0 h 120"/>
                  <a:gd name="T36" fmla="*/ 0 w 17"/>
                  <a:gd name="T37" fmla="*/ 0 h 120"/>
                  <a:gd name="T38" fmla="*/ 0 w 17"/>
                  <a:gd name="T39" fmla="*/ 0 h 120"/>
                  <a:gd name="T40" fmla="*/ 0 w 17"/>
                  <a:gd name="T41" fmla="*/ 0 h 120"/>
                  <a:gd name="T42" fmla="*/ 0 w 17"/>
                  <a:gd name="T43" fmla="*/ 0 h 120"/>
                  <a:gd name="T44" fmla="*/ 0 w 17"/>
                  <a:gd name="T45" fmla="*/ 0 h 120"/>
                  <a:gd name="T46" fmla="*/ 0 w 17"/>
                  <a:gd name="T47" fmla="*/ 0 h 120"/>
                  <a:gd name="T48" fmla="*/ 0 w 17"/>
                  <a:gd name="T49" fmla="*/ 0 h 120"/>
                  <a:gd name="T50" fmla="*/ 0 w 17"/>
                  <a:gd name="T51" fmla="*/ 0 h 12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20"/>
                  <a:gd name="T80" fmla="*/ 17 w 17"/>
                  <a:gd name="T81" fmla="*/ 120 h 12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20">
                    <a:moveTo>
                      <a:pt x="17" y="9"/>
                    </a:moveTo>
                    <a:lnTo>
                      <a:pt x="17" y="6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3" y="2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14"/>
                    </a:lnTo>
                    <a:lnTo>
                      <a:pt x="3" y="117"/>
                    </a:lnTo>
                    <a:lnTo>
                      <a:pt x="3" y="120"/>
                    </a:lnTo>
                    <a:lnTo>
                      <a:pt x="6" y="120"/>
                    </a:lnTo>
                    <a:lnTo>
                      <a:pt x="9" y="120"/>
                    </a:lnTo>
                    <a:lnTo>
                      <a:pt x="11" y="120"/>
                    </a:lnTo>
                    <a:lnTo>
                      <a:pt x="14" y="120"/>
                    </a:lnTo>
                    <a:lnTo>
                      <a:pt x="17" y="117"/>
                    </a:lnTo>
                    <a:lnTo>
                      <a:pt x="17" y="114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00" name="Line 784"/>
              <p:cNvSpPr>
                <a:spLocks noChangeShapeType="1"/>
              </p:cNvSpPr>
              <p:nvPr/>
            </p:nvSpPr>
            <p:spPr bwMode="auto">
              <a:xfrm>
                <a:off x="1079" y="210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01" name="Freeform 785"/>
              <p:cNvSpPr>
                <a:spLocks/>
              </p:cNvSpPr>
              <p:nvPr/>
            </p:nvSpPr>
            <p:spPr bwMode="auto">
              <a:xfrm>
                <a:off x="1077" y="2101"/>
                <a:ext cx="15" cy="4"/>
              </a:xfrm>
              <a:custGeom>
                <a:avLst/>
                <a:gdLst>
                  <a:gd name="T0" fmla="*/ 0 w 74"/>
                  <a:gd name="T1" fmla="*/ 0 h 18"/>
                  <a:gd name="T2" fmla="*/ 0 w 74"/>
                  <a:gd name="T3" fmla="*/ 0 h 18"/>
                  <a:gd name="T4" fmla="*/ 0 w 74"/>
                  <a:gd name="T5" fmla="*/ 0 h 18"/>
                  <a:gd name="T6" fmla="*/ 0 w 74"/>
                  <a:gd name="T7" fmla="*/ 0 h 18"/>
                  <a:gd name="T8" fmla="*/ 0 w 74"/>
                  <a:gd name="T9" fmla="*/ 0 h 18"/>
                  <a:gd name="T10" fmla="*/ 0 w 74"/>
                  <a:gd name="T11" fmla="*/ 0 h 18"/>
                  <a:gd name="T12" fmla="*/ 0 w 74"/>
                  <a:gd name="T13" fmla="*/ 0 h 18"/>
                  <a:gd name="T14" fmla="*/ 0 w 74"/>
                  <a:gd name="T15" fmla="*/ 0 h 18"/>
                  <a:gd name="T16" fmla="*/ 0 w 74"/>
                  <a:gd name="T17" fmla="*/ 0 h 18"/>
                  <a:gd name="T18" fmla="*/ 0 w 74"/>
                  <a:gd name="T19" fmla="*/ 0 h 18"/>
                  <a:gd name="T20" fmla="*/ 0 w 74"/>
                  <a:gd name="T21" fmla="*/ 0 h 18"/>
                  <a:gd name="T22" fmla="*/ 0 w 74"/>
                  <a:gd name="T23" fmla="*/ 0 h 18"/>
                  <a:gd name="T24" fmla="*/ 0 w 74"/>
                  <a:gd name="T25" fmla="*/ 0 h 18"/>
                  <a:gd name="T26" fmla="*/ 0 w 74"/>
                  <a:gd name="T27" fmla="*/ 0 h 18"/>
                  <a:gd name="T28" fmla="*/ 0 w 74"/>
                  <a:gd name="T29" fmla="*/ 0 h 18"/>
                  <a:gd name="T30" fmla="*/ 0 w 74"/>
                  <a:gd name="T31" fmla="*/ 0 h 18"/>
                  <a:gd name="T32" fmla="*/ 0 w 74"/>
                  <a:gd name="T33" fmla="*/ 0 h 18"/>
                  <a:gd name="T34" fmla="*/ 0 w 74"/>
                  <a:gd name="T35" fmla="*/ 0 h 18"/>
                  <a:gd name="T36" fmla="*/ 0 w 74"/>
                  <a:gd name="T37" fmla="*/ 0 h 18"/>
                  <a:gd name="T38" fmla="*/ 0 w 74"/>
                  <a:gd name="T39" fmla="*/ 0 h 18"/>
                  <a:gd name="T40" fmla="*/ 0 w 74"/>
                  <a:gd name="T41" fmla="*/ 0 h 18"/>
                  <a:gd name="T42" fmla="*/ 0 w 74"/>
                  <a:gd name="T43" fmla="*/ 0 h 18"/>
                  <a:gd name="T44" fmla="*/ 0 w 74"/>
                  <a:gd name="T45" fmla="*/ 0 h 18"/>
                  <a:gd name="T46" fmla="*/ 0 w 74"/>
                  <a:gd name="T47" fmla="*/ 0 h 18"/>
                  <a:gd name="T48" fmla="*/ 0 w 74"/>
                  <a:gd name="T49" fmla="*/ 0 h 18"/>
                  <a:gd name="T50" fmla="*/ 0 w 74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74"/>
                  <a:gd name="T79" fmla="*/ 0 h 18"/>
                  <a:gd name="T80" fmla="*/ 74 w 74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74" h="18">
                    <a:moveTo>
                      <a:pt x="9" y="0"/>
                    </a:moveTo>
                    <a:lnTo>
                      <a:pt x="6" y="2"/>
                    </a:lnTo>
                    <a:lnTo>
                      <a:pt x="3" y="2"/>
                    </a:lnTo>
                    <a:lnTo>
                      <a:pt x="3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3" y="15"/>
                    </a:lnTo>
                    <a:lnTo>
                      <a:pt x="3" y="18"/>
                    </a:lnTo>
                    <a:lnTo>
                      <a:pt x="6" y="18"/>
                    </a:lnTo>
                    <a:lnTo>
                      <a:pt x="9" y="18"/>
                    </a:lnTo>
                    <a:lnTo>
                      <a:pt x="63" y="18"/>
                    </a:lnTo>
                    <a:lnTo>
                      <a:pt x="72" y="18"/>
                    </a:lnTo>
                    <a:lnTo>
                      <a:pt x="74" y="15"/>
                    </a:lnTo>
                    <a:lnTo>
                      <a:pt x="74" y="12"/>
                    </a:lnTo>
                    <a:lnTo>
                      <a:pt x="74" y="8"/>
                    </a:lnTo>
                    <a:lnTo>
                      <a:pt x="74" y="6"/>
                    </a:lnTo>
                    <a:lnTo>
                      <a:pt x="72" y="2"/>
                    </a:lnTo>
                    <a:lnTo>
                      <a:pt x="68" y="2"/>
                    </a:lnTo>
                    <a:lnTo>
                      <a:pt x="63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02" name="Line 786"/>
              <p:cNvSpPr>
                <a:spLocks noChangeShapeType="1"/>
              </p:cNvSpPr>
              <p:nvPr/>
            </p:nvSpPr>
            <p:spPr bwMode="auto">
              <a:xfrm>
                <a:off x="1092" y="210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03" name="Freeform 787"/>
              <p:cNvSpPr>
                <a:spLocks/>
              </p:cNvSpPr>
              <p:nvPr/>
            </p:nvSpPr>
            <p:spPr bwMode="auto">
              <a:xfrm>
                <a:off x="1089" y="2101"/>
                <a:ext cx="3" cy="25"/>
              </a:xfrm>
              <a:custGeom>
                <a:avLst/>
                <a:gdLst>
                  <a:gd name="T0" fmla="*/ 0 w 17"/>
                  <a:gd name="T1" fmla="*/ 0 h 122"/>
                  <a:gd name="T2" fmla="*/ 0 w 17"/>
                  <a:gd name="T3" fmla="*/ 0 h 122"/>
                  <a:gd name="T4" fmla="*/ 0 w 17"/>
                  <a:gd name="T5" fmla="*/ 0 h 122"/>
                  <a:gd name="T6" fmla="*/ 0 w 17"/>
                  <a:gd name="T7" fmla="*/ 0 h 122"/>
                  <a:gd name="T8" fmla="*/ 0 w 17"/>
                  <a:gd name="T9" fmla="*/ 0 h 122"/>
                  <a:gd name="T10" fmla="*/ 0 w 17"/>
                  <a:gd name="T11" fmla="*/ 0 h 122"/>
                  <a:gd name="T12" fmla="*/ 0 w 17"/>
                  <a:gd name="T13" fmla="*/ 0 h 122"/>
                  <a:gd name="T14" fmla="*/ 0 w 17"/>
                  <a:gd name="T15" fmla="*/ 0 h 122"/>
                  <a:gd name="T16" fmla="*/ 0 w 17"/>
                  <a:gd name="T17" fmla="*/ 0 h 122"/>
                  <a:gd name="T18" fmla="*/ 0 w 17"/>
                  <a:gd name="T19" fmla="*/ 0 h 122"/>
                  <a:gd name="T20" fmla="*/ 0 w 17"/>
                  <a:gd name="T21" fmla="*/ 0 h 122"/>
                  <a:gd name="T22" fmla="*/ 0 w 17"/>
                  <a:gd name="T23" fmla="*/ 0 h 122"/>
                  <a:gd name="T24" fmla="*/ 0 w 17"/>
                  <a:gd name="T25" fmla="*/ 0 h 122"/>
                  <a:gd name="T26" fmla="*/ 0 w 17"/>
                  <a:gd name="T27" fmla="*/ 0 h 122"/>
                  <a:gd name="T28" fmla="*/ 0 w 17"/>
                  <a:gd name="T29" fmla="*/ 0 h 122"/>
                  <a:gd name="T30" fmla="*/ 0 w 17"/>
                  <a:gd name="T31" fmla="*/ 0 h 122"/>
                  <a:gd name="T32" fmla="*/ 0 w 17"/>
                  <a:gd name="T33" fmla="*/ 0 h 122"/>
                  <a:gd name="T34" fmla="*/ 0 w 17"/>
                  <a:gd name="T35" fmla="*/ 0 h 122"/>
                  <a:gd name="T36" fmla="*/ 0 w 17"/>
                  <a:gd name="T37" fmla="*/ 0 h 122"/>
                  <a:gd name="T38" fmla="*/ 0 w 17"/>
                  <a:gd name="T39" fmla="*/ 0 h 122"/>
                  <a:gd name="T40" fmla="*/ 0 w 17"/>
                  <a:gd name="T41" fmla="*/ 0 h 122"/>
                  <a:gd name="T42" fmla="*/ 0 w 17"/>
                  <a:gd name="T43" fmla="*/ 0 h 122"/>
                  <a:gd name="T44" fmla="*/ 0 w 17"/>
                  <a:gd name="T45" fmla="*/ 0 h 122"/>
                  <a:gd name="T46" fmla="*/ 0 w 17"/>
                  <a:gd name="T47" fmla="*/ 0 h 122"/>
                  <a:gd name="T48" fmla="*/ 0 w 17"/>
                  <a:gd name="T49" fmla="*/ 0 h 122"/>
                  <a:gd name="T50" fmla="*/ 0 w 17"/>
                  <a:gd name="T51" fmla="*/ 0 h 12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22"/>
                  <a:gd name="T80" fmla="*/ 17 w 17"/>
                  <a:gd name="T81" fmla="*/ 122 h 122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22">
                    <a:moveTo>
                      <a:pt x="17" y="8"/>
                    </a:moveTo>
                    <a:lnTo>
                      <a:pt x="17" y="8"/>
                    </a:lnTo>
                    <a:lnTo>
                      <a:pt x="17" y="6"/>
                    </a:lnTo>
                    <a:lnTo>
                      <a:pt x="15" y="2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6"/>
                    </a:lnTo>
                    <a:lnTo>
                      <a:pt x="0" y="8"/>
                    </a:lnTo>
                    <a:lnTo>
                      <a:pt x="0" y="114"/>
                    </a:lnTo>
                    <a:lnTo>
                      <a:pt x="4" y="116"/>
                    </a:lnTo>
                    <a:lnTo>
                      <a:pt x="4" y="120"/>
                    </a:lnTo>
                    <a:lnTo>
                      <a:pt x="6" y="120"/>
                    </a:lnTo>
                    <a:lnTo>
                      <a:pt x="6" y="122"/>
                    </a:lnTo>
                    <a:lnTo>
                      <a:pt x="9" y="122"/>
                    </a:lnTo>
                    <a:lnTo>
                      <a:pt x="11" y="122"/>
                    </a:lnTo>
                    <a:lnTo>
                      <a:pt x="15" y="120"/>
                    </a:lnTo>
                    <a:lnTo>
                      <a:pt x="17" y="116"/>
                    </a:lnTo>
                    <a:lnTo>
                      <a:pt x="17" y="114"/>
                    </a:lnTo>
                    <a:lnTo>
                      <a:pt x="17" y="8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04" name="Line 788"/>
              <p:cNvSpPr>
                <a:spLocks noChangeShapeType="1"/>
              </p:cNvSpPr>
              <p:nvPr/>
            </p:nvSpPr>
            <p:spPr bwMode="auto">
              <a:xfrm>
                <a:off x="1090" y="212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05" name="Freeform 789"/>
              <p:cNvSpPr>
                <a:spLocks/>
              </p:cNvSpPr>
              <p:nvPr/>
            </p:nvSpPr>
            <p:spPr bwMode="auto">
              <a:xfrm>
                <a:off x="1089" y="2122"/>
                <a:ext cx="12" cy="4"/>
              </a:xfrm>
              <a:custGeom>
                <a:avLst/>
                <a:gdLst>
                  <a:gd name="T0" fmla="*/ 0 w 61"/>
                  <a:gd name="T1" fmla="*/ 0 h 18"/>
                  <a:gd name="T2" fmla="*/ 0 w 61"/>
                  <a:gd name="T3" fmla="*/ 0 h 18"/>
                  <a:gd name="T4" fmla="*/ 0 w 61"/>
                  <a:gd name="T5" fmla="*/ 0 h 18"/>
                  <a:gd name="T6" fmla="*/ 0 w 61"/>
                  <a:gd name="T7" fmla="*/ 0 h 18"/>
                  <a:gd name="T8" fmla="*/ 0 w 61"/>
                  <a:gd name="T9" fmla="*/ 0 h 18"/>
                  <a:gd name="T10" fmla="*/ 0 w 61"/>
                  <a:gd name="T11" fmla="*/ 0 h 18"/>
                  <a:gd name="T12" fmla="*/ 0 w 61"/>
                  <a:gd name="T13" fmla="*/ 0 h 18"/>
                  <a:gd name="T14" fmla="*/ 0 w 61"/>
                  <a:gd name="T15" fmla="*/ 0 h 18"/>
                  <a:gd name="T16" fmla="*/ 0 w 61"/>
                  <a:gd name="T17" fmla="*/ 0 h 18"/>
                  <a:gd name="T18" fmla="*/ 0 w 61"/>
                  <a:gd name="T19" fmla="*/ 0 h 18"/>
                  <a:gd name="T20" fmla="*/ 0 w 61"/>
                  <a:gd name="T21" fmla="*/ 0 h 18"/>
                  <a:gd name="T22" fmla="*/ 0 w 61"/>
                  <a:gd name="T23" fmla="*/ 0 h 18"/>
                  <a:gd name="T24" fmla="*/ 0 w 61"/>
                  <a:gd name="T25" fmla="*/ 0 h 18"/>
                  <a:gd name="T26" fmla="*/ 0 w 61"/>
                  <a:gd name="T27" fmla="*/ 0 h 18"/>
                  <a:gd name="T28" fmla="*/ 0 w 61"/>
                  <a:gd name="T29" fmla="*/ 0 h 18"/>
                  <a:gd name="T30" fmla="*/ 0 w 61"/>
                  <a:gd name="T31" fmla="*/ 0 h 18"/>
                  <a:gd name="T32" fmla="*/ 0 w 61"/>
                  <a:gd name="T33" fmla="*/ 0 h 18"/>
                  <a:gd name="T34" fmla="*/ 0 w 61"/>
                  <a:gd name="T35" fmla="*/ 0 h 18"/>
                  <a:gd name="T36" fmla="*/ 0 w 61"/>
                  <a:gd name="T37" fmla="*/ 0 h 18"/>
                  <a:gd name="T38" fmla="*/ 0 w 61"/>
                  <a:gd name="T39" fmla="*/ 0 h 18"/>
                  <a:gd name="T40" fmla="*/ 0 w 61"/>
                  <a:gd name="T41" fmla="*/ 0 h 18"/>
                  <a:gd name="T42" fmla="*/ 0 w 61"/>
                  <a:gd name="T43" fmla="*/ 0 h 18"/>
                  <a:gd name="T44" fmla="*/ 0 w 61"/>
                  <a:gd name="T45" fmla="*/ 0 h 18"/>
                  <a:gd name="T46" fmla="*/ 0 w 61"/>
                  <a:gd name="T47" fmla="*/ 0 h 18"/>
                  <a:gd name="T48" fmla="*/ 0 w 61"/>
                  <a:gd name="T49" fmla="*/ 0 h 18"/>
                  <a:gd name="T50" fmla="*/ 0 w 61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61"/>
                  <a:gd name="T79" fmla="*/ 0 h 18"/>
                  <a:gd name="T80" fmla="*/ 61 w 61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61" h="18">
                    <a:moveTo>
                      <a:pt x="9" y="0"/>
                    </a:moveTo>
                    <a:lnTo>
                      <a:pt x="6" y="0"/>
                    </a:lnTo>
                    <a:lnTo>
                      <a:pt x="4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4" y="16"/>
                    </a:lnTo>
                    <a:lnTo>
                      <a:pt x="6" y="16"/>
                    </a:lnTo>
                    <a:lnTo>
                      <a:pt x="6" y="18"/>
                    </a:lnTo>
                    <a:lnTo>
                      <a:pt x="9" y="18"/>
                    </a:lnTo>
                    <a:lnTo>
                      <a:pt x="50" y="18"/>
                    </a:lnTo>
                    <a:lnTo>
                      <a:pt x="55" y="16"/>
                    </a:lnTo>
                    <a:lnTo>
                      <a:pt x="57" y="16"/>
                    </a:lnTo>
                    <a:lnTo>
                      <a:pt x="57" y="12"/>
                    </a:lnTo>
                    <a:lnTo>
                      <a:pt x="61" y="12"/>
                    </a:lnTo>
                    <a:lnTo>
                      <a:pt x="61" y="10"/>
                    </a:lnTo>
                    <a:lnTo>
                      <a:pt x="61" y="6"/>
                    </a:lnTo>
                    <a:lnTo>
                      <a:pt x="57" y="4"/>
                    </a:lnTo>
                    <a:lnTo>
                      <a:pt x="55" y="0"/>
                    </a:lnTo>
                    <a:lnTo>
                      <a:pt x="50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06" name="Line 790"/>
              <p:cNvSpPr>
                <a:spLocks noChangeShapeType="1"/>
              </p:cNvSpPr>
              <p:nvPr/>
            </p:nvSpPr>
            <p:spPr bwMode="auto">
              <a:xfrm>
                <a:off x="1101" y="212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07" name="Freeform 791"/>
              <p:cNvSpPr>
                <a:spLocks/>
              </p:cNvSpPr>
              <p:nvPr/>
            </p:nvSpPr>
            <p:spPr bwMode="auto">
              <a:xfrm>
                <a:off x="1097" y="2122"/>
                <a:ext cx="4" cy="24"/>
              </a:xfrm>
              <a:custGeom>
                <a:avLst/>
                <a:gdLst>
                  <a:gd name="T0" fmla="*/ 0 w 17"/>
                  <a:gd name="T1" fmla="*/ 0 h 120"/>
                  <a:gd name="T2" fmla="*/ 0 w 17"/>
                  <a:gd name="T3" fmla="*/ 0 h 120"/>
                  <a:gd name="T4" fmla="*/ 0 w 17"/>
                  <a:gd name="T5" fmla="*/ 0 h 120"/>
                  <a:gd name="T6" fmla="*/ 0 w 17"/>
                  <a:gd name="T7" fmla="*/ 0 h 120"/>
                  <a:gd name="T8" fmla="*/ 0 w 17"/>
                  <a:gd name="T9" fmla="*/ 0 h 120"/>
                  <a:gd name="T10" fmla="*/ 0 w 17"/>
                  <a:gd name="T11" fmla="*/ 0 h 120"/>
                  <a:gd name="T12" fmla="*/ 0 w 17"/>
                  <a:gd name="T13" fmla="*/ 0 h 120"/>
                  <a:gd name="T14" fmla="*/ 0 w 17"/>
                  <a:gd name="T15" fmla="*/ 0 h 120"/>
                  <a:gd name="T16" fmla="*/ 0 w 17"/>
                  <a:gd name="T17" fmla="*/ 0 h 120"/>
                  <a:gd name="T18" fmla="*/ 0 w 17"/>
                  <a:gd name="T19" fmla="*/ 0 h 120"/>
                  <a:gd name="T20" fmla="*/ 0 w 17"/>
                  <a:gd name="T21" fmla="*/ 0 h 120"/>
                  <a:gd name="T22" fmla="*/ 0 w 17"/>
                  <a:gd name="T23" fmla="*/ 0 h 120"/>
                  <a:gd name="T24" fmla="*/ 0 w 17"/>
                  <a:gd name="T25" fmla="*/ 0 h 120"/>
                  <a:gd name="T26" fmla="*/ 0 w 17"/>
                  <a:gd name="T27" fmla="*/ 0 h 120"/>
                  <a:gd name="T28" fmla="*/ 0 w 17"/>
                  <a:gd name="T29" fmla="*/ 0 h 120"/>
                  <a:gd name="T30" fmla="*/ 0 w 17"/>
                  <a:gd name="T31" fmla="*/ 0 h 120"/>
                  <a:gd name="T32" fmla="*/ 0 w 17"/>
                  <a:gd name="T33" fmla="*/ 0 h 120"/>
                  <a:gd name="T34" fmla="*/ 0 w 17"/>
                  <a:gd name="T35" fmla="*/ 0 h 120"/>
                  <a:gd name="T36" fmla="*/ 0 w 17"/>
                  <a:gd name="T37" fmla="*/ 0 h 120"/>
                  <a:gd name="T38" fmla="*/ 0 w 17"/>
                  <a:gd name="T39" fmla="*/ 0 h 120"/>
                  <a:gd name="T40" fmla="*/ 0 w 17"/>
                  <a:gd name="T41" fmla="*/ 0 h 120"/>
                  <a:gd name="T42" fmla="*/ 0 w 17"/>
                  <a:gd name="T43" fmla="*/ 0 h 120"/>
                  <a:gd name="T44" fmla="*/ 0 w 17"/>
                  <a:gd name="T45" fmla="*/ 0 h 120"/>
                  <a:gd name="T46" fmla="*/ 0 w 17"/>
                  <a:gd name="T47" fmla="*/ 0 h 120"/>
                  <a:gd name="T48" fmla="*/ 0 w 17"/>
                  <a:gd name="T49" fmla="*/ 0 h 120"/>
                  <a:gd name="T50" fmla="*/ 0 w 17"/>
                  <a:gd name="T51" fmla="*/ 0 h 12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20"/>
                  <a:gd name="T80" fmla="*/ 17 w 17"/>
                  <a:gd name="T81" fmla="*/ 120 h 12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20">
                    <a:moveTo>
                      <a:pt x="17" y="10"/>
                    </a:moveTo>
                    <a:lnTo>
                      <a:pt x="17" y="6"/>
                    </a:lnTo>
                    <a:lnTo>
                      <a:pt x="13" y="4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14"/>
                    </a:lnTo>
                    <a:lnTo>
                      <a:pt x="0" y="118"/>
                    </a:lnTo>
                    <a:lnTo>
                      <a:pt x="2" y="118"/>
                    </a:lnTo>
                    <a:lnTo>
                      <a:pt x="2" y="120"/>
                    </a:lnTo>
                    <a:lnTo>
                      <a:pt x="6" y="120"/>
                    </a:lnTo>
                    <a:lnTo>
                      <a:pt x="8" y="120"/>
                    </a:lnTo>
                    <a:lnTo>
                      <a:pt x="11" y="120"/>
                    </a:lnTo>
                    <a:lnTo>
                      <a:pt x="13" y="118"/>
                    </a:lnTo>
                    <a:lnTo>
                      <a:pt x="17" y="114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08" name="Line 792"/>
              <p:cNvSpPr>
                <a:spLocks noChangeShapeType="1"/>
              </p:cNvSpPr>
              <p:nvPr/>
            </p:nvSpPr>
            <p:spPr bwMode="auto">
              <a:xfrm>
                <a:off x="1099" y="214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09" name="Freeform 793"/>
              <p:cNvSpPr>
                <a:spLocks/>
              </p:cNvSpPr>
              <p:nvPr/>
            </p:nvSpPr>
            <p:spPr bwMode="auto">
              <a:xfrm>
                <a:off x="1097" y="2143"/>
                <a:ext cx="9" cy="3"/>
              </a:xfrm>
              <a:custGeom>
                <a:avLst/>
                <a:gdLst>
                  <a:gd name="T0" fmla="*/ 0 w 44"/>
                  <a:gd name="T1" fmla="*/ 0 h 18"/>
                  <a:gd name="T2" fmla="*/ 0 w 44"/>
                  <a:gd name="T3" fmla="*/ 0 h 18"/>
                  <a:gd name="T4" fmla="*/ 0 w 44"/>
                  <a:gd name="T5" fmla="*/ 0 h 18"/>
                  <a:gd name="T6" fmla="*/ 0 w 44"/>
                  <a:gd name="T7" fmla="*/ 0 h 18"/>
                  <a:gd name="T8" fmla="*/ 0 w 44"/>
                  <a:gd name="T9" fmla="*/ 0 h 18"/>
                  <a:gd name="T10" fmla="*/ 0 w 44"/>
                  <a:gd name="T11" fmla="*/ 0 h 18"/>
                  <a:gd name="T12" fmla="*/ 0 w 44"/>
                  <a:gd name="T13" fmla="*/ 0 h 18"/>
                  <a:gd name="T14" fmla="*/ 0 w 44"/>
                  <a:gd name="T15" fmla="*/ 0 h 18"/>
                  <a:gd name="T16" fmla="*/ 0 w 44"/>
                  <a:gd name="T17" fmla="*/ 0 h 18"/>
                  <a:gd name="T18" fmla="*/ 0 w 44"/>
                  <a:gd name="T19" fmla="*/ 0 h 18"/>
                  <a:gd name="T20" fmla="*/ 0 w 44"/>
                  <a:gd name="T21" fmla="*/ 0 h 18"/>
                  <a:gd name="T22" fmla="*/ 0 w 44"/>
                  <a:gd name="T23" fmla="*/ 0 h 18"/>
                  <a:gd name="T24" fmla="*/ 0 w 44"/>
                  <a:gd name="T25" fmla="*/ 0 h 18"/>
                  <a:gd name="T26" fmla="*/ 0 w 44"/>
                  <a:gd name="T27" fmla="*/ 0 h 18"/>
                  <a:gd name="T28" fmla="*/ 0 w 44"/>
                  <a:gd name="T29" fmla="*/ 0 h 18"/>
                  <a:gd name="T30" fmla="*/ 0 w 44"/>
                  <a:gd name="T31" fmla="*/ 0 h 18"/>
                  <a:gd name="T32" fmla="*/ 0 w 44"/>
                  <a:gd name="T33" fmla="*/ 0 h 18"/>
                  <a:gd name="T34" fmla="*/ 0 w 44"/>
                  <a:gd name="T35" fmla="*/ 0 h 18"/>
                  <a:gd name="T36" fmla="*/ 0 w 44"/>
                  <a:gd name="T37" fmla="*/ 0 h 18"/>
                  <a:gd name="T38" fmla="*/ 0 w 44"/>
                  <a:gd name="T39" fmla="*/ 0 h 18"/>
                  <a:gd name="T40" fmla="*/ 0 w 44"/>
                  <a:gd name="T41" fmla="*/ 0 h 18"/>
                  <a:gd name="T42" fmla="*/ 0 w 44"/>
                  <a:gd name="T43" fmla="*/ 0 h 18"/>
                  <a:gd name="T44" fmla="*/ 0 w 44"/>
                  <a:gd name="T45" fmla="*/ 0 h 18"/>
                  <a:gd name="T46" fmla="*/ 0 w 44"/>
                  <a:gd name="T47" fmla="*/ 0 h 18"/>
                  <a:gd name="T48" fmla="*/ 0 w 44"/>
                  <a:gd name="T49" fmla="*/ 0 h 18"/>
                  <a:gd name="T50" fmla="*/ 0 w 44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4"/>
                  <a:gd name="T79" fmla="*/ 0 h 18"/>
                  <a:gd name="T80" fmla="*/ 44 w 44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4" h="18">
                    <a:moveTo>
                      <a:pt x="8" y="0"/>
                    </a:moveTo>
                    <a:lnTo>
                      <a:pt x="6" y="0"/>
                    </a:lnTo>
                    <a:lnTo>
                      <a:pt x="2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2" y="16"/>
                    </a:lnTo>
                    <a:lnTo>
                      <a:pt x="2" y="18"/>
                    </a:lnTo>
                    <a:lnTo>
                      <a:pt x="6" y="18"/>
                    </a:lnTo>
                    <a:lnTo>
                      <a:pt x="8" y="18"/>
                    </a:lnTo>
                    <a:lnTo>
                      <a:pt x="35" y="18"/>
                    </a:lnTo>
                    <a:lnTo>
                      <a:pt x="41" y="18"/>
                    </a:lnTo>
                    <a:lnTo>
                      <a:pt x="41" y="16"/>
                    </a:lnTo>
                    <a:lnTo>
                      <a:pt x="44" y="16"/>
                    </a:lnTo>
                    <a:lnTo>
                      <a:pt x="44" y="12"/>
                    </a:lnTo>
                    <a:lnTo>
                      <a:pt x="44" y="10"/>
                    </a:lnTo>
                    <a:lnTo>
                      <a:pt x="44" y="6"/>
                    </a:lnTo>
                    <a:lnTo>
                      <a:pt x="41" y="3"/>
                    </a:lnTo>
                    <a:lnTo>
                      <a:pt x="39" y="0"/>
                    </a:lnTo>
                    <a:lnTo>
                      <a:pt x="35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10" name="Line 794"/>
              <p:cNvSpPr>
                <a:spLocks noChangeShapeType="1"/>
              </p:cNvSpPr>
              <p:nvPr/>
            </p:nvSpPr>
            <p:spPr bwMode="auto">
              <a:xfrm>
                <a:off x="1106" y="214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11" name="Freeform 795"/>
              <p:cNvSpPr>
                <a:spLocks/>
              </p:cNvSpPr>
              <p:nvPr/>
            </p:nvSpPr>
            <p:spPr bwMode="auto">
              <a:xfrm>
                <a:off x="1103" y="2143"/>
                <a:ext cx="3" cy="24"/>
              </a:xfrm>
              <a:custGeom>
                <a:avLst/>
                <a:gdLst>
                  <a:gd name="T0" fmla="*/ 0 w 16"/>
                  <a:gd name="T1" fmla="*/ 0 h 123"/>
                  <a:gd name="T2" fmla="*/ 0 w 16"/>
                  <a:gd name="T3" fmla="*/ 0 h 123"/>
                  <a:gd name="T4" fmla="*/ 0 w 16"/>
                  <a:gd name="T5" fmla="*/ 0 h 123"/>
                  <a:gd name="T6" fmla="*/ 0 w 16"/>
                  <a:gd name="T7" fmla="*/ 0 h 123"/>
                  <a:gd name="T8" fmla="*/ 0 w 16"/>
                  <a:gd name="T9" fmla="*/ 0 h 123"/>
                  <a:gd name="T10" fmla="*/ 0 w 16"/>
                  <a:gd name="T11" fmla="*/ 0 h 123"/>
                  <a:gd name="T12" fmla="*/ 0 w 16"/>
                  <a:gd name="T13" fmla="*/ 0 h 123"/>
                  <a:gd name="T14" fmla="*/ 0 w 16"/>
                  <a:gd name="T15" fmla="*/ 0 h 123"/>
                  <a:gd name="T16" fmla="*/ 0 w 16"/>
                  <a:gd name="T17" fmla="*/ 0 h 123"/>
                  <a:gd name="T18" fmla="*/ 0 w 16"/>
                  <a:gd name="T19" fmla="*/ 0 h 123"/>
                  <a:gd name="T20" fmla="*/ 0 w 16"/>
                  <a:gd name="T21" fmla="*/ 0 h 123"/>
                  <a:gd name="T22" fmla="*/ 0 w 16"/>
                  <a:gd name="T23" fmla="*/ 0 h 123"/>
                  <a:gd name="T24" fmla="*/ 0 w 16"/>
                  <a:gd name="T25" fmla="*/ 0 h 123"/>
                  <a:gd name="T26" fmla="*/ 0 w 16"/>
                  <a:gd name="T27" fmla="*/ 0 h 123"/>
                  <a:gd name="T28" fmla="*/ 0 w 16"/>
                  <a:gd name="T29" fmla="*/ 0 h 123"/>
                  <a:gd name="T30" fmla="*/ 0 w 16"/>
                  <a:gd name="T31" fmla="*/ 0 h 123"/>
                  <a:gd name="T32" fmla="*/ 0 w 16"/>
                  <a:gd name="T33" fmla="*/ 0 h 123"/>
                  <a:gd name="T34" fmla="*/ 0 w 16"/>
                  <a:gd name="T35" fmla="*/ 0 h 123"/>
                  <a:gd name="T36" fmla="*/ 0 w 16"/>
                  <a:gd name="T37" fmla="*/ 0 h 123"/>
                  <a:gd name="T38" fmla="*/ 0 w 16"/>
                  <a:gd name="T39" fmla="*/ 0 h 123"/>
                  <a:gd name="T40" fmla="*/ 0 w 16"/>
                  <a:gd name="T41" fmla="*/ 0 h 123"/>
                  <a:gd name="T42" fmla="*/ 0 w 16"/>
                  <a:gd name="T43" fmla="*/ 0 h 123"/>
                  <a:gd name="T44" fmla="*/ 0 w 16"/>
                  <a:gd name="T45" fmla="*/ 0 h 123"/>
                  <a:gd name="T46" fmla="*/ 0 w 16"/>
                  <a:gd name="T47" fmla="*/ 0 h 123"/>
                  <a:gd name="T48" fmla="*/ 0 w 16"/>
                  <a:gd name="T49" fmla="*/ 0 h 123"/>
                  <a:gd name="T50" fmla="*/ 0 w 16"/>
                  <a:gd name="T51" fmla="*/ 0 h 12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3"/>
                  <a:gd name="T80" fmla="*/ 16 w 16"/>
                  <a:gd name="T81" fmla="*/ 123 h 12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3">
                    <a:moveTo>
                      <a:pt x="16" y="10"/>
                    </a:moveTo>
                    <a:lnTo>
                      <a:pt x="16" y="6"/>
                    </a:lnTo>
                    <a:lnTo>
                      <a:pt x="13" y="3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5" y="3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14"/>
                    </a:lnTo>
                    <a:lnTo>
                      <a:pt x="2" y="118"/>
                    </a:lnTo>
                    <a:lnTo>
                      <a:pt x="2" y="120"/>
                    </a:lnTo>
                    <a:lnTo>
                      <a:pt x="5" y="120"/>
                    </a:lnTo>
                    <a:lnTo>
                      <a:pt x="7" y="123"/>
                    </a:lnTo>
                    <a:lnTo>
                      <a:pt x="11" y="123"/>
                    </a:lnTo>
                    <a:lnTo>
                      <a:pt x="13" y="120"/>
                    </a:lnTo>
                    <a:lnTo>
                      <a:pt x="16" y="118"/>
                    </a:lnTo>
                    <a:lnTo>
                      <a:pt x="16" y="114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12" name="Line 796"/>
              <p:cNvSpPr>
                <a:spLocks noChangeShapeType="1"/>
              </p:cNvSpPr>
              <p:nvPr/>
            </p:nvSpPr>
            <p:spPr bwMode="auto">
              <a:xfrm>
                <a:off x="1104" y="216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13" name="Freeform 797"/>
              <p:cNvSpPr>
                <a:spLocks/>
              </p:cNvSpPr>
              <p:nvPr/>
            </p:nvSpPr>
            <p:spPr bwMode="auto">
              <a:xfrm>
                <a:off x="1103" y="2164"/>
                <a:ext cx="12" cy="3"/>
              </a:xfrm>
              <a:custGeom>
                <a:avLst/>
                <a:gdLst>
                  <a:gd name="T0" fmla="*/ 0 w 59"/>
                  <a:gd name="T1" fmla="*/ 0 h 18"/>
                  <a:gd name="T2" fmla="*/ 0 w 59"/>
                  <a:gd name="T3" fmla="*/ 0 h 18"/>
                  <a:gd name="T4" fmla="*/ 0 w 59"/>
                  <a:gd name="T5" fmla="*/ 0 h 18"/>
                  <a:gd name="T6" fmla="*/ 0 w 59"/>
                  <a:gd name="T7" fmla="*/ 0 h 18"/>
                  <a:gd name="T8" fmla="*/ 0 w 59"/>
                  <a:gd name="T9" fmla="*/ 0 h 18"/>
                  <a:gd name="T10" fmla="*/ 0 w 59"/>
                  <a:gd name="T11" fmla="*/ 0 h 18"/>
                  <a:gd name="T12" fmla="*/ 0 w 59"/>
                  <a:gd name="T13" fmla="*/ 0 h 18"/>
                  <a:gd name="T14" fmla="*/ 0 w 59"/>
                  <a:gd name="T15" fmla="*/ 0 h 18"/>
                  <a:gd name="T16" fmla="*/ 0 w 59"/>
                  <a:gd name="T17" fmla="*/ 0 h 18"/>
                  <a:gd name="T18" fmla="*/ 0 w 59"/>
                  <a:gd name="T19" fmla="*/ 0 h 18"/>
                  <a:gd name="T20" fmla="*/ 0 w 59"/>
                  <a:gd name="T21" fmla="*/ 0 h 18"/>
                  <a:gd name="T22" fmla="*/ 0 w 59"/>
                  <a:gd name="T23" fmla="*/ 0 h 18"/>
                  <a:gd name="T24" fmla="*/ 0 w 59"/>
                  <a:gd name="T25" fmla="*/ 0 h 18"/>
                  <a:gd name="T26" fmla="*/ 0 w 59"/>
                  <a:gd name="T27" fmla="*/ 0 h 18"/>
                  <a:gd name="T28" fmla="*/ 0 w 59"/>
                  <a:gd name="T29" fmla="*/ 0 h 18"/>
                  <a:gd name="T30" fmla="*/ 0 w 59"/>
                  <a:gd name="T31" fmla="*/ 0 h 18"/>
                  <a:gd name="T32" fmla="*/ 0 w 59"/>
                  <a:gd name="T33" fmla="*/ 0 h 18"/>
                  <a:gd name="T34" fmla="*/ 0 w 59"/>
                  <a:gd name="T35" fmla="*/ 0 h 18"/>
                  <a:gd name="T36" fmla="*/ 0 w 59"/>
                  <a:gd name="T37" fmla="*/ 0 h 18"/>
                  <a:gd name="T38" fmla="*/ 0 w 59"/>
                  <a:gd name="T39" fmla="*/ 0 h 18"/>
                  <a:gd name="T40" fmla="*/ 0 w 59"/>
                  <a:gd name="T41" fmla="*/ 0 h 18"/>
                  <a:gd name="T42" fmla="*/ 0 w 59"/>
                  <a:gd name="T43" fmla="*/ 0 h 18"/>
                  <a:gd name="T44" fmla="*/ 0 w 59"/>
                  <a:gd name="T45" fmla="*/ 0 h 18"/>
                  <a:gd name="T46" fmla="*/ 0 w 59"/>
                  <a:gd name="T47" fmla="*/ 0 h 18"/>
                  <a:gd name="T48" fmla="*/ 0 w 59"/>
                  <a:gd name="T49" fmla="*/ 0 h 18"/>
                  <a:gd name="T50" fmla="*/ 0 w 59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59"/>
                  <a:gd name="T79" fmla="*/ 0 h 18"/>
                  <a:gd name="T80" fmla="*/ 59 w 59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59" h="18">
                    <a:moveTo>
                      <a:pt x="7" y="0"/>
                    </a:moveTo>
                    <a:lnTo>
                      <a:pt x="7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2" y="13"/>
                    </a:lnTo>
                    <a:lnTo>
                      <a:pt x="2" y="15"/>
                    </a:lnTo>
                    <a:lnTo>
                      <a:pt x="5" y="15"/>
                    </a:lnTo>
                    <a:lnTo>
                      <a:pt x="7" y="18"/>
                    </a:lnTo>
                    <a:lnTo>
                      <a:pt x="49" y="18"/>
                    </a:lnTo>
                    <a:lnTo>
                      <a:pt x="57" y="15"/>
                    </a:lnTo>
                    <a:lnTo>
                      <a:pt x="59" y="13"/>
                    </a:lnTo>
                    <a:lnTo>
                      <a:pt x="59" y="9"/>
                    </a:lnTo>
                    <a:lnTo>
                      <a:pt x="59" y="6"/>
                    </a:lnTo>
                    <a:lnTo>
                      <a:pt x="59" y="3"/>
                    </a:lnTo>
                    <a:lnTo>
                      <a:pt x="57" y="0"/>
                    </a:lnTo>
                    <a:lnTo>
                      <a:pt x="54" y="0"/>
                    </a:lnTo>
                    <a:lnTo>
                      <a:pt x="49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14" name="Line 798"/>
              <p:cNvSpPr>
                <a:spLocks noChangeShapeType="1"/>
              </p:cNvSpPr>
              <p:nvPr/>
            </p:nvSpPr>
            <p:spPr bwMode="auto">
              <a:xfrm>
                <a:off x="1115" y="216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15" name="Freeform 799"/>
              <p:cNvSpPr>
                <a:spLocks/>
              </p:cNvSpPr>
              <p:nvPr/>
            </p:nvSpPr>
            <p:spPr bwMode="auto">
              <a:xfrm>
                <a:off x="1112" y="2164"/>
                <a:ext cx="3" cy="44"/>
              </a:xfrm>
              <a:custGeom>
                <a:avLst/>
                <a:gdLst>
                  <a:gd name="T0" fmla="*/ 0 w 15"/>
                  <a:gd name="T1" fmla="*/ 0 h 221"/>
                  <a:gd name="T2" fmla="*/ 0 w 15"/>
                  <a:gd name="T3" fmla="*/ 0 h 221"/>
                  <a:gd name="T4" fmla="*/ 0 w 15"/>
                  <a:gd name="T5" fmla="*/ 0 h 221"/>
                  <a:gd name="T6" fmla="*/ 0 w 15"/>
                  <a:gd name="T7" fmla="*/ 0 h 221"/>
                  <a:gd name="T8" fmla="*/ 0 w 15"/>
                  <a:gd name="T9" fmla="*/ 0 h 221"/>
                  <a:gd name="T10" fmla="*/ 0 w 15"/>
                  <a:gd name="T11" fmla="*/ 0 h 221"/>
                  <a:gd name="T12" fmla="*/ 0 w 15"/>
                  <a:gd name="T13" fmla="*/ 0 h 221"/>
                  <a:gd name="T14" fmla="*/ 0 w 15"/>
                  <a:gd name="T15" fmla="*/ 0 h 221"/>
                  <a:gd name="T16" fmla="*/ 0 w 15"/>
                  <a:gd name="T17" fmla="*/ 0 h 221"/>
                  <a:gd name="T18" fmla="*/ 0 w 15"/>
                  <a:gd name="T19" fmla="*/ 0 h 221"/>
                  <a:gd name="T20" fmla="*/ 0 w 15"/>
                  <a:gd name="T21" fmla="*/ 0 h 221"/>
                  <a:gd name="T22" fmla="*/ 0 w 15"/>
                  <a:gd name="T23" fmla="*/ 0 h 221"/>
                  <a:gd name="T24" fmla="*/ 0 w 15"/>
                  <a:gd name="T25" fmla="*/ 0 h 221"/>
                  <a:gd name="T26" fmla="*/ 0 w 15"/>
                  <a:gd name="T27" fmla="*/ 0 h 221"/>
                  <a:gd name="T28" fmla="*/ 0 w 15"/>
                  <a:gd name="T29" fmla="*/ 0 h 221"/>
                  <a:gd name="T30" fmla="*/ 0 w 15"/>
                  <a:gd name="T31" fmla="*/ 0 h 221"/>
                  <a:gd name="T32" fmla="*/ 0 w 15"/>
                  <a:gd name="T33" fmla="*/ 0 h 221"/>
                  <a:gd name="T34" fmla="*/ 0 w 15"/>
                  <a:gd name="T35" fmla="*/ 0 h 221"/>
                  <a:gd name="T36" fmla="*/ 0 w 15"/>
                  <a:gd name="T37" fmla="*/ 0 h 221"/>
                  <a:gd name="T38" fmla="*/ 0 w 15"/>
                  <a:gd name="T39" fmla="*/ 0 h 221"/>
                  <a:gd name="T40" fmla="*/ 0 w 15"/>
                  <a:gd name="T41" fmla="*/ 0 h 221"/>
                  <a:gd name="T42" fmla="*/ 0 w 15"/>
                  <a:gd name="T43" fmla="*/ 0 h 221"/>
                  <a:gd name="T44" fmla="*/ 0 w 15"/>
                  <a:gd name="T45" fmla="*/ 0 h 221"/>
                  <a:gd name="T46" fmla="*/ 0 w 15"/>
                  <a:gd name="T47" fmla="*/ 0 h 221"/>
                  <a:gd name="T48" fmla="*/ 0 w 15"/>
                  <a:gd name="T49" fmla="*/ 0 h 221"/>
                  <a:gd name="T50" fmla="*/ 0 w 15"/>
                  <a:gd name="T51" fmla="*/ 0 h 22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5"/>
                  <a:gd name="T79" fmla="*/ 0 h 221"/>
                  <a:gd name="T80" fmla="*/ 15 w 15"/>
                  <a:gd name="T81" fmla="*/ 221 h 221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5" h="221">
                    <a:moveTo>
                      <a:pt x="15" y="9"/>
                    </a:moveTo>
                    <a:lnTo>
                      <a:pt x="15" y="6"/>
                    </a:lnTo>
                    <a:lnTo>
                      <a:pt x="15" y="3"/>
                    </a:lnTo>
                    <a:lnTo>
                      <a:pt x="13" y="0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215"/>
                    </a:lnTo>
                    <a:lnTo>
                      <a:pt x="0" y="219"/>
                    </a:lnTo>
                    <a:lnTo>
                      <a:pt x="2" y="221"/>
                    </a:lnTo>
                    <a:lnTo>
                      <a:pt x="5" y="221"/>
                    </a:lnTo>
                    <a:lnTo>
                      <a:pt x="7" y="221"/>
                    </a:lnTo>
                    <a:lnTo>
                      <a:pt x="10" y="221"/>
                    </a:lnTo>
                    <a:lnTo>
                      <a:pt x="13" y="221"/>
                    </a:lnTo>
                    <a:lnTo>
                      <a:pt x="15" y="219"/>
                    </a:lnTo>
                    <a:lnTo>
                      <a:pt x="15" y="215"/>
                    </a:lnTo>
                    <a:lnTo>
                      <a:pt x="15" y="9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16" name="Line 800"/>
              <p:cNvSpPr>
                <a:spLocks noChangeShapeType="1"/>
              </p:cNvSpPr>
              <p:nvPr/>
            </p:nvSpPr>
            <p:spPr bwMode="auto">
              <a:xfrm>
                <a:off x="1113" y="220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17" name="Freeform 801"/>
              <p:cNvSpPr>
                <a:spLocks/>
              </p:cNvSpPr>
              <p:nvPr/>
            </p:nvSpPr>
            <p:spPr bwMode="auto">
              <a:xfrm>
                <a:off x="1112" y="2204"/>
                <a:ext cx="9" cy="4"/>
              </a:xfrm>
              <a:custGeom>
                <a:avLst/>
                <a:gdLst>
                  <a:gd name="T0" fmla="*/ 0 w 46"/>
                  <a:gd name="T1" fmla="*/ 0 h 18"/>
                  <a:gd name="T2" fmla="*/ 0 w 46"/>
                  <a:gd name="T3" fmla="*/ 0 h 18"/>
                  <a:gd name="T4" fmla="*/ 0 w 46"/>
                  <a:gd name="T5" fmla="*/ 0 h 18"/>
                  <a:gd name="T6" fmla="*/ 0 w 46"/>
                  <a:gd name="T7" fmla="*/ 0 h 18"/>
                  <a:gd name="T8" fmla="*/ 0 w 46"/>
                  <a:gd name="T9" fmla="*/ 0 h 18"/>
                  <a:gd name="T10" fmla="*/ 0 w 46"/>
                  <a:gd name="T11" fmla="*/ 0 h 18"/>
                  <a:gd name="T12" fmla="*/ 0 w 46"/>
                  <a:gd name="T13" fmla="*/ 0 h 18"/>
                  <a:gd name="T14" fmla="*/ 0 w 46"/>
                  <a:gd name="T15" fmla="*/ 0 h 18"/>
                  <a:gd name="T16" fmla="*/ 0 w 46"/>
                  <a:gd name="T17" fmla="*/ 0 h 18"/>
                  <a:gd name="T18" fmla="*/ 0 w 46"/>
                  <a:gd name="T19" fmla="*/ 0 h 18"/>
                  <a:gd name="T20" fmla="*/ 0 w 46"/>
                  <a:gd name="T21" fmla="*/ 0 h 18"/>
                  <a:gd name="T22" fmla="*/ 0 w 46"/>
                  <a:gd name="T23" fmla="*/ 0 h 18"/>
                  <a:gd name="T24" fmla="*/ 0 w 46"/>
                  <a:gd name="T25" fmla="*/ 0 h 18"/>
                  <a:gd name="T26" fmla="*/ 0 w 46"/>
                  <a:gd name="T27" fmla="*/ 0 h 18"/>
                  <a:gd name="T28" fmla="*/ 0 w 46"/>
                  <a:gd name="T29" fmla="*/ 0 h 18"/>
                  <a:gd name="T30" fmla="*/ 0 w 46"/>
                  <a:gd name="T31" fmla="*/ 0 h 18"/>
                  <a:gd name="T32" fmla="*/ 0 w 46"/>
                  <a:gd name="T33" fmla="*/ 0 h 18"/>
                  <a:gd name="T34" fmla="*/ 0 w 46"/>
                  <a:gd name="T35" fmla="*/ 0 h 18"/>
                  <a:gd name="T36" fmla="*/ 0 w 46"/>
                  <a:gd name="T37" fmla="*/ 0 h 18"/>
                  <a:gd name="T38" fmla="*/ 0 w 46"/>
                  <a:gd name="T39" fmla="*/ 0 h 18"/>
                  <a:gd name="T40" fmla="*/ 0 w 46"/>
                  <a:gd name="T41" fmla="*/ 0 h 18"/>
                  <a:gd name="T42" fmla="*/ 0 w 46"/>
                  <a:gd name="T43" fmla="*/ 0 h 18"/>
                  <a:gd name="T44" fmla="*/ 0 w 46"/>
                  <a:gd name="T45" fmla="*/ 0 h 18"/>
                  <a:gd name="T46" fmla="*/ 0 w 46"/>
                  <a:gd name="T47" fmla="*/ 0 h 18"/>
                  <a:gd name="T48" fmla="*/ 0 w 46"/>
                  <a:gd name="T49" fmla="*/ 0 h 18"/>
                  <a:gd name="T50" fmla="*/ 0 w 46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6"/>
                  <a:gd name="T79" fmla="*/ 0 h 18"/>
                  <a:gd name="T80" fmla="*/ 46 w 46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6" h="18">
                    <a:moveTo>
                      <a:pt x="7" y="0"/>
                    </a:moveTo>
                    <a:lnTo>
                      <a:pt x="5" y="0"/>
                    </a:lnTo>
                    <a:lnTo>
                      <a:pt x="5" y="3"/>
                    </a:lnTo>
                    <a:lnTo>
                      <a:pt x="2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2" y="18"/>
                    </a:lnTo>
                    <a:lnTo>
                      <a:pt x="5" y="18"/>
                    </a:lnTo>
                    <a:lnTo>
                      <a:pt x="7" y="18"/>
                    </a:lnTo>
                    <a:lnTo>
                      <a:pt x="35" y="18"/>
                    </a:lnTo>
                    <a:lnTo>
                      <a:pt x="40" y="18"/>
                    </a:lnTo>
                    <a:lnTo>
                      <a:pt x="43" y="18"/>
                    </a:lnTo>
                    <a:lnTo>
                      <a:pt x="43" y="16"/>
                    </a:lnTo>
                    <a:lnTo>
                      <a:pt x="43" y="12"/>
                    </a:lnTo>
                    <a:lnTo>
                      <a:pt x="46" y="9"/>
                    </a:lnTo>
                    <a:lnTo>
                      <a:pt x="43" y="9"/>
                    </a:lnTo>
                    <a:lnTo>
                      <a:pt x="43" y="6"/>
                    </a:lnTo>
                    <a:lnTo>
                      <a:pt x="43" y="3"/>
                    </a:lnTo>
                    <a:lnTo>
                      <a:pt x="40" y="3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18" name="Line 802"/>
              <p:cNvSpPr>
                <a:spLocks noChangeShapeType="1"/>
              </p:cNvSpPr>
              <p:nvPr/>
            </p:nvSpPr>
            <p:spPr bwMode="auto">
              <a:xfrm>
                <a:off x="1121" y="220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19" name="Freeform 803"/>
              <p:cNvSpPr>
                <a:spLocks/>
              </p:cNvSpPr>
              <p:nvPr/>
            </p:nvSpPr>
            <p:spPr bwMode="auto">
              <a:xfrm>
                <a:off x="1118" y="2204"/>
                <a:ext cx="3" cy="25"/>
              </a:xfrm>
              <a:custGeom>
                <a:avLst/>
                <a:gdLst>
                  <a:gd name="T0" fmla="*/ 0 w 17"/>
                  <a:gd name="T1" fmla="*/ 0 h 124"/>
                  <a:gd name="T2" fmla="*/ 0 w 17"/>
                  <a:gd name="T3" fmla="*/ 0 h 124"/>
                  <a:gd name="T4" fmla="*/ 0 w 17"/>
                  <a:gd name="T5" fmla="*/ 0 h 124"/>
                  <a:gd name="T6" fmla="*/ 0 w 17"/>
                  <a:gd name="T7" fmla="*/ 0 h 124"/>
                  <a:gd name="T8" fmla="*/ 0 w 17"/>
                  <a:gd name="T9" fmla="*/ 0 h 124"/>
                  <a:gd name="T10" fmla="*/ 0 w 17"/>
                  <a:gd name="T11" fmla="*/ 0 h 124"/>
                  <a:gd name="T12" fmla="*/ 0 w 17"/>
                  <a:gd name="T13" fmla="*/ 0 h 124"/>
                  <a:gd name="T14" fmla="*/ 0 w 17"/>
                  <a:gd name="T15" fmla="*/ 0 h 124"/>
                  <a:gd name="T16" fmla="*/ 0 w 17"/>
                  <a:gd name="T17" fmla="*/ 0 h 124"/>
                  <a:gd name="T18" fmla="*/ 0 w 17"/>
                  <a:gd name="T19" fmla="*/ 0 h 124"/>
                  <a:gd name="T20" fmla="*/ 0 w 17"/>
                  <a:gd name="T21" fmla="*/ 0 h 124"/>
                  <a:gd name="T22" fmla="*/ 0 w 17"/>
                  <a:gd name="T23" fmla="*/ 0 h 124"/>
                  <a:gd name="T24" fmla="*/ 0 w 17"/>
                  <a:gd name="T25" fmla="*/ 0 h 124"/>
                  <a:gd name="T26" fmla="*/ 0 w 17"/>
                  <a:gd name="T27" fmla="*/ 0 h 124"/>
                  <a:gd name="T28" fmla="*/ 0 w 17"/>
                  <a:gd name="T29" fmla="*/ 0 h 124"/>
                  <a:gd name="T30" fmla="*/ 0 w 17"/>
                  <a:gd name="T31" fmla="*/ 0 h 124"/>
                  <a:gd name="T32" fmla="*/ 0 w 17"/>
                  <a:gd name="T33" fmla="*/ 0 h 124"/>
                  <a:gd name="T34" fmla="*/ 0 w 17"/>
                  <a:gd name="T35" fmla="*/ 0 h 124"/>
                  <a:gd name="T36" fmla="*/ 0 w 17"/>
                  <a:gd name="T37" fmla="*/ 0 h 124"/>
                  <a:gd name="T38" fmla="*/ 0 w 17"/>
                  <a:gd name="T39" fmla="*/ 0 h 124"/>
                  <a:gd name="T40" fmla="*/ 0 w 17"/>
                  <a:gd name="T41" fmla="*/ 0 h 124"/>
                  <a:gd name="T42" fmla="*/ 0 w 17"/>
                  <a:gd name="T43" fmla="*/ 0 h 124"/>
                  <a:gd name="T44" fmla="*/ 0 w 17"/>
                  <a:gd name="T45" fmla="*/ 0 h 124"/>
                  <a:gd name="T46" fmla="*/ 0 w 17"/>
                  <a:gd name="T47" fmla="*/ 0 h 124"/>
                  <a:gd name="T48" fmla="*/ 0 w 17"/>
                  <a:gd name="T49" fmla="*/ 0 h 124"/>
                  <a:gd name="T50" fmla="*/ 0 w 17"/>
                  <a:gd name="T51" fmla="*/ 0 h 12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24"/>
                  <a:gd name="T80" fmla="*/ 17 w 17"/>
                  <a:gd name="T81" fmla="*/ 124 h 124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24">
                    <a:moveTo>
                      <a:pt x="17" y="9"/>
                    </a:moveTo>
                    <a:lnTo>
                      <a:pt x="14" y="9"/>
                    </a:lnTo>
                    <a:lnTo>
                      <a:pt x="14" y="6"/>
                    </a:lnTo>
                    <a:lnTo>
                      <a:pt x="14" y="3"/>
                    </a:lnTo>
                    <a:lnTo>
                      <a:pt x="11" y="3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14"/>
                    </a:lnTo>
                    <a:lnTo>
                      <a:pt x="0" y="117"/>
                    </a:lnTo>
                    <a:lnTo>
                      <a:pt x="0" y="120"/>
                    </a:lnTo>
                    <a:lnTo>
                      <a:pt x="3" y="120"/>
                    </a:lnTo>
                    <a:lnTo>
                      <a:pt x="6" y="124"/>
                    </a:lnTo>
                    <a:lnTo>
                      <a:pt x="8" y="124"/>
                    </a:lnTo>
                    <a:lnTo>
                      <a:pt x="11" y="120"/>
                    </a:lnTo>
                    <a:lnTo>
                      <a:pt x="14" y="120"/>
                    </a:lnTo>
                    <a:lnTo>
                      <a:pt x="14" y="117"/>
                    </a:lnTo>
                    <a:lnTo>
                      <a:pt x="17" y="114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20" name="Line 804"/>
              <p:cNvSpPr>
                <a:spLocks noChangeShapeType="1"/>
              </p:cNvSpPr>
              <p:nvPr/>
            </p:nvSpPr>
            <p:spPr bwMode="auto">
              <a:xfrm>
                <a:off x="1119" y="222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21" name="Freeform 805"/>
              <p:cNvSpPr>
                <a:spLocks/>
              </p:cNvSpPr>
              <p:nvPr/>
            </p:nvSpPr>
            <p:spPr bwMode="auto">
              <a:xfrm>
                <a:off x="1118" y="2225"/>
                <a:ext cx="37" cy="4"/>
              </a:xfrm>
              <a:custGeom>
                <a:avLst/>
                <a:gdLst>
                  <a:gd name="T0" fmla="*/ 0 w 186"/>
                  <a:gd name="T1" fmla="*/ 0 h 19"/>
                  <a:gd name="T2" fmla="*/ 0 w 186"/>
                  <a:gd name="T3" fmla="*/ 0 h 19"/>
                  <a:gd name="T4" fmla="*/ 0 w 186"/>
                  <a:gd name="T5" fmla="*/ 0 h 19"/>
                  <a:gd name="T6" fmla="*/ 0 w 186"/>
                  <a:gd name="T7" fmla="*/ 0 h 19"/>
                  <a:gd name="T8" fmla="*/ 0 w 186"/>
                  <a:gd name="T9" fmla="*/ 0 h 19"/>
                  <a:gd name="T10" fmla="*/ 0 w 186"/>
                  <a:gd name="T11" fmla="*/ 0 h 19"/>
                  <a:gd name="T12" fmla="*/ 0 w 186"/>
                  <a:gd name="T13" fmla="*/ 0 h 19"/>
                  <a:gd name="T14" fmla="*/ 0 w 186"/>
                  <a:gd name="T15" fmla="*/ 0 h 19"/>
                  <a:gd name="T16" fmla="*/ 0 w 186"/>
                  <a:gd name="T17" fmla="*/ 0 h 19"/>
                  <a:gd name="T18" fmla="*/ 0 w 186"/>
                  <a:gd name="T19" fmla="*/ 0 h 19"/>
                  <a:gd name="T20" fmla="*/ 0 w 186"/>
                  <a:gd name="T21" fmla="*/ 0 h 19"/>
                  <a:gd name="T22" fmla="*/ 0 w 186"/>
                  <a:gd name="T23" fmla="*/ 0 h 19"/>
                  <a:gd name="T24" fmla="*/ 0 w 186"/>
                  <a:gd name="T25" fmla="*/ 0 h 19"/>
                  <a:gd name="T26" fmla="*/ 0 w 186"/>
                  <a:gd name="T27" fmla="*/ 0 h 19"/>
                  <a:gd name="T28" fmla="*/ 0 w 186"/>
                  <a:gd name="T29" fmla="*/ 0 h 19"/>
                  <a:gd name="T30" fmla="*/ 0 w 186"/>
                  <a:gd name="T31" fmla="*/ 0 h 19"/>
                  <a:gd name="T32" fmla="*/ 0 w 186"/>
                  <a:gd name="T33" fmla="*/ 0 h 19"/>
                  <a:gd name="T34" fmla="*/ 0 w 186"/>
                  <a:gd name="T35" fmla="*/ 0 h 19"/>
                  <a:gd name="T36" fmla="*/ 0 w 186"/>
                  <a:gd name="T37" fmla="*/ 0 h 19"/>
                  <a:gd name="T38" fmla="*/ 0 w 186"/>
                  <a:gd name="T39" fmla="*/ 0 h 19"/>
                  <a:gd name="T40" fmla="*/ 0 w 186"/>
                  <a:gd name="T41" fmla="*/ 0 h 19"/>
                  <a:gd name="T42" fmla="*/ 0 w 186"/>
                  <a:gd name="T43" fmla="*/ 0 h 19"/>
                  <a:gd name="T44" fmla="*/ 0 w 186"/>
                  <a:gd name="T45" fmla="*/ 0 h 19"/>
                  <a:gd name="T46" fmla="*/ 0 w 186"/>
                  <a:gd name="T47" fmla="*/ 0 h 19"/>
                  <a:gd name="T48" fmla="*/ 0 w 186"/>
                  <a:gd name="T49" fmla="*/ 0 h 19"/>
                  <a:gd name="T50" fmla="*/ 0 w 186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86"/>
                  <a:gd name="T79" fmla="*/ 0 h 19"/>
                  <a:gd name="T80" fmla="*/ 186 w 186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86" h="19">
                    <a:moveTo>
                      <a:pt x="8" y="0"/>
                    </a:moveTo>
                    <a:lnTo>
                      <a:pt x="6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3" y="15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177" y="19"/>
                    </a:lnTo>
                    <a:lnTo>
                      <a:pt x="183" y="15"/>
                    </a:lnTo>
                    <a:lnTo>
                      <a:pt x="186" y="12"/>
                    </a:lnTo>
                    <a:lnTo>
                      <a:pt x="186" y="9"/>
                    </a:lnTo>
                    <a:lnTo>
                      <a:pt x="186" y="6"/>
                    </a:lnTo>
                    <a:lnTo>
                      <a:pt x="186" y="3"/>
                    </a:lnTo>
                    <a:lnTo>
                      <a:pt x="183" y="3"/>
                    </a:lnTo>
                    <a:lnTo>
                      <a:pt x="183" y="0"/>
                    </a:lnTo>
                    <a:lnTo>
                      <a:pt x="181" y="0"/>
                    </a:lnTo>
                    <a:lnTo>
                      <a:pt x="177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22" name="Line 806"/>
              <p:cNvSpPr>
                <a:spLocks noChangeShapeType="1"/>
              </p:cNvSpPr>
              <p:nvPr/>
            </p:nvSpPr>
            <p:spPr bwMode="auto">
              <a:xfrm>
                <a:off x="1155" y="222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23" name="Freeform 807"/>
              <p:cNvSpPr>
                <a:spLocks/>
              </p:cNvSpPr>
              <p:nvPr/>
            </p:nvSpPr>
            <p:spPr bwMode="auto">
              <a:xfrm>
                <a:off x="1152" y="2225"/>
                <a:ext cx="3" cy="24"/>
              </a:xfrm>
              <a:custGeom>
                <a:avLst/>
                <a:gdLst>
                  <a:gd name="T0" fmla="*/ 0 w 16"/>
                  <a:gd name="T1" fmla="*/ 0 h 120"/>
                  <a:gd name="T2" fmla="*/ 0 w 16"/>
                  <a:gd name="T3" fmla="*/ 0 h 120"/>
                  <a:gd name="T4" fmla="*/ 0 w 16"/>
                  <a:gd name="T5" fmla="*/ 0 h 120"/>
                  <a:gd name="T6" fmla="*/ 0 w 16"/>
                  <a:gd name="T7" fmla="*/ 0 h 120"/>
                  <a:gd name="T8" fmla="*/ 0 w 16"/>
                  <a:gd name="T9" fmla="*/ 0 h 120"/>
                  <a:gd name="T10" fmla="*/ 0 w 16"/>
                  <a:gd name="T11" fmla="*/ 0 h 120"/>
                  <a:gd name="T12" fmla="*/ 0 w 16"/>
                  <a:gd name="T13" fmla="*/ 0 h 120"/>
                  <a:gd name="T14" fmla="*/ 0 w 16"/>
                  <a:gd name="T15" fmla="*/ 0 h 120"/>
                  <a:gd name="T16" fmla="*/ 0 w 16"/>
                  <a:gd name="T17" fmla="*/ 0 h 120"/>
                  <a:gd name="T18" fmla="*/ 0 w 16"/>
                  <a:gd name="T19" fmla="*/ 0 h 120"/>
                  <a:gd name="T20" fmla="*/ 0 w 16"/>
                  <a:gd name="T21" fmla="*/ 0 h 120"/>
                  <a:gd name="T22" fmla="*/ 0 w 16"/>
                  <a:gd name="T23" fmla="*/ 0 h 120"/>
                  <a:gd name="T24" fmla="*/ 0 w 16"/>
                  <a:gd name="T25" fmla="*/ 0 h 120"/>
                  <a:gd name="T26" fmla="*/ 0 w 16"/>
                  <a:gd name="T27" fmla="*/ 0 h 120"/>
                  <a:gd name="T28" fmla="*/ 0 w 16"/>
                  <a:gd name="T29" fmla="*/ 0 h 120"/>
                  <a:gd name="T30" fmla="*/ 0 w 16"/>
                  <a:gd name="T31" fmla="*/ 0 h 120"/>
                  <a:gd name="T32" fmla="*/ 0 w 16"/>
                  <a:gd name="T33" fmla="*/ 0 h 120"/>
                  <a:gd name="T34" fmla="*/ 0 w 16"/>
                  <a:gd name="T35" fmla="*/ 0 h 120"/>
                  <a:gd name="T36" fmla="*/ 0 w 16"/>
                  <a:gd name="T37" fmla="*/ 0 h 120"/>
                  <a:gd name="T38" fmla="*/ 0 w 16"/>
                  <a:gd name="T39" fmla="*/ 0 h 120"/>
                  <a:gd name="T40" fmla="*/ 0 w 16"/>
                  <a:gd name="T41" fmla="*/ 0 h 120"/>
                  <a:gd name="T42" fmla="*/ 0 w 16"/>
                  <a:gd name="T43" fmla="*/ 0 h 120"/>
                  <a:gd name="T44" fmla="*/ 0 w 16"/>
                  <a:gd name="T45" fmla="*/ 0 h 120"/>
                  <a:gd name="T46" fmla="*/ 0 w 16"/>
                  <a:gd name="T47" fmla="*/ 0 h 120"/>
                  <a:gd name="T48" fmla="*/ 0 w 16"/>
                  <a:gd name="T49" fmla="*/ 0 h 120"/>
                  <a:gd name="T50" fmla="*/ 0 w 16"/>
                  <a:gd name="T51" fmla="*/ 0 h 12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0"/>
                  <a:gd name="T80" fmla="*/ 16 w 16"/>
                  <a:gd name="T81" fmla="*/ 120 h 12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0">
                    <a:moveTo>
                      <a:pt x="16" y="9"/>
                    </a:moveTo>
                    <a:lnTo>
                      <a:pt x="16" y="6"/>
                    </a:lnTo>
                    <a:lnTo>
                      <a:pt x="16" y="3"/>
                    </a:lnTo>
                    <a:lnTo>
                      <a:pt x="13" y="3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14"/>
                    </a:lnTo>
                    <a:lnTo>
                      <a:pt x="2" y="117"/>
                    </a:lnTo>
                    <a:lnTo>
                      <a:pt x="5" y="120"/>
                    </a:lnTo>
                    <a:lnTo>
                      <a:pt x="7" y="120"/>
                    </a:lnTo>
                    <a:lnTo>
                      <a:pt x="11" y="120"/>
                    </a:lnTo>
                    <a:lnTo>
                      <a:pt x="13" y="120"/>
                    </a:lnTo>
                    <a:lnTo>
                      <a:pt x="13" y="117"/>
                    </a:lnTo>
                    <a:lnTo>
                      <a:pt x="16" y="117"/>
                    </a:lnTo>
                    <a:lnTo>
                      <a:pt x="16" y="114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24" name="Line 808"/>
              <p:cNvSpPr>
                <a:spLocks noChangeShapeType="1"/>
              </p:cNvSpPr>
              <p:nvPr/>
            </p:nvSpPr>
            <p:spPr bwMode="auto">
              <a:xfrm>
                <a:off x="1153" y="224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25" name="Freeform 809"/>
              <p:cNvSpPr>
                <a:spLocks/>
              </p:cNvSpPr>
              <p:nvPr/>
            </p:nvSpPr>
            <p:spPr bwMode="auto">
              <a:xfrm>
                <a:off x="1152" y="2246"/>
                <a:ext cx="11" cy="3"/>
              </a:xfrm>
              <a:custGeom>
                <a:avLst/>
                <a:gdLst>
                  <a:gd name="T0" fmla="*/ 0 w 59"/>
                  <a:gd name="T1" fmla="*/ 0 h 18"/>
                  <a:gd name="T2" fmla="*/ 0 w 59"/>
                  <a:gd name="T3" fmla="*/ 0 h 18"/>
                  <a:gd name="T4" fmla="*/ 0 w 59"/>
                  <a:gd name="T5" fmla="*/ 0 h 18"/>
                  <a:gd name="T6" fmla="*/ 0 w 59"/>
                  <a:gd name="T7" fmla="*/ 0 h 18"/>
                  <a:gd name="T8" fmla="*/ 0 w 59"/>
                  <a:gd name="T9" fmla="*/ 0 h 18"/>
                  <a:gd name="T10" fmla="*/ 0 w 59"/>
                  <a:gd name="T11" fmla="*/ 0 h 18"/>
                  <a:gd name="T12" fmla="*/ 0 w 59"/>
                  <a:gd name="T13" fmla="*/ 0 h 18"/>
                  <a:gd name="T14" fmla="*/ 0 w 59"/>
                  <a:gd name="T15" fmla="*/ 0 h 18"/>
                  <a:gd name="T16" fmla="*/ 0 w 59"/>
                  <a:gd name="T17" fmla="*/ 0 h 18"/>
                  <a:gd name="T18" fmla="*/ 0 w 59"/>
                  <a:gd name="T19" fmla="*/ 0 h 18"/>
                  <a:gd name="T20" fmla="*/ 0 w 59"/>
                  <a:gd name="T21" fmla="*/ 0 h 18"/>
                  <a:gd name="T22" fmla="*/ 0 w 59"/>
                  <a:gd name="T23" fmla="*/ 0 h 18"/>
                  <a:gd name="T24" fmla="*/ 0 w 59"/>
                  <a:gd name="T25" fmla="*/ 0 h 18"/>
                  <a:gd name="T26" fmla="*/ 0 w 59"/>
                  <a:gd name="T27" fmla="*/ 0 h 18"/>
                  <a:gd name="T28" fmla="*/ 0 w 59"/>
                  <a:gd name="T29" fmla="*/ 0 h 18"/>
                  <a:gd name="T30" fmla="*/ 0 w 59"/>
                  <a:gd name="T31" fmla="*/ 0 h 18"/>
                  <a:gd name="T32" fmla="*/ 0 w 59"/>
                  <a:gd name="T33" fmla="*/ 0 h 18"/>
                  <a:gd name="T34" fmla="*/ 0 w 59"/>
                  <a:gd name="T35" fmla="*/ 0 h 18"/>
                  <a:gd name="T36" fmla="*/ 0 w 59"/>
                  <a:gd name="T37" fmla="*/ 0 h 18"/>
                  <a:gd name="T38" fmla="*/ 0 w 59"/>
                  <a:gd name="T39" fmla="*/ 0 h 18"/>
                  <a:gd name="T40" fmla="*/ 0 w 59"/>
                  <a:gd name="T41" fmla="*/ 0 h 18"/>
                  <a:gd name="T42" fmla="*/ 0 w 59"/>
                  <a:gd name="T43" fmla="*/ 0 h 18"/>
                  <a:gd name="T44" fmla="*/ 0 w 59"/>
                  <a:gd name="T45" fmla="*/ 0 h 18"/>
                  <a:gd name="T46" fmla="*/ 0 w 59"/>
                  <a:gd name="T47" fmla="*/ 0 h 18"/>
                  <a:gd name="T48" fmla="*/ 0 w 59"/>
                  <a:gd name="T49" fmla="*/ 0 h 18"/>
                  <a:gd name="T50" fmla="*/ 0 w 59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59"/>
                  <a:gd name="T79" fmla="*/ 0 h 18"/>
                  <a:gd name="T80" fmla="*/ 59 w 59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59" h="18">
                    <a:moveTo>
                      <a:pt x="7" y="0"/>
                    </a:moveTo>
                    <a:lnTo>
                      <a:pt x="7" y="0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5"/>
                    </a:lnTo>
                    <a:lnTo>
                      <a:pt x="5" y="18"/>
                    </a:lnTo>
                    <a:lnTo>
                      <a:pt x="7" y="18"/>
                    </a:lnTo>
                    <a:lnTo>
                      <a:pt x="48" y="18"/>
                    </a:lnTo>
                    <a:lnTo>
                      <a:pt x="57" y="18"/>
                    </a:lnTo>
                    <a:lnTo>
                      <a:pt x="57" y="15"/>
                    </a:lnTo>
                    <a:lnTo>
                      <a:pt x="59" y="15"/>
                    </a:lnTo>
                    <a:lnTo>
                      <a:pt x="59" y="12"/>
                    </a:lnTo>
                    <a:lnTo>
                      <a:pt x="59" y="8"/>
                    </a:lnTo>
                    <a:lnTo>
                      <a:pt x="59" y="6"/>
                    </a:lnTo>
                    <a:lnTo>
                      <a:pt x="57" y="2"/>
                    </a:lnTo>
                    <a:lnTo>
                      <a:pt x="53" y="0"/>
                    </a:lnTo>
                    <a:lnTo>
                      <a:pt x="48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26" name="Line 810"/>
              <p:cNvSpPr>
                <a:spLocks noChangeShapeType="1"/>
              </p:cNvSpPr>
              <p:nvPr/>
            </p:nvSpPr>
            <p:spPr bwMode="auto">
              <a:xfrm>
                <a:off x="1163" y="224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27" name="Freeform 811"/>
              <p:cNvSpPr>
                <a:spLocks/>
              </p:cNvSpPr>
              <p:nvPr/>
            </p:nvSpPr>
            <p:spPr bwMode="auto">
              <a:xfrm>
                <a:off x="1160" y="2246"/>
                <a:ext cx="3" cy="24"/>
              </a:xfrm>
              <a:custGeom>
                <a:avLst/>
                <a:gdLst>
                  <a:gd name="T0" fmla="*/ 0 w 17"/>
                  <a:gd name="T1" fmla="*/ 0 h 123"/>
                  <a:gd name="T2" fmla="*/ 0 w 17"/>
                  <a:gd name="T3" fmla="*/ 0 h 123"/>
                  <a:gd name="T4" fmla="*/ 0 w 17"/>
                  <a:gd name="T5" fmla="*/ 0 h 123"/>
                  <a:gd name="T6" fmla="*/ 0 w 17"/>
                  <a:gd name="T7" fmla="*/ 0 h 123"/>
                  <a:gd name="T8" fmla="*/ 0 w 17"/>
                  <a:gd name="T9" fmla="*/ 0 h 123"/>
                  <a:gd name="T10" fmla="*/ 0 w 17"/>
                  <a:gd name="T11" fmla="*/ 0 h 123"/>
                  <a:gd name="T12" fmla="*/ 0 w 17"/>
                  <a:gd name="T13" fmla="*/ 0 h 123"/>
                  <a:gd name="T14" fmla="*/ 0 w 17"/>
                  <a:gd name="T15" fmla="*/ 0 h 123"/>
                  <a:gd name="T16" fmla="*/ 0 w 17"/>
                  <a:gd name="T17" fmla="*/ 0 h 123"/>
                  <a:gd name="T18" fmla="*/ 0 w 17"/>
                  <a:gd name="T19" fmla="*/ 0 h 123"/>
                  <a:gd name="T20" fmla="*/ 0 w 17"/>
                  <a:gd name="T21" fmla="*/ 0 h 123"/>
                  <a:gd name="T22" fmla="*/ 0 w 17"/>
                  <a:gd name="T23" fmla="*/ 0 h 123"/>
                  <a:gd name="T24" fmla="*/ 0 w 17"/>
                  <a:gd name="T25" fmla="*/ 0 h 123"/>
                  <a:gd name="T26" fmla="*/ 0 w 17"/>
                  <a:gd name="T27" fmla="*/ 0 h 123"/>
                  <a:gd name="T28" fmla="*/ 0 w 17"/>
                  <a:gd name="T29" fmla="*/ 0 h 123"/>
                  <a:gd name="T30" fmla="*/ 0 w 17"/>
                  <a:gd name="T31" fmla="*/ 0 h 123"/>
                  <a:gd name="T32" fmla="*/ 0 w 17"/>
                  <a:gd name="T33" fmla="*/ 0 h 123"/>
                  <a:gd name="T34" fmla="*/ 0 w 17"/>
                  <a:gd name="T35" fmla="*/ 0 h 123"/>
                  <a:gd name="T36" fmla="*/ 0 w 17"/>
                  <a:gd name="T37" fmla="*/ 0 h 123"/>
                  <a:gd name="T38" fmla="*/ 0 w 17"/>
                  <a:gd name="T39" fmla="*/ 0 h 123"/>
                  <a:gd name="T40" fmla="*/ 0 w 17"/>
                  <a:gd name="T41" fmla="*/ 0 h 123"/>
                  <a:gd name="T42" fmla="*/ 0 w 17"/>
                  <a:gd name="T43" fmla="*/ 0 h 123"/>
                  <a:gd name="T44" fmla="*/ 0 w 17"/>
                  <a:gd name="T45" fmla="*/ 0 h 123"/>
                  <a:gd name="T46" fmla="*/ 0 w 17"/>
                  <a:gd name="T47" fmla="*/ 0 h 123"/>
                  <a:gd name="T48" fmla="*/ 0 w 17"/>
                  <a:gd name="T49" fmla="*/ 0 h 123"/>
                  <a:gd name="T50" fmla="*/ 0 w 17"/>
                  <a:gd name="T51" fmla="*/ 0 h 12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23"/>
                  <a:gd name="T80" fmla="*/ 17 w 17"/>
                  <a:gd name="T81" fmla="*/ 123 h 12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23">
                    <a:moveTo>
                      <a:pt x="17" y="8"/>
                    </a:moveTo>
                    <a:lnTo>
                      <a:pt x="17" y="6"/>
                    </a:lnTo>
                    <a:lnTo>
                      <a:pt x="15" y="2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14"/>
                    </a:lnTo>
                    <a:lnTo>
                      <a:pt x="0" y="116"/>
                    </a:lnTo>
                    <a:lnTo>
                      <a:pt x="4" y="120"/>
                    </a:lnTo>
                    <a:lnTo>
                      <a:pt x="6" y="120"/>
                    </a:lnTo>
                    <a:lnTo>
                      <a:pt x="9" y="123"/>
                    </a:lnTo>
                    <a:lnTo>
                      <a:pt x="11" y="120"/>
                    </a:lnTo>
                    <a:lnTo>
                      <a:pt x="15" y="120"/>
                    </a:lnTo>
                    <a:lnTo>
                      <a:pt x="17" y="116"/>
                    </a:lnTo>
                    <a:lnTo>
                      <a:pt x="17" y="114"/>
                    </a:lnTo>
                    <a:lnTo>
                      <a:pt x="17" y="8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28" name="Line 812"/>
              <p:cNvSpPr>
                <a:spLocks noChangeShapeType="1"/>
              </p:cNvSpPr>
              <p:nvPr/>
            </p:nvSpPr>
            <p:spPr bwMode="auto">
              <a:xfrm>
                <a:off x="1162" y="226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429" name="Freeform 813"/>
              <p:cNvSpPr>
                <a:spLocks/>
              </p:cNvSpPr>
              <p:nvPr/>
            </p:nvSpPr>
            <p:spPr bwMode="auto">
              <a:xfrm>
                <a:off x="1160" y="2266"/>
                <a:ext cx="32" cy="4"/>
              </a:xfrm>
              <a:custGeom>
                <a:avLst/>
                <a:gdLst>
                  <a:gd name="T0" fmla="*/ 0 w 159"/>
                  <a:gd name="T1" fmla="*/ 0 h 19"/>
                  <a:gd name="T2" fmla="*/ 0 w 159"/>
                  <a:gd name="T3" fmla="*/ 0 h 19"/>
                  <a:gd name="T4" fmla="*/ 0 w 159"/>
                  <a:gd name="T5" fmla="*/ 0 h 19"/>
                  <a:gd name="T6" fmla="*/ 0 w 159"/>
                  <a:gd name="T7" fmla="*/ 0 h 19"/>
                  <a:gd name="T8" fmla="*/ 0 w 159"/>
                  <a:gd name="T9" fmla="*/ 0 h 19"/>
                  <a:gd name="T10" fmla="*/ 0 w 159"/>
                  <a:gd name="T11" fmla="*/ 0 h 19"/>
                  <a:gd name="T12" fmla="*/ 0 w 159"/>
                  <a:gd name="T13" fmla="*/ 0 h 19"/>
                  <a:gd name="T14" fmla="*/ 0 w 159"/>
                  <a:gd name="T15" fmla="*/ 0 h 19"/>
                  <a:gd name="T16" fmla="*/ 0 w 159"/>
                  <a:gd name="T17" fmla="*/ 0 h 19"/>
                  <a:gd name="T18" fmla="*/ 0 w 159"/>
                  <a:gd name="T19" fmla="*/ 0 h 19"/>
                  <a:gd name="T20" fmla="*/ 0 w 159"/>
                  <a:gd name="T21" fmla="*/ 0 h 19"/>
                  <a:gd name="T22" fmla="*/ 0 w 159"/>
                  <a:gd name="T23" fmla="*/ 0 h 19"/>
                  <a:gd name="T24" fmla="*/ 0 w 159"/>
                  <a:gd name="T25" fmla="*/ 0 h 19"/>
                  <a:gd name="T26" fmla="*/ 0 w 159"/>
                  <a:gd name="T27" fmla="*/ 0 h 19"/>
                  <a:gd name="T28" fmla="*/ 0 w 159"/>
                  <a:gd name="T29" fmla="*/ 0 h 19"/>
                  <a:gd name="T30" fmla="*/ 0 w 159"/>
                  <a:gd name="T31" fmla="*/ 0 h 19"/>
                  <a:gd name="T32" fmla="*/ 0 w 159"/>
                  <a:gd name="T33" fmla="*/ 0 h 19"/>
                  <a:gd name="T34" fmla="*/ 0 w 159"/>
                  <a:gd name="T35" fmla="*/ 0 h 19"/>
                  <a:gd name="T36" fmla="*/ 0 w 159"/>
                  <a:gd name="T37" fmla="*/ 0 h 19"/>
                  <a:gd name="T38" fmla="*/ 0 w 159"/>
                  <a:gd name="T39" fmla="*/ 0 h 19"/>
                  <a:gd name="T40" fmla="*/ 0 w 159"/>
                  <a:gd name="T41" fmla="*/ 0 h 19"/>
                  <a:gd name="T42" fmla="*/ 0 w 159"/>
                  <a:gd name="T43" fmla="*/ 0 h 19"/>
                  <a:gd name="T44" fmla="*/ 0 w 159"/>
                  <a:gd name="T45" fmla="*/ 0 h 19"/>
                  <a:gd name="T46" fmla="*/ 0 w 159"/>
                  <a:gd name="T47" fmla="*/ 0 h 19"/>
                  <a:gd name="T48" fmla="*/ 0 w 159"/>
                  <a:gd name="T49" fmla="*/ 0 h 19"/>
                  <a:gd name="T50" fmla="*/ 0 w 159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59"/>
                  <a:gd name="T79" fmla="*/ 0 h 19"/>
                  <a:gd name="T80" fmla="*/ 159 w 159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59" h="19">
                    <a:moveTo>
                      <a:pt x="9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4" y="16"/>
                    </a:lnTo>
                    <a:lnTo>
                      <a:pt x="6" y="16"/>
                    </a:lnTo>
                    <a:lnTo>
                      <a:pt x="9" y="19"/>
                    </a:lnTo>
                    <a:lnTo>
                      <a:pt x="151" y="19"/>
                    </a:lnTo>
                    <a:lnTo>
                      <a:pt x="156" y="16"/>
                    </a:lnTo>
                    <a:lnTo>
                      <a:pt x="159" y="16"/>
                    </a:lnTo>
                    <a:lnTo>
                      <a:pt x="159" y="12"/>
                    </a:lnTo>
                    <a:lnTo>
                      <a:pt x="159" y="10"/>
                    </a:lnTo>
                    <a:lnTo>
                      <a:pt x="159" y="6"/>
                    </a:lnTo>
                    <a:lnTo>
                      <a:pt x="159" y="4"/>
                    </a:lnTo>
                    <a:lnTo>
                      <a:pt x="159" y="0"/>
                    </a:lnTo>
                    <a:lnTo>
                      <a:pt x="156" y="0"/>
                    </a:lnTo>
                    <a:lnTo>
                      <a:pt x="153" y="0"/>
                    </a:lnTo>
                    <a:lnTo>
                      <a:pt x="151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</p:grpSp>
        <p:grpSp>
          <p:nvGrpSpPr>
            <p:cNvPr id="7" name="Group 814"/>
            <p:cNvGrpSpPr>
              <a:grpSpLocks/>
            </p:cNvGrpSpPr>
            <p:nvPr/>
          </p:nvGrpSpPr>
          <p:grpSpPr bwMode="auto">
            <a:xfrm>
              <a:off x="1189" y="2266"/>
              <a:ext cx="1785" cy="999"/>
              <a:chOff x="1189" y="2266"/>
              <a:chExt cx="1785" cy="999"/>
            </a:xfrm>
            <a:grpFill/>
          </p:grpSpPr>
          <p:sp>
            <p:nvSpPr>
              <p:cNvPr id="36758" name="Line 815"/>
              <p:cNvSpPr>
                <a:spLocks noChangeShapeType="1"/>
              </p:cNvSpPr>
              <p:nvPr/>
            </p:nvSpPr>
            <p:spPr bwMode="auto">
              <a:xfrm>
                <a:off x="1192" y="226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59" name="Freeform 816"/>
              <p:cNvSpPr>
                <a:spLocks/>
              </p:cNvSpPr>
              <p:nvPr/>
            </p:nvSpPr>
            <p:spPr bwMode="auto">
              <a:xfrm>
                <a:off x="1189" y="2266"/>
                <a:ext cx="3" cy="24"/>
              </a:xfrm>
              <a:custGeom>
                <a:avLst/>
                <a:gdLst>
                  <a:gd name="T0" fmla="*/ 0 w 16"/>
                  <a:gd name="T1" fmla="*/ 0 h 120"/>
                  <a:gd name="T2" fmla="*/ 0 w 16"/>
                  <a:gd name="T3" fmla="*/ 0 h 120"/>
                  <a:gd name="T4" fmla="*/ 0 w 16"/>
                  <a:gd name="T5" fmla="*/ 0 h 120"/>
                  <a:gd name="T6" fmla="*/ 0 w 16"/>
                  <a:gd name="T7" fmla="*/ 0 h 120"/>
                  <a:gd name="T8" fmla="*/ 0 w 16"/>
                  <a:gd name="T9" fmla="*/ 0 h 120"/>
                  <a:gd name="T10" fmla="*/ 0 w 16"/>
                  <a:gd name="T11" fmla="*/ 0 h 120"/>
                  <a:gd name="T12" fmla="*/ 0 w 16"/>
                  <a:gd name="T13" fmla="*/ 0 h 120"/>
                  <a:gd name="T14" fmla="*/ 0 w 16"/>
                  <a:gd name="T15" fmla="*/ 0 h 120"/>
                  <a:gd name="T16" fmla="*/ 0 w 16"/>
                  <a:gd name="T17" fmla="*/ 0 h 120"/>
                  <a:gd name="T18" fmla="*/ 0 w 16"/>
                  <a:gd name="T19" fmla="*/ 0 h 120"/>
                  <a:gd name="T20" fmla="*/ 0 w 16"/>
                  <a:gd name="T21" fmla="*/ 0 h 120"/>
                  <a:gd name="T22" fmla="*/ 0 w 16"/>
                  <a:gd name="T23" fmla="*/ 0 h 120"/>
                  <a:gd name="T24" fmla="*/ 0 w 16"/>
                  <a:gd name="T25" fmla="*/ 0 h 120"/>
                  <a:gd name="T26" fmla="*/ 0 w 16"/>
                  <a:gd name="T27" fmla="*/ 0 h 120"/>
                  <a:gd name="T28" fmla="*/ 0 w 16"/>
                  <a:gd name="T29" fmla="*/ 0 h 120"/>
                  <a:gd name="T30" fmla="*/ 0 w 16"/>
                  <a:gd name="T31" fmla="*/ 0 h 120"/>
                  <a:gd name="T32" fmla="*/ 0 w 16"/>
                  <a:gd name="T33" fmla="*/ 0 h 120"/>
                  <a:gd name="T34" fmla="*/ 0 w 16"/>
                  <a:gd name="T35" fmla="*/ 0 h 120"/>
                  <a:gd name="T36" fmla="*/ 0 w 16"/>
                  <a:gd name="T37" fmla="*/ 0 h 120"/>
                  <a:gd name="T38" fmla="*/ 0 w 16"/>
                  <a:gd name="T39" fmla="*/ 0 h 120"/>
                  <a:gd name="T40" fmla="*/ 0 w 16"/>
                  <a:gd name="T41" fmla="*/ 0 h 120"/>
                  <a:gd name="T42" fmla="*/ 0 w 16"/>
                  <a:gd name="T43" fmla="*/ 0 h 120"/>
                  <a:gd name="T44" fmla="*/ 0 w 16"/>
                  <a:gd name="T45" fmla="*/ 0 h 120"/>
                  <a:gd name="T46" fmla="*/ 0 w 16"/>
                  <a:gd name="T47" fmla="*/ 0 h 120"/>
                  <a:gd name="T48" fmla="*/ 0 w 16"/>
                  <a:gd name="T49" fmla="*/ 0 h 120"/>
                  <a:gd name="T50" fmla="*/ 0 w 16"/>
                  <a:gd name="T51" fmla="*/ 0 h 12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0"/>
                  <a:gd name="T80" fmla="*/ 16 w 16"/>
                  <a:gd name="T81" fmla="*/ 120 h 12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0">
                    <a:moveTo>
                      <a:pt x="16" y="10"/>
                    </a:moveTo>
                    <a:lnTo>
                      <a:pt x="16" y="6"/>
                    </a:lnTo>
                    <a:lnTo>
                      <a:pt x="16" y="4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14"/>
                    </a:lnTo>
                    <a:lnTo>
                      <a:pt x="2" y="114"/>
                    </a:lnTo>
                    <a:lnTo>
                      <a:pt x="2" y="117"/>
                    </a:lnTo>
                    <a:lnTo>
                      <a:pt x="6" y="120"/>
                    </a:lnTo>
                    <a:lnTo>
                      <a:pt x="8" y="120"/>
                    </a:lnTo>
                    <a:lnTo>
                      <a:pt x="10" y="120"/>
                    </a:lnTo>
                    <a:lnTo>
                      <a:pt x="13" y="120"/>
                    </a:lnTo>
                    <a:lnTo>
                      <a:pt x="16" y="117"/>
                    </a:lnTo>
                    <a:lnTo>
                      <a:pt x="16" y="114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60" name="Line 817"/>
              <p:cNvSpPr>
                <a:spLocks noChangeShapeType="1"/>
              </p:cNvSpPr>
              <p:nvPr/>
            </p:nvSpPr>
            <p:spPr bwMode="auto">
              <a:xfrm>
                <a:off x="1190" y="228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61" name="Freeform 818"/>
              <p:cNvSpPr>
                <a:spLocks/>
              </p:cNvSpPr>
              <p:nvPr/>
            </p:nvSpPr>
            <p:spPr bwMode="auto">
              <a:xfrm>
                <a:off x="1189" y="2287"/>
                <a:ext cx="17" cy="3"/>
              </a:xfrm>
              <a:custGeom>
                <a:avLst/>
                <a:gdLst>
                  <a:gd name="T0" fmla="*/ 0 w 89"/>
                  <a:gd name="T1" fmla="*/ 0 h 18"/>
                  <a:gd name="T2" fmla="*/ 0 w 89"/>
                  <a:gd name="T3" fmla="*/ 0 h 18"/>
                  <a:gd name="T4" fmla="*/ 0 w 89"/>
                  <a:gd name="T5" fmla="*/ 0 h 18"/>
                  <a:gd name="T6" fmla="*/ 0 w 89"/>
                  <a:gd name="T7" fmla="*/ 0 h 18"/>
                  <a:gd name="T8" fmla="*/ 0 w 89"/>
                  <a:gd name="T9" fmla="*/ 0 h 18"/>
                  <a:gd name="T10" fmla="*/ 0 w 89"/>
                  <a:gd name="T11" fmla="*/ 0 h 18"/>
                  <a:gd name="T12" fmla="*/ 0 w 89"/>
                  <a:gd name="T13" fmla="*/ 0 h 18"/>
                  <a:gd name="T14" fmla="*/ 0 w 89"/>
                  <a:gd name="T15" fmla="*/ 0 h 18"/>
                  <a:gd name="T16" fmla="*/ 0 w 89"/>
                  <a:gd name="T17" fmla="*/ 0 h 18"/>
                  <a:gd name="T18" fmla="*/ 0 w 89"/>
                  <a:gd name="T19" fmla="*/ 0 h 18"/>
                  <a:gd name="T20" fmla="*/ 0 w 89"/>
                  <a:gd name="T21" fmla="*/ 0 h 18"/>
                  <a:gd name="T22" fmla="*/ 0 w 89"/>
                  <a:gd name="T23" fmla="*/ 0 h 18"/>
                  <a:gd name="T24" fmla="*/ 0 w 89"/>
                  <a:gd name="T25" fmla="*/ 0 h 18"/>
                  <a:gd name="T26" fmla="*/ 0 w 89"/>
                  <a:gd name="T27" fmla="*/ 0 h 18"/>
                  <a:gd name="T28" fmla="*/ 0 w 89"/>
                  <a:gd name="T29" fmla="*/ 0 h 18"/>
                  <a:gd name="T30" fmla="*/ 0 w 89"/>
                  <a:gd name="T31" fmla="*/ 0 h 18"/>
                  <a:gd name="T32" fmla="*/ 0 w 89"/>
                  <a:gd name="T33" fmla="*/ 0 h 18"/>
                  <a:gd name="T34" fmla="*/ 0 w 89"/>
                  <a:gd name="T35" fmla="*/ 0 h 18"/>
                  <a:gd name="T36" fmla="*/ 0 w 89"/>
                  <a:gd name="T37" fmla="*/ 0 h 18"/>
                  <a:gd name="T38" fmla="*/ 0 w 89"/>
                  <a:gd name="T39" fmla="*/ 0 h 18"/>
                  <a:gd name="T40" fmla="*/ 0 w 89"/>
                  <a:gd name="T41" fmla="*/ 0 h 18"/>
                  <a:gd name="T42" fmla="*/ 0 w 89"/>
                  <a:gd name="T43" fmla="*/ 0 h 18"/>
                  <a:gd name="T44" fmla="*/ 0 w 89"/>
                  <a:gd name="T45" fmla="*/ 0 h 18"/>
                  <a:gd name="T46" fmla="*/ 0 w 89"/>
                  <a:gd name="T47" fmla="*/ 0 h 18"/>
                  <a:gd name="T48" fmla="*/ 0 w 89"/>
                  <a:gd name="T49" fmla="*/ 0 h 18"/>
                  <a:gd name="T50" fmla="*/ 0 w 89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9"/>
                  <a:gd name="T79" fmla="*/ 0 h 18"/>
                  <a:gd name="T80" fmla="*/ 89 w 89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9" h="18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2" y="15"/>
                    </a:lnTo>
                    <a:lnTo>
                      <a:pt x="6" y="18"/>
                    </a:lnTo>
                    <a:lnTo>
                      <a:pt x="8" y="18"/>
                    </a:lnTo>
                    <a:lnTo>
                      <a:pt x="79" y="18"/>
                    </a:lnTo>
                    <a:lnTo>
                      <a:pt x="85" y="18"/>
                    </a:lnTo>
                    <a:lnTo>
                      <a:pt x="87" y="15"/>
                    </a:lnTo>
                    <a:lnTo>
                      <a:pt x="87" y="12"/>
                    </a:lnTo>
                    <a:lnTo>
                      <a:pt x="89" y="9"/>
                    </a:lnTo>
                    <a:lnTo>
                      <a:pt x="87" y="6"/>
                    </a:lnTo>
                    <a:lnTo>
                      <a:pt x="87" y="4"/>
                    </a:lnTo>
                    <a:lnTo>
                      <a:pt x="85" y="0"/>
                    </a:lnTo>
                    <a:lnTo>
                      <a:pt x="82" y="0"/>
                    </a:lnTo>
                    <a:lnTo>
                      <a:pt x="79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62" name="Line 819"/>
              <p:cNvSpPr>
                <a:spLocks noChangeShapeType="1"/>
              </p:cNvSpPr>
              <p:nvPr/>
            </p:nvSpPr>
            <p:spPr bwMode="auto">
              <a:xfrm>
                <a:off x="1206" y="228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63" name="Freeform 820"/>
              <p:cNvSpPr>
                <a:spLocks/>
              </p:cNvSpPr>
              <p:nvPr/>
            </p:nvSpPr>
            <p:spPr bwMode="auto">
              <a:xfrm>
                <a:off x="1203" y="2287"/>
                <a:ext cx="3" cy="24"/>
              </a:xfrm>
              <a:custGeom>
                <a:avLst/>
                <a:gdLst>
                  <a:gd name="T0" fmla="*/ 0 w 15"/>
                  <a:gd name="T1" fmla="*/ 0 h 120"/>
                  <a:gd name="T2" fmla="*/ 0 w 15"/>
                  <a:gd name="T3" fmla="*/ 0 h 120"/>
                  <a:gd name="T4" fmla="*/ 0 w 15"/>
                  <a:gd name="T5" fmla="*/ 0 h 120"/>
                  <a:gd name="T6" fmla="*/ 0 w 15"/>
                  <a:gd name="T7" fmla="*/ 0 h 120"/>
                  <a:gd name="T8" fmla="*/ 0 w 15"/>
                  <a:gd name="T9" fmla="*/ 0 h 120"/>
                  <a:gd name="T10" fmla="*/ 0 w 15"/>
                  <a:gd name="T11" fmla="*/ 0 h 120"/>
                  <a:gd name="T12" fmla="*/ 0 w 15"/>
                  <a:gd name="T13" fmla="*/ 0 h 120"/>
                  <a:gd name="T14" fmla="*/ 0 w 15"/>
                  <a:gd name="T15" fmla="*/ 0 h 120"/>
                  <a:gd name="T16" fmla="*/ 0 w 15"/>
                  <a:gd name="T17" fmla="*/ 0 h 120"/>
                  <a:gd name="T18" fmla="*/ 0 w 15"/>
                  <a:gd name="T19" fmla="*/ 0 h 120"/>
                  <a:gd name="T20" fmla="*/ 0 w 15"/>
                  <a:gd name="T21" fmla="*/ 0 h 120"/>
                  <a:gd name="T22" fmla="*/ 0 w 15"/>
                  <a:gd name="T23" fmla="*/ 0 h 120"/>
                  <a:gd name="T24" fmla="*/ 0 w 15"/>
                  <a:gd name="T25" fmla="*/ 0 h 120"/>
                  <a:gd name="T26" fmla="*/ 0 w 15"/>
                  <a:gd name="T27" fmla="*/ 0 h 120"/>
                  <a:gd name="T28" fmla="*/ 0 w 15"/>
                  <a:gd name="T29" fmla="*/ 0 h 120"/>
                  <a:gd name="T30" fmla="*/ 0 w 15"/>
                  <a:gd name="T31" fmla="*/ 0 h 120"/>
                  <a:gd name="T32" fmla="*/ 0 w 15"/>
                  <a:gd name="T33" fmla="*/ 0 h 120"/>
                  <a:gd name="T34" fmla="*/ 0 w 15"/>
                  <a:gd name="T35" fmla="*/ 0 h 120"/>
                  <a:gd name="T36" fmla="*/ 0 w 15"/>
                  <a:gd name="T37" fmla="*/ 0 h 120"/>
                  <a:gd name="T38" fmla="*/ 0 w 15"/>
                  <a:gd name="T39" fmla="*/ 0 h 120"/>
                  <a:gd name="T40" fmla="*/ 0 w 15"/>
                  <a:gd name="T41" fmla="*/ 0 h 120"/>
                  <a:gd name="T42" fmla="*/ 0 w 15"/>
                  <a:gd name="T43" fmla="*/ 0 h 120"/>
                  <a:gd name="T44" fmla="*/ 0 w 15"/>
                  <a:gd name="T45" fmla="*/ 0 h 120"/>
                  <a:gd name="T46" fmla="*/ 0 w 15"/>
                  <a:gd name="T47" fmla="*/ 0 h 120"/>
                  <a:gd name="T48" fmla="*/ 0 w 15"/>
                  <a:gd name="T49" fmla="*/ 0 h 120"/>
                  <a:gd name="T50" fmla="*/ 0 w 15"/>
                  <a:gd name="T51" fmla="*/ 0 h 12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5"/>
                  <a:gd name="T79" fmla="*/ 0 h 120"/>
                  <a:gd name="T80" fmla="*/ 15 w 15"/>
                  <a:gd name="T81" fmla="*/ 120 h 12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5" h="120">
                    <a:moveTo>
                      <a:pt x="15" y="9"/>
                    </a:moveTo>
                    <a:lnTo>
                      <a:pt x="13" y="6"/>
                    </a:lnTo>
                    <a:lnTo>
                      <a:pt x="13" y="4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14"/>
                    </a:lnTo>
                    <a:lnTo>
                      <a:pt x="0" y="117"/>
                    </a:lnTo>
                    <a:lnTo>
                      <a:pt x="0" y="120"/>
                    </a:lnTo>
                    <a:lnTo>
                      <a:pt x="2" y="120"/>
                    </a:lnTo>
                    <a:lnTo>
                      <a:pt x="5" y="120"/>
                    </a:lnTo>
                    <a:lnTo>
                      <a:pt x="8" y="120"/>
                    </a:lnTo>
                    <a:lnTo>
                      <a:pt x="11" y="120"/>
                    </a:lnTo>
                    <a:lnTo>
                      <a:pt x="13" y="120"/>
                    </a:lnTo>
                    <a:lnTo>
                      <a:pt x="13" y="117"/>
                    </a:lnTo>
                    <a:lnTo>
                      <a:pt x="13" y="114"/>
                    </a:lnTo>
                    <a:lnTo>
                      <a:pt x="15" y="114"/>
                    </a:lnTo>
                    <a:lnTo>
                      <a:pt x="15" y="9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64" name="Line 821"/>
              <p:cNvSpPr>
                <a:spLocks noChangeShapeType="1"/>
              </p:cNvSpPr>
              <p:nvPr/>
            </p:nvSpPr>
            <p:spPr bwMode="auto">
              <a:xfrm>
                <a:off x="1205" y="230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65" name="Freeform 822"/>
              <p:cNvSpPr>
                <a:spLocks/>
              </p:cNvSpPr>
              <p:nvPr/>
            </p:nvSpPr>
            <p:spPr bwMode="auto">
              <a:xfrm>
                <a:off x="1203" y="2307"/>
                <a:ext cx="18" cy="4"/>
              </a:xfrm>
              <a:custGeom>
                <a:avLst/>
                <a:gdLst>
                  <a:gd name="T0" fmla="*/ 0 w 87"/>
                  <a:gd name="T1" fmla="*/ 0 h 18"/>
                  <a:gd name="T2" fmla="*/ 0 w 87"/>
                  <a:gd name="T3" fmla="*/ 0 h 18"/>
                  <a:gd name="T4" fmla="*/ 0 w 87"/>
                  <a:gd name="T5" fmla="*/ 0 h 18"/>
                  <a:gd name="T6" fmla="*/ 0 w 87"/>
                  <a:gd name="T7" fmla="*/ 0 h 18"/>
                  <a:gd name="T8" fmla="*/ 0 w 87"/>
                  <a:gd name="T9" fmla="*/ 0 h 18"/>
                  <a:gd name="T10" fmla="*/ 0 w 87"/>
                  <a:gd name="T11" fmla="*/ 0 h 18"/>
                  <a:gd name="T12" fmla="*/ 0 w 87"/>
                  <a:gd name="T13" fmla="*/ 0 h 18"/>
                  <a:gd name="T14" fmla="*/ 0 w 87"/>
                  <a:gd name="T15" fmla="*/ 0 h 18"/>
                  <a:gd name="T16" fmla="*/ 0 w 87"/>
                  <a:gd name="T17" fmla="*/ 0 h 18"/>
                  <a:gd name="T18" fmla="*/ 0 w 87"/>
                  <a:gd name="T19" fmla="*/ 0 h 18"/>
                  <a:gd name="T20" fmla="*/ 0 w 87"/>
                  <a:gd name="T21" fmla="*/ 0 h 18"/>
                  <a:gd name="T22" fmla="*/ 0 w 87"/>
                  <a:gd name="T23" fmla="*/ 0 h 18"/>
                  <a:gd name="T24" fmla="*/ 0 w 87"/>
                  <a:gd name="T25" fmla="*/ 0 h 18"/>
                  <a:gd name="T26" fmla="*/ 0 w 87"/>
                  <a:gd name="T27" fmla="*/ 0 h 18"/>
                  <a:gd name="T28" fmla="*/ 0 w 87"/>
                  <a:gd name="T29" fmla="*/ 0 h 18"/>
                  <a:gd name="T30" fmla="*/ 0 w 87"/>
                  <a:gd name="T31" fmla="*/ 0 h 18"/>
                  <a:gd name="T32" fmla="*/ 0 w 87"/>
                  <a:gd name="T33" fmla="*/ 0 h 18"/>
                  <a:gd name="T34" fmla="*/ 0 w 87"/>
                  <a:gd name="T35" fmla="*/ 0 h 18"/>
                  <a:gd name="T36" fmla="*/ 0 w 87"/>
                  <a:gd name="T37" fmla="*/ 0 h 18"/>
                  <a:gd name="T38" fmla="*/ 0 w 87"/>
                  <a:gd name="T39" fmla="*/ 0 h 18"/>
                  <a:gd name="T40" fmla="*/ 0 w 87"/>
                  <a:gd name="T41" fmla="*/ 0 h 18"/>
                  <a:gd name="T42" fmla="*/ 0 w 87"/>
                  <a:gd name="T43" fmla="*/ 0 h 18"/>
                  <a:gd name="T44" fmla="*/ 0 w 87"/>
                  <a:gd name="T45" fmla="*/ 0 h 18"/>
                  <a:gd name="T46" fmla="*/ 0 w 87"/>
                  <a:gd name="T47" fmla="*/ 0 h 18"/>
                  <a:gd name="T48" fmla="*/ 0 w 87"/>
                  <a:gd name="T49" fmla="*/ 0 h 18"/>
                  <a:gd name="T50" fmla="*/ 0 w 87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7"/>
                  <a:gd name="T79" fmla="*/ 0 h 18"/>
                  <a:gd name="T80" fmla="*/ 87 w 87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7" h="18">
                    <a:moveTo>
                      <a:pt x="8" y="0"/>
                    </a:moveTo>
                    <a:lnTo>
                      <a:pt x="5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0" y="18"/>
                    </a:lnTo>
                    <a:lnTo>
                      <a:pt x="2" y="18"/>
                    </a:lnTo>
                    <a:lnTo>
                      <a:pt x="5" y="18"/>
                    </a:lnTo>
                    <a:lnTo>
                      <a:pt x="8" y="18"/>
                    </a:lnTo>
                    <a:lnTo>
                      <a:pt x="79" y="18"/>
                    </a:lnTo>
                    <a:lnTo>
                      <a:pt x="81" y="18"/>
                    </a:lnTo>
                    <a:lnTo>
                      <a:pt x="84" y="18"/>
                    </a:lnTo>
                    <a:lnTo>
                      <a:pt x="84" y="15"/>
                    </a:lnTo>
                    <a:lnTo>
                      <a:pt x="87" y="12"/>
                    </a:lnTo>
                    <a:lnTo>
                      <a:pt x="87" y="8"/>
                    </a:lnTo>
                    <a:lnTo>
                      <a:pt x="84" y="6"/>
                    </a:lnTo>
                    <a:lnTo>
                      <a:pt x="84" y="2"/>
                    </a:lnTo>
                    <a:lnTo>
                      <a:pt x="81" y="2"/>
                    </a:lnTo>
                    <a:lnTo>
                      <a:pt x="81" y="0"/>
                    </a:lnTo>
                    <a:lnTo>
                      <a:pt x="79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66" name="Line 823"/>
              <p:cNvSpPr>
                <a:spLocks noChangeShapeType="1"/>
              </p:cNvSpPr>
              <p:nvPr/>
            </p:nvSpPr>
            <p:spPr bwMode="auto">
              <a:xfrm>
                <a:off x="1221" y="230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67" name="Freeform 824"/>
              <p:cNvSpPr>
                <a:spLocks/>
              </p:cNvSpPr>
              <p:nvPr/>
            </p:nvSpPr>
            <p:spPr bwMode="auto">
              <a:xfrm>
                <a:off x="1217" y="2307"/>
                <a:ext cx="4" cy="25"/>
              </a:xfrm>
              <a:custGeom>
                <a:avLst/>
                <a:gdLst>
                  <a:gd name="T0" fmla="*/ 0 w 17"/>
                  <a:gd name="T1" fmla="*/ 0 h 123"/>
                  <a:gd name="T2" fmla="*/ 0 w 17"/>
                  <a:gd name="T3" fmla="*/ 0 h 123"/>
                  <a:gd name="T4" fmla="*/ 0 w 17"/>
                  <a:gd name="T5" fmla="*/ 0 h 123"/>
                  <a:gd name="T6" fmla="*/ 0 w 17"/>
                  <a:gd name="T7" fmla="*/ 0 h 123"/>
                  <a:gd name="T8" fmla="*/ 0 w 17"/>
                  <a:gd name="T9" fmla="*/ 0 h 123"/>
                  <a:gd name="T10" fmla="*/ 0 w 17"/>
                  <a:gd name="T11" fmla="*/ 0 h 123"/>
                  <a:gd name="T12" fmla="*/ 0 w 17"/>
                  <a:gd name="T13" fmla="*/ 0 h 123"/>
                  <a:gd name="T14" fmla="*/ 0 w 17"/>
                  <a:gd name="T15" fmla="*/ 0 h 123"/>
                  <a:gd name="T16" fmla="*/ 0 w 17"/>
                  <a:gd name="T17" fmla="*/ 0 h 123"/>
                  <a:gd name="T18" fmla="*/ 0 w 17"/>
                  <a:gd name="T19" fmla="*/ 0 h 123"/>
                  <a:gd name="T20" fmla="*/ 0 w 17"/>
                  <a:gd name="T21" fmla="*/ 0 h 123"/>
                  <a:gd name="T22" fmla="*/ 0 w 17"/>
                  <a:gd name="T23" fmla="*/ 0 h 123"/>
                  <a:gd name="T24" fmla="*/ 0 w 17"/>
                  <a:gd name="T25" fmla="*/ 0 h 123"/>
                  <a:gd name="T26" fmla="*/ 0 w 17"/>
                  <a:gd name="T27" fmla="*/ 0 h 123"/>
                  <a:gd name="T28" fmla="*/ 0 w 17"/>
                  <a:gd name="T29" fmla="*/ 0 h 123"/>
                  <a:gd name="T30" fmla="*/ 0 w 17"/>
                  <a:gd name="T31" fmla="*/ 0 h 123"/>
                  <a:gd name="T32" fmla="*/ 0 w 17"/>
                  <a:gd name="T33" fmla="*/ 0 h 123"/>
                  <a:gd name="T34" fmla="*/ 0 w 17"/>
                  <a:gd name="T35" fmla="*/ 0 h 123"/>
                  <a:gd name="T36" fmla="*/ 0 w 17"/>
                  <a:gd name="T37" fmla="*/ 0 h 123"/>
                  <a:gd name="T38" fmla="*/ 0 w 17"/>
                  <a:gd name="T39" fmla="*/ 0 h 123"/>
                  <a:gd name="T40" fmla="*/ 0 w 17"/>
                  <a:gd name="T41" fmla="*/ 0 h 123"/>
                  <a:gd name="T42" fmla="*/ 0 w 17"/>
                  <a:gd name="T43" fmla="*/ 0 h 123"/>
                  <a:gd name="T44" fmla="*/ 0 w 17"/>
                  <a:gd name="T45" fmla="*/ 0 h 123"/>
                  <a:gd name="T46" fmla="*/ 0 w 17"/>
                  <a:gd name="T47" fmla="*/ 0 h 123"/>
                  <a:gd name="T48" fmla="*/ 0 w 17"/>
                  <a:gd name="T49" fmla="*/ 0 h 123"/>
                  <a:gd name="T50" fmla="*/ 0 w 17"/>
                  <a:gd name="T51" fmla="*/ 0 h 12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23"/>
                  <a:gd name="T80" fmla="*/ 17 w 17"/>
                  <a:gd name="T81" fmla="*/ 123 h 12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23">
                    <a:moveTo>
                      <a:pt x="17" y="8"/>
                    </a:moveTo>
                    <a:lnTo>
                      <a:pt x="17" y="8"/>
                    </a:lnTo>
                    <a:lnTo>
                      <a:pt x="14" y="6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3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14"/>
                    </a:lnTo>
                    <a:lnTo>
                      <a:pt x="0" y="116"/>
                    </a:lnTo>
                    <a:lnTo>
                      <a:pt x="3" y="120"/>
                    </a:lnTo>
                    <a:lnTo>
                      <a:pt x="6" y="123"/>
                    </a:lnTo>
                    <a:lnTo>
                      <a:pt x="9" y="123"/>
                    </a:lnTo>
                    <a:lnTo>
                      <a:pt x="11" y="123"/>
                    </a:lnTo>
                    <a:lnTo>
                      <a:pt x="11" y="120"/>
                    </a:lnTo>
                    <a:lnTo>
                      <a:pt x="14" y="120"/>
                    </a:lnTo>
                    <a:lnTo>
                      <a:pt x="14" y="116"/>
                    </a:lnTo>
                    <a:lnTo>
                      <a:pt x="17" y="116"/>
                    </a:lnTo>
                    <a:lnTo>
                      <a:pt x="17" y="114"/>
                    </a:lnTo>
                    <a:lnTo>
                      <a:pt x="17" y="8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68" name="Line 825"/>
              <p:cNvSpPr>
                <a:spLocks noChangeShapeType="1"/>
              </p:cNvSpPr>
              <p:nvPr/>
            </p:nvSpPr>
            <p:spPr bwMode="auto">
              <a:xfrm>
                <a:off x="1219" y="232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69" name="Freeform 826"/>
              <p:cNvSpPr>
                <a:spLocks/>
              </p:cNvSpPr>
              <p:nvPr/>
            </p:nvSpPr>
            <p:spPr bwMode="auto">
              <a:xfrm>
                <a:off x="1217" y="2328"/>
                <a:ext cx="23" cy="4"/>
              </a:xfrm>
              <a:custGeom>
                <a:avLst/>
                <a:gdLst>
                  <a:gd name="T0" fmla="*/ 0 w 114"/>
                  <a:gd name="T1" fmla="*/ 0 h 19"/>
                  <a:gd name="T2" fmla="*/ 0 w 114"/>
                  <a:gd name="T3" fmla="*/ 0 h 19"/>
                  <a:gd name="T4" fmla="*/ 0 w 114"/>
                  <a:gd name="T5" fmla="*/ 0 h 19"/>
                  <a:gd name="T6" fmla="*/ 0 w 114"/>
                  <a:gd name="T7" fmla="*/ 0 h 19"/>
                  <a:gd name="T8" fmla="*/ 0 w 114"/>
                  <a:gd name="T9" fmla="*/ 0 h 19"/>
                  <a:gd name="T10" fmla="*/ 0 w 114"/>
                  <a:gd name="T11" fmla="*/ 0 h 19"/>
                  <a:gd name="T12" fmla="*/ 0 w 114"/>
                  <a:gd name="T13" fmla="*/ 0 h 19"/>
                  <a:gd name="T14" fmla="*/ 0 w 114"/>
                  <a:gd name="T15" fmla="*/ 0 h 19"/>
                  <a:gd name="T16" fmla="*/ 0 w 114"/>
                  <a:gd name="T17" fmla="*/ 0 h 19"/>
                  <a:gd name="T18" fmla="*/ 0 w 114"/>
                  <a:gd name="T19" fmla="*/ 0 h 19"/>
                  <a:gd name="T20" fmla="*/ 0 w 114"/>
                  <a:gd name="T21" fmla="*/ 0 h 19"/>
                  <a:gd name="T22" fmla="*/ 0 w 114"/>
                  <a:gd name="T23" fmla="*/ 0 h 19"/>
                  <a:gd name="T24" fmla="*/ 0 w 114"/>
                  <a:gd name="T25" fmla="*/ 0 h 19"/>
                  <a:gd name="T26" fmla="*/ 0 w 114"/>
                  <a:gd name="T27" fmla="*/ 0 h 19"/>
                  <a:gd name="T28" fmla="*/ 0 w 114"/>
                  <a:gd name="T29" fmla="*/ 0 h 19"/>
                  <a:gd name="T30" fmla="*/ 0 w 114"/>
                  <a:gd name="T31" fmla="*/ 0 h 19"/>
                  <a:gd name="T32" fmla="*/ 0 w 114"/>
                  <a:gd name="T33" fmla="*/ 0 h 19"/>
                  <a:gd name="T34" fmla="*/ 0 w 114"/>
                  <a:gd name="T35" fmla="*/ 0 h 19"/>
                  <a:gd name="T36" fmla="*/ 0 w 114"/>
                  <a:gd name="T37" fmla="*/ 0 h 19"/>
                  <a:gd name="T38" fmla="*/ 0 w 114"/>
                  <a:gd name="T39" fmla="*/ 0 h 19"/>
                  <a:gd name="T40" fmla="*/ 0 w 114"/>
                  <a:gd name="T41" fmla="*/ 0 h 19"/>
                  <a:gd name="T42" fmla="*/ 0 w 114"/>
                  <a:gd name="T43" fmla="*/ 0 h 19"/>
                  <a:gd name="T44" fmla="*/ 0 w 114"/>
                  <a:gd name="T45" fmla="*/ 0 h 19"/>
                  <a:gd name="T46" fmla="*/ 0 w 114"/>
                  <a:gd name="T47" fmla="*/ 0 h 19"/>
                  <a:gd name="T48" fmla="*/ 0 w 114"/>
                  <a:gd name="T49" fmla="*/ 0 h 19"/>
                  <a:gd name="T50" fmla="*/ 0 w 114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14"/>
                  <a:gd name="T79" fmla="*/ 0 h 19"/>
                  <a:gd name="T80" fmla="*/ 114 w 114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14" h="19">
                    <a:moveTo>
                      <a:pt x="9" y="0"/>
                    </a:moveTo>
                    <a:lnTo>
                      <a:pt x="6" y="0"/>
                    </a:lnTo>
                    <a:lnTo>
                      <a:pt x="3" y="0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3" y="16"/>
                    </a:lnTo>
                    <a:lnTo>
                      <a:pt x="6" y="19"/>
                    </a:lnTo>
                    <a:lnTo>
                      <a:pt x="9" y="19"/>
                    </a:lnTo>
                    <a:lnTo>
                      <a:pt x="107" y="19"/>
                    </a:lnTo>
                    <a:lnTo>
                      <a:pt x="112" y="16"/>
                    </a:lnTo>
                    <a:lnTo>
                      <a:pt x="114" y="12"/>
                    </a:lnTo>
                    <a:lnTo>
                      <a:pt x="114" y="10"/>
                    </a:lnTo>
                    <a:lnTo>
                      <a:pt x="114" y="6"/>
                    </a:lnTo>
                    <a:lnTo>
                      <a:pt x="114" y="4"/>
                    </a:lnTo>
                    <a:lnTo>
                      <a:pt x="112" y="4"/>
                    </a:lnTo>
                    <a:lnTo>
                      <a:pt x="112" y="0"/>
                    </a:lnTo>
                    <a:lnTo>
                      <a:pt x="109" y="0"/>
                    </a:lnTo>
                    <a:lnTo>
                      <a:pt x="10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70" name="Line 827"/>
              <p:cNvSpPr>
                <a:spLocks noChangeShapeType="1"/>
              </p:cNvSpPr>
              <p:nvPr/>
            </p:nvSpPr>
            <p:spPr bwMode="auto">
              <a:xfrm>
                <a:off x="1240" y="233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71" name="Freeform 828"/>
              <p:cNvSpPr>
                <a:spLocks/>
              </p:cNvSpPr>
              <p:nvPr/>
            </p:nvSpPr>
            <p:spPr bwMode="auto">
              <a:xfrm>
                <a:off x="1237" y="2328"/>
                <a:ext cx="3" cy="24"/>
              </a:xfrm>
              <a:custGeom>
                <a:avLst/>
                <a:gdLst>
                  <a:gd name="T0" fmla="*/ 0 w 16"/>
                  <a:gd name="T1" fmla="*/ 0 h 120"/>
                  <a:gd name="T2" fmla="*/ 0 w 16"/>
                  <a:gd name="T3" fmla="*/ 0 h 120"/>
                  <a:gd name="T4" fmla="*/ 0 w 16"/>
                  <a:gd name="T5" fmla="*/ 0 h 120"/>
                  <a:gd name="T6" fmla="*/ 0 w 16"/>
                  <a:gd name="T7" fmla="*/ 0 h 120"/>
                  <a:gd name="T8" fmla="*/ 0 w 16"/>
                  <a:gd name="T9" fmla="*/ 0 h 120"/>
                  <a:gd name="T10" fmla="*/ 0 w 16"/>
                  <a:gd name="T11" fmla="*/ 0 h 120"/>
                  <a:gd name="T12" fmla="*/ 0 w 16"/>
                  <a:gd name="T13" fmla="*/ 0 h 120"/>
                  <a:gd name="T14" fmla="*/ 0 w 16"/>
                  <a:gd name="T15" fmla="*/ 0 h 120"/>
                  <a:gd name="T16" fmla="*/ 0 w 16"/>
                  <a:gd name="T17" fmla="*/ 0 h 120"/>
                  <a:gd name="T18" fmla="*/ 0 w 16"/>
                  <a:gd name="T19" fmla="*/ 0 h 120"/>
                  <a:gd name="T20" fmla="*/ 0 w 16"/>
                  <a:gd name="T21" fmla="*/ 0 h 120"/>
                  <a:gd name="T22" fmla="*/ 0 w 16"/>
                  <a:gd name="T23" fmla="*/ 0 h 120"/>
                  <a:gd name="T24" fmla="*/ 0 w 16"/>
                  <a:gd name="T25" fmla="*/ 0 h 120"/>
                  <a:gd name="T26" fmla="*/ 0 w 16"/>
                  <a:gd name="T27" fmla="*/ 0 h 120"/>
                  <a:gd name="T28" fmla="*/ 0 w 16"/>
                  <a:gd name="T29" fmla="*/ 0 h 120"/>
                  <a:gd name="T30" fmla="*/ 0 w 16"/>
                  <a:gd name="T31" fmla="*/ 0 h 120"/>
                  <a:gd name="T32" fmla="*/ 0 w 16"/>
                  <a:gd name="T33" fmla="*/ 0 h 120"/>
                  <a:gd name="T34" fmla="*/ 0 w 16"/>
                  <a:gd name="T35" fmla="*/ 0 h 120"/>
                  <a:gd name="T36" fmla="*/ 0 w 16"/>
                  <a:gd name="T37" fmla="*/ 0 h 120"/>
                  <a:gd name="T38" fmla="*/ 0 w 16"/>
                  <a:gd name="T39" fmla="*/ 0 h 120"/>
                  <a:gd name="T40" fmla="*/ 0 w 16"/>
                  <a:gd name="T41" fmla="*/ 0 h 120"/>
                  <a:gd name="T42" fmla="*/ 0 w 16"/>
                  <a:gd name="T43" fmla="*/ 0 h 120"/>
                  <a:gd name="T44" fmla="*/ 0 w 16"/>
                  <a:gd name="T45" fmla="*/ 0 h 120"/>
                  <a:gd name="T46" fmla="*/ 0 w 16"/>
                  <a:gd name="T47" fmla="*/ 0 h 120"/>
                  <a:gd name="T48" fmla="*/ 0 w 16"/>
                  <a:gd name="T49" fmla="*/ 0 h 120"/>
                  <a:gd name="T50" fmla="*/ 0 w 16"/>
                  <a:gd name="T51" fmla="*/ 0 h 12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0"/>
                  <a:gd name="T80" fmla="*/ 16 w 16"/>
                  <a:gd name="T81" fmla="*/ 120 h 12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0">
                    <a:moveTo>
                      <a:pt x="16" y="10"/>
                    </a:moveTo>
                    <a:lnTo>
                      <a:pt x="16" y="6"/>
                    </a:lnTo>
                    <a:lnTo>
                      <a:pt x="16" y="4"/>
                    </a:lnTo>
                    <a:lnTo>
                      <a:pt x="14" y="4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14"/>
                    </a:lnTo>
                    <a:lnTo>
                      <a:pt x="3" y="118"/>
                    </a:lnTo>
                    <a:lnTo>
                      <a:pt x="5" y="120"/>
                    </a:lnTo>
                    <a:lnTo>
                      <a:pt x="9" y="120"/>
                    </a:lnTo>
                    <a:lnTo>
                      <a:pt x="11" y="120"/>
                    </a:lnTo>
                    <a:lnTo>
                      <a:pt x="14" y="120"/>
                    </a:lnTo>
                    <a:lnTo>
                      <a:pt x="14" y="118"/>
                    </a:lnTo>
                    <a:lnTo>
                      <a:pt x="16" y="118"/>
                    </a:lnTo>
                    <a:lnTo>
                      <a:pt x="16" y="114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72" name="Line 829"/>
              <p:cNvSpPr>
                <a:spLocks noChangeShapeType="1"/>
              </p:cNvSpPr>
              <p:nvPr/>
            </p:nvSpPr>
            <p:spPr bwMode="auto">
              <a:xfrm>
                <a:off x="1239" y="234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73" name="Freeform 830"/>
              <p:cNvSpPr>
                <a:spLocks/>
              </p:cNvSpPr>
              <p:nvPr/>
            </p:nvSpPr>
            <p:spPr bwMode="auto">
              <a:xfrm>
                <a:off x="1237" y="2348"/>
                <a:ext cx="12" cy="4"/>
              </a:xfrm>
              <a:custGeom>
                <a:avLst/>
                <a:gdLst>
                  <a:gd name="T0" fmla="*/ 0 w 60"/>
                  <a:gd name="T1" fmla="*/ 0 h 18"/>
                  <a:gd name="T2" fmla="*/ 0 w 60"/>
                  <a:gd name="T3" fmla="*/ 0 h 18"/>
                  <a:gd name="T4" fmla="*/ 0 w 60"/>
                  <a:gd name="T5" fmla="*/ 0 h 18"/>
                  <a:gd name="T6" fmla="*/ 0 w 60"/>
                  <a:gd name="T7" fmla="*/ 0 h 18"/>
                  <a:gd name="T8" fmla="*/ 0 w 60"/>
                  <a:gd name="T9" fmla="*/ 0 h 18"/>
                  <a:gd name="T10" fmla="*/ 0 w 60"/>
                  <a:gd name="T11" fmla="*/ 0 h 18"/>
                  <a:gd name="T12" fmla="*/ 0 w 60"/>
                  <a:gd name="T13" fmla="*/ 0 h 18"/>
                  <a:gd name="T14" fmla="*/ 0 w 60"/>
                  <a:gd name="T15" fmla="*/ 0 h 18"/>
                  <a:gd name="T16" fmla="*/ 0 w 60"/>
                  <a:gd name="T17" fmla="*/ 0 h 18"/>
                  <a:gd name="T18" fmla="*/ 0 w 60"/>
                  <a:gd name="T19" fmla="*/ 0 h 18"/>
                  <a:gd name="T20" fmla="*/ 0 w 60"/>
                  <a:gd name="T21" fmla="*/ 0 h 18"/>
                  <a:gd name="T22" fmla="*/ 0 w 60"/>
                  <a:gd name="T23" fmla="*/ 0 h 18"/>
                  <a:gd name="T24" fmla="*/ 0 w 60"/>
                  <a:gd name="T25" fmla="*/ 0 h 18"/>
                  <a:gd name="T26" fmla="*/ 0 w 60"/>
                  <a:gd name="T27" fmla="*/ 0 h 18"/>
                  <a:gd name="T28" fmla="*/ 0 w 60"/>
                  <a:gd name="T29" fmla="*/ 0 h 18"/>
                  <a:gd name="T30" fmla="*/ 0 w 60"/>
                  <a:gd name="T31" fmla="*/ 0 h 18"/>
                  <a:gd name="T32" fmla="*/ 0 w 60"/>
                  <a:gd name="T33" fmla="*/ 0 h 18"/>
                  <a:gd name="T34" fmla="*/ 0 w 60"/>
                  <a:gd name="T35" fmla="*/ 0 h 18"/>
                  <a:gd name="T36" fmla="*/ 0 w 60"/>
                  <a:gd name="T37" fmla="*/ 0 h 18"/>
                  <a:gd name="T38" fmla="*/ 0 w 60"/>
                  <a:gd name="T39" fmla="*/ 0 h 18"/>
                  <a:gd name="T40" fmla="*/ 0 w 60"/>
                  <a:gd name="T41" fmla="*/ 0 h 18"/>
                  <a:gd name="T42" fmla="*/ 0 w 60"/>
                  <a:gd name="T43" fmla="*/ 0 h 18"/>
                  <a:gd name="T44" fmla="*/ 0 w 60"/>
                  <a:gd name="T45" fmla="*/ 0 h 18"/>
                  <a:gd name="T46" fmla="*/ 0 w 60"/>
                  <a:gd name="T47" fmla="*/ 0 h 18"/>
                  <a:gd name="T48" fmla="*/ 0 w 60"/>
                  <a:gd name="T49" fmla="*/ 0 h 18"/>
                  <a:gd name="T50" fmla="*/ 0 w 60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60"/>
                  <a:gd name="T79" fmla="*/ 0 h 18"/>
                  <a:gd name="T80" fmla="*/ 60 w 60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60" h="18">
                    <a:moveTo>
                      <a:pt x="9" y="0"/>
                    </a:moveTo>
                    <a:lnTo>
                      <a:pt x="9" y="0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3" y="16"/>
                    </a:lnTo>
                    <a:lnTo>
                      <a:pt x="5" y="18"/>
                    </a:lnTo>
                    <a:lnTo>
                      <a:pt x="9" y="18"/>
                    </a:lnTo>
                    <a:lnTo>
                      <a:pt x="49" y="18"/>
                    </a:lnTo>
                    <a:lnTo>
                      <a:pt x="58" y="18"/>
                    </a:lnTo>
                    <a:lnTo>
                      <a:pt x="58" y="16"/>
                    </a:lnTo>
                    <a:lnTo>
                      <a:pt x="60" y="16"/>
                    </a:lnTo>
                    <a:lnTo>
                      <a:pt x="60" y="12"/>
                    </a:lnTo>
                    <a:lnTo>
                      <a:pt x="60" y="10"/>
                    </a:lnTo>
                    <a:lnTo>
                      <a:pt x="60" y="6"/>
                    </a:lnTo>
                    <a:lnTo>
                      <a:pt x="58" y="3"/>
                    </a:lnTo>
                    <a:lnTo>
                      <a:pt x="55" y="0"/>
                    </a:lnTo>
                    <a:lnTo>
                      <a:pt x="49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74" name="Line 831"/>
              <p:cNvSpPr>
                <a:spLocks noChangeShapeType="1"/>
              </p:cNvSpPr>
              <p:nvPr/>
            </p:nvSpPr>
            <p:spPr bwMode="auto">
              <a:xfrm>
                <a:off x="1249" y="235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75" name="Freeform 832"/>
              <p:cNvSpPr>
                <a:spLocks/>
              </p:cNvSpPr>
              <p:nvPr/>
            </p:nvSpPr>
            <p:spPr bwMode="auto">
              <a:xfrm>
                <a:off x="1246" y="2348"/>
                <a:ext cx="3" cy="25"/>
              </a:xfrm>
              <a:custGeom>
                <a:avLst/>
                <a:gdLst>
                  <a:gd name="T0" fmla="*/ 0 w 16"/>
                  <a:gd name="T1" fmla="*/ 0 h 124"/>
                  <a:gd name="T2" fmla="*/ 0 w 16"/>
                  <a:gd name="T3" fmla="*/ 0 h 124"/>
                  <a:gd name="T4" fmla="*/ 0 w 16"/>
                  <a:gd name="T5" fmla="*/ 0 h 124"/>
                  <a:gd name="T6" fmla="*/ 0 w 16"/>
                  <a:gd name="T7" fmla="*/ 0 h 124"/>
                  <a:gd name="T8" fmla="*/ 0 w 16"/>
                  <a:gd name="T9" fmla="*/ 0 h 124"/>
                  <a:gd name="T10" fmla="*/ 0 w 16"/>
                  <a:gd name="T11" fmla="*/ 0 h 124"/>
                  <a:gd name="T12" fmla="*/ 0 w 16"/>
                  <a:gd name="T13" fmla="*/ 0 h 124"/>
                  <a:gd name="T14" fmla="*/ 0 w 16"/>
                  <a:gd name="T15" fmla="*/ 0 h 124"/>
                  <a:gd name="T16" fmla="*/ 0 w 16"/>
                  <a:gd name="T17" fmla="*/ 0 h 124"/>
                  <a:gd name="T18" fmla="*/ 0 w 16"/>
                  <a:gd name="T19" fmla="*/ 0 h 124"/>
                  <a:gd name="T20" fmla="*/ 0 w 16"/>
                  <a:gd name="T21" fmla="*/ 0 h 124"/>
                  <a:gd name="T22" fmla="*/ 0 w 16"/>
                  <a:gd name="T23" fmla="*/ 0 h 124"/>
                  <a:gd name="T24" fmla="*/ 0 w 16"/>
                  <a:gd name="T25" fmla="*/ 0 h 124"/>
                  <a:gd name="T26" fmla="*/ 0 w 16"/>
                  <a:gd name="T27" fmla="*/ 0 h 124"/>
                  <a:gd name="T28" fmla="*/ 0 w 16"/>
                  <a:gd name="T29" fmla="*/ 0 h 124"/>
                  <a:gd name="T30" fmla="*/ 0 w 16"/>
                  <a:gd name="T31" fmla="*/ 0 h 124"/>
                  <a:gd name="T32" fmla="*/ 0 w 16"/>
                  <a:gd name="T33" fmla="*/ 0 h 124"/>
                  <a:gd name="T34" fmla="*/ 0 w 16"/>
                  <a:gd name="T35" fmla="*/ 0 h 124"/>
                  <a:gd name="T36" fmla="*/ 0 w 16"/>
                  <a:gd name="T37" fmla="*/ 0 h 124"/>
                  <a:gd name="T38" fmla="*/ 0 w 16"/>
                  <a:gd name="T39" fmla="*/ 0 h 124"/>
                  <a:gd name="T40" fmla="*/ 0 w 16"/>
                  <a:gd name="T41" fmla="*/ 0 h 124"/>
                  <a:gd name="T42" fmla="*/ 0 w 16"/>
                  <a:gd name="T43" fmla="*/ 0 h 124"/>
                  <a:gd name="T44" fmla="*/ 0 w 16"/>
                  <a:gd name="T45" fmla="*/ 0 h 124"/>
                  <a:gd name="T46" fmla="*/ 0 w 16"/>
                  <a:gd name="T47" fmla="*/ 0 h 124"/>
                  <a:gd name="T48" fmla="*/ 0 w 16"/>
                  <a:gd name="T49" fmla="*/ 0 h 124"/>
                  <a:gd name="T50" fmla="*/ 0 w 16"/>
                  <a:gd name="T51" fmla="*/ 0 h 12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4"/>
                  <a:gd name="T80" fmla="*/ 16 w 16"/>
                  <a:gd name="T81" fmla="*/ 124 h 124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4">
                    <a:moveTo>
                      <a:pt x="16" y="10"/>
                    </a:moveTo>
                    <a:lnTo>
                      <a:pt x="16" y="6"/>
                    </a:lnTo>
                    <a:lnTo>
                      <a:pt x="14" y="3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14"/>
                    </a:lnTo>
                    <a:lnTo>
                      <a:pt x="0" y="118"/>
                    </a:lnTo>
                    <a:lnTo>
                      <a:pt x="3" y="120"/>
                    </a:lnTo>
                    <a:lnTo>
                      <a:pt x="5" y="120"/>
                    </a:lnTo>
                    <a:lnTo>
                      <a:pt x="9" y="124"/>
                    </a:lnTo>
                    <a:lnTo>
                      <a:pt x="11" y="120"/>
                    </a:lnTo>
                    <a:lnTo>
                      <a:pt x="14" y="120"/>
                    </a:lnTo>
                    <a:lnTo>
                      <a:pt x="16" y="118"/>
                    </a:lnTo>
                    <a:lnTo>
                      <a:pt x="16" y="114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76" name="Line 833"/>
              <p:cNvSpPr>
                <a:spLocks noChangeShapeType="1"/>
              </p:cNvSpPr>
              <p:nvPr/>
            </p:nvSpPr>
            <p:spPr bwMode="auto">
              <a:xfrm>
                <a:off x="1248" y="236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77" name="Freeform 834"/>
              <p:cNvSpPr>
                <a:spLocks/>
              </p:cNvSpPr>
              <p:nvPr/>
            </p:nvSpPr>
            <p:spPr bwMode="auto">
              <a:xfrm>
                <a:off x="1246" y="2369"/>
                <a:ext cx="6" cy="4"/>
              </a:xfrm>
              <a:custGeom>
                <a:avLst/>
                <a:gdLst>
                  <a:gd name="T0" fmla="*/ 0 w 30"/>
                  <a:gd name="T1" fmla="*/ 0 h 19"/>
                  <a:gd name="T2" fmla="*/ 0 w 30"/>
                  <a:gd name="T3" fmla="*/ 0 h 19"/>
                  <a:gd name="T4" fmla="*/ 0 w 30"/>
                  <a:gd name="T5" fmla="*/ 0 h 19"/>
                  <a:gd name="T6" fmla="*/ 0 w 30"/>
                  <a:gd name="T7" fmla="*/ 0 h 19"/>
                  <a:gd name="T8" fmla="*/ 0 w 30"/>
                  <a:gd name="T9" fmla="*/ 0 h 19"/>
                  <a:gd name="T10" fmla="*/ 0 w 30"/>
                  <a:gd name="T11" fmla="*/ 0 h 19"/>
                  <a:gd name="T12" fmla="*/ 0 w 30"/>
                  <a:gd name="T13" fmla="*/ 0 h 19"/>
                  <a:gd name="T14" fmla="*/ 0 w 30"/>
                  <a:gd name="T15" fmla="*/ 0 h 19"/>
                  <a:gd name="T16" fmla="*/ 0 w 30"/>
                  <a:gd name="T17" fmla="*/ 0 h 19"/>
                  <a:gd name="T18" fmla="*/ 0 w 30"/>
                  <a:gd name="T19" fmla="*/ 0 h 19"/>
                  <a:gd name="T20" fmla="*/ 0 w 30"/>
                  <a:gd name="T21" fmla="*/ 0 h 19"/>
                  <a:gd name="T22" fmla="*/ 0 w 30"/>
                  <a:gd name="T23" fmla="*/ 0 h 19"/>
                  <a:gd name="T24" fmla="*/ 0 w 30"/>
                  <a:gd name="T25" fmla="*/ 0 h 19"/>
                  <a:gd name="T26" fmla="*/ 0 w 30"/>
                  <a:gd name="T27" fmla="*/ 0 h 19"/>
                  <a:gd name="T28" fmla="*/ 0 w 30"/>
                  <a:gd name="T29" fmla="*/ 0 h 19"/>
                  <a:gd name="T30" fmla="*/ 0 w 30"/>
                  <a:gd name="T31" fmla="*/ 0 h 19"/>
                  <a:gd name="T32" fmla="*/ 0 w 30"/>
                  <a:gd name="T33" fmla="*/ 0 h 19"/>
                  <a:gd name="T34" fmla="*/ 0 w 30"/>
                  <a:gd name="T35" fmla="*/ 0 h 19"/>
                  <a:gd name="T36" fmla="*/ 0 w 30"/>
                  <a:gd name="T37" fmla="*/ 0 h 19"/>
                  <a:gd name="T38" fmla="*/ 0 w 30"/>
                  <a:gd name="T39" fmla="*/ 0 h 19"/>
                  <a:gd name="T40" fmla="*/ 0 w 30"/>
                  <a:gd name="T41" fmla="*/ 0 h 19"/>
                  <a:gd name="T42" fmla="*/ 0 w 30"/>
                  <a:gd name="T43" fmla="*/ 0 h 19"/>
                  <a:gd name="T44" fmla="*/ 0 w 30"/>
                  <a:gd name="T45" fmla="*/ 0 h 19"/>
                  <a:gd name="T46" fmla="*/ 0 w 30"/>
                  <a:gd name="T47" fmla="*/ 0 h 19"/>
                  <a:gd name="T48" fmla="*/ 0 w 30"/>
                  <a:gd name="T49" fmla="*/ 0 h 19"/>
                  <a:gd name="T50" fmla="*/ 0 w 30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0"/>
                  <a:gd name="T79" fmla="*/ 0 h 19"/>
                  <a:gd name="T80" fmla="*/ 30 w 30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0" h="19">
                    <a:moveTo>
                      <a:pt x="9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3" y="15"/>
                    </a:lnTo>
                    <a:lnTo>
                      <a:pt x="5" y="15"/>
                    </a:lnTo>
                    <a:lnTo>
                      <a:pt x="9" y="19"/>
                    </a:lnTo>
                    <a:lnTo>
                      <a:pt x="22" y="19"/>
                    </a:lnTo>
                    <a:lnTo>
                      <a:pt x="27" y="15"/>
                    </a:lnTo>
                    <a:lnTo>
                      <a:pt x="30" y="13"/>
                    </a:lnTo>
                    <a:lnTo>
                      <a:pt x="30" y="9"/>
                    </a:lnTo>
                    <a:lnTo>
                      <a:pt x="30" y="6"/>
                    </a:lnTo>
                    <a:lnTo>
                      <a:pt x="30" y="3"/>
                    </a:lnTo>
                    <a:lnTo>
                      <a:pt x="27" y="0"/>
                    </a:lnTo>
                    <a:lnTo>
                      <a:pt x="25" y="0"/>
                    </a:lnTo>
                    <a:lnTo>
                      <a:pt x="22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78" name="Line 835"/>
              <p:cNvSpPr>
                <a:spLocks noChangeShapeType="1"/>
              </p:cNvSpPr>
              <p:nvPr/>
            </p:nvSpPr>
            <p:spPr bwMode="auto">
              <a:xfrm>
                <a:off x="1252" y="237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79" name="Freeform 836"/>
              <p:cNvSpPr>
                <a:spLocks/>
              </p:cNvSpPr>
              <p:nvPr/>
            </p:nvSpPr>
            <p:spPr bwMode="auto">
              <a:xfrm>
                <a:off x="1249" y="2369"/>
                <a:ext cx="3" cy="24"/>
              </a:xfrm>
              <a:custGeom>
                <a:avLst/>
                <a:gdLst>
                  <a:gd name="T0" fmla="*/ 0 w 16"/>
                  <a:gd name="T1" fmla="*/ 0 h 119"/>
                  <a:gd name="T2" fmla="*/ 0 w 16"/>
                  <a:gd name="T3" fmla="*/ 0 h 119"/>
                  <a:gd name="T4" fmla="*/ 0 w 16"/>
                  <a:gd name="T5" fmla="*/ 0 h 119"/>
                  <a:gd name="T6" fmla="*/ 0 w 16"/>
                  <a:gd name="T7" fmla="*/ 0 h 119"/>
                  <a:gd name="T8" fmla="*/ 0 w 16"/>
                  <a:gd name="T9" fmla="*/ 0 h 119"/>
                  <a:gd name="T10" fmla="*/ 0 w 16"/>
                  <a:gd name="T11" fmla="*/ 0 h 119"/>
                  <a:gd name="T12" fmla="*/ 0 w 16"/>
                  <a:gd name="T13" fmla="*/ 0 h 119"/>
                  <a:gd name="T14" fmla="*/ 0 w 16"/>
                  <a:gd name="T15" fmla="*/ 0 h 119"/>
                  <a:gd name="T16" fmla="*/ 0 w 16"/>
                  <a:gd name="T17" fmla="*/ 0 h 119"/>
                  <a:gd name="T18" fmla="*/ 0 w 16"/>
                  <a:gd name="T19" fmla="*/ 0 h 119"/>
                  <a:gd name="T20" fmla="*/ 0 w 16"/>
                  <a:gd name="T21" fmla="*/ 0 h 119"/>
                  <a:gd name="T22" fmla="*/ 0 w 16"/>
                  <a:gd name="T23" fmla="*/ 0 h 119"/>
                  <a:gd name="T24" fmla="*/ 0 w 16"/>
                  <a:gd name="T25" fmla="*/ 0 h 119"/>
                  <a:gd name="T26" fmla="*/ 0 w 16"/>
                  <a:gd name="T27" fmla="*/ 0 h 119"/>
                  <a:gd name="T28" fmla="*/ 0 w 16"/>
                  <a:gd name="T29" fmla="*/ 0 h 119"/>
                  <a:gd name="T30" fmla="*/ 0 w 16"/>
                  <a:gd name="T31" fmla="*/ 0 h 119"/>
                  <a:gd name="T32" fmla="*/ 0 w 16"/>
                  <a:gd name="T33" fmla="*/ 0 h 119"/>
                  <a:gd name="T34" fmla="*/ 0 w 16"/>
                  <a:gd name="T35" fmla="*/ 0 h 119"/>
                  <a:gd name="T36" fmla="*/ 0 w 16"/>
                  <a:gd name="T37" fmla="*/ 0 h 119"/>
                  <a:gd name="T38" fmla="*/ 0 w 16"/>
                  <a:gd name="T39" fmla="*/ 0 h 119"/>
                  <a:gd name="T40" fmla="*/ 0 w 16"/>
                  <a:gd name="T41" fmla="*/ 0 h 119"/>
                  <a:gd name="T42" fmla="*/ 0 w 16"/>
                  <a:gd name="T43" fmla="*/ 0 h 119"/>
                  <a:gd name="T44" fmla="*/ 0 w 16"/>
                  <a:gd name="T45" fmla="*/ 0 h 119"/>
                  <a:gd name="T46" fmla="*/ 0 w 16"/>
                  <a:gd name="T47" fmla="*/ 0 h 119"/>
                  <a:gd name="T48" fmla="*/ 0 w 16"/>
                  <a:gd name="T49" fmla="*/ 0 h 119"/>
                  <a:gd name="T50" fmla="*/ 0 w 16"/>
                  <a:gd name="T51" fmla="*/ 0 h 1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19"/>
                  <a:gd name="T80" fmla="*/ 16 w 16"/>
                  <a:gd name="T81" fmla="*/ 119 h 1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19">
                    <a:moveTo>
                      <a:pt x="16" y="9"/>
                    </a:moveTo>
                    <a:lnTo>
                      <a:pt x="16" y="6"/>
                    </a:lnTo>
                    <a:lnTo>
                      <a:pt x="16" y="3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14"/>
                    </a:lnTo>
                    <a:lnTo>
                      <a:pt x="2" y="114"/>
                    </a:lnTo>
                    <a:lnTo>
                      <a:pt x="2" y="117"/>
                    </a:lnTo>
                    <a:lnTo>
                      <a:pt x="6" y="119"/>
                    </a:lnTo>
                    <a:lnTo>
                      <a:pt x="8" y="119"/>
                    </a:lnTo>
                    <a:lnTo>
                      <a:pt x="11" y="119"/>
                    </a:lnTo>
                    <a:lnTo>
                      <a:pt x="13" y="119"/>
                    </a:lnTo>
                    <a:lnTo>
                      <a:pt x="13" y="117"/>
                    </a:lnTo>
                    <a:lnTo>
                      <a:pt x="16" y="114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80" name="Line 837"/>
              <p:cNvSpPr>
                <a:spLocks noChangeShapeType="1"/>
              </p:cNvSpPr>
              <p:nvPr/>
            </p:nvSpPr>
            <p:spPr bwMode="auto">
              <a:xfrm>
                <a:off x="1250" y="239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81" name="Freeform 838"/>
              <p:cNvSpPr>
                <a:spLocks/>
              </p:cNvSpPr>
              <p:nvPr/>
            </p:nvSpPr>
            <p:spPr bwMode="auto">
              <a:xfrm>
                <a:off x="1249" y="2390"/>
                <a:ext cx="20" cy="3"/>
              </a:xfrm>
              <a:custGeom>
                <a:avLst/>
                <a:gdLst>
                  <a:gd name="T0" fmla="*/ 0 w 103"/>
                  <a:gd name="T1" fmla="*/ 0 h 17"/>
                  <a:gd name="T2" fmla="*/ 0 w 103"/>
                  <a:gd name="T3" fmla="*/ 0 h 17"/>
                  <a:gd name="T4" fmla="*/ 0 w 103"/>
                  <a:gd name="T5" fmla="*/ 0 h 17"/>
                  <a:gd name="T6" fmla="*/ 0 w 103"/>
                  <a:gd name="T7" fmla="*/ 0 h 17"/>
                  <a:gd name="T8" fmla="*/ 0 w 103"/>
                  <a:gd name="T9" fmla="*/ 0 h 17"/>
                  <a:gd name="T10" fmla="*/ 0 w 103"/>
                  <a:gd name="T11" fmla="*/ 0 h 17"/>
                  <a:gd name="T12" fmla="*/ 0 w 103"/>
                  <a:gd name="T13" fmla="*/ 0 h 17"/>
                  <a:gd name="T14" fmla="*/ 0 w 103"/>
                  <a:gd name="T15" fmla="*/ 0 h 17"/>
                  <a:gd name="T16" fmla="*/ 0 w 103"/>
                  <a:gd name="T17" fmla="*/ 0 h 17"/>
                  <a:gd name="T18" fmla="*/ 0 w 103"/>
                  <a:gd name="T19" fmla="*/ 0 h 17"/>
                  <a:gd name="T20" fmla="*/ 0 w 103"/>
                  <a:gd name="T21" fmla="*/ 0 h 17"/>
                  <a:gd name="T22" fmla="*/ 0 w 103"/>
                  <a:gd name="T23" fmla="*/ 0 h 17"/>
                  <a:gd name="T24" fmla="*/ 0 w 103"/>
                  <a:gd name="T25" fmla="*/ 0 h 17"/>
                  <a:gd name="T26" fmla="*/ 0 w 103"/>
                  <a:gd name="T27" fmla="*/ 0 h 17"/>
                  <a:gd name="T28" fmla="*/ 0 w 103"/>
                  <a:gd name="T29" fmla="*/ 0 h 17"/>
                  <a:gd name="T30" fmla="*/ 0 w 103"/>
                  <a:gd name="T31" fmla="*/ 0 h 17"/>
                  <a:gd name="T32" fmla="*/ 0 w 103"/>
                  <a:gd name="T33" fmla="*/ 0 h 17"/>
                  <a:gd name="T34" fmla="*/ 0 w 103"/>
                  <a:gd name="T35" fmla="*/ 0 h 17"/>
                  <a:gd name="T36" fmla="*/ 0 w 103"/>
                  <a:gd name="T37" fmla="*/ 0 h 17"/>
                  <a:gd name="T38" fmla="*/ 0 w 103"/>
                  <a:gd name="T39" fmla="*/ 0 h 17"/>
                  <a:gd name="T40" fmla="*/ 0 w 103"/>
                  <a:gd name="T41" fmla="*/ 0 h 17"/>
                  <a:gd name="T42" fmla="*/ 0 w 103"/>
                  <a:gd name="T43" fmla="*/ 0 h 17"/>
                  <a:gd name="T44" fmla="*/ 0 w 103"/>
                  <a:gd name="T45" fmla="*/ 0 h 17"/>
                  <a:gd name="T46" fmla="*/ 0 w 103"/>
                  <a:gd name="T47" fmla="*/ 0 h 17"/>
                  <a:gd name="T48" fmla="*/ 0 w 103"/>
                  <a:gd name="T49" fmla="*/ 0 h 17"/>
                  <a:gd name="T50" fmla="*/ 0 w 103"/>
                  <a:gd name="T51" fmla="*/ 0 h 1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03"/>
                  <a:gd name="T79" fmla="*/ 0 h 17"/>
                  <a:gd name="T80" fmla="*/ 103 w 103"/>
                  <a:gd name="T81" fmla="*/ 17 h 1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03" h="17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2" y="15"/>
                    </a:lnTo>
                    <a:lnTo>
                      <a:pt x="6" y="17"/>
                    </a:lnTo>
                    <a:lnTo>
                      <a:pt x="8" y="17"/>
                    </a:lnTo>
                    <a:lnTo>
                      <a:pt x="92" y="17"/>
                    </a:lnTo>
                    <a:lnTo>
                      <a:pt x="98" y="17"/>
                    </a:lnTo>
                    <a:lnTo>
                      <a:pt x="100" y="15"/>
                    </a:lnTo>
                    <a:lnTo>
                      <a:pt x="100" y="12"/>
                    </a:lnTo>
                    <a:lnTo>
                      <a:pt x="103" y="12"/>
                    </a:lnTo>
                    <a:lnTo>
                      <a:pt x="103" y="9"/>
                    </a:lnTo>
                    <a:lnTo>
                      <a:pt x="103" y="6"/>
                    </a:lnTo>
                    <a:lnTo>
                      <a:pt x="100" y="2"/>
                    </a:lnTo>
                    <a:lnTo>
                      <a:pt x="98" y="0"/>
                    </a:lnTo>
                    <a:lnTo>
                      <a:pt x="92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82" name="Line 839"/>
              <p:cNvSpPr>
                <a:spLocks noChangeShapeType="1"/>
              </p:cNvSpPr>
              <p:nvPr/>
            </p:nvSpPr>
            <p:spPr bwMode="auto">
              <a:xfrm>
                <a:off x="1269" y="239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83" name="Freeform 840"/>
              <p:cNvSpPr>
                <a:spLocks/>
              </p:cNvSpPr>
              <p:nvPr/>
            </p:nvSpPr>
            <p:spPr bwMode="auto">
              <a:xfrm>
                <a:off x="1266" y="2390"/>
                <a:ext cx="3" cy="24"/>
              </a:xfrm>
              <a:custGeom>
                <a:avLst/>
                <a:gdLst>
                  <a:gd name="T0" fmla="*/ 0 w 16"/>
                  <a:gd name="T1" fmla="*/ 0 h 119"/>
                  <a:gd name="T2" fmla="*/ 0 w 16"/>
                  <a:gd name="T3" fmla="*/ 0 h 119"/>
                  <a:gd name="T4" fmla="*/ 0 w 16"/>
                  <a:gd name="T5" fmla="*/ 0 h 119"/>
                  <a:gd name="T6" fmla="*/ 0 w 16"/>
                  <a:gd name="T7" fmla="*/ 0 h 119"/>
                  <a:gd name="T8" fmla="*/ 0 w 16"/>
                  <a:gd name="T9" fmla="*/ 0 h 119"/>
                  <a:gd name="T10" fmla="*/ 0 w 16"/>
                  <a:gd name="T11" fmla="*/ 0 h 119"/>
                  <a:gd name="T12" fmla="*/ 0 w 16"/>
                  <a:gd name="T13" fmla="*/ 0 h 119"/>
                  <a:gd name="T14" fmla="*/ 0 w 16"/>
                  <a:gd name="T15" fmla="*/ 0 h 119"/>
                  <a:gd name="T16" fmla="*/ 0 w 16"/>
                  <a:gd name="T17" fmla="*/ 0 h 119"/>
                  <a:gd name="T18" fmla="*/ 0 w 16"/>
                  <a:gd name="T19" fmla="*/ 0 h 119"/>
                  <a:gd name="T20" fmla="*/ 0 w 16"/>
                  <a:gd name="T21" fmla="*/ 0 h 119"/>
                  <a:gd name="T22" fmla="*/ 0 w 16"/>
                  <a:gd name="T23" fmla="*/ 0 h 119"/>
                  <a:gd name="T24" fmla="*/ 0 w 16"/>
                  <a:gd name="T25" fmla="*/ 0 h 119"/>
                  <a:gd name="T26" fmla="*/ 0 w 16"/>
                  <a:gd name="T27" fmla="*/ 0 h 119"/>
                  <a:gd name="T28" fmla="*/ 0 w 16"/>
                  <a:gd name="T29" fmla="*/ 0 h 119"/>
                  <a:gd name="T30" fmla="*/ 0 w 16"/>
                  <a:gd name="T31" fmla="*/ 0 h 119"/>
                  <a:gd name="T32" fmla="*/ 0 w 16"/>
                  <a:gd name="T33" fmla="*/ 0 h 119"/>
                  <a:gd name="T34" fmla="*/ 0 w 16"/>
                  <a:gd name="T35" fmla="*/ 0 h 119"/>
                  <a:gd name="T36" fmla="*/ 0 w 16"/>
                  <a:gd name="T37" fmla="*/ 0 h 119"/>
                  <a:gd name="T38" fmla="*/ 0 w 16"/>
                  <a:gd name="T39" fmla="*/ 0 h 119"/>
                  <a:gd name="T40" fmla="*/ 0 w 16"/>
                  <a:gd name="T41" fmla="*/ 0 h 119"/>
                  <a:gd name="T42" fmla="*/ 0 w 16"/>
                  <a:gd name="T43" fmla="*/ 0 h 119"/>
                  <a:gd name="T44" fmla="*/ 0 w 16"/>
                  <a:gd name="T45" fmla="*/ 0 h 119"/>
                  <a:gd name="T46" fmla="*/ 0 w 16"/>
                  <a:gd name="T47" fmla="*/ 0 h 119"/>
                  <a:gd name="T48" fmla="*/ 0 w 16"/>
                  <a:gd name="T49" fmla="*/ 0 h 119"/>
                  <a:gd name="T50" fmla="*/ 0 w 16"/>
                  <a:gd name="T51" fmla="*/ 0 h 1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19"/>
                  <a:gd name="T80" fmla="*/ 16 w 16"/>
                  <a:gd name="T81" fmla="*/ 119 h 1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19">
                    <a:moveTo>
                      <a:pt x="16" y="9"/>
                    </a:moveTo>
                    <a:lnTo>
                      <a:pt x="16" y="6"/>
                    </a:lnTo>
                    <a:lnTo>
                      <a:pt x="13" y="2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13"/>
                    </a:lnTo>
                    <a:lnTo>
                      <a:pt x="0" y="117"/>
                    </a:lnTo>
                    <a:lnTo>
                      <a:pt x="3" y="117"/>
                    </a:lnTo>
                    <a:lnTo>
                      <a:pt x="3" y="119"/>
                    </a:lnTo>
                    <a:lnTo>
                      <a:pt x="5" y="119"/>
                    </a:lnTo>
                    <a:lnTo>
                      <a:pt x="8" y="119"/>
                    </a:lnTo>
                    <a:lnTo>
                      <a:pt x="11" y="119"/>
                    </a:lnTo>
                    <a:lnTo>
                      <a:pt x="13" y="117"/>
                    </a:lnTo>
                    <a:lnTo>
                      <a:pt x="16" y="113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84" name="Line 841"/>
              <p:cNvSpPr>
                <a:spLocks noChangeShapeType="1"/>
              </p:cNvSpPr>
              <p:nvPr/>
            </p:nvSpPr>
            <p:spPr bwMode="auto">
              <a:xfrm>
                <a:off x="1268" y="241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85" name="Freeform 842"/>
              <p:cNvSpPr>
                <a:spLocks/>
              </p:cNvSpPr>
              <p:nvPr/>
            </p:nvSpPr>
            <p:spPr bwMode="auto">
              <a:xfrm>
                <a:off x="1266" y="2410"/>
                <a:ext cx="6" cy="4"/>
              </a:xfrm>
              <a:custGeom>
                <a:avLst/>
                <a:gdLst>
                  <a:gd name="T0" fmla="*/ 0 w 30"/>
                  <a:gd name="T1" fmla="*/ 0 h 17"/>
                  <a:gd name="T2" fmla="*/ 0 w 30"/>
                  <a:gd name="T3" fmla="*/ 0 h 17"/>
                  <a:gd name="T4" fmla="*/ 0 w 30"/>
                  <a:gd name="T5" fmla="*/ 0 h 17"/>
                  <a:gd name="T6" fmla="*/ 0 w 30"/>
                  <a:gd name="T7" fmla="*/ 0 h 17"/>
                  <a:gd name="T8" fmla="*/ 0 w 30"/>
                  <a:gd name="T9" fmla="*/ 0 h 17"/>
                  <a:gd name="T10" fmla="*/ 0 w 30"/>
                  <a:gd name="T11" fmla="*/ 0 h 17"/>
                  <a:gd name="T12" fmla="*/ 0 w 30"/>
                  <a:gd name="T13" fmla="*/ 0 h 17"/>
                  <a:gd name="T14" fmla="*/ 0 w 30"/>
                  <a:gd name="T15" fmla="*/ 0 h 17"/>
                  <a:gd name="T16" fmla="*/ 0 w 30"/>
                  <a:gd name="T17" fmla="*/ 0 h 17"/>
                  <a:gd name="T18" fmla="*/ 0 w 30"/>
                  <a:gd name="T19" fmla="*/ 0 h 17"/>
                  <a:gd name="T20" fmla="*/ 0 w 30"/>
                  <a:gd name="T21" fmla="*/ 0 h 17"/>
                  <a:gd name="T22" fmla="*/ 0 w 30"/>
                  <a:gd name="T23" fmla="*/ 0 h 17"/>
                  <a:gd name="T24" fmla="*/ 0 w 30"/>
                  <a:gd name="T25" fmla="*/ 0 h 17"/>
                  <a:gd name="T26" fmla="*/ 0 w 30"/>
                  <a:gd name="T27" fmla="*/ 0 h 17"/>
                  <a:gd name="T28" fmla="*/ 0 w 30"/>
                  <a:gd name="T29" fmla="*/ 0 h 17"/>
                  <a:gd name="T30" fmla="*/ 0 w 30"/>
                  <a:gd name="T31" fmla="*/ 0 h 17"/>
                  <a:gd name="T32" fmla="*/ 0 w 30"/>
                  <a:gd name="T33" fmla="*/ 0 h 17"/>
                  <a:gd name="T34" fmla="*/ 0 w 30"/>
                  <a:gd name="T35" fmla="*/ 0 h 17"/>
                  <a:gd name="T36" fmla="*/ 0 w 30"/>
                  <a:gd name="T37" fmla="*/ 0 h 17"/>
                  <a:gd name="T38" fmla="*/ 0 w 30"/>
                  <a:gd name="T39" fmla="*/ 0 h 17"/>
                  <a:gd name="T40" fmla="*/ 0 w 30"/>
                  <a:gd name="T41" fmla="*/ 0 h 17"/>
                  <a:gd name="T42" fmla="*/ 0 w 30"/>
                  <a:gd name="T43" fmla="*/ 0 h 17"/>
                  <a:gd name="T44" fmla="*/ 0 w 30"/>
                  <a:gd name="T45" fmla="*/ 0 h 17"/>
                  <a:gd name="T46" fmla="*/ 0 w 30"/>
                  <a:gd name="T47" fmla="*/ 0 h 17"/>
                  <a:gd name="T48" fmla="*/ 0 w 30"/>
                  <a:gd name="T49" fmla="*/ 0 h 17"/>
                  <a:gd name="T50" fmla="*/ 0 w 30"/>
                  <a:gd name="T51" fmla="*/ 0 h 1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0"/>
                  <a:gd name="T79" fmla="*/ 0 h 17"/>
                  <a:gd name="T80" fmla="*/ 30 w 30"/>
                  <a:gd name="T81" fmla="*/ 17 h 1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0" h="17">
                    <a:moveTo>
                      <a:pt x="8" y="0"/>
                    </a:moveTo>
                    <a:lnTo>
                      <a:pt x="5" y="0"/>
                    </a:lnTo>
                    <a:lnTo>
                      <a:pt x="3" y="2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3" y="15"/>
                    </a:lnTo>
                    <a:lnTo>
                      <a:pt x="3" y="17"/>
                    </a:lnTo>
                    <a:lnTo>
                      <a:pt x="5" y="17"/>
                    </a:lnTo>
                    <a:lnTo>
                      <a:pt x="8" y="17"/>
                    </a:lnTo>
                    <a:lnTo>
                      <a:pt x="22" y="17"/>
                    </a:lnTo>
                    <a:lnTo>
                      <a:pt x="24" y="17"/>
                    </a:lnTo>
                    <a:lnTo>
                      <a:pt x="27" y="15"/>
                    </a:lnTo>
                    <a:lnTo>
                      <a:pt x="30" y="15"/>
                    </a:lnTo>
                    <a:lnTo>
                      <a:pt x="30" y="11"/>
                    </a:lnTo>
                    <a:lnTo>
                      <a:pt x="30" y="8"/>
                    </a:lnTo>
                    <a:lnTo>
                      <a:pt x="30" y="5"/>
                    </a:lnTo>
                    <a:lnTo>
                      <a:pt x="27" y="2"/>
                    </a:lnTo>
                    <a:lnTo>
                      <a:pt x="24" y="2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86" name="Line 843"/>
              <p:cNvSpPr>
                <a:spLocks noChangeShapeType="1"/>
              </p:cNvSpPr>
              <p:nvPr/>
            </p:nvSpPr>
            <p:spPr bwMode="auto">
              <a:xfrm>
                <a:off x="1272" y="241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87" name="Freeform 844"/>
              <p:cNvSpPr>
                <a:spLocks/>
              </p:cNvSpPr>
              <p:nvPr/>
            </p:nvSpPr>
            <p:spPr bwMode="auto">
              <a:xfrm>
                <a:off x="1269" y="2410"/>
                <a:ext cx="3" cy="25"/>
              </a:xfrm>
              <a:custGeom>
                <a:avLst/>
                <a:gdLst>
                  <a:gd name="T0" fmla="*/ 0 w 17"/>
                  <a:gd name="T1" fmla="*/ 0 h 123"/>
                  <a:gd name="T2" fmla="*/ 0 w 17"/>
                  <a:gd name="T3" fmla="*/ 0 h 123"/>
                  <a:gd name="T4" fmla="*/ 0 w 17"/>
                  <a:gd name="T5" fmla="*/ 0 h 123"/>
                  <a:gd name="T6" fmla="*/ 0 w 17"/>
                  <a:gd name="T7" fmla="*/ 0 h 123"/>
                  <a:gd name="T8" fmla="*/ 0 w 17"/>
                  <a:gd name="T9" fmla="*/ 0 h 123"/>
                  <a:gd name="T10" fmla="*/ 0 w 17"/>
                  <a:gd name="T11" fmla="*/ 0 h 123"/>
                  <a:gd name="T12" fmla="*/ 0 w 17"/>
                  <a:gd name="T13" fmla="*/ 0 h 123"/>
                  <a:gd name="T14" fmla="*/ 0 w 17"/>
                  <a:gd name="T15" fmla="*/ 0 h 123"/>
                  <a:gd name="T16" fmla="*/ 0 w 17"/>
                  <a:gd name="T17" fmla="*/ 0 h 123"/>
                  <a:gd name="T18" fmla="*/ 0 w 17"/>
                  <a:gd name="T19" fmla="*/ 0 h 123"/>
                  <a:gd name="T20" fmla="*/ 0 w 17"/>
                  <a:gd name="T21" fmla="*/ 0 h 123"/>
                  <a:gd name="T22" fmla="*/ 0 w 17"/>
                  <a:gd name="T23" fmla="*/ 0 h 123"/>
                  <a:gd name="T24" fmla="*/ 0 w 17"/>
                  <a:gd name="T25" fmla="*/ 0 h 123"/>
                  <a:gd name="T26" fmla="*/ 0 w 17"/>
                  <a:gd name="T27" fmla="*/ 0 h 123"/>
                  <a:gd name="T28" fmla="*/ 0 w 17"/>
                  <a:gd name="T29" fmla="*/ 0 h 123"/>
                  <a:gd name="T30" fmla="*/ 0 w 17"/>
                  <a:gd name="T31" fmla="*/ 0 h 123"/>
                  <a:gd name="T32" fmla="*/ 0 w 17"/>
                  <a:gd name="T33" fmla="*/ 0 h 123"/>
                  <a:gd name="T34" fmla="*/ 0 w 17"/>
                  <a:gd name="T35" fmla="*/ 0 h 123"/>
                  <a:gd name="T36" fmla="*/ 0 w 17"/>
                  <a:gd name="T37" fmla="*/ 0 h 123"/>
                  <a:gd name="T38" fmla="*/ 0 w 17"/>
                  <a:gd name="T39" fmla="*/ 0 h 123"/>
                  <a:gd name="T40" fmla="*/ 0 w 17"/>
                  <a:gd name="T41" fmla="*/ 0 h 123"/>
                  <a:gd name="T42" fmla="*/ 0 w 17"/>
                  <a:gd name="T43" fmla="*/ 0 h 123"/>
                  <a:gd name="T44" fmla="*/ 0 w 17"/>
                  <a:gd name="T45" fmla="*/ 0 h 123"/>
                  <a:gd name="T46" fmla="*/ 0 w 17"/>
                  <a:gd name="T47" fmla="*/ 0 h 123"/>
                  <a:gd name="T48" fmla="*/ 0 w 17"/>
                  <a:gd name="T49" fmla="*/ 0 h 123"/>
                  <a:gd name="T50" fmla="*/ 0 w 17"/>
                  <a:gd name="T51" fmla="*/ 0 h 12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23"/>
                  <a:gd name="T80" fmla="*/ 17 w 17"/>
                  <a:gd name="T81" fmla="*/ 123 h 12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23">
                    <a:moveTo>
                      <a:pt x="17" y="8"/>
                    </a:moveTo>
                    <a:lnTo>
                      <a:pt x="17" y="8"/>
                    </a:lnTo>
                    <a:lnTo>
                      <a:pt x="17" y="5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3" y="2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0" y="113"/>
                    </a:lnTo>
                    <a:lnTo>
                      <a:pt x="0" y="116"/>
                    </a:lnTo>
                    <a:lnTo>
                      <a:pt x="3" y="119"/>
                    </a:lnTo>
                    <a:lnTo>
                      <a:pt x="6" y="123"/>
                    </a:lnTo>
                    <a:lnTo>
                      <a:pt x="9" y="123"/>
                    </a:lnTo>
                    <a:lnTo>
                      <a:pt x="11" y="123"/>
                    </a:lnTo>
                    <a:lnTo>
                      <a:pt x="11" y="119"/>
                    </a:lnTo>
                    <a:lnTo>
                      <a:pt x="14" y="119"/>
                    </a:lnTo>
                    <a:lnTo>
                      <a:pt x="17" y="116"/>
                    </a:lnTo>
                    <a:lnTo>
                      <a:pt x="17" y="113"/>
                    </a:lnTo>
                    <a:lnTo>
                      <a:pt x="17" y="8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88" name="Line 845"/>
              <p:cNvSpPr>
                <a:spLocks noChangeShapeType="1"/>
              </p:cNvSpPr>
              <p:nvPr/>
            </p:nvSpPr>
            <p:spPr bwMode="auto">
              <a:xfrm>
                <a:off x="1270" y="243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89" name="Freeform 846"/>
              <p:cNvSpPr>
                <a:spLocks/>
              </p:cNvSpPr>
              <p:nvPr/>
            </p:nvSpPr>
            <p:spPr bwMode="auto">
              <a:xfrm>
                <a:off x="1269" y="2431"/>
                <a:ext cx="14" cy="4"/>
              </a:xfrm>
              <a:custGeom>
                <a:avLst/>
                <a:gdLst>
                  <a:gd name="T0" fmla="*/ 0 w 74"/>
                  <a:gd name="T1" fmla="*/ 0 h 19"/>
                  <a:gd name="T2" fmla="*/ 0 w 74"/>
                  <a:gd name="T3" fmla="*/ 0 h 19"/>
                  <a:gd name="T4" fmla="*/ 0 w 74"/>
                  <a:gd name="T5" fmla="*/ 0 h 19"/>
                  <a:gd name="T6" fmla="*/ 0 w 74"/>
                  <a:gd name="T7" fmla="*/ 0 h 19"/>
                  <a:gd name="T8" fmla="*/ 0 w 74"/>
                  <a:gd name="T9" fmla="*/ 0 h 19"/>
                  <a:gd name="T10" fmla="*/ 0 w 74"/>
                  <a:gd name="T11" fmla="*/ 0 h 19"/>
                  <a:gd name="T12" fmla="*/ 0 w 74"/>
                  <a:gd name="T13" fmla="*/ 0 h 19"/>
                  <a:gd name="T14" fmla="*/ 0 w 74"/>
                  <a:gd name="T15" fmla="*/ 0 h 19"/>
                  <a:gd name="T16" fmla="*/ 0 w 74"/>
                  <a:gd name="T17" fmla="*/ 0 h 19"/>
                  <a:gd name="T18" fmla="*/ 0 w 74"/>
                  <a:gd name="T19" fmla="*/ 0 h 19"/>
                  <a:gd name="T20" fmla="*/ 0 w 74"/>
                  <a:gd name="T21" fmla="*/ 0 h 19"/>
                  <a:gd name="T22" fmla="*/ 0 w 74"/>
                  <a:gd name="T23" fmla="*/ 0 h 19"/>
                  <a:gd name="T24" fmla="*/ 0 w 74"/>
                  <a:gd name="T25" fmla="*/ 0 h 19"/>
                  <a:gd name="T26" fmla="*/ 0 w 74"/>
                  <a:gd name="T27" fmla="*/ 0 h 19"/>
                  <a:gd name="T28" fmla="*/ 0 w 74"/>
                  <a:gd name="T29" fmla="*/ 0 h 19"/>
                  <a:gd name="T30" fmla="*/ 0 w 74"/>
                  <a:gd name="T31" fmla="*/ 0 h 19"/>
                  <a:gd name="T32" fmla="*/ 0 w 74"/>
                  <a:gd name="T33" fmla="*/ 0 h 19"/>
                  <a:gd name="T34" fmla="*/ 0 w 74"/>
                  <a:gd name="T35" fmla="*/ 0 h 19"/>
                  <a:gd name="T36" fmla="*/ 0 w 74"/>
                  <a:gd name="T37" fmla="*/ 0 h 19"/>
                  <a:gd name="T38" fmla="*/ 0 w 74"/>
                  <a:gd name="T39" fmla="*/ 0 h 19"/>
                  <a:gd name="T40" fmla="*/ 0 w 74"/>
                  <a:gd name="T41" fmla="*/ 0 h 19"/>
                  <a:gd name="T42" fmla="*/ 0 w 74"/>
                  <a:gd name="T43" fmla="*/ 0 h 19"/>
                  <a:gd name="T44" fmla="*/ 0 w 74"/>
                  <a:gd name="T45" fmla="*/ 0 h 19"/>
                  <a:gd name="T46" fmla="*/ 0 w 74"/>
                  <a:gd name="T47" fmla="*/ 0 h 19"/>
                  <a:gd name="T48" fmla="*/ 0 w 74"/>
                  <a:gd name="T49" fmla="*/ 0 h 19"/>
                  <a:gd name="T50" fmla="*/ 0 w 74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74"/>
                  <a:gd name="T79" fmla="*/ 0 h 19"/>
                  <a:gd name="T80" fmla="*/ 74 w 74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74" h="19">
                    <a:moveTo>
                      <a:pt x="9" y="0"/>
                    </a:moveTo>
                    <a:lnTo>
                      <a:pt x="6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3" y="15"/>
                    </a:lnTo>
                    <a:lnTo>
                      <a:pt x="6" y="19"/>
                    </a:lnTo>
                    <a:lnTo>
                      <a:pt x="9" y="19"/>
                    </a:lnTo>
                    <a:lnTo>
                      <a:pt x="64" y="19"/>
                    </a:lnTo>
                    <a:lnTo>
                      <a:pt x="69" y="15"/>
                    </a:lnTo>
                    <a:lnTo>
                      <a:pt x="72" y="15"/>
                    </a:lnTo>
                    <a:lnTo>
                      <a:pt x="72" y="12"/>
                    </a:lnTo>
                    <a:lnTo>
                      <a:pt x="74" y="12"/>
                    </a:lnTo>
                    <a:lnTo>
                      <a:pt x="74" y="9"/>
                    </a:lnTo>
                    <a:lnTo>
                      <a:pt x="74" y="6"/>
                    </a:lnTo>
                    <a:lnTo>
                      <a:pt x="72" y="3"/>
                    </a:lnTo>
                    <a:lnTo>
                      <a:pt x="69" y="0"/>
                    </a:lnTo>
                    <a:lnTo>
                      <a:pt x="64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90" name="Line 847"/>
              <p:cNvSpPr>
                <a:spLocks noChangeShapeType="1"/>
              </p:cNvSpPr>
              <p:nvPr/>
            </p:nvSpPr>
            <p:spPr bwMode="auto">
              <a:xfrm>
                <a:off x="1283" y="243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91" name="Freeform 848"/>
              <p:cNvSpPr>
                <a:spLocks/>
              </p:cNvSpPr>
              <p:nvPr/>
            </p:nvSpPr>
            <p:spPr bwMode="auto">
              <a:xfrm>
                <a:off x="1280" y="2431"/>
                <a:ext cx="3" cy="24"/>
              </a:xfrm>
              <a:custGeom>
                <a:avLst/>
                <a:gdLst>
                  <a:gd name="T0" fmla="*/ 0 w 16"/>
                  <a:gd name="T1" fmla="*/ 0 h 120"/>
                  <a:gd name="T2" fmla="*/ 0 w 16"/>
                  <a:gd name="T3" fmla="*/ 0 h 120"/>
                  <a:gd name="T4" fmla="*/ 0 w 16"/>
                  <a:gd name="T5" fmla="*/ 0 h 120"/>
                  <a:gd name="T6" fmla="*/ 0 w 16"/>
                  <a:gd name="T7" fmla="*/ 0 h 120"/>
                  <a:gd name="T8" fmla="*/ 0 w 16"/>
                  <a:gd name="T9" fmla="*/ 0 h 120"/>
                  <a:gd name="T10" fmla="*/ 0 w 16"/>
                  <a:gd name="T11" fmla="*/ 0 h 120"/>
                  <a:gd name="T12" fmla="*/ 0 w 16"/>
                  <a:gd name="T13" fmla="*/ 0 h 120"/>
                  <a:gd name="T14" fmla="*/ 0 w 16"/>
                  <a:gd name="T15" fmla="*/ 0 h 120"/>
                  <a:gd name="T16" fmla="*/ 0 w 16"/>
                  <a:gd name="T17" fmla="*/ 0 h 120"/>
                  <a:gd name="T18" fmla="*/ 0 w 16"/>
                  <a:gd name="T19" fmla="*/ 0 h 120"/>
                  <a:gd name="T20" fmla="*/ 0 w 16"/>
                  <a:gd name="T21" fmla="*/ 0 h 120"/>
                  <a:gd name="T22" fmla="*/ 0 w 16"/>
                  <a:gd name="T23" fmla="*/ 0 h 120"/>
                  <a:gd name="T24" fmla="*/ 0 w 16"/>
                  <a:gd name="T25" fmla="*/ 0 h 120"/>
                  <a:gd name="T26" fmla="*/ 0 w 16"/>
                  <a:gd name="T27" fmla="*/ 0 h 120"/>
                  <a:gd name="T28" fmla="*/ 0 w 16"/>
                  <a:gd name="T29" fmla="*/ 0 h 120"/>
                  <a:gd name="T30" fmla="*/ 0 w 16"/>
                  <a:gd name="T31" fmla="*/ 0 h 120"/>
                  <a:gd name="T32" fmla="*/ 0 w 16"/>
                  <a:gd name="T33" fmla="*/ 0 h 120"/>
                  <a:gd name="T34" fmla="*/ 0 w 16"/>
                  <a:gd name="T35" fmla="*/ 0 h 120"/>
                  <a:gd name="T36" fmla="*/ 0 w 16"/>
                  <a:gd name="T37" fmla="*/ 0 h 120"/>
                  <a:gd name="T38" fmla="*/ 0 w 16"/>
                  <a:gd name="T39" fmla="*/ 0 h 120"/>
                  <a:gd name="T40" fmla="*/ 0 w 16"/>
                  <a:gd name="T41" fmla="*/ 0 h 120"/>
                  <a:gd name="T42" fmla="*/ 0 w 16"/>
                  <a:gd name="T43" fmla="*/ 0 h 120"/>
                  <a:gd name="T44" fmla="*/ 0 w 16"/>
                  <a:gd name="T45" fmla="*/ 0 h 120"/>
                  <a:gd name="T46" fmla="*/ 0 w 16"/>
                  <a:gd name="T47" fmla="*/ 0 h 120"/>
                  <a:gd name="T48" fmla="*/ 0 w 16"/>
                  <a:gd name="T49" fmla="*/ 0 h 120"/>
                  <a:gd name="T50" fmla="*/ 0 w 16"/>
                  <a:gd name="T51" fmla="*/ 0 h 12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0"/>
                  <a:gd name="T80" fmla="*/ 16 w 16"/>
                  <a:gd name="T81" fmla="*/ 120 h 12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0">
                    <a:moveTo>
                      <a:pt x="16" y="9"/>
                    </a:moveTo>
                    <a:lnTo>
                      <a:pt x="16" y="6"/>
                    </a:lnTo>
                    <a:lnTo>
                      <a:pt x="14" y="3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14"/>
                    </a:lnTo>
                    <a:lnTo>
                      <a:pt x="0" y="117"/>
                    </a:lnTo>
                    <a:lnTo>
                      <a:pt x="3" y="117"/>
                    </a:lnTo>
                    <a:lnTo>
                      <a:pt x="3" y="120"/>
                    </a:lnTo>
                    <a:lnTo>
                      <a:pt x="6" y="120"/>
                    </a:lnTo>
                    <a:lnTo>
                      <a:pt x="8" y="120"/>
                    </a:lnTo>
                    <a:lnTo>
                      <a:pt x="11" y="120"/>
                    </a:lnTo>
                    <a:lnTo>
                      <a:pt x="14" y="117"/>
                    </a:lnTo>
                    <a:lnTo>
                      <a:pt x="16" y="114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92" name="Line 849"/>
              <p:cNvSpPr>
                <a:spLocks noChangeShapeType="1"/>
              </p:cNvSpPr>
              <p:nvPr/>
            </p:nvSpPr>
            <p:spPr bwMode="auto">
              <a:xfrm>
                <a:off x="1282" y="245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93" name="Freeform 850"/>
              <p:cNvSpPr>
                <a:spLocks/>
              </p:cNvSpPr>
              <p:nvPr/>
            </p:nvSpPr>
            <p:spPr bwMode="auto">
              <a:xfrm>
                <a:off x="1280" y="2451"/>
                <a:ext cx="26" cy="4"/>
              </a:xfrm>
              <a:custGeom>
                <a:avLst/>
                <a:gdLst>
                  <a:gd name="T0" fmla="*/ 0 w 131"/>
                  <a:gd name="T1" fmla="*/ 0 h 18"/>
                  <a:gd name="T2" fmla="*/ 0 w 131"/>
                  <a:gd name="T3" fmla="*/ 0 h 18"/>
                  <a:gd name="T4" fmla="*/ 0 w 131"/>
                  <a:gd name="T5" fmla="*/ 0 h 18"/>
                  <a:gd name="T6" fmla="*/ 0 w 131"/>
                  <a:gd name="T7" fmla="*/ 0 h 18"/>
                  <a:gd name="T8" fmla="*/ 0 w 131"/>
                  <a:gd name="T9" fmla="*/ 0 h 18"/>
                  <a:gd name="T10" fmla="*/ 0 w 131"/>
                  <a:gd name="T11" fmla="*/ 0 h 18"/>
                  <a:gd name="T12" fmla="*/ 0 w 131"/>
                  <a:gd name="T13" fmla="*/ 0 h 18"/>
                  <a:gd name="T14" fmla="*/ 0 w 131"/>
                  <a:gd name="T15" fmla="*/ 0 h 18"/>
                  <a:gd name="T16" fmla="*/ 0 w 131"/>
                  <a:gd name="T17" fmla="*/ 0 h 18"/>
                  <a:gd name="T18" fmla="*/ 0 w 131"/>
                  <a:gd name="T19" fmla="*/ 0 h 18"/>
                  <a:gd name="T20" fmla="*/ 0 w 131"/>
                  <a:gd name="T21" fmla="*/ 0 h 18"/>
                  <a:gd name="T22" fmla="*/ 0 w 131"/>
                  <a:gd name="T23" fmla="*/ 0 h 18"/>
                  <a:gd name="T24" fmla="*/ 0 w 131"/>
                  <a:gd name="T25" fmla="*/ 0 h 18"/>
                  <a:gd name="T26" fmla="*/ 0 w 131"/>
                  <a:gd name="T27" fmla="*/ 0 h 18"/>
                  <a:gd name="T28" fmla="*/ 0 w 131"/>
                  <a:gd name="T29" fmla="*/ 0 h 18"/>
                  <a:gd name="T30" fmla="*/ 0 w 131"/>
                  <a:gd name="T31" fmla="*/ 0 h 18"/>
                  <a:gd name="T32" fmla="*/ 0 w 131"/>
                  <a:gd name="T33" fmla="*/ 0 h 18"/>
                  <a:gd name="T34" fmla="*/ 0 w 131"/>
                  <a:gd name="T35" fmla="*/ 0 h 18"/>
                  <a:gd name="T36" fmla="*/ 0 w 131"/>
                  <a:gd name="T37" fmla="*/ 0 h 18"/>
                  <a:gd name="T38" fmla="*/ 0 w 131"/>
                  <a:gd name="T39" fmla="*/ 0 h 18"/>
                  <a:gd name="T40" fmla="*/ 0 w 131"/>
                  <a:gd name="T41" fmla="*/ 0 h 18"/>
                  <a:gd name="T42" fmla="*/ 0 w 131"/>
                  <a:gd name="T43" fmla="*/ 0 h 18"/>
                  <a:gd name="T44" fmla="*/ 0 w 131"/>
                  <a:gd name="T45" fmla="*/ 0 h 18"/>
                  <a:gd name="T46" fmla="*/ 0 w 131"/>
                  <a:gd name="T47" fmla="*/ 0 h 18"/>
                  <a:gd name="T48" fmla="*/ 0 w 131"/>
                  <a:gd name="T49" fmla="*/ 0 h 18"/>
                  <a:gd name="T50" fmla="*/ 0 w 131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31"/>
                  <a:gd name="T79" fmla="*/ 0 h 18"/>
                  <a:gd name="T80" fmla="*/ 131 w 131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31" h="18">
                    <a:moveTo>
                      <a:pt x="8" y="0"/>
                    </a:moveTo>
                    <a:lnTo>
                      <a:pt x="6" y="0"/>
                    </a:lnTo>
                    <a:lnTo>
                      <a:pt x="3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3" y="15"/>
                    </a:lnTo>
                    <a:lnTo>
                      <a:pt x="3" y="18"/>
                    </a:lnTo>
                    <a:lnTo>
                      <a:pt x="6" y="18"/>
                    </a:lnTo>
                    <a:lnTo>
                      <a:pt x="8" y="18"/>
                    </a:lnTo>
                    <a:lnTo>
                      <a:pt x="120" y="18"/>
                    </a:lnTo>
                    <a:lnTo>
                      <a:pt x="126" y="18"/>
                    </a:lnTo>
                    <a:lnTo>
                      <a:pt x="128" y="15"/>
                    </a:lnTo>
                    <a:lnTo>
                      <a:pt x="131" y="12"/>
                    </a:lnTo>
                    <a:lnTo>
                      <a:pt x="131" y="9"/>
                    </a:lnTo>
                    <a:lnTo>
                      <a:pt x="131" y="6"/>
                    </a:lnTo>
                    <a:lnTo>
                      <a:pt x="128" y="6"/>
                    </a:lnTo>
                    <a:lnTo>
                      <a:pt x="128" y="2"/>
                    </a:lnTo>
                    <a:lnTo>
                      <a:pt x="126" y="2"/>
                    </a:lnTo>
                    <a:lnTo>
                      <a:pt x="126" y="0"/>
                    </a:lnTo>
                    <a:lnTo>
                      <a:pt x="120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94" name="Line 851"/>
              <p:cNvSpPr>
                <a:spLocks noChangeShapeType="1"/>
              </p:cNvSpPr>
              <p:nvPr/>
            </p:nvSpPr>
            <p:spPr bwMode="auto">
              <a:xfrm>
                <a:off x="1306" y="245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95" name="Freeform 852"/>
              <p:cNvSpPr>
                <a:spLocks/>
              </p:cNvSpPr>
              <p:nvPr/>
            </p:nvSpPr>
            <p:spPr bwMode="auto">
              <a:xfrm>
                <a:off x="1303" y="2451"/>
                <a:ext cx="3" cy="25"/>
              </a:xfrm>
              <a:custGeom>
                <a:avLst/>
                <a:gdLst>
                  <a:gd name="T0" fmla="*/ 0 w 16"/>
                  <a:gd name="T1" fmla="*/ 0 h 123"/>
                  <a:gd name="T2" fmla="*/ 0 w 16"/>
                  <a:gd name="T3" fmla="*/ 0 h 123"/>
                  <a:gd name="T4" fmla="*/ 0 w 16"/>
                  <a:gd name="T5" fmla="*/ 0 h 123"/>
                  <a:gd name="T6" fmla="*/ 0 w 16"/>
                  <a:gd name="T7" fmla="*/ 0 h 123"/>
                  <a:gd name="T8" fmla="*/ 0 w 16"/>
                  <a:gd name="T9" fmla="*/ 0 h 123"/>
                  <a:gd name="T10" fmla="*/ 0 w 16"/>
                  <a:gd name="T11" fmla="*/ 0 h 123"/>
                  <a:gd name="T12" fmla="*/ 0 w 16"/>
                  <a:gd name="T13" fmla="*/ 0 h 123"/>
                  <a:gd name="T14" fmla="*/ 0 w 16"/>
                  <a:gd name="T15" fmla="*/ 0 h 123"/>
                  <a:gd name="T16" fmla="*/ 0 w 16"/>
                  <a:gd name="T17" fmla="*/ 0 h 123"/>
                  <a:gd name="T18" fmla="*/ 0 w 16"/>
                  <a:gd name="T19" fmla="*/ 0 h 123"/>
                  <a:gd name="T20" fmla="*/ 0 w 16"/>
                  <a:gd name="T21" fmla="*/ 0 h 123"/>
                  <a:gd name="T22" fmla="*/ 0 w 16"/>
                  <a:gd name="T23" fmla="*/ 0 h 123"/>
                  <a:gd name="T24" fmla="*/ 0 w 16"/>
                  <a:gd name="T25" fmla="*/ 0 h 123"/>
                  <a:gd name="T26" fmla="*/ 0 w 16"/>
                  <a:gd name="T27" fmla="*/ 0 h 123"/>
                  <a:gd name="T28" fmla="*/ 0 w 16"/>
                  <a:gd name="T29" fmla="*/ 0 h 123"/>
                  <a:gd name="T30" fmla="*/ 0 w 16"/>
                  <a:gd name="T31" fmla="*/ 0 h 123"/>
                  <a:gd name="T32" fmla="*/ 0 w 16"/>
                  <a:gd name="T33" fmla="*/ 0 h 123"/>
                  <a:gd name="T34" fmla="*/ 0 w 16"/>
                  <a:gd name="T35" fmla="*/ 0 h 123"/>
                  <a:gd name="T36" fmla="*/ 0 w 16"/>
                  <a:gd name="T37" fmla="*/ 0 h 123"/>
                  <a:gd name="T38" fmla="*/ 0 w 16"/>
                  <a:gd name="T39" fmla="*/ 0 h 123"/>
                  <a:gd name="T40" fmla="*/ 0 w 16"/>
                  <a:gd name="T41" fmla="*/ 0 h 123"/>
                  <a:gd name="T42" fmla="*/ 0 w 16"/>
                  <a:gd name="T43" fmla="*/ 0 h 123"/>
                  <a:gd name="T44" fmla="*/ 0 w 16"/>
                  <a:gd name="T45" fmla="*/ 0 h 123"/>
                  <a:gd name="T46" fmla="*/ 0 w 16"/>
                  <a:gd name="T47" fmla="*/ 0 h 123"/>
                  <a:gd name="T48" fmla="*/ 0 w 16"/>
                  <a:gd name="T49" fmla="*/ 0 h 123"/>
                  <a:gd name="T50" fmla="*/ 0 w 16"/>
                  <a:gd name="T51" fmla="*/ 0 h 12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3"/>
                  <a:gd name="T80" fmla="*/ 16 w 16"/>
                  <a:gd name="T81" fmla="*/ 123 h 12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3">
                    <a:moveTo>
                      <a:pt x="16" y="9"/>
                    </a:moveTo>
                    <a:lnTo>
                      <a:pt x="16" y="6"/>
                    </a:lnTo>
                    <a:lnTo>
                      <a:pt x="13" y="6"/>
                    </a:lnTo>
                    <a:lnTo>
                      <a:pt x="13" y="2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14"/>
                    </a:lnTo>
                    <a:lnTo>
                      <a:pt x="0" y="117"/>
                    </a:lnTo>
                    <a:lnTo>
                      <a:pt x="2" y="120"/>
                    </a:lnTo>
                    <a:lnTo>
                      <a:pt x="5" y="120"/>
                    </a:lnTo>
                    <a:lnTo>
                      <a:pt x="7" y="123"/>
                    </a:lnTo>
                    <a:lnTo>
                      <a:pt x="11" y="120"/>
                    </a:lnTo>
                    <a:lnTo>
                      <a:pt x="13" y="120"/>
                    </a:lnTo>
                    <a:lnTo>
                      <a:pt x="13" y="117"/>
                    </a:lnTo>
                    <a:lnTo>
                      <a:pt x="16" y="114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96" name="Line 853"/>
              <p:cNvSpPr>
                <a:spLocks noChangeShapeType="1"/>
              </p:cNvSpPr>
              <p:nvPr/>
            </p:nvSpPr>
            <p:spPr bwMode="auto">
              <a:xfrm>
                <a:off x="1305" y="247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97" name="Freeform 854"/>
              <p:cNvSpPr>
                <a:spLocks/>
              </p:cNvSpPr>
              <p:nvPr/>
            </p:nvSpPr>
            <p:spPr bwMode="auto">
              <a:xfrm>
                <a:off x="1303" y="2472"/>
                <a:ext cx="23" cy="4"/>
              </a:xfrm>
              <a:custGeom>
                <a:avLst/>
                <a:gdLst>
                  <a:gd name="T0" fmla="*/ 0 w 114"/>
                  <a:gd name="T1" fmla="*/ 0 h 19"/>
                  <a:gd name="T2" fmla="*/ 0 w 114"/>
                  <a:gd name="T3" fmla="*/ 0 h 19"/>
                  <a:gd name="T4" fmla="*/ 0 w 114"/>
                  <a:gd name="T5" fmla="*/ 0 h 19"/>
                  <a:gd name="T6" fmla="*/ 0 w 114"/>
                  <a:gd name="T7" fmla="*/ 0 h 19"/>
                  <a:gd name="T8" fmla="*/ 0 w 114"/>
                  <a:gd name="T9" fmla="*/ 0 h 19"/>
                  <a:gd name="T10" fmla="*/ 0 w 114"/>
                  <a:gd name="T11" fmla="*/ 0 h 19"/>
                  <a:gd name="T12" fmla="*/ 0 w 114"/>
                  <a:gd name="T13" fmla="*/ 0 h 19"/>
                  <a:gd name="T14" fmla="*/ 0 w 114"/>
                  <a:gd name="T15" fmla="*/ 0 h 19"/>
                  <a:gd name="T16" fmla="*/ 0 w 114"/>
                  <a:gd name="T17" fmla="*/ 0 h 19"/>
                  <a:gd name="T18" fmla="*/ 0 w 114"/>
                  <a:gd name="T19" fmla="*/ 0 h 19"/>
                  <a:gd name="T20" fmla="*/ 0 w 114"/>
                  <a:gd name="T21" fmla="*/ 0 h 19"/>
                  <a:gd name="T22" fmla="*/ 0 w 114"/>
                  <a:gd name="T23" fmla="*/ 0 h 19"/>
                  <a:gd name="T24" fmla="*/ 0 w 114"/>
                  <a:gd name="T25" fmla="*/ 0 h 19"/>
                  <a:gd name="T26" fmla="*/ 0 w 114"/>
                  <a:gd name="T27" fmla="*/ 0 h 19"/>
                  <a:gd name="T28" fmla="*/ 0 w 114"/>
                  <a:gd name="T29" fmla="*/ 0 h 19"/>
                  <a:gd name="T30" fmla="*/ 0 w 114"/>
                  <a:gd name="T31" fmla="*/ 0 h 19"/>
                  <a:gd name="T32" fmla="*/ 0 w 114"/>
                  <a:gd name="T33" fmla="*/ 0 h 19"/>
                  <a:gd name="T34" fmla="*/ 0 w 114"/>
                  <a:gd name="T35" fmla="*/ 0 h 19"/>
                  <a:gd name="T36" fmla="*/ 0 w 114"/>
                  <a:gd name="T37" fmla="*/ 0 h 19"/>
                  <a:gd name="T38" fmla="*/ 0 w 114"/>
                  <a:gd name="T39" fmla="*/ 0 h 19"/>
                  <a:gd name="T40" fmla="*/ 0 w 114"/>
                  <a:gd name="T41" fmla="*/ 0 h 19"/>
                  <a:gd name="T42" fmla="*/ 0 w 114"/>
                  <a:gd name="T43" fmla="*/ 0 h 19"/>
                  <a:gd name="T44" fmla="*/ 0 w 114"/>
                  <a:gd name="T45" fmla="*/ 0 h 19"/>
                  <a:gd name="T46" fmla="*/ 0 w 114"/>
                  <a:gd name="T47" fmla="*/ 0 h 19"/>
                  <a:gd name="T48" fmla="*/ 0 w 114"/>
                  <a:gd name="T49" fmla="*/ 0 h 19"/>
                  <a:gd name="T50" fmla="*/ 0 w 114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14"/>
                  <a:gd name="T79" fmla="*/ 0 h 19"/>
                  <a:gd name="T80" fmla="*/ 114 w 114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14" h="19">
                    <a:moveTo>
                      <a:pt x="7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2" y="16"/>
                    </a:lnTo>
                    <a:lnTo>
                      <a:pt x="5" y="16"/>
                    </a:lnTo>
                    <a:lnTo>
                      <a:pt x="7" y="19"/>
                    </a:lnTo>
                    <a:lnTo>
                      <a:pt x="106" y="19"/>
                    </a:lnTo>
                    <a:lnTo>
                      <a:pt x="112" y="16"/>
                    </a:lnTo>
                    <a:lnTo>
                      <a:pt x="114" y="16"/>
                    </a:lnTo>
                    <a:lnTo>
                      <a:pt x="114" y="13"/>
                    </a:lnTo>
                    <a:lnTo>
                      <a:pt x="114" y="10"/>
                    </a:lnTo>
                    <a:lnTo>
                      <a:pt x="114" y="6"/>
                    </a:lnTo>
                    <a:lnTo>
                      <a:pt x="114" y="4"/>
                    </a:lnTo>
                    <a:lnTo>
                      <a:pt x="114" y="0"/>
                    </a:lnTo>
                    <a:lnTo>
                      <a:pt x="112" y="0"/>
                    </a:lnTo>
                    <a:lnTo>
                      <a:pt x="108" y="0"/>
                    </a:lnTo>
                    <a:lnTo>
                      <a:pt x="106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98" name="Line 855"/>
              <p:cNvSpPr>
                <a:spLocks noChangeShapeType="1"/>
              </p:cNvSpPr>
              <p:nvPr/>
            </p:nvSpPr>
            <p:spPr bwMode="auto">
              <a:xfrm>
                <a:off x="1326" y="247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99" name="Freeform 856"/>
              <p:cNvSpPr>
                <a:spLocks/>
              </p:cNvSpPr>
              <p:nvPr/>
            </p:nvSpPr>
            <p:spPr bwMode="auto">
              <a:xfrm>
                <a:off x="1323" y="2472"/>
                <a:ext cx="3" cy="24"/>
              </a:xfrm>
              <a:custGeom>
                <a:avLst/>
                <a:gdLst>
                  <a:gd name="T0" fmla="*/ 0 w 17"/>
                  <a:gd name="T1" fmla="*/ 0 h 121"/>
                  <a:gd name="T2" fmla="*/ 0 w 17"/>
                  <a:gd name="T3" fmla="*/ 0 h 121"/>
                  <a:gd name="T4" fmla="*/ 0 w 17"/>
                  <a:gd name="T5" fmla="*/ 0 h 121"/>
                  <a:gd name="T6" fmla="*/ 0 w 17"/>
                  <a:gd name="T7" fmla="*/ 0 h 121"/>
                  <a:gd name="T8" fmla="*/ 0 w 17"/>
                  <a:gd name="T9" fmla="*/ 0 h 121"/>
                  <a:gd name="T10" fmla="*/ 0 w 17"/>
                  <a:gd name="T11" fmla="*/ 0 h 121"/>
                  <a:gd name="T12" fmla="*/ 0 w 17"/>
                  <a:gd name="T13" fmla="*/ 0 h 121"/>
                  <a:gd name="T14" fmla="*/ 0 w 17"/>
                  <a:gd name="T15" fmla="*/ 0 h 121"/>
                  <a:gd name="T16" fmla="*/ 0 w 17"/>
                  <a:gd name="T17" fmla="*/ 0 h 121"/>
                  <a:gd name="T18" fmla="*/ 0 w 17"/>
                  <a:gd name="T19" fmla="*/ 0 h 121"/>
                  <a:gd name="T20" fmla="*/ 0 w 17"/>
                  <a:gd name="T21" fmla="*/ 0 h 121"/>
                  <a:gd name="T22" fmla="*/ 0 w 17"/>
                  <a:gd name="T23" fmla="*/ 0 h 121"/>
                  <a:gd name="T24" fmla="*/ 0 w 17"/>
                  <a:gd name="T25" fmla="*/ 0 h 121"/>
                  <a:gd name="T26" fmla="*/ 0 w 17"/>
                  <a:gd name="T27" fmla="*/ 0 h 121"/>
                  <a:gd name="T28" fmla="*/ 0 w 17"/>
                  <a:gd name="T29" fmla="*/ 0 h 121"/>
                  <a:gd name="T30" fmla="*/ 0 w 17"/>
                  <a:gd name="T31" fmla="*/ 0 h 121"/>
                  <a:gd name="T32" fmla="*/ 0 w 17"/>
                  <a:gd name="T33" fmla="*/ 0 h 121"/>
                  <a:gd name="T34" fmla="*/ 0 w 17"/>
                  <a:gd name="T35" fmla="*/ 0 h 121"/>
                  <a:gd name="T36" fmla="*/ 0 w 17"/>
                  <a:gd name="T37" fmla="*/ 0 h 121"/>
                  <a:gd name="T38" fmla="*/ 0 w 17"/>
                  <a:gd name="T39" fmla="*/ 0 h 121"/>
                  <a:gd name="T40" fmla="*/ 0 w 17"/>
                  <a:gd name="T41" fmla="*/ 0 h 121"/>
                  <a:gd name="T42" fmla="*/ 0 w 17"/>
                  <a:gd name="T43" fmla="*/ 0 h 121"/>
                  <a:gd name="T44" fmla="*/ 0 w 17"/>
                  <a:gd name="T45" fmla="*/ 0 h 121"/>
                  <a:gd name="T46" fmla="*/ 0 w 17"/>
                  <a:gd name="T47" fmla="*/ 0 h 121"/>
                  <a:gd name="T48" fmla="*/ 0 w 17"/>
                  <a:gd name="T49" fmla="*/ 0 h 121"/>
                  <a:gd name="T50" fmla="*/ 0 w 17"/>
                  <a:gd name="T51" fmla="*/ 0 h 12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21"/>
                  <a:gd name="T80" fmla="*/ 17 w 17"/>
                  <a:gd name="T81" fmla="*/ 121 h 121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21">
                    <a:moveTo>
                      <a:pt x="17" y="10"/>
                    </a:moveTo>
                    <a:lnTo>
                      <a:pt x="17" y="6"/>
                    </a:lnTo>
                    <a:lnTo>
                      <a:pt x="17" y="4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0" y="10"/>
                    </a:lnTo>
                    <a:lnTo>
                      <a:pt x="0" y="114"/>
                    </a:lnTo>
                    <a:lnTo>
                      <a:pt x="4" y="114"/>
                    </a:lnTo>
                    <a:lnTo>
                      <a:pt x="4" y="118"/>
                    </a:lnTo>
                    <a:lnTo>
                      <a:pt x="6" y="121"/>
                    </a:lnTo>
                    <a:lnTo>
                      <a:pt x="9" y="121"/>
                    </a:lnTo>
                    <a:lnTo>
                      <a:pt x="11" y="121"/>
                    </a:lnTo>
                    <a:lnTo>
                      <a:pt x="15" y="121"/>
                    </a:lnTo>
                    <a:lnTo>
                      <a:pt x="17" y="118"/>
                    </a:lnTo>
                    <a:lnTo>
                      <a:pt x="17" y="114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00" name="Line 857"/>
              <p:cNvSpPr>
                <a:spLocks noChangeShapeType="1"/>
              </p:cNvSpPr>
              <p:nvPr/>
            </p:nvSpPr>
            <p:spPr bwMode="auto">
              <a:xfrm>
                <a:off x="1324" y="249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01" name="Freeform 858"/>
              <p:cNvSpPr>
                <a:spLocks/>
              </p:cNvSpPr>
              <p:nvPr/>
            </p:nvSpPr>
            <p:spPr bwMode="auto">
              <a:xfrm>
                <a:off x="1323" y="2493"/>
                <a:ext cx="32" cy="3"/>
              </a:xfrm>
              <a:custGeom>
                <a:avLst/>
                <a:gdLst>
                  <a:gd name="T0" fmla="*/ 0 w 162"/>
                  <a:gd name="T1" fmla="*/ 0 h 19"/>
                  <a:gd name="T2" fmla="*/ 0 w 162"/>
                  <a:gd name="T3" fmla="*/ 0 h 19"/>
                  <a:gd name="T4" fmla="*/ 0 w 162"/>
                  <a:gd name="T5" fmla="*/ 0 h 19"/>
                  <a:gd name="T6" fmla="*/ 0 w 162"/>
                  <a:gd name="T7" fmla="*/ 0 h 19"/>
                  <a:gd name="T8" fmla="*/ 0 w 162"/>
                  <a:gd name="T9" fmla="*/ 0 h 19"/>
                  <a:gd name="T10" fmla="*/ 0 w 162"/>
                  <a:gd name="T11" fmla="*/ 0 h 19"/>
                  <a:gd name="T12" fmla="*/ 0 w 162"/>
                  <a:gd name="T13" fmla="*/ 0 h 19"/>
                  <a:gd name="T14" fmla="*/ 0 w 162"/>
                  <a:gd name="T15" fmla="*/ 0 h 19"/>
                  <a:gd name="T16" fmla="*/ 0 w 162"/>
                  <a:gd name="T17" fmla="*/ 0 h 19"/>
                  <a:gd name="T18" fmla="*/ 0 w 162"/>
                  <a:gd name="T19" fmla="*/ 0 h 19"/>
                  <a:gd name="T20" fmla="*/ 0 w 162"/>
                  <a:gd name="T21" fmla="*/ 0 h 19"/>
                  <a:gd name="T22" fmla="*/ 0 w 162"/>
                  <a:gd name="T23" fmla="*/ 0 h 19"/>
                  <a:gd name="T24" fmla="*/ 0 w 162"/>
                  <a:gd name="T25" fmla="*/ 0 h 19"/>
                  <a:gd name="T26" fmla="*/ 0 w 162"/>
                  <a:gd name="T27" fmla="*/ 0 h 19"/>
                  <a:gd name="T28" fmla="*/ 0 w 162"/>
                  <a:gd name="T29" fmla="*/ 0 h 19"/>
                  <a:gd name="T30" fmla="*/ 0 w 162"/>
                  <a:gd name="T31" fmla="*/ 0 h 19"/>
                  <a:gd name="T32" fmla="*/ 0 w 162"/>
                  <a:gd name="T33" fmla="*/ 0 h 19"/>
                  <a:gd name="T34" fmla="*/ 0 w 162"/>
                  <a:gd name="T35" fmla="*/ 0 h 19"/>
                  <a:gd name="T36" fmla="*/ 0 w 162"/>
                  <a:gd name="T37" fmla="*/ 0 h 19"/>
                  <a:gd name="T38" fmla="*/ 0 w 162"/>
                  <a:gd name="T39" fmla="*/ 0 h 19"/>
                  <a:gd name="T40" fmla="*/ 0 w 162"/>
                  <a:gd name="T41" fmla="*/ 0 h 19"/>
                  <a:gd name="T42" fmla="*/ 0 w 162"/>
                  <a:gd name="T43" fmla="*/ 0 h 19"/>
                  <a:gd name="T44" fmla="*/ 0 w 162"/>
                  <a:gd name="T45" fmla="*/ 0 h 19"/>
                  <a:gd name="T46" fmla="*/ 0 w 162"/>
                  <a:gd name="T47" fmla="*/ 0 h 19"/>
                  <a:gd name="T48" fmla="*/ 0 w 162"/>
                  <a:gd name="T49" fmla="*/ 0 h 19"/>
                  <a:gd name="T50" fmla="*/ 0 w 162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2"/>
                  <a:gd name="T79" fmla="*/ 0 h 19"/>
                  <a:gd name="T80" fmla="*/ 162 w 162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2" h="19">
                    <a:moveTo>
                      <a:pt x="9" y="0"/>
                    </a:moveTo>
                    <a:lnTo>
                      <a:pt x="9" y="0"/>
                    </a:lnTo>
                    <a:lnTo>
                      <a:pt x="6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0" y="10"/>
                    </a:lnTo>
                    <a:lnTo>
                      <a:pt x="4" y="12"/>
                    </a:lnTo>
                    <a:lnTo>
                      <a:pt x="4" y="16"/>
                    </a:lnTo>
                    <a:lnTo>
                      <a:pt x="6" y="19"/>
                    </a:lnTo>
                    <a:lnTo>
                      <a:pt x="9" y="19"/>
                    </a:lnTo>
                    <a:lnTo>
                      <a:pt x="151" y="19"/>
                    </a:lnTo>
                    <a:lnTo>
                      <a:pt x="156" y="19"/>
                    </a:lnTo>
                    <a:lnTo>
                      <a:pt x="159" y="16"/>
                    </a:lnTo>
                    <a:lnTo>
                      <a:pt x="159" y="12"/>
                    </a:lnTo>
                    <a:lnTo>
                      <a:pt x="162" y="12"/>
                    </a:lnTo>
                    <a:lnTo>
                      <a:pt x="162" y="10"/>
                    </a:lnTo>
                    <a:lnTo>
                      <a:pt x="162" y="6"/>
                    </a:lnTo>
                    <a:lnTo>
                      <a:pt x="159" y="4"/>
                    </a:lnTo>
                    <a:lnTo>
                      <a:pt x="156" y="0"/>
                    </a:lnTo>
                    <a:lnTo>
                      <a:pt x="151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02" name="Line 859"/>
              <p:cNvSpPr>
                <a:spLocks noChangeShapeType="1"/>
              </p:cNvSpPr>
              <p:nvPr/>
            </p:nvSpPr>
            <p:spPr bwMode="auto">
              <a:xfrm>
                <a:off x="1355" y="249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03" name="Freeform 860"/>
              <p:cNvSpPr>
                <a:spLocks/>
              </p:cNvSpPr>
              <p:nvPr/>
            </p:nvSpPr>
            <p:spPr bwMode="auto">
              <a:xfrm>
                <a:off x="1352" y="2493"/>
                <a:ext cx="3" cy="24"/>
              </a:xfrm>
              <a:custGeom>
                <a:avLst/>
                <a:gdLst>
                  <a:gd name="T0" fmla="*/ 0 w 17"/>
                  <a:gd name="T1" fmla="*/ 0 h 120"/>
                  <a:gd name="T2" fmla="*/ 0 w 17"/>
                  <a:gd name="T3" fmla="*/ 0 h 120"/>
                  <a:gd name="T4" fmla="*/ 0 w 17"/>
                  <a:gd name="T5" fmla="*/ 0 h 120"/>
                  <a:gd name="T6" fmla="*/ 0 w 17"/>
                  <a:gd name="T7" fmla="*/ 0 h 120"/>
                  <a:gd name="T8" fmla="*/ 0 w 17"/>
                  <a:gd name="T9" fmla="*/ 0 h 120"/>
                  <a:gd name="T10" fmla="*/ 0 w 17"/>
                  <a:gd name="T11" fmla="*/ 0 h 120"/>
                  <a:gd name="T12" fmla="*/ 0 w 17"/>
                  <a:gd name="T13" fmla="*/ 0 h 120"/>
                  <a:gd name="T14" fmla="*/ 0 w 17"/>
                  <a:gd name="T15" fmla="*/ 0 h 120"/>
                  <a:gd name="T16" fmla="*/ 0 w 17"/>
                  <a:gd name="T17" fmla="*/ 0 h 120"/>
                  <a:gd name="T18" fmla="*/ 0 w 17"/>
                  <a:gd name="T19" fmla="*/ 0 h 120"/>
                  <a:gd name="T20" fmla="*/ 0 w 17"/>
                  <a:gd name="T21" fmla="*/ 0 h 120"/>
                  <a:gd name="T22" fmla="*/ 0 w 17"/>
                  <a:gd name="T23" fmla="*/ 0 h 120"/>
                  <a:gd name="T24" fmla="*/ 0 w 17"/>
                  <a:gd name="T25" fmla="*/ 0 h 120"/>
                  <a:gd name="T26" fmla="*/ 0 w 17"/>
                  <a:gd name="T27" fmla="*/ 0 h 120"/>
                  <a:gd name="T28" fmla="*/ 0 w 17"/>
                  <a:gd name="T29" fmla="*/ 0 h 120"/>
                  <a:gd name="T30" fmla="*/ 0 w 17"/>
                  <a:gd name="T31" fmla="*/ 0 h 120"/>
                  <a:gd name="T32" fmla="*/ 0 w 17"/>
                  <a:gd name="T33" fmla="*/ 0 h 120"/>
                  <a:gd name="T34" fmla="*/ 0 w 17"/>
                  <a:gd name="T35" fmla="*/ 0 h 120"/>
                  <a:gd name="T36" fmla="*/ 0 w 17"/>
                  <a:gd name="T37" fmla="*/ 0 h 120"/>
                  <a:gd name="T38" fmla="*/ 0 w 17"/>
                  <a:gd name="T39" fmla="*/ 0 h 120"/>
                  <a:gd name="T40" fmla="*/ 0 w 17"/>
                  <a:gd name="T41" fmla="*/ 0 h 120"/>
                  <a:gd name="T42" fmla="*/ 0 w 17"/>
                  <a:gd name="T43" fmla="*/ 0 h 120"/>
                  <a:gd name="T44" fmla="*/ 0 w 17"/>
                  <a:gd name="T45" fmla="*/ 0 h 120"/>
                  <a:gd name="T46" fmla="*/ 0 w 17"/>
                  <a:gd name="T47" fmla="*/ 0 h 120"/>
                  <a:gd name="T48" fmla="*/ 0 w 17"/>
                  <a:gd name="T49" fmla="*/ 0 h 120"/>
                  <a:gd name="T50" fmla="*/ 0 w 17"/>
                  <a:gd name="T51" fmla="*/ 0 h 12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20"/>
                  <a:gd name="T80" fmla="*/ 17 w 17"/>
                  <a:gd name="T81" fmla="*/ 120 h 12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20">
                    <a:moveTo>
                      <a:pt x="17" y="10"/>
                    </a:moveTo>
                    <a:lnTo>
                      <a:pt x="17" y="6"/>
                    </a:lnTo>
                    <a:lnTo>
                      <a:pt x="14" y="4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14"/>
                    </a:lnTo>
                    <a:lnTo>
                      <a:pt x="0" y="117"/>
                    </a:lnTo>
                    <a:lnTo>
                      <a:pt x="3" y="117"/>
                    </a:lnTo>
                    <a:lnTo>
                      <a:pt x="3" y="120"/>
                    </a:lnTo>
                    <a:lnTo>
                      <a:pt x="6" y="120"/>
                    </a:lnTo>
                    <a:lnTo>
                      <a:pt x="8" y="120"/>
                    </a:lnTo>
                    <a:lnTo>
                      <a:pt x="11" y="120"/>
                    </a:lnTo>
                    <a:lnTo>
                      <a:pt x="14" y="117"/>
                    </a:lnTo>
                    <a:lnTo>
                      <a:pt x="17" y="114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04" name="Line 861"/>
              <p:cNvSpPr>
                <a:spLocks noChangeShapeType="1"/>
              </p:cNvSpPr>
              <p:nvPr/>
            </p:nvSpPr>
            <p:spPr bwMode="auto">
              <a:xfrm>
                <a:off x="1353" y="251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05" name="Freeform 862"/>
              <p:cNvSpPr>
                <a:spLocks/>
              </p:cNvSpPr>
              <p:nvPr/>
            </p:nvSpPr>
            <p:spPr bwMode="auto">
              <a:xfrm>
                <a:off x="1352" y="2513"/>
                <a:ext cx="8" cy="4"/>
              </a:xfrm>
              <a:custGeom>
                <a:avLst/>
                <a:gdLst>
                  <a:gd name="T0" fmla="*/ 0 w 43"/>
                  <a:gd name="T1" fmla="*/ 0 h 18"/>
                  <a:gd name="T2" fmla="*/ 0 w 43"/>
                  <a:gd name="T3" fmla="*/ 0 h 18"/>
                  <a:gd name="T4" fmla="*/ 0 w 43"/>
                  <a:gd name="T5" fmla="*/ 0 h 18"/>
                  <a:gd name="T6" fmla="*/ 0 w 43"/>
                  <a:gd name="T7" fmla="*/ 0 h 18"/>
                  <a:gd name="T8" fmla="*/ 0 w 43"/>
                  <a:gd name="T9" fmla="*/ 0 h 18"/>
                  <a:gd name="T10" fmla="*/ 0 w 43"/>
                  <a:gd name="T11" fmla="*/ 0 h 18"/>
                  <a:gd name="T12" fmla="*/ 0 w 43"/>
                  <a:gd name="T13" fmla="*/ 0 h 18"/>
                  <a:gd name="T14" fmla="*/ 0 w 43"/>
                  <a:gd name="T15" fmla="*/ 0 h 18"/>
                  <a:gd name="T16" fmla="*/ 0 w 43"/>
                  <a:gd name="T17" fmla="*/ 0 h 18"/>
                  <a:gd name="T18" fmla="*/ 0 w 43"/>
                  <a:gd name="T19" fmla="*/ 0 h 18"/>
                  <a:gd name="T20" fmla="*/ 0 w 43"/>
                  <a:gd name="T21" fmla="*/ 0 h 18"/>
                  <a:gd name="T22" fmla="*/ 0 w 43"/>
                  <a:gd name="T23" fmla="*/ 0 h 18"/>
                  <a:gd name="T24" fmla="*/ 0 w 43"/>
                  <a:gd name="T25" fmla="*/ 0 h 18"/>
                  <a:gd name="T26" fmla="*/ 0 w 43"/>
                  <a:gd name="T27" fmla="*/ 0 h 18"/>
                  <a:gd name="T28" fmla="*/ 0 w 43"/>
                  <a:gd name="T29" fmla="*/ 0 h 18"/>
                  <a:gd name="T30" fmla="*/ 0 w 43"/>
                  <a:gd name="T31" fmla="*/ 0 h 18"/>
                  <a:gd name="T32" fmla="*/ 0 w 43"/>
                  <a:gd name="T33" fmla="*/ 0 h 18"/>
                  <a:gd name="T34" fmla="*/ 0 w 43"/>
                  <a:gd name="T35" fmla="*/ 0 h 18"/>
                  <a:gd name="T36" fmla="*/ 0 w 43"/>
                  <a:gd name="T37" fmla="*/ 0 h 18"/>
                  <a:gd name="T38" fmla="*/ 0 w 43"/>
                  <a:gd name="T39" fmla="*/ 0 h 18"/>
                  <a:gd name="T40" fmla="*/ 0 w 43"/>
                  <a:gd name="T41" fmla="*/ 0 h 18"/>
                  <a:gd name="T42" fmla="*/ 0 w 43"/>
                  <a:gd name="T43" fmla="*/ 0 h 18"/>
                  <a:gd name="T44" fmla="*/ 0 w 43"/>
                  <a:gd name="T45" fmla="*/ 0 h 18"/>
                  <a:gd name="T46" fmla="*/ 0 w 43"/>
                  <a:gd name="T47" fmla="*/ 0 h 18"/>
                  <a:gd name="T48" fmla="*/ 0 w 43"/>
                  <a:gd name="T49" fmla="*/ 0 h 18"/>
                  <a:gd name="T50" fmla="*/ 0 w 43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3"/>
                  <a:gd name="T79" fmla="*/ 0 h 18"/>
                  <a:gd name="T80" fmla="*/ 43 w 43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3" h="18">
                    <a:moveTo>
                      <a:pt x="8" y="0"/>
                    </a:moveTo>
                    <a:lnTo>
                      <a:pt x="6" y="0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3" y="15"/>
                    </a:lnTo>
                    <a:lnTo>
                      <a:pt x="3" y="18"/>
                    </a:lnTo>
                    <a:lnTo>
                      <a:pt x="6" y="18"/>
                    </a:lnTo>
                    <a:lnTo>
                      <a:pt x="8" y="18"/>
                    </a:lnTo>
                    <a:lnTo>
                      <a:pt x="36" y="18"/>
                    </a:lnTo>
                    <a:lnTo>
                      <a:pt x="41" y="18"/>
                    </a:lnTo>
                    <a:lnTo>
                      <a:pt x="41" y="15"/>
                    </a:lnTo>
                    <a:lnTo>
                      <a:pt x="43" y="15"/>
                    </a:lnTo>
                    <a:lnTo>
                      <a:pt x="43" y="12"/>
                    </a:lnTo>
                    <a:lnTo>
                      <a:pt x="43" y="8"/>
                    </a:lnTo>
                    <a:lnTo>
                      <a:pt x="43" y="6"/>
                    </a:lnTo>
                    <a:lnTo>
                      <a:pt x="41" y="3"/>
                    </a:lnTo>
                    <a:lnTo>
                      <a:pt x="39" y="0"/>
                    </a:lnTo>
                    <a:lnTo>
                      <a:pt x="36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06" name="Line 863"/>
              <p:cNvSpPr>
                <a:spLocks noChangeShapeType="1"/>
              </p:cNvSpPr>
              <p:nvPr/>
            </p:nvSpPr>
            <p:spPr bwMode="auto">
              <a:xfrm>
                <a:off x="1360" y="251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07" name="Freeform 864"/>
              <p:cNvSpPr>
                <a:spLocks/>
              </p:cNvSpPr>
              <p:nvPr/>
            </p:nvSpPr>
            <p:spPr bwMode="auto">
              <a:xfrm>
                <a:off x="1357" y="2513"/>
                <a:ext cx="3" cy="25"/>
              </a:xfrm>
              <a:custGeom>
                <a:avLst/>
                <a:gdLst>
                  <a:gd name="T0" fmla="*/ 0 w 15"/>
                  <a:gd name="T1" fmla="*/ 0 h 123"/>
                  <a:gd name="T2" fmla="*/ 0 w 15"/>
                  <a:gd name="T3" fmla="*/ 0 h 123"/>
                  <a:gd name="T4" fmla="*/ 0 w 15"/>
                  <a:gd name="T5" fmla="*/ 0 h 123"/>
                  <a:gd name="T6" fmla="*/ 0 w 15"/>
                  <a:gd name="T7" fmla="*/ 0 h 123"/>
                  <a:gd name="T8" fmla="*/ 0 w 15"/>
                  <a:gd name="T9" fmla="*/ 0 h 123"/>
                  <a:gd name="T10" fmla="*/ 0 w 15"/>
                  <a:gd name="T11" fmla="*/ 0 h 123"/>
                  <a:gd name="T12" fmla="*/ 0 w 15"/>
                  <a:gd name="T13" fmla="*/ 0 h 123"/>
                  <a:gd name="T14" fmla="*/ 0 w 15"/>
                  <a:gd name="T15" fmla="*/ 0 h 123"/>
                  <a:gd name="T16" fmla="*/ 0 w 15"/>
                  <a:gd name="T17" fmla="*/ 0 h 123"/>
                  <a:gd name="T18" fmla="*/ 0 w 15"/>
                  <a:gd name="T19" fmla="*/ 0 h 123"/>
                  <a:gd name="T20" fmla="*/ 0 w 15"/>
                  <a:gd name="T21" fmla="*/ 0 h 123"/>
                  <a:gd name="T22" fmla="*/ 0 w 15"/>
                  <a:gd name="T23" fmla="*/ 0 h 123"/>
                  <a:gd name="T24" fmla="*/ 0 w 15"/>
                  <a:gd name="T25" fmla="*/ 0 h 123"/>
                  <a:gd name="T26" fmla="*/ 0 w 15"/>
                  <a:gd name="T27" fmla="*/ 0 h 123"/>
                  <a:gd name="T28" fmla="*/ 0 w 15"/>
                  <a:gd name="T29" fmla="*/ 0 h 123"/>
                  <a:gd name="T30" fmla="*/ 0 w 15"/>
                  <a:gd name="T31" fmla="*/ 0 h 123"/>
                  <a:gd name="T32" fmla="*/ 0 w 15"/>
                  <a:gd name="T33" fmla="*/ 0 h 123"/>
                  <a:gd name="T34" fmla="*/ 0 w 15"/>
                  <a:gd name="T35" fmla="*/ 0 h 123"/>
                  <a:gd name="T36" fmla="*/ 0 w 15"/>
                  <a:gd name="T37" fmla="*/ 0 h 123"/>
                  <a:gd name="T38" fmla="*/ 0 w 15"/>
                  <a:gd name="T39" fmla="*/ 0 h 123"/>
                  <a:gd name="T40" fmla="*/ 0 w 15"/>
                  <a:gd name="T41" fmla="*/ 0 h 123"/>
                  <a:gd name="T42" fmla="*/ 0 w 15"/>
                  <a:gd name="T43" fmla="*/ 0 h 123"/>
                  <a:gd name="T44" fmla="*/ 0 w 15"/>
                  <a:gd name="T45" fmla="*/ 0 h 123"/>
                  <a:gd name="T46" fmla="*/ 0 w 15"/>
                  <a:gd name="T47" fmla="*/ 0 h 123"/>
                  <a:gd name="T48" fmla="*/ 0 w 15"/>
                  <a:gd name="T49" fmla="*/ 0 h 123"/>
                  <a:gd name="T50" fmla="*/ 0 w 15"/>
                  <a:gd name="T51" fmla="*/ 0 h 12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5"/>
                  <a:gd name="T79" fmla="*/ 0 h 123"/>
                  <a:gd name="T80" fmla="*/ 15 w 15"/>
                  <a:gd name="T81" fmla="*/ 123 h 12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5" h="123">
                    <a:moveTo>
                      <a:pt x="15" y="8"/>
                    </a:moveTo>
                    <a:lnTo>
                      <a:pt x="15" y="8"/>
                    </a:lnTo>
                    <a:lnTo>
                      <a:pt x="15" y="6"/>
                    </a:lnTo>
                    <a:lnTo>
                      <a:pt x="13" y="3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114"/>
                    </a:lnTo>
                    <a:lnTo>
                      <a:pt x="2" y="116"/>
                    </a:lnTo>
                    <a:lnTo>
                      <a:pt x="2" y="120"/>
                    </a:lnTo>
                    <a:lnTo>
                      <a:pt x="5" y="120"/>
                    </a:lnTo>
                    <a:lnTo>
                      <a:pt x="5" y="123"/>
                    </a:lnTo>
                    <a:lnTo>
                      <a:pt x="8" y="123"/>
                    </a:lnTo>
                    <a:lnTo>
                      <a:pt x="11" y="123"/>
                    </a:lnTo>
                    <a:lnTo>
                      <a:pt x="13" y="120"/>
                    </a:lnTo>
                    <a:lnTo>
                      <a:pt x="15" y="116"/>
                    </a:lnTo>
                    <a:lnTo>
                      <a:pt x="15" y="114"/>
                    </a:lnTo>
                    <a:lnTo>
                      <a:pt x="15" y="8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08" name="Line 865"/>
              <p:cNvSpPr>
                <a:spLocks noChangeShapeType="1"/>
              </p:cNvSpPr>
              <p:nvPr/>
            </p:nvSpPr>
            <p:spPr bwMode="auto">
              <a:xfrm>
                <a:off x="1359" y="253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09" name="Freeform 866"/>
              <p:cNvSpPr>
                <a:spLocks/>
              </p:cNvSpPr>
              <p:nvPr/>
            </p:nvSpPr>
            <p:spPr bwMode="auto">
              <a:xfrm>
                <a:off x="1357" y="2534"/>
                <a:ext cx="38" cy="4"/>
              </a:xfrm>
              <a:custGeom>
                <a:avLst/>
                <a:gdLst>
                  <a:gd name="T0" fmla="*/ 0 w 188"/>
                  <a:gd name="T1" fmla="*/ 0 h 19"/>
                  <a:gd name="T2" fmla="*/ 0 w 188"/>
                  <a:gd name="T3" fmla="*/ 0 h 19"/>
                  <a:gd name="T4" fmla="*/ 0 w 188"/>
                  <a:gd name="T5" fmla="*/ 0 h 19"/>
                  <a:gd name="T6" fmla="*/ 0 w 188"/>
                  <a:gd name="T7" fmla="*/ 0 h 19"/>
                  <a:gd name="T8" fmla="*/ 0 w 188"/>
                  <a:gd name="T9" fmla="*/ 0 h 19"/>
                  <a:gd name="T10" fmla="*/ 0 w 188"/>
                  <a:gd name="T11" fmla="*/ 0 h 19"/>
                  <a:gd name="T12" fmla="*/ 0 w 188"/>
                  <a:gd name="T13" fmla="*/ 0 h 19"/>
                  <a:gd name="T14" fmla="*/ 0 w 188"/>
                  <a:gd name="T15" fmla="*/ 0 h 19"/>
                  <a:gd name="T16" fmla="*/ 0 w 188"/>
                  <a:gd name="T17" fmla="*/ 0 h 19"/>
                  <a:gd name="T18" fmla="*/ 0 w 188"/>
                  <a:gd name="T19" fmla="*/ 0 h 19"/>
                  <a:gd name="T20" fmla="*/ 0 w 188"/>
                  <a:gd name="T21" fmla="*/ 0 h 19"/>
                  <a:gd name="T22" fmla="*/ 0 w 188"/>
                  <a:gd name="T23" fmla="*/ 0 h 19"/>
                  <a:gd name="T24" fmla="*/ 0 w 188"/>
                  <a:gd name="T25" fmla="*/ 0 h 19"/>
                  <a:gd name="T26" fmla="*/ 0 w 188"/>
                  <a:gd name="T27" fmla="*/ 0 h 19"/>
                  <a:gd name="T28" fmla="*/ 0 w 188"/>
                  <a:gd name="T29" fmla="*/ 0 h 19"/>
                  <a:gd name="T30" fmla="*/ 0 w 188"/>
                  <a:gd name="T31" fmla="*/ 0 h 19"/>
                  <a:gd name="T32" fmla="*/ 0 w 188"/>
                  <a:gd name="T33" fmla="*/ 0 h 19"/>
                  <a:gd name="T34" fmla="*/ 0 w 188"/>
                  <a:gd name="T35" fmla="*/ 0 h 19"/>
                  <a:gd name="T36" fmla="*/ 0 w 188"/>
                  <a:gd name="T37" fmla="*/ 0 h 19"/>
                  <a:gd name="T38" fmla="*/ 0 w 188"/>
                  <a:gd name="T39" fmla="*/ 0 h 19"/>
                  <a:gd name="T40" fmla="*/ 0 w 188"/>
                  <a:gd name="T41" fmla="*/ 0 h 19"/>
                  <a:gd name="T42" fmla="*/ 0 w 188"/>
                  <a:gd name="T43" fmla="*/ 0 h 19"/>
                  <a:gd name="T44" fmla="*/ 0 w 188"/>
                  <a:gd name="T45" fmla="*/ 0 h 19"/>
                  <a:gd name="T46" fmla="*/ 0 w 188"/>
                  <a:gd name="T47" fmla="*/ 0 h 19"/>
                  <a:gd name="T48" fmla="*/ 0 w 188"/>
                  <a:gd name="T49" fmla="*/ 0 h 19"/>
                  <a:gd name="T50" fmla="*/ 0 w 188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88"/>
                  <a:gd name="T79" fmla="*/ 0 h 19"/>
                  <a:gd name="T80" fmla="*/ 188 w 188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88" h="19">
                    <a:moveTo>
                      <a:pt x="8" y="0"/>
                    </a:moveTo>
                    <a:lnTo>
                      <a:pt x="5" y="0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2" y="16"/>
                    </a:lnTo>
                    <a:lnTo>
                      <a:pt x="5" y="16"/>
                    </a:lnTo>
                    <a:lnTo>
                      <a:pt x="5" y="19"/>
                    </a:lnTo>
                    <a:lnTo>
                      <a:pt x="8" y="19"/>
                    </a:lnTo>
                    <a:lnTo>
                      <a:pt x="177" y="19"/>
                    </a:lnTo>
                    <a:lnTo>
                      <a:pt x="185" y="16"/>
                    </a:lnTo>
                    <a:lnTo>
                      <a:pt x="188" y="12"/>
                    </a:lnTo>
                    <a:lnTo>
                      <a:pt x="188" y="10"/>
                    </a:lnTo>
                    <a:lnTo>
                      <a:pt x="188" y="6"/>
                    </a:lnTo>
                    <a:lnTo>
                      <a:pt x="188" y="4"/>
                    </a:lnTo>
                    <a:lnTo>
                      <a:pt x="185" y="4"/>
                    </a:lnTo>
                    <a:lnTo>
                      <a:pt x="185" y="0"/>
                    </a:lnTo>
                    <a:lnTo>
                      <a:pt x="182" y="0"/>
                    </a:lnTo>
                    <a:lnTo>
                      <a:pt x="177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10" name="Line 867"/>
              <p:cNvSpPr>
                <a:spLocks noChangeShapeType="1"/>
              </p:cNvSpPr>
              <p:nvPr/>
            </p:nvSpPr>
            <p:spPr bwMode="auto">
              <a:xfrm>
                <a:off x="1395" y="253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11" name="Freeform 868"/>
              <p:cNvSpPr>
                <a:spLocks/>
              </p:cNvSpPr>
              <p:nvPr/>
            </p:nvSpPr>
            <p:spPr bwMode="auto">
              <a:xfrm>
                <a:off x="1391" y="2534"/>
                <a:ext cx="4" cy="24"/>
              </a:xfrm>
              <a:custGeom>
                <a:avLst/>
                <a:gdLst>
                  <a:gd name="T0" fmla="*/ 0 w 17"/>
                  <a:gd name="T1" fmla="*/ 0 h 120"/>
                  <a:gd name="T2" fmla="*/ 0 w 17"/>
                  <a:gd name="T3" fmla="*/ 0 h 120"/>
                  <a:gd name="T4" fmla="*/ 0 w 17"/>
                  <a:gd name="T5" fmla="*/ 0 h 120"/>
                  <a:gd name="T6" fmla="*/ 0 w 17"/>
                  <a:gd name="T7" fmla="*/ 0 h 120"/>
                  <a:gd name="T8" fmla="*/ 0 w 17"/>
                  <a:gd name="T9" fmla="*/ 0 h 120"/>
                  <a:gd name="T10" fmla="*/ 0 w 17"/>
                  <a:gd name="T11" fmla="*/ 0 h 120"/>
                  <a:gd name="T12" fmla="*/ 0 w 17"/>
                  <a:gd name="T13" fmla="*/ 0 h 120"/>
                  <a:gd name="T14" fmla="*/ 0 w 17"/>
                  <a:gd name="T15" fmla="*/ 0 h 120"/>
                  <a:gd name="T16" fmla="*/ 0 w 17"/>
                  <a:gd name="T17" fmla="*/ 0 h 120"/>
                  <a:gd name="T18" fmla="*/ 0 w 17"/>
                  <a:gd name="T19" fmla="*/ 0 h 120"/>
                  <a:gd name="T20" fmla="*/ 0 w 17"/>
                  <a:gd name="T21" fmla="*/ 0 h 120"/>
                  <a:gd name="T22" fmla="*/ 0 w 17"/>
                  <a:gd name="T23" fmla="*/ 0 h 120"/>
                  <a:gd name="T24" fmla="*/ 0 w 17"/>
                  <a:gd name="T25" fmla="*/ 0 h 120"/>
                  <a:gd name="T26" fmla="*/ 0 w 17"/>
                  <a:gd name="T27" fmla="*/ 0 h 120"/>
                  <a:gd name="T28" fmla="*/ 0 w 17"/>
                  <a:gd name="T29" fmla="*/ 0 h 120"/>
                  <a:gd name="T30" fmla="*/ 0 w 17"/>
                  <a:gd name="T31" fmla="*/ 0 h 120"/>
                  <a:gd name="T32" fmla="*/ 0 w 17"/>
                  <a:gd name="T33" fmla="*/ 0 h 120"/>
                  <a:gd name="T34" fmla="*/ 0 w 17"/>
                  <a:gd name="T35" fmla="*/ 0 h 120"/>
                  <a:gd name="T36" fmla="*/ 0 w 17"/>
                  <a:gd name="T37" fmla="*/ 0 h 120"/>
                  <a:gd name="T38" fmla="*/ 0 w 17"/>
                  <a:gd name="T39" fmla="*/ 0 h 120"/>
                  <a:gd name="T40" fmla="*/ 0 w 17"/>
                  <a:gd name="T41" fmla="*/ 0 h 120"/>
                  <a:gd name="T42" fmla="*/ 0 w 17"/>
                  <a:gd name="T43" fmla="*/ 0 h 120"/>
                  <a:gd name="T44" fmla="*/ 0 w 17"/>
                  <a:gd name="T45" fmla="*/ 0 h 120"/>
                  <a:gd name="T46" fmla="*/ 0 w 17"/>
                  <a:gd name="T47" fmla="*/ 0 h 120"/>
                  <a:gd name="T48" fmla="*/ 0 w 17"/>
                  <a:gd name="T49" fmla="*/ 0 h 120"/>
                  <a:gd name="T50" fmla="*/ 0 w 17"/>
                  <a:gd name="T51" fmla="*/ 0 h 12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20"/>
                  <a:gd name="T80" fmla="*/ 17 w 17"/>
                  <a:gd name="T81" fmla="*/ 120 h 12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20">
                    <a:moveTo>
                      <a:pt x="17" y="10"/>
                    </a:moveTo>
                    <a:lnTo>
                      <a:pt x="17" y="6"/>
                    </a:lnTo>
                    <a:lnTo>
                      <a:pt x="17" y="4"/>
                    </a:lnTo>
                    <a:lnTo>
                      <a:pt x="14" y="4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14"/>
                    </a:lnTo>
                    <a:lnTo>
                      <a:pt x="0" y="118"/>
                    </a:lnTo>
                    <a:lnTo>
                      <a:pt x="3" y="118"/>
                    </a:lnTo>
                    <a:lnTo>
                      <a:pt x="6" y="120"/>
                    </a:lnTo>
                    <a:lnTo>
                      <a:pt x="8" y="120"/>
                    </a:lnTo>
                    <a:lnTo>
                      <a:pt x="11" y="120"/>
                    </a:lnTo>
                    <a:lnTo>
                      <a:pt x="14" y="120"/>
                    </a:lnTo>
                    <a:lnTo>
                      <a:pt x="14" y="118"/>
                    </a:lnTo>
                    <a:lnTo>
                      <a:pt x="17" y="118"/>
                    </a:lnTo>
                    <a:lnTo>
                      <a:pt x="17" y="114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12" name="Line 869"/>
              <p:cNvSpPr>
                <a:spLocks noChangeShapeType="1"/>
              </p:cNvSpPr>
              <p:nvPr/>
            </p:nvSpPr>
            <p:spPr bwMode="auto">
              <a:xfrm>
                <a:off x="1393" y="255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13" name="Freeform 870"/>
              <p:cNvSpPr>
                <a:spLocks/>
              </p:cNvSpPr>
              <p:nvPr/>
            </p:nvSpPr>
            <p:spPr bwMode="auto">
              <a:xfrm>
                <a:off x="1391" y="2554"/>
                <a:ext cx="10" cy="4"/>
              </a:xfrm>
              <a:custGeom>
                <a:avLst/>
                <a:gdLst>
                  <a:gd name="T0" fmla="*/ 0 w 46"/>
                  <a:gd name="T1" fmla="*/ 0 h 18"/>
                  <a:gd name="T2" fmla="*/ 0 w 46"/>
                  <a:gd name="T3" fmla="*/ 0 h 18"/>
                  <a:gd name="T4" fmla="*/ 0 w 46"/>
                  <a:gd name="T5" fmla="*/ 0 h 18"/>
                  <a:gd name="T6" fmla="*/ 0 w 46"/>
                  <a:gd name="T7" fmla="*/ 0 h 18"/>
                  <a:gd name="T8" fmla="*/ 0 w 46"/>
                  <a:gd name="T9" fmla="*/ 0 h 18"/>
                  <a:gd name="T10" fmla="*/ 0 w 46"/>
                  <a:gd name="T11" fmla="*/ 0 h 18"/>
                  <a:gd name="T12" fmla="*/ 0 w 46"/>
                  <a:gd name="T13" fmla="*/ 0 h 18"/>
                  <a:gd name="T14" fmla="*/ 0 w 46"/>
                  <a:gd name="T15" fmla="*/ 0 h 18"/>
                  <a:gd name="T16" fmla="*/ 0 w 46"/>
                  <a:gd name="T17" fmla="*/ 0 h 18"/>
                  <a:gd name="T18" fmla="*/ 0 w 46"/>
                  <a:gd name="T19" fmla="*/ 0 h 18"/>
                  <a:gd name="T20" fmla="*/ 0 w 46"/>
                  <a:gd name="T21" fmla="*/ 0 h 18"/>
                  <a:gd name="T22" fmla="*/ 0 w 46"/>
                  <a:gd name="T23" fmla="*/ 0 h 18"/>
                  <a:gd name="T24" fmla="*/ 0 w 46"/>
                  <a:gd name="T25" fmla="*/ 0 h 18"/>
                  <a:gd name="T26" fmla="*/ 0 w 46"/>
                  <a:gd name="T27" fmla="*/ 0 h 18"/>
                  <a:gd name="T28" fmla="*/ 0 w 46"/>
                  <a:gd name="T29" fmla="*/ 0 h 18"/>
                  <a:gd name="T30" fmla="*/ 0 w 46"/>
                  <a:gd name="T31" fmla="*/ 0 h 18"/>
                  <a:gd name="T32" fmla="*/ 0 w 46"/>
                  <a:gd name="T33" fmla="*/ 0 h 18"/>
                  <a:gd name="T34" fmla="*/ 0 w 46"/>
                  <a:gd name="T35" fmla="*/ 0 h 18"/>
                  <a:gd name="T36" fmla="*/ 0 w 46"/>
                  <a:gd name="T37" fmla="*/ 0 h 18"/>
                  <a:gd name="T38" fmla="*/ 0 w 46"/>
                  <a:gd name="T39" fmla="*/ 0 h 18"/>
                  <a:gd name="T40" fmla="*/ 0 w 46"/>
                  <a:gd name="T41" fmla="*/ 0 h 18"/>
                  <a:gd name="T42" fmla="*/ 0 w 46"/>
                  <a:gd name="T43" fmla="*/ 0 h 18"/>
                  <a:gd name="T44" fmla="*/ 0 w 46"/>
                  <a:gd name="T45" fmla="*/ 0 h 18"/>
                  <a:gd name="T46" fmla="*/ 0 w 46"/>
                  <a:gd name="T47" fmla="*/ 0 h 18"/>
                  <a:gd name="T48" fmla="*/ 0 w 46"/>
                  <a:gd name="T49" fmla="*/ 0 h 18"/>
                  <a:gd name="T50" fmla="*/ 0 w 46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6"/>
                  <a:gd name="T79" fmla="*/ 0 h 18"/>
                  <a:gd name="T80" fmla="*/ 46 w 46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6" h="18">
                    <a:moveTo>
                      <a:pt x="8" y="0"/>
                    </a:moveTo>
                    <a:lnTo>
                      <a:pt x="6" y="0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3" y="16"/>
                    </a:lnTo>
                    <a:lnTo>
                      <a:pt x="6" y="18"/>
                    </a:lnTo>
                    <a:lnTo>
                      <a:pt x="8" y="18"/>
                    </a:lnTo>
                    <a:lnTo>
                      <a:pt x="35" y="18"/>
                    </a:lnTo>
                    <a:lnTo>
                      <a:pt x="41" y="18"/>
                    </a:lnTo>
                    <a:lnTo>
                      <a:pt x="44" y="16"/>
                    </a:lnTo>
                    <a:lnTo>
                      <a:pt x="44" y="12"/>
                    </a:lnTo>
                    <a:lnTo>
                      <a:pt x="46" y="10"/>
                    </a:lnTo>
                    <a:lnTo>
                      <a:pt x="44" y="6"/>
                    </a:lnTo>
                    <a:lnTo>
                      <a:pt x="44" y="3"/>
                    </a:lnTo>
                    <a:lnTo>
                      <a:pt x="41" y="3"/>
                    </a:lnTo>
                    <a:lnTo>
                      <a:pt x="39" y="0"/>
                    </a:lnTo>
                    <a:lnTo>
                      <a:pt x="35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14" name="Line 871"/>
              <p:cNvSpPr>
                <a:spLocks noChangeShapeType="1"/>
              </p:cNvSpPr>
              <p:nvPr/>
            </p:nvSpPr>
            <p:spPr bwMode="auto">
              <a:xfrm>
                <a:off x="1401" y="255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15" name="Freeform 872"/>
              <p:cNvSpPr>
                <a:spLocks/>
              </p:cNvSpPr>
              <p:nvPr/>
            </p:nvSpPr>
            <p:spPr bwMode="auto">
              <a:xfrm>
                <a:off x="1397" y="2554"/>
                <a:ext cx="4" cy="25"/>
              </a:xfrm>
              <a:custGeom>
                <a:avLst/>
                <a:gdLst>
                  <a:gd name="T0" fmla="*/ 0 w 16"/>
                  <a:gd name="T1" fmla="*/ 0 h 124"/>
                  <a:gd name="T2" fmla="*/ 0 w 16"/>
                  <a:gd name="T3" fmla="*/ 0 h 124"/>
                  <a:gd name="T4" fmla="*/ 0 w 16"/>
                  <a:gd name="T5" fmla="*/ 0 h 124"/>
                  <a:gd name="T6" fmla="*/ 0 w 16"/>
                  <a:gd name="T7" fmla="*/ 0 h 124"/>
                  <a:gd name="T8" fmla="*/ 0 w 16"/>
                  <a:gd name="T9" fmla="*/ 0 h 124"/>
                  <a:gd name="T10" fmla="*/ 0 w 16"/>
                  <a:gd name="T11" fmla="*/ 0 h 124"/>
                  <a:gd name="T12" fmla="*/ 0 w 16"/>
                  <a:gd name="T13" fmla="*/ 0 h 124"/>
                  <a:gd name="T14" fmla="*/ 0 w 16"/>
                  <a:gd name="T15" fmla="*/ 0 h 124"/>
                  <a:gd name="T16" fmla="*/ 0 w 16"/>
                  <a:gd name="T17" fmla="*/ 0 h 124"/>
                  <a:gd name="T18" fmla="*/ 0 w 16"/>
                  <a:gd name="T19" fmla="*/ 0 h 124"/>
                  <a:gd name="T20" fmla="*/ 0 w 16"/>
                  <a:gd name="T21" fmla="*/ 0 h 124"/>
                  <a:gd name="T22" fmla="*/ 0 w 16"/>
                  <a:gd name="T23" fmla="*/ 0 h 124"/>
                  <a:gd name="T24" fmla="*/ 0 w 16"/>
                  <a:gd name="T25" fmla="*/ 0 h 124"/>
                  <a:gd name="T26" fmla="*/ 0 w 16"/>
                  <a:gd name="T27" fmla="*/ 0 h 124"/>
                  <a:gd name="T28" fmla="*/ 0 w 16"/>
                  <a:gd name="T29" fmla="*/ 0 h 124"/>
                  <a:gd name="T30" fmla="*/ 0 w 16"/>
                  <a:gd name="T31" fmla="*/ 0 h 124"/>
                  <a:gd name="T32" fmla="*/ 0 w 16"/>
                  <a:gd name="T33" fmla="*/ 0 h 124"/>
                  <a:gd name="T34" fmla="*/ 0 w 16"/>
                  <a:gd name="T35" fmla="*/ 0 h 124"/>
                  <a:gd name="T36" fmla="*/ 0 w 16"/>
                  <a:gd name="T37" fmla="*/ 0 h 124"/>
                  <a:gd name="T38" fmla="*/ 0 w 16"/>
                  <a:gd name="T39" fmla="*/ 0 h 124"/>
                  <a:gd name="T40" fmla="*/ 0 w 16"/>
                  <a:gd name="T41" fmla="*/ 0 h 124"/>
                  <a:gd name="T42" fmla="*/ 0 w 16"/>
                  <a:gd name="T43" fmla="*/ 0 h 124"/>
                  <a:gd name="T44" fmla="*/ 0 w 16"/>
                  <a:gd name="T45" fmla="*/ 0 h 124"/>
                  <a:gd name="T46" fmla="*/ 0 w 16"/>
                  <a:gd name="T47" fmla="*/ 0 h 124"/>
                  <a:gd name="T48" fmla="*/ 0 w 16"/>
                  <a:gd name="T49" fmla="*/ 0 h 124"/>
                  <a:gd name="T50" fmla="*/ 0 w 16"/>
                  <a:gd name="T51" fmla="*/ 0 h 12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4"/>
                  <a:gd name="T80" fmla="*/ 16 w 16"/>
                  <a:gd name="T81" fmla="*/ 124 h 124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4">
                    <a:moveTo>
                      <a:pt x="16" y="10"/>
                    </a:moveTo>
                    <a:lnTo>
                      <a:pt x="14" y="6"/>
                    </a:lnTo>
                    <a:lnTo>
                      <a:pt x="14" y="3"/>
                    </a:lnTo>
                    <a:lnTo>
                      <a:pt x="11" y="3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14"/>
                    </a:lnTo>
                    <a:lnTo>
                      <a:pt x="0" y="118"/>
                    </a:lnTo>
                    <a:lnTo>
                      <a:pt x="0" y="120"/>
                    </a:lnTo>
                    <a:lnTo>
                      <a:pt x="3" y="120"/>
                    </a:lnTo>
                    <a:lnTo>
                      <a:pt x="5" y="120"/>
                    </a:lnTo>
                    <a:lnTo>
                      <a:pt x="9" y="124"/>
                    </a:lnTo>
                    <a:lnTo>
                      <a:pt x="9" y="120"/>
                    </a:lnTo>
                    <a:lnTo>
                      <a:pt x="11" y="120"/>
                    </a:lnTo>
                    <a:lnTo>
                      <a:pt x="14" y="120"/>
                    </a:lnTo>
                    <a:lnTo>
                      <a:pt x="14" y="118"/>
                    </a:lnTo>
                    <a:lnTo>
                      <a:pt x="14" y="114"/>
                    </a:lnTo>
                    <a:lnTo>
                      <a:pt x="16" y="114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16" name="Line 873"/>
              <p:cNvSpPr>
                <a:spLocks noChangeShapeType="1"/>
              </p:cNvSpPr>
              <p:nvPr/>
            </p:nvSpPr>
            <p:spPr bwMode="auto">
              <a:xfrm>
                <a:off x="1399" y="257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17" name="Freeform 874"/>
              <p:cNvSpPr>
                <a:spLocks/>
              </p:cNvSpPr>
              <p:nvPr/>
            </p:nvSpPr>
            <p:spPr bwMode="auto">
              <a:xfrm>
                <a:off x="1397" y="2575"/>
                <a:ext cx="23" cy="4"/>
              </a:xfrm>
              <a:custGeom>
                <a:avLst/>
                <a:gdLst>
                  <a:gd name="T0" fmla="*/ 0 w 115"/>
                  <a:gd name="T1" fmla="*/ 0 h 19"/>
                  <a:gd name="T2" fmla="*/ 0 w 115"/>
                  <a:gd name="T3" fmla="*/ 0 h 19"/>
                  <a:gd name="T4" fmla="*/ 0 w 115"/>
                  <a:gd name="T5" fmla="*/ 0 h 19"/>
                  <a:gd name="T6" fmla="*/ 0 w 115"/>
                  <a:gd name="T7" fmla="*/ 0 h 19"/>
                  <a:gd name="T8" fmla="*/ 0 w 115"/>
                  <a:gd name="T9" fmla="*/ 0 h 19"/>
                  <a:gd name="T10" fmla="*/ 0 w 115"/>
                  <a:gd name="T11" fmla="*/ 0 h 19"/>
                  <a:gd name="T12" fmla="*/ 0 w 115"/>
                  <a:gd name="T13" fmla="*/ 0 h 19"/>
                  <a:gd name="T14" fmla="*/ 0 w 115"/>
                  <a:gd name="T15" fmla="*/ 0 h 19"/>
                  <a:gd name="T16" fmla="*/ 0 w 115"/>
                  <a:gd name="T17" fmla="*/ 0 h 19"/>
                  <a:gd name="T18" fmla="*/ 0 w 115"/>
                  <a:gd name="T19" fmla="*/ 0 h 19"/>
                  <a:gd name="T20" fmla="*/ 0 w 115"/>
                  <a:gd name="T21" fmla="*/ 0 h 19"/>
                  <a:gd name="T22" fmla="*/ 0 w 115"/>
                  <a:gd name="T23" fmla="*/ 0 h 19"/>
                  <a:gd name="T24" fmla="*/ 0 w 115"/>
                  <a:gd name="T25" fmla="*/ 0 h 19"/>
                  <a:gd name="T26" fmla="*/ 0 w 115"/>
                  <a:gd name="T27" fmla="*/ 0 h 19"/>
                  <a:gd name="T28" fmla="*/ 0 w 115"/>
                  <a:gd name="T29" fmla="*/ 0 h 19"/>
                  <a:gd name="T30" fmla="*/ 0 w 115"/>
                  <a:gd name="T31" fmla="*/ 0 h 19"/>
                  <a:gd name="T32" fmla="*/ 0 w 115"/>
                  <a:gd name="T33" fmla="*/ 0 h 19"/>
                  <a:gd name="T34" fmla="*/ 0 w 115"/>
                  <a:gd name="T35" fmla="*/ 0 h 19"/>
                  <a:gd name="T36" fmla="*/ 0 w 115"/>
                  <a:gd name="T37" fmla="*/ 0 h 19"/>
                  <a:gd name="T38" fmla="*/ 0 w 115"/>
                  <a:gd name="T39" fmla="*/ 0 h 19"/>
                  <a:gd name="T40" fmla="*/ 0 w 115"/>
                  <a:gd name="T41" fmla="*/ 0 h 19"/>
                  <a:gd name="T42" fmla="*/ 0 w 115"/>
                  <a:gd name="T43" fmla="*/ 0 h 19"/>
                  <a:gd name="T44" fmla="*/ 0 w 115"/>
                  <a:gd name="T45" fmla="*/ 0 h 19"/>
                  <a:gd name="T46" fmla="*/ 0 w 115"/>
                  <a:gd name="T47" fmla="*/ 0 h 19"/>
                  <a:gd name="T48" fmla="*/ 0 w 115"/>
                  <a:gd name="T49" fmla="*/ 0 h 19"/>
                  <a:gd name="T50" fmla="*/ 0 w 115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15"/>
                  <a:gd name="T79" fmla="*/ 0 h 19"/>
                  <a:gd name="T80" fmla="*/ 115 w 115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15" h="19">
                    <a:moveTo>
                      <a:pt x="9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3" y="15"/>
                    </a:lnTo>
                    <a:lnTo>
                      <a:pt x="5" y="15"/>
                    </a:lnTo>
                    <a:lnTo>
                      <a:pt x="9" y="19"/>
                    </a:lnTo>
                    <a:lnTo>
                      <a:pt x="107" y="19"/>
                    </a:lnTo>
                    <a:lnTo>
                      <a:pt x="112" y="15"/>
                    </a:lnTo>
                    <a:lnTo>
                      <a:pt x="115" y="13"/>
                    </a:lnTo>
                    <a:lnTo>
                      <a:pt x="115" y="9"/>
                    </a:lnTo>
                    <a:lnTo>
                      <a:pt x="115" y="6"/>
                    </a:lnTo>
                    <a:lnTo>
                      <a:pt x="115" y="3"/>
                    </a:lnTo>
                    <a:lnTo>
                      <a:pt x="112" y="0"/>
                    </a:lnTo>
                    <a:lnTo>
                      <a:pt x="110" y="0"/>
                    </a:lnTo>
                    <a:lnTo>
                      <a:pt x="10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18" name="Line 875"/>
              <p:cNvSpPr>
                <a:spLocks noChangeShapeType="1"/>
              </p:cNvSpPr>
              <p:nvPr/>
            </p:nvSpPr>
            <p:spPr bwMode="auto">
              <a:xfrm>
                <a:off x="1420" y="257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19" name="Freeform 876"/>
              <p:cNvSpPr>
                <a:spLocks/>
              </p:cNvSpPr>
              <p:nvPr/>
            </p:nvSpPr>
            <p:spPr bwMode="auto">
              <a:xfrm>
                <a:off x="1417" y="2575"/>
                <a:ext cx="3" cy="44"/>
              </a:xfrm>
              <a:custGeom>
                <a:avLst/>
                <a:gdLst>
                  <a:gd name="T0" fmla="*/ 0 w 16"/>
                  <a:gd name="T1" fmla="*/ 0 h 221"/>
                  <a:gd name="T2" fmla="*/ 0 w 16"/>
                  <a:gd name="T3" fmla="*/ 0 h 221"/>
                  <a:gd name="T4" fmla="*/ 0 w 16"/>
                  <a:gd name="T5" fmla="*/ 0 h 221"/>
                  <a:gd name="T6" fmla="*/ 0 w 16"/>
                  <a:gd name="T7" fmla="*/ 0 h 221"/>
                  <a:gd name="T8" fmla="*/ 0 w 16"/>
                  <a:gd name="T9" fmla="*/ 0 h 221"/>
                  <a:gd name="T10" fmla="*/ 0 w 16"/>
                  <a:gd name="T11" fmla="*/ 0 h 221"/>
                  <a:gd name="T12" fmla="*/ 0 w 16"/>
                  <a:gd name="T13" fmla="*/ 0 h 221"/>
                  <a:gd name="T14" fmla="*/ 0 w 16"/>
                  <a:gd name="T15" fmla="*/ 0 h 221"/>
                  <a:gd name="T16" fmla="*/ 0 w 16"/>
                  <a:gd name="T17" fmla="*/ 0 h 221"/>
                  <a:gd name="T18" fmla="*/ 0 w 16"/>
                  <a:gd name="T19" fmla="*/ 0 h 221"/>
                  <a:gd name="T20" fmla="*/ 0 w 16"/>
                  <a:gd name="T21" fmla="*/ 0 h 221"/>
                  <a:gd name="T22" fmla="*/ 0 w 16"/>
                  <a:gd name="T23" fmla="*/ 0 h 221"/>
                  <a:gd name="T24" fmla="*/ 0 w 16"/>
                  <a:gd name="T25" fmla="*/ 0 h 221"/>
                  <a:gd name="T26" fmla="*/ 0 w 16"/>
                  <a:gd name="T27" fmla="*/ 0 h 221"/>
                  <a:gd name="T28" fmla="*/ 0 w 16"/>
                  <a:gd name="T29" fmla="*/ 0 h 221"/>
                  <a:gd name="T30" fmla="*/ 0 w 16"/>
                  <a:gd name="T31" fmla="*/ 0 h 221"/>
                  <a:gd name="T32" fmla="*/ 0 w 16"/>
                  <a:gd name="T33" fmla="*/ 0 h 221"/>
                  <a:gd name="T34" fmla="*/ 0 w 16"/>
                  <a:gd name="T35" fmla="*/ 0 h 221"/>
                  <a:gd name="T36" fmla="*/ 0 w 16"/>
                  <a:gd name="T37" fmla="*/ 0 h 221"/>
                  <a:gd name="T38" fmla="*/ 0 w 16"/>
                  <a:gd name="T39" fmla="*/ 0 h 221"/>
                  <a:gd name="T40" fmla="*/ 0 w 16"/>
                  <a:gd name="T41" fmla="*/ 0 h 221"/>
                  <a:gd name="T42" fmla="*/ 0 w 16"/>
                  <a:gd name="T43" fmla="*/ 0 h 221"/>
                  <a:gd name="T44" fmla="*/ 0 w 16"/>
                  <a:gd name="T45" fmla="*/ 0 h 221"/>
                  <a:gd name="T46" fmla="*/ 0 w 16"/>
                  <a:gd name="T47" fmla="*/ 0 h 221"/>
                  <a:gd name="T48" fmla="*/ 0 w 16"/>
                  <a:gd name="T49" fmla="*/ 0 h 221"/>
                  <a:gd name="T50" fmla="*/ 0 w 16"/>
                  <a:gd name="T51" fmla="*/ 0 h 22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221"/>
                  <a:gd name="T80" fmla="*/ 16 w 16"/>
                  <a:gd name="T81" fmla="*/ 221 h 221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221">
                    <a:moveTo>
                      <a:pt x="16" y="9"/>
                    </a:moveTo>
                    <a:lnTo>
                      <a:pt x="16" y="6"/>
                    </a:lnTo>
                    <a:lnTo>
                      <a:pt x="16" y="3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216"/>
                    </a:lnTo>
                    <a:lnTo>
                      <a:pt x="2" y="219"/>
                    </a:lnTo>
                    <a:lnTo>
                      <a:pt x="5" y="221"/>
                    </a:lnTo>
                    <a:lnTo>
                      <a:pt x="8" y="221"/>
                    </a:lnTo>
                    <a:lnTo>
                      <a:pt x="11" y="221"/>
                    </a:lnTo>
                    <a:lnTo>
                      <a:pt x="13" y="221"/>
                    </a:lnTo>
                    <a:lnTo>
                      <a:pt x="13" y="219"/>
                    </a:lnTo>
                    <a:lnTo>
                      <a:pt x="16" y="219"/>
                    </a:lnTo>
                    <a:lnTo>
                      <a:pt x="16" y="216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20" name="Line 877"/>
              <p:cNvSpPr>
                <a:spLocks noChangeShapeType="1"/>
              </p:cNvSpPr>
              <p:nvPr/>
            </p:nvSpPr>
            <p:spPr bwMode="auto">
              <a:xfrm>
                <a:off x="1419" y="261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21" name="Freeform 878"/>
              <p:cNvSpPr>
                <a:spLocks/>
              </p:cNvSpPr>
              <p:nvPr/>
            </p:nvSpPr>
            <p:spPr bwMode="auto">
              <a:xfrm>
                <a:off x="1417" y="2616"/>
                <a:ext cx="32" cy="3"/>
              </a:xfrm>
              <a:custGeom>
                <a:avLst/>
                <a:gdLst>
                  <a:gd name="T0" fmla="*/ 0 w 160"/>
                  <a:gd name="T1" fmla="*/ 0 h 17"/>
                  <a:gd name="T2" fmla="*/ 0 w 160"/>
                  <a:gd name="T3" fmla="*/ 0 h 17"/>
                  <a:gd name="T4" fmla="*/ 0 w 160"/>
                  <a:gd name="T5" fmla="*/ 0 h 17"/>
                  <a:gd name="T6" fmla="*/ 0 w 160"/>
                  <a:gd name="T7" fmla="*/ 0 h 17"/>
                  <a:gd name="T8" fmla="*/ 0 w 160"/>
                  <a:gd name="T9" fmla="*/ 0 h 17"/>
                  <a:gd name="T10" fmla="*/ 0 w 160"/>
                  <a:gd name="T11" fmla="*/ 0 h 17"/>
                  <a:gd name="T12" fmla="*/ 0 w 160"/>
                  <a:gd name="T13" fmla="*/ 0 h 17"/>
                  <a:gd name="T14" fmla="*/ 0 w 160"/>
                  <a:gd name="T15" fmla="*/ 0 h 17"/>
                  <a:gd name="T16" fmla="*/ 0 w 160"/>
                  <a:gd name="T17" fmla="*/ 0 h 17"/>
                  <a:gd name="T18" fmla="*/ 0 w 160"/>
                  <a:gd name="T19" fmla="*/ 0 h 17"/>
                  <a:gd name="T20" fmla="*/ 0 w 160"/>
                  <a:gd name="T21" fmla="*/ 0 h 17"/>
                  <a:gd name="T22" fmla="*/ 0 w 160"/>
                  <a:gd name="T23" fmla="*/ 0 h 17"/>
                  <a:gd name="T24" fmla="*/ 0 w 160"/>
                  <a:gd name="T25" fmla="*/ 0 h 17"/>
                  <a:gd name="T26" fmla="*/ 0 w 160"/>
                  <a:gd name="T27" fmla="*/ 0 h 17"/>
                  <a:gd name="T28" fmla="*/ 0 w 160"/>
                  <a:gd name="T29" fmla="*/ 0 h 17"/>
                  <a:gd name="T30" fmla="*/ 0 w 160"/>
                  <a:gd name="T31" fmla="*/ 0 h 17"/>
                  <a:gd name="T32" fmla="*/ 0 w 160"/>
                  <a:gd name="T33" fmla="*/ 0 h 17"/>
                  <a:gd name="T34" fmla="*/ 0 w 160"/>
                  <a:gd name="T35" fmla="*/ 0 h 17"/>
                  <a:gd name="T36" fmla="*/ 0 w 160"/>
                  <a:gd name="T37" fmla="*/ 0 h 17"/>
                  <a:gd name="T38" fmla="*/ 0 w 160"/>
                  <a:gd name="T39" fmla="*/ 0 h 17"/>
                  <a:gd name="T40" fmla="*/ 0 w 160"/>
                  <a:gd name="T41" fmla="*/ 0 h 17"/>
                  <a:gd name="T42" fmla="*/ 0 w 160"/>
                  <a:gd name="T43" fmla="*/ 0 h 17"/>
                  <a:gd name="T44" fmla="*/ 0 w 160"/>
                  <a:gd name="T45" fmla="*/ 0 h 17"/>
                  <a:gd name="T46" fmla="*/ 0 w 160"/>
                  <a:gd name="T47" fmla="*/ 0 h 17"/>
                  <a:gd name="T48" fmla="*/ 0 w 160"/>
                  <a:gd name="T49" fmla="*/ 0 h 17"/>
                  <a:gd name="T50" fmla="*/ 0 w 160"/>
                  <a:gd name="T51" fmla="*/ 0 h 1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0"/>
                  <a:gd name="T79" fmla="*/ 0 h 17"/>
                  <a:gd name="T80" fmla="*/ 160 w 160"/>
                  <a:gd name="T81" fmla="*/ 17 h 1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0" h="17">
                    <a:moveTo>
                      <a:pt x="8" y="0"/>
                    </a:moveTo>
                    <a:lnTo>
                      <a:pt x="5" y="0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2" y="15"/>
                    </a:lnTo>
                    <a:lnTo>
                      <a:pt x="5" y="17"/>
                    </a:lnTo>
                    <a:lnTo>
                      <a:pt x="8" y="17"/>
                    </a:lnTo>
                    <a:lnTo>
                      <a:pt x="149" y="17"/>
                    </a:lnTo>
                    <a:lnTo>
                      <a:pt x="155" y="17"/>
                    </a:lnTo>
                    <a:lnTo>
                      <a:pt x="158" y="15"/>
                    </a:lnTo>
                    <a:lnTo>
                      <a:pt x="158" y="12"/>
                    </a:lnTo>
                    <a:lnTo>
                      <a:pt x="160" y="9"/>
                    </a:lnTo>
                    <a:lnTo>
                      <a:pt x="158" y="9"/>
                    </a:lnTo>
                    <a:lnTo>
                      <a:pt x="158" y="6"/>
                    </a:lnTo>
                    <a:lnTo>
                      <a:pt x="158" y="2"/>
                    </a:lnTo>
                    <a:lnTo>
                      <a:pt x="155" y="2"/>
                    </a:lnTo>
                    <a:lnTo>
                      <a:pt x="153" y="0"/>
                    </a:lnTo>
                    <a:lnTo>
                      <a:pt x="149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22" name="Line 879"/>
              <p:cNvSpPr>
                <a:spLocks noChangeShapeType="1"/>
              </p:cNvSpPr>
              <p:nvPr/>
            </p:nvSpPr>
            <p:spPr bwMode="auto">
              <a:xfrm>
                <a:off x="1448" y="261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23" name="Freeform 880"/>
              <p:cNvSpPr>
                <a:spLocks/>
              </p:cNvSpPr>
              <p:nvPr/>
            </p:nvSpPr>
            <p:spPr bwMode="auto">
              <a:xfrm>
                <a:off x="1446" y="2616"/>
                <a:ext cx="11" cy="3"/>
              </a:xfrm>
              <a:custGeom>
                <a:avLst/>
                <a:gdLst>
                  <a:gd name="T0" fmla="*/ 0 w 57"/>
                  <a:gd name="T1" fmla="*/ 0 h 17"/>
                  <a:gd name="T2" fmla="*/ 0 w 57"/>
                  <a:gd name="T3" fmla="*/ 0 h 17"/>
                  <a:gd name="T4" fmla="*/ 0 w 57"/>
                  <a:gd name="T5" fmla="*/ 0 h 17"/>
                  <a:gd name="T6" fmla="*/ 0 w 57"/>
                  <a:gd name="T7" fmla="*/ 0 h 17"/>
                  <a:gd name="T8" fmla="*/ 0 w 57"/>
                  <a:gd name="T9" fmla="*/ 0 h 17"/>
                  <a:gd name="T10" fmla="*/ 0 w 57"/>
                  <a:gd name="T11" fmla="*/ 0 h 17"/>
                  <a:gd name="T12" fmla="*/ 0 w 57"/>
                  <a:gd name="T13" fmla="*/ 0 h 17"/>
                  <a:gd name="T14" fmla="*/ 0 w 57"/>
                  <a:gd name="T15" fmla="*/ 0 h 17"/>
                  <a:gd name="T16" fmla="*/ 0 w 57"/>
                  <a:gd name="T17" fmla="*/ 0 h 17"/>
                  <a:gd name="T18" fmla="*/ 0 w 57"/>
                  <a:gd name="T19" fmla="*/ 0 h 17"/>
                  <a:gd name="T20" fmla="*/ 0 w 57"/>
                  <a:gd name="T21" fmla="*/ 0 h 17"/>
                  <a:gd name="T22" fmla="*/ 0 w 57"/>
                  <a:gd name="T23" fmla="*/ 0 h 17"/>
                  <a:gd name="T24" fmla="*/ 0 w 57"/>
                  <a:gd name="T25" fmla="*/ 0 h 17"/>
                  <a:gd name="T26" fmla="*/ 0 w 57"/>
                  <a:gd name="T27" fmla="*/ 0 h 17"/>
                  <a:gd name="T28" fmla="*/ 0 w 57"/>
                  <a:gd name="T29" fmla="*/ 0 h 17"/>
                  <a:gd name="T30" fmla="*/ 0 w 57"/>
                  <a:gd name="T31" fmla="*/ 0 h 17"/>
                  <a:gd name="T32" fmla="*/ 0 w 57"/>
                  <a:gd name="T33" fmla="*/ 0 h 17"/>
                  <a:gd name="T34" fmla="*/ 0 w 57"/>
                  <a:gd name="T35" fmla="*/ 0 h 17"/>
                  <a:gd name="T36" fmla="*/ 0 w 57"/>
                  <a:gd name="T37" fmla="*/ 0 h 17"/>
                  <a:gd name="T38" fmla="*/ 0 w 57"/>
                  <a:gd name="T39" fmla="*/ 0 h 17"/>
                  <a:gd name="T40" fmla="*/ 0 w 57"/>
                  <a:gd name="T41" fmla="*/ 0 h 17"/>
                  <a:gd name="T42" fmla="*/ 0 w 57"/>
                  <a:gd name="T43" fmla="*/ 0 h 17"/>
                  <a:gd name="T44" fmla="*/ 0 w 57"/>
                  <a:gd name="T45" fmla="*/ 0 h 17"/>
                  <a:gd name="T46" fmla="*/ 0 w 57"/>
                  <a:gd name="T47" fmla="*/ 0 h 17"/>
                  <a:gd name="T48" fmla="*/ 0 w 57"/>
                  <a:gd name="T49" fmla="*/ 0 h 17"/>
                  <a:gd name="T50" fmla="*/ 0 w 57"/>
                  <a:gd name="T51" fmla="*/ 0 h 1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57"/>
                  <a:gd name="T79" fmla="*/ 0 h 17"/>
                  <a:gd name="T80" fmla="*/ 57 w 57"/>
                  <a:gd name="T81" fmla="*/ 17 h 1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57" h="17">
                    <a:moveTo>
                      <a:pt x="9" y="0"/>
                    </a:moveTo>
                    <a:lnTo>
                      <a:pt x="5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3" y="17"/>
                    </a:lnTo>
                    <a:lnTo>
                      <a:pt x="5" y="17"/>
                    </a:lnTo>
                    <a:lnTo>
                      <a:pt x="9" y="17"/>
                    </a:lnTo>
                    <a:lnTo>
                      <a:pt x="49" y="17"/>
                    </a:lnTo>
                    <a:lnTo>
                      <a:pt x="55" y="17"/>
                    </a:lnTo>
                    <a:lnTo>
                      <a:pt x="55" y="15"/>
                    </a:lnTo>
                    <a:lnTo>
                      <a:pt x="57" y="15"/>
                    </a:lnTo>
                    <a:lnTo>
                      <a:pt x="57" y="12"/>
                    </a:lnTo>
                    <a:lnTo>
                      <a:pt x="57" y="9"/>
                    </a:lnTo>
                    <a:lnTo>
                      <a:pt x="57" y="6"/>
                    </a:lnTo>
                    <a:lnTo>
                      <a:pt x="55" y="2"/>
                    </a:lnTo>
                    <a:lnTo>
                      <a:pt x="51" y="0"/>
                    </a:lnTo>
                    <a:lnTo>
                      <a:pt x="49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24" name="Line 881"/>
              <p:cNvSpPr>
                <a:spLocks noChangeShapeType="1"/>
              </p:cNvSpPr>
              <p:nvPr/>
            </p:nvSpPr>
            <p:spPr bwMode="auto">
              <a:xfrm>
                <a:off x="1457" y="261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25" name="Freeform 882"/>
              <p:cNvSpPr>
                <a:spLocks/>
              </p:cNvSpPr>
              <p:nvPr/>
            </p:nvSpPr>
            <p:spPr bwMode="auto">
              <a:xfrm>
                <a:off x="1454" y="2616"/>
                <a:ext cx="3" cy="25"/>
              </a:xfrm>
              <a:custGeom>
                <a:avLst/>
                <a:gdLst>
                  <a:gd name="T0" fmla="*/ 0 w 17"/>
                  <a:gd name="T1" fmla="*/ 0 h 123"/>
                  <a:gd name="T2" fmla="*/ 0 w 17"/>
                  <a:gd name="T3" fmla="*/ 0 h 123"/>
                  <a:gd name="T4" fmla="*/ 0 w 17"/>
                  <a:gd name="T5" fmla="*/ 0 h 123"/>
                  <a:gd name="T6" fmla="*/ 0 w 17"/>
                  <a:gd name="T7" fmla="*/ 0 h 123"/>
                  <a:gd name="T8" fmla="*/ 0 w 17"/>
                  <a:gd name="T9" fmla="*/ 0 h 123"/>
                  <a:gd name="T10" fmla="*/ 0 w 17"/>
                  <a:gd name="T11" fmla="*/ 0 h 123"/>
                  <a:gd name="T12" fmla="*/ 0 w 17"/>
                  <a:gd name="T13" fmla="*/ 0 h 123"/>
                  <a:gd name="T14" fmla="*/ 0 w 17"/>
                  <a:gd name="T15" fmla="*/ 0 h 123"/>
                  <a:gd name="T16" fmla="*/ 0 w 17"/>
                  <a:gd name="T17" fmla="*/ 0 h 123"/>
                  <a:gd name="T18" fmla="*/ 0 w 17"/>
                  <a:gd name="T19" fmla="*/ 0 h 123"/>
                  <a:gd name="T20" fmla="*/ 0 w 17"/>
                  <a:gd name="T21" fmla="*/ 0 h 123"/>
                  <a:gd name="T22" fmla="*/ 0 w 17"/>
                  <a:gd name="T23" fmla="*/ 0 h 123"/>
                  <a:gd name="T24" fmla="*/ 0 w 17"/>
                  <a:gd name="T25" fmla="*/ 0 h 123"/>
                  <a:gd name="T26" fmla="*/ 0 w 17"/>
                  <a:gd name="T27" fmla="*/ 0 h 123"/>
                  <a:gd name="T28" fmla="*/ 0 w 17"/>
                  <a:gd name="T29" fmla="*/ 0 h 123"/>
                  <a:gd name="T30" fmla="*/ 0 w 17"/>
                  <a:gd name="T31" fmla="*/ 0 h 123"/>
                  <a:gd name="T32" fmla="*/ 0 w 17"/>
                  <a:gd name="T33" fmla="*/ 0 h 123"/>
                  <a:gd name="T34" fmla="*/ 0 w 17"/>
                  <a:gd name="T35" fmla="*/ 0 h 123"/>
                  <a:gd name="T36" fmla="*/ 0 w 17"/>
                  <a:gd name="T37" fmla="*/ 0 h 123"/>
                  <a:gd name="T38" fmla="*/ 0 w 17"/>
                  <a:gd name="T39" fmla="*/ 0 h 123"/>
                  <a:gd name="T40" fmla="*/ 0 w 17"/>
                  <a:gd name="T41" fmla="*/ 0 h 123"/>
                  <a:gd name="T42" fmla="*/ 0 w 17"/>
                  <a:gd name="T43" fmla="*/ 0 h 123"/>
                  <a:gd name="T44" fmla="*/ 0 w 17"/>
                  <a:gd name="T45" fmla="*/ 0 h 123"/>
                  <a:gd name="T46" fmla="*/ 0 w 17"/>
                  <a:gd name="T47" fmla="*/ 0 h 123"/>
                  <a:gd name="T48" fmla="*/ 0 w 17"/>
                  <a:gd name="T49" fmla="*/ 0 h 123"/>
                  <a:gd name="T50" fmla="*/ 0 w 17"/>
                  <a:gd name="T51" fmla="*/ 0 h 12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23"/>
                  <a:gd name="T80" fmla="*/ 17 w 17"/>
                  <a:gd name="T81" fmla="*/ 123 h 12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23">
                    <a:moveTo>
                      <a:pt x="17" y="9"/>
                    </a:moveTo>
                    <a:lnTo>
                      <a:pt x="17" y="9"/>
                    </a:lnTo>
                    <a:lnTo>
                      <a:pt x="17" y="6"/>
                    </a:lnTo>
                    <a:lnTo>
                      <a:pt x="15" y="2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6"/>
                    </a:lnTo>
                    <a:lnTo>
                      <a:pt x="0" y="9"/>
                    </a:lnTo>
                    <a:lnTo>
                      <a:pt x="0" y="117"/>
                    </a:lnTo>
                    <a:lnTo>
                      <a:pt x="4" y="119"/>
                    </a:lnTo>
                    <a:lnTo>
                      <a:pt x="4" y="123"/>
                    </a:lnTo>
                    <a:lnTo>
                      <a:pt x="6" y="123"/>
                    </a:lnTo>
                    <a:lnTo>
                      <a:pt x="9" y="123"/>
                    </a:lnTo>
                    <a:lnTo>
                      <a:pt x="11" y="123"/>
                    </a:lnTo>
                    <a:lnTo>
                      <a:pt x="15" y="123"/>
                    </a:lnTo>
                    <a:lnTo>
                      <a:pt x="17" y="119"/>
                    </a:lnTo>
                    <a:lnTo>
                      <a:pt x="17" y="117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26" name="Line 883"/>
              <p:cNvSpPr>
                <a:spLocks noChangeShapeType="1"/>
              </p:cNvSpPr>
              <p:nvPr/>
            </p:nvSpPr>
            <p:spPr bwMode="auto">
              <a:xfrm>
                <a:off x="1456" y="263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27" name="Freeform 884"/>
              <p:cNvSpPr>
                <a:spLocks/>
              </p:cNvSpPr>
              <p:nvPr/>
            </p:nvSpPr>
            <p:spPr bwMode="auto">
              <a:xfrm>
                <a:off x="1454" y="2637"/>
                <a:ext cx="18" cy="4"/>
              </a:xfrm>
              <a:custGeom>
                <a:avLst/>
                <a:gdLst>
                  <a:gd name="T0" fmla="*/ 0 w 88"/>
                  <a:gd name="T1" fmla="*/ 0 h 19"/>
                  <a:gd name="T2" fmla="*/ 0 w 88"/>
                  <a:gd name="T3" fmla="*/ 0 h 19"/>
                  <a:gd name="T4" fmla="*/ 0 w 88"/>
                  <a:gd name="T5" fmla="*/ 0 h 19"/>
                  <a:gd name="T6" fmla="*/ 0 w 88"/>
                  <a:gd name="T7" fmla="*/ 0 h 19"/>
                  <a:gd name="T8" fmla="*/ 0 w 88"/>
                  <a:gd name="T9" fmla="*/ 0 h 19"/>
                  <a:gd name="T10" fmla="*/ 0 w 88"/>
                  <a:gd name="T11" fmla="*/ 0 h 19"/>
                  <a:gd name="T12" fmla="*/ 0 w 88"/>
                  <a:gd name="T13" fmla="*/ 0 h 19"/>
                  <a:gd name="T14" fmla="*/ 0 w 88"/>
                  <a:gd name="T15" fmla="*/ 0 h 19"/>
                  <a:gd name="T16" fmla="*/ 0 w 88"/>
                  <a:gd name="T17" fmla="*/ 0 h 19"/>
                  <a:gd name="T18" fmla="*/ 0 w 88"/>
                  <a:gd name="T19" fmla="*/ 0 h 19"/>
                  <a:gd name="T20" fmla="*/ 0 w 88"/>
                  <a:gd name="T21" fmla="*/ 0 h 19"/>
                  <a:gd name="T22" fmla="*/ 0 w 88"/>
                  <a:gd name="T23" fmla="*/ 0 h 19"/>
                  <a:gd name="T24" fmla="*/ 0 w 88"/>
                  <a:gd name="T25" fmla="*/ 0 h 19"/>
                  <a:gd name="T26" fmla="*/ 0 w 88"/>
                  <a:gd name="T27" fmla="*/ 0 h 19"/>
                  <a:gd name="T28" fmla="*/ 0 w 88"/>
                  <a:gd name="T29" fmla="*/ 0 h 19"/>
                  <a:gd name="T30" fmla="*/ 0 w 88"/>
                  <a:gd name="T31" fmla="*/ 0 h 19"/>
                  <a:gd name="T32" fmla="*/ 0 w 88"/>
                  <a:gd name="T33" fmla="*/ 0 h 19"/>
                  <a:gd name="T34" fmla="*/ 0 w 88"/>
                  <a:gd name="T35" fmla="*/ 0 h 19"/>
                  <a:gd name="T36" fmla="*/ 0 w 88"/>
                  <a:gd name="T37" fmla="*/ 0 h 19"/>
                  <a:gd name="T38" fmla="*/ 0 w 88"/>
                  <a:gd name="T39" fmla="*/ 0 h 19"/>
                  <a:gd name="T40" fmla="*/ 0 w 88"/>
                  <a:gd name="T41" fmla="*/ 0 h 19"/>
                  <a:gd name="T42" fmla="*/ 0 w 88"/>
                  <a:gd name="T43" fmla="*/ 0 h 19"/>
                  <a:gd name="T44" fmla="*/ 0 w 88"/>
                  <a:gd name="T45" fmla="*/ 0 h 19"/>
                  <a:gd name="T46" fmla="*/ 0 w 88"/>
                  <a:gd name="T47" fmla="*/ 0 h 19"/>
                  <a:gd name="T48" fmla="*/ 0 w 88"/>
                  <a:gd name="T49" fmla="*/ 0 h 19"/>
                  <a:gd name="T50" fmla="*/ 0 w 88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8"/>
                  <a:gd name="T79" fmla="*/ 0 h 19"/>
                  <a:gd name="T80" fmla="*/ 88 w 88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8" h="19">
                    <a:moveTo>
                      <a:pt x="9" y="0"/>
                    </a:moveTo>
                    <a:lnTo>
                      <a:pt x="6" y="3"/>
                    </a:lnTo>
                    <a:lnTo>
                      <a:pt x="4" y="3"/>
                    </a:lnTo>
                    <a:lnTo>
                      <a:pt x="4" y="6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4" y="15"/>
                    </a:lnTo>
                    <a:lnTo>
                      <a:pt x="4" y="19"/>
                    </a:lnTo>
                    <a:lnTo>
                      <a:pt x="6" y="19"/>
                    </a:lnTo>
                    <a:lnTo>
                      <a:pt x="9" y="19"/>
                    </a:lnTo>
                    <a:lnTo>
                      <a:pt x="80" y="19"/>
                    </a:lnTo>
                    <a:lnTo>
                      <a:pt x="85" y="19"/>
                    </a:lnTo>
                    <a:lnTo>
                      <a:pt x="88" y="19"/>
                    </a:lnTo>
                    <a:lnTo>
                      <a:pt x="88" y="15"/>
                    </a:lnTo>
                    <a:lnTo>
                      <a:pt x="88" y="13"/>
                    </a:lnTo>
                    <a:lnTo>
                      <a:pt x="88" y="9"/>
                    </a:lnTo>
                    <a:lnTo>
                      <a:pt x="88" y="6"/>
                    </a:lnTo>
                    <a:lnTo>
                      <a:pt x="88" y="3"/>
                    </a:lnTo>
                    <a:lnTo>
                      <a:pt x="85" y="3"/>
                    </a:lnTo>
                    <a:lnTo>
                      <a:pt x="83" y="3"/>
                    </a:lnTo>
                    <a:lnTo>
                      <a:pt x="80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28" name="Line 885"/>
              <p:cNvSpPr>
                <a:spLocks noChangeShapeType="1"/>
              </p:cNvSpPr>
              <p:nvPr/>
            </p:nvSpPr>
            <p:spPr bwMode="auto">
              <a:xfrm>
                <a:off x="1472" y="263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29" name="Freeform 886"/>
              <p:cNvSpPr>
                <a:spLocks/>
              </p:cNvSpPr>
              <p:nvPr/>
            </p:nvSpPr>
            <p:spPr bwMode="auto">
              <a:xfrm>
                <a:off x="1468" y="2637"/>
                <a:ext cx="4" cy="24"/>
              </a:xfrm>
              <a:custGeom>
                <a:avLst/>
                <a:gdLst>
                  <a:gd name="T0" fmla="*/ 0 w 16"/>
                  <a:gd name="T1" fmla="*/ 0 h 123"/>
                  <a:gd name="T2" fmla="*/ 0 w 16"/>
                  <a:gd name="T3" fmla="*/ 0 h 123"/>
                  <a:gd name="T4" fmla="*/ 0 w 16"/>
                  <a:gd name="T5" fmla="*/ 0 h 123"/>
                  <a:gd name="T6" fmla="*/ 0 w 16"/>
                  <a:gd name="T7" fmla="*/ 0 h 123"/>
                  <a:gd name="T8" fmla="*/ 0 w 16"/>
                  <a:gd name="T9" fmla="*/ 0 h 123"/>
                  <a:gd name="T10" fmla="*/ 0 w 16"/>
                  <a:gd name="T11" fmla="*/ 0 h 123"/>
                  <a:gd name="T12" fmla="*/ 0 w 16"/>
                  <a:gd name="T13" fmla="*/ 0 h 123"/>
                  <a:gd name="T14" fmla="*/ 0 w 16"/>
                  <a:gd name="T15" fmla="*/ 0 h 123"/>
                  <a:gd name="T16" fmla="*/ 0 w 16"/>
                  <a:gd name="T17" fmla="*/ 0 h 123"/>
                  <a:gd name="T18" fmla="*/ 0 w 16"/>
                  <a:gd name="T19" fmla="*/ 0 h 123"/>
                  <a:gd name="T20" fmla="*/ 0 w 16"/>
                  <a:gd name="T21" fmla="*/ 0 h 123"/>
                  <a:gd name="T22" fmla="*/ 0 w 16"/>
                  <a:gd name="T23" fmla="*/ 0 h 123"/>
                  <a:gd name="T24" fmla="*/ 0 w 16"/>
                  <a:gd name="T25" fmla="*/ 0 h 123"/>
                  <a:gd name="T26" fmla="*/ 0 w 16"/>
                  <a:gd name="T27" fmla="*/ 0 h 123"/>
                  <a:gd name="T28" fmla="*/ 0 w 16"/>
                  <a:gd name="T29" fmla="*/ 0 h 123"/>
                  <a:gd name="T30" fmla="*/ 0 w 16"/>
                  <a:gd name="T31" fmla="*/ 0 h 123"/>
                  <a:gd name="T32" fmla="*/ 0 w 16"/>
                  <a:gd name="T33" fmla="*/ 0 h 123"/>
                  <a:gd name="T34" fmla="*/ 0 w 16"/>
                  <a:gd name="T35" fmla="*/ 0 h 123"/>
                  <a:gd name="T36" fmla="*/ 0 w 16"/>
                  <a:gd name="T37" fmla="*/ 0 h 123"/>
                  <a:gd name="T38" fmla="*/ 0 w 16"/>
                  <a:gd name="T39" fmla="*/ 0 h 123"/>
                  <a:gd name="T40" fmla="*/ 0 w 16"/>
                  <a:gd name="T41" fmla="*/ 0 h 123"/>
                  <a:gd name="T42" fmla="*/ 0 w 16"/>
                  <a:gd name="T43" fmla="*/ 0 h 123"/>
                  <a:gd name="T44" fmla="*/ 0 w 16"/>
                  <a:gd name="T45" fmla="*/ 0 h 123"/>
                  <a:gd name="T46" fmla="*/ 0 w 16"/>
                  <a:gd name="T47" fmla="*/ 0 h 123"/>
                  <a:gd name="T48" fmla="*/ 0 w 16"/>
                  <a:gd name="T49" fmla="*/ 0 h 123"/>
                  <a:gd name="T50" fmla="*/ 0 w 16"/>
                  <a:gd name="T51" fmla="*/ 0 h 12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3"/>
                  <a:gd name="T80" fmla="*/ 16 w 16"/>
                  <a:gd name="T81" fmla="*/ 123 h 12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3">
                    <a:moveTo>
                      <a:pt x="16" y="9"/>
                    </a:moveTo>
                    <a:lnTo>
                      <a:pt x="16" y="9"/>
                    </a:lnTo>
                    <a:lnTo>
                      <a:pt x="16" y="6"/>
                    </a:lnTo>
                    <a:lnTo>
                      <a:pt x="16" y="3"/>
                    </a:lnTo>
                    <a:lnTo>
                      <a:pt x="13" y="3"/>
                    </a:lnTo>
                    <a:lnTo>
                      <a:pt x="11" y="3"/>
                    </a:lnTo>
                    <a:lnTo>
                      <a:pt x="8" y="0"/>
                    </a:lnTo>
                    <a:lnTo>
                      <a:pt x="8" y="3"/>
                    </a:lnTo>
                    <a:lnTo>
                      <a:pt x="5" y="3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0" y="117"/>
                    </a:lnTo>
                    <a:lnTo>
                      <a:pt x="2" y="121"/>
                    </a:lnTo>
                    <a:lnTo>
                      <a:pt x="2" y="123"/>
                    </a:lnTo>
                    <a:lnTo>
                      <a:pt x="5" y="123"/>
                    </a:lnTo>
                    <a:lnTo>
                      <a:pt x="8" y="123"/>
                    </a:lnTo>
                    <a:lnTo>
                      <a:pt x="11" y="123"/>
                    </a:lnTo>
                    <a:lnTo>
                      <a:pt x="13" y="123"/>
                    </a:lnTo>
                    <a:lnTo>
                      <a:pt x="16" y="123"/>
                    </a:lnTo>
                    <a:lnTo>
                      <a:pt x="16" y="121"/>
                    </a:lnTo>
                    <a:lnTo>
                      <a:pt x="16" y="117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30" name="Line 887"/>
              <p:cNvSpPr>
                <a:spLocks noChangeShapeType="1"/>
              </p:cNvSpPr>
              <p:nvPr/>
            </p:nvSpPr>
            <p:spPr bwMode="auto">
              <a:xfrm>
                <a:off x="1470" y="265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31" name="Freeform 888"/>
              <p:cNvSpPr>
                <a:spLocks/>
              </p:cNvSpPr>
              <p:nvPr/>
            </p:nvSpPr>
            <p:spPr bwMode="auto">
              <a:xfrm>
                <a:off x="1468" y="2658"/>
                <a:ext cx="12" cy="3"/>
              </a:xfrm>
              <a:custGeom>
                <a:avLst/>
                <a:gdLst>
                  <a:gd name="T0" fmla="*/ 0 w 60"/>
                  <a:gd name="T1" fmla="*/ 0 h 19"/>
                  <a:gd name="T2" fmla="*/ 0 w 60"/>
                  <a:gd name="T3" fmla="*/ 0 h 19"/>
                  <a:gd name="T4" fmla="*/ 0 w 60"/>
                  <a:gd name="T5" fmla="*/ 0 h 19"/>
                  <a:gd name="T6" fmla="*/ 0 w 60"/>
                  <a:gd name="T7" fmla="*/ 0 h 19"/>
                  <a:gd name="T8" fmla="*/ 0 w 60"/>
                  <a:gd name="T9" fmla="*/ 0 h 19"/>
                  <a:gd name="T10" fmla="*/ 0 w 60"/>
                  <a:gd name="T11" fmla="*/ 0 h 19"/>
                  <a:gd name="T12" fmla="*/ 0 w 60"/>
                  <a:gd name="T13" fmla="*/ 0 h 19"/>
                  <a:gd name="T14" fmla="*/ 0 w 60"/>
                  <a:gd name="T15" fmla="*/ 0 h 19"/>
                  <a:gd name="T16" fmla="*/ 0 w 60"/>
                  <a:gd name="T17" fmla="*/ 0 h 19"/>
                  <a:gd name="T18" fmla="*/ 0 w 60"/>
                  <a:gd name="T19" fmla="*/ 0 h 19"/>
                  <a:gd name="T20" fmla="*/ 0 w 60"/>
                  <a:gd name="T21" fmla="*/ 0 h 19"/>
                  <a:gd name="T22" fmla="*/ 0 w 60"/>
                  <a:gd name="T23" fmla="*/ 0 h 19"/>
                  <a:gd name="T24" fmla="*/ 0 w 60"/>
                  <a:gd name="T25" fmla="*/ 0 h 19"/>
                  <a:gd name="T26" fmla="*/ 0 w 60"/>
                  <a:gd name="T27" fmla="*/ 0 h 19"/>
                  <a:gd name="T28" fmla="*/ 0 w 60"/>
                  <a:gd name="T29" fmla="*/ 0 h 19"/>
                  <a:gd name="T30" fmla="*/ 0 w 60"/>
                  <a:gd name="T31" fmla="*/ 0 h 19"/>
                  <a:gd name="T32" fmla="*/ 0 w 60"/>
                  <a:gd name="T33" fmla="*/ 0 h 19"/>
                  <a:gd name="T34" fmla="*/ 0 w 60"/>
                  <a:gd name="T35" fmla="*/ 0 h 19"/>
                  <a:gd name="T36" fmla="*/ 0 w 60"/>
                  <a:gd name="T37" fmla="*/ 0 h 19"/>
                  <a:gd name="T38" fmla="*/ 0 w 60"/>
                  <a:gd name="T39" fmla="*/ 0 h 19"/>
                  <a:gd name="T40" fmla="*/ 0 w 60"/>
                  <a:gd name="T41" fmla="*/ 0 h 19"/>
                  <a:gd name="T42" fmla="*/ 0 w 60"/>
                  <a:gd name="T43" fmla="*/ 0 h 19"/>
                  <a:gd name="T44" fmla="*/ 0 w 60"/>
                  <a:gd name="T45" fmla="*/ 0 h 19"/>
                  <a:gd name="T46" fmla="*/ 0 w 60"/>
                  <a:gd name="T47" fmla="*/ 0 h 19"/>
                  <a:gd name="T48" fmla="*/ 0 w 60"/>
                  <a:gd name="T49" fmla="*/ 0 h 19"/>
                  <a:gd name="T50" fmla="*/ 0 w 60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60"/>
                  <a:gd name="T79" fmla="*/ 0 h 19"/>
                  <a:gd name="T80" fmla="*/ 60 w 60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60" h="19">
                    <a:moveTo>
                      <a:pt x="8" y="0"/>
                    </a:moveTo>
                    <a:lnTo>
                      <a:pt x="8" y="4"/>
                    </a:lnTo>
                    <a:lnTo>
                      <a:pt x="5" y="4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2" y="13"/>
                    </a:lnTo>
                    <a:lnTo>
                      <a:pt x="2" y="17"/>
                    </a:lnTo>
                    <a:lnTo>
                      <a:pt x="2" y="19"/>
                    </a:lnTo>
                    <a:lnTo>
                      <a:pt x="5" y="19"/>
                    </a:lnTo>
                    <a:lnTo>
                      <a:pt x="8" y="19"/>
                    </a:lnTo>
                    <a:lnTo>
                      <a:pt x="49" y="19"/>
                    </a:lnTo>
                    <a:lnTo>
                      <a:pt x="57" y="19"/>
                    </a:lnTo>
                    <a:lnTo>
                      <a:pt x="60" y="17"/>
                    </a:lnTo>
                    <a:lnTo>
                      <a:pt x="60" y="13"/>
                    </a:lnTo>
                    <a:lnTo>
                      <a:pt x="60" y="10"/>
                    </a:lnTo>
                    <a:lnTo>
                      <a:pt x="60" y="7"/>
                    </a:lnTo>
                    <a:lnTo>
                      <a:pt x="57" y="4"/>
                    </a:lnTo>
                    <a:lnTo>
                      <a:pt x="55" y="4"/>
                    </a:lnTo>
                    <a:lnTo>
                      <a:pt x="49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32" name="Line 889"/>
              <p:cNvSpPr>
                <a:spLocks noChangeShapeType="1"/>
              </p:cNvSpPr>
              <p:nvPr/>
            </p:nvSpPr>
            <p:spPr bwMode="auto">
              <a:xfrm>
                <a:off x="1480" y="266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33" name="Freeform 890"/>
              <p:cNvSpPr>
                <a:spLocks/>
              </p:cNvSpPr>
              <p:nvPr/>
            </p:nvSpPr>
            <p:spPr bwMode="auto">
              <a:xfrm>
                <a:off x="1477" y="2658"/>
                <a:ext cx="3" cy="25"/>
              </a:xfrm>
              <a:custGeom>
                <a:avLst/>
                <a:gdLst>
                  <a:gd name="T0" fmla="*/ 0 w 16"/>
                  <a:gd name="T1" fmla="*/ 0 h 127"/>
                  <a:gd name="T2" fmla="*/ 0 w 16"/>
                  <a:gd name="T3" fmla="*/ 0 h 127"/>
                  <a:gd name="T4" fmla="*/ 0 w 16"/>
                  <a:gd name="T5" fmla="*/ 0 h 127"/>
                  <a:gd name="T6" fmla="*/ 0 w 16"/>
                  <a:gd name="T7" fmla="*/ 0 h 127"/>
                  <a:gd name="T8" fmla="*/ 0 w 16"/>
                  <a:gd name="T9" fmla="*/ 0 h 127"/>
                  <a:gd name="T10" fmla="*/ 0 w 16"/>
                  <a:gd name="T11" fmla="*/ 0 h 127"/>
                  <a:gd name="T12" fmla="*/ 0 w 16"/>
                  <a:gd name="T13" fmla="*/ 0 h 127"/>
                  <a:gd name="T14" fmla="*/ 0 w 16"/>
                  <a:gd name="T15" fmla="*/ 0 h 127"/>
                  <a:gd name="T16" fmla="*/ 0 w 16"/>
                  <a:gd name="T17" fmla="*/ 0 h 127"/>
                  <a:gd name="T18" fmla="*/ 0 w 16"/>
                  <a:gd name="T19" fmla="*/ 0 h 127"/>
                  <a:gd name="T20" fmla="*/ 0 w 16"/>
                  <a:gd name="T21" fmla="*/ 0 h 127"/>
                  <a:gd name="T22" fmla="*/ 0 w 16"/>
                  <a:gd name="T23" fmla="*/ 0 h 127"/>
                  <a:gd name="T24" fmla="*/ 0 w 16"/>
                  <a:gd name="T25" fmla="*/ 0 h 127"/>
                  <a:gd name="T26" fmla="*/ 0 w 16"/>
                  <a:gd name="T27" fmla="*/ 0 h 127"/>
                  <a:gd name="T28" fmla="*/ 0 w 16"/>
                  <a:gd name="T29" fmla="*/ 0 h 127"/>
                  <a:gd name="T30" fmla="*/ 0 w 16"/>
                  <a:gd name="T31" fmla="*/ 0 h 127"/>
                  <a:gd name="T32" fmla="*/ 0 w 16"/>
                  <a:gd name="T33" fmla="*/ 0 h 127"/>
                  <a:gd name="T34" fmla="*/ 0 w 16"/>
                  <a:gd name="T35" fmla="*/ 0 h 127"/>
                  <a:gd name="T36" fmla="*/ 0 w 16"/>
                  <a:gd name="T37" fmla="*/ 0 h 127"/>
                  <a:gd name="T38" fmla="*/ 0 w 16"/>
                  <a:gd name="T39" fmla="*/ 0 h 127"/>
                  <a:gd name="T40" fmla="*/ 0 w 16"/>
                  <a:gd name="T41" fmla="*/ 0 h 127"/>
                  <a:gd name="T42" fmla="*/ 0 w 16"/>
                  <a:gd name="T43" fmla="*/ 0 h 127"/>
                  <a:gd name="T44" fmla="*/ 0 w 16"/>
                  <a:gd name="T45" fmla="*/ 0 h 127"/>
                  <a:gd name="T46" fmla="*/ 0 w 16"/>
                  <a:gd name="T47" fmla="*/ 0 h 127"/>
                  <a:gd name="T48" fmla="*/ 0 w 16"/>
                  <a:gd name="T49" fmla="*/ 0 h 127"/>
                  <a:gd name="T50" fmla="*/ 0 w 16"/>
                  <a:gd name="T51" fmla="*/ 0 h 12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7"/>
                  <a:gd name="T80" fmla="*/ 16 w 16"/>
                  <a:gd name="T81" fmla="*/ 127 h 12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7">
                    <a:moveTo>
                      <a:pt x="16" y="10"/>
                    </a:moveTo>
                    <a:lnTo>
                      <a:pt x="16" y="10"/>
                    </a:lnTo>
                    <a:lnTo>
                      <a:pt x="16" y="7"/>
                    </a:lnTo>
                    <a:lnTo>
                      <a:pt x="13" y="4"/>
                    </a:lnTo>
                    <a:lnTo>
                      <a:pt x="11" y="4"/>
                    </a:lnTo>
                    <a:lnTo>
                      <a:pt x="8" y="0"/>
                    </a:lnTo>
                    <a:lnTo>
                      <a:pt x="5" y="4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0" y="10"/>
                    </a:lnTo>
                    <a:lnTo>
                      <a:pt x="0" y="118"/>
                    </a:lnTo>
                    <a:lnTo>
                      <a:pt x="2" y="121"/>
                    </a:lnTo>
                    <a:lnTo>
                      <a:pt x="2" y="125"/>
                    </a:lnTo>
                    <a:lnTo>
                      <a:pt x="5" y="125"/>
                    </a:lnTo>
                    <a:lnTo>
                      <a:pt x="8" y="127"/>
                    </a:lnTo>
                    <a:lnTo>
                      <a:pt x="11" y="125"/>
                    </a:lnTo>
                    <a:lnTo>
                      <a:pt x="13" y="125"/>
                    </a:lnTo>
                    <a:lnTo>
                      <a:pt x="16" y="121"/>
                    </a:lnTo>
                    <a:lnTo>
                      <a:pt x="16" y="118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34" name="Line 891"/>
              <p:cNvSpPr>
                <a:spLocks noChangeShapeType="1"/>
              </p:cNvSpPr>
              <p:nvPr/>
            </p:nvSpPr>
            <p:spPr bwMode="auto">
              <a:xfrm>
                <a:off x="1479" y="267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35" name="Freeform 892"/>
              <p:cNvSpPr>
                <a:spLocks/>
              </p:cNvSpPr>
              <p:nvPr/>
            </p:nvSpPr>
            <p:spPr bwMode="auto">
              <a:xfrm>
                <a:off x="1477" y="2679"/>
                <a:ext cx="49" cy="4"/>
              </a:xfrm>
              <a:custGeom>
                <a:avLst/>
                <a:gdLst>
                  <a:gd name="T0" fmla="*/ 0 w 245"/>
                  <a:gd name="T1" fmla="*/ 0 h 19"/>
                  <a:gd name="T2" fmla="*/ 0 w 245"/>
                  <a:gd name="T3" fmla="*/ 0 h 19"/>
                  <a:gd name="T4" fmla="*/ 0 w 245"/>
                  <a:gd name="T5" fmla="*/ 0 h 19"/>
                  <a:gd name="T6" fmla="*/ 0 w 245"/>
                  <a:gd name="T7" fmla="*/ 0 h 19"/>
                  <a:gd name="T8" fmla="*/ 0 w 245"/>
                  <a:gd name="T9" fmla="*/ 0 h 19"/>
                  <a:gd name="T10" fmla="*/ 0 w 245"/>
                  <a:gd name="T11" fmla="*/ 0 h 19"/>
                  <a:gd name="T12" fmla="*/ 0 w 245"/>
                  <a:gd name="T13" fmla="*/ 0 h 19"/>
                  <a:gd name="T14" fmla="*/ 0 w 245"/>
                  <a:gd name="T15" fmla="*/ 0 h 19"/>
                  <a:gd name="T16" fmla="*/ 0 w 245"/>
                  <a:gd name="T17" fmla="*/ 0 h 19"/>
                  <a:gd name="T18" fmla="*/ 0 w 245"/>
                  <a:gd name="T19" fmla="*/ 0 h 19"/>
                  <a:gd name="T20" fmla="*/ 0 w 245"/>
                  <a:gd name="T21" fmla="*/ 0 h 19"/>
                  <a:gd name="T22" fmla="*/ 0 w 245"/>
                  <a:gd name="T23" fmla="*/ 0 h 19"/>
                  <a:gd name="T24" fmla="*/ 0 w 245"/>
                  <a:gd name="T25" fmla="*/ 0 h 19"/>
                  <a:gd name="T26" fmla="*/ 0 w 245"/>
                  <a:gd name="T27" fmla="*/ 0 h 19"/>
                  <a:gd name="T28" fmla="*/ 0 w 245"/>
                  <a:gd name="T29" fmla="*/ 0 h 19"/>
                  <a:gd name="T30" fmla="*/ 0 w 245"/>
                  <a:gd name="T31" fmla="*/ 0 h 19"/>
                  <a:gd name="T32" fmla="*/ 0 w 245"/>
                  <a:gd name="T33" fmla="*/ 0 h 19"/>
                  <a:gd name="T34" fmla="*/ 0 w 245"/>
                  <a:gd name="T35" fmla="*/ 0 h 19"/>
                  <a:gd name="T36" fmla="*/ 0 w 245"/>
                  <a:gd name="T37" fmla="*/ 0 h 19"/>
                  <a:gd name="T38" fmla="*/ 0 w 245"/>
                  <a:gd name="T39" fmla="*/ 0 h 19"/>
                  <a:gd name="T40" fmla="*/ 0 w 245"/>
                  <a:gd name="T41" fmla="*/ 0 h 19"/>
                  <a:gd name="T42" fmla="*/ 0 w 245"/>
                  <a:gd name="T43" fmla="*/ 0 h 19"/>
                  <a:gd name="T44" fmla="*/ 0 w 245"/>
                  <a:gd name="T45" fmla="*/ 0 h 19"/>
                  <a:gd name="T46" fmla="*/ 0 w 245"/>
                  <a:gd name="T47" fmla="*/ 0 h 19"/>
                  <a:gd name="T48" fmla="*/ 0 w 245"/>
                  <a:gd name="T49" fmla="*/ 0 h 19"/>
                  <a:gd name="T50" fmla="*/ 0 w 245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45"/>
                  <a:gd name="T79" fmla="*/ 0 h 19"/>
                  <a:gd name="T80" fmla="*/ 245 w 245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45" h="19">
                    <a:moveTo>
                      <a:pt x="8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2" y="13"/>
                    </a:lnTo>
                    <a:lnTo>
                      <a:pt x="2" y="17"/>
                    </a:lnTo>
                    <a:lnTo>
                      <a:pt x="5" y="17"/>
                    </a:lnTo>
                    <a:lnTo>
                      <a:pt x="8" y="19"/>
                    </a:lnTo>
                    <a:lnTo>
                      <a:pt x="234" y="19"/>
                    </a:lnTo>
                    <a:lnTo>
                      <a:pt x="239" y="17"/>
                    </a:lnTo>
                    <a:lnTo>
                      <a:pt x="243" y="17"/>
                    </a:lnTo>
                    <a:lnTo>
                      <a:pt x="243" y="13"/>
                    </a:lnTo>
                    <a:lnTo>
                      <a:pt x="245" y="10"/>
                    </a:lnTo>
                    <a:lnTo>
                      <a:pt x="245" y="7"/>
                    </a:lnTo>
                    <a:lnTo>
                      <a:pt x="243" y="4"/>
                    </a:lnTo>
                    <a:lnTo>
                      <a:pt x="243" y="0"/>
                    </a:lnTo>
                    <a:lnTo>
                      <a:pt x="239" y="0"/>
                    </a:lnTo>
                    <a:lnTo>
                      <a:pt x="234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36" name="Line 893"/>
              <p:cNvSpPr>
                <a:spLocks noChangeShapeType="1"/>
              </p:cNvSpPr>
              <p:nvPr/>
            </p:nvSpPr>
            <p:spPr bwMode="auto">
              <a:xfrm>
                <a:off x="1526" y="268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37" name="Freeform 894"/>
              <p:cNvSpPr>
                <a:spLocks/>
              </p:cNvSpPr>
              <p:nvPr/>
            </p:nvSpPr>
            <p:spPr bwMode="auto">
              <a:xfrm>
                <a:off x="1523" y="2679"/>
                <a:ext cx="3" cy="25"/>
              </a:xfrm>
              <a:custGeom>
                <a:avLst/>
                <a:gdLst>
                  <a:gd name="T0" fmla="*/ 0 w 17"/>
                  <a:gd name="T1" fmla="*/ 0 h 125"/>
                  <a:gd name="T2" fmla="*/ 0 w 17"/>
                  <a:gd name="T3" fmla="*/ 0 h 125"/>
                  <a:gd name="T4" fmla="*/ 0 w 17"/>
                  <a:gd name="T5" fmla="*/ 0 h 125"/>
                  <a:gd name="T6" fmla="*/ 0 w 17"/>
                  <a:gd name="T7" fmla="*/ 0 h 125"/>
                  <a:gd name="T8" fmla="*/ 0 w 17"/>
                  <a:gd name="T9" fmla="*/ 0 h 125"/>
                  <a:gd name="T10" fmla="*/ 0 w 17"/>
                  <a:gd name="T11" fmla="*/ 0 h 125"/>
                  <a:gd name="T12" fmla="*/ 0 w 17"/>
                  <a:gd name="T13" fmla="*/ 0 h 125"/>
                  <a:gd name="T14" fmla="*/ 0 w 17"/>
                  <a:gd name="T15" fmla="*/ 0 h 125"/>
                  <a:gd name="T16" fmla="*/ 0 w 17"/>
                  <a:gd name="T17" fmla="*/ 0 h 125"/>
                  <a:gd name="T18" fmla="*/ 0 w 17"/>
                  <a:gd name="T19" fmla="*/ 0 h 125"/>
                  <a:gd name="T20" fmla="*/ 0 w 17"/>
                  <a:gd name="T21" fmla="*/ 0 h 125"/>
                  <a:gd name="T22" fmla="*/ 0 w 17"/>
                  <a:gd name="T23" fmla="*/ 0 h 125"/>
                  <a:gd name="T24" fmla="*/ 0 w 17"/>
                  <a:gd name="T25" fmla="*/ 0 h 125"/>
                  <a:gd name="T26" fmla="*/ 0 w 17"/>
                  <a:gd name="T27" fmla="*/ 0 h 125"/>
                  <a:gd name="T28" fmla="*/ 0 w 17"/>
                  <a:gd name="T29" fmla="*/ 0 h 125"/>
                  <a:gd name="T30" fmla="*/ 0 w 17"/>
                  <a:gd name="T31" fmla="*/ 0 h 125"/>
                  <a:gd name="T32" fmla="*/ 0 w 17"/>
                  <a:gd name="T33" fmla="*/ 0 h 125"/>
                  <a:gd name="T34" fmla="*/ 0 w 17"/>
                  <a:gd name="T35" fmla="*/ 0 h 125"/>
                  <a:gd name="T36" fmla="*/ 0 w 17"/>
                  <a:gd name="T37" fmla="*/ 0 h 125"/>
                  <a:gd name="T38" fmla="*/ 0 w 17"/>
                  <a:gd name="T39" fmla="*/ 0 h 125"/>
                  <a:gd name="T40" fmla="*/ 0 w 17"/>
                  <a:gd name="T41" fmla="*/ 0 h 125"/>
                  <a:gd name="T42" fmla="*/ 0 w 17"/>
                  <a:gd name="T43" fmla="*/ 0 h 125"/>
                  <a:gd name="T44" fmla="*/ 0 w 17"/>
                  <a:gd name="T45" fmla="*/ 0 h 125"/>
                  <a:gd name="T46" fmla="*/ 0 w 17"/>
                  <a:gd name="T47" fmla="*/ 0 h 125"/>
                  <a:gd name="T48" fmla="*/ 0 w 17"/>
                  <a:gd name="T49" fmla="*/ 0 h 125"/>
                  <a:gd name="T50" fmla="*/ 0 w 17"/>
                  <a:gd name="T51" fmla="*/ 0 h 12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25"/>
                  <a:gd name="T80" fmla="*/ 17 w 17"/>
                  <a:gd name="T81" fmla="*/ 125 h 125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25">
                    <a:moveTo>
                      <a:pt x="17" y="10"/>
                    </a:moveTo>
                    <a:lnTo>
                      <a:pt x="17" y="7"/>
                    </a:lnTo>
                    <a:lnTo>
                      <a:pt x="15" y="4"/>
                    </a:lnTo>
                    <a:lnTo>
                      <a:pt x="15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18"/>
                    </a:lnTo>
                    <a:lnTo>
                      <a:pt x="4" y="121"/>
                    </a:lnTo>
                    <a:lnTo>
                      <a:pt x="6" y="125"/>
                    </a:lnTo>
                    <a:lnTo>
                      <a:pt x="9" y="125"/>
                    </a:lnTo>
                    <a:lnTo>
                      <a:pt x="11" y="125"/>
                    </a:lnTo>
                    <a:lnTo>
                      <a:pt x="11" y="121"/>
                    </a:lnTo>
                    <a:lnTo>
                      <a:pt x="15" y="121"/>
                    </a:lnTo>
                    <a:lnTo>
                      <a:pt x="15" y="118"/>
                    </a:lnTo>
                    <a:lnTo>
                      <a:pt x="17" y="115"/>
                    </a:lnTo>
                    <a:lnTo>
                      <a:pt x="17" y="118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38" name="Line 895"/>
              <p:cNvSpPr>
                <a:spLocks noChangeShapeType="1"/>
              </p:cNvSpPr>
              <p:nvPr/>
            </p:nvSpPr>
            <p:spPr bwMode="auto">
              <a:xfrm>
                <a:off x="1525" y="270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39" name="Freeform 896"/>
              <p:cNvSpPr>
                <a:spLocks/>
              </p:cNvSpPr>
              <p:nvPr/>
            </p:nvSpPr>
            <p:spPr bwMode="auto">
              <a:xfrm>
                <a:off x="1523" y="2700"/>
                <a:ext cx="9" cy="4"/>
              </a:xfrm>
              <a:custGeom>
                <a:avLst/>
                <a:gdLst>
                  <a:gd name="T0" fmla="*/ 0 w 44"/>
                  <a:gd name="T1" fmla="*/ 0 h 19"/>
                  <a:gd name="T2" fmla="*/ 0 w 44"/>
                  <a:gd name="T3" fmla="*/ 0 h 19"/>
                  <a:gd name="T4" fmla="*/ 0 w 44"/>
                  <a:gd name="T5" fmla="*/ 0 h 19"/>
                  <a:gd name="T6" fmla="*/ 0 w 44"/>
                  <a:gd name="T7" fmla="*/ 0 h 19"/>
                  <a:gd name="T8" fmla="*/ 0 w 44"/>
                  <a:gd name="T9" fmla="*/ 0 h 19"/>
                  <a:gd name="T10" fmla="*/ 0 w 44"/>
                  <a:gd name="T11" fmla="*/ 0 h 19"/>
                  <a:gd name="T12" fmla="*/ 0 w 44"/>
                  <a:gd name="T13" fmla="*/ 0 h 19"/>
                  <a:gd name="T14" fmla="*/ 0 w 44"/>
                  <a:gd name="T15" fmla="*/ 0 h 19"/>
                  <a:gd name="T16" fmla="*/ 0 w 44"/>
                  <a:gd name="T17" fmla="*/ 0 h 19"/>
                  <a:gd name="T18" fmla="*/ 0 w 44"/>
                  <a:gd name="T19" fmla="*/ 0 h 19"/>
                  <a:gd name="T20" fmla="*/ 0 w 44"/>
                  <a:gd name="T21" fmla="*/ 0 h 19"/>
                  <a:gd name="T22" fmla="*/ 0 w 44"/>
                  <a:gd name="T23" fmla="*/ 0 h 19"/>
                  <a:gd name="T24" fmla="*/ 0 w 44"/>
                  <a:gd name="T25" fmla="*/ 0 h 19"/>
                  <a:gd name="T26" fmla="*/ 0 w 44"/>
                  <a:gd name="T27" fmla="*/ 0 h 19"/>
                  <a:gd name="T28" fmla="*/ 0 w 44"/>
                  <a:gd name="T29" fmla="*/ 0 h 19"/>
                  <a:gd name="T30" fmla="*/ 0 w 44"/>
                  <a:gd name="T31" fmla="*/ 0 h 19"/>
                  <a:gd name="T32" fmla="*/ 0 w 44"/>
                  <a:gd name="T33" fmla="*/ 0 h 19"/>
                  <a:gd name="T34" fmla="*/ 0 w 44"/>
                  <a:gd name="T35" fmla="*/ 0 h 19"/>
                  <a:gd name="T36" fmla="*/ 0 w 44"/>
                  <a:gd name="T37" fmla="*/ 0 h 19"/>
                  <a:gd name="T38" fmla="*/ 0 w 44"/>
                  <a:gd name="T39" fmla="*/ 0 h 19"/>
                  <a:gd name="T40" fmla="*/ 0 w 44"/>
                  <a:gd name="T41" fmla="*/ 0 h 19"/>
                  <a:gd name="T42" fmla="*/ 0 w 44"/>
                  <a:gd name="T43" fmla="*/ 0 h 19"/>
                  <a:gd name="T44" fmla="*/ 0 w 44"/>
                  <a:gd name="T45" fmla="*/ 0 h 19"/>
                  <a:gd name="T46" fmla="*/ 0 w 44"/>
                  <a:gd name="T47" fmla="*/ 0 h 19"/>
                  <a:gd name="T48" fmla="*/ 0 w 44"/>
                  <a:gd name="T49" fmla="*/ 0 h 19"/>
                  <a:gd name="T50" fmla="*/ 0 w 44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4"/>
                  <a:gd name="T79" fmla="*/ 0 h 19"/>
                  <a:gd name="T80" fmla="*/ 44 w 44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4" h="19">
                    <a:moveTo>
                      <a:pt x="9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4" y="15"/>
                    </a:lnTo>
                    <a:lnTo>
                      <a:pt x="6" y="19"/>
                    </a:lnTo>
                    <a:lnTo>
                      <a:pt x="9" y="19"/>
                    </a:lnTo>
                    <a:lnTo>
                      <a:pt x="36" y="19"/>
                    </a:lnTo>
                    <a:lnTo>
                      <a:pt x="41" y="15"/>
                    </a:lnTo>
                    <a:lnTo>
                      <a:pt x="44" y="12"/>
                    </a:lnTo>
                    <a:lnTo>
                      <a:pt x="44" y="9"/>
                    </a:lnTo>
                    <a:lnTo>
                      <a:pt x="44" y="6"/>
                    </a:lnTo>
                    <a:lnTo>
                      <a:pt x="44" y="2"/>
                    </a:lnTo>
                    <a:lnTo>
                      <a:pt x="41" y="2"/>
                    </a:lnTo>
                    <a:lnTo>
                      <a:pt x="41" y="0"/>
                    </a:lnTo>
                    <a:lnTo>
                      <a:pt x="39" y="0"/>
                    </a:lnTo>
                    <a:lnTo>
                      <a:pt x="36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40" name="Line 897"/>
              <p:cNvSpPr>
                <a:spLocks noChangeShapeType="1"/>
              </p:cNvSpPr>
              <p:nvPr/>
            </p:nvSpPr>
            <p:spPr bwMode="auto">
              <a:xfrm>
                <a:off x="1532" y="270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41" name="Freeform 898"/>
              <p:cNvSpPr>
                <a:spLocks/>
              </p:cNvSpPr>
              <p:nvPr/>
            </p:nvSpPr>
            <p:spPr bwMode="auto">
              <a:xfrm>
                <a:off x="1528" y="2700"/>
                <a:ext cx="4" cy="25"/>
              </a:xfrm>
              <a:custGeom>
                <a:avLst/>
                <a:gdLst>
                  <a:gd name="T0" fmla="*/ 0 w 16"/>
                  <a:gd name="T1" fmla="*/ 0 h 123"/>
                  <a:gd name="T2" fmla="*/ 0 w 16"/>
                  <a:gd name="T3" fmla="*/ 0 h 123"/>
                  <a:gd name="T4" fmla="*/ 0 w 16"/>
                  <a:gd name="T5" fmla="*/ 0 h 123"/>
                  <a:gd name="T6" fmla="*/ 0 w 16"/>
                  <a:gd name="T7" fmla="*/ 0 h 123"/>
                  <a:gd name="T8" fmla="*/ 0 w 16"/>
                  <a:gd name="T9" fmla="*/ 0 h 123"/>
                  <a:gd name="T10" fmla="*/ 0 w 16"/>
                  <a:gd name="T11" fmla="*/ 0 h 123"/>
                  <a:gd name="T12" fmla="*/ 0 w 16"/>
                  <a:gd name="T13" fmla="*/ 0 h 123"/>
                  <a:gd name="T14" fmla="*/ 0 w 16"/>
                  <a:gd name="T15" fmla="*/ 0 h 123"/>
                  <a:gd name="T16" fmla="*/ 0 w 16"/>
                  <a:gd name="T17" fmla="*/ 0 h 123"/>
                  <a:gd name="T18" fmla="*/ 0 w 16"/>
                  <a:gd name="T19" fmla="*/ 0 h 123"/>
                  <a:gd name="T20" fmla="*/ 0 w 16"/>
                  <a:gd name="T21" fmla="*/ 0 h 123"/>
                  <a:gd name="T22" fmla="*/ 0 w 16"/>
                  <a:gd name="T23" fmla="*/ 0 h 123"/>
                  <a:gd name="T24" fmla="*/ 0 w 16"/>
                  <a:gd name="T25" fmla="*/ 0 h 123"/>
                  <a:gd name="T26" fmla="*/ 0 w 16"/>
                  <a:gd name="T27" fmla="*/ 0 h 123"/>
                  <a:gd name="T28" fmla="*/ 0 w 16"/>
                  <a:gd name="T29" fmla="*/ 0 h 123"/>
                  <a:gd name="T30" fmla="*/ 0 w 16"/>
                  <a:gd name="T31" fmla="*/ 0 h 123"/>
                  <a:gd name="T32" fmla="*/ 0 w 16"/>
                  <a:gd name="T33" fmla="*/ 0 h 123"/>
                  <a:gd name="T34" fmla="*/ 0 w 16"/>
                  <a:gd name="T35" fmla="*/ 0 h 123"/>
                  <a:gd name="T36" fmla="*/ 0 w 16"/>
                  <a:gd name="T37" fmla="*/ 0 h 123"/>
                  <a:gd name="T38" fmla="*/ 0 w 16"/>
                  <a:gd name="T39" fmla="*/ 0 h 123"/>
                  <a:gd name="T40" fmla="*/ 0 w 16"/>
                  <a:gd name="T41" fmla="*/ 0 h 123"/>
                  <a:gd name="T42" fmla="*/ 0 w 16"/>
                  <a:gd name="T43" fmla="*/ 0 h 123"/>
                  <a:gd name="T44" fmla="*/ 0 w 16"/>
                  <a:gd name="T45" fmla="*/ 0 h 123"/>
                  <a:gd name="T46" fmla="*/ 0 w 16"/>
                  <a:gd name="T47" fmla="*/ 0 h 123"/>
                  <a:gd name="T48" fmla="*/ 0 w 16"/>
                  <a:gd name="T49" fmla="*/ 0 h 123"/>
                  <a:gd name="T50" fmla="*/ 0 w 16"/>
                  <a:gd name="T51" fmla="*/ 0 h 12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3"/>
                  <a:gd name="T80" fmla="*/ 16 w 16"/>
                  <a:gd name="T81" fmla="*/ 123 h 12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3">
                    <a:moveTo>
                      <a:pt x="16" y="9"/>
                    </a:moveTo>
                    <a:lnTo>
                      <a:pt x="16" y="6"/>
                    </a:lnTo>
                    <a:lnTo>
                      <a:pt x="16" y="2"/>
                    </a:lnTo>
                    <a:lnTo>
                      <a:pt x="13" y="2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17"/>
                    </a:lnTo>
                    <a:lnTo>
                      <a:pt x="2" y="117"/>
                    </a:lnTo>
                    <a:lnTo>
                      <a:pt x="2" y="119"/>
                    </a:lnTo>
                    <a:lnTo>
                      <a:pt x="5" y="119"/>
                    </a:lnTo>
                    <a:lnTo>
                      <a:pt x="8" y="123"/>
                    </a:lnTo>
                    <a:lnTo>
                      <a:pt x="11" y="123"/>
                    </a:lnTo>
                    <a:lnTo>
                      <a:pt x="13" y="119"/>
                    </a:lnTo>
                    <a:lnTo>
                      <a:pt x="16" y="117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42" name="Line 899"/>
              <p:cNvSpPr>
                <a:spLocks noChangeShapeType="1"/>
              </p:cNvSpPr>
              <p:nvPr/>
            </p:nvSpPr>
            <p:spPr bwMode="auto">
              <a:xfrm>
                <a:off x="1530" y="272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43" name="Freeform 900"/>
              <p:cNvSpPr>
                <a:spLocks/>
              </p:cNvSpPr>
              <p:nvPr/>
            </p:nvSpPr>
            <p:spPr bwMode="auto">
              <a:xfrm>
                <a:off x="1528" y="2721"/>
                <a:ext cx="64" cy="4"/>
              </a:xfrm>
              <a:custGeom>
                <a:avLst/>
                <a:gdLst>
                  <a:gd name="T0" fmla="*/ 0 w 316"/>
                  <a:gd name="T1" fmla="*/ 0 h 19"/>
                  <a:gd name="T2" fmla="*/ 0 w 316"/>
                  <a:gd name="T3" fmla="*/ 0 h 19"/>
                  <a:gd name="T4" fmla="*/ 0 w 316"/>
                  <a:gd name="T5" fmla="*/ 0 h 19"/>
                  <a:gd name="T6" fmla="*/ 0 w 316"/>
                  <a:gd name="T7" fmla="*/ 0 h 19"/>
                  <a:gd name="T8" fmla="*/ 0 w 316"/>
                  <a:gd name="T9" fmla="*/ 0 h 19"/>
                  <a:gd name="T10" fmla="*/ 0 w 316"/>
                  <a:gd name="T11" fmla="*/ 0 h 19"/>
                  <a:gd name="T12" fmla="*/ 0 w 316"/>
                  <a:gd name="T13" fmla="*/ 0 h 19"/>
                  <a:gd name="T14" fmla="*/ 0 w 316"/>
                  <a:gd name="T15" fmla="*/ 0 h 19"/>
                  <a:gd name="T16" fmla="*/ 0 w 316"/>
                  <a:gd name="T17" fmla="*/ 0 h 19"/>
                  <a:gd name="T18" fmla="*/ 0 w 316"/>
                  <a:gd name="T19" fmla="*/ 0 h 19"/>
                  <a:gd name="T20" fmla="*/ 0 w 316"/>
                  <a:gd name="T21" fmla="*/ 0 h 19"/>
                  <a:gd name="T22" fmla="*/ 0 w 316"/>
                  <a:gd name="T23" fmla="*/ 0 h 19"/>
                  <a:gd name="T24" fmla="*/ 0 w 316"/>
                  <a:gd name="T25" fmla="*/ 0 h 19"/>
                  <a:gd name="T26" fmla="*/ 0 w 316"/>
                  <a:gd name="T27" fmla="*/ 0 h 19"/>
                  <a:gd name="T28" fmla="*/ 0 w 316"/>
                  <a:gd name="T29" fmla="*/ 0 h 19"/>
                  <a:gd name="T30" fmla="*/ 0 w 316"/>
                  <a:gd name="T31" fmla="*/ 0 h 19"/>
                  <a:gd name="T32" fmla="*/ 0 w 316"/>
                  <a:gd name="T33" fmla="*/ 0 h 19"/>
                  <a:gd name="T34" fmla="*/ 0 w 316"/>
                  <a:gd name="T35" fmla="*/ 0 h 19"/>
                  <a:gd name="T36" fmla="*/ 0 w 316"/>
                  <a:gd name="T37" fmla="*/ 0 h 19"/>
                  <a:gd name="T38" fmla="*/ 0 w 316"/>
                  <a:gd name="T39" fmla="*/ 0 h 19"/>
                  <a:gd name="T40" fmla="*/ 0 w 316"/>
                  <a:gd name="T41" fmla="*/ 0 h 19"/>
                  <a:gd name="T42" fmla="*/ 0 w 316"/>
                  <a:gd name="T43" fmla="*/ 0 h 19"/>
                  <a:gd name="T44" fmla="*/ 0 w 316"/>
                  <a:gd name="T45" fmla="*/ 0 h 19"/>
                  <a:gd name="T46" fmla="*/ 0 w 316"/>
                  <a:gd name="T47" fmla="*/ 0 h 19"/>
                  <a:gd name="T48" fmla="*/ 0 w 316"/>
                  <a:gd name="T49" fmla="*/ 0 h 19"/>
                  <a:gd name="T50" fmla="*/ 0 w 316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16"/>
                  <a:gd name="T79" fmla="*/ 0 h 19"/>
                  <a:gd name="T80" fmla="*/ 316 w 316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16" h="19">
                    <a:moveTo>
                      <a:pt x="8" y="0"/>
                    </a:moveTo>
                    <a:lnTo>
                      <a:pt x="8" y="0"/>
                    </a:lnTo>
                    <a:lnTo>
                      <a:pt x="5" y="0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2" y="15"/>
                    </a:lnTo>
                    <a:lnTo>
                      <a:pt x="5" y="15"/>
                    </a:lnTo>
                    <a:lnTo>
                      <a:pt x="8" y="19"/>
                    </a:lnTo>
                    <a:lnTo>
                      <a:pt x="305" y="19"/>
                    </a:lnTo>
                    <a:lnTo>
                      <a:pt x="313" y="15"/>
                    </a:lnTo>
                    <a:lnTo>
                      <a:pt x="316" y="13"/>
                    </a:lnTo>
                    <a:lnTo>
                      <a:pt x="316" y="9"/>
                    </a:lnTo>
                    <a:lnTo>
                      <a:pt x="316" y="6"/>
                    </a:lnTo>
                    <a:lnTo>
                      <a:pt x="316" y="4"/>
                    </a:lnTo>
                    <a:lnTo>
                      <a:pt x="313" y="4"/>
                    </a:lnTo>
                    <a:lnTo>
                      <a:pt x="313" y="0"/>
                    </a:lnTo>
                    <a:lnTo>
                      <a:pt x="311" y="0"/>
                    </a:lnTo>
                    <a:lnTo>
                      <a:pt x="305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44" name="Line 901"/>
              <p:cNvSpPr>
                <a:spLocks noChangeShapeType="1"/>
              </p:cNvSpPr>
              <p:nvPr/>
            </p:nvSpPr>
            <p:spPr bwMode="auto">
              <a:xfrm>
                <a:off x="1592" y="272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45" name="Freeform 902"/>
              <p:cNvSpPr>
                <a:spLocks/>
              </p:cNvSpPr>
              <p:nvPr/>
            </p:nvSpPr>
            <p:spPr bwMode="auto">
              <a:xfrm>
                <a:off x="1588" y="2721"/>
                <a:ext cx="4" cy="25"/>
              </a:xfrm>
              <a:custGeom>
                <a:avLst/>
                <a:gdLst>
                  <a:gd name="T0" fmla="*/ 0 w 16"/>
                  <a:gd name="T1" fmla="*/ 0 h 123"/>
                  <a:gd name="T2" fmla="*/ 0 w 16"/>
                  <a:gd name="T3" fmla="*/ 0 h 123"/>
                  <a:gd name="T4" fmla="*/ 0 w 16"/>
                  <a:gd name="T5" fmla="*/ 0 h 123"/>
                  <a:gd name="T6" fmla="*/ 0 w 16"/>
                  <a:gd name="T7" fmla="*/ 0 h 123"/>
                  <a:gd name="T8" fmla="*/ 0 w 16"/>
                  <a:gd name="T9" fmla="*/ 0 h 123"/>
                  <a:gd name="T10" fmla="*/ 0 w 16"/>
                  <a:gd name="T11" fmla="*/ 0 h 123"/>
                  <a:gd name="T12" fmla="*/ 0 w 16"/>
                  <a:gd name="T13" fmla="*/ 0 h 123"/>
                  <a:gd name="T14" fmla="*/ 0 w 16"/>
                  <a:gd name="T15" fmla="*/ 0 h 123"/>
                  <a:gd name="T16" fmla="*/ 0 w 16"/>
                  <a:gd name="T17" fmla="*/ 0 h 123"/>
                  <a:gd name="T18" fmla="*/ 0 w 16"/>
                  <a:gd name="T19" fmla="*/ 0 h 123"/>
                  <a:gd name="T20" fmla="*/ 0 w 16"/>
                  <a:gd name="T21" fmla="*/ 0 h 123"/>
                  <a:gd name="T22" fmla="*/ 0 w 16"/>
                  <a:gd name="T23" fmla="*/ 0 h 123"/>
                  <a:gd name="T24" fmla="*/ 0 w 16"/>
                  <a:gd name="T25" fmla="*/ 0 h 123"/>
                  <a:gd name="T26" fmla="*/ 0 w 16"/>
                  <a:gd name="T27" fmla="*/ 0 h 123"/>
                  <a:gd name="T28" fmla="*/ 0 w 16"/>
                  <a:gd name="T29" fmla="*/ 0 h 123"/>
                  <a:gd name="T30" fmla="*/ 0 w 16"/>
                  <a:gd name="T31" fmla="*/ 0 h 123"/>
                  <a:gd name="T32" fmla="*/ 0 w 16"/>
                  <a:gd name="T33" fmla="*/ 0 h 123"/>
                  <a:gd name="T34" fmla="*/ 0 w 16"/>
                  <a:gd name="T35" fmla="*/ 0 h 123"/>
                  <a:gd name="T36" fmla="*/ 0 w 16"/>
                  <a:gd name="T37" fmla="*/ 0 h 123"/>
                  <a:gd name="T38" fmla="*/ 0 w 16"/>
                  <a:gd name="T39" fmla="*/ 0 h 123"/>
                  <a:gd name="T40" fmla="*/ 0 w 16"/>
                  <a:gd name="T41" fmla="*/ 0 h 123"/>
                  <a:gd name="T42" fmla="*/ 0 w 16"/>
                  <a:gd name="T43" fmla="*/ 0 h 123"/>
                  <a:gd name="T44" fmla="*/ 0 w 16"/>
                  <a:gd name="T45" fmla="*/ 0 h 123"/>
                  <a:gd name="T46" fmla="*/ 0 w 16"/>
                  <a:gd name="T47" fmla="*/ 0 h 123"/>
                  <a:gd name="T48" fmla="*/ 0 w 16"/>
                  <a:gd name="T49" fmla="*/ 0 h 123"/>
                  <a:gd name="T50" fmla="*/ 0 w 16"/>
                  <a:gd name="T51" fmla="*/ 0 h 12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3"/>
                  <a:gd name="T80" fmla="*/ 16 w 16"/>
                  <a:gd name="T81" fmla="*/ 123 h 12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3">
                    <a:moveTo>
                      <a:pt x="16" y="9"/>
                    </a:moveTo>
                    <a:lnTo>
                      <a:pt x="16" y="6"/>
                    </a:lnTo>
                    <a:lnTo>
                      <a:pt x="16" y="4"/>
                    </a:lnTo>
                    <a:lnTo>
                      <a:pt x="13" y="4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17"/>
                    </a:lnTo>
                    <a:lnTo>
                      <a:pt x="3" y="117"/>
                    </a:lnTo>
                    <a:lnTo>
                      <a:pt x="3" y="121"/>
                    </a:lnTo>
                    <a:lnTo>
                      <a:pt x="5" y="121"/>
                    </a:lnTo>
                    <a:lnTo>
                      <a:pt x="5" y="123"/>
                    </a:lnTo>
                    <a:lnTo>
                      <a:pt x="9" y="123"/>
                    </a:lnTo>
                    <a:lnTo>
                      <a:pt x="11" y="123"/>
                    </a:lnTo>
                    <a:lnTo>
                      <a:pt x="13" y="121"/>
                    </a:lnTo>
                    <a:lnTo>
                      <a:pt x="16" y="117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46" name="Line 903"/>
              <p:cNvSpPr>
                <a:spLocks noChangeShapeType="1"/>
              </p:cNvSpPr>
              <p:nvPr/>
            </p:nvSpPr>
            <p:spPr bwMode="auto">
              <a:xfrm>
                <a:off x="1590" y="274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47" name="Freeform 904"/>
              <p:cNvSpPr>
                <a:spLocks/>
              </p:cNvSpPr>
              <p:nvPr/>
            </p:nvSpPr>
            <p:spPr bwMode="auto">
              <a:xfrm>
                <a:off x="1588" y="2742"/>
                <a:ext cx="10" cy="4"/>
              </a:xfrm>
              <a:custGeom>
                <a:avLst/>
                <a:gdLst>
                  <a:gd name="T0" fmla="*/ 0 w 46"/>
                  <a:gd name="T1" fmla="*/ 0 h 19"/>
                  <a:gd name="T2" fmla="*/ 0 w 46"/>
                  <a:gd name="T3" fmla="*/ 0 h 19"/>
                  <a:gd name="T4" fmla="*/ 0 w 46"/>
                  <a:gd name="T5" fmla="*/ 0 h 19"/>
                  <a:gd name="T6" fmla="*/ 0 w 46"/>
                  <a:gd name="T7" fmla="*/ 0 h 19"/>
                  <a:gd name="T8" fmla="*/ 0 w 46"/>
                  <a:gd name="T9" fmla="*/ 0 h 19"/>
                  <a:gd name="T10" fmla="*/ 0 w 46"/>
                  <a:gd name="T11" fmla="*/ 0 h 19"/>
                  <a:gd name="T12" fmla="*/ 0 w 46"/>
                  <a:gd name="T13" fmla="*/ 0 h 19"/>
                  <a:gd name="T14" fmla="*/ 0 w 46"/>
                  <a:gd name="T15" fmla="*/ 0 h 19"/>
                  <a:gd name="T16" fmla="*/ 0 w 46"/>
                  <a:gd name="T17" fmla="*/ 0 h 19"/>
                  <a:gd name="T18" fmla="*/ 0 w 46"/>
                  <a:gd name="T19" fmla="*/ 0 h 19"/>
                  <a:gd name="T20" fmla="*/ 0 w 46"/>
                  <a:gd name="T21" fmla="*/ 0 h 19"/>
                  <a:gd name="T22" fmla="*/ 0 w 46"/>
                  <a:gd name="T23" fmla="*/ 0 h 19"/>
                  <a:gd name="T24" fmla="*/ 0 w 46"/>
                  <a:gd name="T25" fmla="*/ 0 h 19"/>
                  <a:gd name="T26" fmla="*/ 0 w 46"/>
                  <a:gd name="T27" fmla="*/ 0 h 19"/>
                  <a:gd name="T28" fmla="*/ 0 w 46"/>
                  <a:gd name="T29" fmla="*/ 0 h 19"/>
                  <a:gd name="T30" fmla="*/ 0 w 46"/>
                  <a:gd name="T31" fmla="*/ 0 h 19"/>
                  <a:gd name="T32" fmla="*/ 0 w 46"/>
                  <a:gd name="T33" fmla="*/ 0 h 19"/>
                  <a:gd name="T34" fmla="*/ 0 w 46"/>
                  <a:gd name="T35" fmla="*/ 0 h 19"/>
                  <a:gd name="T36" fmla="*/ 0 w 46"/>
                  <a:gd name="T37" fmla="*/ 0 h 19"/>
                  <a:gd name="T38" fmla="*/ 0 w 46"/>
                  <a:gd name="T39" fmla="*/ 0 h 19"/>
                  <a:gd name="T40" fmla="*/ 0 w 46"/>
                  <a:gd name="T41" fmla="*/ 0 h 19"/>
                  <a:gd name="T42" fmla="*/ 0 w 46"/>
                  <a:gd name="T43" fmla="*/ 0 h 19"/>
                  <a:gd name="T44" fmla="*/ 0 w 46"/>
                  <a:gd name="T45" fmla="*/ 0 h 19"/>
                  <a:gd name="T46" fmla="*/ 0 w 46"/>
                  <a:gd name="T47" fmla="*/ 0 h 19"/>
                  <a:gd name="T48" fmla="*/ 0 w 46"/>
                  <a:gd name="T49" fmla="*/ 0 h 19"/>
                  <a:gd name="T50" fmla="*/ 0 w 46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6"/>
                  <a:gd name="T79" fmla="*/ 0 h 19"/>
                  <a:gd name="T80" fmla="*/ 46 w 46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6" h="19">
                    <a:moveTo>
                      <a:pt x="9" y="0"/>
                    </a:moveTo>
                    <a:lnTo>
                      <a:pt x="5" y="0"/>
                    </a:lnTo>
                    <a:lnTo>
                      <a:pt x="3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3" y="13"/>
                    </a:lnTo>
                    <a:lnTo>
                      <a:pt x="3" y="17"/>
                    </a:lnTo>
                    <a:lnTo>
                      <a:pt x="5" y="17"/>
                    </a:lnTo>
                    <a:lnTo>
                      <a:pt x="5" y="19"/>
                    </a:lnTo>
                    <a:lnTo>
                      <a:pt x="9" y="19"/>
                    </a:lnTo>
                    <a:lnTo>
                      <a:pt x="35" y="19"/>
                    </a:lnTo>
                    <a:lnTo>
                      <a:pt x="40" y="17"/>
                    </a:lnTo>
                    <a:lnTo>
                      <a:pt x="44" y="17"/>
                    </a:lnTo>
                    <a:lnTo>
                      <a:pt x="44" y="13"/>
                    </a:lnTo>
                    <a:lnTo>
                      <a:pt x="46" y="13"/>
                    </a:lnTo>
                    <a:lnTo>
                      <a:pt x="46" y="10"/>
                    </a:lnTo>
                    <a:lnTo>
                      <a:pt x="46" y="7"/>
                    </a:lnTo>
                    <a:lnTo>
                      <a:pt x="44" y="4"/>
                    </a:lnTo>
                    <a:lnTo>
                      <a:pt x="40" y="0"/>
                    </a:lnTo>
                    <a:lnTo>
                      <a:pt x="35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48" name="Line 905"/>
              <p:cNvSpPr>
                <a:spLocks noChangeShapeType="1"/>
              </p:cNvSpPr>
              <p:nvPr/>
            </p:nvSpPr>
            <p:spPr bwMode="auto">
              <a:xfrm>
                <a:off x="1598" y="274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49" name="Freeform 906"/>
              <p:cNvSpPr>
                <a:spLocks/>
              </p:cNvSpPr>
              <p:nvPr/>
            </p:nvSpPr>
            <p:spPr bwMode="auto">
              <a:xfrm>
                <a:off x="1594" y="2742"/>
                <a:ext cx="4" cy="25"/>
              </a:xfrm>
              <a:custGeom>
                <a:avLst/>
                <a:gdLst>
                  <a:gd name="T0" fmla="*/ 0 w 17"/>
                  <a:gd name="T1" fmla="*/ 0 h 125"/>
                  <a:gd name="T2" fmla="*/ 0 w 17"/>
                  <a:gd name="T3" fmla="*/ 0 h 125"/>
                  <a:gd name="T4" fmla="*/ 0 w 17"/>
                  <a:gd name="T5" fmla="*/ 0 h 125"/>
                  <a:gd name="T6" fmla="*/ 0 w 17"/>
                  <a:gd name="T7" fmla="*/ 0 h 125"/>
                  <a:gd name="T8" fmla="*/ 0 w 17"/>
                  <a:gd name="T9" fmla="*/ 0 h 125"/>
                  <a:gd name="T10" fmla="*/ 0 w 17"/>
                  <a:gd name="T11" fmla="*/ 0 h 125"/>
                  <a:gd name="T12" fmla="*/ 0 w 17"/>
                  <a:gd name="T13" fmla="*/ 0 h 125"/>
                  <a:gd name="T14" fmla="*/ 0 w 17"/>
                  <a:gd name="T15" fmla="*/ 0 h 125"/>
                  <a:gd name="T16" fmla="*/ 0 w 17"/>
                  <a:gd name="T17" fmla="*/ 0 h 125"/>
                  <a:gd name="T18" fmla="*/ 0 w 17"/>
                  <a:gd name="T19" fmla="*/ 0 h 125"/>
                  <a:gd name="T20" fmla="*/ 0 w 17"/>
                  <a:gd name="T21" fmla="*/ 0 h 125"/>
                  <a:gd name="T22" fmla="*/ 0 w 17"/>
                  <a:gd name="T23" fmla="*/ 0 h 125"/>
                  <a:gd name="T24" fmla="*/ 0 w 17"/>
                  <a:gd name="T25" fmla="*/ 0 h 125"/>
                  <a:gd name="T26" fmla="*/ 0 w 17"/>
                  <a:gd name="T27" fmla="*/ 0 h 125"/>
                  <a:gd name="T28" fmla="*/ 0 w 17"/>
                  <a:gd name="T29" fmla="*/ 0 h 125"/>
                  <a:gd name="T30" fmla="*/ 0 w 17"/>
                  <a:gd name="T31" fmla="*/ 0 h 125"/>
                  <a:gd name="T32" fmla="*/ 0 w 17"/>
                  <a:gd name="T33" fmla="*/ 0 h 125"/>
                  <a:gd name="T34" fmla="*/ 0 w 17"/>
                  <a:gd name="T35" fmla="*/ 0 h 125"/>
                  <a:gd name="T36" fmla="*/ 0 w 17"/>
                  <a:gd name="T37" fmla="*/ 0 h 125"/>
                  <a:gd name="T38" fmla="*/ 0 w 17"/>
                  <a:gd name="T39" fmla="*/ 0 h 125"/>
                  <a:gd name="T40" fmla="*/ 0 w 17"/>
                  <a:gd name="T41" fmla="*/ 0 h 125"/>
                  <a:gd name="T42" fmla="*/ 0 w 17"/>
                  <a:gd name="T43" fmla="*/ 0 h 125"/>
                  <a:gd name="T44" fmla="*/ 0 w 17"/>
                  <a:gd name="T45" fmla="*/ 0 h 125"/>
                  <a:gd name="T46" fmla="*/ 0 w 17"/>
                  <a:gd name="T47" fmla="*/ 0 h 125"/>
                  <a:gd name="T48" fmla="*/ 0 w 17"/>
                  <a:gd name="T49" fmla="*/ 0 h 125"/>
                  <a:gd name="T50" fmla="*/ 0 w 17"/>
                  <a:gd name="T51" fmla="*/ 0 h 12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25"/>
                  <a:gd name="T80" fmla="*/ 17 w 17"/>
                  <a:gd name="T81" fmla="*/ 125 h 125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25">
                    <a:moveTo>
                      <a:pt x="17" y="10"/>
                    </a:moveTo>
                    <a:lnTo>
                      <a:pt x="17" y="7"/>
                    </a:lnTo>
                    <a:lnTo>
                      <a:pt x="15" y="4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18"/>
                    </a:lnTo>
                    <a:lnTo>
                      <a:pt x="4" y="121"/>
                    </a:lnTo>
                    <a:lnTo>
                      <a:pt x="6" y="125"/>
                    </a:lnTo>
                    <a:lnTo>
                      <a:pt x="9" y="125"/>
                    </a:lnTo>
                    <a:lnTo>
                      <a:pt x="11" y="125"/>
                    </a:lnTo>
                    <a:lnTo>
                      <a:pt x="11" y="121"/>
                    </a:lnTo>
                    <a:lnTo>
                      <a:pt x="15" y="121"/>
                    </a:lnTo>
                    <a:lnTo>
                      <a:pt x="15" y="118"/>
                    </a:lnTo>
                    <a:lnTo>
                      <a:pt x="17" y="118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50" name="Line 907"/>
              <p:cNvSpPr>
                <a:spLocks noChangeShapeType="1"/>
              </p:cNvSpPr>
              <p:nvPr/>
            </p:nvSpPr>
            <p:spPr bwMode="auto">
              <a:xfrm>
                <a:off x="1596" y="276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51" name="Freeform 908"/>
              <p:cNvSpPr>
                <a:spLocks/>
              </p:cNvSpPr>
              <p:nvPr/>
            </p:nvSpPr>
            <p:spPr bwMode="auto">
              <a:xfrm>
                <a:off x="1594" y="2763"/>
                <a:ext cx="27" cy="4"/>
              </a:xfrm>
              <a:custGeom>
                <a:avLst/>
                <a:gdLst>
                  <a:gd name="T0" fmla="*/ 0 w 132"/>
                  <a:gd name="T1" fmla="*/ 0 h 19"/>
                  <a:gd name="T2" fmla="*/ 0 w 132"/>
                  <a:gd name="T3" fmla="*/ 0 h 19"/>
                  <a:gd name="T4" fmla="*/ 0 w 132"/>
                  <a:gd name="T5" fmla="*/ 0 h 19"/>
                  <a:gd name="T6" fmla="*/ 0 w 132"/>
                  <a:gd name="T7" fmla="*/ 0 h 19"/>
                  <a:gd name="T8" fmla="*/ 0 w 132"/>
                  <a:gd name="T9" fmla="*/ 0 h 19"/>
                  <a:gd name="T10" fmla="*/ 0 w 132"/>
                  <a:gd name="T11" fmla="*/ 0 h 19"/>
                  <a:gd name="T12" fmla="*/ 0 w 132"/>
                  <a:gd name="T13" fmla="*/ 0 h 19"/>
                  <a:gd name="T14" fmla="*/ 0 w 132"/>
                  <a:gd name="T15" fmla="*/ 0 h 19"/>
                  <a:gd name="T16" fmla="*/ 0 w 132"/>
                  <a:gd name="T17" fmla="*/ 0 h 19"/>
                  <a:gd name="T18" fmla="*/ 0 w 132"/>
                  <a:gd name="T19" fmla="*/ 0 h 19"/>
                  <a:gd name="T20" fmla="*/ 0 w 132"/>
                  <a:gd name="T21" fmla="*/ 0 h 19"/>
                  <a:gd name="T22" fmla="*/ 0 w 132"/>
                  <a:gd name="T23" fmla="*/ 0 h 19"/>
                  <a:gd name="T24" fmla="*/ 0 w 132"/>
                  <a:gd name="T25" fmla="*/ 0 h 19"/>
                  <a:gd name="T26" fmla="*/ 0 w 132"/>
                  <a:gd name="T27" fmla="*/ 0 h 19"/>
                  <a:gd name="T28" fmla="*/ 0 w 132"/>
                  <a:gd name="T29" fmla="*/ 0 h 19"/>
                  <a:gd name="T30" fmla="*/ 0 w 132"/>
                  <a:gd name="T31" fmla="*/ 0 h 19"/>
                  <a:gd name="T32" fmla="*/ 0 w 132"/>
                  <a:gd name="T33" fmla="*/ 0 h 19"/>
                  <a:gd name="T34" fmla="*/ 0 w 132"/>
                  <a:gd name="T35" fmla="*/ 0 h 19"/>
                  <a:gd name="T36" fmla="*/ 0 w 132"/>
                  <a:gd name="T37" fmla="*/ 0 h 19"/>
                  <a:gd name="T38" fmla="*/ 0 w 132"/>
                  <a:gd name="T39" fmla="*/ 0 h 19"/>
                  <a:gd name="T40" fmla="*/ 0 w 132"/>
                  <a:gd name="T41" fmla="*/ 0 h 19"/>
                  <a:gd name="T42" fmla="*/ 0 w 132"/>
                  <a:gd name="T43" fmla="*/ 0 h 19"/>
                  <a:gd name="T44" fmla="*/ 0 w 132"/>
                  <a:gd name="T45" fmla="*/ 0 h 19"/>
                  <a:gd name="T46" fmla="*/ 0 w 132"/>
                  <a:gd name="T47" fmla="*/ 0 h 19"/>
                  <a:gd name="T48" fmla="*/ 0 w 132"/>
                  <a:gd name="T49" fmla="*/ 0 h 19"/>
                  <a:gd name="T50" fmla="*/ 0 w 132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32"/>
                  <a:gd name="T79" fmla="*/ 0 h 19"/>
                  <a:gd name="T80" fmla="*/ 132 w 132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32" h="19">
                    <a:moveTo>
                      <a:pt x="9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4" y="15"/>
                    </a:lnTo>
                    <a:lnTo>
                      <a:pt x="6" y="19"/>
                    </a:lnTo>
                    <a:lnTo>
                      <a:pt x="9" y="19"/>
                    </a:lnTo>
                    <a:lnTo>
                      <a:pt x="121" y="19"/>
                    </a:lnTo>
                    <a:lnTo>
                      <a:pt x="127" y="15"/>
                    </a:lnTo>
                    <a:lnTo>
                      <a:pt x="129" y="15"/>
                    </a:lnTo>
                    <a:lnTo>
                      <a:pt x="129" y="12"/>
                    </a:lnTo>
                    <a:lnTo>
                      <a:pt x="132" y="12"/>
                    </a:lnTo>
                    <a:lnTo>
                      <a:pt x="132" y="9"/>
                    </a:lnTo>
                    <a:lnTo>
                      <a:pt x="132" y="6"/>
                    </a:lnTo>
                    <a:lnTo>
                      <a:pt x="129" y="2"/>
                    </a:lnTo>
                    <a:lnTo>
                      <a:pt x="127" y="0"/>
                    </a:lnTo>
                    <a:lnTo>
                      <a:pt x="123" y="0"/>
                    </a:lnTo>
                    <a:lnTo>
                      <a:pt x="121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52" name="Line 909"/>
              <p:cNvSpPr>
                <a:spLocks noChangeShapeType="1"/>
              </p:cNvSpPr>
              <p:nvPr/>
            </p:nvSpPr>
            <p:spPr bwMode="auto">
              <a:xfrm>
                <a:off x="1621" y="276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53" name="Freeform 910"/>
              <p:cNvSpPr>
                <a:spLocks/>
              </p:cNvSpPr>
              <p:nvPr/>
            </p:nvSpPr>
            <p:spPr bwMode="auto">
              <a:xfrm>
                <a:off x="1617" y="2763"/>
                <a:ext cx="4" cy="25"/>
              </a:xfrm>
              <a:custGeom>
                <a:avLst/>
                <a:gdLst>
                  <a:gd name="T0" fmla="*/ 0 w 16"/>
                  <a:gd name="T1" fmla="*/ 0 h 123"/>
                  <a:gd name="T2" fmla="*/ 0 w 16"/>
                  <a:gd name="T3" fmla="*/ 0 h 123"/>
                  <a:gd name="T4" fmla="*/ 0 w 16"/>
                  <a:gd name="T5" fmla="*/ 0 h 123"/>
                  <a:gd name="T6" fmla="*/ 0 w 16"/>
                  <a:gd name="T7" fmla="*/ 0 h 123"/>
                  <a:gd name="T8" fmla="*/ 0 w 16"/>
                  <a:gd name="T9" fmla="*/ 0 h 123"/>
                  <a:gd name="T10" fmla="*/ 0 w 16"/>
                  <a:gd name="T11" fmla="*/ 0 h 123"/>
                  <a:gd name="T12" fmla="*/ 0 w 16"/>
                  <a:gd name="T13" fmla="*/ 0 h 123"/>
                  <a:gd name="T14" fmla="*/ 0 w 16"/>
                  <a:gd name="T15" fmla="*/ 0 h 123"/>
                  <a:gd name="T16" fmla="*/ 0 w 16"/>
                  <a:gd name="T17" fmla="*/ 0 h 123"/>
                  <a:gd name="T18" fmla="*/ 0 w 16"/>
                  <a:gd name="T19" fmla="*/ 0 h 123"/>
                  <a:gd name="T20" fmla="*/ 0 w 16"/>
                  <a:gd name="T21" fmla="*/ 0 h 123"/>
                  <a:gd name="T22" fmla="*/ 0 w 16"/>
                  <a:gd name="T23" fmla="*/ 0 h 123"/>
                  <a:gd name="T24" fmla="*/ 0 w 16"/>
                  <a:gd name="T25" fmla="*/ 0 h 123"/>
                  <a:gd name="T26" fmla="*/ 0 w 16"/>
                  <a:gd name="T27" fmla="*/ 0 h 123"/>
                  <a:gd name="T28" fmla="*/ 0 w 16"/>
                  <a:gd name="T29" fmla="*/ 0 h 123"/>
                  <a:gd name="T30" fmla="*/ 0 w 16"/>
                  <a:gd name="T31" fmla="*/ 0 h 123"/>
                  <a:gd name="T32" fmla="*/ 0 w 16"/>
                  <a:gd name="T33" fmla="*/ 0 h 123"/>
                  <a:gd name="T34" fmla="*/ 0 w 16"/>
                  <a:gd name="T35" fmla="*/ 0 h 123"/>
                  <a:gd name="T36" fmla="*/ 0 w 16"/>
                  <a:gd name="T37" fmla="*/ 0 h 123"/>
                  <a:gd name="T38" fmla="*/ 0 w 16"/>
                  <a:gd name="T39" fmla="*/ 0 h 123"/>
                  <a:gd name="T40" fmla="*/ 0 w 16"/>
                  <a:gd name="T41" fmla="*/ 0 h 123"/>
                  <a:gd name="T42" fmla="*/ 0 w 16"/>
                  <a:gd name="T43" fmla="*/ 0 h 123"/>
                  <a:gd name="T44" fmla="*/ 0 w 16"/>
                  <a:gd name="T45" fmla="*/ 0 h 123"/>
                  <a:gd name="T46" fmla="*/ 0 w 16"/>
                  <a:gd name="T47" fmla="*/ 0 h 123"/>
                  <a:gd name="T48" fmla="*/ 0 w 16"/>
                  <a:gd name="T49" fmla="*/ 0 h 123"/>
                  <a:gd name="T50" fmla="*/ 0 w 16"/>
                  <a:gd name="T51" fmla="*/ 0 h 12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3"/>
                  <a:gd name="T80" fmla="*/ 16 w 16"/>
                  <a:gd name="T81" fmla="*/ 123 h 12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3">
                    <a:moveTo>
                      <a:pt x="16" y="9"/>
                    </a:moveTo>
                    <a:lnTo>
                      <a:pt x="16" y="6"/>
                    </a:lnTo>
                    <a:lnTo>
                      <a:pt x="13" y="2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17"/>
                    </a:lnTo>
                    <a:lnTo>
                      <a:pt x="0" y="120"/>
                    </a:lnTo>
                    <a:lnTo>
                      <a:pt x="2" y="123"/>
                    </a:lnTo>
                    <a:lnTo>
                      <a:pt x="5" y="123"/>
                    </a:lnTo>
                    <a:lnTo>
                      <a:pt x="7" y="123"/>
                    </a:lnTo>
                    <a:lnTo>
                      <a:pt x="11" y="123"/>
                    </a:lnTo>
                    <a:lnTo>
                      <a:pt x="13" y="120"/>
                    </a:lnTo>
                    <a:lnTo>
                      <a:pt x="13" y="117"/>
                    </a:lnTo>
                    <a:lnTo>
                      <a:pt x="16" y="117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54" name="Line 911"/>
              <p:cNvSpPr>
                <a:spLocks noChangeShapeType="1"/>
              </p:cNvSpPr>
              <p:nvPr/>
            </p:nvSpPr>
            <p:spPr bwMode="auto">
              <a:xfrm>
                <a:off x="1619" y="278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55" name="Freeform 912"/>
              <p:cNvSpPr>
                <a:spLocks/>
              </p:cNvSpPr>
              <p:nvPr/>
            </p:nvSpPr>
            <p:spPr bwMode="auto">
              <a:xfrm>
                <a:off x="1617" y="2784"/>
                <a:ext cx="12" cy="4"/>
              </a:xfrm>
              <a:custGeom>
                <a:avLst/>
                <a:gdLst>
                  <a:gd name="T0" fmla="*/ 0 w 57"/>
                  <a:gd name="T1" fmla="*/ 0 h 19"/>
                  <a:gd name="T2" fmla="*/ 0 w 57"/>
                  <a:gd name="T3" fmla="*/ 0 h 19"/>
                  <a:gd name="T4" fmla="*/ 0 w 57"/>
                  <a:gd name="T5" fmla="*/ 0 h 19"/>
                  <a:gd name="T6" fmla="*/ 0 w 57"/>
                  <a:gd name="T7" fmla="*/ 0 h 19"/>
                  <a:gd name="T8" fmla="*/ 0 w 57"/>
                  <a:gd name="T9" fmla="*/ 0 h 19"/>
                  <a:gd name="T10" fmla="*/ 0 w 57"/>
                  <a:gd name="T11" fmla="*/ 0 h 19"/>
                  <a:gd name="T12" fmla="*/ 0 w 57"/>
                  <a:gd name="T13" fmla="*/ 0 h 19"/>
                  <a:gd name="T14" fmla="*/ 0 w 57"/>
                  <a:gd name="T15" fmla="*/ 0 h 19"/>
                  <a:gd name="T16" fmla="*/ 0 w 57"/>
                  <a:gd name="T17" fmla="*/ 0 h 19"/>
                  <a:gd name="T18" fmla="*/ 0 w 57"/>
                  <a:gd name="T19" fmla="*/ 0 h 19"/>
                  <a:gd name="T20" fmla="*/ 0 w 57"/>
                  <a:gd name="T21" fmla="*/ 0 h 19"/>
                  <a:gd name="T22" fmla="*/ 0 w 57"/>
                  <a:gd name="T23" fmla="*/ 0 h 19"/>
                  <a:gd name="T24" fmla="*/ 0 w 57"/>
                  <a:gd name="T25" fmla="*/ 0 h 19"/>
                  <a:gd name="T26" fmla="*/ 0 w 57"/>
                  <a:gd name="T27" fmla="*/ 0 h 19"/>
                  <a:gd name="T28" fmla="*/ 0 w 57"/>
                  <a:gd name="T29" fmla="*/ 0 h 19"/>
                  <a:gd name="T30" fmla="*/ 0 w 57"/>
                  <a:gd name="T31" fmla="*/ 0 h 19"/>
                  <a:gd name="T32" fmla="*/ 0 w 57"/>
                  <a:gd name="T33" fmla="*/ 0 h 19"/>
                  <a:gd name="T34" fmla="*/ 0 w 57"/>
                  <a:gd name="T35" fmla="*/ 0 h 19"/>
                  <a:gd name="T36" fmla="*/ 0 w 57"/>
                  <a:gd name="T37" fmla="*/ 0 h 19"/>
                  <a:gd name="T38" fmla="*/ 0 w 57"/>
                  <a:gd name="T39" fmla="*/ 0 h 19"/>
                  <a:gd name="T40" fmla="*/ 0 w 57"/>
                  <a:gd name="T41" fmla="*/ 0 h 19"/>
                  <a:gd name="T42" fmla="*/ 0 w 57"/>
                  <a:gd name="T43" fmla="*/ 0 h 19"/>
                  <a:gd name="T44" fmla="*/ 0 w 57"/>
                  <a:gd name="T45" fmla="*/ 0 h 19"/>
                  <a:gd name="T46" fmla="*/ 0 w 57"/>
                  <a:gd name="T47" fmla="*/ 0 h 19"/>
                  <a:gd name="T48" fmla="*/ 0 w 57"/>
                  <a:gd name="T49" fmla="*/ 0 h 19"/>
                  <a:gd name="T50" fmla="*/ 0 w 57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57"/>
                  <a:gd name="T79" fmla="*/ 0 h 19"/>
                  <a:gd name="T80" fmla="*/ 57 w 57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57" h="19">
                    <a:moveTo>
                      <a:pt x="7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2" y="19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48" y="19"/>
                    </a:lnTo>
                    <a:lnTo>
                      <a:pt x="54" y="19"/>
                    </a:lnTo>
                    <a:lnTo>
                      <a:pt x="54" y="16"/>
                    </a:lnTo>
                    <a:lnTo>
                      <a:pt x="57" y="13"/>
                    </a:lnTo>
                    <a:lnTo>
                      <a:pt x="57" y="10"/>
                    </a:lnTo>
                    <a:lnTo>
                      <a:pt x="57" y="6"/>
                    </a:lnTo>
                    <a:lnTo>
                      <a:pt x="57" y="4"/>
                    </a:lnTo>
                    <a:lnTo>
                      <a:pt x="54" y="4"/>
                    </a:lnTo>
                    <a:lnTo>
                      <a:pt x="54" y="0"/>
                    </a:lnTo>
                    <a:lnTo>
                      <a:pt x="51" y="0"/>
                    </a:lnTo>
                    <a:lnTo>
                      <a:pt x="48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56" name="Line 913"/>
              <p:cNvSpPr>
                <a:spLocks noChangeShapeType="1"/>
              </p:cNvSpPr>
              <p:nvPr/>
            </p:nvSpPr>
            <p:spPr bwMode="auto">
              <a:xfrm>
                <a:off x="1627" y="278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57" name="Freeform 914"/>
              <p:cNvSpPr>
                <a:spLocks/>
              </p:cNvSpPr>
              <p:nvPr/>
            </p:nvSpPr>
            <p:spPr bwMode="auto">
              <a:xfrm>
                <a:off x="1625" y="2784"/>
                <a:ext cx="33" cy="4"/>
              </a:xfrm>
              <a:custGeom>
                <a:avLst/>
                <a:gdLst>
                  <a:gd name="T0" fmla="*/ 0 w 161"/>
                  <a:gd name="T1" fmla="*/ 0 h 19"/>
                  <a:gd name="T2" fmla="*/ 0 w 161"/>
                  <a:gd name="T3" fmla="*/ 0 h 19"/>
                  <a:gd name="T4" fmla="*/ 0 w 161"/>
                  <a:gd name="T5" fmla="*/ 0 h 19"/>
                  <a:gd name="T6" fmla="*/ 0 w 161"/>
                  <a:gd name="T7" fmla="*/ 0 h 19"/>
                  <a:gd name="T8" fmla="*/ 0 w 161"/>
                  <a:gd name="T9" fmla="*/ 0 h 19"/>
                  <a:gd name="T10" fmla="*/ 0 w 161"/>
                  <a:gd name="T11" fmla="*/ 0 h 19"/>
                  <a:gd name="T12" fmla="*/ 0 w 161"/>
                  <a:gd name="T13" fmla="*/ 0 h 19"/>
                  <a:gd name="T14" fmla="*/ 0 w 161"/>
                  <a:gd name="T15" fmla="*/ 0 h 19"/>
                  <a:gd name="T16" fmla="*/ 0 w 161"/>
                  <a:gd name="T17" fmla="*/ 0 h 19"/>
                  <a:gd name="T18" fmla="*/ 0 w 161"/>
                  <a:gd name="T19" fmla="*/ 0 h 19"/>
                  <a:gd name="T20" fmla="*/ 0 w 161"/>
                  <a:gd name="T21" fmla="*/ 0 h 19"/>
                  <a:gd name="T22" fmla="*/ 0 w 161"/>
                  <a:gd name="T23" fmla="*/ 0 h 19"/>
                  <a:gd name="T24" fmla="*/ 0 w 161"/>
                  <a:gd name="T25" fmla="*/ 0 h 19"/>
                  <a:gd name="T26" fmla="*/ 0 w 161"/>
                  <a:gd name="T27" fmla="*/ 0 h 19"/>
                  <a:gd name="T28" fmla="*/ 0 w 161"/>
                  <a:gd name="T29" fmla="*/ 0 h 19"/>
                  <a:gd name="T30" fmla="*/ 0 w 161"/>
                  <a:gd name="T31" fmla="*/ 0 h 19"/>
                  <a:gd name="T32" fmla="*/ 0 w 161"/>
                  <a:gd name="T33" fmla="*/ 0 h 19"/>
                  <a:gd name="T34" fmla="*/ 0 w 161"/>
                  <a:gd name="T35" fmla="*/ 0 h 19"/>
                  <a:gd name="T36" fmla="*/ 0 w 161"/>
                  <a:gd name="T37" fmla="*/ 0 h 19"/>
                  <a:gd name="T38" fmla="*/ 0 w 161"/>
                  <a:gd name="T39" fmla="*/ 0 h 19"/>
                  <a:gd name="T40" fmla="*/ 0 w 161"/>
                  <a:gd name="T41" fmla="*/ 0 h 19"/>
                  <a:gd name="T42" fmla="*/ 0 w 161"/>
                  <a:gd name="T43" fmla="*/ 0 h 19"/>
                  <a:gd name="T44" fmla="*/ 0 w 161"/>
                  <a:gd name="T45" fmla="*/ 0 h 19"/>
                  <a:gd name="T46" fmla="*/ 0 w 161"/>
                  <a:gd name="T47" fmla="*/ 0 h 19"/>
                  <a:gd name="T48" fmla="*/ 0 w 161"/>
                  <a:gd name="T49" fmla="*/ 0 h 19"/>
                  <a:gd name="T50" fmla="*/ 0 w 161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1"/>
                  <a:gd name="T79" fmla="*/ 0 h 19"/>
                  <a:gd name="T80" fmla="*/ 161 w 161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1" h="19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3" y="13"/>
                    </a:lnTo>
                    <a:lnTo>
                      <a:pt x="3" y="16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150" y="19"/>
                    </a:lnTo>
                    <a:lnTo>
                      <a:pt x="155" y="19"/>
                    </a:lnTo>
                    <a:lnTo>
                      <a:pt x="159" y="16"/>
                    </a:lnTo>
                    <a:lnTo>
                      <a:pt x="159" y="13"/>
                    </a:lnTo>
                    <a:lnTo>
                      <a:pt x="161" y="13"/>
                    </a:lnTo>
                    <a:lnTo>
                      <a:pt x="161" y="10"/>
                    </a:lnTo>
                    <a:lnTo>
                      <a:pt x="161" y="6"/>
                    </a:lnTo>
                    <a:lnTo>
                      <a:pt x="159" y="4"/>
                    </a:lnTo>
                    <a:lnTo>
                      <a:pt x="155" y="0"/>
                    </a:lnTo>
                    <a:lnTo>
                      <a:pt x="153" y="0"/>
                    </a:lnTo>
                    <a:lnTo>
                      <a:pt x="150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58" name="Line 915"/>
              <p:cNvSpPr>
                <a:spLocks noChangeShapeType="1"/>
              </p:cNvSpPr>
              <p:nvPr/>
            </p:nvSpPr>
            <p:spPr bwMode="auto">
              <a:xfrm>
                <a:off x="1658" y="278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59" name="Freeform 916"/>
              <p:cNvSpPr>
                <a:spLocks/>
              </p:cNvSpPr>
              <p:nvPr/>
            </p:nvSpPr>
            <p:spPr bwMode="auto">
              <a:xfrm>
                <a:off x="1654" y="2784"/>
                <a:ext cx="4" cy="25"/>
              </a:xfrm>
              <a:custGeom>
                <a:avLst/>
                <a:gdLst>
                  <a:gd name="T0" fmla="*/ 0 w 17"/>
                  <a:gd name="T1" fmla="*/ 0 h 127"/>
                  <a:gd name="T2" fmla="*/ 0 w 17"/>
                  <a:gd name="T3" fmla="*/ 0 h 127"/>
                  <a:gd name="T4" fmla="*/ 0 w 17"/>
                  <a:gd name="T5" fmla="*/ 0 h 127"/>
                  <a:gd name="T6" fmla="*/ 0 w 17"/>
                  <a:gd name="T7" fmla="*/ 0 h 127"/>
                  <a:gd name="T8" fmla="*/ 0 w 17"/>
                  <a:gd name="T9" fmla="*/ 0 h 127"/>
                  <a:gd name="T10" fmla="*/ 0 w 17"/>
                  <a:gd name="T11" fmla="*/ 0 h 127"/>
                  <a:gd name="T12" fmla="*/ 0 w 17"/>
                  <a:gd name="T13" fmla="*/ 0 h 127"/>
                  <a:gd name="T14" fmla="*/ 0 w 17"/>
                  <a:gd name="T15" fmla="*/ 0 h 127"/>
                  <a:gd name="T16" fmla="*/ 0 w 17"/>
                  <a:gd name="T17" fmla="*/ 0 h 127"/>
                  <a:gd name="T18" fmla="*/ 0 w 17"/>
                  <a:gd name="T19" fmla="*/ 0 h 127"/>
                  <a:gd name="T20" fmla="*/ 0 w 17"/>
                  <a:gd name="T21" fmla="*/ 0 h 127"/>
                  <a:gd name="T22" fmla="*/ 0 w 17"/>
                  <a:gd name="T23" fmla="*/ 0 h 127"/>
                  <a:gd name="T24" fmla="*/ 0 w 17"/>
                  <a:gd name="T25" fmla="*/ 0 h 127"/>
                  <a:gd name="T26" fmla="*/ 0 w 17"/>
                  <a:gd name="T27" fmla="*/ 0 h 127"/>
                  <a:gd name="T28" fmla="*/ 0 w 17"/>
                  <a:gd name="T29" fmla="*/ 0 h 127"/>
                  <a:gd name="T30" fmla="*/ 0 w 17"/>
                  <a:gd name="T31" fmla="*/ 0 h 127"/>
                  <a:gd name="T32" fmla="*/ 0 w 17"/>
                  <a:gd name="T33" fmla="*/ 0 h 127"/>
                  <a:gd name="T34" fmla="*/ 0 w 17"/>
                  <a:gd name="T35" fmla="*/ 0 h 127"/>
                  <a:gd name="T36" fmla="*/ 0 w 17"/>
                  <a:gd name="T37" fmla="*/ 0 h 127"/>
                  <a:gd name="T38" fmla="*/ 0 w 17"/>
                  <a:gd name="T39" fmla="*/ 0 h 127"/>
                  <a:gd name="T40" fmla="*/ 0 w 17"/>
                  <a:gd name="T41" fmla="*/ 0 h 127"/>
                  <a:gd name="T42" fmla="*/ 0 w 17"/>
                  <a:gd name="T43" fmla="*/ 0 h 127"/>
                  <a:gd name="T44" fmla="*/ 0 w 17"/>
                  <a:gd name="T45" fmla="*/ 0 h 127"/>
                  <a:gd name="T46" fmla="*/ 0 w 17"/>
                  <a:gd name="T47" fmla="*/ 0 h 127"/>
                  <a:gd name="T48" fmla="*/ 0 w 17"/>
                  <a:gd name="T49" fmla="*/ 0 h 127"/>
                  <a:gd name="T50" fmla="*/ 0 w 17"/>
                  <a:gd name="T51" fmla="*/ 0 h 12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27"/>
                  <a:gd name="T80" fmla="*/ 17 w 17"/>
                  <a:gd name="T81" fmla="*/ 127 h 12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27">
                    <a:moveTo>
                      <a:pt x="17" y="10"/>
                    </a:moveTo>
                    <a:lnTo>
                      <a:pt x="17" y="6"/>
                    </a:lnTo>
                    <a:lnTo>
                      <a:pt x="15" y="4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18"/>
                    </a:lnTo>
                    <a:lnTo>
                      <a:pt x="0" y="121"/>
                    </a:lnTo>
                    <a:lnTo>
                      <a:pt x="4" y="124"/>
                    </a:lnTo>
                    <a:lnTo>
                      <a:pt x="6" y="127"/>
                    </a:lnTo>
                    <a:lnTo>
                      <a:pt x="9" y="127"/>
                    </a:lnTo>
                    <a:lnTo>
                      <a:pt x="11" y="124"/>
                    </a:lnTo>
                    <a:lnTo>
                      <a:pt x="15" y="124"/>
                    </a:lnTo>
                    <a:lnTo>
                      <a:pt x="15" y="121"/>
                    </a:lnTo>
                    <a:lnTo>
                      <a:pt x="17" y="121"/>
                    </a:lnTo>
                    <a:lnTo>
                      <a:pt x="17" y="118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60" name="Line 917"/>
              <p:cNvSpPr>
                <a:spLocks noChangeShapeType="1"/>
              </p:cNvSpPr>
              <p:nvPr/>
            </p:nvSpPr>
            <p:spPr bwMode="auto">
              <a:xfrm>
                <a:off x="1656" y="280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61" name="Freeform 918"/>
              <p:cNvSpPr>
                <a:spLocks/>
              </p:cNvSpPr>
              <p:nvPr/>
            </p:nvSpPr>
            <p:spPr bwMode="auto">
              <a:xfrm>
                <a:off x="1654" y="2806"/>
                <a:ext cx="15" cy="3"/>
              </a:xfrm>
              <a:custGeom>
                <a:avLst/>
                <a:gdLst>
                  <a:gd name="T0" fmla="*/ 0 w 74"/>
                  <a:gd name="T1" fmla="*/ 0 h 19"/>
                  <a:gd name="T2" fmla="*/ 0 w 74"/>
                  <a:gd name="T3" fmla="*/ 0 h 19"/>
                  <a:gd name="T4" fmla="*/ 0 w 74"/>
                  <a:gd name="T5" fmla="*/ 0 h 19"/>
                  <a:gd name="T6" fmla="*/ 0 w 74"/>
                  <a:gd name="T7" fmla="*/ 0 h 19"/>
                  <a:gd name="T8" fmla="*/ 0 w 74"/>
                  <a:gd name="T9" fmla="*/ 0 h 19"/>
                  <a:gd name="T10" fmla="*/ 0 w 74"/>
                  <a:gd name="T11" fmla="*/ 0 h 19"/>
                  <a:gd name="T12" fmla="*/ 0 w 74"/>
                  <a:gd name="T13" fmla="*/ 0 h 19"/>
                  <a:gd name="T14" fmla="*/ 0 w 74"/>
                  <a:gd name="T15" fmla="*/ 0 h 19"/>
                  <a:gd name="T16" fmla="*/ 0 w 74"/>
                  <a:gd name="T17" fmla="*/ 0 h 19"/>
                  <a:gd name="T18" fmla="*/ 0 w 74"/>
                  <a:gd name="T19" fmla="*/ 0 h 19"/>
                  <a:gd name="T20" fmla="*/ 0 w 74"/>
                  <a:gd name="T21" fmla="*/ 0 h 19"/>
                  <a:gd name="T22" fmla="*/ 0 w 74"/>
                  <a:gd name="T23" fmla="*/ 0 h 19"/>
                  <a:gd name="T24" fmla="*/ 0 w 74"/>
                  <a:gd name="T25" fmla="*/ 0 h 19"/>
                  <a:gd name="T26" fmla="*/ 0 w 74"/>
                  <a:gd name="T27" fmla="*/ 0 h 19"/>
                  <a:gd name="T28" fmla="*/ 0 w 74"/>
                  <a:gd name="T29" fmla="*/ 0 h 19"/>
                  <a:gd name="T30" fmla="*/ 0 w 74"/>
                  <a:gd name="T31" fmla="*/ 0 h 19"/>
                  <a:gd name="T32" fmla="*/ 0 w 74"/>
                  <a:gd name="T33" fmla="*/ 0 h 19"/>
                  <a:gd name="T34" fmla="*/ 0 w 74"/>
                  <a:gd name="T35" fmla="*/ 0 h 19"/>
                  <a:gd name="T36" fmla="*/ 0 w 74"/>
                  <a:gd name="T37" fmla="*/ 0 h 19"/>
                  <a:gd name="T38" fmla="*/ 0 w 74"/>
                  <a:gd name="T39" fmla="*/ 0 h 19"/>
                  <a:gd name="T40" fmla="*/ 0 w 74"/>
                  <a:gd name="T41" fmla="*/ 0 h 19"/>
                  <a:gd name="T42" fmla="*/ 0 w 74"/>
                  <a:gd name="T43" fmla="*/ 0 h 19"/>
                  <a:gd name="T44" fmla="*/ 0 w 74"/>
                  <a:gd name="T45" fmla="*/ 0 h 19"/>
                  <a:gd name="T46" fmla="*/ 0 w 74"/>
                  <a:gd name="T47" fmla="*/ 0 h 19"/>
                  <a:gd name="T48" fmla="*/ 0 w 74"/>
                  <a:gd name="T49" fmla="*/ 0 h 19"/>
                  <a:gd name="T50" fmla="*/ 0 w 74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74"/>
                  <a:gd name="T79" fmla="*/ 0 h 19"/>
                  <a:gd name="T80" fmla="*/ 74 w 74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74" h="19">
                    <a:moveTo>
                      <a:pt x="9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4" y="16"/>
                    </a:lnTo>
                    <a:lnTo>
                      <a:pt x="6" y="19"/>
                    </a:lnTo>
                    <a:lnTo>
                      <a:pt x="9" y="19"/>
                    </a:lnTo>
                    <a:lnTo>
                      <a:pt x="64" y="19"/>
                    </a:lnTo>
                    <a:lnTo>
                      <a:pt x="68" y="16"/>
                    </a:lnTo>
                    <a:lnTo>
                      <a:pt x="72" y="16"/>
                    </a:lnTo>
                    <a:lnTo>
                      <a:pt x="72" y="13"/>
                    </a:lnTo>
                    <a:lnTo>
                      <a:pt x="74" y="13"/>
                    </a:lnTo>
                    <a:lnTo>
                      <a:pt x="74" y="10"/>
                    </a:lnTo>
                    <a:lnTo>
                      <a:pt x="74" y="6"/>
                    </a:lnTo>
                    <a:lnTo>
                      <a:pt x="72" y="4"/>
                    </a:lnTo>
                    <a:lnTo>
                      <a:pt x="68" y="0"/>
                    </a:lnTo>
                    <a:lnTo>
                      <a:pt x="66" y="0"/>
                    </a:lnTo>
                    <a:lnTo>
                      <a:pt x="64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62" name="Line 919"/>
              <p:cNvSpPr>
                <a:spLocks noChangeShapeType="1"/>
              </p:cNvSpPr>
              <p:nvPr/>
            </p:nvSpPr>
            <p:spPr bwMode="auto">
              <a:xfrm>
                <a:off x="1669" y="280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863" name="Freeform 920"/>
              <p:cNvSpPr>
                <a:spLocks/>
              </p:cNvSpPr>
              <p:nvPr/>
            </p:nvSpPr>
            <p:spPr bwMode="auto">
              <a:xfrm>
                <a:off x="1666" y="2806"/>
                <a:ext cx="3" cy="25"/>
              </a:xfrm>
              <a:custGeom>
                <a:avLst/>
                <a:gdLst>
                  <a:gd name="T0" fmla="*/ 0 w 15"/>
                  <a:gd name="T1" fmla="*/ 0 h 127"/>
                  <a:gd name="T2" fmla="*/ 0 w 15"/>
                  <a:gd name="T3" fmla="*/ 0 h 127"/>
                  <a:gd name="T4" fmla="*/ 0 w 15"/>
                  <a:gd name="T5" fmla="*/ 0 h 127"/>
                  <a:gd name="T6" fmla="*/ 0 w 15"/>
                  <a:gd name="T7" fmla="*/ 0 h 127"/>
                  <a:gd name="T8" fmla="*/ 0 w 15"/>
                  <a:gd name="T9" fmla="*/ 0 h 127"/>
                  <a:gd name="T10" fmla="*/ 0 w 15"/>
                  <a:gd name="T11" fmla="*/ 0 h 127"/>
                  <a:gd name="T12" fmla="*/ 0 w 15"/>
                  <a:gd name="T13" fmla="*/ 0 h 127"/>
                  <a:gd name="T14" fmla="*/ 0 w 15"/>
                  <a:gd name="T15" fmla="*/ 0 h 127"/>
                  <a:gd name="T16" fmla="*/ 0 w 15"/>
                  <a:gd name="T17" fmla="*/ 0 h 127"/>
                  <a:gd name="T18" fmla="*/ 0 w 15"/>
                  <a:gd name="T19" fmla="*/ 0 h 127"/>
                  <a:gd name="T20" fmla="*/ 0 w 15"/>
                  <a:gd name="T21" fmla="*/ 0 h 127"/>
                  <a:gd name="T22" fmla="*/ 0 w 15"/>
                  <a:gd name="T23" fmla="*/ 0 h 127"/>
                  <a:gd name="T24" fmla="*/ 0 w 15"/>
                  <a:gd name="T25" fmla="*/ 0 h 127"/>
                  <a:gd name="T26" fmla="*/ 0 w 15"/>
                  <a:gd name="T27" fmla="*/ 0 h 127"/>
                  <a:gd name="T28" fmla="*/ 0 w 15"/>
                  <a:gd name="T29" fmla="*/ 0 h 127"/>
                  <a:gd name="T30" fmla="*/ 0 w 15"/>
                  <a:gd name="T31" fmla="*/ 0 h 127"/>
                  <a:gd name="T32" fmla="*/ 0 w 15"/>
                  <a:gd name="T33" fmla="*/ 0 h 127"/>
                  <a:gd name="T34" fmla="*/ 0 w 15"/>
                  <a:gd name="T35" fmla="*/ 0 h 127"/>
                  <a:gd name="T36" fmla="*/ 0 w 15"/>
                  <a:gd name="T37" fmla="*/ 0 h 127"/>
                  <a:gd name="T38" fmla="*/ 0 w 15"/>
                  <a:gd name="T39" fmla="*/ 0 h 127"/>
                  <a:gd name="T40" fmla="*/ 0 w 15"/>
                  <a:gd name="T41" fmla="*/ 0 h 127"/>
                  <a:gd name="T42" fmla="*/ 0 w 15"/>
                  <a:gd name="T43" fmla="*/ 0 h 127"/>
                  <a:gd name="T44" fmla="*/ 0 w 15"/>
                  <a:gd name="T45" fmla="*/ 0 h 127"/>
                  <a:gd name="T46" fmla="*/ 0 w 15"/>
                  <a:gd name="T47" fmla="*/ 0 h 127"/>
                  <a:gd name="T48" fmla="*/ 0 w 15"/>
                  <a:gd name="T49" fmla="*/ 0 h 127"/>
                  <a:gd name="T50" fmla="*/ 0 w 15"/>
                  <a:gd name="T51" fmla="*/ 0 h 12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5"/>
                  <a:gd name="T79" fmla="*/ 0 h 127"/>
                  <a:gd name="T80" fmla="*/ 15 w 15"/>
                  <a:gd name="T81" fmla="*/ 127 h 12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5" h="127">
                    <a:moveTo>
                      <a:pt x="15" y="10"/>
                    </a:moveTo>
                    <a:lnTo>
                      <a:pt x="15" y="6"/>
                    </a:lnTo>
                    <a:lnTo>
                      <a:pt x="13" y="4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17"/>
                    </a:lnTo>
                    <a:lnTo>
                      <a:pt x="0" y="121"/>
                    </a:lnTo>
                    <a:lnTo>
                      <a:pt x="0" y="123"/>
                    </a:lnTo>
                    <a:lnTo>
                      <a:pt x="2" y="123"/>
                    </a:lnTo>
                    <a:lnTo>
                      <a:pt x="5" y="127"/>
                    </a:lnTo>
                    <a:lnTo>
                      <a:pt x="7" y="127"/>
                    </a:lnTo>
                    <a:lnTo>
                      <a:pt x="9" y="123"/>
                    </a:lnTo>
                    <a:lnTo>
                      <a:pt x="13" y="123"/>
                    </a:lnTo>
                    <a:lnTo>
                      <a:pt x="13" y="121"/>
                    </a:lnTo>
                    <a:lnTo>
                      <a:pt x="15" y="121"/>
                    </a:lnTo>
                    <a:lnTo>
                      <a:pt x="15" y="117"/>
                    </a:lnTo>
                    <a:lnTo>
                      <a:pt x="15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36" name="Line 921"/>
              <p:cNvSpPr>
                <a:spLocks noChangeShapeType="1"/>
              </p:cNvSpPr>
              <p:nvPr/>
            </p:nvSpPr>
            <p:spPr bwMode="auto">
              <a:xfrm>
                <a:off x="1667" y="282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37" name="Freeform 922"/>
              <p:cNvSpPr>
                <a:spLocks/>
              </p:cNvSpPr>
              <p:nvPr/>
            </p:nvSpPr>
            <p:spPr bwMode="auto">
              <a:xfrm>
                <a:off x="1666" y="2827"/>
                <a:ext cx="6" cy="4"/>
              </a:xfrm>
              <a:custGeom>
                <a:avLst/>
                <a:gdLst>
                  <a:gd name="T0" fmla="*/ 0 w 29"/>
                  <a:gd name="T1" fmla="*/ 0 h 19"/>
                  <a:gd name="T2" fmla="*/ 0 w 29"/>
                  <a:gd name="T3" fmla="*/ 0 h 19"/>
                  <a:gd name="T4" fmla="*/ 0 w 29"/>
                  <a:gd name="T5" fmla="*/ 0 h 19"/>
                  <a:gd name="T6" fmla="*/ 0 w 29"/>
                  <a:gd name="T7" fmla="*/ 0 h 19"/>
                  <a:gd name="T8" fmla="*/ 0 w 29"/>
                  <a:gd name="T9" fmla="*/ 0 h 19"/>
                  <a:gd name="T10" fmla="*/ 0 w 29"/>
                  <a:gd name="T11" fmla="*/ 0 h 19"/>
                  <a:gd name="T12" fmla="*/ 0 w 29"/>
                  <a:gd name="T13" fmla="*/ 0 h 19"/>
                  <a:gd name="T14" fmla="*/ 0 w 29"/>
                  <a:gd name="T15" fmla="*/ 0 h 19"/>
                  <a:gd name="T16" fmla="*/ 0 w 29"/>
                  <a:gd name="T17" fmla="*/ 0 h 19"/>
                  <a:gd name="T18" fmla="*/ 0 w 29"/>
                  <a:gd name="T19" fmla="*/ 0 h 19"/>
                  <a:gd name="T20" fmla="*/ 0 w 29"/>
                  <a:gd name="T21" fmla="*/ 0 h 19"/>
                  <a:gd name="T22" fmla="*/ 0 w 29"/>
                  <a:gd name="T23" fmla="*/ 0 h 19"/>
                  <a:gd name="T24" fmla="*/ 0 w 29"/>
                  <a:gd name="T25" fmla="*/ 0 h 19"/>
                  <a:gd name="T26" fmla="*/ 0 w 29"/>
                  <a:gd name="T27" fmla="*/ 0 h 19"/>
                  <a:gd name="T28" fmla="*/ 0 w 29"/>
                  <a:gd name="T29" fmla="*/ 0 h 19"/>
                  <a:gd name="T30" fmla="*/ 0 w 29"/>
                  <a:gd name="T31" fmla="*/ 0 h 19"/>
                  <a:gd name="T32" fmla="*/ 0 w 29"/>
                  <a:gd name="T33" fmla="*/ 0 h 19"/>
                  <a:gd name="T34" fmla="*/ 0 w 29"/>
                  <a:gd name="T35" fmla="*/ 0 h 19"/>
                  <a:gd name="T36" fmla="*/ 0 w 29"/>
                  <a:gd name="T37" fmla="*/ 0 h 19"/>
                  <a:gd name="T38" fmla="*/ 0 w 29"/>
                  <a:gd name="T39" fmla="*/ 0 h 19"/>
                  <a:gd name="T40" fmla="*/ 0 w 29"/>
                  <a:gd name="T41" fmla="*/ 0 h 19"/>
                  <a:gd name="T42" fmla="*/ 0 w 29"/>
                  <a:gd name="T43" fmla="*/ 0 h 19"/>
                  <a:gd name="T44" fmla="*/ 0 w 29"/>
                  <a:gd name="T45" fmla="*/ 0 h 19"/>
                  <a:gd name="T46" fmla="*/ 0 w 29"/>
                  <a:gd name="T47" fmla="*/ 0 h 19"/>
                  <a:gd name="T48" fmla="*/ 0 w 29"/>
                  <a:gd name="T49" fmla="*/ 0 h 19"/>
                  <a:gd name="T50" fmla="*/ 0 w 29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9"/>
                  <a:gd name="T79" fmla="*/ 0 h 19"/>
                  <a:gd name="T80" fmla="*/ 29 w 29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9" h="19">
                    <a:moveTo>
                      <a:pt x="7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2" y="15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20" y="19"/>
                    </a:lnTo>
                    <a:lnTo>
                      <a:pt x="24" y="15"/>
                    </a:lnTo>
                    <a:lnTo>
                      <a:pt x="26" y="15"/>
                    </a:lnTo>
                    <a:lnTo>
                      <a:pt x="26" y="13"/>
                    </a:lnTo>
                    <a:lnTo>
                      <a:pt x="29" y="13"/>
                    </a:lnTo>
                    <a:lnTo>
                      <a:pt x="29" y="9"/>
                    </a:lnTo>
                    <a:lnTo>
                      <a:pt x="29" y="6"/>
                    </a:lnTo>
                    <a:lnTo>
                      <a:pt x="26" y="3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38" name="Line 923"/>
              <p:cNvSpPr>
                <a:spLocks noChangeShapeType="1"/>
              </p:cNvSpPr>
              <p:nvPr/>
            </p:nvSpPr>
            <p:spPr bwMode="auto">
              <a:xfrm>
                <a:off x="1672" y="282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39" name="Freeform 924"/>
              <p:cNvSpPr>
                <a:spLocks/>
              </p:cNvSpPr>
              <p:nvPr/>
            </p:nvSpPr>
            <p:spPr bwMode="auto">
              <a:xfrm>
                <a:off x="1669" y="2827"/>
                <a:ext cx="3" cy="26"/>
              </a:xfrm>
              <a:custGeom>
                <a:avLst/>
                <a:gdLst>
                  <a:gd name="T0" fmla="*/ 0 w 16"/>
                  <a:gd name="T1" fmla="*/ 0 h 127"/>
                  <a:gd name="T2" fmla="*/ 0 w 16"/>
                  <a:gd name="T3" fmla="*/ 0 h 127"/>
                  <a:gd name="T4" fmla="*/ 0 w 16"/>
                  <a:gd name="T5" fmla="*/ 0 h 127"/>
                  <a:gd name="T6" fmla="*/ 0 w 16"/>
                  <a:gd name="T7" fmla="*/ 0 h 127"/>
                  <a:gd name="T8" fmla="*/ 0 w 16"/>
                  <a:gd name="T9" fmla="*/ 0 h 127"/>
                  <a:gd name="T10" fmla="*/ 0 w 16"/>
                  <a:gd name="T11" fmla="*/ 0 h 127"/>
                  <a:gd name="T12" fmla="*/ 0 w 16"/>
                  <a:gd name="T13" fmla="*/ 0 h 127"/>
                  <a:gd name="T14" fmla="*/ 0 w 16"/>
                  <a:gd name="T15" fmla="*/ 0 h 127"/>
                  <a:gd name="T16" fmla="*/ 0 w 16"/>
                  <a:gd name="T17" fmla="*/ 0 h 127"/>
                  <a:gd name="T18" fmla="*/ 0 w 16"/>
                  <a:gd name="T19" fmla="*/ 0 h 127"/>
                  <a:gd name="T20" fmla="*/ 0 w 16"/>
                  <a:gd name="T21" fmla="*/ 0 h 127"/>
                  <a:gd name="T22" fmla="*/ 0 w 16"/>
                  <a:gd name="T23" fmla="*/ 0 h 127"/>
                  <a:gd name="T24" fmla="*/ 0 w 16"/>
                  <a:gd name="T25" fmla="*/ 0 h 127"/>
                  <a:gd name="T26" fmla="*/ 0 w 16"/>
                  <a:gd name="T27" fmla="*/ 0 h 127"/>
                  <a:gd name="T28" fmla="*/ 0 w 16"/>
                  <a:gd name="T29" fmla="*/ 0 h 127"/>
                  <a:gd name="T30" fmla="*/ 0 w 16"/>
                  <a:gd name="T31" fmla="*/ 0 h 127"/>
                  <a:gd name="T32" fmla="*/ 0 w 16"/>
                  <a:gd name="T33" fmla="*/ 0 h 127"/>
                  <a:gd name="T34" fmla="*/ 0 w 16"/>
                  <a:gd name="T35" fmla="*/ 0 h 127"/>
                  <a:gd name="T36" fmla="*/ 0 w 16"/>
                  <a:gd name="T37" fmla="*/ 0 h 127"/>
                  <a:gd name="T38" fmla="*/ 0 w 16"/>
                  <a:gd name="T39" fmla="*/ 0 h 127"/>
                  <a:gd name="T40" fmla="*/ 0 w 16"/>
                  <a:gd name="T41" fmla="*/ 0 h 127"/>
                  <a:gd name="T42" fmla="*/ 0 w 16"/>
                  <a:gd name="T43" fmla="*/ 0 h 127"/>
                  <a:gd name="T44" fmla="*/ 0 w 16"/>
                  <a:gd name="T45" fmla="*/ 0 h 127"/>
                  <a:gd name="T46" fmla="*/ 0 w 16"/>
                  <a:gd name="T47" fmla="*/ 0 h 127"/>
                  <a:gd name="T48" fmla="*/ 0 w 16"/>
                  <a:gd name="T49" fmla="*/ 0 h 127"/>
                  <a:gd name="T50" fmla="*/ 0 w 16"/>
                  <a:gd name="T51" fmla="*/ 0 h 12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7"/>
                  <a:gd name="T80" fmla="*/ 16 w 16"/>
                  <a:gd name="T81" fmla="*/ 127 h 12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7">
                    <a:moveTo>
                      <a:pt x="16" y="9"/>
                    </a:moveTo>
                    <a:lnTo>
                      <a:pt x="16" y="6"/>
                    </a:lnTo>
                    <a:lnTo>
                      <a:pt x="13" y="3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17"/>
                    </a:lnTo>
                    <a:lnTo>
                      <a:pt x="0" y="121"/>
                    </a:lnTo>
                    <a:lnTo>
                      <a:pt x="2" y="123"/>
                    </a:lnTo>
                    <a:lnTo>
                      <a:pt x="5" y="127"/>
                    </a:lnTo>
                    <a:lnTo>
                      <a:pt x="7" y="127"/>
                    </a:lnTo>
                    <a:lnTo>
                      <a:pt x="11" y="127"/>
                    </a:lnTo>
                    <a:lnTo>
                      <a:pt x="11" y="123"/>
                    </a:lnTo>
                    <a:lnTo>
                      <a:pt x="13" y="123"/>
                    </a:lnTo>
                    <a:lnTo>
                      <a:pt x="13" y="121"/>
                    </a:lnTo>
                    <a:lnTo>
                      <a:pt x="16" y="121"/>
                    </a:lnTo>
                    <a:lnTo>
                      <a:pt x="16" y="117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40" name="Line 925"/>
              <p:cNvSpPr>
                <a:spLocks noChangeShapeType="1"/>
              </p:cNvSpPr>
              <p:nvPr/>
            </p:nvSpPr>
            <p:spPr bwMode="auto">
              <a:xfrm>
                <a:off x="1670" y="284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41" name="Freeform 926"/>
              <p:cNvSpPr>
                <a:spLocks/>
              </p:cNvSpPr>
              <p:nvPr/>
            </p:nvSpPr>
            <p:spPr bwMode="auto">
              <a:xfrm>
                <a:off x="1669" y="2849"/>
                <a:ext cx="5" cy="4"/>
              </a:xfrm>
              <a:custGeom>
                <a:avLst/>
                <a:gdLst>
                  <a:gd name="T0" fmla="*/ 0 w 29"/>
                  <a:gd name="T1" fmla="*/ 0 h 19"/>
                  <a:gd name="T2" fmla="*/ 0 w 29"/>
                  <a:gd name="T3" fmla="*/ 0 h 19"/>
                  <a:gd name="T4" fmla="*/ 0 w 29"/>
                  <a:gd name="T5" fmla="*/ 0 h 19"/>
                  <a:gd name="T6" fmla="*/ 0 w 29"/>
                  <a:gd name="T7" fmla="*/ 0 h 19"/>
                  <a:gd name="T8" fmla="*/ 0 w 29"/>
                  <a:gd name="T9" fmla="*/ 0 h 19"/>
                  <a:gd name="T10" fmla="*/ 0 w 29"/>
                  <a:gd name="T11" fmla="*/ 0 h 19"/>
                  <a:gd name="T12" fmla="*/ 0 w 29"/>
                  <a:gd name="T13" fmla="*/ 0 h 19"/>
                  <a:gd name="T14" fmla="*/ 0 w 29"/>
                  <a:gd name="T15" fmla="*/ 0 h 19"/>
                  <a:gd name="T16" fmla="*/ 0 w 29"/>
                  <a:gd name="T17" fmla="*/ 0 h 19"/>
                  <a:gd name="T18" fmla="*/ 0 w 29"/>
                  <a:gd name="T19" fmla="*/ 0 h 19"/>
                  <a:gd name="T20" fmla="*/ 0 w 29"/>
                  <a:gd name="T21" fmla="*/ 0 h 19"/>
                  <a:gd name="T22" fmla="*/ 0 w 29"/>
                  <a:gd name="T23" fmla="*/ 0 h 19"/>
                  <a:gd name="T24" fmla="*/ 0 w 29"/>
                  <a:gd name="T25" fmla="*/ 0 h 19"/>
                  <a:gd name="T26" fmla="*/ 0 w 29"/>
                  <a:gd name="T27" fmla="*/ 0 h 19"/>
                  <a:gd name="T28" fmla="*/ 0 w 29"/>
                  <a:gd name="T29" fmla="*/ 0 h 19"/>
                  <a:gd name="T30" fmla="*/ 0 w 29"/>
                  <a:gd name="T31" fmla="*/ 0 h 19"/>
                  <a:gd name="T32" fmla="*/ 0 w 29"/>
                  <a:gd name="T33" fmla="*/ 0 h 19"/>
                  <a:gd name="T34" fmla="*/ 0 w 29"/>
                  <a:gd name="T35" fmla="*/ 0 h 19"/>
                  <a:gd name="T36" fmla="*/ 0 w 29"/>
                  <a:gd name="T37" fmla="*/ 0 h 19"/>
                  <a:gd name="T38" fmla="*/ 0 w 29"/>
                  <a:gd name="T39" fmla="*/ 0 h 19"/>
                  <a:gd name="T40" fmla="*/ 0 w 29"/>
                  <a:gd name="T41" fmla="*/ 0 h 19"/>
                  <a:gd name="T42" fmla="*/ 0 w 29"/>
                  <a:gd name="T43" fmla="*/ 0 h 19"/>
                  <a:gd name="T44" fmla="*/ 0 w 29"/>
                  <a:gd name="T45" fmla="*/ 0 h 19"/>
                  <a:gd name="T46" fmla="*/ 0 w 29"/>
                  <a:gd name="T47" fmla="*/ 0 h 19"/>
                  <a:gd name="T48" fmla="*/ 0 w 29"/>
                  <a:gd name="T49" fmla="*/ 0 h 19"/>
                  <a:gd name="T50" fmla="*/ 0 w 29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9"/>
                  <a:gd name="T79" fmla="*/ 0 h 19"/>
                  <a:gd name="T80" fmla="*/ 29 w 29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9" h="19">
                    <a:moveTo>
                      <a:pt x="7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2" y="15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22" y="19"/>
                    </a:lnTo>
                    <a:lnTo>
                      <a:pt x="27" y="15"/>
                    </a:lnTo>
                    <a:lnTo>
                      <a:pt x="29" y="13"/>
                    </a:lnTo>
                    <a:lnTo>
                      <a:pt x="29" y="9"/>
                    </a:lnTo>
                    <a:lnTo>
                      <a:pt x="29" y="6"/>
                    </a:lnTo>
                    <a:lnTo>
                      <a:pt x="29" y="3"/>
                    </a:lnTo>
                    <a:lnTo>
                      <a:pt x="27" y="3"/>
                    </a:lnTo>
                    <a:lnTo>
                      <a:pt x="27" y="0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42" name="Line 927"/>
              <p:cNvSpPr>
                <a:spLocks noChangeShapeType="1"/>
              </p:cNvSpPr>
              <p:nvPr/>
            </p:nvSpPr>
            <p:spPr bwMode="auto">
              <a:xfrm>
                <a:off x="1673" y="284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43" name="Freeform 928"/>
              <p:cNvSpPr>
                <a:spLocks/>
              </p:cNvSpPr>
              <p:nvPr/>
            </p:nvSpPr>
            <p:spPr bwMode="auto">
              <a:xfrm>
                <a:off x="1671" y="2849"/>
                <a:ext cx="52" cy="4"/>
              </a:xfrm>
              <a:custGeom>
                <a:avLst/>
                <a:gdLst>
                  <a:gd name="T0" fmla="*/ 0 w 259"/>
                  <a:gd name="T1" fmla="*/ 0 h 19"/>
                  <a:gd name="T2" fmla="*/ 0 w 259"/>
                  <a:gd name="T3" fmla="*/ 0 h 19"/>
                  <a:gd name="T4" fmla="*/ 0 w 259"/>
                  <a:gd name="T5" fmla="*/ 0 h 19"/>
                  <a:gd name="T6" fmla="*/ 0 w 259"/>
                  <a:gd name="T7" fmla="*/ 0 h 19"/>
                  <a:gd name="T8" fmla="*/ 0 w 259"/>
                  <a:gd name="T9" fmla="*/ 0 h 19"/>
                  <a:gd name="T10" fmla="*/ 0 w 259"/>
                  <a:gd name="T11" fmla="*/ 0 h 19"/>
                  <a:gd name="T12" fmla="*/ 0 w 259"/>
                  <a:gd name="T13" fmla="*/ 0 h 19"/>
                  <a:gd name="T14" fmla="*/ 0 w 259"/>
                  <a:gd name="T15" fmla="*/ 0 h 19"/>
                  <a:gd name="T16" fmla="*/ 0 w 259"/>
                  <a:gd name="T17" fmla="*/ 0 h 19"/>
                  <a:gd name="T18" fmla="*/ 0 w 259"/>
                  <a:gd name="T19" fmla="*/ 0 h 19"/>
                  <a:gd name="T20" fmla="*/ 0 w 259"/>
                  <a:gd name="T21" fmla="*/ 0 h 19"/>
                  <a:gd name="T22" fmla="*/ 0 w 259"/>
                  <a:gd name="T23" fmla="*/ 0 h 19"/>
                  <a:gd name="T24" fmla="*/ 0 w 259"/>
                  <a:gd name="T25" fmla="*/ 0 h 19"/>
                  <a:gd name="T26" fmla="*/ 0 w 259"/>
                  <a:gd name="T27" fmla="*/ 0 h 19"/>
                  <a:gd name="T28" fmla="*/ 0 w 259"/>
                  <a:gd name="T29" fmla="*/ 0 h 19"/>
                  <a:gd name="T30" fmla="*/ 0 w 259"/>
                  <a:gd name="T31" fmla="*/ 0 h 19"/>
                  <a:gd name="T32" fmla="*/ 0 w 259"/>
                  <a:gd name="T33" fmla="*/ 0 h 19"/>
                  <a:gd name="T34" fmla="*/ 0 w 259"/>
                  <a:gd name="T35" fmla="*/ 0 h 19"/>
                  <a:gd name="T36" fmla="*/ 0 w 259"/>
                  <a:gd name="T37" fmla="*/ 0 h 19"/>
                  <a:gd name="T38" fmla="*/ 0 w 259"/>
                  <a:gd name="T39" fmla="*/ 0 h 19"/>
                  <a:gd name="T40" fmla="*/ 0 w 259"/>
                  <a:gd name="T41" fmla="*/ 0 h 19"/>
                  <a:gd name="T42" fmla="*/ 0 w 259"/>
                  <a:gd name="T43" fmla="*/ 0 h 19"/>
                  <a:gd name="T44" fmla="*/ 0 w 259"/>
                  <a:gd name="T45" fmla="*/ 0 h 19"/>
                  <a:gd name="T46" fmla="*/ 0 w 259"/>
                  <a:gd name="T47" fmla="*/ 0 h 19"/>
                  <a:gd name="T48" fmla="*/ 0 w 259"/>
                  <a:gd name="T49" fmla="*/ 0 h 19"/>
                  <a:gd name="T50" fmla="*/ 0 w 259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59"/>
                  <a:gd name="T79" fmla="*/ 0 h 19"/>
                  <a:gd name="T80" fmla="*/ 259 w 259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59" h="19">
                    <a:moveTo>
                      <a:pt x="9" y="0"/>
                    </a:moveTo>
                    <a:lnTo>
                      <a:pt x="5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3" y="15"/>
                    </a:lnTo>
                    <a:lnTo>
                      <a:pt x="5" y="15"/>
                    </a:lnTo>
                    <a:lnTo>
                      <a:pt x="5" y="19"/>
                    </a:lnTo>
                    <a:lnTo>
                      <a:pt x="9" y="19"/>
                    </a:lnTo>
                    <a:lnTo>
                      <a:pt x="248" y="19"/>
                    </a:lnTo>
                    <a:lnTo>
                      <a:pt x="257" y="15"/>
                    </a:lnTo>
                    <a:lnTo>
                      <a:pt x="259" y="13"/>
                    </a:lnTo>
                    <a:lnTo>
                      <a:pt x="259" y="9"/>
                    </a:lnTo>
                    <a:lnTo>
                      <a:pt x="259" y="6"/>
                    </a:lnTo>
                    <a:lnTo>
                      <a:pt x="259" y="3"/>
                    </a:lnTo>
                    <a:lnTo>
                      <a:pt x="257" y="3"/>
                    </a:lnTo>
                    <a:lnTo>
                      <a:pt x="257" y="0"/>
                    </a:lnTo>
                    <a:lnTo>
                      <a:pt x="254" y="0"/>
                    </a:lnTo>
                    <a:lnTo>
                      <a:pt x="248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44" name="Line 929"/>
              <p:cNvSpPr>
                <a:spLocks noChangeShapeType="1"/>
              </p:cNvSpPr>
              <p:nvPr/>
            </p:nvSpPr>
            <p:spPr bwMode="auto">
              <a:xfrm>
                <a:off x="1723" y="285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45" name="Freeform 930"/>
              <p:cNvSpPr>
                <a:spLocks/>
              </p:cNvSpPr>
              <p:nvPr/>
            </p:nvSpPr>
            <p:spPr bwMode="auto">
              <a:xfrm>
                <a:off x="1720" y="2849"/>
                <a:ext cx="3" cy="26"/>
              </a:xfrm>
              <a:custGeom>
                <a:avLst/>
                <a:gdLst>
                  <a:gd name="T0" fmla="*/ 0 w 16"/>
                  <a:gd name="T1" fmla="*/ 0 h 129"/>
                  <a:gd name="T2" fmla="*/ 0 w 16"/>
                  <a:gd name="T3" fmla="*/ 0 h 129"/>
                  <a:gd name="T4" fmla="*/ 0 w 16"/>
                  <a:gd name="T5" fmla="*/ 0 h 129"/>
                  <a:gd name="T6" fmla="*/ 0 w 16"/>
                  <a:gd name="T7" fmla="*/ 0 h 129"/>
                  <a:gd name="T8" fmla="*/ 0 w 16"/>
                  <a:gd name="T9" fmla="*/ 0 h 129"/>
                  <a:gd name="T10" fmla="*/ 0 w 16"/>
                  <a:gd name="T11" fmla="*/ 0 h 129"/>
                  <a:gd name="T12" fmla="*/ 0 w 16"/>
                  <a:gd name="T13" fmla="*/ 0 h 129"/>
                  <a:gd name="T14" fmla="*/ 0 w 16"/>
                  <a:gd name="T15" fmla="*/ 0 h 129"/>
                  <a:gd name="T16" fmla="*/ 0 w 16"/>
                  <a:gd name="T17" fmla="*/ 0 h 129"/>
                  <a:gd name="T18" fmla="*/ 0 w 16"/>
                  <a:gd name="T19" fmla="*/ 0 h 129"/>
                  <a:gd name="T20" fmla="*/ 0 w 16"/>
                  <a:gd name="T21" fmla="*/ 0 h 129"/>
                  <a:gd name="T22" fmla="*/ 0 w 16"/>
                  <a:gd name="T23" fmla="*/ 0 h 129"/>
                  <a:gd name="T24" fmla="*/ 0 w 16"/>
                  <a:gd name="T25" fmla="*/ 0 h 129"/>
                  <a:gd name="T26" fmla="*/ 0 w 16"/>
                  <a:gd name="T27" fmla="*/ 0 h 129"/>
                  <a:gd name="T28" fmla="*/ 0 w 16"/>
                  <a:gd name="T29" fmla="*/ 0 h 129"/>
                  <a:gd name="T30" fmla="*/ 0 w 16"/>
                  <a:gd name="T31" fmla="*/ 0 h 129"/>
                  <a:gd name="T32" fmla="*/ 0 w 16"/>
                  <a:gd name="T33" fmla="*/ 0 h 129"/>
                  <a:gd name="T34" fmla="*/ 0 w 16"/>
                  <a:gd name="T35" fmla="*/ 0 h 129"/>
                  <a:gd name="T36" fmla="*/ 0 w 16"/>
                  <a:gd name="T37" fmla="*/ 0 h 129"/>
                  <a:gd name="T38" fmla="*/ 0 w 16"/>
                  <a:gd name="T39" fmla="*/ 0 h 129"/>
                  <a:gd name="T40" fmla="*/ 0 w 16"/>
                  <a:gd name="T41" fmla="*/ 0 h 129"/>
                  <a:gd name="T42" fmla="*/ 0 w 16"/>
                  <a:gd name="T43" fmla="*/ 0 h 129"/>
                  <a:gd name="T44" fmla="*/ 0 w 16"/>
                  <a:gd name="T45" fmla="*/ 0 h 129"/>
                  <a:gd name="T46" fmla="*/ 0 w 16"/>
                  <a:gd name="T47" fmla="*/ 0 h 129"/>
                  <a:gd name="T48" fmla="*/ 0 w 16"/>
                  <a:gd name="T49" fmla="*/ 0 h 129"/>
                  <a:gd name="T50" fmla="*/ 0 w 16"/>
                  <a:gd name="T51" fmla="*/ 0 h 12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9"/>
                  <a:gd name="T80" fmla="*/ 16 w 16"/>
                  <a:gd name="T81" fmla="*/ 129 h 12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9">
                    <a:moveTo>
                      <a:pt x="16" y="9"/>
                    </a:moveTo>
                    <a:lnTo>
                      <a:pt x="16" y="6"/>
                    </a:lnTo>
                    <a:lnTo>
                      <a:pt x="16" y="3"/>
                    </a:lnTo>
                    <a:lnTo>
                      <a:pt x="14" y="3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1"/>
                    </a:lnTo>
                    <a:lnTo>
                      <a:pt x="0" y="123"/>
                    </a:lnTo>
                    <a:lnTo>
                      <a:pt x="3" y="127"/>
                    </a:lnTo>
                    <a:lnTo>
                      <a:pt x="5" y="127"/>
                    </a:lnTo>
                    <a:lnTo>
                      <a:pt x="5" y="129"/>
                    </a:lnTo>
                    <a:lnTo>
                      <a:pt x="9" y="129"/>
                    </a:lnTo>
                    <a:lnTo>
                      <a:pt x="11" y="129"/>
                    </a:lnTo>
                    <a:lnTo>
                      <a:pt x="14" y="127"/>
                    </a:lnTo>
                    <a:lnTo>
                      <a:pt x="16" y="123"/>
                    </a:lnTo>
                    <a:lnTo>
                      <a:pt x="16" y="121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46" name="Line 931"/>
              <p:cNvSpPr>
                <a:spLocks noChangeShapeType="1"/>
              </p:cNvSpPr>
              <p:nvPr/>
            </p:nvSpPr>
            <p:spPr bwMode="auto">
              <a:xfrm>
                <a:off x="1722" y="287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47" name="Freeform 932"/>
              <p:cNvSpPr>
                <a:spLocks/>
              </p:cNvSpPr>
              <p:nvPr/>
            </p:nvSpPr>
            <p:spPr bwMode="auto">
              <a:xfrm>
                <a:off x="1720" y="2871"/>
                <a:ext cx="66" cy="4"/>
              </a:xfrm>
              <a:custGeom>
                <a:avLst/>
                <a:gdLst>
                  <a:gd name="T0" fmla="*/ 0 w 330"/>
                  <a:gd name="T1" fmla="*/ 0 h 18"/>
                  <a:gd name="T2" fmla="*/ 0 w 330"/>
                  <a:gd name="T3" fmla="*/ 0 h 18"/>
                  <a:gd name="T4" fmla="*/ 0 w 330"/>
                  <a:gd name="T5" fmla="*/ 0 h 18"/>
                  <a:gd name="T6" fmla="*/ 0 w 330"/>
                  <a:gd name="T7" fmla="*/ 0 h 18"/>
                  <a:gd name="T8" fmla="*/ 0 w 330"/>
                  <a:gd name="T9" fmla="*/ 0 h 18"/>
                  <a:gd name="T10" fmla="*/ 0 w 330"/>
                  <a:gd name="T11" fmla="*/ 0 h 18"/>
                  <a:gd name="T12" fmla="*/ 0 w 330"/>
                  <a:gd name="T13" fmla="*/ 0 h 18"/>
                  <a:gd name="T14" fmla="*/ 0 w 330"/>
                  <a:gd name="T15" fmla="*/ 0 h 18"/>
                  <a:gd name="T16" fmla="*/ 0 w 330"/>
                  <a:gd name="T17" fmla="*/ 0 h 18"/>
                  <a:gd name="T18" fmla="*/ 0 w 330"/>
                  <a:gd name="T19" fmla="*/ 0 h 18"/>
                  <a:gd name="T20" fmla="*/ 0 w 330"/>
                  <a:gd name="T21" fmla="*/ 0 h 18"/>
                  <a:gd name="T22" fmla="*/ 0 w 330"/>
                  <a:gd name="T23" fmla="*/ 0 h 18"/>
                  <a:gd name="T24" fmla="*/ 0 w 330"/>
                  <a:gd name="T25" fmla="*/ 0 h 18"/>
                  <a:gd name="T26" fmla="*/ 0 w 330"/>
                  <a:gd name="T27" fmla="*/ 0 h 18"/>
                  <a:gd name="T28" fmla="*/ 0 w 330"/>
                  <a:gd name="T29" fmla="*/ 0 h 18"/>
                  <a:gd name="T30" fmla="*/ 0 w 330"/>
                  <a:gd name="T31" fmla="*/ 0 h 18"/>
                  <a:gd name="T32" fmla="*/ 0 w 330"/>
                  <a:gd name="T33" fmla="*/ 0 h 18"/>
                  <a:gd name="T34" fmla="*/ 0 w 330"/>
                  <a:gd name="T35" fmla="*/ 0 h 18"/>
                  <a:gd name="T36" fmla="*/ 0 w 330"/>
                  <a:gd name="T37" fmla="*/ 0 h 18"/>
                  <a:gd name="T38" fmla="*/ 0 w 330"/>
                  <a:gd name="T39" fmla="*/ 0 h 18"/>
                  <a:gd name="T40" fmla="*/ 0 w 330"/>
                  <a:gd name="T41" fmla="*/ 0 h 18"/>
                  <a:gd name="T42" fmla="*/ 0 w 330"/>
                  <a:gd name="T43" fmla="*/ 0 h 18"/>
                  <a:gd name="T44" fmla="*/ 0 w 330"/>
                  <a:gd name="T45" fmla="*/ 0 h 18"/>
                  <a:gd name="T46" fmla="*/ 0 w 330"/>
                  <a:gd name="T47" fmla="*/ 0 h 18"/>
                  <a:gd name="T48" fmla="*/ 0 w 330"/>
                  <a:gd name="T49" fmla="*/ 0 h 18"/>
                  <a:gd name="T50" fmla="*/ 0 w 330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30"/>
                  <a:gd name="T79" fmla="*/ 0 h 18"/>
                  <a:gd name="T80" fmla="*/ 330 w 330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30" h="18">
                    <a:moveTo>
                      <a:pt x="9" y="0"/>
                    </a:moveTo>
                    <a:lnTo>
                      <a:pt x="5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3" y="16"/>
                    </a:lnTo>
                    <a:lnTo>
                      <a:pt x="5" y="16"/>
                    </a:lnTo>
                    <a:lnTo>
                      <a:pt x="5" y="18"/>
                    </a:lnTo>
                    <a:lnTo>
                      <a:pt x="9" y="18"/>
                    </a:lnTo>
                    <a:lnTo>
                      <a:pt x="322" y="18"/>
                    </a:lnTo>
                    <a:lnTo>
                      <a:pt x="327" y="16"/>
                    </a:lnTo>
                    <a:lnTo>
                      <a:pt x="330" y="12"/>
                    </a:lnTo>
                    <a:lnTo>
                      <a:pt x="330" y="10"/>
                    </a:lnTo>
                    <a:lnTo>
                      <a:pt x="330" y="6"/>
                    </a:lnTo>
                    <a:lnTo>
                      <a:pt x="330" y="3"/>
                    </a:lnTo>
                    <a:lnTo>
                      <a:pt x="327" y="3"/>
                    </a:lnTo>
                    <a:lnTo>
                      <a:pt x="327" y="0"/>
                    </a:lnTo>
                    <a:lnTo>
                      <a:pt x="325" y="0"/>
                    </a:lnTo>
                    <a:lnTo>
                      <a:pt x="322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48" name="Line 933"/>
              <p:cNvSpPr>
                <a:spLocks noChangeShapeType="1"/>
              </p:cNvSpPr>
              <p:nvPr/>
            </p:nvSpPr>
            <p:spPr bwMode="auto">
              <a:xfrm>
                <a:off x="1784" y="287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49" name="Freeform 934"/>
              <p:cNvSpPr>
                <a:spLocks/>
              </p:cNvSpPr>
              <p:nvPr/>
            </p:nvSpPr>
            <p:spPr bwMode="auto">
              <a:xfrm>
                <a:off x="1783" y="2871"/>
                <a:ext cx="9" cy="4"/>
              </a:xfrm>
              <a:custGeom>
                <a:avLst/>
                <a:gdLst>
                  <a:gd name="T0" fmla="*/ 0 w 46"/>
                  <a:gd name="T1" fmla="*/ 0 h 18"/>
                  <a:gd name="T2" fmla="*/ 0 w 46"/>
                  <a:gd name="T3" fmla="*/ 0 h 18"/>
                  <a:gd name="T4" fmla="*/ 0 w 46"/>
                  <a:gd name="T5" fmla="*/ 0 h 18"/>
                  <a:gd name="T6" fmla="*/ 0 w 46"/>
                  <a:gd name="T7" fmla="*/ 0 h 18"/>
                  <a:gd name="T8" fmla="*/ 0 w 46"/>
                  <a:gd name="T9" fmla="*/ 0 h 18"/>
                  <a:gd name="T10" fmla="*/ 0 w 46"/>
                  <a:gd name="T11" fmla="*/ 0 h 18"/>
                  <a:gd name="T12" fmla="*/ 0 w 46"/>
                  <a:gd name="T13" fmla="*/ 0 h 18"/>
                  <a:gd name="T14" fmla="*/ 0 w 46"/>
                  <a:gd name="T15" fmla="*/ 0 h 18"/>
                  <a:gd name="T16" fmla="*/ 0 w 46"/>
                  <a:gd name="T17" fmla="*/ 0 h 18"/>
                  <a:gd name="T18" fmla="*/ 0 w 46"/>
                  <a:gd name="T19" fmla="*/ 0 h 18"/>
                  <a:gd name="T20" fmla="*/ 0 w 46"/>
                  <a:gd name="T21" fmla="*/ 0 h 18"/>
                  <a:gd name="T22" fmla="*/ 0 w 46"/>
                  <a:gd name="T23" fmla="*/ 0 h 18"/>
                  <a:gd name="T24" fmla="*/ 0 w 46"/>
                  <a:gd name="T25" fmla="*/ 0 h 18"/>
                  <a:gd name="T26" fmla="*/ 0 w 46"/>
                  <a:gd name="T27" fmla="*/ 0 h 18"/>
                  <a:gd name="T28" fmla="*/ 0 w 46"/>
                  <a:gd name="T29" fmla="*/ 0 h 18"/>
                  <a:gd name="T30" fmla="*/ 0 w 46"/>
                  <a:gd name="T31" fmla="*/ 0 h 18"/>
                  <a:gd name="T32" fmla="*/ 0 w 46"/>
                  <a:gd name="T33" fmla="*/ 0 h 18"/>
                  <a:gd name="T34" fmla="*/ 0 w 46"/>
                  <a:gd name="T35" fmla="*/ 0 h 18"/>
                  <a:gd name="T36" fmla="*/ 0 w 46"/>
                  <a:gd name="T37" fmla="*/ 0 h 18"/>
                  <a:gd name="T38" fmla="*/ 0 w 46"/>
                  <a:gd name="T39" fmla="*/ 0 h 18"/>
                  <a:gd name="T40" fmla="*/ 0 w 46"/>
                  <a:gd name="T41" fmla="*/ 0 h 18"/>
                  <a:gd name="T42" fmla="*/ 0 w 46"/>
                  <a:gd name="T43" fmla="*/ 0 h 18"/>
                  <a:gd name="T44" fmla="*/ 0 w 46"/>
                  <a:gd name="T45" fmla="*/ 0 h 18"/>
                  <a:gd name="T46" fmla="*/ 0 w 46"/>
                  <a:gd name="T47" fmla="*/ 0 h 18"/>
                  <a:gd name="T48" fmla="*/ 0 w 46"/>
                  <a:gd name="T49" fmla="*/ 0 h 18"/>
                  <a:gd name="T50" fmla="*/ 0 w 46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6"/>
                  <a:gd name="T79" fmla="*/ 0 h 18"/>
                  <a:gd name="T80" fmla="*/ 46 w 46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6" h="18">
                    <a:moveTo>
                      <a:pt x="8" y="0"/>
                    </a:moveTo>
                    <a:lnTo>
                      <a:pt x="5" y="0"/>
                    </a:lnTo>
                    <a:lnTo>
                      <a:pt x="2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2" y="16"/>
                    </a:lnTo>
                    <a:lnTo>
                      <a:pt x="5" y="16"/>
                    </a:lnTo>
                    <a:lnTo>
                      <a:pt x="5" y="18"/>
                    </a:lnTo>
                    <a:lnTo>
                      <a:pt x="8" y="18"/>
                    </a:lnTo>
                    <a:lnTo>
                      <a:pt x="35" y="18"/>
                    </a:lnTo>
                    <a:lnTo>
                      <a:pt x="41" y="16"/>
                    </a:lnTo>
                    <a:lnTo>
                      <a:pt x="43" y="16"/>
                    </a:lnTo>
                    <a:lnTo>
                      <a:pt x="43" y="12"/>
                    </a:lnTo>
                    <a:lnTo>
                      <a:pt x="46" y="10"/>
                    </a:lnTo>
                    <a:lnTo>
                      <a:pt x="46" y="6"/>
                    </a:lnTo>
                    <a:lnTo>
                      <a:pt x="43" y="3"/>
                    </a:lnTo>
                    <a:lnTo>
                      <a:pt x="41" y="0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50" name="Line 935"/>
              <p:cNvSpPr>
                <a:spLocks noChangeShapeType="1"/>
              </p:cNvSpPr>
              <p:nvPr/>
            </p:nvSpPr>
            <p:spPr bwMode="auto">
              <a:xfrm>
                <a:off x="1792" y="287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51" name="Freeform 936"/>
              <p:cNvSpPr>
                <a:spLocks/>
              </p:cNvSpPr>
              <p:nvPr/>
            </p:nvSpPr>
            <p:spPr bwMode="auto">
              <a:xfrm>
                <a:off x="1789" y="2871"/>
                <a:ext cx="3" cy="26"/>
              </a:xfrm>
              <a:custGeom>
                <a:avLst/>
                <a:gdLst>
                  <a:gd name="T0" fmla="*/ 0 w 16"/>
                  <a:gd name="T1" fmla="*/ 0 h 132"/>
                  <a:gd name="T2" fmla="*/ 0 w 16"/>
                  <a:gd name="T3" fmla="*/ 0 h 132"/>
                  <a:gd name="T4" fmla="*/ 0 w 16"/>
                  <a:gd name="T5" fmla="*/ 0 h 132"/>
                  <a:gd name="T6" fmla="*/ 0 w 16"/>
                  <a:gd name="T7" fmla="*/ 0 h 132"/>
                  <a:gd name="T8" fmla="*/ 0 w 16"/>
                  <a:gd name="T9" fmla="*/ 0 h 132"/>
                  <a:gd name="T10" fmla="*/ 0 w 16"/>
                  <a:gd name="T11" fmla="*/ 0 h 132"/>
                  <a:gd name="T12" fmla="*/ 0 w 16"/>
                  <a:gd name="T13" fmla="*/ 0 h 132"/>
                  <a:gd name="T14" fmla="*/ 0 w 16"/>
                  <a:gd name="T15" fmla="*/ 0 h 132"/>
                  <a:gd name="T16" fmla="*/ 0 w 16"/>
                  <a:gd name="T17" fmla="*/ 0 h 132"/>
                  <a:gd name="T18" fmla="*/ 0 w 16"/>
                  <a:gd name="T19" fmla="*/ 0 h 132"/>
                  <a:gd name="T20" fmla="*/ 0 w 16"/>
                  <a:gd name="T21" fmla="*/ 0 h 132"/>
                  <a:gd name="T22" fmla="*/ 0 w 16"/>
                  <a:gd name="T23" fmla="*/ 0 h 132"/>
                  <a:gd name="T24" fmla="*/ 0 w 16"/>
                  <a:gd name="T25" fmla="*/ 0 h 132"/>
                  <a:gd name="T26" fmla="*/ 0 w 16"/>
                  <a:gd name="T27" fmla="*/ 0 h 132"/>
                  <a:gd name="T28" fmla="*/ 0 w 16"/>
                  <a:gd name="T29" fmla="*/ 0 h 132"/>
                  <a:gd name="T30" fmla="*/ 0 w 16"/>
                  <a:gd name="T31" fmla="*/ 0 h 132"/>
                  <a:gd name="T32" fmla="*/ 0 w 16"/>
                  <a:gd name="T33" fmla="*/ 0 h 132"/>
                  <a:gd name="T34" fmla="*/ 0 w 16"/>
                  <a:gd name="T35" fmla="*/ 0 h 132"/>
                  <a:gd name="T36" fmla="*/ 0 w 16"/>
                  <a:gd name="T37" fmla="*/ 0 h 132"/>
                  <a:gd name="T38" fmla="*/ 0 w 16"/>
                  <a:gd name="T39" fmla="*/ 0 h 132"/>
                  <a:gd name="T40" fmla="*/ 0 w 16"/>
                  <a:gd name="T41" fmla="*/ 0 h 132"/>
                  <a:gd name="T42" fmla="*/ 0 w 16"/>
                  <a:gd name="T43" fmla="*/ 0 h 132"/>
                  <a:gd name="T44" fmla="*/ 0 w 16"/>
                  <a:gd name="T45" fmla="*/ 0 h 132"/>
                  <a:gd name="T46" fmla="*/ 0 w 16"/>
                  <a:gd name="T47" fmla="*/ 0 h 132"/>
                  <a:gd name="T48" fmla="*/ 0 w 16"/>
                  <a:gd name="T49" fmla="*/ 0 h 132"/>
                  <a:gd name="T50" fmla="*/ 0 w 16"/>
                  <a:gd name="T51" fmla="*/ 0 h 13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32"/>
                  <a:gd name="T80" fmla="*/ 16 w 16"/>
                  <a:gd name="T81" fmla="*/ 132 h 132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32">
                    <a:moveTo>
                      <a:pt x="16" y="10"/>
                    </a:moveTo>
                    <a:lnTo>
                      <a:pt x="16" y="6"/>
                    </a:lnTo>
                    <a:lnTo>
                      <a:pt x="13" y="3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4"/>
                    </a:lnTo>
                    <a:lnTo>
                      <a:pt x="0" y="126"/>
                    </a:lnTo>
                    <a:lnTo>
                      <a:pt x="3" y="129"/>
                    </a:lnTo>
                    <a:lnTo>
                      <a:pt x="5" y="132"/>
                    </a:lnTo>
                    <a:lnTo>
                      <a:pt x="7" y="132"/>
                    </a:lnTo>
                    <a:lnTo>
                      <a:pt x="11" y="129"/>
                    </a:lnTo>
                    <a:lnTo>
                      <a:pt x="13" y="129"/>
                    </a:lnTo>
                    <a:lnTo>
                      <a:pt x="13" y="126"/>
                    </a:lnTo>
                    <a:lnTo>
                      <a:pt x="16" y="124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52" name="Line 937"/>
              <p:cNvSpPr>
                <a:spLocks noChangeShapeType="1"/>
              </p:cNvSpPr>
              <p:nvPr/>
            </p:nvSpPr>
            <p:spPr bwMode="auto">
              <a:xfrm>
                <a:off x="1790" y="289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53" name="Freeform 938"/>
              <p:cNvSpPr>
                <a:spLocks/>
              </p:cNvSpPr>
              <p:nvPr/>
            </p:nvSpPr>
            <p:spPr bwMode="auto">
              <a:xfrm>
                <a:off x="1789" y="2894"/>
                <a:ext cx="8" cy="3"/>
              </a:xfrm>
              <a:custGeom>
                <a:avLst/>
                <a:gdLst>
                  <a:gd name="T0" fmla="*/ 0 w 44"/>
                  <a:gd name="T1" fmla="*/ 0 h 18"/>
                  <a:gd name="T2" fmla="*/ 0 w 44"/>
                  <a:gd name="T3" fmla="*/ 0 h 18"/>
                  <a:gd name="T4" fmla="*/ 0 w 44"/>
                  <a:gd name="T5" fmla="*/ 0 h 18"/>
                  <a:gd name="T6" fmla="*/ 0 w 44"/>
                  <a:gd name="T7" fmla="*/ 0 h 18"/>
                  <a:gd name="T8" fmla="*/ 0 w 44"/>
                  <a:gd name="T9" fmla="*/ 0 h 18"/>
                  <a:gd name="T10" fmla="*/ 0 w 44"/>
                  <a:gd name="T11" fmla="*/ 0 h 18"/>
                  <a:gd name="T12" fmla="*/ 0 w 44"/>
                  <a:gd name="T13" fmla="*/ 0 h 18"/>
                  <a:gd name="T14" fmla="*/ 0 w 44"/>
                  <a:gd name="T15" fmla="*/ 0 h 18"/>
                  <a:gd name="T16" fmla="*/ 0 w 44"/>
                  <a:gd name="T17" fmla="*/ 0 h 18"/>
                  <a:gd name="T18" fmla="*/ 0 w 44"/>
                  <a:gd name="T19" fmla="*/ 0 h 18"/>
                  <a:gd name="T20" fmla="*/ 0 w 44"/>
                  <a:gd name="T21" fmla="*/ 0 h 18"/>
                  <a:gd name="T22" fmla="*/ 0 w 44"/>
                  <a:gd name="T23" fmla="*/ 0 h 18"/>
                  <a:gd name="T24" fmla="*/ 0 w 44"/>
                  <a:gd name="T25" fmla="*/ 0 h 18"/>
                  <a:gd name="T26" fmla="*/ 0 w 44"/>
                  <a:gd name="T27" fmla="*/ 0 h 18"/>
                  <a:gd name="T28" fmla="*/ 0 w 44"/>
                  <a:gd name="T29" fmla="*/ 0 h 18"/>
                  <a:gd name="T30" fmla="*/ 0 w 44"/>
                  <a:gd name="T31" fmla="*/ 0 h 18"/>
                  <a:gd name="T32" fmla="*/ 0 w 44"/>
                  <a:gd name="T33" fmla="*/ 0 h 18"/>
                  <a:gd name="T34" fmla="*/ 0 w 44"/>
                  <a:gd name="T35" fmla="*/ 0 h 18"/>
                  <a:gd name="T36" fmla="*/ 0 w 44"/>
                  <a:gd name="T37" fmla="*/ 0 h 18"/>
                  <a:gd name="T38" fmla="*/ 0 w 44"/>
                  <a:gd name="T39" fmla="*/ 0 h 18"/>
                  <a:gd name="T40" fmla="*/ 0 w 44"/>
                  <a:gd name="T41" fmla="*/ 0 h 18"/>
                  <a:gd name="T42" fmla="*/ 0 w 44"/>
                  <a:gd name="T43" fmla="*/ 0 h 18"/>
                  <a:gd name="T44" fmla="*/ 0 w 44"/>
                  <a:gd name="T45" fmla="*/ 0 h 18"/>
                  <a:gd name="T46" fmla="*/ 0 w 44"/>
                  <a:gd name="T47" fmla="*/ 0 h 18"/>
                  <a:gd name="T48" fmla="*/ 0 w 44"/>
                  <a:gd name="T49" fmla="*/ 0 h 18"/>
                  <a:gd name="T50" fmla="*/ 0 w 44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4"/>
                  <a:gd name="T79" fmla="*/ 0 h 18"/>
                  <a:gd name="T80" fmla="*/ 44 w 44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4" h="18">
                    <a:moveTo>
                      <a:pt x="7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3" y="15"/>
                    </a:lnTo>
                    <a:lnTo>
                      <a:pt x="5" y="18"/>
                    </a:lnTo>
                    <a:lnTo>
                      <a:pt x="7" y="18"/>
                    </a:lnTo>
                    <a:lnTo>
                      <a:pt x="35" y="18"/>
                    </a:lnTo>
                    <a:lnTo>
                      <a:pt x="40" y="15"/>
                    </a:lnTo>
                    <a:lnTo>
                      <a:pt x="44" y="12"/>
                    </a:lnTo>
                    <a:lnTo>
                      <a:pt x="44" y="10"/>
                    </a:lnTo>
                    <a:lnTo>
                      <a:pt x="44" y="6"/>
                    </a:lnTo>
                    <a:lnTo>
                      <a:pt x="44" y="4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5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54" name="Line 939"/>
              <p:cNvSpPr>
                <a:spLocks noChangeShapeType="1"/>
              </p:cNvSpPr>
              <p:nvPr/>
            </p:nvSpPr>
            <p:spPr bwMode="auto">
              <a:xfrm>
                <a:off x="1797" y="289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55" name="Freeform 940"/>
              <p:cNvSpPr>
                <a:spLocks/>
              </p:cNvSpPr>
              <p:nvPr/>
            </p:nvSpPr>
            <p:spPr bwMode="auto">
              <a:xfrm>
                <a:off x="1794" y="2894"/>
                <a:ext cx="3" cy="26"/>
              </a:xfrm>
              <a:custGeom>
                <a:avLst/>
                <a:gdLst>
                  <a:gd name="T0" fmla="*/ 0 w 17"/>
                  <a:gd name="T1" fmla="*/ 0 h 133"/>
                  <a:gd name="T2" fmla="*/ 0 w 17"/>
                  <a:gd name="T3" fmla="*/ 0 h 133"/>
                  <a:gd name="T4" fmla="*/ 0 w 17"/>
                  <a:gd name="T5" fmla="*/ 0 h 133"/>
                  <a:gd name="T6" fmla="*/ 0 w 17"/>
                  <a:gd name="T7" fmla="*/ 0 h 133"/>
                  <a:gd name="T8" fmla="*/ 0 w 17"/>
                  <a:gd name="T9" fmla="*/ 0 h 133"/>
                  <a:gd name="T10" fmla="*/ 0 w 17"/>
                  <a:gd name="T11" fmla="*/ 0 h 133"/>
                  <a:gd name="T12" fmla="*/ 0 w 17"/>
                  <a:gd name="T13" fmla="*/ 0 h 133"/>
                  <a:gd name="T14" fmla="*/ 0 w 17"/>
                  <a:gd name="T15" fmla="*/ 0 h 133"/>
                  <a:gd name="T16" fmla="*/ 0 w 17"/>
                  <a:gd name="T17" fmla="*/ 0 h 133"/>
                  <a:gd name="T18" fmla="*/ 0 w 17"/>
                  <a:gd name="T19" fmla="*/ 0 h 133"/>
                  <a:gd name="T20" fmla="*/ 0 w 17"/>
                  <a:gd name="T21" fmla="*/ 0 h 133"/>
                  <a:gd name="T22" fmla="*/ 0 w 17"/>
                  <a:gd name="T23" fmla="*/ 0 h 133"/>
                  <a:gd name="T24" fmla="*/ 0 w 17"/>
                  <a:gd name="T25" fmla="*/ 0 h 133"/>
                  <a:gd name="T26" fmla="*/ 0 w 17"/>
                  <a:gd name="T27" fmla="*/ 0 h 133"/>
                  <a:gd name="T28" fmla="*/ 0 w 17"/>
                  <a:gd name="T29" fmla="*/ 0 h 133"/>
                  <a:gd name="T30" fmla="*/ 0 w 17"/>
                  <a:gd name="T31" fmla="*/ 0 h 133"/>
                  <a:gd name="T32" fmla="*/ 0 w 17"/>
                  <a:gd name="T33" fmla="*/ 0 h 133"/>
                  <a:gd name="T34" fmla="*/ 0 w 17"/>
                  <a:gd name="T35" fmla="*/ 0 h 133"/>
                  <a:gd name="T36" fmla="*/ 0 w 17"/>
                  <a:gd name="T37" fmla="*/ 0 h 133"/>
                  <a:gd name="T38" fmla="*/ 0 w 17"/>
                  <a:gd name="T39" fmla="*/ 0 h 133"/>
                  <a:gd name="T40" fmla="*/ 0 w 17"/>
                  <a:gd name="T41" fmla="*/ 0 h 133"/>
                  <a:gd name="T42" fmla="*/ 0 w 17"/>
                  <a:gd name="T43" fmla="*/ 0 h 133"/>
                  <a:gd name="T44" fmla="*/ 0 w 17"/>
                  <a:gd name="T45" fmla="*/ 0 h 133"/>
                  <a:gd name="T46" fmla="*/ 0 w 17"/>
                  <a:gd name="T47" fmla="*/ 0 h 133"/>
                  <a:gd name="T48" fmla="*/ 0 w 17"/>
                  <a:gd name="T49" fmla="*/ 0 h 133"/>
                  <a:gd name="T50" fmla="*/ 0 w 17"/>
                  <a:gd name="T51" fmla="*/ 0 h 13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33"/>
                  <a:gd name="T80" fmla="*/ 17 w 17"/>
                  <a:gd name="T81" fmla="*/ 133 h 13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33">
                    <a:moveTo>
                      <a:pt x="17" y="10"/>
                    </a:moveTo>
                    <a:lnTo>
                      <a:pt x="17" y="6"/>
                    </a:lnTo>
                    <a:lnTo>
                      <a:pt x="17" y="4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3"/>
                    </a:lnTo>
                    <a:lnTo>
                      <a:pt x="2" y="126"/>
                    </a:lnTo>
                    <a:lnTo>
                      <a:pt x="2" y="129"/>
                    </a:lnTo>
                    <a:lnTo>
                      <a:pt x="6" y="129"/>
                    </a:lnTo>
                    <a:lnTo>
                      <a:pt x="8" y="133"/>
                    </a:lnTo>
                    <a:lnTo>
                      <a:pt x="11" y="129"/>
                    </a:lnTo>
                    <a:lnTo>
                      <a:pt x="13" y="129"/>
                    </a:lnTo>
                    <a:lnTo>
                      <a:pt x="17" y="126"/>
                    </a:lnTo>
                    <a:lnTo>
                      <a:pt x="17" y="123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56" name="Line 941"/>
              <p:cNvSpPr>
                <a:spLocks noChangeShapeType="1"/>
              </p:cNvSpPr>
              <p:nvPr/>
            </p:nvSpPr>
            <p:spPr bwMode="auto">
              <a:xfrm>
                <a:off x="1796" y="291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57" name="Freeform 942"/>
              <p:cNvSpPr>
                <a:spLocks/>
              </p:cNvSpPr>
              <p:nvPr/>
            </p:nvSpPr>
            <p:spPr bwMode="auto">
              <a:xfrm>
                <a:off x="1794" y="2917"/>
                <a:ext cx="21" cy="3"/>
              </a:xfrm>
              <a:custGeom>
                <a:avLst/>
                <a:gdLst>
                  <a:gd name="T0" fmla="*/ 0 w 103"/>
                  <a:gd name="T1" fmla="*/ 0 h 19"/>
                  <a:gd name="T2" fmla="*/ 0 w 103"/>
                  <a:gd name="T3" fmla="*/ 0 h 19"/>
                  <a:gd name="T4" fmla="*/ 0 w 103"/>
                  <a:gd name="T5" fmla="*/ 0 h 19"/>
                  <a:gd name="T6" fmla="*/ 0 w 103"/>
                  <a:gd name="T7" fmla="*/ 0 h 19"/>
                  <a:gd name="T8" fmla="*/ 0 w 103"/>
                  <a:gd name="T9" fmla="*/ 0 h 19"/>
                  <a:gd name="T10" fmla="*/ 0 w 103"/>
                  <a:gd name="T11" fmla="*/ 0 h 19"/>
                  <a:gd name="T12" fmla="*/ 0 w 103"/>
                  <a:gd name="T13" fmla="*/ 0 h 19"/>
                  <a:gd name="T14" fmla="*/ 0 w 103"/>
                  <a:gd name="T15" fmla="*/ 0 h 19"/>
                  <a:gd name="T16" fmla="*/ 0 w 103"/>
                  <a:gd name="T17" fmla="*/ 0 h 19"/>
                  <a:gd name="T18" fmla="*/ 0 w 103"/>
                  <a:gd name="T19" fmla="*/ 0 h 19"/>
                  <a:gd name="T20" fmla="*/ 0 w 103"/>
                  <a:gd name="T21" fmla="*/ 0 h 19"/>
                  <a:gd name="T22" fmla="*/ 0 w 103"/>
                  <a:gd name="T23" fmla="*/ 0 h 19"/>
                  <a:gd name="T24" fmla="*/ 0 w 103"/>
                  <a:gd name="T25" fmla="*/ 0 h 19"/>
                  <a:gd name="T26" fmla="*/ 0 w 103"/>
                  <a:gd name="T27" fmla="*/ 0 h 19"/>
                  <a:gd name="T28" fmla="*/ 0 w 103"/>
                  <a:gd name="T29" fmla="*/ 0 h 19"/>
                  <a:gd name="T30" fmla="*/ 0 w 103"/>
                  <a:gd name="T31" fmla="*/ 0 h 19"/>
                  <a:gd name="T32" fmla="*/ 0 w 103"/>
                  <a:gd name="T33" fmla="*/ 0 h 19"/>
                  <a:gd name="T34" fmla="*/ 0 w 103"/>
                  <a:gd name="T35" fmla="*/ 0 h 19"/>
                  <a:gd name="T36" fmla="*/ 0 w 103"/>
                  <a:gd name="T37" fmla="*/ 0 h 19"/>
                  <a:gd name="T38" fmla="*/ 0 w 103"/>
                  <a:gd name="T39" fmla="*/ 0 h 19"/>
                  <a:gd name="T40" fmla="*/ 0 w 103"/>
                  <a:gd name="T41" fmla="*/ 0 h 19"/>
                  <a:gd name="T42" fmla="*/ 0 w 103"/>
                  <a:gd name="T43" fmla="*/ 0 h 19"/>
                  <a:gd name="T44" fmla="*/ 0 w 103"/>
                  <a:gd name="T45" fmla="*/ 0 h 19"/>
                  <a:gd name="T46" fmla="*/ 0 w 103"/>
                  <a:gd name="T47" fmla="*/ 0 h 19"/>
                  <a:gd name="T48" fmla="*/ 0 w 103"/>
                  <a:gd name="T49" fmla="*/ 0 h 19"/>
                  <a:gd name="T50" fmla="*/ 0 w 103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03"/>
                  <a:gd name="T79" fmla="*/ 0 h 19"/>
                  <a:gd name="T80" fmla="*/ 103 w 103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03" h="19">
                    <a:moveTo>
                      <a:pt x="8" y="0"/>
                    </a:moveTo>
                    <a:lnTo>
                      <a:pt x="6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2" y="12"/>
                    </a:lnTo>
                    <a:lnTo>
                      <a:pt x="2" y="15"/>
                    </a:lnTo>
                    <a:lnTo>
                      <a:pt x="6" y="15"/>
                    </a:lnTo>
                    <a:lnTo>
                      <a:pt x="8" y="19"/>
                    </a:lnTo>
                    <a:lnTo>
                      <a:pt x="92" y="19"/>
                    </a:lnTo>
                    <a:lnTo>
                      <a:pt x="98" y="15"/>
                    </a:lnTo>
                    <a:lnTo>
                      <a:pt x="101" y="15"/>
                    </a:lnTo>
                    <a:lnTo>
                      <a:pt x="101" y="12"/>
                    </a:lnTo>
                    <a:lnTo>
                      <a:pt x="101" y="9"/>
                    </a:lnTo>
                    <a:lnTo>
                      <a:pt x="103" y="9"/>
                    </a:lnTo>
                    <a:lnTo>
                      <a:pt x="101" y="6"/>
                    </a:lnTo>
                    <a:lnTo>
                      <a:pt x="101" y="3"/>
                    </a:lnTo>
                    <a:lnTo>
                      <a:pt x="101" y="0"/>
                    </a:lnTo>
                    <a:lnTo>
                      <a:pt x="98" y="0"/>
                    </a:lnTo>
                    <a:lnTo>
                      <a:pt x="96" y="0"/>
                    </a:lnTo>
                    <a:lnTo>
                      <a:pt x="92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58" name="Line 943"/>
              <p:cNvSpPr>
                <a:spLocks noChangeShapeType="1"/>
              </p:cNvSpPr>
              <p:nvPr/>
            </p:nvSpPr>
            <p:spPr bwMode="auto">
              <a:xfrm>
                <a:off x="1813" y="291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59" name="Freeform 944"/>
              <p:cNvSpPr>
                <a:spLocks/>
              </p:cNvSpPr>
              <p:nvPr/>
            </p:nvSpPr>
            <p:spPr bwMode="auto">
              <a:xfrm>
                <a:off x="1811" y="2917"/>
                <a:ext cx="12" cy="3"/>
              </a:xfrm>
              <a:custGeom>
                <a:avLst/>
                <a:gdLst>
                  <a:gd name="T0" fmla="*/ 0 w 57"/>
                  <a:gd name="T1" fmla="*/ 0 h 19"/>
                  <a:gd name="T2" fmla="*/ 0 w 57"/>
                  <a:gd name="T3" fmla="*/ 0 h 19"/>
                  <a:gd name="T4" fmla="*/ 0 w 57"/>
                  <a:gd name="T5" fmla="*/ 0 h 19"/>
                  <a:gd name="T6" fmla="*/ 0 w 57"/>
                  <a:gd name="T7" fmla="*/ 0 h 19"/>
                  <a:gd name="T8" fmla="*/ 0 w 57"/>
                  <a:gd name="T9" fmla="*/ 0 h 19"/>
                  <a:gd name="T10" fmla="*/ 0 w 57"/>
                  <a:gd name="T11" fmla="*/ 0 h 19"/>
                  <a:gd name="T12" fmla="*/ 0 w 57"/>
                  <a:gd name="T13" fmla="*/ 0 h 19"/>
                  <a:gd name="T14" fmla="*/ 0 w 57"/>
                  <a:gd name="T15" fmla="*/ 0 h 19"/>
                  <a:gd name="T16" fmla="*/ 0 w 57"/>
                  <a:gd name="T17" fmla="*/ 0 h 19"/>
                  <a:gd name="T18" fmla="*/ 0 w 57"/>
                  <a:gd name="T19" fmla="*/ 0 h 19"/>
                  <a:gd name="T20" fmla="*/ 0 w 57"/>
                  <a:gd name="T21" fmla="*/ 0 h 19"/>
                  <a:gd name="T22" fmla="*/ 0 w 57"/>
                  <a:gd name="T23" fmla="*/ 0 h 19"/>
                  <a:gd name="T24" fmla="*/ 0 w 57"/>
                  <a:gd name="T25" fmla="*/ 0 h 19"/>
                  <a:gd name="T26" fmla="*/ 0 w 57"/>
                  <a:gd name="T27" fmla="*/ 0 h 19"/>
                  <a:gd name="T28" fmla="*/ 0 w 57"/>
                  <a:gd name="T29" fmla="*/ 0 h 19"/>
                  <a:gd name="T30" fmla="*/ 0 w 57"/>
                  <a:gd name="T31" fmla="*/ 0 h 19"/>
                  <a:gd name="T32" fmla="*/ 0 w 57"/>
                  <a:gd name="T33" fmla="*/ 0 h 19"/>
                  <a:gd name="T34" fmla="*/ 0 w 57"/>
                  <a:gd name="T35" fmla="*/ 0 h 19"/>
                  <a:gd name="T36" fmla="*/ 0 w 57"/>
                  <a:gd name="T37" fmla="*/ 0 h 19"/>
                  <a:gd name="T38" fmla="*/ 0 w 57"/>
                  <a:gd name="T39" fmla="*/ 0 h 19"/>
                  <a:gd name="T40" fmla="*/ 0 w 57"/>
                  <a:gd name="T41" fmla="*/ 0 h 19"/>
                  <a:gd name="T42" fmla="*/ 0 w 57"/>
                  <a:gd name="T43" fmla="*/ 0 h 19"/>
                  <a:gd name="T44" fmla="*/ 0 w 57"/>
                  <a:gd name="T45" fmla="*/ 0 h 19"/>
                  <a:gd name="T46" fmla="*/ 0 w 57"/>
                  <a:gd name="T47" fmla="*/ 0 h 19"/>
                  <a:gd name="T48" fmla="*/ 0 w 57"/>
                  <a:gd name="T49" fmla="*/ 0 h 19"/>
                  <a:gd name="T50" fmla="*/ 0 w 57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57"/>
                  <a:gd name="T79" fmla="*/ 0 h 19"/>
                  <a:gd name="T80" fmla="*/ 57 w 57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57" h="19">
                    <a:moveTo>
                      <a:pt x="9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3" y="15"/>
                    </a:lnTo>
                    <a:lnTo>
                      <a:pt x="5" y="15"/>
                    </a:lnTo>
                    <a:lnTo>
                      <a:pt x="9" y="19"/>
                    </a:lnTo>
                    <a:lnTo>
                      <a:pt x="49" y="19"/>
                    </a:lnTo>
                    <a:lnTo>
                      <a:pt x="55" y="15"/>
                    </a:lnTo>
                    <a:lnTo>
                      <a:pt x="57" y="12"/>
                    </a:lnTo>
                    <a:lnTo>
                      <a:pt x="57" y="9"/>
                    </a:lnTo>
                    <a:lnTo>
                      <a:pt x="57" y="6"/>
                    </a:lnTo>
                    <a:lnTo>
                      <a:pt x="57" y="3"/>
                    </a:lnTo>
                    <a:lnTo>
                      <a:pt x="55" y="0"/>
                    </a:lnTo>
                    <a:lnTo>
                      <a:pt x="52" y="0"/>
                    </a:lnTo>
                    <a:lnTo>
                      <a:pt x="49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60" name="Line 945"/>
              <p:cNvSpPr>
                <a:spLocks noChangeShapeType="1"/>
              </p:cNvSpPr>
              <p:nvPr/>
            </p:nvSpPr>
            <p:spPr bwMode="auto">
              <a:xfrm>
                <a:off x="1823" y="291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61" name="Freeform 946"/>
              <p:cNvSpPr>
                <a:spLocks/>
              </p:cNvSpPr>
              <p:nvPr/>
            </p:nvSpPr>
            <p:spPr bwMode="auto">
              <a:xfrm>
                <a:off x="1820" y="2917"/>
                <a:ext cx="3" cy="27"/>
              </a:xfrm>
              <a:custGeom>
                <a:avLst/>
                <a:gdLst>
                  <a:gd name="T0" fmla="*/ 0 w 15"/>
                  <a:gd name="T1" fmla="*/ 0 h 135"/>
                  <a:gd name="T2" fmla="*/ 0 w 15"/>
                  <a:gd name="T3" fmla="*/ 0 h 135"/>
                  <a:gd name="T4" fmla="*/ 0 w 15"/>
                  <a:gd name="T5" fmla="*/ 0 h 135"/>
                  <a:gd name="T6" fmla="*/ 0 w 15"/>
                  <a:gd name="T7" fmla="*/ 0 h 135"/>
                  <a:gd name="T8" fmla="*/ 0 w 15"/>
                  <a:gd name="T9" fmla="*/ 0 h 135"/>
                  <a:gd name="T10" fmla="*/ 0 w 15"/>
                  <a:gd name="T11" fmla="*/ 0 h 135"/>
                  <a:gd name="T12" fmla="*/ 0 w 15"/>
                  <a:gd name="T13" fmla="*/ 0 h 135"/>
                  <a:gd name="T14" fmla="*/ 0 w 15"/>
                  <a:gd name="T15" fmla="*/ 0 h 135"/>
                  <a:gd name="T16" fmla="*/ 0 w 15"/>
                  <a:gd name="T17" fmla="*/ 0 h 135"/>
                  <a:gd name="T18" fmla="*/ 0 w 15"/>
                  <a:gd name="T19" fmla="*/ 0 h 135"/>
                  <a:gd name="T20" fmla="*/ 0 w 15"/>
                  <a:gd name="T21" fmla="*/ 0 h 135"/>
                  <a:gd name="T22" fmla="*/ 0 w 15"/>
                  <a:gd name="T23" fmla="*/ 0 h 135"/>
                  <a:gd name="T24" fmla="*/ 0 w 15"/>
                  <a:gd name="T25" fmla="*/ 0 h 135"/>
                  <a:gd name="T26" fmla="*/ 0 w 15"/>
                  <a:gd name="T27" fmla="*/ 0 h 135"/>
                  <a:gd name="T28" fmla="*/ 0 w 15"/>
                  <a:gd name="T29" fmla="*/ 0 h 135"/>
                  <a:gd name="T30" fmla="*/ 0 w 15"/>
                  <a:gd name="T31" fmla="*/ 0 h 135"/>
                  <a:gd name="T32" fmla="*/ 0 w 15"/>
                  <a:gd name="T33" fmla="*/ 0 h 135"/>
                  <a:gd name="T34" fmla="*/ 0 w 15"/>
                  <a:gd name="T35" fmla="*/ 0 h 135"/>
                  <a:gd name="T36" fmla="*/ 0 w 15"/>
                  <a:gd name="T37" fmla="*/ 0 h 135"/>
                  <a:gd name="T38" fmla="*/ 0 w 15"/>
                  <a:gd name="T39" fmla="*/ 0 h 135"/>
                  <a:gd name="T40" fmla="*/ 0 w 15"/>
                  <a:gd name="T41" fmla="*/ 0 h 135"/>
                  <a:gd name="T42" fmla="*/ 0 w 15"/>
                  <a:gd name="T43" fmla="*/ 0 h 135"/>
                  <a:gd name="T44" fmla="*/ 0 w 15"/>
                  <a:gd name="T45" fmla="*/ 0 h 135"/>
                  <a:gd name="T46" fmla="*/ 0 w 15"/>
                  <a:gd name="T47" fmla="*/ 0 h 135"/>
                  <a:gd name="T48" fmla="*/ 0 w 15"/>
                  <a:gd name="T49" fmla="*/ 0 h 135"/>
                  <a:gd name="T50" fmla="*/ 0 w 15"/>
                  <a:gd name="T51" fmla="*/ 0 h 13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5"/>
                  <a:gd name="T79" fmla="*/ 0 h 135"/>
                  <a:gd name="T80" fmla="*/ 15 w 15"/>
                  <a:gd name="T81" fmla="*/ 135 h 135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5" h="135">
                    <a:moveTo>
                      <a:pt x="15" y="9"/>
                    </a:moveTo>
                    <a:lnTo>
                      <a:pt x="15" y="6"/>
                    </a:lnTo>
                    <a:lnTo>
                      <a:pt x="15" y="3"/>
                    </a:lnTo>
                    <a:lnTo>
                      <a:pt x="13" y="0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9"/>
                    </a:lnTo>
                    <a:lnTo>
                      <a:pt x="2" y="129"/>
                    </a:lnTo>
                    <a:lnTo>
                      <a:pt x="2" y="133"/>
                    </a:lnTo>
                    <a:lnTo>
                      <a:pt x="5" y="133"/>
                    </a:lnTo>
                    <a:lnTo>
                      <a:pt x="7" y="135"/>
                    </a:lnTo>
                    <a:lnTo>
                      <a:pt x="10" y="135"/>
                    </a:lnTo>
                    <a:lnTo>
                      <a:pt x="13" y="133"/>
                    </a:lnTo>
                    <a:lnTo>
                      <a:pt x="15" y="129"/>
                    </a:lnTo>
                    <a:lnTo>
                      <a:pt x="15" y="127"/>
                    </a:lnTo>
                    <a:lnTo>
                      <a:pt x="15" y="129"/>
                    </a:lnTo>
                    <a:lnTo>
                      <a:pt x="15" y="9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62" name="Line 947"/>
              <p:cNvSpPr>
                <a:spLocks noChangeShapeType="1"/>
              </p:cNvSpPr>
              <p:nvPr/>
            </p:nvSpPr>
            <p:spPr bwMode="auto">
              <a:xfrm>
                <a:off x="1821" y="294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63" name="Freeform 948"/>
              <p:cNvSpPr>
                <a:spLocks/>
              </p:cNvSpPr>
              <p:nvPr/>
            </p:nvSpPr>
            <p:spPr bwMode="auto">
              <a:xfrm>
                <a:off x="1820" y="2940"/>
                <a:ext cx="55" cy="4"/>
              </a:xfrm>
              <a:custGeom>
                <a:avLst/>
                <a:gdLst>
                  <a:gd name="T0" fmla="*/ 0 w 274"/>
                  <a:gd name="T1" fmla="*/ 0 h 18"/>
                  <a:gd name="T2" fmla="*/ 0 w 274"/>
                  <a:gd name="T3" fmla="*/ 0 h 18"/>
                  <a:gd name="T4" fmla="*/ 0 w 274"/>
                  <a:gd name="T5" fmla="*/ 0 h 18"/>
                  <a:gd name="T6" fmla="*/ 0 w 274"/>
                  <a:gd name="T7" fmla="*/ 0 h 18"/>
                  <a:gd name="T8" fmla="*/ 0 w 274"/>
                  <a:gd name="T9" fmla="*/ 0 h 18"/>
                  <a:gd name="T10" fmla="*/ 0 w 274"/>
                  <a:gd name="T11" fmla="*/ 0 h 18"/>
                  <a:gd name="T12" fmla="*/ 0 w 274"/>
                  <a:gd name="T13" fmla="*/ 0 h 18"/>
                  <a:gd name="T14" fmla="*/ 0 w 274"/>
                  <a:gd name="T15" fmla="*/ 0 h 18"/>
                  <a:gd name="T16" fmla="*/ 0 w 274"/>
                  <a:gd name="T17" fmla="*/ 0 h 18"/>
                  <a:gd name="T18" fmla="*/ 0 w 274"/>
                  <a:gd name="T19" fmla="*/ 0 h 18"/>
                  <a:gd name="T20" fmla="*/ 0 w 274"/>
                  <a:gd name="T21" fmla="*/ 0 h 18"/>
                  <a:gd name="T22" fmla="*/ 0 w 274"/>
                  <a:gd name="T23" fmla="*/ 0 h 18"/>
                  <a:gd name="T24" fmla="*/ 0 w 274"/>
                  <a:gd name="T25" fmla="*/ 0 h 18"/>
                  <a:gd name="T26" fmla="*/ 0 w 274"/>
                  <a:gd name="T27" fmla="*/ 0 h 18"/>
                  <a:gd name="T28" fmla="*/ 0 w 274"/>
                  <a:gd name="T29" fmla="*/ 0 h 18"/>
                  <a:gd name="T30" fmla="*/ 0 w 274"/>
                  <a:gd name="T31" fmla="*/ 0 h 18"/>
                  <a:gd name="T32" fmla="*/ 0 w 274"/>
                  <a:gd name="T33" fmla="*/ 0 h 18"/>
                  <a:gd name="T34" fmla="*/ 0 w 274"/>
                  <a:gd name="T35" fmla="*/ 0 h 18"/>
                  <a:gd name="T36" fmla="*/ 0 w 274"/>
                  <a:gd name="T37" fmla="*/ 0 h 18"/>
                  <a:gd name="T38" fmla="*/ 0 w 274"/>
                  <a:gd name="T39" fmla="*/ 0 h 18"/>
                  <a:gd name="T40" fmla="*/ 0 w 274"/>
                  <a:gd name="T41" fmla="*/ 0 h 18"/>
                  <a:gd name="T42" fmla="*/ 0 w 274"/>
                  <a:gd name="T43" fmla="*/ 0 h 18"/>
                  <a:gd name="T44" fmla="*/ 0 w 274"/>
                  <a:gd name="T45" fmla="*/ 0 h 18"/>
                  <a:gd name="T46" fmla="*/ 0 w 274"/>
                  <a:gd name="T47" fmla="*/ 0 h 18"/>
                  <a:gd name="T48" fmla="*/ 0 w 274"/>
                  <a:gd name="T49" fmla="*/ 0 h 18"/>
                  <a:gd name="T50" fmla="*/ 0 w 274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74"/>
                  <a:gd name="T79" fmla="*/ 0 h 18"/>
                  <a:gd name="T80" fmla="*/ 274 w 274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74" h="18">
                    <a:moveTo>
                      <a:pt x="7" y="0"/>
                    </a:moveTo>
                    <a:lnTo>
                      <a:pt x="7" y="0"/>
                    </a:lnTo>
                    <a:lnTo>
                      <a:pt x="5" y="0"/>
                    </a:lnTo>
                    <a:lnTo>
                      <a:pt x="2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2" y="16"/>
                    </a:lnTo>
                    <a:lnTo>
                      <a:pt x="5" y="16"/>
                    </a:lnTo>
                    <a:lnTo>
                      <a:pt x="7" y="18"/>
                    </a:lnTo>
                    <a:lnTo>
                      <a:pt x="263" y="18"/>
                    </a:lnTo>
                    <a:lnTo>
                      <a:pt x="269" y="16"/>
                    </a:lnTo>
                    <a:lnTo>
                      <a:pt x="272" y="16"/>
                    </a:lnTo>
                    <a:lnTo>
                      <a:pt x="272" y="12"/>
                    </a:lnTo>
                    <a:lnTo>
                      <a:pt x="272" y="10"/>
                    </a:lnTo>
                    <a:lnTo>
                      <a:pt x="274" y="10"/>
                    </a:lnTo>
                    <a:lnTo>
                      <a:pt x="272" y="6"/>
                    </a:lnTo>
                    <a:lnTo>
                      <a:pt x="272" y="3"/>
                    </a:lnTo>
                    <a:lnTo>
                      <a:pt x="269" y="0"/>
                    </a:lnTo>
                    <a:lnTo>
                      <a:pt x="267" y="0"/>
                    </a:lnTo>
                    <a:lnTo>
                      <a:pt x="263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64" name="Line 949"/>
              <p:cNvSpPr>
                <a:spLocks noChangeShapeType="1"/>
              </p:cNvSpPr>
              <p:nvPr/>
            </p:nvSpPr>
            <p:spPr bwMode="auto">
              <a:xfrm>
                <a:off x="1873" y="294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65" name="Freeform 950"/>
              <p:cNvSpPr>
                <a:spLocks/>
              </p:cNvSpPr>
              <p:nvPr/>
            </p:nvSpPr>
            <p:spPr bwMode="auto">
              <a:xfrm>
                <a:off x="1871" y="2940"/>
                <a:ext cx="7" cy="4"/>
              </a:xfrm>
              <a:custGeom>
                <a:avLst/>
                <a:gdLst>
                  <a:gd name="T0" fmla="*/ 0 w 31"/>
                  <a:gd name="T1" fmla="*/ 0 h 18"/>
                  <a:gd name="T2" fmla="*/ 0 w 31"/>
                  <a:gd name="T3" fmla="*/ 0 h 18"/>
                  <a:gd name="T4" fmla="*/ 0 w 31"/>
                  <a:gd name="T5" fmla="*/ 0 h 18"/>
                  <a:gd name="T6" fmla="*/ 0 w 31"/>
                  <a:gd name="T7" fmla="*/ 0 h 18"/>
                  <a:gd name="T8" fmla="*/ 0 w 31"/>
                  <a:gd name="T9" fmla="*/ 0 h 18"/>
                  <a:gd name="T10" fmla="*/ 0 w 31"/>
                  <a:gd name="T11" fmla="*/ 0 h 18"/>
                  <a:gd name="T12" fmla="*/ 0 w 31"/>
                  <a:gd name="T13" fmla="*/ 0 h 18"/>
                  <a:gd name="T14" fmla="*/ 0 w 31"/>
                  <a:gd name="T15" fmla="*/ 0 h 18"/>
                  <a:gd name="T16" fmla="*/ 0 w 31"/>
                  <a:gd name="T17" fmla="*/ 0 h 18"/>
                  <a:gd name="T18" fmla="*/ 0 w 31"/>
                  <a:gd name="T19" fmla="*/ 0 h 18"/>
                  <a:gd name="T20" fmla="*/ 0 w 31"/>
                  <a:gd name="T21" fmla="*/ 0 h 18"/>
                  <a:gd name="T22" fmla="*/ 0 w 31"/>
                  <a:gd name="T23" fmla="*/ 0 h 18"/>
                  <a:gd name="T24" fmla="*/ 0 w 31"/>
                  <a:gd name="T25" fmla="*/ 0 h 18"/>
                  <a:gd name="T26" fmla="*/ 0 w 31"/>
                  <a:gd name="T27" fmla="*/ 0 h 18"/>
                  <a:gd name="T28" fmla="*/ 0 w 31"/>
                  <a:gd name="T29" fmla="*/ 0 h 18"/>
                  <a:gd name="T30" fmla="*/ 0 w 31"/>
                  <a:gd name="T31" fmla="*/ 0 h 18"/>
                  <a:gd name="T32" fmla="*/ 0 w 31"/>
                  <a:gd name="T33" fmla="*/ 0 h 18"/>
                  <a:gd name="T34" fmla="*/ 0 w 31"/>
                  <a:gd name="T35" fmla="*/ 0 h 18"/>
                  <a:gd name="T36" fmla="*/ 0 w 31"/>
                  <a:gd name="T37" fmla="*/ 0 h 18"/>
                  <a:gd name="T38" fmla="*/ 0 w 31"/>
                  <a:gd name="T39" fmla="*/ 0 h 18"/>
                  <a:gd name="T40" fmla="*/ 0 w 31"/>
                  <a:gd name="T41" fmla="*/ 0 h 18"/>
                  <a:gd name="T42" fmla="*/ 0 w 31"/>
                  <a:gd name="T43" fmla="*/ 0 h 18"/>
                  <a:gd name="T44" fmla="*/ 0 w 31"/>
                  <a:gd name="T45" fmla="*/ 0 h 18"/>
                  <a:gd name="T46" fmla="*/ 0 w 31"/>
                  <a:gd name="T47" fmla="*/ 0 h 18"/>
                  <a:gd name="T48" fmla="*/ 0 w 31"/>
                  <a:gd name="T49" fmla="*/ 0 h 18"/>
                  <a:gd name="T50" fmla="*/ 0 w 31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1"/>
                  <a:gd name="T79" fmla="*/ 0 h 18"/>
                  <a:gd name="T80" fmla="*/ 31 w 31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1" h="18">
                    <a:moveTo>
                      <a:pt x="9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3" y="16"/>
                    </a:lnTo>
                    <a:lnTo>
                      <a:pt x="5" y="18"/>
                    </a:lnTo>
                    <a:lnTo>
                      <a:pt x="9" y="18"/>
                    </a:lnTo>
                    <a:lnTo>
                      <a:pt x="22" y="18"/>
                    </a:lnTo>
                    <a:lnTo>
                      <a:pt x="25" y="16"/>
                    </a:lnTo>
                    <a:lnTo>
                      <a:pt x="27" y="16"/>
                    </a:lnTo>
                    <a:lnTo>
                      <a:pt x="27" y="12"/>
                    </a:lnTo>
                    <a:lnTo>
                      <a:pt x="31" y="10"/>
                    </a:lnTo>
                    <a:lnTo>
                      <a:pt x="31" y="6"/>
                    </a:lnTo>
                    <a:lnTo>
                      <a:pt x="27" y="3"/>
                    </a:lnTo>
                    <a:lnTo>
                      <a:pt x="25" y="0"/>
                    </a:lnTo>
                    <a:lnTo>
                      <a:pt x="22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66" name="Line 951"/>
              <p:cNvSpPr>
                <a:spLocks noChangeShapeType="1"/>
              </p:cNvSpPr>
              <p:nvPr/>
            </p:nvSpPr>
            <p:spPr bwMode="auto">
              <a:xfrm>
                <a:off x="1878" y="294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67" name="Freeform 952"/>
              <p:cNvSpPr>
                <a:spLocks/>
              </p:cNvSpPr>
              <p:nvPr/>
            </p:nvSpPr>
            <p:spPr bwMode="auto">
              <a:xfrm>
                <a:off x="1874" y="2940"/>
                <a:ext cx="4" cy="28"/>
              </a:xfrm>
              <a:custGeom>
                <a:avLst/>
                <a:gdLst>
                  <a:gd name="T0" fmla="*/ 0 w 17"/>
                  <a:gd name="T1" fmla="*/ 0 h 139"/>
                  <a:gd name="T2" fmla="*/ 0 w 17"/>
                  <a:gd name="T3" fmla="*/ 0 h 139"/>
                  <a:gd name="T4" fmla="*/ 0 w 17"/>
                  <a:gd name="T5" fmla="*/ 0 h 139"/>
                  <a:gd name="T6" fmla="*/ 0 w 17"/>
                  <a:gd name="T7" fmla="*/ 0 h 139"/>
                  <a:gd name="T8" fmla="*/ 0 w 17"/>
                  <a:gd name="T9" fmla="*/ 0 h 139"/>
                  <a:gd name="T10" fmla="*/ 0 w 17"/>
                  <a:gd name="T11" fmla="*/ 0 h 139"/>
                  <a:gd name="T12" fmla="*/ 0 w 17"/>
                  <a:gd name="T13" fmla="*/ 0 h 139"/>
                  <a:gd name="T14" fmla="*/ 0 w 17"/>
                  <a:gd name="T15" fmla="*/ 0 h 139"/>
                  <a:gd name="T16" fmla="*/ 0 w 17"/>
                  <a:gd name="T17" fmla="*/ 0 h 139"/>
                  <a:gd name="T18" fmla="*/ 0 w 17"/>
                  <a:gd name="T19" fmla="*/ 0 h 139"/>
                  <a:gd name="T20" fmla="*/ 0 w 17"/>
                  <a:gd name="T21" fmla="*/ 0 h 139"/>
                  <a:gd name="T22" fmla="*/ 0 w 17"/>
                  <a:gd name="T23" fmla="*/ 0 h 139"/>
                  <a:gd name="T24" fmla="*/ 0 w 17"/>
                  <a:gd name="T25" fmla="*/ 0 h 139"/>
                  <a:gd name="T26" fmla="*/ 0 w 17"/>
                  <a:gd name="T27" fmla="*/ 0 h 139"/>
                  <a:gd name="T28" fmla="*/ 0 w 17"/>
                  <a:gd name="T29" fmla="*/ 0 h 139"/>
                  <a:gd name="T30" fmla="*/ 0 w 17"/>
                  <a:gd name="T31" fmla="*/ 0 h 139"/>
                  <a:gd name="T32" fmla="*/ 0 w 17"/>
                  <a:gd name="T33" fmla="*/ 0 h 139"/>
                  <a:gd name="T34" fmla="*/ 0 w 17"/>
                  <a:gd name="T35" fmla="*/ 0 h 139"/>
                  <a:gd name="T36" fmla="*/ 0 w 17"/>
                  <a:gd name="T37" fmla="*/ 0 h 139"/>
                  <a:gd name="T38" fmla="*/ 0 w 17"/>
                  <a:gd name="T39" fmla="*/ 0 h 139"/>
                  <a:gd name="T40" fmla="*/ 0 w 17"/>
                  <a:gd name="T41" fmla="*/ 0 h 139"/>
                  <a:gd name="T42" fmla="*/ 0 w 17"/>
                  <a:gd name="T43" fmla="*/ 0 h 139"/>
                  <a:gd name="T44" fmla="*/ 0 w 17"/>
                  <a:gd name="T45" fmla="*/ 0 h 139"/>
                  <a:gd name="T46" fmla="*/ 0 w 17"/>
                  <a:gd name="T47" fmla="*/ 0 h 139"/>
                  <a:gd name="T48" fmla="*/ 0 w 17"/>
                  <a:gd name="T49" fmla="*/ 0 h 139"/>
                  <a:gd name="T50" fmla="*/ 0 w 17"/>
                  <a:gd name="T51" fmla="*/ 0 h 13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39"/>
                  <a:gd name="T80" fmla="*/ 17 w 17"/>
                  <a:gd name="T81" fmla="*/ 139 h 13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39">
                    <a:moveTo>
                      <a:pt x="17" y="10"/>
                    </a:moveTo>
                    <a:lnTo>
                      <a:pt x="17" y="6"/>
                    </a:lnTo>
                    <a:lnTo>
                      <a:pt x="13" y="3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33"/>
                    </a:lnTo>
                    <a:lnTo>
                      <a:pt x="0" y="135"/>
                    </a:lnTo>
                    <a:lnTo>
                      <a:pt x="2" y="135"/>
                    </a:lnTo>
                    <a:lnTo>
                      <a:pt x="2" y="139"/>
                    </a:lnTo>
                    <a:lnTo>
                      <a:pt x="6" y="139"/>
                    </a:lnTo>
                    <a:lnTo>
                      <a:pt x="8" y="139"/>
                    </a:lnTo>
                    <a:lnTo>
                      <a:pt x="11" y="139"/>
                    </a:lnTo>
                    <a:lnTo>
                      <a:pt x="13" y="135"/>
                    </a:lnTo>
                    <a:lnTo>
                      <a:pt x="17" y="133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68" name="Line 953"/>
              <p:cNvSpPr>
                <a:spLocks noChangeShapeType="1"/>
              </p:cNvSpPr>
              <p:nvPr/>
            </p:nvSpPr>
            <p:spPr bwMode="auto">
              <a:xfrm>
                <a:off x="1876" y="296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69" name="Freeform 954"/>
              <p:cNvSpPr>
                <a:spLocks/>
              </p:cNvSpPr>
              <p:nvPr/>
            </p:nvSpPr>
            <p:spPr bwMode="auto">
              <a:xfrm>
                <a:off x="1874" y="2964"/>
                <a:ext cx="18" cy="4"/>
              </a:xfrm>
              <a:custGeom>
                <a:avLst/>
                <a:gdLst>
                  <a:gd name="T0" fmla="*/ 0 w 87"/>
                  <a:gd name="T1" fmla="*/ 0 h 19"/>
                  <a:gd name="T2" fmla="*/ 0 w 87"/>
                  <a:gd name="T3" fmla="*/ 0 h 19"/>
                  <a:gd name="T4" fmla="*/ 0 w 87"/>
                  <a:gd name="T5" fmla="*/ 0 h 19"/>
                  <a:gd name="T6" fmla="*/ 0 w 87"/>
                  <a:gd name="T7" fmla="*/ 0 h 19"/>
                  <a:gd name="T8" fmla="*/ 0 w 87"/>
                  <a:gd name="T9" fmla="*/ 0 h 19"/>
                  <a:gd name="T10" fmla="*/ 0 w 87"/>
                  <a:gd name="T11" fmla="*/ 0 h 19"/>
                  <a:gd name="T12" fmla="*/ 0 w 87"/>
                  <a:gd name="T13" fmla="*/ 0 h 19"/>
                  <a:gd name="T14" fmla="*/ 0 w 87"/>
                  <a:gd name="T15" fmla="*/ 0 h 19"/>
                  <a:gd name="T16" fmla="*/ 0 w 87"/>
                  <a:gd name="T17" fmla="*/ 0 h 19"/>
                  <a:gd name="T18" fmla="*/ 0 w 87"/>
                  <a:gd name="T19" fmla="*/ 0 h 19"/>
                  <a:gd name="T20" fmla="*/ 0 w 87"/>
                  <a:gd name="T21" fmla="*/ 0 h 19"/>
                  <a:gd name="T22" fmla="*/ 0 w 87"/>
                  <a:gd name="T23" fmla="*/ 0 h 19"/>
                  <a:gd name="T24" fmla="*/ 0 w 87"/>
                  <a:gd name="T25" fmla="*/ 0 h 19"/>
                  <a:gd name="T26" fmla="*/ 0 w 87"/>
                  <a:gd name="T27" fmla="*/ 0 h 19"/>
                  <a:gd name="T28" fmla="*/ 0 w 87"/>
                  <a:gd name="T29" fmla="*/ 0 h 19"/>
                  <a:gd name="T30" fmla="*/ 0 w 87"/>
                  <a:gd name="T31" fmla="*/ 0 h 19"/>
                  <a:gd name="T32" fmla="*/ 0 w 87"/>
                  <a:gd name="T33" fmla="*/ 0 h 19"/>
                  <a:gd name="T34" fmla="*/ 0 w 87"/>
                  <a:gd name="T35" fmla="*/ 0 h 19"/>
                  <a:gd name="T36" fmla="*/ 0 w 87"/>
                  <a:gd name="T37" fmla="*/ 0 h 19"/>
                  <a:gd name="T38" fmla="*/ 0 w 87"/>
                  <a:gd name="T39" fmla="*/ 0 h 19"/>
                  <a:gd name="T40" fmla="*/ 0 w 87"/>
                  <a:gd name="T41" fmla="*/ 0 h 19"/>
                  <a:gd name="T42" fmla="*/ 0 w 87"/>
                  <a:gd name="T43" fmla="*/ 0 h 19"/>
                  <a:gd name="T44" fmla="*/ 0 w 87"/>
                  <a:gd name="T45" fmla="*/ 0 h 19"/>
                  <a:gd name="T46" fmla="*/ 0 w 87"/>
                  <a:gd name="T47" fmla="*/ 0 h 19"/>
                  <a:gd name="T48" fmla="*/ 0 w 87"/>
                  <a:gd name="T49" fmla="*/ 0 h 19"/>
                  <a:gd name="T50" fmla="*/ 0 w 87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7"/>
                  <a:gd name="T79" fmla="*/ 0 h 19"/>
                  <a:gd name="T80" fmla="*/ 87 w 87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7" h="19">
                    <a:moveTo>
                      <a:pt x="8" y="0"/>
                    </a:moveTo>
                    <a:lnTo>
                      <a:pt x="6" y="0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2" y="15"/>
                    </a:lnTo>
                    <a:lnTo>
                      <a:pt x="2" y="19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79" y="19"/>
                    </a:lnTo>
                    <a:lnTo>
                      <a:pt x="81" y="19"/>
                    </a:lnTo>
                    <a:lnTo>
                      <a:pt x="85" y="15"/>
                    </a:lnTo>
                    <a:lnTo>
                      <a:pt x="87" y="15"/>
                    </a:lnTo>
                    <a:lnTo>
                      <a:pt x="87" y="13"/>
                    </a:lnTo>
                    <a:lnTo>
                      <a:pt x="87" y="10"/>
                    </a:lnTo>
                    <a:lnTo>
                      <a:pt x="87" y="6"/>
                    </a:lnTo>
                    <a:lnTo>
                      <a:pt x="85" y="4"/>
                    </a:lnTo>
                    <a:lnTo>
                      <a:pt x="81" y="4"/>
                    </a:lnTo>
                    <a:lnTo>
                      <a:pt x="81" y="0"/>
                    </a:lnTo>
                    <a:lnTo>
                      <a:pt x="79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70" name="Line 955"/>
              <p:cNvSpPr>
                <a:spLocks noChangeShapeType="1"/>
              </p:cNvSpPr>
              <p:nvPr/>
            </p:nvSpPr>
            <p:spPr bwMode="auto">
              <a:xfrm>
                <a:off x="1892" y="296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71" name="Freeform 956"/>
              <p:cNvSpPr>
                <a:spLocks/>
              </p:cNvSpPr>
              <p:nvPr/>
            </p:nvSpPr>
            <p:spPr bwMode="auto">
              <a:xfrm>
                <a:off x="1888" y="2964"/>
                <a:ext cx="4" cy="28"/>
              </a:xfrm>
              <a:custGeom>
                <a:avLst/>
                <a:gdLst>
                  <a:gd name="T0" fmla="*/ 0 w 17"/>
                  <a:gd name="T1" fmla="*/ 0 h 142"/>
                  <a:gd name="T2" fmla="*/ 0 w 17"/>
                  <a:gd name="T3" fmla="*/ 0 h 142"/>
                  <a:gd name="T4" fmla="*/ 0 w 17"/>
                  <a:gd name="T5" fmla="*/ 0 h 142"/>
                  <a:gd name="T6" fmla="*/ 0 w 17"/>
                  <a:gd name="T7" fmla="*/ 0 h 142"/>
                  <a:gd name="T8" fmla="*/ 0 w 17"/>
                  <a:gd name="T9" fmla="*/ 0 h 142"/>
                  <a:gd name="T10" fmla="*/ 0 w 17"/>
                  <a:gd name="T11" fmla="*/ 0 h 142"/>
                  <a:gd name="T12" fmla="*/ 0 w 17"/>
                  <a:gd name="T13" fmla="*/ 0 h 142"/>
                  <a:gd name="T14" fmla="*/ 0 w 17"/>
                  <a:gd name="T15" fmla="*/ 0 h 142"/>
                  <a:gd name="T16" fmla="*/ 0 w 17"/>
                  <a:gd name="T17" fmla="*/ 0 h 142"/>
                  <a:gd name="T18" fmla="*/ 0 w 17"/>
                  <a:gd name="T19" fmla="*/ 0 h 142"/>
                  <a:gd name="T20" fmla="*/ 0 w 17"/>
                  <a:gd name="T21" fmla="*/ 0 h 142"/>
                  <a:gd name="T22" fmla="*/ 0 w 17"/>
                  <a:gd name="T23" fmla="*/ 0 h 142"/>
                  <a:gd name="T24" fmla="*/ 0 w 17"/>
                  <a:gd name="T25" fmla="*/ 0 h 142"/>
                  <a:gd name="T26" fmla="*/ 0 w 17"/>
                  <a:gd name="T27" fmla="*/ 0 h 142"/>
                  <a:gd name="T28" fmla="*/ 0 w 17"/>
                  <a:gd name="T29" fmla="*/ 0 h 142"/>
                  <a:gd name="T30" fmla="*/ 0 w 17"/>
                  <a:gd name="T31" fmla="*/ 0 h 142"/>
                  <a:gd name="T32" fmla="*/ 0 w 17"/>
                  <a:gd name="T33" fmla="*/ 0 h 142"/>
                  <a:gd name="T34" fmla="*/ 0 w 17"/>
                  <a:gd name="T35" fmla="*/ 0 h 142"/>
                  <a:gd name="T36" fmla="*/ 0 w 17"/>
                  <a:gd name="T37" fmla="*/ 0 h 142"/>
                  <a:gd name="T38" fmla="*/ 0 w 17"/>
                  <a:gd name="T39" fmla="*/ 0 h 142"/>
                  <a:gd name="T40" fmla="*/ 0 w 17"/>
                  <a:gd name="T41" fmla="*/ 0 h 142"/>
                  <a:gd name="T42" fmla="*/ 0 w 17"/>
                  <a:gd name="T43" fmla="*/ 0 h 142"/>
                  <a:gd name="T44" fmla="*/ 0 w 17"/>
                  <a:gd name="T45" fmla="*/ 0 h 142"/>
                  <a:gd name="T46" fmla="*/ 0 w 17"/>
                  <a:gd name="T47" fmla="*/ 0 h 142"/>
                  <a:gd name="T48" fmla="*/ 0 w 17"/>
                  <a:gd name="T49" fmla="*/ 0 h 142"/>
                  <a:gd name="T50" fmla="*/ 0 w 17"/>
                  <a:gd name="T51" fmla="*/ 0 h 14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42"/>
                  <a:gd name="T80" fmla="*/ 17 w 17"/>
                  <a:gd name="T81" fmla="*/ 142 h 142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42">
                    <a:moveTo>
                      <a:pt x="17" y="10"/>
                    </a:moveTo>
                    <a:lnTo>
                      <a:pt x="17" y="6"/>
                    </a:lnTo>
                    <a:lnTo>
                      <a:pt x="15" y="4"/>
                    </a:lnTo>
                    <a:lnTo>
                      <a:pt x="11" y="4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33"/>
                    </a:lnTo>
                    <a:lnTo>
                      <a:pt x="0" y="135"/>
                    </a:lnTo>
                    <a:lnTo>
                      <a:pt x="4" y="139"/>
                    </a:lnTo>
                    <a:lnTo>
                      <a:pt x="6" y="142"/>
                    </a:lnTo>
                    <a:lnTo>
                      <a:pt x="9" y="142"/>
                    </a:lnTo>
                    <a:lnTo>
                      <a:pt x="11" y="142"/>
                    </a:lnTo>
                    <a:lnTo>
                      <a:pt x="11" y="139"/>
                    </a:lnTo>
                    <a:lnTo>
                      <a:pt x="15" y="139"/>
                    </a:lnTo>
                    <a:lnTo>
                      <a:pt x="17" y="135"/>
                    </a:lnTo>
                    <a:lnTo>
                      <a:pt x="17" y="133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72" name="Line 957"/>
              <p:cNvSpPr>
                <a:spLocks noChangeShapeType="1"/>
              </p:cNvSpPr>
              <p:nvPr/>
            </p:nvSpPr>
            <p:spPr bwMode="auto">
              <a:xfrm>
                <a:off x="1890" y="298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73" name="Freeform 958"/>
              <p:cNvSpPr>
                <a:spLocks/>
              </p:cNvSpPr>
              <p:nvPr/>
            </p:nvSpPr>
            <p:spPr bwMode="auto">
              <a:xfrm>
                <a:off x="1888" y="2989"/>
                <a:ext cx="18" cy="3"/>
              </a:xfrm>
              <a:custGeom>
                <a:avLst/>
                <a:gdLst>
                  <a:gd name="T0" fmla="*/ 0 w 88"/>
                  <a:gd name="T1" fmla="*/ 0 h 19"/>
                  <a:gd name="T2" fmla="*/ 0 w 88"/>
                  <a:gd name="T3" fmla="*/ 0 h 19"/>
                  <a:gd name="T4" fmla="*/ 0 w 88"/>
                  <a:gd name="T5" fmla="*/ 0 h 19"/>
                  <a:gd name="T6" fmla="*/ 0 w 88"/>
                  <a:gd name="T7" fmla="*/ 0 h 19"/>
                  <a:gd name="T8" fmla="*/ 0 w 88"/>
                  <a:gd name="T9" fmla="*/ 0 h 19"/>
                  <a:gd name="T10" fmla="*/ 0 w 88"/>
                  <a:gd name="T11" fmla="*/ 0 h 19"/>
                  <a:gd name="T12" fmla="*/ 0 w 88"/>
                  <a:gd name="T13" fmla="*/ 0 h 19"/>
                  <a:gd name="T14" fmla="*/ 0 w 88"/>
                  <a:gd name="T15" fmla="*/ 0 h 19"/>
                  <a:gd name="T16" fmla="*/ 0 w 88"/>
                  <a:gd name="T17" fmla="*/ 0 h 19"/>
                  <a:gd name="T18" fmla="*/ 0 w 88"/>
                  <a:gd name="T19" fmla="*/ 0 h 19"/>
                  <a:gd name="T20" fmla="*/ 0 w 88"/>
                  <a:gd name="T21" fmla="*/ 0 h 19"/>
                  <a:gd name="T22" fmla="*/ 0 w 88"/>
                  <a:gd name="T23" fmla="*/ 0 h 19"/>
                  <a:gd name="T24" fmla="*/ 0 w 88"/>
                  <a:gd name="T25" fmla="*/ 0 h 19"/>
                  <a:gd name="T26" fmla="*/ 0 w 88"/>
                  <a:gd name="T27" fmla="*/ 0 h 19"/>
                  <a:gd name="T28" fmla="*/ 0 w 88"/>
                  <a:gd name="T29" fmla="*/ 0 h 19"/>
                  <a:gd name="T30" fmla="*/ 0 w 88"/>
                  <a:gd name="T31" fmla="*/ 0 h 19"/>
                  <a:gd name="T32" fmla="*/ 0 w 88"/>
                  <a:gd name="T33" fmla="*/ 0 h 19"/>
                  <a:gd name="T34" fmla="*/ 0 w 88"/>
                  <a:gd name="T35" fmla="*/ 0 h 19"/>
                  <a:gd name="T36" fmla="*/ 0 w 88"/>
                  <a:gd name="T37" fmla="*/ 0 h 19"/>
                  <a:gd name="T38" fmla="*/ 0 w 88"/>
                  <a:gd name="T39" fmla="*/ 0 h 19"/>
                  <a:gd name="T40" fmla="*/ 0 w 88"/>
                  <a:gd name="T41" fmla="*/ 0 h 19"/>
                  <a:gd name="T42" fmla="*/ 0 w 88"/>
                  <a:gd name="T43" fmla="*/ 0 h 19"/>
                  <a:gd name="T44" fmla="*/ 0 w 88"/>
                  <a:gd name="T45" fmla="*/ 0 h 19"/>
                  <a:gd name="T46" fmla="*/ 0 w 88"/>
                  <a:gd name="T47" fmla="*/ 0 h 19"/>
                  <a:gd name="T48" fmla="*/ 0 w 88"/>
                  <a:gd name="T49" fmla="*/ 0 h 19"/>
                  <a:gd name="T50" fmla="*/ 0 w 88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8"/>
                  <a:gd name="T79" fmla="*/ 0 h 19"/>
                  <a:gd name="T80" fmla="*/ 88 w 88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8" h="19">
                    <a:moveTo>
                      <a:pt x="9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4" y="16"/>
                    </a:lnTo>
                    <a:lnTo>
                      <a:pt x="6" y="19"/>
                    </a:lnTo>
                    <a:lnTo>
                      <a:pt x="9" y="19"/>
                    </a:lnTo>
                    <a:lnTo>
                      <a:pt x="80" y="19"/>
                    </a:lnTo>
                    <a:lnTo>
                      <a:pt x="85" y="16"/>
                    </a:lnTo>
                    <a:lnTo>
                      <a:pt x="88" y="12"/>
                    </a:lnTo>
                    <a:lnTo>
                      <a:pt x="88" y="10"/>
                    </a:lnTo>
                    <a:lnTo>
                      <a:pt x="88" y="6"/>
                    </a:lnTo>
                    <a:lnTo>
                      <a:pt x="88" y="4"/>
                    </a:lnTo>
                    <a:lnTo>
                      <a:pt x="85" y="4"/>
                    </a:lnTo>
                    <a:lnTo>
                      <a:pt x="85" y="0"/>
                    </a:lnTo>
                    <a:lnTo>
                      <a:pt x="83" y="0"/>
                    </a:lnTo>
                    <a:lnTo>
                      <a:pt x="80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74" name="Line 959"/>
              <p:cNvSpPr>
                <a:spLocks noChangeShapeType="1"/>
              </p:cNvSpPr>
              <p:nvPr/>
            </p:nvSpPr>
            <p:spPr bwMode="auto">
              <a:xfrm>
                <a:off x="1906" y="299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75" name="Freeform 960"/>
              <p:cNvSpPr>
                <a:spLocks/>
              </p:cNvSpPr>
              <p:nvPr/>
            </p:nvSpPr>
            <p:spPr bwMode="auto">
              <a:xfrm>
                <a:off x="1903" y="2989"/>
                <a:ext cx="3" cy="27"/>
              </a:xfrm>
              <a:custGeom>
                <a:avLst/>
                <a:gdLst>
                  <a:gd name="T0" fmla="*/ 0 w 16"/>
                  <a:gd name="T1" fmla="*/ 0 h 139"/>
                  <a:gd name="T2" fmla="*/ 0 w 16"/>
                  <a:gd name="T3" fmla="*/ 0 h 139"/>
                  <a:gd name="T4" fmla="*/ 0 w 16"/>
                  <a:gd name="T5" fmla="*/ 0 h 139"/>
                  <a:gd name="T6" fmla="*/ 0 w 16"/>
                  <a:gd name="T7" fmla="*/ 0 h 139"/>
                  <a:gd name="T8" fmla="*/ 0 w 16"/>
                  <a:gd name="T9" fmla="*/ 0 h 139"/>
                  <a:gd name="T10" fmla="*/ 0 w 16"/>
                  <a:gd name="T11" fmla="*/ 0 h 139"/>
                  <a:gd name="T12" fmla="*/ 0 w 16"/>
                  <a:gd name="T13" fmla="*/ 0 h 139"/>
                  <a:gd name="T14" fmla="*/ 0 w 16"/>
                  <a:gd name="T15" fmla="*/ 0 h 139"/>
                  <a:gd name="T16" fmla="*/ 0 w 16"/>
                  <a:gd name="T17" fmla="*/ 0 h 139"/>
                  <a:gd name="T18" fmla="*/ 0 w 16"/>
                  <a:gd name="T19" fmla="*/ 0 h 139"/>
                  <a:gd name="T20" fmla="*/ 0 w 16"/>
                  <a:gd name="T21" fmla="*/ 0 h 139"/>
                  <a:gd name="T22" fmla="*/ 0 w 16"/>
                  <a:gd name="T23" fmla="*/ 0 h 139"/>
                  <a:gd name="T24" fmla="*/ 0 w 16"/>
                  <a:gd name="T25" fmla="*/ 0 h 139"/>
                  <a:gd name="T26" fmla="*/ 0 w 16"/>
                  <a:gd name="T27" fmla="*/ 0 h 139"/>
                  <a:gd name="T28" fmla="*/ 0 w 16"/>
                  <a:gd name="T29" fmla="*/ 0 h 139"/>
                  <a:gd name="T30" fmla="*/ 0 w 16"/>
                  <a:gd name="T31" fmla="*/ 0 h 139"/>
                  <a:gd name="T32" fmla="*/ 0 w 16"/>
                  <a:gd name="T33" fmla="*/ 0 h 139"/>
                  <a:gd name="T34" fmla="*/ 0 w 16"/>
                  <a:gd name="T35" fmla="*/ 0 h 139"/>
                  <a:gd name="T36" fmla="*/ 0 w 16"/>
                  <a:gd name="T37" fmla="*/ 0 h 139"/>
                  <a:gd name="T38" fmla="*/ 0 w 16"/>
                  <a:gd name="T39" fmla="*/ 0 h 139"/>
                  <a:gd name="T40" fmla="*/ 0 w 16"/>
                  <a:gd name="T41" fmla="*/ 0 h 139"/>
                  <a:gd name="T42" fmla="*/ 0 w 16"/>
                  <a:gd name="T43" fmla="*/ 0 h 139"/>
                  <a:gd name="T44" fmla="*/ 0 w 16"/>
                  <a:gd name="T45" fmla="*/ 0 h 139"/>
                  <a:gd name="T46" fmla="*/ 0 w 16"/>
                  <a:gd name="T47" fmla="*/ 0 h 139"/>
                  <a:gd name="T48" fmla="*/ 0 w 16"/>
                  <a:gd name="T49" fmla="*/ 0 h 139"/>
                  <a:gd name="T50" fmla="*/ 0 w 16"/>
                  <a:gd name="T51" fmla="*/ 0 h 13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39"/>
                  <a:gd name="T80" fmla="*/ 16 w 16"/>
                  <a:gd name="T81" fmla="*/ 139 h 13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39">
                    <a:moveTo>
                      <a:pt x="16" y="10"/>
                    </a:moveTo>
                    <a:lnTo>
                      <a:pt x="16" y="6"/>
                    </a:lnTo>
                    <a:lnTo>
                      <a:pt x="16" y="4"/>
                    </a:lnTo>
                    <a:lnTo>
                      <a:pt x="13" y="4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33"/>
                    </a:lnTo>
                    <a:lnTo>
                      <a:pt x="2" y="137"/>
                    </a:lnTo>
                    <a:lnTo>
                      <a:pt x="5" y="139"/>
                    </a:lnTo>
                    <a:lnTo>
                      <a:pt x="8" y="139"/>
                    </a:lnTo>
                    <a:lnTo>
                      <a:pt x="11" y="139"/>
                    </a:lnTo>
                    <a:lnTo>
                      <a:pt x="13" y="139"/>
                    </a:lnTo>
                    <a:lnTo>
                      <a:pt x="13" y="137"/>
                    </a:lnTo>
                    <a:lnTo>
                      <a:pt x="16" y="137"/>
                    </a:lnTo>
                    <a:lnTo>
                      <a:pt x="16" y="133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76" name="Line 961"/>
              <p:cNvSpPr>
                <a:spLocks noChangeShapeType="1"/>
              </p:cNvSpPr>
              <p:nvPr/>
            </p:nvSpPr>
            <p:spPr bwMode="auto">
              <a:xfrm>
                <a:off x="1904" y="301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77" name="Freeform 962"/>
              <p:cNvSpPr>
                <a:spLocks/>
              </p:cNvSpPr>
              <p:nvPr/>
            </p:nvSpPr>
            <p:spPr bwMode="auto">
              <a:xfrm>
                <a:off x="1903" y="3013"/>
                <a:ext cx="109" cy="3"/>
              </a:xfrm>
              <a:custGeom>
                <a:avLst/>
                <a:gdLst>
                  <a:gd name="T0" fmla="*/ 0 w 545"/>
                  <a:gd name="T1" fmla="*/ 0 h 19"/>
                  <a:gd name="T2" fmla="*/ 0 w 545"/>
                  <a:gd name="T3" fmla="*/ 0 h 19"/>
                  <a:gd name="T4" fmla="*/ 0 w 545"/>
                  <a:gd name="T5" fmla="*/ 0 h 19"/>
                  <a:gd name="T6" fmla="*/ 0 w 545"/>
                  <a:gd name="T7" fmla="*/ 0 h 19"/>
                  <a:gd name="T8" fmla="*/ 0 w 545"/>
                  <a:gd name="T9" fmla="*/ 0 h 19"/>
                  <a:gd name="T10" fmla="*/ 0 w 545"/>
                  <a:gd name="T11" fmla="*/ 0 h 19"/>
                  <a:gd name="T12" fmla="*/ 0 w 545"/>
                  <a:gd name="T13" fmla="*/ 0 h 19"/>
                  <a:gd name="T14" fmla="*/ 0 w 545"/>
                  <a:gd name="T15" fmla="*/ 0 h 19"/>
                  <a:gd name="T16" fmla="*/ 0 w 545"/>
                  <a:gd name="T17" fmla="*/ 0 h 19"/>
                  <a:gd name="T18" fmla="*/ 0 w 545"/>
                  <a:gd name="T19" fmla="*/ 0 h 19"/>
                  <a:gd name="T20" fmla="*/ 0 w 545"/>
                  <a:gd name="T21" fmla="*/ 0 h 19"/>
                  <a:gd name="T22" fmla="*/ 0 w 545"/>
                  <a:gd name="T23" fmla="*/ 0 h 19"/>
                  <a:gd name="T24" fmla="*/ 0 w 545"/>
                  <a:gd name="T25" fmla="*/ 0 h 19"/>
                  <a:gd name="T26" fmla="*/ 0 w 545"/>
                  <a:gd name="T27" fmla="*/ 0 h 19"/>
                  <a:gd name="T28" fmla="*/ 0 w 545"/>
                  <a:gd name="T29" fmla="*/ 0 h 19"/>
                  <a:gd name="T30" fmla="*/ 0 w 545"/>
                  <a:gd name="T31" fmla="*/ 0 h 19"/>
                  <a:gd name="T32" fmla="*/ 0 w 545"/>
                  <a:gd name="T33" fmla="*/ 0 h 19"/>
                  <a:gd name="T34" fmla="*/ 0 w 545"/>
                  <a:gd name="T35" fmla="*/ 0 h 19"/>
                  <a:gd name="T36" fmla="*/ 0 w 545"/>
                  <a:gd name="T37" fmla="*/ 0 h 19"/>
                  <a:gd name="T38" fmla="*/ 0 w 545"/>
                  <a:gd name="T39" fmla="*/ 0 h 19"/>
                  <a:gd name="T40" fmla="*/ 0 w 545"/>
                  <a:gd name="T41" fmla="*/ 0 h 19"/>
                  <a:gd name="T42" fmla="*/ 0 w 545"/>
                  <a:gd name="T43" fmla="*/ 0 h 19"/>
                  <a:gd name="T44" fmla="*/ 0 w 545"/>
                  <a:gd name="T45" fmla="*/ 0 h 19"/>
                  <a:gd name="T46" fmla="*/ 0 w 545"/>
                  <a:gd name="T47" fmla="*/ 0 h 19"/>
                  <a:gd name="T48" fmla="*/ 0 w 545"/>
                  <a:gd name="T49" fmla="*/ 0 h 19"/>
                  <a:gd name="T50" fmla="*/ 0 w 545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545"/>
                  <a:gd name="T79" fmla="*/ 0 h 19"/>
                  <a:gd name="T80" fmla="*/ 545 w 545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545" h="19">
                    <a:moveTo>
                      <a:pt x="8" y="0"/>
                    </a:moveTo>
                    <a:lnTo>
                      <a:pt x="5" y="0"/>
                    </a:lnTo>
                    <a:lnTo>
                      <a:pt x="5" y="4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2" y="17"/>
                    </a:lnTo>
                    <a:lnTo>
                      <a:pt x="5" y="19"/>
                    </a:lnTo>
                    <a:lnTo>
                      <a:pt x="8" y="19"/>
                    </a:lnTo>
                    <a:lnTo>
                      <a:pt x="534" y="19"/>
                    </a:lnTo>
                    <a:lnTo>
                      <a:pt x="539" y="19"/>
                    </a:lnTo>
                    <a:lnTo>
                      <a:pt x="543" y="17"/>
                    </a:lnTo>
                    <a:lnTo>
                      <a:pt x="545" y="13"/>
                    </a:lnTo>
                    <a:lnTo>
                      <a:pt x="545" y="10"/>
                    </a:lnTo>
                    <a:lnTo>
                      <a:pt x="545" y="7"/>
                    </a:lnTo>
                    <a:lnTo>
                      <a:pt x="543" y="7"/>
                    </a:lnTo>
                    <a:lnTo>
                      <a:pt x="543" y="4"/>
                    </a:lnTo>
                    <a:lnTo>
                      <a:pt x="539" y="4"/>
                    </a:lnTo>
                    <a:lnTo>
                      <a:pt x="539" y="0"/>
                    </a:lnTo>
                    <a:lnTo>
                      <a:pt x="534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78" name="Line 963"/>
              <p:cNvSpPr>
                <a:spLocks noChangeShapeType="1"/>
              </p:cNvSpPr>
              <p:nvPr/>
            </p:nvSpPr>
            <p:spPr bwMode="auto">
              <a:xfrm>
                <a:off x="2012" y="301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79" name="Freeform 964"/>
              <p:cNvSpPr>
                <a:spLocks/>
              </p:cNvSpPr>
              <p:nvPr/>
            </p:nvSpPr>
            <p:spPr bwMode="auto">
              <a:xfrm>
                <a:off x="2008" y="3013"/>
                <a:ext cx="4" cy="28"/>
              </a:xfrm>
              <a:custGeom>
                <a:avLst/>
                <a:gdLst>
                  <a:gd name="T0" fmla="*/ 0 w 17"/>
                  <a:gd name="T1" fmla="*/ 0 h 142"/>
                  <a:gd name="T2" fmla="*/ 0 w 17"/>
                  <a:gd name="T3" fmla="*/ 0 h 142"/>
                  <a:gd name="T4" fmla="*/ 0 w 17"/>
                  <a:gd name="T5" fmla="*/ 0 h 142"/>
                  <a:gd name="T6" fmla="*/ 0 w 17"/>
                  <a:gd name="T7" fmla="*/ 0 h 142"/>
                  <a:gd name="T8" fmla="*/ 0 w 17"/>
                  <a:gd name="T9" fmla="*/ 0 h 142"/>
                  <a:gd name="T10" fmla="*/ 0 w 17"/>
                  <a:gd name="T11" fmla="*/ 0 h 142"/>
                  <a:gd name="T12" fmla="*/ 0 w 17"/>
                  <a:gd name="T13" fmla="*/ 0 h 142"/>
                  <a:gd name="T14" fmla="*/ 0 w 17"/>
                  <a:gd name="T15" fmla="*/ 0 h 142"/>
                  <a:gd name="T16" fmla="*/ 0 w 17"/>
                  <a:gd name="T17" fmla="*/ 0 h 142"/>
                  <a:gd name="T18" fmla="*/ 0 w 17"/>
                  <a:gd name="T19" fmla="*/ 0 h 142"/>
                  <a:gd name="T20" fmla="*/ 0 w 17"/>
                  <a:gd name="T21" fmla="*/ 0 h 142"/>
                  <a:gd name="T22" fmla="*/ 0 w 17"/>
                  <a:gd name="T23" fmla="*/ 0 h 142"/>
                  <a:gd name="T24" fmla="*/ 0 w 17"/>
                  <a:gd name="T25" fmla="*/ 0 h 142"/>
                  <a:gd name="T26" fmla="*/ 0 w 17"/>
                  <a:gd name="T27" fmla="*/ 0 h 142"/>
                  <a:gd name="T28" fmla="*/ 0 w 17"/>
                  <a:gd name="T29" fmla="*/ 0 h 142"/>
                  <a:gd name="T30" fmla="*/ 0 w 17"/>
                  <a:gd name="T31" fmla="*/ 0 h 142"/>
                  <a:gd name="T32" fmla="*/ 0 w 17"/>
                  <a:gd name="T33" fmla="*/ 0 h 142"/>
                  <a:gd name="T34" fmla="*/ 0 w 17"/>
                  <a:gd name="T35" fmla="*/ 0 h 142"/>
                  <a:gd name="T36" fmla="*/ 0 w 17"/>
                  <a:gd name="T37" fmla="*/ 0 h 142"/>
                  <a:gd name="T38" fmla="*/ 0 w 17"/>
                  <a:gd name="T39" fmla="*/ 0 h 142"/>
                  <a:gd name="T40" fmla="*/ 0 w 17"/>
                  <a:gd name="T41" fmla="*/ 0 h 142"/>
                  <a:gd name="T42" fmla="*/ 0 w 17"/>
                  <a:gd name="T43" fmla="*/ 0 h 142"/>
                  <a:gd name="T44" fmla="*/ 0 w 17"/>
                  <a:gd name="T45" fmla="*/ 0 h 142"/>
                  <a:gd name="T46" fmla="*/ 0 w 17"/>
                  <a:gd name="T47" fmla="*/ 0 h 142"/>
                  <a:gd name="T48" fmla="*/ 0 w 17"/>
                  <a:gd name="T49" fmla="*/ 0 h 142"/>
                  <a:gd name="T50" fmla="*/ 0 w 17"/>
                  <a:gd name="T51" fmla="*/ 0 h 14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42"/>
                  <a:gd name="T80" fmla="*/ 17 w 17"/>
                  <a:gd name="T81" fmla="*/ 142 h 142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42">
                    <a:moveTo>
                      <a:pt x="17" y="10"/>
                    </a:moveTo>
                    <a:lnTo>
                      <a:pt x="17" y="7"/>
                    </a:lnTo>
                    <a:lnTo>
                      <a:pt x="15" y="7"/>
                    </a:lnTo>
                    <a:lnTo>
                      <a:pt x="15" y="4"/>
                    </a:lnTo>
                    <a:lnTo>
                      <a:pt x="11" y="4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33"/>
                    </a:lnTo>
                    <a:lnTo>
                      <a:pt x="0" y="136"/>
                    </a:lnTo>
                    <a:lnTo>
                      <a:pt x="4" y="139"/>
                    </a:lnTo>
                    <a:lnTo>
                      <a:pt x="6" y="139"/>
                    </a:lnTo>
                    <a:lnTo>
                      <a:pt x="9" y="142"/>
                    </a:lnTo>
                    <a:lnTo>
                      <a:pt x="11" y="139"/>
                    </a:lnTo>
                    <a:lnTo>
                      <a:pt x="15" y="139"/>
                    </a:lnTo>
                    <a:lnTo>
                      <a:pt x="15" y="136"/>
                    </a:lnTo>
                    <a:lnTo>
                      <a:pt x="17" y="133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80" name="Line 965"/>
              <p:cNvSpPr>
                <a:spLocks noChangeShapeType="1"/>
              </p:cNvSpPr>
              <p:nvPr/>
            </p:nvSpPr>
            <p:spPr bwMode="auto">
              <a:xfrm>
                <a:off x="2010" y="303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81" name="Freeform 966"/>
              <p:cNvSpPr>
                <a:spLocks/>
              </p:cNvSpPr>
              <p:nvPr/>
            </p:nvSpPr>
            <p:spPr bwMode="auto">
              <a:xfrm>
                <a:off x="2008" y="3037"/>
                <a:ext cx="64" cy="4"/>
              </a:xfrm>
              <a:custGeom>
                <a:avLst/>
                <a:gdLst>
                  <a:gd name="T0" fmla="*/ 0 w 317"/>
                  <a:gd name="T1" fmla="*/ 0 h 19"/>
                  <a:gd name="T2" fmla="*/ 0 w 317"/>
                  <a:gd name="T3" fmla="*/ 0 h 19"/>
                  <a:gd name="T4" fmla="*/ 0 w 317"/>
                  <a:gd name="T5" fmla="*/ 0 h 19"/>
                  <a:gd name="T6" fmla="*/ 0 w 317"/>
                  <a:gd name="T7" fmla="*/ 0 h 19"/>
                  <a:gd name="T8" fmla="*/ 0 w 317"/>
                  <a:gd name="T9" fmla="*/ 0 h 19"/>
                  <a:gd name="T10" fmla="*/ 0 w 317"/>
                  <a:gd name="T11" fmla="*/ 0 h 19"/>
                  <a:gd name="T12" fmla="*/ 0 w 317"/>
                  <a:gd name="T13" fmla="*/ 0 h 19"/>
                  <a:gd name="T14" fmla="*/ 0 w 317"/>
                  <a:gd name="T15" fmla="*/ 0 h 19"/>
                  <a:gd name="T16" fmla="*/ 0 w 317"/>
                  <a:gd name="T17" fmla="*/ 0 h 19"/>
                  <a:gd name="T18" fmla="*/ 0 w 317"/>
                  <a:gd name="T19" fmla="*/ 0 h 19"/>
                  <a:gd name="T20" fmla="*/ 0 w 317"/>
                  <a:gd name="T21" fmla="*/ 0 h 19"/>
                  <a:gd name="T22" fmla="*/ 0 w 317"/>
                  <a:gd name="T23" fmla="*/ 0 h 19"/>
                  <a:gd name="T24" fmla="*/ 0 w 317"/>
                  <a:gd name="T25" fmla="*/ 0 h 19"/>
                  <a:gd name="T26" fmla="*/ 0 w 317"/>
                  <a:gd name="T27" fmla="*/ 0 h 19"/>
                  <a:gd name="T28" fmla="*/ 0 w 317"/>
                  <a:gd name="T29" fmla="*/ 0 h 19"/>
                  <a:gd name="T30" fmla="*/ 0 w 317"/>
                  <a:gd name="T31" fmla="*/ 0 h 19"/>
                  <a:gd name="T32" fmla="*/ 0 w 317"/>
                  <a:gd name="T33" fmla="*/ 0 h 19"/>
                  <a:gd name="T34" fmla="*/ 0 w 317"/>
                  <a:gd name="T35" fmla="*/ 0 h 19"/>
                  <a:gd name="T36" fmla="*/ 0 w 317"/>
                  <a:gd name="T37" fmla="*/ 0 h 19"/>
                  <a:gd name="T38" fmla="*/ 0 w 317"/>
                  <a:gd name="T39" fmla="*/ 0 h 19"/>
                  <a:gd name="T40" fmla="*/ 0 w 317"/>
                  <a:gd name="T41" fmla="*/ 0 h 19"/>
                  <a:gd name="T42" fmla="*/ 0 w 317"/>
                  <a:gd name="T43" fmla="*/ 0 h 19"/>
                  <a:gd name="T44" fmla="*/ 0 w 317"/>
                  <a:gd name="T45" fmla="*/ 0 h 19"/>
                  <a:gd name="T46" fmla="*/ 0 w 317"/>
                  <a:gd name="T47" fmla="*/ 0 h 19"/>
                  <a:gd name="T48" fmla="*/ 0 w 317"/>
                  <a:gd name="T49" fmla="*/ 0 h 19"/>
                  <a:gd name="T50" fmla="*/ 0 w 317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17"/>
                  <a:gd name="T79" fmla="*/ 0 h 19"/>
                  <a:gd name="T80" fmla="*/ 317 w 317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17" h="19">
                    <a:moveTo>
                      <a:pt x="9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4" y="16"/>
                    </a:lnTo>
                    <a:lnTo>
                      <a:pt x="6" y="16"/>
                    </a:lnTo>
                    <a:lnTo>
                      <a:pt x="9" y="19"/>
                    </a:lnTo>
                    <a:lnTo>
                      <a:pt x="306" y="19"/>
                    </a:lnTo>
                    <a:lnTo>
                      <a:pt x="311" y="16"/>
                    </a:lnTo>
                    <a:lnTo>
                      <a:pt x="315" y="16"/>
                    </a:lnTo>
                    <a:lnTo>
                      <a:pt x="315" y="13"/>
                    </a:lnTo>
                    <a:lnTo>
                      <a:pt x="317" y="10"/>
                    </a:lnTo>
                    <a:lnTo>
                      <a:pt x="317" y="7"/>
                    </a:lnTo>
                    <a:lnTo>
                      <a:pt x="315" y="4"/>
                    </a:lnTo>
                    <a:lnTo>
                      <a:pt x="315" y="0"/>
                    </a:lnTo>
                    <a:lnTo>
                      <a:pt x="311" y="0"/>
                    </a:lnTo>
                    <a:lnTo>
                      <a:pt x="306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82" name="Line 967"/>
              <p:cNvSpPr>
                <a:spLocks noChangeShapeType="1"/>
              </p:cNvSpPr>
              <p:nvPr/>
            </p:nvSpPr>
            <p:spPr bwMode="auto">
              <a:xfrm>
                <a:off x="2072" y="303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83" name="Freeform 968"/>
              <p:cNvSpPr>
                <a:spLocks/>
              </p:cNvSpPr>
              <p:nvPr/>
            </p:nvSpPr>
            <p:spPr bwMode="auto">
              <a:xfrm>
                <a:off x="2068" y="3037"/>
                <a:ext cx="4" cy="28"/>
              </a:xfrm>
              <a:custGeom>
                <a:avLst/>
                <a:gdLst>
                  <a:gd name="T0" fmla="*/ 0 w 17"/>
                  <a:gd name="T1" fmla="*/ 0 h 139"/>
                  <a:gd name="T2" fmla="*/ 0 w 17"/>
                  <a:gd name="T3" fmla="*/ 0 h 139"/>
                  <a:gd name="T4" fmla="*/ 0 w 17"/>
                  <a:gd name="T5" fmla="*/ 0 h 139"/>
                  <a:gd name="T6" fmla="*/ 0 w 17"/>
                  <a:gd name="T7" fmla="*/ 0 h 139"/>
                  <a:gd name="T8" fmla="*/ 0 w 17"/>
                  <a:gd name="T9" fmla="*/ 0 h 139"/>
                  <a:gd name="T10" fmla="*/ 0 w 17"/>
                  <a:gd name="T11" fmla="*/ 0 h 139"/>
                  <a:gd name="T12" fmla="*/ 0 w 17"/>
                  <a:gd name="T13" fmla="*/ 0 h 139"/>
                  <a:gd name="T14" fmla="*/ 0 w 17"/>
                  <a:gd name="T15" fmla="*/ 0 h 139"/>
                  <a:gd name="T16" fmla="*/ 0 w 17"/>
                  <a:gd name="T17" fmla="*/ 0 h 139"/>
                  <a:gd name="T18" fmla="*/ 0 w 17"/>
                  <a:gd name="T19" fmla="*/ 0 h 139"/>
                  <a:gd name="T20" fmla="*/ 0 w 17"/>
                  <a:gd name="T21" fmla="*/ 0 h 139"/>
                  <a:gd name="T22" fmla="*/ 0 w 17"/>
                  <a:gd name="T23" fmla="*/ 0 h 139"/>
                  <a:gd name="T24" fmla="*/ 0 w 17"/>
                  <a:gd name="T25" fmla="*/ 0 h 139"/>
                  <a:gd name="T26" fmla="*/ 0 w 17"/>
                  <a:gd name="T27" fmla="*/ 0 h 139"/>
                  <a:gd name="T28" fmla="*/ 0 w 17"/>
                  <a:gd name="T29" fmla="*/ 0 h 139"/>
                  <a:gd name="T30" fmla="*/ 0 w 17"/>
                  <a:gd name="T31" fmla="*/ 0 h 139"/>
                  <a:gd name="T32" fmla="*/ 0 w 17"/>
                  <a:gd name="T33" fmla="*/ 0 h 139"/>
                  <a:gd name="T34" fmla="*/ 0 w 17"/>
                  <a:gd name="T35" fmla="*/ 0 h 139"/>
                  <a:gd name="T36" fmla="*/ 0 w 17"/>
                  <a:gd name="T37" fmla="*/ 0 h 139"/>
                  <a:gd name="T38" fmla="*/ 0 w 17"/>
                  <a:gd name="T39" fmla="*/ 0 h 139"/>
                  <a:gd name="T40" fmla="*/ 0 w 17"/>
                  <a:gd name="T41" fmla="*/ 0 h 139"/>
                  <a:gd name="T42" fmla="*/ 0 w 17"/>
                  <a:gd name="T43" fmla="*/ 0 h 139"/>
                  <a:gd name="T44" fmla="*/ 0 w 17"/>
                  <a:gd name="T45" fmla="*/ 0 h 139"/>
                  <a:gd name="T46" fmla="*/ 0 w 17"/>
                  <a:gd name="T47" fmla="*/ 0 h 139"/>
                  <a:gd name="T48" fmla="*/ 0 w 17"/>
                  <a:gd name="T49" fmla="*/ 0 h 139"/>
                  <a:gd name="T50" fmla="*/ 0 w 17"/>
                  <a:gd name="T51" fmla="*/ 0 h 13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39"/>
                  <a:gd name="T80" fmla="*/ 17 w 17"/>
                  <a:gd name="T81" fmla="*/ 139 h 13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39">
                    <a:moveTo>
                      <a:pt x="17" y="10"/>
                    </a:moveTo>
                    <a:lnTo>
                      <a:pt x="17" y="7"/>
                    </a:lnTo>
                    <a:lnTo>
                      <a:pt x="15" y="4"/>
                    </a:lnTo>
                    <a:lnTo>
                      <a:pt x="15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33"/>
                    </a:lnTo>
                    <a:lnTo>
                      <a:pt x="0" y="137"/>
                    </a:lnTo>
                    <a:lnTo>
                      <a:pt x="4" y="137"/>
                    </a:lnTo>
                    <a:lnTo>
                      <a:pt x="4" y="139"/>
                    </a:lnTo>
                    <a:lnTo>
                      <a:pt x="6" y="139"/>
                    </a:lnTo>
                    <a:lnTo>
                      <a:pt x="9" y="139"/>
                    </a:lnTo>
                    <a:lnTo>
                      <a:pt x="11" y="139"/>
                    </a:lnTo>
                    <a:lnTo>
                      <a:pt x="15" y="137"/>
                    </a:lnTo>
                    <a:lnTo>
                      <a:pt x="17" y="133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84" name="Line 969"/>
              <p:cNvSpPr>
                <a:spLocks noChangeShapeType="1"/>
              </p:cNvSpPr>
              <p:nvPr/>
            </p:nvSpPr>
            <p:spPr bwMode="auto">
              <a:xfrm>
                <a:off x="2070" y="306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85" name="Freeform 970"/>
              <p:cNvSpPr>
                <a:spLocks/>
              </p:cNvSpPr>
              <p:nvPr/>
            </p:nvSpPr>
            <p:spPr bwMode="auto">
              <a:xfrm>
                <a:off x="2068" y="3061"/>
                <a:ext cx="27" cy="4"/>
              </a:xfrm>
              <a:custGeom>
                <a:avLst/>
                <a:gdLst>
                  <a:gd name="T0" fmla="*/ 0 w 132"/>
                  <a:gd name="T1" fmla="*/ 0 h 18"/>
                  <a:gd name="T2" fmla="*/ 0 w 132"/>
                  <a:gd name="T3" fmla="*/ 0 h 18"/>
                  <a:gd name="T4" fmla="*/ 0 w 132"/>
                  <a:gd name="T5" fmla="*/ 0 h 18"/>
                  <a:gd name="T6" fmla="*/ 0 w 132"/>
                  <a:gd name="T7" fmla="*/ 0 h 18"/>
                  <a:gd name="T8" fmla="*/ 0 w 132"/>
                  <a:gd name="T9" fmla="*/ 0 h 18"/>
                  <a:gd name="T10" fmla="*/ 0 w 132"/>
                  <a:gd name="T11" fmla="*/ 0 h 18"/>
                  <a:gd name="T12" fmla="*/ 0 w 132"/>
                  <a:gd name="T13" fmla="*/ 0 h 18"/>
                  <a:gd name="T14" fmla="*/ 0 w 132"/>
                  <a:gd name="T15" fmla="*/ 0 h 18"/>
                  <a:gd name="T16" fmla="*/ 0 w 132"/>
                  <a:gd name="T17" fmla="*/ 0 h 18"/>
                  <a:gd name="T18" fmla="*/ 0 w 132"/>
                  <a:gd name="T19" fmla="*/ 0 h 18"/>
                  <a:gd name="T20" fmla="*/ 0 w 132"/>
                  <a:gd name="T21" fmla="*/ 0 h 18"/>
                  <a:gd name="T22" fmla="*/ 0 w 132"/>
                  <a:gd name="T23" fmla="*/ 0 h 18"/>
                  <a:gd name="T24" fmla="*/ 0 w 132"/>
                  <a:gd name="T25" fmla="*/ 0 h 18"/>
                  <a:gd name="T26" fmla="*/ 0 w 132"/>
                  <a:gd name="T27" fmla="*/ 0 h 18"/>
                  <a:gd name="T28" fmla="*/ 0 w 132"/>
                  <a:gd name="T29" fmla="*/ 0 h 18"/>
                  <a:gd name="T30" fmla="*/ 0 w 132"/>
                  <a:gd name="T31" fmla="*/ 0 h 18"/>
                  <a:gd name="T32" fmla="*/ 0 w 132"/>
                  <a:gd name="T33" fmla="*/ 0 h 18"/>
                  <a:gd name="T34" fmla="*/ 0 w 132"/>
                  <a:gd name="T35" fmla="*/ 0 h 18"/>
                  <a:gd name="T36" fmla="*/ 0 w 132"/>
                  <a:gd name="T37" fmla="*/ 0 h 18"/>
                  <a:gd name="T38" fmla="*/ 0 w 132"/>
                  <a:gd name="T39" fmla="*/ 0 h 18"/>
                  <a:gd name="T40" fmla="*/ 0 w 132"/>
                  <a:gd name="T41" fmla="*/ 0 h 18"/>
                  <a:gd name="T42" fmla="*/ 0 w 132"/>
                  <a:gd name="T43" fmla="*/ 0 h 18"/>
                  <a:gd name="T44" fmla="*/ 0 w 132"/>
                  <a:gd name="T45" fmla="*/ 0 h 18"/>
                  <a:gd name="T46" fmla="*/ 0 w 132"/>
                  <a:gd name="T47" fmla="*/ 0 h 18"/>
                  <a:gd name="T48" fmla="*/ 0 w 132"/>
                  <a:gd name="T49" fmla="*/ 0 h 18"/>
                  <a:gd name="T50" fmla="*/ 0 w 132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32"/>
                  <a:gd name="T79" fmla="*/ 0 h 18"/>
                  <a:gd name="T80" fmla="*/ 132 w 132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32" h="18">
                    <a:moveTo>
                      <a:pt x="9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4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16"/>
                    </a:lnTo>
                    <a:lnTo>
                      <a:pt x="4" y="18"/>
                    </a:lnTo>
                    <a:lnTo>
                      <a:pt x="6" y="18"/>
                    </a:lnTo>
                    <a:lnTo>
                      <a:pt x="9" y="18"/>
                    </a:lnTo>
                    <a:lnTo>
                      <a:pt x="121" y="18"/>
                    </a:lnTo>
                    <a:lnTo>
                      <a:pt x="127" y="18"/>
                    </a:lnTo>
                    <a:lnTo>
                      <a:pt x="129" y="16"/>
                    </a:lnTo>
                    <a:lnTo>
                      <a:pt x="132" y="12"/>
                    </a:lnTo>
                    <a:lnTo>
                      <a:pt x="132" y="10"/>
                    </a:lnTo>
                    <a:lnTo>
                      <a:pt x="132" y="6"/>
                    </a:lnTo>
                    <a:lnTo>
                      <a:pt x="129" y="6"/>
                    </a:lnTo>
                    <a:lnTo>
                      <a:pt x="129" y="3"/>
                    </a:lnTo>
                    <a:lnTo>
                      <a:pt x="127" y="0"/>
                    </a:lnTo>
                    <a:lnTo>
                      <a:pt x="123" y="0"/>
                    </a:lnTo>
                    <a:lnTo>
                      <a:pt x="121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86" name="Line 971"/>
              <p:cNvSpPr>
                <a:spLocks noChangeShapeType="1"/>
              </p:cNvSpPr>
              <p:nvPr/>
            </p:nvSpPr>
            <p:spPr bwMode="auto">
              <a:xfrm>
                <a:off x="2093" y="306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87" name="Freeform 972"/>
              <p:cNvSpPr>
                <a:spLocks/>
              </p:cNvSpPr>
              <p:nvPr/>
            </p:nvSpPr>
            <p:spPr bwMode="auto">
              <a:xfrm>
                <a:off x="2091" y="3061"/>
                <a:ext cx="81" cy="4"/>
              </a:xfrm>
              <a:custGeom>
                <a:avLst/>
                <a:gdLst>
                  <a:gd name="T0" fmla="*/ 0 w 401"/>
                  <a:gd name="T1" fmla="*/ 0 h 18"/>
                  <a:gd name="T2" fmla="*/ 0 w 401"/>
                  <a:gd name="T3" fmla="*/ 0 h 18"/>
                  <a:gd name="T4" fmla="*/ 0 w 401"/>
                  <a:gd name="T5" fmla="*/ 0 h 18"/>
                  <a:gd name="T6" fmla="*/ 0 w 401"/>
                  <a:gd name="T7" fmla="*/ 0 h 18"/>
                  <a:gd name="T8" fmla="*/ 0 w 401"/>
                  <a:gd name="T9" fmla="*/ 0 h 18"/>
                  <a:gd name="T10" fmla="*/ 0 w 401"/>
                  <a:gd name="T11" fmla="*/ 0 h 18"/>
                  <a:gd name="T12" fmla="*/ 0 w 401"/>
                  <a:gd name="T13" fmla="*/ 0 h 18"/>
                  <a:gd name="T14" fmla="*/ 0 w 401"/>
                  <a:gd name="T15" fmla="*/ 0 h 18"/>
                  <a:gd name="T16" fmla="*/ 0 w 401"/>
                  <a:gd name="T17" fmla="*/ 0 h 18"/>
                  <a:gd name="T18" fmla="*/ 0 w 401"/>
                  <a:gd name="T19" fmla="*/ 0 h 18"/>
                  <a:gd name="T20" fmla="*/ 0 w 401"/>
                  <a:gd name="T21" fmla="*/ 0 h 18"/>
                  <a:gd name="T22" fmla="*/ 0 w 401"/>
                  <a:gd name="T23" fmla="*/ 0 h 18"/>
                  <a:gd name="T24" fmla="*/ 0 w 401"/>
                  <a:gd name="T25" fmla="*/ 0 h 18"/>
                  <a:gd name="T26" fmla="*/ 0 w 401"/>
                  <a:gd name="T27" fmla="*/ 0 h 18"/>
                  <a:gd name="T28" fmla="*/ 0 w 401"/>
                  <a:gd name="T29" fmla="*/ 0 h 18"/>
                  <a:gd name="T30" fmla="*/ 0 w 401"/>
                  <a:gd name="T31" fmla="*/ 0 h 18"/>
                  <a:gd name="T32" fmla="*/ 0 w 401"/>
                  <a:gd name="T33" fmla="*/ 0 h 18"/>
                  <a:gd name="T34" fmla="*/ 0 w 401"/>
                  <a:gd name="T35" fmla="*/ 0 h 18"/>
                  <a:gd name="T36" fmla="*/ 0 w 401"/>
                  <a:gd name="T37" fmla="*/ 0 h 18"/>
                  <a:gd name="T38" fmla="*/ 0 w 401"/>
                  <a:gd name="T39" fmla="*/ 0 h 18"/>
                  <a:gd name="T40" fmla="*/ 0 w 401"/>
                  <a:gd name="T41" fmla="*/ 0 h 18"/>
                  <a:gd name="T42" fmla="*/ 0 w 401"/>
                  <a:gd name="T43" fmla="*/ 0 h 18"/>
                  <a:gd name="T44" fmla="*/ 0 w 401"/>
                  <a:gd name="T45" fmla="*/ 0 h 18"/>
                  <a:gd name="T46" fmla="*/ 0 w 401"/>
                  <a:gd name="T47" fmla="*/ 0 h 18"/>
                  <a:gd name="T48" fmla="*/ 0 w 401"/>
                  <a:gd name="T49" fmla="*/ 0 h 18"/>
                  <a:gd name="T50" fmla="*/ 0 w 401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01"/>
                  <a:gd name="T79" fmla="*/ 0 h 18"/>
                  <a:gd name="T80" fmla="*/ 401 w 401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01" h="18">
                    <a:moveTo>
                      <a:pt x="7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2" y="18"/>
                    </a:lnTo>
                    <a:lnTo>
                      <a:pt x="5" y="18"/>
                    </a:lnTo>
                    <a:lnTo>
                      <a:pt x="7" y="18"/>
                    </a:lnTo>
                    <a:lnTo>
                      <a:pt x="392" y="18"/>
                    </a:lnTo>
                    <a:lnTo>
                      <a:pt x="395" y="18"/>
                    </a:lnTo>
                    <a:lnTo>
                      <a:pt x="397" y="16"/>
                    </a:lnTo>
                    <a:lnTo>
                      <a:pt x="401" y="16"/>
                    </a:lnTo>
                    <a:lnTo>
                      <a:pt x="401" y="12"/>
                    </a:lnTo>
                    <a:lnTo>
                      <a:pt x="401" y="10"/>
                    </a:lnTo>
                    <a:lnTo>
                      <a:pt x="401" y="6"/>
                    </a:lnTo>
                    <a:lnTo>
                      <a:pt x="397" y="3"/>
                    </a:lnTo>
                    <a:lnTo>
                      <a:pt x="395" y="0"/>
                    </a:lnTo>
                    <a:lnTo>
                      <a:pt x="392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88" name="Line 973"/>
              <p:cNvSpPr>
                <a:spLocks noChangeShapeType="1"/>
              </p:cNvSpPr>
              <p:nvPr/>
            </p:nvSpPr>
            <p:spPr bwMode="auto">
              <a:xfrm>
                <a:off x="2172" y="306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89" name="Freeform 974"/>
              <p:cNvSpPr>
                <a:spLocks/>
              </p:cNvSpPr>
              <p:nvPr/>
            </p:nvSpPr>
            <p:spPr bwMode="auto">
              <a:xfrm>
                <a:off x="2168" y="3061"/>
                <a:ext cx="4" cy="29"/>
              </a:xfrm>
              <a:custGeom>
                <a:avLst/>
                <a:gdLst>
                  <a:gd name="T0" fmla="*/ 0 w 17"/>
                  <a:gd name="T1" fmla="*/ 0 h 145"/>
                  <a:gd name="T2" fmla="*/ 0 w 17"/>
                  <a:gd name="T3" fmla="*/ 0 h 145"/>
                  <a:gd name="T4" fmla="*/ 0 w 17"/>
                  <a:gd name="T5" fmla="*/ 0 h 145"/>
                  <a:gd name="T6" fmla="*/ 0 w 17"/>
                  <a:gd name="T7" fmla="*/ 0 h 145"/>
                  <a:gd name="T8" fmla="*/ 0 w 17"/>
                  <a:gd name="T9" fmla="*/ 0 h 145"/>
                  <a:gd name="T10" fmla="*/ 0 w 17"/>
                  <a:gd name="T11" fmla="*/ 0 h 145"/>
                  <a:gd name="T12" fmla="*/ 0 w 17"/>
                  <a:gd name="T13" fmla="*/ 0 h 145"/>
                  <a:gd name="T14" fmla="*/ 0 w 17"/>
                  <a:gd name="T15" fmla="*/ 0 h 145"/>
                  <a:gd name="T16" fmla="*/ 0 w 17"/>
                  <a:gd name="T17" fmla="*/ 0 h 145"/>
                  <a:gd name="T18" fmla="*/ 0 w 17"/>
                  <a:gd name="T19" fmla="*/ 0 h 145"/>
                  <a:gd name="T20" fmla="*/ 0 w 17"/>
                  <a:gd name="T21" fmla="*/ 0 h 145"/>
                  <a:gd name="T22" fmla="*/ 0 w 17"/>
                  <a:gd name="T23" fmla="*/ 0 h 145"/>
                  <a:gd name="T24" fmla="*/ 0 w 17"/>
                  <a:gd name="T25" fmla="*/ 0 h 145"/>
                  <a:gd name="T26" fmla="*/ 0 w 17"/>
                  <a:gd name="T27" fmla="*/ 0 h 145"/>
                  <a:gd name="T28" fmla="*/ 0 w 17"/>
                  <a:gd name="T29" fmla="*/ 0 h 145"/>
                  <a:gd name="T30" fmla="*/ 0 w 17"/>
                  <a:gd name="T31" fmla="*/ 0 h 145"/>
                  <a:gd name="T32" fmla="*/ 0 w 17"/>
                  <a:gd name="T33" fmla="*/ 0 h 145"/>
                  <a:gd name="T34" fmla="*/ 0 w 17"/>
                  <a:gd name="T35" fmla="*/ 0 h 145"/>
                  <a:gd name="T36" fmla="*/ 0 w 17"/>
                  <a:gd name="T37" fmla="*/ 0 h 145"/>
                  <a:gd name="T38" fmla="*/ 0 w 17"/>
                  <a:gd name="T39" fmla="*/ 0 h 145"/>
                  <a:gd name="T40" fmla="*/ 0 w 17"/>
                  <a:gd name="T41" fmla="*/ 0 h 145"/>
                  <a:gd name="T42" fmla="*/ 0 w 17"/>
                  <a:gd name="T43" fmla="*/ 0 h 145"/>
                  <a:gd name="T44" fmla="*/ 0 w 17"/>
                  <a:gd name="T45" fmla="*/ 0 h 145"/>
                  <a:gd name="T46" fmla="*/ 0 w 17"/>
                  <a:gd name="T47" fmla="*/ 0 h 145"/>
                  <a:gd name="T48" fmla="*/ 0 w 17"/>
                  <a:gd name="T49" fmla="*/ 0 h 145"/>
                  <a:gd name="T50" fmla="*/ 0 w 17"/>
                  <a:gd name="T51" fmla="*/ 0 h 14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45"/>
                  <a:gd name="T80" fmla="*/ 17 w 17"/>
                  <a:gd name="T81" fmla="*/ 145 h 145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45">
                    <a:moveTo>
                      <a:pt x="17" y="10"/>
                    </a:moveTo>
                    <a:lnTo>
                      <a:pt x="17" y="6"/>
                    </a:lnTo>
                    <a:lnTo>
                      <a:pt x="13" y="3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39"/>
                    </a:lnTo>
                    <a:lnTo>
                      <a:pt x="0" y="141"/>
                    </a:lnTo>
                    <a:lnTo>
                      <a:pt x="2" y="141"/>
                    </a:lnTo>
                    <a:lnTo>
                      <a:pt x="2" y="145"/>
                    </a:lnTo>
                    <a:lnTo>
                      <a:pt x="6" y="145"/>
                    </a:lnTo>
                    <a:lnTo>
                      <a:pt x="8" y="145"/>
                    </a:lnTo>
                    <a:lnTo>
                      <a:pt x="11" y="145"/>
                    </a:lnTo>
                    <a:lnTo>
                      <a:pt x="13" y="141"/>
                    </a:lnTo>
                    <a:lnTo>
                      <a:pt x="17" y="141"/>
                    </a:lnTo>
                    <a:lnTo>
                      <a:pt x="17" y="139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90" name="Line 975"/>
              <p:cNvSpPr>
                <a:spLocks noChangeShapeType="1"/>
              </p:cNvSpPr>
              <p:nvPr/>
            </p:nvSpPr>
            <p:spPr bwMode="auto">
              <a:xfrm>
                <a:off x="2170" y="308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91" name="Freeform 976"/>
              <p:cNvSpPr>
                <a:spLocks/>
              </p:cNvSpPr>
              <p:nvPr/>
            </p:nvSpPr>
            <p:spPr bwMode="auto">
              <a:xfrm>
                <a:off x="2168" y="3087"/>
                <a:ext cx="89" cy="3"/>
              </a:xfrm>
              <a:custGeom>
                <a:avLst/>
                <a:gdLst>
                  <a:gd name="T0" fmla="*/ 0 w 444"/>
                  <a:gd name="T1" fmla="*/ 0 h 19"/>
                  <a:gd name="T2" fmla="*/ 0 w 444"/>
                  <a:gd name="T3" fmla="*/ 0 h 19"/>
                  <a:gd name="T4" fmla="*/ 0 w 444"/>
                  <a:gd name="T5" fmla="*/ 0 h 19"/>
                  <a:gd name="T6" fmla="*/ 0 w 444"/>
                  <a:gd name="T7" fmla="*/ 0 h 19"/>
                  <a:gd name="T8" fmla="*/ 0 w 444"/>
                  <a:gd name="T9" fmla="*/ 0 h 19"/>
                  <a:gd name="T10" fmla="*/ 0 w 444"/>
                  <a:gd name="T11" fmla="*/ 0 h 19"/>
                  <a:gd name="T12" fmla="*/ 0 w 444"/>
                  <a:gd name="T13" fmla="*/ 0 h 19"/>
                  <a:gd name="T14" fmla="*/ 0 w 444"/>
                  <a:gd name="T15" fmla="*/ 0 h 19"/>
                  <a:gd name="T16" fmla="*/ 0 w 444"/>
                  <a:gd name="T17" fmla="*/ 0 h 19"/>
                  <a:gd name="T18" fmla="*/ 0 w 444"/>
                  <a:gd name="T19" fmla="*/ 0 h 19"/>
                  <a:gd name="T20" fmla="*/ 0 w 444"/>
                  <a:gd name="T21" fmla="*/ 0 h 19"/>
                  <a:gd name="T22" fmla="*/ 0 w 444"/>
                  <a:gd name="T23" fmla="*/ 0 h 19"/>
                  <a:gd name="T24" fmla="*/ 0 w 444"/>
                  <a:gd name="T25" fmla="*/ 0 h 19"/>
                  <a:gd name="T26" fmla="*/ 0 w 444"/>
                  <a:gd name="T27" fmla="*/ 0 h 19"/>
                  <a:gd name="T28" fmla="*/ 0 w 444"/>
                  <a:gd name="T29" fmla="*/ 0 h 19"/>
                  <a:gd name="T30" fmla="*/ 0 w 444"/>
                  <a:gd name="T31" fmla="*/ 0 h 19"/>
                  <a:gd name="T32" fmla="*/ 0 w 444"/>
                  <a:gd name="T33" fmla="*/ 0 h 19"/>
                  <a:gd name="T34" fmla="*/ 0 w 444"/>
                  <a:gd name="T35" fmla="*/ 0 h 19"/>
                  <a:gd name="T36" fmla="*/ 0 w 444"/>
                  <a:gd name="T37" fmla="*/ 0 h 19"/>
                  <a:gd name="T38" fmla="*/ 0 w 444"/>
                  <a:gd name="T39" fmla="*/ 0 h 19"/>
                  <a:gd name="T40" fmla="*/ 0 w 444"/>
                  <a:gd name="T41" fmla="*/ 0 h 19"/>
                  <a:gd name="T42" fmla="*/ 0 w 444"/>
                  <a:gd name="T43" fmla="*/ 0 h 19"/>
                  <a:gd name="T44" fmla="*/ 0 w 444"/>
                  <a:gd name="T45" fmla="*/ 0 h 19"/>
                  <a:gd name="T46" fmla="*/ 0 w 444"/>
                  <a:gd name="T47" fmla="*/ 0 h 19"/>
                  <a:gd name="T48" fmla="*/ 0 w 444"/>
                  <a:gd name="T49" fmla="*/ 0 h 19"/>
                  <a:gd name="T50" fmla="*/ 0 w 444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44"/>
                  <a:gd name="T79" fmla="*/ 0 h 19"/>
                  <a:gd name="T80" fmla="*/ 444 w 444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44" h="19">
                    <a:moveTo>
                      <a:pt x="8" y="0"/>
                    </a:moveTo>
                    <a:lnTo>
                      <a:pt x="6" y="0"/>
                    </a:lnTo>
                    <a:lnTo>
                      <a:pt x="2" y="4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2" y="15"/>
                    </a:lnTo>
                    <a:lnTo>
                      <a:pt x="2" y="19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436" y="19"/>
                    </a:lnTo>
                    <a:lnTo>
                      <a:pt x="442" y="19"/>
                    </a:lnTo>
                    <a:lnTo>
                      <a:pt x="442" y="15"/>
                    </a:lnTo>
                    <a:lnTo>
                      <a:pt x="444" y="15"/>
                    </a:lnTo>
                    <a:lnTo>
                      <a:pt x="444" y="13"/>
                    </a:lnTo>
                    <a:lnTo>
                      <a:pt x="444" y="9"/>
                    </a:lnTo>
                    <a:lnTo>
                      <a:pt x="444" y="7"/>
                    </a:lnTo>
                    <a:lnTo>
                      <a:pt x="442" y="4"/>
                    </a:lnTo>
                    <a:lnTo>
                      <a:pt x="439" y="0"/>
                    </a:lnTo>
                    <a:lnTo>
                      <a:pt x="436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92" name="Line 977"/>
              <p:cNvSpPr>
                <a:spLocks noChangeShapeType="1"/>
              </p:cNvSpPr>
              <p:nvPr/>
            </p:nvSpPr>
            <p:spPr bwMode="auto">
              <a:xfrm>
                <a:off x="2257" y="308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93" name="Freeform 978"/>
              <p:cNvSpPr>
                <a:spLocks/>
              </p:cNvSpPr>
              <p:nvPr/>
            </p:nvSpPr>
            <p:spPr bwMode="auto">
              <a:xfrm>
                <a:off x="2254" y="3087"/>
                <a:ext cx="3" cy="29"/>
              </a:xfrm>
              <a:custGeom>
                <a:avLst/>
                <a:gdLst>
                  <a:gd name="T0" fmla="*/ 0 w 16"/>
                  <a:gd name="T1" fmla="*/ 0 h 146"/>
                  <a:gd name="T2" fmla="*/ 0 w 16"/>
                  <a:gd name="T3" fmla="*/ 0 h 146"/>
                  <a:gd name="T4" fmla="*/ 0 w 16"/>
                  <a:gd name="T5" fmla="*/ 0 h 146"/>
                  <a:gd name="T6" fmla="*/ 0 w 16"/>
                  <a:gd name="T7" fmla="*/ 0 h 146"/>
                  <a:gd name="T8" fmla="*/ 0 w 16"/>
                  <a:gd name="T9" fmla="*/ 0 h 146"/>
                  <a:gd name="T10" fmla="*/ 0 w 16"/>
                  <a:gd name="T11" fmla="*/ 0 h 146"/>
                  <a:gd name="T12" fmla="*/ 0 w 16"/>
                  <a:gd name="T13" fmla="*/ 0 h 146"/>
                  <a:gd name="T14" fmla="*/ 0 w 16"/>
                  <a:gd name="T15" fmla="*/ 0 h 146"/>
                  <a:gd name="T16" fmla="*/ 0 w 16"/>
                  <a:gd name="T17" fmla="*/ 0 h 146"/>
                  <a:gd name="T18" fmla="*/ 0 w 16"/>
                  <a:gd name="T19" fmla="*/ 0 h 146"/>
                  <a:gd name="T20" fmla="*/ 0 w 16"/>
                  <a:gd name="T21" fmla="*/ 0 h 146"/>
                  <a:gd name="T22" fmla="*/ 0 w 16"/>
                  <a:gd name="T23" fmla="*/ 0 h 146"/>
                  <a:gd name="T24" fmla="*/ 0 w 16"/>
                  <a:gd name="T25" fmla="*/ 0 h 146"/>
                  <a:gd name="T26" fmla="*/ 0 w 16"/>
                  <a:gd name="T27" fmla="*/ 0 h 146"/>
                  <a:gd name="T28" fmla="*/ 0 w 16"/>
                  <a:gd name="T29" fmla="*/ 0 h 146"/>
                  <a:gd name="T30" fmla="*/ 0 w 16"/>
                  <a:gd name="T31" fmla="*/ 0 h 146"/>
                  <a:gd name="T32" fmla="*/ 0 w 16"/>
                  <a:gd name="T33" fmla="*/ 0 h 146"/>
                  <a:gd name="T34" fmla="*/ 0 w 16"/>
                  <a:gd name="T35" fmla="*/ 0 h 146"/>
                  <a:gd name="T36" fmla="*/ 0 w 16"/>
                  <a:gd name="T37" fmla="*/ 0 h 146"/>
                  <a:gd name="T38" fmla="*/ 0 w 16"/>
                  <a:gd name="T39" fmla="*/ 0 h 146"/>
                  <a:gd name="T40" fmla="*/ 0 w 16"/>
                  <a:gd name="T41" fmla="*/ 0 h 146"/>
                  <a:gd name="T42" fmla="*/ 0 w 16"/>
                  <a:gd name="T43" fmla="*/ 0 h 146"/>
                  <a:gd name="T44" fmla="*/ 0 w 16"/>
                  <a:gd name="T45" fmla="*/ 0 h 146"/>
                  <a:gd name="T46" fmla="*/ 0 w 16"/>
                  <a:gd name="T47" fmla="*/ 0 h 146"/>
                  <a:gd name="T48" fmla="*/ 0 w 16"/>
                  <a:gd name="T49" fmla="*/ 0 h 146"/>
                  <a:gd name="T50" fmla="*/ 0 w 16"/>
                  <a:gd name="T51" fmla="*/ 0 h 14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46"/>
                  <a:gd name="T80" fmla="*/ 16 w 16"/>
                  <a:gd name="T81" fmla="*/ 146 h 14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46">
                    <a:moveTo>
                      <a:pt x="16" y="9"/>
                    </a:moveTo>
                    <a:lnTo>
                      <a:pt x="16" y="7"/>
                    </a:lnTo>
                    <a:lnTo>
                      <a:pt x="14" y="4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5" y="4"/>
                    </a:lnTo>
                    <a:lnTo>
                      <a:pt x="3" y="4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39"/>
                    </a:lnTo>
                    <a:lnTo>
                      <a:pt x="0" y="142"/>
                    </a:lnTo>
                    <a:lnTo>
                      <a:pt x="3" y="146"/>
                    </a:lnTo>
                    <a:lnTo>
                      <a:pt x="5" y="146"/>
                    </a:lnTo>
                    <a:lnTo>
                      <a:pt x="8" y="146"/>
                    </a:lnTo>
                    <a:lnTo>
                      <a:pt x="11" y="146"/>
                    </a:lnTo>
                    <a:lnTo>
                      <a:pt x="14" y="146"/>
                    </a:lnTo>
                    <a:lnTo>
                      <a:pt x="16" y="142"/>
                    </a:lnTo>
                    <a:lnTo>
                      <a:pt x="16" y="139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94" name="Line 979"/>
              <p:cNvSpPr>
                <a:spLocks noChangeShapeType="1"/>
              </p:cNvSpPr>
              <p:nvPr/>
            </p:nvSpPr>
            <p:spPr bwMode="auto">
              <a:xfrm>
                <a:off x="2255" y="311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95" name="Freeform 980"/>
              <p:cNvSpPr>
                <a:spLocks/>
              </p:cNvSpPr>
              <p:nvPr/>
            </p:nvSpPr>
            <p:spPr bwMode="auto">
              <a:xfrm>
                <a:off x="2254" y="3112"/>
                <a:ext cx="12" cy="4"/>
              </a:xfrm>
              <a:custGeom>
                <a:avLst/>
                <a:gdLst>
                  <a:gd name="T0" fmla="*/ 0 w 60"/>
                  <a:gd name="T1" fmla="*/ 0 h 19"/>
                  <a:gd name="T2" fmla="*/ 0 w 60"/>
                  <a:gd name="T3" fmla="*/ 0 h 19"/>
                  <a:gd name="T4" fmla="*/ 0 w 60"/>
                  <a:gd name="T5" fmla="*/ 0 h 19"/>
                  <a:gd name="T6" fmla="*/ 0 w 60"/>
                  <a:gd name="T7" fmla="*/ 0 h 19"/>
                  <a:gd name="T8" fmla="*/ 0 w 60"/>
                  <a:gd name="T9" fmla="*/ 0 h 19"/>
                  <a:gd name="T10" fmla="*/ 0 w 60"/>
                  <a:gd name="T11" fmla="*/ 0 h 19"/>
                  <a:gd name="T12" fmla="*/ 0 w 60"/>
                  <a:gd name="T13" fmla="*/ 0 h 19"/>
                  <a:gd name="T14" fmla="*/ 0 w 60"/>
                  <a:gd name="T15" fmla="*/ 0 h 19"/>
                  <a:gd name="T16" fmla="*/ 0 w 60"/>
                  <a:gd name="T17" fmla="*/ 0 h 19"/>
                  <a:gd name="T18" fmla="*/ 0 w 60"/>
                  <a:gd name="T19" fmla="*/ 0 h 19"/>
                  <a:gd name="T20" fmla="*/ 0 w 60"/>
                  <a:gd name="T21" fmla="*/ 0 h 19"/>
                  <a:gd name="T22" fmla="*/ 0 w 60"/>
                  <a:gd name="T23" fmla="*/ 0 h 19"/>
                  <a:gd name="T24" fmla="*/ 0 w 60"/>
                  <a:gd name="T25" fmla="*/ 0 h 19"/>
                  <a:gd name="T26" fmla="*/ 0 w 60"/>
                  <a:gd name="T27" fmla="*/ 0 h 19"/>
                  <a:gd name="T28" fmla="*/ 0 w 60"/>
                  <a:gd name="T29" fmla="*/ 0 h 19"/>
                  <a:gd name="T30" fmla="*/ 0 w 60"/>
                  <a:gd name="T31" fmla="*/ 0 h 19"/>
                  <a:gd name="T32" fmla="*/ 0 w 60"/>
                  <a:gd name="T33" fmla="*/ 0 h 19"/>
                  <a:gd name="T34" fmla="*/ 0 w 60"/>
                  <a:gd name="T35" fmla="*/ 0 h 19"/>
                  <a:gd name="T36" fmla="*/ 0 w 60"/>
                  <a:gd name="T37" fmla="*/ 0 h 19"/>
                  <a:gd name="T38" fmla="*/ 0 w 60"/>
                  <a:gd name="T39" fmla="*/ 0 h 19"/>
                  <a:gd name="T40" fmla="*/ 0 w 60"/>
                  <a:gd name="T41" fmla="*/ 0 h 19"/>
                  <a:gd name="T42" fmla="*/ 0 w 60"/>
                  <a:gd name="T43" fmla="*/ 0 h 19"/>
                  <a:gd name="T44" fmla="*/ 0 w 60"/>
                  <a:gd name="T45" fmla="*/ 0 h 19"/>
                  <a:gd name="T46" fmla="*/ 0 w 60"/>
                  <a:gd name="T47" fmla="*/ 0 h 19"/>
                  <a:gd name="T48" fmla="*/ 0 w 60"/>
                  <a:gd name="T49" fmla="*/ 0 h 19"/>
                  <a:gd name="T50" fmla="*/ 0 w 60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60"/>
                  <a:gd name="T79" fmla="*/ 0 h 19"/>
                  <a:gd name="T80" fmla="*/ 60 w 60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60" h="19">
                    <a:moveTo>
                      <a:pt x="8" y="0"/>
                    </a:moveTo>
                    <a:lnTo>
                      <a:pt x="5" y="0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3" y="19"/>
                    </a:lnTo>
                    <a:lnTo>
                      <a:pt x="5" y="19"/>
                    </a:lnTo>
                    <a:lnTo>
                      <a:pt x="8" y="19"/>
                    </a:lnTo>
                    <a:lnTo>
                      <a:pt x="49" y="19"/>
                    </a:lnTo>
                    <a:lnTo>
                      <a:pt x="55" y="19"/>
                    </a:lnTo>
                    <a:lnTo>
                      <a:pt x="58" y="19"/>
                    </a:lnTo>
                    <a:lnTo>
                      <a:pt x="58" y="15"/>
                    </a:lnTo>
                    <a:lnTo>
                      <a:pt x="60" y="12"/>
                    </a:lnTo>
                    <a:lnTo>
                      <a:pt x="60" y="9"/>
                    </a:lnTo>
                    <a:lnTo>
                      <a:pt x="58" y="6"/>
                    </a:lnTo>
                    <a:lnTo>
                      <a:pt x="58" y="2"/>
                    </a:lnTo>
                    <a:lnTo>
                      <a:pt x="55" y="2"/>
                    </a:lnTo>
                    <a:lnTo>
                      <a:pt x="52" y="0"/>
                    </a:lnTo>
                    <a:lnTo>
                      <a:pt x="49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96" name="Line 981"/>
              <p:cNvSpPr>
                <a:spLocks noChangeShapeType="1"/>
              </p:cNvSpPr>
              <p:nvPr/>
            </p:nvSpPr>
            <p:spPr bwMode="auto">
              <a:xfrm>
                <a:off x="2264" y="311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97" name="Freeform 982"/>
              <p:cNvSpPr>
                <a:spLocks/>
              </p:cNvSpPr>
              <p:nvPr/>
            </p:nvSpPr>
            <p:spPr bwMode="auto">
              <a:xfrm>
                <a:off x="2263" y="3112"/>
                <a:ext cx="14" cy="4"/>
              </a:xfrm>
              <a:custGeom>
                <a:avLst/>
                <a:gdLst>
                  <a:gd name="T0" fmla="*/ 0 w 73"/>
                  <a:gd name="T1" fmla="*/ 0 h 19"/>
                  <a:gd name="T2" fmla="*/ 0 w 73"/>
                  <a:gd name="T3" fmla="*/ 0 h 19"/>
                  <a:gd name="T4" fmla="*/ 0 w 73"/>
                  <a:gd name="T5" fmla="*/ 0 h 19"/>
                  <a:gd name="T6" fmla="*/ 0 w 73"/>
                  <a:gd name="T7" fmla="*/ 0 h 19"/>
                  <a:gd name="T8" fmla="*/ 0 w 73"/>
                  <a:gd name="T9" fmla="*/ 0 h 19"/>
                  <a:gd name="T10" fmla="*/ 0 w 73"/>
                  <a:gd name="T11" fmla="*/ 0 h 19"/>
                  <a:gd name="T12" fmla="*/ 0 w 73"/>
                  <a:gd name="T13" fmla="*/ 0 h 19"/>
                  <a:gd name="T14" fmla="*/ 0 w 73"/>
                  <a:gd name="T15" fmla="*/ 0 h 19"/>
                  <a:gd name="T16" fmla="*/ 0 w 73"/>
                  <a:gd name="T17" fmla="*/ 0 h 19"/>
                  <a:gd name="T18" fmla="*/ 0 w 73"/>
                  <a:gd name="T19" fmla="*/ 0 h 19"/>
                  <a:gd name="T20" fmla="*/ 0 w 73"/>
                  <a:gd name="T21" fmla="*/ 0 h 19"/>
                  <a:gd name="T22" fmla="*/ 0 w 73"/>
                  <a:gd name="T23" fmla="*/ 0 h 19"/>
                  <a:gd name="T24" fmla="*/ 0 w 73"/>
                  <a:gd name="T25" fmla="*/ 0 h 19"/>
                  <a:gd name="T26" fmla="*/ 0 w 73"/>
                  <a:gd name="T27" fmla="*/ 0 h 19"/>
                  <a:gd name="T28" fmla="*/ 0 w 73"/>
                  <a:gd name="T29" fmla="*/ 0 h 19"/>
                  <a:gd name="T30" fmla="*/ 0 w 73"/>
                  <a:gd name="T31" fmla="*/ 0 h 19"/>
                  <a:gd name="T32" fmla="*/ 0 w 73"/>
                  <a:gd name="T33" fmla="*/ 0 h 19"/>
                  <a:gd name="T34" fmla="*/ 0 w 73"/>
                  <a:gd name="T35" fmla="*/ 0 h 19"/>
                  <a:gd name="T36" fmla="*/ 0 w 73"/>
                  <a:gd name="T37" fmla="*/ 0 h 19"/>
                  <a:gd name="T38" fmla="*/ 0 w 73"/>
                  <a:gd name="T39" fmla="*/ 0 h 19"/>
                  <a:gd name="T40" fmla="*/ 0 w 73"/>
                  <a:gd name="T41" fmla="*/ 0 h 19"/>
                  <a:gd name="T42" fmla="*/ 0 w 73"/>
                  <a:gd name="T43" fmla="*/ 0 h 19"/>
                  <a:gd name="T44" fmla="*/ 0 w 73"/>
                  <a:gd name="T45" fmla="*/ 0 h 19"/>
                  <a:gd name="T46" fmla="*/ 0 w 73"/>
                  <a:gd name="T47" fmla="*/ 0 h 19"/>
                  <a:gd name="T48" fmla="*/ 0 w 73"/>
                  <a:gd name="T49" fmla="*/ 0 h 19"/>
                  <a:gd name="T50" fmla="*/ 0 w 73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73"/>
                  <a:gd name="T79" fmla="*/ 0 h 19"/>
                  <a:gd name="T80" fmla="*/ 73 w 73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73" h="19">
                    <a:moveTo>
                      <a:pt x="8" y="0"/>
                    </a:moveTo>
                    <a:lnTo>
                      <a:pt x="5" y="0"/>
                    </a:lnTo>
                    <a:lnTo>
                      <a:pt x="3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3" y="19"/>
                    </a:lnTo>
                    <a:lnTo>
                      <a:pt x="5" y="19"/>
                    </a:lnTo>
                    <a:lnTo>
                      <a:pt x="8" y="19"/>
                    </a:lnTo>
                    <a:lnTo>
                      <a:pt x="62" y="19"/>
                    </a:lnTo>
                    <a:lnTo>
                      <a:pt x="68" y="19"/>
                    </a:lnTo>
                    <a:lnTo>
                      <a:pt x="71" y="19"/>
                    </a:lnTo>
                    <a:lnTo>
                      <a:pt x="71" y="15"/>
                    </a:lnTo>
                    <a:lnTo>
                      <a:pt x="73" y="12"/>
                    </a:lnTo>
                    <a:lnTo>
                      <a:pt x="73" y="9"/>
                    </a:lnTo>
                    <a:lnTo>
                      <a:pt x="71" y="6"/>
                    </a:lnTo>
                    <a:lnTo>
                      <a:pt x="71" y="2"/>
                    </a:lnTo>
                    <a:lnTo>
                      <a:pt x="68" y="2"/>
                    </a:lnTo>
                    <a:lnTo>
                      <a:pt x="65" y="0"/>
                    </a:lnTo>
                    <a:lnTo>
                      <a:pt x="62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98" name="Line 983"/>
              <p:cNvSpPr>
                <a:spLocks noChangeShapeType="1"/>
              </p:cNvSpPr>
              <p:nvPr/>
            </p:nvSpPr>
            <p:spPr bwMode="auto">
              <a:xfrm>
                <a:off x="2277" y="311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199" name="Freeform 984"/>
              <p:cNvSpPr>
                <a:spLocks/>
              </p:cNvSpPr>
              <p:nvPr/>
            </p:nvSpPr>
            <p:spPr bwMode="auto">
              <a:xfrm>
                <a:off x="2274" y="3112"/>
                <a:ext cx="3" cy="31"/>
              </a:xfrm>
              <a:custGeom>
                <a:avLst/>
                <a:gdLst>
                  <a:gd name="T0" fmla="*/ 0 w 16"/>
                  <a:gd name="T1" fmla="*/ 0 h 154"/>
                  <a:gd name="T2" fmla="*/ 0 w 16"/>
                  <a:gd name="T3" fmla="*/ 0 h 154"/>
                  <a:gd name="T4" fmla="*/ 0 w 16"/>
                  <a:gd name="T5" fmla="*/ 0 h 154"/>
                  <a:gd name="T6" fmla="*/ 0 w 16"/>
                  <a:gd name="T7" fmla="*/ 0 h 154"/>
                  <a:gd name="T8" fmla="*/ 0 w 16"/>
                  <a:gd name="T9" fmla="*/ 0 h 154"/>
                  <a:gd name="T10" fmla="*/ 0 w 16"/>
                  <a:gd name="T11" fmla="*/ 0 h 154"/>
                  <a:gd name="T12" fmla="*/ 0 w 16"/>
                  <a:gd name="T13" fmla="*/ 0 h 154"/>
                  <a:gd name="T14" fmla="*/ 0 w 16"/>
                  <a:gd name="T15" fmla="*/ 0 h 154"/>
                  <a:gd name="T16" fmla="*/ 0 w 16"/>
                  <a:gd name="T17" fmla="*/ 0 h 154"/>
                  <a:gd name="T18" fmla="*/ 0 w 16"/>
                  <a:gd name="T19" fmla="*/ 0 h 154"/>
                  <a:gd name="T20" fmla="*/ 0 w 16"/>
                  <a:gd name="T21" fmla="*/ 0 h 154"/>
                  <a:gd name="T22" fmla="*/ 0 w 16"/>
                  <a:gd name="T23" fmla="*/ 0 h 154"/>
                  <a:gd name="T24" fmla="*/ 0 w 16"/>
                  <a:gd name="T25" fmla="*/ 0 h 154"/>
                  <a:gd name="T26" fmla="*/ 0 w 16"/>
                  <a:gd name="T27" fmla="*/ 0 h 154"/>
                  <a:gd name="T28" fmla="*/ 0 w 16"/>
                  <a:gd name="T29" fmla="*/ 0 h 154"/>
                  <a:gd name="T30" fmla="*/ 0 w 16"/>
                  <a:gd name="T31" fmla="*/ 0 h 154"/>
                  <a:gd name="T32" fmla="*/ 0 w 16"/>
                  <a:gd name="T33" fmla="*/ 0 h 154"/>
                  <a:gd name="T34" fmla="*/ 0 w 16"/>
                  <a:gd name="T35" fmla="*/ 0 h 154"/>
                  <a:gd name="T36" fmla="*/ 0 w 16"/>
                  <a:gd name="T37" fmla="*/ 0 h 154"/>
                  <a:gd name="T38" fmla="*/ 0 w 16"/>
                  <a:gd name="T39" fmla="*/ 0 h 154"/>
                  <a:gd name="T40" fmla="*/ 0 w 16"/>
                  <a:gd name="T41" fmla="*/ 0 h 154"/>
                  <a:gd name="T42" fmla="*/ 0 w 16"/>
                  <a:gd name="T43" fmla="*/ 0 h 154"/>
                  <a:gd name="T44" fmla="*/ 0 w 16"/>
                  <a:gd name="T45" fmla="*/ 0 h 154"/>
                  <a:gd name="T46" fmla="*/ 0 w 16"/>
                  <a:gd name="T47" fmla="*/ 0 h 154"/>
                  <a:gd name="T48" fmla="*/ 0 w 16"/>
                  <a:gd name="T49" fmla="*/ 0 h 154"/>
                  <a:gd name="T50" fmla="*/ 0 w 16"/>
                  <a:gd name="T51" fmla="*/ 0 h 15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54"/>
                  <a:gd name="T80" fmla="*/ 16 w 16"/>
                  <a:gd name="T81" fmla="*/ 154 h 154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54">
                    <a:moveTo>
                      <a:pt x="16" y="9"/>
                    </a:moveTo>
                    <a:lnTo>
                      <a:pt x="16" y="9"/>
                    </a:lnTo>
                    <a:lnTo>
                      <a:pt x="14" y="6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44"/>
                    </a:lnTo>
                    <a:lnTo>
                      <a:pt x="0" y="148"/>
                    </a:lnTo>
                    <a:lnTo>
                      <a:pt x="3" y="150"/>
                    </a:lnTo>
                    <a:lnTo>
                      <a:pt x="5" y="154"/>
                    </a:lnTo>
                    <a:lnTo>
                      <a:pt x="8" y="154"/>
                    </a:lnTo>
                    <a:lnTo>
                      <a:pt x="11" y="150"/>
                    </a:lnTo>
                    <a:lnTo>
                      <a:pt x="14" y="150"/>
                    </a:lnTo>
                    <a:lnTo>
                      <a:pt x="14" y="148"/>
                    </a:lnTo>
                    <a:lnTo>
                      <a:pt x="16" y="144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00" name="Line 985"/>
              <p:cNvSpPr>
                <a:spLocks noChangeShapeType="1"/>
              </p:cNvSpPr>
              <p:nvPr/>
            </p:nvSpPr>
            <p:spPr bwMode="auto">
              <a:xfrm>
                <a:off x="2276" y="313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01" name="Freeform 986"/>
              <p:cNvSpPr>
                <a:spLocks/>
              </p:cNvSpPr>
              <p:nvPr/>
            </p:nvSpPr>
            <p:spPr bwMode="auto">
              <a:xfrm>
                <a:off x="2274" y="3139"/>
                <a:ext cx="20" cy="4"/>
              </a:xfrm>
              <a:custGeom>
                <a:avLst/>
                <a:gdLst>
                  <a:gd name="T0" fmla="*/ 0 w 101"/>
                  <a:gd name="T1" fmla="*/ 0 h 19"/>
                  <a:gd name="T2" fmla="*/ 0 w 101"/>
                  <a:gd name="T3" fmla="*/ 0 h 19"/>
                  <a:gd name="T4" fmla="*/ 0 w 101"/>
                  <a:gd name="T5" fmla="*/ 0 h 19"/>
                  <a:gd name="T6" fmla="*/ 0 w 101"/>
                  <a:gd name="T7" fmla="*/ 0 h 19"/>
                  <a:gd name="T8" fmla="*/ 0 w 101"/>
                  <a:gd name="T9" fmla="*/ 0 h 19"/>
                  <a:gd name="T10" fmla="*/ 0 w 101"/>
                  <a:gd name="T11" fmla="*/ 0 h 19"/>
                  <a:gd name="T12" fmla="*/ 0 w 101"/>
                  <a:gd name="T13" fmla="*/ 0 h 19"/>
                  <a:gd name="T14" fmla="*/ 0 w 101"/>
                  <a:gd name="T15" fmla="*/ 0 h 19"/>
                  <a:gd name="T16" fmla="*/ 0 w 101"/>
                  <a:gd name="T17" fmla="*/ 0 h 19"/>
                  <a:gd name="T18" fmla="*/ 0 w 101"/>
                  <a:gd name="T19" fmla="*/ 0 h 19"/>
                  <a:gd name="T20" fmla="*/ 0 w 101"/>
                  <a:gd name="T21" fmla="*/ 0 h 19"/>
                  <a:gd name="T22" fmla="*/ 0 w 101"/>
                  <a:gd name="T23" fmla="*/ 0 h 19"/>
                  <a:gd name="T24" fmla="*/ 0 w 101"/>
                  <a:gd name="T25" fmla="*/ 0 h 19"/>
                  <a:gd name="T26" fmla="*/ 0 w 101"/>
                  <a:gd name="T27" fmla="*/ 0 h 19"/>
                  <a:gd name="T28" fmla="*/ 0 w 101"/>
                  <a:gd name="T29" fmla="*/ 0 h 19"/>
                  <a:gd name="T30" fmla="*/ 0 w 101"/>
                  <a:gd name="T31" fmla="*/ 0 h 19"/>
                  <a:gd name="T32" fmla="*/ 0 w 101"/>
                  <a:gd name="T33" fmla="*/ 0 h 19"/>
                  <a:gd name="T34" fmla="*/ 0 w 101"/>
                  <a:gd name="T35" fmla="*/ 0 h 19"/>
                  <a:gd name="T36" fmla="*/ 0 w 101"/>
                  <a:gd name="T37" fmla="*/ 0 h 19"/>
                  <a:gd name="T38" fmla="*/ 0 w 101"/>
                  <a:gd name="T39" fmla="*/ 0 h 19"/>
                  <a:gd name="T40" fmla="*/ 0 w 101"/>
                  <a:gd name="T41" fmla="*/ 0 h 19"/>
                  <a:gd name="T42" fmla="*/ 0 w 101"/>
                  <a:gd name="T43" fmla="*/ 0 h 19"/>
                  <a:gd name="T44" fmla="*/ 0 w 101"/>
                  <a:gd name="T45" fmla="*/ 0 h 19"/>
                  <a:gd name="T46" fmla="*/ 0 w 101"/>
                  <a:gd name="T47" fmla="*/ 0 h 19"/>
                  <a:gd name="T48" fmla="*/ 0 w 101"/>
                  <a:gd name="T49" fmla="*/ 0 h 19"/>
                  <a:gd name="T50" fmla="*/ 0 w 101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01"/>
                  <a:gd name="T79" fmla="*/ 0 h 19"/>
                  <a:gd name="T80" fmla="*/ 101 w 101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01" h="19">
                    <a:moveTo>
                      <a:pt x="8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3" y="15"/>
                    </a:lnTo>
                    <a:lnTo>
                      <a:pt x="5" y="19"/>
                    </a:lnTo>
                    <a:lnTo>
                      <a:pt x="8" y="19"/>
                    </a:lnTo>
                    <a:lnTo>
                      <a:pt x="93" y="19"/>
                    </a:lnTo>
                    <a:lnTo>
                      <a:pt x="99" y="15"/>
                    </a:lnTo>
                    <a:lnTo>
                      <a:pt x="101" y="13"/>
                    </a:lnTo>
                    <a:lnTo>
                      <a:pt x="101" y="9"/>
                    </a:lnTo>
                    <a:lnTo>
                      <a:pt x="101" y="6"/>
                    </a:lnTo>
                    <a:lnTo>
                      <a:pt x="101" y="4"/>
                    </a:lnTo>
                    <a:lnTo>
                      <a:pt x="99" y="4"/>
                    </a:lnTo>
                    <a:lnTo>
                      <a:pt x="99" y="0"/>
                    </a:lnTo>
                    <a:lnTo>
                      <a:pt x="95" y="0"/>
                    </a:lnTo>
                    <a:lnTo>
                      <a:pt x="93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02" name="Line 987"/>
              <p:cNvSpPr>
                <a:spLocks noChangeShapeType="1"/>
              </p:cNvSpPr>
              <p:nvPr/>
            </p:nvSpPr>
            <p:spPr bwMode="auto">
              <a:xfrm>
                <a:off x="2293" y="313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03" name="Freeform 988"/>
              <p:cNvSpPr>
                <a:spLocks/>
              </p:cNvSpPr>
              <p:nvPr/>
            </p:nvSpPr>
            <p:spPr bwMode="auto">
              <a:xfrm>
                <a:off x="2291" y="3139"/>
                <a:ext cx="29" cy="4"/>
              </a:xfrm>
              <a:custGeom>
                <a:avLst/>
                <a:gdLst>
                  <a:gd name="T0" fmla="*/ 0 w 145"/>
                  <a:gd name="T1" fmla="*/ 0 h 19"/>
                  <a:gd name="T2" fmla="*/ 0 w 145"/>
                  <a:gd name="T3" fmla="*/ 0 h 19"/>
                  <a:gd name="T4" fmla="*/ 0 w 145"/>
                  <a:gd name="T5" fmla="*/ 0 h 19"/>
                  <a:gd name="T6" fmla="*/ 0 w 145"/>
                  <a:gd name="T7" fmla="*/ 0 h 19"/>
                  <a:gd name="T8" fmla="*/ 0 w 145"/>
                  <a:gd name="T9" fmla="*/ 0 h 19"/>
                  <a:gd name="T10" fmla="*/ 0 w 145"/>
                  <a:gd name="T11" fmla="*/ 0 h 19"/>
                  <a:gd name="T12" fmla="*/ 0 w 145"/>
                  <a:gd name="T13" fmla="*/ 0 h 19"/>
                  <a:gd name="T14" fmla="*/ 0 w 145"/>
                  <a:gd name="T15" fmla="*/ 0 h 19"/>
                  <a:gd name="T16" fmla="*/ 0 w 145"/>
                  <a:gd name="T17" fmla="*/ 0 h 19"/>
                  <a:gd name="T18" fmla="*/ 0 w 145"/>
                  <a:gd name="T19" fmla="*/ 0 h 19"/>
                  <a:gd name="T20" fmla="*/ 0 w 145"/>
                  <a:gd name="T21" fmla="*/ 0 h 19"/>
                  <a:gd name="T22" fmla="*/ 0 w 145"/>
                  <a:gd name="T23" fmla="*/ 0 h 19"/>
                  <a:gd name="T24" fmla="*/ 0 w 145"/>
                  <a:gd name="T25" fmla="*/ 0 h 19"/>
                  <a:gd name="T26" fmla="*/ 0 w 145"/>
                  <a:gd name="T27" fmla="*/ 0 h 19"/>
                  <a:gd name="T28" fmla="*/ 0 w 145"/>
                  <a:gd name="T29" fmla="*/ 0 h 19"/>
                  <a:gd name="T30" fmla="*/ 0 w 145"/>
                  <a:gd name="T31" fmla="*/ 0 h 19"/>
                  <a:gd name="T32" fmla="*/ 0 w 145"/>
                  <a:gd name="T33" fmla="*/ 0 h 19"/>
                  <a:gd name="T34" fmla="*/ 0 w 145"/>
                  <a:gd name="T35" fmla="*/ 0 h 19"/>
                  <a:gd name="T36" fmla="*/ 0 w 145"/>
                  <a:gd name="T37" fmla="*/ 0 h 19"/>
                  <a:gd name="T38" fmla="*/ 0 w 145"/>
                  <a:gd name="T39" fmla="*/ 0 h 19"/>
                  <a:gd name="T40" fmla="*/ 0 w 145"/>
                  <a:gd name="T41" fmla="*/ 0 h 19"/>
                  <a:gd name="T42" fmla="*/ 0 w 145"/>
                  <a:gd name="T43" fmla="*/ 0 h 19"/>
                  <a:gd name="T44" fmla="*/ 0 w 145"/>
                  <a:gd name="T45" fmla="*/ 0 h 19"/>
                  <a:gd name="T46" fmla="*/ 0 w 145"/>
                  <a:gd name="T47" fmla="*/ 0 h 19"/>
                  <a:gd name="T48" fmla="*/ 0 w 145"/>
                  <a:gd name="T49" fmla="*/ 0 h 19"/>
                  <a:gd name="T50" fmla="*/ 0 w 145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45"/>
                  <a:gd name="T79" fmla="*/ 0 h 19"/>
                  <a:gd name="T80" fmla="*/ 145 w 145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45" h="19">
                    <a:moveTo>
                      <a:pt x="9" y="0"/>
                    </a:moveTo>
                    <a:lnTo>
                      <a:pt x="6" y="0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4" y="15"/>
                    </a:lnTo>
                    <a:lnTo>
                      <a:pt x="6" y="15"/>
                    </a:lnTo>
                    <a:lnTo>
                      <a:pt x="6" y="19"/>
                    </a:lnTo>
                    <a:lnTo>
                      <a:pt x="9" y="19"/>
                    </a:lnTo>
                    <a:lnTo>
                      <a:pt x="137" y="19"/>
                    </a:lnTo>
                    <a:lnTo>
                      <a:pt x="142" y="15"/>
                    </a:lnTo>
                    <a:lnTo>
                      <a:pt x="145" y="13"/>
                    </a:lnTo>
                    <a:lnTo>
                      <a:pt x="145" y="9"/>
                    </a:lnTo>
                    <a:lnTo>
                      <a:pt x="145" y="6"/>
                    </a:lnTo>
                    <a:lnTo>
                      <a:pt x="145" y="4"/>
                    </a:lnTo>
                    <a:lnTo>
                      <a:pt x="142" y="4"/>
                    </a:lnTo>
                    <a:lnTo>
                      <a:pt x="142" y="0"/>
                    </a:lnTo>
                    <a:lnTo>
                      <a:pt x="140" y="0"/>
                    </a:lnTo>
                    <a:lnTo>
                      <a:pt x="13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04" name="Line 989"/>
              <p:cNvSpPr>
                <a:spLocks noChangeShapeType="1"/>
              </p:cNvSpPr>
              <p:nvPr/>
            </p:nvSpPr>
            <p:spPr bwMode="auto">
              <a:xfrm>
                <a:off x="2320" y="314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05" name="Freeform 990"/>
              <p:cNvSpPr>
                <a:spLocks/>
              </p:cNvSpPr>
              <p:nvPr/>
            </p:nvSpPr>
            <p:spPr bwMode="auto">
              <a:xfrm>
                <a:off x="2317" y="3139"/>
                <a:ext cx="3" cy="32"/>
              </a:xfrm>
              <a:custGeom>
                <a:avLst/>
                <a:gdLst>
                  <a:gd name="T0" fmla="*/ 0 w 16"/>
                  <a:gd name="T1" fmla="*/ 0 h 158"/>
                  <a:gd name="T2" fmla="*/ 0 w 16"/>
                  <a:gd name="T3" fmla="*/ 0 h 158"/>
                  <a:gd name="T4" fmla="*/ 0 w 16"/>
                  <a:gd name="T5" fmla="*/ 0 h 158"/>
                  <a:gd name="T6" fmla="*/ 0 w 16"/>
                  <a:gd name="T7" fmla="*/ 0 h 158"/>
                  <a:gd name="T8" fmla="*/ 0 w 16"/>
                  <a:gd name="T9" fmla="*/ 0 h 158"/>
                  <a:gd name="T10" fmla="*/ 0 w 16"/>
                  <a:gd name="T11" fmla="*/ 0 h 158"/>
                  <a:gd name="T12" fmla="*/ 0 w 16"/>
                  <a:gd name="T13" fmla="*/ 0 h 158"/>
                  <a:gd name="T14" fmla="*/ 0 w 16"/>
                  <a:gd name="T15" fmla="*/ 0 h 158"/>
                  <a:gd name="T16" fmla="*/ 0 w 16"/>
                  <a:gd name="T17" fmla="*/ 0 h 158"/>
                  <a:gd name="T18" fmla="*/ 0 w 16"/>
                  <a:gd name="T19" fmla="*/ 0 h 158"/>
                  <a:gd name="T20" fmla="*/ 0 w 16"/>
                  <a:gd name="T21" fmla="*/ 0 h 158"/>
                  <a:gd name="T22" fmla="*/ 0 w 16"/>
                  <a:gd name="T23" fmla="*/ 0 h 158"/>
                  <a:gd name="T24" fmla="*/ 0 w 16"/>
                  <a:gd name="T25" fmla="*/ 0 h 158"/>
                  <a:gd name="T26" fmla="*/ 0 w 16"/>
                  <a:gd name="T27" fmla="*/ 0 h 158"/>
                  <a:gd name="T28" fmla="*/ 0 w 16"/>
                  <a:gd name="T29" fmla="*/ 0 h 158"/>
                  <a:gd name="T30" fmla="*/ 0 w 16"/>
                  <a:gd name="T31" fmla="*/ 0 h 158"/>
                  <a:gd name="T32" fmla="*/ 0 w 16"/>
                  <a:gd name="T33" fmla="*/ 0 h 158"/>
                  <a:gd name="T34" fmla="*/ 0 w 16"/>
                  <a:gd name="T35" fmla="*/ 0 h 158"/>
                  <a:gd name="T36" fmla="*/ 0 w 16"/>
                  <a:gd name="T37" fmla="*/ 0 h 158"/>
                  <a:gd name="T38" fmla="*/ 0 w 16"/>
                  <a:gd name="T39" fmla="*/ 0 h 158"/>
                  <a:gd name="T40" fmla="*/ 0 w 16"/>
                  <a:gd name="T41" fmla="*/ 0 h 158"/>
                  <a:gd name="T42" fmla="*/ 0 w 16"/>
                  <a:gd name="T43" fmla="*/ 0 h 158"/>
                  <a:gd name="T44" fmla="*/ 0 w 16"/>
                  <a:gd name="T45" fmla="*/ 0 h 158"/>
                  <a:gd name="T46" fmla="*/ 0 w 16"/>
                  <a:gd name="T47" fmla="*/ 0 h 158"/>
                  <a:gd name="T48" fmla="*/ 0 w 16"/>
                  <a:gd name="T49" fmla="*/ 0 h 158"/>
                  <a:gd name="T50" fmla="*/ 0 w 16"/>
                  <a:gd name="T51" fmla="*/ 0 h 15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58"/>
                  <a:gd name="T80" fmla="*/ 16 w 16"/>
                  <a:gd name="T81" fmla="*/ 158 h 15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58">
                    <a:moveTo>
                      <a:pt x="16" y="9"/>
                    </a:moveTo>
                    <a:lnTo>
                      <a:pt x="16" y="6"/>
                    </a:lnTo>
                    <a:lnTo>
                      <a:pt x="16" y="4"/>
                    </a:lnTo>
                    <a:lnTo>
                      <a:pt x="13" y="4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52"/>
                    </a:lnTo>
                    <a:lnTo>
                      <a:pt x="2" y="154"/>
                    </a:lnTo>
                    <a:lnTo>
                      <a:pt x="5" y="158"/>
                    </a:lnTo>
                    <a:lnTo>
                      <a:pt x="8" y="158"/>
                    </a:lnTo>
                    <a:lnTo>
                      <a:pt x="11" y="158"/>
                    </a:lnTo>
                    <a:lnTo>
                      <a:pt x="13" y="158"/>
                    </a:lnTo>
                    <a:lnTo>
                      <a:pt x="13" y="154"/>
                    </a:lnTo>
                    <a:lnTo>
                      <a:pt x="16" y="154"/>
                    </a:lnTo>
                    <a:lnTo>
                      <a:pt x="16" y="152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06" name="Line 991"/>
              <p:cNvSpPr>
                <a:spLocks noChangeShapeType="1"/>
              </p:cNvSpPr>
              <p:nvPr/>
            </p:nvSpPr>
            <p:spPr bwMode="auto">
              <a:xfrm>
                <a:off x="2318" y="316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07" name="Freeform 992"/>
              <p:cNvSpPr>
                <a:spLocks/>
              </p:cNvSpPr>
              <p:nvPr/>
            </p:nvSpPr>
            <p:spPr bwMode="auto">
              <a:xfrm>
                <a:off x="2317" y="3167"/>
                <a:ext cx="14" cy="4"/>
              </a:xfrm>
              <a:custGeom>
                <a:avLst/>
                <a:gdLst>
                  <a:gd name="T0" fmla="*/ 0 w 73"/>
                  <a:gd name="T1" fmla="*/ 0 h 19"/>
                  <a:gd name="T2" fmla="*/ 0 w 73"/>
                  <a:gd name="T3" fmla="*/ 0 h 19"/>
                  <a:gd name="T4" fmla="*/ 0 w 73"/>
                  <a:gd name="T5" fmla="*/ 0 h 19"/>
                  <a:gd name="T6" fmla="*/ 0 w 73"/>
                  <a:gd name="T7" fmla="*/ 0 h 19"/>
                  <a:gd name="T8" fmla="*/ 0 w 73"/>
                  <a:gd name="T9" fmla="*/ 0 h 19"/>
                  <a:gd name="T10" fmla="*/ 0 w 73"/>
                  <a:gd name="T11" fmla="*/ 0 h 19"/>
                  <a:gd name="T12" fmla="*/ 0 w 73"/>
                  <a:gd name="T13" fmla="*/ 0 h 19"/>
                  <a:gd name="T14" fmla="*/ 0 w 73"/>
                  <a:gd name="T15" fmla="*/ 0 h 19"/>
                  <a:gd name="T16" fmla="*/ 0 w 73"/>
                  <a:gd name="T17" fmla="*/ 0 h 19"/>
                  <a:gd name="T18" fmla="*/ 0 w 73"/>
                  <a:gd name="T19" fmla="*/ 0 h 19"/>
                  <a:gd name="T20" fmla="*/ 0 w 73"/>
                  <a:gd name="T21" fmla="*/ 0 h 19"/>
                  <a:gd name="T22" fmla="*/ 0 w 73"/>
                  <a:gd name="T23" fmla="*/ 0 h 19"/>
                  <a:gd name="T24" fmla="*/ 0 w 73"/>
                  <a:gd name="T25" fmla="*/ 0 h 19"/>
                  <a:gd name="T26" fmla="*/ 0 w 73"/>
                  <a:gd name="T27" fmla="*/ 0 h 19"/>
                  <a:gd name="T28" fmla="*/ 0 w 73"/>
                  <a:gd name="T29" fmla="*/ 0 h 19"/>
                  <a:gd name="T30" fmla="*/ 0 w 73"/>
                  <a:gd name="T31" fmla="*/ 0 h 19"/>
                  <a:gd name="T32" fmla="*/ 0 w 73"/>
                  <a:gd name="T33" fmla="*/ 0 h 19"/>
                  <a:gd name="T34" fmla="*/ 0 w 73"/>
                  <a:gd name="T35" fmla="*/ 0 h 19"/>
                  <a:gd name="T36" fmla="*/ 0 w 73"/>
                  <a:gd name="T37" fmla="*/ 0 h 19"/>
                  <a:gd name="T38" fmla="*/ 0 w 73"/>
                  <a:gd name="T39" fmla="*/ 0 h 19"/>
                  <a:gd name="T40" fmla="*/ 0 w 73"/>
                  <a:gd name="T41" fmla="*/ 0 h 19"/>
                  <a:gd name="T42" fmla="*/ 0 w 73"/>
                  <a:gd name="T43" fmla="*/ 0 h 19"/>
                  <a:gd name="T44" fmla="*/ 0 w 73"/>
                  <a:gd name="T45" fmla="*/ 0 h 19"/>
                  <a:gd name="T46" fmla="*/ 0 w 73"/>
                  <a:gd name="T47" fmla="*/ 0 h 19"/>
                  <a:gd name="T48" fmla="*/ 0 w 73"/>
                  <a:gd name="T49" fmla="*/ 0 h 19"/>
                  <a:gd name="T50" fmla="*/ 0 w 73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73"/>
                  <a:gd name="T79" fmla="*/ 0 h 19"/>
                  <a:gd name="T80" fmla="*/ 73 w 73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73" h="19">
                    <a:moveTo>
                      <a:pt x="8" y="0"/>
                    </a:moveTo>
                    <a:lnTo>
                      <a:pt x="5" y="0"/>
                    </a:lnTo>
                    <a:lnTo>
                      <a:pt x="5" y="3"/>
                    </a:lnTo>
                    <a:lnTo>
                      <a:pt x="2" y="3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2" y="15"/>
                    </a:lnTo>
                    <a:lnTo>
                      <a:pt x="5" y="19"/>
                    </a:lnTo>
                    <a:lnTo>
                      <a:pt x="8" y="19"/>
                    </a:lnTo>
                    <a:lnTo>
                      <a:pt x="62" y="19"/>
                    </a:lnTo>
                    <a:lnTo>
                      <a:pt x="70" y="19"/>
                    </a:lnTo>
                    <a:lnTo>
                      <a:pt x="70" y="15"/>
                    </a:lnTo>
                    <a:lnTo>
                      <a:pt x="73" y="15"/>
                    </a:lnTo>
                    <a:lnTo>
                      <a:pt x="73" y="13"/>
                    </a:lnTo>
                    <a:lnTo>
                      <a:pt x="73" y="9"/>
                    </a:lnTo>
                    <a:lnTo>
                      <a:pt x="73" y="7"/>
                    </a:lnTo>
                    <a:lnTo>
                      <a:pt x="70" y="3"/>
                    </a:lnTo>
                    <a:lnTo>
                      <a:pt x="68" y="0"/>
                    </a:lnTo>
                    <a:lnTo>
                      <a:pt x="62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08" name="Line 993"/>
              <p:cNvSpPr>
                <a:spLocks noChangeShapeType="1"/>
              </p:cNvSpPr>
              <p:nvPr/>
            </p:nvSpPr>
            <p:spPr bwMode="auto">
              <a:xfrm>
                <a:off x="2331" y="316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09" name="Freeform 994"/>
              <p:cNvSpPr>
                <a:spLocks/>
              </p:cNvSpPr>
              <p:nvPr/>
            </p:nvSpPr>
            <p:spPr bwMode="auto">
              <a:xfrm>
                <a:off x="2328" y="3167"/>
                <a:ext cx="3" cy="32"/>
              </a:xfrm>
              <a:custGeom>
                <a:avLst/>
                <a:gdLst>
                  <a:gd name="T0" fmla="*/ 0 w 16"/>
                  <a:gd name="T1" fmla="*/ 0 h 160"/>
                  <a:gd name="T2" fmla="*/ 0 w 16"/>
                  <a:gd name="T3" fmla="*/ 0 h 160"/>
                  <a:gd name="T4" fmla="*/ 0 w 16"/>
                  <a:gd name="T5" fmla="*/ 0 h 160"/>
                  <a:gd name="T6" fmla="*/ 0 w 16"/>
                  <a:gd name="T7" fmla="*/ 0 h 160"/>
                  <a:gd name="T8" fmla="*/ 0 w 16"/>
                  <a:gd name="T9" fmla="*/ 0 h 160"/>
                  <a:gd name="T10" fmla="*/ 0 w 16"/>
                  <a:gd name="T11" fmla="*/ 0 h 160"/>
                  <a:gd name="T12" fmla="*/ 0 w 16"/>
                  <a:gd name="T13" fmla="*/ 0 h 160"/>
                  <a:gd name="T14" fmla="*/ 0 w 16"/>
                  <a:gd name="T15" fmla="*/ 0 h 160"/>
                  <a:gd name="T16" fmla="*/ 0 w 16"/>
                  <a:gd name="T17" fmla="*/ 0 h 160"/>
                  <a:gd name="T18" fmla="*/ 0 w 16"/>
                  <a:gd name="T19" fmla="*/ 0 h 160"/>
                  <a:gd name="T20" fmla="*/ 0 w 16"/>
                  <a:gd name="T21" fmla="*/ 0 h 160"/>
                  <a:gd name="T22" fmla="*/ 0 w 16"/>
                  <a:gd name="T23" fmla="*/ 0 h 160"/>
                  <a:gd name="T24" fmla="*/ 0 w 16"/>
                  <a:gd name="T25" fmla="*/ 0 h 160"/>
                  <a:gd name="T26" fmla="*/ 0 w 16"/>
                  <a:gd name="T27" fmla="*/ 0 h 160"/>
                  <a:gd name="T28" fmla="*/ 0 w 16"/>
                  <a:gd name="T29" fmla="*/ 0 h 160"/>
                  <a:gd name="T30" fmla="*/ 0 w 16"/>
                  <a:gd name="T31" fmla="*/ 0 h 160"/>
                  <a:gd name="T32" fmla="*/ 0 w 16"/>
                  <a:gd name="T33" fmla="*/ 0 h 160"/>
                  <a:gd name="T34" fmla="*/ 0 w 16"/>
                  <a:gd name="T35" fmla="*/ 0 h 160"/>
                  <a:gd name="T36" fmla="*/ 0 w 16"/>
                  <a:gd name="T37" fmla="*/ 0 h 160"/>
                  <a:gd name="T38" fmla="*/ 0 w 16"/>
                  <a:gd name="T39" fmla="*/ 0 h 160"/>
                  <a:gd name="T40" fmla="*/ 0 w 16"/>
                  <a:gd name="T41" fmla="*/ 0 h 160"/>
                  <a:gd name="T42" fmla="*/ 0 w 16"/>
                  <a:gd name="T43" fmla="*/ 0 h 160"/>
                  <a:gd name="T44" fmla="*/ 0 w 16"/>
                  <a:gd name="T45" fmla="*/ 0 h 160"/>
                  <a:gd name="T46" fmla="*/ 0 w 16"/>
                  <a:gd name="T47" fmla="*/ 0 h 160"/>
                  <a:gd name="T48" fmla="*/ 0 w 16"/>
                  <a:gd name="T49" fmla="*/ 0 h 160"/>
                  <a:gd name="T50" fmla="*/ 0 w 16"/>
                  <a:gd name="T51" fmla="*/ 0 h 16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60"/>
                  <a:gd name="T80" fmla="*/ 16 w 16"/>
                  <a:gd name="T81" fmla="*/ 160 h 16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60">
                    <a:moveTo>
                      <a:pt x="16" y="9"/>
                    </a:moveTo>
                    <a:lnTo>
                      <a:pt x="16" y="7"/>
                    </a:lnTo>
                    <a:lnTo>
                      <a:pt x="13" y="3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3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51"/>
                    </a:lnTo>
                    <a:lnTo>
                      <a:pt x="3" y="154"/>
                    </a:lnTo>
                    <a:lnTo>
                      <a:pt x="3" y="157"/>
                    </a:lnTo>
                    <a:lnTo>
                      <a:pt x="5" y="160"/>
                    </a:lnTo>
                    <a:lnTo>
                      <a:pt x="8" y="160"/>
                    </a:lnTo>
                    <a:lnTo>
                      <a:pt x="11" y="160"/>
                    </a:lnTo>
                    <a:lnTo>
                      <a:pt x="13" y="160"/>
                    </a:lnTo>
                    <a:lnTo>
                      <a:pt x="13" y="157"/>
                    </a:lnTo>
                    <a:lnTo>
                      <a:pt x="16" y="154"/>
                    </a:lnTo>
                    <a:lnTo>
                      <a:pt x="16" y="151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10" name="Line 995"/>
              <p:cNvSpPr>
                <a:spLocks noChangeShapeType="1"/>
              </p:cNvSpPr>
              <p:nvPr/>
            </p:nvSpPr>
            <p:spPr bwMode="auto">
              <a:xfrm>
                <a:off x="2330" y="319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11" name="Freeform 996"/>
              <p:cNvSpPr>
                <a:spLocks/>
              </p:cNvSpPr>
              <p:nvPr/>
            </p:nvSpPr>
            <p:spPr bwMode="auto">
              <a:xfrm>
                <a:off x="2328" y="3195"/>
                <a:ext cx="6" cy="4"/>
              </a:xfrm>
              <a:custGeom>
                <a:avLst/>
                <a:gdLst>
                  <a:gd name="T0" fmla="*/ 0 w 30"/>
                  <a:gd name="T1" fmla="*/ 0 h 18"/>
                  <a:gd name="T2" fmla="*/ 0 w 30"/>
                  <a:gd name="T3" fmla="*/ 0 h 18"/>
                  <a:gd name="T4" fmla="*/ 0 w 30"/>
                  <a:gd name="T5" fmla="*/ 0 h 18"/>
                  <a:gd name="T6" fmla="*/ 0 w 30"/>
                  <a:gd name="T7" fmla="*/ 0 h 18"/>
                  <a:gd name="T8" fmla="*/ 0 w 30"/>
                  <a:gd name="T9" fmla="*/ 0 h 18"/>
                  <a:gd name="T10" fmla="*/ 0 w 30"/>
                  <a:gd name="T11" fmla="*/ 0 h 18"/>
                  <a:gd name="T12" fmla="*/ 0 w 30"/>
                  <a:gd name="T13" fmla="*/ 0 h 18"/>
                  <a:gd name="T14" fmla="*/ 0 w 30"/>
                  <a:gd name="T15" fmla="*/ 0 h 18"/>
                  <a:gd name="T16" fmla="*/ 0 w 30"/>
                  <a:gd name="T17" fmla="*/ 0 h 18"/>
                  <a:gd name="T18" fmla="*/ 0 w 30"/>
                  <a:gd name="T19" fmla="*/ 0 h 18"/>
                  <a:gd name="T20" fmla="*/ 0 w 30"/>
                  <a:gd name="T21" fmla="*/ 0 h 18"/>
                  <a:gd name="T22" fmla="*/ 0 w 30"/>
                  <a:gd name="T23" fmla="*/ 0 h 18"/>
                  <a:gd name="T24" fmla="*/ 0 w 30"/>
                  <a:gd name="T25" fmla="*/ 0 h 18"/>
                  <a:gd name="T26" fmla="*/ 0 w 30"/>
                  <a:gd name="T27" fmla="*/ 0 h 18"/>
                  <a:gd name="T28" fmla="*/ 0 w 30"/>
                  <a:gd name="T29" fmla="*/ 0 h 18"/>
                  <a:gd name="T30" fmla="*/ 0 w 30"/>
                  <a:gd name="T31" fmla="*/ 0 h 18"/>
                  <a:gd name="T32" fmla="*/ 0 w 30"/>
                  <a:gd name="T33" fmla="*/ 0 h 18"/>
                  <a:gd name="T34" fmla="*/ 0 w 30"/>
                  <a:gd name="T35" fmla="*/ 0 h 18"/>
                  <a:gd name="T36" fmla="*/ 0 w 30"/>
                  <a:gd name="T37" fmla="*/ 0 h 18"/>
                  <a:gd name="T38" fmla="*/ 0 w 30"/>
                  <a:gd name="T39" fmla="*/ 0 h 18"/>
                  <a:gd name="T40" fmla="*/ 0 w 30"/>
                  <a:gd name="T41" fmla="*/ 0 h 18"/>
                  <a:gd name="T42" fmla="*/ 0 w 30"/>
                  <a:gd name="T43" fmla="*/ 0 h 18"/>
                  <a:gd name="T44" fmla="*/ 0 w 30"/>
                  <a:gd name="T45" fmla="*/ 0 h 18"/>
                  <a:gd name="T46" fmla="*/ 0 w 30"/>
                  <a:gd name="T47" fmla="*/ 0 h 18"/>
                  <a:gd name="T48" fmla="*/ 0 w 30"/>
                  <a:gd name="T49" fmla="*/ 0 h 18"/>
                  <a:gd name="T50" fmla="*/ 0 w 30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0"/>
                  <a:gd name="T79" fmla="*/ 0 h 18"/>
                  <a:gd name="T80" fmla="*/ 30 w 30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0" h="18">
                    <a:moveTo>
                      <a:pt x="8" y="0"/>
                    </a:moveTo>
                    <a:lnTo>
                      <a:pt x="5" y="0"/>
                    </a:lnTo>
                    <a:lnTo>
                      <a:pt x="3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3" y="15"/>
                    </a:lnTo>
                    <a:lnTo>
                      <a:pt x="5" y="18"/>
                    </a:lnTo>
                    <a:lnTo>
                      <a:pt x="8" y="18"/>
                    </a:lnTo>
                    <a:lnTo>
                      <a:pt x="22" y="18"/>
                    </a:lnTo>
                    <a:lnTo>
                      <a:pt x="27" y="18"/>
                    </a:lnTo>
                    <a:lnTo>
                      <a:pt x="27" y="15"/>
                    </a:lnTo>
                    <a:lnTo>
                      <a:pt x="30" y="12"/>
                    </a:lnTo>
                    <a:lnTo>
                      <a:pt x="30" y="9"/>
                    </a:lnTo>
                    <a:lnTo>
                      <a:pt x="30" y="6"/>
                    </a:lnTo>
                    <a:lnTo>
                      <a:pt x="30" y="2"/>
                    </a:lnTo>
                    <a:lnTo>
                      <a:pt x="27" y="2"/>
                    </a:lnTo>
                    <a:lnTo>
                      <a:pt x="27" y="0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12" name="Line 997"/>
              <p:cNvSpPr>
                <a:spLocks noChangeShapeType="1"/>
              </p:cNvSpPr>
              <p:nvPr/>
            </p:nvSpPr>
            <p:spPr bwMode="auto">
              <a:xfrm>
                <a:off x="2334" y="319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13" name="Freeform 998"/>
              <p:cNvSpPr>
                <a:spLocks/>
              </p:cNvSpPr>
              <p:nvPr/>
            </p:nvSpPr>
            <p:spPr bwMode="auto">
              <a:xfrm>
                <a:off x="2331" y="3195"/>
                <a:ext cx="3" cy="32"/>
              </a:xfrm>
              <a:custGeom>
                <a:avLst/>
                <a:gdLst>
                  <a:gd name="T0" fmla="*/ 0 w 17"/>
                  <a:gd name="T1" fmla="*/ 0 h 160"/>
                  <a:gd name="T2" fmla="*/ 0 w 17"/>
                  <a:gd name="T3" fmla="*/ 0 h 160"/>
                  <a:gd name="T4" fmla="*/ 0 w 17"/>
                  <a:gd name="T5" fmla="*/ 0 h 160"/>
                  <a:gd name="T6" fmla="*/ 0 w 17"/>
                  <a:gd name="T7" fmla="*/ 0 h 160"/>
                  <a:gd name="T8" fmla="*/ 0 w 17"/>
                  <a:gd name="T9" fmla="*/ 0 h 160"/>
                  <a:gd name="T10" fmla="*/ 0 w 17"/>
                  <a:gd name="T11" fmla="*/ 0 h 160"/>
                  <a:gd name="T12" fmla="*/ 0 w 17"/>
                  <a:gd name="T13" fmla="*/ 0 h 160"/>
                  <a:gd name="T14" fmla="*/ 0 w 17"/>
                  <a:gd name="T15" fmla="*/ 0 h 160"/>
                  <a:gd name="T16" fmla="*/ 0 w 17"/>
                  <a:gd name="T17" fmla="*/ 0 h 160"/>
                  <a:gd name="T18" fmla="*/ 0 w 17"/>
                  <a:gd name="T19" fmla="*/ 0 h 160"/>
                  <a:gd name="T20" fmla="*/ 0 w 17"/>
                  <a:gd name="T21" fmla="*/ 0 h 160"/>
                  <a:gd name="T22" fmla="*/ 0 w 17"/>
                  <a:gd name="T23" fmla="*/ 0 h 160"/>
                  <a:gd name="T24" fmla="*/ 0 w 17"/>
                  <a:gd name="T25" fmla="*/ 0 h 160"/>
                  <a:gd name="T26" fmla="*/ 0 w 17"/>
                  <a:gd name="T27" fmla="*/ 0 h 160"/>
                  <a:gd name="T28" fmla="*/ 0 w 17"/>
                  <a:gd name="T29" fmla="*/ 0 h 160"/>
                  <a:gd name="T30" fmla="*/ 0 w 17"/>
                  <a:gd name="T31" fmla="*/ 0 h 160"/>
                  <a:gd name="T32" fmla="*/ 0 w 17"/>
                  <a:gd name="T33" fmla="*/ 0 h 160"/>
                  <a:gd name="T34" fmla="*/ 0 w 17"/>
                  <a:gd name="T35" fmla="*/ 0 h 160"/>
                  <a:gd name="T36" fmla="*/ 0 w 17"/>
                  <a:gd name="T37" fmla="*/ 0 h 160"/>
                  <a:gd name="T38" fmla="*/ 0 w 17"/>
                  <a:gd name="T39" fmla="*/ 0 h 160"/>
                  <a:gd name="T40" fmla="*/ 0 w 17"/>
                  <a:gd name="T41" fmla="*/ 0 h 160"/>
                  <a:gd name="T42" fmla="*/ 0 w 17"/>
                  <a:gd name="T43" fmla="*/ 0 h 160"/>
                  <a:gd name="T44" fmla="*/ 0 w 17"/>
                  <a:gd name="T45" fmla="*/ 0 h 160"/>
                  <a:gd name="T46" fmla="*/ 0 w 17"/>
                  <a:gd name="T47" fmla="*/ 0 h 160"/>
                  <a:gd name="T48" fmla="*/ 0 w 17"/>
                  <a:gd name="T49" fmla="*/ 0 h 160"/>
                  <a:gd name="T50" fmla="*/ 0 w 17"/>
                  <a:gd name="T51" fmla="*/ 0 h 16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60"/>
                  <a:gd name="T80" fmla="*/ 17 w 17"/>
                  <a:gd name="T81" fmla="*/ 160 h 16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60">
                    <a:moveTo>
                      <a:pt x="17" y="9"/>
                    </a:moveTo>
                    <a:lnTo>
                      <a:pt x="17" y="6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3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51"/>
                    </a:lnTo>
                    <a:lnTo>
                      <a:pt x="3" y="154"/>
                    </a:lnTo>
                    <a:lnTo>
                      <a:pt x="3" y="157"/>
                    </a:lnTo>
                    <a:lnTo>
                      <a:pt x="6" y="157"/>
                    </a:lnTo>
                    <a:lnTo>
                      <a:pt x="9" y="157"/>
                    </a:lnTo>
                    <a:lnTo>
                      <a:pt x="9" y="160"/>
                    </a:lnTo>
                    <a:lnTo>
                      <a:pt x="11" y="157"/>
                    </a:lnTo>
                    <a:lnTo>
                      <a:pt x="14" y="157"/>
                    </a:lnTo>
                    <a:lnTo>
                      <a:pt x="17" y="154"/>
                    </a:lnTo>
                    <a:lnTo>
                      <a:pt x="17" y="151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14" name="Line 999"/>
              <p:cNvSpPr>
                <a:spLocks noChangeShapeType="1"/>
              </p:cNvSpPr>
              <p:nvPr/>
            </p:nvSpPr>
            <p:spPr bwMode="auto">
              <a:xfrm>
                <a:off x="2332" y="322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15" name="Freeform 1000"/>
              <p:cNvSpPr>
                <a:spLocks/>
              </p:cNvSpPr>
              <p:nvPr/>
            </p:nvSpPr>
            <p:spPr bwMode="auto">
              <a:xfrm>
                <a:off x="2331" y="3223"/>
                <a:ext cx="6" cy="4"/>
              </a:xfrm>
              <a:custGeom>
                <a:avLst/>
                <a:gdLst>
                  <a:gd name="T0" fmla="*/ 0 w 33"/>
                  <a:gd name="T1" fmla="*/ 0 h 19"/>
                  <a:gd name="T2" fmla="*/ 0 w 33"/>
                  <a:gd name="T3" fmla="*/ 0 h 19"/>
                  <a:gd name="T4" fmla="*/ 0 w 33"/>
                  <a:gd name="T5" fmla="*/ 0 h 19"/>
                  <a:gd name="T6" fmla="*/ 0 w 33"/>
                  <a:gd name="T7" fmla="*/ 0 h 19"/>
                  <a:gd name="T8" fmla="*/ 0 w 33"/>
                  <a:gd name="T9" fmla="*/ 0 h 19"/>
                  <a:gd name="T10" fmla="*/ 0 w 33"/>
                  <a:gd name="T11" fmla="*/ 0 h 19"/>
                  <a:gd name="T12" fmla="*/ 0 w 33"/>
                  <a:gd name="T13" fmla="*/ 0 h 19"/>
                  <a:gd name="T14" fmla="*/ 0 w 33"/>
                  <a:gd name="T15" fmla="*/ 0 h 19"/>
                  <a:gd name="T16" fmla="*/ 0 w 33"/>
                  <a:gd name="T17" fmla="*/ 0 h 19"/>
                  <a:gd name="T18" fmla="*/ 0 w 33"/>
                  <a:gd name="T19" fmla="*/ 0 h 19"/>
                  <a:gd name="T20" fmla="*/ 0 w 33"/>
                  <a:gd name="T21" fmla="*/ 0 h 19"/>
                  <a:gd name="T22" fmla="*/ 0 w 33"/>
                  <a:gd name="T23" fmla="*/ 0 h 19"/>
                  <a:gd name="T24" fmla="*/ 0 w 33"/>
                  <a:gd name="T25" fmla="*/ 0 h 19"/>
                  <a:gd name="T26" fmla="*/ 0 w 33"/>
                  <a:gd name="T27" fmla="*/ 0 h 19"/>
                  <a:gd name="T28" fmla="*/ 0 w 33"/>
                  <a:gd name="T29" fmla="*/ 0 h 19"/>
                  <a:gd name="T30" fmla="*/ 0 w 33"/>
                  <a:gd name="T31" fmla="*/ 0 h 19"/>
                  <a:gd name="T32" fmla="*/ 0 w 33"/>
                  <a:gd name="T33" fmla="*/ 0 h 19"/>
                  <a:gd name="T34" fmla="*/ 0 w 33"/>
                  <a:gd name="T35" fmla="*/ 0 h 19"/>
                  <a:gd name="T36" fmla="*/ 0 w 33"/>
                  <a:gd name="T37" fmla="*/ 0 h 19"/>
                  <a:gd name="T38" fmla="*/ 0 w 33"/>
                  <a:gd name="T39" fmla="*/ 0 h 19"/>
                  <a:gd name="T40" fmla="*/ 0 w 33"/>
                  <a:gd name="T41" fmla="*/ 0 h 19"/>
                  <a:gd name="T42" fmla="*/ 0 w 33"/>
                  <a:gd name="T43" fmla="*/ 0 h 19"/>
                  <a:gd name="T44" fmla="*/ 0 w 33"/>
                  <a:gd name="T45" fmla="*/ 0 h 19"/>
                  <a:gd name="T46" fmla="*/ 0 w 33"/>
                  <a:gd name="T47" fmla="*/ 0 h 19"/>
                  <a:gd name="T48" fmla="*/ 0 w 33"/>
                  <a:gd name="T49" fmla="*/ 0 h 19"/>
                  <a:gd name="T50" fmla="*/ 0 w 33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3"/>
                  <a:gd name="T79" fmla="*/ 0 h 19"/>
                  <a:gd name="T80" fmla="*/ 33 w 33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3" h="19">
                    <a:moveTo>
                      <a:pt x="9" y="0"/>
                    </a:moveTo>
                    <a:lnTo>
                      <a:pt x="9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3" y="13"/>
                    </a:lnTo>
                    <a:lnTo>
                      <a:pt x="3" y="16"/>
                    </a:lnTo>
                    <a:lnTo>
                      <a:pt x="6" y="16"/>
                    </a:lnTo>
                    <a:lnTo>
                      <a:pt x="9" y="16"/>
                    </a:lnTo>
                    <a:lnTo>
                      <a:pt x="9" y="19"/>
                    </a:lnTo>
                    <a:lnTo>
                      <a:pt x="22" y="19"/>
                    </a:lnTo>
                    <a:lnTo>
                      <a:pt x="28" y="16"/>
                    </a:lnTo>
                    <a:lnTo>
                      <a:pt x="31" y="16"/>
                    </a:lnTo>
                    <a:lnTo>
                      <a:pt x="31" y="13"/>
                    </a:lnTo>
                    <a:lnTo>
                      <a:pt x="31" y="10"/>
                    </a:lnTo>
                    <a:lnTo>
                      <a:pt x="33" y="10"/>
                    </a:lnTo>
                    <a:lnTo>
                      <a:pt x="31" y="7"/>
                    </a:lnTo>
                    <a:lnTo>
                      <a:pt x="31" y="4"/>
                    </a:lnTo>
                    <a:lnTo>
                      <a:pt x="31" y="0"/>
                    </a:lnTo>
                    <a:lnTo>
                      <a:pt x="28" y="0"/>
                    </a:lnTo>
                    <a:lnTo>
                      <a:pt x="25" y="0"/>
                    </a:lnTo>
                    <a:lnTo>
                      <a:pt x="22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16" name="Line 1001"/>
              <p:cNvSpPr>
                <a:spLocks noChangeShapeType="1"/>
              </p:cNvSpPr>
              <p:nvPr/>
            </p:nvSpPr>
            <p:spPr bwMode="auto">
              <a:xfrm>
                <a:off x="2336" y="322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17" name="Freeform 1002"/>
              <p:cNvSpPr>
                <a:spLocks/>
              </p:cNvSpPr>
              <p:nvPr/>
            </p:nvSpPr>
            <p:spPr bwMode="auto">
              <a:xfrm>
                <a:off x="2334" y="3223"/>
                <a:ext cx="103" cy="4"/>
              </a:xfrm>
              <a:custGeom>
                <a:avLst/>
                <a:gdLst>
                  <a:gd name="T0" fmla="*/ 0 w 515"/>
                  <a:gd name="T1" fmla="*/ 0 h 19"/>
                  <a:gd name="T2" fmla="*/ 0 w 515"/>
                  <a:gd name="T3" fmla="*/ 0 h 19"/>
                  <a:gd name="T4" fmla="*/ 0 w 515"/>
                  <a:gd name="T5" fmla="*/ 0 h 19"/>
                  <a:gd name="T6" fmla="*/ 0 w 515"/>
                  <a:gd name="T7" fmla="*/ 0 h 19"/>
                  <a:gd name="T8" fmla="*/ 0 w 515"/>
                  <a:gd name="T9" fmla="*/ 0 h 19"/>
                  <a:gd name="T10" fmla="*/ 0 w 515"/>
                  <a:gd name="T11" fmla="*/ 0 h 19"/>
                  <a:gd name="T12" fmla="*/ 0 w 515"/>
                  <a:gd name="T13" fmla="*/ 0 h 19"/>
                  <a:gd name="T14" fmla="*/ 0 w 515"/>
                  <a:gd name="T15" fmla="*/ 0 h 19"/>
                  <a:gd name="T16" fmla="*/ 0 w 515"/>
                  <a:gd name="T17" fmla="*/ 0 h 19"/>
                  <a:gd name="T18" fmla="*/ 0 w 515"/>
                  <a:gd name="T19" fmla="*/ 0 h 19"/>
                  <a:gd name="T20" fmla="*/ 0 w 515"/>
                  <a:gd name="T21" fmla="*/ 0 h 19"/>
                  <a:gd name="T22" fmla="*/ 0 w 515"/>
                  <a:gd name="T23" fmla="*/ 0 h 19"/>
                  <a:gd name="T24" fmla="*/ 0 w 515"/>
                  <a:gd name="T25" fmla="*/ 0 h 19"/>
                  <a:gd name="T26" fmla="*/ 0 w 515"/>
                  <a:gd name="T27" fmla="*/ 0 h 19"/>
                  <a:gd name="T28" fmla="*/ 0 w 515"/>
                  <a:gd name="T29" fmla="*/ 0 h 19"/>
                  <a:gd name="T30" fmla="*/ 0 w 515"/>
                  <a:gd name="T31" fmla="*/ 0 h 19"/>
                  <a:gd name="T32" fmla="*/ 0 w 515"/>
                  <a:gd name="T33" fmla="*/ 0 h 19"/>
                  <a:gd name="T34" fmla="*/ 0 w 515"/>
                  <a:gd name="T35" fmla="*/ 0 h 19"/>
                  <a:gd name="T36" fmla="*/ 0 w 515"/>
                  <a:gd name="T37" fmla="*/ 0 h 19"/>
                  <a:gd name="T38" fmla="*/ 0 w 515"/>
                  <a:gd name="T39" fmla="*/ 0 h 19"/>
                  <a:gd name="T40" fmla="*/ 0 w 515"/>
                  <a:gd name="T41" fmla="*/ 0 h 19"/>
                  <a:gd name="T42" fmla="*/ 0 w 515"/>
                  <a:gd name="T43" fmla="*/ 0 h 19"/>
                  <a:gd name="T44" fmla="*/ 0 w 515"/>
                  <a:gd name="T45" fmla="*/ 0 h 19"/>
                  <a:gd name="T46" fmla="*/ 0 w 515"/>
                  <a:gd name="T47" fmla="*/ 0 h 19"/>
                  <a:gd name="T48" fmla="*/ 0 w 515"/>
                  <a:gd name="T49" fmla="*/ 0 h 19"/>
                  <a:gd name="T50" fmla="*/ 0 w 515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515"/>
                  <a:gd name="T79" fmla="*/ 0 h 19"/>
                  <a:gd name="T80" fmla="*/ 515 w 515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515" h="19">
                    <a:moveTo>
                      <a:pt x="8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3" y="16"/>
                    </a:lnTo>
                    <a:lnTo>
                      <a:pt x="5" y="16"/>
                    </a:lnTo>
                    <a:lnTo>
                      <a:pt x="8" y="19"/>
                    </a:lnTo>
                    <a:lnTo>
                      <a:pt x="507" y="19"/>
                    </a:lnTo>
                    <a:lnTo>
                      <a:pt x="511" y="16"/>
                    </a:lnTo>
                    <a:lnTo>
                      <a:pt x="513" y="16"/>
                    </a:lnTo>
                    <a:lnTo>
                      <a:pt x="513" y="13"/>
                    </a:lnTo>
                    <a:lnTo>
                      <a:pt x="515" y="10"/>
                    </a:lnTo>
                    <a:lnTo>
                      <a:pt x="515" y="7"/>
                    </a:lnTo>
                    <a:lnTo>
                      <a:pt x="513" y="4"/>
                    </a:lnTo>
                    <a:lnTo>
                      <a:pt x="513" y="0"/>
                    </a:lnTo>
                    <a:lnTo>
                      <a:pt x="511" y="0"/>
                    </a:lnTo>
                    <a:lnTo>
                      <a:pt x="507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18" name="Line 1003"/>
              <p:cNvSpPr>
                <a:spLocks noChangeShapeType="1"/>
              </p:cNvSpPr>
              <p:nvPr/>
            </p:nvSpPr>
            <p:spPr bwMode="auto">
              <a:xfrm>
                <a:off x="2435" y="322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19" name="Freeform 1004"/>
              <p:cNvSpPr>
                <a:spLocks/>
              </p:cNvSpPr>
              <p:nvPr/>
            </p:nvSpPr>
            <p:spPr bwMode="auto">
              <a:xfrm>
                <a:off x="2434" y="3223"/>
                <a:ext cx="34" cy="4"/>
              </a:xfrm>
              <a:custGeom>
                <a:avLst/>
                <a:gdLst>
                  <a:gd name="T0" fmla="*/ 0 w 171"/>
                  <a:gd name="T1" fmla="*/ 0 h 19"/>
                  <a:gd name="T2" fmla="*/ 0 w 171"/>
                  <a:gd name="T3" fmla="*/ 0 h 19"/>
                  <a:gd name="T4" fmla="*/ 0 w 171"/>
                  <a:gd name="T5" fmla="*/ 0 h 19"/>
                  <a:gd name="T6" fmla="*/ 0 w 171"/>
                  <a:gd name="T7" fmla="*/ 0 h 19"/>
                  <a:gd name="T8" fmla="*/ 0 w 171"/>
                  <a:gd name="T9" fmla="*/ 0 h 19"/>
                  <a:gd name="T10" fmla="*/ 0 w 171"/>
                  <a:gd name="T11" fmla="*/ 0 h 19"/>
                  <a:gd name="T12" fmla="*/ 0 w 171"/>
                  <a:gd name="T13" fmla="*/ 0 h 19"/>
                  <a:gd name="T14" fmla="*/ 0 w 171"/>
                  <a:gd name="T15" fmla="*/ 0 h 19"/>
                  <a:gd name="T16" fmla="*/ 0 w 171"/>
                  <a:gd name="T17" fmla="*/ 0 h 19"/>
                  <a:gd name="T18" fmla="*/ 0 w 171"/>
                  <a:gd name="T19" fmla="*/ 0 h 19"/>
                  <a:gd name="T20" fmla="*/ 0 w 171"/>
                  <a:gd name="T21" fmla="*/ 0 h 19"/>
                  <a:gd name="T22" fmla="*/ 0 w 171"/>
                  <a:gd name="T23" fmla="*/ 0 h 19"/>
                  <a:gd name="T24" fmla="*/ 0 w 171"/>
                  <a:gd name="T25" fmla="*/ 0 h 19"/>
                  <a:gd name="T26" fmla="*/ 0 w 171"/>
                  <a:gd name="T27" fmla="*/ 0 h 19"/>
                  <a:gd name="T28" fmla="*/ 0 w 171"/>
                  <a:gd name="T29" fmla="*/ 0 h 19"/>
                  <a:gd name="T30" fmla="*/ 0 w 171"/>
                  <a:gd name="T31" fmla="*/ 0 h 19"/>
                  <a:gd name="T32" fmla="*/ 0 w 171"/>
                  <a:gd name="T33" fmla="*/ 0 h 19"/>
                  <a:gd name="T34" fmla="*/ 0 w 171"/>
                  <a:gd name="T35" fmla="*/ 0 h 19"/>
                  <a:gd name="T36" fmla="*/ 0 w 171"/>
                  <a:gd name="T37" fmla="*/ 0 h 19"/>
                  <a:gd name="T38" fmla="*/ 0 w 171"/>
                  <a:gd name="T39" fmla="*/ 0 h 19"/>
                  <a:gd name="T40" fmla="*/ 0 w 171"/>
                  <a:gd name="T41" fmla="*/ 0 h 19"/>
                  <a:gd name="T42" fmla="*/ 0 w 171"/>
                  <a:gd name="T43" fmla="*/ 0 h 19"/>
                  <a:gd name="T44" fmla="*/ 0 w 171"/>
                  <a:gd name="T45" fmla="*/ 0 h 19"/>
                  <a:gd name="T46" fmla="*/ 0 w 171"/>
                  <a:gd name="T47" fmla="*/ 0 h 19"/>
                  <a:gd name="T48" fmla="*/ 0 w 171"/>
                  <a:gd name="T49" fmla="*/ 0 h 19"/>
                  <a:gd name="T50" fmla="*/ 0 w 171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1"/>
                  <a:gd name="T79" fmla="*/ 0 h 19"/>
                  <a:gd name="T80" fmla="*/ 171 w 171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1" h="19">
                    <a:moveTo>
                      <a:pt x="7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2" y="16"/>
                    </a:lnTo>
                    <a:lnTo>
                      <a:pt x="5" y="16"/>
                    </a:lnTo>
                    <a:lnTo>
                      <a:pt x="7" y="19"/>
                    </a:lnTo>
                    <a:lnTo>
                      <a:pt x="163" y="19"/>
                    </a:lnTo>
                    <a:lnTo>
                      <a:pt x="168" y="16"/>
                    </a:lnTo>
                    <a:lnTo>
                      <a:pt x="171" y="16"/>
                    </a:lnTo>
                    <a:lnTo>
                      <a:pt x="171" y="13"/>
                    </a:lnTo>
                    <a:lnTo>
                      <a:pt x="171" y="10"/>
                    </a:lnTo>
                    <a:lnTo>
                      <a:pt x="171" y="7"/>
                    </a:lnTo>
                    <a:lnTo>
                      <a:pt x="171" y="4"/>
                    </a:lnTo>
                    <a:lnTo>
                      <a:pt x="171" y="0"/>
                    </a:lnTo>
                    <a:lnTo>
                      <a:pt x="168" y="0"/>
                    </a:lnTo>
                    <a:lnTo>
                      <a:pt x="165" y="0"/>
                    </a:lnTo>
                    <a:lnTo>
                      <a:pt x="163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20" name="Line 1005"/>
              <p:cNvSpPr>
                <a:spLocks noChangeShapeType="1"/>
              </p:cNvSpPr>
              <p:nvPr/>
            </p:nvSpPr>
            <p:spPr bwMode="auto">
              <a:xfrm>
                <a:off x="2467" y="322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21" name="Freeform 1006"/>
              <p:cNvSpPr>
                <a:spLocks/>
              </p:cNvSpPr>
              <p:nvPr/>
            </p:nvSpPr>
            <p:spPr bwMode="auto">
              <a:xfrm>
                <a:off x="2465" y="3223"/>
                <a:ext cx="6" cy="4"/>
              </a:xfrm>
              <a:custGeom>
                <a:avLst/>
                <a:gdLst>
                  <a:gd name="T0" fmla="*/ 0 w 33"/>
                  <a:gd name="T1" fmla="*/ 0 h 19"/>
                  <a:gd name="T2" fmla="*/ 0 w 33"/>
                  <a:gd name="T3" fmla="*/ 0 h 19"/>
                  <a:gd name="T4" fmla="*/ 0 w 33"/>
                  <a:gd name="T5" fmla="*/ 0 h 19"/>
                  <a:gd name="T6" fmla="*/ 0 w 33"/>
                  <a:gd name="T7" fmla="*/ 0 h 19"/>
                  <a:gd name="T8" fmla="*/ 0 w 33"/>
                  <a:gd name="T9" fmla="*/ 0 h 19"/>
                  <a:gd name="T10" fmla="*/ 0 w 33"/>
                  <a:gd name="T11" fmla="*/ 0 h 19"/>
                  <a:gd name="T12" fmla="*/ 0 w 33"/>
                  <a:gd name="T13" fmla="*/ 0 h 19"/>
                  <a:gd name="T14" fmla="*/ 0 w 33"/>
                  <a:gd name="T15" fmla="*/ 0 h 19"/>
                  <a:gd name="T16" fmla="*/ 0 w 33"/>
                  <a:gd name="T17" fmla="*/ 0 h 19"/>
                  <a:gd name="T18" fmla="*/ 0 w 33"/>
                  <a:gd name="T19" fmla="*/ 0 h 19"/>
                  <a:gd name="T20" fmla="*/ 0 w 33"/>
                  <a:gd name="T21" fmla="*/ 0 h 19"/>
                  <a:gd name="T22" fmla="*/ 0 w 33"/>
                  <a:gd name="T23" fmla="*/ 0 h 19"/>
                  <a:gd name="T24" fmla="*/ 0 w 33"/>
                  <a:gd name="T25" fmla="*/ 0 h 19"/>
                  <a:gd name="T26" fmla="*/ 0 w 33"/>
                  <a:gd name="T27" fmla="*/ 0 h 19"/>
                  <a:gd name="T28" fmla="*/ 0 w 33"/>
                  <a:gd name="T29" fmla="*/ 0 h 19"/>
                  <a:gd name="T30" fmla="*/ 0 w 33"/>
                  <a:gd name="T31" fmla="*/ 0 h 19"/>
                  <a:gd name="T32" fmla="*/ 0 w 33"/>
                  <a:gd name="T33" fmla="*/ 0 h 19"/>
                  <a:gd name="T34" fmla="*/ 0 w 33"/>
                  <a:gd name="T35" fmla="*/ 0 h 19"/>
                  <a:gd name="T36" fmla="*/ 0 w 33"/>
                  <a:gd name="T37" fmla="*/ 0 h 19"/>
                  <a:gd name="T38" fmla="*/ 0 w 33"/>
                  <a:gd name="T39" fmla="*/ 0 h 19"/>
                  <a:gd name="T40" fmla="*/ 0 w 33"/>
                  <a:gd name="T41" fmla="*/ 0 h 19"/>
                  <a:gd name="T42" fmla="*/ 0 w 33"/>
                  <a:gd name="T43" fmla="*/ 0 h 19"/>
                  <a:gd name="T44" fmla="*/ 0 w 33"/>
                  <a:gd name="T45" fmla="*/ 0 h 19"/>
                  <a:gd name="T46" fmla="*/ 0 w 33"/>
                  <a:gd name="T47" fmla="*/ 0 h 19"/>
                  <a:gd name="T48" fmla="*/ 0 w 33"/>
                  <a:gd name="T49" fmla="*/ 0 h 19"/>
                  <a:gd name="T50" fmla="*/ 0 w 33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3"/>
                  <a:gd name="T79" fmla="*/ 0 h 19"/>
                  <a:gd name="T80" fmla="*/ 33 w 33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3" h="19">
                    <a:moveTo>
                      <a:pt x="9" y="0"/>
                    </a:moveTo>
                    <a:lnTo>
                      <a:pt x="9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4" y="13"/>
                    </a:lnTo>
                    <a:lnTo>
                      <a:pt x="4" y="16"/>
                    </a:lnTo>
                    <a:lnTo>
                      <a:pt x="6" y="16"/>
                    </a:lnTo>
                    <a:lnTo>
                      <a:pt x="9" y="16"/>
                    </a:lnTo>
                    <a:lnTo>
                      <a:pt x="9" y="19"/>
                    </a:lnTo>
                    <a:lnTo>
                      <a:pt x="22" y="19"/>
                    </a:lnTo>
                    <a:lnTo>
                      <a:pt x="28" y="16"/>
                    </a:lnTo>
                    <a:lnTo>
                      <a:pt x="30" y="16"/>
                    </a:lnTo>
                    <a:lnTo>
                      <a:pt x="30" y="13"/>
                    </a:lnTo>
                    <a:lnTo>
                      <a:pt x="33" y="10"/>
                    </a:lnTo>
                    <a:lnTo>
                      <a:pt x="33" y="7"/>
                    </a:lnTo>
                    <a:lnTo>
                      <a:pt x="30" y="4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5" y="0"/>
                    </a:lnTo>
                    <a:lnTo>
                      <a:pt x="22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22" name="Line 1007"/>
              <p:cNvSpPr>
                <a:spLocks noChangeShapeType="1"/>
              </p:cNvSpPr>
              <p:nvPr/>
            </p:nvSpPr>
            <p:spPr bwMode="auto">
              <a:xfrm>
                <a:off x="2470" y="322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23" name="Freeform 1008"/>
              <p:cNvSpPr>
                <a:spLocks/>
              </p:cNvSpPr>
              <p:nvPr/>
            </p:nvSpPr>
            <p:spPr bwMode="auto">
              <a:xfrm>
                <a:off x="2468" y="3223"/>
                <a:ext cx="69" cy="4"/>
              </a:xfrm>
              <a:custGeom>
                <a:avLst/>
                <a:gdLst>
                  <a:gd name="T0" fmla="*/ 0 w 344"/>
                  <a:gd name="T1" fmla="*/ 0 h 19"/>
                  <a:gd name="T2" fmla="*/ 0 w 344"/>
                  <a:gd name="T3" fmla="*/ 0 h 19"/>
                  <a:gd name="T4" fmla="*/ 0 w 344"/>
                  <a:gd name="T5" fmla="*/ 0 h 19"/>
                  <a:gd name="T6" fmla="*/ 0 w 344"/>
                  <a:gd name="T7" fmla="*/ 0 h 19"/>
                  <a:gd name="T8" fmla="*/ 0 w 344"/>
                  <a:gd name="T9" fmla="*/ 0 h 19"/>
                  <a:gd name="T10" fmla="*/ 0 w 344"/>
                  <a:gd name="T11" fmla="*/ 0 h 19"/>
                  <a:gd name="T12" fmla="*/ 0 w 344"/>
                  <a:gd name="T13" fmla="*/ 0 h 19"/>
                  <a:gd name="T14" fmla="*/ 0 w 344"/>
                  <a:gd name="T15" fmla="*/ 0 h 19"/>
                  <a:gd name="T16" fmla="*/ 0 w 344"/>
                  <a:gd name="T17" fmla="*/ 0 h 19"/>
                  <a:gd name="T18" fmla="*/ 0 w 344"/>
                  <a:gd name="T19" fmla="*/ 0 h 19"/>
                  <a:gd name="T20" fmla="*/ 0 w 344"/>
                  <a:gd name="T21" fmla="*/ 0 h 19"/>
                  <a:gd name="T22" fmla="*/ 0 w 344"/>
                  <a:gd name="T23" fmla="*/ 0 h 19"/>
                  <a:gd name="T24" fmla="*/ 0 w 344"/>
                  <a:gd name="T25" fmla="*/ 0 h 19"/>
                  <a:gd name="T26" fmla="*/ 0 w 344"/>
                  <a:gd name="T27" fmla="*/ 0 h 19"/>
                  <a:gd name="T28" fmla="*/ 0 w 344"/>
                  <a:gd name="T29" fmla="*/ 0 h 19"/>
                  <a:gd name="T30" fmla="*/ 0 w 344"/>
                  <a:gd name="T31" fmla="*/ 0 h 19"/>
                  <a:gd name="T32" fmla="*/ 0 w 344"/>
                  <a:gd name="T33" fmla="*/ 0 h 19"/>
                  <a:gd name="T34" fmla="*/ 0 w 344"/>
                  <a:gd name="T35" fmla="*/ 0 h 19"/>
                  <a:gd name="T36" fmla="*/ 0 w 344"/>
                  <a:gd name="T37" fmla="*/ 0 h 19"/>
                  <a:gd name="T38" fmla="*/ 0 w 344"/>
                  <a:gd name="T39" fmla="*/ 0 h 19"/>
                  <a:gd name="T40" fmla="*/ 0 w 344"/>
                  <a:gd name="T41" fmla="*/ 0 h 19"/>
                  <a:gd name="T42" fmla="*/ 0 w 344"/>
                  <a:gd name="T43" fmla="*/ 0 h 19"/>
                  <a:gd name="T44" fmla="*/ 0 w 344"/>
                  <a:gd name="T45" fmla="*/ 0 h 19"/>
                  <a:gd name="T46" fmla="*/ 0 w 344"/>
                  <a:gd name="T47" fmla="*/ 0 h 19"/>
                  <a:gd name="T48" fmla="*/ 0 w 344"/>
                  <a:gd name="T49" fmla="*/ 0 h 19"/>
                  <a:gd name="T50" fmla="*/ 0 w 344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44"/>
                  <a:gd name="T79" fmla="*/ 0 h 19"/>
                  <a:gd name="T80" fmla="*/ 344 w 344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44" h="19">
                    <a:moveTo>
                      <a:pt x="8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2" y="16"/>
                    </a:lnTo>
                    <a:lnTo>
                      <a:pt x="5" y="16"/>
                    </a:lnTo>
                    <a:lnTo>
                      <a:pt x="8" y="19"/>
                    </a:lnTo>
                    <a:lnTo>
                      <a:pt x="335" y="19"/>
                    </a:lnTo>
                    <a:lnTo>
                      <a:pt x="341" y="16"/>
                    </a:lnTo>
                    <a:lnTo>
                      <a:pt x="344" y="13"/>
                    </a:lnTo>
                    <a:lnTo>
                      <a:pt x="344" y="10"/>
                    </a:lnTo>
                    <a:lnTo>
                      <a:pt x="344" y="7"/>
                    </a:lnTo>
                    <a:lnTo>
                      <a:pt x="344" y="4"/>
                    </a:lnTo>
                    <a:lnTo>
                      <a:pt x="341" y="0"/>
                    </a:lnTo>
                    <a:lnTo>
                      <a:pt x="338" y="0"/>
                    </a:lnTo>
                    <a:lnTo>
                      <a:pt x="335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24" name="Line 1009"/>
              <p:cNvSpPr>
                <a:spLocks noChangeShapeType="1"/>
              </p:cNvSpPr>
              <p:nvPr/>
            </p:nvSpPr>
            <p:spPr bwMode="auto">
              <a:xfrm>
                <a:off x="2537" y="322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25" name="Freeform 1010"/>
              <p:cNvSpPr>
                <a:spLocks/>
              </p:cNvSpPr>
              <p:nvPr/>
            </p:nvSpPr>
            <p:spPr bwMode="auto">
              <a:xfrm>
                <a:off x="2534" y="3223"/>
                <a:ext cx="3" cy="42"/>
              </a:xfrm>
              <a:custGeom>
                <a:avLst/>
                <a:gdLst>
                  <a:gd name="T0" fmla="*/ 0 w 17"/>
                  <a:gd name="T1" fmla="*/ 0 h 210"/>
                  <a:gd name="T2" fmla="*/ 0 w 17"/>
                  <a:gd name="T3" fmla="*/ 0 h 210"/>
                  <a:gd name="T4" fmla="*/ 0 w 17"/>
                  <a:gd name="T5" fmla="*/ 0 h 210"/>
                  <a:gd name="T6" fmla="*/ 0 w 17"/>
                  <a:gd name="T7" fmla="*/ 0 h 210"/>
                  <a:gd name="T8" fmla="*/ 0 w 17"/>
                  <a:gd name="T9" fmla="*/ 0 h 210"/>
                  <a:gd name="T10" fmla="*/ 0 w 17"/>
                  <a:gd name="T11" fmla="*/ 0 h 210"/>
                  <a:gd name="T12" fmla="*/ 0 w 17"/>
                  <a:gd name="T13" fmla="*/ 0 h 210"/>
                  <a:gd name="T14" fmla="*/ 0 w 17"/>
                  <a:gd name="T15" fmla="*/ 0 h 210"/>
                  <a:gd name="T16" fmla="*/ 0 w 17"/>
                  <a:gd name="T17" fmla="*/ 0 h 210"/>
                  <a:gd name="T18" fmla="*/ 0 w 17"/>
                  <a:gd name="T19" fmla="*/ 0 h 210"/>
                  <a:gd name="T20" fmla="*/ 0 w 17"/>
                  <a:gd name="T21" fmla="*/ 0 h 210"/>
                  <a:gd name="T22" fmla="*/ 0 w 17"/>
                  <a:gd name="T23" fmla="*/ 0 h 210"/>
                  <a:gd name="T24" fmla="*/ 0 w 17"/>
                  <a:gd name="T25" fmla="*/ 0 h 210"/>
                  <a:gd name="T26" fmla="*/ 0 w 17"/>
                  <a:gd name="T27" fmla="*/ 0 h 210"/>
                  <a:gd name="T28" fmla="*/ 0 w 17"/>
                  <a:gd name="T29" fmla="*/ 0 h 210"/>
                  <a:gd name="T30" fmla="*/ 0 w 17"/>
                  <a:gd name="T31" fmla="*/ 0 h 210"/>
                  <a:gd name="T32" fmla="*/ 0 w 17"/>
                  <a:gd name="T33" fmla="*/ 0 h 210"/>
                  <a:gd name="T34" fmla="*/ 0 w 17"/>
                  <a:gd name="T35" fmla="*/ 0 h 210"/>
                  <a:gd name="T36" fmla="*/ 0 w 17"/>
                  <a:gd name="T37" fmla="*/ 0 h 210"/>
                  <a:gd name="T38" fmla="*/ 0 w 17"/>
                  <a:gd name="T39" fmla="*/ 0 h 210"/>
                  <a:gd name="T40" fmla="*/ 0 w 17"/>
                  <a:gd name="T41" fmla="*/ 0 h 210"/>
                  <a:gd name="T42" fmla="*/ 0 w 17"/>
                  <a:gd name="T43" fmla="*/ 0 h 210"/>
                  <a:gd name="T44" fmla="*/ 0 w 17"/>
                  <a:gd name="T45" fmla="*/ 0 h 210"/>
                  <a:gd name="T46" fmla="*/ 0 w 17"/>
                  <a:gd name="T47" fmla="*/ 0 h 210"/>
                  <a:gd name="T48" fmla="*/ 0 w 17"/>
                  <a:gd name="T49" fmla="*/ 0 h 210"/>
                  <a:gd name="T50" fmla="*/ 0 w 17"/>
                  <a:gd name="T51" fmla="*/ 0 h 21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210"/>
                  <a:gd name="T80" fmla="*/ 17 w 17"/>
                  <a:gd name="T81" fmla="*/ 210 h 21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210">
                    <a:moveTo>
                      <a:pt x="17" y="10"/>
                    </a:moveTo>
                    <a:lnTo>
                      <a:pt x="17" y="7"/>
                    </a:lnTo>
                    <a:lnTo>
                      <a:pt x="17" y="4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204"/>
                    </a:lnTo>
                    <a:lnTo>
                      <a:pt x="3" y="206"/>
                    </a:lnTo>
                    <a:lnTo>
                      <a:pt x="6" y="206"/>
                    </a:lnTo>
                    <a:lnTo>
                      <a:pt x="6" y="210"/>
                    </a:lnTo>
                    <a:lnTo>
                      <a:pt x="8" y="210"/>
                    </a:lnTo>
                    <a:lnTo>
                      <a:pt x="11" y="210"/>
                    </a:lnTo>
                    <a:lnTo>
                      <a:pt x="14" y="206"/>
                    </a:lnTo>
                    <a:lnTo>
                      <a:pt x="17" y="204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26" name="Line 1011"/>
              <p:cNvSpPr>
                <a:spLocks noChangeShapeType="1"/>
              </p:cNvSpPr>
              <p:nvPr/>
            </p:nvSpPr>
            <p:spPr bwMode="auto">
              <a:xfrm>
                <a:off x="2535" y="326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27" name="Freeform 1012"/>
              <p:cNvSpPr>
                <a:spLocks/>
              </p:cNvSpPr>
              <p:nvPr/>
            </p:nvSpPr>
            <p:spPr bwMode="auto">
              <a:xfrm>
                <a:off x="2534" y="3262"/>
                <a:ext cx="140" cy="3"/>
              </a:xfrm>
              <a:custGeom>
                <a:avLst/>
                <a:gdLst>
                  <a:gd name="T0" fmla="*/ 0 w 701"/>
                  <a:gd name="T1" fmla="*/ 0 h 19"/>
                  <a:gd name="T2" fmla="*/ 0 w 701"/>
                  <a:gd name="T3" fmla="*/ 0 h 19"/>
                  <a:gd name="T4" fmla="*/ 0 w 701"/>
                  <a:gd name="T5" fmla="*/ 0 h 19"/>
                  <a:gd name="T6" fmla="*/ 0 w 701"/>
                  <a:gd name="T7" fmla="*/ 0 h 19"/>
                  <a:gd name="T8" fmla="*/ 0 w 701"/>
                  <a:gd name="T9" fmla="*/ 0 h 19"/>
                  <a:gd name="T10" fmla="*/ 0 w 701"/>
                  <a:gd name="T11" fmla="*/ 0 h 19"/>
                  <a:gd name="T12" fmla="*/ 0 w 701"/>
                  <a:gd name="T13" fmla="*/ 0 h 19"/>
                  <a:gd name="T14" fmla="*/ 0 w 701"/>
                  <a:gd name="T15" fmla="*/ 0 h 19"/>
                  <a:gd name="T16" fmla="*/ 0 w 701"/>
                  <a:gd name="T17" fmla="*/ 0 h 19"/>
                  <a:gd name="T18" fmla="*/ 0 w 701"/>
                  <a:gd name="T19" fmla="*/ 0 h 19"/>
                  <a:gd name="T20" fmla="*/ 0 w 701"/>
                  <a:gd name="T21" fmla="*/ 0 h 19"/>
                  <a:gd name="T22" fmla="*/ 0 w 701"/>
                  <a:gd name="T23" fmla="*/ 0 h 19"/>
                  <a:gd name="T24" fmla="*/ 0 w 701"/>
                  <a:gd name="T25" fmla="*/ 0 h 19"/>
                  <a:gd name="T26" fmla="*/ 0 w 701"/>
                  <a:gd name="T27" fmla="*/ 0 h 19"/>
                  <a:gd name="T28" fmla="*/ 0 w 701"/>
                  <a:gd name="T29" fmla="*/ 0 h 19"/>
                  <a:gd name="T30" fmla="*/ 0 w 701"/>
                  <a:gd name="T31" fmla="*/ 0 h 19"/>
                  <a:gd name="T32" fmla="*/ 0 w 701"/>
                  <a:gd name="T33" fmla="*/ 0 h 19"/>
                  <a:gd name="T34" fmla="*/ 0 w 701"/>
                  <a:gd name="T35" fmla="*/ 0 h 19"/>
                  <a:gd name="T36" fmla="*/ 0 w 701"/>
                  <a:gd name="T37" fmla="*/ 0 h 19"/>
                  <a:gd name="T38" fmla="*/ 0 w 701"/>
                  <a:gd name="T39" fmla="*/ 0 h 19"/>
                  <a:gd name="T40" fmla="*/ 0 w 701"/>
                  <a:gd name="T41" fmla="*/ 0 h 19"/>
                  <a:gd name="T42" fmla="*/ 0 w 701"/>
                  <a:gd name="T43" fmla="*/ 0 h 19"/>
                  <a:gd name="T44" fmla="*/ 0 w 701"/>
                  <a:gd name="T45" fmla="*/ 0 h 19"/>
                  <a:gd name="T46" fmla="*/ 0 w 701"/>
                  <a:gd name="T47" fmla="*/ 0 h 19"/>
                  <a:gd name="T48" fmla="*/ 0 w 701"/>
                  <a:gd name="T49" fmla="*/ 0 h 19"/>
                  <a:gd name="T50" fmla="*/ 0 w 701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701"/>
                  <a:gd name="T79" fmla="*/ 0 h 19"/>
                  <a:gd name="T80" fmla="*/ 701 w 701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701" h="19">
                    <a:moveTo>
                      <a:pt x="8" y="0"/>
                    </a:moveTo>
                    <a:lnTo>
                      <a:pt x="6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3" y="15"/>
                    </a:lnTo>
                    <a:lnTo>
                      <a:pt x="6" y="15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693" y="19"/>
                    </a:lnTo>
                    <a:lnTo>
                      <a:pt x="698" y="15"/>
                    </a:lnTo>
                    <a:lnTo>
                      <a:pt x="701" y="13"/>
                    </a:lnTo>
                    <a:lnTo>
                      <a:pt x="701" y="9"/>
                    </a:lnTo>
                    <a:lnTo>
                      <a:pt x="701" y="7"/>
                    </a:lnTo>
                    <a:lnTo>
                      <a:pt x="701" y="3"/>
                    </a:lnTo>
                    <a:lnTo>
                      <a:pt x="698" y="3"/>
                    </a:lnTo>
                    <a:lnTo>
                      <a:pt x="698" y="0"/>
                    </a:lnTo>
                    <a:lnTo>
                      <a:pt x="696" y="0"/>
                    </a:lnTo>
                    <a:lnTo>
                      <a:pt x="693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28" name="Line 1013"/>
              <p:cNvSpPr>
                <a:spLocks noChangeShapeType="1"/>
              </p:cNvSpPr>
              <p:nvPr/>
            </p:nvSpPr>
            <p:spPr bwMode="auto">
              <a:xfrm>
                <a:off x="2672" y="326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91229" name="Freeform 1014"/>
              <p:cNvSpPr>
                <a:spLocks/>
              </p:cNvSpPr>
              <p:nvPr/>
            </p:nvSpPr>
            <p:spPr bwMode="auto">
              <a:xfrm>
                <a:off x="2671" y="3262"/>
                <a:ext cx="303" cy="3"/>
              </a:xfrm>
              <a:custGeom>
                <a:avLst/>
                <a:gdLst>
                  <a:gd name="T0" fmla="*/ 0 w 1516"/>
                  <a:gd name="T1" fmla="*/ 0 h 19"/>
                  <a:gd name="T2" fmla="*/ 0 w 1516"/>
                  <a:gd name="T3" fmla="*/ 0 h 19"/>
                  <a:gd name="T4" fmla="*/ 0 w 1516"/>
                  <a:gd name="T5" fmla="*/ 0 h 19"/>
                  <a:gd name="T6" fmla="*/ 0 w 1516"/>
                  <a:gd name="T7" fmla="*/ 0 h 19"/>
                  <a:gd name="T8" fmla="*/ 0 w 1516"/>
                  <a:gd name="T9" fmla="*/ 0 h 19"/>
                  <a:gd name="T10" fmla="*/ 0 w 1516"/>
                  <a:gd name="T11" fmla="*/ 0 h 19"/>
                  <a:gd name="T12" fmla="*/ 0 w 1516"/>
                  <a:gd name="T13" fmla="*/ 0 h 19"/>
                  <a:gd name="T14" fmla="*/ 0 w 1516"/>
                  <a:gd name="T15" fmla="*/ 0 h 19"/>
                  <a:gd name="T16" fmla="*/ 0 w 1516"/>
                  <a:gd name="T17" fmla="*/ 0 h 19"/>
                  <a:gd name="T18" fmla="*/ 0 w 1516"/>
                  <a:gd name="T19" fmla="*/ 0 h 19"/>
                  <a:gd name="T20" fmla="*/ 0 w 1516"/>
                  <a:gd name="T21" fmla="*/ 0 h 19"/>
                  <a:gd name="T22" fmla="*/ 0 w 1516"/>
                  <a:gd name="T23" fmla="*/ 0 h 19"/>
                  <a:gd name="T24" fmla="*/ 0 w 1516"/>
                  <a:gd name="T25" fmla="*/ 0 h 19"/>
                  <a:gd name="T26" fmla="*/ 0 w 1516"/>
                  <a:gd name="T27" fmla="*/ 0 h 19"/>
                  <a:gd name="T28" fmla="*/ 0 w 1516"/>
                  <a:gd name="T29" fmla="*/ 0 h 19"/>
                  <a:gd name="T30" fmla="*/ 0 w 1516"/>
                  <a:gd name="T31" fmla="*/ 0 h 19"/>
                  <a:gd name="T32" fmla="*/ 0 w 1516"/>
                  <a:gd name="T33" fmla="*/ 0 h 19"/>
                  <a:gd name="T34" fmla="*/ 0 w 1516"/>
                  <a:gd name="T35" fmla="*/ 0 h 19"/>
                  <a:gd name="T36" fmla="*/ 0 w 1516"/>
                  <a:gd name="T37" fmla="*/ 0 h 19"/>
                  <a:gd name="T38" fmla="*/ 0 w 1516"/>
                  <a:gd name="T39" fmla="*/ 0 h 19"/>
                  <a:gd name="T40" fmla="*/ 0 w 1516"/>
                  <a:gd name="T41" fmla="*/ 0 h 19"/>
                  <a:gd name="T42" fmla="*/ 0 w 1516"/>
                  <a:gd name="T43" fmla="*/ 0 h 19"/>
                  <a:gd name="T44" fmla="*/ 0 w 1516"/>
                  <a:gd name="T45" fmla="*/ 0 h 19"/>
                  <a:gd name="T46" fmla="*/ 0 w 1516"/>
                  <a:gd name="T47" fmla="*/ 0 h 19"/>
                  <a:gd name="T48" fmla="*/ 0 w 1516"/>
                  <a:gd name="T49" fmla="*/ 0 h 19"/>
                  <a:gd name="T50" fmla="*/ 0 w 1516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516"/>
                  <a:gd name="T79" fmla="*/ 0 h 19"/>
                  <a:gd name="T80" fmla="*/ 1516 w 1516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516" h="19">
                    <a:moveTo>
                      <a:pt x="8" y="0"/>
                    </a:moveTo>
                    <a:lnTo>
                      <a:pt x="8" y="0"/>
                    </a:lnTo>
                    <a:lnTo>
                      <a:pt x="5" y="0"/>
                    </a:lnTo>
                    <a:lnTo>
                      <a:pt x="2" y="3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2" y="15"/>
                    </a:lnTo>
                    <a:lnTo>
                      <a:pt x="5" y="15"/>
                    </a:lnTo>
                    <a:lnTo>
                      <a:pt x="8" y="19"/>
                    </a:lnTo>
                    <a:lnTo>
                      <a:pt x="1505" y="19"/>
                    </a:lnTo>
                    <a:lnTo>
                      <a:pt x="1511" y="15"/>
                    </a:lnTo>
                    <a:lnTo>
                      <a:pt x="1514" y="15"/>
                    </a:lnTo>
                    <a:lnTo>
                      <a:pt x="1516" y="13"/>
                    </a:lnTo>
                    <a:lnTo>
                      <a:pt x="1516" y="9"/>
                    </a:lnTo>
                    <a:lnTo>
                      <a:pt x="1516" y="7"/>
                    </a:lnTo>
                    <a:lnTo>
                      <a:pt x="1516" y="3"/>
                    </a:lnTo>
                    <a:lnTo>
                      <a:pt x="1514" y="3"/>
                    </a:lnTo>
                    <a:lnTo>
                      <a:pt x="1511" y="0"/>
                    </a:lnTo>
                    <a:lnTo>
                      <a:pt x="1505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</p:grpSp>
        <p:grpSp>
          <p:nvGrpSpPr>
            <p:cNvPr id="8" name="Group 1015"/>
            <p:cNvGrpSpPr>
              <a:grpSpLocks/>
            </p:cNvGrpSpPr>
            <p:nvPr/>
          </p:nvGrpSpPr>
          <p:grpSpPr bwMode="auto">
            <a:xfrm>
              <a:off x="529" y="1468"/>
              <a:ext cx="3132" cy="1908"/>
              <a:chOff x="529" y="1468"/>
              <a:chExt cx="3132" cy="1908"/>
            </a:xfrm>
            <a:grpFill/>
          </p:grpSpPr>
          <p:sp>
            <p:nvSpPr>
              <p:cNvPr id="36558" name="Line 1016"/>
              <p:cNvSpPr>
                <a:spLocks noChangeShapeType="1"/>
              </p:cNvSpPr>
              <p:nvPr/>
            </p:nvSpPr>
            <p:spPr bwMode="auto">
              <a:xfrm>
                <a:off x="2974" y="326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59" name="Freeform 1017"/>
              <p:cNvSpPr>
                <a:spLocks/>
              </p:cNvSpPr>
              <p:nvPr/>
            </p:nvSpPr>
            <p:spPr bwMode="auto">
              <a:xfrm>
                <a:off x="2971" y="3262"/>
                <a:ext cx="3" cy="46"/>
              </a:xfrm>
              <a:custGeom>
                <a:avLst/>
                <a:gdLst>
                  <a:gd name="T0" fmla="*/ 0 w 16"/>
                  <a:gd name="T1" fmla="*/ 0 h 231"/>
                  <a:gd name="T2" fmla="*/ 0 w 16"/>
                  <a:gd name="T3" fmla="*/ 0 h 231"/>
                  <a:gd name="T4" fmla="*/ 0 w 16"/>
                  <a:gd name="T5" fmla="*/ 0 h 231"/>
                  <a:gd name="T6" fmla="*/ 0 w 16"/>
                  <a:gd name="T7" fmla="*/ 0 h 231"/>
                  <a:gd name="T8" fmla="*/ 0 w 16"/>
                  <a:gd name="T9" fmla="*/ 0 h 231"/>
                  <a:gd name="T10" fmla="*/ 0 w 16"/>
                  <a:gd name="T11" fmla="*/ 0 h 231"/>
                  <a:gd name="T12" fmla="*/ 0 w 16"/>
                  <a:gd name="T13" fmla="*/ 0 h 231"/>
                  <a:gd name="T14" fmla="*/ 0 w 16"/>
                  <a:gd name="T15" fmla="*/ 0 h 231"/>
                  <a:gd name="T16" fmla="*/ 0 w 16"/>
                  <a:gd name="T17" fmla="*/ 0 h 231"/>
                  <a:gd name="T18" fmla="*/ 0 w 16"/>
                  <a:gd name="T19" fmla="*/ 0 h 231"/>
                  <a:gd name="T20" fmla="*/ 0 w 16"/>
                  <a:gd name="T21" fmla="*/ 0 h 231"/>
                  <a:gd name="T22" fmla="*/ 0 w 16"/>
                  <a:gd name="T23" fmla="*/ 0 h 231"/>
                  <a:gd name="T24" fmla="*/ 0 w 16"/>
                  <a:gd name="T25" fmla="*/ 0 h 231"/>
                  <a:gd name="T26" fmla="*/ 0 w 16"/>
                  <a:gd name="T27" fmla="*/ 0 h 231"/>
                  <a:gd name="T28" fmla="*/ 0 w 16"/>
                  <a:gd name="T29" fmla="*/ 0 h 231"/>
                  <a:gd name="T30" fmla="*/ 0 w 16"/>
                  <a:gd name="T31" fmla="*/ 0 h 231"/>
                  <a:gd name="T32" fmla="*/ 0 w 16"/>
                  <a:gd name="T33" fmla="*/ 0 h 231"/>
                  <a:gd name="T34" fmla="*/ 0 w 16"/>
                  <a:gd name="T35" fmla="*/ 0 h 231"/>
                  <a:gd name="T36" fmla="*/ 0 w 16"/>
                  <a:gd name="T37" fmla="*/ 0 h 231"/>
                  <a:gd name="T38" fmla="*/ 0 w 16"/>
                  <a:gd name="T39" fmla="*/ 0 h 231"/>
                  <a:gd name="T40" fmla="*/ 0 w 16"/>
                  <a:gd name="T41" fmla="*/ 0 h 231"/>
                  <a:gd name="T42" fmla="*/ 0 w 16"/>
                  <a:gd name="T43" fmla="*/ 0 h 231"/>
                  <a:gd name="T44" fmla="*/ 0 w 16"/>
                  <a:gd name="T45" fmla="*/ 0 h 231"/>
                  <a:gd name="T46" fmla="*/ 0 w 16"/>
                  <a:gd name="T47" fmla="*/ 0 h 231"/>
                  <a:gd name="T48" fmla="*/ 0 w 16"/>
                  <a:gd name="T49" fmla="*/ 0 h 231"/>
                  <a:gd name="T50" fmla="*/ 0 w 16"/>
                  <a:gd name="T51" fmla="*/ 0 h 23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231"/>
                  <a:gd name="T80" fmla="*/ 16 w 16"/>
                  <a:gd name="T81" fmla="*/ 231 h 231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231">
                    <a:moveTo>
                      <a:pt x="16" y="9"/>
                    </a:moveTo>
                    <a:lnTo>
                      <a:pt x="16" y="7"/>
                    </a:lnTo>
                    <a:lnTo>
                      <a:pt x="16" y="3"/>
                    </a:lnTo>
                    <a:lnTo>
                      <a:pt x="14" y="3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225"/>
                    </a:lnTo>
                    <a:lnTo>
                      <a:pt x="3" y="229"/>
                    </a:lnTo>
                    <a:lnTo>
                      <a:pt x="3" y="231"/>
                    </a:lnTo>
                    <a:lnTo>
                      <a:pt x="5" y="231"/>
                    </a:lnTo>
                    <a:lnTo>
                      <a:pt x="8" y="231"/>
                    </a:lnTo>
                    <a:lnTo>
                      <a:pt x="11" y="231"/>
                    </a:lnTo>
                    <a:lnTo>
                      <a:pt x="14" y="229"/>
                    </a:lnTo>
                    <a:lnTo>
                      <a:pt x="16" y="225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60" name="Line 1018"/>
              <p:cNvSpPr>
                <a:spLocks noChangeShapeType="1"/>
              </p:cNvSpPr>
              <p:nvPr/>
            </p:nvSpPr>
            <p:spPr bwMode="auto">
              <a:xfrm>
                <a:off x="2972" y="330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61" name="Freeform 1019"/>
              <p:cNvSpPr>
                <a:spLocks/>
              </p:cNvSpPr>
              <p:nvPr/>
            </p:nvSpPr>
            <p:spPr bwMode="auto">
              <a:xfrm>
                <a:off x="2971" y="3304"/>
                <a:ext cx="20" cy="4"/>
              </a:xfrm>
              <a:custGeom>
                <a:avLst/>
                <a:gdLst>
                  <a:gd name="T0" fmla="*/ 0 w 101"/>
                  <a:gd name="T1" fmla="*/ 0 h 18"/>
                  <a:gd name="T2" fmla="*/ 0 w 101"/>
                  <a:gd name="T3" fmla="*/ 0 h 18"/>
                  <a:gd name="T4" fmla="*/ 0 w 101"/>
                  <a:gd name="T5" fmla="*/ 0 h 18"/>
                  <a:gd name="T6" fmla="*/ 0 w 101"/>
                  <a:gd name="T7" fmla="*/ 0 h 18"/>
                  <a:gd name="T8" fmla="*/ 0 w 101"/>
                  <a:gd name="T9" fmla="*/ 0 h 18"/>
                  <a:gd name="T10" fmla="*/ 0 w 101"/>
                  <a:gd name="T11" fmla="*/ 0 h 18"/>
                  <a:gd name="T12" fmla="*/ 0 w 101"/>
                  <a:gd name="T13" fmla="*/ 0 h 18"/>
                  <a:gd name="T14" fmla="*/ 0 w 101"/>
                  <a:gd name="T15" fmla="*/ 0 h 18"/>
                  <a:gd name="T16" fmla="*/ 0 w 101"/>
                  <a:gd name="T17" fmla="*/ 0 h 18"/>
                  <a:gd name="T18" fmla="*/ 0 w 101"/>
                  <a:gd name="T19" fmla="*/ 0 h 18"/>
                  <a:gd name="T20" fmla="*/ 0 w 101"/>
                  <a:gd name="T21" fmla="*/ 0 h 18"/>
                  <a:gd name="T22" fmla="*/ 0 w 101"/>
                  <a:gd name="T23" fmla="*/ 0 h 18"/>
                  <a:gd name="T24" fmla="*/ 0 w 101"/>
                  <a:gd name="T25" fmla="*/ 0 h 18"/>
                  <a:gd name="T26" fmla="*/ 0 w 101"/>
                  <a:gd name="T27" fmla="*/ 0 h 18"/>
                  <a:gd name="T28" fmla="*/ 0 w 101"/>
                  <a:gd name="T29" fmla="*/ 0 h 18"/>
                  <a:gd name="T30" fmla="*/ 0 w 101"/>
                  <a:gd name="T31" fmla="*/ 0 h 18"/>
                  <a:gd name="T32" fmla="*/ 0 w 101"/>
                  <a:gd name="T33" fmla="*/ 0 h 18"/>
                  <a:gd name="T34" fmla="*/ 0 w 101"/>
                  <a:gd name="T35" fmla="*/ 0 h 18"/>
                  <a:gd name="T36" fmla="*/ 0 w 101"/>
                  <a:gd name="T37" fmla="*/ 0 h 18"/>
                  <a:gd name="T38" fmla="*/ 0 w 101"/>
                  <a:gd name="T39" fmla="*/ 0 h 18"/>
                  <a:gd name="T40" fmla="*/ 0 w 101"/>
                  <a:gd name="T41" fmla="*/ 0 h 18"/>
                  <a:gd name="T42" fmla="*/ 0 w 101"/>
                  <a:gd name="T43" fmla="*/ 0 h 18"/>
                  <a:gd name="T44" fmla="*/ 0 w 101"/>
                  <a:gd name="T45" fmla="*/ 0 h 18"/>
                  <a:gd name="T46" fmla="*/ 0 w 101"/>
                  <a:gd name="T47" fmla="*/ 0 h 18"/>
                  <a:gd name="T48" fmla="*/ 0 w 101"/>
                  <a:gd name="T49" fmla="*/ 0 h 18"/>
                  <a:gd name="T50" fmla="*/ 0 w 101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01"/>
                  <a:gd name="T79" fmla="*/ 0 h 18"/>
                  <a:gd name="T80" fmla="*/ 101 w 101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01" h="18">
                    <a:moveTo>
                      <a:pt x="8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3" y="16"/>
                    </a:lnTo>
                    <a:lnTo>
                      <a:pt x="3" y="18"/>
                    </a:lnTo>
                    <a:lnTo>
                      <a:pt x="5" y="18"/>
                    </a:lnTo>
                    <a:lnTo>
                      <a:pt x="8" y="18"/>
                    </a:lnTo>
                    <a:lnTo>
                      <a:pt x="93" y="18"/>
                    </a:lnTo>
                    <a:lnTo>
                      <a:pt x="97" y="18"/>
                    </a:lnTo>
                    <a:lnTo>
                      <a:pt x="97" y="16"/>
                    </a:lnTo>
                    <a:lnTo>
                      <a:pt x="101" y="12"/>
                    </a:lnTo>
                    <a:lnTo>
                      <a:pt x="101" y="10"/>
                    </a:lnTo>
                    <a:lnTo>
                      <a:pt x="101" y="6"/>
                    </a:lnTo>
                    <a:lnTo>
                      <a:pt x="101" y="3"/>
                    </a:lnTo>
                    <a:lnTo>
                      <a:pt x="97" y="3"/>
                    </a:lnTo>
                    <a:lnTo>
                      <a:pt x="97" y="0"/>
                    </a:lnTo>
                    <a:lnTo>
                      <a:pt x="95" y="0"/>
                    </a:lnTo>
                    <a:lnTo>
                      <a:pt x="93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62" name="Line 1020"/>
              <p:cNvSpPr>
                <a:spLocks noChangeShapeType="1"/>
              </p:cNvSpPr>
              <p:nvPr/>
            </p:nvSpPr>
            <p:spPr bwMode="auto">
              <a:xfrm>
                <a:off x="2989" y="330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63" name="Freeform 1021"/>
              <p:cNvSpPr>
                <a:spLocks/>
              </p:cNvSpPr>
              <p:nvPr/>
            </p:nvSpPr>
            <p:spPr bwMode="auto">
              <a:xfrm>
                <a:off x="2987" y="3304"/>
                <a:ext cx="213" cy="4"/>
              </a:xfrm>
              <a:custGeom>
                <a:avLst/>
                <a:gdLst>
                  <a:gd name="T0" fmla="*/ 0 w 1062"/>
                  <a:gd name="T1" fmla="*/ 0 h 18"/>
                  <a:gd name="T2" fmla="*/ 0 w 1062"/>
                  <a:gd name="T3" fmla="*/ 0 h 18"/>
                  <a:gd name="T4" fmla="*/ 0 w 1062"/>
                  <a:gd name="T5" fmla="*/ 0 h 18"/>
                  <a:gd name="T6" fmla="*/ 0 w 1062"/>
                  <a:gd name="T7" fmla="*/ 0 h 18"/>
                  <a:gd name="T8" fmla="*/ 0 w 1062"/>
                  <a:gd name="T9" fmla="*/ 0 h 18"/>
                  <a:gd name="T10" fmla="*/ 0 w 1062"/>
                  <a:gd name="T11" fmla="*/ 0 h 18"/>
                  <a:gd name="T12" fmla="*/ 0 w 1062"/>
                  <a:gd name="T13" fmla="*/ 0 h 18"/>
                  <a:gd name="T14" fmla="*/ 0 w 1062"/>
                  <a:gd name="T15" fmla="*/ 0 h 18"/>
                  <a:gd name="T16" fmla="*/ 0 w 1062"/>
                  <a:gd name="T17" fmla="*/ 0 h 18"/>
                  <a:gd name="T18" fmla="*/ 0 w 1062"/>
                  <a:gd name="T19" fmla="*/ 0 h 18"/>
                  <a:gd name="T20" fmla="*/ 0 w 1062"/>
                  <a:gd name="T21" fmla="*/ 0 h 18"/>
                  <a:gd name="T22" fmla="*/ 0 w 1062"/>
                  <a:gd name="T23" fmla="*/ 0 h 18"/>
                  <a:gd name="T24" fmla="*/ 0 w 1062"/>
                  <a:gd name="T25" fmla="*/ 0 h 18"/>
                  <a:gd name="T26" fmla="*/ 0 w 1062"/>
                  <a:gd name="T27" fmla="*/ 0 h 18"/>
                  <a:gd name="T28" fmla="*/ 0 w 1062"/>
                  <a:gd name="T29" fmla="*/ 0 h 18"/>
                  <a:gd name="T30" fmla="*/ 0 w 1062"/>
                  <a:gd name="T31" fmla="*/ 0 h 18"/>
                  <a:gd name="T32" fmla="*/ 0 w 1062"/>
                  <a:gd name="T33" fmla="*/ 0 h 18"/>
                  <a:gd name="T34" fmla="*/ 0 w 1062"/>
                  <a:gd name="T35" fmla="*/ 0 h 18"/>
                  <a:gd name="T36" fmla="*/ 0 w 1062"/>
                  <a:gd name="T37" fmla="*/ 0 h 18"/>
                  <a:gd name="T38" fmla="*/ 0 w 1062"/>
                  <a:gd name="T39" fmla="*/ 0 h 18"/>
                  <a:gd name="T40" fmla="*/ 0 w 1062"/>
                  <a:gd name="T41" fmla="*/ 0 h 18"/>
                  <a:gd name="T42" fmla="*/ 0 w 1062"/>
                  <a:gd name="T43" fmla="*/ 0 h 18"/>
                  <a:gd name="T44" fmla="*/ 0 w 1062"/>
                  <a:gd name="T45" fmla="*/ 0 h 18"/>
                  <a:gd name="T46" fmla="*/ 0 w 1062"/>
                  <a:gd name="T47" fmla="*/ 0 h 18"/>
                  <a:gd name="T48" fmla="*/ 0 w 1062"/>
                  <a:gd name="T49" fmla="*/ 0 h 18"/>
                  <a:gd name="T50" fmla="*/ 0 w 1062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062"/>
                  <a:gd name="T79" fmla="*/ 0 h 18"/>
                  <a:gd name="T80" fmla="*/ 1062 w 1062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062" h="18">
                    <a:moveTo>
                      <a:pt x="9" y="0"/>
                    </a:moveTo>
                    <a:lnTo>
                      <a:pt x="9" y="0"/>
                    </a:lnTo>
                    <a:lnTo>
                      <a:pt x="6" y="0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3" y="16"/>
                    </a:lnTo>
                    <a:lnTo>
                      <a:pt x="6" y="18"/>
                    </a:lnTo>
                    <a:lnTo>
                      <a:pt x="9" y="18"/>
                    </a:lnTo>
                    <a:lnTo>
                      <a:pt x="1051" y="18"/>
                    </a:lnTo>
                    <a:lnTo>
                      <a:pt x="1056" y="18"/>
                    </a:lnTo>
                    <a:lnTo>
                      <a:pt x="1058" y="16"/>
                    </a:lnTo>
                    <a:lnTo>
                      <a:pt x="1058" y="12"/>
                    </a:lnTo>
                    <a:lnTo>
                      <a:pt x="1062" y="10"/>
                    </a:lnTo>
                    <a:lnTo>
                      <a:pt x="1058" y="6"/>
                    </a:lnTo>
                    <a:lnTo>
                      <a:pt x="1058" y="3"/>
                    </a:lnTo>
                    <a:lnTo>
                      <a:pt x="1056" y="0"/>
                    </a:lnTo>
                    <a:lnTo>
                      <a:pt x="1053" y="0"/>
                    </a:lnTo>
                    <a:lnTo>
                      <a:pt x="1051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64" name="Line 1022"/>
              <p:cNvSpPr>
                <a:spLocks noChangeShapeType="1"/>
              </p:cNvSpPr>
              <p:nvPr/>
            </p:nvSpPr>
            <p:spPr bwMode="auto">
              <a:xfrm>
                <a:off x="3198" y="330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65" name="Freeform 1023"/>
              <p:cNvSpPr>
                <a:spLocks/>
              </p:cNvSpPr>
              <p:nvPr/>
            </p:nvSpPr>
            <p:spPr bwMode="auto">
              <a:xfrm>
                <a:off x="3196" y="3304"/>
                <a:ext cx="83" cy="4"/>
              </a:xfrm>
              <a:custGeom>
                <a:avLst/>
                <a:gdLst>
                  <a:gd name="T0" fmla="*/ 0 w 414"/>
                  <a:gd name="T1" fmla="*/ 0 h 18"/>
                  <a:gd name="T2" fmla="*/ 0 w 414"/>
                  <a:gd name="T3" fmla="*/ 0 h 18"/>
                  <a:gd name="T4" fmla="*/ 0 w 414"/>
                  <a:gd name="T5" fmla="*/ 0 h 18"/>
                  <a:gd name="T6" fmla="*/ 0 w 414"/>
                  <a:gd name="T7" fmla="*/ 0 h 18"/>
                  <a:gd name="T8" fmla="*/ 0 w 414"/>
                  <a:gd name="T9" fmla="*/ 0 h 18"/>
                  <a:gd name="T10" fmla="*/ 0 w 414"/>
                  <a:gd name="T11" fmla="*/ 0 h 18"/>
                  <a:gd name="T12" fmla="*/ 0 w 414"/>
                  <a:gd name="T13" fmla="*/ 0 h 18"/>
                  <a:gd name="T14" fmla="*/ 0 w 414"/>
                  <a:gd name="T15" fmla="*/ 0 h 18"/>
                  <a:gd name="T16" fmla="*/ 0 w 414"/>
                  <a:gd name="T17" fmla="*/ 0 h 18"/>
                  <a:gd name="T18" fmla="*/ 0 w 414"/>
                  <a:gd name="T19" fmla="*/ 0 h 18"/>
                  <a:gd name="T20" fmla="*/ 0 w 414"/>
                  <a:gd name="T21" fmla="*/ 0 h 18"/>
                  <a:gd name="T22" fmla="*/ 0 w 414"/>
                  <a:gd name="T23" fmla="*/ 0 h 18"/>
                  <a:gd name="T24" fmla="*/ 0 w 414"/>
                  <a:gd name="T25" fmla="*/ 0 h 18"/>
                  <a:gd name="T26" fmla="*/ 0 w 414"/>
                  <a:gd name="T27" fmla="*/ 0 h 18"/>
                  <a:gd name="T28" fmla="*/ 0 w 414"/>
                  <a:gd name="T29" fmla="*/ 0 h 18"/>
                  <a:gd name="T30" fmla="*/ 0 w 414"/>
                  <a:gd name="T31" fmla="*/ 0 h 18"/>
                  <a:gd name="T32" fmla="*/ 0 w 414"/>
                  <a:gd name="T33" fmla="*/ 0 h 18"/>
                  <a:gd name="T34" fmla="*/ 0 w 414"/>
                  <a:gd name="T35" fmla="*/ 0 h 18"/>
                  <a:gd name="T36" fmla="*/ 0 w 414"/>
                  <a:gd name="T37" fmla="*/ 0 h 18"/>
                  <a:gd name="T38" fmla="*/ 0 w 414"/>
                  <a:gd name="T39" fmla="*/ 0 h 18"/>
                  <a:gd name="T40" fmla="*/ 0 w 414"/>
                  <a:gd name="T41" fmla="*/ 0 h 18"/>
                  <a:gd name="T42" fmla="*/ 0 w 414"/>
                  <a:gd name="T43" fmla="*/ 0 h 18"/>
                  <a:gd name="T44" fmla="*/ 0 w 414"/>
                  <a:gd name="T45" fmla="*/ 0 h 18"/>
                  <a:gd name="T46" fmla="*/ 0 w 414"/>
                  <a:gd name="T47" fmla="*/ 0 h 18"/>
                  <a:gd name="T48" fmla="*/ 0 w 414"/>
                  <a:gd name="T49" fmla="*/ 0 h 18"/>
                  <a:gd name="T50" fmla="*/ 0 w 414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14"/>
                  <a:gd name="T79" fmla="*/ 0 h 18"/>
                  <a:gd name="T80" fmla="*/ 414 w 414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14" h="18">
                    <a:moveTo>
                      <a:pt x="8" y="0"/>
                    </a:moveTo>
                    <a:lnTo>
                      <a:pt x="6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2" y="18"/>
                    </a:lnTo>
                    <a:lnTo>
                      <a:pt x="6" y="18"/>
                    </a:lnTo>
                    <a:lnTo>
                      <a:pt x="8" y="18"/>
                    </a:lnTo>
                    <a:lnTo>
                      <a:pt x="407" y="18"/>
                    </a:lnTo>
                    <a:lnTo>
                      <a:pt x="412" y="18"/>
                    </a:lnTo>
                    <a:lnTo>
                      <a:pt x="412" y="16"/>
                    </a:lnTo>
                    <a:lnTo>
                      <a:pt x="414" y="12"/>
                    </a:lnTo>
                    <a:lnTo>
                      <a:pt x="414" y="10"/>
                    </a:lnTo>
                    <a:lnTo>
                      <a:pt x="414" y="6"/>
                    </a:lnTo>
                    <a:lnTo>
                      <a:pt x="414" y="3"/>
                    </a:lnTo>
                    <a:lnTo>
                      <a:pt x="412" y="3"/>
                    </a:lnTo>
                    <a:lnTo>
                      <a:pt x="412" y="0"/>
                    </a:lnTo>
                    <a:lnTo>
                      <a:pt x="409" y="0"/>
                    </a:lnTo>
                    <a:lnTo>
                      <a:pt x="407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66" name="Line 1024"/>
              <p:cNvSpPr>
                <a:spLocks noChangeShapeType="1"/>
              </p:cNvSpPr>
              <p:nvPr/>
            </p:nvSpPr>
            <p:spPr bwMode="auto">
              <a:xfrm>
                <a:off x="3278" y="330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67" name="Freeform 1025"/>
              <p:cNvSpPr>
                <a:spLocks/>
              </p:cNvSpPr>
              <p:nvPr/>
            </p:nvSpPr>
            <p:spPr bwMode="auto">
              <a:xfrm>
                <a:off x="3276" y="3304"/>
                <a:ext cx="266" cy="4"/>
              </a:xfrm>
              <a:custGeom>
                <a:avLst/>
                <a:gdLst>
                  <a:gd name="T0" fmla="*/ 0 w 1331"/>
                  <a:gd name="T1" fmla="*/ 0 h 18"/>
                  <a:gd name="T2" fmla="*/ 0 w 1331"/>
                  <a:gd name="T3" fmla="*/ 0 h 18"/>
                  <a:gd name="T4" fmla="*/ 0 w 1331"/>
                  <a:gd name="T5" fmla="*/ 0 h 18"/>
                  <a:gd name="T6" fmla="*/ 0 w 1331"/>
                  <a:gd name="T7" fmla="*/ 0 h 18"/>
                  <a:gd name="T8" fmla="*/ 0 w 1331"/>
                  <a:gd name="T9" fmla="*/ 0 h 18"/>
                  <a:gd name="T10" fmla="*/ 0 w 1331"/>
                  <a:gd name="T11" fmla="*/ 0 h 18"/>
                  <a:gd name="T12" fmla="*/ 0 w 1331"/>
                  <a:gd name="T13" fmla="*/ 0 h 18"/>
                  <a:gd name="T14" fmla="*/ 0 w 1331"/>
                  <a:gd name="T15" fmla="*/ 0 h 18"/>
                  <a:gd name="T16" fmla="*/ 0 w 1331"/>
                  <a:gd name="T17" fmla="*/ 0 h 18"/>
                  <a:gd name="T18" fmla="*/ 0 w 1331"/>
                  <a:gd name="T19" fmla="*/ 0 h 18"/>
                  <a:gd name="T20" fmla="*/ 0 w 1331"/>
                  <a:gd name="T21" fmla="*/ 0 h 18"/>
                  <a:gd name="T22" fmla="*/ 0 w 1331"/>
                  <a:gd name="T23" fmla="*/ 0 h 18"/>
                  <a:gd name="T24" fmla="*/ 0 w 1331"/>
                  <a:gd name="T25" fmla="*/ 0 h 18"/>
                  <a:gd name="T26" fmla="*/ 0 w 1331"/>
                  <a:gd name="T27" fmla="*/ 0 h 18"/>
                  <a:gd name="T28" fmla="*/ 0 w 1331"/>
                  <a:gd name="T29" fmla="*/ 0 h 18"/>
                  <a:gd name="T30" fmla="*/ 0 w 1331"/>
                  <a:gd name="T31" fmla="*/ 0 h 18"/>
                  <a:gd name="T32" fmla="*/ 0 w 1331"/>
                  <a:gd name="T33" fmla="*/ 0 h 18"/>
                  <a:gd name="T34" fmla="*/ 0 w 1331"/>
                  <a:gd name="T35" fmla="*/ 0 h 18"/>
                  <a:gd name="T36" fmla="*/ 0 w 1331"/>
                  <a:gd name="T37" fmla="*/ 0 h 18"/>
                  <a:gd name="T38" fmla="*/ 0 w 1331"/>
                  <a:gd name="T39" fmla="*/ 0 h 18"/>
                  <a:gd name="T40" fmla="*/ 0 w 1331"/>
                  <a:gd name="T41" fmla="*/ 0 h 18"/>
                  <a:gd name="T42" fmla="*/ 0 w 1331"/>
                  <a:gd name="T43" fmla="*/ 0 h 18"/>
                  <a:gd name="T44" fmla="*/ 0 w 1331"/>
                  <a:gd name="T45" fmla="*/ 0 h 18"/>
                  <a:gd name="T46" fmla="*/ 0 w 1331"/>
                  <a:gd name="T47" fmla="*/ 0 h 18"/>
                  <a:gd name="T48" fmla="*/ 0 w 1331"/>
                  <a:gd name="T49" fmla="*/ 0 h 18"/>
                  <a:gd name="T50" fmla="*/ 0 w 1331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331"/>
                  <a:gd name="T79" fmla="*/ 0 h 18"/>
                  <a:gd name="T80" fmla="*/ 1331 w 1331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331" h="18">
                    <a:moveTo>
                      <a:pt x="9" y="0"/>
                    </a:moveTo>
                    <a:lnTo>
                      <a:pt x="5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3" y="16"/>
                    </a:lnTo>
                    <a:lnTo>
                      <a:pt x="5" y="18"/>
                    </a:lnTo>
                    <a:lnTo>
                      <a:pt x="9" y="18"/>
                    </a:lnTo>
                    <a:lnTo>
                      <a:pt x="1320" y="18"/>
                    </a:lnTo>
                    <a:lnTo>
                      <a:pt x="1326" y="18"/>
                    </a:lnTo>
                    <a:lnTo>
                      <a:pt x="1328" y="16"/>
                    </a:lnTo>
                    <a:lnTo>
                      <a:pt x="1328" y="12"/>
                    </a:lnTo>
                    <a:lnTo>
                      <a:pt x="1331" y="12"/>
                    </a:lnTo>
                    <a:lnTo>
                      <a:pt x="1331" y="10"/>
                    </a:lnTo>
                    <a:lnTo>
                      <a:pt x="1331" y="6"/>
                    </a:lnTo>
                    <a:lnTo>
                      <a:pt x="1328" y="3"/>
                    </a:lnTo>
                    <a:lnTo>
                      <a:pt x="1326" y="0"/>
                    </a:lnTo>
                    <a:lnTo>
                      <a:pt x="1323" y="0"/>
                    </a:lnTo>
                    <a:lnTo>
                      <a:pt x="1320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68" name="Line 1026"/>
              <p:cNvSpPr>
                <a:spLocks noChangeShapeType="1"/>
              </p:cNvSpPr>
              <p:nvPr/>
            </p:nvSpPr>
            <p:spPr bwMode="auto">
              <a:xfrm>
                <a:off x="3542" y="330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69" name="Freeform 1027"/>
              <p:cNvSpPr>
                <a:spLocks/>
              </p:cNvSpPr>
              <p:nvPr/>
            </p:nvSpPr>
            <p:spPr bwMode="auto">
              <a:xfrm>
                <a:off x="3539" y="3304"/>
                <a:ext cx="3" cy="72"/>
              </a:xfrm>
              <a:custGeom>
                <a:avLst/>
                <a:gdLst>
                  <a:gd name="T0" fmla="*/ 0 w 16"/>
                  <a:gd name="T1" fmla="*/ 0 h 361"/>
                  <a:gd name="T2" fmla="*/ 0 w 16"/>
                  <a:gd name="T3" fmla="*/ 0 h 361"/>
                  <a:gd name="T4" fmla="*/ 0 w 16"/>
                  <a:gd name="T5" fmla="*/ 0 h 361"/>
                  <a:gd name="T6" fmla="*/ 0 w 16"/>
                  <a:gd name="T7" fmla="*/ 0 h 361"/>
                  <a:gd name="T8" fmla="*/ 0 w 16"/>
                  <a:gd name="T9" fmla="*/ 0 h 361"/>
                  <a:gd name="T10" fmla="*/ 0 w 16"/>
                  <a:gd name="T11" fmla="*/ 0 h 361"/>
                  <a:gd name="T12" fmla="*/ 0 w 16"/>
                  <a:gd name="T13" fmla="*/ 0 h 361"/>
                  <a:gd name="T14" fmla="*/ 0 w 16"/>
                  <a:gd name="T15" fmla="*/ 0 h 361"/>
                  <a:gd name="T16" fmla="*/ 0 w 16"/>
                  <a:gd name="T17" fmla="*/ 0 h 361"/>
                  <a:gd name="T18" fmla="*/ 0 w 16"/>
                  <a:gd name="T19" fmla="*/ 0 h 361"/>
                  <a:gd name="T20" fmla="*/ 0 w 16"/>
                  <a:gd name="T21" fmla="*/ 0 h 361"/>
                  <a:gd name="T22" fmla="*/ 0 w 16"/>
                  <a:gd name="T23" fmla="*/ 0 h 361"/>
                  <a:gd name="T24" fmla="*/ 0 w 16"/>
                  <a:gd name="T25" fmla="*/ 0 h 361"/>
                  <a:gd name="T26" fmla="*/ 0 w 16"/>
                  <a:gd name="T27" fmla="*/ 0 h 361"/>
                  <a:gd name="T28" fmla="*/ 0 w 16"/>
                  <a:gd name="T29" fmla="*/ 0 h 361"/>
                  <a:gd name="T30" fmla="*/ 0 w 16"/>
                  <a:gd name="T31" fmla="*/ 0 h 361"/>
                  <a:gd name="T32" fmla="*/ 0 w 16"/>
                  <a:gd name="T33" fmla="*/ 0 h 361"/>
                  <a:gd name="T34" fmla="*/ 0 w 16"/>
                  <a:gd name="T35" fmla="*/ 0 h 361"/>
                  <a:gd name="T36" fmla="*/ 0 w 16"/>
                  <a:gd name="T37" fmla="*/ 0 h 361"/>
                  <a:gd name="T38" fmla="*/ 0 w 16"/>
                  <a:gd name="T39" fmla="*/ 0 h 361"/>
                  <a:gd name="T40" fmla="*/ 0 w 16"/>
                  <a:gd name="T41" fmla="*/ 0 h 361"/>
                  <a:gd name="T42" fmla="*/ 0 w 16"/>
                  <a:gd name="T43" fmla="*/ 0 h 361"/>
                  <a:gd name="T44" fmla="*/ 0 w 16"/>
                  <a:gd name="T45" fmla="*/ 0 h 361"/>
                  <a:gd name="T46" fmla="*/ 0 w 16"/>
                  <a:gd name="T47" fmla="*/ 0 h 361"/>
                  <a:gd name="T48" fmla="*/ 0 w 16"/>
                  <a:gd name="T49" fmla="*/ 0 h 361"/>
                  <a:gd name="T50" fmla="*/ 0 w 16"/>
                  <a:gd name="T51" fmla="*/ 0 h 36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361"/>
                  <a:gd name="T80" fmla="*/ 16 w 16"/>
                  <a:gd name="T81" fmla="*/ 361 h 361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361">
                    <a:moveTo>
                      <a:pt x="16" y="10"/>
                    </a:moveTo>
                    <a:lnTo>
                      <a:pt x="16" y="6"/>
                    </a:lnTo>
                    <a:lnTo>
                      <a:pt x="13" y="3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351"/>
                    </a:lnTo>
                    <a:lnTo>
                      <a:pt x="0" y="355"/>
                    </a:lnTo>
                    <a:lnTo>
                      <a:pt x="2" y="357"/>
                    </a:lnTo>
                    <a:lnTo>
                      <a:pt x="5" y="357"/>
                    </a:lnTo>
                    <a:lnTo>
                      <a:pt x="8" y="361"/>
                    </a:lnTo>
                    <a:lnTo>
                      <a:pt x="8" y="357"/>
                    </a:lnTo>
                    <a:lnTo>
                      <a:pt x="11" y="357"/>
                    </a:lnTo>
                    <a:lnTo>
                      <a:pt x="13" y="357"/>
                    </a:lnTo>
                    <a:lnTo>
                      <a:pt x="13" y="355"/>
                    </a:lnTo>
                    <a:lnTo>
                      <a:pt x="16" y="351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70" name="Line 1028"/>
              <p:cNvSpPr>
                <a:spLocks noChangeShapeType="1"/>
              </p:cNvSpPr>
              <p:nvPr/>
            </p:nvSpPr>
            <p:spPr bwMode="auto">
              <a:xfrm>
                <a:off x="3541" y="337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71" name="Freeform 1029"/>
              <p:cNvSpPr>
                <a:spLocks/>
              </p:cNvSpPr>
              <p:nvPr/>
            </p:nvSpPr>
            <p:spPr bwMode="auto">
              <a:xfrm>
                <a:off x="3539" y="3373"/>
                <a:ext cx="114" cy="3"/>
              </a:xfrm>
              <a:custGeom>
                <a:avLst/>
                <a:gdLst>
                  <a:gd name="T0" fmla="*/ 0 w 572"/>
                  <a:gd name="T1" fmla="*/ 0 h 19"/>
                  <a:gd name="T2" fmla="*/ 0 w 572"/>
                  <a:gd name="T3" fmla="*/ 0 h 19"/>
                  <a:gd name="T4" fmla="*/ 0 w 572"/>
                  <a:gd name="T5" fmla="*/ 0 h 19"/>
                  <a:gd name="T6" fmla="*/ 0 w 572"/>
                  <a:gd name="T7" fmla="*/ 0 h 19"/>
                  <a:gd name="T8" fmla="*/ 0 w 572"/>
                  <a:gd name="T9" fmla="*/ 0 h 19"/>
                  <a:gd name="T10" fmla="*/ 0 w 572"/>
                  <a:gd name="T11" fmla="*/ 0 h 19"/>
                  <a:gd name="T12" fmla="*/ 0 w 572"/>
                  <a:gd name="T13" fmla="*/ 0 h 19"/>
                  <a:gd name="T14" fmla="*/ 0 w 572"/>
                  <a:gd name="T15" fmla="*/ 0 h 19"/>
                  <a:gd name="T16" fmla="*/ 0 w 572"/>
                  <a:gd name="T17" fmla="*/ 0 h 19"/>
                  <a:gd name="T18" fmla="*/ 0 w 572"/>
                  <a:gd name="T19" fmla="*/ 0 h 19"/>
                  <a:gd name="T20" fmla="*/ 0 w 572"/>
                  <a:gd name="T21" fmla="*/ 0 h 19"/>
                  <a:gd name="T22" fmla="*/ 0 w 572"/>
                  <a:gd name="T23" fmla="*/ 0 h 19"/>
                  <a:gd name="T24" fmla="*/ 0 w 572"/>
                  <a:gd name="T25" fmla="*/ 0 h 19"/>
                  <a:gd name="T26" fmla="*/ 0 w 572"/>
                  <a:gd name="T27" fmla="*/ 0 h 19"/>
                  <a:gd name="T28" fmla="*/ 0 w 572"/>
                  <a:gd name="T29" fmla="*/ 0 h 19"/>
                  <a:gd name="T30" fmla="*/ 0 w 572"/>
                  <a:gd name="T31" fmla="*/ 0 h 19"/>
                  <a:gd name="T32" fmla="*/ 0 w 572"/>
                  <a:gd name="T33" fmla="*/ 0 h 19"/>
                  <a:gd name="T34" fmla="*/ 0 w 572"/>
                  <a:gd name="T35" fmla="*/ 0 h 19"/>
                  <a:gd name="T36" fmla="*/ 0 w 572"/>
                  <a:gd name="T37" fmla="*/ 0 h 19"/>
                  <a:gd name="T38" fmla="*/ 0 w 572"/>
                  <a:gd name="T39" fmla="*/ 0 h 19"/>
                  <a:gd name="T40" fmla="*/ 0 w 572"/>
                  <a:gd name="T41" fmla="*/ 0 h 19"/>
                  <a:gd name="T42" fmla="*/ 0 w 572"/>
                  <a:gd name="T43" fmla="*/ 0 h 19"/>
                  <a:gd name="T44" fmla="*/ 0 w 572"/>
                  <a:gd name="T45" fmla="*/ 0 h 19"/>
                  <a:gd name="T46" fmla="*/ 0 w 572"/>
                  <a:gd name="T47" fmla="*/ 0 h 19"/>
                  <a:gd name="T48" fmla="*/ 0 w 572"/>
                  <a:gd name="T49" fmla="*/ 0 h 19"/>
                  <a:gd name="T50" fmla="*/ 0 w 572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572"/>
                  <a:gd name="T79" fmla="*/ 0 h 19"/>
                  <a:gd name="T80" fmla="*/ 572 w 572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572" h="19">
                    <a:moveTo>
                      <a:pt x="8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2" y="15"/>
                    </a:lnTo>
                    <a:lnTo>
                      <a:pt x="5" y="15"/>
                    </a:lnTo>
                    <a:lnTo>
                      <a:pt x="8" y="19"/>
                    </a:lnTo>
                    <a:lnTo>
                      <a:pt x="564" y="19"/>
                    </a:lnTo>
                    <a:lnTo>
                      <a:pt x="567" y="15"/>
                    </a:lnTo>
                    <a:lnTo>
                      <a:pt x="569" y="15"/>
                    </a:lnTo>
                    <a:lnTo>
                      <a:pt x="569" y="13"/>
                    </a:lnTo>
                    <a:lnTo>
                      <a:pt x="572" y="9"/>
                    </a:lnTo>
                    <a:lnTo>
                      <a:pt x="572" y="7"/>
                    </a:lnTo>
                    <a:lnTo>
                      <a:pt x="569" y="3"/>
                    </a:lnTo>
                    <a:lnTo>
                      <a:pt x="569" y="0"/>
                    </a:lnTo>
                    <a:lnTo>
                      <a:pt x="567" y="0"/>
                    </a:lnTo>
                    <a:lnTo>
                      <a:pt x="564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72" name="Line 1030"/>
              <p:cNvSpPr>
                <a:spLocks noChangeShapeType="1"/>
              </p:cNvSpPr>
              <p:nvPr/>
            </p:nvSpPr>
            <p:spPr bwMode="auto">
              <a:xfrm>
                <a:off x="3652" y="337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73" name="Freeform 1031"/>
              <p:cNvSpPr>
                <a:spLocks/>
              </p:cNvSpPr>
              <p:nvPr/>
            </p:nvSpPr>
            <p:spPr bwMode="auto">
              <a:xfrm>
                <a:off x="3650" y="3373"/>
                <a:ext cx="11" cy="3"/>
              </a:xfrm>
              <a:custGeom>
                <a:avLst/>
                <a:gdLst>
                  <a:gd name="T0" fmla="*/ 0 w 55"/>
                  <a:gd name="T1" fmla="*/ 0 h 19"/>
                  <a:gd name="T2" fmla="*/ 0 w 55"/>
                  <a:gd name="T3" fmla="*/ 0 h 19"/>
                  <a:gd name="T4" fmla="*/ 0 w 55"/>
                  <a:gd name="T5" fmla="*/ 0 h 19"/>
                  <a:gd name="T6" fmla="*/ 0 w 55"/>
                  <a:gd name="T7" fmla="*/ 0 h 19"/>
                  <a:gd name="T8" fmla="*/ 0 w 55"/>
                  <a:gd name="T9" fmla="*/ 0 h 19"/>
                  <a:gd name="T10" fmla="*/ 0 w 55"/>
                  <a:gd name="T11" fmla="*/ 0 h 19"/>
                  <a:gd name="T12" fmla="*/ 0 w 55"/>
                  <a:gd name="T13" fmla="*/ 0 h 19"/>
                  <a:gd name="T14" fmla="*/ 0 w 55"/>
                  <a:gd name="T15" fmla="*/ 0 h 19"/>
                  <a:gd name="T16" fmla="*/ 0 w 55"/>
                  <a:gd name="T17" fmla="*/ 0 h 19"/>
                  <a:gd name="T18" fmla="*/ 0 w 55"/>
                  <a:gd name="T19" fmla="*/ 0 h 19"/>
                  <a:gd name="T20" fmla="*/ 0 w 55"/>
                  <a:gd name="T21" fmla="*/ 0 h 19"/>
                  <a:gd name="T22" fmla="*/ 0 w 55"/>
                  <a:gd name="T23" fmla="*/ 0 h 19"/>
                  <a:gd name="T24" fmla="*/ 0 w 55"/>
                  <a:gd name="T25" fmla="*/ 0 h 19"/>
                  <a:gd name="T26" fmla="*/ 0 w 55"/>
                  <a:gd name="T27" fmla="*/ 0 h 19"/>
                  <a:gd name="T28" fmla="*/ 0 w 55"/>
                  <a:gd name="T29" fmla="*/ 0 h 19"/>
                  <a:gd name="T30" fmla="*/ 0 w 55"/>
                  <a:gd name="T31" fmla="*/ 0 h 19"/>
                  <a:gd name="T32" fmla="*/ 0 w 55"/>
                  <a:gd name="T33" fmla="*/ 0 h 19"/>
                  <a:gd name="T34" fmla="*/ 0 w 55"/>
                  <a:gd name="T35" fmla="*/ 0 h 19"/>
                  <a:gd name="T36" fmla="*/ 0 w 55"/>
                  <a:gd name="T37" fmla="*/ 0 h 19"/>
                  <a:gd name="T38" fmla="*/ 0 w 55"/>
                  <a:gd name="T39" fmla="*/ 0 h 19"/>
                  <a:gd name="T40" fmla="*/ 0 w 55"/>
                  <a:gd name="T41" fmla="*/ 0 h 19"/>
                  <a:gd name="T42" fmla="*/ 0 w 55"/>
                  <a:gd name="T43" fmla="*/ 0 h 19"/>
                  <a:gd name="T44" fmla="*/ 0 w 55"/>
                  <a:gd name="T45" fmla="*/ 0 h 19"/>
                  <a:gd name="T46" fmla="*/ 0 w 55"/>
                  <a:gd name="T47" fmla="*/ 0 h 19"/>
                  <a:gd name="T48" fmla="*/ 0 w 55"/>
                  <a:gd name="T49" fmla="*/ 0 h 19"/>
                  <a:gd name="T50" fmla="*/ 0 w 55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55"/>
                  <a:gd name="T79" fmla="*/ 0 h 19"/>
                  <a:gd name="T80" fmla="*/ 55 w 55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55" h="19">
                    <a:moveTo>
                      <a:pt x="8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3" y="15"/>
                    </a:lnTo>
                    <a:lnTo>
                      <a:pt x="5" y="15"/>
                    </a:lnTo>
                    <a:lnTo>
                      <a:pt x="8" y="19"/>
                    </a:lnTo>
                    <a:lnTo>
                      <a:pt x="46" y="19"/>
                    </a:lnTo>
                    <a:lnTo>
                      <a:pt x="51" y="15"/>
                    </a:lnTo>
                    <a:lnTo>
                      <a:pt x="55" y="13"/>
                    </a:lnTo>
                    <a:lnTo>
                      <a:pt x="55" y="9"/>
                    </a:lnTo>
                    <a:lnTo>
                      <a:pt x="55" y="7"/>
                    </a:lnTo>
                    <a:lnTo>
                      <a:pt x="55" y="3"/>
                    </a:lnTo>
                    <a:lnTo>
                      <a:pt x="51" y="0"/>
                    </a:lnTo>
                    <a:lnTo>
                      <a:pt x="49" y="0"/>
                    </a:lnTo>
                    <a:lnTo>
                      <a:pt x="46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74" name="Line 1032"/>
              <p:cNvSpPr>
                <a:spLocks noChangeShapeType="1"/>
              </p:cNvSpPr>
              <p:nvPr/>
            </p:nvSpPr>
            <p:spPr bwMode="auto">
              <a:xfrm>
                <a:off x="531" y="146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75" name="Freeform 1033"/>
              <p:cNvSpPr>
                <a:spLocks/>
              </p:cNvSpPr>
              <p:nvPr/>
            </p:nvSpPr>
            <p:spPr bwMode="auto">
              <a:xfrm>
                <a:off x="529" y="1468"/>
                <a:ext cx="61" cy="3"/>
              </a:xfrm>
              <a:custGeom>
                <a:avLst/>
                <a:gdLst>
                  <a:gd name="T0" fmla="*/ 0 w 303"/>
                  <a:gd name="T1" fmla="*/ 0 h 18"/>
                  <a:gd name="T2" fmla="*/ 0 w 303"/>
                  <a:gd name="T3" fmla="*/ 0 h 18"/>
                  <a:gd name="T4" fmla="*/ 0 w 303"/>
                  <a:gd name="T5" fmla="*/ 0 h 18"/>
                  <a:gd name="T6" fmla="*/ 0 w 303"/>
                  <a:gd name="T7" fmla="*/ 0 h 18"/>
                  <a:gd name="T8" fmla="*/ 0 w 303"/>
                  <a:gd name="T9" fmla="*/ 0 h 18"/>
                  <a:gd name="T10" fmla="*/ 0 w 303"/>
                  <a:gd name="T11" fmla="*/ 0 h 18"/>
                  <a:gd name="T12" fmla="*/ 0 w 303"/>
                  <a:gd name="T13" fmla="*/ 0 h 18"/>
                  <a:gd name="T14" fmla="*/ 0 w 303"/>
                  <a:gd name="T15" fmla="*/ 0 h 18"/>
                  <a:gd name="T16" fmla="*/ 0 w 303"/>
                  <a:gd name="T17" fmla="*/ 0 h 18"/>
                  <a:gd name="T18" fmla="*/ 0 w 303"/>
                  <a:gd name="T19" fmla="*/ 0 h 18"/>
                  <a:gd name="T20" fmla="*/ 0 w 303"/>
                  <a:gd name="T21" fmla="*/ 0 h 18"/>
                  <a:gd name="T22" fmla="*/ 0 w 303"/>
                  <a:gd name="T23" fmla="*/ 0 h 18"/>
                  <a:gd name="T24" fmla="*/ 0 w 303"/>
                  <a:gd name="T25" fmla="*/ 0 h 18"/>
                  <a:gd name="T26" fmla="*/ 0 w 303"/>
                  <a:gd name="T27" fmla="*/ 0 h 18"/>
                  <a:gd name="T28" fmla="*/ 0 w 303"/>
                  <a:gd name="T29" fmla="*/ 0 h 18"/>
                  <a:gd name="T30" fmla="*/ 0 w 303"/>
                  <a:gd name="T31" fmla="*/ 0 h 18"/>
                  <a:gd name="T32" fmla="*/ 0 w 303"/>
                  <a:gd name="T33" fmla="*/ 0 h 18"/>
                  <a:gd name="T34" fmla="*/ 0 w 303"/>
                  <a:gd name="T35" fmla="*/ 0 h 18"/>
                  <a:gd name="T36" fmla="*/ 0 w 303"/>
                  <a:gd name="T37" fmla="*/ 0 h 18"/>
                  <a:gd name="T38" fmla="*/ 0 w 303"/>
                  <a:gd name="T39" fmla="*/ 0 h 18"/>
                  <a:gd name="T40" fmla="*/ 0 w 303"/>
                  <a:gd name="T41" fmla="*/ 0 h 18"/>
                  <a:gd name="T42" fmla="*/ 0 w 303"/>
                  <a:gd name="T43" fmla="*/ 0 h 18"/>
                  <a:gd name="T44" fmla="*/ 0 w 303"/>
                  <a:gd name="T45" fmla="*/ 0 h 18"/>
                  <a:gd name="T46" fmla="*/ 0 w 303"/>
                  <a:gd name="T47" fmla="*/ 0 h 18"/>
                  <a:gd name="T48" fmla="*/ 0 w 303"/>
                  <a:gd name="T49" fmla="*/ 0 h 18"/>
                  <a:gd name="T50" fmla="*/ 0 w 303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03"/>
                  <a:gd name="T79" fmla="*/ 0 h 18"/>
                  <a:gd name="T80" fmla="*/ 303 w 303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03" h="18">
                    <a:moveTo>
                      <a:pt x="9" y="0"/>
                    </a:moveTo>
                    <a:lnTo>
                      <a:pt x="5" y="0"/>
                    </a:lnTo>
                    <a:lnTo>
                      <a:pt x="5" y="4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3" y="16"/>
                    </a:lnTo>
                    <a:lnTo>
                      <a:pt x="5" y="18"/>
                    </a:lnTo>
                    <a:lnTo>
                      <a:pt x="9" y="18"/>
                    </a:lnTo>
                    <a:lnTo>
                      <a:pt x="292" y="18"/>
                    </a:lnTo>
                    <a:lnTo>
                      <a:pt x="298" y="18"/>
                    </a:lnTo>
                    <a:lnTo>
                      <a:pt x="301" y="16"/>
                    </a:lnTo>
                    <a:lnTo>
                      <a:pt x="303" y="12"/>
                    </a:lnTo>
                    <a:lnTo>
                      <a:pt x="303" y="10"/>
                    </a:lnTo>
                    <a:lnTo>
                      <a:pt x="301" y="6"/>
                    </a:lnTo>
                    <a:lnTo>
                      <a:pt x="301" y="4"/>
                    </a:lnTo>
                    <a:lnTo>
                      <a:pt x="298" y="4"/>
                    </a:lnTo>
                    <a:lnTo>
                      <a:pt x="298" y="0"/>
                    </a:lnTo>
                    <a:lnTo>
                      <a:pt x="292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76" name="Line 1034"/>
              <p:cNvSpPr>
                <a:spLocks noChangeShapeType="1"/>
              </p:cNvSpPr>
              <p:nvPr/>
            </p:nvSpPr>
            <p:spPr bwMode="auto">
              <a:xfrm>
                <a:off x="590" y="147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77" name="Freeform 1035"/>
              <p:cNvSpPr>
                <a:spLocks/>
              </p:cNvSpPr>
              <p:nvPr/>
            </p:nvSpPr>
            <p:spPr bwMode="auto">
              <a:xfrm>
                <a:off x="586" y="1468"/>
                <a:ext cx="4" cy="23"/>
              </a:xfrm>
              <a:custGeom>
                <a:avLst/>
                <a:gdLst>
                  <a:gd name="T0" fmla="*/ 0 w 16"/>
                  <a:gd name="T1" fmla="*/ 0 h 116"/>
                  <a:gd name="T2" fmla="*/ 0 w 16"/>
                  <a:gd name="T3" fmla="*/ 0 h 116"/>
                  <a:gd name="T4" fmla="*/ 0 w 16"/>
                  <a:gd name="T5" fmla="*/ 0 h 116"/>
                  <a:gd name="T6" fmla="*/ 0 w 16"/>
                  <a:gd name="T7" fmla="*/ 0 h 116"/>
                  <a:gd name="T8" fmla="*/ 0 w 16"/>
                  <a:gd name="T9" fmla="*/ 0 h 116"/>
                  <a:gd name="T10" fmla="*/ 0 w 16"/>
                  <a:gd name="T11" fmla="*/ 0 h 116"/>
                  <a:gd name="T12" fmla="*/ 0 w 16"/>
                  <a:gd name="T13" fmla="*/ 0 h 116"/>
                  <a:gd name="T14" fmla="*/ 0 w 16"/>
                  <a:gd name="T15" fmla="*/ 0 h 116"/>
                  <a:gd name="T16" fmla="*/ 0 w 16"/>
                  <a:gd name="T17" fmla="*/ 0 h 116"/>
                  <a:gd name="T18" fmla="*/ 0 w 16"/>
                  <a:gd name="T19" fmla="*/ 0 h 116"/>
                  <a:gd name="T20" fmla="*/ 0 w 16"/>
                  <a:gd name="T21" fmla="*/ 0 h 116"/>
                  <a:gd name="T22" fmla="*/ 0 w 16"/>
                  <a:gd name="T23" fmla="*/ 0 h 116"/>
                  <a:gd name="T24" fmla="*/ 0 w 16"/>
                  <a:gd name="T25" fmla="*/ 0 h 116"/>
                  <a:gd name="T26" fmla="*/ 0 w 16"/>
                  <a:gd name="T27" fmla="*/ 0 h 116"/>
                  <a:gd name="T28" fmla="*/ 0 w 16"/>
                  <a:gd name="T29" fmla="*/ 0 h 116"/>
                  <a:gd name="T30" fmla="*/ 0 w 16"/>
                  <a:gd name="T31" fmla="*/ 0 h 116"/>
                  <a:gd name="T32" fmla="*/ 0 w 16"/>
                  <a:gd name="T33" fmla="*/ 0 h 116"/>
                  <a:gd name="T34" fmla="*/ 0 w 16"/>
                  <a:gd name="T35" fmla="*/ 0 h 116"/>
                  <a:gd name="T36" fmla="*/ 0 w 16"/>
                  <a:gd name="T37" fmla="*/ 0 h 116"/>
                  <a:gd name="T38" fmla="*/ 0 w 16"/>
                  <a:gd name="T39" fmla="*/ 0 h 116"/>
                  <a:gd name="T40" fmla="*/ 0 w 16"/>
                  <a:gd name="T41" fmla="*/ 0 h 116"/>
                  <a:gd name="T42" fmla="*/ 0 w 16"/>
                  <a:gd name="T43" fmla="*/ 0 h 116"/>
                  <a:gd name="T44" fmla="*/ 0 w 16"/>
                  <a:gd name="T45" fmla="*/ 0 h 116"/>
                  <a:gd name="T46" fmla="*/ 0 w 16"/>
                  <a:gd name="T47" fmla="*/ 0 h 116"/>
                  <a:gd name="T48" fmla="*/ 0 w 16"/>
                  <a:gd name="T49" fmla="*/ 0 h 116"/>
                  <a:gd name="T50" fmla="*/ 0 w 16"/>
                  <a:gd name="T51" fmla="*/ 0 h 11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16"/>
                  <a:gd name="T80" fmla="*/ 16 w 16"/>
                  <a:gd name="T81" fmla="*/ 116 h 11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16">
                    <a:moveTo>
                      <a:pt x="16" y="10"/>
                    </a:moveTo>
                    <a:lnTo>
                      <a:pt x="16" y="10"/>
                    </a:lnTo>
                    <a:lnTo>
                      <a:pt x="14" y="6"/>
                    </a:lnTo>
                    <a:lnTo>
                      <a:pt x="14" y="4"/>
                    </a:lnTo>
                    <a:lnTo>
                      <a:pt x="11" y="4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08"/>
                    </a:lnTo>
                    <a:lnTo>
                      <a:pt x="0" y="110"/>
                    </a:lnTo>
                    <a:lnTo>
                      <a:pt x="3" y="114"/>
                    </a:lnTo>
                    <a:lnTo>
                      <a:pt x="3" y="116"/>
                    </a:lnTo>
                    <a:lnTo>
                      <a:pt x="5" y="116"/>
                    </a:lnTo>
                    <a:lnTo>
                      <a:pt x="8" y="116"/>
                    </a:lnTo>
                    <a:lnTo>
                      <a:pt x="11" y="116"/>
                    </a:lnTo>
                    <a:lnTo>
                      <a:pt x="14" y="114"/>
                    </a:lnTo>
                    <a:lnTo>
                      <a:pt x="14" y="110"/>
                    </a:lnTo>
                    <a:lnTo>
                      <a:pt x="16" y="110"/>
                    </a:lnTo>
                    <a:lnTo>
                      <a:pt x="16" y="108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78" name="Line 1036"/>
              <p:cNvSpPr>
                <a:spLocks noChangeShapeType="1"/>
              </p:cNvSpPr>
              <p:nvPr/>
            </p:nvSpPr>
            <p:spPr bwMode="auto">
              <a:xfrm>
                <a:off x="588" y="148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79" name="Freeform 1037"/>
              <p:cNvSpPr>
                <a:spLocks/>
              </p:cNvSpPr>
              <p:nvPr/>
            </p:nvSpPr>
            <p:spPr bwMode="auto">
              <a:xfrm>
                <a:off x="586" y="1488"/>
                <a:ext cx="18" cy="3"/>
              </a:xfrm>
              <a:custGeom>
                <a:avLst/>
                <a:gdLst>
                  <a:gd name="T0" fmla="*/ 0 w 88"/>
                  <a:gd name="T1" fmla="*/ 0 h 17"/>
                  <a:gd name="T2" fmla="*/ 0 w 88"/>
                  <a:gd name="T3" fmla="*/ 0 h 17"/>
                  <a:gd name="T4" fmla="*/ 0 w 88"/>
                  <a:gd name="T5" fmla="*/ 0 h 17"/>
                  <a:gd name="T6" fmla="*/ 0 w 88"/>
                  <a:gd name="T7" fmla="*/ 0 h 17"/>
                  <a:gd name="T8" fmla="*/ 0 w 88"/>
                  <a:gd name="T9" fmla="*/ 0 h 17"/>
                  <a:gd name="T10" fmla="*/ 0 w 88"/>
                  <a:gd name="T11" fmla="*/ 0 h 17"/>
                  <a:gd name="T12" fmla="*/ 0 w 88"/>
                  <a:gd name="T13" fmla="*/ 0 h 17"/>
                  <a:gd name="T14" fmla="*/ 0 w 88"/>
                  <a:gd name="T15" fmla="*/ 0 h 17"/>
                  <a:gd name="T16" fmla="*/ 0 w 88"/>
                  <a:gd name="T17" fmla="*/ 0 h 17"/>
                  <a:gd name="T18" fmla="*/ 0 w 88"/>
                  <a:gd name="T19" fmla="*/ 0 h 17"/>
                  <a:gd name="T20" fmla="*/ 0 w 88"/>
                  <a:gd name="T21" fmla="*/ 0 h 17"/>
                  <a:gd name="T22" fmla="*/ 0 w 88"/>
                  <a:gd name="T23" fmla="*/ 0 h 17"/>
                  <a:gd name="T24" fmla="*/ 0 w 88"/>
                  <a:gd name="T25" fmla="*/ 0 h 17"/>
                  <a:gd name="T26" fmla="*/ 0 w 88"/>
                  <a:gd name="T27" fmla="*/ 0 h 17"/>
                  <a:gd name="T28" fmla="*/ 0 w 88"/>
                  <a:gd name="T29" fmla="*/ 0 h 17"/>
                  <a:gd name="T30" fmla="*/ 0 w 88"/>
                  <a:gd name="T31" fmla="*/ 0 h 17"/>
                  <a:gd name="T32" fmla="*/ 0 w 88"/>
                  <a:gd name="T33" fmla="*/ 0 h 17"/>
                  <a:gd name="T34" fmla="*/ 0 w 88"/>
                  <a:gd name="T35" fmla="*/ 0 h 17"/>
                  <a:gd name="T36" fmla="*/ 0 w 88"/>
                  <a:gd name="T37" fmla="*/ 0 h 17"/>
                  <a:gd name="T38" fmla="*/ 0 w 88"/>
                  <a:gd name="T39" fmla="*/ 0 h 17"/>
                  <a:gd name="T40" fmla="*/ 0 w 88"/>
                  <a:gd name="T41" fmla="*/ 0 h 17"/>
                  <a:gd name="T42" fmla="*/ 0 w 88"/>
                  <a:gd name="T43" fmla="*/ 0 h 17"/>
                  <a:gd name="T44" fmla="*/ 0 w 88"/>
                  <a:gd name="T45" fmla="*/ 0 h 17"/>
                  <a:gd name="T46" fmla="*/ 0 w 88"/>
                  <a:gd name="T47" fmla="*/ 0 h 17"/>
                  <a:gd name="T48" fmla="*/ 0 w 88"/>
                  <a:gd name="T49" fmla="*/ 0 h 17"/>
                  <a:gd name="T50" fmla="*/ 0 w 88"/>
                  <a:gd name="T51" fmla="*/ 0 h 1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8"/>
                  <a:gd name="T79" fmla="*/ 0 h 17"/>
                  <a:gd name="T80" fmla="*/ 88 w 88"/>
                  <a:gd name="T81" fmla="*/ 17 h 1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8" h="17">
                    <a:moveTo>
                      <a:pt x="8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3" y="15"/>
                    </a:lnTo>
                    <a:lnTo>
                      <a:pt x="3" y="17"/>
                    </a:lnTo>
                    <a:lnTo>
                      <a:pt x="5" y="17"/>
                    </a:lnTo>
                    <a:lnTo>
                      <a:pt x="8" y="17"/>
                    </a:lnTo>
                    <a:lnTo>
                      <a:pt x="79" y="17"/>
                    </a:lnTo>
                    <a:lnTo>
                      <a:pt x="82" y="17"/>
                    </a:lnTo>
                    <a:lnTo>
                      <a:pt x="84" y="15"/>
                    </a:lnTo>
                    <a:lnTo>
                      <a:pt x="88" y="11"/>
                    </a:lnTo>
                    <a:lnTo>
                      <a:pt x="88" y="9"/>
                    </a:lnTo>
                    <a:lnTo>
                      <a:pt x="88" y="6"/>
                    </a:lnTo>
                    <a:lnTo>
                      <a:pt x="88" y="3"/>
                    </a:lnTo>
                    <a:lnTo>
                      <a:pt x="84" y="3"/>
                    </a:lnTo>
                    <a:lnTo>
                      <a:pt x="82" y="0"/>
                    </a:lnTo>
                    <a:lnTo>
                      <a:pt x="79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80" name="Line 1038"/>
              <p:cNvSpPr>
                <a:spLocks noChangeShapeType="1"/>
              </p:cNvSpPr>
              <p:nvPr/>
            </p:nvSpPr>
            <p:spPr bwMode="auto">
              <a:xfrm>
                <a:off x="604" y="148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81" name="Freeform 1039"/>
              <p:cNvSpPr>
                <a:spLocks/>
              </p:cNvSpPr>
              <p:nvPr/>
            </p:nvSpPr>
            <p:spPr bwMode="auto">
              <a:xfrm>
                <a:off x="601" y="1488"/>
                <a:ext cx="3" cy="22"/>
              </a:xfrm>
              <a:custGeom>
                <a:avLst/>
                <a:gdLst>
                  <a:gd name="T0" fmla="*/ 0 w 17"/>
                  <a:gd name="T1" fmla="*/ 0 h 113"/>
                  <a:gd name="T2" fmla="*/ 0 w 17"/>
                  <a:gd name="T3" fmla="*/ 0 h 113"/>
                  <a:gd name="T4" fmla="*/ 0 w 17"/>
                  <a:gd name="T5" fmla="*/ 0 h 113"/>
                  <a:gd name="T6" fmla="*/ 0 w 17"/>
                  <a:gd name="T7" fmla="*/ 0 h 113"/>
                  <a:gd name="T8" fmla="*/ 0 w 17"/>
                  <a:gd name="T9" fmla="*/ 0 h 113"/>
                  <a:gd name="T10" fmla="*/ 0 w 17"/>
                  <a:gd name="T11" fmla="*/ 0 h 113"/>
                  <a:gd name="T12" fmla="*/ 0 w 17"/>
                  <a:gd name="T13" fmla="*/ 0 h 113"/>
                  <a:gd name="T14" fmla="*/ 0 w 17"/>
                  <a:gd name="T15" fmla="*/ 0 h 113"/>
                  <a:gd name="T16" fmla="*/ 0 w 17"/>
                  <a:gd name="T17" fmla="*/ 0 h 113"/>
                  <a:gd name="T18" fmla="*/ 0 w 17"/>
                  <a:gd name="T19" fmla="*/ 0 h 113"/>
                  <a:gd name="T20" fmla="*/ 0 w 17"/>
                  <a:gd name="T21" fmla="*/ 0 h 113"/>
                  <a:gd name="T22" fmla="*/ 0 w 17"/>
                  <a:gd name="T23" fmla="*/ 0 h 113"/>
                  <a:gd name="T24" fmla="*/ 0 w 17"/>
                  <a:gd name="T25" fmla="*/ 0 h 113"/>
                  <a:gd name="T26" fmla="*/ 0 w 17"/>
                  <a:gd name="T27" fmla="*/ 0 h 113"/>
                  <a:gd name="T28" fmla="*/ 0 w 17"/>
                  <a:gd name="T29" fmla="*/ 0 h 113"/>
                  <a:gd name="T30" fmla="*/ 0 w 17"/>
                  <a:gd name="T31" fmla="*/ 0 h 113"/>
                  <a:gd name="T32" fmla="*/ 0 w 17"/>
                  <a:gd name="T33" fmla="*/ 0 h 113"/>
                  <a:gd name="T34" fmla="*/ 0 w 17"/>
                  <a:gd name="T35" fmla="*/ 0 h 113"/>
                  <a:gd name="T36" fmla="*/ 0 w 17"/>
                  <a:gd name="T37" fmla="*/ 0 h 113"/>
                  <a:gd name="T38" fmla="*/ 0 w 17"/>
                  <a:gd name="T39" fmla="*/ 0 h 113"/>
                  <a:gd name="T40" fmla="*/ 0 w 17"/>
                  <a:gd name="T41" fmla="*/ 0 h 113"/>
                  <a:gd name="T42" fmla="*/ 0 w 17"/>
                  <a:gd name="T43" fmla="*/ 0 h 113"/>
                  <a:gd name="T44" fmla="*/ 0 w 17"/>
                  <a:gd name="T45" fmla="*/ 0 h 113"/>
                  <a:gd name="T46" fmla="*/ 0 w 17"/>
                  <a:gd name="T47" fmla="*/ 0 h 113"/>
                  <a:gd name="T48" fmla="*/ 0 w 17"/>
                  <a:gd name="T49" fmla="*/ 0 h 113"/>
                  <a:gd name="T50" fmla="*/ 0 w 17"/>
                  <a:gd name="T51" fmla="*/ 0 h 11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13"/>
                  <a:gd name="T80" fmla="*/ 17 w 17"/>
                  <a:gd name="T81" fmla="*/ 113 h 11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13">
                    <a:moveTo>
                      <a:pt x="17" y="9"/>
                    </a:moveTo>
                    <a:lnTo>
                      <a:pt x="17" y="6"/>
                    </a:lnTo>
                    <a:lnTo>
                      <a:pt x="17" y="3"/>
                    </a:lnTo>
                    <a:lnTo>
                      <a:pt x="13" y="3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07"/>
                    </a:lnTo>
                    <a:lnTo>
                      <a:pt x="0" y="111"/>
                    </a:lnTo>
                    <a:lnTo>
                      <a:pt x="2" y="113"/>
                    </a:lnTo>
                    <a:lnTo>
                      <a:pt x="6" y="113"/>
                    </a:lnTo>
                    <a:lnTo>
                      <a:pt x="8" y="113"/>
                    </a:lnTo>
                    <a:lnTo>
                      <a:pt x="11" y="113"/>
                    </a:lnTo>
                    <a:lnTo>
                      <a:pt x="13" y="113"/>
                    </a:lnTo>
                    <a:lnTo>
                      <a:pt x="17" y="111"/>
                    </a:lnTo>
                    <a:lnTo>
                      <a:pt x="17" y="107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82" name="Line 1040"/>
              <p:cNvSpPr>
                <a:spLocks noChangeShapeType="1"/>
              </p:cNvSpPr>
              <p:nvPr/>
            </p:nvSpPr>
            <p:spPr bwMode="auto">
              <a:xfrm>
                <a:off x="602" y="150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83" name="Freeform 1041"/>
              <p:cNvSpPr>
                <a:spLocks/>
              </p:cNvSpPr>
              <p:nvPr/>
            </p:nvSpPr>
            <p:spPr bwMode="auto">
              <a:xfrm>
                <a:off x="601" y="1506"/>
                <a:ext cx="77" cy="4"/>
              </a:xfrm>
              <a:custGeom>
                <a:avLst/>
                <a:gdLst>
                  <a:gd name="T0" fmla="*/ 0 w 387"/>
                  <a:gd name="T1" fmla="*/ 0 h 19"/>
                  <a:gd name="T2" fmla="*/ 0 w 387"/>
                  <a:gd name="T3" fmla="*/ 0 h 19"/>
                  <a:gd name="T4" fmla="*/ 0 w 387"/>
                  <a:gd name="T5" fmla="*/ 0 h 19"/>
                  <a:gd name="T6" fmla="*/ 0 w 387"/>
                  <a:gd name="T7" fmla="*/ 0 h 19"/>
                  <a:gd name="T8" fmla="*/ 0 w 387"/>
                  <a:gd name="T9" fmla="*/ 0 h 19"/>
                  <a:gd name="T10" fmla="*/ 0 w 387"/>
                  <a:gd name="T11" fmla="*/ 0 h 19"/>
                  <a:gd name="T12" fmla="*/ 0 w 387"/>
                  <a:gd name="T13" fmla="*/ 0 h 19"/>
                  <a:gd name="T14" fmla="*/ 0 w 387"/>
                  <a:gd name="T15" fmla="*/ 0 h 19"/>
                  <a:gd name="T16" fmla="*/ 0 w 387"/>
                  <a:gd name="T17" fmla="*/ 0 h 19"/>
                  <a:gd name="T18" fmla="*/ 0 w 387"/>
                  <a:gd name="T19" fmla="*/ 0 h 19"/>
                  <a:gd name="T20" fmla="*/ 0 w 387"/>
                  <a:gd name="T21" fmla="*/ 0 h 19"/>
                  <a:gd name="T22" fmla="*/ 0 w 387"/>
                  <a:gd name="T23" fmla="*/ 0 h 19"/>
                  <a:gd name="T24" fmla="*/ 0 w 387"/>
                  <a:gd name="T25" fmla="*/ 0 h 19"/>
                  <a:gd name="T26" fmla="*/ 0 w 387"/>
                  <a:gd name="T27" fmla="*/ 0 h 19"/>
                  <a:gd name="T28" fmla="*/ 0 w 387"/>
                  <a:gd name="T29" fmla="*/ 0 h 19"/>
                  <a:gd name="T30" fmla="*/ 0 w 387"/>
                  <a:gd name="T31" fmla="*/ 0 h 19"/>
                  <a:gd name="T32" fmla="*/ 0 w 387"/>
                  <a:gd name="T33" fmla="*/ 0 h 19"/>
                  <a:gd name="T34" fmla="*/ 0 w 387"/>
                  <a:gd name="T35" fmla="*/ 0 h 19"/>
                  <a:gd name="T36" fmla="*/ 0 w 387"/>
                  <a:gd name="T37" fmla="*/ 0 h 19"/>
                  <a:gd name="T38" fmla="*/ 0 w 387"/>
                  <a:gd name="T39" fmla="*/ 0 h 19"/>
                  <a:gd name="T40" fmla="*/ 0 w 387"/>
                  <a:gd name="T41" fmla="*/ 0 h 19"/>
                  <a:gd name="T42" fmla="*/ 0 w 387"/>
                  <a:gd name="T43" fmla="*/ 0 h 19"/>
                  <a:gd name="T44" fmla="*/ 0 w 387"/>
                  <a:gd name="T45" fmla="*/ 0 h 19"/>
                  <a:gd name="T46" fmla="*/ 0 w 387"/>
                  <a:gd name="T47" fmla="*/ 0 h 19"/>
                  <a:gd name="T48" fmla="*/ 0 w 387"/>
                  <a:gd name="T49" fmla="*/ 0 h 19"/>
                  <a:gd name="T50" fmla="*/ 0 w 387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87"/>
                  <a:gd name="T79" fmla="*/ 0 h 19"/>
                  <a:gd name="T80" fmla="*/ 387 w 387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87" h="19">
                    <a:moveTo>
                      <a:pt x="8" y="0"/>
                    </a:moveTo>
                    <a:lnTo>
                      <a:pt x="6" y="4"/>
                    </a:lnTo>
                    <a:lnTo>
                      <a:pt x="2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2" y="19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379" y="19"/>
                    </a:lnTo>
                    <a:lnTo>
                      <a:pt x="385" y="19"/>
                    </a:lnTo>
                    <a:lnTo>
                      <a:pt x="387" y="17"/>
                    </a:lnTo>
                    <a:lnTo>
                      <a:pt x="387" y="13"/>
                    </a:lnTo>
                    <a:lnTo>
                      <a:pt x="387" y="10"/>
                    </a:lnTo>
                    <a:lnTo>
                      <a:pt x="387" y="7"/>
                    </a:lnTo>
                    <a:lnTo>
                      <a:pt x="385" y="4"/>
                    </a:lnTo>
                    <a:lnTo>
                      <a:pt x="381" y="4"/>
                    </a:lnTo>
                    <a:lnTo>
                      <a:pt x="379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84" name="Line 1042"/>
              <p:cNvSpPr>
                <a:spLocks noChangeShapeType="1"/>
              </p:cNvSpPr>
              <p:nvPr/>
            </p:nvSpPr>
            <p:spPr bwMode="auto">
              <a:xfrm>
                <a:off x="678" y="150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85" name="Freeform 1043"/>
              <p:cNvSpPr>
                <a:spLocks/>
              </p:cNvSpPr>
              <p:nvPr/>
            </p:nvSpPr>
            <p:spPr bwMode="auto">
              <a:xfrm>
                <a:off x="675" y="1506"/>
                <a:ext cx="3" cy="24"/>
              </a:xfrm>
              <a:custGeom>
                <a:avLst/>
                <a:gdLst>
                  <a:gd name="T0" fmla="*/ 0 w 17"/>
                  <a:gd name="T1" fmla="*/ 0 h 118"/>
                  <a:gd name="T2" fmla="*/ 0 w 17"/>
                  <a:gd name="T3" fmla="*/ 0 h 118"/>
                  <a:gd name="T4" fmla="*/ 0 w 17"/>
                  <a:gd name="T5" fmla="*/ 0 h 118"/>
                  <a:gd name="T6" fmla="*/ 0 w 17"/>
                  <a:gd name="T7" fmla="*/ 0 h 118"/>
                  <a:gd name="T8" fmla="*/ 0 w 17"/>
                  <a:gd name="T9" fmla="*/ 0 h 118"/>
                  <a:gd name="T10" fmla="*/ 0 w 17"/>
                  <a:gd name="T11" fmla="*/ 0 h 118"/>
                  <a:gd name="T12" fmla="*/ 0 w 17"/>
                  <a:gd name="T13" fmla="*/ 0 h 118"/>
                  <a:gd name="T14" fmla="*/ 0 w 17"/>
                  <a:gd name="T15" fmla="*/ 0 h 118"/>
                  <a:gd name="T16" fmla="*/ 0 w 17"/>
                  <a:gd name="T17" fmla="*/ 0 h 118"/>
                  <a:gd name="T18" fmla="*/ 0 w 17"/>
                  <a:gd name="T19" fmla="*/ 0 h 118"/>
                  <a:gd name="T20" fmla="*/ 0 w 17"/>
                  <a:gd name="T21" fmla="*/ 0 h 118"/>
                  <a:gd name="T22" fmla="*/ 0 w 17"/>
                  <a:gd name="T23" fmla="*/ 0 h 118"/>
                  <a:gd name="T24" fmla="*/ 0 w 17"/>
                  <a:gd name="T25" fmla="*/ 0 h 118"/>
                  <a:gd name="T26" fmla="*/ 0 w 17"/>
                  <a:gd name="T27" fmla="*/ 0 h 118"/>
                  <a:gd name="T28" fmla="*/ 0 w 17"/>
                  <a:gd name="T29" fmla="*/ 0 h 118"/>
                  <a:gd name="T30" fmla="*/ 0 w 17"/>
                  <a:gd name="T31" fmla="*/ 0 h 118"/>
                  <a:gd name="T32" fmla="*/ 0 w 17"/>
                  <a:gd name="T33" fmla="*/ 0 h 118"/>
                  <a:gd name="T34" fmla="*/ 0 w 17"/>
                  <a:gd name="T35" fmla="*/ 0 h 118"/>
                  <a:gd name="T36" fmla="*/ 0 w 17"/>
                  <a:gd name="T37" fmla="*/ 0 h 118"/>
                  <a:gd name="T38" fmla="*/ 0 w 17"/>
                  <a:gd name="T39" fmla="*/ 0 h 118"/>
                  <a:gd name="T40" fmla="*/ 0 w 17"/>
                  <a:gd name="T41" fmla="*/ 0 h 118"/>
                  <a:gd name="T42" fmla="*/ 0 w 17"/>
                  <a:gd name="T43" fmla="*/ 0 h 118"/>
                  <a:gd name="T44" fmla="*/ 0 w 17"/>
                  <a:gd name="T45" fmla="*/ 0 h 118"/>
                  <a:gd name="T46" fmla="*/ 0 w 17"/>
                  <a:gd name="T47" fmla="*/ 0 h 118"/>
                  <a:gd name="T48" fmla="*/ 0 w 17"/>
                  <a:gd name="T49" fmla="*/ 0 h 118"/>
                  <a:gd name="T50" fmla="*/ 0 w 17"/>
                  <a:gd name="T51" fmla="*/ 0 h 1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18"/>
                  <a:gd name="T80" fmla="*/ 17 w 17"/>
                  <a:gd name="T81" fmla="*/ 118 h 1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18">
                    <a:moveTo>
                      <a:pt x="17" y="10"/>
                    </a:moveTo>
                    <a:lnTo>
                      <a:pt x="17" y="10"/>
                    </a:lnTo>
                    <a:lnTo>
                      <a:pt x="17" y="7"/>
                    </a:lnTo>
                    <a:lnTo>
                      <a:pt x="15" y="4"/>
                    </a:lnTo>
                    <a:lnTo>
                      <a:pt x="11" y="4"/>
                    </a:lnTo>
                    <a:lnTo>
                      <a:pt x="9" y="0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4" y="7"/>
                    </a:lnTo>
                    <a:lnTo>
                      <a:pt x="0" y="10"/>
                    </a:lnTo>
                    <a:lnTo>
                      <a:pt x="0" y="108"/>
                    </a:lnTo>
                    <a:lnTo>
                      <a:pt x="4" y="112"/>
                    </a:lnTo>
                    <a:lnTo>
                      <a:pt x="4" y="115"/>
                    </a:lnTo>
                    <a:lnTo>
                      <a:pt x="6" y="118"/>
                    </a:lnTo>
                    <a:lnTo>
                      <a:pt x="9" y="118"/>
                    </a:lnTo>
                    <a:lnTo>
                      <a:pt x="11" y="118"/>
                    </a:lnTo>
                    <a:lnTo>
                      <a:pt x="15" y="118"/>
                    </a:lnTo>
                    <a:lnTo>
                      <a:pt x="15" y="115"/>
                    </a:lnTo>
                    <a:lnTo>
                      <a:pt x="17" y="112"/>
                    </a:lnTo>
                    <a:lnTo>
                      <a:pt x="17" y="108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86" name="Line 1044"/>
              <p:cNvSpPr>
                <a:spLocks noChangeShapeType="1"/>
              </p:cNvSpPr>
              <p:nvPr/>
            </p:nvSpPr>
            <p:spPr bwMode="auto">
              <a:xfrm>
                <a:off x="676" y="152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87" name="Freeform 1045"/>
              <p:cNvSpPr>
                <a:spLocks/>
              </p:cNvSpPr>
              <p:nvPr/>
            </p:nvSpPr>
            <p:spPr bwMode="auto">
              <a:xfrm>
                <a:off x="675" y="1526"/>
                <a:ext cx="26" cy="4"/>
              </a:xfrm>
              <a:custGeom>
                <a:avLst/>
                <a:gdLst>
                  <a:gd name="T0" fmla="*/ 0 w 131"/>
                  <a:gd name="T1" fmla="*/ 0 h 18"/>
                  <a:gd name="T2" fmla="*/ 0 w 131"/>
                  <a:gd name="T3" fmla="*/ 0 h 18"/>
                  <a:gd name="T4" fmla="*/ 0 w 131"/>
                  <a:gd name="T5" fmla="*/ 0 h 18"/>
                  <a:gd name="T6" fmla="*/ 0 w 131"/>
                  <a:gd name="T7" fmla="*/ 0 h 18"/>
                  <a:gd name="T8" fmla="*/ 0 w 131"/>
                  <a:gd name="T9" fmla="*/ 0 h 18"/>
                  <a:gd name="T10" fmla="*/ 0 w 131"/>
                  <a:gd name="T11" fmla="*/ 0 h 18"/>
                  <a:gd name="T12" fmla="*/ 0 w 131"/>
                  <a:gd name="T13" fmla="*/ 0 h 18"/>
                  <a:gd name="T14" fmla="*/ 0 w 131"/>
                  <a:gd name="T15" fmla="*/ 0 h 18"/>
                  <a:gd name="T16" fmla="*/ 0 w 131"/>
                  <a:gd name="T17" fmla="*/ 0 h 18"/>
                  <a:gd name="T18" fmla="*/ 0 w 131"/>
                  <a:gd name="T19" fmla="*/ 0 h 18"/>
                  <a:gd name="T20" fmla="*/ 0 w 131"/>
                  <a:gd name="T21" fmla="*/ 0 h 18"/>
                  <a:gd name="T22" fmla="*/ 0 w 131"/>
                  <a:gd name="T23" fmla="*/ 0 h 18"/>
                  <a:gd name="T24" fmla="*/ 0 w 131"/>
                  <a:gd name="T25" fmla="*/ 0 h 18"/>
                  <a:gd name="T26" fmla="*/ 0 w 131"/>
                  <a:gd name="T27" fmla="*/ 0 h 18"/>
                  <a:gd name="T28" fmla="*/ 0 w 131"/>
                  <a:gd name="T29" fmla="*/ 0 h 18"/>
                  <a:gd name="T30" fmla="*/ 0 w 131"/>
                  <a:gd name="T31" fmla="*/ 0 h 18"/>
                  <a:gd name="T32" fmla="*/ 0 w 131"/>
                  <a:gd name="T33" fmla="*/ 0 h 18"/>
                  <a:gd name="T34" fmla="*/ 0 w 131"/>
                  <a:gd name="T35" fmla="*/ 0 h 18"/>
                  <a:gd name="T36" fmla="*/ 0 w 131"/>
                  <a:gd name="T37" fmla="*/ 0 h 18"/>
                  <a:gd name="T38" fmla="*/ 0 w 131"/>
                  <a:gd name="T39" fmla="*/ 0 h 18"/>
                  <a:gd name="T40" fmla="*/ 0 w 131"/>
                  <a:gd name="T41" fmla="*/ 0 h 18"/>
                  <a:gd name="T42" fmla="*/ 0 w 131"/>
                  <a:gd name="T43" fmla="*/ 0 h 18"/>
                  <a:gd name="T44" fmla="*/ 0 w 131"/>
                  <a:gd name="T45" fmla="*/ 0 h 18"/>
                  <a:gd name="T46" fmla="*/ 0 w 131"/>
                  <a:gd name="T47" fmla="*/ 0 h 18"/>
                  <a:gd name="T48" fmla="*/ 0 w 131"/>
                  <a:gd name="T49" fmla="*/ 0 h 18"/>
                  <a:gd name="T50" fmla="*/ 0 w 131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31"/>
                  <a:gd name="T79" fmla="*/ 0 h 18"/>
                  <a:gd name="T80" fmla="*/ 131 w 131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31" h="18">
                    <a:moveTo>
                      <a:pt x="9" y="0"/>
                    </a:moveTo>
                    <a:lnTo>
                      <a:pt x="6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4" y="15"/>
                    </a:lnTo>
                    <a:lnTo>
                      <a:pt x="6" y="18"/>
                    </a:lnTo>
                    <a:lnTo>
                      <a:pt x="9" y="18"/>
                    </a:lnTo>
                    <a:lnTo>
                      <a:pt x="120" y="18"/>
                    </a:lnTo>
                    <a:lnTo>
                      <a:pt x="126" y="18"/>
                    </a:lnTo>
                    <a:lnTo>
                      <a:pt x="129" y="15"/>
                    </a:lnTo>
                    <a:lnTo>
                      <a:pt x="131" y="12"/>
                    </a:lnTo>
                    <a:lnTo>
                      <a:pt x="131" y="8"/>
                    </a:lnTo>
                    <a:lnTo>
                      <a:pt x="131" y="6"/>
                    </a:lnTo>
                    <a:lnTo>
                      <a:pt x="131" y="2"/>
                    </a:lnTo>
                    <a:lnTo>
                      <a:pt x="129" y="2"/>
                    </a:lnTo>
                    <a:lnTo>
                      <a:pt x="126" y="0"/>
                    </a:lnTo>
                    <a:lnTo>
                      <a:pt x="120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88" name="Line 1046"/>
              <p:cNvSpPr>
                <a:spLocks noChangeShapeType="1"/>
              </p:cNvSpPr>
              <p:nvPr/>
            </p:nvSpPr>
            <p:spPr bwMode="auto">
              <a:xfrm>
                <a:off x="701" y="152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89" name="Freeform 1047"/>
              <p:cNvSpPr>
                <a:spLocks/>
              </p:cNvSpPr>
              <p:nvPr/>
            </p:nvSpPr>
            <p:spPr bwMode="auto">
              <a:xfrm>
                <a:off x="698" y="1526"/>
                <a:ext cx="3" cy="24"/>
              </a:xfrm>
              <a:custGeom>
                <a:avLst/>
                <a:gdLst>
                  <a:gd name="T0" fmla="*/ 0 w 15"/>
                  <a:gd name="T1" fmla="*/ 0 h 116"/>
                  <a:gd name="T2" fmla="*/ 0 w 15"/>
                  <a:gd name="T3" fmla="*/ 0 h 116"/>
                  <a:gd name="T4" fmla="*/ 0 w 15"/>
                  <a:gd name="T5" fmla="*/ 0 h 116"/>
                  <a:gd name="T6" fmla="*/ 0 w 15"/>
                  <a:gd name="T7" fmla="*/ 0 h 116"/>
                  <a:gd name="T8" fmla="*/ 0 w 15"/>
                  <a:gd name="T9" fmla="*/ 0 h 116"/>
                  <a:gd name="T10" fmla="*/ 0 w 15"/>
                  <a:gd name="T11" fmla="*/ 0 h 116"/>
                  <a:gd name="T12" fmla="*/ 0 w 15"/>
                  <a:gd name="T13" fmla="*/ 0 h 116"/>
                  <a:gd name="T14" fmla="*/ 0 w 15"/>
                  <a:gd name="T15" fmla="*/ 0 h 116"/>
                  <a:gd name="T16" fmla="*/ 0 w 15"/>
                  <a:gd name="T17" fmla="*/ 0 h 116"/>
                  <a:gd name="T18" fmla="*/ 0 w 15"/>
                  <a:gd name="T19" fmla="*/ 0 h 116"/>
                  <a:gd name="T20" fmla="*/ 0 w 15"/>
                  <a:gd name="T21" fmla="*/ 0 h 116"/>
                  <a:gd name="T22" fmla="*/ 0 w 15"/>
                  <a:gd name="T23" fmla="*/ 0 h 116"/>
                  <a:gd name="T24" fmla="*/ 0 w 15"/>
                  <a:gd name="T25" fmla="*/ 0 h 116"/>
                  <a:gd name="T26" fmla="*/ 0 w 15"/>
                  <a:gd name="T27" fmla="*/ 0 h 116"/>
                  <a:gd name="T28" fmla="*/ 0 w 15"/>
                  <a:gd name="T29" fmla="*/ 0 h 116"/>
                  <a:gd name="T30" fmla="*/ 0 w 15"/>
                  <a:gd name="T31" fmla="*/ 0 h 116"/>
                  <a:gd name="T32" fmla="*/ 0 w 15"/>
                  <a:gd name="T33" fmla="*/ 0 h 116"/>
                  <a:gd name="T34" fmla="*/ 0 w 15"/>
                  <a:gd name="T35" fmla="*/ 0 h 116"/>
                  <a:gd name="T36" fmla="*/ 0 w 15"/>
                  <a:gd name="T37" fmla="*/ 0 h 116"/>
                  <a:gd name="T38" fmla="*/ 0 w 15"/>
                  <a:gd name="T39" fmla="*/ 0 h 116"/>
                  <a:gd name="T40" fmla="*/ 0 w 15"/>
                  <a:gd name="T41" fmla="*/ 0 h 116"/>
                  <a:gd name="T42" fmla="*/ 0 w 15"/>
                  <a:gd name="T43" fmla="*/ 0 h 116"/>
                  <a:gd name="T44" fmla="*/ 0 w 15"/>
                  <a:gd name="T45" fmla="*/ 0 h 116"/>
                  <a:gd name="T46" fmla="*/ 0 w 15"/>
                  <a:gd name="T47" fmla="*/ 0 h 116"/>
                  <a:gd name="T48" fmla="*/ 0 w 15"/>
                  <a:gd name="T49" fmla="*/ 0 h 116"/>
                  <a:gd name="T50" fmla="*/ 0 w 15"/>
                  <a:gd name="T51" fmla="*/ 0 h 11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5"/>
                  <a:gd name="T79" fmla="*/ 0 h 116"/>
                  <a:gd name="T80" fmla="*/ 15 w 15"/>
                  <a:gd name="T81" fmla="*/ 116 h 11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5" h="116">
                    <a:moveTo>
                      <a:pt x="15" y="8"/>
                    </a:moveTo>
                    <a:lnTo>
                      <a:pt x="15" y="6"/>
                    </a:lnTo>
                    <a:lnTo>
                      <a:pt x="15" y="2"/>
                    </a:lnTo>
                    <a:lnTo>
                      <a:pt x="13" y="2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08"/>
                    </a:lnTo>
                    <a:lnTo>
                      <a:pt x="0" y="110"/>
                    </a:lnTo>
                    <a:lnTo>
                      <a:pt x="2" y="114"/>
                    </a:lnTo>
                    <a:lnTo>
                      <a:pt x="4" y="114"/>
                    </a:lnTo>
                    <a:lnTo>
                      <a:pt x="7" y="116"/>
                    </a:lnTo>
                    <a:lnTo>
                      <a:pt x="10" y="114"/>
                    </a:lnTo>
                    <a:lnTo>
                      <a:pt x="13" y="114"/>
                    </a:lnTo>
                    <a:lnTo>
                      <a:pt x="15" y="110"/>
                    </a:lnTo>
                    <a:lnTo>
                      <a:pt x="15" y="108"/>
                    </a:lnTo>
                    <a:lnTo>
                      <a:pt x="15" y="8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90" name="Line 1048"/>
              <p:cNvSpPr>
                <a:spLocks noChangeShapeType="1"/>
              </p:cNvSpPr>
              <p:nvPr/>
            </p:nvSpPr>
            <p:spPr bwMode="auto">
              <a:xfrm>
                <a:off x="699" y="154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91" name="Freeform 1049"/>
              <p:cNvSpPr>
                <a:spLocks/>
              </p:cNvSpPr>
              <p:nvPr/>
            </p:nvSpPr>
            <p:spPr bwMode="auto">
              <a:xfrm>
                <a:off x="698" y="1546"/>
                <a:ext cx="6" cy="4"/>
              </a:xfrm>
              <a:custGeom>
                <a:avLst/>
                <a:gdLst>
                  <a:gd name="T0" fmla="*/ 0 w 29"/>
                  <a:gd name="T1" fmla="*/ 0 h 18"/>
                  <a:gd name="T2" fmla="*/ 0 w 29"/>
                  <a:gd name="T3" fmla="*/ 0 h 18"/>
                  <a:gd name="T4" fmla="*/ 0 w 29"/>
                  <a:gd name="T5" fmla="*/ 0 h 18"/>
                  <a:gd name="T6" fmla="*/ 0 w 29"/>
                  <a:gd name="T7" fmla="*/ 0 h 18"/>
                  <a:gd name="T8" fmla="*/ 0 w 29"/>
                  <a:gd name="T9" fmla="*/ 0 h 18"/>
                  <a:gd name="T10" fmla="*/ 0 w 29"/>
                  <a:gd name="T11" fmla="*/ 0 h 18"/>
                  <a:gd name="T12" fmla="*/ 0 w 29"/>
                  <a:gd name="T13" fmla="*/ 0 h 18"/>
                  <a:gd name="T14" fmla="*/ 0 w 29"/>
                  <a:gd name="T15" fmla="*/ 0 h 18"/>
                  <a:gd name="T16" fmla="*/ 0 w 29"/>
                  <a:gd name="T17" fmla="*/ 0 h 18"/>
                  <a:gd name="T18" fmla="*/ 0 w 29"/>
                  <a:gd name="T19" fmla="*/ 0 h 18"/>
                  <a:gd name="T20" fmla="*/ 0 w 29"/>
                  <a:gd name="T21" fmla="*/ 0 h 18"/>
                  <a:gd name="T22" fmla="*/ 0 w 29"/>
                  <a:gd name="T23" fmla="*/ 0 h 18"/>
                  <a:gd name="T24" fmla="*/ 0 w 29"/>
                  <a:gd name="T25" fmla="*/ 0 h 18"/>
                  <a:gd name="T26" fmla="*/ 0 w 29"/>
                  <a:gd name="T27" fmla="*/ 0 h 18"/>
                  <a:gd name="T28" fmla="*/ 0 w 29"/>
                  <a:gd name="T29" fmla="*/ 0 h 18"/>
                  <a:gd name="T30" fmla="*/ 0 w 29"/>
                  <a:gd name="T31" fmla="*/ 0 h 18"/>
                  <a:gd name="T32" fmla="*/ 0 w 29"/>
                  <a:gd name="T33" fmla="*/ 0 h 18"/>
                  <a:gd name="T34" fmla="*/ 0 w 29"/>
                  <a:gd name="T35" fmla="*/ 0 h 18"/>
                  <a:gd name="T36" fmla="*/ 0 w 29"/>
                  <a:gd name="T37" fmla="*/ 0 h 18"/>
                  <a:gd name="T38" fmla="*/ 0 w 29"/>
                  <a:gd name="T39" fmla="*/ 0 h 18"/>
                  <a:gd name="T40" fmla="*/ 0 w 29"/>
                  <a:gd name="T41" fmla="*/ 0 h 18"/>
                  <a:gd name="T42" fmla="*/ 0 w 29"/>
                  <a:gd name="T43" fmla="*/ 0 h 18"/>
                  <a:gd name="T44" fmla="*/ 0 w 29"/>
                  <a:gd name="T45" fmla="*/ 0 h 18"/>
                  <a:gd name="T46" fmla="*/ 0 w 29"/>
                  <a:gd name="T47" fmla="*/ 0 h 18"/>
                  <a:gd name="T48" fmla="*/ 0 w 29"/>
                  <a:gd name="T49" fmla="*/ 0 h 18"/>
                  <a:gd name="T50" fmla="*/ 0 w 29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9"/>
                  <a:gd name="T79" fmla="*/ 0 h 18"/>
                  <a:gd name="T80" fmla="*/ 29 w 29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9" h="18">
                    <a:moveTo>
                      <a:pt x="7" y="0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2" y="16"/>
                    </a:lnTo>
                    <a:lnTo>
                      <a:pt x="4" y="16"/>
                    </a:lnTo>
                    <a:lnTo>
                      <a:pt x="7" y="18"/>
                    </a:lnTo>
                    <a:lnTo>
                      <a:pt x="21" y="18"/>
                    </a:lnTo>
                    <a:lnTo>
                      <a:pt x="26" y="16"/>
                    </a:lnTo>
                    <a:lnTo>
                      <a:pt x="29" y="12"/>
                    </a:lnTo>
                    <a:lnTo>
                      <a:pt x="29" y="10"/>
                    </a:lnTo>
                    <a:lnTo>
                      <a:pt x="29" y="6"/>
                    </a:lnTo>
                    <a:lnTo>
                      <a:pt x="29" y="4"/>
                    </a:lnTo>
                    <a:lnTo>
                      <a:pt x="26" y="0"/>
                    </a:lnTo>
                    <a:lnTo>
                      <a:pt x="24" y="0"/>
                    </a:lnTo>
                    <a:lnTo>
                      <a:pt x="21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92" name="Line 1050"/>
              <p:cNvSpPr>
                <a:spLocks noChangeShapeType="1"/>
              </p:cNvSpPr>
              <p:nvPr/>
            </p:nvSpPr>
            <p:spPr bwMode="auto">
              <a:xfrm>
                <a:off x="704" y="154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93" name="Freeform 1051"/>
              <p:cNvSpPr>
                <a:spLocks/>
              </p:cNvSpPr>
              <p:nvPr/>
            </p:nvSpPr>
            <p:spPr bwMode="auto">
              <a:xfrm>
                <a:off x="700" y="1546"/>
                <a:ext cx="4" cy="23"/>
              </a:xfrm>
              <a:custGeom>
                <a:avLst/>
                <a:gdLst>
                  <a:gd name="T0" fmla="*/ 0 w 16"/>
                  <a:gd name="T1" fmla="*/ 0 h 114"/>
                  <a:gd name="T2" fmla="*/ 0 w 16"/>
                  <a:gd name="T3" fmla="*/ 0 h 114"/>
                  <a:gd name="T4" fmla="*/ 0 w 16"/>
                  <a:gd name="T5" fmla="*/ 0 h 114"/>
                  <a:gd name="T6" fmla="*/ 0 w 16"/>
                  <a:gd name="T7" fmla="*/ 0 h 114"/>
                  <a:gd name="T8" fmla="*/ 0 w 16"/>
                  <a:gd name="T9" fmla="*/ 0 h 114"/>
                  <a:gd name="T10" fmla="*/ 0 w 16"/>
                  <a:gd name="T11" fmla="*/ 0 h 114"/>
                  <a:gd name="T12" fmla="*/ 0 w 16"/>
                  <a:gd name="T13" fmla="*/ 0 h 114"/>
                  <a:gd name="T14" fmla="*/ 0 w 16"/>
                  <a:gd name="T15" fmla="*/ 0 h 114"/>
                  <a:gd name="T16" fmla="*/ 0 w 16"/>
                  <a:gd name="T17" fmla="*/ 0 h 114"/>
                  <a:gd name="T18" fmla="*/ 0 w 16"/>
                  <a:gd name="T19" fmla="*/ 0 h 114"/>
                  <a:gd name="T20" fmla="*/ 0 w 16"/>
                  <a:gd name="T21" fmla="*/ 0 h 114"/>
                  <a:gd name="T22" fmla="*/ 0 w 16"/>
                  <a:gd name="T23" fmla="*/ 0 h 114"/>
                  <a:gd name="T24" fmla="*/ 0 w 16"/>
                  <a:gd name="T25" fmla="*/ 0 h 114"/>
                  <a:gd name="T26" fmla="*/ 0 w 16"/>
                  <a:gd name="T27" fmla="*/ 0 h 114"/>
                  <a:gd name="T28" fmla="*/ 0 w 16"/>
                  <a:gd name="T29" fmla="*/ 0 h 114"/>
                  <a:gd name="T30" fmla="*/ 0 w 16"/>
                  <a:gd name="T31" fmla="*/ 0 h 114"/>
                  <a:gd name="T32" fmla="*/ 0 w 16"/>
                  <a:gd name="T33" fmla="*/ 0 h 114"/>
                  <a:gd name="T34" fmla="*/ 0 w 16"/>
                  <a:gd name="T35" fmla="*/ 0 h 114"/>
                  <a:gd name="T36" fmla="*/ 0 w 16"/>
                  <a:gd name="T37" fmla="*/ 0 h 114"/>
                  <a:gd name="T38" fmla="*/ 0 w 16"/>
                  <a:gd name="T39" fmla="*/ 0 h 114"/>
                  <a:gd name="T40" fmla="*/ 0 w 16"/>
                  <a:gd name="T41" fmla="*/ 0 h 114"/>
                  <a:gd name="T42" fmla="*/ 0 w 16"/>
                  <a:gd name="T43" fmla="*/ 0 h 114"/>
                  <a:gd name="T44" fmla="*/ 0 w 16"/>
                  <a:gd name="T45" fmla="*/ 0 h 114"/>
                  <a:gd name="T46" fmla="*/ 0 w 16"/>
                  <a:gd name="T47" fmla="*/ 0 h 114"/>
                  <a:gd name="T48" fmla="*/ 0 w 16"/>
                  <a:gd name="T49" fmla="*/ 0 h 114"/>
                  <a:gd name="T50" fmla="*/ 0 w 16"/>
                  <a:gd name="T51" fmla="*/ 0 h 11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14"/>
                  <a:gd name="T80" fmla="*/ 16 w 16"/>
                  <a:gd name="T81" fmla="*/ 114 h 114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14">
                    <a:moveTo>
                      <a:pt x="16" y="10"/>
                    </a:moveTo>
                    <a:lnTo>
                      <a:pt x="16" y="6"/>
                    </a:lnTo>
                    <a:lnTo>
                      <a:pt x="16" y="4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08"/>
                    </a:lnTo>
                    <a:lnTo>
                      <a:pt x="2" y="112"/>
                    </a:lnTo>
                    <a:lnTo>
                      <a:pt x="5" y="114"/>
                    </a:lnTo>
                    <a:lnTo>
                      <a:pt x="8" y="114"/>
                    </a:lnTo>
                    <a:lnTo>
                      <a:pt x="11" y="114"/>
                    </a:lnTo>
                    <a:lnTo>
                      <a:pt x="13" y="114"/>
                    </a:lnTo>
                    <a:lnTo>
                      <a:pt x="13" y="112"/>
                    </a:lnTo>
                    <a:lnTo>
                      <a:pt x="16" y="112"/>
                    </a:lnTo>
                    <a:lnTo>
                      <a:pt x="16" y="108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94" name="Line 1052"/>
              <p:cNvSpPr>
                <a:spLocks noChangeShapeType="1"/>
              </p:cNvSpPr>
              <p:nvPr/>
            </p:nvSpPr>
            <p:spPr bwMode="auto">
              <a:xfrm>
                <a:off x="702" y="156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95" name="Freeform 1053"/>
              <p:cNvSpPr>
                <a:spLocks/>
              </p:cNvSpPr>
              <p:nvPr/>
            </p:nvSpPr>
            <p:spPr bwMode="auto">
              <a:xfrm>
                <a:off x="700" y="1565"/>
                <a:ext cx="12" cy="4"/>
              </a:xfrm>
              <a:custGeom>
                <a:avLst/>
                <a:gdLst>
                  <a:gd name="T0" fmla="*/ 0 w 60"/>
                  <a:gd name="T1" fmla="*/ 0 h 19"/>
                  <a:gd name="T2" fmla="*/ 0 w 60"/>
                  <a:gd name="T3" fmla="*/ 0 h 19"/>
                  <a:gd name="T4" fmla="*/ 0 w 60"/>
                  <a:gd name="T5" fmla="*/ 0 h 19"/>
                  <a:gd name="T6" fmla="*/ 0 w 60"/>
                  <a:gd name="T7" fmla="*/ 0 h 19"/>
                  <a:gd name="T8" fmla="*/ 0 w 60"/>
                  <a:gd name="T9" fmla="*/ 0 h 19"/>
                  <a:gd name="T10" fmla="*/ 0 w 60"/>
                  <a:gd name="T11" fmla="*/ 0 h 19"/>
                  <a:gd name="T12" fmla="*/ 0 w 60"/>
                  <a:gd name="T13" fmla="*/ 0 h 19"/>
                  <a:gd name="T14" fmla="*/ 0 w 60"/>
                  <a:gd name="T15" fmla="*/ 0 h 19"/>
                  <a:gd name="T16" fmla="*/ 0 w 60"/>
                  <a:gd name="T17" fmla="*/ 0 h 19"/>
                  <a:gd name="T18" fmla="*/ 0 w 60"/>
                  <a:gd name="T19" fmla="*/ 0 h 19"/>
                  <a:gd name="T20" fmla="*/ 0 w 60"/>
                  <a:gd name="T21" fmla="*/ 0 h 19"/>
                  <a:gd name="T22" fmla="*/ 0 w 60"/>
                  <a:gd name="T23" fmla="*/ 0 h 19"/>
                  <a:gd name="T24" fmla="*/ 0 w 60"/>
                  <a:gd name="T25" fmla="*/ 0 h 19"/>
                  <a:gd name="T26" fmla="*/ 0 w 60"/>
                  <a:gd name="T27" fmla="*/ 0 h 19"/>
                  <a:gd name="T28" fmla="*/ 0 w 60"/>
                  <a:gd name="T29" fmla="*/ 0 h 19"/>
                  <a:gd name="T30" fmla="*/ 0 w 60"/>
                  <a:gd name="T31" fmla="*/ 0 h 19"/>
                  <a:gd name="T32" fmla="*/ 0 w 60"/>
                  <a:gd name="T33" fmla="*/ 0 h 19"/>
                  <a:gd name="T34" fmla="*/ 0 w 60"/>
                  <a:gd name="T35" fmla="*/ 0 h 19"/>
                  <a:gd name="T36" fmla="*/ 0 w 60"/>
                  <a:gd name="T37" fmla="*/ 0 h 19"/>
                  <a:gd name="T38" fmla="*/ 0 w 60"/>
                  <a:gd name="T39" fmla="*/ 0 h 19"/>
                  <a:gd name="T40" fmla="*/ 0 w 60"/>
                  <a:gd name="T41" fmla="*/ 0 h 19"/>
                  <a:gd name="T42" fmla="*/ 0 w 60"/>
                  <a:gd name="T43" fmla="*/ 0 h 19"/>
                  <a:gd name="T44" fmla="*/ 0 w 60"/>
                  <a:gd name="T45" fmla="*/ 0 h 19"/>
                  <a:gd name="T46" fmla="*/ 0 w 60"/>
                  <a:gd name="T47" fmla="*/ 0 h 19"/>
                  <a:gd name="T48" fmla="*/ 0 w 60"/>
                  <a:gd name="T49" fmla="*/ 0 h 19"/>
                  <a:gd name="T50" fmla="*/ 0 w 60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60"/>
                  <a:gd name="T79" fmla="*/ 0 h 19"/>
                  <a:gd name="T80" fmla="*/ 60 w 60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60" h="19">
                    <a:moveTo>
                      <a:pt x="8" y="0"/>
                    </a:moveTo>
                    <a:lnTo>
                      <a:pt x="5" y="0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2" y="17"/>
                    </a:lnTo>
                    <a:lnTo>
                      <a:pt x="5" y="19"/>
                    </a:lnTo>
                    <a:lnTo>
                      <a:pt x="8" y="19"/>
                    </a:lnTo>
                    <a:lnTo>
                      <a:pt x="49" y="19"/>
                    </a:lnTo>
                    <a:lnTo>
                      <a:pt x="55" y="19"/>
                    </a:lnTo>
                    <a:lnTo>
                      <a:pt x="57" y="17"/>
                    </a:lnTo>
                    <a:lnTo>
                      <a:pt x="60" y="17"/>
                    </a:lnTo>
                    <a:lnTo>
                      <a:pt x="60" y="13"/>
                    </a:lnTo>
                    <a:lnTo>
                      <a:pt x="60" y="10"/>
                    </a:lnTo>
                    <a:lnTo>
                      <a:pt x="60" y="7"/>
                    </a:lnTo>
                    <a:lnTo>
                      <a:pt x="57" y="4"/>
                    </a:lnTo>
                    <a:lnTo>
                      <a:pt x="55" y="0"/>
                    </a:lnTo>
                    <a:lnTo>
                      <a:pt x="49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96" name="Line 1054"/>
              <p:cNvSpPr>
                <a:spLocks noChangeShapeType="1"/>
              </p:cNvSpPr>
              <p:nvPr/>
            </p:nvSpPr>
            <p:spPr bwMode="auto">
              <a:xfrm>
                <a:off x="712" y="156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97" name="Freeform 1055"/>
              <p:cNvSpPr>
                <a:spLocks/>
              </p:cNvSpPr>
              <p:nvPr/>
            </p:nvSpPr>
            <p:spPr bwMode="auto">
              <a:xfrm>
                <a:off x="709" y="1565"/>
                <a:ext cx="3" cy="24"/>
              </a:xfrm>
              <a:custGeom>
                <a:avLst/>
                <a:gdLst>
                  <a:gd name="T0" fmla="*/ 0 w 16"/>
                  <a:gd name="T1" fmla="*/ 0 h 118"/>
                  <a:gd name="T2" fmla="*/ 0 w 16"/>
                  <a:gd name="T3" fmla="*/ 0 h 118"/>
                  <a:gd name="T4" fmla="*/ 0 w 16"/>
                  <a:gd name="T5" fmla="*/ 0 h 118"/>
                  <a:gd name="T6" fmla="*/ 0 w 16"/>
                  <a:gd name="T7" fmla="*/ 0 h 118"/>
                  <a:gd name="T8" fmla="*/ 0 w 16"/>
                  <a:gd name="T9" fmla="*/ 0 h 118"/>
                  <a:gd name="T10" fmla="*/ 0 w 16"/>
                  <a:gd name="T11" fmla="*/ 0 h 118"/>
                  <a:gd name="T12" fmla="*/ 0 w 16"/>
                  <a:gd name="T13" fmla="*/ 0 h 118"/>
                  <a:gd name="T14" fmla="*/ 0 w 16"/>
                  <a:gd name="T15" fmla="*/ 0 h 118"/>
                  <a:gd name="T16" fmla="*/ 0 w 16"/>
                  <a:gd name="T17" fmla="*/ 0 h 118"/>
                  <a:gd name="T18" fmla="*/ 0 w 16"/>
                  <a:gd name="T19" fmla="*/ 0 h 118"/>
                  <a:gd name="T20" fmla="*/ 0 w 16"/>
                  <a:gd name="T21" fmla="*/ 0 h 118"/>
                  <a:gd name="T22" fmla="*/ 0 w 16"/>
                  <a:gd name="T23" fmla="*/ 0 h 118"/>
                  <a:gd name="T24" fmla="*/ 0 w 16"/>
                  <a:gd name="T25" fmla="*/ 0 h 118"/>
                  <a:gd name="T26" fmla="*/ 0 w 16"/>
                  <a:gd name="T27" fmla="*/ 0 h 118"/>
                  <a:gd name="T28" fmla="*/ 0 w 16"/>
                  <a:gd name="T29" fmla="*/ 0 h 118"/>
                  <a:gd name="T30" fmla="*/ 0 w 16"/>
                  <a:gd name="T31" fmla="*/ 0 h 118"/>
                  <a:gd name="T32" fmla="*/ 0 w 16"/>
                  <a:gd name="T33" fmla="*/ 0 h 118"/>
                  <a:gd name="T34" fmla="*/ 0 w 16"/>
                  <a:gd name="T35" fmla="*/ 0 h 118"/>
                  <a:gd name="T36" fmla="*/ 0 w 16"/>
                  <a:gd name="T37" fmla="*/ 0 h 118"/>
                  <a:gd name="T38" fmla="*/ 0 w 16"/>
                  <a:gd name="T39" fmla="*/ 0 h 118"/>
                  <a:gd name="T40" fmla="*/ 0 w 16"/>
                  <a:gd name="T41" fmla="*/ 0 h 118"/>
                  <a:gd name="T42" fmla="*/ 0 w 16"/>
                  <a:gd name="T43" fmla="*/ 0 h 118"/>
                  <a:gd name="T44" fmla="*/ 0 w 16"/>
                  <a:gd name="T45" fmla="*/ 0 h 118"/>
                  <a:gd name="T46" fmla="*/ 0 w 16"/>
                  <a:gd name="T47" fmla="*/ 0 h 118"/>
                  <a:gd name="T48" fmla="*/ 0 w 16"/>
                  <a:gd name="T49" fmla="*/ 0 h 118"/>
                  <a:gd name="T50" fmla="*/ 0 w 16"/>
                  <a:gd name="T51" fmla="*/ 0 h 1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18"/>
                  <a:gd name="T80" fmla="*/ 16 w 16"/>
                  <a:gd name="T81" fmla="*/ 118 h 1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18">
                    <a:moveTo>
                      <a:pt x="16" y="10"/>
                    </a:moveTo>
                    <a:lnTo>
                      <a:pt x="16" y="7"/>
                    </a:lnTo>
                    <a:lnTo>
                      <a:pt x="13" y="4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08"/>
                    </a:lnTo>
                    <a:lnTo>
                      <a:pt x="0" y="112"/>
                    </a:lnTo>
                    <a:lnTo>
                      <a:pt x="2" y="115"/>
                    </a:lnTo>
                    <a:lnTo>
                      <a:pt x="5" y="118"/>
                    </a:lnTo>
                    <a:lnTo>
                      <a:pt x="8" y="118"/>
                    </a:lnTo>
                    <a:lnTo>
                      <a:pt x="11" y="118"/>
                    </a:lnTo>
                    <a:lnTo>
                      <a:pt x="11" y="115"/>
                    </a:lnTo>
                    <a:lnTo>
                      <a:pt x="13" y="115"/>
                    </a:lnTo>
                    <a:lnTo>
                      <a:pt x="16" y="112"/>
                    </a:lnTo>
                    <a:lnTo>
                      <a:pt x="16" y="108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98" name="Line 1056"/>
              <p:cNvSpPr>
                <a:spLocks noChangeShapeType="1"/>
              </p:cNvSpPr>
              <p:nvPr/>
            </p:nvSpPr>
            <p:spPr bwMode="auto">
              <a:xfrm>
                <a:off x="711" y="158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99" name="Freeform 1057"/>
              <p:cNvSpPr>
                <a:spLocks/>
              </p:cNvSpPr>
              <p:nvPr/>
            </p:nvSpPr>
            <p:spPr bwMode="auto">
              <a:xfrm>
                <a:off x="709" y="1585"/>
                <a:ext cx="6" cy="4"/>
              </a:xfrm>
              <a:custGeom>
                <a:avLst/>
                <a:gdLst>
                  <a:gd name="T0" fmla="*/ 0 w 30"/>
                  <a:gd name="T1" fmla="*/ 0 h 18"/>
                  <a:gd name="T2" fmla="*/ 0 w 30"/>
                  <a:gd name="T3" fmla="*/ 0 h 18"/>
                  <a:gd name="T4" fmla="*/ 0 w 30"/>
                  <a:gd name="T5" fmla="*/ 0 h 18"/>
                  <a:gd name="T6" fmla="*/ 0 w 30"/>
                  <a:gd name="T7" fmla="*/ 0 h 18"/>
                  <a:gd name="T8" fmla="*/ 0 w 30"/>
                  <a:gd name="T9" fmla="*/ 0 h 18"/>
                  <a:gd name="T10" fmla="*/ 0 w 30"/>
                  <a:gd name="T11" fmla="*/ 0 h 18"/>
                  <a:gd name="T12" fmla="*/ 0 w 30"/>
                  <a:gd name="T13" fmla="*/ 0 h 18"/>
                  <a:gd name="T14" fmla="*/ 0 w 30"/>
                  <a:gd name="T15" fmla="*/ 0 h 18"/>
                  <a:gd name="T16" fmla="*/ 0 w 30"/>
                  <a:gd name="T17" fmla="*/ 0 h 18"/>
                  <a:gd name="T18" fmla="*/ 0 w 30"/>
                  <a:gd name="T19" fmla="*/ 0 h 18"/>
                  <a:gd name="T20" fmla="*/ 0 w 30"/>
                  <a:gd name="T21" fmla="*/ 0 h 18"/>
                  <a:gd name="T22" fmla="*/ 0 w 30"/>
                  <a:gd name="T23" fmla="*/ 0 h 18"/>
                  <a:gd name="T24" fmla="*/ 0 w 30"/>
                  <a:gd name="T25" fmla="*/ 0 h 18"/>
                  <a:gd name="T26" fmla="*/ 0 w 30"/>
                  <a:gd name="T27" fmla="*/ 0 h 18"/>
                  <a:gd name="T28" fmla="*/ 0 w 30"/>
                  <a:gd name="T29" fmla="*/ 0 h 18"/>
                  <a:gd name="T30" fmla="*/ 0 w 30"/>
                  <a:gd name="T31" fmla="*/ 0 h 18"/>
                  <a:gd name="T32" fmla="*/ 0 w 30"/>
                  <a:gd name="T33" fmla="*/ 0 h 18"/>
                  <a:gd name="T34" fmla="*/ 0 w 30"/>
                  <a:gd name="T35" fmla="*/ 0 h 18"/>
                  <a:gd name="T36" fmla="*/ 0 w 30"/>
                  <a:gd name="T37" fmla="*/ 0 h 18"/>
                  <a:gd name="T38" fmla="*/ 0 w 30"/>
                  <a:gd name="T39" fmla="*/ 0 h 18"/>
                  <a:gd name="T40" fmla="*/ 0 w 30"/>
                  <a:gd name="T41" fmla="*/ 0 h 18"/>
                  <a:gd name="T42" fmla="*/ 0 w 30"/>
                  <a:gd name="T43" fmla="*/ 0 h 18"/>
                  <a:gd name="T44" fmla="*/ 0 w 30"/>
                  <a:gd name="T45" fmla="*/ 0 h 18"/>
                  <a:gd name="T46" fmla="*/ 0 w 30"/>
                  <a:gd name="T47" fmla="*/ 0 h 18"/>
                  <a:gd name="T48" fmla="*/ 0 w 30"/>
                  <a:gd name="T49" fmla="*/ 0 h 18"/>
                  <a:gd name="T50" fmla="*/ 0 w 30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0"/>
                  <a:gd name="T79" fmla="*/ 0 h 18"/>
                  <a:gd name="T80" fmla="*/ 30 w 30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0" h="18">
                    <a:moveTo>
                      <a:pt x="8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5"/>
                    </a:lnTo>
                    <a:lnTo>
                      <a:pt x="5" y="18"/>
                    </a:lnTo>
                    <a:lnTo>
                      <a:pt x="8" y="18"/>
                    </a:lnTo>
                    <a:lnTo>
                      <a:pt x="21" y="18"/>
                    </a:lnTo>
                    <a:lnTo>
                      <a:pt x="26" y="15"/>
                    </a:lnTo>
                    <a:lnTo>
                      <a:pt x="30" y="12"/>
                    </a:lnTo>
                    <a:lnTo>
                      <a:pt x="30" y="8"/>
                    </a:lnTo>
                    <a:lnTo>
                      <a:pt x="30" y="6"/>
                    </a:lnTo>
                    <a:lnTo>
                      <a:pt x="30" y="2"/>
                    </a:lnTo>
                    <a:lnTo>
                      <a:pt x="26" y="2"/>
                    </a:lnTo>
                    <a:lnTo>
                      <a:pt x="26" y="0"/>
                    </a:lnTo>
                    <a:lnTo>
                      <a:pt x="24" y="0"/>
                    </a:lnTo>
                    <a:lnTo>
                      <a:pt x="21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00" name="Line 1058"/>
              <p:cNvSpPr>
                <a:spLocks noChangeShapeType="1"/>
              </p:cNvSpPr>
              <p:nvPr/>
            </p:nvSpPr>
            <p:spPr bwMode="auto">
              <a:xfrm>
                <a:off x="715" y="158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01" name="Freeform 1059"/>
              <p:cNvSpPr>
                <a:spLocks/>
              </p:cNvSpPr>
              <p:nvPr/>
            </p:nvSpPr>
            <p:spPr bwMode="auto">
              <a:xfrm>
                <a:off x="712" y="1585"/>
                <a:ext cx="3" cy="23"/>
              </a:xfrm>
              <a:custGeom>
                <a:avLst/>
                <a:gdLst>
                  <a:gd name="T0" fmla="*/ 0 w 17"/>
                  <a:gd name="T1" fmla="*/ 0 h 114"/>
                  <a:gd name="T2" fmla="*/ 0 w 17"/>
                  <a:gd name="T3" fmla="*/ 0 h 114"/>
                  <a:gd name="T4" fmla="*/ 0 w 17"/>
                  <a:gd name="T5" fmla="*/ 0 h 114"/>
                  <a:gd name="T6" fmla="*/ 0 w 17"/>
                  <a:gd name="T7" fmla="*/ 0 h 114"/>
                  <a:gd name="T8" fmla="*/ 0 w 17"/>
                  <a:gd name="T9" fmla="*/ 0 h 114"/>
                  <a:gd name="T10" fmla="*/ 0 w 17"/>
                  <a:gd name="T11" fmla="*/ 0 h 114"/>
                  <a:gd name="T12" fmla="*/ 0 w 17"/>
                  <a:gd name="T13" fmla="*/ 0 h 114"/>
                  <a:gd name="T14" fmla="*/ 0 w 17"/>
                  <a:gd name="T15" fmla="*/ 0 h 114"/>
                  <a:gd name="T16" fmla="*/ 0 w 17"/>
                  <a:gd name="T17" fmla="*/ 0 h 114"/>
                  <a:gd name="T18" fmla="*/ 0 w 17"/>
                  <a:gd name="T19" fmla="*/ 0 h 114"/>
                  <a:gd name="T20" fmla="*/ 0 w 17"/>
                  <a:gd name="T21" fmla="*/ 0 h 114"/>
                  <a:gd name="T22" fmla="*/ 0 w 17"/>
                  <a:gd name="T23" fmla="*/ 0 h 114"/>
                  <a:gd name="T24" fmla="*/ 0 w 17"/>
                  <a:gd name="T25" fmla="*/ 0 h 114"/>
                  <a:gd name="T26" fmla="*/ 0 w 17"/>
                  <a:gd name="T27" fmla="*/ 0 h 114"/>
                  <a:gd name="T28" fmla="*/ 0 w 17"/>
                  <a:gd name="T29" fmla="*/ 0 h 114"/>
                  <a:gd name="T30" fmla="*/ 0 w 17"/>
                  <a:gd name="T31" fmla="*/ 0 h 114"/>
                  <a:gd name="T32" fmla="*/ 0 w 17"/>
                  <a:gd name="T33" fmla="*/ 0 h 114"/>
                  <a:gd name="T34" fmla="*/ 0 w 17"/>
                  <a:gd name="T35" fmla="*/ 0 h 114"/>
                  <a:gd name="T36" fmla="*/ 0 w 17"/>
                  <a:gd name="T37" fmla="*/ 0 h 114"/>
                  <a:gd name="T38" fmla="*/ 0 w 17"/>
                  <a:gd name="T39" fmla="*/ 0 h 114"/>
                  <a:gd name="T40" fmla="*/ 0 w 17"/>
                  <a:gd name="T41" fmla="*/ 0 h 114"/>
                  <a:gd name="T42" fmla="*/ 0 w 17"/>
                  <a:gd name="T43" fmla="*/ 0 h 114"/>
                  <a:gd name="T44" fmla="*/ 0 w 17"/>
                  <a:gd name="T45" fmla="*/ 0 h 114"/>
                  <a:gd name="T46" fmla="*/ 0 w 17"/>
                  <a:gd name="T47" fmla="*/ 0 h 114"/>
                  <a:gd name="T48" fmla="*/ 0 w 17"/>
                  <a:gd name="T49" fmla="*/ 0 h 114"/>
                  <a:gd name="T50" fmla="*/ 0 w 17"/>
                  <a:gd name="T51" fmla="*/ 0 h 11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14"/>
                  <a:gd name="T80" fmla="*/ 17 w 17"/>
                  <a:gd name="T81" fmla="*/ 114 h 114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14">
                    <a:moveTo>
                      <a:pt x="17" y="8"/>
                    </a:moveTo>
                    <a:lnTo>
                      <a:pt x="17" y="6"/>
                    </a:lnTo>
                    <a:lnTo>
                      <a:pt x="17" y="2"/>
                    </a:lnTo>
                    <a:lnTo>
                      <a:pt x="13" y="2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3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08"/>
                    </a:lnTo>
                    <a:lnTo>
                      <a:pt x="3" y="110"/>
                    </a:lnTo>
                    <a:lnTo>
                      <a:pt x="6" y="114"/>
                    </a:lnTo>
                    <a:lnTo>
                      <a:pt x="8" y="114"/>
                    </a:lnTo>
                    <a:lnTo>
                      <a:pt x="11" y="114"/>
                    </a:lnTo>
                    <a:lnTo>
                      <a:pt x="13" y="114"/>
                    </a:lnTo>
                    <a:lnTo>
                      <a:pt x="13" y="110"/>
                    </a:lnTo>
                    <a:lnTo>
                      <a:pt x="17" y="110"/>
                    </a:lnTo>
                    <a:lnTo>
                      <a:pt x="17" y="108"/>
                    </a:lnTo>
                    <a:lnTo>
                      <a:pt x="17" y="8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02" name="Line 1060"/>
              <p:cNvSpPr>
                <a:spLocks noChangeShapeType="1"/>
              </p:cNvSpPr>
              <p:nvPr/>
            </p:nvSpPr>
            <p:spPr bwMode="auto">
              <a:xfrm>
                <a:off x="713" y="160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03" name="Freeform 1061"/>
              <p:cNvSpPr>
                <a:spLocks/>
              </p:cNvSpPr>
              <p:nvPr/>
            </p:nvSpPr>
            <p:spPr bwMode="auto">
              <a:xfrm>
                <a:off x="712" y="1604"/>
                <a:ext cx="17" cy="4"/>
              </a:xfrm>
              <a:custGeom>
                <a:avLst/>
                <a:gdLst>
                  <a:gd name="T0" fmla="*/ 0 w 87"/>
                  <a:gd name="T1" fmla="*/ 0 h 19"/>
                  <a:gd name="T2" fmla="*/ 0 w 87"/>
                  <a:gd name="T3" fmla="*/ 0 h 19"/>
                  <a:gd name="T4" fmla="*/ 0 w 87"/>
                  <a:gd name="T5" fmla="*/ 0 h 19"/>
                  <a:gd name="T6" fmla="*/ 0 w 87"/>
                  <a:gd name="T7" fmla="*/ 0 h 19"/>
                  <a:gd name="T8" fmla="*/ 0 w 87"/>
                  <a:gd name="T9" fmla="*/ 0 h 19"/>
                  <a:gd name="T10" fmla="*/ 0 w 87"/>
                  <a:gd name="T11" fmla="*/ 0 h 19"/>
                  <a:gd name="T12" fmla="*/ 0 w 87"/>
                  <a:gd name="T13" fmla="*/ 0 h 19"/>
                  <a:gd name="T14" fmla="*/ 0 w 87"/>
                  <a:gd name="T15" fmla="*/ 0 h 19"/>
                  <a:gd name="T16" fmla="*/ 0 w 87"/>
                  <a:gd name="T17" fmla="*/ 0 h 19"/>
                  <a:gd name="T18" fmla="*/ 0 w 87"/>
                  <a:gd name="T19" fmla="*/ 0 h 19"/>
                  <a:gd name="T20" fmla="*/ 0 w 87"/>
                  <a:gd name="T21" fmla="*/ 0 h 19"/>
                  <a:gd name="T22" fmla="*/ 0 w 87"/>
                  <a:gd name="T23" fmla="*/ 0 h 19"/>
                  <a:gd name="T24" fmla="*/ 0 w 87"/>
                  <a:gd name="T25" fmla="*/ 0 h 19"/>
                  <a:gd name="T26" fmla="*/ 0 w 87"/>
                  <a:gd name="T27" fmla="*/ 0 h 19"/>
                  <a:gd name="T28" fmla="*/ 0 w 87"/>
                  <a:gd name="T29" fmla="*/ 0 h 19"/>
                  <a:gd name="T30" fmla="*/ 0 w 87"/>
                  <a:gd name="T31" fmla="*/ 0 h 19"/>
                  <a:gd name="T32" fmla="*/ 0 w 87"/>
                  <a:gd name="T33" fmla="*/ 0 h 19"/>
                  <a:gd name="T34" fmla="*/ 0 w 87"/>
                  <a:gd name="T35" fmla="*/ 0 h 19"/>
                  <a:gd name="T36" fmla="*/ 0 w 87"/>
                  <a:gd name="T37" fmla="*/ 0 h 19"/>
                  <a:gd name="T38" fmla="*/ 0 w 87"/>
                  <a:gd name="T39" fmla="*/ 0 h 19"/>
                  <a:gd name="T40" fmla="*/ 0 w 87"/>
                  <a:gd name="T41" fmla="*/ 0 h 19"/>
                  <a:gd name="T42" fmla="*/ 0 w 87"/>
                  <a:gd name="T43" fmla="*/ 0 h 19"/>
                  <a:gd name="T44" fmla="*/ 0 w 87"/>
                  <a:gd name="T45" fmla="*/ 0 h 19"/>
                  <a:gd name="T46" fmla="*/ 0 w 87"/>
                  <a:gd name="T47" fmla="*/ 0 h 19"/>
                  <a:gd name="T48" fmla="*/ 0 w 87"/>
                  <a:gd name="T49" fmla="*/ 0 h 19"/>
                  <a:gd name="T50" fmla="*/ 0 w 87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7"/>
                  <a:gd name="T79" fmla="*/ 0 h 19"/>
                  <a:gd name="T80" fmla="*/ 87 w 87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7" h="19">
                    <a:moveTo>
                      <a:pt x="8" y="0"/>
                    </a:moveTo>
                    <a:lnTo>
                      <a:pt x="6" y="0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3" y="15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79" y="19"/>
                    </a:lnTo>
                    <a:lnTo>
                      <a:pt x="85" y="19"/>
                    </a:lnTo>
                    <a:lnTo>
                      <a:pt x="85" y="15"/>
                    </a:lnTo>
                    <a:lnTo>
                      <a:pt x="87" y="15"/>
                    </a:lnTo>
                    <a:lnTo>
                      <a:pt x="87" y="13"/>
                    </a:lnTo>
                    <a:lnTo>
                      <a:pt x="87" y="9"/>
                    </a:lnTo>
                    <a:lnTo>
                      <a:pt x="87" y="6"/>
                    </a:lnTo>
                    <a:lnTo>
                      <a:pt x="85" y="3"/>
                    </a:lnTo>
                    <a:lnTo>
                      <a:pt x="82" y="0"/>
                    </a:lnTo>
                    <a:lnTo>
                      <a:pt x="79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04" name="Line 1062"/>
              <p:cNvSpPr>
                <a:spLocks noChangeShapeType="1"/>
              </p:cNvSpPr>
              <p:nvPr/>
            </p:nvSpPr>
            <p:spPr bwMode="auto">
              <a:xfrm>
                <a:off x="729" y="160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05" name="Freeform 1063"/>
              <p:cNvSpPr>
                <a:spLocks/>
              </p:cNvSpPr>
              <p:nvPr/>
            </p:nvSpPr>
            <p:spPr bwMode="auto">
              <a:xfrm>
                <a:off x="726" y="1604"/>
                <a:ext cx="3" cy="23"/>
              </a:xfrm>
              <a:custGeom>
                <a:avLst/>
                <a:gdLst>
                  <a:gd name="T0" fmla="*/ 0 w 16"/>
                  <a:gd name="T1" fmla="*/ 0 h 117"/>
                  <a:gd name="T2" fmla="*/ 0 w 16"/>
                  <a:gd name="T3" fmla="*/ 0 h 117"/>
                  <a:gd name="T4" fmla="*/ 0 w 16"/>
                  <a:gd name="T5" fmla="*/ 0 h 117"/>
                  <a:gd name="T6" fmla="*/ 0 w 16"/>
                  <a:gd name="T7" fmla="*/ 0 h 117"/>
                  <a:gd name="T8" fmla="*/ 0 w 16"/>
                  <a:gd name="T9" fmla="*/ 0 h 117"/>
                  <a:gd name="T10" fmla="*/ 0 w 16"/>
                  <a:gd name="T11" fmla="*/ 0 h 117"/>
                  <a:gd name="T12" fmla="*/ 0 w 16"/>
                  <a:gd name="T13" fmla="*/ 0 h 117"/>
                  <a:gd name="T14" fmla="*/ 0 w 16"/>
                  <a:gd name="T15" fmla="*/ 0 h 117"/>
                  <a:gd name="T16" fmla="*/ 0 w 16"/>
                  <a:gd name="T17" fmla="*/ 0 h 117"/>
                  <a:gd name="T18" fmla="*/ 0 w 16"/>
                  <a:gd name="T19" fmla="*/ 0 h 117"/>
                  <a:gd name="T20" fmla="*/ 0 w 16"/>
                  <a:gd name="T21" fmla="*/ 0 h 117"/>
                  <a:gd name="T22" fmla="*/ 0 w 16"/>
                  <a:gd name="T23" fmla="*/ 0 h 117"/>
                  <a:gd name="T24" fmla="*/ 0 w 16"/>
                  <a:gd name="T25" fmla="*/ 0 h 117"/>
                  <a:gd name="T26" fmla="*/ 0 w 16"/>
                  <a:gd name="T27" fmla="*/ 0 h 117"/>
                  <a:gd name="T28" fmla="*/ 0 w 16"/>
                  <a:gd name="T29" fmla="*/ 0 h 117"/>
                  <a:gd name="T30" fmla="*/ 0 w 16"/>
                  <a:gd name="T31" fmla="*/ 0 h 117"/>
                  <a:gd name="T32" fmla="*/ 0 w 16"/>
                  <a:gd name="T33" fmla="*/ 0 h 117"/>
                  <a:gd name="T34" fmla="*/ 0 w 16"/>
                  <a:gd name="T35" fmla="*/ 0 h 117"/>
                  <a:gd name="T36" fmla="*/ 0 w 16"/>
                  <a:gd name="T37" fmla="*/ 0 h 117"/>
                  <a:gd name="T38" fmla="*/ 0 w 16"/>
                  <a:gd name="T39" fmla="*/ 0 h 117"/>
                  <a:gd name="T40" fmla="*/ 0 w 16"/>
                  <a:gd name="T41" fmla="*/ 0 h 117"/>
                  <a:gd name="T42" fmla="*/ 0 w 16"/>
                  <a:gd name="T43" fmla="*/ 0 h 117"/>
                  <a:gd name="T44" fmla="*/ 0 w 16"/>
                  <a:gd name="T45" fmla="*/ 0 h 117"/>
                  <a:gd name="T46" fmla="*/ 0 w 16"/>
                  <a:gd name="T47" fmla="*/ 0 h 117"/>
                  <a:gd name="T48" fmla="*/ 0 w 16"/>
                  <a:gd name="T49" fmla="*/ 0 h 117"/>
                  <a:gd name="T50" fmla="*/ 0 w 16"/>
                  <a:gd name="T51" fmla="*/ 0 h 11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17"/>
                  <a:gd name="T80" fmla="*/ 16 w 16"/>
                  <a:gd name="T81" fmla="*/ 117 h 11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17">
                    <a:moveTo>
                      <a:pt x="16" y="9"/>
                    </a:moveTo>
                    <a:lnTo>
                      <a:pt x="16" y="6"/>
                    </a:lnTo>
                    <a:lnTo>
                      <a:pt x="14" y="3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08"/>
                    </a:lnTo>
                    <a:lnTo>
                      <a:pt x="3" y="111"/>
                    </a:lnTo>
                    <a:lnTo>
                      <a:pt x="3" y="114"/>
                    </a:lnTo>
                    <a:lnTo>
                      <a:pt x="6" y="114"/>
                    </a:lnTo>
                    <a:lnTo>
                      <a:pt x="8" y="117"/>
                    </a:lnTo>
                    <a:lnTo>
                      <a:pt x="11" y="117"/>
                    </a:lnTo>
                    <a:lnTo>
                      <a:pt x="14" y="114"/>
                    </a:lnTo>
                    <a:lnTo>
                      <a:pt x="16" y="111"/>
                    </a:lnTo>
                    <a:lnTo>
                      <a:pt x="16" y="108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06" name="Line 1064"/>
              <p:cNvSpPr>
                <a:spLocks noChangeShapeType="1"/>
              </p:cNvSpPr>
              <p:nvPr/>
            </p:nvSpPr>
            <p:spPr bwMode="auto">
              <a:xfrm>
                <a:off x="728" y="162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07" name="Freeform 1065"/>
              <p:cNvSpPr>
                <a:spLocks/>
              </p:cNvSpPr>
              <p:nvPr/>
            </p:nvSpPr>
            <p:spPr bwMode="auto">
              <a:xfrm>
                <a:off x="726" y="1624"/>
                <a:ext cx="46" cy="3"/>
              </a:xfrm>
              <a:custGeom>
                <a:avLst/>
                <a:gdLst>
                  <a:gd name="T0" fmla="*/ 0 w 232"/>
                  <a:gd name="T1" fmla="*/ 0 h 19"/>
                  <a:gd name="T2" fmla="*/ 0 w 232"/>
                  <a:gd name="T3" fmla="*/ 0 h 19"/>
                  <a:gd name="T4" fmla="*/ 0 w 232"/>
                  <a:gd name="T5" fmla="*/ 0 h 19"/>
                  <a:gd name="T6" fmla="*/ 0 w 232"/>
                  <a:gd name="T7" fmla="*/ 0 h 19"/>
                  <a:gd name="T8" fmla="*/ 0 w 232"/>
                  <a:gd name="T9" fmla="*/ 0 h 19"/>
                  <a:gd name="T10" fmla="*/ 0 w 232"/>
                  <a:gd name="T11" fmla="*/ 0 h 19"/>
                  <a:gd name="T12" fmla="*/ 0 w 232"/>
                  <a:gd name="T13" fmla="*/ 0 h 19"/>
                  <a:gd name="T14" fmla="*/ 0 w 232"/>
                  <a:gd name="T15" fmla="*/ 0 h 19"/>
                  <a:gd name="T16" fmla="*/ 0 w 232"/>
                  <a:gd name="T17" fmla="*/ 0 h 19"/>
                  <a:gd name="T18" fmla="*/ 0 w 232"/>
                  <a:gd name="T19" fmla="*/ 0 h 19"/>
                  <a:gd name="T20" fmla="*/ 0 w 232"/>
                  <a:gd name="T21" fmla="*/ 0 h 19"/>
                  <a:gd name="T22" fmla="*/ 0 w 232"/>
                  <a:gd name="T23" fmla="*/ 0 h 19"/>
                  <a:gd name="T24" fmla="*/ 0 w 232"/>
                  <a:gd name="T25" fmla="*/ 0 h 19"/>
                  <a:gd name="T26" fmla="*/ 0 w 232"/>
                  <a:gd name="T27" fmla="*/ 0 h 19"/>
                  <a:gd name="T28" fmla="*/ 0 w 232"/>
                  <a:gd name="T29" fmla="*/ 0 h 19"/>
                  <a:gd name="T30" fmla="*/ 0 w 232"/>
                  <a:gd name="T31" fmla="*/ 0 h 19"/>
                  <a:gd name="T32" fmla="*/ 0 w 232"/>
                  <a:gd name="T33" fmla="*/ 0 h 19"/>
                  <a:gd name="T34" fmla="*/ 0 w 232"/>
                  <a:gd name="T35" fmla="*/ 0 h 19"/>
                  <a:gd name="T36" fmla="*/ 0 w 232"/>
                  <a:gd name="T37" fmla="*/ 0 h 19"/>
                  <a:gd name="T38" fmla="*/ 0 w 232"/>
                  <a:gd name="T39" fmla="*/ 0 h 19"/>
                  <a:gd name="T40" fmla="*/ 0 w 232"/>
                  <a:gd name="T41" fmla="*/ 0 h 19"/>
                  <a:gd name="T42" fmla="*/ 0 w 232"/>
                  <a:gd name="T43" fmla="*/ 0 h 19"/>
                  <a:gd name="T44" fmla="*/ 0 w 232"/>
                  <a:gd name="T45" fmla="*/ 0 h 19"/>
                  <a:gd name="T46" fmla="*/ 0 w 232"/>
                  <a:gd name="T47" fmla="*/ 0 h 19"/>
                  <a:gd name="T48" fmla="*/ 0 w 232"/>
                  <a:gd name="T49" fmla="*/ 0 h 19"/>
                  <a:gd name="T50" fmla="*/ 0 w 232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32"/>
                  <a:gd name="T79" fmla="*/ 0 h 19"/>
                  <a:gd name="T80" fmla="*/ 232 w 232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32" h="19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3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3" y="13"/>
                    </a:lnTo>
                    <a:lnTo>
                      <a:pt x="3" y="16"/>
                    </a:lnTo>
                    <a:lnTo>
                      <a:pt x="6" y="16"/>
                    </a:lnTo>
                    <a:lnTo>
                      <a:pt x="8" y="19"/>
                    </a:lnTo>
                    <a:lnTo>
                      <a:pt x="221" y="19"/>
                    </a:lnTo>
                    <a:lnTo>
                      <a:pt x="227" y="16"/>
                    </a:lnTo>
                    <a:lnTo>
                      <a:pt x="229" y="16"/>
                    </a:lnTo>
                    <a:lnTo>
                      <a:pt x="229" y="13"/>
                    </a:lnTo>
                    <a:lnTo>
                      <a:pt x="232" y="10"/>
                    </a:lnTo>
                    <a:lnTo>
                      <a:pt x="232" y="7"/>
                    </a:lnTo>
                    <a:lnTo>
                      <a:pt x="229" y="4"/>
                    </a:lnTo>
                    <a:lnTo>
                      <a:pt x="227" y="0"/>
                    </a:lnTo>
                    <a:lnTo>
                      <a:pt x="221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08" name="Line 1066"/>
              <p:cNvSpPr>
                <a:spLocks noChangeShapeType="1"/>
              </p:cNvSpPr>
              <p:nvPr/>
            </p:nvSpPr>
            <p:spPr bwMode="auto">
              <a:xfrm>
                <a:off x="772" y="162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09" name="Freeform 1067"/>
              <p:cNvSpPr>
                <a:spLocks/>
              </p:cNvSpPr>
              <p:nvPr/>
            </p:nvSpPr>
            <p:spPr bwMode="auto">
              <a:xfrm>
                <a:off x="769" y="1624"/>
                <a:ext cx="3" cy="23"/>
              </a:xfrm>
              <a:custGeom>
                <a:avLst/>
                <a:gdLst>
                  <a:gd name="T0" fmla="*/ 0 w 16"/>
                  <a:gd name="T1" fmla="*/ 0 h 115"/>
                  <a:gd name="T2" fmla="*/ 0 w 16"/>
                  <a:gd name="T3" fmla="*/ 0 h 115"/>
                  <a:gd name="T4" fmla="*/ 0 w 16"/>
                  <a:gd name="T5" fmla="*/ 0 h 115"/>
                  <a:gd name="T6" fmla="*/ 0 w 16"/>
                  <a:gd name="T7" fmla="*/ 0 h 115"/>
                  <a:gd name="T8" fmla="*/ 0 w 16"/>
                  <a:gd name="T9" fmla="*/ 0 h 115"/>
                  <a:gd name="T10" fmla="*/ 0 w 16"/>
                  <a:gd name="T11" fmla="*/ 0 h 115"/>
                  <a:gd name="T12" fmla="*/ 0 w 16"/>
                  <a:gd name="T13" fmla="*/ 0 h 115"/>
                  <a:gd name="T14" fmla="*/ 0 w 16"/>
                  <a:gd name="T15" fmla="*/ 0 h 115"/>
                  <a:gd name="T16" fmla="*/ 0 w 16"/>
                  <a:gd name="T17" fmla="*/ 0 h 115"/>
                  <a:gd name="T18" fmla="*/ 0 w 16"/>
                  <a:gd name="T19" fmla="*/ 0 h 115"/>
                  <a:gd name="T20" fmla="*/ 0 w 16"/>
                  <a:gd name="T21" fmla="*/ 0 h 115"/>
                  <a:gd name="T22" fmla="*/ 0 w 16"/>
                  <a:gd name="T23" fmla="*/ 0 h 115"/>
                  <a:gd name="T24" fmla="*/ 0 w 16"/>
                  <a:gd name="T25" fmla="*/ 0 h 115"/>
                  <a:gd name="T26" fmla="*/ 0 w 16"/>
                  <a:gd name="T27" fmla="*/ 0 h 115"/>
                  <a:gd name="T28" fmla="*/ 0 w 16"/>
                  <a:gd name="T29" fmla="*/ 0 h 115"/>
                  <a:gd name="T30" fmla="*/ 0 w 16"/>
                  <a:gd name="T31" fmla="*/ 0 h 115"/>
                  <a:gd name="T32" fmla="*/ 0 w 16"/>
                  <a:gd name="T33" fmla="*/ 0 h 115"/>
                  <a:gd name="T34" fmla="*/ 0 w 16"/>
                  <a:gd name="T35" fmla="*/ 0 h 115"/>
                  <a:gd name="T36" fmla="*/ 0 w 16"/>
                  <a:gd name="T37" fmla="*/ 0 h 115"/>
                  <a:gd name="T38" fmla="*/ 0 w 16"/>
                  <a:gd name="T39" fmla="*/ 0 h 115"/>
                  <a:gd name="T40" fmla="*/ 0 w 16"/>
                  <a:gd name="T41" fmla="*/ 0 h 115"/>
                  <a:gd name="T42" fmla="*/ 0 w 16"/>
                  <a:gd name="T43" fmla="*/ 0 h 115"/>
                  <a:gd name="T44" fmla="*/ 0 w 16"/>
                  <a:gd name="T45" fmla="*/ 0 h 115"/>
                  <a:gd name="T46" fmla="*/ 0 w 16"/>
                  <a:gd name="T47" fmla="*/ 0 h 115"/>
                  <a:gd name="T48" fmla="*/ 0 w 16"/>
                  <a:gd name="T49" fmla="*/ 0 h 115"/>
                  <a:gd name="T50" fmla="*/ 0 w 16"/>
                  <a:gd name="T51" fmla="*/ 0 h 11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15"/>
                  <a:gd name="T80" fmla="*/ 16 w 16"/>
                  <a:gd name="T81" fmla="*/ 115 h 115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15">
                    <a:moveTo>
                      <a:pt x="16" y="10"/>
                    </a:moveTo>
                    <a:lnTo>
                      <a:pt x="16" y="7"/>
                    </a:lnTo>
                    <a:lnTo>
                      <a:pt x="13" y="4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08"/>
                    </a:lnTo>
                    <a:lnTo>
                      <a:pt x="0" y="111"/>
                    </a:lnTo>
                    <a:lnTo>
                      <a:pt x="2" y="111"/>
                    </a:lnTo>
                    <a:lnTo>
                      <a:pt x="2" y="115"/>
                    </a:lnTo>
                    <a:lnTo>
                      <a:pt x="5" y="115"/>
                    </a:lnTo>
                    <a:lnTo>
                      <a:pt x="7" y="115"/>
                    </a:lnTo>
                    <a:lnTo>
                      <a:pt x="11" y="115"/>
                    </a:lnTo>
                    <a:lnTo>
                      <a:pt x="13" y="111"/>
                    </a:lnTo>
                    <a:lnTo>
                      <a:pt x="16" y="108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10" name="Line 1068"/>
              <p:cNvSpPr>
                <a:spLocks noChangeShapeType="1"/>
              </p:cNvSpPr>
              <p:nvPr/>
            </p:nvSpPr>
            <p:spPr bwMode="auto">
              <a:xfrm>
                <a:off x="771" y="164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11" name="Freeform 1069"/>
              <p:cNvSpPr>
                <a:spLocks/>
              </p:cNvSpPr>
              <p:nvPr/>
            </p:nvSpPr>
            <p:spPr bwMode="auto">
              <a:xfrm>
                <a:off x="769" y="1643"/>
                <a:ext cx="6" cy="4"/>
              </a:xfrm>
              <a:custGeom>
                <a:avLst/>
                <a:gdLst>
                  <a:gd name="T0" fmla="*/ 0 w 29"/>
                  <a:gd name="T1" fmla="*/ 0 h 19"/>
                  <a:gd name="T2" fmla="*/ 0 w 29"/>
                  <a:gd name="T3" fmla="*/ 0 h 19"/>
                  <a:gd name="T4" fmla="*/ 0 w 29"/>
                  <a:gd name="T5" fmla="*/ 0 h 19"/>
                  <a:gd name="T6" fmla="*/ 0 w 29"/>
                  <a:gd name="T7" fmla="*/ 0 h 19"/>
                  <a:gd name="T8" fmla="*/ 0 w 29"/>
                  <a:gd name="T9" fmla="*/ 0 h 19"/>
                  <a:gd name="T10" fmla="*/ 0 w 29"/>
                  <a:gd name="T11" fmla="*/ 0 h 19"/>
                  <a:gd name="T12" fmla="*/ 0 w 29"/>
                  <a:gd name="T13" fmla="*/ 0 h 19"/>
                  <a:gd name="T14" fmla="*/ 0 w 29"/>
                  <a:gd name="T15" fmla="*/ 0 h 19"/>
                  <a:gd name="T16" fmla="*/ 0 w 29"/>
                  <a:gd name="T17" fmla="*/ 0 h 19"/>
                  <a:gd name="T18" fmla="*/ 0 w 29"/>
                  <a:gd name="T19" fmla="*/ 0 h 19"/>
                  <a:gd name="T20" fmla="*/ 0 w 29"/>
                  <a:gd name="T21" fmla="*/ 0 h 19"/>
                  <a:gd name="T22" fmla="*/ 0 w 29"/>
                  <a:gd name="T23" fmla="*/ 0 h 19"/>
                  <a:gd name="T24" fmla="*/ 0 w 29"/>
                  <a:gd name="T25" fmla="*/ 0 h 19"/>
                  <a:gd name="T26" fmla="*/ 0 w 29"/>
                  <a:gd name="T27" fmla="*/ 0 h 19"/>
                  <a:gd name="T28" fmla="*/ 0 w 29"/>
                  <a:gd name="T29" fmla="*/ 0 h 19"/>
                  <a:gd name="T30" fmla="*/ 0 w 29"/>
                  <a:gd name="T31" fmla="*/ 0 h 19"/>
                  <a:gd name="T32" fmla="*/ 0 w 29"/>
                  <a:gd name="T33" fmla="*/ 0 h 19"/>
                  <a:gd name="T34" fmla="*/ 0 w 29"/>
                  <a:gd name="T35" fmla="*/ 0 h 19"/>
                  <a:gd name="T36" fmla="*/ 0 w 29"/>
                  <a:gd name="T37" fmla="*/ 0 h 19"/>
                  <a:gd name="T38" fmla="*/ 0 w 29"/>
                  <a:gd name="T39" fmla="*/ 0 h 19"/>
                  <a:gd name="T40" fmla="*/ 0 w 29"/>
                  <a:gd name="T41" fmla="*/ 0 h 19"/>
                  <a:gd name="T42" fmla="*/ 0 w 29"/>
                  <a:gd name="T43" fmla="*/ 0 h 19"/>
                  <a:gd name="T44" fmla="*/ 0 w 29"/>
                  <a:gd name="T45" fmla="*/ 0 h 19"/>
                  <a:gd name="T46" fmla="*/ 0 w 29"/>
                  <a:gd name="T47" fmla="*/ 0 h 19"/>
                  <a:gd name="T48" fmla="*/ 0 w 29"/>
                  <a:gd name="T49" fmla="*/ 0 h 19"/>
                  <a:gd name="T50" fmla="*/ 0 w 29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9"/>
                  <a:gd name="T79" fmla="*/ 0 h 19"/>
                  <a:gd name="T80" fmla="*/ 29 w 29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9" h="19">
                    <a:moveTo>
                      <a:pt x="7" y="0"/>
                    </a:moveTo>
                    <a:lnTo>
                      <a:pt x="5" y="0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2" y="15"/>
                    </a:lnTo>
                    <a:lnTo>
                      <a:pt x="2" y="19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22" y="19"/>
                    </a:lnTo>
                    <a:lnTo>
                      <a:pt x="27" y="19"/>
                    </a:lnTo>
                    <a:lnTo>
                      <a:pt x="27" y="15"/>
                    </a:lnTo>
                    <a:lnTo>
                      <a:pt x="29" y="15"/>
                    </a:lnTo>
                    <a:lnTo>
                      <a:pt x="29" y="12"/>
                    </a:lnTo>
                    <a:lnTo>
                      <a:pt x="29" y="10"/>
                    </a:lnTo>
                    <a:lnTo>
                      <a:pt x="29" y="6"/>
                    </a:lnTo>
                    <a:lnTo>
                      <a:pt x="27" y="4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12" name="Line 1070"/>
              <p:cNvSpPr>
                <a:spLocks noChangeShapeType="1"/>
              </p:cNvSpPr>
              <p:nvPr/>
            </p:nvSpPr>
            <p:spPr bwMode="auto">
              <a:xfrm>
                <a:off x="775" y="164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13" name="Freeform 1071"/>
              <p:cNvSpPr>
                <a:spLocks/>
              </p:cNvSpPr>
              <p:nvPr/>
            </p:nvSpPr>
            <p:spPr bwMode="auto">
              <a:xfrm>
                <a:off x="772" y="1643"/>
                <a:ext cx="3" cy="23"/>
              </a:xfrm>
              <a:custGeom>
                <a:avLst/>
                <a:gdLst>
                  <a:gd name="T0" fmla="*/ 0 w 16"/>
                  <a:gd name="T1" fmla="*/ 0 h 117"/>
                  <a:gd name="T2" fmla="*/ 0 w 16"/>
                  <a:gd name="T3" fmla="*/ 0 h 117"/>
                  <a:gd name="T4" fmla="*/ 0 w 16"/>
                  <a:gd name="T5" fmla="*/ 0 h 117"/>
                  <a:gd name="T6" fmla="*/ 0 w 16"/>
                  <a:gd name="T7" fmla="*/ 0 h 117"/>
                  <a:gd name="T8" fmla="*/ 0 w 16"/>
                  <a:gd name="T9" fmla="*/ 0 h 117"/>
                  <a:gd name="T10" fmla="*/ 0 w 16"/>
                  <a:gd name="T11" fmla="*/ 0 h 117"/>
                  <a:gd name="T12" fmla="*/ 0 w 16"/>
                  <a:gd name="T13" fmla="*/ 0 h 117"/>
                  <a:gd name="T14" fmla="*/ 0 w 16"/>
                  <a:gd name="T15" fmla="*/ 0 h 117"/>
                  <a:gd name="T16" fmla="*/ 0 w 16"/>
                  <a:gd name="T17" fmla="*/ 0 h 117"/>
                  <a:gd name="T18" fmla="*/ 0 w 16"/>
                  <a:gd name="T19" fmla="*/ 0 h 117"/>
                  <a:gd name="T20" fmla="*/ 0 w 16"/>
                  <a:gd name="T21" fmla="*/ 0 h 117"/>
                  <a:gd name="T22" fmla="*/ 0 w 16"/>
                  <a:gd name="T23" fmla="*/ 0 h 117"/>
                  <a:gd name="T24" fmla="*/ 0 w 16"/>
                  <a:gd name="T25" fmla="*/ 0 h 117"/>
                  <a:gd name="T26" fmla="*/ 0 w 16"/>
                  <a:gd name="T27" fmla="*/ 0 h 117"/>
                  <a:gd name="T28" fmla="*/ 0 w 16"/>
                  <a:gd name="T29" fmla="*/ 0 h 117"/>
                  <a:gd name="T30" fmla="*/ 0 w 16"/>
                  <a:gd name="T31" fmla="*/ 0 h 117"/>
                  <a:gd name="T32" fmla="*/ 0 w 16"/>
                  <a:gd name="T33" fmla="*/ 0 h 117"/>
                  <a:gd name="T34" fmla="*/ 0 w 16"/>
                  <a:gd name="T35" fmla="*/ 0 h 117"/>
                  <a:gd name="T36" fmla="*/ 0 w 16"/>
                  <a:gd name="T37" fmla="*/ 0 h 117"/>
                  <a:gd name="T38" fmla="*/ 0 w 16"/>
                  <a:gd name="T39" fmla="*/ 0 h 117"/>
                  <a:gd name="T40" fmla="*/ 0 w 16"/>
                  <a:gd name="T41" fmla="*/ 0 h 117"/>
                  <a:gd name="T42" fmla="*/ 0 w 16"/>
                  <a:gd name="T43" fmla="*/ 0 h 117"/>
                  <a:gd name="T44" fmla="*/ 0 w 16"/>
                  <a:gd name="T45" fmla="*/ 0 h 117"/>
                  <a:gd name="T46" fmla="*/ 0 w 16"/>
                  <a:gd name="T47" fmla="*/ 0 h 117"/>
                  <a:gd name="T48" fmla="*/ 0 w 16"/>
                  <a:gd name="T49" fmla="*/ 0 h 117"/>
                  <a:gd name="T50" fmla="*/ 0 w 16"/>
                  <a:gd name="T51" fmla="*/ 0 h 11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17"/>
                  <a:gd name="T80" fmla="*/ 16 w 16"/>
                  <a:gd name="T81" fmla="*/ 117 h 11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17">
                    <a:moveTo>
                      <a:pt x="16" y="10"/>
                    </a:moveTo>
                    <a:lnTo>
                      <a:pt x="16" y="6"/>
                    </a:lnTo>
                    <a:lnTo>
                      <a:pt x="14" y="4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5" y="4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08"/>
                    </a:lnTo>
                    <a:lnTo>
                      <a:pt x="0" y="110"/>
                    </a:lnTo>
                    <a:lnTo>
                      <a:pt x="3" y="114"/>
                    </a:lnTo>
                    <a:lnTo>
                      <a:pt x="5" y="114"/>
                    </a:lnTo>
                    <a:lnTo>
                      <a:pt x="5" y="117"/>
                    </a:lnTo>
                    <a:lnTo>
                      <a:pt x="9" y="117"/>
                    </a:lnTo>
                    <a:lnTo>
                      <a:pt x="11" y="117"/>
                    </a:lnTo>
                    <a:lnTo>
                      <a:pt x="14" y="114"/>
                    </a:lnTo>
                    <a:lnTo>
                      <a:pt x="16" y="110"/>
                    </a:lnTo>
                    <a:lnTo>
                      <a:pt x="16" y="108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14" name="Line 1072"/>
              <p:cNvSpPr>
                <a:spLocks noChangeShapeType="1"/>
              </p:cNvSpPr>
              <p:nvPr/>
            </p:nvSpPr>
            <p:spPr bwMode="auto">
              <a:xfrm>
                <a:off x="774" y="166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15" name="Freeform 1073"/>
              <p:cNvSpPr>
                <a:spLocks/>
              </p:cNvSpPr>
              <p:nvPr/>
            </p:nvSpPr>
            <p:spPr bwMode="auto">
              <a:xfrm>
                <a:off x="772" y="1663"/>
                <a:ext cx="37" cy="3"/>
              </a:xfrm>
              <a:custGeom>
                <a:avLst/>
                <a:gdLst>
                  <a:gd name="T0" fmla="*/ 0 w 188"/>
                  <a:gd name="T1" fmla="*/ 0 h 18"/>
                  <a:gd name="T2" fmla="*/ 0 w 188"/>
                  <a:gd name="T3" fmla="*/ 0 h 18"/>
                  <a:gd name="T4" fmla="*/ 0 w 188"/>
                  <a:gd name="T5" fmla="*/ 0 h 18"/>
                  <a:gd name="T6" fmla="*/ 0 w 188"/>
                  <a:gd name="T7" fmla="*/ 0 h 18"/>
                  <a:gd name="T8" fmla="*/ 0 w 188"/>
                  <a:gd name="T9" fmla="*/ 0 h 18"/>
                  <a:gd name="T10" fmla="*/ 0 w 188"/>
                  <a:gd name="T11" fmla="*/ 0 h 18"/>
                  <a:gd name="T12" fmla="*/ 0 w 188"/>
                  <a:gd name="T13" fmla="*/ 0 h 18"/>
                  <a:gd name="T14" fmla="*/ 0 w 188"/>
                  <a:gd name="T15" fmla="*/ 0 h 18"/>
                  <a:gd name="T16" fmla="*/ 0 w 188"/>
                  <a:gd name="T17" fmla="*/ 0 h 18"/>
                  <a:gd name="T18" fmla="*/ 0 w 188"/>
                  <a:gd name="T19" fmla="*/ 0 h 18"/>
                  <a:gd name="T20" fmla="*/ 0 w 188"/>
                  <a:gd name="T21" fmla="*/ 0 h 18"/>
                  <a:gd name="T22" fmla="*/ 0 w 188"/>
                  <a:gd name="T23" fmla="*/ 0 h 18"/>
                  <a:gd name="T24" fmla="*/ 0 w 188"/>
                  <a:gd name="T25" fmla="*/ 0 h 18"/>
                  <a:gd name="T26" fmla="*/ 0 w 188"/>
                  <a:gd name="T27" fmla="*/ 0 h 18"/>
                  <a:gd name="T28" fmla="*/ 0 w 188"/>
                  <a:gd name="T29" fmla="*/ 0 h 18"/>
                  <a:gd name="T30" fmla="*/ 0 w 188"/>
                  <a:gd name="T31" fmla="*/ 0 h 18"/>
                  <a:gd name="T32" fmla="*/ 0 w 188"/>
                  <a:gd name="T33" fmla="*/ 0 h 18"/>
                  <a:gd name="T34" fmla="*/ 0 w 188"/>
                  <a:gd name="T35" fmla="*/ 0 h 18"/>
                  <a:gd name="T36" fmla="*/ 0 w 188"/>
                  <a:gd name="T37" fmla="*/ 0 h 18"/>
                  <a:gd name="T38" fmla="*/ 0 w 188"/>
                  <a:gd name="T39" fmla="*/ 0 h 18"/>
                  <a:gd name="T40" fmla="*/ 0 w 188"/>
                  <a:gd name="T41" fmla="*/ 0 h 18"/>
                  <a:gd name="T42" fmla="*/ 0 w 188"/>
                  <a:gd name="T43" fmla="*/ 0 h 18"/>
                  <a:gd name="T44" fmla="*/ 0 w 188"/>
                  <a:gd name="T45" fmla="*/ 0 h 18"/>
                  <a:gd name="T46" fmla="*/ 0 w 188"/>
                  <a:gd name="T47" fmla="*/ 0 h 18"/>
                  <a:gd name="T48" fmla="*/ 0 w 188"/>
                  <a:gd name="T49" fmla="*/ 0 h 18"/>
                  <a:gd name="T50" fmla="*/ 0 w 188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88"/>
                  <a:gd name="T79" fmla="*/ 0 h 18"/>
                  <a:gd name="T80" fmla="*/ 188 w 188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88" h="18">
                    <a:moveTo>
                      <a:pt x="9" y="0"/>
                    </a:moveTo>
                    <a:lnTo>
                      <a:pt x="5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3" y="15"/>
                    </a:lnTo>
                    <a:lnTo>
                      <a:pt x="5" y="15"/>
                    </a:lnTo>
                    <a:lnTo>
                      <a:pt x="5" y="18"/>
                    </a:lnTo>
                    <a:lnTo>
                      <a:pt x="9" y="18"/>
                    </a:lnTo>
                    <a:lnTo>
                      <a:pt x="177" y="18"/>
                    </a:lnTo>
                    <a:lnTo>
                      <a:pt x="182" y="15"/>
                    </a:lnTo>
                    <a:lnTo>
                      <a:pt x="186" y="15"/>
                    </a:lnTo>
                    <a:lnTo>
                      <a:pt x="188" y="11"/>
                    </a:lnTo>
                    <a:lnTo>
                      <a:pt x="188" y="9"/>
                    </a:lnTo>
                    <a:lnTo>
                      <a:pt x="188" y="5"/>
                    </a:lnTo>
                    <a:lnTo>
                      <a:pt x="188" y="3"/>
                    </a:lnTo>
                    <a:lnTo>
                      <a:pt x="186" y="3"/>
                    </a:lnTo>
                    <a:lnTo>
                      <a:pt x="182" y="0"/>
                    </a:lnTo>
                    <a:lnTo>
                      <a:pt x="17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16" name="Line 1074"/>
              <p:cNvSpPr>
                <a:spLocks noChangeShapeType="1"/>
              </p:cNvSpPr>
              <p:nvPr/>
            </p:nvSpPr>
            <p:spPr bwMode="auto">
              <a:xfrm>
                <a:off x="809" y="166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17" name="Freeform 1075"/>
              <p:cNvSpPr>
                <a:spLocks/>
              </p:cNvSpPr>
              <p:nvPr/>
            </p:nvSpPr>
            <p:spPr bwMode="auto">
              <a:xfrm>
                <a:off x="806" y="1663"/>
                <a:ext cx="3" cy="22"/>
              </a:xfrm>
              <a:custGeom>
                <a:avLst/>
                <a:gdLst>
                  <a:gd name="T0" fmla="*/ 0 w 17"/>
                  <a:gd name="T1" fmla="*/ 0 h 113"/>
                  <a:gd name="T2" fmla="*/ 0 w 17"/>
                  <a:gd name="T3" fmla="*/ 0 h 113"/>
                  <a:gd name="T4" fmla="*/ 0 w 17"/>
                  <a:gd name="T5" fmla="*/ 0 h 113"/>
                  <a:gd name="T6" fmla="*/ 0 w 17"/>
                  <a:gd name="T7" fmla="*/ 0 h 113"/>
                  <a:gd name="T8" fmla="*/ 0 w 17"/>
                  <a:gd name="T9" fmla="*/ 0 h 113"/>
                  <a:gd name="T10" fmla="*/ 0 w 17"/>
                  <a:gd name="T11" fmla="*/ 0 h 113"/>
                  <a:gd name="T12" fmla="*/ 0 w 17"/>
                  <a:gd name="T13" fmla="*/ 0 h 113"/>
                  <a:gd name="T14" fmla="*/ 0 w 17"/>
                  <a:gd name="T15" fmla="*/ 0 h 113"/>
                  <a:gd name="T16" fmla="*/ 0 w 17"/>
                  <a:gd name="T17" fmla="*/ 0 h 113"/>
                  <a:gd name="T18" fmla="*/ 0 w 17"/>
                  <a:gd name="T19" fmla="*/ 0 h 113"/>
                  <a:gd name="T20" fmla="*/ 0 w 17"/>
                  <a:gd name="T21" fmla="*/ 0 h 113"/>
                  <a:gd name="T22" fmla="*/ 0 w 17"/>
                  <a:gd name="T23" fmla="*/ 0 h 113"/>
                  <a:gd name="T24" fmla="*/ 0 w 17"/>
                  <a:gd name="T25" fmla="*/ 0 h 113"/>
                  <a:gd name="T26" fmla="*/ 0 w 17"/>
                  <a:gd name="T27" fmla="*/ 0 h 113"/>
                  <a:gd name="T28" fmla="*/ 0 w 17"/>
                  <a:gd name="T29" fmla="*/ 0 h 113"/>
                  <a:gd name="T30" fmla="*/ 0 w 17"/>
                  <a:gd name="T31" fmla="*/ 0 h 113"/>
                  <a:gd name="T32" fmla="*/ 0 w 17"/>
                  <a:gd name="T33" fmla="*/ 0 h 113"/>
                  <a:gd name="T34" fmla="*/ 0 w 17"/>
                  <a:gd name="T35" fmla="*/ 0 h 113"/>
                  <a:gd name="T36" fmla="*/ 0 w 17"/>
                  <a:gd name="T37" fmla="*/ 0 h 113"/>
                  <a:gd name="T38" fmla="*/ 0 w 17"/>
                  <a:gd name="T39" fmla="*/ 0 h 113"/>
                  <a:gd name="T40" fmla="*/ 0 w 17"/>
                  <a:gd name="T41" fmla="*/ 0 h 113"/>
                  <a:gd name="T42" fmla="*/ 0 w 17"/>
                  <a:gd name="T43" fmla="*/ 0 h 113"/>
                  <a:gd name="T44" fmla="*/ 0 w 17"/>
                  <a:gd name="T45" fmla="*/ 0 h 113"/>
                  <a:gd name="T46" fmla="*/ 0 w 17"/>
                  <a:gd name="T47" fmla="*/ 0 h 113"/>
                  <a:gd name="T48" fmla="*/ 0 w 17"/>
                  <a:gd name="T49" fmla="*/ 0 h 113"/>
                  <a:gd name="T50" fmla="*/ 0 w 17"/>
                  <a:gd name="T51" fmla="*/ 0 h 11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13"/>
                  <a:gd name="T80" fmla="*/ 17 w 17"/>
                  <a:gd name="T81" fmla="*/ 113 h 11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13">
                    <a:moveTo>
                      <a:pt x="17" y="9"/>
                    </a:moveTo>
                    <a:lnTo>
                      <a:pt x="17" y="5"/>
                    </a:lnTo>
                    <a:lnTo>
                      <a:pt x="17" y="3"/>
                    </a:lnTo>
                    <a:lnTo>
                      <a:pt x="15" y="3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0" y="107"/>
                    </a:lnTo>
                    <a:lnTo>
                      <a:pt x="0" y="111"/>
                    </a:lnTo>
                    <a:lnTo>
                      <a:pt x="4" y="111"/>
                    </a:lnTo>
                    <a:lnTo>
                      <a:pt x="4" y="113"/>
                    </a:lnTo>
                    <a:lnTo>
                      <a:pt x="6" y="113"/>
                    </a:lnTo>
                    <a:lnTo>
                      <a:pt x="9" y="113"/>
                    </a:lnTo>
                    <a:lnTo>
                      <a:pt x="11" y="113"/>
                    </a:lnTo>
                    <a:lnTo>
                      <a:pt x="15" y="111"/>
                    </a:lnTo>
                    <a:lnTo>
                      <a:pt x="17" y="111"/>
                    </a:lnTo>
                    <a:lnTo>
                      <a:pt x="17" y="107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18" name="Line 1076"/>
              <p:cNvSpPr>
                <a:spLocks noChangeShapeType="1"/>
              </p:cNvSpPr>
              <p:nvPr/>
            </p:nvSpPr>
            <p:spPr bwMode="auto">
              <a:xfrm>
                <a:off x="808" y="168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19" name="Freeform 1077"/>
              <p:cNvSpPr>
                <a:spLocks/>
              </p:cNvSpPr>
              <p:nvPr/>
            </p:nvSpPr>
            <p:spPr bwMode="auto">
              <a:xfrm>
                <a:off x="806" y="1682"/>
                <a:ext cx="12" cy="3"/>
              </a:xfrm>
              <a:custGeom>
                <a:avLst/>
                <a:gdLst>
                  <a:gd name="T0" fmla="*/ 0 w 61"/>
                  <a:gd name="T1" fmla="*/ 0 h 18"/>
                  <a:gd name="T2" fmla="*/ 0 w 61"/>
                  <a:gd name="T3" fmla="*/ 0 h 18"/>
                  <a:gd name="T4" fmla="*/ 0 w 61"/>
                  <a:gd name="T5" fmla="*/ 0 h 18"/>
                  <a:gd name="T6" fmla="*/ 0 w 61"/>
                  <a:gd name="T7" fmla="*/ 0 h 18"/>
                  <a:gd name="T8" fmla="*/ 0 w 61"/>
                  <a:gd name="T9" fmla="*/ 0 h 18"/>
                  <a:gd name="T10" fmla="*/ 0 w 61"/>
                  <a:gd name="T11" fmla="*/ 0 h 18"/>
                  <a:gd name="T12" fmla="*/ 0 w 61"/>
                  <a:gd name="T13" fmla="*/ 0 h 18"/>
                  <a:gd name="T14" fmla="*/ 0 w 61"/>
                  <a:gd name="T15" fmla="*/ 0 h 18"/>
                  <a:gd name="T16" fmla="*/ 0 w 61"/>
                  <a:gd name="T17" fmla="*/ 0 h 18"/>
                  <a:gd name="T18" fmla="*/ 0 w 61"/>
                  <a:gd name="T19" fmla="*/ 0 h 18"/>
                  <a:gd name="T20" fmla="*/ 0 w 61"/>
                  <a:gd name="T21" fmla="*/ 0 h 18"/>
                  <a:gd name="T22" fmla="*/ 0 w 61"/>
                  <a:gd name="T23" fmla="*/ 0 h 18"/>
                  <a:gd name="T24" fmla="*/ 0 w 61"/>
                  <a:gd name="T25" fmla="*/ 0 h 18"/>
                  <a:gd name="T26" fmla="*/ 0 w 61"/>
                  <a:gd name="T27" fmla="*/ 0 h 18"/>
                  <a:gd name="T28" fmla="*/ 0 w 61"/>
                  <a:gd name="T29" fmla="*/ 0 h 18"/>
                  <a:gd name="T30" fmla="*/ 0 w 61"/>
                  <a:gd name="T31" fmla="*/ 0 h 18"/>
                  <a:gd name="T32" fmla="*/ 0 w 61"/>
                  <a:gd name="T33" fmla="*/ 0 h 18"/>
                  <a:gd name="T34" fmla="*/ 0 w 61"/>
                  <a:gd name="T35" fmla="*/ 0 h 18"/>
                  <a:gd name="T36" fmla="*/ 0 w 61"/>
                  <a:gd name="T37" fmla="*/ 0 h 18"/>
                  <a:gd name="T38" fmla="*/ 0 w 61"/>
                  <a:gd name="T39" fmla="*/ 0 h 18"/>
                  <a:gd name="T40" fmla="*/ 0 w 61"/>
                  <a:gd name="T41" fmla="*/ 0 h 18"/>
                  <a:gd name="T42" fmla="*/ 0 w 61"/>
                  <a:gd name="T43" fmla="*/ 0 h 18"/>
                  <a:gd name="T44" fmla="*/ 0 w 61"/>
                  <a:gd name="T45" fmla="*/ 0 h 18"/>
                  <a:gd name="T46" fmla="*/ 0 w 61"/>
                  <a:gd name="T47" fmla="*/ 0 h 18"/>
                  <a:gd name="T48" fmla="*/ 0 w 61"/>
                  <a:gd name="T49" fmla="*/ 0 h 18"/>
                  <a:gd name="T50" fmla="*/ 0 w 61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61"/>
                  <a:gd name="T79" fmla="*/ 0 h 18"/>
                  <a:gd name="T80" fmla="*/ 61 w 61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61" h="18">
                    <a:moveTo>
                      <a:pt x="9" y="0"/>
                    </a:moveTo>
                    <a:lnTo>
                      <a:pt x="6" y="0"/>
                    </a:lnTo>
                    <a:lnTo>
                      <a:pt x="4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16"/>
                    </a:lnTo>
                    <a:lnTo>
                      <a:pt x="4" y="18"/>
                    </a:lnTo>
                    <a:lnTo>
                      <a:pt x="6" y="18"/>
                    </a:lnTo>
                    <a:lnTo>
                      <a:pt x="9" y="18"/>
                    </a:lnTo>
                    <a:lnTo>
                      <a:pt x="50" y="18"/>
                    </a:lnTo>
                    <a:lnTo>
                      <a:pt x="55" y="18"/>
                    </a:lnTo>
                    <a:lnTo>
                      <a:pt x="59" y="16"/>
                    </a:lnTo>
                    <a:lnTo>
                      <a:pt x="61" y="12"/>
                    </a:lnTo>
                    <a:lnTo>
                      <a:pt x="61" y="9"/>
                    </a:lnTo>
                    <a:lnTo>
                      <a:pt x="59" y="6"/>
                    </a:lnTo>
                    <a:lnTo>
                      <a:pt x="59" y="3"/>
                    </a:lnTo>
                    <a:lnTo>
                      <a:pt x="55" y="3"/>
                    </a:lnTo>
                    <a:lnTo>
                      <a:pt x="53" y="0"/>
                    </a:lnTo>
                    <a:lnTo>
                      <a:pt x="50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20" name="Line 1078"/>
              <p:cNvSpPr>
                <a:spLocks noChangeShapeType="1"/>
              </p:cNvSpPr>
              <p:nvPr/>
            </p:nvSpPr>
            <p:spPr bwMode="auto">
              <a:xfrm>
                <a:off x="818" y="168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21" name="Freeform 1079"/>
              <p:cNvSpPr>
                <a:spLocks/>
              </p:cNvSpPr>
              <p:nvPr/>
            </p:nvSpPr>
            <p:spPr bwMode="auto">
              <a:xfrm>
                <a:off x="815" y="1682"/>
                <a:ext cx="3" cy="23"/>
              </a:xfrm>
              <a:custGeom>
                <a:avLst/>
                <a:gdLst>
                  <a:gd name="T0" fmla="*/ 0 w 17"/>
                  <a:gd name="T1" fmla="*/ 0 h 117"/>
                  <a:gd name="T2" fmla="*/ 0 w 17"/>
                  <a:gd name="T3" fmla="*/ 0 h 117"/>
                  <a:gd name="T4" fmla="*/ 0 w 17"/>
                  <a:gd name="T5" fmla="*/ 0 h 117"/>
                  <a:gd name="T6" fmla="*/ 0 w 17"/>
                  <a:gd name="T7" fmla="*/ 0 h 117"/>
                  <a:gd name="T8" fmla="*/ 0 w 17"/>
                  <a:gd name="T9" fmla="*/ 0 h 117"/>
                  <a:gd name="T10" fmla="*/ 0 w 17"/>
                  <a:gd name="T11" fmla="*/ 0 h 117"/>
                  <a:gd name="T12" fmla="*/ 0 w 17"/>
                  <a:gd name="T13" fmla="*/ 0 h 117"/>
                  <a:gd name="T14" fmla="*/ 0 w 17"/>
                  <a:gd name="T15" fmla="*/ 0 h 117"/>
                  <a:gd name="T16" fmla="*/ 0 w 17"/>
                  <a:gd name="T17" fmla="*/ 0 h 117"/>
                  <a:gd name="T18" fmla="*/ 0 w 17"/>
                  <a:gd name="T19" fmla="*/ 0 h 117"/>
                  <a:gd name="T20" fmla="*/ 0 w 17"/>
                  <a:gd name="T21" fmla="*/ 0 h 117"/>
                  <a:gd name="T22" fmla="*/ 0 w 17"/>
                  <a:gd name="T23" fmla="*/ 0 h 117"/>
                  <a:gd name="T24" fmla="*/ 0 w 17"/>
                  <a:gd name="T25" fmla="*/ 0 h 117"/>
                  <a:gd name="T26" fmla="*/ 0 w 17"/>
                  <a:gd name="T27" fmla="*/ 0 h 117"/>
                  <a:gd name="T28" fmla="*/ 0 w 17"/>
                  <a:gd name="T29" fmla="*/ 0 h 117"/>
                  <a:gd name="T30" fmla="*/ 0 w 17"/>
                  <a:gd name="T31" fmla="*/ 0 h 117"/>
                  <a:gd name="T32" fmla="*/ 0 w 17"/>
                  <a:gd name="T33" fmla="*/ 0 h 117"/>
                  <a:gd name="T34" fmla="*/ 0 w 17"/>
                  <a:gd name="T35" fmla="*/ 0 h 117"/>
                  <a:gd name="T36" fmla="*/ 0 w 17"/>
                  <a:gd name="T37" fmla="*/ 0 h 117"/>
                  <a:gd name="T38" fmla="*/ 0 w 17"/>
                  <a:gd name="T39" fmla="*/ 0 h 117"/>
                  <a:gd name="T40" fmla="*/ 0 w 17"/>
                  <a:gd name="T41" fmla="*/ 0 h 117"/>
                  <a:gd name="T42" fmla="*/ 0 w 17"/>
                  <a:gd name="T43" fmla="*/ 0 h 117"/>
                  <a:gd name="T44" fmla="*/ 0 w 17"/>
                  <a:gd name="T45" fmla="*/ 0 h 117"/>
                  <a:gd name="T46" fmla="*/ 0 w 17"/>
                  <a:gd name="T47" fmla="*/ 0 h 117"/>
                  <a:gd name="T48" fmla="*/ 0 w 17"/>
                  <a:gd name="T49" fmla="*/ 0 h 117"/>
                  <a:gd name="T50" fmla="*/ 0 w 17"/>
                  <a:gd name="T51" fmla="*/ 0 h 11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17"/>
                  <a:gd name="T80" fmla="*/ 17 w 17"/>
                  <a:gd name="T81" fmla="*/ 117 h 11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17">
                    <a:moveTo>
                      <a:pt x="17" y="9"/>
                    </a:moveTo>
                    <a:lnTo>
                      <a:pt x="17" y="9"/>
                    </a:lnTo>
                    <a:lnTo>
                      <a:pt x="15" y="6"/>
                    </a:lnTo>
                    <a:lnTo>
                      <a:pt x="15" y="3"/>
                    </a:lnTo>
                    <a:lnTo>
                      <a:pt x="11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08"/>
                    </a:lnTo>
                    <a:lnTo>
                      <a:pt x="0" y="111"/>
                    </a:lnTo>
                    <a:lnTo>
                      <a:pt x="0" y="114"/>
                    </a:lnTo>
                    <a:lnTo>
                      <a:pt x="4" y="114"/>
                    </a:lnTo>
                    <a:lnTo>
                      <a:pt x="6" y="117"/>
                    </a:lnTo>
                    <a:lnTo>
                      <a:pt x="9" y="117"/>
                    </a:lnTo>
                    <a:lnTo>
                      <a:pt x="11" y="114"/>
                    </a:lnTo>
                    <a:lnTo>
                      <a:pt x="15" y="114"/>
                    </a:lnTo>
                    <a:lnTo>
                      <a:pt x="15" y="111"/>
                    </a:lnTo>
                    <a:lnTo>
                      <a:pt x="17" y="111"/>
                    </a:lnTo>
                    <a:lnTo>
                      <a:pt x="17" y="108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22" name="Line 1080"/>
              <p:cNvSpPr>
                <a:spLocks noChangeShapeType="1"/>
              </p:cNvSpPr>
              <p:nvPr/>
            </p:nvSpPr>
            <p:spPr bwMode="auto">
              <a:xfrm>
                <a:off x="817" y="170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23" name="Freeform 1081"/>
              <p:cNvSpPr>
                <a:spLocks/>
              </p:cNvSpPr>
              <p:nvPr/>
            </p:nvSpPr>
            <p:spPr bwMode="auto">
              <a:xfrm>
                <a:off x="815" y="1701"/>
                <a:ext cx="17" cy="4"/>
              </a:xfrm>
              <a:custGeom>
                <a:avLst/>
                <a:gdLst>
                  <a:gd name="T0" fmla="*/ 0 w 88"/>
                  <a:gd name="T1" fmla="*/ 0 h 18"/>
                  <a:gd name="T2" fmla="*/ 0 w 88"/>
                  <a:gd name="T3" fmla="*/ 0 h 18"/>
                  <a:gd name="T4" fmla="*/ 0 w 88"/>
                  <a:gd name="T5" fmla="*/ 0 h 18"/>
                  <a:gd name="T6" fmla="*/ 0 w 88"/>
                  <a:gd name="T7" fmla="*/ 0 h 18"/>
                  <a:gd name="T8" fmla="*/ 0 w 88"/>
                  <a:gd name="T9" fmla="*/ 0 h 18"/>
                  <a:gd name="T10" fmla="*/ 0 w 88"/>
                  <a:gd name="T11" fmla="*/ 0 h 18"/>
                  <a:gd name="T12" fmla="*/ 0 w 88"/>
                  <a:gd name="T13" fmla="*/ 0 h 18"/>
                  <a:gd name="T14" fmla="*/ 0 w 88"/>
                  <a:gd name="T15" fmla="*/ 0 h 18"/>
                  <a:gd name="T16" fmla="*/ 0 w 88"/>
                  <a:gd name="T17" fmla="*/ 0 h 18"/>
                  <a:gd name="T18" fmla="*/ 0 w 88"/>
                  <a:gd name="T19" fmla="*/ 0 h 18"/>
                  <a:gd name="T20" fmla="*/ 0 w 88"/>
                  <a:gd name="T21" fmla="*/ 0 h 18"/>
                  <a:gd name="T22" fmla="*/ 0 w 88"/>
                  <a:gd name="T23" fmla="*/ 0 h 18"/>
                  <a:gd name="T24" fmla="*/ 0 w 88"/>
                  <a:gd name="T25" fmla="*/ 0 h 18"/>
                  <a:gd name="T26" fmla="*/ 0 w 88"/>
                  <a:gd name="T27" fmla="*/ 0 h 18"/>
                  <a:gd name="T28" fmla="*/ 0 w 88"/>
                  <a:gd name="T29" fmla="*/ 0 h 18"/>
                  <a:gd name="T30" fmla="*/ 0 w 88"/>
                  <a:gd name="T31" fmla="*/ 0 h 18"/>
                  <a:gd name="T32" fmla="*/ 0 w 88"/>
                  <a:gd name="T33" fmla="*/ 0 h 18"/>
                  <a:gd name="T34" fmla="*/ 0 w 88"/>
                  <a:gd name="T35" fmla="*/ 0 h 18"/>
                  <a:gd name="T36" fmla="*/ 0 w 88"/>
                  <a:gd name="T37" fmla="*/ 0 h 18"/>
                  <a:gd name="T38" fmla="*/ 0 w 88"/>
                  <a:gd name="T39" fmla="*/ 0 h 18"/>
                  <a:gd name="T40" fmla="*/ 0 w 88"/>
                  <a:gd name="T41" fmla="*/ 0 h 18"/>
                  <a:gd name="T42" fmla="*/ 0 w 88"/>
                  <a:gd name="T43" fmla="*/ 0 h 18"/>
                  <a:gd name="T44" fmla="*/ 0 w 88"/>
                  <a:gd name="T45" fmla="*/ 0 h 18"/>
                  <a:gd name="T46" fmla="*/ 0 w 88"/>
                  <a:gd name="T47" fmla="*/ 0 h 18"/>
                  <a:gd name="T48" fmla="*/ 0 w 88"/>
                  <a:gd name="T49" fmla="*/ 0 h 18"/>
                  <a:gd name="T50" fmla="*/ 0 w 88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8"/>
                  <a:gd name="T79" fmla="*/ 0 h 18"/>
                  <a:gd name="T80" fmla="*/ 88 w 88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8" h="18">
                    <a:moveTo>
                      <a:pt x="9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4" y="15"/>
                    </a:lnTo>
                    <a:lnTo>
                      <a:pt x="6" y="18"/>
                    </a:lnTo>
                    <a:lnTo>
                      <a:pt x="9" y="18"/>
                    </a:lnTo>
                    <a:lnTo>
                      <a:pt x="79" y="18"/>
                    </a:lnTo>
                    <a:lnTo>
                      <a:pt x="83" y="15"/>
                    </a:lnTo>
                    <a:lnTo>
                      <a:pt x="85" y="15"/>
                    </a:lnTo>
                    <a:lnTo>
                      <a:pt x="85" y="12"/>
                    </a:lnTo>
                    <a:lnTo>
                      <a:pt x="88" y="12"/>
                    </a:lnTo>
                    <a:lnTo>
                      <a:pt x="88" y="9"/>
                    </a:lnTo>
                    <a:lnTo>
                      <a:pt x="88" y="6"/>
                    </a:lnTo>
                    <a:lnTo>
                      <a:pt x="85" y="2"/>
                    </a:lnTo>
                    <a:lnTo>
                      <a:pt x="83" y="0"/>
                    </a:lnTo>
                    <a:lnTo>
                      <a:pt x="79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24" name="Line 1082"/>
              <p:cNvSpPr>
                <a:spLocks noChangeShapeType="1"/>
              </p:cNvSpPr>
              <p:nvPr/>
            </p:nvSpPr>
            <p:spPr bwMode="auto">
              <a:xfrm>
                <a:off x="832" y="170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25" name="Freeform 1083"/>
              <p:cNvSpPr>
                <a:spLocks/>
              </p:cNvSpPr>
              <p:nvPr/>
            </p:nvSpPr>
            <p:spPr bwMode="auto">
              <a:xfrm>
                <a:off x="829" y="1701"/>
                <a:ext cx="3" cy="23"/>
              </a:xfrm>
              <a:custGeom>
                <a:avLst/>
                <a:gdLst>
                  <a:gd name="T0" fmla="*/ 0 w 16"/>
                  <a:gd name="T1" fmla="*/ 0 h 114"/>
                  <a:gd name="T2" fmla="*/ 0 w 16"/>
                  <a:gd name="T3" fmla="*/ 0 h 114"/>
                  <a:gd name="T4" fmla="*/ 0 w 16"/>
                  <a:gd name="T5" fmla="*/ 0 h 114"/>
                  <a:gd name="T6" fmla="*/ 0 w 16"/>
                  <a:gd name="T7" fmla="*/ 0 h 114"/>
                  <a:gd name="T8" fmla="*/ 0 w 16"/>
                  <a:gd name="T9" fmla="*/ 0 h 114"/>
                  <a:gd name="T10" fmla="*/ 0 w 16"/>
                  <a:gd name="T11" fmla="*/ 0 h 114"/>
                  <a:gd name="T12" fmla="*/ 0 w 16"/>
                  <a:gd name="T13" fmla="*/ 0 h 114"/>
                  <a:gd name="T14" fmla="*/ 0 w 16"/>
                  <a:gd name="T15" fmla="*/ 0 h 114"/>
                  <a:gd name="T16" fmla="*/ 0 w 16"/>
                  <a:gd name="T17" fmla="*/ 0 h 114"/>
                  <a:gd name="T18" fmla="*/ 0 w 16"/>
                  <a:gd name="T19" fmla="*/ 0 h 114"/>
                  <a:gd name="T20" fmla="*/ 0 w 16"/>
                  <a:gd name="T21" fmla="*/ 0 h 114"/>
                  <a:gd name="T22" fmla="*/ 0 w 16"/>
                  <a:gd name="T23" fmla="*/ 0 h 114"/>
                  <a:gd name="T24" fmla="*/ 0 w 16"/>
                  <a:gd name="T25" fmla="*/ 0 h 114"/>
                  <a:gd name="T26" fmla="*/ 0 w 16"/>
                  <a:gd name="T27" fmla="*/ 0 h 114"/>
                  <a:gd name="T28" fmla="*/ 0 w 16"/>
                  <a:gd name="T29" fmla="*/ 0 h 114"/>
                  <a:gd name="T30" fmla="*/ 0 w 16"/>
                  <a:gd name="T31" fmla="*/ 0 h 114"/>
                  <a:gd name="T32" fmla="*/ 0 w 16"/>
                  <a:gd name="T33" fmla="*/ 0 h 114"/>
                  <a:gd name="T34" fmla="*/ 0 w 16"/>
                  <a:gd name="T35" fmla="*/ 0 h 114"/>
                  <a:gd name="T36" fmla="*/ 0 w 16"/>
                  <a:gd name="T37" fmla="*/ 0 h 114"/>
                  <a:gd name="T38" fmla="*/ 0 w 16"/>
                  <a:gd name="T39" fmla="*/ 0 h 114"/>
                  <a:gd name="T40" fmla="*/ 0 w 16"/>
                  <a:gd name="T41" fmla="*/ 0 h 114"/>
                  <a:gd name="T42" fmla="*/ 0 w 16"/>
                  <a:gd name="T43" fmla="*/ 0 h 114"/>
                  <a:gd name="T44" fmla="*/ 0 w 16"/>
                  <a:gd name="T45" fmla="*/ 0 h 114"/>
                  <a:gd name="T46" fmla="*/ 0 w 16"/>
                  <a:gd name="T47" fmla="*/ 0 h 114"/>
                  <a:gd name="T48" fmla="*/ 0 w 16"/>
                  <a:gd name="T49" fmla="*/ 0 h 114"/>
                  <a:gd name="T50" fmla="*/ 0 w 16"/>
                  <a:gd name="T51" fmla="*/ 0 h 11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14"/>
                  <a:gd name="T80" fmla="*/ 16 w 16"/>
                  <a:gd name="T81" fmla="*/ 114 h 114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14">
                    <a:moveTo>
                      <a:pt x="16" y="9"/>
                    </a:moveTo>
                    <a:lnTo>
                      <a:pt x="16" y="6"/>
                    </a:lnTo>
                    <a:lnTo>
                      <a:pt x="13" y="2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08"/>
                    </a:lnTo>
                    <a:lnTo>
                      <a:pt x="0" y="110"/>
                    </a:lnTo>
                    <a:lnTo>
                      <a:pt x="2" y="114"/>
                    </a:lnTo>
                    <a:lnTo>
                      <a:pt x="5" y="114"/>
                    </a:lnTo>
                    <a:lnTo>
                      <a:pt x="7" y="114"/>
                    </a:lnTo>
                    <a:lnTo>
                      <a:pt x="11" y="114"/>
                    </a:lnTo>
                    <a:lnTo>
                      <a:pt x="13" y="114"/>
                    </a:lnTo>
                    <a:lnTo>
                      <a:pt x="13" y="110"/>
                    </a:lnTo>
                    <a:lnTo>
                      <a:pt x="16" y="108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26" name="Line 1084"/>
              <p:cNvSpPr>
                <a:spLocks noChangeShapeType="1"/>
              </p:cNvSpPr>
              <p:nvPr/>
            </p:nvSpPr>
            <p:spPr bwMode="auto">
              <a:xfrm>
                <a:off x="831" y="172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27" name="Freeform 1085"/>
              <p:cNvSpPr>
                <a:spLocks/>
              </p:cNvSpPr>
              <p:nvPr/>
            </p:nvSpPr>
            <p:spPr bwMode="auto">
              <a:xfrm>
                <a:off x="829" y="1720"/>
                <a:ext cx="18" cy="4"/>
              </a:xfrm>
              <a:custGeom>
                <a:avLst/>
                <a:gdLst>
                  <a:gd name="T0" fmla="*/ 0 w 87"/>
                  <a:gd name="T1" fmla="*/ 0 h 19"/>
                  <a:gd name="T2" fmla="*/ 0 w 87"/>
                  <a:gd name="T3" fmla="*/ 0 h 19"/>
                  <a:gd name="T4" fmla="*/ 0 w 87"/>
                  <a:gd name="T5" fmla="*/ 0 h 19"/>
                  <a:gd name="T6" fmla="*/ 0 w 87"/>
                  <a:gd name="T7" fmla="*/ 0 h 19"/>
                  <a:gd name="T8" fmla="*/ 0 w 87"/>
                  <a:gd name="T9" fmla="*/ 0 h 19"/>
                  <a:gd name="T10" fmla="*/ 0 w 87"/>
                  <a:gd name="T11" fmla="*/ 0 h 19"/>
                  <a:gd name="T12" fmla="*/ 0 w 87"/>
                  <a:gd name="T13" fmla="*/ 0 h 19"/>
                  <a:gd name="T14" fmla="*/ 0 w 87"/>
                  <a:gd name="T15" fmla="*/ 0 h 19"/>
                  <a:gd name="T16" fmla="*/ 0 w 87"/>
                  <a:gd name="T17" fmla="*/ 0 h 19"/>
                  <a:gd name="T18" fmla="*/ 0 w 87"/>
                  <a:gd name="T19" fmla="*/ 0 h 19"/>
                  <a:gd name="T20" fmla="*/ 0 w 87"/>
                  <a:gd name="T21" fmla="*/ 0 h 19"/>
                  <a:gd name="T22" fmla="*/ 0 w 87"/>
                  <a:gd name="T23" fmla="*/ 0 h 19"/>
                  <a:gd name="T24" fmla="*/ 0 w 87"/>
                  <a:gd name="T25" fmla="*/ 0 h 19"/>
                  <a:gd name="T26" fmla="*/ 0 w 87"/>
                  <a:gd name="T27" fmla="*/ 0 h 19"/>
                  <a:gd name="T28" fmla="*/ 0 w 87"/>
                  <a:gd name="T29" fmla="*/ 0 h 19"/>
                  <a:gd name="T30" fmla="*/ 0 w 87"/>
                  <a:gd name="T31" fmla="*/ 0 h 19"/>
                  <a:gd name="T32" fmla="*/ 0 w 87"/>
                  <a:gd name="T33" fmla="*/ 0 h 19"/>
                  <a:gd name="T34" fmla="*/ 0 w 87"/>
                  <a:gd name="T35" fmla="*/ 0 h 19"/>
                  <a:gd name="T36" fmla="*/ 0 w 87"/>
                  <a:gd name="T37" fmla="*/ 0 h 19"/>
                  <a:gd name="T38" fmla="*/ 0 w 87"/>
                  <a:gd name="T39" fmla="*/ 0 h 19"/>
                  <a:gd name="T40" fmla="*/ 0 w 87"/>
                  <a:gd name="T41" fmla="*/ 0 h 19"/>
                  <a:gd name="T42" fmla="*/ 0 w 87"/>
                  <a:gd name="T43" fmla="*/ 0 h 19"/>
                  <a:gd name="T44" fmla="*/ 0 w 87"/>
                  <a:gd name="T45" fmla="*/ 0 h 19"/>
                  <a:gd name="T46" fmla="*/ 0 w 87"/>
                  <a:gd name="T47" fmla="*/ 0 h 19"/>
                  <a:gd name="T48" fmla="*/ 0 w 87"/>
                  <a:gd name="T49" fmla="*/ 0 h 19"/>
                  <a:gd name="T50" fmla="*/ 0 w 87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7"/>
                  <a:gd name="T79" fmla="*/ 0 h 19"/>
                  <a:gd name="T80" fmla="*/ 87 w 87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7" h="19">
                    <a:moveTo>
                      <a:pt x="7" y="0"/>
                    </a:moveTo>
                    <a:lnTo>
                      <a:pt x="5" y="3"/>
                    </a:lnTo>
                    <a:lnTo>
                      <a:pt x="2" y="3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2" y="19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79" y="19"/>
                    </a:lnTo>
                    <a:lnTo>
                      <a:pt x="81" y="19"/>
                    </a:lnTo>
                    <a:lnTo>
                      <a:pt x="84" y="19"/>
                    </a:lnTo>
                    <a:lnTo>
                      <a:pt x="87" y="15"/>
                    </a:lnTo>
                    <a:lnTo>
                      <a:pt x="87" y="13"/>
                    </a:lnTo>
                    <a:lnTo>
                      <a:pt x="87" y="9"/>
                    </a:lnTo>
                    <a:lnTo>
                      <a:pt x="87" y="7"/>
                    </a:lnTo>
                    <a:lnTo>
                      <a:pt x="84" y="3"/>
                    </a:lnTo>
                    <a:lnTo>
                      <a:pt x="81" y="3"/>
                    </a:lnTo>
                    <a:lnTo>
                      <a:pt x="79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28" name="Line 1086"/>
              <p:cNvSpPr>
                <a:spLocks noChangeShapeType="1"/>
              </p:cNvSpPr>
              <p:nvPr/>
            </p:nvSpPr>
            <p:spPr bwMode="auto">
              <a:xfrm>
                <a:off x="847" y="172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29" name="Freeform 1087"/>
              <p:cNvSpPr>
                <a:spLocks/>
              </p:cNvSpPr>
              <p:nvPr/>
            </p:nvSpPr>
            <p:spPr bwMode="auto">
              <a:xfrm>
                <a:off x="843" y="1720"/>
                <a:ext cx="4" cy="24"/>
              </a:xfrm>
              <a:custGeom>
                <a:avLst/>
                <a:gdLst>
                  <a:gd name="T0" fmla="*/ 0 w 17"/>
                  <a:gd name="T1" fmla="*/ 0 h 117"/>
                  <a:gd name="T2" fmla="*/ 0 w 17"/>
                  <a:gd name="T3" fmla="*/ 0 h 117"/>
                  <a:gd name="T4" fmla="*/ 0 w 17"/>
                  <a:gd name="T5" fmla="*/ 0 h 117"/>
                  <a:gd name="T6" fmla="*/ 0 w 17"/>
                  <a:gd name="T7" fmla="*/ 0 h 117"/>
                  <a:gd name="T8" fmla="*/ 0 w 17"/>
                  <a:gd name="T9" fmla="*/ 0 h 117"/>
                  <a:gd name="T10" fmla="*/ 0 w 17"/>
                  <a:gd name="T11" fmla="*/ 0 h 117"/>
                  <a:gd name="T12" fmla="*/ 0 w 17"/>
                  <a:gd name="T13" fmla="*/ 0 h 117"/>
                  <a:gd name="T14" fmla="*/ 0 w 17"/>
                  <a:gd name="T15" fmla="*/ 0 h 117"/>
                  <a:gd name="T16" fmla="*/ 0 w 17"/>
                  <a:gd name="T17" fmla="*/ 0 h 117"/>
                  <a:gd name="T18" fmla="*/ 0 w 17"/>
                  <a:gd name="T19" fmla="*/ 0 h 117"/>
                  <a:gd name="T20" fmla="*/ 0 w 17"/>
                  <a:gd name="T21" fmla="*/ 0 h 117"/>
                  <a:gd name="T22" fmla="*/ 0 w 17"/>
                  <a:gd name="T23" fmla="*/ 0 h 117"/>
                  <a:gd name="T24" fmla="*/ 0 w 17"/>
                  <a:gd name="T25" fmla="*/ 0 h 117"/>
                  <a:gd name="T26" fmla="*/ 0 w 17"/>
                  <a:gd name="T27" fmla="*/ 0 h 117"/>
                  <a:gd name="T28" fmla="*/ 0 w 17"/>
                  <a:gd name="T29" fmla="*/ 0 h 117"/>
                  <a:gd name="T30" fmla="*/ 0 w 17"/>
                  <a:gd name="T31" fmla="*/ 0 h 117"/>
                  <a:gd name="T32" fmla="*/ 0 w 17"/>
                  <a:gd name="T33" fmla="*/ 0 h 117"/>
                  <a:gd name="T34" fmla="*/ 0 w 17"/>
                  <a:gd name="T35" fmla="*/ 0 h 117"/>
                  <a:gd name="T36" fmla="*/ 0 w 17"/>
                  <a:gd name="T37" fmla="*/ 0 h 117"/>
                  <a:gd name="T38" fmla="*/ 0 w 17"/>
                  <a:gd name="T39" fmla="*/ 0 h 117"/>
                  <a:gd name="T40" fmla="*/ 0 w 17"/>
                  <a:gd name="T41" fmla="*/ 0 h 117"/>
                  <a:gd name="T42" fmla="*/ 0 w 17"/>
                  <a:gd name="T43" fmla="*/ 0 h 117"/>
                  <a:gd name="T44" fmla="*/ 0 w 17"/>
                  <a:gd name="T45" fmla="*/ 0 h 117"/>
                  <a:gd name="T46" fmla="*/ 0 w 17"/>
                  <a:gd name="T47" fmla="*/ 0 h 117"/>
                  <a:gd name="T48" fmla="*/ 0 w 17"/>
                  <a:gd name="T49" fmla="*/ 0 h 117"/>
                  <a:gd name="T50" fmla="*/ 0 w 17"/>
                  <a:gd name="T51" fmla="*/ 0 h 11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17"/>
                  <a:gd name="T80" fmla="*/ 17 w 17"/>
                  <a:gd name="T81" fmla="*/ 117 h 11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17">
                    <a:moveTo>
                      <a:pt x="17" y="9"/>
                    </a:moveTo>
                    <a:lnTo>
                      <a:pt x="17" y="9"/>
                    </a:lnTo>
                    <a:lnTo>
                      <a:pt x="17" y="7"/>
                    </a:lnTo>
                    <a:lnTo>
                      <a:pt x="14" y="3"/>
                    </a:lnTo>
                    <a:lnTo>
                      <a:pt x="11" y="3"/>
                    </a:lnTo>
                    <a:lnTo>
                      <a:pt x="9" y="0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08"/>
                    </a:lnTo>
                    <a:lnTo>
                      <a:pt x="0" y="111"/>
                    </a:lnTo>
                    <a:lnTo>
                      <a:pt x="3" y="115"/>
                    </a:lnTo>
                    <a:lnTo>
                      <a:pt x="3" y="117"/>
                    </a:lnTo>
                    <a:lnTo>
                      <a:pt x="6" y="117"/>
                    </a:lnTo>
                    <a:lnTo>
                      <a:pt x="9" y="117"/>
                    </a:lnTo>
                    <a:lnTo>
                      <a:pt x="11" y="117"/>
                    </a:lnTo>
                    <a:lnTo>
                      <a:pt x="14" y="115"/>
                    </a:lnTo>
                    <a:lnTo>
                      <a:pt x="17" y="111"/>
                    </a:lnTo>
                    <a:lnTo>
                      <a:pt x="17" y="108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30" name="Line 1088"/>
              <p:cNvSpPr>
                <a:spLocks noChangeShapeType="1"/>
              </p:cNvSpPr>
              <p:nvPr/>
            </p:nvSpPr>
            <p:spPr bwMode="auto">
              <a:xfrm>
                <a:off x="845" y="174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31" name="Freeform 1089"/>
              <p:cNvSpPr>
                <a:spLocks/>
              </p:cNvSpPr>
              <p:nvPr/>
            </p:nvSpPr>
            <p:spPr bwMode="auto">
              <a:xfrm>
                <a:off x="843" y="1740"/>
                <a:ext cx="18" cy="4"/>
              </a:xfrm>
              <a:custGeom>
                <a:avLst/>
                <a:gdLst>
                  <a:gd name="T0" fmla="*/ 0 w 88"/>
                  <a:gd name="T1" fmla="*/ 0 h 19"/>
                  <a:gd name="T2" fmla="*/ 0 w 88"/>
                  <a:gd name="T3" fmla="*/ 0 h 19"/>
                  <a:gd name="T4" fmla="*/ 0 w 88"/>
                  <a:gd name="T5" fmla="*/ 0 h 19"/>
                  <a:gd name="T6" fmla="*/ 0 w 88"/>
                  <a:gd name="T7" fmla="*/ 0 h 19"/>
                  <a:gd name="T8" fmla="*/ 0 w 88"/>
                  <a:gd name="T9" fmla="*/ 0 h 19"/>
                  <a:gd name="T10" fmla="*/ 0 w 88"/>
                  <a:gd name="T11" fmla="*/ 0 h 19"/>
                  <a:gd name="T12" fmla="*/ 0 w 88"/>
                  <a:gd name="T13" fmla="*/ 0 h 19"/>
                  <a:gd name="T14" fmla="*/ 0 w 88"/>
                  <a:gd name="T15" fmla="*/ 0 h 19"/>
                  <a:gd name="T16" fmla="*/ 0 w 88"/>
                  <a:gd name="T17" fmla="*/ 0 h 19"/>
                  <a:gd name="T18" fmla="*/ 0 w 88"/>
                  <a:gd name="T19" fmla="*/ 0 h 19"/>
                  <a:gd name="T20" fmla="*/ 0 w 88"/>
                  <a:gd name="T21" fmla="*/ 0 h 19"/>
                  <a:gd name="T22" fmla="*/ 0 w 88"/>
                  <a:gd name="T23" fmla="*/ 0 h 19"/>
                  <a:gd name="T24" fmla="*/ 0 w 88"/>
                  <a:gd name="T25" fmla="*/ 0 h 19"/>
                  <a:gd name="T26" fmla="*/ 0 w 88"/>
                  <a:gd name="T27" fmla="*/ 0 h 19"/>
                  <a:gd name="T28" fmla="*/ 0 w 88"/>
                  <a:gd name="T29" fmla="*/ 0 h 19"/>
                  <a:gd name="T30" fmla="*/ 0 w 88"/>
                  <a:gd name="T31" fmla="*/ 0 h 19"/>
                  <a:gd name="T32" fmla="*/ 0 w 88"/>
                  <a:gd name="T33" fmla="*/ 0 h 19"/>
                  <a:gd name="T34" fmla="*/ 0 w 88"/>
                  <a:gd name="T35" fmla="*/ 0 h 19"/>
                  <a:gd name="T36" fmla="*/ 0 w 88"/>
                  <a:gd name="T37" fmla="*/ 0 h 19"/>
                  <a:gd name="T38" fmla="*/ 0 w 88"/>
                  <a:gd name="T39" fmla="*/ 0 h 19"/>
                  <a:gd name="T40" fmla="*/ 0 w 88"/>
                  <a:gd name="T41" fmla="*/ 0 h 19"/>
                  <a:gd name="T42" fmla="*/ 0 w 88"/>
                  <a:gd name="T43" fmla="*/ 0 h 19"/>
                  <a:gd name="T44" fmla="*/ 0 w 88"/>
                  <a:gd name="T45" fmla="*/ 0 h 19"/>
                  <a:gd name="T46" fmla="*/ 0 w 88"/>
                  <a:gd name="T47" fmla="*/ 0 h 19"/>
                  <a:gd name="T48" fmla="*/ 0 w 88"/>
                  <a:gd name="T49" fmla="*/ 0 h 19"/>
                  <a:gd name="T50" fmla="*/ 0 w 88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8"/>
                  <a:gd name="T79" fmla="*/ 0 h 19"/>
                  <a:gd name="T80" fmla="*/ 88 w 88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8" h="19">
                    <a:moveTo>
                      <a:pt x="9" y="0"/>
                    </a:moveTo>
                    <a:lnTo>
                      <a:pt x="6" y="0"/>
                    </a:lnTo>
                    <a:lnTo>
                      <a:pt x="3" y="0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3" y="17"/>
                    </a:lnTo>
                    <a:lnTo>
                      <a:pt x="3" y="19"/>
                    </a:lnTo>
                    <a:lnTo>
                      <a:pt x="6" y="19"/>
                    </a:lnTo>
                    <a:lnTo>
                      <a:pt x="9" y="19"/>
                    </a:lnTo>
                    <a:lnTo>
                      <a:pt x="79" y="19"/>
                    </a:lnTo>
                    <a:lnTo>
                      <a:pt x="85" y="19"/>
                    </a:lnTo>
                    <a:lnTo>
                      <a:pt x="85" y="17"/>
                    </a:lnTo>
                    <a:lnTo>
                      <a:pt x="88" y="13"/>
                    </a:lnTo>
                    <a:lnTo>
                      <a:pt x="88" y="10"/>
                    </a:lnTo>
                    <a:lnTo>
                      <a:pt x="88" y="7"/>
                    </a:lnTo>
                    <a:lnTo>
                      <a:pt x="88" y="4"/>
                    </a:lnTo>
                    <a:lnTo>
                      <a:pt x="85" y="4"/>
                    </a:lnTo>
                    <a:lnTo>
                      <a:pt x="85" y="0"/>
                    </a:lnTo>
                    <a:lnTo>
                      <a:pt x="82" y="0"/>
                    </a:lnTo>
                    <a:lnTo>
                      <a:pt x="79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32" name="Line 1090"/>
              <p:cNvSpPr>
                <a:spLocks noChangeShapeType="1"/>
              </p:cNvSpPr>
              <p:nvPr/>
            </p:nvSpPr>
            <p:spPr bwMode="auto">
              <a:xfrm>
                <a:off x="861" y="174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33" name="Freeform 1091"/>
              <p:cNvSpPr>
                <a:spLocks/>
              </p:cNvSpPr>
              <p:nvPr/>
            </p:nvSpPr>
            <p:spPr bwMode="auto">
              <a:xfrm>
                <a:off x="857" y="1740"/>
                <a:ext cx="4" cy="43"/>
              </a:xfrm>
              <a:custGeom>
                <a:avLst/>
                <a:gdLst>
                  <a:gd name="T0" fmla="*/ 0 w 17"/>
                  <a:gd name="T1" fmla="*/ 0 h 214"/>
                  <a:gd name="T2" fmla="*/ 0 w 17"/>
                  <a:gd name="T3" fmla="*/ 0 h 214"/>
                  <a:gd name="T4" fmla="*/ 0 w 17"/>
                  <a:gd name="T5" fmla="*/ 0 h 214"/>
                  <a:gd name="T6" fmla="*/ 0 w 17"/>
                  <a:gd name="T7" fmla="*/ 0 h 214"/>
                  <a:gd name="T8" fmla="*/ 0 w 17"/>
                  <a:gd name="T9" fmla="*/ 0 h 214"/>
                  <a:gd name="T10" fmla="*/ 0 w 17"/>
                  <a:gd name="T11" fmla="*/ 0 h 214"/>
                  <a:gd name="T12" fmla="*/ 0 w 17"/>
                  <a:gd name="T13" fmla="*/ 0 h 214"/>
                  <a:gd name="T14" fmla="*/ 0 w 17"/>
                  <a:gd name="T15" fmla="*/ 0 h 214"/>
                  <a:gd name="T16" fmla="*/ 0 w 17"/>
                  <a:gd name="T17" fmla="*/ 0 h 214"/>
                  <a:gd name="T18" fmla="*/ 0 w 17"/>
                  <a:gd name="T19" fmla="*/ 0 h 214"/>
                  <a:gd name="T20" fmla="*/ 0 w 17"/>
                  <a:gd name="T21" fmla="*/ 0 h 214"/>
                  <a:gd name="T22" fmla="*/ 0 w 17"/>
                  <a:gd name="T23" fmla="*/ 0 h 214"/>
                  <a:gd name="T24" fmla="*/ 0 w 17"/>
                  <a:gd name="T25" fmla="*/ 0 h 214"/>
                  <a:gd name="T26" fmla="*/ 0 w 17"/>
                  <a:gd name="T27" fmla="*/ 0 h 214"/>
                  <a:gd name="T28" fmla="*/ 0 w 17"/>
                  <a:gd name="T29" fmla="*/ 0 h 214"/>
                  <a:gd name="T30" fmla="*/ 0 w 17"/>
                  <a:gd name="T31" fmla="*/ 0 h 214"/>
                  <a:gd name="T32" fmla="*/ 0 w 17"/>
                  <a:gd name="T33" fmla="*/ 0 h 214"/>
                  <a:gd name="T34" fmla="*/ 0 w 17"/>
                  <a:gd name="T35" fmla="*/ 0 h 214"/>
                  <a:gd name="T36" fmla="*/ 0 w 17"/>
                  <a:gd name="T37" fmla="*/ 0 h 214"/>
                  <a:gd name="T38" fmla="*/ 0 w 17"/>
                  <a:gd name="T39" fmla="*/ 0 h 214"/>
                  <a:gd name="T40" fmla="*/ 0 w 17"/>
                  <a:gd name="T41" fmla="*/ 0 h 214"/>
                  <a:gd name="T42" fmla="*/ 0 w 17"/>
                  <a:gd name="T43" fmla="*/ 0 h 214"/>
                  <a:gd name="T44" fmla="*/ 0 w 17"/>
                  <a:gd name="T45" fmla="*/ 0 h 214"/>
                  <a:gd name="T46" fmla="*/ 0 w 17"/>
                  <a:gd name="T47" fmla="*/ 0 h 214"/>
                  <a:gd name="T48" fmla="*/ 0 w 17"/>
                  <a:gd name="T49" fmla="*/ 0 h 214"/>
                  <a:gd name="T50" fmla="*/ 0 w 17"/>
                  <a:gd name="T51" fmla="*/ 0 h 21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214"/>
                  <a:gd name="T80" fmla="*/ 17 w 17"/>
                  <a:gd name="T81" fmla="*/ 214 h 214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214">
                    <a:moveTo>
                      <a:pt x="17" y="10"/>
                    </a:moveTo>
                    <a:lnTo>
                      <a:pt x="17" y="7"/>
                    </a:lnTo>
                    <a:lnTo>
                      <a:pt x="17" y="4"/>
                    </a:lnTo>
                    <a:lnTo>
                      <a:pt x="14" y="4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3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208"/>
                    </a:lnTo>
                    <a:lnTo>
                      <a:pt x="3" y="210"/>
                    </a:lnTo>
                    <a:lnTo>
                      <a:pt x="6" y="214"/>
                    </a:lnTo>
                    <a:lnTo>
                      <a:pt x="8" y="214"/>
                    </a:lnTo>
                    <a:lnTo>
                      <a:pt x="11" y="214"/>
                    </a:lnTo>
                    <a:lnTo>
                      <a:pt x="14" y="214"/>
                    </a:lnTo>
                    <a:lnTo>
                      <a:pt x="14" y="210"/>
                    </a:lnTo>
                    <a:lnTo>
                      <a:pt x="17" y="210"/>
                    </a:lnTo>
                    <a:lnTo>
                      <a:pt x="17" y="208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34" name="Line 1092"/>
              <p:cNvSpPr>
                <a:spLocks noChangeShapeType="1"/>
              </p:cNvSpPr>
              <p:nvPr/>
            </p:nvSpPr>
            <p:spPr bwMode="auto">
              <a:xfrm>
                <a:off x="859" y="177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35" name="Freeform 1093"/>
              <p:cNvSpPr>
                <a:spLocks/>
              </p:cNvSpPr>
              <p:nvPr/>
            </p:nvSpPr>
            <p:spPr bwMode="auto">
              <a:xfrm>
                <a:off x="857" y="1779"/>
                <a:ext cx="41" cy="4"/>
              </a:xfrm>
              <a:custGeom>
                <a:avLst/>
                <a:gdLst>
                  <a:gd name="T0" fmla="*/ 0 w 203"/>
                  <a:gd name="T1" fmla="*/ 0 h 19"/>
                  <a:gd name="T2" fmla="*/ 0 w 203"/>
                  <a:gd name="T3" fmla="*/ 0 h 19"/>
                  <a:gd name="T4" fmla="*/ 0 w 203"/>
                  <a:gd name="T5" fmla="*/ 0 h 19"/>
                  <a:gd name="T6" fmla="*/ 0 w 203"/>
                  <a:gd name="T7" fmla="*/ 0 h 19"/>
                  <a:gd name="T8" fmla="*/ 0 w 203"/>
                  <a:gd name="T9" fmla="*/ 0 h 19"/>
                  <a:gd name="T10" fmla="*/ 0 w 203"/>
                  <a:gd name="T11" fmla="*/ 0 h 19"/>
                  <a:gd name="T12" fmla="*/ 0 w 203"/>
                  <a:gd name="T13" fmla="*/ 0 h 19"/>
                  <a:gd name="T14" fmla="*/ 0 w 203"/>
                  <a:gd name="T15" fmla="*/ 0 h 19"/>
                  <a:gd name="T16" fmla="*/ 0 w 203"/>
                  <a:gd name="T17" fmla="*/ 0 h 19"/>
                  <a:gd name="T18" fmla="*/ 0 w 203"/>
                  <a:gd name="T19" fmla="*/ 0 h 19"/>
                  <a:gd name="T20" fmla="*/ 0 w 203"/>
                  <a:gd name="T21" fmla="*/ 0 h 19"/>
                  <a:gd name="T22" fmla="*/ 0 w 203"/>
                  <a:gd name="T23" fmla="*/ 0 h 19"/>
                  <a:gd name="T24" fmla="*/ 0 w 203"/>
                  <a:gd name="T25" fmla="*/ 0 h 19"/>
                  <a:gd name="T26" fmla="*/ 0 w 203"/>
                  <a:gd name="T27" fmla="*/ 0 h 19"/>
                  <a:gd name="T28" fmla="*/ 0 w 203"/>
                  <a:gd name="T29" fmla="*/ 0 h 19"/>
                  <a:gd name="T30" fmla="*/ 0 w 203"/>
                  <a:gd name="T31" fmla="*/ 0 h 19"/>
                  <a:gd name="T32" fmla="*/ 0 w 203"/>
                  <a:gd name="T33" fmla="*/ 0 h 19"/>
                  <a:gd name="T34" fmla="*/ 0 w 203"/>
                  <a:gd name="T35" fmla="*/ 0 h 19"/>
                  <a:gd name="T36" fmla="*/ 0 w 203"/>
                  <a:gd name="T37" fmla="*/ 0 h 19"/>
                  <a:gd name="T38" fmla="*/ 0 w 203"/>
                  <a:gd name="T39" fmla="*/ 0 h 19"/>
                  <a:gd name="T40" fmla="*/ 0 w 203"/>
                  <a:gd name="T41" fmla="*/ 0 h 19"/>
                  <a:gd name="T42" fmla="*/ 0 w 203"/>
                  <a:gd name="T43" fmla="*/ 0 h 19"/>
                  <a:gd name="T44" fmla="*/ 0 w 203"/>
                  <a:gd name="T45" fmla="*/ 0 h 19"/>
                  <a:gd name="T46" fmla="*/ 0 w 203"/>
                  <a:gd name="T47" fmla="*/ 0 h 19"/>
                  <a:gd name="T48" fmla="*/ 0 w 203"/>
                  <a:gd name="T49" fmla="*/ 0 h 19"/>
                  <a:gd name="T50" fmla="*/ 0 w 203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03"/>
                  <a:gd name="T79" fmla="*/ 0 h 19"/>
                  <a:gd name="T80" fmla="*/ 203 w 203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03" h="19">
                    <a:moveTo>
                      <a:pt x="8" y="0"/>
                    </a:moveTo>
                    <a:lnTo>
                      <a:pt x="6" y="0"/>
                    </a:lnTo>
                    <a:lnTo>
                      <a:pt x="3" y="3"/>
                    </a:lnTo>
                    <a:lnTo>
                      <a:pt x="3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3" y="15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194" y="19"/>
                    </a:lnTo>
                    <a:lnTo>
                      <a:pt x="199" y="19"/>
                    </a:lnTo>
                    <a:lnTo>
                      <a:pt x="199" y="15"/>
                    </a:lnTo>
                    <a:lnTo>
                      <a:pt x="203" y="15"/>
                    </a:lnTo>
                    <a:lnTo>
                      <a:pt x="203" y="13"/>
                    </a:lnTo>
                    <a:lnTo>
                      <a:pt x="203" y="9"/>
                    </a:lnTo>
                    <a:lnTo>
                      <a:pt x="203" y="7"/>
                    </a:lnTo>
                    <a:lnTo>
                      <a:pt x="199" y="3"/>
                    </a:lnTo>
                    <a:lnTo>
                      <a:pt x="199" y="0"/>
                    </a:lnTo>
                    <a:lnTo>
                      <a:pt x="197" y="0"/>
                    </a:lnTo>
                    <a:lnTo>
                      <a:pt x="194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36" name="Line 1094"/>
              <p:cNvSpPr>
                <a:spLocks noChangeShapeType="1"/>
              </p:cNvSpPr>
              <p:nvPr/>
            </p:nvSpPr>
            <p:spPr bwMode="auto">
              <a:xfrm>
                <a:off x="898" y="178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37" name="Freeform 1095"/>
              <p:cNvSpPr>
                <a:spLocks/>
              </p:cNvSpPr>
              <p:nvPr/>
            </p:nvSpPr>
            <p:spPr bwMode="auto">
              <a:xfrm>
                <a:off x="895" y="1779"/>
                <a:ext cx="3" cy="23"/>
              </a:xfrm>
              <a:custGeom>
                <a:avLst/>
                <a:gdLst>
                  <a:gd name="T0" fmla="*/ 0 w 17"/>
                  <a:gd name="T1" fmla="*/ 0 h 117"/>
                  <a:gd name="T2" fmla="*/ 0 w 17"/>
                  <a:gd name="T3" fmla="*/ 0 h 117"/>
                  <a:gd name="T4" fmla="*/ 0 w 17"/>
                  <a:gd name="T5" fmla="*/ 0 h 117"/>
                  <a:gd name="T6" fmla="*/ 0 w 17"/>
                  <a:gd name="T7" fmla="*/ 0 h 117"/>
                  <a:gd name="T8" fmla="*/ 0 w 17"/>
                  <a:gd name="T9" fmla="*/ 0 h 117"/>
                  <a:gd name="T10" fmla="*/ 0 w 17"/>
                  <a:gd name="T11" fmla="*/ 0 h 117"/>
                  <a:gd name="T12" fmla="*/ 0 w 17"/>
                  <a:gd name="T13" fmla="*/ 0 h 117"/>
                  <a:gd name="T14" fmla="*/ 0 w 17"/>
                  <a:gd name="T15" fmla="*/ 0 h 117"/>
                  <a:gd name="T16" fmla="*/ 0 w 17"/>
                  <a:gd name="T17" fmla="*/ 0 h 117"/>
                  <a:gd name="T18" fmla="*/ 0 w 17"/>
                  <a:gd name="T19" fmla="*/ 0 h 117"/>
                  <a:gd name="T20" fmla="*/ 0 w 17"/>
                  <a:gd name="T21" fmla="*/ 0 h 117"/>
                  <a:gd name="T22" fmla="*/ 0 w 17"/>
                  <a:gd name="T23" fmla="*/ 0 h 117"/>
                  <a:gd name="T24" fmla="*/ 0 w 17"/>
                  <a:gd name="T25" fmla="*/ 0 h 117"/>
                  <a:gd name="T26" fmla="*/ 0 w 17"/>
                  <a:gd name="T27" fmla="*/ 0 h 117"/>
                  <a:gd name="T28" fmla="*/ 0 w 17"/>
                  <a:gd name="T29" fmla="*/ 0 h 117"/>
                  <a:gd name="T30" fmla="*/ 0 w 17"/>
                  <a:gd name="T31" fmla="*/ 0 h 117"/>
                  <a:gd name="T32" fmla="*/ 0 w 17"/>
                  <a:gd name="T33" fmla="*/ 0 h 117"/>
                  <a:gd name="T34" fmla="*/ 0 w 17"/>
                  <a:gd name="T35" fmla="*/ 0 h 117"/>
                  <a:gd name="T36" fmla="*/ 0 w 17"/>
                  <a:gd name="T37" fmla="*/ 0 h 117"/>
                  <a:gd name="T38" fmla="*/ 0 w 17"/>
                  <a:gd name="T39" fmla="*/ 0 h 117"/>
                  <a:gd name="T40" fmla="*/ 0 w 17"/>
                  <a:gd name="T41" fmla="*/ 0 h 117"/>
                  <a:gd name="T42" fmla="*/ 0 w 17"/>
                  <a:gd name="T43" fmla="*/ 0 h 117"/>
                  <a:gd name="T44" fmla="*/ 0 w 17"/>
                  <a:gd name="T45" fmla="*/ 0 h 117"/>
                  <a:gd name="T46" fmla="*/ 0 w 17"/>
                  <a:gd name="T47" fmla="*/ 0 h 117"/>
                  <a:gd name="T48" fmla="*/ 0 w 17"/>
                  <a:gd name="T49" fmla="*/ 0 h 117"/>
                  <a:gd name="T50" fmla="*/ 0 w 17"/>
                  <a:gd name="T51" fmla="*/ 0 h 11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17"/>
                  <a:gd name="T80" fmla="*/ 17 w 17"/>
                  <a:gd name="T81" fmla="*/ 117 h 11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17">
                    <a:moveTo>
                      <a:pt x="17" y="9"/>
                    </a:moveTo>
                    <a:lnTo>
                      <a:pt x="17" y="7"/>
                    </a:lnTo>
                    <a:lnTo>
                      <a:pt x="13" y="3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2" y="3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08"/>
                    </a:lnTo>
                    <a:lnTo>
                      <a:pt x="2" y="111"/>
                    </a:lnTo>
                    <a:lnTo>
                      <a:pt x="2" y="113"/>
                    </a:lnTo>
                    <a:lnTo>
                      <a:pt x="6" y="113"/>
                    </a:lnTo>
                    <a:lnTo>
                      <a:pt x="8" y="117"/>
                    </a:lnTo>
                    <a:lnTo>
                      <a:pt x="11" y="113"/>
                    </a:lnTo>
                    <a:lnTo>
                      <a:pt x="13" y="113"/>
                    </a:lnTo>
                    <a:lnTo>
                      <a:pt x="17" y="111"/>
                    </a:lnTo>
                    <a:lnTo>
                      <a:pt x="17" y="108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38" name="Line 1096"/>
              <p:cNvSpPr>
                <a:spLocks noChangeShapeType="1"/>
              </p:cNvSpPr>
              <p:nvPr/>
            </p:nvSpPr>
            <p:spPr bwMode="auto">
              <a:xfrm>
                <a:off x="896" y="179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39" name="Freeform 1097"/>
              <p:cNvSpPr>
                <a:spLocks/>
              </p:cNvSpPr>
              <p:nvPr/>
            </p:nvSpPr>
            <p:spPr bwMode="auto">
              <a:xfrm>
                <a:off x="895" y="1799"/>
                <a:ext cx="6" cy="3"/>
              </a:xfrm>
              <a:custGeom>
                <a:avLst/>
                <a:gdLst>
                  <a:gd name="T0" fmla="*/ 0 w 30"/>
                  <a:gd name="T1" fmla="*/ 0 h 19"/>
                  <a:gd name="T2" fmla="*/ 0 w 30"/>
                  <a:gd name="T3" fmla="*/ 0 h 19"/>
                  <a:gd name="T4" fmla="*/ 0 w 30"/>
                  <a:gd name="T5" fmla="*/ 0 h 19"/>
                  <a:gd name="T6" fmla="*/ 0 w 30"/>
                  <a:gd name="T7" fmla="*/ 0 h 19"/>
                  <a:gd name="T8" fmla="*/ 0 w 30"/>
                  <a:gd name="T9" fmla="*/ 0 h 19"/>
                  <a:gd name="T10" fmla="*/ 0 w 30"/>
                  <a:gd name="T11" fmla="*/ 0 h 19"/>
                  <a:gd name="T12" fmla="*/ 0 w 30"/>
                  <a:gd name="T13" fmla="*/ 0 h 19"/>
                  <a:gd name="T14" fmla="*/ 0 w 30"/>
                  <a:gd name="T15" fmla="*/ 0 h 19"/>
                  <a:gd name="T16" fmla="*/ 0 w 30"/>
                  <a:gd name="T17" fmla="*/ 0 h 19"/>
                  <a:gd name="T18" fmla="*/ 0 w 30"/>
                  <a:gd name="T19" fmla="*/ 0 h 19"/>
                  <a:gd name="T20" fmla="*/ 0 w 30"/>
                  <a:gd name="T21" fmla="*/ 0 h 19"/>
                  <a:gd name="T22" fmla="*/ 0 w 30"/>
                  <a:gd name="T23" fmla="*/ 0 h 19"/>
                  <a:gd name="T24" fmla="*/ 0 w 30"/>
                  <a:gd name="T25" fmla="*/ 0 h 19"/>
                  <a:gd name="T26" fmla="*/ 0 w 30"/>
                  <a:gd name="T27" fmla="*/ 0 h 19"/>
                  <a:gd name="T28" fmla="*/ 0 w 30"/>
                  <a:gd name="T29" fmla="*/ 0 h 19"/>
                  <a:gd name="T30" fmla="*/ 0 w 30"/>
                  <a:gd name="T31" fmla="*/ 0 h 19"/>
                  <a:gd name="T32" fmla="*/ 0 w 30"/>
                  <a:gd name="T33" fmla="*/ 0 h 19"/>
                  <a:gd name="T34" fmla="*/ 0 w 30"/>
                  <a:gd name="T35" fmla="*/ 0 h 19"/>
                  <a:gd name="T36" fmla="*/ 0 w 30"/>
                  <a:gd name="T37" fmla="*/ 0 h 19"/>
                  <a:gd name="T38" fmla="*/ 0 w 30"/>
                  <a:gd name="T39" fmla="*/ 0 h 19"/>
                  <a:gd name="T40" fmla="*/ 0 w 30"/>
                  <a:gd name="T41" fmla="*/ 0 h 19"/>
                  <a:gd name="T42" fmla="*/ 0 w 30"/>
                  <a:gd name="T43" fmla="*/ 0 h 19"/>
                  <a:gd name="T44" fmla="*/ 0 w 30"/>
                  <a:gd name="T45" fmla="*/ 0 h 19"/>
                  <a:gd name="T46" fmla="*/ 0 w 30"/>
                  <a:gd name="T47" fmla="*/ 0 h 19"/>
                  <a:gd name="T48" fmla="*/ 0 w 30"/>
                  <a:gd name="T49" fmla="*/ 0 h 19"/>
                  <a:gd name="T50" fmla="*/ 0 w 30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0"/>
                  <a:gd name="T79" fmla="*/ 0 h 19"/>
                  <a:gd name="T80" fmla="*/ 30 w 30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0" h="19">
                    <a:moveTo>
                      <a:pt x="8" y="0"/>
                    </a:moveTo>
                    <a:lnTo>
                      <a:pt x="6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2" y="13"/>
                    </a:lnTo>
                    <a:lnTo>
                      <a:pt x="2" y="15"/>
                    </a:lnTo>
                    <a:lnTo>
                      <a:pt x="6" y="15"/>
                    </a:lnTo>
                    <a:lnTo>
                      <a:pt x="8" y="19"/>
                    </a:lnTo>
                    <a:lnTo>
                      <a:pt x="21" y="19"/>
                    </a:lnTo>
                    <a:lnTo>
                      <a:pt x="27" y="15"/>
                    </a:lnTo>
                    <a:lnTo>
                      <a:pt x="30" y="15"/>
                    </a:lnTo>
                    <a:lnTo>
                      <a:pt x="30" y="13"/>
                    </a:lnTo>
                    <a:lnTo>
                      <a:pt x="30" y="10"/>
                    </a:lnTo>
                    <a:lnTo>
                      <a:pt x="30" y="7"/>
                    </a:lnTo>
                    <a:lnTo>
                      <a:pt x="30" y="4"/>
                    </a:lnTo>
                    <a:lnTo>
                      <a:pt x="30" y="0"/>
                    </a:lnTo>
                    <a:lnTo>
                      <a:pt x="27" y="0"/>
                    </a:lnTo>
                    <a:lnTo>
                      <a:pt x="24" y="0"/>
                    </a:lnTo>
                    <a:lnTo>
                      <a:pt x="21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40" name="Line 1098"/>
              <p:cNvSpPr>
                <a:spLocks noChangeShapeType="1"/>
              </p:cNvSpPr>
              <p:nvPr/>
            </p:nvSpPr>
            <p:spPr bwMode="auto">
              <a:xfrm>
                <a:off x="901" y="180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41" name="Freeform 1099"/>
              <p:cNvSpPr>
                <a:spLocks/>
              </p:cNvSpPr>
              <p:nvPr/>
            </p:nvSpPr>
            <p:spPr bwMode="auto">
              <a:xfrm>
                <a:off x="897" y="1799"/>
                <a:ext cx="4" cy="23"/>
              </a:xfrm>
              <a:custGeom>
                <a:avLst/>
                <a:gdLst>
                  <a:gd name="T0" fmla="*/ 0 w 17"/>
                  <a:gd name="T1" fmla="*/ 0 h 115"/>
                  <a:gd name="T2" fmla="*/ 0 w 17"/>
                  <a:gd name="T3" fmla="*/ 0 h 115"/>
                  <a:gd name="T4" fmla="*/ 0 w 17"/>
                  <a:gd name="T5" fmla="*/ 0 h 115"/>
                  <a:gd name="T6" fmla="*/ 0 w 17"/>
                  <a:gd name="T7" fmla="*/ 0 h 115"/>
                  <a:gd name="T8" fmla="*/ 0 w 17"/>
                  <a:gd name="T9" fmla="*/ 0 h 115"/>
                  <a:gd name="T10" fmla="*/ 0 w 17"/>
                  <a:gd name="T11" fmla="*/ 0 h 115"/>
                  <a:gd name="T12" fmla="*/ 0 w 17"/>
                  <a:gd name="T13" fmla="*/ 0 h 115"/>
                  <a:gd name="T14" fmla="*/ 0 w 17"/>
                  <a:gd name="T15" fmla="*/ 0 h 115"/>
                  <a:gd name="T16" fmla="*/ 0 w 17"/>
                  <a:gd name="T17" fmla="*/ 0 h 115"/>
                  <a:gd name="T18" fmla="*/ 0 w 17"/>
                  <a:gd name="T19" fmla="*/ 0 h 115"/>
                  <a:gd name="T20" fmla="*/ 0 w 17"/>
                  <a:gd name="T21" fmla="*/ 0 h 115"/>
                  <a:gd name="T22" fmla="*/ 0 w 17"/>
                  <a:gd name="T23" fmla="*/ 0 h 115"/>
                  <a:gd name="T24" fmla="*/ 0 w 17"/>
                  <a:gd name="T25" fmla="*/ 0 h 115"/>
                  <a:gd name="T26" fmla="*/ 0 w 17"/>
                  <a:gd name="T27" fmla="*/ 0 h 115"/>
                  <a:gd name="T28" fmla="*/ 0 w 17"/>
                  <a:gd name="T29" fmla="*/ 0 h 115"/>
                  <a:gd name="T30" fmla="*/ 0 w 17"/>
                  <a:gd name="T31" fmla="*/ 0 h 115"/>
                  <a:gd name="T32" fmla="*/ 0 w 17"/>
                  <a:gd name="T33" fmla="*/ 0 h 115"/>
                  <a:gd name="T34" fmla="*/ 0 w 17"/>
                  <a:gd name="T35" fmla="*/ 0 h 115"/>
                  <a:gd name="T36" fmla="*/ 0 w 17"/>
                  <a:gd name="T37" fmla="*/ 0 h 115"/>
                  <a:gd name="T38" fmla="*/ 0 w 17"/>
                  <a:gd name="T39" fmla="*/ 0 h 115"/>
                  <a:gd name="T40" fmla="*/ 0 w 17"/>
                  <a:gd name="T41" fmla="*/ 0 h 115"/>
                  <a:gd name="T42" fmla="*/ 0 w 17"/>
                  <a:gd name="T43" fmla="*/ 0 h 115"/>
                  <a:gd name="T44" fmla="*/ 0 w 17"/>
                  <a:gd name="T45" fmla="*/ 0 h 115"/>
                  <a:gd name="T46" fmla="*/ 0 w 17"/>
                  <a:gd name="T47" fmla="*/ 0 h 115"/>
                  <a:gd name="T48" fmla="*/ 0 w 17"/>
                  <a:gd name="T49" fmla="*/ 0 h 115"/>
                  <a:gd name="T50" fmla="*/ 0 w 17"/>
                  <a:gd name="T51" fmla="*/ 0 h 11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15"/>
                  <a:gd name="T80" fmla="*/ 17 w 17"/>
                  <a:gd name="T81" fmla="*/ 115 h 115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15">
                    <a:moveTo>
                      <a:pt x="17" y="10"/>
                    </a:moveTo>
                    <a:lnTo>
                      <a:pt x="17" y="7"/>
                    </a:lnTo>
                    <a:lnTo>
                      <a:pt x="17" y="4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4"/>
                    </a:lnTo>
                    <a:lnTo>
                      <a:pt x="4" y="7"/>
                    </a:lnTo>
                    <a:lnTo>
                      <a:pt x="0" y="10"/>
                    </a:lnTo>
                    <a:lnTo>
                      <a:pt x="0" y="108"/>
                    </a:lnTo>
                    <a:lnTo>
                      <a:pt x="4" y="111"/>
                    </a:lnTo>
                    <a:lnTo>
                      <a:pt x="6" y="115"/>
                    </a:lnTo>
                    <a:lnTo>
                      <a:pt x="8" y="115"/>
                    </a:lnTo>
                    <a:lnTo>
                      <a:pt x="11" y="115"/>
                    </a:lnTo>
                    <a:lnTo>
                      <a:pt x="14" y="115"/>
                    </a:lnTo>
                    <a:lnTo>
                      <a:pt x="17" y="111"/>
                    </a:lnTo>
                    <a:lnTo>
                      <a:pt x="17" y="108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42" name="Line 1100"/>
              <p:cNvSpPr>
                <a:spLocks noChangeShapeType="1"/>
              </p:cNvSpPr>
              <p:nvPr/>
            </p:nvSpPr>
            <p:spPr bwMode="auto">
              <a:xfrm>
                <a:off x="899" y="181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43" name="Freeform 1101"/>
              <p:cNvSpPr>
                <a:spLocks/>
              </p:cNvSpPr>
              <p:nvPr/>
            </p:nvSpPr>
            <p:spPr bwMode="auto">
              <a:xfrm>
                <a:off x="897" y="1818"/>
                <a:ext cx="15" cy="4"/>
              </a:xfrm>
              <a:custGeom>
                <a:avLst/>
                <a:gdLst>
                  <a:gd name="T0" fmla="*/ 0 w 74"/>
                  <a:gd name="T1" fmla="*/ 0 h 19"/>
                  <a:gd name="T2" fmla="*/ 0 w 74"/>
                  <a:gd name="T3" fmla="*/ 0 h 19"/>
                  <a:gd name="T4" fmla="*/ 0 w 74"/>
                  <a:gd name="T5" fmla="*/ 0 h 19"/>
                  <a:gd name="T6" fmla="*/ 0 w 74"/>
                  <a:gd name="T7" fmla="*/ 0 h 19"/>
                  <a:gd name="T8" fmla="*/ 0 w 74"/>
                  <a:gd name="T9" fmla="*/ 0 h 19"/>
                  <a:gd name="T10" fmla="*/ 0 w 74"/>
                  <a:gd name="T11" fmla="*/ 0 h 19"/>
                  <a:gd name="T12" fmla="*/ 0 w 74"/>
                  <a:gd name="T13" fmla="*/ 0 h 19"/>
                  <a:gd name="T14" fmla="*/ 0 w 74"/>
                  <a:gd name="T15" fmla="*/ 0 h 19"/>
                  <a:gd name="T16" fmla="*/ 0 w 74"/>
                  <a:gd name="T17" fmla="*/ 0 h 19"/>
                  <a:gd name="T18" fmla="*/ 0 w 74"/>
                  <a:gd name="T19" fmla="*/ 0 h 19"/>
                  <a:gd name="T20" fmla="*/ 0 w 74"/>
                  <a:gd name="T21" fmla="*/ 0 h 19"/>
                  <a:gd name="T22" fmla="*/ 0 w 74"/>
                  <a:gd name="T23" fmla="*/ 0 h 19"/>
                  <a:gd name="T24" fmla="*/ 0 w 74"/>
                  <a:gd name="T25" fmla="*/ 0 h 19"/>
                  <a:gd name="T26" fmla="*/ 0 w 74"/>
                  <a:gd name="T27" fmla="*/ 0 h 19"/>
                  <a:gd name="T28" fmla="*/ 0 w 74"/>
                  <a:gd name="T29" fmla="*/ 0 h 19"/>
                  <a:gd name="T30" fmla="*/ 0 w 74"/>
                  <a:gd name="T31" fmla="*/ 0 h 19"/>
                  <a:gd name="T32" fmla="*/ 0 w 74"/>
                  <a:gd name="T33" fmla="*/ 0 h 19"/>
                  <a:gd name="T34" fmla="*/ 0 w 74"/>
                  <a:gd name="T35" fmla="*/ 0 h 19"/>
                  <a:gd name="T36" fmla="*/ 0 w 74"/>
                  <a:gd name="T37" fmla="*/ 0 h 19"/>
                  <a:gd name="T38" fmla="*/ 0 w 74"/>
                  <a:gd name="T39" fmla="*/ 0 h 19"/>
                  <a:gd name="T40" fmla="*/ 0 w 74"/>
                  <a:gd name="T41" fmla="*/ 0 h 19"/>
                  <a:gd name="T42" fmla="*/ 0 w 74"/>
                  <a:gd name="T43" fmla="*/ 0 h 19"/>
                  <a:gd name="T44" fmla="*/ 0 w 74"/>
                  <a:gd name="T45" fmla="*/ 0 h 19"/>
                  <a:gd name="T46" fmla="*/ 0 w 74"/>
                  <a:gd name="T47" fmla="*/ 0 h 19"/>
                  <a:gd name="T48" fmla="*/ 0 w 74"/>
                  <a:gd name="T49" fmla="*/ 0 h 19"/>
                  <a:gd name="T50" fmla="*/ 0 w 74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74"/>
                  <a:gd name="T79" fmla="*/ 0 h 19"/>
                  <a:gd name="T80" fmla="*/ 74 w 74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74" h="19">
                    <a:moveTo>
                      <a:pt x="8" y="0"/>
                    </a:moveTo>
                    <a:lnTo>
                      <a:pt x="8" y="0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0" y="9"/>
                    </a:lnTo>
                    <a:lnTo>
                      <a:pt x="4" y="12"/>
                    </a:lnTo>
                    <a:lnTo>
                      <a:pt x="4" y="15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63" y="19"/>
                    </a:lnTo>
                    <a:lnTo>
                      <a:pt x="72" y="19"/>
                    </a:lnTo>
                    <a:lnTo>
                      <a:pt x="72" y="15"/>
                    </a:lnTo>
                    <a:lnTo>
                      <a:pt x="74" y="15"/>
                    </a:lnTo>
                    <a:lnTo>
                      <a:pt x="74" y="12"/>
                    </a:lnTo>
                    <a:lnTo>
                      <a:pt x="74" y="9"/>
                    </a:lnTo>
                    <a:lnTo>
                      <a:pt x="74" y="6"/>
                    </a:lnTo>
                    <a:lnTo>
                      <a:pt x="72" y="4"/>
                    </a:lnTo>
                    <a:lnTo>
                      <a:pt x="68" y="0"/>
                    </a:lnTo>
                    <a:lnTo>
                      <a:pt x="63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44" name="Line 1102"/>
              <p:cNvSpPr>
                <a:spLocks noChangeShapeType="1"/>
              </p:cNvSpPr>
              <p:nvPr/>
            </p:nvSpPr>
            <p:spPr bwMode="auto">
              <a:xfrm>
                <a:off x="912" y="182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45" name="Freeform 1103"/>
              <p:cNvSpPr>
                <a:spLocks/>
              </p:cNvSpPr>
              <p:nvPr/>
            </p:nvSpPr>
            <p:spPr bwMode="auto">
              <a:xfrm>
                <a:off x="909" y="1818"/>
                <a:ext cx="3" cy="23"/>
              </a:xfrm>
              <a:custGeom>
                <a:avLst/>
                <a:gdLst>
                  <a:gd name="T0" fmla="*/ 0 w 17"/>
                  <a:gd name="T1" fmla="*/ 0 h 117"/>
                  <a:gd name="T2" fmla="*/ 0 w 17"/>
                  <a:gd name="T3" fmla="*/ 0 h 117"/>
                  <a:gd name="T4" fmla="*/ 0 w 17"/>
                  <a:gd name="T5" fmla="*/ 0 h 117"/>
                  <a:gd name="T6" fmla="*/ 0 w 17"/>
                  <a:gd name="T7" fmla="*/ 0 h 117"/>
                  <a:gd name="T8" fmla="*/ 0 w 17"/>
                  <a:gd name="T9" fmla="*/ 0 h 117"/>
                  <a:gd name="T10" fmla="*/ 0 w 17"/>
                  <a:gd name="T11" fmla="*/ 0 h 117"/>
                  <a:gd name="T12" fmla="*/ 0 w 17"/>
                  <a:gd name="T13" fmla="*/ 0 h 117"/>
                  <a:gd name="T14" fmla="*/ 0 w 17"/>
                  <a:gd name="T15" fmla="*/ 0 h 117"/>
                  <a:gd name="T16" fmla="*/ 0 w 17"/>
                  <a:gd name="T17" fmla="*/ 0 h 117"/>
                  <a:gd name="T18" fmla="*/ 0 w 17"/>
                  <a:gd name="T19" fmla="*/ 0 h 117"/>
                  <a:gd name="T20" fmla="*/ 0 w 17"/>
                  <a:gd name="T21" fmla="*/ 0 h 117"/>
                  <a:gd name="T22" fmla="*/ 0 w 17"/>
                  <a:gd name="T23" fmla="*/ 0 h 117"/>
                  <a:gd name="T24" fmla="*/ 0 w 17"/>
                  <a:gd name="T25" fmla="*/ 0 h 117"/>
                  <a:gd name="T26" fmla="*/ 0 w 17"/>
                  <a:gd name="T27" fmla="*/ 0 h 117"/>
                  <a:gd name="T28" fmla="*/ 0 w 17"/>
                  <a:gd name="T29" fmla="*/ 0 h 117"/>
                  <a:gd name="T30" fmla="*/ 0 w 17"/>
                  <a:gd name="T31" fmla="*/ 0 h 117"/>
                  <a:gd name="T32" fmla="*/ 0 w 17"/>
                  <a:gd name="T33" fmla="*/ 0 h 117"/>
                  <a:gd name="T34" fmla="*/ 0 w 17"/>
                  <a:gd name="T35" fmla="*/ 0 h 117"/>
                  <a:gd name="T36" fmla="*/ 0 w 17"/>
                  <a:gd name="T37" fmla="*/ 0 h 117"/>
                  <a:gd name="T38" fmla="*/ 0 w 17"/>
                  <a:gd name="T39" fmla="*/ 0 h 117"/>
                  <a:gd name="T40" fmla="*/ 0 w 17"/>
                  <a:gd name="T41" fmla="*/ 0 h 117"/>
                  <a:gd name="T42" fmla="*/ 0 w 17"/>
                  <a:gd name="T43" fmla="*/ 0 h 117"/>
                  <a:gd name="T44" fmla="*/ 0 w 17"/>
                  <a:gd name="T45" fmla="*/ 0 h 117"/>
                  <a:gd name="T46" fmla="*/ 0 w 17"/>
                  <a:gd name="T47" fmla="*/ 0 h 117"/>
                  <a:gd name="T48" fmla="*/ 0 w 17"/>
                  <a:gd name="T49" fmla="*/ 0 h 117"/>
                  <a:gd name="T50" fmla="*/ 0 w 17"/>
                  <a:gd name="T51" fmla="*/ 0 h 11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17"/>
                  <a:gd name="T80" fmla="*/ 17 w 17"/>
                  <a:gd name="T81" fmla="*/ 117 h 11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17">
                    <a:moveTo>
                      <a:pt x="17" y="9"/>
                    </a:moveTo>
                    <a:lnTo>
                      <a:pt x="17" y="6"/>
                    </a:lnTo>
                    <a:lnTo>
                      <a:pt x="15" y="4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08"/>
                    </a:lnTo>
                    <a:lnTo>
                      <a:pt x="4" y="111"/>
                    </a:lnTo>
                    <a:lnTo>
                      <a:pt x="4" y="114"/>
                    </a:lnTo>
                    <a:lnTo>
                      <a:pt x="6" y="114"/>
                    </a:lnTo>
                    <a:lnTo>
                      <a:pt x="9" y="117"/>
                    </a:lnTo>
                    <a:lnTo>
                      <a:pt x="11" y="117"/>
                    </a:lnTo>
                    <a:lnTo>
                      <a:pt x="15" y="114"/>
                    </a:lnTo>
                    <a:lnTo>
                      <a:pt x="17" y="111"/>
                    </a:lnTo>
                    <a:lnTo>
                      <a:pt x="17" y="108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46" name="Line 1104"/>
              <p:cNvSpPr>
                <a:spLocks noChangeShapeType="1"/>
              </p:cNvSpPr>
              <p:nvPr/>
            </p:nvSpPr>
            <p:spPr bwMode="auto">
              <a:xfrm>
                <a:off x="910" y="183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47" name="Freeform 1105"/>
              <p:cNvSpPr>
                <a:spLocks/>
              </p:cNvSpPr>
              <p:nvPr/>
            </p:nvSpPr>
            <p:spPr bwMode="auto">
              <a:xfrm>
                <a:off x="909" y="1837"/>
                <a:ext cx="6" cy="4"/>
              </a:xfrm>
              <a:custGeom>
                <a:avLst/>
                <a:gdLst>
                  <a:gd name="T0" fmla="*/ 0 w 33"/>
                  <a:gd name="T1" fmla="*/ 0 h 19"/>
                  <a:gd name="T2" fmla="*/ 0 w 33"/>
                  <a:gd name="T3" fmla="*/ 0 h 19"/>
                  <a:gd name="T4" fmla="*/ 0 w 33"/>
                  <a:gd name="T5" fmla="*/ 0 h 19"/>
                  <a:gd name="T6" fmla="*/ 0 w 33"/>
                  <a:gd name="T7" fmla="*/ 0 h 19"/>
                  <a:gd name="T8" fmla="*/ 0 w 33"/>
                  <a:gd name="T9" fmla="*/ 0 h 19"/>
                  <a:gd name="T10" fmla="*/ 0 w 33"/>
                  <a:gd name="T11" fmla="*/ 0 h 19"/>
                  <a:gd name="T12" fmla="*/ 0 w 33"/>
                  <a:gd name="T13" fmla="*/ 0 h 19"/>
                  <a:gd name="T14" fmla="*/ 0 w 33"/>
                  <a:gd name="T15" fmla="*/ 0 h 19"/>
                  <a:gd name="T16" fmla="*/ 0 w 33"/>
                  <a:gd name="T17" fmla="*/ 0 h 19"/>
                  <a:gd name="T18" fmla="*/ 0 w 33"/>
                  <a:gd name="T19" fmla="*/ 0 h 19"/>
                  <a:gd name="T20" fmla="*/ 0 w 33"/>
                  <a:gd name="T21" fmla="*/ 0 h 19"/>
                  <a:gd name="T22" fmla="*/ 0 w 33"/>
                  <a:gd name="T23" fmla="*/ 0 h 19"/>
                  <a:gd name="T24" fmla="*/ 0 w 33"/>
                  <a:gd name="T25" fmla="*/ 0 h 19"/>
                  <a:gd name="T26" fmla="*/ 0 w 33"/>
                  <a:gd name="T27" fmla="*/ 0 h 19"/>
                  <a:gd name="T28" fmla="*/ 0 w 33"/>
                  <a:gd name="T29" fmla="*/ 0 h 19"/>
                  <a:gd name="T30" fmla="*/ 0 w 33"/>
                  <a:gd name="T31" fmla="*/ 0 h 19"/>
                  <a:gd name="T32" fmla="*/ 0 w 33"/>
                  <a:gd name="T33" fmla="*/ 0 h 19"/>
                  <a:gd name="T34" fmla="*/ 0 w 33"/>
                  <a:gd name="T35" fmla="*/ 0 h 19"/>
                  <a:gd name="T36" fmla="*/ 0 w 33"/>
                  <a:gd name="T37" fmla="*/ 0 h 19"/>
                  <a:gd name="T38" fmla="*/ 0 w 33"/>
                  <a:gd name="T39" fmla="*/ 0 h 19"/>
                  <a:gd name="T40" fmla="*/ 0 w 33"/>
                  <a:gd name="T41" fmla="*/ 0 h 19"/>
                  <a:gd name="T42" fmla="*/ 0 w 33"/>
                  <a:gd name="T43" fmla="*/ 0 h 19"/>
                  <a:gd name="T44" fmla="*/ 0 w 33"/>
                  <a:gd name="T45" fmla="*/ 0 h 19"/>
                  <a:gd name="T46" fmla="*/ 0 w 33"/>
                  <a:gd name="T47" fmla="*/ 0 h 19"/>
                  <a:gd name="T48" fmla="*/ 0 w 33"/>
                  <a:gd name="T49" fmla="*/ 0 h 19"/>
                  <a:gd name="T50" fmla="*/ 0 w 33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3"/>
                  <a:gd name="T79" fmla="*/ 0 h 19"/>
                  <a:gd name="T80" fmla="*/ 33 w 33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3" h="19">
                    <a:moveTo>
                      <a:pt x="9" y="0"/>
                    </a:moveTo>
                    <a:lnTo>
                      <a:pt x="9" y="0"/>
                    </a:lnTo>
                    <a:lnTo>
                      <a:pt x="6" y="0"/>
                    </a:lnTo>
                    <a:lnTo>
                      <a:pt x="4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4" y="13"/>
                    </a:lnTo>
                    <a:lnTo>
                      <a:pt x="4" y="16"/>
                    </a:lnTo>
                    <a:lnTo>
                      <a:pt x="6" y="16"/>
                    </a:lnTo>
                    <a:lnTo>
                      <a:pt x="9" y="19"/>
                    </a:lnTo>
                    <a:lnTo>
                      <a:pt x="22" y="19"/>
                    </a:lnTo>
                    <a:lnTo>
                      <a:pt x="28" y="16"/>
                    </a:lnTo>
                    <a:lnTo>
                      <a:pt x="30" y="16"/>
                    </a:lnTo>
                    <a:lnTo>
                      <a:pt x="30" y="13"/>
                    </a:lnTo>
                    <a:lnTo>
                      <a:pt x="30" y="10"/>
                    </a:lnTo>
                    <a:lnTo>
                      <a:pt x="33" y="10"/>
                    </a:lnTo>
                    <a:lnTo>
                      <a:pt x="30" y="6"/>
                    </a:lnTo>
                    <a:lnTo>
                      <a:pt x="30" y="4"/>
                    </a:lnTo>
                    <a:lnTo>
                      <a:pt x="28" y="0"/>
                    </a:lnTo>
                    <a:lnTo>
                      <a:pt x="25" y="0"/>
                    </a:lnTo>
                    <a:lnTo>
                      <a:pt x="22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48" name="Line 1106"/>
              <p:cNvSpPr>
                <a:spLocks noChangeShapeType="1"/>
              </p:cNvSpPr>
              <p:nvPr/>
            </p:nvSpPr>
            <p:spPr bwMode="auto">
              <a:xfrm>
                <a:off x="915" y="183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49" name="Freeform 1107"/>
              <p:cNvSpPr>
                <a:spLocks/>
              </p:cNvSpPr>
              <p:nvPr/>
            </p:nvSpPr>
            <p:spPr bwMode="auto">
              <a:xfrm>
                <a:off x="912" y="1837"/>
                <a:ext cx="3" cy="23"/>
              </a:xfrm>
              <a:custGeom>
                <a:avLst/>
                <a:gdLst>
                  <a:gd name="T0" fmla="*/ 0 w 16"/>
                  <a:gd name="T1" fmla="*/ 0 h 114"/>
                  <a:gd name="T2" fmla="*/ 0 w 16"/>
                  <a:gd name="T3" fmla="*/ 0 h 114"/>
                  <a:gd name="T4" fmla="*/ 0 w 16"/>
                  <a:gd name="T5" fmla="*/ 0 h 114"/>
                  <a:gd name="T6" fmla="*/ 0 w 16"/>
                  <a:gd name="T7" fmla="*/ 0 h 114"/>
                  <a:gd name="T8" fmla="*/ 0 w 16"/>
                  <a:gd name="T9" fmla="*/ 0 h 114"/>
                  <a:gd name="T10" fmla="*/ 0 w 16"/>
                  <a:gd name="T11" fmla="*/ 0 h 114"/>
                  <a:gd name="T12" fmla="*/ 0 w 16"/>
                  <a:gd name="T13" fmla="*/ 0 h 114"/>
                  <a:gd name="T14" fmla="*/ 0 w 16"/>
                  <a:gd name="T15" fmla="*/ 0 h 114"/>
                  <a:gd name="T16" fmla="*/ 0 w 16"/>
                  <a:gd name="T17" fmla="*/ 0 h 114"/>
                  <a:gd name="T18" fmla="*/ 0 w 16"/>
                  <a:gd name="T19" fmla="*/ 0 h 114"/>
                  <a:gd name="T20" fmla="*/ 0 w 16"/>
                  <a:gd name="T21" fmla="*/ 0 h 114"/>
                  <a:gd name="T22" fmla="*/ 0 w 16"/>
                  <a:gd name="T23" fmla="*/ 0 h 114"/>
                  <a:gd name="T24" fmla="*/ 0 w 16"/>
                  <a:gd name="T25" fmla="*/ 0 h 114"/>
                  <a:gd name="T26" fmla="*/ 0 w 16"/>
                  <a:gd name="T27" fmla="*/ 0 h 114"/>
                  <a:gd name="T28" fmla="*/ 0 w 16"/>
                  <a:gd name="T29" fmla="*/ 0 h 114"/>
                  <a:gd name="T30" fmla="*/ 0 w 16"/>
                  <a:gd name="T31" fmla="*/ 0 h 114"/>
                  <a:gd name="T32" fmla="*/ 0 w 16"/>
                  <a:gd name="T33" fmla="*/ 0 h 114"/>
                  <a:gd name="T34" fmla="*/ 0 w 16"/>
                  <a:gd name="T35" fmla="*/ 0 h 114"/>
                  <a:gd name="T36" fmla="*/ 0 w 16"/>
                  <a:gd name="T37" fmla="*/ 0 h 114"/>
                  <a:gd name="T38" fmla="*/ 0 w 16"/>
                  <a:gd name="T39" fmla="*/ 0 h 114"/>
                  <a:gd name="T40" fmla="*/ 0 w 16"/>
                  <a:gd name="T41" fmla="*/ 0 h 114"/>
                  <a:gd name="T42" fmla="*/ 0 w 16"/>
                  <a:gd name="T43" fmla="*/ 0 h 114"/>
                  <a:gd name="T44" fmla="*/ 0 w 16"/>
                  <a:gd name="T45" fmla="*/ 0 h 114"/>
                  <a:gd name="T46" fmla="*/ 0 w 16"/>
                  <a:gd name="T47" fmla="*/ 0 h 114"/>
                  <a:gd name="T48" fmla="*/ 0 w 16"/>
                  <a:gd name="T49" fmla="*/ 0 h 114"/>
                  <a:gd name="T50" fmla="*/ 0 w 16"/>
                  <a:gd name="T51" fmla="*/ 0 h 11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14"/>
                  <a:gd name="T80" fmla="*/ 16 w 16"/>
                  <a:gd name="T81" fmla="*/ 114 h 114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14">
                    <a:moveTo>
                      <a:pt x="16" y="10"/>
                    </a:moveTo>
                    <a:lnTo>
                      <a:pt x="13" y="6"/>
                    </a:lnTo>
                    <a:lnTo>
                      <a:pt x="13" y="4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08"/>
                    </a:lnTo>
                    <a:lnTo>
                      <a:pt x="0" y="112"/>
                    </a:lnTo>
                    <a:lnTo>
                      <a:pt x="3" y="114"/>
                    </a:lnTo>
                    <a:lnTo>
                      <a:pt x="5" y="114"/>
                    </a:lnTo>
                    <a:lnTo>
                      <a:pt x="8" y="114"/>
                    </a:lnTo>
                    <a:lnTo>
                      <a:pt x="11" y="114"/>
                    </a:lnTo>
                    <a:lnTo>
                      <a:pt x="13" y="112"/>
                    </a:lnTo>
                    <a:lnTo>
                      <a:pt x="13" y="108"/>
                    </a:lnTo>
                    <a:lnTo>
                      <a:pt x="16" y="108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50" name="Line 1108"/>
              <p:cNvSpPr>
                <a:spLocks noChangeShapeType="1"/>
              </p:cNvSpPr>
              <p:nvPr/>
            </p:nvSpPr>
            <p:spPr bwMode="auto">
              <a:xfrm>
                <a:off x="914" y="185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51" name="Freeform 1109"/>
              <p:cNvSpPr>
                <a:spLocks/>
              </p:cNvSpPr>
              <p:nvPr/>
            </p:nvSpPr>
            <p:spPr bwMode="auto">
              <a:xfrm>
                <a:off x="912" y="1857"/>
                <a:ext cx="9" cy="3"/>
              </a:xfrm>
              <a:custGeom>
                <a:avLst/>
                <a:gdLst>
                  <a:gd name="T0" fmla="*/ 0 w 44"/>
                  <a:gd name="T1" fmla="*/ 0 h 18"/>
                  <a:gd name="T2" fmla="*/ 0 w 44"/>
                  <a:gd name="T3" fmla="*/ 0 h 18"/>
                  <a:gd name="T4" fmla="*/ 0 w 44"/>
                  <a:gd name="T5" fmla="*/ 0 h 18"/>
                  <a:gd name="T6" fmla="*/ 0 w 44"/>
                  <a:gd name="T7" fmla="*/ 0 h 18"/>
                  <a:gd name="T8" fmla="*/ 0 w 44"/>
                  <a:gd name="T9" fmla="*/ 0 h 18"/>
                  <a:gd name="T10" fmla="*/ 0 w 44"/>
                  <a:gd name="T11" fmla="*/ 0 h 18"/>
                  <a:gd name="T12" fmla="*/ 0 w 44"/>
                  <a:gd name="T13" fmla="*/ 0 h 18"/>
                  <a:gd name="T14" fmla="*/ 0 w 44"/>
                  <a:gd name="T15" fmla="*/ 0 h 18"/>
                  <a:gd name="T16" fmla="*/ 0 w 44"/>
                  <a:gd name="T17" fmla="*/ 0 h 18"/>
                  <a:gd name="T18" fmla="*/ 0 w 44"/>
                  <a:gd name="T19" fmla="*/ 0 h 18"/>
                  <a:gd name="T20" fmla="*/ 0 w 44"/>
                  <a:gd name="T21" fmla="*/ 0 h 18"/>
                  <a:gd name="T22" fmla="*/ 0 w 44"/>
                  <a:gd name="T23" fmla="*/ 0 h 18"/>
                  <a:gd name="T24" fmla="*/ 0 w 44"/>
                  <a:gd name="T25" fmla="*/ 0 h 18"/>
                  <a:gd name="T26" fmla="*/ 0 w 44"/>
                  <a:gd name="T27" fmla="*/ 0 h 18"/>
                  <a:gd name="T28" fmla="*/ 0 w 44"/>
                  <a:gd name="T29" fmla="*/ 0 h 18"/>
                  <a:gd name="T30" fmla="*/ 0 w 44"/>
                  <a:gd name="T31" fmla="*/ 0 h 18"/>
                  <a:gd name="T32" fmla="*/ 0 w 44"/>
                  <a:gd name="T33" fmla="*/ 0 h 18"/>
                  <a:gd name="T34" fmla="*/ 0 w 44"/>
                  <a:gd name="T35" fmla="*/ 0 h 18"/>
                  <a:gd name="T36" fmla="*/ 0 w 44"/>
                  <a:gd name="T37" fmla="*/ 0 h 18"/>
                  <a:gd name="T38" fmla="*/ 0 w 44"/>
                  <a:gd name="T39" fmla="*/ 0 h 18"/>
                  <a:gd name="T40" fmla="*/ 0 w 44"/>
                  <a:gd name="T41" fmla="*/ 0 h 18"/>
                  <a:gd name="T42" fmla="*/ 0 w 44"/>
                  <a:gd name="T43" fmla="*/ 0 h 18"/>
                  <a:gd name="T44" fmla="*/ 0 w 44"/>
                  <a:gd name="T45" fmla="*/ 0 h 18"/>
                  <a:gd name="T46" fmla="*/ 0 w 44"/>
                  <a:gd name="T47" fmla="*/ 0 h 18"/>
                  <a:gd name="T48" fmla="*/ 0 w 44"/>
                  <a:gd name="T49" fmla="*/ 0 h 18"/>
                  <a:gd name="T50" fmla="*/ 0 w 44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4"/>
                  <a:gd name="T79" fmla="*/ 0 h 18"/>
                  <a:gd name="T80" fmla="*/ 44 w 44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4" h="18">
                    <a:moveTo>
                      <a:pt x="8" y="0"/>
                    </a:moveTo>
                    <a:lnTo>
                      <a:pt x="5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3" y="18"/>
                    </a:lnTo>
                    <a:lnTo>
                      <a:pt x="5" y="18"/>
                    </a:lnTo>
                    <a:lnTo>
                      <a:pt x="8" y="18"/>
                    </a:lnTo>
                    <a:lnTo>
                      <a:pt x="35" y="18"/>
                    </a:lnTo>
                    <a:lnTo>
                      <a:pt x="41" y="18"/>
                    </a:lnTo>
                    <a:lnTo>
                      <a:pt x="41" y="16"/>
                    </a:lnTo>
                    <a:lnTo>
                      <a:pt x="44" y="16"/>
                    </a:lnTo>
                    <a:lnTo>
                      <a:pt x="44" y="12"/>
                    </a:lnTo>
                    <a:lnTo>
                      <a:pt x="44" y="10"/>
                    </a:lnTo>
                    <a:lnTo>
                      <a:pt x="44" y="6"/>
                    </a:lnTo>
                    <a:lnTo>
                      <a:pt x="41" y="3"/>
                    </a:lnTo>
                    <a:lnTo>
                      <a:pt x="38" y="0"/>
                    </a:lnTo>
                    <a:lnTo>
                      <a:pt x="35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52" name="Line 1110"/>
              <p:cNvSpPr>
                <a:spLocks noChangeShapeType="1"/>
              </p:cNvSpPr>
              <p:nvPr/>
            </p:nvSpPr>
            <p:spPr bwMode="auto">
              <a:xfrm>
                <a:off x="921" y="185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53" name="Freeform 1111"/>
              <p:cNvSpPr>
                <a:spLocks/>
              </p:cNvSpPr>
              <p:nvPr/>
            </p:nvSpPr>
            <p:spPr bwMode="auto">
              <a:xfrm>
                <a:off x="917" y="1857"/>
                <a:ext cx="4" cy="23"/>
              </a:xfrm>
              <a:custGeom>
                <a:avLst/>
                <a:gdLst>
                  <a:gd name="T0" fmla="*/ 0 w 17"/>
                  <a:gd name="T1" fmla="*/ 0 h 118"/>
                  <a:gd name="T2" fmla="*/ 0 w 17"/>
                  <a:gd name="T3" fmla="*/ 0 h 118"/>
                  <a:gd name="T4" fmla="*/ 0 w 17"/>
                  <a:gd name="T5" fmla="*/ 0 h 118"/>
                  <a:gd name="T6" fmla="*/ 0 w 17"/>
                  <a:gd name="T7" fmla="*/ 0 h 118"/>
                  <a:gd name="T8" fmla="*/ 0 w 17"/>
                  <a:gd name="T9" fmla="*/ 0 h 118"/>
                  <a:gd name="T10" fmla="*/ 0 w 17"/>
                  <a:gd name="T11" fmla="*/ 0 h 118"/>
                  <a:gd name="T12" fmla="*/ 0 w 17"/>
                  <a:gd name="T13" fmla="*/ 0 h 118"/>
                  <a:gd name="T14" fmla="*/ 0 w 17"/>
                  <a:gd name="T15" fmla="*/ 0 h 118"/>
                  <a:gd name="T16" fmla="*/ 0 w 17"/>
                  <a:gd name="T17" fmla="*/ 0 h 118"/>
                  <a:gd name="T18" fmla="*/ 0 w 17"/>
                  <a:gd name="T19" fmla="*/ 0 h 118"/>
                  <a:gd name="T20" fmla="*/ 0 w 17"/>
                  <a:gd name="T21" fmla="*/ 0 h 118"/>
                  <a:gd name="T22" fmla="*/ 0 w 17"/>
                  <a:gd name="T23" fmla="*/ 0 h 118"/>
                  <a:gd name="T24" fmla="*/ 0 w 17"/>
                  <a:gd name="T25" fmla="*/ 0 h 118"/>
                  <a:gd name="T26" fmla="*/ 0 w 17"/>
                  <a:gd name="T27" fmla="*/ 0 h 118"/>
                  <a:gd name="T28" fmla="*/ 0 w 17"/>
                  <a:gd name="T29" fmla="*/ 0 h 118"/>
                  <a:gd name="T30" fmla="*/ 0 w 17"/>
                  <a:gd name="T31" fmla="*/ 0 h 118"/>
                  <a:gd name="T32" fmla="*/ 0 w 17"/>
                  <a:gd name="T33" fmla="*/ 0 h 118"/>
                  <a:gd name="T34" fmla="*/ 0 w 17"/>
                  <a:gd name="T35" fmla="*/ 0 h 118"/>
                  <a:gd name="T36" fmla="*/ 0 w 17"/>
                  <a:gd name="T37" fmla="*/ 0 h 118"/>
                  <a:gd name="T38" fmla="*/ 0 w 17"/>
                  <a:gd name="T39" fmla="*/ 0 h 118"/>
                  <a:gd name="T40" fmla="*/ 0 w 17"/>
                  <a:gd name="T41" fmla="*/ 0 h 118"/>
                  <a:gd name="T42" fmla="*/ 0 w 17"/>
                  <a:gd name="T43" fmla="*/ 0 h 118"/>
                  <a:gd name="T44" fmla="*/ 0 w 17"/>
                  <a:gd name="T45" fmla="*/ 0 h 118"/>
                  <a:gd name="T46" fmla="*/ 0 w 17"/>
                  <a:gd name="T47" fmla="*/ 0 h 118"/>
                  <a:gd name="T48" fmla="*/ 0 w 17"/>
                  <a:gd name="T49" fmla="*/ 0 h 118"/>
                  <a:gd name="T50" fmla="*/ 0 w 17"/>
                  <a:gd name="T51" fmla="*/ 0 h 1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18"/>
                  <a:gd name="T80" fmla="*/ 17 w 17"/>
                  <a:gd name="T81" fmla="*/ 118 h 1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18">
                    <a:moveTo>
                      <a:pt x="17" y="10"/>
                    </a:moveTo>
                    <a:lnTo>
                      <a:pt x="17" y="6"/>
                    </a:lnTo>
                    <a:lnTo>
                      <a:pt x="14" y="3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08"/>
                    </a:lnTo>
                    <a:lnTo>
                      <a:pt x="0" y="111"/>
                    </a:lnTo>
                    <a:lnTo>
                      <a:pt x="3" y="114"/>
                    </a:lnTo>
                    <a:lnTo>
                      <a:pt x="6" y="114"/>
                    </a:lnTo>
                    <a:lnTo>
                      <a:pt x="6" y="118"/>
                    </a:lnTo>
                    <a:lnTo>
                      <a:pt x="8" y="118"/>
                    </a:lnTo>
                    <a:lnTo>
                      <a:pt x="11" y="118"/>
                    </a:lnTo>
                    <a:lnTo>
                      <a:pt x="14" y="114"/>
                    </a:lnTo>
                    <a:lnTo>
                      <a:pt x="17" y="111"/>
                    </a:lnTo>
                    <a:lnTo>
                      <a:pt x="17" y="108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54" name="Line 1112"/>
              <p:cNvSpPr>
                <a:spLocks noChangeShapeType="1"/>
              </p:cNvSpPr>
              <p:nvPr/>
            </p:nvSpPr>
            <p:spPr bwMode="auto">
              <a:xfrm>
                <a:off x="919" y="187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55" name="Freeform 1113"/>
              <p:cNvSpPr>
                <a:spLocks/>
              </p:cNvSpPr>
              <p:nvPr/>
            </p:nvSpPr>
            <p:spPr bwMode="auto">
              <a:xfrm>
                <a:off x="917" y="1876"/>
                <a:ext cx="18" cy="4"/>
              </a:xfrm>
              <a:custGeom>
                <a:avLst/>
                <a:gdLst>
                  <a:gd name="T0" fmla="*/ 0 w 87"/>
                  <a:gd name="T1" fmla="*/ 0 h 19"/>
                  <a:gd name="T2" fmla="*/ 0 w 87"/>
                  <a:gd name="T3" fmla="*/ 0 h 19"/>
                  <a:gd name="T4" fmla="*/ 0 w 87"/>
                  <a:gd name="T5" fmla="*/ 0 h 19"/>
                  <a:gd name="T6" fmla="*/ 0 w 87"/>
                  <a:gd name="T7" fmla="*/ 0 h 19"/>
                  <a:gd name="T8" fmla="*/ 0 w 87"/>
                  <a:gd name="T9" fmla="*/ 0 h 19"/>
                  <a:gd name="T10" fmla="*/ 0 w 87"/>
                  <a:gd name="T11" fmla="*/ 0 h 19"/>
                  <a:gd name="T12" fmla="*/ 0 w 87"/>
                  <a:gd name="T13" fmla="*/ 0 h 19"/>
                  <a:gd name="T14" fmla="*/ 0 w 87"/>
                  <a:gd name="T15" fmla="*/ 0 h 19"/>
                  <a:gd name="T16" fmla="*/ 0 w 87"/>
                  <a:gd name="T17" fmla="*/ 0 h 19"/>
                  <a:gd name="T18" fmla="*/ 0 w 87"/>
                  <a:gd name="T19" fmla="*/ 0 h 19"/>
                  <a:gd name="T20" fmla="*/ 0 w 87"/>
                  <a:gd name="T21" fmla="*/ 0 h 19"/>
                  <a:gd name="T22" fmla="*/ 0 w 87"/>
                  <a:gd name="T23" fmla="*/ 0 h 19"/>
                  <a:gd name="T24" fmla="*/ 0 w 87"/>
                  <a:gd name="T25" fmla="*/ 0 h 19"/>
                  <a:gd name="T26" fmla="*/ 0 w 87"/>
                  <a:gd name="T27" fmla="*/ 0 h 19"/>
                  <a:gd name="T28" fmla="*/ 0 w 87"/>
                  <a:gd name="T29" fmla="*/ 0 h 19"/>
                  <a:gd name="T30" fmla="*/ 0 w 87"/>
                  <a:gd name="T31" fmla="*/ 0 h 19"/>
                  <a:gd name="T32" fmla="*/ 0 w 87"/>
                  <a:gd name="T33" fmla="*/ 0 h 19"/>
                  <a:gd name="T34" fmla="*/ 0 w 87"/>
                  <a:gd name="T35" fmla="*/ 0 h 19"/>
                  <a:gd name="T36" fmla="*/ 0 w 87"/>
                  <a:gd name="T37" fmla="*/ 0 h 19"/>
                  <a:gd name="T38" fmla="*/ 0 w 87"/>
                  <a:gd name="T39" fmla="*/ 0 h 19"/>
                  <a:gd name="T40" fmla="*/ 0 w 87"/>
                  <a:gd name="T41" fmla="*/ 0 h 19"/>
                  <a:gd name="T42" fmla="*/ 0 w 87"/>
                  <a:gd name="T43" fmla="*/ 0 h 19"/>
                  <a:gd name="T44" fmla="*/ 0 w 87"/>
                  <a:gd name="T45" fmla="*/ 0 h 19"/>
                  <a:gd name="T46" fmla="*/ 0 w 87"/>
                  <a:gd name="T47" fmla="*/ 0 h 19"/>
                  <a:gd name="T48" fmla="*/ 0 w 87"/>
                  <a:gd name="T49" fmla="*/ 0 h 19"/>
                  <a:gd name="T50" fmla="*/ 0 w 87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7"/>
                  <a:gd name="T79" fmla="*/ 0 h 19"/>
                  <a:gd name="T80" fmla="*/ 87 w 87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7" h="19">
                    <a:moveTo>
                      <a:pt x="8" y="0"/>
                    </a:moveTo>
                    <a:lnTo>
                      <a:pt x="6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3" y="15"/>
                    </a:lnTo>
                    <a:lnTo>
                      <a:pt x="6" y="15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80" y="19"/>
                    </a:lnTo>
                    <a:lnTo>
                      <a:pt x="85" y="15"/>
                    </a:lnTo>
                    <a:lnTo>
                      <a:pt x="87" y="12"/>
                    </a:lnTo>
                    <a:lnTo>
                      <a:pt x="87" y="9"/>
                    </a:lnTo>
                    <a:lnTo>
                      <a:pt x="87" y="6"/>
                    </a:lnTo>
                    <a:lnTo>
                      <a:pt x="87" y="2"/>
                    </a:lnTo>
                    <a:lnTo>
                      <a:pt x="85" y="2"/>
                    </a:lnTo>
                    <a:lnTo>
                      <a:pt x="85" y="0"/>
                    </a:lnTo>
                    <a:lnTo>
                      <a:pt x="82" y="0"/>
                    </a:lnTo>
                    <a:lnTo>
                      <a:pt x="80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56" name="Line 1114"/>
              <p:cNvSpPr>
                <a:spLocks noChangeShapeType="1"/>
              </p:cNvSpPr>
              <p:nvPr/>
            </p:nvSpPr>
            <p:spPr bwMode="auto">
              <a:xfrm>
                <a:off x="935" y="187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57" name="Freeform 1115"/>
              <p:cNvSpPr>
                <a:spLocks/>
              </p:cNvSpPr>
              <p:nvPr/>
            </p:nvSpPr>
            <p:spPr bwMode="auto">
              <a:xfrm>
                <a:off x="932" y="1876"/>
                <a:ext cx="3" cy="23"/>
              </a:xfrm>
              <a:custGeom>
                <a:avLst/>
                <a:gdLst>
                  <a:gd name="T0" fmla="*/ 0 w 16"/>
                  <a:gd name="T1" fmla="*/ 0 h 114"/>
                  <a:gd name="T2" fmla="*/ 0 w 16"/>
                  <a:gd name="T3" fmla="*/ 0 h 114"/>
                  <a:gd name="T4" fmla="*/ 0 w 16"/>
                  <a:gd name="T5" fmla="*/ 0 h 114"/>
                  <a:gd name="T6" fmla="*/ 0 w 16"/>
                  <a:gd name="T7" fmla="*/ 0 h 114"/>
                  <a:gd name="T8" fmla="*/ 0 w 16"/>
                  <a:gd name="T9" fmla="*/ 0 h 114"/>
                  <a:gd name="T10" fmla="*/ 0 w 16"/>
                  <a:gd name="T11" fmla="*/ 0 h 114"/>
                  <a:gd name="T12" fmla="*/ 0 w 16"/>
                  <a:gd name="T13" fmla="*/ 0 h 114"/>
                  <a:gd name="T14" fmla="*/ 0 w 16"/>
                  <a:gd name="T15" fmla="*/ 0 h 114"/>
                  <a:gd name="T16" fmla="*/ 0 w 16"/>
                  <a:gd name="T17" fmla="*/ 0 h 114"/>
                  <a:gd name="T18" fmla="*/ 0 w 16"/>
                  <a:gd name="T19" fmla="*/ 0 h 114"/>
                  <a:gd name="T20" fmla="*/ 0 w 16"/>
                  <a:gd name="T21" fmla="*/ 0 h 114"/>
                  <a:gd name="T22" fmla="*/ 0 w 16"/>
                  <a:gd name="T23" fmla="*/ 0 h 114"/>
                  <a:gd name="T24" fmla="*/ 0 w 16"/>
                  <a:gd name="T25" fmla="*/ 0 h 114"/>
                  <a:gd name="T26" fmla="*/ 0 w 16"/>
                  <a:gd name="T27" fmla="*/ 0 h 114"/>
                  <a:gd name="T28" fmla="*/ 0 w 16"/>
                  <a:gd name="T29" fmla="*/ 0 h 114"/>
                  <a:gd name="T30" fmla="*/ 0 w 16"/>
                  <a:gd name="T31" fmla="*/ 0 h 114"/>
                  <a:gd name="T32" fmla="*/ 0 w 16"/>
                  <a:gd name="T33" fmla="*/ 0 h 114"/>
                  <a:gd name="T34" fmla="*/ 0 w 16"/>
                  <a:gd name="T35" fmla="*/ 0 h 114"/>
                  <a:gd name="T36" fmla="*/ 0 w 16"/>
                  <a:gd name="T37" fmla="*/ 0 h 114"/>
                  <a:gd name="T38" fmla="*/ 0 w 16"/>
                  <a:gd name="T39" fmla="*/ 0 h 114"/>
                  <a:gd name="T40" fmla="*/ 0 w 16"/>
                  <a:gd name="T41" fmla="*/ 0 h 114"/>
                  <a:gd name="T42" fmla="*/ 0 w 16"/>
                  <a:gd name="T43" fmla="*/ 0 h 114"/>
                  <a:gd name="T44" fmla="*/ 0 w 16"/>
                  <a:gd name="T45" fmla="*/ 0 h 114"/>
                  <a:gd name="T46" fmla="*/ 0 w 16"/>
                  <a:gd name="T47" fmla="*/ 0 h 114"/>
                  <a:gd name="T48" fmla="*/ 0 w 16"/>
                  <a:gd name="T49" fmla="*/ 0 h 114"/>
                  <a:gd name="T50" fmla="*/ 0 w 16"/>
                  <a:gd name="T51" fmla="*/ 0 h 11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14"/>
                  <a:gd name="T80" fmla="*/ 16 w 16"/>
                  <a:gd name="T81" fmla="*/ 114 h 114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14">
                    <a:moveTo>
                      <a:pt x="16" y="9"/>
                    </a:moveTo>
                    <a:lnTo>
                      <a:pt x="16" y="6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08"/>
                    </a:lnTo>
                    <a:lnTo>
                      <a:pt x="3" y="110"/>
                    </a:lnTo>
                    <a:lnTo>
                      <a:pt x="5" y="114"/>
                    </a:lnTo>
                    <a:lnTo>
                      <a:pt x="9" y="114"/>
                    </a:lnTo>
                    <a:lnTo>
                      <a:pt x="11" y="114"/>
                    </a:lnTo>
                    <a:lnTo>
                      <a:pt x="14" y="114"/>
                    </a:lnTo>
                    <a:lnTo>
                      <a:pt x="14" y="110"/>
                    </a:lnTo>
                    <a:lnTo>
                      <a:pt x="16" y="110"/>
                    </a:lnTo>
                    <a:lnTo>
                      <a:pt x="16" y="108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58" name="Line 1116"/>
              <p:cNvSpPr>
                <a:spLocks noChangeShapeType="1"/>
              </p:cNvSpPr>
              <p:nvPr/>
            </p:nvSpPr>
            <p:spPr bwMode="auto">
              <a:xfrm>
                <a:off x="933" y="189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59" name="Freeform 1117"/>
              <p:cNvSpPr>
                <a:spLocks/>
              </p:cNvSpPr>
              <p:nvPr/>
            </p:nvSpPr>
            <p:spPr bwMode="auto">
              <a:xfrm>
                <a:off x="932" y="1896"/>
                <a:ext cx="20" cy="3"/>
              </a:xfrm>
              <a:custGeom>
                <a:avLst/>
                <a:gdLst>
                  <a:gd name="T0" fmla="*/ 0 w 104"/>
                  <a:gd name="T1" fmla="*/ 0 h 18"/>
                  <a:gd name="T2" fmla="*/ 0 w 104"/>
                  <a:gd name="T3" fmla="*/ 0 h 18"/>
                  <a:gd name="T4" fmla="*/ 0 w 104"/>
                  <a:gd name="T5" fmla="*/ 0 h 18"/>
                  <a:gd name="T6" fmla="*/ 0 w 104"/>
                  <a:gd name="T7" fmla="*/ 0 h 18"/>
                  <a:gd name="T8" fmla="*/ 0 w 104"/>
                  <a:gd name="T9" fmla="*/ 0 h 18"/>
                  <a:gd name="T10" fmla="*/ 0 w 104"/>
                  <a:gd name="T11" fmla="*/ 0 h 18"/>
                  <a:gd name="T12" fmla="*/ 0 w 104"/>
                  <a:gd name="T13" fmla="*/ 0 h 18"/>
                  <a:gd name="T14" fmla="*/ 0 w 104"/>
                  <a:gd name="T15" fmla="*/ 0 h 18"/>
                  <a:gd name="T16" fmla="*/ 0 w 104"/>
                  <a:gd name="T17" fmla="*/ 0 h 18"/>
                  <a:gd name="T18" fmla="*/ 0 w 104"/>
                  <a:gd name="T19" fmla="*/ 0 h 18"/>
                  <a:gd name="T20" fmla="*/ 0 w 104"/>
                  <a:gd name="T21" fmla="*/ 0 h 18"/>
                  <a:gd name="T22" fmla="*/ 0 w 104"/>
                  <a:gd name="T23" fmla="*/ 0 h 18"/>
                  <a:gd name="T24" fmla="*/ 0 w 104"/>
                  <a:gd name="T25" fmla="*/ 0 h 18"/>
                  <a:gd name="T26" fmla="*/ 0 w 104"/>
                  <a:gd name="T27" fmla="*/ 0 h 18"/>
                  <a:gd name="T28" fmla="*/ 0 w 104"/>
                  <a:gd name="T29" fmla="*/ 0 h 18"/>
                  <a:gd name="T30" fmla="*/ 0 w 104"/>
                  <a:gd name="T31" fmla="*/ 0 h 18"/>
                  <a:gd name="T32" fmla="*/ 0 w 104"/>
                  <a:gd name="T33" fmla="*/ 0 h 18"/>
                  <a:gd name="T34" fmla="*/ 0 w 104"/>
                  <a:gd name="T35" fmla="*/ 0 h 18"/>
                  <a:gd name="T36" fmla="*/ 0 w 104"/>
                  <a:gd name="T37" fmla="*/ 0 h 18"/>
                  <a:gd name="T38" fmla="*/ 0 w 104"/>
                  <a:gd name="T39" fmla="*/ 0 h 18"/>
                  <a:gd name="T40" fmla="*/ 0 w 104"/>
                  <a:gd name="T41" fmla="*/ 0 h 18"/>
                  <a:gd name="T42" fmla="*/ 0 w 104"/>
                  <a:gd name="T43" fmla="*/ 0 h 18"/>
                  <a:gd name="T44" fmla="*/ 0 w 104"/>
                  <a:gd name="T45" fmla="*/ 0 h 18"/>
                  <a:gd name="T46" fmla="*/ 0 w 104"/>
                  <a:gd name="T47" fmla="*/ 0 h 18"/>
                  <a:gd name="T48" fmla="*/ 0 w 104"/>
                  <a:gd name="T49" fmla="*/ 0 h 18"/>
                  <a:gd name="T50" fmla="*/ 0 w 104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04"/>
                  <a:gd name="T79" fmla="*/ 0 h 18"/>
                  <a:gd name="T80" fmla="*/ 104 w 104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04" h="18">
                    <a:moveTo>
                      <a:pt x="9" y="0"/>
                    </a:moveTo>
                    <a:lnTo>
                      <a:pt x="5" y="0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3" y="14"/>
                    </a:lnTo>
                    <a:lnTo>
                      <a:pt x="5" y="18"/>
                    </a:lnTo>
                    <a:lnTo>
                      <a:pt x="9" y="18"/>
                    </a:lnTo>
                    <a:lnTo>
                      <a:pt x="93" y="18"/>
                    </a:lnTo>
                    <a:lnTo>
                      <a:pt x="99" y="18"/>
                    </a:lnTo>
                    <a:lnTo>
                      <a:pt x="101" y="14"/>
                    </a:lnTo>
                    <a:lnTo>
                      <a:pt x="104" y="12"/>
                    </a:lnTo>
                    <a:lnTo>
                      <a:pt x="104" y="8"/>
                    </a:lnTo>
                    <a:lnTo>
                      <a:pt x="101" y="6"/>
                    </a:lnTo>
                    <a:lnTo>
                      <a:pt x="101" y="2"/>
                    </a:lnTo>
                    <a:lnTo>
                      <a:pt x="99" y="2"/>
                    </a:lnTo>
                    <a:lnTo>
                      <a:pt x="95" y="0"/>
                    </a:lnTo>
                    <a:lnTo>
                      <a:pt x="93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60" name="Line 1118"/>
              <p:cNvSpPr>
                <a:spLocks noChangeShapeType="1"/>
              </p:cNvSpPr>
              <p:nvPr/>
            </p:nvSpPr>
            <p:spPr bwMode="auto">
              <a:xfrm>
                <a:off x="952" y="189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61" name="Freeform 1119"/>
              <p:cNvSpPr>
                <a:spLocks/>
              </p:cNvSpPr>
              <p:nvPr/>
            </p:nvSpPr>
            <p:spPr bwMode="auto">
              <a:xfrm>
                <a:off x="949" y="1896"/>
                <a:ext cx="3" cy="23"/>
              </a:xfrm>
              <a:custGeom>
                <a:avLst/>
                <a:gdLst>
                  <a:gd name="T0" fmla="*/ 0 w 16"/>
                  <a:gd name="T1" fmla="*/ 0 h 116"/>
                  <a:gd name="T2" fmla="*/ 0 w 16"/>
                  <a:gd name="T3" fmla="*/ 0 h 116"/>
                  <a:gd name="T4" fmla="*/ 0 w 16"/>
                  <a:gd name="T5" fmla="*/ 0 h 116"/>
                  <a:gd name="T6" fmla="*/ 0 w 16"/>
                  <a:gd name="T7" fmla="*/ 0 h 116"/>
                  <a:gd name="T8" fmla="*/ 0 w 16"/>
                  <a:gd name="T9" fmla="*/ 0 h 116"/>
                  <a:gd name="T10" fmla="*/ 0 w 16"/>
                  <a:gd name="T11" fmla="*/ 0 h 116"/>
                  <a:gd name="T12" fmla="*/ 0 w 16"/>
                  <a:gd name="T13" fmla="*/ 0 h 116"/>
                  <a:gd name="T14" fmla="*/ 0 w 16"/>
                  <a:gd name="T15" fmla="*/ 0 h 116"/>
                  <a:gd name="T16" fmla="*/ 0 w 16"/>
                  <a:gd name="T17" fmla="*/ 0 h 116"/>
                  <a:gd name="T18" fmla="*/ 0 w 16"/>
                  <a:gd name="T19" fmla="*/ 0 h 116"/>
                  <a:gd name="T20" fmla="*/ 0 w 16"/>
                  <a:gd name="T21" fmla="*/ 0 h 116"/>
                  <a:gd name="T22" fmla="*/ 0 w 16"/>
                  <a:gd name="T23" fmla="*/ 0 h 116"/>
                  <a:gd name="T24" fmla="*/ 0 w 16"/>
                  <a:gd name="T25" fmla="*/ 0 h 116"/>
                  <a:gd name="T26" fmla="*/ 0 w 16"/>
                  <a:gd name="T27" fmla="*/ 0 h 116"/>
                  <a:gd name="T28" fmla="*/ 0 w 16"/>
                  <a:gd name="T29" fmla="*/ 0 h 116"/>
                  <a:gd name="T30" fmla="*/ 0 w 16"/>
                  <a:gd name="T31" fmla="*/ 0 h 116"/>
                  <a:gd name="T32" fmla="*/ 0 w 16"/>
                  <a:gd name="T33" fmla="*/ 0 h 116"/>
                  <a:gd name="T34" fmla="*/ 0 w 16"/>
                  <a:gd name="T35" fmla="*/ 0 h 116"/>
                  <a:gd name="T36" fmla="*/ 0 w 16"/>
                  <a:gd name="T37" fmla="*/ 0 h 116"/>
                  <a:gd name="T38" fmla="*/ 0 w 16"/>
                  <a:gd name="T39" fmla="*/ 0 h 116"/>
                  <a:gd name="T40" fmla="*/ 0 w 16"/>
                  <a:gd name="T41" fmla="*/ 0 h 116"/>
                  <a:gd name="T42" fmla="*/ 0 w 16"/>
                  <a:gd name="T43" fmla="*/ 0 h 116"/>
                  <a:gd name="T44" fmla="*/ 0 w 16"/>
                  <a:gd name="T45" fmla="*/ 0 h 116"/>
                  <a:gd name="T46" fmla="*/ 0 w 16"/>
                  <a:gd name="T47" fmla="*/ 0 h 116"/>
                  <a:gd name="T48" fmla="*/ 0 w 16"/>
                  <a:gd name="T49" fmla="*/ 0 h 116"/>
                  <a:gd name="T50" fmla="*/ 0 w 16"/>
                  <a:gd name="T51" fmla="*/ 0 h 11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16"/>
                  <a:gd name="T80" fmla="*/ 16 w 16"/>
                  <a:gd name="T81" fmla="*/ 116 h 11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16">
                    <a:moveTo>
                      <a:pt x="16" y="8"/>
                    </a:moveTo>
                    <a:lnTo>
                      <a:pt x="16" y="8"/>
                    </a:lnTo>
                    <a:lnTo>
                      <a:pt x="13" y="6"/>
                    </a:lnTo>
                    <a:lnTo>
                      <a:pt x="13" y="2"/>
                    </a:lnTo>
                    <a:lnTo>
                      <a:pt x="11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08"/>
                    </a:lnTo>
                    <a:lnTo>
                      <a:pt x="0" y="110"/>
                    </a:lnTo>
                    <a:lnTo>
                      <a:pt x="2" y="114"/>
                    </a:lnTo>
                    <a:lnTo>
                      <a:pt x="5" y="116"/>
                    </a:lnTo>
                    <a:lnTo>
                      <a:pt x="7" y="116"/>
                    </a:lnTo>
                    <a:lnTo>
                      <a:pt x="11" y="114"/>
                    </a:lnTo>
                    <a:lnTo>
                      <a:pt x="13" y="114"/>
                    </a:lnTo>
                    <a:lnTo>
                      <a:pt x="13" y="110"/>
                    </a:lnTo>
                    <a:lnTo>
                      <a:pt x="16" y="110"/>
                    </a:lnTo>
                    <a:lnTo>
                      <a:pt x="16" y="108"/>
                    </a:lnTo>
                    <a:lnTo>
                      <a:pt x="16" y="8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62" name="Line 1120"/>
              <p:cNvSpPr>
                <a:spLocks noChangeShapeType="1"/>
              </p:cNvSpPr>
              <p:nvPr/>
            </p:nvSpPr>
            <p:spPr bwMode="auto">
              <a:xfrm>
                <a:off x="951" y="191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63" name="Freeform 1121"/>
              <p:cNvSpPr>
                <a:spLocks/>
              </p:cNvSpPr>
              <p:nvPr/>
            </p:nvSpPr>
            <p:spPr bwMode="auto">
              <a:xfrm>
                <a:off x="949" y="1915"/>
                <a:ext cx="20" cy="4"/>
              </a:xfrm>
              <a:custGeom>
                <a:avLst/>
                <a:gdLst>
                  <a:gd name="T0" fmla="*/ 0 w 101"/>
                  <a:gd name="T1" fmla="*/ 0 h 18"/>
                  <a:gd name="T2" fmla="*/ 0 w 101"/>
                  <a:gd name="T3" fmla="*/ 0 h 18"/>
                  <a:gd name="T4" fmla="*/ 0 w 101"/>
                  <a:gd name="T5" fmla="*/ 0 h 18"/>
                  <a:gd name="T6" fmla="*/ 0 w 101"/>
                  <a:gd name="T7" fmla="*/ 0 h 18"/>
                  <a:gd name="T8" fmla="*/ 0 w 101"/>
                  <a:gd name="T9" fmla="*/ 0 h 18"/>
                  <a:gd name="T10" fmla="*/ 0 w 101"/>
                  <a:gd name="T11" fmla="*/ 0 h 18"/>
                  <a:gd name="T12" fmla="*/ 0 w 101"/>
                  <a:gd name="T13" fmla="*/ 0 h 18"/>
                  <a:gd name="T14" fmla="*/ 0 w 101"/>
                  <a:gd name="T15" fmla="*/ 0 h 18"/>
                  <a:gd name="T16" fmla="*/ 0 w 101"/>
                  <a:gd name="T17" fmla="*/ 0 h 18"/>
                  <a:gd name="T18" fmla="*/ 0 w 101"/>
                  <a:gd name="T19" fmla="*/ 0 h 18"/>
                  <a:gd name="T20" fmla="*/ 0 w 101"/>
                  <a:gd name="T21" fmla="*/ 0 h 18"/>
                  <a:gd name="T22" fmla="*/ 0 w 101"/>
                  <a:gd name="T23" fmla="*/ 0 h 18"/>
                  <a:gd name="T24" fmla="*/ 0 w 101"/>
                  <a:gd name="T25" fmla="*/ 0 h 18"/>
                  <a:gd name="T26" fmla="*/ 0 w 101"/>
                  <a:gd name="T27" fmla="*/ 0 h 18"/>
                  <a:gd name="T28" fmla="*/ 0 w 101"/>
                  <a:gd name="T29" fmla="*/ 0 h 18"/>
                  <a:gd name="T30" fmla="*/ 0 w 101"/>
                  <a:gd name="T31" fmla="*/ 0 h 18"/>
                  <a:gd name="T32" fmla="*/ 0 w 101"/>
                  <a:gd name="T33" fmla="*/ 0 h 18"/>
                  <a:gd name="T34" fmla="*/ 0 w 101"/>
                  <a:gd name="T35" fmla="*/ 0 h 18"/>
                  <a:gd name="T36" fmla="*/ 0 w 101"/>
                  <a:gd name="T37" fmla="*/ 0 h 18"/>
                  <a:gd name="T38" fmla="*/ 0 w 101"/>
                  <a:gd name="T39" fmla="*/ 0 h 18"/>
                  <a:gd name="T40" fmla="*/ 0 w 101"/>
                  <a:gd name="T41" fmla="*/ 0 h 18"/>
                  <a:gd name="T42" fmla="*/ 0 w 101"/>
                  <a:gd name="T43" fmla="*/ 0 h 18"/>
                  <a:gd name="T44" fmla="*/ 0 w 101"/>
                  <a:gd name="T45" fmla="*/ 0 h 18"/>
                  <a:gd name="T46" fmla="*/ 0 w 101"/>
                  <a:gd name="T47" fmla="*/ 0 h 18"/>
                  <a:gd name="T48" fmla="*/ 0 w 101"/>
                  <a:gd name="T49" fmla="*/ 0 h 18"/>
                  <a:gd name="T50" fmla="*/ 0 w 101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01"/>
                  <a:gd name="T79" fmla="*/ 0 h 18"/>
                  <a:gd name="T80" fmla="*/ 101 w 101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01" h="18">
                    <a:moveTo>
                      <a:pt x="7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2" y="16"/>
                    </a:lnTo>
                    <a:lnTo>
                      <a:pt x="5" y="18"/>
                    </a:lnTo>
                    <a:lnTo>
                      <a:pt x="7" y="18"/>
                    </a:lnTo>
                    <a:lnTo>
                      <a:pt x="92" y="18"/>
                    </a:lnTo>
                    <a:lnTo>
                      <a:pt x="97" y="16"/>
                    </a:lnTo>
                    <a:lnTo>
                      <a:pt x="101" y="12"/>
                    </a:lnTo>
                    <a:lnTo>
                      <a:pt x="101" y="10"/>
                    </a:lnTo>
                    <a:lnTo>
                      <a:pt x="101" y="6"/>
                    </a:lnTo>
                    <a:lnTo>
                      <a:pt x="101" y="3"/>
                    </a:lnTo>
                    <a:lnTo>
                      <a:pt x="97" y="3"/>
                    </a:lnTo>
                    <a:lnTo>
                      <a:pt x="97" y="0"/>
                    </a:lnTo>
                    <a:lnTo>
                      <a:pt x="95" y="0"/>
                    </a:lnTo>
                    <a:lnTo>
                      <a:pt x="92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64" name="Line 1122"/>
              <p:cNvSpPr>
                <a:spLocks noChangeShapeType="1"/>
              </p:cNvSpPr>
              <p:nvPr/>
            </p:nvSpPr>
            <p:spPr bwMode="auto">
              <a:xfrm>
                <a:off x="969" y="191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65" name="Freeform 1123"/>
              <p:cNvSpPr>
                <a:spLocks/>
              </p:cNvSpPr>
              <p:nvPr/>
            </p:nvSpPr>
            <p:spPr bwMode="auto">
              <a:xfrm>
                <a:off x="966" y="1915"/>
                <a:ext cx="3" cy="23"/>
              </a:xfrm>
              <a:custGeom>
                <a:avLst/>
                <a:gdLst>
                  <a:gd name="T0" fmla="*/ 0 w 17"/>
                  <a:gd name="T1" fmla="*/ 0 h 114"/>
                  <a:gd name="T2" fmla="*/ 0 w 17"/>
                  <a:gd name="T3" fmla="*/ 0 h 114"/>
                  <a:gd name="T4" fmla="*/ 0 w 17"/>
                  <a:gd name="T5" fmla="*/ 0 h 114"/>
                  <a:gd name="T6" fmla="*/ 0 w 17"/>
                  <a:gd name="T7" fmla="*/ 0 h 114"/>
                  <a:gd name="T8" fmla="*/ 0 w 17"/>
                  <a:gd name="T9" fmla="*/ 0 h 114"/>
                  <a:gd name="T10" fmla="*/ 0 w 17"/>
                  <a:gd name="T11" fmla="*/ 0 h 114"/>
                  <a:gd name="T12" fmla="*/ 0 w 17"/>
                  <a:gd name="T13" fmla="*/ 0 h 114"/>
                  <a:gd name="T14" fmla="*/ 0 w 17"/>
                  <a:gd name="T15" fmla="*/ 0 h 114"/>
                  <a:gd name="T16" fmla="*/ 0 w 17"/>
                  <a:gd name="T17" fmla="*/ 0 h 114"/>
                  <a:gd name="T18" fmla="*/ 0 w 17"/>
                  <a:gd name="T19" fmla="*/ 0 h 114"/>
                  <a:gd name="T20" fmla="*/ 0 w 17"/>
                  <a:gd name="T21" fmla="*/ 0 h 114"/>
                  <a:gd name="T22" fmla="*/ 0 w 17"/>
                  <a:gd name="T23" fmla="*/ 0 h 114"/>
                  <a:gd name="T24" fmla="*/ 0 w 17"/>
                  <a:gd name="T25" fmla="*/ 0 h 114"/>
                  <a:gd name="T26" fmla="*/ 0 w 17"/>
                  <a:gd name="T27" fmla="*/ 0 h 114"/>
                  <a:gd name="T28" fmla="*/ 0 w 17"/>
                  <a:gd name="T29" fmla="*/ 0 h 114"/>
                  <a:gd name="T30" fmla="*/ 0 w 17"/>
                  <a:gd name="T31" fmla="*/ 0 h 114"/>
                  <a:gd name="T32" fmla="*/ 0 w 17"/>
                  <a:gd name="T33" fmla="*/ 0 h 114"/>
                  <a:gd name="T34" fmla="*/ 0 w 17"/>
                  <a:gd name="T35" fmla="*/ 0 h 114"/>
                  <a:gd name="T36" fmla="*/ 0 w 17"/>
                  <a:gd name="T37" fmla="*/ 0 h 114"/>
                  <a:gd name="T38" fmla="*/ 0 w 17"/>
                  <a:gd name="T39" fmla="*/ 0 h 114"/>
                  <a:gd name="T40" fmla="*/ 0 w 17"/>
                  <a:gd name="T41" fmla="*/ 0 h 114"/>
                  <a:gd name="T42" fmla="*/ 0 w 17"/>
                  <a:gd name="T43" fmla="*/ 0 h 114"/>
                  <a:gd name="T44" fmla="*/ 0 w 17"/>
                  <a:gd name="T45" fmla="*/ 0 h 114"/>
                  <a:gd name="T46" fmla="*/ 0 w 17"/>
                  <a:gd name="T47" fmla="*/ 0 h 114"/>
                  <a:gd name="T48" fmla="*/ 0 w 17"/>
                  <a:gd name="T49" fmla="*/ 0 h 114"/>
                  <a:gd name="T50" fmla="*/ 0 w 17"/>
                  <a:gd name="T51" fmla="*/ 0 h 11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14"/>
                  <a:gd name="T80" fmla="*/ 17 w 17"/>
                  <a:gd name="T81" fmla="*/ 114 h 114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14">
                    <a:moveTo>
                      <a:pt x="17" y="10"/>
                    </a:moveTo>
                    <a:lnTo>
                      <a:pt x="17" y="6"/>
                    </a:lnTo>
                    <a:lnTo>
                      <a:pt x="17" y="3"/>
                    </a:lnTo>
                    <a:lnTo>
                      <a:pt x="13" y="3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08"/>
                    </a:lnTo>
                    <a:lnTo>
                      <a:pt x="0" y="111"/>
                    </a:lnTo>
                    <a:lnTo>
                      <a:pt x="2" y="114"/>
                    </a:lnTo>
                    <a:lnTo>
                      <a:pt x="6" y="114"/>
                    </a:lnTo>
                    <a:lnTo>
                      <a:pt x="8" y="114"/>
                    </a:lnTo>
                    <a:lnTo>
                      <a:pt x="11" y="114"/>
                    </a:lnTo>
                    <a:lnTo>
                      <a:pt x="13" y="114"/>
                    </a:lnTo>
                    <a:lnTo>
                      <a:pt x="17" y="111"/>
                    </a:lnTo>
                    <a:lnTo>
                      <a:pt x="17" y="108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66" name="Line 1124"/>
              <p:cNvSpPr>
                <a:spLocks noChangeShapeType="1"/>
              </p:cNvSpPr>
              <p:nvPr/>
            </p:nvSpPr>
            <p:spPr bwMode="auto">
              <a:xfrm>
                <a:off x="968" y="193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67" name="Freeform 1125"/>
              <p:cNvSpPr>
                <a:spLocks/>
              </p:cNvSpPr>
              <p:nvPr/>
            </p:nvSpPr>
            <p:spPr bwMode="auto">
              <a:xfrm>
                <a:off x="966" y="1934"/>
                <a:ext cx="15" cy="4"/>
              </a:xfrm>
              <a:custGeom>
                <a:avLst/>
                <a:gdLst>
                  <a:gd name="T0" fmla="*/ 0 w 74"/>
                  <a:gd name="T1" fmla="*/ 0 h 19"/>
                  <a:gd name="T2" fmla="*/ 0 w 74"/>
                  <a:gd name="T3" fmla="*/ 0 h 19"/>
                  <a:gd name="T4" fmla="*/ 0 w 74"/>
                  <a:gd name="T5" fmla="*/ 0 h 19"/>
                  <a:gd name="T6" fmla="*/ 0 w 74"/>
                  <a:gd name="T7" fmla="*/ 0 h 19"/>
                  <a:gd name="T8" fmla="*/ 0 w 74"/>
                  <a:gd name="T9" fmla="*/ 0 h 19"/>
                  <a:gd name="T10" fmla="*/ 0 w 74"/>
                  <a:gd name="T11" fmla="*/ 0 h 19"/>
                  <a:gd name="T12" fmla="*/ 0 w 74"/>
                  <a:gd name="T13" fmla="*/ 0 h 19"/>
                  <a:gd name="T14" fmla="*/ 0 w 74"/>
                  <a:gd name="T15" fmla="*/ 0 h 19"/>
                  <a:gd name="T16" fmla="*/ 0 w 74"/>
                  <a:gd name="T17" fmla="*/ 0 h 19"/>
                  <a:gd name="T18" fmla="*/ 0 w 74"/>
                  <a:gd name="T19" fmla="*/ 0 h 19"/>
                  <a:gd name="T20" fmla="*/ 0 w 74"/>
                  <a:gd name="T21" fmla="*/ 0 h 19"/>
                  <a:gd name="T22" fmla="*/ 0 w 74"/>
                  <a:gd name="T23" fmla="*/ 0 h 19"/>
                  <a:gd name="T24" fmla="*/ 0 w 74"/>
                  <a:gd name="T25" fmla="*/ 0 h 19"/>
                  <a:gd name="T26" fmla="*/ 0 w 74"/>
                  <a:gd name="T27" fmla="*/ 0 h 19"/>
                  <a:gd name="T28" fmla="*/ 0 w 74"/>
                  <a:gd name="T29" fmla="*/ 0 h 19"/>
                  <a:gd name="T30" fmla="*/ 0 w 74"/>
                  <a:gd name="T31" fmla="*/ 0 h 19"/>
                  <a:gd name="T32" fmla="*/ 0 w 74"/>
                  <a:gd name="T33" fmla="*/ 0 h 19"/>
                  <a:gd name="T34" fmla="*/ 0 w 74"/>
                  <a:gd name="T35" fmla="*/ 0 h 19"/>
                  <a:gd name="T36" fmla="*/ 0 w 74"/>
                  <a:gd name="T37" fmla="*/ 0 h 19"/>
                  <a:gd name="T38" fmla="*/ 0 w 74"/>
                  <a:gd name="T39" fmla="*/ 0 h 19"/>
                  <a:gd name="T40" fmla="*/ 0 w 74"/>
                  <a:gd name="T41" fmla="*/ 0 h 19"/>
                  <a:gd name="T42" fmla="*/ 0 w 74"/>
                  <a:gd name="T43" fmla="*/ 0 h 19"/>
                  <a:gd name="T44" fmla="*/ 0 w 74"/>
                  <a:gd name="T45" fmla="*/ 0 h 19"/>
                  <a:gd name="T46" fmla="*/ 0 w 74"/>
                  <a:gd name="T47" fmla="*/ 0 h 19"/>
                  <a:gd name="T48" fmla="*/ 0 w 74"/>
                  <a:gd name="T49" fmla="*/ 0 h 19"/>
                  <a:gd name="T50" fmla="*/ 0 w 74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74"/>
                  <a:gd name="T79" fmla="*/ 0 h 19"/>
                  <a:gd name="T80" fmla="*/ 74 w 74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74" h="19">
                    <a:moveTo>
                      <a:pt x="8" y="0"/>
                    </a:moveTo>
                    <a:lnTo>
                      <a:pt x="6" y="0"/>
                    </a:lnTo>
                    <a:lnTo>
                      <a:pt x="6" y="4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2" y="19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63" y="19"/>
                    </a:lnTo>
                    <a:lnTo>
                      <a:pt x="71" y="19"/>
                    </a:lnTo>
                    <a:lnTo>
                      <a:pt x="74" y="16"/>
                    </a:lnTo>
                    <a:lnTo>
                      <a:pt x="74" y="13"/>
                    </a:lnTo>
                    <a:lnTo>
                      <a:pt x="74" y="10"/>
                    </a:lnTo>
                    <a:lnTo>
                      <a:pt x="74" y="6"/>
                    </a:lnTo>
                    <a:lnTo>
                      <a:pt x="71" y="4"/>
                    </a:lnTo>
                    <a:lnTo>
                      <a:pt x="68" y="0"/>
                    </a:lnTo>
                    <a:lnTo>
                      <a:pt x="63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68" name="Line 1126"/>
              <p:cNvSpPr>
                <a:spLocks noChangeShapeType="1"/>
              </p:cNvSpPr>
              <p:nvPr/>
            </p:nvSpPr>
            <p:spPr bwMode="auto">
              <a:xfrm>
                <a:off x="981" y="193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69" name="Freeform 1127"/>
              <p:cNvSpPr>
                <a:spLocks/>
              </p:cNvSpPr>
              <p:nvPr/>
            </p:nvSpPr>
            <p:spPr bwMode="auto">
              <a:xfrm>
                <a:off x="977" y="1934"/>
                <a:ext cx="4" cy="24"/>
              </a:xfrm>
              <a:custGeom>
                <a:avLst/>
                <a:gdLst>
                  <a:gd name="T0" fmla="*/ 0 w 17"/>
                  <a:gd name="T1" fmla="*/ 0 h 118"/>
                  <a:gd name="T2" fmla="*/ 0 w 17"/>
                  <a:gd name="T3" fmla="*/ 0 h 118"/>
                  <a:gd name="T4" fmla="*/ 0 w 17"/>
                  <a:gd name="T5" fmla="*/ 0 h 118"/>
                  <a:gd name="T6" fmla="*/ 0 w 17"/>
                  <a:gd name="T7" fmla="*/ 0 h 118"/>
                  <a:gd name="T8" fmla="*/ 0 w 17"/>
                  <a:gd name="T9" fmla="*/ 0 h 118"/>
                  <a:gd name="T10" fmla="*/ 0 w 17"/>
                  <a:gd name="T11" fmla="*/ 0 h 118"/>
                  <a:gd name="T12" fmla="*/ 0 w 17"/>
                  <a:gd name="T13" fmla="*/ 0 h 118"/>
                  <a:gd name="T14" fmla="*/ 0 w 17"/>
                  <a:gd name="T15" fmla="*/ 0 h 118"/>
                  <a:gd name="T16" fmla="*/ 0 w 17"/>
                  <a:gd name="T17" fmla="*/ 0 h 118"/>
                  <a:gd name="T18" fmla="*/ 0 w 17"/>
                  <a:gd name="T19" fmla="*/ 0 h 118"/>
                  <a:gd name="T20" fmla="*/ 0 w 17"/>
                  <a:gd name="T21" fmla="*/ 0 h 118"/>
                  <a:gd name="T22" fmla="*/ 0 w 17"/>
                  <a:gd name="T23" fmla="*/ 0 h 118"/>
                  <a:gd name="T24" fmla="*/ 0 w 17"/>
                  <a:gd name="T25" fmla="*/ 0 h 118"/>
                  <a:gd name="T26" fmla="*/ 0 w 17"/>
                  <a:gd name="T27" fmla="*/ 0 h 118"/>
                  <a:gd name="T28" fmla="*/ 0 w 17"/>
                  <a:gd name="T29" fmla="*/ 0 h 118"/>
                  <a:gd name="T30" fmla="*/ 0 w 17"/>
                  <a:gd name="T31" fmla="*/ 0 h 118"/>
                  <a:gd name="T32" fmla="*/ 0 w 17"/>
                  <a:gd name="T33" fmla="*/ 0 h 118"/>
                  <a:gd name="T34" fmla="*/ 0 w 17"/>
                  <a:gd name="T35" fmla="*/ 0 h 118"/>
                  <a:gd name="T36" fmla="*/ 0 w 17"/>
                  <a:gd name="T37" fmla="*/ 0 h 118"/>
                  <a:gd name="T38" fmla="*/ 0 w 17"/>
                  <a:gd name="T39" fmla="*/ 0 h 118"/>
                  <a:gd name="T40" fmla="*/ 0 w 17"/>
                  <a:gd name="T41" fmla="*/ 0 h 118"/>
                  <a:gd name="T42" fmla="*/ 0 w 17"/>
                  <a:gd name="T43" fmla="*/ 0 h 118"/>
                  <a:gd name="T44" fmla="*/ 0 w 17"/>
                  <a:gd name="T45" fmla="*/ 0 h 118"/>
                  <a:gd name="T46" fmla="*/ 0 w 17"/>
                  <a:gd name="T47" fmla="*/ 0 h 118"/>
                  <a:gd name="T48" fmla="*/ 0 w 17"/>
                  <a:gd name="T49" fmla="*/ 0 h 118"/>
                  <a:gd name="T50" fmla="*/ 0 w 17"/>
                  <a:gd name="T51" fmla="*/ 0 h 1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18"/>
                  <a:gd name="T80" fmla="*/ 17 w 17"/>
                  <a:gd name="T81" fmla="*/ 118 h 1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18">
                    <a:moveTo>
                      <a:pt x="17" y="10"/>
                    </a:moveTo>
                    <a:lnTo>
                      <a:pt x="17" y="10"/>
                    </a:lnTo>
                    <a:lnTo>
                      <a:pt x="17" y="6"/>
                    </a:lnTo>
                    <a:lnTo>
                      <a:pt x="14" y="4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4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08"/>
                    </a:lnTo>
                    <a:lnTo>
                      <a:pt x="0" y="112"/>
                    </a:lnTo>
                    <a:lnTo>
                      <a:pt x="3" y="114"/>
                    </a:lnTo>
                    <a:lnTo>
                      <a:pt x="6" y="118"/>
                    </a:lnTo>
                    <a:lnTo>
                      <a:pt x="8" y="118"/>
                    </a:lnTo>
                    <a:lnTo>
                      <a:pt x="11" y="118"/>
                    </a:lnTo>
                    <a:lnTo>
                      <a:pt x="14" y="118"/>
                    </a:lnTo>
                    <a:lnTo>
                      <a:pt x="14" y="114"/>
                    </a:lnTo>
                    <a:lnTo>
                      <a:pt x="17" y="112"/>
                    </a:lnTo>
                    <a:lnTo>
                      <a:pt x="17" y="108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70" name="Line 1128"/>
              <p:cNvSpPr>
                <a:spLocks noChangeShapeType="1"/>
              </p:cNvSpPr>
              <p:nvPr/>
            </p:nvSpPr>
            <p:spPr bwMode="auto">
              <a:xfrm>
                <a:off x="979" y="195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71" name="Freeform 1129"/>
              <p:cNvSpPr>
                <a:spLocks/>
              </p:cNvSpPr>
              <p:nvPr/>
            </p:nvSpPr>
            <p:spPr bwMode="auto">
              <a:xfrm>
                <a:off x="977" y="1954"/>
                <a:ext cx="6" cy="4"/>
              </a:xfrm>
              <a:custGeom>
                <a:avLst/>
                <a:gdLst>
                  <a:gd name="T0" fmla="*/ 0 w 30"/>
                  <a:gd name="T1" fmla="*/ 0 h 18"/>
                  <a:gd name="T2" fmla="*/ 0 w 30"/>
                  <a:gd name="T3" fmla="*/ 0 h 18"/>
                  <a:gd name="T4" fmla="*/ 0 w 30"/>
                  <a:gd name="T5" fmla="*/ 0 h 18"/>
                  <a:gd name="T6" fmla="*/ 0 w 30"/>
                  <a:gd name="T7" fmla="*/ 0 h 18"/>
                  <a:gd name="T8" fmla="*/ 0 w 30"/>
                  <a:gd name="T9" fmla="*/ 0 h 18"/>
                  <a:gd name="T10" fmla="*/ 0 w 30"/>
                  <a:gd name="T11" fmla="*/ 0 h 18"/>
                  <a:gd name="T12" fmla="*/ 0 w 30"/>
                  <a:gd name="T13" fmla="*/ 0 h 18"/>
                  <a:gd name="T14" fmla="*/ 0 w 30"/>
                  <a:gd name="T15" fmla="*/ 0 h 18"/>
                  <a:gd name="T16" fmla="*/ 0 w 30"/>
                  <a:gd name="T17" fmla="*/ 0 h 18"/>
                  <a:gd name="T18" fmla="*/ 0 w 30"/>
                  <a:gd name="T19" fmla="*/ 0 h 18"/>
                  <a:gd name="T20" fmla="*/ 0 w 30"/>
                  <a:gd name="T21" fmla="*/ 0 h 18"/>
                  <a:gd name="T22" fmla="*/ 0 w 30"/>
                  <a:gd name="T23" fmla="*/ 0 h 18"/>
                  <a:gd name="T24" fmla="*/ 0 w 30"/>
                  <a:gd name="T25" fmla="*/ 0 h 18"/>
                  <a:gd name="T26" fmla="*/ 0 w 30"/>
                  <a:gd name="T27" fmla="*/ 0 h 18"/>
                  <a:gd name="T28" fmla="*/ 0 w 30"/>
                  <a:gd name="T29" fmla="*/ 0 h 18"/>
                  <a:gd name="T30" fmla="*/ 0 w 30"/>
                  <a:gd name="T31" fmla="*/ 0 h 18"/>
                  <a:gd name="T32" fmla="*/ 0 w 30"/>
                  <a:gd name="T33" fmla="*/ 0 h 18"/>
                  <a:gd name="T34" fmla="*/ 0 w 30"/>
                  <a:gd name="T35" fmla="*/ 0 h 18"/>
                  <a:gd name="T36" fmla="*/ 0 w 30"/>
                  <a:gd name="T37" fmla="*/ 0 h 18"/>
                  <a:gd name="T38" fmla="*/ 0 w 30"/>
                  <a:gd name="T39" fmla="*/ 0 h 18"/>
                  <a:gd name="T40" fmla="*/ 0 w 30"/>
                  <a:gd name="T41" fmla="*/ 0 h 18"/>
                  <a:gd name="T42" fmla="*/ 0 w 30"/>
                  <a:gd name="T43" fmla="*/ 0 h 18"/>
                  <a:gd name="T44" fmla="*/ 0 w 30"/>
                  <a:gd name="T45" fmla="*/ 0 h 18"/>
                  <a:gd name="T46" fmla="*/ 0 w 30"/>
                  <a:gd name="T47" fmla="*/ 0 h 18"/>
                  <a:gd name="T48" fmla="*/ 0 w 30"/>
                  <a:gd name="T49" fmla="*/ 0 h 18"/>
                  <a:gd name="T50" fmla="*/ 0 w 30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0"/>
                  <a:gd name="T79" fmla="*/ 0 h 18"/>
                  <a:gd name="T80" fmla="*/ 30 w 30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0" h="18">
                    <a:moveTo>
                      <a:pt x="8" y="0"/>
                    </a:moveTo>
                    <a:lnTo>
                      <a:pt x="6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3" y="14"/>
                    </a:lnTo>
                    <a:lnTo>
                      <a:pt x="6" y="18"/>
                    </a:lnTo>
                    <a:lnTo>
                      <a:pt x="8" y="18"/>
                    </a:lnTo>
                    <a:lnTo>
                      <a:pt x="22" y="18"/>
                    </a:lnTo>
                    <a:lnTo>
                      <a:pt x="28" y="18"/>
                    </a:lnTo>
                    <a:lnTo>
                      <a:pt x="28" y="14"/>
                    </a:lnTo>
                    <a:lnTo>
                      <a:pt x="30" y="12"/>
                    </a:lnTo>
                    <a:lnTo>
                      <a:pt x="30" y="8"/>
                    </a:lnTo>
                    <a:lnTo>
                      <a:pt x="30" y="6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8" y="0"/>
                    </a:lnTo>
                    <a:lnTo>
                      <a:pt x="25" y="0"/>
                    </a:lnTo>
                    <a:lnTo>
                      <a:pt x="22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72" name="Line 1130"/>
              <p:cNvSpPr>
                <a:spLocks noChangeShapeType="1"/>
              </p:cNvSpPr>
              <p:nvPr/>
            </p:nvSpPr>
            <p:spPr bwMode="auto">
              <a:xfrm>
                <a:off x="983" y="195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73" name="Freeform 1131"/>
              <p:cNvSpPr>
                <a:spLocks/>
              </p:cNvSpPr>
              <p:nvPr/>
            </p:nvSpPr>
            <p:spPr bwMode="auto">
              <a:xfrm>
                <a:off x="980" y="1954"/>
                <a:ext cx="3" cy="23"/>
              </a:xfrm>
              <a:custGeom>
                <a:avLst/>
                <a:gdLst>
                  <a:gd name="T0" fmla="*/ 0 w 16"/>
                  <a:gd name="T1" fmla="*/ 0 h 112"/>
                  <a:gd name="T2" fmla="*/ 0 w 16"/>
                  <a:gd name="T3" fmla="*/ 0 h 112"/>
                  <a:gd name="T4" fmla="*/ 0 w 16"/>
                  <a:gd name="T5" fmla="*/ 0 h 112"/>
                  <a:gd name="T6" fmla="*/ 0 w 16"/>
                  <a:gd name="T7" fmla="*/ 0 h 112"/>
                  <a:gd name="T8" fmla="*/ 0 w 16"/>
                  <a:gd name="T9" fmla="*/ 0 h 112"/>
                  <a:gd name="T10" fmla="*/ 0 w 16"/>
                  <a:gd name="T11" fmla="*/ 0 h 112"/>
                  <a:gd name="T12" fmla="*/ 0 w 16"/>
                  <a:gd name="T13" fmla="*/ 0 h 112"/>
                  <a:gd name="T14" fmla="*/ 0 w 16"/>
                  <a:gd name="T15" fmla="*/ 0 h 112"/>
                  <a:gd name="T16" fmla="*/ 0 w 16"/>
                  <a:gd name="T17" fmla="*/ 0 h 112"/>
                  <a:gd name="T18" fmla="*/ 0 w 16"/>
                  <a:gd name="T19" fmla="*/ 0 h 112"/>
                  <a:gd name="T20" fmla="*/ 0 w 16"/>
                  <a:gd name="T21" fmla="*/ 0 h 112"/>
                  <a:gd name="T22" fmla="*/ 0 w 16"/>
                  <a:gd name="T23" fmla="*/ 0 h 112"/>
                  <a:gd name="T24" fmla="*/ 0 w 16"/>
                  <a:gd name="T25" fmla="*/ 0 h 112"/>
                  <a:gd name="T26" fmla="*/ 0 w 16"/>
                  <a:gd name="T27" fmla="*/ 0 h 112"/>
                  <a:gd name="T28" fmla="*/ 0 w 16"/>
                  <a:gd name="T29" fmla="*/ 0 h 112"/>
                  <a:gd name="T30" fmla="*/ 0 w 16"/>
                  <a:gd name="T31" fmla="*/ 0 h 112"/>
                  <a:gd name="T32" fmla="*/ 0 w 16"/>
                  <a:gd name="T33" fmla="*/ 0 h 112"/>
                  <a:gd name="T34" fmla="*/ 0 w 16"/>
                  <a:gd name="T35" fmla="*/ 0 h 112"/>
                  <a:gd name="T36" fmla="*/ 0 w 16"/>
                  <a:gd name="T37" fmla="*/ 0 h 112"/>
                  <a:gd name="T38" fmla="*/ 0 w 16"/>
                  <a:gd name="T39" fmla="*/ 0 h 112"/>
                  <a:gd name="T40" fmla="*/ 0 w 16"/>
                  <a:gd name="T41" fmla="*/ 0 h 112"/>
                  <a:gd name="T42" fmla="*/ 0 w 16"/>
                  <a:gd name="T43" fmla="*/ 0 h 112"/>
                  <a:gd name="T44" fmla="*/ 0 w 16"/>
                  <a:gd name="T45" fmla="*/ 0 h 112"/>
                  <a:gd name="T46" fmla="*/ 0 w 16"/>
                  <a:gd name="T47" fmla="*/ 0 h 112"/>
                  <a:gd name="T48" fmla="*/ 0 w 16"/>
                  <a:gd name="T49" fmla="*/ 0 h 112"/>
                  <a:gd name="T50" fmla="*/ 0 w 16"/>
                  <a:gd name="T51" fmla="*/ 0 h 11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12"/>
                  <a:gd name="T80" fmla="*/ 16 w 16"/>
                  <a:gd name="T81" fmla="*/ 112 h 112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12">
                    <a:moveTo>
                      <a:pt x="16" y="8"/>
                    </a:moveTo>
                    <a:lnTo>
                      <a:pt x="16" y="6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06"/>
                    </a:lnTo>
                    <a:lnTo>
                      <a:pt x="3" y="110"/>
                    </a:lnTo>
                    <a:lnTo>
                      <a:pt x="3" y="112"/>
                    </a:lnTo>
                    <a:lnTo>
                      <a:pt x="5" y="112"/>
                    </a:lnTo>
                    <a:lnTo>
                      <a:pt x="8" y="112"/>
                    </a:lnTo>
                    <a:lnTo>
                      <a:pt x="11" y="112"/>
                    </a:lnTo>
                    <a:lnTo>
                      <a:pt x="14" y="112"/>
                    </a:lnTo>
                    <a:lnTo>
                      <a:pt x="16" y="110"/>
                    </a:lnTo>
                    <a:lnTo>
                      <a:pt x="16" y="106"/>
                    </a:lnTo>
                    <a:lnTo>
                      <a:pt x="16" y="8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74" name="Line 1132"/>
              <p:cNvSpPr>
                <a:spLocks noChangeShapeType="1"/>
              </p:cNvSpPr>
              <p:nvPr/>
            </p:nvSpPr>
            <p:spPr bwMode="auto">
              <a:xfrm>
                <a:off x="982" y="197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75" name="Freeform 1133"/>
              <p:cNvSpPr>
                <a:spLocks/>
              </p:cNvSpPr>
              <p:nvPr/>
            </p:nvSpPr>
            <p:spPr bwMode="auto">
              <a:xfrm>
                <a:off x="980" y="1973"/>
                <a:ext cx="6" cy="4"/>
              </a:xfrm>
              <a:custGeom>
                <a:avLst/>
                <a:gdLst>
                  <a:gd name="T0" fmla="*/ 0 w 30"/>
                  <a:gd name="T1" fmla="*/ 0 h 17"/>
                  <a:gd name="T2" fmla="*/ 0 w 30"/>
                  <a:gd name="T3" fmla="*/ 0 h 17"/>
                  <a:gd name="T4" fmla="*/ 0 w 30"/>
                  <a:gd name="T5" fmla="*/ 0 h 17"/>
                  <a:gd name="T6" fmla="*/ 0 w 30"/>
                  <a:gd name="T7" fmla="*/ 0 h 17"/>
                  <a:gd name="T8" fmla="*/ 0 w 30"/>
                  <a:gd name="T9" fmla="*/ 0 h 17"/>
                  <a:gd name="T10" fmla="*/ 0 w 30"/>
                  <a:gd name="T11" fmla="*/ 0 h 17"/>
                  <a:gd name="T12" fmla="*/ 0 w 30"/>
                  <a:gd name="T13" fmla="*/ 0 h 17"/>
                  <a:gd name="T14" fmla="*/ 0 w 30"/>
                  <a:gd name="T15" fmla="*/ 0 h 17"/>
                  <a:gd name="T16" fmla="*/ 0 w 30"/>
                  <a:gd name="T17" fmla="*/ 0 h 17"/>
                  <a:gd name="T18" fmla="*/ 0 w 30"/>
                  <a:gd name="T19" fmla="*/ 0 h 17"/>
                  <a:gd name="T20" fmla="*/ 0 w 30"/>
                  <a:gd name="T21" fmla="*/ 0 h 17"/>
                  <a:gd name="T22" fmla="*/ 0 w 30"/>
                  <a:gd name="T23" fmla="*/ 0 h 17"/>
                  <a:gd name="T24" fmla="*/ 0 w 30"/>
                  <a:gd name="T25" fmla="*/ 0 h 17"/>
                  <a:gd name="T26" fmla="*/ 0 w 30"/>
                  <a:gd name="T27" fmla="*/ 0 h 17"/>
                  <a:gd name="T28" fmla="*/ 0 w 30"/>
                  <a:gd name="T29" fmla="*/ 0 h 17"/>
                  <a:gd name="T30" fmla="*/ 0 w 30"/>
                  <a:gd name="T31" fmla="*/ 0 h 17"/>
                  <a:gd name="T32" fmla="*/ 0 w 30"/>
                  <a:gd name="T33" fmla="*/ 0 h 17"/>
                  <a:gd name="T34" fmla="*/ 0 w 30"/>
                  <a:gd name="T35" fmla="*/ 0 h 17"/>
                  <a:gd name="T36" fmla="*/ 0 w 30"/>
                  <a:gd name="T37" fmla="*/ 0 h 17"/>
                  <a:gd name="T38" fmla="*/ 0 w 30"/>
                  <a:gd name="T39" fmla="*/ 0 h 17"/>
                  <a:gd name="T40" fmla="*/ 0 w 30"/>
                  <a:gd name="T41" fmla="*/ 0 h 17"/>
                  <a:gd name="T42" fmla="*/ 0 w 30"/>
                  <a:gd name="T43" fmla="*/ 0 h 17"/>
                  <a:gd name="T44" fmla="*/ 0 w 30"/>
                  <a:gd name="T45" fmla="*/ 0 h 17"/>
                  <a:gd name="T46" fmla="*/ 0 w 30"/>
                  <a:gd name="T47" fmla="*/ 0 h 17"/>
                  <a:gd name="T48" fmla="*/ 0 w 30"/>
                  <a:gd name="T49" fmla="*/ 0 h 17"/>
                  <a:gd name="T50" fmla="*/ 0 w 30"/>
                  <a:gd name="T51" fmla="*/ 0 h 1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0"/>
                  <a:gd name="T79" fmla="*/ 0 h 17"/>
                  <a:gd name="T80" fmla="*/ 30 w 30"/>
                  <a:gd name="T81" fmla="*/ 17 h 1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0" h="17">
                    <a:moveTo>
                      <a:pt x="8" y="0"/>
                    </a:moveTo>
                    <a:lnTo>
                      <a:pt x="5" y="3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3" y="15"/>
                    </a:lnTo>
                    <a:lnTo>
                      <a:pt x="3" y="17"/>
                    </a:lnTo>
                    <a:lnTo>
                      <a:pt x="5" y="17"/>
                    </a:lnTo>
                    <a:lnTo>
                      <a:pt x="8" y="17"/>
                    </a:lnTo>
                    <a:lnTo>
                      <a:pt x="22" y="17"/>
                    </a:lnTo>
                    <a:lnTo>
                      <a:pt x="27" y="17"/>
                    </a:lnTo>
                    <a:lnTo>
                      <a:pt x="30" y="17"/>
                    </a:lnTo>
                    <a:lnTo>
                      <a:pt x="30" y="15"/>
                    </a:lnTo>
                    <a:lnTo>
                      <a:pt x="30" y="11"/>
                    </a:lnTo>
                    <a:lnTo>
                      <a:pt x="30" y="9"/>
                    </a:lnTo>
                    <a:lnTo>
                      <a:pt x="30" y="6"/>
                    </a:lnTo>
                    <a:lnTo>
                      <a:pt x="30" y="3"/>
                    </a:lnTo>
                    <a:lnTo>
                      <a:pt x="27" y="3"/>
                    </a:lnTo>
                    <a:lnTo>
                      <a:pt x="25" y="3"/>
                    </a:lnTo>
                    <a:lnTo>
                      <a:pt x="22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76" name="Line 1134"/>
              <p:cNvSpPr>
                <a:spLocks noChangeShapeType="1"/>
              </p:cNvSpPr>
              <p:nvPr/>
            </p:nvSpPr>
            <p:spPr bwMode="auto">
              <a:xfrm>
                <a:off x="986" y="197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77" name="Freeform 1135"/>
              <p:cNvSpPr>
                <a:spLocks/>
              </p:cNvSpPr>
              <p:nvPr/>
            </p:nvSpPr>
            <p:spPr bwMode="auto">
              <a:xfrm>
                <a:off x="983" y="1973"/>
                <a:ext cx="3" cy="24"/>
              </a:xfrm>
              <a:custGeom>
                <a:avLst/>
                <a:gdLst>
                  <a:gd name="T0" fmla="*/ 0 w 16"/>
                  <a:gd name="T1" fmla="*/ 0 h 117"/>
                  <a:gd name="T2" fmla="*/ 0 w 16"/>
                  <a:gd name="T3" fmla="*/ 0 h 117"/>
                  <a:gd name="T4" fmla="*/ 0 w 16"/>
                  <a:gd name="T5" fmla="*/ 0 h 117"/>
                  <a:gd name="T6" fmla="*/ 0 w 16"/>
                  <a:gd name="T7" fmla="*/ 0 h 117"/>
                  <a:gd name="T8" fmla="*/ 0 w 16"/>
                  <a:gd name="T9" fmla="*/ 0 h 117"/>
                  <a:gd name="T10" fmla="*/ 0 w 16"/>
                  <a:gd name="T11" fmla="*/ 0 h 117"/>
                  <a:gd name="T12" fmla="*/ 0 w 16"/>
                  <a:gd name="T13" fmla="*/ 0 h 117"/>
                  <a:gd name="T14" fmla="*/ 0 w 16"/>
                  <a:gd name="T15" fmla="*/ 0 h 117"/>
                  <a:gd name="T16" fmla="*/ 0 w 16"/>
                  <a:gd name="T17" fmla="*/ 0 h 117"/>
                  <a:gd name="T18" fmla="*/ 0 w 16"/>
                  <a:gd name="T19" fmla="*/ 0 h 117"/>
                  <a:gd name="T20" fmla="*/ 0 w 16"/>
                  <a:gd name="T21" fmla="*/ 0 h 117"/>
                  <a:gd name="T22" fmla="*/ 0 w 16"/>
                  <a:gd name="T23" fmla="*/ 0 h 117"/>
                  <a:gd name="T24" fmla="*/ 0 w 16"/>
                  <a:gd name="T25" fmla="*/ 0 h 117"/>
                  <a:gd name="T26" fmla="*/ 0 w 16"/>
                  <a:gd name="T27" fmla="*/ 0 h 117"/>
                  <a:gd name="T28" fmla="*/ 0 w 16"/>
                  <a:gd name="T29" fmla="*/ 0 h 117"/>
                  <a:gd name="T30" fmla="*/ 0 w 16"/>
                  <a:gd name="T31" fmla="*/ 0 h 117"/>
                  <a:gd name="T32" fmla="*/ 0 w 16"/>
                  <a:gd name="T33" fmla="*/ 0 h 117"/>
                  <a:gd name="T34" fmla="*/ 0 w 16"/>
                  <a:gd name="T35" fmla="*/ 0 h 117"/>
                  <a:gd name="T36" fmla="*/ 0 w 16"/>
                  <a:gd name="T37" fmla="*/ 0 h 117"/>
                  <a:gd name="T38" fmla="*/ 0 w 16"/>
                  <a:gd name="T39" fmla="*/ 0 h 117"/>
                  <a:gd name="T40" fmla="*/ 0 w 16"/>
                  <a:gd name="T41" fmla="*/ 0 h 117"/>
                  <a:gd name="T42" fmla="*/ 0 w 16"/>
                  <a:gd name="T43" fmla="*/ 0 h 117"/>
                  <a:gd name="T44" fmla="*/ 0 w 16"/>
                  <a:gd name="T45" fmla="*/ 0 h 117"/>
                  <a:gd name="T46" fmla="*/ 0 w 16"/>
                  <a:gd name="T47" fmla="*/ 0 h 117"/>
                  <a:gd name="T48" fmla="*/ 0 w 16"/>
                  <a:gd name="T49" fmla="*/ 0 h 117"/>
                  <a:gd name="T50" fmla="*/ 0 w 16"/>
                  <a:gd name="T51" fmla="*/ 0 h 11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17"/>
                  <a:gd name="T80" fmla="*/ 16 w 16"/>
                  <a:gd name="T81" fmla="*/ 117 h 11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17">
                    <a:moveTo>
                      <a:pt x="16" y="9"/>
                    </a:moveTo>
                    <a:lnTo>
                      <a:pt x="16" y="9"/>
                    </a:lnTo>
                    <a:lnTo>
                      <a:pt x="16" y="6"/>
                    </a:lnTo>
                    <a:lnTo>
                      <a:pt x="16" y="3"/>
                    </a:lnTo>
                    <a:lnTo>
                      <a:pt x="13" y="3"/>
                    </a:lnTo>
                    <a:lnTo>
                      <a:pt x="11" y="3"/>
                    </a:lnTo>
                    <a:lnTo>
                      <a:pt x="8" y="0"/>
                    </a:lnTo>
                    <a:lnTo>
                      <a:pt x="8" y="3"/>
                    </a:lnTo>
                    <a:lnTo>
                      <a:pt x="5" y="3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0" y="107"/>
                    </a:lnTo>
                    <a:lnTo>
                      <a:pt x="2" y="113"/>
                    </a:lnTo>
                    <a:lnTo>
                      <a:pt x="5" y="117"/>
                    </a:lnTo>
                    <a:lnTo>
                      <a:pt x="8" y="117"/>
                    </a:lnTo>
                    <a:lnTo>
                      <a:pt x="11" y="117"/>
                    </a:lnTo>
                    <a:lnTo>
                      <a:pt x="13" y="117"/>
                    </a:lnTo>
                    <a:lnTo>
                      <a:pt x="16" y="113"/>
                    </a:lnTo>
                    <a:lnTo>
                      <a:pt x="16" y="111"/>
                    </a:lnTo>
                    <a:lnTo>
                      <a:pt x="16" y="107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78" name="Line 1136"/>
              <p:cNvSpPr>
                <a:spLocks noChangeShapeType="1"/>
              </p:cNvSpPr>
              <p:nvPr/>
            </p:nvSpPr>
            <p:spPr bwMode="auto">
              <a:xfrm>
                <a:off x="985" y="199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79" name="Freeform 1137"/>
              <p:cNvSpPr>
                <a:spLocks/>
              </p:cNvSpPr>
              <p:nvPr/>
            </p:nvSpPr>
            <p:spPr bwMode="auto">
              <a:xfrm>
                <a:off x="983" y="1993"/>
                <a:ext cx="9" cy="4"/>
              </a:xfrm>
              <a:custGeom>
                <a:avLst/>
                <a:gdLst>
                  <a:gd name="T0" fmla="*/ 0 w 46"/>
                  <a:gd name="T1" fmla="*/ 0 h 19"/>
                  <a:gd name="T2" fmla="*/ 0 w 46"/>
                  <a:gd name="T3" fmla="*/ 0 h 19"/>
                  <a:gd name="T4" fmla="*/ 0 w 46"/>
                  <a:gd name="T5" fmla="*/ 0 h 19"/>
                  <a:gd name="T6" fmla="*/ 0 w 46"/>
                  <a:gd name="T7" fmla="*/ 0 h 19"/>
                  <a:gd name="T8" fmla="*/ 0 w 46"/>
                  <a:gd name="T9" fmla="*/ 0 h 19"/>
                  <a:gd name="T10" fmla="*/ 0 w 46"/>
                  <a:gd name="T11" fmla="*/ 0 h 19"/>
                  <a:gd name="T12" fmla="*/ 0 w 46"/>
                  <a:gd name="T13" fmla="*/ 0 h 19"/>
                  <a:gd name="T14" fmla="*/ 0 w 46"/>
                  <a:gd name="T15" fmla="*/ 0 h 19"/>
                  <a:gd name="T16" fmla="*/ 0 w 46"/>
                  <a:gd name="T17" fmla="*/ 0 h 19"/>
                  <a:gd name="T18" fmla="*/ 0 w 46"/>
                  <a:gd name="T19" fmla="*/ 0 h 19"/>
                  <a:gd name="T20" fmla="*/ 0 w 46"/>
                  <a:gd name="T21" fmla="*/ 0 h 19"/>
                  <a:gd name="T22" fmla="*/ 0 w 46"/>
                  <a:gd name="T23" fmla="*/ 0 h 19"/>
                  <a:gd name="T24" fmla="*/ 0 w 46"/>
                  <a:gd name="T25" fmla="*/ 0 h 19"/>
                  <a:gd name="T26" fmla="*/ 0 w 46"/>
                  <a:gd name="T27" fmla="*/ 0 h 19"/>
                  <a:gd name="T28" fmla="*/ 0 w 46"/>
                  <a:gd name="T29" fmla="*/ 0 h 19"/>
                  <a:gd name="T30" fmla="*/ 0 w 46"/>
                  <a:gd name="T31" fmla="*/ 0 h 19"/>
                  <a:gd name="T32" fmla="*/ 0 w 46"/>
                  <a:gd name="T33" fmla="*/ 0 h 19"/>
                  <a:gd name="T34" fmla="*/ 0 w 46"/>
                  <a:gd name="T35" fmla="*/ 0 h 19"/>
                  <a:gd name="T36" fmla="*/ 0 w 46"/>
                  <a:gd name="T37" fmla="*/ 0 h 19"/>
                  <a:gd name="T38" fmla="*/ 0 w 46"/>
                  <a:gd name="T39" fmla="*/ 0 h 19"/>
                  <a:gd name="T40" fmla="*/ 0 w 46"/>
                  <a:gd name="T41" fmla="*/ 0 h 19"/>
                  <a:gd name="T42" fmla="*/ 0 w 46"/>
                  <a:gd name="T43" fmla="*/ 0 h 19"/>
                  <a:gd name="T44" fmla="*/ 0 w 46"/>
                  <a:gd name="T45" fmla="*/ 0 h 19"/>
                  <a:gd name="T46" fmla="*/ 0 w 46"/>
                  <a:gd name="T47" fmla="*/ 0 h 19"/>
                  <a:gd name="T48" fmla="*/ 0 w 46"/>
                  <a:gd name="T49" fmla="*/ 0 h 19"/>
                  <a:gd name="T50" fmla="*/ 0 w 46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6"/>
                  <a:gd name="T79" fmla="*/ 0 h 19"/>
                  <a:gd name="T80" fmla="*/ 46 w 46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6" h="19">
                    <a:moveTo>
                      <a:pt x="8" y="0"/>
                    </a:moveTo>
                    <a:lnTo>
                      <a:pt x="8" y="0"/>
                    </a:lnTo>
                    <a:lnTo>
                      <a:pt x="5" y="0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0" y="9"/>
                    </a:lnTo>
                    <a:lnTo>
                      <a:pt x="2" y="13"/>
                    </a:lnTo>
                    <a:lnTo>
                      <a:pt x="2" y="15"/>
                    </a:lnTo>
                    <a:lnTo>
                      <a:pt x="5" y="19"/>
                    </a:lnTo>
                    <a:lnTo>
                      <a:pt x="8" y="19"/>
                    </a:lnTo>
                    <a:lnTo>
                      <a:pt x="35" y="19"/>
                    </a:lnTo>
                    <a:lnTo>
                      <a:pt x="40" y="19"/>
                    </a:lnTo>
                    <a:lnTo>
                      <a:pt x="43" y="15"/>
                    </a:lnTo>
                    <a:lnTo>
                      <a:pt x="46" y="15"/>
                    </a:lnTo>
                    <a:lnTo>
                      <a:pt x="46" y="13"/>
                    </a:lnTo>
                    <a:lnTo>
                      <a:pt x="46" y="9"/>
                    </a:lnTo>
                    <a:lnTo>
                      <a:pt x="46" y="6"/>
                    </a:lnTo>
                    <a:lnTo>
                      <a:pt x="43" y="3"/>
                    </a:lnTo>
                    <a:lnTo>
                      <a:pt x="40" y="0"/>
                    </a:lnTo>
                    <a:lnTo>
                      <a:pt x="35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80" name="Line 1138"/>
              <p:cNvSpPr>
                <a:spLocks noChangeShapeType="1"/>
              </p:cNvSpPr>
              <p:nvPr/>
            </p:nvSpPr>
            <p:spPr bwMode="auto">
              <a:xfrm>
                <a:off x="992" y="199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81" name="Freeform 1139"/>
              <p:cNvSpPr>
                <a:spLocks/>
              </p:cNvSpPr>
              <p:nvPr/>
            </p:nvSpPr>
            <p:spPr bwMode="auto">
              <a:xfrm>
                <a:off x="989" y="1993"/>
                <a:ext cx="3" cy="23"/>
              </a:xfrm>
              <a:custGeom>
                <a:avLst/>
                <a:gdLst>
                  <a:gd name="T0" fmla="*/ 0 w 16"/>
                  <a:gd name="T1" fmla="*/ 0 h 117"/>
                  <a:gd name="T2" fmla="*/ 0 w 16"/>
                  <a:gd name="T3" fmla="*/ 0 h 117"/>
                  <a:gd name="T4" fmla="*/ 0 w 16"/>
                  <a:gd name="T5" fmla="*/ 0 h 117"/>
                  <a:gd name="T6" fmla="*/ 0 w 16"/>
                  <a:gd name="T7" fmla="*/ 0 h 117"/>
                  <a:gd name="T8" fmla="*/ 0 w 16"/>
                  <a:gd name="T9" fmla="*/ 0 h 117"/>
                  <a:gd name="T10" fmla="*/ 0 w 16"/>
                  <a:gd name="T11" fmla="*/ 0 h 117"/>
                  <a:gd name="T12" fmla="*/ 0 w 16"/>
                  <a:gd name="T13" fmla="*/ 0 h 117"/>
                  <a:gd name="T14" fmla="*/ 0 w 16"/>
                  <a:gd name="T15" fmla="*/ 0 h 117"/>
                  <a:gd name="T16" fmla="*/ 0 w 16"/>
                  <a:gd name="T17" fmla="*/ 0 h 117"/>
                  <a:gd name="T18" fmla="*/ 0 w 16"/>
                  <a:gd name="T19" fmla="*/ 0 h 117"/>
                  <a:gd name="T20" fmla="*/ 0 w 16"/>
                  <a:gd name="T21" fmla="*/ 0 h 117"/>
                  <a:gd name="T22" fmla="*/ 0 w 16"/>
                  <a:gd name="T23" fmla="*/ 0 h 117"/>
                  <a:gd name="T24" fmla="*/ 0 w 16"/>
                  <a:gd name="T25" fmla="*/ 0 h 117"/>
                  <a:gd name="T26" fmla="*/ 0 w 16"/>
                  <a:gd name="T27" fmla="*/ 0 h 117"/>
                  <a:gd name="T28" fmla="*/ 0 w 16"/>
                  <a:gd name="T29" fmla="*/ 0 h 117"/>
                  <a:gd name="T30" fmla="*/ 0 w 16"/>
                  <a:gd name="T31" fmla="*/ 0 h 117"/>
                  <a:gd name="T32" fmla="*/ 0 w 16"/>
                  <a:gd name="T33" fmla="*/ 0 h 117"/>
                  <a:gd name="T34" fmla="*/ 0 w 16"/>
                  <a:gd name="T35" fmla="*/ 0 h 117"/>
                  <a:gd name="T36" fmla="*/ 0 w 16"/>
                  <a:gd name="T37" fmla="*/ 0 h 117"/>
                  <a:gd name="T38" fmla="*/ 0 w 16"/>
                  <a:gd name="T39" fmla="*/ 0 h 117"/>
                  <a:gd name="T40" fmla="*/ 0 w 16"/>
                  <a:gd name="T41" fmla="*/ 0 h 117"/>
                  <a:gd name="T42" fmla="*/ 0 w 16"/>
                  <a:gd name="T43" fmla="*/ 0 h 117"/>
                  <a:gd name="T44" fmla="*/ 0 w 16"/>
                  <a:gd name="T45" fmla="*/ 0 h 117"/>
                  <a:gd name="T46" fmla="*/ 0 w 16"/>
                  <a:gd name="T47" fmla="*/ 0 h 117"/>
                  <a:gd name="T48" fmla="*/ 0 w 16"/>
                  <a:gd name="T49" fmla="*/ 0 h 117"/>
                  <a:gd name="T50" fmla="*/ 0 w 16"/>
                  <a:gd name="T51" fmla="*/ 0 h 11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17"/>
                  <a:gd name="T80" fmla="*/ 16 w 16"/>
                  <a:gd name="T81" fmla="*/ 117 h 11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17">
                    <a:moveTo>
                      <a:pt x="16" y="9"/>
                    </a:moveTo>
                    <a:lnTo>
                      <a:pt x="16" y="6"/>
                    </a:lnTo>
                    <a:lnTo>
                      <a:pt x="13" y="3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08"/>
                    </a:lnTo>
                    <a:lnTo>
                      <a:pt x="0" y="111"/>
                    </a:lnTo>
                    <a:lnTo>
                      <a:pt x="3" y="114"/>
                    </a:lnTo>
                    <a:lnTo>
                      <a:pt x="5" y="114"/>
                    </a:lnTo>
                    <a:lnTo>
                      <a:pt x="7" y="117"/>
                    </a:lnTo>
                    <a:lnTo>
                      <a:pt x="10" y="114"/>
                    </a:lnTo>
                    <a:lnTo>
                      <a:pt x="13" y="114"/>
                    </a:lnTo>
                    <a:lnTo>
                      <a:pt x="16" y="111"/>
                    </a:lnTo>
                    <a:lnTo>
                      <a:pt x="16" y="108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82" name="Line 1140"/>
              <p:cNvSpPr>
                <a:spLocks noChangeShapeType="1"/>
              </p:cNvSpPr>
              <p:nvPr/>
            </p:nvSpPr>
            <p:spPr bwMode="auto">
              <a:xfrm>
                <a:off x="990" y="201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83" name="Freeform 1141"/>
              <p:cNvSpPr>
                <a:spLocks/>
              </p:cNvSpPr>
              <p:nvPr/>
            </p:nvSpPr>
            <p:spPr bwMode="auto">
              <a:xfrm>
                <a:off x="989" y="2012"/>
                <a:ext cx="6" cy="4"/>
              </a:xfrm>
              <a:custGeom>
                <a:avLst/>
                <a:gdLst>
                  <a:gd name="T0" fmla="*/ 0 w 29"/>
                  <a:gd name="T1" fmla="*/ 0 h 19"/>
                  <a:gd name="T2" fmla="*/ 0 w 29"/>
                  <a:gd name="T3" fmla="*/ 0 h 19"/>
                  <a:gd name="T4" fmla="*/ 0 w 29"/>
                  <a:gd name="T5" fmla="*/ 0 h 19"/>
                  <a:gd name="T6" fmla="*/ 0 w 29"/>
                  <a:gd name="T7" fmla="*/ 0 h 19"/>
                  <a:gd name="T8" fmla="*/ 0 w 29"/>
                  <a:gd name="T9" fmla="*/ 0 h 19"/>
                  <a:gd name="T10" fmla="*/ 0 w 29"/>
                  <a:gd name="T11" fmla="*/ 0 h 19"/>
                  <a:gd name="T12" fmla="*/ 0 w 29"/>
                  <a:gd name="T13" fmla="*/ 0 h 19"/>
                  <a:gd name="T14" fmla="*/ 0 w 29"/>
                  <a:gd name="T15" fmla="*/ 0 h 19"/>
                  <a:gd name="T16" fmla="*/ 0 w 29"/>
                  <a:gd name="T17" fmla="*/ 0 h 19"/>
                  <a:gd name="T18" fmla="*/ 0 w 29"/>
                  <a:gd name="T19" fmla="*/ 0 h 19"/>
                  <a:gd name="T20" fmla="*/ 0 w 29"/>
                  <a:gd name="T21" fmla="*/ 0 h 19"/>
                  <a:gd name="T22" fmla="*/ 0 w 29"/>
                  <a:gd name="T23" fmla="*/ 0 h 19"/>
                  <a:gd name="T24" fmla="*/ 0 w 29"/>
                  <a:gd name="T25" fmla="*/ 0 h 19"/>
                  <a:gd name="T26" fmla="*/ 0 w 29"/>
                  <a:gd name="T27" fmla="*/ 0 h 19"/>
                  <a:gd name="T28" fmla="*/ 0 w 29"/>
                  <a:gd name="T29" fmla="*/ 0 h 19"/>
                  <a:gd name="T30" fmla="*/ 0 w 29"/>
                  <a:gd name="T31" fmla="*/ 0 h 19"/>
                  <a:gd name="T32" fmla="*/ 0 w 29"/>
                  <a:gd name="T33" fmla="*/ 0 h 19"/>
                  <a:gd name="T34" fmla="*/ 0 w 29"/>
                  <a:gd name="T35" fmla="*/ 0 h 19"/>
                  <a:gd name="T36" fmla="*/ 0 w 29"/>
                  <a:gd name="T37" fmla="*/ 0 h 19"/>
                  <a:gd name="T38" fmla="*/ 0 w 29"/>
                  <a:gd name="T39" fmla="*/ 0 h 19"/>
                  <a:gd name="T40" fmla="*/ 0 w 29"/>
                  <a:gd name="T41" fmla="*/ 0 h 19"/>
                  <a:gd name="T42" fmla="*/ 0 w 29"/>
                  <a:gd name="T43" fmla="*/ 0 h 19"/>
                  <a:gd name="T44" fmla="*/ 0 w 29"/>
                  <a:gd name="T45" fmla="*/ 0 h 19"/>
                  <a:gd name="T46" fmla="*/ 0 w 29"/>
                  <a:gd name="T47" fmla="*/ 0 h 19"/>
                  <a:gd name="T48" fmla="*/ 0 w 29"/>
                  <a:gd name="T49" fmla="*/ 0 h 19"/>
                  <a:gd name="T50" fmla="*/ 0 w 29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9"/>
                  <a:gd name="T79" fmla="*/ 0 h 19"/>
                  <a:gd name="T80" fmla="*/ 29 w 29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9" h="19">
                    <a:moveTo>
                      <a:pt x="7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3" y="16"/>
                    </a:lnTo>
                    <a:lnTo>
                      <a:pt x="5" y="16"/>
                    </a:lnTo>
                    <a:lnTo>
                      <a:pt x="7" y="19"/>
                    </a:lnTo>
                    <a:lnTo>
                      <a:pt x="21" y="19"/>
                    </a:lnTo>
                    <a:lnTo>
                      <a:pt x="27" y="16"/>
                    </a:lnTo>
                    <a:lnTo>
                      <a:pt x="29" y="13"/>
                    </a:lnTo>
                    <a:lnTo>
                      <a:pt x="29" y="10"/>
                    </a:lnTo>
                    <a:lnTo>
                      <a:pt x="29" y="6"/>
                    </a:lnTo>
                    <a:lnTo>
                      <a:pt x="29" y="4"/>
                    </a:lnTo>
                    <a:lnTo>
                      <a:pt x="27" y="0"/>
                    </a:lnTo>
                    <a:lnTo>
                      <a:pt x="24" y="0"/>
                    </a:lnTo>
                    <a:lnTo>
                      <a:pt x="21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84" name="Line 1142"/>
              <p:cNvSpPr>
                <a:spLocks noChangeShapeType="1"/>
              </p:cNvSpPr>
              <p:nvPr/>
            </p:nvSpPr>
            <p:spPr bwMode="auto">
              <a:xfrm>
                <a:off x="995" y="201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85" name="Freeform 1143"/>
              <p:cNvSpPr>
                <a:spLocks/>
              </p:cNvSpPr>
              <p:nvPr/>
            </p:nvSpPr>
            <p:spPr bwMode="auto">
              <a:xfrm>
                <a:off x="992" y="2012"/>
                <a:ext cx="3" cy="43"/>
              </a:xfrm>
              <a:custGeom>
                <a:avLst/>
                <a:gdLst>
                  <a:gd name="T0" fmla="*/ 0 w 16"/>
                  <a:gd name="T1" fmla="*/ 0 h 214"/>
                  <a:gd name="T2" fmla="*/ 0 w 16"/>
                  <a:gd name="T3" fmla="*/ 0 h 214"/>
                  <a:gd name="T4" fmla="*/ 0 w 16"/>
                  <a:gd name="T5" fmla="*/ 0 h 214"/>
                  <a:gd name="T6" fmla="*/ 0 w 16"/>
                  <a:gd name="T7" fmla="*/ 0 h 214"/>
                  <a:gd name="T8" fmla="*/ 0 w 16"/>
                  <a:gd name="T9" fmla="*/ 0 h 214"/>
                  <a:gd name="T10" fmla="*/ 0 w 16"/>
                  <a:gd name="T11" fmla="*/ 0 h 214"/>
                  <a:gd name="T12" fmla="*/ 0 w 16"/>
                  <a:gd name="T13" fmla="*/ 0 h 214"/>
                  <a:gd name="T14" fmla="*/ 0 w 16"/>
                  <a:gd name="T15" fmla="*/ 0 h 214"/>
                  <a:gd name="T16" fmla="*/ 0 w 16"/>
                  <a:gd name="T17" fmla="*/ 0 h 214"/>
                  <a:gd name="T18" fmla="*/ 0 w 16"/>
                  <a:gd name="T19" fmla="*/ 0 h 214"/>
                  <a:gd name="T20" fmla="*/ 0 w 16"/>
                  <a:gd name="T21" fmla="*/ 0 h 214"/>
                  <a:gd name="T22" fmla="*/ 0 w 16"/>
                  <a:gd name="T23" fmla="*/ 0 h 214"/>
                  <a:gd name="T24" fmla="*/ 0 w 16"/>
                  <a:gd name="T25" fmla="*/ 0 h 214"/>
                  <a:gd name="T26" fmla="*/ 0 w 16"/>
                  <a:gd name="T27" fmla="*/ 0 h 214"/>
                  <a:gd name="T28" fmla="*/ 0 w 16"/>
                  <a:gd name="T29" fmla="*/ 0 h 214"/>
                  <a:gd name="T30" fmla="*/ 0 w 16"/>
                  <a:gd name="T31" fmla="*/ 0 h 214"/>
                  <a:gd name="T32" fmla="*/ 0 w 16"/>
                  <a:gd name="T33" fmla="*/ 0 h 214"/>
                  <a:gd name="T34" fmla="*/ 0 w 16"/>
                  <a:gd name="T35" fmla="*/ 0 h 214"/>
                  <a:gd name="T36" fmla="*/ 0 w 16"/>
                  <a:gd name="T37" fmla="*/ 0 h 214"/>
                  <a:gd name="T38" fmla="*/ 0 w 16"/>
                  <a:gd name="T39" fmla="*/ 0 h 214"/>
                  <a:gd name="T40" fmla="*/ 0 w 16"/>
                  <a:gd name="T41" fmla="*/ 0 h 214"/>
                  <a:gd name="T42" fmla="*/ 0 w 16"/>
                  <a:gd name="T43" fmla="*/ 0 h 214"/>
                  <a:gd name="T44" fmla="*/ 0 w 16"/>
                  <a:gd name="T45" fmla="*/ 0 h 214"/>
                  <a:gd name="T46" fmla="*/ 0 w 16"/>
                  <a:gd name="T47" fmla="*/ 0 h 214"/>
                  <a:gd name="T48" fmla="*/ 0 w 16"/>
                  <a:gd name="T49" fmla="*/ 0 h 214"/>
                  <a:gd name="T50" fmla="*/ 0 w 16"/>
                  <a:gd name="T51" fmla="*/ 0 h 21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214"/>
                  <a:gd name="T80" fmla="*/ 16 w 16"/>
                  <a:gd name="T81" fmla="*/ 214 h 214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214">
                    <a:moveTo>
                      <a:pt x="16" y="10"/>
                    </a:moveTo>
                    <a:lnTo>
                      <a:pt x="16" y="6"/>
                    </a:lnTo>
                    <a:lnTo>
                      <a:pt x="16" y="4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208"/>
                    </a:lnTo>
                    <a:lnTo>
                      <a:pt x="3" y="208"/>
                    </a:lnTo>
                    <a:lnTo>
                      <a:pt x="3" y="210"/>
                    </a:lnTo>
                    <a:lnTo>
                      <a:pt x="5" y="210"/>
                    </a:lnTo>
                    <a:lnTo>
                      <a:pt x="5" y="214"/>
                    </a:lnTo>
                    <a:lnTo>
                      <a:pt x="8" y="214"/>
                    </a:lnTo>
                    <a:lnTo>
                      <a:pt x="11" y="214"/>
                    </a:lnTo>
                    <a:lnTo>
                      <a:pt x="14" y="210"/>
                    </a:lnTo>
                    <a:lnTo>
                      <a:pt x="16" y="208"/>
                    </a:lnTo>
                    <a:lnTo>
                      <a:pt x="16" y="204"/>
                    </a:lnTo>
                    <a:lnTo>
                      <a:pt x="16" y="208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86" name="Line 1144"/>
              <p:cNvSpPr>
                <a:spLocks noChangeShapeType="1"/>
              </p:cNvSpPr>
              <p:nvPr/>
            </p:nvSpPr>
            <p:spPr bwMode="auto">
              <a:xfrm>
                <a:off x="993" y="205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87" name="Freeform 1145"/>
              <p:cNvSpPr>
                <a:spLocks/>
              </p:cNvSpPr>
              <p:nvPr/>
            </p:nvSpPr>
            <p:spPr bwMode="auto">
              <a:xfrm>
                <a:off x="992" y="2051"/>
                <a:ext cx="6" cy="4"/>
              </a:xfrm>
              <a:custGeom>
                <a:avLst/>
                <a:gdLst>
                  <a:gd name="T0" fmla="*/ 0 w 30"/>
                  <a:gd name="T1" fmla="*/ 0 h 19"/>
                  <a:gd name="T2" fmla="*/ 0 w 30"/>
                  <a:gd name="T3" fmla="*/ 0 h 19"/>
                  <a:gd name="T4" fmla="*/ 0 w 30"/>
                  <a:gd name="T5" fmla="*/ 0 h 19"/>
                  <a:gd name="T6" fmla="*/ 0 w 30"/>
                  <a:gd name="T7" fmla="*/ 0 h 19"/>
                  <a:gd name="T8" fmla="*/ 0 w 30"/>
                  <a:gd name="T9" fmla="*/ 0 h 19"/>
                  <a:gd name="T10" fmla="*/ 0 w 30"/>
                  <a:gd name="T11" fmla="*/ 0 h 19"/>
                  <a:gd name="T12" fmla="*/ 0 w 30"/>
                  <a:gd name="T13" fmla="*/ 0 h 19"/>
                  <a:gd name="T14" fmla="*/ 0 w 30"/>
                  <a:gd name="T15" fmla="*/ 0 h 19"/>
                  <a:gd name="T16" fmla="*/ 0 w 30"/>
                  <a:gd name="T17" fmla="*/ 0 h 19"/>
                  <a:gd name="T18" fmla="*/ 0 w 30"/>
                  <a:gd name="T19" fmla="*/ 0 h 19"/>
                  <a:gd name="T20" fmla="*/ 0 w 30"/>
                  <a:gd name="T21" fmla="*/ 0 h 19"/>
                  <a:gd name="T22" fmla="*/ 0 w 30"/>
                  <a:gd name="T23" fmla="*/ 0 h 19"/>
                  <a:gd name="T24" fmla="*/ 0 w 30"/>
                  <a:gd name="T25" fmla="*/ 0 h 19"/>
                  <a:gd name="T26" fmla="*/ 0 w 30"/>
                  <a:gd name="T27" fmla="*/ 0 h 19"/>
                  <a:gd name="T28" fmla="*/ 0 w 30"/>
                  <a:gd name="T29" fmla="*/ 0 h 19"/>
                  <a:gd name="T30" fmla="*/ 0 w 30"/>
                  <a:gd name="T31" fmla="*/ 0 h 19"/>
                  <a:gd name="T32" fmla="*/ 0 w 30"/>
                  <a:gd name="T33" fmla="*/ 0 h 19"/>
                  <a:gd name="T34" fmla="*/ 0 w 30"/>
                  <a:gd name="T35" fmla="*/ 0 h 19"/>
                  <a:gd name="T36" fmla="*/ 0 w 30"/>
                  <a:gd name="T37" fmla="*/ 0 h 19"/>
                  <a:gd name="T38" fmla="*/ 0 w 30"/>
                  <a:gd name="T39" fmla="*/ 0 h 19"/>
                  <a:gd name="T40" fmla="*/ 0 w 30"/>
                  <a:gd name="T41" fmla="*/ 0 h 19"/>
                  <a:gd name="T42" fmla="*/ 0 w 30"/>
                  <a:gd name="T43" fmla="*/ 0 h 19"/>
                  <a:gd name="T44" fmla="*/ 0 w 30"/>
                  <a:gd name="T45" fmla="*/ 0 h 19"/>
                  <a:gd name="T46" fmla="*/ 0 w 30"/>
                  <a:gd name="T47" fmla="*/ 0 h 19"/>
                  <a:gd name="T48" fmla="*/ 0 w 30"/>
                  <a:gd name="T49" fmla="*/ 0 h 19"/>
                  <a:gd name="T50" fmla="*/ 0 w 30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0"/>
                  <a:gd name="T79" fmla="*/ 0 h 19"/>
                  <a:gd name="T80" fmla="*/ 30 w 30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0" h="19">
                    <a:moveTo>
                      <a:pt x="8" y="0"/>
                    </a:moveTo>
                    <a:lnTo>
                      <a:pt x="5" y="0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3" y="13"/>
                    </a:lnTo>
                    <a:lnTo>
                      <a:pt x="3" y="15"/>
                    </a:lnTo>
                    <a:lnTo>
                      <a:pt x="5" y="15"/>
                    </a:lnTo>
                    <a:lnTo>
                      <a:pt x="5" y="19"/>
                    </a:lnTo>
                    <a:lnTo>
                      <a:pt x="8" y="19"/>
                    </a:lnTo>
                    <a:lnTo>
                      <a:pt x="22" y="19"/>
                    </a:lnTo>
                    <a:lnTo>
                      <a:pt x="27" y="15"/>
                    </a:lnTo>
                    <a:lnTo>
                      <a:pt x="30" y="15"/>
                    </a:lnTo>
                    <a:lnTo>
                      <a:pt x="30" y="13"/>
                    </a:lnTo>
                    <a:lnTo>
                      <a:pt x="30" y="9"/>
                    </a:lnTo>
                    <a:lnTo>
                      <a:pt x="30" y="6"/>
                    </a:lnTo>
                    <a:lnTo>
                      <a:pt x="30" y="3"/>
                    </a:lnTo>
                    <a:lnTo>
                      <a:pt x="27" y="0"/>
                    </a:lnTo>
                    <a:lnTo>
                      <a:pt x="25" y="0"/>
                    </a:lnTo>
                    <a:lnTo>
                      <a:pt x="22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88" name="Line 1146"/>
              <p:cNvSpPr>
                <a:spLocks noChangeShapeType="1"/>
              </p:cNvSpPr>
              <p:nvPr/>
            </p:nvSpPr>
            <p:spPr bwMode="auto">
              <a:xfrm>
                <a:off x="998" y="205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89" name="Freeform 1147"/>
              <p:cNvSpPr>
                <a:spLocks/>
              </p:cNvSpPr>
              <p:nvPr/>
            </p:nvSpPr>
            <p:spPr bwMode="auto">
              <a:xfrm>
                <a:off x="994" y="2051"/>
                <a:ext cx="4" cy="43"/>
              </a:xfrm>
              <a:custGeom>
                <a:avLst/>
                <a:gdLst>
                  <a:gd name="T0" fmla="*/ 0 w 16"/>
                  <a:gd name="T1" fmla="*/ 0 h 212"/>
                  <a:gd name="T2" fmla="*/ 0 w 16"/>
                  <a:gd name="T3" fmla="*/ 0 h 212"/>
                  <a:gd name="T4" fmla="*/ 0 w 16"/>
                  <a:gd name="T5" fmla="*/ 0 h 212"/>
                  <a:gd name="T6" fmla="*/ 0 w 16"/>
                  <a:gd name="T7" fmla="*/ 0 h 212"/>
                  <a:gd name="T8" fmla="*/ 0 w 16"/>
                  <a:gd name="T9" fmla="*/ 0 h 212"/>
                  <a:gd name="T10" fmla="*/ 0 w 16"/>
                  <a:gd name="T11" fmla="*/ 0 h 212"/>
                  <a:gd name="T12" fmla="*/ 0 w 16"/>
                  <a:gd name="T13" fmla="*/ 0 h 212"/>
                  <a:gd name="T14" fmla="*/ 0 w 16"/>
                  <a:gd name="T15" fmla="*/ 0 h 212"/>
                  <a:gd name="T16" fmla="*/ 0 w 16"/>
                  <a:gd name="T17" fmla="*/ 0 h 212"/>
                  <a:gd name="T18" fmla="*/ 0 w 16"/>
                  <a:gd name="T19" fmla="*/ 0 h 212"/>
                  <a:gd name="T20" fmla="*/ 0 w 16"/>
                  <a:gd name="T21" fmla="*/ 0 h 212"/>
                  <a:gd name="T22" fmla="*/ 0 w 16"/>
                  <a:gd name="T23" fmla="*/ 0 h 212"/>
                  <a:gd name="T24" fmla="*/ 0 w 16"/>
                  <a:gd name="T25" fmla="*/ 0 h 212"/>
                  <a:gd name="T26" fmla="*/ 0 w 16"/>
                  <a:gd name="T27" fmla="*/ 0 h 212"/>
                  <a:gd name="T28" fmla="*/ 0 w 16"/>
                  <a:gd name="T29" fmla="*/ 0 h 212"/>
                  <a:gd name="T30" fmla="*/ 0 w 16"/>
                  <a:gd name="T31" fmla="*/ 0 h 212"/>
                  <a:gd name="T32" fmla="*/ 0 w 16"/>
                  <a:gd name="T33" fmla="*/ 0 h 212"/>
                  <a:gd name="T34" fmla="*/ 0 w 16"/>
                  <a:gd name="T35" fmla="*/ 0 h 212"/>
                  <a:gd name="T36" fmla="*/ 0 w 16"/>
                  <a:gd name="T37" fmla="*/ 0 h 212"/>
                  <a:gd name="T38" fmla="*/ 0 w 16"/>
                  <a:gd name="T39" fmla="*/ 0 h 212"/>
                  <a:gd name="T40" fmla="*/ 0 w 16"/>
                  <a:gd name="T41" fmla="*/ 0 h 212"/>
                  <a:gd name="T42" fmla="*/ 0 w 16"/>
                  <a:gd name="T43" fmla="*/ 0 h 212"/>
                  <a:gd name="T44" fmla="*/ 0 w 16"/>
                  <a:gd name="T45" fmla="*/ 0 h 212"/>
                  <a:gd name="T46" fmla="*/ 0 w 16"/>
                  <a:gd name="T47" fmla="*/ 0 h 212"/>
                  <a:gd name="T48" fmla="*/ 0 w 16"/>
                  <a:gd name="T49" fmla="*/ 0 h 212"/>
                  <a:gd name="T50" fmla="*/ 0 w 16"/>
                  <a:gd name="T51" fmla="*/ 0 h 21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212"/>
                  <a:gd name="T80" fmla="*/ 16 w 16"/>
                  <a:gd name="T81" fmla="*/ 212 h 212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212">
                    <a:moveTo>
                      <a:pt x="16" y="9"/>
                    </a:moveTo>
                    <a:lnTo>
                      <a:pt x="16" y="6"/>
                    </a:lnTo>
                    <a:lnTo>
                      <a:pt x="16" y="3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0" y="9"/>
                    </a:lnTo>
                    <a:lnTo>
                      <a:pt x="0" y="206"/>
                    </a:lnTo>
                    <a:lnTo>
                      <a:pt x="2" y="206"/>
                    </a:lnTo>
                    <a:lnTo>
                      <a:pt x="2" y="210"/>
                    </a:lnTo>
                    <a:lnTo>
                      <a:pt x="5" y="210"/>
                    </a:lnTo>
                    <a:lnTo>
                      <a:pt x="8" y="212"/>
                    </a:lnTo>
                    <a:lnTo>
                      <a:pt x="11" y="212"/>
                    </a:lnTo>
                    <a:lnTo>
                      <a:pt x="13" y="210"/>
                    </a:lnTo>
                    <a:lnTo>
                      <a:pt x="16" y="210"/>
                    </a:lnTo>
                    <a:lnTo>
                      <a:pt x="16" y="206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90" name="Line 1148"/>
              <p:cNvSpPr>
                <a:spLocks noChangeShapeType="1"/>
              </p:cNvSpPr>
              <p:nvPr/>
            </p:nvSpPr>
            <p:spPr bwMode="auto">
              <a:xfrm>
                <a:off x="996" y="209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91" name="Freeform 1149"/>
              <p:cNvSpPr>
                <a:spLocks/>
              </p:cNvSpPr>
              <p:nvPr/>
            </p:nvSpPr>
            <p:spPr bwMode="auto">
              <a:xfrm>
                <a:off x="994" y="2090"/>
                <a:ext cx="7" cy="4"/>
              </a:xfrm>
              <a:custGeom>
                <a:avLst/>
                <a:gdLst>
                  <a:gd name="T0" fmla="*/ 0 w 33"/>
                  <a:gd name="T1" fmla="*/ 0 h 18"/>
                  <a:gd name="T2" fmla="*/ 0 w 33"/>
                  <a:gd name="T3" fmla="*/ 0 h 18"/>
                  <a:gd name="T4" fmla="*/ 0 w 33"/>
                  <a:gd name="T5" fmla="*/ 0 h 18"/>
                  <a:gd name="T6" fmla="*/ 0 w 33"/>
                  <a:gd name="T7" fmla="*/ 0 h 18"/>
                  <a:gd name="T8" fmla="*/ 0 w 33"/>
                  <a:gd name="T9" fmla="*/ 0 h 18"/>
                  <a:gd name="T10" fmla="*/ 0 w 33"/>
                  <a:gd name="T11" fmla="*/ 0 h 18"/>
                  <a:gd name="T12" fmla="*/ 0 w 33"/>
                  <a:gd name="T13" fmla="*/ 0 h 18"/>
                  <a:gd name="T14" fmla="*/ 0 w 33"/>
                  <a:gd name="T15" fmla="*/ 0 h 18"/>
                  <a:gd name="T16" fmla="*/ 0 w 33"/>
                  <a:gd name="T17" fmla="*/ 0 h 18"/>
                  <a:gd name="T18" fmla="*/ 0 w 33"/>
                  <a:gd name="T19" fmla="*/ 0 h 18"/>
                  <a:gd name="T20" fmla="*/ 0 w 33"/>
                  <a:gd name="T21" fmla="*/ 0 h 18"/>
                  <a:gd name="T22" fmla="*/ 0 w 33"/>
                  <a:gd name="T23" fmla="*/ 0 h 18"/>
                  <a:gd name="T24" fmla="*/ 0 w 33"/>
                  <a:gd name="T25" fmla="*/ 0 h 18"/>
                  <a:gd name="T26" fmla="*/ 0 w 33"/>
                  <a:gd name="T27" fmla="*/ 0 h 18"/>
                  <a:gd name="T28" fmla="*/ 0 w 33"/>
                  <a:gd name="T29" fmla="*/ 0 h 18"/>
                  <a:gd name="T30" fmla="*/ 0 w 33"/>
                  <a:gd name="T31" fmla="*/ 0 h 18"/>
                  <a:gd name="T32" fmla="*/ 0 w 33"/>
                  <a:gd name="T33" fmla="*/ 0 h 18"/>
                  <a:gd name="T34" fmla="*/ 0 w 33"/>
                  <a:gd name="T35" fmla="*/ 0 h 18"/>
                  <a:gd name="T36" fmla="*/ 0 w 33"/>
                  <a:gd name="T37" fmla="*/ 0 h 18"/>
                  <a:gd name="T38" fmla="*/ 0 w 33"/>
                  <a:gd name="T39" fmla="*/ 0 h 18"/>
                  <a:gd name="T40" fmla="*/ 0 w 33"/>
                  <a:gd name="T41" fmla="*/ 0 h 18"/>
                  <a:gd name="T42" fmla="*/ 0 w 33"/>
                  <a:gd name="T43" fmla="*/ 0 h 18"/>
                  <a:gd name="T44" fmla="*/ 0 w 33"/>
                  <a:gd name="T45" fmla="*/ 0 h 18"/>
                  <a:gd name="T46" fmla="*/ 0 w 33"/>
                  <a:gd name="T47" fmla="*/ 0 h 18"/>
                  <a:gd name="T48" fmla="*/ 0 w 33"/>
                  <a:gd name="T49" fmla="*/ 0 h 18"/>
                  <a:gd name="T50" fmla="*/ 0 w 33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3"/>
                  <a:gd name="T79" fmla="*/ 0 h 18"/>
                  <a:gd name="T80" fmla="*/ 33 w 33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3" h="18">
                    <a:moveTo>
                      <a:pt x="8" y="0"/>
                    </a:moveTo>
                    <a:lnTo>
                      <a:pt x="8" y="0"/>
                    </a:lnTo>
                    <a:lnTo>
                      <a:pt x="5" y="0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2" y="16"/>
                    </a:lnTo>
                    <a:lnTo>
                      <a:pt x="5" y="16"/>
                    </a:lnTo>
                    <a:lnTo>
                      <a:pt x="8" y="18"/>
                    </a:lnTo>
                    <a:lnTo>
                      <a:pt x="22" y="18"/>
                    </a:lnTo>
                    <a:lnTo>
                      <a:pt x="27" y="16"/>
                    </a:lnTo>
                    <a:lnTo>
                      <a:pt x="30" y="16"/>
                    </a:lnTo>
                    <a:lnTo>
                      <a:pt x="30" y="12"/>
                    </a:lnTo>
                    <a:lnTo>
                      <a:pt x="33" y="12"/>
                    </a:lnTo>
                    <a:lnTo>
                      <a:pt x="33" y="10"/>
                    </a:lnTo>
                    <a:lnTo>
                      <a:pt x="33" y="6"/>
                    </a:lnTo>
                    <a:lnTo>
                      <a:pt x="30" y="3"/>
                    </a:lnTo>
                    <a:lnTo>
                      <a:pt x="27" y="0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92" name="Line 1150"/>
              <p:cNvSpPr>
                <a:spLocks noChangeShapeType="1"/>
              </p:cNvSpPr>
              <p:nvPr/>
            </p:nvSpPr>
            <p:spPr bwMode="auto">
              <a:xfrm>
                <a:off x="1001" y="209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93" name="Freeform 1151"/>
              <p:cNvSpPr>
                <a:spLocks/>
              </p:cNvSpPr>
              <p:nvPr/>
            </p:nvSpPr>
            <p:spPr bwMode="auto">
              <a:xfrm>
                <a:off x="998" y="2090"/>
                <a:ext cx="3" cy="23"/>
              </a:xfrm>
              <a:custGeom>
                <a:avLst/>
                <a:gdLst>
                  <a:gd name="T0" fmla="*/ 0 w 17"/>
                  <a:gd name="T1" fmla="*/ 0 h 114"/>
                  <a:gd name="T2" fmla="*/ 0 w 17"/>
                  <a:gd name="T3" fmla="*/ 0 h 114"/>
                  <a:gd name="T4" fmla="*/ 0 w 17"/>
                  <a:gd name="T5" fmla="*/ 0 h 114"/>
                  <a:gd name="T6" fmla="*/ 0 w 17"/>
                  <a:gd name="T7" fmla="*/ 0 h 114"/>
                  <a:gd name="T8" fmla="*/ 0 w 17"/>
                  <a:gd name="T9" fmla="*/ 0 h 114"/>
                  <a:gd name="T10" fmla="*/ 0 w 17"/>
                  <a:gd name="T11" fmla="*/ 0 h 114"/>
                  <a:gd name="T12" fmla="*/ 0 w 17"/>
                  <a:gd name="T13" fmla="*/ 0 h 114"/>
                  <a:gd name="T14" fmla="*/ 0 w 17"/>
                  <a:gd name="T15" fmla="*/ 0 h 114"/>
                  <a:gd name="T16" fmla="*/ 0 w 17"/>
                  <a:gd name="T17" fmla="*/ 0 h 114"/>
                  <a:gd name="T18" fmla="*/ 0 w 17"/>
                  <a:gd name="T19" fmla="*/ 0 h 114"/>
                  <a:gd name="T20" fmla="*/ 0 w 17"/>
                  <a:gd name="T21" fmla="*/ 0 h 114"/>
                  <a:gd name="T22" fmla="*/ 0 w 17"/>
                  <a:gd name="T23" fmla="*/ 0 h 114"/>
                  <a:gd name="T24" fmla="*/ 0 w 17"/>
                  <a:gd name="T25" fmla="*/ 0 h 114"/>
                  <a:gd name="T26" fmla="*/ 0 w 17"/>
                  <a:gd name="T27" fmla="*/ 0 h 114"/>
                  <a:gd name="T28" fmla="*/ 0 w 17"/>
                  <a:gd name="T29" fmla="*/ 0 h 114"/>
                  <a:gd name="T30" fmla="*/ 0 w 17"/>
                  <a:gd name="T31" fmla="*/ 0 h 114"/>
                  <a:gd name="T32" fmla="*/ 0 w 17"/>
                  <a:gd name="T33" fmla="*/ 0 h 114"/>
                  <a:gd name="T34" fmla="*/ 0 w 17"/>
                  <a:gd name="T35" fmla="*/ 0 h 114"/>
                  <a:gd name="T36" fmla="*/ 0 w 17"/>
                  <a:gd name="T37" fmla="*/ 0 h 114"/>
                  <a:gd name="T38" fmla="*/ 0 w 17"/>
                  <a:gd name="T39" fmla="*/ 0 h 114"/>
                  <a:gd name="T40" fmla="*/ 0 w 17"/>
                  <a:gd name="T41" fmla="*/ 0 h 114"/>
                  <a:gd name="T42" fmla="*/ 0 w 17"/>
                  <a:gd name="T43" fmla="*/ 0 h 114"/>
                  <a:gd name="T44" fmla="*/ 0 w 17"/>
                  <a:gd name="T45" fmla="*/ 0 h 114"/>
                  <a:gd name="T46" fmla="*/ 0 w 17"/>
                  <a:gd name="T47" fmla="*/ 0 h 114"/>
                  <a:gd name="T48" fmla="*/ 0 w 17"/>
                  <a:gd name="T49" fmla="*/ 0 h 114"/>
                  <a:gd name="T50" fmla="*/ 0 w 17"/>
                  <a:gd name="T51" fmla="*/ 0 h 11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14"/>
                  <a:gd name="T80" fmla="*/ 17 w 17"/>
                  <a:gd name="T81" fmla="*/ 114 h 114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14">
                    <a:moveTo>
                      <a:pt x="17" y="10"/>
                    </a:moveTo>
                    <a:lnTo>
                      <a:pt x="17" y="6"/>
                    </a:lnTo>
                    <a:lnTo>
                      <a:pt x="14" y="3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08"/>
                    </a:lnTo>
                    <a:lnTo>
                      <a:pt x="0" y="111"/>
                    </a:lnTo>
                    <a:lnTo>
                      <a:pt x="3" y="111"/>
                    </a:lnTo>
                    <a:lnTo>
                      <a:pt x="3" y="114"/>
                    </a:lnTo>
                    <a:lnTo>
                      <a:pt x="6" y="114"/>
                    </a:lnTo>
                    <a:lnTo>
                      <a:pt x="8" y="114"/>
                    </a:lnTo>
                    <a:lnTo>
                      <a:pt x="11" y="114"/>
                    </a:lnTo>
                    <a:lnTo>
                      <a:pt x="14" y="111"/>
                    </a:lnTo>
                    <a:lnTo>
                      <a:pt x="17" y="108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94" name="Line 1152"/>
              <p:cNvSpPr>
                <a:spLocks noChangeShapeType="1"/>
              </p:cNvSpPr>
              <p:nvPr/>
            </p:nvSpPr>
            <p:spPr bwMode="auto">
              <a:xfrm>
                <a:off x="999" y="210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95" name="Freeform 1153"/>
              <p:cNvSpPr>
                <a:spLocks/>
              </p:cNvSpPr>
              <p:nvPr/>
            </p:nvSpPr>
            <p:spPr bwMode="auto">
              <a:xfrm>
                <a:off x="998" y="2109"/>
                <a:ext cx="20" cy="4"/>
              </a:xfrm>
              <a:custGeom>
                <a:avLst/>
                <a:gdLst>
                  <a:gd name="T0" fmla="*/ 0 w 102"/>
                  <a:gd name="T1" fmla="*/ 0 h 19"/>
                  <a:gd name="T2" fmla="*/ 0 w 102"/>
                  <a:gd name="T3" fmla="*/ 0 h 19"/>
                  <a:gd name="T4" fmla="*/ 0 w 102"/>
                  <a:gd name="T5" fmla="*/ 0 h 19"/>
                  <a:gd name="T6" fmla="*/ 0 w 102"/>
                  <a:gd name="T7" fmla="*/ 0 h 19"/>
                  <a:gd name="T8" fmla="*/ 0 w 102"/>
                  <a:gd name="T9" fmla="*/ 0 h 19"/>
                  <a:gd name="T10" fmla="*/ 0 w 102"/>
                  <a:gd name="T11" fmla="*/ 0 h 19"/>
                  <a:gd name="T12" fmla="*/ 0 w 102"/>
                  <a:gd name="T13" fmla="*/ 0 h 19"/>
                  <a:gd name="T14" fmla="*/ 0 w 102"/>
                  <a:gd name="T15" fmla="*/ 0 h 19"/>
                  <a:gd name="T16" fmla="*/ 0 w 102"/>
                  <a:gd name="T17" fmla="*/ 0 h 19"/>
                  <a:gd name="T18" fmla="*/ 0 w 102"/>
                  <a:gd name="T19" fmla="*/ 0 h 19"/>
                  <a:gd name="T20" fmla="*/ 0 w 102"/>
                  <a:gd name="T21" fmla="*/ 0 h 19"/>
                  <a:gd name="T22" fmla="*/ 0 w 102"/>
                  <a:gd name="T23" fmla="*/ 0 h 19"/>
                  <a:gd name="T24" fmla="*/ 0 w 102"/>
                  <a:gd name="T25" fmla="*/ 0 h 19"/>
                  <a:gd name="T26" fmla="*/ 0 w 102"/>
                  <a:gd name="T27" fmla="*/ 0 h 19"/>
                  <a:gd name="T28" fmla="*/ 0 w 102"/>
                  <a:gd name="T29" fmla="*/ 0 h 19"/>
                  <a:gd name="T30" fmla="*/ 0 w 102"/>
                  <a:gd name="T31" fmla="*/ 0 h 19"/>
                  <a:gd name="T32" fmla="*/ 0 w 102"/>
                  <a:gd name="T33" fmla="*/ 0 h 19"/>
                  <a:gd name="T34" fmla="*/ 0 w 102"/>
                  <a:gd name="T35" fmla="*/ 0 h 19"/>
                  <a:gd name="T36" fmla="*/ 0 w 102"/>
                  <a:gd name="T37" fmla="*/ 0 h 19"/>
                  <a:gd name="T38" fmla="*/ 0 w 102"/>
                  <a:gd name="T39" fmla="*/ 0 h 19"/>
                  <a:gd name="T40" fmla="*/ 0 w 102"/>
                  <a:gd name="T41" fmla="*/ 0 h 19"/>
                  <a:gd name="T42" fmla="*/ 0 w 102"/>
                  <a:gd name="T43" fmla="*/ 0 h 19"/>
                  <a:gd name="T44" fmla="*/ 0 w 102"/>
                  <a:gd name="T45" fmla="*/ 0 h 19"/>
                  <a:gd name="T46" fmla="*/ 0 w 102"/>
                  <a:gd name="T47" fmla="*/ 0 h 19"/>
                  <a:gd name="T48" fmla="*/ 0 w 102"/>
                  <a:gd name="T49" fmla="*/ 0 h 19"/>
                  <a:gd name="T50" fmla="*/ 0 w 102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02"/>
                  <a:gd name="T79" fmla="*/ 0 h 19"/>
                  <a:gd name="T80" fmla="*/ 102 w 102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02" h="19">
                    <a:moveTo>
                      <a:pt x="8" y="0"/>
                    </a:moveTo>
                    <a:lnTo>
                      <a:pt x="6" y="0"/>
                    </a:lnTo>
                    <a:lnTo>
                      <a:pt x="3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3" y="16"/>
                    </a:lnTo>
                    <a:lnTo>
                      <a:pt x="3" y="19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93" y="19"/>
                    </a:lnTo>
                    <a:lnTo>
                      <a:pt x="98" y="19"/>
                    </a:lnTo>
                    <a:lnTo>
                      <a:pt x="98" y="16"/>
                    </a:lnTo>
                    <a:lnTo>
                      <a:pt x="102" y="16"/>
                    </a:lnTo>
                    <a:lnTo>
                      <a:pt x="102" y="13"/>
                    </a:lnTo>
                    <a:lnTo>
                      <a:pt x="102" y="10"/>
                    </a:lnTo>
                    <a:lnTo>
                      <a:pt x="102" y="7"/>
                    </a:lnTo>
                    <a:lnTo>
                      <a:pt x="98" y="4"/>
                    </a:lnTo>
                    <a:lnTo>
                      <a:pt x="96" y="0"/>
                    </a:lnTo>
                    <a:lnTo>
                      <a:pt x="93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96" name="Line 1154"/>
              <p:cNvSpPr>
                <a:spLocks noChangeShapeType="1"/>
              </p:cNvSpPr>
              <p:nvPr/>
            </p:nvSpPr>
            <p:spPr bwMode="auto">
              <a:xfrm>
                <a:off x="1018" y="211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97" name="Freeform 1155"/>
              <p:cNvSpPr>
                <a:spLocks/>
              </p:cNvSpPr>
              <p:nvPr/>
            </p:nvSpPr>
            <p:spPr bwMode="auto">
              <a:xfrm>
                <a:off x="1015" y="2109"/>
                <a:ext cx="3" cy="24"/>
              </a:xfrm>
              <a:custGeom>
                <a:avLst/>
                <a:gdLst>
                  <a:gd name="T0" fmla="*/ 0 w 17"/>
                  <a:gd name="T1" fmla="*/ 0 h 117"/>
                  <a:gd name="T2" fmla="*/ 0 w 17"/>
                  <a:gd name="T3" fmla="*/ 0 h 117"/>
                  <a:gd name="T4" fmla="*/ 0 w 17"/>
                  <a:gd name="T5" fmla="*/ 0 h 117"/>
                  <a:gd name="T6" fmla="*/ 0 w 17"/>
                  <a:gd name="T7" fmla="*/ 0 h 117"/>
                  <a:gd name="T8" fmla="*/ 0 w 17"/>
                  <a:gd name="T9" fmla="*/ 0 h 117"/>
                  <a:gd name="T10" fmla="*/ 0 w 17"/>
                  <a:gd name="T11" fmla="*/ 0 h 117"/>
                  <a:gd name="T12" fmla="*/ 0 w 17"/>
                  <a:gd name="T13" fmla="*/ 0 h 117"/>
                  <a:gd name="T14" fmla="*/ 0 w 17"/>
                  <a:gd name="T15" fmla="*/ 0 h 117"/>
                  <a:gd name="T16" fmla="*/ 0 w 17"/>
                  <a:gd name="T17" fmla="*/ 0 h 117"/>
                  <a:gd name="T18" fmla="*/ 0 w 17"/>
                  <a:gd name="T19" fmla="*/ 0 h 117"/>
                  <a:gd name="T20" fmla="*/ 0 w 17"/>
                  <a:gd name="T21" fmla="*/ 0 h 117"/>
                  <a:gd name="T22" fmla="*/ 0 w 17"/>
                  <a:gd name="T23" fmla="*/ 0 h 117"/>
                  <a:gd name="T24" fmla="*/ 0 w 17"/>
                  <a:gd name="T25" fmla="*/ 0 h 117"/>
                  <a:gd name="T26" fmla="*/ 0 w 17"/>
                  <a:gd name="T27" fmla="*/ 0 h 117"/>
                  <a:gd name="T28" fmla="*/ 0 w 17"/>
                  <a:gd name="T29" fmla="*/ 0 h 117"/>
                  <a:gd name="T30" fmla="*/ 0 w 17"/>
                  <a:gd name="T31" fmla="*/ 0 h 117"/>
                  <a:gd name="T32" fmla="*/ 0 w 17"/>
                  <a:gd name="T33" fmla="*/ 0 h 117"/>
                  <a:gd name="T34" fmla="*/ 0 w 17"/>
                  <a:gd name="T35" fmla="*/ 0 h 117"/>
                  <a:gd name="T36" fmla="*/ 0 w 17"/>
                  <a:gd name="T37" fmla="*/ 0 h 117"/>
                  <a:gd name="T38" fmla="*/ 0 w 17"/>
                  <a:gd name="T39" fmla="*/ 0 h 117"/>
                  <a:gd name="T40" fmla="*/ 0 w 17"/>
                  <a:gd name="T41" fmla="*/ 0 h 117"/>
                  <a:gd name="T42" fmla="*/ 0 w 17"/>
                  <a:gd name="T43" fmla="*/ 0 h 117"/>
                  <a:gd name="T44" fmla="*/ 0 w 17"/>
                  <a:gd name="T45" fmla="*/ 0 h 117"/>
                  <a:gd name="T46" fmla="*/ 0 w 17"/>
                  <a:gd name="T47" fmla="*/ 0 h 117"/>
                  <a:gd name="T48" fmla="*/ 0 w 17"/>
                  <a:gd name="T49" fmla="*/ 0 h 117"/>
                  <a:gd name="T50" fmla="*/ 0 w 17"/>
                  <a:gd name="T51" fmla="*/ 0 h 11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17"/>
                  <a:gd name="T80" fmla="*/ 17 w 17"/>
                  <a:gd name="T81" fmla="*/ 117 h 11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17">
                    <a:moveTo>
                      <a:pt x="17" y="10"/>
                    </a:moveTo>
                    <a:lnTo>
                      <a:pt x="17" y="10"/>
                    </a:lnTo>
                    <a:lnTo>
                      <a:pt x="17" y="7"/>
                    </a:lnTo>
                    <a:lnTo>
                      <a:pt x="13" y="4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4"/>
                    </a:lnTo>
                    <a:lnTo>
                      <a:pt x="2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08"/>
                    </a:lnTo>
                    <a:lnTo>
                      <a:pt x="0" y="112"/>
                    </a:lnTo>
                    <a:lnTo>
                      <a:pt x="2" y="115"/>
                    </a:lnTo>
                    <a:lnTo>
                      <a:pt x="6" y="115"/>
                    </a:lnTo>
                    <a:lnTo>
                      <a:pt x="6" y="117"/>
                    </a:lnTo>
                    <a:lnTo>
                      <a:pt x="8" y="117"/>
                    </a:lnTo>
                    <a:lnTo>
                      <a:pt x="11" y="117"/>
                    </a:lnTo>
                    <a:lnTo>
                      <a:pt x="13" y="115"/>
                    </a:lnTo>
                    <a:lnTo>
                      <a:pt x="17" y="112"/>
                    </a:lnTo>
                    <a:lnTo>
                      <a:pt x="17" y="108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98" name="Line 1156"/>
              <p:cNvSpPr>
                <a:spLocks noChangeShapeType="1"/>
              </p:cNvSpPr>
              <p:nvPr/>
            </p:nvSpPr>
            <p:spPr bwMode="auto">
              <a:xfrm>
                <a:off x="1016" y="212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699" name="Freeform 1157"/>
              <p:cNvSpPr>
                <a:spLocks/>
              </p:cNvSpPr>
              <p:nvPr/>
            </p:nvSpPr>
            <p:spPr bwMode="auto">
              <a:xfrm>
                <a:off x="1015" y="2129"/>
                <a:ext cx="17" cy="4"/>
              </a:xfrm>
              <a:custGeom>
                <a:avLst/>
                <a:gdLst>
                  <a:gd name="T0" fmla="*/ 0 w 87"/>
                  <a:gd name="T1" fmla="*/ 0 h 17"/>
                  <a:gd name="T2" fmla="*/ 0 w 87"/>
                  <a:gd name="T3" fmla="*/ 0 h 17"/>
                  <a:gd name="T4" fmla="*/ 0 w 87"/>
                  <a:gd name="T5" fmla="*/ 0 h 17"/>
                  <a:gd name="T6" fmla="*/ 0 w 87"/>
                  <a:gd name="T7" fmla="*/ 0 h 17"/>
                  <a:gd name="T8" fmla="*/ 0 w 87"/>
                  <a:gd name="T9" fmla="*/ 0 h 17"/>
                  <a:gd name="T10" fmla="*/ 0 w 87"/>
                  <a:gd name="T11" fmla="*/ 0 h 17"/>
                  <a:gd name="T12" fmla="*/ 0 w 87"/>
                  <a:gd name="T13" fmla="*/ 0 h 17"/>
                  <a:gd name="T14" fmla="*/ 0 w 87"/>
                  <a:gd name="T15" fmla="*/ 0 h 17"/>
                  <a:gd name="T16" fmla="*/ 0 w 87"/>
                  <a:gd name="T17" fmla="*/ 0 h 17"/>
                  <a:gd name="T18" fmla="*/ 0 w 87"/>
                  <a:gd name="T19" fmla="*/ 0 h 17"/>
                  <a:gd name="T20" fmla="*/ 0 w 87"/>
                  <a:gd name="T21" fmla="*/ 0 h 17"/>
                  <a:gd name="T22" fmla="*/ 0 w 87"/>
                  <a:gd name="T23" fmla="*/ 0 h 17"/>
                  <a:gd name="T24" fmla="*/ 0 w 87"/>
                  <a:gd name="T25" fmla="*/ 0 h 17"/>
                  <a:gd name="T26" fmla="*/ 0 w 87"/>
                  <a:gd name="T27" fmla="*/ 0 h 17"/>
                  <a:gd name="T28" fmla="*/ 0 w 87"/>
                  <a:gd name="T29" fmla="*/ 0 h 17"/>
                  <a:gd name="T30" fmla="*/ 0 w 87"/>
                  <a:gd name="T31" fmla="*/ 0 h 17"/>
                  <a:gd name="T32" fmla="*/ 0 w 87"/>
                  <a:gd name="T33" fmla="*/ 0 h 17"/>
                  <a:gd name="T34" fmla="*/ 0 w 87"/>
                  <a:gd name="T35" fmla="*/ 0 h 17"/>
                  <a:gd name="T36" fmla="*/ 0 w 87"/>
                  <a:gd name="T37" fmla="*/ 0 h 17"/>
                  <a:gd name="T38" fmla="*/ 0 w 87"/>
                  <a:gd name="T39" fmla="*/ 0 h 17"/>
                  <a:gd name="T40" fmla="*/ 0 w 87"/>
                  <a:gd name="T41" fmla="*/ 0 h 17"/>
                  <a:gd name="T42" fmla="*/ 0 w 87"/>
                  <a:gd name="T43" fmla="*/ 0 h 17"/>
                  <a:gd name="T44" fmla="*/ 0 w 87"/>
                  <a:gd name="T45" fmla="*/ 0 h 17"/>
                  <a:gd name="T46" fmla="*/ 0 w 87"/>
                  <a:gd name="T47" fmla="*/ 0 h 17"/>
                  <a:gd name="T48" fmla="*/ 0 w 87"/>
                  <a:gd name="T49" fmla="*/ 0 h 17"/>
                  <a:gd name="T50" fmla="*/ 0 w 87"/>
                  <a:gd name="T51" fmla="*/ 0 h 1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7"/>
                  <a:gd name="T79" fmla="*/ 0 h 17"/>
                  <a:gd name="T80" fmla="*/ 87 w 87"/>
                  <a:gd name="T81" fmla="*/ 17 h 1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7" h="17">
                    <a:moveTo>
                      <a:pt x="8" y="0"/>
                    </a:moveTo>
                    <a:lnTo>
                      <a:pt x="6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5"/>
                    </a:lnTo>
                    <a:lnTo>
                      <a:pt x="6" y="15"/>
                    </a:lnTo>
                    <a:lnTo>
                      <a:pt x="6" y="17"/>
                    </a:lnTo>
                    <a:lnTo>
                      <a:pt x="8" y="17"/>
                    </a:lnTo>
                    <a:lnTo>
                      <a:pt x="79" y="17"/>
                    </a:lnTo>
                    <a:lnTo>
                      <a:pt x="85" y="15"/>
                    </a:lnTo>
                    <a:lnTo>
                      <a:pt x="87" y="12"/>
                    </a:lnTo>
                    <a:lnTo>
                      <a:pt x="87" y="8"/>
                    </a:lnTo>
                    <a:lnTo>
                      <a:pt x="87" y="6"/>
                    </a:lnTo>
                    <a:lnTo>
                      <a:pt x="87" y="2"/>
                    </a:lnTo>
                    <a:lnTo>
                      <a:pt x="85" y="2"/>
                    </a:lnTo>
                    <a:lnTo>
                      <a:pt x="85" y="0"/>
                    </a:lnTo>
                    <a:lnTo>
                      <a:pt x="81" y="0"/>
                    </a:lnTo>
                    <a:lnTo>
                      <a:pt x="79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00" name="Line 1158"/>
              <p:cNvSpPr>
                <a:spLocks noChangeShapeType="1"/>
              </p:cNvSpPr>
              <p:nvPr/>
            </p:nvSpPr>
            <p:spPr bwMode="auto">
              <a:xfrm>
                <a:off x="1032" y="213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01" name="Freeform 1159"/>
              <p:cNvSpPr>
                <a:spLocks/>
              </p:cNvSpPr>
              <p:nvPr/>
            </p:nvSpPr>
            <p:spPr bwMode="auto">
              <a:xfrm>
                <a:off x="1029" y="2129"/>
                <a:ext cx="3" cy="43"/>
              </a:xfrm>
              <a:custGeom>
                <a:avLst/>
                <a:gdLst>
                  <a:gd name="T0" fmla="*/ 0 w 17"/>
                  <a:gd name="T1" fmla="*/ 0 h 212"/>
                  <a:gd name="T2" fmla="*/ 0 w 17"/>
                  <a:gd name="T3" fmla="*/ 0 h 212"/>
                  <a:gd name="T4" fmla="*/ 0 w 17"/>
                  <a:gd name="T5" fmla="*/ 0 h 212"/>
                  <a:gd name="T6" fmla="*/ 0 w 17"/>
                  <a:gd name="T7" fmla="*/ 0 h 212"/>
                  <a:gd name="T8" fmla="*/ 0 w 17"/>
                  <a:gd name="T9" fmla="*/ 0 h 212"/>
                  <a:gd name="T10" fmla="*/ 0 w 17"/>
                  <a:gd name="T11" fmla="*/ 0 h 212"/>
                  <a:gd name="T12" fmla="*/ 0 w 17"/>
                  <a:gd name="T13" fmla="*/ 0 h 212"/>
                  <a:gd name="T14" fmla="*/ 0 w 17"/>
                  <a:gd name="T15" fmla="*/ 0 h 212"/>
                  <a:gd name="T16" fmla="*/ 0 w 17"/>
                  <a:gd name="T17" fmla="*/ 0 h 212"/>
                  <a:gd name="T18" fmla="*/ 0 w 17"/>
                  <a:gd name="T19" fmla="*/ 0 h 212"/>
                  <a:gd name="T20" fmla="*/ 0 w 17"/>
                  <a:gd name="T21" fmla="*/ 0 h 212"/>
                  <a:gd name="T22" fmla="*/ 0 w 17"/>
                  <a:gd name="T23" fmla="*/ 0 h 212"/>
                  <a:gd name="T24" fmla="*/ 0 w 17"/>
                  <a:gd name="T25" fmla="*/ 0 h 212"/>
                  <a:gd name="T26" fmla="*/ 0 w 17"/>
                  <a:gd name="T27" fmla="*/ 0 h 212"/>
                  <a:gd name="T28" fmla="*/ 0 w 17"/>
                  <a:gd name="T29" fmla="*/ 0 h 212"/>
                  <a:gd name="T30" fmla="*/ 0 w 17"/>
                  <a:gd name="T31" fmla="*/ 0 h 212"/>
                  <a:gd name="T32" fmla="*/ 0 w 17"/>
                  <a:gd name="T33" fmla="*/ 0 h 212"/>
                  <a:gd name="T34" fmla="*/ 0 w 17"/>
                  <a:gd name="T35" fmla="*/ 0 h 212"/>
                  <a:gd name="T36" fmla="*/ 0 w 17"/>
                  <a:gd name="T37" fmla="*/ 0 h 212"/>
                  <a:gd name="T38" fmla="*/ 0 w 17"/>
                  <a:gd name="T39" fmla="*/ 0 h 212"/>
                  <a:gd name="T40" fmla="*/ 0 w 17"/>
                  <a:gd name="T41" fmla="*/ 0 h 212"/>
                  <a:gd name="T42" fmla="*/ 0 w 17"/>
                  <a:gd name="T43" fmla="*/ 0 h 212"/>
                  <a:gd name="T44" fmla="*/ 0 w 17"/>
                  <a:gd name="T45" fmla="*/ 0 h 212"/>
                  <a:gd name="T46" fmla="*/ 0 w 17"/>
                  <a:gd name="T47" fmla="*/ 0 h 212"/>
                  <a:gd name="T48" fmla="*/ 0 w 17"/>
                  <a:gd name="T49" fmla="*/ 0 h 212"/>
                  <a:gd name="T50" fmla="*/ 0 w 17"/>
                  <a:gd name="T51" fmla="*/ 0 h 21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212"/>
                  <a:gd name="T80" fmla="*/ 17 w 17"/>
                  <a:gd name="T81" fmla="*/ 212 h 212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212">
                    <a:moveTo>
                      <a:pt x="17" y="8"/>
                    </a:moveTo>
                    <a:lnTo>
                      <a:pt x="17" y="6"/>
                    </a:lnTo>
                    <a:lnTo>
                      <a:pt x="17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206"/>
                    </a:lnTo>
                    <a:lnTo>
                      <a:pt x="4" y="206"/>
                    </a:lnTo>
                    <a:lnTo>
                      <a:pt x="4" y="208"/>
                    </a:lnTo>
                    <a:lnTo>
                      <a:pt x="6" y="212"/>
                    </a:lnTo>
                    <a:lnTo>
                      <a:pt x="9" y="212"/>
                    </a:lnTo>
                    <a:lnTo>
                      <a:pt x="11" y="212"/>
                    </a:lnTo>
                    <a:lnTo>
                      <a:pt x="15" y="212"/>
                    </a:lnTo>
                    <a:lnTo>
                      <a:pt x="15" y="208"/>
                    </a:lnTo>
                    <a:lnTo>
                      <a:pt x="17" y="206"/>
                    </a:lnTo>
                    <a:lnTo>
                      <a:pt x="17" y="8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02" name="Line 1160"/>
              <p:cNvSpPr>
                <a:spLocks noChangeShapeType="1"/>
              </p:cNvSpPr>
              <p:nvPr/>
            </p:nvSpPr>
            <p:spPr bwMode="auto">
              <a:xfrm>
                <a:off x="1030" y="216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03" name="Freeform 1161"/>
              <p:cNvSpPr>
                <a:spLocks/>
              </p:cNvSpPr>
              <p:nvPr/>
            </p:nvSpPr>
            <p:spPr bwMode="auto">
              <a:xfrm>
                <a:off x="1029" y="2168"/>
                <a:ext cx="14" cy="4"/>
              </a:xfrm>
              <a:custGeom>
                <a:avLst/>
                <a:gdLst>
                  <a:gd name="T0" fmla="*/ 0 w 74"/>
                  <a:gd name="T1" fmla="*/ 0 h 19"/>
                  <a:gd name="T2" fmla="*/ 0 w 74"/>
                  <a:gd name="T3" fmla="*/ 0 h 19"/>
                  <a:gd name="T4" fmla="*/ 0 w 74"/>
                  <a:gd name="T5" fmla="*/ 0 h 19"/>
                  <a:gd name="T6" fmla="*/ 0 w 74"/>
                  <a:gd name="T7" fmla="*/ 0 h 19"/>
                  <a:gd name="T8" fmla="*/ 0 w 74"/>
                  <a:gd name="T9" fmla="*/ 0 h 19"/>
                  <a:gd name="T10" fmla="*/ 0 w 74"/>
                  <a:gd name="T11" fmla="*/ 0 h 19"/>
                  <a:gd name="T12" fmla="*/ 0 w 74"/>
                  <a:gd name="T13" fmla="*/ 0 h 19"/>
                  <a:gd name="T14" fmla="*/ 0 w 74"/>
                  <a:gd name="T15" fmla="*/ 0 h 19"/>
                  <a:gd name="T16" fmla="*/ 0 w 74"/>
                  <a:gd name="T17" fmla="*/ 0 h 19"/>
                  <a:gd name="T18" fmla="*/ 0 w 74"/>
                  <a:gd name="T19" fmla="*/ 0 h 19"/>
                  <a:gd name="T20" fmla="*/ 0 w 74"/>
                  <a:gd name="T21" fmla="*/ 0 h 19"/>
                  <a:gd name="T22" fmla="*/ 0 w 74"/>
                  <a:gd name="T23" fmla="*/ 0 h 19"/>
                  <a:gd name="T24" fmla="*/ 0 w 74"/>
                  <a:gd name="T25" fmla="*/ 0 h 19"/>
                  <a:gd name="T26" fmla="*/ 0 w 74"/>
                  <a:gd name="T27" fmla="*/ 0 h 19"/>
                  <a:gd name="T28" fmla="*/ 0 w 74"/>
                  <a:gd name="T29" fmla="*/ 0 h 19"/>
                  <a:gd name="T30" fmla="*/ 0 w 74"/>
                  <a:gd name="T31" fmla="*/ 0 h 19"/>
                  <a:gd name="T32" fmla="*/ 0 w 74"/>
                  <a:gd name="T33" fmla="*/ 0 h 19"/>
                  <a:gd name="T34" fmla="*/ 0 w 74"/>
                  <a:gd name="T35" fmla="*/ 0 h 19"/>
                  <a:gd name="T36" fmla="*/ 0 w 74"/>
                  <a:gd name="T37" fmla="*/ 0 h 19"/>
                  <a:gd name="T38" fmla="*/ 0 w 74"/>
                  <a:gd name="T39" fmla="*/ 0 h 19"/>
                  <a:gd name="T40" fmla="*/ 0 w 74"/>
                  <a:gd name="T41" fmla="*/ 0 h 19"/>
                  <a:gd name="T42" fmla="*/ 0 w 74"/>
                  <a:gd name="T43" fmla="*/ 0 h 19"/>
                  <a:gd name="T44" fmla="*/ 0 w 74"/>
                  <a:gd name="T45" fmla="*/ 0 h 19"/>
                  <a:gd name="T46" fmla="*/ 0 w 74"/>
                  <a:gd name="T47" fmla="*/ 0 h 19"/>
                  <a:gd name="T48" fmla="*/ 0 w 74"/>
                  <a:gd name="T49" fmla="*/ 0 h 19"/>
                  <a:gd name="T50" fmla="*/ 0 w 74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74"/>
                  <a:gd name="T79" fmla="*/ 0 h 19"/>
                  <a:gd name="T80" fmla="*/ 74 w 74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74" h="19">
                    <a:moveTo>
                      <a:pt x="9" y="0"/>
                    </a:moveTo>
                    <a:lnTo>
                      <a:pt x="6" y="0"/>
                    </a:lnTo>
                    <a:lnTo>
                      <a:pt x="4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4" y="13"/>
                    </a:lnTo>
                    <a:lnTo>
                      <a:pt x="4" y="15"/>
                    </a:lnTo>
                    <a:lnTo>
                      <a:pt x="6" y="19"/>
                    </a:lnTo>
                    <a:lnTo>
                      <a:pt x="9" y="19"/>
                    </a:lnTo>
                    <a:lnTo>
                      <a:pt x="63" y="19"/>
                    </a:lnTo>
                    <a:lnTo>
                      <a:pt x="72" y="19"/>
                    </a:lnTo>
                    <a:lnTo>
                      <a:pt x="72" y="15"/>
                    </a:lnTo>
                    <a:lnTo>
                      <a:pt x="74" y="13"/>
                    </a:lnTo>
                    <a:lnTo>
                      <a:pt x="74" y="9"/>
                    </a:lnTo>
                    <a:lnTo>
                      <a:pt x="74" y="6"/>
                    </a:lnTo>
                    <a:lnTo>
                      <a:pt x="74" y="3"/>
                    </a:lnTo>
                    <a:lnTo>
                      <a:pt x="72" y="3"/>
                    </a:lnTo>
                    <a:lnTo>
                      <a:pt x="72" y="0"/>
                    </a:lnTo>
                    <a:lnTo>
                      <a:pt x="68" y="0"/>
                    </a:lnTo>
                    <a:lnTo>
                      <a:pt x="63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04" name="Line 1162"/>
              <p:cNvSpPr>
                <a:spLocks noChangeShapeType="1"/>
              </p:cNvSpPr>
              <p:nvPr/>
            </p:nvSpPr>
            <p:spPr bwMode="auto">
              <a:xfrm>
                <a:off x="1043" y="217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05" name="Freeform 1163"/>
              <p:cNvSpPr>
                <a:spLocks/>
              </p:cNvSpPr>
              <p:nvPr/>
            </p:nvSpPr>
            <p:spPr bwMode="auto">
              <a:xfrm>
                <a:off x="1040" y="2168"/>
                <a:ext cx="3" cy="23"/>
              </a:xfrm>
              <a:custGeom>
                <a:avLst/>
                <a:gdLst>
                  <a:gd name="T0" fmla="*/ 0 w 17"/>
                  <a:gd name="T1" fmla="*/ 0 h 114"/>
                  <a:gd name="T2" fmla="*/ 0 w 17"/>
                  <a:gd name="T3" fmla="*/ 0 h 114"/>
                  <a:gd name="T4" fmla="*/ 0 w 17"/>
                  <a:gd name="T5" fmla="*/ 0 h 114"/>
                  <a:gd name="T6" fmla="*/ 0 w 17"/>
                  <a:gd name="T7" fmla="*/ 0 h 114"/>
                  <a:gd name="T8" fmla="*/ 0 w 17"/>
                  <a:gd name="T9" fmla="*/ 0 h 114"/>
                  <a:gd name="T10" fmla="*/ 0 w 17"/>
                  <a:gd name="T11" fmla="*/ 0 h 114"/>
                  <a:gd name="T12" fmla="*/ 0 w 17"/>
                  <a:gd name="T13" fmla="*/ 0 h 114"/>
                  <a:gd name="T14" fmla="*/ 0 w 17"/>
                  <a:gd name="T15" fmla="*/ 0 h 114"/>
                  <a:gd name="T16" fmla="*/ 0 w 17"/>
                  <a:gd name="T17" fmla="*/ 0 h 114"/>
                  <a:gd name="T18" fmla="*/ 0 w 17"/>
                  <a:gd name="T19" fmla="*/ 0 h 114"/>
                  <a:gd name="T20" fmla="*/ 0 w 17"/>
                  <a:gd name="T21" fmla="*/ 0 h 114"/>
                  <a:gd name="T22" fmla="*/ 0 w 17"/>
                  <a:gd name="T23" fmla="*/ 0 h 114"/>
                  <a:gd name="T24" fmla="*/ 0 w 17"/>
                  <a:gd name="T25" fmla="*/ 0 h 114"/>
                  <a:gd name="T26" fmla="*/ 0 w 17"/>
                  <a:gd name="T27" fmla="*/ 0 h 114"/>
                  <a:gd name="T28" fmla="*/ 0 w 17"/>
                  <a:gd name="T29" fmla="*/ 0 h 114"/>
                  <a:gd name="T30" fmla="*/ 0 w 17"/>
                  <a:gd name="T31" fmla="*/ 0 h 114"/>
                  <a:gd name="T32" fmla="*/ 0 w 17"/>
                  <a:gd name="T33" fmla="*/ 0 h 114"/>
                  <a:gd name="T34" fmla="*/ 0 w 17"/>
                  <a:gd name="T35" fmla="*/ 0 h 114"/>
                  <a:gd name="T36" fmla="*/ 0 w 17"/>
                  <a:gd name="T37" fmla="*/ 0 h 114"/>
                  <a:gd name="T38" fmla="*/ 0 w 17"/>
                  <a:gd name="T39" fmla="*/ 0 h 114"/>
                  <a:gd name="T40" fmla="*/ 0 w 17"/>
                  <a:gd name="T41" fmla="*/ 0 h 114"/>
                  <a:gd name="T42" fmla="*/ 0 w 17"/>
                  <a:gd name="T43" fmla="*/ 0 h 114"/>
                  <a:gd name="T44" fmla="*/ 0 w 17"/>
                  <a:gd name="T45" fmla="*/ 0 h 114"/>
                  <a:gd name="T46" fmla="*/ 0 w 17"/>
                  <a:gd name="T47" fmla="*/ 0 h 114"/>
                  <a:gd name="T48" fmla="*/ 0 w 17"/>
                  <a:gd name="T49" fmla="*/ 0 h 114"/>
                  <a:gd name="T50" fmla="*/ 0 w 17"/>
                  <a:gd name="T51" fmla="*/ 0 h 11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14"/>
                  <a:gd name="T80" fmla="*/ 17 w 17"/>
                  <a:gd name="T81" fmla="*/ 114 h 114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14">
                    <a:moveTo>
                      <a:pt x="17" y="9"/>
                    </a:moveTo>
                    <a:lnTo>
                      <a:pt x="17" y="6"/>
                    </a:lnTo>
                    <a:lnTo>
                      <a:pt x="17" y="3"/>
                    </a:lnTo>
                    <a:lnTo>
                      <a:pt x="15" y="3"/>
                    </a:lnTo>
                    <a:lnTo>
                      <a:pt x="15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08"/>
                    </a:lnTo>
                    <a:lnTo>
                      <a:pt x="4" y="111"/>
                    </a:lnTo>
                    <a:lnTo>
                      <a:pt x="4" y="114"/>
                    </a:lnTo>
                    <a:lnTo>
                      <a:pt x="6" y="114"/>
                    </a:lnTo>
                    <a:lnTo>
                      <a:pt x="9" y="114"/>
                    </a:lnTo>
                    <a:lnTo>
                      <a:pt x="11" y="114"/>
                    </a:lnTo>
                    <a:lnTo>
                      <a:pt x="15" y="114"/>
                    </a:lnTo>
                    <a:lnTo>
                      <a:pt x="17" y="111"/>
                    </a:lnTo>
                    <a:lnTo>
                      <a:pt x="17" y="108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06" name="Line 1164"/>
              <p:cNvSpPr>
                <a:spLocks noChangeShapeType="1"/>
              </p:cNvSpPr>
              <p:nvPr/>
            </p:nvSpPr>
            <p:spPr bwMode="auto">
              <a:xfrm>
                <a:off x="1042" y="218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07" name="Freeform 1165"/>
              <p:cNvSpPr>
                <a:spLocks/>
              </p:cNvSpPr>
              <p:nvPr/>
            </p:nvSpPr>
            <p:spPr bwMode="auto">
              <a:xfrm>
                <a:off x="1040" y="2187"/>
                <a:ext cx="6" cy="4"/>
              </a:xfrm>
              <a:custGeom>
                <a:avLst/>
                <a:gdLst>
                  <a:gd name="T0" fmla="*/ 0 w 31"/>
                  <a:gd name="T1" fmla="*/ 0 h 18"/>
                  <a:gd name="T2" fmla="*/ 0 w 31"/>
                  <a:gd name="T3" fmla="*/ 0 h 18"/>
                  <a:gd name="T4" fmla="*/ 0 w 31"/>
                  <a:gd name="T5" fmla="*/ 0 h 18"/>
                  <a:gd name="T6" fmla="*/ 0 w 31"/>
                  <a:gd name="T7" fmla="*/ 0 h 18"/>
                  <a:gd name="T8" fmla="*/ 0 w 31"/>
                  <a:gd name="T9" fmla="*/ 0 h 18"/>
                  <a:gd name="T10" fmla="*/ 0 w 31"/>
                  <a:gd name="T11" fmla="*/ 0 h 18"/>
                  <a:gd name="T12" fmla="*/ 0 w 31"/>
                  <a:gd name="T13" fmla="*/ 0 h 18"/>
                  <a:gd name="T14" fmla="*/ 0 w 31"/>
                  <a:gd name="T15" fmla="*/ 0 h 18"/>
                  <a:gd name="T16" fmla="*/ 0 w 31"/>
                  <a:gd name="T17" fmla="*/ 0 h 18"/>
                  <a:gd name="T18" fmla="*/ 0 w 31"/>
                  <a:gd name="T19" fmla="*/ 0 h 18"/>
                  <a:gd name="T20" fmla="*/ 0 w 31"/>
                  <a:gd name="T21" fmla="*/ 0 h 18"/>
                  <a:gd name="T22" fmla="*/ 0 w 31"/>
                  <a:gd name="T23" fmla="*/ 0 h 18"/>
                  <a:gd name="T24" fmla="*/ 0 w 31"/>
                  <a:gd name="T25" fmla="*/ 0 h 18"/>
                  <a:gd name="T26" fmla="*/ 0 w 31"/>
                  <a:gd name="T27" fmla="*/ 0 h 18"/>
                  <a:gd name="T28" fmla="*/ 0 w 31"/>
                  <a:gd name="T29" fmla="*/ 0 h 18"/>
                  <a:gd name="T30" fmla="*/ 0 w 31"/>
                  <a:gd name="T31" fmla="*/ 0 h 18"/>
                  <a:gd name="T32" fmla="*/ 0 w 31"/>
                  <a:gd name="T33" fmla="*/ 0 h 18"/>
                  <a:gd name="T34" fmla="*/ 0 w 31"/>
                  <a:gd name="T35" fmla="*/ 0 h 18"/>
                  <a:gd name="T36" fmla="*/ 0 w 31"/>
                  <a:gd name="T37" fmla="*/ 0 h 18"/>
                  <a:gd name="T38" fmla="*/ 0 w 31"/>
                  <a:gd name="T39" fmla="*/ 0 h 18"/>
                  <a:gd name="T40" fmla="*/ 0 w 31"/>
                  <a:gd name="T41" fmla="*/ 0 h 18"/>
                  <a:gd name="T42" fmla="*/ 0 w 31"/>
                  <a:gd name="T43" fmla="*/ 0 h 18"/>
                  <a:gd name="T44" fmla="*/ 0 w 31"/>
                  <a:gd name="T45" fmla="*/ 0 h 18"/>
                  <a:gd name="T46" fmla="*/ 0 w 31"/>
                  <a:gd name="T47" fmla="*/ 0 h 18"/>
                  <a:gd name="T48" fmla="*/ 0 w 31"/>
                  <a:gd name="T49" fmla="*/ 0 h 18"/>
                  <a:gd name="T50" fmla="*/ 0 w 31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1"/>
                  <a:gd name="T79" fmla="*/ 0 h 18"/>
                  <a:gd name="T80" fmla="*/ 31 w 31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1" h="18">
                    <a:moveTo>
                      <a:pt x="9" y="0"/>
                    </a:moveTo>
                    <a:lnTo>
                      <a:pt x="6" y="2"/>
                    </a:lnTo>
                    <a:lnTo>
                      <a:pt x="4" y="2"/>
                    </a:lnTo>
                    <a:lnTo>
                      <a:pt x="4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4" y="15"/>
                    </a:lnTo>
                    <a:lnTo>
                      <a:pt x="4" y="18"/>
                    </a:lnTo>
                    <a:lnTo>
                      <a:pt x="6" y="18"/>
                    </a:lnTo>
                    <a:lnTo>
                      <a:pt x="9" y="18"/>
                    </a:lnTo>
                    <a:lnTo>
                      <a:pt x="22" y="18"/>
                    </a:lnTo>
                    <a:lnTo>
                      <a:pt x="28" y="18"/>
                    </a:lnTo>
                    <a:lnTo>
                      <a:pt x="31" y="18"/>
                    </a:lnTo>
                    <a:lnTo>
                      <a:pt x="31" y="15"/>
                    </a:lnTo>
                    <a:lnTo>
                      <a:pt x="31" y="12"/>
                    </a:lnTo>
                    <a:lnTo>
                      <a:pt x="31" y="9"/>
                    </a:lnTo>
                    <a:lnTo>
                      <a:pt x="31" y="6"/>
                    </a:lnTo>
                    <a:lnTo>
                      <a:pt x="31" y="2"/>
                    </a:lnTo>
                    <a:lnTo>
                      <a:pt x="28" y="2"/>
                    </a:lnTo>
                    <a:lnTo>
                      <a:pt x="26" y="2"/>
                    </a:lnTo>
                    <a:lnTo>
                      <a:pt x="22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08" name="Line 1166"/>
              <p:cNvSpPr>
                <a:spLocks noChangeShapeType="1"/>
              </p:cNvSpPr>
              <p:nvPr/>
            </p:nvSpPr>
            <p:spPr bwMode="auto">
              <a:xfrm>
                <a:off x="1046" y="218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09" name="Freeform 1167"/>
              <p:cNvSpPr>
                <a:spLocks/>
              </p:cNvSpPr>
              <p:nvPr/>
            </p:nvSpPr>
            <p:spPr bwMode="auto">
              <a:xfrm>
                <a:off x="1043" y="2187"/>
                <a:ext cx="3" cy="23"/>
              </a:xfrm>
              <a:custGeom>
                <a:avLst/>
                <a:gdLst>
                  <a:gd name="T0" fmla="*/ 0 w 16"/>
                  <a:gd name="T1" fmla="*/ 0 h 117"/>
                  <a:gd name="T2" fmla="*/ 0 w 16"/>
                  <a:gd name="T3" fmla="*/ 0 h 117"/>
                  <a:gd name="T4" fmla="*/ 0 w 16"/>
                  <a:gd name="T5" fmla="*/ 0 h 117"/>
                  <a:gd name="T6" fmla="*/ 0 w 16"/>
                  <a:gd name="T7" fmla="*/ 0 h 117"/>
                  <a:gd name="T8" fmla="*/ 0 w 16"/>
                  <a:gd name="T9" fmla="*/ 0 h 117"/>
                  <a:gd name="T10" fmla="*/ 0 w 16"/>
                  <a:gd name="T11" fmla="*/ 0 h 117"/>
                  <a:gd name="T12" fmla="*/ 0 w 16"/>
                  <a:gd name="T13" fmla="*/ 0 h 117"/>
                  <a:gd name="T14" fmla="*/ 0 w 16"/>
                  <a:gd name="T15" fmla="*/ 0 h 117"/>
                  <a:gd name="T16" fmla="*/ 0 w 16"/>
                  <a:gd name="T17" fmla="*/ 0 h 117"/>
                  <a:gd name="T18" fmla="*/ 0 w 16"/>
                  <a:gd name="T19" fmla="*/ 0 h 117"/>
                  <a:gd name="T20" fmla="*/ 0 w 16"/>
                  <a:gd name="T21" fmla="*/ 0 h 117"/>
                  <a:gd name="T22" fmla="*/ 0 w 16"/>
                  <a:gd name="T23" fmla="*/ 0 h 117"/>
                  <a:gd name="T24" fmla="*/ 0 w 16"/>
                  <a:gd name="T25" fmla="*/ 0 h 117"/>
                  <a:gd name="T26" fmla="*/ 0 w 16"/>
                  <a:gd name="T27" fmla="*/ 0 h 117"/>
                  <a:gd name="T28" fmla="*/ 0 w 16"/>
                  <a:gd name="T29" fmla="*/ 0 h 117"/>
                  <a:gd name="T30" fmla="*/ 0 w 16"/>
                  <a:gd name="T31" fmla="*/ 0 h 117"/>
                  <a:gd name="T32" fmla="*/ 0 w 16"/>
                  <a:gd name="T33" fmla="*/ 0 h 117"/>
                  <a:gd name="T34" fmla="*/ 0 w 16"/>
                  <a:gd name="T35" fmla="*/ 0 h 117"/>
                  <a:gd name="T36" fmla="*/ 0 w 16"/>
                  <a:gd name="T37" fmla="*/ 0 h 117"/>
                  <a:gd name="T38" fmla="*/ 0 w 16"/>
                  <a:gd name="T39" fmla="*/ 0 h 117"/>
                  <a:gd name="T40" fmla="*/ 0 w 16"/>
                  <a:gd name="T41" fmla="*/ 0 h 117"/>
                  <a:gd name="T42" fmla="*/ 0 w 16"/>
                  <a:gd name="T43" fmla="*/ 0 h 117"/>
                  <a:gd name="T44" fmla="*/ 0 w 16"/>
                  <a:gd name="T45" fmla="*/ 0 h 117"/>
                  <a:gd name="T46" fmla="*/ 0 w 16"/>
                  <a:gd name="T47" fmla="*/ 0 h 117"/>
                  <a:gd name="T48" fmla="*/ 0 w 16"/>
                  <a:gd name="T49" fmla="*/ 0 h 117"/>
                  <a:gd name="T50" fmla="*/ 0 w 16"/>
                  <a:gd name="T51" fmla="*/ 0 h 11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17"/>
                  <a:gd name="T80" fmla="*/ 16 w 16"/>
                  <a:gd name="T81" fmla="*/ 117 h 11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17">
                    <a:moveTo>
                      <a:pt x="16" y="9"/>
                    </a:moveTo>
                    <a:lnTo>
                      <a:pt x="16" y="9"/>
                    </a:lnTo>
                    <a:lnTo>
                      <a:pt x="16" y="6"/>
                    </a:lnTo>
                    <a:lnTo>
                      <a:pt x="16" y="2"/>
                    </a:lnTo>
                    <a:lnTo>
                      <a:pt x="13" y="2"/>
                    </a:lnTo>
                    <a:lnTo>
                      <a:pt x="11" y="2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0" y="108"/>
                    </a:lnTo>
                    <a:lnTo>
                      <a:pt x="2" y="110"/>
                    </a:lnTo>
                    <a:lnTo>
                      <a:pt x="2" y="114"/>
                    </a:lnTo>
                    <a:lnTo>
                      <a:pt x="5" y="117"/>
                    </a:lnTo>
                    <a:lnTo>
                      <a:pt x="7" y="117"/>
                    </a:lnTo>
                    <a:lnTo>
                      <a:pt x="11" y="117"/>
                    </a:lnTo>
                    <a:lnTo>
                      <a:pt x="13" y="117"/>
                    </a:lnTo>
                    <a:lnTo>
                      <a:pt x="16" y="114"/>
                    </a:lnTo>
                    <a:lnTo>
                      <a:pt x="16" y="110"/>
                    </a:lnTo>
                    <a:lnTo>
                      <a:pt x="16" y="108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10" name="Line 1168"/>
              <p:cNvSpPr>
                <a:spLocks noChangeShapeType="1"/>
              </p:cNvSpPr>
              <p:nvPr/>
            </p:nvSpPr>
            <p:spPr bwMode="auto">
              <a:xfrm>
                <a:off x="1044" y="220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11" name="Freeform 1169"/>
              <p:cNvSpPr>
                <a:spLocks/>
              </p:cNvSpPr>
              <p:nvPr/>
            </p:nvSpPr>
            <p:spPr bwMode="auto">
              <a:xfrm>
                <a:off x="1043" y="2207"/>
                <a:ext cx="23" cy="3"/>
              </a:xfrm>
              <a:custGeom>
                <a:avLst/>
                <a:gdLst>
                  <a:gd name="T0" fmla="*/ 0 w 117"/>
                  <a:gd name="T1" fmla="*/ 0 h 19"/>
                  <a:gd name="T2" fmla="*/ 0 w 117"/>
                  <a:gd name="T3" fmla="*/ 0 h 19"/>
                  <a:gd name="T4" fmla="*/ 0 w 117"/>
                  <a:gd name="T5" fmla="*/ 0 h 19"/>
                  <a:gd name="T6" fmla="*/ 0 w 117"/>
                  <a:gd name="T7" fmla="*/ 0 h 19"/>
                  <a:gd name="T8" fmla="*/ 0 w 117"/>
                  <a:gd name="T9" fmla="*/ 0 h 19"/>
                  <a:gd name="T10" fmla="*/ 0 w 117"/>
                  <a:gd name="T11" fmla="*/ 0 h 19"/>
                  <a:gd name="T12" fmla="*/ 0 w 117"/>
                  <a:gd name="T13" fmla="*/ 0 h 19"/>
                  <a:gd name="T14" fmla="*/ 0 w 117"/>
                  <a:gd name="T15" fmla="*/ 0 h 19"/>
                  <a:gd name="T16" fmla="*/ 0 w 117"/>
                  <a:gd name="T17" fmla="*/ 0 h 19"/>
                  <a:gd name="T18" fmla="*/ 0 w 117"/>
                  <a:gd name="T19" fmla="*/ 0 h 19"/>
                  <a:gd name="T20" fmla="*/ 0 w 117"/>
                  <a:gd name="T21" fmla="*/ 0 h 19"/>
                  <a:gd name="T22" fmla="*/ 0 w 117"/>
                  <a:gd name="T23" fmla="*/ 0 h 19"/>
                  <a:gd name="T24" fmla="*/ 0 w 117"/>
                  <a:gd name="T25" fmla="*/ 0 h 19"/>
                  <a:gd name="T26" fmla="*/ 0 w 117"/>
                  <a:gd name="T27" fmla="*/ 0 h 19"/>
                  <a:gd name="T28" fmla="*/ 0 w 117"/>
                  <a:gd name="T29" fmla="*/ 0 h 19"/>
                  <a:gd name="T30" fmla="*/ 0 w 117"/>
                  <a:gd name="T31" fmla="*/ 0 h 19"/>
                  <a:gd name="T32" fmla="*/ 0 w 117"/>
                  <a:gd name="T33" fmla="*/ 0 h 19"/>
                  <a:gd name="T34" fmla="*/ 0 w 117"/>
                  <a:gd name="T35" fmla="*/ 0 h 19"/>
                  <a:gd name="T36" fmla="*/ 0 w 117"/>
                  <a:gd name="T37" fmla="*/ 0 h 19"/>
                  <a:gd name="T38" fmla="*/ 0 w 117"/>
                  <a:gd name="T39" fmla="*/ 0 h 19"/>
                  <a:gd name="T40" fmla="*/ 0 w 117"/>
                  <a:gd name="T41" fmla="*/ 0 h 19"/>
                  <a:gd name="T42" fmla="*/ 0 w 117"/>
                  <a:gd name="T43" fmla="*/ 0 h 19"/>
                  <a:gd name="T44" fmla="*/ 0 w 117"/>
                  <a:gd name="T45" fmla="*/ 0 h 19"/>
                  <a:gd name="T46" fmla="*/ 0 w 117"/>
                  <a:gd name="T47" fmla="*/ 0 h 19"/>
                  <a:gd name="T48" fmla="*/ 0 w 117"/>
                  <a:gd name="T49" fmla="*/ 0 h 19"/>
                  <a:gd name="T50" fmla="*/ 0 w 117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17"/>
                  <a:gd name="T79" fmla="*/ 0 h 19"/>
                  <a:gd name="T80" fmla="*/ 117 w 117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17" h="19">
                    <a:moveTo>
                      <a:pt x="7" y="0"/>
                    </a:moveTo>
                    <a:lnTo>
                      <a:pt x="7" y="0"/>
                    </a:lnTo>
                    <a:lnTo>
                      <a:pt x="5" y="0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2" y="16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106" y="19"/>
                    </a:lnTo>
                    <a:lnTo>
                      <a:pt x="114" y="19"/>
                    </a:lnTo>
                    <a:lnTo>
                      <a:pt x="114" y="16"/>
                    </a:lnTo>
                    <a:lnTo>
                      <a:pt x="117" y="12"/>
                    </a:lnTo>
                    <a:lnTo>
                      <a:pt x="117" y="10"/>
                    </a:lnTo>
                    <a:lnTo>
                      <a:pt x="117" y="6"/>
                    </a:lnTo>
                    <a:lnTo>
                      <a:pt x="117" y="4"/>
                    </a:lnTo>
                    <a:lnTo>
                      <a:pt x="114" y="4"/>
                    </a:lnTo>
                    <a:lnTo>
                      <a:pt x="114" y="0"/>
                    </a:lnTo>
                    <a:lnTo>
                      <a:pt x="112" y="0"/>
                    </a:lnTo>
                    <a:lnTo>
                      <a:pt x="106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12" name="Line 1170"/>
              <p:cNvSpPr>
                <a:spLocks noChangeShapeType="1"/>
              </p:cNvSpPr>
              <p:nvPr/>
            </p:nvSpPr>
            <p:spPr bwMode="auto">
              <a:xfrm>
                <a:off x="1066" y="220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13" name="Freeform 1171"/>
              <p:cNvSpPr>
                <a:spLocks/>
              </p:cNvSpPr>
              <p:nvPr/>
            </p:nvSpPr>
            <p:spPr bwMode="auto">
              <a:xfrm>
                <a:off x="1063" y="2207"/>
                <a:ext cx="3" cy="42"/>
              </a:xfrm>
              <a:custGeom>
                <a:avLst/>
                <a:gdLst>
                  <a:gd name="T0" fmla="*/ 0 w 16"/>
                  <a:gd name="T1" fmla="*/ 0 h 213"/>
                  <a:gd name="T2" fmla="*/ 0 w 16"/>
                  <a:gd name="T3" fmla="*/ 0 h 213"/>
                  <a:gd name="T4" fmla="*/ 0 w 16"/>
                  <a:gd name="T5" fmla="*/ 0 h 213"/>
                  <a:gd name="T6" fmla="*/ 0 w 16"/>
                  <a:gd name="T7" fmla="*/ 0 h 213"/>
                  <a:gd name="T8" fmla="*/ 0 w 16"/>
                  <a:gd name="T9" fmla="*/ 0 h 213"/>
                  <a:gd name="T10" fmla="*/ 0 w 16"/>
                  <a:gd name="T11" fmla="*/ 0 h 213"/>
                  <a:gd name="T12" fmla="*/ 0 w 16"/>
                  <a:gd name="T13" fmla="*/ 0 h 213"/>
                  <a:gd name="T14" fmla="*/ 0 w 16"/>
                  <a:gd name="T15" fmla="*/ 0 h 213"/>
                  <a:gd name="T16" fmla="*/ 0 w 16"/>
                  <a:gd name="T17" fmla="*/ 0 h 213"/>
                  <a:gd name="T18" fmla="*/ 0 w 16"/>
                  <a:gd name="T19" fmla="*/ 0 h 213"/>
                  <a:gd name="T20" fmla="*/ 0 w 16"/>
                  <a:gd name="T21" fmla="*/ 0 h 213"/>
                  <a:gd name="T22" fmla="*/ 0 w 16"/>
                  <a:gd name="T23" fmla="*/ 0 h 213"/>
                  <a:gd name="T24" fmla="*/ 0 w 16"/>
                  <a:gd name="T25" fmla="*/ 0 h 213"/>
                  <a:gd name="T26" fmla="*/ 0 w 16"/>
                  <a:gd name="T27" fmla="*/ 0 h 213"/>
                  <a:gd name="T28" fmla="*/ 0 w 16"/>
                  <a:gd name="T29" fmla="*/ 0 h 213"/>
                  <a:gd name="T30" fmla="*/ 0 w 16"/>
                  <a:gd name="T31" fmla="*/ 0 h 213"/>
                  <a:gd name="T32" fmla="*/ 0 w 16"/>
                  <a:gd name="T33" fmla="*/ 0 h 213"/>
                  <a:gd name="T34" fmla="*/ 0 w 16"/>
                  <a:gd name="T35" fmla="*/ 0 h 213"/>
                  <a:gd name="T36" fmla="*/ 0 w 16"/>
                  <a:gd name="T37" fmla="*/ 0 h 213"/>
                  <a:gd name="T38" fmla="*/ 0 w 16"/>
                  <a:gd name="T39" fmla="*/ 0 h 213"/>
                  <a:gd name="T40" fmla="*/ 0 w 16"/>
                  <a:gd name="T41" fmla="*/ 0 h 213"/>
                  <a:gd name="T42" fmla="*/ 0 w 16"/>
                  <a:gd name="T43" fmla="*/ 0 h 213"/>
                  <a:gd name="T44" fmla="*/ 0 w 16"/>
                  <a:gd name="T45" fmla="*/ 0 h 213"/>
                  <a:gd name="T46" fmla="*/ 0 w 16"/>
                  <a:gd name="T47" fmla="*/ 0 h 213"/>
                  <a:gd name="T48" fmla="*/ 0 w 16"/>
                  <a:gd name="T49" fmla="*/ 0 h 213"/>
                  <a:gd name="T50" fmla="*/ 0 w 16"/>
                  <a:gd name="T51" fmla="*/ 0 h 21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213"/>
                  <a:gd name="T80" fmla="*/ 16 w 16"/>
                  <a:gd name="T81" fmla="*/ 213 h 21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213">
                    <a:moveTo>
                      <a:pt x="16" y="10"/>
                    </a:moveTo>
                    <a:lnTo>
                      <a:pt x="16" y="6"/>
                    </a:lnTo>
                    <a:lnTo>
                      <a:pt x="16" y="4"/>
                    </a:lnTo>
                    <a:lnTo>
                      <a:pt x="13" y="4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207"/>
                    </a:lnTo>
                    <a:lnTo>
                      <a:pt x="0" y="210"/>
                    </a:lnTo>
                    <a:lnTo>
                      <a:pt x="2" y="210"/>
                    </a:lnTo>
                    <a:lnTo>
                      <a:pt x="5" y="213"/>
                    </a:lnTo>
                    <a:lnTo>
                      <a:pt x="8" y="213"/>
                    </a:lnTo>
                    <a:lnTo>
                      <a:pt x="11" y="213"/>
                    </a:lnTo>
                    <a:lnTo>
                      <a:pt x="13" y="213"/>
                    </a:lnTo>
                    <a:lnTo>
                      <a:pt x="13" y="210"/>
                    </a:lnTo>
                    <a:lnTo>
                      <a:pt x="16" y="210"/>
                    </a:lnTo>
                    <a:lnTo>
                      <a:pt x="16" y="207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14" name="Line 1172"/>
              <p:cNvSpPr>
                <a:spLocks noChangeShapeType="1"/>
              </p:cNvSpPr>
              <p:nvPr/>
            </p:nvSpPr>
            <p:spPr bwMode="auto">
              <a:xfrm>
                <a:off x="1065" y="224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15" name="Freeform 1173"/>
              <p:cNvSpPr>
                <a:spLocks/>
              </p:cNvSpPr>
              <p:nvPr/>
            </p:nvSpPr>
            <p:spPr bwMode="auto">
              <a:xfrm>
                <a:off x="1063" y="2246"/>
                <a:ext cx="15" cy="3"/>
              </a:xfrm>
              <a:custGeom>
                <a:avLst/>
                <a:gdLst>
                  <a:gd name="T0" fmla="*/ 0 w 73"/>
                  <a:gd name="T1" fmla="*/ 0 h 18"/>
                  <a:gd name="T2" fmla="*/ 0 w 73"/>
                  <a:gd name="T3" fmla="*/ 0 h 18"/>
                  <a:gd name="T4" fmla="*/ 0 w 73"/>
                  <a:gd name="T5" fmla="*/ 0 h 18"/>
                  <a:gd name="T6" fmla="*/ 0 w 73"/>
                  <a:gd name="T7" fmla="*/ 0 h 18"/>
                  <a:gd name="T8" fmla="*/ 0 w 73"/>
                  <a:gd name="T9" fmla="*/ 0 h 18"/>
                  <a:gd name="T10" fmla="*/ 0 w 73"/>
                  <a:gd name="T11" fmla="*/ 0 h 18"/>
                  <a:gd name="T12" fmla="*/ 0 w 73"/>
                  <a:gd name="T13" fmla="*/ 0 h 18"/>
                  <a:gd name="T14" fmla="*/ 0 w 73"/>
                  <a:gd name="T15" fmla="*/ 0 h 18"/>
                  <a:gd name="T16" fmla="*/ 0 w 73"/>
                  <a:gd name="T17" fmla="*/ 0 h 18"/>
                  <a:gd name="T18" fmla="*/ 0 w 73"/>
                  <a:gd name="T19" fmla="*/ 0 h 18"/>
                  <a:gd name="T20" fmla="*/ 0 w 73"/>
                  <a:gd name="T21" fmla="*/ 0 h 18"/>
                  <a:gd name="T22" fmla="*/ 0 w 73"/>
                  <a:gd name="T23" fmla="*/ 0 h 18"/>
                  <a:gd name="T24" fmla="*/ 0 w 73"/>
                  <a:gd name="T25" fmla="*/ 0 h 18"/>
                  <a:gd name="T26" fmla="*/ 0 w 73"/>
                  <a:gd name="T27" fmla="*/ 0 h 18"/>
                  <a:gd name="T28" fmla="*/ 0 w 73"/>
                  <a:gd name="T29" fmla="*/ 0 h 18"/>
                  <a:gd name="T30" fmla="*/ 0 w 73"/>
                  <a:gd name="T31" fmla="*/ 0 h 18"/>
                  <a:gd name="T32" fmla="*/ 0 w 73"/>
                  <a:gd name="T33" fmla="*/ 0 h 18"/>
                  <a:gd name="T34" fmla="*/ 0 w 73"/>
                  <a:gd name="T35" fmla="*/ 0 h 18"/>
                  <a:gd name="T36" fmla="*/ 0 w 73"/>
                  <a:gd name="T37" fmla="*/ 0 h 18"/>
                  <a:gd name="T38" fmla="*/ 0 w 73"/>
                  <a:gd name="T39" fmla="*/ 0 h 18"/>
                  <a:gd name="T40" fmla="*/ 0 w 73"/>
                  <a:gd name="T41" fmla="*/ 0 h 18"/>
                  <a:gd name="T42" fmla="*/ 0 w 73"/>
                  <a:gd name="T43" fmla="*/ 0 h 18"/>
                  <a:gd name="T44" fmla="*/ 0 w 73"/>
                  <a:gd name="T45" fmla="*/ 0 h 18"/>
                  <a:gd name="T46" fmla="*/ 0 w 73"/>
                  <a:gd name="T47" fmla="*/ 0 h 18"/>
                  <a:gd name="T48" fmla="*/ 0 w 73"/>
                  <a:gd name="T49" fmla="*/ 0 h 18"/>
                  <a:gd name="T50" fmla="*/ 0 w 73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73"/>
                  <a:gd name="T79" fmla="*/ 0 h 18"/>
                  <a:gd name="T80" fmla="*/ 73 w 73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73" h="18">
                    <a:moveTo>
                      <a:pt x="8" y="0"/>
                    </a:moveTo>
                    <a:lnTo>
                      <a:pt x="5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2" y="15"/>
                    </a:lnTo>
                    <a:lnTo>
                      <a:pt x="5" y="18"/>
                    </a:lnTo>
                    <a:lnTo>
                      <a:pt x="8" y="18"/>
                    </a:lnTo>
                    <a:lnTo>
                      <a:pt x="62" y="18"/>
                    </a:lnTo>
                    <a:lnTo>
                      <a:pt x="68" y="18"/>
                    </a:lnTo>
                    <a:lnTo>
                      <a:pt x="70" y="15"/>
                    </a:lnTo>
                    <a:lnTo>
                      <a:pt x="73" y="15"/>
                    </a:lnTo>
                    <a:lnTo>
                      <a:pt x="73" y="12"/>
                    </a:lnTo>
                    <a:lnTo>
                      <a:pt x="73" y="8"/>
                    </a:lnTo>
                    <a:lnTo>
                      <a:pt x="73" y="6"/>
                    </a:lnTo>
                    <a:lnTo>
                      <a:pt x="70" y="2"/>
                    </a:lnTo>
                    <a:lnTo>
                      <a:pt x="68" y="0"/>
                    </a:lnTo>
                    <a:lnTo>
                      <a:pt x="62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16" name="Line 1174"/>
              <p:cNvSpPr>
                <a:spLocks noChangeShapeType="1"/>
              </p:cNvSpPr>
              <p:nvPr/>
            </p:nvSpPr>
            <p:spPr bwMode="auto">
              <a:xfrm>
                <a:off x="1078" y="224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17" name="Freeform 1175"/>
              <p:cNvSpPr>
                <a:spLocks/>
              </p:cNvSpPr>
              <p:nvPr/>
            </p:nvSpPr>
            <p:spPr bwMode="auto">
              <a:xfrm>
                <a:off x="1075" y="2246"/>
                <a:ext cx="3" cy="23"/>
              </a:xfrm>
              <a:custGeom>
                <a:avLst/>
                <a:gdLst>
                  <a:gd name="T0" fmla="*/ 0 w 16"/>
                  <a:gd name="T1" fmla="*/ 0 h 116"/>
                  <a:gd name="T2" fmla="*/ 0 w 16"/>
                  <a:gd name="T3" fmla="*/ 0 h 116"/>
                  <a:gd name="T4" fmla="*/ 0 w 16"/>
                  <a:gd name="T5" fmla="*/ 0 h 116"/>
                  <a:gd name="T6" fmla="*/ 0 w 16"/>
                  <a:gd name="T7" fmla="*/ 0 h 116"/>
                  <a:gd name="T8" fmla="*/ 0 w 16"/>
                  <a:gd name="T9" fmla="*/ 0 h 116"/>
                  <a:gd name="T10" fmla="*/ 0 w 16"/>
                  <a:gd name="T11" fmla="*/ 0 h 116"/>
                  <a:gd name="T12" fmla="*/ 0 w 16"/>
                  <a:gd name="T13" fmla="*/ 0 h 116"/>
                  <a:gd name="T14" fmla="*/ 0 w 16"/>
                  <a:gd name="T15" fmla="*/ 0 h 116"/>
                  <a:gd name="T16" fmla="*/ 0 w 16"/>
                  <a:gd name="T17" fmla="*/ 0 h 116"/>
                  <a:gd name="T18" fmla="*/ 0 w 16"/>
                  <a:gd name="T19" fmla="*/ 0 h 116"/>
                  <a:gd name="T20" fmla="*/ 0 w 16"/>
                  <a:gd name="T21" fmla="*/ 0 h 116"/>
                  <a:gd name="T22" fmla="*/ 0 w 16"/>
                  <a:gd name="T23" fmla="*/ 0 h 116"/>
                  <a:gd name="T24" fmla="*/ 0 w 16"/>
                  <a:gd name="T25" fmla="*/ 0 h 116"/>
                  <a:gd name="T26" fmla="*/ 0 w 16"/>
                  <a:gd name="T27" fmla="*/ 0 h 116"/>
                  <a:gd name="T28" fmla="*/ 0 w 16"/>
                  <a:gd name="T29" fmla="*/ 0 h 116"/>
                  <a:gd name="T30" fmla="*/ 0 w 16"/>
                  <a:gd name="T31" fmla="*/ 0 h 116"/>
                  <a:gd name="T32" fmla="*/ 0 w 16"/>
                  <a:gd name="T33" fmla="*/ 0 h 116"/>
                  <a:gd name="T34" fmla="*/ 0 w 16"/>
                  <a:gd name="T35" fmla="*/ 0 h 116"/>
                  <a:gd name="T36" fmla="*/ 0 w 16"/>
                  <a:gd name="T37" fmla="*/ 0 h 116"/>
                  <a:gd name="T38" fmla="*/ 0 w 16"/>
                  <a:gd name="T39" fmla="*/ 0 h 116"/>
                  <a:gd name="T40" fmla="*/ 0 w 16"/>
                  <a:gd name="T41" fmla="*/ 0 h 116"/>
                  <a:gd name="T42" fmla="*/ 0 w 16"/>
                  <a:gd name="T43" fmla="*/ 0 h 116"/>
                  <a:gd name="T44" fmla="*/ 0 w 16"/>
                  <a:gd name="T45" fmla="*/ 0 h 116"/>
                  <a:gd name="T46" fmla="*/ 0 w 16"/>
                  <a:gd name="T47" fmla="*/ 0 h 116"/>
                  <a:gd name="T48" fmla="*/ 0 w 16"/>
                  <a:gd name="T49" fmla="*/ 0 h 116"/>
                  <a:gd name="T50" fmla="*/ 0 w 16"/>
                  <a:gd name="T51" fmla="*/ 0 h 11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16"/>
                  <a:gd name="T80" fmla="*/ 16 w 16"/>
                  <a:gd name="T81" fmla="*/ 116 h 11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16">
                    <a:moveTo>
                      <a:pt x="16" y="8"/>
                    </a:moveTo>
                    <a:lnTo>
                      <a:pt x="16" y="6"/>
                    </a:lnTo>
                    <a:lnTo>
                      <a:pt x="13" y="2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08"/>
                    </a:lnTo>
                    <a:lnTo>
                      <a:pt x="0" y="110"/>
                    </a:lnTo>
                    <a:lnTo>
                      <a:pt x="2" y="114"/>
                    </a:lnTo>
                    <a:lnTo>
                      <a:pt x="5" y="116"/>
                    </a:lnTo>
                    <a:lnTo>
                      <a:pt x="8" y="116"/>
                    </a:lnTo>
                    <a:lnTo>
                      <a:pt x="11" y="116"/>
                    </a:lnTo>
                    <a:lnTo>
                      <a:pt x="11" y="114"/>
                    </a:lnTo>
                    <a:lnTo>
                      <a:pt x="13" y="114"/>
                    </a:lnTo>
                    <a:lnTo>
                      <a:pt x="16" y="110"/>
                    </a:lnTo>
                    <a:lnTo>
                      <a:pt x="16" y="108"/>
                    </a:lnTo>
                    <a:lnTo>
                      <a:pt x="16" y="8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18" name="Line 1176"/>
              <p:cNvSpPr>
                <a:spLocks noChangeShapeType="1"/>
              </p:cNvSpPr>
              <p:nvPr/>
            </p:nvSpPr>
            <p:spPr bwMode="auto">
              <a:xfrm>
                <a:off x="1076" y="226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19" name="Freeform 1177"/>
              <p:cNvSpPr>
                <a:spLocks/>
              </p:cNvSpPr>
              <p:nvPr/>
            </p:nvSpPr>
            <p:spPr bwMode="auto">
              <a:xfrm>
                <a:off x="1075" y="2265"/>
                <a:ext cx="37" cy="4"/>
              </a:xfrm>
              <a:custGeom>
                <a:avLst/>
                <a:gdLst>
                  <a:gd name="T0" fmla="*/ 0 w 188"/>
                  <a:gd name="T1" fmla="*/ 0 h 18"/>
                  <a:gd name="T2" fmla="*/ 0 w 188"/>
                  <a:gd name="T3" fmla="*/ 0 h 18"/>
                  <a:gd name="T4" fmla="*/ 0 w 188"/>
                  <a:gd name="T5" fmla="*/ 0 h 18"/>
                  <a:gd name="T6" fmla="*/ 0 w 188"/>
                  <a:gd name="T7" fmla="*/ 0 h 18"/>
                  <a:gd name="T8" fmla="*/ 0 w 188"/>
                  <a:gd name="T9" fmla="*/ 0 h 18"/>
                  <a:gd name="T10" fmla="*/ 0 w 188"/>
                  <a:gd name="T11" fmla="*/ 0 h 18"/>
                  <a:gd name="T12" fmla="*/ 0 w 188"/>
                  <a:gd name="T13" fmla="*/ 0 h 18"/>
                  <a:gd name="T14" fmla="*/ 0 w 188"/>
                  <a:gd name="T15" fmla="*/ 0 h 18"/>
                  <a:gd name="T16" fmla="*/ 0 w 188"/>
                  <a:gd name="T17" fmla="*/ 0 h 18"/>
                  <a:gd name="T18" fmla="*/ 0 w 188"/>
                  <a:gd name="T19" fmla="*/ 0 h 18"/>
                  <a:gd name="T20" fmla="*/ 0 w 188"/>
                  <a:gd name="T21" fmla="*/ 0 h 18"/>
                  <a:gd name="T22" fmla="*/ 0 w 188"/>
                  <a:gd name="T23" fmla="*/ 0 h 18"/>
                  <a:gd name="T24" fmla="*/ 0 w 188"/>
                  <a:gd name="T25" fmla="*/ 0 h 18"/>
                  <a:gd name="T26" fmla="*/ 0 w 188"/>
                  <a:gd name="T27" fmla="*/ 0 h 18"/>
                  <a:gd name="T28" fmla="*/ 0 w 188"/>
                  <a:gd name="T29" fmla="*/ 0 h 18"/>
                  <a:gd name="T30" fmla="*/ 0 w 188"/>
                  <a:gd name="T31" fmla="*/ 0 h 18"/>
                  <a:gd name="T32" fmla="*/ 0 w 188"/>
                  <a:gd name="T33" fmla="*/ 0 h 18"/>
                  <a:gd name="T34" fmla="*/ 0 w 188"/>
                  <a:gd name="T35" fmla="*/ 0 h 18"/>
                  <a:gd name="T36" fmla="*/ 0 w 188"/>
                  <a:gd name="T37" fmla="*/ 0 h 18"/>
                  <a:gd name="T38" fmla="*/ 0 w 188"/>
                  <a:gd name="T39" fmla="*/ 0 h 18"/>
                  <a:gd name="T40" fmla="*/ 0 w 188"/>
                  <a:gd name="T41" fmla="*/ 0 h 18"/>
                  <a:gd name="T42" fmla="*/ 0 w 188"/>
                  <a:gd name="T43" fmla="*/ 0 h 18"/>
                  <a:gd name="T44" fmla="*/ 0 w 188"/>
                  <a:gd name="T45" fmla="*/ 0 h 18"/>
                  <a:gd name="T46" fmla="*/ 0 w 188"/>
                  <a:gd name="T47" fmla="*/ 0 h 18"/>
                  <a:gd name="T48" fmla="*/ 0 w 188"/>
                  <a:gd name="T49" fmla="*/ 0 h 18"/>
                  <a:gd name="T50" fmla="*/ 0 w 188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88"/>
                  <a:gd name="T79" fmla="*/ 0 h 18"/>
                  <a:gd name="T80" fmla="*/ 188 w 188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88" h="18">
                    <a:moveTo>
                      <a:pt x="8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2" y="16"/>
                    </a:lnTo>
                    <a:lnTo>
                      <a:pt x="5" y="18"/>
                    </a:lnTo>
                    <a:lnTo>
                      <a:pt x="8" y="18"/>
                    </a:lnTo>
                    <a:lnTo>
                      <a:pt x="177" y="18"/>
                    </a:lnTo>
                    <a:lnTo>
                      <a:pt x="182" y="16"/>
                    </a:lnTo>
                    <a:lnTo>
                      <a:pt x="186" y="16"/>
                    </a:lnTo>
                    <a:lnTo>
                      <a:pt x="186" y="12"/>
                    </a:lnTo>
                    <a:lnTo>
                      <a:pt x="188" y="10"/>
                    </a:lnTo>
                    <a:lnTo>
                      <a:pt x="188" y="6"/>
                    </a:lnTo>
                    <a:lnTo>
                      <a:pt x="186" y="4"/>
                    </a:lnTo>
                    <a:lnTo>
                      <a:pt x="182" y="0"/>
                    </a:lnTo>
                    <a:lnTo>
                      <a:pt x="177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20" name="Line 1178"/>
              <p:cNvSpPr>
                <a:spLocks noChangeShapeType="1"/>
              </p:cNvSpPr>
              <p:nvPr/>
            </p:nvSpPr>
            <p:spPr bwMode="auto">
              <a:xfrm>
                <a:off x="1112" y="226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21" name="Freeform 1179"/>
              <p:cNvSpPr>
                <a:spLocks/>
              </p:cNvSpPr>
              <p:nvPr/>
            </p:nvSpPr>
            <p:spPr bwMode="auto">
              <a:xfrm>
                <a:off x="1109" y="2265"/>
                <a:ext cx="3" cy="23"/>
              </a:xfrm>
              <a:custGeom>
                <a:avLst/>
                <a:gdLst>
                  <a:gd name="T0" fmla="*/ 0 w 17"/>
                  <a:gd name="T1" fmla="*/ 0 h 114"/>
                  <a:gd name="T2" fmla="*/ 0 w 17"/>
                  <a:gd name="T3" fmla="*/ 0 h 114"/>
                  <a:gd name="T4" fmla="*/ 0 w 17"/>
                  <a:gd name="T5" fmla="*/ 0 h 114"/>
                  <a:gd name="T6" fmla="*/ 0 w 17"/>
                  <a:gd name="T7" fmla="*/ 0 h 114"/>
                  <a:gd name="T8" fmla="*/ 0 w 17"/>
                  <a:gd name="T9" fmla="*/ 0 h 114"/>
                  <a:gd name="T10" fmla="*/ 0 w 17"/>
                  <a:gd name="T11" fmla="*/ 0 h 114"/>
                  <a:gd name="T12" fmla="*/ 0 w 17"/>
                  <a:gd name="T13" fmla="*/ 0 h 114"/>
                  <a:gd name="T14" fmla="*/ 0 w 17"/>
                  <a:gd name="T15" fmla="*/ 0 h 114"/>
                  <a:gd name="T16" fmla="*/ 0 w 17"/>
                  <a:gd name="T17" fmla="*/ 0 h 114"/>
                  <a:gd name="T18" fmla="*/ 0 w 17"/>
                  <a:gd name="T19" fmla="*/ 0 h 114"/>
                  <a:gd name="T20" fmla="*/ 0 w 17"/>
                  <a:gd name="T21" fmla="*/ 0 h 114"/>
                  <a:gd name="T22" fmla="*/ 0 w 17"/>
                  <a:gd name="T23" fmla="*/ 0 h 114"/>
                  <a:gd name="T24" fmla="*/ 0 w 17"/>
                  <a:gd name="T25" fmla="*/ 0 h 114"/>
                  <a:gd name="T26" fmla="*/ 0 w 17"/>
                  <a:gd name="T27" fmla="*/ 0 h 114"/>
                  <a:gd name="T28" fmla="*/ 0 w 17"/>
                  <a:gd name="T29" fmla="*/ 0 h 114"/>
                  <a:gd name="T30" fmla="*/ 0 w 17"/>
                  <a:gd name="T31" fmla="*/ 0 h 114"/>
                  <a:gd name="T32" fmla="*/ 0 w 17"/>
                  <a:gd name="T33" fmla="*/ 0 h 114"/>
                  <a:gd name="T34" fmla="*/ 0 w 17"/>
                  <a:gd name="T35" fmla="*/ 0 h 114"/>
                  <a:gd name="T36" fmla="*/ 0 w 17"/>
                  <a:gd name="T37" fmla="*/ 0 h 114"/>
                  <a:gd name="T38" fmla="*/ 0 w 17"/>
                  <a:gd name="T39" fmla="*/ 0 h 114"/>
                  <a:gd name="T40" fmla="*/ 0 w 17"/>
                  <a:gd name="T41" fmla="*/ 0 h 114"/>
                  <a:gd name="T42" fmla="*/ 0 w 17"/>
                  <a:gd name="T43" fmla="*/ 0 h 114"/>
                  <a:gd name="T44" fmla="*/ 0 w 17"/>
                  <a:gd name="T45" fmla="*/ 0 h 114"/>
                  <a:gd name="T46" fmla="*/ 0 w 17"/>
                  <a:gd name="T47" fmla="*/ 0 h 114"/>
                  <a:gd name="T48" fmla="*/ 0 w 17"/>
                  <a:gd name="T49" fmla="*/ 0 h 114"/>
                  <a:gd name="T50" fmla="*/ 0 w 17"/>
                  <a:gd name="T51" fmla="*/ 0 h 11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14"/>
                  <a:gd name="T80" fmla="*/ 17 w 17"/>
                  <a:gd name="T81" fmla="*/ 114 h 114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14">
                    <a:moveTo>
                      <a:pt x="17" y="10"/>
                    </a:moveTo>
                    <a:lnTo>
                      <a:pt x="17" y="6"/>
                    </a:lnTo>
                    <a:lnTo>
                      <a:pt x="15" y="4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08"/>
                    </a:lnTo>
                    <a:lnTo>
                      <a:pt x="0" y="112"/>
                    </a:lnTo>
                    <a:lnTo>
                      <a:pt x="4" y="112"/>
                    </a:lnTo>
                    <a:lnTo>
                      <a:pt x="4" y="114"/>
                    </a:lnTo>
                    <a:lnTo>
                      <a:pt x="6" y="114"/>
                    </a:lnTo>
                    <a:lnTo>
                      <a:pt x="9" y="114"/>
                    </a:lnTo>
                    <a:lnTo>
                      <a:pt x="11" y="114"/>
                    </a:lnTo>
                    <a:lnTo>
                      <a:pt x="15" y="112"/>
                    </a:lnTo>
                    <a:lnTo>
                      <a:pt x="17" y="108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22" name="Line 1180"/>
              <p:cNvSpPr>
                <a:spLocks noChangeShapeType="1"/>
              </p:cNvSpPr>
              <p:nvPr/>
            </p:nvSpPr>
            <p:spPr bwMode="auto">
              <a:xfrm>
                <a:off x="1111" y="228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23" name="Freeform 1181"/>
              <p:cNvSpPr>
                <a:spLocks/>
              </p:cNvSpPr>
              <p:nvPr/>
            </p:nvSpPr>
            <p:spPr bwMode="auto">
              <a:xfrm>
                <a:off x="1109" y="2284"/>
                <a:ext cx="37" cy="4"/>
              </a:xfrm>
              <a:custGeom>
                <a:avLst/>
                <a:gdLst>
                  <a:gd name="T0" fmla="*/ 0 w 188"/>
                  <a:gd name="T1" fmla="*/ 0 h 19"/>
                  <a:gd name="T2" fmla="*/ 0 w 188"/>
                  <a:gd name="T3" fmla="*/ 0 h 19"/>
                  <a:gd name="T4" fmla="*/ 0 w 188"/>
                  <a:gd name="T5" fmla="*/ 0 h 19"/>
                  <a:gd name="T6" fmla="*/ 0 w 188"/>
                  <a:gd name="T7" fmla="*/ 0 h 19"/>
                  <a:gd name="T8" fmla="*/ 0 w 188"/>
                  <a:gd name="T9" fmla="*/ 0 h 19"/>
                  <a:gd name="T10" fmla="*/ 0 w 188"/>
                  <a:gd name="T11" fmla="*/ 0 h 19"/>
                  <a:gd name="T12" fmla="*/ 0 w 188"/>
                  <a:gd name="T13" fmla="*/ 0 h 19"/>
                  <a:gd name="T14" fmla="*/ 0 w 188"/>
                  <a:gd name="T15" fmla="*/ 0 h 19"/>
                  <a:gd name="T16" fmla="*/ 0 w 188"/>
                  <a:gd name="T17" fmla="*/ 0 h 19"/>
                  <a:gd name="T18" fmla="*/ 0 w 188"/>
                  <a:gd name="T19" fmla="*/ 0 h 19"/>
                  <a:gd name="T20" fmla="*/ 0 w 188"/>
                  <a:gd name="T21" fmla="*/ 0 h 19"/>
                  <a:gd name="T22" fmla="*/ 0 w 188"/>
                  <a:gd name="T23" fmla="*/ 0 h 19"/>
                  <a:gd name="T24" fmla="*/ 0 w 188"/>
                  <a:gd name="T25" fmla="*/ 0 h 19"/>
                  <a:gd name="T26" fmla="*/ 0 w 188"/>
                  <a:gd name="T27" fmla="*/ 0 h 19"/>
                  <a:gd name="T28" fmla="*/ 0 w 188"/>
                  <a:gd name="T29" fmla="*/ 0 h 19"/>
                  <a:gd name="T30" fmla="*/ 0 w 188"/>
                  <a:gd name="T31" fmla="*/ 0 h 19"/>
                  <a:gd name="T32" fmla="*/ 0 w 188"/>
                  <a:gd name="T33" fmla="*/ 0 h 19"/>
                  <a:gd name="T34" fmla="*/ 0 w 188"/>
                  <a:gd name="T35" fmla="*/ 0 h 19"/>
                  <a:gd name="T36" fmla="*/ 0 w 188"/>
                  <a:gd name="T37" fmla="*/ 0 h 19"/>
                  <a:gd name="T38" fmla="*/ 0 w 188"/>
                  <a:gd name="T39" fmla="*/ 0 h 19"/>
                  <a:gd name="T40" fmla="*/ 0 w 188"/>
                  <a:gd name="T41" fmla="*/ 0 h 19"/>
                  <a:gd name="T42" fmla="*/ 0 w 188"/>
                  <a:gd name="T43" fmla="*/ 0 h 19"/>
                  <a:gd name="T44" fmla="*/ 0 w 188"/>
                  <a:gd name="T45" fmla="*/ 0 h 19"/>
                  <a:gd name="T46" fmla="*/ 0 w 188"/>
                  <a:gd name="T47" fmla="*/ 0 h 19"/>
                  <a:gd name="T48" fmla="*/ 0 w 188"/>
                  <a:gd name="T49" fmla="*/ 0 h 19"/>
                  <a:gd name="T50" fmla="*/ 0 w 188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88"/>
                  <a:gd name="T79" fmla="*/ 0 h 19"/>
                  <a:gd name="T80" fmla="*/ 188 w 188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88" h="19">
                    <a:moveTo>
                      <a:pt x="9" y="0"/>
                    </a:moveTo>
                    <a:lnTo>
                      <a:pt x="6" y="0"/>
                    </a:lnTo>
                    <a:lnTo>
                      <a:pt x="4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4" y="17"/>
                    </a:lnTo>
                    <a:lnTo>
                      <a:pt x="4" y="19"/>
                    </a:lnTo>
                    <a:lnTo>
                      <a:pt x="6" y="19"/>
                    </a:lnTo>
                    <a:lnTo>
                      <a:pt x="9" y="19"/>
                    </a:lnTo>
                    <a:lnTo>
                      <a:pt x="177" y="19"/>
                    </a:lnTo>
                    <a:lnTo>
                      <a:pt x="183" y="19"/>
                    </a:lnTo>
                    <a:lnTo>
                      <a:pt x="186" y="17"/>
                    </a:lnTo>
                    <a:lnTo>
                      <a:pt x="188" y="13"/>
                    </a:lnTo>
                    <a:lnTo>
                      <a:pt x="188" y="10"/>
                    </a:lnTo>
                    <a:lnTo>
                      <a:pt x="188" y="7"/>
                    </a:lnTo>
                    <a:lnTo>
                      <a:pt x="186" y="7"/>
                    </a:lnTo>
                    <a:lnTo>
                      <a:pt x="186" y="4"/>
                    </a:lnTo>
                    <a:lnTo>
                      <a:pt x="183" y="4"/>
                    </a:lnTo>
                    <a:lnTo>
                      <a:pt x="181" y="0"/>
                    </a:lnTo>
                    <a:lnTo>
                      <a:pt x="17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24" name="Line 1182"/>
              <p:cNvSpPr>
                <a:spLocks noChangeShapeType="1"/>
              </p:cNvSpPr>
              <p:nvPr/>
            </p:nvSpPr>
            <p:spPr bwMode="auto">
              <a:xfrm>
                <a:off x="1146" y="228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25" name="Freeform 1183"/>
              <p:cNvSpPr>
                <a:spLocks/>
              </p:cNvSpPr>
              <p:nvPr/>
            </p:nvSpPr>
            <p:spPr bwMode="auto">
              <a:xfrm>
                <a:off x="1143" y="2284"/>
                <a:ext cx="3" cy="24"/>
              </a:xfrm>
              <a:custGeom>
                <a:avLst/>
                <a:gdLst>
                  <a:gd name="T0" fmla="*/ 0 w 15"/>
                  <a:gd name="T1" fmla="*/ 0 h 117"/>
                  <a:gd name="T2" fmla="*/ 0 w 15"/>
                  <a:gd name="T3" fmla="*/ 0 h 117"/>
                  <a:gd name="T4" fmla="*/ 0 w 15"/>
                  <a:gd name="T5" fmla="*/ 0 h 117"/>
                  <a:gd name="T6" fmla="*/ 0 w 15"/>
                  <a:gd name="T7" fmla="*/ 0 h 117"/>
                  <a:gd name="T8" fmla="*/ 0 w 15"/>
                  <a:gd name="T9" fmla="*/ 0 h 117"/>
                  <a:gd name="T10" fmla="*/ 0 w 15"/>
                  <a:gd name="T11" fmla="*/ 0 h 117"/>
                  <a:gd name="T12" fmla="*/ 0 w 15"/>
                  <a:gd name="T13" fmla="*/ 0 h 117"/>
                  <a:gd name="T14" fmla="*/ 0 w 15"/>
                  <a:gd name="T15" fmla="*/ 0 h 117"/>
                  <a:gd name="T16" fmla="*/ 0 w 15"/>
                  <a:gd name="T17" fmla="*/ 0 h 117"/>
                  <a:gd name="T18" fmla="*/ 0 w 15"/>
                  <a:gd name="T19" fmla="*/ 0 h 117"/>
                  <a:gd name="T20" fmla="*/ 0 w 15"/>
                  <a:gd name="T21" fmla="*/ 0 h 117"/>
                  <a:gd name="T22" fmla="*/ 0 w 15"/>
                  <a:gd name="T23" fmla="*/ 0 h 117"/>
                  <a:gd name="T24" fmla="*/ 0 w 15"/>
                  <a:gd name="T25" fmla="*/ 0 h 117"/>
                  <a:gd name="T26" fmla="*/ 0 w 15"/>
                  <a:gd name="T27" fmla="*/ 0 h 117"/>
                  <a:gd name="T28" fmla="*/ 0 w 15"/>
                  <a:gd name="T29" fmla="*/ 0 h 117"/>
                  <a:gd name="T30" fmla="*/ 0 w 15"/>
                  <a:gd name="T31" fmla="*/ 0 h 117"/>
                  <a:gd name="T32" fmla="*/ 0 w 15"/>
                  <a:gd name="T33" fmla="*/ 0 h 117"/>
                  <a:gd name="T34" fmla="*/ 0 w 15"/>
                  <a:gd name="T35" fmla="*/ 0 h 117"/>
                  <a:gd name="T36" fmla="*/ 0 w 15"/>
                  <a:gd name="T37" fmla="*/ 0 h 117"/>
                  <a:gd name="T38" fmla="*/ 0 w 15"/>
                  <a:gd name="T39" fmla="*/ 0 h 117"/>
                  <a:gd name="T40" fmla="*/ 0 w 15"/>
                  <a:gd name="T41" fmla="*/ 0 h 117"/>
                  <a:gd name="T42" fmla="*/ 0 w 15"/>
                  <a:gd name="T43" fmla="*/ 0 h 117"/>
                  <a:gd name="T44" fmla="*/ 0 w 15"/>
                  <a:gd name="T45" fmla="*/ 0 h 117"/>
                  <a:gd name="T46" fmla="*/ 0 w 15"/>
                  <a:gd name="T47" fmla="*/ 0 h 117"/>
                  <a:gd name="T48" fmla="*/ 0 w 15"/>
                  <a:gd name="T49" fmla="*/ 0 h 117"/>
                  <a:gd name="T50" fmla="*/ 0 w 15"/>
                  <a:gd name="T51" fmla="*/ 0 h 11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5"/>
                  <a:gd name="T79" fmla="*/ 0 h 117"/>
                  <a:gd name="T80" fmla="*/ 15 w 15"/>
                  <a:gd name="T81" fmla="*/ 117 h 11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5" h="117">
                    <a:moveTo>
                      <a:pt x="15" y="10"/>
                    </a:moveTo>
                    <a:lnTo>
                      <a:pt x="15" y="7"/>
                    </a:lnTo>
                    <a:lnTo>
                      <a:pt x="13" y="7"/>
                    </a:lnTo>
                    <a:lnTo>
                      <a:pt x="13" y="4"/>
                    </a:lnTo>
                    <a:lnTo>
                      <a:pt x="10" y="4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08"/>
                    </a:lnTo>
                    <a:lnTo>
                      <a:pt x="0" y="111"/>
                    </a:lnTo>
                    <a:lnTo>
                      <a:pt x="2" y="115"/>
                    </a:lnTo>
                    <a:lnTo>
                      <a:pt x="4" y="117"/>
                    </a:lnTo>
                    <a:lnTo>
                      <a:pt x="8" y="117"/>
                    </a:lnTo>
                    <a:lnTo>
                      <a:pt x="10" y="115"/>
                    </a:lnTo>
                    <a:lnTo>
                      <a:pt x="13" y="115"/>
                    </a:lnTo>
                    <a:lnTo>
                      <a:pt x="13" y="111"/>
                    </a:lnTo>
                    <a:lnTo>
                      <a:pt x="15" y="108"/>
                    </a:lnTo>
                    <a:lnTo>
                      <a:pt x="15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26" name="Line 1184"/>
              <p:cNvSpPr>
                <a:spLocks noChangeShapeType="1"/>
              </p:cNvSpPr>
              <p:nvPr/>
            </p:nvSpPr>
            <p:spPr bwMode="auto">
              <a:xfrm>
                <a:off x="1145" y="230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27" name="Freeform 1185"/>
              <p:cNvSpPr>
                <a:spLocks/>
              </p:cNvSpPr>
              <p:nvPr/>
            </p:nvSpPr>
            <p:spPr bwMode="auto">
              <a:xfrm>
                <a:off x="1143" y="2304"/>
                <a:ext cx="9" cy="4"/>
              </a:xfrm>
              <a:custGeom>
                <a:avLst/>
                <a:gdLst>
                  <a:gd name="T0" fmla="*/ 0 w 43"/>
                  <a:gd name="T1" fmla="*/ 0 h 17"/>
                  <a:gd name="T2" fmla="*/ 0 w 43"/>
                  <a:gd name="T3" fmla="*/ 0 h 17"/>
                  <a:gd name="T4" fmla="*/ 0 w 43"/>
                  <a:gd name="T5" fmla="*/ 0 h 17"/>
                  <a:gd name="T6" fmla="*/ 0 w 43"/>
                  <a:gd name="T7" fmla="*/ 0 h 17"/>
                  <a:gd name="T8" fmla="*/ 0 w 43"/>
                  <a:gd name="T9" fmla="*/ 0 h 17"/>
                  <a:gd name="T10" fmla="*/ 0 w 43"/>
                  <a:gd name="T11" fmla="*/ 0 h 17"/>
                  <a:gd name="T12" fmla="*/ 0 w 43"/>
                  <a:gd name="T13" fmla="*/ 0 h 17"/>
                  <a:gd name="T14" fmla="*/ 0 w 43"/>
                  <a:gd name="T15" fmla="*/ 0 h 17"/>
                  <a:gd name="T16" fmla="*/ 0 w 43"/>
                  <a:gd name="T17" fmla="*/ 0 h 17"/>
                  <a:gd name="T18" fmla="*/ 0 w 43"/>
                  <a:gd name="T19" fmla="*/ 0 h 17"/>
                  <a:gd name="T20" fmla="*/ 0 w 43"/>
                  <a:gd name="T21" fmla="*/ 0 h 17"/>
                  <a:gd name="T22" fmla="*/ 0 w 43"/>
                  <a:gd name="T23" fmla="*/ 0 h 17"/>
                  <a:gd name="T24" fmla="*/ 0 w 43"/>
                  <a:gd name="T25" fmla="*/ 0 h 17"/>
                  <a:gd name="T26" fmla="*/ 0 w 43"/>
                  <a:gd name="T27" fmla="*/ 0 h 17"/>
                  <a:gd name="T28" fmla="*/ 0 w 43"/>
                  <a:gd name="T29" fmla="*/ 0 h 17"/>
                  <a:gd name="T30" fmla="*/ 0 w 43"/>
                  <a:gd name="T31" fmla="*/ 0 h 17"/>
                  <a:gd name="T32" fmla="*/ 0 w 43"/>
                  <a:gd name="T33" fmla="*/ 0 h 17"/>
                  <a:gd name="T34" fmla="*/ 0 w 43"/>
                  <a:gd name="T35" fmla="*/ 0 h 17"/>
                  <a:gd name="T36" fmla="*/ 0 w 43"/>
                  <a:gd name="T37" fmla="*/ 0 h 17"/>
                  <a:gd name="T38" fmla="*/ 0 w 43"/>
                  <a:gd name="T39" fmla="*/ 0 h 17"/>
                  <a:gd name="T40" fmla="*/ 0 w 43"/>
                  <a:gd name="T41" fmla="*/ 0 h 17"/>
                  <a:gd name="T42" fmla="*/ 0 w 43"/>
                  <a:gd name="T43" fmla="*/ 0 h 17"/>
                  <a:gd name="T44" fmla="*/ 0 w 43"/>
                  <a:gd name="T45" fmla="*/ 0 h 17"/>
                  <a:gd name="T46" fmla="*/ 0 w 43"/>
                  <a:gd name="T47" fmla="*/ 0 h 17"/>
                  <a:gd name="T48" fmla="*/ 0 w 43"/>
                  <a:gd name="T49" fmla="*/ 0 h 17"/>
                  <a:gd name="T50" fmla="*/ 0 w 43"/>
                  <a:gd name="T51" fmla="*/ 0 h 1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3"/>
                  <a:gd name="T79" fmla="*/ 0 h 17"/>
                  <a:gd name="T80" fmla="*/ 43 w 43"/>
                  <a:gd name="T81" fmla="*/ 17 h 1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3" h="17">
                    <a:moveTo>
                      <a:pt x="8" y="0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2" y="15"/>
                    </a:lnTo>
                    <a:lnTo>
                      <a:pt x="4" y="17"/>
                    </a:lnTo>
                    <a:lnTo>
                      <a:pt x="8" y="17"/>
                    </a:lnTo>
                    <a:lnTo>
                      <a:pt x="35" y="17"/>
                    </a:lnTo>
                    <a:lnTo>
                      <a:pt x="41" y="15"/>
                    </a:lnTo>
                    <a:lnTo>
                      <a:pt x="43" y="11"/>
                    </a:lnTo>
                    <a:lnTo>
                      <a:pt x="43" y="8"/>
                    </a:lnTo>
                    <a:lnTo>
                      <a:pt x="43" y="6"/>
                    </a:lnTo>
                    <a:lnTo>
                      <a:pt x="43" y="2"/>
                    </a:lnTo>
                    <a:lnTo>
                      <a:pt x="41" y="2"/>
                    </a:lnTo>
                    <a:lnTo>
                      <a:pt x="41" y="0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28" name="Line 1186"/>
              <p:cNvSpPr>
                <a:spLocks noChangeShapeType="1"/>
              </p:cNvSpPr>
              <p:nvPr/>
            </p:nvSpPr>
            <p:spPr bwMode="auto">
              <a:xfrm>
                <a:off x="1152" y="230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29" name="Freeform 1187"/>
              <p:cNvSpPr>
                <a:spLocks/>
              </p:cNvSpPr>
              <p:nvPr/>
            </p:nvSpPr>
            <p:spPr bwMode="auto">
              <a:xfrm>
                <a:off x="1149" y="2304"/>
                <a:ext cx="3" cy="23"/>
              </a:xfrm>
              <a:custGeom>
                <a:avLst/>
                <a:gdLst>
                  <a:gd name="T0" fmla="*/ 0 w 17"/>
                  <a:gd name="T1" fmla="*/ 0 h 113"/>
                  <a:gd name="T2" fmla="*/ 0 w 17"/>
                  <a:gd name="T3" fmla="*/ 0 h 113"/>
                  <a:gd name="T4" fmla="*/ 0 w 17"/>
                  <a:gd name="T5" fmla="*/ 0 h 113"/>
                  <a:gd name="T6" fmla="*/ 0 w 17"/>
                  <a:gd name="T7" fmla="*/ 0 h 113"/>
                  <a:gd name="T8" fmla="*/ 0 w 17"/>
                  <a:gd name="T9" fmla="*/ 0 h 113"/>
                  <a:gd name="T10" fmla="*/ 0 w 17"/>
                  <a:gd name="T11" fmla="*/ 0 h 113"/>
                  <a:gd name="T12" fmla="*/ 0 w 17"/>
                  <a:gd name="T13" fmla="*/ 0 h 113"/>
                  <a:gd name="T14" fmla="*/ 0 w 17"/>
                  <a:gd name="T15" fmla="*/ 0 h 113"/>
                  <a:gd name="T16" fmla="*/ 0 w 17"/>
                  <a:gd name="T17" fmla="*/ 0 h 113"/>
                  <a:gd name="T18" fmla="*/ 0 w 17"/>
                  <a:gd name="T19" fmla="*/ 0 h 113"/>
                  <a:gd name="T20" fmla="*/ 0 w 17"/>
                  <a:gd name="T21" fmla="*/ 0 h 113"/>
                  <a:gd name="T22" fmla="*/ 0 w 17"/>
                  <a:gd name="T23" fmla="*/ 0 h 113"/>
                  <a:gd name="T24" fmla="*/ 0 w 17"/>
                  <a:gd name="T25" fmla="*/ 0 h 113"/>
                  <a:gd name="T26" fmla="*/ 0 w 17"/>
                  <a:gd name="T27" fmla="*/ 0 h 113"/>
                  <a:gd name="T28" fmla="*/ 0 w 17"/>
                  <a:gd name="T29" fmla="*/ 0 h 113"/>
                  <a:gd name="T30" fmla="*/ 0 w 17"/>
                  <a:gd name="T31" fmla="*/ 0 h 113"/>
                  <a:gd name="T32" fmla="*/ 0 w 17"/>
                  <a:gd name="T33" fmla="*/ 0 h 113"/>
                  <a:gd name="T34" fmla="*/ 0 w 17"/>
                  <a:gd name="T35" fmla="*/ 0 h 113"/>
                  <a:gd name="T36" fmla="*/ 0 w 17"/>
                  <a:gd name="T37" fmla="*/ 0 h 113"/>
                  <a:gd name="T38" fmla="*/ 0 w 17"/>
                  <a:gd name="T39" fmla="*/ 0 h 113"/>
                  <a:gd name="T40" fmla="*/ 0 w 17"/>
                  <a:gd name="T41" fmla="*/ 0 h 113"/>
                  <a:gd name="T42" fmla="*/ 0 w 17"/>
                  <a:gd name="T43" fmla="*/ 0 h 113"/>
                  <a:gd name="T44" fmla="*/ 0 w 17"/>
                  <a:gd name="T45" fmla="*/ 0 h 113"/>
                  <a:gd name="T46" fmla="*/ 0 w 17"/>
                  <a:gd name="T47" fmla="*/ 0 h 113"/>
                  <a:gd name="T48" fmla="*/ 0 w 17"/>
                  <a:gd name="T49" fmla="*/ 0 h 113"/>
                  <a:gd name="T50" fmla="*/ 0 w 17"/>
                  <a:gd name="T51" fmla="*/ 0 h 11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13"/>
                  <a:gd name="T80" fmla="*/ 17 w 17"/>
                  <a:gd name="T81" fmla="*/ 113 h 11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13">
                    <a:moveTo>
                      <a:pt x="17" y="8"/>
                    </a:moveTo>
                    <a:lnTo>
                      <a:pt x="17" y="6"/>
                    </a:lnTo>
                    <a:lnTo>
                      <a:pt x="17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07"/>
                    </a:lnTo>
                    <a:lnTo>
                      <a:pt x="0" y="110"/>
                    </a:lnTo>
                    <a:lnTo>
                      <a:pt x="4" y="110"/>
                    </a:lnTo>
                    <a:lnTo>
                      <a:pt x="6" y="113"/>
                    </a:lnTo>
                    <a:lnTo>
                      <a:pt x="9" y="113"/>
                    </a:lnTo>
                    <a:lnTo>
                      <a:pt x="11" y="113"/>
                    </a:lnTo>
                    <a:lnTo>
                      <a:pt x="15" y="113"/>
                    </a:lnTo>
                    <a:lnTo>
                      <a:pt x="15" y="110"/>
                    </a:lnTo>
                    <a:lnTo>
                      <a:pt x="17" y="110"/>
                    </a:lnTo>
                    <a:lnTo>
                      <a:pt x="17" y="107"/>
                    </a:lnTo>
                    <a:lnTo>
                      <a:pt x="17" y="8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30" name="Line 1188"/>
              <p:cNvSpPr>
                <a:spLocks noChangeShapeType="1"/>
              </p:cNvSpPr>
              <p:nvPr/>
            </p:nvSpPr>
            <p:spPr bwMode="auto">
              <a:xfrm>
                <a:off x="1150" y="232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31" name="Freeform 1189"/>
              <p:cNvSpPr>
                <a:spLocks/>
              </p:cNvSpPr>
              <p:nvPr/>
            </p:nvSpPr>
            <p:spPr bwMode="auto">
              <a:xfrm>
                <a:off x="1149" y="2323"/>
                <a:ext cx="21" cy="4"/>
              </a:xfrm>
              <a:custGeom>
                <a:avLst/>
                <a:gdLst>
                  <a:gd name="T0" fmla="*/ 0 w 105"/>
                  <a:gd name="T1" fmla="*/ 0 h 18"/>
                  <a:gd name="T2" fmla="*/ 0 w 105"/>
                  <a:gd name="T3" fmla="*/ 0 h 18"/>
                  <a:gd name="T4" fmla="*/ 0 w 105"/>
                  <a:gd name="T5" fmla="*/ 0 h 18"/>
                  <a:gd name="T6" fmla="*/ 0 w 105"/>
                  <a:gd name="T7" fmla="*/ 0 h 18"/>
                  <a:gd name="T8" fmla="*/ 0 w 105"/>
                  <a:gd name="T9" fmla="*/ 0 h 18"/>
                  <a:gd name="T10" fmla="*/ 0 w 105"/>
                  <a:gd name="T11" fmla="*/ 0 h 18"/>
                  <a:gd name="T12" fmla="*/ 0 w 105"/>
                  <a:gd name="T13" fmla="*/ 0 h 18"/>
                  <a:gd name="T14" fmla="*/ 0 w 105"/>
                  <a:gd name="T15" fmla="*/ 0 h 18"/>
                  <a:gd name="T16" fmla="*/ 0 w 105"/>
                  <a:gd name="T17" fmla="*/ 0 h 18"/>
                  <a:gd name="T18" fmla="*/ 0 w 105"/>
                  <a:gd name="T19" fmla="*/ 0 h 18"/>
                  <a:gd name="T20" fmla="*/ 0 w 105"/>
                  <a:gd name="T21" fmla="*/ 0 h 18"/>
                  <a:gd name="T22" fmla="*/ 0 w 105"/>
                  <a:gd name="T23" fmla="*/ 0 h 18"/>
                  <a:gd name="T24" fmla="*/ 0 w 105"/>
                  <a:gd name="T25" fmla="*/ 0 h 18"/>
                  <a:gd name="T26" fmla="*/ 0 w 105"/>
                  <a:gd name="T27" fmla="*/ 0 h 18"/>
                  <a:gd name="T28" fmla="*/ 0 w 105"/>
                  <a:gd name="T29" fmla="*/ 0 h 18"/>
                  <a:gd name="T30" fmla="*/ 0 w 105"/>
                  <a:gd name="T31" fmla="*/ 0 h 18"/>
                  <a:gd name="T32" fmla="*/ 0 w 105"/>
                  <a:gd name="T33" fmla="*/ 0 h 18"/>
                  <a:gd name="T34" fmla="*/ 0 w 105"/>
                  <a:gd name="T35" fmla="*/ 0 h 18"/>
                  <a:gd name="T36" fmla="*/ 0 w 105"/>
                  <a:gd name="T37" fmla="*/ 0 h 18"/>
                  <a:gd name="T38" fmla="*/ 0 w 105"/>
                  <a:gd name="T39" fmla="*/ 0 h 18"/>
                  <a:gd name="T40" fmla="*/ 0 w 105"/>
                  <a:gd name="T41" fmla="*/ 0 h 18"/>
                  <a:gd name="T42" fmla="*/ 0 w 105"/>
                  <a:gd name="T43" fmla="*/ 0 h 18"/>
                  <a:gd name="T44" fmla="*/ 0 w 105"/>
                  <a:gd name="T45" fmla="*/ 0 h 18"/>
                  <a:gd name="T46" fmla="*/ 0 w 105"/>
                  <a:gd name="T47" fmla="*/ 0 h 18"/>
                  <a:gd name="T48" fmla="*/ 0 w 105"/>
                  <a:gd name="T49" fmla="*/ 0 h 18"/>
                  <a:gd name="T50" fmla="*/ 0 w 105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05"/>
                  <a:gd name="T79" fmla="*/ 0 h 18"/>
                  <a:gd name="T80" fmla="*/ 105 w 105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05" h="18">
                    <a:moveTo>
                      <a:pt x="9" y="0"/>
                    </a:moveTo>
                    <a:lnTo>
                      <a:pt x="6" y="0"/>
                    </a:lnTo>
                    <a:lnTo>
                      <a:pt x="6" y="3"/>
                    </a:lnTo>
                    <a:lnTo>
                      <a:pt x="4" y="3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4" y="15"/>
                    </a:lnTo>
                    <a:lnTo>
                      <a:pt x="6" y="18"/>
                    </a:lnTo>
                    <a:lnTo>
                      <a:pt x="9" y="18"/>
                    </a:lnTo>
                    <a:lnTo>
                      <a:pt x="94" y="18"/>
                    </a:lnTo>
                    <a:lnTo>
                      <a:pt x="99" y="18"/>
                    </a:lnTo>
                    <a:lnTo>
                      <a:pt x="101" y="15"/>
                    </a:lnTo>
                    <a:lnTo>
                      <a:pt x="101" y="12"/>
                    </a:lnTo>
                    <a:lnTo>
                      <a:pt x="105" y="9"/>
                    </a:lnTo>
                    <a:lnTo>
                      <a:pt x="101" y="5"/>
                    </a:lnTo>
                    <a:lnTo>
                      <a:pt x="101" y="3"/>
                    </a:lnTo>
                    <a:lnTo>
                      <a:pt x="99" y="3"/>
                    </a:lnTo>
                    <a:lnTo>
                      <a:pt x="96" y="0"/>
                    </a:lnTo>
                    <a:lnTo>
                      <a:pt x="94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32" name="Line 1190"/>
              <p:cNvSpPr>
                <a:spLocks noChangeShapeType="1"/>
              </p:cNvSpPr>
              <p:nvPr/>
            </p:nvSpPr>
            <p:spPr bwMode="auto">
              <a:xfrm>
                <a:off x="1170" y="232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33" name="Freeform 1191"/>
              <p:cNvSpPr>
                <a:spLocks/>
              </p:cNvSpPr>
              <p:nvPr/>
            </p:nvSpPr>
            <p:spPr bwMode="auto">
              <a:xfrm>
                <a:off x="1166" y="2323"/>
                <a:ext cx="4" cy="24"/>
              </a:xfrm>
              <a:custGeom>
                <a:avLst/>
                <a:gdLst>
                  <a:gd name="T0" fmla="*/ 0 w 17"/>
                  <a:gd name="T1" fmla="*/ 0 h 117"/>
                  <a:gd name="T2" fmla="*/ 0 w 17"/>
                  <a:gd name="T3" fmla="*/ 0 h 117"/>
                  <a:gd name="T4" fmla="*/ 0 w 17"/>
                  <a:gd name="T5" fmla="*/ 0 h 117"/>
                  <a:gd name="T6" fmla="*/ 0 w 17"/>
                  <a:gd name="T7" fmla="*/ 0 h 117"/>
                  <a:gd name="T8" fmla="*/ 0 w 17"/>
                  <a:gd name="T9" fmla="*/ 0 h 117"/>
                  <a:gd name="T10" fmla="*/ 0 w 17"/>
                  <a:gd name="T11" fmla="*/ 0 h 117"/>
                  <a:gd name="T12" fmla="*/ 0 w 17"/>
                  <a:gd name="T13" fmla="*/ 0 h 117"/>
                  <a:gd name="T14" fmla="*/ 0 w 17"/>
                  <a:gd name="T15" fmla="*/ 0 h 117"/>
                  <a:gd name="T16" fmla="*/ 0 w 17"/>
                  <a:gd name="T17" fmla="*/ 0 h 117"/>
                  <a:gd name="T18" fmla="*/ 0 w 17"/>
                  <a:gd name="T19" fmla="*/ 0 h 117"/>
                  <a:gd name="T20" fmla="*/ 0 w 17"/>
                  <a:gd name="T21" fmla="*/ 0 h 117"/>
                  <a:gd name="T22" fmla="*/ 0 w 17"/>
                  <a:gd name="T23" fmla="*/ 0 h 117"/>
                  <a:gd name="T24" fmla="*/ 0 w 17"/>
                  <a:gd name="T25" fmla="*/ 0 h 117"/>
                  <a:gd name="T26" fmla="*/ 0 w 17"/>
                  <a:gd name="T27" fmla="*/ 0 h 117"/>
                  <a:gd name="T28" fmla="*/ 0 w 17"/>
                  <a:gd name="T29" fmla="*/ 0 h 117"/>
                  <a:gd name="T30" fmla="*/ 0 w 17"/>
                  <a:gd name="T31" fmla="*/ 0 h 117"/>
                  <a:gd name="T32" fmla="*/ 0 w 17"/>
                  <a:gd name="T33" fmla="*/ 0 h 117"/>
                  <a:gd name="T34" fmla="*/ 0 w 17"/>
                  <a:gd name="T35" fmla="*/ 0 h 117"/>
                  <a:gd name="T36" fmla="*/ 0 w 17"/>
                  <a:gd name="T37" fmla="*/ 0 h 117"/>
                  <a:gd name="T38" fmla="*/ 0 w 17"/>
                  <a:gd name="T39" fmla="*/ 0 h 117"/>
                  <a:gd name="T40" fmla="*/ 0 w 17"/>
                  <a:gd name="T41" fmla="*/ 0 h 117"/>
                  <a:gd name="T42" fmla="*/ 0 w 17"/>
                  <a:gd name="T43" fmla="*/ 0 h 117"/>
                  <a:gd name="T44" fmla="*/ 0 w 17"/>
                  <a:gd name="T45" fmla="*/ 0 h 117"/>
                  <a:gd name="T46" fmla="*/ 0 w 17"/>
                  <a:gd name="T47" fmla="*/ 0 h 117"/>
                  <a:gd name="T48" fmla="*/ 0 w 17"/>
                  <a:gd name="T49" fmla="*/ 0 h 117"/>
                  <a:gd name="T50" fmla="*/ 0 w 17"/>
                  <a:gd name="T51" fmla="*/ 0 h 11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17"/>
                  <a:gd name="T80" fmla="*/ 17 w 17"/>
                  <a:gd name="T81" fmla="*/ 117 h 11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17">
                    <a:moveTo>
                      <a:pt x="17" y="9"/>
                    </a:moveTo>
                    <a:lnTo>
                      <a:pt x="13" y="5"/>
                    </a:lnTo>
                    <a:lnTo>
                      <a:pt x="13" y="3"/>
                    </a:lnTo>
                    <a:lnTo>
                      <a:pt x="11" y="3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0" y="107"/>
                    </a:lnTo>
                    <a:lnTo>
                      <a:pt x="0" y="111"/>
                    </a:lnTo>
                    <a:lnTo>
                      <a:pt x="0" y="113"/>
                    </a:lnTo>
                    <a:lnTo>
                      <a:pt x="2" y="113"/>
                    </a:lnTo>
                    <a:lnTo>
                      <a:pt x="6" y="117"/>
                    </a:lnTo>
                    <a:lnTo>
                      <a:pt x="8" y="117"/>
                    </a:lnTo>
                    <a:lnTo>
                      <a:pt x="11" y="113"/>
                    </a:lnTo>
                    <a:lnTo>
                      <a:pt x="13" y="113"/>
                    </a:lnTo>
                    <a:lnTo>
                      <a:pt x="13" y="111"/>
                    </a:lnTo>
                    <a:lnTo>
                      <a:pt x="17" y="107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34" name="Line 1192"/>
              <p:cNvSpPr>
                <a:spLocks noChangeShapeType="1"/>
              </p:cNvSpPr>
              <p:nvPr/>
            </p:nvSpPr>
            <p:spPr bwMode="auto">
              <a:xfrm>
                <a:off x="1168" y="234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35" name="Freeform 1193"/>
              <p:cNvSpPr>
                <a:spLocks/>
              </p:cNvSpPr>
              <p:nvPr/>
            </p:nvSpPr>
            <p:spPr bwMode="auto">
              <a:xfrm>
                <a:off x="1166" y="2343"/>
                <a:ext cx="29" cy="4"/>
              </a:xfrm>
              <a:custGeom>
                <a:avLst/>
                <a:gdLst>
                  <a:gd name="T0" fmla="*/ 0 w 144"/>
                  <a:gd name="T1" fmla="*/ 0 h 19"/>
                  <a:gd name="T2" fmla="*/ 0 w 144"/>
                  <a:gd name="T3" fmla="*/ 0 h 19"/>
                  <a:gd name="T4" fmla="*/ 0 w 144"/>
                  <a:gd name="T5" fmla="*/ 0 h 19"/>
                  <a:gd name="T6" fmla="*/ 0 w 144"/>
                  <a:gd name="T7" fmla="*/ 0 h 19"/>
                  <a:gd name="T8" fmla="*/ 0 w 144"/>
                  <a:gd name="T9" fmla="*/ 0 h 19"/>
                  <a:gd name="T10" fmla="*/ 0 w 144"/>
                  <a:gd name="T11" fmla="*/ 0 h 19"/>
                  <a:gd name="T12" fmla="*/ 0 w 144"/>
                  <a:gd name="T13" fmla="*/ 0 h 19"/>
                  <a:gd name="T14" fmla="*/ 0 w 144"/>
                  <a:gd name="T15" fmla="*/ 0 h 19"/>
                  <a:gd name="T16" fmla="*/ 0 w 144"/>
                  <a:gd name="T17" fmla="*/ 0 h 19"/>
                  <a:gd name="T18" fmla="*/ 0 w 144"/>
                  <a:gd name="T19" fmla="*/ 0 h 19"/>
                  <a:gd name="T20" fmla="*/ 0 w 144"/>
                  <a:gd name="T21" fmla="*/ 0 h 19"/>
                  <a:gd name="T22" fmla="*/ 0 w 144"/>
                  <a:gd name="T23" fmla="*/ 0 h 19"/>
                  <a:gd name="T24" fmla="*/ 0 w 144"/>
                  <a:gd name="T25" fmla="*/ 0 h 19"/>
                  <a:gd name="T26" fmla="*/ 0 w 144"/>
                  <a:gd name="T27" fmla="*/ 0 h 19"/>
                  <a:gd name="T28" fmla="*/ 0 w 144"/>
                  <a:gd name="T29" fmla="*/ 0 h 19"/>
                  <a:gd name="T30" fmla="*/ 0 w 144"/>
                  <a:gd name="T31" fmla="*/ 0 h 19"/>
                  <a:gd name="T32" fmla="*/ 0 w 144"/>
                  <a:gd name="T33" fmla="*/ 0 h 19"/>
                  <a:gd name="T34" fmla="*/ 0 w 144"/>
                  <a:gd name="T35" fmla="*/ 0 h 19"/>
                  <a:gd name="T36" fmla="*/ 0 w 144"/>
                  <a:gd name="T37" fmla="*/ 0 h 19"/>
                  <a:gd name="T38" fmla="*/ 0 w 144"/>
                  <a:gd name="T39" fmla="*/ 0 h 19"/>
                  <a:gd name="T40" fmla="*/ 0 w 144"/>
                  <a:gd name="T41" fmla="*/ 0 h 19"/>
                  <a:gd name="T42" fmla="*/ 0 w 144"/>
                  <a:gd name="T43" fmla="*/ 0 h 19"/>
                  <a:gd name="T44" fmla="*/ 0 w 144"/>
                  <a:gd name="T45" fmla="*/ 0 h 19"/>
                  <a:gd name="T46" fmla="*/ 0 w 144"/>
                  <a:gd name="T47" fmla="*/ 0 h 19"/>
                  <a:gd name="T48" fmla="*/ 0 w 144"/>
                  <a:gd name="T49" fmla="*/ 0 h 19"/>
                  <a:gd name="T50" fmla="*/ 0 w 144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44"/>
                  <a:gd name="T79" fmla="*/ 0 h 19"/>
                  <a:gd name="T80" fmla="*/ 144 w 144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44" h="19">
                    <a:moveTo>
                      <a:pt x="8" y="0"/>
                    </a:moveTo>
                    <a:lnTo>
                      <a:pt x="6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2" y="15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136" y="19"/>
                    </a:lnTo>
                    <a:lnTo>
                      <a:pt x="139" y="15"/>
                    </a:lnTo>
                    <a:lnTo>
                      <a:pt x="142" y="15"/>
                    </a:lnTo>
                    <a:lnTo>
                      <a:pt x="142" y="13"/>
                    </a:lnTo>
                    <a:lnTo>
                      <a:pt x="144" y="13"/>
                    </a:lnTo>
                    <a:lnTo>
                      <a:pt x="144" y="9"/>
                    </a:lnTo>
                    <a:lnTo>
                      <a:pt x="144" y="7"/>
                    </a:lnTo>
                    <a:lnTo>
                      <a:pt x="142" y="3"/>
                    </a:lnTo>
                    <a:lnTo>
                      <a:pt x="139" y="0"/>
                    </a:lnTo>
                    <a:lnTo>
                      <a:pt x="136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36" name="Line 1194"/>
              <p:cNvSpPr>
                <a:spLocks noChangeShapeType="1"/>
              </p:cNvSpPr>
              <p:nvPr/>
            </p:nvSpPr>
            <p:spPr bwMode="auto">
              <a:xfrm>
                <a:off x="1195" y="234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37" name="Freeform 1195"/>
              <p:cNvSpPr>
                <a:spLocks/>
              </p:cNvSpPr>
              <p:nvPr/>
            </p:nvSpPr>
            <p:spPr bwMode="auto">
              <a:xfrm>
                <a:off x="1192" y="2343"/>
                <a:ext cx="3" cy="23"/>
              </a:xfrm>
              <a:custGeom>
                <a:avLst/>
                <a:gdLst>
                  <a:gd name="T0" fmla="*/ 0 w 16"/>
                  <a:gd name="T1" fmla="*/ 0 h 117"/>
                  <a:gd name="T2" fmla="*/ 0 w 16"/>
                  <a:gd name="T3" fmla="*/ 0 h 117"/>
                  <a:gd name="T4" fmla="*/ 0 w 16"/>
                  <a:gd name="T5" fmla="*/ 0 h 117"/>
                  <a:gd name="T6" fmla="*/ 0 w 16"/>
                  <a:gd name="T7" fmla="*/ 0 h 117"/>
                  <a:gd name="T8" fmla="*/ 0 w 16"/>
                  <a:gd name="T9" fmla="*/ 0 h 117"/>
                  <a:gd name="T10" fmla="*/ 0 w 16"/>
                  <a:gd name="T11" fmla="*/ 0 h 117"/>
                  <a:gd name="T12" fmla="*/ 0 w 16"/>
                  <a:gd name="T13" fmla="*/ 0 h 117"/>
                  <a:gd name="T14" fmla="*/ 0 w 16"/>
                  <a:gd name="T15" fmla="*/ 0 h 117"/>
                  <a:gd name="T16" fmla="*/ 0 w 16"/>
                  <a:gd name="T17" fmla="*/ 0 h 117"/>
                  <a:gd name="T18" fmla="*/ 0 w 16"/>
                  <a:gd name="T19" fmla="*/ 0 h 117"/>
                  <a:gd name="T20" fmla="*/ 0 w 16"/>
                  <a:gd name="T21" fmla="*/ 0 h 117"/>
                  <a:gd name="T22" fmla="*/ 0 w 16"/>
                  <a:gd name="T23" fmla="*/ 0 h 117"/>
                  <a:gd name="T24" fmla="*/ 0 w 16"/>
                  <a:gd name="T25" fmla="*/ 0 h 117"/>
                  <a:gd name="T26" fmla="*/ 0 w 16"/>
                  <a:gd name="T27" fmla="*/ 0 h 117"/>
                  <a:gd name="T28" fmla="*/ 0 w 16"/>
                  <a:gd name="T29" fmla="*/ 0 h 117"/>
                  <a:gd name="T30" fmla="*/ 0 w 16"/>
                  <a:gd name="T31" fmla="*/ 0 h 117"/>
                  <a:gd name="T32" fmla="*/ 0 w 16"/>
                  <a:gd name="T33" fmla="*/ 0 h 117"/>
                  <a:gd name="T34" fmla="*/ 0 w 16"/>
                  <a:gd name="T35" fmla="*/ 0 h 117"/>
                  <a:gd name="T36" fmla="*/ 0 w 16"/>
                  <a:gd name="T37" fmla="*/ 0 h 117"/>
                  <a:gd name="T38" fmla="*/ 0 w 16"/>
                  <a:gd name="T39" fmla="*/ 0 h 117"/>
                  <a:gd name="T40" fmla="*/ 0 w 16"/>
                  <a:gd name="T41" fmla="*/ 0 h 117"/>
                  <a:gd name="T42" fmla="*/ 0 w 16"/>
                  <a:gd name="T43" fmla="*/ 0 h 117"/>
                  <a:gd name="T44" fmla="*/ 0 w 16"/>
                  <a:gd name="T45" fmla="*/ 0 h 117"/>
                  <a:gd name="T46" fmla="*/ 0 w 16"/>
                  <a:gd name="T47" fmla="*/ 0 h 117"/>
                  <a:gd name="T48" fmla="*/ 0 w 16"/>
                  <a:gd name="T49" fmla="*/ 0 h 117"/>
                  <a:gd name="T50" fmla="*/ 0 w 16"/>
                  <a:gd name="T51" fmla="*/ 0 h 11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17"/>
                  <a:gd name="T80" fmla="*/ 16 w 16"/>
                  <a:gd name="T81" fmla="*/ 117 h 11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17">
                    <a:moveTo>
                      <a:pt x="16" y="9"/>
                    </a:moveTo>
                    <a:lnTo>
                      <a:pt x="16" y="7"/>
                    </a:lnTo>
                    <a:lnTo>
                      <a:pt x="14" y="3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11"/>
                    </a:lnTo>
                    <a:lnTo>
                      <a:pt x="0" y="115"/>
                    </a:lnTo>
                    <a:lnTo>
                      <a:pt x="3" y="115"/>
                    </a:lnTo>
                    <a:lnTo>
                      <a:pt x="5" y="117"/>
                    </a:lnTo>
                    <a:lnTo>
                      <a:pt x="8" y="117"/>
                    </a:lnTo>
                    <a:lnTo>
                      <a:pt x="11" y="115"/>
                    </a:lnTo>
                    <a:lnTo>
                      <a:pt x="14" y="115"/>
                    </a:lnTo>
                    <a:lnTo>
                      <a:pt x="14" y="111"/>
                    </a:lnTo>
                    <a:lnTo>
                      <a:pt x="16" y="111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38" name="Line 1196"/>
              <p:cNvSpPr>
                <a:spLocks noChangeShapeType="1"/>
              </p:cNvSpPr>
              <p:nvPr/>
            </p:nvSpPr>
            <p:spPr bwMode="auto">
              <a:xfrm>
                <a:off x="1193" y="236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39" name="Freeform 1197"/>
              <p:cNvSpPr>
                <a:spLocks/>
              </p:cNvSpPr>
              <p:nvPr/>
            </p:nvSpPr>
            <p:spPr bwMode="auto">
              <a:xfrm>
                <a:off x="1192" y="2362"/>
                <a:ext cx="9" cy="4"/>
              </a:xfrm>
              <a:custGeom>
                <a:avLst/>
                <a:gdLst>
                  <a:gd name="T0" fmla="*/ 0 w 44"/>
                  <a:gd name="T1" fmla="*/ 0 h 19"/>
                  <a:gd name="T2" fmla="*/ 0 w 44"/>
                  <a:gd name="T3" fmla="*/ 0 h 19"/>
                  <a:gd name="T4" fmla="*/ 0 w 44"/>
                  <a:gd name="T5" fmla="*/ 0 h 19"/>
                  <a:gd name="T6" fmla="*/ 0 w 44"/>
                  <a:gd name="T7" fmla="*/ 0 h 19"/>
                  <a:gd name="T8" fmla="*/ 0 w 44"/>
                  <a:gd name="T9" fmla="*/ 0 h 19"/>
                  <a:gd name="T10" fmla="*/ 0 w 44"/>
                  <a:gd name="T11" fmla="*/ 0 h 19"/>
                  <a:gd name="T12" fmla="*/ 0 w 44"/>
                  <a:gd name="T13" fmla="*/ 0 h 19"/>
                  <a:gd name="T14" fmla="*/ 0 w 44"/>
                  <a:gd name="T15" fmla="*/ 0 h 19"/>
                  <a:gd name="T16" fmla="*/ 0 w 44"/>
                  <a:gd name="T17" fmla="*/ 0 h 19"/>
                  <a:gd name="T18" fmla="*/ 0 w 44"/>
                  <a:gd name="T19" fmla="*/ 0 h 19"/>
                  <a:gd name="T20" fmla="*/ 0 w 44"/>
                  <a:gd name="T21" fmla="*/ 0 h 19"/>
                  <a:gd name="T22" fmla="*/ 0 w 44"/>
                  <a:gd name="T23" fmla="*/ 0 h 19"/>
                  <a:gd name="T24" fmla="*/ 0 w 44"/>
                  <a:gd name="T25" fmla="*/ 0 h 19"/>
                  <a:gd name="T26" fmla="*/ 0 w 44"/>
                  <a:gd name="T27" fmla="*/ 0 h 19"/>
                  <a:gd name="T28" fmla="*/ 0 w 44"/>
                  <a:gd name="T29" fmla="*/ 0 h 19"/>
                  <a:gd name="T30" fmla="*/ 0 w 44"/>
                  <a:gd name="T31" fmla="*/ 0 h 19"/>
                  <a:gd name="T32" fmla="*/ 0 w 44"/>
                  <a:gd name="T33" fmla="*/ 0 h 19"/>
                  <a:gd name="T34" fmla="*/ 0 w 44"/>
                  <a:gd name="T35" fmla="*/ 0 h 19"/>
                  <a:gd name="T36" fmla="*/ 0 w 44"/>
                  <a:gd name="T37" fmla="*/ 0 h 19"/>
                  <a:gd name="T38" fmla="*/ 0 w 44"/>
                  <a:gd name="T39" fmla="*/ 0 h 19"/>
                  <a:gd name="T40" fmla="*/ 0 w 44"/>
                  <a:gd name="T41" fmla="*/ 0 h 19"/>
                  <a:gd name="T42" fmla="*/ 0 w 44"/>
                  <a:gd name="T43" fmla="*/ 0 h 19"/>
                  <a:gd name="T44" fmla="*/ 0 w 44"/>
                  <a:gd name="T45" fmla="*/ 0 h 19"/>
                  <a:gd name="T46" fmla="*/ 0 w 44"/>
                  <a:gd name="T47" fmla="*/ 0 h 19"/>
                  <a:gd name="T48" fmla="*/ 0 w 44"/>
                  <a:gd name="T49" fmla="*/ 0 h 19"/>
                  <a:gd name="T50" fmla="*/ 0 w 44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4"/>
                  <a:gd name="T79" fmla="*/ 0 h 19"/>
                  <a:gd name="T80" fmla="*/ 44 w 44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4" h="19">
                    <a:moveTo>
                      <a:pt x="8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3" y="17"/>
                    </a:lnTo>
                    <a:lnTo>
                      <a:pt x="5" y="19"/>
                    </a:lnTo>
                    <a:lnTo>
                      <a:pt x="8" y="19"/>
                    </a:lnTo>
                    <a:lnTo>
                      <a:pt x="36" y="19"/>
                    </a:lnTo>
                    <a:lnTo>
                      <a:pt x="41" y="17"/>
                    </a:lnTo>
                    <a:lnTo>
                      <a:pt x="44" y="13"/>
                    </a:lnTo>
                    <a:lnTo>
                      <a:pt x="44" y="10"/>
                    </a:lnTo>
                    <a:lnTo>
                      <a:pt x="44" y="7"/>
                    </a:lnTo>
                    <a:lnTo>
                      <a:pt x="44" y="4"/>
                    </a:lnTo>
                    <a:lnTo>
                      <a:pt x="41" y="4"/>
                    </a:lnTo>
                    <a:lnTo>
                      <a:pt x="41" y="0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40" name="Line 1198"/>
              <p:cNvSpPr>
                <a:spLocks noChangeShapeType="1"/>
              </p:cNvSpPr>
              <p:nvPr/>
            </p:nvSpPr>
            <p:spPr bwMode="auto">
              <a:xfrm>
                <a:off x="1199" y="236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41" name="Freeform 1199"/>
              <p:cNvSpPr>
                <a:spLocks/>
              </p:cNvSpPr>
              <p:nvPr/>
            </p:nvSpPr>
            <p:spPr bwMode="auto">
              <a:xfrm>
                <a:off x="1197" y="2362"/>
                <a:ext cx="12" cy="4"/>
              </a:xfrm>
              <a:custGeom>
                <a:avLst/>
                <a:gdLst>
                  <a:gd name="T0" fmla="*/ 0 w 60"/>
                  <a:gd name="T1" fmla="*/ 0 h 19"/>
                  <a:gd name="T2" fmla="*/ 0 w 60"/>
                  <a:gd name="T3" fmla="*/ 0 h 19"/>
                  <a:gd name="T4" fmla="*/ 0 w 60"/>
                  <a:gd name="T5" fmla="*/ 0 h 19"/>
                  <a:gd name="T6" fmla="*/ 0 w 60"/>
                  <a:gd name="T7" fmla="*/ 0 h 19"/>
                  <a:gd name="T8" fmla="*/ 0 w 60"/>
                  <a:gd name="T9" fmla="*/ 0 h 19"/>
                  <a:gd name="T10" fmla="*/ 0 w 60"/>
                  <a:gd name="T11" fmla="*/ 0 h 19"/>
                  <a:gd name="T12" fmla="*/ 0 w 60"/>
                  <a:gd name="T13" fmla="*/ 0 h 19"/>
                  <a:gd name="T14" fmla="*/ 0 w 60"/>
                  <a:gd name="T15" fmla="*/ 0 h 19"/>
                  <a:gd name="T16" fmla="*/ 0 w 60"/>
                  <a:gd name="T17" fmla="*/ 0 h 19"/>
                  <a:gd name="T18" fmla="*/ 0 w 60"/>
                  <a:gd name="T19" fmla="*/ 0 h 19"/>
                  <a:gd name="T20" fmla="*/ 0 w 60"/>
                  <a:gd name="T21" fmla="*/ 0 h 19"/>
                  <a:gd name="T22" fmla="*/ 0 w 60"/>
                  <a:gd name="T23" fmla="*/ 0 h 19"/>
                  <a:gd name="T24" fmla="*/ 0 w 60"/>
                  <a:gd name="T25" fmla="*/ 0 h 19"/>
                  <a:gd name="T26" fmla="*/ 0 w 60"/>
                  <a:gd name="T27" fmla="*/ 0 h 19"/>
                  <a:gd name="T28" fmla="*/ 0 w 60"/>
                  <a:gd name="T29" fmla="*/ 0 h 19"/>
                  <a:gd name="T30" fmla="*/ 0 w 60"/>
                  <a:gd name="T31" fmla="*/ 0 h 19"/>
                  <a:gd name="T32" fmla="*/ 0 w 60"/>
                  <a:gd name="T33" fmla="*/ 0 h 19"/>
                  <a:gd name="T34" fmla="*/ 0 w 60"/>
                  <a:gd name="T35" fmla="*/ 0 h 19"/>
                  <a:gd name="T36" fmla="*/ 0 w 60"/>
                  <a:gd name="T37" fmla="*/ 0 h 19"/>
                  <a:gd name="T38" fmla="*/ 0 w 60"/>
                  <a:gd name="T39" fmla="*/ 0 h 19"/>
                  <a:gd name="T40" fmla="*/ 0 w 60"/>
                  <a:gd name="T41" fmla="*/ 0 h 19"/>
                  <a:gd name="T42" fmla="*/ 0 w 60"/>
                  <a:gd name="T43" fmla="*/ 0 h 19"/>
                  <a:gd name="T44" fmla="*/ 0 w 60"/>
                  <a:gd name="T45" fmla="*/ 0 h 19"/>
                  <a:gd name="T46" fmla="*/ 0 w 60"/>
                  <a:gd name="T47" fmla="*/ 0 h 19"/>
                  <a:gd name="T48" fmla="*/ 0 w 60"/>
                  <a:gd name="T49" fmla="*/ 0 h 19"/>
                  <a:gd name="T50" fmla="*/ 0 w 60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60"/>
                  <a:gd name="T79" fmla="*/ 0 h 19"/>
                  <a:gd name="T80" fmla="*/ 60 w 60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60" h="19">
                    <a:moveTo>
                      <a:pt x="9" y="0"/>
                    </a:moveTo>
                    <a:lnTo>
                      <a:pt x="6" y="0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3" y="17"/>
                    </a:lnTo>
                    <a:lnTo>
                      <a:pt x="6" y="17"/>
                    </a:lnTo>
                    <a:lnTo>
                      <a:pt x="6" y="19"/>
                    </a:lnTo>
                    <a:lnTo>
                      <a:pt x="9" y="19"/>
                    </a:lnTo>
                    <a:lnTo>
                      <a:pt x="50" y="19"/>
                    </a:lnTo>
                    <a:lnTo>
                      <a:pt x="55" y="17"/>
                    </a:lnTo>
                    <a:lnTo>
                      <a:pt x="57" y="17"/>
                    </a:lnTo>
                    <a:lnTo>
                      <a:pt x="57" y="13"/>
                    </a:lnTo>
                    <a:lnTo>
                      <a:pt x="60" y="13"/>
                    </a:lnTo>
                    <a:lnTo>
                      <a:pt x="60" y="10"/>
                    </a:lnTo>
                    <a:lnTo>
                      <a:pt x="60" y="7"/>
                    </a:lnTo>
                    <a:lnTo>
                      <a:pt x="57" y="4"/>
                    </a:lnTo>
                    <a:lnTo>
                      <a:pt x="55" y="0"/>
                    </a:lnTo>
                    <a:lnTo>
                      <a:pt x="50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42" name="Line 1200"/>
              <p:cNvSpPr>
                <a:spLocks noChangeShapeType="1"/>
              </p:cNvSpPr>
              <p:nvPr/>
            </p:nvSpPr>
            <p:spPr bwMode="auto">
              <a:xfrm>
                <a:off x="1208" y="236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43" name="Freeform 1201"/>
              <p:cNvSpPr>
                <a:spLocks/>
              </p:cNvSpPr>
              <p:nvPr/>
            </p:nvSpPr>
            <p:spPr bwMode="auto">
              <a:xfrm>
                <a:off x="1206" y="2362"/>
                <a:ext cx="17" cy="4"/>
              </a:xfrm>
              <a:custGeom>
                <a:avLst/>
                <a:gdLst>
                  <a:gd name="T0" fmla="*/ 0 w 87"/>
                  <a:gd name="T1" fmla="*/ 0 h 19"/>
                  <a:gd name="T2" fmla="*/ 0 w 87"/>
                  <a:gd name="T3" fmla="*/ 0 h 19"/>
                  <a:gd name="T4" fmla="*/ 0 w 87"/>
                  <a:gd name="T5" fmla="*/ 0 h 19"/>
                  <a:gd name="T6" fmla="*/ 0 w 87"/>
                  <a:gd name="T7" fmla="*/ 0 h 19"/>
                  <a:gd name="T8" fmla="*/ 0 w 87"/>
                  <a:gd name="T9" fmla="*/ 0 h 19"/>
                  <a:gd name="T10" fmla="*/ 0 w 87"/>
                  <a:gd name="T11" fmla="*/ 0 h 19"/>
                  <a:gd name="T12" fmla="*/ 0 w 87"/>
                  <a:gd name="T13" fmla="*/ 0 h 19"/>
                  <a:gd name="T14" fmla="*/ 0 w 87"/>
                  <a:gd name="T15" fmla="*/ 0 h 19"/>
                  <a:gd name="T16" fmla="*/ 0 w 87"/>
                  <a:gd name="T17" fmla="*/ 0 h 19"/>
                  <a:gd name="T18" fmla="*/ 0 w 87"/>
                  <a:gd name="T19" fmla="*/ 0 h 19"/>
                  <a:gd name="T20" fmla="*/ 0 w 87"/>
                  <a:gd name="T21" fmla="*/ 0 h 19"/>
                  <a:gd name="T22" fmla="*/ 0 w 87"/>
                  <a:gd name="T23" fmla="*/ 0 h 19"/>
                  <a:gd name="T24" fmla="*/ 0 w 87"/>
                  <a:gd name="T25" fmla="*/ 0 h 19"/>
                  <a:gd name="T26" fmla="*/ 0 w 87"/>
                  <a:gd name="T27" fmla="*/ 0 h 19"/>
                  <a:gd name="T28" fmla="*/ 0 w 87"/>
                  <a:gd name="T29" fmla="*/ 0 h 19"/>
                  <a:gd name="T30" fmla="*/ 0 w 87"/>
                  <a:gd name="T31" fmla="*/ 0 h 19"/>
                  <a:gd name="T32" fmla="*/ 0 w 87"/>
                  <a:gd name="T33" fmla="*/ 0 h 19"/>
                  <a:gd name="T34" fmla="*/ 0 w 87"/>
                  <a:gd name="T35" fmla="*/ 0 h 19"/>
                  <a:gd name="T36" fmla="*/ 0 w 87"/>
                  <a:gd name="T37" fmla="*/ 0 h 19"/>
                  <a:gd name="T38" fmla="*/ 0 w 87"/>
                  <a:gd name="T39" fmla="*/ 0 h 19"/>
                  <a:gd name="T40" fmla="*/ 0 w 87"/>
                  <a:gd name="T41" fmla="*/ 0 h 19"/>
                  <a:gd name="T42" fmla="*/ 0 w 87"/>
                  <a:gd name="T43" fmla="*/ 0 h 19"/>
                  <a:gd name="T44" fmla="*/ 0 w 87"/>
                  <a:gd name="T45" fmla="*/ 0 h 19"/>
                  <a:gd name="T46" fmla="*/ 0 w 87"/>
                  <a:gd name="T47" fmla="*/ 0 h 19"/>
                  <a:gd name="T48" fmla="*/ 0 w 87"/>
                  <a:gd name="T49" fmla="*/ 0 h 19"/>
                  <a:gd name="T50" fmla="*/ 0 w 87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7"/>
                  <a:gd name="T79" fmla="*/ 0 h 19"/>
                  <a:gd name="T80" fmla="*/ 87 w 87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7" h="19">
                    <a:moveTo>
                      <a:pt x="8" y="0"/>
                    </a:moveTo>
                    <a:lnTo>
                      <a:pt x="6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2" y="17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79" y="19"/>
                    </a:lnTo>
                    <a:lnTo>
                      <a:pt x="81" y="17"/>
                    </a:lnTo>
                    <a:lnTo>
                      <a:pt x="85" y="17"/>
                    </a:lnTo>
                    <a:lnTo>
                      <a:pt x="87" y="13"/>
                    </a:lnTo>
                    <a:lnTo>
                      <a:pt x="87" y="10"/>
                    </a:lnTo>
                    <a:lnTo>
                      <a:pt x="87" y="7"/>
                    </a:lnTo>
                    <a:lnTo>
                      <a:pt x="87" y="4"/>
                    </a:lnTo>
                    <a:lnTo>
                      <a:pt x="85" y="4"/>
                    </a:lnTo>
                    <a:lnTo>
                      <a:pt x="81" y="0"/>
                    </a:lnTo>
                    <a:lnTo>
                      <a:pt x="79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44" name="Line 1202"/>
              <p:cNvSpPr>
                <a:spLocks noChangeShapeType="1"/>
              </p:cNvSpPr>
              <p:nvPr/>
            </p:nvSpPr>
            <p:spPr bwMode="auto">
              <a:xfrm>
                <a:off x="1223" y="236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45" name="Freeform 1203"/>
              <p:cNvSpPr>
                <a:spLocks/>
              </p:cNvSpPr>
              <p:nvPr/>
            </p:nvSpPr>
            <p:spPr bwMode="auto">
              <a:xfrm>
                <a:off x="1220" y="2362"/>
                <a:ext cx="3" cy="25"/>
              </a:xfrm>
              <a:custGeom>
                <a:avLst/>
                <a:gdLst>
                  <a:gd name="T0" fmla="*/ 0 w 16"/>
                  <a:gd name="T1" fmla="*/ 0 h 121"/>
                  <a:gd name="T2" fmla="*/ 0 w 16"/>
                  <a:gd name="T3" fmla="*/ 0 h 121"/>
                  <a:gd name="T4" fmla="*/ 0 w 16"/>
                  <a:gd name="T5" fmla="*/ 0 h 121"/>
                  <a:gd name="T6" fmla="*/ 0 w 16"/>
                  <a:gd name="T7" fmla="*/ 0 h 121"/>
                  <a:gd name="T8" fmla="*/ 0 w 16"/>
                  <a:gd name="T9" fmla="*/ 0 h 121"/>
                  <a:gd name="T10" fmla="*/ 0 w 16"/>
                  <a:gd name="T11" fmla="*/ 0 h 121"/>
                  <a:gd name="T12" fmla="*/ 0 w 16"/>
                  <a:gd name="T13" fmla="*/ 0 h 121"/>
                  <a:gd name="T14" fmla="*/ 0 w 16"/>
                  <a:gd name="T15" fmla="*/ 0 h 121"/>
                  <a:gd name="T16" fmla="*/ 0 w 16"/>
                  <a:gd name="T17" fmla="*/ 0 h 121"/>
                  <a:gd name="T18" fmla="*/ 0 w 16"/>
                  <a:gd name="T19" fmla="*/ 0 h 121"/>
                  <a:gd name="T20" fmla="*/ 0 w 16"/>
                  <a:gd name="T21" fmla="*/ 0 h 121"/>
                  <a:gd name="T22" fmla="*/ 0 w 16"/>
                  <a:gd name="T23" fmla="*/ 0 h 121"/>
                  <a:gd name="T24" fmla="*/ 0 w 16"/>
                  <a:gd name="T25" fmla="*/ 0 h 121"/>
                  <a:gd name="T26" fmla="*/ 0 w 16"/>
                  <a:gd name="T27" fmla="*/ 0 h 121"/>
                  <a:gd name="T28" fmla="*/ 0 w 16"/>
                  <a:gd name="T29" fmla="*/ 0 h 121"/>
                  <a:gd name="T30" fmla="*/ 0 w 16"/>
                  <a:gd name="T31" fmla="*/ 0 h 121"/>
                  <a:gd name="T32" fmla="*/ 0 w 16"/>
                  <a:gd name="T33" fmla="*/ 0 h 121"/>
                  <a:gd name="T34" fmla="*/ 0 w 16"/>
                  <a:gd name="T35" fmla="*/ 0 h 121"/>
                  <a:gd name="T36" fmla="*/ 0 w 16"/>
                  <a:gd name="T37" fmla="*/ 0 h 121"/>
                  <a:gd name="T38" fmla="*/ 0 w 16"/>
                  <a:gd name="T39" fmla="*/ 0 h 121"/>
                  <a:gd name="T40" fmla="*/ 0 w 16"/>
                  <a:gd name="T41" fmla="*/ 0 h 121"/>
                  <a:gd name="T42" fmla="*/ 0 w 16"/>
                  <a:gd name="T43" fmla="*/ 0 h 121"/>
                  <a:gd name="T44" fmla="*/ 0 w 16"/>
                  <a:gd name="T45" fmla="*/ 0 h 121"/>
                  <a:gd name="T46" fmla="*/ 0 w 16"/>
                  <a:gd name="T47" fmla="*/ 0 h 121"/>
                  <a:gd name="T48" fmla="*/ 0 w 16"/>
                  <a:gd name="T49" fmla="*/ 0 h 121"/>
                  <a:gd name="T50" fmla="*/ 0 w 16"/>
                  <a:gd name="T51" fmla="*/ 0 h 12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1"/>
                  <a:gd name="T80" fmla="*/ 16 w 16"/>
                  <a:gd name="T81" fmla="*/ 121 h 121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1">
                    <a:moveTo>
                      <a:pt x="16" y="10"/>
                    </a:moveTo>
                    <a:lnTo>
                      <a:pt x="16" y="7"/>
                    </a:lnTo>
                    <a:lnTo>
                      <a:pt x="16" y="4"/>
                    </a:lnTo>
                    <a:lnTo>
                      <a:pt x="14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15"/>
                    </a:lnTo>
                    <a:lnTo>
                      <a:pt x="3" y="118"/>
                    </a:lnTo>
                    <a:lnTo>
                      <a:pt x="5" y="121"/>
                    </a:lnTo>
                    <a:lnTo>
                      <a:pt x="8" y="121"/>
                    </a:lnTo>
                    <a:lnTo>
                      <a:pt x="10" y="121"/>
                    </a:lnTo>
                    <a:lnTo>
                      <a:pt x="10" y="118"/>
                    </a:lnTo>
                    <a:lnTo>
                      <a:pt x="14" y="118"/>
                    </a:lnTo>
                    <a:lnTo>
                      <a:pt x="16" y="115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46" name="Line 1204"/>
              <p:cNvSpPr>
                <a:spLocks noChangeShapeType="1"/>
              </p:cNvSpPr>
              <p:nvPr/>
            </p:nvSpPr>
            <p:spPr bwMode="auto">
              <a:xfrm>
                <a:off x="1222" y="238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47" name="Freeform 1205"/>
              <p:cNvSpPr>
                <a:spLocks/>
              </p:cNvSpPr>
              <p:nvPr/>
            </p:nvSpPr>
            <p:spPr bwMode="auto">
              <a:xfrm>
                <a:off x="1220" y="2383"/>
                <a:ext cx="9" cy="4"/>
              </a:xfrm>
              <a:custGeom>
                <a:avLst/>
                <a:gdLst>
                  <a:gd name="T0" fmla="*/ 0 w 43"/>
                  <a:gd name="T1" fmla="*/ 0 h 19"/>
                  <a:gd name="T2" fmla="*/ 0 w 43"/>
                  <a:gd name="T3" fmla="*/ 0 h 19"/>
                  <a:gd name="T4" fmla="*/ 0 w 43"/>
                  <a:gd name="T5" fmla="*/ 0 h 19"/>
                  <a:gd name="T6" fmla="*/ 0 w 43"/>
                  <a:gd name="T7" fmla="*/ 0 h 19"/>
                  <a:gd name="T8" fmla="*/ 0 w 43"/>
                  <a:gd name="T9" fmla="*/ 0 h 19"/>
                  <a:gd name="T10" fmla="*/ 0 w 43"/>
                  <a:gd name="T11" fmla="*/ 0 h 19"/>
                  <a:gd name="T12" fmla="*/ 0 w 43"/>
                  <a:gd name="T13" fmla="*/ 0 h 19"/>
                  <a:gd name="T14" fmla="*/ 0 w 43"/>
                  <a:gd name="T15" fmla="*/ 0 h 19"/>
                  <a:gd name="T16" fmla="*/ 0 w 43"/>
                  <a:gd name="T17" fmla="*/ 0 h 19"/>
                  <a:gd name="T18" fmla="*/ 0 w 43"/>
                  <a:gd name="T19" fmla="*/ 0 h 19"/>
                  <a:gd name="T20" fmla="*/ 0 w 43"/>
                  <a:gd name="T21" fmla="*/ 0 h 19"/>
                  <a:gd name="T22" fmla="*/ 0 w 43"/>
                  <a:gd name="T23" fmla="*/ 0 h 19"/>
                  <a:gd name="T24" fmla="*/ 0 w 43"/>
                  <a:gd name="T25" fmla="*/ 0 h 19"/>
                  <a:gd name="T26" fmla="*/ 0 w 43"/>
                  <a:gd name="T27" fmla="*/ 0 h 19"/>
                  <a:gd name="T28" fmla="*/ 0 w 43"/>
                  <a:gd name="T29" fmla="*/ 0 h 19"/>
                  <a:gd name="T30" fmla="*/ 0 w 43"/>
                  <a:gd name="T31" fmla="*/ 0 h 19"/>
                  <a:gd name="T32" fmla="*/ 0 w 43"/>
                  <a:gd name="T33" fmla="*/ 0 h 19"/>
                  <a:gd name="T34" fmla="*/ 0 w 43"/>
                  <a:gd name="T35" fmla="*/ 0 h 19"/>
                  <a:gd name="T36" fmla="*/ 0 w 43"/>
                  <a:gd name="T37" fmla="*/ 0 h 19"/>
                  <a:gd name="T38" fmla="*/ 0 w 43"/>
                  <a:gd name="T39" fmla="*/ 0 h 19"/>
                  <a:gd name="T40" fmla="*/ 0 w 43"/>
                  <a:gd name="T41" fmla="*/ 0 h 19"/>
                  <a:gd name="T42" fmla="*/ 0 w 43"/>
                  <a:gd name="T43" fmla="*/ 0 h 19"/>
                  <a:gd name="T44" fmla="*/ 0 w 43"/>
                  <a:gd name="T45" fmla="*/ 0 h 19"/>
                  <a:gd name="T46" fmla="*/ 0 w 43"/>
                  <a:gd name="T47" fmla="*/ 0 h 19"/>
                  <a:gd name="T48" fmla="*/ 0 w 43"/>
                  <a:gd name="T49" fmla="*/ 0 h 19"/>
                  <a:gd name="T50" fmla="*/ 0 w 43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3"/>
                  <a:gd name="T79" fmla="*/ 0 h 19"/>
                  <a:gd name="T80" fmla="*/ 43 w 43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3" h="19">
                    <a:moveTo>
                      <a:pt x="8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3" y="16"/>
                    </a:lnTo>
                    <a:lnTo>
                      <a:pt x="5" y="19"/>
                    </a:lnTo>
                    <a:lnTo>
                      <a:pt x="8" y="19"/>
                    </a:lnTo>
                    <a:lnTo>
                      <a:pt x="36" y="19"/>
                    </a:lnTo>
                    <a:lnTo>
                      <a:pt x="41" y="16"/>
                    </a:lnTo>
                    <a:lnTo>
                      <a:pt x="43" y="16"/>
                    </a:lnTo>
                    <a:lnTo>
                      <a:pt x="43" y="13"/>
                    </a:lnTo>
                    <a:lnTo>
                      <a:pt x="43" y="10"/>
                    </a:lnTo>
                    <a:lnTo>
                      <a:pt x="43" y="6"/>
                    </a:lnTo>
                    <a:lnTo>
                      <a:pt x="43" y="4"/>
                    </a:lnTo>
                    <a:lnTo>
                      <a:pt x="41" y="0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48" name="Line 1206"/>
              <p:cNvSpPr>
                <a:spLocks noChangeShapeType="1"/>
              </p:cNvSpPr>
              <p:nvPr/>
            </p:nvSpPr>
            <p:spPr bwMode="auto">
              <a:xfrm>
                <a:off x="1229" y="238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49" name="Freeform 1207"/>
              <p:cNvSpPr>
                <a:spLocks/>
              </p:cNvSpPr>
              <p:nvPr/>
            </p:nvSpPr>
            <p:spPr bwMode="auto">
              <a:xfrm>
                <a:off x="1226" y="2383"/>
                <a:ext cx="3" cy="24"/>
              </a:xfrm>
              <a:custGeom>
                <a:avLst/>
                <a:gdLst>
                  <a:gd name="T0" fmla="*/ 0 w 16"/>
                  <a:gd name="T1" fmla="*/ 0 h 121"/>
                  <a:gd name="T2" fmla="*/ 0 w 16"/>
                  <a:gd name="T3" fmla="*/ 0 h 121"/>
                  <a:gd name="T4" fmla="*/ 0 w 16"/>
                  <a:gd name="T5" fmla="*/ 0 h 121"/>
                  <a:gd name="T6" fmla="*/ 0 w 16"/>
                  <a:gd name="T7" fmla="*/ 0 h 121"/>
                  <a:gd name="T8" fmla="*/ 0 w 16"/>
                  <a:gd name="T9" fmla="*/ 0 h 121"/>
                  <a:gd name="T10" fmla="*/ 0 w 16"/>
                  <a:gd name="T11" fmla="*/ 0 h 121"/>
                  <a:gd name="T12" fmla="*/ 0 w 16"/>
                  <a:gd name="T13" fmla="*/ 0 h 121"/>
                  <a:gd name="T14" fmla="*/ 0 w 16"/>
                  <a:gd name="T15" fmla="*/ 0 h 121"/>
                  <a:gd name="T16" fmla="*/ 0 w 16"/>
                  <a:gd name="T17" fmla="*/ 0 h 121"/>
                  <a:gd name="T18" fmla="*/ 0 w 16"/>
                  <a:gd name="T19" fmla="*/ 0 h 121"/>
                  <a:gd name="T20" fmla="*/ 0 w 16"/>
                  <a:gd name="T21" fmla="*/ 0 h 121"/>
                  <a:gd name="T22" fmla="*/ 0 w 16"/>
                  <a:gd name="T23" fmla="*/ 0 h 121"/>
                  <a:gd name="T24" fmla="*/ 0 w 16"/>
                  <a:gd name="T25" fmla="*/ 0 h 121"/>
                  <a:gd name="T26" fmla="*/ 0 w 16"/>
                  <a:gd name="T27" fmla="*/ 0 h 121"/>
                  <a:gd name="T28" fmla="*/ 0 w 16"/>
                  <a:gd name="T29" fmla="*/ 0 h 121"/>
                  <a:gd name="T30" fmla="*/ 0 w 16"/>
                  <a:gd name="T31" fmla="*/ 0 h 121"/>
                  <a:gd name="T32" fmla="*/ 0 w 16"/>
                  <a:gd name="T33" fmla="*/ 0 h 121"/>
                  <a:gd name="T34" fmla="*/ 0 w 16"/>
                  <a:gd name="T35" fmla="*/ 0 h 121"/>
                  <a:gd name="T36" fmla="*/ 0 w 16"/>
                  <a:gd name="T37" fmla="*/ 0 h 121"/>
                  <a:gd name="T38" fmla="*/ 0 w 16"/>
                  <a:gd name="T39" fmla="*/ 0 h 121"/>
                  <a:gd name="T40" fmla="*/ 0 w 16"/>
                  <a:gd name="T41" fmla="*/ 0 h 121"/>
                  <a:gd name="T42" fmla="*/ 0 w 16"/>
                  <a:gd name="T43" fmla="*/ 0 h 121"/>
                  <a:gd name="T44" fmla="*/ 0 w 16"/>
                  <a:gd name="T45" fmla="*/ 0 h 121"/>
                  <a:gd name="T46" fmla="*/ 0 w 16"/>
                  <a:gd name="T47" fmla="*/ 0 h 121"/>
                  <a:gd name="T48" fmla="*/ 0 w 16"/>
                  <a:gd name="T49" fmla="*/ 0 h 121"/>
                  <a:gd name="T50" fmla="*/ 0 w 16"/>
                  <a:gd name="T51" fmla="*/ 0 h 12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1"/>
                  <a:gd name="T80" fmla="*/ 16 w 16"/>
                  <a:gd name="T81" fmla="*/ 121 h 121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1">
                    <a:moveTo>
                      <a:pt x="16" y="10"/>
                    </a:moveTo>
                    <a:lnTo>
                      <a:pt x="16" y="6"/>
                    </a:lnTo>
                    <a:lnTo>
                      <a:pt x="16" y="4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0" y="10"/>
                    </a:lnTo>
                    <a:lnTo>
                      <a:pt x="0" y="114"/>
                    </a:lnTo>
                    <a:lnTo>
                      <a:pt x="3" y="114"/>
                    </a:lnTo>
                    <a:lnTo>
                      <a:pt x="3" y="118"/>
                    </a:lnTo>
                    <a:lnTo>
                      <a:pt x="5" y="118"/>
                    </a:lnTo>
                    <a:lnTo>
                      <a:pt x="9" y="121"/>
                    </a:lnTo>
                    <a:lnTo>
                      <a:pt x="11" y="121"/>
                    </a:lnTo>
                    <a:lnTo>
                      <a:pt x="14" y="118"/>
                    </a:lnTo>
                    <a:lnTo>
                      <a:pt x="16" y="118"/>
                    </a:lnTo>
                    <a:lnTo>
                      <a:pt x="16" y="114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50" name="Line 1208"/>
              <p:cNvSpPr>
                <a:spLocks noChangeShapeType="1"/>
              </p:cNvSpPr>
              <p:nvPr/>
            </p:nvSpPr>
            <p:spPr bwMode="auto">
              <a:xfrm>
                <a:off x="1227" y="240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51" name="Freeform 1209"/>
              <p:cNvSpPr>
                <a:spLocks/>
              </p:cNvSpPr>
              <p:nvPr/>
            </p:nvSpPr>
            <p:spPr bwMode="auto">
              <a:xfrm>
                <a:off x="1226" y="2403"/>
                <a:ext cx="23" cy="4"/>
              </a:xfrm>
              <a:custGeom>
                <a:avLst/>
                <a:gdLst>
                  <a:gd name="T0" fmla="*/ 0 w 117"/>
                  <a:gd name="T1" fmla="*/ 0 h 19"/>
                  <a:gd name="T2" fmla="*/ 0 w 117"/>
                  <a:gd name="T3" fmla="*/ 0 h 19"/>
                  <a:gd name="T4" fmla="*/ 0 w 117"/>
                  <a:gd name="T5" fmla="*/ 0 h 19"/>
                  <a:gd name="T6" fmla="*/ 0 w 117"/>
                  <a:gd name="T7" fmla="*/ 0 h 19"/>
                  <a:gd name="T8" fmla="*/ 0 w 117"/>
                  <a:gd name="T9" fmla="*/ 0 h 19"/>
                  <a:gd name="T10" fmla="*/ 0 w 117"/>
                  <a:gd name="T11" fmla="*/ 0 h 19"/>
                  <a:gd name="T12" fmla="*/ 0 w 117"/>
                  <a:gd name="T13" fmla="*/ 0 h 19"/>
                  <a:gd name="T14" fmla="*/ 0 w 117"/>
                  <a:gd name="T15" fmla="*/ 0 h 19"/>
                  <a:gd name="T16" fmla="*/ 0 w 117"/>
                  <a:gd name="T17" fmla="*/ 0 h 19"/>
                  <a:gd name="T18" fmla="*/ 0 w 117"/>
                  <a:gd name="T19" fmla="*/ 0 h 19"/>
                  <a:gd name="T20" fmla="*/ 0 w 117"/>
                  <a:gd name="T21" fmla="*/ 0 h 19"/>
                  <a:gd name="T22" fmla="*/ 0 w 117"/>
                  <a:gd name="T23" fmla="*/ 0 h 19"/>
                  <a:gd name="T24" fmla="*/ 0 w 117"/>
                  <a:gd name="T25" fmla="*/ 0 h 19"/>
                  <a:gd name="T26" fmla="*/ 0 w 117"/>
                  <a:gd name="T27" fmla="*/ 0 h 19"/>
                  <a:gd name="T28" fmla="*/ 0 w 117"/>
                  <a:gd name="T29" fmla="*/ 0 h 19"/>
                  <a:gd name="T30" fmla="*/ 0 w 117"/>
                  <a:gd name="T31" fmla="*/ 0 h 19"/>
                  <a:gd name="T32" fmla="*/ 0 w 117"/>
                  <a:gd name="T33" fmla="*/ 0 h 19"/>
                  <a:gd name="T34" fmla="*/ 0 w 117"/>
                  <a:gd name="T35" fmla="*/ 0 h 19"/>
                  <a:gd name="T36" fmla="*/ 0 w 117"/>
                  <a:gd name="T37" fmla="*/ 0 h 19"/>
                  <a:gd name="T38" fmla="*/ 0 w 117"/>
                  <a:gd name="T39" fmla="*/ 0 h 19"/>
                  <a:gd name="T40" fmla="*/ 0 w 117"/>
                  <a:gd name="T41" fmla="*/ 0 h 19"/>
                  <a:gd name="T42" fmla="*/ 0 w 117"/>
                  <a:gd name="T43" fmla="*/ 0 h 19"/>
                  <a:gd name="T44" fmla="*/ 0 w 117"/>
                  <a:gd name="T45" fmla="*/ 0 h 19"/>
                  <a:gd name="T46" fmla="*/ 0 w 117"/>
                  <a:gd name="T47" fmla="*/ 0 h 19"/>
                  <a:gd name="T48" fmla="*/ 0 w 117"/>
                  <a:gd name="T49" fmla="*/ 0 h 19"/>
                  <a:gd name="T50" fmla="*/ 0 w 117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17"/>
                  <a:gd name="T79" fmla="*/ 0 h 19"/>
                  <a:gd name="T80" fmla="*/ 117 w 117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17" h="19">
                    <a:moveTo>
                      <a:pt x="9" y="0"/>
                    </a:moveTo>
                    <a:lnTo>
                      <a:pt x="9" y="0"/>
                    </a:lnTo>
                    <a:lnTo>
                      <a:pt x="5" y="0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0" y="10"/>
                    </a:lnTo>
                    <a:lnTo>
                      <a:pt x="3" y="12"/>
                    </a:lnTo>
                    <a:lnTo>
                      <a:pt x="3" y="16"/>
                    </a:lnTo>
                    <a:lnTo>
                      <a:pt x="5" y="16"/>
                    </a:lnTo>
                    <a:lnTo>
                      <a:pt x="9" y="19"/>
                    </a:lnTo>
                    <a:lnTo>
                      <a:pt x="106" y="19"/>
                    </a:lnTo>
                    <a:lnTo>
                      <a:pt x="115" y="16"/>
                    </a:lnTo>
                    <a:lnTo>
                      <a:pt x="117" y="12"/>
                    </a:lnTo>
                    <a:lnTo>
                      <a:pt x="117" y="10"/>
                    </a:lnTo>
                    <a:lnTo>
                      <a:pt x="117" y="6"/>
                    </a:lnTo>
                    <a:lnTo>
                      <a:pt x="117" y="4"/>
                    </a:lnTo>
                    <a:lnTo>
                      <a:pt x="115" y="4"/>
                    </a:lnTo>
                    <a:lnTo>
                      <a:pt x="115" y="0"/>
                    </a:lnTo>
                    <a:lnTo>
                      <a:pt x="112" y="0"/>
                    </a:lnTo>
                    <a:lnTo>
                      <a:pt x="106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52" name="Line 1210"/>
              <p:cNvSpPr>
                <a:spLocks noChangeShapeType="1"/>
              </p:cNvSpPr>
              <p:nvPr/>
            </p:nvSpPr>
            <p:spPr bwMode="auto">
              <a:xfrm>
                <a:off x="1248" y="240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53" name="Freeform 1211"/>
              <p:cNvSpPr>
                <a:spLocks/>
              </p:cNvSpPr>
              <p:nvPr/>
            </p:nvSpPr>
            <p:spPr bwMode="auto">
              <a:xfrm>
                <a:off x="1246" y="2403"/>
                <a:ext cx="12" cy="4"/>
              </a:xfrm>
              <a:custGeom>
                <a:avLst/>
                <a:gdLst>
                  <a:gd name="T0" fmla="*/ 0 w 60"/>
                  <a:gd name="T1" fmla="*/ 0 h 19"/>
                  <a:gd name="T2" fmla="*/ 0 w 60"/>
                  <a:gd name="T3" fmla="*/ 0 h 19"/>
                  <a:gd name="T4" fmla="*/ 0 w 60"/>
                  <a:gd name="T5" fmla="*/ 0 h 19"/>
                  <a:gd name="T6" fmla="*/ 0 w 60"/>
                  <a:gd name="T7" fmla="*/ 0 h 19"/>
                  <a:gd name="T8" fmla="*/ 0 w 60"/>
                  <a:gd name="T9" fmla="*/ 0 h 19"/>
                  <a:gd name="T10" fmla="*/ 0 w 60"/>
                  <a:gd name="T11" fmla="*/ 0 h 19"/>
                  <a:gd name="T12" fmla="*/ 0 w 60"/>
                  <a:gd name="T13" fmla="*/ 0 h 19"/>
                  <a:gd name="T14" fmla="*/ 0 w 60"/>
                  <a:gd name="T15" fmla="*/ 0 h 19"/>
                  <a:gd name="T16" fmla="*/ 0 w 60"/>
                  <a:gd name="T17" fmla="*/ 0 h 19"/>
                  <a:gd name="T18" fmla="*/ 0 w 60"/>
                  <a:gd name="T19" fmla="*/ 0 h 19"/>
                  <a:gd name="T20" fmla="*/ 0 w 60"/>
                  <a:gd name="T21" fmla="*/ 0 h 19"/>
                  <a:gd name="T22" fmla="*/ 0 w 60"/>
                  <a:gd name="T23" fmla="*/ 0 h 19"/>
                  <a:gd name="T24" fmla="*/ 0 w 60"/>
                  <a:gd name="T25" fmla="*/ 0 h 19"/>
                  <a:gd name="T26" fmla="*/ 0 w 60"/>
                  <a:gd name="T27" fmla="*/ 0 h 19"/>
                  <a:gd name="T28" fmla="*/ 0 w 60"/>
                  <a:gd name="T29" fmla="*/ 0 h 19"/>
                  <a:gd name="T30" fmla="*/ 0 w 60"/>
                  <a:gd name="T31" fmla="*/ 0 h 19"/>
                  <a:gd name="T32" fmla="*/ 0 w 60"/>
                  <a:gd name="T33" fmla="*/ 0 h 19"/>
                  <a:gd name="T34" fmla="*/ 0 w 60"/>
                  <a:gd name="T35" fmla="*/ 0 h 19"/>
                  <a:gd name="T36" fmla="*/ 0 w 60"/>
                  <a:gd name="T37" fmla="*/ 0 h 19"/>
                  <a:gd name="T38" fmla="*/ 0 w 60"/>
                  <a:gd name="T39" fmla="*/ 0 h 19"/>
                  <a:gd name="T40" fmla="*/ 0 w 60"/>
                  <a:gd name="T41" fmla="*/ 0 h 19"/>
                  <a:gd name="T42" fmla="*/ 0 w 60"/>
                  <a:gd name="T43" fmla="*/ 0 h 19"/>
                  <a:gd name="T44" fmla="*/ 0 w 60"/>
                  <a:gd name="T45" fmla="*/ 0 h 19"/>
                  <a:gd name="T46" fmla="*/ 0 w 60"/>
                  <a:gd name="T47" fmla="*/ 0 h 19"/>
                  <a:gd name="T48" fmla="*/ 0 w 60"/>
                  <a:gd name="T49" fmla="*/ 0 h 19"/>
                  <a:gd name="T50" fmla="*/ 0 w 60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60"/>
                  <a:gd name="T79" fmla="*/ 0 h 19"/>
                  <a:gd name="T80" fmla="*/ 60 w 60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60" h="19">
                    <a:moveTo>
                      <a:pt x="9" y="0"/>
                    </a:moveTo>
                    <a:lnTo>
                      <a:pt x="5" y="0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3" y="16"/>
                    </a:lnTo>
                    <a:lnTo>
                      <a:pt x="5" y="16"/>
                    </a:lnTo>
                    <a:lnTo>
                      <a:pt x="5" y="19"/>
                    </a:lnTo>
                    <a:lnTo>
                      <a:pt x="9" y="19"/>
                    </a:lnTo>
                    <a:lnTo>
                      <a:pt x="49" y="19"/>
                    </a:lnTo>
                    <a:lnTo>
                      <a:pt x="55" y="16"/>
                    </a:lnTo>
                    <a:lnTo>
                      <a:pt x="57" y="16"/>
                    </a:lnTo>
                    <a:lnTo>
                      <a:pt x="57" y="12"/>
                    </a:lnTo>
                    <a:lnTo>
                      <a:pt x="60" y="12"/>
                    </a:lnTo>
                    <a:lnTo>
                      <a:pt x="60" y="10"/>
                    </a:lnTo>
                    <a:lnTo>
                      <a:pt x="60" y="6"/>
                    </a:lnTo>
                    <a:lnTo>
                      <a:pt x="57" y="4"/>
                    </a:lnTo>
                    <a:lnTo>
                      <a:pt x="55" y="0"/>
                    </a:lnTo>
                    <a:lnTo>
                      <a:pt x="49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54" name="Line 1212"/>
              <p:cNvSpPr>
                <a:spLocks noChangeShapeType="1"/>
              </p:cNvSpPr>
              <p:nvPr/>
            </p:nvSpPr>
            <p:spPr bwMode="auto">
              <a:xfrm>
                <a:off x="1258" y="240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55" name="Freeform 1213"/>
              <p:cNvSpPr>
                <a:spLocks/>
              </p:cNvSpPr>
              <p:nvPr/>
            </p:nvSpPr>
            <p:spPr bwMode="auto">
              <a:xfrm>
                <a:off x="1255" y="2403"/>
                <a:ext cx="3" cy="24"/>
              </a:xfrm>
              <a:custGeom>
                <a:avLst/>
                <a:gdLst>
                  <a:gd name="T0" fmla="*/ 0 w 16"/>
                  <a:gd name="T1" fmla="*/ 0 h 120"/>
                  <a:gd name="T2" fmla="*/ 0 w 16"/>
                  <a:gd name="T3" fmla="*/ 0 h 120"/>
                  <a:gd name="T4" fmla="*/ 0 w 16"/>
                  <a:gd name="T5" fmla="*/ 0 h 120"/>
                  <a:gd name="T6" fmla="*/ 0 w 16"/>
                  <a:gd name="T7" fmla="*/ 0 h 120"/>
                  <a:gd name="T8" fmla="*/ 0 w 16"/>
                  <a:gd name="T9" fmla="*/ 0 h 120"/>
                  <a:gd name="T10" fmla="*/ 0 w 16"/>
                  <a:gd name="T11" fmla="*/ 0 h 120"/>
                  <a:gd name="T12" fmla="*/ 0 w 16"/>
                  <a:gd name="T13" fmla="*/ 0 h 120"/>
                  <a:gd name="T14" fmla="*/ 0 w 16"/>
                  <a:gd name="T15" fmla="*/ 0 h 120"/>
                  <a:gd name="T16" fmla="*/ 0 w 16"/>
                  <a:gd name="T17" fmla="*/ 0 h 120"/>
                  <a:gd name="T18" fmla="*/ 0 w 16"/>
                  <a:gd name="T19" fmla="*/ 0 h 120"/>
                  <a:gd name="T20" fmla="*/ 0 w 16"/>
                  <a:gd name="T21" fmla="*/ 0 h 120"/>
                  <a:gd name="T22" fmla="*/ 0 w 16"/>
                  <a:gd name="T23" fmla="*/ 0 h 120"/>
                  <a:gd name="T24" fmla="*/ 0 w 16"/>
                  <a:gd name="T25" fmla="*/ 0 h 120"/>
                  <a:gd name="T26" fmla="*/ 0 w 16"/>
                  <a:gd name="T27" fmla="*/ 0 h 120"/>
                  <a:gd name="T28" fmla="*/ 0 w 16"/>
                  <a:gd name="T29" fmla="*/ 0 h 120"/>
                  <a:gd name="T30" fmla="*/ 0 w 16"/>
                  <a:gd name="T31" fmla="*/ 0 h 120"/>
                  <a:gd name="T32" fmla="*/ 0 w 16"/>
                  <a:gd name="T33" fmla="*/ 0 h 120"/>
                  <a:gd name="T34" fmla="*/ 0 w 16"/>
                  <a:gd name="T35" fmla="*/ 0 h 120"/>
                  <a:gd name="T36" fmla="*/ 0 w 16"/>
                  <a:gd name="T37" fmla="*/ 0 h 120"/>
                  <a:gd name="T38" fmla="*/ 0 w 16"/>
                  <a:gd name="T39" fmla="*/ 0 h 120"/>
                  <a:gd name="T40" fmla="*/ 0 w 16"/>
                  <a:gd name="T41" fmla="*/ 0 h 120"/>
                  <a:gd name="T42" fmla="*/ 0 w 16"/>
                  <a:gd name="T43" fmla="*/ 0 h 120"/>
                  <a:gd name="T44" fmla="*/ 0 w 16"/>
                  <a:gd name="T45" fmla="*/ 0 h 120"/>
                  <a:gd name="T46" fmla="*/ 0 w 16"/>
                  <a:gd name="T47" fmla="*/ 0 h 120"/>
                  <a:gd name="T48" fmla="*/ 0 w 16"/>
                  <a:gd name="T49" fmla="*/ 0 h 120"/>
                  <a:gd name="T50" fmla="*/ 0 w 16"/>
                  <a:gd name="T51" fmla="*/ 0 h 12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0"/>
                  <a:gd name="T80" fmla="*/ 16 w 16"/>
                  <a:gd name="T81" fmla="*/ 120 h 12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0">
                    <a:moveTo>
                      <a:pt x="16" y="10"/>
                    </a:moveTo>
                    <a:lnTo>
                      <a:pt x="16" y="6"/>
                    </a:lnTo>
                    <a:lnTo>
                      <a:pt x="13" y="4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14"/>
                    </a:lnTo>
                    <a:lnTo>
                      <a:pt x="0" y="118"/>
                    </a:lnTo>
                    <a:lnTo>
                      <a:pt x="2" y="120"/>
                    </a:lnTo>
                    <a:lnTo>
                      <a:pt x="5" y="120"/>
                    </a:lnTo>
                    <a:lnTo>
                      <a:pt x="8" y="120"/>
                    </a:lnTo>
                    <a:lnTo>
                      <a:pt x="11" y="120"/>
                    </a:lnTo>
                    <a:lnTo>
                      <a:pt x="13" y="120"/>
                    </a:lnTo>
                    <a:lnTo>
                      <a:pt x="13" y="118"/>
                    </a:lnTo>
                    <a:lnTo>
                      <a:pt x="16" y="114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56" name="Line 1214"/>
              <p:cNvSpPr>
                <a:spLocks noChangeShapeType="1"/>
              </p:cNvSpPr>
              <p:nvPr/>
            </p:nvSpPr>
            <p:spPr bwMode="auto">
              <a:xfrm>
                <a:off x="1256" y="242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757" name="Freeform 1215"/>
              <p:cNvSpPr>
                <a:spLocks/>
              </p:cNvSpPr>
              <p:nvPr/>
            </p:nvSpPr>
            <p:spPr bwMode="auto">
              <a:xfrm>
                <a:off x="1255" y="2424"/>
                <a:ext cx="5" cy="3"/>
              </a:xfrm>
              <a:custGeom>
                <a:avLst/>
                <a:gdLst>
                  <a:gd name="T0" fmla="*/ 0 w 29"/>
                  <a:gd name="T1" fmla="*/ 0 h 18"/>
                  <a:gd name="T2" fmla="*/ 0 w 29"/>
                  <a:gd name="T3" fmla="*/ 0 h 18"/>
                  <a:gd name="T4" fmla="*/ 0 w 29"/>
                  <a:gd name="T5" fmla="*/ 0 h 18"/>
                  <a:gd name="T6" fmla="*/ 0 w 29"/>
                  <a:gd name="T7" fmla="*/ 0 h 18"/>
                  <a:gd name="T8" fmla="*/ 0 w 29"/>
                  <a:gd name="T9" fmla="*/ 0 h 18"/>
                  <a:gd name="T10" fmla="*/ 0 w 29"/>
                  <a:gd name="T11" fmla="*/ 0 h 18"/>
                  <a:gd name="T12" fmla="*/ 0 w 29"/>
                  <a:gd name="T13" fmla="*/ 0 h 18"/>
                  <a:gd name="T14" fmla="*/ 0 w 29"/>
                  <a:gd name="T15" fmla="*/ 0 h 18"/>
                  <a:gd name="T16" fmla="*/ 0 w 29"/>
                  <a:gd name="T17" fmla="*/ 0 h 18"/>
                  <a:gd name="T18" fmla="*/ 0 w 29"/>
                  <a:gd name="T19" fmla="*/ 0 h 18"/>
                  <a:gd name="T20" fmla="*/ 0 w 29"/>
                  <a:gd name="T21" fmla="*/ 0 h 18"/>
                  <a:gd name="T22" fmla="*/ 0 w 29"/>
                  <a:gd name="T23" fmla="*/ 0 h 18"/>
                  <a:gd name="T24" fmla="*/ 0 w 29"/>
                  <a:gd name="T25" fmla="*/ 0 h 18"/>
                  <a:gd name="T26" fmla="*/ 0 w 29"/>
                  <a:gd name="T27" fmla="*/ 0 h 18"/>
                  <a:gd name="T28" fmla="*/ 0 w 29"/>
                  <a:gd name="T29" fmla="*/ 0 h 18"/>
                  <a:gd name="T30" fmla="*/ 0 w 29"/>
                  <a:gd name="T31" fmla="*/ 0 h 18"/>
                  <a:gd name="T32" fmla="*/ 0 w 29"/>
                  <a:gd name="T33" fmla="*/ 0 h 18"/>
                  <a:gd name="T34" fmla="*/ 0 w 29"/>
                  <a:gd name="T35" fmla="*/ 0 h 18"/>
                  <a:gd name="T36" fmla="*/ 0 w 29"/>
                  <a:gd name="T37" fmla="*/ 0 h 18"/>
                  <a:gd name="T38" fmla="*/ 0 w 29"/>
                  <a:gd name="T39" fmla="*/ 0 h 18"/>
                  <a:gd name="T40" fmla="*/ 0 w 29"/>
                  <a:gd name="T41" fmla="*/ 0 h 18"/>
                  <a:gd name="T42" fmla="*/ 0 w 29"/>
                  <a:gd name="T43" fmla="*/ 0 h 18"/>
                  <a:gd name="T44" fmla="*/ 0 w 29"/>
                  <a:gd name="T45" fmla="*/ 0 h 18"/>
                  <a:gd name="T46" fmla="*/ 0 w 29"/>
                  <a:gd name="T47" fmla="*/ 0 h 18"/>
                  <a:gd name="T48" fmla="*/ 0 w 29"/>
                  <a:gd name="T49" fmla="*/ 0 h 18"/>
                  <a:gd name="T50" fmla="*/ 0 w 29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9"/>
                  <a:gd name="T79" fmla="*/ 0 h 18"/>
                  <a:gd name="T80" fmla="*/ 29 w 29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9" h="18">
                    <a:moveTo>
                      <a:pt x="8" y="0"/>
                    </a:moveTo>
                    <a:lnTo>
                      <a:pt x="5" y="4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2" y="18"/>
                    </a:lnTo>
                    <a:lnTo>
                      <a:pt x="5" y="18"/>
                    </a:lnTo>
                    <a:lnTo>
                      <a:pt x="8" y="18"/>
                    </a:lnTo>
                    <a:lnTo>
                      <a:pt x="22" y="18"/>
                    </a:lnTo>
                    <a:lnTo>
                      <a:pt x="27" y="18"/>
                    </a:lnTo>
                    <a:lnTo>
                      <a:pt x="29" y="16"/>
                    </a:lnTo>
                    <a:lnTo>
                      <a:pt x="29" y="12"/>
                    </a:lnTo>
                    <a:lnTo>
                      <a:pt x="29" y="10"/>
                    </a:lnTo>
                    <a:lnTo>
                      <a:pt x="29" y="6"/>
                    </a:lnTo>
                    <a:lnTo>
                      <a:pt x="27" y="4"/>
                    </a:lnTo>
                    <a:lnTo>
                      <a:pt x="24" y="4"/>
                    </a:lnTo>
                    <a:lnTo>
                      <a:pt x="22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</p:grpSp>
        <p:grpSp>
          <p:nvGrpSpPr>
            <p:cNvPr id="9" name="Group 1216"/>
            <p:cNvGrpSpPr>
              <a:grpSpLocks/>
            </p:cNvGrpSpPr>
            <p:nvPr/>
          </p:nvGrpSpPr>
          <p:grpSpPr bwMode="auto">
            <a:xfrm>
              <a:off x="529" y="1468"/>
              <a:ext cx="2592" cy="2181"/>
              <a:chOff x="529" y="1468"/>
              <a:chExt cx="2592" cy="2181"/>
            </a:xfrm>
            <a:grpFill/>
          </p:grpSpPr>
          <p:sp>
            <p:nvSpPr>
              <p:cNvPr id="36358" name="Line 1217"/>
              <p:cNvSpPr>
                <a:spLocks noChangeShapeType="1"/>
              </p:cNvSpPr>
              <p:nvPr/>
            </p:nvSpPr>
            <p:spPr bwMode="auto">
              <a:xfrm>
                <a:off x="1260" y="242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59" name="Freeform 1218"/>
              <p:cNvSpPr>
                <a:spLocks/>
              </p:cNvSpPr>
              <p:nvPr/>
            </p:nvSpPr>
            <p:spPr bwMode="auto">
              <a:xfrm>
                <a:off x="1257" y="2424"/>
                <a:ext cx="3" cy="24"/>
              </a:xfrm>
              <a:custGeom>
                <a:avLst/>
                <a:gdLst>
                  <a:gd name="T0" fmla="*/ 0 w 16"/>
                  <a:gd name="T1" fmla="*/ 0 h 123"/>
                  <a:gd name="T2" fmla="*/ 0 w 16"/>
                  <a:gd name="T3" fmla="*/ 0 h 123"/>
                  <a:gd name="T4" fmla="*/ 0 w 16"/>
                  <a:gd name="T5" fmla="*/ 0 h 123"/>
                  <a:gd name="T6" fmla="*/ 0 w 16"/>
                  <a:gd name="T7" fmla="*/ 0 h 123"/>
                  <a:gd name="T8" fmla="*/ 0 w 16"/>
                  <a:gd name="T9" fmla="*/ 0 h 123"/>
                  <a:gd name="T10" fmla="*/ 0 w 16"/>
                  <a:gd name="T11" fmla="*/ 0 h 123"/>
                  <a:gd name="T12" fmla="*/ 0 w 16"/>
                  <a:gd name="T13" fmla="*/ 0 h 123"/>
                  <a:gd name="T14" fmla="*/ 0 w 16"/>
                  <a:gd name="T15" fmla="*/ 0 h 123"/>
                  <a:gd name="T16" fmla="*/ 0 w 16"/>
                  <a:gd name="T17" fmla="*/ 0 h 123"/>
                  <a:gd name="T18" fmla="*/ 0 w 16"/>
                  <a:gd name="T19" fmla="*/ 0 h 123"/>
                  <a:gd name="T20" fmla="*/ 0 w 16"/>
                  <a:gd name="T21" fmla="*/ 0 h 123"/>
                  <a:gd name="T22" fmla="*/ 0 w 16"/>
                  <a:gd name="T23" fmla="*/ 0 h 123"/>
                  <a:gd name="T24" fmla="*/ 0 w 16"/>
                  <a:gd name="T25" fmla="*/ 0 h 123"/>
                  <a:gd name="T26" fmla="*/ 0 w 16"/>
                  <a:gd name="T27" fmla="*/ 0 h 123"/>
                  <a:gd name="T28" fmla="*/ 0 w 16"/>
                  <a:gd name="T29" fmla="*/ 0 h 123"/>
                  <a:gd name="T30" fmla="*/ 0 w 16"/>
                  <a:gd name="T31" fmla="*/ 0 h 123"/>
                  <a:gd name="T32" fmla="*/ 0 w 16"/>
                  <a:gd name="T33" fmla="*/ 0 h 123"/>
                  <a:gd name="T34" fmla="*/ 0 w 16"/>
                  <a:gd name="T35" fmla="*/ 0 h 123"/>
                  <a:gd name="T36" fmla="*/ 0 w 16"/>
                  <a:gd name="T37" fmla="*/ 0 h 123"/>
                  <a:gd name="T38" fmla="*/ 0 w 16"/>
                  <a:gd name="T39" fmla="*/ 0 h 123"/>
                  <a:gd name="T40" fmla="*/ 0 w 16"/>
                  <a:gd name="T41" fmla="*/ 0 h 123"/>
                  <a:gd name="T42" fmla="*/ 0 w 16"/>
                  <a:gd name="T43" fmla="*/ 0 h 123"/>
                  <a:gd name="T44" fmla="*/ 0 w 16"/>
                  <a:gd name="T45" fmla="*/ 0 h 123"/>
                  <a:gd name="T46" fmla="*/ 0 w 16"/>
                  <a:gd name="T47" fmla="*/ 0 h 123"/>
                  <a:gd name="T48" fmla="*/ 0 w 16"/>
                  <a:gd name="T49" fmla="*/ 0 h 123"/>
                  <a:gd name="T50" fmla="*/ 0 w 16"/>
                  <a:gd name="T51" fmla="*/ 0 h 12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3"/>
                  <a:gd name="T80" fmla="*/ 16 w 16"/>
                  <a:gd name="T81" fmla="*/ 123 h 12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3">
                    <a:moveTo>
                      <a:pt x="16" y="10"/>
                    </a:moveTo>
                    <a:lnTo>
                      <a:pt x="16" y="10"/>
                    </a:lnTo>
                    <a:lnTo>
                      <a:pt x="16" y="6"/>
                    </a:lnTo>
                    <a:lnTo>
                      <a:pt x="14" y="4"/>
                    </a:lnTo>
                    <a:lnTo>
                      <a:pt x="11" y="4"/>
                    </a:lnTo>
                    <a:lnTo>
                      <a:pt x="9" y="0"/>
                    </a:lnTo>
                    <a:lnTo>
                      <a:pt x="6" y="4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14"/>
                    </a:lnTo>
                    <a:lnTo>
                      <a:pt x="0" y="120"/>
                    </a:lnTo>
                    <a:lnTo>
                      <a:pt x="3" y="120"/>
                    </a:lnTo>
                    <a:lnTo>
                      <a:pt x="6" y="123"/>
                    </a:lnTo>
                    <a:lnTo>
                      <a:pt x="9" y="123"/>
                    </a:lnTo>
                    <a:lnTo>
                      <a:pt x="11" y="123"/>
                    </a:lnTo>
                    <a:lnTo>
                      <a:pt x="14" y="123"/>
                    </a:lnTo>
                    <a:lnTo>
                      <a:pt x="14" y="120"/>
                    </a:lnTo>
                    <a:lnTo>
                      <a:pt x="16" y="120"/>
                    </a:lnTo>
                    <a:lnTo>
                      <a:pt x="16" y="117"/>
                    </a:lnTo>
                    <a:lnTo>
                      <a:pt x="16" y="114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60" name="Line 1219"/>
              <p:cNvSpPr>
                <a:spLocks noChangeShapeType="1"/>
              </p:cNvSpPr>
              <p:nvPr/>
            </p:nvSpPr>
            <p:spPr bwMode="auto">
              <a:xfrm>
                <a:off x="1259" y="244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61" name="Freeform 1220"/>
              <p:cNvSpPr>
                <a:spLocks/>
              </p:cNvSpPr>
              <p:nvPr/>
            </p:nvSpPr>
            <p:spPr bwMode="auto">
              <a:xfrm>
                <a:off x="1257" y="2445"/>
                <a:ext cx="80" cy="3"/>
              </a:xfrm>
              <a:custGeom>
                <a:avLst/>
                <a:gdLst>
                  <a:gd name="T0" fmla="*/ 0 w 401"/>
                  <a:gd name="T1" fmla="*/ 0 h 18"/>
                  <a:gd name="T2" fmla="*/ 0 w 401"/>
                  <a:gd name="T3" fmla="*/ 0 h 18"/>
                  <a:gd name="T4" fmla="*/ 0 w 401"/>
                  <a:gd name="T5" fmla="*/ 0 h 18"/>
                  <a:gd name="T6" fmla="*/ 0 w 401"/>
                  <a:gd name="T7" fmla="*/ 0 h 18"/>
                  <a:gd name="T8" fmla="*/ 0 w 401"/>
                  <a:gd name="T9" fmla="*/ 0 h 18"/>
                  <a:gd name="T10" fmla="*/ 0 w 401"/>
                  <a:gd name="T11" fmla="*/ 0 h 18"/>
                  <a:gd name="T12" fmla="*/ 0 w 401"/>
                  <a:gd name="T13" fmla="*/ 0 h 18"/>
                  <a:gd name="T14" fmla="*/ 0 w 401"/>
                  <a:gd name="T15" fmla="*/ 0 h 18"/>
                  <a:gd name="T16" fmla="*/ 0 w 401"/>
                  <a:gd name="T17" fmla="*/ 0 h 18"/>
                  <a:gd name="T18" fmla="*/ 0 w 401"/>
                  <a:gd name="T19" fmla="*/ 0 h 18"/>
                  <a:gd name="T20" fmla="*/ 0 w 401"/>
                  <a:gd name="T21" fmla="*/ 0 h 18"/>
                  <a:gd name="T22" fmla="*/ 0 w 401"/>
                  <a:gd name="T23" fmla="*/ 0 h 18"/>
                  <a:gd name="T24" fmla="*/ 0 w 401"/>
                  <a:gd name="T25" fmla="*/ 0 h 18"/>
                  <a:gd name="T26" fmla="*/ 0 w 401"/>
                  <a:gd name="T27" fmla="*/ 0 h 18"/>
                  <a:gd name="T28" fmla="*/ 0 w 401"/>
                  <a:gd name="T29" fmla="*/ 0 h 18"/>
                  <a:gd name="T30" fmla="*/ 0 w 401"/>
                  <a:gd name="T31" fmla="*/ 0 h 18"/>
                  <a:gd name="T32" fmla="*/ 0 w 401"/>
                  <a:gd name="T33" fmla="*/ 0 h 18"/>
                  <a:gd name="T34" fmla="*/ 0 w 401"/>
                  <a:gd name="T35" fmla="*/ 0 h 18"/>
                  <a:gd name="T36" fmla="*/ 0 w 401"/>
                  <a:gd name="T37" fmla="*/ 0 h 18"/>
                  <a:gd name="T38" fmla="*/ 0 w 401"/>
                  <a:gd name="T39" fmla="*/ 0 h 18"/>
                  <a:gd name="T40" fmla="*/ 0 w 401"/>
                  <a:gd name="T41" fmla="*/ 0 h 18"/>
                  <a:gd name="T42" fmla="*/ 0 w 401"/>
                  <a:gd name="T43" fmla="*/ 0 h 18"/>
                  <a:gd name="T44" fmla="*/ 0 w 401"/>
                  <a:gd name="T45" fmla="*/ 0 h 18"/>
                  <a:gd name="T46" fmla="*/ 0 w 401"/>
                  <a:gd name="T47" fmla="*/ 0 h 18"/>
                  <a:gd name="T48" fmla="*/ 0 w 401"/>
                  <a:gd name="T49" fmla="*/ 0 h 18"/>
                  <a:gd name="T50" fmla="*/ 0 w 401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01"/>
                  <a:gd name="T79" fmla="*/ 0 h 18"/>
                  <a:gd name="T80" fmla="*/ 401 w 401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01" h="18">
                    <a:moveTo>
                      <a:pt x="9" y="0"/>
                    </a:moveTo>
                    <a:lnTo>
                      <a:pt x="6" y="0"/>
                    </a:lnTo>
                    <a:lnTo>
                      <a:pt x="3" y="3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3" y="15"/>
                    </a:lnTo>
                    <a:lnTo>
                      <a:pt x="6" y="18"/>
                    </a:lnTo>
                    <a:lnTo>
                      <a:pt x="9" y="18"/>
                    </a:lnTo>
                    <a:lnTo>
                      <a:pt x="393" y="18"/>
                    </a:lnTo>
                    <a:lnTo>
                      <a:pt x="399" y="18"/>
                    </a:lnTo>
                    <a:lnTo>
                      <a:pt x="399" y="15"/>
                    </a:lnTo>
                    <a:lnTo>
                      <a:pt x="401" y="15"/>
                    </a:lnTo>
                    <a:lnTo>
                      <a:pt x="401" y="12"/>
                    </a:lnTo>
                    <a:lnTo>
                      <a:pt x="401" y="9"/>
                    </a:lnTo>
                    <a:lnTo>
                      <a:pt x="401" y="5"/>
                    </a:lnTo>
                    <a:lnTo>
                      <a:pt x="399" y="3"/>
                    </a:lnTo>
                    <a:lnTo>
                      <a:pt x="399" y="0"/>
                    </a:lnTo>
                    <a:lnTo>
                      <a:pt x="396" y="0"/>
                    </a:lnTo>
                    <a:lnTo>
                      <a:pt x="393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62" name="Line 1221"/>
              <p:cNvSpPr>
                <a:spLocks noChangeShapeType="1"/>
              </p:cNvSpPr>
              <p:nvPr/>
            </p:nvSpPr>
            <p:spPr bwMode="auto">
              <a:xfrm>
                <a:off x="1337" y="244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63" name="Freeform 1222"/>
              <p:cNvSpPr>
                <a:spLocks/>
              </p:cNvSpPr>
              <p:nvPr/>
            </p:nvSpPr>
            <p:spPr bwMode="auto">
              <a:xfrm>
                <a:off x="1334" y="2445"/>
                <a:ext cx="3" cy="24"/>
              </a:xfrm>
              <a:custGeom>
                <a:avLst/>
                <a:gdLst>
                  <a:gd name="T0" fmla="*/ 0 w 16"/>
                  <a:gd name="T1" fmla="*/ 0 h 123"/>
                  <a:gd name="T2" fmla="*/ 0 w 16"/>
                  <a:gd name="T3" fmla="*/ 0 h 123"/>
                  <a:gd name="T4" fmla="*/ 0 w 16"/>
                  <a:gd name="T5" fmla="*/ 0 h 123"/>
                  <a:gd name="T6" fmla="*/ 0 w 16"/>
                  <a:gd name="T7" fmla="*/ 0 h 123"/>
                  <a:gd name="T8" fmla="*/ 0 w 16"/>
                  <a:gd name="T9" fmla="*/ 0 h 123"/>
                  <a:gd name="T10" fmla="*/ 0 w 16"/>
                  <a:gd name="T11" fmla="*/ 0 h 123"/>
                  <a:gd name="T12" fmla="*/ 0 w 16"/>
                  <a:gd name="T13" fmla="*/ 0 h 123"/>
                  <a:gd name="T14" fmla="*/ 0 w 16"/>
                  <a:gd name="T15" fmla="*/ 0 h 123"/>
                  <a:gd name="T16" fmla="*/ 0 w 16"/>
                  <a:gd name="T17" fmla="*/ 0 h 123"/>
                  <a:gd name="T18" fmla="*/ 0 w 16"/>
                  <a:gd name="T19" fmla="*/ 0 h 123"/>
                  <a:gd name="T20" fmla="*/ 0 w 16"/>
                  <a:gd name="T21" fmla="*/ 0 h 123"/>
                  <a:gd name="T22" fmla="*/ 0 w 16"/>
                  <a:gd name="T23" fmla="*/ 0 h 123"/>
                  <a:gd name="T24" fmla="*/ 0 w 16"/>
                  <a:gd name="T25" fmla="*/ 0 h 123"/>
                  <a:gd name="T26" fmla="*/ 0 w 16"/>
                  <a:gd name="T27" fmla="*/ 0 h 123"/>
                  <a:gd name="T28" fmla="*/ 0 w 16"/>
                  <a:gd name="T29" fmla="*/ 0 h 123"/>
                  <a:gd name="T30" fmla="*/ 0 w 16"/>
                  <a:gd name="T31" fmla="*/ 0 h 123"/>
                  <a:gd name="T32" fmla="*/ 0 w 16"/>
                  <a:gd name="T33" fmla="*/ 0 h 123"/>
                  <a:gd name="T34" fmla="*/ 0 w 16"/>
                  <a:gd name="T35" fmla="*/ 0 h 123"/>
                  <a:gd name="T36" fmla="*/ 0 w 16"/>
                  <a:gd name="T37" fmla="*/ 0 h 123"/>
                  <a:gd name="T38" fmla="*/ 0 w 16"/>
                  <a:gd name="T39" fmla="*/ 0 h 123"/>
                  <a:gd name="T40" fmla="*/ 0 w 16"/>
                  <a:gd name="T41" fmla="*/ 0 h 123"/>
                  <a:gd name="T42" fmla="*/ 0 w 16"/>
                  <a:gd name="T43" fmla="*/ 0 h 123"/>
                  <a:gd name="T44" fmla="*/ 0 w 16"/>
                  <a:gd name="T45" fmla="*/ 0 h 123"/>
                  <a:gd name="T46" fmla="*/ 0 w 16"/>
                  <a:gd name="T47" fmla="*/ 0 h 123"/>
                  <a:gd name="T48" fmla="*/ 0 w 16"/>
                  <a:gd name="T49" fmla="*/ 0 h 123"/>
                  <a:gd name="T50" fmla="*/ 0 w 16"/>
                  <a:gd name="T51" fmla="*/ 0 h 12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3"/>
                  <a:gd name="T80" fmla="*/ 16 w 16"/>
                  <a:gd name="T81" fmla="*/ 123 h 12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3">
                    <a:moveTo>
                      <a:pt x="16" y="9"/>
                    </a:moveTo>
                    <a:lnTo>
                      <a:pt x="16" y="5"/>
                    </a:lnTo>
                    <a:lnTo>
                      <a:pt x="14" y="3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0" y="113"/>
                    </a:lnTo>
                    <a:lnTo>
                      <a:pt x="3" y="117"/>
                    </a:lnTo>
                    <a:lnTo>
                      <a:pt x="3" y="120"/>
                    </a:lnTo>
                    <a:lnTo>
                      <a:pt x="5" y="120"/>
                    </a:lnTo>
                    <a:lnTo>
                      <a:pt x="8" y="123"/>
                    </a:lnTo>
                    <a:lnTo>
                      <a:pt x="11" y="123"/>
                    </a:lnTo>
                    <a:lnTo>
                      <a:pt x="14" y="120"/>
                    </a:lnTo>
                    <a:lnTo>
                      <a:pt x="16" y="117"/>
                    </a:lnTo>
                    <a:lnTo>
                      <a:pt x="16" y="113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64" name="Line 1223"/>
              <p:cNvSpPr>
                <a:spLocks noChangeShapeType="1"/>
              </p:cNvSpPr>
              <p:nvPr/>
            </p:nvSpPr>
            <p:spPr bwMode="auto">
              <a:xfrm>
                <a:off x="1336" y="246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65" name="Freeform 1224"/>
              <p:cNvSpPr>
                <a:spLocks/>
              </p:cNvSpPr>
              <p:nvPr/>
            </p:nvSpPr>
            <p:spPr bwMode="auto">
              <a:xfrm>
                <a:off x="1334" y="2466"/>
                <a:ext cx="12" cy="3"/>
              </a:xfrm>
              <a:custGeom>
                <a:avLst/>
                <a:gdLst>
                  <a:gd name="T0" fmla="*/ 0 w 60"/>
                  <a:gd name="T1" fmla="*/ 0 h 18"/>
                  <a:gd name="T2" fmla="*/ 0 w 60"/>
                  <a:gd name="T3" fmla="*/ 0 h 18"/>
                  <a:gd name="T4" fmla="*/ 0 w 60"/>
                  <a:gd name="T5" fmla="*/ 0 h 18"/>
                  <a:gd name="T6" fmla="*/ 0 w 60"/>
                  <a:gd name="T7" fmla="*/ 0 h 18"/>
                  <a:gd name="T8" fmla="*/ 0 w 60"/>
                  <a:gd name="T9" fmla="*/ 0 h 18"/>
                  <a:gd name="T10" fmla="*/ 0 w 60"/>
                  <a:gd name="T11" fmla="*/ 0 h 18"/>
                  <a:gd name="T12" fmla="*/ 0 w 60"/>
                  <a:gd name="T13" fmla="*/ 0 h 18"/>
                  <a:gd name="T14" fmla="*/ 0 w 60"/>
                  <a:gd name="T15" fmla="*/ 0 h 18"/>
                  <a:gd name="T16" fmla="*/ 0 w 60"/>
                  <a:gd name="T17" fmla="*/ 0 h 18"/>
                  <a:gd name="T18" fmla="*/ 0 w 60"/>
                  <a:gd name="T19" fmla="*/ 0 h 18"/>
                  <a:gd name="T20" fmla="*/ 0 w 60"/>
                  <a:gd name="T21" fmla="*/ 0 h 18"/>
                  <a:gd name="T22" fmla="*/ 0 w 60"/>
                  <a:gd name="T23" fmla="*/ 0 h 18"/>
                  <a:gd name="T24" fmla="*/ 0 w 60"/>
                  <a:gd name="T25" fmla="*/ 0 h 18"/>
                  <a:gd name="T26" fmla="*/ 0 w 60"/>
                  <a:gd name="T27" fmla="*/ 0 h 18"/>
                  <a:gd name="T28" fmla="*/ 0 w 60"/>
                  <a:gd name="T29" fmla="*/ 0 h 18"/>
                  <a:gd name="T30" fmla="*/ 0 w 60"/>
                  <a:gd name="T31" fmla="*/ 0 h 18"/>
                  <a:gd name="T32" fmla="*/ 0 w 60"/>
                  <a:gd name="T33" fmla="*/ 0 h 18"/>
                  <a:gd name="T34" fmla="*/ 0 w 60"/>
                  <a:gd name="T35" fmla="*/ 0 h 18"/>
                  <a:gd name="T36" fmla="*/ 0 w 60"/>
                  <a:gd name="T37" fmla="*/ 0 h 18"/>
                  <a:gd name="T38" fmla="*/ 0 w 60"/>
                  <a:gd name="T39" fmla="*/ 0 h 18"/>
                  <a:gd name="T40" fmla="*/ 0 w 60"/>
                  <a:gd name="T41" fmla="*/ 0 h 18"/>
                  <a:gd name="T42" fmla="*/ 0 w 60"/>
                  <a:gd name="T43" fmla="*/ 0 h 18"/>
                  <a:gd name="T44" fmla="*/ 0 w 60"/>
                  <a:gd name="T45" fmla="*/ 0 h 18"/>
                  <a:gd name="T46" fmla="*/ 0 w 60"/>
                  <a:gd name="T47" fmla="*/ 0 h 18"/>
                  <a:gd name="T48" fmla="*/ 0 w 60"/>
                  <a:gd name="T49" fmla="*/ 0 h 18"/>
                  <a:gd name="T50" fmla="*/ 0 w 60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60"/>
                  <a:gd name="T79" fmla="*/ 0 h 18"/>
                  <a:gd name="T80" fmla="*/ 60 w 60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60" h="18">
                    <a:moveTo>
                      <a:pt x="8" y="0"/>
                    </a:moveTo>
                    <a:lnTo>
                      <a:pt x="8" y="0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3" y="12"/>
                    </a:lnTo>
                    <a:lnTo>
                      <a:pt x="3" y="15"/>
                    </a:lnTo>
                    <a:lnTo>
                      <a:pt x="5" y="15"/>
                    </a:lnTo>
                    <a:lnTo>
                      <a:pt x="8" y="18"/>
                    </a:lnTo>
                    <a:lnTo>
                      <a:pt x="49" y="18"/>
                    </a:lnTo>
                    <a:lnTo>
                      <a:pt x="57" y="15"/>
                    </a:lnTo>
                    <a:lnTo>
                      <a:pt x="60" y="12"/>
                    </a:lnTo>
                    <a:lnTo>
                      <a:pt x="60" y="8"/>
                    </a:lnTo>
                    <a:lnTo>
                      <a:pt x="60" y="6"/>
                    </a:lnTo>
                    <a:lnTo>
                      <a:pt x="60" y="2"/>
                    </a:lnTo>
                    <a:lnTo>
                      <a:pt x="57" y="2"/>
                    </a:lnTo>
                    <a:lnTo>
                      <a:pt x="57" y="0"/>
                    </a:lnTo>
                    <a:lnTo>
                      <a:pt x="54" y="0"/>
                    </a:lnTo>
                    <a:lnTo>
                      <a:pt x="49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66" name="Line 1225"/>
              <p:cNvSpPr>
                <a:spLocks noChangeShapeType="1"/>
              </p:cNvSpPr>
              <p:nvPr/>
            </p:nvSpPr>
            <p:spPr bwMode="auto">
              <a:xfrm>
                <a:off x="1346" y="246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67" name="Freeform 1226"/>
              <p:cNvSpPr>
                <a:spLocks/>
              </p:cNvSpPr>
              <p:nvPr/>
            </p:nvSpPr>
            <p:spPr bwMode="auto">
              <a:xfrm>
                <a:off x="1343" y="2466"/>
                <a:ext cx="3" cy="24"/>
              </a:xfrm>
              <a:custGeom>
                <a:avLst/>
                <a:gdLst>
                  <a:gd name="T0" fmla="*/ 0 w 16"/>
                  <a:gd name="T1" fmla="*/ 0 h 120"/>
                  <a:gd name="T2" fmla="*/ 0 w 16"/>
                  <a:gd name="T3" fmla="*/ 0 h 120"/>
                  <a:gd name="T4" fmla="*/ 0 w 16"/>
                  <a:gd name="T5" fmla="*/ 0 h 120"/>
                  <a:gd name="T6" fmla="*/ 0 w 16"/>
                  <a:gd name="T7" fmla="*/ 0 h 120"/>
                  <a:gd name="T8" fmla="*/ 0 w 16"/>
                  <a:gd name="T9" fmla="*/ 0 h 120"/>
                  <a:gd name="T10" fmla="*/ 0 w 16"/>
                  <a:gd name="T11" fmla="*/ 0 h 120"/>
                  <a:gd name="T12" fmla="*/ 0 w 16"/>
                  <a:gd name="T13" fmla="*/ 0 h 120"/>
                  <a:gd name="T14" fmla="*/ 0 w 16"/>
                  <a:gd name="T15" fmla="*/ 0 h 120"/>
                  <a:gd name="T16" fmla="*/ 0 w 16"/>
                  <a:gd name="T17" fmla="*/ 0 h 120"/>
                  <a:gd name="T18" fmla="*/ 0 w 16"/>
                  <a:gd name="T19" fmla="*/ 0 h 120"/>
                  <a:gd name="T20" fmla="*/ 0 w 16"/>
                  <a:gd name="T21" fmla="*/ 0 h 120"/>
                  <a:gd name="T22" fmla="*/ 0 w 16"/>
                  <a:gd name="T23" fmla="*/ 0 h 120"/>
                  <a:gd name="T24" fmla="*/ 0 w 16"/>
                  <a:gd name="T25" fmla="*/ 0 h 120"/>
                  <a:gd name="T26" fmla="*/ 0 w 16"/>
                  <a:gd name="T27" fmla="*/ 0 h 120"/>
                  <a:gd name="T28" fmla="*/ 0 w 16"/>
                  <a:gd name="T29" fmla="*/ 0 h 120"/>
                  <a:gd name="T30" fmla="*/ 0 w 16"/>
                  <a:gd name="T31" fmla="*/ 0 h 120"/>
                  <a:gd name="T32" fmla="*/ 0 w 16"/>
                  <a:gd name="T33" fmla="*/ 0 h 120"/>
                  <a:gd name="T34" fmla="*/ 0 w 16"/>
                  <a:gd name="T35" fmla="*/ 0 h 120"/>
                  <a:gd name="T36" fmla="*/ 0 w 16"/>
                  <a:gd name="T37" fmla="*/ 0 h 120"/>
                  <a:gd name="T38" fmla="*/ 0 w 16"/>
                  <a:gd name="T39" fmla="*/ 0 h 120"/>
                  <a:gd name="T40" fmla="*/ 0 w 16"/>
                  <a:gd name="T41" fmla="*/ 0 h 120"/>
                  <a:gd name="T42" fmla="*/ 0 w 16"/>
                  <a:gd name="T43" fmla="*/ 0 h 120"/>
                  <a:gd name="T44" fmla="*/ 0 w 16"/>
                  <a:gd name="T45" fmla="*/ 0 h 120"/>
                  <a:gd name="T46" fmla="*/ 0 w 16"/>
                  <a:gd name="T47" fmla="*/ 0 h 120"/>
                  <a:gd name="T48" fmla="*/ 0 w 16"/>
                  <a:gd name="T49" fmla="*/ 0 h 120"/>
                  <a:gd name="T50" fmla="*/ 0 w 16"/>
                  <a:gd name="T51" fmla="*/ 0 h 12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0"/>
                  <a:gd name="T80" fmla="*/ 16 w 16"/>
                  <a:gd name="T81" fmla="*/ 120 h 12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0">
                    <a:moveTo>
                      <a:pt x="16" y="8"/>
                    </a:moveTo>
                    <a:lnTo>
                      <a:pt x="16" y="6"/>
                    </a:lnTo>
                    <a:lnTo>
                      <a:pt x="16" y="2"/>
                    </a:lnTo>
                    <a:lnTo>
                      <a:pt x="13" y="2"/>
                    </a:lnTo>
                    <a:lnTo>
                      <a:pt x="13" y="0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14"/>
                    </a:lnTo>
                    <a:lnTo>
                      <a:pt x="0" y="116"/>
                    </a:lnTo>
                    <a:lnTo>
                      <a:pt x="3" y="116"/>
                    </a:lnTo>
                    <a:lnTo>
                      <a:pt x="5" y="120"/>
                    </a:lnTo>
                    <a:lnTo>
                      <a:pt x="7" y="120"/>
                    </a:lnTo>
                    <a:lnTo>
                      <a:pt x="10" y="120"/>
                    </a:lnTo>
                    <a:lnTo>
                      <a:pt x="13" y="120"/>
                    </a:lnTo>
                    <a:lnTo>
                      <a:pt x="13" y="116"/>
                    </a:lnTo>
                    <a:lnTo>
                      <a:pt x="16" y="116"/>
                    </a:lnTo>
                    <a:lnTo>
                      <a:pt x="16" y="114"/>
                    </a:lnTo>
                    <a:lnTo>
                      <a:pt x="16" y="8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68" name="Line 1227"/>
              <p:cNvSpPr>
                <a:spLocks noChangeShapeType="1"/>
              </p:cNvSpPr>
              <p:nvPr/>
            </p:nvSpPr>
            <p:spPr bwMode="auto">
              <a:xfrm>
                <a:off x="1344" y="248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69" name="Freeform 1228"/>
              <p:cNvSpPr>
                <a:spLocks/>
              </p:cNvSpPr>
              <p:nvPr/>
            </p:nvSpPr>
            <p:spPr bwMode="auto">
              <a:xfrm>
                <a:off x="1343" y="2486"/>
                <a:ext cx="49" cy="4"/>
              </a:xfrm>
              <a:custGeom>
                <a:avLst/>
                <a:gdLst>
                  <a:gd name="T0" fmla="*/ 0 w 245"/>
                  <a:gd name="T1" fmla="*/ 0 h 19"/>
                  <a:gd name="T2" fmla="*/ 0 w 245"/>
                  <a:gd name="T3" fmla="*/ 0 h 19"/>
                  <a:gd name="T4" fmla="*/ 0 w 245"/>
                  <a:gd name="T5" fmla="*/ 0 h 19"/>
                  <a:gd name="T6" fmla="*/ 0 w 245"/>
                  <a:gd name="T7" fmla="*/ 0 h 19"/>
                  <a:gd name="T8" fmla="*/ 0 w 245"/>
                  <a:gd name="T9" fmla="*/ 0 h 19"/>
                  <a:gd name="T10" fmla="*/ 0 w 245"/>
                  <a:gd name="T11" fmla="*/ 0 h 19"/>
                  <a:gd name="T12" fmla="*/ 0 w 245"/>
                  <a:gd name="T13" fmla="*/ 0 h 19"/>
                  <a:gd name="T14" fmla="*/ 0 w 245"/>
                  <a:gd name="T15" fmla="*/ 0 h 19"/>
                  <a:gd name="T16" fmla="*/ 0 w 245"/>
                  <a:gd name="T17" fmla="*/ 0 h 19"/>
                  <a:gd name="T18" fmla="*/ 0 w 245"/>
                  <a:gd name="T19" fmla="*/ 0 h 19"/>
                  <a:gd name="T20" fmla="*/ 0 w 245"/>
                  <a:gd name="T21" fmla="*/ 0 h 19"/>
                  <a:gd name="T22" fmla="*/ 0 w 245"/>
                  <a:gd name="T23" fmla="*/ 0 h 19"/>
                  <a:gd name="T24" fmla="*/ 0 w 245"/>
                  <a:gd name="T25" fmla="*/ 0 h 19"/>
                  <a:gd name="T26" fmla="*/ 0 w 245"/>
                  <a:gd name="T27" fmla="*/ 0 h 19"/>
                  <a:gd name="T28" fmla="*/ 0 w 245"/>
                  <a:gd name="T29" fmla="*/ 0 h 19"/>
                  <a:gd name="T30" fmla="*/ 0 w 245"/>
                  <a:gd name="T31" fmla="*/ 0 h 19"/>
                  <a:gd name="T32" fmla="*/ 0 w 245"/>
                  <a:gd name="T33" fmla="*/ 0 h 19"/>
                  <a:gd name="T34" fmla="*/ 0 w 245"/>
                  <a:gd name="T35" fmla="*/ 0 h 19"/>
                  <a:gd name="T36" fmla="*/ 0 w 245"/>
                  <a:gd name="T37" fmla="*/ 0 h 19"/>
                  <a:gd name="T38" fmla="*/ 0 w 245"/>
                  <a:gd name="T39" fmla="*/ 0 h 19"/>
                  <a:gd name="T40" fmla="*/ 0 w 245"/>
                  <a:gd name="T41" fmla="*/ 0 h 19"/>
                  <a:gd name="T42" fmla="*/ 0 w 245"/>
                  <a:gd name="T43" fmla="*/ 0 h 19"/>
                  <a:gd name="T44" fmla="*/ 0 w 245"/>
                  <a:gd name="T45" fmla="*/ 0 h 19"/>
                  <a:gd name="T46" fmla="*/ 0 w 245"/>
                  <a:gd name="T47" fmla="*/ 0 h 19"/>
                  <a:gd name="T48" fmla="*/ 0 w 245"/>
                  <a:gd name="T49" fmla="*/ 0 h 19"/>
                  <a:gd name="T50" fmla="*/ 0 w 245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45"/>
                  <a:gd name="T79" fmla="*/ 0 h 19"/>
                  <a:gd name="T80" fmla="*/ 245 w 245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45" h="19">
                    <a:moveTo>
                      <a:pt x="7" y="0"/>
                    </a:moveTo>
                    <a:lnTo>
                      <a:pt x="5" y="0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3" y="15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235" y="19"/>
                    </a:lnTo>
                    <a:lnTo>
                      <a:pt x="239" y="19"/>
                    </a:lnTo>
                    <a:lnTo>
                      <a:pt x="242" y="15"/>
                    </a:lnTo>
                    <a:lnTo>
                      <a:pt x="245" y="13"/>
                    </a:lnTo>
                    <a:lnTo>
                      <a:pt x="245" y="9"/>
                    </a:lnTo>
                    <a:lnTo>
                      <a:pt x="245" y="7"/>
                    </a:lnTo>
                    <a:lnTo>
                      <a:pt x="242" y="7"/>
                    </a:lnTo>
                    <a:lnTo>
                      <a:pt x="242" y="3"/>
                    </a:lnTo>
                    <a:lnTo>
                      <a:pt x="239" y="3"/>
                    </a:lnTo>
                    <a:lnTo>
                      <a:pt x="239" y="0"/>
                    </a:lnTo>
                    <a:lnTo>
                      <a:pt x="235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70" name="Line 1229"/>
              <p:cNvSpPr>
                <a:spLocks noChangeShapeType="1"/>
              </p:cNvSpPr>
              <p:nvPr/>
            </p:nvSpPr>
            <p:spPr bwMode="auto">
              <a:xfrm>
                <a:off x="1392" y="248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71" name="Freeform 1230"/>
              <p:cNvSpPr>
                <a:spLocks/>
              </p:cNvSpPr>
              <p:nvPr/>
            </p:nvSpPr>
            <p:spPr bwMode="auto">
              <a:xfrm>
                <a:off x="1389" y="2486"/>
                <a:ext cx="3" cy="24"/>
              </a:xfrm>
              <a:custGeom>
                <a:avLst/>
                <a:gdLst>
                  <a:gd name="T0" fmla="*/ 0 w 16"/>
                  <a:gd name="T1" fmla="*/ 0 h 123"/>
                  <a:gd name="T2" fmla="*/ 0 w 16"/>
                  <a:gd name="T3" fmla="*/ 0 h 123"/>
                  <a:gd name="T4" fmla="*/ 0 w 16"/>
                  <a:gd name="T5" fmla="*/ 0 h 123"/>
                  <a:gd name="T6" fmla="*/ 0 w 16"/>
                  <a:gd name="T7" fmla="*/ 0 h 123"/>
                  <a:gd name="T8" fmla="*/ 0 w 16"/>
                  <a:gd name="T9" fmla="*/ 0 h 123"/>
                  <a:gd name="T10" fmla="*/ 0 w 16"/>
                  <a:gd name="T11" fmla="*/ 0 h 123"/>
                  <a:gd name="T12" fmla="*/ 0 w 16"/>
                  <a:gd name="T13" fmla="*/ 0 h 123"/>
                  <a:gd name="T14" fmla="*/ 0 w 16"/>
                  <a:gd name="T15" fmla="*/ 0 h 123"/>
                  <a:gd name="T16" fmla="*/ 0 w 16"/>
                  <a:gd name="T17" fmla="*/ 0 h 123"/>
                  <a:gd name="T18" fmla="*/ 0 w 16"/>
                  <a:gd name="T19" fmla="*/ 0 h 123"/>
                  <a:gd name="T20" fmla="*/ 0 w 16"/>
                  <a:gd name="T21" fmla="*/ 0 h 123"/>
                  <a:gd name="T22" fmla="*/ 0 w 16"/>
                  <a:gd name="T23" fmla="*/ 0 h 123"/>
                  <a:gd name="T24" fmla="*/ 0 w 16"/>
                  <a:gd name="T25" fmla="*/ 0 h 123"/>
                  <a:gd name="T26" fmla="*/ 0 w 16"/>
                  <a:gd name="T27" fmla="*/ 0 h 123"/>
                  <a:gd name="T28" fmla="*/ 0 w 16"/>
                  <a:gd name="T29" fmla="*/ 0 h 123"/>
                  <a:gd name="T30" fmla="*/ 0 w 16"/>
                  <a:gd name="T31" fmla="*/ 0 h 123"/>
                  <a:gd name="T32" fmla="*/ 0 w 16"/>
                  <a:gd name="T33" fmla="*/ 0 h 123"/>
                  <a:gd name="T34" fmla="*/ 0 w 16"/>
                  <a:gd name="T35" fmla="*/ 0 h 123"/>
                  <a:gd name="T36" fmla="*/ 0 w 16"/>
                  <a:gd name="T37" fmla="*/ 0 h 123"/>
                  <a:gd name="T38" fmla="*/ 0 w 16"/>
                  <a:gd name="T39" fmla="*/ 0 h 123"/>
                  <a:gd name="T40" fmla="*/ 0 w 16"/>
                  <a:gd name="T41" fmla="*/ 0 h 123"/>
                  <a:gd name="T42" fmla="*/ 0 w 16"/>
                  <a:gd name="T43" fmla="*/ 0 h 123"/>
                  <a:gd name="T44" fmla="*/ 0 w 16"/>
                  <a:gd name="T45" fmla="*/ 0 h 123"/>
                  <a:gd name="T46" fmla="*/ 0 w 16"/>
                  <a:gd name="T47" fmla="*/ 0 h 123"/>
                  <a:gd name="T48" fmla="*/ 0 w 16"/>
                  <a:gd name="T49" fmla="*/ 0 h 123"/>
                  <a:gd name="T50" fmla="*/ 0 w 16"/>
                  <a:gd name="T51" fmla="*/ 0 h 12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3"/>
                  <a:gd name="T80" fmla="*/ 16 w 16"/>
                  <a:gd name="T81" fmla="*/ 123 h 12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3">
                    <a:moveTo>
                      <a:pt x="16" y="9"/>
                    </a:moveTo>
                    <a:lnTo>
                      <a:pt x="16" y="7"/>
                    </a:lnTo>
                    <a:lnTo>
                      <a:pt x="13" y="7"/>
                    </a:lnTo>
                    <a:lnTo>
                      <a:pt x="13" y="3"/>
                    </a:lnTo>
                    <a:lnTo>
                      <a:pt x="10" y="3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2" y="3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15"/>
                    </a:lnTo>
                    <a:lnTo>
                      <a:pt x="0" y="117"/>
                    </a:lnTo>
                    <a:lnTo>
                      <a:pt x="2" y="121"/>
                    </a:lnTo>
                    <a:lnTo>
                      <a:pt x="6" y="123"/>
                    </a:lnTo>
                    <a:lnTo>
                      <a:pt x="8" y="123"/>
                    </a:lnTo>
                    <a:lnTo>
                      <a:pt x="10" y="123"/>
                    </a:lnTo>
                    <a:lnTo>
                      <a:pt x="10" y="121"/>
                    </a:lnTo>
                    <a:lnTo>
                      <a:pt x="13" y="121"/>
                    </a:lnTo>
                    <a:lnTo>
                      <a:pt x="13" y="117"/>
                    </a:lnTo>
                    <a:lnTo>
                      <a:pt x="16" y="117"/>
                    </a:lnTo>
                    <a:lnTo>
                      <a:pt x="16" y="115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72" name="Line 1231"/>
              <p:cNvSpPr>
                <a:spLocks noChangeShapeType="1"/>
              </p:cNvSpPr>
              <p:nvPr/>
            </p:nvSpPr>
            <p:spPr bwMode="auto">
              <a:xfrm>
                <a:off x="1390" y="250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73" name="Freeform 1232"/>
              <p:cNvSpPr>
                <a:spLocks/>
              </p:cNvSpPr>
              <p:nvPr/>
            </p:nvSpPr>
            <p:spPr bwMode="auto">
              <a:xfrm>
                <a:off x="1389" y="2507"/>
                <a:ext cx="29" cy="3"/>
              </a:xfrm>
              <a:custGeom>
                <a:avLst/>
                <a:gdLst>
                  <a:gd name="T0" fmla="*/ 0 w 144"/>
                  <a:gd name="T1" fmla="*/ 0 h 18"/>
                  <a:gd name="T2" fmla="*/ 0 w 144"/>
                  <a:gd name="T3" fmla="*/ 0 h 18"/>
                  <a:gd name="T4" fmla="*/ 0 w 144"/>
                  <a:gd name="T5" fmla="*/ 0 h 18"/>
                  <a:gd name="T6" fmla="*/ 0 w 144"/>
                  <a:gd name="T7" fmla="*/ 0 h 18"/>
                  <a:gd name="T8" fmla="*/ 0 w 144"/>
                  <a:gd name="T9" fmla="*/ 0 h 18"/>
                  <a:gd name="T10" fmla="*/ 0 w 144"/>
                  <a:gd name="T11" fmla="*/ 0 h 18"/>
                  <a:gd name="T12" fmla="*/ 0 w 144"/>
                  <a:gd name="T13" fmla="*/ 0 h 18"/>
                  <a:gd name="T14" fmla="*/ 0 w 144"/>
                  <a:gd name="T15" fmla="*/ 0 h 18"/>
                  <a:gd name="T16" fmla="*/ 0 w 144"/>
                  <a:gd name="T17" fmla="*/ 0 h 18"/>
                  <a:gd name="T18" fmla="*/ 0 w 144"/>
                  <a:gd name="T19" fmla="*/ 0 h 18"/>
                  <a:gd name="T20" fmla="*/ 0 w 144"/>
                  <a:gd name="T21" fmla="*/ 0 h 18"/>
                  <a:gd name="T22" fmla="*/ 0 w 144"/>
                  <a:gd name="T23" fmla="*/ 0 h 18"/>
                  <a:gd name="T24" fmla="*/ 0 w 144"/>
                  <a:gd name="T25" fmla="*/ 0 h 18"/>
                  <a:gd name="T26" fmla="*/ 0 w 144"/>
                  <a:gd name="T27" fmla="*/ 0 h 18"/>
                  <a:gd name="T28" fmla="*/ 0 w 144"/>
                  <a:gd name="T29" fmla="*/ 0 h 18"/>
                  <a:gd name="T30" fmla="*/ 0 w 144"/>
                  <a:gd name="T31" fmla="*/ 0 h 18"/>
                  <a:gd name="T32" fmla="*/ 0 w 144"/>
                  <a:gd name="T33" fmla="*/ 0 h 18"/>
                  <a:gd name="T34" fmla="*/ 0 w 144"/>
                  <a:gd name="T35" fmla="*/ 0 h 18"/>
                  <a:gd name="T36" fmla="*/ 0 w 144"/>
                  <a:gd name="T37" fmla="*/ 0 h 18"/>
                  <a:gd name="T38" fmla="*/ 0 w 144"/>
                  <a:gd name="T39" fmla="*/ 0 h 18"/>
                  <a:gd name="T40" fmla="*/ 0 w 144"/>
                  <a:gd name="T41" fmla="*/ 0 h 18"/>
                  <a:gd name="T42" fmla="*/ 0 w 144"/>
                  <a:gd name="T43" fmla="*/ 0 h 18"/>
                  <a:gd name="T44" fmla="*/ 0 w 144"/>
                  <a:gd name="T45" fmla="*/ 0 h 18"/>
                  <a:gd name="T46" fmla="*/ 0 w 144"/>
                  <a:gd name="T47" fmla="*/ 0 h 18"/>
                  <a:gd name="T48" fmla="*/ 0 w 144"/>
                  <a:gd name="T49" fmla="*/ 0 h 18"/>
                  <a:gd name="T50" fmla="*/ 0 w 144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44"/>
                  <a:gd name="T79" fmla="*/ 0 h 18"/>
                  <a:gd name="T80" fmla="*/ 144 w 144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44" h="18">
                    <a:moveTo>
                      <a:pt x="8" y="0"/>
                    </a:moveTo>
                    <a:lnTo>
                      <a:pt x="6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2" y="16"/>
                    </a:lnTo>
                    <a:lnTo>
                      <a:pt x="6" y="18"/>
                    </a:lnTo>
                    <a:lnTo>
                      <a:pt x="8" y="18"/>
                    </a:lnTo>
                    <a:lnTo>
                      <a:pt x="136" y="18"/>
                    </a:lnTo>
                    <a:lnTo>
                      <a:pt x="139" y="16"/>
                    </a:lnTo>
                    <a:lnTo>
                      <a:pt x="142" y="16"/>
                    </a:lnTo>
                    <a:lnTo>
                      <a:pt x="144" y="12"/>
                    </a:lnTo>
                    <a:lnTo>
                      <a:pt x="144" y="10"/>
                    </a:lnTo>
                    <a:lnTo>
                      <a:pt x="144" y="6"/>
                    </a:lnTo>
                    <a:lnTo>
                      <a:pt x="144" y="3"/>
                    </a:lnTo>
                    <a:lnTo>
                      <a:pt x="142" y="3"/>
                    </a:lnTo>
                    <a:lnTo>
                      <a:pt x="139" y="0"/>
                    </a:lnTo>
                    <a:lnTo>
                      <a:pt x="136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74" name="Line 1233"/>
              <p:cNvSpPr>
                <a:spLocks noChangeShapeType="1"/>
              </p:cNvSpPr>
              <p:nvPr/>
            </p:nvSpPr>
            <p:spPr bwMode="auto">
              <a:xfrm>
                <a:off x="1418" y="250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75" name="Freeform 1234"/>
              <p:cNvSpPr>
                <a:spLocks/>
              </p:cNvSpPr>
              <p:nvPr/>
            </p:nvSpPr>
            <p:spPr bwMode="auto">
              <a:xfrm>
                <a:off x="1414" y="2507"/>
                <a:ext cx="4" cy="25"/>
              </a:xfrm>
              <a:custGeom>
                <a:avLst/>
                <a:gdLst>
                  <a:gd name="T0" fmla="*/ 0 w 16"/>
                  <a:gd name="T1" fmla="*/ 0 h 124"/>
                  <a:gd name="T2" fmla="*/ 0 w 16"/>
                  <a:gd name="T3" fmla="*/ 0 h 124"/>
                  <a:gd name="T4" fmla="*/ 0 w 16"/>
                  <a:gd name="T5" fmla="*/ 0 h 124"/>
                  <a:gd name="T6" fmla="*/ 0 w 16"/>
                  <a:gd name="T7" fmla="*/ 0 h 124"/>
                  <a:gd name="T8" fmla="*/ 0 w 16"/>
                  <a:gd name="T9" fmla="*/ 0 h 124"/>
                  <a:gd name="T10" fmla="*/ 0 w 16"/>
                  <a:gd name="T11" fmla="*/ 0 h 124"/>
                  <a:gd name="T12" fmla="*/ 0 w 16"/>
                  <a:gd name="T13" fmla="*/ 0 h 124"/>
                  <a:gd name="T14" fmla="*/ 0 w 16"/>
                  <a:gd name="T15" fmla="*/ 0 h 124"/>
                  <a:gd name="T16" fmla="*/ 0 w 16"/>
                  <a:gd name="T17" fmla="*/ 0 h 124"/>
                  <a:gd name="T18" fmla="*/ 0 w 16"/>
                  <a:gd name="T19" fmla="*/ 0 h 124"/>
                  <a:gd name="T20" fmla="*/ 0 w 16"/>
                  <a:gd name="T21" fmla="*/ 0 h 124"/>
                  <a:gd name="T22" fmla="*/ 0 w 16"/>
                  <a:gd name="T23" fmla="*/ 0 h 124"/>
                  <a:gd name="T24" fmla="*/ 0 w 16"/>
                  <a:gd name="T25" fmla="*/ 0 h 124"/>
                  <a:gd name="T26" fmla="*/ 0 w 16"/>
                  <a:gd name="T27" fmla="*/ 0 h 124"/>
                  <a:gd name="T28" fmla="*/ 0 w 16"/>
                  <a:gd name="T29" fmla="*/ 0 h 124"/>
                  <a:gd name="T30" fmla="*/ 0 w 16"/>
                  <a:gd name="T31" fmla="*/ 0 h 124"/>
                  <a:gd name="T32" fmla="*/ 0 w 16"/>
                  <a:gd name="T33" fmla="*/ 0 h 124"/>
                  <a:gd name="T34" fmla="*/ 0 w 16"/>
                  <a:gd name="T35" fmla="*/ 0 h 124"/>
                  <a:gd name="T36" fmla="*/ 0 w 16"/>
                  <a:gd name="T37" fmla="*/ 0 h 124"/>
                  <a:gd name="T38" fmla="*/ 0 w 16"/>
                  <a:gd name="T39" fmla="*/ 0 h 124"/>
                  <a:gd name="T40" fmla="*/ 0 w 16"/>
                  <a:gd name="T41" fmla="*/ 0 h 124"/>
                  <a:gd name="T42" fmla="*/ 0 w 16"/>
                  <a:gd name="T43" fmla="*/ 0 h 124"/>
                  <a:gd name="T44" fmla="*/ 0 w 16"/>
                  <a:gd name="T45" fmla="*/ 0 h 124"/>
                  <a:gd name="T46" fmla="*/ 0 w 16"/>
                  <a:gd name="T47" fmla="*/ 0 h 124"/>
                  <a:gd name="T48" fmla="*/ 0 w 16"/>
                  <a:gd name="T49" fmla="*/ 0 h 124"/>
                  <a:gd name="T50" fmla="*/ 0 w 16"/>
                  <a:gd name="T51" fmla="*/ 0 h 12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4"/>
                  <a:gd name="T80" fmla="*/ 16 w 16"/>
                  <a:gd name="T81" fmla="*/ 124 h 124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4">
                    <a:moveTo>
                      <a:pt x="16" y="10"/>
                    </a:moveTo>
                    <a:lnTo>
                      <a:pt x="16" y="6"/>
                    </a:lnTo>
                    <a:lnTo>
                      <a:pt x="16" y="3"/>
                    </a:lnTo>
                    <a:lnTo>
                      <a:pt x="14" y="3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18"/>
                    </a:lnTo>
                    <a:lnTo>
                      <a:pt x="0" y="120"/>
                    </a:lnTo>
                    <a:lnTo>
                      <a:pt x="3" y="120"/>
                    </a:lnTo>
                    <a:lnTo>
                      <a:pt x="3" y="124"/>
                    </a:lnTo>
                    <a:lnTo>
                      <a:pt x="5" y="124"/>
                    </a:lnTo>
                    <a:lnTo>
                      <a:pt x="8" y="124"/>
                    </a:lnTo>
                    <a:lnTo>
                      <a:pt x="11" y="124"/>
                    </a:lnTo>
                    <a:lnTo>
                      <a:pt x="14" y="120"/>
                    </a:lnTo>
                    <a:lnTo>
                      <a:pt x="16" y="120"/>
                    </a:lnTo>
                    <a:lnTo>
                      <a:pt x="16" y="118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76" name="Line 1235"/>
              <p:cNvSpPr>
                <a:spLocks noChangeShapeType="1"/>
              </p:cNvSpPr>
              <p:nvPr/>
            </p:nvSpPr>
            <p:spPr bwMode="auto">
              <a:xfrm>
                <a:off x="1416" y="252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77" name="Freeform 1236"/>
              <p:cNvSpPr>
                <a:spLocks/>
              </p:cNvSpPr>
              <p:nvPr/>
            </p:nvSpPr>
            <p:spPr bwMode="auto">
              <a:xfrm>
                <a:off x="1414" y="2528"/>
                <a:ext cx="6" cy="4"/>
              </a:xfrm>
              <a:custGeom>
                <a:avLst/>
                <a:gdLst>
                  <a:gd name="T0" fmla="*/ 0 w 30"/>
                  <a:gd name="T1" fmla="*/ 0 h 19"/>
                  <a:gd name="T2" fmla="*/ 0 w 30"/>
                  <a:gd name="T3" fmla="*/ 0 h 19"/>
                  <a:gd name="T4" fmla="*/ 0 w 30"/>
                  <a:gd name="T5" fmla="*/ 0 h 19"/>
                  <a:gd name="T6" fmla="*/ 0 w 30"/>
                  <a:gd name="T7" fmla="*/ 0 h 19"/>
                  <a:gd name="T8" fmla="*/ 0 w 30"/>
                  <a:gd name="T9" fmla="*/ 0 h 19"/>
                  <a:gd name="T10" fmla="*/ 0 w 30"/>
                  <a:gd name="T11" fmla="*/ 0 h 19"/>
                  <a:gd name="T12" fmla="*/ 0 w 30"/>
                  <a:gd name="T13" fmla="*/ 0 h 19"/>
                  <a:gd name="T14" fmla="*/ 0 w 30"/>
                  <a:gd name="T15" fmla="*/ 0 h 19"/>
                  <a:gd name="T16" fmla="*/ 0 w 30"/>
                  <a:gd name="T17" fmla="*/ 0 h 19"/>
                  <a:gd name="T18" fmla="*/ 0 w 30"/>
                  <a:gd name="T19" fmla="*/ 0 h 19"/>
                  <a:gd name="T20" fmla="*/ 0 w 30"/>
                  <a:gd name="T21" fmla="*/ 0 h 19"/>
                  <a:gd name="T22" fmla="*/ 0 w 30"/>
                  <a:gd name="T23" fmla="*/ 0 h 19"/>
                  <a:gd name="T24" fmla="*/ 0 w 30"/>
                  <a:gd name="T25" fmla="*/ 0 h 19"/>
                  <a:gd name="T26" fmla="*/ 0 w 30"/>
                  <a:gd name="T27" fmla="*/ 0 h 19"/>
                  <a:gd name="T28" fmla="*/ 0 w 30"/>
                  <a:gd name="T29" fmla="*/ 0 h 19"/>
                  <a:gd name="T30" fmla="*/ 0 w 30"/>
                  <a:gd name="T31" fmla="*/ 0 h 19"/>
                  <a:gd name="T32" fmla="*/ 0 w 30"/>
                  <a:gd name="T33" fmla="*/ 0 h 19"/>
                  <a:gd name="T34" fmla="*/ 0 w 30"/>
                  <a:gd name="T35" fmla="*/ 0 h 19"/>
                  <a:gd name="T36" fmla="*/ 0 w 30"/>
                  <a:gd name="T37" fmla="*/ 0 h 19"/>
                  <a:gd name="T38" fmla="*/ 0 w 30"/>
                  <a:gd name="T39" fmla="*/ 0 h 19"/>
                  <a:gd name="T40" fmla="*/ 0 w 30"/>
                  <a:gd name="T41" fmla="*/ 0 h 19"/>
                  <a:gd name="T42" fmla="*/ 0 w 30"/>
                  <a:gd name="T43" fmla="*/ 0 h 19"/>
                  <a:gd name="T44" fmla="*/ 0 w 30"/>
                  <a:gd name="T45" fmla="*/ 0 h 19"/>
                  <a:gd name="T46" fmla="*/ 0 w 30"/>
                  <a:gd name="T47" fmla="*/ 0 h 19"/>
                  <a:gd name="T48" fmla="*/ 0 w 30"/>
                  <a:gd name="T49" fmla="*/ 0 h 19"/>
                  <a:gd name="T50" fmla="*/ 0 w 30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0"/>
                  <a:gd name="T79" fmla="*/ 0 h 19"/>
                  <a:gd name="T80" fmla="*/ 30 w 30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0" h="19">
                    <a:moveTo>
                      <a:pt x="8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3" y="15"/>
                    </a:lnTo>
                    <a:lnTo>
                      <a:pt x="3" y="19"/>
                    </a:lnTo>
                    <a:lnTo>
                      <a:pt x="5" y="19"/>
                    </a:lnTo>
                    <a:lnTo>
                      <a:pt x="8" y="19"/>
                    </a:lnTo>
                    <a:lnTo>
                      <a:pt x="22" y="19"/>
                    </a:lnTo>
                    <a:lnTo>
                      <a:pt x="27" y="19"/>
                    </a:lnTo>
                    <a:lnTo>
                      <a:pt x="27" y="15"/>
                    </a:lnTo>
                    <a:lnTo>
                      <a:pt x="30" y="15"/>
                    </a:lnTo>
                    <a:lnTo>
                      <a:pt x="30" y="13"/>
                    </a:lnTo>
                    <a:lnTo>
                      <a:pt x="30" y="9"/>
                    </a:lnTo>
                    <a:lnTo>
                      <a:pt x="30" y="6"/>
                    </a:lnTo>
                    <a:lnTo>
                      <a:pt x="27" y="3"/>
                    </a:lnTo>
                    <a:lnTo>
                      <a:pt x="27" y="0"/>
                    </a:lnTo>
                    <a:lnTo>
                      <a:pt x="25" y="0"/>
                    </a:lnTo>
                    <a:lnTo>
                      <a:pt x="22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78" name="Line 1237"/>
              <p:cNvSpPr>
                <a:spLocks noChangeShapeType="1"/>
              </p:cNvSpPr>
              <p:nvPr/>
            </p:nvSpPr>
            <p:spPr bwMode="auto">
              <a:xfrm>
                <a:off x="1420" y="253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79" name="Freeform 1238"/>
              <p:cNvSpPr>
                <a:spLocks/>
              </p:cNvSpPr>
              <p:nvPr/>
            </p:nvSpPr>
            <p:spPr bwMode="auto">
              <a:xfrm>
                <a:off x="1417" y="2528"/>
                <a:ext cx="3" cy="24"/>
              </a:xfrm>
              <a:custGeom>
                <a:avLst/>
                <a:gdLst>
                  <a:gd name="T0" fmla="*/ 0 w 16"/>
                  <a:gd name="T1" fmla="*/ 0 h 123"/>
                  <a:gd name="T2" fmla="*/ 0 w 16"/>
                  <a:gd name="T3" fmla="*/ 0 h 123"/>
                  <a:gd name="T4" fmla="*/ 0 w 16"/>
                  <a:gd name="T5" fmla="*/ 0 h 123"/>
                  <a:gd name="T6" fmla="*/ 0 w 16"/>
                  <a:gd name="T7" fmla="*/ 0 h 123"/>
                  <a:gd name="T8" fmla="*/ 0 w 16"/>
                  <a:gd name="T9" fmla="*/ 0 h 123"/>
                  <a:gd name="T10" fmla="*/ 0 w 16"/>
                  <a:gd name="T11" fmla="*/ 0 h 123"/>
                  <a:gd name="T12" fmla="*/ 0 w 16"/>
                  <a:gd name="T13" fmla="*/ 0 h 123"/>
                  <a:gd name="T14" fmla="*/ 0 w 16"/>
                  <a:gd name="T15" fmla="*/ 0 h 123"/>
                  <a:gd name="T16" fmla="*/ 0 w 16"/>
                  <a:gd name="T17" fmla="*/ 0 h 123"/>
                  <a:gd name="T18" fmla="*/ 0 w 16"/>
                  <a:gd name="T19" fmla="*/ 0 h 123"/>
                  <a:gd name="T20" fmla="*/ 0 w 16"/>
                  <a:gd name="T21" fmla="*/ 0 h 123"/>
                  <a:gd name="T22" fmla="*/ 0 w 16"/>
                  <a:gd name="T23" fmla="*/ 0 h 123"/>
                  <a:gd name="T24" fmla="*/ 0 w 16"/>
                  <a:gd name="T25" fmla="*/ 0 h 123"/>
                  <a:gd name="T26" fmla="*/ 0 w 16"/>
                  <a:gd name="T27" fmla="*/ 0 h 123"/>
                  <a:gd name="T28" fmla="*/ 0 w 16"/>
                  <a:gd name="T29" fmla="*/ 0 h 123"/>
                  <a:gd name="T30" fmla="*/ 0 w 16"/>
                  <a:gd name="T31" fmla="*/ 0 h 123"/>
                  <a:gd name="T32" fmla="*/ 0 w 16"/>
                  <a:gd name="T33" fmla="*/ 0 h 123"/>
                  <a:gd name="T34" fmla="*/ 0 w 16"/>
                  <a:gd name="T35" fmla="*/ 0 h 123"/>
                  <a:gd name="T36" fmla="*/ 0 w 16"/>
                  <a:gd name="T37" fmla="*/ 0 h 123"/>
                  <a:gd name="T38" fmla="*/ 0 w 16"/>
                  <a:gd name="T39" fmla="*/ 0 h 123"/>
                  <a:gd name="T40" fmla="*/ 0 w 16"/>
                  <a:gd name="T41" fmla="*/ 0 h 123"/>
                  <a:gd name="T42" fmla="*/ 0 w 16"/>
                  <a:gd name="T43" fmla="*/ 0 h 123"/>
                  <a:gd name="T44" fmla="*/ 0 w 16"/>
                  <a:gd name="T45" fmla="*/ 0 h 123"/>
                  <a:gd name="T46" fmla="*/ 0 w 16"/>
                  <a:gd name="T47" fmla="*/ 0 h 123"/>
                  <a:gd name="T48" fmla="*/ 0 w 16"/>
                  <a:gd name="T49" fmla="*/ 0 h 123"/>
                  <a:gd name="T50" fmla="*/ 0 w 16"/>
                  <a:gd name="T51" fmla="*/ 0 h 12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3"/>
                  <a:gd name="T80" fmla="*/ 16 w 16"/>
                  <a:gd name="T81" fmla="*/ 123 h 12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3">
                    <a:moveTo>
                      <a:pt x="16" y="9"/>
                    </a:moveTo>
                    <a:lnTo>
                      <a:pt x="16" y="6"/>
                    </a:lnTo>
                    <a:lnTo>
                      <a:pt x="13" y="3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17"/>
                    </a:lnTo>
                    <a:lnTo>
                      <a:pt x="2" y="119"/>
                    </a:lnTo>
                    <a:lnTo>
                      <a:pt x="5" y="123"/>
                    </a:lnTo>
                    <a:lnTo>
                      <a:pt x="8" y="123"/>
                    </a:lnTo>
                    <a:lnTo>
                      <a:pt x="11" y="123"/>
                    </a:lnTo>
                    <a:lnTo>
                      <a:pt x="13" y="123"/>
                    </a:lnTo>
                    <a:lnTo>
                      <a:pt x="13" y="119"/>
                    </a:lnTo>
                    <a:lnTo>
                      <a:pt x="16" y="119"/>
                    </a:lnTo>
                    <a:lnTo>
                      <a:pt x="16" y="117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80" name="Line 1239"/>
              <p:cNvSpPr>
                <a:spLocks noChangeShapeType="1"/>
              </p:cNvSpPr>
              <p:nvPr/>
            </p:nvSpPr>
            <p:spPr bwMode="auto">
              <a:xfrm>
                <a:off x="1419" y="254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81" name="Freeform 1240"/>
              <p:cNvSpPr>
                <a:spLocks/>
              </p:cNvSpPr>
              <p:nvPr/>
            </p:nvSpPr>
            <p:spPr bwMode="auto">
              <a:xfrm>
                <a:off x="1417" y="2549"/>
                <a:ext cx="9" cy="3"/>
              </a:xfrm>
              <a:custGeom>
                <a:avLst/>
                <a:gdLst>
                  <a:gd name="T0" fmla="*/ 0 w 46"/>
                  <a:gd name="T1" fmla="*/ 0 h 19"/>
                  <a:gd name="T2" fmla="*/ 0 w 46"/>
                  <a:gd name="T3" fmla="*/ 0 h 19"/>
                  <a:gd name="T4" fmla="*/ 0 w 46"/>
                  <a:gd name="T5" fmla="*/ 0 h 19"/>
                  <a:gd name="T6" fmla="*/ 0 w 46"/>
                  <a:gd name="T7" fmla="*/ 0 h 19"/>
                  <a:gd name="T8" fmla="*/ 0 w 46"/>
                  <a:gd name="T9" fmla="*/ 0 h 19"/>
                  <a:gd name="T10" fmla="*/ 0 w 46"/>
                  <a:gd name="T11" fmla="*/ 0 h 19"/>
                  <a:gd name="T12" fmla="*/ 0 w 46"/>
                  <a:gd name="T13" fmla="*/ 0 h 19"/>
                  <a:gd name="T14" fmla="*/ 0 w 46"/>
                  <a:gd name="T15" fmla="*/ 0 h 19"/>
                  <a:gd name="T16" fmla="*/ 0 w 46"/>
                  <a:gd name="T17" fmla="*/ 0 h 19"/>
                  <a:gd name="T18" fmla="*/ 0 w 46"/>
                  <a:gd name="T19" fmla="*/ 0 h 19"/>
                  <a:gd name="T20" fmla="*/ 0 w 46"/>
                  <a:gd name="T21" fmla="*/ 0 h 19"/>
                  <a:gd name="T22" fmla="*/ 0 w 46"/>
                  <a:gd name="T23" fmla="*/ 0 h 19"/>
                  <a:gd name="T24" fmla="*/ 0 w 46"/>
                  <a:gd name="T25" fmla="*/ 0 h 19"/>
                  <a:gd name="T26" fmla="*/ 0 w 46"/>
                  <a:gd name="T27" fmla="*/ 0 h 19"/>
                  <a:gd name="T28" fmla="*/ 0 w 46"/>
                  <a:gd name="T29" fmla="*/ 0 h 19"/>
                  <a:gd name="T30" fmla="*/ 0 w 46"/>
                  <a:gd name="T31" fmla="*/ 0 h 19"/>
                  <a:gd name="T32" fmla="*/ 0 w 46"/>
                  <a:gd name="T33" fmla="*/ 0 h 19"/>
                  <a:gd name="T34" fmla="*/ 0 w 46"/>
                  <a:gd name="T35" fmla="*/ 0 h 19"/>
                  <a:gd name="T36" fmla="*/ 0 w 46"/>
                  <a:gd name="T37" fmla="*/ 0 h 19"/>
                  <a:gd name="T38" fmla="*/ 0 w 46"/>
                  <a:gd name="T39" fmla="*/ 0 h 19"/>
                  <a:gd name="T40" fmla="*/ 0 w 46"/>
                  <a:gd name="T41" fmla="*/ 0 h 19"/>
                  <a:gd name="T42" fmla="*/ 0 w 46"/>
                  <a:gd name="T43" fmla="*/ 0 h 19"/>
                  <a:gd name="T44" fmla="*/ 0 w 46"/>
                  <a:gd name="T45" fmla="*/ 0 h 19"/>
                  <a:gd name="T46" fmla="*/ 0 w 46"/>
                  <a:gd name="T47" fmla="*/ 0 h 19"/>
                  <a:gd name="T48" fmla="*/ 0 w 46"/>
                  <a:gd name="T49" fmla="*/ 0 h 19"/>
                  <a:gd name="T50" fmla="*/ 0 w 46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6"/>
                  <a:gd name="T79" fmla="*/ 0 h 19"/>
                  <a:gd name="T80" fmla="*/ 46 w 46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6" h="19">
                    <a:moveTo>
                      <a:pt x="8" y="0"/>
                    </a:moveTo>
                    <a:lnTo>
                      <a:pt x="5" y="0"/>
                    </a:lnTo>
                    <a:lnTo>
                      <a:pt x="5" y="3"/>
                    </a:lnTo>
                    <a:lnTo>
                      <a:pt x="2" y="3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2" y="15"/>
                    </a:lnTo>
                    <a:lnTo>
                      <a:pt x="5" y="19"/>
                    </a:lnTo>
                    <a:lnTo>
                      <a:pt x="8" y="19"/>
                    </a:lnTo>
                    <a:lnTo>
                      <a:pt x="35" y="19"/>
                    </a:lnTo>
                    <a:lnTo>
                      <a:pt x="41" y="19"/>
                    </a:lnTo>
                    <a:lnTo>
                      <a:pt x="43" y="15"/>
                    </a:lnTo>
                    <a:lnTo>
                      <a:pt x="46" y="13"/>
                    </a:lnTo>
                    <a:lnTo>
                      <a:pt x="46" y="9"/>
                    </a:lnTo>
                    <a:lnTo>
                      <a:pt x="46" y="7"/>
                    </a:lnTo>
                    <a:lnTo>
                      <a:pt x="43" y="7"/>
                    </a:lnTo>
                    <a:lnTo>
                      <a:pt x="43" y="3"/>
                    </a:lnTo>
                    <a:lnTo>
                      <a:pt x="41" y="3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82" name="Line 1241"/>
              <p:cNvSpPr>
                <a:spLocks noChangeShapeType="1"/>
              </p:cNvSpPr>
              <p:nvPr/>
            </p:nvSpPr>
            <p:spPr bwMode="auto">
              <a:xfrm>
                <a:off x="1426" y="255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83" name="Freeform 1242"/>
              <p:cNvSpPr>
                <a:spLocks/>
              </p:cNvSpPr>
              <p:nvPr/>
            </p:nvSpPr>
            <p:spPr bwMode="auto">
              <a:xfrm>
                <a:off x="1423" y="2549"/>
                <a:ext cx="3" cy="24"/>
              </a:xfrm>
              <a:custGeom>
                <a:avLst/>
                <a:gdLst>
                  <a:gd name="T0" fmla="*/ 0 w 16"/>
                  <a:gd name="T1" fmla="*/ 0 h 123"/>
                  <a:gd name="T2" fmla="*/ 0 w 16"/>
                  <a:gd name="T3" fmla="*/ 0 h 123"/>
                  <a:gd name="T4" fmla="*/ 0 w 16"/>
                  <a:gd name="T5" fmla="*/ 0 h 123"/>
                  <a:gd name="T6" fmla="*/ 0 w 16"/>
                  <a:gd name="T7" fmla="*/ 0 h 123"/>
                  <a:gd name="T8" fmla="*/ 0 w 16"/>
                  <a:gd name="T9" fmla="*/ 0 h 123"/>
                  <a:gd name="T10" fmla="*/ 0 w 16"/>
                  <a:gd name="T11" fmla="*/ 0 h 123"/>
                  <a:gd name="T12" fmla="*/ 0 w 16"/>
                  <a:gd name="T13" fmla="*/ 0 h 123"/>
                  <a:gd name="T14" fmla="*/ 0 w 16"/>
                  <a:gd name="T15" fmla="*/ 0 h 123"/>
                  <a:gd name="T16" fmla="*/ 0 w 16"/>
                  <a:gd name="T17" fmla="*/ 0 h 123"/>
                  <a:gd name="T18" fmla="*/ 0 w 16"/>
                  <a:gd name="T19" fmla="*/ 0 h 123"/>
                  <a:gd name="T20" fmla="*/ 0 w 16"/>
                  <a:gd name="T21" fmla="*/ 0 h 123"/>
                  <a:gd name="T22" fmla="*/ 0 w 16"/>
                  <a:gd name="T23" fmla="*/ 0 h 123"/>
                  <a:gd name="T24" fmla="*/ 0 w 16"/>
                  <a:gd name="T25" fmla="*/ 0 h 123"/>
                  <a:gd name="T26" fmla="*/ 0 w 16"/>
                  <a:gd name="T27" fmla="*/ 0 h 123"/>
                  <a:gd name="T28" fmla="*/ 0 w 16"/>
                  <a:gd name="T29" fmla="*/ 0 h 123"/>
                  <a:gd name="T30" fmla="*/ 0 w 16"/>
                  <a:gd name="T31" fmla="*/ 0 h 123"/>
                  <a:gd name="T32" fmla="*/ 0 w 16"/>
                  <a:gd name="T33" fmla="*/ 0 h 123"/>
                  <a:gd name="T34" fmla="*/ 0 w 16"/>
                  <a:gd name="T35" fmla="*/ 0 h 123"/>
                  <a:gd name="T36" fmla="*/ 0 w 16"/>
                  <a:gd name="T37" fmla="*/ 0 h 123"/>
                  <a:gd name="T38" fmla="*/ 0 w 16"/>
                  <a:gd name="T39" fmla="*/ 0 h 123"/>
                  <a:gd name="T40" fmla="*/ 0 w 16"/>
                  <a:gd name="T41" fmla="*/ 0 h 123"/>
                  <a:gd name="T42" fmla="*/ 0 w 16"/>
                  <a:gd name="T43" fmla="*/ 0 h 123"/>
                  <a:gd name="T44" fmla="*/ 0 w 16"/>
                  <a:gd name="T45" fmla="*/ 0 h 123"/>
                  <a:gd name="T46" fmla="*/ 0 w 16"/>
                  <a:gd name="T47" fmla="*/ 0 h 123"/>
                  <a:gd name="T48" fmla="*/ 0 w 16"/>
                  <a:gd name="T49" fmla="*/ 0 h 123"/>
                  <a:gd name="T50" fmla="*/ 0 w 16"/>
                  <a:gd name="T51" fmla="*/ 0 h 12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3"/>
                  <a:gd name="T80" fmla="*/ 16 w 16"/>
                  <a:gd name="T81" fmla="*/ 123 h 12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3">
                    <a:moveTo>
                      <a:pt x="16" y="9"/>
                    </a:moveTo>
                    <a:lnTo>
                      <a:pt x="16" y="7"/>
                    </a:lnTo>
                    <a:lnTo>
                      <a:pt x="13" y="7"/>
                    </a:lnTo>
                    <a:lnTo>
                      <a:pt x="13" y="3"/>
                    </a:lnTo>
                    <a:lnTo>
                      <a:pt x="11" y="3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3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17"/>
                    </a:lnTo>
                    <a:lnTo>
                      <a:pt x="0" y="121"/>
                    </a:lnTo>
                    <a:lnTo>
                      <a:pt x="2" y="123"/>
                    </a:lnTo>
                    <a:lnTo>
                      <a:pt x="5" y="123"/>
                    </a:lnTo>
                    <a:lnTo>
                      <a:pt x="7" y="123"/>
                    </a:lnTo>
                    <a:lnTo>
                      <a:pt x="11" y="123"/>
                    </a:lnTo>
                    <a:lnTo>
                      <a:pt x="13" y="123"/>
                    </a:lnTo>
                    <a:lnTo>
                      <a:pt x="13" y="121"/>
                    </a:lnTo>
                    <a:lnTo>
                      <a:pt x="16" y="117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84" name="Line 1243"/>
              <p:cNvSpPr>
                <a:spLocks noChangeShapeType="1"/>
              </p:cNvSpPr>
              <p:nvPr/>
            </p:nvSpPr>
            <p:spPr bwMode="auto">
              <a:xfrm>
                <a:off x="1425" y="257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85" name="Freeform 1244"/>
              <p:cNvSpPr>
                <a:spLocks/>
              </p:cNvSpPr>
              <p:nvPr/>
            </p:nvSpPr>
            <p:spPr bwMode="auto">
              <a:xfrm>
                <a:off x="1423" y="2570"/>
                <a:ext cx="9" cy="3"/>
              </a:xfrm>
              <a:custGeom>
                <a:avLst/>
                <a:gdLst>
                  <a:gd name="T0" fmla="*/ 0 w 43"/>
                  <a:gd name="T1" fmla="*/ 0 h 18"/>
                  <a:gd name="T2" fmla="*/ 0 w 43"/>
                  <a:gd name="T3" fmla="*/ 0 h 18"/>
                  <a:gd name="T4" fmla="*/ 0 w 43"/>
                  <a:gd name="T5" fmla="*/ 0 h 18"/>
                  <a:gd name="T6" fmla="*/ 0 w 43"/>
                  <a:gd name="T7" fmla="*/ 0 h 18"/>
                  <a:gd name="T8" fmla="*/ 0 w 43"/>
                  <a:gd name="T9" fmla="*/ 0 h 18"/>
                  <a:gd name="T10" fmla="*/ 0 w 43"/>
                  <a:gd name="T11" fmla="*/ 0 h 18"/>
                  <a:gd name="T12" fmla="*/ 0 w 43"/>
                  <a:gd name="T13" fmla="*/ 0 h 18"/>
                  <a:gd name="T14" fmla="*/ 0 w 43"/>
                  <a:gd name="T15" fmla="*/ 0 h 18"/>
                  <a:gd name="T16" fmla="*/ 0 w 43"/>
                  <a:gd name="T17" fmla="*/ 0 h 18"/>
                  <a:gd name="T18" fmla="*/ 0 w 43"/>
                  <a:gd name="T19" fmla="*/ 0 h 18"/>
                  <a:gd name="T20" fmla="*/ 0 w 43"/>
                  <a:gd name="T21" fmla="*/ 0 h 18"/>
                  <a:gd name="T22" fmla="*/ 0 w 43"/>
                  <a:gd name="T23" fmla="*/ 0 h 18"/>
                  <a:gd name="T24" fmla="*/ 0 w 43"/>
                  <a:gd name="T25" fmla="*/ 0 h 18"/>
                  <a:gd name="T26" fmla="*/ 0 w 43"/>
                  <a:gd name="T27" fmla="*/ 0 h 18"/>
                  <a:gd name="T28" fmla="*/ 0 w 43"/>
                  <a:gd name="T29" fmla="*/ 0 h 18"/>
                  <a:gd name="T30" fmla="*/ 0 w 43"/>
                  <a:gd name="T31" fmla="*/ 0 h 18"/>
                  <a:gd name="T32" fmla="*/ 0 w 43"/>
                  <a:gd name="T33" fmla="*/ 0 h 18"/>
                  <a:gd name="T34" fmla="*/ 0 w 43"/>
                  <a:gd name="T35" fmla="*/ 0 h 18"/>
                  <a:gd name="T36" fmla="*/ 0 w 43"/>
                  <a:gd name="T37" fmla="*/ 0 h 18"/>
                  <a:gd name="T38" fmla="*/ 0 w 43"/>
                  <a:gd name="T39" fmla="*/ 0 h 18"/>
                  <a:gd name="T40" fmla="*/ 0 w 43"/>
                  <a:gd name="T41" fmla="*/ 0 h 18"/>
                  <a:gd name="T42" fmla="*/ 0 w 43"/>
                  <a:gd name="T43" fmla="*/ 0 h 18"/>
                  <a:gd name="T44" fmla="*/ 0 w 43"/>
                  <a:gd name="T45" fmla="*/ 0 h 18"/>
                  <a:gd name="T46" fmla="*/ 0 w 43"/>
                  <a:gd name="T47" fmla="*/ 0 h 18"/>
                  <a:gd name="T48" fmla="*/ 0 w 43"/>
                  <a:gd name="T49" fmla="*/ 0 h 18"/>
                  <a:gd name="T50" fmla="*/ 0 w 43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3"/>
                  <a:gd name="T79" fmla="*/ 0 h 18"/>
                  <a:gd name="T80" fmla="*/ 43 w 43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3" h="18">
                    <a:moveTo>
                      <a:pt x="7" y="0"/>
                    </a:moveTo>
                    <a:lnTo>
                      <a:pt x="5" y="3"/>
                    </a:lnTo>
                    <a:lnTo>
                      <a:pt x="2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2" y="18"/>
                    </a:lnTo>
                    <a:lnTo>
                      <a:pt x="5" y="18"/>
                    </a:lnTo>
                    <a:lnTo>
                      <a:pt x="7" y="18"/>
                    </a:lnTo>
                    <a:lnTo>
                      <a:pt x="35" y="18"/>
                    </a:lnTo>
                    <a:lnTo>
                      <a:pt x="40" y="18"/>
                    </a:lnTo>
                    <a:lnTo>
                      <a:pt x="43" y="16"/>
                    </a:lnTo>
                    <a:lnTo>
                      <a:pt x="43" y="12"/>
                    </a:lnTo>
                    <a:lnTo>
                      <a:pt x="43" y="10"/>
                    </a:lnTo>
                    <a:lnTo>
                      <a:pt x="43" y="6"/>
                    </a:lnTo>
                    <a:lnTo>
                      <a:pt x="40" y="3"/>
                    </a:lnTo>
                    <a:lnTo>
                      <a:pt x="38" y="3"/>
                    </a:lnTo>
                    <a:lnTo>
                      <a:pt x="35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86" name="Line 1245"/>
              <p:cNvSpPr>
                <a:spLocks noChangeShapeType="1"/>
              </p:cNvSpPr>
              <p:nvPr/>
            </p:nvSpPr>
            <p:spPr bwMode="auto">
              <a:xfrm>
                <a:off x="1432" y="257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87" name="Freeform 1246"/>
              <p:cNvSpPr>
                <a:spLocks/>
              </p:cNvSpPr>
              <p:nvPr/>
            </p:nvSpPr>
            <p:spPr bwMode="auto">
              <a:xfrm>
                <a:off x="1429" y="2570"/>
                <a:ext cx="3" cy="25"/>
              </a:xfrm>
              <a:custGeom>
                <a:avLst/>
                <a:gdLst>
                  <a:gd name="T0" fmla="*/ 0 w 16"/>
                  <a:gd name="T1" fmla="*/ 0 h 126"/>
                  <a:gd name="T2" fmla="*/ 0 w 16"/>
                  <a:gd name="T3" fmla="*/ 0 h 126"/>
                  <a:gd name="T4" fmla="*/ 0 w 16"/>
                  <a:gd name="T5" fmla="*/ 0 h 126"/>
                  <a:gd name="T6" fmla="*/ 0 w 16"/>
                  <a:gd name="T7" fmla="*/ 0 h 126"/>
                  <a:gd name="T8" fmla="*/ 0 w 16"/>
                  <a:gd name="T9" fmla="*/ 0 h 126"/>
                  <a:gd name="T10" fmla="*/ 0 w 16"/>
                  <a:gd name="T11" fmla="*/ 0 h 126"/>
                  <a:gd name="T12" fmla="*/ 0 w 16"/>
                  <a:gd name="T13" fmla="*/ 0 h 126"/>
                  <a:gd name="T14" fmla="*/ 0 w 16"/>
                  <a:gd name="T15" fmla="*/ 0 h 126"/>
                  <a:gd name="T16" fmla="*/ 0 w 16"/>
                  <a:gd name="T17" fmla="*/ 0 h 126"/>
                  <a:gd name="T18" fmla="*/ 0 w 16"/>
                  <a:gd name="T19" fmla="*/ 0 h 126"/>
                  <a:gd name="T20" fmla="*/ 0 w 16"/>
                  <a:gd name="T21" fmla="*/ 0 h 126"/>
                  <a:gd name="T22" fmla="*/ 0 w 16"/>
                  <a:gd name="T23" fmla="*/ 0 h 126"/>
                  <a:gd name="T24" fmla="*/ 0 w 16"/>
                  <a:gd name="T25" fmla="*/ 0 h 126"/>
                  <a:gd name="T26" fmla="*/ 0 w 16"/>
                  <a:gd name="T27" fmla="*/ 0 h 126"/>
                  <a:gd name="T28" fmla="*/ 0 w 16"/>
                  <a:gd name="T29" fmla="*/ 0 h 126"/>
                  <a:gd name="T30" fmla="*/ 0 w 16"/>
                  <a:gd name="T31" fmla="*/ 0 h 126"/>
                  <a:gd name="T32" fmla="*/ 0 w 16"/>
                  <a:gd name="T33" fmla="*/ 0 h 126"/>
                  <a:gd name="T34" fmla="*/ 0 w 16"/>
                  <a:gd name="T35" fmla="*/ 0 h 126"/>
                  <a:gd name="T36" fmla="*/ 0 w 16"/>
                  <a:gd name="T37" fmla="*/ 0 h 126"/>
                  <a:gd name="T38" fmla="*/ 0 w 16"/>
                  <a:gd name="T39" fmla="*/ 0 h 126"/>
                  <a:gd name="T40" fmla="*/ 0 w 16"/>
                  <a:gd name="T41" fmla="*/ 0 h 126"/>
                  <a:gd name="T42" fmla="*/ 0 w 16"/>
                  <a:gd name="T43" fmla="*/ 0 h 126"/>
                  <a:gd name="T44" fmla="*/ 0 w 16"/>
                  <a:gd name="T45" fmla="*/ 0 h 126"/>
                  <a:gd name="T46" fmla="*/ 0 w 16"/>
                  <a:gd name="T47" fmla="*/ 0 h 126"/>
                  <a:gd name="T48" fmla="*/ 0 w 16"/>
                  <a:gd name="T49" fmla="*/ 0 h 126"/>
                  <a:gd name="T50" fmla="*/ 0 w 16"/>
                  <a:gd name="T51" fmla="*/ 0 h 12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6"/>
                  <a:gd name="T80" fmla="*/ 16 w 16"/>
                  <a:gd name="T81" fmla="*/ 126 h 12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6">
                    <a:moveTo>
                      <a:pt x="16" y="10"/>
                    </a:moveTo>
                    <a:lnTo>
                      <a:pt x="16" y="10"/>
                    </a:lnTo>
                    <a:lnTo>
                      <a:pt x="16" y="6"/>
                    </a:lnTo>
                    <a:lnTo>
                      <a:pt x="13" y="3"/>
                    </a:lnTo>
                    <a:lnTo>
                      <a:pt x="11" y="3"/>
                    </a:lnTo>
                    <a:lnTo>
                      <a:pt x="8" y="0"/>
                    </a:lnTo>
                    <a:lnTo>
                      <a:pt x="5" y="3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0" y="118"/>
                    </a:lnTo>
                    <a:lnTo>
                      <a:pt x="2" y="120"/>
                    </a:lnTo>
                    <a:lnTo>
                      <a:pt x="2" y="124"/>
                    </a:lnTo>
                    <a:lnTo>
                      <a:pt x="5" y="124"/>
                    </a:lnTo>
                    <a:lnTo>
                      <a:pt x="5" y="126"/>
                    </a:lnTo>
                    <a:lnTo>
                      <a:pt x="8" y="126"/>
                    </a:lnTo>
                    <a:lnTo>
                      <a:pt x="11" y="126"/>
                    </a:lnTo>
                    <a:lnTo>
                      <a:pt x="13" y="124"/>
                    </a:lnTo>
                    <a:lnTo>
                      <a:pt x="16" y="120"/>
                    </a:lnTo>
                    <a:lnTo>
                      <a:pt x="16" y="118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88" name="Line 1247"/>
              <p:cNvSpPr>
                <a:spLocks noChangeShapeType="1"/>
              </p:cNvSpPr>
              <p:nvPr/>
            </p:nvSpPr>
            <p:spPr bwMode="auto">
              <a:xfrm>
                <a:off x="1430" y="259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89" name="Freeform 1248"/>
              <p:cNvSpPr>
                <a:spLocks/>
              </p:cNvSpPr>
              <p:nvPr/>
            </p:nvSpPr>
            <p:spPr bwMode="auto">
              <a:xfrm>
                <a:off x="1429" y="2591"/>
                <a:ext cx="17" cy="4"/>
              </a:xfrm>
              <a:custGeom>
                <a:avLst/>
                <a:gdLst>
                  <a:gd name="T0" fmla="*/ 0 w 87"/>
                  <a:gd name="T1" fmla="*/ 0 h 18"/>
                  <a:gd name="T2" fmla="*/ 0 w 87"/>
                  <a:gd name="T3" fmla="*/ 0 h 18"/>
                  <a:gd name="T4" fmla="*/ 0 w 87"/>
                  <a:gd name="T5" fmla="*/ 0 h 18"/>
                  <a:gd name="T6" fmla="*/ 0 w 87"/>
                  <a:gd name="T7" fmla="*/ 0 h 18"/>
                  <a:gd name="T8" fmla="*/ 0 w 87"/>
                  <a:gd name="T9" fmla="*/ 0 h 18"/>
                  <a:gd name="T10" fmla="*/ 0 w 87"/>
                  <a:gd name="T11" fmla="*/ 0 h 18"/>
                  <a:gd name="T12" fmla="*/ 0 w 87"/>
                  <a:gd name="T13" fmla="*/ 0 h 18"/>
                  <a:gd name="T14" fmla="*/ 0 w 87"/>
                  <a:gd name="T15" fmla="*/ 0 h 18"/>
                  <a:gd name="T16" fmla="*/ 0 w 87"/>
                  <a:gd name="T17" fmla="*/ 0 h 18"/>
                  <a:gd name="T18" fmla="*/ 0 w 87"/>
                  <a:gd name="T19" fmla="*/ 0 h 18"/>
                  <a:gd name="T20" fmla="*/ 0 w 87"/>
                  <a:gd name="T21" fmla="*/ 0 h 18"/>
                  <a:gd name="T22" fmla="*/ 0 w 87"/>
                  <a:gd name="T23" fmla="*/ 0 h 18"/>
                  <a:gd name="T24" fmla="*/ 0 w 87"/>
                  <a:gd name="T25" fmla="*/ 0 h 18"/>
                  <a:gd name="T26" fmla="*/ 0 w 87"/>
                  <a:gd name="T27" fmla="*/ 0 h 18"/>
                  <a:gd name="T28" fmla="*/ 0 w 87"/>
                  <a:gd name="T29" fmla="*/ 0 h 18"/>
                  <a:gd name="T30" fmla="*/ 0 w 87"/>
                  <a:gd name="T31" fmla="*/ 0 h 18"/>
                  <a:gd name="T32" fmla="*/ 0 w 87"/>
                  <a:gd name="T33" fmla="*/ 0 h 18"/>
                  <a:gd name="T34" fmla="*/ 0 w 87"/>
                  <a:gd name="T35" fmla="*/ 0 h 18"/>
                  <a:gd name="T36" fmla="*/ 0 w 87"/>
                  <a:gd name="T37" fmla="*/ 0 h 18"/>
                  <a:gd name="T38" fmla="*/ 0 w 87"/>
                  <a:gd name="T39" fmla="*/ 0 h 18"/>
                  <a:gd name="T40" fmla="*/ 0 w 87"/>
                  <a:gd name="T41" fmla="*/ 0 h 18"/>
                  <a:gd name="T42" fmla="*/ 0 w 87"/>
                  <a:gd name="T43" fmla="*/ 0 h 18"/>
                  <a:gd name="T44" fmla="*/ 0 w 87"/>
                  <a:gd name="T45" fmla="*/ 0 h 18"/>
                  <a:gd name="T46" fmla="*/ 0 w 87"/>
                  <a:gd name="T47" fmla="*/ 0 h 18"/>
                  <a:gd name="T48" fmla="*/ 0 w 87"/>
                  <a:gd name="T49" fmla="*/ 0 h 18"/>
                  <a:gd name="T50" fmla="*/ 0 w 87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7"/>
                  <a:gd name="T79" fmla="*/ 0 h 18"/>
                  <a:gd name="T80" fmla="*/ 87 w 87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7" h="18">
                    <a:moveTo>
                      <a:pt x="8" y="0"/>
                    </a:moveTo>
                    <a:lnTo>
                      <a:pt x="5" y="0"/>
                    </a:lnTo>
                    <a:lnTo>
                      <a:pt x="2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2" y="16"/>
                    </a:lnTo>
                    <a:lnTo>
                      <a:pt x="5" y="16"/>
                    </a:lnTo>
                    <a:lnTo>
                      <a:pt x="5" y="18"/>
                    </a:lnTo>
                    <a:lnTo>
                      <a:pt x="8" y="18"/>
                    </a:lnTo>
                    <a:lnTo>
                      <a:pt x="79" y="18"/>
                    </a:lnTo>
                    <a:lnTo>
                      <a:pt x="85" y="16"/>
                    </a:lnTo>
                    <a:lnTo>
                      <a:pt x="87" y="12"/>
                    </a:lnTo>
                    <a:lnTo>
                      <a:pt x="87" y="10"/>
                    </a:lnTo>
                    <a:lnTo>
                      <a:pt x="87" y="6"/>
                    </a:lnTo>
                    <a:lnTo>
                      <a:pt x="87" y="3"/>
                    </a:lnTo>
                    <a:lnTo>
                      <a:pt x="85" y="3"/>
                    </a:lnTo>
                    <a:lnTo>
                      <a:pt x="85" y="0"/>
                    </a:lnTo>
                    <a:lnTo>
                      <a:pt x="81" y="0"/>
                    </a:lnTo>
                    <a:lnTo>
                      <a:pt x="79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90" name="Line 1249"/>
              <p:cNvSpPr>
                <a:spLocks noChangeShapeType="1"/>
              </p:cNvSpPr>
              <p:nvPr/>
            </p:nvSpPr>
            <p:spPr bwMode="auto">
              <a:xfrm>
                <a:off x="1446" y="259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91" name="Freeform 1250"/>
              <p:cNvSpPr>
                <a:spLocks/>
              </p:cNvSpPr>
              <p:nvPr/>
            </p:nvSpPr>
            <p:spPr bwMode="auto">
              <a:xfrm>
                <a:off x="1443" y="2591"/>
                <a:ext cx="3" cy="25"/>
              </a:xfrm>
              <a:custGeom>
                <a:avLst/>
                <a:gdLst>
                  <a:gd name="T0" fmla="*/ 0 w 17"/>
                  <a:gd name="T1" fmla="*/ 0 h 124"/>
                  <a:gd name="T2" fmla="*/ 0 w 17"/>
                  <a:gd name="T3" fmla="*/ 0 h 124"/>
                  <a:gd name="T4" fmla="*/ 0 w 17"/>
                  <a:gd name="T5" fmla="*/ 0 h 124"/>
                  <a:gd name="T6" fmla="*/ 0 w 17"/>
                  <a:gd name="T7" fmla="*/ 0 h 124"/>
                  <a:gd name="T8" fmla="*/ 0 w 17"/>
                  <a:gd name="T9" fmla="*/ 0 h 124"/>
                  <a:gd name="T10" fmla="*/ 0 w 17"/>
                  <a:gd name="T11" fmla="*/ 0 h 124"/>
                  <a:gd name="T12" fmla="*/ 0 w 17"/>
                  <a:gd name="T13" fmla="*/ 0 h 124"/>
                  <a:gd name="T14" fmla="*/ 0 w 17"/>
                  <a:gd name="T15" fmla="*/ 0 h 124"/>
                  <a:gd name="T16" fmla="*/ 0 w 17"/>
                  <a:gd name="T17" fmla="*/ 0 h 124"/>
                  <a:gd name="T18" fmla="*/ 0 w 17"/>
                  <a:gd name="T19" fmla="*/ 0 h 124"/>
                  <a:gd name="T20" fmla="*/ 0 w 17"/>
                  <a:gd name="T21" fmla="*/ 0 h 124"/>
                  <a:gd name="T22" fmla="*/ 0 w 17"/>
                  <a:gd name="T23" fmla="*/ 0 h 124"/>
                  <a:gd name="T24" fmla="*/ 0 w 17"/>
                  <a:gd name="T25" fmla="*/ 0 h 124"/>
                  <a:gd name="T26" fmla="*/ 0 w 17"/>
                  <a:gd name="T27" fmla="*/ 0 h 124"/>
                  <a:gd name="T28" fmla="*/ 0 w 17"/>
                  <a:gd name="T29" fmla="*/ 0 h 124"/>
                  <a:gd name="T30" fmla="*/ 0 w 17"/>
                  <a:gd name="T31" fmla="*/ 0 h 124"/>
                  <a:gd name="T32" fmla="*/ 0 w 17"/>
                  <a:gd name="T33" fmla="*/ 0 h 124"/>
                  <a:gd name="T34" fmla="*/ 0 w 17"/>
                  <a:gd name="T35" fmla="*/ 0 h 124"/>
                  <a:gd name="T36" fmla="*/ 0 w 17"/>
                  <a:gd name="T37" fmla="*/ 0 h 124"/>
                  <a:gd name="T38" fmla="*/ 0 w 17"/>
                  <a:gd name="T39" fmla="*/ 0 h 124"/>
                  <a:gd name="T40" fmla="*/ 0 w 17"/>
                  <a:gd name="T41" fmla="*/ 0 h 124"/>
                  <a:gd name="T42" fmla="*/ 0 w 17"/>
                  <a:gd name="T43" fmla="*/ 0 h 124"/>
                  <a:gd name="T44" fmla="*/ 0 w 17"/>
                  <a:gd name="T45" fmla="*/ 0 h 124"/>
                  <a:gd name="T46" fmla="*/ 0 w 17"/>
                  <a:gd name="T47" fmla="*/ 0 h 124"/>
                  <a:gd name="T48" fmla="*/ 0 w 17"/>
                  <a:gd name="T49" fmla="*/ 0 h 124"/>
                  <a:gd name="T50" fmla="*/ 0 w 17"/>
                  <a:gd name="T51" fmla="*/ 0 h 12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24"/>
                  <a:gd name="T80" fmla="*/ 17 w 17"/>
                  <a:gd name="T81" fmla="*/ 124 h 124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24">
                    <a:moveTo>
                      <a:pt x="17" y="10"/>
                    </a:moveTo>
                    <a:lnTo>
                      <a:pt x="17" y="6"/>
                    </a:lnTo>
                    <a:lnTo>
                      <a:pt x="17" y="3"/>
                    </a:lnTo>
                    <a:lnTo>
                      <a:pt x="15" y="3"/>
                    </a:lnTo>
                    <a:lnTo>
                      <a:pt x="15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18"/>
                    </a:lnTo>
                    <a:lnTo>
                      <a:pt x="4" y="118"/>
                    </a:lnTo>
                    <a:lnTo>
                      <a:pt x="4" y="120"/>
                    </a:lnTo>
                    <a:lnTo>
                      <a:pt x="6" y="120"/>
                    </a:lnTo>
                    <a:lnTo>
                      <a:pt x="9" y="124"/>
                    </a:lnTo>
                    <a:lnTo>
                      <a:pt x="11" y="124"/>
                    </a:lnTo>
                    <a:lnTo>
                      <a:pt x="15" y="120"/>
                    </a:lnTo>
                    <a:lnTo>
                      <a:pt x="17" y="118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92" name="Line 1251"/>
              <p:cNvSpPr>
                <a:spLocks noChangeShapeType="1"/>
              </p:cNvSpPr>
              <p:nvPr/>
            </p:nvSpPr>
            <p:spPr bwMode="auto">
              <a:xfrm>
                <a:off x="1444" y="261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93" name="Freeform 1252"/>
              <p:cNvSpPr>
                <a:spLocks/>
              </p:cNvSpPr>
              <p:nvPr/>
            </p:nvSpPr>
            <p:spPr bwMode="auto">
              <a:xfrm>
                <a:off x="1443" y="2612"/>
                <a:ext cx="9" cy="4"/>
              </a:xfrm>
              <a:custGeom>
                <a:avLst/>
                <a:gdLst>
                  <a:gd name="T0" fmla="*/ 0 w 46"/>
                  <a:gd name="T1" fmla="*/ 0 h 19"/>
                  <a:gd name="T2" fmla="*/ 0 w 46"/>
                  <a:gd name="T3" fmla="*/ 0 h 19"/>
                  <a:gd name="T4" fmla="*/ 0 w 46"/>
                  <a:gd name="T5" fmla="*/ 0 h 19"/>
                  <a:gd name="T6" fmla="*/ 0 w 46"/>
                  <a:gd name="T7" fmla="*/ 0 h 19"/>
                  <a:gd name="T8" fmla="*/ 0 w 46"/>
                  <a:gd name="T9" fmla="*/ 0 h 19"/>
                  <a:gd name="T10" fmla="*/ 0 w 46"/>
                  <a:gd name="T11" fmla="*/ 0 h 19"/>
                  <a:gd name="T12" fmla="*/ 0 w 46"/>
                  <a:gd name="T13" fmla="*/ 0 h 19"/>
                  <a:gd name="T14" fmla="*/ 0 w 46"/>
                  <a:gd name="T15" fmla="*/ 0 h 19"/>
                  <a:gd name="T16" fmla="*/ 0 w 46"/>
                  <a:gd name="T17" fmla="*/ 0 h 19"/>
                  <a:gd name="T18" fmla="*/ 0 w 46"/>
                  <a:gd name="T19" fmla="*/ 0 h 19"/>
                  <a:gd name="T20" fmla="*/ 0 w 46"/>
                  <a:gd name="T21" fmla="*/ 0 h 19"/>
                  <a:gd name="T22" fmla="*/ 0 w 46"/>
                  <a:gd name="T23" fmla="*/ 0 h 19"/>
                  <a:gd name="T24" fmla="*/ 0 w 46"/>
                  <a:gd name="T25" fmla="*/ 0 h 19"/>
                  <a:gd name="T26" fmla="*/ 0 w 46"/>
                  <a:gd name="T27" fmla="*/ 0 h 19"/>
                  <a:gd name="T28" fmla="*/ 0 w 46"/>
                  <a:gd name="T29" fmla="*/ 0 h 19"/>
                  <a:gd name="T30" fmla="*/ 0 w 46"/>
                  <a:gd name="T31" fmla="*/ 0 h 19"/>
                  <a:gd name="T32" fmla="*/ 0 w 46"/>
                  <a:gd name="T33" fmla="*/ 0 h 19"/>
                  <a:gd name="T34" fmla="*/ 0 w 46"/>
                  <a:gd name="T35" fmla="*/ 0 h 19"/>
                  <a:gd name="T36" fmla="*/ 0 w 46"/>
                  <a:gd name="T37" fmla="*/ 0 h 19"/>
                  <a:gd name="T38" fmla="*/ 0 w 46"/>
                  <a:gd name="T39" fmla="*/ 0 h 19"/>
                  <a:gd name="T40" fmla="*/ 0 w 46"/>
                  <a:gd name="T41" fmla="*/ 0 h 19"/>
                  <a:gd name="T42" fmla="*/ 0 w 46"/>
                  <a:gd name="T43" fmla="*/ 0 h 19"/>
                  <a:gd name="T44" fmla="*/ 0 w 46"/>
                  <a:gd name="T45" fmla="*/ 0 h 19"/>
                  <a:gd name="T46" fmla="*/ 0 w 46"/>
                  <a:gd name="T47" fmla="*/ 0 h 19"/>
                  <a:gd name="T48" fmla="*/ 0 w 46"/>
                  <a:gd name="T49" fmla="*/ 0 h 19"/>
                  <a:gd name="T50" fmla="*/ 0 w 46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6"/>
                  <a:gd name="T79" fmla="*/ 0 h 19"/>
                  <a:gd name="T80" fmla="*/ 46 w 46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6" h="19">
                    <a:moveTo>
                      <a:pt x="9" y="0"/>
                    </a:moveTo>
                    <a:lnTo>
                      <a:pt x="9" y="0"/>
                    </a:lnTo>
                    <a:lnTo>
                      <a:pt x="6" y="0"/>
                    </a:lnTo>
                    <a:lnTo>
                      <a:pt x="4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4" y="13"/>
                    </a:lnTo>
                    <a:lnTo>
                      <a:pt x="4" y="15"/>
                    </a:lnTo>
                    <a:lnTo>
                      <a:pt x="6" y="15"/>
                    </a:lnTo>
                    <a:lnTo>
                      <a:pt x="9" y="19"/>
                    </a:lnTo>
                    <a:lnTo>
                      <a:pt x="37" y="19"/>
                    </a:lnTo>
                    <a:lnTo>
                      <a:pt x="42" y="15"/>
                    </a:lnTo>
                    <a:lnTo>
                      <a:pt x="44" y="15"/>
                    </a:lnTo>
                    <a:lnTo>
                      <a:pt x="44" y="13"/>
                    </a:lnTo>
                    <a:lnTo>
                      <a:pt x="46" y="13"/>
                    </a:lnTo>
                    <a:lnTo>
                      <a:pt x="46" y="9"/>
                    </a:lnTo>
                    <a:lnTo>
                      <a:pt x="46" y="6"/>
                    </a:lnTo>
                    <a:lnTo>
                      <a:pt x="44" y="3"/>
                    </a:lnTo>
                    <a:lnTo>
                      <a:pt x="42" y="0"/>
                    </a:lnTo>
                    <a:lnTo>
                      <a:pt x="3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94" name="Line 1253"/>
              <p:cNvSpPr>
                <a:spLocks noChangeShapeType="1"/>
              </p:cNvSpPr>
              <p:nvPr/>
            </p:nvSpPr>
            <p:spPr bwMode="auto">
              <a:xfrm>
                <a:off x="1452" y="261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95" name="Freeform 1254"/>
              <p:cNvSpPr>
                <a:spLocks/>
              </p:cNvSpPr>
              <p:nvPr/>
            </p:nvSpPr>
            <p:spPr bwMode="auto">
              <a:xfrm>
                <a:off x="1449" y="2612"/>
                <a:ext cx="3" cy="25"/>
              </a:xfrm>
              <a:custGeom>
                <a:avLst/>
                <a:gdLst>
                  <a:gd name="T0" fmla="*/ 0 w 15"/>
                  <a:gd name="T1" fmla="*/ 0 h 123"/>
                  <a:gd name="T2" fmla="*/ 0 w 15"/>
                  <a:gd name="T3" fmla="*/ 0 h 123"/>
                  <a:gd name="T4" fmla="*/ 0 w 15"/>
                  <a:gd name="T5" fmla="*/ 0 h 123"/>
                  <a:gd name="T6" fmla="*/ 0 w 15"/>
                  <a:gd name="T7" fmla="*/ 0 h 123"/>
                  <a:gd name="T8" fmla="*/ 0 w 15"/>
                  <a:gd name="T9" fmla="*/ 0 h 123"/>
                  <a:gd name="T10" fmla="*/ 0 w 15"/>
                  <a:gd name="T11" fmla="*/ 0 h 123"/>
                  <a:gd name="T12" fmla="*/ 0 w 15"/>
                  <a:gd name="T13" fmla="*/ 0 h 123"/>
                  <a:gd name="T14" fmla="*/ 0 w 15"/>
                  <a:gd name="T15" fmla="*/ 0 h 123"/>
                  <a:gd name="T16" fmla="*/ 0 w 15"/>
                  <a:gd name="T17" fmla="*/ 0 h 123"/>
                  <a:gd name="T18" fmla="*/ 0 w 15"/>
                  <a:gd name="T19" fmla="*/ 0 h 123"/>
                  <a:gd name="T20" fmla="*/ 0 w 15"/>
                  <a:gd name="T21" fmla="*/ 0 h 123"/>
                  <a:gd name="T22" fmla="*/ 0 w 15"/>
                  <a:gd name="T23" fmla="*/ 0 h 123"/>
                  <a:gd name="T24" fmla="*/ 0 w 15"/>
                  <a:gd name="T25" fmla="*/ 0 h 123"/>
                  <a:gd name="T26" fmla="*/ 0 w 15"/>
                  <a:gd name="T27" fmla="*/ 0 h 123"/>
                  <a:gd name="T28" fmla="*/ 0 w 15"/>
                  <a:gd name="T29" fmla="*/ 0 h 123"/>
                  <a:gd name="T30" fmla="*/ 0 w 15"/>
                  <a:gd name="T31" fmla="*/ 0 h 123"/>
                  <a:gd name="T32" fmla="*/ 0 w 15"/>
                  <a:gd name="T33" fmla="*/ 0 h 123"/>
                  <a:gd name="T34" fmla="*/ 0 w 15"/>
                  <a:gd name="T35" fmla="*/ 0 h 123"/>
                  <a:gd name="T36" fmla="*/ 0 w 15"/>
                  <a:gd name="T37" fmla="*/ 0 h 123"/>
                  <a:gd name="T38" fmla="*/ 0 w 15"/>
                  <a:gd name="T39" fmla="*/ 0 h 123"/>
                  <a:gd name="T40" fmla="*/ 0 w 15"/>
                  <a:gd name="T41" fmla="*/ 0 h 123"/>
                  <a:gd name="T42" fmla="*/ 0 w 15"/>
                  <a:gd name="T43" fmla="*/ 0 h 123"/>
                  <a:gd name="T44" fmla="*/ 0 w 15"/>
                  <a:gd name="T45" fmla="*/ 0 h 123"/>
                  <a:gd name="T46" fmla="*/ 0 w 15"/>
                  <a:gd name="T47" fmla="*/ 0 h 123"/>
                  <a:gd name="T48" fmla="*/ 0 w 15"/>
                  <a:gd name="T49" fmla="*/ 0 h 123"/>
                  <a:gd name="T50" fmla="*/ 0 w 15"/>
                  <a:gd name="T51" fmla="*/ 0 h 12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5"/>
                  <a:gd name="T79" fmla="*/ 0 h 123"/>
                  <a:gd name="T80" fmla="*/ 15 w 15"/>
                  <a:gd name="T81" fmla="*/ 123 h 12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5" h="123">
                    <a:moveTo>
                      <a:pt x="15" y="9"/>
                    </a:moveTo>
                    <a:lnTo>
                      <a:pt x="15" y="6"/>
                    </a:lnTo>
                    <a:lnTo>
                      <a:pt x="13" y="3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17"/>
                    </a:lnTo>
                    <a:lnTo>
                      <a:pt x="0" y="119"/>
                    </a:lnTo>
                    <a:lnTo>
                      <a:pt x="2" y="119"/>
                    </a:lnTo>
                    <a:lnTo>
                      <a:pt x="2" y="123"/>
                    </a:lnTo>
                    <a:lnTo>
                      <a:pt x="6" y="123"/>
                    </a:lnTo>
                    <a:lnTo>
                      <a:pt x="8" y="123"/>
                    </a:lnTo>
                    <a:lnTo>
                      <a:pt x="11" y="123"/>
                    </a:lnTo>
                    <a:lnTo>
                      <a:pt x="13" y="119"/>
                    </a:lnTo>
                    <a:lnTo>
                      <a:pt x="15" y="117"/>
                    </a:lnTo>
                    <a:lnTo>
                      <a:pt x="15" y="9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96" name="Line 1255"/>
              <p:cNvSpPr>
                <a:spLocks noChangeShapeType="1"/>
              </p:cNvSpPr>
              <p:nvPr/>
            </p:nvSpPr>
            <p:spPr bwMode="auto">
              <a:xfrm>
                <a:off x="1450" y="263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97" name="Freeform 1256"/>
              <p:cNvSpPr>
                <a:spLocks/>
              </p:cNvSpPr>
              <p:nvPr/>
            </p:nvSpPr>
            <p:spPr bwMode="auto">
              <a:xfrm>
                <a:off x="1449" y="2633"/>
                <a:ext cx="8" cy="4"/>
              </a:xfrm>
              <a:custGeom>
                <a:avLst/>
                <a:gdLst>
                  <a:gd name="T0" fmla="*/ 0 w 43"/>
                  <a:gd name="T1" fmla="*/ 0 h 19"/>
                  <a:gd name="T2" fmla="*/ 0 w 43"/>
                  <a:gd name="T3" fmla="*/ 0 h 19"/>
                  <a:gd name="T4" fmla="*/ 0 w 43"/>
                  <a:gd name="T5" fmla="*/ 0 h 19"/>
                  <a:gd name="T6" fmla="*/ 0 w 43"/>
                  <a:gd name="T7" fmla="*/ 0 h 19"/>
                  <a:gd name="T8" fmla="*/ 0 w 43"/>
                  <a:gd name="T9" fmla="*/ 0 h 19"/>
                  <a:gd name="T10" fmla="*/ 0 w 43"/>
                  <a:gd name="T11" fmla="*/ 0 h 19"/>
                  <a:gd name="T12" fmla="*/ 0 w 43"/>
                  <a:gd name="T13" fmla="*/ 0 h 19"/>
                  <a:gd name="T14" fmla="*/ 0 w 43"/>
                  <a:gd name="T15" fmla="*/ 0 h 19"/>
                  <a:gd name="T16" fmla="*/ 0 w 43"/>
                  <a:gd name="T17" fmla="*/ 0 h 19"/>
                  <a:gd name="T18" fmla="*/ 0 w 43"/>
                  <a:gd name="T19" fmla="*/ 0 h 19"/>
                  <a:gd name="T20" fmla="*/ 0 w 43"/>
                  <a:gd name="T21" fmla="*/ 0 h 19"/>
                  <a:gd name="T22" fmla="*/ 0 w 43"/>
                  <a:gd name="T23" fmla="*/ 0 h 19"/>
                  <a:gd name="T24" fmla="*/ 0 w 43"/>
                  <a:gd name="T25" fmla="*/ 0 h 19"/>
                  <a:gd name="T26" fmla="*/ 0 w 43"/>
                  <a:gd name="T27" fmla="*/ 0 h 19"/>
                  <a:gd name="T28" fmla="*/ 0 w 43"/>
                  <a:gd name="T29" fmla="*/ 0 h 19"/>
                  <a:gd name="T30" fmla="*/ 0 w 43"/>
                  <a:gd name="T31" fmla="*/ 0 h 19"/>
                  <a:gd name="T32" fmla="*/ 0 w 43"/>
                  <a:gd name="T33" fmla="*/ 0 h 19"/>
                  <a:gd name="T34" fmla="*/ 0 w 43"/>
                  <a:gd name="T35" fmla="*/ 0 h 19"/>
                  <a:gd name="T36" fmla="*/ 0 w 43"/>
                  <a:gd name="T37" fmla="*/ 0 h 19"/>
                  <a:gd name="T38" fmla="*/ 0 w 43"/>
                  <a:gd name="T39" fmla="*/ 0 h 19"/>
                  <a:gd name="T40" fmla="*/ 0 w 43"/>
                  <a:gd name="T41" fmla="*/ 0 h 19"/>
                  <a:gd name="T42" fmla="*/ 0 w 43"/>
                  <a:gd name="T43" fmla="*/ 0 h 19"/>
                  <a:gd name="T44" fmla="*/ 0 w 43"/>
                  <a:gd name="T45" fmla="*/ 0 h 19"/>
                  <a:gd name="T46" fmla="*/ 0 w 43"/>
                  <a:gd name="T47" fmla="*/ 0 h 19"/>
                  <a:gd name="T48" fmla="*/ 0 w 43"/>
                  <a:gd name="T49" fmla="*/ 0 h 19"/>
                  <a:gd name="T50" fmla="*/ 0 w 43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3"/>
                  <a:gd name="T79" fmla="*/ 0 h 19"/>
                  <a:gd name="T80" fmla="*/ 43 w 43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3" h="19">
                    <a:moveTo>
                      <a:pt x="8" y="0"/>
                    </a:moveTo>
                    <a:lnTo>
                      <a:pt x="6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2" y="15"/>
                    </a:lnTo>
                    <a:lnTo>
                      <a:pt x="2" y="19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35" y="19"/>
                    </a:lnTo>
                    <a:lnTo>
                      <a:pt x="41" y="19"/>
                    </a:lnTo>
                    <a:lnTo>
                      <a:pt x="41" y="15"/>
                    </a:lnTo>
                    <a:lnTo>
                      <a:pt x="43" y="15"/>
                    </a:lnTo>
                    <a:lnTo>
                      <a:pt x="43" y="13"/>
                    </a:lnTo>
                    <a:lnTo>
                      <a:pt x="43" y="10"/>
                    </a:lnTo>
                    <a:lnTo>
                      <a:pt x="43" y="7"/>
                    </a:lnTo>
                    <a:lnTo>
                      <a:pt x="41" y="4"/>
                    </a:lnTo>
                    <a:lnTo>
                      <a:pt x="41" y="0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98" name="Line 1257"/>
              <p:cNvSpPr>
                <a:spLocks noChangeShapeType="1"/>
              </p:cNvSpPr>
              <p:nvPr/>
            </p:nvSpPr>
            <p:spPr bwMode="auto">
              <a:xfrm>
                <a:off x="1457" y="263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99" name="Freeform 1258"/>
              <p:cNvSpPr>
                <a:spLocks/>
              </p:cNvSpPr>
              <p:nvPr/>
            </p:nvSpPr>
            <p:spPr bwMode="auto">
              <a:xfrm>
                <a:off x="1454" y="2633"/>
                <a:ext cx="3" cy="25"/>
              </a:xfrm>
              <a:custGeom>
                <a:avLst/>
                <a:gdLst>
                  <a:gd name="T0" fmla="*/ 0 w 17"/>
                  <a:gd name="T1" fmla="*/ 0 h 123"/>
                  <a:gd name="T2" fmla="*/ 0 w 17"/>
                  <a:gd name="T3" fmla="*/ 0 h 123"/>
                  <a:gd name="T4" fmla="*/ 0 w 17"/>
                  <a:gd name="T5" fmla="*/ 0 h 123"/>
                  <a:gd name="T6" fmla="*/ 0 w 17"/>
                  <a:gd name="T7" fmla="*/ 0 h 123"/>
                  <a:gd name="T8" fmla="*/ 0 w 17"/>
                  <a:gd name="T9" fmla="*/ 0 h 123"/>
                  <a:gd name="T10" fmla="*/ 0 w 17"/>
                  <a:gd name="T11" fmla="*/ 0 h 123"/>
                  <a:gd name="T12" fmla="*/ 0 w 17"/>
                  <a:gd name="T13" fmla="*/ 0 h 123"/>
                  <a:gd name="T14" fmla="*/ 0 w 17"/>
                  <a:gd name="T15" fmla="*/ 0 h 123"/>
                  <a:gd name="T16" fmla="*/ 0 w 17"/>
                  <a:gd name="T17" fmla="*/ 0 h 123"/>
                  <a:gd name="T18" fmla="*/ 0 w 17"/>
                  <a:gd name="T19" fmla="*/ 0 h 123"/>
                  <a:gd name="T20" fmla="*/ 0 w 17"/>
                  <a:gd name="T21" fmla="*/ 0 h 123"/>
                  <a:gd name="T22" fmla="*/ 0 w 17"/>
                  <a:gd name="T23" fmla="*/ 0 h 123"/>
                  <a:gd name="T24" fmla="*/ 0 w 17"/>
                  <a:gd name="T25" fmla="*/ 0 h 123"/>
                  <a:gd name="T26" fmla="*/ 0 w 17"/>
                  <a:gd name="T27" fmla="*/ 0 h 123"/>
                  <a:gd name="T28" fmla="*/ 0 w 17"/>
                  <a:gd name="T29" fmla="*/ 0 h 123"/>
                  <a:gd name="T30" fmla="*/ 0 w 17"/>
                  <a:gd name="T31" fmla="*/ 0 h 123"/>
                  <a:gd name="T32" fmla="*/ 0 w 17"/>
                  <a:gd name="T33" fmla="*/ 0 h 123"/>
                  <a:gd name="T34" fmla="*/ 0 w 17"/>
                  <a:gd name="T35" fmla="*/ 0 h 123"/>
                  <a:gd name="T36" fmla="*/ 0 w 17"/>
                  <a:gd name="T37" fmla="*/ 0 h 123"/>
                  <a:gd name="T38" fmla="*/ 0 w 17"/>
                  <a:gd name="T39" fmla="*/ 0 h 123"/>
                  <a:gd name="T40" fmla="*/ 0 w 17"/>
                  <a:gd name="T41" fmla="*/ 0 h 123"/>
                  <a:gd name="T42" fmla="*/ 0 w 17"/>
                  <a:gd name="T43" fmla="*/ 0 h 123"/>
                  <a:gd name="T44" fmla="*/ 0 w 17"/>
                  <a:gd name="T45" fmla="*/ 0 h 123"/>
                  <a:gd name="T46" fmla="*/ 0 w 17"/>
                  <a:gd name="T47" fmla="*/ 0 h 123"/>
                  <a:gd name="T48" fmla="*/ 0 w 17"/>
                  <a:gd name="T49" fmla="*/ 0 h 123"/>
                  <a:gd name="T50" fmla="*/ 0 w 17"/>
                  <a:gd name="T51" fmla="*/ 0 h 12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23"/>
                  <a:gd name="T80" fmla="*/ 17 w 17"/>
                  <a:gd name="T81" fmla="*/ 123 h 12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23">
                    <a:moveTo>
                      <a:pt x="17" y="10"/>
                    </a:moveTo>
                    <a:lnTo>
                      <a:pt x="17" y="7"/>
                    </a:lnTo>
                    <a:lnTo>
                      <a:pt x="15" y="4"/>
                    </a:lnTo>
                    <a:lnTo>
                      <a:pt x="15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4"/>
                    </a:lnTo>
                    <a:lnTo>
                      <a:pt x="4" y="7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17"/>
                    </a:lnTo>
                    <a:lnTo>
                      <a:pt x="4" y="121"/>
                    </a:lnTo>
                    <a:lnTo>
                      <a:pt x="6" y="123"/>
                    </a:lnTo>
                    <a:lnTo>
                      <a:pt x="9" y="123"/>
                    </a:lnTo>
                    <a:lnTo>
                      <a:pt x="11" y="123"/>
                    </a:lnTo>
                    <a:lnTo>
                      <a:pt x="15" y="123"/>
                    </a:lnTo>
                    <a:lnTo>
                      <a:pt x="15" y="121"/>
                    </a:lnTo>
                    <a:lnTo>
                      <a:pt x="17" y="121"/>
                    </a:lnTo>
                    <a:lnTo>
                      <a:pt x="17" y="117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00" name="Line 1259"/>
              <p:cNvSpPr>
                <a:spLocks noChangeShapeType="1"/>
              </p:cNvSpPr>
              <p:nvPr/>
            </p:nvSpPr>
            <p:spPr bwMode="auto">
              <a:xfrm>
                <a:off x="1456" y="265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01" name="Freeform 1260"/>
              <p:cNvSpPr>
                <a:spLocks/>
              </p:cNvSpPr>
              <p:nvPr/>
            </p:nvSpPr>
            <p:spPr bwMode="auto">
              <a:xfrm>
                <a:off x="1454" y="2654"/>
                <a:ext cx="41" cy="4"/>
              </a:xfrm>
              <a:custGeom>
                <a:avLst/>
                <a:gdLst>
                  <a:gd name="T0" fmla="*/ 0 w 203"/>
                  <a:gd name="T1" fmla="*/ 0 h 18"/>
                  <a:gd name="T2" fmla="*/ 0 w 203"/>
                  <a:gd name="T3" fmla="*/ 0 h 18"/>
                  <a:gd name="T4" fmla="*/ 0 w 203"/>
                  <a:gd name="T5" fmla="*/ 0 h 18"/>
                  <a:gd name="T6" fmla="*/ 0 w 203"/>
                  <a:gd name="T7" fmla="*/ 0 h 18"/>
                  <a:gd name="T8" fmla="*/ 0 w 203"/>
                  <a:gd name="T9" fmla="*/ 0 h 18"/>
                  <a:gd name="T10" fmla="*/ 0 w 203"/>
                  <a:gd name="T11" fmla="*/ 0 h 18"/>
                  <a:gd name="T12" fmla="*/ 0 w 203"/>
                  <a:gd name="T13" fmla="*/ 0 h 18"/>
                  <a:gd name="T14" fmla="*/ 0 w 203"/>
                  <a:gd name="T15" fmla="*/ 0 h 18"/>
                  <a:gd name="T16" fmla="*/ 0 w 203"/>
                  <a:gd name="T17" fmla="*/ 0 h 18"/>
                  <a:gd name="T18" fmla="*/ 0 w 203"/>
                  <a:gd name="T19" fmla="*/ 0 h 18"/>
                  <a:gd name="T20" fmla="*/ 0 w 203"/>
                  <a:gd name="T21" fmla="*/ 0 h 18"/>
                  <a:gd name="T22" fmla="*/ 0 w 203"/>
                  <a:gd name="T23" fmla="*/ 0 h 18"/>
                  <a:gd name="T24" fmla="*/ 0 w 203"/>
                  <a:gd name="T25" fmla="*/ 0 h 18"/>
                  <a:gd name="T26" fmla="*/ 0 w 203"/>
                  <a:gd name="T27" fmla="*/ 0 h 18"/>
                  <a:gd name="T28" fmla="*/ 0 w 203"/>
                  <a:gd name="T29" fmla="*/ 0 h 18"/>
                  <a:gd name="T30" fmla="*/ 0 w 203"/>
                  <a:gd name="T31" fmla="*/ 0 h 18"/>
                  <a:gd name="T32" fmla="*/ 0 w 203"/>
                  <a:gd name="T33" fmla="*/ 0 h 18"/>
                  <a:gd name="T34" fmla="*/ 0 w 203"/>
                  <a:gd name="T35" fmla="*/ 0 h 18"/>
                  <a:gd name="T36" fmla="*/ 0 w 203"/>
                  <a:gd name="T37" fmla="*/ 0 h 18"/>
                  <a:gd name="T38" fmla="*/ 0 w 203"/>
                  <a:gd name="T39" fmla="*/ 0 h 18"/>
                  <a:gd name="T40" fmla="*/ 0 w 203"/>
                  <a:gd name="T41" fmla="*/ 0 h 18"/>
                  <a:gd name="T42" fmla="*/ 0 w 203"/>
                  <a:gd name="T43" fmla="*/ 0 h 18"/>
                  <a:gd name="T44" fmla="*/ 0 w 203"/>
                  <a:gd name="T45" fmla="*/ 0 h 18"/>
                  <a:gd name="T46" fmla="*/ 0 w 203"/>
                  <a:gd name="T47" fmla="*/ 0 h 18"/>
                  <a:gd name="T48" fmla="*/ 0 w 203"/>
                  <a:gd name="T49" fmla="*/ 0 h 18"/>
                  <a:gd name="T50" fmla="*/ 0 w 203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03"/>
                  <a:gd name="T79" fmla="*/ 0 h 18"/>
                  <a:gd name="T80" fmla="*/ 203 w 203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03" h="18">
                    <a:moveTo>
                      <a:pt x="9" y="0"/>
                    </a:moveTo>
                    <a:lnTo>
                      <a:pt x="6" y="0"/>
                    </a:lnTo>
                    <a:lnTo>
                      <a:pt x="6" y="3"/>
                    </a:lnTo>
                    <a:lnTo>
                      <a:pt x="4" y="3"/>
                    </a:lnTo>
                    <a:lnTo>
                      <a:pt x="4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4" y="16"/>
                    </a:lnTo>
                    <a:lnTo>
                      <a:pt x="6" y="18"/>
                    </a:lnTo>
                    <a:lnTo>
                      <a:pt x="9" y="18"/>
                    </a:lnTo>
                    <a:lnTo>
                      <a:pt x="195" y="18"/>
                    </a:lnTo>
                    <a:lnTo>
                      <a:pt x="200" y="18"/>
                    </a:lnTo>
                    <a:lnTo>
                      <a:pt x="200" y="16"/>
                    </a:lnTo>
                    <a:lnTo>
                      <a:pt x="203" y="16"/>
                    </a:lnTo>
                    <a:lnTo>
                      <a:pt x="203" y="12"/>
                    </a:lnTo>
                    <a:lnTo>
                      <a:pt x="203" y="10"/>
                    </a:lnTo>
                    <a:lnTo>
                      <a:pt x="203" y="6"/>
                    </a:lnTo>
                    <a:lnTo>
                      <a:pt x="200" y="3"/>
                    </a:lnTo>
                    <a:lnTo>
                      <a:pt x="197" y="0"/>
                    </a:lnTo>
                    <a:lnTo>
                      <a:pt x="195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02" name="Line 1261"/>
              <p:cNvSpPr>
                <a:spLocks noChangeShapeType="1"/>
              </p:cNvSpPr>
              <p:nvPr/>
            </p:nvSpPr>
            <p:spPr bwMode="auto">
              <a:xfrm>
                <a:off x="1495" y="265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03" name="Freeform 1262"/>
              <p:cNvSpPr>
                <a:spLocks/>
              </p:cNvSpPr>
              <p:nvPr/>
            </p:nvSpPr>
            <p:spPr bwMode="auto">
              <a:xfrm>
                <a:off x="1491" y="2654"/>
                <a:ext cx="4" cy="25"/>
              </a:xfrm>
              <a:custGeom>
                <a:avLst/>
                <a:gdLst>
                  <a:gd name="T0" fmla="*/ 0 w 17"/>
                  <a:gd name="T1" fmla="*/ 0 h 126"/>
                  <a:gd name="T2" fmla="*/ 0 w 17"/>
                  <a:gd name="T3" fmla="*/ 0 h 126"/>
                  <a:gd name="T4" fmla="*/ 0 w 17"/>
                  <a:gd name="T5" fmla="*/ 0 h 126"/>
                  <a:gd name="T6" fmla="*/ 0 w 17"/>
                  <a:gd name="T7" fmla="*/ 0 h 126"/>
                  <a:gd name="T8" fmla="*/ 0 w 17"/>
                  <a:gd name="T9" fmla="*/ 0 h 126"/>
                  <a:gd name="T10" fmla="*/ 0 w 17"/>
                  <a:gd name="T11" fmla="*/ 0 h 126"/>
                  <a:gd name="T12" fmla="*/ 0 w 17"/>
                  <a:gd name="T13" fmla="*/ 0 h 126"/>
                  <a:gd name="T14" fmla="*/ 0 w 17"/>
                  <a:gd name="T15" fmla="*/ 0 h 126"/>
                  <a:gd name="T16" fmla="*/ 0 w 17"/>
                  <a:gd name="T17" fmla="*/ 0 h 126"/>
                  <a:gd name="T18" fmla="*/ 0 w 17"/>
                  <a:gd name="T19" fmla="*/ 0 h 126"/>
                  <a:gd name="T20" fmla="*/ 0 w 17"/>
                  <a:gd name="T21" fmla="*/ 0 h 126"/>
                  <a:gd name="T22" fmla="*/ 0 w 17"/>
                  <a:gd name="T23" fmla="*/ 0 h 126"/>
                  <a:gd name="T24" fmla="*/ 0 w 17"/>
                  <a:gd name="T25" fmla="*/ 0 h 126"/>
                  <a:gd name="T26" fmla="*/ 0 w 17"/>
                  <a:gd name="T27" fmla="*/ 0 h 126"/>
                  <a:gd name="T28" fmla="*/ 0 w 17"/>
                  <a:gd name="T29" fmla="*/ 0 h 126"/>
                  <a:gd name="T30" fmla="*/ 0 w 17"/>
                  <a:gd name="T31" fmla="*/ 0 h 126"/>
                  <a:gd name="T32" fmla="*/ 0 w 17"/>
                  <a:gd name="T33" fmla="*/ 0 h 126"/>
                  <a:gd name="T34" fmla="*/ 0 w 17"/>
                  <a:gd name="T35" fmla="*/ 0 h 126"/>
                  <a:gd name="T36" fmla="*/ 0 w 17"/>
                  <a:gd name="T37" fmla="*/ 0 h 126"/>
                  <a:gd name="T38" fmla="*/ 0 w 17"/>
                  <a:gd name="T39" fmla="*/ 0 h 126"/>
                  <a:gd name="T40" fmla="*/ 0 w 17"/>
                  <a:gd name="T41" fmla="*/ 0 h 126"/>
                  <a:gd name="T42" fmla="*/ 0 w 17"/>
                  <a:gd name="T43" fmla="*/ 0 h 126"/>
                  <a:gd name="T44" fmla="*/ 0 w 17"/>
                  <a:gd name="T45" fmla="*/ 0 h 126"/>
                  <a:gd name="T46" fmla="*/ 0 w 17"/>
                  <a:gd name="T47" fmla="*/ 0 h 126"/>
                  <a:gd name="T48" fmla="*/ 0 w 17"/>
                  <a:gd name="T49" fmla="*/ 0 h 126"/>
                  <a:gd name="T50" fmla="*/ 0 w 17"/>
                  <a:gd name="T51" fmla="*/ 0 h 12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26"/>
                  <a:gd name="T80" fmla="*/ 17 w 17"/>
                  <a:gd name="T81" fmla="*/ 126 h 12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26">
                    <a:moveTo>
                      <a:pt x="17" y="10"/>
                    </a:moveTo>
                    <a:lnTo>
                      <a:pt x="17" y="10"/>
                    </a:lnTo>
                    <a:lnTo>
                      <a:pt x="17" y="6"/>
                    </a:lnTo>
                    <a:lnTo>
                      <a:pt x="14" y="3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0" y="10"/>
                    </a:lnTo>
                    <a:lnTo>
                      <a:pt x="0" y="118"/>
                    </a:lnTo>
                    <a:lnTo>
                      <a:pt x="3" y="120"/>
                    </a:lnTo>
                    <a:lnTo>
                      <a:pt x="3" y="124"/>
                    </a:lnTo>
                    <a:lnTo>
                      <a:pt x="6" y="124"/>
                    </a:lnTo>
                    <a:lnTo>
                      <a:pt x="9" y="124"/>
                    </a:lnTo>
                    <a:lnTo>
                      <a:pt x="9" y="126"/>
                    </a:lnTo>
                    <a:lnTo>
                      <a:pt x="11" y="124"/>
                    </a:lnTo>
                    <a:lnTo>
                      <a:pt x="14" y="124"/>
                    </a:lnTo>
                    <a:lnTo>
                      <a:pt x="17" y="120"/>
                    </a:lnTo>
                    <a:lnTo>
                      <a:pt x="17" y="118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04" name="Line 1263"/>
              <p:cNvSpPr>
                <a:spLocks noChangeShapeType="1"/>
              </p:cNvSpPr>
              <p:nvPr/>
            </p:nvSpPr>
            <p:spPr bwMode="auto">
              <a:xfrm>
                <a:off x="1493" y="267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05" name="Freeform 1264"/>
              <p:cNvSpPr>
                <a:spLocks/>
              </p:cNvSpPr>
              <p:nvPr/>
            </p:nvSpPr>
            <p:spPr bwMode="auto">
              <a:xfrm>
                <a:off x="1491" y="2676"/>
                <a:ext cx="21" cy="3"/>
              </a:xfrm>
              <a:custGeom>
                <a:avLst/>
                <a:gdLst>
                  <a:gd name="T0" fmla="*/ 0 w 105"/>
                  <a:gd name="T1" fmla="*/ 0 h 18"/>
                  <a:gd name="T2" fmla="*/ 0 w 105"/>
                  <a:gd name="T3" fmla="*/ 0 h 18"/>
                  <a:gd name="T4" fmla="*/ 0 w 105"/>
                  <a:gd name="T5" fmla="*/ 0 h 18"/>
                  <a:gd name="T6" fmla="*/ 0 w 105"/>
                  <a:gd name="T7" fmla="*/ 0 h 18"/>
                  <a:gd name="T8" fmla="*/ 0 w 105"/>
                  <a:gd name="T9" fmla="*/ 0 h 18"/>
                  <a:gd name="T10" fmla="*/ 0 w 105"/>
                  <a:gd name="T11" fmla="*/ 0 h 18"/>
                  <a:gd name="T12" fmla="*/ 0 w 105"/>
                  <a:gd name="T13" fmla="*/ 0 h 18"/>
                  <a:gd name="T14" fmla="*/ 0 w 105"/>
                  <a:gd name="T15" fmla="*/ 0 h 18"/>
                  <a:gd name="T16" fmla="*/ 0 w 105"/>
                  <a:gd name="T17" fmla="*/ 0 h 18"/>
                  <a:gd name="T18" fmla="*/ 0 w 105"/>
                  <a:gd name="T19" fmla="*/ 0 h 18"/>
                  <a:gd name="T20" fmla="*/ 0 w 105"/>
                  <a:gd name="T21" fmla="*/ 0 h 18"/>
                  <a:gd name="T22" fmla="*/ 0 w 105"/>
                  <a:gd name="T23" fmla="*/ 0 h 18"/>
                  <a:gd name="T24" fmla="*/ 0 w 105"/>
                  <a:gd name="T25" fmla="*/ 0 h 18"/>
                  <a:gd name="T26" fmla="*/ 0 w 105"/>
                  <a:gd name="T27" fmla="*/ 0 h 18"/>
                  <a:gd name="T28" fmla="*/ 0 w 105"/>
                  <a:gd name="T29" fmla="*/ 0 h 18"/>
                  <a:gd name="T30" fmla="*/ 0 w 105"/>
                  <a:gd name="T31" fmla="*/ 0 h 18"/>
                  <a:gd name="T32" fmla="*/ 0 w 105"/>
                  <a:gd name="T33" fmla="*/ 0 h 18"/>
                  <a:gd name="T34" fmla="*/ 0 w 105"/>
                  <a:gd name="T35" fmla="*/ 0 h 18"/>
                  <a:gd name="T36" fmla="*/ 0 w 105"/>
                  <a:gd name="T37" fmla="*/ 0 h 18"/>
                  <a:gd name="T38" fmla="*/ 0 w 105"/>
                  <a:gd name="T39" fmla="*/ 0 h 18"/>
                  <a:gd name="T40" fmla="*/ 0 w 105"/>
                  <a:gd name="T41" fmla="*/ 0 h 18"/>
                  <a:gd name="T42" fmla="*/ 0 w 105"/>
                  <a:gd name="T43" fmla="*/ 0 h 18"/>
                  <a:gd name="T44" fmla="*/ 0 w 105"/>
                  <a:gd name="T45" fmla="*/ 0 h 18"/>
                  <a:gd name="T46" fmla="*/ 0 w 105"/>
                  <a:gd name="T47" fmla="*/ 0 h 18"/>
                  <a:gd name="T48" fmla="*/ 0 w 105"/>
                  <a:gd name="T49" fmla="*/ 0 h 18"/>
                  <a:gd name="T50" fmla="*/ 0 w 105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05"/>
                  <a:gd name="T79" fmla="*/ 0 h 18"/>
                  <a:gd name="T80" fmla="*/ 105 w 105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05" h="18">
                    <a:moveTo>
                      <a:pt x="9" y="0"/>
                    </a:moveTo>
                    <a:lnTo>
                      <a:pt x="9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3" y="12"/>
                    </a:lnTo>
                    <a:lnTo>
                      <a:pt x="3" y="16"/>
                    </a:lnTo>
                    <a:lnTo>
                      <a:pt x="6" y="16"/>
                    </a:lnTo>
                    <a:lnTo>
                      <a:pt x="9" y="16"/>
                    </a:lnTo>
                    <a:lnTo>
                      <a:pt x="9" y="18"/>
                    </a:lnTo>
                    <a:lnTo>
                      <a:pt x="94" y="18"/>
                    </a:lnTo>
                    <a:lnTo>
                      <a:pt x="99" y="16"/>
                    </a:lnTo>
                    <a:lnTo>
                      <a:pt x="101" y="16"/>
                    </a:lnTo>
                    <a:lnTo>
                      <a:pt x="101" y="12"/>
                    </a:lnTo>
                    <a:lnTo>
                      <a:pt x="105" y="10"/>
                    </a:lnTo>
                    <a:lnTo>
                      <a:pt x="105" y="6"/>
                    </a:lnTo>
                    <a:lnTo>
                      <a:pt x="101" y="3"/>
                    </a:lnTo>
                    <a:lnTo>
                      <a:pt x="101" y="0"/>
                    </a:lnTo>
                    <a:lnTo>
                      <a:pt x="99" y="0"/>
                    </a:lnTo>
                    <a:lnTo>
                      <a:pt x="96" y="0"/>
                    </a:lnTo>
                    <a:lnTo>
                      <a:pt x="94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06" name="Line 1265"/>
              <p:cNvSpPr>
                <a:spLocks noChangeShapeType="1"/>
              </p:cNvSpPr>
              <p:nvPr/>
            </p:nvSpPr>
            <p:spPr bwMode="auto">
              <a:xfrm>
                <a:off x="1510" y="267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07" name="Freeform 1266"/>
              <p:cNvSpPr>
                <a:spLocks/>
              </p:cNvSpPr>
              <p:nvPr/>
            </p:nvSpPr>
            <p:spPr bwMode="auto">
              <a:xfrm>
                <a:off x="1509" y="2676"/>
                <a:ext cx="6" cy="3"/>
              </a:xfrm>
              <a:custGeom>
                <a:avLst/>
                <a:gdLst>
                  <a:gd name="T0" fmla="*/ 0 w 30"/>
                  <a:gd name="T1" fmla="*/ 0 h 18"/>
                  <a:gd name="T2" fmla="*/ 0 w 30"/>
                  <a:gd name="T3" fmla="*/ 0 h 18"/>
                  <a:gd name="T4" fmla="*/ 0 w 30"/>
                  <a:gd name="T5" fmla="*/ 0 h 18"/>
                  <a:gd name="T6" fmla="*/ 0 w 30"/>
                  <a:gd name="T7" fmla="*/ 0 h 18"/>
                  <a:gd name="T8" fmla="*/ 0 w 30"/>
                  <a:gd name="T9" fmla="*/ 0 h 18"/>
                  <a:gd name="T10" fmla="*/ 0 w 30"/>
                  <a:gd name="T11" fmla="*/ 0 h 18"/>
                  <a:gd name="T12" fmla="*/ 0 w 30"/>
                  <a:gd name="T13" fmla="*/ 0 h 18"/>
                  <a:gd name="T14" fmla="*/ 0 w 30"/>
                  <a:gd name="T15" fmla="*/ 0 h 18"/>
                  <a:gd name="T16" fmla="*/ 0 w 30"/>
                  <a:gd name="T17" fmla="*/ 0 h 18"/>
                  <a:gd name="T18" fmla="*/ 0 w 30"/>
                  <a:gd name="T19" fmla="*/ 0 h 18"/>
                  <a:gd name="T20" fmla="*/ 0 w 30"/>
                  <a:gd name="T21" fmla="*/ 0 h 18"/>
                  <a:gd name="T22" fmla="*/ 0 w 30"/>
                  <a:gd name="T23" fmla="*/ 0 h 18"/>
                  <a:gd name="T24" fmla="*/ 0 w 30"/>
                  <a:gd name="T25" fmla="*/ 0 h 18"/>
                  <a:gd name="T26" fmla="*/ 0 w 30"/>
                  <a:gd name="T27" fmla="*/ 0 h 18"/>
                  <a:gd name="T28" fmla="*/ 0 w 30"/>
                  <a:gd name="T29" fmla="*/ 0 h 18"/>
                  <a:gd name="T30" fmla="*/ 0 w 30"/>
                  <a:gd name="T31" fmla="*/ 0 h 18"/>
                  <a:gd name="T32" fmla="*/ 0 w 30"/>
                  <a:gd name="T33" fmla="*/ 0 h 18"/>
                  <a:gd name="T34" fmla="*/ 0 w 30"/>
                  <a:gd name="T35" fmla="*/ 0 h 18"/>
                  <a:gd name="T36" fmla="*/ 0 w 30"/>
                  <a:gd name="T37" fmla="*/ 0 h 18"/>
                  <a:gd name="T38" fmla="*/ 0 w 30"/>
                  <a:gd name="T39" fmla="*/ 0 h 18"/>
                  <a:gd name="T40" fmla="*/ 0 w 30"/>
                  <a:gd name="T41" fmla="*/ 0 h 18"/>
                  <a:gd name="T42" fmla="*/ 0 w 30"/>
                  <a:gd name="T43" fmla="*/ 0 h 18"/>
                  <a:gd name="T44" fmla="*/ 0 w 30"/>
                  <a:gd name="T45" fmla="*/ 0 h 18"/>
                  <a:gd name="T46" fmla="*/ 0 w 30"/>
                  <a:gd name="T47" fmla="*/ 0 h 18"/>
                  <a:gd name="T48" fmla="*/ 0 w 30"/>
                  <a:gd name="T49" fmla="*/ 0 h 18"/>
                  <a:gd name="T50" fmla="*/ 0 w 30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0"/>
                  <a:gd name="T79" fmla="*/ 0 h 18"/>
                  <a:gd name="T80" fmla="*/ 30 w 30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0" h="18">
                    <a:moveTo>
                      <a:pt x="8" y="0"/>
                    </a:moveTo>
                    <a:lnTo>
                      <a:pt x="6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2" y="16"/>
                    </a:lnTo>
                    <a:lnTo>
                      <a:pt x="6" y="16"/>
                    </a:lnTo>
                    <a:lnTo>
                      <a:pt x="8" y="18"/>
                    </a:lnTo>
                    <a:lnTo>
                      <a:pt x="22" y="18"/>
                    </a:lnTo>
                    <a:lnTo>
                      <a:pt x="24" y="16"/>
                    </a:lnTo>
                    <a:lnTo>
                      <a:pt x="26" y="16"/>
                    </a:lnTo>
                    <a:lnTo>
                      <a:pt x="30" y="12"/>
                    </a:lnTo>
                    <a:lnTo>
                      <a:pt x="30" y="10"/>
                    </a:lnTo>
                    <a:lnTo>
                      <a:pt x="30" y="6"/>
                    </a:lnTo>
                    <a:lnTo>
                      <a:pt x="30" y="3"/>
                    </a:lnTo>
                    <a:lnTo>
                      <a:pt x="26" y="0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08" name="Line 1267"/>
              <p:cNvSpPr>
                <a:spLocks noChangeShapeType="1"/>
              </p:cNvSpPr>
              <p:nvPr/>
            </p:nvSpPr>
            <p:spPr bwMode="auto">
              <a:xfrm>
                <a:off x="1515" y="267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09" name="Freeform 1268"/>
              <p:cNvSpPr>
                <a:spLocks/>
              </p:cNvSpPr>
              <p:nvPr/>
            </p:nvSpPr>
            <p:spPr bwMode="auto">
              <a:xfrm>
                <a:off x="1511" y="2676"/>
                <a:ext cx="4" cy="46"/>
              </a:xfrm>
              <a:custGeom>
                <a:avLst/>
                <a:gdLst>
                  <a:gd name="T0" fmla="*/ 0 w 17"/>
                  <a:gd name="T1" fmla="*/ 0 h 232"/>
                  <a:gd name="T2" fmla="*/ 0 w 17"/>
                  <a:gd name="T3" fmla="*/ 0 h 232"/>
                  <a:gd name="T4" fmla="*/ 0 w 17"/>
                  <a:gd name="T5" fmla="*/ 0 h 232"/>
                  <a:gd name="T6" fmla="*/ 0 w 17"/>
                  <a:gd name="T7" fmla="*/ 0 h 232"/>
                  <a:gd name="T8" fmla="*/ 0 w 17"/>
                  <a:gd name="T9" fmla="*/ 0 h 232"/>
                  <a:gd name="T10" fmla="*/ 0 w 17"/>
                  <a:gd name="T11" fmla="*/ 0 h 232"/>
                  <a:gd name="T12" fmla="*/ 0 w 17"/>
                  <a:gd name="T13" fmla="*/ 0 h 232"/>
                  <a:gd name="T14" fmla="*/ 0 w 17"/>
                  <a:gd name="T15" fmla="*/ 0 h 232"/>
                  <a:gd name="T16" fmla="*/ 0 w 17"/>
                  <a:gd name="T17" fmla="*/ 0 h 232"/>
                  <a:gd name="T18" fmla="*/ 0 w 17"/>
                  <a:gd name="T19" fmla="*/ 0 h 232"/>
                  <a:gd name="T20" fmla="*/ 0 w 17"/>
                  <a:gd name="T21" fmla="*/ 0 h 232"/>
                  <a:gd name="T22" fmla="*/ 0 w 17"/>
                  <a:gd name="T23" fmla="*/ 0 h 232"/>
                  <a:gd name="T24" fmla="*/ 0 w 17"/>
                  <a:gd name="T25" fmla="*/ 0 h 232"/>
                  <a:gd name="T26" fmla="*/ 0 w 17"/>
                  <a:gd name="T27" fmla="*/ 0 h 232"/>
                  <a:gd name="T28" fmla="*/ 0 w 17"/>
                  <a:gd name="T29" fmla="*/ 0 h 232"/>
                  <a:gd name="T30" fmla="*/ 0 w 17"/>
                  <a:gd name="T31" fmla="*/ 0 h 232"/>
                  <a:gd name="T32" fmla="*/ 0 w 17"/>
                  <a:gd name="T33" fmla="*/ 0 h 232"/>
                  <a:gd name="T34" fmla="*/ 0 w 17"/>
                  <a:gd name="T35" fmla="*/ 0 h 232"/>
                  <a:gd name="T36" fmla="*/ 0 w 17"/>
                  <a:gd name="T37" fmla="*/ 0 h 232"/>
                  <a:gd name="T38" fmla="*/ 0 w 17"/>
                  <a:gd name="T39" fmla="*/ 0 h 232"/>
                  <a:gd name="T40" fmla="*/ 0 w 17"/>
                  <a:gd name="T41" fmla="*/ 0 h 232"/>
                  <a:gd name="T42" fmla="*/ 0 w 17"/>
                  <a:gd name="T43" fmla="*/ 0 h 232"/>
                  <a:gd name="T44" fmla="*/ 0 w 17"/>
                  <a:gd name="T45" fmla="*/ 0 h 232"/>
                  <a:gd name="T46" fmla="*/ 0 w 17"/>
                  <a:gd name="T47" fmla="*/ 0 h 232"/>
                  <a:gd name="T48" fmla="*/ 0 w 17"/>
                  <a:gd name="T49" fmla="*/ 0 h 232"/>
                  <a:gd name="T50" fmla="*/ 0 w 17"/>
                  <a:gd name="T51" fmla="*/ 0 h 23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232"/>
                  <a:gd name="T80" fmla="*/ 17 w 17"/>
                  <a:gd name="T81" fmla="*/ 232 h 232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232">
                    <a:moveTo>
                      <a:pt x="17" y="10"/>
                    </a:moveTo>
                    <a:lnTo>
                      <a:pt x="17" y="6"/>
                    </a:lnTo>
                    <a:lnTo>
                      <a:pt x="17" y="3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226"/>
                    </a:lnTo>
                    <a:lnTo>
                      <a:pt x="0" y="228"/>
                    </a:lnTo>
                    <a:lnTo>
                      <a:pt x="4" y="232"/>
                    </a:lnTo>
                    <a:lnTo>
                      <a:pt x="6" y="232"/>
                    </a:lnTo>
                    <a:lnTo>
                      <a:pt x="9" y="232"/>
                    </a:lnTo>
                    <a:lnTo>
                      <a:pt x="11" y="232"/>
                    </a:lnTo>
                    <a:lnTo>
                      <a:pt x="13" y="232"/>
                    </a:lnTo>
                    <a:lnTo>
                      <a:pt x="17" y="228"/>
                    </a:lnTo>
                    <a:lnTo>
                      <a:pt x="17" y="226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10" name="Line 1269"/>
              <p:cNvSpPr>
                <a:spLocks noChangeShapeType="1"/>
              </p:cNvSpPr>
              <p:nvPr/>
            </p:nvSpPr>
            <p:spPr bwMode="auto">
              <a:xfrm>
                <a:off x="1513" y="271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11" name="Freeform 1270"/>
              <p:cNvSpPr>
                <a:spLocks/>
              </p:cNvSpPr>
              <p:nvPr/>
            </p:nvSpPr>
            <p:spPr bwMode="auto">
              <a:xfrm>
                <a:off x="1511" y="2718"/>
                <a:ext cx="13" cy="4"/>
              </a:xfrm>
              <a:custGeom>
                <a:avLst/>
                <a:gdLst>
                  <a:gd name="T0" fmla="*/ 0 w 61"/>
                  <a:gd name="T1" fmla="*/ 0 h 19"/>
                  <a:gd name="T2" fmla="*/ 0 w 61"/>
                  <a:gd name="T3" fmla="*/ 0 h 19"/>
                  <a:gd name="T4" fmla="*/ 0 w 61"/>
                  <a:gd name="T5" fmla="*/ 0 h 19"/>
                  <a:gd name="T6" fmla="*/ 0 w 61"/>
                  <a:gd name="T7" fmla="*/ 0 h 19"/>
                  <a:gd name="T8" fmla="*/ 0 w 61"/>
                  <a:gd name="T9" fmla="*/ 0 h 19"/>
                  <a:gd name="T10" fmla="*/ 0 w 61"/>
                  <a:gd name="T11" fmla="*/ 0 h 19"/>
                  <a:gd name="T12" fmla="*/ 0 w 61"/>
                  <a:gd name="T13" fmla="*/ 0 h 19"/>
                  <a:gd name="T14" fmla="*/ 0 w 61"/>
                  <a:gd name="T15" fmla="*/ 0 h 19"/>
                  <a:gd name="T16" fmla="*/ 0 w 61"/>
                  <a:gd name="T17" fmla="*/ 0 h 19"/>
                  <a:gd name="T18" fmla="*/ 0 w 61"/>
                  <a:gd name="T19" fmla="*/ 0 h 19"/>
                  <a:gd name="T20" fmla="*/ 0 w 61"/>
                  <a:gd name="T21" fmla="*/ 0 h 19"/>
                  <a:gd name="T22" fmla="*/ 0 w 61"/>
                  <a:gd name="T23" fmla="*/ 0 h 19"/>
                  <a:gd name="T24" fmla="*/ 0 w 61"/>
                  <a:gd name="T25" fmla="*/ 0 h 19"/>
                  <a:gd name="T26" fmla="*/ 0 w 61"/>
                  <a:gd name="T27" fmla="*/ 0 h 19"/>
                  <a:gd name="T28" fmla="*/ 0 w 61"/>
                  <a:gd name="T29" fmla="*/ 0 h 19"/>
                  <a:gd name="T30" fmla="*/ 0 w 61"/>
                  <a:gd name="T31" fmla="*/ 0 h 19"/>
                  <a:gd name="T32" fmla="*/ 0 w 61"/>
                  <a:gd name="T33" fmla="*/ 0 h 19"/>
                  <a:gd name="T34" fmla="*/ 0 w 61"/>
                  <a:gd name="T35" fmla="*/ 0 h 19"/>
                  <a:gd name="T36" fmla="*/ 0 w 61"/>
                  <a:gd name="T37" fmla="*/ 0 h 19"/>
                  <a:gd name="T38" fmla="*/ 0 w 61"/>
                  <a:gd name="T39" fmla="*/ 0 h 19"/>
                  <a:gd name="T40" fmla="*/ 0 w 61"/>
                  <a:gd name="T41" fmla="*/ 0 h 19"/>
                  <a:gd name="T42" fmla="*/ 0 w 61"/>
                  <a:gd name="T43" fmla="*/ 0 h 19"/>
                  <a:gd name="T44" fmla="*/ 0 w 61"/>
                  <a:gd name="T45" fmla="*/ 0 h 19"/>
                  <a:gd name="T46" fmla="*/ 0 w 61"/>
                  <a:gd name="T47" fmla="*/ 0 h 19"/>
                  <a:gd name="T48" fmla="*/ 0 w 61"/>
                  <a:gd name="T49" fmla="*/ 0 h 19"/>
                  <a:gd name="T50" fmla="*/ 0 w 61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61"/>
                  <a:gd name="T79" fmla="*/ 0 h 19"/>
                  <a:gd name="T80" fmla="*/ 61 w 61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61" h="19">
                    <a:moveTo>
                      <a:pt x="9" y="0"/>
                    </a:moveTo>
                    <a:lnTo>
                      <a:pt x="6" y="3"/>
                    </a:lnTo>
                    <a:lnTo>
                      <a:pt x="4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4" y="19"/>
                    </a:lnTo>
                    <a:lnTo>
                      <a:pt x="6" y="19"/>
                    </a:lnTo>
                    <a:lnTo>
                      <a:pt x="9" y="19"/>
                    </a:lnTo>
                    <a:lnTo>
                      <a:pt x="50" y="19"/>
                    </a:lnTo>
                    <a:lnTo>
                      <a:pt x="55" y="19"/>
                    </a:lnTo>
                    <a:lnTo>
                      <a:pt x="57" y="19"/>
                    </a:lnTo>
                    <a:lnTo>
                      <a:pt x="57" y="15"/>
                    </a:lnTo>
                    <a:lnTo>
                      <a:pt x="61" y="13"/>
                    </a:lnTo>
                    <a:lnTo>
                      <a:pt x="61" y="9"/>
                    </a:lnTo>
                    <a:lnTo>
                      <a:pt x="57" y="6"/>
                    </a:lnTo>
                    <a:lnTo>
                      <a:pt x="57" y="3"/>
                    </a:lnTo>
                    <a:lnTo>
                      <a:pt x="55" y="3"/>
                    </a:lnTo>
                    <a:lnTo>
                      <a:pt x="52" y="3"/>
                    </a:lnTo>
                    <a:lnTo>
                      <a:pt x="50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12" name="Line 1271"/>
              <p:cNvSpPr>
                <a:spLocks noChangeShapeType="1"/>
              </p:cNvSpPr>
              <p:nvPr/>
            </p:nvSpPr>
            <p:spPr bwMode="auto">
              <a:xfrm>
                <a:off x="1522" y="271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13" name="Freeform 1272"/>
              <p:cNvSpPr>
                <a:spLocks/>
              </p:cNvSpPr>
              <p:nvPr/>
            </p:nvSpPr>
            <p:spPr bwMode="auto">
              <a:xfrm>
                <a:off x="1520" y="2718"/>
                <a:ext cx="20" cy="4"/>
              </a:xfrm>
              <a:custGeom>
                <a:avLst/>
                <a:gdLst>
                  <a:gd name="T0" fmla="*/ 0 w 101"/>
                  <a:gd name="T1" fmla="*/ 0 h 19"/>
                  <a:gd name="T2" fmla="*/ 0 w 101"/>
                  <a:gd name="T3" fmla="*/ 0 h 19"/>
                  <a:gd name="T4" fmla="*/ 0 w 101"/>
                  <a:gd name="T5" fmla="*/ 0 h 19"/>
                  <a:gd name="T6" fmla="*/ 0 w 101"/>
                  <a:gd name="T7" fmla="*/ 0 h 19"/>
                  <a:gd name="T8" fmla="*/ 0 w 101"/>
                  <a:gd name="T9" fmla="*/ 0 h 19"/>
                  <a:gd name="T10" fmla="*/ 0 w 101"/>
                  <a:gd name="T11" fmla="*/ 0 h 19"/>
                  <a:gd name="T12" fmla="*/ 0 w 101"/>
                  <a:gd name="T13" fmla="*/ 0 h 19"/>
                  <a:gd name="T14" fmla="*/ 0 w 101"/>
                  <a:gd name="T15" fmla="*/ 0 h 19"/>
                  <a:gd name="T16" fmla="*/ 0 w 101"/>
                  <a:gd name="T17" fmla="*/ 0 h 19"/>
                  <a:gd name="T18" fmla="*/ 0 w 101"/>
                  <a:gd name="T19" fmla="*/ 0 h 19"/>
                  <a:gd name="T20" fmla="*/ 0 w 101"/>
                  <a:gd name="T21" fmla="*/ 0 h 19"/>
                  <a:gd name="T22" fmla="*/ 0 w 101"/>
                  <a:gd name="T23" fmla="*/ 0 h 19"/>
                  <a:gd name="T24" fmla="*/ 0 w 101"/>
                  <a:gd name="T25" fmla="*/ 0 h 19"/>
                  <a:gd name="T26" fmla="*/ 0 w 101"/>
                  <a:gd name="T27" fmla="*/ 0 h 19"/>
                  <a:gd name="T28" fmla="*/ 0 w 101"/>
                  <a:gd name="T29" fmla="*/ 0 h 19"/>
                  <a:gd name="T30" fmla="*/ 0 w 101"/>
                  <a:gd name="T31" fmla="*/ 0 h 19"/>
                  <a:gd name="T32" fmla="*/ 0 w 101"/>
                  <a:gd name="T33" fmla="*/ 0 h 19"/>
                  <a:gd name="T34" fmla="*/ 0 w 101"/>
                  <a:gd name="T35" fmla="*/ 0 h 19"/>
                  <a:gd name="T36" fmla="*/ 0 w 101"/>
                  <a:gd name="T37" fmla="*/ 0 h 19"/>
                  <a:gd name="T38" fmla="*/ 0 w 101"/>
                  <a:gd name="T39" fmla="*/ 0 h 19"/>
                  <a:gd name="T40" fmla="*/ 0 w 101"/>
                  <a:gd name="T41" fmla="*/ 0 h 19"/>
                  <a:gd name="T42" fmla="*/ 0 w 101"/>
                  <a:gd name="T43" fmla="*/ 0 h 19"/>
                  <a:gd name="T44" fmla="*/ 0 w 101"/>
                  <a:gd name="T45" fmla="*/ 0 h 19"/>
                  <a:gd name="T46" fmla="*/ 0 w 101"/>
                  <a:gd name="T47" fmla="*/ 0 h 19"/>
                  <a:gd name="T48" fmla="*/ 0 w 101"/>
                  <a:gd name="T49" fmla="*/ 0 h 19"/>
                  <a:gd name="T50" fmla="*/ 0 w 101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01"/>
                  <a:gd name="T79" fmla="*/ 0 h 19"/>
                  <a:gd name="T80" fmla="*/ 101 w 101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01" h="19">
                    <a:moveTo>
                      <a:pt x="8" y="0"/>
                    </a:moveTo>
                    <a:lnTo>
                      <a:pt x="6" y="3"/>
                    </a:lnTo>
                    <a:lnTo>
                      <a:pt x="2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2" y="19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92" y="19"/>
                    </a:lnTo>
                    <a:lnTo>
                      <a:pt x="98" y="19"/>
                    </a:lnTo>
                    <a:lnTo>
                      <a:pt x="101" y="15"/>
                    </a:lnTo>
                    <a:lnTo>
                      <a:pt x="101" y="13"/>
                    </a:lnTo>
                    <a:lnTo>
                      <a:pt x="101" y="9"/>
                    </a:lnTo>
                    <a:lnTo>
                      <a:pt x="101" y="6"/>
                    </a:lnTo>
                    <a:lnTo>
                      <a:pt x="98" y="3"/>
                    </a:lnTo>
                    <a:lnTo>
                      <a:pt x="96" y="3"/>
                    </a:lnTo>
                    <a:lnTo>
                      <a:pt x="92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14" name="Line 1273"/>
              <p:cNvSpPr>
                <a:spLocks noChangeShapeType="1"/>
              </p:cNvSpPr>
              <p:nvPr/>
            </p:nvSpPr>
            <p:spPr bwMode="auto">
              <a:xfrm>
                <a:off x="1540" y="272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15" name="Freeform 1274"/>
              <p:cNvSpPr>
                <a:spLocks/>
              </p:cNvSpPr>
              <p:nvPr/>
            </p:nvSpPr>
            <p:spPr bwMode="auto">
              <a:xfrm>
                <a:off x="1537" y="2718"/>
                <a:ext cx="3" cy="48"/>
              </a:xfrm>
              <a:custGeom>
                <a:avLst/>
                <a:gdLst>
                  <a:gd name="T0" fmla="*/ 0 w 16"/>
                  <a:gd name="T1" fmla="*/ 0 h 240"/>
                  <a:gd name="T2" fmla="*/ 0 w 16"/>
                  <a:gd name="T3" fmla="*/ 0 h 240"/>
                  <a:gd name="T4" fmla="*/ 0 w 16"/>
                  <a:gd name="T5" fmla="*/ 0 h 240"/>
                  <a:gd name="T6" fmla="*/ 0 w 16"/>
                  <a:gd name="T7" fmla="*/ 0 h 240"/>
                  <a:gd name="T8" fmla="*/ 0 w 16"/>
                  <a:gd name="T9" fmla="*/ 0 h 240"/>
                  <a:gd name="T10" fmla="*/ 0 w 16"/>
                  <a:gd name="T11" fmla="*/ 0 h 240"/>
                  <a:gd name="T12" fmla="*/ 0 w 16"/>
                  <a:gd name="T13" fmla="*/ 0 h 240"/>
                  <a:gd name="T14" fmla="*/ 0 w 16"/>
                  <a:gd name="T15" fmla="*/ 0 h 240"/>
                  <a:gd name="T16" fmla="*/ 0 w 16"/>
                  <a:gd name="T17" fmla="*/ 0 h 240"/>
                  <a:gd name="T18" fmla="*/ 0 w 16"/>
                  <a:gd name="T19" fmla="*/ 0 h 240"/>
                  <a:gd name="T20" fmla="*/ 0 w 16"/>
                  <a:gd name="T21" fmla="*/ 0 h 240"/>
                  <a:gd name="T22" fmla="*/ 0 w 16"/>
                  <a:gd name="T23" fmla="*/ 0 h 240"/>
                  <a:gd name="T24" fmla="*/ 0 w 16"/>
                  <a:gd name="T25" fmla="*/ 0 h 240"/>
                  <a:gd name="T26" fmla="*/ 0 w 16"/>
                  <a:gd name="T27" fmla="*/ 0 h 240"/>
                  <a:gd name="T28" fmla="*/ 0 w 16"/>
                  <a:gd name="T29" fmla="*/ 0 h 240"/>
                  <a:gd name="T30" fmla="*/ 0 w 16"/>
                  <a:gd name="T31" fmla="*/ 0 h 240"/>
                  <a:gd name="T32" fmla="*/ 0 w 16"/>
                  <a:gd name="T33" fmla="*/ 0 h 240"/>
                  <a:gd name="T34" fmla="*/ 0 w 16"/>
                  <a:gd name="T35" fmla="*/ 0 h 240"/>
                  <a:gd name="T36" fmla="*/ 0 w 16"/>
                  <a:gd name="T37" fmla="*/ 0 h 240"/>
                  <a:gd name="T38" fmla="*/ 0 w 16"/>
                  <a:gd name="T39" fmla="*/ 0 h 240"/>
                  <a:gd name="T40" fmla="*/ 0 w 16"/>
                  <a:gd name="T41" fmla="*/ 0 h 240"/>
                  <a:gd name="T42" fmla="*/ 0 w 16"/>
                  <a:gd name="T43" fmla="*/ 0 h 240"/>
                  <a:gd name="T44" fmla="*/ 0 w 16"/>
                  <a:gd name="T45" fmla="*/ 0 h 240"/>
                  <a:gd name="T46" fmla="*/ 0 w 16"/>
                  <a:gd name="T47" fmla="*/ 0 h 240"/>
                  <a:gd name="T48" fmla="*/ 0 w 16"/>
                  <a:gd name="T49" fmla="*/ 0 h 240"/>
                  <a:gd name="T50" fmla="*/ 0 w 16"/>
                  <a:gd name="T51" fmla="*/ 0 h 24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240"/>
                  <a:gd name="T80" fmla="*/ 16 w 16"/>
                  <a:gd name="T81" fmla="*/ 240 h 24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240">
                    <a:moveTo>
                      <a:pt x="16" y="9"/>
                    </a:moveTo>
                    <a:lnTo>
                      <a:pt x="16" y="9"/>
                    </a:lnTo>
                    <a:lnTo>
                      <a:pt x="16" y="6"/>
                    </a:lnTo>
                    <a:lnTo>
                      <a:pt x="13" y="3"/>
                    </a:lnTo>
                    <a:lnTo>
                      <a:pt x="11" y="3"/>
                    </a:lnTo>
                    <a:lnTo>
                      <a:pt x="7" y="0"/>
                    </a:lnTo>
                    <a:lnTo>
                      <a:pt x="5" y="3"/>
                    </a:lnTo>
                    <a:lnTo>
                      <a:pt x="2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231"/>
                    </a:lnTo>
                    <a:lnTo>
                      <a:pt x="0" y="237"/>
                    </a:lnTo>
                    <a:lnTo>
                      <a:pt x="2" y="237"/>
                    </a:lnTo>
                    <a:lnTo>
                      <a:pt x="5" y="240"/>
                    </a:lnTo>
                    <a:lnTo>
                      <a:pt x="7" y="240"/>
                    </a:lnTo>
                    <a:lnTo>
                      <a:pt x="11" y="240"/>
                    </a:lnTo>
                    <a:lnTo>
                      <a:pt x="13" y="240"/>
                    </a:lnTo>
                    <a:lnTo>
                      <a:pt x="13" y="237"/>
                    </a:lnTo>
                    <a:lnTo>
                      <a:pt x="16" y="237"/>
                    </a:lnTo>
                    <a:lnTo>
                      <a:pt x="16" y="234"/>
                    </a:lnTo>
                    <a:lnTo>
                      <a:pt x="16" y="231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16" name="Line 1275"/>
              <p:cNvSpPr>
                <a:spLocks noChangeShapeType="1"/>
              </p:cNvSpPr>
              <p:nvPr/>
            </p:nvSpPr>
            <p:spPr bwMode="auto">
              <a:xfrm>
                <a:off x="1539" y="276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17" name="Freeform 1276"/>
              <p:cNvSpPr>
                <a:spLocks/>
              </p:cNvSpPr>
              <p:nvPr/>
            </p:nvSpPr>
            <p:spPr bwMode="auto">
              <a:xfrm>
                <a:off x="1537" y="2762"/>
                <a:ext cx="43" cy="4"/>
              </a:xfrm>
              <a:custGeom>
                <a:avLst/>
                <a:gdLst>
                  <a:gd name="T0" fmla="*/ 0 w 215"/>
                  <a:gd name="T1" fmla="*/ 0 h 19"/>
                  <a:gd name="T2" fmla="*/ 0 w 215"/>
                  <a:gd name="T3" fmla="*/ 0 h 19"/>
                  <a:gd name="T4" fmla="*/ 0 w 215"/>
                  <a:gd name="T5" fmla="*/ 0 h 19"/>
                  <a:gd name="T6" fmla="*/ 0 w 215"/>
                  <a:gd name="T7" fmla="*/ 0 h 19"/>
                  <a:gd name="T8" fmla="*/ 0 w 215"/>
                  <a:gd name="T9" fmla="*/ 0 h 19"/>
                  <a:gd name="T10" fmla="*/ 0 w 215"/>
                  <a:gd name="T11" fmla="*/ 0 h 19"/>
                  <a:gd name="T12" fmla="*/ 0 w 215"/>
                  <a:gd name="T13" fmla="*/ 0 h 19"/>
                  <a:gd name="T14" fmla="*/ 0 w 215"/>
                  <a:gd name="T15" fmla="*/ 0 h 19"/>
                  <a:gd name="T16" fmla="*/ 0 w 215"/>
                  <a:gd name="T17" fmla="*/ 0 h 19"/>
                  <a:gd name="T18" fmla="*/ 0 w 215"/>
                  <a:gd name="T19" fmla="*/ 0 h 19"/>
                  <a:gd name="T20" fmla="*/ 0 w 215"/>
                  <a:gd name="T21" fmla="*/ 0 h 19"/>
                  <a:gd name="T22" fmla="*/ 0 w 215"/>
                  <a:gd name="T23" fmla="*/ 0 h 19"/>
                  <a:gd name="T24" fmla="*/ 0 w 215"/>
                  <a:gd name="T25" fmla="*/ 0 h 19"/>
                  <a:gd name="T26" fmla="*/ 0 w 215"/>
                  <a:gd name="T27" fmla="*/ 0 h 19"/>
                  <a:gd name="T28" fmla="*/ 0 w 215"/>
                  <a:gd name="T29" fmla="*/ 0 h 19"/>
                  <a:gd name="T30" fmla="*/ 0 w 215"/>
                  <a:gd name="T31" fmla="*/ 0 h 19"/>
                  <a:gd name="T32" fmla="*/ 0 w 215"/>
                  <a:gd name="T33" fmla="*/ 0 h 19"/>
                  <a:gd name="T34" fmla="*/ 0 w 215"/>
                  <a:gd name="T35" fmla="*/ 0 h 19"/>
                  <a:gd name="T36" fmla="*/ 0 w 215"/>
                  <a:gd name="T37" fmla="*/ 0 h 19"/>
                  <a:gd name="T38" fmla="*/ 0 w 215"/>
                  <a:gd name="T39" fmla="*/ 0 h 19"/>
                  <a:gd name="T40" fmla="*/ 0 w 215"/>
                  <a:gd name="T41" fmla="*/ 0 h 19"/>
                  <a:gd name="T42" fmla="*/ 0 w 215"/>
                  <a:gd name="T43" fmla="*/ 0 h 19"/>
                  <a:gd name="T44" fmla="*/ 0 w 215"/>
                  <a:gd name="T45" fmla="*/ 0 h 19"/>
                  <a:gd name="T46" fmla="*/ 0 w 215"/>
                  <a:gd name="T47" fmla="*/ 0 h 19"/>
                  <a:gd name="T48" fmla="*/ 0 w 215"/>
                  <a:gd name="T49" fmla="*/ 0 h 19"/>
                  <a:gd name="T50" fmla="*/ 0 w 215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15"/>
                  <a:gd name="T79" fmla="*/ 0 h 19"/>
                  <a:gd name="T80" fmla="*/ 215 w 215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15" h="19">
                    <a:moveTo>
                      <a:pt x="7" y="0"/>
                    </a:moveTo>
                    <a:lnTo>
                      <a:pt x="5" y="0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2" y="16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206" y="19"/>
                    </a:lnTo>
                    <a:lnTo>
                      <a:pt x="212" y="19"/>
                    </a:lnTo>
                    <a:lnTo>
                      <a:pt x="212" y="16"/>
                    </a:lnTo>
                    <a:lnTo>
                      <a:pt x="215" y="16"/>
                    </a:lnTo>
                    <a:lnTo>
                      <a:pt x="215" y="13"/>
                    </a:lnTo>
                    <a:lnTo>
                      <a:pt x="215" y="10"/>
                    </a:lnTo>
                    <a:lnTo>
                      <a:pt x="215" y="6"/>
                    </a:lnTo>
                    <a:lnTo>
                      <a:pt x="212" y="4"/>
                    </a:lnTo>
                    <a:lnTo>
                      <a:pt x="212" y="0"/>
                    </a:lnTo>
                    <a:lnTo>
                      <a:pt x="210" y="0"/>
                    </a:lnTo>
                    <a:lnTo>
                      <a:pt x="206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18" name="Line 1277"/>
              <p:cNvSpPr>
                <a:spLocks noChangeShapeType="1"/>
              </p:cNvSpPr>
              <p:nvPr/>
            </p:nvSpPr>
            <p:spPr bwMode="auto">
              <a:xfrm>
                <a:off x="1580" y="276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19" name="Freeform 1278"/>
              <p:cNvSpPr>
                <a:spLocks/>
              </p:cNvSpPr>
              <p:nvPr/>
            </p:nvSpPr>
            <p:spPr bwMode="auto">
              <a:xfrm>
                <a:off x="1577" y="2762"/>
                <a:ext cx="3" cy="27"/>
              </a:xfrm>
              <a:custGeom>
                <a:avLst/>
                <a:gdLst>
                  <a:gd name="T0" fmla="*/ 0 w 16"/>
                  <a:gd name="T1" fmla="*/ 0 h 131"/>
                  <a:gd name="T2" fmla="*/ 0 w 16"/>
                  <a:gd name="T3" fmla="*/ 0 h 131"/>
                  <a:gd name="T4" fmla="*/ 0 w 16"/>
                  <a:gd name="T5" fmla="*/ 0 h 131"/>
                  <a:gd name="T6" fmla="*/ 0 w 16"/>
                  <a:gd name="T7" fmla="*/ 0 h 131"/>
                  <a:gd name="T8" fmla="*/ 0 w 16"/>
                  <a:gd name="T9" fmla="*/ 0 h 131"/>
                  <a:gd name="T10" fmla="*/ 0 w 16"/>
                  <a:gd name="T11" fmla="*/ 0 h 131"/>
                  <a:gd name="T12" fmla="*/ 0 w 16"/>
                  <a:gd name="T13" fmla="*/ 0 h 131"/>
                  <a:gd name="T14" fmla="*/ 0 w 16"/>
                  <a:gd name="T15" fmla="*/ 0 h 131"/>
                  <a:gd name="T16" fmla="*/ 0 w 16"/>
                  <a:gd name="T17" fmla="*/ 0 h 131"/>
                  <a:gd name="T18" fmla="*/ 0 w 16"/>
                  <a:gd name="T19" fmla="*/ 0 h 131"/>
                  <a:gd name="T20" fmla="*/ 0 w 16"/>
                  <a:gd name="T21" fmla="*/ 0 h 131"/>
                  <a:gd name="T22" fmla="*/ 0 w 16"/>
                  <a:gd name="T23" fmla="*/ 0 h 131"/>
                  <a:gd name="T24" fmla="*/ 0 w 16"/>
                  <a:gd name="T25" fmla="*/ 0 h 131"/>
                  <a:gd name="T26" fmla="*/ 0 w 16"/>
                  <a:gd name="T27" fmla="*/ 0 h 131"/>
                  <a:gd name="T28" fmla="*/ 0 w 16"/>
                  <a:gd name="T29" fmla="*/ 0 h 131"/>
                  <a:gd name="T30" fmla="*/ 0 w 16"/>
                  <a:gd name="T31" fmla="*/ 0 h 131"/>
                  <a:gd name="T32" fmla="*/ 0 w 16"/>
                  <a:gd name="T33" fmla="*/ 0 h 131"/>
                  <a:gd name="T34" fmla="*/ 0 w 16"/>
                  <a:gd name="T35" fmla="*/ 0 h 131"/>
                  <a:gd name="T36" fmla="*/ 0 w 16"/>
                  <a:gd name="T37" fmla="*/ 0 h 131"/>
                  <a:gd name="T38" fmla="*/ 0 w 16"/>
                  <a:gd name="T39" fmla="*/ 0 h 131"/>
                  <a:gd name="T40" fmla="*/ 0 w 16"/>
                  <a:gd name="T41" fmla="*/ 0 h 131"/>
                  <a:gd name="T42" fmla="*/ 0 w 16"/>
                  <a:gd name="T43" fmla="*/ 0 h 131"/>
                  <a:gd name="T44" fmla="*/ 0 w 16"/>
                  <a:gd name="T45" fmla="*/ 0 h 131"/>
                  <a:gd name="T46" fmla="*/ 0 w 16"/>
                  <a:gd name="T47" fmla="*/ 0 h 131"/>
                  <a:gd name="T48" fmla="*/ 0 w 16"/>
                  <a:gd name="T49" fmla="*/ 0 h 131"/>
                  <a:gd name="T50" fmla="*/ 0 w 16"/>
                  <a:gd name="T51" fmla="*/ 0 h 13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31"/>
                  <a:gd name="T80" fmla="*/ 16 w 16"/>
                  <a:gd name="T81" fmla="*/ 131 h 131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31">
                    <a:moveTo>
                      <a:pt x="16" y="10"/>
                    </a:moveTo>
                    <a:lnTo>
                      <a:pt x="16" y="6"/>
                    </a:lnTo>
                    <a:lnTo>
                      <a:pt x="13" y="4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1"/>
                    </a:lnTo>
                    <a:lnTo>
                      <a:pt x="2" y="124"/>
                    </a:lnTo>
                    <a:lnTo>
                      <a:pt x="2" y="127"/>
                    </a:lnTo>
                    <a:lnTo>
                      <a:pt x="5" y="127"/>
                    </a:lnTo>
                    <a:lnTo>
                      <a:pt x="7" y="131"/>
                    </a:lnTo>
                    <a:lnTo>
                      <a:pt x="11" y="131"/>
                    </a:lnTo>
                    <a:lnTo>
                      <a:pt x="13" y="127"/>
                    </a:lnTo>
                    <a:lnTo>
                      <a:pt x="16" y="124"/>
                    </a:lnTo>
                    <a:lnTo>
                      <a:pt x="16" y="121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20" name="Line 1279"/>
              <p:cNvSpPr>
                <a:spLocks noChangeShapeType="1"/>
              </p:cNvSpPr>
              <p:nvPr/>
            </p:nvSpPr>
            <p:spPr bwMode="auto">
              <a:xfrm>
                <a:off x="1578" y="278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21" name="Freeform 1280"/>
              <p:cNvSpPr>
                <a:spLocks/>
              </p:cNvSpPr>
              <p:nvPr/>
            </p:nvSpPr>
            <p:spPr bwMode="auto">
              <a:xfrm>
                <a:off x="1577" y="2785"/>
                <a:ext cx="18" cy="4"/>
              </a:xfrm>
              <a:custGeom>
                <a:avLst/>
                <a:gdLst>
                  <a:gd name="T0" fmla="*/ 0 w 90"/>
                  <a:gd name="T1" fmla="*/ 0 h 19"/>
                  <a:gd name="T2" fmla="*/ 0 w 90"/>
                  <a:gd name="T3" fmla="*/ 0 h 19"/>
                  <a:gd name="T4" fmla="*/ 0 w 90"/>
                  <a:gd name="T5" fmla="*/ 0 h 19"/>
                  <a:gd name="T6" fmla="*/ 0 w 90"/>
                  <a:gd name="T7" fmla="*/ 0 h 19"/>
                  <a:gd name="T8" fmla="*/ 0 w 90"/>
                  <a:gd name="T9" fmla="*/ 0 h 19"/>
                  <a:gd name="T10" fmla="*/ 0 w 90"/>
                  <a:gd name="T11" fmla="*/ 0 h 19"/>
                  <a:gd name="T12" fmla="*/ 0 w 90"/>
                  <a:gd name="T13" fmla="*/ 0 h 19"/>
                  <a:gd name="T14" fmla="*/ 0 w 90"/>
                  <a:gd name="T15" fmla="*/ 0 h 19"/>
                  <a:gd name="T16" fmla="*/ 0 w 90"/>
                  <a:gd name="T17" fmla="*/ 0 h 19"/>
                  <a:gd name="T18" fmla="*/ 0 w 90"/>
                  <a:gd name="T19" fmla="*/ 0 h 19"/>
                  <a:gd name="T20" fmla="*/ 0 w 90"/>
                  <a:gd name="T21" fmla="*/ 0 h 19"/>
                  <a:gd name="T22" fmla="*/ 0 w 90"/>
                  <a:gd name="T23" fmla="*/ 0 h 19"/>
                  <a:gd name="T24" fmla="*/ 0 w 90"/>
                  <a:gd name="T25" fmla="*/ 0 h 19"/>
                  <a:gd name="T26" fmla="*/ 0 w 90"/>
                  <a:gd name="T27" fmla="*/ 0 h 19"/>
                  <a:gd name="T28" fmla="*/ 0 w 90"/>
                  <a:gd name="T29" fmla="*/ 0 h 19"/>
                  <a:gd name="T30" fmla="*/ 0 w 90"/>
                  <a:gd name="T31" fmla="*/ 0 h 19"/>
                  <a:gd name="T32" fmla="*/ 0 w 90"/>
                  <a:gd name="T33" fmla="*/ 0 h 19"/>
                  <a:gd name="T34" fmla="*/ 0 w 90"/>
                  <a:gd name="T35" fmla="*/ 0 h 19"/>
                  <a:gd name="T36" fmla="*/ 0 w 90"/>
                  <a:gd name="T37" fmla="*/ 0 h 19"/>
                  <a:gd name="T38" fmla="*/ 0 w 90"/>
                  <a:gd name="T39" fmla="*/ 0 h 19"/>
                  <a:gd name="T40" fmla="*/ 0 w 90"/>
                  <a:gd name="T41" fmla="*/ 0 h 19"/>
                  <a:gd name="T42" fmla="*/ 0 w 90"/>
                  <a:gd name="T43" fmla="*/ 0 h 19"/>
                  <a:gd name="T44" fmla="*/ 0 w 90"/>
                  <a:gd name="T45" fmla="*/ 0 h 19"/>
                  <a:gd name="T46" fmla="*/ 0 w 90"/>
                  <a:gd name="T47" fmla="*/ 0 h 19"/>
                  <a:gd name="T48" fmla="*/ 0 w 90"/>
                  <a:gd name="T49" fmla="*/ 0 h 19"/>
                  <a:gd name="T50" fmla="*/ 0 w 90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90"/>
                  <a:gd name="T79" fmla="*/ 0 h 19"/>
                  <a:gd name="T80" fmla="*/ 90 w 90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90" h="19">
                    <a:moveTo>
                      <a:pt x="7" y="0"/>
                    </a:moveTo>
                    <a:lnTo>
                      <a:pt x="7" y="0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2" y="15"/>
                    </a:lnTo>
                    <a:lnTo>
                      <a:pt x="5" y="15"/>
                    </a:lnTo>
                    <a:lnTo>
                      <a:pt x="7" y="19"/>
                    </a:lnTo>
                    <a:lnTo>
                      <a:pt x="79" y="19"/>
                    </a:lnTo>
                    <a:lnTo>
                      <a:pt x="84" y="15"/>
                    </a:lnTo>
                    <a:lnTo>
                      <a:pt x="86" y="15"/>
                    </a:lnTo>
                    <a:lnTo>
                      <a:pt x="86" y="12"/>
                    </a:lnTo>
                    <a:lnTo>
                      <a:pt x="90" y="9"/>
                    </a:lnTo>
                    <a:lnTo>
                      <a:pt x="86" y="6"/>
                    </a:lnTo>
                    <a:lnTo>
                      <a:pt x="86" y="2"/>
                    </a:lnTo>
                    <a:lnTo>
                      <a:pt x="84" y="0"/>
                    </a:lnTo>
                    <a:lnTo>
                      <a:pt x="81" y="0"/>
                    </a:lnTo>
                    <a:lnTo>
                      <a:pt x="79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22" name="Line 1281"/>
              <p:cNvSpPr>
                <a:spLocks noChangeShapeType="1"/>
              </p:cNvSpPr>
              <p:nvPr/>
            </p:nvSpPr>
            <p:spPr bwMode="auto">
              <a:xfrm>
                <a:off x="1595" y="278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23" name="Freeform 1282"/>
              <p:cNvSpPr>
                <a:spLocks/>
              </p:cNvSpPr>
              <p:nvPr/>
            </p:nvSpPr>
            <p:spPr bwMode="auto">
              <a:xfrm>
                <a:off x="1592" y="2785"/>
                <a:ext cx="3" cy="26"/>
              </a:xfrm>
              <a:custGeom>
                <a:avLst/>
                <a:gdLst>
                  <a:gd name="T0" fmla="*/ 0 w 17"/>
                  <a:gd name="T1" fmla="*/ 0 h 129"/>
                  <a:gd name="T2" fmla="*/ 0 w 17"/>
                  <a:gd name="T3" fmla="*/ 0 h 129"/>
                  <a:gd name="T4" fmla="*/ 0 w 17"/>
                  <a:gd name="T5" fmla="*/ 0 h 129"/>
                  <a:gd name="T6" fmla="*/ 0 w 17"/>
                  <a:gd name="T7" fmla="*/ 0 h 129"/>
                  <a:gd name="T8" fmla="*/ 0 w 17"/>
                  <a:gd name="T9" fmla="*/ 0 h 129"/>
                  <a:gd name="T10" fmla="*/ 0 w 17"/>
                  <a:gd name="T11" fmla="*/ 0 h 129"/>
                  <a:gd name="T12" fmla="*/ 0 w 17"/>
                  <a:gd name="T13" fmla="*/ 0 h 129"/>
                  <a:gd name="T14" fmla="*/ 0 w 17"/>
                  <a:gd name="T15" fmla="*/ 0 h 129"/>
                  <a:gd name="T16" fmla="*/ 0 w 17"/>
                  <a:gd name="T17" fmla="*/ 0 h 129"/>
                  <a:gd name="T18" fmla="*/ 0 w 17"/>
                  <a:gd name="T19" fmla="*/ 0 h 129"/>
                  <a:gd name="T20" fmla="*/ 0 w 17"/>
                  <a:gd name="T21" fmla="*/ 0 h 129"/>
                  <a:gd name="T22" fmla="*/ 0 w 17"/>
                  <a:gd name="T23" fmla="*/ 0 h 129"/>
                  <a:gd name="T24" fmla="*/ 0 w 17"/>
                  <a:gd name="T25" fmla="*/ 0 h 129"/>
                  <a:gd name="T26" fmla="*/ 0 w 17"/>
                  <a:gd name="T27" fmla="*/ 0 h 129"/>
                  <a:gd name="T28" fmla="*/ 0 w 17"/>
                  <a:gd name="T29" fmla="*/ 0 h 129"/>
                  <a:gd name="T30" fmla="*/ 0 w 17"/>
                  <a:gd name="T31" fmla="*/ 0 h 129"/>
                  <a:gd name="T32" fmla="*/ 0 w 17"/>
                  <a:gd name="T33" fmla="*/ 0 h 129"/>
                  <a:gd name="T34" fmla="*/ 0 w 17"/>
                  <a:gd name="T35" fmla="*/ 0 h 129"/>
                  <a:gd name="T36" fmla="*/ 0 w 17"/>
                  <a:gd name="T37" fmla="*/ 0 h 129"/>
                  <a:gd name="T38" fmla="*/ 0 w 17"/>
                  <a:gd name="T39" fmla="*/ 0 h 129"/>
                  <a:gd name="T40" fmla="*/ 0 w 17"/>
                  <a:gd name="T41" fmla="*/ 0 h 129"/>
                  <a:gd name="T42" fmla="*/ 0 w 17"/>
                  <a:gd name="T43" fmla="*/ 0 h 129"/>
                  <a:gd name="T44" fmla="*/ 0 w 17"/>
                  <a:gd name="T45" fmla="*/ 0 h 129"/>
                  <a:gd name="T46" fmla="*/ 0 w 17"/>
                  <a:gd name="T47" fmla="*/ 0 h 129"/>
                  <a:gd name="T48" fmla="*/ 0 w 17"/>
                  <a:gd name="T49" fmla="*/ 0 h 129"/>
                  <a:gd name="T50" fmla="*/ 0 w 17"/>
                  <a:gd name="T51" fmla="*/ 0 h 12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29"/>
                  <a:gd name="T80" fmla="*/ 17 w 17"/>
                  <a:gd name="T81" fmla="*/ 129 h 12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29">
                    <a:moveTo>
                      <a:pt x="17" y="9"/>
                    </a:moveTo>
                    <a:lnTo>
                      <a:pt x="13" y="6"/>
                    </a:lnTo>
                    <a:lnTo>
                      <a:pt x="13" y="2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0"/>
                    </a:lnTo>
                    <a:lnTo>
                      <a:pt x="0" y="123"/>
                    </a:lnTo>
                    <a:lnTo>
                      <a:pt x="0" y="125"/>
                    </a:lnTo>
                    <a:lnTo>
                      <a:pt x="2" y="125"/>
                    </a:lnTo>
                    <a:lnTo>
                      <a:pt x="6" y="129"/>
                    </a:lnTo>
                    <a:lnTo>
                      <a:pt x="8" y="129"/>
                    </a:lnTo>
                    <a:lnTo>
                      <a:pt x="11" y="125"/>
                    </a:lnTo>
                    <a:lnTo>
                      <a:pt x="13" y="125"/>
                    </a:lnTo>
                    <a:lnTo>
                      <a:pt x="13" y="123"/>
                    </a:lnTo>
                    <a:lnTo>
                      <a:pt x="13" y="120"/>
                    </a:lnTo>
                    <a:lnTo>
                      <a:pt x="17" y="120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24" name="Line 1283"/>
              <p:cNvSpPr>
                <a:spLocks noChangeShapeType="1"/>
              </p:cNvSpPr>
              <p:nvPr/>
            </p:nvSpPr>
            <p:spPr bwMode="auto">
              <a:xfrm>
                <a:off x="1593" y="280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25" name="Freeform 1284"/>
              <p:cNvSpPr>
                <a:spLocks/>
              </p:cNvSpPr>
              <p:nvPr/>
            </p:nvSpPr>
            <p:spPr bwMode="auto">
              <a:xfrm>
                <a:off x="1592" y="2807"/>
                <a:ext cx="22" cy="4"/>
              </a:xfrm>
              <a:custGeom>
                <a:avLst/>
                <a:gdLst>
                  <a:gd name="T0" fmla="*/ 0 w 114"/>
                  <a:gd name="T1" fmla="*/ 0 h 19"/>
                  <a:gd name="T2" fmla="*/ 0 w 114"/>
                  <a:gd name="T3" fmla="*/ 0 h 19"/>
                  <a:gd name="T4" fmla="*/ 0 w 114"/>
                  <a:gd name="T5" fmla="*/ 0 h 19"/>
                  <a:gd name="T6" fmla="*/ 0 w 114"/>
                  <a:gd name="T7" fmla="*/ 0 h 19"/>
                  <a:gd name="T8" fmla="*/ 0 w 114"/>
                  <a:gd name="T9" fmla="*/ 0 h 19"/>
                  <a:gd name="T10" fmla="*/ 0 w 114"/>
                  <a:gd name="T11" fmla="*/ 0 h 19"/>
                  <a:gd name="T12" fmla="*/ 0 w 114"/>
                  <a:gd name="T13" fmla="*/ 0 h 19"/>
                  <a:gd name="T14" fmla="*/ 0 w 114"/>
                  <a:gd name="T15" fmla="*/ 0 h 19"/>
                  <a:gd name="T16" fmla="*/ 0 w 114"/>
                  <a:gd name="T17" fmla="*/ 0 h 19"/>
                  <a:gd name="T18" fmla="*/ 0 w 114"/>
                  <a:gd name="T19" fmla="*/ 0 h 19"/>
                  <a:gd name="T20" fmla="*/ 0 w 114"/>
                  <a:gd name="T21" fmla="*/ 0 h 19"/>
                  <a:gd name="T22" fmla="*/ 0 w 114"/>
                  <a:gd name="T23" fmla="*/ 0 h 19"/>
                  <a:gd name="T24" fmla="*/ 0 w 114"/>
                  <a:gd name="T25" fmla="*/ 0 h 19"/>
                  <a:gd name="T26" fmla="*/ 0 w 114"/>
                  <a:gd name="T27" fmla="*/ 0 h 19"/>
                  <a:gd name="T28" fmla="*/ 0 w 114"/>
                  <a:gd name="T29" fmla="*/ 0 h 19"/>
                  <a:gd name="T30" fmla="*/ 0 w 114"/>
                  <a:gd name="T31" fmla="*/ 0 h 19"/>
                  <a:gd name="T32" fmla="*/ 0 w 114"/>
                  <a:gd name="T33" fmla="*/ 0 h 19"/>
                  <a:gd name="T34" fmla="*/ 0 w 114"/>
                  <a:gd name="T35" fmla="*/ 0 h 19"/>
                  <a:gd name="T36" fmla="*/ 0 w 114"/>
                  <a:gd name="T37" fmla="*/ 0 h 19"/>
                  <a:gd name="T38" fmla="*/ 0 w 114"/>
                  <a:gd name="T39" fmla="*/ 0 h 19"/>
                  <a:gd name="T40" fmla="*/ 0 w 114"/>
                  <a:gd name="T41" fmla="*/ 0 h 19"/>
                  <a:gd name="T42" fmla="*/ 0 w 114"/>
                  <a:gd name="T43" fmla="*/ 0 h 19"/>
                  <a:gd name="T44" fmla="*/ 0 w 114"/>
                  <a:gd name="T45" fmla="*/ 0 h 19"/>
                  <a:gd name="T46" fmla="*/ 0 w 114"/>
                  <a:gd name="T47" fmla="*/ 0 h 19"/>
                  <a:gd name="T48" fmla="*/ 0 w 114"/>
                  <a:gd name="T49" fmla="*/ 0 h 19"/>
                  <a:gd name="T50" fmla="*/ 0 w 114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14"/>
                  <a:gd name="T79" fmla="*/ 0 h 19"/>
                  <a:gd name="T80" fmla="*/ 114 w 114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14" h="19">
                    <a:moveTo>
                      <a:pt x="8" y="0"/>
                    </a:moveTo>
                    <a:lnTo>
                      <a:pt x="6" y="0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2" y="15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107" y="19"/>
                    </a:lnTo>
                    <a:lnTo>
                      <a:pt x="112" y="15"/>
                    </a:lnTo>
                    <a:lnTo>
                      <a:pt x="114" y="13"/>
                    </a:lnTo>
                    <a:lnTo>
                      <a:pt x="114" y="10"/>
                    </a:lnTo>
                    <a:lnTo>
                      <a:pt x="114" y="7"/>
                    </a:lnTo>
                    <a:lnTo>
                      <a:pt x="114" y="4"/>
                    </a:lnTo>
                    <a:lnTo>
                      <a:pt x="112" y="4"/>
                    </a:lnTo>
                    <a:lnTo>
                      <a:pt x="112" y="0"/>
                    </a:lnTo>
                    <a:lnTo>
                      <a:pt x="109" y="0"/>
                    </a:lnTo>
                    <a:lnTo>
                      <a:pt x="107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26" name="Line 1285"/>
              <p:cNvSpPr>
                <a:spLocks noChangeShapeType="1"/>
              </p:cNvSpPr>
              <p:nvPr/>
            </p:nvSpPr>
            <p:spPr bwMode="auto">
              <a:xfrm>
                <a:off x="1614" y="280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27" name="Freeform 1286"/>
              <p:cNvSpPr>
                <a:spLocks/>
              </p:cNvSpPr>
              <p:nvPr/>
            </p:nvSpPr>
            <p:spPr bwMode="auto">
              <a:xfrm>
                <a:off x="1611" y="2807"/>
                <a:ext cx="3" cy="25"/>
              </a:xfrm>
              <a:custGeom>
                <a:avLst/>
                <a:gdLst>
                  <a:gd name="T0" fmla="*/ 0 w 16"/>
                  <a:gd name="T1" fmla="*/ 0 h 127"/>
                  <a:gd name="T2" fmla="*/ 0 w 16"/>
                  <a:gd name="T3" fmla="*/ 0 h 127"/>
                  <a:gd name="T4" fmla="*/ 0 w 16"/>
                  <a:gd name="T5" fmla="*/ 0 h 127"/>
                  <a:gd name="T6" fmla="*/ 0 w 16"/>
                  <a:gd name="T7" fmla="*/ 0 h 127"/>
                  <a:gd name="T8" fmla="*/ 0 w 16"/>
                  <a:gd name="T9" fmla="*/ 0 h 127"/>
                  <a:gd name="T10" fmla="*/ 0 w 16"/>
                  <a:gd name="T11" fmla="*/ 0 h 127"/>
                  <a:gd name="T12" fmla="*/ 0 w 16"/>
                  <a:gd name="T13" fmla="*/ 0 h 127"/>
                  <a:gd name="T14" fmla="*/ 0 w 16"/>
                  <a:gd name="T15" fmla="*/ 0 h 127"/>
                  <a:gd name="T16" fmla="*/ 0 w 16"/>
                  <a:gd name="T17" fmla="*/ 0 h 127"/>
                  <a:gd name="T18" fmla="*/ 0 w 16"/>
                  <a:gd name="T19" fmla="*/ 0 h 127"/>
                  <a:gd name="T20" fmla="*/ 0 w 16"/>
                  <a:gd name="T21" fmla="*/ 0 h 127"/>
                  <a:gd name="T22" fmla="*/ 0 w 16"/>
                  <a:gd name="T23" fmla="*/ 0 h 127"/>
                  <a:gd name="T24" fmla="*/ 0 w 16"/>
                  <a:gd name="T25" fmla="*/ 0 h 127"/>
                  <a:gd name="T26" fmla="*/ 0 w 16"/>
                  <a:gd name="T27" fmla="*/ 0 h 127"/>
                  <a:gd name="T28" fmla="*/ 0 w 16"/>
                  <a:gd name="T29" fmla="*/ 0 h 127"/>
                  <a:gd name="T30" fmla="*/ 0 w 16"/>
                  <a:gd name="T31" fmla="*/ 0 h 127"/>
                  <a:gd name="T32" fmla="*/ 0 w 16"/>
                  <a:gd name="T33" fmla="*/ 0 h 127"/>
                  <a:gd name="T34" fmla="*/ 0 w 16"/>
                  <a:gd name="T35" fmla="*/ 0 h 127"/>
                  <a:gd name="T36" fmla="*/ 0 w 16"/>
                  <a:gd name="T37" fmla="*/ 0 h 127"/>
                  <a:gd name="T38" fmla="*/ 0 w 16"/>
                  <a:gd name="T39" fmla="*/ 0 h 127"/>
                  <a:gd name="T40" fmla="*/ 0 w 16"/>
                  <a:gd name="T41" fmla="*/ 0 h 127"/>
                  <a:gd name="T42" fmla="*/ 0 w 16"/>
                  <a:gd name="T43" fmla="*/ 0 h 127"/>
                  <a:gd name="T44" fmla="*/ 0 w 16"/>
                  <a:gd name="T45" fmla="*/ 0 h 127"/>
                  <a:gd name="T46" fmla="*/ 0 w 16"/>
                  <a:gd name="T47" fmla="*/ 0 h 127"/>
                  <a:gd name="T48" fmla="*/ 0 w 16"/>
                  <a:gd name="T49" fmla="*/ 0 h 127"/>
                  <a:gd name="T50" fmla="*/ 0 w 16"/>
                  <a:gd name="T51" fmla="*/ 0 h 12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7"/>
                  <a:gd name="T80" fmla="*/ 16 w 16"/>
                  <a:gd name="T81" fmla="*/ 127 h 12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7">
                    <a:moveTo>
                      <a:pt x="16" y="10"/>
                    </a:moveTo>
                    <a:lnTo>
                      <a:pt x="16" y="7"/>
                    </a:lnTo>
                    <a:lnTo>
                      <a:pt x="16" y="4"/>
                    </a:lnTo>
                    <a:lnTo>
                      <a:pt x="14" y="4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3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21"/>
                    </a:lnTo>
                    <a:lnTo>
                      <a:pt x="3" y="123"/>
                    </a:lnTo>
                    <a:lnTo>
                      <a:pt x="3" y="127"/>
                    </a:lnTo>
                    <a:lnTo>
                      <a:pt x="6" y="127"/>
                    </a:lnTo>
                    <a:lnTo>
                      <a:pt x="9" y="127"/>
                    </a:lnTo>
                    <a:lnTo>
                      <a:pt x="11" y="127"/>
                    </a:lnTo>
                    <a:lnTo>
                      <a:pt x="14" y="127"/>
                    </a:lnTo>
                    <a:lnTo>
                      <a:pt x="16" y="123"/>
                    </a:lnTo>
                    <a:lnTo>
                      <a:pt x="16" y="121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28" name="Line 1287"/>
              <p:cNvSpPr>
                <a:spLocks noChangeShapeType="1"/>
              </p:cNvSpPr>
              <p:nvPr/>
            </p:nvSpPr>
            <p:spPr bwMode="auto">
              <a:xfrm>
                <a:off x="1613" y="282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29" name="Freeform 1288"/>
              <p:cNvSpPr>
                <a:spLocks/>
              </p:cNvSpPr>
              <p:nvPr/>
            </p:nvSpPr>
            <p:spPr bwMode="auto">
              <a:xfrm>
                <a:off x="1611" y="2828"/>
                <a:ext cx="26" cy="4"/>
              </a:xfrm>
              <a:custGeom>
                <a:avLst/>
                <a:gdLst>
                  <a:gd name="T0" fmla="*/ 0 w 131"/>
                  <a:gd name="T1" fmla="*/ 0 h 19"/>
                  <a:gd name="T2" fmla="*/ 0 w 131"/>
                  <a:gd name="T3" fmla="*/ 0 h 19"/>
                  <a:gd name="T4" fmla="*/ 0 w 131"/>
                  <a:gd name="T5" fmla="*/ 0 h 19"/>
                  <a:gd name="T6" fmla="*/ 0 w 131"/>
                  <a:gd name="T7" fmla="*/ 0 h 19"/>
                  <a:gd name="T8" fmla="*/ 0 w 131"/>
                  <a:gd name="T9" fmla="*/ 0 h 19"/>
                  <a:gd name="T10" fmla="*/ 0 w 131"/>
                  <a:gd name="T11" fmla="*/ 0 h 19"/>
                  <a:gd name="T12" fmla="*/ 0 w 131"/>
                  <a:gd name="T13" fmla="*/ 0 h 19"/>
                  <a:gd name="T14" fmla="*/ 0 w 131"/>
                  <a:gd name="T15" fmla="*/ 0 h 19"/>
                  <a:gd name="T16" fmla="*/ 0 w 131"/>
                  <a:gd name="T17" fmla="*/ 0 h 19"/>
                  <a:gd name="T18" fmla="*/ 0 w 131"/>
                  <a:gd name="T19" fmla="*/ 0 h 19"/>
                  <a:gd name="T20" fmla="*/ 0 w 131"/>
                  <a:gd name="T21" fmla="*/ 0 h 19"/>
                  <a:gd name="T22" fmla="*/ 0 w 131"/>
                  <a:gd name="T23" fmla="*/ 0 h 19"/>
                  <a:gd name="T24" fmla="*/ 0 w 131"/>
                  <a:gd name="T25" fmla="*/ 0 h 19"/>
                  <a:gd name="T26" fmla="*/ 0 w 131"/>
                  <a:gd name="T27" fmla="*/ 0 h 19"/>
                  <a:gd name="T28" fmla="*/ 0 w 131"/>
                  <a:gd name="T29" fmla="*/ 0 h 19"/>
                  <a:gd name="T30" fmla="*/ 0 w 131"/>
                  <a:gd name="T31" fmla="*/ 0 h 19"/>
                  <a:gd name="T32" fmla="*/ 0 w 131"/>
                  <a:gd name="T33" fmla="*/ 0 h 19"/>
                  <a:gd name="T34" fmla="*/ 0 w 131"/>
                  <a:gd name="T35" fmla="*/ 0 h 19"/>
                  <a:gd name="T36" fmla="*/ 0 w 131"/>
                  <a:gd name="T37" fmla="*/ 0 h 19"/>
                  <a:gd name="T38" fmla="*/ 0 w 131"/>
                  <a:gd name="T39" fmla="*/ 0 h 19"/>
                  <a:gd name="T40" fmla="*/ 0 w 131"/>
                  <a:gd name="T41" fmla="*/ 0 h 19"/>
                  <a:gd name="T42" fmla="*/ 0 w 131"/>
                  <a:gd name="T43" fmla="*/ 0 h 19"/>
                  <a:gd name="T44" fmla="*/ 0 w 131"/>
                  <a:gd name="T45" fmla="*/ 0 h 19"/>
                  <a:gd name="T46" fmla="*/ 0 w 131"/>
                  <a:gd name="T47" fmla="*/ 0 h 19"/>
                  <a:gd name="T48" fmla="*/ 0 w 131"/>
                  <a:gd name="T49" fmla="*/ 0 h 19"/>
                  <a:gd name="T50" fmla="*/ 0 w 131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31"/>
                  <a:gd name="T79" fmla="*/ 0 h 19"/>
                  <a:gd name="T80" fmla="*/ 131 w 131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31" h="19">
                    <a:moveTo>
                      <a:pt x="9" y="0"/>
                    </a:moveTo>
                    <a:lnTo>
                      <a:pt x="6" y="3"/>
                    </a:lnTo>
                    <a:lnTo>
                      <a:pt x="3" y="3"/>
                    </a:lnTo>
                    <a:lnTo>
                      <a:pt x="3" y="7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3" y="15"/>
                    </a:lnTo>
                    <a:lnTo>
                      <a:pt x="3" y="19"/>
                    </a:lnTo>
                    <a:lnTo>
                      <a:pt x="6" y="19"/>
                    </a:lnTo>
                    <a:lnTo>
                      <a:pt x="9" y="19"/>
                    </a:lnTo>
                    <a:lnTo>
                      <a:pt x="121" y="19"/>
                    </a:lnTo>
                    <a:lnTo>
                      <a:pt x="129" y="19"/>
                    </a:lnTo>
                    <a:lnTo>
                      <a:pt x="131" y="15"/>
                    </a:lnTo>
                    <a:lnTo>
                      <a:pt x="131" y="13"/>
                    </a:lnTo>
                    <a:lnTo>
                      <a:pt x="131" y="9"/>
                    </a:lnTo>
                    <a:lnTo>
                      <a:pt x="131" y="7"/>
                    </a:lnTo>
                    <a:lnTo>
                      <a:pt x="129" y="3"/>
                    </a:lnTo>
                    <a:lnTo>
                      <a:pt x="125" y="3"/>
                    </a:lnTo>
                    <a:lnTo>
                      <a:pt x="121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30" name="Line 1289"/>
              <p:cNvSpPr>
                <a:spLocks noChangeShapeType="1"/>
              </p:cNvSpPr>
              <p:nvPr/>
            </p:nvSpPr>
            <p:spPr bwMode="auto">
              <a:xfrm>
                <a:off x="1637" y="283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31" name="Freeform 1290"/>
              <p:cNvSpPr>
                <a:spLocks/>
              </p:cNvSpPr>
              <p:nvPr/>
            </p:nvSpPr>
            <p:spPr bwMode="auto">
              <a:xfrm>
                <a:off x="1634" y="2828"/>
                <a:ext cx="3" cy="26"/>
              </a:xfrm>
              <a:custGeom>
                <a:avLst/>
                <a:gdLst>
                  <a:gd name="T0" fmla="*/ 0 w 16"/>
                  <a:gd name="T1" fmla="*/ 0 h 130"/>
                  <a:gd name="T2" fmla="*/ 0 w 16"/>
                  <a:gd name="T3" fmla="*/ 0 h 130"/>
                  <a:gd name="T4" fmla="*/ 0 w 16"/>
                  <a:gd name="T5" fmla="*/ 0 h 130"/>
                  <a:gd name="T6" fmla="*/ 0 w 16"/>
                  <a:gd name="T7" fmla="*/ 0 h 130"/>
                  <a:gd name="T8" fmla="*/ 0 w 16"/>
                  <a:gd name="T9" fmla="*/ 0 h 130"/>
                  <a:gd name="T10" fmla="*/ 0 w 16"/>
                  <a:gd name="T11" fmla="*/ 0 h 130"/>
                  <a:gd name="T12" fmla="*/ 0 w 16"/>
                  <a:gd name="T13" fmla="*/ 0 h 130"/>
                  <a:gd name="T14" fmla="*/ 0 w 16"/>
                  <a:gd name="T15" fmla="*/ 0 h 130"/>
                  <a:gd name="T16" fmla="*/ 0 w 16"/>
                  <a:gd name="T17" fmla="*/ 0 h 130"/>
                  <a:gd name="T18" fmla="*/ 0 w 16"/>
                  <a:gd name="T19" fmla="*/ 0 h 130"/>
                  <a:gd name="T20" fmla="*/ 0 w 16"/>
                  <a:gd name="T21" fmla="*/ 0 h 130"/>
                  <a:gd name="T22" fmla="*/ 0 w 16"/>
                  <a:gd name="T23" fmla="*/ 0 h 130"/>
                  <a:gd name="T24" fmla="*/ 0 w 16"/>
                  <a:gd name="T25" fmla="*/ 0 h 130"/>
                  <a:gd name="T26" fmla="*/ 0 w 16"/>
                  <a:gd name="T27" fmla="*/ 0 h 130"/>
                  <a:gd name="T28" fmla="*/ 0 w 16"/>
                  <a:gd name="T29" fmla="*/ 0 h 130"/>
                  <a:gd name="T30" fmla="*/ 0 w 16"/>
                  <a:gd name="T31" fmla="*/ 0 h 130"/>
                  <a:gd name="T32" fmla="*/ 0 w 16"/>
                  <a:gd name="T33" fmla="*/ 0 h 130"/>
                  <a:gd name="T34" fmla="*/ 0 w 16"/>
                  <a:gd name="T35" fmla="*/ 0 h 130"/>
                  <a:gd name="T36" fmla="*/ 0 w 16"/>
                  <a:gd name="T37" fmla="*/ 0 h 130"/>
                  <a:gd name="T38" fmla="*/ 0 w 16"/>
                  <a:gd name="T39" fmla="*/ 0 h 130"/>
                  <a:gd name="T40" fmla="*/ 0 w 16"/>
                  <a:gd name="T41" fmla="*/ 0 h 130"/>
                  <a:gd name="T42" fmla="*/ 0 w 16"/>
                  <a:gd name="T43" fmla="*/ 0 h 130"/>
                  <a:gd name="T44" fmla="*/ 0 w 16"/>
                  <a:gd name="T45" fmla="*/ 0 h 130"/>
                  <a:gd name="T46" fmla="*/ 0 w 16"/>
                  <a:gd name="T47" fmla="*/ 0 h 130"/>
                  <a:gd name="T48" fmla="*/ 0 w 16"/>
                  <a:gd name="T49" fmla="*/ 0 h 130"/>
                  <a:gd name="T50" fmla="*/ 0 w 16"/>
                  <a:gd name="T51" fmla="*/ 0 h 13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30"/>
                  <a:gd name="T80" fmla="*/ 16 w 16"/>
                  <a:gd name="T81" fmla="*/ 130 h 13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30">
                    <a:moveTo>
                      <a:pt x="16" y="9"/>
                    </a:moveTo>
                    <a:lnTo>
                      <a:pt x="16" y="9"/>
                    </a:lnTo>
                    <a:lnTo>
                      <a:pt x="16" y="7"/>
                    </a:lnTo>
                    <a:lnTo>
                      <a:pt x="14" y="3"/>
                    </a:lnTo>
                    <a:lnTo>
                      <a:pt x="10" y="3"/>
                    </a:lnTo>
                    <a:lnTo>
                      <a:pt x="8" y="0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21"/>
                    </a:lnTo>
                    <a:lnTo>
                      <a:pt x="0" y="127"/>
                    </a:lnTo>
                    <a:lnTo>
                      <a:pt x="3" y="127"/>
                    </a:lnTo>
                    <a:lnTo>
                      <a:pt x="6" y="130"/>
                    </a:lnTo>
                    <a:lnTo>
                      <a:pt x="8" y="130"/>
                    </a:lnTo>
                    <a:lnTo>
                      <a:pt x="10" y="130"/>
                    </a:lnTo>
                    <a:lnTo>
                      <a:pt x="14" y="130"/>
                    </a:lnTo>
                    <a:lnTo>
                      <a:pt x="14" y="127"/>
                    </a:lnTo>
                    <a:lnTo>
                      <a:pt x="16" y="127"/>
                    </a:lnTo>
                    <a:lnTo>
                      <a:pt x="16" y="123"/>
                    </a:lnTo>
                    <a:lnTo>
                      <a:pt x="16" y="121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32" name="Line 1291"/>
              <p:cNvSpPr>
                <a:spLocks noChangeShapeType="1"/>
              </p:cNvSpPr>
              <p:nvPr/>
            </p:nvSpPr>
            <p:spPr bwMode="auto">
              <a:xfrm>
                <a:off x="1636" y="285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33" name="Freeform 1292"/>
              <p:cNvSpPr>
                <a:spLocks/>
              </p:cNvSpPr>
              <p:nvPr/>
            </p:nvSpPr>
            <p:spPr bwMode="auto">
              <a:xfrm>
                <a:off x="1634" y="2851"/>
                <a:ext cx="18" cy="3"/>
              </a:xfrm>
              <a:custGeom>
                <a:avLst/>
                <a:gdLst>
                  <a:gd name="T0" fmla="*/ 0 w 87"/>
                  <a:gd name="T1" fmla="*/ 0 h 19"/>
                  <a:gd name="T2" fmla="*/ 0 w 87"/>
                  <a:gd name="T3" fmla="*/ 0 h 19"/>
                  <a:gd name="T4" fmla="*/ 0 w 87"/>
                  <a:gd name="T5" fmla="*/ 0 h 19"/>
                  <a:gd name="T6" fmla="*/ 0 w 87"/>
                  <a:gd name="T7" fmla="*/ 0 h 19"/>
                  <a:gd name="T8" fmla="*/ 0 w 87"/>
                  <a:gd name="T9" fmla="*/ 0 h 19"/>
                  <a:gd name="T10" fmla="*/ 0 w 87"/>
                  <a:gd name="T11" fmla="*/ 0 h 19"/>
                  <a:gd name="T12" fmla="*/ 0 w 87"/>
                  <a:gd name="T13" fmla="*/ 0 h 19"/>
                  <a:gd name="T14" fmla="*/ 0 w 87"/>
                  <a:gd name="T15" fmla="*/ 0 h 19"/>
                  <a:gd name="T16" fmla="*/ 0 w 87"/>
                  <a:gd name="T17" fmla="*/ 0 h 19"/>
                  <a:gd name="T18" fmla="*/ 0 w 87"/>
                  <a:gd name="T19" fmla="*/ 0 h 19"/>
                  <a:gd name="T20" fmla="*/ 0 w 87"/>
                  <a:gd name="T21" fmla="*/ 0 h 19"/>
                  <a:gd name="T22" fmla="*/ 0 w 87"/>
                  <a:gd name="T23" fmla="*/ 0 h 19"/>
                  <a:gd name="T24" fmla="*/ 0 w 87"/>
                  <a:gd name="T25" fmla="*/ 0 h 19"/>
                  <a:gd name="T26" fmla="*/ 0 w 87"/>
                  <a:gd name="T27" fmla="*/ 0 h 19"/>
                  <a:gd name="T28" fmla="*/ 0 w 87"/>
                  <a:gd name="T29" fmla="*/ 0 h 19"/>
                  <a:gd name="T30" fmla="*/ 0 w 87"/>
                  <a:gd name="T31" fmla="*/ 0 h 19"/>
                  <a:gd name="T32" fmla="*/ 0 w 87"/>
                  <a:gd name="T33" fmla="*/ 0 h 19"/>
                  <a:gd name="T34" fmla="*/ 0 w 87"/>
                  <a:gd name="T35" fmla="*/ 0 h 19"/>
                  <a:gd name="T36" fmla="*/ 0 w 87"/>
                  <a:gd name="T37" fmla="*/ 0 h 19"/>
                  <a:gd name="T38" fmla="*/ 0 w 87"/>
                  <a:gd name="T39" fmla="*/ 0 h 19"/>
                  <a:gd name="T40" fmla="*/ 0 w 87"/>
                  <a:gd name="T41" fmla="*/ 0 h 19"/>
                  <a:gd name="T42" fmla="*/ 0 w 87"/>
                  <a:gd name="T43" fmla="*/ 0 h 19"/>
                  <a:gd name="T44" fmla="*/ 0 w 87"/>
                  <a:gd name="T45" fmla="*/ 0 h 19"/>
                  <a:gd name="T46" fmla="*/ 0 w 87"/>
                  <a:gd name="T47" fmla="*/ 0 h 19"/>
                  <a:gd name="T48" fmla="*/ 0 w 87"/>
                  <a:gd name="T49" fmla="*/ 0 h 19"/>
                  <a:gd name="T50" fmla="*/ 0 w 87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7"/>
                  <a:gd name="T79" fmla="*/ 0 h 19"/>
                  <a:gd name="T80" fmla="*/ 87 w 87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7" h="19">
                    <a:moveTo>
                      <a:pt x="8" y="0"/>
                    </a:moveTo>
                    <a:lnTo>
                      <a:pt x="6" y="0"/>
                    </a:lnTo>
                    <a:lnTo>
                      <a:pt x="6" y="4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3" y="16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79" y="19"/>
                    </a:lnTo>
                    <a:lnTo>
                      <a:pt x="85" y="19"/>
                    </a:lnTo>
                    <a:lnTo>
                      <a:pt x="85" y="16"/>
                    </a:lnTo>
                    <a:lnTo>
                      <a:pt x="87" y="16"/>
                    </a:lnTo>
                    <a:lnTo>
                      <a:pt x="87" y="12"/>
                    </a:lnTo>
                    <a:lnTo>
                      <a:pt x="87" y="10"/>
                    </a:lnTo>
                    <a:lnTo>
                      <a:pt x="87" y="6"/>
                    </a:lnTo>
                    <a:lnTo>
                      <a:pt x="85" y="4"/>
                    </a:lnTo>
                    <a:lnTo>
                      <a:pt x="82" y="0"/>
                    </a:lnTo>
                    <a:lnTo>
                      <a:pt x="79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34" name="Line 1293"/>
              <p:cNvSpPr>
                <a:spLocks noChangeShapeType="1"/>
              </p:cNvSpPr>
              <p:nvPr/>
            </p:nvSpPr>
            <p:spPr bwMode="auto">
              <a:xfrm>
                <a:off x="1650" y="285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35" name="Freeform 1294"/>
              <p:cNvSpPr>
                <a:spLocks/>
              </p:cNvSpPr>
              <p:nvPr/>
            </p:nvSpPr>
            <p:spPr bwMode="auto">
              <a:xfrm>
                <a:off x="1648" y="2851"/>
                <a:ext cx="12" cy="3"/>
              </a:xfrm>
              <a:custGeom>
                <a:avLst/>
                <a:gdLst>
                  <a:gd name="T0" fmla="*/ 0 w 60"/>
                  <a:gd name="T1" fmla="*/ 0 h 19"/>
                  <a:gd name="T2" fmla="*/ 0 w 60"/>
                  <a:gd name="T3" fmla="*/ 0 h 19"/>
                  <a:gd name="T4" fmla="*/ 0 w 60"/>
                  <a:gd name="T5" fmla="*/ 0 h 19"/>
                  <a:gd name="T6" fmla="*/ 0 w 60"/>
                  <a:gd name="T7" fmla="*/ 0 h 19"/>
                  <a:gd name="T8" fmla="*/ 0 w 60"/>
                  <a:gd name="T9" fmla="*/ 0 h 19"/>
                  <a:gd name="T10" fmla="*/ 0 w 60"/>
                  <a:gd name="T11" fmla="*/ 0 h 19"/>
                  <a:gd name="T12" fmla="*/ 0 w 60"/>
                  <a:gd name="T13" fmla="*/ 0 h 19"/>
                  <a:gd name="T14" fmla="*/ 0 w 60"/>
                  <a:gd name="T15" fmla="*/ 0 h 19"/>
                  <a:gd name="T16" fmla="*/ 0 w 60"/>
                  <a:gd name="T17" fmla="*/ 0 h 19"/>
                  <a:gd name="T18" fmla="*/ 0 w 60"/>
                  <a:gd name="T19" fmla="*/ 0 h 19"/>
                  <a:gd name="T20" fmla="*/ 0 w 60"/>
                  <a:gd name="T21" fmla="*/ 0 h 19"/>
                  <a:gd name="T22" fmla="*/ 0 w 60"/>
                  <a:gd name="T23" fmla="*/ 0 h 19"/>
                  <a:gd name="T24" fmla="*/ 0 w 60"/>
                  <a:gd name="T25" fmla="*/ 0 h 19"/>
                  <a:gd name="T26" fmla="*/ 0 w 60"/>
                  <a:gd name="T27" fmla="*/ 0 h 19"/>
                  <a:gd name="T28" fmla="*/ 0 w 60"/>
                  <a:gd name="T29" fmla="*/ 0 h 19"/>
                  <a:gd name="T30" fmla="*/ 0 w 60"/>
                  <a:gd name="T31" fmla="*/ 0 h 19"/>
                  <a:gd name="T32" fmla="*/ 0 w 60"/>
                  <a:gd name="T33" fmla="*/ 0 h 19"/>
                  <a:gd name="T34" fmla="*/ 0 w 60"/>
                  <a:gd name="T35" fmla="*/ 0 h 19"/>
                  <a:gd name="T36" fmla="*/ 0 w 60"/>
                  <a:gd name="T37" fmla="*/ 0 h 19"/>
                  <a:gd name="T38" fmla="*/ 0 w 60"/>
                  <a:gd name="T39" fmla="*/ 0 h 19"/>
                  <a:gd name="T40" fmla="*/ 0 w 60"/>
                  <a:gd name="T41" fmla="*/ 0 h 19"/>
                  <a:gd name="T42" fmla="*/ 0 w 60"/>
                  <a:gd name="T43" fmla="*/ 0 h 19"/>
                  <a:gd name="T44" fmla="*/ 0 w 60"/>
                  <a:gd name="T45" fmla="*/ 0 h 19"/>
                  <a:gd name="T46" fmla="*/ 0 w 60"/>
                  <a:gd name="T47" fmla="*/ 0 h 19"/>
                  <a:gd name="T48" fmla="*/ 0 w 60"/>
                  <a:gd name="T49" fmla="*/ 0 h 19"/>
                  <a:gd name="T50" fmla="*/ 0 w 60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60"/>
                  <a:gd name="T79" fmla="*/ 0 h 19"/>
                  <a:gd name="T80" fmla="*/ 60 w 60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60" h="19">
                    <a:moveTo>
                      <a:pt x="8" y="0"/>
                    </a:moveTo>
                    <a:lnTo>
                      <a:pt x="5" y="0"/>
                    </a:lnTo>
                    <a:lnTo>
                      <a:pt x="5" y="4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3" y="16"/>
                    </a:lnTo>
                    <a:lnTo>
                      <a:pt x="5" y="19"/>
                    </a:lnTo>
                    <a:lnTo>
                      <a:pt x="8" y="19"/>
                    </a:lnTo>
                    <a:lnTo>
                      <a:pt x="49" y="19"/>
                    </a:lnTo>
                    <a:lnTo>
                      <a:pt x="55" y="19"/>
                    </a:lnTo>
                    <a:lnTo>
                      <a:pt x="57" y="16"/>
                    </a:lnTo>
                    <a:lnTo>
                      <a:pt x="60" y="16"/>
                    </a:lnTo>
                    <a:lnTo>
                      <a:pt x="60" y="12"/>
                    </a:lnTo>
                    <a:lnTo>
                      <a:pt x="60" y="10"/>
                    </a:lnTo>
                    <a:lnTo>
                      <a:pt x="60" y="6"/>
                    </a:lnTo>
                    <a:lnTo>
                      <a:pt x="57" y="4"/>
                    </a:lnTo>
                    <a:lnTo>
                      <a:pt x="55" y="4"/>
                    </a:lnTo>
                    <a:lnTo>
                      <a:pt x="55" y="0"/>
                    </a:lnTo>
                    <a:lnTo>
                      <a:pt x="49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36" name="Line 1295"/>
              <p:cNvSpPr>
                <a:spLocks noChangeShapeType="1"/>
              </p:cNvSpPr>
              <p:nvPr/>
            </p:nvSpPr>
            <p:spPr bwMode="auto">
              <a:xfrm>
                <a:off x="1660" y="285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37" name="Freeform 1296"/>
              <p:cNvSpPr>
                <a:spLocks/>
              </p:cNvSpPr>
              <p:nvPr/>
            </p:nvSpPr>
            <p:spPr bwMode="auto">
              <a:xfrm>
                <a:off x="1657" y="2851"/>
                <a:ext cx="3" cy="26"/>
              </a:xfrm>
              <a:custGeom>
                <a:avLst/>
                <a:gdLst>
                  <a:gd name="T0" fmla="*/ 0 w 16"/>
                  <a:gd name="T1" fmla="*/ 0 h 133"/>
                  <a:gd name="T2" fmla="*/ 0 w 16"/>
                  <a:gd name="T3" fmla="*/ 0 h 133"/>
                  <a:gd name="T4" fmla="*/ 0 w 16"/>
                  <a:gd name="T5" fmla="*/ 0 h 133"/>
                  <a:gd name="T6" fmla="*/ 0 w 16"/>
                  <a:gd name="T7" fmla="*/ 0 h 133"/>
                  <a:gd name="T8" fmla="*/ 0 w 16"/>
                  <a:gd name="T9" fmla="*/ 0 h 133"/>
                  <a:gd name="T10" fmla="*/ 0 w 16"/>
                  <a:gd name="T11" fmla="*/ 0 h 133"/>
                  <a:gd name="T12" fmla="*/ 0 w 16"/>
                  <a:gd name="T13" fmla="*/ 0 h 133"/>
                  <a:gd name="T14" fmla="*/ 0 w 16"/>
                  <a:gd name="T15" fmla="*/ 0 h 133"/>
                  <a:gd name="T16" fmla="*/ 0 w 16"/>
                  <a:gd name="T17" fmla="*/ 0 h 133"/>
                  <a:gd name="T18" fmla="*/ 0 w 16"/>
                  <a:gd name="T19" fmla="*/ 0 h 133"/>
                  <a:gd name="T20" fmla="*/ 0 w 16"/>
                  <a:gd name="T21" fmla="*/ 0 h 133"/>
                  <a:gd name="T22" fmla="*/ 0 w 16"/>
                  <a:gd name="T23" fmla="*/ 0 h 133"/>
                  <a:gd name="T24" fmla="*/ 0 w 16"/>
                  <a:gd name="T25" fmla="*/ 0 h 133"/>
                  <a:gd name="T26" fmla="*/ 0 w 16"/>
                  <a:gd name="T27" fmla="*/ 0 h 133"/>
                  <a:gd name="T28" fmla="*/ 0 w 16"/>
                  <a:gd name="T29" fmla="*/ 0 h 133"/>
                  <a:gd name="T30" fmla="*/ 0 w 16"/>
                  <a:gd name="T31" fmla="*/ 0 h 133"/>
                  <a:gd name="T32" fmla="*/ 0 w 16"/>
                  <a:gd name="T33" fmla="*/ 0 h 133"/>
                  <a:gd name="T34" fmla="*/ 0 w 16"/>
                  <a:gd name="T35" fmla="*/ 0 h 133"/>
                  <a:gd name="T36" fmla="*/ 0 w 16"/>
                  <a:gd name="T37" fmla="*/ 0 h 133"/>
                  <a:gd name="T38" fmla="*/ 0 w 16"/>
                  <a:gd name="T39" fmla="*/ 0 h 133"/>
                  <a:gd name="T40" fmla="*/ 0 w 16"/>
                  <a:gd name="T41" fmla="*/ 0 h 133"/>
                  <a:gd name="T42" fmla="*/ 0 w 16"/>
                  <a:gd name="T43" fmla="*/ 0 h 133"/>
                  <a:gd name="T44" fmla="*/ 0 w 16"/>
                  <a:gd name="T45" fmla="*/ 0 h 133"/>
                  <a:gd name="T46" fmla="*/ 0 w 16"/>
                  <a:gd name="T47" fmla="*/ 0 h 133"/>
                  <a:gd name="T48" fmla="*/ 0 w 16"/>
                  <a:gd name="T49" fmla="*/ 0 h 133"/>
                  <a:gd name="T50" fmla="*/ 0 w 16"/>
                  <a:gd name="T51" fmla="*/ 0 h 13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33"/>
                  <a:gd name="T80" fmla="*/ 16 w 16"/>
                  <a:gd name="T81" fmla="*/ 133 h 13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33">
                    <a:moveTo>
                      <a:pt x="16" y="10"/>
                    </a:moveTo>
                    <a:lnTo>
                      <a:pt x="16" y="6"/>
                    </a:lnTo>
                    <a:lnTo>
                      <a:pt x="13" y="4"/>
                    </a:lnTo>
                    <a:lnTo>
                      <a:pt x="11" y="4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4"/>
                    </a:lnTo>
                    <a:lnTo>
                      <a:pt x="0" y="130"/>
                    </a:lnTo>
                    <a:lnTo>
                      <a:pt x="2" y="130"/>
                    </a:lnTo>
                    <a:lnTo>
                      <a:pt x="2" y="133"/>
                    </a:lnTo>
                    <a:lnTo>
                      <a:pt x="5" y="133"/>
                    </a:lnTo>
                    <a:lnTo>
                      <a:pt x="7" y="133"/>
                    </a:lnTo>
                    <a:lnTo>
                      <a:pt x="11" y="133"/>
                    </a:lnTo>
                    <a:lnTo>
                      <a:pt x="13" y="130"/>
                    </a:lnTo>
                    <a:lnTo>
                      <a:pt x="16" y="130"/>
                    </a:lnTo>
                    <a:lnTo>
                      <a:pt x="16" y="126"/>
                    </a:lnTo>
                    <a:lnTo>
                      <a:pt x="16" y="124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38" name="Line 1297"/>
              <p:cNvSpPr>
                <a:spLocks noChangeShapeType="1"/>
              </p:cNvSpPr>
              <p:nvPr/>
            </p:nvSpPr>
            <p:spPr bwMode="auto">
              <a:xfrm>
                <a:off x="1659" y="287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39" name="Freeform 1298"/>
              <p:cNvSpPr>
                <a:spLocks/>
              </p:cNvSpPr>
              <p:nvPr/>
            </p:nvSpPr>
            <p:spPr bwMode="auto">
              <a:xfrm>
                <a:off x="1657" y="2873"/>
                <a:ext cx="34" cy="4"/>
              </a:xfrm>
              <a:custGeom>
                <a:avLst/>
                <a:gdLst>
                  <a:gd name="T0" fmla="*/ 0 w 171"/>
                  <a:gd name="T1" fmla="*/ 0 h 19"/>
                  <a:gd name="T2" fmla="*/ 0 w 171"/>
                  <a:gd name="T3" fmla="*/ 0 h 19"/>
                  <a:gd name="T4" fmla="*/ 0 w 171"/>
                  <a:gd name="T5" fmla="*/ 0 h 19"/>
                  <a:gd name="T6" fmla="*/ 0 w 171"/>
                  <a:gd name="T7" fmla="*/ 0 h 19"/>
                  <a:gd name="T8" fmla="*/ 0 w 171"/>
                  <a:gd name="T9" fmla="*/ 0 h 19"/>
                  <a:gd name="T10" fmla="*/ 0 w 171"/>
                  <a:gd name="T11" fmla="*/ 0 h 19"/>
                  <a:gd name="T12" fmla="*/ 0 w 171"/>
                  <a:gd name="T13" fmla="*/ 0 h 19"/>
                  <a:gd name="T14" fmla="*/ 0 w 171"/>
                  <a:gd name="T15" fmla="*/ 0 h 19"/>
                  <a:gd name="T16" fmla="*/ 0 w 171"/>
                  <a:gd name="T17" fmla="*/ 0 h 19"/>
                  <a:gd name="T18" fmla="*/ 0 w 171"/>
                  <a:gd name="T19" fmla="*/ 0 h 19"/>
                  <a:gd name="T20" fmla="*/ 0 w 171"/>
                  <a:gd name="T21" fmla="*/ 0 h 19"/>
                  <a:gd name="T22" fmla="*/ 0 w 171"/>
                  <a:gd name="T23" fmla="*/ 0 h 19"/>
                  <a:gd name="T24" fmla="*/ 0 w 171"/>
                  <a:gd name="T25" fmla="*/ 0 h 19"/>
                  <a:gd name="T26" fmla="*/ 0 w 171"/>
                  <a:gd name="T27" fmla="*/ 0 h 19"/>
                  <a:gd name="T28" fmla="*/ 0 w 171"/>
                  <a:gd name="T29" fmla="*/ 0 h 19"/>
                  <a:gd name="T30" fmla="*/ 0 w 171"/>
                  <a:gd name="T31" fmla="*/ 0 h 19"/>
                  <a:gd name="T32" fmla="*/ 0 w 171"/>
                  <a:gd name="T33" fmla="*/ 0 h 19"/>
                  <a:gd name="T34" fmla="*/ 0 w 171"/>
                  <a:gd name="T35" fmla="*/ 0 h 19"/>
                  <a:gd name="T36" fmla="*/ 0 w 171"/>
                  <a:gd name="T37" fmla="*/ 0 h 19"/>
                  <a:gd name="T38" fmla="*/ 0 w 171"/>
                  <a:gd name="T39" fmla="*/ 0 h 19"/>
                  <a:gd name="T40" fmla="*/ 0 w 171"/>
                  <a:gd name="T41" fmla="*/ 0 h 19"/>
                  <a:gd name="T42" fmla="*/ 0 w 171"/>
                  <a:gd name="T43" fmla="*/ 0 h 19"/>
                  <a:gd name="T44" fmla="*/ 0 w 171"/>
                  <a:gd name="T45" fmla="*/ 0 h 19"/>
                  <a:gd name="T46" fmla="*/ 0 w 171"/>
                  <a:gd name="T47" fmla="*/ 0 h 19"/>
                  <a:gd name="T48" fmla="*/ 0 w 171"/>
                  <a:gd name="T49" fmla="*/ 0 h 19"/>
                  <a:gd name="T50" fmla="*/ 0 w 171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1"/>
                  <a:gd name="T79" fmla="*/ 0 h 19"/>
                  <a:gd name="T80" fmla="*/ 171 w 171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1" h="19">
                    <a:moveTo>
                      <a:pt x="7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2" y="16"/>
                    </a:lnTo>
                    <a:lnTo>
                      <a:pt x="2" y="19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163" y="19"/>
                    </a:lnTo>
                    <a:lnTo>
                      <a:pt x="169" y="19"/>
                    </a:lnTo>
                    <a:lnTo>
                      <a:pt x="171" y="16"/>
                    </a:lnTo>
                    <a:lnTo>
                      <a:pt x="171" y="12"/>
                    </a:lnTo>
                    <a:lnTo>
                      <a:pt x="171" y="10"/>
                    </a:lnTo>
                    <a:lnTo>
                      <a:pt x="171" y="6"/>
                    </a:lnTo>
                    <a:lnTo>
                      <a:pt x="171" y="4"/>
                    </a:lnTo>
                    <a:lnTo>
                      <a:pt x="169" y="0"/>
                    </a:lnTo>
                    <a:lnTo>
                      <a:pt x="166" y="0"/>
                    </a:lnTo>
                    <a:lnTo>
                      <a:pt x="163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40" name="Line 1299"/>
              <p:cNvSpPr>
                <a:spLocks noChangeShapeType="1"/>
              </p:cNvSpPr>
              <p:nvPr/>
            </p:nvSpPr>
            <p:spPr bwMode="auto">
              <a:xfrm>
                <a:off x="1691" y="287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41" name="Freeform 1300"/>
              <p:cNvSpPr>
                <a:spLocks/>
              </p:cNvSpPr>
              <p:nvPr/>
            </p:nvSpPr>
            <p:spPr bwMode="auto">
              <a:xfrm>
                <a:off x="1688" y="2873"/>
                <a:ext cx="3" cy="27"/>
              </a:xfrm>
              <a:custGeom>
                <a:avLst/>
                <a:gdLst>
                  <a:gd name="T0" fmla="*/ 0 w 16"/>
                  <a:gd name="T1" fmla="*/ 0 h 133"/>
                  <a:gd name="T2" fmla="*/ 0 w 16"/>
                  <a:gd name="T3" fmla="*/ 0 h 133"/>
                  <a:gd name="T4" fmla="*/ 0 w 16"/>
                  <a:gd name="T5" fmla="*/ 0 h 133"/>
                  <a:gd name="T6" fmla="*/ 0 w 16"/>
                  <a:gd name="T7" fmla="*/ 0 h 133"/>
                  <a:gd name="T8" fmla="*/ 0 w 16"/>
                  <a:gd name="T9" fmla="*/ 0 h 133"/>
                  <a:gd name="T10" fmla="*/ 0 w 16"/>
                  <a:gd name="T11" fmla="*/ 0 h 133"/>
                  <a:gd name="T12" fmla="*/ 0 w 16"/>
                  <a:gd name="T13" fmla="*/ 0 h 133"/>
                  <a:gd name="T14" fmla="*/ 0 w 16"/>
                  <a:gd name="T15" fmla="*/ 0 h 133"/>
                  <a:gd name="T16" fmla="*/ 0 w 16"/>
                  <a:gd name="T17" fmla="*/ 0 h 133"/>
                  <a:gd name="T18" fmla="*/ 0 w 16"/>
                  <a:gd name="T19" fmla="*/ 0 h 133"/>
                  <a:gd name="T20" fmla="*/ 0 w 16"/>
                  <a:gd name="T21" fmla="*/ 0 h 133"/>
                  <a:gd name="T22" fmla="*/ 0 w 16"/>
                  <a:gd name="T23" fmla="*/ 0 h 133"/>
                  <a:gd name="T24" fmla="*/ 0 w 16"/>
                  <a:gd name="T25" fmla="*/ 0 h 133"/>
                  <a:gd name="T26" fmla="*/ 0 w 16"/>
                  <a:gd name="T27" fmla="*/ 0 h 133"/>
                  <a:gd name="T28" fmla="*/ 0 w 16"/>
                  <a:gd name="T29" fmla="*/ 0 h 133"/>
                  <a:gd name="T30" fmla="*/ 0 w 16"/>
                  <a:gd name="T31" fmla="*/ 0 h 133"/>
                  <a:gd name="T32" fmla="*/ 0 w 16"/>
                  <a:gd name="T33" fmla="*/ 0 h 133"/>
                  <a:gd name="T34" fmla="*/ 0 w 16"/>
                  <a:gd name="T35" fmla="*/ 0 h 133"/>
                  <a:gd name="T36" fmla="*/ 0 w 16"/>
                  <a:gd name="T37" fmla="*/ 0 h 133"/>
                  <a:gd name="T38" fmla="*/ 0 w 16"/>
                  <a:gd name="T39" fmla="*/ 0 h 133"/>
                  <a:gd name="T40" fmla="*/ 0 w 16"/>
                  <a:gd name="T41" fmla="*/ 0 h 133"/>
                  <a:gd name="T42" fmla="*/ 0 w 16"/>
                  <a:gd name="T43" fmla="*/ 0 h 133"/>
                  <a:gd name="T44" fmla="*/ 0 w 16"/>
                  <a:gd name="T45" fmla="*/ 0 h 133"/>
                  <a:gd name="T46" fmla="*/ 0 w 16"/>
                  <a:gd name="T47" fmla="*/ 0 h 133"/>
                  <a:gd name="T48" fmla="*/ 0 w 16"/>
                  <a:gd name="T49" fmla="*/ 0 h 133"/>
                  <a:gd name="T50" fmla="*/ 0 w 16"/>
                  <a:gd name="T51" fmla="*/ 0 h 13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33"/>
                  <a:gd name="T80" fmla="*/ 16 w 16"/>
                  <a:gd name="T81" fmla="*/ 133 h 13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33">
                    <a:moveTo>
                      <a:pt x="16" y="10"/>
                    </a:moveTo>
                    <a:lnTo>
                      <a:pt x="16" y="6"/>
                    </a:lnTo>
                    <a:lnTo>
                      <a:pt x="16" y="4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0" y="10"/>
                    </a:lnTo>
                    <a:lnTo>
                      <a:pt x="0" y="123"/>
                    </a:lnTo>
                    <a:lnTo>
                      <a:pt x="3" y="127"/>
                    </a:lnTo>
                    <a:lnTo>
                      <a:pt x="3" y="129"/>
                    </a:lnTo>
                    <a:lnTo>
                      <a:pt x="5" y="133"/>
                    </a:lnTo>
                    <a:lnTo>
                      <a:pt x="8" y="133"/>
                    </a:lnTo>
                    <a:lnTo>
                      <a:pt x="11" y="133"/>
                    </a:lnTo>
                    <a:lnTo>
                      <a:pt x="14" y="133"/>
                    </a:lnTo>
                    <a:lnTo>
                      <a:pt x="16" y="129"/>
                    </a:lnTo>
                    <a:lnTo>
                      <a:pt x="16" y="127"/>
                    </a:lnTo>
                    <a:lnTo>
                      <a:pt x="16" y="123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42" name="Line 1301"/>
              <p:cNvSpPr>
                <a:spLocks noChangeShapeType="1"/>
              </p:cNvSpPr>
              <p:nvPr/>
            </p:nvSpPr>
            <p:spPr bwMode="auto">
              <a:xfrm>
                <a:off x="1690" y="289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43" name="Freeform 1302"/>
              <p:cNvSpPr>
                <a:spLocks/>
              </p:cNvSpPr>
              <p:nvPr/>
            </p:nvSpPr>
            <p:spPr bwMode="auto">
              <a:xfrm>
                <a:off x="1688" y="2896"/>
                <a:ext cx="18" cy="4"/>
              </a:xfrm>
              <a:custGeom>
                <a:avLst/>
                <a:gdLst>
                  <a:gd name="T0" fmla="*/ 0 w 90"/>
                  <a:gd name="T1" fmla="*/ 0 h 19"/>
                  <a:gd name="T2" fmla="*/ 0 w 90"/>
                  <a:gd name="T3" fmla="*/ 0 h 19"/>
                  <a:gd name="T4" fmla="*/ 0 w 90"/>
                  <a:gd name="T5" fmla="*/ 0 h 19"/>
                  <a:gd name="T6" fmla="*/ 0 w 90"/>
                  <a:gd name="T7" fmla="*/ 0 h 19"/>
                  <a:gd name="T8" fmla="*/ 0 w 90"/>
                  <a:gd name="T9" fmla="*/ 0 h 19"/>
                  <a:gd name="T10" fmla="*/ 0 w 90"/>
                  <a:gd name="T11" fmla="*/ 0 h 19"/>
                  <a:gd name="T12" fmla="*/ 0 w 90"/>
                  <a:gd name="T13" fmla="*/ 0 h 19"/>
                  <a:gd name="T14" fmla="*/ 0 w 90"/>
                  <a:gd name="T15" fmla="*/ 0 h 19"/>
                  <a:gd name="T16" fmla="*/ 0 w 90"/>
                  <a:gd name="T17" fmla="*/ 0 h 19"/>
                  <a:gd name="T18" fmla="*/ 0 w 90"/>
                  <a:gd name="T19" fmla="*/ 0 h 19"/>
                  <a:gd name="T20" fmla="*/ 0 w 90"/>
                  <a:gd name="T21" fmla="*/ 0 h 19"/>
                  <a:gd name="T22" fmla="*/ 0 w 90"/>
                  <a:gd name="T23" fmla="*/ 0 h 19"/>
                  <a:gd name="T24" fmla="*/ 0 w 90"/>
                  <a:gd name="T25" fmla="*/ 0 h 19"/>
                  <a:gd name="T26" fmla="*/ 0 w 90"/>
                  <a:gd name="T27" fmla="*/ 0 h 19"/>
                  <a:gd name="T28" fmla="*/ 0 w 90"/>
                  <a:gd name="T29" fmla="*/ 0 h 19"/>
                  <a:gd name="T30" fmla="*/ 0 w 90"/>
                  <a:gd name="T31" fmla="*/ 0 h 19"/>
                  <a:gd name="T32" fmla="*/ 0 w 90"/>
                  <a:gd name="T33" fmla="*/ 0 h 19"/>
                  <a:gd name="T34" fmla="*/ 0 w 90"/>
                  <a:gd name="T35" fmla="*/ 0 h 19"/>
                  <a:gd name="T36" fmla="*/ 0 w 90"/>
                  <a:gd name="T37" fmla="*/ 0 h 19"/>
                  <a:gd name="T38" fmla="*/ 0 w 90"/>
                  <a:gd name="T39" fmla="*/ 0 h 19"/>
                  <a:gd name="T40" fmla="*/ 0 w 90"/>
                  <a:gd name="T41" fmla="*/ 0 h 19"/>
                  <a:gd name="T42" fmla="*/ 0 w 90"/>
                  <a:gd name="T43" fmla="*/ 0 h 19"/>
                  <a:gd name="T44" fmla="*/ 0 w 90"/>
                  <a:gd name="T45" fmla="*/ 0 h 19"/>
                  <a:gd name="T46" fmla="*/ 0 w 90"/>
                  <a:gd name="T47" fmla="*/ 0 h 19"/>
                  <a:gd name="T48" fmla="*/ 0 w 90"/>
                  <a:gd name="T49" fmla="*/ 0 h 19"/>
                  <a:gd name="T50" fmla="*/ 0 w 90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90"/>
                  <a:gd name="T79" fmla="*/ 0 h 19"/>
                  <a:gd name="T80" fmla="*/ 90 w 90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90" h="19">
                    <a:moveTo>
                      <a:pt x="8" y="0"/>
                    </a:moveTo>
                    <a:lnTo>
                      <a:pt x="8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0" y="9"/>
                    </a:lnTo>
                    <a:lnTo>
                      <a:pt x="3" y="13"/>
                    </a:lnTo>
                    <a:lnTo>
                      <a:pt x="3" y="15"/>
                    </a:lnTo>
                    <a:lnTo>
                      <a:pt x="5" y="19"/>
                    </a:lnTo>
                    <a:lnTo>
                      <a:pt x="8" y="19"/>
                    </a:lnTo>
                    <a:lnTo>
                      <a:pt x="79" y="19"/>
                    </a:lnTo>
                    <a:lnTo>
                      <a:pt x="84" y="19"/>
                    </a:lnTo>
                    <a:lnTo>
                      <a:pt x="87" y="15"/>
                    </a:lnTo>
                    <a:lnTo>
                      <a:pt x="87" y="13"/>
                    </a:lnTo>
                    <a:lnTo>
                      <a:pt x="90" y="13"/>
                    </a:lnTo>
                    <a:lnTo>
                      <a:pt x="90" y="9"/>
                    </a:lnTo>
                    <a:lnTo>
                      <a:pt x="90" y="6"/>
                    </a:lnTo>
                    <a:lnTo>
                      <a:pt x="87" y="3"/>
                    </a:lnTo>
                    <a:lnTo>
                      <a:pt x="84" y="0"/>
                    </a:lnTo>
                    <a:lnTo>
                      <a:pt x="82" y="0"/>
                    </a:lnTo>
                    <a:lnTo>
                      <a:pt x="79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44" name="Line 1303"/>
              <p:cNvSpPr>
                <a:spLocks noChangeShapeType="1"/>
              </p:cNvSpPr>
              <p:nvPr/>
            </p:nvSpPr>
            <p:spPr bwMode="auto">
              <a:xfrm>
                <a:off x="1706" y="289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45" name="Freeform 1304"/>
              <p:cNvSpPr>
                <a:spLocks/>
              </p:cNvSpPr>
              <p:nvPr/>
            </p:nvSpPr>
            <p:spPr bwMode="auto">
              <a:xfrm>
                <a:off x="1703" y="2896"/>
                <a:ext cx="3" cy="27"/>
              </a:xfrm>
              <a:custGeom>
                <a:avLst/>
                <a:gdLst>
                  <a:gd name="T0" fmla="*/ 0 w 17"/>
                  <a:gd name="T1" fmla="*/ 0 h 133"/>
                  <a:gd name="T2" fmla="*/ 0 w 17"/>
                  <a:gd name="T3" fmla="*/ 0 h 133"/>
                  <a:gd name="T4" fmla="*/ 0 w 17"/>
                  <a:gd name="T5" fmla="*/ 0 h 133"/>
                  <a:gd name="T6" fmla="*/ 0 w 17"/>
                  <a:gd name="T7" fmla="*/ 0 h 133"/>
                  <a:gd name="T8" fmla="*/ 0 w 17"/>
                  <a:gd name="T9" fmla="*/ 0 h 133"/>
                  <a:gd name="T10" fmla="*/ 0 w 17"/>
                  <a:gd name="T11" fmla="*/ 0 h 133"/>
                  <a:gd name="T12" fmla="*/ 0 w 17"/>
                  <a:gd name="T13" fmla="*/ 0 h 133"/>
                  <a:gd name="T14" fmla="*/ 0 w 17"/>
                  <a:gd name="T15" fmla="*/ 0 h 133"/>
                  <a:gd name="T16" fmla="*/ 0 w 17"/>
                  <a:gd name="T17" fmla="*/ 0 h 133"/>
                  <a:gd name="T18" fmla="*/ 0 w 17"/>
                  <a:gd name="T19" fmla="*/ 0 h 133"/>
                  <a:gd name="T20" fmla="*/ 0 w 17"/>
                  <a:gd name="T21" fmla="*/ 0 h 133"/>
                  <a:gd name="T22" fmla="*/ 0 w 17"/>
                  <a:gd name="T23" fmla="*/ 0 h 133"/>
                  <a:gd name="T24" fmla="*/ 0 w 17"/>
                  <a:gd name="T25" fmla="*/ 0 h 133"/>
                  <a:gd name="T26" fmla="*/ 0 w 17"/>
                  <a:gd name="T27" fmla="*/ 0 h 133"/>
                  <a:gd name="T28" fmla="*/ 0 w 17"/>
                  <a:gd name="T29" fmla="*/ 0 h 133"/>
                  <a:gd name="T30" fmla="*/ 0 w 17"/>
                  <a:gd name="T31" fmla="*/ 0 h 133"/>
                  <a:gd name="T32" fmla="*/ 0 w 17"/>
                  <a:gd name="T33" fmla="*/ 0 h 133"/>
                  <a:gd name="T34" fmla="*/ 0 w 17"/>
                  <a:gd name="T35" fmla="*/ 0 h 133"/>
                  <a:gd name="T36" fmla="*/ 0 w 17"/>
                  <a:gd name="T37" fmla="*/ 0 h 133"/>
                  <a:gd name="T38" fmla="*/ 0 w 17"/>
                  <a:gd name="T39" fmla="*/ 0 h 133"/>
                  <a:gd name="T40" fmla="*/ 0 w 17"/>
                  <a:gd name="T41" fmla="*/ 0 h 133"/>
                  <a:gd name="T42" fmla="*/ 0 w 17"/>
                  <a:gd name="T43" fmla="*/ 0 h 133"/>
                  <a:gd name="T44" fmla="*/ 0 w 17"/>
                  <a:gd name="T45" fmla="*/ 0 h 133"/>
                  <a:gd name="T46" fmla="*/ 0 w 17"/>
                  <a:gd name="T47" fmla="*/ 0 h 133"/>
                  <a:gd name="T48" fmla="*/ 0 w 17"/>
                  <a:gd name="T49" fmla="*/ 0 h 133"/>
                  <a:gd name="T50" fmla="*/ 0 w 17"/>
                  <a:gd name="T51" fmla="*/ 0 h 13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33"/>
                  <a:gd name="T80" fmla="*/ 17 w 17"/>
                  <a:gd name="T81" fmla="*/ 133 h 13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33">
                    <a:moveTo>
                      <a:pt x="17" y="9"/>
                    </a:moveTo>
                    <a:lnTo>
                      <a:pt x="17" y="6"/>
                    </a:lnTo>
                    <a:lnTo>
                      <a:pt x="14" y="3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3"/>
                    </a:lnTo>
                    <a:lnTo>
                      <a:pt x="0" y="127"/>
                    </a:lnTo>
                    <a:lnTo>
                      <a:pt x="3" y="129"/>
                    </a:lnTo>
                    <a:lnTo>
                      <a:pt x="6" y="133"/>
                    </a:lnTo>
                    <a:lnTo>
                      <a:pt x="9" y="133"/>
                    </a:lnTo>
                    <a:lnTo>
                      <a:pt x="11" y="129"/>
                    </a:lnTo>
                    <a:lnTo>
                      <a:pt x="14" y="129"/>
                    </a:lnTo>
                    <a:lnTo>
                      <a:pt x="14" y="127"/>
                    </a:lnTo>
                    <a:lnTo>
                      <a:pt x="17" y="127"/>
                    </a:lnTo>
                    <a:lnTo>
                      <a:pt x="17" y="123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46" name="Line 1305"/>
              <p:cNvSpPr>
                <a:spLocks noChangeShapeType="1"/>
              </p:cNvSpPr>
              <p:nvPr/>
            </p:nvSpPr>
            <p:spPr bwMode="auto">
              <a:xfrm>
                <a:off x="1705" y="291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47" name="Freeform 1306"/>
              <p:cNvSpPr>
                <a:spLocks/>
              </p:cNvSpPr>
              <p:nvPr/>
            </p:nvSpPr>
            <p:spPr bwMode="auto">
              <a:xfrm>
                <a:off x="1703" y="2919"/>
                <a:ext cx="6" cy="4"/>
              </a:xfrm>
              <a:custGeom>
                <a:avLst/>
                <a:gdLst>
                  <a:gd name="T0" fmla="*/ 0 w 31"/>
                  <a:gd name="T1" fmla="*/ 0 h 19"/>
                  <a:gd name="T2" fmla="*/ 0 w 31"/>
                  <a:gd name="T3" fmla="*/ 0 h 19"/>
                  <a:gd name="T4" fmla="*/ 0 w 31"/>
                  <a:gd name="T5" fmla="*/ 0 h 19"/>
                  <a:gd name="T6" fmla="*/ 0 w 31"/>
                  <a:gd name="T7" fmla="*/ 0 h 19"/>
                  <a:gd name="T8" fmla="*/ 0 w 31"/>
                  <a:gd name="T9" fmla="*/ 0 h 19"/>
                  <a:gd name="T10" fmla="*/ 0 w 31"/>
                  <a:gd name="T11" fmla="*/ 0 h 19"/>
                  <a:gd name="T12" fmla="*/ 0 w 31"/>
                  <a:gd name="T13" fmla="*/ 0 h 19"/>
                  <a:gd name="T14" fmla="*/ 0 w 31"/>
                  <a:gd name="T15" fmla="*/ 0 h 19"/>
                  <a:gd name="T16" fmla="*/ 0 w 31"/>
                  <a:gd name="T17" fmla="*/ 0 h 19"/>
                  <a:gd name="T18" fmla="*/ 0 w 31"/>
                  <a:gd name="T19" fmla="*/ 0 h 19"/>
                  <a:gd name="T20" fmla="*/ 0 w 31"/>
                  <a:gd name="T21" fmla="*/ 0 h 19"/>
                  <a:gd name="T22" fmla="*/ 0 w 31"/>
                  <a:gd name="T23" fmla="*/ 0 h 19"/>
                  <a:gd name="T24" fmla="*/ 0 w 31"/>
                  <a:gd name="T25" fmla="*/ 0 h 19"/>
                  <a:gd name="T26" fmla="*/ 0 w 31"/>
                  <a:gd name="T27" fmla="*/ 0 h 19"/>
                  <a:gd name="T28" fmla="*/ 0 w 31"/>
                  <a:gd name="T29" fmla="*/ 0 h 19"/>
                  <a:gd name="T30" fmla="*/ 0 w 31"/>
                  <a:gd name="T31" fmla="*/ 0 h 19"/>
                  <a:gd name="T32" fmla="*/ 0 w 31"/>
                  <a:gd name="T33" fmla="*/ 0 h 19"/>
                  <a:gd name="T34" fmla="*/ 0 w 31"/>
                  <a:gd name="T35" fmla="*/ 0 h 19"/>
                  <a:gd name="T36" fmla="*/ 0 w 31"/>
                  <a:gd name="T37" fmla="*/ 0 h 19"/>
                  <a:gd name="T38" fmla="*/ 0 w 31"/>
                  <a:gd name="T39" fmla="*/ 0 h 19"/>
                  <a:gd name="T40" fmla="*/ 0 w 31"/>
                  <a:gd name="T41" fmla="*/ 0 h 19"/>
                  <a:gd name="T42" fmla="*/ 0 w 31"/>
                  <a:gd name="T43" fmla="*/ 0 h 19"/>
                  <a:gd name="T44" fmla="*/ 0 w 31"/>
                  <a:gd name="T45" fmla="*/ 0 h 19"/>
                  <a:gd name="T46" fmla="*/ 0 w 31"/>
                  <a:gd name="T47" fmla="*/ 0 h 19"/>
                  <a:gd name="T48" fmla="*/ 0 w 31"/>
                  <a:gd name="T49" fmla="*/ 0 h 19"/>
                  <a:gd name="T50" fmla="*/ 0 w 31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1"/>
                  <a:gd name="T79" fmla="*/ 0 h 19"/>
                  <a:gd name="T80" fmla="*/ 31 w 31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1" h="19">
                    <a:moveTo>
                      <a:pt x="9" y="0"/>
                    </a:moveTo>
                    <a:lnTo>
                      <a:pt x="6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3" y="15"/>
                    </a:lnTo>
                    <a:lnTo>
                      <a:pt x="6" y="19"/>
                    </a:lnTo>
                    <a:lnTo>
                      <a:pt x="9" y="19"/>
                    </a:lnTo>
                    <a:lnTo>
                      <a:pt x="22" y="19"/>
                    </a:lnTo>
                    <a:lnTo>
                      <a:pt x="25" y="15"/>
                    </a:lnTo>
                    <a:lnTo>
                      <a:pt x="28" y="15"/>
                    </a:lnTo>
                    <a:lnTo>
                      <a:pt x="28" y="13"/>
                    </a:lnTo>
                    <a:lnTo>
                      <a:pt x="31" y="13"/>
                    </a:lnTo>
                    <a:lnTo>
                      <a:pt x="31" y="9"/>
                    </a:lnTo>
                    <a:lnTo>
                      <a:pt x="31" y="7"/>
                    </a:lnTo>
                    <a:lnTo>
                      <a:pt x="28" y="3"/>
                    </a:lnTo>
                    <a:lnTo>
                      <a:pt x="25" y="0"/>
                    </a:lnTo>
                    <a:lnTo>
                      <a:pt x="22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48" name="Line 1307"/>
              <p:cNvSpPr>
                <a:spLocks noChangeShapeType="1"/>
              </p:cNvSpPr>
              <p:nvPr/>
            </p:nvSpPr>
            <p:spPr bwMode="auto">
              <a:xfrm>
                <a:off x="1709" y="292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49" name="Freeform 1308"/>
              <p:cNvSpPr>
                <a:spLocks/>
              </p:cNvSpPr>
              <p:nvPr/>
            </p:nvSpPr>
            <p:spPr bwMode="auto">
              <a:xfrm>
                <a:off x="1706" y="2919"/>
                <a:ext cx="3" cy="27"/>
              </a:xfrm>
              <a:custGeom>
                <a:avLst/>
                <a:gdLst>
                  <a:gd name="T0" fmla="*/ 0 w 17"/>
                  <a:gd name="T1" fmla="*/ 0 h 133"/>
                  <a:gd name="T2" fmla="*/ 0 w 17"/>
                  <a:gd name="T3" fmla="*/ 0 h 133"/>
                  <a:gd name="T4" fmla="*/ 0 w 17"/>
                  <a:gd name="T5" fmla="*/ 0 h 133"/>
                  <a:gd name="T6" fmla="*/ 0 w 17"/>
                  <a:gd name="T7" fmla="*/ 0 h 133"/>
                  <a:gd name="T8" fmla="*/ 0 w 17"/>
                  <a:gd name="T9" fmla="*/ 0 h 133"/>
                  <a:gd name="T10" fmla="*/ 0 w 17"/>
                  <a:gd name="T11" fmla="*/ 0 h 133"/>
                  <a:gd name="T12" fmla="*/ 0 w 17"/>
                  <a:gd name="T13" fmla="*/ 0 h 133"/>
                  <a:gd name="T14" fmla="*/ 0 w 17"/>
                  <a:gd name="T15" fmla="*/ 0 h 133"/>
                  <a:gd name="T16" fmla="*/ 0 w 17"/>
                  <a:gd name="T17" fmla="*/ 0 h 133"/>
                  <a:gd name="T18" fmla="*/ 0 w 17"/>
                  <a:gd name="T19" fmla="*/ 0 h 133"/>
                  <a:gd name="T20" fmla="*/ 0 w 17"/>
                  <a:gd name="T21" fmla="*/ 0 h 133"/>
                  <a:gd name="T22" fmla="*/ 0 w 17"/>
                  <a:gd name="T23" fmla="*/ 0 h 133"/>
                  <a:gd name="T24" fmla="*/ 0 w 17"/>
                  <a:gd name="T25" fmla="*/ 0 h 133"/>
                  <a:gd name="T26" fmla="*/ 0 w 17"/>
                  <a:gd name="T27" fmla="*/ 0 h 133"/>
                  <a:gd name="T28" fmla="*/ 0 w 17"/>
                  <a:gd name="T29" fmla="*/ 0 h 133"/>
                  <a:gd name="T30" fmla="*/ 0 w 17"/>
                  <a:gd name="T31" fmla="*/ 0 h 133"/>
                  <a:gd name="T32" fmla="*/ 0 w 17"/>
                  <a:gd name="T33" fmla="*/ 0 h 133"/>
                  <a:gd name="T34" fmla="*/ 0 w 17"/>
                  <a:gd name="T35" fmla="*/ 0 h 133"/>
                  <a:gd name="T36" fmla="*/ 0 w 17"/>
                  <a:gd name="T37" fmla="*/ 0 h 133"/>
                  <a:gd name="T38" fmla="*/ 0 w 17"/>
                  <a:gd name="T39" fmla="*/ 0 h 133"/>
                  <a:gd name="T40" fmla="*/ 0 w 17"/>
                  <a:gd name="T41" fmla="*/ 0 h 133"/>
                  <a:gd name="T42" fmla="*/ 0 w 17"/>
                  <a:gd name="T43" fmla="*/ 0 h 133"/>
                  <a:gd name="T44" fmla="*/ 0 w 17"/>
                  <a:gd name="T45" fmla="*/ 0 h 133"/>
                  <a:gd name="T46" fmla="*/ 0 w 17"/>
                  <a:gd name="T47" fmla="*/ 0 h 133"/>
                  <a:gd name="T48" fmla="*/ 0 w 17"/>
                  <a:gd name="T49" fmla="*/ 0 h 133"/>
                  <a:gd name="T50" fmla="*/ 0 w 17"/>
                  <a:gd name="T51" fmla="*/ 0 h 13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33"/>
                  <a:gd name="T80" fmla="*/ 17 w 17"/>
                  <a:gd name="T81" fmla="*/ 133 h 13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33">
                    <a:moveTo>
                      <a:pt x="17" y="9"/>
                    </a:moveTo>
                    <a:lnTo>
                      <a:pt x="17" y="7"/>
                    </a:lnTo>
                    <a:lnTo>
                      <a:pt x="14" y="3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23"/>
                    </a:lnTo>
                    <a:lnTo>
                      <a:pt x="0" y="127"/>
                    </a:lnTo>
                    <a:lnTo>
                      <a:pt x="3" y="130"/>
                    </a:lnTo>
                    <a:lnTo>
                      <a:pt x="6" y="130"/>
                    </a:lnTo>
                    <a:lnTo>
                      <a:pt x="8" y="133"/>
                    </a:lnTo>
                    <a:lnTo>
                      <a:pt x="11" y="130"/>
                    </a:lnTo>
                    <a:lnTo>
                      <a:pt x="14" y="130"/>
                    </a:lnTo>
                    <a:lnTo>
                      <a:pt x="14" y="127"/>
                    </a:lnTo>
                    <a:lnTo>
                      <a:pt x="17" y="123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50" name="Line 1309"/>
              <p:cNvSpPr>
                <a:spLocks noChangeShapeType="1"/>
              </p:cNvSpPr>
              <p:nvPr/>
            </p:nvSpPr>
            <p:spPr bwMode="auto">
              <a:xfrm>
                <a:off x="1707" y="294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51" name="Freeform 1310"/>
              <p:cNvSpPr>
                <a:spLocks/>
              </p:cNvSpPr>
              <p:nvPr/>
            </p:nvSpPr>
            <p:spPr bwMode="auto">
              <a:xfrm>
                <a:off x="1706" y="2942"/>
                <a:ext cx="23" cy="4"/>
              </a:xfrm>
              <a:custGeom>
                <a:avLst/>
                <a:gdLst>
                  <a:gd name="T0" fmla="*/ 0 w 117"/>
                  <a:gd name="T1" fmla="*/ 0 h 18"/>
                  <a:gd name="T2" fmla="*/ 0 w 117"/>
                  <a:gd name="T3" fmla="*/ 0 h 18"/>
                  <a:gd name="T4" fmla="*/ 0 w 117"/>
                  <a:gd name="T5" fmla="*/ 0 h 18"/>
                  <a:gd name="T6" fmla="*/ 0 w 117"/>
                  <a:gd name="T7" fmla="*/ 0 h 18"/>
                  <a:gd name="T8" fmla="*/ 0 w 117"/>
                  <a:gd name="T9" fmla="*/ 0 h 18"/>
                  <a:gd name="T10" fmla="*/ 0 w 117"/>
                  <a:gd name="T11" fmla="*/ 0 h 18"/>
                  <a:gd name="T12" fmla="*/ 0 w 117"/>
                  <a:gd name="T13" fmla="*/ 0 h 18"/>
                  <a:gd name="T14" fmla="*/ 0 w 117"/>
                  <a:gd name="T15" fmla="*/ 0 h 18"/>
                  <a:gd name="T16" fmla="*/ 0 w 117"/>
                  <a:gd name="T17" fmla="*/ 0 h 18"/>
                  <a:gd name="T18" fmla="*/ 0 w 117"/>
                  <a:gd name="T19" fmla="*/ 0 h 18"/>
                  <a:gd name="T20" fmla="*/ 0 w 117"/>
                  <a:gd name="T21" fmla="*/ 0 h 18"/>
                  <a:gd name="T22" fmla="*/ 0 w 117"/>
                  <a:gd name="T23" fmla="*/ 0 h 18"/>
                  <a:gd name="T24" fmla="*/ 0 w 117"/>
                  <a:gd name="T25" fmla="*/ 0 h 18"/>
                  <a:gd name="T26" fmla="*/ 0 w 117"/>
                  <a:gd name="T27" fmla="*/ 0 h 18"/>
                  <a:gd name="T28" fmla="*/ 0 w 117"/>
                  <a:gd name="T29" fmla="*/ 0 h 18"/>
                  <a:gd name="T30" fmla="*/ 0 w 117"/>
                  <a:gd name="T31" fmla="*/ 0 h 18"/>
                  <a:gd name="T32" fmla="*/ 0 w 117"/>
                  <a:gd name="T33" fmla="*/ 0 h 18"/>
                  <a:gd name="T34" fmla="*/ 0 w 117"/>
                  <a:gd name="T35" fmla="*/ 0 h 18"/>
                  <a:gd name="T36" fmla="*/ 0 w 117"/>
                  <a:gd name="T37" fmla="*/ 0 h 18"/>
                  <a:gd name="T38" fmla="*/ 0 w 117"/>
                  <a:gd name="T39" fmla="*/ 0 h 18"/>
                  <a:gd name="T40" fmla="*/ 0 w 117"/>
                  <a:gd name="T41" fmla="*/ 0 h 18"/>
                  <a:gd name="T42" fmla="*/ 0 w 117"/>
                  <a:gd name="T43" fmla="*/ 0 h 18"/>
                  <a:gd name="T44" fmla="*/ 0 w 117"/>
                  <a:gd name="T45" fmla="*/ 0 h 18"/>
                  <a:gd name="T46" fmla="*/ 0 w 117"/>
                  <a:gd name="T47" fmla="*/ 0 h 18"/>
                  <a:gd name="T48" fmla="*/ 0 w 117"/>
                  <a:gd name="T49" fmla="*/ 0 h 18"/>
                  <a:gd name="T50" fmla="*/ 0 w 117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17"/>
                  <a:gd name="T79" fmla="*/ 0 h 18"/>
                  <a:gd name="T80" fmla="*/ 117 w 117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17" h="18">
                    <a:moveTo>
                      <a:pt x="8" y="0"/>
                    </a:moveTo>
                    <a:lnTo>
                      <a:pt x="6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3" y="15"/>
                    </a:lnTo>
                    <a:lnTo>
                      <a:pt x="6" y="15"/>
                    </a:lnTo>
                    <a:lnTo>
                      <a:pt x="8" y="18"/>
                    </a:lnTo>
                    <a:lnTo>
                      <a:pt x="107" y="18"/>
                    </a:lnTo>
                    <a:lnTo>
                      <a:pt x="113" y="15"/>
                    </a:lnTo>
                    <a:lnTo>
                      <a:pt x="115" y="15"/>
                    </a:lnTo>
                    <a:lnTo>
                      <a:pt x="115" y="12"/>
                    </a:lnTo>
                    <a:lnTo>
                      <a:pt x="115" y="8"/>
                    </a:lnTo>
                    <a:lnTo>
                      <a:pt x="117" y="8"/>
                    </a:lnTo>
                    <a:lnTo>
                      <a:pt x="115" y="6"/>
                    </a:lnTo>
                    <a:lnTo>
                      <a:pt x="115" y="2"/>
                    </a:lnTo>
                    <a:lnTo>
                      <a:pt x="115" y="0"/>
                    </a:lnTo>
                    <a:lnTo>
                      <a:pt x="113" y="0"/>
                    </a:lnTo>
                    <a:lnTo>
                      <a:pt x="109" y="0"/>
                    </a:lnTo>
                    <a:lnTo>
                      <a:pt x="107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52" name="Line 1311"/>
              <p:cNvSpPr>
                <a:spLocks noChangeShapeType="1"/>
              </p:cNvSpPr>
              <p:nvPr/>
            </p:nvSpPr>
            <p:spPr bwMode="auto">
              <a:xfrm>
                <a:off x="1729" y="294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53" name="Freeform 1312"/>
              <p:cNvSpPr>
                <a:spLocks/>
              </p:cNvSpPr>
              <p:nvPr/>
            </p:nvSpPr>
            <p:spPr bwMode="auto">
              <a:xfrm>
                <a:off x="1726" y="2942"/>
                <a:ext cx="3" cy="26"/>
              </a:xfrm>
              <a:custGeom>
                <a:avLst/>
                <a:gdLst>
                  <a:gd name="T0" fmla="*/ 0 w 15"/>
                  <a:gd name="T1" fmla="*/ 0 h 129"/>
                  <a:gd name="T2" fmla="*/ 0 w 15"/>
                  <a:gd name="T3" fmla="*/ 0 h 129"/>
                  <a:gd name="T4" fmla="*/ 0 w 15"/>
                  <a:gd name="T5" fmla="*/ 0 h 129"/>
                  <a:gd name="T6" fmla="*/ 0 w 15"/>
                  <a:gd name="T7" fmla="*/ 0 h 129"/>
                  <a:gd name="T8" fmla="*/ 0 w 15"/>
                  <a:gd name="T9" fmla="*/ 0 h 129"/>
                  <a:gd name="T10" fmla="*/ 0 w 15"/>
                  <a:gd name="T11" fmla="*/ 0 h 129"/>
                  <a:gd name="T12" fmla="*/ 0 w 15"/>
                  <a:gd name="T13" fmla="*/ 0 h 129"/>
                  <a:gd name="T14" fmla="*/ 0 w 15"/>
                  <a:gd name="T15" fmla="*/ 0 h 129"/>
                  <a:gd name="T16" fmla="*/ 0 w 15"/>
                  <a:gd name="T17" fmla="*/ 0 h 129"/>
                  <a:gd name="T18" fmla="*/ 0 w 15"/>
                  <a:gd name="T19" fmla="*/ 0 h 129"/>
                  <a:gd name="T20" fmla="*/ 0 w 15"/>
                  <a:gd name="T21" fmla="*/ 0 h 129"/>
                  <a:gd name="T22" fmla="*/ 0 w 15"/>
                  <a:gd name="T23" fmla="*/ 0 h 129"/>
                  <a:gd name="T24" fmla="*/ 0 w 15"/>
                  <a:gd name="T25" fmla="*/ 0 h 129"/>
                  <a:gd name="T26" fmla="*/ 0 w 15"/>
                  <a:gd name="T27" fmla="*/ 0 h 129"/>
                  <a:gd name="T28" fmla="*/ 0 w 15"/>
                  <a:gd name="T29" fmla="*/ 0 h 129"/>
                  <a:gd name="T30" fmla="*/ 0 w 15"/>
                  <a:gd name="T31" fmla="*/ 0 h 129"/>
                  <a:gd name="T32" fmla="*/ 0 w 15"/>
                  <a:gd name="T33" fmla="*/ 0 h 129"/>
                  <a:gd name="T34" fmla="*/ 0 w 15"/>
                  <a:gd name="T35" fmla="*/ 0 h 129"/>
                  <a:gd name="T36" fmla="*/ 0 w 15"/>
                  <a:gd name="T37" fmla="*/ 0 h 129"/>
                  <a:gd name="T38" fmla="*/ 0 w 15"/>
                  <a:gd name="T39" fmla="*/ 0 h 129"/>
                  <a:gd name="T40" fmla="*/ 0 w 15"/>
                  <a:gd name="T41" fmla="*/ 0 h 129"/>
                  <a:gd name="T42" fmla="*/ 0 w 15"/>
                  <a:gd name="T43" fmla="*/ 0 h 129"/>
                  <a:gd name="T44" fmla="*/ 0 w 15"/>
                  <a:gd name="T45" fmla="*/ 0 h 129"/>
                  <a:gd name="T46" fmla="*/ 0 w 15"/>
                  <a:gd name="T47" fmla="*/ 0 h 129"/>
                  <a:gd name="T48" fmla="*/ 0 w 15"/>
                  <a:gd name="T49" fmla="*/ 0 h 129"/>
                  <a:gd name="T50" fmla="*/ 0 w 15"/>
                  <a:gd name="T51" fmla="*/ 0 h 12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5"/>
                  <a:gd name="T79" fmla="*/ 0 h 129"/>
                  <a:gd name="T80" fmla="*/ 15 w 15"/>
                  <a:gd name="T81" fmla="*/ 129 h 12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5" h="129">
                    <a:moveTo>
                      <a:pt x="15" y="8"/>
                    </a:moveTo>
                    <a:lnTo>
                      <a:pt x="13" y="6"/>
                    </a:lnTo>
                    <a:lnTo>
                      <a:pt x="13" y="2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23"/>
                    </a:lnTo>
                    <a:lnTo>
                      <a:pt x="0" y="125"/>
                    </a:lnTo>
                    <a:lnTo>
                      <a:pt x="0" y="129"/>
                    </a:lnTo>
                    <a:lnTo>
                      <a:pt x="2" y="129"/>
                    </a:lnTo>
                    <a:lnTo>
                      <a:pt x="5" y="129"/>
                    </a:lnTo>
                    <a:lnTo>
                      <a:pt x="7" y="129"/>
                    </a:lnTo>
                    <a:lnTo>
                      <a:pt x="11" y="129"/>
                    </a:lnTo>
                    <a:lnTo>
                      <a:pt x="13" y="129"/>
                    </a:lnTo>
                    <a:lnTo>
                      <a:pt x="13" y="125"/>
                    </a:lnTo>
                    <a:lnTo>
                      <a:pt x="13" y="123"/>
                    </a:lnTo>
                    <a:lnTo>
                      <a:pt x="15" y="123"/>
                    </a:lnTo>
                    <a:lnTo>
                      <a:pt x="15" y="8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54" name="Line 1313"/>
              <p:cNvSpPr>
                <a:spLocks noChangeShapeType="1"/>
              </p:cNvSpPr>
              <p:nvPr/>
            </p:nvSpPr>
            <p:spPr bwMode="auto">
              <a:xfrm>
                <a:off x="1727" y="296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55" name="Freeform 1314"/>
              <p:cNvSpPr>
                <a:spLocks/>
              </p:cNvSpPr>
              <p:nvPr/>
            </p:nvSpPr>
            <p:spPr bwMode="auto">
              <a:xfrm>
                <a:off x="1726" y="2964"/>
                <a:ext cx="66" cy="4"/>
              </a:xfrm>
              <a:custGeom>
                <a:avLst/>
                <a:gdLst>
                  <a:gd name="T0" fmla="*/ 0 w 329"/>
                  <a:gd name="T1" fmla="*/ 0 h 19"/>
                  <a:gd name="T2" fmla="*/ 0 w 329"/>
                  <a:gd name="T3" fmla="*/ 0 h 19"/>
                  <a:gd name="T4" fmla="*/ 0 w 329"/>
                  <a:gd name="T5" fmla="*/ 0 h 19"/>
                  <a:gd name="T6" fmla="*/ 0 w 329"/>
                  <a:gd name="T7" fmla="*/ 0 h 19"/>
                  <a:gd name="T8" fmla="*/ 0 w 329"/>
                  <a:gd name="T9" fmla="*/ 0 h 19"/>
                  <a:gd name="T10" fmla="*/ 0 w 329"/>
                  <a:gd name="T11" fmla="*/ 0 h 19"/>
                  <a:gd name="T12" fmla="*/ 0 w 329"/>
                  <a:gd name="T13" fmla="*/ 0 h 19"/>
                  <a:gd name="T14" fmla="*/ 0 w 329"/>
                  <a:gd name="T15" fmla="*/ 0 h 19"/>
                  <a:gd name="T16" fmla="*/ 0 w 329"/>
                  <a:gd name="T17" fmla="*/ 0 h 19"/>
                  <a:gd name="T18" fmla="*/ 0 w 329"/>
                  <a:gd name="T19" fmla="*/ 0 h 19"/>
                  <a:gd name="T20" fmla="*/ 0 w 329"/>
                  <a:gd name="T21" fmla="*/ 0 h 19"/>
                  <a:gd name="T22" fmla="*/ 0 w 329"/>
                  <a:gd name="T23" fmla="*/ 0 h 19"/>
                  <a:gd name="T24" fmla="*/ 0 w 329"/>
                  <a:gd name="T25" fmla="*/ 0 h 19"/>
                  <a:gd name="T26" fmla="*/ 0 w 329"/>
                  <a:gd name="T27" fmla="*/ 0 h 19"/>
                  <a:gd name="T28" fmla="*/ 0 w 329"/>
                  <a:gd name="T29" fmla="*/ 0 h 19"/>
                  <a:gd name="T30" fmla="*/ 0 w 329"/>
                  <a:gd name="T31" fmla="*/ 0 h 19"/>
                  <a:gd name="T32" fmla="*/ 0 w 329"/>
                  <a:gd name="T33" fmla="*/ 0 h 19"/>
                  <a:gd name="T34" fmla="*/ 0 w 329"/>
                  <a:gd name="T35" fmla="*/ 0 h 19"/>
                  <a:gd name="T36" fmla="*/ 0 w 329"/>
                  <a:gd name="T37" fmla="*/ 0 h 19"/>
                  <a:gd name="T38" fmla="*/ 0 w 329"/>
                  <a:gd name="T39" fmla="*/ 0 h 19"/>
                  <a:gd name="T40" fmla="*/ 0 w 329"/>
                  <a:gd name="T41" fmla="*/ 0 h 19"/>
                  <a:gd name="T42" fmla="*/ 0 w 329"/>
                  <a:gd name="T43" fmla="*/ 0 h 19"/>
                  <a:gd name="T44" fmla="*/ 0 w 329"/>
                  <a:gd name="T45" fmla="*/ 0 h 19"/>
                  <a:gd name="T46" fmla="*/ 0 w 329"/>
                  <a:gd name="T47" fmla="*/ 0 h 19"/>
                  <a:gd name="T48" fmla="*/ 0 w 329"/>
                  <a:gd name="T49" fmla="*/ 0 h 19"/>
                  <a:gd name="T50" fmla="*/ 0 w 329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29"/>
                  <a:gd name="T79" fmla="*/ 0 h 19"/>
                  <a:gd name="T80" fmla="*/ 329 w 329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29" h="19">
                    <a:moveTo>
                      <a:pt x="7" y="0"/>
                    </a:moveTo>
                    <a:lnTo>
                      <a:pt x="5" y="0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0" y="19"/>
                    </a:lnTo>
                    <a:lnTo>
                      <a:pt x="2" y="19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320" y="19"/>
                    </a:lnTo>
                    <a:lnTo>
                      <a:pt x="324" y="19"/>
                    </a:lnTo>
                    <a:lnTo>
                      <a:pt x="326" y="19"/>
                    </a:lnTo>
                    <a:lnTo>
                      <a:pt x="326" y="15"/>
                    </a:lnTo>
                    <a:lnTo>
                      <a:pt x="329" y="13"/>
                    </a:lnTo>
                    <a:lnTo>
                      <a:pt x="329" y="10"/>
                    </a:lnTo>
                    <a:lnTo>
                      <a:pt x="326" y="6"/>
                    </a:lnTo>
                    <a:lnTo>
                      <a:pt x="326" y="4"/>
                    </a:lnTo>
                    <a:lnTo>
                      <a:pt x="324" y="4"/>
                    </a:lnTo>
                    <a:lnTo>
                      <a:pt x="320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56" name="Line 1315"/>
              <p:cNvSpPr>
                <a:spLocks noChangeShapeType="1"/>
              </p:cNvSpPr>
              <p:nvPr/>
            </p:nvSpPr>
            <p:spPr bwMode="auto">
              <a:xfrm>
                <a:off x="1790" y="296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57" name="Freeform 1316"/>
              <p:cNvSpPr>
                <a:spLocks/>
              </p:cNvSpPr>
              <p:nvPr/>
            </p:nvSpPr>
            <p:spPr bwMode="auto">
              <a:xfrm>
                <a:off x="1789" y="2964"/>
                <a:ext cx="29" cy="4"/>
              </a:xfrm>
              <a:custGeom>
                <a:avLst/>
                <a:gdLst>
                  <a:gd name="T0" fmla="*/ 0 w 145"/>
                  <a:gd name="T1" fmla="*/ 0 h 19"/>
                  <a:gd name="T2" fmla="*/ 0 w 145"/>
                  <a:gd name="T3" fmla="*/ 0 h 19"/>
                  <a:gd name="T4" fmla="*/ 0 w 145"/>
                  <a:gd name="T5" fmla="*/ 0 h 19"/>
                  <a:gd name="T6" fmla="*/ 0 w 145"/>
                  <a:gd name="T7" fmla="*/ 0 h 19"/>
                  <a:gd name="T8" fmla="*/ 0 w 145"/>
                  <a:gd name="T9" fmla="*/ 0 h 19"/>
                  <a:gd name="T10" fmla="*/ 0 w 145"/>
                  <a:gd name="T11" fmla="*/ 0 h 19"/>
                  <a:gd name="T12" fmla="*/ 0 w 145"/>
                  <a:gd name="T13" fmla="*/ 0 h 19"/>
                  <a:gd name="T14" fmla="*/ 0 w 145"/>
                  <a:gd name="T15" fmla="*/ 0 h 19"/>
                  <a:gd name="T16" fmla="*/ 0 w 145"/>
                  <a:gd name="T17" fmla="*/ 0 h 19"/>
                  <a:gd name="T18" fmla="*/ 0 w 145"/>
                  <a:gd name="T19" fmla="*/ 0 h 19"/>
                  <a:gd name="T20" fmla="*/ 0 w 145"/>
                  <a:gd name="T21" fmla="*/ 0 h 19"/>
                  <a:gd name="T22" fmla="*/ 0 w 145"/>
                  <a:gd name="T23" fmla="*/ 0 h 19"/>
                  <a:gd name="T24" fmla="*/ 0 w 145"/>
                  <a:gd name="T25" fmla="*/ 0 h 19"/>
                  <a:gd name="T26" fmla="*/ 0 w 145"/>
                  <a:gd name="T27" fmla="*/ 0 h 19"/>
                  <a:gd name="T28" fmla="*/ 0 w 145"/>
                  <a:gd name="T29" fmla="*/ 0 h 19"/>
                  <a:gd name="T30" fmla="*/ 0 w 145"/>
                  <a:gd name="T31" fmla="*/ 0 h 19"/>
                  <a:gd name="T32" fmla="*/ 0 w 145"/>
                  <a:gd name="T33" fmla="*/ 0 h 19"/>
                  <a:gd name="T34" fmla="*/ 0 w 145"/>
                  <a:gd name="T35" fmla="*/ 0 h 19"/>
                  <a:gd name="T36" fmla="*/ 0 w 145"/>
                  <a:gd name="T37" fmla="*/ 0 h 19"/>
                  <a:gd name="T38" fmla="*/ 0 w 145"/>
                  <a:gd name="T39" fmla="*/ 0 h 19"/>
                  <a:gd name="T40" fmla="*/ 0 w 145"/>
                  <a:gd name="T41" fmla="*/ 0 h 19"/>
                  <a:gd name="T42" fmla="*/ 0 w 145"/>
                  <a:gd name="T43" fmla="*/ 0 h 19"/>
                  <a:gd name="T44" fmla="*/ 0 w 145"/>
                  <a:gd name="T45" fmla="*/ 0 h 19"/>
                  <a:gd name="T46" fmla="*/ 0 w 145"/>
                  <a:gd name="T47" fmla="*/ 0 h 19"/>
                  <a:gd name="T48" fmla="*/ 0 w 145"/>
                  <a:gd name="T49" fmla="*/ 0 h 19"/>
                  <a:gd name="T50" fmla="*/ 0 w 145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45"/>
                  <a:gd name="T79" fmla="*/ 0 h 19"/>
                  <a:gd name="T80" fmla="*/ 145 w 145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45" h="19">
                    <a:moveTo>
                      <a:pt x="7" y="0"/>
                    </a:moveTo>
                    <a:lnTo>
                      <a:pt x="5" y="0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3" y="19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136" y="19"/>
                    </a:lnTo>
                    <a:lnTo>
                      <a:pt x="139" y="19"/>
                    </a:lnTo>
                    <a:lnTo>
                      <a:pt x="141" y="19"/>
                    </a:lnTo>
                    <a:lnTo>
                      <a:pt x="141" y="15"/>
                    </a:lnTo>
                    <a:lnTo>
                      <a:pt x="145" y="13"/>
                    </a:lnTo>
                    <a:lnTo>
                      <a:pt x="145" y="10"/>
                    </a:lnTo>
                    <a:lnTo>
                      <a:pt x="141" y="6"/>
                    </a:lnTo>
                    <a:lnTo>
                      <a:pt x="141" y="4"/>
                    </a:lnTo>
                    <a:lnTo>
                      <a:pt x="139" y="4"/>
                    </a:lnTo>
                    <a:lnTo>
                      <a:pt x="139" y="0"/>
                    </a:lnTo>
                    <a:lnTo>
                      <a:pt x="136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58" name="Line 1317"/>
              <p:cNvSpPr>
                <a:spLocks noChangeShapeType="1"/>
              </p:cNvSpPr>
              <p:nvPr/>
            </p:nvSpPr>
            <p:spPr bwMode="auto">
              <a:xfrm>
                <a:off x="1818" y="296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59" name="Freeform 1318"/>
              <p:cNvSpPr>
                <a:spLocks/>
              </p:cNvSpPr>
              <p:nvPr/>
            </p:nvSpPr>
            <p:spPr bwMode="auto">
              <a:xfrm>
                <a:off x="1814" y="2964"/>
                <a:ext cx="4" cy="27"/>
              </a:xfrm>
              <a:custGeom>
                <a:avLst/>
                <a:gdLst>
                  <a:gd name="T0" fmla="*/ 0 w 17"/>
                  <a:gd name="T1" fmla="*/ 0 h 135"/>
                  <a:gd name="T2" fmla="*/ 0 w 17"/>
                  <a:gd name="T3" fmla="*/ 0 h 135"/>
                  <a:gd name="T4" fmla="*/ 0 w 17"/>
                  <a:gd name="T5" fmla="*/ 0 h 135"/>
                  <a:gd name="T6" fmla="*/ 0 w 17"/>
                  <a:gd name="T7" fmla="*/ 0 h 135"/>
                  <a:gd name="T8" fmla="*/ 0 w 17"/>
                  <a:gd name="T9" fmla="*/ 0 h 135"/>
                  <a:gd name="T10" fmla="*/ 0 w 17"/>
                  <a:gd name="T11" fmla="*/ 0 h 135"/>
                  <a:gd name="T12" fmla="*/ 0 w 17"/>
                  <a:gd name="T13" fmla="*/ 0 h 135"/>
                  <a:gd name="T14" fmla="*/ 0 w 17"/>
                  <a:gd name="T15" fmla="*/ 0 h 135"/>
                  <a:gd name="T16" fmla="*/ 0 w 17"/>
                  <a:gd name="T17" fmla="*/ 0 h 135"/>
                  <a:gd name="T18" fmla="*/ 0 w 17"/>
                  <a:gd name="T19" fmla="*/ 0 h 135"/>
                  <a:gd name="T20" fmla="*/ 0 w 17"/>
                  <a:gd name="T21" fmla="*/ 0 h 135"/>
                  <a:gd name="T22" fmla="*/ 0 w 17"/>
                  <a:gd name="T23" fmla="*/ 0 h 135"/>
                  <a:gd name="T24" fmla="*/ 0 w 17"/>
                  <a:gd name="T25" fmla="*/ 0 h 135"/>
                  <a:gd name="T26" fmla="*/ 0 w 17"/>
                  <a:gd name="T27" fmla="*/ 0 h 135"/>
                  <a:gd name="T28" fmla="*/ 0 w 17"/>
                  <a:gd name="T29" fmla="*/ 0 h 135"/>
                  <a:gd name="T30" fmla="*/ 0 w 17"/>
                  <a:gd name="T31" fmla="*/ 0 h 135"/>
                  <a:gd name="T32" fmla="*/ 0 w 17"/>
                  <a:gd name="T33" fmla="*/ 0 h 135"/>
                  <a:gd name="T34" fmla="*/ 0 w 17"/>
                  <a:gd name="T35" fmla="*/ 0 h 135"/>
                  <a:gd name="T36" fmla="*/ 0 w 17"/>
                  <a:gd name="T37" fmla="*/ 0 h 135"/>
                  <a:gd name="T38" fmla="*/ 0 w 17"/>
                  <a:gd name="T39" fmla="*/ 0 h 135"/>
                  <a:gd name="T40" fmla="*/ 0 w 17"/>
                  <a:gd name="T41" fmla="*/ 0 h 135"/>
                  <a:gd name="T42" fmla="*/ 0 w 17"/>
                  <a:gd name="T43" fmla="*/ 0 h 135"/>
                  <a:gd name="T44" fmla="*/ 0 w 17"/>
                  <a:gd name="T45" fmla="*/ 0 h 135"/>
                  <a:gd name="T46" fmla="*/ 0 w 17"/>
                  <a:gd name="T47" fmla="*/ 0 h 135"/>
                  <a:gd name="T48" fmla="*/ 0 w 17"/>
                  <a:gd name="T49" fmla="*/ 0 h 135"/>
                  <a:gd name="T50" fmla="*/ 0 w 17"/>
                  <a:gd name="T51" fmla="*/ 0 h 13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35"/>
                  <a:gd name="T80" fmla="*/ 17 w 17"/>
                  <a:gd name="T81" fmla="*/ 135 h 135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35">
                    <a:moveTo>
                      <a:pt x="17" y="10"/>
                    </a:moveTo>
                    <a:lnTo>
                      <a:pt x="17" y="10"/>
                    </a:lnTo>
                    <a:lnTo>
                      <a:pt x="13" y="6"/>
                    </a:lnTo>
                    <a:lnTo>
                      <a:pt x="13" y="4"/>
                    </a:lnTo>
                    <a:lnTo>
                      <a:pt x="11" y="4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9"/>
                    </a:lnTo>
                    <a:lnTo>
                      <a:pt x="0" y="133"/>
                    </a:lnTo>
                    <a:lnTo>
                      <a:pt x="2" y="135"/>
                    </a:lnTo>
                    <a:lnTo>
                      <a:pt x="6" y="135"/>
                    </a:lnTo>
                    <a:lnTo>
                      <a:pt x="8" y="135"/>
                    </a:lnTo>
                    <a:lnTo>
                      <a:pt x="11" y="135"/>
                    </a:lnTo>
                    <a:lnTo>
                      <a:pt x="13" y="135"/>
                    </a:lnTo>
                    <a:lnTo>
                      <a:pt x="13" y="133"/>
                    </a:lnTo>
                    <a:lnTo>
                      <a:pt x="17" y="129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60" name="Line 1319"/>
              <p:cNvSpPr>
                <a:spLocks noChangeShapeType="1"/>
              </p:cNvSpPr>
              <p:nvPr/>
            </p:nvSpPr>
            <p:spPr bwMode="auto">
              <a:xfrm>
                <a:off x="1816" y="298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61" name="Freeform 1320"/>
              <p:cNvSpPr>
                <a:spLocks/>
              </p:cNvSpPr>
              <p:nvPr/>
            </p:nvSpPr>
            <p:spPr bwMode="auto">
              <a:xfrm>
                <a:off x="1814" y="2987"/>
                <a:ext cx="35" cy="4"/>
              </a:xfrm>
              <a:custGeom>
                <a:avLst/>
                <a:gdLst>
                  <a:gd name="T0" fmla="*/ 0 w 172"/>
                  <a:gd name="T1" fmla="*/ 0 h 18"/>
                  <a:gd name="T2" fmla="*/ 0 w 172"/>
                  <a:gd name="T3" fmla="*/ 0 h 18"/>
                  <a:gd name="T4" fmla="*/ 0 w 172"/>
                  <a:gd name="T5" fmla="*/ 0 h 18"/>
                  <a:gd name="T6" fmla="*/ 0 w 172"/>
                  <a:gd name="T7" fmla="*/ 0 h 18"/>
                  <a:gd name="T8" fmla="*/ 0 w 172"/>
                  <a:gd name="T9" fmla="*/ 0 h 18"/>
                  <a:gd name="T10" fmla="*/ 0 w 172"/>
                  <a:gd name="T11" fmla="*/ 0 h 18"/>
                  <a:gd name="T12" fmla="*/ 0 w 172"/>
                  <a:gd name="T13" fmla="*/ 0 h 18"/>
                  <a:gd name="T14" fmla="*/ 0 w 172"/>
                  <a:gd name="T15" fmla="*/ 0 h 18"/>
                  <a:gd name="T16" fmla="*/ 0 w 172"/>
                  <a:gd name="T17" fmla="*/ 0 h 18"/>
                  <a:gd name="T18" fmla="*/ 0 w 172"/>
                  <a:gd name="T19" fmla="*/ 0 h 18"/>
                  <a:gd name="T20" fmla="*/ 0 w 172"/>
                  <a:gd name="T21" fmla="*/ 0 h 18"/>
                  <a:gd name="T22" fmla="*/ 0 w 172"/>
                  <a:gd name="T23" fmla="*/ 0 h 18"/>
                  <a:gd name="T24" fmla="*/ 0 w 172"/>
                  <a:gd name="T25" fmla="*/ 0 h 18"/>
                  <a:gd name="T26" fmla="*/ 0 w 172"/>
                  <a:gd name="T27" fmla="*/ 0 h 18"/>
                  <a:gd name="T28" fmla="*/ 0 w 172"/>
                  <a:gd name="T29" fmla="*/ 0 h 18"/>
                  <a:gd name="T30" fmla="*/ 0 w 172"/>
                  <a:gd name="T31" fmla="*/ 0 h 18"/>
                  <a:gd name="T32" fmla="*/ 0 w 172"/>
                  <a:gd name="T33" fmla="*/ 0 h 18"/>
                  <a:gd name="T34" fmla="*/ 0 w 172"/>
                  <a:gd name="T35" fmla="*/ 0 h 18"/>
                  <a:gd name="T36" fmla="*/ 0 w 172"/>
                  <a:gd name="T37" fmla="*/ 0 h 18"/>
                  <a:gd name="T38" fmla="*/ 0 w 172"/>
                  <a:gd name="T39" fmla="*/ 0 h 18"/>
                  <a:gd name="T40" fmla="*/ 0 w 172"/>
                  <a:gd name="T41" fmla="*/ 0 h 18"/>
                  <a:gd name="T42" fmla="*/ 0 w 172"/>
                  <a:gd name="T43" fmla="*/ 0 h 18"/>
                  <a:gd name="T44" fmla="*/ 0 w 172"/>
                  <a:gd name="T45" fmla="*/ 0 h 18"/>
                  <a:gd name="T46" fmla="*/ 0 w 172"/>
                  <a:gd name="T47" fmla="*/ 0 h 18"/>
                  <a:gd name="T48" fmla="*/ 0 w 172"/>
                  <a:gd name="T49" fmla="*/ 0 h 18"/>
                  <a:gd name="T50" fmla="*/ 0 w 172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2"/>
                  <a:gd name="T79" fmla="*/ 0 h 18"/>
                  <a:gd name="T80" fmla="*/ 172 w 172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2" h="18">
                    <a:moveTo>
                      <a:pt x="8" y="0"/>
                    </a:moveTo>
                    <a:lnTo>
                      <a:pt x="6" y="4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2" y="18"/>
                    </a:lnTo>
                    <a:lnTo>
                      <a:pt x="6" y="18"/>
                    </a:lnTo>
                    <a:lnTo>
                      <a:pt x="8" y="18"/>
                    </a:lnTo>
                    <a:lnTo>
                      <a:pt x="164" y="18"/>
                    </a:lnTo>
                    <a:lnTo>
                      <a:pt x="169" y="18"/>
                    </a:lnTo>
                    <a:lnTo>
                      <a:pt x="172" y="18"/>
                    </a:lnTo>
                    <a:lnTo>
                      <a:pt x="172" y="16"/>
                    </a:lnTo>
                    <a:lnTo>
                      <a:pt x="172" y="12"/>
                    </a:lnTo>
                    <a:lnTo>
                      <a:pt x="172" y="10"/>
                    </a:lnTo>
                    <a:lnTo>
                      <a:pt x="172" y="6"/>
                    </a:lnTo>
                    <a:lnTo>
                      <a:pt x="172" y="4"/>
                    </a:lnTo>
                    <a:lnTo>
                      <a:pt x="169" y="4"/>
                    </a:lnTo>
                    <a:lnTo>
                      <a:pt x="166" y="4"/>
                    </a:lnTo>
                    <a:lnTo>
                      <a:pt x="164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62" name="Line 1321"/>
              <p:cNvSpPr>
                <a:spLocks noChangeShapeType="1"/>
              </p:cNvSpPr>
              <p:nvPr/>
            </p:nvSpPr>
            <p:spPr bwMode="auto">
              <a:xfrm>
                <a:off x="1849" y="298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63" name="Freeform 1322"/>
              <p:cNvSpPr>
                <a:spLocks/>
              </p:cNvSpPr>
              <p:nvPr/>
            </p:nvSpPr>
            <p:spPr bwMode="auto">
              <a:xfrm>
                <a:off x="1845" y="2987"/>
                <a:ext cx="4" cy="28"/>
              </a:xfrm>
              <a:custGeom>
                <a:avLst/>
                <a:gdLst>
                  <a:gd name="T0" fmla="*/ 0 w 17"/>
                  <a:gd name="T1" fmla="*/ 0 h 139"/>
                  <a:gd name="T2" fmla="*/ 0 w 17"/>
                  <a:gd name="T3" fmla="*/ 0 h 139"/>
                  <a:gd name="T4" fmla="*/ 0 w 17"/>
                  <a:gd name="T5" fmla="*/ 0 h 139"/>
                  <a:gd name="T6" fmla="*/ 0 w 17"/>
                  <a:gd name="T7" fmla="*/ 0 h 139"/>
                  <a:gd name="T8" fmla="*/ 0 w 17"/>
                  <a:gd name="T9" fmla="*/ 0 h 139"/>
                  <a:gd name="T10" fmla="*/ 0 w 17"/>
                  <a:gd name="T11" fmla="*/ 0 h 139"/>
                  <a:gd name="T12" fmla="*/ 0 w 17"/>
                  <a:gd name="T13" fmla="*/ 0 h 139"/>
                  <a:gd name="T14" fmla="*/ 0 w 17"/>
                  <a:gd name="T15" fmla="*/ 0 h 139"/>
                  <a:gd name="T16" fmla="*/ 0 w 17"/>
                  <a:gd name="T17" fmla="*/ 0 h 139"/>
                  <a:gd name="T18" fmla="*/ 0 w 17"/>
                  <a:gd name="T19" fmla="*/ 0 h 139"/>
                  <a:gd name="T20" fmla="*/ 0 w 17"/>
                  <a:gd name="T21" fmla="*/ 0 h 139"/>
                  <a:gd name="T22" fmla="*/ 0 w 17"/>
                  <a:gd name="T23" fmla="*/ 0 h 139"/>
                  <a:gd name="T24" fmla="*/ 0 w 17"/>
                  <a:gd name="T25" fmla="*/ 0 h 139"/>
                  <a:gd name="T26" fmla="*/ 0 w 17"/>
                  <a:gd name="T27" fmla="*/ 0 h 139"/>
                  <a:gd name="T28" fmla="*/ 0 w 17"/>
                  <a:gd name="T29" fmla="*/ 0 h 139"/>
                  <a:gd name="T30" fmla="*/ 0 w 17"/>
                  <a:gd name="T31" fmla="*/ 0 h 139"/>
                  <a:gd name="T32" fmla="*/ 0 w 17"/>
                  <a:gd name="T33" fmla="*/ 0 h 139"/>
                  <a:gd name="T34" fmla="*/ 0 w 17"/>
                  <a:gd name="T35" fmla="*/ 0 h 139"/>
                  <a:gd name="T36" fmla="*/ 0 w 17"/>
                  <a:gd name="T37" fmla="*/ 0 h 139"/>
                  <a:gd name="T38" fmla="*/ 0 w 17"/>
                  <a:gd name="T39" fmla="*/ 0 h 139"/>
                  <a:gd name="T40" fmla="*/ 0 w 17"/>
                  <a:gd name="T41" fmla="*/ 0 h 139"/>
                  <a:gd name="T42" fmla="*/ 0 w 17"/>
                  <a:gd name="T43" fmla="*/ 0 h 139"/>
                  <a:gd name="T44" fmla="*/ 0 w 17"/>
                  <a:gd name="T45" fmla="*/ 0 h 139"/>
                  <a:gd name="T46" fmla="*/ 0 w 17"/>
                  <a:gd name="T47" fmla="*/ 0 h 139"/>
                  <a:gd name="T48" fmla="*/ 0 w 17"/>
                  <a:gd name="T49" fmla="*/ 0 h 139"/>
                  <a:gd name="T50" fmla="*/ 0 w 17"/>
                  <a:gd name="T51" fmla="*/ 0 h 13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39"/>
                  <a:gd name="T80" fmla="*/ 17 w 17"/>
                  <a:gd name="T81" fmla="*/ 139 h 13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39">
                    <a:moveTo>
                      <a:pt x="17" y="10"/>
                    </a:moveTo>
                    <a:lnTo>
                      <a:pt x="17" y="10"/>
                    </a:lnTo>
                    <a:lnTo>
                      <a:pt x="17" y="6"/>
                    </a:lnTo>
                    <a:lnTo>
                      <a:pt x="17" y="4"/>
                    </a:lnTo>
                    <a:lnTo>
                      <a:pt x="14" y="4"/>
                    </a:lnTo>
                    <a:lnTo>
                      <a:pt x="11" y="4"/>
                    </a:lnTo>
                    <a:lnTo>
                      <a:pt x="9" y="0"/>
                    </a:lnTo>
                    <a:lnTo>
                      <a:pt x="9" y="4"/>
                    </a:lnTo>
                    <a:lnTo>
                      <a:pt x="6" y="4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3" y="10"/>
                    </a:lnTo>
                    <a:lnTo>
                      <a:pt x="0" y="10"/>
                    </a:lnTo>
                    <a:lnTo>
                      <a:pt x="0" y="130"/>
                    </a:lnTo>
                    <a:lnTo>
                      <a:pt x="3" y="133"/>
                    </a:lnTo>
                    <a:lnTo>
                      <a:pt x="3" y="136"/>
                    </a:lnTo>
                    <a:lnTo>
                      <a:pt x="6" y="136"/>
                    </a:lnTo>
                    <a:lnTo>
                      <a:pt x="9" y="136"/>
                    </a:lnTo>
                    <a:lnTo>
                      <a:pt x="9" y="139"/>
                    </a:lnTo>
                    <a:lnTo>
                      <a:pt x="11" y="136"/>
                    </a:lnTo>
                    <a:lnTo>
                      <a:pt x="14" y="136"/>
                    </a:lnTo>
                    <a:lnTo>
                      <a:pt x="17" y="136"/>
                    </a:lnTo>
                    <a:lnTo>
                      <a:pt x="17" y="133"/>
                    </a:lnTo>
                    <a:lnTo>
                      <a:pt x="17" y="130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64" name="Line 1323"/>
              <p:cNvSpPr>
                <a:spLocks noChangeShapeType="1"/>
              </p:cNvSpPr>
              <p:nvPr/>
            </p:nvSpPr>
            <p:spPr bwMode="auto">
              <a:xfrm>
                <a:off x="1847" y="301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65" name="Freeform 1324"/>
              <p:cNvSpPr>
                <a:spLocks/>
              </p:cNvSpPr>
              <p:nvPr/>
            </p:nvSpPr>
            <p:spPr bwMode="auto">
              <a:xfrm>
                <a:off x="1845" y="3011"/>
                <a:ext cx="12" cy="4"/>
              </a:xfrm>
              <a:custGeom>
                <a:avLst/>
                <a:gdLst>
                  <a:gd name="T0" fmla="*/ 0 w 61"/>
                  <a:gd name="T1" fmla="*/ 0 h 19"/>
                  <a:gd name="T2" fmla="*/ 0 w 61"/>
                  <a:gd name="T3" fmla="*/ 0 h 19"/>
                  <a:gd name="T4" fmla="*/ 0 w 61"/>
                  <a:gd name="T5" fmla="*/ 0 h 19"/>
                  <a:gd name="T6" fmla="*/ 0 w 61"/>
                  <a:gd name="T7" fmla="*/ 0 h 19"/>
                  <a:gd name="T8" fmla="*/ 0 w 61"/>
                  <a:gd name="T9" fmla="*/ 0 h 19"/>
                  <a:gd name="T10" fmla="*/ 0 w 61"/>
                  <a:gd name="T11" fmla="*/ 0 h 19"/>
                  <a:gd name="T12" fmla="*/ 0 w 61"/>
                  <a:gd name="T13" fmla="*/ 0 h 19"/>
                  <a:gd name="T14" fmla="*/ 0 w 61"/>
                  <a:gd name="T15" fmla="*/ 0 h 19"/>
                  <a:gd name="T16" fmla="*/ 0 w 61"/>
                  <a:gd name="T17" fmla="*/ 0 h 19"/>
                  <a:gd name="T18" fmla="*/ 0 w 61"/>
                  <a:gd name="T19" fmla="*/ 0 h 19"/>
                  <a:gd name="T20" fmla="*/ 0 w 61"/>
                  <a:gd name="T21" fmla="*/ 0 h 19"/>
                  <a:gd name="T22" fmla="*/ 0 w 61"/>
                  <a:gd name="T23" fmla="*/ 0 h 19"/>
                  <a:gd name="T24" fmla="*/ 0 w 61"/>
                  <a:gd name="T25" fmla="*/ 0 h 19"/>
                  <a:gd name="T26" fmla="*/ 0 w 61"/>
                  <a:gd name="T27" fmla="*/ 0 h 19"/>
                  <a:gd name="T28" fmla="*/ 0 w 61"/>
                  <a:gd name="T29" fmla="*/ 0 h 19"/>
                  <a:gd name="T30" fmla="*/ 0 w 61"/>
                  <a:gd name="T31" fmla="*/ 0 h 19"/>
                  <a:gd name="T32" fmla="*/ 0 w 61"/>
                  <a:gd name="T33" fmla="*/ 0 h 19"/>
                  <a:gd name="T34" fmla="*/ 0 w 61"/>
                  <a:gd name="T35" fmla="*/ 0 h 19"/>
                  <a:gd name="T36" fmla="*/ 0 w 61"/>
                  <a:gd name="T37" fmla="*/ 0 h 19"/>
                  <a:gd name="T38" fmla="*/ 0 w 61"/>
                  <a:gd name="T39" fmla="*/ 0 h 19"/>
                  <a:gd name="T40" fmla="*/ 0 w 61"/>
                  <a:gd name="T41" fmla="*/ 0 h 19"/>
                  <a:gd name="T42" fmla="*/ 0 w 61"/>
                  <a:gd name="T43" fmla="*/ 0 h 19"/>
                  <a:gd name="T44" fmla="*/ 0 w 61"/>
                  <a:gd name="T45" fmla="*/ 0 h 19"/>
                  <a:gd name="T46" fmla="*/ 0 w 61"/>
                  <a:gd name="T47" fmla="*/ 0 h 19"/>
                  <a:gd name="T48" fmla="*/ 0 w 61"/>
                  <a:gd name="T49" fmla="*/ 0 h 19"/>
                  <a:gd name="T50" fmla="*/ 0 w 61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61"/>
                  <a:gd name="T79" fmla="*/ 0 h 19"/>
                  <a:gd name="T80" fmla="*/ 61 w 61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61" h="19">
                    <a:moveTo>
                      <a:pt x="9" y="0"/>
                    </a:moveTo>
                    <a:lnTo>
                      <a:pt x="9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0" y="10"/>
                    </a:lnTo>
                    <a:lnTo>
                      <a:pt x="3" y="10"/>
                    </a:lnTo>
                    <a:lnTo>
                      <a:pt x="3" y="13"/>
                    </a:lnTo>
                    <a:lnTo>
                      <a:pt x="3" y="16"/>
                    </a:lnTo>
                    <a:lnTo>
                      <a:pt x="6" y="16"/>
                    </a:lnTo>
                    <a:lnTo>
                      <a:pt x="9" y="16"/>
                    </a:lnTo>
                    <a:lnTo>
                      <a:pt x="9" y="19"/>
                    </a:lnTo>
                    <a:lnTo>
                      <a:pt x="50" y="19"/>
                    </a:lnTo>
                    <a:lnTo>
                      <a:pt x="57" y="16"/>
                    </a:lnTo>
                    <a:lnTo>
                      <a:pt x="61" y="13"/>
                    </a:lnTo>
                    <a:lnTo>
                      <a:pt x="61" y="10"/>
                    </a:lnTo>
                    <a:lnTo>
                      <a:pt x="61" y="6"/>
                    </a:lnTo>
                    <a:lnTo>
                      <a:pt x="61" y="4"/>
                    </a:lnTo>
                    <a:lnTo>
                      <a:pt x="57" y="0"/>
                    </a:lnTo>
                    <a:lnTo>
                      <a:pt x="55" y="0"/>
                    </a:lnTo>
                    <a:lnTo>
                      <a:pt x="50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66" name="Line 1325"/>
              <p:cNvSpPr>
                <a:spLocks noChangeShapeType="1"/>
              </p:cNvSpPr>
              <p:nvPr/>
            </p:nvSpPr>
            <p:spPr bwMode="auto">
              <a:xfrm>
                <a:off x="1857" y="301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67" name="Freeform 1326"/>
              <p:cNvSpPr>
                <a:spLocks/>
              </p:cNvSpPr>
              <p:nvPr/>
            </p:nvSpPr>
            <p:spPr bwMode="auto">
              <a:xfrm>
                <a:off x="1854" y="3011"/>
                <a:ext cx="3" cy="28"/>
              </a:xfrm>
              <a:custGeom>
                <a:avLst/>
                <a:gdLst>
                  <a:gd name="T0" fmla="*/ 0 w 17"/>
                  <a:gd name="T1" fmla="*/ 0 h 136"/>
                  <a:gd name="T2" fmla="*/ 0 w 17"/>
                  <a:gd name="T3" fmla="*/ 0 h 136"/>
                  <a:gd name="T4" fmla="*/ 0 w 17"/>
                  <a:gd name="T5" fmla="*/ 0 h 136"/>
                  <a:gd name="T6" fmla="*/ 0 w 17"/>
                  <a:gd name="T7" fmla="*/ 0 h 136"/>
                  <a:gd name="T8" fmla="*/ 0 w 17"/>
                  <a:gd name="T9" fmla="*/ 0 h 136"/>
                  <a:gd name="T10" fmla="*/ 0 w 17"/>
                  <a:gd name="T11" fmla="*/ 0 h 136"/>
                  <a:gd name="T12" fmla="*/ 0 w 17"/>
                  <a:gd name="T13" fmla="*/ 0 h 136"/>
                  <a:gd name="T14" fmla="*/ 0 w 17"/>
                  <a:gd name="T15" fmla="*/ 0 h 136"/>
                  <a:gd name="T16" fmla="*/ 0 w 17"/>
                  <a:gd name="T17" fmla="*/ 0 h 136"/>
                  <a:gd name="T18" fmla="*/ 0 w 17"/>
                  <a:gd name="T19" fmla="*/ 0 h 136"/>
                  <a:gd name="T20" fmla="*/ 0 w 17"/>
                  <a:gd name="T21" fmla="*/ 0 h 136"/>
                  <a:gd name="T22" fmla="*/ 0 w 17"/>
                  <a:gd name="T23" fmla="*/ 0 h 136"/>
                  <a:gd name="T24" fmla="*/ 0 w 17"/>
                  <a:gd name="T25" fmla="*/ 0 h 136"/>
                  <a:gd name="T26" fmla="*/ 0 w 17"/>
                  <a:gd name="T27" fmla="*/ 0 h 136"/>
                  <a:gd name="T28" fmla="*/ 0 w 17"/>
                  <a:gd name="T29" fmla="*/ 0 h 136"/>
                  <a:gd name="T30" fmla="*/ 0 w 17"/>
                  <a:gd name="T31" fmla="*/ 0 h 136"/>
                  <a:gd name="T32" fmla="*/ 0 w 17"/>
                  <a:gd name="T33" fmla="*/ 0 h 136"/>
                  <a:gd name="T34" fmla="*/ 0 w 17"/>
                  <a:gd name="T35" fmla="*/ 0 h 136"/>
                  <a:gd name="T36" fmla="*/ 0 w 17"/>
                  <a:gd name="T37" fmla="*/ 0 h 136"/>
                  <a:gd name="T38" fmla="*/ 0 w 17"/>
                  <a:gd name="T39" fmla="*/ 0 h 136"/>
                  <a:gd name="T40" fmla="*/ 0 w 17"/>
                  <a:gd name="T41" fmla="*/ 0 h 136"/>
                  <a:gd name="T42" fmla="*/ 0 w 17"/>
                  <a:gd name="T43" fmla="*/ 0 h 136"/>
                  <a:gd name="T44" fmla="*/ 0 w 17"/>
                  <a:gd name="T45" fmla="*/ 0 h 136"/>
                  <a:gd name="T46" fmla="*/ 0 w 17"/>
                  <a:gd name="T47" fmla="*/ 0 h 136"/>
                  <a:gd name="T48" fmla="*/ 0 w 17"/>
                  <a:gd name="T49" fmla="*/ 0 h 136"/>
                  <a:gd name="T50" fmla="*/ 0 w 17"/>
                  <a:gd name="T51" fmla="*/ 0 h 1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36"/>
                  <a:gd name="T80" fmla="*/ 17 w 17"/>
                  <a:gd name="T81" fmla="*/ 136 h 1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36">
                    <a:moveTo>
                      <a:pt x="17" y="10"/>
                    </a:moveTo>
                    <a:lnTo>
                      <a:pt x="17" y="6"/>
                    </a:lnTo>
                    <a:lnTo>
                      <a:pt x="17" y="4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9"/>
                    </a:lnTo>
                    <a:lnTo>
                      <a:pt x="2" y="129"/>
                    </a:lnTo>
                    <a:lnTo>
                      <a:pt x="2" y="133"/>
                    </a:lnTo>
                    <a:lnTo>
                      <a:pt x="6" y="133"/>
                    </a:lnTo>
                    <a:lnTo>
                      <a:pt x="6" y="136"/>
                    </a:lnTo>
                    <a:lnTo>
                      <a:pt x="8" y="136"/>
                    </a:lnTo>
                    <a:lnTo>
                      <a:pt x="11" y="136"/>
                    </a:lnTo>
                    <a:lnTo>
                      <a:pt x="13" y="133"/>
                    </a:lnTo>
                    <a:lnTo>
                      <a:pt x="17" y="129"/>
                    </a:lnTo>
                    <a:lnTo>
                      <a:pt x="17" y="127"/>
                    </a:lnTo>
                    <a:lnTo>
                      <a:pt x="17" y="129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68" name="Line 1327"/>
              <p:cNvSpPr>
                <a:spLocks noChangeShapeType="1"/>
              </p:cNvSpPr>
              <p:nvPr/>
            </p:nvSpPr>
            <p:spPr bwMode="auto">
              <a:xfrm>
                <a:off x="1856" y="303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69" name="Freeform 1328"/>
              <p:cNvSpPr>
                <a:spLocks/>
              </p:cNvSpPr>
              <p:nvPr/>
            </p:nvSpPr>
            <p:spPr bwMode="auto">
              <a:xfrm>
                <a:off x="1854" y="3035"/>
                <a:ext cx="66" cy="4"/>
              </a:xfrm>
              <a:custGeom>
                <a:avLst/>
                <a:gdLst>
                  <a:gd name="T0" fmla="*/ 0 w 330"/>
                  <a:gd name="T1" fmla="*/ 0 h 18"/>
                  <a:gd name="T2" fmla="*/ 0 w 330"/>
                  <a:gd name="T3" fmla="*/ 0 h 18"/>
                  <a:gd name="T4" fmla="*/ 0 w 330"/>
                  <a:gd name="T5" fmla="*/ 0 h 18"/>
                  <a:gd name="T6" fmla="*/ 0 w 330"/>
                  <a:gd name="T7" fmla="*/ 0 h 18"/>
                  <a:gd name="T8" fmla="*/ 0 w 330"/>
                  <a:gd name="T9" fmla="*/ 0 h 18"/>
                  <a:gd name="T10" fmla="*/ 0 w 330"/>
                  <a:gd name="T11" fmla="*/ 0 h 18"/>
                  <a:gd name="T12" fmla="*/ 0 w 330"/>
                  <a:gd name="T13" fmla="*/ 0 h 18"/>
                  <a:gd name="T14" fmla="*/ 0 w 330"/>
                  <a:gd name="T15" fmla="*/ 0 h 18"/>
                  <a:gd name="T16" fmla="*/ 0 w 330"/>
                  <a:gd name="T17" fmla="*/ 0 h 18"/>
                  <a:gd name="T18" fmla="*/ 0 w 330"/>
                  <a:gd name="T19" fmla="*/ 0 h 18"/>
                  <a:gd name="T20" fmla="*/ 0 w 330"/>
                  <a:gd name="T21" fmla="*/ 0 h 18"/>
                  <a:gd name="T22" fmla="*/ 0 w 330"/>
                  <a:gd name="T23" fmla="*/ 0 h 18"/>
                  <a:gd name="T24" fmla="*/ 0 w 330"/>
                  <a:gd name="T25" fmla="*/ 0 h 18"/>
                  <a:gd name="T26" fmla="*/ 0 w 330"/>
                  <a:gd name="T27" fmla="*/ 0 h 18"/>
                  <a:gd name="T28" fmla="*/ 0 w 330"/>
                  <a:gd name="T29" fmla="*/ 0 h 18"/>
                  <a:gd name="T30" fmla="*/ 0 w 330"/>
                  <a:gd name="T31" fmla="*/ 0 h 18"/>
                  <a:gd name="T32" fmla="*/ 0 w 330"/>
                  <a:gd name="T33" fmla="*/ 0 h 18"/>
                  <a:gd name="T34" fmla="*/ 0 w 330"/>
                  <a:gd name="T35" fmla="*/ 0 h 18"/>
                  <a:gd name="T36" fmla="*/ 0 w 330"/>
                  <a:gd name="T37" fmla="*/ 0 h 18"/>
                  <a:gd name="T38" fmla="*/ 0 w 330"/>
                  <a:gd name="T39" fmla="*/ 0 h 18"/>
                  <a:gd name="T40" fmla="*/ 0 w 330"/>
                  <a:gd name="T41" fmla="*/ 0 h 18"/>
                  <a:gd name="T42" fmla="*/ 0 w 330"/>
                  <a:gd name="T43" fmla="*/ 0 h 18"/>
                  <a:gd name="T44" fmla="*/ 0 w 330"/>
                  <a:gd name="T45" fmla="*/ 0 h 18"/>
                  <a:gd name="T46" fmla="*/ 0 w 330"/>
                  <a:gd name="T47" fmla="*/ 0 h 18"/>
                  <a:gd name="T48" fmla="*/ 0 w 330"/>
                  <a:gd name="T49" fmla="*/ 0 h 18"/>
                  <a:gd name="T50" fmla="*/ 0 w 330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30"/>
                  <a:gd name="T79" fmla="*/ 0 h 18"/>
                  <a:gd name="T80" fmla="*/ 330 w 330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30" h="18">
                    <a:moveTo>
                      <a:pt x="8" y="0"/>
                    </a:moveTo>
                    <a:lnTo>
                      <a:pt x="6" y="0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2" y="11"/>
                    </a:lnTo>
                    <a:lnTo>
                      <a:pt x="2" y="15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18"/>
                    </a:lnTo>
                    <a:lnTo>
                      <a:pt x="322" y="18"/>
                    </a:lnTo>
                    <a:lnTo>
                      <a:pt x="327" y="15"/>
                    </a:lnTo>
                    <a:lnTo>
                      <a:pt x="330" y="11"/>
                    </a:lnTo>
                    <a:lnTo>
                      <a:pt x="330" y="9"/>
                    </a:lnTo>
                    <a:lnTo>
                      <a:pt x="330" y="5"/>
                    </a:lnTo>
                    <a:lnTo>
                      <a:pt x="330" y="3"/>
                    </a:lnTo>
                    <a:lnTo>
                      <a:pt x="327" y="3"/>
                    </a:lnTo>
                    <a:lnTo>
                      <a:pt x="327" y="0"/>
                    </a:lnTo>
                    <a:lnTo>
                      <a:pt x="324" y="0"/>
                    </a:lnTo>
                    <a:lnTo>
                      <a:pt x="322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70" name="Line 1329"/>
              <p:cNvSpPr>
                <a:spLocks noChangeShapeType="1"/>
              </p:cNvSpPr>
              <p:nvPr/>
            </p:nvSpPr>
            <p:spPr bwMode="auto">
              <a:xfrm>
                <a:off x="1920" y="303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71" name="Freeform 1330"/>
              <p:cNvSpPr>
                <a:spLocks/>
              </p:cNvSpPr>
              <p:nvPr/>
            </p:nvSpPr>
            <p:spPr bwMode="auto">
              <a:xfrm>
                <a:off x="1917" y="3035"/>
                <a:ext cx="3" cy="27"/>
              </a:xfrm>
              <a:custGeom>
                <a:avLst/>
                <a:gdLst>
                  <a:gd name="T0" fmla="*/ 0 w 17"/>
                  <a:gd name="T1" fmla="*/ 0 h 135"/>
                  <a:gd name="T2" fmla="*/ 0 w 17"/>
                  <a:gd name="T3" fmla="*/ 0 h 135"/>
                  <a:gd name="T4" fmla="*/ 0 w 17"/>
                  <a:gd name="T5" fmla="*/ 0 h 135"/>
                  <a:gd name="T6" fmla="*/ 0 w 17"/>
                  <a:gd name="T7" fmla="*/ 0 h 135"/>
                  <a:gd name="T8" fmla="*/ 0 w 17"/>
                  <a:gd name="T9" fmla="*/ 0 h 135"/>
                  <a:gd name="T10" fmla="*/ 0 w 17"/>
                  <a:gd name="T11" fmla="*/ 0 h 135"/>
                  <a:gd name="T12" fmla="*/ 0 w 17"/>
                  <a:gd name="T13" fmla="*/ 0 h 135"/>
                  <a:gd name="T14" fmla="*/ 0 w 17"/>
                  <a:gd name="T15" fmla="*/ 0 h 135"/>
                  <a:gd name="T16" fmla="*/ 0 w 17"/>
                  <a:gd name="T17" fmla="*/ 0 h 135"/>
                  <a:gd name="T18" fmla="*/ 0 w 17"/>
                  <a:gd name="T19" fmla="*/ 0 h 135"/>
                  <a:gd name="T20" fmla="*/ 0 w 17"/>
                  <a:gd name="T21" fmla="*/ 0 h 135"/>
                  <a:gd name="T22" fmla="*/ 0 w 17"/>
                  <a:gd name="T23" fmla="*/ 0 h 135"/>
                  <a:gd name="T24" fmla="*/ 0 w 17"/>
                  <a:gd name="T25" fmla="*/ 0 h 135"/>
                  <a:gd name="T26" fmla="*/ 0 w 17"/>
                  <a:gd name="T27" fmla="*/ 0 h 135"/>
                  <a:gd name="T28" fmla="*/ 0 w 17"/>
                  <a:gd name="T29" fmla="*/ 0 h 135"/>
                  <a:gd name="T30" fmla="*/ 0 w 17"/>
                  <a:gd name="T31" fmla="*/ 0 h 135"/>
                  <a:gd name="T32" fmla="*/ 0 w 17"/>
                  <a:gd name="T33" fmla="*/ 0 h 135"/>
                  <a:gd name="T34" fmla="*/ 0 w 17"/>
                  <a:gd name="T35" fmla="*/ 0 h 135"/>
                  <a:gd name="T36" fmla="*/ 0 w 17"/>
                  <a:gd name="T37" fmla="*/ 0 h 135"/>
                  <a:gd name="T38" fmla="*/ 0 w 17"/>
                  <a:gd name="T39" fmla="*/ 0 h 135"/>
                  <a:gd name="T40" fmla="*/ 0 w 17"/>
                  <a:gd name="T41" fmla="*/ 0 h 135"/>
                  <a:gd name="T42" fmla="*/ 0 w 17"/>
                  <a:gd name="T43" fmla="*/ 0 h 135"/>
                  <a:gd name="T44" fmla="*/ 0 w 17"/>
                  <a:gd name="T45" fmla="*/ 0 h 135"/>
                  <a:gd name="T46" fmla="*/ 0 w 17"/>
                  <a:gd name="T47" fmla="*/ 0 h 135"/>
                  <a:gd name="T48" fmla="*/ 0 w 17"/>
                  <a:gd name="T49" fmla="*/ 0 h 135"/>
                  <a:gd name="T50" fmla="*/ 0 w 17"/>
                  <a:gd name="T51" fmla="*/ 0 h 13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35"/>
                  <a:gd name="T80" fmla="*/ 17 w 17"/>
                  <a:gd name="T81" fmla="*/ 135 h 135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35">
                    <a:moveTo>
                      <a:pt x="17" y="9"/>
                    </a:moveTo>
                    <a:lnTo>
                      <a:pt x="17" y="5"/>
                    </a:lnTo>
                    <a:lnTo>
                      <a:pt x="17" y="3"/>
                    </a:lnTo>
                    <a:lnTo>
                      <a:pt x="14" y="3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3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0" y="129"/>
                    </a:lnTo>
                    <a:lnTo>
                      <a:pt x="4" y="129"/>
                    </a:lnTo>
                    <a:lnTo>
                      <a:pt x="4" y="132"/>
                    </a:lnTo>
                    <a:lnTo>
                      <a:pt x="6" y="132"/>
                    </a:lnTo>
                    <a:lnTo>
                      <a:pt x="9" y="135"/>
                    </a:lnTo>
                    <a:lnTo>
                      <a:pt x="11" y="135"/>
                    </a:lnTo>
                    <a:lnTo>
                      <a:pt x="14" y="132"/>
                    </a:lnTo>
                    <a:lnTo>
                      <a:pt x="17" y="129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72" name="Line 1331"/>
              <p:cNvSpPr>
                <a:spLocks noChangeShapeType="1"/>
              </p:cNvSpPr>
              <p:nvPr/>
            </p:nvSpPr>
            <p:spPr bwMode="auto">
              <a:xfrm>
                <a:off x="1918" y="305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73" name="Freeform 1332"/>
              <p:cNvSpPr>
                <a:spLocks/>
              </p:cNvSpPr>
              <p:nvPr/>
            </p:nvSpPr>
            <p:spPr bwMode="auto">
              <a:xfrm>
                <a:off x="1917" y="3058"/>
                <a:ext cx="17" cy="4"/>
              </a:xfrm>
              <a:custGeom>
                <a:avLst/>
                <a:gdLst>
                  <a:gd name="T0" fmla="*/ 0 w 88"/>
                  <a:gd name="T1" fmla="*/ 0 h 18"/>
                  <a:gd name="T2" fmla="*/ 0 w 88"/>
                  <a:gd name="T3" fmla="*/ 0 h 18"/>
                  <a:gd name="T4" fmla="*/ 0 w 88"/>
                  <a:gd name="T5" fmla="*/ 0 h 18"/>
                  <a:gd name="T6" fmla="*/ 0 w 88"/>
                  <a:gd name="T7" fmla="*/ 0 h 18"/>
                  <a:gd name="T8" fmla="*/ 0 w 88"/>
                  <a:gd name="T9" fmla="*/ 0 h 18"/>
                  <a:gd name="T10" fmla="*/ 0 w 88"/>
                  <a:gd name="T11" fmla="*/ 0 h 18"/>
                  <a:gd name="T12" fmla="*/ 0 w 88"/>
                  <a:gd name="T13" fmla="*/ 0 h 18"/>
                  <a:gd name="T14" fmla="*/ 0 w 88"/>
                  <a:gd name="T15" fmla="*/ 0 h 18"/>
                  <a:gd name="T16" fmla="*/ 0 w 88"/>
                  <a:gd name="T17" fmla="*/ 0 h 18"/>
                  <a:gd name="T18" fmla="*/ 0 w 88"/>
                  <a:gd name="T19" fmla="*/ 0 h 18"/>
                  <a:gd name="T20" fmla="*/ 0 w 88"/>
                  <a:gd name="T21" fmla="*/ 0 h 18"/>
                  <a:gd name="T22" fmla="*/ 0 w 88"/>
                  <a:gd name="T23" fmla="*/ 0 h 18"/>
                  <a:gd name="T24" fmla="*/ 0 w 88"/>
                  <a:gd name="T25" fmla="*/ 0 h 18"/>
                  <a:gd name="T26" fmla="*/ 0 w 88"/>
                  <a:gd name="T27" fmla="*/ 0 h 18"/>
                  <a:gd name="T28" fmla="*/ 0 w 88"/>
                  <a:gd name="T29" fmla="*/ 0 h 18"/>
                  <a:gd name="T30" fmla="*/ 0 w 88"/>
                  <a:gd name="T31" fmla="*/ 0 h 18"/>
                  <a:gd name="T32" fmla="*/ 0 w 88"/>
                  <a:gd name="T33" fmla="*/ 0 h 18"/>
                  <a:gd name="T34" fmla="*/ 0 w 88"/>
                  <a:gd name="T35" fmla="*/ 0 h 18"/>
                  <a:gd name="T36" fmla="*/ 0 w 88"/>
                  <a:gd name="T37" fmla="*/ 0 h 18"/>
                  <a:gd name="T38" fmla="*/ 0 w 88"/>
                  <a:gd name="T39" fmla="*/ 0 h 18"/>
                  <a:gd name="T40" fmla="*/ 0 w 88"/>
                  <a:gd name="T41" fmla="*/ 0 h 18"/>
                  <a:gd name="T42" fmla="*/ 0 w 88"/>
                  <a:gd name="T43" fmla="*/ 0 h 18"/>
                  <a:gd name="T44" fmla="*/ 0 w 88"/>
                  <a:gd name="T45" fmla="*/ 0 h 18"/>
                  <a:gd name="T46" fmla="*/ 0 w 88"/>
                  <a:gd name="T47" fmla="*/ 0 h 18"/>
                  <a:gd name="T48" fmla="*/ 0 w 88"/>
                  <a:gd name="T49" fmla="*/ 0 h 18"/>
                  <a:gd name="T50" fmla="*/ 0 w 88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8"/>
                  <a:gd name="T79" fmla="*/ 0 h 18"/>
                  <a:gd name="T80" fmla="*/ 88 w 88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8" h="18">
                    <a:moveTo>
                      <a:pt x="9" y="0"/>
                    </a:moveTo>
                    <a:lnTo>
                      <a:pt x="9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4" y="15"/>
                    </a:lnTo>
                    <a:lnTo>
                      <a:pt x="6" y="15"/>
                    </a:lnTo>
                    <a:lnTo>
                      <a:pt x="9" y="18"/>
                    </a:lnTo>
                    <a:lnTo>
                      <a:pt x="79" y="18"/>
                    </a:lnTo>
                    <a:lnTo>
                      <a:pt x="85" y="15"/>
                    </a:lnTo>
                    <a:lnTo>
                      <a:pt x="88" y="15"/>
                    </a:lnTo>
                    <a:lnTo>
                      <a:pt x="88" y="12"/>
                    </a:lnTo>
                    <a:lnTo>
                      <a:pt x="88" y="9"/>
                    </a:lnTo>
                    <a:lnTo>
                      <a:pt x="88" y="6"/>
                    </a:lnTo>
                    <a:lnTo>
                      <a:pt x="88" y="2"/>
                    </a:lnTo>
                    <a:lnTo>
                      <a:pt x="85" y="0"/>
                    </a:lnTo>
                    <a:lnTo>
                      <a:pt x="83" y="0"/>
                    </a:lnTo>
                    <a:lnTo>
                      <a:pt x="79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74" name="Line 1333"/>
              <p:cNvSpPr>
                <a:spLocks noChangeShapeType="1"/>
              </p:cNvSpPr>
              <p:nvPr/>
            </p:nvSpPr>
            <p:spPr bwMode="auto">
              <a:xfrm>
                <a:off x="1934" y="306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75" name="Freeform 1334"/>
              <p:cNvSpPr>
                <a:spLocks/>
              </p:cNvSpPr>
              <p:nvPr/>
            </p:nvSpPr>
            <p:spPr bwMode="auto">
              <a:xfrm>
                <a:off x="1931" y="3058"/>
                <a:ext cx="3" cy="27"/>
              </a:xfrm>
              <a:custGeom>
                <a:avLst/>
                <a:gdLst>
                  <a:gd name="T0" fmla="*/ 0 w 16"/>
                  <a:gd name="T1" fmla="*/ 0 h 135"/>
                  <a:gd name="T2" fmla="*/ 0 w 16"/>
                  <a:gd name="T3" fmla="*/ 0 h 135"/>
                  <a:gd name="T4" fmla="*/ 0 w 16"/>
                  <a:gd name="T5" fmla="*/ 0 h 135"/>
                  <a:gd name="T6" fmla="*/ 0 w 16"/>
                  <a:gd name="T7" fmla="*/ 0 h 135"/>
                  <a:gd name="T8" fmla="*/ 0 w 16"/>
                  <a:gd name="T9" fmla="*/ 0 h 135"/>
                  <a:gd name="T10" fmla="*/ 0 w 16"/>
                  <a:gd name="T11" fmla="*/ 0 h 135"/>
                  <a:gd name="T12" fmla="*/ 0 w 16"/>
                  <a:gd name="T13" fmla="*/ 0 h 135"/>
                  <a:gd name="T14" fmla="*/ 0 w 16"/>
                  <a:gd name="T15" fmla="*/ 0 h 135"/>
                  <a:gd name="T16" fmla="*/ 0 w 16"/>
                  <a:gd name="T17" fmla="*/ 0 h 135"/>
                  <a:gd name="T18" fmla="*/ 0 w 16"/>
                  <a:gd name="T19" fmla="*/ 0 h 135"/>
                  <a:gd name="T20" fmla="*/ 0 w 16"/>
                  <a:gd name="T21" fmla="*/ 0 h 135"/>
                  <a:gd name="T22" fmla="*/ 0 w 16"/>
                  <a:gd name="T23" fmla="*/ 0 h 135"/>
                  <a:gd name="T24" fmla="*/ 0 w 16"/>
                  <a:gd name="T25" fmla="*/ 0 h 135"/>
                  <a:gd name="T26" fmla="*/ 0 w 16"/>
                  <a:gd name="T27" fmla="*/ 0 h 135"/>
                  <a:gd name="T28" fmla="*/ 0 w 16"/>
                  <a:gd name="T29" fmla="*/ 0 h 135"/>
                  <a:gd name="T30" fmla="*/ 0 w 16"/>
                  <a:gd name="T31" fmla="*/ 0 h 135"/>
                  <a:gd name="T32" fmla="*/ 0 w 16"/>
                  <a:gd name="T33" fmla="*/ 0 h 135"/>
                  <a:gd name="T34" fmla="*/ 0 w 16"/>
                  <a:gd name="T35" fmla="*/ 0 h 135"/>
                  <a:gd name="T36" fmla="*/ 0 w 16"/>
                  <a:gd name="T37" fmla="*/ 0 h 135"/>
                  <a:gd name="T38" fmla="*/ 0 w 16"/>
                  <a:gd name="T39" fmla="*/ 0 h 135"/>
                  <a:gd name="T40" fmla="*/ 0 w 16"/>
                  <a:gd name="T41" fmla="*/ 0 h 135"/>
                  <a:gd name="T42" fmla="*/ 0 w 16"/>
                  <a:gd name="T43" fmla="*/ 0 h 135"/>
                  <a:gd name="T44" fmla="*/ 0 w 16"/>
                  <a:gd name="T45" fmla="*/ 0 h 135"/>
                  <a:gd name="T46" fmla="*/ 0 w 16"/>
                  <a:gd name="T47" fmla="*/ 0 h 135"/>
                  <a:gd name="T48" fmla="*/ 0 w 16"/>
                  <a:gd name="T49" fmla="*/ 0 h 135"/>
                  <a:gd name="T50" fmla="*/ 0 w 16"/>
                  <a:gd name="T51" fmla="*/ 0 h 13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35"/>
                  <a:gd name="T80" fmla="*/ 16 w 16"/>
                  <a:gd name="T81" fmla="*/ 135 h 135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35">
                    <a:moveTo>
                      <a:pt x="16" y="9"/>
                    </a:moveTo>
                    <a:lnTo>
                      <a:pt x="16" y="6"/>
                    </a:lnTo>
                    <a:lnTo>
                      <a:pt x="16" y="2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9"/>
                    </a:lnTo>
                    <a:lnTo>
                      <a:pt x="0" y="129"/>
                    </a:lnTo>
                    <a:lnTo>
                      <a:pt x="2" y="129"/>
                    </a:lnTo>
                    <a:lnTo>
                      <a:pt x="2" y="133"/>
                    </a:lnTo>
                    <a:lnTo>
                      <a:pt x="5" y="133"/>
                    </a:lnTo>
                    <a:lnTo>
                      <a:pt x="7" y="135"/>
                    </a:lnTo>
                    <a:lnTo>
                      <a:pt x="11" y="135"/>
                    </a:lnTo>
                    <a:lnTo>
                      <a:pt x="13" y="133"/>
                    </a:lnTo>
                    <a:lnTo>
                      <a:pt x="16" y="133"/>
                    </a:lnTo>
                    <a:lnTo>
                      <a:pt x="16" y="129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76" name="Line 1335"/>
              <p:cNvSpPr>
                <a:spLocks noChangeShapeType="1"/>
              </p:cNvSpPr>
              <p:nvPr/>
            </p:nvSpPr>
            <p:spPr bwMode="auto">
              <a:xfrm>
                <a:off x="1932" y="308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77" name="Freeform 1336"/>
              <p:cNvSpPr>
                <a:spLocks/>
              </p:cNvSpPr>
              <p:nvPr/>
            </p:nvSpPr>
            <p:spPr bwMode="auto">
              <a:xfrm>
                <a:off x="1931" y="3082"/>
                <a:ext cx="83" cy="3"/>
              </a:xfrm>
              <a:custGeom>
                <a:avLst/>
                <a:gdLst>
                  <a:gd name="T0" fmla="*/ 0 w 417"/>
                  <a:gd name="T1" fmla="*/ 0 h 18"/>
                  <a:gd name="T2" fmla="*/ 0 w 417"/>
                  <a:gd name="T3" fmla="*/ 0 h 18"/>
                  <a:gd name="T4" fmla="*/ 0 w 417"/>
                  <a:gd name="T5" fmla="*/ 0 h 18"/>
                  <a:gd name="T6" fmla="*/ 0 w 417"/>
                  <a:gd name="T7" fmla="*/ 0 h 18"/>
                  <a:gd name="T8" fmla="*/ 0 w 417"/>
                  <a:gd name="T9" fmla="*/ 0 h 18"/>
                  <a:gd name="T10" fmla="*/ 0 w 417"/>
                  <a:gd name="T11" fmla="*/ 0 h 18"/>
                  <a:gd name="T12" fmla="*/ 0 w 417"/>
                  <a:gd name="T13" fmla="*/ 0 h 18"/>
                  <a:gd name="T14" fmla="*/ 0 w 417"/>
                  <a:gd name="T15" fmla="*/ 0 h 18"/>
                  <a:gd name="T16" fmla="*/ 0 w 417"/>
                  <a:gd name="T17" fmla="*/ 0 h 18"/>
                  <a:gd name="T18" fmla="*/ 0 w 417"/>
                  <a:gd name="T19" fmla="*/ 0 h 18"/>
                  <a:gd name="T20" fmla="*/ 0 w 417"/>
                  <a:gd name="T21" fmla="*/ 0 h 18"/>
                  <a:gd name="T22" fmla="*/ 0 w 417"/>
                  <a:gd name="T23" fmla="*/ 0 h 18"/>
                  <a:gd name="T24" fmla="*/ 0 w 417"/>
                  <a:gd name="T25" fmla="*/ 0 h 18"/>
                  <a:gd name="T26" fmla="*/ 0 w 417"/>
                  <a:gd name="T27" fmla="*/ 0 h 18"/>
                  <a:gd name="T28" fmla="*/ 0 w 417"/>
                  <a:gd name="T29" fmla="*/ 0 h 18"/>
                  <a:gd name="T30" fmla="*/ 0 w 417"/>
                  <a:gd name="T31" fmla="*/ 0 h 18"/>
                  <a:gd name="T32" fmla="*/ 0 w 417"/>
                  <a:gd name="T33" fmla="*/ 0 h 18"/>
                  <a:gd name="T34" fmla="*/ 0 w 417"/>
                  <a:gd name="T35" fmla="*/ 0 h 18"/>
                  <a:gd name="T36" fmla="*/ 0 w 417"/>
                  <a:gd name="T37" fmla="*/ 0 h 18"/>
                  <a:gd name="T38" fmla="*/ 0 w 417"/>
                  <a:gd name="T39" fmla="*/ 0 h 18"/>
                  <a:gd name="T40" fmla="*/ 0 w 417"/>
                  <a:gd name="T41" fmla="*/ 0 h 18"/>
                  <a:gd name="T42" fmla="*/ 0 w 417"/>
                  <a:gd name="T43" fmla="*/ 0 h 18"/>
                  <a:gd name="T44" fmla="*/ 0 w 417"/>
                  <a:gd name="T45" fmla="*/ 0 h 18"/>
                  <a:gd name="T46" fmla="*/ 0 w 417"/>
                  <a:gd name="T47" fmla="*/ 0 h 18"/>
                  <a:gd name="T48" fmla="*/ 0 w 417"/>
                  <a:gd name="T49" fmla="*/ 0 h 18"/>
                  <a:gd name="T50" fmla="*/ 0 w 417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17"/>
                  <a:gd name="T79" fmla="*/ 0 h 18"/>
                  <a:gd name="T80" fmla="*/ 417 w 417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17" h="18">
                    <a:moveTo>
                      <a:pt x="7" y="0"/>
                    </a:moveTo>
                    <a:lnTo>
                      <a:pt x="7" y="0"/>
                    </a:lnTo>
                    <a:lnTo>
                      <a:pt x="5" y="0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0" y="9"/>
                    </a:lnTo>
                    <a:lnTo>
                      <a:pt x="2" y="12"/>
                    </a:lnTo>
                    <a:lnTo>
                      <a:pt x="2" y="16"/>
                    </a:lnTo>
                    <a:lnTo>
                      <a:pt x="5" y="16"/>
                    </a:lnTo>
                    <a:lnTo>
                      <a:pt x="7" y="18"/>
                    </a:lnTo>
                    <a:lnTo>
                      <a:pt x="406" y="18"/>
                    </a:lnTo>
                    <a:lnTo>
                      <a:pt x="414" y="16"/>
                    </a:lnTo>
                    <a:lnTo>
                      <a:pt x="417" y="12"/>
                    </a:lnTo>
                    <a:lnTo>
                      <a:pt x="417" y="9"/>
                    </a:lnTo>
                    <a:lnTo>
                      <a:pt x="417" y="6"/>
                    </a:lnTo>
                    <a:lnTo>
                      <a:pt x="417" y="3"/>
                    </a:lnTo>
                    <a:lnTo>
                      <a:pt x="414" y="3"/>
                    </a:lnTo>
                    <a:lnTo>
                      <a:pt x="414" y="0"/>
                    </a:lnTo>
                    <a:lnTo>
                      <a:pt x="412" y="0"/>
                    </a:lnTo>
                    <a:lnTo>
                      <a:pt x="406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78" name="Line 1337"/>
              <p:cNvSpPr>
                <a:spLocks noChangeShapeType="1"/>
              </p:cNvSpPr>
              <p:nvPr/>
            </p:nvSpPr>
            <p:spPr bwMode="auto">
              <a:xfrm>
                <a:off x="2014" y="308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79" name="Freeform 1338"/>
              <p:cNvSpPr>
                <a:spLocks/>
              </p:cNvSpPr>
              <p:nvPr/>
            </p:nvSpPr>
            <p:spPr bwMode="auto">
              <a:xfrm>
                <a:off x="2011" y="3082"/>
                <a:ext cx="3" cy="27"/>
              </a:xfrm>
              <a:custGeom>
                <a:avLst/>
                <a:gdLst>
                  <a:gd name="T0" fmla="*/ 0 w 16"/>
                  <a:gd name="T1" fmla="*/ 0 h 135"/>
                  <a:gd name="T2" fmla="*/ 0 w 16"/>
                  <a:gd name="T3" fmla="*/ 0 h 135"/>
                  <a:gd name="T4" fmla="*/ 0 w 16"/>
                  <a:gd name="T5" fmla="*/ 0 h 135"/>
                  <a:gd name="T6" fmla="*/ 0 w 16"/>
                  <a:gd name="T7" fmla="*/ 0 h 135"/>
                  <a:gd name="T8" fmla="*/ 0 w 16"/>
                  <a:gd name="T9" fmla="*/ 0 h 135"/>
                  <a:gd name="T10" fmla="*/ 0 w 16"/>
                  <a:gd name="T11" fmla="*/ 0 h 135"/>
                  <a:gd name="T12" fmla="*/ 0 w 16"/>
                  <a:gd name="T13" fmla="*/ 0 h 135"/>
                  <a:gd name="T14" fmla="*/ 0 w 16"/>
                  <a:gd name="T15" fmla="*/ 0 h 135"/>
                  <a:gd name="T16" fmla="*/ 0 w 16"/>
                  <a:gd name="T17" fmla="*/ 0 h 135"/>
                  <a:gd name="T18" fmla="*/ 0 w 16"/>
                  <a:gd name="T19" fmla="*/ 0 h 135"/>
                  <a:gd name="T20" fmla="*/ 0 w 16"/>
                  <a:gd name="T21" fmla="*/ 0 h 135"/>
                  <a:gd name="T22" fmla="*/ 0 w 16"/>
                  <a:gd name="T23" fmla="*/ 0 h 135"/>
                  <a:gd name="T24" fmla="*/ 0 w 16"/>
                  <a:gd name="T25" fmla="*/ 0 h 135"/>
                  <a:gd name="T26" fmla="*/ 0 w 16"/>
                  <a:gd name="T27" fmla="*/ 0 h 135"/>
                  <a:gd name="T28" fmla="*/ 0 w 16"/>
                  <a:gd name="T29" fmla="*/ 0 h 135"/>
                  <a:gd name="T30" fmla="*/ 0 w 16"/>
                  <a:gd name="T31" fmla="*/ 0 h 135"/>
                  <a:gd name="T32" fmla="*/ 0 w 16"/>
                  <a:gd name="T33" fmla="*/ 0 h 135"/>
                  <a:gd name="T34" fmla="*/ 0 w 16"/>
                  <a:gd name="T35" fmla="*/ 0 h 135"/>
                  <a:gd name="T36" fmla="*/ 0 w 16"/>
                  <a:gd name="T37" fmla="*/ 0 h 135"/>
                  <a:gd name="T38" fmla="*/ 0 w 16"/>
                  <a:gd name="T39" fmla="*/ 0 h 135"/>
                  <a:gd name="T40" fmla="*/ 0 w 16"/>
                  <a:gd name="T41" fmla="*/ 0 h 135"/>
                  <a:gd name="T42" fmla="*/ 0 w 16"/>
                  <a:gd name="T43" fmla="*/ 0 h 135"/>
                  <a:gd name="T44" fmla="*/ 0 w 16"/>
                  <a:gd name="T45" fmla="*/ 0 h 135"/>
                  <a:gd name="T46" fmla="*/ 0 w 16"/>
                  <a:gd name="T47" fmla="*/ 0 h 135"/>
                  <a:gd name="T48" fmla="*/ 0 w 16"/>
                  <a:gd name="T49" fmla="*/ 0 h 135"/>
                  <a:gd name="T50" fmla="*/ 0 w 16"/>
                  <a:gd name="T51" fmla="*/ 0 h 13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35"/>
                  <a:gd name="T80" fmla="*/ 16 w 16"/>
                  <a:gd name="T81" fmla="*/ 135 h 135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35">
                    <a:moveTo>
                      <a:pt x="16" y="9"/>
                    </a:moveTo>
                    <a:lnTo>
                      <a:pt x="16" y="6"/>
                    </a:lnTo>
                    <a:lnTo>
                      <a:pt x="16" y="3"/>
                    </a:lnTo>
                    <a:lnTo>
                      <a:pt x="13" y="3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9"/>
                    </a:lnTo>
                    <a:lnTo>
                      <a:pt x="2" y="132"/>
                    </a:lnTo>
                    <a:lnTo>
                      <a:pt x="5" y="135"/>
                    </a:lnTo>
                    <a:lnTo>
                      <a:pt x="7" y="135"/>
                    </a:lnTo>
                    <a:lnTo>
                      <a:pt x="11" y="135"/>
                    </a:lnTo>
                    <a:lnTo>
                      <a:pt x="13" y="135"/>
                    </a:lnTo>
                    <a:lnTo>
                      <a:pt x="13" y="132"/>
                    </a:lnTo>
                    <a:lnTo>
                      <a:pt x="16" y="129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80" name="Line 1339"/>
              <p:cNvSpPr>
                <a:spLocks noChangeShapeType="1"/>
              </p:cNvSpPr>
              <p:nvPr/>
            </p:nvSpPr>
            <p:spPr bwMode="auto">
              <a:xfrm>
                <a:off x="2013" y="310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81" name="Freeform 1340"/>
              <p:cNvSpPr>
                <a:spLocks/>
              </p:cNvSpPr>
              <p:nvPr/>
            </p:nvSpPr>
            <p:spPr bwMode="auto">
              <a:xfrm>
                <a:off x="2011" y="3105"/>
                <a:ext cx="41" cy="4"/>
              </a:xfrm>
              <a:custGeom>
                <a:avLst/>
                <a:gdLst>
                  <a:gd name="T0" fmla="*/ 0 w 202"/>
                  <a:gd name="T1" fmla="*/ 0 h 18"/>
                  <a:gd name="T2" fmla="*/ 0 w 202"/>
                  <a:gd name="T3" fmla="*/ 0 h 18"/>
                  <a:gd name="T4" fmla="*/ 0 w 202"/>
                  <a:gd name="T5" fmla="*/ 0 h 18"/>
                  <a:gd name="T6" fmla="*/ 0 w 202"/>
                  <a:gd name="T7" fmla="*/ 0 h 18"/>
                  <a:gd name="T8" fmla="*/ 0 w 202"/>
                  <a:gd name="T9" fmla="*/ 0 h 18"/>
                  <a:gd name="T10" fmla="*/ 0 w 202"/>
                  <a:gd name="T11" fmla="*/ 0 h 18"/>
                  <a:gd name="T12" fmla="*/ 0 w 202"/>
                  <a:gd name="T13" fmla="*/ 0 h 18"/>
                  <a:gd name="T14" fmla="*/ 0 w 202"/>
                  <a:gd name="T15" fmla="*/ 0 h 18"/>
                  <a:gd name="T16" fmla="*/ 0 w 202"/>
                  <a:gd name="T17" fmla="*/ 0 h 18"/>
                  <a:gd name="T18" fmla="*/ 0 w 202"/>
                  <a:gd name="T19" fmla="*/ 0 h 18"/>
                  <a:gd name="T20" fmla="*/ 0 w 202"/>
                  <a:gd name="T21" fmla="*/ 0 h 18"/>
                  <a:gd name="T22" fmla="*/ 0 w 202"/>
                  <a:gd name="T23" fmla="*/ 0 h 18"/>
                  <a:gd name="T24" fmla="*/ 0 w 202"/>
                  <a:gd name="T25" fmla="*/ 0 h 18"/>
                  <a:gd name="T26" fmla="*/ 0 w 202"/>
                  <a:gd name="T27" fmla="*/ 0 h 18"/>
                  <a:gd name="T28" fmla="*/ 0 w 202"/>
                  <a:gd name="T29" fmla="*/ 0 h 18"/>
                  <a:gd name="T30" fmla="*/ 0 w 202"/>
                  <a:gd name="T31" fmla="*/ 0 h 18"/>
                  <a:gd name="T32" fmla="*/ 0 w 202"/>
                  <a:gd name="T33" fmla="*/ 0 h 18"/>
                  <a:gd name="T34" fmla="*/ 0 w 202"/>
                  <a:gd name="T35" fmla="*/ 0 h 18"/>
                  <a:gd name="T36" fmla="*/ 0 w 202"/>
                  <a:gd name="T37" fmla="*/ 0 h 18"/>
                  <a:gd name="T38" fmla="*/ 0 w 202"/>
                  <a:gd name="T39" fmla="*/ 0 h 18"/>
                  <a:gd name="T40" fmla="*/ 0 w 202"/>
                  <a:gd name="T41" fmla="*/ 0 h 18"/>
                  <a:gd name="T42" fmla="*/ 0 w 202"/>
                  <a:gd name="T43" fmla="*/ 0 h 18"/>
                  <a:gd name="T44" fmla="*/ 0 w 202"/>
                  <a:gd name="T45" fmla="*/ 0 h 18"/>
                  <a:gd name="T46" fmla="*/ 0 w 202"/>
                  <a:gd name="T47" fmla="*/ 0 h 18"/>
                  <a:gd name="T48" fmla="*/ 0 w 202"/>
                  <a:gd name="T49" fmla="*/ 0 h 18"/>
                  <a:gd name="T50" fmla="*/ 0 w 202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02"/>
                  <a:gd name="T79" fmla="*/ 0 h 18"/>
                  <a:gd name="T80" fmla="*/ 202 w 202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02" h="18">
                    <a:moveTo>
                      <a:pt x="7" y="0"/>
                    </a:moveTo>
                    <a:lnTo>
                      <a:pt x="5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2" y="15"/>
                    </a:lnTo>
                    <a:lnTo>
                      <a:pt x="5" y="18"/>
                    </a:lnTo>
                    <a:lnTo>
                      <a:pt x="7" y="18"/>
                    </a:lnTo>
                    <a:lnTo>
                      <a:pt x="193" y="18"/>
                    </a:lnTo>
                    <a:lnTo>
                      <a:pt x="199" y="18"/>
                    </a:lnTo>
                    <a:lnTo>
                      <a:pt x="199" y="15"/>
                    </a:lnTo>
                    <a:lnTo>
                      <a:pt x="202" y="12"/>
                    </a:lnTo>
                    <a:lnTo>
                      <a:pt x="202" y="9"/>
                    </a:lnTo>
                    <a:lnTo>
                      <a:pt x="202" y="5"/>
                    </a:lnTo>
                    <a:lnTo>
                      <a:pt x="202" y="3"/>
                    </a:lnTo>
                    <a:lnTo>
                      <a:pt x="199" y="3"/>
                    </a:lnTo>
                    <a:lnTo>
                      <a:pt x="199" y="0"/>
                    </a:lnTo>
                    <a:lnTo>
                      <a:pt x="196" y="0"/>
                    </a:lnTo>
                    <a:lnTo>
                      <a:pt x="193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82" name="Line 1341"/>
              <p:cNvSpPr>
                <a:spLocks noChangeShapeType="1"/>
              </p:cNvSpPr>
              <p:nvPr/>
            </p:nvSpPr>
            <p:spPr bwMode="auto">
              <a:xfrm>
                <a:off x="2052" y="310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83" name="Freeform 1342"/>
              <p:cNvSpPr>
                <a:spLocks/>
              </p:cNvSpPr>
              <p:nvPr/>
            </p:nvSpPr>
            <p:spPr bwMode="auto">
              <a:xfrm>
                <a:off x="2048" y="3105"/>
                <a:ext cx="4" cy="27"/>
              </a:xfrm>
              <a:custGeom>
                <a:avLst/>
                <a:gdLst>
                  <a:gd name="T0" fmla="*/ 0 w 17"/>
                  <a:gd name="T1" fmla="*/ 0 h 136"/>
                  <a:gd name="T2" fmla="*/ 0 w 17"/>
                  <a:gd name="T3" fmla="*/ 0 h 136"/>
                  <a:gd name="T4" fmla="*/ 0 w 17"/>
                  <a:gd name="T5" fmla="*/ 0 h 136"/>
                  <a:gd name="T6" fmla="*/ 0 w 17"/>
                  <a:gd name="T7" fmla="*/ 0 h 136"/>
                  <a:gd name="T8" fmla="*/ 0 w 17"/>
                  <a:gd name="T9" fmla="*/ 0 h 136"/>
                  <a:gd name="T10" fmla="*/ 0 w 17"/>
                  <a:gd name="T11" fmla="*/ 0 h 136"/>
                  <a:gd name="T12" fmla="*/ 0 w 17"/>
                  <a:gd name="T13" fmla="*/ 0 h 136"/>
                  <a:gd name="T14" fmla="*/ 0 w 17"/>
                  <a:gd name="T15" fmla="*/ 0 h 136"/>
                  <a:gd name="T16" fmla="*/ 0 w 17"/>
                  <a:gd name="T17" fmla="*/ 0 h 136"/>
                  <a:gd name="T18" fmla="*/ 0 w 17"/>
                  <a:gd name="T19" fmla="*/ 0 h 136"/>
                  <a:gd name="T20" fmla="*/ 0 w 17"/>
                  <a:gd name="T21" fmla="*/ 0 h 136"/>
                  <a:gd name="T22" fmla="*/ 0 w 17"/>
                  <a:gd name="T23" fmla="*/ 0 h 136"/>
                  <a:gd name="T24" fmla="*/ 0 w 17"/>
                  <a:gd name="T25" fmla="*/ 0 h 136"/>
                  <a:gd name="T26" fmla="*/ 0 w 17"/>
                  <a:gd name="T27" fmla="*/ 0 h 136"/>
                  <a:gd name="T28" fmla="*/ 0 w 17"/>
                  <a:gd name="T29" fmla="*/ 0 h 136"/>
                  <a:gd name="T30" fmla="*/ 0 w 17"/>
                  <a:gd name="T31" fmla="*/ 0 h 136"/>
                  <a:gd name="T32" fmla="*/ 0 w 17"/>
                  <a:gd name="T33" fmla="*/ 0 h 136"/>
                  <a:gd name="T34" fmla="*/ 0 w 17"/>
                  <a:gd name="T35" fmla="*/ 0 h 136"/>
                  <a:gd name="T36" fmla="*/ 0 w 17"/>
                  <a:gd name="T37" fmla="*/ 0 h 136"/>
                  <a:gd name="T38" fmla="*/ 0 w 17"/>
                  <a:gd name="T39" fmla="*/ 0 h 136"/>
                  <a:gd name="T40" fmla="*/ 0 w 17"/>
                  <a:gd name="T41" fmla="*/ 0 h 136"/>
                  <a:gd name="T42" fmla="*/ 0 w 17"/>
                  <a:gd name="T43" fmla="*/ 0 h 136"/>
                  <a:gd name="T44" fmla="*/ 0 w 17"/>
                  <a:gd name="T45" fmla="*/ 0 h 136"/>
                  <a:gd name="T46" fmla="*/ 0 w 17"/>
                  <a:gd name="T47" fmla="*/ 0 h 136"/>
                  <a:gd name="T48" fmla="*/ 0 w 17"/>
                  <a:gd name="T49" fmla="*/ 0 h 136"/>
                  <a:gd name="T50" fmla="*/ 0 w 17"/>
                  <a:gd name="T51" fmla="*/ 0 h 1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36"/>
                  <a:gd name="T80" fmla="*/ 17 w 17"/>
                  <a:gd name="T81" fmla="*/ 136 h 1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36">
                    <a:moveTo>
                      <a:pt x="17" y="9"/>
                    </a:moveTo>
                    <a:lnTo>
                      <a:pt x="17" y="5"/>
                    </a:lnTo>
                    <a:lnTo>
                      <a:pt x="17" y="3"/>
                    </a:lnTo>
                    <a:lnTo>
                      <a:pt x="14" y="3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0" y="130"/>
                    </a:lnTo>
                    <a:lnTo>
                      <a:pt x="0" y="132"/>
                    </a:lnTo>
                    <a:lnTo>
                      <a:pt x="3" y="132"/>
                    </a:lnTo>
                    <a:lnTo>
                      <a:pt x="6" y="136"/>
                    </a:lnTo>
                    <a:lnTo>
                      <a:pt x="8" y="136"/>
                    </a:lnTo>
                    <a:lnTo>
                      <a:pt x="11" y="136"/>
                    </a:lnTo>
                    <a:lnTo>
                      <a:pt x="14" y="136"/>
                    </a:lnTo>
                    <a:lnTo>
                      <a:pt x="14" y="132"/>
                    </a:lnTo>
                    <a:lnTo>
                      <a:pt x="17" y="132"/>
                    </a:lnTo>
                    <a:lnTo>
                      <a:pt x="17" y="130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84" name="Line 1343"/>
              <p:cNvSpPr>
                <a:spLocks noChangeShapeType="1"/>
              </p:cNvSpPr>
              <p:nvPr/>
            </p:nvSpPr>
            <p:spPr bwMode="auto">
              <a:xfrm>
                <a:off x="2050" y="312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85" name="Freeform 1344"/>
              <p:cNvSpPr>
                <a:spLocks/>
              </p:cNvSpPr>
              <p:nvPr/>
            </p:nvSpPr>
            <p:spPr bwMode="auto">
              <a:xfrm>
                <a:off x="2048" y="3129"/>
                <a:ext cx="26" cy="3"/>
              </a:xfrm>
              <a:custGeom>
                <a:avLst/>
                <a:gdLst>
                  <a:gd name="T0" fmla="*/ 0 w 131"/>
                  <a:gd name="T1" fmla="*/ 0 h 19"/>
                  <a:gd name="T2" fmla="*/ 0 w 131"/>
                  <a:gd name="T3" fmla="*/ 0 h 19"/>
                  <a:gd name="T4" fmla="*/ 0 w 131"/>
                  <a:gd name="T5" fmla="*/ 0 h 19"/>
                  <a:gd name="T6" fmla="*/ 0 w 131"/>
                  <a:gd name="T7" fmla="*/ 0 h 19"/>
                  <a:gd name="T8" fmla="*/ 0 w 131"/>
                  <a:gd name="T9" fmla="*/ 0 h 19"/>
                  <a:gd name="T10" fmla="*/ 0 w 131"/>
                  <a:gd name="T11" fmla="*/ 0 h 19"/>
                  <a:gd name="T12" fmla="*/ 0 w 131"/>
                  <a:gd name="T13" fmla="*/ 0 h 19"/>
                  <a:gd name="T14" fmla="*/ 0 w 131"/>
                  <a:gd name="T15" fmla="*/ 0 h 19"/>
                  <a:gd name="T16" fmla="*/ 0 w 131"/>
                  <a:gd name="T17" fmla="*/ 0 h 19"/>
                  <a:gd name="T18" fmla="*/ 0 w 131"/>
                  <a:gd name="T19" fmla="*/ 0 h 19"/>
                  <a:gd name="T20" fmla="*/ 0 w 131"/>
                  <a:gd name="T21" fmla="*/ 0 h 19"/>
                  <a:gd name="T22" fmla="*/ 0 w 131"/>
                  <a:gd name="T23" fmla="*/ 0 h 19"/>
                  <a:gd name="T24" fmla="*/ 0 w 131"/>
                  <a:gd name="T25" fmla="*/ 0 h 19"/>
                  <a:gd name="T26" fmla="*/ 0 w 131"/>
                  <a:gd name="T27" fmla="*/ 0 h 19"/>
                  <a:gd name="T28" fmla="*/ 0 w 131"/>
                  <a:gd name="T29" fmla="*/ 0 h 19"/>
                  <a:gd name="T30" fmla="*/ 0 w 131"/>
                  <a:gd name="T31" fmla="*/ 0 h 19"/>
                  <a:gd name="T32" fmla="*/ 0 w 131"/>
                  <a:gd name="T33" fmla="*/ 0 h 19"/>
                  <a:gd name="T34" fmla="*/ 0 w 131"/>
                  <a:gd name="T35" fmla="*/ 0 h 19"/>
                  <a:gd name="T36" fmla="*/ 0 w 131"/>
                  <a:gd name="T37" fmla="*/ 0 h 19"/>
                  <a:gd name="T38" fmla="*/ 0 w 131"/>
                  <a:gd name="T39" fmla="*/ 0 h 19"/>
                  <a:gd name="T40" fmla="*/ 0 w 131"/>
                  <a:gd name="T41" fmla="*/ 0 h 19"/>
                  <a:gd name="T42" fmla="*/ 0 w 131"/>
                  <a:gd name="T43" fmla="*/ 0 h 19"/>
                  <a:gd name="T44" fmla="*/ 0 w 131"/>
                  <a:gd name="T45" fmla="*/ 0 h 19"/>
                  <a:gd name="T46" fmla="*/ 0 w 131"/>
                  <a:gd name="T47" fmla="*/ 0 h 19"/>
                  <a:gd name="T48" fmla="*/ 0 w 131"/>
                  <a:gd name="T49" fmla="*/ 0 h 19"/>
                  <a:gd name="T50" fmla="*/ 0 w 131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31"/>
                  <a:gd name="T79" fmla="*/ 0 h 19"/>
                  <a:gd name="T80" fmla="*/ 131 w 131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31" h="19">
                    <a:moveTo>
                      <a:pt x="8" y="0"/>
                    </a:moveTo>
                    <a:lnTo>
                      <a:pt x="6" y="0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3" y="15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120" y="19"/>
                    </a:lnTo>
                    <a:lnTo>
                      <a:pt x="126" y="19"/>
                    </a:lnTo>
                    <a:lnTo>
                      <a:pt x="128" y="15"/>
                    </a:lnTo>
                    <a:lnTo>
                      <a:pt x="131" y="15"/>
                    </a:lnTo>
                    <a:lnTo>
                      <a:pt x="131" y="13"/>
                    </a:lnTo>
                    <a:lnTo>
                      <a:pt x="131" y="9"/>
                    </a:lnTo>
                    <a:lnTo>
                      <a:pt x="131" y="6"/>
                    </a:lnTo>
                    <a:lnTo>
                      <a:pt x="128" y="3"/>
                    </a:lnTo>
                    <a:lnTo>
                      <a:pt x="126" y="0"/>
                    </a:lnTo>
                    <a:lnTo>
                      <a:pt x="120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86" name="Line 1345"/>
              <p:cNvSpPr>
                <a:spLocks noChangeShapeType="1"/>
              </p:cNvSpPr>
              <p:nvPr/>
            </p:nvSpPr>
            <p:spPr bwMode="auto">
              <a:xfrm>
                <a:off x="2074" y="313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87" name="Freeform 1346"/>
              <p:cNvSpPr>
                <a:spLocks/>
              </p:cNvSpPr>
              <p:nvPr/>
            </p:nvSpPr>
            <p:spPr bwMode="auto">
              <a:xfrm>
                <a:off x="2071" y="3129"/>
                <a:ext cx="3" cy="27"/>
              </a:xfrm>
              <a:custGeom>
                <a:avLst/>
                <a:gdLst>
                  <a:gd name="T0" fmla="*/ 0 w 16"/>
                  <a:gd name="T1" fmla="*/ 0 h 135"/>
                  <a:gd name="T2" fmla="*/ 0 w 16"/>
                  <a:gd name="T3" fmla="*/ 0 h 135"/>
                  <a:gd name="T4" fmla="*/ 0 w 16"/>
                  <a:gd name="T5" fmla="*/ 0 h 135"/>
                  <a:gd name="T6" fmla="*/ 0 w 16"/>
                  <a:gd name="T7" fmla="*/ 0 h 135"/>
                  <a:gd name="T8" fmla="*/ 0 w 16"/>
                  <a:gd name="T9" fmla="*/ 0 h 135"/>
                  <a:gd name="T10" fmla="*/ 0 w 16"/>
                  <a:gd name="T11" fmla="*/ 0 h 135"/>
                  <a:gd name="T12" fmla="*/ 0 w 16"/>
                  <a:gd name="T13" fmla="*/ 0 h 135"/>
                  <a:gd name="T14" fmla="*/ 0 w 16"/>
                  <a:gd name="T15" fmla="*/ 0 h 135"/>
                  <a:gd name="T16" fmla="*/ 0 w 16"/>
                  <a:gd name="T17" fmla="*/ 0 h 135"/>
                  <a:gd name="T18" fmla="*/ 0 w 16"/>
                  <a:gd name="T19" fmla="*/ 0 h 135"/>
                  <a:gd name="T20" fmla="*/ 0 w 16"/>
                  <a:gd name="T21" fmla="*/ 0 h 135"/>
                  <a:gd name="T22" fmla="*/ 0 w 16"/>
                  <a:gd name="T23" fmla="*/ 0 h 135"/>
                  <a:gd name="T24" fmla="*/ 0 w 16"/>
                  <a:gd name="T25" fmla="*/ 0 h 135"/>
                  <a:gd name="T26" fmla="*/ 0 w 16"/>
                  <a:gd name="T27" fmla="*/ 0 h 135"/>
                  <a:gd name="T28" fmla="*/ 0 w 16"/>
                  <a:gd name="T29" fmla="*/ 0 h 135"/>
                  <a:gd name="T30" fmla="*/ 0 w 16"/>
                  <a:gd name="T31" fmla="*/ 0 h 135"/>
                  <a:gd name="T32" fmla="*/ 0 w 16"/>
                  <a:gd name="T33" fmla="*/ 0 h 135"/>
                  <a:gd name="T34" fmla="*/ 0 w 16"/>
                  <a:gd name="T35" fmla="*/ 0 h 135"/>
                  <a:gd name="T36" fmla="*/ 0 w 16"/>
                  <a:gd name="T37" fmla="*/ 0 h 135"/>
                  <a:gd name="T38" fmla="*/ 0 w 16"/>
                  <a:gd name="T39" fmla="*/ 0 h 135"/>
                  <a:gd name="T40" fmla="*/ 0 w 16"/>
                  <a:gd name="T41" fmla="*/ 0 h 135"/>
                  <a:gd name="T42" fmla="*/ 0 w 16"/>
                  <a:gd name="T43" fmla="*/ 0 h 135"/>
                  <a:gd name="T44" fmla="*/ 0 w 16"/>
                  <a:gd name="T45" fmla="*/ 0 h 135"/>
                  <a:gd name="T46" fmla="*/ 0 w 16"/>
                  <a:gd name="T47" fmla="*/ 0 h 135"/>
                  <a:gd name="T48" fmla="*/ 0 w 16"/>
                  <a:gd name="T49" fmla="*/ 0 h 135"/>
                  <a:gd name="T50" fmla="*/ 0 w 16"/>
                  <a:gd name="T51" fmla="*/ 0 h 13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35"/>
                  <a:gd name="T80" fmla="*/ 16 w 16"/>
                  <a:gd name="T81" fmla="*/ 135 h 135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35">
                    <a:moveTo>
                      <a:pt x="16" y="9"/>
                    </a:moveTo>
                    <a:lnTo>
                      <a:pt x="16" y="6"/>
                    </a:lnTo>
                    <a:lnTo>
                      <a:pt x="13" y="3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9"/>
                    </a:lnTo>
                    <a:lnTo>
                      <a:pt x="0" y="133"/>
                    </a:lnTo>
                    <a:lnTo>
                      <a:pt x="2" y="133"/>
                    </a:lnTo>
                    <a:lnTo>
                      <a:pt x="2" y="135"/>
                    </a:lnTo>
                    <a:lnTo>
                      <a:pt x="5" y="135"/>
                    </a:lnTo>
                    <a:lnTo>
                      <a:pt x="7" y="135"/>
                    </a:lnTo>
                    <a:lnTo>
                      <a:pt x="11" y="135"/>
                    </a:lnTo>
                    <a:lnTo>
                      <a:pt x="13" y="133"/>
                    </a:lnTo>
                    <a:lnTo>
                      <a:pt x="16" y="133"/>
                    </a:lnTo>
                    <a:lnTo>
                      <a:pt x="16" y="129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88" name="Line 1347"/>
              <p:cNvSpPr>
                <a:spLocks noChangeShapeType="1"/>
              </p:cNvSpPr>
              <p:nvPr/>
            </p:nvSpPr>
            <p:spPr bwMode="auto">
              <a:xfrm>
                <a:off x="2073" y="315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89" name="Freeform 1348"/>
              <p:cNvSpPr>
                <a:spLocks/>
              </p:cNvSpPr>
              <p:nvPr/>
            </p:nvSpPr>
            <p:spPr bwMode="auto">
              <a:xfrm>
                <a:off x="2071" y="3152"/>
                <a:ext cx="75" cy="4"/>
              </a:xfrm>
              <a:custGeom>
                <a:avLst/>
                <a:gdLst>
                  <a:gd name="T0" fmla="*/ 0 w 373"/>
                  <a:gd name="T1" fmla="*/ 0 h 18"/>
                  <a:gd name="T2" fmla="*/ 0 w 373"/>
                  <a:gd name="T3" fmla="*/ 0 h 18"/>
                  <a:gd name="T4" fmla="*/ 0 w 373"/>
                  <a:gd name="T5" fmla="*/ 0 h 18"/>
                  <a:gd name="T6" fmla="*/ 0 w 373"/>
                  <a:gd name="T7" fmla="*/ 0 h 18"/>
                  <a:gd name="T8" fmla="*/ 0 w 373"/>
                  <a:gd name="T9" fmla="*/ 0 h 18"/>
                  <a:gd name="T10" fmla="*/ 0 w 373"/>
                  <a:gd name="T11" fmla="*/ 0 h 18"/>
                  <a:gd name="T12" fmla="*/ 0 w 373"/>
                  <a:gd name="T13" fmla="*/ 0 h 18"/>
                  <a:gd name="T14" fmla="*/ 0 w 373"/>
                  <a:gd name="T15" fmla="*/ 0 h 18"/>
                  <a:gd name="T16" fmla="*/ 0 w 373"/>
                  <a:gd name="T17" fmla="*/ 0 h 18"/>
                  <a:gd name="T18" fmla="*/ 0 w 373"/>
                  <a:gd name="T19" fmla="*/ 0 h 18"/>
                  <a:gd name="T20" fmla="*/ 0 w 373"/>
                  <a:gd name="T21" fmla="*/ 0 h 18"/>
                  <a:gd name="T22" fmla="*/ 0 w 373"/>
                  <a:gd name="T23" fmla="*/ 0 h 18"/>
                  <a:gd name="T24" fmla="*/ 0 w 373"/>
                  <a:gd name="T25" fmla="*/ 0 h 18"/>
                  <a:gd name="T26" fmla="*/ 0 w 373"/>
                  <a:gd name="T27" fmla="*/ 0 h 18"/>
                  <a:gd name="T28" fmla="*/ 0 w 373"/>
                  <a:gd name="T29" fmla="*/ 0 h 18"/>
                  <a:gd name="T30" fmla="*/ 0 w 373"/>
                  <a:gd name="T31" fmla="*/ 0 h 18"/>
                  <a:gd name="T32" fmla="*/ 0 w 373"/>
                  <a:gd name="T33" fmla="*/ 0 h 18"/>
                  <a:gd name="T34" fmla="*/ 0 w 373"/>
                  <a:gd name="T35" fmla="*/ 0 h 18"/>
                  <a:gd name="T36" fmla="*/ 0 w 373"/>
                  <a:gd name="T37" fmla="*/ 0 h 18"/>
                  <a:gd name="T38" fmla="*/ 0 w 373"/>
                  <a:gd name="T39" fmla="*/ 0 h 18"/>
                  <a:gd name="T40" fmla="*/ 0 w 373"/>
                  <a:gd name="T41" fmla="*/ 0 h 18"/>
                  <a:gd name="T42" fmla="*/ 0 w 373"/>
                  <a:gd name="T43" fmla="*/ 0 h 18"/>
                  <a:gd name="T44" fmla="*/ 0 w 373"/>
                  <a:gd name="T45" fmla="*/ 0 h 18"/>
                  <a:gd name="T46" fmla="*/ 0 w 373"/>
                  <a:gd name="T47" fmla="*/ 0 h 18"/>
                  <a:gd name="T48" fmla="*/ 0 w 373"/>
                  <a:gd name="T49" fmla="*/ 0 h 18"/>
                  <a:gd name="T50" fmla="*/ 0 w 373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73"/>
                  <a:gd name="T79" fmla="*/ 0 h 18"/>
                  <a:gd name="T80" fmla="*/ 373 w 373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73" h="18">
                    <a:moveTo>
                      <a:pt x="7" y="0"/>
                    </a:moveTo>
                    <a:lnTo>
                      <a:pt x="5" y="0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2" y="16"/>
                    </a:lnTo>
                    <a:lnTo>
                      <a:pt x="2" y="18"/>
                    </a:lnTo>
                    <a:lnTo>
                      <a:pt x="5" y="18"/>
                    </a:lnTo>
                    <a:lnTo>
                      <a:pt x="7" y="18"/>
                    </a:lnTo>
                    <a:lnTo>
                      <a:pt x="362" y="18"/>
                    </a:lnTo>
                    <a:lnTo>
                      <a:pt x="368" y="18"/>
                    </a:lnTo>
                    <a:lnTo>
                      <a:pt x="370" y="16"/>
                    </a:lnTo>
                    <a:lnTo>
                      <a:pt x="373" y="12"/>
                    </a:lnTo>
                    <a:lnTo>
                      <a:pt x="373" y="10"/>
                    </a:lnTo>
                    <a:lnTo>
                      <a:pt x="373" y="6"/>
                    </a:lnTo>
                    <a:lnTo>
                      <a:pt x="370" y="6"/>
                    </a:lnTo>
                    <a:lnTo>
                      <a:pt x="370" y="4"/>
                    </a:lnTo>
                    <a:lnTo>
                      <a:pt x="368" y="4"/>
                    </a:lnTo>
                    <a:lnTo>
                      <a:pt x="368" y="0"/>
                    </a:lnTo>
                    <a:lnTo>
                      <a:pt x="362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90" name="Line 1349"/>
              <p:cNvSpPr>
                <a:spLocks noChangeShapeType="1"/>
              </p:cNvSpPr>
              <p:nvPr/>
            </p:nvSpPr>
            <p:spPr bwMode="auto">
              <a:xfrm>
                <a:off x="2146" y="315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91" name="Freeform 1350"/>
              <p:cNvSpPr>
                <a:spLocks/>
              </p:cNvSpPr>
              <p:nvPr/>
            </p:nvSpPr>
            <p:spPr bwMode="auto">
              <a:xfrm>
                <a:off x="2143" y="3152"/>
                <a:ext cx="3" cy="27"/>
              </a:xfrm>
              <a:custGeom>
                <a:avLst/>
                <a:gdLst>
                  <a:gd name="T0" fmla="*/ 0 w 16"/>
                  <a:gd name="T1" fmla="*/ 0 h 135"/>
                  <a:gd name="T2" fmla="*/ 0 w 16"/>
                  <a:gd name="T3" fmla="*/ 0 h 135"/>
                  <a:gd name="T4" fmla="*/ 0 w 16"/>
                  <a:gd name="T5" fmla="*/ 0 h 135"/>
                  <a:gd name="T6" fmla="*/ 0 w 16"/>
                  <a:gd name="T7" fmla="*/ 0 h 135"/>
                  <a:gd name="T8" fmla="*/ 0 w 16"/>
                  <a:gd name="T9" fmla="*/ 0 h 135"/>
                  <a:gd name="T10" fmla="*/ 0 w 16"/>
                  <a:gd name="T11" fmla="*/ 0 h 135"/>
                  <a:gd name="T12" fmla="*/ 0 w 16"/>
                  <a:gd name="T13" fmla="*/ 0 h 135"/>
                  <a:gd name="T14" fmla="*/ 0 w 16"/>
                  <a:gd name="T15" fmla="*/ 0 h 135"/>
                  <a:gd name="T16" fmla="*/ 0 w 16"/>
                  <a:gd name="T17" fmla="*/ 0 h 135"/>
                  <a:gd name="T18" fmla="*/ 0 w 16"/>
                  <a:gd name="T19" fmla="*/ 0 h 135"/>
                  <a:gd name="T20" fmla="*/ 0 w 16"/>
                  <a:gd name="T21" fmla="*/ 0 h 135"/>
                  <a:gd name="T22" fmla="*/ 0 w 16"/>
                  <a:gd name="T23" fmla="*/ 0 h 135"/>
                  <a:gd name="T24" fmla="*/ 0 w 16"/>
                  <a:gd name="T25" fmla="*/ 0 h 135"/>
                  <a:gd name="T26" fmla="*/ 0 w 16"/>
                  <a:gd name="T27" fmla="*/ 0 h 135"/>
                  <a:gd name="T28" fmla="*/ 0 w 16"/>
                  <a:gd name="T29" fmla="*/ 0 h 135"/>
                  <a:gd name="T30" fmla="*/ 0 w 16"/>
                  <a:gd name="T31" fmla="*/ 0 h 135"/>
                  <a:gd name="T32" fmla="*/ 0 w 16"/>
                  <a:gd name="T33" fmla="*/ 0 h 135"/>
                  <a:gd name="T34" fmla="*/ 0 w 16"/>
                  <a:gd name="T35" fmla="*/ 0 h 135"/>
                  <a:gd name="T36" fmla="*/ 0 w 16"/>
                  <a:gd name="T37" fmla="*/ 0 h 135"/>
                  <a:gd name="T38" fmla="*/ 0 w 16"/>
                  <a:gd name="T39" fmla="*/ 0 h 135"/>
                  <a:gd name="T40" fmla="*/ 0 w 16"/>
                  <a:gd name="T41" fmla="*/ 0 h 135"/>
                  <a:gd name="T42" fmla="*/ 0 w 16"/>
                  <a:gd name="T43" fmla="*/ 0 h 135"/>
                  <a:gd name="T44" fmla="*/ 0 w 16"/>
                  <a:gd name="T45" fmla="*/ 0 h 135"/>
                  <a:gd name="T46" fmla="*/ 0 w 16"/>
                  <a:gd name="T47" fmla="*/ 0 h 135"/>
                  <a:gd name="T48" fmla="*/ 0 w 16"/>
                  <a:gd name="T49" fmla="*/ 0 h 135"/>
                  <a:gd name="T50" fmla="*/ 0 w 16"/>
                  <a:gd name="T51" fmla="*/ 0 h 13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35"/>
                  <a:gd name="T80" fmla="*/ 16 w 16"/>
                  <a:gd name="T81" fmla="*/ 135 h 135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35">
                    <a:moveTo>
                      <a:pt x="16" y="10"/>
                    </a:moveTo>
                    <a:lnTo>
                      <a:pt x="16" y="6"/>
                    </a:lnTo>
                    <a:lnTo>
                      <a:pt x="13" y="6"/>
                    </a:lnTo>
                    <a:lnTo>
                      <a:pt x="13" y="4"/>
                    </a:lnTo>
                    <a:lnTo>
                      <a:pt x="11" y="4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9"/>
                    </a:lnTo>
                    <a:lnTo>
                      <a:pt x="0" y="133"/>
                    </a:lnTo>
                    <a:lnTo>
                      <a:pt x="3" y="133"/>
                    </a:lnTo>
                    <a:lnTo>
                      <a:pt x="3" y="135"/>
                    </a:lnTo>
                    <a:lnTo>
                      <a:pt x="5" y="135"/>
                    </a:lnTo>
                    <a:lnTo>
                      <a:pt x="7" y="135"/>
                    </a:lnTo>
                    <a:lnTo>
                      <a:pt x="11" y="135"/>
                    </a:lnTo>
                    <a:lnTo>
                      <a:pt x="13" y="133"/>
                    </a:lnTo>
                    <a:lnTo>
                      <a:pt x="16" y="129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92" name="Line 1351"/>
              <p:cNvSpPr>
                <a:spLocks noChangeShapeType="1"/>
              </p:cNvSpPr>
              <p:nvPr/>
            </p:nvSpPr>
            <p:spPr bwMode="auto">
              <a:xfrm>
                <a:off x="2144" y="317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93" name="Freeform 1352"/>
              <p:cNvSpPr>
                <a:spLocks/>
              </p:cNvSpPr>
              <p:nvPr/>
            </p:nvSpPr>
            <p:spPr bwMode="auto">
              <a:xfrm>
                <a:off x="2143" y="3175"/>
                <a:ext cx="94" cy="4"/>
              </a:xfrm>
              <a:custGeom>
                <a:avLst/>
                <a:gdLst>
                  <a:gd name="T0" fmla="*/ 0 w 471"/>
                  <a:gd name="T1" fmla="*/ 0 h 18"/>
                  <a:gd name="T2" fmla="*/ 0 w 471"/>
                  <a:gd name="T3" fmla="*/ 0 h 18"/>
                  <a:gd name="T4" fmla="*/ 0 w 471"/>
                  <a:gd name="T5" fmla="*/ 0 h 18"/>
                  <a:gd name="T6" fmla="*/ 0 w 471"/>
                  <a:gd name="T7" fmla="*/ 0 h 18"/>
                  <a:gd name="T8" fmla="*/ 0 w 471"/>
                  <a:gd name="T9" fmla="*/ 0 h 18"/>
                  <a:gd name="T10" fmla="*/ 0 w 471"/>
                  <a:gd name="T11" fmla="*/ 0 h 18"/>
                  <a:gd name="T12" fmla="*/ 0 w 471"/>
                  <a:gd name="T13" fmla="*/ 0 h 18"/>
                  <a:gd name="T14" fmla="*/ 0 w 471"/>
                  <a:gd name="T15" fmla="*/ 0 h 18"/>
                  <a:gd name="T16" fmla="*/ 0 w 471"/>
                  <a:gd name="T17" fmla="*/ 0 h 18"/>
                  <a:gd name="T18" fmla="*/ 0 w 471"/>
                  <a:gd name="T19" fmla="*/ 0 h 18"/>
                  <a:gd name="T20" fmla="*/ 0 w 471"/>
                  <a:gd name="T21" fmla="*/ 0 h 18"/>
                  <a:gd name="T22" fmla="*/ 0 w 471"/>
                  <a:gd name="T23" fmla="*/ 0 h 18"/>
                  <a:gd name="T24" fmla="*/ 0 w 471"/>
                  <a:gd name="T25" fmla="*/ 0 h 18"/>
                  <a:gd name="T26" fmla="*/ 0 w 471"/>
                  <a:gd name="T27" fmla="*/ 0 h 18"/>
                  <a:gd name="T28" fmla="*/ 0 w 471"/>
                  <a:gd name="T29" fmla="*/ 0 h 18"/>
                  <a:gd name="T30" fmla="*/ 0 w 471"/>
                  <a:gd name="T31" fmla="*/ 0 h 18"/>
                  <a:gd name="T32" fmla="*/ 0 w 471"/>
                  <a:gd name="T33" fmla="*/ 0 h 18"/>
                  <a:gd name="T34" fmla="*/ 0 w 471"/>
                  <a:gd name="T35" fmla="*/ 0 h 18"/>
                  <a:gd name="T36" fmla="*/ 0 w 471"/>
                  <a:gd name="T37" fmla="*/ 0 h 18"/>
                  <a:gd name="T38" fmla="*/ 0 w 471"/>
                  <a:gd name="T39" fmla="*/ 0 h 18"/>
                  <a:gd name="T40" fmla="*/ 0 w 471"/>
                  <a:gd name="T41" fmla="*/ 0 h 18"/>
                  <a:gd name="T42" fmla="*/ 0 w 471"/>
                  <a:gd name="T43" fmla="*/ 0 h 18"/>
                  <a:gd name="T44" fmla="*/ 0 w 471"/>
                  <a:gd name="T45" fmla="*/ 0 h 18"/>
                  <a:gd name="T46" fmla="*/ 0 w 471"/>
                  <a:gd name="T47" fmla="*/ 0 h 18"/>
                  <a:gd name="T48" fmla="*/ 0 w 471"/>
                  <a:gd name="T49" fmla="*/ 0 h 18"/>
                  <a:gd name="T50" fmla="*/ 0 w 471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71"/>
                  <a:gd name="T79" fmla="*/ 0 h 18"/>
                  <a:gd name="T80" fmla="*/ 471 w 471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71" h="18">
                    <a:moveTo>
                      <a:pt x="7" y="0"/>
                    </a:moveTo>
                    <a:lnTo>
                      <a:pt x="5" y="0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3" y="16"/>
                    </a:lnTo>
                    <a:lnTo>
                      <a:pt x="3" y="18"/>
                    </a:lnTo>
                    <a:lnTo>
                      <a:pt x="5" y="18"/>
                    </a:lnTo>
                    <a:lnTo>
                      <a:pt x="7" y="18"/>
                    </a:lnTo>
                    <a:lnTo>
                      <a:pt x="463" y="18"/>
                    </a:lnTo>
                    <a:lnTo>
                      <a:pt x="469" y="18"/>
                    </a:lnTo>
                    <a:lnTo>
                      <a:pt x="469" y="16"/>
                    </a:lnTo>
                    <a:lnTo>
                      <a:pt x="471" y="16"/>
                    </a:lnTo>
                    <a:lnTo>
                      <a:pt x="471" y="12"/>
                    </a:lnTo>
                    <a:lnTo>
                      <a:pt x="471" y="9"/>
                    </a:lnTo>
                    <a:lnTo>
                      <a:pt x="471" y="6"/>
                    </a:lnTo>
                    <a:lnTo>
                      <a:pt x="469" y="3"/>
                    </a:lnTo>
                    <a:lnTo>
                      <a:pt x="467" y="0"/>
                    </a:lnTo>
                    <a:lnTo>
                      <a:pt x="463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94" name="Line 1353"/>
              <p:cNvSpPr>
                <a:spLocks noChangeShapeType="1"/>
              </p:cNvSpPr>
              <p:nvPr/>
            </p:nvSpPr>
            <p:spPr bwMode="auto">
              <a:xfrm>
                <a:off x="2235" y="317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95" name="Freeform 1354"/>
              <p:cNvSpPr>
                <a:spLocks/>
              </p:cNvSpPr>
              <p:nvPr/>
            </p:nvSpPr>
            <p:spPr bwMode="auto">
              <a:xfrm>
                <a:off x="2234" y="3175"/>
                <a:ext cx="40" cy="4"/>
              </a:xfrm>
              <a:custGeom>
                <a:avLst/>
                <a:gdLst>
                  <a:gd name="T0" fmla="*/ 0 w 201"/>
                  <a:gd name="T1" fmla="*/ 0 h 18"/>
                  <a:gd name="T2" fmla="*/ 0 w 201"/>
                  <a:gd name="T3" fmla="*/ 0 h 18"/>
                  <a:gd name="T4" fmla="*/ 0 w 201"/>
                  <a:gd name="T5" fmla="*/ 0 h 18"/>
                  <a:gd name="T6" fmla="*/ 0 w 201"/>
                  <a:gd name="T7" fmla="*/ 0 h 18"/>
                  <a:gd name="T8" fmla="*/ 0 w 201"/>
                  <a:gd name="T9" fmla="*/ 0 h 18"/>
                  <a:gd name="T10" fmla="*/ 0 w 201"/>
                  <a:gd name="T11" fmla="*/ 0 h 18"/>
                  <a:gd name="T12" fmla="*/ 0 w 201"/>
                  <a:gd name="T13" fmla="*/ 0 h 18"/>
                  <a:gd name="T14" fmla="*/ 0 w 201"/>
                  <a:gd name="T15" fmla="*/ 0 h 18"/>
                  <a:gd name="T16" fmla="*/ 0 w 201"/>
                  <a:gd name="T17" fmla="*/ 0 h 18"/>
                  <a:gd name="T18" fmla="*/ 0 w 201"/>
                  <a:gd name="T19" fmla="*/ 0 h 18"/>
                  <a:gd name="T20" fmla="*/ 0 w 201"/>
                  <a:gd name="T21" fmla="*/ 0 h 18"/>
                  <a:gd name="T22" fmla="*/ 0 w 201"/>
                  <a:gd name="T23" fmla="*/ 0 h 18"/>
                  <a:gd name="T24" fmla="*/ 0 w 201"/>
                  <a:gd name="T25" fmla="*/ 0 h 18"/>
                  <a:gd name="T26" fmla="*/ 0 w 201"/>
                  <a:gd name="T27" fmla="*/ 0 h 18"/>
                  <a:gd name="T28" fmla="*/ 0 w 201"/>
                  <a:gd name="T29" fmla="*/ 0 h 18"/>
                  <a:gd name="T30" fmla="*/ 0 w 201"/>
                  <a:gd name="T31" fmla="*/ 0 h 18"/>
                  <a:gd name="T32" fmla="*/ 0 w 201"/>
                  <a:gd name="T33" fmla="*/ 0 h 18"/>
                  <a:gd name="T34" fmla="*/ 0 w 201"/>
                  <a:gd name="T35" fmla="*/ 0 h 18"/>
                  <a:gd name="T36" fmla="*/ 0 w 201"/>
                  <a:gd name="T37" fmla="*/ 0 h 18"/>
                  <a:gd name="T38" fmla="*/ 0 w 201"/>
                  <a:gd name="T39" fmla="*/ 0 h 18"/>
                  <a:gd name="T40" fmla="*/ 0 w 201"/>
                  <a:gd name="T41" fmla="*/ 0 h 18"/>
                  <a:gd name="T42" fmla="*/ 0 w 201"/>
                  <a:gd name="T43" fmla="*/ 0 h 18"/>
                  <a:gd name="T44" fmla="*/ 0 w 201"/>
                  <a:gd name="T45" fmla="*/ 0 h 18"/>
                  <a:gd name="T46" fmla="*/ 0 w 201"/>
                  <a:gd name="T47" fmla="*/ 0 h 18"/>
                  <a:gd name="T48" fmla="*/ 0 w 201"/>
                  <a:gd name="T49" fmla="*/ 0 h 18"/>
                  <a:gd name="T50" fmla="*/ 0 w 201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01"/>
                  <a:gd name="T79" fmla="*/ 0 h 18"/>
                  <a:gd name="T80" fmla="*/ 201 w 201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01" h="18">
                    <a:moveTo>
                      <a:pt x="7" y="0"/>
                    </a:moveTo>
                    <a:lnTo>
                      <a:pt x="7" y="0"/>
                    </a:lnTo>
                    <a:lnTo>
                      <a:pt x="5" y="3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2" y="16"/>
                    </a:lnTo>
                    <a:lnTo>
                      <a:pt x="5" y="18"/>
                    </a:lnTo>
                    <a:lnTo>
                      <a:pt x="7" y="18"/>
                    </a:lnTo>
                    <a:lnTo>
                      <a:pt x="193" y="18"/>
                    </a:lnTo>
                    <a:lnTo>
                      <a:pt x="199" y="18"/>
                    </a:lnTo>
                    <a:lnTo>
                      <a:pt x="201" y="16"/>
                    </a:lnTo>
                    <a:lnTo>
                      <a:pt x="201" y="12"/>
                    </a:lnTo>
                    <a:lnTo>
                      <a:pt x="201" y="9"/>
                    </a:lnTo>
                    <a:lnTo>
                      <a:pt x="201" y="6"/>
                    </a:lnTo>
                    <a:lnTo>
                      <a:pt x="201" y="3"/>
                    </a:lnTo>
                    <a:lnTo>
                      <a:pt x="199" y="3"/>
                    </a:lnTo>
                    <a:lnTo>
                      <a:pt x="195" y="0"/>
                    </a:lnTo>
                    <a:lnTo>
                      <a:pt x="193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96" name="Line 1355"/>
              <p:cNvSpPr>
                <a:spLocks noChangeShapeType="1"/>
              </p:cNvSpPr>
              <p:nvPr/>
            </p:nvSpPr>
            <p:spPr bwMode="auto">
              <a:xfrm>
                <a:off x="2274" y="317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97" name="Freeform 1356"/>
              <p:cNvSpPr>
                <a:spLocks/>
              </p:cNvSpPr>
              <p:nvPr/>
            </p:nvSpPr>
            <p:spPr bwMode="auto">
              <a:xfrm>
                <a:off x="2271" y="3175"/>
                <a:ext cx="3" cy="29"/>
              </a:xfrm>
              <a:custGeom>
                <a:avLst/>
                <a:gdLst>
                  <a:gd name="T0" fmla="*/ 0 w 17"/>
                  <a:gd name="T1" fmla="*/ 0 h 142"/>
                  <a:gd name="T2" fmla="*/ 0 w 17"/>
                  <a:gd name="T3" fmla="*/ 0 h 142"/>
                  <a:gd name="T4" fmla="*/ 0 w 17"/>
                  <a:gd name="T5" fmla="*/ 0 h 142"/>
                  <a:gd name="T6" fmla="*/ 0 w 17"/>
                  <a:gd name="T7" fmla="*/ 0 h 142"/>
                  <a:gd name="T8" fmla="*/ 0 w 17"/>
                  <a:gd name="T9" fmla="*/ 0 h 142"/>
                  <a:gd name="T10" fmla="*/ 0 w 17"/>
                  <a:gd name="T11" fmla="*/ 0 h 142"/>
                  <a:gd name="T12" fmla="*/ 0 w 17"/>
                  <a:gd name="T13" fmla="*/ 0 h 142"/>
                  <a:gd name="T14" fmla="*/ 0 w 17"/>
                  <a:gd name="T15" fmla="*/ 0 h 142"/>
                  <a:gd name="T16" fmla="*/ 0 w 17"/>
                  <a:gd name="T17" fmla="*/ 0 h 142"/>
                  <a:gd name="T18" fmla="*/ 0 w 17"/>
                  <a:gd name="T19" fmla="*/ 0 h 142"/>
                  <a:gd name="T20" fmla="*/ 0 w 17"/>
                  <a:gd name="T21" fmla="*/ 0 h 142"/>
                  <a:gd name="T22" fmla="*/ 0 w 17"/>
                  <a:gd name="T23" fmla="*/ 0 h 142"/>
                  <a:gd name="T24" fmla="*/ 0 w 17"/>
                  <a:gd name="T25" fmla="*/ 0 h 142"/>
                  <a:gd name="T26" fmla="*/ 0 w 17"/>
                  <a:gd name="T27" fmla="*/ 0 h 142"/>
                  <a:gd name="T28" fmla="*/ 0 w 17"/>
                  <a:gd name="T29" fmla="*/ 0 h 142"/>
                  <a:gd name="T30" fmla="*/ 0 w 17"/>
                  <a:gd name="T31" fmla="*/ 0 h 142"/>
                  <a:gd name="T32" fmla="*/ 0 w 17"/>
                  <a:gd name="T33" fmla="*/ 0 h 142"/>
                  <a:gd name="T34" fmla="*/ 0 w 17"/>
                  <a:gd name="T35" fmla="*/ 0 h 142"/>
                  <a:gd name="T36" fmla="*/ 0 w 17"/>
                  <a:gd name="T37" fmla="*/ 0 h 142"/>
                  <a:gd name="T38" fmla="*/ 0 w 17"/>
                  <a:gd name="T39" fmla="*/ 0 h 142"/>
                  <a:gd name="T40" fmla="*/ 0 w 17"/>
                  <a:gd name="T41" fmla="*/ 0 h 142"/>
                  <a:gd name="T42" fmla="*/ 0 w 17"/>
                  <a:gd name="T43" fmla="*/ 0 h 142"/>
                  <a:gd name="T44" fmla="*/ 0 w 17"/>
                  <a:gd name="T45" fmla="*/ 0 h 142"/>
                  <a:gd name="T46" fmla="*/ 0 w 17"/>
                  <a:gd name="T47" fmla="*/ 0 h 142"/>
                  <a:gd name="T48" fmla="*/ 0 w 17"/>
                  <a:gd name="T49" fmla="*/ 0 h 142"/>
                  <a:gd name="T50" fmla="*/ 0 w 17"/>
                  <a:gd name="T51" fmla="*/ 0 h 14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42"/>
                  <a:gd name="T80" fmla="*/ 17 w 17"/>
                  <a:gd name="T81" fmla="*/ 142 h 142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42">
                    <a:moveTo>
                      <a:pt x="17" y="9"/>
                    </a:moveTo>
                    <a:lnTo>
                      <a:pt x="17" y="6"/>
                    </a:lnTo>
                    <a:lnTo>
                      <a:pt x="17" y="3"/>
                    </a:lnTo>
                    <a:lnTo>
                      <a:pt x="15" y="3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3"/>
                    </a:lnTo>
                    <a:lnTo>
                      <a:pt x="4" y="3"/>
                    </a:lnTo>
                    <a:lnTo>
                      <a:pt x="4" y="6"/>
                    </a:lnTo>
                    <a:lnTo>
                      <a:pt x="0" y="9"/>
                    </a:lnTo>
                    <a:lnTo>
                      <a:pt x="0" y="136"/>
                    </a:lnTo>
                    <a:lnTo>
                      <a:pt x="4" y="139"/>
                    </a:lnTo>
                    <a:lnTo>
                      <a:pt x="6" y="142"/>
                    </a:lnTo>
                    <a:lnTo>
                      <a:pt x="9" y="142"/>
                    </a:lnTo>
                    <a:lnTo>
                      <a:pt x="11" y="142"/>
                    </a:lnTo>
                    <a:lnTo>
                      <a:pt x="15" y="142"/>
                    </a:lnTo>
                    <a:lnTo>
                      <a:pt x="17" y="139"/>
                    </a:lnTo>
                    <a:lnTo>
                      <a:pt x="17" y="136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98" name="Line 1357"/>
              <p:cNvSpPr>
                <a:spLocks noChangeShapeType="1"/>
              </p:cNvSpPr>
              <p:nvPr/>
            </p:nvSpPr>
            <p:spPr bwMode="auto">
              <a:xfrm>
                <a:off x="2272" y="320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499" name="Freeform 1358"/>
              <p:cNvSpPr>
                <a:spLocks/>
              </p:cNvSpPr>
              <p:nvPr/>
            </p:nvSpPr>
            <p:spPr bwMode="auto">
              <a:xfrm>
                <a:off x="2271" y="3200"/>
                <a:ext cx="46" cy="4"/>
              </a:xfrm>
              <a:custGeom>
                <a:avLst/>
                <a:gdLst>
                  <a:gd name="T0" fmla="*/ 0 w 232"/>
                  <a:gd name="T1" fmla="*/ 0 h 18"/>
                  <a:gd name="T2" fmla="*/ 0 w 232"/>
                  <a:gd name="T3" fmla="*/ 0 h 18"/>
                  <a:gd name="T4" fmla="*/ 0 w 232"/>
                  <a:gd name="T5" fmla="*/ 0 h 18"/>
                  <a:gd name="T6" fmla="*/ 0 w 232"/>
                  <a:gd name="T7" fmla="*/ 0 h 18"/>
                  <a:gd name="T8" fmla="*/ 0 w 232"/>
                  <a:gd name="T9" fmla="*/ 0 h 18"/>
                  <a:gd name="T10" fmla="*/ 0 w 232"/>
                  <a:gd name="T11" fmla="*/ 0 h 18"/>
                  <a:gd name="T12" fmla="*/ 0 w 232"/>
                  <a:gd name="T13" fmla="*/ 0 h 18"/>
                  <a:gd name="T14" fmla="*/ 0 w 232"/>
                  <a:gd name="T15" fmla="*/ 0 h 18"/>
                  <a:gd name="T16" fmla="*/ 0 w 232"/>
                  <a:gd name="T17" fmla="*/ 0 h 18"/>
                  <a:gd name="T18" fmla="*/ 0 w 232"/>
                  <a:gd name="T19" fmla="*/ 0 h 18"/>
                  <a:gd name="T20" fmla="*/ 0 w 232"/>
                  <a:gd name="T21" fmla="*/ 0 h 18"/>
                  <a:gd name="T22" fmla="*/ 0 w 232"/>
                  <a:gd name="T23" fmla="*/ 0 h 18"/>
                  <a:gd name="T24" fmla="*/ 0 w 232"/>
                  <a:gd name="T25" fmla="*/ 0 h 18"/>
                  <a:gd name="T26" fmla="*/ 0 w 232"/>
                  <a:gd name="T27" fmla="*/ 0 h 18"/>
                  <a:gd name="T28" fmla="*/ 0 w 232"/>
                  <a:gd name="T29" fmla="*/ 0 h 18"/>
                  <a:gd name="T30" fmla="*/ 0 w 232"/>
                  <a:gd name="T31" fmla="*/ 0 h 18"/>
                  <a:gd name="T32" fmla="*/ 0 w 232"/>
                  <a:gd name="T33" fmla="*/ 0 h 18"/>
                  <a:gd name="T34" fmla="*/ 0 w 232"/>
                  <a:gd name="T35" fmla="*/ 0 h 18"/>
                  <a:gd name="T36" fmla="*/ 0 w 232"/>
                  <a:gd name="T37" fmla="*/ 0 h 18"/>
                  <a:gd name="T38" fmla="*/ 0 w 232"/>
                  <a:gd name="T39" fmla="*/ 0 h 18"/>
                  <a:gd name="T40" fmla="*/ 0 w 232"/>
                  <a:gd name="T41" fmla="*/ 0 h 18"/>
                  <a:gd name="T42" fmla="*/ 0 w 232"/>
                  <a:gd name="T43" fmla="*/ 0 h 18"/>
                  <a:gd name="T44" fmla="*/ 0 w 232"/>
                  <a:gd name="T45" fmla="*/ 0 h 18"/>
                  <a:gd name="T46" fmla="*/ 0 w 232"/>
                  <a:gd name="T47" fmla="*/ 0 h 18"/>
                  <a:gd name="T48" fmla="*/ 0 w 232"/>
                  <a:gd name="T49" fmla="*/ 0 h 18"/>
                  <a:gd name="T50" fmla="*/ 0 w 232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32"/>
                  <a:gd name="T79" fmla="*/ 0 h 18"/>
                  <a:gd name="T80" fmla="*/ 232 w 232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32" h="18">
                    <a:moveTo>
                      <a:pt x="9" y="0"/>
                    </a:moveTo>
                    <a:lnTo>
                      <a:pt x="9" y="0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4" y="12"/>
                    </a:lnTo>
                    <a:lnTo>
                      <a:pt x="4" y="15"/>
                    </a:lnTo>
                    <a:lnTo>
                      <a:pt x="6" y="18"/>
                    </a:lnTo>
                    <a:lnTo>
                      <a:pt x="9" y="18"/>
                    </a:lnTo>
                    <a:lnTo>
                      <a:pt x="221" y="18"/>
                    </a:lnTo>
                    <a:lnTo>
                      <a:pt x="227" y="18"/>
                    </a:lnTo>
                    <a:lnTo>
                      <a:pt x="230" y="15"/>
                    </a:lnTo>
                    <a:lnTo>
                      <a:pt x="232" y="15"/>
                    </a:lnTo>
                    <a:lnTo>
                      <a:pt x="232" y="12"/>
                    </a:lnTo>
                    <a:lnTo>
                      <a:pt x="232" y="8"/>
                    </a:lnTo>
                    <a:lnTo>
                      <a:pt x="232" y="6"/>
                    </a:lnTo>
                    <a:lnTo>
                      <a:pt x="230" y="2"/>
                    </a:lnTo>
                    <a:lnTo>
                      <a:pt x="227" y="2"/>
                    </a:lnTo>
                    <a:lnTo>
                      <a:pt x="227" y="0"/>
                    </a:lnTo>
                    <a:lnTo>
                      <a:pt x="221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00" name="Line 1359"/>
              <p:cNvSpPr>
                <a:spLocks noChangeShapeType="1"/>
              </p:cNvSpPr>
              <p:nvPr/>
            </p:nvSpPr>
            <p:spPr bwMode="auto">
              <a:xfrm>
                <a:off x="2317" y="320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01" name="Freeform 1360"/>
              <p:cNvSpPr>
                <a:spLocks/>
              </p:cNvSpPr>
              <p:nvPr/>
            </p:nvSpPr>
            <p:spPr bwMode="auto">
              <a:xfrm>
                <a:off x="2314" y="3200"/>
                <a:ext cx="3" cy="28"/>
              </a:xfrm>
              <a:custGeom>
                <a:avLst/>
                <a:gdLst>
                  <a:gd name="T0" fmla="*/ 0 w 16"/>
                  <a:gd name="T1" fmla="*/ 0 h 141"/>
                  <a:gd name="T2" fmla="*/ 0 w 16"/>
                  <a:gd name="T3" fmla="*/ 0 h 141"/>
                  <a:gd name="T4" fmla="*/ 0 w 16"/>
                  <a:gd name="T5" fmla="*/ 0 h 141"/>
                  <a:gd name="T6" fmla="*/ 0 w 16"/>
                  <a:gd name="T7" fmla="*/ 0 h 141"/>
                  <a:gd name="T8" fmla="*/ 0 w 16"/>
                  <a:gd name="T9" fmla="*/ 0 h 141"/>
                  <a:gd name="T10" fmla="*/ 0 w 16"/>
                  <a:gd name="T11" fmla="*/ 0 h 141"/>
                  <a:gd name="T12" fmla="*/ 0 w 16"/>
                  <a:gd name="T13" fmla="*/ 0 h 141"/>
                  <a:gd name="T14" fmla="*/ 0 w 16"/>
                  <a:gd name="T15" fmla="*/ 0 h 141"/>
                  <a:gd name="T16" fmla="*/ 0 w 16"/>
                  <a:gd name="T17" fmla="*/ 0 h 141"/>
                  <a:gd name="T18" fmla="*/ 0 w 16"/>
                  <a:gd name="T19" fmla="*/ 0 h 141"/>
                  <a:gd name="T20" fmla="*/ 0 w 16"/>
                  <a:gd name="T21" fmla="*/ 0 h 141"/>
                  <a:gd name="T22" fmla="*/ 0 w 16"/>
                  <a:gd name="T23" fmla="*/ 0 h 141"/>
                  <a:gd name="T24" fmla="*/ 0 w 16"/>
                  <a:gd name="T25" fmla="*/ 0 h 141"/>
                  <a:gd name="T26" fmla="*/ 0 w 16"/>
                  <a:gd name="T27" fmla="*/ 0 h 141"/>
                  <a:gd name="T28" fmla="*/ 0 w 16"/>
                  <a:gd name="T29" fmla="*/ 0 h 141"/>
                  <a:gd name="T30" fmla="*/ 0 w 16"/>
                  <a:gd name="T31" fmla="*/ 0 h 141"/>
                  <a:gd name="T32" fmla="*/ 0 w 16"/>
                  <a:gd name="T33" fmla="*/ 0 h 141"/>
                  <a:gd name="T34" fmla="*/ 0 w 16"/>
                  <a:gd name="T35" fmla="*/ 0 h 141"/>
                  <a:gd name="T36" fmla="*/ 0 w 16"/>
                  <a:gd name="T37" fmla="*/ 0 h 141"/>
                  <a:gd name="T38" fmla="*/ 0 w 16"/>
                  <a:gd name="T39" fmla="*/ 0 h 141"/>
                  <a:gd name="T40" fmla="*/ 0 w 16"/>
                  <a:gd name="T41" fmla="*/ 0 h 141"/>
                  <a:gd name="T42" fmla="*/ 0 w 16"/>
                  <a:gd name="T43" fmla="*/ 0 h 141"/>
                  <a:gd name="T44" fmla="*/ 0 w 16"/>
                  <a:gd name="T45" fmla="*/ 0 h 141"/>
                  <a:gd name="T46" fmla="*/ 0 w 16"/>
                  <a:gd name="T47" fmla="*/ 0 h 141"/>
                  <a:gd name="T48" fmla="*/ 0 w 16"/>
                  <a:gd name="T49" fmla="*/ 0 h 141"/>
                  <a:gd name="T50" fmla="*/ 0 w 16"/>
                  <a:gd name="T51" fmla="*/ 0 h 14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41"/>
                  <a:gd name="T80" fmla="*/ 16 w 16"/>
                  <a:gd name="T81" fmla="*/ 141 h 141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41">
                    <a:moveTo>
                      <a:pt x="16" y="8"/>
                    </a:moveTo>
                    <a:lnTo>
                      <a:pt x="16" y="8"/>
                    </a:lnTo>
                    <a:lnTo>
                      <a:pt x="16" y="6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35"/>
                    </a:lnTo>
                    <a:lnTo>
                      <a:pt x="0" y="137"/>
                    </a:lnTo>
                    <a:lnTo>
                      <a:pt x="3" y="141"/>
                    </a:lnTo>
                    <a:lnTo>
                      <a:pt x="5" y="141"/>
                    </a:lnTo>
                    <a:lnTo>
                      <a:pt x="8" y="141"/>
                    </a:lnTo>
                    <a:lnTo>
                      <a:pt x="11" y="141"/>
                    </a:lnTo>
                    <a:lnTo>
                      <a:pt x="14" y="141"/>
                    </a:lnTo>
                    <a:lnTo>
                      <a:pt x="16" y="137"/>
                    </a:lnTo>
                    <a:lnTo>
                      <a:pt x="16" y="135"/>
                    </a:lnTo>
                    <a:lnTo>
                      <a:pt x="16" y="8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02" name="Line 1361"/>
              <p:cNvSpPr>
                <a:spLocks noChangeShapeType="1"/>
              </p:cNvSpPr>
              <p:nvPr/>
            </p:nvSpPr>
            <p:spPr bwMode="auto">
              <a:xfrm>
                <a:off x="2315" y="322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03" name="Freeform 1362"/>
              <p:cNvSpPr>
                <a:spLocks/>
              </p:cNvSpPr>
              <p:nvPr/>
            </p:nvSpPr>
            <p:spPr bwMode="auto">
              <a:xfrm>
                <a:off x="2314" y="3225"/>
                <a:ext cx="15" cy="3"/>
              </a:xfrm>
              <a:custGeom>
                <a:avLst/>
                <a:gdLst>
                  <a:gd name="T0" fmla="*/ 0 w 74"/>
                  <a:gd name="T1" fmla="*/ 0 h 18"/>
                  <a:gd name="T2" fmla="*/ 0 w 74"/>
                  <a:gd name="T3" fmla="*/ 0 h 18"/>
                  <a:gd name="T4" fmla="*/ 0 w 74"/>
                  <a:gd name="T5" fmla="*/ 0 h 18"/>
                  <a:gd name="T6" fmla="*/ 0 w 74"/>
                  <a:gd name="T7" fmla="*/ 0 h 18"/>
                  <a:gd name="T8" fmla="*/ 0 w 74"/>
                  <a:gd name="T9" fmla="*/ 0 h 18"/>
                  <a:gd name="T10" fmla="*/ 0 w 74"/>
                  <a:gd name="T11" fmla="*/ 0 h 18"/>
                  <a:gd name="T12" fmla="*/ 0 w 74"/>
                  <a:gd name="T13" fmla="*/ 0 h 18"/>
                  <a:gd name="T14" fmla="*/ 0 w 74"/>
                  <a:gd name="T15" fmla="*/ 0 h 18"/>
                  <a:gd name="T16" fmla="*/ 0 w 74"/>
                  <a:gd name="T17" fmla="*/ 0 h 18"/>
                  <a:gd name="T18" fmla="*/ 0 w 74"/>
                  <a:gd name="T19" fmla="*/ 0 h 18"/>
                  <a:gd name="T20" fmla="*/ 0 w 74"/>
                  <a:gd name="T21" fmla="*/ 0 h 18"/>
                  <a:gd name="T22" fmla="*/ 0 w 74"/>
                  <a:gd name="T23" fmla="*/ 0 h 18"/>
                  <a:gd name="T24" fmla="*/ 0 w 74"/>
                  <a:gd name="T25" fmla="*/ 0 h 18"/>
                  <a:gd name="T26" fmla="*/ 0 w 74"/>
                  <a:gd name="T27" fmla="*/ 0 h 18"/>
                  <a:gd name="T28" fmla="*/ 0 w 74"/>
                  <a:gd name="T29" fmla="*/ 0 h 18"/>
                  <a:gd name="T30" fmla="*/ 0 w 74"/>
                  <a:gd name="T31" fmla="*/ 0 h 18"/>
                  <a:gd name="T32" fmla="*/ 0 w 74"/>
                  <a:gd name="T33" fmla="*/ 0 h 18"/>
                  <a:gd name="T34" fmla="*/ 0 w 74"/>
                  <a:gd name="T35" fmla="*/ 0 h 18"/>
                  <a:gd name="T36" fmla="*/ 0 w 74"/>
                  <a:gd name="T37" fmla="*/ 0 h 18"/>
                  <a:gd name="T38" fmla="*/ 0 w 74"/>
                  <a:gd name="T39" fmla="*/ 0 h 18"/>
                  <a:gd name="T40" fmla="*/ 0 w 74"/>
                  <a:gd name="T41" fmla="*/ 0 h 18"/>
                  <a:gd name="T42" fmla="*/ 0 w 74"/>
                  <a:gd name="T43" fmla="*/ 0 h 18"/>
                  <a:gd name="T44" fmla="*/ 0 w 74"/>
                  <a:gd name="T45" fmla="*/ 0 h 18"/>
                  <a:gd name="T46" fmla="*/ 0 w 74"/>
                  <a:gd name="T47" fmla="*/ 0 h 18"/>
                  <a:gd name="T48" fmla="*/ 0 w 74"/>
                  <a:gd name="T49" fmla="*/ 0 h 18"/>
                  <a:gd name="T50" fmla="*/ 0 w 74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74"/>
                  <a:gd name="T79" fmla="*/ 0 h 18"/>
                  <a:gd name="T80" fmla="*/ 74 w 74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74" h="18">
                    <a:moveTo>
                      <a:pt x="8" y="0"/>
                    </a:moveTo>
                    <a:lnTo>
                      <a:pt x="5" y="3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3" y="18"/>
                    </a:lnTo>
                    <a:lnTo>
                      <a:pt x="5" y="18"/>
                    </a:lnTo>
                    <a:lnTo>
                      <a:pt x="8" y="18"/>
                    </a:lnTo>
                    <a:lnTo>
                      <a:pt x="63" y="18"/>
                    </a:lnTo>
                    <a:lnTo>
                      <a:pt x="69" y="18"/>
                    </a:lnTo>
                    <a:lnTo>
                      <a:pt x="71" y="18"/>
                    </a:lnTo>
                    <a:lnTo>
                      <a:pt x="71" y="14"/>
                    </a:lnTo>
                    <a:lnTo>
                      <a:pt x="74" y="12"/>
                    </a:lnTo>
                    <a:lnTo>
                      <a:pt x="74" y="9"/>
                    </a:lnTo>
                    <a:lnTo>
                      <a:pt x="71" y="6"/>
                    </a:lnTo>
                    <a:lnTo>
                      <a:pt x="71" y="3"/>
                    </a:lnTo>
                    <a:lnTo>
                      <a:pt x="69" y="3"/>
                    </a:lnTo>
                    <a:lnTo>
                      <a:pt x="63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04" name="Line 1363"/>
              <p:cNvSpPr>
                <a:spLocks noChangeShapeType="1"/>
              </p:cNvSpPr>
              <p:nvPr/>
            </p:nvSpPr>
            <p:spPr bwMode="auto">
              <a:xfrm>
                <a:off x="2327" y="322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05" name="Freeform 1364"/>
              <p:cNvSpPr>
                <a:spLocks/>
              </p:cNvSpPr>
              <p:nvPr/>
            </p:nvSpPr>
            <p:spPr bwMode="auto">
              <a:xfrm>
                <a:off x="2325" y="3225"/>
                <a:ext cx="20" cy="3"/>
              </a:xfrm>
              <a:custGeom>
                <a:avLst/>
                <a:gdLst>
                  <a:gd name="T0" fmla="*/ 0 w 100"/>
                  <a:gd name="T1" fmla="*/ 0 h 18"/>
                  <a:gd name="T2" fmla="*/ 0 w 100"/>
                  <a:gd name="T3" fmla="*/ 0 h 18"/>
                  <a:gd name="T4" fmla="*/ 0 w 100"/>
                  <a:gd name="T5" fmla="*/ 0 h 18"/>
                  <a:gd name="T6" fmla="*/ 0 w 100"/>
                  <a:gd name="T7" fmla="*/ 0 h 18"/>
                  <a:gd name="T8" fmla="*/ 0 w 100"/>
                  <a:gd name="T9" fmla="*/ 0 h 18"/>
                  <a:gd name="T10" fmla="*/ 0 w 100"/>
                  <a:gd name="T11" fmla="*/ 0 h 18"/>
                  <a:gd name="T12" fmla="*/ 0 w 100"/>
                  <a:gd name="T13" fmla="*/ 0 h 18"/>
                  <a:gd name="T14" fmla="*/ 0 w 100"/>
                  <a:gd name="T15" fmla="*/ 0 h 18"/>
                  <a:gd name="T16" fmla="*/ 0 w 100"/>
                  <a:gd name="T17" fmla="*/ 0 h 18"/>
                  <a:gd name="T18" fmla="*/ 0 w 100"/>
                  <a:gd name="T19" fmla="*/ 0 h 18"/>
                  <a:gd name="T20" fmla="*/ 0 w 100"/>
                  <a:gd name="T21" fmla="*/ 0 h 18"/>
                  <a:gd name="T22" fmla="*/ 0 w 100"/>
                  <a:gd name="T23" fmla="*/ 0 h 18"/>
                  <a:gd name="T24" fmla="*/ 0 w 100"/>
                  <a:gd name="T25" fmla="*/ 0 h 18"/>
                  <a:gd name="T26" fmla="*/ 0 w 100"/>
                  <a:gd name="T27" fmla="*/ 0 h 18"/>
                  <a:gd name="T28" fmla="*/ 0 w 100"/>
                  <a:gd name="T29" fmla="*/ 0 h 18"/>
                  <a:gd name="T30" fmla="*/ 0 w 100"/>
                  <a:gd name="T31" fmla="*/ 0 h 18"/>
                  <a:gd name="T32" fmla="*/ 0 w 100"/>
                  <a:gd name="T33" fmla="*/ 0 h 18"/>
                  <a:gd name="T34" fmla="*/ 0 w 100"/>
                  <a:gd name="T35" fmla="*/ 0 h 18"/>
                  <a:gd name="T36" fmla="*/ 0 w 100"/>
                  <a:gd name="T37" fmla="*/ 0 h 18"/>
                  <a:gd name="T38" fmla="*/ 0 w 100"/>
                  <a:gd name="T39" fmla="*/ 0 h 18"/>
                  <a:gd name="T40" fmla="*/ 0 w 100"/>
                  <a:gd name="T41" fmla="*/ 0 h 18"/>
                  <a:gd name="T42" fmla="*/ 0 w 100"/>
                  <a:gd name="T43" fmla="*/ 0 h 18"/>
                  <a:gd name="T44" fmla="*/ 0 w 100"/>
                  <a:gd name="T45" fmla="*/ 0 h 18"/>
                  <a:gd name="T46" fmla="*/ 0 w 100"/>
                  <a:gd name="T47" fmla="*/ 0 h 18"/>
                  <a:gd name="T48" fmla="*/ 0 w 100"/>
                  <a:gd name="T49" fmla="*/ 0 h 18"/>
                  <a:gd name="T50" fmla="*/ 0 w 100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00"/>
                  <a:gd name="T79" fmla="*/ 0 h 18"/>
                  <a:gd name="T80" fmla="*/ 100 w 100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00" h="18">
                    <a:moveTo>
                      <a:pt x="7" y="0"/>
                    </a:moveTo>
                    <a:lnTo>
                      <a:pt x="5" y="3"/>
                    </a:lnTo>
                    <a:lnTo>
                      <a:pt x="2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2" y="18"/>
                    </a:lnTo>
                    <a:lnTo>
                      <a:pt x="5" y="18"/>
                    </a:lnTo>
                    <a:lnTo>
                      <a:pt x="7" y="18"/>
                    </a:lnTo>
                    <a:lnTo>
                      <a:pt x="92" y="18"/>
                    </a:lnTo>
                    <a:lnTo>
                      <a:pt x="98" y="18"/>
                    </a:lnTo>
                    <a:lnTo>
                      <a:pt x="100" y="14"/>
                    </a:lnTo>
                    <a:lnTo>
                      <a:pt x="100" y="12"/>
                    </a:lnTo>
                    <a:lnTo>
                      <a:pt x="100" y="9"/>
                    </a:lnTo>
                    <a:lnTo>
                      <a:pt x="100" y="6"/>
                    </a:lnTo>
                    <a:lnTo>
                      <a:pt x="98" y="3"/>
                    </a:lnTo>
                    <a:lnTo>
                      <a:pt x="94" y="3"/>
                    </a:lnTo>
                    <a:lnTo>
                      <a:pt x="92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06" name="Line 1365"/>
              <p:cNvSpPr>
                <a:spLocks noChangeShapeType="1"/>
              </p:cNvSpPr>
              <p:nvPr/>
            </p:nvSpPr>
            <p:spPr bwMode="auto">
              <a:xfrm>
                <a:off x="2345" y="322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07" name="Freeform 1366"/>
              <p:cNvSpPr>
                <a:spLocks/>
              </p:cNvSpPr>
              <p:nvPr/>
            </p:nvSpPr>
            <p:spPr bwMode="auto">
              <a:xfrm>
                <a:off x="2342" y="3225"/>
                <a:ext cx="3" cy="30"/>
              </a:xfrm>
              <a:custGeom>
                <a:avLst/>
                <a:gdLst>
                  <a:gd name="T0" fmla="*/ 0 w 16"/>
                  <a:gd name="T1" fmla="*/ 0 h 151"/>
                  <a:gd name="T2" fmla="*/ 0 w 16"/>
                  <a:gd name="T3" fmla="*/ 0 h 151"/>
                  <a:gd name="T4" fmla="*/ 0 w 16"/>
                  <a:gd name="T5" fmla="*/ 0 h 151"/>
                  <a:gd name="T6" fmla="*/ 0 w 16"/>
                  <a:gd name="T7" fmla="*/ 0 h 151"/>
                  <a:gd name="T8" fmla="*/ 0 w 16"/>
                  <a:gd name="T9" fmla="*/ 0 h 151"/>
                  <a:gd name="T10" fmla="*/ 0 w 16"/>
                  <a:gd name="T11" fmla="*/ 0 h 151"/>
                  <a:gd name="T12" fmla="*/ 0 w 16"/>
                  <a:gd name="T13" fmla="*/ 0 h 151"/>
                  <a:gd name="T14" fmla="*/ 0 w 16"/>
                  <a:gd name="T15" fmla="*/ 0 h 151"/>
                  <a:gd name="T16" fmla="*/ 0 w 16"/>
                  <a:gd name="T17" fmla="*/ 0 h 151"/>
                  <a:gd name="T18" fmla="*/ 0 w 16"/>
                  <a:gd name="T19" fmla="*/ 0 h 151"/>
                  <a:gd name="T20" fmla="*/ 0 w 16"/>
                  <a:gd name="T21" fmla="*/ 0 h 151"/>
                  <a:gd name="T22" fmla="*/ 0 w 16"/>
                  <a:gd name="T23" fmla="*/ 0 h 151"/>
                  <a:gd name="T24" fmla="*/ 0 w 16"/>
                  <a:gd name="T25" fmla="*/ 0 h 151"/>
                  <a:gd name="T26" fmla="*/ 0 w 16"/>
                  <a:gd name="T27" fmla="*/ 0 h 151"/>
                  <a:gd name="T28" fmla="*/ 0 w 16"/>
                  <a:gd name="T29" fmla="*/ 0 h 151"/>
                  <a:gd name="T30" fmla="*/ 0 w 16"/>
                  <a:gd name="T31" fmla="*/ 0 h 151"/>
                  <a:gd name="T32" fmla="*/ 0 w 16"/>
                  <a:gd name="T33" fmla="*/ 0 h 151"/>
                  <a:gd name="T34" fmla="*/ 0 w 16"/>
                  <a:gd name="T35" fmla="*/ 0 h 151"/>
                  <a:gd name="T36" fmla="*/ 0 w 16"/>
                  <a:gd name="T37" fmla="*/ 0 h 151"/>
                  <a:gd name="T38" fmla="*/ 0 w 16"/>
                  <a:gd name="T39" fmla="*/ 0 h 151"/>
                  <a:gd name="T40" fmla="*/ 0 w 16"/>
                  <a:gd name="T41" fmla="*/ 0 h 151"/>
                  <a:gd name="T42" fmla="*/ 0 w 16"/>
                  <a:gd name="T43" fmla="*/ 0 h 151"/>
                  <a:gd name="T44" fmla="*/ 0 w 16"/>
                  <a:gd name="T45" fmla="*/ 0 h 151"/>
                  <a:gd name="T46" fmla="*/ 0 w 16"/>
                  <a:gd name="T47" fmla="*/ 0 h 151"/>
                  <a:gd name="T48" fmla="*/ 0 w 16"/>
                  <a:gd name="T49" fmla="*/ 0 h 151"/>
                  <a:gd name="T50" fmla="*/ 0 w 16"/>
                  <a:gd name="T51" fmla="*/ 0 h 15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51"/>
                  <a:gd name="T80" fmla="*/ 16 w 16"/>
                  <a:gd name="T81" fmla="*/ 151 h 151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51">
                    <a:moveTo>
                      <a:pt x="16" y="9"/>
                    </a:moveTo>
                    <a:lnTo>
                      <a:pt x="16" y="9"/>
                    </a:lnTo>
                    <a:lnTo>
                      <a:pt x="16" y="6"/>
                    </a:lnTo>
                    <a:lnTo>
                      <a:pt x="14" y="3"/>
                    </a:lnTo>
                    <a:lnTo>
                      <a:pt x="10" y="3"/>
                    </a:lnTo>
                    <a:lnTo>
                      <a:pt x="8" y="0"/>
                    </a:lnTo>
                    <a:lnTo>
                      <a:pt x="8" y="3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0" y="9"/>
                    </a:lnTo>
                    <a:lnTo>
                      <a:pt x="0" y="141"/>
                    </a:lnTo>
                    <a:lnTo>
                      <a:pt x="3" y="147"/>
                    </a:lnTo>
                    <a:lnTo>
                      <a:pt x="6" y="151"/>
                    </a:lnTo>
                    <a:lnTo>
                      <a:pt x="8" y="151"/>
                    </a:lnTo>
                    <a:lnTo>
                      <a:pt x="10" y="151"/>
                    </a:lnTo>
                    <a:lnTo>
                      <a:pt x="14" y="151"/>
                    </a:lnTo>
                    <a:lnTo>
                      <a:pt x="14" y="147"/>
                    </a:lnTo>
                    <a:lnTo>
                      <a:pt x="16" y="147"/>
                    </a:lnTo>
                    <a:lnTo>
                      <a:pt x="16" y="145"/>
                    </a:lnTo>
                    <a:lnTo>
                      <a:pt x="16" y="141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08" name="Line 1367"/>
              <p:cNvSpPr>
                <a:spLocks noChangeShapeType="1"/>
              </p:cNvSpPr>
              <p:nvPr/>
            </p:nvSpPr>
            <p:spPr bwMode="auto">
              <a:xfrm>
                <a:off x="2344" y="325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09" name="Freeform 1368"/>
              <p:cNvSpPr>
                <a:spLocks/>
              </p:cNvSpPr>
              <p:nvPr/>
            </p:nvSpPr>
            <p:spPr bwMode="auto">
              <a:xfrm>
                <a:off x="2342" y="3251"/>
                <a:ext cx="12" cy="4"/>
              </a:xfrm>
              <a:custGeom>
                <a:avLst/>
                <a:gdLst>
                  <a:gd name="T0" fmla="*/ 0 w 60"/>
                  <a:gd name="T1" fmla="*/ 0 h 19"/>
                  <a:gd name="T2" fmla="*/ 0 w 60"/>
                  <a:gd name="T3" fmla="*/ 0 h 19"/>
                  <a:gd name="T4" fmla="*/ 0 w 60"/>
                  <a:gd name="T5" fmla="*/ 0 h 19"/>
                  <a:gd name="T6" fmla="*/ 0 w 60"/>
                  <a:gd name="T7" fmla="*/ 0 h 19"/>
                  <a:gd name="T8" fmla="*/ 0 w 60"/>
                  <a:gd name="T9" fmla="*/ 0 h 19"/>
                  <a:gd name="T10" fmla="*/ 0 w 60"/>
                  <a:gd name="T11" fmla="*/ 0 h 19"/>
                  <a:gd name="T12" fmla="*/ 0 w 60"/>
                  <a:gd name="T13" fmla="*/ 0 h 19"/>
                  <a:gd name="T14" fmla="*/ 0 w 60"/>
                  <a:gd name="T15" fmla="*/ 0 h 19"/>
                  <a:gd name="T16" fmla="*/ 0 w 60"/>
                  <a:gd name="T17" fmla="*/ 0 h 19"/>
                  <a:gd name="T18" fmla="*/ 0 w 60"/>
                  <a:gd name="T19" fmla="*/ 0 h 19"/>
                  <a:gd name="T20" fmla="*/ 0 w 60"/>
                  <a:gd name="T21" fmla="*/ 0 h 19"/>
                  <a:gd name="T22" fmla="*/ 0 w 60"/>
                  <a:gd name="T23" fmla="*/ 0 h 19"/>
                  <a:gd name="T24" fmla="*/ 0 w 60"/>
                  <a:gd name="T25" fmla="*/ 0 h 19"/>
                  <a:gd name="T26" fmla="*/ 0 w 60"/>
                  <a:gd name="T27" fmla="*/ 0 h 19"/>
                  <a:gd name="T28" fmla="*/ 0 w 60"/>
                  <a:gd name="T29" fmla="*/ 0 h 19"/>
                  <a:gd name="T30" fmla="*/ 0 w 60"/>
                  <a:gd name="T31" fmla="*/ 0 h 19"/>
                  <a:gd name="T32" fmla="*/ 0 w 60"/>
                  <a:gd name="T33" fmla="*/ 0 h 19"/>
                  <a:gd name="T34" fmla="*/ 0 w 60"/>
                  <a:gd name="T35" fmla="*/ 0 h 19"/>
                  <a:gd name="T36" fmla="*/ 0 w 60"/>
                  <a:gd name="T37" fmla="*/ 0 h 19"/>
                  <a:gd name="T38" fmla="*/ 0 w 60"/>
                  <a:gd name="T39" fmla="*/ 0 h 19"/>
                  <a:gd name="T40" fmla="*/ 0 w 60"/>
                  <a:gd name="T41" fmla="*/ 0 h 19"/>
                  <a:gd name="T42" fmla="*/ 0 w 60"/>
                  <a:gd name="T43" fmla="*/ 0 h 19"/>
                  <a:gd name="T44" fmla="*/ 0 w 60"/>
                  <a:gd name="T45" fmla="*/ 0 h 19"/>
                  <a:gd name="T46" fmla="*/ 0 w 60"/>
                  <a:gd name="T47" fmla="*/ 0 h 19"/>
                  <a:gd name="T48" fmla="*/ 0 w 60"/>
                  <a:gd name="T49" fmla="*/ 0 h 19"/>
                  <a:gd name="T50" fmla="*/ 0 w 60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60"/>
                  <a:gd name="T79" fmla="*/ 0 h 19"/>
                  <a:gd name="T80" fmla="*/ 60 w 60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60" h="19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3" y="3"/>
                    </a:lnTo>
                    <a:lnTo>
                      <a:pt x="3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3" y="15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49" y="19"/>
                    </a:lnTo>
                    <a:lnTo>
                      <a:pt x="54" y="19"/>
                    </a:lnTo>
                    <a:lnTo>
                      <a:pt x="58" y="15"/>
                    </a:lnTo>
                    <a:lnTo>
                      <a:pt x="60" y="15"/>
                    </a:lnTo>
                    <a:lnTo>
                      <a:pt x="60" y="13"/>
                    </a:lnTo>
                    <a:lnTo>
                      <a:pt x="60" y="9"/>
                    </a:lnTo>
                    <a:lnTo>
                      <a:pt x="60" y="7"/>
                    </a:lnTo>
                    <a:lnTo>
                      <a:pt x="58" y="3"/>
                    </a:lnTo>
                    <a:lnTo>
                      <a:pt x="54" y="0"/>
                    </a:lnTo>
                    <a:lnTo>
                      <a:pt x="49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10" name="Line 1369"/>
              <p:cNvSpPr>
                <a:spLocks noChangeShapeType="1"/>
              </p:cNvSpPr>
              <p:nvPr/>
            </p:nvSpPr>
            <p:spPr bwMode="auto">
              <a:xfrm>
                <a:off x="2354" y="325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11" name="Freeform 1370"/>
              <p:cNvSpPr>
                <a:spLocks/>
              </p:cNvSpPr>
              <p:nvPr/>
            </p:nvSpPr>
            <p:spPr bwMode="auto">
              <a:xfrm>
                <a:off x="2351" y="3251"/>
                <a:ext cx="3" cy="30"/>
              </a:xfrm>
              <a:custGeom>
                <a:avLst/>
                <a:gdLst>
                  <a:gd name="T0" fmla="*/ 0 w 17"/>
                  <a:gd name="T1" fmla="*/ 0 h 151"/>
                  <a:gd name="T2" fmla="*/ 0 w 17"/>
                  <a:gd name="T3" fmla="*/ 0 h 151"/>
                  <a:gd name="T4" fmla="*/ 0 w 17"/>
                  <a:gd name="T5" fmla="*/ 0 h 151"/>
                  <a:gd name="T6" fmla="*/ 0 w 17"/>
                  <a:gd name="T7" fmla="*/ 0 h 151"/>
                  <a:gd name="T8" fmla="*/ 0 w 17"/>
                  <a:gd name="T9" fmla="*/ 0 h 151"/>
                  <a:gd name="T10" fmla="*/ 0 w 17"/>
                  <a:gd name="T11" fmla="*/ 0 h 151"/>
                  <a:gd name="T12" fmla="*/ 0 w 17"/>
                  <a:gd name="T13" fmla="*/ 0 h 151"/>
                  <a:gd name="T14" fmla="*/ 0 w 17"/>
                  <a:gd name="T15" fmla="*/ 0 h 151"/>
                  <a:gd name="T16" fmla="*/ 0 w 17"/>
                  <a:gd name="T17" fmla="*/ 0 h 151"/>
                  <a:gd name="T18" fmla="*/ 0 w 17"/>
                  <a:gd name="T19" fmla="*/ 0 h 151"/>
                  <a:gd name="T20" fmla="*/ 0 w 17"/>
                  <a:gd name="T21" fmla="*/ 0 h 151"/>
                  <a:gd name="T22" fmla="*/ 0 w 17"/>
                  <a:gd name="T23" fmla="*/ 0 h 151"/>
                  <a:gd name="T24" fmla="*/ 0 w 17"/>
                  <a:gd name="T25" fmla="*/ 0 h 151"/>
                  <a:gd name="T26" fmla="*/ 0 w 17"/>
                  <a:gd name="T27" fmla="*/ 0 h 151"/>
                  <a:gd name="T28" fmla="*/ 0 w 17"/>
                  <a:gd name="T29" fmla="*/ 0 h 151"/>
                  <a:gd name="T30" fmla="*/ 0 w 17"/>
                  <a:gd name="T31" fmla="*/ 0 h 151"/>
                  <a:gd name="T32" fmla="*/ 0 w 17"/>
                  <a:gd name="T33" fmla="*/ 0 h 151"/>
                  <a:gd name="T34" fmla="*/ 0 w 17"/>
                  <a:gd name="T35" fmla="*/ 0 h 151"/>
                  <a:gd name="T36" fmla="*/ 0 w 17"/>
                  <a:gd name="T37" fmla="*/ 0 h 151"/>
                  <a:gd name="T38" fmla="*/ 0 w 17"/>
                  <a:gd name="T39" fmla="*/ 0 h 151"/>
                  <a:gd name="T40" fmla="*/ 0 w 17"/>
                  <a:gd name="T41" fmla="*/ 0 h 151"/>
                  <a:gd name="T42" fmla="*/ 0 w 17"/>
                  <a:gd name="T43" fmla="*/ 0 h 151"/>
                  <a:gd name="T44" fmla="*/ 0 w 17"/>
                  <a:gd name="T45" fmla="*/ 0 h 151"/>
                  <a:gd name="T46" fmla="*/ 0 w 17"/>
                  <a:gd name="T47" fmla="*/ 0 h 151"/>
                  <a:gd name="T48" fmla="*/ 0 w 17"/>
                  <a:gd name="T49" fmla="*/ 0 h 151"/>
                  <a:gd name="T50" fmla="*/ 0 w 17"/>
                  <a:gd name="T51" fmla="*/ 0 h 15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51"/>
                  <a:gd name="T80" fmla="*/ 17 w 17"/>
                  <a:gd name="T81" fmla="*/ 151 h 151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51">
                    <a:moveTo>
                      <a:pt x="17" y="9"/>
                    </a:moveTo>
                    <a:lnTo>
                      <a:pt x="17" y="7"/>
                    </a:lnTo>
                    <a:lnTo>
                      <a:pt x="15" y="3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3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42"/>
                    </a:lnTo>
                    <a:lnTo>
                      <a:pt x="0" y="144"/>
                    </a:lnTo>
                    <a:lnTo>
                      <a:pt x="4" y="148"/>
                    </a:lnTo>
                    <a:lnTo>
                      <a:pt x="6" y="151"/>
                    </a:lnTo>
                    <a:lnTo>
                      <a:pt x="9" y="151"/>
                    </a:lnTo>
                    <a:lnTo>
                      <a:pt x="11" y="151"/>
                    </a:lnTo>
                    <a:lnTo>
                      <a:pt x="11" y="148"/>
                    </a:lnTo>
                    <a:lnTo>
                      <a:pt x="15" y="148"/>
                    </a:lnTo>
                    <a:lnTo>
                      <a:pt x="17" y="144"/>
                    </a:lnTo>
                    <a:lnTo>
                      <a:pt x="17" y="142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12" name="Line 1371"/>
              <p:cNvSpPr>
                <a:spLocks noChangeShapeType="1"/>
              </p:cNvSpPr>
              <p:nvPr/>
            </p:nvSpPr>
            <p:spPr bwMode="auto">
              <a:xfrm>
                <a:off x="2353" y="327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13" name="Freeform 1372"/>
              <p:cNvSpPr>
                <a:spLocks/>
              </p:cNvSpPr>
              <p:nvPr/>
            </p:nvSpPr>
            <p:spPr bwMode="auto">
              <a:xfrm>
                <a:off x="2351" y="3278"/>
                <a:ext cx="9" cy="3"/>
              </a:xfrm>
              <a:custGeom>
                <a:avLst/>
                <a:gdLst>
                  <a:gd name="T0" fmla="*/ 0 w 44"/>
                  <a:gd name="T1" fmla="*/ 0 h 18"/>
                  <a:gd name="T2" fmla="*/ 0 w 44"/>
                  <a:gd name="T3" fmla="*/ 0 h 18"/>
                  <a:gd name="T4" fmla="*/ 0 w 44"/>
                  <a:gd name="T5" fmla="*/ 0 h 18"/>
                  <a:gd name="T6" fmla="*/ 0 w 44"/>
                  <a:gd name="T7" fmla="*/ 0 h 18"/>
                  <a:gd name="T8" fmla="*/ 0 w 44"/>
                  <a:gd name="T9" fmla="*/ 0 h 18"/>
                  <a:gd name="T10" fmla="*/ 0 w 44"/>
                  <a:gd name="T11" fmla="*/ 0 h 18"/>
                  <a:gd name="T12" fmla="*/ 0 w 44"/>
                  <a:gd name="T13" fmla="*/ 0 h 18"/>
                  <a:gd name="T14" fmla="*/ 0 w 44"/>
                  <a:gd name="T15" fmla="*/ 0 h 18"/>
                  <a:gd name="T16" fmla="*/ 0 w 44"/>
                  <a:gd name="T17" fmla="*/ 0 h 18"/>
                  <a:gd name="T18" fmla="*/ 0 w 44"/>
                  <a:gd name="T19" fmla="*/ 0 h 18"/>
                  <a:gd name="T20" fmla="*/ 0 w 44"/>
                  <a:gd name="T21" fmla="*/ 0 h 18"/>
                  <a:gd name="T22" fmla="*/ 0 w 44"/>
                  <a:gd name="T23" fmla="*/ 0 h 18"/>
                  <a:gd name="T24" fmla="*/ 0 w 44"/>
                  <a:gd name="T25" fmla="*/ 0 h 18"/>
                  <a:gd name="T26" fmla="*/ 0 w 44"/>
                  <a:gd name="T27" fmla="*/ 0 h 18"/>
                  <a:gd name="T28" fmla="*/ 0 w 44"/>
                  <a:gd name="T29" fmla="*/ 0 h 18"/>
                  <a:gd name="T30" fmla="*/ 0 w 44"/>
                  <a:gd name="T31" fmla="*/ 0 h 18"/>
                  <a:gd name="T32" fmla="*/ 0 w 44"/>
                  <a:gd name="T33" fmla="*/ 0 h 18"/>
                  <a:gd name="T34" fmla="*/ 0 w 44"/>
                  <a:gd name="T35" fmla="*/ 0 h 18"/>
                  <a:gd name="T36" fmla="*/ 0 w 44"/>
                  <a:gd name="T37" fmla="*/ 0 h 18"/>
                  <a:gd name="T38" fmla="*/ 0 w 44"/>
                  <a:gd name="T39" fmla="*/ 0 h 18"/>
                  <a:gd name="T40" fmla="*/ 0 w 44"/>
                  <a:gd name="T41" fmla="*/ 0 h 18"/>
                  <a:gd name="T42" fmla="*/ 0 w 44"/>
                  <a:gd name="T43" fmla="*/ 0 h 18"/>
                  <a:gd name="T44" fmla="*/ 0 w 44"/>
                  <a:gd name="T45" fmla="*/ 0 h 18"/>
                  <a:gd name="T46" fmla="*/ 0 w 44"/>
                  <a:gd name="T47" fmla="*/ 0 h 18"/>
                  <a:gd name="T48" fmla="*/ 0 w 44"/>
                  <a:gd name="T49" fmla="*/ 0 h 18"/>
                  <a:gd name="T50" fmla="*/ 0 w 44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4"/>
                  <a:gd name="T79" fmla="*/ 0 h 18"/>
                  <a:gd name="T80" fmla="*/ 44 w 44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4" h="18">
                    <a:moveTo>
                      <a:pt x="9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4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4" y="15"/>
                    </a:lnTo>
                    <a:lnTo>
                      <a:pt x="6" y="18"/>
                    </a:lnTo>
                    <a:lnTo>
                      <a:pt x="9" y="18"/>
                    </a:lnTo>
                    <a:lnTo>
                      <a:pt x="36" y="18"/>
                    </a:lnTo>
                    <a:lnTo>
                      <a:pt x="42" y="15"/>
                    </a:lnTo>
                    <a:lnTo>
                      <a:pt x="44" y="15"/>
                    </a:lnTo>
                    <a:lnTo>
                      <a:pt x="44" y="11"/>
                    </a:lnTo>
                    <a:lnTo>
                      <a:pt x="44" y="9"/>
                    </a:lnTo>
                    <a:lnTo>
                      <a:pt x="44" y="6"/>
                    </a:lnTo>
                    <a:lnTo>
                      <a:pt x="44" y="3"/>
                    </a:lnTo>
                    <a:lnTo>
                      <a:pt x="42" y="0"/>
                    </a:lnTo>
                    <a:lnTo>
                      <a:pt x="39" y="0"/>
                    </a:lnTo>
                    <a:lnTo>
                      <a:pt x="36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14" name="Line 1373"/>
              <p:cNvSpPr>
                <a:spLocks noChangeShapeType="1"/>
              </p:cNvSpPr>
              <p:nvPr/>
            </p:nvSpPr>
            <p:spPr bwMode="auto">
              <a:xfrm>
                <a:off x="2360" y="328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15" name="Freeform 1374"/>
              <p:cNvSpPr>
                <a:spLocks/>
              </p:cNvSpPr>
              <p:nvPr/>
            </p:nvSpPr>
            <p:spPr bwMode="auto">
              <a:xfrm>
                <a:off x="2356" y="3278"/>
                <a:ext cx="4" cy="29"/>
              </a:xfrm>
              <a:custGeom>
                <a:avLst/>
                <a:gdLst>
                  <a:gd name="T0" fmla="*/ 0 w 16"/>
                  <a:gd name="T1" fmla="*/ 0 h 148"/>
                  <a:gd name="T2" fmla="*/ 0 w 16"/>
                  <a:gd name="T3" fmla="*/ 0 h 148"/>
                  <a:gd name="T4" fmla="*/ 0 w 16"/>
                  <a:gd name="T5" fmla="*/ 0 h 148"/>
                  <a:gd name="T6" fmla="*/ 0 w 16"/>
                  <a:gd name="T7" fmla="*/ 0 h 148"/>
                  <a:gd name="T8" fmla="*/ 0 w 16"/>
                  <a:gd name="T9" fmla="*/ 0 h 148"/>
                  <a:gd name="T10" fmla="*/ 0 w 16"/>
                  <a:gd name="T11" fmla="*/ 0 h 148"/>
                  <a:gd name="T12" fmla="*/ 0 w 16"/>
                  <a:gd name="T13" fmla="*/ 0 h 148"/>
                  <a:gd name="T14" fmla="*/ 0 w 16"/>
                  <a:gd name="T15" fmla="*/ 0 h 148"/>
                  <a:gd name="T16" fmla="*/ 0 w 16"/>
                  <a:gd name="T17" fmla="*/ 0 h 148"/>
                  <a:gd name="T18" fmla="*/ 0 w 16"/>
                  <a:gd name="T19" fmla="*/ 0 h 148"/>
                  <a:gd name="T20" fmla="*/ 0 w 16"/>
                  <a:gd name="T21" fmla="*/ 0 h 148"/>
                  <a:gd name="T22" fmla="*/ 0 w 16"/>
                  <a:gd name="T23" fmla="*/ 0 h 148"/>
                  <a:gd name="T24" fmla="*/ 0 w 16"/>
                  <a:gd name="T25" fmla="*/ 0 h 148"/>
                  <a:gd name="T26" fmla="*/ 0 w 16"/>
                  <a:gd name="T27" fmla="*/ 0 h 148"/>
                  <a:gd name="T28" fmla="*/ 0 w 16"/>
                  <a:gd name="T29" fmla="*/ 0 h 148"/>
                  <a:gd name="T30" fmla="*/ 0 w 16"/>
                  <a:gd name="T31" fmla="*/ 0 h 148"/>
                  <a:gd name="T32" fmla="*/ 0 w 16"/>
                  <a:gd name="T33" fmla="*/ 0 h 148"/>
                  <a:gd name="T34" fmla="*/ 0 w 16"/>
                  <a:gd name="T35" fmla="*/ 0 h 148"/>
                  <a:gd name="T36" fmla="*/ 0 w 16"/>
                  <a:gd name="T37" fmla="*/ 0 h 148"/>
                  <a:gd name="T38" fmla="*/ 0 w 16"/>
                  <a:gd name="T39" fmla="*/ 0 h 148"/>
                  <a:gd name="T40" fmla="*/ 0 w 16"/>
                  <a:gd name="T41" fmla="*/ 0 h 148"/>
                  <a:gd name="T42" fmla="*/ 0 w 16"/>
                  <a:gd name="T43" fmla="*/ 0 h 148"/>
                  <a:gd name="T44" fmla="*/ 0 w 16"/>
                  <a:gd name="T45" fmla="*/ 0 h 148"/>
                  <a:gd name="T46" fmla="*/ 0 w 16"/>
                  <a:gd name="T47" fmla="*/ 0 h 148"/>
                  <a:gd name="T48" fmla="*/ 0 w 16"/>
                  <a:gd name="T49" fmla="*/ 0 h 148"/>
                  <a:gd name="T50" fmla="*/ 0 w 16"/>
                  <a:gd name="T51" fmla="*/ 0 h 14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48"/>
                  <a:gd name="T80" fmla="*/ 16 w 16"/>
                  <a:gd name="T81" fmla="*/ 148 h 14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48">
                    <a:moveTo>
                      <a:pt x="16" y="9"/>
                    </a:moveTo>
                    <a:lnTo>
                      <a:pt x="16" y="6"/>
                    </a:lnTo>
                    <a:lnTo>
                      <a:pt x="16" y="3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0" y="9"/>
                    </a:lnTo>
                    <a:lnTo>
                      <a:pt x="0" y="142"/>
                    </a:lnTo>
                    <a:lnTo>
                      <a:pt x="3" y="144"/>
                    </a:lnTo>
                    <a:lnTo>
                      <a:pt x="5" y="148"/>
                    </a:lnTo>
                    <a:lnTo>
                      <a:pt x="8" y="148"/>
                    </a:lnTo>
                    <a:lnTo>
                      <a:pt x="11" y="148"/>
                    </a:lnTo>
                    <a:lnTo>
                      <a:pt x="14" y="148"/>
                    </a:lnTo>
                    <a:lnTo>
                      <a:pt x="16" y="144"/>
                    </a:lnTo>
                    <a:lnTo>
                      <a:pt x="16" y="142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16" name="Line 1375"/>
              <p:cNvSpPr>
                <a:spLocks noChangeShapeType="1"/>
              </p:cNvSpPr>
              <p:nvPr/>
            </p:nvSpPr>
            <p:spPr bwMode="auto">
              <a:xfrm>
                <a:off x="2358" y="330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17" name="Freeform 1376"/>
              <p:cNvSpPr>
                <a:spLocks/>
              </p:cNvSpPr>
              <p:nvPr/>
            </p:nvSpPr>
            <p:spPr bwMode="auto">
              <a:xfrm>
                <a:off x="2356" y="3304"/>
                <a:ext cx="61" cy="3"/>
              </a:xfrm>
              <a:custGeom>
                <a:avLst/>
                <a:gdLst>
                  <a:gd name="T0" fmla="*/ 0 w 303"/>
                  <a:gd name="T1" fmla="*/ 0 h 19"/>
                  <a:gd name="T2" fmla="*/ 0 w 303"/>
                  <a:gd name="T3" fmla="*/ 0 h 19"/>
                  <a:gd name="T4" fmla="*/ 0 w 303"/>
                  <a:gd name="T5" fmla="*/ 0 h 19"/>
                  <a:gd name="T6" fmla="*/ 0 w 303"/>
                  <a:gd name="T7" fmla="*/ 0 h 19"/>
                  <a:gd name="T8" fmla="*/ 0 w 303"/>
                  <a:gd name="T9" fmla="*/ 0 h 19"/>
                  <a:gd name="T10" fmla="*/ 0 w 303"/>
                  <a:gd name="T11" fmla="*/ 0 h 19"/>
                  <a:gd name="T12" fmla="*/ 0 w 303"/>
                  <a:gd name="T13" fmla="*/ 0 h 19"/>
                  <a:gd name="T14" fmla="*/ 0 w 303"/>
                  <a:gd name="T15" fmla="*/ 0 h 19"/>
                  <a:gd name="T16" fmla="*/ 0 w 303"/>
                  <a:gd name="T17" fmla="*/ 0 h 19"/>
                  <a:gd name="T18" fmla="*/ 0 w 303"/>
                  <a:gd name="T19" fmla="*/ 0 h 19"/>
                  <a:gd name="T20" fmla="*/ 0 w 303"/>
                  <a:gd name="T21" fmla="*/ 0 h 19"/>
                  <a:gd name="T22" fmla="*/ 0 w 303"/>
                  <a:gd name="T23" fmla="*/ 0 h 19"/>
                  <a:gd name="T24" fmla="*/ 0 w 303"/>
                  <a:gd name="T25" fmla="*/ 0 h 19"/>
                  <a:gd name="T26" fmla="*/ 0 w 303"/>
                  <a:gd name="T27" fmla="*/ 0 h 19"/>
                  <a:gd name="T28" fmla="*/ 0 w 303"/>
                  <a:gd name="T29" fmla="*/ 0 h 19"/>
                  <a:gd name="T30" fmla="*/ 0 w 303"/>
                  <a:gd name="T31" fmla="*/ 0 h 19"/>
                  <a:gd name="T32" fmla="*/ 0 w 303"/>
                  <a:gd name="T33" fmla="*/ 0 h 19"/>
                  <a:gd name="T34" fmla="*/ 0 w 303"/>
                  <a:gd name="T35" fmla="*/ 0 h 19"/>
                  <a:gd name="T36" fmla="*/ 0 w 303"/>
                  <a:gd name="T37" fmla="*/ 0 h 19"/>
                  <a:gd name="T38" fmla="*/ 0 w 303"/>
                  <a:gd name="T39" fmla="*/ 0 h 19"/>
                  <a:gd name="T40" fmla="*/ 0 w 303"/>
                  <a:gd name="T41" fmla="*/ 0 h 19"/>
                  <a:gd name="T42" fmla="*/ 0 w 303"/>
                  <a:gd name="T43" fmla="*/ 0 h 19"/>
                  <a:gd name="T44" fmla="*/ 0 w 303"/>
                  <a:gd name="T45" fmla="*/ 0 h 19"/>
                  <a:gd name="T46" fmla="*/ 0 w 303"/>
                  <a:gd name="T47" fmla="*/ 0 h 19"/>
                  <a:gd name="T48" fmla="*/ 0 w 303"/>
                  <a:gd name="T49" fmla="*/ 0 h 19"/>
                  <a:gd name="T50" fmla="*/ 0 w 303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03"/>
                  <a:gd name="T79" fmla="*/ 0 h 19"/>
                  <a:gd name="T80" fmla="*/ 303 w 303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03" h="19">
                    <a:moveTo>
                      <a:pt x="8" y="0"/>
                    </a:moveTo>
                    <a:lnTo>
                      <a:pt x="8" y="0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3" y="9"/>
                    </a:lnTo>
                    <a:lnTo>
                      <a:pt x="0" y="9"/>
                    </a:lnTo>
                    <a:lnTo>
                      <a:pt x="3" y="13"/>
                    </a:lnTo>
                    <a:lnTo>
                      <a:pt x="3" y="15"/>
                    </a:lnTo>
                    <a:lnTo>
                      <a:pt x="5" y="19"/>
                    </a:lnTo>
                    <a:lnTo>
                      <a:pt x="8" y="19"/>
                    </a:lnTo>
                    <a:lnTo>
                      <a:pt x="292" y="19"/>
                    </a:lnTo>
                    <a:lnTo>
                      <a:pt x="300" y="19"/>
                    </a:lnTo>
                    <a:lnTo>
                      <a:pt x="300" y="15"/>
                    </a:lnTo>
                    <a:lnTo>
                      <a:pt x="303" y="15"/>
                    </a:lnTo>
                    <a:lnTo>
                      <a:pt x="303" y="13"/>
                    </a:lnTo>
                    <a:lnTo>
                      <a:pt x="303" y="9"/>
                    </a:lnTo>
                    <a:lnTo>
                      <a:pt x="303" y="6"/>
                    </a:lnTo>
                    <a:lnTo>
                      <a:pt x="300" y="3"/>
                    </a:lnTo>
                    <a:lnTo>
                      <a:pt x="297" y="0"/>
                    </a:lnTo>
                    <a:lnTo>
                      <a:pt x="292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18" name="Line 1377"/>
              <p:cNvSpPr>
                <a:spLocks noChangeShapeType="1"/>
              </p:cNvSpPr>
              <p:nvPr/>
            </p:nvSpPr>
            <p:spPr bwMode="auto">
              <a:xfrm>
                <a:off x="2415" y="330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19" name="Freeform 1378"/>
              <p:cNvSpPr>
                <a:spLocks/>
              </p:cNvSpPr>
              <p:nvPr/>
            </p:nvSpPr>
            <p:spPr bwMode="auto">
              <a:xfrm>
                <a:off x="2414" y="3304"/>
                <a:ext cx="6" cy="3"/>
              </a:xfrm>
              <a:custGeom>
                <a:avLst/>
                <a:gdLst>
                  <a:gd name="T0" fmla="*/ 0 w 30"/>
                  <a:gd name="T1" fmla="*/ 0 h 19"/>
                  <a:gd name="T2" fmla="*/ 0 w 30"/>
                  <a:gd name="T3" fmla="*/ 0 h 19"/>
                  <a:gd name="T4" fmla="*/ 0 w 30"/>
                  <a:gd name="T5" fmla="*/ 0 h 19"/>
                  <a:gd name="T6" fmla="*/ 0 w 30"/>
                  <a:gd name="T7" fmla="*/ 0 h 19"/>
                  <a:gd name="T8" fmla="*/ 0 w 30"/>
                  <a:gd name="T9" fmla="*/ 0 h 19"/>
                  <a:gd name="T10" fmla="*/ 0 w 30"/>
                  <a:gd name="T11" fmla="*/ 0 h 19"/>
                  <a:gd name="T12" fmla="*/ 0 w 30"/>
                  <a:gd name="T13" fmla="*/ 0 h 19"/>
                  <a:gd name="T14" fmla="*/ 0 w 30"/>
                  <a:gd name="T15" fmla="*/ 0 h 19"/>
                  <a:gd name="T16" fmla="*/ 0 w 30"/>
                  <a:gd name="T17" fmla="*/ 0 h 19"/>
                  <a:gd name="T18" fmla="*/ 0 w 30"/>
                  <a:gd name="T19" fmla="*/ 0 h 19"/>
                  <a:gd name="T20" fmla="*/ 0 w 30"/>
                  <a:gd name="T21" fmla="*/ 0 h 19"/>
                  <a:gd name="T22" fmla="*/ 0 w 30"/>
                  <a:gd name="T23" fmla="*/ 0 h 19"/>
                  <a:gd name="T24" fmla="*/ 0 w 30"/>
                  <a:gd name="T25" fmla="*/ 0 h 19"/>
                  <a:gd name="T26" fmla="*/ 0 w 30"/>
                  <a:gd name="T27" fmla="*/ 0 h 19"/>
                  <a:gd name="T28" fmla="*/ 0 w 30"/>
                  <a:gd name="T29" fmla="*/ 0 h 19"/>
                  <a:gd name="T30" fmla="*/ 0 w 30"/>
                  <a:gd name="T31" fmla="*/ 0 h 19"/>
                  <a:gd name="T32" fmla="*/ 0 w 30"/>
                  <a:gd name="T33" fmla="*/ 0 h 19"/>
                  <a:gd name="T34" fmla="*/ 0 w 30"/>
                  <a:gd name="T35" fmla="*/ 0 h 19"/>
                  <a:gd name="T36" fmla="*/ 0 w 30"/>
                  <a:gd name="T37" fmla="*/ 0 h 19"/>
                  <a:gd name="T38" fmla="*/ 0 w 30"/>
                  <a:gd name="T39" fmla="*/ 0 h 19"/>
                  <a:gd name="T40" fmla="*/ 0 w 30"/>
                  <a:gd name="T41" fmla="*/ 0 h 19"/>
                  <a:gd name="T42" fmla="*/ 0 w 30"/>
                  <a:gd name="T43" fmla="*/ 0 h 19"/>
                  <a:gd name="T44" fmla="*/ 0 w 30"/>
                  <a:gd name="T45" fmla="*/ 0 h 19"/>
                  <a:gd name="T46" fmla="*/ 0 w 30"/>
                  <a:gd name="T47" fmla="*/ 0 h 19"/>
                  <a:gd name="T48" fmla="*/ 0 w 30"/>
                  <a:gd name="T49" fmla="*/ 0 h 19"/>
                  <a:gd name="T50" fmla="*/ 0 w 30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0"/>
                  <a:gd name="T79" fmla="*/ 0 h 19"/>
                  <a:gd name="T80" fmla="*/ 30 w 30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0" h="19">
                    <a:moveTo>
                      <a:pt x="8" y="0"/>
                    </a:moveTo>
                    <a:lnTo>
                      <a:pt x="6" y="0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3" y="15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22" y="19"/>
                    </a:lnTo>
                    <a:lnTo>
                      <a:pt x="28" y="19"/>
                    </a:lnTo>
                    <a:lnTo>
                      <a:pt x="30" y="15"/>
                    </a:lnTo>
                    <a:lnTo>
                      <a:pt x="30" y="13"/>
                    </a:lnTo>
                    <a:lnTo>
                      <a:pt x="30" y="9"/>
                    </a:lnTo>
                    <a:lnTo>
                      <a:pt x="30" y="6"/>
                    </a:lnTo>
                    <a:lnTo>
                      <a:pt x="30" y="3"/>
                    </a:lnTo>
                    <a:lnTo>
                      <a:pt x="28" y="3"/>
                    </a:lnTo>
                    <a:lnTo>
                      <a:pt x="25" y="0"/>
                    </a:lnTo>
                    <a:lnTo>
                      <a:pt x="22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20" name="Line 1379"/>
              <p:cNvSpPr>
                <a:spLocks noChangeShapeType="1"/>
              </p:cNvSpPr>
              <p:nvPr/>
            </p:nvSpPr>
            <p:spPr bwMode="auto">
              <a:xfrm>
                <a:off x="2420" y="330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21" name="Freeform 1380"/>
              <p:cNvSpPr>
                <a:spLocks/>
              </p:cNvSpPr>
              <p:nvPr/>
            </p:nvSpPr>
            <p:spPr bwMode="auto">
              <a:xfrm>
                <a:off x="2416" y="3304"/>
                <a:ext cx="4" cy="32"/>
              </a:xfrm>
              <a:custGeom>
                <a:avLst/>
                <a:gdLst>
                  <a:gd name="T0" fmla="*/ 0 w 16"/>
                  <a:gd name="T1" fmla="*/ 0 h 160"/>
                  <a:gd name="T2" fmla="*/ 0 w 16"/>
                  <a:gd name="T3" fmla="*/ 0 h 160"/>
                  <a:gd name="T4" fmla="*/ 0 w 16"/>
                  <a:gd name="T5" fmla="*/ 0 h 160"/>
                  <a:gd name="T6" fmla="*/ 0 w 16"/>
                  <a:gd name="T7" fmla="*/ 0 h 160"/>
                  <a:gd name="T8" fmla="*/ 0 w 16"/>
                  <a:gd name="T9" fmla="*/ 0 h 160"/>
                  <a:gd name="T10" fmla="*/ 0 w 16"/>
                  <a:gd name="T11" fmla="*/ 0 h 160"/>
                  <a:gd name="T12" fmla="*/ 0 w 16"/>
                  <a:gd name="T13" fmla="*/ 0 h 160"/>
                  <a:gd name="T14" fmla="*/ 0 w 16"/>
                  <a:gd name="T15" fmla="*/ 0 h 160"/>
                  <a:gd name="T16" fmla="*/ 0 w 16"/>
                  <a:gd name="T17" fmla="*/ 0 h 160"/>
                  <a:gd name="T18" fmla="*/ 0 w 16"/>
                  <a:gd name="T19" fmla="*/ 0 h 160"/>
                  <a:gd name="T20" fmla="*/ 0 w 16"/>
                  <a:gd name="T21" fmla="*/ 0 h 160"/>
                  <a:gd name="T22" fmla="*/ 0 w 16"/>
                  <a:gd name="T23" fmla="*/ 0 h 160"/>
                  <a:gd name="T24" fmla="*/ 0 w 16"/>
                  <a:gd name="T25" fmla="*/ 0 h 160"/>
                  <a:gd name="T26" fmla="*/ 0 w 16"/>
                  <a:gd name="T27" fmla="*/ 0 h 160"/>
                  <a:gd name="T28" fmla="*/ 0 w 16"/>
                  <a:gd name="T29" fmla="*/ 0 h 160"/>
                  <a:gd name="T30" fmla="*/ 0 w 16"/>
                  <a:gd name="T31" fmla="*/ 0 h 160"/>
                  <a:gd name="T32" fmla="*/ 0 w 16"/>
                  <a:gd name="T33" fmla="*/ 0 h 160"/>
                  <a:gd name="T34" fmla="*/ 0 w 16"/>
                  <a:gd name="T35" fmla="*/ 0 h 160"/>
                  <a:gd name="T36" fmla="*/ 0 w 16"/>
                  <a:gd name="T37" fmla="*/ 0 h 160"/>
                  <a:gd name="T38" fmla="*/ 0 w 16"/>
                  <a:gd name="T39" fmla="*/ 0 h 160"/>
                  <a:gd name="T40" fmla="*/ 0 w 16"/>
                  <a:gd name="T41" fmla="*/ 0 h 160"/>
                  <a:gd name="T42" fmla="*/ 0 w 16"/>
                  <a:gd name="T43" fmla="*/ 0 h 160"/>
                  <a:gd name="T44" fmla="*/ 0 w 16"/>
                  <a:gd name="T45" fmla="*/ 0 h 160"/>
                  <a:gd name="T46" fmla="*/ 0 w 16"/>
                  <a:gd name="T47" fmla="*/ 0 h 160"/>
                  <a:gd name="T48" fmla="*/ 0 w 16"/>
                  <a:gd name="T49" fmla="*/ 0 h 160"/>
                  <a:gd name="T50" fmla="*/ 0 w 16"/>
                  <a:gd name="T51" fmla="*/ 0 h 16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60"/>
                  <a:gd name="T80" fmla="*/ 16 w 16"/>
                  <a:gd name="T81" fmla="*/ 160 h 16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60">
                    <a:moveTo>
                      <a:pt x="16" y="9"/>
                    </a:moveTo>
                    <a:lnTo>
                      <a:pt x="16" y="9"/>
                    </a:lnTo>
                    <a:lnTo>
                      <a:pt x="16" y="6"/>
                    </a:lnTo>
                    <a:lnTo>
                      <a:pt x="16" y="3"/>
                    </a:lnTo>
                    <a:lnTo>
                      <a:pt x="14" y="3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0" y="9"/>
                    </a:lnTo>
                    <a:lnTo>
                      <a:pt x="0" y="154"/>
                    </a:lnTo>
                    <a:lnTo>
                      <a:pt x="3" y="157"/>
                    </a:lnTo>
                    <a:lnTo>
                      <a:pt x="3" y="160"/>
                    </a:lnTo>
                    <a:lnTo>
                      <a:pt x="5" y="160"/>
                    </a:lnTo>
                    <a:lnTo>
                      <a:pt x="8" y="160"/>
                    </a:lnTo>
                    <a:lnTo>
                      <a:pt x="11" y="160"/>
                    </a:lnTo>
                    <a:lnTo>
                      <a:pt x="14" y="160"/>
                    </a:lnTo>
                    <a:lnTo>
                      <a:pt x="16" y="160"/>
                    </a:lnTo>
                    <a:lnTo>
                      <a:pt x="16" y="157"/>
                    </a:lnTo>
                    <a:lnTo>
                      <a:pt x="16" y="154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22" name="Line 1381"/>
              <p:cNvSpPr>
                <a:spLocks noChangeShapeType="1"/>
              </p:cNvSpPr>
              <p:nvPr/>
            </p:nvSpPr>
            <p:spPr bwMode="auto">
              <a:xfrm>
                <a:off x="2418" y="333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23" name="Freeform 1382"/>
              <p:cNvSpPr>
                <a:spLocks/>
              </p:cNvSpPr>
              <p:nvPr/>
            </p:nvSpPr>
            <p:spPr bwMode="auto">
              <a:xfrm>
                <a:off x="2416" y="3332"/>
                <a:ext cx="15" cy="4"/>
              </a:xfrm>
              <a:custGeom>
                <a:avLst/>
                <a:gdLst>
                  <a:gd name="T0" fmla="*/ 0 w 73"/>
                  <a:gd name="T1" fmla="*/ 0 h 18"/>
                  <a:gd name="T2" fmla="*/ 0 w 73"/>
                  <a:gd name="T3" fmla="*/ 0 h 18"/>
                  <a:gd name="T4" fmla="*/ 0 w 73"/>
                  <a:gd name="T5" fmla="*/ 0 h 18"/>
                  <a:gd name="T6" fmla="*/ 0 w 73"/>
                  <a:gd name="T7" fmla="*/ 0 h 18"/>
                  <a:gd name="T8" fmla="*/ 0 w 73"/>
                  <a:gd name="T9" fmla="*/ 0 h 18"/>
                  <a:gd name="T10" fmla="*/ 0 w 73"/>
                  <a:gd name="T11" fmla="*/ 0 h 18"/>
                  <a:gd name="T12" fmla="*/ 0 w 73"/>
                  <a:gd name="T13" fmla="*/ 0 h 18"/>
                  <a:gd name="T14" fmla="*/ 0 w 73"/>
                  <a:gd name="T15" fmla="*/ 0 h 18"/>
                  <a:gd name="T16" fmla="*/ 0 w 73"/>
                  <a:gd name="T17" fmla="*/ 0 h 18"/>
                  <a:gd name="T18" fmla="*/ 0 w 73"/>
                  <a:gd name="T19" fmla="*/ 0 h 18"/>
                  <a:gd name="T20" fmla="*/ 0 w 73"/>
                  <a:gd name="T21" fmla="*/ 0 h 18"/>
                  <a:gd name="T22" fmla="*/ 0 w 73"/>
                  <a:gd name="T23" fmla="*/ 0 h 18"/>
                  <a:gd name="T24" fmla="*/ 0 w 73"/>
                  <a:gd name="T25" fmla="*/ 0 h 18"/>
                  <a:gd name="T26" fmla="*/ 0 w 73"/>
                  <a:gd name="T27" fmla="*/ 0 h 18"/>
                  <a:gd name="T28" fmla="*/ 0 w 73"/>
                  <a:gd name="T29" fmla="*/ 0 h 18"/>
                  <a:gd name="T30" fmla="*/ 0 w 73"/>
                  <a:gd name="T31" fmla="*/ 0 h 18"/>
                  <a:gd name="T32" fmla="*/ 0 w 73"/>
                  <a:gd name="T33" fmla="*/ 0 h 18"/>
                  <a:gd name="T34" fmla="*/ 0 w 73"/>
                  <a:gd name="T35" fmla="*/ 0 h 18"/>
                  <a:gd name="T36" fmla="*/ 0 w 73"/>
                  <a:gd name="T37" fmla="*/ 0 h 18"/>
                  <a:gd name="T38" fmla="*/ 0 w 73"/>
                  <a:gd name="T39" fmla="*/ 0 h 18"/>
                  <a:gd name="T40" fmla="*/ 0 w 73"/>
                  <a:gd name="T41" fmla="*/ 0 h 18"/>
                  <a:gd name="T42" fmla="*/ 0 w 73"/>
                  <a:gd name="T43" fmla="*/ 0 h 18"/>
                  <a:gd name="T44" fmla="*/ 0 w 73"/>
                  <a:gd name="T45" fmla="*/ 0 h 18"/>
                  <a:gd name="T46" fmla="*/ 0 w 73"/>
                  <a:gd name="T47" fmla="*/ 0 h 18"/>
                  <a:gd name="T48" fmla="*/ 0 w 73"/>
                  <a:gd name="T49" fmla="*/ 0 h 18"/>
                  <a:gd name="T50" fmla="*/ 0 w 73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73"/>
                  <a:gd name="T79" fmla="*/ 0 h 18"/>
                  <a:gd name="T80" fmla="*/ 73 w 73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73" h="18">
                    <a:moveTo>
                      <a:pt x="8" y="0"/>
                    </a:moveTo>
                    <a:lnTo>
                      <a:pt x="8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3" y="15"/>
                    </a:lnTo>
                    <a:lnTo>
                      <a:pt x="3" y="18"/>
                    </a:lnTo>
                    <a:lnTo>
                      <a:pt x="5" y="18"/>
                    </a:lnTo>
                    <a:lnTo>
                      <a:pt x="8" y="18"/>
                    </a:lnTo>
                    <a:lnTo>
                      <a:pt x="62" y="18"/>
                    </a:lnTo>
                    <a:lnTo>
                      <a:pt x="71" y="18"/>
                    </a:lnTo>
                    <a:lnTo>
                      <a:pt x="73" y="15"/>
                    </a:lnTo>
                    <a:lnTo>
                      <a:pt x="73" y="12"/>
                    </a:lnTo>
                    <a:lnTo>
                      <a:pt x="73" y="8"/>
                    </a:lnTo>
                    <a:lnTo>
                      <a:pt x="73" y="6"/>
                    </a:lnTo>
                    <a:lnTo>
                      <a:pt x="71" y="2"/>
                    </a:lnTo>
                    <a:lnTo>
                      <a:pt x="68" y="2"/>
                    </a:lnTo>
                    <a:lnTo>
                      <a:pt x="62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24" name="Line 1383"/>
              <p:cNvSpPr>
                <a:spLocks noChangeShapeType="1"/>
              </p:cNvSpPr>
              <p:nvPr/>
            </p:nvSpPr>
            <p:spPr bwMode="auto">
              <a:xfrm>
                <a:off x="2430" y="333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25" name="Freeform 1384"/>
              <p:cNvSpPr>
                <a:spLocks/>
              </p:cNvSpPr>
              <p:nvPr/>
            </p:nvSpPr>
            <p:spPr bwMode="auto">
              <a:xfrm>
                <a:off x="2428" y="3332"/>
                <a:ext cx="166" cy="4"/>
              </a:xfrm>
              <a:custGeom>
                <a:avLst/>
                <a:gdLst>
                  <a:gd name="T0" fmla="*/ 0 w 832"/>
                  <a:gd name="T1" fmla="*/ 0 h 18"/>
                  <a:gd name="T2" fmla="*/ 0 w 832"/>
                  <a:gd name="T3" fmla="*/ 0 h 18"/>
                  <a:gd name="T4" fmla="*/ 0 w 832"/>
                  <a:gd name="T5" fmla="*/ 0 h 18"/>
                  <a:gd name="T6" fmla="*/ 0 w 832"/>
                  <a:gd name="T7" fmla="*/ 0 h 18"/>
                  <a:gd name="T8" fmla="*/ 0 w 832"/>
                  <a:gd name="T9" fmla="*/ 0 h 18"/>
                  <a:gd name="T10" fmla="*/ 0 w 832"/>
                  <a:gd name="T11" fmla="*/ 0 h 18"/>
                  <a:gd name="T12" fmla="*/ 0 w 832"/>
                  <a:gd name="T13" fmla="*/ 0 h 18"/>
                  <a:gd name="T14" fmla="*/ 0 w 832"/>
                  <a:gd name="T15" fmla="*/ 0 h 18"/>
                  <a:gd name="T16" fmla="*/ 0 w 832"/>
                  <a:gd name="T17" fmla="*/ 0 h 18"/>
                  <a:gd name="T18" fmla="*/ 0 w 832"/>
                  <a:gd name="T19" fmla="*/ 0 h 18"/>
                  <a:gd name="T20" fmla="*/ 0 w 832"/>
                  <a:gd name="T21" fmla="*/ 0 h 18"/>
                  <a:gd name="T22" fmla="*/ 0 w 832"/>
                  <a:gd name="T23" fmla="*/ 0 h 18"/>
                  <a:gd name="T24" fmla="*/ 0 w 832"/>
                  <a:gd name="T25" fmla="*/ 0 h 18"/>
                  <a:gd name="T26" fmla="*/ 0 w 832"/>
                  <a:gd name="T27" fmla="*/ 0 h 18"/>
                  <a:gd name="T28" fmla="*/ 0 w 832"/>
                  <a:gd name="T29" fmla="*/ 0 h 18"/>
                  <a:gd name="T30" fmla="*/ 0 w 832"/>
                  <a:gd name="T31" fmla="*/ 0 h 18"/>
                  <a:gd name="T32" fmla="*/ 0 w 832"/>
                  <a:gd name="T33" fmla="*/ 0 h 18"/>
                  <a:gd name="T34" fmla="*/ 0 w 832"/>
                  <a:gd name="T35" fmla="*/ 0 h 18"/>
                  <a:gd name="T36" fmla="*/ 0 w 832"/>
                  <a:gd name="T37" fmla="*/ 0 h 18"/>
                  <a:gd name="T38" fmla="*/ 0 w 832"/>
                  <a:gd name="T39" fmla="*/ 0 h 18"/>
                  <a:gd name="T40" fmla="*/ 0 w 832"/>
                  <a:gd name="T41" fmla="*/ 0 h 18"/>
                  <a:gd name="T42" fmla="*/ 0 w 832"/>
                  <a:gd name="T43" fmla="*/ 0 h 18"/>
                  <a:gd name="T44" fmla="*/ 0 w 832"/>
                  <a:gd name="T45" fmla="*/ 0 h 18"/>
                  <a:gd name="T46" fmla="*/ 0 w 832"/>
                  <a:gd name="T47" fmla="*/ 0 h 18"/>
                  <a:gd name="T48" fmla="*/ 0 w 832"/>
                  <a:gd name="T49" fmla="*/ 0 h 18"/>
                  <a:gd name="T50" fmla="*/ 0 w 832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32"/>
                  <a:gd name="T79" fmla="*/ 0 h 18"/>
                  <a:gd name="T80" fmla="*/ 832 w 832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32" h="18">
                    <a:moveTo>
                      <a:pt x="9" y="0"/>
                    </a:moveTo>
                    <a:lnTo>
                      <a:pt x="9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3" y="15"/>
                    </a:lnTo>
                    <a:lnTo>
                      <a:pt x="3" y="18"/>
                    </a:lnTo>
                    <a:lnTo>
                      <a:pt x="5" y="18"/>
                    </a:lnTo>
                    <a:lnTo>
                      <a:pt x="9" y="18"/>
                    </a:lnTo>
                    <a:lnTo>
                      <a:pt x="821" y="18"/>
                    </a:lnTo>
                    <a:lnTo>
                      <a:pt x="826" y="18"/>
                    </a:lnTo>
                    <a:lnTo>
                      <a:pt x="829" y="18"/>
                    </a:lnTo>
                    <a:lnTo>
                      <a:pt x="829" y="15"/>
                    </a:lnTo>
                    <a:lnTo>
                      <a:pt x="832" y="12"/>
                    </a:lnTo>
                    <a:lnTo>
                      <a:pt x="832" y="8"/>
                    </a:lnTo>
                    <a:lnTo>
                      <a:pt x="829" y="6"/>
                    </a:lnTo>
                    <a:lnTo>
                      <a:pt x="829" y="2"/>
                    </a:lnTo>
                    <a:lnTo>
                      <a:pt x="826" y="2"/>
                    </a:lnTo>
                    <a:lnTo>
                      <a:pt x="824" y="2"/>
                    </a:lnTo>
                    <a:lnTo>
                      <a:pt x="821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26" name="Line 1385"/>
              <p:cNvSpPr>
                <a:spLocks noChangeShapeType="1"/>
              </p:cNvSpPr>
              <p:nvPr/>
            </p:nvSpPr>
            <p:spPr bwMode="auto">
              <a:xfrm>
                <a:off x="2593" y="333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27" name="Freeform 1386"/>
              <p:cNvSpPr>
                <a:spLocks/>
              </p:cNvSpPr>
              <p:nvPr/>
            </p:nvSpPr>
            <p:spPr bwMode="auto">
              <a:xfrm>
                <a:off x="2591" y="3332"/>
                <a:ext cx="29" cy="4"/>
              </a:xfrm>
              <a:custGeom>
                <a:avLst/>
                <a:gdLst>
                  <a:gd name="T0" fmla="*/ 0 w 145"/>
                  <a:gd name="T1" fmla="*/ 0 h 18"/>
                  <a:gd name="T2" fmla="*/ 0 w 145"/>
                  <a:gd name="T3" fmla="*/ 0 h 18"/>
                  <a:gd name="T4" fmla="*/ 0 w 145"/>
                  <a:gd name="T5" fmla="*/ 0 h 18"/>
                  <a:gd name="T6" fmla="*/ 0 w 145"/>
                  <a:gd name="T7" fmla="*/ 0 h 18"/>
                  <a:gd name="T8" fmla="*/ 0 w 145"/>
                  <a:gd name="T9" fmla="*/ 0 h 18"/>
                  <a:gd name="T10" fmla="*/ 0 w 145"/>
                  <a:gd name="T11" fmla="*/ 0 h 18"/>
                  <a:gd name="T12" fmla="*/ 0 w 145"/>
                  <a:gd name="T13" fmla="*/ 0 h 18"/>
                  <a:gd name="T14" fmla="*/ 0 w 145"/>
                  <a:gd name="T15" fmla="*/ 0 h 18"/>
                  <a:gd name="T16" fmla="*/ 0 w 145"/>
                  <a:gd name="T17" fmla="*/ 0 h 18"/>
                  <a:gd name="T18" fmla="*/ 0 w 145"/>
                  <a:gd name="T19" fmla="*/ 0 h 18"/>
                  <a:gd name="T20" fmla="*/ 0 w 145"/>
                  <a:gd name="T21" fmla="*/ 0 h 18"/>
                  <a:gd name="T22" fmla="*/ 0 w 145"/>
                  <a:gd name="T23" fmla="*/ 0 h 18"/>
                  <a:gd name="T24" fmla="*/ 0 w 145"/>
                  <a:gd name="T25" fmla="*/ 0 h 18"/>
                  <a:gd name="T26" fmla="*/ 0 w 145"/>
                  <a:gd name="T27" fmla="*/ 0 h 18"/>
                  <a:gd name="T28" fmla="*/ 0 w 145"/>
                  <a:gd name="T29" fmla="*/ 0 h 18"/>
                  <a:gd name="T30" fmla="*/ 0 w 145"/>
                  <a:gd name="T31" fmla="*/ 0 h 18"/>
                  <a:gd name="T32" fmla="*/ 0 w 145"/>
                  <a:gd name="T33" fmla="*/ 0 h 18"/>
                  <a:gd name="T34" fmla="*/ 0 w 145"/>
                  <a:gd name="T35" fmla="*/ 0 h 18"/>
                  <a:gd name="T36" fmla="*/ 0 w 145"/>
                  <a:gd name="T37" fmla="*/ 0 h 18"/>
                  <a:gd name="T38" fmla="*/ 0 w 145"/>
                  <a:gd name="T39" fmla="*/ 0 h 18"/>
                  <a:gd name="T40" fmla="*/ 0 w 145"/>
                  <a:gd name="T41" fmla="*/ 0 h 18"/>
                  <a:gd name="T42" fmla="*/ 0 w 145"/>
                  <a:gd name="T43" fmla="*/ 0 h 18"/>
                  <a:gd name="T44" fmla="*/ 0 w 145"/>
                  <a:gd name="T45" fmla="*/ 0 h 18"/>
                  <a:gd name="T46" fmla="*/ 0 w 145"/>
                  <a:gd name="T47" fmla="*/ 0 h 18"/>
                  <a:gd name="T48" fmla="*/ 0 w 145"/>
                  <a:gd name="T49" fmla="*/ 0 h 18"/>
                  <a:gd name="T50" fmla="*/ 0 w 145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45"/>
                  <a:gd name="T79" fmla="*/ 0 h 18"/>
                  <a:gd name="T80" fmla="*/ 145 w 145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45" h="18">
                    <a:moveTo>
                      <a:pt x="9" y="0"/>
                    </a:moveTo>
                    <a:lnTo>
                      <a:pt x="6" y="2"/>
                    </a:lnTo>
                    <a:lnTo>
                      <a:pt x="3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3" y="18"/>
                    </a:lnTo>
                    <a:lnTo>
                      <a:pt x="6" y="18"/>
                    </a:lnTo>
                    <a:lnTo>
                      <a:pt x="9" y="18"/>
                    </a:lnTo>
                    <a:lnTo>
                      <a:pt x="137" y="18"/>
                    </a:lnTo>
                    <a:lnTo>
                      <a:pt x="140" y="18"/>
                    </a:lnTo>
                    <a:lnTo>
                      <a:pt x="143" y="18"/>
                    </a:lnTo>
                    <a:lnTo>
                      <a:pt x="143" y="15"/>
                    </a:lnTo>
                    <a:lnTo>
                      <a:pt x="145" y="12"/>
                    </a:lnTo>
                    <a:lnTo>
                      <a:pt x="145" y="8"/>
                    </a:lnTo>
                    <a:lnTo>
                      <a:pt x="143" y="6"/>
                    </a:lnTo>
                    <a:lnTo>
                      <a:pt x="143" y="2"/>
                    </a:lnTo>
                    <a:lnTo>
                      <a:pt x="140" y="2"/>
                    </a:lnTo>
                    <a:lnTo>
                      <a:pt x="13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28" name="Line 1387"/>
              <p:cNvSpPr>
                <a:spLocks noChangeShapeType="1"/>
              </p:cNvSpPr>
              <p:nvPr/>
            </p:nvSpPr>
            <p:spPr bwMode="auto">
              <a:xfrm>
                <a:off x="2618" y="333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29" name="Freeform 1388"/>
              <p:cNvSpPr>
                <a:spLocks/>
              </p:cNvSpPr>
              <p:nvPr/>
            </p:nvSpPr>
            <p:spPr bwMode="auto">
              <a:xfrm>
                <a:off x="2617" y="3332"/>
                <a:ext cx="26" cy="4"/>
              </a:xfrm>
              <a:custGeom>
                <a:avLst/>
                <a:gdLst>
                  <a:gd name="T0" fmla="*/ 0 w 130"/>
                  <a:gd name="T1" fmla="*/ 0 h 18"/>
                  <a:gd name="T2" fmla="*/ 0 w 130"/>
                  <a:gd name="T3" fmla="*/ 0 h 18"/>
                  <a:gd name="T4" fmla="*/ 0 w 130"/>
                  <a:gd name="T5" fmla="*/ 0 h 18"/>
                  <a:gd name="T6" fmla="*/ 0 w 130"/>
                  <a:gd name="T7" fmla="*/ 0 h 18"/>
                  <a:gd name="T8" fmla="*/ 0 w 130"/>
                  <a:gd name="T9" fmla="*/ 0 h 18"/>
                  <a:gd name="T10" fmla="*/ 0 w 130"/>
                  <a:gd name="T11" fmla="*/ 0 h 18"/>
                  <a:gd name="T12" fmla="*/ 0 w 130"/>
                  <a:gd name="T13" fmla="*/ 0 h 18"/>
                  <a:gd name="T14" fmla="*/ 0 w 130"/>
                  <a:gd name="T15" fmla="*/ 0 h 18"/>
                  <a:gd name="T16" fmla="*/ 0 w 130"/>
                  <a:gd name="T17" fmla="*/ 0 h 18"/>
                  <a:gd name="T18" fmla="*/ 0 w 130"/>
                  <a:gd name="T19" fmla="*/ 0 h 18"/>
                  <a:gd name="T20" fmla="*/ 0 w 130"/>
                  <a:gd name="T21" fmla="*/ 0 h 18"/>
                  <a:gd name="T22" fmla="*/ 0 w 130"/>
                  <a:gd name="T23" fmla="*/ 0 h 18"/>
                  <a:gd name="T24" fmla="*/ 0 w 130"/>
                  <a:gd name="T25" fmla="*/ 0 h 18"/>
                  <a:gd name="T26" fmla="*/ 0 w 130"/>
                  <a:gd name="T27" fmla="*/ 0 h 18"/>
                  <a:gd name="T28" fmla="*/ 0 w 130"/>
                  <a:gd name="T29" fmla="*/ 0 h 18"/>
                  <a:gd name="T30" fmla="*/ 0 w 130"/>
                  <a:gd name="T31" fmla="*/ 0 h 18"/>
                  <a:gd name="T32" fmla="*/ 0 w 130"/>
                  <a:gd name="T33" fmla="*/ 0 h 18"/>
                  <a:gd name="T34" fmla="*/ 0 w 130"/>
                  <a:gd name="T35" fmla="*/ 0 h 18"/>
                  <a:gd name="T36" fmla="*/ 0 w 130"/>
                  <a:gd name="T37" fmla="*/ 0 h 18"/>
                  <a:gd name="T38" fmla="*/ 0 w 130"/>
                  <a:gd name="T39" fmla="*/ 0 h 18"/>
                  <a:gd name="T40" fmla="*/ 0 w 130"/>
                  <a:gd name="T41" fmla="*/ 0 h 18"/>
                  <a:gd name="T42" fmla="*/ 0 w 130"/>
                  <a:gd name="T43" fmla="*/ 0 h 18"/>
                  <a:gd name="T44" fmla="*/ 0 w 130"/>
                  <a:gd name="T45" fmla="*/ 0 h 18"/>
                  <a:gd name="T46" fmla="*/ 0 w 130"/>
                  <a:gd name="T47" fmla="*/ 0 h 18"/>
                  <a:gd name="T48" fmla="*/ 0 w 130"/>
                  <a:gd name="T49" fmla="*/ 0 h 18"/>
                  <a:gd name="T50" fmla="*/ 0 w 130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30"/>
                  <a:gd name="T79" fmla="*/ 0 h 18"/>
                  <a:gd name="T80" fmla="*/ 130 w 130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30" h="18">
                    <a:moveTo>
                      <a:pt x="8" y="0"/>
                    </a:moveTo>
                    <a:lnTo>
                      <a:pt x="5" y="2"/>
                    </a:lnTo>
                    <a:lnTo>
                      <a:pt x="3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3" y="18"/>
                    </a:lnTo>
                    <a:lnTo>
                      <a:pt x="5" y="18"/>
                    </a:lnTo>
                    <a:lnTo>
                      <a:pt x="8" y="18"/>
                    </a:lnTo>
                    <a:lnTo>
                      <a:pt x="119" y="18"/>
                    </a:lnTo>
                    <a:lnTo>
                      <a:pt x="125" y="18"/>
                    </a:lnTo>
                    <a:lnTo>
                      <a:pt x="128" y="18"/>
                    </a:lnTo>
                    <a:lnTo>
                      <a:pt x="128" y="15"/>
                    </a:lnTo>
                    <a:lnTo>
                      <a:pt x="130" y="12"/>
                    </a:lnTo>
                    <a:lnTo>
                      <a:pt x="130" y="8"/>
                    </a:lnTo>
                    <a:lnTo>
                      <a:pt x="128" y="6"/>
                    </a:lnTo>
                    <a:lnTo>
                      <a:pt x="128" y="2"/>
                    </a:lnTo>
                    <a:lnTo>
                      <a:pt x="125" y="2"/>
                    </a:lnTo>
                    <a:lnTo>
                      <a:pt x="123" y="2"/>
                    </a:lnTo>
                    <a:lnTo>
                      <a:pt x="119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30" name="Line 1389"/>
              <p:cNvSpPr>
                <a:spLocks noChangeShapeType="1"/>
              </p:cNvSpPr>
              <p:nvPr/>
            </p:nvSpPr>
            <p:spPr bwMode="auto">
              <a:xfrm>
                <a:off x="2641" y="333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31" name="Freeform 1390"/>
              <p:cNvSpPr>
                <a:spLocks/>
              </p:cNvSpPr>
              <p:nvPr/>
            </p:nvSpPr>
            <p:spPr bwMode="auto">
              <a:xfrm>
                <a:off x="2639" y="3332"/>
                <a:ext cx="21" cy="4"/>
              </a:xfrm>
              <a:custGeom>
                <a:avLst/>
                <a:gdLst>
                  <a:gd name="T0" fmla="*/ 0 w 101"/>
                  <a:gd name="T1" fmla="*/ 0 h 18"/>
                  <a:gd name="T2" fmla="*/ 0 w 101"/>
                  <a:gd name="T3" fmla="*/ 0 h 18"/>
                  <a:gd name="T4" fmla="*/ 0 w 101"/>
                  <a:gd name="T5" fmla="*/ 0 h 18"/>
                  <a:gd name="T6" fmla="*/ 0 w 101"/>
                  <a:gd name="T7" fmla="*/ 0 h 18"/>
                  <a:gd name="T8" fmla="*/ 0 w 101"/>
                  <a:gd name="T9" fmla="*/ 0 h 18"/>
                  <a:gd name="T10" fmla="*/ 0 w 101"/>
                  <a:gd name="T11" fmla="*/ 0 h 18"/>
                  <a:gd name="T12" fmla="*/ 0 w 101"/>
                  <a:gd name="T13" fmla="*/ 0 h 18"/>
                  <a:gd name="T14" fmla="*/ 0 w 101"/>
                  <a:gd name="T15" fmla="*/ 0 h 18"/>
                  <a:gd name="T16" fmla="*/ 0 w 101"/>
                  <a:gd name="T17" fmla="*/ 0 h 18"/>
                  <a:gd name="T18" fmla="*/ 0 w 101"/>
                  <a:gd name="T19" fmla="*/ 0 h 18"/>
                  <a:gd name="T20" fmla="*/ 0 w 101"/>
                  <a:gd name="T21" fmla="*/ 0 h 18"/>
                  <a:gd name="T22" fmla="*/ 0 w 101"/>
                  <a:gd name="T23" fmla="*/ 0 h 18"/>
                  <a:gd name="T24" fmla="*/ 0 w 101"/>
                  <a:gd name="T25" fmla="*/ 0 h 18"/>
                  <a:gd name="T26" fmla="*/ 0 w 101"/>
                  <a:gd name="T27" fmla="*/ 0 h 18"/>
                  <a:gd name="T28" fmla="*/ 0 w 101"/>
                  <a:gd name="T29" fmla="*/ 0 h 18"/>
                  <a:gd name="T30" fmla="*/ 0 w 101"/>
                  <a:gd name="T31" fmla="*/ 0 h 18"/>
                  <a:gd name="T32" fmla="*/ 0 w 101"/>
                  <a:gd name="T33" fmla="*/ 0 h 18"/>
                  <a:gd name="T34" fmla="*/ 0 w 101"/>
                  <a:gd name="T35" fmla="*/ 0 h 18"/>
                  <a:gd name="T36" fmla="*/ 0 w 101"/>
                  <a:gd name="T37" fmla="*/ 0 h 18"/>
                  <a:gd name="T38" fmla="*/ 0 w 101"/>
                  <a:gd name="T39" fmla="*/ 0 h 18"/>
                  <a:gd name="T40" fmla="*/ 0 w 101"/>
                  <a:gd name="T41" fmla="*/ 0 h 18"/>
                  <a:gd name="T42" fmla="*/ 0 w 101"/>
                  <a:gd name="T43" fmla="*/ 0 h 18"/>
                  <a:gd name="T44" fmla="*/ 0 w 101"/>
                  <a:gd name="T45" fmla="*/ 0 h 18"/>
                  <a:gd name="T46" fmla="*/ 0 w 101"/>
                  <a:gd name="T47" fmla="*/ 0 h 18"/>
                  <a:gd name="T48" fmla="*/ 0 w 101"/>
                  <a:gd name="T49" fmla="*/ 0 h 18"/>
                  <a:gd name="T50" fmla="*/ 0 w 101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01"/>
                  <a:gd name="T79" fmla="*/ 0 h 18"/>
                  <a:gd name="T80" fmla="*/ 101 w 101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01" h="18">
                    <a:moveTo>
                      <a:pt x="9" y="0"/>
                    </a:moveTo>
                    <a:lnTo>
                      <a:pt x="5" y="2"/>
                    </a:lnTo>
                    <a:lnTo>
                      <a:pt x="3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3" y="18"/>
                    </a:lnTo>
                    <a:lnTo>
                      <a:pt x="5" y="18"/>
                    </a:lnTo>
                    <a:lnTo>
                      <a:pt x="9" y="18"/>
                    </a:lnTo>
                    <a:lnTo>
                      <a:pt x="93" y="18"/>
                    </a:lnTo>
                    <a:lnTo>
                      <a:pt x="99" y="18"/>
                    </a:lnTo>
                    <a:lnTo>
                      <a:pt x="101" y="15"/>
                    </a:lnTo>
                    <a:lnTo>
                      <a:pt x="101" y="12"/>
                    </a:lnTo>
                    <a:lnTo>
                      <a:pt x="101" y="8"/>
                    </a:lnTo>
                    <a:lnTo>
                      <a:pt x="101" y="6"/>
                    </a:lnTo>
                    <a:lnTo>
                      <a:pt x="99" y="2"/>
                    </a:lnTo>
                    <a:lnTo>
                      <a:pt x="95" y="2"/>
                    </a:lnTo>
                    <a:lnTo>
                      <a:pt x="93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32" name="Line 1391"/>
              <p:cNvSpPr>
                <a:spLocks noChangeShapeType="1"/>
              </p:cNvSpPr>
              <p:nvPr/>
            </p:nvSpPr>
            <p:spPr bwMode="auto">
              <a:xfrm>
                <a:off x="2658" y="333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33" name="Freeform 1392"/>
              <p:cNvSpPr>
                <a:spLocks/>
              </p:cNvSpPr>
              <p:nvPr/>
            </p:nvSpPr>
            <p:spPr bwMode="auto">
              <a:xfrm>
                <a:off x="2656" y="3332"/>
                <a:ext cx="26" cy="4"/>
              </a:xfrm>
              <a:custGeom>
                <a:avLst/>
                <a:gdLst>
                  <a:gd name="T0" fmla="*/ 0 w 131"/>
                  <a:gd name="T1" fmla="*/ 0 h 18"/>
                  <a:gd name="T2" fmla="*/ 0 w 131"/>
                  <a:gd name="T3" fmla="*/ 0 h 18"/>
                  <a:gd name="T4" fmla="*/ 0 w 131"/>
                  <a:gd name="T5" fmla="*/ 0 h 18"/>
                  <a:gd name="T6" fmla="*/ 0 w 131"/>
                  <a:gd name="T7" fmla="*/ 0 h 18"/>
                  <a:gd name="T8" fmla="*/ 0 w 131"/>
                  <a:gd name="T9" fmla="*/ 0 h 18"/>
                  <a:gd name="T10" fmla="*/ 0 w 131"/>
                  <a:gd name="T11" fmla="*/ 0 h 18"/>
                  <a:gd name="T12" fmla="*/ 0 w 131"/>
                  <a:gd name="T13" fmla="*/ 0 h 18"/>
                  <a:gd name="T14" fmla="*/ 0 w 131"/>
                  <a:gd name="T15" fmla="*/ 0 h 18"/>
                  <a:gd name="T16" fmla="*/ 0 w 131"/>
                  <a:gd name="T17" fmla="*/ 0 h 18"/>
                  <a:gd name="T18" fmla="*/ 0 w 131"/>
                  <a:gd name="T19" fmla="*/ 0 h 18"/>
                  <a:gd name="T20" fmla="*/ 0 w 131"/>
                  <a:gd name="T21" fmla="*/ 0 h 18"/>
                  <a:gd name="T22" fmla="*/ 0 w 131"/>
                  <a:gd name="T23" fmla="*/ 0 h 18"/>
                  <a:gd name="T24" fmla="*/ 0 w 131"/>
                  <a:gd name="T25" fmla="*/ 0 h 18"/>
                  <a:gd name="T26" fmla="*/ 0 w 131"/>
                  <a:gd name="T27" fmla="*/ 0 h 18"/>
                  <a:gd name="T28" fmla="*/ 0 w 131"/>
                  <a:gd name="T29" fmla="*/ 0 h 18"/>
                  <a:gd name="T30" fmla="*/ 0 w 131"/>
                  <a:gd name="T31" fmla="*/ 0 h 18"/>
                  <a:gd name="T32" fmla="*/ 0 w 131"/>
                  <a:gd name="T33" fmla="*/ 0 h 18"/>
                  <a:gd name="T34" fmla="*/ 0 w 131"/>
                  <a:gd name="T35" fmla="*/ 0 h 18"/>
                  <a:gd name="T36" fmla="*/ 0 w 131"/>
                  <a:gd name="T37" fmla="*/ 0 h 18"/>
                  <a:gd name="T38" fmla="*/ 0 w 131"/>
                  <a:gd name="T39" fmla="*/ 0 h 18"/>
                  <a:gd name="T40" fmla="*/ 0 w 131"/>
                  <a:gd name="T41" fmla="*/ 0 h 18"/>
                  <a:gd name="T42" fmla="*/ 0 w 131"/>
                  <a:gd name="T43" fmla="*/ 0 h 18"/>
                  <a:gd name="T44" fmla="*/ 0 w 131"/>
                  <a:gd name="T45" fmla="*/ 0 h 18"/>
                  <a:gd name="T46" fmla="*/ 0 w 131"/>
                  <a:gd name="T47" fmla="*/ 0 h 18"/>
                  <a:gd name="T48" fmla="*/ 0 w 131"/>
                  <a:gd name="T49" fmla="*/ 0 h 18"/>
                  <a:gd name="T50" fmla="*/ 0 w 131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31"/>
                  <a:gd name="T79" fmla="*/ 0 h 18"/>
                  <a:gd name="T80" fmla="*/ 131 w 131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31" h="18">
                    <a:moveTo>
                      <a:pt x="9" y="0"/>
                    </a:moveTo>
                    <a:lnTo>
                      <a:pt x="6" y="2"/>
                    </a:lnTo>
                    <a:lnTo>
                      <a:pt x="4" y="2"/>
                    </a:lnTo>
                    <a:lnTo>
                      <a:pt x="4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4" y="15"/>
                    </a:lnTo>
                    <a:lnTo>
                      <a:pt x="4" y="18"/>
                    </a:lnTo>
                    <a:lnTo>
                      <a:pt x="6" y="18"/>
                    </a:lnTo>
                    <a:lnTo>
                      <a:pt x="9" y="18"/>
                    </a:lnTo>
                    <a:lnTo>
                      <a:pt x="121" y="18"/>
                    </a:lnTo>
                    <a:lnTo>
                      <a:pt x="129" y="18"/>
                    </a:lnTo>
                    <a:lnTo>
                      <a:pt x="131" y="15"/>
                    </a:lnTo>
                    <a:lnTo>
                      <a:pt x="131" y="12"/>
                    </a:lnTo>
                    <a:lnTo>
                      <a:pt x="131" y="8"/>
                    </a:lnTo>
                    <a:lnTo>
                      <a:pt x="131" y="6"/>
                    </a:lnTo>
                    <a:lnTo>
                      <a:pt x="129" y="2"/>
                    </a:lnTo>
                    <a:lnTo>
                      <a:pt x="127" y="2"/>
                    </a:lnTo>
                    <a:lnTo>
                      <a:pt x="121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34" name="Line 1393"/>
              <p:cNvSpPr>
                <a:spLocks noChangeShapeType="1"/>
              </p:cNvSpPr>
              <p:nvPr/>
            </p:nvSpPr>
            <p:spPr bwMode="auto">
              <a:xfrm>
                <a:off x="2681" y="333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35" name="Freeform 1394"/>
              <p:cNvSpPr>
                <a:spLocks/>
              </p:cNvSpPr>
              <p:nvPr/>
            </p:nvSpPr>
            <p:spPr bwMode="auto">
              <a:xfrm>
                <a:off x="2679" y="3332"/>
                <a:ext cx="124" cy="4"/>
              </a:xfrm>
              <a:custGeom>
                <a:avLst/>
                <a:gdLst>
                  <a:gd name="T0" fmla="*/ 0 w 616"/>
                  <a:gd name="T1" fmla="*/ 0 h 18"/>
                  <a:gd name="T2" fmla="*/ 0 w 616"/>
                  <a:gd name="T3" fmla="*/ 0 h 18"/>
                  <a:gd name="T4" fmla="*/ 0 w 616"/>
                  <a:gd name="T5" fmla="*/ 0 h 18"/>
                  <a:gd name="T6" fmla="*/ 0 w 616"/>
                  <a:gd name="T7" fmla="*/ 0 h 18"/>
                  <a:gd name="T8" fmla="*/ 0 w 616"/>
                  <a:gd name="T9" fmla="*/ 0 h 18"/>
                  <a:gd name="T10" fmla="*/ 0 w 616"/>
                  <a:gd name="T11" fmla="*/ 0 h 18"/>
                  <a:gd name="T12" fmla="*/ 0 w 616"/>
                  <a:gd name="T13" fmla="*/ 0 h 18"/>
                  <a:gd name="T14" fmla="*/ 0 w 616"/>
                  <a:gd name="T15" fmla="*/ 0 h 18"/>
                  <a:gd name="T16" fmla="*/ 0 w 616"/>
                  <a:gd name="T17" fmla="*/ 0 h 18"/>
                  <a:gd name="T18" fmla="*/ 0 w 616"/>
                  <a:gd name="T19" fmla="*/ 0 h 18"/>
                  <a:gd name="T20" fmla="*/ 0 w 616"/>
                  <a:gd name="T21" fmla="*/ 0 h 18"/>
                  <a:gd name="T22" fmla="*/ 0 w 616"/>
                  <a:gd name="T23" fmla="*/ 0 h 18"/>
                  <a:gd name="T24" fmla="*/ 0 w 616"/>
                  <a:gd name="T25" fmla="*/ 0 h 18"/>
                  <a:gd name="T26" fmla="*/ 0 w 616"/>
                  <a:gd name="T27" fmla="*/ 0 h 18"/>
                  <a:gd name="T28" fmla="*/ 0 w 616"/>
                  <a:gd name="T29" fmla="*/ 0 h 18"/>
                  <a:gd name="T30" fmla="*/ 0 w 616"/>
                  <a:gd name="T31" fmla="*/ 0 h 18"/>
                  <a:gd name="T32" fmla="*/ 0 w 616"/>
                  <a:gd name="T33" fmla="*/ 0 h 18"/>
                  <a:gd name="T34" fmla="*/ 0 w 616"/>
                  <a:gd name="T35" fmla="*/ 0 h 18"/>
                  <a:gd name="T36" fmla="*/ 0 w 616"/>
                  <a:gd name="T37" fmla="*/ 0 h 18"/>
                  <a:gd name="T38" fmla="*/ 0 w 616"/>
                  <a:gd name="T39" fmla="*/ 0 h 18"/>
                  <a:gd name="T40" fmla="*/ 0 w 616"/>
                  <a:gd name="T41" fmla="*/ 0 h 18"/>
                  <a:gd name="T42" fmla="*/ 0 w 616"/>
                  <a:gd name="T43" fmla="*/ 0 h 18"/>
                  <a:gd name="T44" fmla="*/ 0 w 616"/>
                  <a:gd name="T45" fmla="*/ 0 h 18"/>
                  <a:gd name="T46" fmla="*/ 0 w 616"/>
                  <a:gd name="T47" fmla="*/ 0 h 18"/>
                  <a:gd name="T48" fmla="*/ 0 w 616"/>
                  <a:gd name="T49" fmla="*/ 0 h 18"/>
                  <a:gd name="T50" fmla="*/ 0 w 616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616"/>
                  <a:gd name="T79" fmla="*/ 0 h 18"/>
                  <a:gd name="T80" fmla="*/ 616 w 616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616" h="18">
                    <a:moveTo>
                      <a:pt x="7" y="0"/>
                    </a:moveTo>
                    <a:lnTo>
                      <a:pt x="5" y="2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2" y="18"/>
                    </a:lnTo>
                    <a:lnTo>
                      <a:pt x="5" y="18"/>
                    </a:lnTo>
                    <a:lnTo>
                      <a:pt x="7" y="18"/>
                    </a:lnTo>
                    <a:lnTo>
                      <a:pt x="605" y="18"/>
                    </a:lnTo>
                    <a:lnTo>
                      <a:pt x="611" y="18"/>
                    </a:lnTo>
                    <a:lnTo>
                      <a:pt x="613" y="18"/>
                    </a:lnTo>
                    <a:lnTo>
                      <a:pt x="613" y="15"/>
                    </a:lnTo>
                    <a:lnTo>
                      <a:pt x="616" y="12"/>
                    </a:lnTo>
                    <a:lnTo>
                      <a:pt x="616" y="8"/>
                    </a:lnTo>
                    <a:lnTo>
                      <a:pt x="613" y="6"/>
                    </a:lnTo>
                    <a:lnTo>
                      <a:pt x="613" y="2"/>
                    </a:lnTo>
                    <a:lnTo>
                      <a:pt x="611" y="2"/>
                    </a:lnTo>
                    <a:lnTo>
                      <a:pt x="605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36" name="Line 1395"/>
              <p:cNvSpPr>
                <a:spLocks noChangeShapeType="1"/>
              </p:cNvSpPr>
              <p:nvPr/>
            </p:nvSpPr>
            <p:spPr bwMode="auto">
              <a:xfrm>
                <a:off x="2803" y="333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37" name="Freeform 1396"/>
              <p:cNvSpPr>
                <a:spLocks/>
              </p:cNvSpPr>
              <p:nvPr/>
            </p:nvSpPr>
            <p:spPr bwMode="auto">
              <a:xfrm>
                <a:off x="2799" y="3332"/>
                <a:ext cx="4" cy="66"/>
              </a:xfrm>
              <a:custGeom>
                <a:avLst/>
                <a:gdLst>
                  <a:gd name="T0" fmla="*/ 0 w 16"/>
                  <a:gd name="T1" fmla="*/ 0 h 332"/>
                  <a:gd name="T2" fmla="*/ 0 w 16"/>
                  <a:gd name="T3" fmla="*/ 0 h 332"/>
                  <a:gd name="T4" fmla="*/ 0 w 16"/>
                  <a:gd name="T5" fmla="*/ 0 h 332"/>
                  <a:gd name="T6" fmla="*/ 0 w 16"/>
                  <a:gd name="T7" fmla="*/ 0 h 332"/>
                  <a:gd name="T8" fmla="*/ 0 w 16"/>
                  <a:gd name="T9" fmla="*/ 0 h 332"/>
                  <a:gd name="T10" fmla="*/ 0 w 16"/>
                  <a:gd name="T11" fmla="*/ 0 h 332"/>
                  <a:gd name="T12" fmla="*/ 0 w 16"/>
                  <a:gd name="T13" fmla="*/ 0 h 332"/>
                  <a:gd name="T14" fmla="*/ 0 w 16"/>
                  <a:gd name="T15" fmla="*/ 0 h 332"/>
                  <a:gd name="T16" fmla="*/ 0 w 16"/>
                  <a:gd name="T17" fmla="*/ 0 h 332"/>
                  <a:gd name="T18" fmla="*/ 0 w 16"/>
                  <a:gd name="T19" fmla="*/ 0 h 332"/>
                  <a:gd name="T20" fmla="*/ 0 w 16"/>
                  <a:gd name="T21" fmla="*/ 0 h 332"/>
                  <a:gd name="T22" fmla="*/ 0 w 16"/>
                  <a:gd name="T23" fmla="*/ 0 h 332"/>
                  <a:gd name="T24" fmla="*/ 0 w 16"/>
                  <a:gd name="T25" fmla="*/ 0 h 332"/>
                  <a:gd name="T26" fmla="*/ 0 w 16"/>
                  <a:gd name="T27" fmla="*/ 0 h 332"/>
                  <a:gd name="T28" fmla="*/ 0 w 16"/>
                  <a:gd name="T29" fmla="*/ 0 h 332"/>
                  <a:gd name="T30" fmla="*/ 0 w 16"/>
                  <a:gd name="T31" fmla="*/ 0 h 332"/>
                  <a:gd name="T32" fmla="*/ 0 w 16"/>
                  <a:gd name="T33" fmla="*/ 0 h 332"/>
                  <a:gd name="T34" fmla="*/ 0 w 16"/>
                  <a:gd name="T35" fmla="*/ 0 h 332"/>
                  <a:gd name="T36" fmla="*/ 0 w 16"/>
                  <a:gd name="T37" fmla="*/ 0 h 332"/>
                  <a:gd name="T38" fmla="*/ 0 w 16"/>
                  <a:gd name="T39" fmla="*/ 0 h 332"/>
                  <a:gd name="T40" fmla="*/ 0 w 16"/>
                  <a:gd name="T41" fmla="*/ 0 h 332"/>
                  <a:gd name="T42" fmla="*/ 0 w 16"/>
                  <a:gd name="T43" fmla="*/ 0 h 332"/>
                  <a:gd name="T44" fmla="*/ 0 w 16"/>
                  <a:gd name="T45" fmla="*/ 0 h 332"/>
                  <a:gd name="T46" fmla="*/ 0 w 16"/>
                  <a:gd name="T47" fmla="*/ 0 h 332"/>
                  <a:gd name="T48" fmla="*/ 0 w 16"/>
                  <a:gd name="T49" fmla="*/ 0 h 332"/>
                  <a:gd name="T50" fmla="*/ 0 w 16"/>
                  <a:gd name="T51" fmla="*/ 0 h 33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332"/>
                  <a:gd name="T80" fmla="*/ 16 w 16"/>
                  <a:gd name="T81" fmla="*/ 332 h 332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332">
                    <a:moveTo>
                      <a:pt x="16" y="8"/>
                    </a:moveTo>
                    <a:lnTo>
                      <a:pt x="16" y="8"/>
                    </a:lnTo>
                    <a:lnTo>
                      <a:pt x="13" y="6"/>
                    </a:lnTo>
                    <a:lnTo>
                      <a:pt x="13" y="2"/>
                    </a:lnTo>
                    <a:lnTo>
                      <a:pt x="11" y="2"/>
                    </a:lnTo>
                    <a:lnTo>
                      <a:pt x="7" y="0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324"/>
                    </a:lnTo>
                    <a:lnTo>
                      <a:pt x="0" y="326"/>
                    </a:lnTo>
                    <a:lnTo>
                      <a:pt x="2" y="330"/>
                    </a:lnTo>
                    <a:lnTo>
                      <a:pt x="2" y="332"/>
                    </a:lnTo>
                    <a:lnTo>
                      <a:pt x="5" y="332"/>
                    </a:lnTo>
                    <a:lnTo>
                      <a:pt x="7" y="332"/>
                    </a:lnTo>
                    <a:lnTo>
                      <a:pt x="11" y="332"/>
                    </a:lnTo>
                    <a:lnTo>
                      <a:pt x="13" y="330"/>
                    </a:lnTo>
                    <a:lnTo>
                      <a:pt x="13" y="326"/>
                    </a:lnTo>
                    <a:lnTo>
                      <a:pt x="16" y="326"/>
                    </a:lnTo>
                    <a:lnTo>
                      <a:pt x="16" y="324"/>
                    </a:lnTo>
                    <a:lnTo>
                      <a:pt x="16" y="8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38" name="Line 1397"/>
              <p:cNvSpPr>
                <a:spLocks noChangeShapeType="1"/>
              </p:cNvSpPr>
              <p:nvPr/>
            </p:nvSpPr>
            <p:spPr bwMode="auto">
              <a:xfrm>
                <a:off x="2801" y="339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39" name="Freeform 1398"/>
              <p:cNvSpPr>
                <a:spLocks/>
              </p:cNvSpPr>
              <p:nvPr/>
            </p:nvSpPr>
            <p:spPr bwMode="auto">
              <a:xfrm>
                <a:off x="2799" y="3395"/>
                <a:ext cx="115" cy="3"/>
              </a:xfrm>
              <a:custGeom>
                <a:avLst/>
                <a:gdLst>
                  <a:gd name="T0" fmla="*/ 0 w 572"/>
                  <a:gd name="T1" fmla="*/ 0 h 18"/>
                  <a:gd name="T2" fmla="*/ 0 w 572"/>
                  <a:gd name="T3" fmla="*/ 0 h 18"/>
                  <a:gd name="T4" fmla="*/ 0 w 572"/>
                  <a:gd name="T5" fmla="*/ 0 h 18"/>
                  <a:gd name="T6" fmla="*/ 0 w 572"/>
                  <a:gd name="T7" fmla="*/ 0 h 18"/>
                  <a:gd name="T8" fmla="*/ 0 w 572"/>
                  <a:gd name="T9" fmla="*/ 0 h 18"/>
                  <a:gd name="T10" fmla="*/ 0 w 572"/>
                  <a:gd name="T11" fmla="*/ 0 h 18"/>
                  <a:gd name="T12" fmla="*/ 0 w 572"/>
                  <a:gd name="T13" fmla="*/ 0 h 18"/>
                  <a:gd name="T14" fmla="*/ 0 w 572"/>
                  <a:gd name="T15" fmla="*/ 0 h 18"/>
                  <a:gd name="T16" fmla="*/ 0 w 572"/>
                  <a:gd name="T17" fmla="*/ 0 h 18"/>
                  <a:gd name="T18" fmla="*/ 0 w 572"/>
                  <a:gd name="T19" fmla="*/ 0 h 18"/>
                  <a:gd name="T20" fmla="*/ 0 w 572"/>
                  <a:gd name="T21" fmla="*/ 0 h 18"/>
                  <a:gd name="T22" fmla="*/ 0 w 572"/>
                  <a:gd name="T23" fmla="*/ 0 h 18"/>
                  <a:gd name="T24" fmla="*/ 0 w 572"/>
                  <a:gd name="T25" fmla="*/ 0 h 18"/>
                  <a:gd name="T26" fmla="*/ 0 w 572"/>
                  <a:gd name="T27" fmla="*/ 0 h 18"/>
                  <a:gd name="T28" fmla="*/ 0 w 572"/>
                  <a:gd name="T29" fmla="*/ 0 h 18"/>
                  <a:gd name="T30" fmla="*/ 0 w 572"/>
                  <a:gd name="T31" fmla="*/ 0 h 18"/>
                  <a:gd name="T32" fmla="*/ 0 w 572"/>
                  <a:gd name="T33" fmla="*/ 0 h 18"/>
                  <a:gd name="T34" fmla="*/ 0 w 572"/>
                  <a:gd name="T35" fmla="*/ 0 h 18"/>
                  <a:gd name="T36" fmla="*/ 0 w 572"/>
                  <a:gd name="T37" fmla="*/ 0 h 18"/>
                  <a:gd name="T38" fmla="*/ 0 w 572"/>
                  <a:gd name="T39" fmla="*/ 0 h 18"/>
                  <a:gd name="T40" fmla="*/ 0 w 572"/>
                  <a:gd name="T41" fmla="*/ 0 h 18"/>
                  <a:gd name="T42" fmla="*/ 0 w 572"/>
                  <a:gd name="T43" fmla="*/ 0 h 18"/>
                  <a:gd name="T44" fmla="*/ 0 w 572"/>
                  <a:gd name="T45" fmla="*/ 0 h 18"/>
                  <a:gd name="T46" fmla="*/ 0 w 572"/>
                  <a:gd name="T47" fmla="*/ 0 h 18"/>
                  <a:gd name="T48" fmla="*/ 0 w 572"/>
                  <a:gd name="T49" fmla="*/ 0 h 18"/>
                  <a:gd name="T50" fmla="*/ 0 w 572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572"/>
                  <a:gd name="T79" fmla="*/ 0 h 18"/>
                  <a:gd name="T80" fmla="*/ 572 w 572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572" h="18">
                    <a:moveTo>
                      <a:pt x="7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2" y="16"/>
                    </a:lnTo>
                    <a:lnTo>
                      <a:pt x="2" y="18"/>
                    </a:lnTo>
                    <a:lnTo>
                      <a:pt x="5" y="18"/>
                    </a:lnTo>
                    <a:lnTo>
                      <a:pt x="7" y="18"/>
                    </a:lnTo>
                    <a:lnTo>
                      <a:pt x="564" y="18"/>
                    </a:lnTo>
                    <a:lnTo>
                      <a:pt x="569" y="18"/>
                    </a:lnTo>
                    <a:lnTo>
                      <a:pt x="569" y="16"/>
                    </a:lnTo>
                    <a:lnTo>
                      <a:pt x="572" y="12"/>
                    </a:lnTo>
                    <a:lnTo>
                      <a:pt x="572" y="10"/>
                    </a:lnTo>
                    <a:lnTo>
                      <a:pt x="572" y="6"/>
                    </a:lnTo>
                    <a:lnTo>
                      <a:pt x="572" y="4"/>
                    </a:lnTo>
                    <a:lnTo>
                      <a:pt x="569" y="4"/>
                    </a:lnTo>
                    <a:lnTo>
                      <a:pt x="569" y="0"/>
                    </a:lnTo>
                    <a:lnTo>
                      <a:pt x="567" y="0"/>
                    </a:lnTo>
                    <a:lnTo>
                      <a:pt x="564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40" name="Line 1399"/>
              <p:cNvSpPr>
                <a:spLocks noChangeShapeType="1"/>
              </p:cNvSpPr>
              <p:nvPr/>
            </p:nvSpPr>
            <p:spPr bwMode="auto">
              <a:xfrm>
                <a:off x="2914" y="339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41" name="Freeform 1400"/>
              <p:cNvSpPr>
                <a:spLocks/>
              </p:cNvSpPr>
              <p:nvPr/>
            </p:nvSpPr>
            <p:spPr bwMode="auto">
              <a:xfrm>
                <a:off x="2911" y="3395"/>
                <a:ext cx="3" cy="66"/>
              </a:xfrm>
              <a:custGeom>
                <a:avLst/>
                <a:gdLst>
                  <a:gd name="T0" fmla="*/ 0 w 16"/>
                  <a:gd name="T1" fmla="*/ 0 h 333"/>
                  <a:gd name="T2" fmla="*/ 0 w 16"/>
                  <a:gd name="T3" fmla="*/ 0 h 333"/>
                  <a:gd name="T4" fmla="*/ 0 w 16"/>
                  <a:gd name="T5" fmla="*/ 0 h 333"/>
                  <a:gd name="T6" fmla="*/ 0 w 16"/>
                  <a:gd name="T7" fmla="*/ 0 h 333"/>
                  <a:gd name="T8" fmla="*/ 0 w 16"/>
                  <a:gd name="T9" fmla="*/ 0 h 333"/>
                  <a:gd name="T10" fmla="*/ 0 w 16"/>
                  <a:gd name="T11" fmla="*/ 0 h 333"/>
                  <a:gd name="T12" fmla="*/ 0 w 16"/>
                  <a:gd name="T13" fmla="*/ 0 h 333"/>
                  <a:gd name="T14" fmla="*/ 0 w 16"/>
                  <a:gd name="T15" fmla="*/ 0 h 333"/>
                  <a:gd name="T16" fmla="*/ 0 w 16"/>
                  <a:gd name="T17" fmla="*/ 0 h 333"/>
                  <a:gd name="T18" fmla="*/ 0 w 16"/>
                  <a:gd name="T19" fmla="*/ 0 h 333"/>
                  <a:gd name="T20" fmla="*/ 0 w 16"/>
                  <a:gd name="T21" fmla="*/ 0 h 333"/>
                  <a:gd name="T22" fmla="*/ 0 w 16"/>
                  <a:gd name="T23" fmla="*/ 0 h 333"/>
                  <a:gd name="T24" fmla="*/ 0 w 16"/>
                  <a:gd name="T25" fmla="*/ 0 h 333"/>
                  <a:gd name="T26" fmla="*/ 0 w 16"/>
                  <a:gd name="T27" fmla="*/ 0 h 333"/>
                  <a:gd name="T28" fmla="*/ 0 w 16"/>
                  <a:gd name="T29" fmla="*/ 0 h 333"/>
                  <a:gd name="T30" fmla="*/ 0 w 16"/>
                  <a:gd name="T31" fmla="*/ 0 h 333"/>
                  <a:gd name="T32" fmla="*/ 0 w 16"/>
                  <a:gd name="T33" fmla="*/ 0 h 333"/>
                  <a:gd name="T34" fmla="*/ 0 w 16"/>
                  <a:gd name="T35" fmla="*/ 0 h 333"/>
                  <a:gd name="T36" fmla="*/ 0 w 16"/>
                  <a:gd name="T37" fmla="*/ 0 h 333"/>
                  <a:gd name="T38" fmla="*/ 0 w 16"/>
                  <a:gd name="T39" fmla="*/ 0 h 333"/>
                  <a:gd name="T40" fmla="*/ 0 w 16"/>
                  <a:gd name="T41" fmla="*/ 0 h 333"/>
                  <a:gd name="T42" fmla="*/ 0 w 16"/>
                  <a:gd name="T43" fmla="*/ 0 h 333"/>
                  <a:gd name="T44" fmla="*/ 0 w 16"/>
                  <a:gd name="T45" fmla="*/ 0 h 333"/>
                  <a:gd name="T46" fmla="*/ 0 w 16"/>
                  <a:gd name="T47" fmla="*/ 0 h 333"/>
                  <a:gd name="T48" fmla="*/ 0 w 16"/>
                  <a:gd name="T49" fmla="*/ 0 h 333"/>
                  <a:gd name="T50" fmla="*/ 0 w 16"/>
                  <a:gd name="T51" fmla="*/ 0 h 33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333"/>
                  <a:gd name="T80" fmla="*/ 16 w 16"/>
                  <a:gd name="T81" fmla="*/ 333 h 33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333">
                    <a:moveTo>
                      <a:pt x="16" y="10"/>
                    </a:moveTo>
                    <a:lnTo>
                      <a:pt x="16" y="6"/>
                    </a:lnTo>
                    <a:lnTo>
                      <a:pt x="16" y="4"/>
                    </a:lnTo>
                    <a:lnTo>
                      <a:pt x="13" y="4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324"/>
                    </a:lnTo>
                    <a:lnTo>
                      <a:pt x="0" y="326"/>
                    </a:lnTo>
                    <a:lnTo>
                      <a:pt x="3" y="330"/>
                    </a:lnTo>
                    <a:lnTo>
                      <a:pt x="5" y="330"/>
                    </a:lnTo>
                    <a:lnTo>
                      <a:pt x="8" y="333"/>
                    </a:lnTo>
                    <a:lnTo>
                      <a:pt x="11" y="330"/>
                    </a:lnTo>
                    <a:lnTo>
                      <a:pt x="13" y="330"/>
                    </a:lnTo>
                    <a:lnTo>
                      <a:pt x="16" y="326"/>
                    </a:lnTo>
                    <a:lnTo>
                      <a:pt x="16" y="324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42" name="Line 1401"/>
              <p:cNvSpPr>
                <a:spLocks noChangeShapeType="1"/>
              </p:cNvSpPr>
              <p:nvPr/>
            </p:nvSpPr>
            <p:spPr bwMode="auto">
              <a:xfrm>
                <a:off x="2912" y="345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43" name="Freeform 1402"/>
              <p:cNvSpPr>
                <a:spLocks/>
              </p:cNvSpPr>
              <p:nvPr/>
            </p:nvSpPr>
            <p:spPr bwMode="auto">
              <a:xfrm>
                <a:off x="2911" y="3458"/>
                <a:ext cx="43" cy="3"/>
              </a:xfrm>
              <a:custGeom>
                <a:avLst/>
                <a:gdLst>
                  <a:gd name="T0" fmla="*/ 0 w 215"/>
                  <a:gd name="T1" fmla="*/ 0 h 19"/>
                  <a:gd name="T2" fmla="*/ 0 w 215"/>
                  <a:gd name="T3" fmla="*/ 0 h 19"/>
                  <a:gd name="T4" fmla="*/ 0 w 215"/>
                  <a:gd name="T5" fmla="*/ 0 h 19"/>
                  <a:gd name="T6" fmla="*/ 0 w 215"/>
                  <a:gd name="T7" fmla="*/ 0 h 19"/>
                  <a:gd name="T8" fmla="*/ 0 w 215"/>
                  <a:gd name="T9" fmla="*/ 0 h 19"/>
                  <a:gd name="T10" fmla="*/ 0 w 215"/>
                  <a:gd name="T11" fmla="*/ 0 h 19"/>
                  <a:gd name="T12" fmla="*/ 0 w 215"/>
                  <a:gd name="T13" fmla="*/ 0 h 19"/>
                  <a:gd name="T14" fmla="*/ 0 w 215"/>
                  <a:gd name="T15" fmla="*/ 0 h 19"/>
                  <a:gd name="T16" fmla="*/ 0 w 215"/>
                  <a:gd name="T17" fmla="*/ 0 h 19"/>
                  <a:gd name="T18" fmla="*/ 0 w 215"/>
                  <a:gd name="T19" fmla="*/ 0 h 19"/>
                  <a:gd name="T20" fmla="*/ 0 w 215"/>
                  <a:gd name="T21" fmla="*/ 0 h 19"/>
                  <a:gd name="T22" fmla="*/ 0 w 215"/>
                  <a:gd name="T23" fmla="*/ 0 h 19"/>
                  <a:gd name="T24" fmla="*/ 0 w 215"/>
                  <a:gd name="T25" fmla="*/ 0 h 19"/>
                  <a:gd name="T26" fmla="*/ 0 w 215"/>
                  <a:gd name="T27" fmla="*/ 0 h 19"/>
                  <a:gd name="T28" fmla="*/ 0 w 215"/>
                  <a:gd name="T29" fmla="*/ 0 h 19"/>
                  <a:gd name="T30" fmla="*/ 0 w 215"/>
                  <a:gd name="T31" fmla="*/ 0 h 19"/>
                  <a:gd name="T32" fmla="*/ 0 w 215"/>
                  <a:gd name="T33" fmla="*/ 0 h 19"/>
                  <a:gd name="T34" fmla="*/ 0 w 215"/>
                  <a:gd name="T35" fmla="*/ 0 h 19"/>
                  <a:gd name="T36" fmla="*/ 0 w 215"/>
                  <a:gd name="T37" fmla="*/ 0 h 19"/>
                  <a:gd name="T38" fmla="*/ 0 w 215"/>
                  <a:gd name="T39" fmla="*/ 0 h 19"/>
                  <a:gd name="T40" fmla="*/ 0 w 215"/>
                  <a:gd name="T41" fmla="*/ 0 h 19"/>
                  <a:gd name="T42" fmla="*/ 0 w 215"/>
                  <a:gd name="T43" fmla="*/ 0 h 19"/>
                  <a:gd name="T44" fmla="*/ 0 w 215"/>
                  <a:gd name="T45" fmla="*/ 0 h 19"/>
                  <a:gd name="T46" fmla="*/ 0 w 215"/>
                  <a:gd name="T47" fmla="*/ 0 h 19"/>
                  <a:gd name="T48" fmla="*/ 0 w 215"/>
                  <a:gd name="T49" fmla="*/ 0 h 19"/>
                  <a:gd name="T50" fmla="*/ 0 w 215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15"/>
                  <a:gd name="T79" fmla="*/ 0 h 19"/>
                  <a:gd name="T80" fmla="*/ 215 w 215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15" h="19">
                    <a:moveTo>
                      <a:pt x="8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3" y="16"/>
                    </a:lnTo>
                    <a:lnTo>
                      <a:pt x="5" y="16"/>
                    </a:lnTo>
                    <a:lnTo>
                      <a:pt x="8" y="19"/>
                    </a:lnTo>
                    <a:lnTo>
                      <a:pt x="207" y="19"/>
                    </a:lnTo>
                    <a:lnTo>
                      <a:pt x="213" y="16"/>
                    </a:lnTo>
                    <a:lnTo>
                      <a:pt x="215" y="12"/>
                    </a:lnTo>
                    <a:lnTo>
                      <a:pt x="215" y="10"/>
                    </a:lnTo>
                    <a:lnTo>
                      <a:pt x="215" y="6"/>
                    </a:lnTo>
                    <a:lnTo>
                      <a:pt x="215" y="4"/>
                    </a:lnTo>
                    <a:lnTo>
                      <a:pt x="213" y="0"/>
                    </a:lnTo>
                    <a:lnTo>
                      <a:pt x="209" y="0"/>
                    </a:lnTo>
                    <a:lnTo>
                      <a:pt x="207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44" name="Line 1403"/>
              <p:cNvSpPr>
                <a:spLocks noChangeShapeType="1"/>
              </p:cNvSpPr>
              <p:nvPr/>
            </p:nvSpPr>
            <p:spPr bwMode="auto">
              <a:xfrm>
                <a:off x="2952" y="345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45" name="Freeform 1404"/>
              <p:cNvSpPr>
                <a:spLocks/>
              </p:cNvSpPr>
              <p:nvPr/>
            </p:nvSpPr>
            <p:spPr bwMode="auto">
              <a:xfrm>
                <a:off x="2950" y="3458"/>
                <a:ext cx="78" cy="3"/>
              </a:xfrm>
              <a:custGeom>
                <a:avLst/>
                <a:gdLst>
                  <a:gd name="T0" fmla="*/ 0 w 388"/>
                  <a:gd name="T1" fmla="*/ 0 h 19"/>
                  <a:gd name="T2" fmla="*/ 0 w 388"/>
                  <a:gd name="T3" fmla="*/ 0 h 19"/>
                  <a:gd name="T4" fmla="*/ 0 w 388"/>
                  <a:gd name="T5" fmla="*/ 0 h 19"/>
                  <a:gd name="T6" fmla="*/ 0 w 388"/>
                  <a:gd name="T7" fmla="*/ 0 h 19"/>
                  <a:gd name="T8" fmla="*/ 0 w 388"/>
                  <a:gd name="T9" fmla="*/ 0 h 19"/>
                  <a:gd name="T10" fmla="*/ 0 w 388"/>
                  <a:gd name="T11" fmla="*/ 0 h 19"/>
                  <a:gd name="T12" fmla="*/ 0 w 388"/>
                  <a:gd name="T13" fmla="*/ 0 h 19"/>
                  <a:gd name="T14" fmla="*/ 0 w 388"/>
                  <a:gd name="T15" fmla="*/ 0 h 19"/>
                  <a:gd name="T16" fmla="*/ 0 w 388"/>
                  <a:gd name="T17" fmla="*/ 0 h 19"/>
                  <a:gd name="T18" fmla="*/ 0 w 388"/>
                  <a:gd name="T19" fmla="*/ 0 h 19"/>
                  <a:gd name="T20" fmla="*/ 0 w 388"/>
                  <a:gd name="T21" fmla="*/ 0 h 19"/>
                  <a:gd name="T22" fmla="*/ 0 w 388"/>
                  <a:gd name="T23" fmla="*/ 0 h 19"/>
                  <a:gd name="T24" fmla="*/ 0 w 388"/>
                  <a:gd name="T25" fmla="*/ 0 h 19"/>
                  <a:gd name="T26" fmla="*/ 0 w 388"/>
                  <a:gd name="T27" fmla="*/ 0 h 19"/>
                  <a:gd name="T28" fmla="*/ 0 w 388"/>
                  <a:gd name="T29" fmla="*/ 0 h 19"/>
                  <a:gd name="T30" fmla="*/ 0 w 388"/>
                  <a:gd name="T31" fmla="*/ 0 h 19"/>
                  <a:gd name="T32" fmla="*/ 0 w 388"/>
                  <a:gd name="T33" fmla="*/ 0 h 19"/>
                  <a:gd name="T34" fmla="*/ 0 w 388"/>
                  <a:gd name="T35" fmla="*/ 0 h 19"/>
                  <a:gd name="T36" fmla="*/ 0 w 388"/>
                  <a:gd name="T37" fmla="*/ 0 h 19"/>
                  <a:gd name="T38" fmla="*/ 0 w 388"/>
                  <a:gd name="T39" fmla="*/ 0 h 19"/>
                  <a:gd name="T40" fmla="*/ 0 w 388"/>
                  <a:gd name="T41" fmla="*/ 0 h 19"/>
                  <a:gd name="T42" fmla="*/ 0 w 388"/>
                  <a:gd name="T43" fmla="*/ 0 h 19"/>
                  <a:gd name="T44" fmla="*/ 0 w 388"/>
                  <a:gd name="T45" fmla="*/ 0 h 19"/>
                  <a:gd name="T46" fmla="*/ 0 w 388"/>
                  <a:gd name="T47" fmla="*/ 0 h 19"/>
                  <a:gd name="T48" fmla="*/ 0 w 388"/>
                  <a:gd name="T49" fmla="*/ 0 h 19"/>
                  <a:gd name="T50" fmla="*/ 0 w 388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88"/>
                  <a:gd name="T79" fmla="*/ 0 h 19"/>
                  <a:gd name="T80" fmla="*/ 388 w 388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88" h="19">
                    <a:moveTo>
                      <a:pt x="9" y="0"/>
                    </a:moveTo>
                    <a:lnTo>
                      <a:pt x="9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4" y="12"/>
                    </a:lnTo>
                    <a:lnTo>
                      <a:pt x="4" y="16"/>
                    </a:lnTo>
                    <a:lnTo>
                      <a:pt x="6" y="16"/>
                    </a:lnTo>
                    <a:lnTo>
                      <a:pt x="9" y="16"/>
                    </a:lnTo>
                    <a:lnTo>
                      <a:pt x="9" y="19"/>
                    </a:lnTo>
                    <a:lnTo>
                      <a:pt x="380" y="19"/>
                    </a:lnTo>
                    <a:lnTo>
                      <a:pt x="385" y="16"/>
                    </a:lnTo>
                    <a:lnTo>
                      <a:pt x="388" y="16"/>
                    </a:lnTo>
                    <a:lnTo>
                      <a:pt x="388" y="12"/>
                    </a:lnTo>
                    <a:lnTo>
                      <a:pt x="388" y="10"/>
                    </a:lnTo>
                    <a:lnTo>
                      <a:pt x="388" y="6"/>
                    </a:lnTo>
                    <a:lnTo>
                      <a:pt x="388" y="4"/>
                    </a:lnTo>
                    <a:lnTo>
                      <a:pt x="388" y="0"/>
                    </a:lnTo>
                    <a:lnTo>
                      <a:pt x="385" y="0"/>
                    </a:lnTo>
                    <a:lnTo>
                      <a:pt x="383" y="0"/>
                    </a:lnTo>
                    <a:lnTo>
                      <a:pt x="380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46" name="Line 1405"/>
              <p:cNvSpPr>
                <a:spLocks noChangeShapeType="1"/>
              </p:cNvSpPr>
              <p:nvPr/>
            </p:nvSpPr>
            <p:spPr bwMode="auto">
              <a:xfrm>
                <a:off x="3026" y="345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47" name="Freeform 1406"/>
              <p:cNvSpPr>
                <a:spLocks/>
              </p:cNvSpPr>
              <p:nvPr/>
            </p:nvSpPr>
            <p:spPr bwMode="auto">
              <a:xfrm>
                <a:off x="3025" y="3458"/>
                <a:ext cx="94" cy="3"/>
              </a:xfrm>
              <a:custGeom>
                <a:avLst/>
                <a:gdLst>
                  <a:gd name="T0" fmla="*/ 0 w 474"/>
                  <a:gd name="T1" fmla="*/ 0 h 19"/>
                  <a:gd name="T2" fmla="*/ 0 w 474"/>
                  <a:gd name="T3" fmla="*/ 0 h 19"/>
                  <a:gd name="T4" fmla="*/ 0 w 474"/>
                  <a:gd name="T5" fmla="*/ 0 h 19"/>
                  <a:gd name="T6" fmla="*/ 0 w 474"/>
                  <a:gd name="T7" fmla="*/ 0 h 19"/>
                  <a:gd name="T8" fmla="*/ 0 w 474"/>
                  <a:gd name="T9" fmla="*/ 0 h 19"/>
                  <a:gd name="T10" fmla="*/ 0 w 474"/>
                  <a:gd name="T11" fmla="*/ 0 h 19"/>
                  <a:gd name="T12" fmla="*/ 0 w 474"/>
                  <a:gd name="T13" fmla="*/ 0 h 19"/>
                  <a:gd name="T14" fmla="*/ 0 w 474"/>
                  <a:gd name="T15" fmla="*/ 0 h 19"/>
                  <a:gd name="T16" fmla="*/ 0 w 474"/>
                  <a:gd name="T17" fmla="*/ 0 h 19"/>
                  <a:gd name="T18" fmla="*/ 0 w 474"/>
                  <a:gd name="T19" fmla="*/ 0 h 19"/>
                  <a:gd name="T20" fmla="*/ 0 w 474"/>
                  <a:gd name="T21" fmla="*/ 0 h 19"/>
                  <a:gd name="T22" fmla="*/ 0 w 474"/>
                  <a:gd name="T23" fmla="*/ 0 h 19"/>
                  <a:gd name="T24" fmla="*/ 0 w 474"/>
                  <a:gd name="T25" fmla="*/ 0 h 19"/>
                  <a:gd name="T26" fmla="*/ 0 w 474"/>
                  <a:gd name="T27" fmla="*/ 0 h 19"/>
                  <a:gd name="T28" fmla="*/ 0 w 474"/>
                  <a:gd name="T29" fmla="*/ 0 h 19"/>
                  <a:gd name="T30" fmla="*/ 0 w 474"/>
                  <a:gd name="T31" fmla="*/ 0 h 19"/>
                  <a:gd name="T32" fmla="*/ 0 w 474"/>
                  <a:gd name="T33" fmla="*/ 0 h 19"/>
                  <a:gd name="T34" fmla="*/ 0 w 474"/>
                  <a:gd name="T35" fmla="*/ 0 h 19"/>
                  <a:gd name="T36" fmla="*/ 0 w 474"/>
                  <a:gd name="T37" fmla="*/ 0 h 19"/>
                  <a:gd name="T38" fmla="*/ 0 w 474"/>
                  <a:gd name="T39" fmla="*/ 0 h 19"/>
                  <a:gd name="T40" fmla="*/ 0 w 474"/>
                  <a:gd name="T41" fmla="*/ 0 h 19"/>
                  <a:gd name="T42" fmla="*/ 0 w 474"/>
                  <a:gd name="T43" fmla="*/ 0 h 19"/>
                  <a:gd name="T44" fmla="*/ 0 w 474"/>
                  <a:gd name="T45" fmla="*/ 0 h 19"/>
                  <a:gd name="T46" fmla="*/ 0 w 474"/>
                  <a:gd name="T47" fmla="*/ 0 h 19"/>
                  <a:gd name="T48" fmla="*/ 0 w 474"/>
                  <a:gd name="T49" fmla="*/ 0 h 19"/>
                  <a:gd name="T50" fmla="*/ 0 w 474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74"/>
                  <a:gd name="T79" fmla="*/ 0 h 19"/>
                  <a:gd name="T80" fmla="*/ 474 w 474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74" h="19">
                    <a:moveTo>
                      <a:pt x="8" y="0"/>
                    </a:moveTo>
                    <a:lnTo>
                      <a:pt x="8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2" y="10"/>
                    </a:lnTo>
                    <a:lnTo>
                      <a:pt x="2" y="12"/>
                    </a:lnTo>
                    <a:lnTo>
                      <a:pt x="2" y="16"/>
                    </a:lnTo>
                    <a:lnTo>
                      <a:pt x="5" y="16"/>
                    </a:lnTo>
                    <a:lnTo>
                      <a:pt x="8" y="16"/>
                    </a:lnTo>
                    <a:lnTo>
                      <a:pt x="8" y="19"/>
                    </a:lnTo>
                    <a:lnTo>
                      <a:pt x="464" y="19"/>
                    </a:lnTo>
                    <a:lnTo>
                      <a:pt x="469" y="16"/>
                    </a:lnTo>
                    <a:lnTo>
                      <a:pt x="471" y="16"/>
                    </a:lnTo>
                    <a:lnTo>
                      <a:pt x="474" y="12"/>
                    </a:lnTo>
                    <a:lnTo>
                      <a:pt x="474" y="10"/>
                    </a:lnTo>
                    <a:lnTo>
                      <a:pt x="474" y="6"/>
                    </a:lnTo>
                    <a:lnTo>
                      <a:pt x="474" y="4"/>
                    </a:lnTo>
                    <a:lnTo>
                      <a:pt x="471" y="0"/>
                    </a:lnTo>
                    <a:lnTo>
                      <a:pt x="469" y="0"/>
                    </a:lnTo>
                    <a:lnTo>
                      <a:pt x="464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48" name="Line 1407"/>
              <p:cNvSpPr>
                <a:spLocks noChangeShapeType="1"/>
              </p:cNvSpPr>
              <p:nvPr/>
            </p:nvSpPr>
            <p:spPr bwMode="auto">
              <a:xfrm>
                <a:off x="3119" y="346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49" name="Freeform 1408"/>
              <p:cNvSpPr>
                <a:spLocks/>
              </p:cNvSpPr>
              <p:nvPr/>
            </p:nvSpPr>
            <p:spPr bwMode="auto">
              <a:xfrm>
                <a:off x="3116" y="3458"/>
                <a:ext cx="3" cy="191"/>
              </a:xfrm>
              <a:custGeom>
                <a:avLst/>
                <a:gdLst>
                  <a:gd name="T0" fmla="*/ 0 w 16"/>
                  <a:gd name="T1" fmla="*/ 0 h 956"/>
                  <a:gd name="T2" fmla="*/ 0 w 16"/>
                  <a:gd name="T3" fmla="*/ 0 h 956"/>
                  <a:gd name="T4" fmla="*/ 0 w 16"/>
                  <a:gd name="T5" fmla="*/ 0 h 956"/>
                  <a:gd name="T6" fmla="*/ 0 w 16"/>
                  <a:gd name="T7" fmla="*/ 0 h 956"/>
                  <a:gd name="T8" fmla="*/ 0 w 16"/>
                  <a:gd name="T9" fmla="*/ 0 h 956"/>
                  <a:gd name="T10" fmla="*/ 0 w 16"/>
                  <a:gd name="T11" fmla="*/ 0 h 956"/>
                  <a:gd name="T12" fmla="*/ 0 w 16"/>
                  <a:gd name="T13" fmla="*/ 0 h 956"/>
                  <a:gd name="T14" fmla="*/ 0 w 16"/>
                  <a:gd name="T15" fmla="*/ 0 h 956"/>
                  <a:gd name="T16" fmla="*/ 0 w 16"/>
                  <a:gd name="T17" fmla="*/ 0 h 956"/>
                  <a:gd name="T18" fmla="*/ 0 w 16"/>
                  <a:gd name="T19" fmla="*/ 0 h 956"/>
                  <a:gd name="T20" fmla="*/ 0 w 16"/>
                  <a:gd name="T21" fmla="*/ 0 h 956"/>
                  <a:gd name="T22" fmla="*/ 0 w 16"/>
                  <a:gd name="T23" fmla="*/ 0 h 956"/>
                  <a:gd name="T24" fmla="*/ 0 w 16"/>
                  <a:gd name="T25" fmla="*/ 0 h 956"/>
                  <a:gd name="T26" fmla="*/ 0 w 16"/>
                  <a:gd name="T27" fmla="*/ 0 h 956"/>
                  <a:gd name="T28" fmla="*/ 0 w 16"/>
                  <a:gd name="T29" fmla="*/ 0 h 956"/>
                  <a:gd name="T30" fmla="*/ 0 w 16"/>
                  <a:gd name="T31" fmla="*/ 0 h 956"/>
                  <a:gd name="T32" fmla="*/ 0 w 16"/>
                  <a:gd name="T33" fmla="*/ 0 h 956"/>
                  <a:gd name="T34" fmla="*/ 0 w 16"/>
                  <a:gd name="T35" fmla="*/ 0 h 956"/>
                  <a:gd name="T36" fmla="*/ 0 w 16"/>
                  <a:gd name="T37" fmla="*/ 0 h 956"/>
                  <a:gd name="T38" fmla="*/ 0 w 16"/>
                  <a:gd name="T39" fmla="*/ 0 h 956"/>
                  <a:gd name="T40" fmla="*/ 0 w 16"/>
                  <a:gd name="T41" fmla="*/ 0 h 956"/>
                  <a:gd name="T42" fmla="*/ 0 w 16"/>
                  <a:gd name="T43" fmla="*/ 0 h 956"/>
                  <a:gd name="T44" fmla="*/ 0 w 16"/>
                  <a:gd name="T45" fmla="*/ 0 h 956"/>
                  <a:gd name="T46" fmla="*/ 0 w 16"/>
                  <a:gd name="T47" fmla="*/ 0 h 956"/>
                  <a:gd name="T48" fmla="*/ 0 w 16"/>
                  <a:gd name="T49" fmla="*/ 0 h 956"/>
                  <a:gd name="T50" fmla="*/ 0 w 16"/>
                  <a:gd name="T51" fmla="*/ 0 h 95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956"/>
                  <a:gd name="T80" fmla="*/ 16 w 16"/>
                  <a:gd name="T81" fmla="*/ 956 h 95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956">
                    <a:moveTo>
                      <a:pt x="16" y="10"/>
                    </a:moveTo>
                    <a:lnTo>
                      <a:pt x="16" y="6"/>
                    </a:lnTo>
                    <a:lnTo>
                      <a:pt x="16" y="4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949"/>
                    </a:lnTo>
                    <a:lnTo>
                      <a:pt x="0" y="952"/>
                    </a:lnTo>
                    <a:lnTo>
                      <a:pt x="2" y="952"/>
                    </a:lnTo>
                    <a:lnTo>
                      <a:pt x="2" y="956"/>
                    </a:lnTo>
                    <a:lnTo>
                      <a:pt x="6" y="956"/>
                    </a:lnTo>
                    <a:lnTo>
                      <a:pt x="8" y="956"/>
                    </a:lnTo>
                    <a:lnTo>
                      <a:pt x="11" y="956"/>
                    </a:lnTo>
                    <a:lnTo>
                      <a:pt x="13" y="952"/>
                    </a:lnTo>
                    <a:lnTo>
                      <a:pt x="16" y="952"/>
                    </a:lnTo>
                    <a:lnTo>
                      <a:pt x="16" y="949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50" name="Line 1409"/>
              <p:cNvSpPr>
                <a:spLocks noChangeShapeType="1"/>
              </p:cNvSpPr>
              <p:nvPr/>
            </p:nvSpPr>
            <p:spPr bwMode="auto">
              <a:xfrm>
                <a:off x="3118" y="364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51" name="Freeform 1410"/>
              <p:cNvSpPr>
                <a:spLocks/>
              </p:cNvSpPr>
              <p:nvPr/>
            </p:nvSpPr>
            <p:spPr bwMode="auto">
              <a:xfrm>
                <a:off x="3116" y="3645"/>
                <a:ext cx="5" cy="4"/>
              </a:xfrm>
              <a:custGeom>
                <a:avLst/>
                <a:gdLst>
                  <a:gd name="T0" fmla="*/ 0 w 24"/>
                  <a:gd name="T1" fmla="*/ 0 h 19"/>
                  <a:gd name="T2" fmla="*/ 0 w 24"/>
                  <a:gd name="T3" fmla="*/ 0 h 19"/>
                  <a:gd name="T4" fmla="*/ 0 w 24"/>
                  <a:gd name="T5" fmla="*/ 0 h 19"/>
                  <a:gd name="T6" fmla="*/ 0 w 24"/>
                  <a:gd name="T7" fmla="*/ 0 h 19"/>
                  <a:gd name="T8" fmla="*/ 0 w 24"/>
                  <a:gd name="T9" fmla="*/ 0 h 19"/>
                  <a:gd name="T10" fmla="*/ 0 w 24"/>
                  <a:gd name="T11" fmla="*/ 0 h 19"/>
                  <a:gd name="T12" fmla="*/ 0 w 24"/>
                  <a:gd name="T13" fmla="*/ 0 h 19"/>
                  <a:gd name="T14" fmla="*/ 0 w 24"/>
                  <a:gd name="T15" fmla="*/ 0 h 19"/>
                  <a:gd name="T16" fmla="*/ 0 w 24"/>
                  <a:gd name="T17" fmla="*/ 0 h 19"/>
                  <a:gd name="T18" fmla="*/ 0 w 24"/>
                  <a:gd name="T19" fmla="*/ 0 h 19"/>
                  <a:gd name="T20" fmla="*/ 0 w 24"/>
                  <a:gd name="T21" fmla="*/ 0 h 19"/>
                  <a:gd name="T22" fmla="*/ 0 w 24"/>
                  <a:gd name="T23" fmla="*/ 0 h 19"/>
                  <a:gd name="T24" fmla="*/ 0 w 24"/>
                  <a:gd name="T25" fmla="*/ 0 h 19"/>
                  <a:gd name="T26" fmla="*/ 0 w 24"/>
                  <a:gd name="T27" fmla="*/ 0 h 19"/>
                  <a:gd name="T28" fmla="*/ 0 w 24"/>
                  <a:gd name="T29" fmla="*/ 0 h 19"/>
                  <a:gd name="T30" fmla="*/ 0 w 24"/>
                  <a:gd name="T31" fmla="*/ 0 h 19"/>
                  <a:gd name="T32" fmla="*/ 0 w 24"/>
                  <a:gd name="T33" fmla="*/ 0 h 19"/>
                  <a:gd name="T34" fmla="*/ 0 w 24"/>
                  <a:gd name="T35" fmla="*/ 0 h 19"/>
                  <a:gd name="T36" fmla="*/ 0 w 24"/>
                  <a:gd name="T37" fmla="*/ 0 h 19"/>
                  <a:gd name="T38" fmla="*/ 0 w 24"/>
                  <a:gd name="T39" fmla="*/ 0 h 19"/>
                  <a:gd name="T40" fmla="*/ 0 w 24"/>
                  <a:gd name="T41" fmla="*/ 0 h 19"/>
                  <a:gd name="T42" fmla="*/ 0 w 24"/>
                  <a:gd name="T43" fmla="*/ 0 h 19"/>
                  <a:gd name="T44" fmla="*/ 0 w 24"/>
                  <a:gd name="T45" fmla="*/ 0 h 19"/>
                  <a:gd name="T46" fmla="*/ 0 w 24"/>
                  <a:gd name="T47" fmla="*/ 0 h 19"/>
                  <a:gd name="T48" fmla="*/ 0 w 24"/>
                  <a:gd name="T49" fmla="*/ 0 h 19"/>
                  <a:gd name="T50" fmla="*/ 0 w 24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4"/>
                  <a:gd name="T79" fmla="*/ 0 h 19"/>
                  <a:gd name="T80" fmla="*/ 24 w 24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4" h="19">
                    <a:moveTo>
                      <a:pt x="8" y="0"/>
                    </a:moveTo>
                    <a:lnTo>
                      <a:pt x="6" y="0"/>
                    </a:lnTo>
                    <a:lnTo>
                      <a:pt x="2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2" y="15"/>
                    </a:lnTo>
                    <a:lnTo>
                      <a:pt x="2" y="19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16" y="19"/>
                    </a:lnTo>
                    <a:lnTo>
                      <a:pt x="22" y="19"/>
                    </a:lnTo>
                    <a:lnTo>
                      <a:pt x="22" y="15"/>
                    </a:lnTo>
                    <a:lnTo>
                      <a:pt x="24" y="15"/>
                    </a:lnTo>
                    <a:lnTo>
                      <a:pt x="24" y="12"/>
                    </a:lnTo>
                    <a:lnTo>
                      <a:pt x="24" y="9"/>
                    </a:lnTo>
                    <a:lnTo>
                      <a:pt x="24" y="6"/>
                    </a:lnTo>
                    <a:lnTo>
                      <a:pt x="22" y="3"/>
                    </a:lnTo>
                    <a:lnTo>
                      <a:pt x="19" y="0"/>
                    </a:lnTo>
                    <a:lnTo>
                      <a:pt x="16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52" name="Line 1411"/>
              <p:cNvSpPr>
                <a:spLocks noChangeShapeType="1"/>
              </p:cNvSpPr>
              <p:nvPr/>
            </p:nvSpPr>
            <p:spPr bwMode="auto">
              <a:xfrm>
                <a:off x="531" y="146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53" name="Freeform 1412"/>
              <p:cNvSpPr>
                <a:spLocks/>
              </p:cNvSpPr>
              <p:nvPr/>
            </p:nvSpPr>
            <p:spPr bwMode="auto">
              <a:xfrm>
                <a:off x="529" y="1468"/>
                <a:ext cx="83" cy="3"/>
              </a:xfrm>
              <a:custGeom>
                <a:avLst/>
                <a:gdLst>
                  <a:gd name="T0" fmla="*/ 0 w 417"/>
                  <a:gd name="T1" fmla="*/ 0 h 18"/>
                  <a:gd name="T2" fmla="*/ 0 w 417"/>
                  <a:gd name="T3" fmla="*/ 0 h 18"/>
                  <a:gd name="T4" fmla="*/ 0 w 417"/>
                  <a:gd name="T5" fmla="*/ 0 h 18"/>
                  <a:gd name="T6" fmla="*/ 0 w 417"/>
                  <a:gd name="T7" fmla="*/ 0 h 18"/>
                  <a:gd name="T8" fmla="*/ 0 w 417"/>
                  <a:gd name="T9" fmla="*/ 0 h 18"/>
                  <a:gd name="T10" fmla="*/ 0 w 417"/>
                  <a:gd name="T11" fmla="*/ 0 h 18"/>
                  <a:gd name="T12" fmla="*/ 0 w 417"/>
                  <a:gd name="T13" fmla="*/ 0 h 18"/>
                  <a:gd name="T14" fmla="*/ 0 w 417"/>
                  <a:gd name="T15" fmla="*/ 0 h 18"/>
                  <a:gd name="T16" fmla="*/ 0 w 417"/>
                  <a:gd name="T17" fmla="*/ 0 h 18"/>
                  <a:gd name="T18" fmla="*/ 0 w 417"/>
                  <a:gd name="T19" fmla="*/ 0 h 18"/>
                  <a:gd name="T20" fmla="*/ 0 w 417"/>
                  <a:gd name="T21" fmla="*/ 0 h 18"/>
                  <a:gd name="T22" fmla="*/ 0 w 417"/>
                  <a:gd name="T23" fmla="*/ 0 h 18"/>
                  <a:gd name="T24" fmla="*/ 0 w 417"/>
                  <a:gd name="T25" fmla="*/ 0 h 18"/>
                  <a:gd name="T26" fmla="*/ 0 w 417"/>
                  <a:gd name="T27" fmla="*/ 0 h 18"/>
                  <a:gd name="T28" fmla="*/ 0 w 417"/>
                  <a:gd name="T29" fmla="*/ 0 h 18"/>
                  <a:gd name="T30" fmla="*/ 0 w 417"/>
                  <a:gd name="T31" fmla="*/ 0 h 18"/>
                  <a:gd name="T32" fmla="*/ 0 w 417"/>
                  <a:gd name="T33" fmla="*/ 0 h 18"/>
                  <a:gd name="T34" fmla="*/ 0 w 417"/>
                  <a:gd name="T35" fmla="*/ 0 h 18"/>
                  <a:gd name="T36" fmla="*/ 0 w 417"/>
                  <a:gd name="T37" fmla="*/ 0 h 18"/>
                  <a:gd name="T38" fmla="*/ 0 w 417"/>
                  <a:gd name="T39" fmla="*/ 0 h 18"/>
                  <a:gd name="T40" fmla="*/ 0 w 417"/>
                  <a:gd name="T41" fmla="*/ 0 h 18"/>
                  <a:gd name="T42" fmla="*/ 0 w 417"/>
                  <a:gd name="T43" fmla="*/ 0 h 18"/>
                  <a:gd name="T44" fmla="*/ 0 w 417"/>
                  <a:gd name="T45" fmla="*/ 0 h 18"/>
                  <a:gd name="T46" fmla="*/ 0 w 417"/>
                  <a:gd name="T47" fmla="*/ 0 h 18"/>
                  <a:gd name="T48" fmla="*/ 0 w 417"/>
                  <a:gd name="T49" fmla="*/ 0 h 18"/>
                  <a:gd name="T50" fmla="*/ 0 w 417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17"/>
                  <a:gd name="T79" fmla="*/ 0 h 18"/>
                  <a:gd name="T80" fmla="*/ 417 w 417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17" h="18">
                    <a:moveTo>
                      <a:pt x="9" y="0"/>
                    </a:moveTo>
                    <a:lnTo>
                      <a:pt x="5" y="0"/>
                    </a:lnTo>
                    <a:lnTo>
                      <a:pt x="5" y="4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3" y="16"/>
                    </a:lnTo>
                    <a:lnTo>
                      <a:pt x="5" y="18"/>
                    </a:lnTo>
                    <a:lnTo>
                      <a:pt x="9" y="18"/>
                    </a:lnTo>
                    <a:lnTo>
                      <a:pt x="406" y="18"/>
                    </a:lnTo>
                    <a:lnTo>
                      <a:pt x="412" y="18"/>
                    </a:lnTo>
                    <a:lnTo>
                      <a:pt x="415" y="16"/>
                    </a:lnTo>
                    <a:lnTo>
                      <a:pt x="417" y="12"/>
                    </a:lnTo>
                    <a:lnTo>
                      <a:pt x="417" y="10"/>
                    </a:lnTo>
                    <a:lnTo>
                      <a:pt x="415" y="6"/>
                    </a:lnTo>
                    <a:lnTo>
                      <a:pt x="415" y="4"/>
                    </a:lnTo>
                    <a:lnTo>
                      <a:pt x="412" y="4"/>
                    </a:lnTo>
                    <a:lnTo>
                      <a:pt x="410" y="0"/>
                    </a:lnTo>
                    <a:lnTo>
                      <a:pt x="406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54" name="Line 1413"/>
              <p:cNvSpPr>
                <a:spLocks noChangeShapeType="1"/>
              </p:cNvSpPr>
              <p:nvPr/>
            </p:nvSpPr>
            <p:spPr bwMode="auto">
              <a:xfrm>
                <a:off x="612" y="147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55" name="Freeform 1414"/>
              <p:cNvSpPr>
                <a:spLocks/>
              </p:cNvSpPr>
              <p:nvPr/>
            </p:nvSpPr>
            <p:spPr bwMode="auto">
              <a:xfrm>
                <a:off x="609" y="1468"/>
                <a:ext cx="3" cy="23"/>
              </a:xfrm>
              <a:custGeom>
                <a:avLst/>
                <a:gdLst>
                  <a:gd name="T0" fmla="*/ 0 w 16"/>
                  <a:gd name="T1" fmla="*/ 0 h 116"/>
                  <a:gd name="T2" fmla="*/ 0 w 16"/>
                  <a:gd name="T3" fmla="*/ 0 h 116"/>
                  <a:gd name="T4" fmla="*/ 0 w 16"/>
                  <a:gd name="T5" fmla="*/ 0 h 116"/>
                  <a:gd name="T6" fmla="*/ 0 w 16"/>
                  <a:gd name="T7" fmla="*/ 0 h 116"/>
                  <a:gd name="T8" fmla="*/ 0 w 16"/>
                  <a:gd name="T9" fmla="*/ 0 h 116"/>
                  <a:gd name="T10" fmla="*/ 0 w 16"/>
                  <a:gd name="T11" fmla="*/ 0 h 116"/>
                  <a:gd name="T12" fmla="*/ 0 w 16"/>
                  <a:gd name="T13" fmla="*/ 0 h 116"/>
                  <a:gd name="T14" fmla="*/ 0 w 16"/>
                  <a:gd name="T15" fmla="*/ 0 h 116"/>
                  <a:gd name="T16" fmla="*/ 0 w 16"/>
                  <a:gd name="T17" fmla="*/ 0 h 116"/>
                  <a:gd name="T18" fmla="*/ 0 w 16"/>
                  <a:gd name="T19" fmla="*/ 0 h 116"/>
                  <a:gd name="T20" fmla="*/ 0 w 16"/>
                  <a:gd name="T21" fmla="*/ 0 h 116"/>
                  <a:gd name="T22" fmla="*/ 0 w 16"/>
                  <a:gd name="T23" fmla="*/ 0 h 116"/>
                  <a:gd name="T24" fmla="*/ 0 w 16"/>
                  <a:gd name="T25" fmla="*/ 0 h 116"/>
                  <a:gd name="T26" fmla="*/ 0 w 16"/>
                  <a:gd name="T27" fmla="*/ 0 h 116"/>
                  <a:gd name="T28" fmla="*/ 0 w 16"/>
                  <a:gd name="T29" fmla="*/ 0 h 116"/>
                  <a:gd name="T30" fmla="*/ 0 w 16"/>
                  <a:gd name="T31" fmla="*/ 0 h 116"/>
                  <a:gd name="T32" fmla="*/ 0 w 16"/>
                  <a:gd name="T33" fmla="*/ 0 h 116"/>
                  <a:gd name="T34" fmla="*/ 0 w 16"/>
                  <a:gd name="T35" fmla="*/ 0 h 116"/>
                  <a:gd name="T36" fmla="*/ 0 w 16"/>
                  <a:gd name="T37" fmla="*/ 0 h 116"/>
                  <a:gd name="T38" fmla="*/ 0 w 16"/>
                  <a:gd name="T39" fmla="*/ 0 h 116"/>
                  <a:gd name="T40" fmla="*/ 0 w 16"/>
                  <a:gd name="T41" fmla="*/ 0 h 116"/>
                  <a:gd name="T42" fmla="*/ 0 w 16"/>
                  <a:gd name="T43" fmla="*/ 0 h 116"/>
                  <a:gd name="T44" fmla="*/ 0 w 16"/>
                  <a:gd name="T45" fmla="*/ 0 h 116"/>
                  <a:gd name="T46" fmla="*/ 0 w 16"/>
                  <a:gd name="T47" fmla="*/ 0 h 116"/>
                  <a:gd name="T48" fmla="*/ 0 w 16"/>
                  <a:gd name="T49" fmla="*/ 0 h 116"/>
                  <a:gd name="T50" fmla="*/ 0 w 16"/>
                  <a:gd name="T51" fmla="*/ 0 h 11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16"/>
                  <a:gd name="T80" fmla="*/ 16 w 16"/>
                  <a:gd name="T81" fmla="*/ 116 h 11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16">
                    <a:moveTo>
                      <a:pt x="16" y="10"/>
                    </a:moveTo>
                    <a:lnTo>
                      <a:pt x="16" y="10"/>
                    </a:lnTo>
                    <a:lnTo>
                      <a:pt x="14" y="6"/>
                    </a:lnTo>
                    <a:lnTo>
                      <a:pt x="14" y="4"/>
                    </a:lnTo>
                    <a:lnTo>
                      <a:pt x="11" y="4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08"/>
                    </a:lnTo>
                    <a:lnTo>
                      <a:pt x="0" y="114"/>
                    </a:lnTo>
                    <a:lnTo>
                      <a:pt x="3" y="114"/>
                    </a:lnTo>
                    <a:lnTo>
                      <a:pt x="3" y="116"/>
                    </a:lnTo>
                    <a:lnTo>
                      <a:pt x="5" y="116"/>
                    </a:lnTo>
                    <a:lnTo>
                      <a:pt x="9" y="116"/>
                    </a:lnTo>
                    <a:lnTo>
                      <a:pt x="11" y="116"/>
                    </a:lnTo>
                    <a:lnTo>
                      <a:pt x="14" y="114"/>
                    </a:lnTo>
                    <a:lnTo>
                      <a:pt x="16" y="110"/>
                    </a:lnTo>
                    <a:lnTo>
                      <a:pt x="16" y="108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56" name="Line 1415"/>
              <p:cNvSpPr>
                <a:spLocks noChangeShapeType="1"/>
              </p:cNvSpPr>
              <p:nvPr/>
            </p:nvSpPr>
            <p:spPr bwMode="auto">
              <a:xfrm>
                <a:off x="611" y="148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557" name="Freeform 1416"/>
              <p:cNvSpPr>
                <a:spLocks/>
              </p:cNvSpPr>
              <p:nvPr/>
            </p:nvSpPr>
            <p:spPr bwMode="auto">
              <a:xfrm>
                <a:off x="609" y="1488"/>
                <a:ext cx="46" cy="3"/>
              </a:xfrm>
              <a:custGeom>
                <a:avLst/>
                <a:gdLst>
                  <a:gd name="T0" fmla="*/ 0 w 230"/>
                  <a:gd name="T1" fmla="*/ 0 h 17"/>
                  <a:gd name="T2" fmla="*/ 0 w 230"/>
                  <a:gd name="T3" fmla="*/ 0 h 17"/>
                  <a:gd name="T4" fmla="*/ 0 w 230"/>
                  <a:gd name="T5" fmla="*/ 0 h 17"/>
                  <a:gd name="T6" fmla="*/ 0 w 230"/>
                  <a:gd name="T7" fmla="*/ 0 h 17"/>
                  <a:gd name="T8" fmla="*/ 0 w 230"/>
                  <a:gd name="T9" fmla="*/ 0 h 17"/>
                  <a:gd name="T10" fmla="*/ 0 w 230"/>
                  <a:gd name="T11" fmla="*/ 0 h 17"/>
                  <a:gd name="T12" fmla="*/ 0 w 230"/>
                  <a:gd name="T13" fmla="*/ 0 h 17"/>
                  <a:gd name="T14" fmla="*/ 0 w 230"/>
                  <a:gd name="T15" fmla="*/ 0 h 17"/>
                  <a:gd name="T16" fmla="*/ 0 w 230"/>
                  <a:gd name="T17" fmla="*/ 0 h 17"/>
                  <a:gd name="T18" fmla="*/ 0 w 230"/>
                  <a:gd name="T19" fmla="*/ 0 h 17"/>
                  <a:gd name="T20" fmla="*/ 0 w 230"/>
                  <a:gd name="T21" fmla="*/ 0 h 17"/>
                  <a:gd name="T22" fmla="*/ 0 w 230"/>
                  <a:gd name="T23" fmla="*/ 0 h 17"/>
                  <a:gd name="T24" fmla="*/ 0 w 230"/>
                  <a:gd name="T25" fmla="*/ 0 h 17"/>
                  <a:gd name="T26" fmla="*/ 0 w 230"/>
                  <a:gd name="T27" fmla="*/ 0 h 17"/>
                  <a:gd name="T28" fmla="*/ 0 w 230"/>
                  <a:gd name="T29" fmla="*/ 0 h 17"/>
                  <a:gd name="T30" fmla="*/ 0 w 230"/>
                  <a:gd name="T31" fmla="*/ 0 h 17"/>
                  <a:gd name="T32" fmla="*/ 0 w 230"/>
                  <a:gd name="T33" fmla="*/ 0 h 17"/>
                  <a:gd name="T34" fmla="*/ 0 w 230"/>
                  <a:gd name="T35" fmla="*/ 0 h 17"/>
                  <a:gd name="T36" fmla="*/ 0 w 230"/>
                  <a:gd name="T37" fmla="*/ 0 h 17"/>
                  <a:gd name="T38" fmla="*/ 0 w 230"/>
                  <a:gd name="T39" fmla="*/ 0 h 17"/>
                  <a:gd name="T40" fmla="*/ 0 w 230"/>
                  <a:gd name="T41" fmla="*/ 0 h 17"/>
                  <a:gd name="T42" fmla="*/ 0 w 230"/>
                  <a:gd name="T43" fmla="*/ 0 h 17"/>
                  <a:gd name="T44" fmla="*/ 0 w 230"/>
                  <a:gd name="T45" fmla="*/ 0 h 17"/>
                  <a:gd name="T46" fmla="*/ 0 w 230"/>
                  <a:gd name="T47" fmla="*/ 0 h 17"/>
                  <a:gd name="T48" fmla="*/ 0 w 230"/>
                  <a:gd name="T49" fmla="*/ 0 h 17"/>
                  <a:gd name="T50" fmla="*/ 0 w 230"/>
                  <a:gd name="T51" fmla="*/ 0 h 1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30"/>
                  <a:gd name="T79" fmla="*/ 0 h 17"/>
                  <a:gd name="T80" fmla="*/ 230 w 230"/>
                  <a:gd name="T81" fmla="*/ 17 h 1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30" h="17">
                    <a:moveTo>
                      <a:pt x="9" y="0"/>
                    </a:moveTo>
                    <a:lnTo>
                      <a:pt x="5" y="0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3" y="15"/>
                    </a:lnTo>
                    <a:lnTo>
                      <a:pt x="3" y="17"/>
                    </a:lnTo>
                    <a:lnTo>
                      <a:pt x="5" y="17"/>
                    </a:lnTo>
                    <a:lnTo>
                      <a:pt x="9" y="17"/>
                    </a:lnTo>
                    <a:lnTo>
                      <a:pt x="221" y="17"/>
                    </a:lnTo>
                    <a:lnTo>
                      <a:pt x="226" y="17"/>
                    </a:lnTo>
                    <a:lnTo>
                      <a:pt x="226" y="15"/>
                    </a:lnTo>
                    <a:lnTo>
                      <a:pt x="230" y="15"/>
                    </a:lnTo>
                    <a:lnTo>
                      <a:pt x="230" y="11"/>
                    </a:lnTo>
                    <a:lnTo>
                      <a:pt x="230" y="9"/>
                    </a:lnTo>
                    <a:lnTo>
                      <a:pt x="230" y="6"/>
                    </a:lnTo>
                    <a:lnTo>
                      <a:pt x="226" y="3"/>
                    </a:lnTo>
                    <a:lnTo>
                      <a:pt x="224" y="0"/>
                    </a:lnTo>
                    <a:lnTo>
                      <a:pt x="221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</p:grpSp>
        <p:grpSp>
          <p:nvGrpSpPr>
            <p:cNvPr id="10" name="Group 1417"/>
            <p:cNvGrpSpPr>
              <a:grpSpLocks/>
            </p:cNvGrpSpPr>
            <p:nvPr/>
          </p:nvGrpSpPr>
          <p:grpSpPr bwMode="auto">
            <a:xfrm>
              <a:off x="652" y="1488"/>
              <a:ext cx="720" cy="1042"/>
              <a:chOff x="652" y="1488"/>
              <a:chExt cx="720" cy="1042"/>
            </a:xfrm>
            <a:grpFill/>
          </p:grpSpPr>
          <p:sp>
            <p:nvSpPr>
              <p:cNvPr id="36158" name="Line 1418"/>
              <p:cNvSpPr>
                <a:spLocks noChangeShapeType="1"/>
              </p:cNvSpPr>
              <p:nvPr/>
            </p:nvSpPr>
            <p:spPr bwMode="auto">
              <a:xfrm>
                <a:off x="655" y="148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59" name="Freeform 1419"/>
              <p:cNvSpPr>
                <a:spLocks/>
              </p:cNvSpPr>
              <p:nvPr/>
            </p:nvSpPr>
            <p:spPr bwMode="auto">
              <a:xfrm>
                <a:off x="652" y="1488"/>
                <a:ext cx="3" cy="23"/>
              </a:xfrm>
              <a:custGeom>
                <a:avLst/>
                <a:gdLst>
                  <a:gd name="T0" fmla="*/ 0 w 17"/>
                  <a:gd name="T1" fmla="*/ 0 h 117"/>
                  <a:gd name="T2" fmla="*/ 0 w 17"/>
                  <a:gd name="T3" fmla="*/ 0 h 117"/>
                  <a:gd name="T4" fmla="*/ 0 w 17"/>
                  <a:gd name="T5" fmla="*/ 0 h 117"/>
                  <a:gd name="T6" fmla="*/ 0 w 17"/>
                  <a:gd name="T7" fmla="*/ 0 h 117"/>
                  <a:gd name="T8" fmla="*/ 0 w 17"/>
                  <a:gd name="T9" fmla="*/ 0 h 117"/>
                  <a:gd name="T10" fmla="*/ 0 w 17"/>
                  <a:gd name="T11" fmla="*/ 0 h 117"/>
                  <a:gd name="T12" fmla="*/ 0 w 17"/>
                  <a:gd name="T13" fmla="*/ 0 h 117"/>
                  <a:gd name="T14" fmla="*/ 0 w 17"/>
                  <a:gd name="T15" fmla="*/ 0 h 117"/>
                  <a:gd name="T16" fmla="*/ 0 w 17"/>
                  <a:gd name="T17" fmla="*/ 0 h 117"/>
                  <a:gd name="T18" fmla="*/ 0 w 17"/>
                  <a:gd name="T19" fmla="*/ 0 h 117"/>
                  <a:gd name="T20" fmla="*/ 0 w 17"/>
                  <a:gd name="T21" fmla="*/ 0 h 117"/>
                  <a:gd name="T22" fmla="*/ 0 w 17"/>
                  <a:gd name="T23" fmla="*/ 0 h 117"/>
                  <a:gd name="T24" fmla="*/ 0 w 17"/>
                  <a:gd name="T25" fmla="*/ 0 h 117"/>
                  <a:gd name="T26" fmla="*/ 0 w 17"/>
                  <a:gd name="T27" fmla="*/ 0 h 117"/>
                  <a:gd name="T28" fmla="*/ 0 w 17"/>
                  <a:gd name="T29" fmla="*/ 0 h 117"/>
                  <a:gd name="T30" fmla="*/ 0 w 17"/>
                  <a:gd name="T31" fmla="*/ 0 h 117"/>
                  <a:gd name="T32" fmla="*/ 0 w 17"/>
                  <a:gd name="T33" fmla="*/ 0 h 117"/>
                  <a:gd name="T34" fmla="*/ 0 w 17"/>
                  <a:gd name="T35" fmla="*/ 0 h 117"/>
                  <a:gd name="T36" fmla="*/ 0 w 17"/>
                  <a:gd name="T37" fmla="*/ 0 h 117"/>
                  <a:gd name="T38" fmla="*/ 0 w 17"/>
                  <a:gd name="T39" fmla="*/ 0 h 117"/>
                  <a:gd name="T40" fmla="*/ 0 w 17"/>
                  <a:gd name="T41" fmla="*/ 0 h 117"/>
                  <a:gd name="T42" fmla="*/ 0 w 17"/>
                  <a:gd name="T43" fmla="*/ 0 h 117"/>
                  <a:gd name="T44" fmla="*/ 0 w 17"/>
                  <a:gd name="T45" fmla="*/ 0 h 117"/>
                  <a:gd name="T46" fmla="*/ 0 w 17"/>
                  <a:gd name="T47" fmla="*/ 0 h 117"/>
                  <a:gd name="T48" fmla="*/ 0 w 17"/>
                  <a:gd name="T49" fmla="*/ 0 h 117"/>
                  <a:gd name="T50" fmla="*/ 0 w 17"/>
                  <a:gd name="T51" fmla="*/ 0 h 11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17"/>
                  <a:gd name="T80" fmla="*/ 17 w 17"/>
                  <a:gd name="T81" fmla="*/ 117 h 11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17">
                    <a:moveTo>
                      <a:pt x="17" y="9"/>
                    </a:moveTo>
                    <a:lnTo>
                      <a:pt x="17" y="6"/>
                    </a:lnTo>
                    <a:lnTo>
                      <a:pt x="13" y="3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3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07"/>
                    </a:lnTo>
                    <a:lnTo>
                      <a:pt x="2" y="113"/>
                    </a:lnTo>
                    <a:lnTo>
                      <a:pt x="6" y="117"/>
                    </a:lnTo>
                    <a:lnTo>
                      <a:pt x="8" y="117"/>
                    </a:lnTo>
                    <a:lnTo>
                      <a:pt x="11" y="117"/>
                    </a:lnTo>
                    <a:lnTo>
                      <a:pt x="13" y="117"/>
                    </a:lnTo>
                    <a:lnTo>
                      <a:pt x="13" y="113"/>
                    </a:lnTo>
                    <a:lnTo>
                      <a:pt x="17" y="113"/>
                    </a:lnTo>
                    <a:lnTo>
                      <a:pt x="17" y="111"/>
                    </a:lnTo>
                    <a:lnTo>
                      <a:pt x="17" y="107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60" name="Line 1420"/>
              <p:cNvSpPr>
                <a:spLocks noChangeShapeType="1"/>
              </p:cNvSpPr>
              <p:nvPr/>
            </p:nvSpPr>
            <p:spPr bwMode="auto">
              <a:xfrm>
                <a:off x="653" y="150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61" name="Freeform 1421"/>
              <p:cNvSpPr>
                <a:spLocks/>
              </p:cNvSpPr>
              <p:nvPr/>
            </p:nvSpPr>
            <p:spPr bwMode="auto">
              <a:xfrm>
                <a:off x="652" y="1507"/>
                <a:ext cx="15" cy="4"/>
              </a:xfrm>
              <a:custGeom>
                <a:avLst/>
                <a:gdLst>
                  <a:gd name="T0" fmla="*/ 0 w 74"/>
                  <a:gd name="T1" fmla="*/ 0 h 19"/>
                  <a:gd name="T2" fmla="*/ 0 w 74"/>
                  <a:gd name="T3" fmla="*/ 0 h 19"/>
                  <a:gd name="T4" fmla="*/ 0 w 74"/>
                  <a:gd name="T5" fmla="*/ 0 h 19"/>
                  <a:gd name="T6" fmla="*/ 0 w 74"/>
                  <a:gd name="T7" fmla="*/ 0 h 19"/>
                  <a:gd name="T8" fmla="*/ 0 w 74"/>
                  <a:gd name="T9" fmla="*/ 0 h 19"/>
                  <a:gd name="T10" fmla="*/ 0 w 74"/>
                  <a:gd name="T11" fmla="*/ 0 h 19"/>
                  <a:gd name="T12" fmla="*/ 0 w 74"/>
                  <a:gd name="T13" fmla="*/ 0 h 19"/>
                  <a:gd name="T14" fmla="*/ 0 w 74"/>
                  <a:gd name="T15" fmla="*/ 0 h 19"/>
                  <a:gd name="T16" fmla="*/ 0 w 74"/>
                  <a:gd name="T17" fmla="*/ 0 h 19"/>
                  <a:gd name="T18" fmla="*/ 0 w 74"/>
                  <a:gd name="T19" fmla="*/ 0 h 19"/>
                  <a:gd name="T20" fmla="*/ 0 w 74"/>
                  <a:gd name="T21" fmla="*/ 0 h 19"/>
                  <a:gd name="T22" fmla="*/ 0 w 74"/>
                  <a:gd name="T23" fmla="*/ 0 h 19"/>
                  <a:gd name="T24" fmla="*/ 0 w 74"/>
                  <a:gd name="T25" fmla="*/ 0 h 19"/>
                  <a:gd name="T26" fmla="*/ 0 w 74"/>
                  <a:gd name="T27" fmla="*/ 0 h 19"/>
                  <a:gd name="T28" fmla="*/ 0 w 74"/>
                  <a:gd name="T29" fmla="*/ 0 h 19"/>
                  <a:gd name="T30" fmla="*/ 0 w 74"/>
                  <a:gd name="T31" fmla="*/ 0 h 19"/>
                  <a:gd name="T32" fmla="*/ 0 w 74"/>
                  <a:gd name="T33" fmla="*/ 0 h 19"/>
                  <a:gd name="T34" fmla="*/ 0 w 74"/>
                  <a:gd name="T35" fmla="*/ 0 h 19"/>
                  <a:gd name="T36" fmla="*/ 0 w 74"/>
                  <a:gd name="T37" fmla="*/ 0 h 19"/>
                  <a:gd name="T38" fmla="*/ 0 w 74"/>
                  <a:gd name="T39" fmla="*/ 0 h 19"/>
                  <a:gd name="T40" fmla="*/ 0 w 74"/>
                  <a:gd name="T41" fmla="*/ 0 h 19"/>
                  <a:gd name="T42" fmla="*/ 0 w 74"/>
                  <a:gd name="T43" fmla="*/ 0 h 19"/>
                  <a:gd name="T44" fmla="*/ 0 w 74"/>
                  <a:gd name="T45" fmla="*/ 0 h 19"/>
                  <a:gd name="T46" fmla="*/ 0 w 74"/>
                  <a:gd name="T47" fmla="*/ 0 h 19"/>
                  <a:gd name="T48" fmla="*/ 0 w 74"/>
                  <a:gd name="T49" fmla="*/ 0 h 19"/>
                  <a:gd name="T50" fmla="*/ 0 w 74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74"/>
                  <a:gd name="T79" fmla="*/ 0 h 19"/>
                  <a:gd name="T80" fmla="*/ 74 w 74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74" h="19">
                    <a:moveTo>
                      <a:pt x="8" y="0"/>
                    </a:moveTo>
                    <a:lnTo>
                      <a:pt x="6" y="0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2" y="15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63" y="19"/>
                    </a:lnTo>
                    <a:lnTo>
                      <a:pt x="72" y="19"/>
                    </a:lnTo>
                    <a:lnTo>
                      <a:pt x="72" y="15"/>
                    </a:lnTo>
                    <a:lnTo>
                      <a:pt x="74" y="15"/>
                    </a:lnTo>
                    <a:lnTo>
                      <a:pt x="74" y="13"/>
                    </a:lnTo>
                    <a:lnTo>
                      <a:pt x="74" y="9"/>
                    </a:lnTo>
                    <a:lnTo>
                      <a:pt x="74" y="6"/>
                    </a:lnTo>
                    <a:lnTo>
                      <a:pt x="72" y="3"/>
                    </a:lnTo>
                    <a:lnTo>
                      <a:pt x="72" y="0"/>
                    </a:lnTo>
                    <a:lnTo>
                      <a:pt x="68" y="0"/>
                    </a:lnTo>
                    <a:lnTo>
                      <a:pt x="63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62" name="Line 1422"/>
              <p:cNvSpPr>
                <a:spLocks noChangeShapeType="1"/>
              </p:cNvSpPr>
              <p:nvPr/>
            </p:nvSpPr>
            <p:spPr bwMode="auto">
              <a:xfrm>
                <a:off x="667" y="150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63" name="Freeform 1423"/>
              <p:cNvSpPr>
                <a:spLocks/>
              </p:cNvSpPr>
              <p:nvPr/>
            </p:nvSpPr>
            <p:spPr bwMode="auto">
              <a:xfrm>
                <a:off x="663" y="1507"/>
                <a:ext cx="4" cy="24"/>
              </a:xfrm>
              <a:custGeom>
                <a:avLst/>
                <a:gdLst>
                  <a:gd name="T0" fmla="*/ 0 w 17"/>
                  <a:gd name="T1" fmla="*/ 0 h 117"/>
                  <a:gd name="T2" fmla="*/ 0 w 17"/>
                  <a:gd name="T3" fmla="*/ 0 h 117"/>
                  <a:gd name="T4" fmla="*/ 0 w 17"/>
                  <a:gd name="T5" fmla="*/ 0 h 117"/>
                  <a:gd name="T6" fmla="*/ 0 w 17"/>
                  <a:gd name="T7" fmla="*/ 0 h 117"/>
                  <a:gd name="T8" fmla="*/ 0 w 17"/>
                  <a:gd name="T9" fmla="*/ 0 h 117"/>
                  <a:gd name="T10" fmla="*/ 0 w 17"/>
                  <a:gd name="T11" fmla="*/ 0 h 117"/>
                  <a:gd name="T12" fmla="*/ 0 w 17"/>
                  <a:gd name="T13" fmla="*/ 0 h 117"/>
                  <a:gd name="T14" fmla="*/ 0 w 17"/>
                  <a:gd name="T15" fmla="*/ 0 h 117"/>
                  <a:gd name="T16" fmla="*/ 0 w 17"/>
                  <a:gd name="T17" fmla="*/ 0 h 117"/>
                  <a:gd name="T18" fmla="*/ 0 w 17"/>
                  <a:gd name="T19" fmla="*/ 0 h 117"/>
                  <a:gd name="T20" fmla="*/ 0 w 17"/>
                  <a:gd name="T21" fmla="*/ 0 h 117"/>
                  <a:gd name="T22" fmla="*/ 0 w 17"/>
                  <a:gd name="T23" fmla="*/ 0 h 117"/>
                  <a:gd name="T24" fmla="*/ 0 w 17"/>
                  <a:gd name="T25" fmla="*/ 0 h 117"/>
                  <a:gd name="T26" fmla="*/ 0 w 17"/>
                  <a:gd name="T27" fmla="*/ 0 h 117"/>
                  <a:gd name="T28" fmla="*/ 0 w 17"/>
                  <a:gd name="T29" fmla="*/ 0 h 117"/>
                  <a:gd name="T30" fmla="*/ 0 w 17"/>
                  <a:gd name="T31" fmla="*/ 0 h 117"/>
                  <a:gd name="T32" fmla="*/ 0 w 17"/>
                  <a:gd name="T33" fmla="*/ 0 h 117"/>
                  <a:gd name="T34" fmla="*/ 0 w 17"/>
                  <a:gd name="T35" fmla="*/ 0 h 117"/>
                  <a:gd name="T36" fmla="*/ 0 w 17"/>
                  <a:gd name="T37" fmla="*/ 0 h 117"/>
                  <a:gd name="T38" fmla="*/ 0 w 17"/>
                  <a:gd name="T39" fmla="*/ 0 h 117"/>
                  <a:gd name="T40" fmla="*/ 0 w 17"/>
                  <a:gd name="T41" fmla="*/ 0 h 117"/>
                  <a:gd name="T42" fmla="*/ 0 w 17"/>
                  <a:gd name="T43" fmla="*/ 0 h 117"/>
                  <a:gd name="T44" fmla="*/ 0 w 17"/>
                  <a:gd name="T45" fmla="*/ 0 h 117"/>
                  <a:gd name="T46" fmla="*/ 0 w 17"/>
                  <a:gd name="T47" fmla="*/ 0 h 117"/>
                  <a:gd name="T48" fmla="*/ 0 w 17"/>
                  <a:gd name="T49" fmla="*/ 0 h 117"/>
                  <a:gd name="T50" fmla="*/ 0 w 17"/>
                  <a:gd name="T51" fmla="*/ 0 h 11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17"/>
                  <a:gd name="T80" fmla="*/ 17 w 17"/>
                  <a:gd name="T81" fmla="*/ 117 h 11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17">
                    <a:moveTo>
                      <a:pt x="17" y="9"/>
                    </a:moveTo>
                    <a:lnTo>
                      <a:pt x="17" y="6"/>
                    </a:lnTo>
                    <a:lnTo>
                      <a:pt x="15" y="3"/>
                    </a:lnTo>
                    <a:lnTo>
                      <a:pt x="15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3"/>
                    </a:lnTo>
                    <a:lnTo>
                      <a:pt x="4" y="6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08"/>
                    </a:lnTo>
                    <a:lnTo>
                      <a:pt x="4" y="111"/>
                    </a:lnTo>
                    <a:lnTo>
                      <a:pt x="4" y="114"/>
                    </a:lnTo>
                    <a:lnTo>
                      <a:pt x="6" y="114"/>
                    </a:lnTo>
                    <a:lnTo>
                      <a:pt x="6" y="117"/>
                    </a:lnTo>
                    <a:lnTo>
                      <a:pt x="9" y="117"/>
                    </a:lnTo>
                    <a:lnTo>
                      <a:pt x="11" y="117"/>
                    </a:lnTo>
                    <a:lnTo>
                      <a:pt x="15" y="114"/>
                    </a:lnTo>
                    <a:lnTo>
                      <a:pt x="17" y="111"/>
                    </a:lnTo>
                    <a:lnTo>
                      <a:pt x="17" y="108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64" name="Line 1424"/>
              <p:cNvSpPr>
                <a:spLocks noChangeShapeType="1"/>
              </p:cNvSpPr>
              <p:nvPr/>
            </p:nvSpPr>
            <p:spPr bwMode="auto">
              <a:xfrm>
                <a:off x="665" y="152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65" name="Freeform 1425"/>
              <p:cNvSpPr>
                <a:spLocks/>
              </p:cNvSpPr>
              <p:nvPr/>
            </p:nvSpPr>
            <p:spPr bwMode="auto">
              <a:xfrm>
                <a:off x="663" y="1527"/>
                <a:ext cx="18" cy="4"/>
              </a:xfrm>
              <a:custGeom>
                <a:avLst/>
                <a:gdLst>
                  <a:gd name="T0" fmla="*/ 0 w 88"/>
                  <a:gd name="T1" fmla="*/ 0 h 19"/>
                  <a:gd name="T2" fmla="*/ 0 w 88"/>
                  <a:gd name="T3" fmla="*/ 0 h 19"/>
                  <a:gd name="T4" fmla="*/ 0 w 88"/>
                  <a:gd name="T5" fmla="*/ 0 h 19"/>
                  <a:gd name="T6" fmla="*/ 0 w 88"/>
                  <a:gd name="T7" fmla="*/ 0 h 19"/>
                  <a:gd name="T8" fmla="*/ 0 w 88"/>
                  <a:gd name="T9" fmla="*/ 0 h 19"/>
                  <a:gd name="T10" fmla="*/ 0 w 88"/>
                  <a:gd name="T11" fmla="*/ 0 h 19"/>
                  <a:gd name="T12" fmla="*/ 0 w 88"/>
                  <a:gd name="T13" fmla="*/ 0 h 19"/>
                  <a:gd name="T14" fmla="*/ 0 w 88"/>
                  <a:gd name="T15" fmla="*/ 0 h 19"/>
                  <a:gd name="T16" fmla="*/ 0 w 88"/>
                  <a:gd name="T17" fmla="*/ 0 h 19"/>
                  <a:gd name="T18" fmla="*/ 0 w 88"/>
                  <a:gd name="T19" fmla="*/ 0 h 19"/>
                  <a:gd name="T20" fmla="*/ 0 w 88"/>
                  <a:gd name="T21" fmla="*/ 0 h 19"/>
                  <a:gd name="T22" fmla="*/ 0 w 88"/>
                  <a:gd name="T23" fmla="*/ 0 h 19"/>
                  <a:gd name="T24" fmla="*/ 0 w 88"/>
                  <a:gd name="T25" fmla="*/ 0 h 19"/>
                  <a:gd name="T26" fmla="*/ 0 w 88"/>
                  <a:gd name="T27" fmla="*/ 0 h 19"/>
                  <a:gd name="T28" fmla="*/ 0 w 88"/>
                  <a:gd name="T29" fmla="*/ 0 h 19"/>
                  <a:gd name="T30" fmla="*/ 0 w 88"/>
                  <a:gd name="T31" fmla="*/ 0 h 19"/>
                  <a:gd name="T32" fmla="*/ 0 w 88"/>
                  <a:gd name="T33" fmla="*/ 0 h 19"/>
                  <a:gd name="T34" fmla="*/ 0 w 88"/>
                  <a:gd name="T35" fmla="*/ 0 h 19"/>
                  <a:gd name="T36" fmla="*/ 0 w 88"/>
                  <a:gd name="T37" fmla="*/ 0 h 19"/>
                  <a:gd name="T38" fmla="*/ 0 w 88"/>
                  <a:gd name="T39" fmla="*/ 0 h 19"/>
                  <a:gd name="T40" fmla="*/ 0 w 88"/>
                  <a:gd name="T41" fmla="*/ 0 h 19"/>
                  <a:gd name="T42" fmla="*/ 0 w 88"/>
                  <a:gd name="T43" fmla="*/ 0 h 19"/>
                  <a:gd name="T44" fmla="*/ 0 w 88"/>
                  <a:gd name="T45" fmla="*/ 0 h 19"/>
                  <a:gd name="T46" fmla="*/ 0 w 88"/>
                  <a:gd name="T47" fmla="*/ 0 h 19"/>
                  <a:gd name="T48" fmla="*/ 0 w 88"/>
                  <a:gd name="T49" fmla="*/ 0 h 19"/>
                  <a:gd name="T50" fmla="*/ 0 w 88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8"/>
                  <a:gd name="T79" fmla="*/ 0 h 19"/>
                  <a:gd name="T80" fmla="*/ 88 w 88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8" h="19">
                    <a:moveTo>
                      <a:pt x="9" y="0"/>
                    </a:moveTo>
                    <a:lnTo>
                      <a:pt x="6" y="0"/>
                    </a:lnTo>
                    <a:lnTo>
                      <a:pt x="4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4" y="13"/>
                    </a:lnTo>
                    <a:lnTo>
                      <a:pt x="4" y="16"/>
                    </a:lnTo>
                    <a:lnTo>
                      <a:pt x="6" y="16"/>
                    </a:lnTo>
                    <a:lnTo>
                      <a:pt x="6" y="19"/>
                    </a:lnTo>
                    <a:lnTo>
                      <a:pt x="9" y="19"/>
                    </a:lnTo>
                    <a:lnTo>
                      <a:pt x="79" y="19"/>
                    </a:lnTo>
                    <a:lnTo>
                      <a:pt x="85" y="16"/>
                    </a:lnTo>
                    <a:lnTo>
                      <a:pt x="88" y="13"/>
                    </a:lnTo>
                    <a:lnTo>
                      <a:pt x="88" y="10"/>
                    </a:lnTo>
                    <a:lnTo>
                      <a:pt x="88" y="6"/>
                    </a:lnTo>
                    <a:lnTo>
                      <a:pt x="88" y="4"/>
                    </a:lnTo>
                    <a:lnTo>
                      <a:pt x="85" y="4"/>
                    </a:lnTo>
                    <a:lnTo>
                      <a:pt x="85" y="0"/>
                    </a:lnTo>
                    <a:lnTo>
                      <a:pt x="83" y="0"/>
                    </a:lnTo>
                    <a:lnTo>
                      <a:pt x="79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66" name="Line 1426"/>
              <p:cNvSpPr>
                <a:spLocks noChangeShapeType="1"/>
              </p:cNvSpPr>
              <p:nvPr/>
            </p:nvSpPr>
            <p:spPr bwMode="auto">
              <a:xfrm>
                <a:off x="681" y="152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67" name="Freeform 1427"/>
              <p:cNvSpPr>
                <a:spLocks/>
              </p:cNvSpPr>
              <p:nvPr/>
            </p:nvSpPr>
            <p:spPr bwMode="auto">
              <a:xfrm>
                <a:off x="678" y="1527"/>
                <a:ext cx="3" cy="23"/>
              </a:xfrm>
              <a:custGeom>
                <a:avLst/>
                <a:gdLst>
                  <a:gd name="T0" fmla="*/ 0 w 16"/>
                  <a:gd name="T1" fmla="*/ 0 h 118"/>
                  <a:gd name="T2" fmla="*/ 0 w 16"/>
                  <a:gd name="T3" fmla="*/ 0 h 118"/>
                  <a:gd name="T4" fmla="*/ 0 w 16"/>
                  <a:gd name="T5" fmla="*/ 0 h 118"/>
                  <a:gd name="T6" fmla="*/ 0 w 16"/>
                  <a:gd name="T7" fmla="*/ 0 h 118"/>
                  <a:gd name="T8" fmla="*/ 0 w 16"/>
                  <a:gd name="T9" fmla="*/ 0 h 118"/>
                  <a:gd name="T10" fmla="*/ 0 w 16"/>
                  <a:gd name="T11" fmla="*/ 0 h 118"/>
                  <a:gd name="T12" fmla="*/ 0 w 16"/>
                  <a:gd name="T13" fmla="*/ 0 h 118"/>
                  <a:gd name="T14" fmla="*/ 0 w 16"/>
                  <a:gd name="T15" fmla="*/ 0 h 118"/>
                  <a:gd name="T16" fmla="*/ 0 w 16"/>
                  <a:gd name="T17" fmla="*/ 0 h 118"/>
                  <a:gd name="T18" fmla="*/ 0 w 16"/>
                  <a:gd name="T19" fmla="*/ 0 h 118"/>
                  <a:gd name="T20" fmla="*/ 0 w 16"/>
                  <a:gd name="T21" fmla="*/ 0 h 118"/>
                  <a:gd name="T22" fmla="*/ 0 w 16"/>
                  <a:gd name="T23" fmla="*/ 0 h 118"/>
                  <a:gd name="T24" fmla="*/ 0 w 16"/>
                  <a:gd name="T25" fmla="*/ 0 h 118"/>
                  <a:gd name="T26" fmla="*/ 0 w 16"/>
                  <a:gd name="T27" fmla="*/ 0 h 118"/>
                  <a:gd name="T28" fmla="*/ 0 w 16"/>
                  <a:gd name="T29" fmla="*/ 0 h 118"/>
                  <a:gd name="T30" fmla="*/ 0 w 16"/>
                  <a:gd name="T31" fmla="*/ 0 h 118"/>
                  <a:gd name="T32" fmla="*/ 0 w 16"/>
                  <a:gd name="T33" fmla="*/ 0 h 118"/>
                  <a:gd name="T34" fmla="*/ 0 w 16"/>
                  <a:gd name="T35" fmla="*/ 0 h 118"/>
                  <a:gd name="T36" fmla="*/ 0 w 16"/>
                  <a:gd name="T37" fmla="*/ 0 h 118"/>
                  <a:gd name="T38" fmla="*/ 0 w 16"/>
                  <a:gd name="T39" fmla="*/ 0 h 118"/>
                  <a:gd name="T40" fmla="*/ 0 w 16"/>
                  <a:gd name="T41" fmla="*/ 0 h 118"/>
                  <a:gd name="T42" fmla="*/ 0 w 16"/>
                  <a:gd name="T43" fmla="*/ 0 h 118"/>
                  <a:gd name="T44" fmla="*/ 0 w 16"/>
                  <a:gd name="T45" fmla="*/ 0 h 118"/>
                  <a:gd name="T46" fmla="*/ 0 w 16"/>
                  <a:gd name="T47" fmla="*/ 0 h 118"/>
                  <a:gd name="T48" fmla="*/ 0 w 16"/>
                  <a:gd name="T49" fmla="*/ 0 h 118"/>
                  <a:gd name="T50" fmla="*/ 0 w 16"/>
                  <a:gd name="T51" fmla="*/ 0 h 1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18"/>
                  <a:gd name="T80" fmla="*/ 16 w 16"/>
                  <a:gd name="T81" fmla="*/ 118 h 1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18">
                    <a:moveTo>
                      <a:pt x="16" y="10"/>
                    </a:moveTo>
                    <a:lnTo>
                      <a:pt x="16" y="6"/>
                    </a:lnTo>
                    <a:lnTo>
                      <a:pt x="16" y="4"/>
                    </a:lnTo>
                    <a:lnTo>
                      <a:pt x="13" y="4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08"/>
                    </a:lnTo>
                    <a:lnTo>
                      <a:pt x="2" y="112"/>
                    </a:lnTo>
                    <a:lnTo>
                      <a:pt x="2" y="114"/>
                    </a:lnTo>
                    <a:lnTo>
                      <a:pt x="5" y="114"/>
                    </a:lnTo>
                    <a:lnTo>
                      <a:pt x="7" y="118"/>
                    </a:lnTo>
                    <a:lnTo>
                      <a:pt x="11" y="118"/>
                    </a:lnTo>
                    <a:lnTo>
                      <a:pt x="13" y="114"/>
                    </a:lnTo>
                    <a:lnTo>
                      <a:pt x="16" y="112"/>
                    </a:lnTo>
                    <a:lnTo>
                      <a:pt x="16" y="108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68" name="Line 1428"/>
              <p:cNvSpPr>
                <a:spLocks noChangeShapeType="1"/>
              </p:cNvSpPr>
              <p:nvPr/>
            </p:nvSpPr>
            <p:spPr bwMode="auto">
              <a:xfrm>
                <a:off x="679" y="154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69" name="Freeform 1429"/>
              <p:cNvSpPr>
                <a:spLocks/>
              </p:cNvSpPr>
              <p:nvPr/>
            </p:nvSpPr>
            <p:spPr bwMode="auto">
              <a:xfrm>
                <a:off x="678" y="1547"/>
                <a:ext cx="9" cy="3"/>
              </a:xfrm>
              <a:custGeom>
                <a:avLst/>
                <a:gdLst>
                  <a:gd name="T0" fmla="*/ 0 w 46"/>
                  <a:gd name="T1" fmla="*/ 0 h 18"/>
                  <a:gd name="T2" fmla="*/ 0 w 46"/>
                  <a:gd name="T3" fmla="*/ 0 h 18"/>
                  <a:gd name="T4" fmla="*/ 0 w 46"/>
                  <a:gd name="T5" fmla="*/ 0 h 18"/>
                  <a:gd name="T6" fmla="*/ 0 w 46"/>
                  <a:gd name="T7" fmla="*/ 0 h 18"/>
                  <a:gd name="T8" fmla="*/ 0 w 46"/>
                  <a:gd name="T9" fmla="*/ 0 h 18"/>
                  <a:gd name="T10" fmla="*/ 0 w 46"/>
                  <a:gd name="T11" fmla="*/ 0 h 18"/>
                  <a:gd name="T12" fmla="*/ 0 w 46"/>
                  <a:gd name="T13" fmla="*/ 0 h 18"/>
                  <a:gd name="T14" fmla="*/ 0 w 46"/>
                  <a:gd name="T15" fmla="*/ 0 h 18"/>
                  <a:gd name="T16" fmla="*/ 0 w 46"/>
                  <a:gd name="T17" fmla="*/ 0 h 18"/>
                  <a:gd name="T18" fmla="*/ 0 w 46"/>
                  <a:gd name="T19" fmla="*/ 0 h 18"/>
                  <a:gd name="T20" fmla="*/ 0 w 46"/>
                  <a:gd name="T21" fmla="*/ 0 h 18"/>
                  <a:gd name="T22" fmla="*/ 0 w 46"/>
                  <a:gd name="T23" fmla="*/ 0 h 18"/>
                  <a:gd name="T24" fmla="*/ 0 w 46"/>
                  <a:gd name="T25" fmla="*/ 0 h 18"/>
                  <a:gd name="T26" fmla="*/ 0 w 46"/>
                  <a:gd name="T27" fmla="*/ 0 h 18"/>
                  <a:gd name="T28" fmla="*/ 0 w 46"/>
                  <a:gd name="T29" fmla="*/ 0 h 18"/>
                  <a:gd name="T30" fmla="*/ 0 w 46"/>
                  <a:gd name="T31" fmla="*/ 0 h 18"/>
                  <a:gd name="T32" fmla="*/ 0 w 46"/>
                  <a:gd name="T33" fmla="*/ 0 h 18"/>
                  <a:gd name="T34" fmla="*/ 0 w 46"/>
                  <a:gd name="T35" fmla="*/ 0 h 18"/>
                  <a:gd name="T36" fmla="*/ 0 w 46"/>
                  <a:gd name="T37" fmla="*/ 0 h 18"/>
                  <a:gd name="T38" fmla="*/ 0 w 46"/>
                  <a:gd name="T39" fmla="*/ 0 h 18"/>
                  <a:gd name="T40" fmla="*/ 0 w 46"/>
                  <a:gd name="T41" fmla="*/ 0 h 18"/>
                  <a:gd name="T42" fmla="*/ 0 w 46"/>
                  <a:gd name="T43" fmla="*/ 0 h 18"/>
                  <a:gd name="T44" fmla="*/ 0 w 46"/>
                  <a:gd name="T45" fmla="*/ 0 h 18"/>
                  <a:gd name="T46" fmla="*/ 0 w 46"/>
                  <a:gd name="T47" fmla="*/ 0 h 18"/>
                  <a:gd name="T48" fmla="*/ 0 w 46"/>
                  <a:gd name="T49" fmla="*/ 0 h 18"/>
                  <a:gd name="T50" fmla="*/ 0 w 46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6"/>
                  <a:gd name="T79" fmla="*/ 0 h 18"/>
                  <a:gd name="T80" fmla="*/ 46 w 46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6" h="18">
                    <a:moveTo>
                      <a:pt x="7" y="0"/>
                    </a:moveTo>
                    <a:lnTo>
                      <a:pt x="7" y="0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12"/>
                    </a:lnTo>
                    <a:lnTo>
                      <a:pt x="2" y="14"/>
                    </a:lnTo>
                    <a:lnTo>
                      <a:pt x="5" y="14"/>
                    </a:lnTo>
                    <a:lnTo>
                      <a:pt x="7" y="18"/>
                    </a:lnTo>
                    <a:lnTo>
                      <a:pt x="35" y="18"/>
                    </a:lnTo>
                    <a:lnTo>
                      <a:pt x="40" y="14"/>
                    </a:lnTo>
                    <a:lnTo>
                      <a:pt x="42" y="14"/>
                    </a:lnTo>
                    <a:lnTo>
                      <a:pt x="42" y="12"/>
                    </a:lnTo>
                    <a:lnTo>
                      <a:pt x="46" y="8"/>
                    </a:lnTo>
                    <a:lnTo>
                      <a:pt x="46" y="6"/>
                    </a:lnTo>
                    <a:lnTo>
                      <a:pt x="42" y="2"/>
                    </a:lnTo>
                    <a:lnTo>
                      <a:pt x="40" y="0"/>
                    </a:lnTo>
                    <a:lnTo>
                      <a:pt x="35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70" name="Line 1430"/>
              <p:cNvSpPr>
                <a:spLocks noChangeShapeType="1"/>
              </p:cNvSpPr>
              <p:nvPr/>
            </p:nvSpPr>
            <p:spPr bwMode="auto">
              <a:xfrm>
                <a:off x="687" y="154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71" name="Freeform 1431"/>
              <p:cNvSpPr>
                <a:spLocks/>
              </p:cNvSpPr>
              <p:nvPr/>
            </p:nvSpPr>
            <p:spPr bwMode="auto">
              <a:xfrm>
                <a:off x="683" y="1547"/>
                <a:ext cx="4" cy="23"/>
              </a:xfrm>
              <a:custGeom>
                <a:avLst/>
                <a:gdLst>
                  <a:gd name="T0" fmla="*/ 0 w 17"/>
                  <a:gd name="T1" fmla="*/ 0 h 116"/>
                  <a:gd name="T2" fmla="*/ 0 w 17"/>
                  <a:gd name="T3" fmla="*/ 0 h 116"/>
                  <a:gd name="T4" fmla="*/ 0 w 17"/>
                  <a:gd name="T5" fmla="*/ 0 h 116"/>
                  <a:gd name="T6" fmla="*/ 0 w 17"/>
                  <a:gd name="T7" fmla="*/ 0 h 116"/>
                  <a:gd name="T8" fmla="*/ 0 w 17"/>
                  <a:gd name="T9" fmla="*/ 0 h 116"/>
                  <a:gd name="T10" fmla="*/ 0 w 17"/>
                  <a:gd name="T11" fmla="*/ 0 h 116"/>
                  <a:gd name="T12" fmla="*/ 0 w 17"/>
                  <a:gd name="T13" fmla="*/ 0 h 116"/>
                  <a:gd name="T14" fmla="*/ 0 w 17"/>
                  <a:gd name="T15" fmla="*/ 0 h 116"/>
                  <a:gd name="T16" fmla="*/ 0 w 17"/>
                  <a:gd name="T17" fmla="*/ 0 h 116"/>
                  <a:gd name="T18" fmla="*/ 0 w 17"/>
                  <a:gd name="T19" fmla="*/ 0 h 116"/>
                  <a:gd name="T20" fmla="*/ 0 w 17"/>
                  <a:gd name="T21" fmla="*/ 0 h 116"/>
                  <a:gd name="T22" fmla="*/ 0 w 17"/>
                  <a:gd name="T23" fmla="*/ 0 h 116"/>
                  <a:gd name="T24" fmla="*/ 0 w 17"/>
                  <a:gd name="T25" fmla="*/ 0 h 116"/>
                  <a:gd name="T26" fmla="*/ 0 w 17"/>
                  <a:gd name="T27" fmla="*/ 0 h 116"/>
                  <a:gd name="T28" fmla="*/ 0 w 17"/>
                  <a:gd name="T29" fmla="*/ 0 h 116"/>
                  <a:gd name="T30" fmla="*/ 0 w 17"/>
                  <a:gd name="T31" fmla="*/ 0 h 116"/>
                  <a:gd name="T32" fmla="*/ 0 w 17"/>
                  <a:gd name="T33" fmla="*/ 0 h 116"/>
                  <a:gd name="T34" fmla="*/ 0 w 17"/>
                  <a:gd name="T35" fmla="*/ 0 h 116"/>
                  <a:gd name="T36" fmla="*/ 0 w 17"/>
                  <a:gd name="T37" fmla="*/ 0 h 116"/>
                  <a:gd name="T38" fmla="*/ 0 w 17"/>
                  <a:gd name="T39" fmla="*/ 0 h 116"/>
                  <a:gd name="T40" fmla="*/ 0 w 17"/>
                  <a:gd name="T41" fmla="*/ 0 h 116"/>
                  <a:gd name="T42" fmla="*/ 0 w 17"/>
                  <a:gd name="T43" fmla="*/ 0 h 116"/>
                  <a:gd name="T44" fmla="*/ 0 w 17"/>
                  <a:gd name="T45" fmla="*/ 0 h 116"/>
                  <a:gd name="T46" fmla="*/ 0 w 17"/>
                  <a:gd name="T47" fmla="*/ 0 h 116"/>
                  <a:gd name="T48" fmla="*/ 0 w 17"/>
                  <a:gd name="T49" fmla="*/ 0 h 116"/>
                  <a:gd name="T50" fmla="*/ 0 w 17"/>
                  <a:gd name="T51" fmla="*/ 0 h 11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16"/>
                  <a:gd name="T80" fmla="*/ 17 w 17"/>
                  <a:gd name="T81" fmla="*/ 116 h 11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16">
                    <a:moveTo>
                      <a:pt x="17" y="8"/>
                    </a:moveTo>
                    <a:lnTo>
                      <a:pt x="17" y="6"/>
                    </a:lnTo>
                    <a:lnTo>
                      <a:pt x="13" y="2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08"/>
                    </a:lnTo>
                    <a:lnTo>
                      <a:pt x="0" y="110"/>
                    </a:lnTo>
                    <a:lnTo>
                      <a:pt x="3" y="114"/>
                    </a:lnTo>
                    <a:lnTo>
                      <a:pt x="6" y="114"/>
                    </a:lnTo>
                    <a:lnTo>
                      <a:pt x="8" y="116"/>
                    </a:lnTo>
                    <a:lnTo>
                      <a:pt x="11" y="114"/>
                    </a:lnTo>
                    <a:lnTo>
                      <a:pt x="13" y="114"/>
                    </a:lnTo>
                    <a:lnTo>
                      <a:pt x="13" y="110"/>
                    </a:lnTo>
                    <a:lnTo>
                      <a:pt x="17" y="108"/>
                    </a:lnTo>
                    <a:lnTo>
                      <a:pt x="17" y="8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72" name="Line 1432"/>
              <p:cNvSpPr>
                <a:spLocks noChangeShapeType="1"/>
              </p:cNvSpPr>
              <p:nvPr/>
            </p:nvSpPr>
            <p:spPr bwMode="auto">
              <a:xfrm>
                <a:off x="685" y="156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73" name="Freeform 1433"/>
              <p:cNvSpPr>
                <a:spLocks/>
              </p:cNvSpPr>
              <p:nvPr/>
            </p:nvSpPr>
            <p:spPr bwMode="auto">
              <a:xfrm>
                <a:off x="683" y="1566"/>
                <a:ext cx="6" cy="4"/>
              </a:xfrm>
              <a:custGeom>
                <a:avLst/>
                <a:gdLst>
                  <a:gd name="T0" fmla="*/ 0 w 30"/>
                  <a:gd name="T1" fmla="*/ 0 h 18"/>
                  <a:gd name="T2" fmla="*/ 0 w 30"/>
                  <a:gd name="T3" fmla="*/ 0 h 18"/>
                  <a:gd name="T4" fmla="*/ 0 w 30"/>
                  <a:gd name="T5" fmla="*/ 0 h 18"/>
                  <a:gd name="T6" fmla="*/ 0 w 30"/>
                  <a:gd name="T7" fmla="*/ 0 h 18"/>
                  <a:gd name="T8" fmla="*/ 0 w 30"/>
                  <a:gd name="T9" fmla="*/ 0 h 18"/>
                  <a:gd name="T10" fmla="*/ 0 w 30"/>
                  <a:gd name="T11" fmla="*/ 0 h 18"/>
                  <a:gd name="T12" fmla="*/ 0 w 30"/>
                  <a:gd name="T13" fmla="*/ 0 h 18"/>
                  <a:gd name="T14" fmla="*/ 0 w 30"/>
                  <a:gd name="T15" fmla="*/ 0 h 18"/>
                  <a:gd name="T16" fmla="*/ 0 w 30"/>
                  <a:gd name="T17" fmla="*/ 0 h 18"/>
                  <a:gd name="T18" fmla="*/ 0 w 30"/>
                  <a:gd name="T19" fmla="*/ 0 h 18"/>
                  <a:gd name="T20" fmla="*/ 0 w 30"/>
                  <a:gd name="T21" fmla="*/ 0 h 18"/>
                  <a:gd name="T22" fmla="*/ 0 w 30"/>
                  <a:gd name="T23" fmla="*/ 0 h 18"/>
                  <a:gd name="T24" fmla="*/ 0 w 30"/>
                  <a:gd name="T25" fmla="*/ 0 h 18"/>
                  <a:gd name="T26" fmla="*/ 0 w 30"/>
                  <a:gd name="T27" fmla="*/ 0 h 18"/>
                  <a:gd name="T28" fmla="*/ 0 w 30"/>
                  <a:gd name="T29" fmla="*/ 0 h 18"/>
                  <a:gd name="T30" fmla="*/ 0 w 30"/>
                  <a:gd name="T31" fmla="*/ 0 h 18"/>
                  <a:gd name="T32" fmla="*/ 0 w 30"/>
                  <a:gd name="T33" fmla="*/ 0 h 18"/>
                  <a:gd name="T34" fmla="*/ 0 w 30"/>
                  <a:gd name="T35" fmla="*/ 0 h 18"/>
                  <a:gd name="T36" fmla="*/ 0 w 30"/>
                  <a:gd name="T37" fmla="*/ 0 h 18"/>
                  <a:gd name="T38" fmla="*/ 0 w 30"/>
                  <a:gd name="T39" fmla="*/ 0 h 18"/>
                  <a:gd name="T40" fmla="*/ 0 w 30"/>
                  <a:gd name="T41" fmla="*/ 0 h 18"/>
                  <a:gd name="T42" fmla="*/ 0 w 30"/>
                  <a:gd name="T43" fmla="*/ 0 h 18"/>
                  <a:gd name="T44" fmla="*/ 0 w 30"/>
                  <a:gd name="T45" fmla="*/ 0 h 18"/>
                  <a:gd name="T46" fmla="*/ 0 w 30"/>
                  <a:gd name="T47" fmla="*/ 0 h 18"/>
                  <a:gd name="T48" fmla="*/ 0 w 30"/>
                  <a:gd name="T49" fmla="*/ 0 h 18"/>
                  <a:gd name="T50" fmla="*/ 0 w 30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0"/>
                  <a:gd name="T79" fmla="*/ 0 h 18"/>
                  <a:gd name="T80" fmla="*/ 30 w 30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0" h="18">
                    <a:moveTo>
                      <a:pt x="8" y="0"/>
                    </a:moveTo>
                    <a:lnTo>
                      <a:pt x="6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3" y="16"/>
                    </a:lnTo>
                    <a:lnTo>
                      <a:pt x="6" y="16"/>
                    </a:lnTo>
                    <a:lnTo>
                      <a:pt x="8" y="18"/>
                    </a:lnTo>
                    <a:lnTo>
                      <a:pt x="22" y="18"/>
                    </a:lnTo>
                    <a:lnTo>
                      <a:pt x="28" y="16"/>
                    </a:lnTo>
                    <a:lnTo>
                      <a:pt x="30" y="12"/>
                    </a:lnTo>
                    <a:lnTo>
                      <a:pt x="30" y="10"/>
                    </a:lnTo>
                    <a:lnTo>
                      <a:pt x="30" y="6"/>
                    </a:lnTo>
                    <a:lnTo>
                      <a:pt x="30" y="3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74" name="Line 1434"/>
              <p:cNvSpPr>
                <a:spLocks noChangeShapeType="1"/>
              </p:cNvSpPr>
              <p:nvPr/>
            </p:nvSpPr>
            <p:spPr bwMode="auto">
              <a:xfrm>
                <a:off x="689" y="156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75" name="Freeform 1435"/>
              <p:cNvSpPr>
                <a:spLocks/>
              </p:cNvSpPr>
              <p:nvPr/>
            </p:nvSpPr>
            <p:spPr bwMode="auto">
              <a:xfrm>
                <a:off x="686" y="1566"/>
                <a:ext cx="3" cy="23"/>
              </a:xfrm>
              <a:custGeom>
                <a:avLst/>
                <a:gdLst>
                  <a:gd name="T0" fmla="*/ 0 w 17"/>
                  <a:gd name="T1" fmla="*/ 0 h 114"/>
                  <a:gd name="T2" fmla="*/ 0 w 17"/>
                  <a:gd name="T3" fmla="*/ 0 h 114"/>
                  <a:gd name="T4" fmla="*/ 0 w 17"/>
                  <a:gd name="T5" fmla="*/ 0 h 114"/>
                  <a:gd name="T6" fmla="*/ 0 w 17"/>
                  <a:gd name="T7" fmla="*/ 0 h 114"/>
                  <a:gd name="T8" fmla="*/ 0 w 17"/>
                  <a:gd name="T9" fmla="*/ 0 h 114"/>
                  <a:gd name="T10" fmla="*/ 0 w 17"/>
                  <a:gd name="T11" fmla="*/ 0 h 114"/>
                  <a:gd name="T12" fmla="*/ 0 w 17"/>
                  <a:gd name="T13" fmla="*/ 0 h 114"/>
                  <a:gd name="T14" fmla="*/ 0 w 17"/>
                  <a:gd name="T15" fmla="*/ 0 h 114"/>
                  <a:gd name="T16" fmla="*/ 0 w 17"/>
                  <a:gd name="T17" fmla="*/ 0 h 114"/>
                  <a:gd name="T18" fmla="*/ 0 w 17"/>
                  <a:gd name="T19" fmla="*/ 0 h 114"/>
                  <a:gd name="T20" fmla="*/ 0 w 17"/>
                  <a:gd name="T21" fmla="*/ 0 h 114"/>
                  <a:gd name="T22" fmla="*/ 0 w 17"/>
                  <a:gd name="T23" fmla="*/ 0 h 114"/>
                  <a:gd name="T24" fmla="*/ 0 w 17"/>
                  <a:gd name="T25" fmla="*/ 0 h 114"/>
                  <a:gd name="T26" fmla="*/ 0 w 17"/>
                  <a:gd name="T27" fmla="*/ 0 h 114"/>
                  <a:gd name="T28" fmla="*/ 0 w 17"/>
                  <a:gd name="T29" fmla="*/ 0 h 114"/>
                  <a:gd name="T30" fmla="*/ 0 w 17"/>
                  <a:gd name="T31" fmla="*/ 0 h 114"/>
                  <a:gd name="T32" fmla="*/ 0 w 17"/>
                  <a:gd name="T33" fmla="*/ 0 h 114"/>
                  <a:gd name="T34" fmla="*/ 0 w 17"/>
                  <a:gd name="T35" fmla="*/ 0 h 114"/>
                  <a:gd name="T36" fmla="*/ 0 w 17"/>
                  <a:gd name="T37" fmla="*/ 0 h 114"/>
                  <a:gd name="T38" fmla="*/ 0 w 17"/>
                  <a:gd name="T39" fmla="*/ 0 h 114"/>
                  <a:gd name="T40" fmla="*/ 0 w 17"/>
                  <a:gd name="T41" fmla="*/ 0 h 114"/>
                  <a:gd name="T42" fmla="*/ 0 w 17"/>
                  <a:gd name="T43" fmla="*/ 0 h 114"/>
                  <a:gd name="T44" fmla="*/ 0 w 17"/>
                  <a:gd name="T45" fmla="*/ 0 h 114"/>
                  <a:gd name="T46" fmla="*/ 0 w 17"/>
                  <a:gd name="T47" fmla="*/ 0 h 114"/>
                  <a:gd name="T48" fmla="*/ 0 w 17"/>
                  <a:gd name="T49" fmla="*/ 0 h 114"/>
                  <a:gd name="T50" fmla="*/ 0 w 17"/>
                  <a:gd name="T51" fmla="*/ 0 h 11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14"/>
                  <a:gd name="T80" fmla="*/ 17 w 17"/>
                  <a:gd name="T81" fmla="*/ 114 h 114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14">
                    <a:moveTo>
                      <a:pt x="17" y="10"/>
                    </a:moveTo>
                    <a:lnTo>
                      <a:pt x="17" y="6"/>
                    </a:lnTo>
                    <a:lnTo>
                      <a:pt x="17" y="3"/>
                    </a:lnTo>
                    <a:lnTo>
                      <a:pt x="15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08"/>
                    </a:lnTo>
                    <a:lnTo>
                      <a:pt x="0" y="111"/>
                    </a:lnTo>
                    <a:lnTo>
                      <a:pt x="4" y="111"/>
                    </a:lnTo>
                    <a:lnTo>
                      <a:pt x="6" y="114"/>
                    </a:lnTo>
                    <a:lnTo>
                      <a:pt x="9" y="114"/>
                    </a:lnTo>
                    <a:lnTo>
                      <a:pt x="11" y="114"/>
                    </a:lnTo>
                    <a:lnTo>
                      <a:pt x="15" y="114"/>
                    </a:lnTo>
                    <a:lnTo>
                      <a:pt x="15" y="111"/>
                    </a:lnTo>
                    <a:lnTo>
                      <a:pt x="17" y="111"/>
                    </a:lnTo>
                    <a:lnTo>
                      <a:pt x="17" y="108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76" name="Line 1436"/>
              <p:cNvSpPr>
                <a:spLocks noChangeShapeType="1"/>
              </p:cNvSpPr>
              <p:nvPr/>
            </p:nvSpPr>
            <p:spPr bwMode="auto">
              <a:xfrm>
                <a:off x="688" y="158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77" name="Freeform 1437"/>
              <p:cNvSpPr>
                <a:spLocks/>
              </p:cNvSpPr>
              <p:nvPr/>
            </p:nvSpPr>
            <p:spPr bwMode="auto">
              <a:xfrm>
                <a:off x="686" y="1585"/>
                <a:ext cx="15" cy="4"/>
              </a:xfrm>
              <a:custGeom>
                <a:avLst/>
                <a:gdLst>
                  <a:gd name="T0" fmla="*/ 0 w 74"/>
                  <a:gd name="T1" fmla="*/ 0 h 19"/>
                  <a:gd name="T2" fmla="*/ 0 w 74"/>
                  <a:gd name="T3" fmla="*/ 0 h 19"/>
                  <a:gd name="T4" fmla="*/ 0 w 74"/>
                  <a:gd name="T5" fmla="*/ 0 h 19"/>
                  <a:gd name="T6" fmla="*/ 0 w 74"/>
                  <a:gd name="T7" fmla="*/ 0 h 19"/>
                  <a:gd name="T8" fmla="*/ 0 w 74"/>
                  <a:gd name="T9" fmla="*/ 0 h 19"/>
                  <a:gd name="T10" fmla="*/ 0 w 74"/>
                  <a:gd name="T11" fmla="*/ 0 h 19"/>
                  <a:gd name="T12" fmla="*/ 0 w 74"/>
                  <a:gd name="T13" fmla="*/ 0 h 19"/>
                  <a:gd name="T14" fmla="*/ 0 w 74"/>
                  <a:gd name="T15" fmla="*/ 0 h 19"/>
                  <a:gd name="T16" fmla="*/ 0 w 74"/>
                  <a:gd name="T17" fmla="*/ 0 h 19"/>
                  <a:gd name="T18" fmla="*/ 0 w 74"/>
                  <a:gd name="T19" fmla="*/ 0 h 19"/>
                  <a:gd name="T20" fmla="*/ 0 w 74"/>
                  <a:gd name="T21" fmla="*/ 0 h 19"/>
                  <a:gd name="T22" fmla="*/ 0 w 74"/>
                  <a:gd name="T23" fmla="*/ 0 h 19"/>
                  <a:gd name="T24" fmla="*/ 0 w 74"/>
                  <a:gd name="T25" fmla="*/ 0 h 19"/>
                  <a:gd name="T26" fmla="*/ 0 w 74"/>
                  <a:gd name="T27" fmla="*/ 0 h 19"/>
                  <a:gd name="T28" fmla="*/ 0 w 74"/>
                  <a:gd name="T29" fmla="*/ 0 h 19"/>
                  <a:gd name="T30" fmla="*/ 0 w 74"/>
                  <a:gd name="T31" fmla="*/ 0 h 19"/>
                  <a:gd name="T32" fmla="*/ 0 w 74"/>
                  <a:gd name="T33" fmla="*/ 0 h 19"/>
                  <a:gd name="T34" fmla="*/ 0 w 74"/>
                  <a:gd name="T35" fmla="*/ 0 h 19"/>
                  <a:gd name="T36" fmla="*/ 0 w 74"/>
                  <a:gd name="T37" fmla="*/ 0 h 19"/>
                  <a:gd name="T38" fmla="*/ 0 w 74"/>
                  <a:gd name="T39" fmla="*/ 0 h 19"/>
                  <a:gd name="T40" fmla="*/ 0 w 74"/>
                  <a:gd name="T41" fmla="*/ 0 h 19"/>
                  <a:gd name="T42" fmla="*/ 0 w 74"/>
                  <a:gd name="T43" fmla="*/ 0 h 19"/>
                  <a:gd name="T44" fmla="*/ 0 w 74"/>
                  <a:gd name="T45" fmla="*/ 0 h 19"/>
                  <a:gd name="T46" fmla="*/ 0 w 74"/>
                  <a:gd name="T47" fmla="*/ 0 h 19"/>
                  <a:gd name="T48" fmla="*/ 0 w 74"/>
                  <a:gd name="T49" fmla="*/ 0 h 19"/>
                  <a:gd name="T50" fmla="*/ 0 w 74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74"/>
                  <a:gd name="T79" fmla="*/ 0 h 19"/>
                  <a:gd name="T80" fmla="*/ 74 w 74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74" h="19">
                    <a:moveTo>
                      <a:pt x="9" y="0"/>
                    </a:moveTo>
                    <a:lnTo>
                      <a:pt x="6" y="0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4" y="16"/>
                    </a:lnTo>
                    <a:lnTo>
                      <a:pt x="6" y="19"/>
                    </a:lnTo>
                    <a:lnTo>
                      <a:pt x="9" y="19"/>
                    </a:lnTo>
                    <a:lnTo>
                      <a:pt x="63" y="19"/>
                    </a:lnTo>
                    <a:lnTo>
                      <a:pt x="69" y="19"/>
                    </a:lnTo>
                    <a:lnTo>
                      <a:pt x="72" y="16"/>
                    </a:lnTo>
                    <a:lnTo>
                      <a:pt x="74" y="16"/>
                    </a:lnTo>
                    <a:lnTo>
                      <a:pt x="74" y="13"/>
                    </a:lnTo>
                    <a:lnTo>
                      <a:pt x="74" y="10"/>
                    </a:lnTo>
                    <a:lnTo>
                      <a:pt x="74" y="6"/>
                    </a:lnTo>
                    <a:lnTo>
                      <a:pt x="72" y="4"/>
                    </a:lnTo>
                    <a:lnTo>
                      <a:pt x="69" y="4"/>
                    </a:lnTo>
                    <a:lnTo>
                      <a:pt x="69" y="0"/>
                    </a:lnTo>
                    <a:lnTo>
                      <a:pt x="63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78" name="Line 1438"/>
              <p:cNvSpPr>
                <a:spLocks noChangeShapeType="1"/>
              </p:cNvSpPr>
              <p:nvPr/>
            </p:nvSpPr>
            <p:spPr bwMode="auto">
              <a:xfrm>
                <a:off x="701" y="158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79" name="Freeform 1439"/>
              <p:cNvSpPr>
                <a:spLocks/>
              </p:cNvSpPr>
              <p:nvPr/>
            </p:nvSpPr>
            <p:spPr bwMode="auto">
              <a:xfrm>
                <a:off x="698" y="1585"/>
                <a:ext cx="3" cy="24"/>
              </a:xfrm>
              <a:custGeom>
                <a:avLst/>
                <a:gdLst>
                  <a:gd name="T0" fmla="*/ 0 w 15"/>
                  <a:gd name="T1" fmla="*/ 0 h 118"/>
                  <a:gd name="T2" fmla="*/ 0 w 15"/>
                  <a:gd name="T3" fmla="*/ 0 h 118"/>
                  <a:gd name="T4" fmla="*/ 0 w 15"/>
                  <a:gd name="T5" fmla="*/ 0 h 118"/>
                  <a:gd name="T6" fmla="*/ 0 w 15"/>
                  <a:gd name="T7" fmla="*/ 0 h 118"/>
                  <a:gd name="T8" fmla="*/ 0 w 15"/>
                  <a:gd name="T9" fmla="*/ 0 h 118"/>
                  <a:gd name="T10" fmla="*/ 0 w 15"/>
                  <a:gd name="T11" fmla="*/ 0 h 118"/>
                  <a:gd name="T12" fmla="*/ 0 w 15"/>
                  <a:gd name="T13" fmla="*/ 0 h 118"/>
                  <a:gd name="T14" fmla="*/ 0 w 15"/>
                  <a:gd name="T15" fmla="*/ 0 h 118"/>
                  <a:gd name="T16" fmla="*/ 0 w 15"/>
                  <a:gd name="T17" fmla="*/ 0 h 118"/>
                  <a:gd name="T18" fmla="*/ 0 w 15"/>
                  <a:gd name="T19" fmla="*/ 0 h 118"/>
                  <a:gd name="T20" fmla="*/ 0 w 15"/>
                  <a:gd name="T21" fmla="*/ 0 h 118"/>
                  <a:gd name="T22" fmla="*/ 0 w 15"/>
                  <a:gd name="T23" fmla="*/ 0 h 118"/>
                  <a:gd name="T24" fmla="*/ 0 w 15"/>
                  <a:gd name="T25" fmla="*/ 0 h 118"/>
                  <a:gd name="T26" fmla="*/ 0 w 15"/>
                  <a:gd name="T27" fmla="*/ 0 h 118"/>
                  <a:gd name="T28" fmla="*/ 0 w 15"/>
                  <a:gd name="T29" fmla="*/ 0 h 118"/>
                  <a:gd name="T30" fmla="*/ 0 w 15"/>
                  <a:gd name="T31" fmla="*/ 0 h 118"/>
                  <a:gd name="T32" fmla="*/ 0 w 15"/>
                  <a:gd name="T33" fmla="*/ 0 h 118"/>
                  <a:gd name="T34" fmla="*/ 0 w 15"/>
                  <a:gd name="T35" fmla="*/ 0 h 118"/>
                  <a:gd name="T36" fmla="*/ 0 w 15"/>
                  <a:gd name="T37" fmla="*/ 0 h 118"/>
                  <a:gd name="T38" fmla="*/ 0 w 15"/>
                  <a:gd name="T39" fmla="*/ 0 h 118"/>
                  <a:gd name="T40" fmla="*/ 0 w 15"/>
                  <a:gd name="T41" fmla="*/ 0 h 118"/>
                  <a:gd name="T42" fmla="*/ 0 w 15"/>
                  <a:gd name="T43" fmla="*/ 0 h 118"/>
                  <a:gd name="T44" fmla="*/ 0 w 15"/>
                  <a:gd name="T45" fmla="*/ 0 h 118"/>
                  <a:gd name="T46" fmla="*/ 0 w 15"/>
                  <a:gd name="T47" fmla="*/ 0 h 118"/>
                  <a:gd name="T48" fmla="*/ 0 w 15"/>
                  <a:gd name="T49" fmla="*/ 0 h 118"/>
                  <a:gd name="T50" fmla="*/ 0 w 15"/>
                  <a:gd name="T51" fmla="*/ 0 h 1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5"/>
                  <a:gd name="T79" fmla="*/ 0 h 118"/>
                  <a:gd name="T80" fmla="*/ 15 w 15"/>
                  <a:gd name="T81" fmla="*/ 118 h 1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5" h="118">
                    <a:moveTo>
                      <a:pt x="15" y="10"/>
                    </a:moveTo>
                    <a:lnTo>
                      <a:pt x="15" y="10"/>
                    </a:lnTo>
                    <a:lnTo>
                      <a:pt x="15" y="6"/>
                    </a:lnTo>
                    <a:lnTo>
                      <a:pt x="13" y="4"/>
                    </a:lnTo>
                    <a:lnTo>
                      <a:pt x="10" y="4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08"/>
                    </a:lnTo>
                    <a:lnTo>
                      <a:pt x="0" y="114"/>
                    </a:lnTo>
                    <a:lnTo>
                      <a:pt x="2" y="114"/>
                    </a:lnTo>
                    <a:lnTo>
                      <a:pt x="2" y="118"/>
                    </a:lnTo>
                    <a:lnTo>
                      <a:pt x="4" y="118"/>
                    </a:lnTo>
                    <a:lnTo>
                      <a:pt x="7" y="118"/>
                    </a:lnTo>
                    <a:lnTo>
                      <a:pt x="10" y="118"/>
                    </a:lnTo>
                    <a:lnTo>
                      <a:pt x="13" y="114"/>
                    </a:lnTo>
                    <a:lnTo>
                      <a:pt x="15" y="114"/>
                    </a:lnTo>
                    <a:lnTo>
                      <a:pt x="15" y="112"/>
                    </a:lnTo>
                    <a:lnTo>
                      <a:pt x="15" y="108"/>
                    </a:lnTo>
                    <a:lnTo>
                      <a:pt x="15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80" name="Line 1440"/>
              <p:cNvSpPr>
                <a:spLocks noChangeShapeType="1"/>
              </p:cNvSpPr>
              <p:nvPr/>
            </p:nvSpPr>
            <p:spPr bwMode="auto">
              <a:xfrm>
                <a:off x="699" y="160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81" name="Freeform 1441"/>
              <p:cNvSpPr>
                <a:spLocks/>
              </p:cNvSpPr>
              <p:nvPr/>
            </p:nvSpPr>
            <p:spPr bwMode="auto">
              <a:xfrm>
                <a:off x="698" y="1605"/>
                <a:ext cx="29" cy="4"/>
              </a:xfrm>
              <a:custGeom>
                <a:avLst/>
                <a:gdLst>
                  <a:gd name="T0" fmla="*/ 0 w 144"/>
                  <a:gd name="T1" fmla="*/ 0 h 19"/>
                  <a:gd name="T2" fmla="*/ 0 w 144"/>
                  <a:gd name="T3" fmla="*/ 0 h 19"/>
                  <a:gd name="T4" fmla="*/ 0 w 144"/>
                  <a:gd name="T5" fmla="*/ 0 h 19"/>
                  <a:gd name="T6" fmla="*/ 0 w 144"/>
                  <a:gd name="T7" fmla="*/ 0 h 19"/>
                  <a:gd name="T8" fmla="*/ 0 w 144"/>
                  <a:gd name="T9" fmla="*/ 0 h 19"/>
                  <a:gd name="T10" fmla="*/ 0 w 144"/>
                  <a:gd name="T11" fmla="*/ 0 h 19"/>
                  <a:gd name="T12" fmla="*/ 0 w 144"/>
                  <a:gd name="T13" fmla="*/ 0 h 19"/>
                  <a:gd name="T14" fmla="*/ 0 w 144"/>
                  <a:gd name="T15" fmla="*/ 0 h 19"/>
                  <a:gd name="T16" fmla="*/ 0 w 144"/>
                  <a:gd name="T17" fmla="*/ 0 h 19"/>
                  <a:gd name="T18" fmla="*/ 0 w 144"/>
                  <a:gd name="T19" fmla="*/ 0 h 19"/>
                  <a:gd name="T20" fmla="*/ 0 w 144"/>
                  <a:gd name="T21" fmla="*/ 0 h 19"/>
                  <a:gd name="T22" fmla="*/ 0 w 144"/>
                  <a:gd name="T23" fmla="*/ 0 h 19"/>
                  <a:gd name="T24" fmla="*/ 0 w 144"/>
                  <a:gd name="T25" fmla="*/ 0 h 19"/>
                  <a:gd name="T26" fmla="*/ 0 w 144"/>
                  <a:gd name="T27" fmla="*/ 0 h 19"/>
                  <a:gd name="T28" fmla="*/ 0 w 144"/>
                  <a:gd name="T29" fmla="*/ 0 h 19"/>
                  <a:gd name="T30" fmla="*/ 0 w 144"/>
                  <a:gd name="T31" fmla="*/ 0 h 19"/>
                  <a:gd name="T32" fmla="*/ 0 w 144"/>
                  <a:gd name="T33" fmla="*/ 0 h 19"/>
                  <a:gd name="T34" fmla="*/ 0 w 144"/>
                  <a:gd name="T35" fmla="*/ 0 h 19"/>
                  <a:gd name="T36" fmla="*/ 0 w 144"/>
                  <a:gd name="T37" fmla="*/ 0 h 19"/>
                  <a:gd name="T38" fmla="*/ 0 w 144"/>
                  <a:gd name="T39" fmla="*/ 0 h 19"/>
                  <a:gd name="T40" fmla="*/ 0 w 144"/>
                  <a:gd name="T41" fmla="*/ 0 h 19"/>
                  <a:gd name="T42" fmla="*/ 0 w 144"/>
                  <a:gd name="T43" fmla="*/ 0 h 19"/>
                  <a:gd name="T44" fmla="*/ 0 w 144"/>
                  <a:gd name="T45" fmla="*/ 0 h 19"/>
                  <a:gd name="T46" fmla="*/ 0 w 144"/>
                  <a:gd name="T47" fmla="*/ 0 h 19"/>
                  <a:gd name="T48" fmla="*/ 0 w 144"/>
                  <a:gd name="T49" fmla="*/ 0 h 19"/>
                  <a:gd name="T50" fmla="*/ 0 w 144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44"/>
                  <a:gd name="T79" fmla="*/ 0 h 19"/>
                  <a:gd name="T80" fmla="*/ 144 w 144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44" h="19">
                    <a:moveTo>
                      <a:pt x="7" y="0"/>
                    </a:moveTo>
                    <a:lnTo>
                      <a:pt x="4" y="0"/>
                    </a:lnTo>
                    <a:lnTo>
                      <a:pt x="2" y="3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2" y="15"/>
                    </a:lnTo>
                    <a:lnTo>
                      <a:pt x="2" y="19"/>
                    </a:lnTo>
                    <a:lnTo>
                      <a:pt x="4" y="19"/>
                    </a:lnTo>
                    <a:lnTo>
                      <a:pt x="7" y="19"/>
                    </a:lnTo>
                    <a:lnTo>
                      <a:pt x="136" y="19"/>
                    </a:lnTo>
                    <a:lnTo>
                      <a:pt x="141" y="19"/>
                    </a:lnTo>
                    <a:lnTo>
                      <a:pt x="141" y="15"/>
                    </a:lnTo>
                    <a:lnTo>
                      <a:pt x="144" y="15"/>
                    </a:lnTo>
                    <a:lnTo>
                      <a:pt x="144" y="13"/>
                    </a:lnTo>
                    <a:lnTo>
                      <a:pt x="144" y="9"/>
                    </a:lnTo>
                    <a:lnTo>
                      <a:pt x="144" y="7"/>
                    </a:lnTo>
                    <a:lnTo>
                      <a:pt x="141" y="3"/>
                    </a:lnTo>
                    <a:lnTo>
                      <a:pt x="138" y="0"/>
                    </a:lnTo>
                    <a:lnTo>
                      <a:pt x="136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82" name="Line 1442"/>
              <p:cNvSpPr>
                <a:spLocks noChangeShapeType="1"/>
              </p:cNvSpPr>
              <p:nvPr/>
            </p:nvSpPr>
            <p:spPr bwMode="auto">
              <a:xfrm>
                <a:off x="727" y="160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83" name="Freeform 1443"/>
              <p:cNvSpPr>
                <a:spLocks/>
              </p:cNvSpPr>
              <p:nvPr/>
            </p:nvSpPr>
            <p:spPr bwMode="auto">
              <a:xfrm>
                <a:off x="723" y="1605"/>
                <a:ext cx="4" cy="24"/>
              </a:xfrm>
              <a:custGeom>
                <a:avLst/>
                <a:gdLst>
                  <a:gd name="T0" fmla="*/ 0 w 17"/>
                  <a:gd name="T1" fmla="*/ 0 h 117"/>
                  <a:gd name="T2" fmla="*/ 0 w 17"/>
                  <a:gd name="T3" fmla="*/ 0 h 117"/>
                  <a:gd name="T4" fmla="*/ 0 w 17"/>
                  <a:gd name="T5" fmla="*/ 0 h 117"/>
                  <a:gd name="T6" fmla="*/ 0 w 17"/>
                  <a:gd name="T7" fmla="*/ 0 h 117"/>
                  <a:gd name="T8" fmla="*/ 0 w 17"/>
                  <a:gd name="T9" fmla="*/ 0 h 117"/>
                  <a:gd name="T10" fmla="*/ 0 w 17"/>
                  <a:gd name="T11" fmla="*/ 0 h 117"/>
                  <a:gd name="T12" fmla="*/ 0 w 17"/>
                  <a:gd name="T13" fmla="*/ 0 h 117"/>
                  <a:gd name="T14" fmla="*/ 0 w 17"/>
                  <a:gd name="T15" fmla="*/ 0 h 117"/>
                  <a:gd name="T16" fmla="*/ 0 w 17"/>
                  <a:gd name="T17" fmla="*/ 0 h 117"/>
                  <a:gd name="T18" fmla="*/ 0 w 17"/>
                  <a:gd name="T19" fmla="*/ 0 h 117"/>
                  <a:gd name="T20" fmla="*/ 0 w 17"/>
                  <a:gd name="T21" fmla="*/ 0 h 117"/>
                  <a:gd name="T22" fmla="*/ 0 w 17"/>
                  <a:gd name="T23" fmla="*/ 0 h 117"/>
                  <a:gd name="T24" fmla="*/ 0 w 17"/>
                  <a:gd name="T25" fmla="*/ 0 h 117"/>
                  <a:gd name="T26" fmla="*/ 0 w 17"/>
                  <a:gd name="T27" fmla="*/ 0 h 117"/>
                  <a:gd name="T28" fmla="*/ 0 w 17"/>
                  <a:gd name="T29" fmla="*/ 0 h 117"/>
                  <a:gd name="T30" fmla="*/ 0 w 17"/>
                  <a:gd name="T31" fmla="*/ 0 h 117"/>
                  <a:gd name="T32" fmla="*/ 0 w 17"/>
                  <a:gd name="T33" fmla="*/ 0 h 117"/>
                  <a:gd name="T34" fmla="*/ 0 w 17"/>
                  <a:gd name="T35" fmla="*/ 0 h 117"/>
                  <a:gd name="T36" fmla="*/ 0 w 17"/>
                  <a:gd name="T37" fmla="*/ 0 h 117"/>
                  <a:gd name="T38" fmla="*/ 0 w 17"/>
                  <a:gd name="T39" fmla="*/ 0 h 117"/>
                  <a:gd name="T40" fmla="*/ 0 w 17"/>
                  <a:gd name="T41" fmla="*/ 0 h 117"/>
                  <a:gd name="T42" fmla="*/ 0 w 17"/>
                  <a:gd name="T43" fmla="*/ 0 h 117"/>
                  <a:gd name="T44" fmla="*/ 0 w 17"/>
                  <a:gd name="T45" fmla="*/ 0 h 117"/>
                  <a:gd name="T46" fmla="*/ 0 w 17"/>
                  <a:gd name="T47" fmla="*/ 0 h 117"/>
                  <a:gd name="T48" fmla="*/ 0 w 17"/>
                  <a:gd name="T49" fmla="*/ 0 h 117"/>
                  <a:gd name="T50" fmla="*/ 0 w 17"/>
                  <a:gd name="T51" fmla="*/ 0 h 11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17"/>
                  <a:gd name="T80" fmla="*/ 17 w 17"/>
                  <a:gd name="T81" fmla="*/ 117 h 11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17">
                    <a:moveTo>
                      <a:pt x="17" y="9"/>
                    </a:moveTo>
                    <a:lnTo>
                      <a:pt x="17" y="7"/>
                    </a:lnTo>
                    <a:lnTo>
                      <a:pt x="14" y="3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08"/>
                    </a:lnTo>
                    <a:lnTo>
                      <a:pt x="0" y="111"/>
                    </a:lnTo>
                    <a:lnTo>
                      <a:pt x="3" y="113"/>
                    </a:lnTo>
                    <a:lnTo>
                      <a:pt x="6" y="117"/>
                    </a:lnTo>
                    <a:lnTo>
                      <a:pt x="9" y="117"/>
                    </a:lnTo>
                    <a:lnTo>
                      <a:pt x="11" y="117"/>
                    </a:lnTo>
                    <a:lnTo>
                      <a:pt x="14" y="117"/>
                    </a:lnTo>
                    <a:lnTo>
                      <a:pt x="14" y="113"/>
                    </a:lnTo>
                    <a:lnTo>
                      <a:pt x="17" y="111"/>
                    </a:lnTo>
                    <a:lnTo>
                      <a:pt x="17" y="108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84" name="Line 1444"/>
              <p:cNvSpPr>
                <a:spLocks noChangeShapeType="1"/>
              </p:cNvSpPr>
              <p:nvPr/>
            </p:nvSpPr>
            <p:spPr bwMode="auto">
              <a:xfrm>
                <a:off x="725" y="162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85" name="Freeform 1445"/>
              <p:cNvSpPr>
                <a:spLocks/>
              </p:cNvSpPr>
              <p:nvPr/>
            </p:nvSpPr>
            <p:spPr bwMode="auto">
              <a:xfrm>
                <a:off x="723" y="1625"/>
                <a:ext cx="18" cy="4"/>
              </a:xfrm>
              <a:custGeom>
                <a:avLst/>
                <a:gdLst>
                  <a:gd name="T0" fmla="*/ 0 w 88"/>
                  <a:gd name="T1" fmla="*/ 0 h 18"/>
                  <a:gd name="T2" fmla="*/ 0 w 88"/>
                  <a:gd name="T3" fmla="*/ 0 h 18"/>
                  <a:gd name="T4" fmla="*/ 0 w 88"/>
                  <a:gd name="T5" fmla="*/ 0 h 18"/>
                  <a:gd name="T6" fmla="*/ 0 w 88"/>
                  <a:gd name="T7" fmla="*/ 0 h 18"/>
                  <a:gd name="T8" fmla="*/ 0 w 88"/>
                  <a:gd name="T9" fmla="*/ 0 h 18"/>
                  <a:gd name="T10" fmla="*/ 0 w 88"/>
                  <a:gd name="T11" fmla="*/ 0 h 18"/>
                  <a:gd name="T12" fmla="*/ 0 w 88"/>
                  <a:gd name="T13" fmla="*/ 0 h 18"/>
                  <a:gd name="T14" fmla="*/ 0 w 88"/>
                  <a:gd name="T15" fmla="*/ 0 h 18"/>
                  <a:gd name="T16" fmla="*/ 0 w 88"/>
                  <a:gd name="T17" fmla="*/ 0 h 18"/>
                  <a:gd name="T18" fmla="*/ 0 w 88"/>
                  <a:gd name="T19" fmla="*/ 0 h 18"/>
                  <a:gd name="T20" fmla="*/ 0 w 88"/>
                  <a:gd name="T21" fmla="*/ 0 h 18"/>
                  <a:gd name="T22" fmla="*/ 0 w 88"/>
                  <a:gd name="T23" fmla="*/ 0 h 18"/>
                  <a:gd name="T24" fmla="*/ 0 w 88"/>
                  <a:gd name="T25" fmla="*/ 0 h 18"/>
                  <a:gd name="T26" fmla="*/ 0 w 88"/>
                  <a:gd name="T27" fmla="*/ 0 h 18"/>
                  <a:gd name="T28" fmla="*/ 0 w 88"/>
                  <a:gd name="T29" fmla="*/ 0 h 18"/>
                  <a:gd name="T30" fmla="*/ 0 w 88"/>
                  <a:gd name="T31" fmla="*/ 0 h 18"/>
                  <a:gd name="T32" fmla="*/ 0 w 88"/>
                  <a:gd name="T33" fmla="*/ 0 h 18"/>
                  <a:gd name="T34" fmla="*/ 0 w 88"/>
                  <a:gd name="T35" fmla="*/ 0 h 18"/>
                  <a:gd name="T36" fmla="*/ 0 w 88"/>
                  <a:gd name="T37" fmla="*/ 0 h 18"/>
                  <a:gd name="T38" fmla="*/ 0 w 88"/>
                  <a:gd name="T39" fmla="*/ 0 h 18"/>
                  <a:gd name="T40" fmla="*/ 0 w 88"/>
                  <a:gd name="T41" fmla="*/ 0 h 18"/>
                  <a:gd name="T42" fmla="*/ 0 w 88"/>
                  <a:gd name="T43" fmla="*/ 0 h 18"/>
                  <a:gd name="T44" fmla="*/ 0 w 88"/>
                  <a:gd name="T45" fmla="*/ 0 h 18"/>
                  <a:gd name="T46" fmla="*/ 0 w 88"/>
                  <a:gd name="T47" fmla="*/ 0 h 18"/>
                  <a:gd name="T48" fmla="*/ 0 w 88"/>
                  <a:gd name="T49" fmla="*/ 0 h 18"/>
                  <a:gd name="T50" fmla="*/ 0 w 88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8"/>
                  <a:gd name="T79" fmla="*/ 0 h 18"/>
                  <a:gd name="T80" fmla="*/ 88 w 88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8" h="18">
                    <a:moveTo>
                      <a:pt x="9" y="0"/>
                    </a:moveTo>
                    <a:lnTo>
                      <a:pt x="6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3" y="14"/>
                    </a:lnTo>
                    <a:lnTo>
                      <a:pt x="6" y="18"/>
                    </a:lnTo>
                    <a:lnTo>
                      <a:pt x="9" y="18"/>
                    </a:lnTo>
                    <a:lnTo>
                      <a:pt x="79" y="18"/>
                    </a:lnTo>
                    <a:lnTo>
                      <a:pt x="85" y="18"/>
                    </a:lnTo>
                    <a:lnTo>
                      <a:pt x="85" y="14"/>
                    </a:lnTo>
                    <a:lnTo>
                      <a:pt x="88" y="12"/>
                    </a:lnTo>
                    <a:lnTo>
                      <a:pt x="88" y="9"/>
                    </a:lnTo>
                    <a:lnTo>
                      <a:pt x="88" y="6"/>
                    </a:lnTo>
                    <a:lnTo>
                      <a:pt x="88" y="3"/>
                    </a:lnTo>
                    <a:lnTo>
                      <a:pt x="85" y="3"/>
                    </a:lnTo>
                    <a:lnTo>
                      <a:pt x="85" y="0"/>
                    </a:lnTo>
                    <a:lnTo>
                      <a:pt x="83" y="0"/>
                    </a:lnTo>
                    <a:lnTo>
                      <a:pt x="79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86" name="Line 1446"/>
              <p:cNvSpPr>
                <a:spLocks noChangeShapeType="1"/>
              </p:cNvSpPr>
              <p:nvPr/>
            </p:nvSpPr>
            <p:spPr bwMode="auto">
              <a:xfrm>
                <a:off x="741" y="162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87" name="Freeform 1447"/>
              <p:cNvSpPr>
                <a:spLocks/>
              </p:cNvSpPr>
              <p:nvPr/>
            </p:nvSpPr>
            <p:spPr bwMode="auto">
              <a:xfrm>
                <a:off x="738" y="1625"/>
                <a:ext cx="3" cy="23"/>
              </a:xfrm>
              <a:custGeom>
                <a:avLst/>
                <a:gdLst>
                  <a:gd name="T0" fmla="*/ 0 w 16"/>
                  <a:gd name="T1" fmla="*/ 0 h 116"/>
                  <a:gd name="T2" fmla="*/ 0 w 16"/>
                  <a:gd name="T3" fmla="*/ 0 h 116"/>
                  <a:gd name="T4" fmla="*/ 0 w 16"/>
                  <a:gd name="T5" fmla="*/ 0 h 116"/>
                  <a:gd name="T6" fmla="*/ 0 w 16"/>
                  <a:gd name="T7" fmla="*/ 0 h 116"/>
                  <a:gd name="T8" fmla="*/ 0 w 16"/>
                  <a:gd name="T9" fmla="*/ 0 h 116"/>
                  <a:gd name="T10" fmla="*/ 0 w 16"/>
                  <a:gd name="T11" fmla="*/ 0 h 116"/>
                  <a:gd name="T12" fmla="*/ 0 w 16"/>
                  <a:gd name="T13" fmla="*/ 0 h 116"/>
                  <a:gd name="T14" fmla="*/ 0 w 16"/>
                  <a:gd name="T15" fmla="*/ 0 h 116"/>
                  <a:gd name="T16" fmla="*/ 0 w 16"/>
                  <a:gd name="T17" fmla="*/ 0 h 116"/>
                  <a:gd name="T18" fmla="*/ 0 w 16"/>
                  <a:gd name="T19" fmla="*/ 0 h 116"/>
                  <a:gd name="T20" fmla="*/ 0 w 16"/>
                  <a:gd name="T21" fmla="*/ 0 h 116"/>
                  <a:gd name="T22" fmla="*/ 0 w 16"/>
                  <a:gd name="T23" fmla="*/ 0 h 116"/>
                  <a:gd name="T24" fmla="*/ 0 w 16"/>
                  <a:gd name="T25" fmla="*/ 0 h 116"/>
                  <a:gd name="T26" fmla="*/ 0 w 16"/>
                  <a:gd name="T27" fmla="*/ 0 h 116"/>
                  <a:gd name="T28" fmla="*/ 0 w 16"/>
                  <a:gd name="T29" fmla="*/ 0 h 116"/>
                  <a:gd name="T30" fmla="*/ 0 w 16"/>
                  <a:gd name="T31" fmla="*/ 0 h 116"/>
                  <a:gd name="T32" fmla="*/ 0 w 16"/>
                  <a:gd name="T33" fmla="*/ 0 h 116"/>
                  <a:gd name="T34" fmla="*/ 0 w 16"/>
                  <a:gd name="T35" fmla="*/ 0 h 116"/>
                  <a:gd name="T36" fmla="*/ 0 w 16"/>
                  <a:gd name="T37" fmla="*/ 0 h 116"/>
                  <a:gd name="T38" fmla="*/ 0 w 16"/>
                  <a:gd name="T39" fmla="*/ 0 h 116"/>
                  <a:gd name="T40" fmla="*/ 0 w 16"/>
                  <a:gd name="T41" fmla="*/ 0 h 116"/>
                  <a:gd name="T42" fmla="*/ 0 w 16"/>
                  <a:gd name="T43" fmla="*/ 0 h 116"/>
                  <a:gd name="T44" fmla="*/ 0 w 16"/>
                  <a:gd name="T45" fmla="*/ 0 h 116"/>
                  <a:gd name="T46" fmla="*/ 0 w 16"/>
                  <a:gd name="T47" fmla="*/ 0 h 116"/>
                  <a:gd name="T48" fmla="*/ 0 w 16"/>
                  <a:gd name="T49" fmla="*/ 0 h 116"/>
                  <a:gd name="T50" fmla="*/ 0 w 16"/>
                  <a:gd name="T51" fmla="*/ 0 h 11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16"/>
                  <a:gd name="T80" fmla="*/ 16 w 16"/>
                  <a:gd name="T81" fmla="*/ 116 h 11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16">
                    <a:moveTo>
                      <a:pt x="16" y="9"/>
                    </a:moveTo>
                    <a:lnTo>
                      <a:pt x="16" y="6"/>
                    </a:lnTo>
                    <a:lnTo>
                      <a:pt x="16" y="3"/>
                    </a:lnTo>
                    <a:lnTo>
                      <a:pt x="13" y="3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08"/>
                    </a:lnTo>
                    <a:lnTo>
                      <a:pt x="2" y="110"/>
                    </a:lnTo>
                    <a:lnTo>
                      <a:pt x="2" y="114"/>
                    </a:lnTo>
                    <a:lnTo>
                      <a:pt x="5" y="114"/>
                    </a:lnTo>
                    <a:lnTo>
                      <a:pt x="5" y="116"/>
                    </a:lnTo>
                    <a:lnTo>
                      <a:pt x="7" y="116"/>
                    </a:lnTo>
                    <a:lnTo>
                      <a:pt x="11" y="116"/>
                    </a:lnTo>
                    <a:lnTo>
                      <a:pt x="13" y="114"/>
                    </a:lnTo>
                    <a:lnTo>
                      <a:pt x="16" y="110"/>
                    </a:lnTo>
                    <a:lnTo>
                      <a:pt x="16" y="108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88" name="Line 1448"/>
              <p:cNvSpPr>
                <a:spLocks noChangeShapeType="1"/>
              </p:cNvSpPr>
              <p:nvPr/>
            </p:nvSpPr>
            <p:spPr bwMode="auto">
              <a:xfrm>
                <a:off x="739" y="164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89" name="Freeform 1449"/>
              <p:cNvSpPr>
                <a:spLocks/>
              </p:cNvSpPr>
              <p:nvPr/>
            </p:nvSpPr>
            <p:spPr bwMode="auto">
              <a:xfrm>
                <a:off x="738" y="1645"/>
                <a:ext cx="11" cy="3"/>
              </a:xfrm>
              <a:custGeom>
                <a:avLst/>
                <a:gdLst>
                  <a:gd name="T0" fmla="*/ 0 w 59"/>
                  <a:gd name="T1" fmla="*/ 0 h 17"/>
                  <a:gd name="T2" fmla="*/ 0 w 59"/>
                  <a:gd name="T3" fmla="*/ 0 h 17"/>
                  <a:gd name="T4" fmla="*/ 0 w 59"/>
                  <a:gd name="T5" fmla="*/ 0 h 17"/>
                  <a:gd name="T6" fmla="*/ 0 w 59"/>
                  <a:gd name="T7" fmla="*/ 0 h 17"/>
                  <a:gd name="T8" fmla="*/ 0 w 59"/>
                  <a:gd name="T9" fmla="*/ 0 h 17"/>
                  <a:gd name="T10" fmla="*/ 0 w 59"/>
                  <a:gd name="T11" fmla="*/ 0 h 17"/>
                  <a:gd name="T12" fmla="*/ 0 w 59"/>
                  <a:gd name="T13" fmla="*/ 0 h 17"/>
                  <a:gd name="T14" fmla="*/ 0 w 59"/>
                  <a:gd name="T15" fmla="*/ 0 h 17"/>
                  <a:gd name="T16" fmla="*/ 0 w 59"/>
                  <a:gd name="T17" fmla="*/ 0 h 17"/>
                  <a:gd name="T18" fmla="*/ 0 w 59"/>
                  <a:gd name="T19" fmla="*/ 0 h 17"/>
                  <a:gd name="T20" fmla="*/ 0 w 59"/>
                  <a:gd name="T21" fmla="*/ 0 h 17"/>
                  <a:gd name="T22" fmla="*/ 0 w 59"/>
                  <a:gd name="T23" fmla="*/ 0 h 17"/>
                  <a:gd name="T24" fmla="*/ 0 w 59"/>
                  <a:gd name="T25" fmla="*/ 0 h 17"/>
                  <a:gd name="T26" fmla="*/ 0 w 59"/>
                  <a:gd name="T27" fmla="*/ 0 h 17"/>
                  <a:gd name="T28" fmla="*/ 0 w 59"/>
                  <a:gd name="T29" fmla="*/ 0 h 17"/>
                  <a:gd name="T30" fmla="*/ 0 w 59"/>
                  <a:gd name="T31" fmla="*/ 0 h 17"/>
                  <a:gd name="T32" fmla="*/ 0 w 59"/>
                  <a:gd name="T33" fmla="*/ 0 h 17"/>
                  <a:gd name="T34" fmla="*/ 0 w 59"/>
                  <a:gd name="T35" fmla="*/ 0 h 17"/>
                  <a:gd name="T36" fmla="*/ 0 w 59"/>
                  <a:gd name="T37" fmla="*/ 0 h 17"/>
                  <a:gd name="T38" fmla="*/ 0 w 59"/>
                  <a:gd name="T39" fmla="*/ 0 h 17"/>
                  <a:gd name="T40" fmla="*/ 0 w 59"/>
                  <a:gd name="T41" fmla="*/ 0 h 17"/>
                  <a:gd name="T42" fmla="*/ 0 w 59"/>
                  <a:gd name="T43" fmla="*/ 0 h 17"/>
                  <a:gd name="T44" fmla="*/ 0 w 59"/>
                  <a:gd name="T45" fmla="*/ 0 h 17"/>
                  <a:gd name="T46" fmla="*/ 0 w 59"/>
                  <a:gd name="T47" fmla="*/ 0 h 17"/>
                  <a:gd name="T48" fmla="*/ 0 w 59"/>
                  <a:gd name="T49" fmla="*/ 0 h 17"/>
                  <a:gd name="T50" fmla="*/ 0 w 59"/>
                  <a:gd name="T51" fmla="*/ 0 h 1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59"/>
                  <a:gd name="T79" fmla="*/ 0 h 17"/>
                  <a:gd name="T80" fmla="*/ 59 w 59"/>
                  <a:gd name="T81" fmla="*/ 17 h 1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59" h="17">
                    <a:moveTo>
                      <a:pt x="7" y="0"/>
                    </a:moveTo>
                    <a:lnTo>
                      <a:pt x="5" y="0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2" y="11"/>
                    </a:lnTo>
                    <a:lnTo>
                      <a:pt x="2" y="15"/>
                    </a:lnTo>
                    <a:lnTo>
                      <a:pt x="5" y="15"/>
                    </a:lnTo>
                    <a:lnTo>
                      <a:pt x="5" y="17"/>
                    </a:lnTo>
                    <a:lnTo>
                      <a:pt x="7" y="17"/>
                    </a:lnTo>
                    <a:lnTo>
                      <a:pt x="48" y="17"/>
                    </a:lnTo>
                    <a:lnTo>
                      <a:pt x="53" y="15"/>
                    </a:lnTo>
                    <a:lnTo>
                      <a:pt x="57" y="15"/>
                    </a:lnTo>
                    <a:lnTo>
                      <a:pt x="59" y="11"/>
                    </a:lnTo>
                    <a:lnTo>
                      <a:pt x="59" y="9"/>
                    </a:lnTo>
                    <a:lnTo>
                      <a:pt x="59" y="5"/>
                    </a:lnTo>
                    <a:lnTo>
                      <a:pt x="59" y="2"/>
                    </a:lnTo>
                    <a:lnTo>
                      <a:pt x="57" y="2"/>
                    </a:lnTo>
                    <a:lnTo>
                      <a:pt x="53" y="0"/>
                    </a:lnTo>
                    <a:lnTo>
                      <a:pt x="48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90" name="Line 1450"/>
              <p:cNvSpPr>
                <a:spLocks noChangeShapeType="1"/>
              </p:cNvSpPr>
              <p:nvPr/>
            </p:nvSpPr>
            <p:spPr bwMode="auto">
              <a:xfrm>
                <a:off x="749" y="164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91" name="Freeform 1451"/>
              <p:cNvSpPr>
                <a:spLocks/>
              </p:cNvSpPr>
              <p:nvPr/>
            </p:nvSpPr>
            <p:spPr bwMode="auto">
              <a:xfrm>
                <a:off x="746" y="1645"/>
                <a:ext cx="3" cy="42"/>
              </a:xfrm>
              <a:custGeom>
                <a:avLst/>
                <a:gdLst>
                  <a:gd name="T0" fmla="*/ 0 w 17"/>
                  <a:gd name="T1" fmla="*/ 0 h 212"/>
                  <a:gd name="T2" fmla="*/ 0 w 17"/>
                  <a:gd name="T3" fmla="*/ 0 h 212"/>
                  <a:gd name="T4" fmla="*/ 0 w 17"/>
                  <a:gd name="T5" fmla="*/ 0 h 212"/>
                  <a:gd name="T6" fmla="*/ 0 w 17"/>
                  <a:gd name="T7" fmla="*/ 0 h 212"/>
                  <a:gd name="T8" fmla="*/ 0 w 17"/>
                  <a:gd name="T9" fmla="*/ 0 h 212"/>
                  <a:gd name="T10" fmla="*/ 0 w 17"/>
                  <a:gd name="T11" fmla="*/ 0 h 212"/>
                  <a:gd name="T12" fmla="*/ 0 w 17"/>
                  <a:gd name="T13" fmla="*/ 0 h 212"/>
                  <a:gd name="T14" fmla="*/ 0 w 17"/>
                  <a:gd name="T15" fmla="*/ 0 h 212"/>
                  <a:gd name="T16" fmla="*/ 0 w 17"/>
                  <a:gd name="T17" fmla="*/ 0 h 212"/>
                  <a:gd name="T18" fmla="*/ 0 w 17"/>
                  <a:gd name="T19" fmla="*/ 0 h 212"/>
                  <a:gd name="T20" fmla="*/ 0 w 17"/>
                  <a:gd name="T21" fmla="*/ 0 h 212"/>
                  <a:gd name="T22" fmla="*/ 0 w 17"/>
                  <a:gd name="T23" fmla="*/ 0 h 212"/>
                  <a:gd name="T24" fmla="*/ 0 w 17"/>
                  <a:gd name="T25" fmla="*/ 0 h 212"/>
                  <a:gd name="T26" fmla="*/ 0 w 17"/>
                  <a:gd name="T27" fmla="*/ 0 h 212"/>
                  <a:gd name="T28" fmla="*/ 0 w 17"/>
                  <a:gd name="T29" fmla="*/ 0 h 212"/>
                  <a:gd name="T30" fmla="*/ 0 w 17"/>
                  <a:gd name="T31" fmla="*/ 0 h 212"/>
                  <a:gd name="T32" fmla="*/ 0 w 17"/>
                  <a:gd name="T33" fmla="*/ 0 h 212"/>
                  <a:gd name="T34" fmla="*/ 0 w 17"/>
                  <a:gd name="T35" fmla="*/ 0 h 212"/>
                  <a:gd name="T36" fmla="*/ 0 w 17"/>
                  <a:gd name="T37" fmla="*/ 0 h 212"/>
                  <a:gd name="T38" fmla="*/ 0 w 17"/>
                  <a:gd name="T39" fmla="*/ 0 h 212"/>
                  <a:gd name="T40" fmla="*/ 0 w 17"/>
                  <a:gd name="T41" fmla="*/ 0 h 212"/>
                  <a:gd name="T42" fmla="*/ 0 w 17"/>
                  <a:gd name="T43" fmla="*/ 0 h 212"/>
                  <a:gd name="T44" fmla="*/ 0 w 17"/>
                  <a:gd name="T45" fmla="*/ 0 h 212"/>
                  <a:gd name="T46" fmla="*/ 0 w 17"/>
                  <a:gd name="T47" fmla="*/ 0 h 212"/>
                  <a:gd name="T48" fmla="*/ 0 w 17"/>
                  <a:gd name="T49" fmla="*/ 0 h 212"/>
                  <a:gd name="T50" fmla="*/ 0 w 17"/>
                  <a:gd name="T51" fmla="*/ 0 h 21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212"/>
                  <a:gd name="T80" fmla="*/ 17 w 17"/>
                  <a:gd name="T81" fmla="*/ 212 h 212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212">
                    <a:moveTo>
                      <a:pt x="17" y="9"/>
                    </a:moveTo>
                    <a:lnTo>
                      <a:pt x="17" y="5"/>
                    </a:lnTo>
                    <a:lnTo>
                      <a:pt x="17" y="2"/>
                    </a:lnTo>
                    <a:lnTo>
                      <a:pt x="15" y="2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0" y="206"/>
                    </a:lnTo>
                    <a:lnTo>
                      <a:pt x="0" y="208"/>
                    </a:lnTo>
                    <a:lnTo>
                      <a:pt x="4" y="212"/>
                    </a:lnTo>
                    <a:lnTo>
                      <a:pt x="6" y="212"/>
                    </a:lnTo>
                    <a:lnTo>
                      <a:pt x="9" y="212"/>
                    </a:lnTo>
                    <a:lnTo>
                      <a:pt x="11" y="212"/>
                    </a:lnTo>
                    <a:lnTo>
                      <a:pt x="15" y="212"/>
                    </a:lnTo>
                    <a:lnTo>
                      <a:pt x="17" y="208"/>
                    </a:lnTo>
                    <a:lnTo>
                      <a:pt x="17" y="206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92" name="Line 1452"/>
              <p:cNvSpPr>
                <a:spLocks noChangeShapeType="1"/>
              </p:cNvSpPr>
              <p:nvPr/>
            </p:nvSpPr>
            <p:spPr bwMode="auto">
              <a:xfrm>
                <a:off x="748" y="168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93" name="Freeform 1453"/>
              <p:cNvSpPr>
                <a:spLocks/>
              </p:cNvSpPr>
              <p:nvPr/>
            </p:nvSpPr>
            <p:spPr bwMode="auto">
              <a:xfrm>
                <a:off x="746" y="1683"/>
                <a:ext cx="12" cy="4"/>
              </a:xfrm>
              <a:custGeom>
                <a:avLst/>
                <a:gdLst>
                  <a:gd name="T0" fmla="*/ 0 w 61"/>
                  <a:gd name="T1" fmla="*/ 0 h 19"/>
                  <a:gd name="T2" fmla="*/ 0 w 61"/>
                  <a:gd name="T3" fmla="*/ 0 h 19"/>
                  <a:gd name="T4" fmla="*/ 0 w 61"/>
                  <a:gd name="T5" fmla="*/ 0 h 19"/>
                  <a:gd name="T6" fmla="*/ 0 w 61"/>
                  <a:gd name="T7" fmla="*/ 0 h 19"/>
                  <a:gd name="T8" fmla="*/ 0 w 61"/>
                  <a:gd name="T9" fmla="*/ 0 h 19"/>
                  <a:gd name="T10" fmla="*/ 0 w 61"/>
                  <a:gd name="T11" fmla="*/ 0 h 19"/>
                  <a:gd name="T12" fmla="*/ 0 w 61"/>
                  <a:gd name="T13" fmla="*/ 0 h 19"/>
                  <a:gd name="T14" fmla="*/ 0 w 61"/>
                  <a:gd name="T15" fmla="*/ 0 h 19"/>
                  <a:gd name="T16" fmla="*/ 0 w 61"/>
                  <a:gd name="T17" fmla="*/ 0 h 19"/>
                  <a:gd name="T18" fmla="*/ 0 w 61"/>
                  <a:gd name="T19" fmla="*/ 0 h 19"/>
                  <a:gd name="T20" fmla="*/ 0 w 61"/>
                  <a:gd name="T21" fmla="*/ 0 h 19"/>
                  <a:gd name="T22" fmla="*/ 0 w 61"/>
                  <a:gd name="T23" fmla="*/ 0 h 19"/>
                  <a:gd name="T24" fmla="*/ 0 w 61"/>
                  <a:gd name="T25" fmla="*/ 0 h 19"/>
                  <a:gd name="T26" fmla="*/ 0 w 61"/>
                  <a:gd name="T27" fmla="*/ 0 h 19"/>
                  <a:gd name="T28" fmla="*/ 0 w 61"/>
                  <a:gd name="T29" fmla="*/ 0 h 19"/>
                  <a:gd name="T30" fmla="*/ 0 w 61"/>
                  <a:gd name="T31" fmla="*/ 0 h 19"/>
                  <a:gd name="T32" fmla="*/ 0 w 61"/>
                  <a:gd name="T33" fmla="*/ 0 h 19"/>
                  <a:gd name="T34" fmla="*/ 0 w 61"/>
                  <a:gd name="T35" fmla="*/ 0 h 19"/>
                  <a:gd name="T36" fmla="*/ 0 w 61"/>
                  <a:gd name="T37" fmla="*/ 0 h 19"/>
                  <a:gd name="T38" fmla="*/ 0 w 61"/>
                  <a:gd name="T39" fmla="*/ 0 h 19"/>
                  <a:gd name="T40" fmla="*/ 0 w 61"/>
                  <a:gd name="T41" fmla="*/ 0 h 19"/>
                  <a:gd name="T42" fmla="*/ 0 w 61"/>
                  <a:gd name="T43" fmla="*/ 0 h 19"/>
                  <a:gd name="T44" fmla="*/ 0 w 61"/>
                  <a:gd name="T45" fmla="*/ 0 h 19"/>
                  <a:gd name="T46" fmla="*/ 0 w 61"/>
                  <a:gd name="T47" fmla="*/ 0 h 19"/>
                  <a:gd name="T48" fmla="*/ 0 w 61"/>
                  <a:gd name="T49" fmla="*/ 0 h 19"/>
                  <a:gd name="T50" fmla="*/ 0 w 61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61"/>
                  <a:gd name="T79" fmla="*/ 0 h 19"/>
                  <a:gd name="T80" fmla="*/ 61 w 61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61" h="19">
                    <a:moveTo>
                      <a:pt x="9" y="0"/>
                    </a:moveTo>
                    <a:lnTo>
                      <a:pt x="6" y="3"/>
                    </a:lnTo>
                    <a:lnTo>
                      <a:pt x="4" y="3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4" y="19"/>
                    </a:lnTo>
                    <a:lnTo>
                      <a:pt x="6" y="19"/>
                    </a:lnTo>
                    <a:lnTo>
                      <a:pt x="9" y="19"/>
                    </a:lnTo>
                    <a:lnTo>
                      <a:pt x="50" y="19"/>
                    </a:lnTo>
                    <a:lnTo>
                      <a:pt x="55" y="19"/>
                    </a:lnTo>
                    <a:lnTo>
                      <a:pt x="59" y="19"/>
                    </a:lnTo>
                    <a:lnTo>
                      <a:pt x="59" y="15"/>
                    </a:lnTo>
                    <a:lnTo>
                      <a:pt x="61" y="13"/>
                    </a:lnTo>
                    <a:lnTo>
                      <a:pt x="61" y="9"/>
                    </a:lnTo>
                    <a:lnTo>
                      <a:pt x="59" y="7"/>
                    </a:lnTo>
                    <a:lnTo>
                      <a:pt x="59" y="3"/>
                    </a:lnTo>
                    <a:lnTo>
                      <a:pt x="55" y="3"/>
                    </a:lnTo>
                    <a:lnTo>
                      <a:pt x="53" y="3"/>
                    </a:lnTo>
                    <a:lnTo>
                      <a:pt x="50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94" name="Line 1454"/>
              <p:cNvSpPr>
                <a:spLocks noChangeShapeType="1"/>
              </p:cNvSpPr>
              <p:nvPr/>
            </p:nvSpPr>
            <p:spPr bwMode="auto">
              <a:xfrm>
                <a:off x="757" y="168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95" name="Freeform 1455"/>
              <p:cNvSpPr>
                <a:spLocks/>
              </p:cNvSpPr>
              <p:nvPr/>
            </p:nvSpPr>
            <p:spPr bwMode="auto">
              <a:xfrm>
                <a:off x="755" y="1683"/>
                <a:ext cx="23" cy="4"/>
              </a:xfrm>
              <a:custGeom>
                <a:avLst/>
                <a:gdLst>
                  <a:gd name="T0" fmla="*/ 0 w 115"/>
                  <a:gd name="T1" fmla="*/ 0 h 19"/>
                  <a:gd name="T2" fmla="*/ 0 w 115"/>
                  <a:gd name="T3" fmla="*/ 0 h 19"/>
                  <a:gd name="T4" fmla="*/ 0 w 115"/>
                  <a:gd name="T5" fmla="*/ 0 h 19"/>
                  <a:gd name="T6" fmla="*/ 0 w 115"/>
                  <a:gd name="T7" fmla="*/ 0 h 19"/>
                  <a:gd name="T8" fmla="*/ 0 w 115"/>
                  <a:gd name="T9" fmla="*/ 0 h 19"/>
                  <a:gd name="T10" fmla="*/ 0 w 115"/>
                  <a:gd name="T11" fmla="*/ 0 h 19"/>
                  <a:gd name="T12" fmla="*/ 0 w 115"/>
                  <a:gd name="T13" fmla="*/ 0 h 19"/>
                  <a:gd name="T14" fmla="*/ 0 w 115"/>
                  <a:gd name="T15" fmla="*/ 0 h 19"/>
                  <a:gd name="T16" fmla="*/ 0 w 115"/>
                  <a:gd name="T17" fmla="*/ 0 h 19"/>
                  <a:gd name="T18" fmla="*/ 0 w 115"/>
                  <a:gd name="T19" fmla="*/ 0 h 19"/>
                  <a:gd name="T20" fmla="*/ 0 w 115"/>
                  <a:gd name="T21" fmla="*/ 0 h 19"/>
                  <a:gd name="T22" fmla="*/ 0 w 115"/>
                  <a:gd name="T23" fmla="*/ 0 h 19"/>
                  <a:gd name="T24" fmla="*/ 0 w 115"/>
                  <a:gd name="T25" fmla="*/ 0 h 19"/>
                  <a:gd name="T26" fmla="*/ 0 w 115"/>
                  <a:gd name="T27" fmla="*/ 0 h 19"/>
                  <a:gd name="T28" fmla="*/ 0 w 115"/>
                  <a:gd name="T29" fmla="*/ 0 h 19"/>
                  <a:gd name="T30" fmla="*/ 0 w 115"/>
                  <a:gd name="T31" fmla="*/ 0 h 19"/>
                  <a:gd name="T32" fmla="*/ 0 w 115"/>
                  <a:gd name="T33" fmla="*/ 0 h 19"/>
                  <a:gd name="T34" fmla="*/ 0 w 115"/>
                  <a:gd name="T35" fmla="*/ 0 h 19"/>
                  <a:gd name="T36" fmla="*/ 0 w 115"/>
                  <a:gd name="T37" fmla="*/ 0 h 19"/>
                  <a:gd name="T38" fmla="*/ 0 w 115"/>
                  <a:gd name="T39" fmla="*/ 0 h 19"/>
                  <a:gd name="T40" fmla="*/ 0 w 115"/>
                  <a:gd name="T41" fmla="*/ 0 h 19"/>
                  <a:gd name="T42" fmla="*/ 0 w 115"/>
                  <a:gd name="T43" fmla="*/ 0 h 19"/>
                  <a:gd name="T44" fmla="*/ 0 w 115"/>
                  <a:gd name="T45" fmla="*/ 0 h 19"/>
                  <a:gd name="T46" fmla="*/ 0 w 115"/>
                  <a:gd name="T47" fmla="*/ 0 h 19"/>
                  <a:gd name="T48" fmla="*/ 0 w 115"/>
                  <a:gd name="T49" fmla="*/ 0 h 19"/>
                  <a:gd name="T50" fmla="*/ 0 w 115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15"/>
                  <a:gd name="T79" fmla="*/ 0 h 19"/>
                  <a:gd name="T80" fmla="*/ 115 w 115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15" h="19">
                    <a:moveTo>
                      <a:pt x="9" y="0"/>
                    </a:moveTo>
                    <a:lnTo>
                      <a:pt x="6" y="3"/>
                    </a:lnTo>
                    <a:lnTo>
                      <a:pt x="4" y="3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4" y="19"/>
                    </a:lnTo>
                    <a:lnTo>
                      <a:pt x="6" y="19"/>
                    </a:lnTo>
                    <a:lnTo>
                      <a:pt x="9" y="19"/>
                    </a:lnTo>
                    <a:lnTo>
                      <a:pt x="107" y="19"/>
                    </a:lnTo>
                    <a:lnTo>
                      <a:pt x="112" y="19"/>
                    </a:lnTo>
                    <a:lnTo>
                      <a:pt x="115" y="15"/>
                    </a:lnTo>
                    <a:lnTo>
                      <a:pt x="115" y="13"/>
                    </a:lnTo>
                    <a:lnTo>
                      <a:pt x="115" y="9"/>
                    </a:lnTo>
                    <a:lnTo>
                      <a:pt x="115" y="7"/>
                    </a:lnTo>
                    <a:lnTo>
                      <a:pt x="112" y="3"/>
                    </a:lnTo>
                    <a:lnTo>
                      <a:pt x="109" y="3"/>
                    </a:lnTo>
                    <a:lnTo>
                      <a:pt x="10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96" name="Line 1456"/>
              <p:cNvSpPr>
                <a:spLocks noChangeShapeType="1"/>
              </p:cNvSpPr>
              <p:nvPr/>
            </p:nvSpPr>
            <p:spPr bwMode="auto">
              <a:xfrm>
                <a:off x="778" y="168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97" name="Freeform 1457"/>
              <p:cNvSpPr>
                <a:spLocks/>
              </p:cNvSpPr>
              <p:nvPr/>
            </p:nvSpPr>
            <p:spPr bwMode="auto">
              <a:xfrm>
                <a:off x="775" y="1683"/>
                <a:ext cx="3" cy="25"/>
              </a:xfrm>
              <a:custGeom>
                <a:avLst/>
                <a:gdLst>
                  <a:gd name="T0" fmla="*/ 0 w 16"/>
                  <a:gd name="T1" fmla="*/ 0 h 121"/>
                  <a:gd name="T2" fmla="*/ 0 w 16"/>
                  <a:gd name="T3" fmla="*/ 0 h 121"/>
                  <a:gd name="T4" fmla="*/ 0 w 16"/>
                  <a:gd name="T5" fmla="*/ 0 h 121"/>
                  <a:gd name="T6" fmla="*/ 0 w 16"/>
                  <a:gd name="T7" fmla="*/ 0 h 121"/>
                  <a:gd name="T8" fmla="*/ 0 w 16"/>
                  <a:gd name="T9" fmla="*/ 0 h 121"/>
                  <a:gd name="T10" fmla="*/ 0 w 16"/>
                  <a:gd name="T11" fmla="*/ 0 h 121"/>
                  <a:gd name="T12" fmla="*/ 0 w 16"/>
                  <a:gd name="T13" fmla="*/ 0 h 121"/>
                  <a:gd name="T14" fmla="*/ 0 w 16"/>
                  <a:gd name="T15" fmla="*/ 0 h 121"/>
                  <a:gd name="T16" fmla="*/ 0 w 16"/>
                  <a:gd name="T17" fmla="*/ 0 h 121"/>
                  <a:gd name="T18" fmla="*/ 0 w 16"/>
                  <a:gd name="T19" fmla="*/ 0 h 121"/>
                  <a:gd name="T20" fmla="*/ 0 w 16"/>
                  <a:gd name="T21" fmla="*/ 0 h 121"/>
                  <a:gd name="T22" fmla="*/ 0 w 16"/>
                  <a:gd name="T23" fmla="*/ 0 h 121"/>
                  <a:gd name="T24" fmla="*/ 0 w 16"/>
                  <a:gd name="T25" fmla="*/ 0 h 121"/>
                  <a:gd name="T26" fmla="*/ 0 w 16"/>
                  <a:gd name="T27" fmla="*/ 0 h 121"/>
                  <a:gd name="T28" fmla="*/ 0 w 16"/>
                  <a:gd name="T29" fmla="*/ 0 h 121"/>
                  <a:gd name="T30" fmla="*/ 0 w 16"/>
                  <a:gd name="T31" fmla="*/ 0 h 121"/>
                  <a:gd name="T32" fmla="*/ 0 w 16"/>
                  <a:gd name="T33" fmla="*/ 0 h 121"/>
                  <a:gd name="T34" fmla="*/ 0 w 16"/>
                  <a:gd name="T35" fmla="*/ 0 h 121"/>
                  <a:gd name="T36" fmla="*/ 0 w 16"/>
                  <a:gd name="T37" fmla="*/ 0 h 121"/>
                  <a:gd name="T38" fmla="*/ 0 w 16"/>
                  <a:gd name="T39" fmla="*/ 0 h 121"/>
                  <a:gd name="T40" fmla="*/ 0 w 16"/>
                  <a:gd name="T41" fmla="*/ 0 h 121"/>
                  <a:gd name="T42" fmla="*/ 0 w 16"/>
                  <a:gd name="T43" fmla="*/ 0 h 121"/>
                  <a:gd name="T44" fmla="*/ 0 w 16"/>
                  <a:gd name="T45" fmla="*/ 0 h 121"/>
                  <a:gd name="T46" fmla="*/ 0 w 16"/>
                  <a:gd name="T47" fmla="*/ 0 h 121"/>
                  <a:gd name="T48" fmla="*/ 0 w 16"/>
                  <a:gd name="T49" fmla="*/ 0 h 121"/>
                  <a:gd name="T50" fmla="*/ 0 w 16"/>
                  <a:gd name="T51" fmla="*/ 0 h 12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1"/>
                  <a:gd name="T80" fmla="*/ 16 w 16"/>
                  <a:gd name="T81" fmla="*/ 121 h 121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1">
                    <a:moveTo>
                      <a:pt x="16" y="9"/>
                    </a:moveTo>
                    <a:lnTo>
                      <a:pt x="16" y="9"/>
                    </a:lnTo>
                    <a:lnTo>
                      <a:pt x="16" y="7"/>
                    </a:lnTo>
                    <a:lnTo>
                      <a:pt x="13" y="3"/>
                    </a:lnTo>
                    <a:lnTo>
                      <a:pt x="10" y="3"/>
                    </a:lnTo>
                    <a:lnTo>
                      <a:pt x="8" y="0"/>
                    </a:lnTo>
                    <a:lnTo>
                      <a:pt x="8" y="3"/>
                    </a:lnTo>
                    <a:lnTo>
                      <a:pt x="5" y="3"/>
                    </a:lnTo>
                    <a:lnTo>
                      <a:pt x="2" y="3"/>
                    </a:lnTo>
                    <a:lnTo>
                      <a:pt x="2" y="7"/>
                    </a:lnTo>
                    <a:lnTo>
                      <a:pt x="0" y="9"/>
                    </a:lnTo>
                    <a:lnTo>
                      <a:pt x="0" y="111"/>
                    </a:lnTo>
                    <a:lnTo>
                      <a:pt x="2" y="115"/>
                    </a:lnTo>
                    <a:lnTo>
                      <a:pt x="2" y="117"/>
                    </a:lnTo>
                    <a:lnTo>
                      <a:pt x="5" y="117"/>
                    </a:lnTo>
                    <a:lnTo>
                      <a:pt x="8" y="121"/>
                    </a:lnTo>
                    <a:lnTo>
                      <a:pt x="10" y="121"/>
                    </a:lnTo>
                    <a:lnTo>
                      <a:pt x="13" y="117"/>
                    </a:lnTo>
                    <a:lnTo>
                      <a:pt x="16" y="115"/>
                    </a:lnTo>
                    <a:lnTo>
                      <a:pt x="16" y="111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98" name="Line 1458"/>
              <p:cNvSpPr>
                <a:spLocks noChangeShapeType="1"/>
              </p:cNvSpPr>
              <p:nvPr/>
            </p:nvSpPr>
            <p:spPr bwMode="auto">
              <a:xfrm>
                <a:off x="776" y="170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99" name="Freeform 1459"/>
              <p:cNvSpPr>
                <a:spLocks/>
              </p:cNvSpPr>
              <p:nvPr/>
            </p:nvSpPr>
            <p:spPr bwMode="auto">
              <a:xfrm>
                <a:off x="775" y="1704"/>
                <a:ext cx="9" cy="4"/>
              </a:xfrm>
              <a:custGeom>
                <a:avLst/>
                <a:gdLst>
                  <a:gd name="T0" fmla="*/ 0 w 46"/>
                  <a:gd name="T1" fmla="*/ 0 h 19"/>
                  <a:gd name="T2" fmla="*/ 0 w 46"/>
                  <a:gd name="T3" fmla="*/ 0 h 19"/>
                  <a:gd name="T4" fmla="*/ 0 w 46"/>
                  <a:gd name="T5" fmla="*/ 0 h 19"/>
                  <a:gd name="T6" fmla="*/ 0 w 46"/>
                  <a:gd name="T7" fmla="*/ 0 h 19"/>
                  <a:gd name="T8" fmla="*/ 0 w 46"/>
                  <a:gd name="T9" fmla="*/ 0 h 19"/>
                  <a:gd name="T10" fmla="*/ 0 w 46"/>
                  <a:gd name="T11" fmla="*/ 0 h 19"/>
                  <a:gd name="T12" fmla="*/ 0 w 46"/>
                  <a:gd name="T13" fmla="*/ 0 h 19"/>
                  <a:gd name="T14" fmla="*/ 0 w 46"/>
                  <a:gd name="T15" fmla="*/ 0 h 19"/>
                  <a:gd name="T16" fmla="*/ 0 w 46"/>
                  <a:gd name="T17" fmla="*/ 0 h 19"/>
                  <a:gd name="T18" fmla="*/ 0 w 46"/>
                  <a:gd name="T19" fmla="*/ 0 h 19"/>
                  <a:gd name="T20" fmla="*/ 0 w 46"/>
                  <a:gd name="T21" fmla="*/ 0 h 19"/>
                  <a:gd name="T22" fmla="*/ 0 w 46"/>
                  <a:gd name="T23" fmla="*/ 0 h 19"/>
                  <a:gd name="T24" fmla="*/ 0 w 46"/>
                  <a:gd name="T25" fmla="*/ 0 h 19"/>
                  <a:gd name="T26" fmla="*/ 0 w 46"/>
                  <a:gd name="T27" fmla="*/ 0 h 19"/>
                  <a:gd name="T28" fmla="*/ 0 w 46"/>
                  <a:gd name="T29" fmla="*/ 0 h 19"/>
                  <a:gd name="T30" fmla="*/ 0 w 46"/>
                  <a:gd name="T31" fmla="*/ 0 h 19"/>
                  <a:gd name="T32" fmla="*/ 0 w 46"/>
                  <a:gd name="T33" fmla="*/ 0 h 19"/>
                  <a:gd name="T34" fmla="*/ 0 w 46"/>
                  <a:gd name="T35" fmla="*/ 0 h 19"/>
                  <a:gd name="T36" fmla="*/ 0 w 46"/>
                  <a:gd name="T37" fmla="*/ 0 h 19"/>
                  <a:gd name="T38" fmla="*/ 0 w 46"/>
                  <a:gd name="T39" fmla="*/ 0 h 19"/>
                  <a:gd name="T40" fmla="*/ 0 w 46"/>
                  <a:gd name="T41" fmla="*/ 0 h 19"/>
                  <a:gd name="T42" fmla="*/ 0 w 46"/>
                  <a:gd name="T43" fmla="*/ 0 h 19"/>
                  <a:gd name="T44" fmla="*/ 0 w 46"/>
                  <a:gd name="T45" fmla="*/ 0 h 19"/>
                  <a:gd name="T46" fmla="*/ 0 w 46"/>
                  <a:gd name="T47" fmla="*/ 0 h 19"/>
                  <a:gd name="T48" fmla="*/ 0 w 46"/>
                  <a:gd name="T49" fmla="*/ 0 h 19"/>
                  <a:gd name="T50" fmla="*/ 0 w 46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6"/>
                  <a:gd name="T79" fmla="*/ 0 h 19"/>
                  <a:gd name="T80" fmla="*/ 46 w 46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6" h="19">
                    <a:moveTo>
                      <a:pt x="8" y="0"/>
                    </a:moveTo>
                    <a:lnTo>
                      <a:pt x="8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2" y="13"/>
                    </a:lnTo>
                    <a:lnTo>
                      <a:pt x="2" y="15"/>
                    </a:lnTo>
                    <a:lnTo>
                      <a:pt x="5" y="15"/>
                    </a:lnTo>
                    <a:lnTo>
                      <a:pt x="8" y="19"/>
                    </a:lnTo>
                    <a:lnTo>
                      <a:pt x="35" y="19"/>
                    </a:lnTo>
                    <a:lnTo>
                      <a:pt x="41" y="15"/>
                    </a:lnTo>
                    <a:lnTo>
                      <a:pt x="43" y="15"/>
                    </a:lnTo>
                    <a:lnTo>
                      <a:pt x="43" y="13"/>
                    </a:lnTo>
                    <a:lnTo>
                      <a:pt x="46" y="9"/>
                    </a:lnTo>
                    <a:lnTo>
                      <a:pt x="46" y="6"/>
                    </a:lnTo>
                    <a:lnTo>
                      <a:pt x="43" y="3"/>
                    </a:lnTo>
                    <a:lnTo>
                      <a:pt x="43" y="0"/>
                    </a:lnTo>
                    <a:lnTo>
                      <a:pt x="41" y="0"/>
                    </a:lnTo>
                    <a:lnTo>
                      <a:pt x="35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00" name="Line 1460"/>
              <p:cNvSpPr>
                <a:spLocks noChangeShapeType="1"/>
              </p:cNvSpPr>
              <p:nvPr/>
            </p:nvSpPr>
            <p:spPr bwMode="auto">
              <a:xfrm>
                <a:off x="784" y="170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01" name="Freeform 1461"/>
              <p:cNvSpPr>
                <a:spLocks/>
              </p:cNvSpPr>
              <p:nvPr/>
            </p:nvSpPr>
            <p:spPr bwMode="auto">
              <a:xfrm>
                <a:off x="781" y="1704"/>
                <a:ext cx="3" cy="23"/>
              </a:xfrm>
              <a:custGeom>
                <a:avLst/>
                <a:gdLst>
                  <a:gd name="T0" fmla="*/ 0 w 16"/>
                  <a:gd name="T1" fmla="*/ 0 h 117"/>
                  <a:gd name="T2" fmla="*/ 0 w 16"/>
                  <a:gd name="T3" fmla="*/ 0 h 117"/>
                  <a:gd name="T4" fmla="*/ 0 w 16"/>
                  <a:gd name="T5" fmla="*/ 0 h 117"/>
                  <a:gd name="T6" fmla="*/ 0 w 16"/>
                  <a:gd name="T7" fmla="*/ 0 h 117"/>
                  <a:gd name="T8" fmla="*/ 0 w 16"/>
                  <a:gd name="T9" fmla="*/ 0 h 117"/>
                  <a:gd name="T10" fmla="*/ 0 w 16"/>
                  <a:gd name="T11" fmla="*/ 0 h 117"/>
                  <a:gd name="T12" fmla="*/ 0 w 16"/>
                  <a:gd name="T13" fmla="*/ 0 h 117"/>
                  <a:gd name="T14" fmla="*/ 0 w 16"/>
                  <a:gd name="T15" fmla="*/ 0 h 117"/>
                  <a:gd name="T16" fmla="*/ 0 w 16"/>
                  <a:gd name="T17" fmla="*/ 0 h 117"/>
                  <a:gd name="T18" fmla="*/ 0 w 16"/>
                  <a:gd name="T19" fmla="*/ 0 h 117"/>
                  <a:gd name="T20" fmla="*/ 0 w 16"/>
                  <a:gd name="T21" fmla="*/ 0 h 117"/>
                  <a:gd name="T22" fmla="*/ 0 w 16"/>
                  <a:gd name="T23" fmla="*/ 0 h 117"/>
                  <a:gd name="T24" fmla="*/ 0 w 16"/>
                  <a:gd name="T25" fmla="*/ 0 h 117"/>
                  <a:gd name="T26" fmla="*/ 0 w 16"/>
                  <a:gd name="T27" fmla="*/ 0 h 117"/>
                  <a:gd name="T28" fmla="*/ 0 w 16"/>
                  <a:gd name="T29" fmla="*/ 0 h 117"/>
                  <a:gd name="T30" fmla="*/ 0 w 16"/>
                  <a:gd name="T31" fmla="*/ 0 h 117"/>
                  <a:gd name="T32" fmla="*/ 0 w 16"/>
                  <a:gd name="T33" fmla="*/ 0 h 117"/>
                  <a:gd name="T34" fmla="*/ 0 w 16"/>
                  <a:gd name="T35" fmla="*/ 0 h 117"/>
                  <a:gd name="T36" fmla="*/ 0 w 16"/>
                  <a:gd name="T37" fmla="*/ 0 h 117"/>
                  <a:gd name="T38" fmla="*/ 0 w 16"/>
                  <a:gd name="T39" fmla="*/ 0 h 117"/>
                  <a:gd name="T40" fmla="*/ 0 w 16"/>
                  <a:gd name="T41" fmla="*/ 0 h 117"/>
                  <a:gd name="T42" fmla="*/ 0 w 16"/>
                  <a:gd name="T43" fmla="*/ 0 h 117"/>
                  <a:gd name="T44" fmla="*/ 0 w 16"/>
                  <a:gd name="T45" fmla="*/ 0 h 117"/>
                  <a:gd name="T46" fmla="*/ 0 w 16"/>
                  <a:gd name="T47" fmla="*/ 0 h 117"/>
                  <a:gd name="T48" fmla="*/ 0 w 16"/>
                  <a:gd name="T49" fmla="*/ 0 h 117"/>
                  <a:gd name="T50" fmla="*/ 0 w 16"/>
                  <a:gd name="T51" fmla="*/ 0 h 11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17"/>
                  <a:gd name="T80" fmla="*/ 16 w 16"/>
                  <a:gd name="T81" fmla="*/ 117 h 11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17">
                    <a:moveTo>
                      <a:pt x="16" y="9"/>
                    </a:moveTo>
                    <a:lnTo>
                      <a:pt x="16" y="6"/>
                    </a:lnTo>
                    <a:lnTo>
                      <a:pt x="13" y="3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11"/>
                    </a:lnTo>
                    <a:lnTo>
                      <a:pt x="2" y="114"/>
                    </a:lnTo>
                    <a:lnTo>
                      <a:pt x="5" y="117"/>
                    </a:lnTo>
                    <a:lnTo>
                      <a:pt x="8" y="117"/>
                    </a:lnTo>
                    <a:lnTo>
                      <a:pt x="11" y="117"/>
                    </a:lnTo>
                    <a:lnTo>
                      <a:pt x="11" y="114"/>
                    </a:lnTo>
                    <a:lnTo>
                      <a:pt x="13" y="114"/>
                    </a:lnTo>
                    <a:lnTo>
                      <a:pt x="13" y="111"/>
                    </a:lnTo>
                    <a:lnTo>
                      <a:pt x="16" y="111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02" name="Line 1462"/>
              <p:cNvSpPr>
                <a:spLocks noChangeShapeType="1"/>
              </p:cNvSpPr>
              <p:nvPr/>
            </p:nvSpPr>
            <p:spPr bwMode="auto">
              <a:xfrm>
                <a:off x="782" y="172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03" name="Freeform 1463"/>
              <p:cNvSpPr>
                <a:spLocks/>
              </p:cNvSpPr>
              <p:nvPr/>
            </p:nvSpPr>
            <p:spPr bwMode="auto">
              <a:xfrm>
                <a:off x="781" y="1723"/>
                <a:ext cx="28" cy="4"/>
              </a:xfrm>
              <a:custGeom>
                <a:avLst/>
                <a:gdLst>
                  <a:gd name="T0" fmla="*/ 0 w 144"/>
                  <a:gd name="T1" fmla="*/ 0 h 19"/>
                  <a:gd name="T2" fmla="*/ 0 w 144"/>
                  <a:gd name="T3" fmla="*/ 0 h 19"/>
                  <a:gd name="T4" fmla="*/ 0 w 144"/>
                  <a:gd name="T5" fmla="*/ 0 h 19"/>
                  <a:gd name="T6" fmla="*/ 0 w 144"/>
                  <a:gd name="T7" fmla="*/ 0 h 19"/>
                  <a:gd name="T8" fmla="*/ 0 w 144"/>
                  <a:gd name="T9" fmla="*/ 0 h 19"/>
                  <a:gd name="T10" fmla="*/ 0 w 144"/>
                  <a:gd name="T11" fmla="*/ 0 h 19"/>
                  <a:gd name="T12" fmla="*/ 0 w 144"/>
                  <a:gd name="T13" fmla="*/ 0 h 19"/>
                  <a:gd name="T14" fmla="*/ 0 w 144"/>
                  <a:gd name="T15" fmla="*/ 0 h 19"/>
                  <a:gd name="T16" fmla="*/ 0 w 144"/>
                  <a:gd name="T17" fmla="*/ 0 h 19"/>
                  <a:gd name="T18" fmla="*/ 0 w 144"/>
                  <a:gd name="T19" fmla="*/ 0 h 19"/>
                  <a:gd name="T20" fmla="*/ 0 w 144"/>
                  <a:gd name="T21" fmla="*/ 0 h 19"/>
                  <a:gd name="T22" fmla="*/ 0 w 144"/>
                  <a:gd name="T23" fmla="*/ 0 h 19"/>
                  <a:gd name="T24" fmla="*/ 0 w 144"/>
                  <a:gd name="T25" fmla="*/ 0 h 19"/>
                  <a:gd name="T26" fmla="*/ 0 w 144"/>
                  <a:gd name="T27" fmla="*/ 0 h 19"/>
                  <a:gd name="T28" fmla="*/ 0 w 144"/>
                  <a:gd name="T29" fmla="*/ 0 h 19"/>
                  <a:gd name="T30" fmla="*/ 0 w 144"/>
                  <a:gd name="T31" fmla="*/ 0 h 19"/>
                  <a:gd name="T32" fmla="*/ 0 w 144"/>
                  <a:gd name="T33" fmla="*/ 0 h 19"/>
                  <a:gd name="T34" fmla="*/ 0 w 144"/>
                  <a:gd name="T35" fmla="*/ 0 h 19"/>
                  <a:gd name="T36" fmla="*/ 0 w 144"/>
                  <a:gd name="T37" fmla="*/ 0 h 19"/>
                  <a:gd name="T38" fmla="*/ 0 w 144"/>
                  <a:gd name="T39" fmla="*/ 0 h 19"/>
                  <a:gd name="T40" fmla="*/ 0 w 144"/>
                  <a:gd name="T41" fmla="*/ 0 h 19"/>
                  <a:gd name="T42" fmla="*/ 0 w 144"/>
                  <a:gd name="T43" fmla="*/ 0 h 19"/>
                  <a:gd name="T44" fmla="*/ 0 w 144"/>
                  <a:gd name="T45" fmla="*/ 0 h 19"/>
                  <a:gd name="T46" fmla="*/ 0 w 144"/>
                  <a:gd name="T47" fmla="*/ 0 h 19"/>
                  <a:gd name="T48" fmla="*/ 0 w 144"/>
                  <a:gd name="T49" fmla="*/ 0 h 19"/>
                  <a:gd name="T50" fmla="*/ 0 w 144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44"/>
                  <a:gd name="T79" fmla="*/ 0 h 19"/>
                  <a:gd name="T80" fmla="*/ 144 w 144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44" h="19">
                    <a:moveTo>
                      <a:pt x="8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2" y="16"/>
                    </a:lnTo>
                    <a:lnTo>
                      <a:pt x="5" y="19"/>
                    </a:lnTo>
                    <a:lnTo>
                      <a:pt x="8" y="19"/>
                    </a:lnTo>
                    <a:lnTo>
                      <a:pt x="136" y="19"/>
                    </a:lnTo>
                    <a:lnTo>
                      <a:pt x="138" y="16"/>
                    </a:lnTo>
                    <a:lnTo>
                      <a:pt x="142" y="16"/>
                    </a:lnTo>
                    <a:lnTo>
                      <a:pt x="144" y="13"/>
                    </a:lnTo>
                    <a:lnTo>
                      <a:pt x="144" y="10"/>
                    </a:lnTo>
                    <a:lnTo>
                      <a:pt x="144" y="7"/>
                    </a:lnTo>
                    <a:lnTo>
                      <a:pt x="144" y="4"/>
                    </a:lnTo>
                    <a:lnTo>
                      <a:pt x="142" y="4"/>
                    </a:lnTo>
                    <a:lnTo>
                      <a:pt x="138" y="0"/>
                    </a:lnTo>
                    <a:lnTo>
                      <a:pt x="136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04" name="Line 1464"/>
              <p:cNvSpPr>
                <a:spLocks noChangeShapeType="1"/>
              </p:cNvSpPr>
              <p:nvPr/>
            </p:nvSpPr>
            <p:spPr bwMode="auto">
              <a:xfrm>
                <a:off x="809" y="172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05" name="Freeform 1465"/>
              <p:cNvSpPr>
                <a:spLocks/>
              </p:cNvSpPr>
              <p:nvPr/>
            </p:nvSpPr>
            <p:spPr bwMode="auto">
              <a:xfrm>
                <a:off x="806" y="1723"/>
                <a:ext cx="3" cy="24"/>
              </a:xfrm>
              <a:custGeom>
                <a:avLst/>
                <a:gdLst>
                  <a:gd name="T0" fmla="*/ 0 w 17"/>
                  <a:gd name="T1" fmla="*/ 0 h 118"/>
                  <a:gd name="T2" fmla="*/ 0 w 17"/>
                  <a:gd name="T3" fmla="*/ 0 h 118"/>
                  <a:gd name="T4" fmla="*/ 0 w 17"/>
                  <a:gd name="T5" fmla="*/ 0 h 118"/>
                  <a:gd name="T6" fmla="*/ 0 w 17"/>
                  <a:gd name="T7" fmla="*/ 0 h 118"/>
                  <a:gd name="T8" fmla="*/ 0 w 17"/>
                  <a:gd name="T9" fmla="*/ 0 h 118"/>
                  <a:gd name="T10" fmla="*/ 0 w 17"/>
                  <a:gd name="T11" fmla="*/ 0 h 118"/>
                  <a:gd name="T12" fmla="*/ 0 w 17"/>
                  <a:gd name="T13" fmla="*/ 0 h 118"/>
                  <a:gd name="T14" fmla="*/ 0 w 17"/>
                  <a:gd name="T15" fmla="*/ 0 h 118"/>
                  <a:gd name="T16" fmla="*/ 0 w 17"/>
                  <a:gd name="T17" fmla="*/ 0 h 118"/>
                  <a:gd name="T18" fmla="*/ 0 w 17"/>
                  <a:gd name="T19" fmla="*/ 0 h 118"/>
                  <a:gd name="T20" fmla="*/ 0 w 17"/>
                  <a:gd name="T21" fmla="*/ 0 h 118"/>
                  <a:gd name="T22" fmla="*/ 0 w 17"/>
                  <a:gd name="T23" fmla="*/ 0 h 118"/>
                  <a:gd name="T24" fmla="*/ 0 w 17"/>
                  <a:gd name="T25" fmla="*/ 0 h 118"/>
                  <a:gd name="T26" fmla="*/ 0 w 17"/>
                  <a:gd name="T27" fmla="*/ 0 h 118"/>
                  <a:gd name="T28" fmla="*/ 0 w 17"/>
                  <a:gd name="T29" fmla="*/ 0 h 118"/>
                  <a:gd name="T30" fmla="*/ 0 w 17"/>
                  <a:gd name="T31" fmla="*/ 0 h 118"/>
                  <a:gd name="T32" fmla="*/ 0 w 17"/>
                  <a:gd name="T33" fmla="*/ 0 h 118"/>
                  <a:gd name="T34" fmla="*/ 0 w 17"/>
                  <a:gd name="T35" fmla="*/ 0 h 118"/>
                  <a:gd name="T36" fmla="*/ 0 w 17"/>
                  <a:gd name="T37" fmla="*/ 0 h 118"/>
                  <a:gd name="T38" fmla="*/ 0 w 17"/>
                  <a:gd name="T39" fmla="*/ 0 h 118"/>
                  <a:gd name="T40" fmla="*/ 0 w 17"/>
                  <a:gd name="T41" fmla="*/ 0 h 118"/>
                  <a:gd name="T42" fmla="*/ 0 w 17"/>
                  <a:gd name="T43" fmla="*/ 0 h 118"/>
                  <a:gd name="T44" fmla="*/ 0 w 17"/>
                  <a:gd name="T45" fmla="*/ 0 h 118"/>
                  <a:gd name="T46" fmla="*/ 0 w 17"/>
                  <a:gd name="T47" fmla="*/ 0 h 118"/>
                  <a:gd name="T48" fmla="*/ 0 w 17"/>
                  <a:gd name="T49" fmla="*/ 0 h 118"/>
                  <a:gd name="T50" fmla="*/ 0 w 17"/>
                  <a:gd name="T51" fmla="*/ 0 h 1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18"/>
                  <a:gd name="T80" fmla="*/ 17 w 17"/>
                  <a:gd name="T81" fmla="*/ 118 h 1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18">
                    <a:moveTo>
                      <a:pt x="17" y="10"/>
                    </a:moveTo>
                    <a:lnTo>
                      <a:pt x="17" y="7"/>
                    </a:lnTo>
                    <a:lnTo>
                      <a:pt x="17" y="4"/>
                    </a:lnTo>
                    <a:lnTo>
                      <a:pt x="15" y="4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12"/>
                    </a:lnTo>
                    <a:lnTo>
                      <a:pt x="4" y="115"/>
                    </a:lnTo>
                    <a:lnTo>
                      <a:pt x="4" y="118"/>
                    </a:lnTo>
                    <a:lnTo>
                      <a:pt x="6" y="118"/>
                    </a:lnTo>
                    <a:lnTo>
                      <a:pt x="9" y="118"/>
                    </a:lnTo>
                    <a:lnTo>
                      <a:pt x="11" y="118"/>
                    </a:lnTo>
                    <a:lnTo>
                      <a:pt x="15" y="115"/>
                    </a:lnTo>
                    <a:lnTo>
                      <a:pt x="17" y="112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06" name="Line 1466"/>
              <p:cNvSpPr>
                <a:spLocks noChangeShapeType="1"/>
              </p:cNvSpPr>
              <p:nvPr/>
            </p:nvSpPr>
            <p:spPr bwMode="auto">
              <a:xfrm>
                <a:off x="808" y="174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07" name="Freeform 1467"/>
              <p:cNvSpPr>
                <a:spLocks/>
              </p:cNvSpPr>
              <p:nvPr/>
            </p:nvSpPr>
            <p:spPr bwMode="auto">
              <a:xfrm>
                <a:off x="806" y="1743"/>
                <a:ext cx="6" cy="4"/>
              </a:xfrm>
              <a:custGeom>
                <a:avLst/>
                <a:gdLst>
                  <a:gd name="T0" fmla="*/ 0 w 31"/>
                  <a:gd name="T1" fmla="*/ 0 h 18"/>
                  <a:gd name="T2" fmla="*/ 0 w 31"/>
                  <a:gd name="T3" fmla="*/ 0 h 18"/>
                  <a:gd name="T4" fmla="*/ 0 w 31"/>
                  <a:gd name="T5" fmla="*/ 0 h 18"/>
                  <a:gd name="T6" fmla="*/ 0 w 31"/>
                  <a:gd name="T7" fmla="*/ 0 h 18"/>
                  <a:gd name="T8" fmla="*/ 0 w 31"/>
                  <a:gd name="T9" fmla="*/ 0 h 18"/>
                  <a:gd name="T10" fmla="*/ 0 w 31"/>
                  <a:gd name="T11" fmla="*/ 0 h 18"/>
                  <a:gd name="T12" fmla="*/ 0 w 31"/>
                  <a:gd name="T13" fmla="*/ 0 h 18"/>
                  <a:gd name="T14" fmla="*/ 0 w 31"/>
                  <a:gd name="T15" fmla="*/ 0 h 18"/>
                  <a:gd name="T16" fmla="*/ 0 w 31"/>
                  <a:gd name="T17" fmla="*/ 0 h 18"/>
                  <a:gd name="T18" fmla="*/ 0 w 31"/>
                  <a:gd name="T19" fmla="*/ 0 h 18"/>
                  <a:gd name="T20" fmla="*/ 0 w 31"/>
                  <a:gd name="T21" fmla="*/ 0 h 18"/>
                  <a:gd name="T22" fmla="*/ 0 w 31"/>
                  <a:gd name="T23" fmla="*/ 0 h 18"/>
                  <a:gd name="T24" fmla="*/ 0 w 31"/>
                  <a:gd name="T25" fmla="*/ 0 h 18"/>
                  <a:gd name="T26" fmla="*/ 0 w 31"/>
                  <a:gd name="T27" fmla="*/ 0 h 18"/>
                  <a:gd name="T28" fmla="*/ 0 w 31"/>
                  <a:gd name="T29" fmla="*/ 0 h 18"/>
                  <a:gd name="T30" fmla="*/ 0 w 31"/>
                  <a:gd name="T31" fmla="*/ 0 h 18"/>
                  <a:gd name="T32" fmla="*/ 0 w 31"/>
                  <a:gd name="T33" fmla="*/ 0 h 18"/>
                  <a:gd name="T34" fmla="*/ 0 w 31"/>
                  <a:gd name="T35" fmla="*/ 0 h 18"/>
                  <a:gd name="T36" fmla="*/ 0 w 31"/>
                  <a:gd name="T37" fmla="*/ 0 h 18"/>
                  <a:gd name="T38" fmla="*/ 0 w 31"/>
                  <a:gd name="T39" fmla="*/ 0 h 18"/>
                  <a:gd name="T40" fmla="*/ 0 w 31"/>
                  <a:gd name="T41" fmla="*/ 0 h 18"/>
                  <a:gd name="T42" fmla="*/ 0 w 31"/>
                  <a:gd name="T43" fmla="*/ 0 h 18"/>
                  <a:gd name="T44" fmla="*/ 0 w 31"/>
                  <a:gd name="T45" fmla="*/ 0 h 18"/>
                  <a:gd name="T46" fmla="*/ 0 w 31"/>
                  <a:gd name="T47" fmla="*/ 0 h 18"/>
                  <a:gd name="T48" fmla="*/ 0 w 31"/>
                  <a:gd name="T49" fmla="*/ 0 h 18"/>
                  <a:gd name="T50" fmla="*/ 0 w 31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1"/>
                  <a:gd name="T79" fmla="*/ 0 h 18"/>
                  <a:gd name="T80" fmla="*/ 31 w 31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1" h="18">
                    <a:moveTo>
                      <a:pt x="9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4" y="15"/>
                    </a:lnTo>
                    <a:lnTo>
                      <a:pt x="4" y="18"/>
                    </a:lnTo>
                    <a:lnTo>
                      <a:pt x="6" y="18"/>
                    </a:lnTo>
                    <a:lnTo>
                      <a:pt x="9" y="18"/>
                    </a:lnTo>
                    <a:lnTo>
                      <a:pt x="22" y="18"/>
                    </a:lnTo>
                    <a:lnTo>
                      <a:pt x="28" y="18"/>
                    </a:lnTo>
                    <a:lnTo>
                      <a:pt x="28" y="15"/>
                    </a:lnTo>
                    <a:lnTo>
                      <a:pt x="31" y="12"/>
                    </a:lnTo>
                    <a:lnTo>
                      <a:pt x="31" y="8"/>
                    </a:lnTo>
                    <a:lnTo>
                      <a:pt x="31" y="6"/>
                    </a:lnTo>
                    <a:lnTo>
                      <a:pt x="31" y="2"/>
                    </a:lnTo>
                    <a:lnTo>
                      <a:pt x="28" y="2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2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08" name="Line 1468"/>
              <p:cNvSpPr>
                <a:spLocks noChangeShapeType="1"/>
              </p:cNvSpPr>
              <p:nvPr/>
            </p:nvSpPr>
            <p:spPr bwMode="auto">
              <a:xfrm>
                <a:off x="812" y="174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09" name="Freeform 1469"/>
              <p:cNvSpPr>
                <a:spLocks/>
              </p:cNvSpPr>
              <p:nvPr/>
            </p:nvSpPr>
            <p:spPr bwMode="auto">
              <a:xfrm>
                <a:off x="809" y="1743"/>
                <a:ext cx="3" cy="24"/>
              </a:xfrm>
              <a:custGeom>
                <a:avLst/>
                <a:gdLst>
                  <a:gd name="T0" fmla="*/ 0 w 16"/>
                  <a:gd name="T1" fmla="*/ 0 h 116"/>
                  <a:gd name="T2" fmla="*/ 0 w 16"/>
                  <a:gd name="T3" fmla="*/ 0 h 116"/>
                  <a:gd name="T4" fmla="*/ 0 w 16"/>
                  <a:gd name="T5" fmla="*/ 0 h 116"/>
                  <a:gd name="T6" fmla="*/ 0 w 16"/>
                  <a:gd name="T7" fmla="*/ 0 h 116"/>
                  <a:gd name="T8" fmla="*/ 0 w 16"/>
                  <a:gd name="T9" fmla="*/ 0 h 116"/>
                  <a:gd name="T10" fmla="*/ 0 w 16"/>
                  <a:gd name="T11" fmla="*/ 0 h 116"/>
                  <a:gd name="T12" fmla="*/ 0 w 16"/>
                  <a:gd name="T13" fmla="*/ 0 h 116"/>
                  <a:gd name="T14" fmla="*/ 0 w 16"/>
                  <a:gd name="T15" fmla="*/ 0 h 116"/>
                  <a:gd name="T16" fmla="*/ 0 w 16"/>
                  <a:gd name="T17" fmla="*/ 0 h 116"/>
                  <a:gd name="T18" fmla="*/ 0 w 16"/>
                  <a:gd name="T19" fmla="*/ 0 h 116"/>
                  <a:gd name="T20" fmla="*/ 0 w 16"/>
                  <a:gd name="T21" fmla="*/ 0 h 116"/>
                  <a:gd name="T22" fmla="*/ 0 w 16"/>
                  <a:gd name="T23" fmla="*/ 0 h 116"/>
                  <a:gd name="T24" fmla="*/ 0 w 16"/>
                  <a:gd name="T25" fmla="*/ 0 h 116"/>
                  <a:gd name="T26" fmla="*/ 0 w 16"/>
                  <a:gd name="T27" fmla="*/ 0 h 116"/>
                  <a:gd name="T28" fmla="*/ 0 w 16"/>
                  <a:gd name="T29" fmla="*/ 0 h 116"/>
                  <a:gd name="T30" fmla="*/ 0 w 16"/>
                  <a:gd name="T31" fmla="*/ 0 h 116"/>
                  <a:gd name="T32" fmla="*/ 0 w 16"/>
                  <a:gd name="T33" fmla="*/ 0 h 116"/>
                  <a:gd name="T34" fmla="*/ 0 w 16"/>
                  <a:gd name="T35" fmla="*/ 0 h 116"/>
                  <a:gd name="T36" fmla="*/ 0 w 16"/>
                  <a:gd name="T37" fmla="*/ 0 h 116"/>
                  <a:gd name="T38" fmla="*/ 0 w 16"/>
                  <a:gd name="T39" fmla="*/ 0 h 116"/>
                  <a:gd name="T40" fmla="*/ 0 w 16"/>
                  <a:gd name="T41" fmla="*/ 0 h 116"/>
                  <a:gd name="T42" fmla="*/ 0 w 16"/>
                  <a:gd name="T43" fmla="*/ 0 h 116"/>
                  <a:gd name="T44" fmla="*/ 0 w 16"/>
                  <a:gd name="T45" fmla="*/ 0 h 116"/>
                  <a:gd name="T46" fmla="*/ 0 w 16"/>
                  <a:gd name="T47" fmla="*/ 0 h 116"/>
                  <a:gd name="T48" fmla="*/ 0 w 16"/>
                  <a:gd name="T49" fmla="*/ 0 h 116"/>
                  <a:gd name="T50" fmla="*/ 0 w 16"/>
                  <a:gd name="T51" fmla="*/ 0 h 11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16"/>
                  <a:gd name="T80" fmla="*/ 16 w 16"/>
                  <a:gd name="T81" fmla="*/ 116 h 11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16">
                    <a:moveTo>
                      <a:pt x="16" y="8"/>
                    </a:moveTo>
                    <a:lnTo>
                      <a:pt x="16" y="6"/>
                    </a:lnTo>
                    <a:lnTo>
                      <a:pt x="16" y="2"/>
                    </a:lnTo>
                    <a:lnTo>
                      <a:pt x="13" y="2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10"/>
                    </a:lnTo>
                    <a:lnTo>
                      <a:pt x="2" y="114"/>
                    </a:lnTo>
                    <a:lnTo>
                      <a:pt x="5" y="116"/>
                    </a:lnTo>
                    <a:lnTo>
                      <a:pt x="7" y="116"/>
                    </a:lnTo>
                    <a:lnTo>
                      <a:pt x="11" y="116"/>
                    </a:lnTo>
                    <a:lnTo>
                      <a:pt x="13" y="116"/>
                    </a:lnTo>
                    <a:lnTo>
                      <a:pt x="13" y="114"/>
                    </a:lnTo>
                    <a:lnTo>
                      <a:pt x="16" y="114"/>
                    </a:lnTo>
                    <a:lnTo>
                      <a:pt x="16" y="110"/>
                    </a:lnTo>
                    <a:lnTo>
                      <a:pt x="16" y="8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10" name="Line 1470"/>
              <p:cNvSpPr>
                <a:spLocks noChangeShapeType="1"/>
              </p:cNvSpPr>
              <p:nvPr/>
            </p:nvSpPr>
            <p:spPr bwMode="auto">
              <a:xfrm>
                <a:off x="810" y="176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11" name="Freeform 1471"/>
              <p:cNvSpPr>
                <a:spLocks/>
              </p:cNvSpPr>
              <p:nvPr/>
            </p:nvSpPr>
            <p:spPr bwMode="auto">
              <a:xfrm>
                <a:off x="809" y="1763"/>
                <a:ext cx="40" cy="4"/>
              </a:xfrm>
              <a:custGeom>
                <a:avLst/>
                <a:gdLst>
                  <a:gd name="T0" fmla="*/ 0 w 202"/>
                  <a:gd name="T1" fmla="*/ 0 h 18"/>
                  <a:gd name="T2" fmla="*/ 0 w 202"/>
                  <a:gd name="T3" fmla="*/ 0 h 18"/>
                  <a:gd name="T4" fmla="*/ 0 w 202"/>
                  <a:gd name="T5" fmla="*/ 0 h 18"/>
                  <a:gd name="T6" fmla="*/ 0 w 202"/>
                  <a:gd name="T7" fmla="*/ 0 h 18"/>
                  <a:gd name="T8" fmla="*/ 0 w 202"/>
                  <a:gd name="T9" fmla="*/ 0 h 18"/>
                  <a:gd name="T10" fmla="*/ 0 w 202"/>
                  <a:gd name="T11" fmla="*/ 0 h 18"/>
                  <a:gd name="T12" fmla="*/ 0 w 202"/>
                  <a:gd name="T13" fmla="*/ 0 h 18"/>
                  <a:gd name="T14" fmla="*/ 0 w 202"/>
                  <a:gd name="T15" fmla="*/ 0 h 18"/>
                  <a:gd name="T16" fmla="*/ 0 w 202"/>
                  <a:gd name="T17" fmla="*/ 0 h 18"/>
                  <a:gd name="T18" fmla="*/ 0 w 202"/>
                  <a:gd name="T19" fmla="*/ 0 h 18"/>
                  <a:gd name="T20" fmla="*/ 0 w 202"/>
                  <a:gd name="T21" fmla="*/ 0 h 18"/>
                  <a:gd name="T22" fmla="*/ 0 w 202"/>
                  <a:gd name="T23" fmla="*/ 0 h 18"/>
                  <a:gd name="T24" fmla="*/ 0 w 202"/>
                  <a:gd name="T25" fmla="*/ 0 h 18"/>
                  <a:gd name="T26" fmla="*/ 0 w 202"/>
                  <a:gd name="T27" fmla="*/ 0 h 18"/>
                  <a:gd name="T28" fmla="*/ 0 w 202"/>
                  <a:gd name="T29" fmla="*/ 0 h 18"/>
                  <a:gd name="T30" fmla="*/ 0 w 202"/>
                  <a:gd name="T31" fmla="*/ 0 h 18"/>
                  <a:gd name="T32" fmla="*/ 0 w 202"/>
                  <a:gd name="T33" fmla="*/ 0 h 18"/>
                  <a:gd name="T34" fmla="*/ 0 w 202"/>
                  <a:gd name="T35" fmla="*/ 0 h 18"/>
                  <a:gd name="T36" fmla="*/ 0 w 202"/>
                  <a:gd name="T37" fmla="*/ 0 h 18"/>
                  <a:gd name="T38" fmla="*/ 0 w 202"/>
                  <a:gd name="T39" fmla="*/ 0 h 18"/>
                  <a:gd name="T40" fmla="*/ 0 w 202"/>
                  <a:gd name="T41" fmla="*/ 0 h 18"/>
                  <a:gd name="T42" fmla="*/ 0 w 202"/>
                  <a:gd name="T43" fmla="*/ 0 h 18"/>
                  <a:gd name="T44" fmla="*/ 0 w 202"/>
                  <a:gd name="T45" fmla="*/ 0 h 18"/>
                  <a:gd name="T46" fmla="*/ 0 w 202"/>
                  <a:gd name="T47" fmla="*/ 0 h 18"/>
                  <a:gd name="T48" fmla="*/ 0 w 202"/>
                  <a:gd name="T49" fmla="*/ 0 h 18"/>
                  <a:gd name="T50" fmla="*/ 0 w 202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02"/>
                  <a:gd name="T79" fmla="*/ 0 h 18"/>
                  <a:gd name="T80" fmla="*/ 202 w 202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02" h="18">
                    <a:moveTo>
                      <a:pt x="7" y="0"/>
                    </a:moveTo>
                    <a:lnTo>
                      <a:pt x="5" y="0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2" y="16"/>
                    </a:lnTo>
                    <a:lnTo>
                      <a:pt x="5" y="18"/>
                    </a:lnTo>
                    <a:lnTo>
                      <a:pt x="7" y="18"/>
                    </a:lnTo>
                    <a:lnTo>
                      <a:pt x="193" y="18"/>
                    </a:lnTo>
                    <a:lnTo>
                      <a:pt x="199" y="18"/>
                    </a:lnTo>
                    <a:lnTo>
                      <a:pt x="199" y="16"/>
                    </a:lnTo>
                    <a:lnTo>
                      <a:pt x="202" y="16"/>
                    </a:lnTo>
                    <a:lnTo>
                      <a:pt x="202" y="12"/>
                    </a:lnTo>
                    <a:lnTo>
                      <a:pt x="202" y="10"/>
                    </a:lnTo>
                    <a:lnTo>
                      <a:pt x="202" y="6"/>
                    </a:lnTo>
                    <a:lnTo>
                      <a:pt x="199" y="3"/>
                    </a:lnTo>
                    <a:lnTo>
                      <a:pt x="199" y="0"/>
                    </a:lnTo>
                    <a:lnTo>
                      <a:pt x="196" y="0"/>
                    </a:lnTo>
                    <a:lnTo>
                      <a:pt x="193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12" name="Line 1472"/>
              <p:cNvSpPr>
                <a:spLocks noChangeShapeType="1"/>
              </p:cNvSpPr>
              <p:nvPr/>
            </p:nvSpPr>
            <p:spPr bwMode="auto">
              <a:xfrm>
                <a:off x="849" y="176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13" name="Freeform 1473"/>
              <p:cNvSpPr>
                <a:spLocks/>
              </p:cNvSpPr>
              <p:nvPr/>
            </p:nvSpPr>
            <p:spPr bwMode="auto">
              <a:xfrm>
                <a:off x="846" y="1763"/>
                <a:ext cx="3" cy="23"/>
              </a:xfrm>
              <a:custGeom>
                <a:avLst/>
                <a:gdLst>
                  <a:gd name="T0" fmla="*/ 0 w 17"/>
                  <a:gd name="T1" fmla="*/ 0 h 116"/>
                  <a:gd name="T2" fmla="*/ 0 w 17"/>
                  <a:gd name="T3" fmla="*/ 0 h 116"/>
                  <a:gd name="T4" fmla="*/ 0 w 17"/>
                  <a:gd name="T5" fmla="*/ 0 h 116"/>
                  <a:gd name="T6" fmla="*/ 0 w 17"/>
                  <a:gd name="T7" fmla="*/ 0 h 116"/>
                  <a:gd name="T8" fmla="*/ 0 w 17"/>
                  <a:gd name="T9" fmla="*/ 0 h 116"/>
                  <a:gd name="T10" fmla="*/ 0 w 17"/>
                  <a:gd name="T11" fmla="*/ 0 h 116"/>
                  <a:gd name="T12" fmla="*/ 0 w 17"/>
                  <a:gd name="T13" fmla="*/ 0 h 116"/>
                  <a:gd name="T14" fmla="*/ 0 w 17"/>
                  <a:gd name="T15" fmla="*/ 0 h 116"/>
                  <a:gd name="T16" fmla="*/ 0 w 17"/>
                  <a:gd name="T17" fmla="*/ 0 h 116"/>
                  <a:gd name="T18" fmla="*/ 0 w 17"/>
                  <a:gd name="T19" fmla="*/ 0 h 116"/>
                  <a:gd name="T20" fmla="*/ 0 w 17"/>
                  <a:gd name="T21" fmla="*/ 0 h 116"/>
                  <a:gd name="T22" fmla="*/ 0 w 17"/>
                  <a:gd name="T23" fmla="*/ 0 h 116"/>
                  <a:gd name="T24" fmla="*/ 0 w 17"/>
                  <a:gd name="T25" fmla="*/ 0 h 116"/>
                  <a:gd name="T26" fmla="*/ 0 w 17"/>
                  <a:gd name="T27" fmla="*/ 0 h 116"/>
                  <a:gd name="T28" fmla="*/ 0 w 17"/>
                  <a:gd name="T29" fmla="*/ 0 h 116"/>
                  <a:gd name="T30" fmla="*/ 0 w 17"/>
                  <a:gd name="T31" fmla="*/ 0 h 116"/>
                  <a:gd name="T32" fmla="*/ 0 w 17"/>
                  <a:gd name="T33" fmla="*/ 0 h 116"/>
                  <a:gd name="T34" fmla="*/ 0 w 17"/>
                  <a:gd name="T35" fmla="*/ 0 h 116"/>
                  <a:gd name="T36" fmla="*/ 0 w 17"/>
                  <a:gd name="T37" fmla="*/ 0 h 116"/>
                  <a:gd name="T38" fmla="*/ 0 w 17"/>
                  <a:gd name="T39" fmla="*/ 0 h 116"/>
                  <a:gd name="T40" fmla="*/ 0 w 17"/>
                  <a:gd name="T41" fmla="*/ 0 h 116"/>
                  <a:gd name="T42" fmla="*/ 0 w 17"/>
                  <a:gd name="T43" fmla="*/ 0 h 116"/>
                  <a:gd name="T44" fmla="*/ 0 w 17"/>
                  <a:gd name="T45" fmla="*/ 0 h 116"/>
                  <a:gd name="T46" fmla="*/ 0 w 17"/>
                  <a:gd name="T47" fmla="*/ 0 h 116"/>
                  <a:gd name="T48" fmla="*/ 0 w 17"/>
                  <a:gd name="T49" fmla="*/ 0 h 116"/>
                  <a:gd name="T50" fmla="*/ 0 w 17"/>
                  <a:gd name="T51" fmla="*/ 0 h 11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16"/>
                  <a:gd name="T80" fmla="*/ 17 w 17"/>
                  <a:gd name="T81" fmla="*/ 116 h 11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16">
                    <a:moveTo>
                      <a:pt x="17" y="10"/>
                    </a:moveTo>
                    <a:lnTo>
                      <a:pt x="17" y="6"/>
                    </a:lnTo>
                    <a:lnTo>
                      <a:pt x="14" y="3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10"/>
                    </a:lnTo>
                    <a:lnTo>
                      <a:pt x="3" y="114"/>
                    </a:lnTo>
                    <a:lnTo>
                      <a:pt x="6" y="116"/>
                    </a:lnTo>
                    <a:lnTo>
                      <a:pt x="8" y="116"/>
                    </a:lnTo>
                    <a:lnTo>
                      <a:pt x="11" y="116"/>
                    </a:lnTo>
                    <a:lnTo>
                      <a:pt x="14" y="116"/>
                    </a:lnTo>
                    <a:lnTo>
                      <a:pt x="14" y="114"/>
                    </a:lnTo>
                    <a:lnTo>
                      <a:pt x="17" y="114"/>
                    </a:lnTo>
                    <a:lnTo>
                      <a:pt x="17" y="110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14" name="Line 1474"/>
              <p:cNvSpPr>
                <a:spLocks noChangeShapeType="1"/>
              </p:cNvSpPr>
              <p:nvPr/>
            </p:nvSpPr>
            <p:spPr bwMode="auto">
              <a:xfrm>
                <a:off x="848" y="178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15" name="Freeform 1475"/>
              <p:cNvSpPr>
                <a:spLocks/>
              </p:cNvSpPr>
              <p:nvPr/>
            </p:nvSpPr>
            <p:spPr bwMode="auto">
              <a:xfrm>
                <a:off x="846" y="1783"/>
                <a:ext cx="6" cy="3"/>
              </a:xfrm>
              <a:custGeom>
                <a:avLst/>
                <a:gdLst>
                  <a:gd name="T0" fmla="*/ 0 w 30"/>
                  <a:gd name="T1" fmla="*/ 0 h 17"/>
                  <a:gd name="T2" fmla="*/ 0 w 30"/>
                  <a:gd name="T3" fmla="*/ 0 h 17"/>
                  <a:gd name="T4" fmla="*/ 0 w 30"/>
                  <a:gd name="T5" fmla="*/ 0 h 17"/>
                  <a:gd name="T6" fmla="*/ 0 w 30"/>
                  <a:gd name="T7" fmla="*/ 0 h 17"/>
                  <a:gd name="T8" fmla="*/ 0 w 30"/>
                  <a:gd name="T9" fmla="*/ 0 h 17"/>
                  <a:gd name="T10" fmla="*/ 0 w 30"/>
                  <a:gd name="T11" fmla="*/ 0 h 17"/>
                  <a:gd name="T12" fmla="*/ 0 w 30"/>
                  <a:gd name="T13" fmla="*/ 0 h 17"/>
                  <a:gd name="T14" fmla="*/ 0 w 30"/>
                  <a:gd name="T15" fmla="*/ 0 h 17"/>
                  <a:gd name="T16" fmla="*/ 0 w 30"/>
                  <a:gd name="T17" fmla="*/ 0 h 17"/>
                  <a:gd name="T18" fmla="*/ 0 w 30"/>
                  <a:gd name="T19" fmla="*/ 0 h 17"/>
                  <a:gd name="T20" fmla="*/ 0 w 30"/>
                  <a:gd name="T21" fmla="*/ 0 h 17"/>
                  <a:gd name="T22" fmla="*/ 0 w 30"/>
                  <a:gd name="T23" fmla="*/ 0 h 17"/>
                  <a:gd name="T24" fmla="*/ 0 w 30"/>
                  <a:gd name="T25" fmla="*/ 0 h 17"/>
                  <a:gd name="T26" fmla="*/ 0 w 30"/>
                  <a:gd name="T27" fmla="*/ 0 h 17"/>
                  <a:gd name="T28" fmla="*/ 0 w 30"/>
                  <a:gd name="T29" fmla="*/ 0 h 17"/>
                  <a:gd name="T30" fmla="*/ 0 w 30"/>
                  <a:gd name="T31" fmla="*/ 0 h 17"/>
                  <a:gd name="T32" fmla="*/ 0 w 30"/>
                  <a:gd name="T33" fmla="*/ 0 h 17"/>
                  <a:gd name="T34" fmla="*/ 0 w 30"/>
                  <a:gd name="T35" fmla="*/ 0 h 17"/>
                  <a:gd name="T36" fmla="*/ 0 w 30"/>
                  <a:gd name="T37" fmla="*/ 0 h 17"/>
                  <a:gd name="T38" fmla="*/ 0 w 30"/>
                  <a:gd name="T39" fmla="*/ 0 h 17"/>
                  <a:gd name="T40" fmla="*/ 0 w 30"/>
                  <a:gd name="T41" fmla="*/ 0 h 17"/>
                  <a:gd name="T42" fmla="*/ 0 w 30"/>
                  <a:gd name="T43" fmla="*/ 0 h 17"/>
                  <a:gd name="T44" fmla="*/ 0 w 30"/>
                  <a:gd name="T45" fmla="*/ 0 h 17"/>
                  <a:gd name="T46" fmla="*/ 0 w 30"/>
                  <a:gd name="T47" fmla="*/ 0 h 17"/>
                  <a:gd name="T48" fmla="*/ 0 w 30"/>
                  <a:gd name="T49" fmla="*/ 0 h 17"/>
                  <a:gd name="T50" fmla="*/ 0 w 30"/>
                  <a:gd name="T51" fmla="*/ 0 h 1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0"/>
                  <a:gd name="T79" fmla="*/ 0 h 17"/>
                  <a:gd name="T80" fmla="*/ 30 w 30"/>
                  <a:gd name="T81" fmla="*/ 17 h 1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0" h="17">
                    <a:moveTo>
                      <a:pt x="8" y="0"/>
                    </a:moveTo>
                    <a:lnTo>
                      <a:pt x="6" y="0"/>
                    </a:lnTo>
                    <a:lnTo>
                      <a:pt x="6" y="2"/>
                    </a:lnTo>
                    <a:lnTo>
                      <a:pt x="3" y="2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3" y="15"/>
                    </a:lnTo>
                    <a:lnTo>
                      <a:pt x="6" y="17"/>
                    </a:lnTo>
                    <a:lnTo>
                      <a:pt x="8" y="17"/>
                    </a:lnTo>
                    <a:lnTo>
                      <a:pt x="22" y="17"/>
                    </a:lnTo>
                    <a:lnTo>
                      <a:pt x="28" y="17"/>
                    </a:lnTo>
                    <a:lnTo>
                      <a:pt x="30" y="15"/>
                    </a:lnTo>
                    <a:lnTo>
                      <a:pt x="30" y="11"/>
                    </a:lnTo>
                    <a:lnTo>
                      <a:pt x="30" y="9"/>
                    </a:lnTo>
                    <a:lnTo>
                      <a:pt x="30" y="6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5" y="0"/>
                    </a:lnTo>
                    <a:lnTo>
                      <a:pt x="22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16" name="Line 1476"/>
              <p:cNvSpPr>
                <a:spLocks noChangeShapeType="1"/>
              </p:cNvSpPr>
              <p:nvPr/>
            </p:nvSpPr>
            <p:spPr bwMode="auto">
              <a:xfrm>
                <a:off x="852" y="178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17" name="Freeform 1477"/>
              <p:cNvSpPr>
                <a:spLocks/>
              </p:cNvSpPr>
              <p:nvPr/>
            </p:nvSpPr>
            <p:spPr bwMode="auto">
              <a:xfrm>
                <a:off x="849" y="1783"/>
                <a:ext cx="3" cy="23"/>
              </a:xfrm>
              <a:custGeom>
                <a:avLst/>
                <a:gdLst>
                  <a:gd name="T0" fmla="*/ 0 w 16"/>
                  <a:gd name="T1" fmla="*/ 0 h 117"/>
                  <a:gd name="T2" fmla="*/ 0 w 16"/>
                  <a:gd name="T3" fmla="*/ 0 h 117"/>
                  <a:gd name="T4" fmla="*/ 0 w 16"/>
                  <a:gd name="T5" fmla="*/ 0 h 117"/>
                  <a:gd name="T6" fmla="*/ 0 w 16"/>
                  <a:gd name="T7" fmla="*/ 0 h 117"/>
                  <a:gd name="T8" fmla="*/ 0 w 16"/>
                  <a:gd name="T9" fmla="*/ 0 h 117"/>
                  <a:gd name="T10" fmla="*/ 0 w 16"/>
                  <a:gd name="T11" fmla="*/ 0 h 117"/>
                  <a:gd name="T12" fmla="*/ 0 w 16"/>
                  <a:gd name="T13" fmla="*/ 0 h 117"/>
                  <a:gd name="T14" fmla="*/ 0 w 16"/>
                  <a:gd name="T15" fmla="*/ 0 h 117"/>
                  <a:gd name="T16" fmla="*/ 0 w 16"/>
                  <a:gd name="T17" fmla="*/ 0 h 117"/>
                  <a:gd name="T18" fmla="*/ 0 w 16"/>
                  <a:gd name="T19" fmla="*/ 0 h 117"/>
                  <a:gd name="T20" fmla="*/ 0 w 16"/>
                  <a:gd name="T21" fmla="*/ 0 h 117"/>
                  <a:gd name="T22" fmla="*/ 0 w 16"/>
                  <a:gd name="T23" fmla="*/ 0 h 117"/>
                  <a:gd name="T24" fmla="*/ 0 w 16"/>
                  <a:gd name="T25" fmla="*/ 0 h 117"/>
                  <a:gd name="T26" fmla="*/ 0 w 16"/>
                  <a:gd name="T27" fmla="*/ 0 h 117"/>
                  <a:gd name="T28" fmla="*/ 0 w 16"/>
                  <a:gd name="T29" fmla="*/ 0 h 117"/>
                  <a:gd name="T30" fmla="*/ 0 w 16"/>
                  <a:gd name="T31" fmla="*/ 0 h 117"/>
                  <a:gd name="T32" fmla="*/ 0 w 16"/>
                  <a:gd name="T33" fmla="*/ 0 h 117"/>
                  <a:gd name="T34" fmla="*/ 0 w 16"/>
                  <a:gd name="T35" fmla="*/ 0 h 117"/>
                  <a:gd name="T36" fmla="*/ 0 w 16"/>
                  <a:gd name="T37" fmla="*/ 0 h 117"/>
                  <a:gd name="T38" fmla="*/ 0 w 16"/>
                  <a:gd name="T39" fmla="*/ 0 h 117"/>
                  <a:gd name="T40" fmla="*/ 0 w 16"/>
                  <a:gd name="T41" fmla="*/ 0 h 117"/>
                  <a:gd name="T42" fmla="*/ 0 w 16"/>
                  <a:gd name="T43" fmla="*/ 0 h 117"/>
                  <a:gd name="T44" fmla="*/ 0 w 16"/>
                  <a:gd name="T45" fmla="*/ 0 h 117"/>
                  <a:gd name="T46" fmla="*/ 0 w 16"/>
                  <a:gd name="T47" fmla="*/ 0 h 117"/>
                  <a:gd name="T48" fmla="*/ 0 w 16"/>
                  <a:gd name="T49" fmla="*/ 0 h 117"/>
                  <a:gd name="T50" fmla="*/ 0 w 16"/>
                  <a:gd name="T51" fmla="*/ 0 h 11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17"/>
                  <a:gd name="T80" fmla="*/ 16 w 16"/>
                  <a:gd name="T81" fmla="*/ 117 h 11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17">
                    <a:moveTo>
                      <a:pt x="16" y="9"/>
                    </a:moveTo>
                    <a:lnTo>
                      <a:pt x="16" y="6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6"/>
                    </a:lnTo>
                    <a:lnTo>
                      <a:pt x="0" y="9"/>
                    </a:lnTo>
                    <a:lnTo>
                      <a:pt x="0" y="110"/>
                    </a:lnTo>
                    <a:lnTo>
                      <a:pt x="3" y="113"/>
                    </a:lnTo>
                    <a:lnTo>
                      <a:pt x="5" y="117"/>
                    </a:lnTo>
                    <a:lnTo>
                      <a:pt x="8" y="117"/>
                    </a:lnTo>
                    <a:lnTo>
                      <a:pt x="11" y="117"/>
                    </a:lnTo>
                    <a:lnTo>
                      <a:pt x="14" y="117"/>
                    </a:lnTo>
                    <a:lnTo>
                      <a:pt x="16" y="113"/>
                    </a:lnTo>
                    <a:lnTo>
                      <a:pt x="16" y="110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18" name="Line 1478"/>
              <p:cNvSpPr>
                <a:spLocks noChangeShapeType="1"/>
              </p:cNvSpPr>
              <p:nvPr/>
            </p:nvSpPr>
            <p:spPr bwMode="auto">
              <a:xfrm>
                <a:off x="850" y="180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19" name="Freeform 1479"/>
              <p:cNvSpPr>
                <a:spLocks/>
              </p:cNvSpPr>
              <p:nvPr/>
            </p:nvSpPr>
            <p:spPr bwMode="auto">
              <a:xfrm>
                <a:off x="849" y="1802"/>
                <a:ext cx="6" cy="4"/>
              </a:xfrm>
              <a:custGeom>
                <a:avLst/>
                <a:gdLst>
                  <a:gd name="T0" fmla="*/ 0 w 32"/>
                  <a:gd name="T1" fmla="*/ 0 h 19"/>
                  <a:gd name="T2" fmla="*/ 0 w 32"/>
                  <a:gd name="T3" fmla="*/ 0 h 19"/>
                  <a:gd name="T4" fmla="*/ 0 w 32"/>
                  <a:gd name="T5" fmla="*/ 0 h 19"/>
                  <a:gd name="T6" fmla="*/ 0 w 32"/>
                  <a:gd name="T7" fmla="*/ 0 h 19"/>
                  <a:gd name="T8" fmla="*/ 0 w 32"/>
                  <a:gd name="T9" fmla="*/ 0 h 19"/>
                  <a:gd name="T10" fmla="*/ 0 w 32"/>
                  <a:gd name="T11" fmla="*/ 0 h 19"/>
                  <a:gd name="T12" fmla="*/ 0 w 32"/>
                  <a:gd name="T13" fmla="*/ 0 h 19"/>
                  <a:gd name="T14" fmla="*/ 0 w 32"/>
                  <a:gd name="T15" fmla="*/ 0 h 19"/>
                  <a:gd name="T16" fmla="*/ 0 w 32"/>
                  <a:gd name="T17" fmla="*/ 0 h 19"/>
                  <a:gd name="T18" fmla="*/ 0 w 32"/>
                  <a:gd name="T19" fmla="*/ 0 h 19"/>
                  <a:gd name="T20" fmla="*/ 0 w 32"/>
                  <a:gd name="T21" fmla="*/ 0 h 19"/>
                  <a:gd name="T22" fmla="*/ 0 w 32"/>
                  <a:gd name="T23" fmla="*/ 0 h 19"/>
                  <a:gd name="T24" fmla="*/ 0 w 32"/>
                  <a:gd name="T25" fmla="*/ 0 h 19"/>
                  <a:gd name="T26" fmla="*/ 0 w 32"/>
                  <a:gd name="T27" fmla="*/ 0 h 19"/>
                  <a:gd name="T28" fmla="*/ 0 w 32"/>
                  <a:gd name="T29" fmla="*/ 0 h 19"/>
                  <a:gd name="T30" fmla="*/ 0 w 32"/>
                  <a:gd name="T31" fmla="*/ 0 h 19"/>
                  <a:gd name="T32" fmla="*/ 0 w 32"/>
                  <a:gd name="T33" fmla="*/ 0 h 19"/>
                  <a:gd name="T34" fmla="*/ 0 w 32"/>
                  <a:gd name="T35" fmla="*/ 0 h 19"/>
                  <a:gd name="T36" fmla="*/ 0 w 32"/>
                  <a:gd name="T37" fmla="*/ 0 h 19"/>
                  <a:gd name="T38" fmla="*/ 0 w 32"/>
                  <a:gd name="T39" fmla="*/ 0 h 19"/>
                  <a:gd name="T40" fmla="*/ 0 w 32"/>
                  <a:gd name="T41" fmla="*/ 0 h 19"/>
                  <a:gd name="T42" fmla="*/ 0 w 32"/>
                  <a:gd name="T43" fmla="*/ 0 h 19"/>
                  <a:gd name="T44" fmla="*/ 0 w 32"/>
                  <a:gd name="T45" fmla="*/ 0 h 19"/>
                  <a:gd name="T46" fmla="*/ 0 w 32"/>
                  <a:gd name="T47" fmla="*/ 0 h 19"/>
                  <a:gd name="T48" fmla="*/ 0 w 32"/>
                  <a:gd name="T49" fmla="*/ 0 h 19"/>
                  <a:gd name="T50" fmla="*/ 0 w 32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2"/>
                  <a:gd name="T79" fmla="*/ 0 h 19"/>
                  <a:gd name="T80" fmla="*/ 32 w 32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2" h="19">
                    <a:moveTo>
                      <a:pt x="8" y="0"/>
                    </a:moveTo>
                    <a:lnTo>
                      <a:pt x="8" y="0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3" y="9"/>
                    </a:lnTo>
                    <a:lnTo>
                      <a:pt x="0" y="9"/>
                    </a:lnTo>
                    <a:lnTo>
                      <a:pt x="3" y="12"/>
                    </a:lnTo>
                    <a:lnTo>
                      <a:pt x="3" y="15"/>
                    </a:lnTo>
                    <a:lnTo>
                      <a:pt x="5" y="19"/>
                    </a:lnTo>
                    <a:lnTo>
                      <a:pt x="8" y="19"/>
                    </a:lnTo>
                    <a:lnTo>
                      <a:pt x="22" y="19"/>
                    </a:lnTo>
                    <a:lnTo>
                      <a:pt x="27" y="19"/>
                    </a:lnTo>
                    <a:lnTo>
                      <a:pt x="29" y="15"/>
                    </a:lnTo>
                    <a:lnTo>
                      <a:pt x="32" y="12"/>
                    </a:lnTo>
                    <a:lnTo>
                      <a:pt x="32" y="9"/>
                    </a:lnTo>
                    <a:lnTo>
                      <a:pt x="29" y="6"/>
                    </a:lnTo>
                    <a:lnTo>
                      <a:pt x="29" y="3"/>
                    </a:lnTo>
                    <a:lnTo>
                      <a:pt x="27" y="3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20" name="Line 1480"/>
              <p:cNvSpPr>
                <a:spLocks noChangeShapeType="1"/>
              </p:cNvSpPr>
              <p:nvPr/>
            </p:nvSpPr>
            <p:spPr bwMode="auto">
              <a:xfrm>
                <a:off x="855" y="180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21" name="Freeform 1481"/>
              <p:cNvSpPr>
                <a:spLocks/>
              </p:cNvSpPr>
              <p:nvPr/>
            </p:nvSpPr>
            <p:spPr bwMode="auto">
              <a:xfrm>
                <a:off x="852" y="1802"/>
                <a:ext cx="3" cy="24"/>
              </a:xfrm>
              <a:custGeom>
                <a:avLst/>
                <a:gdLst>
                  <a:gd name="T0" fmla="*/ 0 w 16"/>
                  <a:gd name="T1" fmla="*/ 0 h 120"/>
                  <a:gd name="T2" fmla="*/ 0 w 16"/>
                  <a:gd name="T3" fmla="*/ 0 h 120"/>
                  <a:gd name="T4" fmla="*/ 0 w 16"/>
                  <a:gd name="T5" fmla="*/ 0 h 120"/>
                  <a:gd name="T6" fmla="*/ 0 w 16"/>
                  <a:gd name="T7" fmla="*/ 0 h 120"/>
                  <a:gd name="T8" fmla="*/ 0 w 16"/>
                  <a:gd name="T9" fmla="*/ 0 h 120"/>
                  <a:gd name="T10" fmla="*/ 0 w 16"/>
                  <a:gd name="T11" fmla="*/ 0 h 120"/>
                  <a:gd name="T12" fmla="*/ 0 w 16"/>
                  <a:gd name="T13" fmla="*/ 0 h 120"/>
                  <a:gd name="T14" fmla="*/ 0 w 16"/>
                  <a:gd name="T15" fmla="*/ 0 h 120"/>
                  <a:gd name="T16" fmla="*/ 0 w 16"/>
                  <a:gd name="T17" fmla="*/ 0 h 120"/>
                  <a:gd name="T18" fmla="*/ 0 w 16"/>
                  <a:gd name="T19" fmla="*/ 0 h 120"/>
                  <a:gd name="T20" fmla="*/ 0 w 16"/>
                  <a:gd name="T21" fmla="*/ 0 h 120"/>
                  <a:gd name="T22" fmla="*/ 0 w 16"/>
                  <a:gd name="T23" fmla="*/ 0 h 120"/>
                  <a:gd name="T24" fmla="*/ 0 w 16"/>
                  <a:gd name="T25" fmla="*/ 0 h 120"/>
                  <a:gd name="T26" fmla="*/ 0 w 16"/>
                  <a:gd name="T27" fmla="*/ 0 h 120"/>
                  <a:gd name="T28" fmla="*/ 0 w 16"/>
                  <a:gd name="T29" fmla="*/ 0 h 120"/>
                  <a:gd name="T30" fmla="*/ 0 w 16"/>
                  <a:gd name="T31" fmla="*/ 0 h 120"/>
                  <a:gd name="T32" fmla="*/ 0 w 16"/>
                  <a:gd name="T33" fmla="*/ 0 h 120"/>
                  <a:gd name="T34" fmla="*/ 0 w 16"/>
                  <a:gd name="T35" fmla="*/ 0 h 120"/>
                  <a:gd name="T36" fmla="*/ 0 w 16"/>
                  <a:gd name="T37" fmla="*/ 0 h 120"/>
                  <a:gd name="T38" fmla="*/ 0 w 16"/>
                  <a:gd name="T39" fmla="*/ 0 h 120"/>
                  <a:gd name="T40" fmla="*/ 0 w 16"/>
                  <a:gd name="T41" fmla="*/ 0 h 120"/>
                  <a:gd name="T42" fmla="*/ 0 w 16"/>
                  <a:gd name="T43" fmla="*/ 0 h 120"/>
                  <a:gd name="T44" fmla="*/ 0 w 16"/>
                  <a:gd name="T45" fmla="*/ 0 h 120"/>
                  <a:gd name="T46" fmla="*/ 0 w 16"/>
                  <a:gd name="T47" fmla="*/ 0 h 120"/>
                  <a:gd name="T48" fmla="*/ 0 w 16"/>
                  <a:gd name="T49" fmla="*/ 0 h 120"/>
                  <a:gd name="T50" fmla="*/ 0 w 16"/>
                  <a:gd name="T51" fmla="*/ 0 h 12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0"/>
                  <a:gd name="T80" fmla="*/ 16 w 16"/>
                  <a:gd name="T81" fmla="*/ 120 h 12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0">
                    <a:moveTo>
                      <a:pt x="16" y="9"/>
                    </a:moveTo>
                    <a:lnTo>
                      <a:pt x="16" y="9"/>
                    </a:lnTo>
                    <a:lnTo>
                      <a:pt x="13" y="6"/>
                    </a:lnTo>
                    <a:lnTo>
                      <a:pt x="13" y="3"/>
                    </a:lnTo>
                    <a:lnTo>
                      <a:pt x="11" y="3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2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11"/>
                    </a:lnTo>
                    <a:lnTo>
                      <a:pt x="0" y="114"/>
                    </a:lnTo>
                    <a:lnTo>
                      <a:pt x="2" y="117"/>
                    </a:lnTo>
                    <a:lnTo>
                      <a:pt x="6" y="117"/>
                    </a:lnTo>
                    <a:lnTo>
                      <a:pt x="8" y="120"/>
                    </a:lnTo>
                    <a:lnTo>
                      <a:pt x="8" y="117"/>
                    </a:lnTo>
                    <a:lnTo>
                      <a:pt x="11" y="117"/>
                    </a:lnTo>
                    <a:lnTo>
                      <a:pt x="13" y="117"/>
                    </a:lnTo>
                    <a:lnTo>
                      <a:pt x="13" y="114"/>
                    </a:lnTo>
                    <a:lnTo>
                      <a:pt x="16" y="111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22" name="Line 1482"/>
              <p:cNvSpPr>
                <a:spLocks noChangeShapeType="1"/>
              </p:cNvSpPr>
              <p:nvPr/>
            </p:nvSpPr>
            <p:spPr bwMode="auto">
              <a:xfrm>
                <a:off x="854" y="182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23" name="Freeform 1483"/>
              <p:cNvSpPr>
                <a:spLocks/>
              </p:cNvSpPr>
              <p:nvPr/>
            </p:nvSpPr>
            <p:spPr bwMode="auto">
              <a:xfrm>
                <a:off x="852" y="1823"/>
                <a:ext cx="9" cy="3"/>
              </a:xfrm>
              <a:custGeom>
                <a:avLst/>
                <a:gdLst>
                  <a:gd name="T0" fmla="*/ 0 w 44"/>
                  <a:gd name="T1" fmla="*/ 0 h 18"/>
                  <a:gd name="T2" fmla="*/ 0 w 44"/>
                  <a:gd name="T3" fmla="*/ 0 h 18"/>
                  <a:gd name="T4" fmla="*/ 0 w 44"/>
                  <a:gd name="T5" fmla="*/ 0 h 18"/>
                  <a:gd name="T6" fmla="*/ 0 w 44"/>
                  <a:gd name="T7" fmla="*/ 0 h 18"/>
                  <a:gd name="T8" fmla="*/ 0 w 44"/>
                  <a:gd name="T9" fmla="*/ 0 h 18"/>
                  <a:gd name="T10" fmla="*/ 0 w 44"/>
                  <a:gd name="T11" fmla="*/ 0 h 18"/>
                  <a:gd name="T12" fmla="*/ 0 w 44"/>
                  <a:gd name="T13" fmla="*/ 0 h 18"/>
                  <a:gd name="T14" fmla="*/ 0 w 44"/>
                  <a:gd name="T15" fmla="*/ 0 h 18"/>
                  <a:gd name="T16" fmla="*/ 0 w 44"/>
                  <a:gd name="T17" fmla="*/ 0 h 18"/>
                  <a:gd name="T18" fmla="*/ 0 w 44"/>
                  <a:gd name="T19" fmla="*/ 0 h 18"/>
                  <a:gd name="T20" fmla="*/ 0 w 44"/>
                  <a:gd name="T21" fmla="*/ 0 h 18"/>
                  <a:gd name="T22" fmla="*/ 0 w 44"/>
                  <a:gd name="T23" fmla="*/ 0 h 18"/>
                  <a:gd name="T24" fmla="*/ 0 w 44"/>
                  <a:gd name="T25" fmla="*/ 0 h 18"/>
                  <a:gd name="T26" fmla="*/ 0 w 44"/>
                  <a:gd name="T27" fmla="*/ 0 h 18"/>
                  <a:gd name="T28" fmla="*/ 0 w 44"/>
                  <a:gd name="T29" fmla="*/ 0 h 18"/>
                  <a:gd name="T30" fmla="*/ 0 w 44"/>
                  <a:gd name="T31" fmla="*/ 0 h 18"/>
                  <a:gd name="T32" fmla="*/ 0 w 44"/>
                  <a:gd name="T33" fmla="*/ 0 h 18"/>
                  <a:gd name="T34" fmla="*/ 0 w 44"/>
                  <a:gd name="T35" fmla="*/ 0 h 18"/>
                  <a:gd name="T36" fmla="*/ 0 w 44"/>
                  <a:gd name="T37" fmla="*/ 0 h 18"/>
                  <a:gd name="T38" fmla="*/ 0 w 44"/>
                  <a:gd name="T39" fmla="*/ 0 h 18"/>
                  <a:gd name="T40" fmla="*/ 0 w 44"/>
                  <a:gd name="T41" fmla="*/ 0 h 18"/>
                  <a:gd name="T42" fmla="*/ 0 w 44"/>
                  <a:gd name="T43" fmla="*/ 0 h 18"/>
                  <a:gd name="T44" fmla="*/ 0 w 44"/>
                  <a:gd name="T45" fmla="*/ 0 h 18"/>
                  <a:gd name="T46" fmla="*/ 0 w 44"/>
                  <a:gd name="T47" fmla="*/ 0 h 18"/>
                  <a:gd name="T48" fmla="*/ 0 w 44"/>
                  <a:gd name="T49" fmla="*/ 0 h 18"/>
                  <a:gd name="T50" fmla="*/ 0 w 44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4"/>
                  <a:gd name="T79" fmla="*/ 0 h 18"/>
                  <a:gd name="T80" fmla="*/ 44 w 44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4" h="18">
                    <a:moveTo>
                      <a:pt x="8" y="0"/>
                    </a:moveTo>
                    <a:lnTo>
                      <a:pt x="6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2" y="15"/>
                    </a:lnTo>
                    <a:lnTo>
                      <a:pt x="6" y="15"/>
                    </a:lnTo>
                    <a:lnTo>
                      <a:pt x="8" y="18"/>
                    </a:lnTo>
                    <a:lnTo>
                      <a:pt x="35" y="18"/>
                    </a:lnTo>
                    <a:lnTo>
                      <a:pt x="41" y="15"/>
                    </a:lnTo>
                    <a:lnTo>
                      <a:pt x="44" y="12"/>
                    </a:lnTo>
                    <a:lnTo>
                      <a:pt x="44" y="9"/>
                    </a:lnTo>
                    <a:lnTo>
                      <a:pt x="44" y="6"/>
                    </a:lnTo>
                    <a:lnTo>
                      <a:pt x="44" y="2"/>
                    </a:lnTo>
                    <a:lnTo>
                      <a:pt x="41" y="0"/>
                    </a:lnTo>
                    <a:lnTo>
                      <a:pt x="38" y="0"/>
                    </a:lnTo>
                    <a:lnTo>
                      <a:pt x="35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24" name="Line 1484"/>
              <p:cNvSpPr>
                <a:spLocks noChangeShapeType="1"/>
              </p:cNvSpPr>
              <p:nvPr/>
            </p:nvSpPr>
            <p:spPr bwMode="auto">
              <a:xfrm>
                <a:off x="861" y="182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25" name="Freeform 1485"/>
              <p:cNvSpPr>
                <a:spLocks/>
              </p:cNvSpPr>
              <p:nvPr/>
            </p:nvSpPr>
            <p:spPr bwMode="auto">
              <a:xfrm>
                <a:off x="857" y="1823"/>
                <a:ext cx="4" cy="23"/>
              </a:xfrm>
              <a:custGeom>
                <a:avLst/>
                <a:gdLst>
                  <a:gd name="T0" fmla="*/ 0 w 17"/>
                  <a:gd name="T1" fmla="*/ 0 h 117"/>
                  <a:gd name="T2" fmla="*/ 0 w 17"/>
                  <a:gd name="T3" fmla="*/ 0 h 117"/>
                  <a:gd name="T4" fmla="*/ 0 w 17"/>
                  <a:gd name="T5" fmla="*/ 0 h 117"/>
                  <a:gd name="T6" fmla="*/ 0 w 17"/>
                  <a:gd name="T7" fmla="*/ 0 h 117"/>
                  <a:gd name="T8" fmla="*/ 0 w 17"/>
                  <a:gd name="T9" fmla="*/ 0 h 117"/>
                  <a:gd name="T10" fmla="*/ 0 w 17"/>
                  <a:gd name="T11" fmla="*/ 0 h 117"/>
                  <a:gd name="T12" fmla="*/ 0 w 17"/>
                  <a:gd name="T13" fmla="*/ 0 h 117"/>
                  <a:gd name="T14" fmla="*/ 0 w 17"/>
                  <a:gd name="T15" fmla="*/ 0 h 117"/>
                  <a:gd name="T16" fmla="*/ 0 w 17"/>
                  <a:gd name="T17" fmla="*/ 0 h 117"/>
                  <a:gd name="T18" fmla="*/ 0 w 17"/>
                  <a:gd name="T19" fmla="*/ 0 h 117"/>
                  <a:gd name="T20" fmla="*/ 0 w 17"/>
                  <a:gd name="T21" fmla="*/ 0 h 117"/>
                  <a:gd name="T22" fmla="*/ 0 w 17"/>
                  <a:gd name="T23" fmla="*/ 0 h 117"/>
                  <a:gd name="T24" fmla="*/ 0 w 17"/>
                  <a:gd name="T25" fmla="*/ 0 h 117"/>
                  <a:gd name="T26" fmla="*/ 0 w 17"/>
                  <a:gd name="T27" fmla="*/ 0 h 117"/>
                  <a:gd name="T28" fmla="*/ 0 w 17"/>
                  <a:gd name="T29" fmla="*/ 0 h 117"/>
                  <a:gd name="T30" fmla="*/ 0 w 17"/>
                  <a:gd name="T31" fmla="*/ 0 h 117"/>
                  <a:gd name="T32" fmla="*/ 0 w 17"/>
                  <a:gd name="T33" fmla="*/ 0 h 117"/>
                  <a:gd name="T34" fmla="*/ 0 w 17"/>
                  <a:gd name="T35" fmla="*/ 0 h 117"/>
                  <a:gd name="T36" fmla="*/ 0 w 17"/>
                  <a:gd name="T37" fmla="*/ 0 h 117"/>
                  <a:gd name="T38" fmla="*/ 0 w 17"/>
                  <a:gd name="T39" fmla="*/ 0 h 117"/>
                  <a:gd name="T40" fmla="*/ 0 w 17"/>
                  <a:gd name="T41" fmla="*/ 0 h 117"/>
                  <a:gd name="T42" fmla="*/ 0 w 17"/>
                  <a:gd name="T43" fmla="*/ 0 h 117"/>
                  <a:gd name="T44" fmla="*/ 0 w 17"/>
                  <a:gd name="T45" fmla="*/ 0 h 117"/>
                  <a:gd name="T46" fmla="*/ 0 w 17"/>
                  <a:gd name="T47" fmla="*/ 0 h 117"/>
                  <a:gd name="T48" fmla="*/ 0 w 17"/>
                  <a:gd name="T49" fmla="*/ 0 h 117"/>
                  <a:gd name="T50" fmla="*/ 0 w 17"/>
                  <a:gd name="T51" fmla="*/ 0 h 11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17"/>
                  <a:gd name="T80" fmla="*/ 17 w 17"/>
                  <a:gd name="T81" fmla="*/ 117 h 11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17">
                    <a:moveTo>
                      <a:pt x="17" y="9"/>
                    </a:moveTo>
                    <a:lnTo>
                      <a:pt x="17" y="6"/>
                    </a:lnTo>
                    <a:lnTo>
                      <a:pt x="17" y="2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10"/>
                    </a:lnTo>
                    <a:lnTo>
                      <a:pt x="3" y="110"/>
                    </a:lnTo>
                    <a:lnTo>
                      <a:pt x="3" y="114"/>
                    </a:lnTo>
                    <a:lnTo>
                      <a:pt x="6" y="114"/>
                    </a:lnTo>
                    <a:lnTo>
                      <a:pt x="6" y="117"/>
                    </a:lnTo>
                    <a:lnTo>
                      <a:pt x="8" y="117"/>
                    </a:lnTo>
                    <a:lnTo>
                      <a:pt x="11" y="117"/>
                    </a:lnTo>
                    <a:lnTo>
                      <a:pt x="14" y="114"/>
                    </a:lnTo>
                    <a:lnTo>
                      <a:pt x="17" y="110"/>
                    </a:lnTo>
                    <a:lnTo>
                      <a:pt x="17" y="108"/>
                    </a:lnTo>
                    <a:lnTo>
                      <a:pt x="17" y="110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26" name="Line 1486"/>
              <p:cNvSpPr>
                <a:spLocks noChangeShapeType="1"/>
              </p:cNvSpPr>
              <p:nvPr/>
            </p:nvSpPr>
            <p:spPr bwMode="auto">
              <a:xfrm>
                <a:off x="859" y="184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27" name="Freeform 1487"/>
              <p:cNvSpPr>
                <a:spLocks/>
              </p:cNvSpPr>
              <p:nvPr/>
            </p:nvSpPr>
            <p:spPr bwMode="auto">
              <a:xfrm>
                <a:off x="857" y="1842"/>
                <a:ext cx="15" cy="4"/>
              </a:xfrm>
              <a:custGeom>
                <a:avLst/>
                <a:gdLst>
                  <a:gd name="T0" fmla="*/ 0 w 74"/>
                  <a:gd name="T1" fmla="*/ 0 h 19"/>
                  <a:gd name="T2" fmla="*/ 0 w 74"/>
                  <a:gd name="T3" fmla="*/ 0 h 19"/>
                  <a:gd name="T4" fmla="*/ 0 w 74"/>
                  <a:gd name="T5" fmla="*/ 0 h 19"/>
                  <a:gd name="T6" fmla="*/ 0 w 74"/>
                  <a:gd name="T7" fmla="*/ 0 h 19"/>
                  <a:gd name="T8" fmla="*/ 0 w 74"/>
                  <a:gd name="T9" fmla="*/ 0 h 19"/>
                  <a:gd name="T10" fmla="*/ 0 w 74"/>
                  <a:gd name="T11" fmla="*/ 0 h 19"/>
                  <a:gd name="T12" fmla="*/ 0 w 74"/>
                  <a:gd name="T13" fmla="*/ 0 h 19"/>
                  <a:gd name="T14" fmla="*/ 0 w 74"/>
                  <a:gd name="T15" fmla="*/ 0 h 19"/>
                  <a:gd name="T16" fmla="*/ 0 w 74"/>
                  <a:gd name="T17" fmla="*/ 0 h 19"/>
                  <a:gd name="T18" fmla="*/ 0 w 74"/>
                  <a:gd name="T19" fmla="*/ 0 h 19"/>
                  <a:gd name="T20" fmla="*/ 0 w 74"/>
                  <a:gd name="T21" fmla="*/ 0 h 19"/>
                  <a:gd name="T22" fmla="*/ 0 w 74"/>
                  <a:gd name="T23" fmla="*/ 0 h 19"/>
                  <a:gd name="T24" fmla="*/ 0 w 74"/>
                  <a:gd name="T25" fmla="*/ 0 h 19"/>
                  <a:gd name="T26" fmla="*/ 0 w 74"/>
                  <a:gd name="T27" fmla="*/ 0 h 19"/>
                  <a:gd name="T28" fmla="*/ 0 w 74"/>
                  <a:gd name="T29" fmla="*/ 0 h 19"/>
                  <a:gd name="T30" fmla="*/ 0 w 74"/>
                  <a:gd name="T31" fmla="*/ 0 h 19"/>
                  <a:gd name="T32" fmla="*/ 0 w 74"/>
                  <a:gd name="T33" fmla="*/ 0 h 19"/>
                  <a:gd name="T34" fmla="*/ 0 w 74"/>
                  <a:gd name="T35" fmla="*/ 0 h 19"/>
                  <a:gd name="T36" fmla="*/ 0 w 74"/>
                  <a:gd name="T37" fmla="*/ 0 h 19"/>
                  <a:gd name="T38" fmla="*/ 0 w 74"/>
                  <a:gd name="T39" fmla="*/ 0 h 19"/>
                  <a:gd name="T40" fmla="*/ 0 w 74"/>
                  <a:gd name="T41" fmla="*/ 0 h 19"/>
                  <a:gd name="T42" fmla="*/ 0 w 74"/>
                  <a:gd name="T43" fmla="*/ 0 h 19"/>
                  <a:gd name="T44" fmla="*/ 0 w 74"/>
                  <a:gd name="T45" fmla="*/ 0 h 19"/>
                  <a:gd name="T46" fmla="*/ 0 w 74"/>
                  <a:gd name="T47" fmla="*/ 0 h 19"/>
                  <a:gd name="T48" fmla="*/ 0 w 74"/>
                  <a:gd name="T49" fmla="*/ 0 h 19"/>
                  <a:gd name="T50" fmla="*/ 0 w 74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74"/>
                  <a:gd name="T79" fmla="*/ 0 h 19"/>
                  <a:gd name="T80" fmla="*/ 74 w 74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74" h="19">
                    <a:moveTo>
                      <a:pt x="8" y="0"/>
                    </a:moveTo>
                    <a:lnTo>
                      <a:pt x="6" y="0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3" y="12"/>
                    </a:lnTo>
                    <a:lnTo>
                      <a:pt x="3" y="16"/>
                    </a:lnTo>
                    <a:lnTo>
                      <a:pt x="6" y="16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63" y="19"/>
                    </a:lnTo>
                    <a:lnTo>
                      <a:pt x="71" y="16"/>
                    </a:lnTo>
                    <a:lnTo>
                      <a:pt x="74" y="12"/>
                    </a:lnTo>
                    <a:lnTo>
                      <a:pt x="74" y="10"/>
                    </a:lnTo>
                    <a:lnTo>
                      <a:pt x="74" y="6"/>
                    </a:lnTo>
                    <a:lnTo>
                      <a:pt x="74" y="4"/>
                    </a:lnTo>
                    <a:lnTo>
                      <a:pt x="71" y="4"/>
                    </a:lnTo>
                    <a:lnTo>
                      <a:pt x="71" y="0"/>
                    </a:lnTo>
                    <a:lnTo>
                      <a:pt x="69" y="0"/>
                    </a:lnTo>
                    <a:lnTo>
                      <a:pt x="63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28" name="Line 1488"/>
              <p:cNvSpPr>
                <a:spLocks noChangeShapeType="1"/>
              </p:cNvSpPr>
              <p:nvPr/>
            </p:nvSpPr>
            <p:spPr bwMode="auto">
              <a:xfrm>
                <a:off x="872" y="184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29" name="Freeform 1489"/>
              <p:cNvSpPr>
                <a:spLocks/>
              </p:cNvSpPr>
              <p:nvPr/>
            </p:nvSpPr>
            <p:spPr bwMode="auto">
              <a:xfrm>
                <a:off x="869" y="1842"/>
                <a:ext cx="3" cy="24"/>
              </a:xfrm>
              <a:custGeom>
                <a:avLst/>
                <a:gdLst>
                  <a:gd name="T0" fmla="*/ 0 w 16"/>
                  <a:gd name="T1" fmla="*/ 0 h 118"/>
                  <a:gd name="T2" fmla="*/ 0 w 16"/>
                  <a:gd name="T3" fmla="*/ 0 h 118"/>
                  <a:gd name="T4" fmla="*/ 0 w 16"/>
                  <a:gd name="T5" fmla="*/ 0 h 118"/>
                  <a:gd name="T6" fmla="*/ 0 w 16"/>
                  <a:gd name="T7" fmla="*/ 0 h 118"/>
                  <a:gd name="T8" fmla="*/ 0 w 16"/>
                  <a:gd name="T9" fmla="*/ 0 h 118"/>
                  <a:gd name="T10" fmla="*/ 0 w 16"/>
                  <a:gd name="T11" fmla="*/ 0 h 118"/>
                  <a:gd name="T12" fmla="*/ 0 w 16"/>
                  <a:gd name="T13" fmla="*/ 0 h 118"/>
                  <a:gd name="T14" fmla="*/ 0 w 16"/>
                  <a:gd name="T15" fmla="*/ 0 h 118"/>
                  <a:gd name="T16" fmla="*/ 0 w 16"/>
                  <a:gd name="T17" fmla="*/ 0 h 118"/>
                  <a:gd name="T18" fmla="*/ 0 w 16"/>
                  <a:gd name="T19" fmla="*/ 0 h 118"/>
                  <a:gd name="T20" fmla="*/ 0 w 16"/>
                  <a:gd name="T21" fmla="*/ 0 h 118"/>
                  <a:gd name="T22" fmla="*/ 0 w 16"/>
                  <a:gd name="T23" fmla="*/ 0 h 118"/>
                  <a:gd name="T24" fmla="*/ 0 w 16"/>
                  <a:gd name="T25" fmla="*/ 0 h 118"/>
                  <a:gd name="T26" fmla="*/ 0 w 16"/>
                  <a:gd name="T27" fmla="*/ 0 h 118"/>
                  <a:gd name="T28" fmla="*/ 0 w 16"/>
                  <a:gd name="T29" fmla="*/ 0 h 118"/>
                  <a:gd name="T30" fmla="*/ 0 w 16"/>
                  <a:gd name="T31" fmla="*/ 0 h 118"/>
                  <a:gd name="T32" fmla="*/ 0 w 16"/>
                  <a:gd name="T33" fmla="*/ 0 h 118"/>
                  <a:gd name="T34" fmla="*/ 0 w 16"/>
                  <a:gd name="T35" fmla="*/ 0 h 118"/>
                  <a:gd name="T36" fmla="*/ 0 w 16"/>
                  <a:gd name="T37" fmla="*/ 0 h 118"/>
                  <a:gd name="T38" fmla="*/ 0 w 16"/>
                  <a:gd name="T39" fmla="*/ 0 h 118"/>
                  <a:gd name="T40" fmla="*/ 0 w 16"/>
                  <a:gd name="T41" fmla="*/ 0 h 118"/>
                  <a:gd name="T42" fmla="*/ 0 w 16"/>
                  <a:gd name="T43" fmla="*/ 0 h 118"/>
                  <a:gd name="T44" fmla="*/ 0 w 16"/>
                  <a:gd name="T45" fmla="*/ 0 h 118"/>
                  <a:gd name="T46" fmla="*/ 0 w 16"/>
                  <a:gd name="T47" fmla="*/ 0 h 118"/>
                  <a:gd name="T48" fmla="*/ 0 w 16"/>
                  <a:gd name="T49" fmla="*/ 0 h 118"/>
                  <a:gd name="T50" fmla="*/ 0 w 16"/>
                  <a:gd name="T51" fmla="*/ 0 h 1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18"/>
                  <a:gd name="T80" fmla="*/ 16 w 16"/>
                  <a:gd name="T81" fmla="*/ 118 h 1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18">
                    <a:moveTo>
                      <a:pt x="16" y="10"/>
                    </a:moveTo>
                    <a:lnTo>
                      <a:pt x="16" y="6"/>
                    </a:lnTo>
                    <a:lnTo>
                      <a:pt x="16" y="4"/>
                    </a:lnTo>
                    <a:lnTo>
                      <a:pt x="13" y="4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12"/>
                    </a:lnTo>
                    <a:lnTo>
                      <a:pt x="2" y="114"/>
                    </a:lnTo>
                    <a:lnTo>
                      <a:pt x="5" y="114"/>
                    </a:lnTo>
                    <a:lnTo>
                      <a:pt x="5" y="118"/>
                    </a:lnTo>
                    <a:lnTo>
                      <a:pt x="7" y="118"/>
                    </a:lnTo>
                    <a:lnTo>
                      <a:pt x="11" y="118"/>
                    </a:lnTo>
                    <a:lnTo>
                      <a:pt x="13" y="114"/>
                    </a:lnTo>
                    <a:lnTo>
                      <a:pt x="16" y="112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30" name="Line 1490"/>
              <p:cNvSpPr>
                <a:spLocks noChangeShapeType="1"/>
              </p:cNvSpPr>
              <p:nvPr/>
            </p:nvSpPr>
            <p:spPr bwMode="auto">
              <a:xfrm>
                <a:off x="870" y="186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31" name="Freeform 1491"/>
              <p:cNvSpPr>
                <a:spLocks/>
              </p:cNvSpPr>
              <p:nvPr/>
            </p:nvSpPr>
            <p:spPr bwMode="auto">
              <a:xfrm>
                <a:off x="869" y="1862"/>
                <a:ext cx="26" cy="4"/>
              </a:xfrm>
              <a:custGeom>
                <a:avLst/>
                <a:gdLst>
                  <a:gd name="T0" fmla="*/ 0 w 130"/>
                  <a:gd name="T1" fmla="*/ 0 h 19"/>
                  <a:gd name="T2" fmla="*/ 0 w 130"/>
                  <a:gd name="T3" fmla="*/ 0 h 19"/>
                  <a:gd name="T4" fmla="*/ 0 w 130"/>
                  <a:gd name="T5" fmla="*/ 0 h 19"/>
                  <a:gd name="T6" fmla="*/ 0 w 130"/>
                  <a:gd name="T7" fmla="*/ 0 h 19"/>
                  <a:gd name="T8" fmla="*/ 0 w 130"/>
                  <a:gd name="T9" fmla="*/ 0 h 19"/>
                  <a:gd name="T10" fmla="*/ 0 w 130"/>
                  <a:gd name="T11" fmla="*/ 0 h 19"/>
                  <a:gd name="T12" fmla="*/ 0 w 130"/>
                  <a:gd name="T13" fmla="*/ 0 h 19"/>
                  <a:gd name="T14" fmla="*/ 0 w 130"/>
                  <a:gd name="T15" fmla="*/ 0 h 19"/>
                  <a:gd name="T16" fmla="*/ 0 w 130"/>
                  <a:gd name="T17" fmla="*/ 0 h 19"/>
                  <a:gd name="T18" fmla="*/ 0 w 130"/>
                  <a:gd name="T19" fmla="*/ 0 h 19"/>
                  <a:gd name="T20" fmla="*/ 0 w 130"/>
                  <a:gd name="T21" fmla="*/ 0 h 19"/>
                  <a:gd name="T22" fmla="*/ 0 w 130"/>
                  <a:gd name="T23" fmla="*/ 0 h 19"/>
                  <a:gd name="T24" fmla="*/ 0 w 130"/>
                  <a:gd name="T25" fmla="*/ 0 h 19"/>
                  <a:gd name="T26" fmla="*/ 0 w 130"/>
                  <a:gd name="T27" fmla="*/ 0 h 19"/>
                  <a:gd name="T28" fmla="*/ 0 w 130"/>
                  <a:gd name="T29" fmla="*/ 0 h 19"/>
                  <a:gd name="T30" fmla="*/ 0 w 130"/>
                  <a:gd name="T31" fmla="*/ 0 h 19"/>
                  <a:gd name="T32" fmla="*/ 0 w 130"/>
                  <a:gd name="T33" fmla="*/ 0 h 19"/>
                  <a:gd name="T34" fmla="*/ 0 w 130"/>
                  <a:gd name="T35" fmla="*/ 0 h 19"/>
                  <a:gd name="T36" fmla="*/ 0 w 130"/>
                  <a:gd name="T37" fmla="*/ 0 h 19"/>
                  <a:gd name="T38" fmla="*/ 0 w 130"/>
                  <a:gd name="T39" fmla="*/ 0 h 19"/>
                  <a:gd name="T40" fmla="*/ 0 w 130"/>
                  <a:gd name="T41" fmla="*/ 0 h 19"/>
                  <a:gd name="T42" fmla="*/ 0 w 130"/>
                  <a:gd name="T43" fmla="*/ 0 h 19"/>
                  <a:gd name="T44" fmla="*/ 0 w 130"/>
                  <a:gd name="T45" fmla="*/ 0 h 19"/>
                  <a:gd name="T46" fmla="*/ 0 w 130"/>
                  <a:gd name="T47" fmla="*/ 0 h 19"/>
                  <a:gd name="T48" fmla="*/ 0 w 130"/>
                  <a:gd name="T49" fmla="*/ 0 h 19"/>
                  <a:gd name="T50" fmla="*/ 0 w 130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30"/>
                  <a:gd name="T79" fmla="*/ 0 h 19"/>
                  <a:gd name="T80" fmla="*/ 130 w 130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30" h="19">
                    <a:moveTo>
                      <a:pt x="7" y="0"/>
                    </a:moveTo>
                    <a:lnTo>
                      <a:pt x="5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2" y="15"/>
                    </a:lnTo>
                    <a:lnTo>
                      <a:pt x="5" y="15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119" y="19"/>
                    </a:lnTo>
                    <a:lnTo>
                      <a:pt x="125" y="15"/>
                    </a:lnTo>
                    <a:lnTo>
                      <a:pt x="128" y="15"/>
                    </a:lnTo>
                    <a:lnTo>
                      <a:pt x="130" y="13"/>
                    </a:lnTo>
                    <a:lnTo>
                      <a:pt x="130" y="9"/>
                    </a:lnTo>
                    <a:lnTo>
                      <a:pt x="130" y="6"/>
                    </a:lnTo>
                    <a:lnTo>
                      <a:pt x="130" y="3"/>
                    </a:lnTo>
                    <a:lnTo>
                      <a:pt x="128" y="3"/>
                    </a:lnTo>
                    <a:lnTo>
                      <a:pt x="125" y="0"/>
                    </a:lnTo>
                    <a:lnTo>
                      <a:pt x="119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32" name="Line 1492"/>
              <p:cNvSpPr>
                <a:spLocks noChangeShapeType="1"/>
              </p:cNvSpPr>
              <p:nvPr/>
            </p:nvSpPr>
            <p:spPr bwMode="auto">
              <a:xfrm>
                <a:off x="895" y="186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33" name="Freeform 1493"/>
              <p:cNvSpPr>
                <a:spLocks/>
              </p:cNvSpPr>
              <p:nvPr/>
            </p:nvSpPr>
            <p:spPr bwMode="auto">
              <a:xfrm>
                <a:off x="892" y="1862"/>
                <a:ext cx="3" cy="24"/>
              </a:xfrm>
              <a:custGeom>
                <a:avLst/>
                <a:gdLst>
                  <a:gd name="T0" fmla="*/ 0 w 16"/>
                  <a:gd name="T1" fmla="*/ 0 h 117"/>
                  <a:gd name="T2" fmla="*/ 0 w 16"/>
                  <a:gd name="T3" fmla="*/ 0 h 117"/>
                  <a:gd name="T4" fmla="*/ 0 w 16"/>
                  <a:gd name="T5" fmla="*/ 0 h 117"/>
                  <a:gd name="T6" fmla="*/ 0 w 16"/>
                  <a:gd name="T7" fmla="*/ 0 h 117"/>
                  <a:gd name="T8" fmla="*/ 0 w 16"/>
                  <a:gd name="T9" fmla="*/ 0 h 117"/>
                  <a:gd name="T10" fmla="*/ 0 w 16"/>
                  <a:gd name="T11" fmla="*/ 0 h 117"/>
                  <a:gd name="T12" fmla="*/ 0 w 16"/>
                  <a:gd name="T13" fmla="*/ 0 h 117"/>
                  <a:gd name="T14" fmla="*/ 0 w 16"/>
                  <a:gd name="T15" fmla="*/ 0 h 117"/>
                  <a:gd name="T16" fmla="*/ 0 w 16"/>
                  <a:gd name="T17" fmla="*/ 0 h 117"/>
                  <a:gd name="T18" fmla="*/ 0 w 16"/>
                  <a:gd name="T19" fmla="*/ 0 h 117"/>
                  <a:gd name="T20" fmla="*/ 0 w 16"/>
                  <a:gd name="T21" fmla="*/ 0 h 117"/>
                  <a:gd name="T22" fmla="*/ 0 w 16"/>
                  <a:gd name="T23" fmla="*/ 0 h 117"/>
                  <a:gd name="T24" fmla="*/ 0 w 16"/>
                  <a:gd name="T25" fmla="*/ 0 h 117"/>
                  <a:gd name="T26" fmla="*/ 0 w 16"/>
                  <a:gd name="T27" fmla="*/ 0 h 117"/>
                  <a:gd name="T28" fmla="*/ 0 w 16"/>
                  <a:gd name="T29" fmla="*/ 0 h 117"/>
                  <a:gd name="T30" fmla="*/ 0 w 16"/>
                  <a:gd name="T31" fmla="*/ 0 h 117"/>
                  <a:gd name="T32" fmla="*/ 0 w 16"/>
                  <a:gd name="T33" fmla="*/ 0 h 117"/>
                  <a:gd name="T34" fmla="*/ 0 w 16"/>
                  <a:gd name="T35" fmla="*/ 0 h 117"/>
                  <a:gd name="T36" fmla="*/ 0 w 16"/>
                  <a:gd name="T37" fmla="*/ 0 h 117"/>
                  <a:gd name="T38" fmla="*/ 0 w 16"/>
                  <a:gd name="T39" fmla="*/ 0 h 117"/>
                  <a:gd name="T40" fmla="*/ 0 w 16"/>
                  <a:gd name="T41" fmla="*/ 0 h 117"/>
                  <a:gd name="T42" fmla="*/ 0 w 16"/>
                  <a:gd name="T43" fmla="*/ 0 h 117"/>
                  <a:gd name="T44" fmla="*/ 0 w 16"/>
                  <a:gd name="T45" fmla="*/ 0 h 117"/>
                  <a:gd name="T46" fmla="*/ 0 w 16"/>
                  <a:gd name="T47" fmla="*/ 0 h 117"/>
                  <a:gd name="T48" fmla="*/ 0 w 16"/>
                  <a:gd name="T49" fmla="*/ 0 h 117"/>
                  <a:gd name="T50" fmla="*/ 0 w 16"/>
                  <a:gd name="T51" fmla="*/ 0 h 11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17"/>
                  <a:gd name="T80" fmla="*/ 16 w 16"/>
                  <a:gd name="T81" fmla="*/ 117 h 11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17">
                    <a:moveTo>
                      <a:pt x="16" y="9"/>
                    </a:moveTo>
                    <a:lnTo>
                      <a:pt x="16" y="6"/>
                    </a:lnTo>
                    <a:lnTo>
                      <a:pt x="16" y="3"/>
                    </a:lnTo>
                    <a:lnTo>
                      <a:pt x="14" y="3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11"/>
                    </a:lnTo>
                    <a:lnTo>
                      <a:pt x="3" y="114"/>
                    </a:lnTo>
                    <a:lnTo>
                      <a:pt x="3" y="117"/>
                    </a:lnTo>
                    <a:lnTo>
                      <a:pt x="5" y="117"/>
                    </a:lnTo>
                    <a:lnTo>
                      <a:pt x="9" y="117"/>
                    </a:lnTo>
                    <a:lnTo>
                      <a:pt x="11" y="117"/>
                    </a:lnTo>
                    <a:lnTo>
                      <a:pt x="14" y="114"/>
                    </a:lnTo>
                    <a:lnTo>
                      <a:pt x="16" y="111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34" name="Line 1494"/>
              <p:cNvSpPr>
                <a:spLocks noChangeShapeType="1"/>
              </p:cNvSpPr>
              <p:nvPr/>
            </p:nvSpPr>
            <p:spPr bwMode="auto">
              <a:xfrm>
                <a:off x="894" y="188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35" name="Freeform 1495"/>
              <p:cNvSpPr>
                <a:spLocks/>
              </p:cNvSpPr>
              <p:nvPr/>
            </p:nvSpPr>
            <p:spPr bwMode="auto">
              <a:xfrm>
                <a:off x="892" y="1882"/>
                <a:ext cx="12" cy="4"/>
              </a:xfrm>
              <a:custGeom>
                <a:avLst/>
                <a:gdLst>
                  <a:gd name="T0" fmla="*/ 0 w 60"/>
                  <a:gd name="T1" fmla="*/ 0 h 19"/>
                  <a:gd name="T2" fmla="*/ 0 w 60"/>
                  <a:gd name="T3" fmla="*/ 0 h 19"/>
                  <a:gd name="T4" fmla="*/ 0 w 60"/>
                  <a:gd name="T5" fmla="*/ 0 h 19"/>
                  <a:gd name="T6" fmla="*/ 0 w 60"/>
                  <a:gd name="T7" fmla="*/ 0 h 19"/>
                  <a:gd name="T8" fmla="*/ 0 w 60"/>
                  <a:gd name="T9" fmla="*/ 0 h 19"/>
                  <a:gd name="T10" fmla="*/ 0 w 60"/>
                  <a:gd name="T11" fmla="*/ 0 h 19"/>
                  <a:gd name="T12" fmla="*/ 0 w 60"/>
                  <a:gd name="T13" fmla="*/ 0 h 19"/>
                  <a:gd name="T14" fmla="*/ 0 w 60"/>
                  <a:gd name="T15" fmla="*/ 0 h 19"/>
                  <a:gd name="T16" fmla="*/ 0 w 60"/>
                  <a:gd name="T17" fmla="*/ 0 h 19"/>
                  <a:gd name="T18" fmla="*/ 0 w 60"/>
                  <a:gd name="T19" fmla="*/ 0 h 19"/>
                  <a:gd name="T20" fmla="*/ 0 w 60"/>
                  <a:gd name="T21" fmla="*/ 0 h 19"/>
                  <a:gd name="T22" fmla="*/ 0 w 60"/>
                  <a:gd name="T23" fmla="*/ 0 h 19"/>
                  <a:gd name="T24" fmla="*/ 0 w 60"/>
                  <a:gd name="T25" fmla="*/ 0 h 19"/>
                  <a:gd name="T26" fmla="*/ 0 w 60"/>
                  <a:gd name="T27" fmla="*/ 0 h 19"/>
                  <a:gd name="T28" fmla="*/ 0 w 60"/>
                  <a:gd name="T29" fmla="*/ 0 h 19"/>
                  <a:gd name="T30" fmla="*/ 0 w 60"/>
                  <a:gd name="T31" fmla="*/ 0 h 19"/>
                  <a:gd name="T32" fmla="*/ 0 w 60"/>
                  <a:gd name="T33" fmla="*/ 0 h 19"/>
                  <a:gd name="T34" fmla="*/ 0 w 60"/>
                  <a:gd name="T35" fmla="*/ 0 h 19"/>
                  <a:gd name="T36" fmla="*/ 0 w 60"/>
                  <a:gd name="T37" fmla="*/ 0 h 19"/>
                  <a:gd name="T38" fmla="*/ 0 w 60"/>
                  <a:gd name="T39" fmla="*/ 0 h 19"/>
                  <a:gd name="T40" fmla="*/ 0 w 60"/>
                  <a:gd name="T41" fmla="*/ 0 h 19"/>
                  <a:gd name="T42" fmla="*/ 0 w 60"/>
                  <a:gd name="T43" fmla="*/ 0 h 19"/>
                  <a:gd name="T44" fmla="*/ 0 w 60"/>
                  <a:gd name="T45" fmla="*/ 0 h 19"/>
                  <a:gd name="T46" fmla="*/ 0 w 60"/>
                  <a:gd name="T47" fmla="*/ 0 h 19"/>
                  <a:gd name="T48" fmla="*/ 0 w 60"/>
                  <a:gd name="T49" fmla="*/ 0 h 19"/>
                  <a:gd name="T50" fmla="*/ 0 w 60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60"/>
                  <a:gd name="T79" fmla="*/ 0 h 19"/>
                  <a:gd name="T80" fmla="*/ 60 w 60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60" h="19">
                    <a:moveTo>
                      <a:pt x="9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3" y="16"/>
                    </a:lnTo>
                    <a:lnTo>
                      <a:pt x="3" y="19"/>
                    </a:lnTo>
                    <a:lnTo>
                      <a:pt x="5" y="19"/>
                    </a:lnTo>
                    <a:lnTo>
                      <a:pt x="9" y="19"/>
                    </a:lnTo>
                    <a:lnTo>
                      <a:pt x="49" y="19"/>
                    </a:lnTo>
                    <a:lnTo>
                      <a:pt x="55" y="19"/>
                    </a:lnTo>
                    <a:lnTo>
                      <a:pt x="57" y="16"/>
                    </a:lnTo>
                    <a:lnTo>
                      <a:pt x="57" y="13"/>
                    </a:lnTo>
                    <a:lnTo>
                      <a:pt x="60" y="13"/>
                    </a:lnTo>
                    <a:lnTo>
                      <a:pt x="60" y="10"/>
                    </a:lnTo>
                    <a:lnTo>
                      <a:pt x="60" y="6"/>
                    </a:lnTo>
                    <a:lnTo>
                      <a:pt x="57" y="4"/>
                    </a:lnTo>
                    <a:lnTo>
                      <a:pt x="55" y="0"/>
                    </a:lnTo>
                    <a:lnTo>
                      <a:pt x="52" y="0"/>
                    </a:lnTo>
                    <a:lnTo>
                      <a:pt x="49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36" name="Line 1496"/>
              <p:cNvSpPr>
                <a:spLocks noChangeShapeType="1"/>
              </p:cNvSpPr>
              <p:nvPr/>
            </p:nvSpPr>
            <p:spPr bwMode="auto">
              <a:xfrm>
                <a:off x="904" y="188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37" name="Freeform 1497"/>
              <p:cNvSpPr>
                <a:spLocks/>
              </p:cNvSpPr>
              <p:nvPr/>
            </p:nvSpPr>
            <p:spPr bwMode="auto">
              <a:xfrm>
                <a:off x="901" y="1882"/>
                <a:ext cx="3" cy="23"/>
              </a:xfrm>
              <a:custGeom>
                <a:avLst/>
                <a:gdLst>
                  <a:gd name="T0" fmla="*/ 0 w 16"/>
                  <a:gd name="T1" fmla="*/ 0 h 118"/>
                  <a:gd name="T2" fmla="*/ 0 w 16"/>
                  <a:gd name="T3" fmla="*/ 0 h 118"/>
                  <a:gd name="T4" fmla="*/ 0 w 16"/>
                  <a:gd name="T5" fmla="*/ 0 h 118"/>
                  <a:gd name="T6" fmla="*/ 0 w 16"/>
                  <a:gd name="T7" fmla="*/ 0 h 118"/>
                  <a:gd name="T8" fmla="*/ 0 w 16"/>
                  <a:gd name="T9" fmla="*/ 0 h 118"/>
                  <a:gd name="T10" fmla="*/ 0 w 16"/>
                  <a:gd name="T11" fmla="*/ 0 h 118"/>
                  <a:gd name="T12" fmla="*/ 0 w 16"/>
                  <a:gd name="T13" fmla="*/ 0 h 118"/>
                  <a:gd name="T14" fmla="*/ 0 w 16"/>
                  <a:gd name="T15" fmla="*/ 0 h 118"/>
                  <a:gd name="T16" fmla="*/ 0 w 16"/>
                  <a:gd name="T17" fmla="*/ 0 h 118"/>
                  <a:gd name="T18" fmla="*/ 0 w 16"/>
                  <a:gd name="T19" fmla="*/ 0 h 118"/>
                  <a:gd name="T20" fmla="*/ 0 w 16"/>
                  <a:gd name="T21" fmla="*/ 0 h 118"/>
                  <a:gd name="T22" fmla="*/ 0 w 16"/>
                  <a:gd name="T23" fmla="*/ 0 h 118"/>
                  <a:gd name="T24" fmla="*/ 0 w 16"/>
                  <a:gd name="T25" fmla="*/ 0 h 118"/>
                  <a:gd name="T26" fmla="*/ 0 w 16"/>
                  <a:gd name="T27" fmla="*/ 0 h 118"/>
                  <a:gd name="T28" fmla="*/ 0 w 16"/>
                  <a:gd name="T29" fmla="*/ 0 h 118"/>
                  <a:gd name="T30" fmla="*/ 0 w 16"/>
                  <a:gd name="T31" fmla="*/ 0 h 118"/>
                  <a:gd name="T32" fmla="*/ 0 w 16"/>
                  <a:gd name="T33" fmla="*/ 0 h 118"/>
                  <a:gd name="T34" fmla="*/ 0 w 16"/>
                  <a:gd name="T35" fmla="*/ 0 h 118"/>
                  <a:gd name="T36" fmla="*/ 0 w 16"/>
                  <a:gd name="T37" fmla="*/ 0 h 118"/>
                  <a:gd name="T38" fmla="*/ 0 w 16"/>
                  <a:gd name="T39" fmla="*/ 0 h 118"/>
                  <a:gd name="T40" fmla="*/ 0 w 16"/>
                  <a:gd name="T41" fmla="*/ 0 h 118"/>
                  <a:gd name="T42" fmla="*/ 0 w 16"/>
                  <a:gd name="T43" fmla="*/ 0 h 118"/>
                  <a:gd name="T44" fmla="*/ 0 w 16"/>
                  <a:gd name="T45" fmla="*/ 0 h 118"/>
                  <a:gd name="T46" fmla="*/ 0 w 16"/>
                  <a:gd name="T47" fmla="*/ 0 h 118"/>
                  <a:gd name="T48" fmla="*/ 0 w 16"/>
                  <a:gd name="T49" fmla="*/ 0 h 118"/>
                  <a:gd name="T50" fmla="*/ 0 w 16"/>
                  <a:gd name="T51" fmla="*/ 0 h 1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18"/>
                  <a:gd name="T80" fmla="*/ 16 w 16"/>
                  <a:gd name="T81" fmla="*/ 118 h 1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18">
                    <a:moveTo>
                      <a:pt x="16" y="10"/>
                    </a:moveTo>
                    <a:lnTo>
                      <a:pt x="16" y="6"/>
                    </a:lnTo>
                    <a:lnTo>
                      <a:pt x="13" y="4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12"/>
                    </a:lnTo>
                    <a:lnTo>
                      <a:pt x="0" y="114"/>
                    </a:lnTo>
                    <a:lnTo>
                      <a:pt x="2" y="114"/>
                    </a:lnTo>
                    <a:lnTo>
                      <a:pt x="2" y="118"/>
                    </a:lnTo>
                    <a:lnTo>
                      <a:pt x="5" y="118"/>
                    </a:lnTo>
                    <a:lnTo>
                      <a:pt x="8" y="118"/>
                    </a:lnTo>
                    <a:lnTo>
                      <a:pt x="11" y="118"/>
                    </a:lnTo>
                    <a:lnTo>
                      <a:pt x="13" y="114"/>
                    </a:lnTo>
                    <a:lnTo>
                      <a:pt x="16" y="112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38" name="Line 1498"/>
              <p:cNvSpPr>
                <a:spLocks noChangeShapeType="1"/>
              </p:cNvSpPr>
              <p:nvPr/>
            </p:nvSpPr>
            <p:spPr bwMode="auto">
              <a:xfrm>
                <a:off x="902" y="190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39" name="Freeform 1499"/>
              <p:cNvSpPr>
                <a:spLocks/>
              </p:cNvSpPr>
              <p:nvPr/>
            </p:nvSpPr>
            <p:spPr bwMode="auto">
              <a:xfrm>
                <a:off x="901" y="1902"/>
                <a:ext cx="5" cy="3"/>
              </a:xfrm>
              <a:custGeom>
                <a:avLst/>
                <a:gdLst>
                  <a:gd name="T0" fmla="*/ 0 w 29"/>
                  <a:gd name="T1" fmla="*/ 0 h 18"/>
                  <a:gd name="T2" fmla="*/ 0 w 29"/>
                  <a:gd name="T3" fmla="*/ 0 h 18"/>
                  <a:gd name="T4" fmla="*/ 0 w 29"/>
                  <a:gd name="T5" fmla="*/ 0 h 18"/>
                  <a:gd name="T6" fmla="*/ 0 w 29"/>
                  <a:gd name="T7" fmla="*/ 0 h 18"/>
                  <a:gd name="T8" fmla="*/ 0 w 29"/>
                  <a:gd name="T9" fmla="*/ 0 h 18"/>
                  <a:gd name="T10" fmla="*/ 0 w 29"/>
                  <a:gd name="T11" fmla="*/ 0 h 18"/>
                  <a:gd name="T12" fmla="*/ 0 w 29"/>
                  <a:gd name="T13" fmla="*/ 0 h 18"/>
                  <a:gd name="T14" fmla="*/ 0 w 29"/>
                  <a:gd name="T15" fmla="*/ 0 h 18"/>
                  <a:gd name="T16" fmla="*/ 0 w 29"/>
                  <a:gd name="T17" fmla="*/ 0 h 18"/>
                  <a:gd name="T18" fmla="*/ 0 w 29"/>
                  <a:gd name="T19" fmla="*/ 0 h 18"/>
                  <a:gd name="T20" fmla="*/ 0 w 29"/>
                  <a:gd name="T21" fmla="*/ 0 h 18"/>
                  <a:gd name="T22" fmla="*/ 0 w 29"/>
                  <a:gd name="T23" fmla="*/ 0 h 18"/>
                  <a:gd name="T24" fmla="*/ 0 w 29"/>
                  <a:gd name="T25" fmla="*/ 0 h 18"/>
                  <a:gd name="T26" fmla="*/ 0 w 29"/>
                  <a:gd name="T27" fmla="*/ 0 h 18"/>
                  <a:gd name="T28" fmla="*/ 0 w 29"/>
                  <a:gd name="T29" fmla="*/ 0 h 18"/>
                  <a:gd name="T30" fmla="*/ 0 w 29"/>
                  <a:gd name="T31" fmla="*/ 0 h 18"/>
                  <a:gd name="T32" fmla="*/ 0 w 29"/>
                  <a:gd name="T33" fmla="*/ 0 h 18"/>
                  <a:gd name="T34" fmla="*/ 0 w 29"/>
                  <a:gd name="T35" fmla="*/ 0 h 18"/>
                  <a:gd name="T36" fmla="*/ 0 w 29"/>
                  <a:gd name="T37" fmla="*/ 0 h 18"/>
                  <a:gd name="T38" fmla="*/ 0 w 29"/>
                  <a:gd name="T39" fmla="*/ 0 h 18"/>
                  <a:gd name="T40" fmla="*/ 0 w 29"/>
                  <a:gd name="T41" fmla="*/ 0 h 18"/>
                  <a:gd name="T42" fmla="*/ 0 w 29"/>
                  <a:gd name="T43" fmla="*/ 0 h 18"/>
                  <a:gd name="T44" fmla="*/ 0 w 29"/>
                  <a:gd name="T45" fmla="*/ 0 h 18"/>
                  <a:gd name="T46" fmla="*/ 0 w 29"/>
                  <a:gd name="T47" fmla="*/ 0 h 18"/>
                  <a:gd name="T48" fmla="*/ 0 w 29"/>
                  <a:gd name="T49" fmla="*/ 0 h 18"/>
                  <a:gd name="T50" fmla="*/ 0 w 29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9"/>
                  <a:gd name="T79" fmla="*/ 0 h 18"/>
                  <a:gd name="T80" fmla="*/ 29 w 29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9" h="18">
                    <a:moveTo>
                      <a:pt x="8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2" y="18"/>
                    </a:lnTo>
                    <a:lnTo>
                      <a:pt x="5" y="18"/>
                    </a:lnTo>
                    <a:lnTo>
                      <a:pt x="8" y="18"/>
                    </a:lnTo>
                    <a:lnTo>
                      <a:pt x="22" y="18"/>
                    </a:lnTo>
                    <a:lnTo>
                      <a:pt x="24" y="18"/>
                    </a:lnTo>
                    <a:lnTo>
                      <a:pt x="27" y="14"/>
                    </a:lnTo>
                    <a:lnTo>
                      <a:pt x="29" y="12"/>
                    </a:lnTo>
                    <a:lnTo>
                      <a:pt x="29" y="8"/>
                    </a:lnTo>
                    <a:lnTo>
                      <a:pt x="29" y="6"/>
                    </a:lnTo>
                    <a:lnTo>
                      <a:pt x="27" y="6"/>
                    </a:lnTo>
                    <a:lnTo>
                      <a:pt x="27" y="2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40" name="Line 1500"/>
              <p:cNvSpPr>
                <a:spLocks noChangeShapeType="1"/>
              </p:cNvSpPr>
              <p:nvPr/>
            </p:nvSpPr>
            <p:spPr bwMode="auto">
              <a:xfrm>
                <a:off x="906" y="190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41" name="Freeform 1501"/>
              <p:cNvSpPr>
                <a:spLocks/>
              </p:cNvSpPr>
              <p:nvPr/>
            </p:nvSpPr>
            <p:spPr bwMode="auto">
              <a:xfrm>
                <a:off x="903" y="1902"/>
                <a:ext cx="3" cy="23"/>
              </a:xfrm>
              <a:custGeom>
                <a:avLst/>
                <a:gdLst>
                  <a:gd name="T0" fmla="*/ 0 w 16"/>
                  <a:gd name="T1" fmla="*/ 0 h 116"/>
                  <a:gd name="T2" fmla="*/ 0 w 16"/>
                  <a:gd name="T3" fmla="*/ 0 h 116"/>
                  <a:gd name="T4" fmla="*/ 0 w 16"/>
                  <a:gd name="T5" fmla="*/ 0 h 116"/>
                  <a:gd name="T6" fmla="*/ 0 w 16"/>
                  <a:gd name="T7" fmla="*/ 0 h 116"/>
                  <a:gd name="T8" fmla="*/ 0 w 16"/>
                  <a:gd name="T9" fmla="*/ 0 h 116"/>
                  <a:gd name="T10" fmla="*/ 0 w 16"/>
                  <a:gd name="T11" fmla="*/ 0 h 116"/>
                  <a:gd name="T12" fmla="*/ 0 w 16"/>
                  <a:gd name="T13" fmla="*/ 0 h 116"/>
                  <a:gd name="T14" fmla="*/ 0 w 16"/>
                  <a:gd name="T15" fmla="*/ 0 h 116"/>
                  <a:gd name="T16" fmla="*/ 0 w 16"/>
                  <a:gd name="T17" fmla="*/ 0 h 116"/>
                  <a:gd name="T18" fmla="*/ 0 w 16"/>
                  <a:gd name="T19" fmla="*/ 0 h 116"/>
                  <a:gd name="T20" fmla="*/ 0 w 16"/>
                  <a:gd name="T21" fmla="*/ 0 h 116"/>
                  <a:gd name="T22" fmla="*/ 0 w 16"/>
                  <a:gd name="T23" fmla="*/ 0 h 116"/>
                  <a:gd name="T24" fmla="*/ 0 w 16"/>
                  <a:gd name="T25" fmla="*/ 0 h 116"/>
                  <a:gd name="T26" fmla="*/ 0 w 16"/>
                  <a:gd name="T27" fmla="*/ 0 h 116"/>
                  <a:gd name="T28" fmla="*/ 0 w 16"/>
                  <a:gd name="T29" fmla="*/ 0 h 116"/>
                  <a:gd name="T30" fmla="*/ 0 w 16"/>
                  <a:gd name="T31" fmla="*/ 0 h 116"/>
                  <a:gd name="T32" fmla="*/ 0 w 16"/>
                  <a:gd name="T33" fmla="*/ 0 h 116"/>
                  <a:gd name="T34" fmla="*/ 0 w 16"/>
                  <a:gd name="T35" fmla="*/ 0 h 116"/>
                  <a:gd name="T36" fmla="*/ 0 w 16"/>
                  <a:gd name="T37" fmla="*/ 0 h 116"/>
                  <a:gd name="T38" fmla="*/ 0 w 16"/>
                  <a:gd name="T39" fmla="*/ 0 h 116"/>
                  <a:gd name="T40" fmla="*/ 0 w 16"/>
                  <a:gd name="T41" fmla="*/ 0 h 116"/>
                  <a:gd name="T42" fmla="*/ 0 w 16"/>
                  <a:gd name="T43" fmla="*/ 0 h 116"/>
                  <a:gd name="T44" fmla="*/ 0 w 16"/>
                  <a:gd name="T45" fmla="*/ 0 h 116"/>
                  <a:gd name="T46" fmla="*/ 0 w 16"/>
                  <a:gd name="T47" fmla="*/ 0 h 116"/>
                  <a:gd name="T48" fmla="*/ 0 w 16"/>
                  <a:gd name="T49" fmla="*/ 0 h 116"/>
                  <a:gd name="T50" fmla="*/ 0 w 16"/>
                  <a:gd name="T51" fmla="*/ 0 h 11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16"/>
                  <a:gd name="T80" fmla="*/ 16 w 16"/>
                  <a:gd name="T81" fmla="*/ 116 h 11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16">
                    <a:moveTo>
                      <a:pt x="16" y="8"/>
                    </a:moveTo>
                    <a:lnTo>
                      <a:pt x="16" y="6"/>
                    </a:lnTo>
                    <a:lnTo>
                      <a:pt x="14" y="6"/>
                    </a:lnTo>
                    <a:lnTo>
                      <a:pt x="14" y="2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10"/>
                    </a:lnTo>
                    <a:lnTo>
                      <a:pt x="0" y="113"/>
                    </a:lnTo>
                    <a:lnTo>
                      <a:pt x="3" y="113"/>
                    </a:lnTo>
                    <a:lnTo>
                      <a:pt x="3" y="116"/>
                    </a:lnTo>
                    <a:lnTo>
                      <a:pt x="6" y="116"/>
                    </a:lnTo>
                    <a:lnTo>
                      <a:pt x="9" y="116"/>
                    </a:lnTo>
                    <a:lnTo>
                      <a:pt x="11" y="116"/>
                    </a:lnTo>
                    <a:lnTo>
                      <a:pt x="14" y="113"/>
                    </a:lnTo>
                    <a:lnTo>
                      <a:pt x="16" y="110"/>
                    </a:lnTo>
                    <a:lnTo>
                      <a:pt x="16" y="8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42" name="Line 1502"/>
              <p:cNvSpPr>
                <a:spLocks noChangeShapeType="1"/>
              </p:cNvSpPr>
              <p:nvPr/>
            </p:nvSpPr>
            <p:spPr bwMode="auto">
              <a:xfrm>
                <a:off x="905" y="192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43" name="Freeform 1503"/>
              <p:cNvSpPr>
                <a:spLocks/>
              </p:cNvSpPr>
              <p:nvPr/>
            </p:nvSpPr>
            <p:spPr bwMode="auto">
              <a:xfrm>
                <a:off x="903" y="1921"/>
                <a:ext cx="6" cy="4"/>
              </a:xfrm>
              <a:custGeom>
                <a:avLst/>
                <a:gdLst>
                  <a:gd name="T0" fmla="*/ 0 w 31"/>
                  <a:gd name="T1" fmla="*/ 0 h 18"/>
                  <a:gd name="T2" fmla="*/ 0 w 31"/>
                  <a:gd name="T3" fmla="*/ 0 h 18"/>
                  <a:gd name="T4" fmla="*/ 0 w 31"/>
                  <a:gd name="T5" fmla="*/ 0 h 18"/>
                  <a:gd name="T6" fmla="*/ 0 w 31"/>
                  <a:gd name="T7" fmla="*/ 0 h 18"/>
                  <a:gd name="T8" fmla="*/ 0 w 31"/>
                  <a:gd name="T9" fmla="*/ 0 h 18"/>
                  <a:gd name="T10" fmla="*/ 0 w 31"/>
                  <a:gd name="T11" fmla="*/ 0 h 18"/>
                  <a:gd name="T12" fmla="*/ 0 w 31"/>
                  <a:gd name="T13" fmla="*/ 0 h 18"/>
                  <a:gd name="T14" fmla="*/ 0 w 31"/>
                  <a:gd name="T15" fmla="*/ 0 h 18"/>
                  <a:gd name="T16" fmla="*/ 0 w 31"/>
                  <a:gd name="T17" fmla="*/ 0 h 18"/>
                  <a:gd name="T18" fmla="*/ 0 w 31"/>
                  <a:gd name="T19" fmla="*/ 0 h 18"/>
                  <a:gd name="T20" fmla="*/ 0 w 31"/>
                  <a:gd name="T21" fmla="*/ 0 h 18"/>
                  <a:gd name="T22" fmla="*/ 0 w 31"/>
                  <a:gd name="T23" fmla="*/ 0 h 18"/>
                  <a:gd name="T24" fmla="*/ 0 w 31"/>
                  <a:gd name="T25" fmla="*/ 0 h 18"/>
                  <a:gd name="T26" fmla="*/ 0 w 31"/>
                  <a:gd name="T27" fmla="*/ 0 h 18"/>
                  <a:gd name="T28" fmla="*/ 0 w 31"/>
                  <a:gd name="T29" fmla="*/ 0 h 18"/>
                  <a:gd name="T30" fmla="*/ 0 w 31"/>
                  <a:gd name="T31" fmla="*/ 0 h 18"/>
                  <a:gd name="T32" fmla="*/ 0 w 31"/>
                  <a:gd name="T33" fmla="*/ 0 h 18"/>
                  <a:gd name="T34" fmla="*/ 0 w 31"/>
                  <a:gd name="T35" fmla="*/ 0 h 18"/>
                  <a:gd name="T36" fmla="*/ 0 w 31"/>
                  <a:gd name="T37" fmla="*/ 0 h 18"/>
                  <a:gd name="T38" fmla="*/ 0 w 31"/>
                  <a:gd name="T39" fmla="*/ 0 h 18"/>
                  <a:gd name="T40" fmla="*/ 0 w 31"/>
                  <a:gd name="T41" fmla="*/ 0 h 18"/>
                  <a:gd name="T42" fmla="*/ 0 w 31"/>
                  <a:gd name="T43" fmla="*/ 0 h 18"/>
                  <a:gd name="T44" fmla="*/ 0 w 31"/>
                  <a:gd name="T45" fmla="*/ 0 h 18"/>
                  <a:gd name="T46" fmla="*/ 0 w 31"/>
                  <a:gd name="T47" fmla="*/ 0 h 18"/>
                  <a:gd name="T48" fmla="*/ 0 w 31"/>
                  <a:gd name="T49" fmla="*/ 0 h 18"/>
                  <a:gd name="T50" fmla="*/ 0 w 31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1"/>
                  <a:gd name="T79" fmla="*/ 0 h 18"/>
                  <a:gd name="T80" fmla="*/ 31 w 31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1" h="18">
                    <a:moveTo>
                      <a:pt x="9" y="0"/>
                    </a:moveTo>
                    <a:lnTo>
                      <a:pt x="6" y="0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3" y="15"/>
                    </a:lnTo>
                    <a:lnTo>
                      <a:pt x="3" y="18"/>
                    </a:lnTo>
                    <a:lnTo>
                      <a:pt x="6" y="18"/>
                    </a:lnTo>
                    <a:lnTo>
                      <a:pt x="9" y="18"/>
                    </a:lnTo>
                    <a:lnTo>
                      <a:pt x="22" y="18"/>
                    </a:lnTo>
                    <a:lnTo>
                      <a:pt x="27" y="18"/>
                    </a:lnTo>
                    <a:lnTo>
                      <a:pt x="27" y="15"/>
                    </a:lnTo>
                    <a:lnTo>
                      <a:pt x="31" y="15"/>
                    </a:lnTo>
                    <a:lnTo>
                      <a:pt x="31" y="12"/>
                    </a:lnTo>
                    <a:lnTo>
                      <a:pt x="31" y="10"/>
                    </a:lnTo>
                    <a:lnTo>
                      <a:pt x="31" y="6"/>
                    </a:lnTo>
                    <a:lnTo>
                      <a:pt x="27" y="3"/>
                    </a:lnTo>
                    <a:lnTo>
                      <a:pt x="25" y="0"/>
                    </a:lnTo>
                    <a:lnTo>
                      <a:pt x="22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44" name="Line 1504"/>
              <p:cNvSpPr>
                <a:spLocks noChangeShapeType="1"/>
              </p:cNvSpPr>
              <p:nvPr/>
            </p:nvSpPr>
            <p:spPr bwMode="auto">
              <a:xfrm>
                <a:off x="909" y="192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45" name="Freeform 1505"/>
              <p:cNvSpPr>
                <a:spLocks/>
              </p:cNvSpPr>
              <p:nvPr/>
            </p:nvSpPr>
            <p:spPr bwMode="auto">
              <a:xfrm>
                <a:off x="906" y="1921"/>
                <a:ext cx="3" cy="24"/>
              </a:xfrm>
              <a:custGeom>
                <a:avLst/>
                <a:gdLst>
                  <a:gd name="T0" fmla="*/ 0 w 17"/>
                  <a:gd name="T1" fmla="*/ 0 h 116"/>
                  <a:gd name="T2" fmla="*/ 0 w 17"/>
                  <a:gd name="T3" fmla="*/ 0 h 116"/>
                  <a:gd name="T4" fmla="*/ 0 w 17"/>
                  <a:gd name="T5" fmla="*/ 0 h 116"/>
                  <a:gd name="T6" fmla="*/ 0 w 17"/>
                  <a:gd name="T7" fmla="*/ 0 h 116"/>
                  <a:gd name="T8" fmla="*/ 0 w 17"/>
                  <a:gd name="T9" fmla="*/ 0 h 116"/>
                  <a:gd name="T10" fmla="*/ 0 w 17"/>
                  <a:gd name="T11" fmla="*/ 0 h 116"/>
                  <a:gd name="T12" fmla="*/ 0 w 17"/>
                  <a:gd name="T13" fmla="*/ 0 h 116"/>
                  <a:gd name="T14" fmla="*/ 0 w 17"/>
                  <a:gd name="T15" fmla="*/ 0 h 116"/>
                  <a:gd name="T16" fmla="*/ 0 w 17"/>
                  <a:gd name="T17" fmla="*/ 0 h 116"/>
                  <a:gd name="T18" fmla="*/ 0 w 17"/>
                  <a:gd name="T19" fmla="*/ 0 h 116"/>
                  <a:gd name="T20" fmla="*/ 0 w 17"/>
                  <a:gd name="T21" fmla="*/ 0 h 116"/>
                  <a:gd name="T22" fmla="*/ 0 w 17"/>
                  <a:gd name="T23" fmla="*/ 0 h 116"/>
                  <a:gd name="T24" fmla="*/ 0 w 17"/>
                  <a:gd name="T25" fmla="*/ 0 h 116"/>
                  <a:gd name="T26" fmla="*/ 0 w 17"/>
                  <a:gd name="T27" fmla="*/ 0 h 116"/>
                  <a:gd name="T28" fmla="*/ 0 w 17"/>
                  <a:gd name="T29" fmla="*/ 0 h 116"/>
                  <a:gd name="T30" fmla="*/ 0 w 17"/>
                  <a:gd name="T31" fmla="*/ 0 h 116"/>
                  <a:gd name="T32" fmla="*/ 0 w 17"/>
                  <a:gd name="T33" fmla="*/ 0 h 116"/>
                  <a:gd name="T34" fmla="*/ 0 w 17"/>
                  <a:gd name="T35" fmla="*/ 0 h 116"/>
                  <a:gd name="T36" fmla="*/ 0 w 17"/>
                  <a:gd name="T37" fmla="*/ 0 h 116"/>
                  <a:gd name="T38" fmla="*/ 0 w 17"/>
                  <a:gd name="T39" fmla="*/ 0 h 116"/>
                  <a:gd name="T40" fmla="*/ 0 w 17"/>
                  <a:gd name="T41" fmla="*/ 0 h 116"/>
                  <a:gd name="T42" fmla="*/ 0 w 17"/>
                  <a:gd name="T43" fmla="*/ 0 h 116"/>
                  <a:gd name="T44" fmla="*/ 0 w 17"/>
                  <a:gd name="T45" fmla="*/ 0 h 116"/>
                  <a:gd name="T46" fmla="*/ 0 w 17"/>
                  <a:gd name="T47" fmla="*/ 0 h 116"/>
                  <a:gd name="T48" fmla="*/ 0 w 17"/>
                  <a:gd name="T49" fmla="*/ 0 h 116"/>
                  <a:gd name="T50" fmla="*/ 0 w 17"/>
                  <a:gd name="T51" fmla="*/ 0 h 11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16"/>
                  <a:gd name="T80" fmla="*/ 17 w 17"/>
                  <a:gd name="T81" fmla="*/ 116 h 11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16">
                    <a:moveTo>
                      <a:pt x="17" y="10"/>
                    </a:moveTo>
                    <a:lnTo>
                      <a:pt x="17" y="6"/>
                    </a:lnTo>
                    <a:lnTo>
                      <a:pt x="13" y="3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3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10"/>
                    </a:lnTo>
                    <a:lnTo>
                      <a:pt x="2" y="114"/>
                    </a:lnTo>
                    <a:lnTo>
                      <a:pt x="2" y="116"/>
                    </a:lnTo>
                    <a:lnTo>
                      <a:pt x="6" y="116"/>
                    </a:lnTo>
                    <a:lnTo>
                      <a:pt x="8" y="116"/>
                    </a:lnTo>
                    <a:lnTo>
                      <a:pt x="11" y="116"/>
                    </a:lnTo>
                    <a:lnTo>
                      <a:pt x="13" y="116"/>
                    </a:lnTo>
                    <a:lnTo>
                      <a:pt x="17" y="114"/>
                    </a:lnTo>
                    <a:lnTo>
                      <a:pt x="17" y="110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46" name="Line 1506"/>
              <p:cNvSpPr>
                <a:spLocks noChangeShapeType="1"/>
              </p:cNvSpPr>
              <p:nvPr/>
            </p:nvSpPr>
            <p:spPr bwMode="auto">
              <a:xfrm>
                <a:off x="908" y="194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47" name="Freeform 1507"/>
              <p:cNvSpPr>
                <a:spLocks/>
              </p:cNvSpPr>
              <p:nvPr/>
            </p:nvSpPr>
            <p:spPr bwMode="auto">
              <a:xfrm>
                <a:off x="906" y="1941"/>
                <a:ext cx="17" cy="4"/>
              </a:xfrm>
              <a:custGeom>
                <a:avLst/>
                <a:gdLst>
                  <a:gd name="T0" fmla="*/ 0 w 87"/>
                  <a:gd name="T1" fmla="*/ 0 h 18"/>
                  <a:gd name="T2" fmla="*/ 0 w 87"/>
                  <a:gd name="T3" fmla="*/ 0 h 18"/>
                  <a:gd name="T4" fmla="*/ 0 w 87"/>
                  <a:gd name="T5" fmla="*/ 0 h 18"/>
                  <a:gd name="T6" fmla="*/ 0 w 87"/>
                  <a:gd name="T7" fmla="*/ 0 h 18"/>
                  <a:gd name="T8" fmla="*/ 0 w 87"/>
                  <a:gd name="T9" fmla="*/ 0 h 18"/>
                  <a:gd name="T10" fmla="*/ 0 w 87"/>
                  <a:gd name="T11" fmla="*/ 0 h 18"/>
                  <a:gd name="T12" fmla="*/ 0 w 87"/>
                  <a:gd name="T13" fmla="*/ 0 h 18"/>
                  <a:gd name="T14" fmla="*/ 0 w 87"/>
                  <a:gd name="T15" fmla="*/ 0 h 18"/>
                  <a:gd name="T16" fmla="*/ 0 w 87"/>
                  <a:gd name="T17" fmla="*/ 0 h 18"/>
                  <a:gd name="T18" fmla="*/ 0 w 87"/>
                  <a:gd name="T19" fmla="*/ 0 h 18"/>
                  <a:gd name="T20" fmla="*/ 0 w 87"/>
                  <a:gd name="T21" fmla="*/ 0 h 18"/>
                  <a:gd name="T22" fmla="*/ 0 w 87"/>
                  <a:gd name="T23" fmla="*/ 0 h 18"/>
                  <a:gd name="T24" fmla="*/ 0 w 87"/>
                  <a:gd name="T25" fmla="*/ 0 h 18"/>
                  <a:gd name="T26" fmla="*/ 0 w 87"/>
                  <a:gd name="T27" fmla="*/ 0 h 18"/>
                  <a:gd name="T28" fmla="*/ 0 w 87"/>
                  <a:gd name="T29" fmla="*/ 0 h 18"/>
                  <a:gd name="T30" fmla="*/ 0 w 87"/>
                  <a:gd name="T31" fmla="*/ 0 h 18"/>
                  <a:gd name="T32" fmla="*/ 0 w 87"/>
                  <a:gd name="T33" fmla="*/ 0 h 18"/>
                  <a:gd name="T34" fmla="*/ 0 w 87"/>
                  <a:gd name="T35" fmla="*/ 0 h 18"/>
                  <a:gd name="T36" fmla="*/ 0 w 87"/>
                  <a:gd name="T37" fmla="*/ 0 h 18"/>
                  <a:gd name="T38" fmla="*/ 0 w 87"/>
                  <a:gd name="T39" fmla="*/ 0 h 18"/>
                  <a:gd name="T40" fmla="*/ 0 w 87"/>
                  <a:gd name="T41" fmla="*/ 0 h 18"/>
                  <a:gd name="T42" fmla="*/ 0 w 87"/>
                  <a:gd name="T43" fmla="*/ 0 h 18"/>
                  <a:gd name="T44" fmla="*/ 0 w 87"/>
                  <a:gd name="T45" fmla="*/ 0 h 18"/>
                  <a:gd name="T46" fmla="*/ 0 w 87"/>
                  <a:gd name="T47" fmla="*/ 0 h 18"/>
                  <a:gd name="T48" fmla="*/ 0 w 87"/>
                  <a:gd name="T49" fmla="*/ 0 h 18"/>
                  <a:gd name="T50" fmla="*/ 0 w 87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7"/>
                  <a:gd name="T79" fmla="*/ 0 h 18"/>
                  <a:gd name="T80" fmla="*/ 87 w 87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7" h="18">
                    <a:moveTo>
                      <a:pt x="8" y="0"/>
                    </a:moveTo>
                    <a:lnTo>
                      <a:pt x="6" y="0"/>
                    </a:lnTo>
                    <a:lnTo>
                      <a:pt x="6" y="3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2" y="16"/>
                    </a:lnTo>
                    <a:lnTo>
                      <a:pt x="2" y="18"/>
                    </a:lnTo>
                    <a:lnTo>
                      <a:pt x="6" y="18"/>
                    </a:lnTo>
                    <a:lnTo>
                      <a:pt x="8" y="18"/>
                    </a:lnTo>
                    <a:lnTo>
                      <a:pt x="79" y="18"/>
                    </a:lnTo>
                    <a:lnTo>
                      <a:pt x="85" y="18"/>
                    </a:lnTo>
                    <a:lnTo>
                      <a:pt x="87" y="16"/>
                    </a:lnTo>
                    <a:lnTo>
                      <a:pt x="87" y="12"/>
                    </a:lnTo>
                    <a:lnTo>
                      <a:pt x="87" y="10"/>
                    </a:lnTo>
                    <a:lnTo>
                      <a:pt x="87" y="6"/>
                    </a:lnTo>
                    <a:lnTo>
                      <a:pt x="85" y="3"/>
                    </a:lnTo>
                    <a:lnTo>
                      <a:pt x="82" y="0"/>
                    </a:lnTo>
                    <a:lnTo>
                      <a:pt x="79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48" name="Line 1508"/>
              <p:cNvSpPr>
                <a:spLocks noChangeShapeType="1"/>
              </p:cNvSpPr>
              <p:nvPr/>
            </p:nvSpPr>
            <p:spPr bwMode="auto">
              <a:xfrm>
                <a:off x="923" y="194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49" name="Freeform 1509"/>
              <p:cNvSpPr>
                <a:spLocks/>
              </p:cNvSpPr>
              <p:nvPr/>
            </p:nvSpPr>
            <p:spPr bwMode="auto">
              <a:xfrm>
                <a:off x="920" y="1941"/>
                <a:ext cx="3" cy="24"/>
              </a:xfrm>
              <a:custGeom>
                <a:avLst/>
                <a:gdLst>
                  <a:gd name="T0" fmla="*/ 0 w 16"/>
                  <a:gd name="T1" fmla="*/ 0 h 120"/>
                  <a:gd name="T2" fmla="*/ 0 w 16"/>
                  <a:gd name="T3" fmla="*/ 0 h 120"/>
                  <a:gd name="T4" fmla="*/ 0 w 16"/>
                  <a:gd name="T5" fmla="*/ 0 h 120"/>
                  <a:gd name="T6" fmla="*/ 0 w 16"/>
                  <a:gd name="T7" fmla="*/ 0 h 120"/>
                  <a:gd name="T8" fmla="*/ 0 w 16"/>
                  <a:gd name="T9" fmla="*/ 0 h 120"/>
                  <a:gd name="T10" fmla="*/ 0 w 16"/>
                  <a:gd name="T11" fmla="*/ 0 h 120"/>
                  <a:gd name="T12" fmla="*/ 0 w 16"/>
                  <a:gd name="T13" fmla="*/ 0 h 120"/>
                  <a:gd name="T14" fmla="*/ 0 w 16"/>
                  <a:gd name="T15" fmla="*/ 0 h 120"/>
                  <a:gd name="T16" fmla="*/ 0 w 16"/>
                  <a:gd name="T17" fmla="*/ 0 h 120"/>
                  <a:gd name="T18" fmla="*/ 0 w 16"/>
                  <a:gd name="T19" fmla="*/ 0 h 120"/>
                  <a:gd name="T20" fmla="*/ 0 w 16"/>
                  <a:gd name="T21" fmla="*/ 0 h 120"/>
                  <a:gd name="T22" fmla="*/ 0 w 16"/>
                  <a:gd name="T23" fmla="*/ 0 h 120"/>
                  <a:gd name="T24" fmla="*/ 0 w 16"/>
                  <a:gd name="T25" fmla="*/ 0 h 120"/>
                  <a:gd name="T26" fmla="*/ 0 w 16"/>
                  <a:gd name="T27" fmla="*/ 0 h 120"/>
                  <a:gd name="T28" fmla="*/ 0 w 16"/>
                  <a:gd name="T29" fmla="*/ 0 h 120"/>
                  <a:gd name="T30" fmla="*/ 0 w 16"/>
                  <a:gd name="T31" fmla="*/ 0 h 120"/>
                  <a:gd name="T32" fmla="*/ 0 w 16"/>
                  <a:gd name="T33" fmla="*/ 0 h 120"/>
                  <a:gd name="T34" fmla="*/ 0 w 16"/>
                  <a:gd name="T35" fmla="*/ 0 h 120"/>
                  <a:gd name="T36" fmla="*/ 0 w 16"/>
                  <a:gd name="T37" fmla="*/ 0 h 120"/>
                  <a:gd name="T38" fmla="*/ 0 w 16"/>
                  <a:gd name="T39" fmla="*/ 0 h 120"/>
                  <a:gd name="T40" fmla="*/ 0 w 16"/>
                  <a:gd name="T41" fmla="*/ 0 h 120"/>
                  <a:gd name="T42" fmla="*/ 0 w 16"/>
                  <a:gd name="T43" fmla="*/ 0 h 120"/>
                  <a:gd name="T44" fmla="*/ 0 w 16"/>
                  <a:gd name="T45" fmla="*/ 0 h 120"/>
                  <a:gd name="T46" fmla="*/ 0 w 16"/>
                  <a:gd name="T47" fmla="*/ 0 h 120"/>
                  <a:gd name="T48" fmla="*/ 0 w 16"/>
                  <a:gd name="T49" fmla="*/ 0 h 120"/>
                  <a:gd name="T50" fmla="*/ 0 w 16"/>
                  <a:gd name="T51" fmla="*/ 0 h 12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0"/>
                  <a:gd name="T80" fmla="*/ 16 w 16"/>
                  <a:gd name="T81" fmla="*/ 120 h 12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0">
                    <a:moveTo>
                      <a:pt x="16" y="10"/>
                    </a:moveTo>
                    <a:lnTo>
                      <a:pt x="16" y="10"/>
                    </a:lnTo>
                    <a:lnTo>
                      <a:pt x="16" y="6"/>
                    </a:lnTo>
                    <a:lnTo>
                      <a:pt x="14" y="3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0" y="10"/>
                    </a:lnTo>
                    <a:lnTo>
                      <a:pt x="0" y="111"/>
                    </a:lnTo>
                    <a:lnTo>
                      <a:pt x="3" y="114"/>
                    </a:lnTo>
                    <a:lnTo>
                      <a:pt x="3" y="118"/>
                    </a:lnTo>
                    <a:lnTo>
                      <a:pt x="5" y="118"/>
                    </a:lnTo>
                    <a:lnTo>
                      <a:pt x="8" y="118"/>
                    </a:lnTo>
                    <a:lnTo>
                      <a:pt x="8" y="120"/>
                    </a:lnTo>
                    <a:lnTo>
                      <a:pt x="11" y="118"/>
                    </a:lnTo>
                    <a:lnTo>
                      <a:pt x="14" y="118"/>
                    </a:lnTo>
                    <a:lnTo>
                      <a:pt x="16" y="114"/>
                    </a:lnTo>
                    <a:lnTo>
                      <a:pt x="16" y="111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50" name="Line 1510"/>
              <p:cNvSpPr>
                <a:spLocks noChangeShapeType="1"/>
              </p:cNvSpPr>
              <p:nvPr/>
            </p:nvSpPr>
            <p:spPr bwMode="auto">
              <a:xfrm>
                <a:off x="922" y="196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51" name="Freeform 1511"/>
              <p:cNvSpPr>
                <a:spLocks/>
              </p:cNvSpPr>
              <p:nvPr/>
            </p:nvSpPr>
            <p:spPr bwMode="auto">
              <a:xfrm>
                <a:off x="920" y="1961"/>
                <a:ext cx="38" cy="4"/>
              </a:xfrm>
              <a:custGeom>
                <a:avLst/>
                <a:gdLst>
                  <a:gd name="T0" fmla="*/ 0 w 189"/>
                  <a:gd name="T1" fmla="*/ 0 h 18"/>
                  <a:gd name="T2" fmla="*/ 0 w 189"/>
                  <a:gd name="T3" fmla="*/ 0 h 18"/>
                  <a:gd name="T4" fmla="*/ 0 w 189"/>
                  <a:gd name="T5" fmla="*/ 0 h 18"/>
                  <a:gd name="T6" fmla="*/ 0 w 189"/>
                  <a:gd name="T7" fmla="*/ 0 h 18"/>
                  <a:gd name="T8" fmla="*/ 0 w 189"/>
                  <a:gd name="T9" fmla="*/ 0 h 18"/>
                  <a:gd name="T10" fmla="*/ 0 w 189"/>
                  <a:gd name="T11" fmla="*/ 0 h 18"/>
                  <a:gd name="T12" fmla="*/ 0 w 189"/>
                  <a:gd name="T13" fmla="*/ 0 h 18"/>
                  <a:gd name="T14" fmla="*/ 0 w 189"/>
                  <a:gd name="T15" fmla="*/ 0 h 18"/>
                  <a:gd name="T16" fmla="*/ 0 w 189"/>
                  <a:gd name="T17" fmla="*/ 0 h 18"/>
                  <a:gd name="T18" fmla="*/ 0 w 189"/>
                  <a:gd name="T19" fmla="*/ 0 h 18"/>
                  <a:gd name="T20" fmla="*/ 0 w 189"/>
                  <a:gd name="T21" fmla="*/ 0 h 18"/>
                  <a:gd name="T22" fmla="*/ 0 w 189"/>
                  <a:gd name="T23" fmla="*/ 0 h 18"/>
                  <a:gd name="T24" fmla="*/ 0 w 189"/>
                  <a:gd name="T25" fmla="*/ 0 h 18"/>
                  <a:gd name="T26" fmla="*/ 0 w 189"/>
                  <a:gd name="T27" fmla="*/ 0 h 18"/>
                  <a:gd name="T28" fmla="*/ 0 w 189"/>
                  <a:gd name="T29" fmla="*/ 0 h 18"/>
                  <a:gd name="T30" fmla="*/ 0 w 189"/>
                  <a:gd name="T31" fmla="*/ 0 h 18"/>
                  <a:gd name="T32" fmla="*/ 0 w 189"/>
                  <a:gd name="T33" fmla="*/ 0 h 18"/>
                  <a:gd name="T34" fmla="*/ 0 w 189"/>
                  <a:gd name="T35" fmla="*/ 0 h 18"/>
                  <a:gd name="T36" fmla="*/ 0 w 189"/>
                  <a:gd name="T37" fmla="*/ 0 h 18"/>
                  <a:gd name="T38" fmla="*/ 0 w 189"/>
                  <a:gd name="T39" fmla="*/ 0 h 18"/>
                  <a:gd name="T40" fmla="*/ 0 w 189"/>
                  <a:gd name="T41" fmla="*/ 0 h 18"/>
                  <a:gd name="T42" fmla="*/ 0 w 189"/>
                  <a:gd name="T43" fmla="*/ 0 h 18"/>
                  <a:gd name="T44" fmla="*/ 0 w 189"/>
                  <a:gd name="T45" fmla="*/ 0 h 18"/>
                  <a:gd name="T46" fmla="*/ 0 w 189"/>
                  <a:gd name="T47" fmla="*/ 0 h 18"/>
                  <a:gd name="T48" fmla="*/ 0 w 189"/>
                  <a:gd name="T49" fmla="*/ 0 h 18"/>
                  <a:gd name="T50" fmla="*/ 0 w 189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89"/>
                  <a:gd name="T79" fmla="*/ 0 h 18"/>
                  <a:gd name="T80" fmla="*/ 189 w 189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89" h="18">
                    <a:moveTo>
                      <a:pt x="8" y="0"/>
                    </a:moveTo>
                    <a:lnTo>
                      <a:pt x="8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3" y="12"/>
                    </a:lnTo>
                    <a:lnTo>
                      <a:pt x="3" y="16"/>
                    </a:lnTo>
                    <a:lnTo>
                      <a:pt x="5" y="16"/>
                    </a:lnTo>
                    <a:lnTo>
                      <a:pt x="8" y="16"/>
                    </a:lnTo>
                    <a:lnTo>
                      <a:pt x="8" y="18"/>
                    </a:lnTo>
                    <a:lnTo>
                      <a:pt x="178" y="18"/>
                    </a:lnTo>
                    <a:lnTo>
                      <a:pt x="185" y="16"/>
                    </a:lnTo>
                    <a:lnTo>
                      <a:pt x="189" y="12"/>
                    </a:lnTo>
                    <a:lnTo>
                      <a:pt x="189" y="9"/>
                    </a:lnTo>
                    <a:lnTo>
                      <a:pt x="189" y="6"/>
                    </a:lnTo>
                    <a:lnTo>
                      <a:pt x="189" y="3"/>
                    </a:lnTo>
                    <a:lnTo>
                      <a:pt x="185" y="0"/>
                    </a:lnTo>
                    <a:lnTo>
                      <a:pt x="183" y="0"/>
                    </a:lnTo>
                    <a:lnTo>
                      <a:pt x="17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52" name="Line 1512"/>
              <p:cNvSpPr>
                <a:spLocks noChangeShapeType="1"/>
              </p:cNvSpPr>
              <p:nvPr/>
            </p:nvSpPr>
            <p:spPr bwMode="auto">
              <a:xfrm>
                <a:off x="958" y="196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53" name="Freeform 1513"/>
              <p:cNvSpPr>
                <a:spLocks/>
              </p:cNvSpPr>
              <p:nvPr/>
            </p:nvSpPr>
            <p:spPr bwMode="auto">
              <a:xfrm>
                <a:off x="955" y="1961"/>
                <a:ext cx="3" cy="24"/>
              </a:xfrm>
              <a:custGeom>
                <a:avLst/>
                <a:gdLst>
                  <a:gd name="T0" fmla="*/ 0 w 17"/>
                  <a:gd name="T1" fmla="*/ 0 h 117"/>
                  <a:gd name="T2" fmla="*/ 0 w 17"/>
                  <a:gd name="T3" fmla="*/ 0 h 117"/>
                  <a:gd name="T4" fmla="*/ 0 w 17"/>
                  <a:gd name="T5" fmla="*/ 0 h 117"/>
                  <a:gd name="T6" fmla="*/ 0 w 17"/>
                  <a:gd name="T7" fmla="*/ 0 h 117"/>
                  <a:gd name="T8" fmla="*/ 0 w 17"/>
                  <a:gd name="T9" fmla="*/ 0 h 117"/>
                  <a:gd name="T10" fmla="*/ 0 w 17"/>
                  <a:gd name="T11" fmla="*/ 0 h 117"/>
                  <a:gd name="T12" fmla="*/ 0 w 17"/>
                  <a:gd name="T13" fmla="*/ 0 h 117"/>
                  <a:gd name="T14" fmla="*/ 0 w 17"/>
                  <a:gd name="T15" fmla="*/ 0 h 117"/>
                  <a:gd name="T16" fmla="*/ 0 w 17"/>
                  <a:gd name="T17" fmla="*/ 0 h 117"/>
                  <a:gd name="T18" fmla="*/ 0 w 17"/>
                  <a:gd name="T19" fmla="*/ 0 h 117"/>
                  <a:gd name="T20" fmla="*/ 0 w 17"/>
                  <a:gd name="T21" fmla="*/ 0 h 117"/>
                  <a:gd name="T22" fmla="*/ 0 w 17"/>
                  <a:gd name="T23" fmla="*/ 0 h 117"/>
                  <a:gd name="T24" fmla="*/ 0 w 17"/>
                  <a:gd name="T25" fmla="*/ 0 h 117"/>
                  <a:gd name="T26" fmla="*/ 0 w 17"/>
                  <a:gd name="T27" fmla="*/ 0 h 117"/>
                  <a:gd name="T28" fmla="*/ 0 w 17"/>
                  <a:gd name="T29" fmla="*/ 0 h 117"/>
                  <a:gd name="T30" fmla="*/ 0 w 17"/>
                  <a:gd name="T31" fmla="*/ 0 h 117"/>
                  <a:gd name="T32" fmla="*/ 0 w 17"/>
                  <a:gd name="T33" fmla="*/ 0 h 117"/>
                  <a:gd name="T34" fmla="*/ 0 w 17"/>
                  <a:gd name="T35" fmla="*/ 0 h 117"/>
                  <a:gd name="T36" fmla="*/ 0 w 17"/>
                  <a:gd name="T37" fmla="*/ 0 h 117"/>
                  <a:gd name="T38" fmla="*/ 0 w 17"/>
                  <a:gd name="T39" fmla="*/ 0 h 117"/>
                  <a:gd name="T40" fmla="*/ 0 w 17"/>
                  <a:gd name="T41" fmla="*/ 0 h 117"/>
                  <a:gd name="T42" fmla="*/ 0 w 17"/>
                  <a:gd name="T43" fmla="*/ 0 h 117"/>
                  <a:gd name="T44" fmla="*/ 0 w 17"/>
                  <a:gd name="T45" fmla="*/ 0 h 117"/>
                  <a:gd name="T46" fmla="*/ 0 w 17"/>
                  <a:gd name="T47" fmla="*/ 0 h 117"/>
                  <a:gd name="T48" fmla="*/ 0 w 17"/>
                  <a:gd name="T49" fmla="*/ 0 h 117"/>
                  <a:gd name="T50" fmla="*/ 0 w 17"/>
                  <a:gd name="T51" fmla="*/ 0 h 11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17"/>
                  <a:gd name="T80" fmla="*/ 17 w 17"/>
                  <a:gd name="T81" fmla="*/ 117 h 11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17">
                    <a:moveTo>
                      <a:pt x="17" y="9"/>
                    </a:moveTo>
                    <a:lnTo>
                      <a:pt x="17" y="6"/>
                    </a:lnTo>
                    <a:lnTo>
                      <a:pt x="17" y="3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11"/>
                    </a:lnTo>
                    <a:lnTo>
                      <a:pt x="2" y="111"/>
                    </a:lnTo>
                    <a:lnTo>
                      <a:pt x="2" y="114"/>
                    </a:lnTo>
                    <a:lnTo>
                      <a:pt x="6" y="114"/>
                    </a:lnTo>
                    <a:lnTo>
                      <a:pt x="6" y="117"/>
                    </a:lnTo>
                    <a:lnTo>
                      <a:pt x="8" y="117"/>
                    </a:lnTo>
                    <a:lnTo>
                      <a:pt x="11" y="117"/>
                    </a:lnTo>
                    <a:lnTo>
                      <a:pt x="13" y="114"/>
                    </a:lnTo>
                    <a:lnTo>
                      <a:pt x="17" y="111"/>
                    </a:lnTo>
                    <a:lnTo>
                      <a:pt x="17" y="108"/>
                    </a:lnTo>
                    <a:lnTo>
                      <a:pt x="17" y="111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54" name="Line 1514"/>
              <p:cNvSpPr>
                <a:spLocks noChangeShapeType="1"/>
              </p:cNvSpPr>
              <p:nvPr/>
            </p:nvSpPr>
            <p:spPr bwMode="auto">
              <a:xfrm>
                <a:off x="956" y="198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55" name="Freeform 1515"/>
              <p:cNvSpPr>
                <a:spLocks/>
              </p:cNvSpPr>
              <p:nvPr/>
            </p:nvSpPr>
            <p:spPr bwMode="auto">
              <a:xfrm>
                <a:off x="955" y="1981"/>
                <a:ext cx="11" cy="4"/>
              </a:xfrm>
              <a:custGeom>
                <a:avLst/>
                <a:gdLst>
                  <a:gd name="T0" fmla="*/ 0 w 59"/>
                  <a:gd name="T1" fmla="*/ 0 h 18"/>
                  <a:gd name="T2" fmla="*/ 0 w 59"/>
                  <a:gd name="T3" fmla="*/ 0 h 18"/>
                  <a:gd name="T4" fmla="*/ 0 w 59"/>
                  <a:gd name="T5" fmla="*/ 0 h 18"/>
                  <a:gd name="T6" fmla="*/ 0 w 59"/>
                  <a:gd name="T7" fmla="*/ 0 h 18"/>
                  <a:gd name="T8" fmla="*/ 0 w 59"/>
                  <a:gd name="T9" fmla="*/ 0 h 18"/>
                  <a:gd name="T10" fmla="*/ 0 w 59"/>
                  <a:gd name="T11" fmla="*/ 0 h 18"/>
                  <a:gd name="T12" fmla="*/ 0 w 59"/>
                  <a:gd name="T13" fmla="*/ 0 h 18"/>
                  <a:gd name="T14" fmla="*/ 0 w 59"/>
                  <a:gd name="T15" fmla="*/ 0 h 18"/>
                  <a:gd name="T16" fmla="*/ 0 w 59"/>
                  <a:gd name="T17" fmla="*/ 0 h 18"/>
                  <a:gd name="T18" fmla="*/ 0 w 59"/>
                  <a:gd name="T19" fmla="*/ 0 h 18"/>
                  <a:gd name="T20" fmla="*/ 0 w 59"/>
                  <a:gd name="T21" fmla="*/ 0 h 18"/>
                  <a:gd name="T22" fmla="*/ 0 w 59"/>
                  <a:gd name="T23" fmla="*/ 0 h 18"/>
                  <a:gd name="T24" fmla="*/ 0 w 59"/>
                  <a:gd name="T25" fmla="*/ 0 h 18"/>
                  <a:gd name="T26" fmla="*/ 0 w 59"/>
                  <a:gd name="T27" fmla="*/ 0 h 18"/>
                  <a:gd name="T28" fmla="*/ 0 w 59"/>
                  <a:gd name="T29" fmla="*/ 0 h 18"/>
                  <a:gd name="T30" fmla="*/ 0 w 59"/>
                  <a:gd name="T31" fmla="*/ 0 h 18"/>
                  <a:gd name="T32" fmla="*/ 0 w 59"/>
                  <a:gd name="T33" fmla="*/ 0 h 18"/>
                  <a:gd name="T34" fmla="*/ 0 w 59"/>
                  <a:gd name="T35" fmla="*/ 0 h 18"/>
                  <a:gd name="T36" fmla="*/ 0 w 59"/>
                  <a:gd name="T37" fmla="*/ 0 h 18"/>
                  <a:gd name="T38" fmla="*/ 0 w 59"/>
                  <a:gd name="T39" fmla="*/ 0 h 18"/>
                  <a:gd name="T40" fmla="*/ 0 w 59"/>
                  <a:gd name="T41" fmla="*/ 0 h 18"/>
                  <a:gd name="T42" fmla="*/ 0 w 59"/>
                  <a:gd name="T43" fmla="*/ 0 h 18"/>
                  <a:gd name="T44" fmla="*/ 0 w 59"/>
                  <a:gd name="T45" fmla="*/ 0 h 18"/>
                  <a:gd name="T46" fmla="*/ 0 w 59"/>
                  <a:gd name="T47" fmla="*/ 0 h 18"/>
                  <a:gd name="T48" fmla="*/ 0 w 59"/>
                  <a:gd name="T49" fmla="*/ 0 h 18"/>
                  <a:gd name="T50" fmla="*/ 0 w 59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59"/>
                  <a:gd name="T79" fmla="*/ 0 h 18"/>
                  <a:gd name="T80" fmla="*/ 59 w 59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59" h="18">
                    <a:moveTo>
                      <a:pt x="8" y="0"/>
                    </a:moveTo>
                    <a:lnTo>
                      <a:pt x="6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2" y="12"/>
                    </a:lnTo>
                    <a:lnTo>
                      <a:pt x="2" y="15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18"/>
                    </a:lnTo>
                    <a:lnTo>
                      <a:pt x="48" y="18"/>
                    </a:lnTo>
                    <a:lnTo>
                      <a:pt x="54" y="15"/>
                    </a:lnTo>
                    <a:lnTo>
                      <a:pt x="57" y="15"/>
                    </a:lnTo>
                    <a:lnTo>
                      <a:pt x="57" y="12"/>
                    </a:lnTo>
                    <a:lnTo>
                      <a:pt x="59" y="9"/>
                    </a:lnTo>
                    <a:lnTo>
                      <a:pt x="59" y="6"/>
                    </a:lnTo>
                    <a:lnTo>
                      <a:pt x="57" y="2"/>
                    </a:lnTo>
                    <a:lnTo>
                      <a:pt x="54" y="0"/>
                    </a:lnTo>
                    <a:lnTo>
                      <a:pt x="4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56" name="Line 1516"/>
              <p:cNvSpPr>
                <a:spLocks noChangeShapeType="1"/>
              </p:cNvSpPr>
              <p:nvPr/>
            </p:nvSpPr>
            <p:spPr bwMode="auto">
              <a:xfrm>
                <a:off x="965" y="198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57" name="Freeform 1517"/>
              <p:cNvSpPr>
                <a:spLocks/>
              </p:cNvSpPr>
              <p:nvPr/>
            </p:nvSpPr>
            <p:spPr bwMode="auto">
              <a:xfrm>
                <a:off x="963" y="1981"/>
                <a:ext cx="38" cy="4"/>
              </a:xfrm>
              <a:custGeom>
                <a:avLst/>
                <a:gdLst>
                  <a:gd name="T0" fmla="*/ 0 w 189"/>
                  <a:gd name="T1" fmla="*/ 0 h 18"/>
                  <a:gd name="T2" fmla="*/ 0 w 189"/>
                  <a:gd name="T3" fmla="*/ 0 h 18"/>
                  <a:gd name="T4" fmla="*/ 0 w 189"/>
                  <a:gd name="T5" fmla="*/ 0 h 18"/>
                  <a:gd name="T6" fmla="*/ 0 w 189"/>
                  <a:gd name="T7" fmla="*/ 0 h 18"/>
                  <a:gd name="T8" fmla="*/ 0 w 189"/>
                  <a:gd name="T9" fmla="*/ 0 h 18"/>
                  <a:gd name="T10" fmla="*/ 0 w 189"/>
                  <a:gd name="T11" fmla="*/ 0 h 18"/>
                  <a:gd name="T12" fmla="*/ 0 w 189"/>
                  <a:gd name="T13" fmla="*/ 0 h 18"/>
                  <a:gd name="T14" fmla="*/ 0 w 189"/>
                  <a:gd name="T15" fmla="*/ 0 h 18"/>
                  <a:gd name="T16" fmla="*/ 0 w 189"/>
                  <a:gd name="T17" fmla="*/ 0 h 18"/>
                  <a:gd name="T18" fmla="*/ 0 w 189"/>
                  <a:gd name="T19" fmla="*/ 0 h 18"/>
                  <a:gd name="T20" fmla="*/ 0 w 189"/>
                  <a:gd name="T21" fmla="*/ 0 h 18"/>
                  <a:gd name="T22" fmla="*/ 0 w 189"/>
                  <a:gd name="T23" fmla="*/ 0 h 18"/>
                  <a:gd name="T24" fmla="*/ 0 w 189"/>
                  <a:gd name="T25" fmla="*/ 0 h 18"/>
                  <a:gd name="T26" fmla="*/ 0 w 189"/>
                  <a:gd name="T27" fmla="*/ 0 h 18"/>
                  <a:gd name="T28" fmla="*/ 0 w 189"/>
                  <a:gd name="T29" fmla="*/ 0 h 18"/>
                  <a:gd name="T30" fmla="*/ 0 w 189"/>
                  <a:gd name="T31" fmla="*/ 0 h 18"/>
                  <a:gd name="T32" fmla="*/ 0 w 189"/>
                  <a:gd name="T33" fmla="*/ 0 h 18"/>
                  <a:gd name="T34" fmla="*/ 0 w 189"/>
                  <a:gd name="T35" fmla="*/ 0 h 18"/>
                  <a:gd name="T36" fmla="*/ 0 w 189"/>
                  <a:gd name="T37" fmla="*/ 0 h 18"/>
                  <a:gd name="T38" fmla="*/ 0 w 189"/>
                  <a:gd name="T39" fmla="*/ 0 h 18"/>
                  <a:gd name="T40" fmla="*/ 0 w 189"/>
                  <a:gd name="T41" fmla="*/ 0 h 18"/>
                  <a:gd name="T42" fmla="*/ 0 w 189"/>
                  <a:gd name="T43" fmla="*/ 0 h 18"/>
                  <a:gd name="T44" fmla="*/ 0 w 189"/>
                  <a:gd name="T45" fmla="*/ 0 h 18"/>
                  <a:gd name="T46" fmla="*/ 0 w 189"/>
                  <a:gd name="T47" fmla="*/ 0 h 18"/>
                  <a:gd name="T48" fmla="*/ 0 w 189"/>
                  <a:gd name="T49" fmla="*/ 0 h 18"/>
                  <a:gd name="T50" fmla="*/ 0 w 189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89"/>
                  <a:gd name="T79" fmla="*/ 0 h 18"/>
                  <a:gd name="T80" fmla="*/ 189 w 189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89" h="18">
                    <a:moveTo>
                      <a:pt x="9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3" y="15"/>
                    </a:lnTo>
                    <a:lnTo>
                      <a:pt x="5" y="18"/>
                    </a:lnTo>
                    <a:lnTo>
                      <a:pt x="9" y="18"/>
                    </a:lnTo>
                    <a:lnTo>
                      <a:pt x="178" y="18"/>
                    </a:lnTo>
                    <a:lnTo>
                      <a:pt x="183" y="15"/>
                    </a:lnTo>
                    <a:lnTo>
                      <a:pt x="186" y="15"/>
                    </a:lnTo>
                    <a:lnTo>
                      <a:pt x="186" y="12"/>
                    </a:lnTo>
                    <a:lnTo>
                      <a:pt x="189" y="9"/>
                    </a:lnTo>
                    <a:lnTo>
                      <a:pt x="189" y="6"/>
                    </a:lnTo>
                    <a:lnTo>
                      <a:pt x="186" y="2"/>
                    </a:lnTo>
                    <a:lnTo>
                      <a:pt x="183" y="0"/>
                    </a:lnTo>
                    <a:lnTo>
                      <a:pt x="180" y="0"/>
                    </a:lnTo>
                    <a:lnTo>
                      <a:pt x="178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58" name="Line 1518"/>
              <p:cNvSpPr>
                <a:spLocks noChangeShapeType="1"/>
              </p:cNvSpPr>
              <p:nvPr/>
            </p:nvSpPr>
            <p:spPr bwMode="auto">
              <a:xfrm>
                <a:off x="1001" y="198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59" name="Freeform 1519"/>
              <p:cNvSpPr>
                <a:spLocks/>
              </p:cNvSpPr>
              <p:nvPr/>
            </p:nvSpPr>
            <p:spPr bwMode="auto">
              <a:xfrm>
                <a:off x="998" y="1981"/>
                <a:ext cx="3" cy="23"/>
              </a:xfrm>
              <a:custGeom>
                <a:avLst/>
                <a:gdLst>
                  <a:gd name="T0" fmla="*/ 0 w 17"/>
                  <a:gd name="T1" fmla="*/ 0 h 116"/>
                  <a:gd name="T2" fmla="*/ 0 w 17"/>
                  <a:gd name="T3" fmla="*/ 0 h 116"/>
                  <a:gd name="T4" fmla="*/ 0 w 17"/>
                  <a:gd name="T5" fmla="*/ 0 h 116"/>
                  <a:gd name="T6" fmla="*/ 0 w 17"/>
                  <a:gd name="T7" fmla="*/ 0 h 116"/>
                  <a:gd name="T8" fmla="*/ 0 w 17"/>
                  <a:gd name="T9" fmla="*/ 0 h 116"/>
                  <a:gd name="T10" fmla="*/ 0 w 17"/>
                  <a:gd name="T11" fmla="*/ 0 h 116"/>
                  <a:gd name="T12" fmla="*/ 0 w 17"/>
                  <a:gd name="T13" fmla="*/ 0 h 116"/>
                  <a:gd name="T14" fmla="*/ 0 w 17"/>
                  <a:gd name="T15" fmla="*/ 0 h 116"/>
                  <a:gd name="T16" fmla="*/ 0 w 17"/>
                  <a:gd name="T17" fmla="*/ 0 h 116"/>
                  <a:gd name="T18" fmla="*/ 0 w 17"/>
                  <a:gd name="T19" fmla="*/ 0 h 116"/>
                  <a:gd name="T20" fmla="*/ 0 w 17"/>
                  <a:gd name="T21" fmla="*/ 0 h 116"/>
                  <a:gd name="T22" fmla="*/ 0 w 17"/>
                  <a:gd name="T23" fmla="*/ 0 h 116"/>
                  <a:gd name="T24" fmla="*/ 0 w 17"/>
                  <a:gd name="T25" fmla="*/ 0 h 116"/>
                  <a:gd name="T26" fmla="*/ 0 w 17"/>
                  <a:gd name="T27" fmla="*/ 0 h 116"/>
                  <a:gd name="T28" fmla="*/ 0 w 17"/>
                  <a:gd name="T29" fmla="*/ 0 h 116"/>
                  <a:gd name="T30" fmla="*/ 0 w 17"/>
                  <a:gd name="T31" fmla="*/ 0 h 116"/>
                  <a:gd name="T32" fmla="*/ 0 w 17"/>
                  <a:gd name="T33" fmla="*/ 0 h 116"/>
                  <a:gd name="T34" fmla="*/ 0 w 17"/>
                  <a:gd name="T35" fmla="*/ 0 h 116"/>
                  <a:gd name="T36" fmla="*/ 0 w 17"/>
                  <a:gd name="T37" fmla="*/ 0 h 116"/>
                  <a:gd name="T38" fmla="*/ 0 w 17"/>
                  <a:gd name="T39" fmla="*/ 0 h 116"/>
                  <a:gd name="T40" fmla="*/ 0 w 17"/>
                  <a:gd name="T41" fmla="*/ 0 h 116"/>
                  <a:gd name="T42" fmla="*/ 0 w 17"/>
                  <a:gd name="T43" fmla="*/ 0 h 116"/>
                  <a:gd name="T44" fmla="*/ 0 w 17"/>
                  <a:gd name="T45" fmla="*/ 0 h 116"/>
                  <a:gd name="T46" fmla="*/ 0 w 17"/>
                  <a:gd name="T47" fmla="*/ 0 h 116"/>
                  <a:gd name="T48" fmla="*/ 0 w 17"/>
                  <a:gd name="T49" fmla="*/ 0 h 116"/>
                  <a:gd name="T50" fmla="*/ 0 w 17"/>
                  <a:gd name="T51" fmla="*/ 0 h 11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16"/>
                  <a:gd name="T80" fmla="*/ 17 w 17"/>
                  <a:gd name="T81" fmla="*/ 116 h 11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16">
                    <a:moveTo>
                      <a:pt x="17" y="9"/>
                    </a:moveTo>
                    <a:lnTo>
                      <a:pt x="17" y="6"/>
                    </a:lnTo>
                    <a:lnTo>
                      <a:pt x="14" y="2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10"/>
                    </a:lnTo>
                    <a:lnTo>
                      <a:pt x="0" y="114"/>
                    </a:lnTo>
                    <a:lnTo>
                      <a:pt x="3" y="114"/>
                    </a:lnTo>
                    <a:lnTo>
                      <a:pt x="3" y="116"/>
                    </a:lnTo>
                    <a:lnTo>
                      <a:pt x="6" y="116"/>
                    </a:lnTo>
                    <a:lnTo>
                      <a:pt x="8" y="116"/>
                    </a:lnTo>
                    <a:lnTo>
                      <a:pt x="11" y="116"/>
                    </a:lnTo>
                    <a:lnTo>
                      <a:pt x="14" y="114"/>
                    </a:lnTo>
                    <a:lnTo>
                      <a:pt x="17" y="110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60" name="Line 1520"/>
              <p:cNvSpPr>
                <a:spLocks noChangeShapeType="1"/>
              </p:cNvSpPr>
              <p:nvPr/>
            </p:nvSpPr>
            <p:spPr bwMode="auto">
              <a:xfrm>
                <a:off x="999" y="200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61" name="Freeform 1521"/>
              <p:cNvSpPr>
                <a:spLocks/>
              </p:cNvSpPr>
              <p:nvPr/>
            </p:nvSpPr>
            <p:spPr bwMode="auto">
              <a:xfrm>
                <a:off x="998" y="2001"/>
                <a:ext cx="6" cy="3"/>
              </a:xfrm>
              <a:custGeom>
                <a:avLst/>
                <a:gdLst>
                  <a:gd name="T0" fmla="*/ 0 w 30"/>
                  <a:gd name="T1" fmla="*/ 0 h 18"/>
                  <a:gd name="T2" fmla="*/ 0 w 30"/>
                  <a:gd name="T3" fmla="*/ 0 h 18"/>
                  <a:gd name="T4" fmla="*/ 0 w 30"/>
                  <a:gd name="T5" fmla="*/ 0 h 18"/>
                  <a:gd name="T6" fmla="*/ 0 w 30"/>
                  <a:gd name="T7" fmla="*/ 0 h 18"/>
                  <a:gd name="T8" fmla="*/ 0 w 30"/>
                  <a:gd name="T9" fmla="*/ 0 h 18"/>
                  <a:gd name="T10" fmla="*/ 0 w 30"/>
                  <a:gd name="T11" fmla="*/ 0 h 18"/>
                  <a:gd name="T12" fmla="*/ 0 w 30"/>
                  <a:gd name="T13" fmla="*/ 0 h 18"/>
                  <a:gd name="T14" fmla="*/ 0 w 30"/>
                  <a:gd name="T15" fmla="*/ 0 h 18"/>
                  <a:gd name="T16" fmla="*/ 0 w 30"/>
                  <a:gd name="T17" fmla="*/ 0 h 18"/>
                  <a:gd name="T18" fmla="*/ 0 w 30"/>
                  <a:gd name="T19" fmla="*/ 0 h 18"/>
                  <a:gd name="T20" fmla="*/ 0 w 30"/>
                  <a:gd name="T21" fmla="*/ 0 h 18"/>
                  <a:gd name="T22" fmla="*/ 0 w 30"/>
                  <a:gd name="T23" fmla="*/ 0 h 18"/>
                  <a:gd name="T24" fmla="*/ 0 w 30"/>
                  <a:gd name="T25" fmla="*/ 0 h 18"/>
                  <a:gd name="T26" fmla="*/ 0 w 30"/>
                  <a:gd name="T27" fmla="*/ 0 h 18"/>
                  <a:gd name="T28" fmla="*/ 0 w 30"/>
                  <a:gd name="T29" fmla="*/ 0 h 18"/>
                  <a:gd name="T30" fmla="*/ 0 w 30"/>
                  <a:gd name="T31" fmla="*/ 0 h 18"/>
                  <a:gd name="T32" fmla="*/ 0 w 30"/>
                  <a:gd name="T33" fmla="*/ 0 h 18"/>
                  <a:gd name="T34" fmla="*/ 0 w 30"/>
                  <a:gd name="T35" fmla="*/ 0 h 18"/>
                  <a:gd name="T36" fmla="*/ 0 w 30"/>
                  <a:gd name="T37" fmla="*/ 0 h 18"/>
                  <a:gd name="T38" fmla="*/ 0 w 30"/>
                  <a:gd name="T39" fmla="*/ 0 h 18"/>
                  <a:gd name="T40" fmla="*/ 0 w 30"/>
                  <a:gd name="T41" fmla="*/ 0 h 18"/>
                  <a:gd name="T42" fmla="*/ 0 w 30"/>
                  <a:gd name="T43" fmla="*/ 0 h 18"/>
                  <a:gd name="T44" fmla="*/ 0 w 30"/>
                  <a:gd name="T45" fmla="*/ 0 h 18"/>
                  <a:gd name="T46" fmla="*/ 0 w 30"/>
                  <a:gd name="T47" fmla="*/ 0 h 18"/>
                  <a:gd name="T48" fmla="*/ 0 w 30"/>
                  <a:gd name="T49" fmla="*/ 0 h 18"/>
                  <a:gd name="T50" fmla="*/ 0 w 30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0"/>
                  <a:gd name="T79" fmla="*/ 0 h 18"/>
                  <a:gd name="T80" fmla="*/ 30 w 30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0" h="18">
                    <a:moveTo>
                      <a:pt x="8" y="0"/>
                    </a:moveTo>
                    <a:lnTo>
                      <a:pt x="6" y="0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3" y="16"/>
                    </a:lnTo>
                    <a:lnTo>
                      <a:pt x="3" y="18"/>
                    </a:lnTo>
                    <a:lnTo>
                      <a:pt x="6" y="18"/>
                    </a:lnTo>
                    <a:lnTo>
                      <a:pt x="8" y="18"/>
                    </a:lnTo>
                    <a:lnTo>
                      <a:pt x="22" y="18"/>
                    </a:lnTo>
                    <a:lnTo>
                      <a:pt x="25" y="18"/>
                    </a:lnTo>
                    <a:lnTo>
                      <a:pt x="28" y="16"/>
                    </a:lnTo>
                    <a:lnTo>
                      <a:pt x="30" y="12"/>
                    </a:lnTo>
                    <a:lnTo>
                      <a:pt x="30" y="10"/>
                    </a:lnTo>
                    <a:lnTo>
                      <a:pt x="30" y="6"/>
                    </a:lnTo>
                    <a:lnTo>
                      <a:pt x="28" y="6"/>
                    </a:lnTo>
                    <a:lnTo>
                      <a:pt x="28" y="4"/>
                    </a:lnTo>
                    <a:lnTo>
                      <a:pt x="25" y="4"/>
                    </a:lnTo>
                    <a:lnTo>
                      <a:pt x="25" y="0"/>
                    </a:lnTo>
                    <a:lnTo>
                      <a:pt x="22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62" name="Line 1522"/>
              <p:cNvSpPr>
                <a:spLocks noChangeShapeType="1"/>
              </p:cNvSpPr>
              <p:nvPr/>
            </p:nvSpPr>
            <p:spPr bwMode="auto">
              <a:xfrm>
                <a:off x="1004" y="200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63" name="Freeform 1523"/>
              <p:cNvSpPr>
                <a:spLocks/>
              </p:cNvSpPr>
              <p:nvPr/>
            </p:nvSpPr>
            <p:spPr bwMode="auto">
              <a:xfrm>
                <a:off x="1000" y="2001"/>
                <a:ext cx="4" cy="24"/>
              </a:xfrm>
              <a:custGeom>
                <a:avLst/>
                <a:gdLst>
                  <a:gd name="T0" fmla="*/ 0 w 16"/>
                  <a:gd name="T1" fmla="*/ 0 h 120"/>
                  <a:gd name="T2" fmla="*/ 0 w 16"/>
                  <a:gd name="T3" fmla="*/ 0 h 120"/>
                  <a:gd name="T4" fmla="*/ 0 w 16"/>
                  <a:gd name="T5" fmla="*/ 0 h 120"/>
                  <a:gd name="T6" fmla="*/ 0 w 16"/>
                  <a:gd name="T7" fmla="*/ 0 h 120"/>
                  <a:gd name="T8" fmla="*/ 0 w 16"/>
                  <a:gd name="T9" fmla="*/ 0 h 120"/>
                  <a:gd name="T10" fmla="*/ 0 w 16"/>
                  <a:gd name="T11" fmla="*/ 0 h 120"/>
                  <a:gd name="T12" fmla="*/ 0 w 16"/>
                  <a:gd name="T13" fmla="*/ 0 h 120"/>
                  <a:gd name="T14" fmla="*/ 0 w 16"/>
                  <a:gd name="T15" fmla="*/ 0 h 120"/>
                  <a:gd name="T16" fmla="*/ 0 w 16"/>
                  <a:gd name="T17" fmla="*/ 0 h 120"/>
                  <a:gd name="T18" fmla="*/ 0 w 16"/>
                  <a:gd name="T19" fmla="*/ 0 h 120"/>
                  <a:gd name="T20" fmla="*/ 0 w 16"/>
                  <a:gd name="T21" fmla="*/ 0 h 120"/>
                  <a:gd name="T22" fmla="*/ 0 w 16"/>
                  <a:gd name="T23" fmla="*/ 0 h 120"/>
                  <a:gd name="T24" fmla="*/ 0 w 16"/>
                  <a:gd name="T25" fmla="*/ 0 h 120"/>
                  <a:gd name="T26" fmla="*/ 0 w 16"/>
                  <a:gd name="T27" fmla="*/ 0 h 120"/>
                  <a:gd name="T28" fmla="*/ 0 w 16"/>
                  <a:gd name="T29" fmla="*/ 0 h 120"/>
                  <a:gd name="T30" fmla="*/ 0 w 16"/>
                  <a:gd name="T31" fmla="*/ 0 h 120"/>
                  <a:gd name="T32" fmla="*/ 0 w 16"/>
                  <a:gd name="T33" fmla="*/ 0 h 120"/>
                  <a:gd name="T34" fmla="*/ 0 w 16"/>
                  <a:gd name="T35" fmla="*/ 0 h 120"/>
                  <a:gd name="T36" fmla="*/ 0 w 16"/>
                  <a:gd name="T37" fmla="*/ 0 h 120"/>
                  <a:gd name="T38" fmla="*/ 0 w 16"/>
                  <a:gd name="T39" fmla="*/ 0 h 120"/>
                  <a:gd name="T40" fmla="*/ 0 w 16"/>
                  <a:gd name="T41" fmla="*/ 0 h 120"/>
                  <a:gd name="T42" fmla="*/ 0 w 16"/>
                  <a:gd name="T43" fmla="*/ 0 h 120"/>
                  <a:gd name="T44" fmla="*/ 0 w 16"/>
                  <a:gd name="T45" fmla="*/ 0 h 120"/>
                  <a:gd name="T46" fmla="*/ 0 w 16"/>
                  <a:gd name="T47" fmla="*/ 0 h 120"/>
                  <a:gd name="T48" fmla="*/ 0 w 16"/>
                  <a:gd name="T49" fmla="*/ 0 h 120"/>
                  <a:gd name="T50" fmla="*/ 0 w 16"/>
                  <a:gd name="T51" fmla="*/ 0 h 12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0"/>
                  <a:gd name="T80" fmla="*/ 16 w 16"/>
                  <a:gd name="T81" fmla="*/ 120 h 12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0">
                    <a:moveTo>
                      <a:pt x="16" y="10"/>
                    </a:moveTo>
                    <a:lnTo>
                      <a:pt x="16" y="6"/>
                    </a:lnTo>
                    <a:lnTo>
                      <a:pt x="14" y="6"/>
                    </a:lnTo>
                    <a:lnTo>
                      <a:pt x="14" y="4"/>
                    </a:lnTo>
                    <a:lnTo>
                      <a:pt x="11" y="4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12"/>
                    </a:lnTo>
                    <a:lnTo>
                      <a:pt x="0" y="114"/>
                    </a:lnTo>
                    <a:lnTo>
                      <a:pt x="3" y="118"/>
                    </a:lnTo>
                    <a:lnTo>
                      <a:pt x="5" y="120"/>
                    </a:lnTo>
                    <a:lnTo>
                      <a:pt x="8" y="120"/>
                    </a:lnTo>
                    <a:lnTo>
                      <a:pt x="11" y="120"/>
                    </a:lnTo>
                    <a:lnTo>
                      <a:pt x="11" y="118"/>
                    </a:lnTo>
                    <a:lnTo>
                      <a:pt x="14" y="118"/>
                    </a:lnTo>
                    <a:lnTo>
                      <a:pt x="14" y="114"/>
                    </a:lnTo>
                    <a:lnTo>
                      <a:pt x="16" y="114"/>
                    </a:lnTo>
                    <a:lnTo>
                      <a:pt x="16" y="112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64" name="Line 1524"/>
              <p:cNvSpPr>
                <a:spLocks noChangeShapeType="1"/>
              </p:cNvSpPr>
              <p:nvPr/>
            </p:nvSpPr>
            <p:spPr bwMode="auto">
              <a:xfrm>
                <a:off x="1002" y="202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65" name="Freeform 1525"/>
              <p:cNvSpPr>
                <a:spLocks/>
              </p:cNvSpPr>
              <p:nvPr/>
            </p:nvSpPr>
            <p:spPr bwMode="auto">
              <a:xfrm>
                <a:off x="1000" y="2021"/>
                <a:ext cx="46" cy="4"/>
              </a:xfrm>
              <a:custGeom>
                <a:avLst/>
                <a:gdLst>
                  <a:gd name="T0" fmla="*/ 0 w 229"/>
                  <a:gd name="T1" fmla="*/ 0 h 18"/>
                  <a:gd name="T2" fmla="*/ 0 w 229"/>
                  <a:gd name="T3" fmla="*/ 0 h 18"/>
                  <a:gd name="T4" fmla="*/ 0 w 229"/>
                  <a:gd name="T5" fmla="*/ 0 h 18"/>
                  <a:gd name="T6" fmla="*/ 0 w 229"/>
                  <a:gd name="T7" fmla="*/ 0 h 18"/>
                  <a:gd name="T8" fmla="*/ 0 w 229"/>
                  <a:gd name="T9" fmla="*/ 0 h 18"/>
                  <a:gd name="T10" fmla="*/ 0 w 229"/>
                  <a:gd name="T11" fmla="*/ 0 h 18"/>
                  <a:gd name="T12" fmla="*/ 0 w 229"/>
                  <a:gd name="T13" fmla="*/ 0 h 18"/>
                  <a:gd name="T14" fmla="*/ 0 w 229"/>
                  <a:gd name="T15" fmla="*/ 0 h 18"/>
                  <a:gd name="T16" fmla="*/ 0 w 229"/>
                  <a:gd name="T17" fmla="*/ 0 h 18"/>
                  <a:gd name="T18" fmla="*/ 0 w 229"/>
                  <a:gd name="T19" fmla="*/ 0 h 18"/>
                  <a:gd name="T20" fmla="*/ 0 w 229"/>
                  <a:gd name="T21" fmla="*/ 0 h 18"/>
                  <a:gd name="T22" fmla="*/ 0 w 229"/>
                  <a:gd name="T23" fmla="*/ 0 h 18"/>
                  <a:gd name="T24" fmla="*/ 0 w 229"/>
                  <a:gd name="T25" fmla="*/ 0 h 18"/>
                  <a:gd name="T26" fmla="*/ 0 w 229"/>
                  <a:gd name="T27" fmla="*/ 0 h 18"/>
                  <a:gd name="T28" fmla="*/ 0 w 229"/>
                  <a:gd name="T29" fmla="*/ 0 h 18"/>
                  <a:gd name="T30" fmla="*/ 0 w 229"/>
                  <a:gd name="T31" fmla="*/ 0 h 18"/>
                  <a:gd name="T32" fmla="*/ 0 w 229"/>
                  <a:gd name="T33" fmla="*/ 0 h 18"/>
                  <a:gd name="T34" fmla="*/ 0 w 229"/>
                  <a:gd name="T35" fmla="*/ 0 h 18"/>
                  <a:gd name="T36" fmla="*/ 0 w 229"/>
                  <a:gd name="T37" fmla="*/ 0 h 18"/>
                  <a:gd name="T38" fmla="*/ 0 w 229"/>
                  <a:gd name="T39" fmla="*/ 0 h 18"/>
                  <a:gd name="T40" fmla="*/ 0 w 229"/>
                  <a:gd name="T41" fmla="*/ 0 h 18"/>
                  <a:gd name="T42" fmla="*/ 0 w 229"/>
                  <a:gd name="T43" fmla="*/ 0 h 18"/>
                  <a:gd name="T44" fmla="*/ 0 w 229"/>
                  <a:gd name="T45" fmla="*/ 0 h 18"/>
                  <a:gd name="T46" fmla="*/ 0 w 229"/>
                  <a:gd name="T47" fmla="*/ 0 h 18"/>
                  <a:gd name="T48" fmla="*/ 0 w 229"/>
                  <a:gd name="T49" fmla="*/ 0 h 18"/>
                  <a:gd name="T50" fmla="*/ 0 w 229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29"/>
                  <a:gd name="T79" fmla="*/ 0 h 18"/>
                  <a:gd name="T80" fmla="*/ 229 w 229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29" h="18">
                    <a:moveTo>
                      <a:pt x="8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3" y="16"/>
                    </a:lnTo>
                    <a:lnTo>
                      <a:pt x="5" y="18"/>
                    </a:lnTo>
                    <a:lnTo>
                      <a:pt x="8" y="18"/>
                    </a:lnTo>
                    <a:lnTo>
                      <a:pt x="220" y="18"/>
                    </a:lnTo>
                    <a:lnTo>
                      <a:pt x="226" y="16"/>
                    </a:lnTo>
                    <a:lnTo>
                      <a:pt x="229" y="16"/>
                    </a:lnTo>
                    <a:lnTo>
                      <a:pt x="229" y="12"/>
                    </a:lnTo>
                    <a:lnTo>
                      <a:pt x="229" y="10"/>
                    </a:lnTo>
                    <a:lnTo>
                      <a:pt x="229" y="6"/>
                    </a:lnTo>
                    <a:lnTo>
                      <a:pt x="229" y="3"/>
                    </a:lnTo>
                    <a:lnTo>
                      <a:pt x="226" y="0"/>
                    </a:lnTo>
                    <a:lnTo>
                      <a:pt x="224" y="0"/>
                    </a:lnTo>
                    <a:lnTo>
                      <a:pt x="220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66" name="Line 1526"/>
              <p:cNvSpPr>
                <a:spLocks noChangeShapeType="1"/>
              </p:cNvSpPr>
              <p:nvPr/>
            </p:nvSpPr>
            <p:spPr bwMode="auto">
              <a:xfrm>
                <a:off x="1046" y="202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67" name="Freeform 1527"/>
              <p:cNvSpPr>
                <a:spLocks/>
              </p:cNvSpPr>
              <p:nvPr/>
            </p:nvSpPr>
            <p:spPr bwMode="auto">
              <a:xfrm>
                <a:off x="1043" y="2021"/>
                <a:ext cx="3" cy="24"/>
              </a:xfrm>
              <a:custGeom>
                <a:avLst/>
                <a:gdLst>
                  <a:gd name="T0" fmla="*/ 0 w 16"/>
                  <a:gd name="T1" fmla="*/ 0 h 118"/>
                  <a:gd name="T2" fmla="*/ 0 w 16"/>
                  <a:gd name="T3" fmla="*/ 0 h 118"/>
                  <a:gd name="T4" fmla="*/ 0 w 16"/>
                  <a:gd name="T5" fmla="*/ 0 h 118"/>
                  <a:gd name="T6" fmla="*/ 0 w 16"/>
                  <a:gd name="T7" fmla="*/ 0 h 118"/>
                  <a:gd name="T8" fmla="*/ 0 w 16"/>
                  <a:gd name="T9" fmla="*/ 0 h 118"/>
                  <a:gd name="T10" fmla="*/ 0 w 16"/>
                  <a:gd name="T11" fmla="*/ 0 h 118"/>
                  <a:gd name="T12" fmla="*/ 0 w 16"/>
                  <a:gd name="T13" fmla="*/ 0 h 118"/>
                  <a:gd name="T14" fmla="*/ 0 w 16"/>
                  <a:gd name="T15" fmla="*/ 0 h 118"/>
                  <a:gd name="T16" fmla="*/ 0 w 16"/>
                  <a:gd name="T17" fmla="*/ 0 h 118"/>
                  <a:gd name="T18" fmla="*/ 0 w 16"/>
                  <a:gd name="T19" fmla="*/ 0 h 118"/>
                  <a:gd name="T20" fmla="*/ 0 w 16"/>
                  <a:gd name="T21" fmla="*/ 0 h 118"/>
                  <a:gd name="T22" fmla="*/ 0 w 16"/>
                  <a:gd name="T23" fmla="*/ 0 h 118"/>
                  <a:gd name="T24" fmla="*/ 0 w 16"/>
                  <a:gd name="T25" fmla="*/ 0 h 118"/>
                  <a:gd name="T26" fmla="*/ 0 w 16"/>
                  <a:gd name="T27" fmla="*/ 0 h 118"/>
                  <a:gd name="T28" fmla="*/ 0 w 16"/>
                  <a:gd name="T29" fmla="*/ 0 h 118"/>
                  <a:gd name="T30" fmla="*/ 0 w 16"/>
                  <a:gd name="T31" fmla="*/ 0 h 118"/>
                  <a:gd name="T32" fmla="*/ 0 w 16"/>
                  <a:gd name="T33" fmla="*/ 0 h 118"/>
                  <a:gd name="T34" fmla="*/ 0 w 16"/>
                  <a:gd name="T35" fmla="*/ 0 h 118"/>
                  <a:gd name="T36" fmla="*/ 0 w 16"/>
                  <a:gd name="T37" fmla="*/ 0 h 118"/>
                  <a:gd name="T38" fmla="*/ 0 w 16"/>
                  <a:gd name="T39" fmla="*/ 0 h 118"/>
                  <a:gd name="T40" fmla="*/ 0 w 16"/>
                  <a:gd name="T41" fmla="*/ 0 h 118"/>
                  <a:gd name="T42" fmla="*/ 0 w 16"/>
                  <a:gd name="T43" fmla="*/ 0 h 118"/>
                  <a:gd name="T44" fmla="*/ 0 w 16"/>
                  <a:gd name="T45" fmla="*/ 0 h 118"/>
                  <a:gd name="T46" fmla="*/ 0 w 16"/>
                  <a:gd name="T47" fmla="*/ 0 h 118"/>
                  <a:gd name="T48" fmla="*/ 0 w 16"/>
                  <a:gd name="T49" fmla="*/ 0 h 118"/>
                  <a:gd name="T50" fmla="*/ 0 w 16"/>
                  <a:gd name="T51" fmla="*/ 0 h 1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18"/>
                  <a:gd name="T80" fmla="*/ 16 w 16"/>
                  <a:gd name="T81" fmla="*/ 118 h 1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18">
                    <a:moveTo>
                      <a:pt x="16" y="10"/>
                    </a:moveTo>
                    <a:lnTo>
                      <a:pt x="16" y="6"/>
                    </a:lnTo>
                    <a:lnTo>
                      <a:pt x="16" y="3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0" y="111"/>
                    </a:lnTo>
                    <a:lnTo>
                      <a:pt x="2" y="114"/>
                    </a:lnTo>
                    <a:lnTo>
                      <a:pt x="5" y="118"/>
                    </a:lnTo>
                    <a:lnTo>
                      <a:pt x="7" y="118"/>
                    </a:lnTo>
                    <a:lnTo>
                      <a:pt x="11" y="118"/>
                    </a:lnTo>
                    <a:lnTo>
                      <a:pt x="13" y="118"/>
                    </a:lnTo>
                    <a:lnTo>
                      <a:pt x="16" y="114"/>
                    </a:lnTo>
                    <a:lnTo>
                      <a:pt x="16" y="111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68" name="Line 1528"/>
              <p:cNvSpPr>
                <a:spLocks noChangeShapeType="1"/>
              </p:cNvSpPr>
              <p:nvPr/>
            </p:nvSpPr>
            <p:spPr bwMode="auto">
              <a:xfrm>
                <a:off x="1044" y="204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69" name="Freeform 1529"/>
              <p:cNvSpPr>
                <a:spLocks/>
              </p:cNvSpPr>
              <p:nvPr/>
            </p:nvSpPr>
            <p:spPr bwMode="auto">
              <a:xfrm>
                <a:off x="1043" y="2041"/>
                <a:ext cx="7" cy="4"/>
              </a:xfrm>
              <a:custGeom>
                <a:avLst/>
                <a:gdLst>
                  <a:gd name="T0" fmla="*/ 0 w 33"/>
                  <a:gd name="T1" fmla="*/ 0 h 19"/>
                  <a:gd name="T2" fmla="*/ 0 w 33"/>
                  <a:gd name="T3" fmla="*/ 0 h 19"/>
                  <a:gd name="T4" fmla="*/ 0 w 33"/>
                  <a:gd name="T5" fmla="*/ 0 h 19"/>
                  <a:gd name="T6" fmla="*/ 0 w 33"/>
                  <a:gd name="T7" fmla="*/ 0 h 19"/>
                  <a:gd name="T8" fmla="*/ 0 w 33"/>
                  <a:gd name="T9" fmla="*/ 0 h 19"/>
                  <a:gd name="T10" fmla="*/ 0 w 33"/>
                  <a:gd name="T11" fmla="*/ 0 h 19"/>
                  <a:gd name="T12" fmla="*/ 0 w 33"/>
                  <a:gd name="T13" fmla="*/ 0 h 19"/>
                  <a:gd name="T14" fmla="*/ 0 w 33"/>
                  <a:gd name="T15" fmla="*/ 0 h 19"/>
                  <a:gd name="T16" fmla="*/ 0 w 33"/>
                  <a:gd name="T17" fmla="*/ 0 h 19"/>
                  <a:gd name="T18" fmla="*/ 0 w 33"/>
                  <a:gd name="T19" fmla="*/ 0 h 19"/>
                  <a:gd name="T20" fmla="*/ 0 w 33"/>
                  <a:gd name="T21" fmla="*/ 0 h 19"/>
                  <a:gd name="T22" fmla="*/ 0 w 33"/>
                  <a:gd name="T23" fmla="*/ 0 h 19"/>
                  <a:gd name="T24" fmla="*/ 0 w 33"/>
                  <a:gd name="T25" fmla="*/ 0 h 19"/>
                  <a:gd name="T26" fmla="*/ 0 w 33"/>
                  <a:gd name="T27" fmla="*/ 0 h 19"/>
                  <a:gd name="T28" fmla="*/ 0 w 33"/>
                  <a:gd name="T29" fmla="*/ 0 h 19"/>
                  <a:gd name="T30" fmla="*/ 0 w 33"/>
                  <a:gd name="T31" fmla="*/ 0 h 19"/>
                  <a:gd name="T32" fmla="*/ 0 w 33"/>
                  <a:gd name="T33" fmla="*/ 0 h 19"/>
                  <a:gd name="T34" fmla="*/ 0 w 33"/>
                  <a:gd name="T35" fmla="*/ 0 h 19"/>
                  <a:gd name="T36" fmla="*/ 0 w 33"/>
                  <a:gd name="T37" fmla="*/ 0 h 19"/>
                  <a:gd name="T38" fmla="*/ 0 w 33"/>
                  <a:gd name="T39" fmla="*/ 0 h 19"/>
                  <a:gd name="T40" fmla="*/ 0 w 33"/>
                  <a:gd name="T41" fmla="*/ 0 h 19"/>
                  <a:gd name="T42" fmla="*/ 0 w 33"/>
                  <a:gd name="T43" fmla="*/ 0 h 19"/>
                  <a:gd name="T44" fmla="*/ 0 w 33"/>
                  <a:gd name="T45" fmla="*/ 0 h 19"/>
                  <a:gd name="T46" fmla="*/ 0 w 33"/>
                  <a:gd name="T47" fmla="*/ 0 h 19"/>
                  <a:gd name="T48" fmla="*/ 0 w 33"/>
                  <a:gd name="T49" fmla="*/ 0 h 19"/>
                  <a:gd name="T50" fmla="*/ 0 w 33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3"/>
                  <a:gd name="T79" fmla="*/ 0 h 19"/>
                  <a:gd name="T80" fmla="*/ 33 w 33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3" h="19">
                    <a:moveTo>
                      <a:pt x="7" y="0"/>
                    </a:moveTo>
                    <a:lnTo>
                      <a:pt x="7" y="0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2" y="12"/>
                    </a:lnTo>
                    <a:lnTo>
                      <a:pt x="2" y="15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22" y="19"/>
                    </a:lnTo>
                    <a:lnTo>
                      <a:pt x="27" y="19"/>
                    </a:lnTo>
                    <a:lnTo>
                      <a:pt x="29" y="15"/>
                    </a:lnTo>
                    <a:lnTo>
                      <a:pt x="33" y="12"/>
                    </a:lnTo>
                    <a:lnTo>
                      <a:pt x="33" y="9"/>
                    </a:lnTo>
                    <a:lnTo>
                      <a:pt x="29" y="6"/>
                    </a:lnTo>
                    <a:lnTo>
                      <a:pt x="29" y="2"/>
                    </a:lnTo>
                    <a:lnTo>
                      <a:pt x="27" y="2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70" name="Line 1530"/>
              <p:cNvSpPr>
                <a:spLocks noChangeShapeType="1"/>
              </p:cNvSpPr>
              <p:nvPr/>
            </p:nvSpPr>
            <p:spPr bwMode="auto">
              <a:xfrm>
                <a:off x="1050" y="204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71" name="Freeform 1531"/>
              <p:cNvSpPr>
                <a:spLocks/>
              </p:cNvSpPr>
              <p:nvPr/>
            </p:nvSpPr>
            <p:spPr bwMode="auto">
              <a:xfrm>
                <a:off x="1046" y="2041"/>
                <a:ext cx="4" cy="24"/>
              </a:xfrm>
              <a:custGeom>
                <a:avLst/>
                <a:gdLst>
                  <a:gd name="T0" fmla="*/ 0 w 17"/>
                  <a:gd name="T1" fmla="*/ 0 h 119"/>
                  <a:gd name="T2" fmla="*/ 0 w 17"/>
                  <a:gd name="T3" fmla="*/ 0 h 119"/>
                  <a:gd name="T4" fmla="*/ 0 w 17"/>
                  <a:gd name="T5" fmla="*/ 0 h 119"/>
                  <a:gd name="T6" fmla="*/ 0 w 17"/>
                  <a:gd name="T7" fmla="*/ 0 h 119"/>
                  <a:gd name="T8" fmla="*/ 0 w 17"/>
                  <a:gd name="T9" fmla="*/ 0 h 119"/>
                  <a:gd name="T10" fmla="*/ 0 w 17"/>
                  <a:gd name="T11" fmla="*/ 0 h 119"/>
                  <a:gd name="T12" fmla="*/ 0 w 17"/>
                  <a:gd name="T13" fmla="*/ 0 h 119"/>
                  <a:gd name="T14" fmla="*/ 0 w 17"/>
                  <a:gd name="T15" fmla="*/ 0 h 119"/>
                  <a:gd name="T16" fmla="*/ 0 w 17"/>
                  <a:gd name="T17" fmla="*/ 0 h 119"/>
                  <a:gd name="T18" fmla="*/ 0 w 17"/>
                  <a:gd name="T19" fmla="*/ 0 h 119"/>
                  <a:gd name="T20" fmla="*/ 0 w 17"/>
                  <a:gd name="T21" fmla="*/ 0 h 119"/>
                  <a:gd name="T22" fmla="*/ 0 w 17"/>
                  <a:gd name="T23" fmla="*/ 0 h 119"/>
                  <a:gd name="T24" fmla="*/ 0 w 17"/>
                  <a:gd name="T25" fmla="*/ 0 h 119"/>
                  <a:gd name="T26" fmla="*/ 0 w 17"/>
                  <a:gd name="T27" fmla="*/ 0 h 119"/>
                  <a:gd name="T28" fmla="*/ 0 w 17"/>
                  <a:gd name="T29" fmla="*/ 0 h 119"/>
                  <a:gd name="T30" fmla="*/ 0 w 17"/>
                  <a:gd name="T31" fmla="*/ 0 h 119"/>
                  <a:gd name="T32" fmla="*/ 0 w 17"/>
                  <a:gd name="T33" fmla="*/ 0 h 119"/>
                  <a:gd name="T34" fmla="*/ 0 w 17"/>
                  <a:gd name="T35" fmla="*/ 0 h 119"/>
                  <a:gd name="T36" fmla="*/ 0 w 17"/>
                  <a:gd name="T37" fmla="*/ 0 h 119"/>
                  <a:gd name="T38" fmla="*/ 0 w 17"/>
                  <a:gd name="T39" fmla="*/ 0 h 119"/>
                  <a:gd name="T40" fmla="*/ 0 w 17"/>
                  <a:gd name="T41" fmla="*/ 0 h 119"/>
                  <a:gd name="T42" fmla="*/ 0 w 17"/>
                  <a:gd name="T43" fmla="*/ 0 h 119"/>
                  <a:gd name="T44" fmla="*/ 0 w 17"/>
                  <a:gd name="T45" fmla="*/ 0 h 119"/>
                  <a:gd name="T46" fmla="*/ 0 w 17"/>
                  <a:gd name="T47" fmla="*/ 0 h 119"/>
                  <a:gd name="T48" fmla="*/ 0 w 17"/>
                  <a:gd name="T49" fmla="*/ 0 h 119"/>
                  <a:gd name="T50" fmla="*/ 0 w 17"/>
                  <a:gd name="T51" fmla="*/ 0 h 1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19"/>
                  <a:gd name="T80" fmla="*/ 17 w 17"/>
                  <a:gd name="T81" fmla="*/ 119 h 1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19">
                    <a:moveTo>
                      <a:pt x="17" y="9"/>
                    </a:moveTo>
                    <a:lnTo>
                      <a:pt x="17" y="9"/>
                    </a:lnTo>
                    <a:lnTo>
                      <a:pt x="13" y="6"/>
                    </a:lnTo>
                    <a:lnTo>
                      <a:pt x="13" y="2"/>
                    </a:lnTo>
                    <a:lnTo>
                      <a:pt x="11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10"/>
                    </a:lnTo>
                    <a:lnTo>
                      <a:pt x="0" y="113"/>
                    </a:lnTo>
                    <a:lnTo>
                      <a:pt x="2" y="117"/>
                    </a:lnTo>
                    <a:lnTo>
                      <a:pt x="6" y="119"/>
                    </a:lnTo>
                    <a:lnTo>
                      <a:pt x="8" y="119"/>
                    </a:lnTo>
                    <a:lnTo>
                      <a:pt x="11" y="117"/>
                    </a:lnTo>
                    <a:lnTo>
                      <a:pt x="13" y="117"/>
                    </a:lnTo>
                    <a:lnTo>
                      <a:pt x="13" y="113"/>
                    </a:lnTo>
                    <a:lnTo>
                      <a:pt x="17" y="113"/>
                    </a:lnTo>
                    <a:lnTo>
                      <a:pt x="17" y="110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72" name="Line 1532"/>
              <p:cNvSpPr>
                <a:spLocks noChangeShapeType="1"/>
              </p:cNvSpPr>
              <p:nvPr/>
            </p:nvSpPr>
            <p:spPr bwMode="auto">
              <a:xfrm>
                <a:off x="1048" y="206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73" name="Freeform 1533"/>
              <p:cNvSpPr>
                <a:spLocks/>
              </p:cNvSpPr>
              <p:nvPr/>
            </p:nvSpPr>
            <p:spPr bwMode="auto">
              <a:xfrm>
                <a:off x="1046" y="2061"/>
                <a:ext cx="9" cy="4"/>
              </a:xfrm>
              <a:custGeom>
                <a:avLst/>
                <a:gdLst>
                  <a:gd name="T0" fmla="*/ 0 w 43"/>
                  <a:gd name="T1" fmla="*/ 0 h 17"/>
                  <a:gd name="T2" fmla="*/ 0 w 43"/>
                  <a:gd name="T3" fmla="*/ 0 h 17"/>
                  <a:gd name="T4" fmla="*/ 0 w 43"/>
                  <a:gd name="T5" fmla="*/ 0 h 17"/>
                  <a:gd name="T6" fmla="*/ 0 w 43"/>
                  <a:gd name="T7" fmla="*/ 0 h 17"/>
                  <a:gd name="T8" fmla="*/ 0 w 43"/>
                  <a:gd name="T9" fmla="*/ 0 h 17"/>
                  <a:gd name="T10" fmla="*/ 0 w 43"/>
                  <a:gd name="T11" fmla="*/ 0 h 17"/>
                  <a:gd name="T12" fmla="*/ 0 w 43"/>
                  <a:gd name="T13" fmla="*/ 0 h 17"/>
                  <a:gd name="T14" fmla="*/ 0 w 43"/>
                  <a:gd name="T15" fmla="*/ 0 h 17"/>
                  <a:gd name="T16" fmla="*/ 0 w 43"/>
                  <a:gd name="T17" fmla="*/ 0 h 17"/>
                  <a:gd name="T18" fmla="*/ 0 w 43"/>
                  <a:gd name="T19" fmla="*/ 0 h 17"/>
                  <a:gd name="T20" fmla="*/ 0 w 43"/>
                  <a:gd name="T21" fmla="*/ 0 h 17"/>
                  <a:gd name="T22" fmla="*/ 0 w 43"/>
                  <a:gd name="T23" fmla="*/ 0 h 17"/>
                  <a:gd name="T24" fmla="*/ 0 w 43"/>
                  <a:gd name="T25" fmla="*/ 0 h 17"/>
                  <a:gd name="T26" fmla="*/ 0 w 43"/>
                  <a:gd name="T27" fmla="*/ 0 h 17"/>
                  <a:gd name="T28" fmla="*/ 0 w 43"/>
                  <a:gd name="T29" fmla="*/ 0 h 17"/>
                  <a:gd name="T30" fmla="*/ 0 w 43"/>
                  <a:gd name="T31" fmla="*/ 0 h 17"/>
                  <a:gd name="T32" fmla="*/ 0 w 43"/>
                  <a:gd name="T33" fmla="*/ 0 h 17"/>
                  <a:gd name="T34" fmla="*/ 0 w 43"/>
                  <a:gd name="T35" fmla="*/ 0 h 17"/>
                  <a:gd name="T36" fmla="*/ 0 w 43"/>
                  <a:gd name="T37" fmla="*/ 0 h 17"/>
                  <a:gd name="T38" fmla="*/ 0 w 43"/>
                  <a:gd name="T39" fmla="*/ 0 h 17"/>
                  <a:gd name="T40" fmla="*/ 0 w 43"/>
                  <a:gd name="T41" fmla="*/ 0 h 17"/>
                  <a:gd name="T42" fmla="*/ 0 w 43"/>
                  <a:gd name="T43" fmla="*/ 0 h 17"/>
                  <a:gd name="T44" fmla="*/ 0 w 43"/>
                  <a:gd name="T45" fmla="*/ 0 h 17"/>
                  <a:gd name="T46" fmla="*/ 0 w 43"/>
                  <a:gd name="T47" fmla="*/ 0 h 17"/>
                  <a:gd name="T48" fmla="*/ 0 w 43"/>
                  <a:gd name="T49" fmla="*/ 0 h 17"/>
                  <a:gd name="T50" fmla="*/ 0 w 43"/>
                  <a:gd name="T51" fmla="*/ 0 h 1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3"/>
                  <a:gd name="T79" fmla="*/ 0 h 17"/>
                  <a:gd name="T80" fmla="*/ 43 w 43"/>
                  <a:gd name="T81" fmla="*/ 17 h 1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3" h="17">
                    <a:moveTo>
                      <a:pt x="8" y="0"/>
                    </a:moveTo>
                    <a:lnTo>
                      <a:pt x="6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2" y="15"/>
                    </a:lnTo>
                    <a:lnTo>
                      <a:pt x="6" y="17"/>
                    </a:lnTo>
                    <a:lnTo>
                      <a:pt x="8" y="17"/>
                    </a:lnTo>
                    <a:lnTo>
                      <a:pt x="35" y="17"/>
                    </a:lnTo>
                    <a:lnTo>
                      <a:pt x="41" y="15"/>
                    </a:lnTo>
                    <a:lnTo>
                      <a:pt x="43" y="11"/>
                    </a:lnTo>
                    <a:lnTo>
                      <a:pt x="43" y="8"/>
                    </a:lnTo>
                    <a:lnTo>
                      <a:pt x="43" y="5"/>
                    </a:lnTo>
                    <a:lnTo>
                      <a:pt x="43" y="2"/>
                    </a:lnTo>
                    <a:lnTo>
                      <a:pt x="41" y="2"/>
                    </a:lnTo>
                    <a:lnTo>
                      <a:pt x="41" y="0"/>
                    </a:lnTo>
                    <a:lnTo>
                      <a:pt x="38" y="0"/>
                    </a:lnTo>
                    <a:lnTo>
                      <a:pt x="35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74" name="Line 1534"/>
              <p:cNvSpPr>
                <a:spLocks noChangeShapeType="1"/>
              </p:cNvSpPr>
              <p:nvPr/>
            </p:nvSpPr>
            <p:spPr bwMode="auto">
              <a:xfrm>
                <a:off x="1055" y="206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75" name="Freeform 1535"/>
              <p:cNvSpPr>
                <a:spLocks/>
              </p:cNvSpPr>
              <p:nvPr/>
            </p:nvSpPr>
            <p:spPr bwMode="auto">
              <a:xfrm>
                <a:off x="1052" y="2061"/>
                <a:ext cx="3" cy="24"/>
              </a:xfrm>
              <a:custGeom>
                <a:avLst/>
                <a:gdLst>
                  <a:gd name="T0" fmla="*/ 0 w 15"/>
                  <a:gd name="T1" fmla="*/ 0 h 116"/>
                  <a:gd name="T2" fmla="*/ 0 w 15"/>
                  <a:gd name="T3" fmla="*/ 0 h 116"/>
                  <a:gd name="T4" fmla="*/ 0 w 15"/>
                  <a:gd name="T5" fmla="*/ 0 h 116"/>
                  <a:gd name="T6" fmla="*/ 0 w 15"/>
                  <a:gd name="T7" fmla="*/ 0 h 116"/>
                  <a:gd name="T8" fmla="*/ 0 w 15"/>
                  <a:gd name="T9" fmla="*/ 0 h 116"/>
                  <a:gd name="T10" fmla="*/ 0 w 15"/>
                  <a:gd name="T11" fmla="*/ 0 h 116"/>
                  <a:gd name="T12" fmla="*/ 0 w 15"/>
                  <a:gd name="T13" fmla="*/ 0 h 116"/>
                  <a:gd name="T14" fmla="*/ 0 w 15"/>
                  <a:gd name="T15" fmla="*/ 0 h 116"/>
                  <a:gd name="T16" fmla="*/ 0 w 15"/>
                  <a:gd name="T17" fmla="*/ 0 h 116"/>
                  <a:gd name="T18" fmla="*/ 0 w 15"/>
                  <a:gd name="T19" fmla="*/ 0 h 116"/>
                  <a:gd name="T20" fmla="*/ 0 w 15"/>
                  <a:gd name="T21" fmla="*/ 0 h 116"/>
                  <a:gd name="T22" fmla="*/ 0 w 15"/>
                  <a:gd name="T23" fmla="*/ 0 h 116"/>
                  <a:gd name="T24" fmla="*/ 0 w 15"/>
                  <a:gd name="T25" fmla="*/ 0 h 116"/>
                  <a:gd name="T26" fmla="*/ 0 w 15"/>
                  <a:gd name="T27" fmla="*/ 0 h 116"/>
                  <a:gd name="T28" fmla="*/ 0 w 15"/>
                  <a:gd name="T29" fmla="*/ 0 h 116"/>
                  <a:gd name="T30" fmla="*/ 0 w 15"/>
                  <a:gd name="T31" fmla="*/ 0 h 116"/>
                  <a:gd name="T32" fmla="*/ 0 w 15"/>
                  <a:gd name="T33" fmla="*/ 0 h 116"/>
                  <a:gd name="T34" fmla="*/ 0 w 15"/>
                  <a:gd name="T35" fmla="*/ 0 h 116"/>
                  <a:gd name="T36" fmla="*/ 0 w 15"/>
                  <a:gd name="T37" fmla="*/ 0 h 116"/>
                  <a:gd name="T38" fmla="*/ 0 w 15"/>
                  <a:gd name="T39" fmla="*/ 0 h 116"/>
                  <a:gd name="T40" fmla="*/ 0 w 15"/>
                  <a:gd name="T41" fmla="*/ 0 h 116"/>
                  <a:gd name="T42" fmla="*/ 0 w 15"/>
                  <a:gd name="T43" fmla="*/ 0 h 116"/>
                  <a:gd name="T44" fmla="*/ 0 w 15"/>
                  <a:gd name="T45" fmla="*/ 0 h 116"/>
                  <a:gd name="T46" fmla="*/ 0 w 15"/>
                  <a:gd name="T47" fmla="*/ 0 h 116"/>
                  <a:gd name="T48" fmla="*/ 0 w 15"/>
                  <a:gd name="T49" fmla="*/ 0 h 116"/>
                  <a:gd name="T50" fmla="*/ 0 w 15"/>
                  <a:gd name="T51" fmla="*/ 0 h 11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5"/>
                  <a:gd name="T79" fmla="*/ 0 h 116"/>
                  <a:gd name="T80" fmla="*/ 15 w 15"/>
                  <a:gd name="T81" fmla="*/ 116 h 11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5" h="116">
                    <a:moveTo>
                      <a:pt x="15" y="8"/>
                    </a:moveTo>
                    <a:lnTo>
                      <a:pt x="15" y="5"/>
                    </a:lnTo>
                    <a:lnTo>
                      <a:pt x="15" y="2"/>
                    </a:lnTo>
                    <a:lnTo>
                      <a:pt x="13" y="2"/>
                    </a:lnTo>
                    <a:lnTo>
                      <a:pt x="13" y="0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0" y="110"/>
                    </a:lnTo>
                    <a:lnTo>
                      <a:pt x="2" y="113"/>
                    </a:lnTo>
                    <a:lnTo>
                      <a:pt x="4" y="116"/>
                    </a:lnTo>
                    <a:lnTo>
                      <a:pt x="7" y="116"/>
                    </a:lnTo>
                    <a:lnTo>
                      <a:pt x="10" y="116"/>
                    </a:lnTo>
                    <a:lnTo>
                      <a:pt x="13" y="116"/>
                    </a:lnTo>
                    <a:lnTo>
                      <a:pt x="13" y="113"/>
                    </a:lnTo>
                    <a:lnTo>
                      <a:pt x="15" y="113"/>
                    </a:lnTo>
                    <a:lnTo>
                      <a:pt x="15" y="110"/>
                    </a:lnTo>
                    <a:lnTo>
                      <a:pt x="15" y="8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76" name="Line 1536"/>
              <p:cNvSpPr>
                <a:spLocks noChangeShapeType="1"/>
              </p:cNvSpPr>
              <p:nvPr/>
            </p:nvSpPr>
            <p:spPr bwMode="auto">
              <a:xfrm>
                <a:off x="1053" y="208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77" name="Freeform 1537"/>
              <p:cNvSpPr>
                <a:spLocks/>
              </p:cNvSpPr>
              <p:nvPr/>
            </p:nvSpPr>
            <p:spPr bwMode="auto">
              <a:xfrm>
                <a:off x="1052" y="2081"/>
                <a:ext cx="12" cy="4"/>
              </a:xfrm>
              <a:custGeom>
                <a:avLst/>
                <a:gdLst>
                  <a:gd name="T0" fmla="*/ 0 w 59"/>
                  <a:gd name="T1" fmla="*/ 0 h 18"/>
                  <a:gd name="T2" fmla="*/ 0 w 59"/>
                  <a:gd name="T3" fmla="*/ 0 h 18"/>
                  <a:gd name="T4" fmla="*/ 0 w 59"/>
                  <a:gd name="T5" fmla="*/ 0 h 18"/>
                  <a:gd name="T6" fmla="*/ 0 w 59"/>
                  <a:gd name="T7" fmla="*/ 0 h 18"/>
                  <a:gd name="T8" fmla="*/ 0 w 59"/>
                  <a:gd name="T9" fmla="*/ 0 h 18"/>
                  <a:gd name="T10" fmla="*/ 0 w 59"/>
                  <a:gd name="T11" fmla="*/ 0 h 18"/>
                  <a:gd name="T12" fmla="*/ 0 w 59"/>
                  <a:gd name="T13" fmla="*/ 0 h 18"/>
                  <a:gd name="T14" fmla="*/ 0 w 59"/>
                  <a:gd name="T15" fmla="*/ 0 h 18"/>
                  <a:gd name="T16" fmla="*/ 0 w 59"/>
                  <a:gd name="T17" fmla="*/ 0 h 18"/>
                  <a:gd name="T18" fmla="*/ 0 w 59"/>
                  <a:gd name="T19" fmla="*/ 0 h 18"/>
                  <a:gd name="T20" fmla="*/ 0 w 59"/>
                  <a:gd name="T21" fmla="*/ 0 h 18"/>
                  <a:gd name="T22" fmla="*/ 0 w 59"/>
                  <a:gd name="T23" fmla="*/ 0 h 18"/>
                  <a:gd name="T24" fmla="*/ 0 w 59"/>
                  <a:gd name="T25" fmla="*/ 0 h 18"/>
                  <a:gd name="T26" fmla="*/ 0 w 59"/>
                  <a:gd name="T27" fmla="*/ 0 h 18"/>
                  <a:gd name="T28" fmla="*/ 0 w 59"/>
                  <a:gd name="T29" fmla="*/ 0 h 18"/>
                  <a:gd name="T30" fmla="*/ 0 w 59"/>
                  <a:gd name="T31" fmla="*/ 0 h 18"/>
                  <a:gd name="T32" fmla="*/ 0 w 59"/>
                  <a:gd name="T33" fmla="*/ 0 h 18"/>
                  <a:gd name="T34" fmla="*/ 0 w 59"/>
                  <a:gd name="T35" fmla="*/ 0 h 18"/>
                  <a:gd name="T36" fmla="*/ 0 w 59"/>
                  <a:gd name="T37" fmla="*/ 0 h 18"/>
                  <a:gd name="T38" fmla="*/ 0 w 59"/>
                  <a:gd name="T39" fmla="*/ 0 h 18"/>
                  <a:gd name="T40" fmla="*/ 0 w 59"/>
                  <a:gd name="T41" fmla="*/ 0 h 18"/>
                  <a:gd name="T42" fmla="*/ 0 w 59"/>
                  <a:gd name="T43" fmla="*/ 0 h 18"/>
                  <a:gd name="T44" fmla="*/ 0 w 59"/>
                  <a:gd name="T45" fmla="*/ 0 h 18"/>
                  <a:gd name="T46" fmla="*/ 0 w 59"/>
                  <a:gd name="T47" fmla="*/ 0 h 18"/>
                  <a:gd name="T48" fmla="*/ 0 w 59"/>
                  <a:gd name="T49" fmla="*/ 0 h 18"/>
                  <a:gd name="T50" fmla="*/ 0 w 59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59"/>
                  <a:gd name="T79" fmla="*/ 0 h 18"/>
                  <a:gd name="T80" fmla="*/ 59 w 59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59" h="18">
                    <a:moveTo>
                      <a:pt x="7" y="0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2" y="15"/>
                    </a:lnTo>
                    <a:lnTo>
                      <a:pt x="4" y="18"/>
                    </a:lnTo>
                    <a:lnTo>
                      <a:pt x="7" y="18"/>
                    </a:lnTo>
                    <a:lnTo>
                      <a:pt x="48" y="18"/>
                    </a:lnTo>
                    <a:lnTo>
                      <a:pt x="54" y="18"/>
                    </a:lnTo>
                    <a:lnTo>
                      <a:pt x="57" y="15"/>
                    </a:lnTo>
                    <a:lnTo>
                      <a:pt x="59" y="12"/>
                    </a:lnTo>
                    <a:lnTo>
                      <a:pt x="59" y="9"/>
                    </a:lnTo>
                    <a:lnTo>
                      <a:pt x="57" y="6"/>
                    </a:lnTo>
                    <a:lnTo>
                      <a:pt x="57" y="2"/>
                    </a:lnTo>
                    <a:lnTo>
                      <a:pt x="54" y="2"/>
                    </a:lnTo>
                    <a:lnTo>
                      <a:pt x="54" y="0"/>
                    </a:lnTo>
                    <a:lnTo>
                      <a:pt x="48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78" name="Line 1538"/>
              <p:cNvSpPr>
                <a:spLocks noChangeShapeType="1"/>
              </p:cNvSpPr>
              <p:nvPr/>
            </p:nvSpPr>
            <p:spPr bwMode="auto">
              <a:xfrm>
                <a:off x="1064" y="208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79" name="Freeform 1539"/>
              <p:cNvSpPr>
                <a:spLocks/>
              </p:cNvSpPr>
              <p:nvPr/>
            </p:nvSpPr>
            <p:spPr bwMode="auto">
              <a:xfrm>
                <a:off x="1060" y="2081"/>
                <a:ext cx="4" cy="24"/>
              </a:xfrm>
              <a:custGeom>
                <a:avLst/>
                <a:gdLst>
                  <a:gd name="T0" fmla="*/ 0 w 16"/>
                  <a:gd name="T1" fmla="*/ 0 h 120"/>
                  <a:gd name="T2" fmla="*/ 0 w 16"/>
                  <a:gd name="T3" fmla="*/ 0 h 120"/>
                  <a:gd name="T4" fmla="*/ 0 w 16"/>
                  <a:gd name="T5" fmla="*/ 0 h 120"/>
                  <a:gd name="T6" fmla="*/ 0 w 16"/>
                  <a:gd name="T7" fmla="*/ 0 h 120"/>
                  <a:gd name="T8" fmla="*/ 0 w 16"/>
                  <a:gd name="T9" fmla="*/ 0 h 120"/>
                  <a:gd name="T10" fmla="*/ 0 w 16"/>
                  <a:gd name="T11" fmla="*/ 0 h 120"/>
                  <a:gd name="T12" fmla="*/ 0 w 16"/>
                  <a:gd name="T13" fmla="*/ 0 h 120"/>
                  <a:gd name="T14" fmla="*/ 0 w 16"/>
                  <a:gd name="T15" fmla="*/ 0 h 120"/>
                  <a:gd name="T16" fmla="*/ 0 w 16"/>
                  <a:gd name="T17" fmla="*/ 0 h 120"/>
                  <a:gd name="T18" fmla="*/ 0 w 16"/>
                  <a:gd name="T19" fmla="*/ 0 h 120"/>
                  <a:gd name="T20" fmla="*/ 0 w 16"/>
                  <a:gd name="T21" fmla="*/ 0 h 120"/>
                  <a:gd name="T22" fmla="*/ 0 w 16"/>
                  <a:gd name="T23" fmla="*/ 0 h 120"/>
                  <a:gd name="T24" fmla="*/ 0 w 16"/>
                  <a:gd name="T25" fmla="*/ 0 h 120"/>
                  <a:gd name="T26" fmla="*/ 0 w 16"/>
                  <a:gd name="T27" fmla="*/ 0 h 120"/>
                  <a:gd name="T28" fmla="*/ 0 w 16"/>
                  <a:gd name="T29" fmla="*/ 0 h 120"/>
                  <a:gd name="T30" fmla="*/ 0 w 16"/>
                  <a:gd name="T31" fmla="*/ 0 h 120"/>
                  <a:gd name="T32" fmla="*/ 0 w 16"/>
                  <a:gd name="T33" fmla="*/ 0 h 120"/>
                  <a:gd name="T34" fmla="*/ 0 w 16"/>
                  <a:gd name="T35" fmla="*/ 0 h 120"/>
                  <a:gd name="T36" fmla="*/ 0 w 16"/>
                  <a:gd name="T37" fmla="*/ 0 h 120"/>
                  <a:gd name="T38" fmla="*/ 0 w 16"/>
                  <a:gd name="T39" fmla="*/ 0 h 120"/>
                  <a:gd name="T40" fmla="*/ 0 w 16"/>
                  <a:gd name="T41" fmla="*/ 0 h 120"/>
                  <a:gd name="T42" fmla="*/ 0 w 16"/>
                  <a:gd name="T43" fmla="*/ 0 h 120"/>
                  <a:gd name="T44" fmla="*/ 0 w 16"/>
                  <a:gd name="T45" fmla="*/ 0 h 120"/>
                  <a:gd name="T46" fmla="*/ 0 w 16"/>
                  <a:gd name="T47" fmla="*/ 0 h 120"/>
                  <a:gd name="T48" fmla="*/ 0 w 16"/>
                  <a:gd name="T49" fmla="*/ 0 h 120"/>
                  <a:gd name="T50" fmla="*/ 0 w 16"/>
                  <a:gd name="T51" fmla="*/ 0 h 12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0"/>
                  <a:gd name="T80" fmla="*/ 16 w 16"/>
                  <a:gd name="T81" fmla="*/ 120 h 12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0">
                    <a:moveTo>
                      <a:pt x="16" y="9"/>
                    </a:moveTo>
                    <a:lnTo>
                      <a:pt x="16" y="9"/>
                    </a:lnTo>
                    <a:lnTo>
                      <a:pt x="14" y="6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10"/>
                    </a:lnTo>
                    <a:lnTo>
                      <a:pt x="0" y="114"/>
                    </a:lnTo>
                    <a:lnTo>
                      <a:pt x="3" y="117"/>
                    </a:lnTo>
                    <a:lnTo>
                      <a:pt x="3" y="120"/>
                    </a:lnTo>
                    <a:lnTo>
                      <a:pt x="5" y="120"/>
                    </a:lnTo>
                    <a:lnTo>
                      <a:pt x="8" y="120"/>
                    </a:lnTo>
                    <a:lnTo>
                      <a:pt x="11" y="120"/>
                    </a:lnTo>
                    <a:lnTo>
                      <a:pt x="14" y="117"/>
                    </a:lnTo>
                    <a:lnTo>
                      <a:pt x="14" y="114"/>
                    </a:lnTo>
                    <a:lnTo>
                      <a:pt x="16" y="114"/>
                    </a:lnTo>
                    <a:lnTo>
                      <a:pt x="16" y="110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80" name="Line 1540"/>
              <p:cNvSpPr>
                <a:spLocks noChangeShapeType="1"/>
              </p:cNvSpPr>
              <p:nvPr/>
            </p:nvSpPr>
            <p:spPr bwMode="auto">
              <a:xfrm>
                <a:off x="1062" y="210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81" name="Freeform 1541"/>
              <p:cNvSpPr>
                <a:spLocks/>
              </p:cNvSpPr>
              <p:nvPr/>
            </p:nvSpPr>
            <p:spPr bwMode="auto">
              <a:xfrm>
                <a:off x="1060" y="2101"/>
                <a:ext cx="12" cy="4"/>
              </a:xfrm>
              <a:custGeom>
                <a:avLst/>
                <a:gdLst>
                  <a:gd name="T0" fmla="*/ 0 w 60"/>
                  <a:gd name="T1" fmla="*/ 0 h 18"/>
                  <a:gd name="T2" fmla="*/ 0 w 60"/>
                  <a:gd name="T3" fmla="*/ 0 h 18"/>
                  <a:gd name="T4" fmla="*/ 0 w 60"/>
                  <a:gd name="T5" fmla="*/ 0 h 18"/>
                  <a:gd name="T6" fmla="*/ 0 w 60"/>
                  <a:gd name="T7" fmla="*/ 0 h 18"/>
                  <a:gd name="T8" fmla="*/ 0 w 60"/>
                  <a:gd name="T9" fmla="*/ 0 h 18"/>
                  <a:gd name="T10" fmla="*/ 0 w 60"/>
                  <a:gd name="T11" fmla="*/ 0 h 18"/>
                  <a:gd name="T12" fmla="*/ 0 w 60"/>
                  <a:gd name="T13" fmla="*/ 0 h 18"/>
                  <a:gd name="T14" fmla="*/ 0 w 60"/>
                  <a:gd name="T15" fmla="*/ 0 h 18"/>
                  <a:gd name="T16" fmla="*/ 0 w 60"/>
                  <a:gd name="T17" fmla="*/ 0 h 18"/>
                  <a:gd name="T18" fmla="*/ 0 w 60"/>
                  <a:gd name="T19" fmla="*/ 0 h 18"/>
                  <a:gd name="T20" fmla="*/ 0 w 60"/>
                  <a:gd name="T21" fmla="*/ 0 h 18"/>
                  <a:gd name="T22" fmla="*/ 0 w 60"/>
                  <a:gd name="T23" fmla="*/ 0 h 18"/>
                  <a:gd name="T24" fmla="*/ 0 w 60"/>
                  <a:gd name="T25" fmla="*/ 0 h 18"/>
                  <a:gd name="T26" fmla="*/ 0 w 60"/>
                  <a:gd name="T27" fmla="*/ 0 h 18"/>
                  <a:gd name="T28" fmla="*/ 0 w 60"/>
                  <a:gd name="T29" fmla="*/ 0 h 18"/>
                  <a:gd name="T30" fmla="*/ 0 w 60"/>
                  <a:gd name="T31" fmla="*/ 0 h 18"/>
                  <a:gd name="T32" fmla="*/ 0 w 60"/>
                  <a:gd name="T33" fmla="*/ 0 h 18"/>
                  <a:gd name="T34" fmla="*/ 0 w 60"/>
                  <a:gd name="T35" fmla="*/ 0 h 18"/>
                  <a:gd name="T36" fmla="*/ 0 w 60"/>
                  <a:gd name="T37" fmla="*/ 0 h 18"/>
                  <a:gd name="T38" fmla="*/ 0 w 60"/>
                  <a:gd name="T39" fmla="*/ 0 h 18"/>
                  <a:gd name="T40" fmla="*/ 0 w 60"/>
                  <a:gd name="T41" fmla="*/ 0 h 18"/>
                  <a:gd name="T42" fmla="*/ 0 w 60"/>
                  <a:gd name="T43" fmla="*/ 0 h 18"/>
                  <a:gd name="T44" fmla="*/ 0 w 60"/>
                  <a:gd name="T45" fmla="*/ 0 h 18"/>
                  <a:gd name="T46" fmla="*/ 0 w 60"/>
                  <a:gd name="T47" fmla="*/ 0 h 18"/>
                  <a:gd name="T48" fmla="*/ 0 w 60"/>
                  <a:gd name="T49" fmla="*/ 0 h 18"/>
                  <a:gd name="T50" fmla="*/ 0 w 60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60"/>
                  <a:gd name="T79" fmla="*/ 0 h 18"/>
                  <a:gd name="T80" fmla="*/ 60 w 60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60" h="18">
                    <a:moveTo>
                      <a:pt x="8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3" y="15"/>
                    </a:lnTo>
                    <a:lnTo>
                      <a:pt x="3" y="18"/>
                    </a:lnTo>
                    <a:lnTo>
                      <a:pt x="5" y="18"/>
                    </a:lnTo>
                    <a:lnTo>
                      <a:pt x="8" y="18"/>
                    </a:lnTo>
                    <a:lnTo>
                      <a:pt x="49" y="18"/>
                    </a:lnTo>
                    <a:lnTo>
                      <a:pt x="55" y="18"/>
                    </a:lnTo>
                    <a:lnTo>
                      <a:pt x="57" y="15"/>
                    </a:lnTo>
                    <a:lnTo>
                      <a:pt x="57" y="12"/>
                    </a:lnTo>
                    <a:lnTo>
                      <a:pt x="60" y="8"/>
                    </a:lnTo>
                    <a:lnTo>
                      <a:pt x="57" y="6"/>
                    </a:lnTo>
                    <a:lnTo>
                      <a:pt x="57" y="2"/>
                    </a:lnTo>
                    <a:lnTo>
                      <a:pt x="55" y="0"/>
                    </a:lnTo>
                    <a:lnTo>
                      <a:pt x="51" y="0"/>
                    </a:lnTo>
                    <a:lnTo>
                      <a:pt x="49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82" name="Line 1542"/>
              <p:cNvSpPr>
                <a:spLocks noChangeShapeType="1"/>
              </p:cNvSpPr>
              <p:nvPr/>
            </p:nvSpPr>
            <p:spPr bwMode="auto">
              <a:xfrm>
                <a:off x="1072" y="210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83" name="Freeform 1543"/>
              <p:cNvSpPr>
                <a:spLocks/>
              </p:cNvSpPr>
              <p:nvPr/>
            </p:nvSpPr>
            <p:spPr bwMode="auto">
              <a:xfrm>
                <a:off x="1069" y="2101"/>
                <a:ext cx="3" cy="24"/>
              </a:xfrm>
              <a:custGeom>
                <a:avLst/>
                <a:gdLst>
                  <a:gd name="T0" fmla="*/ 0 w 16"/>
                  <a:gd name="T1" fmla="*/ 0 h 116"/>
                  <a:gd name="T2" fmla="*/ 0 w 16"/>
                  <a:gd name="T3" fmla="*/ 0 h 116"/>
                  <a:gd name="T4" fmla="*/ 0 w 16"/>
                  <a:gd name="T5" fmla="*/ 0 h 116"/>
                  <a:gd name="T6" fmla="*/ 0 w 16"/>
                  <a:gd name="T7" fmla="*/ 0 h 116"/>
                  <a:gd name="T8" fmla="*/ 0 w 16"/>
                  <a:gd name="T9" fmla="*/ 0 h 116"/>
                  <a:gd name="T10" fmla="*/ 0 w 16"/>
                  <a:gd name="T11" fmla="*/ 0 h 116"/>
                  <a:gd name="T12" fmla="*/ 0 w 16"/>
                  <a:gd name="T13" fmla="*/ 0 h 116"/>
                  <a:gd name="T14" fmla="*/ 0 w 16"/>
                  <a:gd name="T15" fmla="*/ 0 h 116"/>
                  <a:gd name="T16" fmla="*/ 0 w 16"/>
                  <a:gd name="T17" fmla="*/ 0 h 116"/>
                  <a:gd name="T18" fmla="*/ 0 w 16"/>
                  <a:gd name="T19" fmla="*/ 0 h 116"/>
                  <a:gd name="T20" fmla="*/ 0 w 16"/>
                  <a:gd name="T21" fmla="*/ 0 h 116"/>
                  <a:gd name="T22" fmla="*/ 0 w 16"/>
                  <a:gd name="T23" fmla="*/ 0 h 116"/>
                  <a:gd name="T24" fmla="*/ 0 w 16"/>
                  <a:gd name="T25" fmla="*/ 0 h 116"/>
                  <a:gd name="T26" fmla="*/ 0 w 16"/>
                  <a:gd name="T27" fmla="*/ 0 h 116"/>
                  <a:gd name="T28" fmla="*/ 0 w 16"/>
                  <a:gd name="T29" fmla="*/ 0 h 116"/>
                  <a:gd name="T30" fmla="*/ 0 w 16"/>
                  <a:gd name="T31" fmla="*/ 0 h 116"/>
                  <a:gd name="T32" fmla="*/ 0 w 16"/>
                  <a:gd name="T33" fmla="*/ 0 h 116"/>
                  <a:gd name="T34" fmla="*/ 0 w 16"/>
                  <a:gd name="T35" fmla="*/ 0 h 116"/>
                  <a:gd name="T36" fmla="*/ 0 w 16"/>
                  <a:gd name="T37" fmla="*/ 0 h 116"/>
                  <a:gd name="T38" fmla="*/ 0 w 16"/>
                  <a:gd name="T39" fmla="*/ 0 h 116"/>
                  <a:gd name="T40" fmla="*/ 0 w 16"/>
                  <a:gd name="T41" fmla="*/ 0 h 116"/>
                  <a:gd name="T42" fmla="*/ 0 w 16"/>
                  <a:gd name="T43" fmla="*/ 0 h 116"/>
                  <a:gd name="T44" fmla="*/ 0 w 16"/>
                  <a:gd name="T45" fmla="*/ 0 h 116"/>
                  <a:gd name="T46" fmla="*/ 0 w 16"/>
                  <a:gd name="T47" fmla="*/ 0 h 116"/>
                  <a:gd name="T48" fmla="*/ 0 w 16"/>
                  <a:gd name="T49" fmla="*/ 0 h 116"/>
                  <a:gd name="T50" fmla="*/ 0 w 16"/>
                  <a:gd name="T51" fmla="*/ 0 h 11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16"/>
                  <a:gd name="T80" fmla="*/ 16 w 16"/>
                  <a:gd name="T81" fmla="*/ 116 h 11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16">
                    <a:moveTo>
                      <a:pt x="16" y="8"/>
                    </a:moveTo>
                    <a:lnTo>
                      <a:pt x="13" y="6"/>
                    </a:lnTo>
                    <a:lnTo>
                      <a:pt x="13" y="2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10"/>
                    </a:lnTo>
                    <a:lnTo>
                      <a:pt x="0" y="114"/>
                    </a:lnTo>
                    <a:lnTo>
                      <a:pt x="0" y="116"/>
                    </a:lnTo>
                    <a:lnTo>
                      <a:pt x="2" y="116"/>
                    </a:lnTo>
                    <a:lnTo>
                      <a:pt x="5" y="116"/>
                    </a:lnTo>
                    <a:lnTo>
                      <a:pt x="7" y="116"/>
                    </a:lnTo>
                    <a:lnTo>
                      <a:pt x="11" y="116"/>
                    </a:lnTo>
                    <a:lnTo>
                      <a:pt x="13" y="116"/>
                    </a:lnTo>
                    <a:lnTo>
                      <a:pt x="13" y="114"/>
                    </a:lnTo>
                    <a:lnTo>
                      <a:pt x="13" y="110"/>
                    </a:lnTo>
                    <a:lnTo>
                      <a:pt x="16" y="110"/>
                    </a:lnTo>
                    <a:lnTo>
                      <a:pt x="16" y="8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84" name="Line 1544"/>
              <p:cNvSpPr>
                <a:spLocks noChangeShapeType="1"/>
              </p:cNvSpPr>
              <p:nvPr/>
            </p:nvSpPr>
            <p:spPr bwMode="auto">
              <a:xfrm>
                <a:off x="1071" y="212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85" name="Freeform 1545"/>
              <p:cNvSpPr>
                <a:spLocks/>
              </p:cNvSpPr>
              <p:nvPr/>
            </p:nvSpPr>
            <p:spPr bwMode="auto">
              <a:xfrm>
                <a:off x="1069" y="2121"/>
                <a:ext cx="20" cy="4"/>
              </a:xfrm>
              <a:custGeom>
                <a:avLst/>
                <a:gdLst>
                  <a:gd name="T0" fmla="*/ 0 w 101"/>
                  <a:gd name="T1" fmla="*/ 0 h 18"/>
                  <a:gd name="T2" fmla="*/ 0 w 101"/>
                  <a:gd name="T3" fmla="*/ 0 h 18"/>
                  <a:gd name="T4" fmla="*/ 0 w 101"/>
                  <a:gd name="T5" fmla="*/ 0 h 18"/>
                  <a:gd name="T6" fmla="*/ 0 w 101"/>
                  <a:gd name="T7" fmla="*/ 0 h 18"/>
                  <a:gd name="T8" fmla="*/ 0 w 101"/>
                  <a:gd name="T9" fmla="*/ 0 h 18"/>
                  <a:gd name="T10" fmla="*/ 0 w 101"/>
                  <a:gd name="T11" fmla="*/ 0 h 18"/>
                  <a:gd name="T12" fmla="*/ 0 w 101"/>
                  <a:gd name="T13" fmla="*/ 0 h 18"/>
                  <a:gd name="T14" fmla="*/ 0 w 101"/>
                  <a:gd name="T15" fmla="*/ 0 h 18"/>
                  <a:gd name="T16" fmla="*/ 0 w 101"/>
                  <a:gd name="T17" fmla="*/ 0 h 18"/>
                  <a:gd name="T18" fmla="*/ 0 w 101"/>
                  <a:gd name="T19" fmla="*/ 0 h 18"/>
                  <a:gd name="T20" fmla="*/ 0 w 101"/>
                  <a:gd name="T21" fmla="*/ 0 h 18"/>
                  <a:gd name="T22" fmla="*/ 0 w 101"/>
                  <a:gd name="T23" fmla="*/ 0 h 18"/>
                  <a:gd name="T24" fmla="*/ 0 w 101"/>
                  <a:gd name="T25" fmla="*/ 0 h 18"/>
                  <a:gd name="T26" fmla="*/ 0 w 101"/>
                  <a:gd name="T27" fmla="*/ 0 h 18"/>
                  <a:gd name="T28" fmla="*/ 0 w 101"/>
                  <a:gd name="T29" fmla="*/ 0 h 18"/>
                  <a:gd name="T30" fmla="*/ 0 w 101"/>
                  <a:gd name="T31" fmla="*/ 0 h 18"/>
                  <a:gd name="T32" fmla="*/ 0 w 101"/>
                  <a:gd name="T33" fmla="*/ 0 h 18"/>
                  <a:gd name="T34" fmla="*/ 0 w 101"/>
                  <a:gd name="T35" fmla="*/ 0 h 18"/>
                  <a:gd name="T36" fmla="*/ 0 w 101"/>
                  <a:gd name="T37" fmla="*/ 0 h 18"/>
                  <a:gd name="T38" fmla="*/ 0 w 101"/>
                  <a:gd name="T39" fmla="*/ 0 h 18"/>
                  <a:gd name="T40" fmla="*/ 0 w 101"/>
                  <a:gd name="T41" fmla="*/ 0 h 18"/>
                  <a:gd name="T42" fmla="*/ 0 w 101"/>
                  <a:gd name="T43" fmla="*/ 0 h 18"/>
                  <a:gd name="T44" fmla="*/ 0 w 101"/>
                  <a:gd name="T45" fmla="*/ 0 h 18"/>
                  <a:gd name="T46" fmla="*/ 0 w 101"/>
                  <a:gd name="T47" fmla="*/ 0 h 18"/>
                  <a:gd name="T48" fmla="*/ 0 w 101"/>
                  <a:gd name="T49" fmla="*/ 0 h 18"/>
                  <a:gd name="T50" fmla="*/ 0 w 101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01"/>
                  <a:gd name="T79" fmla="*/ 0 h 18"/>
                  <a:gd name="T80" fmla="*/ 101 w 101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01" h="18">
                    <a:moveTo>
                      <a:pt x="7" y="0"/>
                    </a:moveTo>
                    <a:lnTo>
                      <a:pt x="5" y="3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2" y="18"/>
                    </a:lnTo>
                    <a:lnTo>
                      <a:pt x="5" y="18"/>
                    </a:lnTo>
                    <a:lnTo>
                      <a:pt x="7" y="18"/>
                    </a:lnTo>
                    <a:lnTo>
                      <a:pt x="92" y="18"/>
                    </a:lnTo>
                    <a:lnTo>
                      <a:pt x="95" y="18"/>
                    </a:lnTo>
                    <a:lnTo>
                      <a:pt x="97" y="18"/>
                    </a:lnTo>
                    <a:lnTo>
                      <a:pt x="101" y="16"/>
                    </a:lnTo>
                    <a:lnTo>
                      <a:pt x="101" y="12"/>
                    </a:lnTo>
                    <a:lnTo>
                      <a:pt x="101" y="10"/>
                    </a:lnTo>
                    <a:lnTo>
                      <a:pt x="101" y="6"/>
                    </a:lnTo>
                    <a:lnTo>
                      <a:pt x="97" y="3"/>
                    </a:lnTo>
                    <a:lnTo>
                      <a:pt x="95" y="3"/>
                    </a:lnTo>
                    <a:lnTo>
                      <a:pt x="92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86" name="Line 1546"/>
              <p:cNvSpPr>
                <a:spLocks noChangeShapeType="1"/>
              </p:cNvSpPr>
              <p:nvPr/>
            </p:nvSpPr>
            <p:spPr bwMode="auto">
              <a:xfrm>
                <a:off x="1089" y="212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87" name="Freeform 1547"/>
              <p:cNvSpPr>
                <a:spLocks/>
              </p:cNvSpPr>
              <p:nvPr/>
            </p:nvSpPr>
            <p:spPr bwMode="auto">
              <a:xfrm>
                <a:off x="1086" y="2121"/>
                <a:ext cx="3" cy="24"/>
              </a:xfrm>
              <a:custGeom>
                <a:avLst/>
                <a:gdLst>
                  <a:gd name="T0" fmla="*/ 0 w 17"/>
                  <a:gd name="T1" fmla="*/ 0 h 120"/>
                  <a:gd name="T2" fmla="*/ 0 w 17"/>
                  <a:gd name="T3" fmla="*/ 0 h 120"/>
                  <a:gd name="T4" fmla="*/ 0 w 17"/>
                  <a:gd name="T5" fmla="*/ 0 h 120"/>
                  <a:gd name="T6" fmla="*/ 0 w 17"/>
                  <a:gd name="T7" fmla="*/ 0 h 120"/>
                  <a:gd name="T8" fmla="*/ 0 w 17"/>
                  <a:gd name="T9" fmla="*/ 0 h 120"/>
                  <a:gd name="T10" fmla="*/ 0 w 17"/>
                  <a:gd name="T11" fmla="*/ 0 h 120"/>
                  <a:gd name="T12" fmla="*/ 0 w 17"/>
                  <a:gd name="T13" fmla="*/ 0 h 120"/>
                  <a:gd name="T14" fmla="*/ 0 w 17"/>
                  <a:gd name="T15" fmla="*/ 0 h 120"/>
                  <a:gd name="T16" fmla="*/ 0 w 17"/>
                  <a:gd name="T17" fmla="*/ 0 h 120"/>
                  <a:gd name="T18" fmla="*/ 0 w 17"/>
                  <a:gd name="T19" fmla="*/ 0 h 120"/>
                  <a:gd name="T20" fmla="*/ 0 w 17"/>
                  <a:gd name="T21" fmla="*/ 0 h 120"/>
                  <a:gd name="T22" fmla="*/ 0 w 17"/>
                  <a:gd name="T23" fmla="*/ 0 h 120"/>
                  <a:gd name="T24" fmla="*/ 0 w 17"/>
                  <a:gd name="T25" fmla="*/ 0 h 120"/>
                  <a:gd name="T26" fmla="*/ 0 w 17"/>
                  <a:gd name="T27" fmla="*/ 0 h 120"/>
                  <a:gd name="T28" fmla="*/ 0 w 17"/>
                  <a:gd name="T29" fmla="*/ 0 h 120"/>
                  <a:gd name="T30" fmla="*/ 0 w 17"/>
                  <a:gd name="T31" fmla="*/ 0 h 120"/>
                  <a:gd name="T32" fmla="*/ 0 w 17"/>
                  <a:gd name="T33" fmla="*/ 0 h 120"/>
                  <a:gd name="T34" fmla="*/ 0 w 17"/>
                  <a:gd name="T35" fmla="*/ 0 h 120"/>
                  <a:gd name="T36" fmla="*/ 0 w 17"/>
                  <a:gd name="T37" fmla="*/ 0 h 120"/>
                  <a:gd name="T38" fmla="*/ 0 w 17"/>
                  <a:gd name="T39" fmla="*/ 0 h 120"/>
                  <a:gd name="T40" fmla="*/ 0 w 17"/>
                  <a:gd name="T41" fmla="*/ 0 h 120"/>
                  <a:gd name="T42" fmla="*/ 0 w 17"/>
                  <a:gd name="T43" fmla="*/ 0 h 120"/>
                  <a:gd name="T44" fmla="*/ 0 w 17"/>
                  <a:gd name="T45" fmla="*/ 0 h 120"/>
                  <a:gd name="T46" fmla="*/ 0 w 17"/>
                  <a:gd name="T47" fmla="*/ 0 h 120"/>
                  <a:gd name="T48" fmla="*/ 0 w 17"/>
                  <a:gd name="T49" fmla="*/ 0 h 120"/>
                  <a:gd name="T50" fmla="*/ 0 w 17"/>
                  <a:gd name="T51" fmla="*/ 0 h 12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20"/>
                  <a:gd name="T80" fmla="*/ 17 w 17"/>
                  <a:gd name="T81" fmla="*/ 120 h 12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20">
                    <a:moveTo>
                      <a:pt x="17" y="10"/>
                    </a:moveTo>
                    <a:lnTo>
                      <a:pt x="17" y="10"/>
                    </a:lnTo>
                    <a:lnTo>
                      <a:pt x="17" y="6"/>
                    </a:lnTo>
                    <a:lnTo>
                      <a:pt x="13" y="3"/>
                    </a:lnTo>
                    <a:lnTo>
                      <a:pt x="11" y="3"/>
                    </a:lnTo>
                    <a:lnTo>
                      <a:pt x="8" y="0"/>
                    </a:lnTo>
                    <a:lnTo>
                      <a:pt x="6" y="3"/>
                    </a:lnTo>
                    <a:lnTo>
                      <a:pt x="2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11"/>
                    </a:lnTo>
                    <a:lnTo>
                      <a:pt x="0" y="114"/>
                    </a:lnTo>
                    <a:lnTo>
                      <a:pt x="2" y="118"/>
                    </a:lnTo>
                    <a:lnTo>
                      <a:pt x="2" y="120"/>
                    </a:lnTo>
                    <a:lnTo>
                      <a:pt x="6" y="120"/>
                    </a:lnTo>
                    <a:lnTo>
                      <a:pt x="8" y="120"/>
                    </a:lnTo>
                    <a:lnTo>
                      <a:pt x="11" y="120"/>
                    </a:lnTo>
                    <a:lnTo>
                      <a:pt x="13" y="118"/>
                    </a:lnTo>
                    <a:lnTo>
                      <a:pt x="17" y="114"/>
                    </a:lnTo>
                    <a:lnTo>
                      <a:pt x="17" y="111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88" name="Line 1548"/>
              <p:cNvSpPr>
                <a:spLocks noChangeShapeType="1"/>
              </p:cNvSpPr>
              <p:nvPr/>
            </p:nvSpPr>
            <p:spPr bwMode="auto">
              <a:xfrm>
                <a:off x="1088" y="214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89" name="Freeform 1549"/>
              <p:cNvSpPr>
                <a:spLocks/>
              </p:cNvSpPr>
              <p:nvPr/>
            </p:nvSpPr>
            <p:spPr bwMode="auto">
              <a:xfrm>
                <a:off x="1086" y="2141"/>
                <a:ext cx="15" cy="4"/>
              </a:xfrm>
              <a:custGeom>
                <a:avLst/>
                <a:gdLst>
                  <a:gd name="T0" fmla="*/ 0 w 74"/>
                  <a:gd name="T1" fmla="*/ 0 h 19"/>
                  <a:gd name="T2" fmla="*/ 0 w 74"/>
                  <a:gd name="T3" fmla="*/ 0 h 19"/>
                  <a:gd name="T4" fmla="*/ 0 w 74"/>
                  <a:gd name="T5" fmla="*/ 0 h 19"/>
                  <a:gd name="T6" fmla="*/ 0 w 74"/>
                  <a:gd name="T7" fmla="*/ 0 h 19"/>
                  <a:gd name="T8" fmla="*/ 0 w 74"/>
                  <a:gd name="T9" fmla="*/ 0 h 19"/>
                  <a:gd name="T10" fmla="*/ 0 w 74"/>
                  <a:gd name="T11" fmla="*/ 0 h 19"/>
                  <a:gd name="T12" fmla="*/ 0 w 74"/>
                  <a:gd name="T13" fmla="*/ 0 h 19"/>
                  <a:gd name="T14" fmla="*/ 0 w 74"/>
                  <a:gd name="T15" fmla="*/ 0 h 19"/>
                  <a:gd name="T16" fmla="*/ 0 w 74"/>
                  <a:gd name="T17" fmla="*/ 0 h 19"/>
                  <a:gd name="T18" fmla="*/ 0 w 74"/>
                  <a:gd name="T19" fmla="*/ 0 h 19"/>
                  <a:gd name="T20" fmla="*/ 0 w 74"/>
                  <a:gd name="T21" fmla="*/ 0 h 19"/>
                  <a:gd name="T22" fmla="*/ 0 w 74"/>
                  <a:gd name="T23" fmla="*/ 0 h 19"/>
                  <a:gd name="T24" fmla="*/ 0 w 74"/>
                  <a:gd name="T25" fmla="*/ 0 h 19"/>
                  <a:gd name="T26" fmla="*/ 0 w 74"/>
                  <a:gd name="T27" fmla="*/ 0 h 19"/>
                  <a:gd name="T28" fmla="*/ 0 w 74"/>
                  <a:gd name="T29" fmla="*/ 0 h 19"/>
                  <a:gd name="T30" fmla="*/ 0 w 74"/>
                  <a:gd name="T31" fmla="*/ 0 h 19"/>
                  <a:gd name="T32" fmla="*/ 0 w 74"/>
                  <a:gd name="T33" fmla="*/ 0 h 19"/>
                  <a:gd name="T34" fmla="*/ 0 w 74"/>
                  <a:gd name="T35" fmla="*/ 0 h 19"/>
                  <a:gd name="T36" fmla="*/ 0 w 74"/>
                  <a:gd name="T37" fmla="*/ 0 h 19"/>
                  <a:gd name="T38" fmla="*/ 0 w 74"/>
                  <a:gd name="T39" fmla="*/ 0 h 19"/>
                  <a:gd name="T40" fmla="*/ 0 w 74"/>
                  <a:gd name="T41" fmla="*/ 0 h 19"/>
                  <a:gd name="T42" fmla="*/ 0 w 74"/>
                  <a:gd name="T43" fmla="*/ 0 h 19"/>
                  <a:gd name="T44" fmla="*/ 0 w 74"/>
                  <a:gd name="T45" fmla="*/ 0 h 19"/>
                  <a:gd name="T46" fmla="*/ 0 w 74"/>
                  <a:gd name="T47" fmla="*/ 0 h 19"/>
                  <a:gd name="T48" fmla="*/ 0 w 74"/>
                  <a:gd name="T49" fmla="*/ 0 h 19"/>
                  <a:gd name="T50" fmla="*/ 0 w 74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74"/>
                  <a:gd name="T79" fmla="*/ 0 h 19"/>
                  <a:gd name="T80" fmla="*/ 74 w 74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74" h="19">
                    <a:moveTo>
                      <a:pt x="8" y="0"/>
                    </a:moveTo>
                    <a:lnTo>
                      <a:pt x="6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2" y="17"/>
                    </a:lnTo>
                    <a:lnTo>
                      <a:pt x="2" y="19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63" y="19"/>
                    </a:lnTo>
                    <a:lnTo>
                      <a:pt x="68" y="19"/>
                    </a:lnTo>
                    <a:lnTo>
                      <a:pt x="70" y="17"/>
                    </a:lnTo>
                    <a:lnTo>
                      <a:pt x="70" y="13"/>
                    </a:lnTo>
                    <a:lnTo>
                      <a:pt x="74" y="13"/>
                    </a:lnTo>
                    <a:lnTo>
                      <a:pt x="74" y="10"/>
                    </a:lnTo>
                    <a:lnTo>
                      <a:pt x="74" y="7"/>
                    </a:lnTo>
                    <a:lnTo>
                      <a:pt x="70" y="4"/>
                    </a:lnTo>
                    <a:lnTo>
                      <a:pt x="68" y="0"/>
                    </a:lnTo>
                    <a:lnTo>
                      <a:pt x="63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90" name="Line 1550"/>
              <p:cNvSpPr>
                <a:spLocks noChangeShapeType="1"/>
              </p:cNvSpPr>
              <p:nvPr/>
            </p:nvSpPr>
            <p:spPr bwMode="auto">
              <a:xfrm>
                <a:off x="1101" y="214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91" name="Freeform 1551"/>
              <p:cNvSpPr>
                <a:spLocks/>
              </p:cNvSpPr>
              <p:nvPr/>
            </p:nvSpPr>
            <p:spPr bwMode="auto">
              <a:xfrm>
                <a:off x="1097" y="2141"/>
                <a:ext cx="4" cy="24"/>
              </a:xfrm>
              <a:custGeom>
                <a:avLst/>
                <a:gdLst>
                  <a:gd name="T0" fmla="*/ 0 w 17"/>
                  <a:gd name="T1" fmla="*/ 0 h 121"/>
                  <a:gd name="T2" fmla="*/ 0 w 17"/>
                  <a:gd name="T3" fmla="*/ 0 h 121"/>
                  <a:gd name="T4" fmla="*/ 0 w 17"/>
                  <a:gd name="T5" fmla="*/ 0 h 121"/>
                  <a:gd name="T6" fmla="*/ 0 w 17"/>
                  <a:gd name="T7" fmla="*/ 0 h 121"/>
                  <a:gd name="T8" fmla="*/ 0 w 17"/>
                  <a:gd name="T9" fmla="*/ 0 h 121"/>
                  <a:gd name="T10" fmla="*/ 0 w 17"/>
                  <a:gd name="T11" fmla="*/ 0 h 121"/>
                  <a:gd name="T12" fmla="*/ 0 w 17"/>
                  <a:gd name="T13" fmla="*/ 0 h 121"/>
                  <a:gd name="T14" fmla="*/ 0 w 17"/>
                  <a:gd name="T15" fmla="*/ 0 h 121"/>
                  <a:gd name="T16" fmla="*/ 0 w 17"/>
                  <a:gd name="T17" fmla="*/ 0 h 121"/>
                  <a:gd name="T18" fmla="*/ 0 w 17"/>
                  <a:gd name="T19" fmla="*/ 0 h 121"/>
                  <a:gd name="T20" fmla="*/ 0 w 17"/>
                  <a:gd name="T21" fmla="*/ 0 h 121"/>
                  <a:gd name="T22" fmla="*/ 0 w 17"/>
                  <a:gd name="T23" fmla="*/ 0 h 121"/>
                  <a:gd name="T24" fmla="*/ 0 w 17"/>
                  <a:gd name="T25" fmla="*/ 0 h 121"/>
                  <a:gd name="T26" fmla="*/ 0 w 17"/>
                  <a:gd name="T27" fmla="*/ 0 h 121"/>
                  <a:gd name="T28" fmla="*/ 0 w 17"/>
                  <a:gd name="T29" fmla="*/ 0 h 121"/>
                  <a:gd name="T30" fmla="*/ 0 w 17"/>
                  <a:gd name="T31" fmla="*/ 0 h 121"/>
                  <a:gd name="T32" fmla="*/ 0 w 17"/>
                  <a:gd name="T33" fmla="*/ 0 h 121"/>
                  <a:gd name="T34" fmla="*/ 0 w 17"/>
                  <a:gd name="T35" fmla="*/ 0 h 121"/>
                  <a:gd name="T36" fmla="*/ 0 w 17"/>
                  <a:gd name="T37" fmla="*/ 0 h 121"/>
                  <a:gd name="T38" fmla="*/ 0 w 17"/>
                  <a:gd name="T39" fmla="*/ 0 h 121"/>
                  <a:gd name="T40" fmla="*/ 0 w 17"/>
                  <a:gd name="T41" fmla="*/ 0 h 121"/>
                  <a:gd name="T42" fmla="*/ 0 w 17"/>
                  <a:gd name="T43" fmla="*/ 0 h 121"/>
                  <a:gd name="T44" fmla="*/ 0 w 17"/>
                  <a:gd name="T45" fmla="*/ 0 h 121"/>
                  <a:gd name="T46" fmla="*/ 0 w 17"/>
                  <a:gd name="T47" fmla="*/ 0 h 121"/>
                  <a:gd name="T48" fmla="*/ 0 w 17"/>
                  <a:gd name="T49" fmla="*/ 0 h 121"/>
                  <a:gd name="T50" fmla="*/ 0 w 17"/>
                  <a:gd name="T51" fmla="*/ 0 h 12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21"/>
                  <a:gd name="T80" fmla="*/ 17 w 17"/>
                  <a:gd name="T81" fmla="*/ 121 h 121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21">
                    <a:moveTo>
                      <a:pt x="17" y="10"/>
                    </a:moveTo>
                    <a:lnTo>
                      <a:pt x="17" y="7"/>
                    </a:lnTo>
                    <a:lnTo>
                      <a:pt x="13" y="4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12"/>
                    </a:lnTo>
                    <a:lnTo>
                      <a:pt x="0" y="115"/>
                    </a:lnTo>
                    <a:lnTo>
                      <a:pt x="2" y="118"/>
                    </a:lnTo>
                    <a:lnTo>
                      <a:pt x="6" y="118"/>
                    </a:lnTo>
                    <a:lnTo>
                      <a:pt x="8" y="121"/>
                    </a:lnTo>
                    <a:lnTo>
                      <a:pt x="11" y="118"/>
                    </a:lnTo>
                    <a:lnTo>
                      <a:pt x="13" y="118"/>
                    </a:lnTo>
                    <a:lnTo>
                      <a:pt x="13" y="115"/>
                    </a:lnTo>
                    <a:lnTo>
                      <a:pt x="17" y="112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92" name="Line 1552"/>
              <p:cNvSpPr>
                <a:spLocks noChangeShapeType="1"/>
              </p:cNvSpPr>
              <p:nvPr/>
            </p:nvSpPr>
            <p:spPr bwMode="auto">
              <a:xfrm>
                <a:off x="1099" y="216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93" name="Freeform 1553"/>
              <p:cNvSpPr>
                <a:spLocks/>
              </p:cNvSpPr>
              <p:nvPr/>
            </p:nvSpPr>
            <p:spPr bwMode="auto">
              <a:xfrm>
                <a:off x="1097" y="2162"/>
                <a:ext cx="6" cy="3"/>
              </a:xfrm>
              <a:custGeom>
                <a:avLst/>
                <a:gdLst>
                  <a:gd name="T0" fmla="*/ 0 w 30"/>
                  <a:gd name="T1" fmla="*/ 0 h 19"/>
                  <a:gd name="T2" fmla="*/ 0 w 30"/>
                  <a:gd name="T3" fmla="*/ 0 h 19"/>
                  <a:gd name="T4" fmla="*/ 0 w 30"/>
                  <a:gd name="T5" fmla="*/ 0 h 19"/>
                  <a:gd name="T6" fmla="*/ 0 w 30"/>
                  <a:gd name="T7" fmla="*/ 0 h 19"/>
                  <a:gd name="T8" fmla="*/ 0 w 30"/>
                  <a:gd name="T9" fmla="*/ 0 h 19"/>
                  <a:gd name="T10" fmla="*/ 0 w 30"/>
                  <a:gd name="T11" fmla="*/ 0 h 19"/>
                  <a:gd name="T12" fmla="*/ 0 w 30"/>
                  <a:gd name="T13" fmla="*/ 0 h 19"/>
                  <a:gd name="T14" fmla="*/ 0 w 30"/>
                  <a:gd name="T15" fmla="*/ 0 h 19"/>
                  <a:gd name="T16" fmla="*/ 0 w 30"/>
                  <a:gd name="T17" fmla="*/ 0 h 19"/>
                  <a:gd name="T18" fmla="*/ 0 w 30"/>
                  <a:gd name="T19" fmla="*/ 0 h 19"/>
                  <a:gd name="T20" fmla="*/ 0 w 30"/>
                  <a:gd name="T21" fmla="*/ 0 h 19"/>
                  <a:gd name="T22" fmla="*/ 0 w 30"/>
                  <a:gd name="T23" fmla="*/ 0 h 19"/>
                  <a:gd name="T24" fmla="*/ 0 w 30"/>
                  <a:gd name="T25" fmla="*/ 0 h 19"/>
                  <a:gd name="T26" fmla="*/ 0 w 30"/>
                  <a:gd name="T27" fmla="*/ 0 h 19"/>
                  <a:gd name="T28" fmla="*/ 0 w 30"/>
                  <a:gd name="T29" fmla="*/ 0 h 19"/>
                  <a:gd name="T30" fmla="*/ 0 w 30"/>
                  <a:gd name="T31" fmla="*/ 0 h 19"/>
                  <a:gd name="T32" fmla="*/ 0 w 30"/>
                  <a:gd name="T33" fmla="*/ 0 h 19"/>
                  <a:gd name="T34" fmla="*/ 0 w 30"/>
                  <a:gd name="T35" fmla="*/ 0 h 19"/>
                  <a:gd name="T36" fmla="*/ 0 w 30"/>
                  <a:gd name="T37" fmla="*/ 0 h 19"/>
                  <a:gd name="T38" fmla="*/ 0 w 30"/>
                  <a:gd name="T39" fmla="*/ 0 h 19"/>
                  <a:gd name="T40" fmla="*/ 0 w 30"/>
                  <a:gd name="T41" fmla="*/ 0 h 19"/>
                  <a:gd name="T42" fmla="*/ 0 w 30"/>
                  <a:gd name="T43" fmla="*/ 0 h 19"/>
                  <a:gd name="T44" fmla="*/ 0 w 30"/>
                  <a:gd name="T45" fmla="*/ 0 h 19"/>
                  <a:gd name="T46" fmla="*/ 0 w 30"/>
                  <a:gd name="T47" fmla="*/ 0 h 19"/>
                  <a:gd name="T48" fmla="*/ 0 w 30"/>
                  <a:gd name="T49" fmla="*/ 0 h 19"/>
                  <a:gd name="T50" fmla="*/ 0 w 30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0"/>
                  <a:gd name="T79" fmla="*/ 0 h 19"/>
                  <a:gd name="T80" fmla="*/ 30 w 30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0" h="19">
                    <a:moveTo>
                      <a:pt x="8" y="0"/>
                    </a:moveTo>
                    <a:lnTo>
                      <a:pt x="6" y="0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2" y="16"/>
                    </a:lnTo>
                    <a:lnTo>
                      <a:pt x="6" y="16"/>
                    </a:lnTo>
                    <a:lnTo>
                      <a:pt x="8" y="19"/>
                    </a:lnTo>
                    <a:lnTo>
                      <a:pt x="22" y="19"/>
                    </a:lnTo>
                    <a:lnTo>
                      <a:pt x="28" y="16"/>
                    </a:lnTo>
                    <a:lnTo>
                      <a:pt x="30" y="13"/>
                    </a:lnTo>
                    <a:lnTo>
                      <a:pt x="30" y="10"/>
                    </a:lnTo>
                    <a:lnTo>
                      <a:pt x="30" y="6"/>
                    </a:lnTo>
                    <a:lnTo>
                      <a:pt x="30" y="4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94" name="Line 1554"/>
              <p:cNvSpPr>
                <a:spLocks noChangeShapeType="1"/>
              </p:cNvSpPr>
              <p:nvPr/>
            </p:nvSpPr>
            <p:spPr bwMode="auto">
              <a:xfrm>
                <a:off x="1103" y="216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95" name="Freeform 1555"/>
              <p:cNvSpPr>
                <a:spLocks/>
              </p:cNvSpPr>
              <p:nvPr/>
            </p:nvSpPr>
            <p:spPr bwMode="auto">
              <a:xfrm>
                <a:off x="1100" y="2162"/>
                <a:ext cx="3" cy="23"/>
              </a:xfrm>
              <a:custGeom>
                <a:avLst/>
                <a:gdLst>
                  <a:gd name="T0" fmla="*/ 0 w 17"/>
                  <a:gd name="T1" fmla="*/ 0 h 117"/>
                  <a:gd name="T2" fmla="*/ 0 w 17"/>
                  <a:gd name="T3" fmla="*/ 0 h 117"/>
                  <a:gd name="T4" fmla="*/ 0 w 17"/>
                  <a:gd name="T5" fmla="*/ 0 h 117"/>
                  <a:gd name="T6" fmla="*/ 0 w 17"/>
                  <a:gd name="T7" fmla="*/ 0 h 117"/>
                  <a:gd name="T8" fmla="*/ 0 w 17"/>
                  <a:gd name="T9" fmla="*/ 0 h 117"/>
                  <a:gd name="T10" fmla="*/ 0 w 17"/>
                  <a:gd name="T11" fmla="*/ 0 h 117"/>
                  <a:gd name="T12" fmla="*/ 0 w 17"/>
                  <a:gd name="T13" fmla="*/ 0 h 117"/>
                  <a:gd name="T14" fmla="*/ 0 w 17"/>
                  <a:gd name="T15" fmla="*/ 0 h 117"/>
                  <a:gd name="T16" fmla="*/ 0 w 17"/>
                  <a:gd name="T17" fmla="*/ 0 h 117"/>
                  <a:gd name="T18" fmla="*/ 0 w 17"/>
                  <a:gd name="T19" fmla="*/ 0 h 117"/>
                  <a:gd name="T20" fmla="*/ 0 w 17"/>
                  <a:gd name="T21" fmla="*/ 0 h 117"/>
                  <a:gd name="T22" fmla="*/ 0 w 17"/>
                  <a:gd name="T23" fmla="*/ 0 h 117"/>
                  <a:gd name="T24" fmla="*/ 0 w 17"/>
                  <a:gd name="T25" fmla="*/ 0 h 117"/>
                  <a:gd name="T26" fmla="*/ 0 w 17"/>
                  <a:gd name="T27" fmla="*/ 0 h 117"/>
                  <a:gd name="T28" fmla="*/ 0 w 17"/>
                  <a:gd name="T29" fmla="*/ 0 h 117"/>
                  <a:gd name="T30" fmla="*/ 0 w 17"/>
                  <a:gd name="T31" fmla="*/ 0 h 117"/>
                  <a:gd name="T32" fmla="*/ 0 w 17"/>
                  <a:gd name="T33" fmla="*/ 0 h 117"/>
                  <a:gd name="T34" fmla="*/ 0 w 17"/>
                  <a:gd name="T35" fmla="*/ 0 h 117"/>
                  <a:gd name="T36" fmla="*/ 0 w 17"/>
                  <a:gd name="T37" fmla="*/ 0 h 117"/>
                  <a:gd name="T38" fmla="*/ 0 w 17"/>
                  <a:gd name="T39" fmla="*/ 0 h 117"/>
                  <a:gd name="T40" fmla="*/ 0 w 17"/>
                  <a:gd name="T41" fmla="*/ 0 h 117"/>
                  <a:gd name="T42" fmla="*/ 0 w 17"/>
                  <a:gd name="T43" fmla="*/ 0 h 117"/>
                  <a:gd name="T44" fmla="*/ 0 w 17"/>
                  <a:gd name="T45" fmla="*/ 0 h 117"/>
                  <a:gd name="T46" fmla="*/ 0 w 17"/>
                  <a:gd name="T47" fmla="*/ 0 h 117"/>
                  <a:gd name="T48" fmla="*/ 0 w 17"/>
                  <a:gd name="T49" fmla="*/ 0 h 117"/>
                  <a:gd name="T50" fmla="*/ 0 w 17"/>
                  <a:gd name="T51" fmla="*/ 0 h 11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17"/>
                  <a:gd name="T80" fmla="*/ 17 w 17"/>
                  <a:gd name="T81" fmla="*/ 117 h 11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17">
                    <a:moveTo>
                      <a:pt x="17" y="10"/>
                    </a:moveTo>
                    <a:lnTo>
                      <a:pt x="17" y="6"/>
                    </a:lnTo>
                    <a:lnTo>
                      <a:pt x="17" y="4"/>
                    </a:lnTo>
                    <a:lnTo>
                      <a:pt x="15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12"/>
                    </a:lnTo>
                    <a:lnTo>
                      <a:pt x="4" y="114"/>
                    </a:lnTo>
                    <a:lnTo>
                      <a:pt x="6" y="117"/>
                    </a:lnTo>
                    <a:lnTo>
                      <a:pt x="9" y="117"/>
                    </a:lnTo>
                    <a:lnTo>
                      <a:pt x="11" y="117"/>
                    </a:lnTo>
                    <a:lnTo>
                      <a:pt x="15" y="117"/>
                    </a:lnTo>
                    <a:lnTo>
                      <a:pt x="15" y="114"/>
                    </a:lnTo>
                    <a:lnTo>
                      <a:pt x="17" y="114"/>
                    </a:lnTo>
                    <a:lnTo>
                      <a:pt x="17" y="112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96" name="Line 1556"/>
              <p:cNvSpPr>
                <a:spLocks noChangeShapeType="1"/>
              </p:cNvSpPr>
              <p:nvPr/>
            </p:nvSpPr>
            <p:spPr bwMode="auto">
              <a:xfrm>
                <a:off x="1102" y="218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97" name="Freeform 1557"/>
              <p:cNvSpPr>
                <a:spLocks/>
              </p:cNvSpPr>
              <p:nvPr/>
            </p:nvSpPr>
            <p:spPr bwMode="auto">
              <a:xfrm>
                <a:off x="1100" y="2182"/>
                <a:ext cx="10" cy="3"/>
              </a:xfrm>
              <a:custGeom>
                <a:avLst/>
                <a:gdLst>
                  <a:gd name="T0" fmla="*/ 0 w 48"/>
                  <a:gd name="T1" fmla="*/ 0 h 17"/>
                  <a:gd name="T2" fmla="*/ 0 w 48"/>
                  <a:gd name="T3" fmla="*/ 0 h 17"/>
                  <a:gd name="T4" fmla="*/ 0 w 48"/>
                  <a:gd name="T5" fmla="*/ 0 h 17"/>
                  <a:gd name="T6" fmla="*/ 0 w 48"/>
                  <a:gd name="T7" fmla="*/ 0 h 17"/>
                  <a:gd name="T8" fmla="*/ 0 w 48"/>
                  <a:gd name="T9" fmla="*/ 0 h 17"/>
                  <a:gd name="T10" fmla="*/ 0 w 48"/>
                  <a:gd name="T11" fmla="*/ 0 h 17"/>
                  <a:gd name="T12" fmla="*/ 0 w 48"/>
                  <a:gd name="T13" fmla="*/ 0 h 17"/>
                  <a:gd name="T14" fmla="*/ 0 w 48"/>
                  <a:gd name="T15" fmla="*/ 0 h 17"/>
                  <a:gd name="T16" fmla="*/ 0 w 48"/>
                  <a:gd name="T17" fmla="*/ 0 h 17"/>
                  <a:gd name="T18" fmla="*/ 0 w 48"/>
                  <a:gd name="T19" fmla="*/ 0 h 17"/>
                  <a:gd name="T20" fmla="*/ 0 w 48"/>
                  <a:gd name="T21" fmla="*/ 0 h 17"/>
                  <a:gd name="T22" fmla="*/ 0 w 48"/>
                  <a:gd name="T23" fmla="*/ 0 h 17"/>
                  <a:gd name="T24" fmla="*/ 0 w 48"/>
                  <a:gd name="T25" fmla="*/ 0 h 17"/>
                  <a:gd name="T26" fmla="*/ 0 w 48"/>
                  <a:gd name="T27" fmla="*/ 0 h 17"/>
                  <a:gd name="T28" fmla="*/ 0 w 48"/>
                  <a:gd name="T29" fmla="*/ 0 h 17"/>
                  <a:gd name="T30" fmla="*/ 0 w 48"/>
                  <a:gd name="T31" fmla="*/ 0 h 17"/>
                  <a:gd name="T32" fmla="*/ 0 w 48"/>
                  <a:gd name="T33" fmla="*/ 0 h 17"/>
                  <a:gd name="T34" fmla="*/ 0 w 48"/>
                  <a:gd name="T35" fmla="*/ 0 h 17"/>
                  <a:gd name="T36" fmla="*/ 0 w 48"/>
                  <a:gd name="T37" fmla="*/ 0 h 17"/>
                  <a:gd name="T38" fmla="*/ 0 w 48"/>
                  <a:gd name="T39" fmla="*/ 0 h 17"/>
                  <a:gd name="T40" fmla="*/ 0 w 48"/>
                  <a:gd name="T41" fmla="*/ 0 h 17"/>
                  <a:gd name="T42" fmla="*/ 0 w 48"/>
                  <a:gd name="T43" fmla="*/ 0 h 17"/>
                  <a:gd name="T44" fmla="*/ 0 w 48"/>
                  <a:gd name="T45" fmla="*/ 0 h 17"/>
                  <a:gd name="T46" fmla="*/ 0 w 48"/>
                  <a:gd name="T47" fmla="*/ 0 h 17"/>
                  <a:gd name="T48" fmla="*/ 0 w 48"/>
                  <a:gd name="T49" fmla="*/ 0 h 17"/>
                  <a:gd name="T50" fmla="*/ 0 w 48"/>
                  <a:gd name="T51" fmla="*/ 0 h 1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8"/>
                  <a:gd name="T79" fmla="*/ 0 h 17"/>
                  <a:gd name="T80" fmla="*/ 48 w 48"/>
                  <a:gd name="T81" fmla="*/ 17 h 1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8" h="17">
                    <a:moveTo>
                      <a:pt x="9" y="0"/>
                    </a:moveTo>
                    <a:lnTo>
                      <a:pt x="6" y="0"/>
                    </a:lnTo>
                    <a:lnTo>
                      <a:pt x="4" y="2"/>
                    </a:lnTo>
                    <a:lnTo>
                      <a:pt x="4" y="6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4" y="14"/>
                    </a:lnTo>
                    <a:lnTo>
                      <a:pt x="6" y="17"/>
                    </a:lnTo>
                    <a:lnTo>
                      <a:pt x="9" y="17"/>
                    </a:lnTo>
                    <a:lnTo>
                      <a:pt x="37" y="17"/>
                    </a:lnTo>
                    <a:lnTo>
                      <a:pt x="42" y="17"/>
                    </a:lnTo>
                    <a:lnTo>
                      <a:pt x="44" y="14"/>
                    </a:lnTo>
                    <a:lnTo>
                      <a:pt x="44" y="12"/>
                    </a:lnTo>
                    <a:lnTo>
                      <a:pt x="48" y="8"/>
                    </a:lnTo>
                    <a:lnTo>
                      <a:pt x="44" y="6"/>
                    </a:lnTo>
                    <a:lnTo>
                      <a:pt x="44" y="2"/>
                    </a:lnTo>
                    <a:lnTo>
                      <a:pt x="42" y="0"/>
                    </a:lnTo>
                    <a:lnTo>
                      <a:pt x="39" y="0"/>
                    </a:lnTo>
                    <a:lnTo>
                      <a:pt x="3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98" name="Line 1558"/>
              <p:cNvSpPr>
                <a:spLocks noChangeShapeType="1"/>
              </p:cNvSpPr>
              <p:nvPr/>
            </p:nvSpPr>
            <p:spPr bwMode="auto">
              <a:xfrm>
                <a:off x="1110" y="218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299" name="Freeform 1559"/>
              <p:cNvSpPr>
                <a:spLocks/>
              </p:cNvSpPr>
              <p:nvPr/>
            </p:nvSpPr>
            <p:spPr bwMode="auto">
              <a:xfrm>
                <a:off x="1106" y="2182"/>
                <a:ext cx="4" cy="23"/>
              </a:xfrm>
              <a:custGeom>
                <a:avLst/>
                <a:gdLst>
                  <a:gd name="T0" fmla="*/ 0 w 17"/>
                  <a:gd name="T1" fmla="*/ 0 h 119"/>
                  <a:gd name="T2" fmla="*/ 0 w 17"/>
                  <a:gd name="T3" fmla="*/ 0 h 119"/>
                  <a:gd name="T4" fmla="*/ 0 w 17"/>
                  <a:gd name="T5" fmla="*/ 0 h 119"/>
                  <a:gd name="T6" fmla="*/ 0 w 17"/>
                  <a:gd name="T7" fmla="*/ 0 h 119"/>
                  <a:gd name="T8" fmla="*/ 0 w 17"/>
                  <a:gd name="T9" fmla="*/ 0 h 119"/>
                  <a:gd name="T10" fmla="*/ 0 w 17"/>
                  <a:gd name="T11" fmla="*/ 0 h 119"/>
                  <a:gd name="T12" fmla="*/ 0 w 17"/>
                  <a:gd name="T13" fmla="*/ 0 h 119"/>
                  <a:gd name="T14" fmla="*/ 0 w 17"/>
                  <a:gd name="T15" fmla="*/ 0 h 119"/>
                  <a:gd name="T16" fmla="*/ 0 w 17"/>
                  <a:gd name="T17" fmla="*/ 0 h 119"/>
                  <a:gd name="T18" fmla="*/ 0 w 17"/>
                  <a:gd name="T19" fmla="*/ 0 h 119"/>
                  <a:gd name="T20" fmla="*/ 0 w 17"/>
                  <a:gd name="T21" fmla="*/ 0 h 119"/>
                  <a:gd name="T22" fmla="*/ 0 w 17"/>
                  <a:gd name="T23" fmla="*/ 0 h 119"/>
                  <a:gd name="T24" fmla="*/ 0 w 17"/>
                  <a:gd name="T25" fmla="*/ 0 h 119"/>
                  <a:gd name="T26" fmla="*/ 0 w 17"/>
                  <a:gd name="T27" fmla="*/ 0 h 119"/>
                  <a:gd name="T28" fmla="*/ 0 w 17"/>
                  <a:gd name="T29" fmla="*/ 0 h 119"/>
                  <a:gd name="T30" fmla="*/ 0 w 17"/>
                  <a:gd name="T31" fmla="*/ 0 h 119"/>
                  <a:gd name="T32" fmla="*/ 0 w 17"/>
                  <a:gd name="T33" fmla="*/ 0 h 119"/>
                  <a:gd name="T34" fmla="*/ 0 w 17"/>
                  <a:gd name="T35" fmla="*/ 0 h 119"/>
                  <a:gd name="T36" fmla="*/ 0 w 17"/>
                  <a:gd name="T37" fmla="*/ 0 h 119"/>
                  <a:gd name="T38" fmla="*/ 0 w 17"/>
                  <a:gd name="T39" fmla="*/ 0 h 119"/>
                  <a:gd name="T40" fmla="*/ 0 w 17"/>
                  <a:gd name="T41" fmla="*/ 0 h 119"/>
                  <a:gd name="T42" fmla="*/ 0 w 17"/>
                  <a:gd name="T43" fmla="*/ 0 h 119"/>
                  <a:gd name="T44" fmla="*/ 0 w 17"/>
                  <a:gd name="T45" fmla="*/ 0 h 119"/>
                  <a:gd name="T46" fmla="*/ 0 w 17"/>
                  <a:gd name="T47" fmla="*/ 0 h 119"/>
                  <a:gd name="T48" fmla="*/ 0 w 17"/>
                  <a:gd name="T49" fmla="*/ 0 h 119"/>
                  <a:gd name="T50" fmla="*/ 0 w 17"/>
                  <a:gd name="T51" fmla="*/ 0 h 1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19"/>
                  <a:gd name="T80" fmla="*/ 17 w 17"/>
                  <a:gd name="T81" fmla="*/ 119 h 1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19">
                    <a:moveTo>
                      <a:pt x="17" y="8"/>
                    </a:moveTo>
                    <a:lnTo>
                      <a:pt x="13" y="6"/>
                    </a:lnTo>
                    <a:lnTo>
                      <a:pt x="13" y="2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10"/>
                    </a:lnTo>
                    <a:lnTo>
                      <a:pt x="0" y="113"/>
                    </a:lnTo>
                    <a:lnTo>
                      <a:pt x="0" y="116"/>
                    </a:lnTo>
                    <a:lnTo>
                      <a:pt x="2" y="116"/>
                    </a:lnTo>
                    <a:lnTo>
                      <a:pt x="6" y="116"/>
                    </a:lnTo>
                    <a:lnTo>
                      <a:pt x="8" y="119"/>
                    </a:lnTo>
                    <a:lnTo>
                      <a:pt x="8" y="116"/>
                    </a:lnTo>
                    <a:lnTo>
                      <a:pt x="11" y="116"/>
                    </a:lnTo>
                    <a:lnTo>
                      <a:pt x="13" y="116"/>
                    </a:lnTo>
                    <a:lnTo>
                      <a:pt x="13" y="113"/>
                    </a:lnTo>
                    <a:lnTo>
                      <a:pt x="13" y="110"/>
                    </a:lnTo>
                    <a:lnTo>
                      <a:pt x="17" y="110"/>
                    </a:lnTo>
                    <a:lnTo>
                      <a:pt x="17" y="8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00" name="Line 1560"/>
              <p:cNvSpPr>
                <a:spLocks noChangeShapeType="1"/>
              </p:cNvSpPr>
              <p:nvPr/>
            </p:nvSpPr>
            <p:spPr bwMode="auto">
              <a:xfrm>
                <a:off x="1108" y="220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01" name="Freeform 1561"/>
              <p:cNvSpPr>
                <a:spLocks/>
              </p:cNvSpPr>
              <p:nvPr/>
            </p:nvSpPr>
            <p:spPr bwMode="auto">
              <a:xfrm>
                <a:off x="1106" y="2202"/>
                <a:ext cx="9" cy="3"/>
              </a:xfrm>
              <a:custGeom>
                <a:avLst/>
                <a:gdLst>
                  <a:gd name="T0" fmla="*/ 0 w 43"/>
                  <a:gd name="T1" fmla="*/ 0 h 19"/>
                  <a:gd name="T2" fmla="*/ 0 w 43"/>
                  <a:gd name="T3" fmla="*/ 0 h 19"/>
                  <a:gd name="T4" fmla="*/ 0 w 43"/>
                  <a:gd name="T5" fmla="*/ 0 h 19"/>
                  <a:gd name="T6" fmla="*/ 0 w 43"/>
                  <a:gd name="T7" fmla="*/ 0 h 19"/>
                  <a:gd name="T8" fmla="*/ 0 w 43"/>
                  <a:gd name="T9" fmla="*/ 0 h 19"/>
                  <a:gd name="T10" fmla="*/ 0 w 43"/>
                  <a:gd name="T11" fmla="*/ 0 h 19"/>
                  <a:gd name="T12" fmla="*/ 0 w 43"/>
                  <a:gd name="T13" fmla="*/ 0 h 19"/>
                  <a:gd name="T14" fmla="*/ 0 w 43"/>
                  <a:gd name="T15" fmla="*/ 0 h 19"/>
                  <a:gd name="T16" fmla="*/ 0 w 43"/>
                  <a:gd name="T17" fmla="*/ 0 h 19"/>
                  <a:gd name="T18" fmla="*/ 0 w 43"/>
                  <a:gd name="T19" fmla="*/ 0 h 19"/>
                  <a:gd name="T20" fmla="*/ 0 w 43"/>
                  <a:gd name="T21" fmla="*/ 0 h 19"/>
                  <a:gd name="T22" fmla="*/ 0 w 43"/>
                  <a:gd name="T23" fmla="*/ 0 h 19"/>
                  <a:gd name="T24" fmla="*/ 0 w 43"/>
                  <a:gd name="T25" fmla="*/ 0 h 19"/>
                  <a:gd name="T26" fmla="*/ 0 w 43"/>
                  <a:gd name="T27" fmla="*/ 0 h 19"/>
                  <a:gd name="T28" fmla="*/ 0 w 43"/>
                  <a:gd name="T29" fmla="*/ 0 h 19"/>
                  <a:gd name="T30" fmla="*/ 0 w 43"/>
                  <a:gd name="T31" fmla="*/ 0 h 19"/>
                  <a:gd name="T32" fmla="*/ 0 w 43"/>
                  <a:gd name="T33" fmla="*/ 0 h 19"/>
                  <a:gd name="T34" fmla="*/ 0 w 43"/>
                  <a:gd name="T35" fmla="*/ 0 h 19"/>
                  <a:gd name="T36" fmla="*/ 0 w 43"/>
                  <a:gd name="T37" fmla="*/ 0 h 19"/>
                  <a:gd name="T38" fmla="*/ 0 w 43"/>
                  <a:gd name="T39" fmla="*/ 0 h 19"/>
                  <a:gd name="T40" fmla="*/ 0 w 43"/>
                  <a:gd name="T41" fmla="*/ 0 h 19"/>
                  <a:gd name="T42" fmla="*/ 0 w 43"/>
                  <a:gd name="T43" fmla="*/ 0 h 19"/>
                  <a:gd name="T44" fmla="*/ 0 w 43"/>
                  <a:gd name="T45" fmla="*/ 0 h 19"/>
                  <a:gd name="T46" fmla="*/ 0 w 43"/>
                  <a:gd name="T47" fmla="*/ 0 h 19"/>
                  <a:gd name="T48" fmla="*/ 0 w 43"/>
                  <a:gd name="T49" fmla="*/ 0 h 19"/>
                  <a:gd name="T50" fmla="*/ 0 w 43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3"/>
                  <a:gd name="T79" fmla="*/ 0 h 19"/>
                  <a:gd name="T80" fmla="*/ 43 w 43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3" h="19">
                    <a:moveTo>
                      <a:pt x="8" y="0"/>
                    </a:moveTo>
                    <a:lnTo>
                      <a:pt x="6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2" y="16"/>
                    </a:lnTo>
                    <a:lnTo>
                      <a:pt x="6" y="16"/>
                    </a:lnTo>
                    <a:lnTo>
                      <a:pt x="8" y="19"/>
                    </a:lnTo>
                    <a:lnTo>
                      <a:pt x="35" y="19"/>
                    </a:lnTo>
                    <a:lnTo>
                      <a:pt x="41" y="16"/>
                    </a:lnTo>
                    <a:lnTo>
                      <a:pt x="43" y="13"/>
                    </a:lnTo>
                    <a:lnTo>
                      <a:pt x="43" y="10"/>
                    </a:lnTo>
                    <a:lnTo>
                      <a:pt x="43" y="6"/>
                    </a:lnTo>
                    <a:lnTo>
                      <a:pt x="43" y="4"/>
                    </a:lnTo>
                    <a:lnTo>
                      <a:pt x="41" y="0"/>
                    </a:lnTo>
                    <a:lnTo>
                      <a:pt x="38" y="0"/>
                    </a:lnTo>
                    <a:lnTo>
                      <a:pt x="35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02" name="Line 1562"/>
              <p:cNvSpPr>
                <a:spLocks noChangeShapeType="1"/>
              </p:cNvSpPr>
              <p:nvPr/>
            </p:nvSpPr>
            <p:spPr bwMode="auto">
              <a:xfrm>
                <a:off x="1115" y="220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03" name="Freeform 1563"/>
              <p:cNvSpPr>
                <a:spLocks/>
              </p:cNvSpPr>
              <p:nvPr/>
            </p:nvSpPr>
            <p:spPr bwMode="auto">
              <a:xfrm>
                <a:off x="1112" y="2202"/>
                <a:ext cx="3" cy="44"/>
              </a:xfrm>
              <a:custGeom>
                <a:avLst/>
                <a:gdLst>
                  <a:gd name="T0" fmla="*/ 0 w 15"/>
                  <a:gd name="T1" fmla="*/ 0 h 220"/>
                  <a:gd name="T2" fmla="*/ 0 w 15"/>
                  <a:gd name="T3" fmla="*/ 0 h 220"/>
                  <a:gd name="T4" fmla="*/ 0 w 15"/>
                  <a:gd name="T5" fmla="*/ 0 h 220"/>
                  <a:gd name="T6" fmla="*/ 0 w 15"/>
                  <a:gd name="T7" fmla="*/ 0 h 220"/>
                  <a:gd name="T8" fmla="*/ 0 w 15"/>
                  <a:gd name="T9" fmla="*/ 0 h 220"/>
                  <a:gd name="T10" fmla="*/ 0 w 15"/>
                  <a:gd name="T11" fmla="*/ 0 h 220"/>
                  <a:gd name="T12" fmla="*/ 0 w 15"/>
                  <a:gd name="T13" fmla="*/ 0 h 220"/>
                  <a:gd name="T14" fmla="*/ 0 w 15"/>
                  <a:gd name="T15" fmla="*/ 0 h 220"/>
                  <a:gd name="T16" fmla="*/ 0 w 15"/>
                  <a:gd name="T17" fmla="*/ 0 h 220"/>
                  <a:gd name="T18" fmla="*/ 0 w 15"/>
                  <a:gd name="T19" fmla="*/ 0 h 220"/>
                  <a:gd name="T20" fmla="*/ 0 w 15"/>
                  <a:gd name="T21" fmla="*/ 0 h 220"/>
                  <a:gd name="T22" fmla="*/ 0 w 15"/>
                  <a:gd name="T23" fmla="*/ 0 h 220"/>
                  <a:gd name="T24" fmla="*/ 0 w 15"/>
                  <a:gd name="T25" fmla="*/ 0 h 220"/>
                  <a:gd name="T26" fmla="*/ 0 w 15"/>
                  <a:gd name="T27" fmla="*/ 0 h 220"/>
                  <a:gd name="T28" fmla="*/ 0 w 15"/>
                  <a:gd name="T29" fmla="*/ 0 h 220"/>
                  <a:gd name="T30" fmla="*/ 0 w 15"/>
                  <a:gd name="T31" fmla="*/ 0 h 220"/>
                  <a:gd name="T32" fmla="*/ 0 w 15"/>
                  <a:gd name="T33" fmla="*/ 0 h 220"/>
                  <a:gd name="T34" fmla="*/ 0 w 15"/>
                  <a:gd name="T35" fmla="*/ 0 h 220"/>
                  <a:gd name="T36" fmla="*/ 0 w 15"/>
                  <a:gd name="T37" fmla="*/ 0 h 220"/>
                  <a:gd name="T38" fmla="*/ 0 w 15"/>
                  <a:gd name="T39" fmla="*/ 0 h 220"/>
                  <a:gd name="T40" fmla="*/ 0 w 15"/>
                  <a:gd name="T41" fmla="*/ 0 h 220"/>
                  <a:gd name="T42" fmla="*/ 0 w 15"/>
                  <a:gd name="T43" fmla="*/ 0 h 220"/>
                  <a:gd name="T44" fmla="*/ 0 w 15"/>
                  <a:gd name="T45" fmla="*/ 0 h 220"/>
                  <a:gd name="T46" fmla="*/ 0 w 15"/>
                  <a:gd name="T47" fmla="*/ 0 h 220"/>
                  <a:gd name="T48" fmla="*/ 0 w 15"/>
                  <a:gd name="T49" fmla="*/ 0 h 220"/>
                  <a:gd name="T50" fmla="*/ 0 w 15"/>
                  <a:gd name="T51" fmla="*/ 0 h 22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5"/>
                  <a:gd name="T79" fmla="*/ 0 h 220"/>
                  <a:gd name="T80" fmla="*/ 15 w 15"/>
                  <a:gd name="T81" fmla="*/ 220 h 22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5" h="220">
                    <a:moveTo>
                      <a:pt x="15" y="10"/>
                    </a:moveTo>
                    <a:lnTo>
                      <a:pt x="15" y="6"/>
                    </a:lnTo>
                    <a:lnTo>
                      <a:pt x="15" y="4"/>
                    </a:lnTo>
                    <a:lnTo>
                      <a:pt x="13" y="0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214"/>
                    </a:lnTo>
                    <a:lnTo>
                      <a:pt x="2" y="216"/>
                    </a:lnTo>
                    <a:lnTo>
                      <a:pt x="5" y="216"/>
                    </a:lnTo>
                    <a:lnTo>
                      <a:pt x="5" y="220"/>
                    </a:lnTo>
                    <a:lnTo>
                      <a:pt x="7" y="220"/>
                    </a:lnTo>
                    <a:lnTo>
                      <a:pt x="10" y="220"/>
                    </a:lnTo>
                    <a:lnTo>
                      <a:pt x="13" y="216"/>
                    </a:lnTo>
                    <a:lnTo>
                      <a:pt x="15" y="214"/>
                    </a:lnTo>
                    <a:lnTo>
                      <a:pt x="15" y="210"/>
                    </a:lnTo>
                    <a:lnTo>
                      <a:pt x="15" y="214"/>
                    </a:lnTo>
                    <a:lnTo>
                      <a:pt x="15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04" name="Line 1564"/>
              <p:cNvSpPr>
                <a:spLocks noChangeShapeType="1"/>
              </p:cNvSpPr>
              <p:nvPr/>
            </p:nvSpPr>
            <p:spPr bwMode="auto">
              <a:xfrm>
                <a:off x="1113" y="224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05" name="Freeform 1565"/>
              <p:cNvSpPr>
                <a:spLocks/>
              </p:cNvSpPr>
              <p:nvPr/>
            </p:nvSpPr>
            <p:spPr bwMode="auto">
              <a:xfrm>
                <a:off x="1112" y="2242"/>
                <a:ext cx="20" cy="4"/>
              </a:xfrm>
              <a:custGeom>
                <a:avLst/>
                <a:gdLst>
                  <a:gd name="T0" fmla="*/ 0 w 100"/>
                  <a:gd name="T1" fmla="*/ 0 h 19"/>
                  <a:gd name="T2" fmla="*/ 0 w 100"/>
                  <a:gd name="T3" fmla="*/ 0 h 19"/>
                  <a:gd name="T4" fmla="*/ 0 w 100"/>
                  <a:gd name="T5" fmla="*/ 0 h 19"/>
                  <a:gd name="T6" fmla="*/ 0 w 100"/>
                  <a:gd name="T7" fmla="*/ 0 h 19"/>
                  <a:gd name="T8" fmla="*/ 0 w 100"/>
                  <a:gd name="T9" fmla="*/ 0 h 19"/>
                  <a:gd name="T10" fmla="*/ 0 w 100"/>
                  <a:gd name="T11" fmla="*/ 0 h 19"/>
                  <a:gd name="T12" fmla="*/ 0 w 100"/>
                  <a:gd name="T13" fmla="*/ 0 h 19"/>
                  <a:gd name="T14" fmla="*/ 0 w 100"/>
                  <a:gd name="T15" fmla="*/ 0 h 19"/>
                  <a:gd name="T16" fmla="*/ 0 w 100"/>
                  <a:gd name="T17" fmla="*/ 0 h 19"/>
                  <a:gd name="T18" fmla="*/ 0 w 100"/>
                  <a:gd name="T19" fmla="*/ 0 h 19"/>
                  <a:gd name="T20" fmla="*/ 0 w 100"/>
                  <a:gd name="T21" fmla="*/ 0 h 19"/>
                  <a:gd name="T22" fmla="*/ 0 w 100"/>
                  <a:gd name="T23" fmla="*/ 0 h 19"/>
                  <a:gd name="T24" fmla="*/ 0 w 100"/>
                  <a:gd name="T25" fmla="*/ 0 h 19"/>
                  <a:gd name="T26" fmla="*/ 0 w 100"/>
                  <a:gd name="T27" fmla="*/ 0 h 19"/>
                  <a:gd name="T28" fmla="*/ 0 w 100"/>
                  <a:gd name="T29" fmla="*/ 0 h 19"/>
                  <a:gd name="T30" fmla="*/ 0 w 100"/>
                  <a:gd name="T31" fmla="*/ 0 h 19"/>
                  <a:gd name="T32" fmla="*/ 0 w 100"/>
                  <a:gd name="T33" fmla="*/ 0 h 19"/>
                  <a:gd name="T34" fmla="*/ 0 w 100"/>
                  <a:gd name="T35" fmla="*/ 0 h 19"/>
                  <a:gd name="T36" fmla="*/ 0 w 100"/>
                  <a:gd name="T37" fmla="*/ 0 h 19"/>
                  <a:gd name="T38" fmla="*/ 0 w 100"/>
                  <a:gd name="T39" fmla="*/ 0 h 19"/>
                  <a:gd name="T40" fmla="*/ 0 w 100"/>
                  <a:gd name="T41" fmla="*/ 0 h 19"/>
                  <a:gd name="T42" fmla="*/ 0 w 100"/>
                  <a:gd name="T43" fmla="*/ 0 h 19"/>
                  <a:gd name="T44" fmla="*/ 0 w 100"/>
                  <a:gd name="T45" fmla="*/ 0 h 19"/>
                  <a:gd name="T46" fmla="*/ 0 w 100"/>
                  <a:gd name="T47" fmla="*/ 0 h 19"/>
                  <a:gd name="T48" fmla="*/ 0 w 100"/>
                  <a:gd name="T49" fmla="*/ 0 h 19"/>
                  <a:gd name="T50" fmla="*/ 0 w 100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00"/>
                  <a:gd name="T79" fmla="*/ 0 h 19"/>
                  <a:gd name="T80" fmla="*/ 100 w 100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00" h="19">
                    <a:moveTo>
                      <a:pt x="7" y="0"/>
                    </a:moveTo>
                    <a:lnTo>
                      <a:pt x="5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2" y="15"/>
                    </a:lnTo>
                    <a:lnTo>
                      <a:pt x="5" y="15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92" y="19"/>
                    </a:lnTo>
                    <a:lnTo>
                      <a:pt x="97" y="15"/>
                    </a:lnTo>
                    <a:lnTo>
                      <a:pt x="100" y="15"/>
                    </a:lnTo>
                    <a:lnTo>
                      <a:pt x="100" y="13"/>
                    </a:lnTo>
                    <a:lnTo>
                      <a:pt x="100" y="9"/>
                    </a:lnTo>
                    <a:lnTo>
                      <a:pt x="100" y="6"/>
                    </a:lnTo>
                    <a:lnTo>
                      <a:pt x="100" y="3"/>
                    </a:lnTo>
                    <a:lnTo>
                      <a:pt x="97" y="0"/>
                    </a:lnTo>
                    <a:lnTo>
                      <a:pt x="94" y="0"/>
                    </a:lnTo>
                    <a:lnTo>
                      <a:pt x="92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06" name="Line 1566"/>
              <p:cNvSpPr>
                <a:spLocks noChangeShapeType="1"/>
              </p:cNvSpPr>
              <p:nvPr/>
            </p:nvSpPr>
            <p:spPr bwMode="auto">
              <a:xfrm>
                <a:off x="1130" y="224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07" name="Freeform 1567"/>
              <p:cNvSpPr>
                <a:spLocks/>
              </p:cNvSpPr>
              <p:nvPr/>
            </p:nvSpPr>
            <p:spPr bwMode="auto">
              <a:xfrm>
                <a:off x="1129" y="2242"/>
                <a:ext cx="9" cy="4"/>
              </a:xfrm>
              <a:custGeom>
                <a:avLst/>
                <a:gdLst>
                  <a:gd name="T0" fmla="*/ 0 w 46"/>
                  <a:gd name="T1" fmla="*/ 0 h 19"/>
                  <a:gd name="T2" fmla="*/ 0 w 46"/>
                  <a:gd name="T3" fmla="*/ 0 h 19"/>
                  <a:gd name="T4" fmla="*/ 0 w 46"/>
                  <a:gd name="T5" fmla="*/ 0 h 19"/>
                  <a:gd name="T6" fmla="*/ 0 w 46"/>
                  <a:gd name="T7" fmla="*/ 0 h 19"/>
                  <a:gd name="T8" fmla="*/ 0 w 46"/>
                  <a:gd name="T9" fmla="*/ 0 h 19"/>
                  <a:gd name="T10" fmla="*/ 0 w 46"/>
                  <a:gd name="T11" fmla="*/ 0 h 19"/>
                  <a:gd name="T12" fmla="*/ 0 w 46"/>
                  <a:gd name="T13" fmla="*/ 0 h 19"/>
                  <a:gd name="T14" fmla="*/ 0 w 46"/>
                  <a:gd name="T15" fmla="*/ 0 h 19"/>
                  <a:gd name="T16" fmla="*/ 0 w 46"/>
                  <a:gd name="T17" fmla="*/ 0 h 19"/>
                  <a:gd name="T18" fmla="*/ 0 w 46"/>
                  <a:gd name="T19" fmla="*/ 0 h 19"/>
                  <a:gd name="T20" fmla="*/ 0 w 46"/>
                  <a:gd name="T21" fmla="*/ 0 h 19"/>
                  <a:gd name="T22" fmla="*/ 0 w 46"/>
                  <a:gd name="T23" fmla="*/ 0 h 19"/>
                  <a:gd name="T24" fmla="*/ 0 w 46"/>
                  <a:gd name="T25" fmla="*/ 0 h 19"/>
                  <a:gd name="T26" fmla="*/ 0 w 46"/>
                  <a:gd name="T27" fmla="*/ 0 h 19"/>
                  <a:gd name="T28" fmla="*/ 0 w 46"/>
                  <a:gd name="T29" fmla="*/ 0 h 19"/>
                  <a:gd name="T30" fmla="*/ 0 w 46"/>
                  <a:gd name="T31" fmla="*/ 0 h 19"/>
                  <a:gd name="T32" fmla="*/ 0 w 46"/>
                  <a:gd name="T33" fmla="*/ 0 h 19"/>
                  <a:gd name="T34" fmla="*/ 0 w 46"/>
                  <a:gd name="T35" fmla="*/ 0 h 19"/>
                  <a:gd name="T36" fmla="*/ 0 w 46"/>
                  <a:gd name="T37" fmla="*/ 0 h 19"/>
                  <a:gd name="T38" fmla="*/ 0 w 46"/>
                  <a:gd name="T39" fmla="*/ 0 h 19"/>
                  <a:gd name="T40" fmla="*/ 0 w 46"/>
                  <a:gd name="T41" fmla="*/ 0 h 19"/>
                  <a:gd name="T42" fmla="*/ 0 w 46"/>
                  <a:gd name="T43" fmla="*/ 0 h 19"/>
                  <a:gd name="T44" fmla="*/ 0 w 46"/>
                  <a:gd name="T45" fmla="*/ 0 h 19"/>
                  <a:gd name="T46" fmla="*/ 0 w 46"/>
                  <a:gd name="T47" fmla="*/ 0 h 19"/>
                  <a:gd name="T48" fmla="*/ 0 w 46"/>
                  <a:gd name="T49" fmla="*/ 0 h 19"/>
                  <a:gd name="T50" fmla="*/ 0 w 46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6"/>
                  <a:gd name="T79" fmla="*/ 0 h 19"/>
                  <a:gd name="T80" fmla="*/ 46 w 46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6" h="19">
                    <a:moveTo>
                      <a:pt x="8" y="0"/>
                    </a:moveTo>
                    <a:lnTo>
                      <a:pt x="8" y="0"/>
                    </a:lnTo>
                    <a:lnTo>
                      <a:pt x="5" y="0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13"/>
                    </a:lnTo>
                    <a:lnTo>
                      <a:pt x="2" y="15"/>
                    </a:lnTo>
                    <a:lnTo>
                      <a:pt x="5" y="15"/>
                    </a:lnTo>
                    <a:lnTo>
                      <a:pt x="8" y="19"/>
                    </a:lnTo>
                    <a:lnTo>
                      <a:pt x="35" y="19"/>
                    </a:lnTo>
                    <a:lnTo>
                      <a:pt x="41" y="15"/>
                    </a:lnTo>
                    <a:lnTo>
                      <a:pt x="43" y="15"/>
                    </a:lnTo>
                    <a:lnTo>
                      <a:pt x="46" y="13"/>
                    </a:lnTo>
                    <a:lnTo>
                      <a:pt x="46" y="9"/>
                    </a:lnTo>
                    <a:lnTo>
                      <a:pt x="46" y="6"/>
                    </a:lnTo>
                    <a:lnTo>
                      <a:pt x="46" y="3"/>
                    </a:lnTo>
                    <a:lnTo>
                      <a:pt x="43" y="3"/>
                    </a:lnTo>
                    <a:lnTo>
                      <a:pt x="41" y="0"/>
                    </a:lnTo>
                    <a:lnTo>
                      <a:pt x="35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08" name="Line 1568"/>
              <p:cNvSpPr>
                <a:spLocks noChangeShapeType="1"/>
              </p:cNvSpPr>
              <p:nvPr/>
            </p:nvSpPr>
            <p:spPr bwMode="auto">
              <a:xfrm>
                <a:off x="1138" y="224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09" name="Freeform 1569"/>
              <p:cNvSpPr>
                <a:spLocks/>
              </p:cNvSpPr>
              <p:nvPr/>
            </p:nvSpPr>
            <p:spPr bwMode="auto">
              <a:xfrm>
                <a:off x="1135" y="2242"/>
                <a:ext cx="3" cy="24"/>
              </a:xfrm>
              <a:custGeom>
                <a:avLst/>
                <a:gdLst>
                  <a:gd name="T0" fmla="*/ 0 w 16"/>
                  <a:gd name="T1" fmla="*/ 0 h 121"/>
                  <a:gd name="T2" fmla="*/ 0 w 16"/>
                  <a:gd name="T3" fmla="*/ 0 h 121"/>
                  <a:gd name="T4" fmla="*/ 0 w 16"/>
                  <a:gd name="T5" fmla="*/ 0 h 121"/>
                  <a:gd name="T6" fmla="*/ 0 w 16"/>
                  <a:gd name="T7" fmla="*/ 0 h 121"/>
                  <a:gd name="T8" fmla="*/ 0 w 16"/>
                  <a:gd name="T9" fmla="*/ 0 h 121"/>
                  <a:gd name="T10" fmla="*/ 0 w 16"/>
                  <a:gd name="T11" fmla="*/ 0 h 121"/>
                  <a:gd name="T12" fmla="*/ 0 w 16"/>
                  <a:gd name="T13" fmla="*/ 0 h 121"/>
                  <a:gd name="T14" fmla="*/ 0 w 16"/>
                  <a:gd name="T15" fmla="*/ 0 h 121"/>
                  <a:gd name="T16" fmla="*/ 0 w 16"/>
                  <a:gd name="T17" fmla="*/ 0 h 121"/>
                  <a:gd name="T18" fmla="*/ 0 w 16"/>
                  <a:gd name="T19" fmla="*/ 0 h 121"/>
                  <a:gd name="T20" fmla="*/ 0 w 16"/>
                  <a:gd name="T21" fmla="*/ 0 h 121"/>
                  <a:gd name="T22" fmla="*/ 0 w 16"/>
                  <a:gd name="T23" fmla="*/ 0 h 121"/>
                  <a:gd name="T24" fmla="*/ 0 w 16"/>
                  <a:gd name="T25" fmla="*/ 0 h 121"/>
                  <a:gd name="T26" fmla="*/ 0 w 16"/>
                  <a:gd name="T27" fmla="*/ 0 h 121"/>
                  <a:gd name="T28" fmla="*/ 0 w 16"/>
                  <a:gd name="T29" fmla="*/ 0 h 121"/>
                  <a:gd name="T30" fmla="*/ 0 w 16"/>
                  <a:gd name="T31" fmla="*/ 0 h 121"/>
                  <a:gd name="T32" fmla="*/ 0 w 16"/>
                  <a:gd name="T33" fmla="*/ 0 h 121"/>
                  <a:gd name="T34" fmla="*/ 0 w 16"/>
                  <a:gd name="T35" fmla="*/ 0 h 121"/>
                  <a:gd name="T36" fmla="*/ 0 w 16"/>
                  <a:gd name="T37" fmla="*/ 0 h 121"/>
                  <a:gd name="T38" fmla="*/ 0 w 16"/>
                  <a:gd name="T39" fmla="*/ 0 h 121"/>
                  <a:gd name="T40" fmla="*/ 0 w 16"/>
                  <a:gd name="T41" fmla="*/ 0 h 121"/>
                  <a:gd name="T42" fmla="*/ 0 w 16"/>
                  <a:gd name="T43" fmla="*/ 0 h 121"/>
                  <a:gd name="T44" fmla="*/ 0 w 16"/>
                  <a:gd name="T45" fmla="*/ 0 h 121"/>
                  <a:gd name="T46" fmla="*/ 0 w 16"/>
                  <a:gd name="T47" fmla="*/ 0 h 121"/>
                  <a:gd name="T48" fmla="*/ 0 w 16"/>
                  <a:gd name="T49" fmla="*/ 0 h 121"/>
                  <a:gd name="T50" fmla="*/ 0 w 16"/>
                  <a:gd name="T51" fmla="*/ 0 h 12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1"/>
                  <a:gd name="T80" fmla="*/ 16 w 16"/>
                  <a:gd name="T81" fmla="*/ 121 h 121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1">
                    <a:moveTo>
                      <a:pt x="16" y="9"/>
                    </a:moveTo>
                    <a:lnTo>
                      <a:pt x="16" y="6"/>
                    </a:lnTo>
                    <a:lnTo>
                      <a:pt x="16" y="3"/>
                    </a:lnTo>
                    <a:lnTo>
                      <a:pt x="13" y="3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14"/>
                    </a:lnTo>
                    <a:lnTo>
                      <a:pt x="2" y="117"/>
                    </a:lnTo>
                    <a:lnTo>
                      <a:pt x="5" y="121"/>
                    </a:lnTo>
                    <a:lnTo>
                      <a:pt x="8" y="121"/>
                    </a:lnTo>
                    <a:lnTo>
                      <a:pt x="11" y="121"/>
                    </a:lnTo>
                    <a:lnTo>
                      <a:pt x="11" y="117"/>
                    </a:lnTo>
                    <a:lnTo>
                      <a:pt x="13" y="117"/>
                    </a:lnTo>
                    <a:lnTo>
                      <a:pt x="16" y="114"/>
                    </a:lnTo>
                    <a:lnTo>
                      <a:pt x="16" y="111"/>
                    </a:lnTo>
                    <a:lnTo>
                      <a:pt x="16" y="114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10" name="Line 1570"/>
              <p:cNvSpPr>
                <a:spLocks noChangeShapeType="1"/>
              </p:cNvSpPr>
              <p:nvPr/>
            </p:nvSpPr>
            <p:spPr bwMode="auto">
              <a:xfrm>
                <a:off x="1136" y="226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11" name="Freeform 1571"/>
              <p:cNvSpPr>
                <a:spLocks/>
              </p:cNvSpPr>
              <p:nvPr/>
            </p:nvSpPr>
            <p:spPr bwMode="auto">
              <a:xfrm>
                <a:off x="1135" y="2262"/>
                <a:ext cx="6" cy="4"/>
              </a:xfrm>
              <a:custGeom>
                <a:avLst/>
                <a:gdLst>
                  <a:gd name="T0" fmla="*/ 0 w 30"/>
                  <a:gd name="T1" fmla="*/ 0 h 19"/>
                  <a:gd name="T2" fmla="*/ 0 w 30"/>
                  <a:gd name="T3" fmla="*/ 0 h 19"/>
                  <a:gd name="T4" fmla="*/ 0 w 30"/>
                  <a:gd name="T5" fmla="*/ 0 h 19"/>
                  <a:gd name="T6" fmla="*/ 0 w 30"/>
                  <a:gd name="T7" fmla="*/ 0 h 19"/>
                  <a:gd name="T8" fmla="*/ 0 w 30"/>
                  <a:gd name="T9" fmla="*/ 0 h 19"/>
                  <a:gd name="T10" fmla="*/ 0 w 30"/>
                  <a:gd name="T11" fmla="*/ 0 h 19"/>
                  <a:gd name="T12" fmla="*/ 0 w 30"/>
                  <a:gd name="T13" fmla="*/ 0 h 19"/>
                  <a:gd name="T14" fmla="*/ 0 w 30"/>
                  <a:gd name="T15" fmla="*/ 0 h 19"/>
                  <a:gd name="T16" fmla="*/ 0 w 30"/>
                  <a:gd name="T17" fmla="*/ 0 h 19"/>
                  <a:gd name="T18" fmla="*/ 0 w 30"/>
                  <a:gd name="T19" fmla="*/ 0 h 19"/>
                  <a:gd name="T20" fmla="*/ 0 w 30"/>
                  <a:gd name="T21" fmla="*/ 0 h 19"/>
                  <a:gd name="T22" fmla="*/ 0 w 30"/>
                  <a:gd name="T23" fmla="*/ 0 h 19"/>
                  <a:gd name="T24" fmla="*/ 0 w 30"/>
                  <a:gd name="T25" fmla="*/ 0 h 19"/>
                  <a:gd name="T26" fmla="*/ 0 w 30"/>
                  <a:gd name="T27" fmla="*/ 0 h 19"/>
                  <a:gd name="T28" fmla="*/ 0 w 30"/>
                  <a:gd name="T29" fmla="*/ 0 h 19"/>
                  <a:gd name="T30" fmla="*/ 0 w 30"/>
                  <a:gd name="T31" fmla="*/ 0 h 19"/>
                  <a:gd name="T32" fmla="*/ 0 w 30"/>
                  <a:gd name="T33" fmla="*/ 0 h 19"/>
                  <a:gd name="T34" fmla="*/ 0 w 30"/>
                  <a:gd name="T35" fmla="*/ 0 h 19"/>
                  <a:gd name="T36" fmla="*/ 0 w 30"/>
                  <a:gd name="T37" fmla="*/ 0 h 19"/>
                  <a:gd name="T38" fmla="*/ 0 w 30"/>
                  <a:gd name="T39" fmla="*/ 0 h 19"/>
                  <a:gd name="T40" fmla="*/ 0 w 30"/>
                  <a:gd name="T41" fmla="*/ 0 h 19"/>
                  <a:gd name="T42" fmla="*/ 0 w 30"/>
                  <a:gd name="T43" fmla="*/ 0 h 19"/>
                  <a:gd name="T44" fmla="*/ 0 w 30"/>
                  <a:gd name="T45" fmla="*/ 0 h 19"/>
                  <a:gd name="T46" fmla="*/ 0 w 30"/>
                  <a:gd name="T47" fmla="*/ 0 h 19"/>
                  <a:gd name="T48" fmla="*/ 0 w 30"/>
                  <a:gd name="T49" fmla="*/ 0 h 19"/>
                  <a:gd name="T50" fmla="*/ 0 w 30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0"/>
                  <a:gd name="T79" fmla="*/ 0 h 19"/>
                  <a:gd name="T80" fmla="*/ 30 w 30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0" h="19">
                    <a:moveTo>
                      <a:pt x="8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2" y="15"/>
                    </a:lnTo>
                    <a:lnTo>
                      <a:pt x="5" y="19"/>
                    </a:lnTo>
                    <a:lnTo>
                      <a:pt x="8" y="19"/>
                    </a:lnTo>
                    <a:lnTo>
                      <a:pt x="22" y="19"/>
                    </a:lnTo>
                    <a:lnTo>
                      <a:pt x="27" y="15"/>
                    </a:lnTo>
                    <a:lnTo>
                      <a:pt x="30" y="12"/>
                    </a:lnTo>
                    <a:lnTo>
                      <a:pt x="30" y="9"/>
                    </a:lnTo>
                    <a:lnTo>
                      <a:pt x="30" y="6"/>
                    </a:lnTo>
                    <a:lnTo>
                      <a:pt x="30" y="2"/>
                    </a:lnTo>
                    <a:lnTo>
                      <a:pt x="27" y="2"/>
                    </a:lnTo>
                    <a:lnTo>
                      <a:pt x="27" y="0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12" name="Line 1572"/>
              <p:cNvSpPr>
                <a:spLocks noChangeShapeType="1"/>
              </p:cNvSpPr>
              <p:nvPr/>
            </p:nvSpPr>
            <p:spPr bwMode="auto">
              <a:xfrm>
                <a:off x="1141" y="226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13" name="Freeform 1573"/>
              <p:cNvSpPr>
                <a:spLocks/>
              </p:cNvSpPr>
              <p:nvPr/>
            </p:nvSpPr>
            <p:spPr bwMode="auto">
              <a:xfrm>
                <a:off x="1137" y="2262"/>
                <a:ext cx="4" cy="24"/>
              </a:xfrm>
              <a:custGeom>
                <a:avLst/>
                <a:gdLst>
                  <a:gd name="T0" fmla="*/ 0 w 17"/>
                  <a:gd name="T1" fmla="*/ 0 h 120"/>
                  <a:gd name="T2" fmla="*/ 0 w 17"/>
                  <a:gd name="T3" fmla="*/ 0 h 120"/>
                  <a:gd name="T4" fmla="*/ 0 w 17"/>
                  <a:gd name="T5" fmla="*/ 0 h 120"/>
                  <a:gd name="T6" fmla="*/ 0 w 17"/>
                  <a:gd name="T7" fmla="*/ 0 h 120"/>
                  <a:gd name="T8" fmla="*/ 0 w 17"/>
                  <a:gd name="T9" fmla="*/ 0 h 120"/>
                  <a:gd name="T10" fmla="*/ 0 w 17"/>
                  <a:gd name="T11" fmla="*/ 0 h 120"/>
                  <a:gd name="T12" fmla="*/ 0 w 17"/>
                  <a:gd name="T13" fmla="*/ 0 h 120"/>
                  <a:gd name="T14" fmla="*/ 0 w 17"/>
                  <a:gd name="T15" fmla="*/ 0 h 120"/>
                  <a:gd name="T16" fmla="*/ 0 w 17"/>
                  <a:gd name="T17" fmla="*/ 0 h 120"/>
                  <a:gd name="T18" fmla="*/ 0 w 17"/>
                  <a:gd name="T19" fmla="*/ 0 h 120"/>
                  <a:gd name="T20" fmla="*/ 0 w 17"/>
                  <a:gd name="T21" fmla="*/ 0 h 120"/>
                  <a:gd name="T22" fmla="*/ 0 w 17"/>
                  <a:gd name="T23" fmla="*/ 0 h 120"/>
                  <a:gd name="T24" fmla="*/ 0 w 17"/>
                  <a:gd name="T25" fmla="*/ 0 h 120"/>
                  <a:gd name="T26" fmla="*/ 0 w 17"/>
                  <a:gd name="T27" fmla="*/ 0 h 120"/>
                  <a:gd name="T28" fmla="*/ 0 w 17"/>
                  <a:gd name="T29" fmla="*/ 0 h 120"/>
                  <a:gd name="T30" fmla="*/ 0 w 17"/>
                  <a:gd name="T31" fmla="*/ 0 h 120"/>
                  <a:gd name="T32" fmla="*/ 0 w 17"/>
                  <a:gd name="T33" fmla="*/ 0 h 120"/>
                  <a:gd name="T34" fmla="*/ 0 w 17"/>
                  <a:gd name="T35" fmla="*/ 0 h 120"/>
                  <a:gd name="T36" fmla="*/ 0 w 17"/>
                  <a:gd name="T37" fmla="*/ 0 h 120"/>
                  <a:gd name="T38" fmla="*/ 0 w 17"/>
                  <a:gd name="T39" fmla="*/ 0 h 120"/>
                  <a:gd name="T40" fmla="*/ 0 w 17"/>
                  <a:gd name="T41" fmla="*/ 0 h 120"/>
                  <a:gd name="T42" fmla="*/ 0 w 17"/>
                  <a:gd name="T43" fmla="*/ 0 h 120"/>
                  <a:gd name="T44" fmla="*/ 0 w 17"/>
                  <a:gd name="T45" fmla="*/ 0 h 120"/>
                  <a:gd name="T46" fmla="*/ 0 w 17"/>
                  <a:gd name="T47" fmla="*/ 0 h 120"/>
                  <a:gd name="T48" fmla="*/ 0 w 17"/>
                  <a:gd name="T49" fmla="*/ 0 h 120"/>
                  <a:gd name="T50" fmla="*/ 0 w 17"/>
                  <a:gd name="T51" fmla="*/ 0 h 12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20"/>
                  <a:gd name="T80" fmla="*/ 17 w 17"/>
                  <a:gd name="T81" fmla="*/ 120 h 12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20">
                    <a:moveTo>
                      <a:pt x="17" y="9"/>
                    </a:moveTo>
                    <a:lnTo>
                      <a:pt x="17" y="6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3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14"/>
                    </a:lnTo>
                    <a:lnTo>
                      <a:pt x="3" y="114"/>
                    </a:lnTo>
                    <a:lnTo>
                      <a:pt x="3" y="117"/>
                    </a:lnTo>
                    <a:lnTo>
                      <a:pt x="6" y="117"/>
                    </a:lnTo>
                    <a:lnTo>
                      <a:pt x="6" y="120"/>
                    </a:lnTo>
                    <a:lnTo>
                      <a:pt x="9" y="120"/>
                    </a:lnTo>
                    <a:lnTo>
                      <a:pt x="11" y="120"/>
                    </a:lnTo>
                    <a:lnTo>
                      <a:pt x="14" y="117"/>
                    </a:lnTo>
                    <a:lnTo>
                      <a:pt x="17" y="114"/>
                    </a:lnTo>
                    <a:lnTo>
                      <a:pt x="17" y="110"/>
                    </a:lnTo>
                    <a:lnTo>
                      <a:pt x="17" y="114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14" name="Line 1574"/>
              <p:cNvSpPr>
                <a:spLocks noChangeShapeType="1"/>
              </p:cNvSpPr>
              <p:nvPr/>
            </p:nvSpPr>
            <p:spPr bwMode="auto">
              <a:xfrm>
                <a:off x="1139" y="228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15" name="Freeform 1575"/>
              <p:cNvSpPr>
                <a:spLocks/>
              </p:cNvSpPr>
              <p:nvPr/>
            </p:nvSpPr>
            <p:spPr bwMode="auto">
              <a:xfrm>
                <a:off x="1137" y="2283"/>
                <a:ext cx="9" cy="3"/>
              </a:xfrm>
              <a:custGeom>
                <a:avLst/>
                <a:gdLst>
                  <a:gd name="T0" fmla="*/ 0 w 46"/>
                  <a:gd name="T1" fmla="*/ 0 h 18"/>
                  <a:gd name="T2" fmla="*/ 0 w 46"/>
                  <a:gd name="T3" fmla="*/ 0 h 18"/>
                  <a:gd name="T4" fmla="*/ 0 w 46"/>
                  <a:gd name="T5" fmla="*/ 0 h 18"/>
                  <a:gd name="T6" fmla="*/ 0 w 46"/>
                  <a:gd name="T7" fmla="*/ 0 h 18"/>
                  <a:gd name="T8" fmla="*/ 0 w 46"/>
                  <a:gd name="T9" fmla="*/ 0 h 18"/>
                  <a:gd name="T10" fmla="*/ 0 w 46"/>
                  <a:gd name="T11" fmla="*/ 0 h 18"/>
                  <a:gd name="T12" fmla="*/ 0 w 46"/>
                  <a:gd name="T13" fmla="*/ 0 h 18"/>
                  <a:gd name="T14" fmla="*/ 0 w 46"/>
                  <a:gd name="T15" fmla="*/ 0 h 18"/>
                  <a:gd name="T16" fmla="*/ 0 w 46"/>
                  <a:gd name="T17" fmla="*/ 0 h 18"/>
                  <a:gd name="T18" fmla="*/ 0 w 46"/>
                  <a:gd name="T19" fmla="*/ 0 h 18"/>
                  <a:gd name="T20" fmla="*/ 0 w 46"/>
                  <a:gd name="T21" fmla="*/ 0 h 18"/>
                  <a:gd name="T22" fmla="*/ 0 w 46"/>
                  <a:gd name="T23" fmla="*/ 0 h 18"/>
                  <a:gd name="T24" fmla="*/ 0 w 46"/>
                  <a:gd name="T25" fmla="*/ 0 h 18"/>
                  <a:gd name="T26" fmla="*/ 0 w 46"/>
                  <a:gd name="T27" fmla="*/ 0 h 18"/>
                  <a:gd name="T28" fmla="*/ 0 w 46"/>
                  <a:gd name="T29" fmla="*/ 0 h 18"/>
                  <a:gd name="T30" fmla="*/ 0 w 46"/>
                  <a:gd name="T31" fmla="*/ 0 h 18"/>
                  <a:gd name="T32" fmla="*/ 0 w 46"/>
                  <a:gd name="T33" fmla="*/ 0 h 18"/>
                  <a:gd name="T34" fmla="*/ 0 w 46"/>
                  <a:gd name="T35" fmla="*/ 0 h 18"/>
                  <a:gd name="T36" fmla="*/ 0 w 46"/>
                  <a:gd name="T37" fmla="*/ 0 h 18"/>
                  <a:gd name="T38" fmla="*/ 0 w 46"/>
                  <a:gd name="T39" fmla="*/ 0 h 18"/>
                  <a:gd name="T40" fmla="*/ 0 w 46"/>
                  <a:gd name="T41" fmla="*/ 0 h 18"/>
                  <a:gd name="T42" fmla="*/ 0 w 46"/>
                  <a:gd name="T43" fmla="*/ 0 h 18"/>
                  <a:gd name="T44" fmla="*/ 0 w 46"/>
                  <a:gd name="T45" fmla="*/ 0 h 18"/>
                  <a:gd name="T46" fmla="*/ 0 w 46"/>
                  <a:gd name="T47" fmla="*/ 0 h 18"/>
                  <a:gd name="T48" fmla="*/ 0 w 46"/>
                  <a:gd name="T49" fmla="*/ 0 h 18"/>
                  <a:gd name="T50" fmla="*/ 0 w 46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6"/>
                  <a:gd name="T79" fmla="*/ 0 h 18"/>
                  <a:gd name="T80" fmla="*/ 46 w 46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6" h="18">
                    <a:moveTo>
                      <a:pt x="9" y="0"/>
                    </a:moveTo>
                    <a:lnTo>
                      <a:pt x="6" y="0"/>
                    </a:lnTo>
                    <a:lnTo>
                      <a:pt x="3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3" y="12"/>
                    </a:lnTo>
                    <a:lnTo>
                      <a:pt x="3" y="15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9" y="18"/>
                    </a:lnTo>
                    <a:lnTo>
                      <a:pt x="35" y="18"/>
                    </a:lnTo>
                    <a:lnTo>
                      <a:pt x="41" y="15"/>
                    </a:lnTo>
                    <a:lnTo>
                      <a:pt x="44" y="15"/>
                    </a:lnTo>
                    <a:lnTo>
                      <a:pt x="44" y="12"/>
                    </a:lnTo>
                    <a:lnTo>
                      <a:pt x="46" y="8"/>
                    </a:lnTo>
                    <a:lnTo>
                      <a:pt x="46" y="6"/>
                    </a:lnTo>
                    <a:lnTo>
                      <a:pt x="44" y="2"/>
                    </a:lnTo>
                    <a:lnTo>
                      <a:pt x="41" y="0"/>
                    </a:lnTo>
                    <a:lnTo>
                      <a:pt x="39" y="0"/>
                    </a:lnTo>
                    <a:lnTo>
                      <a:pt x="35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16" name="Line 1576"/>
              <p:cNvSpPr>
                <a:spLocks noChangeShapeType="1"/>
              </p:cNvSpPr>
              <p:nvPr/>
            </p:nvSpPr>
            <p:spPr bwMode="auto">
              <a:xfrm>
                <a:off x="1146" y="228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17" name="Freeform 1577"/>
              <p:cNvSpPr>
                <a:spLocks/>
              </p:cNvSpPr>
              <p:nvPr/>
            </p:nvSpPr>
            <p:spPr bwMode="auto">
              <a:xfrm>
                <a:off x="1143" y="2283"/>
                <a:ext cx="3" cy="23"/>
              </a:xfrm>
              <a:custGeom>
                <a:avLst/>
                <a:gdLst>
                  <a:gd name="T0" fmla="*/ 0 w 15"/>
                  <a:gd name="T1" fmla="*/ 0 h 119"/>
                  <a:gd name="T2" fmla="*/ 0 w 15"/>
                  <a:gd name="T3" fmla="*/ 0 h 119"/>
                  <a:gd name="T4" fmla="*/ 0 w 15"/>
                  <a:gd name="T5" fmla="*/ 0 h 119"/>
                  <a:gd name="T6" fmla="*/ 0 w 15"/>
                  <a:gd name="T7" fmla="*/ 0 h 119"/>
                  <a:gd name="T8" fmla="*/ 0 w 15"/>
                  <a:gd name="T9" fmla="*/ 0 h 119"/>
                  <a:gd name="T10" fmla="*/ 0 w 15"/>
                  <a:gd name="T11" fmla="*/ 0 h 119"/>
                  <a:gd name="T12" fmla="*/ 0 w 15"/>
                  <a:gd name="T13" fmla="*/ 0 h 119"/>
                  <a:gd name="T14" fmla="*/ 0 w 15"/>
                  <a:gd name="T15" fmla="*/ 0 h 119"/>
                  <a:gd name="T16" fmla="*/ 0 w 15"/>
                  <a:gd name="T17" fmla="*/ 0 h 119"/>
                  <a:gd name="T18" fmla="*/ 0 w 15"/>
                  <a:gd name="T19" fmla="*/ 0 h 119"/>
                  <a:gd name="T20" fmla="*/ 0 w 15"/>
                  <a:gd name="T21" fmla="*/ 0 h 119"/>
                  <a:gd name="T22" fmla="*/ 0 w 15"/>
                  <a:gd name="T23" fmla="*/ 0 h 119"/>
                  <a:gd name="T24" fmla="*/ 0 w 15"/>
                  <a:gd name="T25" fmla="*/ 0 h 119"/>
                  <a:gd name="T26" fmla="*/ 0 w 15"/>
                  <a:gd name="T27" fmla="*/ 0 h 119"/>
                  <a:gd name="T28" fmla="*/ 0 w 15"/>
                  <a:gd name="T29" fmla="*/ 0 h 119"/>
                  <a:gd name="T30" fmla="*/ 0 w 15"/>
                  <a:gd name="T31" fmla="*/ 0 h 119"/>
                  <a:gd name="T32" fmla="*/ 0 w 15"/>
                  <a:gd name="T33" fmla="*/ 0 h 119"/>
                  <a:gd name="T34" fmla="*/ 0 w 15"/>
                  <a:gd name="T35" fmla="*/ 0 h 119"/>
                  <a:gd name="T36" fmla="*/ 0 w 15"/>
                  <a:gd name="T37" fmla="*/ 0 h 119"/>
                  <a:gd name="T38" fmla="*/ 0 w 15"/>
                  <a:gd name="T39" fmla="*/ 0 h 119"/>
                  <a:gd name="T40" fmla="*/ 0 w 15"/>
                  <a:gd name="T41" fmla="*/ 0 h 119"/>
                  <a:gd name="T42" fmla="*/ 0 w 15"/>
                  <a:gd name="T43" fmla="*/ 0 h 119"/>
                  <a:gd name="T44" fmla="*/ 0 w 15"/>
                  <a:gd name="T45" fmla="*/ 0 h 119"/>
                  <a:gd name="T46" fmla="*/ 0 w 15"/>
                  <a:gd name="T47" fmla="*/ 0 h 119"/>
                  <a:gd name="T48" fmla="*/ 0 w 15"/>
                  <a:gd name="T49" fmla="*/ 0 h 119"/>
                  <a:gd name="T50" fmla="*/ 0 w 15"/>
                  <a:gd name="T51" fmla="*/ 0 h 1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5"/>
                  <a:gd name="T79" fmla="*/ 0 h 119"/>
                  <a:gd name="T80" fmla="*/ 15 w 15"/>
                  <a:gd name="T81" fmla="*/ 119 h 1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5" h="119">
                    <a:moveTo>
                      <a:pt x="15" y="8"/>
                    </a:moveTo>
                    <a:lnTo>
                      <a:pt x="15" y="6"/>
                    </a:lnTo>
                    <a:lnTo>
                      <a:pt x="13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14"/>
                    </a:lnTo>
                    <a:lnTo>
                      <a:pt x="2" y="116"/>
                    </a:lnTo>
                    <a:lnTo>
                      <a:pt x="4" y="119"/>
                    </a:lnTo>
                    <a:lnTo>
                      <a:pt x="8" y="119"/>
                    </a:lnTo>
                    <a:lnTo>
                      <a:pt x="10" y="116"/>
                    </a:lnTo>
                    <a:lnTo>
                      <a:pt x="13" y="116"/>
                    </a:lnTo>
                    <a:lnTo>
                      <a:pt x="13" y="114"/>
                    </a:lnTo>
                    <a:lnTo>
                      <a:pt x="15" y="110"/>
                    </a:lnTo>
                    <a:lnTo>
                      <a:pt x="15" y="114"/>
                    </a:lnTo>
                    <a:lnTo>
                      <a:pt x="15" y="8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18" name="Line 1578"/>
              <p:cNvSpPr>
                <a:spLocks noChangeShapeType="1"/>
              </p:cNvSpPr>
              <p:nvPr/>
            </p:nvSpPr>
            <p:spPr bwMode="auto">
              <a:xfrm>
                <a:off x="1145" y="230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19" name="Freeform 1579"/>
              <p:cNvSpPr>
                <a:spLocks/>
              </p:cNvSpPr>
              <p:nvPr/>
            </p:nvSpPr>
            <p:spPr bwMode="auto">
              <a:xfrm>
                <a:off x="1143" y="2303"/>
                <a:ext cx="23" cy="3"/>
              </a:xfrm>
              <a:custGeom>
                <a:avLst/>
                <a:gdLst>
                  <a:gd name="T0" fmla="*/ 0 w 114"/>
                  <a:gd name="T1" fmla="*/ 0 h 17"/>
                  <a:gd name="T2" fmla="*/ 0 w 114"/>
                  <a:gd name="T3" fmla="*/ 0 h 17"/>
                  <a:gd name="T4" fmla="*/ 0 w 114"/>
                  <a:gd name="T5" fmla="*/ 0 h 17"/>
                  <a:gd name="T6" fmla="*/ 0 w 114"/>
                  <a:gd name="T7" fmla="*/ 0 h 17"/>
                  <a:gd name="T8" fmla="*/ 0 w 114"/>
                  <a:gd name="T9" fmla="*/ 0 h 17"/>
                  <a:gd name="T10" fmla="*/ 0 w 114"/>
                  <a:gd name="T11" fmla="*/ 0 h 17"/>
                  <a:gd name="T12" fmla="*/ 0 w 114"/>
                  <a:gd name="T13" fmla="*/ 0 h 17"/>
                  <a:gd name="T14" fmla="*/ 0 w 114"/>
                  <a:gd name="T15" fmla="*/ 0 h 17"/>
                  <a:gd name="T16" fmla="*/ 0 w 114"/>
                  <a:gd name="T17" fmla="*/ 0 h 17"/>
                  <a:gd name="T18" fmla="*/ 0 w 114"/>
                  <a:gd name="T19" fmla="*/ 0 h 17"/>
                  <a:gd name="T20" fmla="*/ 0 w 114"/>
                  <a:gd name="T21" fmla="*/ 0 h 17"/>
                  <a:gd name="T22" fmla="*/ 0 w 114"/>
                  <a:gd name="T23" fmla="*/ 0 h 17"/>
                  <a:gd name="T24" fmla="*/ 0 w 114"/>
                  <a:gd name="T25" fmla="*/ 0 h 17"/>
                  <a:gd name="T26" fmla="*/ 0 w 114"/>
                  <a:gd name="T27" fmla="*/ 0 h 17"/>
                  <a:gd name="T28" fmla="*/ 0 w 114"/>
                  <a:gd name="T29" fmla="*/ 0 h 17"/>
                  <a:gd name="T30" fmla="*/ 0 w 114"/>
                  <a:gd name="T31" fmla="*/ 0 h 17"/>
                  <a:gd name="T32" fmla="*/ 0 w 114"/>
                  <a:gd name="T33" fmla="*/ 0 h 17"/>
                  <a:gd name="T34" fmla="*/ 0 w 114"/>
                  <a:gd name="T35" fmla="*/ 0 h 17"/>
                  <a:gd name="T36" fmla="*/ 0 w 114"/>
                  <a:gd name="T37" fmla="*/ 0 h 17"/>
                  <a:gd name="T38" fmla="*/ 0 w 114"/>
                  <a:gd name="T39" fmla="*/ 0 h 17"/>
                  <a:gd name="T40" fmla="*/ 0 w 114"/>
                  <a:gd name="T41" fmla="*/ 0 h 17"/>
                  <a:gd name="T42" fmla="*/ 0 w 114"/>
                  <a:gd name="T43" fmla="*/ 0 h 17"/>
                  <a:gd name="T44" fmla="*/ 0 w 114"/>
                  <a:gd name="T45" fmla="*/ 0 h 17"/>
                  <a:gd name="T46" fmla="*/ 0 w 114"/>
                  <a:gd name="T47" fmla="*/ 0 h 17"/>
                  <a:gd name="T48" fmla="*/ 0 w 114"/>
                  <a:gd name="T49" fmla="*/ 0 h 17"/>
                  <a:gd name="T50" fmla="*/ 0 w 114"/>
                  <a:gd name="T51" fmla="*/ 0 h 1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14"/>
                  <a:gd name="T79" fmla="*/ 0 h 17"/>
                  <a:gd name="T80" fmla="*/ 114 w 114"/>
                  <a:gd name="T81" fmla="*/ 17 h 1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14" h="17">
                    <a:moveTo>
                      <a:pt x="8" y="0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7"/>
                    </a:lnTo>
                    <a:lnTo>
                      <a:pt x="8" y="17"/>
                    </a:lnTo>
                    <a:lnTo>
                      <a:pt x="105" y="17"/>
                    </a:lnTo>
                    <a:lnTo>
                      <a:pt x="111" y="14"/>
                    </a:lnTo>
                    <a:lnTo>
                      <a:pt x="114" y="12"/>
                    </a:lnTo>
                    <a:lnTo>
                      <a:pt x="114" y="8"/>
                    </a:lnTo>
                    <a:lnTo>
                      <a:pt x="114" y="6"/>
                    </a:lnTo>
                    <a:lnTo>
                      <a:pt x="114" y="2"/>
                    </a:lnTo>
                    <a:lnTo>
                      <a:pt x="111" y="2"/>
                    </a:lnTo>
                    <a:lnTo>
                      <a:pt x="111" y="0"/>
                    </a:lnTo>
                    <a:lnTo>
                      <a:pt x="109" y="0"/>
                    </a:lnTo>
                    <a:lnTo>
                      <a:pt x="105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20" name="Line 1580"/>
              <p:cNvSpPr>
                <a:spLocks noChangeShapeType="1"/>
              </p:cNvSpPr>
              <p:nvPr/>
            </p:nvSpPr>
            <p:spPr bwMode="auto">
              <a:xfrm>
                <a:off x="1166" y="230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21" name="Freeform 1581"/>
              <p:cNvSpPr>
                <a:spLocks/>
              </p:cNvSpPr>
              <p:nvPr/>
            </p:nvSpPr>
            <p:spPr bwMode="auto">
              <a:xfrm>
                <a:off x="1163" y="2303"/>
                <a:ext cx="3" cy="24"/>
              </a:xfrm>
              <a:custGeom>
                <a:avLst/>
                <a:gdLst>
                  <a:gd name="T0" fmla="*/ 0 w 16"/>
                  <a:gd name="T1" fmla="*/ 0 h 119"/>
                  <a:gd name="T2" fmla="*/ 0 w 16"/>
                  <a:gd name="T3" fmla="*/ 0 h 119"/>
                  <a:gd name="T4" fmla="*/ 0 w 16"/>
                  <a:gd name="T5" fmla="*/ 0 h 119"/>
                  <a:gd name="T6" fmla="*/ 0 w 16"/>
                  <a:gd name="T7" fmla="*/ 0 h 119"/>
                  <a:gd name="T8" fmla="*/ 0 w 16"/>
                  <a:gd name="T9" fmla="*/ 0 h 119"/>
                  <a:gd name="T10" fmla="*/ 0 w 16"/>
                  <a:gd name="T11" fmla="*/ 0 h 119"/>
                  <a:gd name="T12" fmla="*/ 0 w 16"/>
                  <a:gd name="T13" fmla="*/ 0 h 119"/>
                  <a:gd name="T14" fmla="*/ 0 w 16"/>
                  <a:gd name="T15" fmla="*/ 0 h 119"/>
                  <a:gd name="T16" fmla="*/ 0 w 16"/>
                  <a:gd name="T17" fmla="*/ 0 h 119"/>
                  <a:gd name="T18" fmla="*/ 0 w 16"/>
                  <a:gd name="T19" fmla="*/ 0 h 119"/>
                  <a:gd name="T20" fmla="*/ 0 w 16"/>
                  <a:gd name="T21" fmla="*/ 0 h 119"/>
                  <a:gd name="T22" fmla="*/ 0 w 16"/>
                  <a:gd name="T23" fmla="*/ 0 h 119"/>
                  <a:gd name="T24" fmla="*/ 0 w 16"/>
                  <a:gd name="T25" fmla="*/ 0 h 119"/>
                  <a:gd name="T26" fmla="*/ 0 w 16"/>
                  <a:gd name="T27" fmla="*/ 0 h 119"/>
                  <a:gd name="T28" fmla="*/ 0 w 16"/>
                  <a:gd name="T29" fmla="*/ 0 h 119"/>
                  <a:gd name="T30" fmla="*/ 0 w 16"/>
                  <a:gd name="T31" fmla="*/ 0 h 119"/>
                  <a:gd name="T32" fmla="*/ 0 w 16"/>
                  <a:gd name="T33" fmla="*/ 0 h 119"/>
                  <a:gd name="T34" fmla="*/ 0 w 16"/>
                  <a:gd name="T35" fmla="*/ 0 h 119"/>
                  <a:gd name="T36" fmla="*/ 0 w 16"/>
                  <a:gd name="T37" fmla="*/ 0 h 119"/>
                  <a:gd name="T38" fmla="*/ 0 w 16"/>
                  <a:gd name="T39" fmla="*/ 0 h 119"/>
                  <a:gd name="T40" fmla="*/ 0 w 16"/>
                  <a:gd name="T41" fmla="*/ 0 h 119"/>
                  <a:gd name="T42" fmla="*/ 0 w 16"/>
                  <a:gd name="T43" fmla="*/ 0 h 119"/>
                  <a:gd name="T44" fmla="*/ 0 w 16"/>
                  <a:gd name="T45" fmla="*/ 0 h 119"/>
                  <a:gd name="T46" fmla="*/ 0 w 16"/>
                  <a:gd name="T47" fmla="*/ 0 h 119"/>
                  <a:gd name="T48" fmla="*/ 0 w 16"/>
                  <a:gd name="T49" fmla="*/ 0 h 119"/>
                  <a:gd name="T50" fmla="*/ 0 w 16"/>
                  <a:gd name="T51" fmla="*/ 0 h 1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19"/>
                  <a:gd name="T80" fmla="*/ 16 w 16"/>
                  <a:gd name="T81" fmla="*/ 119 h 1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19">
                    <a:moveTo>
                      <a:pt x="16" y="8"/>
                    </a:moveTo>
                    <a:lnTo>
                      <a:pt x="16" y="6"/>
                    </a:lnTo>
                    <a:lnTo>
                      <a:pt x="16" y="2"/>
                    </a:lnTo>
                    <a:lnTo>
                      <a:pt x="13" y="2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13"/>
                    </a:lnTo>
                    <a:lnTo>
                      <a:pt x="2" y="113"/>
                    </a:lnTo>
                    <a:lnTo>
                      <a:pt x="2" y="116"/>
                    </a:lnTo>
                    <a:lnTo>
                      <a:pt x="5" y="116"/>
                    </a:lnTo>
                    <a:lnTo>
                      <a:pt x="5" y="119"/>
                    </a:lnTo>
                    <a:lnTo>
                      <a:pt x="7" y="119"/>
                    </a:lnTo>
                    <a:lnTo>
                      <a:pt x="11" y="119"/>
                    </a:lnTo>
                    <a:lnTo>
                      <a:pt x="13" y="116"/>
                    </a:lnTo>
                    <a:lnTo>
                      <a:pt x="16" y="113"/>
                    </a:lnTo>
                    <a:lnTo>
                      <a:pt x="16" y="110"/>
                    </a:lnTo>
                    <a:lnTo>
                      <a:pt x="16" y="113"/>
                    </a:lnTo>
                    <a:lnTo>
                      <a:pt x="16" y="8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22" name="Line 1582"/>
              <p:cNvSpPr>
                <a:spLocks noChangeShapeType="1"/>
              </p:cNvSpPr>
              <p:nvPr/>
            </p:nvSpPr>
            <p:spPr bwMode="auto">
              <a:xfrm>
                <a:off x="1164" y="232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23" name="Freeform 1583"/>
              <p:cNvSpPr>
                <a:spLocks/>
              </p:cNvSpPr>
              <p:nvPr/>
            </p:nvSpPr>
            <p:spPr bwMode="auto">
              <a:xfrm>
                <a:off x="1163" y="2323"/>
                <a:ext cx="60" cy="4"/>
              </a:xfrm>
              <a:custGeom>
                <a:avLst/>
                <a:gdLst>
                  <a:gd name="T0" fmla="*/ 0 w 302"/>
                  <a:gd name="T1" fmla="*/ 0 h 18"/>
                  <a:gd name="T2" fmla="*/ 0 w 302"/>
                  <a:gd name="T3" fmla="*/ 0 h 18"/>
                  <a:gd name="T4" fmla="*/ 0 w 302"/>
                  <a:gd name="T5" fmla="*/ 0 h 18"/>
                  <a:gd name="T6" fmla="*/ 0 w 302"/>
                  <a:gd name="T7" fmla="*/ 0 h 18"/>
                  <a:gd name="T8" fmla="*/ 0 w 302"/>
                  <a:gd name="T9" fmla="*/ 0 h 18"/>
                  <a:gd name="T10" fmla="*/ 0 w 302"/>
                  <a:gd name="T11" fmla="*/ 0 h 18"/>
                  <a:gd name="T12" fmla="*/ 0 w 302"/>
                  <a:gd name="T13" fmla="*/ 0 h 18"/>
                  <a:gd name="T14" fmla="*/ 0 w 302"/>
                  <a:gd name="T15" fmla="*/ 0 h 18"/>
                  <a:gd name="T16" fmla="*/ 0 w 302"/>
                  <a:gd name="T17" fmla="*/ 0 h 18"/>
                  <a:gd name="T18" fmla="*/ 0 w 302"/>
                  <a:gd name="T19" fmla="*/ 0 h 18"/>
                  <a:gd name="T20" fmla="*/ 0 w 302"/>
                  <a:gd name="T21" fmla="*/ 0 h 18"/>
                  <a:gd name="T22" fmla="*/ 0 w 302"/>
                  <a:gd name="T23" fmla="*/ 0 h 18"/>
                  <a:gd name="T24" fmla="*/ 0 w 302"/>
                  <a:gd name="T25" fmla="*/ 0 h 18"/>
                  <a:gd name="T26" fmla="*/ 0 w 302"/>
                  <a:gd name="T27" fmla="*/ 0 h 18"/>
                  <a:gd name="T28" fmla="*/ 0 w 302"/>
                  <a:gd name="T29" fmla="*/ 0 h 18"/>
                  <a:gd name="T30" fmla="*/ 0 w 302"/>
                  <a:gd name="T31" fmla="*/ 0 h 18"/>
                  <a:gd name="T32" fmla="*/ 0 w 302"/>
                  <a:gd name="T33" fmla="*/ 0 h 18"/>
                  <a:gd name="T34" fmla="*/ 0 w 302"/>
                  <a:gd name="T35" fmla="*/ 0 h 18"/>
                  <a:gd name="T36" fmla="*/ 0 w 302"/>
                  <a:gd name="T37" fmla="*/ 0 h 18"/>
                  <a:gd name="T38" fmla="*/ 0 w 302"/>
                  <a:gd name="T39" fmla="*/ 0 h 18"/>
                  <a:gd name="T40" fmla="*/ 0 w 302"/>
                  <a:gd name="T41" fmla="*/ 0 h 18"/>
                  <a:gd name="T42" fmla="*/ 0 w 302"/>
                  <a:gd name="T43" fmla="*/ 0 h 18"/>
                  <a:gd name="T44" fmla="*/ 0 w 302"/>
                  <a:gd name="T45" fmla="*/ 0 h 18"/>
                  <a:gd name="T46" fmla="*/ 0 w 302"/>
                  <a:gd name="T47" fmla="*/ 0 h 18"/>
                  <a:gd name="T48" fmla="*/ 0 w 302"/>
                  <a:gd name="T49" fmla="*/ 0 h 18"/>
                  <a:gd name="T50" fmla="*/ 0 w 302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02"/>
                  <a:gd name="T79" fmla="*/ 0 h 18"/>
                  <a:gd name="T80" fmla="*/ 302 w 302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02" h="18">
                    <a:moveTo>
                      <a:pt x="7" y="0"/>
                    </a:moveTo>
                    <a:lnTo>
                      <a:pt x="5" y="0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2" y="12"/>
                    </a:lnTo>
                    <a:lnTo>
                      <a:pt x="2" y="15"/>
                    </a:lnTo>
                    <a:lnTo>
                      <a:pt x="5" y="15"/>
                    </a:lnTo>
                    <a:lnTo>
                      <a:pt x="5" y="18"/>
                    </a:lnTo>
                    <a:lnTo>
                      <a:pt x="7" y="18"/>
                    </a:lnTo>
                    <a:lnTo>
                      <a:pt x="291" y="18"/>
                    </a:lnTo>
                    <a:lnTo>
                      <a:pt x="296" y="15"/>
                    </a:lnTo>
                    <a:lnTo>
                      <a:pt x="300" y="15"/>
                    </a:lnTo>
                    <a:lnTo>
                      <a:pt x="302" y="12"/>
                    </a:lnTo>
                    <a:lnTo>
                      <a:pt x="302" y="9"/>
                    </a:lnTo>
                    <a:lnTo>
                      <a:pt x="302" y="5"/>
                    </a:lnTo>
                    <a:lnTo>
                      <a:pt x="302" y="3"/>
                    </a:lnTo>
                    <a:lnTo>
                      <a:pt x="300" y="3"/>
                    </a:lnTo>
                    <a:lnTo>
                      <a:pt x="296" y="0"/>
                    </a:lnTo>
                    <a:lnTo>
                      <a:pt x="291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24" name="Line 1584"/>
              <p:cNvSpPr>
                <a:spLocks noChangeShapeType="1"/>
              </p:cNvSpPr>
              <p:nvPr/>
            </p:nvSpPr>
            <p:spPr bwMode="auto">
              <a:xfrm>
                <a:off x="1223" y="232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25" name="Freeform 1585"/>
              <p:cNvSpPr>
                <a:spLocks/>
              </p:cNvSpPr>
              <p:nvPr/>
            </p:nvSpPr>
            <p:spPr bwMode="auto">
              <a:xfrm>
                <a:off x="1220" y="2323"/>
                <a:ext cx="3" cy="24"/>
              </a:xfrm>
              <a:custGeom>
                <a:avLst/>
                <a:gdLst>
                  <a:gd name="T0" fmla="*/ 0 w 16"/>
                  <a:gd name="T1" fmla="*/ 0 h 120"/>
                  <a:gd name="T2" fmla="*/ 0 w 16"/>
                  <a:gd name="T3" fmla="*/ 0 h 120"/>
                  <a:gd name="T4" fmla="*/ 0 w 16"/>
                  <a:gd name="T5" fmla="*/ 0 h 120"/>
                  <a:gd name="T6" fmla="*/ 0 w 16"/>
                  <a:gd name="T7" fmla="*/ 0 h 120"/>
                  <a:gd name="T8" fmla="*/ 0 w 16"/>
                  <a:gd name="T9" fmla="*/ 0 h 120"/>
                  <a:gd name="T10" fmla="*/ 0 w 16"/>
                  <a:gd name="T11" fmla="*/ 0 h 120"/>
                  <a:gd name="T12" fmla="*/ 0 w 16"/>
                  <a:gd name="T13" fmla="*/ 0 h 120"/>
                  <a:gd name="T14" fmla="*/ 0 w 16"/>
                  <a:gd name="T15" fmla="*/ 0 h 120"/>
                  <a:gd name="T16" fmla="*/ 0 w 16"/>
                  <a:gd name="T17" fmla="*/ 0 h 120"/>
                  <a:gd name="T18" fmla="*/ 0 w 16"/>
                  <a:gd name="T19" fmla="*/ 0 h 120"/>
                  <a:gd name="T20" fmla="*/ 0 w 16"/>
                  <a:gd name="T21" fmla="*/ 0 h 120"/>
                  <a:gd name="T22" fmla="*/ 0 w 16"/>
                  <a:gd name="T23" fmla="*/ 0 h 120"/>
                  <a:gd name="T24" fmla="*/ 0 w 16"/>
                  <a:gd name="T25" fmla="*/ 0 h 120"/>
                  <a:gd name="T26" fmla="*/ 0 w 16"/>
                  <a:gd name="T27" fmla="*/ 0 h 120"/>
                  <a:gd name="T28" fmla="*/ 0 w 16"/>
                  <a:gd name="T29" fmla="*/ 0 h 120"/>
                  <a:gd name="T30" fmla="*/ 0 w 16"/>
                  <a:gd name="T31" fmla="*/ 0 h 120"/>
                  <a:gd name="T32" fmla="*/ 0 w 16"/>
                  <a:gd name="T33" fmla="*/ 0 h 120"/>
                  <a:gd name="T34" fmla="*/ 0 w 16"/>
                  <a:gd name="T35" fmla="*/ 0 h 120"/>
                  <a:gd name="T36" fmla="*/ 0 w 16"/>
                  <a:gd name="T37" fmla="*/ 0 h 120"/>
                  <a:gd name="T38" fmla="*/ 0 w 16"/>
                  <a:gd name="T39" fmla="*/ 0 h 120"/>
                  <a:gd name="T40" fmla="*/ 0 w 16"/>
                  <a:gd name="T41" fmla="*/ 0 h 120"/>
                  <a:gd name="T42" fmla="*/ 0 w 16"/>
                  <a:gd name="T43" fmla="*/ 0 h 120"/>
                  <a:gd name="T44" fmla="*/ 0 w 16"/>
                  <a:gd name="T45" fmla="*/ 0 h 120"/>
                  <a:gd name="T46" fmla="*/ 0 w 16"/>
                  <a:gd name="T47" fmla="*/ 0 h 120"/>
                  <a:gd name="T48" fmla="*/ 0 w 16"/>
                  <a:gd name="T49" fmla="*/ 0 h 120"/>
                  <a:gd name="T50" fmla="*/ 0 w 16"/>
                  <a:gd name="T51" fmla="*/ 0 h 12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0"/>
                  <a:gd name="T80" fmla="*/ 16 w 16"/>
                  <a:gd name="T81" fmla="*/ 120 h 12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0">
                    <a:moveTo>
                      <a:pt x="16" y="9"/>
                    </a:moveTo>
                    <a:lnTo>
                      <a:pt x="16" y="5"/>
                    </a:lnTo>
                    <a:lnTo>
                      <a:pt x="16" y="3"/>
                    </a:lnTo>
                    <a:lnTo>
                      <a:pt x="14" y="3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0" y="113"/>
                    </a:lnTo>
                    <a:lnTo>
                      <a:pt x="3" y="117"/>
                    </a:lnTo>
                    <a:lnTo>
                      <a:pt x="5" y="120"/>
                    </a:lnTo>
                    <a:lnTo>
                      <a:pt x="8" y="120"/>
                    </a:lnTo>
                    <a:lnTo>
                      <a:pt x="10" y="120"/>
                    </a:lnTo>
                    <a:lnTo>
                      <a:pt x="10" y="117"/>
                    </a:lnTo>
                    <a:lnTo>
                      <a:pt x="14" y="117"/>
                    </a:lnTo>
                    <a:lnTo>
                      <a:pt x="16" y="113"/>
                    </a:lnTo>
                    <a:lnTo>
                      <a:pt x="16" y="111"/>
                    </a:lnTo>
                    <a:lnTo>
                      <a:pt x="16" y="113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26" name="Line 1586"/>
              <p:cNvSpPr>
                <a:spLocks noChangeShapeType="1"/>
              </p:cNvSpPr>
              <p:nvPr/>
            </p:nvSpPr>
            <p:spPr bwMode="auto">
              <a:xfrm>
                <a:off x="1222" y="234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27" name="Freeform 1587"/>
              <p:cNvSpPr>
                <a:spLocks/>
              </p:cNvSpPr>
              <p:nvPr/>
            </p:nvSpPr>
            <p:spPr bwMode="auto">
              <a:xfrm>
                <a:off x="1220" y="2343"/>
                <a:ext cx="61" cy="4"/>
              </a:xfrm>
              <a:custGeom>
                <a:avLst/>
                <a:gdLst>
                  <a:gd name="T0" fmla="*/ 0 w 303"/>
                  <a:gd name="T1" fmla="*/ 0 h 19"/>
                  <a:gd name="T2" fmla="*/ 0 w 303"/>
                  <a:gd name="T3" fmla="*/ 0 h 19"/>
                  <a:gd name="T4" fmla="*/ 0 w 303"/>
                  <a:gd name="T5" fmla="*/ 0 h 19"/>
                  <a:gd name="T6" fmla="*/ 0 w 303"/>
                  <a:gd name="T7" fmla="*/ 0 h 19"/>
                  <a:gd name="T8" fmla="*/ 0 w 303"/>
                  <a:gd name="T9" fmla="*/ 0 h 19"/>
                  <a:gd name="T10" fmla="*/ 0 w 303"/>
                  <a:gd name="T11" fmla="*/ 0 h 19"/>
                  <a:gd name="T12" fmla="*/ 0 w 303"/>
                  <a:gd name="T13" fmla="*/ 0 h 19"/>
                  <a:gd name="T14" fmla="*/ 0 w 303"/>
                  <a:gd name="T15" fmla="*/ 0 h 19"/>
                  <a:gd name="T16" fmla="*/ 0 w 303"/>
                  <a:gd name="T17" fmla="*/ 0 h 19"/>
                  <a:gd name="T18" fmla="*/ 0 w 303"/>
                  <a:gd name="T19" fmla="*/ 0 h 19"/>
                  <a:gd name="T20" fmla="*/ 0 w 303"/>
                  <a:gd name="T21" fmla="*/ 0 h 19"/>
                  <a:gd name="T22" fmla="*/ 0 w 303"/>
                  <a:gd name="T23" fmla="*/ 0 h 19"/>
                  <a:gd name="T24" fmla="*/ 0 w 303"/>
                  <a:gd name="T25" fmla="*/ 0 h 19"/>
                  <a:gd name="T26" fmla="*/ 0 w 303"/>
                  <a:gd name="T27" fmla="*/ 0 h 19"/>
                  <a:gd name="T28" fmla="*/ 0 w 303"/>
                  <a:gd name="T29" fmla="*/ 0 h 19"/>
                  <a:gd name="T30" fmla="*/ 0 w 303"/>
                  <a:gd name="T31" fmla="*/ 0 h 19"/>
                  <a:gd name="T32" fmla="*/ 0 w 303"/>
                  <a:gd name="T33" fmla="*/ 0 h 19"/>
                  <a:gd name="T34" fmla="*/ 0 w 303"/>
                  <a:gd name="T35" fmla="*/ 0 h 19"/>
                  <a:gd name="T36" fmla="*/ 0 w 303"/>
                  <a:gd name="T37" fmla="*/ 0 h 19"/>
                  <a:gd name="T38" fmla="*/ 0 w 303"/>
                  <a:gd name="T39" fmla="*/ 0 h 19"/>
                  <a:gd name="T40" fmla="*/ 0 w 303"/>
                  <a:gd name="T41" fmla="*/ 0 h 19"/>
                  <a:gd name="T42" fmla="*/ 0 w 303"/>
                  <a:gd name="T43" fmla="*/ 0 h 19"/>
                  <a:gd name="T44" fmla="*/ 0 w 303"/>
                  <a:gd name="T45" fmla="*/ 0 h 19"/>
                  <a:gd name="T46" fmla="*/ 0 w 303"/>
                  <a:gd name="T47" fmla="*/ 0 h 19"/>
                  <a:gd name="T48" fmla="*/ 0 w 303"/>
                  <a:gd name="T49" fmla="*/ 0 h 19"/>
                  <a:gd name="T50" fmla="*/ 0 w 303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03"/>
                  <a:gd name="T79" fmla="*/ 0 h 19"/>
                  <a:gd name="T80" fmla="*/ 303 w 303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03" h="19">
                    <a:moveTo>
                      <a:pt x="8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3" y="16"/>
                    </a:lnTo>
                    <a:lnTo>
                      <a:pt x="5" y="19"/>
                    </a:lnTo>
                    <a:lnTo>
                      <a:pt x="8" y="19"/>
                    </a:lnTo>
                    <a:lnTo>
                      <a:pt x="292" y="19"/>
                    </a:lnTo>
                    <a:lnTo>
                      <a:pt x="297" y="16"/>
                    </a:lnTo>
                    <a:lnTo>
                      <a:pt x="300" y="16"/>
                    </a:lnTo>
                    <a:lnTo>
                      <a:pt x="300" y="12"/>
                    </a:lnTo>
                    <a:lnTo>
                      <a:pt x="303" y="10"/>
                    </a:lnTo>
                    <a:lnTo>
                      <a:pt x="303" y="6"/>
                    </a:lnTo>
                    <a:lnTo>
                      <a:pt x="300" y="4"/>
                    </a:lnTo>
                    <a:lnTo>
                      <a:pt x="297" y="0"/>
                    </a:lnTo>
                    <a:lnTo>
                      <a:pt x="295" y="0"/>
                    </a:lnTo>
                    <a:lnTo>
                      <a:pt x="292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28" name="Line 1588"/>
              <p:cNvSpPr>
                <a:spLocks noChangeShapeType="1"/>
              </p:cNvSpPr>
              <p:nvPr/>
            </p:nvSpPr>
            <p:spPr bwMode="auto">
              <a:xfrm>
                <a:off x="1281" y="234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29" name="Freeform 1589"/>
              <p:cNvSpPr>
                <a:spLocks/>
              </p:cNvSpPr>
              <p:nvPr/>
            </p:nvSpPr>
            <p:spPr bwMode="auto">
              <a:xfrm>
                <a:off x="1277" y="2343"/>
                <a:ext cx="4" cy="24"/>
              </a:xfrm>
              <a:custGeom>
                <a:avLst/>
                <a:gdLst>
                  <a:gd name="T0" fmla="*/ 0 w 17"/>
                  <a:gd name="T1" fmla="*/ 0 h 120"/>
                  <a:gd name="T2" fmla="*/ 0 w 17"/>
                  <a:gd name="T3" fmla="*/ 0 h 120"/>
                  <a:gd name="T4" fmla="*/ 0 w 17"/>
                  <a:gd name="T5" fmla="*/ 0 h 120"/>
                  <a:gd name="T6" fmla="*/ 0 w 17"/>
                  <a:gd name="T7" fmla="*/ 0 h 120"/>
                  <a:gd name="T8" fmla="*/ 0 w 17"/>
                  <a:gd name="T9" fmla="*/ 0 h 120"/>
                  <a:gd name="T10" fmla="*/ 0 w 17"/>
                  <a:gd name="T11" fmla="*/ 0 h 120"/>
                  <a:gd name="T12" fmla="*/ 0 w 17"/>
                  <a:gd name="T13" fmla="*/ 0 h 120"/>
                  <a:gd name="T14" fmla="*/ 0 w 17"/>
                  <a:gd name="T15" fmla="*/ 0 h 120"/>
                  <a:gd name="T16" fmla="*/ 0 w 17"/>
                  <a:gd name="T17" fmla="*/ 0 h 120"/>
                  <a:gd name="T18" fmla="*/ 0 w 17"/>
                  <a:gd name="T19" fmla="*/ 0 h 120"/>
                  <a:gd name="T20" fmla="*/ 0 w 17"/>
                  <a:gd name="T21" fmla="*/ 0 h 120"/>
                  <a:gd name="T22" fmla="*/ 0 w 17"/>
                  <a:gd name="T23" fmla="*/ 0 h 120"/>
                  <a:gd name="T24" fmla="*/ 0 w 17"/>
                  <a:gd name="T25" fmla="*/ 0 h 120"/>
                  <a:gd name="T26" fmla="*/ 0 w 17"/>
                  <a:gd name="T27" fmla="*/ 0 h 120"/>
                  <a:gd name="T28" fmla="*/ 0 w 17"/>
                  <a:gd name="T29" fmla="*/ 0 h 120"/>
                  <a:gd name="T30" fmla="*/ 0 w 17"/>
                  <a:gd name="T31" fmla="*/ 0 h 120"/>
                  <a:gd name="T32" fmla="*/ 0 w 17"/>
                  <a:gd name="T33" fmla="*/ 0 h 120"/>
                  <a:gd name="T34" fmla="*/ 0 w 17"/>
                  <a:gd name="T35" fmla="*/ 0 h 120"/>
                  <a:gd name="T36" fmla="*/ 0 w 17"/>
                  <a:gd name="T37" fmla="*/ 0 h 120"/>
                  <a:gd name="T38" fmla="*/ 0 w 17"/>
                  <a:gd name="T39" fmla="*/ 0 h 120"/>
                  <a:gd name="T40" fmla="*/ 0 w 17"/>
                  <a:gd name="T41" fmla="*/ 0 h 120"/>
                  <a:gd name="T42" fmla="*/ 0 w 17"/>
                  <a:gd name="T43" fmla="*/ 0 h 120"/>
                  <a:gd name="T44" fmla="*/ 0 w 17"/>
                  <a:gd name="T45" fmla="*/ 0 h 120"/>
                  <a:gd name="T46" fmla="*/ 0 w 17"/>
                  <a:gd name="T47" fmla="*/ 0 h 120"/>
                  <a:gd name="T48" fmla="*/ 0 w 17"/>
                  <a:gd name="T49" fmla="*/ 0 h 120"/>
                  <a:gd name="T50" fmla="*/ 0 w 17"/>
                  <a:gd name="T51" fmla="*/ 0 h 12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20"/>
                  <a:gd name="T80" fmla="*/ 17 w 17"/>
                  <a:gd name="T81" fmla="*/ 120 h 12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20">
                    <a:moveTo>
                      <a:pt x="17" y="10"/>
                    </a:moveTo>
                    <a:lnTo>
                      <a:pt x="17" y="6"/>
                    </a:lnTo>
                    <a:lnTo>
                      <a:pt x="14" y="4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14"/>
                    </a:lnTo>
                    <a:lnTo>
                      <a:pt x="3" y="118"/>
                    </a:lnTo>
                    <a:lnTo>
                      <a:pt x="6" y="120"/>
                    </a:lnTo>
                    <a:lnTo>
                      <a:pt x="9" y="120"/>
                    </a:lnTo>
                    <a:lnTo>
                      <a:pt x="11" y="118"/>
                    </a:lnTo>
                    <a:lnTo>
                      <a:pt x="14" y="118"/>
                    </a:lnTo>
                    <a:lnTo>
                      <a:pt x="14" y="114"/>
                    </a:lnTo>
                    <a:lnTo>
                      <a:pt x="17" y="112"/>
                    </a:lnTo>
                    <a:lnTo>
                      <a:pt x="17" y="114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30" name="Line 1590"/>
              <p:cNvSpPr>
                <a:spLocks noChangeShapeType="1"/>
              </p:cNvSpPr>
              <p:nvPr/>
            </p:nvSpPr>
            <p:spPr bwMode="auto">
              <a:xfrm>
                <a:off x="1279" y="236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31" name="Freeform 1591"/>
              <p:cNvSpPr>
                <a:spLocks/>
              </p:cNvSpPr>
              <p:nvPr/>
            </p:nvSpPr>
            <p:spPr bwMode="auto">
              <a:xfrm>
                <a:off x="1277" y="2364"/>
                <a:ext cx="9" cy="3"/>
              </a:xfrm>
              <a:custGeom>
                <a:avLst/>
                <a:gdLst>
                  <a:gd name="T0" fmla="*/ 0 w 44"/>
                  <a:gd name="T1" fmla="*/ 0 h 18"/>
                  <a:gd name="T2" fmla="*/ 0 w 44"/>
                  <a:gd name="T3" fmla="*/ 0 h 18"/>
                  <a:gd name="T4" fmla="*/ 0 w 44"/>
                  <a:gd name="T5" fmla="*/ 0 h 18"/>
                  <a:gd name="T6" fmla="*/ 0 w 44"/>
                  <a:gd name="T7" fmla="*/ 0 h 18"/>
                  <a:gd name="T8" fmla="*/ 0 w 44"/>
                  <a:gd name="T9" fmla="*/ 0 h 18"/>
                  <a:gd name="T10" fmla="*/ 0 w 44"/>
                  <a:gd name="T11" fmla="*/ 0 h 18"/>
                  <a:gd name="T12" fmla="*/ 0 w 44"/>
                  <a:gd name="T13" fmla="*/ 0 h 18"/>
                  <a:gd name="T14" fmla="*/ 0 w 44"/>
                  <a:gd name="T15" fmla="*/ 0 h 18"/>
                  <a:gd name="T16" fmla="*/ 0 w 44"/>
                  <a:gd name="T17" fmla="*/ 0 h 18"/>
                  <a:gd name="T18" fmla="*/ 0 w 44"/>
                  <a:gd name="T19" fmla="*/ 0 h 18"/>
                  <a:gd name="T20" fmla="*/ 0 w 44"/>
                  <a:gd name="T21" fmla="*/ 0 h 18"/>
                  <a:gd name="T22" fmla="*/ 0 w 44"/>
                  <a:gd name="T23" fmla="*/ 0 h 18"/>
                  <a:gd name="T24" fmla="*/ 0 w 44"/>
                  <a:gd name="T25" fmla="*/ 0 h 18"/>
                  <a:gd name="T26" fmla="*/ 0 w 44"/>
                  <a:gd name="T27" fmla="*/ 0 h 18"/>
                  <a:gd name="T28" fmla="*/ 0 w 44"/>
                  <a:gd name="T29" fmla="*/ 0 h 18"/>
                  <a:gd name="T30" fmla="*/ 0 w 44"/>
                  <a:gd name="T31" fmla="*/ 0 h 18"/>
                  <a:gd name="T32" fmla="*/ 0 w 44"/>
                  <a:gd name="T33" fmla="*/ 0 h 18"/>
                  <a:gd name="T34" fmla="*/ 0 w 44"/>
                  <a:gd name="T35" fmla="*/ 0 h 18"/>
                  <a:gd name="T36" fmla="*/ 0 w 44"/>
                  <a:gd name="T37" fmla="*/ 0 h 18"/>
                  <a:gd name="T38" fmla="*/ 0 w 44"/>
                  <a:gd name="T39" fmla="*/ 0 h 18"/>
                  <a:gd name="T40" fmla="*/ 0 w 44"/>
                  <a:gd name="T41" fmla="*/ 0 h 18"/>
                  <a:gd name="T42" fmla="*/ 0 w 44"/>
                  <a:gd name="T43" fmla="*/ 0 h 18"/>
                  <a:gd name="T44" fmla="*/ 0 w 44"/>
                  <a:gd name="T45" fmla="*/ 0 h 18"/>
                  <a:gd name="T46" fmla="*/ 0 w 44"/>
                  <a:gd name="T47" fmla="*/ 0 h 18"/>
                  <a:gd name="T48" fmla="*/ 0 w 44"/>
                  <a:gd name="T49" fmla="*/ 0 h 18"/>
                  <a:gd name="T50" fmla="*/ 0 w 44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4"/>
                  <a:gd name="T79" fmla="*/ 0 h 18"/>
                  <a:gd name="T80" fmla="*/ 44 w 44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4" h="18">
                    <a:moveTo>
                      <a:pt x="9" y="0"/>
                    </a:moveTo>
                    <a:lnTo>
                      <a:pt x="6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3" y="16"/>
                    </a:lnTo>
                    <a:lnTo>
                      <a:pt x="6" y="18"/>
                    </a:lnTo>
                    <a:lnTo>
                      <a:pt x="9" y="18"/>
                    </a:lnTo>
                    <a:lnTo>
                      <a:pt x="35" y="18"/>
                    </a:lnTo>
                    <a:lnTo>
                      <a:pt x="41" y="16"/>
                    </a:lnTo>
                    <a:lnTo>
                      <a:pt x="44" y="12"/>
                    </a:lnTo>
                    <a:lnTo>
                      <a:pt x="44" y="10"/>
                    </a:lnTo>
                    <a:lnTo>
                      <a:pt x="44" y="6"/>
                    </a:lnTo>
                    <a:lnTo>
                      <a:pt x="44" y="3"/>
                    </a:lnTo>
                    <a:lnTo>
                      <a:pt x="41" y="3"/>
                    </a:lnTo>
                    <a:lnTo>
                      <a:pt x="41" y="0"/>
                    </a:lnTo>
                    <a:lnTo>
                      <a:pt x="39" y="0"/>
                    </a:lnTo>
                    <a:lnTo>
                      <a:pt x="35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32" name="Line 1592"/>
              <p:cNvSpPr>
                <a:spLocks noChangeShapeType="1"/>
              </p:cNvSpPr>
              <p:nvPr/>
            </p:nvSpPr>
            <p:spPr bwMode="auto">
              <a:xfrm>
                <a:off x="1286" y="236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33" name="Freeform 1593"/>
              <p:cNvSpPr>
                <a:spLocks/>
              </p:cNvSpPr>
              <p:nvPr/>
            </p:nvSpPr>
            <p:spPr bwMode="auto">
              <a:xfrm>
                <a:off x="1283" y="2364"/>
                <a:ext cx="3" cy="44"/>
              </a:xfrm>
              <a:custGeom>
                <a:avLst/>
                <a:gdLst>
                  <a:gd name="T0" fmla="*/ 0 w 16"/>
                  <a:gd name="T1" fmla="*/ 0 h 222"/>
                  <a:gd name="T2" fmla="*/ 0 w 16"/>
                  <a:gd name="T3" fmla="*/ 0 h 222"/>
                  <a:gd name="T4" fmla="*/ 0 w 16"/>
                  <a:gd name="T5" fmla="*/ 0 h 222"/>
                  <a:gd name="T6" fmla="*/ 0 w 16"/>
                  <a:gd name="T7" fmla="*/ 0 h 222"/>
                  <a:gd name="T8" fmla="*/ 0 w 16"/>
                  <a:gd name="T9" fmla="*/ 0 h 222"/>
                  <a:gd name="T10" fmla="*/ 0 w 16"/>
                  <a:gd name="T11" fmla="*/ 0 h 222"/>
                  <a:gd name="T12" fmla="*/ 0 w 16"/>
                  <a:gd name="T13" fmla="*/ 0 h 222"/>
                  <a:gd name="T14" fmla="*/ 0 w 16"/>
                  <a:gd name="T15" fmla="*/ 0 h 222"/>
                  <a:gd name="T16" fmla="*/ 0 w 16"/>
                  <a:gd name="T17" fmla="*/ 0 h 222"/>
                  <a:gd name="T18" fmla="*/ 0 w 16"/>
                  <a:gd name="T19" fmla="*/ 0 h 222"/>
                  <a:gd name="T20" fmla="*/ 0 w 16"/>
                  <a:gd name="T21" fmla="*/ 0 h 222"/>
                  <a:gd name="T22" fmla="*/ 0 w 16"/>
                  <a:gd name="T23" fmla="*/ 0 h 222"/>
                  <a:gd name="T24" fmla="*/ 0 w 16"/>
                  <a:gd name="T25" fmla="*/ 0 h 222"/>
                  <a:gd name="T26" fmla="*/ 0 w 16"/>
                  <a:gd name="T27" fmla="*/ 0 h 222"/>
                  <a:gd name="T28" fmla="*/ 0 w 16"/>
                  <a:gd name="T29" fmla="*/ 0 h 222"/>
                  <a:gd name="T30" fmla="*/ 0 w 16"/>
                  <a:gd name="T31" fmla="*/ 0 h 222"/>
                  <a:gd name="T32" fmla="*/ 0 w 16"/>
                  <a:gd name="T33" fmla="*/ 0 h 222"/>
                  <a:gd name="T34" fmla="*/ 0 w 16"/>
                  <a:gd name="T35" fmla="*/ 0 h 222"/>
                  <a:gd name="T36" fmla="*/ 0 w 16"/>
                  <a:gd name="T37" fmla="*/ 0 h 222"/>
                  <a:gd name="T38" fmla="*/ 0 w 16"/>
                  <a:gd name="T39" fmla="*/ 0 h 222"/>
                  <a:gd name="T40" fmla="*/ 0 w 16"/>
                  <a:gd name="T41" fmla="*/ 0 h 222"/>
                  <a:gd name="T42" fmla="*/ 0 w 16"/>
                  <a:gd name="T43" fmla="*/ 0 h 222"/>
                  <a:gd name="T44" fmla="*/ 0 w 16"/>
                  <a:gd name="T45" fmla="*/ 0 h 222"/>
                  <a:gd name="T46" fmla="*/ 0 w 16"/>
                  <a:gd name="T47" fmla="*/ 0 h 222"/>
                  <a:gd name="T48" fmla="*/ 0 w 16"/>
                  <a:gd name="T49" fmla="*/ 0 h 222"/>
                  <a:gd name="T50" fmla="*/ 0 w 16"/>
                  <a:gd name="T51" fmla="*/ 0 h 22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222"/>
                  <a:gd name="T80" fmla="*/ 16 w 16"/>
                  <a:gd name="T81" fmla="*/ 222 h 222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222">
                    <a:moveTo>
                      <a:pt x="16" y="10"/>
                    </a:moveTo>
                    <a:lnTo>
                      <a:pt x="16" y="6"/>
                    </a:lnTo>
                    <a:lnTo>
                      <a:pt x="16" y="3"/>
                    </a:lnTo>
                    <a:lnTo>
                      <a:pt x="13" y="3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216"/>
                    </a:lnTo>
                    <a:lnTo>
                      <a:pt x="2" y="216"/>
                    </a:lnTo>
                    <a:lnTo>
                      <a:pt x="2" y="219"/>
                    </a:lnTo>
                    <a:lnTo>
                      <a:pt x="5" y="219"/>
                    </a:lnTo>
                    <a:lnTo>
                      <a:pt x="5" y="222"/>
                    </a:lnTo>
                    <a:lnTo>
                      <a:pt x="7" y="222"/>
                    </a:lnTo>
                    <a:lnTo>
                      <a:pt x="11" y="222"/>
                    </a:lnTo>
                    <a:lnTo>
                      <a:pt x="13" y="219"/>
                    </a:lnTo>
                    <a:lnTo>
                      <a:pt x="16" y="216"/>
                    </a:lnTo>
                    <a:lnTo>
                      <a:pt x="16" y="213"/>
                    </a:lnTo>
                    <a:lnTo>
                      <a:pt x="16" y="216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34" name="Line 1594"/>
              <p:cNvSpPr>
                <a:spLocks noChangeShapeType="1"/>
              </p:cNvSpPr>
              <p:nvPr/>
            </p:nvSpPr>
            <p:spPr bwMode="auto">
              <a:xfrm>
                <a:off x="1284" y="240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35" name="Freeform 1595"/>
              <p:cNvSpPr>
                <a:spLocks/>
              </p:cNvSpPr>
              <p:nvPr/>
            </p:nvSpPr>
            <p:spPr bwMode="auto">
              <a:xfrm>
                <a:off x="1283" y="2404"/>
                <a:ext cx="6" cy="4"/>
              </a:xfrm>
              <a:custGeom>
                <a:avLst/>
                <a:gdLst>
                  <a:gd name="T0" fmla="*/ 0 w 29"/>
                  <a:gd name="T1" fmla="*/ 0 h 19"/>
                  <a:gd name="T2" fmla="*/ 0 w 29"/>
                  <a:gd name="T3" fmla="*/ 0 h 19"/>
                  <a:gd name="T4" fmla="*/ 0 w 29"/>
                  <a:gd name="T5" fmla="*/ 0 h 19"/>
                  <a:gd name="T6" fmla="*/ 0 w 29"/>
                  <a:gd name="T7" fmla="*/ 0 h 19"/>
                  <a:gd name="T8" fmla="*/ 0 w 29"/>
                  <a:gd name="T9" fmla="*/ 0 h 19"/>
                  <a:gd name="T10" fmla="*/ 0 w 29"/>
                  <a:gd name="T11" fmla="*/ 0 h 19"/>
                  <a:gd name="T12" fmla="*/ 0 w 29"/>
                  <a:gd name="T13" fmla="*/ 0 h 19"/>
                  <a:gd name="T14" fmla="*/ 0 w 29"/>
                  <a:gd name="T15" fmla="*/ 0 h 19"/>
                  <a:gd name="T16" fmla="*/ 0 w 29"/>
                  <a:gd name="T17" fmla="*/ 0 h 19"/>
                  <a:gd name="T18" fmla="*/ 0 w 29"/>
                  <a:gd name="T19" fmla="*/ 0 h 19"/>
                  <a:gd name="T20" fmla="*/ 0 w 29"/>
                  <a:gd name="T21" fmla="*/ 0 h 19"/>
                  <a:gd name="T22" fmla="*/ 0 w 29"/>
                  <a:gd name="T23" fmla="*/ 0 h 19"/>
                  <a:gd name="T24" fmla="*/ 0 w 29"/>
                  <a:gd name="T25" fmla="*/ 0 h 19"/>
                  <a:gd name="T26" fmla="*/ 0 w 29"/>
                  <a:gd name="T27" fmla="*/ 0 h 19"/>
                  <a:gd name="T28" fmla="*/ 0 w 29"/>
                  <a:gd name="T29" fmla="*/ 0 h 19"/>
                  <a:gd name="T30" fmla="*/ 0 w 29"/>
                  <a:gd name="T31" fmla="*/ 0 h 19"/>
                  <a:gd name="T32" fmla="*/ 0 w 29"/>
                  <a:gd name="T33" fmla="*/ 0 h 19"/>
                  <a:gd name="T34" fmla="*/ 0 w 29"/>
                  <a:gd name="T35" fmla="*/ 0 h 19"/>
                  <a:gd name="T36" fmla="*/ 0 w 29"/>
                  <a:gd name="T37" fmla="*/ 0 h 19"/>
                  <a:gd name="T38" fmla="*/ 0 w 29"/>
                  <a:gd name="T39" fmla="*/ 0 h 19"/>
                  <a:gd name="T40" fmla="*/ 0 w 29"/>
                  <a:gd name="T41" fmla="*/ 0 h 19"/>
                  <a:gd name="T42" fmla="*/ 0 w 29"/>
                  <a:gd name="T43" fmla="*/ 0 h 19"/>
                  <a:gd name="T44" fmla="*/ 0 w 29"/>
                  <a:gd name="T45" fmla="*/ 0 h 19"/>
                  <a:gd name="T46" fmla="*/ 0 w 29"/>
                  <a:gd name="T47" fmla="*/ 0 h 19"/>
                  <a:gd name="T48" fmla="*/ 0 w 29"/>
                  <a:gd name="T49" fmla="*/ 0 h 19"/>
                  <a:gd name="T50" fmla="*/ 0 w 29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9"/>
                  <a:gd name="T79" fmla="*/ 0 h 19"/>
                  <a:gd name="T80" fmla="*/ 29 w 29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9" h="19">
                    <a:moveTo>
                      <a:pt x="7" y="0"/>
                    </a:moveTo>
                    <a:lnTo>
                      <a:pt x="5" y="0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2" y="13"/>
                    </a:lnTo>
                    <a:lnTo>
                      <a:pt x="2" y="16"/>
                    </a:lnTo>
                    <a:lnTo>
                      <a:pt x="5" y="16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22" y="19"/>
                    </a:lnTo>
                    <a:lnTo>
                      <a:pt x="27" y="16"/>
                    </a:lnTo>
                    <a:lnTo>
                      <a:pt x="29" y="13"/>
                    </a:lnTo>
                    <a:lnTo>
                      <a:pt x="29" y="10"/>
                    </a:lnTo>
                    <a:lnTo>
                      <a:pt x="29" y="6"/>
                    </a:lnTo>
                    <a:lnTo>
                      <a:pt x="29" y="4"/>
                    </a:lnTo>
                    <a:lnTo>
                      <a:pt x="27" y="4"/>
                    </a:lnTo>
                    <a:lnTo>
                      <a:pt x="27" y="0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36" name="Line 1596"/>
              <p:cNvSpPr>
                <a:spLocks noChangeShapeType="1"/>
              </p:cNvSpPr>
              <p:nvPr/>
            </p:nvSpPr>
            <p:spPr bwMode="auto">
              <a:xfrm>
                <a:off x="1289" y="240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37" name="Freeform 1597"/>
              <p:cNvSpPr>
                <a:spLocks/>
              </p:cNvSpPr>
              <p:nvPr/>
            </p:nvSpPr>
            <p:spPr bwMode="auto">
              <a:xfrm>
                <a:off x="1286" y="2404"/>
                <a:ext cx="3" cy="25"/>
              </a:xfrm>
              <a:custGeom>
                <a:avLst/>
                <a:gdLst>
                  <a:gd name="T0" fmla="*/ 0 w 16"/>
                  <a:gd name="T1" fmla="*/ 0 h 121"/>
                  <a:gd name="T2" fmla="*/ 0 w 16"/>
                  <a:gd name="T3" fmla="*/ 0 h 121"/>
                  <a:gd name="T4" fmla="*/ 0 w 16"/>
                  <a:gd name="T5" fmla="*/ 0 h 121"/>
                  <a:gd name="T6" fmla="*/ 0 w 16"/>
                  <a:gd name="T7" fmla="*/ 0 h 121"/>
                  <a:gd name="T8" fmla="*/ 0 w 16"/>
                  <a:gd name="T9" fmla="*/ 0 h 121"/>
                  <a:gd name="T10" fmla="*/ 0 w 16"/>
                  <a:gd name="T11" fmla="*/ 0 h 121"/>
                  <a:gd name="T12" fmla="*/ 0 w 16"/>
                  <a:gd name="T13" fmla="*/ 0 h 121"/>
                  <a:gd name="T14" fmla="*/ 0 w 16"/>
                  <a:gd name="T15" fmla="*/ 0 h 121"/>
                  <a:gd name="T16" fmla="*/ 0 w 16"/>
                  <a:gd name="T17" fmla="*/ 0 h 121"/>
                  <a:gd name="T18" fmla="*/ 0 w 16"/>
                  <a:gd name="T19" fmla="*/ 0 h 121"/>
                  <a:gd name="T20" fmla="*/ 0 w 16"/>
                  <a:gd name="T21" fmla="*/ 0 h 121"/>
                  <a:gd name="T22" fmla="*/ 0 w 16"/>
                  <a:gd name="T23" fmla="*/ 0 h 121"/>
                  <a:gd name="T24" fmla="*/ 0 w 16"/>
                  <a:gd name="T25" fmla="*/ 0 h 121"/>
                  <a:gd name="T26" fmla="*/ 0 w 16"/>
                  <a:gd name="T27" fmla="*/ 0 h 121"/>
                  <a:gd name="T28" fmla="*/ 0 w 16"/>
                  <a:gd name="T29" fmla="*/ 0 h 121"/>
                  <a:gd name="T30" fmla="*/ 0 w 16"/>
                  <a:gd name="T31" fmla="*/ 0 h 121"/>
                  <a:gd name="T32" fmla="*/ 0 w 16"/>
                  <a:gd name="T33" fmla="*/ 0 h 121"/>
                  <a:gd name="T34" fmla="*/ 0 w 16"/>
                  <a:gd name="T35" fmla="*/ 0 h 121"/>
                  <a:gd name="T36" fmla="*/ 0 w 16"/>
                  <a:gd name="T37" fmla="*/ 0 h 121"/>
                  <a:gd name="T38" fmla="*/ 0 w 16"/>
                  <a:gd name="T39" fmla="*/ 0 h 121"/>
                  <a:gd name="T40" fmla="*/ 0 w 16"/>
                  <a:gd name="T41" fmla="*/ 0 h 121"/>
                  <a:gd name="T42" fmla="*/ 0 w 16"/>
                  <a:gd name="T43" fmla="*/ 0 h 121"/>
                  <a:gd name="T44" fmla="*/ 0 w 16"/>
                  <a:gd name="T45" fmla="*/ 0 h 121"/>
                  <a:gd name="T46" fmla="*/ 0 w 16"/>
                  <a:gd name="T47" fmla="*/ 0 h 121"/>
                  <a:gd name="T48" fmla="*/ 0 w 16"/>
                  <a:gd name="T49" fmla="*/ 0 h 121"/>
                  <a:gd name="T50" fmla="*/ 0 w 16"/>
                  <a:gd name="T51" fmla="*/ 0 h 12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1"/>
                  <a:gd name="T80" fmla="*/ 16 w 16"/>
                  <a:gd name="T81" fmla="*/ 121 h 121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1">
                    <a:moveTo>
                      <a:pt x="16" y="10"/>
                    </a:moveTo>
                    <a:lnTo>
                      <a:pt x="16" y="6"/>
                    </a:lnTo>
                    <a:lnTo>
                      <a:pt x="16" y="4"/>
                    </a:lnTo>
                    <a:lnTo>
                      <a:pt x="14" y="4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14"/>
                    </a:lnTo>
                    <a:lnTo>
                      <a:pt x="3" y="114"/>
                    </a:lnTo>
                    <a:lnTo>
                      <a:pt x="3" y="117"/>
                    </a:lnTo>
                    <a:lnTo>
                      <a:pt x="5" y="117"/>
                    </a:lnTo>
                    <a:lnTo>
                      <a:pt x="9" y="121"/>
                    </a:lnTo>
                    <a:lnTo>
                      <a:pt x="11" y="121"/>
                    </a:lnTo>
                    <a:lnTo>
                      <a:pt x="14" y="117"/>
                    </a:lnTo>
                    <a:lnTo>
                      <a:pt x="16" y="114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38" name="Line 1598"/>
              <p:cNvSpPr>
                <a:spLocks noChangeShapeType="1"/>
              </p:cNvSpPr>
              <p:nvPr/>
            </p:nvSpPr>
            <p:spPr bwMode="auto">
              <a:xfrm>
                <a:off x="1287" y="242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39" name="Freeform 1599"/>
              <p:cNvSpPr>
                <a:spLocks/>
              </p:cNvSpPr>
              <p:nvPr/>
            </p:nvSpPr>
            <p:spPr bwMode="auto">
              <a:xfrm>
                <a:off x="1286" y="2425"/>
                <a:ext cx="40" cy="4"/>
              </a:xfrm>
              <a:custGeom>
                <a:avLst/>
                <a:gdLst>
                  <a:gd name="T0" fmla="*/ 0 w 202"/>
                  <a:gd name="T1" fmla="*/ 0 h 19"/>
                  <a:gd name="T2" fmla="*/ 0 w 202"/>
                  <a:gd name="T3" fmla="*/ 0 h 19"/>
                  <a:gd name="T4" fmla="*/ 0 w 202"/>
                  <a:gd name="T5" fmla="*/ 0 h 19"/>
                  <a:gd name="T6" fmla="*/ 0 w 202"/>
                  <a:gd name="T7" fmla="*/ 0 h 19"/>
                  <a:gd name="T8" fmla="*/ 0 w 202"/>
                  <a:gd name="T9" fmla="*/ 0 h 19"/>
                  <a:gd name="T10" fmla="*/ 0 w 202"/>
                  <a:gd name="T11" fmla="*/ 0 h 19"/>
                  <a:gd name="T12" fmla="*/ 0 w 202"/>
                  <a:gd name="T13" fmla="*/ 0 h 19"/>
                  <a:gd name="T14" fmla="*/ 0 w 202"/>
                  <a:gd name="T15" fmla="*/ 0 h 19"/>
                  <a:gd name="T16" fmla="*/ 0 w 202"/>
                  <a:gd name="T17" fmla="*/ 0 h 19"/>
                  <a:gd name="T18" fmla="*/ 0 w 202"/>
                  <a:gd name="T19" fmla="*/ 0 h 19"/>
                  <a:gd name="T20" fmla="*/ 0 w 202"/>
                  <a:gd name="T21" fmla="*/ 0 h 19"/>
                  <a:gd name="T22" fmla="*/ 0 w 202"/>
                  <a:gd name="T23" fmla="*/ 0 h 19"/>
                  <a:gd name="T24" fmla="*/ 0 w 202"/>
                  <a:gd name="T25" fmla="*/ 0 h 19"/>
                  <a:gd name="T26" fmla="*/ 0 w 202"/>
                  <a:gd name="T27" fmla="*/ 0 h 19"/>
                  <a:gd name="T28" fmla="*/ 0 w 202"/>
                  <a:gd name="T29" fmla="*/ 0 h 19"/>
                  <a:gd name="T30" fmla="*/ 0 w 202"/>
                  <a:gd name="T31" fmla="*/ 0 h 19"/>
                  <a:gd name="T32" fmla="*/ 0 w 202"/>
                  <a:gd name="T33" fmla="*/ 0 h 19"/>
                  <a:gd name="T34" fmla="*/ 0 w 202"/>
                  <a:gd name="T35" fmla="*/ 0 h 19"/>
                  <a:gd name="T36" fmla="*/ 0 w 202"/>
                  <a:gd name="T37" fmla="*/ 0 h 19"/>
                  <a:gd name="T38" fmla="*/ 0 w 202"/>
                  <a:gd name="T39" fmla="*/ 0 h 19"/>
                  <a:gd name="T40" fmla="*/ 0 w 202"/>
                  <a:gd name="T41" fmla="*/ 0 h 19"/>
                  <a:gd name="T42" fmla="*/ 0 w 202"/>
                  <a:gd name="T43" fmla="*/ 0 h 19"/>
                  <a:gd name="T44" fmla="*/ 0 w 202"/>
                  <a:gd name="T45" fmla="*/ 0 h 19"/>
                  <a:gd name="T46" fmla="*/ 0 w 202"/>
                  <a:gd name="T47" fmla="*/ 0 h 19"/>
                  <a:gd name="T48" fmla="*/ 0 w 202"/>
                  <a:gd name="T49" fmla="*/ 0 h 19"/>
                  <a:gd name="T50" fmla="*/ 0 w 202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02"/>
                  <a:gd name="T79" fmla="*/ 0 h 19"/>
                  <a:gd name="T80" fmla="*/ 202 w 202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02" h="19">
                    <a:moveTo>
                      <a:pt x="9" y="0"/>
                    </a:moveTo>
                    <a:lnTo>
                      <a:pt x="9" y="0"/>
                    </a:lnTo>
                    <a:lnTo>
                      <a:pt x="5" y="0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3" y="15"/>
                    </a:lnTo>
                    <a:lnTo>
                      <a:pt x="5" y="15"/>
                    </a:lnTo>
                    <a:lnTo>
                      <a:pt x="9" y="19"/>
                    </a:lnTo>
                    <a:lnTo>
                      <a:pt x="194" y="19"/>
                    </a:lnTo>
                    <a:lnTo>
                      <a:pt x="200" y="15"/>
                    </a:lnTo>
                    <a:lnTo>
                      <a:pt x="202" y="15"/>
                    </a:lnTo>
                    <a:lnTo>
                      <a:pt x="202" y="12"/>
                    </a:lnTo>
                    <a:lnTo>
                      <a:pt x="202" y="10"/>
                    </a:lnTo>
                    <a:lnTo>
                      <a:pt x="202" y="6"/>
                    </a:lnTo>
                    <a:lnTo>
                      <a:pt x="202" y="4"/>
                    </a:lnTo>
                    <a:lnTo>
                      <a:pt x="200" y="0"/>
                    </a:lnTo>
                    <a:lnTo>
                      <a:pt x="196" y="0"/>
                    </a:lnTo>
                    <a:lnTo>
                      <a:pt x="194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40" name="Line 1600"/>
              <p:cNvSpPr>
                <a:spLocks noChangeShapeType="1"/>
              </p:cNvSpPr>
              <p:nvPr/>
            </p:nvSpPr>
            <p:spPr bwMode="auto">
              <a:xfrm>
                <a:off x="1326" y="242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41" name="Freeform 1601"/>
              <p:cNvSpPr>
                <a:spLocks/>
              </p:cNvSpPr>
              <p:nvPr/>
            </p:nvSpPr>
            <p:spPr bwMode="auto">
              <a:xfrm>
                <a:off x="1323" y="2425"/>
                <a:ext cx="3" cy="24"/>
              </a:xfrm>
              <a:custGeom>
                <a:avLst/>
                <a:gdLst>
                  <a:gd name="T0" fmla="*/ 0 w 17"/>
                  <a:gd name="T1" fmla="*/ 0 h 120"/>
                  <a:gd name="T2" fmla="*/ 0 w 17"/>
                  <a:gd name="T3" fmla="*/ 0 h 120"/>
                  <a:gd name="T4" fmla="*/ 0 w 17"/>
                  <a:gd name="T5" fmla="*/ 0 h 120"/>
                  <a:gd name="T6" fmla="*/ 0 w 17"/>
                  <a:gd name="T7" fmla="*/ 0 h 120"/>
                  <a:gd name="T8" fmla="*/ 0 w 17"/>
                  <a:gd name="T9" fmla="*/ 0 h 120"/>
                  <a:gd name="T10" fmla="*/ 0 w 17"/>
                  <a:gd name="T11" fmla="*/ 0 h 120"/>
                  <a:gd name="T12" fmla="*/ 0 w 17"/>
                  <a:gd name="T13" fmla="*/ 0 h 120"/>
                  <a:gd name="T14" fmla="*/ 0 w 17"/>
                  <a:gd name="T15" fmla="*/ 0 h 120"/>
                  <a:gd name="T16" fmla="*/ 0 w 17"/>
                  <a:gd name="T17" fmla="*/ 0 h 120"/>
                  <a:gd name="T18" fmla="*/ 0 w 17"/>
                  <a:gd name="T19" fmla="*/ 0 h 120"/>
                  <a:gd name="T20" fmla="*/ 0 w 17"/>
                  <a:gd name="T21" fmla="*/ 0 h 120"/>
                  <a:gd name="T22" fmla="*/ 0 w 17"/>
                  <a:gd name="T23" fmla="*/ 0 h 120"/>
                  <a:gd name="T24" fmla="*/ 0 w 17"/>
                  <a:gd name="T25" fmla="*/ 0 h 120"/>
                  <a:gd name="T26" fmla="*/ 0 w 17"/>
                  <a:gd name="T27" fmla="*/ 0 h 120"/>
                  <a:gd name="T28" fmla="*/ 0 w 17"/>
                  <a:gd name="T29" fmla="*/ 0 h 120"/>
                  <a:gd name="T30" fmla="*/ 0 w 17"/>
                  <a:gd name="T31" fmla="*/ 0 h 120"/>
                  <a:gd name="T32" fmla="*/ 0 w 17"/>
                  <a:gd name="T33" fmla="*/ 0 h 120"/>
                  <a:gd name="T34" fmla="*/ 0 w 17"/>
                  <a:gd name="T35" fmla="*/ 0 h 120"/>
                  <a:gd name="T36" fmla="*/ 0 w 17"/>
                  <a:gd name="T37" fmla="*/ 0 h 120"/>
                  <a:gd name="T38" fmla="*/ 0 w 17"/>
                  <a:gd name="T39" fmla="*/ 0 h 120"/>
                  <a:gd name="T40" fmla="*/ 0 w 17"/>
                  <a:gd name="T41" fmla="*/ 0 h 120"/>
                  <a:gd name="T42" fmla="*/ 0 w 17"/>
                  <a:gd name="T43" fmla="*/ 0 h 120"/>
                  <a:gd name="T44" fmla="*/ 0 w 17"/>
                  <a:gd name="T45" fmla="*/ 0 h 120"/>
                  <a:gd name="T46" fmla="*/ 0 w 17"/>
                  <a:gd name="T47" fmla="*/ 0 h 120"/>
                  <a:gd name="T48" fmla="*/ 0 w 17"/>
                  <a:gd name="T49" fmla="*/ 0 h 120"/>
                  <a:gd name="T50" fmla="*/ 0 w 17"/>
                  <a:gd name="T51" fmla="*/ 0 h 12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20"/>
                  <a:gd name="T80" fmla="*/ 17 w 17"/>
                  <a:gd name="T81" fmla="*/ 120 h 12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20">
                    <a:moveTo>
                      <a:pt x="17" y="10"/>
                    </a:moveTo>
                    <a:lnTo>
                      <a:pt x="17" y="6"/>
                    </a:lnTo>
                    <a:lnTo>
                      <a:pt x="17" y="4"/>
                    </a:lnTo>
                    <a:lnTo>
                      <a:pt x="15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0" y="10"/>
                    </a:lnTo>
                    <a:lnTo>
                      <a:pt x="0" y="114"/>
                    </a:lnTo>
                    <a:lnTo>
                      <a:pt x="4" y="114"/>
                    </a:lnTo>
                    <a:lnTo>
                      <a:pt x="4" y="117"/>
                    </a:lnTo>
                    <a:lnTo>
                      <a:pt x="6" y="117"/>
                    </a:lnTo>
                    <a:lnTo>
                      <a:pt x="9" y="120"/>
                    </a:lnTo>
                    <a:lnTo>
                      <a:pt x="11" y="120"/>
                    </a:lnTo>
                    <a:lnTo>
                      <a:pt x="15" y="117"/>
                    </a:lnTo>
                    <a:lnTo>
                      <a:pt x="17" y="117"/>
                    </a:lnTo>
                    <a:lnTo>
                      <a:pt x="17" y="114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42" name="Line 1602"/>
              <p:cNvSpPr>
                <a:spLocks noChangeShapeType="1"/>
              </p:cNvSpPr>
              <p:nvPr/>
            </p:nvSpPr>
            <p:spPr bwMode="auto">
              <a:xfrm>
                <a:off x="1324" y="244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43" name="Freeform 1603"/>
              <p:cNvSpPr>
                <a:spLocks/>
              </p:cNvSpPr>
              <p:nvPr/>
            </p:nvSpPr>
            <p:spPr bwMode="auto">
              <a:xfrm>
                <a:off x="1323" y="2445"/>
                <a:ext cx="6" cy="4"/>
              </a:xfrm>
              <a:custGeom>
                <a:avLst/>
                <a:gdLst>
                  <a:gd name="T0" fmla="*/ 0 w 33"/>
                  <a:gd name="T1" fmla="*/ 0 h 18"/>
                  <a:gd name="T2" fmla="*/ 0 w 33"/>
                  <a:gd name="T3" fmla="*/ 0 h 18"/>
                  <a:gd name="T4" fmla="*/ 0 w 33"/>
                  <a:gd name="T5" fmla="*/ 0 h 18"/>
                  <a:gd name="T6" fmla="*/ 0 w 33"/>
                  <a:gd name="T7" fmla="*/ 0 h 18"/>
                  <a:gd name="T8" fmla="*/ 0 w 33"/>
                  <a:gd name="T9" fmla="*/ 0 h 18"/>
                  <a:gd name="T10" fmla="*/ 0 w 33"/>
                  <a:gd name="T11" fmla="*/ 0 h 18"/>
                  <a:gd name="T12" fmla="*/ 0 w 33"/>
                  <a:gd name="T13" fmla="*/ 0 h 18"/>
                  <a:gd name="T14" fmla="*/ 0 w 33"/>
                  <a:gd name="T15" fmla="*/ 0 h 18"/>
                  <a:gd name="T16" fmla="*/ 0 w 33"/>
                  <a:gd name="T17" fmla="*/ 0 h 18"/>
                  <a:gd name="T18" fmla="*/ 0 w 33"/>
                  <a:gd name="T19" fmla="*/ 0 h 18"/>
                  <a:gd name="T20" fmla="*/ 0 w 33"/>
                  <a:gd name="T21" fmla="*/ 0 h 18"/>
                  <a:gd name="T22" fmla="*/ 0 w 33"/>
                  <a:gd name="T23" fmla="*/ 0 h 18"/>
                  <a:gd name="T24" fmla="*/ 0 w 33"/>
                  <a:gd name="T25" fmla="*/ 0 h 18"/>
                  <a:gd name="T26" fmla="*/ 0 w 33"/>
                  <a:gd name="T27" fmla="*/ 0 h 18"/>
                  <a:gd name="T28" fmla="*/ 0 w 33"/>
                  <a:gd name="T29" fmla="*/ 0 h 18"/>
                  <a:gd name="T30" fmla="*/ 0 w 33"/>
                  <a:gd name="T31" fmla="*/ 0 h 18"/>
                  <a:gd name="T32" fmla="*/ 0 w 33"/>
                  <a:gd name="T33" fmla="*/ 0 h 18"/>
                  <a:gd name="T34" fmla="*/ 0 w 33"/>
                  <a:gd name="T35" fmla="*/ 0 h 18"/>
                  <a:gd name="T36" fmla="*/ 0 w 33"/>
                  <a:gd name="T37" fmla="*/ 0 h 18"/>
                  <a:gd name="T38" fmla="*/ 0 w 33"/>
                  <a:gd name="T39" fmla="*/ 0 h 18"/>
                  <a:gd name="T40" fmla="*/ 0 w 33"/>
                  <a:gd name="T41" fmla="*/ 0 h 18"/>
                  <a:gd name="T42" fmla="*/ 0 w 33"/>
                  <a:gd name="T43" fmla="*/ 0 h 18"/>
                  <a:gd name="T44" fmla="*/ 0 w 33"/>
                  <a:gd name="T45" fmla="*/ 0 h 18"/>
                  <a:gd name="T46" fmla="*/ 0 w 33"/>
                  <a:gd name="T47" fmla="*/ 0 h 18"/>
                  <a:gd name="T48" fmla="*/ 0 w 33"/>
                  <a:gd name="T49" fmla="*/ 0 h 18"/>
                  <a:gd name="T50" fmla="*/ 0 w 33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3"/>
                  <a:gd name="T79" fmla="*/ 0 h 18"/>
                  <a:gd name="T80" fmla="*/ 33 w 33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3" h="18">
                    <a:moveTo>
                      <a:pt x="9" y="0"/>
                    </a:moveTo>
                    <a:lnTo>
                      <a:pt x="9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4" y="6"/>
                    </a:lnTo>
                    <a:lnTo>
                      <a:pt x="0" y="9"/>
                    </a:lnTo>
                    <a:lnTo>
                      <a:pt x="4" y="12"/>
                    </a:lnTo>
                    <a:lnTo>
                      <a:pt x="4" y="15"/>
                    </a:lnTo>
                    <a:lnTo>
                      <a:pt x="6" y="15"/>
                    </a:lnTo>
                    <a:lnTo>
                      <a:pt x="9" y="18"/>
                    </a:lnTo>
                    <a:lnTo>
                      <a:pt x="22" y="18"/>
                    </a:lnTo>
                    <a:lnTo>
                      <a:pt x="28" y="15"/>
                    </a:lnTo>
                    <a:lnTo>
                      <a:pt x="30" y="15"/>
                    </a:lnTo>
                    <a:lnTo>
                      <a:pt x="30" y="12"/>
                    </a:lnTo>
                    <a:lnTo>
                      <a:pt x="33" y="12"/>
                    </a:lnTo>
                    <a:lnTo>
                      <a:pt x="33" y="9"/>
                    </a:lnTo>
                    <a:lnTo>
                      <a:pt x="33" y="6"/>
                    </a:lnTo>
                    <a:lnTo>
                      <a:pt x="30" y="2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2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44" name="Line 1604"/>
              <p:cNvSpPr>
                <a:spLocks noChangeShapeType="1"/>
              </p:cNvSpPr>
              <p:nvPr/>
            </p:nvSpPr>
            <p:spPr bwMode="auto">
              <a:xfrm>
                <a:off x="1329" y="244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45" name="Freeform 1605"/>
              <p:cNvSpPr>
                <a:spLocks/>
              </p:cNvSpPr>
              <p:nvPr/>
            </p:nvSpPr>
            <p:spPr bwMode="auto">
              <a:xfrm>
                <a:off x="1326" y="2445"/>
                <a:ext cx="3" cy="24"/>
              </a:xfrm>
              <a:custGeom>
                <a:avLst/>
                <a:gdLst>
                  <a:gd name="T0" fmla="*/ 0 w 16"/>
                  <a:gd name="T1" fmla="*/ 0 h 120"/>
                  <a:gd name="T2" fmla="*/ 0 w 16"/>
                  <a:gd name="T3" fmla="*/ 0 h 120"/>
                  <a:gd name="T4" fmla="*/ 0 w 16"/>
                  <a:gd name="T5" fmla="*/ 0 h 120"/>
                  <a:gd name="T6" fmla="*/ 0 w 16"/>
                  <a:gd name="T7" fmla="*/ 0 h 120"/>
                  <a:gd name="T8" fmla="*/ 0 w 16"/>
                  <a:gd name="T9" fmla="*/ 0 h 120"/>
                  <a:gd name="T10" fmla="*/ 0 w 16"/>
                  <a:gd name="T11" fmla="*/ 0 h 120"/>
                  <a:gd name="T12" fmla="*/ 0 w 16"/>
                  <a:gd name="T13" fmla="*/ 0 h 120"/>
                  <a:gd name="T14" fmla="*/ 0 w 16"/>
                  <a:gd name="T15" fmla="*/ 0 h 120"/>
                  <a:gd name="T16" fmla="*/ 0 w 16"/>
                  <a:gd name="T17" fmla="*/ 0 h 120"/>
                  <a:gd name="T18" fmla="*/ 0 w 16"/>
                  <a:gd name="T19" fmla="*/ 0 h 120"/>
                  <a:gd name="T20" fmla="*/ 0 w 16"/>
                  <a:gd name="T21" fmla="*/ 0 h 120"/>
                  <a:gd name="T22" fmla="*/ 0 w 16"/>
                  <a:gd name="T23" fmla="*/ 0 h 120"/>
                  <a:gd name="T24" fmla="*/ 0 w 16"/>
                  <a:gd name="T25" fmla="*/ 0 h 120"/>
                  <a:gd name="T26" fmla="*/ 0 w 16"/>
                  <a:gd name="T27" fmla="*/ 0 h 120"/>
                  <a:gd name="T28" fmla="*/ 0 w 16"/>
                  <a:gd name="T29" fmla="*/ 0 h 120"/>
                  <a:gd name="T30" fmla="*/ 0 w 16"/>
                  <a:gd name="T31" fmla="*/ 0 h 120"/>
                  <a:gd name="T32" fmla="*/ 0 w 16"/>
                  <a:gd name="T33" fmla="*/ 0 h 120"/>
                  <a:gd name="T34" fmla="*/ 0 w 16"/>
                  <a:gd name="T35" fmla="*/ 0 h 120"/>
                  <a:gd name="T36" fmla="*/ 0 w 16"/>
                  <a:gd name="T37" fmla="*/ 0 h 120"/>
                  <a:gd name="T38" fmla="*/ 0 w 16"/>
                  <a:gd name="T39" fmla="*/ 0 h 120"/>
                  <a:gd name="T40" fmla="*/ 0 w 16"/>
                  <a:gd name="T41" fmla="*/ 0 h 120"/>
                  <a:gd name="T42" fmla="*/ 0 w 16"/>
                  <a:gd name="T43" fmla="*/ 0 h 120"/>
                  <a:gd name="T44" fmla="*/ 0 w 16"/>
                  <a:gd name="T45" fmla="*/ 0 h 120"/>
                  <a:gd name="T46" fmla="*/ 0 w 16"/>
                  <a:gd name="T47" fmla="*/ 0 h 120"/>
                  <a:gd name="T48" fmla="*/ 0 w 16"/>
                  <a:gd name="T49" fmla="*/ 0 h 120"/>
                  <a:gd name="T50" fmla="*/ 0 w 16"/>
                  <a:gd name="T51" fmla="*/ 0 h 12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0"/>
                  <a:gd name="T80" fmla="*/ 16 w 16"/>
                  <a:gd name="T81" fmla="*/ 120 h 12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0">
                    <a:moveTo>
                      <a:pt x="16" y="9"/>
                    </a:moveTo>
                    <a:lnTo>
                      <a:pt x="16" y="6"/>
                    </a:lnTo>
                    <a:lnTo>
                      <a:pt x="13" y="2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14"/>
                    </a:lnTo>
                    <a:lnTo>
                      <a:pt x="3" y="117"/>
                    </a:lnTo>
                    <a:lnTo>
                      <a:pt x="5" y="120"/>
                    </a:lnTo>
                    <a:lnTo>
                      <a:pt x="9" y="120"/>
                    </a:lnTo>
                    <a:lnTo>
                      <a:pt x="11" y="117"/>
                    </a:lnTo>
                    <a:lnTo>
                      <a:pt x="13" y="117"/>
                    </a:lnTo>
                    <a:lnTo>
                      <a:pt x="13" y="114"/>
                    </a:lnTo>
                    <a:lnTo>
                      <a:pt x="16" y="114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46" name="Line 1606"/>
              <p:cNvSpPr>
                <a:spLocks noChangeShapeType="1"/>
              </p:cNvSpPr>
              <p:nvPr/>
            </p:nvSpPr>
            <p:spPr bwMode="auto">
              <a:xfrm>
                <a:off x="1328" y="246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47" name="Freeform 1607"/>
              <p:cNvSpPr>
                <a:spLocks/>
              </p:cNvSpPr>
              <p:nvPr/>
            </p:nvSpPr>
            <p:spPr bwMode="auto">
              <a:xfrm>
                <a:off x="1326" y="2466"/>
                <a:ext cx="20" cy="3"/>
              </a:xfrm>
              <a:custGeom>
                <a:avLst/>
                <a:gdLst>
                  <a:gd name="T0" fmla="*/ 0 w 101"/>
                  <a:gd name="T1" fmla="*/ 0 h 18"/>
                  <a:gd name="T2" fmla="*/ 0 w 101"/>
                  <a:gd name="T3" fmla="*/ 0 h 18"/>
                  <a:gd name="T4" fmla="*/ 0 w 101"/>
                  <a:gd name="T5" fmla="*/ 0 h 18"/>
                  <a:gd name="T6" fmla="*/ 0 w 101"/>
                  <a:gd name="T7" fmla="*/ 0 h 18"/>
                  <a:gd name="T8" fmla="*/ 0 w 101"/>
                  <a:gd name="T9" fmla="*/ 0 h 18"/>
                  <a:gd name="T10" fmla="*/ 0 w 101"/>
                  <a:gd name="T11" fmla="*/ 0 h 18"/>
                  <a:gd name="T12" fmla="*/ 0 w 101"/>
                  <a:gd name="T13" fmla="*/ 0 h 18"/>
                  <a:gd name="T14" fmla="*/ 0 w 101"/>
                  <a:gd name="T15" fmla="*/ 0 h 18"/>
                  <a:gd name="T16" fmla="*/ 0 w 101"/>
                  <a:gd name="T17" fmla="*/ 0 h 18"/>
                  <a:gd name="T18" fmla="*/ 0 w 101"/>
                  <a:gd name="T19" fmla="*/ 0 h 18"/>
                  <a:gd name="T20" fmla="*/ 0 w 101"/>
                  <a:gd name="T21" fmla="*/ 0 h 18"/>
                  <a:gd name="T22" fmla="*/ 0 w 101"/>
                  <a:gd name="T23" fmla="*/ 0 h 18"/>
                  <a:gd name="T24" fmla="*/ 0 w 101"/>
                  <a:gd name="T25" fmla="*/ 0 h 18"/>
                  <a:gd name="T26" fmla="*/ 0 w 101"/>
                  <a:gd name="T27" fmla="*/ 0 h 18"/>
                  <a:gd name="T28" fmla="*/ 0 w 101"/>
                  <a:gd name="T29" fmla="*/ 0 h 18"/>
                  <a:gd name="T30" fmla="*/ 0 w 101"/>
                  <a:gd name="T31" fmla="*/ 0 h 18"/>
                  <a:gd name="T32" fmla="*/ 0 w 101"/>
                  <a:gd name="T33" fmla="*/ 0 h 18"/>
                  <a:gd name="T34" fmla="*/ 0 w 101"/>
                  <a:gd name="T35" fmla="*/ 0 h 18"/>
                  <a:gd name="T36" fmla="*/ 0 w 101"/>
                  <a:gd name="T37" fmla="*/ 0 h 18"/>
                  <a:gd name="T38" fmla="*/ 0 w 101"/>
                  <a:gd name="T39" fmla="*/ 0 h 18"/>
                  <a:gd name="T40" fmla="*/ 0 w 101"/>
                  <a:gd name="T41" fmla="*/ 0 h 18"/>
                  <a:gd name="T42" fmla="*/ 0 w 101"/>
                  <a:gd name="T43" fmla="*/ 0 h 18"/>
                  <a:gd name="T44" fmla="*/ 0 w 101"/>
                  <a:gd name="T45" fmla="*/ 0 h 18"/>
                  <a:gd name="T46" fmla="*/ 0 w 101"/>
                  <a:gd name="T47" fmla="*/ 0 h 18"/>
                  <a:gd name="T48" fmla="*/ 0 w 101"/>
                  <a:gd name="T49" fmla="*/ 0 h 18"/>
                  <a:gd name="T50" fmla="*/ 0 w 101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01"/>
                  <a:gd name="T79" fmla="*/ 0 h 18"/>
                  <a:gd name="T80" fmla="*/ 101 w 101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01" h="18">
                    <a:moveTo>
                      <a:pt x="9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3" y="15"/>
                    </a:lnTo>
                    <a:lnTo>
                      <a:pt x="5" y="18"/>
                    </a:lnTo>
                    <a:lnTo>
                      <a:pt x="9" y="18"/>
                    </a:lnTo>
                    <a:lnTo>
                      <a:pt x="92" y="18"/>
                    </a:lnTo>
                    <a:lnTo>
                      <a:pt x="98" y="15"/>
                    </a:lnTo>
                    <a:lnTo>
                      <a:pt x="101" y="12"/>
                    </a:lnTo>
                    <a:lnTo>
                      <a:pt x="101" y="8"/>
                    </a:lnTo>
                    <a:lnTo>
                      <a:pt x="101" y="6"/>
                    </a:lnTo>
                    <a:lnTo>
                      <a:pt x="101" y="2"/>
                    </a:lnTo>
                    <a:lnTo>
                      <a:pt x="98" y="2"/>
                    </a:lnTo>
                    <a:lnTo>
                      <a:pt x="98" y="0"/>
                    </a:lnTo>
                    <a:lnTo>
                      <a:pt x="95" y="0"/>
                    </a:lnTo>
                    <a:lnTo>
                      <a:pt x="92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48" name="Line 1608"/>
              <p:cNvSpPr>
                <a:spLocks noChangeShapeType="1"/>
              </p:cNvSpPr>
              <p:nvPr/>
            </p:nvSpPr>
            <p:spPr bwMode="auto">
              <a:xfrm>
                <a:off x="1346" y="246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49" name="Freeform 1609"/>
              <p:cNvSpPr>
                <a:spLocks/>
              </p:cNvSpPr>
              <p:nvPr/>
            </p:nvSpPr>
            <p:spPr bwMode="auto">
              <a:xfrm>
                <a:off x="1343" y="2466"/>
                <a:ext cx="3" cy="24"/>
              </a:xfrm>
              <a:custGeom>
                <a:avLst/>
                <a:gdLst>
                  <a:gd name="T0" fmla="*/ 0 w 16"/>
                  <a:gd name="T1" fmla="*/ 0 h 120"/>
                  <a:gd name="T2" fmla="*/ 0 w 16"/>
                  <a:gd name="T3" fmla="*/ 0 h 120"/>
                  <a:gd name="T4" fmla="*/ 0 w 16"/>
                  <a:gd name="T5" fmla="*/ 0 h 120"/>
                  <a:gd name="T6" fmla="*/ 0 w 16"/>
                  <a:gd name="T7" fmla="*/ 0 h 120"/>
                  <a:gd name="T8" fmla="*/ 0 w 16"/>
                  <a:gd name="T9" fmla="*/ 0 h 120"/>
                  <a:gd name="T10" fmla="*/ 0 w 16"/>
                  <a:gd name="T11" fmla="*/ 0 h 120"/>
                  <a:gd name="T12" fmla="*/ 0 w 16"/>
                  <a:gd name="T13" fmla="*/ 0 h 120"/>
                  <a:gd name="T14" fmla="*/ 0 w 16"/>
                  <a:gd name="T15" fmla="*/ 0 h 120"/>
                  <a:gd name="T16" fmla="*/ 0 w 16"/>
                  <a:gd name="T17" fmla="*/ 0 h 120"/>
                  <a:gd name="T18" fmla="*/ 0 w 16"/>
                  <a:gd name="T19" fmla="*/ 0 h 120"/>
                  <a:gd name="T20" fmla="*/ 0 w 16"/>
                  <a:gd name="T21" fmla="*/ 0 h 120"/>
                  <a:gd name="T22" fmla="*/ 0 w 16"/>
                  <a:gd name="T23" fmla="*/ 0 h 120"/>
                  <a:gd name="T24" fmla="*/ 0 w 16"/>
                  <a:gd name="T25" fmla="*/ 0 h 120"/>
                  <a:gd name="T26" fmla="*/ 0 w 16"/>
                  <a:gd name="T27" fmla="*/ 0 h 120"/>
                  <a:gd name="T28" fmla="*/ 0 w 16"/>
                  <a:gd name="T29" fmla="*/ 0 h 120"/>
                  <a:gd name="T30" fmla="*/ 0 w 16"/>
                  <a:gd name="T31" fmla="*/ 0 h 120"/>
                  <a:gd name="T32" fmla="*/ 0 w 16"/>
                  <a:gd name="T33" fmla="*/ 0 h 120"/>
                  <a:gd name="T34" fmla="*/ 0 w 16"/>
                  <a:gd name="T35" fmla="*/ 0 h 120"/>
                  <a:gd name="T36" fmla="*/ 0 w 16"/>
                  <a:gd name="T37" fmla="*/ 0 h 120"/>
                  <a:gd name="T38" fmla="*/ 0 w 16"/>
                  <a:gd name="T39" fmla="*/ 0 h 120"/>
                  <a:gd name="T40" fmla="*/ 0 w 16"/>
                  <a:gd name="T41" fmla="*/ 0 h 120"/>
                  <a:gd name="T42" fmla="*/ 0 w 16"/>
                  <a:gd name="T43" fmla="*/ 0 h 120"/>
                  <a:gd name="T44" fmla="*/ 0 w 16"/>
                  <a:gd name="T45" fmla="*/ 0 h 120"/>
                  <a:gd name="T46" fmla="*/ 0 w 16"/>
                  <a:gd name="T47" fmla="*/ 0 h 120"/>
                  <a:gd name="T48" fmla="*/ 0 w 16"/>
                  <a:gd name="T49" fmla="*/ 0 h 120"/>
                  <a:gd name="T50" fmla="*/ 0 w 16"/>
                  <a:gd name="T51" fmla="*/ 0 h 12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0"/>
                  <a:gd name="T80" fmla="*/ 16 w 16"/>
                  <a:gd name="T81" fmla="*/ 120 h 12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0">
                    <a:moveTo>
                      <a:pt x="16" y="8"/>
                    </a:moveTo>
                    <a:lnTo>
                      <a:pt x="16" y="6"/>
                    </a:lnTo>
                    <a:lnTo>
                      <a:pt x="16" y="2"/>
                    </a:lnTo>
                    <a:lnTo>
                      <a:pt x="13" y="2"/>
                    </a:lnTo>
                    <a:lnTo>
                      <a:pt x="13" y="0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14"/>
                    </a:lnTo>
                    <a:lnTo>
                      <a:pt x="3" y="116"/>
                    </a:lnTo>
                    <a:lnTo>
                      <a:pt x="5" y="116"/>
                    </a:lnTo>
                    <a:lnTo>
                      <a:pt x="5" y="120"/>
                    </a:lnTo>
                    <a:lnTo>
                      <a:pt x="7" y="120"/>
                    </a:lnTo>
                    <a:lnTo>
                      <a:pt x="10" y="120"/>
                    </a:lnTo>
                    <a:lnTo>
                      <a:pt x="13" y="116"/>
                    </a:lnTo>
                    <a:lnTo>
                      <a:pt x="16" y="114"/>
                    </a:lnTo>
                    <a:lnTo>
                      <a:pt x="16" y="8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50" name="Line 1610"/>
              <p:cNvSpPr>
                <a:spLocks noChangeShapeType="1"/>
              </p:cNvSpPr>
              <p:nvPr/>
            </p:nvSpPr>
            <p:spPr bwMode="auto">
              <a:xfrm>
                <a:off x="1344" y="248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51" name="Freeform 1611"/>
              <p:cNvSpPr>
                <a:spLocks/>
              </p:cNvSpPr>
              <p:nvPr/>
            </p:nvSpPr>
            <p:spPr bwMode="auto">
              <a:xfrm>
                <a:off x="1343" y="2486"/>
                <a:ext cx="26" cy="4"/>
              </a:xfrm>
              <a:custGeom>
                <a:avLst/>
                <a:gdLst>
                  <a:gd name="T0" fmla="*/ 0 w 130"/>
                  <a:gd name="T1" fmla="*/ 0 h 19"/>
                  <a:gd name="T2" fmla="*/ 0 w 130"/>
                  <a:gd name="T3" fmla="*/ 0 h 19"/>
                  <a:gd name="T4" fmla="*/ 0 w 130"/>
                  <a:gd name="T5" fmla="*/ 0 h 19"/>
                  <a:gd name="T6" fmla="*/ 0 w 130"/>
                  <a:gd name="T7" fmla="*/ 0 h 19"/>
                  <a:gd name="T8" fmla="*/ 0 w 130"/>
                  <a:gd name="T9" fmla="*/ 0 h 19"/>
                  <a:gd name="T10" fmla="*/ 0 w 130"/>
                  <a:gd name="T11" fmla="*/ 0 h 19"/>
                  <a:gd name="T12" fmla="*/ 0 w 130"/>
                  <a:gd name="T13" fmla="*/ 0 h 19"/>
                  <a:gd name="T14" fmla="*/ 0 w 130"/>
                  <a:gd name="T15" fmla="*/ 0 h 19"/>
                  <a:gd name="T16" fmla="*/ 0 w 130"/>
                  <a:gd name="T17" fmla="*/ 0 h 19"/>
                  <a:gd name="T18" fmla="*/ 0 w 130"/>
                  <a:gd name="T19" fmla="*/ 0 h 19"/>
                  <a:gd name="T20" fmla="*/ 0 w 130"/>
                  <a:gd name="T21" fmla="*/ 0 h 19"/>
                  <a:gd name="T22" fmla="*/ 0 w 130"/>
                  <a:gd name="T23" fmla="*/ 0 h 19"/>
                  <a:gd name="T24" fmla="*/ 0 w 130"/>
                  <a:gd name="T25" fmla="*/ 0 h 19"/>
                  <a:gd name="T26" fmla="*/ 0 w 130"/>
                  <a:gd name="T27" fmla="*/ 0 h 19"/>
                  <a:gd name="T28" fmla="*/ 0 w 130"/>
                  <a:gd name="T29" fmla="*/ 0 h 19"/>
                  <a:gd name="T30" fmla="*/ 0 w 130"/>
                  <a:gd name="T31" fmla="*/ 0 h 19"/>
                  <a:gd name="T32" fmla="*/ 0 w 130"/>
                  <a:gd name="T33" fmla="*/ 0 h 19"/>
                  <a:gd name="T34" fmla="*/ 0 w 130"/>
                  <a:gd name="T35" fmla="*/ 0 h 19"/>
                  <a:gd name="T36" fmla="*/ 0 w 130"/>
                  <a:gd name="T37" fmla="*/ 0 h 19"/>
                  <a:gd name="T38" fmla="*/ 0 w 130"/>
                  <a:gd name="T39" fmla="*/ 0 h 19"/>
                  <a:gd name="T40" fmla="*/ 0 w 130"/>
                  <a:gd name="T41" fmla="*/ 0 h 19"/>
                  <a:gd name="T42" fmla="*/ 0 w 130"/>
                  <a:gd name="T43" fmla="*/ 0 h 19"/>
                  <a:gd name="T44" fmla="*/ 0 w 130"/>
                  <a:gd name="T45" fmla="*/ 0 h 19"/>
                  <a:gd name="T46" fmla="*/ 0 w 130"/>
                  <a:gd name="T47" fmla="*/ 0 h 19"/>
                  <a:gd name="T48" fmla="*/ 0 w 130"/>
                  <a:gd name="T49" fmla="*/ 0 h 19"/>
                  <a:gd name="T50" fmla="*/ 0 w 130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30"/>
                  <a:gd name="T79" fmla="*/ 0 h 19"/>
                  <a:gd name="T80" fmla="*/ 130 w 130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30" h="19">
                    <a:moveTo>
                      <a:pt x="7" y="0"/>
                    </a:moveTo>
                    <a:lnTo>
                      <a:pt x="5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3" y="15"/>
                    </a:lnTo>
                    <a:lnTo>
                      <a:pt x="5" y="15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119" y="19"/>
                    </a:lnTo>
                    <a:lnTo>
                      <a:pt x="125" y="15"/>
                    </a:lnTo>
                    <a:lnTo>
                      <a:pt x="128" y="15"/>
                    </a:lnTo>
                    <a:lnTo>
                      <a:pt x="130" y="13"/>
                    </a:lnTo>
                    <a:lnTo>
                      <a:pt x="130" y="9"/>
                    </a:lnTo>
                    <a:lnTo>
                      <a:pt x="130" y="7"/>
                    </a:lnTo>
                    <a:lnTo>
                      <a:pt x="130" y="3"/>
                    </a:lnTo>
                    <a:lnTo>
                      <a:pt x="128" y="3"/>
                    </a:lnTo>
                    <a:lnTo>
                      <a:pt x="125" y="0"/>
                    </a:lnTo>
                    <a:lnTo>
                      <a:pt x="119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52" name="Line 1612"/>
              <p:cNvSpPr>
                <a:spLocks noChangeShapeType="1"/>
              </p:cNvSpPr>
              <p:nvPr/>
            </p:nvSpPr>
            <p:spPr bwMode="auto">
              <a:xfrm>
                <a:off x="1369" y="248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53" name="Freeform 1613"/>
              <p:cNvSpPr>
                <a:spLocks/>
              </p:cNvSpPr>
              <p:nvPr/>
            </p:nvSpPr>
            <p:spPr bwMode="auto">
              <a:xfrm>
                <a:off x="1366" y="2486"/>
                <a:ext cx="3" cy="24"/>
              </a:xfrm>
              <a:custGeom>
                <a:avLst/>
                <a:gdLst>
                  <a:gd name="T0" fmla="*/ 0 w 16"/>
                  <a:gd name="T1" fmla="*/ 0 h 121"/>
                  <a:gd name="T2" fmla="*/ 0 w 16"/>
                  <a:gd name="T3" fmla="*/ 0 h 121"/>
                  <a:gd name="T4" fmla="*/ 0 w 16"/>
                  <a:gd name="T5" fmla="*/ 0 h 121"/>
                  <a:gd name="T6" fmla="*/ 0 w 16"/>
                  <a:gd name="T7" fmla="*/ 0 h 121"/>
                  <a:gd name="T8" fmla="*/ 0 w 16"/>
                  <a:gd name="T9" fmla="*/ 0 h 121"/>
                  <a:gd name="T10" fmla="*/ 0 w 16"/>
                  <a:gd name="T11" fmla="*/ 0 h 121"/>
                  <a:gd name="T12" fmla="*/ 0 w 16"/>
                  <a:gd name="T13" fmla="*/ 0 h 121"/>
                  <a:gd name="T14" fmla="*/ 0 w 16"/>
                  <a:gd name="T15" fmla="*/ 0 h 121"/>
                  <a:gd name="T16" fmla="*/ 0 w 16"/>
                  <a:gd name="T17" fmla="*/ 0 h 121"/>
                  <a:gd name="T18" fmla="*/ 0 w 16"/>
                  <a:gd name="T19" fmla="*/ 0 h 121"/>
                  <a:gd name="T20" fmla="*/ 0 w 16"/>
                  <a:gd name="T21" fmla="*/ 0 h 121"/>
                  <a:gd name="T22" fmla="*/ 0 w 16"/>
                  <a:gd name="T23" fmla="*/ 0 h 121"/>
                  <a:gd name="T24" fmla="*/ 0 w 16"/>
                  <a:gd name="T25" fmla="*/ 0 h 121"/>
                  <a:gd name="T26" fmla="*/ 0 w 16"/>
                  <a:gd name="T27" fmla="*/ 0 h 121"/>
                  <a:gd name="T28" fmla="*/ 0 w 16"/>
                  <a:gd name="T29" fmla="*/ 0 h 121"/>
                  <a:gd name="T30" fmla="*/ 0 w 16"/>
                  <a:gd name="T31" fmla="*/ 0 h 121"/>
                  <a:gd name="T32" fmla="*/ 0 w 16"/>
                  <a:gd name="T33" fmla="*/ 0 h 121"/>
                  <a:gd name="T34" fmla="*/ 0 w 16"/>
                  <a:gd name="T35" fmla="*/ 0 h 121"/>
                  <a:gd name="T36" fmla="*/ 0 w 16"/>
                  <a:gd name="T37" fmla="*/ 0 h 121"/>
                  <a:gd name="T38" fmla="*/ 0 w 16"/>
                  <a:gd name="T39" fmla="*/ 0 h 121"/>
                  <a:gd name="T40" fmla="*/ 0 w 16"/>
                  <a:gd name="T41" fmla="*/ 0 h 121"/>
                  <a:gd name="T42" fmla="*/ 0 w 16"/>
                  <a:gd name="T43" fmla="*/ 0 h 121"/>
                  <a:gd name="T44" fmla="*/ 0 w 16"/>
                  <a:gd name="T45" fmla="*/ 0 h 121"/>
                  <a:gd name="T46" fmla="*/ 0 w 16"/>
                  <a:gd name="T47" fmla="*/ 0 h 121"/>
                  <a:gd name="T48" fmla="*/ 0 w 16"/>
                  <a:gd name="T49" fmla="*/ 0 h 121"/>
                  <a:gd name="T50" fmla="*/ 0 w 16"/>
                  <a:gd name="T51" fmla="*/ 0 h 12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1"/>
                  <a:gd name="T80" fmla="*/ 16 w 16"/>
                  <a:gd name="T81" fmla="*/ 121 h 121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1">
                    <a:moveTo>
                      <a:pt x="16" y="9"/>
                    </a:moveTo>
                    <a:lnTo>
                      <a:pt x="16" y="7"/>
                    </a:lnTo>
                    <a:lnTo>
                      <a:pt x="16" y="3"/>
                    </a:lnTo>
                    <a:lnTo>
                      <a:pt x="14" y="3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15"/>
                    </a:lnTo>
                    <a:lnTo>
                      <a:pt x="3" y="117"/>
                    </a:lnTo>
                    <a:lnTo>
                      <a:pt x="5" y="121"/>
                    </a:lnTo>
                    <a:lnTo>
                      <a:pt x="9" y="121"/>
                    </a:lnTo>
                    <a:lnTo>
                      <a:pt x="11" y="121"/>
                    </a:lnTo>
                    <a:lnTo>
                      <a:pt x="11" y="117"/>
                    </a:lnTo>
                    <a:lnTo>
                      <a:pt x="14" y="117"/>
                    </a:lnTo>
                    <a:lnTo>
                      <a:pt x="16" y="115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54" name="Line 1614"/>
              <p:cNvSpPr>
                <a:spLocks noChangeShapeType="1"/>
              </p:cNvSpPr>
              <p:nvPr/>
            </p:nvSpPr>
            <p:spPr bwMode="auto">
              <a:xfrm>
                <a:off x="1368" y="250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55" name="Freeform 1615"/>
              <p:cNvSpPr>
                <a:spLocks/>
              </p:cNvSpPr>
              <p:nvPr/>
            </p:nvSpPr>
            <p:spPr bwMode="auto">
              <a:xfrm>
                <a:off x="1366" y="2506"/>
                <a:ext cx="6" cy="4"/>
              </a:xfrm>
              <a:custGeom>
                <a:avLst/>
                <a:gdLst>
                  <a:gd name="T0" fmla="*/ 0 w 31"/>
                  <a:gd name="T1" fmla="*/ 0 h 19"/>
                  <a:gd name="T2" fmla="*/ 0 w 31"/>
                  <a:gd name="T3" fmla="*/ 0 h 19"/>
                  <a:gd name="T4" fmla="*/ 0 w 31"/>
                  <a:gd name="T5" fmla="*/ 0 h 19"/>
                  <a:gd name="T6" fmla="*/ 0 w 31"/>
                  <a:gd name="T7" fmla="*/ 0 h 19"/>
                  <a:gd name="T8" fmla="*/ 0 w 31"/>
                  <a:gd name="T9" fmla="*/ 0 h 19"/>
                  <a:gd name="T10" fmla="*/ 0 w 31"/>
                  <a:gd name="T11" fmla="*/ 0 h 19"/>
                  <a:gd name="T12" fmla="*/ 0 w 31"/>
                  <a:gd name="T13" fmla="*/ 0 h 19"/>
                  <a:gd name="T14" fmla="*/ 0 w 31"/>
                  <a:gd name="T15" fmla="*/ 0 h 19"/>
                  <a:gd name="T16" fmla="*/ 0 w 31"/>
                  <a:gd name="T17" fmla="*/ 0 h 19"/>
                  <a:gd name="T18" fmla="*/ 0 w 31"/>
                  <a:gd name="T19" fmla="*/ 0 h 19"/>
                  <a:gd name="T20" fmla="*/ 0 w 31"/>
                  <a:gd name="T21" fmla="*/ 0 h 19"/>
                  <a:gd name="T22" fmla="*/ 0 w 31"/>
                  <a:gd name="T23" fmla="*/ 0 h 19"/>
                  <a:gd name="T24" fmla="*/ 0 w 31"/>
                  <a:gd name="T25" fmla="*/ 0 h 19"/>
                  <a:gd name="T26" fmla="*/ 0 w 31"/>
                  <a:gd name="T27" fmla="*/ 0 h 19"/>
                  <a:gd name="T28" fmla="*/ 0 w 31"/>
                  <a:gd name="T29" fmla="*/ 0 h 19"/>
                  <a:gd name="T30" fmla="*/ 0 w 31"/>
                  <a:gd name="T31" fmla="*/ 0 h 19"/>
                  <a:gd name="T32" fmla="*/ 0 w 31"/>
                  <a:gd name="T33" fmla="*/ 0 h 19"/>
                  <a:gd name="T34" fmla="*/ 0 w 31"/>
                  <a:gd name="T35" fmla="*/ 0 h 19"/>
                  <a:gd name="T36" fmla="*/ 0 w 31"/>
                  <a:gd name="T37" fmla="*/ 0 h 19"/>
                  <a:gd name="T38" fmla="*/ 0 w 31"/>
                  <a:gd name="T39" fmla="*/ 0 h 19"/>
                  <a:gd name="T40" fmla="*/ 0 w 31"/>
                  <a:gd name="T41" fmla="*/ 0 h 19"/>
                  <a:gd name="T42" fmla="*/ 0 w 31"/>
                  <a:gd name="T43" fmla="*/ 0 h 19"/>
                  <a:gd name="T44" fmla="*/ 0 w 31"/>
                  <a:gd name="T45" fmla="*/ 0 h 19"/>
                  <a:gd name="T46" fmla="*/ 0 w 31"/>
                  <a:gd name="T47" fmla="*/ 0 h 19"/>
                  <a:gd name="T48" fmla="*/ 0 w 31"/>
                  <a:gd name="T49" fmla="*/ 0 h 19"/>
                  <a:gd name="T50" fmla="*/ 0 w 31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1"/>
                  <a:gd name="T79" fmla="*/ 0 h 19"/>
                  <a:gd name="T80" fmla="*/ 31 w 31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1" h="19">
                    <a:moveTo>
                      <a:pt x="9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3" y="15"/>
                    </a:lnTo>
                    <a:lnTo>
                      <a:pt x="5" y="19"/>
                    </a:lnTo>
                    <a:lnTo>
                      <a:pt x="9" y="19"/>
                    </a:lnTo>
                    <a:lnTo>
                      <a:pt x="22" y="19"/>
                    </a:lnTo>
                    <a:lnTo>
                      <a:pt x="27" y="15"/>
                    </a:lnTo>
                    <a:lnTo>
                      <a:pt x="31" y="13"/>
                    </a:lnTo>
                    <a:lnTo>
                      <a:pt x="31" y="9"/>
                    </a:lnTo>
                    <a:lnTo>
                      <a:pt x="31" y="6"/>
                    </a:lnTo>
                    <a:lnTo>
                      <a:pt x="31" y="3"/>
                    </a:lnTo>
                    <a:lnTo>
                      <a:pt x="27" y="3"/>
                    </a:lnTo>
                    <a:lnTo>
                      <a:pt x="27" y="0"/>
                    </a:lnTo>
                    <a:lnTo>
                      <a:pt x="25" y="0"/>
                    </a:lnTo>
                    <a:lnTo>
                      <a:pt x="22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56" name="Line 1616"/>
              <p:cNvSpPr>
                <a:spLocks noChangeShapeType="1"/>
              </p:cNvSpPr>
              <p:nvPr/>
            </p:nvSpPr>
            <p:spPr bwMode="auto">
              <a:xfrm>
                <a:off x="1372" y="250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357" name="Freeform 1617"/>
              <p:cNvSpPr>
                <a:spLocks/>
              </p:cNvSpPr>
              <p:nvPr/>
            </p:nvSpPr>
            <p:spPr bwMode="auto">
              <a:xfrm>
                <a:off x="1369" y="2506"/>
                <a:ext cx="3" cy="24"/>
              </a:xfrm>
              <a:custGeom>
                <a:avLst/>
                <a:gdLst>
                  <a:gd name="T0" fmla="*/ 0 w 17"/>
                  <a:gd name="T1" fmla="*/ 0 h 121"/>
                  <a:gd name="T2" fmla="*/ 0 w 17"/>
                  <a:gd name="T3" fmla="*/ 0 h 121"/>
                  <a:gd name="T4" fmla="*/ 0 w 17"/>
                  <a:gd name="T5" fmla="*/ 0 h 121"/>
                  <a:gd name="T6" fmla="*/ 0 w 17"/>
                  <a:gd name="T7" fmla="*/ 0 h 121"/>
                  <a:gd name="T8" fmla="*/ 0 w 17"/>
                  <a:gd name="T9" fmla="*/ 0 h 121"/>
                  <a:gd name="T10" fmla="*/ 0 w 17"/>
                  <a:gd name="T11" fmla="*/ 0 h 121"/>
                  <a:gd name="T12" fmla="*/ 0 w 17"/>
                  <a:gd name="T13" fmla="*/ 0 h 121"/>
                  <a:gd name="T14" fmla="*/ 0 w 17"/>
                  <a:gd name="T15" fmla="*/ 0 h 121"/>
                  <a:gd name="T16" fmla="*/ 0 w 17"/>
                  <a:gd name="T17" fmla="*/ 0 h 121"/>
                  <a:gd name="T18" fmla="*/ 0 w 17"/>
                  <a:gd name="T19" fmla="*/ 0 h 121"/>
                  <a:gd name="T20" fmla="*/ 0 w 17"/>
                  <a:gd name="T21" fmla="*/ 0 h 121"/>
                  <a:gd name="T22" fmla="*/ 0 w 17"/>
                  <a:gd name="T23" fmla="*/ 0 h 121"/>
                  <a:gd name="T24" fmla="*/ 0 w 17"/>
                  <a:gd name="T25" fmla="*/ 0 h 121"/>
                  <a:gd name="T26" fmla="*/ 0 w 17"/>
                  <a:gd name="T27" fmla="*/ 0 h 121"/>
                  <a:gd name="T28" fmla="*/ 0 w 17"/>
                  <a:gd name="T29" fmla="*/ 0 h 121"/>
                  <a:gd name="T30" fmla="*/ 0 w 17"/>
                  <a:gd name="T31" fmla="*/ 0 h 121"/>
                  <a:gd name="T32" fmla="*/ 0 w 17"/>
                  <a:gd name="T33" fmla="*/ 0 h 121"/>
                  <a:gd name="T34" fmla="*/ 0 w 17"/>
                  <a:gd name="T35" fmla="*/ 0 h 121"/>
                  <a:gd name="T36" fmla="*/ 0 w 17"/>
                  <a:gd name="T37" fmla="*/ 0 h 121"/>
                  <a:gd name="T38" fmla="*/ 0 w 17"/>
                  <a:gd name="T39" fmla="*/ 0 h 121"/>
                  <a:gd name="T40" fmla="*/ 0 w 17"/>
                  <a:gd name="T41" fmla="*/ 0 h 121"/>
                  <a:gd name="T42" fmla="*/ 0 w 17"/>
                  <a:gd name="T43" fmla="*/ 0 h 121"/>
                  <a:gd name="T44" fmla="*/ 0 w 17"/>
                  <a:gd name="T45" fmla="*/ 0 h 121"/>
                  <a:gd name="T46" fmla="*/ 0 w 17"/>
                  <a:gd name="T47" fmla="*/ 0 h 121"/>
                  <a:gd name="T48" fmla="*/ 0 w 17"/>
                  <a:gd name="T49" fmla="*/ 0 h 121"/>
                  <a:gd name="T50" fmla="*/ 0 w 17"/>
                  <a:gd name="T51" fmla="*/ 0 h 12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21"/>
                  <a:gd name="T80" fmla="*/ 17 w 17"/>
                  <a:gd name="T81" fmla="*/ 121 h 121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21">
                    <a:moveTo>
                      <a:pt x="17" y="9"/>
                    </a:moveTo>
                    <a:lnTo>
                      <a:pt x="17" y="6"/>
                    </a:lnTo>
                    <a:lnTo>
                      <a:pt x="17" y="3"/>
                    </a:lnTo>
                    <a:lnTo>
                      <a:pt x="13" y="3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2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14"/>
                    </a:lnTo>
                    <a:lnTo>
                      <a:pt x="2" y="114"/>
                    </a:lnTo>
                    <a:lnTo>
                      <a:pt x="2" y="117"/>
                    </a:lnTo>
                    <a:lnTo>
                      <a:pt x="6" y="117"/>
                    </a:lnTo>
                    <a:lnTo>
                      <a:pt x="6" y="121"/>
                    </a:lnTo>
                    <a:lnTo>
                      <a:pt x="8" y="121"/>
                    </a:lnTo>
                    <a:lnTo>
                      <a:pt x="11" y="121"/>
                    </a:lnTo>
                    <a:lnTo>
                      <a:pt x="13" y="117"/>
                    </a:lnTo>
                    <a:lnTo>
                      <a:pt x="17" y="114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</p:grpSp>
        <p:grpSp>
          <p:nvGrpSpPr>
            <p:cNvPr id="11" name="Group 1618"/>
            <p:cNvGrpSpPr>
              <a:grpSpLocks/>
            </p:cNvGrpSpPr>
            <p:nvPr/>
          </p:nvGrpSpPr>
          <p:grpSpPr bwMode="auto">
            <a:xfrm>
              <a:off x="774" y="1585"/>
              <a:ext cx="2887" cy="1865"/>
              <a:chOff x="774" y="1585"/>
              <a:chExt cx="2887" cy="1865"/>
            </a:xfrm>
            <a:grpFill/>
          </p:grpSpPr>
          <p:sp>
            <p:nvSpPr>
              <p:cNvPr id="35958" name="Line 1619"/>
              <p:cNvSpPr>
                <a:spLocks noChangeShapeType="1"/>
              </p:cNvSpPr>
              <p:nvPr/>
            </p:nvSpPr>
            <p:spPr bwMode="auto">
              <a:xfrm>
                <a:off x="1370" y="252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5959" name="Freeform 1620"/>
              <p:cNvSpPr>
                <a:spLocks/>
              </p:cNvSpPr>
              <p:nvPr/>
            </p:nvSpPr>
            <p:spPr bwMode="auto">
              <a:xfrm>
                <a:off x="1369" y="2527"/>
                <a:ext cx="17" cy="3"/>
              </a:xfrm>
              <a:custGeom>
                <a:avLst/>
                <a:gdLst>
                  <a:gd name="T0" fmla="*/ 0 w 87"/>
                  <a:gd name="T1" fmla="*/ 0 h 19"/>
                  <a:gd name="T2" fmla="*/ 0 w 87"/>
                  <a:gd name="T3" fmla="*/ 0 h 19"/>
                  <a:gd name="T4" fmla="*/ 0 w 87"/>
                  <a:gd name="T5" fmla="*/ 0 h 19"/>
                  <a:gd name="T6" fmla="*/ 0 w 87"/>
                  <a:gd name="T7" fmla="*/ 0 h 19"/>
                  <a:gd name="T8" fmla="*/ 0 w 87"/>
                  <a:gd name="T9" fmla="*/ 0 h 19"/>
                  <a:gd name="T10" fmla="*/ 0 w 87"/>
                  <a:gd name="T11" fmla="*/ 0 h 19"/>
                  <a:gd name="T12" fmla="*/ 0 w 87"/>
                  <a:gd name="T13" fmla="*/ 0 h 19"/>
                  <a:gd name="T14" fmla="*/ 0 w 87"/>
                  <a:gd name="T15" fmla="*/ 0 h 19"/>
                  <a:gd name="T16" fmla="*/ 0 w 87"/>
                  <a:gd name="T17" fmla="*/ 0 h 19"/>
                  <a:gd name="T18" fmla="*/ 0 w 87"/>
                  <a:gd name="T19" fmla="*/ 0 h 19"/>
                  <a:gd name="T20" fmla="*/ 0 w 87"/>
                  <a:gd name="T21" fmla="*/ 0 h 19"/>
                  <a:gd name="T22" fmla="*/ 0 w 87"/>
                  <a:gd name="T23" fmla="*/ 0 h 19"/>
                  <a:gd name="T24" fmla="*/ 0 w 87"/>
                  <a:gd name="T25" fmla="*/ 0 h 19"/>
                  <a:gd name="T26" fmla="*/ 0 w 87"/>
                  <a:gd name="T27" fmla="*/ 0 h 19"/>
                  <a:gd name="T28" fmla="*/ 0 w 87"/>
                  <a:gd name="T29" fmla="*/ 0 h 19"/>
                  <a:gd name="T30" fmla="*/ 0 w 87"/>
                  <a:gd name="T31" fmla="*/ 0 h 19"/>
                  <a:gd name="T32" fmla="*/ 0 w 87"/>
                  <a:gd name="T33" fmla="*/ 0 h 19"/>
                  <a:gd name="T34" fmla="*/ 0 w 87"/>
                  <a:gd name="T35" fmla="*/ 0 h 19"/>
                  <a:gd name="T36" fmla="*/ 0 w 87"/>
                  <a:gd name="T37" fmla="*/ 0 h 19"/>
                  <a:gd name="T38" fmla="*/ 0 w 87"/>
                  <a:gd name="T39" fmla="*/ 0 h 19"/>
                  <a:gd name="T40" fmla="*/ 0 w 87"/>
                  <a:gd name="T41" fmla="*/ 0 h 19"/>
                  <a:gd name="T42" fmla="*/ 0 w 87"/>
                  <a:gd name="T43" fmla="*/ 0 h 19"/>
                  <a:gd name="T44" fmla="*/ 0 w 87"/>
                  <a:gd name="T45" fmla="*/ 0 h 19"/>
                  <a:gd name="T46" fmla="*/ 0 w 87"/>
                  <a:gd name="T47" fmla="*/ 0 h 19"/>
                  <a:gd name="T48" fmla="*/ 0 w 87"/>
                  <a:gd name="T49" fmla="*/ 0 h 19"/>
                  <a:gd name="T50" fmla="*/ 0 w 87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7"/>
                  <a:gd name="T79" fmla="*/ 0 h 19"/>
                  <a:gd name="T80" fmla="*/ 87 w 87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7" h="19">
                    <a:moveTo>
                      <a:pt x="8" y="0"/>
                    </a:moveTo>
                    <a:lnTo>
                      <a:pt x="6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2" y="15"/>
                    </a:lnTo>
                    <a:lnTo>
                      <a:pt x="6" y="15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79" y="19"/>
                    </a:lnTo>
                    <a:lnTo>
                      <a:pt x="85" y="15"/>
                    </a:lnTo>
                    <a:lnTo>
                      <a:pt x="87" y="12"/>
                    </a:lnTo>
                    <a:lnTo>
                      <a:pt x="87" y="9"/>
                    </a:lnTo>
                    <a:lnTo>
                      <a:pt x="87" y="6"/>
                    </a:lnTo>
                    <a:lnTo>
                      <a:pt x="87" y="2"/>
                    </a:lnTo>
                    <a:lnTo>
                      <a:pt x="85" y="2"/>
                    </a:lnTo>
                    <a:lnTo>
                      <a:pt x="85" y="0"/>
                    </a:lnTo>
                    <a:lnTo>
                      <a:pt x="81" y="0"/>
                    </a:lnTo>
                    <a:lnTo>
                      <a:pt x="79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5960" name="Line 1621"/>
              <p:cNvSpPr>
                <a:spLocks noChangeShapeType="1"/>
              </p:cNvSpPr>
              <p:nvPr/>
            </p:nvSpPr>
            <p:spPr bwMode="auto">
              <a:xfrm>
                <a:off x="1386" y="252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5961" name="Freeform 1622"/>
              <p:cNvSpPr>
                <a:spLocks/>
              </p:cNvSpPr>
              <p:nvPr/>
            </p:nvSpPr>
            <p:spPr bwMode="auto">
              <a:xfrm>
                <a:off x="1383" y="2527"/>
                <a:ext cx="3" cy="23"/>
              </a:xfrm>
              <a:custGeom>
                <a:avLst/>
                <a:gdLst>
                  <a:gd name="T0" fmla="*/ 0 w 17"/>
                  <a:gd name="T1" fmla="*/ 0 h 119"/>
                  <a:gd name="T2" fmla="*/ 0 w 17"/>
                  <a:gd name="T3" fmla="*/ 0 h 119"/>
                  <a:gd name="T4" fmla="*/ 0 w 17"/>
                  <a:gd name="T5" fmla="*/ 0 h 119"/>
                  <a:gd name="T6" fmla="*/ 0 w 17"/>
                  <a:gd name="T7" fmla="*/ 0 h 119"/>
                  <a:gd name="T8" fmla="*/ 0 w 17"/>
                  <a:gd name="T9" fmla="*/ 0 h 119"/>
                  <a:gd name="T10" fmla="*/ 0 w 17"/>
                  <a:gd name="T11" fmla="*/ 0 h 119"/>
                  <a:gd name="T12" fmla="*/ 0 w 17"/>
                  <a:gd name="T13" fmla="*/ 0 h 119"/>
                  <a:gd name="T14" fmla="*/ 0 w 17"/>
                  <a:gd name="T15" fmla="*/ 0 h 119"/>
                  <a:gd name="T16" fmla="*/ 0 w 17"/>
                  <a:gd name="T17" fmla="*/ 0 h 119"/>
                  <a:gd name="T18" fmla="*/ 0 w 17"/>
                  <a:gd name="T19" fmla="*/ 0 h 119"/>
                  <a:gd name="T20" fmla="*/ 0 w 17"/>
                  <a:gd name="T21" fmla="*/ 0 h 119"/>
                  <a:gd name="T22" fmla="*/ 0 w 17"/>
                  <a:gd name="T23" fmla="*/ 0 h 119"/>
                  <a:gd name="T24" fmla="*/ 0 w 17"/>
                  <a:gd name="T25" fmla="*/ 0 h 119"/>
                  <a:gd name="T26" fmla="*/ 0 w 17"/>
                  <a:gd name="T27" fmla="*/ 0 h 119"/>
                  <a:gd name="T28" fmla="*/ 0 w 17"/>
                  <a:gd name="T29" fmla="*/ 0 h 119"/>
                  <a:gd name="T30" fmla="*/ 0 w 17"/>
                  <a:gd name="T31" fmla="*/ 0 h 119"/>
                  <a:gd name="T32" fmla="*/ 0 w 17"/>
                  <a:gd name="T33" fmla="*/ 0 h 119"/>
                  <a:gd name="T34" fmla="*/ 0 w 17"/>
                  <a:gd name="T35" fmla="*/ 0 h 119"/>
                  <a:gd name="T36" fmla="*/ 0 w 17"/>
                  <a:gd name="T37" fmla="*/ 0 h 119"/>
                  <a:gd name="T38" fmla="*/ 0 w 17"/>
                  <a:gd name="T39" fmla="*/ 0 h 119"/>
                  <a:gd name="T40" fmla="*/ 0 w 17"/>
                  <a:gd name="T41" fmla="*/ 0 h 119"/>
                  <a:gd name="T42" fmla="*/ 0 w 17"/>
                  <a:gd name="T43" fmla="*/ 0 h 119"/>
                  <a:gd name="T44" fmla="*/ 0 w 17"/>
                  <a:gd name="T45" fmla="*/ 0 h 119"/>
                  <a:gd name="T46" fmla="*/ 0 w 17"/>
                  <a:gd name="T47" fmla="*/ 0 h 119"/>
                  <a:gd name="T48" fmla="*/ 0 w 17"/>
                  <a:gd name="T49" fmla="*/ 0 h 119"/>
                  <a:gd name="T50" fmla="*/ 0 w 17"/>
                  <a:gd name="T51" fmla="*/ 0 h 1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19"/>
                  <a:gd name="T80" fmla="*/ 17 w 17"/>
                  <a:gd name="T81" fmla="*/ 119 h 1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19">
                    <a:moveTo>
                      <a:pt x="17" y="9"/>
                    </a:moveTo>
                    <a:lnTo>
                      <a:pt x="17" y="6"/>
                    </a:lnTo>
                    <a:lnTo>
                      <a:pt x="17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13"/>
                    </a:lnTo>
                    <a:lnTo>
                      <a:pt x="4" y="113"/>
                    </a:lnTo>
                    <a:lnTo>
                      <a:pt x="4" y="117"/>
                    </a:lnTo>
                    <a:lnTo>
                      <a:pt x="6" y="117"/>
                    </a:lnTo>
                    <a:lnTo>
                      <a:pt x="9" y="119"/>
                    </a:lnTo>
                    <a:lnTo>
                      <a:pt x="11" y="119"/>
                    </a:lnTo>
                    <a:lnTo>
                      <a:pt x="15" y="117"/>
                    </a:lnTo>
                    <a:lnTo>
                      <a:pt x="17" y="113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5962" name="Line 1623"/>
              <p:cNvSpPr>
                <a:spLocks noChangeShapeType="1"/>
              </p:cNvSpPr>
              <p:nvPr/>
            </p:nvSpPr>
            <p:spPr bwMode="auto">
              <a:xfrm>
                <a:off x="1384" y="254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5963" name="Freeform 1624"/>
              <p:cNvSpPr>
                <a:spLocks/>
              </p:cNvSpPr>
              <p:nvPr/>
            </p:nvSpPr>
            <p:spPr bwMode="auto">
              <a:xfrm>
                <a:off x="1383" y="2547"/>
                <a:ext cx="40" cy="3"/>
              </a:xfrm>
              <a:custGeom>
                <a:avLst/>
                <a:gdLst>
                  <a:gd name="T0" fmla="*/ 0 w 203"/>
                  <a:gd name="T1" fmla="*/ 0 h 17"/>
                  <a:gd name="T2" fmla="*/ 0 w 203"/>
                  <a:gd name="T3" fmla="*/ 0 h 17"/>
                  <a:gd name="T4" fmla="*/ 0 w 203"/>
                  <a:gd name="T5" fmla="*/ 0 h 17"/>
                  <a:gd name="T6" fmla="*/ 0 w 203"/>
                  <a:gd name="T7" fmla="*/ 0 h 17"/>
                  <a:gd name="T8" fmla="*/ 0 w 203"/>
                  <a:gd name="T9" fmla="*/ 0 h 17"/>
                  <a:gd name="T10" fmla="*/ 0 w 203"/>
                  <a:gd name="T11" fmla="*/ 0 h 17"/>
                  <a:gd name="T12" fmla="*/ 0 w 203"/>
                  <a:gd name="T13" fmla="*/ 0 h 17"/>
                  <a:gd name="T14" fmla="*/ 0 w 203"/>
                  <a:gd name="T15" fmla="*/ 0 h 17"/>
                  <a:gd name="T16" fmla="*/ 0 w 203"/>
                  <a:gd name="T17" fmla="*/ 0 h 17"/>
                  <a:gd name="T18" fmla="*/ 0 w 203"/>
                  <a:gd name="T19" fmla="*/ 0 h 17"/>
                  <a:gd name="T20" fmla="*/ 0 w 203"/>
                  <a:gd name="T21" fmla="*/ 0 h 17"/>
                  <a:gd name="T22" fmla="*/ 0 w 203"/>
                  <a:gd name="T23" fmla="*/ 0 h 17"/>
                  <a:gd name="T24" fmla="*/ 0 w 203"/>
                  <a:gd name="T25" fmla="*/ 0 h 17"/>
                  <a:gd name="T26" fmla="*/ 0 w 203"/>
                  <a:gd name="T27" fmla="*/ 0 h 17"/>
                  <a:gd name="T28" fmla="*/ 0 w 203"/>
                  <a:gd name="T29" fmla="*/ 0 h 17"/>
                  <a:gd name="T30" fmla="*/ 0 w 203"/>
                  <a:gd name="T31" fmla="*/ 0 h 17"/>
                  <a:gd name="T32" fmla="*/ 0 w 203"/>
                  <a:gd name="T33" fmla="*/ 0 h 17"/>
                  <a:gd name="T34" fmla="*/ 0 w 203"/>
                  <a:gd name="T35" fmla="*/ 0 h 17"/>
                  <a:gd name="T36" fmla="*/ 0 w 203"/>
                  <a:gd name="T37" fmla="*/ 0 h 17"/>
                  <a:gd name="T38" fmla="*/ 0 w 203"/>
                  <a:gd name="T39" fmla="*/ 0 h 17"/>
                  <a:gd name="T40" fmla="*/ 0 w 203"/>
                  <a:gd name="T41" fmla="*/ 0 h 17"/>
                  <a:gd name="T42" fmla="*/ 0 w 203"/>
                  <a:gd name="T43" fmla="*/ 0 h 17"/>
                  <a:gd name="T44" fmla="*/ 0 w 203"/>
                  <a:gd name="T45" fmla="*/ 0 h 17"/>
                  <a:gd name="T46" fmla="*/ 0 w 203"/>
                  <a:gd name="T47" fmla="*/ 0 h 17"/>
                  <a:gd name="T48" fmla="*/ 0 w 203"/>
                  <a:gd name="T49" fmla="*/ 0 h 17"/>
                  <a:gd name="T50" fmla="*/ 0 w 203"/>
                  <a:gd name="T51" fmla="*/ 0 h 1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03"/>
                  <a:gd name="T79" fmla="*/ 0 h 17"/>
                  <a:gd name="T80" fmla="*/ 203 w 203"/>
                  <a:gd name="T81" fmla="*/ 17 h 1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03" h="17">
                    <a:moveTo>
                      <a:pt x="9" y="0"/>
                    </a:moveTo>
                    <a:lnTo>
                      <a:pt x="9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4" y="11"/>
                    </a:lnTo>
                    <a:lnTo>
                      <a:pt x="4" y="15"/>
                    </a:lnTo>
                    <a:lnTo>
                      <a:pt x="6" y="15"/>
                    </a:lnTo>
                    <a:lnTo>
                      <a:pt x="9" y="17"/>
                    </a:lnTo>
                    <a:lnTo>
                      <a:pt x="194" y="17"/>
                    </a:lnTo>
                    <a:lnTo>
                      <a:pt x="199" y="15"/>
                    </a:lnTo>
                    <a:lnTo>
                      <a:pt x="203" y="15"/>
                    </a:lnTo>
                    <a:lnTo>
                      <a:pt x="203" y="11"/>
                    </a:lnTo>
                    <a:lnTo>
                      <a:pt x="203" y="8"/>
                    </a:lnTo>
                    <a:lnTo>
                      <a:pt x="203" y="6"/>
                    </a:lnTo>
                    <a:lnTo>
                      <a:pt x="203" y="2"/>
                    </a:lnTo>
                    <a:lnTo>
                      <a:pt x="199" y="0"/>
                    </a:lnTo>
                    <a:lnTo>
                      <a:pt x="197" y="0"/>
                    </a:lnTo>
                    <a:lnTo>
                      <a:pt x="194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5964" name="Line 1625"/>
              <p:cNvSpPr>
                <a:spLocks noChangeShapeType="1"/>
              </p:cNvSpPr>
              <p:nvPr/>
            </p:nvSpPr>
            <p:spPr bwMode="auto">
              <a:xfrm>
                <a:off x="1423" y="254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5965" name="Freeform 1626"/>
              <p:cNvSpPr>
                <a:spLocks/>
              </p:cNvSpPr>
              <p:nvPr/>
            </p:nvSpPr>
            <p:spPr bwMode="auto">
              <a:xfrm>
                <a:off x="1420" y="2547"/>
                <a:ext cx="3" cy="24"/>
              </a:xfrm>
              <a:custGeom>
                <a:avLst/>
                <a:gdLst>
                  <a:gd name="T0" fmla="*/ 0 w 17"/>
                  <a:gd name="T1" fmla="*/ 0 h 119"/>
                  <a:gd name="T2" fmla="*/ 0 w 17"/>
                  <a:gd name="T3" fmla="*/ 0 h 119"/>
                  <a:gd name="T4" fmla="*/ 0 w 17"/>
                  <a:gd name="T5" fmla="*/ 0 h 119"/>
                  <a:gd name="T6" fmla="*/ 0 w 17"/>
                  <a:gd name="T7" fmla="*/ 0 h 119"/>
                  <a:gd name="T8" fmla="*/ 0 w 17"/>
                  <a:gd name="T9" fmla="*/ 0 h 119"/>
                  <a:gd name="T10" fmla="*/ 0 w 17"/>
                  <a:gd name="T11" fmla="*/ 0 h 119"/>
                  <a:gd name="T12" fmla="*/ 0 w 17"/>
                  <a:gd name="T13" fmla="*/ 0 h 119"/>
                  <a:gd name="T14" fmla="*/ 0 w 17"/>
                  <a:gd name="T15" fmla="*/ 0 h 119"/>
                  <a:gd name="T16" fmla="*/ 0 w 17"/>
                  <a:gd name="T17" fmla="*/ 0 h 119"/>
                  <a:gd name="T18" fmla="*/ 0 w 17"/>
                  <a:gd name="T19" fmla="*/ 0 h 119"/>
                  <a:gd name="T20" fmla="*/ 0 w 17"/>
                  <a:gd name="T21" fmla="*/ 0 h 119"/>
                  <a:gd name="T22" fmla="*/ 0 w 17"/>
                  <a:gd name="T23" fmla="*/ 0 h 119"/>
                  <a:gd name="T24" fmla="*/ 0 w 17"/>
                  <a:gd name="T25" fmla="*/ 0 h 119"/>
                  <a:gd name="T26" fmla="*/ 0 w 17"/>
                  <a:gd name="T27" fmla="*/ 0 h 119"/>
                  <a:gd name="T28" fmla="*/ 0 w 17"/>
                  <a:gd name="T29" fmla="*/ 0 h 119"/>
                  <a:gd name="T30" fmla="*/ 0 w 17"/>
                  <a:gd name="T31" fmla="*/ 0 h 119"/>
                  <a:gd name="T32" fmla="*/ 0 w 17"/>
                  <a:gd name="T33" fmla="*/ 0 h 119"/>
                  <a:gd name="T34" fmla="*/ 0 w 17"/>
                  <a:gd name="T35" fmla="*/ 0 h 119"/>
                  <a:gd name="T36" fmla="*/ 0 w 17"/>
                  <a:gd name="T37" fmla="*/ 0 h 119"/>
                  <a:gd name="T38" fmla="*/ 0 w 17"/>
                  <a:gd name="T39" fmla="*/ 0 h 119"/>
                  <a:gd name="T40" fmla="*/ 0 w 17"/>
                  <a:gd name="T41" fmla="*/ 0 h 119"/>
                  <a:gd name="T42" fmla="*/ 0 w 17"/>
                  <a:gd name="T43" fmla="*/ 0 h 119"/>
                  <a:gd name="T44" fmla="*/ 0 w 17"/>
                  <a:gd name="T45" fmla="*/ 0 h 119"/>
                  <a:gd name="T46" fmla="*/ 0 w 17"/>
                  <a:gd name="T47" fmla="*/ 0 h 119"/>
                  <a:gd name="T48" fmla="*/ 0 w 17"/>
                  <a:gd name="T49" fmla="*/ 0 h 119"/>
                  <a:gd name="T50" fmla="*/ 0 w 17"/>
                  <a:gd name="T51" fmla="*/ 0 h 1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19"/>
                  <a:gd name="T80" fmla="*/ 17 w 17"/>
                  <a:gd name="T81" fmla="*/ 119 h 1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19">
                    <a:moveTo>
                      <a:pt x="17" y="8"/>
                    </a:moveTo>
                    <a:lnTo>
                      <a:pt x="17" y="6"/>
                    </a:lnTo>
                    <a:lnTo>
                      <a:pt x="17" y="2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3" y="2"/>
                    </a:lnTo>
                    <a:lnTo>
                      <a:pt x="3" y="6"/>
                    </a:lnTo>
                    <a:lnTo>
                      <a:pt x="0" y="8"/>
                    </a:lnTo>
                    <a:lnTo>
                      <a:pt x="0" y="113"/>
                    </a:lnTo>
                    <a:lnTo>
                      <a:pt x="3" y="113"/>
                    </a:lnTo>
                    <a:lnTo>
                      <a:pt x="3" y="116"/>
                    </a:lnTo>
                    <a:lnTo>
                      <a:pt x="6" y="116"/>
                    </a:lnTo>
                    <a:lnTo>
                      <a:pt x="8" y="119"/>
                    </a:lnTo>
                    <a:lnTo>
                      <a:pt x="11" y="119"/>
                    </a:lnTo>
                    <a:lnTo>
                      <a:pt x="13" y="116"/>
                    </a:lnTo>
                    <a:lnTo>
                      <a:pt x="17" y="116"/>
                    </a:lnTo>
                    <a:lnTo>
                      <a:pt x="17" y="113"/>
                    </a:lnTo>
                    <a:lnTo>
                      <a:pt x="17" y="8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5966" name="Line 1627"/>
              <p:cNvSpPr>
                <a:spLocks noChangeShapeType="1"/>
              </p:cNvSpPr>
              <p:nvPr/>
            </p:nvSpPr>
            <p:spPr bwMode="auto">
              <a:xfrm>
                <a:off x="1421" y="256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5967" name="Freeform 1628"/>
              <p:cNvSpPr>
                <a:spLocks/>
              </p:cNvSpPr>
              <p:nvPr/>
            </p:nvSpPr>
            <p:spPr bwMode="auto">
              <a:xfrm>
                <a:off x="1420" y="2567"/>
                <a:ext cx="15" cy="4"/>
              </a:xfrm>
              <a:custGeom>
                <a:avLst/>
                <a:gdLst>
                  <a:gd name="T0" fmla="*/ 0 w 74"/>
                  <a:gd name="T1" fmla="*/ 0 h 19"/>
                  <a:gd name="T2" fmla="*/ 0 w 74"/>
                  <a:gd name="T3" fmla="*/ 0 h 19"/>
                  <a:gd name="T4" fmla="*/ 0 w 74"/>
                  <a:gd name="T5" fmla="*/ 0 h 19"/>
                  <a:gd name="T6" fmla="*/ 0 w 74"/>
                  <a:gd name="T7" fmla="*/ 0 h 19"/>
                  <a:gd name="T8" fmla="*/ 0 w 74"/>
                  <a:gd name="T9" fmla="*/ 0 h 19"/>
                  <a:gd name="T10" fmla="*/ 0 w 74"/>
                  <a:gd name="T11" fmla="*/ 0 h 19"/>
                  <a:gd name="T12" fmla="*/ 0 w 74"/>
                  <a:gd name="T13" fmla="*/ 0 h 19"/>
                  <a:gd name="T14" fmla="*/ 0 w 74"/>
                  <a:gd name="T15" fmla="*/ 0 h 19"/>
                  <a:gd name="T16" fmla="*/ 0 w 74"/>
                  <a:gd name="T17" fmla="*/ 0 h 19"/>
                  <a:gd name="T18" fmla="*/ 0 w 74"/>
                  <a:gd name="T19" fmla="*/ 0 h 19"/>
                  <a:gd name="T20" fmla="*/ 0 w 74"/>
                  <a:gd name="T21" fmla="*/ 0 h 19"/>
                  <a:gd name="T22" fmla="*/ 0 w 74"/>
                  <a:gd name="T23" fmla="*/ 0 h 19"/>
                  <a:gd name="T24" fmla="*/ 0 w 74"/>
                  <a:gd name="T25" fmla="*/ 0 h 19"/>
                  <a:gd name="T26" fmla="*/ 0 w 74"/>
                  <a:gd name="T27" fmla="*/ 0 h 19"/>
                  <a:gd name="T28" fmla="*/ 0 w 74"/>
                  <a:gd name="T29" fmla="*/ 0 h 19"/>
                  <a:gd name="T30" fmla="*/ 0 w 74"/>
                  <a:gd name="T31" fmla="*/ 0 h 19"/>
                  <a:gd name="T32" fmla="*/ 0 w 74"/>
                  <a:gd name="T33" fmla="*/ 0 h 19"/>
                  <a:gd name="T34" fmla="*/ 0 w 74"/>
                  <a:gd name="T35" fmla="*/ 0 h 19"/>
                  <a:gd name="T36" fmla="*/ 0 w 74"/>
                  <a:gd name="T37" fmla="*/ 0 h 19"/>
                  <a:gd name="T38" fmla="*/ 0 w 74"/>
                  <a:gd name="T39" fmla="*/ 0 h 19"/>
                  <a:gd name="T40" fmla="*/ 0 w 74"/>
                  <a:gd name="T41" fmla="*/ 0 h 19"/>
                  <a:gd name="T42" fmla="*/ 0 w 74"/>
                  <a:gd name="T43" fmla="*/ 0 h 19"/>
                  <a:gd name="T44" fmla="*/ 0 w 74"/>
                  <a:gd name="T45" fmla="*/ 0 h 19"/>
                  <a:gd name="T46" fmla="*/ 0 w 74"/>
                  <a:gd name="T47" fmla="*/ 0 h 19"/>
                  <a:gd name="T48" fmla="*/ 0 w 74"/>
                  <a:gd name="T49" fmla="*/ 0 h 19"/>
                  <a:gd name="T50" fmla="*/ 0 w 74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74"/>
                  <a:gd name="T79" fmla="*/ 0 h 19"/>
                  <a:gd name="T80" fmla="*/ 74 w 74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74" h="19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3" y="4"/>
                    </a:lnTo>
                    <a:lnTo>
                      <a:pt x="3" y="7"/>
                    </a:lnTo>
                    <a:lnTo>
                      <a:pt x="0" y="10"/>
                    </a:lnTo>
                    <a:lnTo>
                      <a:pt x="3" y="13"/>
                    </a:lnTo>
                    <a:lnTo>
                      <a:pt x="3" y="16"/>
                    </a:lnTo>
                    <a:lnTo>
                      <a:pt x="6" y="16"/>
                    </a:lnTo>
                    <a:lnTo>
                      <a:pt x="8" y="19"/>
                    </a:lnTo>
                    <a:lnTo>
                      <a:pt x="63" y="19"/>
                    </a:lnTo>
                    <a:lnTo>
                      <a:pt x="71" y="16"/>
                    </a:lnTo>
                    <a:lnTo>
                      <a:pt x="74" y="13"/>
                    </a:lnTo>
                    <a:lnTo>
                      <a:pt x="74" y="10"/>
                    </a:lnTo>
                    <a:lnTo>
                      <a:pt x="74" y="7"/>
                    </a:lnTo>
                    <a:lnTo>
                      <a:pt x="74" y="4"/>
                    </a:lnTo>
                    <a:lnTo>
                      <a:pt x="71" y="4"/>
                    </a:lnTo>
                    <a:lnTo>
                      <a:pt x="71" y="0"/>
                    </a:lnTo>
                    <a:lnTo>
                      <a:pt x="68" y="0"/>
                    </a:lnTo>
                    <a:lnTo>
                      <a:pt x="63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5968" name="Line 1629"/>
              <p:cNvSpPr>
                <a:spLocks noChangeShapeType="1"/>
              </p:cNvSpPr>
              <p:nvPr/>
            </p:nvSpPr>
            <p:spPr bwMode="auto">
              <a:xfrm>
                <a:off x="1435" y="256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5969" name="Freeform 1630"/>
              <p:cNvSpPr>
                <a:spLocks/>
              </p:cNvSpPr>
              <p:nvPr/>
            </p:nvSpPr>
            <p:spPr bwMode="auto">
              <a:xfrm>
                <a:off x="1431" y="2567"/>
                <a:ext cx="4" cy="24"/>
              </a:xfrm>
              <a:custGeom>
                <a:avLst/>
                <a:gdLst>
                  <a:gd name="T0" fmla="*/ 0 w 17"/>
                  <a:gd name="T1" fmla="*/ 0 h 121"/>
                  <a:gd name="T2" fmla="*/ 0 w 17"/>
                  <a:gd name="T3" fmla="*/ 0 h 121"/>
                  <a:gd name="T4" fmla="*/ 0 w 17"/>
                  <a:gd name="T5" fmla="*/ 0 h 121"/>
                  <a:gd name="T6" fmla="*/ 0 w 17"/>
                  <a:gd name="T7" fmla="*/ 0 h 121"/>
                  <a:gd name="T8" fmla="*/ 0 w 17"/>
                  <a:gd name="T9" fmla="*/ 0 h 121"/>
                  <a:gd name="T10" fmla="*/ 0 w 17"/>
                  <a:gd name="T11" fmla="*/ 0 h 121"/>
                  <a:gd name="T12" fmla="*/ 0 w 17"/>
                  <a:gd name="T13" fmla="*/ 0 h 121"/>
                  <a:gd name="T14" fmla="*/ 0 w 17"/>
                  <a:gd name="T15" fmla="*/ 0 h 121"/>
                  <a:gd name="T16" fmla="*/ 0 w 17"/>
                  <a:gd name="T17" fmla="*/ 0 h 121"/>
                  <a:gd name="T18" fmla="*/ 0 w 17"/>
                  <a:gd name="T19" fmla="*/ 0 h 121"/>
                  <a:gd name="T20" fmla="*/ 0 w 17"/>
                  <a:gd name="T21" fmla="*/ 0 h 121"/>
                  <a:gd name="T22" fmla="*/ 0 w 17"/>
                  <a:gd name="T23" fmla="*/ 0 h 121"/>
                  <a:gd name="T24" fmla="*/ 0 w 17"/>
                  <a:gd name="T25" fmla="*/ 0 h 121"/>
                  <a:gd name="T26" fmla="*/ 0 w 17"/>
                  <a:gd name="T27" fmla="*/ 0 h 121"/>
                  <a:gd name="T28" fmla="*/ 0 w 17"/>
                  <a:gd name="T29" fmla="*/ 0 h 121"/>
                  <a:gd name="T30" fmla="*/ 0 w 17"/>
                  <a:gd name="T31" fmla="*/ 0 h 121"/>
                  <a:gd name="T32" fmla="*/ 0 w 17"/>
                  <a:gd name="T33" fmla="*/ 0 h 121"/>
                  <a:gd name="T34" fmla="*/ 0 w 17"/>
                  <a:gd name="T35" fmla="*/ 0 h 121"/>
                  <a:gd name="T36" fmla="*/ 0 w 17"/>
                  <a:gd name="T37" fmla="*/ 0 h 121"/>
                  <a:gd name="T38" fmla="*/ 0 w 17"/>
                  <a:gd name="T39" fmla="*/ 0 h 121"/>
                  <a:gd name="T40" fmla="*/ 0 w 17"/>
                  <a:gd name="T41" fmla="*/ 0 h 121"/>
                  <a:gd name="T42" fmla="*/ 0 w 17"/>
                  <a:gd name="T43" fmla="*/ 0 h 121"/>
                  <a:gd name="T44" fmla="*/ 0 w 17"/>
                  <a:gd name="T45" fmla="*/ 0 h 121"/>
                  <a:gd name="T46" fmla="*/ 0 w 17"/>
                  <a:gd name="T47" fmla="*/ 0 h 121"/>
                  <a:gd name="T48" fmla="*/ 0 w 17"/>
                  <a:gd name="T49" fmla="*/ 0 h 121"/>
                  <a:gd name="T50" fmla="*/ 0 w 17"/>
                  <a:gd name="T51" fmla="*/ 0 h 12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21"/>
                  <a:gd name="T80" fmla="*/ 17 w 17"/>
                  <a:gd name="T81" fmla="*/ 121 h 121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21">
                    <a:moveTo>
                      <a:pt x="17" y="10"/>
                    </a:moveTo>
                    <a:lnTo>
                      <a:pt x="17" y="7"/>
                    </a:lnTo>
                    <a:lnTo>
                      <a:pt x="17" y="4"/>
                    </a:lnTo>
                    <a:lnTo>
                      <a:pt x="14" y="4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3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15"/>
                    </a:lnTo>
                    <a:lnTo>
                      <a:pt x="3" y="115"/>
                    </a:lnTo>
                    <a:lnTo>
                      <a:pt x="3" y="118"/>
                    </a:lnTo>
                    <a:lnTo>
                      <a:pt x="6" y="118"/>
                    </a:lnTo>
                    <a:lnTo>
                      <a:pt x="9" y="121"/>
                    </a:lnTo>
                    <a:lnTo>
                      <a:pt x="11" y="121"/>
                    </a:lnTo>
                    <a:lnTo>
                      <a:pt x="14" y="118"/>
                    </a:lnTo>
                    <a:lnTo>
                      <a:pt x="17" y="115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5970" name="Line 1631"/>
              <p:cNvSpPr>
                <a:spLocks noChangeShapeType="1"/>
              </p:cNvSpPr>
              <p:nvPr/>
            </p:nvSpPr>
            <p:spPr bwMode="auto">
              <a:xfrm>
                <a:off x="1433" y="258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5971" name="Freeform 1632"/>
              <p:cNvSpPr>
                <a:spLocks/>
              </p:cNvSpPr>
              <p:nvPr/>
            </p:nvSpPr>
            <p:spPr bwMode="auto">
              <a:xfrm>
                <a:off x="1431" y="2587"/>
                <a:ext cx="18" cy="4"/>
              </a:xfrm>
              <a:custGeom>
                <a:avLst/>
                <a:gdLst>
                  <a:gd name="T0" fmla="*/ 0 w 90"/>
                  <a:gd name="T1" fmla="*/ 0 h 19"/>
                  <a:gd name="T2" fmla="*/ 0 w 90"/>
                  <a:gd name="T3" fmla="*/ 0 h 19"/>
                  <a:gd name="T4" fmla="*/ 0 w 90"/>
                  <a:gd name="T5" fmla="*/ 0 h 19"/>
                  <a:gd name="T6" fmla="*/ 0 w 90"/>
                  <a:gd name="T7" fmla="*/ 0 h 19"/>
                  <a:gd name="T8" fmla="*/ 0 w 90"/>
                  <a:gd name="T9" fmla="*/ 0 h 19"/>
                  <a:gd name="T10" fmla="*/ 0 w 90"/>
                  <a:gd name="T11" fmla="*/ 0 h 19"/>
                  <a:gd name="T12" fmla="*/ 0 w 90"/>
                  <a:gd name="T13" fmla="*/ 0 h 19"/>
                  <a:gd name="T14" fmla="*/ 0 w 90"/>
                  <a:gd name="T15" fmla="*/ 0 h 19"/>
                  <a:gd name="T16" fmla="*/ 0 w 90"/>
                  <a:gd name="T17" fmla="*/ 0 h 19"/>
                  <a:gd name="T18" fmla="*/ 0 w 90"/>
                  <a:gd name="T19" fmla="*/ 0 h 19"/>
                  <a:gd name="T20" fmla="*/ 0 w 90"/>
                  <a:gd name="T21" fmla="*/ 0 h 19"/>
                  <a:gd name="T22" fmla="*/ 0 w 90"/>
                  <a:gd name="T23" fmla="*/ 0 h 19"/>
                  <a:gd name="T24" fmla="*/ 0 w 90"/>
                  <a:gd name="T25" fmla="*/ 0 h 19"/>
                  <a:gd name="T26" fmla="*/ 0 w 90"/>
                  <a:gd name="T27" fmla="*/ 0 h 19"/>
                  <a:gd name="T28" fmla="*/ 0 w 90"/>
                  <a:gd name="T29" fmla="*/ 0 h 19"/>
                  <a:gd name="T30" fmla="*/ 0 w 90"/>
                  <a:gd name="T31" fmla="*/ 0 h 19"/>
                  <a:gd name="T32" fmla="*/ 0 w 90"/>
                  <a:gd name="T33" fmla="*/ 0 h 19"/>
                  <a:gd name="T34" fmla="*/ 0 w 90"/>
                  <a:gd name="T35" fmla="*/ 0 h 19"/>
                  <a:gd name="T36" fmla="*/ 0 w 90"/>
                  <a:gd name="T37" fmla="*/ 0 h 19"/>
                  <a:gd name="T38" fmla="*/ 0 w 90"/>
                  <a:gd name="T39" fmla="*/ 0 h 19"/>
                  <a:gd name="T40" fmla="*/ 0 w 90"/>
                  <a:gd name="T41" fmla="*/ 0 h 19"/>
                  <a:gd name="T42" fmla="*/ 0 w 90"/>
                  <a:gd name="T43" fmla="*/ 0 h 19"/>
                  <a:gd name="T44" fmla="*/ 0 w 90"/>
                  <a:gd name="T45" fmla="*/ 0 h 19"/>
                  <a:gd name="T46" fmla="*/ 0 w 90"/>
                  <a:gd name="T47" fmla="*/ 0 h 19"/>
                  <a:gd name="T48" fmla="*/ 0 w 90"/>
                  <a:gd name="T49" fmla="*/ 0 h 19"/>
                  <a:gd name="T50" fmla="*/ 0 w 90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90"/>
                  <a:gd name="T79" fmla="*/ 0 h 19"/>
                  <a:gd name="T80" fmla="*/ 90 w 90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90" h="19">
                    <a:moveTo>
                      <a:pt x="9" y="0"/>
                    </a:moveTo>
                    <a:lnTo>
                      <a:pt x="9" y="0"/>
                    </a:lnTo>
                    <a:lnTo>
                      <a:pt x="6" y="0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3" y="13"/>
                    </a:lnTo>
                    <a:lnTo>
                      <a:pt x="3" y="16"/>
                    </a:lnTo>
                    <a:lnTo>
                      <a:pt x="6" y="16"/>
                    </a:lnTo>
                    <a:lnTo>
                      <a:pt x="9" y="19"/>
                    </a:lnTo>
                    <a:lnTo>
                      <a:pt x="79" y="19"/>
                    </a:lnTo>
                    <a:lnTo>
                      <a:pt x="85" y="16"/>
                    </a:lnTo>
                    <a:lnTo>
                      <a:pt x="88" y="16"/>
                    </a:lnTo>
                    <a:lnTo>
                      <a:pt x="88" y="13"/>
                    </a:lnTo>
                    <a:lnTo>
                      <a:pt x="90" y="10"/>
                    </a:lnTo>
                    <a:lnTo>
                      <a:pt x="88" y="6"/>
                    </a:lnTo>
                    <a:lnTo>
                      <a:pt x="88" y="4"/>
                    </a:lnTo>
                    <a:lnTo>
                      <a:pt x="85" y="0"/>
                    </a:lnTo>
                    <a:lnTo>
                      <a:pt x="83" y="0"/>
                    </a:lnTo>
                    <a:lnTo>
                      <a:pt x="79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5972" name="Line 1633"/>
              <p:cNvSpPr>
                <a:spLocks noChangeShapeType="1"/>
              </p:cNvSpPr>
              <p:nvPr/>
            </p:nvSpPr>
            <p:spPr bwMode="auto">
              <a:xfrm>
                <a:off x="1449" y="258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5973" name="Freeform 1634"/>
              <p:cNvSpPr>
                <a:spLocks/>
              </p:cNvSpPr>
              <p:nvPr/>
            </p:nvSpPr>
            <p:spPr bwMode="auto">
              <a:xfrm>
                <a:off x="1446" y="2587"/>
                <a:ext cx="3" cy="25"/>
              </a:xfrm>
              <a:custGeom>
                <a:avLst/>
                <a:gdLst>
                  <a:gd name="T0" fmla="*/ 0 w 16"/>
                  <a:gd name="T1" fmla="*/ 0 h 121"/>
                  <a:gd name="T2" fmla="*/ 0 w 16"/>
                  <a:gd name="T3" fmla="*/ 0 h 121"/>
                  <a:gd name="T4" fmla="*/ 0 w 16"/>
                  <a:gd name="T5" fmla="*/ 0 h 121"/>
                  <a:gd name="T6" fmla="*/ 0 w 16"/>
                  <a:gd name="T7" fmla="*/ 0 h 121"/>
                  <a:gd name="T8" fmla="*/ 0 w 16"/>
                  <a:gd name="T9" fmla="*/ 0 h 121"/>
                  <a:gd name="T10" fmla="*/ 0 w 16"/>
                  <a:gd name="T11" fmla="*/ 0 h 121"/>
                  <a:gd name="T12" fmla="*/ 0 w 16"/>
                  <a:gd name="T13" fmla="*/ 0 h 121"/>
                  <a:gd name="T14" fmla="*/ 0 w 16"/>
                  <a:gd name="T15" fmla="*/ 0 h 121"/>
                  <a:gd name="T16" fmla="*/ 0 w 16"/>
                  <a:gd name="T17" fmla="*/ 0 h 121"/>
                  <a:gd name="T18" fmla="*/ 0 w 16"/>
                  <a:gd name="T19" fmla="*/ 0 h 121"/>
                  <a:gd name="T20" fmla="*/ 0 w 16"/>
                  <a:gd name="T21" fmla="*/ 0 h 121"/>
                  <a:gd name="T22" fmla="*/ 0 w 16"/>
                  <a:gd name="T23" fmla="*/ 0 h 121"/>
                  <a:gd name="T24" fmla="*/ 0 w 16"/>
                  <a:gd name="T25" fmla="*/ 0 h 121"/>
                  <a:gd name="T26" fmla="*/ 0 w 16"/>
                  <a:gd name="T27" fmla="*/ 0 h 121"/>
                  <a:gd name="T28" fmla="*/ 0 w 16"/>
                  <a:gd name="T29" fmla="*/ 0 h 121"/>
                  <a:gd name="T30" fmla="*/ 0 w 16"/>
                  <a:gd name="T31" fmla="*/ 0 h 121"/>
                  <a:gd name="T32" fmla="*/ 0 w 16"/>
                  <a:gd name="T33" fmla="*/ 0 h 121"/>
                  <a:gd name="T34" fmla="*/ 0 w 16"/>
                  <a:gd name="T35" fmla="*/ 0 h 121"/>
                  <a:gd name="T36" fmla="*/ 0 w 16"/>
                  <a:gd name="T37" fmla="*/ 0 h 121"/>
                  <a:gd name="T38" fmla="*/ 0 w 16"/>
                  <a:gd name="T39" fmla="*/ 0 h 121"/>
                  <a:gd name="T40" fmla="*/ 0 w 16"/>
                  <a:gd name="T41" fmla="*/ 0 h 121"/>
                  <a:gd name="T42" fmla="*/ 0 w 16"/>
                  <a:gd name="T43" fmla="*/ 0 h 121"/>
                  <a:gd name="T44" fmla="*/ 0 w 16"/>
                  <a:gd name="T45" fmla="*/ 0 h 121"/>
                  <a:gd name="T46" fmla="*/ 0 w 16"/>
                  <a:gd name="T47" fmla="*/ 0 h 121"/>
                  <a:gd name="T48" fmla="*/ 0 w 16"/>
                  <a:gd name="T49" fmla="*/ 0 h 121"/>
                  <a:gd name="T50" fmla="*/ 0 w 16"/>
                  <a:gd name="T51" fmla="*/ 0 h 12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1"/>
                  <a:gd name="T80" fmla="*/ 16 w 16"/>
                  <a:gd name="T81" fmla="*/ 121 h 121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1">
                    <a:moveTo>
                      <a:pt x="16" y="10"/>
                    </a:moveTo>
                    <a:lnTo>
                      <a:pt x="14" y="6"/>
                    </a:lnTo>
                    <a:lnTo>
                      <a:pt x="14" y="4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14"/>
                    </a:lnTo>
                    <a:lnTo>
                      <a:pt x="0" y="118"/>
                    </a:lnTo>
                    <a:lnTo>
                      <a:pt x="3" y="118"/>
                    </a:lnTo>
                    <a:lnTo>
                      <a:pt x="5" y="121"/>
                    </a:lnTo>
                    <a:lnTo>
                      <a:pt x="9" y="121"/>
                    </a:lnTo>
                    <a:lnTo>
                      <a:pt x="11" y="118"/>
                    </a:lnTo>
                    <a:lnTo>
                      <a:pt x="14" y="118"/>
                    </a:lnTo>
                    <a:lnTo>
                      <a:pt x="14" y="114"/>
                    </a:lnTo>
                    <a:lnTo>
                      <a:pt x="16" y="114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5974" name="Line 1635"/>
              <p:cNvSpPr>
                <a:spLocks noChangeShapeType="1"/>
              </p:cNvSpPr>
              <p:nvPr/>
            </p:nvSpPr>
            <p:spPr bwMode="auto">
              <a:xfrm>
                <a:off x="1448" y="260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5975" name="Freeform 1636"/>
              <p:cNvSpPr>
                <a:spLocks/>
              </p:cNvSpPr>
              <p:nvPr/>
            </p:nvSpPr>
            <p:spPr bwMode="auto">
              <a:xfrm>
                <a:off x="1446" y="2608"/>
                <a:ext cx="29" cy="4"/>
              </a:xfrm>
              <a:custGeom>
                <a:avLst/>
                <a:gdLst>
                  <a:gd name="T0" fmla="*/ 0 w 145"/>
                  <a:gd name="T1" fmla="*/ 0 h 19"/>
                  <a:gd name="T2" fmla="*/ 0 w 145"/>
                  <a:gd name="T3" fmla="*/ 0 h 19"/>
                  <a:gd name="T4" fmla="*/ 0 w 145"/>
                  <a:gd name="T5" fmla="*/ 0 h 19"/>
                  <a:gd name="T6" fmla="*/ 0 w 145"/>
                  <a:gd name="T7" fmla="*/ 0 h 19"/>
                  <a:gd name="T8" fmla="*/ 0 w 145"/>
                  <a:gd name="T9" fmla="*/ 0 h 19"/>
                  <a:gd name="T10" fmla="*/ 0 w 145"/>
                  <a:gd name="T11" fmla="*/ 0 h 19"/>
                  <a:gd name="T12" fmla="*/ 0 w 145"/>
                  <a:gd name="T13" fmla="*/ 0 h 19"/>
                  <a:gd name="T14" fmla="*/ 0 w 145"/>
                  <a:gd name="T15" fmla="*/ 0 h 19"/>
                  <a:gd name="T16" fmla="*/ 0 w 145"/>
                  <a:gd name="T17" fmla="*/ 0 h 19"/>
                  <a:gd name="T18" fmla="*/ 0 w 145"/>
                  <a:gd name="T19" fmla="*/ 0 h 19"/>
                  <a:gd name="T20" fmla="*/ 0 w 145"/>
                  <a:gd name="T21" fmla="*/ 0 h 19"/>
                  <a:gd name="T22" fmla="*/ 0 w 145"/>
                  <a:gd name="T23" fmla="*/ 0 h 19"/>
                  <a:gd name="T24" fmla="*/ 0 w 145"/>
                  <a:gd name="T25" fmla="*/ 0 h 19"/>
                  <a:gd name="T26" fmla="*/ 0 w 145"/>
                  <a:gd name="T27" fmla="*/ 0 h 19"/>
                  <a:gd name="T28" fmla="*/ 0 w 145"/>
                  <a:gd name="T29" fmla="*/ 0 h 19"/>
                  <a:gd name="T30" fmla="*/ 0 w 145"/>
                  <a:gd name="T31" fmla="*/ 0 h 19"/>
                  <a:gd name="T32" fmla="*/ 0 w 145"/>
                  <a:gd name="T33" fmla="*/ 0 h 19"/>
                  <a:gd name="T34" fmla="*/ 0 w 145"/>
                  <a:gd name="T35" fmla="*/ 0 h 19"/>
                  <a:gd name="T36" fmla="*/ 0 w 145"/>
                  <a:gd name="T37" fmla="*/ 0 h 19"/>
                  <a:gd name="T38" fmla="*/ 0 w 145"/>
                  <a:gd name="T39" fmla="*/ 0 h 19"/>
                  <a:gd name="T40" fmla="*/ 0 w 145"/>
                  <a:gd name="T41" fmla="*/ 0 h 19"/>
                  <a:gd name="T42" fmla="*/ 0 w 145"/>
                  <a:gd name="T43" fmla="*/ 0 h 19"/>
                  <a:gd name="T44" fmla="*/ 0 w 145"/>
                  <a:gd name="T45" fmla="*/ 0 h 19"/>
                  <a:gd name="T46" fmla="*/ 0 w 145"/>
                  <a:gd name="T47" fmla="*/ 0 h 19"/>
                  <a:gd name="T48" fmla="*/ 0 w 145"/>
                  <a:gd name="T49" fmla="*/ 0 h 19"/>
                  <a:gd name="T50" fmla="*/ 0 w 145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45"/>
                  <a:gd name="T79" fmla="*/ 0 h 19"/>
                  <a:gd name="T80" fmla="*/ 145 w 145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45" h="19">
                    <a:moveTo>
                      <a:pt x="9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3" y="16"/>
                    </a:lnTo>
                    <a:lnTo>
                      <a:pt x="5" y="19"/>
                    </a:lnTo>
                    <a:lnTo>
                      <a:pt x="9" y="19"/>
                    </a:lnTo>
                    <a:lnTo>
                      <a:pt x="136" y="19"/>
                    </a:lnTo>
                    <a:lnTo>
                      <a:pt x="139" y="16"/>
                    </a:lnTo>
                    <a:lnTo>
                      <a:pt x="142" y="16"/>
                    </a:lnTo>
                    <a:lnTo>
                      <a:pt x="142" y="12"/>
                    </a:lnTo>
                    <a:lnTo>
                      <a:pt x="145" y="12"/>
                    </a:lnTo>
                    <a:lnTo>
                      <a:pt x="145" y="10"/>
                    </a:lnTo>
                    <a:lnTo>
                      <a:pt x="145" y="6"/>
                    </a:lnTo>
                    <a:lnTo>
                      <a:pt x="142" y="4"/>
                    </a:lnTo>
                    <a:lnTo>
                      <a:pt x="139" y="0"/>
                    </a:lnTo>
                    <a:lnTo>
                      <a:pt x="136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5976" name="Line 1637"/>
              <p:cNvSpPr>
                <a:spLocks noChangeShapeType="1"/>
              </p:cNvSpPr>
              <p:nvPr/>
            </p:nvSpPr>
            <p:spPr bwMode="auto">
              <a:xfrm>
                <a:off x="1475" y="261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5977" name="Freeform 1638"/>
              <p:cNvSpPr>
                <a:spLocks/>
              </p:cNvSpPr>
              <p:nvPr/>
            </p:nvSpPr>
            <p:spPr bwMode="auto">
              <a:xfrm>
                <a:off x="1472" y="2608"/>
                <a:ext cx="3" cy="24"/>
              </a:xfrm>
              <a:custGeom>
                <a:avLst/>
                <a:gdLst>
                  <a:gd name="T0" fmla="*/ 0 w 17"/>
                  <a:gd name="T1" fmla="*/ 0 h 120"/>
                  <a:gd name="T2" fmla="*/ 0 w 17"/>
                  <a:gd name="T3" fmla="*/ 0 h 120"/>
                  <a:gd name="T4" fmla="*/ 0 w 17"/>
                  <a:gd name="T5" fmla="*/ 0 h 120"/>
                  <a:gd name="T6" fmla="*/ 0 w 17"/>
                  <a:gd name="T7" fmla="*/ 0 h 120"/>
                  <a:gd name="T8" fmla="*/ 0 w 17"/>
                  <a:gd name="T9" fmla="*/ 0 h 120"/>
                  <a:gd name="T10" fmla="*/ 0 w 17"/>
                  <a:gd name="T11" fmla="*/ 0 h 120"/>
                  <a:gd name="T12" fmla="*/ 0 w 17"/>
                  <a:gd name="T13" fmla="*/ 0 h 120"/>
                  <a:gd name="T14" fmla="*/ 0 w 17"/>
                  <a:gd name="T15" fmla="*/ 0 h 120"/>
                  <a:gd name="T16" fmla="*/ 0 w 17"/>
                  <a:gd name="T17" fmla="*/ 0 h 120"/>
                  <a:gd name="T18" fmla="*/ 0 w 17"/>
                  <a:gd name="T19" fmla="*/ 0 h 120"/>
                  <a:gd name="T20" fmla="*/ 0 w 17"/>
                  <a:gd name="T21" fmla="*/ 0 h 120"/>
                  <a:gd name="T22" fmla="*/ 0 w 17"/>
                  <a:gd name="T23" fmla="*/ 0 h 120"/>
                  <a:gd name="T24" fmla="*/ 0 w 17"/>
                  <a:gd name="T25" fmla="*/ 0 h 120"/>
                  <a:gd name="T26" fmla="*/ 0 w 17"/>
                  <a:gd name="T27" fmla="*/ 0 h 120"/>
                  <a:gd name="T28" fmla="*/ 0 w 17"/>
                  <a:gd name="T29" fmla="*/ 0 h 120"/>
                  <a:gd name="T30" fmla="*/ 0 w 17"/>
                  <a:gd name="T31" fmla="*/ 0 h 120"/>
                  <a:gd name="T32" fmla="*/ 0 w 17"/>
                  <a:gd name="T33" fmla="*/ 0 h 120"/>
                  <a:gd name="T34" fmla="*/ 0 w 17"/>
                  <a:gd name="T35" fmla="*/ 0 h 120"/>
                  <a:gd name="T36" fmla="*/ 0 w 17"/>
                  <a:gd name="T37" fmla="*/ 0 h 120"/>
                  <a:gd name="T38" fmla="*/ 0 w 17"/>
                  <a:gd name="T39" fmla="*/ 0 h 120"/>
                  <a:gd name="T40" fmla="*/ 0 w 17"/>
                  <a:gd name="T41" fmla="*/ 0 h 120"/>
                  <a:gd name="T42" fmla="*/ 0 w 17"/>
                  <a:gd name="T43" fmla="*/ 0 h 120"/>
                  <a:gd name="T44" fmla="*/ 0 w 17"/>
                  <a:gd name="T45" fmla="*/ 0 h 120"/>
                  <a:gd name="T46" fmla="*/ 0 w 17"/>
                  <a:gd name="T47" fmla="*/ 0 h 120"/>
                  <a:gd name="T48" fmla="*/ 0 w 17"/>
                  <a:gd name="T49" fmla="*/ 0 h 120"/>
                  <a:gd name="T50" fmla="*/ 0 w 17"/>
                  <a:gd name="T51" fmla="*/ 0 h 12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20"/>
                  <a:gd name="T80" fmla="*/ 17 w 17"/>
                  <a:gd name="T81" fmla="*/ 120 h 12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20">
                    <a:moveTo>
                      <a:pt x="17" y="10"/>
                    </a:moveTo>
                    <a:lnTo>
                      <a:pt x="17" y="6"/>
                    </a:lnTo>
                    <a:lnTo>
                      <a:pt x="14" y="4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14"/>
                    </a:lnTo>
                    <a:lnTo>
                      <a:pt x="3" y="118"/>
                    </a:lnTo>
                    <a:lnTo>
                      <a:pt x="6" y="120"/>
                    </a:lnTo>
                    <a:lnTo>
                      <a:pt x="8" y="120"/>
                    </a:lnTo>
                    <a:lnTo>
                      <a:pt x="11" y="118"/>
                    </a:lnTo>
                    <a:lnTo>
                      <a:pt x="14" y="118"/>
                    </a:lnTo>
                    <a:lnTo>
                      <a:pt x="14" y="114"/>
                    </a:lnTo>
                    <a:lnTo>
                      <a:pt x="17" y="114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5978" name="Line 1639"/>
              <p:cNvSpPr>
                <a:spLocks noChangeShapeType="1"/>
              </p:cNvSpPr>
              <p:nvPr/>
            </p:nvSpPr>
            <p:spPr bwMode="auto">
              <a:xfrm>
                <a:off x="1473" y="262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5979" name="Freeform 1640"/>
              <p:cNvSpPr>
                <a:spLocks/>
              </p:cNvSpPr>
              <p:nvPr/>
            </p:nvSpPr>
            <p:spPr bwMode="auto">
              <a:xfrm>
                <a:off x="1472" y="2628"/>
                <a:ext cx="20" cy="4"/>
              </a:xfrm>
              <a:custGeom>
                <a:avLst/>
                <a:gdLst>
                  <a:gd name="T0" fmla="*/ 0 w 101"/>
                  <a:gd name="T1" fmla="*/ 0 h 18"/>
                  <a:gd name="T2" fmla="*/ 0 w 101"/>
                  <a:gd name="T3" fmla="*/ 0 h 18"/>
                  <a:gd name="T4" fmla="*/ 0 w 101"/>
                  <a:gd name="T5" fmla="*/ 0 h 18"/>
                  <a:gd name="T6" fmla="*/ 0 w 101"/>
                  <a:gd name="T7" fmla="*/ 0 h 18"/>
                  <a:gd name="T8" fmla="*/ 0 w 101"/>
                  <a:gd name="T9" fmla="*/ 0 h 18"/>
                  <a:gd name="T10" fmla="*/ 0 w 101"/>
                  <a:gd name="T11" fmla="*/ 0 h 18"/>
                  <a:gd name="T12" fmla="*/ 0 w 101"/>
                  <a:gd name="T13" fmla="*/ 0 h 18"/>
                  <a:gd name="T14" fmla="*/ 0 w 101"/>
                  <a:gd name="T15" fmla="*/ 0 h 18"/>
                  <a:gd name="T16" fmla="*/ 0 w 101"/>
                  <a:gd name="T17" fmla="*/ 0 h 18"/>
                  <a:gd name="T18" fmla="*/ 0 w 101"/>
                  <a:gd name="T19" fmla="*/ 0 h 18"/>
                  <a:gd name="T20" fmla="*/ 0 w 101"/>
                  <a:gd name="T21" fmla="*/ 0 h 18"/>
                  <a:gd name="T22" fmla="*/ 0 w 101"/>
                  <a:gd name="T23" fmla="*/ 0 h 18"/>
                  <a:gd name="T24" fmla="*/ 0 w 101"/>
                  <a:gd name="T25" fmla="*/ 0 h 18"/>
                  <a:gd name="T26" fmla="*/ 0 w 101"/>
                  <a:gd name="T27" fmla="*/ 0 h 18"/>
                  <a:gd name="T28" fmla="*/ 0 w 101"/>
                  <a:gd name="T29" fmla="*/ 0 h 18"/>
                  <a:gd name="T30" fmla="*/ 0 w 101"/>
                  <a:gd name="T31" fmla="*/ 0 h 18"/>
                  <a:gd name="T32" fmla="*/ 0 w 101"/>
                  <a:gd name="T33" fmla="*/ 0 h 18"/>
                  <a:gd name="T34" fmla="*/ 0 w 101"/>
                  <a:gd name="T35" fmla="*/ 0 h 18"/>
                  <a:gd name="T36" fmla="*/ 0 w 101"/>
                  <a:gd name="T37" fmla="*/ 0 h 18"/>
                  <a:gd name="T38" fmla="*/ 0 w 101"/>
                  <a:gd name="T39" fmla="*/ 0 h 18"/>
                  <a:gd name="T40" fmla="*/ 0 w 101"/>
                  <a:gd name="T41" fmla="*/ 0 h 18"/>
                  <a:gd name="T42" fmla="*/ 0 w 101"/>
                  <a:gd name="T43" fmla="*/ 0 h 18"/>
                  <a:gd name="T44" fmla="*/ 0 w 101"/>
                  <a:gd name="T45" fmla="*/ 0 h 18"/>
                  <a:gd name="T46" fmla="*/ 0 w 101"/>
                  <a:gd name="T47" fmla="*/ 0 h 18"/>
                  <a:gd name="T48" fmla="*/ 0 w 101"/>
                  <a:gd name="T49" fmla="*/ 0 h 18"/>
                  <a:gd name="T50" fmla="*/ 0 w 101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01"/>
                  <a:gd name="T79" fmla="*/ 0 h 18"/>
                  <a:gd name="T80" fmla="*/ 101 w 101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01" h="18">
                    <a:moveTo>
                      <a:pt x="8" y="0"/>
                    </a:moveTo>
                    <a:lnTo>
                      <a:pt x="6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3" y="16"/>
                    </a:lnTo>
                    <a:lnTo>
                      <a:pt x="6" y="18"/>
                    </a:lnTo>
                    <a:lnTo>
                      <a:pt x="8" y="18"/>
                    </a:lnTo>
                    <a:lnTo>
                      <a:pt x="93" y="18"/>
                    </a:lnTo>
                    <a:lnTo>
                      <a:pt x="98" y="16"/>
                    </a:lnTo>
                    <a:lnTo>
                      <a:pt x="101" y="12"/>
                    </a:lnTo>
                    <a:lnTo>
                      <a:pt x="101" y="10"/>
                    </a:lnTo>
                    <a:lnTo>
                      <a:pt x="101" y="6"/>
                    </a:lnTo>
                    <a:lnTo>
                      <a:pt x="101" y="3"/>
                    </a:lnTo>
                    <a:lnTo>
                      <a:pt x="98" y="3"/>
                    </a:lnTo>
                    <a:lnTo>
                      <a:pt x="98" y="0"/>
                    </a:lnTo>
                    <a:lnTo>
                      <a:pt x="96" y="0"/>
                    </a:lnTo>
                    <a:lnTo>
                      <a:pt x="93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5980" name="Line 1641"/>
              <p:cNvSpPr>
                <a:spLocks noChangeShapeType="1"/>
              </p:cNvSpPr>
              <p:nvPr/>
            </p:nvSpPr>
            <p:spPr bwMode="auto">
              <a:xfrm>
                <a:off x="1492" y="263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5981" name="Freeform 1642"/>
              <p:cNvSpPr>
                <a:spLocks/>
              </p:cNvSpPr>
              <p:nvPr/>
            </p:nvSpPr>
            <p:spPr bwMode="auto">
              <a:xfrm>
                <a:off x="1489" y="2628"/>
                <a:ext cx="3" cy="24"/>
              </a:xfrm>
              <a:custGeom>
                <a:avLst/>
                <a:gdLst>
                  <a:gd name="T0" fmla="*/ 0 w 16"/>
                  <a:gd name="T1" fmla="*/ 0 h 120"/>
                  <a:gd name="T2" fmla="*/ 0 w 16"/>
                  <a:gd name="T3" fmla="*/ 0 h 120"/>
                  <a:gd name="T4" fmla="*/ 0 w 16"/>
                  <a:gd name="T5" fmla="*/ 0 h 120"/>
                  <a:gd name="T6" fmla="*/ 0 w 16"/>
                  <a:gd name="T7" fmla="*/ 0 h 120"/>
                  <a:gd name="T8" fmla="*/ 0 w 16"/>
                  <a:gd name="T9" fmla="*/ 0 h 120"/>
                  <a:gd name="T10" fmla="*/ 0 w 16"/>
                  <a:gd name="T11" fmla="*/ 0 h 120"/>
                  <a:gd name="T12" fmla="*/ 0 w 16"/>
                  <a:gd name="T13" fmla="*/ 0 h 120"/>
                  <a:gd name="T14" fmla="*/ 0 w 16"/>
                  <a:gd name="T15" fmla="*/ 0 h 120"/>
                  <a:gd name="T16" fmla="*/ 0 w 16"/>
                  <a:gd name="T17" fmla="*/ 0 h 120"/>
                  <a:gd name="T18" fmla="*/ 0 w 16"/>
                  <a:gd name="T19" fmla="*/ 0 h 120"/>
                  <a:gd name="T20" fmla="*/ 0 w 16"/>
                  <a:gd name="T21" fmla="*/ 0 h 120"/>
                  <a:gd name="T22" fmla="*/ 0 w 16"/>
                  <a:gd name="T23" fmla="*/ 0 h 120"/>
                  <a:gd name="T24" fmla="*/ 0 w 16"/>
                  <a:gd name="T25" fmla="*/ 0 h 120"/>
                  <a:gd name="T26" fmla="*/ 0 w 16"/>
                  <a:gd name="T27" fmla="*/ 0 h 120"/>
                  <a:gd name="T28" fmla="*/ 0 w 16"/>
                  <a:gd name="T29" fmla="*/ 0 h 120"/>
                  <a:gd name="T30" fmla="*/ 0 w 16"/>
                  <a:gd name="T31" fmla="*/ 0 h 120"/>
                  <a:gd name="T32" fmla="*/ 0 w 16"/>
                  <a:gd name="T33" fmla="*/ 0 h 120"/>
                  <a:gd name="T34" fmla="*/ 0 w 16"/>
                  <a:gd name="T35" fmla="*/ 0 h 120"/>
                  <a:gd name="T36" fmla="*/ 0 w 16"/>
                  <a:gd name="T37" fmla="*/ 0 h 120"/>
                  <a:gd name="T38" fmla="*/ 0 w 16"/>
                  <a:gd name="T39" fmla="*/ 0 h 120"/>
                  <a:gd name="T40" fmla="*/ 0 w 16"/>
                  <a:gd name="T41" fmla="*/ 0 h 120"/>
                  <a:gd name="T42" fmla="*/ 0 w 16"/>
                  <a:gd name="T43" fmla="*/ 0 h 120"/>
                  <a:gd name="T44" fmla="*/ 0 w 16"/>
                  <a:gd name="T45" fmla="*/ 0 h 120"/>
                  <a:gd name="T46" fmla="*/ 0 w 16"/>
                  <a:gd name="T47" fmla="*/ 0 h 120"/>
                  <a:gd name="T48" fmla="*/ 0 w 16"/>
                  <a:gd name="T49" fmla="*/ 0 h 120"/>
                  <a:gd name="T50" fmla="*/ 0 w 16"/>
                  <a:gd name="T51" fmla="*/ 0 h 12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0"/>
                  <a:gd name="T80" fmla="*/ 16 w 16"/>
                  <a:gd name="T81" fmla="*/ 120 h 12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0">
                    <a:moveTo>
                      <a:pt x="16" y="10"/>
                    </a:moveTo>
                    <a:lnTo>
                      <a:pt x="16" y="6"/>
                    </a:lnTo>
                    <a:lnTo>
                      <a:pt x="16" y="3"/>
                    </a:lnTo>
                    <a:lnTo>
                      <a:pt x="13" y="3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14"/>
                    </a:lnTo>
                    <a:lnTo>
                      <a:pt x="2" y="118"/>
                    </a:lnTo>
                    <a:lnTo>
                      <a:pt x="5" y="118"/>
                    </a:lnTo>
                    <a:lnTo>
                      <a:pt x="5" y="120"/>
                    </a:lnTo>
                    <a:lnTo>
                      <a:pt x="8" y="120"/>
                    </a:lnTo>
                    <a:lnTo>
                      <a:pt x="11" y="120"/>
                    </a:lnTo>
                    <a:lnTo>
                      <a:pt x="13" y="118"/>
                    </a:lnTo>
                    <a:lnTo>
                      <a:pt x="16" y="114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5982" name="Line 1643"/>
              <p:cNvSpPr>
                <a:spLocks noChangeShapeType="1"/>
              </p:cNvSpPr>
              <p:nvPr/>
            </p:nvSpPr>
            <p:spPr bwMode="auto">
              <a:xfrm>
                <a:off x="1490" y="264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5983" name="Freeform 1644"/>
              <p:cNvSpPr>
                <a:spLocks/>
              </p:cNvSpPr>
              <p:nvPr/>
            </p:nvSpPr>
            <p:spPr bwMode="auto">
              <a:xfrm>
                <a:off x="1489" y="2648"/>
                <a:ext cx="6" cy="4"/>
              </a:xfrm>
              <a:custGeom>
                <a:avLst/>
                <a:gdLst>
                  <a:gd name="T0" fmla="*/ 0 w 30"/>
                  <a:gd name="T1" fmla="*/ 0 h 19"/>
                  <a:gd name="T2" fmla="*/ 0 w 30"/>
                  <a:gd name="T3" fmla="*/ 0 h 19"/>
                  <a:gd name="T4" fmla="*/ 0 w 30"/>
                  <a:gd name="T5" fmla="*/ 0 h 19"/>
                  <a:gd name="T6" fmla="*/ 0 w 30"/>
                  <a:gd name="T7" fmla="*/ 0 h 19"/>
                  <a:gd name="T8" fmla="*/ 0 w 30"/>
                  <a:gd name="T9" fmla="*/ 0 h 19"/>
                  <a:gd name="T10" fmla="*/ 0 w 30"/>
                  <a:gd name="T11" fmla="*/ 0 h 19"/>
                  <a:gd name="T12" fmla="*/ 0 w 30"/>
                  <a:gd name="T13" fmla="*/ 0 h 19"/>
                  <a:gd name="T14" fmla="*/ 0 w 30"/>
                  <a:gd name="T15" fmla="*/ 0 h 19"/>
                  <a:gd name="T16" fmla="*/ 0 w 30"/>
                  <a:gd name="T17" fmla="*/ 0 h 19"/>
                  <a:gd name="T18" fmla="*/ 0 w 30"/>
                  <a:gd name="T19" fmla="*/ 0 h 19"/>
                  <a:gd name="T20" fmla="*/ 0 w 30"/>
                  <a:gd name="T21" fmla="*/ 0 h 19"/>
                  <a:gd name="T22" fmla="*/ 0 w 30"/>
                  <a:gd name="T23" fmla="*/ 0 h 19"/>
                  <a:gd name="T24" fmla="*/ 0 w 30"/>
                  <a:gd name="T25" fmla="*/ 0 h 19"/>
                  <a:gd name="T26" fmla="*/ 0 w 30"/>
                  <a:gd name="T27" fmla="*/ 0 h 19"/>
                  <a:gd name="T28" fmla="*/ 0 w 30"/>
                  <a:gd name="T29" fmla="*/ 0 h 19"/>
                  <a:gd name="T30" fmla="*/ 0 w 30"/>
                  <a:gd name="T31" fmla="*/ 0 h 19"/>
                  <a:gd name="T32" fmla="*/ 0 w 30"/>
                  <a:gd name="T33" fmla="*/ 0 h 19"/>
                  <a:gd name="T34" fmla="*/ 0 w 30"/>
                  <a:gd name="T35" fmla="*/ 0 h 19"/>
                  <a:gd name="T36" fmla="*/ 0 w 30"/>
                  <a:gd name="T37" fmla="*/ 0 h 19"/>
                  <a:gd name="T38" fmla="*/ 0 w 30"/>
                  <a:gd name="T39" fmla="*/ 0 h 19"/>
                  <a:gd name="T40" fmla="*/ 0 w 30"/>
                  <a:gd name="T41" fmla="*/ 0 h 19"/>
                  <a:gd name="T42" fmla="*/ 0 w 30"/>
                  <a:gd name="T43" fmla="*/ 0 h 19"/>
                  <a:gd name="T44" fmla="*/ 0 w 30"/>
                  <a:gd name="T45" fmla="*/ 0 h 19"/>
                  <a:gd name="T46" fmla="*/ 0 w 30"/>
                  <a:gd name="T47" fmla="*/ 0 h 19"/>
                  <a:gd name="T48" fmla="*/ 0 w 30"/>
                  <a:gd name="T49" fmla="*/ 0 h 19"/>
                  <a:gd name="T50" fmla="*/ 0 w 30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0"/>
                  <a:gd name="T79" fmla="*/ 0 h 19"/>
                  <a:gd name="T80" fmla="*/ 30 w 30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0" h="19">
                    <a:moveTo>
                      <a:pt x="8" y="0"/>
                    </a:moveTo>
                    <a:lnTo>
                      <a:pt x="5" y="0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2" y="17"/>
                    </a:lnTo>
                    <a:lnTo>
                      <a:pt x="5" y="17"/>
                    </a:lnTo>
                    <a:lnTo>
                      <a:pt x="5" y="19"/>
                    </a:lnTo>
                    <a:lnTo>
                      <a:pt x="8" y="19"/>
                    </a:lnTo>
                    <a:lnTo>
                      <a:pt x="22" y="19"/>
                    </a:lnTo>
                    <a:lnTo>
                      <a:pt x="27" y="17"/>
                    </a:lnTo>
                    <a:lnTo>
                      <a:pt x="30" y="13"/>
                    </a:lnTo>
                    <a:lnTo>
                      <a:pt x="30" y="10"/>
                    </a:lnTo>
                    <a:lnTo>
                      <a:pt x="30" y="7"/>
                    </a:lnTo>
                    <a:lnTo>
                      <a:pt x="30" y="4"/>
                    </a:lnTo>
                    <a:lnTo>
                      <a:pt x="27" y="4"/>
                    </a:lnTo>
                    <a:lnTo>
                      <a:pt x="27" y="0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5984" name="Line 1645"/>
              <p:cNvSpPr>
                <a:spLocks noChangeShapeType="1"/>
              </p:cNvSpPr>
              <p:nvPr/>
            </p:nvSpPr>
            <p:spPr bwMode="auto">
              <a:xfrm>
                <a:off x="1495" y="265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5985" name="Freeform 1646"/>
              <p:cNvSpPr>
                <a:spLocks/>
              </p:cNvSpPr>
              <p:nvPr/>
            </p:nvSpPr>
            <p:spPr bwMode="auto">
              <a:xfrm>
                <a:off x="1491" y="2648"/>
                <a:ext cx="4" cy="25"/>
              </a:xfrm>
              <a:custGeom>
                <a:avLst/>
                <a:gdLst>
                  <a:gd name="T0" fmla="*/ 0 w 17"/>
                  <a:gd name="T1" fmla="*/ 0 h 121"/>
                  <a:gd name="T2" fmla="*/ 0 w 17"/>
                  <a:gd name="T3" fmla="*/ 0 h 121"/>
                  <a:gd name="T4" fmla="*/ 0 w 17"/>
                  <a:gd name="T5" fmla="*/ 0 h 121"/>
                  <a:gd name="T6" fmla="*/ 0 w 17"/>
                  <a:gd name="T7" fmla="*/ 0 h 121"/>
                  <a:gd name="T8" fmla="*/ 0 w 17"/>
                  <a:gd name="T9" fmla="*/ 0 h 121"/>
                  <a:gd name="T10" fmla="*/ 0 w 17"/>
                  <a:gd name="T11" fmla="*/ 0 h 121"/>
                  <a:gd name="T12" fmla="*/ 0 w 17"/>
                  <a:gd name="T13" fmla="*/ 0 h 121"/>
                  <a:gd name="T14" fmla="*/ 0 w 17"/>
                  <a:gd name="T15" fmla="*/ 0 h 121"/>
                  <a:gd name="T16" fmla="*/ 0 w 17"/>
                  <a:gd name="T17" fmla="*/ 0 h 121"/>
                  <a:gd name="T18" fmla="*/ 0 w 17"/>
                  <a:gd name="T19" fmla="*/ 0 h 121"/>
                  <a:gd name="T20" fmla="*/ 0 w 17"/>
                  <a:gd name="T21" fmla="*/ 0 h 121"/>
                  <a:gd name="T22" fmla="*/ 0 w 17"/>
                  <a:gd name="T23" fmla="*/ 0 h 121"/>
                  <a:gd name="T24" fmla="*/ 0 w 17"/>
                  <a:gd name="T25" fmla="*/ 0 h 121"/>
                  <a:gd name="T26" fmla="*/ 0 w 17"/>
                  <a:gd name="T27" fmla="*/ 0 h 121"/>
                  <a:gd name="T28" fmla="*/ 0 w 17"/>
                  <a:gd name="T29" fmla="*/ 0 h 121"/>
                  <a:gd name="T30" fmla="*/ 0 w 17"/>
                  <a:gd name="T31" fmla="*/ 0 h 121"/>
                  <a:gd name="T32" fmla="*/ 0 w 17"/>
                  <a:gd name="T33" fmla="*/ 0 h 121"/>
                  <a:gd name="T34" fmla="*/ 0 w 17"/>
                  <a:gd name="T35" fmla="*/ 0 h 121"/>
                  <a:gd name="T36" fmla="*/ 0 w 17"/>
                  <a:gd name="T37" fmla="*/ 0 h 121"/>
                  <a:gd name="T38" fmla="*/ 0 w 17"/>
                  <a:gd name="T39" fmla="*/ 0 h 121"/>
                  <a:gd name="T40" fmla="*/ 0 w 17"/>
                  <a:gd name="T41" fmla="*/ 0 h 121"/>
                  <a:gd name="T42" fmla="*/ 0 w 17"/>
                  <a:gd name="T43" fmla="*/ 0 h 121"/>
                  <a:gd name="T44" fmla="*/ 0 w 17"/>
                  <a:gd name="T45" fmla="*/ 0 h 121"/>
                  <a:gd name="T46" fmla="*/ 0 w 17"/>
                  <a:gd name="T47" fmla="*/ 0 h 121"/>
                  <a:gd name="T48" fmla="*/ 0 w 17"/>
                  <a:gd name="T49" fmla="*/ 0 h 121"/>
                  <a:gd name="T50" fmla="*/ 0 w 17"/>
                  <a:gd name="T51" fmla="*/ 0 h 12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21"/>
                  <a:gd name="T80" fmla="*/ 17 w 17"/>
                  <a:gd name="T81" fmla="*/ 121 h 121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21">
                    <a:moveTo>
                      <a:pt x="17" y="10"/>
                    </a:moveTo>
                    <a:lnTo>
                      <a:pt x="17" y="7"/>
                    </a:lnTo>
                    <a:lnTo>
                      <a:pt x="17" y="4"/>
                    </a:lnTo>
                    <a:lnTo>
                      <a:pt x="14" y="4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3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15"/>
                    </a:lnTo>
                    <a:lnTo>
                      <a:pt x="3" y="115"/>
                    </a:lnTo>
                    <a:lnTo>
                      <a:pt x="3" y="117"/>
                    </a:lnTo>
                    <a:lnTo>
                      <a:pt x="6" y="117"/>
                    </a:lnTo>
                    <a:lnTo>
                      <a:pt x="9" y="121"/>
                    </a:lnTo>
                    <a:lnTo>
                      <a:pt x="11" y="121"/>
                    </a:lnTo>
                    <a:lnTo>
                      <a:pt x="14" y="117"/>
                    </a:lnTo>
                    <a:lnTo>
                      <a:pt x="17" y="115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5986" name="Line 1647"/>
              <p:cNvSpPr>
                <a:spLocks noChangeShapeType="1"/>
              </p:cNvSpPr>
              <p:nvPr/>
            </p:nvSpPr>
            <p:spPr bwMode="auto">
              <a:xfrm>
                <a:off x="1493" y="266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5987" name="Freeform 1648"/>
              <p:cNvSpPr>
                <a:spLocks/>
              </p:cNvSpPr>
              <p:nvPr/>
            </p:nvSpPr>
            <p:spPr bwMode="auto">
              <a:xfrm>
                <a:off x="1491" y="2669"/>
                <a:ext cx="35" cy="4"/>
              </a:xfrm>
              <a:custGeom>
                <a:avLst/>
                <a:gdLst>
                  <a:gd name="T0" fmla="*/ 0 w 175"/>
                  <a:gd name="T1" fmla="*/ 0 h 19"/>
                  <a:gd name="T2" fmla="*/ 0 w 175"/>
                  <a:gd name="T3" fmla="*/ 0 h 19"/>
                  <a:gd name="T4" fmla="*/ 0 w 175"/>
                  <a:gd name="T5" fmla="*/ 0 h 19"/>
                  <a:gd name="T6" fmla="*/ 0 w 175"/>
                  <a:gd name="T7" fmla="*/ 0 h 19"/>
                  <a:gd name="T8" fmla="*/ 0 w 175"/>
                  <a:gd name="T9" fmla="*/ 0 h 19"/>
                  <a:gd name="T10" fmla="*/ 0 w 175"/>
                  <a:gd name="T11" fmla="*/ 0 h 19"/>
                  <a:gd name="T12" fmla="*/ 0 w 175"/>
                  <a:gd name="T13" fmla="*/ 0 h 19"/>
                  <a:gd name="T14" fmla="*/ 0 w 175"/>
                  <a:gd name="T15" fmla="*/ 0 h 19"/>
                  <a:gd name="T16" fmla="*/ 0 w 175"/>
                  <a:gd name="T17" fmla="*/ 0 h 19"/>
                  <a:gd name="T18" fmla="*/ 0 w 175"/>
                  <a:gd name="T19" fmla="*/ 0 h 19"/>
                  <a:gd name="T20" fmla="*/ 0 w 175"/>
                  <a:gd name="T21" fmla="*/ 0 h 19"/>
                  <a:gd name="T22" fmla="*/ 0 w 175"/>
                  <a:gd name="T23" fmla="*/ 0 h 19"/>
                  <a:gd name="T24" fmla="*/ 0 w 175"/>
                  <a:gd name="T25" fmla="*/ 0 h 19"/>
                  <a:gd name="T26" fmla="*/ 0 w 175"/>
                  <a:gd name="T27" fmla="*/ 0 h 19"/>
                  <a:gd name="T28" fmla="*/ 0 w 175"/>
                  <a:gd name="T29" fmla="*/ 0 h 19"/>
                  <a:gd name="T30" fmla="*/ 0 w 175"/>
                  <a:gd name="T31" fmla="*/ 0 h 19"/>
                  <a:gd name="T32" fmla="*/ 0 w 175"/>
                  <a:gd name="T33" fmla="*/ 0 h 19"/>
                  <a:gd name="T34" fmla="*/ 0 w 175"/>
                  <a:gd name="T35" fmla="*/ 0 h 19"/>
                  <a:gd name="T36" fmla="*/ 0 w 175"/>
                  <a:gd name="T37" fmla="*/ 0 h 19"/>
                  <a:gd name="T38" fmla="*/ 0 w 175"/>
                  <a:gd name="T39" fmla="*/ 0 h 19"/>
                  <a:gd name="T40" fmla="*/ 0 w 175"/>
                  <a:gd name="T41" fmla="*/ 0 h 19"/>
                  <a:gd name="T42" fmla="*/ 0 w 175"/>
                  <a:gd name="T43" fmla="*/ 0 h 19"/>
                  <a:gd name="T44" fmla="*/ 0 w 175"/>
                  <a:gd name="T45" fmla="*/ 0 h 19"/>
                  <a:gd name="T46" fmla="*/ 0 w 175"/>
                  <a:gd name="T47" fmla="*/ 0 h 19"/>
                  <a:gd name="T48" fmla="*/ 0 w 175"/>
                  <a:gd name="T49" fmla="*/ 0 h 19"/>
                  <a:gd name="T50" fmla="*/ 0 w 175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5"/>
                  <a:gd name="T79" fmla="*/ 0 h 19"/>
                  <a:gd name="T80" fmla="*/ 175 w 175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5" h="19">
                    <a:moveTo>
                      <a:pt x="9" y="0"/>
                    </a:moveTo>
                    <a:lnTo>
                      <a:pt x="9" y="0"/>
                    </a:lnTo>
                    <a:lnTo>
                      <a:pt x="6" y="0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3" y="13"/>
                    </a:lnTo>
                    <a:lnTo>
                      <a:pt x="3" y="15"/>
                    </a:lnTo>
                    <a:lnTo>
                      <a:pt x="6" y="15"/>
                    </a:lnTo>
                    <a:lnTo>
                      <a:pt x="9" y="19"/>
                    </a:lnTo>
                    <a:lnTo>
                      <a:pt x="164" y="19"/>
                    </a:lnTo>
                    <a:lnTo>
                      <a:pt x="169" y="15"/>
                    </a:lnTo>
                    <a:lnTo>
                      <a:pt x="173" y="15"/>
                    </a:lnTo>
                    <a:lnTo>
                      <a:pt x="173" y="13"/>
                    </a:lnTo>
                    <a:lnTo>
                      <a:pt x="175" y="13"/>
                    </a:lnTo>
                    <a:lnTo>
                      <a:pt x="175" y="10"/>
                    </a:lnTo>
                    <a:lnTo>
                      <a:pt x="175" y="6"/>
                    </a:lnTo>
                    <a:lnTo>
                      <a:pt x="173" y="4"/>
                    </a:lnTo>
                    <a:lnTo>
                      <a:pt x="169" y="0"/>
                    </a:lnTo>
                    <a:lnTo>
                      <a:pt x="164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5988" name="Line 1649"/>
              <p:cNvSpPr>
                <a:spLocks noChangeShapeType="1"/>
              </p:cNvSpPr>
              <p:nvPr/>
            </p:nvSpPr>
            <p:spPr bwMode="auto">
              <a:xfrm>
                <a:off x="1526" y="267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5989" name="Freeform 1650"/>
              <p:cNvSpPr>
                <a:spLocks/>
              </p:cNvSpPr>
              <p:nvPr/>
            </p:nvSpPr>
            <p:spPr bwMode="auto">
              <a:xfrm>
                <a:off x="1523" y="2669"/>
                <a:ext cx="3" cy="24"/>
              </a:xfrm>
              <a:custGeom>
                <a:avLst/>
                <a:gdLst>
                  <a:gd name="T0" fmla="*/ 0 w 17"/>
                  <a:gd name="T1" fmla="*/ 0 h 121"/>
                  <a:gd name="T2" fmla="*/ 0 w 17"/>
                  <a:gd name="T3" fmla="*/ 0 h 121"/>
                  <a:gd name="T4" fmla="*/ 0 w 17"/>
                  <a:gd name="T5" fmla="*/ 0 h 121"/>
                  <a:gd name="T6" fmla="*/ 0 w 17"/>
                  <a:gd name="T7" fmla="*/ 0 h 121"/>
                  <a:gd name="T8" fmla="*/ 0 w 17"/>
                  <a:gd name="T9" fmla="*/ 0 h 121"/>
                  <a:gd name="T10" fmla="*/ 0 w 17"/>
                  <a:gd name="T11" fmla="*/ 0 h 121"/>
                  <a:gd name="T12" fmla="*/ 0 w 17"/>
                  <a:gd name="T13" fmla="*/ 0 h 121"/>
                  <a:gd name="T14" fmla="*/ 0 w 17"/>
                  <a:gd name="T15" fmla="*/ 0 h 121"/>
                  <a:gd name="T16" fmla="*/ 0 w 17"/>
                  <a:gd name="T17" fmla="*/ 0 h 121"/>
                  <a:gd name="T18" fmla="*/ 0 w 17"/>
                  <a:gd name="T19" fmla="*/ 0 h 121"/>
                  <a:gd name="T20" fmla="*/ 0 w 17"/>
                  <a:gd name="T21" fmla="*/ 0 h 121"/>
                  <a:gd name="T22" fmla="*/ 0 w 17"/>
                  <a:gd name="T23" fmla="*/ 0 h 121"/>
                  <a:gd name="T24" fmla="*/ 0 w 17"/>
                  <a:gd name="T25" fmla="*/ 0 h 121"/>
                  <a:gd name="T26" fmla="*/ 0 w 17"/>
                  <a:gd name="T27" fmla="*/ 0 h 121"/>
                  <a:gd name="T28" fmla="*/ 0 w 17"/>
                  <a:gd name="T29" fmla="*/ 0 h 121"/>
                  <a:gd name="T30" fmla="*/ 0 w 17"/>
                  <a:gd name="T31" fmla="*/ 0 h 121"/>
                  <a:gd name="T32" fmla="*/ 0 w 17"/>
                  <a:gd name="T33" fmla="*/ 0 h 121"/>
                  <a:gd name="T34" fmla="*/ 0 w 17"/>
                  <a:gd name="T35" fmla="*/ 0 h 121"/>
                  <a:gd name="T36" fmla="*/ 0 w 17"/>
                  <a:gd name="T37" fmla="*/ 0 h 121"/>
                  <a:gd name="T38" fmla="*/ 0 w 17"/>
                  <a:gd name="T39" fmla="*/ 0 h 121"/>
                  <a:gd name="T40" fmla="*/ 0 w 17"/>
                  <a:gd name="T41" fmla="*/ 0 h 121"/>
                  <a:gd name="T42" fmla="*/ 0 w 17"/>
                  <a:gd name="T43" fmla="*/ 0 h 121"/>
                  <a:gd name="T44" fmla="*/ 0 w 17"/>
                  <a:gd name="T45" fmla="*/ 0 h 121"/>
                  <a:gd name="T46" fmla="*/ 0 w 17"/>
                  <a:gd name="T47" fmla="*/ 0 h 121"/>
                  <a:gd name="T48" fmla="*/ 0 w 17"/>
                  <a:gd name="T49" fmla="*/ 0 h 121"/>
                  <a:gd name="T50" fmla="*/ 0 w 17"/>
                  <a:gd name="T51" fmla="*/ 0 h 12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21"/>
                  <a:gd name="T80" fmla="*/ 17 w 17"/>
                  <a:gd name="T81" fmla="*/ 121 h 121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21">
                    <a:moveTo>
                      <a:pt x="17" y="10"/>
                    </a:moveTo>
                    <a:lnTo>
                      <a:pt x="17" y="6"/>
                    </a:lnTo>
                    <a:lnTo>
                      <a:pt x="15" y="4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14"/>
                    </a:lnTo>
                    <a:lnTo>
                      <a:pt x="4" y="117"/>
                    </a:lnTo>
                    <a:lnTo>
                      <a:pt x="6" y="121"/>
                    </a:lnTo>
                    <a:lnTo>
                      <a:pt x="9" y="121"/>
                    </a:lnTo>
                    <a:lnTo>
                      <a:pt x="11" y="121"/>
                    </a:lnTo>
                    <a:lnTo>
                      <a:pt x="11" y="117"/>
                    </a:lnTo>
                    <a:lnTo>
                      <a:pt x="15" y="117"/>
                    </a:lnTo>
                    <a:lnTo>
                      <a:pt x="15" y="114"/>
                    </a:lnTo>
                    <a:lnTo>
                      <a:pt x="17" y="114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5990" name="Line 1651"/>
              <p:cNvSpPr>
                <a:spLocks noChangeShapeType="1"/>
              </p:cNvSpPr>
              <p:nvPr/>
            </p:nvSpPr>
            <p:spPr bwMode="auto">
              <a:xfrm>
                <a:off x="1525" y="268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5991" name="Freeform 1652"/>
              <p:cNvSpPr>
                <a:spLocks/>
              </p:cNvSpPr>
              <p:nvPr/>
            </p:nvSpPr>
            <p:spPr bwMode="auto">
              <a:xfrm>
                <a:off x="1523" y="2689"/>
                <a:ext cx="9" cy="4"/>
              </a:xfrm>
              <a:custGeom>
                <a:avLst/>
                <a:gdLst>
                  <a:gd name="T0" fmla="*/ 0 w 44"/>
                  <a:gd name="T1" fmla="*/ 0 h 19"/>
                  <a:gd name="T2" fmla="*/ 0 w 44"/>
                  <a:gd name="T3" fmla="*/ 0 h 19"/>
                  <a:gd name="T4" fmla="*/ 0 w 44"/>
                  <a:gd name="T5" fmla="*/ 0 h 19"/>
                  <a:gd name="T6" fmla="*/ 0 w 44"/>
                  <a:gd name="T7" fmla="*/ 0 h 19"/>
                  <a:gd name="T8" fmla="*/ 0 w 44"/>
                  <a:gd name="T9" fmla="*/ 0 h 19"/>
                  <a:gd name="T10" fmla="*/ 0 w 44"/>
                  <a:gd name="T11" fmla="*/ 0 h 19"/>
                  <a:gd name="T12" fmla="*/ 0 w 44"/>
                  <a:gd name="T13" fmla="*/ 0 h 19"/>
                  <a:gd name="T14" fmla="*/ 0 w 44"/>
                  <a:gd name="T15" fmla="*/ 0 h 19"/>
                  <a:gd name="T16" fmla="*/ 0 w 44"/>
                  <a:gd name="T17" fmla="*/ 0 h 19"/>
                  <a:gd name="T18" fmla="*/ 0 w 44"/>
                  <a:gd name="T19" fmla="*/ 0 h 19"/>
                  <a:gd name="T20" fmla="*/ 0 w 44"/>
                  <a:gd name="T21" fmla="*/ 0 h 19"/>
                  <a:gd name="T22" fmla="*/ 0 w 44"/>
                  <a:gd name="T23" fmla="*/ 0 h 19"/>
                  <a:gd name="T24" fmla="*/ 0 w 44"/>
                  <a:gd name="T25" fmla="*/ 0 h 19"/>
                  <a:gd name="T26" fmla="*/ 0 w 44"/>
                  <a:gd name="T27" fmla="*/ 0 h 19"/>
                  <a:gd name="T28" fmla="*/ 0 w 44"/>
                  <a:gd name="T29" fmla="*/ 0 h 19"/>
                  <a:gd name="T30" fmla="*/ 0 w 44"/>
                  <a:gd name="T31" fmla="*/ 0 h 19"/>
                  <a:gd name="T32" fmla="*/ 0 w 44"/>
                  <a:gd name="T33" fmla="*/ 0 h 19"/>
                  <a:gd name="T34" fmla="*/ 0 w 44"/>
                  <a:gd name="T35" fmla="*/ 0 h 19"/>
                  <a:gd name="T36" fmla="*/ 0 w 44"/>
                  <a:gd name="T37" fmla="*/ 0 h 19"/>
                  <a:gd name="T38" fmla="*/ 0 w 44"/>
                  <a:gd name="T39" fmla="*/ 0 h 19"/>
                  <a:gd name="T40" fmla="*/ 0 w 44"/>
                  <a:gd name="T41" fmla="*/ 0 h 19"/>
                  <a:gd name="T42" fmla="*/ 0 w 44"/>
                  <a:gd name="T43" fmla="*/ 0 h 19"/>
                  <a:gd name="T44" fmla="*/ 0 w 44"/>
                  <a:gd name="T45" fmla="*/ 0 h 19"/>
                  <a:gd name="T46" fmla="*/ 0 w 44"/>
                  <a:gd name="T47" fmla="*/ 0 h 19"/>
                  <a:gd name="T48" fmla="*/ 0 w 44"/>
                  <a:gd name="T49" fmla="*/ 0 h 19"/>
                  <a:gd name="T50" fmla="*/ 0 w 44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4"/>
                  <a:gd name="T79" fmla="*/ 0 h 19"/>
                  <a:gd name="T80" fmla="*/ 44 w 44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4" h="19">
                    <a:moveTo>
                      <a:pt x="9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4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4" y="15"/>
                    </a:lnTo>
                    <a:lnTo>
                      <a:pt x="6" y="19"/>
                    </a:lnTo>
                    <a:lnTo>
                      <a:pt x="9" y="19"/>
                    </a:lnTo>
                    <a:lnTo>
                      <a:pt x="36" y="19"/>
                    </a:lnTo>
                    <a:lnTo>
                      <a:pt x="41" y="15"/>
                    </a:lnTo>
                    <a:lnTo>
                      <a:pt x="44" y="12"/>
                    </a:lnTo>
                    <a:lnTo>
                      <a:pt x="44" y="9"/>
                    </a:lnTo>
                    <a:lnTo>
                      <a:pt x="44" y="6"/>
                    </a:lnTo>
                    <a:lnTo>
                      <a:pt x="44" y="3"/>
                    </a:lnTo>
                    <a:lnTo>
                      <a:pt x="41" y="3"/>
                    </a:lnTo>
                    <a:lnTo>
                      <a:pt x="41" y="0"/>
                    </a:lnTo>
                    <a:lnTo>
                      <a:pt x="39" y="0"/>
                    </a:lnTo>
                    <a:lnTo>
                      <a:pt x="36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5992" name="Line 1653"/>
              <p:cNvSpPr>
                <a:spLocks noChangeShapeType="1"/>
              </p:cNvSpPr>
              <p:nvPr/>
            </p:nvSpPr>
            <p:spPr bwMode="auto">
              <a:xfrm>
                <a:off x="1530" y="268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5993" name="Freeform 1654"/>
              <p:cNvSpPr>
                <a:spLocks/>
              </p:cNvSpPr>
              <p:nvPr/>
            </p:nvSpPr>
            <p:spPr bwMode="auto">
              <a:xfrm>
                <a:off x="1528" y="2689"/>
                <a:ext cx="10" cy="4"/>
              </a:xfrm>
              <a:custGeom>
                <a:avLst/>
                <a:gdLst>
                  <a:gd name="T0" fmla="*/ 0 w 46"/>
                  <a:gd name="T1" fmla="*/ 0 h 19"/>
                  <a:gd name="T2" fmla="*/ 0 w 46"/>
                  <a:gd name="T3" fmla="*/ 0 h 19"/>
                  <a:gd name="T4" fmla="*/ 0 w 46"/>
                  <a:gd name="T5" fmla="*/ 0 h 19"/>
                  <a:gd name="T6" fmla="*/ 0 w 46"/>
                  <a:gd name="T7" fmla="*/ 0 h 19"/>
                  <a:gd name="T8" fmla="*/ 0 w 46"/>
                  <a:gd name="T9" fmla="*/ 0 h 19"/>
                  <a:gd name="T10" fmla="*/ 0 w 46"/>
                  <a:gd name="T11" fmla="*/ 0 h 19"/>
                  <a:gd name="T12" fmla="*/ 0 w 46"/>
                  <a:gd name="T13" fmla="*/ 0 h 19"/>
                  <a:gd name="T14" fmla="*/ 0 w 46"/>
                  <a:gd name="T15" fmla="*/ 0 h 19"/>
                  <a:gd name="T16" fmla="*/ 0 w 46"/>
                  <a:gd name="T17" fmla="*/ 0 h 19"/>
                  <a:gd name="T18" fmla="*/ 0 w 46"/>
                  <a:gd name="T19" fmla="*/ 0 h 19"/>
                  <a:gd name="T20" fmla="*/ 0 w 46"/>
                  <a:gd name="T21" fmla="*/ 0 h 19"/>
                  <a:gd name="T22" fmla="*/ 0 w 46"/>
                  <a:gd name="T23" fmla="*/ 0 h 19"/>
                  <a:gd name="T24" fmla="*/ 0 w 46"/>
                  <a:gd name="T25" fmla="*/ 0 h 19"/>
                  <a:gd name="T26" fmla="*/ 0 w 46"/>
                  <a:gd name="T27" fmla="*/ 0 h 19"/>
                  <a:gd name="T28" fmla="*/ 0 w 46"/>
                  <a:gd name="T29" fmla="*/ 0 h 19"/>
                  <a:gd name="T30" fmla="*/ 0 w 46"/>
                  <a:gd name="T31" fmla="*/ 0 h 19"/>
                  <a:gd name="T32" fmla="*/ 0 w 46"/>
                  <a:gd name="T33" fmla="*/ 0 h 19"/>
                  <a:gd name="T34" fmla="*/ 0 w 46"/>
                  <a:gd name="T35" fmla="*/ 0 h 19"/>
                  <a:gd name="T36" fmla="*/ 0 w 46"/>
                  <a:gd name="T37" fmla="*/ 0 h 19"/>
                  <a:gd name="T38" fmla="*/ 0 w 46"/>
                  <a:gd name="T39" fmla="*/ 0 h 19"/>
                  <a:gd name="T40" fmla="*/ 0 w 46"/>
                  <a:gd name="T41" fmla="*/ 0 h 19"/>
                  <a:gd name="T42" fmla="*/ 0 w 46"/>
                  <a:gd name="T43" fmla="*/ 0 h 19"/>
                  <a:gd name="T44" fmla="*/ 0 w 46"/>
                  <a:gd name="T45" fmla="*/ 0 h 19"/>
                  <a:gd name="T46" fmla="*/ 0 w 46"/>
                  <a:gd name="T47" fmla="*/ 0 h 19"/>
                  <a:gd name="T48" fmla="*/ 0 w 46"/>
                  <a:gd name="T49" fmla="*/ 0 h 19"/>
                  <a:gd name="T50" fmla="*/ 0 w 46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6"/>
                  <a:gd name="T79" fmla="*/ 0 h 19"/>
                  <a:gd name="T80" fmla="*/ 46 w 46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6" h="19">
                    <a:moveTo>
                      <a:pt x="8" y="0"/>
                    </a:moveTo>
                    <a:lnTo>
                      <a:pt x="8" y="0"/>
                    </a:lnTo>
                    <a:lnTo>
                      <a:pt x="5" y="0"/>
                    </a:lnTo>
                    <a:lnTo>
                      <a:pt x="2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2" y="15"/>
                    </a:lnTo>
                    <a:lnTo>
                      <a:pt x="5" y="15"/>
                    </a:lnTo>
                    <a:lnTo>
                      <a:pt x="8" y="19"/>
                    </a:lnTo>
                    <a:lnTo>
                      <a:pt x="35" y="19"/>
                    </a:lnTo>
                    <a:lnTo>
                      <a:pt x="40" y="15"/>
                    </a:lnTo>
                    <a:lnTo>
                      <a:pt x="44" y="15"/>
                    </a:lnTo>
                    <a:lnTo>
                      <a:pt x="44" y="12"/>
                    </a:lnTo>
                    <a:lnTo>
                      <a:pt x="46" y="12"/>
                    </a:lnTo>
                    <a:lnTo>
                      <a:pt x="46" y="9"/>
                    </a:lnTo>
                    <a:lnTo>
                      <a:pt x="46" y="6"/>
                    </a:lnTo>
                    <a:lnTo>
                      <a:pt x="44" y="3"/>
                    </a:lnTo>
                    <a:lnTo>
                      <a:pt x="40" y="0"/>
                    </a:lnTo>
                    <a:lnTo>
                      <a:pt x="35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5994" name="Line 1655"/>
              <p:cNvSpPr>
                <a:spLocks noChangeShapeType="1"/>
              </p:cNvSpPr>
              <p:nvPr/>
            </p:nvSpPr>
            <p:spPr bwMode="auto">
              <a:xfrm>
                <a:off x="1538" y="269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5995" name="Freeform 1656"/>
              <p:cNvSpPr>
                <a:spLocks/>
              </p:cNvSpPr>
              <p:nvPr/>
            </p:nvSpPr>
            <p:spPr bwMode="auto">
              <a:xfrm>
                <a:off x="1534" y="2689"/>
                <a:ext cx="4" cy="25"/>
              </a:xfrm>
              <a:custGeom>
                <a:avLst/>
                <a:gdLst>
                  <a:gd name="T0" fmla="*/ 0 w 17"/>
                  <a:gd name="T1" fmla="*/ 0 h 123"/>
                  <a:gd name="T2" fmla="*/ 0 w 17"/>
                  <a:gd name="T3" fmla="*/ 0 h 123"/>
                  <a:gd name="T4" fmla="*/ 0 w 17"/>
                  <a:gd name="T5" fmla="*/ 0 h 123"/>
                  <a:gd name="T6" fmla="*/ 0 w 17"/>
                  <a:gd name="T7" fmla="*/ 0 h 123"/>
                  <a:gd name="T8" fmla="*/ 0 w 17"/>
                  <a:gd name="T9" fmla="*/ 0 h 123"/>
                  <a:gd name="T10" fmla="*/ 0 w 17"/>
                  <a:gd name="T11" fmla="*/ 0 h 123"/>
                  <a:gd name="T12" fmla="*/ 0 w 17"/>
                  <a:gd name="T13" fmla="*/ 0 h 123"/>
                  <a:gd name="T14" fmla="*/ 0 w 17"/>
                  <a:gd name="T15" fmla="*/ 0 h 123"/>
                  <a:gd name="T16" fmla="*/ 0 w 17"/>
                  <a:gd name="T17" fmla="*/ 0 h 123"/>
                  <a:gd name="T18" fmla="*/ 0 w 17"/>
                  <a:gd name="T19" fmla="*/ 0 h 123"/>
                  <a:gd name="T20" fmla="*/ 0 w 17"/>
                  <a:gd name="T21" fmla="*/ 0 h 123"/>
                  <a:gd name="T22" fmla="*/ 0 w 17"/>
                  <a:gd name="T23" fmla="*/ 0 h 123"/>
                  <a:gd name="T24" fmla="*/ 0 w 17"/>
                  <a:gd name="T25" fmla="*/ 0 h 123"/>
                  <a:gd name="T26" fmla="*/ 0 w 17"/>
                  <a:gd name="T27" fmla="*/ 0 h 123"/>
                  <a:gd name="T28" fmla="*/ 0 w 17"/>
                  <a:gd name="T29" fmla="*/ 0 h 123"/>
                  <a:gd name="T30" fmla="*/ 0 w 17"/>
                  <a:gd name="T31" fmla="*/ 0 h 123"/>
                  <a:gd name="T32" fmla="*/ 0 w 17"/>
                  <a:gd name="T33" fmla="*/ 0 h 123"/>
                  <a:gd name="T34" fmla="*/ 0 w 17"/>
                  <a:gd name="T35" fmla="*/ 0 h 123"/>
                  <a:gd name="T36" fmla="*/ 0 w 17"/>
                  <a:gd name="T37" fmla="*/ 0 h 123"/>
                  <a:gd name="T38" fmla="*/ 0 w 17"/>
                  <a:gd name="T39" fmla="*/ 0 h 123"/>
                  <a:gd name="T40" fmla="*/ 0 w 17"/>
                  <a:gd name="T41" fmla="*/ 0 h 123"/>
                  <a:gd name="T42" fmla="*/ 0 w 17"/>
                  <a:gd name="T43" fmla="*/ 0 h 123"/>
                  <a:gd name="T44" fmla="*/ 0 w 17"/>
                  <a:gd name="T45" fmla="*/ 0 h 123"/>
                  <a:gd name="T46" fmla="*/ 0 w 17"/>
                  <a:gd name="T47" fmla="*/ 0 h 123"/>
                  <a:gd name="T48" fmla="*/ 0 w 17"/>
                  <a:gd name="T49" fmla="*/ 0 h 123"/>
                  <a:gd name="T50" fmla="*/ 0 w 17"/>
                  <a:gd name="T51" fmla="*/ 0 h 12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23"/>
                  <a:gd name="T80" fmla="*/ 17 w 17"/>
                  <a:gd name="T81" fmla="*/ 123 h 12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23">
                    <a:moveTo>
                      <a:pt x="17" y="9"/>
                    </a:moveTo>
                    <a:lnTo>
                      <a:pt x="17" y="6"/>
                    </a:lnTo>
                    <a:lnTo>
                      <a:pt x="15" y="3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14"/>
                    </a:lnTo>
                    <a:lnTo>
                      <a:pt x="0" y="117"/>
                    </a:lnTo>
                    <a:lnTo>
                      <a:pt x="4" y="120"/>
                    </a:lnTo>
                    <a:lnTo>
                      <a:pt x="6" y="120"/>
                    </a:lnTo>
                    <a:lnTo>
                      <a:pt x="9" y="123"/>
                    </a:lnTo>
                    <a:lnTo>
                      <a:pt x="11" y="120"/>
                    </a:lnTo>
                    <a:lnTo>
                      <a:pt x="15" y="120"/>
                    </a:lnTo>
                    <a:lnTo>
                      <a:pt x="15" y="117"/>
                    </a:lnTo>
                    <a:lnTo>
                      <a:pt x="17" y="114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5996" name="Line 1657"/>
              <p:cNvSpPr>
                <a:spLocks noChangeShapeType="1"/>
              </p:cNvSpPr>
              <p:nvPr/>
            </p:nvSpPr>
            <p:spPr bwMode="auto">
              <a:xfrm>
                <a:off x="1536" y="271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5997" name="Freeform 1658"/>
              <p:cNvSpPr>
                <a:spLocks/>
              </p:cNvSpPr>
              <p:nvPr/>
            </p:nvSpPr>
            <p:spPr bwMode="auto">
              <a:xfrm>
                <a:off x="1534" y="2710"/>
                <a:ext cx="9" cy="4"/>
              </a:xfrm>
              <a:custGeom>
                <a:avLst/>
                <a:gdLst>
                  <a:gd name="T0" fmla="*/ 0 w 44"/>
                  <a:gd name="T1" fmla="*/ 0 h 19"/>
                  <a:gd name="T2" fmla="*/ 0 w 44"/>
                  <a:gd name="T3" fmla="*/ 0 h 19"/>
                  <a:gd name="T4" fmla="*/ 0 w 44"/>
                  <a:gd name="T5" fmla="*/ 0 h 19"/>
                  <a:gd name="T6" fmla="*/ 0 w 44"/>
                  <a:gd name="T7" fmla="*/ 0 h 19"/>
                  <a:gd name="T8" fmla="*/ 0 w 44"/>
                  <a:gd name="T9" fmla="*/ 0 h 19"/>
                  <a:gd name="T10" fmla="*/ 0 w 44"/>
                  <a:gd name="T11" fmla="*/ 0 h 19"/>
                  <a:gd name="T12" fmla="*/ 0 w 44"/>
                  <a:gd name="T13" fmla="*/ 0 h 19"/>
                  <a:gd name="T14" fmla="*/ 0 w 44"/>
                  <a:gd name="T15" fmla="*/ 0 h 19"/>
                  <a:gd name="T16" fmla="*/ 0 w 44"/>
                  <a:gd name="T17" fmla="*/ 0 h 19"/>
                  <a:gd name="T18" fmla="*/ 0 w 44"/>
                  <a:gd name="T19" fmla="*/ 0 h 19"/>
                  <a:gd name="T20" fmla="*/ 0 w 44"/>
                  <a:gd name="T21" fmla="*/ 0 h 19"/>
                  <a:gd name="T22" fmla="*/ 0 w 44"/>
                  <a:gd name="T23" fmla="*/ 0 h 19"/>
                  <a:gd name="T24" fmla="*/ 0 w 44"/>
                  <a:gd name="T25" fmla="*/ 0 h 19"/>
                  <a:gd name="T26" fmla="*/ 0 w 44"/>
                  <a:gd name="T27" fmla="*/ 0 h 19"/>
                  <a:gd name="T28" fmla="*/ 0 w 44"/>
                  <a:gd name="T29" fmla="*/ 0 h 19"/>
                  <a:gd name="T30" fmla="*/ 0 w 44"/>
                  <a:gd name="T31" fmla="*/ 0 h 19"/>
                  <a:gd name="T32" fmla="*/ 0 w 44"/>
                  <a:gd name="T33" fmla="*/ 0 h 19"/>
                  <a:gd name="T34" fmla="*/ 0 w 44"/>
                  <a:gd name="T35" fmla="*/ 0 h 19"/>
                  <a:gd name="T36" fmla="*/ 0 w 44"/>
                  <a:gd name="T37" fmla="*/ 0 h 19"/>
                  <a:gd name="T38" fmla="*/ 0 w 44"/>
                  <a:gd name="T39" fmla="*/ 0 h 19"/>
                  <a:gd name="T40" fmla="*/ 0 w 44"/>
                  <a:gd name="T41" fmla="*/ 0 h 19"/>
                  <a:gd name="T42" fmla="*/ 0 w 44"/>
                  <a:gd name="T43" fmla="*/ 0 h 19"/>
                  <a:gd name="T44" fmla="*/ 0 w 44"/>
                  <a:gd name="T45" fmla="*/ 0 h 19"/>
                  <a:gd name="T46" fmla="*/ 0 w 44"/>
                  <a:gd name="T47" fmla="*/ 0 h 19"/>
                  <a:gd name="T48" fmla="*/ 0 w 44"/>
                  <a:gd name="T49" fmla="*/ 0 h 19"/>
                  <a:gd name="T50" fmla="*/ 0 w 44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4"/>
                  <a:gd name="T79" fmla="*/ 0 h 19"/>
                  <a:gd name="T80" fmla="*/ 44 w 44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4" h="19">
                    <a:moveTo>
                      <a:pt x="9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4" y="16"/>
                    </a:lnTo>
                    <a:lnTo>
                      <a:pt x="6" y="16"/>
                    </a:lnTo>
                    <a:lnTo>
                      <a:pt x="9" y="19"/>
                    </a:lnTo>
                    <a:lnTo>
                      <a:pt x="37" y="19"/>
                    </a:lnTo>
                    <a:lnTo>
                      <a:pt x="42" y="16"/>
                    </a:lnTo>
                    <a:lnTo>
                      <a:pt x="44" y="13"/>
                    </a:lnTo>
                    <a:lnTo>
                      <a:pt x="44" y="10"/>
                    </a:lnTo>
                    <a:lnTo>
                      <a:pt x="44" y="7"/>
                    </a:lnTo>
                    <a:lnTo>
                      <a:pt x="44" y="4"/>
                    </a:lnTo>
                    <a:lnTo>
                      <a:pt x="42" y="0"/>
                    </a:lnTo>
                    <a:lnTo>
                      <a:pt x="39" y="0"/>
                    </a:lnTo>
                    <a:lnTo>
                      <a:pt x="3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5998" name="Line 1659"/>
              <p:cNvSpPr>
                <a:spLocks noChangeShapeType="1"/>
              </p:cNvSpPr>
              <p:nvPr/>
            </p:nvSpPr>
            <p:spPr bwMode="auto">
              <a:xfrm>
                <a:off x="1543" y="271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5999" name="Freeform 1660"/>
              <p:cNvSpPr>
                <a:spLocks/>
              </p:cNvSpPr>
              <p:nvPr/>
            </p:nvSpPr>
            <p:spPr bwMode="auto">
              <a:xfrm>
                <a:off x="1540" y="2710"/>
                <a:ext cx="3" cy="45"/>
              </a:xfrm>
              <a:custGeom>
                <a:avLst/>
                <a:gdLst>
                  <a:gd name="T0" fmla="*/ 0 w 16"/>
                  <a:gd name="T1" fmla="*/ 0 h 226"/>
                  <a:gd name="T2" fmla="*/ 0 w 16"/>
                  <a:gd name="T3" fmla="*/ 0 h 226"/>
                  <a:gd name="T4" fmla="*/ 0 w 16"/>
                  <a:gd name="T5" fmla="*/ 0 h 226"/>
                  <a:gd name="T6" fmla="*/ 0 w 16"/>
                  <a:gd name="T7" fmla="*/ 0 h 226"/>
                  <a:gd name="T8" fmla="*/ 0 w 16"/>
                  <a:gd name="T9" fmla="*/ 0 h 226"/>
                  <a:gd name="T10" fmla="*/ 0 w 16"/>
                  <a:gd name="T11" fmla="*/ 0 h 226"/>
                  <a:gd name="T12" fmla="*/ 0 w 16"/>
                  <a:gd name="T13" fmla="*/ 0 h 226"/>
                  <a:gd name="T14" fmla="*/ 0 w 16"/>
                  <a:gd name="T15" fmla="*/ 0 h 226"/>
                  <a:gd name="T16" fmla="*/ 0 w 16"/>
                  <a:gd name="T17" fmla="*/ 0 h 226"/>
                  <a:gd name="T18" fmla="*/ 0 w 16"/>
                  <a:gd name="T19" fmla="*/ 0 h 226"/>
                  <a:gd name="T20" fmla="*/ 0 w 16"/>
                  <a:gd name="T21" fmla="*/ 0 h 226"/>
                  <a:gd name="T22" fmla="*/ 0 w 16"/>
                  <a:gd name="T23" fmla="*/ 0 h 226"/>
                  <a:gd name="T24" fmla="*/ 0 w 16"/>
                  <a:gd name="T25" fmla="*/ 0 h 226"/>
                  <a:gd name="T26" fmla="*/ 0 w 16"/>
                  <a:gd name="T27" fmla="*/ 0 h 226"/>
                  <a:gd name="T28" fmla="*/ 0 w 16"/>
                  <a:gd name="T29" fmla="*/ 0 h 226"/>
                  <a:gd name="T30" fmla="*/ 0 w 16"/>
                  <a:gd name="T31" fmla="*/ 0 h 226"/>
                  <a:gd name="T32" fmla="*/ 0 w 16"/>
                  <a:gd name="T33" fmla="*/ 0 h 226"/>
                  <a:gd name="T34" fmla="*/ 0 w 16"/>
                  <a:gd name="T35" fmla="*/ 0 h 226"/>
                  <a:gd name="T36" fmla="*/ 0 w 16"/>
                  <a:gd name="T37" fmla="*/ 0 h 226"/>
                  <a:gd name="T38" fmla="*/ 0 w 16"/>
                  <a:gd name="T39" fmla="*/ 0 h 226"/>
                  <a:gd name="T40" fmla="*/ 0 w 16"/>
                  <a:gd name="T41" fmla="*/ 0 h 226"/>
                  <a:gd name="T42" fmla="*/ 0 w 16"/>
                  <a:gd name="T43" fmla="*/ 0 h 226"/>
                  <a:gd name="T44" fmla="*/ 0 w 16"/>
                  <a:gd name="T45" fmla="*/ 0 h 226"/>
                  <a:gd name="T46" fmla="*/ 0 w 16"/>
                  <a:gd name="T47" fmla="*/ 0 h 226"/>
                  <a:gd name="T48" fmla="*/ 0 w 16"/>
                  <a:gd name="T49" fmla="*/ 0 h 226"/>
                  <a:gd name="T50" fmla="*/ 0 w 16"/>
                  <a:gd name="T51" fmla="*/ 0 h 22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226"/>
                  <a:gd name="T80" fmla="*/ 16 w 16"/>
                  <a:gd name="T81" fmla="*/ 226 h 22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226">
                    <a:moveTo>
                      <a:pt x="16" y="10"/>
                    </a:moveTo>
                    <a:lnTo>
                      <a:pt x="16" y="7"/>
                    </a:lnTo>
                    <a:lnTo>
                      <a:pt x="16" y="4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220"/>
                    </a:lnTo>
                    <a:lnTo>
                      <a:pt x="3" y="220"/>
                    </a:lnTo>
                    <a:lnTo>
                      <a:pt x="3" y="222"/>
                    </a:lnTo>
                    <a:lnTo>
                      <a:pt x="5" y="226"/>
                    </a:lnTo>
                    <a:lnTo>
                      <a:pt x="9" y="226"/>
                    </a:lnTo>
                    <a:lnTo>
                      <a:pt x="11" y="226"/>
                    </a:lnTo>
                    <a:lnTo>
                      <a:pt x="14" y="226"/>
                    </a:lnTo>
                    <a:lnTo>
                      <a:pt x="14" y="222"/>
                    </a:lnTo>
                    <a:lnTo>
                      <a:pt x="16" y="220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00" name="Line 1661"/>
              <p:cNvSpPr>
                <a:spLocks noChangeShapeType="1"/>
              </p:cNvSpPr>
              <p:nvPr/>
            </p:nvSpPr>
            <p:spPr bwMode="auto">
              <a:xfrm>
                <a:off x="1542" y="275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01" name="Freeform 1662"/>
              <p:cNvSpPr>
                <a:spLocks/>
              </p:cNvSpPr>
              <p:nvPr/>
            </p:nvSpPr>
            <p:spPr bwMode="auto">
              <a:xfrm>
                <a:off x="1540" y="2752"/>
                <a:ext cx="6" cy="3"/>
              </a:xfrm>
              <a:custGeom>
                <a:avLst/>
                <a:gdLst>
                  <a:gd name="T0" fmla="*/ 0 w 33"/>
                  <a:gd name="T1" fmla="*/ 0 h 18"/>
                  <a:gd name="T2" fmla="*/ 0 w 33"/>
                  <a:gd name="T3" fmla="*/ 0 h 18"/>
                  <a:gd name="T4" fmla="*/ 0 w 33"/>
                  <a:gd name="T5" fmla="*/ 0 h 18"/>
                  <a:gd name="T6" fmla="*/ 0 w 33"/>
                  <a:gd name="T7" fmla="*/ 0 h 18"/>
                  <a:gd name="T8" fmla="*/ 0 w 33"/>
                  <a:gd name="T9" fmla="*/ 0 h 18"/>
                  <a:gd name="T10" fmla="*/ 0 w 33"/>
                  <a:gd name="T11" fmla="*/ 0 h 18"/>
                  <a:gd name="T12" fmla="*/ 0 w 33"/>
                  <a:gd name="T13" fmla="*/ 0 h 18"/>
                  <a:gd name="T14" fmla="*/ 0 w 33"/>
                  <a:gd name="T15" fmla="*/ 0 h 18"/>
                  <a:gd name="T16" fmla="*/ 0 w 33"/>
                  <a:gd name="T17" fmla="*/ 0 h 18"/>
                  <a:gd name="T18" fmla="*/ 0 w 33"/>
                  <a:gd name="T19" fmla="*/ 0 h 18"/>
                  <a:gd name="T20" fmla="*/ 0 w 33"/>
                  <a:gd name="T21" fmla="*/ 0 h 18"/>
                  <a:gd name="T22" fmla="*/ 0 w 33"/>
                  <a:gd name="T23" fmla="*/ 0 h 18"/>
                  <a:gd name="T24" fmla="*/ 0 w 33"/>
                  <a:gd name="T25" fmla="*/ 0 h 18"/>
                  <a:gd name="T26" fmla="*/ 0 w 33"/>
                  <a:gd name="T27" fmla="*/ 0 h 18"/>
                  <a:gd name="T28" fmla="*/ 0 w 33"/>
                  <a:gd name="T29" fmla="*/ 0 h 18"/>
                  <a:gd name="T30" fmla="*/ 0 w 33"/>
                  <a:gd name="T31" fmla="*/ 0 h 18"/>
                  <a:gd name="T32" fmla="*/ 0 w 33"/>
                  <a:gd name="T33" fmla="*/ 0 h 18"/>
                  <a:gd name="T34" fmla="*/ 0 w 33"/>
                  <a:gd name="T35" fmla="*/ 0 h 18"/>
                  <a:gd name="T36" fmla="*/ 0 w 33"/>
                  <a:gd name="T37" fmla="*/ 0 h 18"/>
                  <a:gd name="T38" fmla="*/ 0 w 33"/>
                  <a:gd name="T39" fmla="*/ 0 h 18"/>
                  <a:gd name="T40" fmla="*/ 0 w 33"/>
                  <a:gd name="T41" fmla="*/ 0 h 18"/>
                  <a:gd name="T42" fmla="*/ 0 w 33"/>
                  <a:gd name="T43" fmla="*/ 0 h 18"/>
                  <a:gd name="T44" fmla="*/ 0 w 33"/>
                  <a:gd name="T45" fmla="*/ 0 h 18"/>
                  <a:gd name="T46" fmla="*/ 0 w 33"/>
                  <a:gd name="T47" fmla="*/ 0 h 18"/>
                  <a:gd name="T48" fmla="*/ 0 w 33"/>
                  <a:gd name="T49" fmla="*/ 0 h 18"/>
                  <a:gd name="T50" fmla="*/ 0 w 33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3"/>
                  <a:gd name="T79" fmla="*/ 0 h 18"/>
                  <a:gd name="T80" fmla="*/ 33 w 33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3" h="18">
                    <a:moveTo>
                      <a:pt x="9" y="0"/>
                    </a:move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3" y="14"/>
                    </a:lnTo>
                    <a:lnTo>
                      <a:pt x="5" y="18"/>
                    </a:lnTo>
                    <a:lnTo>
                      <a:pt x="9" y="18"/>
                    </a:lnTo>
                    <a:lnTo>
                      <a:pt x="22" y="18"/>
                    </a:lnTo>
                    <a:lnTo>
                      <a:pt x="27" y="18"/>
                    </a:lnTo>
                    <a:lnTo>
                      <a:pt x="30" y="14"/>
                    </a:lnTo>
                    <a:lnTo>
                      <a:pt x="30" y="12"/>
                    </a:lnTo>
                    <a:lnTo>
                      <a:pt x="33" y="8"/>
                    </a:lnTo>
                    <a:lnTo>
                      <a:pt x="30" y="6"/>
                    </a:lnTo>
                    <a:lnTo>
                      <a:pt x="30" y="2"/>
                    </a:lnTo>
                    <a:lnTo>
                      <a:pt x="27" y="0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02" name="Line 1663"/>
              <p:cNvSpPr>
                <a:spLocks noChangeShapeType="1"/>
              </p:cNvSpPr>
              <p:nvPr/>
            </p:nvSpPr>
            <p:spPr bwMode="auto">
              <a:xfrm>
                <a:off x="1546" y="275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03" name="Freeform 1664"/>
              <p:cNvSpPr>
                <a:spLocks/>
              </p:cNvSpPr>
              <p:nvPr/>
            </p:nvSpPr>
            <p:spPr bwMode="auto">
              <a:xfrm>
                <a:off x="1543" y="2752"/>
                <a:ext cx="3" cy="24"/>
              </a:xfrm>
              <a:custGeom>
                <a:avLst/>
                <a:gdLst>
                  <a:gd name="T0" fmla="*/ 0 w 17"/>
                  <a:gd name="T1" fmla="*/ 0 h 122"/>
                  <a:gd name="T2" fmla="*/ 0 w 17"/>
                  <a:gd name="T3" fmla="*/ 0 h 122"/>
                  <a:gd name="T4" fmla="*/ 0 w 17"/>
                  <a:gd name="T5" fmla="*/ 0 h 122"/>
                  <a:gd name="T6" fmla="*/ 0 w 17"/>
                  <a:gd name="T7" fmla="*/ 0 h 122"/>
                  <a:gd name="T8" fmla="*/ 0 w 17"/>
                  <a:gd name="T9" fmla="*/ 0 h 122"/>
                  <a:gd name="T10" fmla="*/ 0 w 17"/>
                  <a:gd name="T11" fmla="*/ 0 h 122"/>
                  <a:gd name="T12" fmla="*/ 0 w 17"/>
                  <a:gd name="T13" fmla="*/ 0 h 122"/>
                  <a:gd name="T14" fmla="*/ 0 w 17"/>
                  <a:gd name="T15" fmla="*/ 0 h 122"/>
                  <a:gd name="T16" fmla="*/ 0 w 17"/>
                  <a:gd name="T17" fmla="*/ 0 h 122"/>
                  <a:gd name="T18" fmla="*/ 0 w 17"/>
                  <a:gd name="T19" fmla="*/ 0 h 122"/>
                  <a:gd name="T20" fmla="*/ 0 w 17"/>
                  <a:gd name="T21" fmla="*/ 0 h 122"/>
                  <a:gd name="T22" fmla="*/ 0 w 17"/>
                  <a:gd name="T23" fmla="*/ 0 h 122"/>
                  <a:gd name="T24" fmla="*/ 0 w 17"/>
                  <a:gd name="T25" fmla="*/ 0 h 122"/>
                  <a:gd name="T26" fmla="*/ 0 w 17"/>
                  <a:gd name="T27" fmla="*/ 0 h 122"/>
                  <a:gd name="T28" fmla="*/ 0 w 17"/>
                  <a:gd name="T29" fmla="*/ 0 h 122"/>
                  <a:gd name="T30" fmla="*/ 0 w 17"/>
                  <a:gd name="T31" fmla="*/ 0 h 122"/>
                  <a:gd name="T32" fmla="*/ 0 w 17"/>
                  <a:gd name="T33" fmla="*/ 0 h 122"/>
                  <a:gd name="T34" fmla="*/ 0 w 17"/>
                  <a:gd name="T35" fmla="*/ 0 h 122"/>
                  <a:gd name="T36" fmla="*/ 0 w 17"/>
                  <a:gd name="T37" fmla="*/ 0 h 122"/>
                  <a:gd name="T38" fmla="*/ 0 w 17"/>
                  <a:gd name="T39" fmla="*/ 0 h 122"/>
                  <a:gd name="T40" fmla="*/ 0 w 17"/>
                  <a:gd name="T41" fmla="*/ 0 h 122"/>
                  <a:gd name="T42" fmla="*/ 0 w 17"/>
                  <a:gd name="T43" fmla="*/ 0 h 122"/>
                  <a:gd name="T44" fmla="*/ 0 w 17"/>
                  <a:gd name="T45" fmla="*/ 0 h 122"/>
                  <a:gd name="T46" fmla="*/ 0 w 17"/>
                  <a:gd name="T47" fmla="*/ 0 h 122"/>
                  <a:gd name="T48" fmla="*/ 0 w 17"/>
                  <a:gd name="T49" fmla="*/ 0 h 122"/>
                  <a:gd name="T50" fmla="*/ 0 w 17"/>
                  <a:gd name="T51" fmla="*/ 0 h 12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22"/>
                  <a:gd name="T80" fmla="*/ 17 w 17"/>
                  <a:gd name="T81" fmla="*/ 122 h 122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22">
                    <a:moveTo>
                      <a:pt x="17" y="8"/>
                    </a:moveTo>
                    <a:lnTo>
                      <a:pt x="14" y="6"/>
                    </a:lnTo>
                    <a:lnTo>
                      <a:pt x="14" y="2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14"/>
                    </a:lnTo>
                    <a:lnTo>
                      <a:pt x="0" y="116"/>
                    </a:lnTo>
                    <a:lnTo>
                      <a:pt x="0" y="119"/>
                    </a:lnTo>
                    <a:lnTo>
                      <a:pt x="4" y="119"/>
                    </a:lnTo>
                    <a:lnTo>
                      <a:pt x="6" y="122"/>
                    </a:lnTo>
                    <a:lnTo>
                      <a:pt x="8" y="122"/>
                    </a:lnTo>
                    <a:lnTo>
                      <a:pt x="11" y="119"/>
                    </a:lnTo>
                    <a:lnTo>
                      <a:pt x="14" y="119"/>
                    </a:lnTo>
                    <a:lnTo>
                      <a:pt x="14" y="116"/>
                    </a:lnTo>
                    <a:lnTo>
                      <a:pt x="14" y="114"/>
                    </a:lnTo>
                    <a:lnTo>
                      <a:pt x="17" y="114"/>
                    </a:lnTo>
                    <a:lnTo>
                      <a:pt x="17" y="8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04" name="Line 1665"/>
              <p:cNvSpPr>
                <a:spLocks noChangeShapeType="1"/>
              </p:cNvSpPr>
              <p:nvPr/>
            </p:nvSpPr>
            <p:spPr bwMode="auto">
              <a:xfrm>
                <a:off x="1545" y="277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05" name="Freeform 1666"/>
              <p:cNvSpPr>
                <a:spLocks/>
              </p:cNvSpPr>
              <p:nvPr/>
            </p:nvSpPr>
            <p:spPr bwMode="auto">
              <a:xfrm>
                <a:off x="1543" y="2772"/>
                <a:ext cx="26" cy="4"/>
              </a:xfrm>
              <a:custGeom>
                <a:avLst/>
                <a:gdLst>
                  <a:gd name="T0" fmla="*/ 0 w 129"/>
                  <a:gd name="T1" fmla="*/ 0 h 18"/>
                  <a:gd name="T2" fmla="*/ 0 w 129"/>
                  <a:gd name="T3" fmla="*/ 0 h 18"/>
                  <a:gd name="T4" fmla="*/ 0 w 129"/>
                  <a:gd name="T5" fmla="*/ 0 h 18"/>
                  <a:gd name="T6" fmla="*/ 0 w 129"/>
                  <a:gd name="T7" fmla="*/ 0 h 18"/>
                  <a:gd name="T8" fmla="*/ 0 w 129"/>
                  <a:gd name="T9" fmla="*/ 0 h 18"/>
                  <a:gd name="T10" fmla="*/ 0 w 129"/>
                  <a:gd name="T11" fmla="*/ 0 h 18"/>
                  <a:gd name="T12" fmla="*/ 0 w 129"/>
                  <a:gd name="T13" fmla="*/ 0 h 18"/>
                  <a:gd name="T14" fmla="*/ 0 w 129"/>
                  <a:gd name="T15" fmla="*/ 0 h 18"/>
                  <a:gd name="T16" fmla="*/ 0 w 129"/>
                  <a:gd name="T17" fmla="*/ 0 h 18"/>
                  <a:gd name="T18" fmla="*/ 0 w 129"/>
                  <a:gd name="T19" fmla="*/ 0 h 18"/>
                  <a:gd name="T20" fmla="*/ 0 w 129"/>
                  <a:gd name="T21" fmla="*/ 0 h 18"/>
                  <a:gd name="T22" fmla="*/ 0 w 129"/>
                  <a:gd name="T23" fmla="*/ 0 h 18"/>
                  <a:gd name="T24" fmla="*/ 0 w 129"/>
                  <a:gd name="T25" fmla="*/ 0 h 18"/>
                  <a:gd name="T26" fmla="*/ 0 w 129"/>
                  <a:gd name="T27" fmla="*/ 0 h 18"/>
                  <a:gd name="T28" fmla="*/ 0 w 129"/>
                  <a:gd name="T29" fmla="*/ 0 h 18"/>
                  <a:gd name="T30" fmla="*/ 0 w 129"/>
                  <a:gd name="T31" fmla="*/ 0 h 18"/>
                  <a:gd name="T32" fmla="*/ 0 w 129"/>
                  <a:gd name="T33" fmla="*/ 0 h 18"/>
                  <a:gd name="T34" fmla="*/ 0 w 129"/>
                  <a:gd name="T35" fmla="*/ 0 h 18"/>
                  <a:gd name="T36" fmla="*/ 0 w 129"/>
                  <a:gd name="T37" fmla="*/ 0 h 18"/>
                  <a:gd name="T38" fmla="*/ 0 w 129"/>
                  <a:gd name="T39" fmla="*/ 0 h 18"/>
                  <a:gd name="T40" fmla="*/ 0 w 129"/>
                  <a:gd name="T41" fmla="*/ 0 h 18"/>
                  <a:gd name="T42" fmla="*/ 0 w 129"/>
                  <a:gd name="T43" fmla="*/ 0 h 18"/>
                  <a:gd name="T44" fmla="*/ 0 w 129"/>
                  <a:gd name="T45" fmla="*/ 0 h 18"/>
                  <a:gd name="T46" fmla="*/ 0 w 129"/>
                  <a:gd name="T47" fmla="*/ 0 h 18"/>
                  <a:gd name="T48" fmla="*/ 0 w 129"/>
                  <a:gd name="T49" fmla="*/ 0 h 18"/>
                  <a:gd name="T50" fmla="*/ 0 w 129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29"/>
                  <a:gd name="T79" fmla="*/ 0 h 18"/>
                  <a:gd name="T80" fmla="*/ 129 w 129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29" h="18">
                    <a:moveTo>
                      <a:pt x="8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4" y="15"/>
                    </a:lnTo>
                    <a:lnTo>
                      <a:pt x="6" y="18"/>
                    </a:lnTo>
                    <a:lnTo>
                      <a:pt x="8" y="18"/>
                    </a:lnTo>
                    <a:lnTo>
                      <a:pt x="120" y="18"/>
                    </a:lnTo>
                    <a:lnTo>
                      <a:pt x="126" y="15"/>
                    </a:lnTo>
                    <a:lnTo>
                      <a:pt x="129" y="15"/>
                    </a:lnTo>
                    <a:lnTo>
                      <a:pt x="129" y="12"/>
                    </a:lnTo>
                    <a:lnTo>
                      <a:pt x="129" y="10"/>
                    </a:lnTo>
                    <a:lnTo>
                      <a:pt x="129" y="6"/>
                    </a:lnTo>
                    <a:lnTo>
                      <a:pt x="129" y="4"/>
                    </a:lnTo>
                    <a:lnTo>
                      <a:pt x="126" y="0"/>
                    </a:lnTo>
                    <a:lnTo>
                      <a:pt x="123" y="0"/>
                    </a:lnTo>
                    <a:lnTo>
                      <a:pt x="120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06" name="Line 1667"/>
              <p:cNvSpPr>
                <a:spLocks noChangeShapeType="1"/>
              </p:cNvSpPr>
              <p:nvPr/>
            </p:nvSpPr>
            <p:spPr bwMode="auto">
              <a:xfrm>
                <a:off x="1569" y="277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07" name="Freeform 1668"/>
              <p:cNvSpPr>
                <a:spLocks/>
              </p:cNvSpPr>
              <p:nvPr/>
            </p:nvSpPr>
            <p:spPr bwMode="auto">
              <a:xfrm>
                <a:off x="1565" y="2772"/>
                <a:ext cx="4" cy="24"/>
              </a:xfrm>
              <a:custGeom>
                <a:avLst/>
                <a:gdLst>
                  <a:gd name="T0" fmla="*/ 0 w 17"/>
                  <a:gd name="T1" fmla="*/ 0 h 120"/>
                  <a:gd name="T2" fmla="*/ 0 w 17"/>
                  <a:gd name="T3" fmla="*/ 0 h 120"/>
                  <a:gd name="T4" fmla="*/ 0 w 17"/>
                  <a:gd name="T5" fmla="*/ 0 h 120"/>
                  <a:gd name="T6" fmla="*/ 0 w 17"/>
                  <a:gd name="T7" fmla="*/ 0 h 120"/>
                  <a:gd name="T8" fmla="*/ 0 w 17"/>
                  <a:gd name="T9" fmla="*/ 0 h 120"/>
                  <a:gd name="T10" fmla="*/ 0 w 17"/>
                  <a:gd name="T11" fmla="*/ 0 h 120"/>
                  <a:gd name="T12" fmla="*/ 0 w 17"/>
                  <a:gd name="T13" fmla="*/ 0 h 120"/>
                  <a:gd name="T14" fmla="*/ 0 w 17"/>
                  <a:gd name="T15" fmla="*/ 0 h 120"/>
                  <a:gd name="T16" fmla="*/ 0 w 17"/>
                  <a:gd name="T17" fmla="*/ 0 h 120"/>
                  <a:gd name="T18" fmla="*/ 0 w 17"/>
                  <a:gd name="T19" fmla="*/ 0 h 120"/>
                  <a:gd name="T20" fmla="*/ 0 w 17"/>
                  <a:gd name="T21" fmla="*/ 0 h 120"/>
                  <a:gd name="T22" fmla="*/ 0 w 17"/>
                  <a:gd name="T23" fmla="*/ 0 h 120"/>
                  <a:gd name="T24" fmla="*/ 0 w 17"/>
                  <a:gd name="T25" fmla="*/ 0 h 120"/>
                  <a:gd name="T26" fmla="*/ 0 w 17"/>
                  <a:gd name="T27" fmla="*/ 0 h 120"/>
                  <a:gd name="T28" fmla="*/ 0 w 17"/>
                  <a:gd name="T29" fmla="*/ 0 h 120"/>
                  <a:gd name="T30" fmla="*/ 0 w 17"/>
                  <a:gd name="T31" fmla="*/ 0 h 120"/>
                  <a:gd name="T32" fmla="*/ 0 w 17"/>
                  <a:gd name="T33" fmla="*/ 0 h 120"/>
                  <a:gd name="T34" fmla="*/ 0 w 17"/>
                  <a:gd name="T35" fmla="*/ 0 h 120"/>
                  <a:gd name="T36" fmla="*/ 0 w 17"/>
                  <a:gd name="T37" fmla="*/ 0 h 120"/>
                  <a:gd name="T38" fmla="*/ 0 w 17"/>
                  <a:gd name="T39" fmla="*/ 0 h 120"/>
                  <a:gd name="T40" fmla="*/ 0 w 17"/>
                  <a:gd name="T41" fmla="*/ 0 h 120"/>
                  <a:gd name="T42" fmla="*/ 0 w 17"/>
                  <a:gd name="T43" fmla="*/ 0 h 120"/>
                  <a:gd name="T44" fmla="*/ 0 w 17"/>
                  <a:gd name="T45" fmla="*/ 0 h 120"/>
                  <a:gd name="T46" fmla="*/ 0 w 17"/>
                  <a:gd name="T47" fmla="*/ 0 h 120"/>
                  <a:gd name="T48" fmla="*/ 0 w 17"/>
                  <a:gd name="T49" fmla="*/ 0 h 120"/>
                  <a:gd name="T50" fmla="*/ 0 w 17"/>
                  <a:gd name="T51" fmla="*/ 0 h 12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20"/>
                  <a:gd name="T80" fmla="*/ 17 w 17"/>
                  <a:gd name="T81" fmla="*/ 120 h 12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20">
                    <a:moveTo>
                      <a:pt x="17" y="10"/>
                    </a:moveTo>
                    <a:lnTo>
                      <a:pt x="17" y="6"/>
                    </a:lnTo>
                    <a:lnTo>
                      <a:pt x="17" y="4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14"/>
                    </a:lnTo>
                    <a:lnTo>
                      <a:pt x="3" y="117"/>
                    </a:lnTo>
                    <a:lnTo>
                      <a:pt x="3" y="120"/>
                    </a:lnTo>
                    <a:lnTo>
                      <a:pt x="6" y="120"/>
                    </a:lnTo>
                    <a:lnTo>
                      <a:pt x="8" y="120"/>
                    </a:lnTo>
                    <a:lnTo>
                      <a:pt x="11" y="120"/>
                    </a:lnTo>
                    <a:lnTo>
                      <a:pt x="14" y="120"/>
                    </a:lnTo>
                    <a:lnTo>
                      <a:pt x="17" y="120"/>
                    </a:lnTo>
                    <a:lnTo>
                      <a:pt x="17" y="117"/>
                    </a:lnTo>
                    <a:lnTo>
                      <a:pt x="17" y="114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08" name="Line 1669"/>
              <p:cNvSpPr>
                <a:spLocks noChangeShapeType="1"/>
              </p:cNvSpPr>
              <p:nvPr/>
            </p:nvSpPr>
            <p:spPr bwMode="auto">
              <a:xfrm>
                <a:off x="1567" y="279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09" name="Freeform 1670"/>
              <p:cNvSpPr>
                <a:spLocks/>
              </p:cNvSpPr>
              <p:nvPr/>
            </p:nvSpPr>
            <p:spPr bwMode="auto">
              <a:xfrm>
                <a:off x="1565" y="2793"/>
                <a:ext cx="10" cy="3"/>
              </a:xfrm>
              <a:custGeom>
                <a:avLst/>
                <a:gdLst>
                  <a:gd name="T0" fmla="*/ 0 w 47"/>
                  <a:gd name="T1" fmla="*/ 0 h 18"/>
                  <a:gd name="T2" fmla="*/ 0 w 47"/>
                  <a:gd name="T3" fmla="*/ 0 h 18"/>
                  <a:gd name="T4" fmla="*/ 0 w 47"/>
                  <a:gd name="T5" fmla="*/ 0 h 18"/>
                  <a:gd name="T6" fmla="*/ 0 w 47"/>
                  <a:gd name="T7" fmla="*/ 0 h 18"/>
                  <a:gd name="T8" fmla="*/ 0 w 47"/>
                  <a:gd name="T9" fmla="*/ 0 h 18"/>
                  <a:gd name="T10" fmla="*/ 0 w 47"/>
                  <a:gd name="T11" fmla="*/ 0 h 18"/>
                  <a:gd name="T12" fmla="*/ 0 w 47"/>
                  <a:gd name="T13" fmla="*/ 0 h 18"/>
                  <a:gd name="T14" fmla="*/ 0 w 47"/>
                  <a:gd name="T15" fmla="*/ 0 h 18"/>
                  <a:gd name="T16" fmla="*/ 0 w 47"/>
                  <a:gd name="T17" fmla="*/ 0 h 18"/>
                  <a:gd name="T18" fmla="*/ 0 w 47"/>
                  <a:gd name="T19" fmla="*/ 0 h 18"/>
                  <a:gd name="T20" fmla="*/ 0 w 47"/>
                  <a:gd name="T21" fmla="*/ 0 h 18"/>
                  <a:gd name="T22" fmla="*/ 0 w 47"/>
                  <a:gd name="T23" fmla="*/ 0 h 18"/>
                  <a:gd name="T24" fmla="*/ 0 w 47"/>
                  <a:gd name="T25" fmla="*/ 0 h 18"/>
                  <a:gd name="T26" fmla="*/ 0 w 47"/>
                  <a:gd name="T27" fmla="*/ 0 h 18"/>
                  <a:gd name="T28" fmla="*/ 0 w 47"/>
                  <a:gd name="T29" fmla="*/ 0 h 18"/>
                  <a:gd name="T30" fmla="*/ 0 w 47"/>
                  <a:gd name="T31" fmla="*/ 0 h 18"/>
                  <a:gd name="T32" fmla="*/ 0 w 47"/>
                  <a:gd name="T33" fmla="*/ 0 h 18"/>
                  <a:gd name="T34" fmla="*/ 0 w 47"/>
                  <a:gd name="T35" fmla="*/ 0 h 18"/>
                  <a:gd name="T36" fmla="*/ 0 w 47"/>
                  <a:gd name="T37" fmla="*/ 0 h 18"/>
                  <a:gd name="T38" fmla="*/ 0 w 47"/>
                  <a:gd name="T39" fmla="*/ 0 h 18"/>
                  <a:gd name="T40" fmla="*/ 0 w 47"/>
                  <a:gd name="T41" fmla="*/ 0 h 18"/>
                  <a:gd name="T42" fmla="*/ 0 w 47"/>
                  <a:gd name="T43" fmla="*/ 0 h 18"/>
                  <a:gd name="T44" fmla="*/ 0 w 47"/>
                  <a:gd name="T45" fmla="*/ 0 h 18"/>
                  <a:gd name="T46" fmla="*/ 0 w 47"/>
                  <a:gd name="T47" fmla="*/ 0 h 18"/>
                  <a:gd name="T48" fmla="*/ 0 w 47"/>
                  <a:gd name="T49" fmla="*/ 0 h 18"/>
                  <a:gd name="T50" fmla="*/ 0 w 47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7"/>
                  <a:gd name="T79" fmla="*/ 0 h 18"/>
                  <a:gd name="T80" fmla="*/ 47 w 47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7" h="18">
                    <a:moveTo>
                      <a:pt x="8" y="0"/>
                    </a:moveTo>
                    <a:lnTo>
                      <a:pt x="8" y="2"/>
                    </a:lnTo>
                    <a:lnTo>
                      <a:pt x="6" y="2"/>
                    </a:lnTo>
                    <a:lnTo>
                      <a:pt x="3" y="2"/>
                    </a:lnTo>
                    <a:lnTo>
                      <a:pt x="3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3" y="15"/>
                    </a:lnTo>
                    <a:lnTo>
                      <a:pt x="3" y="18"/>
                    </a:lnTo>
                    <a:lnTo>
                      <a:pt x="6" y="18"/>
                    </a:lnTo>
                    <a:lnTo>
                      <a:pt x="8" y="18"/>
                    </a:lnTo>
                    <a:lnTo>
                      <a:pt x="36" y="18"/>
                    </a:lnTo>
                    <a:lnTo>
                      <a:pt x="41" y="18"/>
                    </a:lnTo>
                    <a:lnTo>
                      <a:pt x="44" y="18"/>
                    </a:lnTo>
                    <a:lnTo>
                      <a:pt x="44" y="15"/>
                    </a:lnTo>
                    <a:lnTo>
                      <a:pt x="47" y="12"/>
                    </a:lnTo>
                    <a:lnTo>
                      <a:pt x="47" y="8"/>
                    </a:lnTo>
                    <a:lnTo>
                      <a:pt x="44" y="6"/>
                    </a:lnTo>
                    <a:lnTo>
                      <a:pt x="44" y="2"/>
                    </a:lnTo>
                    <a:lnTo>
                      <a:pt x="41" y="2"/>
                    </a:lnTo>
                    <a:lnTo>
                      <a:pt x="36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10" name="Line 1671"/>
              <p:cNvSpPr>
                <a:spLocks noChangeShapeType="1"/>
              </p:cNvSpPr>
              <p:nvPr/>
            </p:nvSpPr>
            <p:spPr bwMode="auto">
              <a:xfrm>
                <a:off x="1575" y="279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11" name="Freeform 1672"/>
              <p:cNvSpPr>
                <a:spLocks/>
              </p:cNvSpPr>
              <p:nvPr/>
            </p:nvSpPr>
            <p:spPr bwMode="auto">
              <a:xfrm>
                <a:off x="1571" y="2793"/>
                <a:ext cx="4" cy="25"/>
              </a:xfrm>
              <a:custGeom>
                <a:avLst/>
                <a:gdLst>
                  <a:gd name="T0" fmla="*/ 0 w 17"/>
                  <a:gd name="T1" fmla="*/ 0 h 126"/>
                  <a:gd name="T2" fmla="*/ 0 w 17"/>
                  <a:gd name="T3" fmla="*/ 0 h 126"/>
                  <a:gd name="T4" fmla="*/ 0 w 17"/>
                  <a:gd name="T5" fmla="*/ 0 h 126"/>
                  <a:gd name="T6" fmla="*/ 0 w 17"/>
                  <a:gd name="T7" fmla="*/ 0 h 126"/>
                  <a:gd name="T8" fmla="*/ 0 w 17"/>
                  <a:gd name="T9" fmla="*/ 0 h 126"/>
                  <a:gd name="T10" fmla="*/ 0 w 17"/>
                  <a:gd name="T11" fmla="*/ 0 h 126"/>
                  <a:gd name="T12" fmla="*/ 0 w 17"/>
                  <a:gd name="T13" fmla="*/ 0 h 126"/>
                  <a:gd name="T14" fmla="*/ 0 w 17"/>
                  <a:gd name="T15" fmla="*/ 0 h 126"/>
                  <a:gd name="T16" fmla="*/ 0 w 17"/>
                  <a:gd name="T17" fmla="*/ 0 h 126"/>
                  <a:gd name="T18" fmla="*/ 0 w 17"/>
                  <a:gd name="T19" fmla="*/ 0 h 126"/>
                  <a:gd name="T20" fmla="*/ 0 w 17"/>
                  <a:gd name="T21" fmla="*/ 0 h 126"/>
                  <a:gd name="T22" fmla="*/ 0 w 17"/>
                  <a:gd name="T23" fmla="*/ 0 h 126"/>
                  <a:gd name="T24" fmla="*/ 0 w 17"/>
                  <a:gd name="T25" fmla="*/ 0 h 126"/>
                  <a:gd name="T26" fmla="*/ 0 w 17"/>
                  <a:gd name="T27" fmla="*/ 0 h 126"/>
                  <a:gd name="T28" fmla="*/ 0 w 17"/>
                  <a:gd name="T29" fmla="*/ 0 h 126"/>
                  <a:gd name="T30" fmla="*/ 0 w 17"/>
                  <a:gd name="T31" fmla="*/ 0 h 126"/>
                  <a:gd name="T32" fmla="*/ 0 w 17"/>
                  <a:gd name="T33" fmla="*/ 0 h 126"/>
                  <a:gd name="T34" fmla="*/ 0 w 17"/>
                  <a:gd name="T35" fmla="*/ 0 h 126"/>
                  <a:gd name="T36" fmla="*/ 0 w 17"/>
                  <a:gd name="T37" fmla="*/ 0 h 126"/>
                  <a:gd name="T38" fmla="*/ 0 w 17"/>
                  <a:gd name="T39" fmla="*/ 0 h 126"/>
                  <a:gd name="T40" fmla="*/ 0 w 17"/>
                  <a:gd name="T41" fmla="*/ 0 h 126"/>
                  <a:gd name="T42" fmla="*/ 0 w 17"/>
                  <a:gd name="T43" fmla="*/ 0 h 126"/>
                  <a:gd name="T44" fmla="*/ 0 w 17"/>
                  <a:gd name="T45" fmla="*/ 0 h 126"/>
                  <a:gd name="T46" fmla="*/ 0 w 17"/>
                  <a:gd name="T47" fmla="*/ 0 h 126"/>
                  <a:gd name="T48" fmla="*/ 0 w 17"/>
                  <a:gd name="T49" fmla="*/ 0 h 126"/>
                  <a:gd name="T50" fmla="*/ 0 w 17"/>
                  <a:gd name="T51" fmla="*/ 0 h 12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26"/>
                  <a:gd name="T80" fmla="*/ 17 w 17"/>
                  <a:gd name="T81" fmla="*/ 126 h 12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26">
                    <a:moveTo>
                      <a:pt x="17" y="8"/>
                    </a:moveTo>
                    <a:lnTo>
                      <a:pt x="17" y="8"/>
                    </a:lnTo>
                    <a:lnTo>
                      <a:pt x="14" y="6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6" y="2"/>
                    </a:lnTo>
                    <a:lnTo>
                      <a:pt x="3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16"/>
                    </a:lnTo>
                    <a:lnTo>
                      <a:pt x="0" y="123"/>
                    </a:lnTo>
                    <a:lnTo>
                      <a:pt x="3" y="123"/>
                    </a:lnTo>
                    <a:lnTo>
                      <a:pt x="3" y="126"/>
                    </a:lnTo>
                    <a:lnTo>
                      <a:pt x="6" y="126"/>
                    </a:lnTo>
                    <a:lnTo>
                      <a:pt x="9" y="126"/>
                    </a:lnTo>
                    <a:lnTo>
                      <a:pt x="11" y="126"/>
                    </a:lnTo>
                    <a:lnTo>
                      <a:pt x="14" y="123"/>
                    </a:lnTo>
                    <a:lnTo>
                      <a:pt x="17" y="120"/>
                    </a:lnTo>
                    <a:lnTo>
                      <a:pt x="17" y="116"/>
                    </a:lnTo>
                    <a:lnTo>
                      <a:pt x="17" y="8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12" name="Line 1673"/>
              <p:cNvSpPr>
                <a:spLocks noChangeShapeType="1"/>
              </p:cNvSpPr>
              <p:nvPr/>
            </p:nvSpPr>
            <p:spPr bwMode="auto">
              <a:xfrm>
                <a:off x="1573" y="2814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13" name="Freeform 1674"/>
              <p:cNvSpPr>
                <a:spLocks/>
              </p:cNvSpPr>
              <p:nvPr/>
            </p:nvSpPr>
            <p:spPr bwMode="auto">
              <a:xfrm>
                <a:off x="1571" y="2814"/>
                <a:ext cx="18" cy="4"/>
              </a:xfrm>
              <a:custGeom>
                <a:avLst/>
                <a:gdLst>
                  <a:gd name="T0" fmla="*/ 0 w 88"/>
                  <a:gd name="T1" fmla="*/ 0 h 18"/>
                  <a:gd name="T2" fmla="*/ 0 w 88"/>
                  <a:gd name="T3" fmla="*/ 0 h 18"/>
                  <a:gd name="T4" fmla="*/ 0 w 88"/>
                  <a:gd name="T5" fmla="*/ 0 h 18"/>
                  <a:gd name="T6" fmla="*/ 0 w 88"/>
                  <a:gd name="T7" fmla="*/ 0 h 18"/>
                  <a:gd name="T8" fmla="*/ 0 w 88"/>
                  <a:gd name="T9" fmla="*/ 0 h 18"/>
                  <a:gd name="T10" fmla="*/ 0 w 88"/>
                  <a:gd name="T11" fmla="*/ 0 h 18"/>
                  <a:gd name="T12" fmla="*/ 0 w 88"/>
                  <a:gd name="T13" fmla="*/ 0 h 18"/>
                  <a:gd name="T14" fmla="*/ 0 w 88"/>
                  <a:gd name="T15" fmla="*/ 0 h 18"/>
                  <a:gd name="T16" fmla="*/ 0 w 88"/>
                  <a:gd name="T17" fmla="*/ 0 h 18"/>
                  <a:gd name="T18" fmla="*/ 0 w 88"/>
                  <a:gd name="T19" fmla="*/ 0 h 18"/>
                  <a:gd name="T20" fmla="*/ 0 w 88"/>
                  <a:gd name="T21" fmla="*/ 0 h 18"/>
                  <a:gd name="T22" fmla="*/ 0 w 88"/>
                  <a:gd name="T23" fmla="*/ 0 h 18"/>
                  <a:gd name="T24" fmla="*/ 0 w 88"/>
                  <a:gd name="T25" fmla="*/ 0 h 18"/>
                  <a:gd name="T26" fmla="*/ 0 w 88"/>
                  <a:gd name="T27" fmla="*/ 0 h 18"/>
                  <a:gd name="T28" fmla="*/ 0 w 88"/>
                  <a:gd name="T29" fmla="*/ 0 h 18"/>
                  <a:gd name="T30" fmla="*/ 0 w 88"/>
                  <a:gd name="T31" fmla="*/ 0 h 18"/>
                  <a:gd name="T32" fmla="*/ 0 w 88"/>
                  <a:gd name="T33" fmla="*/ 0 h 18"/>
                  <a:gd name="T34" fmla="*/ 0 w 88"/>
                  <a:gd name="T35" fmla="*/ 0 h 18"/>
                  <a:gd name="T36" fmla="*/ 0 w 88"/>
                  <a:gd name="T37" fmla="*/ 0 h 18"/>
                  <a:gd name="T38" fmla="*/ 0 w 88"/>
                  <a:gd name="T39" fmla="*/ 0 h 18"/>
                  <a:gd name="T40" fmla="*/ 0 w 88"/>
                  <a:gd name="T41" fmla="*/ 0 h 18"/>
                  <a:gd name="T42" fmla="*/ 0 w 88"/>
                  <a:gd name="T43" fmla="*/ 0 h 18"/>
                  <a:gd name="T44" fmla="*/ 0 w 88"/>
                  <a:gd name="T45" fmla="*/ 0 h 18"/>
                  <a:gd name="T46" fmla="*/ 0 w 88"/>
                  <a:gd name="T47" fmla="*/ 0 h 18"/>
                  <a:gd name="T48" fmla="*/ 0 w 88"/>
                  <a:gd name="T49" fmla="*/ 0 h 18"/>
                  <a:gd name="T50" fmla="*/ 0 w 88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8"/>
                  <a:gd name="T79" fmla="*/ 0 h 18"/>
                  <a:gd name="T80" fmla="*/ 88 w 88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8" h="18">
                    <a:moveTo>
                      <a:pt x="9" y="0"/>
                    </a:moveTo>
                    <a:lnTo>
                      <a:pt x="6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3" y="15"/>
                    </a:lnTo>
                    <a:lnTo>
                      <a:pt x="3" y="18"/>
                    </a:lnTo>
                    <a:lnTo>
                      <a:pt x="6" y="18"/>
                    </a:lnTo>
                    <a:lnTo>
                      <a:pt x="9" y="18"/>
                    </a:lnTo>
                    <a:lnTo>
                      <a:pt x="79" y="18"/>
                    </a:lnTo>
                    <a:lnTo>
                      <a:pt x="85" y="18"/>
                    </a:lnTo>
                    <a:lnTo>
                      <a:pt x="85" y="15"/>
                    </a:lnTo>
                    <a:lnTo>
                      <a:pt x="88" y="15"/>
                    </a:lnTo>
                    <a:lnTo>
                      <a:pt x="88" y="12"/>
                    </a:lnTo>
                    <a:lnTo>
                      <a:pt x="88" y="8"/>
                    </a:lnTo>
                    <a:lnTo>
                      <a:pt x="88" y="6"/>
                    </a:lnTo>
                    <a:lnTo>
                      <a:pt x="85" y="2"/>
                    </a:lnTo>
                    <a:lnTo>
                      <a:pt x="85" y="0"/>
                    </a:lnTo>
                    <a:lnTo>
                      <a:pt x="83" y="0"/>
                    </a:lnTo>
                    <a:lnTo>
                      <a:pt x="79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14" name="Line 1675"/>
              <p:cNvSpPr>
                <a:spLocks noChangeShapeType="1"/>
              </p:cNvSpPr>
              <p:nvPr/>
            </p:nvSpPr>
            <p:spPr bwMode="auto">
              <a:xfrm>
                <a:off x="1589" y="281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15" name="Freeform 1676"/>
              <p:cNvSpPr>
                <a:spLocks/>
              </p:cNvSpPr>
              <p:nvPr/>
            </p:nvSpPr>
            <p:spPr bwMode="auto">
              <a:xfrm>
                <a:off x="1586" y="2814"/>
                <a:ext cx="3" cy="26"/>
              </a:xfrm>
              <a:custGeom>
                <a:avLst/>
                <a:gdLst>
                  <a:gd name="T0" fmla="*/ 0 w 16"/>
                  <a:gd name="T1" fmla="*/ 0 h 126"/>
                  <a:gd name="T2" fmla="*/ 0 w 16"/>
                  <a:gd name="T3" fmla="*/ 0 h 126"/>
                  <a:gd name="T4" fmla="*/ 0 w 16"/>
                  <a:gd name="T5" fmla="*/ 0 h 126"/>
                  <a:gd name="T6" fmla="*/ 0 w 16"/>
                  <a:gd name="T7" fmla="*/ 0 h 126"/>
                  <a:gd name="T8" fmla="*/ 0 w 16"/>
                  <a:gd name="T9" fmla="*/ 0 h 126"/>
                  <a:gd name="T10" fmla="*/ 0 w 16"/>
                  <a:gd name="T11" fmla="*/ 0 h 126"/>
                  <a:gd name="T12" fmla="*/ 0 w 16"/>
                  <a:gd name="T13" fmla="*/ 0 h 126"/>
                  <a:gd name="T14" fmla="*/ 0 w 16"/>
                  <a:gd name="T15" fmla="*/ 0 h 126"/>
                  <a:gd name="T16" fmla="*/ 0 w 16"/>
                  <a:gd name="T17" fmla="*/ 0 h 126"/>
                  <a:gd name="T18" fmla="*/ 0 w 16"/>
                  <a:gd name="T19" fmla="*/ 0 h 126"/>
                  <a:gd name="T20" fmla="*/ 0 w 16"/>
                  <a:gd name="T21" fmla="*/ 0 h 126"/>
                  <a:gd name="T22" fmla="*/ 0 w 16"/>
                  <a:gd name="T23" fmla="*/ 0 h 126"/>
                  <a:gd name="T24" fmla="*/ 0 w 16"/>
                  <a:gd name="T25" fmla="*/ 0 h 126"/>
                  <a:gd name="T26" fmla="*/ 0 w 16"/>
                  <a:gd name="T27" fmla="*/ 0 h 126"/>
                  <a:gd name="T28" fmla="*/ 0 w 16"/>
                  <a:gd name="T29" fmla="*/ 0 h 126"/>
                  <a:gd name="T30" fmla="*/ 0 w 16"/>
                  <a:gd name="T31" fmla="*/ 0 h 126"/>
                  <a:gd name="T32" fmla="*/ 0 w 16"/>
                  <a:gd name="T33" fmla="*/ 0 h 126"/>
                  <a:gd name="T34" fmla="*/ 0 w 16"/>
                  <a:gd name="T35" fmla="*/ 0 h 126"/>
                  <a:gd name="T36" fmla="*/ 0 w 16"/>
                  <a:gd name="T37" fmla="*/ 0 h 126"/>
                  <a:gd name="T38" fmla="*/ 0 w 16"/>
                  <a:gd name="T39" fmla="*/ 0 h 126"/>
                  <a:gd name="T40" fmla="*/ 0 w 16"/>
                  <a:gd name="T41" fmla="*/ 0 h 126"/>
                  <a:gd name="T42" fmla="*/ 0 w 16"/>
                  <a:gd name="T43" fmla="*/ 0 h 126"/>
                  <a:gd name="T44" fmla="*/ 0 w 16"/>
                  <a:gd name="T45" fmla="*/ 0 h 126"/>
                  <a:gd name="T46" fmla="*/ 0 w 16"/>
                  <a:gd name="T47" fmla="*/ 0 h 126"/>
                  <a:gd name="T48" fmla="*/ 0 w 16"/>
                  <a:gd name="T49" fmla="*/ 0 h 126"/>
                  <a:gd name="T50" fmla="*/ 0 w 16"/>
                  <a:gd name="T51" fmla="*/ 0 h 12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6"/>
                  <a:gd name="T80" fmla="*/ 16 w 16"/>
                  <a:gd name="T81" fmla="*/ 126 h 12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6">
                    <a:moveTo>
                      <a:pt x="16" y="8"/>
                    </a:moveTo>
                    <a:lnTo>
                      <a:pt x="16" y="6"/>
                    </a:lnTo>
                    <a:lnTo>
                      <a:pt x="13" y="2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16"/>
                    </a:lnTo>
                    <a:lnTo>
                      <a:pt x="0" y="120"/>
                    </a:lnTo>
                    <a:lnTo>
                      <a:pt x="2" y="123"/>
                    </a:lnTo>
                    <a:lnTo>
                      <a:pt x="5" y="123"/>
                    </a:lnTo>
                    <a:lnTo>
                      <a:pt x="7" y="126"/>
                    </a:lnTo>
                    <a:lnTo>
                      <a:pt x="11" y="123"/>
                    </a:lnTo>
                    <a:lnTo>
                      <a:pt x="13" y="123"/>
                    </a:lnTo>
                    <a:lnTo>
                      <a:pt x="16" y="120"/>
                    </a:lnTo>
                    <a:lnTo>
                      <a:pt x="16" y="116"/>
                    </a:lnTo>
                    <a:lnTo>
                      <a:pt x="16" y="8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16" name="Line 1677"/>
              <p:cNvSpPr>
                <a:spLocks noChangeShapeType="1"/>
              </p:cNvSpPr>
              <p:nvPr/>
            </p:nvSpPr>
            <p:spPr bwMode="auto">
              <a:xfrm>
                <a:off x="1587" y="283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17" name="Freeform 1678"/>
              <p:cNvSpPr>
                <a:spLocks/>
              </p:cNvSpPr>
              <p:nvPr/>
            </p:nvSpPr>
            <p:spPr bwMode="auto">
              <a:xfrm>
                <a:off x="1586" y="2836"/>
                <a:ext cx="23" cy="4"/>
              </a:xfrm>
              <a:custGeom>
                <a:avLst/>
                <a:gdLst>
                  <a:gd name="T0" fmla="*/ 0 w 116"/>
                  <a:gd name="T1" fmla="*/ 0 h 18"/>
                  <a:gd name="T2" fmla="*/ 0 w 116"/>
                  <a:gd name="T3" fmla="*/ 0 h 18"/>
                  <a:gd name="T4" fmla="*/ 0 w 116"/>
                  <a:gd name="T5" fmla="*/ 0 h 18"/>
                  <a:gd name="T6" fmla="*/ 0 w 116"/>
                  <a:gd name="T7" fmla="*/ 0 h 18"/>
                  <a:gd name="T8" fmla="*/ 0 w 116"/>
                  <a:gd name="T9" fmla="*/ 0 h 18"/>
                  <a:gd name="T10" fmla="*/ 0 w 116"/>
                  <a:gd name="T11" fmla="*/ 0 h 18"/>
                  <a:gd name="T12" fmla="*/ 0 w 116"/>
                  <a:gd name="T13" fmla="*/ 0 h 18"/>
                  <a:gd name="T14" fmla="*/ 0 w 116"/>
                  <a:gd name="T15" fmla="*/ 0 h 18"/>
                  <a:gd name="T16" fmla="*/ 0 w 116"/>
                  <a:gd name="T17" fmla="*/ 0 h 18"/>
                  <a:gd name="T18" fmla="*/ 0 w 116"/>
                  <a:gd name="T19" fmla="*/ 0 h 18"/>
                  <a:gd name="T20" fmla="*/ 0 w 116"/>
                  <a:gd name="T21" fmla="*/ 0 h 18"/>
                  <a:gd name="T22" fmla="*/ 0 w 116"/>
                  <a:gd name="T23" fmla="*/ 0 h 18"/>
                  <a:gd name="T24" fmla="*/ 0 w 116"/>
                  <a:gd name="T25" fmla="*/ 0 h 18"/>
                  <a:gd name="T26" fmla="*/ 0 w 116"/>
                  <a:gd name="T27" fmla="*/ 0 h 18"/>
                  <a:gd name="T28" fmla="*/ 0 w 116"/>
                  <a:gd name="T29" fmla="*/ 0 h 18"/>
                  <a:gd name="T30" fmla="*/ 0 w 116"/>
                  <a:gd name="T31" fmla="*/ 0 h 18"/>
                  <a:gd name="T32" fmla="*/ 0 w 116"/>
                  <a:gd name="T33" fmla="*/ 0 h 18"/>
                  <a:gd name="T34" fmla="*/ 0 w 116"/>
                  <a:gd name="T35" fmla="*/ 0 h 18"/>
                  <a:gd name="T36" fmla="*/ 0 w 116"/>
                  <a:gd name="T37" fmla="*/ 0 h 18"/>
                  <a:gd name="T38" fmla="*/ 0 w 116"/>
                  <a:gd name="T39" fmla="*/ 0 h 18"/>
                  <a:gd name="T40" fmla="*/ 0 w 116"/>
                  <a:gd name="T41" fmla="*/ 0 h 18"/>
                  <a:gd name="T42" fmla="*/ 0 w 116"/>
                  <a:gd name="T43" fmla="*/ 0 h 18"/>
                  <a:gd name="T44" fmla="*/ 0 w 116"/>
                  <a:gd name="T45" fmla="*/ 0 h 18"/>
                  <a:gd name="T46" fmla="*/ 0 w 116"/>
                  <a:gd name="T47" fmla="*/ 0 h 18"/>
                  <a:gd name="T48" fmla="*/ 0 w 116"/>
                  <a:gd name="T49" fmla="*/ 0 h 18"/>
                  <a:gd name="T50" fmla="*/ 0 w 116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16"/>
                  <a:gd name="T79" fmla="*/ 0 h 18"/>
                  <a:gd name="T80" fmla="*/ 116 w 116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16" h="18">
                    <a:moveTo>
                      <a:pt x="7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5"/>
                    </a:lnTo>
                    <a:lnTo>
                      <a:pt x="5" y="15"/>
                    </a:lnTo>
                    <a:lnTo>
                      <a:pt x="7" y="18"/>
                    </a:lnTo>
                    <a:lnTo>
                      <a:pt x="105" y="18"/>
                    </a:lnTo>
                    <a:lnTo>
                      <a:pt x="111" y="15"/>
                    </a:lnTo>
                    <a:lnTo>
                      <a:pt x="114" y="15"/>
                    </a:lnTo>
                    <a:lnTo>
                      <a:pt x="114" y="12"/>
                    </a:lnTo>
                    <a:lnTo>
                      <a:pt x="116" y="8"/>
                    </a:lnTo>
                    <a:lnTo>
                      <a:pt x="116" y="6"/>
                    </a:lnTo>
                    <a:lnTo>
                      <a:pt x="114" y="2"/>
                    </a:lnTo>
                    <a:lnTo>
                      <a:pt x="114" y="0"/>
                    </a:lnTo>
                    <a:lnTo>
                      <a:pt x="111" y="0"/>
                    </a:lnTo>
                    <a:lnTo>
                      <a:pt x="108" y="0"/>
                    </a:lnTo>
                    <a:lnTo>
                      <a:pt x="105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18" name="Line 1679"/>
              <p:cNvSpPr>
                <a:spLocks noChangeShapeType="1"/>
              </p:cNvSpPr>
              <p:nvPr/>
            </p:nvSpPr>
            <p:spPr bwMode="auto">
              <a:xfrm>
                <a:off x="1609" y="283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19" name="Freeform 1680"/>
              <p:cNvSpPr>
                <a:spLocks/>
              </p:cNvSpPr>
              <p:nvPr/>
            </p:nvSpPr>
            <p:spPr bwMode="auto">
              <a:xfrm>
                <a:off x="1606" y="2836"/>
                <a:ext cx="3" cy="25"/>
              </a:xfrm>
              <a:custGeom>
                <a:avLst/>
                <a:gdLst>
                  <a:gd name="T0" fmla="*/ 0 w 16"/>
                  <a:gd name="T1" fmla="*/ 0 h 123"/>
                  <a:gd name="T2" fmla="*/ 0 w 16"/>
                  <a:gd name="T3" fmla="*/ 0 h 123"/>
                  <a:gd name="T4" fmla="*/ 0 w 16"/>
                  <a:gd name="T5" fmla="*/ 0 h 123"/>
                  <a:gd name="T6" fmla="*/ 0 w 16"/>
                  <a:gd name="T7" fmla="*/ 0 h 123"/>
                  <a:gd name="T8" fmla="*/ 0 w 16"/>
                  <a:gd name="T9" fmla="*/ 0 h 123"/>
                  <a:gd name="T10" fmla="*/ 0 w 16"/>
                  <a:gd name="T11" fmla="*/ 0 h 123"/>
                  <a:gd name="T12" fmla="*/ 0 w 16"/>
                  <a:gd name="T13" fmla="*/ 0 h 123"/>
                  <a:gd name="T14" fmla="*/ 0 w 16"/>
                  <a:gd name="T15" fmla="*/ 0 h 123"/>
                  <a:gd name="T16" fmla="*/ 0 w 16"/>
                  <a:gd name="T17" fmla="*/ 0 h 123"/>
                  <a:gd name="T18" fmla="*/ 0 w 16"/>
                  <a:gd name="T19" fmla="*/ 0 h 123"/>
                  <a:gd name="T20" fmla="*/ 0 w 16"/>
                  <a:gd name="T21" fmla="*/ 0 h 123"/>
                  <a:gd name="T22" fmla="*/ 0 w 16"/>
                  <a:gd name="T23" fmla="*/ 0 h 123"/>
                  <a:gd name="T24" fmla="*/ 0 w 16"/>
                  <a:gd name="T25" fmla="*/ 0 h 123"/>
                  <a:gd name="T26" fmla="*/ 0 w 16"/>
                  <a:gd name="T27" fmla="*/ 0 h 123"/>
                  <a:gd name="T28" fmla="*/ 0 w 16"/>
                  <a:gd name="T29" fmla="*/ 0 h 123"/>
                  <a:gd name="T30" fmla="*/ 0 w 16"/>
                  <a:gd name="T31" fmla="*/ 0 h 123"/>
                  <a:gd name="T32" fmla="*/ 0 w 16"/>
                  <a:gd name="T33" fmla="*/ 0 h 123"/>
                  <a:gd name="T34" fmla="*/ 0 w 16"/>
                  <a:gd name="T35" fmla="*/ 0 h 123"/>
                  <a:gd name="T36" fmla="*/ 0 w 16"/>
                  <a:gd name="T37" fmla="*/ 0 h 123"/>
                  <a:gd name="T38" fmla="*/ 0 w 16"/>
                  <a:gd name="T39" fmla="*/ 0 h 123"/>
                  <a:gd name="T40" fmla="*/ 0 w 16"/>
                  <a:gd name="T41" fmla="*/ 0 h 123"/>
                  <a:gd name="T42" fmla="*/ 0 w 16"/>
                  <a:gd name="T43" fmla="*/ 0 h 123"/>
                  <a:gd name="T44" fmla="*/ 0 w 16"/>
                  <a:gd name="T45" fmla="*/ 0 h 123"/>
                  <a:gd name="T46" fmla="*/ 0 w 16"/>
                  <a:gd name="T47" fmla="*/ 0 h 123"/>
                  <a:gd name="T48" fmla="*/ 0 w 16"/>
                  <a:gd name="T49" fmla="*/ 0 h 123"/>
                  <a:gd name="T50" fmla="*/ 0 w 16"/>
                  <a:gd name="T51" fmla="*/ 0 h 12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3"/>
                  <a:gd name="T80" fmla="*/ 16 w 16"/>
                  <a:gd name="T81" fmla="*/ 123 h 12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3">
                    <a:moveTo>
                      <a:pt x="16" y="8"/>
                    </a:moveTo>
                    <a:lnTo>
                      <a:pt x="16" y="6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16"/>
                    </a:lnTo>
                    <a:lnTo>
                      <a:pt x="0" y="120"/>
                    </a:lnTo>
                    <a:lnTo>
                      <a:pt x="3" y="120"/>
                    </a:lnTo>
                    <a:lnTo>
                      <a:pt x="3" y="123"/>
                    </a:lnTo>
                    <a:lnTo>
                      <a:pt x="5" y="123"/>
                    </a:lnTo>
                    <a:lnTo>
                      <a:pt x="8" y="123"/>
                    </a:lnTo>
                    <a:lnTo>
                      <a:pt x="11" y="123"/>
                    </a:lnTo>
                    <a:lnTo>
                      <a:pt x="14" y="120"/>
                    </a:lnTo>
                    <a:lnTo>
                      <a:pt x="16" y="116"/>
                    </a:lnTo>
                    <a:lnTo>
                      <a:pt x="16" y="8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20" name="Line 1681"/>
              <p:cNvSpPr>
                <a:spLocks noChangeShapeType="1"/>
              </p:cNvSpPr>
              <p:nvPr/>
            </p:nvSpPr>
            <p:spPr bwMode="auto">
              <a:xfrm>
                <a:off x="1607" y="285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21" name="Freeform 1682"/>
              <p:cNvSpPr>
                <a:spLocks/>
              </p:cNvSpPr>
              <p:nvPr/>
            </p:nvSpPr>
            <p:spPr bwMode="auto">
              <a:xfrm>
                <a:off x="1606" y="2857"/>
                <a:ext cx="26" cy="4"/>
              </a:xfrm>
              <a:custGeom>
                <a:avLst/>
                <a:gdLst>
                  <a:gd name="T0" fmla="*/ 0 w 131"/>
                  <a:gd name="T1" fmla="*/ 0 h 19"/>
                  <a:gd name="T2" fmla="*/ 0 w 131"/>
                  <a:gd name="T3" fmla="*/ 0 h 19"/>
                  <a:gd name="T4" fmla="*/ 0 w 131"/>
                  <a:gd name="T5" fmla="*/ 0 h 19"/>
                  <a:gd name="T6" fmla="*/ 0 w 131"/>
                  <a:gd name="T7" fmla="*/ 0 h 19"/>
                  <a:gd name="T8" fmla="*/ 0 w 131"/>
                  <a:gd name="T9" fmla="*/ 0 h 19"/>
                  <a:gd name="T10" fmla="*/ 0 w 131"/>
                  <a:gd name="T11" fmla="*/ 0 h 19"/>
                  <a:gd name="T12" fmla="*/ 0 w 131"/>
                  <a:gd name="T13" fmla="*/ 0 h 19"/>
                  <a:gd name="T14" fmla="*/ 0 w 131"/>
                  <a:gd name="T15" fmla="*/ 0 h 19"/>
                  <a:gd name="T16" fmla="*/ 0 w 131"/>
                  <a:gd name="T17" fmla="*/ 0 h 19"/>
                  <a:gd name="T18" fmla="*/ 0 w 131"/>
                  <a:gd name="T19" fmla="*/ 0 h 19"/>
                  <a:gd name="T20" fmla="*/ 0 w 131"/>
                  <a:gd name="T21" fmla="*/ 0 h 19"/>
                  <a:gd name="T22" fmla="*/ 0 w 131"/>
                  <a:gd name="T23" fmla="*/ 0 h 19"/>
                  <a:gd name="T24" fmla="*/ 0 w 131"/>
                  <a:gd name="T25" fmla="*/ 0 h 19"/>
                  <a:gd name="T26" fmla="*/ 0 w 131"/>
                  <a:gd name="T27" fmla="*/ 0 h 19"/>
                  <a:gd name="T28" fmla="*/ 0 w 131"/>
                  <a:gd name="T29" fmla="*/ 0 h 19"/>
                  <a:gd name="T30" fmla="*/ 0 w 131"/>
                  <a:gd name="T31" fmla="*/ 0 h 19"/>
                  <a:gd name="T32" fmla="*/ 0 w 131"/>
                  <a:gd name="T33" fmla="*/ 0 h 19"/>
                  <a:gd name="T34" fmla="*/ 0 w 131"/>
                  <a:gd name="T35" fmla="*/ 0 h 19"/>
                  <a:gd name="T36" fmla="*/ 0 w 131"/>
                  <a:gd name="T37" fmla="*/ 0 h 19"/>
                  <a:gd name="T38" fmla="*/ 0 w 131"/>
                  <a:gd name="T39" fmla="*/ 0 h 19"/>
                  <a:gd name="T40" fmla="*/ 0 w 131"/>
                  <a:gd name="T41" fmla="*/ 0 h 19"/>
                  <a:gd name="T42" fmla="*/ 0 w 131"/>
                  <a:gd name="T43" fmla="*/ 0 h 19"/>
                  <a:gd name="T44" fmla="*/ 0 w 131"/>
                  <a:gd name="T45" fmla="*/ 0 h 19"/>
                  <a:gd name="T46" fmla="*/ 0 w 131"/>
                  <a:gd name="T47" fmla="*/ 0 h 19"/>
                  <a:gd name="T48" fmla="*/ 0 w 131"/>
                  <a:gd name="T49" fmla="*/ 0 h 19"/>
                  <a:gd name="T50" fmla="*/ 0 w 131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31"/>
                  <a:gd name="T79" fmla="*/ 0 h 19"/>
                  <a:gd name="T80" fmla="*/ 131 w 131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31" h="19">
                    <a:moveTo>
                      <a:pt x="8" y="0"/>
                    </a:moveTo>
                    <a:lnTo>
                      <a:pt x="5" y="0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3" y="16"/>
                    </a:lnTo>
                    <a:lnTo>
                      <a:pt x="3" y="19"/>
                    </a:lnTo>
                    <a:lnTo>
                      <a:pt x="5" y="19"/>
                    </a:lnTo>
                    <a:lnTo>
                      <a:pt x="8" y="19"/>
                    </a:lnTo>
                    <a:lnTo>
                      <a:pt x="120" y="19"/>
                    </a:lnTo>
                    <a:lnTo>
                      <a:pt x="126" y="19"/>
                    </a:lnTo>
                    <a:lnTo>
                      <a:pt x="128" y="16"/>
                    </a:lnTo>
                    <a:lnTo>
                      <a:pt x="128" y="12"/>
                    </a:lnTo>
                    <a:lnTo>
                      <a:pt x="131" y="10"/>
                    </a:lnTo>
                    <a:lnTo>
                      <a:pt x="128" y="6"/>
                    </a:lnTo>
                    <a:lnTo>
                      <a:pt x="128" y="4"/>
                    </a:lnTo>
                    <a:lnTo>
                      <a:pt x="126" y="4"/>
                    </a:lnTo>
                    <a:lnTo>
                      <a:pt x="123" y="0"/>
                    </a:lnTo>
                    <a:lnTo>
                      <a:pt x="120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22" name="Line 1683"/>
              <p:cNvSpPr>
                <a:spLocks noChangeShapeType="1"/>
              </p:cNvSpPr>
              <p:nvPr/>
            </p:nvSpPr>
            <p:spPr bwMode="auto">
              <a:xfrm>
                <a:off x="1632" y="285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23" name="Freeform 1684"/>
              <p:cNvSpPr>
                <a:spLocks/>
              </p:cNvSpPr>
              <p:nvPr/>
            </p:nvSpPr>
            <p:spPr bwMode="auto">
              <a:xfrm>
                <a:off x="1629" y="2857"/>
                <a:ext cx="3" cy="25"/>
              </a:xfrm>
              <a:custGeom>
                <a:avLst/>
                <a:gdLst>
                  <a:gd name="T0" fmla="*/ 0 w 16"/>
                  <a:gd name="T1" fmla="*/ 0 h 127"/>
                  <a:gd name="T2" fmla="*/ 0 w 16"/>
                  <a:gd name="T3" fmla="*/ 0 h 127"/>
                  <a:gd name="T4" fmla="*/ 0 w 16"/>
                  <a:gd name="T5" fmla="*/ 0 h 127"/>
                  <a:gd name="T6" fmla="*/ 0 w 16"/>
                  <a:gd name="T7" fmla="*/ 0 h 127"/>
                  <a:gd name="T8" fmla="*/ 0 w 16"/>
                  <a:gd name="T9" fmla="*/ 0 h 127"/>
                  <a:gd name="T10" fmla="*/ 0 w 16"/>
                  <a:gd name="T11" fmla="*/ 0 h 127"/>
                  <a:gd name="T12" fmla="*/ 0 w 16"/>
                  <a:gd name="T13" fmla="*/ 0 h 127"/>
                  <a:gd name="T14" fmla="*/ 0 w 16"/>
                  <a:gd name="T15" fmla="*/ 0 h 127"/>
                  <a:gd name="T16" fmla="*/ 0 w 16"/>
                  <a:gd name="T17" fmla="*/ 0 h 127"/>
                  <a:gd name="T18" fmla="*/ 0 w 16"/>
                  <a:gd name="T19" fmla="*/ 0 h 127"/>
                  <a:gd name="T20" fmla="*/ 0 w 16"/>
                  <a:gd name="T21" fmla="*/ 0 h 127"/>
                  <a:gd name="T22" fmla="*/ 0 w 16"/>
                  <a:gd name="T23" fmla="*/ 0 h 127"/>
                  <a:gd name="T24" fmla="*/ 0 w 16"/>
                  <a:gd name="T25" fmla="*/ 0 h 127"/>
                  <a:gd name="T26" fmla="*/ 0 w 16"/>
                  <a:gd name="T27" fmla="*/ 0 h 127"/>
                  <a:gd name="T28" fmla="*/ 0 w 16"/>
                  <a:gd name="T29" fmla="*/ 0 h 127"/>
                  <a:gd name="T30" fmla="*/ 0 w 16"/>
                  <a:gd name="T31" fmla="*/ 0 h 127"/>
                  <a:gd name="T32" fmla="*/ 0 w 16"/>
                  <a:gd name="T33" fmla="*/ 0 h 127"/>
                  <a:gd name="T34" fmla="*/ 0 w 16"/>
                  <a:gd name="T35" fmla="*/ 0 h 127"/>
                  <a:gd name="T36" fmla="*/ 0 w 16"/>
                  <a:gd name="T37" fmla="*/ 0 h 127"/>
                  <a:gd name="T38" fmla="*/ 0 w 16"/>
                  <a:gd name="T39" fmla="*/ 0 h 127"/>
                  <a:gd name="T40" fmla="*/ 0 w 16"/>
                  <a:gd name="T41" fmla="*/ 0 h 127"/>
                  <a:gd name="T42" fmla="*/ 0 w 16"/>
                  <a:gd name="T43" fmla="*/ 0 h 127"/>
                  <a:gd name="T44" fmla="*/ 0 w 16"/>
                  <a:gd name="T45" fmla="*/ 0 h 127"/>
                  <a:gd name="T46" fmla="*/ 0 w 16"/>
                  <a:gd name="T47" fmla="*/ 0 h 127"/>
                  <a:gd name="T48" fmla="*/ 0 w 16"/>
                  <a:gd name="T49" fmla="*/ 0 h 127"/>
                  <a:gd name="T50" fmla="*/ 0 w 16"/>
                  <a:gd name="T51" fmla="*/ 0 h 12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7"/>
                  <a:gd name="T80" fmla="*/ 16 w 16"/>
                  <a:gd name="T81" fmla="*/ 127 h 12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7">
                    <a:moveTo>
                      <a:pt x="16" y="10"/>
                    </a:moveTo>
                    <a:lnTo>
                      <a:pt x="13" y="6"/>
                    </a:lnTo>
                    <a:lnTo>
                      <a:pt x="13" y="4"/>
                    </a:lnTo>
                    <a:lnTo>
                      <a:pt x="11" y="4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17"/>
                    </a:lnTo>
                    <a:lnTo>
                      <a:pt x="0" y="120"/>
                    </a:lnTo>
                    <a:lnTo>
                      <a:pt x="0" y="123"/>
                    </a:lnTo>
                    <a:lnTo>
                      <a:pt x="2" y="123"/>
                    </a:lnTo>
                    <a:lnTo>
                      <a:pt x="5" y="127"/>
                    </a:lnTo>
                    <a:lnTo>
                      <a:pt x="8" y="127"/>
                    </a:lnTo>
                    <a:lnTo>
                      <a:pt x="11" y="123"/>
                    </a:lnTo>
                    <a:lnTo>
                      <a:pt x="13" y="123"/>
                    </a:lnTo>
                    <a:lnTo>
                      <a:pt x="13" y="120"/>
                    </a:lnTo>
                    <a:lnTo>
                      <a:pt x="13" y="117"/>
                    </a:lnTo>
                    <a:lnTo>
                      <a:pt x="16" y="117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24" name="Line 1685"/>
              <p:cNvSpPr>
                <a:spLocks noChangeShapeType="1"/>
              </p:cNvSpPr>
              <p:nvPr/>
            </p:nvSpPr>
            <p:spPr bwMode="auto">
              <a:xfrm>
                <a:off x="1630" y="287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25" name="Freeform 1686"/>
              <p:cNvSpPr>
                <a:spLocks/>
              </p:cNvSpPr>
              <p:nvPr/>
            </p:nvSpPr>
            <p:spPr bwMode="auto">
              <a:xfrm>
                <a:off x="1629" y="2878"/>
                <a:ext cx="31" cy="4"/>
              </a:xfrm>
              <a:custGeom>
                <a:avLst/>
                <a:gdLst>
                  <a:gd name="T0" fmla="*/ 0 w 158"/>
                  <a:gd name="T1" fmla="*/ 0 h 19"/>
                  <a:gd name="T2" fmla="*/ 0 w 158"/>
                  <a:gd name="T3" fmla="*/ 0 h 19"/>
                  <a:gd name="T4" fmla="*/ 0 w 158"/>
                  <a:gd name="T5" fmla="*/ 0 h 19"/>
                  <a:gd name="T6" fmla="*/ 0 w 158"/>
                  <a:gd name="T7" fmla="*/ 0 h 19"/>
                  <a:gd name="T8" fmla="*/ 0 w 158"/>
                  <a:gd name="T9" fmla="*/ 0 h 19"/>
                  <a:gd name="T10" fmla="*/ 0 w 158"/>
                  <a:gd name="T11" fmla="*/ 0 h 19"/>
                  <a:gd name="T12" fmla="*/ 0 w 158"/>
                  <a:gd name="T13" fmla="*/ 0 h 19"/>
                  <a:gd name="T14" fmla="*/ 0 w 158"/>
                  <a:gd name="T15" fmla="*/ 0 h 19"/>
                  <a:gd name="T16" fmla="*/ 0 w 158"/>
                  <a:gd name="T17" fmla="*/ 0 h 19"/>
                  <a:gd name="T18" fmla="*/ 0 w 158"/>
                  <a:gd name="T19" fmla="*/ 0 h 19"/>
                  <a:gd name="T20" fmla="*/ 0 w 158"/>
                  <a:gd name="T21" fmla="*/ 0 h 19"/>
                  <a:gd name="T22" fmla="*/ 0 w 158"/>
                  <a:gd name="T23" fmla="*/ 0 h 19"/>
                  <a:gd name="T24" fmla="*/ 0 w 158"/>
                  <a:gd name="T25" fmla="*/ 0 h 19"/>
                  <a:gd name="T26" fmla="*/ 0 w 158"/>
                  <a:gd name="T27" fmla="*/ 0 h 19"/>
                  <a:gd name="T28" fmla="*/ 0 w 158"/>
                  <a:gd name="T29" fmla="*/ 0 h 19"/>
                  <a:gd name="T30" fmla="*/ 0 w 158"/>
                  <a:gd name="T31" fmla="*/ 0 h 19"/>
                  <a:gd name="T32" fmla="*/ 0 w 158"/>
                  <a:gd name="T33" fmla="*/ 0 h 19"/>
                  <a:gd name="T34" fmla="*/ 0 w 158"/>
                  <a:gd name="T35" fmla="*/ 0 h 19"/>
                  <a:gd name="T36" fmla="*/ 0 w 158"/>
                  <a:gd name="T37" fmla="*/ 0 h 19"/>
                  <a:gd name="T38" fmla="*/ 0 w 158"/>
                  <a:gd name="T39" fmla="*/ 0 h 19"/>
                  <a:gd name="T40" fmla="*/ 0 w 158"/>
                  <a:gd name="T41" fmla="*/ 0 h 19"/>
                  <a:gd name="T42" fmla="*/ 0 w 158"/>
                  <a:gd name="T43" fmla="*/ 0 h 19"/>
                  <a:gd name="T44" fmla="*/ 0 w 158"/>
                  <a:gd name="T45" fmla="*/ 0 h 19"/>
                  <a:gd name="T46" fmla="*/ 0 w 158"/>
                  <a:gd name="T47" fmla="*/ 0 h 19"/>
                  <a:gd name="T48" fmla="*/ 0 w 158"/>
                  <a:gd name="T49" fmla="*/ 0 h 19"/>
                  <a:gd name="T50" fmla="*/ 0 w 158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58"/>
                  <a:gd name="T79" fmla="*/ 0 h 19"/>
                  <a:gd name="T80" fmla="*/ 158 w 158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58" h="19">
                    <a:moveTo>
                      <a:pt x="8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2" y="15"/>
                    </a:lnTo>
                    <a:lnTo>
                      <a:pt x="5" y="19"/>
                    </a:lnTo>
                    <a:lnTo>
                      <a:pt x="8" y="19"/>
                    </a:lnTo>
                    <a:lnTo>
                      <a:pt x="149" y="19"/>
                    </a:lnTo>
                    <a:lnTo>
                      <a:pt x="153" y="15"/>
                    </a:lnTo>
                    <a:lnTo>
                      <a:pt x="155" y="15"/>
                    </a:lnTo>
                    <a:lnTo>
                      <a:pt x="158" y="12"/>
                    </a:lnTo>
                    <a:lnTo>
                      <a:pt x="158" y="9"/>
                    </a:lnTo>
                    <a:lnTo>
                      <a:pt x="158" y="6"/>
                    </a:lnTo>
                    <a:lnTo>
                      <a:pt x="158" y="4"/>
                    </a:lnTo>
                    <a:lnTo>
                      <a:pt x="155" y="4"/>
                    </a:lnTo>
                    <a:lnTo>
                      <a:pt x="153" y="0"/>
                    </a:lnTo>
                    <a:lnTo>
                      <a:pt x="149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26" name="Line 1687"/>
              <p:cNvSpPr>
                <a:spLocks noChangeShapeType="1"/>
              </p:cNvSpPr>
              <p:nvPr/>
            </p:nvSpPr>
            <p:spPr bwMode="auto">
              <a:xfrm>
                <a:off x="1660" y="288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27" name="Freeform 1688"/>
              <p:cNvSpPr>
                <a:spLocks/>
              </p:cNvSpPr>
              <p:nvPr/>
            </p:nvSpPr>
            <p:spPr bwMode="auto">
              <a:xfrm>
                <a:off x="1657" y="2878"/>
                <a:ext cx="3" cy="25"/>
              </a:xfrm>
              <a:custGeom>
                <a:avLst/>
                <a:gdLst>
                  <a:gd name="T0" fmla="*/ 0 w 16"/>
                  <a:gd name="T1" fmla="*/ 0 h 123"/>
                  <a:gd name="T2" fmla="*/ 0 w 16"/>
                  <a:gd name="T3" fmla="*/ 0 h 123"/>
                  <a:gd name="T4" fmla="*/ 0 w 16"/>
                  <a:gd name="T5" fmla="*/ 0 h 123"/>
                  <a:gd name="T6" fmla="*/ 0 w 16"/>
                  <a:gd name="T7" fmla="*/ 0 h 123"/>
                  <a:gd name="T8" fmla="*/ 0 w 16"/>
                  <a:gd name="T9" fmla="*/ 0 h 123"/>
                  <a:gd name="T10" fmla="*/ 0 w 16"/>
                  <a:gd name="T11" fmla="*/ 0 h 123"/>
                  <a:gd name="T12" fmla="*/ 0 w 16"/>
                  <a:gd name="T13" fmla="*/ 0 h 123"/>
                  <a:gd name="T14" fmla="*/ 0 w 16"/>
                  <a:gd name="T15" fmla="*/ 0 h 123"/>
                  <a:gd name="T16" fmla="*/ 0 w 16"/>
                  <a:gd name="T17" fmla="*/ 0 h 123"/>
                  <a:gd name="T18" fmla="*/ 0 w 16"/>
                  <a:gd name="T19" fmla="*/ 0 h 123"/>
                  <a:gd name="T20" fmla="*/ 0 w 16"/>
                  <a:gd name="T21" fmla="*/ 0 h 123"/>
                  <a:gd name="T22" fmla="*/ 0 w 16"/>
                  <a:gd name="T23" fmla="*/ 0 h 123"/>
                  <a:gd name="T24" fmla="*/ 0 w 16"/>
                  <a:gd name="T25" fmla="*/ 0 h 123"/>
                  <a:gd name="T26" fmla="*/ 0 w 16"/>
                  <a:gd name="T27" fmla="*/ 0 h 123"/>
                  <a:gd name="T28" fmla="*/ 0 w 16"/>
                  <a:gd name="T29" fmla="*/ 0 h 123"/>
                  <a:gd name="T30" fmla="*/ 0 w 16"/>
                  <a:gd name="T31" fmla="*/ 0 h 123"/>
                  <a:gd name="T32" fmla="*/ 0 w 16"/>
                  <a:gd name="T33" fmla="*/ 0 h 123"/>
                  <a:gd name="T34" fmla="*/ 0 w 16"/>
                  <a:gd name="T35" fmla="*/ 0 h 123"/>
                  <a:gd name="T36" fmla="*/ 0 w 16"/>
                  <a:gd name="T37" fmla="*/ 0 h 123"/>
                  <a:gd name="T38" fmla="*/ 0 w 16"/>
                  <a:gd name="T39" fmla="*/ 0 h 123"/>
                  <a:gd name="T40" fmla="*/ 0 w 16"/>
                  <a:gd name="T41" fmla="*/ 0 h 123"/>
                  <a:gd name="T42" fmla="*/ 0 w 16"/>
                  <a:gd name="T43" fmla="*/ 0 h 123"/>
                  <a:gd name="T44" fmla="*/ 0 w 16"/>
                  <a:gd name="T45" fmla="*/ 0 h 123"/>
                  <a:gd name="T46" fmla="*/ 0 w 16"/>
                  <a:gd name="T47" fmla="*/ 0 h 123"/>
                  <a:gd name="T48" fmla="*/ 0 w 16"/>
                  <a:gd name="T49" fmla="*/ 0 h 123"/>
                  <a:gd name="T50" fmla="*/ 0 w 16"/>
                  <a:gd name="T51" fmla="*/ 0 h 12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23"/>
                  <a:gd name="T80" fmla="*/ 16 w 16"/>
                  <a:gd name="T81" fmla="*/ 123 h 12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23">
                    <a:moveTo>
                      <a:pt x="16" y="9"/>
                    </a:moveTo>
                    <a:lnTo>
                      <a:pt x="16" y="6"/>
                    </a:lnTo>
                    <a:lnTo>
                      <a:pt x="16" y="4"/>
                    </a:lnTo>
                    <a:lnTo>
                      <a:pt x="13" y="4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17"/>
                    </a:lnTo>
                    <a:lnTo>
                      <a:pt x="0" y="120"/>
                    </a:lnTo>
                    <a:lnTo>
                      <a:pt x="2" y="120"/>
                    </a:lnTo>
                    <a:lnTo>
                      <a:pt x="2" y="123"/>
                    </a:lnTo>
                    <a:lnTo>
                      <a:pt x="5" y="123"/>
                    </a:lnTo>
                    <a:lnTo>
                      <a:pt x="7" y="123"/>
                    </a:lnTo>
                    <a:lnTo>
                      <a:pt x="11" y="123"/>
                    </a:lnTo>
                    <a:lnTo>
                      <a:pt x="13" y="120"/>
                    </a:lnTo>
                    <a:lnTo>
                      <a:pt x="16" y="120"/>
                    </a:lnTo>
                    <a:lnTo>
                      <a:pt x="16" y="117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28" name="Line 1689"/>
              <p:cNvSpPr>
                <a:spLocks noChangeShapeType="1"/>
              </p:cNvSpPr>
              <p:nvPr/>
            </p:nvSpPr>
            <p:spPr bwMode="auto">
              <a:xfrm>
                <a:off x="1659" y="289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29" name="Freeform 1690"/>
              <p:cNvSpPr>
                <a:spLocks/>
              </p:cNvSpPr>
              <p:nvPr/>
            </p:nvSpPr>
            <p:spPr bwMode="auto">
              <a:xfrm>
                <a:off x="1657" y="2899"/>
                <a:ext cx="6" cy="4"/>
              </a:xfrm>
              <a:custGeom>
                <a:avLst/>
                <a:gdLst>
                  <a:gd name="T0" fmla="*/ 0 w 29"/>
                  <a:gd name="T1" fmla="*/ 0 h 19"/>
                  <a:gd name="T2" fmla="*/ 0 w 29"/>
                  <a:gd name="T3" fmla="*/ 0 h 19"/>
                  <a:gd name="T4" fmla="*/ 0 w 29"/>
                  <a:gd name="T5" fmla="*/ 0 h 19"/>
                  <a:gd name="T6" fmla="*/ 0 w 29"/>
                  <a:gd name="T7" fmla="*/ 0 h 19"/>
                  <a:gd name="T8" fmla="*/ 0 w 29"/>
                  <a:gd name="T9" fmla="*/ 0 h 19"/>
                  <a:gd name="T10" fmla="*/ 0 w 29"/>
                  <a:gd name="T11" fmla="*/ 0 h 19"/>
                  <a:gd name="T12" fmla="*/ 0 w 29"/>
                  <a:gd name="T13" fmla="*/ 0 h 19"/>
                  <a:gd name="T14" fmla="*/ 0 w 29"/>
                  <a:gd name="T15" fmla="*/ 0 h 19"/>
                  <a:gd name="T16" fmla="*/ 0 w 29"/>
                  <a:gd name="T17" fmla="*/ 0 h 19"/>
                  <a:gd name="T18" fmla="*/ 0 w 29"/>
                  <a:gd name="T19" fmla="*/ 0 h 19"/>
                  <a:gd name="T20" fmla="*/ 0 w 29"/>
                  <a:gd name="T21" fmla="*/ 0 h 19"/>
                  <a:gd name="T22" fmla="*/ 0 w 29"/>
                  <a:gd name="T23" fmla="*/ 0 h 19"/>
                  <a:gd name="T24" fmla="*/ 0 w 29"/>
                  <a:gd name="T25" fmla="*/ 0 h 19"/>
                  <a:gd name="T26" fmla="*/ 0 w 29"/>
                  <a:gd name="T27" fmla="*/ 0 h 19"/>
                  <a:gd name="T28" fmla="*/ 0 w 29"/>
                  <a:gd name="T29" fmla="*/ 0 h 19"/>
                  <a:gd name="T30" fmla="*/ 0 w 29"/>
                  <a:gd name="T31" fmla="*/ 0 h 19"/>
                  <a:gd name="T32" fmla="*/ 0 w 29"/>
                  <a:gd name="T33" fmla="*/ 0 h 19"/>
                  <a:gd name="T34" fmla="*/ 0 w 29"/>
                  <a:gd name="T35" fmla="*/ 0 h 19"/>
                  <a:gd name="T36" fmla="*/ 0 w 29"/>
                  <a:gd name="T37" fmla="*/ 0 h 19"/>
                  <a:gd name="T38" fmla="*/ 0 w 29"/>
                  <a:gd name="T39" fmla="*/ 0 h 19"/>
                  <a:gd name="T40" fmla="*/ 0 w 29"/>
                  <a:gd name="T41" fmla="*/ 0 h 19"/>
                  <a:gd name="T42" fmla="*/ 0 w 29"/>
                  <a:gd name="T43" fmla="*/ 0 h 19"/>
                  <a:gd name="T44" fmla="*/ 0 w 29"/>
                  <a:gd name="T45" fmla="*/ 0 h 19"/>
                  <a:gd name="T46" fmla="*/ 0 w 29"/>
                  <a:gd name="T47" fmla="*/ 0 h 19"/>
                  <a:gd name="T48" fmla="*/ 0 w 29"/>
                  <a:gd name="T49" fmla="*/ 0 h 19"/>
                  <a:gd name="T50" fmla="*/ 0 w 29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9"/>
                  <a:gd name="T79" fmla="*/ 0 h 19"/>
                  <a:gd name="T80" fmla="*/ 29 w 29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9" h="19">
                    <a:moveTo>
                      <a:pt x="7" y="0"/>
                    </a:moveTo>
                    <a:lnTo>
                      <a:pt x="5" y="0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2" y="16"/>
                    </a:lnTo>
                    <a:lnTo>
                      <a:pt x="2" y="19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22" y="19"/>
                    </a:lnTo>
                    <a:lnTo>
                      <a:pt x="27" y="19"/>
                    </a:lnTo>
                    <a:lnTo>
                      <a:pt x="27" y="16"/>
                    </a:lnTo>
                    <a:lnTo>
                      <a:pt x="29" y="16"/>
                    </a:lnTo>
                    <a:lnTo>
                      <a:pt x="29" y="13"/>
                    </a:lnTo>
                    <a:lnTo>
                      <a:pt x="29" y="10"/>
                    </a:lnTo>
                    <a:lnTo>
                      <a:pt x="29" y="6"/>
                    </a:lnTo>
                    <a:lnTo>
                      <a:pt x="27" y="4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30" name="Line 1691"/>
              <p:cNvSpPr>
                <a:spLocks noChangeShapeType="1"/>
              </p:cNvSpPr>
              <p:nvPr/>
            </p:nvSpPr>
            <p:spPr bwMode="auto">
              <a:xfrm>
                <a:off x="1662" y="289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31" name="Freeform 1692"/>
              <p:cNvSpPr>
                <a:spLocks/>
              </p:cNvSpPr>
              <p:nvPr/>
            </p:nvSpPr>
            <p:spPr bwMode="auto">
              <a:xfrm>
                <a:off x="1660" y="2899"/>
                <a:ext cx="12" cy="4"/>
              </a:xfrm>
              <a:custGeom>
                <a:avLst/>
                <a:gdLst>
                  <a:gd name="T0" fmla="*/ 0 w 60"/>
                  <a:gd name="T1" fmla="*/ 0 h 19"/>
                  <a:gd name="T2" fmla="*/ 0 w 60"/>
                  <a:gd name="T3" fmla="*/ 0 h 19"/>
                  <a:gd name="T4" fmla="*/ 0 w 60"/>
                  <a:gd name="T5" fmla="*/ 0 h 19"/>
                  <a:gd name="T6" fmla="*/ 0 w 60"/>
                  <a:gd name="T7" fmla="*/ 0 h 19"/>
                  <a:gd name="T8" fmla="*/ 0 w 60"/>
                  <a:gd name="T9" fmla="*/ 0 h 19"/>
                  <a:gd name="T10" fmla="*/ 0 w 60"/>
                  <a:gd name="T11" fmla="*/ 0 h 19"/>
                  <a:gd name="T12" fmla="*/ 0 w 60"/>
                  <a:gd name="T13" fmla="*/ 0 h 19"/>
                  <a:gd name="T14" fmla="*/ 0 w 60"/>
                  <a:gd name="T15" fmla="*/ 0 h 19"/>
                  <a:gd name="T16" fmla="*/ 0 w 60"/>
                  <a:gd name="T17" fmla="*/ 0 h 19"/>
                  <a:gd name="T18" fmla="*/ 0 w 60"/>
                  <a:gd name="T19" fmla="*/ 0 h 19"/>
                  <a:gd name="T20" fmla="*/ 0 w 60"/>
                  <a:gd name="T21" fmla="*/ 0 h 19"/>
                  <a:gd name="T22" fmla="*/ 0 w 60"/>
                  <a:gd name="T23" fmla="*/ 0 h 19"/>
                  <a:gd name="T24" fmla="*/ 0 w 60"/>
                  <a:gd name="T25" fmla="*/ 0 h 19"/>
                  <a:gd name="T26" fmla="*/ 0 w 60"/>
                  <a:gd name="T27" fmla="*/ 0 h 19"/>
                  <a:gd name="T28" fmla="*/ 0 w 60"/>
                  <a:gd name="T29" fmla="*/ 0 h 19"/>
                  <a:gd name="T30" fmla="*/ 0 w 60"/>
                  <a:gd name="T31" fmla="*/ 0 h 19"/>
                  <a:gd name="T32" fmla="*/ 0 w 60"/>
                  <a:gd name="T33" fmla="*/ 0 h 19"/>
                  <a:gd name="T34" fmla="*/ 0 w 60"/>
                  <a:gd name="T35" fmla="*/ 0 h 19"/>
                  <a:gd name="T36" fmla="*/ 0 w 60"/>
                  <a:gd name="T37" fmla="*/ 0 h 19"/>
                  <a:gd name="T38" fmla="*/ 0 w 60"/>
                  <a:gd name="T39" fmla="*/ 0 h 19"/>
                  <a:gd name="T40" fmla="*/ 0 w 60"/>
                  <a:gd name="T41" fmla="*/ 0 h 19"/>
                  <a:gd name="T42" fmla="*/ 0 w 60"/>
                  <a:gd name="T43" fmla="*/ 0 h 19"/>
                  <a:gd name="T44" fmla="*/ 0 w 60"/>
                  <a:gd name="T45" fmla="*/ 0 h 19"/>
                  <a:gd name="T46" fmla="*/ 0 w 60"/>
                  <a:gd name="T47" fmla="*/ 0 h 19"/>
                  <a:gd name="T48" fmla="*/ 0 w 60"/>
                  <a:gd name="T49" fmla="*/ 0 h 19"/>
                  <a:gd name="T50" fmla="*/ 0 w 60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60"/>
                  <a:gd name="T79" fmla="*/ 0 h 19"/>
                  <a:gd name="T80" fmla="*/ 60 w 60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60" h="19">
                    <a:moveTo>
                      <a:pt x="9" y="0"/>
                    </a:moveTo>
                    <a:lnTo>
                      <a:pt x="5" y="0"/>
                    </a:lnTo>
                    <a:lnTo>
                      <a:pt x="5" y="4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3" y="16"/>
                    </a:lnTo>
                    <a:lnTo>
                      <a:pt x="5" y="19"/>
                    </a:lnTo>
                    <a:lnTo>
                      <a:pt x="9" y="19"/>
                    </a:lnTo>
                    <a:lnTo>
                      <a:pt x="49" y="19"/>
                    </a:lnTo>
                    <a:lnTo>
                      <a:pt x="55" y="19"/>
                    </a:lnTo>
                    <a:lnTo>
                      <a:pt x="57" y="16"/>
                    </a:lnTo>
                    <a:lnTo>
                      <a:pt x="60" y="13"/>
                    </a:lnTo>
                    <a:lnTo>
                      <a:pt x="60" y="10"/>
                    </a:lnTo>
                    <a:lnTo>
                      <a:pt x="57" y="6"/>
                    </a:lnTo>
                    <a:lnTo>
                      <a:pt x="57" y="4"/>
                    </a:lnTo>
                    <a:lnTo>
                      <a:pt x="55" y="4"/>
                    </a:lnTo>
                    <a:lnTo>
                      <a:pt x="55" y="0"/>
                    </a:lnTo>
                    <a:lnTo>
                      <a:pt x="49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32" name="Line 1693"/>
              <p:cNvSpPr>
                <a:spLocks noChangeShapeType="1"/>
              </p:cNvSpPr>
              <p:nvPr/>
            </p:nvSpPr>
            <p:spPr bwMode="auto">
              <a:xfrm>
                <a:off x="1670" y="289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33" name="Freeform 1694"/>
              <p:cNvSpPr>
                <a:spLocks/>
              </p:cNvSpPr>
              <p:nvPr/>
            </p:nvSpPr>
            <p:spPr bwMode="auto">
              <a:xfrm>
                <a:off x="1669" y="2899"/>
                <a:ext cx="22" cy="4"/>
              </a:xfrm>
              <a:custGeom>
                <a:avLst/>
                <a:gdLst>
                  <a:gd name="T0" fmla="*/ 0 w 114"/>
                  <a:gd name="T1" fmla="*/ 0 h 19"/>
                  <a:gd name="T2" fmla="*/ 0 w 114"/>
                  <a:gd name="T3" fmla="*/ 0 h 19"/>
                  <a:gd name="T4" fmla="*/ 0 w 114"/>
                  <a:gd name="T5" fmla="*/ 0 h 19"/>
                  <a:gd name="T6" fmla="*/ 0 w 114"/>
                  <a:gd name="T7" fmla="*/ 0 h 19"/>
                  <a:gd name="T8" fmla="*/ 0 w 114"/>
                  <a:gd name="T9" fmla="*/ 0 h 19"/>
                  <a:gd name="T10" fmla="*/ 0 w 114"/>
                  <a:gd name="T11" fmla="*/ 0 h 19"/>
                  <a:gd name="T12" fmla="*/ 0 w 114"/>
                  <a:gd name="T13" fmla="*/ 0 h 19"/>
                  <a:gd name="T14" fmla="*/ 0 w 114"/>
                  <a:gd name="T15" fmla="*/ 0 h 19"/>
                  <a:gd name="T16" fmla="*/ 0 w 114"/>
                  <a:gd name="T17" fmla="*/ 0 h 19"/>
                  <a:gd name="T18" fmla="*/ 0 w 114"/>
                  <a:gd name="T19" fmla="*/ 0 h 19"/>
                  <a:gd name="T20" fmla="*/ 0 w 114"/>
                  <a:gd name="T21" fmla="*/ 0 h 19"/>
                  <a:gd name="T22" fmla="*/ 0 w 114"/>
                  <a:gd name="T23" fmla="*/ 0 h 19"/>
                  <a:gd name="T24" fmla="*/ 0 w 114"/>
                  <a:gd name="T25" fmla="*/ 0 h 19"/>
                  <a:gd name="T26" fmla="*/ 0 w 114"/>
                  <a:gd name="T27" fmla="*/ 0 h 19"/>
                  <a:gd name="T28" fmla="*/ 0 w 114"/>
                  <a:gd name="T29" fmla="*/ 0 h 19"/>
                  <a:gd name="T30" fmla="*/ 0 w 114"/>
                  <a:gd name="T31" fmla="*/ 0 h 19"/>
                  <a:gd name="T32" fmla="*/ 0 w 114"/>
                  <a:gd name="T33" fmla="*/ 0 h 19"/>
                  <a:gd name="T34" fmla="*/ 0 w 114"/>
                  <a:gd name="T35" fmla="*/ 0 h 19"/>
                  <a:gd name="T36" fmla="*/ 0 w 114"/>
                  <a:gd name="T37" fmla="*/ 0 h 19"/>
                  <a:gd name="T38" fmla="*/ 0 w 114"/>
                  <a:gd name="T39" fmla="*/ 0 h 19"/>
                  <a:gd name="T40" fmla="*/ 0 w 114"/>
                  <a:gd name="T41" fmla="*/ 0 h 19"/>
                  <a:gd name="T42" fmla="*/ 0 w 114"/>
                  <a:gd name="T43" fmla="*/ 0 h 19"/>
                  <a:gd name="T44" fmla="*/ 0 w 114"/>
                  <a:gd name="T45" fmla="*/ 0 h 19"/>
                  <a:gd name="T46" fmla="*/ 0 w 114"/>
                  <a:gd name="T47" fmla="*/ 0 h 19"/>
                  <a:gd name="T48" fmla="*/ 0 w 114"/>
                  <a:gd name="T49" fmla="*/ 0 h 19"/>
                  <a:gd name="T50" fmla="*/ 0 w 114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14"/>
                  <a:gd name="T79" fmla="*/ 0 h 19"/>
                  <a:gd name="T80" fmla="*/ 114 w 114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14" h="19">
                    <a:moveTo>
                      <a:pt x="7" y="0"/>
                    </a:moveTo>
                    <a:lnTo>
                      <a:pt x="5" y="0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2" y="16"/>
                    </a:lnTo>
                    <a:lnTo>
                      <a:pt x="2" y="19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106" y="19"/>
                    </a:lnTo>
                    <a:lnTo>
                      <a:pt x="112" y="19"/>
                    </a:lnTo>
                    <a:lnTo>
                      <a:pt x="114" y="16"/>
                    </a:lnTo>
                    <a:lnTo>
                      <a:pt x="114" y="13"/>
                    </a:lnTo>
                    <a:lnTo>
                      <a:pt x="114" y="10"/>
                    </a:lnTo>
                    <a:lnTo>
                      <a:pt x="114" y="6"/>
                    </a:lnTo>
                    <a:lnTo>
                      <a:pt x="114" y="4"/>
                    </a:lnTo>
                    <a:lnTo>
                      <a:pt x="112" y="4"/>
                    </a:lnTo>
                    <a:lnTo>
                      <a:pt x="109" y="0"/>
                    </a:lnTo>
                    <a:lnTo>
                      <a:pt x="106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34" name="Line 1695"/>
              <p:cNvSpPr>
                <a:spLocks noChangeShapeType="1"/>
              </p:cNvSpPr>
              <p:nvPr/>
            </p:nvSpPr>
            <p:spPr bwMode="auto">
              <a:xfrm>
                <a:off x="1690" y="289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35" name="Freeform 1696"/>
              <p:cNvSpPr>
                <a:spLocks/>
              </p:cNvSpPr>
              <p:nvPr/>
            </p:nvSpPr>
            <p:spPr bwMode="auto">
              <a:xfrm>
                <a:off x="1688" y="2899"/>
                <a:ext cx="44" cy="4"/>
              </a:xfrm>
              <a:custGeom>
                <a:avLst/>
                <a:gdLst>
                  <a:gd name="T0" fmla="*/ 0 w 218"/>
                  <a:gd name="T1" fmla="*/ 0 h 19"/>
                  <a:gd name="T2" fmla="*/ 0 w 218"/>
                  <a:gd name="T3" fmla="*/ 0 h 19"/>
                  <a:gd name="T4" fmla="*/ 0 w 218"/>
                  <a:gd name="T5" fmla="*/ 0 h 19"/>
                  <a:gd name="T6" fmla="*/ 0 w 218"/>
                  <a:gd name="T7" fmla="*/ 0 h 19"/>
                  <a:gd name="T8" fmla="*/ 0 w 218"/>
                  <a:gd name="T9" fmla="*/ 0 h 19"/>
                  <a:gd name="T10" fmla="*/ 0 w 218"/>
                  <a:gd name="T11" fmla="*/ 0 h 19"/>
                  <a:gd name="T12" fmla="*/ 0 w 218"/>
                  <a:gd name="T13" fmla="*/ 0 h 19"/>
                  <a:gd name="T14" fmla="*/ 0 w 218"/>
                  <a:gd name="T15" fmla="*/ 0 h 19"/>
                  <a:gd name="T16" fmla="*/ 0 w 218"/>
                  <a:gd name="T17" fmla="*/ 0 h 19"/>
                  <a:gd name="T18" fmla="*/ 0 w 218"/>
                  <a:gd name="T19" fmla="*/ 0 h 19"/>
                  <a:gd name="T20" fmla="*/ 0 w 218"/>
                  <a:gd name="T21" fmla="*/ 0 h 19"/>
                  <a:gd name="T22" fmla="*/ 0 w 218"/>
                  <a:gd name="T23" fmla="*/ 0 h 19"/>
                  <a:gd name="T24" fmla="*/ 0 w 218"/>
                  <a:gd name="T25" fmla="*/ 0 h 19"/>
                  <a:gd name="T26" fmla="*/ 0 w 218"/>
                  <a:gd name="T27" fmla="*/ 0 h 19"/>
                  <a:gd name="T28" fmla="*/ 0 w 218"/>
                  <a:gd name="T29" fmla="*/ 0 h 19"/>
                  <a:gd name="T30" fmla="*/ 0 w 218"/>
                  <a:gd name="T31" fmla="*/ 0 h 19"/>
                  <a:gd name="T32" fmla="*/ 0 w 218"/>
                  <a:gd name="T33" fmla="*/ 0 h 19"/>
                  <a:gd name="T34" fmla="*/ 0 w 218"/>
                  <a:gd name="T35" fmla="*/ 0 h 19"/>
                  <a:gd name="T36" fmla="*/ 0 w 218"/>
                  <a:gd name="T37" fmla="*/ 0 h 19"/>
                  <a:gd name="T38" fmla="*/ 0 w 218"/>
                  <a:gd name="T39" fmla="*/ 0 h 19"/>
                  <a:gd name="T40" fmla="*/ 0 w 218"/>
                  <a:gd name="T41" fmla="*/ 0 h 19"/>
                  <a:gd name="T42" fmla="*/ 0 w 218"/>
                  <a:gd name="T43" fmla="*/ 0 h 19"/>
                  <a:gd name="T44" fmla="*/ 0 w 218"/>
                  <a:gd name="T45" fmla="*/ 0 h 19"/>
                  <a:gd name="T46" fmla="*/ 0 w 218"/>
                  <a:gd name="T47" fmla="*/ 0 h 19"/>
                  <a:gd name="T48" fmla="*/ 0 w 218"/>
                  <a:gd name="T49" fmla="*/ 0 h 19"/>
                  <a:gd name="T50" fmla="*/ 0 w 218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18"/>
                  <a:gd name="T79" fmla="*/ 0 h 19"/>
                  <a:gd name="T80" fmla="*/ 218 w 218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18" h="19">
                    <a:moveTo>
                      <a:pt x="8" y="0"/>
                    </a:moveTo>
                    <a:lnTo>
                      <a:pt x="8" y="0"/>
                    </a:lnTo>
                    <a:lnTo>
                      <a:pt x="5" y="4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3" y="10"/>
                    </a:lnTo>
                    <a:lnTo>
                      <a:pt x="0" y="10"/>
                    </a:lnTo>
                    <a:lnTo>
                      <a:pt x="3" y="13"/>
                    </a:lnTo>
                    <a:lnTo>
                      <a:pt x="3" y="16"/>
                    </a:lnTo>
                    <a:lnTo>
                      <a:pt x="5" y="19"/>
                    </a:lnTo>
                    <a:lnTo>
                      <a:pt x="8" y="19"/>
                    </a:lnTo>
                    <a:lnTo>
                      <a:pt x="207" y="19"/>
                    </a:lnTo>
                    <a:lnTo>
                      <a:pt x="213" y="19"/>
                    </a:lnTo>
                    <a:lnTo>
                      <a:pt x="215" y="16"/>
                    </a:lnTo>
                    <a:lnTo>
                      <a:pt x="218" y="13"/>
                    </a:lnTo>
                    <a:lnTo>
                      <a:pt x="218" y="10"/>
                    </a:lnTo>
                    <a:lnTo>
                      <a:pt x="215" y="6"/>
                    </a:lnTo>
                    <a:lnTo>
                      <a:pt x="215" y="4"/>
                    </a:lnTo>
                    <a:lnTo>
                      <a:pt x="213" y="4"/>
                    </a:lnTo>
                    <a:lnTo>
                      <a:pt x="213" y="0"/>
                    </a:lnTo>
                    <a:lnTo>
                      <a:pt x="207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36" name="Line 1697"/>
              <p:cNvSpPr>
                <a:spLocks noChangeShapeType="1"/>
              </p:cNvSpPr>
              <p:nvPr/>
            </p:nvSpPr>
            <p:spPr bwMode="auto">
              <a:xfrm>
                <a:off x="1732" y="290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37" name="Freeform 1698"/>
              <p:cNvSpPr>
                <a:spLocks/>
              </p:cNvSpPr>
              <p:nvPr/>
            </p:nvSpPr>
            <p:spPr bwMode="auto">
              <a:xfrm>
                <a:off x="1729" y="2899"/>
                <a:ext cx="3" cy="28"/>
              </a:xfrm>
              <a:custGeom>
                <a:avLst/>
                <a:gdLst>
                  <a:gd name="T0" fmla="*/ 0 w 16"/>
                  <a:gd name="T1" fmla="*/ 0 h 137"/>
                  <a:gd name="T2" fmla="*/ 0 w 16"/>
                  <a:gd name="T3" fmla="*/ 0 h 137"/>
                  <a:gd name="T4" fmla="*/ 0 w 16"/>
                  <a:gd name="T5" fmla="*/ 0 h 137"/>
                  <a:gd name="T6" fmla="*/ 0 w 16"/>
                  <a:gd name="T7" fmla="*/ 0 h 137"/>
                  <a:gd name="T8" fmla="*/ 0 w 16"/>
                  <a:gd name="T9" fmla="*/ 0 h 137"/>
                  <a:gd name="T10" fmla="*/ 0 w 16"/>
                  <a:gd name="T11" fmla="*/ 0 h 137"/>
                  <a:gd name="T12" fmla="*/ 0 w 16"/>
                  <a:gd name="T13" fmla="*/ 0 h 137"/>
                  <a:gd name="T14" fmla="*/ 0 w 16"/>
                  <a:gd name="T15" fmla="*/ 0 h 137"/>
                  <a:gd name="T16" fmla="*/ 0 w 16"/>
                  <a:gd name="T17" fmla="*/ 0 h 137"/>
                  <a:gd name="T18" fmla="*/ 0 w 16"/>
                  <a:gd name="T19" fmla="*/ 0 h 137"/>
                  <a:gd name="T20" fmla="*/ 0 w 16"/>
                  <a:gd name="T21" fmla="*/ 0 h 137"/>
                  <a:gd name="T22" fmla="*/ 0 w 16"/>
                  <a:gd name="T23" fmla="*/ 0 h 137"/>
                  <a:gd name="T24" fmla="*/ 0 w 16"/>
                  <a:gd name="T25" fmla="*/ 0 h 137"/>
                  <a:gd name="T26" fmla="*/ 0 w 16"/>
                  <a:gd name="T27" fmla="*/ 0 h 137"/>
                  <a:gd name="T28" fmla="*/ 0 w 16"/>
                  <a:gd name="T29" fmla="*/ 0 h 137"/>
                  <a:gd name="T30" fmla="*/ 0 w 16"/>
                  <a:gd name="T31" fmla="*/ 0 h 137"/>
                  <a:gd name="T32" fmla="*/ 0 w 16"/>
                  <a:gd name="T33" fmla="*/ 0 h 137"/>
                  <a:gd name="T34" fmla="*/ 0 w 16"/>
                  <a:gd name="T35" fmla="*/ 0 h 137"/>
                  <a:gd name="T36" fmla="*/ 0 w 16"/>
                  <a:gd name="T37" fmla="*/ 0 h 137"/>
                  <a:gd name="T38" fmla="*/ 0 w 16"/>
                  <a:gd name="T39" fmla="*/ 0 h 137"/>
                  <a:gd name="T40" fmla="*/ 0 w 16"/>
                  <a:gd name="T41" fmla="*/ 0 h 137"/>
                  <a:gd name="T42" fmla="*/ 0 w 16"/>
                  <a:gd name="T43" fmla="*/ 0 h 137"/>
                  <a:gd name="T44" fmla="*/ 0 w 16"/>
                  <a:gd name="T45" fmla="*/ 0 h 137"/>
                  <a:gd name="T46" fmla="*/ 0 w 16"/>
                  <a:gd name="T47" fmla="*/ 0 h 137"/>
                  <a:gd name="T48" fmla="*/ 0 w 16"/>
                  <a:gd name="T49" fmla="*/ 0 h 137"/>
                  <a:gd name="T50" fmla="*/ 0 w 16"/>
                  <a:gd name="T51" fmla="*/ 0 h 13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37"/>
                  <a:gd name="T80" fmla="*/ 16 w 16"/>
                  <a:gd name="T81" fmla="*/ 137 h 13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37">
                    <a:moveTo>
                      <a:pt x="16" y="10"/>
                    </a:moveTo>
                    <a:lnTo>
                      <a:pt x="16" y="10"/>
                    </a:lnTo>
                    <a:lnTo>
                      <a:pt x="13" y="6"/>
                    </a:lnTo>
                    <a:lnTo>
                      <a:pt x="13" y="4"/>
                    </a:lnTo>
                    <a:lnTo>
                      <a:pt x="11" y="4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7"/>
                    </a:lnTo>
                    <a:lnTo>
                      <a:pt x="0" y="133"/>
                    </a:lnTo>
                    <a:lnTo>
                      <a:pt x="2" y="133"/>
                    </a:lnTo>
                    <a:lnTo>
                      <a:pt x="2" y="137"/>
                    </a:lnTo>
                    <a:lnTo>
                      <a:pt x="5" y="137"/>
                    </a:lnTo>
                    <a:lnTo>
                      <a:pt x="7" y="137"/>
                    </a:lnTo>
                    <a:lnTo>
                      <a:pt x="11" y="137"/>
                    </a:lnTo>
                    <a:lnTo>
                      <a:pt x="13" y="133"/>
                    </a:lnTo>
                    <a:lnTo>
                      <a:pt x="16" y="131"/>
                    </a:lnTo>
                    <a:lnTo>
                      <a:pt x="16" y="127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38" name="Line 1699"/>
              <p:cNvSpPr>
                <a:spLocks noChangeShapeType="1"/>
              </p:cNvSpPr>
              <p:nvPr/>
            </p:nvSpPr>
            <p:spPr bwMode="auto">
              <a:xfrm>
                <a:off x="1730" y="292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39" name="Freeform 1700"/>
              <p:cNvSpPr>
                <a:spLocks/>
              </p:cNvSpPr>
              <p:nvPr/>
            </p:nvSpPr>
            <p:spPr bwMode="auto">
              <a:xfrm>
                <a:off x="1729" y="2923"/>
                <a:ext cx="51" cy="4"/>
              </a:xfrm>
              <a:custGeom>
                <a:avLst/>
                <a:gdLst>
                  <a:gd name="T0" fmla="*/ 0 w 259"/>
                  <a:gd name="T1" fmla="*/ 0 h 19"/>
                  <a:gd name="T2" fmla="*/ 0 w 259"/>
                  <a:gd name="T3" fmla="*/ 0 h 19"/>
                  <a:gd name="T4" fmla="*/ 0 w 259"/>
                  <a:gd name="T5" fmla="*/ 0 h 19"/>
                  <a:gd name="T6" fmla="*/ 0 w 259"/>
                  <a:gd name="T7" fmla="*/ 0 h 19"/>
                  <a:gd name="T8" fmla="*/ 0 w 259"/>
                  <a:gd name="T9" fmla="*/ 0 h 19"/>
                  <a:gd name="T10" fmla="*/ 0 w 259"/>
                  <a:gd name="T11" fmla="*/ 0 h 19"/>
                  <a:gd name="T12" fmla="*/ 0 w 259"/>
                  <a:gd name="T13" fmla="*/ 0 h 19"/>
                  <a:gd name="T14" fmla="*/ 0 w 259"/>
                  <a:gd name="T15" fmla="*/ 0 h 19"/>
                  <a:gd name="T16" fmla="*/ 0 w 259"/>
                  <a:gd name="T17" fmla="*/ 0 h 19"/>
                  <a:gd name="T18" fmla="*/ 0 w 259"/>
                  <a:gd name="T19" fmla="*/ 0 h 19"/>
                  <a:gd name="T20" fmla="*/ 0 w 259"/>
                  <a:gd name="T21" fmla="*/ 0 h 19"/>
                  <a:gd name="T22" fmla="*/ 0 w 259"/>
                  <a:gd name="T23" fmla="*/ 0 h 19"/>
                  <a:gd name="T24" fmla="*/ 0 w 259"/>
                  <a:gd name="T25" fmla="*/ 0 h 19"/>
                  <a:gd name="T26" fmla="*/ 0 w 259"/>
                  <a:gd name="T27" fmla="*/ 0 h 19"/>
                  <a:gd name="T28" fmla="*/ 0 w 259"/>
                  <a:gd name="T29" fmla="*/ 0 h 19"/>
                  <a:gd name="T30" fmla="*/ 0 w 259"/>
                  <a:gd name="T31" fmla="*/ 0 h 19"/>
                  <a:gd name="T32" fmla="*/ 0 w 259"/>
                  <a:gd name="T33" fmla="*/ 0 h 19"/>
                  <a:gd name="T34" fmla="*/ 0 w 259"/>
                  <a:gd name="T35" fmla="*/ 0 h 19"/>
                  <a:gd name="T36" fmla="*/ 0 w 259"/>
                  <a:gd name="T37" fmla="*/ 0 h 19"/>
                  <a:gd name="T38" fmla="*/ 0 w 259"/>
                  <a:gd name="T39" fmla="*/ 0 h 19"/>
                  <a:gd name="T40" fmla="*/ 0 w 259"/>
                  <a:gd name="T41" fmla="*/ 0 h 19"/>
                  <a:gd name="T42" fmla="*/ 0 w 259"/>
                  <a:gd name="T43" fmla="*/ 0 h 19"/>
                  <a:gd name="T44" fmla="*/ 0 w 259"/>
                  <a:gd name="T45" fmla="*/ 0 h 19"/>
                  <a:gd name="T46" fmla="*/ 0 w 259"/>
                  <a:gd name="T47" fmla="*/ 0 h 19"/>
                  <a:gd name="T48" fmla="*/ 0 w 259"/>
                  <a:gd name="T49" fmla="*/ 0 h 19"/>
                  <a:gd name="T50" fmla="*/ 0 w 259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59"/>
                  <a:gd name="T79" fmla="*/ 0 h 19"/>
                  <a:gd name="T80" fmla="*/ 259 w 259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59" h="19">
                    <a:moveTo>
                      <a:pt x="7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2" y="15"/>
                    </a:lnTo>
                    <a:lnTo>
                      <a:pt x="2" y="19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248" y="19"/>
                    </a:lnTo>
                    <a:lnTo>
                      <a:pt x="254" y="19"/>
                    </a:lnTo>
                    <a:lnTo>
                      <a:pt x="256" y="15"/>
                    </a:lnTo>
                    <a:lnTo>
                      <a:pt x="259" y="13"/>
                    </a:lnTo>
                    <a:lnTo>
                      <a:pt x="259" y="9"/>
                    </a:lnTo>
                    <a:lnTo>
                      <a:pt x="259" y="6"/>
                    </a:lnTo>
                    <a:lnTo>
                      <a:pt x="256" y="6"/>
                    </a:lnTo>
                    <a:lnTo>
                      <a:pt x="256" y="3"/>
                    </a:lnTo>
                    <a:lnTo>
                      <a:pt x="254" y="0"/>
                    </a:lnTo>
                    <a:lnTo>
                      <a:pt x="248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40" name="Line 1701"/>
              <p:cNvSpPr>
                <a:spLocks noChangeShapeType="1"/>
              </p:cNvSpPr>
              <p:nvPr/>
            </p:nvSpPr>
            <p:spPr bwMode="auto">
              <a:xfrm>
                <a:off x="1780" y="292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41" name="Freeform 1702"/>
              <p:cNvSpPr>
                <a:spLocks/>
              </p:cNvSpPr>
              <p:nvPr/>
            </p:nvSpPr>
            <p:spPr bwMode="auto">
              <a:xfrm>
                <a:off x="1777" y="2923"/>
                <a:ext cx="3" cy="27"/>
              </a:xfrm>
              <a:custGeom>
                <a:avLst/>
                <a:gdLst>
                  <a:gd name="T0" fmla="*/ 0 w 16"/>
                  <a:gd name="T1" fmla="*/ 0 h 135"/>
                  <a:gd name="T2" fmla="*/ 0 w 16"/>
                  <a:gd name="T3" fmla="*/ 0 h 135"/>
                  <a:gd name="T4" fmla="*/ 0 w 16"/>
                  <a:gd name="T5" fmla="*/ 0 h 135"/>
                  <a:gd name="T6" fmla="*/ 0 w 16"/>
                  <a:gd name="T7" fmla="*/ 0 h 135"/>
                  <a:gd name="T8" fmla="*/ 0 w 16"/>
                  <a:gd name="T9" fmla="*/ 0 h 135"/>
                  <a:gd name="T10" fmla="*/ 0 w 16"/>
                  <a:gd name="T11" fmla="*/ 0 h 135"/>
                  <a:gd name="T12" fmla="*/ 0 w 16"/>
                  <a:gd name="T13" fmla="*/ 0 h 135"/>
                  <a:gd name="T14" fmla="*/ 0 w 16"/>
                  <a:gd name="T15" fmla="*/ 0 h 135"/>
                  <a:gd name="T16" fmla="*/ 0 w 16"/>
                  <a:gd name="T17" fmla="*/ 0 h 135"/>
                  <a:gd name="T18" fmla="*/ 0 w 16"/>
                  <a:gd name="T19" fmla="*/ 0 h 135"/>
                  <a:gd name="T20" fmla="*/ 0 w 16"/>
                  <a:gd name="T21" fmla="*/ 0 h 135"/>
                  <a:gd name="T22" fmla="*/ 0 w 16"/>
                  <a:gd name="T23" fmla="*/ 0 h 135"/>
                  <a:gd name="T24" fmla="*/ 0 w 16"/>
                  <a:gd name="T25" fmla="*/ 0 h 135"/>
                  <a:gd name="T26" fmla="*/ 0 w 16"/>
                  <a:gd name="T27" fmla="*/ 0 h 135"/>
                  <a:gd name="T28" fmla="*/ 0 w 16"/>
                  <a:gd name="T29" fmla="*/ 0 h 135"/>
                  <a:gd name="T30" fmla="*/ 0 w 16"/>
                  <a:gd name="T31" fmla="*/ 0 h 135"/>
                  <a:gd name="T32" fmla="*/ 0 w 16"/>
                  <a:gd name="T33" fmla="*/ 0 h 135"/>
                  <a:gd name="T34" fmla="*/ 0 w 16"/>
                  <a:gd name="T35" fmla="*/ 0 h 135"/>
                  <a:gd name="T36" fmla="*/ 0 w 16"/>
                  <a:gd name="T37" fmla="*/ 0 h 135"/>
                  <a:gd name="T38" fmla="*/ 0 w 16"/>
                  <a:gd name="T39" fmla="*/ 0 h 135"/>
                  <a:gd name="T40" fmla="*/ 0 w 16"/>
                  <a:gd name="T41" fmla="*/ 0 h 135"/>
                  <a:gd name="T42" fmla="*/ 0 w 16"/>
                  <a:gd name="T43" fmla="*/ 0 h 135"/>
                  <a:gd name="T44" fmla="*/ 0 w 16"/>
                  <a:gd name="T45" fmla="*/ 0 h 135"/>
                  <a:gd name="T46" fmla="*/ 0 w 16"/>
                  <a:gd name="T47" fmla="*/ 0 h 135"/>
                  <a:gd name="T48" fmla="*/ 0 w 16"/>
                  <a:gd name="T49" fmla="*/ 0 h 135"/>
                  <a:gd name="T50" fmla="*/ 0 w 16"/>
                  <a:gd name="T51" fmla="*/ 0 h 13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35"/>
                  <a:gd name="T80" fmla="*/ 16 w 16"/>
                  <a:gd name="T81" fmla="*/ 135 h 135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35">
                    <a:moveTo>
                      <a:pt x="16" y="9"/>
                    </a:moveTo>
                    <a:lnTo>
                      <a:pt x="16" y="6"/>
                    </a:lnTo>
                    <a:lnTo>
                      <a:pt x="13" y="6"/>
                    </a:lnTo>
                    <a:lnTo>
                      <a:pt x="13" y="3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7"/>
                    </a:lnTo>
                    <a:lnTo>
                      <a:pt x="0" y="129"/>
                    </a:lnTo>
                    <a:lnTo>
                      <a:pt x="2" y="132"/>
                    </a:lnTo>
                    <a:lnTo>
                      <a:pt x="2" y="135"/>
                    </a:lnTo>
                    <a:lnTo>
                      <a:pt x="5" y="135"/>
                    </a:lnTo>
                    <a:lnTo>
                      <a:pt x="7" y="135"/>
                    </a:lnTo>
                    <a:lnTo>
                      <a:pt x="11" y="135"/>
                    </a:lnTo>
                    <a:lnTo>
                      <a:pt x="13" y="132"/>
                    </a:lnTo>
                    <a:lnTo>
                      <a:pt x="13" y="129"/>
                    </a:lnTo>
                    <a:lnTo>
                      <a:pt x="16" y="129"/>
                    </a:lnTo>
                    <a:lnTo>
                      <a:pt x="16" y="127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42" name="Line 1703"/>
              <p:cNvSpPr>
                <a:spLocks noChangeShapeType="1"/>
              </p:cNvSpPr>
              <p:nvPr/>
            </p:nvSpPr>
            <p:spPr bwMode="auto">
              <a:xfrm>
                <a:off x="1779" y="2946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43" name="Freeform 1704"/>
              <p:cNvSpPr>
                <a:spLocks/>
              </p:cNvSpPr>
              <p:nvPr/>
            </p:nvSpPr>
            <p:spPr bwMode="auto">
              <a:xfrm>
                <a:off x="1777" y="2946"/>
                <a:ext cx="6" cy="4"/>
              </a:xfrm>
              <a:custGeom>
                <a:avLst/>
                <a:gdLst>
                  <a:gd name="T0" fmla="*/ 0 w 29"/>
                  <a:gd name="T1" fmla="*/ 0 h 18"/>
                  <a:gd name="T2" fmla="*/ 0 w 29"/>
                  <a:gd name="T3" fmla="*/ 0 h 18"/>
                  <a:gd name="T4" fmla="*/ 0 w 29"/>
                  <a:gd name="T5" fmla="*/ 0 h 18"/>
                  <a:gd name="T6" fmla="*/ 0 w 29"/>
                  <a:gd name="T7" fmla="*/ 0 h 18"/>
                  <a:gd name="T8" fmla="*/ 0 w 29"/>
                  <a:gd name="T9" fmla="*/ 0 h 18"/>
                  <a:gd name="T10" fmla="*/ 0 w 29"/>
                  <a:gd name="T11" fmla="*/ 0 h 18"/>
                  <a:gd name="T12" fmla="*/ 0 w 29"/>
                  <a:gd name="T13" fmla="*/ 0 h 18"/>
                  <a:gd name="T14" fmla="*/ 0 w 29"/>
                  <a:gd name="T15" fmla="*/ 0 h 18"/>
                  <a:gd name="T16" fmla="*/ 0 w 29"/>
                  <a:gd name="T17" fmla="*/ 0 h 18"/>
                  <a:gd name="T18" fmla="*/ 0 w 29"/>
                  <a:gd name="T19" fmla="*/ 0 h 18"/>
                  <a:gd name="T20" fmla="*/ 0 w 29"/>
                  <a:gd name="T21" fmla="*/ 0 h 18"/>
                  <a:gd name="T22" fmla="*/ 0 w 29"/>
                  <a:gd name="T23" fmla="*/ 0 h 18"/>
                  <a:gd name="T24" fmla="*/ 0 w 29"/>
                  <a:gd name="T25" fmla="*/ 0 h 18"/>
                  <a:gd name="T26" fmla="*/ 0 w 29"/>
                  <a:gd name="T27" fmla="*/ 0 h 18"/>
                  <a:gd name="T28" fmla="*/ 0 w 29"/>
                  <a:gd name="T29" fmla="*/ 0 h 18"/>
                  <a:gd name="T30" fmla="*/ 0 w 29"/>
                  <a:gd name="T31" fmla="*/ 0 h 18"/>
                  <a:gd name="T32" fmla="*/ 0 w 29"/>
                  <a:gd name="T33" fmla="*/ 0 h 18"/>
                  <a:gd name="T34" fmla="*/ 0 w 29"/>
                  <a:gd name="T35" fmla="*/ 0 h 18"/>
                  <a:gd name="T36" fmla="*/ 0 w 29"/>
                  <a:gd name="T37" fmla="*/ 0 h 18"/>
                  <a:gd name="T38" fmla="*/ 0 w 29"/>
                  <a:gd name="T39" fmla="*/ 0 h 18"/>
                  <a:gd name="T40" fmla="*/ 0 w 29"/>
                  <a:gd name="T41" fmla="*/ 0 h 18"/>
                  <a:gd name="T42" fmla="*/ 0 w 29"/>
                  <a:gd name="T43" fmla="*/ 0 h 18"/>
                  <a:gd name="T44" fmla="*/ 0 w 29"/>
                  <a:gd name="T45" fmla="*/ 0 h 18"/>
                  <a:gd name="T46" fmla="*/ 0 w 29"/>
                  <a:gd name="T47" fmla="*/ 0 h 18"/>
                  <a:gd name="T48" fmla="*/ 0 w 29"/>
                  <a:gd name="T49" fmla="*/ 0 h 18"/>
                  <a:gd name="T50" fmla="*/ 0 w 29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9"/>
                  <a:gd name="T79" fmla="*/ 0 h 18"/>
                  <a:gd name="T80" fmla="*/ 29 w 29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9" h="18">
                    <a:moveTo>
                      <a:pt x="7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2" y="15"/>
                    </a:lnTo>
                    <a:lnTo>
                      <a:pt x="2" y="18"/>
                    </a:lnTo>
                    <a:lnTo>
                      <a:pt x="5" y="18"/>
                    </a:lnTo>
                    <a:lnTo>
                      <a:pt x="7" y="18"/>
                    </a:lnTo>
                    <a:lnTo>
                      <a:pt x="22" y="18"/>
                    </a:lnTo>
                    <a:lnTo>
                      <a:pt x="27" y="18"/>
                    </a:lnTo>
                    <a:lnTo>
                      <a:pt x="27" y="15"/>
                    </a:lnTo>
                    <a:lnTo>
                      <a:pt x="29" y="12"/>
                    </a:lnTo>
                    <a:lnTo>
                      <a:pt x="29" y="10"/>
                    </a:lnTo>
                    <a:lnTo>
                      <a:pt x="29" y="6"/>
                    </a:lnTo>
                    <a:lnTo>
                      <a:pt x="29" y="4"/>
                    </a:lnTo>
                    <a:lnTo>
                      <a:pt x="27" y="4"/>
                    </a:lnTo>
                    <a:lnTo>
                      <a:pt x="27" y="0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44" name="Line 1705"/>
              <p:cNvSpPr>
                <a:spLocks noChangeShapeType="1"/>
              </p:cNvSpPr>
              <p:nvPr/>
            </p:nvSpPr>
            <p:spPr bwMode="auto">
              <a:xfrm>
                <a:off x="1783" y="294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45" name="Freeform 1706"/>
              <p:cNvSpPr>
                <a:spLocks/>
              </p:cNvSpPr>
              <p:nvPr/>
            </p:nvSpPr>
            <p:spPr bwMode="auto">
              <a:xfrm>
                <a:off x="1780" y="2946"/>
                <a:ext cx="3" cy="27"/>
              </a:xfrm>
              <a:custGeom>
                <a:avLst/>
                <a:gdLst>
                  <a:gd name="T0" fmla="*/ 0 w 16"/>
                  <a:gd name="T1" fmla="*/ 0 h 135"/>
                  <a:gd name="T2" fmla="*/ 0 w 16"/>
                  <a:gd name="T3" fmla="*/ 0 h 135"/>
                  <a:gd name="T4" fmla="*/ 0 w 16"/>
                  <a:gd name="T5" fmla="*/ 0 h 135"/>
                  <a:gd name="T6" fmla="*/ 0 w 16"/>
                  <a:gd name="T7" fmla="*/ 0 h 135"/>
                  <a:gd name="T8" fmla="*/ 0 w 16"/>
                  <a:gd name="T9" fmla="*/ 0 h 135"/>
                  <a:gd name="T10" fmla="*/ 0 w 16"/>
                  <a:gd name="T11" fmla="*/ 0 h 135"/>
                  <a:gd name="T12" fmla="*/ 0 w 16"/>
                  <a:gd name="T13" fmla="*/ 0 h 135"/>
                  <a:gd name="T14" fmla="*/ 0 w 16"/>
                  <a:gd name="T15" fmla="*/ 0 h 135"/>
                  <a:gd name="T16" fmla="*/ 0 w 16"/>
                  <a:gd name="T17" fmla="*/ 0 h 135"/>
                  <a:gd name="T18" fmla="*/ 0 w 16"/>
                  <a:gd name="T19" fmla="*/ 0 h 135"/>
                  <a:gd name="T20" fmla="*/ 0 w 16"/>
                  <a:gd name="T21" fmla="*/ 0 h 135"/>
                  <a:gd name="T22" fmla="*/ 0 w 16"/>
                  <a:gd name="T23" fmla="*/ 0 h 135"/>
                  <a:gd name="T24" fmla="*/ 0 w 16"/>
                  <a:gd name="T25" fmla="*/ 0 h 135"/>
                  <a:gd name="T26" fmla="*/ 0 w 16"/>
                  <a:gd name="T27" fmla="*/ 0 h 135"/>
                  <a:gd name="T28" fmla="*/ 0 w 16"/>
                  <a:gd name="T29" fmla="*/ 0 h 135"/>
                  <a:gd name="T30" fmla="*/ 0 w 16"/>
                  <a:gd name="T31" fmla="*/ 0 h 135"/>
                  <a:gd name="T32" fmla="*/ 0 w 16"/>
                  <a:gd name="T33" fmla="*/ 0 h 135"/>
                  <a:gd name="T34" fmla="*/ 0 w 16"/>
                  <a:gd name="T35" fmla="*/ 0 h 135"/>
                  <a:gd name="T36" fmla="*/ 0 w 16"/>
                  <a:gd name="T37" fmla="*/ 0 h 135"/>
                  <a:gd name="T38" fmla="*/ 0 w 16"/>
                  <a:gd name="T39" fmla="*/ 0 h 135"/>
                  <a:gd name="T40" fmla="*/ 0 w 16"/>
                  <a:gd name="T41" fmla="*/ 0 h 135"/>
                  <a:gd name="T42" fmla="*/ 0 w 16"/>
                  <a:gd name="T43" fmla="*/ 0 h 135"/>
                  <a:gd name="T44" fmla="*/ 0 w 16"/>
                  <a:gd name="T45" fmla="*/ 0 h 135"/>
                  <a:gd name="T46" fmla="*/ 0 w 16"/>
                  <a:gd name="T47" fmla="*/ 0 h 135"/>
                  <a:gd name="T48" fmla="*/ 0 w 16"/>
                  <a:gd name="T49" fmla="*/ 0 h 135"/>
                  <a:gd name="T50" fmla="*/ 0 w 16"/>
                  <a:gd name="T51" fmla="*/ 0 h 13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35"/>
                  <a:gd name="T80" fmla="*/ 16 w 16"/>
                  <a:gd name="T81" fmla="*/ 135 h 135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35">
                    <a:moveTo>
                      <a:pt x="16" y="10"/>
                    </a:moveTo>
                    <a:lnTo>
                      <a:pt x="16" y="6"/>
                    </a:lnTo>
                    <a:lnTo>
                      <a:pt x="16" y="4"/>
                    </a:lnTo>
                    <a:lnTo>
                      <a:pt x="14" y="4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3" y="133"/>
                    </a:lnTo>
                    <a:lnTo>
                      <a:pt x="5" y="133"/>
                    </a:lnTo>
                    <a:lnTo>
                      <a:pt x="5" y="135"/>
                    </a:lnTo>
                    <a:lnTo>
                      <a:pt x="9" y="135"/>
                    </a:lnTo>
                    <a:lnTo>
                      <a:pt x="11" y="135"/>
                    </a:lnTo>
                    <a:lnTo>
                      <a:pt x="14" y="133"/>
                    </a:lnTo>
                    <a:lnTo>
                      <a:pt x="16" y="129"/>
                    </a:lnTo>
                    <a:lnTo>
                      <a:pt x="16" y="126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46" name="Line 1707"/>
              <p:cNvSpPr>
                <a:spLocks noChangeShapeType="1"/>
              </p:cNvSpPr>
              <p:nvPr/>
            </p:nvSpPr>
            <p:spPr bwMode="auto">
              <a:xfrm>
                <a:off x="1782" y="296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47" name="Freeform 1708"/>
              <p:cNvSpPr>
                <a:spLocks/>
              </p:cNvSpPr>
              <p:nvPr/>
            </p:nvSpPr>
            <p:spPr bwMode="auto">
              <a:xfrm>
                <a:off x="1780" y="2969"/>
                <a:ext cx="29" cy="4"/>
              </a:xfrm>
              <a:custGeom>
                <a:avLst/>
                <a:gdLst>
                  <a:gd name="T0" fmla="*/ 0 w 145"/>
                  <a:gd name="T1" fmla="*/ 0 h 19"/>
                  <a:gd name="T2" fmla="*/ 0 w 145"/>
                  <a:gd name="T3" fmla="*/ 0 h 19"/>
                  <a:gd name="T4" fmla="*/ 0 w 145"/>
                  <a:gd name="T5" fmla="*/ 0 h 19"/>
                  <a:gd name="T6" fmla="*/ 0 w 145"/>
                  <a:gd name="T7" fmla="*/ 0 h 19"/>
                  <a:gd name="T8" fmla="*/ 0 w 145"/>
                  <a:gd name="T9" fmla="*/ 0 h 19"/>
                  <a:gd name="T10" fmla="*/ 0 w 145"/>
                  <a:gd name="T11" fmla="*/ 0 h 19"/>
                  <a:gd name="T12" fmla="*/ 0 w 145"/>
                  <a:gd name="T13" fmla="*/ 0 h 19"/>
                  <a:gd name="T14" fmla="*/ 0 w 145"/>
                  <a:gd name="T15" fmla="*/ 0 h 19"/>
                  <a:gd name="T16" fmla="*/ 0 w 145"/>
                  <a:gd name="T17" fmla="*/ 0 h 19"/>
                  <a:gd name="T18" fmla="*/ 0 w 145"/>
                  <a:gd name="T19" fmla="*/ 0 h 19"/>
                  <a:gd name="T20" fmla="*/ 0 w 145"/>
                  <a:gd name="T21" fmla="*/ 0 h 19"/>
                  <a:gd name="T22" fmla="*/ 0 w 145"/>
                  <a:gd name="T23" fmla="*/ 0 h 19"/>
                  <a:gd name="T24" fmla="*/ 0 w 145"/>
                  <a:gd name="T25" fmla="*/ 0 h 19"/>
                  <a:gd name="T26" fmla="*/ 0 w 145"/>
                  <a:gd name="T27" fmla="*/ 0 h 19"/>
                  <a:gd name="T28" fmla="*/ 0 w 145"/>
                  <a:gd name="T29" fmla="*/ 0 h 19"/>
                  <a:gd name="T30" fmla="*/ 0 w 145"/>
                  <a:gd name="T31" fmla="*/ 0 h 19"/>
                  <a:gd name="T32" fmla="*/ 0 w 145"/>
                  <a:gd name="T33" fmla="*/ 0 h 19"/>
                  <a:gd name="T34" fmla="*/ 0 w 145"/>
                  <a:gd name="T35" fmla="*/ 0 h 19"/>
                  <a:gd name="T36" fmla="*/ 0 w 145"/>
                  <a:gd name="T37" fmla="*/ 0 h 19"/>
                  <a:gd name="T38" fmla="*/ 0 w 145"/>
                  <a:gd name="T39" fmla="*/ 0 h 19"/>
                  <a:gd name="T40" fmla="*/ 0 w 145"/>
                  <a:gd name="T41" fmla="*/ 0 h 19"/>
                  <a:gd name="T42" fmla="*/ 0 w 145"/>
                  <a:gd name="T43" fmla="*/ 0 h 19"/>
                  <a:gd name="T44" fmla="*/ 0 w 145"/>
                  <a:gd name="T45" fmla="*/ 0 h 19"/>
                  <a:gd name="T46" fmla="*/ 0 w 145"/>
                  <a:gd name="T47" fmla="*/ 0 h 19"/>
                  <a:gd name="T48" fmla="*/ 0 w 145"/>
                  <a:gd name="T49" fmla="*/ 0 h 19"/>
                  <a:gd name="T50" fmla="*/ 0 w 145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45"/>
                  <a:gd name="T79" fmla="*/ 0 h 19"/>
                  <a:gd name="T80" fmla="*/ 145 w 145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45" h="19">
                    <a:moveTo>
                      <a:pt x="9" y="0"/>
                    </a:moveTo>
                    <a:lnTo>
                      <a:pt x="5" y="0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3" y="17"/>
                    </a:lnTo>
                    <a:lnTo>
                      <a:pt x="5" y="17"/>
                    </a:lnTo>
                    <a:lnTo>
                      <a:pt x="5" y="19"/>
                    </a:lnTo>
                    <a:lnTo>
                      <a:pt x="9" y="19"/>
                    </a:lnTo>
                    <a:lnTo>
                      <a:pt x="136" y="19"/>
                    </a:lnTo>
                    <a:lnTo>
                      <a:pt x="141" y="17"/>
                    </a:lnTo>
                    <a:lnTo>
                      <a:pt x="145" y="13"/>
                    </a:lnTo>
                    <a:lnTo>
                      <a:pt x="145" y="10"/>
                    </a:lnTo>
                    <a:lnTo>
                      <a:pt x="145" y="7"/>
                    </a:lnTo>
                    <a:lnTo>
                      <a:pt x="145" y="4"/>
                    </a:lnTo>
                    <a:lnTo>
                      <a:pt x="141" y="4"/>
                    </a:lnTo>
                    <a:lnTo>
                      <a:pt x="141" y="0"/>
                    </a:lnTo>
                    <a:lnTo>
                      <a:pt x="139" y="0"/>
                    </a:lnTo>
                    <a:lnTo>
                      <a:pt x="136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48" name="Line 1709"/>
              <p:cNvSpPr>
                <a:spLocks noChangeShapeType="1"/>
              </p:cNvSpPr>
              <p:nvPr/>
            </p:nvSpPr>
            <p:spPr bwMode="auto">
              <a:xfrm>
                <a:off x="1809" y="297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49" name="Freeform 1710"/>
              <p:cNvSpPr>
                <a:spLocks/>
              </p:cNvSpPr>
              <p:nvPr/>
            </p:nvSpPr>
            <p:spPr bwMode="auto">
              <a:xfrm>
                <a:off x="1805" y="2969"/>
                <a:ext cx="4" cy="28"/>
              </a:xfrm>
              <a:custGeom>
                <a:avLst/>
                <a:gdLst>
                  <a:gd name="T0" fmla="*/ 0 w 17"/>
                  <a:gd name="T1" fmla="*/ 0 h 137"/>
                  <a:gd name="T2" fmla="*/ 0 w 17"/>
                  <a:gd name="T3" fmla="*/ 0 h 137"/>
                  <a:gd name="T4" fmla="*/ 0 w 17"/>
                  <a:gd name="T5" fmla="*/ 0 h 137"/>
                  <a:gd name="T6" fmla="*/ 0 w 17"/>
                  <a:gd name="T7" fmla="*/ 0 h 137"/>
                  <a:gd name="T8" fmla="*/ 0 w 17"/>
                  <a:gd name="T9" fmla="*/ 0 h 137"/>
                  <a:gd name="T10" fmla="*/ 0 w 17"/>
                  <a:gd name="T11" fmla="*/ 0 h 137"/>
                  <a:gd name="T12" fmla="*/ 0 w 17"/>
                  <a:gd name="T13" fmla="*/ 0 h 137"/>
                  <a:gd name="T14" fmla="*/ 0 w 17"/>
                  <a:gd name="T15" fmla="*/ 0 h 137"/>
                  <a:gd name="T16" fmla="*/ 0 w 17"/>
                  <a:gd name="T17" fmla="*/ 0 h 137"/>
                  <a:gd name="T18" fmla="*/ 0 w 17"/>
                  <a:gd name="T19" fmla="*/ 0 h 137"/>
                  <a:gd name="T20" fmla="*/ 0 w 17"/>
                  <a:gd name="T21" fmla="*/ 0 h 137"/>
                  <a:gd name="T22" fmla="*/ 0 w 17"/>
                  <a:gd name="T23" fmla="*/ 0 h 137"/>
                  <a:gd name="T24" fmla="*/ 0 w 17"/>
                  <a:gd name="T25" fmla="*/ 0 h 137"/>
                  <a:gd name="T26" fmla="*/ 0 w 17"/>
                  <a:gd name="T27" fmla="*/ 0 h 137"/>
                  <a:gd name="T28" fmla="*/ 0 w 17"/>
                  <a:gd name="T29" fmla="*/ 0 h 137"/>
                  <a:gd name="T30" fmla="*/ 0 w 17"/>
                  <a:gd name="T31" fmla="*/ 0 h 137"/>
                  <a:gd name="T32" fmla="*/ 0 w 17"/>
                  <a:gd name="T33" fmla="*/ 0 h 137"/>
                  <a:gd name="T34" fmla="*/ 0 w 17"/>
                  <a:gd name="T35" fmla="*/ 0 h 137"/>
                  <a:gd name="T36" fmla="*/ 0 w 17"/>
                  <a:gd name="T37" fmla="*/ 0 h 137"/>
                  <a:gd name="T38" fmla="*/ 0 w 17"/>
                  <a:gd name="T39" fmla="*/ 0 h 137"/>
                  <a:gd name="T40" fmla="*/ 0 w 17"/>
                  <a:gd name="T41" fmla="*/ 0 h 137"/>
                  <a:gd name="T42" fmla="*/ 0 w 17"/>
                  <a:gd name="T43" fmla="*/ 0 h 137"/>
                  <a:gd name="T44" fmla="*/ 0 w 17"/>
                  <a:gd name="T45" fmla="*/ 0 h 137"/>
                  <a:gd name="T46" fmla="*/ 0 w 17"/>
                  <a:gd name="T47" fmla="*/ 0 h 137"/>
                  <a:gd name="T48" fmla="*/ 0 w 17"/>
                  <a:gd name="T49" fmla="*/ 0 h 137"/>
                  <a:gd name="T50" fmla="*/ 0 w 17"/>
                  <a:gd name="T51" fmla="*/ 0 h 13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37"/>
                  <a:gd name="T80" fmla="*/ 17 w 17"/>
                  <a:gd name="T81" fmla="*/ 137 h 13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37">
                    <a:moveTo>
                      <a:pt x="17" y="10"/>
                    </a:moveTo>
                    <a:lnTo>
                      <a:pt x="17" y="7"/>
                    </a:lnTo>
                    <a:lnTo>
                      <a:pt x="17" y="4"/>
                    </a:lnTo>
                    <a:lnTo>
                      <a:pt x="13" y="4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2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27"/>
                    </a:lnTo>
                    <a:lnTo>
                      <a:pt x="2" y="131"/>
                    </a:lnTo>
                    <a:lnTo>
                      <a:pt x="2" y="133"/>
                    </a:lnTo>
                    <a:lnTo>
                      <a:pt x="6" y="133"/>
                    </a:lnTo>
                    <a:lnTo>
                      <a:pt x="8" y="137"/>
                    </a:lnTo>
                    <a:lnTo>
                      <a:pt x="11" y="133"/>
                    </a:lnTo>
                    <a:lnTo>
                      <a:pt x="13" y="133"/>
                    </a:lnTo>
                    <a:lnTo>
                      <a:pt x="17" y="131"/>
                    </a:lnTo>
                    <a:lnTo>
                      <a:pt x="17" y="127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50" name="Line 1711"/>
              <p:cNvSpPr>
                <a:spLocks noChangeShapeType="1"/>
              </p:cNvSpPr>
              <p:nvPr/>
            </p:nvSpPr>
            <p:spPr bwMode="auto">
              <a:xfrm>
                <a:off x="1807" y="299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51" name="Freeform 1712"/>
              <p:cNvSpPr>
                <a:spLocks/>
              </p:cNvSpPr>
              <p:nvPr/>
            </p:nvSpPr>
            <p:spPr bwMode="auto">
              <a:xfrm>
                <a:off x="1805" y="2993"/>
                <a:ext cx="115" cy="4"/>
              </a:xfrm>
              <a:custGeom>
                <a:avLst/>
                <a:gdLst>
                  <a:gd name="T0" fmla="*/ 0 w 573"/>
                  <a:gd name="T1" fmla="*/ 0 h 19"/>
                  <a:gd name="T2" fmla="*/ 0 w 573"/>
                  <a:gd name="T3" fmla="*/ 0 h 19"/>
                  <a:gd name="T4" fmla="*/ 0 w 573"/>
                  <a:gd name="T5" fmla="*/ 0 h 19"/>
                  <a:gd name="T6" fmla="*/ 0 w 573"/>
                  <a:gd name="T7" fmla="*/ 0 h 19"/>
                  <a:gd name="T8" fmla="*/ 0 w 573"/>
                  <a:gd name="T9" fmla="*/ 0 h 19"/>
                  <a:gd name="T10" fmla="*/ 0 w 573"/>
                  <a:gd name="T11" fmla="*/ 0 h 19"/>
                  <a:gd name="T12" fmla="*/ 0 w 573"/>
                  <a:gd name="T13" fmla="*/ 0 h 19"/>
                  <a:gd name="T14" fmla="*/ 0 w 573"/>
                  <a:gd name="T15" fmla="*/ 0 h 19"/>
                  <a:gd name="T16" fmla="*/ 0 w 573"/>
                  <a:gd name="T17" fmla="*/ 0 h 19"/>
                  <a:gd name="T18" fmla="*/ 0 w 573"/>
                  <a:gd name="T19" fmla="*/ 0 h 19"/>
                  <a:gd name="T20" fmla="*/ 0 w 573"/>
                  <a:gd name="T21" fmla="*/ 0 h 19"/>
                  <a:gd name="T22" fmla="*/ 0 w 573"/>
                  <a:gd name="T23" fmla="*/ 0 h 19"/>
                  <a:gd name="T24" fmla="*/ 0 w 573"/>
                  <a:gd name="T25" fmla="*/ 0 h 19"/>
                  <a:gd name="T26" fmla="*/ 0 w 573"/>
                  <a:gd name="T27" fmla="*/ 0 h 19"/>
                  <a:gd name="T28" fmla="*/ 0 w 573"/>
                  <a:gd name="T29" fmla="*/ 0 h 19"/>
                  <a:gd name="T30" fmla="*/ 0 w 573"/>
                  <a:gd name="T31" fmla="*/ 0 h 19"/>
                  <a:gd name="T32" fmla="*/ 0 w 573"/>
                  <a:gd name="T33" fmla="*/ 0 h 19"/>
                  <a:gd name="T34" fmla="*/ 0 w 573"/>
                  <a:gd name="T35" fmla="*/ 0 h 19"/>
                  <a:gd name="T36" fmla="*/ 0 w 573"/>
                  <a:gd name="T37" fmla="*/ 0 h 19"/>
                  <a:gd name="T38" fmla="*/ 0 w 573"/>
                  <a:gd name="T39" fmla="*/ 0 h 19"/>
                  <a:gd name="T40" fmla="*/ 0 w 573"/>
                  <a:gd name="T41" fmla="*/ 0 h 19"/>
                  <a:gd name="T42" fmla="*/ 0 w 573"/>
                  <a:gd name="T43" fmla="*/ 0 h 19"/>
                  <a:gd name="T44" fmla="*/ 0 w 573"/>
                  <a:gd name="T45" fmla="*/ 0 h 19"/>
                  <a:gd name="T46" fmla="*/ 0 w 573"/>
                  <a:gd name="T47" fmla="*/ 0 h 19"/>
                  <a:gd name="T48" fmla="*/ 0 w 573"/>
                  <a:gd name="T49" fmla="*/ 0 h 19"/>
                  <a:gd name="T50" fmla="*/ 0 w 573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573"/>
                  <a:gd name="T79" fmla="*/ 0 h 19"/>
                  <a:gd name="T80" fmla="*/ 573 w 573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573" h="19">
                    <a:moveTo>
                      <a:pt x="8" y="0"/>
                    </a:moveTo>
                    <a:lnTo>
                      <a:pt x="6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13"/>
                    </a:lnTo>
                    <a:lnTo>
                      <a:pt x="2" y="15"/>
                    </a:lnTo>
                    <a:lnTo>
                      <a:pt x="6" y="15"/>
                    </a:lnTo>
                    <a:lnTo>
                      <a:pt x="8" y="19"/>
                    </a:lnTo>
                    <a:lnTo>
                      <a:pt x="565" y="19"/>
                    </a:lnTo>
                    <a:lnTo>
                      <a:pt x="570" y="15"/>
                    </a:lnTo>
                    <a:lnTo>
                      <a:pt x="573" y="13"/>
                    </a:lnTo>
                    <a:lnTo>
                      <a:pt x="573" y="9"/>
                    </a:lnTo>
                    <a:lnTo>
                      <a:pt x="573" y="7"/>
                    </a:lnTo>
                    <a:lnTo>
                      <a:pt x="573" y="3"/>
                    </a:lnTo>
                    <a:lnTo>
                      <a:pt x="570" y="0"/>
                    </a:lnTo>
                    <a:lnTo>
                      <a:pt x="567" y="0"/>
                    </a:lnTo>
                    <a:lnTo>
                      <a:pt x="565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52" name="Line 1713"/>
              <p:cNvSpPr>
                <a:spLocks noChangeShapeType="1"/>
              </p:cNvSpPr>
              <p:nvPr/>
            </p:nvSpPr>
            <p:spPr bwMode="auto">
              <a:xfrm>
                <a:off x="1918" y="299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53" name="Freeform 1714"/>
              <p:cNvSpPr>
                <a:spLocks/>
              </p:cNvSpPr>
              <p:nvPr/>
            </p:nvSpPr>
            <p:spPr bwMode="auto">
              <a:xfrm>
                <a:off x="1917" y="2993"/>
                <a:ext cx="6" cy="4"/>
              </a:xfrm>
              <a:custGeom>
                <a:avLst/>
                <a:gdLst>
                  <a:gd name="T0" fmla="*/ 0 w 33"/>
                  <a:gd name="T1" fmla="*/ 0 h 19"/>
                  <a:gd name="T2" fmla="*/ 0 w 33"/>
                  <a:gd name="T3" fmla="*/ 0 h 19"/>
                  <a:gd name="T4" fmla="*/ 0 w 33"/>
                  <a:gd name="T5" fmla="*/ 0 h 19"/>
                  <a:gd name="T6" fmla="*/ 0 w 33"/>
                  <a:gd name="T7" fmla="*/ 0 h 19"/>
                  <a:gd name="T8" fmla="*/ 0 w 33"/>
                  <a:gd name="T9" fmla="*/ 0 h 19"/>
                  <a:gd name="T10" fmla="*/ 0 w 33"/>
                  <a:gd name="T11" fmla="*/ 0 h 19"/>
                  <a:gd name="T12" fmla="*/ 0 w 33"/>
                  <a:gd name="T13" fmla="*/ 0 h 19"/>
                  <a:gd name="T14" fmla="*/ 0 w 33"/>
                  <a:gd name="T15" fmla="*/ 0 h 19"/>
                  <a:gd name="T16" fmla="*/ 0 w 33"/>
                  <a:gd name="T17" fmla="*/ 0 h 19"/>
                  <a:gd name="T18" fmla="*/ 0 w 33"/>
                  <a:gd name="T19" fmla="*/ 0 h 19"/>
                  <a:gd name="T20" fmla="*/ 0 w 33"/>
                  <a:gd name="T21" fmla="*/ 0 h 19"/>
                  <a:gd name="T22" fmla="*/ 0 w 33"/>
                  <a:gd name="T23" fmla="*/ 0 h 19"/>
                  <a:gd name="T24" fmla="*/ 0 w 33"/>
                  <a:gd name="T25" fmla="*/ 0 h 19"/>
                  <a:gd name="T26" fmla="*/ 0 w 33"/>
                  <a:gd name="T27" fmla="*/ 0 h 19"/>
                  <a:gd name="T28" fmla="*/ 0 w 33"/>
                  <a:gd name="T29" fmla="*/ 0 h 19"/>
                  <a:gd name="T30" fmla="*/ 0 w 33"/>
                  <a:gd name="T31" fmla="*/ 0 h 19"/>
                  <a:gd name="T32" fmla="*/ 0 w 33"/>
                  <a:gd name="T33" fmla="*/ 0 h 19"/>
                  <a:gd name="T34" fmla="*/ 0 w 33"/>
                  <a:gd name="T35" fmla="*/ 0 h 19"/>
                  <a:gd name="T36" fmla="*/ 0 w 33"/>
                  <a:gd name="T37" fmla="*/ 0 h 19"/>
                  <a:gd name="T38" fmla="*/ 0 w 33"/>
                  <a:gd name="T39" fmla="*/ 0 h 19"/>
                  <a:gd name="T40" fmla="*/ 0 w 33"/>
                  <a:gd name="T41" fmla="*/ 0 h 19"/>
                  <a:gd name="T42" fmla="*/ 0 w 33"/>
                  <a:gd name="T43" fmla="*/ 0 h 19"/>
                  <a:gd name="T44" fmla="*/ 0 w 33"/>
                  <a:gd name="T45" fmla="*/ 0 h 19"/>
                  <a:gd name="T46" fmla="*/ 0 w 33"/>
                  <a:gd name="T47" fmla="*/ 0 h 19"/>
                  <a:gd name="T48" fmla="*/ 0 w 33"/>
                  <a:gd name="T49" fmla="*/ 0 h 19"/>
                  <a:gd name="T50" fmla="*/ 0 w 33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3"/>
                  <a:gd name="T79" fmla="*/ 0 h 19"/>
                  <a:gd name="T80" fmla="*/ 33 w 33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3" h="19">
                    <a:moveTo>
                      <a:pt x="9" y="0"/>
                    </a:moveTo>
                    <a:lnTo>
                      <a:pt x="9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3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4" y="13"/>
                    </a:lnTo>
                    <a:lnTo>
                      <a:pt x="4" y="15"/>
                    </a:lnTo>
                    <a:lnTo>
                      <a:pt x="6" y="15"/>
                    </a:lnTo>
                    <a:lnTo>
                      <a:pt x="9" y="15"/>
                    </a:lnTo>
                    <a:lnTo>
                      <a:pt x="9" y="19"/>
                    </a:lnTo>
                    <a:lnTo>
                      <a:pt x="22" y="19"/>
                    </a:lnTo>
                    <a:lnTo>
                      <a:pt x="28" y="15"/>
                    </a:lnTo>
                    <a:lnTo>
                      <a:pt x="31" y="15"/>
                    </a:lnTo>
                    <a:lnTo>
                      <a:pt x="31" y="13"/>
                    </a:lnTo>
                    <a:lnTo>
                      <a:pt x="31" y="9"/>
                    </a:lnTo>
                    <a:lnTo>
                      <a:pt x="33" y="9"/>
                    </a:lnTo>
                    <a:lnTo>
                      <a:pt x="31" y="7"/>
                    </a:lnTo>
                    <a:lnTo>
                      <a:pt x="31" y="3"/>
                    </a:lnTo>
                    <a:lnTo>
                      <a:pt x="31" y="0"/>
                    </a:lnTo>
                    <a:lnTo>
                      <a:pt x="28" y="0"/>
                    </a:lnTo>
                    <a:lnTo>
                      <a:pt x="25" y="0"/>
                    </a:lnTo>
                    <a:lnTo>
                      <a:pt x="22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54" name="Line 1715"/>
              <p:cNvSpPr>
                <a:spLocks noChangeShapeType="1"/>
              </p:cNvSpPr>
              <p:nvPr/>
            </p:nvSpPr>
            <p:spPr bwMode="auto">
              <a:xfrm>
                <a:off x="1923" y="299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55" name="Freeform 1716"/>
              <p:cNvSpPr>
                <a:spLocks/>
              </p:cNvSpPr>
              <p:nvPr/>
            </p:nvSpPr>
            <p:spPr bwMode="auto">
              <a:xfrm>
                <a:off x="1920" y="2993"/>
                <a:ext cx="3" cy="28"/>
              </a:xfrm>
              <a:custGeom>
                <a:avLst/>
                <a:gdLst>
                  <a:gd name="T0" fmla="*/ 0 w 16"/>
                  <a:gd name="T1" fmla="*/ 0 h 138"/>
                  <a:gd name="T2" fmla="*/ 0 w 16"/>
                  <a:gd name="T3" fmla="*/ 0 h 138"/>
                  <a:gd name="T4" fmla="*/ 0 w 16"/>
                  <a:gd name="T5" fmla="*/ 0 h 138"/>
                  <a:gd name="T6" fmla="*/ 0 w 16"/>
                  <a:gd name="T7" fmla="*/ 0 h 138"/>
                  <a:gd name="T8" fmla="*/ 0 w 16"/>
                  <a:gd name="T9" fmla="*/ 0 h 138"/>
                  <a:gd name="T10" fmla="*/ 0 w 16"/>
                  <a:gd name="T11" fmla="*/ 0 h 138"/>
                  <a:gd name="T12" fmla="*/ 0 w 16"/>
                  <a:gd name="T13" fmla="*/ 0 h 138"/>
                  <a:gd name="T14" fmla="*/ 0 w 16"/>
                  <a:gd name="T15" fmla="*/ 0 h 138"/>
                  <a:gd name="T16" fmla="*/ 0 w 16"/>
                  <a:gd name="T17" fmla="*/ 0 h 138"/>
                  <a:gd name="T18" fmla="*/ 0 w 16"/>
                  <a:gd name="T19" fmla="*/ 0 h 138"/>
                  <a:gd name="T20" fmla="*/ 0 w 16"/>
                  <a:gd name="T21" fmla="*/ 0 h 138"/>
                  <a:gd name="T22" fmla="*/ 0 w 16"/>
                  <a:gd name="T23" fmla="*/ 0 h 138"/>
                  <a:gd name="T24" fmla="*/ 0 w 16"/>
                  <a:gd name="T25" fmla="*/ 0 h 138"/>
                  <a:gd name="T26" fmla="*/ 0 w 16"/>
                  <a:gd name="T27" fmla="*/ 0 h 138"/>
                  <a:gd name="T28" fmla="*/ 0 w 16"/>
                  <a:gd name="T29" fmla="*/ 0 h 138"/>
                  <a:gd name="T30" fmla="*/ 0 w 16"/>
                  <a:gd name="T31" fmla="*/ 0 h 138"/>
                  <a:gd name="T32" fmla="*/ 0 w 16"/>
                  <a:gd name="T33" fmla="*/ 0 h 138"/>
                  <a:gd name="T34" fmla="*/ 0 w 16"/>
                  <a:gd name="T35" fmla="*/ 0 h 138"/>
                  <a:gd name="T36" fmla="*/ 0 w 16"/>
                  <a:gd name="T37" fmla="*/ 0 h 138"/>
                  <a:gd name="T38" fmla="*/ 0 w 16"/>
                  <a:gd name="T39" fmla="*/ 0 h 138"/>
                  <a:gd name="T40" fmla="*/ 0 w 16"/>
                  <a:gd name="T41" fmla="*/ 0 h 138"/>
                  <a:gd name="T42" fmla="*/ 0 w 16"/>
                  <a:gd name="T43" fmla="*/ 0 h 138"/>
                  <a:gd name="T44" fmla="*/ 0 w 16"/>
                  <a:gd name="T45" fmla="*/ 0 h 138"/>
                  <a:gd name="T46" fmla="*/ 0 w 16"/>
                  <a:gd name="T47" fmla="*/ 0 h 138"/>
                  <a:gd name="T48" fmla="*/ 0 w 16"/>
                  <a:gd name="T49" fmla="*/ 0 h 138"/>
                  <a:gd name="T50" fmla="*/ 0 w 16"/>
                  <a:gd name="T51" fmla="*/ 0 h 13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38"/>
                  <a:gd name="T80" fmla="*/ 16 w 16"/>
                  <a:gd name="T81" fmla="*/ 138 h 13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38">
                    <a:moveTo>
                      <a:pt x="16" y="9"/>
                    </a:moveTo>
                    <a:lnTo>
                      <a:pt x="14" y="7"/>
                    </a:lnTo>
                    <a:lnTo>
                      <a:pt x="14" y="3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32"/>
                    </a:lnTo>
                    <a:lnTo>
                      <a:pt x="0" y="136"/>
                    </a:lnTo>
                    <a:lnTo>
                      <a:pt x="3" y="136"/>
                    </a:lnTo>
                    <a:lnTo>
                      <a:pt x="5" y="138"/>
                    </a:lnTo>
                    <a:lnTo>
                      <a:pt x="8" y="138"/>
                    </a:lnTo>
                    <a:lnTo>
                      <a:pt x="11" y="136"/>
                    </a:lnTo>
                    <a:lnTo>
                      <a:pt x="14" y="136"/>
                    </a:lnTo>
                    <a:lnTo>
                      <a:pt x="14" y="132"/>
                    </a:lnTo>
                    <a:lnTo>
                      <a:pt x="16" y="132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56" name="Line 1717"/>
              <p:cNvSpPr>
                <a:spLocks noChangeShapeType="1"/>
              </p:cNvSpPr>
              <p:nvPr/>
            </p:nvSpPr>
            <p:spPr bwMode="auto">
              <a:xfrm>
                <a:off x="1922" y="301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57" name="Freeform 1718"/>
              <p:cNvSpPr>
                <a:spLocks/>
              </p:cNvSpPr>
              <p:nvPr/>
            </p:nvSpPr>
            <p:spPr bwMode="auto">
              <a:xfrm>
                <a:off x="1920" y="3017"/>
                <a:ext cx="40" cy="4"/>
              </a:xfrm>
              <a:custGeom>
                <a:avLst/>
                <a:gdLst>
                  <a:gd name="T0" fmla="*/ 0 w 202"/>
                  <a:gd name="T1" fmla="*/ 0 h 17"/>
                  <a:gd name="T2" fmla="*/ 0 w 202"/>
                  <a:gd name="T3" fmla="*/ 0 h 17"/>
                  <a:gd name="T4" fmla="*/ 0 w 202"/>
                  <a:gd name="T5" fmla="*/ 0 h 17"/>
                  <a:gd name="T6" fmla="*/ 0 w 202"/>
                  <a:gd name="T7" fmla="*/ 0 h 17"/>
                  <a:gd name="T8" fmla="*/ 0 w 202"/>
                  <a:gd name="T9" fmla="*/ 0 h 17"/>
                  <a:gd name="T10" fmla="*/ 0 w 202"/>
                  <a:gd name="T11" fmla="*/ 0 h 17"/>
                  <a:gd name="T12" fmla="*/ 0 w 202"/>
                  <a:gd name="T13" fmla="*/ 0 h 17"/>
                  <a:gd name="T14" fmla="*/ 0 w 202"/>
                  <a:gd name="T15" fmla="*/ 0 h 17"/>
                  <a:gd name="T16" fmla="*/ 0 w 202"/>
                  <a:gd name="T17" fmla="*/ 0 h 17"/>
                  <a:gd name="T18" fmla="*/ 0 w 202"/>
                  <a:gd name="T19" fmla="*/ 0 h 17"/>
                  <a:gd name="T20" fmla="*/ 0 w 202"/>
                  <a:gd name="T21" fmla="*/ 0 h 17"/>
                  <a:gd name="T22" fmla="*/ 0 w 202"/>
                  <a:gd name="T23" fmla="*/ 0 h 17"/>
                  <a:gd name="T24" fmla="*/ 0 w 202"/>
                  <a:gd name="T25" fmla="*/ 0 h 17"/>
                  <a:gd name="T26" fmla="*/ 0 w 202"/>
                  <a:gd name="T27" fmla="*/ 0 h 17"/>
                  <a:gd name="T28" fmla="*/ 0 w 202"/>
                  <a:gd name="T29" fmla="*/ 0 h 17"/>
                  <a:gd name="T30" fmla="*/ 0 w 202"/>
                  <a:gd name="T31" fmla="*/ 0 h 17"/>
                  <a:gd name="T32" fmla="*/ 0 w 202"/>
                  <a:gd name="T33" fmla="*/ 0 h 17"/>
                  <a:gd name="T34" fmla="*/ 0 w 202"/>
                  <a:gd name="T35" fmla="*/ 0 h 17"/>
                  <a:gd name="T36" fmla="*/ 0 w 202"/>
                  <a:gd name="T37" fmla="*/ 0 h 17"/>
                  <a:gd name="T38" fmla="*/ 0 w 202"/>
                  <a:gd name="T39" fmla="*/ 0 h 17"/>
                  <a:gd name="T40" fmla="*/ 0 w 202"/>
                  <a:gd name="T41" fmla="*/ 0 h 17"/>
                  <a:gd name="T42" fmla="*/ 0 w 202"/>
                  <a:gd name="T43" fmla="*/ 0 h 17"/>
                  <a:gd name="T44" fmla="*/ 0 w 202"/>
                  <a:gd name="T45" fmla="*/ 0 h 17"/>
                  <a:gd name="T46" fmla="*/ 0 w 202"/>
                  <a:gd name="T47" fmla="*/ 0 h 17"/>
                  <a:gd name="T48" fmla="*/ 0 w 202"/>
                  <a:gd name="T49" fmla="*/ 0 h 17"/>
                  <a:gd name="T50" fmla="*/ 0 w 202"/>
                  <a:gd name="T51" fmla="*/ 0 h 1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02"/>
                  <a:gd name="T79" fmla="*/ 0 h 17"/>
                  <a:gd name="T80" fmla="*/ 202 w 202"/>
                  <a:gd name="T81" fmla="*/ 17 h 1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02" h="17">
                    <a:moveTo>
                      <a:pt x="8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3" y="15"/>
                    </a:lnTo>
                    <a:lnTo>
                      <a:pt x="5" y="17"/>
                    </a:lnTo>
                    <a:lnTo>
                      <a:pt x="8" y="17"/>
                    </a:lnTo>
                    <a:lnTo>
                      <a:pt x="194" y="17"/>
                    </a:lnTo>
                    <a:lnTo>
                      <a:pt x="196" y="15"/>
                    </a:lnTo>
                    <a:lnTo>
                      <a:pt x="199" y="15"/>
                    </a:lnTo>
                    <a:lnTo>
                      <a:pt x="199" y="11"/>
                    </a:lnTo>
                    <a:lnTo>
                      <a:pt x="202" y="8"/>
                    </a:lnTo>
                    <a:lnTo>
                      <a:pt x="199" y="6"/>
                    </a:lnTo>
                    <a:lnTo>
                      <a:pt x="199" y="2"/>
                    </a:lnTo>
                    <a:lnTo>
                      <a:pt x="196" y="0"/>
                    </a:lnTo>
                    <a:lnTo>
                      <a:pt x="194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58" name="Line 1719"/>
              <p:cNvSpPr>
                <a:spLocks noChangeShapeType="1"/>
              </p:cNvSpPr>
              <p:nvPr/>
            </p:nvSpPr>
            <p:spPr bwMode="auto">
              <a:xfrm>
                <a:off x="1960" y="301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59" name="Freeform 1720"/>
              <p:cNvSpPr>
                <a:spLocks/>
              </p:cNvSpPr>
              <p:nvPr/>
            </p:nvSpPr>
            <p:spPr bwMode="auto">
              <a:xfrm>
                <a:off x="1957" y="3017"/>
                <a:ext cx="3" cy="28"/>
              </a:xfrm>
              <a:custGeom>
                <a:avLst/>
                <a:gdLst>
                  <a:gd name="T0" fmla="*/ 0 w 17"/>
                  <a:gd name="T1" fmla="*/ 0 h 138"/>
                  <a:gd name="T2" fmla="*/ 0 w 17"/>
                  <a:gd name="T3" fmla="*/ 0 h 138"/>
                  <a:gd name="T4" fmla="*/ 0 w 17"/>
                  <a:gd name="T5" fmla="*/ 0 h 138"/>
                  <a:gd name="T6" fmla="*/ 0 w 17"/>
                  <a:gd name="T7" fmla="*/ 0 h 138"/>
                  <a:gd name="T8" fmla="*/ 0 w 17"/>
                  <a:gd name="T9" fmla="*/ 0 h 138"/>
                  <a:gd name="T10" fmla="*/ 0 w 17"/>
                  <a:gd name="T11" fmla="*/ 0 h 138"/>
                  <a:gd name="T12" fmla="*/ 0 w 17"/>
                  <a:gd name="T13" fmla="*/ 0 h 138"/>
                  <a:gd name="T14" fmla="*/ 0 w 17"/>
                  <a:gd name="T15" fmla="*/ 0 h 138"/>
                  <a:gd name="T16" fmla="*/ 0 w 17"/>
                  <a:gd name="T17" fmla="*/ 0 h 138"/>
                  <a:gd name="T18" fmla="*/ 0 w 17"/>
                  <a:gd name="T19" fmla="*/ 0 h 138"/>
                  <a:gd name="T20" fmla="*/ 0 w 17"/>
                  <a:gd name="T21" fmla="*/ 0 h 138"/>
                  <a:gd name="T22" fmla="*/ 0 w 17"/>
                  <a:gd name="T23" fmla="*/ 0 h 138"/>
                  <a:gd name="T24" fmla="*/ 0 w 17"/>
                  <a:gd name="T25" fmla="*/ 0 h 138"/>
                  <a:gd name="T26" fmla="*/ 0 w 17"/>
                  <a:gd name="T27" fmla="*/ 0 h 138"/>
                  <a:gd name="T28" fmla="*/ 0 w 17"/>
                  <a:gd name="T29" fmla="*/ 0 h 138"/>
                  <a:gd name="T30" fmla="*/ 0 w 17"/>
                  <a:gd name="T31" fmla="*/ 0 h 138"/>
                  <a:gd name="T32" fmla="*/ 0 w 17"/>
                  <a:gd name="T33" fmla="*/ 0 h 138"/>
                  <a:gd name="T34" fmla="*/ 0 w 17"/>
                  <a:gd name="T35" fmla="*/ 0 h 138"/>
                  <a:gd name="T36" fmla="*/ 0 w 17"/>
                  <a:gd name="T37" fmla="*/ 0 h 138"/>
                  <a:gd name="T38" fmla="*/ 0 w 17"/>
                  <a:gd name="T39" fmla="*/ 0 h 138"/>
                  <a:gd name="T40" fmla="*/ 0 w 17"/>
                  <a:gd name="T41" fmla="*/ 0 h 138"/>
                  <a:gd name="T42" fmla="*/ 0 w 17"/>
                  <a:gd name="T43" fmla="*/ 0 h 138"/>
                  <a:gd name="T44" fmla="*/ 0 w 17"/>
                  <a:gd name="T45" fmla="*/ 0 h 138"/>
                  <a:gd name="T46" fmla="*/ 0 w 17"/>
                  <a:gd name="T47" fmla="*/ 0 h 138"/>
                  <a:gd name="T48" fmla="*/ 0 w 17"/>
                  <a:gd name="T49" fmla="*/ 0 h 138"/>
                  <a:gd name="T50" fmla="*/ 0 w 17"/>
                  <a:gd name="T51" fmla="*/ 0 h 13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38"/>
                  <a:gd name="T80" fmla="*/ 17 w 17"/>
                  <a:gd name="T81" fmla="*/ 138 h 13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38">
                    <a:moveTo>
                      <a:pt x="17" y="8"/>
                    </a:moveTo>
                    <a:lnTo>
                      <a:pt x="14" y="6"/>
                    </a:lnTo>
                    <a:lnTo>
                      <a:pt x="14" y="2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31"/>
                    </a:lnTo>
                    <a:lnTo>
                      <a:pt x="0" y="135"/>
                    </a:lnTo>
                    <a:lnTo>
                      <a:pt x="4" y="138"/>
                    </a:lnTo>
                    <a:lnTo>
                      <a:pt x="6" y="138"/>
                    </a:lnTo>
                    <a:lnTo>
                      <a:pt x="9" y="138"/>
                    </a:lnTo>
                    <a:lnTo>
                      <a:pt x="11" y="138"/>
                    </a:lnTo>
                    <a:lnTo>
                      <a:pt x="14" y="135"/>
                    </a:lnTo>
                    <a:lnTo>
                      <a:pt x="14" y="131"/>
                    </a:lnTo>
                    <a:lnTo>
                      <a:pt x="17" y="131"/>
                    </a:lnTo>
                    <a:lnTo>
                      <a:pt x="17" y="8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60" name="Line 1721"/>
              <p:cNvSpPr>
                <a:spLocks noChangeShapeType="1"/>
              </p:cNvSpPr>
              <p:nvPr/>
            </p:nvSpPr>
            <p:spPr bwMode="auto">
              <a:xfrm>
                <a:off x="1959" y="304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61" name="Freeform 1722"/>
              <p:cNvSpPr>
                <a:spLocks/>
              </p:cNvSpPr>
              <p:nvPr/>
            </p:nvSpPr>
            <p:spPr bwMode="auto">
              <a:xfrm>
                <a:off x="1957" y="3041"/>
                <a:ext cx="15" cy="4"/>
              </a:xfrm>
              <a:custGeom>
                <a:avLst/>
                <a:gdLst>
                  <a:gd name="T0" fmla="*/ 0 w 74"/>
                  <a:gd name="T1" fmla="*/ 0 h 19"/>
                  <a:gd name="T2" fmla="*/ 0 w 74"/>
                  <a:gd name="T3" fmla="*/ 0 h 19"/>
                  <a:gd name="T4" fmla="*/ 0 w 74"/>
                  <a:gd name="T5" fmla="*/ 0 h 19"/>
                  <a:gd name="T6" fmla="*/ 0 w 74"/>
                  <a:gd name="T7" fmla="*/ 0 h 19"/>
                  <a:gd name="T8" fmla="*/ 0 w 74"/>
                  <a:gd name="T9" fmla="*/ 0 h 19"/>
                  <a:gd name="T10" fmla="*/ 0 w 74"/>
                  <a:gd name="T11" fmla="*/ 0 h 19"/>
                  <a:gd name="T12" fmla="*/ 0 w 74"/>
                  <a:gd name="T13" fmla="*/ 0 h 19"/>
                  <a:gd name="T14" fmla="*/ 0 w 74"/>
                  <a:gd name="T15" fmla="*/ 0 h 19"/>
                  <a:gd name="T16" fmla="*/ 0 w 74"/>
                  <a:gd name="T17" fmla="*/ 0 h 19"/>
                  <a:gd name="T18" fmla="*/ 0 w 74"/>
                  <a:gd name="T19" fmla="*/ 0 h 19"/>
                  <a:gd name="T20" fmla="*/ 0 w 74"/>
                  <a:gd name="T21" fmla="*/ 0 h 19"/>
                  <a:gd name="T22" fmla="*/ 0 w 74"/>
                  <a:gd name="T23" fmla="*/ 0 h 19"/>
                  <a:gd name="T24" fmla="*/ 0 w 74"/>
                  <a:gd name="T25" fmla="*/ 0 h 19"/>
                  <a:gd name="T26" fmla="*/ 0 w 74"/>
                  <a:gd name="T27" fmla="*/ 0 h 19"/>
                  <a:gd name="T28" fmla="*/ 0 w 74"/>
                  <a:gd name="T29" fmla="*/ 0 h 19"/>
                  <a:gd name="T30" fmla="*/ 0 w 74"/>
                  <a:gd name="T31" fmla="*/ 0 h 19"/>
                  <a:gd name="T32" fmla="*/ 0 w 74"/>
                  <a:gd name="T33" fmla="*/ 0 h 19"/>
                  <a:gd name="T34" fmla="*/ 0 w 74"/>
                  <a:gd name="T35" fmla="*/ 0 h 19"/>
                  <a:gd name="T36" fmla="*/ 0 w 74"/>
                  <a:gd name="T37" fmla="*/ 0 h 19"/>
                  <a:gd name="T38" fmla="*/ 0 w 74"/>
                  <a:gd name="T39" fmla="*/ 0 h 19"/>
                  <a:gd name="T40" fmla="*/ 0 w 74"/>
                  <a:gd name="T41" fmla="*/ 0 h 19"/>
                  <a:gd name="T42" fmla="*/ 0 w 74"/>
                  <a:gd name="T43" fmla="*/ 0 h 19"/>
                  <a:gd name="T44" fmla="*/ 0 w 74"/>
                  <a:gd name="T45" fmla="*/ 0 h 19"/>
                  <a:gd name="T46" fmla="*/ 0 w 74"/>
                  <a:gd name="T47" fmla="*/ 0 h 19"/>
                  <a:gd name="T48" fmla="*/ 0 w 74"/>
                  <a:gd name="T49" fmla="*/ 0 h 19"/>
                  <a:gd name="T50" fmla="*/ 0 w 74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74"/>
                  <a:gd name="T79" fmla="*/ 0 h 19"/>
                  <a:gd name="T80" fmla="*/ 74 w 74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74" h="19">
                    <a:moveTo>
                      <a:pt x="9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19"/>
                    </a:lnTo>
                    <a:lnTo>
                      <a:pt x="6" y="19"/>
                    </a:lnTo>
                    <a:lnTo>
                      <a:pt x="9" y="19"/>
                    </a:lnTo>
                    <a:lnTo>
                      <a:pt x="63" y="19"/>
                    </a:lnTo>
                    <a:lnTo>
                      <a:pt x="68" y="19"/>
                    </a:lnTo>
                    <a:lnTo>
                      <a:pt x="72" y="16"/>
                    </a:lnTo>
                    <a:lnTo>
                      <a:pt x="72" y="12"/>
                    </a:lnTo>
                    <a:lnTo>
                      <a:pt x="74" y="10"/>
                    </a:lnTo>
                    <a:lnTo>
                      <a:pt x="72" y="6"/>
                    </a:lnTo>
                    <a:lnTo>
                      <a:pt x="72" y="4"/>
                    </a:lnTo>
                    <a:lnTo>
                      <a:pt x="68" y="0"/>
                    </a:lnTo>
                    <a:lnTo>
                      <a:pt x="66" y="0"/>
                    </a:lnTo>
                    <a:lnTo>
                      <a:pt x="63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62" name="Line 1723"/>
              <p:cNvSpPr>
                <a:spLocks noChangeShapeType="1"/>
              </p:cNvSpPr>
              <p:nvPr/>
            </p:nvSpPr>
            <p:spPr bwMode="auto">
              <a:xfrm>
                <a:off x="1972" y="304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63" name="Freeform 1724"/>
              <p:cNvSpPr>
                <a:spLocks/>
              </p:cNvSpPr>
              <p:nvPr/>
            </p:nvSpPr>
            <p:spPr bwMode="auto">
              <a:xfrm>
                <a:off x="1969" y="3041"/>
                <a:ext cx="3" cy="28"/>
              </a:xfrm>
              <a:custGeom>
                <a:avLst/>
                <a:gdLst>
                  <a:gd name="T0" fmla="*/ 0 w 16"/>
                  <a:gd name="T1" fmla="*/ 0 h 139"/>
                  <a:gd name="T2" fmla="*/ 0 w 16"/>
                  <a:gd name="T3" fmla="*/ 0 h 139"/>
                  <a:gd name="T4" fmla="*/ 0 w 16"/>
                  <a:gd name="T5" fmla="*/ 0 h 139"/>
                  <a:gd name="T6" fmla="*/ 0 w 16"/>
                  <a:gd name="T7" fmla="*/ 0 h 139"/>
                  <a:gd name="T8" fmla="*/ 0 w 16"/>
                  <a:gd name="T9" fmla="*/ 0 h 139"/>
                  <a:gd name="T10" fmla="*/ 0 w 16"/>
                  <a:gd name="T11" fmla="*/ 0 h 139"/>
                  <a:gd name="T12" fmla="*/ 0 w 16"/>
                  <a:gd name="T13" fmla="*/ 0 h 139"/>
                  <a:gd name="T14" fmla="*/ 0 w 16"/>
                  <a:gd name="T15" fmla="*/ 0 h 139"/>
                  <a:gd name="T16" fmla="*/ 0 w 16"/>
                  <a:gd name="T17" fmla="*/ 0 h 139"/>
                  <a:gd name="T18" fmla="*/ 0 w 16"/>
                  <a:gd name="T19" fmla="*/ 0 h 139"/>
                  <a:gd name="T20" fmla="*/ 0 w 16"/>
                  <a:gd name="T21" fmla="*/ 0 h 139"/>
                  <a:gd name="T22" fmla="*/ 0 w 16"/>
                  <a:gd name="T23" fmla="*/ 0 h 139"/>
                  <a:gd name="T24" fmla="*/ 0 w 16"/>
                  <a:gd name="T25" fmla="*/ 0 h 139"/>
                  <a:gd name="T26" fmla="*/ 0 w 16"/>
                  <a:gd name="T27" fmla="*/ 0 h 139"/>
                  <a:gd name="T28" fmla="*/ 0 w 16"/>
                  <a:gd name="T29" fmla="*/ 0 h 139"/>
                  <a:gd name="T30" fmla="*/ 0 w 16"/>
                  <a:gd name="T31" fmla="*/ 0 h 139"/>
                  <a:gd name="T32" fmla="*/ 0 w 16"/>
                  <a:gd name="T33" fmla="*/ 0 h 139"/>
                  <a:gd name="T34" fmla="*/ 0 w 16"/>
                  <a:gd name="T35" fmla="*/ 0 h 139"/>
                  <a:gd name="T36" fmla="*/ 0 w 16"/>
                  <a:gd name="T37" fmla="*/ 0 h 139"/>
                  <a:gd name="T38" fmla="*/ 0 w 16"/>
                  <a:gd name="T39" fmla="*/ 0 h 139"/>
                  <a:gd name="T40" fmla="*/ 0 w 16"/>
                  <a:gd name="T41" fmla="*/ 0 h 139"/>
                  <a:gd name="T42" fmla="*/ 0 w 16"/>
                  <a:gd name="T43" fmla="*/ 0 h 139"/>
                  <a:gd name="T44" fmla="*/ 0 w 16"/>
                  <a:gd name="T45" fmla="*/ 0 h 139"/>
                  <a:gd name="T46" fmla="*/ 0 w 16"/>
                  <a:gd name="T47" fmla="*/ 0 h 139"/>
                  <a:gd name="T48" fmla="*/ 0 w 16"/>
                  <a:gd name="T49" fmla="*/ 0 h 139"/>
                  <a:gd name="T50" fmla="*/ 0 w 16"/>
                  <a:gd name="T51" fmla="*/ 0 h 13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39"/>
                  <a:gd name="T80" fmla="*/ 16 w 16"/>
                  <a:gd name="T81" fmla="*/ 139 h 13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39">
                    <a:moveTo>
                      <a:pt x="16" y="10"/>
                    </a:moveTo>
                    <a:lnTo>
                      <a:pt x="14" y="6"/>
                    </a:lnTo>
                    <a:lnTo>
                      <a:pt x="14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33"/>
                    </a:lnTo>
                    <a:lnTo>
                      <a:pt x="0" y="137"/>
                    </a:lnTo>
                    <a:lnTo>
                      <a:pt x="3" y="139"/>
                    </a:lnTo>
                    <a:lnTo>
                      <a:pt x="5" y="139"/>
                    </a:lnTo>
                    <a:lnTo>
                      <a:pt x="8" y="139"/>
                    </a:lnTo>
                    <a:lnTo>
                      <a:pt x="10" y="139"/>
                    </a:lnTo>
                    <a:lnTo>
                      <a:pt x="14" y="137"/>
                    </a:lnTo>
                    <a:lnTo>
                      <a:pt x="14" y="133"/>
                    </a:lnTo>
                    <a:lnTo>
                      <a:pt x="16" y="133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64" name="Line 1725"/>
              <p:cNvSpPr>
                <a:spLocks noChangeShapeType="1"/>
              </p:cNvSpPr>
              <p:nvPr/>
            </p:nvSpPr>
            <p:spPr bwMode="auto">
              <a:xfrm>
                <a:off x="1970" y="306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65" name="Freeform 1726"/>
              <p:cNvSpPr>
                <a:spLocks/>
              </p:cNvSpPr>
              <p:nvPr/>
            </p:nvSpPr>
            <p:spPr bwMode="auto">
              <a:xfrm>
                <a:off x="1969" y="3065"/>
                <a:ext cx="20" cy="4"/>
              </a:xfrm>
              <a:custGeom>
                <a:avLst/>
                <a:gdLst>
                  <a:gd name="T0" fmla="*/ 0 w 101"/>
                  <a:gd name="T1" fmla="*/ 0 h 19"/>
                  <a:gd name="T2" fmla="*/ 0 w 101"/>
                  <a:gd name="T3" fmla="*/ 0 h 19"/>
                  <a:gd name="T4" fmla="*/ 0 w 101"/>
                  <a:gd name="T5" fmla="*/ 0 h 19"/>
                  <a:gd name="T6" fmla="*/ 0 w 101"/>
                  <a:gd name="T7" fmla="*/ 0 h 19"/>
                  <a:gd name="T8" fmla="*/ 0 w 101"/>
                  <a:gd name="T9" fmla="*/ 0 h 19"/>
                  <a:gd name="T10" fmla="*/ 0 w 101"/>
                  <a:gd name="T11" fmla="*/ 0 h 19"/>
                  <a:gd name="T12" fmla="*/ 0 w 101"/>
                  <a:gd name="T13" fmla="*/ 0 h 19"/>
                  <a:gd name="T14" fmla="*/ 0 w 101"/>
                  <a:gd name="T15" fmla="*/ 0 h 19"/>
                  <a:gd name="T16" fmla="*/ 0 w 101"/>
                  <a:gd name="T17" fmla="*/ 0 h 19"/>
                  <a:gd name="T18" fmla="*/ 0 w 101"/>
                  <a:gd name="T19" fmla="*/ 0 h 19"/>
                  <a:gd name="T20" fmla="*/ 0 w 101"/>
                  <a:gd name="T21" fmla="*/ 0 h 19"/>
                  <a:gd name="T22" fmla="*/ 0 w 101"/>
                  <a:gd name="T23" fmla="*/ 0 h 19"/>
                  <a:gd name="T24" fmla="*/ 0 w 101"/>
                  <a:gd name="T25" fmla="*/ 0 h 19"/>
                  <a:gd name="T26" fmla="*/ 0 w 101"/>
                  <a:gd name="T27" fmla="*/ 0 h 19"/>
                  <a:gd name="T28" fmla="*/ 0 w 101"/>
                  <a:gd name="T29" fmla="*/ 0 h 19"/>
                  <a:gd name="T30" fmla="*/ 0 w 101"/>
                  <a:gd name="T31" fmla="*/ 0 h 19"/>
                  <a:gd name="T32" fmla="*/ 0 w 101"/>
                  <a:gd name="T33" fmla="*/ 0 h 19"/>
                  <a:gd name="T34" fmla="*/ 0 w 101"/>
                  <a:gd name="T35" fmla="*/ 0 h 19"/>
                  <a:gd name="T36" fmla="*/ 0 w 101"/>
                  <a:gd name="T37" fmla="*/ 0 h 19"/>
                  <a:gd name="T38" fmla="*/ 0 w 101"/>
                  <a:gd name="T39" fmla="*/ 0 h 19"/>
                  <a:gd name="T40" fmla="*/ 0 w 101"/>
                  <a:gd name="T41" fmla="*/ 0 h 19"/>
                  <a:gd name="T42" fmla="*/ 0 w 101"/>
                  <a:gd name="T43" fmla="*/ 0 h 19"/>
                  <a:gd name="T44" fmla="*/ 0 w 101"/>
                  <a:gd name="T45" fmla="*/ 0 h 19"/>
                  <a:gd name="T46" fmla="*/ 0 w 101"/>
                  <a:gd name="T47" fmla="*/ 0 h 19"/>
                  <a:gd name="T48" fmla="*/ 0 w 101"/>
                  <a:gd name="T49" fmla="*/ 0 h 19"/>
                  <a:gd name="T50" fmla="*/ 0 w 101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01"/>
                  <a:gd name="T79" fmla="*/ 0 h 19"/>
                  <a:gd name="T80" fmla="*/ 101 w 101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01" h="19">
                    <a:moveTo>
                      <a:pt x="8" y="0"/>
                    </a:moveTo>
                    <a:lnTo>
                      <a:pt x="5" y="0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3" y="19"/>
                    </a:lnTo>
                    <a:lnTo>
                      <a:pt x="5" y="19"/>
                    </a:lnTo>
                    <a:lnTo>
                      <a:pt x="8" y="19"/>
                    </a:lnTo>
                    <a:lnTo>
                      <a:pt x="93" y="19"/>
                    </a:lnTo>
                    <a:lnTo>
                      <a:pt x="95" y="19"/>
                    </a:lnTo>
                    <a:lnTo>
                      <a:pt x="98" y="17"/>
                    </a:lnTo>
                    <a:lnTo>
                      <a:pt x="101" y="17"/>
                    </a:lnTo>
                    <a:lnTo>
                      <a:pt x="101" y="13"/>
                    </a:lnTo>
                    <a:lnTo>
                      <a:pt x="101" y="10"/>
                    </a:lnTo>
                    <a:lnTo>
                      <a:pt x="101" y="7"/>
                    </a:lnTo>
                    <a:lnTo>
                      <a:pt x="98" y="4"/>
                    </a:lnTo>
                    <a:lnTo>
                      <a:pt x="95" y="4"/>
                    </a:lnTo>
                    <a:lnTo>
                      <a:pt x="95" y="0"/>
                    </a:lnTo>
                    <a:lnTo>
                      <a:pt x="93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66" name="Line 1727"/>
              <p:cNvSpPr>
                <a:spLocks noChangeShapeType="1"/>
              </p:cNvSpPr>
              <p:nvPr/>
            </p:nvSpPr>
            <p:spPr bwMode="auto">
              <a:xfrm>
                <a:off x="1987" y="306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67" name="Freeform 1728"/>
              <p:cNvSpPr>
                <a:spLocks/>
              </p:cNvSpPr>
              <p:nvPr/>
            </p:nvSpPr>
            <p:spPr bwMode="auto">
              <a:xfrm>
                <a:off x="1985" y="3065"/>
                <a:ext cx="35" cy="4"/>
              </a:xfrm>
              <a:custGeom>
                <a:avLst/>
                <a:gdLst>
                  <a:gd name="T0" fmla="*/ 0 w 175"/>
                  <a:gd name="T1" fmla="*/ 0 h 19"/>
                  <a:gd name="T2" fmla="*/ 0 w 175"/>
                  <a:gd name="T3" fmla="*/ 0 h 19"/>
                  <a:gd name="T4" fmla="*/ 0 w 175"/>
                  <a:gd name="T5" fmla="*/ 0 h 19"/>
                  <a:gd name="T6" fmla="*/ 0 w 175"/>
                  <a:gd name="T7" fmla="*/ 0 h 19"/>
                  <a:gd name="T8" fmla="*/ 0 w 175"/>
                  <a:gd name="T9" fmla="*/ 0 h 19"/>
                  <a:gd name="T10" fmla="*/ 0 w 175"/>
                  <a:gd name="T11" fmla="*/ 0 h 19"/>
                  <a:gd name="T12" fmla="*/ 0 w 175"/>
                  <a:gd name="T13" fmla="*/ 0 h 19"/>
                  <a:gd name="T14" fmla="*/ 0 w 175"/>
                  <a:gd name="T15" fmla="*/ 0 h 19"/>
                  <a:gd name="T16" fmla="*/ 0 w 175"/>
                  <a:gd name="T17" fmla="*/ 0 h 19"/>
                  <a:gd name="T18" fmla="*/ 0 w 175"/>
                  <a:gd name="T19" fmla="*/ 0 h 19"/>
                  <a:gd name="T20" fmla="*/ 0 w 175"/>
                  <a:gd name="T21" fmla="*/ 0 h 19"/>
                  <a:gd name="T22" fmla="*/ 0 w 175"/>
                  <a:gd name="T23" fmla="*/ 0 h 19"/>
                  <a:gd name="T24" fmla="*/ 0 w 175"/>
                  <a:gd name="T25" fmla="*/ 0 h 19"/>
                  <a:gd name="T26" fmla="*/ 0 w 175"/>
                  <a:gd name="T27" fmla="*/ 0 h 19"/>
                  <a:gd name="T28" fmla="*/ 0 w 175"/>
                  <a:gd name="T29" fmla="*/ 0 h 19"/>
                  <a:gd name="T30" fmla="*/ 0 w 175"/>
                  <a:gd name="T31" fmla="*/ 0 h 19"/>
                  <a:gd name="T32" fmla="*/ 0 w 175"/>
                  <a:gd name="T33" fmla="*/ 0 h 19"/>
                  <a:gd name="T34" fmla="*/ 0 w 175"/>
                  <a:gd name="T35" fmla="*/ 0 h 19"/>
                  <a:gd name="T36" fmla="*/ 0 w 175"/>
                  <a:gd name="T37" fmla="*/ 0 h 19"/>
                  <a:gd name="T38" fmla="*/ 0 w 175"/>
                  <a:gd name="T39" fmla="*/ 0 h 19"/>
                  <a:gd name="T40" fmla="*/ 0 w 175"/>
                  <a:gd name="T41" fmla="*/ 0 h 19"/>
                  <a:gd name="T42" fmla="*/ 0 w 175"/>
                  <a:gd name="T43" fmla="*/ 0 h 19"/>
                  <a:gd name="T44" fmla="*/ 0 w 175"/>
                  <a:gd name="T45" fmla="*/ 0 h 19"/>
                  <a:gd name="T46" fmla="*/ 0 w 175"/>
                  <a:gd name="T47" fmla="*/ 0 h 19"/>
                  <a:gd name="T48" fmla="*/ 0 w 175"/>
                  <a:gd name="T49" fmla="*/ 0 h 19"/>
                  <a:gd name="T50" fmla="*/ 0 w 175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5"/>
                  <a:gd name="T79" fmla="*/ 0 h 19"/>
                  <a:gd name="T80" fmla="*/ 175 w 175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5" h="19">
                    <a:moveTo>
                      <a:pt x="9" y="0"/>
                    </a:moveTo>
                    <a:lnTo>
                      <a:pt x="6" y="0"/>
                    </a:lnTo>
                    <a:lnTo>
                      <a:pt x="3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3" y="17"/>
                    </a:lnTo>
                    <a:lnTo>
                      <a:pt x="3" y="19"/>
                    </a:lnTo>
                    <a:lnTo>
                      <a:pt x="6" y="19"/>
                    </a:lnTo>
                    <a:lnTo>
                      <a:pt x="9" y="19"/>
                    </a:lnTo>
                    <a:lnTo>
                      <a:pt x="164" y="19"/>
                    </a:lnTo>
                    <a:lnTo>
                      <a:pt x="169" y="19"/>
                    </a:lnTo>
                    <a:lnTo>
                      <a:pt x="173" y="17"/>
                    </a:lnTo>
                    <a:lnTo>
                      <a:pt x="173" y="13"/>
                    </a:lnTo>
                    <a:lnTo>
                      <a:pt x="175" y="10"/>
                    </a:lnTo>
                    <a:lnTo>
                      <a:pt x="173" y="7"/>
                    </a:lnTo>
                    <a:lnTo>
                      <a:pt x="173" y="4"/>
                    </a:lnTo>
                    <a:lnTo>
                      <a:pt x="169" y="4"/>
                    </a:lnTo>
                    <a:lnTo>
                      <a:pt x="167" y="0"/>
                    </a:lnTo>
                    <a:lnTo>
                      <a:pt x="164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68" name="Line 1729"/>
              <p:cNvSpPr>
                <a:spLocks noChangeShapeType="1"/>
              </p:cNvSpPr>
              <p:nvPr/>
            </p:nvSpPr>
            <p:spPr bwMode="auto">
              <a:xfrm>
                <a:off x="2020" y="306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69" name="Freeform 1730"/>
              <p:cNvSpPr>
                <a:spLocks/>
              </p:cNvSpPr>
              <p:nvPr/>
            </p:nvSpPr>
            <p:spPr bwMode="auto">
              <a:xfrm>
                <a:off x="2017" y="3065"/>
                <a:ext cx="3" cy="29"/>
              </a:xfrm>
              <a:custGeom>
                <a:avLst/>
                <a:gdLst>
                  <a:gd name="T0" fmla="*/ 0 w 17"/>
                  <a:gd name="T1" fmla="*/ 0 h 146"/>
                  <a:gd name="T2" fmla="*/ 0 w 17"/>
                  <a:gd name="T3" fmla="*/ 0 h 146"/>
                  <a:gd name="T4" fmla="*/ 0 w 17"/>
                  <a:gd name="T5" fmla="*/ 0 h 146"/>
                  <a:gd name="T6" fmla="*/ 0 w 17"/>
                  <a:gd name="T7" fmla="*/ 0 h 146"/>
                  <a:gd name="T8" fmla="*/ 0 w 17"/>
                  <a:gd name="T9" fmla="*/ 0 h 146"/>
                  <a:gd name="T10" fmla="*/ 0 w 17"/>
                  <a:gd name="T11" fmla="*/ 0 h 146"/>
                  <a:gd name="T12" fmla="*/ 0 w 17"/>
                  <a:gd name="T13" fmla="*/ 0 h 146"/>
                  <a:gd name="T14" fmla="*/ 0 w 17"/>
                  <a:gd name="T15" fmla="*/ 0 h 146"/>
                  <a:gd name="T16" fmla="*/ 0 w 17"/>
                  <a:gd name="T17" fmla="*/ 0 h 146"/>
                  <a:gd name="T18" fmla="*/ 0 w 17"/>
                  <a:gd name="T19" fmla="*/ 0 h 146"/>
                  <a:gd name="T20" fmla="*/ 0 w 17"/>
                  <a:gd name="T21" fmla="*/ 0 h 146"/>
                  <a:gd name="T22" fmla="*/ 0 w 17"/>
                  <a:gd name="T23" fmla="*/ 0 h 146"/>
                  <a:gd name="T24" fmla="*/ 0 w 17"/>
                  <a:gd name="T25" fmla="*/ 0 h 146"/>
                  <a:gd name="T26" fmla="*/ 0 w 17"/>
                  <a:gd name="T27" fmla="*/ 0 h 146"/>
                  <a:gd name="T28" fmla="*/ 0 w 17"/>
                  <a:gd name="T29" fmla="*/ 0 h 146"/>
                  <a:gd name="T30" fmla="*/ 0 w 17"/>
                  <a:gd name="T31" fmla="*/ 0 h 146"/>
                  <a:gd name="T32" fmla="*/ 0 w 17"/>
                  <a:gd name="T33" fmla="*/ 0 h 146"/>
                  <a:gd name="T34" fmla="*/ 0 w 17"/>
                  <a:gd name="T35" fmla="*/ 0 h 146"/>
                  <a:gd name="T36" fmla="*/ 0 w 17"/>
                  <a:gd name="T37" fmla="*/ 0 h 146"/>
                  <a:gd name="T38" fmla="*/ 0 w 17"/>
                  <a:gd name="T39" fmla="*/ 0 h 146"/>
                  <a:gd name="T40" fmla="*/ 0 w 17"/>
                  <a:gd name="T41" fmla="*/ 0 h 146"/>
                  <a:gd name="T42" fmla="*/ 0 w 17"/>
                  <a:gd name="T43" fmla="*/ 0 h 146"/>
                  <a:gd name="T44" fmla="*/ 0 w 17"/>
                  <a:gd name="T45" fmla="*/ 0 h 146"/>
                  <a:gd name="T46" fmla="*/ 0 w 17"/>
                  <a:gd name="T47" fmla="*/ 0 h 146"/>
                  <a:gd name="T48" fmla="*/ 0 w 17"/>
                  <a:gd name="T49" fmla="*/ 0 h 146"/>
                  <a:gd name="T50" fmla="*/ 0 w 17"/>
                  <a:gd name="T51" fmla="*/ 0 h 14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46"/>
                  <a:gd name="T80" fmla="*/ 17 w 17"/>
                  <a:gd name="T81" fmla="*/ 146 h 14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46">
                    <a:moveTo>
                      <a:pt x="17" y="10"/>
                    </a:moveTo>
                    <a:lnTo>
                      <a:pt x="15" y="7"/>
                    </a:lnTo>
                    <a:lnTo>
                      <a:pt x="15" y="4"/>
                    </a:lnTo>
                    <a:lnTo>
                      <a:pt x="11" y="4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36"/>
                    </a:lnTo>
                    <a:lnTo>
                      <a:pt x="0" y="142"/>
                    </a:lnTo>
                    <a:lnTo>
                      <a:pt x="4" y="146"/>
                    </a:lnTo>
                    <a:lnTo>
                      <a:pt x="6" y="146"/>
                    </a:lnTo>
                    <a:lnTo>
                      <a:pt x="9" y="146"/>
                    </a:lnTo>
                    <a:lnTo>
                      <a:pt x="11" y="146"/>
                    </a:lnTo>
                    <a:lnTo>
                      <a:pt x="15" y="142"/>
                    </a:lnTo>
                    <a:lnTo>
                      <a:pt x="15" y="139"/>
                    </a:lnTo>
                    <a:lnTo>
                      <a:pt x="17" y="136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70" name="Line 1731"/>
              <p:cNvSpPr>
                <a:spLocks noChangeShapeType="1"/>
              </p:cNvSpPr>
              <p:nvPr/>
            </p:nvSpPr>
            <p:spPr bwMode="auto">
              <a:xfrm>
                <a:off x="2019" y="309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71" name="Freeform 1732"/>
              <p:cNvSpPr>
                <a:spLocks/>
              </p:cNvSpPr>
              <p:nvPr/>
            </p:nvSpPr>
            <p:spPr bwMode="auto">
              <a:xfrm>
                <a:off x="2017" y="3090"/>
                <a:ext cx="9" cy="4"/>
              </a:xfrm>
              <a:custGeom>
                <a:avLst/>
                <a:gdLst>
                  <a:gd name="T0" fmla="*/ 0 w 44"/>
                  <a:gd name="T1" fmla="*/ 0 h 19"/>
                  <a:gd name="T2" fmla="*/ 0 w 44"/>
                  <a:gd name="T3" fmla="*/ 0 h 19"/>
                  <a:gd name="T4" fmla="*/ 0 w 44"/>
                  <a:gd name="T5" fmla="*/ 0 h 19"/>
                  <a:gd name="T6" fmla="*/ 0 w 44"/>
                  <a:gd name="T7" fmla="*/ 0 h 19"/>
                  <a:gd name="T8" fmla="*/ 0 w 44"/>
                  <a:gd name="T9" fmla="*/ 0 h 19"/>
                  <a:gd name="T10" fmla="*/ 0 w 44"/>
                  <a:gd name="T11" fmla="*/ 0 h 19"/>
                  <a:gd name="T12" fmla="*/ 0 w 44"/>
                  <a:gd name="T13" fmla="*/ 0 h 19"/>
                  <a:gd name="T14" fmla="*/ 0 w 44"/>
                  <a:gd name="T15" fmla="*/ 0 h 19"/>
                  <a:gd name="T16" fmla="*/ 0 w 44"/>
                  <a:gd name="T17" fmla="*/ 0 h 19"/>
                  <a:gd name="T18" fmla="*/ 0 w 44"/>
                  <a:gd name="T19" fmla="*/ 0 h 19"/>
                  <a:gd name="T20" fmla="*/ 0 w 44"/>
                  <a:gd name="T21" fmla="*/ 0 h 19"/>
                  <a:gd name="T22" fmla="*/ 0 w 44"/>
                  <a:gd name="T23" fmla="*/ 0 h 19"/>
                  <a:gd name="T24" fmla="*/ 0 w 44"/>
                  <a:gd name="T25" fmla="*/ 0 h 19"/>
                  <a:gd name="T26" fmla="*/ 0 w 44"/>
                  <a:gd name="T27" fmla="*/ 0 h 19"/>
                  <a:gd name="T28" fmla="*/ 0 w 44"/>
                  <a:gd name="T29" fmla="*/ 0 h 19"/>
                  <a:gd name="T30" fmla="*/ 0 w 44"/>
                  <a:gd name="T31" fmla="*/ 0 h 19"/>
                  <a:gd name="T32" fmla="*/ 0 w 44"/>
                  <a:gd name="T33" fmla="*/ 0 h 19"/>
                  <a:gd name="T34" fmla="*/ 0 w 44"/>
                  <a:gd name="T35" fmla="*/ 0 h 19"/>
                  <a:gd name="T36" fmla="*/ 0 w 44"/>
                  <a:gd name="T37" fmla="*/ 0 h 19"/>
                  <a:gd name="T38" fmla="*/ 0 w 44"/>
                  <a:gd name="T39" fmla="*/ 0 h 19"/>
                  <a:gd name="T40" fmla="*/ 0 w 44"/>
                  <a:gd name="T41" fmla="*/ 0 h 19"/>
                  <a:gd name="T42" fmla="*/ 0 w 44"/>
                  <a:gd name="T43" fmla="*/ 0 h 19"/>
                  <a:gd name="T44" fmla="*/ 0 w 44"/>
                  <a:gd name="T45" fmla="*/ 0 h 19"/>
                  <a:gd name="T46" fmla="*/ 0 w 44"/>
                  <a:gd name="T47" fmla="*/ 0 h 19"/>
                  <a:gd name="T48" fmla="*/ 0 w 44"/>
                  <a:gd name="T49" fmla="*/ 0 h 19"/>
                  <a:gd name="T50" fmla="*/ 0 w 44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4"/>
                  <a:gd name="T79" fmla="*/ 0 h 19"/>
                  <a:gd name="T80" fmla="*/ 44 w 44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4" h="19">
                    <a:moveTo>
                      <a:pt x="9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4" y="19"/>
                    </a:lnTo>
                    <a:lnTo>
                      <a:pt x="6" y="19"/>
                    </a:lnTo>
                    <a:lnTo>
                      <a:pt x="9" y="19"/>
                    </a:lnTo>
                    <a:lnTo>
                      <a:pt x="35" y="19"/>
                    </a:lnTo>
                    <a:lnTo>
                      <a:pt x="39" y="19"/>
                    </a:lnTo>
                    <a:lnTo>
                      <a:pt x="41" y="15"/>
                    </a:lnTo>
                    <a:lnTo>
                      <a:pt x="44" y="15"/>
                    </a:lnTo>
                    <a:lnTo>
                      <a:pt x="44" y="12"/>
                    </a:lnTo>
                    <a:lnTo>
                      <a:pt x="44" y="9"/>
                    </a:lnTo>
                    <a:lnTo>
                      <a:pt x="44" y="6"/>
                    </a:lnTo>
                    <a:lnTo>
                      <a:pt x="41" y="2"/>
                    </a:lnTo>
                    <a:lnTo>
                      <a:pt x="39" y="0"/>
                    </a:lnTo>
                    <a:lnTo>
                      <a:pt x="35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72" name="Line 1733"/>
              <p:cNvSpPr>
                <a:spLocks noChangeShapeType="1"/>
              </p:cNvSpPr>
              <p:nvPr/>
            </p:nvSpPr>
            <p:spPr bwMode="auto">
              <a:xfrm>
                <a:off x="2024" y="309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73" name="Freeform 1734"/>
              <p:cNvSpPr>
                <a:spLocks/>
              </p:cNvSpPr>
              <p:nvPr/>
            </p:nvSpPr>
            <p:spPr bwMode="auto">
              <a:xfrm>
                <a:off x="2023" y="3090"/>
                <a:ext cx="51" cy="4"/>
              </a:xfrm>
              <a:custGeom>
                <a:avLst/>
                <a:gdLst>
                  <a:gd name="T0" fmla="*/ 0 w 259"/>
                  <a:gd name="T1" fmla="*/ 0 h 19"/>
                  <a:gd name="T2" fmla="*/ 0 w 259"/>
                  <a:gd name="T3" fmla="*/ 0 h 19"/>
                  <a:gd name="T4" fmla="*/ 0 w 259"/>
                  <a:gd name="T5" fmla="*/ 0 h 19"/>
                  <a:gd name="T6" fmla="*/ 0 w 259"/>
                  <a:gd name="T7" fmla="*/ 0 h 19"/>
                  <a:gd name="T8" fmla="*/ 0 w 259"/>
                  <a:gd name="T9" fmla="*/ 0 h 19"/>
                  <a:gd name="T10" fmla="*/ 0 w 259"/>
                  <a:gd name="T11" fmla="*/ 0 h 19"/>
                  <a:gd name="T12" fmla="*/ 0 w 259"/>
                  <a:gd name="T13" fmla="*/ 0 h 19"/>
                  <a:gd name="T14" fmla="*/ 0 w 259"/>
                  <a:gd name="T15" fmla="*/ 0 h 19"/>
                  <a:gd name="T16" fmla="*/ 0 w 259"/>
                  <a:gd name="T17" fmla="*/ 0 h 19"/>
                  <a:gd name="T18" fmla="*/ 0 w 259"/>
                  <a:gd name="T19" fmla="*/ 0 h 19"/>
                  <a:gd name="T20" fmla="*/ 0 w 259"/>
                  <a:gd name="T21" fmla="*/ 0 h 19"/>
                  <a:gd name="T22" fmla="*/ 0 w 259"/>
                  <a:gd name="T23" fmla="*/ 0 h 19"/>
                  <a:gd name="T24" fmla="*/ 0 w 259"/>
                  <a:gd name="T25" fmla="*/ 0 h 19"/>
                  <a:gd name="T26" fmla="*/ 0 w 259"/>
                  <a:gd name="T27" fmla="*/ 0 h 19"/>
                  <a:gd name="T28" fmla="*/ 0 w 259"/>
                  <a:gd name="T29" fmla="*/ 0 h 19"/>
                  <a:gd name="T30" fmla="*/ 0 w 259"/>
                  <a:gd name="T31" fmla="*/ 0 h 19"/>
                  <a:gd name="T32" fmla="*/ 0 w 259"/>
                  <a:gd name="T33" fmla="*/ 0 h 19"/>
                  <a:gd name="T34" fmla="*/ 0 w 259"/>
                  <a:gd name="T35" fmla="*/ 0 h 19"/>
                  <a:gd name="T36" fmla="*/ 0 w 259"/>
                  <a:gd name="T37" fmla="*/ 0 h 19"/>
                  <a:gd name="T38" fmla="*/ 0 w 259"/>
                  <a:gd name="T39" fmla="*/ 0 h 19"/>
                  <a:gd name="T40" fmla="*/ 0 w 259"/>
                  <a:gd name="T41" fmla="*/ 0 h 19"/>
                  <a:gd name="T42" fmla="*/ 0 w 259"/>
                  <a:gd name="T43" fmla="*/ 0 h 19"/>
                  <a:gd name="T44" fmla="*/ 0 w 259"/>
                  <a:gd name="T45" fmla="*/ 0 h 19"/>
                  <a:gd name="T46" fmla="*/ 0 w 259"/>
                  <a:gd name="T47" fmla="*/ 0 h 19"/>
                  <a:gd name="T48" fmla="*/ 0 w 259"/>
                  <a:gd name="T49" fmla="*/ 0 h 19"/>
                  <a:gd name="T50" fmla="*/ 0 w 259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59"/>
                  <a:gd name="T79" fmla="*/ 0 h 19"/>
                  <a:gd name="T80" fmla="*/ 259 w 259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59" h="19">
                    <a:moveTo>
                      <a:pt x="7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2" y="15"/>
                    </a:lnTo>
                    <a:lnTo>
                      <a:pt x="2" y="19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248" y="19"/>
                    </a:lnTo>
                    <a:lnTo>
                      <a:pt x="254" y="19"/>
                    </a:lnTo>
                    <a:lnTo>
                      <a:pt x="256" y="15"/>
                    </a:lnTo>
                    <a:lnTo>
                      <a:pt x="259" y="15"/>
                    </a:lnTo>
                    <a:lnTo>
                      <a:pt x="259" y="12"/>
                    </a:lnTo>
                    <a:lnTo>
                      <a:pt x="259" y="9"/>
                    </a:lnTo>
                    <a:lnTo>
                      <a:pt x="259" y="6"/>
                    </a:lnTo>
                    <a:lnTo>
                      <a:pt x="256" y="2"/>
                    </a:lnTo>
                    <a:lnTo>
                      <a:pt x="254" y="0"/>
                    </a:lnTo>
                    <a:lnTo>
                      <a:pt x="248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74" name="Line 1735"/>
              <p:cNvSpPr>
                <a:spLocks noChangeShapeType="1"/>
              </p:cNvSpPr>
              <p:nvPr/>
            </p:nvSpPr>
            <p:spPr bwMode="auto">
              <a:xfrm>
                <a:off x="2073" y="309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75" name="Freeform 1736"/>
              <p:cNvSpPr>
                <a:spLocks/>
              </p:cNvSpPr>
              <p:nvPr/>
            </p:nvSpPr>
            <p:spPr bwMode="auto">
              <a:xfrm>
                <a:off x="2071" y="3090"/>
                <a:ext cx="43" cy="4"/>
              </a:xfrm>
              <a:custGeom>
                <a:avLst/>
                <a:gdLst>
                  <a:gd name="T0" fmla="*/ 0 w 215"/>
                  <a:gd name="T1" fmla="*/ 0 h 19"/>
                  <a:gd name="T2" fmla="*/ 0 w 215"/>
                  <a:gd name="T3" fmla="*/ 0 h 19"/>
                  <a:gd name="T4" fmla="*/ 0 w 215"/>
                  <a:gd name="T5" fmla="*/ 0 h 19"/>
                  <a:gd name="T6" fmla="*/ 0 w 215"/>
                  <a:gd name="T7" fmla="*/ 0 h 19"/>
                  <a:gd name="T8" fmla="*/ 0 w 215"/>
                  <a:gd name="T9" fmla="*/ 0 h 19"/>
                  <a:gd name="T10" fmla="*/ 0 w 215"/>
                  <a:gd name="T11" fmla="*/ 0 h 19"/>
                  <a:gd name="T12" fmla="*/ 0 w 215"/>
                  <a:gd name="T13" fmla="*/ 0 h 19"/>
                  <a:gd name="T14" fmla="*/ 0 w 215"/>
                  <a:gd name="T15" fmla="*/ 0 h 19"/>
                  <a:gd name="T16" fmla="*/ 0 w 215"/>
                  <a:gd name="T17" fmla="*/ 0 h 19"/>
                  <a:gd name="T18" fmla="*/ 0 w 215"/>
                  <a:gd name="T19" fmla="*/ 0 h 19"/>
                  <a:gd name="T20" fmla="*/ 0 w 215"/>
                  <a:gd name="T21" fmla="*/ 0 h 19"/>
                  <a:gd name="T22" fmla="*/ 0 w 215"/>
                  <a:gd name="T23" fmla="*/ 0 h 19"/>
                  <a:gd name="T24" fmla="*/ 0 w 215"/>
                  <a:gd name="T25" fmla="*/ 0 h 19"/>
                  <a:gd name="T26" fmla="*/ 0 w 215"/>
                  <a:gd name="T27" fmla="*/ 0 h 19"/>
                  <a:gd name="T28" fmla="*/ 0 w 215"/>
                  <a:gd name="T29" fmla="*/ 0 h 19"/>
                  <a:gd name="T30" fmla="*/ 0 w 215"/>
                  <a:gd name="T31" fmla="*/ 0 h 19"/>
                  <a:gd name="T32" fmla="*/ 0 w 215"/>
                  <a:gd name="T33" fmla="*/ 0 h 19"/>
                  <a:gd name="T34" fmla="*/ 0 w 215"/>
                  <a:gd name="T35" fmla="*/ 0 h 19"/>
                  <a:gd name="T36" fmla="*/ 0 w 215"/>
                  <a:gd name="T37" fmla="*/ 0 h 19"/>
                  <a:gd name="T38" fmla="*/ 0 w 215"/>
                  <a:gd name="T39" fmla="*/ 0 h 19"/>
                  <a:gd name="T40" fmla="*/ 0 w 215"/>
                  <a:gd name="T41" fmla="*/ 0 h 19"/>
                  <a:gd name="T42" fmla="*/ 0 w 215"/>
                  <a:gd name="T43" fmla="*/ 0 h 19"/>
                  <a:gd name="T44" fmla="*/ 0 w 215"/>
                  <a:gd name="T45" fmla="*/ 0 h 19"/>
                  <a:gd name="T46" fmla="*/ 0 w 215"/>
                  <a:gd name="T47" fmla="*/ 0 h 19"/>
                  <a:gd name="T48" fmla="*/ 0 w 215"/>
                  <a:gd name="T49" fmla="*/ 0 h 19"/>
                  <a:gd name="T50" fmla="*/ 0 w 215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15"/>
                  <a:gd name="T79" fmla="*/ 0 h 19"/>
                  <a:gd name="T80" fmla="*/ 215 w 215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15" h="19">
                    <a:moveTo>
                      <a:pt x="7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2" y="15"/>
                    </a:lnTo>
                    <a:lnTo>
                      <a:pt x="2" y="19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207" y="19"/>
                    </a:lnTo>
                    <a:lnTo>
                      <a:pt x="212" y="19"/>
                    </a:lnTo>
                    <a:lnTo>
                      <a:pt x="212" y="15"/>
                    </a:lnTo>
                    <a:lnTo>
                      <a:pt x="215" y="15"/>
                    </a:lnTo>
                    <a:lnTo>
                      <a:pt x="215" y="12"/>
                    </a:lnTo>
                    <a:lnTo>
                      <a:pt x="215" y="9"/>
                    </a:lnTo>
                    <a:lnTo>
                      <a:pt x="215" y="6"/>
                    </a:lnTo>
                    <a:lnTo>
                      <a:pt x="212" y="2"/>
                    </a:lnTo>
                    <a:lnTo>
                      <a:pt x="212" y="0"/>
                    </a:lnTo>
                    <a:lnTo>
                      <a:pt x="209" y="0"/>
                    </a:lnTo>
                    <a:lnTo>
                      <a:pt x="20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76" name="Line 1737"/>
              <p:cNvSpPr>
                <a:spLocks noChangeShapeType="1"/>
              </p:cNvSpPr>
              <p:nvPr/>
            </p:nvSpPr>
            <p:spPr bwMode="auto">
              <a:xfrm>
                <a:off x="2113" y="309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77" name="Freeform 1738"/>
              <p:cNvSpPr>
                <a:spLocks/>
              </p:cNvSpPr>
              <p:nvPr/>
            </p:nvSpPr>
            <p:spPr bwMode="auto">
              <a:xfrm>
                <a:off x="2111" y="3090"/>
                <a:ext cx="9" cy="4"/>
              </a:xfrm>
              <a:custGeom>
                <a:avLst/>
                <a:gdLst>
                  <a:gd name="T0" fmla="*/ 0 w 47"/>
                  <a:gd name="T1" fmla="*/ 0 h 19"/>
                  <a:gd name="T2" fmla="*/ 0 w 47"/>
                  <a:gd name="T3" fmla="*/ 0 h 19"/>
                  <a:gd name="T4" fmla="*/ 0 w 47"/>
                  <a:gd name="T5" fmla="*/ 0 h 19"/>
                  <a:gd name="T6" fmla="*/ 0 w 47"/>
                  <a:gd name="T7" fmla="*/ 0 h 19"/>
                  <a:gd name="T8" fmla="*/ 0 w 47"/>
                  <a:gd name="T9" fmla="*/ 0 h 19"/>
                  <a:gd name="T10" fmla="*/ 0 w 47"/>
                  <a:gd name="T11" fmla="*/ 0 h 19"/>
                  <a:gd name="T12" fmla="*/ 0 w 47"/>
                  <a:gd name="T13" fmla="*/ 0 h 19"/>
                  <a:gd name="T14" fmla="*/ 0 w 47"/>
                  <a:gd name="T15" fmla="*/ 0 h 19"/>
                  <a:gd name="T16" fmla="*/ 0 w 47"/>
                  <a:gd name="T17" fmla="*/ 0 h 19"/>
                  <a:gd name="T18" fmla="*/ 0 w 47"/>
                  <a:gd name="T19" fmla="*/ 0 h 19"/>
                  <a:gd name="T20" fmla="*/ 0 w 47"/>
                  <a:gd name="T21" fmla="*/ 0 h 19"/>
                  <a:gd name="T22" fmla="*/ 0 w 47"/>
                  <a:gd name="T23" fmla="*/ 0 h 19"/>
                  <a:gd name="T24" fmla="*/ 0 w 47"/>
                  <a:gd name="T25" fmla="*/ 0 h 19"/>
                  <a:gd name="T26" fmla="*/ 0 w 47"/>
                  <a:gd name="T27" fmla="*/ 0 h 19"/>
                  <a:gd name="T28" fmla="*/ 0 w 47"/>
                  <a:gd name="T29" fmla="*/ 0 h 19"/>
                  <a:gd name="T30" fmla="*/ 0 w 47"/>
                  <a:gd name="T31" fmla="*/ 0 h 19"/>
                  <a:gd name="T32" fmla="*/ 0 w 47"/>
                  <a:gd name="T33" fmla="*/ 0 h 19"/>
                  <a:gd name="T34" fmla="*/ 0 w 47"/>
                  <a:gd name="T35" fmla="*/ 0 h 19"/>
                  <a:gd name="T36" fmla="*/ 0 w 47"/>
                  <a:gd name="T37" fmla="*/ 0 h 19"/>
                  <a:gd name="T38" fmla="*/ 0 w 47"/>
                  <a:gd name="T39" fmla="*/ 0 h 19"/>
                  <a:gd name="T40" fmla="*/ 0 w 47"/>
                  <a:gd name="T41" fmla="*/ 0 h 19"/>
                  <a:gd name="T42" fmla="*/ 0 w 47"/>
                  <a:gd name="T43" fmla="*/ 0 h 19"/>
                  <a:gd name="T44" fmla="*/ 0 w 47"/>
                  <a:gd name="T45" fmla="*/ 0 h 19"/>
                  <a:gd name="T46" fmla="*/ 0 w 47"/>
                  <a:gd name="T47" fmla="*/ 0 h 19"/>
                  <a:gd name="T48" fmla="*/ 0 w 47"/>
                  <a:gd name="T49" fmla="*/ 0 h 19"/>
                  <a:gd name="T50" fmla="*/ 0 w 47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7"/>
                  <a:gd name="T79" fmla="*/ 0 h 19"/>
                  <a:gd name="T80" fmla="*/ 47 w 47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7" h="19">
                    <a:moveTo>
                      <a:pt x="9" y="0"/>
                    </a:moveTo>
                    <a:lnTo>
                      <a:pt x="6" y="0"/>
                    </a:lnTo>
                    <a:lnTo>
                      <a:pt x="4" y="2"/>
                    </a:lnTo>
                    <a:lnTo>
                      <a:pt x="4" y="6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4" y="15"/>
                    </a:lnTo>
                    <a:lnTo>
                      <a:pt x="6" y="19"/>
                    </a:lnTo>
                    <a:lnTo>
                      <a:pt x="9" y="19"/>
                    </a:lnTo>
                    <a:lnTo>
                      <a:pt x="36" y="19"/>
                    </a:lnTo>
                    <a:lnTo>
                      <a:pt x="41" y="19"/>
                    </a:lnTo>
                    <a:lnTo>
                      <a:pt x="44" y="15"/>
                    </a:lnTo>
                    <a:lnTo>
                      <a:pt x="47" y="12"/>
                    </a:lnTo>
                    <a:lnTo>
                      <a:pt x="47" y="9"/>
                    </a:lnTo>
                    <a:lnTo>
                      <a:pt x="47" y="6"/>
                    </a:lnTo>
                    <a:lnTo>
                      <a:pt x="44" y="6"/>
                    </a:lnTo>
                    <a:lnTo>
                      <a:pt x="44" y="2"/>
                    </a:lnTo>
                    <a:lnTo>
                      <a:pt x="41" y="0"/>
                    </a:lnTo>
                    <a:lnTo>
                      <a:pt x="36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78" name="Line 1739"/>
              <p:cNvSpPr>
                <a:spLocks noChangeShapeType="1"/>
              </p:cNvSpPr>
              <p:nvPr/>
            </p:nvSpPr>
            <p:spPr bwMode="auto">
              <a:xfrm>
                <a:off x="2120" y="309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79" name="Freeform 1740"/>
              <p:cNvSpPr>
                <a:spLocks/>
              </p:cNvSpPr>
              <p:nvPr/>
            </p:nvSpPr>
            <p:spPr bwMode="auto">
              <a:xfrm>
                <a:off x="2117" y="3090"/>
                <a:ext cx="3" cy="33"/>
              </a:xfrm>
              <a:custGeom>
                <a:avLst/>
                <a:gdLst>
                  <a:gd name="T0" fmla="*/ 0 w 17"/>
                  <a:gd name="T1" fmla="*/ 0 h 163"/>
                  <a:gd name="T2" fmla="*/ 0 w 17"/>
                  <a:gd name="T3" fmla="*/ 0 h 163"/>
                  <a:gd name="T4" fmla="*/ 0 w 17"/>
                  <a:gd name="T5" fmla="*/ 0 h 163"/>
                  <a:gd name="T6" fmla="*/ 0 w 17"/>
                  <a:gd name="T7" fmla="*/ 0 h 163"/>
                  <a:gd name="T8" fmla="*/ 0 w 17"/>
                  <a:gd name="T9" fmla="*/ 0 h 163"/>
                  <a:gd name="T10" fmla="*/ 0 w 17"/>
                  <a:gd name="T11" fmla="*/ 0 h 163"/>
                  <a:gd name="T12" fmla="*/ 0 w 17"/>
                  <a:gd name="T13" fmla="*/ 0 h 163"/>
                  <a:gd name="T14" fmla="*/ 0 w 17"/>
                  <a:gd name="T15" fmla="*/ 0 h 163"/>
                  <a:gd name="T16" fmla="*/ 0 w 17"/>
                  <a:gd name="T17" fmla="*/ 0 h 163"/>
                  <a:gd name="T18" fmla="*/ 0 w 17"/>
                  <a:gd name="T19" fmla="*/ 0 h 163"/>
                  <a:gd name="T20" fmla="*/ 0 w 17"/>
                  <a:gd name="T21" fmla="*/ 0 h 163"/>
                  <a:gd name="T22" fmla="*/ 0 w 17"/>
                  <a:gd name="T23" fmla="*/ 0 h 163"/>
                  <a:gd name="T24" fmla="*/ 0 w 17"/>
                  <a:gd name="T25" fmla="*/ 0 h 163"/>
                  <a:gd name="T26" fmla="*/ 0 w 17"/>
                  <a:gd name="T27" fmla="*/ 0 h 163"/>
                  <a:gd name="T28" fmla="*/ 0 w 17"/>
                  <a:gd name="T29" fmla="*/ 0 h 163"/>
                  <a:gd name="T30" fmla="*/ 0 w 17"/>
                  <a:gd name="T31" fmla="*/ 0 h 163"/>
                  <a:gd name="T32" fmla="*/ 0 w 17"/>
                  <a:gd name="T33" fmla="*/ 0 h 163"/>
                  <a:gd name="T34" fmla="*/ 0 w 17"/>
                  <a:gd name="T35" fmla="*/ 0 h 163"/>
                  <a:gd name="T36" fmla="*/ 0 w 17"/>
                  <a:gd name="T37" fmla="*/ 0 h 163"/>
                  <a:gd name="T38" fmla="*/ 0 w 17"/>
                  <a:gd name="T39" fmla="*/ 0 h 163"/>
                  <a:gd name="T40" fmla="*/ 0 w 17"/>
                  <a:gd name="T41" fmla="*/ 0 h 163"/>
                  <a:gd name="T42" fmla="*/ 0 w 17"/>
                  <a:gd name="T43" fmla="*/ 0 h 163"/>
                  <a:gd name="T44" fmla="*/ 0 w 17"/>
                  <a:gd name="T45" fmla="*/ 0 h 163"/>
                  <a:gd name="T46" fmla="*/ 0 w 17"/>
                  <a:gd name="T47" fmla="*/ 0 h 163"/>
                  <a:gd name="T48" fmla="*/ 0 w 17"/>
                  <a:gd name="T49" fmla="*/ 0 h 163"/>
                  <a:gd name="T50" fmla="*/ 0 w 17"/>
                  <a:gd name="T51" fmla="*/ 0 h 16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163"/>
                  <a:gd name="T80" fmla="*/ 17 w 17"/>
                  <a:gd name="T81" fmla="*/ 163 h 16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163">
                    <a:moveTo>
                      <a:pt x="17" y="9"/>
                    </a:moveTo>
                    <a:lnTo>
                      <a:pt x="17" y="6"/>
                    </a:lnTo>
                    <a:lnTo>
                      <a:pt x="14" y="6"/>
                    </a:lnTo>
                    <a:lnTo>
                      <a:pt x="14" y="2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58"/>
                    </a:lnTo>
                    <a:lnTo>
                      <a:pt x="0" y="160"/>
                    </a:lnTo>
                    <a:lnTo>
                      <a:pt x="3" y="163"/>
                    </a:lnTo>
                    <a:lnTo>
                      <a:pt x="6" y="163"/>
                    </a:lnTo>
                    <a:lnTo>
                      <a:pt x="9" y="163"/>
                    </a:lnTo>
                    <a:lnTo>
                      <a:pt x="11" y="163"/>
                    </a:lnTo>
                    <a:lnTo>
                      <a:pt x="14" y="163"/>
                    </a:lnTo>
                    <a:lnTo>
                      <a:pt x="14" y="160"/>
                    </a:lnTo>
                    <a:lnTo>
                      <a:pt x="17" y="158"/>
                    </a:lnTo>
                    <a:lnTo>
                      <a:pt x="17" y="9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80" name="Line 1741"/>
              <p:cNvSpPr>
                <a:spLocks noChangeShapeType="1"/>
              </p:cNvSpPr>
              <p:nvPr/>
            </p:nvSpPr>
            <p:spPr bwMode="auto">
              <a:xfrm>
                <a:off x="2119" y="311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81" name="Freeform 1742"/>
              <p:cNvSpPr>
                <a:spLocks/>
              </p:cNvSpPr>
              <p:nvPr/>
            </p:nvSpPr>
            <p:spPr bwMode="auto">
              <a:xfrm>
                <a:off x="2117" y="3119"/>
                <a:ext cx="40" cy="4"/>
              </a:xfrm>
              <a:custGeom>
                <a:avLst/>
                <a:gdLst>
                  <a:gd name="T0" fmla="*/ 0 w 202"/>
                  <a:gd name="T1" fmla="*/ 0 h 18"/>
                  <a:gd name="T2" fmla="*/ 0 w 202"/>
                  <a:gd name="T3" fmla="*/ 0 h 18"/>
                  <a:gd name="T4" fmla="*/ 0 w 202"/>
                  <a:gd name="T5" fmla="*/ 0 h 18"/>
                  <a:gd name="T6" fmla="*/ 0 w 202"/>
                  <a:gd name="T7" fmla="*/ 0 h 18"/>
                  <a:gd name="T8" fmla="*/ 0 w 202"/>
                  <a:gd name="T9" fmla="*/ 0 h 18"/>
                  <a:gd name="T10" fmla="*/ 0 w 202"/>
                  <a:gd name="T11" fmla="*/ 0 h 18"/>
                  <a:gd name="T12" fmla="*/ 0 w 202"/>
                  <a:gd name="T13" fmla="*/ 0 h 18"/>
                  <a:gd name="T14" fmla="*/ 0 w 202"/>
                  <a:gd name="T15" fmla="*/ 0 h 18"/>
                  <a:gd name="T16" fmla="*/ 0 w 202"/>
                  <a:gd name="T17" fmla="*/ 0 h 18"/>
                  <a:gd name="T18" fmla="*/ 0 w 202"/>
                  <a:gd name="T19" fmla="*/ 0 h 18"/>
                  <a:gd name="T20" fmla="*/ 0 w 202"/>
                  <a:gd name="T21" fmla="*/ 0 h 18"/>
                  <a:gd name="T22" fmla="*/ 0 w 202"/>
                  <a:gd name="T23" fmla="*/ 0 h 18"/>
                  <a:gd name="T24" fmla="*/ 0 w 202"/>
                  <a:gd name="T25" fmla="*/ 0 h 18"/>
                  <a:gd name="T26" fmla="*/ 0 w 202"/>
                  <a:gd name="T27" fmla="*/ 0 h 18"/>
                  <a:gd name="T28" fmla="*/ 0 w 202"/>
                  <a:gd name="T29" fmla="*/ 0 h 18"/>
                  <a:gd name="T30" fmla="*/ 0 w 202"/>
                  <a:gd name="T31" fmla="*/ 0 h 18"/>
                  <a:gd name="T32" fmla="*/ 0 w 202"/>
                  <a:gd name="T33" fmla="*/ 0 h 18"/>
                  <a:gd name="T34" fmla="*/ 0 w 202"/>
                  <a:gd name="T35" fmla="*/ 0 h 18"/>
                  <a:gd name="T36" fmla="*/ 0 w 202"/>
                  <a:gd name="T37" fmla="*/ 0 h 18"/>
                  <a:gd name="T38" fmla="*/ 0 w 202"/>
                  <a:gd name="T39" fmla="*/ 0 h 18"/>
                  <a:gd name="T40" fmla="*/ 0 w 202"/>
                  <a:gd name="T41" fmla="*/ 0 h 18"/>
                  <a:gd name="T42" fmla="*/ 0 w 202"/>
                  <a:gd name="T43" fmla="*/ 0 h 18"/>
                  <a:gd name="T44" fmla="*/ 0 w 202"/>
                  <a:gd name="T45" fmla="*/ 0 h 18"/>
                  <a:gd name="T46" fmla="*/ 0 w 202"/>
                  <a:gd name="T47" fmla="*/ 0 h 18"/>
                  <a:gd name="T48" fmla="*/ 0 w 202"/>
                  <a:gd name="T49" fmla="*/ 0 h 18"/>
                  <a:gd name="T50" fmla="*/ 0 w 202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02"/>
                  <a:gd name="T79" fmla="*/ 0 h 18"/>
                  <a:gd name="T80" fmla="*/ 202 w 202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02" h="18">
                    <a:moveTo>
                      <a:pt x="9" y="0"/>
                    </a:moveTo>
                    <a:lnTo>
                      <a:pt x="6" y="3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3" y="18"/>
                    </a:lnTo>
                    <a:lnTo>
                      <a:pt x="6" y="18"/>
                    </a:lnTo>
                    <a:lnTo>
                      <a:pt x="9" y="18"/>
                    </a:lnTo>
                    <a:lnTo>
                      <a:pt x="195" y="18"/>
                    </a:lnTo>
                    <a:lnTo>
                      <a:pt x="197" y="18"/>
                    </a:lnTo>
                    <a:lnTo>
                      <a:pt x="200" y="18"/>
                    </a:lnTo>
                    <a:lnTo>
                      <a:pt x="200" y="15"/>
                    </a:lnTo>
                    <a:lnTo>
                      <a:pt x="202" y="13"/>
                    </a:lnTo>
                    <a:lnTo>
                      <a:pt x="202" y="9"/>
                    </a:lnTo>
                    <a:lnTo>
                      <a:pt x="200" y="6"/>
                    </a:lnTo>
                    <a:lnTo>
                      <a:pt x="200" y="3"/>
                    </a:lnTo>
                    <a:lnTo>
                      <a:pt x="197" y="3"/>
                    </a:lnTo>
                    <a:lnTo>
                      <a:pt x="195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82" name="Line 1743"/>
              <p:cNvSpPr>
                <a:spLocks noChangeShapeType="1"/>
              </p:cNvSpPr>
              <p:nvPr/>
            </p:nvSpPr>
            <p:spPr bwMode="auto">
              <a:xfrm>
                <a:off x="2157" y="312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83" name="Freeform 1744"/>
              <p:cNvSpPr>
                <a:spLocks/>
              </p:cNvSpPr>
              <p:nvPr/>
            </p:nvSpPr>
            <p:spPr bwMode="auto">
              <a:xfrm>
                <a:off x="2154" y="3119"/>
                <a:ext cx="3" cy="34"/>
              </a:xfrm>
              <a:custGeom>
                <a:avLst/>
                <a:gdLst>
                  <a:gd name="T0" fmla="*/ 0 w 16"/>
                  <a:gd name="T1" fmla="*/ 0 h 167"/>
                  <a:gd name="T2" fmla="*/ 0 w 16"/>
                  <a:gd name="T3" fmla="*/ 0 h 167"/>
                  <a:gd name="T4" fmla="*/ 0 w 16"/>
                  <a:gd name="T5" fmla="*/ 0 h 167"/>
                  <a:gd name="T6" fmla="*/ 0 w 16"/>
                  <a:gd name="T7" fmla="*/ 0 h 167"/>
                  <a:gd name="T8" fmla="*/ 0 w 16"/>
                  <a:gd name="T9" fmla="*/ 0 h 167"/>
                  <a:gd name="T10" fmla="*/ 0 w 16"/>
                  <a:gd name="T11" fmla="*/ 0 h 167"/>
                  <a:gd name="T12" fmla="*/ 0 w 16"/>
                  <a:gd name="T13" fmla="*/ 0 h 167"/>
                  <a:gd name="T14" fmla="*/ 0 w 16"/>
                  <a:gd name="T15" fmla="*/ 0 h 167"/>
                  <a:gd name="T16" fmla="*/ 0 w 16"/>
                  <a:gd name="T17" fmla="*/ 0 h 167"/>
                  <a:gd name="T18" fmla="*/ 0 w 16"/>
                  <a:gd name="T19" fmla="*/ 0 h 167"/>
                  <a:gd name="T20" fmla="*/ 0 w 16"/>
                  <a:gd name="T21" fmla="*/ 0 h 167"/>
                  <a:gd name="T22" fmla="*/ 0 w 16"/>
                  <a:gd name="T23" fmla="*/ 0 h 167"/>
                  <a:gd name="T24" fmla="*/ 0 w 16"/>
                  <a:gd name="T25" fmla="*/ 0 h 167"/>
                  <a:gd name="T26" fmla="*/ 0 w 16"/>
                  <a:gd name="T27" fmla="*/ 0 h 167"/>
                  <a:gd name="T28" fmla="*/ 0 w 16"/>
                  <a:gd name="T29" fmla="*/ 0 h 167"/>
                  <a:gd name="T30" fmla="*/ 0 w 16"/>
                  <a:gd name="T31" fmla="*/ 0 h 167"/>
                  <a:gd name="T32" fmla="*/ 0 w 16"/>
                  <a:gd name="T33" fmla="*/ 0 h 167"/>
                  <a:gd name="T34" fmla="*/ 0 w 16"/>
                  <a:gd name="T35" fmla="*/ 0 h 167"/>
                  <a:gd name="T36" fmla="*/ 0 w 16"/>
                  <a:gd name="T37" fmla="*/ 0 h 167"/>
                  <a:gd name="T38" fmla="*/ 0 w 16"/>
                  <a:gd name="T39" fmla="*/ 0 h 167"/>
                  <a:gd name="T40" fmla="*/ 0 w 16"/>
                  <a:gd name="T41" fmla="*/ 0 h 167"/>
                  <a:gd name="T42" fmla="*/ 0 w 16"/>
                  <a:gd name="T43" fmla="*/ 0 h 167"/>
                  <a:gd name="T44" fmla="*/ 0 w 16"/>
                  <a:gd name="T45" fmla="*/ 0 h 167"/>
                  <a:gd name="T46" fmla="*/ 0 w 16"/>
                  <a:gd name="T47" fmla="*/ 0 h 167"/>
                  <a:gd name="T48" fmla="*/ 0 w 16"/>
                  <a:gd name="T49" fmla="*/ 0 h 167"/>
                  <a:gd name="T50" fmla="*/ 0 w 16"/>
                  <a:gd name="T51" fmla="*/ 0 h 16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67"/>
                  <a:gd name="T80" fmla="*/ 16 w 16"/>
                  <a:gd name="T81" fmla="*/ 167 h 16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67">
                    <a:moveTo>
                      <a:pt x="16" y="9"/>
                    </a:moveTo>
                    <a:lnTo>
                      <a:pt x="16" y="9"/>
                    </a:lnTo>
                    <a:lnTo>
                      <a:pt x="14" y="6"/>
                    </a:lnTo>
                    <a:lnTo>
                      <a:pt x="14" y="3"/>
                    </a:lnTo>
                    <a:lnTo>
                      <a:pt x="11" y="3"/>
                    </a:lnTo>
                    <a:lnTo>
                      <a:pt x="9" y="0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57"/>
                    </a:lnTo>
                    <a:lnTo>
                      <a:pt x="0" y="160"/>
                    </a:lnTo>
                    <a:lnTo>
                      <a:pt x="3" y="163"/>
                    </a:lnTo>
                    <a:lnTo>
                      <a:pt x="5" y="167"/>
                    </a:lnTo>
                    <a:lnTo>
                      <a:pt x="9" y="167"/>
                    </a:lnTo>
                    <a:lnTo>
                      <a:pt x="11" y="167"/>
                    </a:lnTo>
                    <a:lnTo>
                      <a:pt x="11" y="163"/>
                    </a:lnTo>
                    <a:lnTo>
                      <a:pt x="14" y="163"/>
                    </a:lnTo>
                    <a:lnTo>
                      <a:pt x="14" y="160"/>
                    </a:lnTo>
                    <a:lnTo>
                      <a:pt x="16" y="160"/>
                    </a:lnTo>
                    <a:lnTo>
                      <a:pt x="16" y="157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84" name="Line 1745"/>
              <p:cNvSpPr>
                <a:spLocks noChangeShapeType="1"/>
              </p:cNvSpPr>
              <p:nvPr/>
            </p:nvSpPr>
            <p:spPr bwMode="auto">
              <a:xfrm>
                <a:off x="2156" y="314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85" name="Freeform 1746"/>
              <p:cNvSpPr>
                <a:spLocks/>
              </p:cNvSpPr>
              <p:nvPr/>
            </p:nvSpPr>
            <p:spPr bwMode="auto">
              <a:xfrm>
                <a:off x="2154" y="3149"/>
                <a:ext cx="92" cy="4"/>
              </a:xfrm>
              <a:custGeom>
                <a:avLst/>
                <a:gdLst>
                  <a:gd name="T0" fmla="*/ 0 w 458"/>
                  <a:gd name="T1" fmla="*/ 0 h 19"/>
                  <a:gd name="T2" fmla="*/ 0 w 458"/>
                  <a:gd name="T3" fmla="*/ 0 h 19"/>
                  <a:gd name="T4" fmla="*/ 0 w 458"/>
                  <a:gd name="T5" fmla="*/ 0 h 19"/>
                  <a:gd name="T6" fmla="*/ 0 w 458"/>
                  <a:gd name="T7" fmla="*/ 0 h 19"/>
                  <a:gd name="T8" fmla="*/ 0 w 458"/>
                  <a:gd name="T9" fmla="*/ 0 h 19"/>
                  <a:gd name="T10" fmla="*/ 0 w 458"/>
                  <a:gd name="T11" fmla="*/ 0 h 19"/>
                  <a:gd name="T12" fmla="*/ 0 w 458"/>
                  <a:gd name="T13" fmla="*/ 0 h 19"/>
                  <a:gd name="T14" fmla="*/ 0 w 458"/>
                  <a:gd name="T15" fmla="*/ 0 h 19"/>
                  <a:gd name="T16" fmla="*/ 0 w 458"/>
                  <a:gd name="T17" fmla="*/ 0 h 19"/>
                  <a:gd name="T18" fmla="*/ 0 w 458"/>
                  <a:gd name="T19" fmla="*/ 0 h 19"/>
                  <a:gd name="T20" fmla="*/ 0 w 458"/>
                  <a:gd name="T21" fmla="*/ 0 h 19"/>
                  <a:gd name="T22" fmla="*/ 0 w 458"/>
                  <a:gd name="T23" fmla="*/ 0 h 19"/>
                  <a:gd name="T24" fmla="*/ 0 w 458"/>
                  <a:gd name="T25" fmla="*/ 0 h 19"/>
                  <a:gd name="T26" fmla="*/ 0 w 458"/>
                  <a:gd name="T27" fmla="*/ 0 h 19"/>
                  <a:gd name="T28" fmla="*/ 0 w 458"/>
                  <a:gd name="T29" fmla="*/ 0 h 19"/>
                  <a:gd name="T30" fmla="*/ 0 w 458"/>
                  <a:gd name="T31" fmla="*/ 0 h 19"/>
                  <a:gd name="T32" fmla="*/ 0 w 458"/>
                  <a:gd name="T33" fmla="*/ 0 h 19"/>
                  <a:gd name="T34" fmla="*/ 0 w 458"/>
                  <a:gd name="T35" fmla="*/ 0 h 19"/>
                  <a:gd name="T36" fmla="*/ 0 w 458"/>
                  <a:gd name="T37" fmla="*/ 0 h 19"/>
                  <a:gd name="T38" fmla="*/ 0 w 458"/>
                  <a:gd name="T39" fmla="*/ 0 h 19"/>
                  <a:gd name="T40" fmla="*/ 0 w 458"/>
                  <a:gd name="T41" fmla="*/ 0 h 19"/>
                  <a:gd name="T42" fmla="*/ 0 w 458"/>
                  <a:gd name="T43" fmla="*/ 0 h 19"/>
                  <a:gd name="T44" fmla="*/ 0 w 458"/>
                  <a:gd name="T45" fmla="*/ 0 h 19"/>
                  <a:gd name="T46" fmla="*/ 0 w 458"/>
                  <a:gd name="T47" fmla="*/ 0 h 19"/>
                  <a:gd name="T48" fmla="*/ 0 w 458"/>
                  <a:gd name="T49" fmla="*/ 0 h 19"/>
                  <a:gd name="T50" fmla="*/ 0 w 458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58"/>
                  <a:gd name="T79" fmla="*/ 0 h 19"/>
                  <a:gd name="T80" fmla="*/ 458 w 458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58" h="19">
                    <a:moveTo>
                      <a:pt x="9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3" y="15"/>
                    </a:lnTo>
                    <a:lnTo>
                      <a:pt x="5" y="19"/>
                    </a:lnTo>
                    <a:lnTo>
                      <a:pt x="9" y="19"/>
                    </a:lnTo>
                    <a:lnTo>
                      <a:pt x="450" y="19"/>
                    </a:lnTo>
                    <a:lnTo>
                      <a:pt x="456" y="15"/>
                    </a:lnTo>
                    <a:lnTo>
                      <a:pt x="458" y="12"/>
                    </a:lnTo>
                    <a:lnTo>
                      <a:pt x="458" y="9"/>
                    </a:lnTo>
                    <a:lnTo>
                      <a:pt x="458" y="6"/>
                    </a:lnTo>
                    <a:lnTo>
                      <a:pt x="458" y="2"/>
                    </a:lnTo>
                    <a:lnTo>
                      <a:pt x="456" y="2"/>
                    </a:lnTo>
                    <a:lnTo>
                      <a:pt x="456" y="0"/>
                    </a:lnTo>
                    <a:lnTo>
                      <a:pt x="452" y="0"/>
                    </a:lnTo>
                    <a:lnTo>
                      <a:pt x="450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86" name="Line 1747"/>
              <p:cNvSpPr>
                <a:spLocks noChangeShapeType="1"/>
              </p:cNvSpPr>
              <p:nvPr/>
            </p:nvSpPr>
            <p:spPr bwMode="auto">
              <a:xfrm>
                <a:off x="2244" y="314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87" name="Freeform 1748"/>
              <p:cNvSpPr>
                <a:spLocks/>
              </p:cNvSpPr>
              <p:nvPr/>
            </p:nvSpPr>
            <p:spPr bwMode="auto">
              <a:xfrm>
                <a:off x="2242" y="3149"/>
                <a:ext cx="38" cy="4"/>
              </a:xfrm>
              <a:custGeom>
                <a:avLst/>
                <a:gdLst>
                  <a:gd name="T0" fmla="*/ 0 w 189"/>
                  <a:gd name="T1" fmla="*/ 0 h 19"/>
                  <a:gd name="T2" fmla="*/ 0 w 189"/>
                  <a:gd name="T3" fmla="*/ 0 h 19"/>
                  <a:gd name="T4" fmla="*/ 0 w 189"/>
                  <a:gd name="T5" fmla="*/ 0 h 19"/>
                  <a:gd name="T6" fmla="*/ 0 w 189"/>
                  <a:gd name="T7" fmla="*/ 0 h 19"/>
                  <a:gd name="T8" fmla="*/ 0 w 189"/>
                  <a:gd name="T9" fmla="*/ 0 h 19"/>
                  <a:gd name="T10" fmla="*/ 0 w 189"/>
                  <a:gd name="T11" fmla="*/ 0 h 19"/>
                  <a:gd name="T12" fmla="*/ 0 w 189"/>
                  <a:gd name="T13" fmla="*/ 0 h 19"/>
                  <a:gd name="T14" fmla="*/ 0 w 189"/>
                  <a:gd name="T15" fmla="*/ 0 h 19"/>
                  <a:gd name="T16" fmla="*/ 0 w 189"/>
                  <a:gd name="T17" fmla="*/ 0 h 19"/>
                  <a:gd name="T18" fmla="*/ 0 w 189"/>
                  <a:gd name="T19" fmla="*/ 0 h 19"/>
                  <a:gd name="T20" fmla="*/ 0 w 189"/>
                  <a:gd name="T21" fmla="*/ 0 h 19"/>
                  <a:gd name="T22" fmla="*/ 0 w 189"/>
                  <a:gd name="T23" fmla="*/ 0 h 19"/>
                  <a:gd name="T24" fmla="*/ 0 w 189"/>
                  <a:gd name="T25" fmla="*/ 0 h 19"/>
                  <a:gd name="T26" fmla="*/ 0 w 189"/>
                  <a:gd name="T27" fmla="*/ 0 h 19"/>
                  <a:gd name="T28" fmla="*/ 0 w 189"/>
                  <a:gd name="T29" fmla="*/ 0 h 19"/>
                  <a:gd name="T30" fmla="*/ 0 w 189"/>
                  <a:gd name="T31" fmla="*/ 0 h 19"/>
                  <a:gd name="T32" fmla="*/ 0 w 189"/>
                  <a:gd name="T33" fmla="*/ 0 h 19"/>
                  <a:gd name="T34" fmla="*/ 0 w 189"/>
                  <a:gd name="T35" fmla="*/ 0 h 19"/>
                  <a:gd name="T36" fmla="*/ 0 w 189"/>
                  <a:gd name="T37" fmla="*/ 0 h 19"/>
                  <a:gd name="T38" fmla="*/ 0 w 189"/>
                  <a:gd name="T39" fmla="*/ 0 h 19"/>
                  <a:gd name="T40" fmla="*/ 0 w 189"/>
                  <a:gd name="T41" fmla="*/ 0 h 19"/>
                  <a:gd name="T42" fmla="*/ 0 w 189"/>
                  <a:gd name="T43" fmla="*/ 0 h 19"/>
                  <a:gd name="T44" fmla="*/ 0 w 189"/>
                  <a:gd name="T45" fmla="*/ 0 h 19"/>
                  <a:gd name="T46" fmla="*/ 0 w 189"/>
                  <a:gd name="T47" fmla="*/ 0 h 19"/>
                  <a:gd name="T48" fmla="*/ 0 w 189"/>
                  <a:gd name="T49" fmla="*/ 0 h 19"/>
                  <a:gd name="T50" fmla="*/ 0 w 189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89"/>
                  <a:gd name="T79" fmla="*/ 0 h 19"/>
                  <a:gd name="T80" fmla="*/ 189 w 189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89" h="19">
                    <a:moveTo>
                      <a:pt x="9" y="0"/>
                    </a:moveTo>
                    <a:lnTo>
                      <a:pt x="6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4" y="15"/>
                    </a:lnTo>
                    <a:lnTo>
                      <a:pt x="6" y="15"/>
                    </a:lnTo>
                    <a:lnTo>
                      <a:pt x="6" y="19"/>
                    </a:lnTo>
                    <a:lnTo>
                      <a:pt x="9" y="19"/>
                    </a:lnTo>
                    <a:lnTo>
                      <a:pt x="178" y="19"/>
                    </a:lnTo>
                    <a:lnTo>
                      <a:pt x="184" y="15"/>
                    </a:lnTo>
                    <a:lnTo>
                      <a:pt x="186" y="15"/>
                    </a:lnTo>
                    <a:lnTo>
                      <a:pt x="186" y="12"/>
                    </a:lnTo>
                    <a:lnTo>
                      <a:pt x="189" y="12"/>
                    </a:lnTo>
                    <a:lnTo>
                      <a:pt x="189" y="9"/>
                    </a:lnTo>
                    <a:lnTo>
                      <a:pt x="189" y="6"/>
                    </a:lnTo>
                    <a:lnTo>
                      <a:pt x="186" y="2"/>
                    </a:lnTo>
                    <a:lnTo>
                      <a:pt x="184" y="0"/>
                    </a:lnTo>
                    <a:lnTo>
                      <a:pt x="178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88" name="Line 1749"/>
              <p:cNvSpPr>
                <a:spLocks noChangeShapeType="1"/>
              </p:cNvSpPr>
              <p:nvPr/>
            </p:nvSpPr>
            <p:spPr bwMode="auto">
              <a:xfrm>
                <a:off x="2280" y="315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89" name="Freeform 1750"/>
              <p:cNvSpPr>
                <a:spLocks/>
              </p:cNvSpPr>
              <p:nvPr/>
            </p:nvSpPr>
            <p:spPr bwMode="auto">
              <a:xfrm>
                <a:off x="2277" y="3149"/>
                <a:ext cx="3" cy="34"/>
              </a:xfrm>
              <a:custGeom>
                <a:avLst/>
                <a:gdLst>
                  <a:gd name="T0" fmla="*/ 0 w 16"/>
                  <a:gd name="T1" fmla="*/ 0 h 172"/>
                  <a:gd name="T2" fmla="*/ 0 w 16"/>
                  <a:gd name="T3" fmla="*/ 0 h 172"/>
                  <a:gd name="T4" fmla="*/ 0 w 16"/>
                  <a:gd name="T5" fmla="*/ 0 h 172"/>
                  <a:gd name="T6" fmla="*/ 0 w 16"/>
                  <a:gd name="T7" fmla="*/ 0 h 172"/>
                  <a:gd name="T8" fmla="*/ 0 w 16"/>
                  <a:gd name="T9" fmla="*/ 0 h 172"/>
                  <a:gd name="T10" fmla="*/ 0 w 16"/>
                  <a:gd name="T11" fmla="*/ 0 h 172"/>
                  <a:gd name="T12" fmla="*/ 0 w 16"/>
                  <a:gd name="T13" fmla="*/ 0 h 172"/>
                  <a:gd name="T14" fmla="*/ 0 w 16"/>
                  <a:gd name="T15" fmla="*/ 0 h 172"/>
                  <a:gd name="T16" fmla="*/ 0 w 16"/>
                  <a:gd name="T17" fmla="*/ 0 h 172"/>
                  <a:gd name="T18" fmla="*/ 0 w 16"/>
                  <a:gd name="T19" fmla="*/ 0 h 172"/>
                  <a:gd name="T20" fmla="*/ 0 w 16"/>
                  <a:gd name="T21" fmla="*/ 0 h 172"/>
                  <a:gd name="T22" fmla="*/ 0 w 16"/>
                  <a:gd name="T23" fmla="*/ 0 h 172"/>
                  <a:gd name="T24" fmla="*/ 0 w 16"/>
                  <a:gd name="T25" fmla="*/ 0 h 172"/>
                  <a:gd name="T26" fmla="*/ 0 w 16"/>
                  <a:gd name="T27" fmla="*/ 0 h 172"/>
                  <a:gd name="T28" fmla="*/ 0 w 16"/>
                  <a:gd name="T29" fmla="*/ 0 h 172"/>
                  <a:gd name="T30" fmla="*/ 0 w 16"/>
                  <a:gd name="T31" fmla="*/ 0 h 172"/>
                  <a:gd name="T32" fmla="*/ 0 w 16"/>
                  <a:gd name="T33" fmla="*/ 0 h 172"/>
                  <a:gd name="T34" fmla="*/ 0 w 16"/>
                  <a:gd name="T35" fmla="*/ 0 h 172"/>
                  <a:gd name="T36" fmla="*/ 0 w 16"/>
                  <a:gd name="T37" fmla="*/ 0 h 172"/>
                  <a:gd name="T38" fmla="*/ 0 w 16"/>
                  <a:gd name="T39" fmla="*/ 0 h 172"/>
                  <a:gd name="T40" fmla="*/ 0 w 16"/>
                  <a:gd name="T41" fmla="*/ 0 h 172"/>
                  <a:gd name="T42" fmla="*/ 0 w 16"/>
                  <a:gd name="T43" fmla="*/ 0 h 172"/>
                  <a:gd name="T44" fmla="*/ 0 w 16"/>
                  <a:gd name="T45" fmla="*/ 0 h 172"/>
                  <a:gd name="T46" fmla="*/ 0 w 16"/>
                  <a:gd name="T47" fmla="*/ 0 h 172"/>
                  <a:gd name="T48" fmla="*/ 0 w 16"/>
                  <a:gd name="T49" fmla="*/ 0 h 172"/>
                  <a:gd name="T50" fmla="*/ 0 w 16"/>
                  <a:gd name="T51" fmla="*/ 0 h 17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72"/>
                  <a:gd name="T80" fmla="*/ 16 w 16"/>
                  <a:gd name="T81" fmla="*/ 172 h 172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72">
                    <a:moveTo>
                      <a:pt x="16" y="9"/>
                    </a:moveTo>
                    <a:lnTo>
                      <a:pt x="16" y="6"/>
                    </a:lnTo>
                    <a:lnTo>
                      <a:pt x="13" y="2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66"/>
                    </a:lnTo>
                    <a:lnTo>
                      <a:pt x="0" y="169"/>
                    </a:lnTo>
                    <a:lnTo>
                      <a:pt x="2" y="169"/>
                    </a:lnTo>
                    <a:lnTo>
                      <a:pt x="2" y="172"/>
                    </a:lnTo>
                    <a:lnTo>
                      <a:pt x="5" y="172"/>
                    </a:lnTo>
                    <a:lnTo>
                      <a:pt x="8" y="172"/>
                    </a:lnTo>
                    <a:lnTo>
                      <a:pt x="11" y="172"/>
                    </a:lnTo>
                    <a:lnTo>
                      <a:pt x="13" y="169"/>
                    </a:lnTo>
                    <a:lnTo>
                      <a:pt x="16" y="166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90" name="Line 1751"/>
              <p:cNvSpPr>
                <a:spLocks noChangeShapeType="1"/>
              </p:cNvSpPr>
              <p:nvPr/>
            </p:nvSpPr>
            <p:spPr bwMode="auto">
              <a:xfrm>
                <a:off x="2278" y="318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91" name="Freeform 1752"/>
              <p:cNvSpPr>
                <a:spLocks/>
              </p:cNvSpPr>
              <p:nvPr/>
            </p:nvSpPr>
            <p:spPr bwMode="auto">
              <a:xfrm>
                <a:off x="2277" y="3180"/>
                <a:ext cx="8" cy="3"/>
              </a:xfrm>
              <a:custGeom>
                <a:avLst/>
                <a:gdLst>
                  <a:gd name="T0" fmla="*/ 0 w 43"/>
                  <a:gd name="T1" fmla="*/ 0 h 18"/>
                  <a:gd name="T2" fmla="*/ 0 w 43"/>
                  <a:gd name="T3" fmla="*/ 0 h 18"/>
                  <a:gd name="T4" fmla="*/ 0 w 43"/>
                  <a:gd name="T5" fmla="*/ 0 h 18"/>
                  <a:gd name="T6" fmla="*/ 0 w 43"/>
                  <a:gd name="T7" fmla="*/ 0 h 18"/>
                  <a:gd name="T8" fmla="*/ 0 w 43"/>
                  <a:gd name="T9" fmla="*/ 0 h 18"/>
                  <a:gd name="T10" fmla="*/ 0 w 43"/>
                  <a:gd name="T11" fmla="*/ 0 h 18"/>
                  <a:gd name="T12" fmla="*/ 0 w 43"/>
                  <a:gd name="T13" fmla="*/ 0 h 18"/>
                  <a:gd name="T14" fmla="*/ 0 w 43"/>
                  <a:gd name="T15" fmla="*/ 0 h 18"/>
                  <a:gd name="T16" fmla="*/ 0 w 43"/>
                  <a:gd name="T17" fmla="*/ 0 h 18"/>
                  <a:gd name="T18" fmla="*/ 0 w 43"/>
                  <a:gd name="T19" fmla="*/ 0 h 18"/>
                  <a:gd name="T20" fmla="*/ 0 w 43"/>
                  <a:gd name="T21" fmla="*/ 0 h 18"/>
                  <a:gd name="T22" fmla="*/ 0 w 43"/>
                  <a:gd name="T23" fmla="*/ 0 h 18"/>
                  <a:gd name="T24" fmla="*/ 0 w 43"/>
                  <a:gd name="T25" fmla="*/ 0 h 18"/>
                  <a:gd name="T26" fmla="*/ 0 w 43"/>
                  <a:gd name="T27" fmla="*/ 0 h 18"/>
                  <a:gd name="T28" fmla="*/ 0 w 43"/>
                  <a:gd name="T29" fmla="*/ 0 h 18"/>
                  <a:gd name="T30" fmla="*/ 0 w 43"/>
                  <a:gd name="T31" fmla="*/ 0 h 18"/>
                  <a:gd name="T32" fmla="*/ 0 w 43"/>
                  <a:gd name="T33" fmla="*/ 0 h 18"/>
                  <a:gd name="T34" fmla="*/ 0 w 43"/>
                  <a:gd name="T35" fmla="*/ 0 h 18"/>
                  <a:gd name="T36" fmla="*/ 0 w 43"/>
                  <a:gd name="T37" fmla="*/ 0 h 18"/>
                  <a:gd name="T38" fmla="*/ 0 w 43"/>
                  <a:gd name="T39" fmla="*/ 0 h 18"/>
                  <a:gd name="T40" fmla="*/ 0 w 43"/>
                  <a:gd name="T41" fmla="*/ 0 h 18"/>
                  <a:gd name="T42" fmla="*/ 0 w 43"/>
                  <a:gd name="T43" fmla="*/ 0 h 18"/>
                  <a:gd name="T44" fmla="*/ 0 w 43"/>
                  <a:gd name="T45" fmla="*/ 0 h 18"/>
                  <a:gd name="T46" fmla="*/ 0 w 43"/>
                  <a:gd name="T47" fmla="*/ 0 h 18"/>
                  <a:gd name="T48" fmla="*/ 0 w 43"/>
                  <a:gd name="T49" fmla="*/ 0 h 18"/>
                  <a:gd name="T50" fmla="*/ 0 w 43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3"/>
                  <a:gd name="T79" fmla="*/ 0 h 18"/>
                  <a:gd name="T80" fmla="*/ 43 w 43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3" h="18">
                    <a:moveTo>
                      <a:pt x="8" y="0"/>
                    </a:moveTo>
                    <a:lnTo>
                      <a:pt x="5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2" y="15"/>
                    </a:lnTo>
                    <a:lnTo>
                      <a:pt x="2" y="18"/>
                    </a:lnTo>
                    <a:lnTo>
                      <a:pt x="5" y="18"/>
                    </a:lnTo>
                    <a:lnTo>
                      <a:pt x="8" y="18"/>
                    </a:lnTo>
                    <a:lnTo>
                      <a:pt x="35" y="18"/>
                    </a:lnTo>
                    <a:lnTo>
                      <a:pt x="41" y="18"/>
                    </a:lnTo>
                    <a:lnTo>
                      <a:pt x="41" y="15"/>
                    </a:lnTo>
                    <a:lnTo>
                      <a:pt x="43" y="15"/>
                    </a:lnTo>
                    <a:lnTo>
                      <a:pt x="43" y="12"/>
                    </a:lnTo>
                    <a:lnTo>
                      <a:pt x="43" y="9"/>
                    </a:lnTo>
                    <a:lnTo>
                      <a:pt x="43" y="6"/>
                    </a:lnTo>
                    <a:lnTo>
                      <a:pt x="41" y="2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92" name="Line 1753"/>
              <p:cNvSpPr>
                <a:spLocks noChangeShapeType="1"/>
              </p:cNvSpPr>
              <p:nvPr/>
            </p:nvSpPr>
            <p:spPr bwMode="auto">
              <a:xfrm>
                <a:off x="2285" y="318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93" name="Freeform 1754"/>
              <p:cNvSpPr>
                <a:spLocks/>
              </p:cNvSpPr>
              <p:nvPr/>
            </p:nvSpPr>
            <p:spPr bwMode="auto">
              <a:xfrm>
                <a:off x="2282" y="3180"/>
                <a:ext cx="3" cy="34"/>
              </a:xfrm>
              <a:custGeom>
                <a:avLst/>
                <a:gdLst>
                  <a:gd name="T0" fmla="*/ 0 w 16"/>
                  <a:gd name="T1" fmla="*/ 0 h 172"/>
                  <a:gd name="T2" fmla="*/ 0 w 16"/>
                  <a:gd name="T3" fmla="*/ 0 h 172"/>
                  <a:gd name="T4" fmla="*/ 0 w 16"/>
                  <a:gd name="T5" fmla="*/ 0 h 172"/>
                  <a:gd name="T6" fmla="*/ 0 w 16"/>
                  <a:gd name="T7" fmla="*/ 0 h 172"/>
                  <a:gd name="T8" fmla="*/ 0 w 16"/>
                  <a:gd name="T9" fmla="*/ 0 h 172"/>
                  <a:gd name="T10" fmla="*/ 0 w 16"/>
                  <a:gd name="T11" fmla="*/ 0 h 172"/>
                  <a:gd name="T12" fmla="*/ 0 w 16"/>
                  <a:gd name="T13" fmla="*/ 0 h 172"/>
                  <a:gd name="T14" fmla="*/ 0 w 16"/>
                  <a:gd name="T15" fmla="*/ 0 h 172"/>
                  <a:gd name="T16" fmla="*/ 0 w 16"/>
                  <a:gd name="T17" fmla="*/ 0 h 172"/>
                  <a:gd name="T18" fmla="*/ 0 w 16"/>
                  <a:gd name="T19" fmla="*/ 0 h 172"/>
                  <a:gd name="T20" fmla="*/ 0 w 16"/>
                  <a:gd name="T21" fmla="*/ 0 h 172"/>
                  <a:gd name="T22" fmla="*/ 0 w 16"/>
                  <a:gd name="T23" fmla="*/ 0 h 172"/>
                  <a:gd name="T24" fmla="*/ 0 w 16"/>
                  <a:gd name="T25" fmla="*/ 0 h 172"/>
                  <a:gd name="T26" fmla="*/ 0 w 16"/>
                  <a:gd name="T27" fmla="*/ 0 h 172"/>
                  <a:gd name="T28" fmla="*/ 0 w 16"/>
                  <a:gd name="T29" fmla="*/ 0 h 172"/>
                  <a:gd name="T30" fmla="*/ 0 w 16"/>
                  <a:gd name="T31" fmla="*/ 0 h 172"/>
                  <a:gd name="T32" fmla="*/ 0 w 16"/>
                  <a:gd name="T33" fmla="*/ 0 h 172"/>
                  <a:gd name="T34" fmla="*/ 0 w 16"/>
                  <a:gd name="T35" fmla="*/ 0 h 172"/>
                  <a:gd name="T36" fmla="*/ 0 w 16"/>
                  <a:gd name="T37" fmla="*/ 0 h 172"/>
                  <a:gd name="T38" fmla="*/ 0 w 16"/>
                  <a:gd name="T39" fmla="*/ 0 h 172"/>
                  <a:gd name="T40" fmla="*/ 0 w 16"/>
                  <a:gd name="T41" fmla="*/ 0 h 172"/>
                  <a:gd name="T42" fmla="*/ 0 w 16"/>
                  <a:gd name="T43" fmla="*/ 0 h 172"/>
                  <a:gd name="T44" fmla="*/ 0 w 16"/>
                  <a:gd name="T45" fmla="*/ 0 h 172"/>
                  <a:gd name="T46" fmla="*/ 0 w 16"/>
                  <a:gd name="T47" fmla="*/ 0 h 172"/>
                  <a:gd name="T48" fmla="*/ 0 w 16"/>
                  <a:gd name="T49" fmla="*/ 0 h 172"/>
                  <a:gd name="T50" fmla="*/ 0 w 16"/>
                  <a:gd name="T51" fmla="*/ 0 h 17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72"/>
                  <a:gd name="T80" fmla="*/ 16 w 16"/>
                  <a:gd name="T81" fmla="*/ 172 h 172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72">
                    <a:moveTo>
                      <a:pt x="16" y="9"/>
                    </a:moveTo>
                    <a:lnTo>
                      <a:pt x="16" y="6"/>
                    </a:lnTo>
                    <a:lnTo>
                      <a:pt x="14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66"/>
                    </a:lnTo>
                    <a:lnTo>
                      <a:pt x="3" y="169"/>
                    </a:lnTo>
                    <a:lnTo>
                      <a:pt x="3" y="172"/>
                    </a:lnTo>
                    <a:lnTo>
                      <a:pt x="5" y="172"/>
                    </a:lnTo>
                    <a:lnTo>
                      <a:pt x="8" y="172"/>
                    </a:lnTo>
                    <a:lnTo>
                      <a:pt x="10" y="172"/>
                    </a:lnTo>
                    <a:lnTo>
                      <a:pt x="14" y="172"/>
                    </a:lnTo>
                    <a:lnTo>
                      <a:pt x="16" y="169"/>
                    </a:lnTo>
                    <a:lnTo>
                      <a:pt x="16" y="166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94" name="Line 1755"/>
              <p:cNvSpPr>
                <a:spLocks noChangeShapeType="1"/>
              </p:cNvSpPr>
              <p:nvPr/>
            </p:nvSpPr>
            <p:spPr bwMode="auto">
              <a:xfrm>
                <a:off x="2284" y="321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95" name="Freeform 1756"/>
              <p:cNvSpPr>
                <a:spLocks/>
              </p:cNvSpPr>
              <p:nvPr/>
            </p:nvSpPr>
            <p:spPr bwMode="auto">
              <a:xfrm>
                <a:off x="2282" y="3211"/>
                <a:ext cx="32" cy="3"/>
              </a:xfrm>
              <a:custGeom>
                <a:avLst/>
                <a:gdLst>
                  <a:gd name="T0" fmla="*/ 0 w 161"/>
                  <a:gd name="T1" fmla="*/ 0 h 18"/>
                  <a:gd name="T2" fmla="*/ 0 w 161"/>
                  <a:gd name="T3" fmla="*/ 0 h 18"/>
                  <a:gd name="T4" fmla="*/ 0 w 161"/>
                  <a:gd name="T5" fmla="*/ 0 h 18"/>
                  <a:gd name="T6" fmla="*/ 0 w 161"/>
                  <a:gd name="T7" fmla="*/ 0 h 18"/>
                  <a:gd name="T8" fmla="*/ 0 w 161"/>
                  <a:gd name="T9" fmla="*/ 0 h 18"/>
                  <a:gd name="T10" fmla="*/ 0 w 161"/>
                  <a:gd name="T11" fmla="*/ 0 h 18"/>
                  <a:gd name="T12" fmla="*/ 0 w 161"/>
                  <a:gd name="T13" fmla="*/ 0 h 18"/>
                  <a:gd name="T14" fmla="*/ 0 w 161"/>
                  <a:gd name="T15" fmla="*/ 0 h 18"/>
                  <a:gd name="T16" fmla="*/ 0 w 161"/>
                  <a:gd name="T17" fmla="*/ 0 h 18"/>
                  <a:gd name="T18" fmla="*/ 0 w 161"/>
                  <a:gd name="T19" fmla="*/ 0 h 18"/>
                  <a:gd name="T20" fmla="*/ 0 w 161"/>
                  <a:gd name="T21" fmla="*/ 0 h 18"/>
                  <a:gd name="T22" fmla="*/ 0 w 161"/>
                  <a:gd name="T23" fmla="*/ 0 h 18"/>
                  <a:gd name="T24" fmla="*/ 0 w 161"/>
                  <a:gd name="T25" fmla="*/ 0 h 18"/>
                  <a:gd name="T26" fmla="*/ 0 w 161"/>
                  <a:gd name="T27" fmla="*/ 0 h 18"/>
                  <a:gd name="T28" fmla="*/ 0 w 161"/>
                  <a:gd name="T29" fmla="*/ 0 h 18"/>
                  <a:gd name="T30" fmla="*/ 0 w 161"/>
                  <a:gd name="T31" fmla="*/ 0 h 18"/>
                  <a:gd name="T32" fmla="*/ 0 w 161"/>
                  <a:gd name="T33" fmla="*/ 0 h 18"/>
                  <a:gd name="T34" fmla="*/ 0 w 161"/>
                  <a:gd name="T35" fmla="*/ 0 h 18"/>
                  <a:gd name="T36" fmla="*/ 0 w 161"/>
                  <a:gd name="T37" fmla="*/ 0 h 18"/>
                  <a:gd name="T38" fmla="*/ 0 w 161"/>
                  <a:gd name="T39" fmla="*/ 0 h 18"/>
                  <a:gd name="T40" fmla="*/ 0 w 161"/>
                  <a:gd name="T41" fmla="*/ 0 h 18"/>
                  <a:gd name="T42" fmla="*/ 0 w 161"/>
                  <a:gd name="T43" fmla="*/ 0 h 18"/>
                  <a:gd name="T44" fmla="*/ 0 w 161"/>
                  <a:gd name="T45" fmla="*/ 0 h 18"/>
                  <a:gd name="T46" fmla="*/ 0 w 161"/>
                  <a:gd name="T47" fmla="*/ 0 h 18"/>
                  <a:gd name="T48" fmla="*/ 0 w 161"/>
                  <a:gd name="T49" fmla="*/ 0 h 18"/>
                  <a:gd name="T50" fmla="*/ 0 w 161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1"/>
                  <a:gd name="T79" fmla="*/ 0 h 18"/>
                  <a:gd name="T80" fmla="*/ 161 w 161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1" h="18">
                    <a:moveTo>
                      <a:pt x="8" y="0"/>
                    </a:moveTo>
                    <a:lnTo>
                      <a:pt x="8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3" y="15"/>
                    </a:lnTo>
                    <a:lnTo>
                      <a:pt x="3" y="18"/>
                    </a:lnTo>
                    <a:lnTo>
                      <a:pt x="5" y="18"/>
                    </a:lnTo>
                    <a:lnTo>
                      <a:pt x="8" y="18"/>
                    </a:lnTo>
                    <a:lnTo>
                      <a:pt x="150" y="18"/>
                    </a:lnTo>
                    <a:lnTo>
                      <a:pt x="155" y="18"/>
                    </a:lnTo>
                    <a:lnTo>
                      <a:pt x="158" y="18"/>
                    </a:lnTo>
                    <a:lnTo>
                      <a:pt x="158" y="15"/>
                    </a:lnTo>
                    <a:lnTo>
                      <a:pt x="161" y="12"/>
                    </a:lnTo>
                    <a:lnTo>
                      <a:pt x="161" y="8"/>
                    </a:lnTo>
                    <a:lnTo>
                      <a:pt x="158" y="6"/>
                    </a:lnTo>
                    <a:lnTo>
                      <a:pt x="158" y="2"/>
                    </a:lnTo>
                    <a:lnTo>
                      <a:pt x="155" y="2"/>
                    </a:lnTo>
                    <a:lnTo>
                      <a:pt x="153" y="2"/>
                    </a:lnTo>
                    <a:lnTo>
                      <a:pt x="150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96" name="Line 1757"/>
              <p:cNvSpPr>
                <a:spLocks noChangeShapeType="1"/>
              </p:cNvSpPr>
              <p:nvPr/>
            </p:nvSpPr>
            <p:spPr bwMode="auto">
              <a:xfrm>
                <a:off x="2313" y="321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97" name="Freeform 1758"/>
              <p:cNvSpPr>
                <a:spLocks/>
              </p:cNvSpPr>
              <p:nvPr/>
            </p:nvSpPr>
            <p:spPr bwMode="auto">
              <a:xfrm>
                <a:off x="2311" y="3211"/>
                <a:ext cx="9" cy="3"/>
              </a:xfrm>
              <a:custGeom>
                <a:avLst/>
                <a:gdLst>
                  <a:gd name="T0" fmla="*/ 0 w 44"/>
                  <a:gd name="T1" fmla="*/ 0 h 18"/>
                  <a:gd name="T2" fmla="*/ 0 w 44"/>
                  <a:gd name="T3" fmla="*/ 0 h 18"/>
                  <a:gd name="T4" fmla="*/ 0 w 44"/>
                  <a:gd name="T5" fmla="*/ 0 h 18"/>
                  <a:gd name="T6" fmla="*/ 0 w 44"/>
                  <a:gd name="T7" fmla="*/ 0 h 18"/>
                  <a:gd name="T8" fmla="*/ 0 w 44"/>
                  <a:gd name="T9" fmla="*/ 0 h 18"/>
                  <a:gd name="T10" fmla="*/ 0 w 44"/>
                  <a:gd name="T11" fmla="*/ 0 h 18"/>
                  <a:gd name="T12" fmla="*/ 0 w 44"/>
                  <a:gd name="T13" fmla="*/ 0 h 18"/>
                  <a:gd name="T14" fmla="*/ 0 w 44"/>
                  <a:gd name="T15" fmla="*/ 0 h 18"/>
                  <a:gd name="T16" fmla="*/ 0 w 44"/>
                  <a:gd name="T17" fmla="*/ 0 h 18"/>
                  <a:gd name="T18" fmla="*/ 0 w 44"/>
                  <a:gd name="T19" fmla="*/ 0 h 18"/>
                  <a:gd name="T20" fmla="*/ 0 w 44"/>
                  <a:gd name="T21" fmla="*/ 0 h 18"/>
                  <a:gd name="T22" fmla="*/ 0 w 44"/>
                  <a:gd name="T23" fmla="*/ 0 h 18"/>
                  <a:gd name="T24" fmla="*/ 0 w 44"/>
                  <a:gd name="T25" fmla="*/ 0 h 18"/>
                  <a:gd name="T26" fmla="*/ 0 w 44"/>
                  <a:gd name="T27" fmla="*/ 0 h 18"/>
                  <a:gd name="T28" fmla="*/ 0 w 44"/>
                  <a:gd name="T29" fmla="*/ 0 h 18"/>
                  <a:gd name="T30" fmla="*/ 0 w 44"/>
                  <a:gd name="T31" fmla="*/ 0 h 18"/>
                  <a:gd name="T32" fmla="*/ 0 w 44"/>
                  <a:gd name="T33" fmla="*/ 0 h 18"/>
                  <a:gd name="T34" fmla="*/ 0 w 44"/>
                  <a:gd name="T35" fmla="*/ 0 h 18"/>
                  <a:gd name="T36" fmla="*/ 0 w 44"/>
                  <a:gd name="T37" fmla="*/ 0 h 18"/>
                  <a:gd name="T38" fmla="*/ 0 w 44"/>
                  <a:gd name="T39" fmla="*/ 0 h 18"/>
                  <a:gd name="T40" fmla="*/ 0 w 44"/>
                  <a:gd name="T41" fmla="*/ 0 h 18"/>
                  <a:gd name="T42" fmla="*/ 0 w 44"/>
                  <a:gd name="T43" fmla="*/ 0 h 18"/>
                  <a:gd name="T44" fmla="*/ 0 w 44"/>
                  <a:gd name="T45" fmla="*/ 0 h 18"/>
                  <a:gd name="T46" fmla="*/ 0 w 44"/>
                  <a:gd name="T47" fmla="*/ 0 h 18"/>
                  <a:gd name="T48" fmla="*/ 0 w 44"/>
                  <a:gd name="T49" fmla="*/ 0 h 18"/>
                  <a:gd name="T50" fmla="*/ 0 w 44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4"/>
                  <a:gd name="T79" fmla="*/ 0 h 18"/>
                  <a:gd name="T80" fmla="*/ 44 w 44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4" h="18">
                    <a:moveTo>
                      <a:pt x="9" y="0"/>
                    </a:moveTo>
                    <a:lnTo>
                      <a:pt x="6" y="2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4" y="18"/>
                    </a:lnTo>
                    <a:lnTo>
                      <a:pt x="6" y="18"/>
                    </a:lnTo>
                    <a:lnTo>
                      <a:pt x="9" y="18"/>
                    </a:lnTo>
                    <a:lnTo>
                      <a:pt x="36" y="18"/>
                    </a:lnTo>
                    <a:lnTo>
                      <a:pt x="41" y="18"/>
                    </a:lnTo>
                    <a:lnTo>
                      <a:pt x="44" y="15"/>
                    </a:lnTo>
                    <a:lnTo>
                      <a:pt x="44" y="12"/>
                    </a:lnTo>
                    <a:lnTo>
                      <a:pt x="44" y="8"/>
                    </a:lnTo>
                    <a:lnTo>
                      <a:pt x="44" y="6"/>
                    </a:lnTo>
                    <a:lnTo>
                      <a:pt x="41" y="2"/>
                    </a:lnTo>
                    <a:lnTo>
                      <a:pt x="39" y="2"/>
                    </a:lnTo>
                    <a:lnTo>
                      <a:pt x="36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98" name="Line 1759"/>
              <p:cNvSpPr>
                <a:spLocks noChangeShapeType="1"/>
              </p:cNvSpPr>
              <p:nvPr/>
            </p:nvSpPr>
            <p:spPr bwMode="auto">
              <a:xfrm>
                <a:off x="2318" y="3211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099" name="Freeform 1760"/>
              <p:cNvSpPr>
                <a:spLocks/>
              </p:cNvSpPr>
              <p:nvPr/>
            </p:nvSpPr>
            <p:spPr bwMode="auto">
              <a:xfrm>
                <a:off x="2317" y="3211"/>
                <a:ext cx="77" cy="3"/>
              </a:xfrm>
              <a:custGeom>
                <a:avLst/>
                <a:gdLst>
                  <a:gd name="T0" fmla="*/ 0 w 387"/>
                  <a:gd name="T1" fmla="*/ 0 h 18"/>
                  <a:gd name="T2" fmla="*/ 0 w 387"/>
                  <a:gd name="T3" fmla="*/ 0 h 18"/>
                  <a:gd name="T4" fmla="*/ 0 w 387"/>
                  <a:gd name="T5" fmla="*/ 0 h 18"/>
                  <a:gd name="T6" fmla="*/ 0 w 387"/>
                  <a:gd name="T7" fmla="*/ 0 h 18"/>
                  <a:gd name="T8" fmla="*/ 0 w 387"/>
                  <a:gd name="T9" fmla="*/ 0 h 18"/>
                  <a:gd name="T10" fmla="*/ 0 w 387"/>
                  <a:gd name="T11" fmla="*/ 0 h 18"/>
                  <a:gd name="T12" fmla="*/ 0 w 387"/>
                  <a:gd name="T13" fmla="*/ 0 h 18"/>
                  <a:gd name="T14" fmla="*/ 0 w 387"/>
                  <a:gd name="T15" fmla="*/ 0 h 18"/>
                  <a:gd name="T16" fmla="*/ 0 w 387"/>
                  <a:gd name="T17" fmla="*/ 0 h 18"/>
                  <a:gd name="T18" fmla="*/ 0 w 387"/>
                  <a:gd name="T19" fmla="*/ 0 h 18"/>
                  <a:gd name="T20" fmla="*/ 0 w 387"/>
                  <a:gd name="T21" fmla="*/ 0 h 18"/>
                  <a:gd name="T22" fmla="*/ 0 w 387"/>
                  <a:gd name="T23" fmla="*/ 0 h 18"/>
                  <a:gd name="T24" fmla="*/ 0 w 387"/>
                  <a:gd name="T25" fmla="*/ 0 h 18"/>
                  <a:gd name="T26" fmla="*/ 0 w 387"/>
                  <a:gd name="T27" fmla="*/ 0 h 18"/>
                  <a:gd name="T28" fmla="*/ 0 w 387"/>
                  <a:gd name="T29" fmla="*/ 0 h 18"/>
                  <a:gd name="T30" fmla="*/ 0 w 387"/>
                  <a:gd name="T31" fmla="*/ 0 h 18"/>
                  <a:gd name="T32" fmla="*/ 0 w 387"/>
                  <a:gd name="T33" fmla="*/ 0 h 18"/>
                  <a:gd name="T34" fmla="*/ 0 w 387"/>
                  <a:gd name="T35" fmla="*/ 0 h 18"/>
                  <a:gd name="T36" fmla="*/ 0 w 387"/>
                  <a:gd name="T37" fmla="*/ 0 h 18"/>
                  <a:gd name="T38" fmla="*/ 0 w 387"/>
                  <a:gd name="T39" fmla="*/ 0 h 18"/>
                  <a:gd name="T40" fmla="*/ 0 w 387"/>
                  <a:gd name="T41" fmla="*/ 0 h 18"/>
                  <a:gd name="T42" fmla="*/ 0 w 387"/>
                  <a:gd name="T43" fmla="*/ 0 h 18"/>
                  <a:gd name="T44" fmla="*/ 0 w 387"/>
                  <a:gd name="T45" fmla="*/ 0 h 18"/>
                  <a:gd name="T46" fmla="*/ 0 w 387"/>
                  <a:gd name="T47" fmla="*/ 0 h 18"/>
                  <a:gd name="T48" fmla="*/ 0 w 387"/>
                  <a:gd name="T49" fmla="*/ 0 h 18"/>
                  <a:gd name="T50" fmla="*/ 0 w 387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87"/>
                  <a:gd name="T79" fmla="*/ 0 h 18"/>
                  <a:gd name="T80" fmla="*/ 387 w 387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87" h="18">
                    <a:moveTo>
                      <a:pt x="8" y="0"/>
                    </a:moveTo>
                    <a:lnTo>
                      <a:pt x="5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5"/>
                    </a:lnTo>
                    <a:lnTo>
                      <a:pt x="2" y="18"/>
                    </a:lnTo>
                    <a:lnTo>
                      <a:pt x="5" y="18"/>
                    </a:lnTo>
                    <a:lnTo>
                      <a:pt x="8" y="18"/>
                    </a:lnTo>
                    <a:lnTo>
                      <a:pt x="379" y="18"/>
                    </a:lnTo>
                    <a:lnTo>
                      <a:pt x="384" y="18"/>
                    </a:lnTo>
                    <a:lnTo>
                      <a:pt x="387" y="15"/>
                    </a:lnTo>
                    <a:lnTo>
                      <a:pt x="387" y="12"/>
                    </a:lnTo>
                    <a:lnTo>
                      <a:pt x="387" y="8"/>
                    </a:lnTo>
                    <a:lnTo>
                      <a:pt x="387" y="6"/>
                    </a:lnTo>
                    <a:lnTo>
                      <a:pt x="384" y="2"/>
                    </a:lnTo>
                    <a:lnTo>
                      <a:pt x="381" y="2"/>
                    </a:lnTo>
                    <a:lnTo>
                      <a:pt x="379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00" name="Line 1761"/>
              <p:cNvSpPr>
                <a:spLocks noChangeShapeType="1"/>
              </p:cNvSpPr>
              <p:nvPr/>
            </p:nvSpPr>
            <p:spPr bwMode="auto">
              <a:xfrm>
                <a:off x="2394" y="321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01" name="Freeform 1762"/>
              <p:cNvSpPr>
                <a:spLocks/>
              </p:cNvSpPr>
              <p:nvPr/>
            </p:nvSpPr>
            <p:spPr bwMode="auto">
              <a:xfrm>
                <a:off x="2391" y="3211"/>
                <a:ext cx="3" cy="40"/>
              </a:xfrm>
              <a:custGeom>
                <a:avLst/>
                <a:gdLst>
                  <a:gd name="T0" fmla="*/ 0 w 17"/>
                  <a:gd name="T1" fmla="*/ 0 h 200"/>
                  <a:gd name="T2" fmla="*/ 0 w 17"/>
                  <a:gd name="T3" fmla="*/ 0 h 200"/>
                  <a:gd name="T4" fmla="*/ 0 w 17"/>
                  <a:gd name="T5" fmla="*/ 0 h 200"/>
                  <a:gd name="T6" fmla="*/ 0 w 17"/>
                  <a:gd name="T7" fmla="*/ 0 h 200"/>
                  <a:gd name="T8" fmla="*/ 0 w 17"/>
                  <a:gd name="T9" fmla="*/ 0 h 200"/>
                  <a:gd name="T10" fmla="*/ 0 w 17"/>
                  <a:gd name="T11" fmla="*/ 0 h 200"/>
                  <a:gd name="T12" fmla="*/ 0 w 17"/>
                  <a:gd name="T13" fmla="*/ 0 h 200"/>
                  <a:gd name="T14" fmla="*/ 0 w 17"/>
                  <a:gd name="T15" fmla="*/ 0 h 200"/>
                  <a:gd name="T16" fmla="*/ 0 w 17"/>
                  <a:gd name="T17" fmla="*/ 0 h 200"/>
                  <a:gd name="T18" fmla="*/ 0 w 17"/>
                  <a:gd name="T19" fmla="*/ 0 h 200"/>
                  <a:gd name="T20" fmla="*/ 0 w 17"/>
                  <a:gd name="T21" fmla="*/ 0 h 200"/>
                  <a:gd name="T22" fmla="*/ 0 w 17"/>
                  <a:gd name="T23" fmla="*/ 0 h 200"/>
                  <a:gd name="T24" fmla="*/ 0 w 17"/>
                  <a:gd name="T25" fmla="*/ 0 h 200"/>
                  <a:gd name="T26" fmla="*/ 0 w 17"/>
                  <a:gd name="T27" fmla="*/ 0 h 200"/>
                  <a:gd name="T28" fmla="*/ 0 w 17"/>
                  <a:gd name="T29" fmla="*/ 0 h 200"/>
                  <a:gd name="T30" fmla="*/ 0 w 17"/>
                  <a:gd name="T31" fmla="*/ 0 h 200"/>
                  <a:gd name="T32" fmla="*/ 0 w 17"/>
                  <a:gd name="T33" fmla="*/ 0 h 200"/>
                  <a:gd name="T34" fmla="*/ 0 w 17"/>
                  <a:gd name="T35" fmla="*/ 0 h 200"/>
                  <a:gd name="T36" fmla="*/ 0 w 17"/>
                  <a:gd name="T37" fmla="*/ 0 h 200"/>
                  <a:gd name="T38" fmla="*/ 0 w 17"/>
                  <a:gd name="T39" fmla="*/ 0 h 200"/>
                  <a:gd name="T40" fmla="*/ 0 w 17"/>
                  <a:gd name="T41" fmla="*/ 0 h 200"/>
                  <a:gd name="T42" fmla="*/ 0 w 17"/>
                  <a:gd name="T43" fmla="*/ 0 h 200"/>
                  <a:gd name="T44" fmla="*/ 0 w 17"/>
                  <a:gd name="T45" fmla="*/ 0 h 200"/>
                  <a:gd name="T46" fmla="*/ 0 w 17"/>
                  <a:gd name="T47" fmla="*/ 0 h 200"/>
                  <a:gd name="T48" fmla="*/ 0 w 17"/>
                  <a:gd name="T49" fmla="*/ 0 h 200"/>
                  <a:gd name="T50" fmla="*/ 0 w 17"/>
                  <a:gd name="T51" fmla="*/ 0 h 20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200"/>
                  <a:gd name="T80" fmla="*/ 17 w 17"/>
                  <a:gd name="T81" fmla="*/ 200 h 20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200">
                    <a:moveTo>
                      <a:pt x="17" y="8"/>
                    </a:moveTo>
                    <a:lnTo>
                      <a:pt x="17" y="8"/>
                    </a:lnTo>
                    <a:lnTo>
                      <a:pt x="17" y="6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9" y="2"/>
                    </a:lnTo>
                    <a:lnTo>
                      <a:pt x="6" y="2"/>
                    </a:lnTo>
                    <a:lnTo>
                      <a:pt x="3" y="2"/>
                    </a:lnTo>
                    <a:lnTo>
                      <a:pt x="3" y="6"/>
                    </a:lnTo>
                    <a:lnTo>
                      <a:pt x="0" y="8"/>
                    </a:lnTo>
                    <a:lnTo>
                      <a:pt x="0" y="191"/>
                    </a:lnTo>
                    <a:lnTo>
                      <a:pt x="3" y="197"/>
                    </a:lnTo>
                    <a:lnTo>
                      <a:pt x="6" y="200"/>
                    </a:lnTo>
                    <a:lnTo>
                      <a:pt x="9" y="200"/>
                    </a:lnTo>
                    <a:lnTo>
                      <a:pt x="11" y="200"/>
                    </a:lnTo>
                    <a:lnTo>
                      <a:pt x="14" y="200"/>
                    </a:lnTo>
                    <a:lnTo>
                      <a:pt x="14" y="197"/>
                    </a:lnTo>
                    <a:lnTo>
                      <a:pt x="17" y="197"/>
                    </a:lnTo>
                    <a:lnTo>
                      <a:pt x="17" y="193"/>
                    </a:lnTo>
                    <a:lnTo>
                      <a:pt x="17" y="191"/>
                    </a:lnTo>
                    <a:lnTo>
                      <a:pt x="17" y="8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02" name="Line 1763"/>
              <p:cNvSpPr>
                <a:spLocks noChangeShapeType="1"/>
              </p:cNvSpPr>
              <p:nvPr/>
            </p:nvSpPr>
            <p:spPr bwMode="auto">
              <a:xfrm>
                <a:off x="2392" y="324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03" name="Freeform 1764"/>
              <p:cNvSpPr>
                <a:spLocks/>
              </p:cNvSpPr>
              <p:nvPr/>
            </p:nvSpPr>
            <p:spPr bwMode="auto">
              <a:xfrm>
                <a:off x="2391" y="3247"/>
                <a:ext cx="77" cy="4"/>
              </a:xfrm>
              <a:custGeom>
                <a:avLst/>
                <a:gdLst>
                  <a:gd name="T0" fmla="*/ 0 w 388"/>
                  <a:gd name="T1" fmla="*/ 0 h 19"/>
                  <a:gd name="T2" fmla="*/ 0 w 388"/>
                  <a:gd name="T3" fmla="*/ 0 h 19"/>
                  <a:gd name="T4" fmla="*/ 0 w 388"/>
                  <a:gd name="T5" fmla="*/ 0 h 19"/>
                  <a:gd name="T6" fmla="*/ 0 w 388"/>
                  <a:gd name="T7" fmla="*/ 0 h 19"/>
                  <a:gd name="T8" fmla="*/ 0 w 388"/>
                  <a:gd name="T9" fmla="*/ 0 h 19"/>
                  <a:gd name="T10" fmla="*/ 0 w 388"/>
                  <a:gd name="T11" fmla="*/ 0 h 19"/>
                  <a:gd name="T12" fmla="*/ 0 w 388"/>
                  <a:gd name="T13" fmla="*/ 0 h 19"/>
                  <a:gd name="T14" fmla="*/ 0 w 388"/>
                  <a:gd name="T15" fmla="*/ 0 h 19"/>
                  <a:gd name="T16" fmla="*/ 0 w 388"/>
                  <a:gd name="T17" fmla="*/ 0 h 19"/>
                  <a:gd name="T18" fmla="*/ 0 w 388"/>
                  <a:gd name="T19" fmla="*/ 0 h 19"/>
                  <a:gd name="T20" fmla="*/ 0 w 388"/>
                  <a:gd name="T21" fmla="*/ 0 h 19"/>
                  <a:gd name="T22" fmla="*/ 0 w 388"/>
                  <a:gd name="T23" fmla="*/ 0 h 19"/>
                  <a:gd name="T24" fmla="*/ 0 w 388"/>
                  <a:gd name="T25" fmla="*/ 0 h 19"/>
                  <a:gd name="T26" fmla="*/ 0 w 388"/>
                  <a:gd name="T27" fmla="*/ 0 h 19"/>
                  <a:gd name="T28" fmla="*/ 0 w 388"/>
                  <a:gd name="T29" fmla="*/ 0 h 19"/>
                  <a:gd name="T30" fmla="*/ 0 w 388"/>
                  <a:gd name="T31" fmla="*/ 0 h 19"/>
                  <a:gd name="T32" fmla="*/ 0 w 388"/>
                  <a:gd name="T33" fmla="*/ 0 h 19"/>
                  <a:gd name="T34" fmla="*/ 0 w 388"/>
                  <a:gd name="T35" fmla="*/ 0 h 19"/>
                  <a:gd name="T36" fmla="*/ 0 w 388"/>
                  <a:gd name="T37" fmla="*/ 0 h 19"/>
                  <a:gd name="T38" fmla="*/ 0 w 388"/>
                  <a:gd name="T39" fmla="*/ 0 h 19"/>
                  <a:gd name="T40" fmla="*/ 0 w 388"/>
                  <a:gd name="T41" fmla="*/ 0 h 19"/>
                  <a:gd name="T42" fmla="*/ 0 w 388"/>
                  <a:gd name="T43" fmla="*/ 0 h 19"/>
                  <a:gd name="T44" fmla="*/ 0 w 388"/>
                  <a:gd name="T45" fmla="*/ 0 h 19"/>
                  <a:gd name="T46" fmla="*/ 0 w 388"/>
                  <a:gd name="T47" fmla="*/ 0 h 19"/>
                  <a:gd name="T48" fmla="*/ 0 w 388"/>
                  <a:gd name="T49" fmla="*/ 0 h 19"/>
                  <a:gd name="T50" fmla="*/ 0 w 388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88"/>
                  <a:gd name="T79" fmla="*/ 0 h 19"/>
                  <a:gd name="T80" fmla="*/ 388 w 388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88" h="19">
                    <a:moveTo>
                      <a:pt x="9" y="0"/>
                    </a:moveTo>
                    <a:lnTo>
                      <a:pt x="9" y="0"/>
                    </a:lnTo>
                    <a:lnTo>
                      <a:pt x="6" y="4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3" y="16"/>
                    </a:lnTo>
                    <a:lnTo>
                      <a:pt x="6" y="19"/>
                    </a:lnTo>
                    <a:lnTo>
                      <a:pt x="9" y="19"/>
                    </a:lnTo>
                    <a:lnTo>
                      <a:pt x="380" y="19"/>
                    </a:lnTo>
                    <a:lnTo>
                      <a:pt x="385" y="19"/>
                    </a:lnTo>
                    <a:lnTo>
                      <a:pt x="388" y="16"/>
                    </a:lnTo>
                    <a:lnTo>
                      <a:pt x="388" y="12"/>
                    </a:lnTo>
                    <a:lnTo>
                      <a:pt x="388" y="10"/>
                    </a:lnTo>
                    <a:lnTo>
                      <a:pt x="388" y="6"/>
                    </a:lnTo>
                    <a:lnTo>
                      <a:pt x="388" y="4"/>
                    </a:lnTo>
                    <a:lnTo>
                      <a:pt x="385" y="4"/>
                    </a:lnTo>
                    <a:lnTo>
                      <a:pt x="382" y="0"/>
                    </a:lnTo>
                    <a:lnTo>
                      <a:pt x="380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04" name="Line 1765"/>
              <p:cNvSpPr>
                <a:spLocks noChangeShapeType="1"/>
              </p:cNvSpPr>
              <p:nvPr/>
            </p:nvSpPr>
            <p:spPr bwMode="auto">
              <a:xfrm>
                <a:off x="2468" y="3249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05" name="Freeform 1766"/>
              <p:cNvSpPr>
                <a:spLocks/>
              </p:cNvSpPr>
              <p:nvPr/>
            </p:nvSpPr>
            <p:spPr bwMode="auto">
              <a:xfrm>
                <a:off x="2465" y="3247"/>
                <a:ext cx="3" cy="40"/>
              </a:xfrm>
              <a:custGeom>
                <a:avLst/>
                <a:gdLst>
                  <a:gd name="T0" fmla="*/ 0 w 17"/>
                  <a:gd name="T1" fmla="*/ 0 h 201"/>
                  <a:gd name="T2" fmla="*/ 0 w 17"/>
                  <a:gd name="T3" fmla="*/ 0 h 201"/>
                  <a:gd name="T4" fmla="*/ 0 w 17"/>
                  <a:gd name="T5" fmla="*/ 0 h 201"/>
                  <a:gd name="T6" fmla="*/ 0 w 17"/>
                  <a:gd name="T7" fmla="*/ 0 h 201"/>
                  <a:gd name="T8" fmla="*/ 0 w 17"/>
                  <a:gd name="T9" fmla="*/ 0 h 201"/>
                  <a:gd name="T10" fmla="*/ 0 w 17"/>
                  <a:gd name="T11" fmla="*/ 0 h 201"/>
                  <a:gd name="T12" fmla="*/ 0 w 17"/>
                  <a:gd name="T13" fmla="*/ 0 h 201"/>
                  <a:gd name="T14" fmla="*/ 0 w 17"/>
                  <a:gd name="T15" fmla="*/ 0 h 201"/>
                  <a:gd name="T16" fmla="*/ 0 w 17"/>
                  <a:gd name="T17" fmla="*/ 0 h 201"/>
                  <a:gd name="T18" fmla="*/ 0 w 17"/>
                  <a:gd name="T19" fmla="*/ 0 h 201"/>
                  <a:gd name="T20" fmla="*/ 0 w 17"/>
                  <a:gd name="T21" fmla="*/ 0 h 201"/>
                  <a:gd name="T22" fmla="*/ 0 w 17"/>
                  <a:gd name="T23" fmla="*/ 0 h 201"/>
                  <a:gd name="T24" fmla="*/ 0 w 17"/>
                  <a:gd name="T25" fmla="*/ 0 h 201"/>
                  <a:gd name="T26" fmla="*/ 0 w 17"/>
                  <a:gd name="T27" fmla="*/ 0 h 201"/>
                  <a:gd name="T28" fmla="*/ 0 w 17"/>
                  <a:gd name="T29" fmla="*/ 0 h 201"/>
                  <a:gd name="T30" fmla="*/ 0 w 17"/>
                  <a:gd name="T31" fmla="*/ 0 h 201"/>
                  <a:gd name="T32" fmla="*/ 0 w 17"/>
                  <a:gd name="T33" fmla="*/ 0 h 201"/>
                  <a:gd name="T34" fmla="*/ 0 w 17"/>
                  <a:gd name="T35" fmla="*/ 0 h 201"/>
                  <a:gd name="T36" fmla="*/ 0 w 17"/>
                  <a:gd name="T37" fmla="*/ 0 h 201"/>
                  <a:gd name="T38" fmla="*/ 0 w 17"/>
                  <a:gd name="T39" fmla="*/ 0 h 201"/>
                  <a:gd name="T40" fmla="*/ 0 w 17"/>
                  <a:gd name="T41" fmla="*/ 0 h 201"/>
                  <a:gd name="T42" fmla="*/ 0 w 17"/>
                  <a:gd name="T43" fmla="*/ 0 h 201"/>
                  <a:gd name="T44" fmla="*/ 0 w 17"/>
                  <a:gd name="T45" fmla="*/ 0 h 201"/>
                  <a:gd name="T46" fmla="*/ 0 w 17"/>
                  <a:gd name="T47" fmla="*/ 0 h 201"/>
                  <a:gd name="T48" fmla="*/ 0 w 17"/>
                  <a:gd name="T49" fmla="*/ 0 h 201"/>
                  <a:gd name="T50" fmla="*/ 0 w 17"/>
                  <a:gd name="T51" fmla="*/ 0 h 20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201"/>
                  <a:gd name="T80" fmla="*/ 17 w 17"/>
                  <a:gd name="T81" fmla="*/ 201 h 201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201">
                    <a:moveTo>
                      <a:pt x="17" y="10"/>
                    </a:moveTo>
                    <a:lnTo>
                      <a:pt x="17" y="6"/>
                    </a:lnTo>
                    <a:lnTo>
                      <a:pt x="17" y="4"/>
                    </a:lnTo>
                    <a:lnTo>
                      <a:pt x="14" y="4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91"/>
                    </a:lnTo>
                    <a:lnTo>
                      <a:pt x="4" y="195"/>
                    </a:lnTo>
                    <a:lnTo>
                      <a:pt x="4" y="197"/>
                    </a:lnTo>
                    <a:lnTo>
                      <a:pt x="6" y="201"/>
                    </a:lnTo>
                    <a:lnTo>
                      <a:pt x="9" y="201"/>
                    </a:lnTo>
                    <a:lnTo>
                      <a:pt x="11" y="201"/>
                    </a:lnTo>
                    <a:lnTo>
                      <a:pt x="14" y="201"/>
                    </a:lnTo>
                    <a:lnTo>
                      <a:pt x="17" y="197"/>
                    </a:lnTo>
                    <a:lnTo>
                      <a:pt x="17" y="195"/>
                    </a:lnTo>
                    <a:lnTo>
                      <a:pt x="17" y="191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06" name="Line 1767"/>
              <p:cNvSpPr>
                <a:spLocks noChangeShapeType="1"/>
              </p:cNvSpPr>
              <p:nvPr/>
            </p:nvSpPr>
            <p:spPr bwMode="auto">
              <a:xfrm>
                <a:off x="2467" y="3283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07" name="Freeform 1768"/>
              <p:cNvSpPr>
                <a:spLocks/>
              </p:cNvSpPr>
              <p:nvPr/>
            </p:nvSpPr>
            <p:spPr bwMode="auto">
              <a:xfrm>
                <a:off x="2465" y="3283"/>
                <a:ext cx="86" cy="4"/>
              </a:xfrm>
              <a:custGeom>
                <a:avLst/>
                <a:gdLst>
                  <a:gd name="T0" fmla="*/ 0 w 431"/>
                  <a:gd name="T1" fmla="*/ 0 h 19"/>
                  <a:gd name="T2" fmla="*/ 0 w 431"/>
                  <a:gd name="T3" fmla="*/ 0 h 19"/>
                  <a:gd name="T4" fmla="*/ 0 w 431"/>
                  <a:gd name="T5" fmla="*/ 0 h 19"/>
                  <a:gd name="T6" fmla="*/ 0 w 431"/>
                  <a:gd name="T7" fmla="*/ 0 h 19"/>
                  <a:gd name="T8" fmla="*/ 0 w 431"/>
                  <a:gd name="T9" fmla="*/ 0 h 19"/>
                  <a:gd name="T10" fmla="*/ 0 w 431"/>
                  <a:gd name="T11" fmla="*/ 0 h 19"/>
                  <a:gd name="T12" fmla="*/ 0 w 431"/>
                  <a:gd name="T13" fmla="*/ 0 h 19"/>
                  <a:gd name="T14" fmla="*/ 0 w 431"/>
                  <a:gd name="T15" fmla="*/ 0 h 19"/>
                  <a:gd name="T16" fmla="*/ 0 w 431"/>
                  <a:gd name="T17" fmla="*/ 0 h 19"/>
                  <a:gd name="T18" fmla="*/ 0 w 431"/>
                  <a:gd name="T19" fmla="*/ 0 h 19"/>
                  <a:gd name="T20" fmla="*/ 0 w 431"/>
                  <a:gd name="T21" fmla="*/ 0 h 19"/>
                  <a:gd name="T22" fmla="*/ 0 w 431"/>
                  <a:gd name="T23" fmla="*/ 0 h 19"/>
                  <a:gd name="T24" fmla="*/ 0 w 431"/>
                  <a:gd name="T25" fmla="*/ 0 h 19"/>
                  <a:gd name="T26" fmla="*/ 0 w 431"/>
                  <a:gd name="T27" fmla="*/ 0 h 19"/>
                  <a:gd name="T28" fmla="*/ 0 w 431"/>
                  <a:gd name="T29" fmla="*/ 0 h 19"/>
                  <a:gd name="T30" fmla="*/ 0 w 431"/>
                  <a:gd name="T31" fmla="*/ 0 h 19"/>
                  <a:gd name="T32" fmla="*/ 0 w 431"/>
                  <a:gd name="T33" fmla="*/ 0 h 19"/>
                  <a:gd name="T34" fmla="*/ 0 w 431"/>
                  <a:gd name="T35" fmla="*/ 0 h 19"/>
                  <a:gd name="T36" fmla="*/ 0 w 431"/>
                  <a:gd name="T37" fmla="*/ 0 h 19"/>
                  <a:gd name="T38" fmla="*/ 0 w 431"/>
                  <a:gd name="T39" fmla="*/ 0 h 19"/>
                  <a:gd name="T40" fmla="*/ 0 w 431"/>
                  <a:gd name="T41" fmla="*/ 0 h 19"/>
                  <a:gd name="T42" fmla="*/ 0 w 431"/>
                  <a:gd name="T43" fmla="*/ 0 h 19"/>
                  <a:gd name="T44" fmla="*/ 0 w 431"/>
                  <a:gd name="T45" fmla="*/ 0 h 19"/>
                  <a:gd name="T46" fmla="*/ 0 w 431"/>
                  <a:gd name="T47" fmla="*/ 0 h 19"/>
                  <a:gd name="T48" fmla="*/ 0 w 431"/>
                  <a:gd name="T49" fmla="*/ 0 h 19"/>
                  <a:gd name="T50" fmla="*/ 0 w 431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31"/>
                  <a:gd name="T79" fmla="*/ 0 h 19"/>
                  <a:gd name="T80" fmla="*/ 431 w 431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31" h="19">
                    <a:moveTo>
                      <a:pt x="9" y="0"/>
                    </a:moveTo>
                    <a:lnTo>
                      <a:pt x="9" y="0"/>
                    </a:lnTo>
                    <a:lnTo>
                      <a:pt x="6" y="0"/>
                    </a:lnTo>
                    <a:lnTo>
                      <a:pt x="4" y="3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4" y="13"/>
                    </a:lnTo>
                    <a:lnTo>
                      <a:pt x="4" y="15"/>
                    </a:lnTo>
                    <a:lnTo>
                      <a:pt x="6" y="19"/>
                    </a:lnTo>
                    <a:lnTo>
                      <a:pt x="9" y="19"/>
                    </a:lnTo>
                    <a:lnTo>
                      <a:pt x="420" y="19"/>
                    </a:lnTo>
                    <a:lnTo>
                      <a:pt x="429" y="19"/>
                    </a:lnTo>
                    <a:lnTo>
                      <a:pt x="429" y="15"/>
                    </a:lnTo>
                    <a:lnTo>
                      <a:pt x="431" y="13"/>
                    </a:lnTo>
                    <a:lnTo>
                      <a:pt x="431" y="9"/>
                    </a:lnTo>
                    <a:lnTo>
                      <a:pt x="431" y="7"/>
                    </a:lnTo>
                    <a:lnTo>
                      <a:pt x="431" y="3"/>
                    </a:lnTo>
                    <a:lnTo>
                      <a:pt x="429" y="3"/>
                    </a:lnTo>
                    <a:lnTo>
                      <a:pt x="429" y="0"/>
                    </a:lnTo>
                    <a:lnTo>
                      <a:pt x="426" y="0"/>
                    </a:lnTo>
                    <a:lnTo>
                      <a:pt x="420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08" name="Line 1769"/>
              <p:cNvSpPr>
                <a:spLocks noChangeShapeType="1"/>
              </p:cNvSpPr>
              <p:nvPr/>
            </p:nvSpPr>
            <p:spPr bwMode="auto">
              <a:xfrm>
                <a:off x="2551" y="328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09" name="Freeform 1770"/>
              <p:cNvSpPr>
                <a:spLocks/>
              </p:cNvSpPr>
              <p:nvPr/>
            </p:nvSpPr>
            <p:spPr bwMode="auto">
              <a:xfrm>
                <a:off x="2548" y="3283"/>
                <a:ext cx="3" cy="40"/>
              </a:xfrm>
              <a:custGeom>
                <a:avLst/>
                <a:gdLst>
                  <a:gd name="T0" fmla="*/ 0 w 16"/>
                  <a:gd name="T1" fmla="*/ 0 h 200"/>
                  <a:gd name="T2" fmla="*/ 0 w 16"/>
                  <a:gd name="T3" fmla="*/ 0 h 200"/>
                  <a:gd name="T4" fmla="*/ 0 w 16"/>
                  <a:gd name="T5" fmla="*/ 0 h 200"/>
                  <a:gd name="T6" fmla="*/ 0 w 16"/>
                  <a:gd name="T7" fmla="*/ 0 h 200"/>
                  <a:gd name="T8" fmla="*/ 0 w 16"/>
                  <a:gd name="T9" fmla="*/ 0 h 200"/>
                  <a:gd name="T10" fmla="*/ 0 w 16"/>
                  <a:gd name="T11" fmla="*/ 0 h 200"/>
                  <a:gd name="T12" fmla="*/ 0 w 16"/>
                  <a:gd name="T13" fmla="*/ 0 h 200"/>
                  <a:gd name="T14" fmla="*/ 0 w 16"/>
                  <a:gd name="T15" fmla="*/ 0 h 200"/>
                  <a:gd name="T16" fmla="*/ 0 w 16"/>
                  <a:gd name="T17" fmla="*/ 0 h 200"/>
                  <a:gd name="T18" fmla="*/ 0 w 16"/>
                  <a:gd name="T19" fmla="*/ 0 h 200"/>
                  <a:gd name="T20" fmla="*/ 0 w 16"/>
                  <a:gd name="T21" fmla="*/ 0 h 200"/>
                  <a:gd name="T22" fmla="*/ 0 w 16"/>
                  <a:gd name="T23" fmla="*/ 0 h 200"/>
                  <a:gd name="T24" fmla="*/ 0 w 16"/>
                  <a:gd name="T25" fmla="*/ 0 h 200"/>
                  <a:gd name="T26" fmla="*/ 0 w 16"/>
                  <a:gd name="T27" fmla="*/ 0 h 200"/>
                  <a:gd name="T28" fmla="*/ 0 w 16"/>
                  <a:gd name="T29" fmla="*/ 0 h 200"/>
                  <a:gd name="T30" fmla="*/ 0 w 16"/>
                  <a:gd name="T31" fmla="*/ 0 h 200"/>
                  <a:gd name="T32" fmla="*/ 0 w 16"/>
                  <a:gd name="T33" fmla="*/ 0 h 200"/>
                  <a:gd name="T34" fmla="*/ 0 w 16"/>
                  <a:gd name="T35" fmla="*/ 0 h 200"/>
                  <a:gd name="T36" fmla="*/ 0 w 16"/>
                  <a:gd name="T37" fmla="*/ 0 h 200"/>
                  <a:gd name="T38" fmla="*/ 0 w 16"/>
                  <a:gd name="T39" fmla="*/ 0 h 200"/>
                  <a:gd name="T40" fmla="*/ 0 w 16"/>
                  <a:gd name="T41" fmla="*/ 0 h 200"/>
                  <a:gd name="T42" fmla="*/ 0 w 16"/>
                  <a:gd name="T43" fmla="*/ 0 h 200"/>
                  <a:gd name="T44" fmla="*/ 0 w 16"/>
                  <a:gd name="T45" fmla="*/ 0 h 200"/>
                  <a:gd name="T46" fmla="*/ 0 w 16"/>
                  <a:gd name="T47" fmla="*/ 0 h 200"/>
                  <a:gd name="T48" fmla="*/ 0 w 16"/>
                  <a:gd name="T49" fmla="*/ 0 h 200"/>
                  <a:gd name="T50" fmla="*/ 0 w 16"/>
                  <a:gd name="T51" fmla="*/ 0 h 20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200"/>
                  <a:gd name="T80" fmla="*/ 16 w 16"/>
                  <a:gd name="T81" fmla="*/ 200 h 20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200">
                    <a:moveTo>
                      <a:pt x="16" y="9"/>
                    </a:moveTo>
                    <a:lnTo>
                      <a:pt x="16" y="7"/>
                    </a:lnTo>
                    <a:lnTo>
                      <a:pt x="16" y="3"/>
                    </a:lnTo>
                    <a:lnTo>
                      <a:pt x="14" y="3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92"/>
                    </a:lnTo>
                    <a:lnTo>
                      <a:pt x="3" y="194"/>
                    </a:lnTo>
                    <a:lnTo>
                      <a:pt x="3" y="198"/>
                    </a:lnTo>
                    <a:lnTo>
                      <a:pt x="5" y="198"/>
                    </a:lnTo>
                    <a:lnTo>
                      <a:pt x="5" y="200"/>
                    </a:lnTo>
                    <a:lnTo>
                      <a:pt x="8" y="200"/>
                    </a:lnTo>
                    <a:lnTo>
                      <a:pt x="11" y="200"/>
                    </a:lnTo>
                    <a:lnTo>
                      <a:pt x="14" y="198"/>
                    </a:lnTo>
                    <a:lnTo>
                      <a:pt x="16" y="194"/>
                    </a:lnTo>
                    <a:lnTo>
                      <a:pt x="16" y="192"/>
                    </a:lnTo>
                    <a:lnTo>
                      <a:pt x="16" y="9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10" name="Line 1771"/>
              <p:cNvSpPr>
                <a:spLocks noChangeShapeType="1"/>
              </p:cNvSpPr>
              <p:nvPr/>
            </p:nvSpPr>
            <p:spPr bwMode="auto">
              <a:xfrm>
                <a:off x="2549" y="3320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11" name="Freeform 1772"/>
              <p:cNvSpPr>
                <a:spLocks/>
              </p:cNvSpPr>
              <p:nvPr/>
            </p:nvSpPr>
            <p:spPr bwMode="auto">
              <a:xfrm>
                <a:off x="2548" y="3320"/>
                <a:ext cx="12" cy="3"/>
              </a:xfrm>
              <a:custGeom>
                <a:avLst/>
                <a:gdLst>
                  <a:gd name="T0" fmla="*/ 0 w 60"/>
                  <a:gd name="T1" fmla="*/ 0 h 18"/>
                  <a:gd name="T2" fmla="*/ 0 w 60"/>
                  <a:gd name="T3" fmla="*/ 0 h 18"/>
                  <a:gd name="T4" fmla="*/ 0 w 60"/>
                  <a:gd name="T5" fmla="*/ 0 h 18"/>
                  <a:gd name="T6" fmla="*/ 0 w 60"/>
                  <a:gd name="T7" fmla="*/ 0 h 18"/>
                  <a:gd name="T8" fmla="*/ 0 w 60"/>
                  <a:gd name="T9" fmla="*/ 0 h 18"/>
                  <a:gd name="T10" fmla="*/ 0 w 60"/>
                  <a:gd name="T11" fmla="*/ 0 h 18"/>
                  <a:gd name="T12" fmla="*/ 0 w 60"/>
                  <a:gd name="T13" fmla="*/ 0 h 18"/>
                  <a:gd name="T14" fmla="*/ 0 w 60"/>
                  <a:gd name="T15" fmla="*/ 0 h 18"/>
                  <a:gd name="T16" fmla="*/ 0 w 60"/>
                  <a:gd name="T17" fmla="*/ 0 h 18"/>
                  <a:gd name="T18" fmla="*/ 0 w 60"/>
                  <a:gd name="T19" fmla="*/ 0 h 18"/>
                  <a:gd name="T20" fmla="*/ 0 w 60"/>
                  <a:gd name="T21" fmla="*/ 0 h 18"/>
                  <a:gd name="T22" fmla="*/ 0 w 60"/>
                  <a:gd name="T23" fmla="*/ 0 h 18"/>
                  <a:gd name="T24" fmla="*/ 0 w 60"/>
                  <a:gd name="T25" fmla="*/ 0 h 18"/>
                  <a:gd name="T26" fmla="*/ 0 w 60"/>
                  <a:gd name="T27" fmla="*/ 0 h 18"/>
                  <a:gd name="T28" fmla="*/ 0 w 60"/>
                  <a:gd name="T29" fmla="*/ 0 h 18"/>
                  <a:gd name="T30" fmla="*/ 0 w 60"/>
                  <a:gd name="T31" fmla="*/ 0 h 18"/>
                  <a:gd name="T32" fmla="*/ 0 w 60"/>
                  <a:gd name="T33" fmla="*/ 0 h 18"/>
                  <a:gd name="T34" fmla="*/ 0 w 60"/>
                  <a:gd name="T35" fmla="*/ 0 h 18"/>
                  <a:gd name="T36" fmla="*/ 0 w 60"/>
                  <a:gd name="T37" fmla="*/ 0 h 18"/>
                  <a:gd name="T38" fmla="*/ 0 w 60"/>
                  <a:gd name="T39" fmla="*/ 0 h 18"/>
                  <a:gd name="T40" fmla="*/ 0 w 60"/>
                  <a:gd name="T41" fmla="*/ 0 h 18"/>
                  <a:gd name="T42" fmla="*/ 0 w 60"/>
                  <a:gd name="T43" fmla="*/ 0 h 18"/>
                  <a:gd name="T44" fmla="*/ 0 w 60"/>
                  <a:gd name="T45" fmla="*/ 0 h 18"/>
                  <a:gd name="T46" fmla="*/ 0 w 60"/>
                  <a:gd name="T47" fmla="*/ 0 h 18"/>
                  <a:gd name="T48" fmla="*/ 0 w 60"/>
                  <a:gd name="T49" fmla="*/ 0 h 18"/>
                  <a:gd name="T50" fmla="*/ 0 w 60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60"/>
                  <a:gd name="T79" fmla="*/ 0 h 18"/>
                  <a:gd name="T80" fmla="*/ 60 w 60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60" h="18">
                    <a:moveTo>
                      <a:pt x="8" y="0"/>
                    </a:moveTo>
                    <a:lnTo>
                      <a:pt x="5" y="0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3" y="12"/>
                    </a:lnTo>
                    <a:lnTo>
                      <a:pt x="3" y="16"/>
                    </a:lnTo>
                    <a:lnTo>
                      <a:pt x="5" y="16"/>
                    </a:lnTo>
                    <a:lnTo>
                      <a:pt x="5" y="18"/>
                    </a:lnTo>
                    <a:lnTo>
                      <a:pt x="8" y="18"/>
                    </a:lnTo>
                    <a:lnTo>
                      <a:pt x="49" y="18"/>
                    </a:lnTo>
                    <a:lnTo>
                      <a:pt x="55" y="16"/>
                    </a:lnTo>
                    <a:lnTo>
                      <a:pt x="58" y="16"/>
                    </a:lnTo>
                    <a:lnTo>
                      <a:pt x="58" y="12"/>
                    </a:lnTo>
                    <a:lnTo>
                      <a:pt x="60" y="10"/>
                    </a:lnTo>
                    <a:lnTo>
                      <a:pt x="60" y="6"/>
                    </a:lnTo>
                    <a:lnTo>
                      <a:pt x="58" y="3"/>
                    </a:lnTo>
                    <a:lnTo>
                      <a:pt x="55" y="0"/>
                    </a:lnTo>
                    <a:lnTo>
                      <a:pt x="49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12" name="Line 1773"/>
              <p:cNvSpPr>
                <a:spLocks noChangeShapeType="1"/>
              </p:cNvSpPr>
              <p:nvPr/>
            </p:nvSpPr>
            <p:spPr bwMode="auto">
              <a:xfrm>
                <a:off x="2560" y="3322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13" name="Freeform 1774"/>
              <p:cNvSpPr>
                <a:spLocks/>
              </p:cNvSpPr>
              <p:nvPr/>
            </p:nvSpPr>
            <p:spPr bwMode="auto">
              <a:xfrm>
                <a:off x="2557" y="3320"/>
                <a:ext cx="3" cy="39"/>
              </a:xfrm>
              <a:custGeom>
                <a:avLst/>
                <a:gdLst>
                  <a:gd name="T0" fmla="*/ 0 w 16"/>
                  <a:gd name="T1" fmla="*/ 0 h 197"/>
                  <a:gd name="T2" fmla="*/ 0 w 16"/>
                  <a:gd name="T3" fmla="*/ 0 h 197"/>
                  <a:gd name="T4" fmla="*/ 0 w 16"/>
                  <a:gd name="T5" fmla="*/ 0 h 197"/>
                  <a:gd name="T6" fmla="*/ 0 w 16"/>
                  <a:gd name="T7" fmla="*/ 0 h 197"/>
                  <a:gd name="T8" fmla="*/ 0 w 16"/>
                  <a:gd name="T9" fmla="*/ 0 h 197"/>
                  <a:gd name="T10" fmla="*/ 0 w 16"/>
                  <a:gd name="T11" fmla="*/ 0 h 197"/>
                  <a:gd name="T12" fmla="*/ 0 w 16"/>
                  <a:gd name="T13" fmla="*/ 0 h 197"/>
                  <a:gd name="T14" fmla="*/ 0 w 16"/>
                  <a:gd name="T15" fmla="*/ 0 h 197"/>
                  <a:gd name="T16" fmla="*/ 0 w 16"/>
                  <a:gd name="T17" fmla="*/ 0 h 197"/>
                  <a:gd name="T18" fmla="*/ 0 w 16"/>
                  <a:gd name="T19" fmla="*/ 0 h 197"/>
                  <a:gd name="T20" fmla="*/ 0 w 16"/>
                  <a:gd name="T21" fmla="*/ 0 h 197"/>
                  <a:gd name="T22" fmla="*/ 0 w 16"/>
                  <a:gd name="T23" fmla="*/ 0 h 197"/>
                  <a:gd name="T24" fmla="*/ 0 w 16"/>
                  <a:gd name="T25" fmla="*/ 0 h 197"/>
                  <a:gd name="T26" fmla="*/ 0 w 16"/>
                  <a:gd name="T27" fmla="*/ 0 h 197"/>
                  <a:gd name="T28" fmla="*/ 0 w 16"/>
                  <a:gd name="T29" fmla="*/ 0 h 197"/>
                  <a:gd name="T30" fmla="*/ 0 w 16"/>
                  <a:gd name="T31" fmla="*/ 0 h 197"/>
                  <a:gd name="T32" fmla="*/ 0 w 16"/>
                  <a:gd name="T33" fmla="*/ 0 h 197"/>
                  <a:gd name="T34" fmla="*/ 0 w 16"/>
                  <a:gd name="T35" fmla="*/ 0 h 197"/>
                  <a:gd name="T36" fmla="*/ 0 w 16"/>
                  <a:gd name="T37" fmla="*/ 0 h 197"/>
                  <a:gd name="T38" fmla="*/ 0 w 16"/>
                  <a:gd name="T39" fmla="*/ 0 h 197"/>
                  <a:gd name="T40" fmla="*/ 0 w 16"/>
                  <a:gd name="T41" fmla="*/ 0 h 197"/>
                  <a:gd name="T42" fmla="*/ 0 w 16"/>
                  <a:gd name="T43" fmla="*/ 0 h 197"/>
                  <a:gd name="T44" fmla="*/ 0 w 16"/>
                  <a:gd name="T45" fmla="*/ 0 h 197"/>
                  <a:gd name="T46" fmla="*/ 0 w 16"/>
                  <a:gd name="T47" fmla="*/ 0 h 197"/>
                  <a:gd name="T48" fmla="*/ 0 w 16"/>
                  <a:gd name="T49" fmla="*/ 0 h 197"/>
                  <a:gd name="T50" fmla="*/ 0 w 16"/>
                  <a:gd name="T51" fmla="*/ 0 h 19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197"/>
                  <a:gd name="T80" fmla="*/ 16 w 16"/>
                  <a:gd name="T81" fmla="*/ 197 h 19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197">
                    <a:moveTo>
                      <a:pt x="16" y="10"/>
                    </a:moveTo>
                    <a:lnTo>
                      <a:pt x="16" y="6"/>
                    </a:lnTo>
                    <a:lnTo>
                      <a:pt x="14" y="3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91"/>
                    </a:lnTo>
                    <a:lnTo>
                      <a:pt x="0" y="195"/>
                    </a:lnTo>
                    <a:lnTo>
                      <a:pt x="3" y="195"/>
                    </a:lnTo>
                    <a:lnTo>
                      <a:pt x="3" y="197"/>
                    </a:lnTo>
                    <a:lnTo>
                      <a:pt x="5" y="197"/>
                    </a:lnTo>
                    <a:lnTo>
                      <a:pt x="8" y="197"/>
                    </a:lnTo>
                    <a:lnTo>
                      <a:pt x="11" y="197"/>
                    </a:lnTo>
                    <a:lnTo>
                      <a:pt x="14" y="195"/>
                    </a:lnTo>
                    <a:lnTo>
                      <a:pt x="16" y="191"/>
                    </a:lnTo>
                    <a:lnTo>
                      <a:pt x="16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14" name="Line 1775"/>
              <p:cNvSpPr>
                <a:spLocks noChangeShapeType="1"/>
              </p:cNvSpPr>
              <p:nvPr/>
            </p:nvSpPr>
            <p:spPr bwMode="auto">
              <a:xfrm>
                <a:off x="2558" y="335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15" name="Freeform 1776"/>
              <p:cNvSpPr>
                <a:spLocks/>
              </p:cNvSpPr>
              <p:nvPr/>
            </p:nvSpPr>
            <p:spPr bwMode="auto">
              <a:xfrm>
                <a:off x="2557" y="3355"/>
                <a:ext cx="268" cy="4"/>
              </a:xfrm>
              <a:custGeom>
                <a:avLst/>
                <a:gdLst>
                  <a:gd name="T0" fmla="*/ 0 w 1344"/>
                  <a:gd name="T1" fmla="*/ 0 h 19"/>
                  <a:gd name="T2" fmla="*/ 0 w 1344"/>
                  <a:gd name="T3" fmla="*/ 0 h 19"/>
                  <a:gd name="T4" fmla="*/ 0 w 1344"/>
                  <a:gd name="T5" fmla="*/ 0 h 19"/>
                  <a:gd name="T6" fmla="*/ 0 w 1344"/>
                  <a:gd name="T7" fmla="*/ 0 h 19"/>
                  <a:gd name="T8" fmla="*/ 0 w 1344"/>
                  <a:gd name="T9" fmla="*/ 0 h 19"/>
                  <a:gd name="T10" fmla="*/ 0 w 1344"/>
                  <a:gd name="T11" fmla="*/ 0 h 19"/>
                  <a:gd name="T12" fmla="*/ 0 w 1344"/>
                  <a:gd name="T13" fmla="*/ 0 h 19"/>
                  <a:gd name="T14" fmla="*/ 0 w 1344"/>
                  <a:gd name="T15" fmla="*/ 0 h 19"/>
                  <a:gd name="T16" fmla="*/ 0 w 1344"/>
                  <a:gd name="T17" fmla="*/ 0 h 19"/>
                  <a:gd name="T18" fmla="*/ 0 w 1344"/>
                  <a:gd name="T19" fmla="*/ 0 h 19"/>
                  <a:gd name="T20" fmla="*/ 0 w 1344"/>
                  <a:gd name="T21" fmla="*/ 0 h 19"/>
                  <a:gd name="T22" fmla="*/ 0 w 1344"/>
                  <a:gd name="T23" fmla="*/ 0 h 19"/>
                  <a:gd name="T24" fmla="*/ 0 w 1344"/>
                  <a:gd name="T25" fmla="*/ 0 h 19"/>
                  <a:gd name="T26" fmla="*/ 0 w 1344"/>
                  <a:gd name="T27" fmla="*/ 0 h 19"/>
                  <a:gd name="T28" fmla="*/ 0 w 1344"/>
                  <a:gd name="T29" fmla="*/ 0 h 19"/>
                  <a:gd name="T30" fmla="*/ 0 w 1344"/>
                  <a:gd name="T31" fmla="*/ 0 h 19"/>
                  <a:gd name="T32" fmla="*/ 0 w 1344"/>
                  <a:gd name="T33" fmla="*/ 0 h 19"/>
                  <a:gd name="T34" fmla="*/ 0 w 1344"/>
                  <a:gd name="T35" fmla="*/ 0 h 19"/>
                  <a:gd name="T36" fmla="*/ 0 w 1344"/>
                  <a:gd name="T37" fmla="*/ 0 h 19"/>
                  <a:gd name="T38" fmla="*/ 0 w 1344"/>
                  <a:gd name="T39" fmla="*/ 0 h 19"/>
                  <a:gd name="T40" fmla="*/ 0 w 1344"/>
                  <a:gd name="T41" fmla="*/ 0 h 19"/>
                  <a:gd name="T42" fmla="*/ 0 w 1344"/>
                  <a:gd name="T43" fmla="*/ 0 h 19"/>
                  <a:gd name="T44" fmla="*/ 0 w 1344"/>
                  <a:gd name="T45" fmla="*/ 0 h 19"/>
                  <a:gd name="T46" fmla="*/ 0 w 1344"/>
                  <a:gd name="T47" fmla="*/ 0 h 19"/>
                  <a:gd name="T48" fmla="*/ 0 w 1344"/>
                  <a:gd name="T49" fmla="*/ 0 h 19"/>
                  <a:gd name="T50" fmla="*/ 0 w 1344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344"/>
                  <a:gd name="T79" fmla="*/ 0 h 19"/>
                  <a:gd name="T80" fmla="*/ 1344 w 1344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344" h="19">
                    <a:moveTo>
                      <a:pt x="8" y="0"/>
                    </a:moveTo>
                    <a:lnTo>
                      <a:pt x="5" y="0"/>
                    </a:lnTo>
                    <a:lnTo>
                      <a:pt x="3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3" y="17"/>
                    </a:lnTo>
                    <a:lnTo>
                      <a:pt x="3" y="19"/>
                    </a:lnTo>
                    <a:lnTo>
                      <a:pt x="5" y="19"/>
                    </a:lnTo>
                    <a:lnTo>
                      <a:pt x="8" y="19"/>
                    </a:lnTo>
                    <a:lnTo>
                      <a:pt x="1333" y="19"/>
                    </a:lnTo>
                    <a:lnTo>
                      <a:pt x="1339" y="19"/>
                    </a:lnTo>
                    <a:lnTo>
                      <a:pt x="1341" y="17"/>
                    </a:lnTo>
                    <a:lnTo>
                      <a:pt x="1344" y="13"/>
                    </a:lnTo>
                    <a:lnTo>
                      <a:pt x="1344" y="10"/>
                    </a:lnTo>
                    <a:lnTo>
                      <a:pt x="1341" y="7"/>
                    </a:lnTo>
                    <a:lnTo>
                      <a:pt x="1341" y="4"/>
                    </a:lnTo>
                    <a:lnTo>
                      <a:pt x="1339" y="4"/>
                    </a:lnTo>
                    <a:lnTo>
                      <a:pt x="1339" y="0"/>
                    </a:lnTo>
                    <a:lnTo>
                      <a:pt x="1333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16" name="Line 1777"/>
              <p:cNvSpPr>
                <a:spLocks noChangeShapeType="1"/>
              </p:cNvSpPr>
              <p:nvPr/>
            </p:nvSpPr>
            <p:spPr bwMode="auto">
              <a:xfrm>
                <a:off x="2824" y="3355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17" name="Freeform 1778"/>
              <p:cNvSpPr>
                <a:spLocks/>
              </p:cNvSpPr>
              <p:nvPr/>
            </p:nvSpPr>
            <p:spPr bwMode="auto">
              <a:xfrm>
                <a:off x="2822" y="3355"/>
                <a:ext cx="118" cy="4"/>
              </a:xfrm>
              <a:custGeom>
                <a:avLst/>
                <a:gdLst>
                  <a:gd name="T0" fmla="*/ 0 w 587"/>
                  <a:gd name="T1" fmla="*/ 0 h 19"/>
                  <a:gd name="T2" fmla="*/ 0 w 587"/>
                  <a:gd name="T3" fmla="*/ 0 h 19"/>
                  <a:gd name="T4" fmla="*/ 0 w 587"/>
                  <a:gd name="T5" fmla="*/ 0 h 19"/>
                  <a:gd name="T6" fmla="*/ 0 w 587"/>
                  <a:gd name="T7" fmla="*/ 0 h 19"/>
                  <a:gd name="T8" fmla="*/ 0 w 587"/>
                  <a:gd name="T9" fmla="*/ 0 h 19"/>
                  <a:gd name="T10" fmla="*/ 0 w 587"/>
                  <a:gd name="T11" fmla="*/ 0 h 19"/>
                  <a:gd name="T12" fmla="*/ 0 w 587"/>
                  <a:gd name="T13" fmla="*/ 0 h 19"/>
                  <a:gd name="T14" fmla="*/ 0 w 587"/>
                  <a:gd name="T15" fmla="*/ 0 h 19"/>
                  <a:gd name="T16" fmla="*/ 0 w 587"/>
                  <a:gd name="T17" fmla="*/ 0 h 19"/>
                  <a:gd name="T18" fmla="*/ 0 w 587"/>
                  <a:gd name="T19" fmla="*/ 0 h 19"/>
                  <a:gd name="T20" fmla="*/ 0 w 587"/>
                  <a:gd name="T21" fmla="*/ 0 h 19"/>
                  <a:gd name="T22" fmla="*/ 0 w 587"/>
                  <a:gd name="T23" fmla="*/ 0 h 19"/>
                  <a:gd name="T24" fmla="*/ 0 w 587"/>
                  <a:gd name="T25" fmla="*/ 0 h 19"/>
                  <a:gd name="T26" fmla="*/ 0 w 587"/>
                  <a:gd name="T27" fmla="*/ 0 h 19"/>
                  <a:gd name="T28" fmla="*/ 0 w 587"/>
                  <a:gd name="T29" fmla="*/ 0 h 19"/>
                  <a:gd name="T30" fmla="*/ 0 w 587"/>
                  <a:gd name="T31" fmla="*/ 0 h 19"/>
                  <a:gd name="T32" fmla="*/ 0 w 587"/>
                  <a:gd name="T33" fmla="*/ 0 h 19"/>
                  <a:gd name="T34" fmla="*/ 0 w 587"/>
                  <a:gd name="T35" fmla="*/ 0 h 19"/>
                  <a:gd name="T36" fmla="*/ 0 w 587"/>
                  <a:gd name="T37" fmla="*/ 0 h 19"/>
                  <a:gd name="T38" fmla="*/ 0 w 587"/>
                  <a:gd name="T39" fmla="*/ 0 h 19"/>
                  <a:gd name="T40" fmla="*/ 0 w 587"/>
                  <a:gd name="T41" fmla="*/ 0 h 19"/>
                  <a:gd name="T42" fmla="*/ 0 w 587"/>
                  <a:gd name="T43" fmla="*/ 0 h 19"/>
                  <a:gd name="T44" fmla="*/ 0 w 587"/>
                  <a:gd name="T45" fmla="*/ 0 h 19"/>
                  <a:gd name="T46" fmla="*/ 0 w 587"/>
                  <a:gd name="T47" fmla="*/ 0 h 19"/>
                  <a:gd name="T48" fmla="*/ 0 w 587"/>
                  <a:gd name="T49" fmla="*/ 0 h 19"/>
                  <a:gd name="T50" fmla="*/ 0 w 587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587"/>
                  <a:gd name="T79" fmla="*/ 0 h 19"/>
                  <a:gd name="T80" fmla="*/ 587 w 587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587" h="19">
                    <a:moveTo>
                      <a:pt x="8" y="0"/>
                    </a:moveTo>
                    <a:lnTo>
                      <a:pt x="5" y="0"/>
                    </a:lnTo>
                    <a:lnTo>
                      <a:pt x="2" y="4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2" y="17"/>
                    </a:lnTo>
                    <a:lnTo>
                      <a:pt x="2" y="19"/>
                    </a:lnTo>
                    <a:lnTo>
                      <a:pt x="5" y="19"/>
                    </a:lnTo>
                    <a:lnTo>
                      <a:pt x="8" y="19"/>
                    </a:lnTo>
                    <a:lnTo>
                      <a:pt x="578" y="19"/>
                    </a:lnTo>
                    <a:lnTo>
                      <a:pt x="583" y="19"/>
                    </a:lnTo>
                    <a:lnTo>
                      <a:pt x="583" y="17"/>
                    </a:lnTo>
                    <a:lnTo>
                      <a:pt x="587" y="17"/>
                    </a:lnTo>
                    <a:lnTo>
                      <a:pt x="587" y="13"/>
                    </a:lnTo>
                    <a:lnTo>
                      <a:pt x="587" y="10"/>
                    </a:lnTo>
                    <a:lnTo>
                      <a:pt x="587" y="7"/>
                    </a:lnTo>
                    <a:lnTo>
                      <a:pt x="583" y="4"/>
                    </a:lnTo>
                    <a:lnTo>
                      <a:pt x="581" y="0"/>
                    </a:lnTo>
                    <a:lnTo>
                      <a:pt x="57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18" name="Line 1779"/>
              <p:cNvSpPr>
                <a:spLocks noChangeShapeType="1"/>
              </p:cNvSpPr>
              <p:nvPr/>
            </p:nvSpPr>
            <p:spPr bwMode="auto">
              <a:xfrm>
                <a:off x="2940" y="335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19" name="Freeform 1780"/>
              <p:cNvSpPr>
                <a:spLocks/>
              </p:cNvSpPr>
              <p:nvPr/>
            </p:nvSpPr>
            <p:spPr bwMode="auto">
              <a:xfrm>
                <a:off x="2936" y="3355"/>
                <a:ext cx="4" cy="45"/>
              </a:xfrm>
              <a:custGeom>
                <a:avLst/>
                <a:gdLst>
                  <a:gd name="T0" fmla="*/ 0 w 17"/>
                  <a:gd name="T1" fmla="*/ 0 h 226"/>
                  <a:gd name="T2" fmla="*/ 0 w 17"/>
                  <a:gd name="T3" fmla="*/ 0 h 226"/>
                  <a:gd name="T4" fmla="*/ 0 w 17"/>
                  <a:gd name="T5" fmla="*/ 0 h 226"/>
                  <a:gd name="T6" fmla="*/ 0 w 17"/>
                  <a:gd name="T7" fmla="*/ 0 h 226"/>
                  <a:gd name="T8" fmla="*/ 0 w 17"/>
                  <a:gd name="T9" fmla="*/ 0 h 226"/>
                  <a:gd name="T10" fmla="*/ 0 w 17"/>
                  <a:gd name="T11" fmla="*/ 0 h 226"/>
                  <a:gd name="T12" fmla="*/ 0 w 17"/>
                  <a:gd name="T13" fmla="*/ 0 h 226"/>
                  <a:gd name="T14" fmla="*/ 0 w 17"/>
                  <a:gd name="T15" fmla="*/ 0 h 226"/>
                  <a:gd name="T16" fmla="*/ 0 w 17"/>
                  <a:gd name="T17" fmla="*/ 0 h 226"/>
                  <a:gd name="T18" fmla="*/ 0 w 17"/>
                  <a:gd name="T19" fmla="*/ 0 h 226"/>
                  <a:gd name="T20" fmla="*/ 0 w 17"/>
                  <a:gd name="T21" fmla="*/ 0 h 226"/>
                  <a:gd name="T22" fmla="*/ 0 w 17"/>
                  <a:gd name="T23" fmla="*/ 0 h 226"/>
                  <a:gd name="T24" fmla="*/ 0 w 17"/>
                  <a:gd name="T25" fmla="*/ 0 h 226"/>
                  <a:gd name="T26" fmla="*/ 0 w 17"/>
                  <a:gd name="T27" fmla="*/ 0 h 226"/>
                  <a:gd name="T28" fmla="*/ 0 w 17"/>
                  <a:gd name="T29" fmla="*/ 0 h 226"/>
                  <a:gd name="T30" fmla="*/ 0 w 17"/>
                  <a:gd name="T31" fmla="*/ 0 h 226"/>
                  <a:gd name="T32" fmla="*/ 0 w 17"/>
                  <a:gd name="T33" fmla="*/ 0 h 226"/>
                  <a:gd name="T34" fmla="*/ 0 w 17"/>
                  <a:gd name="T35" fmla="*/ 0 h 226"/>
                  <a:gd name="T36" fmla="*/ 0 w 17"/>
                  <a:gd name="T37" fmla="*/ 0 h 226"/>
                  <a:gd name="T38" fmla="*/ 0 w 17"/>
                  <a:gd name="T39" fmla="*/ 0 h 226"/>
                  <a:gd name="T40" fmla="*/ 0 w 17"/>
                  <a:gd name="T41" fmla="*/ 0 h 226"/>
                  <a:gd name="T42" fmla="*/ 0 w 17"/>
                  <a:gd name="T43" fmla="*/ 0 h 226"/>
                  <a:gd name="T44" fmla="*/ 0 w 17"/>
                  <a:gd name="T45" fmla="*/ 0 h 226"/>
                  <a:gd name="T46" fmla="*/ 0 w 17"/>
                  <a:gd name="T47" fmla="*/ 0 h 226"/>
                  <a:gd name="T48" fmla="*/ 0 w 17"/>
                  <a:gd name="T49" fmla="*/ 0 h 226"/>
                  <a:gd name="T50" fmla="*/ 0 w 17"/>
                  <a:gd name="T51" fmla="*/ 0 h 22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226"/>
                  <a:gd name="T80" fmla="*/ 17 w 17"/>
                  <a:gd name="T81" fmla="*/ 226 h 22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226">
                    <a:moveTo>
                      <a:pt x="17" y="10"/>
                    </a:moveTo>
                    <a:lnTo>
                      <a:pt x="17" y="10"/>
                    </a:lnTo>
                    <a:lnTo>
                      <a:pt x="17" y="7"/>
                    </a:lnTo>
                    <a:lnTo>
                      <a:pt x="13" y="4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4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0" y="10"/>
                    </a:lnTo>
                    <a:lnTo>
                      <a:pt x="0" y="220"/>
                    </a:lnTo>
                    <a:lnTo>
                      <a:pt x="2" y="223"/>
                    </a:lnTo>
                    <a:lnTo>
                      <a:pt x="2" y="226"/>
                    </a:lnTo>
                    <a:lnTo>
                      <a:pt x="6" y="226"/>
                    </a:lnTo>
                    <a:lnTo>
                      <a:pt x="8" y="226"/>
                    </a:lnTo>
                    <a:lnTo>
                      <a:pt x="11" y="226"/>
                    </a:lnTo>
                    <a:lnTo>
                      <a:pt x="13" y="226"/>
                    </a:lnTo>
                    <a:lnTo>
                      <a:pt x="17" y="223"/>
                    </a:lnTo>
                    <a:lnTo>
                      <a:pt x="17" y="220"/>
                    </a:lnTo>
                    <a:lnTo>
                      <a:pt x="17" y="1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20" name="Line 1781"/>
              <p:cNvSpPr>
                <a:spLocks noChangeShapeType="1"/>
              </p:cNvSpPr>
              <p:nvPr/>
            </p:nvSpPr>
            <p:spPr bwMode="auto">
              <a:xfrm>
                <a:off x="2938" y="339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21" name="Freeform 1782"/>
              <p:cNvSpPr>
                <a:spLocks/>
              </p:cNvSpPr>
              <p:nvPr/>
            </p:nvSpPr>
            <p:spPr bwMode="auto">
              <a:xfrm>
                <a:off x="2936" y="3397"/>
                <a:ext cx="323" cy="3"/>
              </a:xfrm>
              <a:custGeom>
                <a:avLst/>
                <a:gdLst>
                  <a:gd name="T0" fmla="*/ 0 w 1614"/>
                  <a:gd name="T1" fmla="*/ 0 h 18"/>
                  <a:gd name="T2" fmla="*/ 0 w 1614"/>
                  <a:gd name="T3" fmla="*/ 0 h 18"/>
                  <a:gd name="T4" fmla="*/ 0 w 1614"/>
                  <a:gd name="T5" fmla="*/ 0 h 18"/>
                  <a:gd name="T6" fmla="*/ 0 w 1614"/>
                  <a:gd name="T7" fmla="*/ 0 h 18"/>
                  <a:gd name="T8" fmla="*/ 0 w 1614"/>
                  <a:gd name="T9" fmla="*/ 0 h 18"/>
                  <a:gd name="T10" fmla="*/ 0 w 1614"/>
                  <a:gd name="T11" fmla="*/ 0 h 18"/>
                  <a:gd name="T12" fmla="*/ 0 w 1614"/>
                  <a:gd name="T13" fmla="*/ 0 h 18"/>
                  <a:gd name="T14" fmla="*/ 0 w 1614"/>
                  <a:gd name="T15" fmla="*/ 0 h 18"/>
                  <a:gd name="T16" fmla="*/ 0 w 1614"/>
                  <a:gd name="T17" fmla="*/ 0 h 18"/>
                  <a:gd name="T18" fmla="*/ 0 w 1614"/>
                  <a:gd name="T19" fmla="*/ 0 h 18"/>
                  <a:gd name="T20" fmla="*/ 0 w 1614"/>
                  <a:gd name="T21" fmla="*/ 0 h 18"/>
                  <a:gd name="T22" fmla="*/ 0 w 1614"/>
                  <a:gd name="T23" fmla="*/ 0 h 18"/>
                  <a:gd name="T24" fmla="*/ 0 w 1614"/>
                  <a:gd name="T25" fmla="*/ 0 h 18"/>
                  <a:gd name="T26" fmla="*/ 0 w 1614"/>
                  <a:gd name="T27" fmla="*/ 0 h 18"/>
                  <a:gd name="T28" fmla="*/ 0 w 1614"/>
                  <a:gd name="T29" fmla="*/ 0 h 18"/>
                  <a:gd name="T30" fmla="*/ 0 w 1614"/>
                  <a:gd name="T31" fmla="*/ 0 h 18"/>
                  <a:gd name="T32" fmla="*/ 0 w 1614"/>
                  <a:gd name="T33" fmla="*/ 0 h 18"/>
                  <a:gd name="T34" fmla="*/ 0 w 1614"/>
                  <a:gd name="T35" fmla="*/ 0 h 18"/>
                  <a:gd name="T36" fmla="*/ 0 w 1614"/>
                  <a:gd name="T37" fmla="*/ 0 h 18"/>
                  <a:gd name="T38" fmla="*/ 0 w 1614"/>
                  <a:gd name="T39" fmla="*/ 0 h 18"/>
                  <a:gd name="T40" fmla="*/ 0 w 1614"/>
                  <a:gd name="T41" fmla="*/ 0 h 18"/>
                  <a:gd name="T42" fmla="*/ 0 w 1614"/>
                  <a:gd name="T43" fmla="*/ 0 h 18"/>
                  <a:gd name="T44" fmla="*/ 0 w 1614"/>
                  <a:gd name="T45" fmla="*/ 0 h 18"/>
                  <a:gd name="T46" fmla="*/ 0 w 1614"/>
                  <a:gd name="T47" fmla="*/ 0 h 18"/>
                  <a:gd name="T48" fmla="*/ 0 w 1614"/>
                  <a:gd name="T49" fmla="*/ 0 h 18"/>
                  <a:gd name="T50" fmla="*/ 0 w 1614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14"/>
                  <a:gd name="T79" fmla="*/ 0 h 18"/>
                  <a:gd name="T80" fmla="*/ 1614 w 1614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14" h="18">
                    <a:moveTo>
                      <a:pt x="8" y="0"/>
                    </a:moveTo>
                    <a:lnTo>
                      <a:pt x="6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5"/>
                    </a:lnTo>
                    <a:lnTo>
                      <a:pt x="2" y="18"/>
                    </a:lnTo>
                    <a:lnTo>
                      <a:pt x="6" y="18"/>
                    </a:lnTo>
                    <a:lnTo>
                      <a:pt x="8" y="18"/>
                    </a:lnTo>
                    <a:lnTo>
                      <a:pt x="1606" y="18"/>
                    </a:lnTo>
                    <a:lnTo>
                      <a:pt x="1612" y="18"/>
                    </a:lnTo>
                    <a:lnTo>
                      <a:pt x="1614" y="18"/>
                    </a:lnTo>
                    <a:lnTo>
                      <a:pt x="1614" y="15"/>
                    </a:lnTo>
                    <a:lnTo>
                      <a:pt x="1614" y="12"/>
                    </a:lnTo>
                    <a:lnTo>
                      <a:pt x="1614" y="8"/>
                    </a:lnTo>
                    <a:lnTo>
                      <a:pt x="1614" y="6"/>
                    </a:lnTo>
                    <a:lnTo>
                      <a:pt x="1614" y="2"/>
                    </a:lnTo>
                    <a:lnTo>
                      <a:pt x="1612" y="2"/>
                    </a:lnTo>
                    <a:lnTo>
                      <a:pt x="1609" y="2"/>
                    </a:lnTo>
                    <a:lnTo>
                      <a:pt x="1606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22" name="Line 1783"/>
              <p:cNvSpPr>
                <a:spLocks noChangeShapeType="1"/>
              </p:cNvSpPr>
              <p:nvPr/>
            </p:nvSpPr>
            <p:spPr bwMode="auto">
              <a:xfrm>
                <a:off x="3257" y="339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23" name="Freeform 1784"/>
              <p:cNvSpPr>
                <a:spLocks/>
              </p:cNvSpPr>
              <p:nvPr/>
            </p:nvSpPr>
            <p:spPr bwMode="auto">
              <a:xfrm>
                <a:off x="3256" y="3397"/>
                <a:ext cx="49" cy="3"/>
              </a:xfrm>
              <a:custGeom>
                <a:avLst/>
                <a:gdLst>
                  <a:gd name="T0" fmla="*/ 0 w 246"/>
                  <a:gd name="T1" fmla="*/ 0 h 18"/>
                  <a:gd name="T2" fmla="*/ 0 w 246"/>
                  <a:gd name="T3" fmla="*/ 0 h 18"/>
                  <a:gd name="T4" fmla="*/ 0 w 246"/>
                  <a:gd name="T5" fmla="*/ 0 h 18"/>
                  <a:gd name="T6" fmla="*/ 0 w 246"/>
                  <a:gd name="T7" fmla="*/ 0 h 18"/>
                  <a:gd name="T8" fmla="*/ 0 w 246"/>
                  <a:gd name="T9" fmla="*/ 0 h 18"/>
                  <a:gd name="T10" fmla="*/ 0 w 246"/>
                  <a:gd name="T11" fmla="*/ 0 h 18"/>
                  <a:gd name="T12" fmla="*/ 0 w 246"/>
                  <a:gd name="T13" fmla="*/ 0 h 18"/>
                  <a:gd name="T14" fmla="*/ 0 w 246"/>
                  <a:gd name="T15" fmla="*/ 0 h 18"/>
                  <a:gd name="T16" fmla="*/ 0 w 246"/>
                  <a:gd name="T17" fmla="*/ 0 h 18"/>
                  <a:gd name="T18" fmla="*/ 0 w 246"/>
                  <a:gd name="T19" fmla="*/ 0 h 18"/>
                  <a:gd name="T20" fmla="*/ 0 w 246"/>
                  <a:gd name="T21" fmla="*/ 0 h 18"/>
                  <a:gd name="T22" fmla="*/ 0 w 246"/>
                  <a:gd name="T23" fmla="*/ 0 h 18"/>
                  <a:gd name="T24" fmla="*/ 0 w 246"/>
                  <a:gd name="T25" fmla="*/ 0 h 18"/>
                  <a:gd name="T26" fmla="*/ 0 w 246"/>
                  <a:gd name="T27" fmla="*/ 0 h 18"/>
                  <a:gd name="T28" fmla="*/ 0 w 246"/>
                  <a:gd name="T29" fmla="*/ 0 h 18"/>
                  <a:gd name="T30" fmla="*/ 0 w 246"/>
                  <a:gd name="T31" fmla="*/ 0 h 18"/>
                  <a:gd name="T32" fmla="*/ 0 w 246"/>
                  <a:gd name="T33" fmla="*/ 0 h 18"/>
                  <a:gd name="T34" fmla="*/ 0 w 246"/>
                  <a:gd name="T35" fmla="*/ 0 h 18"/>
                  <a:gd name="T36" fmla="*/ 0 w 246"/>
                  <a:gd name="T37" fmla="*/ 0 h 18"/>
                  <a:gd name="T38" fmla="*/ 0 w 246"/>
                  <a:gd name="T39" fmla="*/ 0 h 18"/>
                  <a:gd name="T40" fmla="*/ 0 w 246"/>
                  <a:gd name="T41" fmla="*/ 0 h 18"/>
                  <a:gd name="T42" fmla="*/ 0 w 246"/>
                  <a:gd name="T43" fmla="*/ 0 h 18"/>
                  <a:gd name="T44" fmla="*/ 0 w 246"/>
                  <a:gd name="T45" fmla="*/ 0 h 18"/>
                  <a:gd name="T46" fmla="*/ 0 w 246"/>
                  <a:gd name="T47" fmla="*/ 0 h 18"/>
                  <a:gd name="T48" fmla="*/ 0 w 246"/>
                  <a:gd name="T49" fmla="*/ 0 h 18"/>
                  <a:gd name="T50" fmla="*/ 0 w 246"/>
                  <a:gd name="T51" fmla="*/ 0 h 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46"/>
                  <a:gd name="T79" fmla="*/ 0 h 18"/>
                  <a:gd name="T80" fmla="*/ 246 w 246"/>
                  <a:gd name="T81" fmla="*/ 18 h 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46" h="18">
                    <a:moveTo>
                      <a:pt x="8" y="0"/>
                    </a:moveTo>
                    <a:lnTo>
                      <a:pt x="8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6"/>
                    </a:lnTo>
                    <a:lnTo>
                      <a:pt x="3" y="8"/>
                    </a:lnTo>
                    <a:lnTo>
                      <a:pt x="0" y="8"/>
                    </a:lnTo>
                    <a:lnTo>
                      <a:pt x="3" y="12"/>
                    </a:lnTo>
                    <a:lnTo>
                      <a:pt x="3" y="15"/>
                    </a:lnTo>
                    <a:lnTo>
                      <a:pt x="3" y="18"/>
                    </a:lnTo>
                    <a:lnTo>
                      <a:pt x="5" y="18"/>
                    </a:lnTo>
                    <a:lnTo>
                      <a:pt x="8" y="18"/>
                    </a:lnTo>
                    <a:lnTo>
                      <a:pt x="235" y="18"/>
                    </a:lnTo>
                    <a:lnTo>
                      <a:pt x="243" y="18"/>
                    </a:lnTo>
                    <a:lnTo>
                      <a:pt x="246" y="15"/>
                    </a:lnTo>
                    <a:lnTo>
                      <a:pt x="246" y="12"/>
                    </a:lnTo>
                    <a:lnTo>
                      <a:pt x="246" y="8"/>
                    </a:lnTo>
                    <a:lnTo>
                      <a:pt x="246" y="6"/>
                    </a:lnTo>
                    <a:lnTo>
                      <a:pt x="243" y="2"/>
                    </a:lnTo>
                    <a:lnTo>
                      <a:pt x="240" y="2"/>
                    </a:lnTo>
                    <a:lnTo>
                      <a:pt x="235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24" name="Line 1785"/>
              <p:cNvSpPr>
                <a:spLocks noChangeShapeType="1"/>
              </p:cNvSpPr>
              <p:nvPr/>
            </p:nvSpPr>
            <p:spPr bwMode="auto">
              <a:xfrm>
                <a:off x="3305" y="3398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25" name="Freeform 1786"/>
              <p:cNvSpPr>
                <a:spLocks/>
              </p:cNvSpPr>
              <p:nvPr/>
            </p:nvSpPr>
            <p:spPr bwMode="auto">
              <a:xfrm>
                <a:off x="3302" y="3397"/>
                <a:ext cx="3" cy="53"/>
              </a:xfrm>
              <a:custGeom>
                <a:avLst/>
                <a:gdLst>
                  <a:gd name="T0" fmla="*/ 0 w 17"/>
                  <a:gd name="T1" fmla="*/ 0 h 268"/>
                  <a:gd name="T2" fmla="*/ 0 w 17"/>
                  <a:gd name="T3" fmla="*/ 0 h 268"/>
                  <a:gd name="T4" fmla="*/ 0 w 17"/>
                  <a:gd name="T5" fmla="*/ 0 h 268"/>
                  <a:gd name="T6" fmla="*/ 0 w 17"/>
                  <a:gd name="T7" fmla="*/ 0 h 268"/>
                  <a:gd name="T8" fmla="*/ 0 w 17"/>
                  <a:gd name="T9" fmla="*/ 0 h 268"/>
                  <a:gd name="T10" fmla="*/ 0 w 17"/>
                  <a:gd name="T11" fmla="*/ 0 h 268"/>
                  <a:gd name="T12" fmla="*/ 0 w 17"/>
                  <a:gd name="T13" fmla="*/ 0 h 268"/>
                  <a:gd name="T14" fmla="*/ 0 w 17"/>
                  <a:gd name="T15" fmla="*/ 0 h 268"/>
                  <a:gd name="T16" fmla="*/ 0 w 17"/>
                  <a:gd name="T17" fmla="*/ 0 h 268"/>
                  <a:gd name="T18" fmla="*/ 0 w 17"/>
                  <a:gd name="T19" fmla="*/ 0 h 268"/>
                  <a:gd name="T20" fmla="*/ 0 w 17"/>
                  <a:gd name="T21" fmla="*/ 0 h 268"/>
                  <a:gd name="T22" fmla="*/ 0 w 17"/>
                  <a:gd name="T23" fmla="*/ 0 h 268"/>
                  <a:gd name="T24" fmla="*/ 0 w 17"/>
                  <a:gd name="T25" fmla="*/ 0 h 268"/>
                  <a:gd name="T26" fmla="*/ 0 w 17"/>
                  <a:gd name="T27" fmla="*/ 0 h 268"/>
                  <a:gd name="T28" fmla="*/ 0 w 17"/>
                  <a:gd name="T29" fmla="*/ 0 h 268"/>
                  <a:gd name="T30" fmla="*/ 0 w 17"/>
                  <a:gd name="T31" fmla="*/ 0 h 268"/>
                  <a:gd name="T32" fmla="*/ 0 w 17"/>
                  <a:gd name="T33" fmla="*/ 0 h 268"/>
                  <a:gd name="T34" fmla="*/ 0 w 17"/>
                  <a:gd name="T35" fmla="*/ 0 h 268"/>
                  <a:gd name="T36" fmla="*/ 0 w 17"/>
                  <a:gd name="T37" fmla="*/ 0 h 268"/>
                  <a:gd name="T38" fmla="*/ 0 w 17"/>
                  <a:gd name="T39" fmla="*/ 0 h 268"/>
                  <a:gd name="T40" fmla="*/ 0 w 17"/>
                  <a:gd name="T41" fmla="*/ 0 h 268"/>
                  <a:gd name="T42" fmla="*/ 0 w 17"/>
                  <a:gd name="T43" fmla="*/ 0 h 268"/>
                  <a:gd name="T44" fmla="*/ 0 w 17"/>
                  <a:gd name="T45" fmla="*/ 0 h 268"/>
                  <a:gd name="T46" fmla="*/ 0 w 17"/>
                  <a:gd name="T47" fmla="*/ 0 h 268"/>
                  <a:gd name="T48" fmla="*/ 0 w 17"/>
                  <a:gd name="T49" fmla="*/ 0 h 268"/>
                  <a:gd name="T50" fmla="*/ 0 w 17"/>
                  <a:gd name="T51" fmla="*/ 0 h 26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"/>
                  <a:gd name="T79" fmla="*/ 0 h 268"/>
                  <a:gd name="T80" fmla="*/ 17 w 17"/>
                  <a:gd name="T81" fmla="*/ 268 h 26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" h="268">
                    <a:moveTo>
                      <a:pt x="17" y="8"/>
                    </a:moveTo>
                    <a:lnTo>
                      <a:pt x="17" y="8"/>
                    </a:lnTo>
                    <a:lnTo>
                      <a:pt x="17" y="6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3" y="2"/>
                    </a:lnTo>
                    <a:lnTo>
                      <a:pt x="3" y="6"/>
                    </a:lnTo>
                    <a:lnTo>
                      <a:pt x="0" y="8"/>
                    </a:lnTo>
                    <a:lnTo>
                      <a:pt x="0" y="258"/>
                    </a:lnTo>
                    <a:lnTo>
                      <a:pt x="3" y="264"/>
                    </a:lnTo>
                    <a:lnTo>
                      <a:pt x="6" y="268"/>
                    </a:lnTo>
                    <a:lnTo>
                      <a:pt x="8" y="268"/>
                    </a:lnTo>
                    <a:lnTo>
                      <a:pt x="11" y="268"/>
                    </a:lnTo>
                    <a:lnTo>
                      <a:pt x="14" y="268"/>
                    </a:lnTo>
                    <a:lnTo>
                      <a:pt x="14" y="264"/>
                    </a:lnTo>
                    <a:lnTo>
                      <a:pt x="17" y="264"/>
                    </a:lnTo>
                    <a:lnTo>
                      <a:pt x="17" y="262"/>
                    </a:lnTo>
                    <a:lnTo>
                      <a:pt x="17" y="258"/>
                    </a:lnTo>
                    <a:lnTo>
                      <a:pt x="17" y="8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26" name="Line 1787"/>
              <p:cNvSpPr>
                <a:spLocks noChangeShapeType="1"/>
              </p:cNvSpPr>
              <p:nvPr/>
            </p:nvSpPr>
            <p:spPr bwMode="auto">
              <a:xfrm>
                <a:off x="3303" y="344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27" name="Freeform 1788"/>
              <p:cNvSpPr>
                <a:spLocks/>
              </p:cNvSpPr>
              <p:nvPr/>
            </p:nvSpPr>
            <p:spPr bwMode="auto">
              <a:xfrm>
                <a:off x="3302" y="3447"/>
                <a:ext cx="160" cy="3"/>
              </a:xfrm>
              <a:custGeom>
                <a:avLst/>
                <a:gdLst>
                  <a:gd name="T0" fmla="*/ 0 w 802"/>
                  <a:gd name="T1" fmla="*/ 0 h 19"/>
                  <a:gd name="T2" fmla="*/ 0 w 802"/>
                  <a:gd name="T3" fmla="*/ 0 h 19"/>
                  <a:gd name="T4" fmla="*/ 0 w 802"/>
                  <a:gd name="T5" fmla="*/ 0 h 19"/>
                  <a:gd name="T6" fmla="*/ 0 w 802"/>
                  <a:gd name="T7" fmla="*/ 0 h 19"/>
                  <a:gd name="T8" fmla="*/ 0 w 802"/>
                  <a:gd name="T9" fmla="*/ 0 h 19"/>
                  <a:gd name="T10" fmla="*/ 0 w 802"/>
                  <a:gd name="T11" fmla="*/ 0 h 19"/>
                  <a:gd name="T12" fmla="*/ 0 w 802"/>
                  <a:gd name="T13" fmla="*/ 0 h 19"/>
                  <a:gd name="T14" fmla="*/ 0 w 802"/>
                  <a:gd name="T15" fmla="*/ 0 h 19"/>
                  <a:gd name="T16" fmla="*/ 0 w 802"/>
                  <a:gd name="T17" fmla="*/ 0 h 19"/>
                  <a:gd name="T18" fmla="*/ 0 w 802"/>
                  <a:gd name="T19" fmla="*/ 0 h 19"/>
                  <a:gd name="T20" fmla="*/ 0 w 802"/>
                  <a:gd name="T21" fmla="*/ 0 h 19"/>
                  <a:gd name="T22" fmla="*/ 0 w 802"/>
                  <a:gd name="T23" fmla="*/ 0 h 19"/>
                  <a:gd name="T24" fmla="*/ 0 w 802"/>
                  <a:gd name="T25" fmla="*/ 0 h 19"/>
                  <a:gd name="T26" fmla="*/ 0 w 802"/>
                  <a:gd name="T27" fmla="*/ 0 h 19"/>
                  <a:gd name="T28" fmla="*/ 0 w 802"/>
                  <a:gd name="T29" fmla="*/ 0 h 19"/>
                  <a:gd name="T30" fmla="*/ 0 w 802"/>
                  <a:gd name="T31" fmla="*/ 0 h 19"/>
                  <a:gd name="T32" fmla="*/ 0 w 802"/>
                  <a:gd name="T33" fmla="*/ 0 h 19"/>
                  <a:gd name="T34" fmla="*/ 0 w 802"/>
                  <a:gd name="T35" fmla="*/ 0 h 19"/>
                  <a:gd name="T36" fmla="*/ 0 w 802"/>
                  <a:gd name="T37" fmla="*/ 0 h 19"/>
                  <a:gd name="T38" fmla="*/ 0 w 802"/>
                  <a:gd name="T39" fmla="*/ 0 h 19"/>
                  <a:gd name="T40" fmla="*/ 0 w 802"/>
                  <a:gd name="T41" fmla="*/ 0 h 19"/>
                  <a:gd name="T42" fmla="*/ 0 w 802"/>
                  <a:gd name="T43" fmla="*/ 0 h 19"/>
                  <a:gd name="T44" fmla="*/ 0 w 802"/>
                  <a:gd name="T45" fmla="*/ 0 h 19"/>
                  <a:gd name="T46" fmla="*/ 0 w 802"/>
                  <a:gd name="T47" fmla="*/ 0 h 19"/>
                  <a:gd name="T48" fmla="*/ 0 w 802"/>
                  <a:gd name="T49" fmla="*/ 0 h 19"/>
                  <a:gd name="T50" fmla="*/ 0 w 802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02"/>
                  <a:gd name="T79" fmla="*/ 0 h 19"/>
                  <a:gd name="T80" fmla="*/ 802 w 802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02" h="19">
                    <a:moveTo>
                      <a:pt x="8" y="0"/>
                    </a:moveTo>
                    <a:lnTo>
                      <a:pt x="6" y="0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3" y="15"/>
                    </a:lnTo>
                    <a:lnTo>
                      <a:pt x="6" y="19"/>
                    </a:lnTo>
                    <a:lnTo>
                      <a:pt x="8" y="19"/>
                    </a:lnTo>
                    <a:lnTo>
                      <a:pt x="791" y="19"/>
                    </a:lnTo>
                    <a:lnTo>
                      <a:pt x="799" y="19"/>
                    </a:lnTo>
                    <a:lnTo>
                      <a:pt x="799" y="15"/>
                    </a:lnTo>
                    <a:lnTo>
                      <a:pt x="802" y="15"/>
                    </a:lnTo>
                    <a:lnTo>
                      <a:pt x="802" y="13"/>
                    </a:lnTo>
                    <a:lnTo>
                      <a:pt x="802" y="9"/>
                    </a:lnTo>
                    <a:lnTo>
                      <a:pt x="802" y="6"/>
                    </a:lnTo>
                    <a:lnTo>
                      <a:pt x="799" y="3"/>
                    </a:lnTo>
                    <a:lnTo>
                      <a:pt x="799" y="0"/>
                    </a:lnTo>
                    <a:lnTo>
                      <a:pt x="797" y="0"/>
                    </a:lnTo>
                    <a:lnTo>
                      <a:pt x="791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28" name="Line 1789"/>
              <p:cNvSpPr>
                <a:spLocks noChangeShapeType="1"/>
              </p:cNvSpPr>
              <p:nvPr/>
            </p:nvSpPr>
            <p:spPr bwMode="auto">
              <a:xfrm>
                <a:off x="3460" y="344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29" name="Freeform 1790"/>
              <p:cNvSpPr>
                <a:spLocks/>
              </p:cNvSpPr>
              <p:nvPr/>
            </p:nvSpPr>
            <p:spPr bwMode="auto">
              <a:xfrm>
                <a:off x="3459" y="3447"/>
                <a:ext cx="109" cy="3"/>
              </a:xfrm>
              <a:custGeom>
                <a:avLst/>
                <a:gdLst>
                  <a:gd name="T0" fmla="*/ 0 w 545"/>
                  <a:gd name="T1" fmla="*/ 0 h 19"/>
                  <a:gd name="T2" fmla="*/ 0 w 545"/>
                  <a:gd name="T3" fmla="*/ 0 h 19"/>
                  <a:gd name="T4" fmla="*/ 0 w 545"/>
                  <a:gd name="T5" fmla="*/ 0 h 19"/>
                  <a:gd name="T6" fmla="*/ 0 w 545"/>
                  <a:gd name="T7" fmla="*/ 0 h 19"/>
                  <a:gd name="T8" fmla="*/ 0 w 545"/>
                  <a:gd name="T9" fmla="*/ 0 h 19"/>
                  <a:gd name="T10" fmla="*/ 0 w 545"/>
                  <a:gd name="T11" fmla="*/ 0 h 19"/>
                  <a:gd name="T12" fmla="*/ 0 w 545"/>
                  <a:gd name="T13" fmla="*/ 0 h 19"/>
                  <a:gd name="T14" fmla="*/ 0 w 545"/>
                  <a:gd name="T15" fmla="*/ 0 h 19"/>
                  <a:gd name="T16" fmla="*/ 0 w 545"/>
                  <a:gd name="T17" fmla="*/ 0 h 19"/>
                  <a:gd name="T18" fmla="*/ 0 w 545"/>
                  <a:gd name="T19" fmla="*/ 0 h 19"/>
                  <a:gd name="T20" fmla="*/ 0 w 545"/>
                  <a:gd name="T21" fmla="*/ 0 h 19"/>
                  <a:gd name="T22" fmla="*/ 0 w 545"/>
                  <a:gd name="T23" fmla="*/ 0 h 19"/>
                  <a:gd name="T24" fmla="*/ 0 w 545"/>
                  <a:gd name="T25" fmla="*/ 0 h 19"/>
                  <a:gd name="T26" fmla="*/ 0 w 545"/>
                  <a:gd name="T27" fmla="*/ 0 h 19"/>
                  <a:gd name="T28" fmla="*/ 0 w 545"/>
                  <a:gd name="T29" fmla="*/ 0 h 19"/>
                  <a:gd name="T30" fmla="*/ 0 w 545"/>
                  <a:gd name="T31" fmla="*/ 0 h 19"/>
                  <a:gd name="T32" fmla="*/ 0 w 545"/>
                  <a:gd name="T33" fmla="*/ 0 h 19"/>
                  <a:gd name="T34" fmla="*/ 0 w 545"/>
                  <a:gd name="T35" fmla="*/ 0 h 19"/>
                  <a:gd name="T36" fmla="*/ 0 w 545"/>
                  <a:gd name="T37" fmla="*/ 0 h 19"/>
                  <a:gd name="T38" fmla="*/ 0 w 545"/>
                  <a:gd name="T39" fmla="*/ 0 h 19"/>
                  <a:gd name="T40" fmla="*/ 0 w 545"/>
                  <a:gd name="T41" fmla="*/ 0 h 19"/>
                  <a:gd name="T42" fmla="*/ 0 w 545"/>
                  <a:gd name="T43" fmla="*/ 0 h 19"/>
                  <a:gd name="T44" fmla="*/ 0 w 545"/>
                  <a:gd name="T45" fmla="*/ 0 h 19"/>
                  <a:gd name="T46" fmla="*/ 0 w 545"/>
                  <a:gd name="T47" fmla="*/ 0 h 19"/>
                  <a:gd name="T48" fmla="*/ 0 w 545"/>
                  <a:gd name="T49" fmla="*/ 0 h 19"/>
                  <a:gd name="T50" fmla="*/ 0 w 545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545"/>
                  <a:gd name="T79" fmla="*/ 0 h 19"/>
                  <a:gd name="T80" fmla="*/ 545 w 545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545" h="19">
                    <a:moveTo>
                      <a:pt x="8" y="0"/>
                    </a:moveTo>
                    <a:lnTo>
                      <a:pt x="5" y="0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2" y="15"/>
                    </a:lnTo>
                    <a:lnTo>
                      <a:pt x="5" y="19"/>
                    </a:lnTo>
                    <a:lnTo>
                      <a:pt x="8" y="19"/>
                    </a:lnTo>
                    <a:lnTo>
                      <a:pt x="534" y="19"/>
                    </a:lnTo>
                    <a:lnTo>
                      <a:pt x="539" y="19"/>
                    </a:lnTo>
                    <a:lnTo>
                      <a:pt x="543" y="15"/>
                    </a:lnTo>
                    <a:lnTo>
                      <a:pt x="545" y="13"/>
                    </a:lnTo>
                    <a:lnTo>
                      <a:pt x="545" y="9"/>
                    </a:lnTo>
                    <a:lnTo>
                      <a:pt x="545" y="6"/>
                    </a:lnTo>
                    <a:lnTo>
                      <a:pt x="543" y="6"/>
                    </a:lnTo>
                    <a:lnTo>
                      <a:pt x="543" y="3"/>
                    </a:lnTo>
                    <a:lnTo>
                      <a:pt x="539" y="0"/>
                    </a:lnTo>
                    <a:lnTo>
                      <a:pt x="534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30" name="Line 1791"/>
              <p:cNvSpPr>
                <a:spLocks noChangeShapeType="1"/>
              </p:cNvSpPr>
              <p:nvPr/>
            </p:nvSpPr>
            <p:spPr bwMode="auto">
              <a:xfrm>
                <a:off x="3566" y="3447"/>
                <a:ext cx="0" cy="0"/>
              </a:xfrm>
              <a:prstGeom prst="line">
                <a:avLst/>
              </a:prstGeom>
              <a:grpFill/>
              <a:ln w="0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31" name="Freeform 1792"/>
              <p:cNvSpPr>
                <a:spLocks/>
              </p:cNvSpPr>
              <p:nvPr/>
            </p:nvSpPr>
            <p:spPr bwMode="auto">
              <a:xfrm>
                <a:off x="3564" y="3447"/>
                <a:ext cx="97" cy="3"/>
              </a:xfrm>
              <a:custGeom>
                <a:avLst/>
                <a:gdLst>
                  <a:gd name="T0" fmla="*/ 0 w 484"/>
                  <a:gd name="T1" fmla="*/ 0 h 19"/>
                  <a:gd name="T2" fmla="*/ 0 w 484"/>
                  <a:gd name="T3" fmla="*/ 0 h 19"/>
                  <a:gd name="T4" fmla="*/ 0 w 484"/>
                  <a:gd name="T5" fmla="*/ 0 h 19"/>
                  <a:gd name="T6" fmla="*/ 0 w 484"/>
                  <a:gd name="T7" fmla="*/ 0 h 19"/>
                  <a:gd name="T8" fmla="*/ 0 w 484"/>
                  <a:gd name="T9" fmla="*/ 0 h 19"/>
                  <a:gd name="T10" fmla="*/ 0 w 484"/>
                  <a:gd name="T11" fmla="*/ 0 h 19"/>
                  <a:gd name="T12" fmla="*/ 0 w 484"/>
                  <a:gd name="T13" fmla="*/ 0 h 19"/>
                  <a:gd name="T14" fmla="*/ 0 w 484"/>
                  <a:gd name="T15" fmla="*/ 0 h 19"/>
                  <a:gd name="T16" fmla="*/ 0 w 484"/>
                  <a:gd name="T17" fmla="*/ 0 h 19"/>
                  <a:gd name="T18" fmla="*/ 0 w 484"/>
                  <a:gd name="T19" fmla="*/ 0 h 19"/>
                  <a:gd name="T20" fmla="*/ 0 w 484"/>
                  <a:gd name="T21" fmla="*/ 0 h 19"/>
                  <a:gd name="T22" fmla="*/ 0 w 484"/>
                  <a:gd name="T23" fmla="*/ 0 h 19"/>
                  <a:gd name="T24" fmla="*/ 0 w 484"/>
                  <a:gd name="T25" fmla="*/ 0 h 19"/>
                  <a:gd name="T26" fmla="*/ 0 w 484"/>
                  <a:gd name="T27" fmla="*/ 0 h 19"/>
                  <a:gd name="T28" fmla="*/ 0 w 484"/>
                  <a:gd name="T29" fmla="*/ 0 h 19"/>
                  <a:gd name="T30" fmla="*/ 0 w 484"/>
                  <a:gd name="T31" fmla="*/ 0 h 19"/>
                  <a:gd name="T32" fmla="*/ 0 w 484"/>
                  <a:gd name="T33" fmla="*/ 0 h 19"/>
                  <a:gd name="T34" fmla="*/ 0 w 484"/>
                  <a:gd name="T35" fmla="*/ 0 h 19"/>
                  <a:gd name="T36" fmla="*/ 0 w 484"/>
                  <a:gd name="T37" fmla="*/ 0 h 19"/>
                  <a:gd name="T38" fmla="*/ 0 w 484"/>
                  <a:gd name="T39" fmla="*/ 0 h 19"/>
                  <a:gd name="T40" fmla="*/ 0 w 484"/>
                  <a:gd name="T41" fmla="*/ 0 h 19"/>
                  <a:gd name="T42" fmla="*/ 0 w 484"/>
                  <a:gd name="T43" fmla="*/ 0 h 19"/>
                  <a:gd name="T44" fmla="*/ 0 w 484"/>
                  <a:gd name="T45" fmla="*/ 0 h 19"/>
                  <a:gd name="T46" fmla="*/ 0 w 484"/>
                  <a:gd name="T47" fmla="*/ 0 h 19"/>
                  <a:gd name="T48" fmla="*/ 0 w 484"/>
                  <a:gd name="T49" fmla="*/ 0 h 19"/>
                  <a:gd name="T50" fmla="*/ 0 w 484"/>
                  <a:gd name="T51" fmla="*/ 0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84"/>
                  <a:gd name="T79" fmla="*/ 0 h 19"/>
                  <a:gd name="T80" fmla="*/ 484 w 484"/>
                  <a:gd name="T81" fmla="*/ 19 h 1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84" h="19">
                    <a:moveTo>
                      <a:pt x="9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4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4" y="15"/>
                    </a:lnTo>
                    <a:lnTo>
                      <a:pt x="4" y="19"/>
                    </a:lnTo>
                    <a:lnTo>
                      <a:pt x="6" y="19"/>
                    </a:lnTo>
                    <a:lnTo>
                      <a:pt x="9" y="19"/>
                    </a:lnTo>
                    <a:lnTo>
                      <a:pt x="475" y="19"/>
                    </a:lnTo>
                    <a:lnTo>
                      <a:pt x="480" y="19"/>
                    </a:lnTo>
                    <a:lnTo>
                      <a:pt x="480" y="15"/>
                    </a:lnTo>
                    <a:lnTo>
                      <a:pt x="484" y="15"/>
                    </a:lnTo>
                    <a:lnTo>
                      <a:pt x="484" y="13"/>
                    </a:lnTo>
                    <a:lnTo>
                      <a:pt x="484" y="9"/>
                    </a:lnTo>
                    <a:lnTo>
                      <a:pt x="484" y="6"/>
                    </a:lnTo>
                    <a:lnTo>
                      <a:pt x="480" y="3"/>
                    </a:lnTo>
                    <a:lnTo>
                      <a:pt x="480" y="0"/>
                    </a:lnTo>
                    <a:lnTo>
                      <a:pt x="478" y="0"/>
                    </a:lnTo>
                    <a:lnTo>
                      <a:pt x="475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4763">
                <a:solidFill>
                  <a:srgbClr val="FFA5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32" name="Line 1793"/>
              <p:cNvSpPr>
                <a:spLocks noChangeShapeType="1"/>
              </p:cNvSpPr>
              <p:nvPr/>
            </p:nvSpPr>
            <p:spPr bwMode="auto">
              <a:xfrm flipV="1">
                <a:off x="774" y="1585"/>
                <a:ext cx="0" cy="32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33" name="Line 1794"/>
              <p:cNvSpPr>
                <a:spLocks noChangeShapeType="1"/>
              </p:cNvSpPr>
              <p:nvPr/>
            </p:nvSpPr>
            <p:spPr bwMode="auto">
              <a:xfrm flipV="1">
                <a:off x="990" y="1922"/>
                <a:ext cx="0" cy="38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34" name="Line 1795"/>
              <p:cNvSpPr>
                <a:spLocks noChangeShapeType="1"/>
              </p:cNvSpPr>
              <p:nvPr/>
            </p:nvSpPr>
            <p:spPr bwMode="auto">
              <a:xfrm flipV="1">
                <a:off x="1088" y="2050"/>
                <a:ext cx="0" cy="4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35" name="Line 1796"/>
              <p:cNvSpPr>
                <a:spLocks noChangeShapeType="1"/>
              </p:cNvSpPr>
              <p:nvPr/>
            </p:nvSpPr>
            <p:spPr bwMode="auto">
              <a:xfrm flipV="1">
                <a:off x="1196" y="2137"/>
                <a:ext cx="0" cy="4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36" name="Line 1797"/>
              <p:cNvSpPr>
                <a:spLocks noChangeShapeType="1"/>
              </p:cNvSpPr>
              <p:nvPr/>
            </p:nvSpPr>
            <p:spPr bwMode="auto">
              <a:xfrm flipV="1">
                <a:off x="1262" y="2159"/>
                <a:ext cx="0" cy="40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37" name="Line 1798"/>
              <p:cNvSpPr>
                <a:spLocks noChangeShapeType="1"/>
              </p:cNvSpPr>
              <p:nvPr/>
            </p:nvSpPr>
            <p:spPr bwMode="auto">
              <a:xfrm flipV="1">
                <a:off x="1293" y="2204"/>
                <a:ext cx="0" cy="41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38" name="Line 1799"/>
              <p:cNvSpPr>
                <a:spLocks noChangeShapeType="1"/>
              </p:cNvSpPr>
              <p:nvPr/>
            </p:nvSpPr>
            <p:spPr bwMode="auto">
              <a:xfrm flipV="1">
                <a:off x="1413" y="2340"/>
                <a:ext cx="0" cy="42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39" name="Line 1800"/>
              <p:cNvSpPr>
                <a:spLocks noChangeShapeType="1"/>
              </p:cNvSpPr>
              <p:nvPr/>
            </p:nvSpPr>
            <p:spPr bwMode="auto">
              <a:xfrm flipV="1">
                <a:off x="1613" y="2502"/>
                <a:ext cx="0" cy="44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40" name="Line 1801"/>
              <p:cNvSpPr>
                <a:spLocks noChangeShapeType="1"/>
              </p:cNvSpPr>
              <p:nvPr/>
            </p:nvSpPr>
            <p:spPr bwMode="auto">
              <a:xfrm flipV="1">
                <a:off x="1616" y="2502"/>
                <a:ext cx="0" cy="44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41" name="Line 1802"/>
              <p:cNvSpPr>
                <a:spLocks noChangeShapeType="1"/>
              </p:cNvSpPr>
              <p:nvPr/>
            </p:nvSpPr>
            <p:spPr bwMode="auto">
              <a:xfrm flipV="1">
                <a:off x="1647" y="2502"/>
                <a:ext cx="0" cy="44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42" name="Line 1803"/>
              <p:cNvSpPr>
                <a:spLocks noChangeShapeType="1"/>
              </p:cNvSpPr>
              <p:nvPr/>
            </p:nvSpPr>
            <p:spPr bwMode="auto">
              <a:xfrm flipV="1">
                <a:off x="1939" y="2700"/>
                <a:ext cx="0" cy="47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43" name="Line 1804"/>
              <p:cNvSpPr>
                <a:spLocks noChangeShapeType="1"/>
              </p:cNvSpPr>
              <p:nvPr/>
            </p:nvSpPr>
            <p:spPr bwMode="auto">
              <a:xfrm flipV="1">
                <a:off x="1990" y="2750"/>
                <a:ext cx="0" cy="48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44" name="Line 1805"/>
              <p:cNvSpPr>
                <a:spLocks noChangeShapeType="1"/>
              </p:cNvSpPr>
              <p:nvPr/>
            </p:nvSpPr>
            <p:spPr bwMode="auto">
              <a:xfrm flipV="1">
                <a:off x="2016" y="2777"/>
                <a:ext cx="0" cy="48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45" name="Line 1806"/>
              <p:cNvSpPr>
                <a:spLocks noChangeShapeType="1"/>
              </p:cNvSpPr>
              <p:nvPr/>
            </p:nvSpPr>
            <p:spPr bwMode="auto">
              <a:xfrm flipV="1">
                <a:off x="2030" y="2777"/>
                <a:ext cx="0" cy="48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46" name="Line 1807"/>
              <p:cNvSpPr>
                <a:spLocks noChangeShapeType="1"/>
              </p:cNvSpPr>
              <p:nvPr/>
            </p:nvSpPr>
            <p:spPr bwMode="auto">
              <a:xfrm flipV="1">
                <a:off x="2044" y="2777"/>
                <a:ext cx="0" cy="48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47" name="Line 1808"/>
              <p:cNvSpPr>
                <a:spLocks noChangeShapeType="1"/>
              </p:cNvSpPr>
              <p:nvPr/>
            </p:nvSpPr>
            <p:spPr bwMode="auto">
              <a:xfrm flipV="1">
                <a:off x="2096" y="2806"/>
                <a:ext cx="0" cy="48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48" name="Line 1809"/>
              <p:cNvSpPr>
                <a:spLocks noChangeShapeType="1"/>
              </p:cNvSpPr>
              <p:nvPr/>
            </p:nvSpPr>
            <p:spPr bwMode="auto">
              <a:xfrm flipV="1">
                <a:off x="2158" y="2836"/>
                <a:ext cx="0" cy="49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49" name="Line 1810"/>
              <p:cNvSpPr>
                <a:spLocks noChangeShapeType="1"/>
              </p:cNvSpPr>
              <p:nvPr/>
            </p:nvSpPr>
            <p:spPr bwMode="auto">
              <a:xfrm flipV="1">
                <a:off x="2255" y="2930"/>
                <a:ext cx="0" cy="49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50" name="Line 1811"/>
              <p:cNvSpPr>
                <a:spLocks noChangeShapeType="1"/>
              </p:cNvSpPr>
              <p:nvPr/>
            </p:nvSpPr>
            <p:spPr bwMode="auto">
              <a:xfrm flipV="1">
                <a:off x="2527" y="3029"/>
                <a:ext cx="0" cy="51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51" name="Line 1812"/>
              <p:cNvSpPr>
                <a:spLocks noChangeShapeType="1"/>
              </p:cNvSpPr>
              <p:nvPr/>
            </p:nvSpPr>
            <p:spPr bwMode="auto">
              <a:xfrm flipV="1">
                <a:off x="2547" y="3064"/>
                <a:ext cx="0" cy="51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52" name="Line 1813"/>
              <p:cNvSpPr>
                <a:spLocks noChangeShapeType="1"/>
              </p:cNvSpPr>
              <p:nvPr/>
            </p:nvSpPr>
            <p:spPr bwMode="auto">
              <a:xfrm flipV="1">
                <a:off x="2575" y="3064"/>
                <a:ext cx="0" cy="51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53" name="Line 1814"/>
              <p:cNvSpPr>
                <a:spLocks noChangeShapeType="1"/>
              </p:cNvSpPr>
              <p:nvPr/>
            </p:nvSpPr>
            <p:spPr bwMode="auto">
              <a:xfrm flipV="1">
                <a:off x="2632" y="3064"/>
                <a:ext cx="0" cy="51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54" name="Line 1815"/>
              <p:cNvSpPr>
                <a:spLocks noChangeShapeType="1"/>
              </p:cNvSpPr>
              <p:nvPr/>
            </p:nvSpPr>
            <p:spPr bwMode="auto">
              <a:xfrm flipV="1">
                <a:off x="2792" y="3108"/>
                <a:ext cx="0" cy="51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55" name="Line 1816"/>
              <p:cNvSpPr>
                <a:spLocks noChangeShapeType="1"/>
              </p:cNvSpPr>
              <p:nvPr/>
            </p:nvSpPr>
            <p:spPr bwMode="auto">
              <a:xfrm flipV="1">
                <a:off x="3169" y="3252"/>
                <a:ext cx="0" cy="54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56" name="Line 1817"/>
              <p:cNvSpPr>
                <a:spLocks noChangeShapeType="1"/>
              </p:cNvSpPr>
              <p:nvPr/>
            </p:nvSpPr>
            <p:spPr bwMode="auto">
              <a:xfrm flipV="1">
                <a:off x="3312" y="3252"/>
                <a:ext cx="0" cy="54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  <p:sp>
            <p:nvSpPr>
              <p:cNvPr id="36157" name="Line 1818"/>
              <p:cNvSpPr>
                <a:spLocks noChangeShapeType="1"/>
              </p:cNvSpPr>
              <p:nvPr/>
            </p:nvSpPr>
            <p:spPr bwMode="auto">
              <a:xfrm flipV="1">
                <a:off x="3563" y="3319"/>
                <a:ext cx="0" cy="55"/>
              </a:xfrm>
              <a:prstGeom prst="line">
                <a:avLst/>
              </a:prstGeom>
              <a:grp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ea typeface="ＭＳ Ｐゴシック" charset="-128"/>
                  <a:cs typeface="ＭＳ Ｐゴシック" charset="-128"/>
                </a:endParaRPr>
              </a:p>
            </p:txBody>
          </p:sp>
        </p:grpSp>
        <p:sp>
          <p:nvSpPr>
            <p:cNvPr id="35861" name="Line 1819"/>
            <p:cNvSpPr>
              <a:spLocks noChangeShapeType="1"/>
            </p:cNvSpPr>
            <p:nvPr/>
          </p:nvSpPr>
          <p:spPr bwMode="auto">
            <a:xfrm flipV="1">
              <a:off x="619" y="1498"/>
              <a:ext cx="0" cy="32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862" name="Line 1820"/>
            <p:cNvSpPr>
              <a:spLocks noChangeShapeType="1"/>
            </p:cNvSpPr>
            <p:nvPr/>
          </p:nvSpPr>
          <p:spPr bwMode="auto">
            <a:xfrm flipV="1">
              <a:off x="810" y="1780"/>
              <a:ext cx="0" cy="35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863" name="Line 1821"/>
            <p:cNvSpPr>
              <a:spLocks noChangeShapeType="1"/>
            </p:cNvSpPr>
            <p:nvPr/>
          </p:nvSpPr>
          <p:spPr bwMode="auto">
            <a:xfrm flipV="1">
              <a:off x="1448" y="2572"/>
              <a:ext cx="0" cy="46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864" name="Line 1822"/>
            <p:cNvSpPr>
              <a:spLocks noChangeShapeType="1"/>
            </p:cNvSpPr>
            <p:nvPr/>
          </p:nvSpPr>
          <p:spPr bwMode="auto">
            <a:xfrm flipV="1">
              <a:off x="1627" y="2739"/>
              <a:ext cx="0" cy="47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865" name="Line 1823"/>
            <p:cNvSpPr>
              <a:spLocks noChangeShapeType="1"/>
            </p:cNvSpPr>
            <p:nvPr/>
          </p:nvSpPr>
          <p:spPr bwMode="auto">
            <a:xfrm flipV="1">
              <a:off x="1673" y="2802"/>
              <a:ext cx="0" cy="49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866" name="Line 1824"/>
            <p:cNvSpPr>
              <a:spLocks noChangeShapeType="1"/>
            </p:cNvSpPr>
            <p:nvPr/>
          </p:nvSpPr>
          <p:spPr bwMode="auto">
            <a:xfrm flipV="1">
              <a:off x="1784" y="2824"/>
              <a:ext cx="0" cy="49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867" name="Line 1825"/>
            <p:cNvSpPr>
              <a:spLocks noChangeShapeType="1"/>
            </p:cNvSpPr>
            <p:nvPr/>
          </p:nvSpPr>
          <p:spPr bwMode="auto">
            <a:xfrm flipV="1">
              <a:off x="1813" y="2869"/>
              <a:ext cx="0" cy="49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868" name="Line 1826"/>
            <p:cNvSpPr>
              <a:spLocks noChangeShapeType="1"/>
            </p:cNvSpPr>
            <p:nvPr/>
          </p:nvSpPr>
          <p:spPr bwMode="auto">
            <a:xfrm flipV="1">
              <a:off x="1873" y="2892"/>
              <a:ext cx="0" cy="50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869" name="Line 1827"/>
            <p:cNvSpPr>
              <a:spLocks noChangeShapeType="1"/>
            </p:cNvSpPr>
            <p:nvPr/>
          </p:nvSpPr>
          <p:spPr bwMode="auto">
            <a:xfrm flipV="1">
              <a:off x="2093" y="3012"/>
              <a:ext cx="0" cy="51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870" name="Line 1828"/>
            <p:cNvSpPr>
              <a:spLocks noChangeShapeType="1"/>
            </p:cNvSpPr>
            <p:nvPr/>
          </p:nvSpPr>
          <p:spPr bwMode="auto">
            <a:xfrm flipV="1">
              <a:off x="2264" y="3063"/>
              <a:ext cx="0" cy="51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871" name="Line 1829"/>
            <p:cNvSpPr>
              <a:spLocks noChangeShapeType="1"/>
            </p:cNvSpPr>
            <p:nvPr/>
          </p:nvSpPr>
          <p:spPr bwMode="auto">
            <a:xfrm flipV="1">
              <a:off x="2293" y="3088"/>
              <a:ext cx="0" cy="53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872" name="Line 1830"/>
            <p:cNvSpPr>
              <a:spLocks noChangeShapeType="1"/>
            </p:cNvSpPr>
            <p:nvPr/>
          </p:nvSpPr>
          <p:spPr bwMode="auto">
            <a:xfrm flipV="1">
              <a:off x="2336" y="3172"/>
              <a:ext cx="0" cy="53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873" name="Line 1831"/>
            <p:cNvSpPr>
              <a:spLocks noChangeShapeType="1"/>
            </p:cNvSpPr>
            <p:nvPr/>
          </p:nvSpPr>
          <p:spPr bwMode="auto">
            <a:xfrm flipV="1">
              <a:off x="2435" y="3172"/>
              <a:ext cx="0" cy="53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874" name="Line 1832"/>
            <p:cNvSpPr>
              <a:spLocks noChangeShapeType="1"/>
            </p:cNvSpPr>
            <p:nvPr/>
          </p:nvSpPr>
          <p:spPr bwMode="auto">
            <a:xfrm flipV="1">
              <a:off x="2467" y="3172"/>
              <a:ext cx="0" cy="53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875" name="Line 1833"/>
            <p:cNvSpPr>
              <a:spLocks noChangeShapeType="1"/>
            </p:cNvSpPr>
            <p:nvPr/>
          </p:nvSpPr>
          <p:spPr bwMode="auto">
            <a:xfrm flipV="1">
              <a:off x="2470" y="3172"/>
              <a:ext cx="0" cy="53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876" name="Line 1834"/>
            <p:cNvSpPr>
              <a:spLocks noChangeShapeType="1"/>
            </p:cNvSpPr>
            <p:nvPr/>
          </p:nvSpPr>
          <p:spPr bwMode="auto">
            <a:xfrm flipV="1">
              <a:off x="2672" y="3210"/>
              <a:ext cx="0" cy="53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877" name="Line 1835"/>
            <p:cNvSpPr>
              <a:spLocks noChangeShapeType="1"/>
            </p:cNvSpPr>
            <p:nvPr/>
          </p:nvSpPr>
          <p:spPr bwMode="auto">
            <a:xfrm flipV="1">
              <a:off x="2989" y="3252"/>
              <a:ext cx="0" cy="54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878" name="Line 1836"/>
            <p:cNvSpPr>
              <a:spLocks noChangeShapeType="1"/>
            </p:cNvSpPr>
            <p:nvPr/>
          </p:nvSpPr>
          <p:spPr bwMode="auto">
            <a:xfrm flipV="1">
              <a:off x="3198" y="3252"/>
              <a:ext cx="0" cy="54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879" name="Line 1837"/>
            <p:cNvSpPr>
              <a:spLocks noChangeShapeType="1"/>
            </p:cNvSpPr>
            <p:nvPr/>
          </p:nvSpPr>
          <p:spPr bwMode="auto">
            <a:xfrm flipV="1">
              <a:off x="3278" y="3252"/>
              <a:ext cx="0" cy="54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880" name="Line 1838"/>
            <p:cNvSpPr>
              <a:spLocks noChangeShapeType="1"/>
            </p:cNvSpPr>
            <p:nvPr/>
          </p:nvSpPr>
          <p:spPr bwMode="auto">
            <a:xfrm flipV="1">
              <a:off x="3652" y="3320"/>
              <a:ext cx="0" cy="54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881" name="Line 1839"/>
            <p:cNvSpPr>
              <a:spLocks noChangeShapeType="1"/>
            </p:cNvSpPr>
            <p:nvPr/>
          </p:nvSpPr>
          <p:spPr bwMode="auto">
            <a:xfrm flipV="1">
              <a:off x="1168" y="2302"/>
              <a:ext cx="0" cy="43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882" name="Line 1840"/>
            <p:cNvSpPr>
              <a:spLocks noChangeShapeType="1"/>
            </p:cNvSpPr>
            <p:nvPr/>
          </p:nvSpPr>
          <p:spPr bwMode="auto">
            <a:xfrm flipV="1">
              <a:off x="1199" y="2322"/>
              <a:ext cx="0" cy="42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883" name="Line 1841"/>
            <p:cNvSpPr>
              <a:spLocks noChangeShapeType="1"/>
            </p:cNvSpPr>
            <p:nvPr/>
          </p:nvSpPr>
          <p:spPr bwMode="auto">
            <a:xfrm flipV="1">
              <a:off x="1208" y="2322"/>
              <a:ext cx="0" cy="42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884" name="Line 1842"/>
            <p:cNvSpPr>
              <a:spLocks noChangeShapeType="1"/>
            </p:cNvSpPr>
            <p:nvPr/>
          </p:nvSpPr>
          <p:spPr bwMode="auto">
            <a:xfrm flipV="1">
              <a:off x="1248" y="2362"/>
              <a:ext cx="0" cy="43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885" name="Line 1843"/>
            <p:cNvSpPr>
              <a:spLocks noChangeShapeType="1"/>
            </p:cNvSpPr>
            <p:nvPr/>
          </p:nvSpPr>
          <p:spPr bwMode="auto">
            <a:xfrm flipV="1">
              <a:off x="1390" y="2464"/>
              <a:ext cx="0" cy="45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886" name="Line 1844"/>
            <p:cNvSpPr>
              <a:spLocks noChangeShapeType="1"/>
            </p:cNvSpPr>
            <p:nvPr/>
          </p:nvSpPr>
          <p:spPr bwMode="auto">
            <a:xfrm flipV="1">
              <a:off x="1510" y="2631"/>
              <a:ext cx="0" cy="47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887" name="Line 1845"/>
            <p:cNvSpPr>
              <a:spLocks noChangeShapeType="1"/>
            </p:cNvSpPr>
            <p:nvPr/>
          </p:nvSpPr>
          <p:spPr bwMode="auto">
            <a:xfrm flipV="1">
              <a:off x="1522" y="2674"/>
              <a:ext cx="0" cy="46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888" name="Line 1846"/>
            <p:cNvSpPr>
              <a:spLocks noChangeShapeType="1"/>
            </p:cNvSpPr>
            <p:nvPr/>
          </p:nvSpPr>
          <p:spPr bwMode="auto">
            <a:xfrm flipV="1">
              <a:off x="1650" y="2804"/>
              <a:ext cx="0" cy="49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889" name="Line 1847"/>
            <p:cNvSpPr>
              <a:spLocks noChangeShapeType="1"/>
            </p:cNvSpPr>
            <p:nvPr/>
          </p:nvSpPr>
          <p:spPr bwMode="auto">
            <a:xfrm flipV="1">
              <a:off x="1790" y="2917"/>
              <a:ext cx="0" cy="49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890" name="Line 1848"/>
            <p:cNvSpPr>
              <a:spLocks noChangeShapeType="1"/>
            </p:cNvSpPr>
            <p:nvPr/>
          </p:nvSpPr>
          <p:spPr bwMode="auto">
            <a:xfrm flipV="1">
              <a:off x="2235" y="3125"/>
              <a:ext cx="0" cy="52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891" name="Line 1849"/>
            <p:cNvSpPr>
              <a:spLocks noChangeShapeType="1"/>
            </p:cNvSpPr>
            <p:nvPr/>
          </p:nvSpPr>
          <p:spPr bwMode="auto">
            <a:xfrm flipV="1">
              <a:off x="2327" y="3174"/>
              <a:ext cx="0" cy="53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892" name="Line 1850"/>
            <p:cNvSpPr>
              <a:spLocks noChangeShapeType="1"/>
            </p:cNvSpPr>
            <p:nvPr/>
          </p:nvSpPr>
          <p:spPr bwMode="auto">
            <a:xfrm flipV="1">
              <a:off x="2415" y="3252"/>
              <a:ext cx="0" cy="53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893" name="Line 1851"/>
            <p:cNvSpPr>
              <a:spLocks noChangeShapeType="1"/>
            </p:cNvSpPr>
            <p:nvPr/>
          </p:nvSpPr>
          <p:spPr bwMode="auto">
            <a:xfrm flipV="1">
              <a:off x="2430" y="3280"/>
              <a:ext cx="0" cy="54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894" name="Line 1852"/>
            <p:cNvSpPr>
              <a:spLocks noChangeShapeType="1"/>
            </p:cNvSpPr>
            <p:nvPr/>
          </p:nvSpPr>
          <p:spPr bwMode="auto">
            <a:xfrm flipV="1">
              <a:off x="2593" y="3280"/>
              <a:ext cx="0" cy="54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895" name="Line 1853"/>
            <p:cNvSpPr>
              <a:spLocks noChangeShapeType="1"/>
            </p:cNvSpPr>
            <p:nvPr/>
          </p:nvSpPr>
          <p:spPr bwMode="auto">
            <a:xfrm flipV="1">
              <a:off x="2618" y="3280"/>
              <a:ext cx="0" cy="54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896" name="Line 1854"/>
            <p:cNvSpPr>
              <a:spLocks noChangeShapeType="1"/>
            </p:cNvSpPr>
            <p:nvPr/>
          </p:nvSpPr>
          <p:spPr bwMode="auto">
            <a:xfrm flipV="1">
              <a:off x="2641" y="3280"/>
              <a:ext cx="0" cy="54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897" name="Line 1855"/>
            <p:cNvSpPr>
              <a:spLocks noChangeShapeType="1"/>
            </p:cNvSpPr>
            <p:nvPr/>
          </p:nvSpPr>
          <p:spPr bwMode="auto">
            <a:xfrm flipV="1">
              <a:off x="2658" y="3280"/>
              <a:ext cx="0" cy="54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898" name="Line 1856"/>
            <p:cNvSpPr>
              <a:spLocks noChangeShapeType="1"/>
            </p:cNvSpPr>
            <p:nvPr/>
          </p:nvSpPr>
          <p:spPr bwMode="auto">
            <a:xfrm flipV="1">
              <a:off x="2681" y="3280"/>
              <a:ext cx="0" cy="54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899" name="Line 1857"/>
            <p:cNvSpPr>
              <a:spLocks noChangeShapeType="1"/>
            </p:cNvSpPr>
            <p:nvPr/>
          </p:nvSpPr>
          <p:spPr bwMode="auto">
            <a:xfrm flipV="1">
              <a:off x="2952" y="3403"/>
              <a:ext cx="0" cy="57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00" name="Line 1858"/>
            <p:cNvSpPr>
              <a:spLocks noChangeShapeType="1"/>
            </p:cNvSpPr>
            <p:nvPr/>
          </p:nvSpPr>
          <p:spPr bwMode="auto">
            <a:xfrm flipV="1">
              <a:off x="3026" y="3403"/>
              <a:ext cx="0" cy="57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01" name="Line 1859"/>
            <p:cNvSpPr>
              <a:spLocks noChangeShapeType="1"/>
            </p:cNvSpPr>
            <p:nvPr/>
          </p:nvSpPr>
          <p:spPr bwMode="auto">
            <a:xfrm flipV="1">
              <a:off x="757" y="1651"/>
              <a:ext cx="0" cy="34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02" name="Line 1860"/>
            <p:cNvSpPr>
              <a:spLocks noChangeShapeType="1"/>
            </p:cNvSpPr>
            <p:nvPr/>
          </p:nvSpPr>
          <p:spPr bwMode="auto">
            <a:xfrm flipV="1">
              <a:off x="965" y="1945"/>
              <a:ext cx="0" cy="38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03" name="Line 1861"/>
            <p:cNvSpPr>
              <a:spLocks noChangeShapeType="1"/>
            </p:cNvSpPr>
            <p:nvPr/>
          </p:nvSpPr>
          <p:spPr bwMode="auto">
            <a:xfrm flipV="1">
              <a:off x="1130" y="2202"/>
              <a:ext cx="0" cy="42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04" name="Line 1862"/>
            <p:cNvSpPr>
              <a:spLocks noChangeShapeType="1"/>
            </p:cNvSpPr>
            <p:nvPr/>
          </p:nvSpPr>
          <p:spPr bwMode="auto">
            <a:xfrm flipV="1">
              <a:off x="1530" y="2644"/>
              <a:ext cx="0" cy="47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05" name="Line 1863"/>
            <p:cNvSpPr>
              <a:spLocks noChangeShapeType="1"/>
            </p:cNvSpPr>
            <p:nvPr/>
          </p:nvSpPr>
          <p:spPr bwMode="auto">
            <a:xfrm flipV="1">
              <a:off x="1567" y="2747"/>
              <a:ext cx="0" cy="47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06" name="Line 1864"/>
            <p:cNvSpPr>
              <a:spLocks noChangeShapeType="1"/>
            </p:cNvSpPr>
            <p:nvPr/>
          </p:nvSpPr>
          <p:spPr bwMode="auto">
            <a:xfrm flipV="1">
              <a:off x="1662" y="2853"/>
              <a:ext cx="0" cy="48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07" name="Line 1865"/>
            <p:cNvSpPr>
              <a:spLocks noChangeShapeType="1"/>
            </p:cNvSpPr>
            <p:nvPr/>
          </p:nvSpPr>
          <p:spPr bwMode="auto">
            <a:xfrm flipV="1">
              <a:off x="1670" y="2853"/>
              <a:ext cx="0" cy="48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08" name="Line 1866"/>
            <p:cNvSpPr>
              <a:spLocks noChangeShapeType="1"/>
            </p:cNvSpPr>
            <p:nvPr/>
          </p:nvSpPr>
          <p:spPr bwMode="auto">
            <a:xfrm flipV="1">
              <a:off x="1690" y="2853"/>
              <a:ext cx="0" cy="48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09" name="Line 1867"/>
            <p:cNvSpPr>
              <a:spLocks noChangeShapeType="1"/>
            </p:cNvSpPr>
            <p:nvPr/>
          </p:nvSpPr>
          <p:spPr bwMode="auto">
            <a:xfrm flipV="1">
              <a:off x="1918" y="2944"/>
              <a:ext cx="0" cy="51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10" name="Line 1868"/>
            <p:cNvSpPr>
              <a:spLocks noChangeShapeType="1"/>
            </p:cNvSpPr>
            <p:nvPr/>
          </p:nvSpPr>
          <p:spPr bwMode="auto">
            <a:xfrm flipV="1">
              <a:off x="1987" y="3016"/>
              <a:ext cx="0" cy="51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11" name="Line 1869"/>
            <p:cNvSpPr>
              <a:spLocks noChangeShapeType="1"/>
            </p:cNvSpPr>
            <p:nvPr/>
          </p:nvSpPr>
          <p:spPr bwMode="auto">
            <a:xfrm flipV="1">
              <a:off x="2024" y="3041"/>
              <a:ext cx="0" cy="51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12" name="Line 1870"/>
            <p:cNvSpPr>
              <a:spLocks noChangeShapeType="1"/>
            </p:cNvSpPr>
            <p:nvPr/>
          </p:nvSpPr>
          <p:spPr bwMode="auto">
            <a:xfrm flipV="1">
              <a:off x="2073" y="3041"/>
              <a:ext cx="0" cy="51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13" name="Line 1871"/>
            <p:cNvSpPr>
              <a:spLocks noChangeShapeType="1"/>
            </p:cNvSpPr>
            <p:nvPr/>
          </p:nvSpPr>
          <p:spPr bwMode="auto">
            <a:xfrm flipV="1">
              <a:off x="2113" y="3041"/>
              <a:ext cx="0" cy="51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14" name="Line 1872"/>
            <p:cNvSpPr>
              <a:spLocks noChangeShapeType="1"/>
            </p:cNvSpPr>
            <p:nvPr/>
          </p:nvSpPr>
          <p:spPr bwMode="auto">
            <a:xfrm flipV="1">
              <a:off x="2244" y="3098"/>
              <a:ext cx="0" cy="53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15" name="Line 1873"/>
            <p:cNvSpPr>
              <a:spLocks noChangeShapeType="1"/>
            </p:cNvSpPr>
            <p:nvPr/>
          </p:nvSpPr>
          <p:spPr bwMode="auto">
            <a:xfrm flipV="1">
              <a:off x="2313" y="3160"/>
              <a:ext cx="0" cy="52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16" name="Line 1874"/>
            <p:cNvSpPr>
              <a:spLocks noChangeShapeType="1"/>
            </p:cNvSpPr>
            <p:nvPr/>
          </p:nvSpPr>
          <p:spPr bwMode="auto">
            <a:xfrm flipV="1">
              <a:off x="2318" y="3160"/>
              <a:ext cx="0" cy="52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17" name="Line 1875"/>
            <p:cNvSpPr>
              <a:spLocks noChangeShapeType="1"/>
            </p:cNvSpPr>
            <p:nvPr/>
          </p:nvSpPr>
          <p:spPr bwMode="auto">
            <a:xfrm flipV="1">
              <a:off x="2824" y="3303"/>
              <a:ext cx="0" cy="54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18" name="Line 1876"/>
            <p:cNvSpPr>
              <a:spLocks noChangeShapeType="1"/>
            </p:cNvSpPr>
            <p:nvPr/>
          </p:nvSpPr>
          <p:spPr bwMode="auto">
            <a:xfrm flipV="1">
              <a:off x="3257" y="3344"/>
              <a:ext cx="0" cy="54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19" name="Line 1877"/>
            <p:cNvSpPr>
              <a:spLocks noChangeShapeType="1"/>
            </p:cNvSpPr>
            <p:nvPr/>
          </p:nvSpPr>
          <p:spPr bwMode="auto">
            <a:xfrm flipV="1">
              <a:off x="3460" y="3393"/>
              <a:ext cx="0" cy="55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20" name="Line 1878"/>
            <p:cNvSpPr>
              <a:spLocks noChangeShapeType="1"/>
            </p:cNvSpPr>
            <p:nvPr/>
          </p:nvSpPr>
          <p:spPr bwMode="auto">
            <a:xfrm flipV="1">
              <a:off x="3566" y="3393"/>
              <a:ext cx="0" cy="55"/>
            </a:xfrm>
            <a:prstGeom prst="line">
              <a:avLst/>
            </a:prstGeom>
            <a:grp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21" name="Rectangle 1879"/>
            <p:cNvSpPr>
              <a:spLocks noChangeArrowheads="1"/>
            </p:cNvSpPr>
            <p:nvPr/>
          </p:nvSpPr>
          <p:spPr bwMode="auto">
            <a:xfrm>
              <a:off x="2123" y="1661"/>
              <a:ext cx="449" cy="12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sz="1100">
                  <a:solidFill>
                    <a:srgbClr val="000000"/>
                  </a:solidFill>
                  <a:ea typeface="ＭＳ Ｐゴシック" charset="-128"/>
                  <a:cs typeface="ＭＳ Ｐゴシック" charset="-128"/>
                </a:rPr>
                <a:t>   Treatment</a:t>
              </a:r>
              <a:endParaRPr lang="en-US">
                <a:latin typeface="Lucida San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22" name="Rectangle 1880"/>
            <p:cNvSpPr>
              <a:spLocks noChangeArrowheads="1"/>
            </p:cNvSpPr>
            <p:nvPr/>
          </p:nvSpPr>
          <p:spPr bwMode="auto">
            <a:xfrm>
              <a:off x="2859" y="1661"/>
              <a:ext cx="240" cy="12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sz="1100">
                  <a:solidFill>
                    <a:srgbClr val="000000"/>
                  </a:solidFill>
                  <a:ea typeface="ＭＳ Ｐゴシック" charset="-128"/>
                  <a:cs typeface="ＭＳ Ｐゴシック" charset="-128"/>
                </a:rPr>
                <a:t>   Alive</a:t>
              </a:r>
              <a:endParaRPr lang="en-US">
                <a:latin typeface="Lucida San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23" name="Rectangle 1881"/>
            <p:cNvSpPr>
              <a:spLocks noChangeArrowheads="1"/>
            </p:cNvSpPr>
            <p:nvPr/>
          </p:nvSpPr>
          <p:spPr bwMode="auto">
            <a:xfrm>
              <a:off x="3114" y="1661"/>
              <a:ext cx="231" cy="12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sz="1100">
                  <a:solidFill>
                    <a:srgbClr val="000000"/>
                  </a:solidFill>
                  <a:ea typeface="ＭＳ Ｐゴシック" charset="-128"/>
                  <a:cs typeface="ＭＳ Ｐゴシック" charset="-128"/>
                </a:rPr>
                <a:t>  Dead</a:t>
              </a:r>
              <a:endParaRPr lang="en-US">
                <a:latin typeface="Lucida San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24" name="Rectangle 1882"/>
            <p:cNvSpPr>
              <a:spLocks noChangeArrowheads="1"/>
            </p:cNvSpPr>
            <p:nvPr/>
          </p:nvSpPr>
          <p:spPr bwMode="auto">
            <a:xfrm>
              <a:off x="3380" y="1661"/>
              <a:ext cx="185" cy="12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sz="1100">
                  <a:solidFill>
                    <a:srgbClr val="000000"/>
                  </a:solidFill>
                  <a:ea typeface="ＭＳ Ｐゴシック" charset="-128"/>
                  <a:cs typeface="ＭＳ Ｐゴシック" charset="-128"/>
                </a:rPr>
                <a:t>Total</a:t>
              </a:r>
              <a:endParaRPr lang="en-US">
                <a:latin typeface="Lucida San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25" name="Line 1883"/>
            <p:cNvSpPr>
              <a:spLocks noChangeShapeType="1"/>
            </p:cNvSpPr>
            <p:nvPr/>
          </p:nvSpPr>
          <p:spPr bwMode="auto">
            <a:xfrm>
              <a:off x="1943" y="1825"/>
              <a:ext cx="0" cy="0"/>
            </a:xfrm>
            <a:prstGeom prst="line">
              <a:avLst/>
            </a:prstGeom>
            <a:grpFill/>
            <a:ln w="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26" name="Rectangle 1884"/>
            <p:cNvSpPr>
              <a:spLocks noChangeArrowheads="1"/>
            </p:cNvSpPr>
            <p:nvPr/>
          </p:nvSpPr>
          <p:spPr bwMode="auto">
            <a:xfrm>
              <a:off x="1943" y="1825"/>
              <a:ext cx="180" cy="3"/>
            </a:xfrm>
            <a:prstGeom prst="rect">
              <a:avLst/>
            </a:prstGeom>
            <a:grpFill/>
            <a:ln w="4763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27" name="Rectangle 1885"/>
            <p:cNvSpPr>
              <a:spLocks noChangeArrowheads="1"/>
            </p:cNvSpPr>
            <p:nvPr/>
          </p:nvSpPr>
          <p:spPr bwMode="auto">
            <a:xfrm>
              <a:off x="2123" y="1754"/>
              <a:ext cx="368" cy="12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sz="1100">
                  <a:solidFill>
                    <a:srgbClr val="FF0000"/>
                  </a:solidFill>
                  <a:ea typeface="ＭＳ Ｐゴシック" charset="-128"/>
                  <a:cs typeface="ＭＳ Ｐゴシック" charset="-128"/>
                </a:rPr>
                <a:t>   CIS+PAC</a:t>
              </a:r>
              <a:endParaRPr lang="en-US">
                <a:latin typeface="Lucida San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28" name="Rectangle 1886"/>
            <p:cNvSpPr>
              <a:spLocks noChangeArrowheads="1"/>
            </p:cNvSpPr>
            <p:nvPr/>
          </p:nvSpPr>
          <p:spPr bwMode="auto">
            <a:xfrm>
              <a:off x="2950" y="1754"/>
              <a:ext cx="132" cy="12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sz="1100">
                  <a:solidFill>
                    <a:srgbClr val="FF0000"/>
                  </a:solidFill>
                  <a:ea typeface="ＭＳ Ｐゴシック" charset="-128"/>
                  <a:cs typeface="ＭＳ Ｐゴシック" charset="-128"/>
                </a:rPr>
                <a:t>  29</a:t>
              </a:r>
              <a:endParaRPr lang="en-US">
                <a:latin typeface="Lucida San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29" name="Rectangle 1887"/>
            <p:cNvSpPr>
              <a:spLocks noChangeArrowheads="1"/>
            </p:cNvSpPr>
            <p:nvPr/>
          </p:nvSpPr>
          <p:spPr bwMode="auto">
            <a:xfrm>
              <a:off x="3202" y="1754"/>
              <a:ext cx="139" cy="12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sz="1100">
                  <a:solidFill>
                    <a:srgbClr val="FF0000"/>
                  </a:solidFill>
                  <a:ea typeface="ＭＳ Ｐゴシック" charset="-128"/>
                  <a:cs typeface="ＭＳ Ｐゴシック" charset="-128"/>
                </a:rPr>
                <a:t>  74</a:t>
              </a:r>
              <a:endParaRPr lang="en-US">
                <a:latin typeface="Lucida San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30" name="Rectangle 1888"/>
            <p:cNvSpPr>
              <a:spLocks noChangeArrowheads="1"/>
            </p:cNvSpPr>
            <p:nvPr/>
          </p:nvSpPr>
          <p:spPr bwMode="auto">
            <a:xfrm>
              <a:off x="3399" y="1754"/>
              <a:ext cx="157" cy="12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sz="1100">
                  <a:solidFill>
                    <a:srgbClr val="FF0000"/>
                  </a:solidFill>
                  <a:ea typeface="ＭＳ Ｐゴシック" charset="-128"/>
                  <a:cs typeface="ＭＳ Ｐゴシック" charset="-128"/>
                </a:rPr>
                <a:t> 103</a:t>
              </a:r>
              <a:endParaRPr lang="en-US">
                <a:latin typeface="Lucida San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31" name="Rectangle 1889"/>
            <p:cNvSpPr>
              <a:spLocks noChangeArrowheads="1"/>
            </p:cNvSpPr>
            <p:nvPr/>
          </p:nvSpPr>
          <p:spPr bwMode="auto">
            <a:xfrm>
              <a:off x="2859" y="1661"/>
              <a:ext cx="240" cy="12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sz="1100">
                  <a:solidFill>
                    <a:srgbClr val="000000"/>
                  </a:solidFill>
                  <a:ea typeface="ＭＳ Ｐゴシック" charset="-128"/>
                  <a:cs typeface="ＭＳ Ｐゴシック" charset="-128"/>
                </a:rPr>
                <a:t>   Alive</a:t>
              </a:r>
              <a:endParaRPr lang="en-US">
                <a:latin typeface="Lucida San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32" name="Rectangle 1890"/>
            <p:cNvSpPr>
              <a:spLocks noChangeArrowheads="1"/>
            </p:cNvSpPr>
            <p:nvPr/>
          </p:nvSpPr>
          <p:spPr bwMode="auto">
            <a:xfrm>
              <a:off x="3114" y="1661"/>
              <a:ext cx="231" cy="12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sz="1100">
                  <a:solidFill>
                    <a:srgbClr val="000000"/>
                  </a:solidFill>
                  <a:ea typeface="ＭＳ Ｐゴシック" charset="-128"/>
                  <a:cs typeface="ＭＳ Ｐゴシック" charset="-128"/>
                </a:rPr>
                <a:t>  Dead</a:t>
              </a:r>
              <a:endParaRPr lang="en-US">
                <a:latin typeface="Lucida San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33" name="Rectangle 1891"/>
            <p:cNvSpPr>
              <a:spLocks noChangeArrowheads="1"/>
            </p:cNvSpPr>
            <p:nvPr/>
          </p:nvSpPr>
          <p:spPr bwMode="auto">
            <a:xfrm>
              <a:off x="3380" y="1661"/>
              <a:ext cx="185" cy="12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sz="1100">
                  <a:solidFill>
                    <a:srgbClr val="000000"/>
                  </a:solidFill>
                  <a:ea typeface="ＭＳ Ｐゴシック" charset="-128"/>
                  <a:cs typeface="ＭＳ Ｐゴシック" charset="-128"/>
                </a:rPr>
                <a:t>Total</a:t>
              </a:r>
              <a:endParaRPr lang="en-US">
                <a:latin typeface="Lucida San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34" name="Line 1892"/>
            <p:cNvSpPr>
              <a:spLocks noChangeShapeType="1"/>
            </p:cNvSpPr>
            <p:nvPr/>
          </p:nvSpPr>
          <p:spPr bwMode="auto">
            <a:xfrm>
              <a:off x="1943" y="1920"/>
              <a:ext cx="0" cy="0"/>
            </a:xfrm>
            <a:prstGeom prst="line">
              <a:avLst/>
            </a:prstGeom>
            <a:grpFill/>
            <a:ln w="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35" name="Rectangle 1893"/>
            <p:cNvSpPr>
              <a:spLocks noChangeArrowheads="1"/>
            </p:cNvSpPr>
            <p:nvPr/>
          </p:nvSpPr>
          <p:spPr bwMode="auto">
            <a:xfrm>
              <a:off x="1943" y="1920"/>
              <a:ext cx="180" cy="2"/>
            </a:xfrm>
            <a:prstGeom prst="rect">
              <a:avLst/>
            </a:prstGeom>
            <a:grpFill/>
            <a:ln w="4763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36" name="Rectangle 1894"/>
            <p:cNvSpPr>
              <a:spLocks noChangeArrowheads="1"/>
            </p:cNvSpPr>
            <p:nvPr/>
          </p:nvSpPr>
          <p:spPr bwMode="auto">
            <a:xfrm>
              <a:off x="2123" y="1850"/>
              <a:ext cx="350" cy="12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sz="1100" dirty="0">
                  <a:solidFill>
                    <a:srgbClr val="0000FF"/>
                  </a:solidFill>
                  <a:ea typeface="ＭＳ Ｐゴシック" charset="-128"/>
                  <a:cs typeface="ＭＳ Ｐゴシック" charset="-128"/>
                </a:rPr>
                <a:t>   CIS+VIN</a:t>
              </a:r>
              <a:endParaRPr lang="en-US" dirty="0">
                <a:latin typeface="Lucida San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37" name="Rectangle 1895"/>
            <p:cNvSpPr>
              <a:spLocks noChangeArrowheads="1"/>
            </p:cNvSpPr>
            <p:nvPr/>
          </p:nvSpPr>
          <p:spPr bwMode="auto">
            <a:xfrm>
              <a:off x="2950" y="1850"/>
              <a:ext cx="132" cy="12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sz="1100">
                  <a:solidFill>
                    <a:srgbClr val="0000FF"/>
                  </a:solidFill>
                  <a:ea typeface="ＭＳ Ｐゴシック" charset="-128"/>
                  <a:cs typeface="ＭＳ Ｐゴシック" charset="-128"/>
                </a:rPr>
                <a:t>  23</a:t>
              </a:r>
              <a:endParaRPr lang="en-US">
                <a:latin typeface="Lucida San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38" name="Rectangle 1896"/>
            <p:cNvSpPr>
              <a:spLocks noChangeArrowheads="1"/>
            </p:cNvSpPr>
            <p:nvPr/>
          </p:nvSpPr>
          <p:spPr bwMode="auto">
            <a:xfrm>
              <a:off x="3202" y="1850"/>
              <a:ext cx="132" cy="12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sz="1100">
                  <a:solidFill>
                    <a:srgbClr val="0000FF"/>
                  </a:solidFill>
                  <a:ea typeface="ＭＳ Ｐゴシック" charset="-128"/>
                  <a:cs typeface="ＭＳ Ｐゴシック" charset="-128"/>
                </a:rPr>
                <a:t>  85</a:t>
              </a:r>
              <a:endParaRPr lang="en-US">
                <a:latin typeface="Lucida San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39" name="Rectangle 1897"/>
            <p:cNvSpPr>
              <a:spLocks noChangeArrowheads="1"/>
            </p:cNvSpPr>
            <p:nvPr/>
          </p:nvSpPr>
          <p:spPr bwMode="auto">
            <a:xfrm>
              <a:off x="3399" y="1850"/>
              <a:ext cx="157" cy="12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sz="1100">
                  <a:solidFill>
                    <a:srgbClr val="0000FF"/>
                  </a:solidFill>
                  <a:ea typeface="ＭＳ Ｐゴシック" charset="-128"/>
                  <a:cs typeface="ＭＳ Ｐゴシック" charset="-128"/>
                </a:rPr>
                <a:t> 108</a:t>
              </a:r>
              <a:endParaRPr lang="en-US">
                <a:latin typeface="Lucida San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40" name="Rectangle 1898"/>
            <p:cNvSpPr>
              <a:spLocks noChangeArrowheads="1"/>
            </p:cNvSpPr>
            <p:nvPr/>
          </p:nvSpPr>
          <p:spPr bwMode="auto">
            <a:xfrm>
              <a:off x="2859" y="1661"/>
              <a:ext cx="240" cy="12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sz="1100">
                  <a:solidFill>
                    <a:srgbClr val="000000"/>
                  </a:solidFill>
                  <a:ea typeface="ＭＳ Ｐゴシック" charset="-128"/>
                  <a:cs typeface="ＭＳ Ｐゴシック" charset="-128"/>
                </a:rPr>
                <a:t>   Alive</a:t>
              </a:r>
              <a:endParaRPr lang="en-US">
                <a:latin typeface="Lucida San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41" name="Rectangle 1899"/>
            <p:cNvSpPr>
              <a:spLocks noChangeArrowheads="1"/>
            </p:cNvSpPr>
            <p:nvPr/>
          </p:nvSpPr>
          <p:spPr bwMode="auto">
            <a:xfrm>
              <a:off x="3114" y="1661"/>
              <a:ext cx="231" cy="12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sz="1100">
                  <a:solidFill>
                    <a:srgbClr val="000000"/>
                  </a:solidFill>
                  <a:ea typeface="ＭＳ Ｐゴシック" charset="-128"/>
                  <a:cs typeface="ＭＳ Ｐゴシック" charset="-128"/>
                </a:rPr>
                <a:t>  Dead</a:t>
              </a:r>
              <a:endParaRPr lang="en-US">
                <a:latin typeface="Lucida San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42" name="Rectangle 1900"/>
            <p:cNvSpPr>
              <a:spLocks noChangeArrowheads="1"/>
            </p:cNvSpPr>
            <p:nvPr/>
          </p:nvSpPr>
          <p:spPr bwMode="auto">
            <a:xfrm>
              <a:off x="3380" y="1661"/>
              <a:ext cx="185" cy="12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sz="1100">
                  <a:solidFill>
                    <a:srgbClr val="000000"/>
                  </a:solidFill>
                  <a:ea typeface="ＭＳ Ｐゴシック" charset="-128"/>
                  <a:cs typeface="ＭＳ Ｐゴシック" charset="-128"/>
                </a:rPr>
                <a:t>Total</a:t>
              </a:r>
              <a:endParaRPr lang="en-US">
                <a:latin typeface="Lucida San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43" name="Line 1901"/>
            <p:cNvSpPr>
              <a:spLocks noChangeShapeType="1"/>
            </p:cNvSpPr>
            <p:nvPr/>
          </p:nvSpPr>
          <p:spPr bwMode="auto">
            <a:xfrm>
              <a:off x="1943" y="2014"/>
              <a:ext cx="0" cy="0"/>
            </a:xfrm>
            <a:prstGeom prst="line">
              <a:avLst/>
            </a:prstGeom>
            <a:grpFill/>
            <a:ln w="0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44" name="Rectangle 1902"/>
            <p:cNvSpPr>
              <a:spLocks noChangeArrowheads="1"/>
            </p:cNvSpPr>
            <p:nvPr/>
          </p:nvSpPr>
          <p:spPr bwMode="auto">
            <a:xfrm>
              <a:off x="1943" y="2014"/>
              <a:ext cx="180" cy="2"/>
            </a:xfrm>
            <a:prstGeom prst="rect">
              <a:avLst/>
            </a:prstGeom>
            <a:grpFill/>
            <a:ln w="4763">
              <a:solidFill>
                <a:srgbClr val="008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45" name="Rectangle 1903"/>
            <p:cNvSpPr>
              <a:spLocks noChangeArrowheads="1"/>
            </p:cNvSpPr>
            <p:nvPr/>
          </p:nvSpPr>
          <p:spPr bwMode="auto">
            <a:xfrm>
              <a:off x="2123" y="1945"/>
              <a:ext cx="396" cy="12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sz="1100" dirty="0">
                  <a:solidFill>
                    <a:srgbClr val="008000"/>
                  </a:solidFill>
                  <a:ea typeface="ＭＳ Ｐゴシック" charset="-128"/>
                  <a:cs typeface="ＭＳ Ｐゴシック" charset="-128"/>
                </a:rPr>
                <a:t>   CIS+GEM</a:t>
              </a:r>
              <a:endParaRPr lang="en-US" dirty="0">
                <a:latin typeface="Lucida San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46" name="Rectangle 1904"/>
            <p:cNvSpPr>
              <a:spLocks noChangeArrowheads="1"/>
            </p:cNvSpPr>
            <p:nvPr/>
          </p:nvSpPr>
          <p:spPr bwMode="auto">
            <a:xfrm>
              <a:off x="2950" y="1945"/>
              <a:ext cx="132" cy="12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sz="1100">
                  <a:solidFill>
                    <a:srgbClr val="008000"/>
                  </a:solidFill>
                  <a:ea typeface="ＭＳ Ｐゴシック" charset="-128"/>
                  <a:cs typeface="ＭＳ Ｐゴシック" charset="-128"/>
                </a:rPr>
                <a:t>  20</a:t>
              </a:r>
              <a:endParaRPr lang="en-US">
                <a:latin typeface="Lucida San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47" name="Rectangle 1905"/>
            <p:cNvSpPr>
              <a:spLocks noChangeArrowheads="1"/>
            </p:cNvSpPr>
            <p:nvPr/>
          </p:nvSpPr>
          <p:spPr bwMode="auto">
            <a:xfrm>
              <a:off x="3202" y="1945"/>
              <a:ext cx="132" cy="12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sz="1100">
                  <a:solidFill>
                    <a:srgbClr val="008000"/>
                  </a:solidFill>
                  <a:ea typeface="ＭＳ Ｐゴシック" charset="-128"/>
                  <a:cs typeface="ＭＳ Ｐゴシック" charset="-128"/>
                </a:rPr>
                <a:t>  92</a:t>
              </a:r>
              <a:endParaRPr lang="en-US">
                <a:latin typeface="Lucida San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48" name="Rectangle 1906"/>
            <p:cNvSpPr>
              <a:spLocks noChangeArrowheads="1"/>
            </p:cNvSpPr>
            <p:nvPr/>
          </p:nvSpPr>
          <p:spPr bwMode="auto">
            <a:xfrm>
              <a:off x="3399" y="1945"/>
              <a:ext cx="157" cy="12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sz="1100">
                  <a:solidFill>
                    <a:srgbClr val="008000"/>
                  </a:solidFill>
                  <a:ea typeface="ＭＳ Ｐゴシック" charset="-128"/>
                  <a:cs typeface="ＭＳ Ｐゴシック" charset="-128"/>
                </a:rPr>
                <a:t> 112</a:t>
              </a:r>
              <a:endParaRPr lang="en-US">
                <a:latin typeface="Lucida San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49" name="Rectangle 1907"/>
            <p:cNvSpPr>
              <a:spLocks noChangeArrowheads="1"/>
            </p:cNvSpPr>
            <p:nvPr/>
          </p:nvSpPr>
          <p:spPr bwMode="auto">
            <a:xfrm>
              <a:off x="2859" y="1661"/>
              <a:ext cx="240" cy="12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sz="1100" dirty="0">
                  <a:solidFill>
                    <a:srgbClr val="FF0000"/>
                  </a:solidFill>
                  <a:ea typeface="ＭＳ Ｐゴシック" charset="-128"/>
                  <a:cs typeface="ＭＳ Ｐゴシック" charset="-128"/>
                </a:rPr>
                <a:t>   Alive</a:t>
              </a:r>
              <a:endParaRPr lang="en-US" dirty="0">
                <a:solidFill>
                  <a:srgbClr val="FF0000"/>
                </a:solidFill>
                <a:latin typeface="Lucida San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50" name="Rectangle 1908"/>
            <p:cNvSpPr>
              <a:spLocks noChangeArrowheads="1"/>
            </p:cNvSpPr>
            <p:nvPr/>
          </p:nvSpPr>
          <p:spPr bwMode="auto">
            <a:xfrm>
              <a:off x="3114" y="1661"/>
              <a:ext cx="231" cy="12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sz="1100">
                  <a:solidFill>
                    <a:srgbClr val="000000"/>
                  </a:solidFill>
                  <a:ea typeface="ＭＳ Ｐゴシック" charset="-128"/>
                  <a:cs typeface="ＭＳ Ｐゴシック" charset="-128"/>
                </a:rPr>
                <a:t>  </a:t>
              </a:r>
              <a:r>
                <a:rPr lang="en-US" sz="1100">
                  <a:solidFill>
                    <a:srgbClr val="FF0000"/>
                  </a:solidFill>
                  <a:ea typeface="ＭＳ Ｐゴシック" charset="-128"/>
                  <a:cs typeface="ＭＳ Ｐゴシック" charset="-128"/>
                </a:rPr>
                <a:t>Dead</a:t>
              </a:r>
              <a:endParaRPr lang="en-US">
                <a:solidFill>
                  <a:srgbClr val="FF0000"/>
                </a:solidFill>
                <a:latin typeface="Lucida San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51" name="Rectangle 1909"/>
            <p:cNvSpPr>
              <a:spLocks noChangeArrowheads="1"/>
            </p:cNvSpPr>
            <p:nvPr/>
          </p:nvSpPr>
          <p:spPr bwMode="auto">
            <a:xfrm>
              <a:off x="3380" y="1661"/>
              <a:ext cx="185" cy="12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sz="1100">
                  <a:solidFill>
                    <a:srgbClr val="FF0000"/>
                  </a:solidFill>
                  <a:ea typeface="ＭＳ Ｐゴシック" charset="-128"/>
                  <a:cs typeface="ＭＳ Ｐゴシック" charset="-128"/>
                </a:rPr>
                <a:t>Total</a:t>
              </a:r>
              <a:endParaRPr lang="en-US">
                <a:solidFill>
                  <a:srgbClr val="FF0000"/>
                </a:solidFill>
                <a:latin typeface="Lucida San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52" name="Line 1910"/>
            <p:cNvSpPr>
              <a:spLocks noChangeShapeType="1"/>
            </p:cNvSpPr>
            <p:nvPr/>
          </p:nvSpPr>
          <p:spPr bwMode="auto">
            <a:xfrm>
              <a:off x="1943" y="2108"/>
              <a:ext cx="0" cy="0"/>
            </a:xfrm>
            <a:prstGeom prst="line">
              <a:avLst/>
            </a:prstGeom>
            <a:grpFill/>
            <a:ln w="0">
              <a:solidFill>
                <a:srgbClr val="FFA5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53" name="Rectangle 1911"/>
            <p:cNvSpPr>
              <a:spLocks noChangeArrowheads="1"/>
            </p:cNvSpPr>
            <p:nvPr/>
          </p:nvSpPr>
          <p:spPr bwMode="auto">
            <a:xfrm>
              <a:off x="1943" y="2108"/>
              <a:ext cx="180" cy="3"/>
            </a:xfrm>
            <a:prstGeom prst="rect">
              <a:avLst/>
            </a:prstGeom>
            <a:grpFill/>
            <a:ln w="4763">
              <a:solidFill>
                <a:srgbClr val="FFA5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54" name="Rectangle 1912"/>
            <p:cNvSpPr>
              <a:spLocks noChangeArrowheads="1"/>
            </p:cNvSpPr>
            <p:nvPr/>
          </p:nvSpPr>
          <p:spPr bwMode="auto">
            <a:xfrm>
              <a:off x="2123" y="2038"/>
              <a:ext cx="368" cy="12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sz="1100" dirty="0">
                  <a:solidFill>
                    <a:srgbClr val="FFA500"/>
                  </a:solidFill>
                  <a:ea typeface="ＭＳ Ｐゴシック" charset="-128"/>
                  <a:cs typeface="ＭＳ Ｐゴシック" charset="-128"/>
                </a:rPr>
                <a:t>   CIS+TOP</a:t>
              </a:r>
              <a:endParaRPr lang="en-US" dirty="0">
                <a:latin typeface="Lucida San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55" name="Rectangle 1913"/>
            <p:cNvSpPr>
              <a:spLocks noChangeArrowheads="1"/>
            </p:cNvSpPr>
            <p:nvPr/>
          </p:nvSpPr>
          <p:spPr bwMode="auto">
            <a:xfrm>
              <a:off x="2950" y="2038"/>
              <a:ext cx="132" cy="12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sz="1100">
                  <a:solidFill>
                    <a:srgbClr val="FFA500"/>
                  </a:solidFill>
                  <a:ea typeface="ＭＳ Ｐゴシック" charset="-128"/>
                  <a:cs typeface="ＭＳ Ｐゴシック" charset="-128"/>
                </a:rPr>
                <a:t>  22</a:t>
              </a:r>
              <a:endParaRPr lang="en-US">
                <a:latin typeface="Lucida San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56" name="Rectangle 1914"/>
            <p:cNvSpPr>
              <a:spLocks noChangeArrowheads="1"/>
            </p:cNvSpPr>
            <p:nvPr/>
          </p:nvSpPr>
          <p:spPr bwMode="auto">
            <a:xfrm>
              <a:off x="3202" y="2038"/>
              <a:ext cx="132" cy="12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sz="1100">
                  <a:solidFill>
                    <a:srgbClr val="FFA500"/>
                  </a:solidFill>
                  <a:ea typeface="ＭＳ Ｐゴシック" charset="-128"/>
                  <a:cs typeface="ＭＳ Ｐゴシック" charset="-128"/>
                </a:rPr>
                <a:t>  89</a:t>
              </a:r>
              <a:endParaRPr lang="en-US">
                <a:latin typeface="Lucida San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957" name="Rectangle 1915"/>
            <p:cNvSpPr>
              <a:spLocks noChangeArrowheads="1"/>
            </p:cNvSpPr>
            <p:nvPr/>
          </p:nvSpPr>
          <p:spPr bwMode="auto">
            <a:xfrm>
              <a:off x="3399" y="2038"/>
              <a:ext cx="157" cy="12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n-US" sz="1100">
                  <a:solidFill>
                    <a:srgbClr val="FFA500"/>
                  </a:solidFill>
                  <a:ea typeface="ＭＳ Ｐゴシック" charset="-128"/>
                  <a:cs typeface="ＭＳ Ｐゴシック" charset="-128"/>
                </a:rPr>
                <a:t> 111</a:t>
              </a:r>
              <a:endParaRPr lang="en-US">
                <a:latin typeface="Lucida Sans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38921" name="Title 1916"/>
          <p:cNvSpPr>
            <a:spLocks noGrp="1"/>
          </p:cNvSpPr>
          <p:nvPr>
            <p:ph type="title"/>
          </p:nvPr>
        </p:nvSpPr>
        <p:spPr>
          <a:xfrm>
            <a:off x="415636" y="375933"/>
            <a:ext cx="7620000" cy="838200"/>
          </a:xfrm>
          <a:noFill/>
        </p:spPr>
        <p:txBody>
          <a:bodyPr/>
          <a:lstStyle/>
          <a:p>
            <a:r>
              <a:rPr lang="en-US" b="1" dirty="0">
                <a:solidFill>
                  <a:srgbClr val="000000"/>
                </a:solidFill>
                <a:latin typeface="MetaPlusNormal-Roman" charset="0"/>
              </a:rPr>
              <a:t>GOG 204: </a:t>
            </a:r>
            <a:r>
              <a:rPr lang="en-US" b="1" dirty="0" smtClean="0">
                <a:solidFill>
                  <a:srgbClr val="000000"/>
                </a:solidFill>
                <a:latin typeface="MetaPlusNormal-Roman" charset="0"/>
              </a:rPr>
              <a:t>Overall Survival</a:t>
            </a:r>
            <a:endParaRPr lang="en-US" b="1" dirty="0">
              <a:solidFill>
                <a:srgbClr val="000000"/>
              </a:solidFill>
              <a:latin typeface="MetaPlusNormal-Roman" charset="0"/>
            </a:endParaRPr>
          </a:p>
        </p:txBody>
      </p:sp>
      <p:sp>
        <p:nvSpPr>
          <p:cNvPr id="1918" name="Text Box 14"/>
          <p:cNvSpPr txBox="1">
            <a:spLocks noChangeArrowheads="1"/>
          </p:cNvSpPr>
          <p:nvPr/>
        </p:nvSpPr>
        <p:spPr bwMode="auto">
          <a:xfrm>
            <a:off x="4641277" y="6403811"/>
            <a:ext cx="4171372" cy="30777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1400" dirty="0">
                <a:solidFill>
                  <a:srgbClr val="000000"/>
                </a:solidFill>
              </a:rPr>
              <a:t>BJ Monk et al J </a:t>
            </a:r>
            <a:r>
              <a:rPr lang="en-US" sz="1400" dirty="0" err="1">
                <a:solidFill>
                  <a:srgbClr val="000000"/>
                </a:solidFill>
              </a:rPr>
              <a:t>Clin</a:t>
            </a:r>
            <a:r>
              <a:rPr lang="en-US" sz="1400" dirty="0">
                <a:solidFill>
                  <a:srgbClr val="000000"/>
                </a:solidFill>
              </a:rPr>
              <a:t> </a:t>
            </a:r>
            <a:r>
              <a:rPr lang="en-US" sz="1400" dirty="0" err="1">
                <a:solidFill>
                  <a:srgbClr val="000000"/>
                </a:solidFill>
              </a:rPr>
              <a:t>Oncol</a:t>
            </a:r>
            <a:r>
              <a:rPr lang="en-US" sz="1400" dirty="0">
                <a:solidFill>
                  <a:srgbClr val="000000"/>
                </a:solidFill>
              </a:rPr>
              <a:t>. 2009 Oct 1;27(28):4649-55.</a:t>
            </a:r>
          </a:p>
        </p:txBody>
      </p:sp>
    </p:spTree>
    <p:extLst>
      <p:ext uri="{BB962C8B-B14F-4D97-AF65-F5344CB8AC3E}">
        <p14:creationId xmlns:p14="http://schemas.microsoft.com/office/powerpoint/2010/main" val="3931116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Autofit/>
          </a:bodyPr>
          <a:lstStyle/>
          <a:p>
            <a:r>
              <a:rPr lang="en-US" sz="2400" b="1" dirty="0"/>
              <a:t>Paclitaxel Plus Carboplatin Versus Paclitaxel Plus </a:t>
            </a:r>
            <a:r>
              <a:rPr lang="en-US" sz="2400" b="1" dirty="0" err="1"/>
              <a:t>Cisplatin</a:t>
            </a:r>
            <a:r>
              <a:rPr lang="en-US" sz="2400" b="1" dirty="0"/>
              <a:t/>
            </a:r>
            <a:br>
              <a:rPr lang="en-US" sz="2400" b="1" dirty="0"/>
            </a:br>
            <a:r>
              <a:rPr lang="en-US" sz="2400" b="1" dirty="0"/>
              <a:t>in Metastatic or Recurrent Cervical Cancer: The Open-Label</a:t>
            </a:r>
            <a:br>
              <a:rPr lang="en-US" sz="2400" b="1" dirty="0"/>
            </a:br>
            <a:r>
              <a:rPr lang="en-US" sz="2400" b="1" dirty="0"/>
              <a:t>Randomized Phase III Trial JCOG0505</a:t>
            </a: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/>
          <a:srcRect t="-16249" b="-16249"/>
          <a:stretch>
            <a:fillRect/>
          </a:stretch>
        </p:blipFill>
        <p:spPr>
          <a:xfrm>
            <a:off x="203200" y="1163638"/>
            <a:ext cx="8661400" cy="4763436"/>
          </a:xfrm>
        </p:spPr>
      </p:pic>
      <p:sp>
        <p:nvSpPr>
          <p:cNvPr id="6" name="Rectangle 5"/>
          <p:cNvSpPr/>
          <p:nvPr/>
        </p:nvSpPr>
        <p:spPr>
          <a:xfrm>
            <a:off x="203200" y="6250239"/>
            <a:ext cx="8483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Proportion of </a:t>
            </a:r>
            <a:r>
              <a:rPr lang="en-US" dirty="0" err="1"/>
              <a:t>nonhospitalization</a:t>
            </a:r>
            <a:r>
              <a:rPr lang="en-US" dirty="0"/>
              <a:t> periods was significantly longer with TC (P  .001).</a:t>
            </a:r>
          </a:p>
        </p:txBody>
      </p:sp>
      <p:sp>
        <p:nvSpPr>
          <p:cNvPr id="7" name="Rectangle 6"/>
          <p:cNvSpPr/>
          <p:nvPr/>
        </p:nvSpPr>
        <p:spPr>
          <a:xfrm>
            <a:off x="203200" y="5603908"/>
            <a:ext cx="8661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TC was </a:t>
            </a:r>
            <a:r>
              <a:rPr lang="en-US" dirty="0" err="1"/>
              <a:t>noninferior</a:t>
            </a:r>
            <a:r>
              <a:rPr lang="en-US" dirty="0"/>
              <a:t> to TP and should be a standard treatment option for metastatic or recurrent </a:t>
            </a:r>
            <a:r>
              <a:rPr lang="en-US" dirty="0" smtClean="0"/>
              <a:t>cervical cancer</a:t>
            </a:r>
            <a:r>
              <a:rPr lang="en-US" dirty="0"/>
              <a:t>.</a:t>
            </a:r>
          </a:p>
        </p:txBody>
      </p:sp>
      <p:sp>
        <p:nvSpPr>
          <p:cNvPr id="8" name="Rectangle 7"/>
          <p:cNvSpPr/>
          <p:nvPr/>
        </p:nvSpPr>
        <p:spPr>
          <a:xfrm>
            <a:off x="2759677" y="1195616"/>
            <a:ext cx="3706706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dirty="0" smtClean="0"/>
              <a:t> Kitagawa R, J </a:t>
            </a:r>
            <a:r>
              <a:rPr lang="en-US" dirty="0" err="1" smtClean="0"/>
              <a:t>Clin</a:t>
            </a:r>
            <a:r>
              <a:rPr lang="en-US" dirty="0" smtClean="0"/>
              <a:t> </a:t>
            </a:r>
            <a:r>
              <a:rPr lang="en-US" dirty="0" err="1" smtClean="0"/>
              <a:t>Oncol</a:t>
            </a:r>
            <a:r>
              <a:rPr lang="en-US" dirty="0" smtClean="0"/>
              <a:t>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43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277091" y="1019403"/>
            <a:ext cx="8589818" cy="5481387"/>
          </a:xfrm>
        </p:spPr>
        <p:txBody>
          <a:bodyPr>
            <a:normAutofit/>
          </a:bodyPr>
          <a:lstStyle/>
          <a:p>
            <a:pPr algn="just" eaLnBrk="1" hangingPunct="1">
              <a:lnSpc>
                <a:spcPct val="80000"/>
              </a:lnSpc>
              <a:buFontTx/>
              <a:buNone/>
              <a:defRPr/>
            </a:pPr>
            <a:r>
              <a:rPr lang="en-US" sz="2400" b="1" u="sng" dirty="0" smtClean="0"/>
              <a:t>Clinically:</a:t>
            </a:r>
            <a:r>
              <a:rPr lang="en-US" sz="2400" b="1" dirty="0" smtClean="0"/>
              <a:t> </a:t>
            </a:r>
            <a:r>
              <a:rPr lang="en-US" sz="2400" dirty="0" smtClean="0"/>
              <a:t>Aberrant vascular markings seen during </a:t>
            </a:r>
            <a:r>
              <a:rPr lang="en-US" sz="2400" dirty="0" err="1" smtClean="0"/>
              <a:t>colposcopic</a:t>
            </a:r>
            <a:r>
              <a:rPr lang="en-US" sz="2400" dirty="0" smtClean="0"/>
              <a:t> examination (punctuation, </a:t>
            </a:r>
            <a:r>
              <a:rPr lang="en-US" sz="2400" dirty="0" err="1" smtClean="0"/>
              <a:t>mosaisim</a:t>
            </a:r>
            <a:r>
              <a:rPr lang="en-US" sz="2400" dirty="0" smtClean="0"/>
              <a:t>, atypical vessels ) in women with abnormal cervical cytology represent harbors of angiogenesis, suggesting that neovascularization is important early in pathogenesis.</a:t>
            </a:r>
          </a:p>
          <a:p>
            <a:pPr algn="just" eaLnBrk="1" hangingPunct="1">
              <a:lnSpc>
                <a:spcPct val="80000"/>
              </a:lnSpc>
              <a:buFontTx/>
              <a:buNone/>
              <a:defRPr/>
            </a:pPr>
            <a:r>
              <a:rPr lang="en-US" sz="2400" b="1" u="sng" dirty="0" smtClean="0"/>
              <a:t>Molecularly: </a:t>
            </a:r>
            <a:r>
              <a:rPr lang="en-US" sz="2400" dirty="0" smtClean="0"/>
              <a:t>Viral integration of oncogenic HPVs and expression of viral </a:t>
            </a:r>
            <a:r>
              <a:rPr lang="en-US" sz="2400" dirty="0" err="1" smtClean="0"/>
              <a:t>oncoproteins</a:t>
            </a:r>
            <a:r>
              <a:rPr lang="en-US" sz="2400" dirty="0" smtClean="0"/>
              <a:t> E6 and E7 inhibit key cellular regulatory pathways governed by tumor </a:t>
            </a:r>
            <a:r>
              <a:rPr lang="en-US" sz="2400" dirty="0" err="1" smtClean="0"/>
              <a:t>supressor</a:t>
            </a:r>
            <a:r>
              <a:rPr lang="en-US" sz="2400" dirty="0" smtClean="0"/>
              <a:t> gene products. Specifically, E6 increases P53 degradation, and E7 inactivates retinoblastoma protein and induces hypoxia-inducible factor 1-alpha, ultimately leading to </a:t>
            </a:r>
            <a:r>
              <a:rPr lang="en-US" sz="2400" dirty="0" err="1" smtClean="0"/>
              <a:t>upregulated</a:t>
            </a:r>
            <a:r>
              <a:rPr lang="en-US" sz="2400" dirty="0" smtClean="0"/>
              <a:t> VEGF expression which drives tumor angiogenesis.</a:t>
            </a:r>
          </a:p>
          <a:p>
            <a:pPr algn="just" eaLnBrk="1" hangingPunct="1">
              <a:lnSpc>
                <a:spcPct val="80000"/>
              </a:lnSpc>
              <a:buFontTx/>
              <a:buNone/>
              <a:defRPr/>
            </a:pPr>
            <a:r>
              <a:rPr lang="en-US" sz="2400" b="1" u="sng" dirty="0" smtClean="0"/>
              <a:t>Pathologically:</a:t>
            </a:r>
            <a:r>
              <a:rPr lang="en-US" sz="2400" b="1" dirty="0" smtClean="0"/>
              <a:t> </a:t>
            </a:r>
            <a:r>
              <a:rPr lang="en-US" sz="2400" dirty="0" smtClean="0"/>
              <a:t>Angiogenesis has prognostic implications (</a:t>
            </a:r>
            <a:r>
              <a:rPr lang="en-US" sz="2400" dirty="0" err="1" smtClean="0"/>
              <a:t>intratumoral</a:t>
            </a:r>
            <a:r>
              <a:rPr lang="en-US" sz="2400" dirty="0" smtClean="0"/>
              <a:t> </a:t>
            </a:r>
            <a:r>
              <a:rPr lang="en-US" sz="2400" dirty="0" err="1" smtClean="0"/>
              <a:t>microvessel</a:t>
            </a:r>
            <a:r>
              <a:rPr lang="en-US" sz="2400" dirty="0" smtClean="0"/>
              <a:t> density (MVD)). 5-year survival was significantly lower among patient with high MVD (% 63 </a:t>
            </a:r>
            <a:r>
              <a:rPr lang="en-US" sz="2400" dirty="0" err="1" smtClean="0"/>
              <a:t>vs</a:t>
            </a:r>
            <a:r>
              <a:rPr lang="en-US" sz="2400" dirty="0" smtClean="0"/>
              <a:t> % 89).</a:t>
            </a:r>
          </a:p>
          <a:p>
            <a:pPr algn="just" eaLnBrk="1" hangingPunct="1">
              <a:lnSpc>
                <a:spcPct val="80000"/>
              </a:lnSpc>
              <a:buFontTx/>
              <a:buNone/>
              <a:defRPr/>
            </a:pPr>
            <a:r>
              <a:rPr lang="en-US" sz="2400" b="1" u="sng" dirty="0" smtClean="0"/>
              <a:t>Therapeutically:</a:t>
            </a:r>
            <a:r>
              <a:rPr lang="en-US" sz="2400" dirty="0" smtClean="0"/>
              <a:t> Targeting angiogenesis ( VEGF inhibition ) in cervical cancer improves the survival.</a:t>
            </a:r>
          </a:p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endParaRPr lang="en-US" sz="2000" b="1" dirty="0" smtClean="0"/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277091" y="25572"/>
            <a:ext cx="8589818" cy="776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9865" tIns="44933" rIns="89865" bIns="44933" anchor="ctr"/>
          <a:lstStyle/>
          <a:p>
            <a:pPr algn="ctr" defTabSz="892175">
              <a:defRPr/>
            </a:pPr>
            <a:r>
              <a:rPr lang="en-US" sz="3600" b="1" dirty="0" smtClean="0">
                <a:solidFill>
                  <a:srgbClr val="000000"/>
                </a:solidFill>
              </a:rPr>
              <a:t>A rationale to target tumor angiogenesis</a:t>
            </a:r>
            <a:endParaRPr lang="en-US" sz="3600" b="1" i="1" dirty="0">
              <a:solidFill>
                <a:srgbClr val="00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6247518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image039.jpg" descr="/Users/metegungor/Desktop/image039.jpg"/>
          <p:cNvPicPr>
            <a:picLocks noGrp="1" noChangeAspect="1"/>
          </p:cNvPicPr>
          <p:nvPr>
            <p:ph idx="1"/>
          </p:nvPr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4486" r="-44486"/>
          <a:stretch>
            <a:fillRect/>
          </a:stretch>
        </p:blipFill>
        <p:spPr>
          <a:xfrm>
            <a:off x="-1353428" y="197318"/>
            <a:ext cx="11831634" cy="6506944"/>
          </a:xfrm>
        </p:spPr>
      </p:pic>
    </p:spTree>
    <p:extLst>
      <p:ext uri="{BB962C8B-B14F-4D97-AF65-F5344CB8AC3E}">
        <p14:creationId xmlns:p14="http://schemas.microsoft.com/office/powerpoint/2010/main" val="2422016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images1111.jpg" descr="/Users/metegungor/Desktop/images1111.jpg"/>
          <p:cNvPicPr>
            <a:picLocks noGrp="1" noChangeAspect="1"/>
          </p:cNvPicPr>
          <p:nvPr>
            <p:ph idx="1"/>
          </p:nvPr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805" r="-21805"/>
          <a:stretch>
            <a:fillRect/>
          </a:stretch>
        </p:blipFill>
        <p:spPr>
          <a:xfrm>
            <a:off x="-1332324" y="274638"/>
            <a:ext cx="11783275" cy="6480348"/>
          </a:xfrm>
        </p:spPr>
      </p:pic>
    </p:spTree>
    <p:extLst>
      <p:ext uri="{BB962C8B-B14F-4D97-AF65-F5344CB8AC3E}">
        <p14:creationId xmlns:p14="http://schemas.microsoft.com/office/powerpoint/2010/main" val="2548037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058" name="Rectangle 2"/>
          <p:cNvSpPr>
            <a:spLocks noGrp="1" noChangeArrowheads="1"/>
          </p:cNvSpPr>
          <p:nvPr>
            <p:ph type="title"/>
          </p:nvPr>
        </p:nvSpPr>
        <p:spPr>
          <a:xfrm>
            <a:off x="-207815" y="3194975"/>
            <a:ext cx="4087091" cy="84644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3200" dirty="0" smtClean="0">
                <a:solidFill>
                  <a:srgbClr val="000000"/>
                </a:solidFill>
              </a:rPr>
              <a:t>Agents Targeting </a:t>
            </a:r>
            <a:br>
              <a:rPr lang="en-US" sz="3200" dirty="0" smtClean="0">
                <a:solidFill>
                  <a:srgbClr val="000000"/>
                </a:solidFill>
              </a:rPr>
            </a:br>
            <a:r>
              <a:rPr lang="en-US" sz="3200" dirty="0" smtClean="0">
                <a:solidFill>
                  <a:srgbClr val="000000"/>
                </a:solidFill>
              </a:rPr>
              <a:t>the VEGF Pathway</a:t>
            </a:r>
          </a:p>
        </p:txBody>
      </p:sp>
      <p:grpSp>
        <p:nvGrpSpPr>
          <p:cNvPr id="118787" name="Group 3"/>
          <p:cNvGrpSpPr>
            <a:grpSpLocks/>
          </p:cNvGrpSpPr>
          <p:nvPr/>
        </p:nvGrpSpPr>
        <p:grpSpPr bwMode="auto">
          <a:xfrm>
            <a:off x="1349404" y="3952068"/>
            <a:ext cx="6308873" cy="2510400"/>
            <a:chOff x="963" y="2017"/>
            <a:chExt cx="3974" cy="1582"/>
          </a:xfrm>
        </p:grpSpPr>
        <p:sp>
          <p:nvSpPr>
            <p:cNvPr id="429060" name="AutoShape 4"/>
            <p:cNvSpPr>
              <a:spLocks noChangeArrowheads="1"/>
            </p:cNvSpPr>
            <p:nvPr/>
          </p:nvSpPr>
          <p:spPr bwMode="auto">
            <a:xfrm>
              <a:off x="963" y="2995"/>
              <a:ext cx="3959" cy="604"/>
            </a:xfrm>
            <a:custGeom>
              <a:avLst/>
              <a:gdLst>
                <a:gd name="G0" fmla="+- 764 0 0"/>
                <a:gd name="G1" fmla="+- 11545867 0 0"/>
                <a:gd name="G2" fmla="+- 0 0 11545867"/>
                <a:gd name="T0" fmla="*/ 0 256 1"/>
                <a:gd name="T1" fmla="*/ 180 256 1"/>
                <a:gd name="G3" fmla="+- 11545867 T0 T1"/>
                <a:gd name="T2" fmla="*/ 0 256 1"/>
                <a:gd name="T3" fmla="*/ 90 256 1"/>
                <a:gd name="G4" fmla="+- 11545867 T2 T3"/>
                <a:gd name="G5" fmla="*/ G4 2 1"/>
                <a:gd name="T4" fmla="*/ 90 256 1"/>
                <a:gd name="T5" fmla="*/ 0 256 1"/>
                <a:gd name="G6" fmla="+- 11545867 T4 T5"/>
                <a:gd name="G7" fmla="*/ G6 2 1"/>
                <a:gd name="G8" fmla="abs 11545867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64"/>
                <a:gd name="G18" fmla="*/ 764 1 2"/>
                <a:gd name="G19" fmla="+- G18 5400 0"/>
                <a:gd name="G20" fmla="cos G19 11545867"/>
                <a:gd name="G21" fmla="sin G19 11545867"/>
                <a:gd name="G22" fmla="+- G20 10800 0"/>
                <a:gd name="G23" fmla="+- G21 10800 0"/>
                <a:gd name="G24" fmla="+- 10800 0 G20"/>
                <a:gd name="G25" fmla="+- 764 10800 0"/>
                <a:gd name="G26" fmla="?: G9 G17 G25"/>
                <a:gd name="G27" fmla="?: G9 0 21600"/>
                <a:gd name="G28" fmla="cos 10800 11545867"/>
                <a:gd name="G29" fmla="sin 10800 11545867"/>
                <a:gd name="G30" fmla="sin 764 11545867"/>
                <a:gd name="G31" fmla="+- G28 10800 0"/>
                <a:gd name="G32" fmla="+- G29 10800 0"/>
                <a:gd name="G33" fmla="+- G30 10800 0"/>
                <a:gd name="G34" fmla="?: G4 0 G31"/>
                <a:gd name="G35" fmla="?: 11545867 G34 0"/>
                <a:gd name="G36" fmla="?: G6 G35 G31"/>
                <a:gd name="G37" fmla="+- 21600 0 G36"/>
                <a:gd name="G38" fmla="?: G4 0 G33"/>
                <a:gd name="G39" fmla="?: 11545867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5030 w 21600"/>
                <a:gd name="T15" fmla="*/ 11185 h 21600"/>
                <a:gd name="T16" fmla="*/ 10800 w 21600"/>
                <a:gd name="T17" fmla="*/ 10036 h 21600"/>
                <a:gd name="T18" fmla="*/ 16570 w 21600"/>
                <a:gd name="T19" fmla="*/ 11185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10037" y="10850"/>
                  </a:moveTo>
                  <a:cubicBezTo>
                    <a:pt x="10036" y="10833"/>
                    <a:pt x="10036" y="10816"/>
                    <a:pt x="10036" y="10800"/>
                  </a:cubicBezTo>
                  <a:cubicBezTo>
                    <a:pt x="10036" y="10378"/>
                    <a:pt x="10378" y="10036"/>
                    <a:pt x="10800" y="10036"/>
                  </a:cubicBezTo>
                  <a:cubicBezTo>
                    <a:pt x="11221" y="10036"/>
                    <a:pt x="11564" y="10378"/>
                    <a:pt x="11564" y="10800"/>
                  </a:cubicBezTo>
                  <a:cubicBezTo>
                    <a:pt x="11564" y="10816"/>
                    <a:pt x="11563" y="10833"/>
                    <a:pt x="11562" y="10850"/>
                  </a:cubicBezTo>
                  <a:lnTo>
                    <a:pt x="21575" y="11520"/>
                  </a:lnTo>
                  <a:cubicBezTo>
                    <a:pt x="21591" y="11280"/>
                    <a:pt x="21600" y="11040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-1" y="11040"/>
                    <a:pt x="8" y="11280"/>
                    <a:pt x="24" y="1152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CC66">
                    <a:alpha val="86000"/>
                  </a:srgbClr>
                </a:gs>
                <a:gs pos="50000">
                  <a:srgbClr val="00CC66">
                    <a:gamma/>
                    <a:shade val="39216"/>
                    <a:invGamma/>
                    <a:alpha val="0"/>
                  </a:srgbClr>
                </a:gs>
                <a:gs pos="100000">
                  <a:srgbClr val="00CC66">
                    <a:alpha val="8600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en-US"/>
            </a:p>
          </p:txBody>
        </p:sp>
        <p:grpSp>
          <p:nvGrpSpPr>
            <p:cNvPr id="118938" name="Group 5"/>
            <p:cNvGrpSpPr>
              <a:grpSpLocks/>
            </p:cNvGrpSpPr>
            <p:nvPr/>
          </p:nvGrpSpPr>
          <p:grpSpPr bwMode="auto">
            <a:xfrm>
              <a:off x="1049" y="2017"/>
              <a:ext cx="3888" cy="968"/>
              <a:chOff x="1049" y="2017"/>
              <a:chExt cx="3888" cy="968"/>
            </a:xfrm>
          </p:grpSpPr>
          <p:grpSp>
            <p:nvGrpSpPr>
              <p:cNvPr id="118939" name="Group 6"/>
              <p:cNvGrpSpPr>
                <a:grpSpLocks/>
              </p:cNvGrpSpPr>
              <p:nvPr/>
            </p:nvGrpSpPr>
            <p:grpSpPr bwMode="auto">
              <a:xfrm>
                <a:off x="3143" y="2037"/>
                <a:ext cx="184" cy="393"/>
                <a:chOff x="2682" y="2696"/>
                <a:chExt cx="166" cy="414"/>
              </a:xfrm>
            </p:grpSpPr>
            <p:grpSp>
              <p:nvGrpSpPr>
                <p:cNvPr id="119260" name="Group 7"/>
                <p:cNvGrpSpPr>
                  <a:grpSpLocks/>
                </p:cNvGrpSpPr>
                <p:nvPr/>
              </p:nvGrpSpPr>
              <p:grpSpPr bwMode="auto">
                <a:xfrm>
                  <a:off x="2682" y="2696"/>
                  <a:ext cx="147" cy="344"/>
                  <a:chOff x="2847" y="1947"/>
                  <a:chExt cx="159" cy="490"/>
                </a:xfrm>
              </p:grpSpPr>
              <p:sp>
                <p:nvSpPr>
                  <p:cNvPr id="119262" name="Line 8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263" name="Oval 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47" y="1947"/>
                    <a:ext cx="159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261" name="Oval 10"/>
                <p:cNvSpPr>
                  <a:spLocks noChangeAspect="1" noChangeArrowheads="1"/>
                </p:cNvSpPr>
                <p:nvPr/>
              </p:nvSpPr>
              <p:spPr bwMode="auto">
                <a:xfrm>
                  <a:off x="2701" y="2765"/>
                  <a:ext cx="147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40" name="Group 11"/>
              <p:cNvGrpSpPr>
                <a:grpSpLocks/>
              </p:cNvGrpSpPr>
              <p:nvPr/>
            </p:nvGrpSpPr>
            <p:grpSpPr bwMode="auto">
              <a:xfrm>
                <a:off x="3215" y="2017"/>
                <a:ext cx="178" cy="396"/>
                <a:chOff x="3410" y="2698"/>
                <a:chExt cx="178" cy="396"/>
              </a:xfrm>
            </p:grpSpPr>
            <p:grpSp>
              <p:nvGrpSpPr>
                <p:cNvPr id="119256" name="Group 12"/>
                <p:cNvGrpSpPr>
                  <a:grpSpLocks/>
                </p:cNvGrpSpPr>
                <p:nvPr/>
              </p:nvGrpSpPr>
              <p:grpSpPr bwMode="auto">
                <a:xfrm>
                  <a:off x="3410" y="2698"/>
                  <a:ext cx="163" cy="328"/>
                  <a:chOff x="2847" y="1949"/>
                  <a:chExt cx="161" cy="501"/>
                </a:xfrm>
              </p:grpSpPr>
              <p:sp>
                <p:nvSpPr>
                  <p:cNvPr id="119258" name="Line 13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259" name="Oval 1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47" y="1949"/>
                    <a:ext cx="161" cy="50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257" name="Oval 15"/>
                <p:cNvSpPr>
                  <a:spLocks noChangeAspect="1" noChangeArrowheads="1"/>
                </p:cNvSpPr>
                <p:nvPr/>
              </p:nvSpPr>
              <p:spPr bwMode="auto">
                <a:xfrm>
                  <a:off x="3424" y="2767"/>
                  <a:ext cx="164" cy="32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41" name="Group 16"/>
              <p:cNvGrpSpPr>
                <a:grpSpLocks/>
              </p:cNvGrpSpPr>
              <p:nvPr/>
            </p:nvGrpSpPr>
            <p:grpSpPr bwMode="auto">
              <a:xfrm>
                <a:off x="3312" y="2055"/>
                <a:ext cx="170" cy="401"/>
                <a:chOff x="2827" y="2704"/>
                <a:chExt cx="151" cy="416"/>
              </a:xfrm>
            </p:grpSpPr>
            <p:grpSp>
              <p:nvGrpSpPr>
                <p:cNvPr id="119252" name="Group 17"/>
                <p:cNvGrpSpPr>
                  <a:grpSpLocks/>
                </p:cNvGrpSpPr>
                <p:nvPr/>
              </p:nvGrpSpPr>
              <p:grpSpPr bwMode="auto">
                <a:xfrm>
                  <a:off x="2827" y="2704"/>
                  <a:ext cx="146" cy="339"/>
                  <a:chOff x="2847" y="1956"/>
                  <a:chExt cx="157" cy="484"/>
                </a:xfrm>
              </p:grpSpPr>
              <p:sp>
                <p:nvSpPr>
                  <p:cNvPr id="119254" name="Line 18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255" name="Oval 1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47" y="1956"/>
                    <a:ext cx="157" cy="48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253" name="Oval 20"/>
                <p:cNvSpPr>
                  <a:spLocks noChangeAspect="1" noChangeArrowheads="1"/>
                </p:cNvSpPr>
                <p:nvPr/>
              </p:nvSpPr>
              <p:spPr bwMode="auto">
                <a:xfrm>
                  <a:off x="2832" y="2781"/>
                  <a:ext cx="146" cy="33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42" name="Group 21"/>
              <p:cNvGrpSpPr>
                <a:grpSpLocks/>
              </p:cNvGrpSpPr>
              <p:nvPr/>
            </p:nvGrpSpPr>
            <p:grpSpPr bwMode="auto">
              <a:xfrm>
                <a:off x="3358" y="2076"/>
                <a:ext cx="174" cy="400"/>
                <a:chOff x="2883" y="2699"/>
                <a:chExt cx="157" cy="422"/>
              </a:xfrm>
            </p:grpSpPr>
            <p:grpSp>
              <p:nvGrpSpPr>
                <p:cNvPr id="119248" name="Group 22"/>
                <p:cNvGrpSpPr>
                  <a:grpSpLocks/>
                </p:cNvGrpSpPr>
                <p:nvPr/>
              </p:nvGrpSpPr>
              <p:grpSpPr bwMode="auto">
                <a:xfrm>
                  <a:off x="2883" y="2699"/>
                  <a:ext cx="148" cy="345"/>
                  <a:chOff x="2847" y="1946"/>
                  <a:chExt cx="162" cy="492"/>
                </a:xfrm>
              </p:grpSpPr>
              <p:sp>
                <p:nvSpPr>
                  <p:cNvPr id="119250" name="Line 23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251" name="Oval 2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47" y="1946"/>
                    <a:ext cx="162" cy="49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249" name="Oval 25"/>
                <p:cNvSpPr>
                  <a:spLocks noChangeAspect="1" noChangeArrowheads="1"/>
                </p:cNvSpPr>
                <p:nvPr/>
              </p:nvSpPr>
              <p:spPr bwMode="auto">
                <a:xfrm>
                  <a:off x="2892" y="2776"/>
                  <a:ext cx="148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43" name="Group 26"/>
              <p:cNvGrpSpPr>
                <a:grpSpLocks/>
              </p:cNvGrpSpPr>
              <p:nvPr/>
            </p:nvGrpSpPr>
            <p:grpSpPr bwMode="auto">
              <a:xfrm>
                <a:off x="3426" y="2042"/>
                <a:ext cx="167" cy="400"/>
                <a:chOff x="3426" y="2042"/>
                <a:chExt cx="167" cy="400"/>
              </a:xfrm>
            </p:grpSpPr>
            <p:grpSp>
              <p:nvGrpSpPr>
                <p:cNvPr id="119244" name="Group 27"/>
                <p:cNvGrpSpPr>
                  <a:grpSpLocks/>
                </p:cNvGrpSpPr>
                <p:nvPr/>
              </p:nvGrpSpPr>
              <p:grpSpPr bwMode="auto">
                <a:xfrm>
                  <a:off x="3430" y="2042"/>
                  <a:ext cx="163" cy="328"/>
                  <a:chOff x="2847" y="1949"/>
                  <a:chExt cx="158" cy="501"/>
                </a:xfrm>
              </p:grpSpPr>
              <p:sp>
                <p:nvSpPr>
                  <p:cNvPr id="119246" name="Line 28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247" name="Oval 2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47" y="1949"/>
                    <a:ext cx="158" cy="50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245" name="Oval 30"/>
                <p:cNvSpPr>
                  <a:spLocks noChangeAspect="1" noChangeArrowheads="1"/>
                </p:cNvSpPr>
                <p:nvPr/>
              </p:nvSpPr>
              <p:spPr bwMode="auto">
                <a:xfrm>
                  <a:off x="3426" y="2115"/>
                  <a:ext cx="164" cy="32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44" name="Group 31"/>
              <p:cNvGrpSpPr>
                <a:grpSpLocks/>
              </p:cNvGrpSpPr>
              <p:nvPr/>
            </p:nvGrpSpPr>
            <p:grpSpPr bwMode="auto">
              <a:xfrm>
                <a:off x="3483" y="2078"/>
                <a:ext cx="166" cy="393"/>
                <a:chOff x="3677" y="2656"/>
                <a:chExt cx="149" cy="414"/>
              </a:xfrm>
            </p:grpSpPr>
            <p:grpSp>
              <p:nvGrpSpPr>
                <p:cNvPr id="119240" name="Group 32"/>
                <p:cNvGrpSpPr>
                  <a:grpSpLocks/>
                </p:cNvGrpSpPr>
                <p:nvPr/>
              </p:nvGrpSpPr>
              <p:grpSpPr bwMode="auto">
                <a:xfrm>
                  <a:off x="3679" y="2656"/>
                  <a:ext cx="147" cy="344"/>
                  <a:chOff x="2847" y="1947"/>
                  <a:chExt cx="158" cy="490"/>
                </a:xfrm>
              </p:grpSpPr>
              <p:sp>
                <p:nvSpPr>
                  <p:cNvPr id="119242" name="Line 33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243" name="Oval 3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47" y="1947"/>
                    <a:ext cx="158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241" name="Oval 35"/>
                <p:cNvSpPr>
                  <a:spLocks noChangeAspect="1" noChangeArrowheads="1"/>
                </p:cNvSpPr>
                <p:nvPr/>
              </p:nvSpPr>
              <p:spPr bwMode="auto">
                <a:xfrm>
                  <a:off x="3677" y="2725"/>
                  <a:ext cx="147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45" name="Group 36"/>
              <p:cNvGrpSpPr>
                <a:grpSpLocks/>
              </p:cNvGrpSpPr>
              <p:nvPr/>
            </p:nvGrpSpPr>
            <p:grpSpPr bwMode="auto">
              <a:xfrm rot="441939">
                <a:off x="3472" y="2101"/>
                <a:ext cx="165" cy="396"/>
                <a:chOff x="3635" y="2652"/>
                <a:chExt cx="146" cy="419"/>
              </a:xfrm>
            </p:grpSpPr>
            <p:grpSp>
              <p:nvGrpSpPr>
                <p:cNvPr id="119236" name="Group 37"/>
                <p:cNvGrpSpPr>
                  <a:grpSpLocks/>
                </p:cNvGrpSpPr>
                <p:nvPr/>
              </p:nvGrpSpPr>
              <p:grpSpPr bwMode="auto">
                <a:xfrm>
                  <a:off x="3635" y="2652"/>
                  <a:ext cx="145" cy="346"/>
                  <a:chOff x="2802" y="1947"/>
                  <a:chExt cx="156" cy="494"/>
                </a:xfrm>
              </p:grpSpPr>
              <p:sp>
                <p:nvSpPr>
                  <p:cNvPr id="119238" name="Line 38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239" name="Oval 3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02" y="1947"/>
                    <a:ext cx="156" cy="49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237" name="Oval 40"/>
                <p:cNvSpPr>
                  <a:spLocks noChangeAspect="1" noChangeArrowheads="1"/>
                </p:cNvSpPr>
                <p:nvPr/>
              </p:nvSpPr>
              <p:spPr bwMode="auto">
                <a:xfrm>
                  <a:off x="3636" y="2725"/>
                  <a:ext cx="145" cy="34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46" name="Group 41"/>
              <p:cNvGrpSpPr>
                <a:grpSpLocks/>
              </p:cNvGrpSpPr>
              <p:nvPr/>
            </p:nvGrpSpPr>
            <p:grpSpPr bwMode="auto">
              <a:xfrm rot="663594">
                <a:off x="3532" y="2088"/>
                <a:ext cx="164" cy="393"/>
                <a:chOff x="3635" y="2656"/>
                <a:chExt cx="148" cy="414"/>
              </a:xfrm>
            </p:grpSpPr>
            <p:grpSp>
              <p:nvGrpSpPr>
                <p:cNvPr id="119232" name="Group 42"/>
                <p:cNvGrpSpPr>
                  <a:grpSpLocks/>
                </p:cNvGrpSpPr>
                <p:nvPr/>
              </p:nvGrpSpPr>
              <p:grpSpPr bwMode="auto">
                <a:xfrm>
                  <a:off x="3636" y="2656"/>
                  <a:ext cx="147" cy="344"/>
                  <a:chOff x="2801" y="1947"/>
                  <a:chExt cx="158" cy="490"/>
                </a:xfrm>
              </p:grpSpPr>
              <p:sp>
                <p:nvSpPr>
                  <p:cNvPr id="119234" name="Line 43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235" name="Oval 4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01" y="1947"/>
                    <a:ext cx="158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233" name="Oval 45"/>
                <p:cNvSpPr>
                  <a:spLocks noChangeAspect="1" noChangeArrowheads="1"/>
                </p:cNvSpPr>
                <p:nvPr/>
              </p:nvSpPr>
              <p:spPr bwMode="auto">
                <a:xfrm>
                  <a:off x="3635" y="2725"/>
                  <a:ext cx="148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47" name="Group 46"/>
              <p:cNvGrpSpPr>
                <a:grpSpLocks/>
              </p:cNvGrpSpPr>
              <p:nvPr/>
            </p:nvGrpSpPr>
            <p:grpSpPr bwMode="auto">
              <a:xfrm rot="1047122">
                <a:off x="3591" y="2109"/>
                <a:ext cx="176" cy="393"/>
                <a:chOff x="3624" y="2656"/>
                <a:chExt cx="160" cy="414"/>
              </a:xfrm>
            </p:grpSpPr>
            <p:grpSp>
              <p:nvGrpSpPr>
                <p:cNvPr id="119228" name="Group 47"/>
                <p:cNvGrpSpPr>
                  <a:grpSpLocks/>
                </p:cNvGrpSpPr>
                <p:nvPr/>
              </p:nvGrpSpPr>
              <p:grpSpPr bwMode="auto">
                <a:xfrm>
                  <a:off x="3624" y="2656"/>
                  <a:ext cx="149" cy="344"/>
                  <a:chOff x="2803" y="1947"/>
                  <a:chExt cx="161" cy="490"/>
                </a:xfrm>
              </p:grpSpPr>
              <p:sp>
                <p:nvSpPr>
                  <p:cNvPr id="119230" name="Line 48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231" name="Oval 4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03" y="1947"/>
                    <a:ext cx="161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229" name="Oval 50"/>
                <p:cNvSpPr>
                  <a:spLocks noChangeAspect="1" noChangeArrowheads="1"/>
                </p:cNvSpPr>
                <p:nvPr/>
              </p:nvSpPr>
              <p:spPr bwMode="auto">
                <a:xfrm>
                  <a:off x="3635" y="2725"/>
                  <a:ext cx="149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48" name="Group 51"/>
              <p:cNvGrpSpPr>
                <a:grpSpLocks/>
              </p:cNvGrpSpPr>
              <p:nvPr/>
            </p:nvGrpSpPr>
            <p:grpSpPr bwMode="auto">
              <a:xfrm rot="1047122">
                <a:off x="3643" y="2121"/>
                <a:ext cx="176" cy="393"/>
                <a:chOff x="3624" y="2656"/>
                <a:chExt cx="160" cy="414"/>
              </a:xfrm>
            </p:grpSpPr>
            <p:grpSp>
              <p:nvGrpSpPr>
                <p:cNvPr id="119224" name="Group 52"/>
                <p:cNvGrpSpPr>
                  <a:grpSpLocks/>
                </p:cNvGrpSpPr>
                <p:nvPr/>
              </p:nvGrpSpPr>
              <p:grpSpPr bwMode="auto">
                <a:xfrm>
                  <a:off x="3624" y="2656"/>
                  <a:ext cx="149" cy="344"/>
                  <a:chOff x="2803" y="1947"/>
                  <a:chExt cx="161" cy="490"/>
                </a:xfrm>
              </p:grpSpPr>
              <p:sp>
                <p:nvSpPr>
                  <p:cNvPr id="119226" name="Line 53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227" name="Oval 5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03" y="1947"/>
                    <a:ext cx="161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225" name="Oval 55"/>
                <p:cNvSpPr>
                  <a:spLocks noChangeAspect="1" noChangeArrowheads="1"/>
                </p:cNvSpPr>
                <p:nvPr/>
              </p:nvSpPr>
              <p:spPr bwMode="auto">
                <a:xfrm>
                  <a:off x="3635" y="2725"/>
                  <a:ext cx="149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49" name="Group 56"/>
              <p:cNvGrpSpPr>
                <a:grpSpLocks/>
              </p:cNvGrpSpPr>
              <p:nvPr/>
            </p:nvGrpSpPr>
            <p:grpSpPr bwMode="auto">
              <a:xfrm rot="1047122">
                <a:off x="3699" y="2137"/>
                <a:ext cx="176" cy="393"/>
                <a:chOff x="3624" y="2656"/>
                <a:chExt cx="160" cy="414"/>
              </a:xfrm>
            </p:grpSpPr>
            <p:grpSp>
              <p:nvGrpSpPr>
                <p:cNvPr id="119220" name="Group 57"/>
                <p:cNvGrpSpPr>
                  <a:grpSpLocks/>
                </p:cNvGrpSpPr>
                <p:nvPr/>
              </p:nvGrpSpPr>
              <p:grpSpPr bwMode="auto">
                <a:xfrm>
                  <a:off x="3624" y="2656"/>
                  <a:ext cx="149" cy="344"/>
                  <a:chOff x="2803" y="1947"/>
                  <a:chExt cx="161" cy="490"/>
                </a:xfrm>
              </p:grpSpPr>
              <p:sp>
                <p:nvSpPr>
                  <p:cNvPr id="119222" name="Line 58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223" name="Oval 5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03" y="1947"/>
                    <a:ext cx="161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221" name="Oval 60"/>
                <p:cNvSpPr>
                  <a:spLocks noChangeAspect="1" noChangeArrowheads="1"/>
                </p:cNvSpPr>
                <p:nvPr/>
              </p:nvSpPr>
              <p:spPr bwMode="auto">
                <a:xfrm>
                  <a:off x="3635" y="2725"/>
                  <a:ext cx="149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50" name="Group 61"/>
              <p:cNvGrpSpPr>
                <a:grpSpLocks/>
              </p:cNvGrpSpPr>
              <p:nvPr/>
            </p:nvGrpSpPr>
            <p:grpSpPr bwMode="auto">
              <a:xfrm rot="1047122">
                <a:off x="3811" y="2169"/>
                <a:ext cx="176" cy="393"/>
                <a:chOff x="3624" y="2656"/>
                <a:chExt cx="160" cy="414"/>
              </a:xfrm>
            </p:grpSpPr>
            <p:grpSp>
              <p:nvGrpSpPr>
                <p:cNvPr id="119216" name="Group 62"/>
                <p:cNvGrpSpPr>
                  <a:grpSpLocks/>
                </p:cNvGrpSpPr>
                <p:nvPr/>
              </p:nvGrpSpPr>
              <p:grpSpPr bwMode="auto">
                <a:xfrm>
                  <a:off x="3624" y="2656"/>
                  <a:ext cx="149" cy="344"/>
                  <a:chOff x="2803" y="1947"/>
                  <a:chExt cx="161" cy="490"/>
                </a:xfrm>
              </p:grpSpPr>
              <p:sp>
                <p:nvSpPr>
                  <p:cNvPr id="119218" name="Line 63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219" name="Oval 6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03" y="1947"/>
                    <a:ext cx="161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217" name="Oval 65"/>
                <p:cNvSpPr>
                  <a:spLocks noChangeAspect="1" noChangeArrowheads="1"/>
                </p:cNvSpPr>
                <p:nvPr/>
              </p:nvSpPr>
              <p:spPr bwMode="auto">
                <a:xfrm>
                  <a:off x="3635" y="2725"/>
                  <a:ext cx="149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51" name="Group 66"/>
              <p:cNvGrpSpPr>
                <a:grpSpLocks/>
              </p:cNvGrpSpPr>
              <p:nvPr/>
            </p:nvGrpSpPr>
            <p:grpSpPr bwMode="auto">
              <a:xfrm rot="1047122">
                <a:off x="3871" y="2189"/>
                <a:ext cx="176" cy="393"/>
                <a:chOff x="3624" y="2656"/>
                <a:chExt cx="160" cy="414"/>
              </a:xfrm>
            </p:grpSpPr>
            <p:grpSp>
              <p:nvGrpSpPr>
                <p:cNvPr id="119212" name="Group 67"/>
                <p:cNvGrpSpPr>
                  <a:grpSpLocks/>
                </p:cNvGrpSpPr>
                <p:nvPr/>
              </p:nvGrpSpPr>
              <p:grpSpPr bwMode="auto">
                <a:xfrm>
                  <a:off x="3624" y="2656"/>
                  <a:ext cx="149" cy="344"/>
                  <a:chOff x="2803" y="1947"/>
                  <a:chExt cx="161" cy="490"/>
                </a:xfrm>
              </p:grpSpPr>
              <p:sp>
                <p:nvSpPr>
                  <p:cNvPr id="119214" name="Line 68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215" name="Oval 6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03" y="1947"/>
                    <a:ext cx="161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213" name="Oval 70"/>
                <p:cNvSpPr>
                  <a:spLocks noChangeAspect="1" noChangeArrowheads="1"/>
                </p:cNvSpPr>
                <p:nvPr/>
              </p:nvSpPr>
              <p:spPr bwMode="auto">
                <a:xfrm>
                  <a:off x="3635" y="2725"/>
                  <a:ext cx="149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52" name="Group 71"/>
              <p:cNvGrpSpPr>
                <a:grpSpLocks/>
              </p:cNvGrpSpPr>
              <p:nvPr/>
            </p:nvGrpSpPr>
            <p:grpSpPr bwMode="auto">
              <a:xfrm rot="1047122">
                <a:off x="3755" y="2153"/>
                <a:ext cx="176" cy="393"/>
                <a:chOff x="3624" y="2656"/>
                <a:chExt cx="160" cy="414"/>
              </a:xfrm>
            </p:grpSpPr>
            <p:grpSp>
              <p:nvGrpSpPr>
                <p:cNvPr id="119208" name="Group 72"/>
                <p:cNvGrpSpPr>
                  <a:grpSpLocks/>
                </p:cNvGrpSpPr>
                <p:nvPr/>
              </p:nvGrpSpPr>
              <p:grpSpPr bwMode="auto">
                <a:xfrm>
                  <a:off x="3624" y="2656"/>
                  <a:ext cx="149" cy="344"/>
                  <a:chOff x="2803" y="1947"/>
                  <a:chExt cx="161" cy="490"/>
                </a:xfrm>
              </p:grpSpPr>
              <p:sp>
                <p:nvSpPr>
                  <p:cNvPr id="119210" name="Line 73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211" name="Oval 7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03" y="1947"/>
                    <a:ext cx="161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209" name="Oval 75"/>
                <p:cNvSpPr>
                  <a:spLocks noChangeAspect="1" noChangeArrowheads="1"/>
                </p:cNvSpPr>
                <p:nvPr/>
              </p:nvSpPr>
              <p:spPr bwMode="auto">
                <a:xfrm>
                  <a:off x="3635" y="2725"/>
                  <a:ext cx="149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53" name="Group 76"/>
              <p:cNvGrpSpPr>
                <a:grpSpLocks/>
              </p:cNvGrpSpPr>
              <p:nvPr/>
            </p:nvGrpSpPr>
            <p:grpSpPr bwMode="auto">
              <a:xfrm rot="1047122">
                <a:off x="3923" y="2205"/>
                <a:ext cx="176" cy="393"/>
                <a:chOff x="3624" y="2656"/>
                <a:chExt cx="160" cy="414"/>
              </a:xfrm>
            </p:grpSpPr>
            <p:grpSp>
              <p:nvGrpSpPr>
                <p:cNvPr id="119204" name="Group 77"/>
                <p:cNvGrpSpPr>
                  <a:grpSpLocks/>
                </p:cNvGrpSpPr>
                <p:nvPr/>
              </p:nvGrpSpPr>
              <p:grpSpPr bwMode="auto">
                <a:xfrm>
                  <a:off x="3624" y="2656"/>
                  <a:ext cx="149" cy="344"/>
                  <a:chOff x="2803" y="1947"/>
                  <a:chExt cx="161" cy="490"/>
                </a:xfrm>
              </p:grpSpPr>
              <p:sp>
                <p:nvSpPr>
                  <p:cNvPr id="119206" name="Line 78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207" name="Oval 7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03" y="1947"/>
                    <a:ext cx="161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205" name="Oval 80"/>
                <p:cNvSpPr>
                  <a:spLocks noChangeAspect="1" noChangeArrowheads="1"/>
                </p:cNvSpPr>
                <p:nvPr/>
              </p:nvSpPr>
              <p:spPr bwMode="auto">
                <a:xfrm>
                  <a:off x="3635" y="2725"/>
                  <a:ext cx="149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54" name="Group 81"/>
              <p:cNvGrpSpPr>
                <a:grpSpLocks/>
              </p:cNvGrpSpPr>
              <p:nvPr/>
            </p:nvGrpSpPr>
            <p:grpSpPr bwMode="auto">
              <a:xfrm rot="1047122">
                <a:off x="3979" y="2225"/>
                <a:ext cx="176" cy="393"/>
                <a:chOff x="3624" y="2656"/>
                <a:chExt cx="160" cy="414"/>
              </a:xfrm>
            </p:grpSpPr>
            <p:grpSp>
              <p:nvGrpSpPr>
                <p:cNvPr id="119200" name="Group 82"/>
                <p:cNvGrpSpPr>
                  <a:grpSpLocks/>
                </p:cNvGrpSpPr>
                <p:nvPr/>
              </p:nvGrpSpPr>
              <p:grpSpPr bwMode="auto">
                <a:xfrm>
                  <a:off x="3624" y="2656"/>
                  <a:ext cx="149" cy="344"/>
                  <a:chOff x="2803" y="1947"/>
                  <a:chExt cx="161" cy="490"/>
                </a:xfrm>
              </p:grpSpPr>
              <p:sp>
                <p:nvSpPr>
                  <p:cNvPr id="119202" name="Line 83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203" name="Oval 8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03" y="1947"/>
                    <a:ext cx="161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201" name="Oval 85"/>
                <p:cNvSpPr>
                  <a:spLocks noChangeAspect="1" noChangeArrowheads="1"/>
                </p:cNvSpPr>
                <p:nvPr/>
              </p:nvSpPr>
              <p:spPr bwMode="auto">
                <a:xfrm>
                  <a:off x="3635" y="2725"/>
                  <a:ext cx="149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55" name="Group 86"/>
              <p:cNvGrpSpPr>
                <a:grpSpLocks/>
              </p:cNvGrpSpPr>
              <p:nvPr/>
            </p:nvGrpSpPr>
            <p:grpSpPr bwMode="auto">
              <a:xfrm rot="1047122">
                <a:off x="4035" y="2241"/>
                <a:ext cx="176" cy="393"/>
                <a:chOff x="3624" y="2656"/>
                <a:chExt cx="160" cy="414"/>
              </a:xfrm>
            </p:grpSpPr>
            <p:grpSp>
              <p:nvGrpSpPr>
                <p:cNvPr id="119196" name="Group 87"/>
                <p:cNvGrpSpPr>
                  <a:grpSpLocks/>
                </p:cNvGrpSpPr>
                <p:nvPr/>
              </p:nvGrpSpPr>
              <p:grpSpPr bwMode="auto">
                <a:xfrm>
                  <a:off x="3624" y="2656"/>
                  <a:ext cx="149" cy="344"/>
                  <a:chOff x="2803" y="1947"/>
                  <a:chExt cx="161" cy="490"/>
                </a:xfrm>
              </p:grpSpPr>
              <p:sp>
                <p:nvSpPr>
                  <p:cNvPr id="119198" name="Line 88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199" name="Oval 8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03" y="1947"/>
                    <a:ext cx="161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197" name="Oval 90"/>
                <p:cNvSpPr>
                  <a:spLocks noChangeAspect="1" noChangeArrowheads="1"/>
                </p:cNvSpPr>
                <p:nvPr/>
              </p:nvSpPr>
              <p:spPr bwMode="auto">
                <a:xfrm>
                  <a:off x="3635" y="2725"/>
                  <a:ext cx="149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56" name="Group 91"/>
              <p:cNvGrpSpPr>
                <a:grpSpLocks/>
              </p:cNvGrpSpPr>
              <p:nvPr/>
            </p:nvGrpSpPr>
            <p:grpSpPr bwMode="auto">
              <a:xfrm rot="1047122">
                <a:off x="4087" y="2265"/>
                <a:ext cx="176" cy="393"/>
                <a:chOff x="3624" y="2656"/>
                <a:chExt cx="160" cy="414"/>
              </a:xfrm>
            </p:grpSpPr>
            <p:grpSp>
              <p:nvGrpSpPr>
                <p:cNvPr id="119192" name="Group 92"/>
                <p:cNvGrpSpPr>
                  <a:grpSpLocks/>
                </p:cNvGrpSpPr>
                <p:nvPr/>
              </p:nvGrpSpPr>
              <p:grpSpPr bwMode="auto">
                <a:xfrm>
                  <a:off x="3624" y="2656"/>
                  <a:ext cx="149" cy="344"/>
                  <a:chOff x="2803" y="1947"/>
                  <a:chExt cx="161" cy="490"/>
                </a:xfrm>
              </p:grpSpPr>
              <p:sp>
                <p:nvSpPr>
                  <p:cNvPr id="119194" name="Line 93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195" name="Oval 9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03" y="1947"/>
                    <a:ext cx="161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193" name="Oval 95"/>
                <p:cNvSpPr>
                  <a:spLocks noChangeAspect="1" noChangeArrowheads="1"/>
                </p:cNvSpPr>
                <p:nvPr/>
              </p:nvSpPr>
              <p:spPr bwMode="auto">
                <a:xfrm>
                  <a:off x="3635" y="2725"/>
                  <a:ext cx="149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57" name="Group 96"/>
              <p:cNvGrpSpPr>
                <a:grpSpLocks/>
              </p:cNvGrpSpPr>
              <p:nvPr/>
            </p:nvGrpSpPr>
            <p:grpSpPr bwMode="auto">
              <a:xfrm rot="1047122">
                <a:off x="4143" y="2289"/>
                <a:ext cx="176" cy="393"/>
                <a:chOff x="3624" y="2656"/>
                <a:chExt cx="160" cy="414"/>
              </a:xfrm>
            </p:grpSpPr>
            <p:grpSp>
              <p:nvGrpSpPr>
                <p:cNvPr id="119188" name="Group 97"/>
                <p:cNvGrpSpPr>
                  <a:grpSpLocks/>
                </p:cNvGrpSpPr>
                <p:nvPr/>
              </p:nvGrpSpPr>
              <p:grpSpPr bwMode="auto">
                <a:xfrm>
                  <a:off x="3624" y="2656"/>
                  <a:ext cx="149" cy="344"/>
                  <a:chOff x="2803" y="1947"/>
                  <a:chExt cx="161" cy="490"/>
                </a:xfrm>
              </p:grpSpPr>
              <p:sp>
                <p:nvSpPr>
                  <p:cNvPr id="119190" name="Line 98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191" name="Oval 9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03" y="1947"/>
                    <a:ext cx="161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189" name="Oval 100"/>
                <p:cNvSpPr>
                  <a:spLocks noChangeAspect="1" noChangeArrowheads="1"/>
                </p:cNvSpPr>
                <p:nvPr/>
              </p:nvSpPr>
              <p:spPr bwMode="auto">
                <a:xfrm>
                  <a:off x="3635" y="2725"/>
                  <a:ext cx="149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58" name="Group 101"/>
              <p:cNvGrpSpPr>
                <a:grpSpLocks/>
              </p:cNvGrpSpPr>
              <p:nvPr/>
            </p:nvGrpSpPr>
            <p:grpSpPr bwMode="auto">
              <a:xfrm rot="1047122">
                <a:off x="4195" y="2309"/>
                <a:ext cx="176" cy="393"/>
                <a:chOff x="3624" y="2656"/>
                <a:chExt cx="160" cy="414"/>
              </a:xfrm>
            </p:grpSpPr>
            <p:grpSp>
              <p:nvGrpSpPr>
                <p:cNvPr id="119184" name="Group 102"/>
                <p:cNvGrpSpPr>
                  <a:grpSpLocks/>
                </p:cNvGrpSpPr>
                <p:nvPr/>
              </p:nvGrpSpPr>
              <p:grpSpPr bwMode="auto">
                <a:xfrm>
                  <a:off x="3624" y="2656"/>
                  <a:ext cx="149" cy="344"/>
                  <a:chOff x="2803" y="1947"/>
                  <a:chExt cx="161" cy="490"/>
                </a:xfrm>
              </p:grpSpPr>
              <p:sp>
                <p:nvSpPr>
                  <p:cNvPr id="119186" name="Line 103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187" name="Oval 10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03" y="1947"/>
                    <a:ext cx="161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185" name="Oval 105"/>
                <p:cNvSpPr>
                  <a:spLocks noChangeAspect="1" noChangeArrowheads="1"/>
                </p:cNvSpPr>
                <p:nvPr/>
              </p:nvSpPr>
              <p:spPr bwMode="auto">
                <a:xfrm>
                  <a:off x="3635" y="2725"/>
                  <a:ext cx="149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59" name="Group 106"/>
              <p:cNvGrpSpPr>
                <a:grpSpLocks/>
              </p:cNvGrpSpPr>
              <p:nvPr/>
            </p:nvGrpSpPr>
            <p:grpSpPr bwMode="auto">
              <a:xfrm rot="1279834">
                <a:off x="4275" y="2331"/>
                <a:ext cx="176" cy="393"/>
                <a:chOff x="3624" y="2656"/>
                <a:chExt cx="160" cy="414"/>
              </a:xfrm>
            </p:grpSpPr>
            <p:grpSp>
              <p:nvGrpSpPr>
                <p:cNvPr id="119180" name="Group 107"/>
                <p:cNvGrpSpPr>
                  <a:grpSpLocks/>
                </p:cNvGrpSpPr>
                <p:nvPr/>
              </p:nvGrpSpPr>
              <p:grpSpPr bwMode="auto">
                <a:xfrm>
                  <a:off x="3624" y="2656"/>
                  <a:ext cx="149" cy="344"/>
                  <a:chOff x="2803" y="1947"/>
                  <a:chExt cx="161" cy="490"/>
                </a:xfrm>
              </p:grpSpPr>
              <p:sp>
                <p:nvSpPr>
                  <p:cNvPr id="119182" name="Line 108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183" name="Oval 10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03" y="1947"/>
                    <a:ext cx="161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181" name="Oval 110"/>
                <p:cNvSpPr>
                  <a:spLocks noChangeAspect="1" noChangeArrowheads="1"/>
                </p:cNvSpPr>
                <p:nvPr/>
              </p:nvSpPr>
              <p:spPr bwMode="auto">
                <a:xfrm>
                  <a:off x="3635" y="2725"/>
                  <a:ext cx="149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60" name="Group 111"/>
              <p:cNvGrpSpPr>
                <a:grpSpLocks/>
              </p:cNvGrpSpPr>
              <p:nvPr/>
            </p:nvGrpSpPr>
            <p:grpSpPr bwMode="auto">
              <a:xfrm rot="1628238">
                <a:off x="4309" y="2338"/>
                <a:ext cx="176" cy="393"/>
                <a:chOff x="3624" y="2656"/>
                <a:chExt cx="160" cy="414"/>
              </a:xfrm>
            </p:grpSpPr>
            <p:grpSp>
              <p:nvGrpSpPr>
                <p:cNvPr id="119176" name="Group 112"/>
                <p:cNvGrpSpPr>
                  <a:grpSpLocks/>
                </p:cNvGrpSpPr>
                <p:nvPr/>
              </p:nvGrpSpPr>
              <p:grpSpPr bwMode="auto">
                <a:xfrm>
                  <a:off x="3624" y="2656"/>
                  <a:ext cx="149" cy="344"/>
                  <a:chOff x="2803" y="1947"/>
                  <a:chExt cx="161" cy="490"/>
                </a:xfrm>
              </p:grpSpPr>
              <p:sp>
                <p:nvSpPr>
                  <p:cNvPr id="119178" name="Line 113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179" name="Oval 11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03" y="1947"/>
                    <a:ext cx="161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177" name="Oval 115"/>
                <p:cNvSpPr>
                  <a:spLocks noChangeAspect="1" noChangeArrowheads="1"/>
                </p:cNvSpPr>
                <p:nvPr/>
              </p:nvSpPr>
              <p:spPr bwMode="auto">
                <a:xfrm>
                  <a:off x="3635" y="2725"/>
                  <a:ext cx="149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61" name="Group 116"/>
              <p:cNvGrpSpPr>
                <a:grpSpLocks/>
              </p:cNvGrpSpPr>
              <p:nvPr/>
            </p:nvGrpSpPr>
            <p:grpSpPr bwMode="auto">
              <a:xfrm rot="1628238">
                <a:off x="4357" y="2362"/>
                <a:ext cx="176" cy="393"/>
                <a:chOff x="3624" y="2656"/>
                <a:chExt cx="160" cy="414"/>
              </a:xfrm>
            </p:grpSpPr>
            <p:grpSp>
              <p:nvGrpSpPr>
                <p:cNvPr id="119172" name="Group 117"/>
                <p:cNvGrpSpPr>
                  <a:grpSpLocks/>
                </p:cNvGrpSpPr>
                <p:nvPr/>
              </p:nvGrpSpPr>
              <p:grpSpPr bwMode="auto">
                <a:xfrm>
                  <a:off x="3624" y="2656"/>
                  <a:ext cx="149" cy="344"/>
                  <a:chOff x="2803" y="1947"/>
                  <a:chExt cx="161" cy="490"/>
                </a:xfrm>
              </p:grpSpPr>
              <p:sp>
                <p:nvSpPr>
                  <p:cNvPr id="119174" name="Line 118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175" name="Oval 11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03" y="1947"/>
                    <a:ext cx="161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173" name="Oval 120"/>
                <p:cNvSpPr>
                  <a:spLocks noChangeAspect="1" noChangeArrowheads="1"/>
                </p:cNvSpPr>
                <p:nvPr/>
              </p:nvSpPr>
              <p:spPr bwMode="auto">
                <a:xfrm>
                  <a:off x="3635" y="2725"/>
                  <a:ext cx="149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62" name="Group 121"/>
              <p:cNvGrpSpPr>
                <a:grpSpLocks/>
              </p:cNvGrpSpPr>
              <p:nvPr/>
            </p:nvGrpSpPr>
            <p:grpSpPr bwMode="auto">
              <a:xfrm rot="1918878">
                <a:off x="4407" y="2409"/>
                <a:ext cx="176" cy="393"/>
                <a:chOff x="3624" y="2656"/>
                <a:chExt cx="160" cy="414"/>
              </a:xfrm>
            </p:grpSpPr>
            <p:grpSp>
              <p:nvGrpSpPr>
                <p:cNvPr id="119168" name="Group 122"/>
                <p:cNvGrpSpPr>
                  <a:grpSpLocks/>
                </p:cNvGrpSpPr>
                <p:nvPr/>
              </p:nvGrpSpPr>
              <p:grpSpPr bwMode="auto">
                <a:xfrm>
                  <a:off x="3624" y="2656"/>
                  <a:ext cx="149" cy="344"/>
                  <a:chOff x="2803" y="1947"/>
                  <a:chExt cx="161" cy="490"/>
                </a:xfrm>
              </p:grpSpPr>
              <p:sp>
                <p:nvSpPr>
                  <p:cNvPr id="119170" name="Line 123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171" name="Oval 12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03" y="1947"/>
                    <a:ext cx="161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169" name="Oval 125"/>
                <p:cNvSpPr>
                  <a:spLocks noChangeAspect="1" noChangeArrowheads="1"/>
                </p:cNvSpPr>
                <p:nvPr/>
              </p:nvSpPr>
              <p:spPr bwMode="auto">
                <a:xfrm>
                  <a:off x="3635" y="2725"/>
                  <a:ext cx="149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63" name="Group 126"/>
              <p:cNvGrpSpPr>
                <a:grpSpLocks/>
              </p:cNvGrpSpPr>
              <p:nvPr/>
            </p:nvGrpSpPr>
            <p:grpSpPr bwMode="auto">
              <a:xfrm rot="2091548">
                <a:off x="4468" y="2439"/>
                <a:ext cx="176" cy="393"/>
                <a:chOff x="3624" y="2656"/>
                <a:chExt cx="160" cy="414"/>
              </a:xfrm>
            </p:grpSpPr>
            <p:grpSp>
              <p:nvGrpSpPr>
                <p:cNvPr id="119164" name="Group 127"/>
                <p:cNvGrpSpPr>
                  <a:grpSpLocks/>
                </p:cNvGrpSpPr>
                <p:nvPr/>
              </p:nvGrpSpPr>
              <p:grpSpPr bwMode="auto">
                <a:xfrm>
                  <a:off x="3624" y="2656"/>
                  <a:ext cx="149" cy="344"/>
                  <a:chOff x="2803" y="1947"/>
                  <a:chExt cx="161" cy="490"/>
                </a:xfrm>
              </p:grpSpPr>
              <p:sp>
                <p:nvSpPr>
                  <p:cNvPr id="119166" name="Line 128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167" name="Oval 12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03" y="1947"/>
                    <a:ext cx="161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165" name="Oval 130"/>
                <p:cNvSpPr>
                  <a:spLocks noChangeAspect="1" noChangeArrowheads="1"/>
                </p:cNvSpPr>
                <p:nvPr/>
              </p:nvSpPr>
              <p:spPr bwMode="auto">
                <a:xfrm>
                  <a:off x="3635" y="2725"/>
                  <a:ext cx="149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64" name="Group 131"/>
              <p:cNvGrpSpPr>
                <a:grpSpLocks/>
              </p:cNvGrpSpPr>
              <p:nvPr/>
            </p:nvGrpSpPr>
            <p:grpSpPr bwMode="auto">
              <a:xfrm rot="2329600">
                <a:off x="4489" y="2479"/>
                <a:ext cx="176" cy="393"/>
                <a:chOff x="3624" y="2656"/>
                <a:chExt cx="160" cy="414"/>
              </a:xfrm>
            </p:grpSpPr>
            <p:grpSp>
              <p:nvGrpSpPr>
                <p:cNvPr id="119160" name="Group 132"/>
                <p:cNvGrpSpPr>
                  <a:grpSpLocks/>
                </p:cNvGrpSpPr>
                <p:nvPr/>
              </p:nvGrpSpPr>
              <p:grpSpPr bwMode="auto">
                <a:xfrm>
                  <a:off x="3624" y="2656"/>
                  <a:ext cx="149" cy="344"/>
                  <a:chOff x="2803" y="1947"/>
                  <a:chExt cx="161" cy="490"/>
                </a:xfrm>
              </p:grpSpPr>
              <p:sp>
                <p:nvSpPr>
                  <p:cNvPr id="119162" name="Line 133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163" name="Oval 13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03" y="1947"/>
                    <a:ext cx="161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161" name="Oval 135"/>
                <p:cNvSpPr>
                  <a:spLocks noChangeAspect="1" noChangeArrowheads="1"/>
                </p:cNvSpPr>
                <p:nvPr/>
              </p:nvSpPr>
              <p:spPr bwMode="auto">
                <a:xfrm>
                  <a:off x="3635" y="2725"/>
                  <a:ext cx="149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65" name="Group 136"/>
              <p:cNvGrpSpPr>
                <a:grpSpLocks/>
              </p:cNvGrpSpPr>
              <p:nvPr/>
            </p:nvGrpSpPr>
            <p:grpSpPr bwMode="auto">
              <a:xfrm rot="2329600">
                <a:off x="4537" y="2521"/>
                <a:ext cx="176" cy="393"/>
                <a:chOff x="3624" y="2656"/>
                <a:chExt cx="160" cy="414"/>
              </a:xfrm>
            </p:grpSpPr>
            <p:grpSp>
              <p:nvGrpSpPr>
                <p:cNvPr id="119156" name="Group 137"/>
                <p:cNvGrpSpPr>
                  <a:grpSpLocks/>
                </p:cNvGrpSpPr>
                <p:nvPr/>
              </p:nvGrpSpPr>
              <p:grpSpPr bwMode="auto">
                <a:xfrm>
                  <a:off x="3624" y="2656"/>
                  <a:ext cx="149" cy="344"/>
                  <a:chOff x="2803" y="1947"/>
                  <a:chExt cx="161" cy="490"/>
                </a:xfrm>
              </p:grpSpPr>
              <p:sp>
                <p:nvSpPr>
                  <p:cNvPr id="119158" name="Line 138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159" name="Oval 13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03" y="1947"/>
                    <a:ext cx="161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157" name="Oval 140"/>
                <p:cNvSpPr>
                  <a:spLocks noChangeAspect="1" noChangeArrowheads="1"/>
                </p:cNvSpPr>
                <p:nvPr/>
              </p:nvSpPr>
              <p:spPr bwMode="auto">
                <a:xfrm>
                  <a:off x="3635" y="2725"/>
                  <a:ext cx="149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66" name="Group 141"/>
              <p:cNvGrpSpPr>
                <a:grpSpLocks/>
              </p:cNvGrpSpPr>
              <p:nvPr/>
            </p:nvGrpSpPr>
            <p:grpSpPr bwMode="auto">
              <a:xfrm rot="2792910">
                <a:off x="4654" y="2591"/>
                <a:ext cx="179" cy="386"/>
                <a:chOff x="3620" y="2658"/>
                <a:chExt cx="162" cy="407"/>
              </a:xfrm>
            </p:grpSpPr>
            <p:grpSp>
              <p:nvGrpSpPr>
                <p:cNvPr id="119152" name="Group 142"/>
                <p:cNvGrpSpPr>
                  <a:grpSpLocks/>
                </p:cNvGrpSpPr>
                <p:nvPr/>
              </p:nvGrpSpPr>
              <p:grpSpPr bwMode="auto">
                <a:xfrm>
                  <a:off x="3620" y="2658"/>
                  <a:ext cx="148" cy="345"/>
                  <a:chOff x="2800" y="1948"/>
                  <a:chExt cx="160" cy="491"/>
                </a:xfrm>
              </p:grpSpPr>
              <p:sp>
                <p:nvSpPr>
                  <p:cNvPr id="119154" name="Line 143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155" name="Oval 14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00" y="1948"/>
                    <a:ext cx="160" cy="49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153" name="Oval 145"/>
                <p:cNvSpPr>
                  <a:spLocks noChangeAspect="1" noChangeArrowheads="1"/>
                </p:cNvSpPr>
                <p:nvPr/>
              </p:nvSpPr>
              <p:spPr bwMode="auto">
                <a:xfrm>
                  <a:off x="3634" y="2720"/>
                  <a:ext cx="148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67" name="Group 146"/>
              <p:cNvGrpSpPr>
                <a:grpSpLocks/>
              </p:cNvGrpSpPr>
              <p:nvPr/>
            </p:nvGrpSpPr>
            <p:grpSpPr bwMode="auto">
              <a:xfrm rot="2620239">
                <a:off x="4600" y="2553"/>
                <a:ext cx="176" cy="393"/>
                <a:chOff x="3624" y="2656"/>
                <a:chExt cx="160" cy="414"/>
              </a:xfrm>
            </p:grpSpPr>
            <p:grpSp>
              <p:nvGrpSpPr>
                <p:cNvPr id="119148" name="Group 147"/>
                <p:cNvGrpSpPr>
                  <a:grpSpLocks/>
                </p:cNvGrpSpPr>
                <p:nvPr/>
              </p:nvGrpSpPr>
              <p:grpSpPr bwMode="auto">
                <a:xfrm>
                  <a:off x="3624" y="2656"/>
                  <a:ext cx="149" cy="344"/>
                  <a:chOff x="2803" y="1947"/>
                  <a:chExt cx="161" cy="490"/>
                </a:xfrm>
              </p:grpSpPr>
              <p:sp>
                <p:nvSpPr>
                  <p:cNvPr id="119150" name="Line 148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151" name="Oval 14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03" y="1947"/>
                    <a:ext cx="161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149" name="Oval 150"/>
                <p:cNvSpPr>
                  <a:spLocks noChangeAspect="1" noChangeArrowheads="1"/>
                </p:cNvSpPr>
                <p:nvPr/>
              </p:nvSpPr>
              <p:spPr bwMode="auto">
                <a:xfrm>
                  <a:off x="3635" y="2725"/>
                  <a:ext cx="149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68" name="Group 151"/>
              <p:cNvGrpSpPr>
                <a:grpSpLocks/>
              </p:cNvGrpSpPr>
              <p:nvPr/>
            </p:nvGrpSpPr>
            <p:grpSpPr bwMode="auto">
              <a:xfrm>
                <a:off x="3080" y="2037"/>
                <a:ext cx="184" cy="393"/>
                <a:chOff x="2682" y="2696"/>
                <a:chExt cx="166" cy="414"/>
              </a:xfrm>
            </p:grpSpPr>
            <p:grpSp>
              <p:nvGrpSpPr>
                <p:cNvPr id="119144" name="Group 152"/>
                <p:cNvGrpSpPr>
                  <a:grpSpLocks/>
                </p:cNvGrpSpPr>
                <p:nvPr/>
              </p:nvGrpSpPr>
              <p:grpSpPr bwMode="auto">
                <a:xfrm>
                  <a:off x="2682" y="2696"/>
                  <a:ext cx="147" cy="344"/>
                  <a:chOff x="2847" y="1947"/>
                  <a:chExt cx="159" cy="490"/>
                </a:xfrm>
              </p:grpSpPr>
              <p:sp>
                <p:nvSpPr>
                  <p:cNvPr id="119146" name="Line 153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147" name="Oval 15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47" y="1947"/>
                    <a:ext cx="159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145" name="Oval 155"/>
                <p:cNvSpPr>
                  <a:spLocks noChangeAspect="1" noChangeArrowheads="1"/>
                </p:cNvSpPr>
                <p:nvPr/>
              </p:nvSpPr>
              <p:spPr bwMode="auto">
                <a:xfrm>
                  <a:off x="2701" y="2765"/>
                  <a:ext cx="147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69" name="Group 156"/>
              <p:cNvGrpSpPr>
                <a:grpSpLocks/>
              </p:cNvGrpSpPr>
              <p:nvPr/>
            </p:nvGrpSpPr>
            <p:grpSpPr bwMode="auto">
              <a:xfrm>
                <a:off x="3020" y="2034"/>
                <a:ext cx="184" cy="393"/>
                <a:chOff x="2682" y="2696"/>
                <a:chExt cx="166" cy="414"/>
              </a:xfrm>
            </p:grpSpPr>
            <p:grpSp>
              <p:nvGrpSpPr>
                <p:cNvPr id="119140" name="Group 157"/>
                <p:cNvGrpSpPr>
                  <a:grpSpLocks/>
                </p:cNvGrpSpPr>
                <p:nvPr/>
              </p:nvGrpSpPr>
              <p:grpSpPr bwMode="auto">
                <a:xfrm>
                  <a:off x="2682" y="2696"/>
                  <a:ext cx="147" cy="344"/>
                  <a:chOff x="2847" y="1947"/>
                  <a:chExt cx="159" cy="490"/>
                </a:xfrm>
              </p:grpSpPr>
              <p:sp>
                <p:nvSpPr>
                  <p:cNvPr id="119142" name="Line 158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143" name="Oval 15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47" y="1947"/>
                    <a:ext cx="159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141" name="Oval 160"/>
                <p:cNvSpPr>
                  <a:spLocks noChangeAspect="1" noChangeArrowheads="1"/>
                </p:cNvSpPr>
                <p:nvPr/>
              </p:nvSpPr>
              <p:spPr bwMode="auto">
                <a:xfrm>
                  <a:off x="2701" y="2765"/>
                  <a:ext cx="147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70" name="Group 161"/>
              <p:cNvGrpSpPr>
                <a:grpSpLocks/>
              </p:cNvGrpSpPr>
              <p:nvPr/>
            </p:nvGrpSpPr>
            <p:grpSpPr bwMode="auto">
              <a:xfrm>
                <a:off x="2828" y="2037"/>
                <a:ext cx="184" cy="393"/>
                <a:chOff x="2682" y="2696"/>
                <a:chExt cx="166" cy="414"/>
              </a:xfrm>
            </p:grpSpPr>
            <p:grpSp>
              <p:nvGrpSpPr>
                <p:cNvPr id="119136" name="Group 162"/>
                <p:cNvGrpSpPr>
                  <a:grpSpLocks/>
                </p:cNvGrpSpPr>
                <p:nvPr/>
              </p:nvGrpSpPr>
              <p:grpSpPr bwMode="auto">
                <a:xfrm>
                  <a:off x="2682" y="2696"/>
                  <a:ext cx="147" cy="344"/>
                  <a:chOff x="2847" y="1947"/>
                  <a:chExt cx="159" cy="490"/>
                </a:xfrm>
              </p:grpSpPr>
              <p:sp>
                <p:nvSpPr>
                  <p:cNvPr id="119138" name="Line 163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139" name="Oval 16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47" y="1947"/>
                    <a:ext cx="159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137" name="Oval 165"/>
                <p:cNvSpPr>
                  <a:spLocks noChangeAspect="1" noChangeArrowheads="1"/>
                </p:cNvSpPr>
                <p:nvPr/>
              </p:nvSpPr>
              <p:spPr bwMode="auto">
                <a:xfrm>
                  <a:off x="2701" y="2765"/>
                  <a:ext cx="147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71" name="Group 166"/>
              <p:cNvGrpSpPr>
                <a:grpSpLocks/>
              </p:cNvGrpSpPr>
              <p:nvPr/>
            </p:nvGrpSpPr>
            <p:grpSpPr bwMode="auto">
              <a:xfrm>
                <a:off x="2954" y="2034"/>
                <a:ext cx="184" cy="393"/>
                <a:chOff x="2682" y="2696"/>
                <a:chExt cx="166" cy="414"/>
              </a:xfrm>
            </p:grpSpPr>
            <p:grpSp>
              <p:nvGrpSpPr>
                <p:cNvPr id="119132" name="Group 167"/>
                <p:cNvGrpSpPr>
                  <a:grpSpLocks/>
                </p:cNvGrpSpPr>
                <p:nvPr/>
              </p:nvGrpSpPr>
              <p:grpSpPr bwMode="auto">
                <a:xfrm>
                  <a:off x="2682" y="2696"/>
                  <a:ext cx="147" cy="344"/>
                  <a:chOff x="2847" y="1947"/>
                  <a:chExt cx="159" cy="490"/>
                </a:xfrm>
              </p:grpSpPr>
              <p:sp>
                <p:nvSpPr>
                  <p:cNvPr id="119134" name="Line 168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135" name="Oval 16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47" y="1947"/>
                    <a:ext cx="159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133" name="Oval 170"/>
                <p:cNvSpPr>
                  <a:spLocks noChangeAspect="1" noChangeArrowheads="1"/>
                </p:cNvSpPr>
                <p:nvPr/>
              </p:nvSpPr>
              <p:spPr bwMode="auto">
                <a:xfrm>
                  <a:off x="2701" y="2765"/>
                  <a:ext cx="147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72" name="Group 171"/>
              <p:cNvGrpSpPr>
                <a:grpSpLocks/>
              </p:cNvGrpSpPr>
              <p:nvPr/>
            </p:nvGrpSpPr>
            <p:grpSpPr bwMode="auto">
              <a:xfrm>
                <a:off x="2891" y="2034"/>
                <a:ext cx="184" cy="393"/>
                <a:chOff x="2682" y="2696"/>
                <a:chExt cx="166" cy="414"/>
              </a:xfrm>
            </p:grpSpPr>
            <p:grpSp>
              <p:nvGrpSpPr>
                <p:cNvPr id="119128" name="Group 172"/>
                <p:cNvGrpSpPr>
                  <a:grpSpLocks/>
                </p:cNvGrpSpPr>
                <p:nvPr/>
              </p:nvGrpSpPr>
              <p:grpSpPr bwMode="auto">
                <a:xfrm>
                  <a:off x="2682" y="2696"/>
                  <a:ext cx="147" cy="344"/>
                  <a:chOff x="2847" y="1947"/>
                  <a:chExt cx="159" cy="490"/>
                </a:xfrm>
              </p:grpSpPr>
              <p:sp>
                <p:nvSpPr>
                  <p:cNvPr id="119130" name="Line 173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131" name="Oval 17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47" y="1947"/>
                    <a:ext cx="159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129" name="Oval 175"/>
                <p:cNvSpPr>
                  <a:spLocks noChangeAspect="1" noChangeArrowheads="1"/>
                </p:cNvSpPr>
                <p:nvPr/>
              </p:nvSpPr>
              <p:spPr bwMode="auto">
                <a:xfrm>
                  <a:off x="2701" y="2765"/>
                  <a:ext cx="147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73" name="Group 176"/>
              <p:cNvGrpSpPr>
                <a:grpSpLocks/>
              </p:cNvGrpSpPr>
              <p:nvPr/>
            </p:nvGrpSpPr>
            <p:grpSpPr bwMode="auto">
              <a:xfrm>
                <a:off x="2768" y="2037"/>
                <a:ext cx="184" cy="393"/>
                <a:chOff x="2682" y="2696"/>
                <a:chExt cx="166" cy="414"/>
              </a:xfrm>
            </p:grpSpPr>
            <p:grpSp>
              <p:nvGrpSpPr>
                <p:cNvPr id="119124" name="Group 177"/>
                <p:cNvGrpSpPr>
                  <a:grpSpLocks/>
                </p:cNvGrpSpPr>
                <p:nvPr/>
              </p:nvGrpSpPr>
              <p:grpSpPr bwMode="auto">
                <a:xfrm>
                  <a:off x="2682" y="2696"/>
                  <a:ext cx="147" cy="344"/>
                  <a:chOff x="2847" y="1947"/>
                  <a:chExt cx="159" cy="490"/>
                </a:xfrm>
              </p:grpSpPr>
              <p:sp>
                <p:nvSpPr>
                  <p:cNvPr id="119126" name="Line 178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127" name="Oval 17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47" y="1947"/>
                    <a:ext cx="159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125" name="Oval 180"/>
                <p:cNvSpPr>
                  <a:spLocks noChangeAspect="1" noChangeArrowheads="1"/>
                </p:cNvSpPr>
                <p:nvPr/>
              </p:nvSpPr>
              <p:spPr bwMode="auto">
                <a:xfrm>
                  <a:off x="2701" y="2765"/>
                  <a:ext cx="147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74" name="Group 181"/>
              <p:cNvGrpSpPr>
                <a:grpSpLocks/>
              </p:cNvGrpSpPr>
              <p:nvPr/>
            </p:nvGrpSpPr>
            <p:grpSpPr bwMode="auto">
              <a:xfrm>
                <a:off x="2705" y="2037"/>
                <a:ext cx="184" cy="393"/>
                <a:chOff x="2682" y="2696"/>
                <a:chExt cx="166" cy="414"/>
              </a:xfrm>
            </p:grpSpPr>
            <p:grpSp>
              <p:nvGrpSpPr>
                <p:cNvPr id="119120" name="Group 182"/>
                <p:cNvGrpSpPr>
                  <a:grpSpLocks/>
                </p:cNvGrpSpPr>
                <p:nvPr/>
              </p:nvGrpSpPr>
              <p:grpSpPr bwMode="auto">
                <a:xfrm>
                  <a:off x="2682" y="2696"/>
                  <a:ext cx="147" cy="344"/>
                  <a:chOff x="2847" y="1947"/>
                  <a:chExt cx="159" cy="490"/>
                </a:xfrm>
              </p:grpSpPr>
              <p:sp>
                <p:nvSpPr>
                  <p:cNvPr id="119122" name="Line 183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123" name="Oval 18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47" y="1947"/>
                    <a:ext cx="159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121" name="Oval 185"/>
                <p:cNvSpPr>
                  <a:spLocks noChangeAspect="1" noChangeArrowheads="1"/>
                </p:cNvSpPr>
                <p:nvPr/>
              </p:nvSpPr>
              <p:spPr bwMode="auto">
                <a:xfrm>
                  <a:off x="2701" y="2765"/>
                  <a:ext cx="147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75" name="Group 186"/>
              <p:cNvGrpSpPr>
                <a:grpSpLocks/>
              </p:cNvGrpSpPr>
              <p:nvPr/>
            </p:nvGrpSpPr>
            <p:grpSpPr bwMode="auto">
              <a:xfrm>
                <a:off x="2645" y="2040"/>
                <a:ext cx="184" cy="393"/>
                <a:chOff x="2682" y="2696"/>
                <a:chExt cx="166" cy="414"/>
              </a:xfrm>
            </p:grpSpPr>
            <p:grpSp>
              <p:nvGrpSpPr>
                <p:cNvPr id="119116" name="Group 187"/>
                <p:cNvGrpSpPr>
                  <a:grpSpLocks/>
                </p:cNvGrpSpPr>
                <p:nvPr/>
              </p:nvGrpSpPr>
              <p:grpSpPr bwMode="auto">
                <a:xfrm>
                  <a:off x="2682" y="2696"/>
                  <a:ext cx="147" cy="344"/>
                  <a:chOff x="2847" y="1947"/>
                  <a:chExt cx="159" cy="490"/>
                </a:xfrm>
              </p:grpSpPr>
              <p:sp>
                <p:nvSpPr>
                  <p:cNvPr id="119118" name="Line 188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119" name="Oval 18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47" y="1947"/>
                    <a:ext cx="159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117" name="Oval 190"/>
                <p:cNvSpPr>
                  <a:spLocks noChangeAspect="1" noChangeArrowheads="1"/>
                </p:cNvSpPr>
                <p:nvPr/>
              </p:nvSpPr>
              <p:spPr bwMode="auto">
                <a:xfrm>
                  <a:off x="2701" y="2765"/>
                  <a:ext cx="147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76" name="Group 191"/>
              <p:cNvGrpSpPr>
                <a:grpSpLocks/>
              </p:cNvGrpSpPr>
              <p:nvPr/>
            </p:nvGrpSpPr>
            <p:grpSpPr bwMode="auto">
              <a:xfrm rot="-290143">
                <a:off x="2409" y="2059"/>
                <a:ext cx="184" cy="393"/>
                <a:chOff x="2641" y="2696"/>
                <a:chExt cx="166" cy="414"/>
              </a:xfrm>
            </p:grpSpPr>
            <p:grpSp>
              <p:nvGrpSpPr>
                <p:cNvPr id="119112" name="Group 192"/>
                <p:cNvGrpSpPr>
                  <a:grpSpLocks/>
                </p:cNvGrpSpPr>
                <p:nvPr/>
              </p:nvGrpSpPr>
              <p:grpSpPr bwMode="auto">
                <a:xfrm>
                  <a:off x="2641" y="2696"/>
                  <a:ext cx="148" cy="344"/>
                  <a:chOff x="2801" y="1947"/>
                  <a:chExt cx="160" cy="490"/>
                </a:xfrm>
              </p:grpSpPr>
              <p:sp>
                <p:nvSpPr>
                  <p:cNvPr id="119114" name="Line 193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115" name="Oval 19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01" y="1947"/>
                    <a:ext cx="160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113" name="Oval 195"/>
                <p:cNvSpPr>
                  <a:spLocks noChangeAspect="1" noChangeArrowheads="1"/>
                </p:cNvSpPr>
                <p:nvPr/>
              </p:nvSpPr>
              <p:spPr bwMode="auto">
                <a:xfrm>
                  <a:off x="2659" y="2765"/>
                  <a:ext cx="148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77" name="Group 196"/>
              <p:cNvGrpSpPr>
                <a:grpSpLocks/>
              </p:cNvGrpSpPr>
              <p:nvPr/>
            </p:nvGrpSpPr>
            <p:grpSpPr bwMode="auto">
              <a:xfrm>
                <a:off x="2579" y="2046"/>
                <a:ext cx="184" cy="393"/>
                <a:chOff x="2682" y="2696"/>
                <a:chExt cx="166" cy="414"/>
              </a:xfrm>
            </p:grpSpPr>
            <p:grpSp>
              <p:nvGrpSpPr>
                <p:cNvPr id="119108" name="Group 197"/>
                <p:cNvGrpSpPr>
                  <a:grpSpLocks/>
                </p:cNvGrpSpPr>
                <p:nvPr/>
              </p:nvGrpSpPr>
              <p:grpSpPr bwMode="auto">
                <a:xfrm>
                  <a:off x="2682" y="2696"/>
                  <a:ext cx="147" cy="344"/>
                  <a:chOff x="2847" y="1947"/>
                  <a:chExt cx="159" cy="490"/>
                </a:xfrm>
              </p:grpSpPr>
              <p:sp>
                <p:nvSpPr>
                  <p:cNvPr id="119110" name="Line 198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111" name="Oval 19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47" y="1947"/>
                    <a:ext cx="159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109" name="Oval 200"/>
                <p:cNvSpPr>
                  <a:spLocks noChangeAspect="1" noChangeArrowheads="1"/>
                </p:cNvSpPr>
                <p:nvPr/>
              </p:nvSpPr>
              <p:spPr bwMode="auto">
                <a:xfrm>
                  <a:off x="2701" y="2765"/>
                  <a:ext cx="147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78" name="Group 201"/>
              <p:cNvGrpSpPr>
                <a:grpSpLocks/>
              </p:cNvGrpSpPr>
              <p:nvPr/>
            </p:nvGrpSpPr>
            <p:grpSpPr bwMode="auto">
              <a:xfrm>
                <a:off x="2516" y="2052"/>
                <a:ext cx="184" cy="393"/>
                <a:chOff x="2682" y="2696"/>
                <a:chExt cx="166" cy="414"/>
              </a:xfrm>
            </p:grpSpPr>
            <p:grpSp>
              <p:nvGrpSpPr>
                <p:cNvPr id="119104" name="Group 202"/>
                <p:cNvGrpSpPr>
                  <a:grpSpLocks/>
                </p:cNvGrpSpPr>
                <p:nvPr/>
              </p:nvGrpSpPr>
              <p:grpSpPr bwMode="auto">
                <a:xfrm>
                  <a:off x="2682" y="2696"/>
                  <a:ext cx="147" cy="344"/>
                  <a:chOff x="2847" y="1947"/>
                  <a:chExt cx="159" cy="490"/>
                </a:xfrm>
              </p:grpSpPr>
              <p:sp>
                <p:nvSpPr>
                  <p:cNvPr id="119106" name="Line 203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107" name="Oval 20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47" y="1947"/>
                    <a:ext cx="159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105" name="Oval 205"/>
                <p:cNvSpPr>
                  <a:spLocks noChangeAspect="1" noChangeArrowheads="1"/>
                </p:cNvSpPr>
                <p:nvPr/>
              </p:nvSpPr>
              <p:spPr bwMode="auto">
                <a:xfrm>
                  <a:off x="2701" y="2765"/>
                  <a:ext cx="147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79" name="Group 206"/>
              <p:cNvGrpSpPr>
                <a:grpSpLocks/>
              </p:cNvGrpSpPr>
              <p:nvPr/>
            </p:nvGrpSpPr>
            <p:grpSpPr bwMode="auto">
              <a:xfrm rot="-290143">
                <a:off x="2343" y="2068"/>
                <a:ext cx="184" cy="393"/>
                <a:chOff x="2641" y="2696"/>
                <a:chExt cx="166" cy="414"/>
              </a:xfrm>
            </p:grpSpPr>
            <p:grpSp>
              <p:nvGrpSpPr>
                <p:cNvPr id="119100" name="Group 207"/>
                <p:cNvGrpSpPr>
                  <a:grpSpLocks/>
                </p:cNvGrpSpPr>
                <p:nvPr/>
              </p:nvGrpSpPr>
              <p:grpSpPr bwMode="auto">
                <a:xfrm>
                  <a:off x="2641" y="2696"/>
                  <a:ext cx="148" cy="344"/>
                  <a:chOff x="2801" y="1947"/>
                  <a:chExt cx="160" cy="490"/>
                </a:xfrm>
              </p:grpSpPr>
              <p:sp>
                <p:nvSpPr>
                  <p:cNvPr id="119102" name="Line 208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103" name="Oval 20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01" y="1947"/>
                    <a:ext cx="160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101" name="Oval 210"/>
                <p:cNvSpPr>
                  <a:spLocks noChangeAspect="1" noChangeArrowheads="1"/>
                </p:cNvSpPr>
                <p:nvPr/>
              </p:nvSpPr>
              <p:spPr bwMode="auto">
                <a:xfrm>
                  <a:off x="2659" y="2765"/>
                  <a:ext cx="148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80" name="Group 211"/>
              <p:cNvGrpSpPr>
                <a:grpSpLocks/>
              </p:cNvGrpSpPr>
              <p:nvPr/>
            </p:nvGrpSpPr>
            <p:grpSpPr bwMode="auto">
              <a:xfrm rot="-522521">
                <a:off x="2262" y="2079"/>
                <a:ext cx="184" cy="393"/>
                <a:chOff x="2641" y="2696"/>
                <a:chExt cx="166" cy="414"/>
              </a:xfrm>
            </p:grpSpPr>
            <p:grpSp>
              <p:nvGrpSpPr>
                <p:cNvPr id="119096" name="Group 212"/>
                <p:cNvGrpSpPr>
                  <a:grpSpLocks/>
                </p:cNvGrpSpPr>
                <p:nvPr/>
              </p:nvGrpSpPr>
              <p:grpSpPr bwMode="auto">
                <a:xfrm>
                  <a:off x="2641" y="2696"/>
                  <a:ext cx="148" cy="344"/>
                  <a:chOff x="2801" y="1947"/>
                  <a:chExt cx="160" cy="490"/>
                </a:xfrm>
              </p:grpSpPr>
              <p:sp>
                <p:nvSpPr>
                  <p:cNvPr id="119098" name="Line 213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099" name="Oval 21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01" y="1947"/>
                    <a:ext cx="160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097" name="Oval 215"/>
                <p:cNvSpPr>
                  <a:spLocks noChangeAspect="1" noChangeArrowheads="1"/>
                </p:cNvSpPr>
                <p:nvPr/>
              </p:nvSpPr>
              <p:spPr bwMode="auto">
                <a:xfrm>
                  <a:off x="2659" y="2765"/>
                  <a:ext cx="148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81" name="Group 216"/>
              <p:cNvGrpSpPr>
                <a:grpSpLocks/>
              </p:cNvGrpSpPr>
              <p:nvPr/>
            </p:nvGrpSpPr>
            <p:grpSpPr bwMode="auto">
              <a:xfrm rot="-522521">
                <a:off x="2202" y="2091"/>
                <a:ext cx="184" cy="393"/>
                <a:chOff x="2641" y="2696"/>
                <a:chExt cx="166" cy="414"/>
              </a:xfrm>
            </p:grpSpPr>
            <p:grpSp>
              <p:nvGrpSpPr>
                <p:cNvPr id="119092" name="Group 217"/>
                <p:cNvGrpSpPr>
                  <a:grpSpLocks/>
                </p:cNvGrpSpPr>
                <p:nvPr/>
              </p:nvGrpSpPr>
              <p:grpSpPr bwMode="auto">
                <a:xfrm>
                  <a:off x="2641" y="2696"/>
                  <a:ext cx="148" cy="344"/>
                  <a:chOff x="2801" y="1947"/>
                  <a:chExt cx="160" cy="490"/>
                </a:xfrm>
              </p:grpSpPr>
              <p:sp>
                <p:nvSpPr>
                  <p:cNvPr id="119094" name="Line 218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095" name="Oval 21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01" y="1947"/>
                    <a:ext cx="160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093" name="Oval 220"/>
                <p:cNvSpPr>
                  <a:spLocks noChangeAspect="1" noChangeArrowheads="1"/>
                </p:cNvSpPr>
                <p:nvPr/>
              </p:nvSpPr>
              <p:spPr bwMode="auto">
                <a:xfrm>
                  <a:off x="2659" y="2765"/>
                  <a:ext cx="148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82" name="Group 221"/>
              <p:cNvGrpSpPr>
                <a:grpSpLocks/>
              </p:cNvGrpSpPr>
              <p:nvPr/>
            </p:nvGrpSpPr>
            <p:grpSpPr bwMode="auto">
              <a:xfrm rot="-522521">
                <a:off x="2142" y="2106"/>
                <a:ext cx="184" cy="393"/>
                <a:chOff x="2641" y="2696"/>
                <a:chExt cx="166" cy="414"/>
              </a:xfrm>
            </p:grpSpPr>
            <p:grpSp>
              <p:nvGrpSpPr>
                <p:cNvPr id="119088" name="Group 222"/>
                <p:cNvGrpSpPr>
                  <a:grpSpLocks/>
                </p:cNvGrpSpPr>
                <p:nvPr/>
              </p:nvGrpSpPr>
              <p:grpSpPr bwMode="auto">
                <a:xfrm>
                  <a:off x="2641" y="2696"/>
                  <a:ext cx="148" cy="344"/>
                  <a:chOff x="2801" y="1947"/>
                  <a:chExt cx="160" cy="490"/>
                </a:xfrm>
              </p:grpSpPr>
              <p:sp>
                <p:nvSpPr>
                  <p:cNvPr id="119090" name="Line 223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091" name="Oval 22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01" y="1947"/>
                    <a:ext cx="160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089" name="Oval 225"/>
                <p:cNvSpPr>
                  <a:spLocks noChangeAspect="1" noChangeArrowheads="1"/>
                </p:cNvSpPr>
                <p:nvPr/>
              </p:nvSpPr>
              <p:spPr bwMode="auto">
                <a:xfrm>
                  <a:off x="2659" y="2765"/>
                  <a:ext cx="148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83" name="Group 226"/>
              <p:cNvGrpSpPr>
                <a:grpSpLocks/>
              </p:cNvGrpSpPr>
              <p:nvPr/>
            </p:nvGrpSpPr>
            <p:grpSpPr bwMode="auto">
              <a:xfrm rot="-522521">
                <a:off x="1971" y="2136"/>
                <a:ext cx="184" cy="393"/>
                <a:chOff x="2641" y="2696"/>
                <a:chExt cx="166" cy="414"/>
              </a:xfrm>
            </p:grpSpPr>
            <p:grpSp>
              <p:nvGrpSpPr>
                <p:cNvPr id="119084" name="Group 227"/>
                <p:cNvGrpSpPr>
                  <a:grpSpLocks/>
                </p:cNvGrpSpPr>
                <p:nvPr/>
              </p:nvGrpSpPr>
              <p:grpSpPr bwMode="auto">
                <a:xfrm>
                  <a:off x="2641" y="2696"/>
                  <a:ext cx="148" cy="344"/>
                  <a:chOff x="2801" y="1947"/>
                  <a:chExt cx="160" cy="490"/>
                </a:xfrm>
              </p:grpSpPr>
              <p:sp>
                <p:nvSpPr>
                  <p:cNvPr id="119086" name="Line 228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087" name="Oval 22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01" y="1947"/>
                    <a:ext cx="160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085" name="Oval 230"/>
                <p:cNvSpPr>
                  <a:spLocks noChangeAspect="1" noChangeArrowheads="1"/>
                </p:cNvSpPr>
                <p:nvPr/>
              </p:nvSpPr>
              <p:spPr bwMode="auto">
                <a:xfrm>
                  <a:off x="2659" y="2765"/>
                  <a:ext cx="148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84" name="Group 231"/>
              <p:cNvGrpSpPr>
                <a:grpSpLocks/>
              </p:cNvGrpSpPr>
              <p:nvPr/>
            </p:nvGrpSpPr>
            <p:grpSpPr bwMode="auto">
              <a:xfrm rot="-522521">
                <a:off x="2031" y="2124"/>
                <a:ext cx="184" cy="393"/>
                <a:chOff x="2641" y="2696"/>
                <a:chExt cx="166" cy="414"/>
              </a:xfrm>
            </p:grpSpPr>
            <p:grpSp>
              <p:nvGrpSpPr>
                <p:cNvPr id="119080" name="Group 232"/>
                <p:cNvGrpSpPr>
                  <a:grpSpLocks/>
                </p:cNvGrpSpPr>
                <p:nvPr/>
              </p:nvGrpSpPr>
              <p:grpSpPr bwMode="auto">
                <a:xfrm>
                  <a:off x="2641" y="2696"/>
                  <a:ext cx="148" cy="344"/>
                  <a:chOff x="2801" y="1947"/>
                  <a:chExt cx="160" cy="490"/>
                </a:xfrm>
              </p:grpSpPr>
              <p:sp>
                <p:nvSpPr>
                  <p:cNvPr id="119082" name="Line 233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083" name="Oval 23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01" y="1947"/>
                    <a:ext cx="160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081" name="Oval 235"/>
                <p:cNvSpPr>
                  <a:spLocks noChangeAspect="1" noChangeArrowheads="1"/>
                </p:cNvSpPr>
                <p:nvPr/>
              </p:nvSpPr>
              <p:spPr bwMode="auto">
                <a:xfrm>
                  <a:off x="2659" y="2765"/>
                  <a:ext cx="148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85" name="Group 236"/>
              <p:cNvGrpSpPr>
                <a:grpSpLocks/>
              </p:cNvGrpSpPr>
              <p:nvPr/>
            </p:nvGrpSpPr>
            <p:grpSpPr bwMode="auto">
              <a:xfrm rot="-522521">
                <a:off x="2085" y="2115"/>
                <a:ext cx="184" cy="393"/>
                <a:chOff x="2641" y="2696"/>
                <a:chExt cx="166" cy="414"/>
              </a:xfrm>
            </p:grpSpPr>
            <p:grpSp>
              <p:nvGrpSpPr>
                <p:cNvPr id="119076" name="Group 237"/>
                <p:cNvGrpSpPr>
                  <a:grpSpLocks/>
                </p:cNvGrpSpPr>
                <p:nvPr/>
              </p:nvGrpSpPr>
              <p:grpSpPr bwMode="auto">
                <a:xfrm>
                  <a:off x="2641" y="2696"/>
                  <a:ext cx="148" cy="344"/>
                  <a:chOff x="2801" y="1947"/>
                  <a:chExt cx="160" cy="490"/>
                </a:xfrm>
              </p:grpSpPr>
              <p:sp>
                <p:nvSpPr>
                  <p:cNvPr id="119078" name="Line 238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079" name="Oval 23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01" y="1947"/>
                    <a:ext cx="160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077" name="Oval 240"/>
                <p:cNvSpPr>
                  <a:spLocks noChangeAspect="1" noChangeArrowheads="1"/>
                </p:cNvSpPr>
                <p:nvPr/>
              </p:nvSpPr>
              <p:spPr bwMode="auto">
                <a:xfrm>
                  <a:off x="2659" y="2765"/>
                  <a:ext cx="148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86" name="Group 241"/>
              <p:cNvGrpSpPr>
                <a:grpSpLocks/>
              </p:cNvGrpSpPr>
              <p:nvPr/>
            </p:nvGrpSpPr>
            <p:grpSpPr bwMode="auto">
              <a:xfrm rot="-754899">
                <a:off x="1762" y="2207"/>
                <a:ext cx="184" cy="393"/>
                <a:chOff x="2641" y="2696"/>
                <a:chExt cx="166" cy="414"/>
              </a:xfrm>
            </p:grpSpPr>
            <p:grpSp>
              <p:nvGrpSpPr>
                <p:cNvPr id="119072" name="Group 242"/>
                <p:cNvGrpSpPr>
                  <a:grpSpLocks/>
                </p:cNvGrpSpPr>
                <p:nvPr/>
              </p:nvGrpSpPr>
              <p:grpSpPr bwMode="auto">
                <a:xfrm>
                  <a:off x="2641" y="2696"/>
                  <a:ext cx="148" cy="344"/>
                  <a:chOff x="2801" y="1947"/>
                  <a:chExt cx="160" cy="490"/>
                </a:xfrm>
              </p:grpSpPr>
              <p:sp>
                <p:nvSpPr>
                  <p:cNvPr id="119074" name="Line 243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075" name="Oval 24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01" y="1947"/>
                    <a:ext cx="160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073" name="Oval 245"/>
                <p:cNvSpPr>
                  <a:spLocks noChangeAspect="1" noChangeArrowheads="1"/>
                </p:cNvSpPr>
                <p:nvPr/>
              </p:nvSpPr>
              <p:spPr bwMode="auto">
                <a:xfrm>
                  <a:off x="2659" y="2765"/>
                  <a:ext cx="148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87" name="Group 246"/>
              <p:cNvGrpSpPr>
                <a:grpSpLocks/>
              </p:cNvGrpSpPr>
              <p:nvPr/>
            </p:nvGrpSpPr>
            <p:grpSpPr bwMode="auto">
              <a:xfrm rot="-754899">
                <a:off x="1822" y="2186"/>
                <a:ext cx="184" cy="393"/>
                <a:chOff x="2641" y="2696"/>
                <a:chExt cx="166" cy="414"/>
              </a:xfrm>
            </p:grpSpPr>
            <p:grpSp>
              <p:nvGrpSpPr>
                <p:cNvPr id="119068" name="Group 247"/>
                <p:cNvGrpSpPr>
                  <a:grpSpLocks/>
                </p:cNvGrpSpPr>
                <p:nvPr/>
              </p:nvGrpSpPr>
              <p:grpSpPr bwMode="auto">
                <a:xfrm>
                  <a:off x="2641" y="2696"/>
                  <a:ext cx="148" cy="344"/>
                  <a:chOff x="2801" y="1947"/>
                  <a:chExt cx="160" cy="490"/>
                </a:xfrm>
              </p:grpSpPr>
              <p:sp>
                <p:nvSpPr>
                  <p:cNvPr id="119070" name="Line 248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071" name="Oval 24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01" y="1947"/>
                    <a:ext cx="160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069" name="Oval 250"/>
                <p:cNvSpPr>
                  <a:spLocks noChangeAspect="1" noChangeArrowheads="1"/>
                </p:cNvSpPr>
                <p:nvPr/>
              </p:nvSpPr>
              <p:spPr bwMode="auto">
                <a:xfrm>
                  <a:off x="2659" y="2765"/>
                  <a:ext cx="148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88" name="Group 251"/>
              <p:cNvGrpSpPr>
                <a:grpSpLocks/>
              </p:cNvGrpSpPr>
              <p:nvPr/>
            </p:nvGrpSpPr>
            <p:grpSpPr bwMode="auto">
              <a:xfrm rot="-522521">
                <a:off x="1854" y="2163"/>
                <a:ext cx="184" cy="393"/>
                <a:chOff x="2641" y="2696"/>
                <a:chExt cx="166" cy="414"/>
              </a:xfrm>
            </p:grpSpPr>
            <p:grpSp>
              <p:nvGrpSpPr>
                <p:cNvPr id="119064" name="Group 252"/>
                <p:cNvGrpSpPr>
                  <a:grpSpLocks/>
                </p:cNvGrpSpPr>
                <p:nvPr/>
              </p:nvGrpSpPr>
              <p:grpSpPr bwMode="auto">
                <a:xfrm>
                  <a:off x="2641" y="2696"/>
                  <a:ext cx="148" cy="344"/>
                  <a:chOff x="2801" y="1947"/>
                  <a:chExt cx="160" cy="490"/>
                </a:xfrm>
              </p:grpSpPr>
              <p:sp>
                <p:nvSpPr>
                  <p:cNvPr id="119066" name="Line 253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067" name="Oval 25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01" y="1947"/>
                    <a:ext cx="160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065" name="Oval 255"/>
                <p:cNvSpPr>
                  <a:spLocks noChangeAspect="1" noChangeArrowheads="1"/>
                </p:cNvSpPr>
                <p:nvPr/>
              </p:nvSpPr>
              <p:spPr bwMode="auto">
                <a:xfrm>
                  <a:off x="2659" y="2765"/>
                  <a:ext cx="148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89" name="Group 256"/>
              <p:cNvGrpSpPr>
                <a:grpSpLocks/>
              </p:cNvGrpSpPr>
              <p:nvPr/>
            </p:nvGrpSpPr>
            <p:grpSpPr bwMode="auto">
              <a:xfrm rot="-522521">
                <a:off x="1914" y="2148"/>
                <a:ext cx="184" cy="393"/>
                <a:chOff x="2641" y="2696"/>
                <a:chExt cx="166" cy="414"/>
              </a:xfrm>
            </p:grpSpPr>
            <p:grpSp>
              <p:nvGrpSpPr>
                <p:cNvPr id="119060" name="Group 257"/>
                <p:cNvGrpSpPr>
                  <a:grpSpLocks/>
                </p:cNvGrpSpPr>
                <p:nvPr/>
              </p:nvGrpSpPr>
              <p:grpSpPr bwMode="auto">
                <a:xfrm>
                  <a:off x="2641" y="2696"/>
                  <a:ext cx="148" cy="344"/>
                  <a:chOff x="2801" y="1947"/>
                  <a:chExt cx="160" cy="490"/>
                </a:xfrm>
              </p:grpSpPr>
              <p:sp>
                <p:nvSpPr>
                  <p:cNvPr id="119062" name="Line 258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063" name="Oval 25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01" y="1947"/>
                    <a:ext cx="160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061" name="Oval 260"/>
                <p:cNvSpPr>
                  <a:spLocks noChangeAspect="1" noChangeArrowheads="1"/>
                </p:cNvSpPr>
                <p:nvPr/>
              </p:nvSpPr>
              <p:spPr bwMode="auto">
                <a:xfrm>
                  <a:off x="2659" y="2765"/>
                  <a:ext cx="148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90" name="Group 261"/>
              <p:cNvGrpSpPr>
                <a:grpSpLocks/>
              </p:cNvGrpSpPr>
              <p:nvPr/>
            </p:nvGrpSpPr>
            <p:grpSpPr bwMode="auto">
              <a:xfrm rot="-1159948">
                <a:off x="1708" y="2223"/>
                <a:ext cx="184" cy="393"/>
                <a:chOff x="2641" y="2696"/>
                <a:chExt cx="166" cy="414"/>
              </a:xfrm>
            </p:grpSpPr>
            <p:grpSp>
              <p:nvGrpSpPr>
                <p:cNvPr id="119056" name="Group 262"/>
                <p:cNvGrpSpPr>
                  <a:grpSpLocks/>
                </p:cNvGrpSpPr>
                <p:nvPr/>
              </p:nvGrpSpPr>
              <p:grpSpPr bwMode="auto">
                <a:xfrm>
                  <a:off x="2641" y="2696"/>
                  <a:ext cx="148" cy="344"/>
                  <a:chOff x="2801" y="1947"/>
                  <a:chExt cx="160" cy="490"/>
                </a:xfrm>
              </p:grpSpPr>
              <p:sp>
                <p:nvSpPr>
                  <p:cNvPr id="119058" name="Line 263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059" name="Oval 26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01" y="1947"/>
                    <a:ext cx="160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057" name="Oval 265"/>
                <p:cNvSpPr>
                  <a:spLocks noChangeAspect="1" noChangeArrowheads="1"/>
                </p:cNvSpPr>
                <p:nvPr/>
              </p:nvSpPr>
              <p:spPr bwMode="auto">
                <a:xfrm>
                  <a:off x="2659" y="2765"/>
                  <a:ext cx="148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91" name="Group 266"/>
              <p:cNvGrpSpPr>
                <a:grpSpLocks/>
              </p:cNvGrpSpPr>
              <p:nvPr/>
            </p:nvGrpSpPr>
            <p:grpSpPr bwMode="auto">
              <a:xfrm rot="-1159948">
                <a:off x="1654" y="2241"/>
                <a:ext cx="184" cy="393"/>
                <a:chOff x="2641" y="2696"/>
                <a:chExt cx="166" cy="414"/>
              </a:xfrm>
            </p:grpSpPr>
            <p:grpSp>
              <p:nvGrpSpPr>
                <p:cNvPr id="119052" name="Group 267"/>
                <p:cNvGrpSpPr>
                  <a:grpSpLocks/>
                </p:cNvGrpSpPr>
                <p:nvPr/>
              </p:nvGrpSpPr>
              <p:grpSpPr bwMode="auto">
                <a:xfrm>
                  <a:off x="2641" y="2696"/>
                  <a:ext cx="148" cy="344"/>
                  <a:chOff x="2801" y="1947"/>
                  <a:chExt cx="160" cy="490"/>
                </a:xfrm>
              </p:grpSpPr>
              <p:sp>
                <p:nvSpPr>
                  <p:cNvPr id="119054" name="Line 268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055" name="Oval 26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01" y="1947"/>
                    <a:ext cx="160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053" name="Oval 270"/>
                <p:cNvSpPr>
                  <a:spLocks noChangeAspect="1" noChangeArrowheads="1"/>
                </p:cNvSpPr>
                <p:nvPr/>
              </p:nvSpPr>
              <p:spPr bwMode="auto">
                <a:xfrm>
                  <a:off x="2659" y="2765"/>
                  <a:ext cx="148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92" name="Group 271"/>
              <p:cNvGrpSpPr>
                <a:grpSpLocks/>
              </p:cNvGrpSpPr>
              <p:nvPr/>
            </p:nvGrpSpPr>
            <p:grpSpPr bwMode="auto">
              <a:xfrm rot="-1159948">
                <a:off x="1597" y="2265"/>
                <a:ext cx="184" cy="393"/>
                <a:chOff x="2641" y="2696"/>
                <a:chExt cx="166" cy="414"/>
              </a:xfrm>
            </p:grpSpPr>
            <p:grpSp>
              <p:nvGrpSpPr>
                <p:cNvPr id="119048" name="Group 272"/>
                <p:cNvGrpSpPr>
                  <a:grpSpLocks/>
                </p:cNvGrpSpPr>
                <p:nvPr/>
              </p:nvGrpSpPr>
              <p:grpSpPr bwMode="auto">
                <a:xfrm>
                  <a:off x="2641" y="2696"/>
                  <a:ext cx="148" cy="344"/>
                  <a:chOff x="2801" y="1947"/>
                  <a:chExt cx="160" cy="490"/>
                </a:xfrm>
              </p:grpSpPr>
              <p:sp>
                <p:nvSpPr>
                  <p:cNvPr id="119050" name="Line 273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051" name="Oval 27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01" y="1947"/>
                    <a:ext cx="160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049" name="Oval 275"/>
                <p:cNvSpPr>
                  <a:spLocks noChangeAspect="1" noChangeArrowheads="1"/>
                </p:cNvSpPr>
                <p:nvPr/>
              </p:nvSpPr>
              <p:spPr bwMode="auto">
                <a:xfrm>
                  <a:off x="2659" y="2765"/>
                  <a:ext cx="148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93" name="Group 276"/>
              <p:cNvGrpSpPr>
                <a:grpSpLocks/>
              </p:cNvGrpSpPr>
              <p:nvPr/>
            </p:nvGrpSpPr>
            <p:grpSpPr bwMode="auto">
              <a:xfrm rot="-1159948">
                <a:off x="1543" y="2289"/>
                <a:ext cx="184" cy="393"/>
                <a:chOff x="2641" y="2696"/>
                <a:chExt cx="166" cy="414"/>
              </a:xfrm>
            </p:grpSpPr>
            <p:grpSp>
              <p:nvGrpSpPr>
                <p:cNvPr id="119044" name="Group 277"/>
                <p:cNvGrpSpPr>
                  <a:grpSpLocks/>
                </p:cNvGrpSpPr>
                <p:nvPr/>
              </p:nvGrpSpPr>
              <p:grpSpPr bwMode="auto">
                <a:xfrm>
                  <a:off x="2641" y="2696"/>
                  <a:ext cx="148" cy="344"/>
                  <a:chOff x="2801" y="1947"/>
                  <a:chExt cx="160" cy="490"/>
                </a:xfrm>
              </p:grpSpPr>
              <p:sp>
                <p:nvSpPr>
                  <p:cNvPr id="119046" name="Line 278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047" name="Oval 27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01" y="1947"/>
                    <a:ext cx="160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045" name="Oval 280"/>
                <p:cNvSpPr>
                  <a:spLocks noChangeAspect="1" noChangeArrowheads="1"/>
                </p:cNvSpPr>
                <p:nvPr/>
              </p:nvSpPr>
              <p:spPr bwMode="auto">
                <a:xfrm>
                  <a:off x="2659" y="2765"/>
                  <a:ext cx="148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94" name="Group 281"/>
              <p:cNvGrpSpPr>
                <a:grpSpLocks/>
              </p:cNvGrpSpPr>
              <p:nvPr/>
            </p:nvGrpSpPr>
            <p:grpSpPr bwMode="auto">
              <a:xfrm rot="-1622076">
                <a:off x="1506" y="2292"/>
                <a:ext cx="184" cy="393"/>
                <a:chOff x="2641" y="2696"/>
                <a:chExt cx="166" cy="414"/>
              </a:xfrm>
            </p:grpSpPr>
            <p:grpSp>
              <p:nvGrpSpPr>
                <p:cNvPr id="119040" name="Group 282"/>
                <p:cNvGrpSpPr>
                  <a:grpSpLocks/>
                </p:cNvGrpSpPr>
                <p:nvPr/>
              </p:nvGrpSpPr>
              <p:grpSpPr bwMode="auto">
                <a:xfrm>
                  <a:off x="2641" y="2696"/>
                  <a:ext cx="148" cy="344"/>
                  <a:chOff x="2801" y="1947"/>
                  <a:chExt cx="160" cy="490"/>
                </a:xfrm>
              </p:grpSpPr>
              <p:sp>
                <p:nvSpPr>
                  <p:cNvPr id="119042" name="Line 283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043" name="Oval 28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01" y="1947"/>
                    <a:ext cx="160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041" name="Oval 285"/>
                <p:cNvSpPr>
                  <a:spLocks noChangeAspect="1" noChangeArrowheads="1"/>
                </p:cNvSpPr>
                <p:nvPr/>
              </p:nvSpPr>
              <p:spPr bwMode="auto">
                <a:xfrm>
                  <a:off x="2659" y="2765"/>
                  <a:ext cx="148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95" name="Group 286"/>
              <p:cNvGrpSpPr>
                <a:grpSpLocks/>
              </p:cNvGrpSpPr>
              <p:nvPr/>
            </p:nvGrpSpPr>
            <p:grpSpPr bwMode="auto">
              <a:xfrm rot="-1622076">
                <a:off x="1458" y="2319"/>
                <a:ext cx="184" cy="393"/>
                <a:chOff x="2641" y="2696"/>
                <a:chExt cx="166" cy="414"/>
              </a:xfrm>
            </p:grpSpPr>
            <p:grpSp>
              <p:nvGrpSpPr>
                <p:cNvPr id="119036" name="Group 287"/>
                <p:cNvGrpSpPr>
                  <a:grpSpLocks/>
                </p:cNvGrpSpPr>
                <p:nvPr/>
              </p:nvGrpSpPr>
              <p:grpSpPr bwMode="auto">
                <a:xfrm>
                  <a:off x="2641" y="2696"/>
                  <a:ext cx="148" cy="344"/>
                  <a:chOff x="2801" y="1947"/>
                  <a:chExt cx="160" cy="490"/>
                </a:xfrm>
              </p:grpSpPr>
              <p:sp>
                <p:nvSpPr>
                  <p:cNvPr id="119038" name="Line 288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039" name="Oval 28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01" y="1947"/>
                    <a:ext cx="160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037" name="Oval 290"/>
                <p:cNvSpPr>
                  <a:spLocks noChangeAspect="1" noChangeArrowheads="1"/>
                </p:cNvSpPr>
                <p:nvPr/>
              </p:nvSpPr>
              <p:spPr bwMode="auto">
                <a:xfrm>
                  <a:off x="2659" y="2765"/>
                  <a:ext cx="148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96" name="Group 291"/>
              <p:cNvGrpSpPr>
                <a:grpSpLocks/>
              </p:cNvGrpSpPr>
              <p:nvPr/>
            </p:nvGrpSpPr>
            <p:grpSpPr bwMode="auto">
              <a:xfrm rot="-1969785">
                <a:off x="1381" y="2370"/>
                <a:ext cx="184" cy="393"/>
                <a:chOff x="2641" y="2696"/>
                <a:chExt cx="166" cy="414"/>
              </a:xfrm>
            </p:grpSpPr>
            <p:grpSp>
              <p:nvGrpSpPr>
                <p:cNvPr id="119032" name="Group 292"/>
                <p:cNvGrpSpPr>
                  <a:grpSpLocks/>
                </p:cNvGrpSpPr>
                <p:nvPr/>
              </p:nvGrpSpPr>
              <p:grpSpPr bwMode="auto">
                <a:xfrm>
                  <a:off x="2641" y="2696"/>
                  <a:ext cx="148" cy="344"/>
                  <a:chOff x="2801" y="1947"/>
                  <a:chExt cx="160" cy="490"/>
                </a:xfrm>
              </p:grpSpPr>
              <p:sp>
                <p:nvSpPr>
                  <p:cNvPr id="119034" name="Line 293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035" name="Oval 29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01" y="1947"/>
                    <a:ext cx="160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033" name="Oval 295"/>
                <p:cNvSpPr>
                  <a:spLocks noChangeAspect="1" noChangeArrowheads="1"/>
                </p:cNvSpPr>
                <p:nvPr/>
              </p:nvSpPr>
              <p:spPr bwMode="auto">
                <a:xfrm>
                  <a:off x="2659" y="2765"/>
                  <a:ext cx="148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97" name="Group 296"/>
              <p:cNvGrpSpPr>
                <a:grpSpLocks/>
              </p:cNvGrpSpPr>
              <p:nvPr/>
            </p:nvGrpSpPr>
            <p:grpSpPr bwMode="auto">
              <a:xfrm rot="-1969785">
                <a:off x="1330" y="2397"/>
                <a:ext cx="184" cy="393"/>
                <a:chOff x="2641" y="2696"/>
                <a:chExt cx="166" cy="414"/>
              </a:xfrm>
            </p:grpSpPr>
            <p:grpSp>
              <p:nvGrpSpPr>
                <p:cNvPr id="119028" name="Group 297"/>
                <p:cNvGrpSpPr>
                  <a:grpSpLocks/>
                </p:cNvGrpSpPr>
                <p:nvPr/>
              </p:nvGrpSpPr>
              <p:grpSpPr bwMode="auto">
                <a:xfrm>
                  <a:off x="2641" y="2696"/>
                  <a:ext cx="148" cy="344"/>
                  <a:chOff x="2801" y="1947"/>
                  <a:chExt cx="160" cy="490"/>
                </a:xfrm>
              </p:grpSpPr>
              <p:sp>
                <p:nvSpPr>
                  <p:cNvPr id="119030" name="Line 298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031" name="Oval 29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01" y="1947"/>
                    <a:ext cx="160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029" name="Oval 300"/>
                <p:cNvSpPr>
                  <a:spLocks noChangeAspect="1" noChangeArrowheads="1"/>
                </p:cNvSpPr>
                <p:nvPr/>
              </p:nvSpPr>
              <p:spPr bwMode="auto">
                <a:xfrm>
                  <a:off x="2659" y="2765"/>
                  <a:ext cx="148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98" name="Group 301"/>
              <p:cNvGrpSpPr>
                <a:grpSpLocks/>
              </p:cNvGrpSpPr>
              <p:nvPr/>
            </p:nvGrpSpPr>
            <p:grpSpPr bwMode="auto">
              <a:xfrm rot="-1969785">
                <a:off x="1279" y="2427"/>
                <a:ext cx="184" cy="393"/>
                <a:chOff x="2641" y="2696"/>
                <a:chExt cx="166" cy="414"/>
              </a:xfrm>
            </p:grpSpPr>
            <p:grpSp>
              <p:nvGrpSpPr>
                <p:cNvPr id="119024" name="Group 302"/>
                <p:cNvGrpSpPr>
                  <a:grpSpLocks/>
                </p:cNvGrpSpPr>
                <p:nvPr/>
              </p:nvGrpSpPr>
              <p:grpSpPr bwMode="auto">
                <a:xfrm>
                  <a:off x="2641" y="2696"/>
                  <a:ext cx="148" cy="344"/>
                  <a:chOff x="2801" y="1947"/>
                  <a:chExt cx="160" cy="490"/>
                </a:xfrm>
              </p:grpSpPr>
              <p:sp>
                <p:nvSpPr>
                  <p:cNvPr id="119026" name="Line 303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027" name="Oval 30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01" y="1947"/>
                    <a:ext cx="160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025" name="Oval 305"/>
                <p:cNvSpPr>
                  <a:spLocks noChangeAspect="1" noChangeArrowheads="1"/>
                </p:cNvSpPr>
                <p:nvPr/>
              </p:nvSpPr>
              <p:spPr bwMode="auto">
                <a:xfrm>
                  <a:off x="2659" y="2765"/>
                  <a:ext cx="148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8999" name="Group 306"/>
              <p:cNvGrpSpPr>
                <a:grpSpLocks/>
              </p:cNvGrpSpPr>
              <p:nvPr/>
            </p:nvGrpSpPr>
            <p:grpSpPr bwMode="auto">
              <a:xfrm rot="-1969785">
                <a:off x="1225" y="2463"/>
                <a:ext cx="184" cy="393"/>
                <a:chOff x="2641" y="2696"/>
                <a:chExt cx="166" cy="414"/>
              </a:xfrm>
            </p:grpSpPr>
            <p:grpSp>
              <p:nvGrpSpPr>
                <p:cNvPr id="119020" name="Group 307"/>
                <p:cNvGrpSpPr>
                  <a:grpSpLocks/>
                </p:cNvGrpSpPr>
                <p:nvPr/>
              </p:nvGrpSpPr>
              <p:grpSpPr bwMode="auto">
                <a:xfrm>
                  <a:off x="2641" y="2696"/>
                  <a:ext cx="148" cy="344"/>
                  <a:chOff x="2801" y="1947"/>
                  <a:chExt cx="160" cy="490"/>
                </a:xfrm>
              </p:grpSpPr>
              <p:sp>
                <p:nvSpPr>
                  <p:cNvPr id="119022" name="Line 308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023" name="Oval 30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01" y="1947"/>
                    <a:ext cx="160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021" name="Oval 310"/>
                <p:cNvSpPr>
                  <a:spLocks noChangeAspect="1" noChangeArrowheads="1"/>
                </p:cNvSpPr>
                <p:nvPr/>
              </p:nvSpPr>
              <p:spPr bwMode="auto">
                <a:xfrm>
                  <a:off x="2659" y="2765"/>
                  <a:ext cx="148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9000" name="Group 311"/>
              <p:cNvGrpSpPr>
                <a:grpSpLocks/>
              </p:cNvGrpSpPr>
              <p:nvPr/>
            </p:nvGrpSpPr>
            <p:grpSpPr bwMode="auto">
              <a:xfrm rot="-2144236">
                <a:off x="1197" y="2492"/>
                <a:ext cx="184" cy="393"/>
                <a:chOff x="2641" y="2696"/>
                <a:chExt cx="166" cy="414"/>
              </a:xfrm>
            </p:grpSpPr>
            <p:grpSp>
              <p:nvGrpSpPr>
                <p:cNvPr id="119016" name="Group 312"/>
                <p:cNvGrpSpPr>
                  <a:grpSpLocks/>
                </p:cNvGrpSpPr>
                <p:nvPr/>
              </p:nvGrpSpPr>
              <p:grpSpPr bwMode="auto">
                <a:xfrm>
                  <a:off x="2641" y="2696"/>
                  <a:ext cx="148" cy="344"/>
                  <a:chOff x="2801" y="1947"/>
                  <a:chExt cx="160" cy="490"/>
                </a:xfrm>
              </p:grpSpPr>
              <p:sp>
                <p:nvSpPr>
                  <p:cNvPr id="119018" name="Line 313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019" name="Oval 31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01" y="1947"/>
                    <a:ext cx="160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017" name="Oval 315"/>
                <p:cNvSpPr>
                  <a:spLocks noChangeAspect="1" noChangeArrowheads="1"/>
                </p:cNvSpPr>
                <p:nvPr/>
              </p:nvSpPr>
              <p:spPr bwMode="auto">
                <a:xfrm>
                  <a:off x="2659" y="2765"/>
                  <a:ext cx="148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9001" name="Group 316"/>
              <p:cNvGrpSpPr>
                <a:grpSpLocks/>
              </p:cNvGrpSpPr>
              <p:nvPr/>
            </p:nvGrpSpPr>
            <p:grpSpPr bwMode="auto">
              <a:xfrm rot="-2144236">
                <a:off x="1152" y="2531"/>
                <a:ext cx="184" cy="393"/>
                <a:chOff x="2641" y="2696"/>
                <a:chExt cx="166" cy="414"/>
              </a:xfrm>
            </p:grpSpPr>
            <p:grpSp>
              <p:nvGrpSpPr>
                <p:cNvPr id="119012" name="Group 317"/>
                <p:cNvGrpSpPr>
                  <a:grpSpLocks/>
                </p:cNvGrpSpPr>
                <p:nvPr/>
              </p:nvGrpSpPr>
              <p:grpSpPr bwMode="auto">
                <a:xfrm>
                  <a:off x="2641" y="2696"/>
                  <a:ext cx="148" cy="344"/>
                  <a:chOff x="2801" y="1947"/>
                  <a:chExt cx="160" cy="490"/>
                </a:xfrm>
              </p:grpSpPr>
              <p:sp>
                <p:nvSpPr>
                  <p:cNvPr id="119014" name="Line 318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015" name="Oval 31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01" y="1947"/>
                    <a:ext cx="160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013" name="Oval 320"/>
                <p:cNvSpPr>
                  <a:spLocks noChangeAspect="1" noChangeArrowheads="1"/>
                </p:cNvSpPr>
                <p:nvPr/>
              </p:nvSpPr>
              <p:spPr bwMode="auto">
                <a:xfrm>
                  <a:off x="2659" y="2765"/>
                  <a:ext cx="148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9002" name="Group 321"/>
              <p:cNvGrpSpPr>
                <a:grpSpLocks/>
              </p:cNvGrpSpPr>
              <p:nvPr/>
            </p:nvGrpSpPr>
            <p:grpSpPr bwMode="auto">
              <a:xfrm rot="-2144236">
                <a:off x="1104" y="2573"/>
                <a:ext cx="184" cy="393"/>
                <a:chOff x="2641" y="2696"/>
                <a:chExt cx="166" cy="414"/>
              </a:xfrm>
            </p:grpSpPr>
            <p:grpSp>
              <p:nvGrpSpPr>
                <p:cNvPr id="119008" name="Group 322"/>
                <p:cNvGrpSpPr>
                  <a:grpSpLocks/>
                </p:cNvGrpSpPr>
                <p:nvPr/>
              </p:nvGrpSpPr>
              <p:grpSpPr bwMode="auto">
                <a:xfrm>
                  <a:off x="2641" y="2696"/>
                  <a:ext cx="148" cy="344"/>
                  <a:chOff x="2801" y="1947"/>
                  <a:chExt cx="160" cy="490"/>
                </a:xfrm>
              </p:grpSpPr>
              <p:sp>
                <p:nvSpPr>
                  <p:cNvPr id="119010" name="Line 323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011" name="Oval 32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01" y="1947"/>
                    <a:ext cx="160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009" name="Oval 325"/>
                <p:cNvSpPr>
                  <a:spLocks noChangeAspect="1" noChangeArrowheads="1"/>
                </p:cNvSpPr>
                <p:nvPr/>
              </p:nvSpPr>
              <p:spPr bwMode="auto">
                <a:xfrm>
                  <a:off x="2659" y="2765"/>
                  <a:ext cx="148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9003" name="Group 326"/>
              <p:cNvGrpSpPr>
                <a:grpSpLocks/>
              </p:cNvGrpSpPr>
              <p:nvPr/>
            </p:nvGrpSpPr>
            <p:grpSpPr bwMode="auto">
              <a:xfrm rot="-2260625">
                <a:off x="1049" y="2592"/>
                <a:ext cx="184" cy="393"/>
                <a:chOff x="2641" y="2696"/>
                <a:chExt cx="166" cy="414"/>
              </a:xfrm>
            </p:grpSpPr>
            <p:grpSp>
              <p:nvGrpSpPr>
                <p:cNvPr id="119004" name="Group 327"/>
                <p:cNvGrpSpPr>
                  <a:grpSpLocks/>
                </p:cNvGrpSpPr>
                <p:nvPr/>
              </p:nvGrpSpPr>
              <p:grpSpPr bwMode="auto">
                <a:xfrm>
                  <a:off x="2641" y="2696"/>
                  <a:ext cx="148" cy="344"/>
                  <a:chOff x="2801" y="1947"/>
                  <a:chExt cx="160" cy="490"/>
                </a:xfrm>
              </p:grpSpPr>
              <p:sp>
                <p:nvSpPr>
                  <p:cNvPr id="119006" name="Line 328"/>
                  <p:cNvSpPr>
                    <a:spLocks noChangeShapeType="1"/>
                  </p:cNvSpPr>
                  <p:nvPr/>
                </p:nvSpPr>
                <p:spPr bwMode="auto">
                  <a:xfrm>
                    <a:off x="2867" y="2216"/>
                    <a:ext cx="0" cy="102"/>
                  </a:xfrm>
                  <a:prstGeom prst="line">
                    <a:avLst/>
                  </a:prstGeom>
                  <a:noFill/>
                  <a:ln w="28575">
                    <a:solidFill>
                      <a:srgbClr val="FFCC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9007" name="Oval 32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801" y="1947"/>
                    <a:ext cx="160" cy="4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2">
                          <a:alpha val="64998"/>
                        </a:schemeClr>
                      </a:gs>
                      <a:gs pos="100000">
                        <a:srgbClr val="00990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9005" name="Oval 330"/>
                <p:cNvSpPr>
                  <a:spLocks noChangeAspect="1" noChangeArrowheads="1"/>
                </p:cNvSpPr>
                <p:nvPr/>
              </p:nvSpPr>
              <p:spPr bwMode="auto">
                <a:xfrm>
                  <a:off x="2659" y="2765"/>
                  <a:ext cx="148" cy="34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2">
                        <a:alpha val="64998"/>
                      </a:schemeClr>
                    </a:gs>
                    <a:gs pos="100000">
                      <a:srgbClr val="009900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429387" name="Text Box 331"/>
          <p:cNvSpPr txBox="1">
            <a:spLocks noChangeArrowheads="1"/>
          </p:cNvSpPr>
          <p:nvPr/>
        </p:nvSpPr>
        <p:spPr bwMode="auto">
          <a:xfrm>
            <a:off x="4851522" y="4967769"/>
            <a:ext cx="100540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en-US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VEGFR-2</a:t>
            </a:r>
          </a:p>
        </p:txBody>
      </p:sp>
      <p:sp>
        <p:nvSpPr>
          <p:cNvPr id="429388" name="Text Box 332"/>
          <p:cNvSpPr txBox="1">
            <a:spLocks noChangeArrowheads="1"/>
          </p:cNvSpPr>
          <p:nvPr/>
        </p:nvSpPr>
        <p:spPr bwMode="auto">
          <a:xfrm>
            <a:off x="3280373" y="4956353"/>
            <a:ext cx="100441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en-US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VEGFR-1</a:t>
            </a:r>
          </a:p>
        </p:txBody>
      </p:sp>
      <p:grpSp>
        <p:nvGrpSpPr>
          <p:cNvPr id="118790" name="Group 333"/>
          <p:cNvGrpSpPr>
            <a:grpSpLocks/>
          </p:cNvGrpSpPr>
          <p:nvPr/>
        </p:nvGrpSpPr>
        <p:grpSpPr bwMode="auto">
          <a:xfrm>
            <a:off x="4861865" y="2778982"/>
            <a:ext cx="931539" cy="2353655"/>
            <a:chOff x="3268" y="1716"/>
            <a:chExt cx="586" cy="1482"/>
          </a:xfrm>
        </p:grpSpPr>
        <p:grpSp>
          <p:nvGrpSpPr>
            <p:cNvPr id="118900" name="Group 334"/>
            <p:cNvGrpSpPr>
              <a:grpSpLocks/>
            </p:cNvGrpSpPr>
            <p:nvPr/>
          </p:nvGrpSpPr>
          <p:grpSpPr bwMode="auto">
            <a:xfrm>
              <a:off x="3268" y="2669"/>
              <a:ext cx="586" cy="529"/>
              <a:chOff x="3012" y="2895"/>
              <a:chExt cx="586" cy="529"/>
            </a:xfrm>
          </p:grpSpPr>
          <p:sp>
            <p:nvSpPr>
              <p:cNvPr id="118923" name="Line 335"/>
              <p:cNvSpPr>
                <a:spLocks noChangeShapeType="1"/>
              </p:cNvSpPr>
              <p:nvPr/>
            </p:nvSpPr>
            <p:spPr bwMode="auto">
              <a:xfrm flipV="1">
                <a:off x="3153" y="3068"/>
                <a:ext cx="85" cy="0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8924" name="Line 336"/>
              <p:cNvSpPr>
                <a:spLocks noChangeShapeType="1"/>
              </p:cNvSpPr>
              <p:nvPr/>
            </p:nvSpPr>
            <p:spPr bwMode="auto">
              <a:xfrm flipV="1">
                <a:off x="3155" y="3210"/>
                <a:ext cx="85" cy="0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8925" name="Line 337"/>
              <p:cNvSpPr>
                <a:spLocks noChangeShapeType="1"/>
              </p:cNvSpPr>
              <p:nvPr/>
            </p:nvSpPr>
            <p:spPr bwMode="auto">
              <a:xfrm flipV="1">
                <a:off x="3392" y="3255"/>
                <a:ext cx="85" cy="0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8926" name="Oval 338"/>
              <p:cNvSpPr>
                <a:spLocks noChangeArrowheads="1"/>
              </p:cNvSpPr>
              <p:nvPr/>
            </p:nvSpPr>
            <p:spPr bwMode="auto">
              <a:xfrm>
                <a:off x="3453" y="3088"/>
                <a:ext cx="130" cy="336"/>
              </a:xfrm>
              <a:prstGeom prst="ellipse">
                <a:avLst/>
              </a:prstGeom>
              <a:gradFill rotWithShape="1">
                <a:gsLst>
                  <a:gs pos="0">
                    <a:schemeClr val="tx2"/>
                  </a:gs>
                  <a:gs pos="100000">
                    <a:srgbClr val="FF9900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9395" name="Text Box 339"/>
              <p:cNvSpPr txBox="1">
                <a:spLocks noChangeArrowheads="1"/>
              </p:cNvSpPr>
              <p:nvPr/>
            </p:nvSpPr>
            <p:spPr bwMode="auto">
              <a:xfrm>
                <a:off x="3422" y="3159"/>
                <a:ext cx="176" cy="19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sz="14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cs typeface="Arial" charset="0"/>
                  </a:rPr>
                  <a:t>P</a:t>
                </a:r>
              </a:p>
            </p:txBody>
          </p:sp>
          <p:sp>
            <p:nvSpPr>
              <p:cNvPr id="118928" name="Line 340"/>
              <p:cNvSpPr>
                <a:spLocks noChangeShapeType="1"/>
              </p:cNvSpPr>
              <p:nvPr/>
            </p:nvSpPr>
            <p:spPr bwMode="auto">
              <a:xfrm flipV="1">
                <a:off x="3391" y="3098"/>
                <a:ext cx="85" cy="1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8929" name="Oval 341"/>
              <p:cNvSpPr>
                <a:spLocks noChangeArrowheads="1"/>
              </p:cNvSpPr>
              <p:nvPr/>
            </p:nvSpPr>
            <p:spPr bwMode="auto">
              <a:xfrm>
                <a:off x="3453" y="2931"/>
                <a:ext cx="130" cy="336"/>
              </a:xfrm>
              <a:prstGeom prst="ellipse">
                <a:avLst/>
              </a:prstGeom>
              <a:gradFill rotWithShape="1">
                <a:gsLst>
                  <a:gs pos="0">
                    <a:schemeClr val="tx2"/>
                  </a:gs>
                  <a:gs pos="100000">
                    <a:srgbClr val="FF9900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9398" name="Text Box 342"/>
              <p:cNvSpPr txBox="1">
                <a:spLocks noChangeArrowheads="1"/>
              </p:cNvSpPr>
              <p:nvPr/>
            </p:nvSpPr>
            <p:spPr bwMode="auto">
              <a:xfrm>
                <a:off x="3422" y="3002"/>
                <a:ext cx="176" cy="19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sz="14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cs typeface="Arial" charset="0"/>
                  </a:rPr>
                  <a:t>P</a:t>
                </a:r>
              </a:p>
            </p:txBody>
          </p:sp>
          <p:sp>
            <p:nvSpPr>
              <p:cNvPr id="118931" name="Oval 343"/>
              <p:cNvSpPr>
                <a:spLocks noChangeArrowheads="1"/>
              </p:cNvSpPr>
              <p:nvPr/>
            </p:nvSpPr>
            <p:spPr bwMode="auto">
              <a:xfrm>
                <a:off x="3037" y="3036"/>
                <a:ext cx="130" cy="336"/>
              </a:xfrm>
              <a:prstGeom prst="ellipse">
                <a:avLst/>
              </a:prstGeom>
              <a:gradFill rotWithShape="1">
                <a:gsLst>
                  <a:gs pos="0">
                    <a:schemeClr val="tx2"/>
                  </a:gs>
                  <a:gs pos="100000">
                    <a:srgbClr val="FF9900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8932" name="Oval 344"/>
              <p:cNvSpPr>
                <a:spLocks noChangeArrowheads="1"/>
              </p:cNvSpPr>
              <p:nvPr/>
            </p:nvSpPr>
            <p:spPr bwMode="auto">
              <a:xfrm>
                <a:off x="3037" y="2895"/>
                <a:ext cx="130" cy="336"/>
              </a:xfrm>
              <a:prstGeom prst="ellipse">
                <a:avLst/>
              </a:prstGeom>
              <a:gradFill rotWithShape="1">
                <a:gsLst>
                  <a:gs pos="0">
                    <a:schemeClr val="tx2"/>
                  </a:gs>
                  <a:gs pos="100000">
                    <a:srgbClr val="FF9900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9401" name="Text Box 345"/>
              <p:cNvSpPr txBox="1">
                <a:spLocks noChangeArrowheads="1"/>
              </p:cNvSpPr>
              <p:nvPr/>
            </p:nvSpPr>
            <p:spPr bwMode="auto">
              <a:xfrm>
                <a:off x="3012" y="2972"/>
                <a:ext cx="176" cy="19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sz="14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cs typeface="Arial" charset="0"/>
                  </a:rPr>
                  <a:t>P</a:t>
                </a:r>
              </a:p>
            </p:txBody>
          </p:sp>
          <p:sp>
            <p:nvSpPr>
              <p:cNvPr id="429402" name="Text Box 346"/>
              <p:cNvSpPr txBox="1">
                <a:spLocks noChangeArrowheads="1"/>
              </p:cNvSpPr>
              <p:nvPr/>
            </p:nvSpPr>
            <p:spPr bwMode="auto">
              <a:xfrm>
                <a:off x="3012" y="3114"/>
                <a:ext cx="176" cy="19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sz="14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cs typeface="Arial" charset="0"/>
                  </a:rPr>
                  <a:t>P</a:t>
                </a:r>
              </a:p>
            </p:txBody>
          </p:sp>
        </p:grpSp>
        <p:grpSp>
          <p:nvGrpSpPr>
            <p:cNvPr id="118901" name="Group 347"/>
            <p:cNvGrpSpPr>
              <a:grpSpLocks noChangeAspect="1"/>
            </p:cNvGrpSpPr>
            <p:nvPr/>
          </p:nvGrpSpPr>
          <p:grpSpPr bwMode="auto">
            <a:xfrm>
              <a:off x="3463" y="1716"/>
              <a:ext cx="132" cy="1377"/>
              <a:chOff x="2614" y="1514"/>
              <a:chExt cx="164" cy="1709"/>
            </a:xfrm>
          </p:grpSpPr>
          <p:sp>
            <p:nvSpPr>
              <p:cNvPr id="118913" name="Line 348"/>
              <p:cNvSpPr>
                <a:spLocks noChangeAspect="1" noChangeShapeType="1"/>
              </p:cNvSpPr>
              <p:nvPr/>
            </p:nvSpPr>
            <p:spPr bwMode="auto">
              <a:xfrm flipV="1">
                <a:off x="2692" y="1723"/>
                <a:ext cx="9" cy="1469"/>
              </a:xfrm>
              <a:prstGeom prst="line">
                <a:avLst/>
              </a:prstGeom>
              <a:noFill/>
              <a:ln w="28575">
                <a:solidFill>
                  <a:srgbClr val="FFCC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9405" name="Oval 349"/>
              <p:cNvSpPr>
                <a:spLocks noChangeAspect="1" noChangeArrowheads="1"/>
              </p:cNvSpPr>
              <p:nvPr/>
            </p:nvSpPr>
            <p:spPr bwMode="auto">
              <a:xfrm>
                <a:off x="2614" y="2378"/>
                <a:ext cx="164" cy="417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29406" name="Rectangle 350"/>
              <p:cNvSpPr>
                <a:spLocks noChangeAspect="1" noChangeArrowheads="1"/>
              </p:cNvSpPr>
              <p:nvPr/>
            </p:nvSpPr>
            <p:spPr bwMode="auto">
              <a:xfrm>
                <a:off x="2627" y="2782"/>
                <a:ext cx="141" cy="296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29407" name="Rectangle 351"/>
              <p:cNvSpPr>
                <a:spLocks noChangeAspect="1" noChangeArrowheads="1"/>
              </p:cNvSpPr>
              <p:nvPr/>
            </p:nvSpPr>
            <p:spPr bwMode="auto">
              <a:xfrm>
                <a:off x="2627" y="2927"/>
                <a:ext cx="141" cy="296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29408" name="Oval 352"/>
              <p:cNvSpPr>
                <a:spLocks noChangeAspect="1" noChangeArrowheads="1"/>
              </p:cNvSpPr>
              <p:nvPr/>
            </p:nvSpPr>
            <p:spPr bwMode="auto">
              <a:xfrm>
                <a:off x="2614" y="2233"/>
                <a:ext cx="164" cy="417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29409" name="Oval 353"/>
              <p:cNvSpPr>
                <a:spLocks noChangeAspect="1" noChangeArrowheads="1"/>
              </p:cNvSpPr>
              <p:nvPr/>
            </p:nvSpPr>
            <p:spPr bwMode="auto">
              <a:xfrm>
                <a:off x="2614" y="2089"/>
                <a:ext cx="164" cy="417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29410" name="Oval 354"/>
              <p:cNvSpPr>
                <a:spLocks noChangeAspect="1" noChangeArrowheads="1"/>
              </p:cNvSpPr>
              <p:nvPr/>
            </p:nvSpPr>
            <p:spPr bwMode="auto">
              <a:xfrm>
                <a:off x="2614" y="1946"/>
                <a:ext cx="164" cy="417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29411" name="Oval 355"/>
              <p:cNvSpPr>
                <a:spLocks noChangeAspect="1" noChangeArrowheads="1"/>
              </p:cNvSpPr>
              <p:nvPr/>
            </p:nvSpPr>
            <p:spPr bwMode="auto">
              <a:xfrm>
                <a:off x="2614" y="1802"/>
                <a:ext cx="164" cy="417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29412" name="Oval 356"/>
              <p:cNvSpPr>
                <a:spLocks noChangeAspect="1" noChangeArrowheads="1"/>
              </p:cNvSpPr>
              <p:nvPr/>
            </p:nvSpPr>
            <p:spPr bwMode="auto">
              <a:xfrm>
                <a:off x="2614" y="1658"/>
                <a:ext cx="164" cy="417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29413" name="Oval 357"/>
              <p:cNvSpPr>
                <a:spLocks noChangeAspect="1" noChangeArrowheads="1"/>
              </p:cNvSpPr>
              <p:nvPr/>
            </p:nvSpPr>
            <p:spPr bwMode="auto">
              <a:xfrm>
                <a:off x="2614" y="1514"/>
                <a:ext cx="164" cy="417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/>
              </a:p>
            </p:txBody>
          </p:sp>
        </p:grpSp>
        <p:grpSp>
          <p:nvGrpSpPr>
            <p:cNvPr id="118902" name="Group 358"/>
            <p:cNvGrpSpPr>
              <a:grpSpLocks noChangeAspect="1"/>
            </p:cNvGrpSpPr>
            <p:nvPr/>
          </p:nvGrpSpPr>
          <p:grpSpPr bwMode="auto">
            <a:xfrm>
              <a:off x="3549" y="1756"/>
              <a:ext cx="136" cy="1376"/>
              <a:chOff x="2614" y="1514"/>
              <a:chExt cx="169" cy="1708"/>
            </a:xfrm>
          </p:grpSpPr>
          <p:sp>
            <p:nvSpPr>
              <p:cNvPr id="118903" name="Line 359"/>
              <p:cNvSpPr>
                <a:spLocks noChangeAspect="1" noChangeShapeType="1"/>
              </p:cNvSpPr>
              <p:nvPr/>
            </p:nvSpPr>
            <p:spPr bwMode="auto">
              <a:xfrm flipV="1">
                <a:off x="2692" y="1723"/>
                <a:ext cx="9" cy="1469"/>
              </a:xfrm>
              <a:prstGeom prst="line">
                <a:avLst/>
              </a:prstGeom>
              <a:noFill/>
              <a:ln w="28575">
                <a:solidFill>
                  <a:srgbClr val="FFCC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9416" name="Oval 360"/>
              <p:cNvSpPr>
                <a:spLocks noChangeAspect="1" noChangeArrowheads="1"/>
              </p:cNvSpPr>
              <p:nvPr/>
            </p:nvSpPr>
            <p:spPr bwMode="auto">
              <a:xfrm>
                <a:off x="2614" y="2376"/>
                <a:ext cx="169" cy="417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29417" name="Rectangle 361"/>
              <p:cNvSpPr>
                <a:spLocks noChangeAspect="1" noChangeArrowheads="1"/>
              </p:cNvSpPr>
              <p:nvPr/>
            </p:nvSpPr>
            <p:spPr bwMode="auto">
              <a:xfrm>
                <a:off x="2624" y="2777"/>
                <a:ext cx="144" cy="297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29418" name="Rectangle 362"/>
              <p:cNvSpPr>
                <a:spLocks noChangeAspect="1" noChangeArrowheads="1"/>
              </p:cNvSpPr>
              <p:nvPr/>
            </p:nvSpPr>
            <p:spPr bwMode="auto">
              <a:xfrm>
                <a:off x="2624" y="2925"/>
                <a:ext cx="144" cy="297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29419" name="Oval 363"/>
              <p:cNvSpPr>
                <a:spLocks noChangeAspect="1" noChangeArrowheads="1"/>
              </p:cNvSpPr>
              <p:nvPr/>
            </p:nvSpPr>
            <p:spPr bwMode="auto">
              <a:xfrm>
                <a:off x="2614" y="2232"/>
                <a:ext cx="169" cy="417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29420" name="Oval 364"/>
              <p:cNvSpPr>
                <a:spLocks noChangeAspect="1" noChangeArrowheads="1"/>
              </p:cNvSpPr>
              <p:nvPr/>
            </p:nvSpPr>
            <p:spPr bwMode="auto">
              <a:xfrm>
                <a:off x="2614" y="2088"/>
                <a:ext cx="169" cy="417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29421" name="Oval 365"/>
              <p:cNvSpPr>
                <a:spLocks noChangeAspect="1" noChangeArrowheads="1"/>
              </p:cNvSpPr>
              <p:nvPr/>
            </p:nvSpPr>
            <p:spPr bwMode="auto">
              <a:xfrm>
                <a:off x="2614" y="1945"/>
                <a:ext cx="169" cy="417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29422" name="Oval 366"/>
              <p:cNvSpPr>
                <a:spLocks noChangeAspect="1" noChangeArrowheads="1"/>
              </p:cNvSpPr>
              <p:nvPr/>
            </p:nvSpPr>
            <p:spPr bwMode="auto">
              <a:xfrm>
                <a:off x="2614" y="1801"/>
                <a:ext cx="169" cy="417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29423" name="Oval 367"/>
              <p:cNvSpPr>
                <a:spLocks noChangeAspect="1" noChangeArrowheads="1"/>
              </p:cNvSpPr>
              <p:nvPr/>
            </p:nvSpPr>
            <p:spPr bwMode="auto">
              <a:xfrm>
                <a:off x="2614" y="1658"/>
                <a:ext cx="169" cy="417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29424" name="Oval 368"/>
              <p:cNvSpPr>
                <a:spLocks noChangeAspect="1" noChangeArrowheads="1"/>
              </p:cNvSpPr>
              <p:nvPr/>
            </p:nvSpPr>
            <p:spPr bwMode="auto">
              <a:xfrm>
                <a:off x="2614" y="1514"/>
                <a:ext cx="169" cy="417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/>
              </a:p>
            </p:txBody>
          </p:sp>
        </p:grpSp>
      </p:grpSp>
      <p:grpSp>
        <p:nvGrpSpPr>
          <p:cNvPr id="118791" name="Group 369"/>
          <p:cNvGrpSpPr>
            <a:grpSpLocks/>
          </p:cNvGrpSpPr>
          <p:nvPr/>
        </p:nvGrpSpPr>
        <p:grpSpPr bwMode="auto">
          <a:xfrm>
            <a:off x="3313191" y="2721672"/>
            <a:ext cx="931718" cy="2425690"/>
            <a:chOff x="2107" y="1610"/>
            <a:chExt cx="587" cy="1528"/>
          </a:xfrm>
        </p:grpSpPr>
        <p:grpSp>
          <p:nvGrpSpPr>
            <p:cNvPr id="118865" name="Group 370"/>
            <p:cNvGrpSpPr>
              <a:grpSpLocks/>
            </p:cNvGrpSpPr>
            <p:nvPr/>
          </p:nvGrpSpPr>
          <p:grpSpPr bwMode="auto">
            <a:xfrm>
              <a:off x="2107" y="2609"/>
              <a:ext cx="587" cy="529"/>
              <a:chOff x="3021" y="2893"/>
              <a:chExt cx="587" cy="529"/>
            </a:xfrm>
          </p:grpSpPr>
          <p:sp>
            <p:nvSpPr>
              <p:cNvPr id="118888" name="Line 371"/>
              <p:cNvSpPr>
                <a:spLocks noChangeShapeType="1"/>
              </p:cNvSpPr>
              <p:nvPr/>
            </p:nvSpPr>
            <p:spPr bwMode="auto">
              <a:xfrm flipV="1">
                <a:off x="3153" y="3068"/>
                <a:ext cx="85" cy="0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8889" name="Line 372"/>
              <p:cNvSpPr>
                <a:spLocks noChangeShapeType="1"/>
              </p:cNvSpPr>
              <p:nvPr/>
            </p:nvSpPr>
            <p:spPr bwMode="auto">
              <a:xfrm flipV="1">
                <a:off x="3155" y="3210"/>
                <a:ext cx="85" cy="0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8890" name="Line 373"/>
              <p:cNvSpPr>
                <a:spLocks noChangeShapeType="1"/>
              </p:cNvSpPr>
              <p:nvPr/>
            </p:nvSpPr>
            <p:spPr bwMode="auto">
              <a:xfrm flipV="1">
                <a:off x="3392" y="3255"/>
                <a:ext cx="85" cy="0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8891" name="Oval 374"/>
              <p:cNvSpPr>
                <a:spLocks noChangeArrowheads="1"/>
              </p:cNvSpPr>
              <p:nvPr/>
            </p:nvSpPr>
            <p:spPr bwMode="auto">
              <a:xfrm>
                <a:off x="3453" y="3086"/>
                <a:ext cx="130" cy="336"/>
              </a:xfrm>
              <a:prstGeom prst="ellipse">
                <a:avLst/>
              </a:prstGeom>
              <a:gradFill rotWithShape="1">
                <a:gsLst>
                  <a:gs pos="0">
                    <a:schemeClr val="tx2"/>
                  </a:gs>
                  <a:gs pos="100000">
                    <a:srgbClr val="FF9900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9431" name="Text Box 375"/>
              <p:cNvSpPr txBox="1">
                <a:spLocks noChangeArrowheads="1"/>
              </p:cNvSpPr>
              <p:nvPr/>
            </p:nvSpPr>
            <p:spPr bwMode="auto">
              <a:xfrm>
                <a:off x="3431" y="3159"/>
                <a:ext cx="177" cy="19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sz="14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cs typeface="Arial" charset="0"/>
                  </a:rPr>
                  <a:t>P</a:t>
                </a:r>
              </a:p>
            </p:txBody>
          </p:sp>
          <p:sp>
            <p:nvSpPr>
              <p:cNvPr id="118893" name="Line 376"/>
              <p:cNvSpPr>
                <a:spLocks noChangeShapeType="1"/>
              </p:cNvSpPr>
              <p:nvPr/>
            </p:nvSpPr>
            <p:spPr bwMode="auto">
              <a:xfrm flipV="1">
                <a:off x="3391" y="3098"/>
                <a:ext cx="85" cy="1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8894" name="Oval 377"/>
              <p:cNvSpPr>
                <a:spLocks noChangeArrowheads="1"/>
              </p:cNvSpPr>
              <p:nvPr/>
            </p:nvSpPr>
            <p:spPr bwMode="auto">
              <a:xfrm>
                <a:off x="3453" y="2929"/>
                <a:ext cx="130" cy="336"/>
              </a:xfrm>
              <a:prstGeom prst="ellipse">
                <a:avLst/>
              </a:prstGeom>
              <a:gradFill rotWithShape="1">
                <a:gsLst>
                  <a:gs pos="0">
                    <a:schemeClr val="tx2"/>
                  </a:gs>
                  <a:gs pos="100000">
                    <a:srgbClr val="FF9900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9434" name="Text Box 378"/>
              <p:cNvSpPr txBox="1">
                <a:spLocks noChangeArrowheads="1"/>
              </p:cNvSpPr>
              <p:nvPr/>
            </p:nvSpPr>
            <p:spPr bwMode="auto">
              <a:xfrm>
                <a:off x="3431" y="3002"/>
                <a:ext cx="177" cy="19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sz="14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cs typeface="Arial" charset="0"/>
                  </a:rPr>
                  <a:t>P</a:t>
                </a:r>
              </a:p>
            </p:txBody>
          </p:sp>
          <p:sp>
            <p:nvSpPr>
              <p:cNvPr id="118896" name="Oval 379"/>
              <p:cNvSpPr>
                <a:spLocks noChangeArrowheads="1"/>
              </p:cNvSpPr>
              <p:nvPr/>
            </p:nvSpPr>
            <p:spPr bwMode="auto">
              <a:xfrm>
                <a:off x="3037" y="3034"/>
                <a:ext cx="130" cy="336"/>
              </a:xfrm>
              <a:prstGeom prst="ellipse">
                <a:avLst/>
              </a:prstGeom>
              <a:gradFill rotWithShape="1">
                <a:gsLst>
                  <a:gs pos="0">
                    <a:schemeClr val="tx2"/>
                  </a:gs>
                  <a:gs pos="100000">
                    <a:srgbClr val="FF9900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8897" name="Oval 380"/>
              <p:cNvSpPr>
                <a:spLocks noChangeArrowheads="1"/>
              </p:cNvSpPr>
              <p:nvPr/>
            </p:nvSpPr>
            <p:spPr bwMode="auto">
              <a:xfrm>
                <a:off x="3037" y="2893"/>
                <a:ext cx="130" cy="336"/>
              </a:xfrm>
              <a:prstGeom prst="ellipse">
                <a:avLst/>
              </a:prstGeom>
              <a:gradFill rotWithShape="1">
                <a:gsLst>
                  <a:gs pos="0">
                    <a:schemeClr val="tx2"/>
                  </a:gs>
                  <a:gs pos="100000">
                    <a:srgbClr val="FF9900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9437" name="Text Box 381"/>
              <p:cNvSpPr txBox="1">
                <a:spLocks noChangeArrowheads="1"/>
              </p:cNvSpPr>
              <p:nvPr/>
            </p:nvSpPr>
            <p:spPr bwMode="auto">
              <a:xfrm>
                <a:off x="3021" y="2972"/>
                <a:ext cx="177" cy="19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sz="14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cs typeface="Arial" charset="0"/>
                  </a:rPr>
                  <a:t>P</a:t>
                </a:r>
              </a:p>
            </p:txBody>
          </p:sp>
          <p:sp>
            <p:nvSpPr>
              <p:cNvPr id="429438" name="Text Box 382"/>
              <p:cNvSpPr txBox="1">
                <a:spLocks noChangeArrowheads="1"/>
              </p:cNvSpPr>
              <p:nvPr/>
            </p:nvSpPr>
            <p:spPr bwMode="auto">
              <a:xfrm>
                <a:off x="3021" y="3114"/>
                <a:ext cx="177" cy="19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sz="14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cs typeface="Arial" charset="0"/>
                  </a:rPr>
                  <a:t>P</a:t>
                </a:r>
              </a:p>
            </p:txBody>
          </p:sp>
        </p:grpSp>
        <p:grpSp>
          <p:nvGrpSpPr>
            <p:cNvPr id="118866" name="Group 383"/>
            <p:cNvGrpSpPr>
              <a:grpSpLocks noChangeAspect="1"/>
            </p:cNvGrpSpPr>
            <p:nvPr/>
          </p:nvGrpSpPr>
          <p:grpSpPr bwMode="auto">
            <a:xfrm>
              <a:off x="2279" y="1610"/>
              <a:ext cx="167" cy="1434"/>
              <a:chOff x="2336" y="1763"/>
              <a:chExt cx="186" cy="1597"/>
            </a:xfrm>
          </p:grpSpPr>
          <p:sp>
            <p:nvSpPr>
              <p:cNvPr id="118878" name="Line 384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427" y="1998"/>
                <a:ext cx="3" cy="1335"/>
              </a:xfrm>
              <a:prstGeom prst="line">
                <a:avLst/>
              </a:prstGeom>
              <a:noFill/>
              <a:ln w="28575">
                <a:solidFill>
                  <a:srgbClr val="FFCC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9441" name="Rectangle 385"/>
              <p:cNvSpPr>
                <a:spLocks noChangeAspect="1" noChangeArrowheads="1"/>
              </p:cNvSpPr>
              <p:nvPr/>
            </p:nvSpPr>
            <p:spPr bwMode="auto">
              <a:xfrm>
                <a:off x="2341" y="2935"/>
                <a:ext cx="176" cy="266"/>
              </a:xfrm>
              <a:prstGeom prst="rect">
                <a:avLst/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29442" name="AutoShape 386"/>
              <p:cNvSpPr>
                <a:spLocks noChangeAspect="1" noChangeArrowheads="1"/>
              </p:cNvSpPr>
              <p:nvPr/>
            </p:nvSpPr>
            <p:spPr bwMode="auto">
              <a:xfrm>
                <a:off x="2336" y="1763"/>
                <a:ext cx="186" cy="529"/>
              </a:xfrm>
              <a:prstGeom prst="diamond">
                <a:avLst/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shade val="56078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29443" name="AutoShape 387"/>
              <p:cNvSpPr>
                <a:spLocks noChangeAspect="1" noChangeArrowheads="1"/>
              </p:cNvSpPr>
              <p:nvPr/>
            </p:nvSpPr>
            <p:spPr bwMode="auto">
              <a:xfrm>
                <a:off x="2336" y="1884"/>
                <a:ext cx="186" cy="529"/>
              </a:xfrm>
              <a:prstGeom prst="diamond">
                <a:avLst/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shade val="56078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29444" name="AutoShape 388"/>
              <p:cNvSpPr>
                <a:spLocks noChangeAspect="1" noChangeArrowheads="1"/>
              </p:cNvSpPr>
              <p:nvPr/>
            </p:nvSpPr>
            <p:spPr bwMode="auto">
              <a:xfrm>
                <a:off x="2336" y="2004"/>
                <a:ext cx="186" cy="529"/>
              </a:xfrm>
              <a:prstGeom prst="diamond">
                <a:avLst/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shade val="56078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29445" name="AutoShape 389"/>
              <p:cNvSpPr>
                <a:spLocks noChangeAspect="1" noChangeArrowheads="1"/>
              </p:cNvSpPr>
              <p:nvPr/>
            </p:nvSpPr>
            <p:spPr bwMode="auto">
              <a:xfrm>
                <a:off x="2336" y="2129"/>
                <a:ext cx="186" cy="529"/>
              </a:xfrm>
              <a:prstGeom prst="diamond">
                <a:avLst/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shade val="56078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29446" name="AutoShape 390"/>
              <p:cNvSpPr>
                <a:spLocks noChangeAspect="1" noChangeArrowheads="1"/>
              </p:cNvSpPr>
              <p:nvPr/>
            </p:nvSpPr>
            <p:spPr bwMode="auto">
              <a:xfrm>
                <a:off x="2336" y="2250"/>
                <a:ext cx="186" cy="529"/>
              </a:xfrm>
              <a:prstGeom prst="diamond">
                <a:avLst/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shade val="56078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29447" name="AutoShape 391"/>
              <p:cNvSpPr>
                <a:spLocks noChangeAspect="1" noChangeArrowheads="1"/>
              </p:cNvSpPr>
              <p:nvPr/>
            </p:nvSpPr>
            <p:spPr bwMode="auto">
              <a:xfrm>
                <a:off x="2336" y="2370"/>
                <a:ext cx="186" cy="529"/>
              </a:xfrm>
              <a:prstGeom prst="diamond">
                <a:avLst/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shade val="56078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29448" name="AutoShape 392"/>
              <p:cNvSpPr>
                <a:spLocks noChangeAspect="1" noChangeArrowheads="1"/>
              </p:cNvSpPr>
              <p:nvPr/>
            </p:nvSpPr>
            <p:spPr bwMode="auto">
              <a:xfrm>
                <a:off x="2336" y="2490"/>
                <a:ext cx="186" cy="529"/>
              </a:xfrm>
              <a:prstGeom prst="diamond">
                <a:avLst/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shade val="56078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29449" name="Rectangle 393"/>
              <p:cNvSpPr>
                <a:spLocks noChangeAspect="1" noChangeArrowheads="1"/>
              </p:cNvSpPr>
              <p:nvPr/>
            </p:nvSpPr>
            <p:spPr bwMode="auto">
              <a:xfrm>
                <a:off x="2341" y="3094"/>
                <a:ext cx="176" cy="266"/>
              </a:xfrm>
              <a:prstGeom prst="rect">
                <a:avLst/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/>
              </a:p>
            </p:txBody>
          </p:sp>
        </p:grpSp>
        <p:grpSp>
          <p:nvGrpSpPr>
            <p:cNvPr id="118867" name="Group 394"/>
            <p:cNvGrpSpPr>
              <a:grpSpLocks noChangeAspect="1"/>
            </p:cNvGrpSpPr>
            <p:nvPr/>
          </p:nvGrpSpPr>
          <p:grpSpPr bwMode="auto">
            <a:xfrm>
              <a:off x="2359" y="1649"/>
              <a:ext cx="167" cy="1434"/>
              <a:chOff x="2336" y="1763"/>
              <a:chExt cx="186" cy="1597"/>
            </a:xfrm>
          </p:grpSpPr>
          <p:sp>
            <p:nvSpPr>
              <p:cNvPr id="118868" name="Line 395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427" y="1998"/>
                <a:ext cx="3" cy="1335"/>
              </a:xfrm>
              <a:prstGeom prst="line">
                <a:avLst/>
              </a:prstGeom>
              <a:noFill/>
              <a:ln w="28575">
                <a:solidFill>
                  <a:srgbClr val="FFCC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9452" name="Rectangle 396"/>
              <p:cNvSpPr>
                <a:spLocks noChangeAspect="1" noChangeArrowheads="1"/>
              </p:cNvSpPr>
              <p:nvPr/>
            </p:nvSpPr>
            <p:spPr bwMode="auto">
              <a:xfrm>
                <a:off x="2341" y="2935"/>
                <a:ext cx="176" cy="266"/>
              </a:xfrm>
              <a:prstGeom prst="rect">
                <a:avLst/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29453" name="AutoShape 397"/>
              <p:cNvSpPr>
                <a:spLocks noChangeAspect="1" noChangeArrowheads="1"/>
              </p:cNvSpPr>
              <p:nvPr/>
            </p:nvSpPr>
            <p:spPr bwMode="auto">
              <a:xfrm>
                <a:off x="2336" y="1763"/>
                <a:ext cx="186" cy="529"/>
              </a:xfrm>
              <a:prstGeom prst="diamond">
                <a:avLst/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shade val="56078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29454" name="AutoShape 398"/>
              <p:cNvSpPr>
                <a:spLocks noChangeAspect="1" noChangeArrowheads="1"/>
              </p:cNvSpPr>
              <p:nvPr/>
            </p:nvSpPr>
            <p:spPr bwMode="auto">
              <a:xfrm>
                <a:off x="2336" y="1884"/>
                <a:ext cx="186" cy="529"/>
              </a:xfrm>
              <a:prstGeom prst="diamond">
                <a:avLst/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shade val="56078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29455" name="AutoShape 399"/>
              <p:cNvSpPr>
                <a:spLocks noChangeAspect="1" noChangeArrowheads="1"/>
              </p:cNvSpPr>
              <p:nvPr/>
            </p:nvSpPr>
            <p:spPr bwMode="auto">
              <a:xfrm>
                <a:off x="2336" y="2004"/>
                <a:ext cx="186" cy="529"/>
              </a:xfrm>
              <a:prstGeom prst="diamond">
                <a:avLst/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shade val="56078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29456" name="AutoShape 400"/>
              <p:cNvSpPr>
                <a:spLocks noChangeAspect="1" noChangeArrowheads="1"/>
              </p:cNvSpPr>
              <p:nvPr/>
            </p:nvSpPr>
            <p:spPr bwMode="auto">
              <a:xfrm>
                <a:off x="2336" y="2129"/>
                <a:ext cx="186" cy="529"/>
              </a:xfrm>
              <a:prstGeom prst="diamond">
                <a:avLst/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shade val="56078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29457" name="AutoShape 401"/>
              <p:cNvSpPr>
                <a:spLocks noChangeAspect="1" noChangeArrowheads="1"/>
              </p:cNvSpPr>
              <p:nvPr/>
            </p:nvSpPr>
            <p:spPr bwMode="auto">
              <a:xfrm>
                <a:off x="2336" y="2250"/>
                <a:ext cx="186" cy="529"/>
              </a:xfrm>
              <a:prstGeom prst="diamond">
                <a:avLst/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shade val="56078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29458" name="AutoShape 402"/>
              <p:cNvSpPr>
                <a:spLocks noChangeAspect="1" noChangeArrowheads="1"/>
              </p:cNvSpPr>
              <p:nvPr/>
            </p:nvSpPr>
            <p:spPr bwMode="auto">
              <a:xfrm>
                <a:off x="2336" y="2370"/>
                <a:ext cx="186" cy="529"/>
              </a:xfrm>
              <a:prstGeom prst="diamond">
                <a:avLst/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shade val="56078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29459" name="AutoShape 403"/>
              <p:cNvSpPr>
                <a:spLocks noChangeAspect="1" noChangeArrowheads="1"/>
              </p:cNvSpPr>
              <p:nvPr/>
            </p:nvSpPr>
            <p:spPr bwMode="auto">
              <a:xfrm>
                <a:off x="2336" y="2490"/>
                <a:ext cx="186" cy="529"/>
              </a:xfrm>
              <a:prstGeom prst="diamond">
                <a:avLst/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shade val="56078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29460" name="Rectangle 404"/>
              <p:cNvSpPr>
                <a:spLocks noChangeAspect="1" noChangeArrowheads="1"/>
              </p:cNvSpPr>
              <p:nvPr/>
            </p:nvSpPr>
            <p:spPr bwMode="auto">
              <a:xfrm>
                <a:off x="2341" y="3094"/>
                <a:ext cx="176" cy="266"/>
              </a:xfrm>
              <a:prstGeom prst="rect">
                <a:avLst/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/>
              </a:p>
            </p:txBody>
          </p:sp>
        </p:grpSp>
      </p:grpSp>
      <p:sp>
        <p:nvSpPr>
          <p:cNvPr id="429461" name="Text Box 405"/>
          <p:cNvSpPr txBox="1">
            <a:spLocks noChangeArrowheads="1"/>
          </p:cNvSpPr>
          <p:nvPr/>
        </p:nvSpPr>
        <p:spPr bwMode="auto">
          <a:xfrm>
            <a:off x="3382820" y="5453783"/>
            <a:ext cx="2127250" cy="284574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 eaLnBrk="0" hangingPunct="0">
              <a:defRPr/>
            </a:pPr>
            <a:r>
              <a:rPr lang="en-US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Endothelial cell</a:t>
            </a:r>
            <a:endParaRPr lang="en-US" dirty="0">
              <a:solidFill>
                <a:srgbClr val="0000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  <a:sym typeface="Symbol" pitchFamily="18" charset="2"/>
            </a:endParaRPr>
          </a:p>
        </p:txBody>
      </p:sp>
      <p:sp>
        <p:nvSpPr>
          <p:cNvPr id="429462" name="Text Box 406"/>
          <p:cNvSpPr txBox="1">
            <a:spLocks noChangeArrowheads="1"/>
          </p:cNvSpPr>
          <p:nvPr/>
        </p:nvSpPr>
        <p:spPr bwMode="auto">
          <a:xfrm>
            <a:off x="5550506" y="5517387"/>
            <a:ext cx="3571875" cy="607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5000"/>
              </a:lnSpc>
              <a:tabLst>
                <a:tab pos="285750" algn="l"/>
                <a:tab pos="517525" algn="l"/>
                <a:tab pos="738188" algn="l"/>
              </a:tabLst>
              <a:defRPr/>
            </a:pPr>
            <a:r>
              <a:rPr lang="en-U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	</a:t>
            </a:r>
            <a:r>
              <a:rPr lang="en-US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Small-molecule inhibitors</a:t>
            </a: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 </a:t>
            </a:r>
            <a:b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</a:b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		</a:t>
            </a:r>
            <a:endParaRPr lang="en-US" sz="1400" b="1" dirty="0">
              <a:solidFill>
                <a:srgbClr val="0000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</p:txBody>
      </p:sp>
      <p:sp>
        <p:nvSpPr>
          <p:cNvPr id="118794" name="Line 407"/>
          <p:cNvSpPr>
            <a:spLocks noChangeShapeType="1"/>
          </p:cNvSpPr>
          <p:nvPr/>
        </p:nvSpPr>
        <p:spPr bwMode="auto">
          <a:xfrm rot="9774702">
            <a:off x="6289415" y="4949829"/>
            <a:ext cx="343477" cy="40283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18795" name="Group 408"/>
          <p:cNvGrpSpPr>
            <a:grpSpLocks/>
          </p:cNvGrpSpPr>
          <p:nvPr/>
        </p:nvGrpSpPr>
        <p:grpSpPr bwMode="auto">
          <a:xfrm>
            <a:off x="6664614" y="5256441"/>
            <a:ext cx="381000" cy="349016"/>
            <a:chOff x="4709" y="3294"/>
            <a:chExt cx="240" cy="220"/>
          </a:xfrm>
        </p:grpSpPr>
        <p:sp>
          <p:nvSpPr>
            <p:cNvPr id="118862" name="Oval 409"/>
            <p:cNvSpPr>
              <a:spLocks noChangeAspect="1" noChangeArrowheads="1"/>
            </p:cNvSpPr>
            <p:nvPr/>
          </p:nvSpPr>
          <p:spPr bwMode="auto">
            <a:xfrm>
              <a:off x="4709" y="3320"/>
              <a:ext cx="150" cy="135"/>
            </a:xfrm>
            <a:prstGeom prst="ellipse">
              <a:avLst/>
            </a:prstGeom>
            <a:gradFill rotWithShape="1">
              <a:gsLst>
                <a:gs pos="0">
                  <a:srgbClr val="FF66FF"/>
                </a:gs>
                <a:gs pos="100000">
                  <a:srgbClr val="693F69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8863" name="Oval 410"/>
            <p:cNvSpPr>
              <a:spLocks noChangeAspect="1" noChangeArrowheads="1"/>
            </p:cNvSpPr>
            <p:nvPr/>
          </p:nvSpPr>
          <p:spPr bwMode="auto">
            <a:xfrm>
              <a:off x="4762" y="3378"/>
              <a:ext cx="150" cy="136"/>
            </a:xfrm>
            <a:prstGeom prst="ellipse">
              <a:avLst/>
            </a:prstGeom>
            <a:gradFill rotWithShape="1">
              <a:gsLst>
                <a:gs pos="0">
                  <a:srgbClr val="FF66FF"/>
                </a:gs>
                <a:gs pos="100000">
                  <a:srgbClr val="6B2B6B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8864" name="Oval 411"/>
            <p:cNvSpPr>
              <a:spLocks noChangeAspect="1" noChangeArrowheads="1"/>
            </p:cNvSpPr>
            <p:nvPr/>
          </p:nvSpPr>
          <p:spPr bwMode="auto">
            <a:xfrm>
              <a:off x="4799" y="3294"/>
              <a:ext cx="150" cy="136"/>
            </a:xfrm>
            <a:prstGeom prst="ellipse">
              <a:avLst/>
            </a:prstGeom>
            <a:gradFill rotWithShape="1">
              <a:gsLst>
                <a:gs pos="0">
                  <a:srgbClr val="FF66FF"/>
                </a:gs>
                <a:gs pos="100000">
                  <a:srgbClr val="8F398F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18796" name="Group 412"/>
          <p:cNvGrpSpPr>
            <a:grpSpLocks/>
          </p:cNvGrpSpPr>
          <p:nvPr/>
        </p:nvGrpSpPr>
        <p:grpSpPr bwMode="auto">
          <a:xfrm>
            <a:off x="5612534" y="3447431"/>
            <a:ext cx="2926773" cy="1372816"/>
            <a:chOff x="3535" y="2360"/>
            <a:chExt cx="1844" cy="866"/>
          </a:xfrm>
        </p:grpSpPr>
        <p:sp>
          <p:nvSpPr>
            <p:cNvPr id="118841" name="Line 413"/>
            <p:cNvSpPr>
              <a:spLocks noChangeShapeType="1"/>
            </p:cNvSpPr>
            <p:nvPr/>
          </p:nvSpPr>
          <p:spPr bwMode="auto">
            <a:xfrm flipH="1">
              <a:off x="3535" y="2673"/>
              <a:ext cx="397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118842" name="Group 414"/>
            <p:cNvGrpSpPr>
              <a:grpSpLocks noChangeAspect="1"/>
            </p:cNvGrpSpPr>
            <p:nvPr/>
          </p:nvGrpSpPr>
          <p:grpSpPr bwMode="auto">
            <a:xfrm rot="8819645">
              <a:off x="3714" y="2360"/>
              <a:ext cx="673" cy="866"/>
              <a:chOff x="297" y="2320"/>
              <a:chExt cx="556" cy="716"/>
            </a:xfrm>
          </p:grpSpPr>
          <p:sp>
            <p:nvSpPr>
              <p:cNvPr id="118844" name="Oval 415"/>
              <p:cNvSpPr>
                <a:spLocks noChangeAspect="1" noChangeArrowheads="1"/>
              </p:cNvSpPr>
              <p:nvPr/>
            </p:nvSpPr>
            <p:spPr bwMode="auto">
              <a:xfrm rot="19529090">
                <a:off x="448" y="2581"/>
                <a:ext cx="59" cy="278"/>
              </a:xfrm>
              <a:prstGeom prst="ellipse">
                <a:avLst/>
              </a:prstGeom>
              <a:gradFill rotWithShape="1">
                <a:gsLst>
                  <a:gs pos="0">
                    <a:srgbClr val="00CEC9"/>
                  </a:gs>
                  <a:gs pos="100000">
                    <a:srgbClr val="333399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8845" name="Oval 416"/>
              <p:cNvSpPr>
                <a:spLocks noChangeAspect="1" noChangeArrowheads="1"/>
              </p:cNvSpPr>
              <p:nvPr/>
            </p:nvSpPr>
            <p:spPr bwMode="auto">
              <a:xfrm rot="19529090">
                <a:off x="297" y="2360"/>
                <a:ext cx="57" cy="278"/>
              </a:xfrm>
              <a:prstGeom prst="ellipse">
                <a:avLst/>
              </a:prstGeom>
              <a:gradFill rotWithShape="1">
                <a:gsLst>
                  <a:gs pos="0">
                    <a:srgbClr val="00CEC9"/>
                  </a:gs>
                  <a:gs pos="100000">
                    <a:srgbClr val="333399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8846" name="Rectangle 417"/>
              <p:cNvSpPr>
                <a:spLocks noChangeAspect="1" noChangeArrowheads="1"/>
              </p:cNvSpPr>
              <p:nvPr/>
            </p:nvSpPr>
            <p:spPr bwMode="auto">
              <a:xfrm rot="19529090">
                <a:off x="327" y="2543"/>
                <a:ext cx="96" cy="193"/>
              </a:xfrm>
              <a:prstGeom prst="rect">
                <a:avLst/>
              </a:prstGeom>
              <a:gradFill rotWithShape="1">
                <a:gsLst>
                  <a:gs pos="0">
                    <a:srgbClr val="333399"/>
                  </a:gs>
                  <a:gs pos="50000">
                    <a:srgbClr val="00CEC9"/>
                  </a:gs>
                  <a:gs pos="100000">
                    <a:srgbClr val="333399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8847" name="Oval 418"/>
              <p:cNvSpPr>
                <a:spLocks noChangeAspect="1" noChangeArrowheads="1"/>
              </p:cNvSpPr>
              <p:nvPr/>
            </p:nvSpPr>
            <p:spPr bwMode="auto">
              <a:xfrm rot="19529090">
                <a:off x="508" y="2540"/>
                <a:ext cx="59" cy="278"/>
              </a:xfrm>
              <a:prstGeom prst="ellipse">
                <a:avLst/>
              </a:prstGeom>
              <a:gradFill rotWithShape="1">
                <a:gsLst>
                  <a:gs pos="0">
                    <a:srgbClr val="00CEC9"/>
                  </a:gs>
                  <a:gs pos="100000">
                    <a:srgbClr val="333399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8848" name="Oval 419"/>
              <p:cNvSpPr>
                <a:spLocks noChangeAspect="1" noChangeArrowheads="1"/>
              </p:cNvSpPr>
              <p:nvPr/>
            </p:nvSpPr>
            <p:spPr bwMode="auto">
              <a:xfrm rot="19529090">
                <a:off x="358" y="2320"/>
                <a:ext cx="56" cy="278"/>
              </a:xfrm>
              <a:prstGeom prst="ellipse">
                <a:avLst/>
              </a:prstGeom>
              <a:gradFill rotWithShape="1">
                <a:gsLst>
                  <a:gs pos="0">
                    <a:srgbClr val="00CEC9"/>
                  </a:gs>
                  <a:gs pos="100000">
                    <a:srgbClr val="333399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8849" name="Rectangle 420"/>
              <p:cNvSpPr>
                <a:spLocks noChangeAspect="1" noChangeArrowheads="1"/>
              </p:cNvSpPr>
              <p:nvPr/>
            </p:nvSpPr>
            <p:spPr bwMode="auto">
              <a:xfrm rot="19529090">
                <a:off x="387" y="2502"/>
                <a:ext cx="96" cy="193"/>
              </a:xfrm>
              <a:prstGeom prst="rect">
                <a:avLst/>
              </a:prstGeom>
              <a:gradFill rotWithShape="1">
                <a:gsLst>
                  <a:gs pos="0">
                    <a:srgbClr val="333399"/>
                  </a:gs>
                  <a:gs pos="50000">
                    <a:srgbClr val="00CEC9"/>
                  </a:gs>
                  <a:gs pos="100000">
                    <a:srgbClr val="333399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8850" name="Oval 421"/>
              <p:cNvSpPr>
                <a:spLocks noChangeAspect="1" noChangeArrowheads="1"/>
              </p:cNvSpPr>
              <p:nvPr/>
            </p:nvSpPr>
            <p:spPr bwMode="auto">
              <a:xfrm rot="799492">
                <a:off x="384" y="2741"/>
                <a:ext cx="57" cy="278"/>
              </a:xfrm>
              <a:prstGeom prst="ellipse">
                <a:avLst/>
              </a:prstGeom>
              <a:gradFill rotWithShape="1">
                <a:gsLst>
                  <a:gs pos="0">
                    <a:srgbClr val="00CEC9"/>
                  </a:gs>
                  <a:gs pos="100000">
                    <a:srgbClr val="333399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8851" name="Oval 422"/>
              <p:cNvSpPr>
                <a:spLocks noChangeAspect="1" noChangeArrowheads="1"/>
              </p:cNvSpPr>
              <p:nvPr/>
            </p:nvSpPr>
            <p:spPr bwMode="auto">
              <a:xfrm rot="799492">
                <a:off x="417" y="2603"/>
                <a:ext cx="56" cy="278"/>
              </a:xfrm>
              <a:prstGeom prst="ellipse">
                <a:avLst/>
              </a:prstGeom>
              <a:gradFill rotWithShape="1">
                <a:gsLst>
                  <a:gs pos="0">
                    <a:srgbClr val="00CEC9"/>
                  </a:gs>
                  <a:gs pos="100000">
                    <a:srgbClr val="333399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8852" name="Rectangle 423"/>
              <p:cNvSpPr>
                <a:spLocks noChangeAspect="1" noChangeArrowheads="1"/>
              </p:cNvSpPr>
              <p:nvPr/>
            </p:nvSpPr>
            <p:spPr bwMode="auto">
              <a:xfrm rot="799492">
                <a:off x="354" y="2745"/>
                <a:ext cx="96" cy="193"/>
              </a:xfrm>
              <a:prstGeom prst="rect">
                <a:avLst/>
              </a:prstGeom>
              <a:gradFill rotWithShape="1">
                <a:gsLst>
                  <a:gs pos="0">
                    <a:srgbClr val="333399"/>
                  </a:gs>
                  <a:gs pos="50000">
                    <a:srgbClr val="00CEC9"/>
                  </a:gs>
                  <a:gs pos="100000">
                    <a:srgbClr val="333399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8853" name="Oval 424"/>
              <p:cNvSpPr>
                <a:spLocks noChangeAspect="1" noChangeArrowheads="1"/>
              </p:cNvSpPr>
              <p:nvPr/>
            </p:nvSpPr>
            <p:spPr bwMode="auto">
              <a:xfrm rot="799492">
                <a:off x="455" y="2758"/>
                <a:ext cx="59" cy="278"/>
              </a:xfrm>
              <a:prstGeom prst="ellipse">
                <a:avLst/>
              </a:prstGeom>
              <a:gradFill rotWithShape="1">
                <a:gsLst>
                  <a:gs pos="0">
                    <a:srgbClr val="00CEC9"/>
                  </a:gs>
                  <a:gs pos="100000">
                    <a:srgbClr val="333399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8854" name="Oval 425"/>
              <p:cNvSpPr>
                <a:spLocks noChangeAspect="1" noChangeArrowheads="1"/>
              </p:cNvSpPr>
              <p:nvPr/>
            </p:nvSpPr>
            <p:spPr bwMode="auto">
              <a:xfrm rot="799492">
                <a:off x="488" y="2621"/>
                <a:ext cx="58" cy="278"/>
              </a:xfrm>
              <a:prstGeom prst="ellipse">
                <a:avLst/>
              </a:prstGeom>
              <a:gradFill rotWithShape="1">
                <a:gsLst>
                  <a:gs pos="0">
                    <a:srgbClr val="00CEC9"/>
                  </a:gs>
                  <a:gs pos="100000">
                    <a:srgbClr val="333399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8855" name="Rectangle 426"/>
              <p:cNvSpPr>
                <a:spLocks noChangeAspect="1" noChangeArrowheads="1"/>
              </p:cNvSpPr>
              <p:nvPr/>
            </p:nvSpPr>
            <p:spPr bwMode="auto">
              <a:xfrm rot="799492">
                <a:off x="426" y="2762"/>
                <a:ext cx="96" cy="193"/>
              </a:xfrm>
              <a:prstGeom prst="rect">
                <a:avLst/>
              </a:prstGeom>
              <a:gradFill rotWithShape="1">
                <a:gsLst>
                  <a:gs pos="0">
                    <a:srgbClr val="333399"/>
                  </a:gs>
                  <a:gs pos="50000">
                    <a:srgbClr val="00CEC9"/>
                  </a:gs>
                  <a:gs pos="100000">
                    <a:srgbClr val="333399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8856" name="Oval 427"/>
              <p:cNvSpPr>
                <a:spLocks noChangeAspect="1" noChangeArrowheads="1"/>
              </p:cNvSpPr>
              <p:nvPr/>
            </p:nvSpPr>
            <p:spPr bwMode="auto">
              <a:xfrm rot="16881743">
                <a:off x="674" y="2631"/>
                <a:ext cx="57" cy="271"/>
              </a:xfrm>
              <a:prstGeom prst="ellipse">
                <a:avLst/>
              </a:prstGeom>
              <a:gradFill rotWithShape="1">
                <a:gsLst>
                  <a:gs pos="0">
                    <a:srgbClr val="00CEC9"/>
                  </a:gs>
                  <a:gs pos="100000">
                    <a:srgbClr val="333399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8857" name="Oval 428"/>
              <p:cNvSpPr>
                <a:spLocks noChangeAspect="1" noChangeArrowheads="1"/>
              </p:cNvSpPr>
              <p:nvPr/>
            </p:nvSpPr>
            <p:spPr bwMode="auto">
              <a:xfrm rot="16881743">
                <a:off x="537" y="2602"/>
                <a:ext cx="56" cy="271"/>
              </a:xfrm>
              <a:prstGeom prst="ellipse">
                <a:avLst/>
              </a:prstGeom>
              <a:gradFill rotWithShape="1">
                <a:gsLst>
                  <a:gs pos="0">
                    <a:srgbClr val="00CEC9"/>
                  </a:gs>
                  <a:gs pos="100000">
                    <a:srgbClr val="333399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8858" name="Rectangle 429"/>
              <p:cNvSpPr>
                <a:spLocks noChangeAspect="1" noChangeArrowheads="1"/>
              </p:cNvSpPr>
              <p:nvPr/>
            </p:nvSpPr>
            <p:spPr bwMode="auto">
              <a:xfrm rot="16881743">
                <a:off x="579" y="2639"/>
                <a:ext cx="96" cy="192"/>
              </a:xfrm>
              <a:prstGeom prst="rect">
                <a:avLst/>
              </a:prstGeom>
              <a:gradFill rotWithShape="1">
                <a:gsLst>
                  <a:gs pos="0">
                    <a:srgbClr val="333399"/>
                  </a:gs>
                  <a:gs pos="50000">
                    <a:srgbClr val="00CEC9"/>
                  </a:gs>
                  <a:gs pos="100000">
                    <a:srgbClr val="333399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8859" name="Oval 430"/>
              <p:cNvSpPr>
                <a:spLocks noChangeAspect="1" noChangeArrowheads="1"/>
              </p:cNvSpPr>
              <p:nvPr/>
            </p:nvSpPr>
            <p:spPr bwMode="auto">
              <a:xfrm rot="16881743">
                <a:off x="689" y="2559"/>
                <a:ext cx="57" cy="271"/>
              </a:xfrm>
              <a:prstGeom prst="ellipse">
                <a:avLst/>
              </a:prstGeom>
              <a:gradFill rotWithShape="1">
                <a:gsLst>
                  <a:gs pos="0">
                    <a:srgbClr val="00CEC9"/>
                  </a:gs>
                  <a:gs pos="100000">
                    <a:srgbClr val="333399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8860" name="Oval 431"/>
              <p:cNvSpPr>
                <a:spLocks noChangeAspect="1" noChangeArrowheads="1"/>
              </p:cNvSpPr>
              <p:nvPr/>
            </p:nvSpPr>
            <p:spPr bwMode="auto">
              <a:xfrm rot="16881743">
                <a:off x="551" y="2514"/>
                <a:ext cx="57" cy="270"/>
              </a:xfrm>
              <a:prstGeom prst="ellipse">
                <a:avLst/>
              </a:prstGeom>
              <a:gradFill rotWithShape="1">
                <a:gsLst>
                  <a:gs pos="0">
                    <a:srgbClr val="00CEC9"/>
                  </a:gs>
                  <a:gs pos="100000">
                    <a:srgbClr val="333399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8861" name="Rectangle 432"/>
              <p:cNvSpPr>
                <a:spLocks noChangeAspect="1" noChangeArrowheads="1"/>
              </p:cNvSpPr>
              <p:nvPr/>
            </p:nvSpPr>
            <p:spPr bwMode="auto">
              <a:xfrm rot="16881743">
                <a:off x="594" y="2567"/>
                <a:ext cx="96" cy="192"/>
              </a:xfrm>
              <a:prstGeom prst="rect">
                <a:avLst/>
              </a:prstGeom>
              <a:gradFill rotWithShape="1">
                <a:gsLst>
                  <a:gs pos="0">
                    <a:srgbClr val="333399"/>
                  </a:gs>
                  <a:gs pos="50000">
                    <a:srgbClr val="00CEC9"/>
                  </a:gs>
                  <a:gs pos="100000">
                    <a:srgbClr val="333399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429489" name="Text Box 433"/>
            <p:cNvSpPr txBox="1">
              <a:spLocks noChangeArrowheads="1"/>
            </p:cNvSpPr>
            <p:nvPr/>
          </p:nvSpPr>
          <p:spPr bwMode="auto">
            <a:xfrm>
              <a:off x="4357" y="2492"/>
              <a:ext cx="1022" cy="4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800" b="1" dirty="0">
                  <a:solidFill>
                    <a:srgbClr val="000000"/>
                  </a:solidFill>
                  <a:cs typeface="Arial" charset="0"/>
                </a:rPr>
                <a:t>Anti-VEGFR  antibodies</a:t>
              </a:r>
            </a:p>
          </p:txBody>
        </p:sp>
      </p:grpSp>
      <p:sp>
        <p:nvSpPr>
          <p:cNvPr id="118797" name="Line 434"/>
          <p:cNvSpPr>
            <a:spLocks noChangeShapeType="1"/>
          </p:cNvSpPr>
          <p:nvPr/>
        </p:nvSpPr>
        <p:spPr bwMode="auto">
          <a:xfrm flipH="1" flipV="1">
            <a:off x="5401836" y="1961992"/>
            <a:ext cx="702829" cy="1467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8798" name="Line 435"/>
          <p:cNvSpPr>
            <a:spLocks noChangeShapeType="1"/>
          </p:cNvSpPr>
          <p:nvPr/>
        </p:nvSpPr>
        <p:spPr bwMode="auto">
          <a:xfrm flipH="1">
            <a:off x="3951432" y="2537704"/>
            <a:ext cx="350694" cy="567559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8799" name="Line 436"/>
          <p:cNvSpPr>
            <a:spLocks noChangeShapeType="1"/>
          </p:cNvSpPr>
          <p:nvPr/>
        </p:nvSpPr>
        <p:spPr bwMode="auto">
          <a:xfrm>
            <a:off x="4818785" y="2532812"/>
            <a:ext cx="313170" cy="567559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9493" name="Text Box 437"/>
          <p:cNvSpPr txBox="1">
            <a:spLocks noChangeArrowheads="1"/>
          </p:cNvSpPr>
          <p:nvPr/>
        </p:nvSpPr>
        <p:spPr bwMode="auto">
          <a:xfrm>
            <a:off x="4189643" y="2126714"/>
            <a:ext cx="686794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en-US" sz="1800" b="1" dirty="0">
                <a:solidFill>
                  <a:srgbClr val="000000"/>
                </a:solidFill>
                <a:cs typeface="Arial" charset="0"/>
              </a:rPr>
              <a:t>VEGF</a:t>
            </a:r>
          </a:p>
        </p:txBody>
      </p:sp>
      <p:pic>
        <p:nvPicPr>
          <p:cNvPr id="429494" name="Picture 438" descr="CAVG_Artwork_new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492071"/>
              </a:clrFrom>
              <a:clrTo>
                <a:srgbClr val="49207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57" r="68213"/>
          <a:stretch>
            <a:fillRect/>
          </a:stretch>
        </p:blipFill>
        <p:spPr bwMode="auto">
          <a:xfrm>
            <a:off x="4074105" y="1581988"/>
            <a:ext cx="848591" cy="6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8802" name="Group 439"/>
          <p:cNvGrpSpPr>
            <a:grpSpLocks/>
          </p:cNvGrpSpPr>
          <p:nvPr/>
        </p:nvGrpSpPr>
        <p:grpSpPr bwMode="auto">
          <a:xfrm>
            <a:off x="627788" y="1130834"/>
            <a:ext cx="3086965" cy="1651526"/>
            <a:chOff x="395" y="901"/>
            <a:chExt cx="1945" cy="1040"/>
          </a:xfrm>
        </p:grpSpPr>
        <p:sp>
          <p:nvSpPr>
            <p:cNvPr id="429496" name="Text Box 440"/>
            <p:cNvSpPr txBox="1">
              <a:spLocks noChangeArrowheads="1"/>
            </p:cNvSpPr>
            <p:nvPr/>
          </p:nvSpPr>
          <p:spPr bwMode="auto">
            <a:xfrm>
              <a:off x="395" y="1329"/>
              <a:ext cx="1006" cy="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000" b="1" dirty="0">
                  <a:solidFill>
                    <a:srgbClr val="000000"/>
                  </a:solidFill>
                  <a:cs typeface="Arial" charset="0"/>
                </a:rPr>
                <a:t>Anti-VEGF antibodies</a:t>
              </a:r>
            </a:p>
            <a:p>
              <a:pPr algn="ctr">
                <a:defRPr/>
              </a:pPr>
              <a:r>
                <a:rPr lang="en-US" sz="1600" b="1" dirty="0">
                  <a:solidFill>
                    <a:srgbClr val="000000"/>
                  </a:solidFill>
                  <a:cs typeface="Arial" charset="0"/>
                </a:rPr>
                <a:t>(</a:t>
              </a:r>
              <a:r>
                <a:rPr lang="en-US" sz="1600" b="1" dirty="0" err="1">
                  <a:solidFill>
                    <a:srgbClr val="000000"/>
                  </a:solidFill>
                  <a:cs typeface="Arial" charset="0"/>
                </a:rPr>
                <a:t>bevacizumab</a:t>
              </a:r>
              <a:r>
                <a:rPr lang="en-US" sz="1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Arial" charset="0"/>
                </a:rPr>
                <a:t>)</a:t>
              </a:r>
            </a:p>
          </p:txBody>
        </p:sp>
        <p:sp>
          <p:nvSpPr>
            <p:cNvPr id="118821" name="Line 441"/>
            <p:cNvSpPr>
              <a:spLocks noChangeShapeType="1"/>
            </p:cNvSpPr>
            <p:nvPr/>
          </p:nvSpPr>
          <p:spPr bwMode="auto">
            <a:xfrm flipV="1">
              <a:off x="1887" y="1429"/>
              <a:ext cx="453" cy="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118822" name="Group 442"/>
            <p:cNvGrpSpPr>
              <a:grpSpLocks noChangeAspect="1"/>
            </p:cNvGrpSpPr>
            <p:nvPr/>
          </p:nvGrpSpPr>
          <p:grpSpPr bwMode="auto">
            <a:xfrm rot="-2357134">
              <a:off x="1392" y="901"/>
              <a:ext cx="673" cy="868"/>
              <a:chOff x="297" y="2321"/>
              <a:chExt cx="556" cy="718"/>
            </a:xfrm>
          </p:grpSpPr>
          <p:sp>
            <p:nvSpPr>
              <p:cNvPr id="118823" name="Oval 443"/>
              <p:cNvSpPr>
                <a:spLocks noChangeAspect="1" noChangeArrowheads="1"/>
              </p:cNvSpPr>
              <p:nvPr/>
            </p:nvSpPr>
            <p:spPr bwMode="auto">
              <a:xfrm rot="19529090">
                <a:off x="448" y="2582"/>
                <a:ext cx="59" cy="278"/>
              </a:xfrm>
              <a:prstGeom prst="ellipse">
                <a:avLst/>
              </a:prstGeom>
              <a:gradFill rotWithShape="1">
                <a:gsLst>
                  <a:gs pos="0">
                    <a:srgbClr val="66FF33"/>
                  </a:gs>
                  <a:gs pos="100000">
                    <a:srgbClr val="006600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8824" name="Oval 444"/>
              <p:cNvSpPr>
                <a:spLocks noChangeAspect="1" noChangeArrowheads="1"/>
              </p:cNvSpPr>
              <p:nvPr/>
            </p:nvSpPr>
            <p:spPr bwMode="auto">
              <a:xfrm rot="19529090">
                <a:off x="297" y="2361"/>
                <a:ext cx="57" cy="278"/>
              </a:xfrm>
              <a:prstGeom prst="ellipse">
                <a:avLst/>
              </a:prstGeom>
              <a:gradFill rotWithShape="1">
                <a:gsLst>
                  <a:gs pos="0">
                    <a:srgbClr val="66FF33"/>
                  </a:gs>
                  <a:gs pos="100000">
                    <a:srgbClr val="006600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8825" name="Rectangle 445"/>
              <p:cNvSpPr>
                <a:spLocks noChangeAspect="1" noChangeArrowheads="1"/>
              </p:cNvSpPr>
              <p:nvPr/>
            </p:nvSpPr>
            <p:spPr bwMode="auto">
              <a:xfrm rot="19529090">
                <a:off x="327" y="2516"/>
                <a:ext cx="96" cy="192"/>
              </a:xfrm>
              <a:prstGeom prst="rect">
                <a:avLst/>
              </a:prstGeom>
              <a:gradFill rotWithShape="1">
                <a:gsLst>
                  <a:gs pos="0">
                    <a:srgbClr val="006600"/>
                  </a:gs>
                  <a:gs pos="50000">
                    <a:srgbClr val="66FF33"/>
                  </a:gs>
                  <a:gs pos="100000">
                    <a:srgbClr val="00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8826" name="Oval 446"/>
              <p:cNvSpPr>
                <a:spLocks noChangeAspect="1" noChangeArrowheads="1"/>
              </p:cNvSpPr>
              <p:nvPr/>
            </p:nvSpPr>
            <p:spPr bwMode="auto">
              <a:xfrm rot="19529090">
                <a:off x="508" y="2541"/>
                <a:ext cx="59" cy="278"/>
              </a:xfrm>
              <a:prstGeom prst="ellipse">
                <a:avLst/>
              </a:prstGeom>
              <a:gradFill rotWithShape="1">
                <a:gsLst>
                  <a:gs pos="0">
                    <a:srgbClr val="66FF33"/>
                  </a:gs>
                  <a:gs pos="100000">
                    <a:srgbClr val="006600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8827" name="Oval 447"/>
              <p:cNvSpPr>
                <a:spLocks noChangeAspect="1" noChangeArrowheads="1"/>
              </p:cNvSpPr>
              <p:nvPr/>
            </p:nvSpPr>
            <p:spPr bwMode="auto">
              <a:xfrm rot="19529090">
                <a:off x="358" y="2321"/>
                <a:ext cx="56" cy="278"/>
              </a:xfrm>
              <a:prstGeom prst="ellipse">
                <a:avLst/>
              </a:prstGeom>
              <a:gradFill rotWithShape="1">
                <a:gsLst>
                  <a:gs pos="0">
                    <a:srgbClr val="66FF33"/>
                  </a:gs>
                  <a:gs pos="100000">
                    <a:srgbClr val="006600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8828" name="Rectangle 448"/>
              <p:cNvSpPr>
                <a:spLocks noChangeAspect="1" noChangeArrowheads="1"/>
              </p:cNvSpPr>
              <p:nvPr/>
            </p:nvSpPr>
            <p:spPr bwMode="auto">
              <a:xfrm rot="19529090">
                <a:off x="387" y="2475"/>
                <a:ext cx="96" cy="192"/>
              </a:xfrm>
              <a:prstGeom prst="rect">
                <a:avLst/>
              </a:prstGeom>
              <a:gradFill rotWithShape="1">
                <a:gsLst>
                  <a:gs pos="0">
                    <a:srgbClr val="006600"/>
                  </a:gs>
                  <a:gs pos="50000">
                    <a:srgbClr val="66FF33"/>
                  </a:gs>
                  <a:gs pos="100000">
                    <a:srgbClr val="00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8829" name="Oval 449"/>
              <p:cNvSpPr>
                <a:spLocks noChangeAspect="1" noChangeArrowheads="1"/>
              </p:cNvSpPr>
              <p:nvPr/>
            </p:nvSpPr>
            <p:spPr bwMode="auto">
              <a:xfrm rot="799492">
                <a:off x="384" y="2744"/>
                <a:ext cx="57" cy="278"/>
              </a:xfrm>
              <a:prstGeom prst="ellipse">
                <a:avLst/>
              </a:prstGeom>
              <a:gradFill rotWithShape="1">
                <a:gsLst>
                  <a:gs pos="0">
                    <a:srgbClr val="66FF33"/>
                  </a:gs>
                  <a:gs pos="100000">
                    <a:srgbClr val="006600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8830" name="Oval 450"/>
              <p:cNvSpPr>
                <a:spLocks noChangeAspect="1" noChangeArrowheads="1"/>
              </p:cNvSpPr>
              <p:nvPr/>
            </p:nvSpPr>
            <p:spPr bwMode="auto">
              <a:xfrm rot="799492">
                <a:off x="417" y="2606"/>
                <a:ext cx="56" cy="278"/>
              </a:xfrm>
              <a:prstGeom prst="ellipse">
                <a:avLst/>
              </a:prstGeom>
              <a:gradFill rotWithShape="1">
                <a:gsLst>
                  <a:gs pos="0">
                    <a:srgbClr val="66FF33"/>
                  </a:gs>
                  <a:gs pos="100000">
                    <a:srgbClr val="006600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8831" name="Rectangle 451"/>
              <p:cNvSpPr>
                <a:spLocks noChangeAspect="1" noChangeArrowheads="1"/>
              </p:cNvSpPr>
              <p:nvPr/>
            </p:nvSpPr>
            <p:spPr bwMode="auto">
              <a:xfrm rot="799492">
                <a:off x="354" y="2717"/>
                <a:ext cx="96" cy="192"/>
              </a:xfrm>
              <a:prstGeom prst="rect">
                <a:avLst/>
              </a:prstGeom>
              <a:gradFill rotWithShape="1">
                <a:gsLst>
                  <a:gs pos="0">
                    <a:srgbClr val="006600"/>
                  </a:gs>
                  <a:gs pos="50000">
                    <a:srgbClr val="66FF33"/>
                  </a:gs>
                  <a:gs pos="100000">
                    <a:srgbClr val="00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8832" name="Oval 452"/>
              <p:cNvSpPr>
                <a:spLocks noChangeAspect="1" noChangeArrowheads="1"/>
              </p:cNvSpPr>
              <p:nvPr/>
            </p:nvSpPr>
            <p:spPr bwMode="auto">
              <a:xfrm rot="799492">
                <a:off x="455" y="2761"/>
                <a:ext cx="59" cy="278"/>
              </a:xfrm>
              <a:prstGeom prst="ellipse">
                <a:avLst/>
              </a:prstGeom>
              <a:gradFill rotWithShape="1">
                <a:gsLst>
                  <a:gs pos="0">
                    <a:srgbClr val="66FF33"/>
                  </a:gs>
                  <a:gs pos="100000">
                    <a:srgbClr val="006600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8833" name="Oval 453"/>
              <p:cNvSpPr>
                <a:spLocks noChangeAspect="1" noChangeArrowheads="1"/>
              </p:cNvSpPr>
              <p:nvPr/>
            </p:nvSpPr>
            <p:spPr bwMode="auto">
              <a:xfrm rot="799492">
                <a:off x="488" y="2623"/>
                <a:ext cx="58" cy="278"/>
              </a:xfrm>
              <a:prstGeom prst="ellipse">
                <a:avLst/>
              </a:prstGeom>
              <a:gradFill rotWithShape="1">
                <a:gsLst>
                  <a:gs pos="0">
                    <a:srgbClr val="66FF33"/>
                  </a:gs>
                  <a:gs pos="100000">
                    <a:srgbClr val="006600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8834" name="Rectangle 454"/>
              <p:cNvSpPr>
                <a:spLocks noChangeAspect="1" noChangeArrowheads="1"/>
              </p:cNvSpPr>
              <p:nvPr/>
            </p:nvSpPr>
            <p:spPr bwMode="auto">
              <a:xfrm rot="799492">
                <a:off x="426" y="2734"/>
                <a:ext cx="96" cy="192"/>
              </a:xfrm>
              <a:prstGeom prst="rect">
                <a:avLst/>
              </a:prstGeom>
              <a:gradFill rotWithShape="1">
                <a:gsLst>
                  <a:gs pos="0">
                    <a:srgbClr val="006600"/>
                  </a:gs>
                  <a:gs pos="50000">
                    <a:srgbClr val="66FF33"/>
                  </a:gs>
                  <a:gs pos="100000">
                    <a:srgbClr val="00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8835" name="Oval 455"/>
              <p:cNvSpPr>
                <a:spLocks noChangeAspect="1" noChangeArrowheads="1"/>
              </p:cNvSpPr>
              <p:nvPr/>
            </p:nvSpPr>
            <p:spPr bwMode="auto">
              <a:xfrm rot="16881743">
                <a:off x="674" y="2631"/>
                <a:ext cx="57" cy="271"/>
              </a:xfrm>
              <a:prstGeom prst="ellipse">
                <a:avLst/>
              </a:prstGeom>
              <a:gradFill rotWithShape="1">
                <a:gsLst>
                  <a:gs pos="0">
                    <a:srgbClr val="66FF33"/>
                  </a:gs>
                  <a:gs pos="100000">
                    <a:srgbClr val="006600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8836" name="Oval 456"/>
              <p:cNvSpPr>
                <a:spLocks noChangeAspect="1" noChangeArrowheads="1"/>
              </p:cNvSpPr>
              <p:nvPr/>
            </p:nvSpPr>
            <p:spPr bwMode="auto">
              <a:xfrm rot="16881743">
                <a:off x="537" y="2602"/>
                <a:ext cx="56" cy="271"/>
              </a:xfrm>
              <a:prstGeom prst="ellipse">
                <a:avLst/>
              </a:prstGeom>
              <a:gradFill rotWithShape="1">
                <a:gsLst>
                  <a:gs pos="0">
                    <a:srgbClr val="66FF33"/>
                  </a:gs>
                  <a:gs pos="100000">
                    <a:srgbClr val="006600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8837" name="Rectangle 457"/>
              <p:cNvSpPr>
                <a:spLocks noChangeAspect="1" noChangeArrowheads="1"/>
              </p:cNvSpPr>
              <p:nvPr/>
            </p:nvSpPr>
            <p:spPr bwMode="auto">
              <a:xfrm rot="16881743">
                <a:off x="588" y="2639"/>
                <a:ext cx="96" cy="192"/>
              </a:xfrm>
              <a:prstGeom prst="rect">
                <a:avLst/>
              </a:prstGeom>
              <a:gradFill rotWithShape="1">
                <a:gsLst>
                  <a:gs pos="0">
                    <a:srgbClr val="006600"/>
                  </a:gs>
                  <a:gs pos="50000">
                    <a:srgbClr val="66FF33"/>
                  </a:gs>
                  <a:gs pos="100000">
                    <a:srgbClr val="00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8838" name="Oval 458"/>
              <p:cNvSpPr>
                <a:spLocks noChangeAspect="1" noChangeArrowheads="1"/>
              </p:cNvSpPr>
              <p:nvPr/>
            </p:nvSpPr>
            <p:spPr bwMode="auto">
              <a:xfrm rot="16881743">
                <a:off x="689" y="2559"/>
                <a:ext cx="57" cy="271"/>
              </a:xfrm>
              <a:prstGeom prst="ellipse">
                <a:avLst/>
              </a:prstGeom>
              <a:gradFill rotWithShape="1">
                <a:gsLst>
                  <a:gs pos="0">
                    <a:srgbClr val="66FF33"/>
                  </a:gs>
                  <a:gs pos="100000">
                    <a:srgbClr val="006600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8839" name="Oval 459"/>
              <p:cNvSpPr>
                <a:spLocks noChangeAspect="1" noChangeArrowheads="1"/>
              </p:cNvSpPr>
              <p:nvPr/>
            </p:nvSpPr>
            <p:spPr bwMode="auto">
              <a:xfrm rot="16881743">
                <a:off x="551" y="2514"/>
                <a:ext cx="57" cy="270"/>
              </a:xfrm>
              <a:prstGeom prst="ellipse">
                <a:avLst/>
              </a:prstGeom>
              <a:gradFill rotWithShape="1">
                <a:gsLst>
                  <a:gs pos="0">
                    <a:srgbClr val="66FF33"/>
                  </a:gs>
                  <a:gs pos="100000">
                    <a:srgbClr val="006600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8840" name="Rectangle 460"/>
              <p:cNvSpPr>
                <a:spLocks noChangeAspect="1" noChangeArrowheads="1"/>
              </p:cNvSpPr>
              <p:nvPr/>
            </p:nvSpPr>
            <p:spPr bwMode="auto">
              <a:xfrm rot="16881743">
                <a:off x="603" y="2567"/>
                <a:ext cx="96" cy="192"/>
              </a:xfrm>
              <a:prstGeom prst="rect">
                <a:avLst/>
              </a:prstGeom>
              <a:gradFill rotWithShape="1">
                <a:gsLst>
                  <a:gs pos="0">
                    <a:srgbClr val="006600"/>
                  </a:gs>
                  <a:gs pos="50000">
                    <a:srgbClr val="66FF33"/>
                  </a:gs>
                  <a:gs pos="100000">
                    <a:srgbClr val="00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</p:grpSp>
      </p:grpSp>
      <p:sp>
        <p:nvSpPr>
          <p:cNvPr id="429517" name="Text Box 461"/>
          <p:cNvSpPr txBox="1">
            <a:spLocks noChangeArrowheads="1"/>
          </p:cNvSpPr>
          <p:nvPr/>
        </p:nvSpPr>
        <p:spPr bwMode="auto">
          <a:xfrm>
            <a:off x="6969154" y="2154440"/>
            <a:ext cx="1496579" cy="972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b="1" dirty="0">
                <a:solidFill>
                  <a:srgbClr val="000000"/>
                </a:solidFill>
                <a:cs typeface="Arial" charset="0"/>
              </a:rPr>
              <a:t>Soluble VEGFRs</a:t>
            </a:r>
          </a:p>
          <a:p>
            <a:pPr algn="ctr">
              <a:defRPr/>
            </a:pPr>
            <a:r>
              <a:rPr lang="en-US" sz="1600" b="1" dirty="0">
                <a:solidFill>
                  <a:srgbClr val="000000"/>
                </a:solidFill>
                <a:cs typeface="Arial" charset="0"/>
              </a:rPr>
              <a:t>(VEGF-TRAP</a:t>
            </a:r>
            <a:r>
              <a:rPr lang="en-U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)</a:t>
            </a:r>
          </a:p>
        </p:txBody>
      </p:sp>
      <p:sp>
        <p:nvSpPr>
          <p:cNvPr id="118804" name="Text Box 462"/>
          <p:cNvSpPr txBox="1">
            <a:spLocks noChangeArrowheads="1"/>
          </p:cNvSpPr>
          <p:nvPr/>
        </p:nvSpPr>
        <p:spPr bwMode="auto">
          <a:xfrm>
            <a:off x="125557" y="6091470"/>
            <a:ext cx="3960091" cy="282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200" dirty="0" err="1">
                <a:solidFill>
                  <a:srgbClr val="000000"/>
                </a:solidFill>
                <a:cs typeface="Arial" charset="0"/>
              </a:rPr>
              <a:t>Podar</a:t>
            </a:r>
            <a:r>
              <a:rPr lang="en-US" sz="1200" dirty="0">
                <a:solidFill>
                  <a:srgbClr val="000000"/>
                </a:solidFill>
                <a:cs typeface="Arial" charset="0"/>
              </a:rPr>
              <a:t> and Anderson. </a:t>
            </a:r>
            <a:r>
              <a:rPr lang="en-US" sz="1200" i="1" dirty="0">
                <a:solidFill>
                  <a:srgbClr val="000000"/>
                </a:solidFill>
                <a:cs typeface="Arial" charset="0"/>
              </a:rPr>
              <a:t>Blood.</a:t>
            </a:r>
            <a:r>
              <a:rPr lang="en-US" sz="1200" dirty="0">
                <a:solidFill>
                  <a:srgbClr val="000000"/>
                </a:solidFill>
                <a:cs typeface="Arial" charset="0"/>
              </a:rPr>
              <a:t> 2005;105:1383.</a:t>
            </a:r>
          </a:p>
        </p:txBody>
      </p:sp>
      <p:grpSp>
        <p:nvGrpSpPr>
          <p:cNvPr id="118805" name="Group 463"/>
          <p:cNvGrpSpPr>
            <a:grpSpLocks/>
          </p:cNvGrpSpPr>
          <p:nvPr/>
        </p:nvGrpSpPr>
        <p:grpSpPr bwMode="auto">
          <a:xfrm>
            <a:off x="5986529" y="1647163"/>
            <a:ext cx="1296999" cy="860401"/>
            <a:chOff x="3771" y="1226"/>
            <a:chExt cx="817" cy="543"/>
          </a:xfrm>
        </p:grpSpPr>
        <p:sp>
          <p:nvSpPr>
            <p:cNvPr id="118806" name="Line 464"/>
            <p:cNvSpPr>
              <a:spLocks noChangeAspect="1" noChangeShapeType="1"/>
            </p:cNvSpPr>
            <p:nvPr/>
          </p:nvSpPr>
          <p:spPr bwMode="auto">
            <a:xfrm rot="-3594951">
              <a:off x="4085" y="1548"/>
              <a:ext cx="128" cy="210"/>
            </a:xfrm>
            <a:prstGeom prst="line">
              <a:avLst/>
            </a:prstGeom>
            <a:noFill/>
            <a:ln w="28575">
              <a:solidFill>
                <a:srgbClr val="A6A2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18807" name="Line 465"/>
            <p:cNvSpPr>
              <a:spLocks noChangeAspect="1" noChangeShapeType="1"/>
            </p:cNvSpPr>
            <p:nvPr/>
          </p:nvSpPr>
          <p:spPr bwMode="auto">
            <a:xfrm rot="18005049" flipH="1">
              <a:off x="4182" y="1423"/>
              <a:ext cx="124" cy="194"/>
            </a:xfrm>
            <a:prstGeom prst="line">
              <a:avLst/>
            </a:prstGeom>
            <a:noFill/>
            <a:ln w="28575">
              <a:solidFill>
                <a:srgbClr val="A2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grpSp>
          <p:nvGrpSpPr>
            <p:cNvPr id="118808" name="Group 466"/>
            <p:cNvGrpSpPr>
              <a:grpSpLocks noChangeAspect="1"/>
            </p:cNvGrpSpPr>
            <p:nvPr/>
          </p:nvGrpSpPr>
          <p:grpSpPr bwMode="auto">
            <a:xfrm rot="-3556234">
              <a:off x="4259" y="1473"/>
              <a:ext cx="116" cy="476"/>
              <a:chOff x="727" y="996"/>
              <a:chExt cx="156" cy="829"/>
            </a:xfrm>
          </p:grpSpPr>
          <p:sp>
            <p:nvSpPr>
              <p:cNvPr id="429523" name="Oval 467"/>
              <p:cNvSpPr>
                <a:spLocks noChangeAspect="1" noChangeArrowheads="1"/>
              </p:cNvSpPr>
              <p:nvPr/>
            </p:nvSpPr>
            <p:spPr bwMode="auto">
              <a:xfrm>
                <a:off x="811" y="1256"/>
                <a:ext cx="50" cy="569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29524" name="Oval 468"/>
              <p:cNvSpPr>
                <a:spLocks noChangeAspect="1" noChangeArrowheads="1"/>
              </p:cNvSpPr>
              <p:nvPr/>
            </p:nvSpPr>
            <p:spPr bwMode="auto">
              <a:xfrm>
                <a:off x="806" y="996"/>
                <a:ext cx="54" cy="570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29525" name="Rectangle 469"/>
              <p:cNvSpPr>
                <a:spLocks noChangeAspect="1" noChangeArrowheads="1"/>
              </p:cNvSpPr>
              <p:nvPr/>
            </p:nvSpPr>
            <p:spPr bwMode="auto">
              <a:xfrm>
                <a:off x="727" y="1197"/>
                <a:ext cx="156" cy="405"/>
              </a:xfrm>
              <a:prstGeom prst="rect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en-US"/>
              </a:p>
            </p:txBody>
          </p:sp>
        </p:grpSp>
        <p:grpSp>
          <p:nvGrpSpPr>
            <p:cNvPr id="118809" name="Group 470"/>
            <p:cNvGrpSpPr>
              <a:grpSpLocks noChangeAspect="1"/>
            </p:cNvGrpSpPr>
            <p:nvPr/>
          </p:nvGrpSpPr>
          <p:grpSpPr bwMode="auto">
            <a:xfrm rot="-3556234">
              <a:off x="4325" y="1405"/>
              <a:ext cx="45" cy="481"/>
              <a:chOff x="802" y="999"/>
              <a:chExt cx="61" cy="835"/>
            </a:xfrm>
          </p:grpSpPr>
          <p:sp>
            <p:nvSpPr>
              <p:cNvPr id="429527" name="Oval 471"/>
              <p:cNvSpPr>
                <a:spLocks noChangeAspect="1" noChangeArrowheads="1"/>
              </p:cNvSpPr>
              <p:nvPr/>
            </p:nvSpPr>
            <p:spPr bwMode="auto">
              <a:xfrm>
                <a:off x="804" y="1266"/>
                <a:ext cx="59" cy="568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29528" name="Oval 472"/>
              <p:cNvSpPr>
                <a:spLocks noChangeAspect="1" noChangeArrowheads="1"/>
              </p:cNvSpPr>
              <p:nvPr/>
            </p:nvSpPr>
            <p:spPr bwMode="auto">
              <a:xfrm>
                <a:off x="802" y="999"/>
                <a:ext cx="59" cy="568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29529" name="Rectangle 473"/>
              <p:cNvSpPr>
                <a:spLocks noChangeAspect="1" noChangeArrowheads="1"/>
              </p:cNvSpPr>
              <p:nvPr/>
            </p:nvSpPr>
            <p:spPr bwMode="auto">
              <a:xfrm>
                <a:off x="805" y="1220"/>
                <a:ext cx="57" cy="404"/>
              </a:xfrm>
              <a:prstGeom prst="rect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429530" name="Oval 474"/>
            <p:cNvSpPr>
              <a:spLocks noChangeAspect="1" noChangeArrowheads="1"/>
            </p:cNvSpPr>
            <p:nvPr/>
          </p:nvSpPr>
          <p:spPr bwMode="auto">
            <a:xfrm rot="19805739">
              <a:off x="4102" y="1226"/>
              <a:ext cx="150" cy="337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9531" name="AutoShape 475"/>
            <p:cNvSpPr>
              <a:spLocks noChangeAspect="1" noChangeArrowheads="1"/>
            </p:cNvSpPr>
            <p:nvPr/>
          </p:nvSpPr>
          <p:spPr bwMode="auto">
            <a:xfrm rot="16129660">
              <a:off x="3906" y="1424"/>
              <a:ext cx="192" cy="462"/>
            </a:xfrm>
            <a:prstGeom prst="diamond">
              <a:avLst/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9532" name="Oval 476"/>
            <p:cNvSpPr>
              <a:spLocks noChangeAspect="1" noChangeArrowheads="1"/>
            </p:cNvSpPr>
            <p:nvPr/>
          </p:nvSpPr>
          <p:spPr bwMode="auto">
            <a:xfrm rot="19805739">
              <a:off x="4170" y="1342"/>
              <a:ext cx="150" cy="337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9533" name="AutoShape 477"/>
            <p:cNvSpPr>
              <a:spLocks noChangeAspect="1" noChangeArrowheads="1"/>
            </p:cNvSpPr>
            <p:nvPr/>
          </p:nvSpPr>
          <p:spPr bwMode="auto">
            <a:xfrm rot="16129660">
              <a:off x="4045" y="1420"/>
              <a:ext cx="186" cy="462"/>
            </a:xfrm>
            <a:prstGeom prst="diamond">
              <a:avLst/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shade val="56078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972810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506" y="274638"/>
            <a:ext cx="8229600" cy="901187"/>
          </a:xfrm>
        </p:spPr>
        <p:txBody>
          <a:bodyPr/>
          <a:lstStyle/>
          <a:p>
            <a:r>
              <a:rPr lang="en-US" b="1" dirty="0" err="1" smtClean="0"/>
              <a:t>Bevacuzimab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5506" y="1624836"/>
            <a:ext cx="8686800" cy="4525963"/>
          </a:xfrm>
        </p:spPr>
        <p:txBody>
          <a:bodyPr/>
          <a:lstStyle/>
          <a:p>
            <a:r>
              <a:rPr lang="en-US" dirty="0" smtClean="0"/>
              <a:t>Highly purified recombinant human monoclonal IgG1 antibody</a:t>
            </a:r>
          </a:p>
          <a:p>
            <a:r>
              <a:rPr lang="en-US" dirty="0" smtClean="0"/>
              <a:t>Bind and inactivate all isoforms of VEGF-A, neutralizing their activity by preventing binding of VEGF to its receptors;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- </a:t>
            </a:r>
            <a:r>
              <a:rPr lang="en-US" sz="2800" dirty="0" smtClean="0"/>
              <a:t>Regression of immature tumor vasculature</a:t>
            </a:r>
          </a:p>
          <a:p>
            <a:pPr marL="0" indent="0">
              <a:buNone/>
            </a:pPr>
            <a:r>
              <a:rPr lang="en-US" sz="2800" dirty="0"/>
              <a:t> </a:t>
            </a:r>
            <a:r>
              <a:rPr lang="en-US" sz="2800" dirty="0" smtClean="0"/>
              <a:t>      - normalization of remaining tumor vasculature</a:t>
            </a:r>
          </a:p>
          <a:p>
            <a:pPr marL="0" indent="0">
              <a:buNone/>
            </a:pPr>
            <a:r>
              <a:rPr lang="en-US" sz="2800" dirty="0"/>
              <a:t> </a:t>
            </a:r>
            <a:r>
              <a:rPr lang="en-US" sz="2800" dirty="0" smtClean="0"/>
              <a:t>      - İnhibition of further tumor angiogenesis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321861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Bevacuzimab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2259" y="1600221"/>
            <a:ext cx="8655927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149.000 Dalton </a:t>
            </a:r>
          </a:p>
          <a:p>
            <a:r>
              <a:rPr lang="en-US" dirty="0" smtClean="0"/>
              <a:t>1320 </a:t>
            </a:r>
            <a:r>
              <a:rPr lang="en-US" dirty="0" err="1" smtClean="0"/>
              <a:t>aminoacids</a:t>
            </a:r>
            <a:endParaRPr lang="en-US" dirty="0" smtClean="0"/>
          </a:p>
          <a:p>
            <a:r>
              <a:rPr lang="en-US" dirty="0" smtClean="0"/>
              <a:t>Advanced solid tumors ( Lung, colorectal, cervical, ovarian )</a:t>
            </a:r>
          </a:p>
          <a:p>
            <a:r>
              <a:rPr lang="en-US" dirty="0" err="1" smtClean="0"/>
              <a:t>Monotherapy</a:t>
            </a:r>
            <a:r>
              <a:rPr lang="en-US" dirty="0" smtClean="0"/>
              <a:t> or combination chemotherapy</a:t>
            </a:r>
          </a:p>
          <a:p>
            <a:r>
              <a:rPr lang="en-US" dirty="0" smtClean="0"/>
              <a:t>Every 2-3 weeks</a:t>
            </a:r>
          </a:p>
          <a:p>
            <a:r>
              <a:rPr lang="en-US" dirty="0" smtClean="0"/>
              <a:t>Parentally, most commonly IV route</a:t>
            </a:r>
          </a:p>
          <a:p>
            <a:r>
              <a:rPr lang="en-US" dirty="0" smtClean="0"/>
              <a:t>Estimated half-life 20 days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607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0993" y="1967902"/>
            <a:ext cx="1915321" cy="769632"/>
          </a:xfrm>
          <a:ln>
            <a:solidFill>
              <a:srgbClr val="000000"/>
            </a:solidFill>
          </a:ln>
        </p:spPr>
        <p:txBody>
          <a:bodyPr>
            <a:normAutofit/>
          </a:bodyPr>
          <a:lstStyle/>
          <a:p>
            <a:r>
              <a:rPr lang="en-US" sz="3600" dirty="0" smtClean="0"/>
              <a:t>GOG 227</a:t>
            </a:r>
            <a:endParaRPr lang="en-US" sz="36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9810" r="-19810"/>
          <a:stretch>
            <a:fillRect/>
          </a:stretch>
        </p:blipFill>
        <p:spPr>
          <a:xfrm>
            <a:off x="-581069" y="1450553"/>
            <a:ext cx="8898237" cy="4893687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306" y="155589"/>
            <a:ext cx="7961141" cy="1294964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6084370" y="853701"/>
            <a:ext cx="2456077" cy="3326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375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J </a:t>
            </a:r>
            <a:r>
              <a:rPr lang="en-US" dirty="0" err="1" smtClean="0"/>
              <a:t>Clin</a:t>
            </a:r>
            <a:r>
              <a:rPr lang="en-US" dirty="0" smtClean="0"/>
              <a:t> </a:t>
            </a:r>
            <a:r>
              <a:rPr lang="en-US" dirty="0" err="1" smtClean="0"/>
              <a:t>Oncol</a:t>
            </a:r>
            <a:r>
              <a:rPr lang="en-US" dirty="0" smtClean="0"/>
              <a:t> 2009</a:t>
            </a:r>
            <a:endParaRPr 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79306" y="6238669"/>
            <a:ext cx="8240241" cy="517285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 smtClean="0"/>
              <a:t>11 patients (%23.9) survived at least 6 months without progression</a:t>
            </a:r>
          </a:p>
          <a:p>
            <a:r>
              <a:rPr lang="en-US" sz="3600" dirty="0" smtClean="0"/>
              <a:t>Median PFS: 3.4 months, Median OS: 7.3 months</a:t>
            </a:r>
            <a:endParaRPr lang="en-US" sz="3600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6864903" y="3016773"/>
            <a:ext cx="2181411" cy="2645934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u="sng" dirty="0" smtClean="0"/>
              <a:t>Adverse Effects</a:t>
            </a:r>
          </a:p>
          <a:p>
            <a:r>
              <a:rPr lang="en-US" sz="1600" b="1" dirty="0" smtClean="0"/>
              <a:t>Hypertension: %15</a:t>
            </a:r>
          </a:p>
          <a:p>
            <a:r>
              <a:rPr lang="en-US" sz="1600" b="1" dirty="0" err="1"/>
              <a:t>T</a:t>
            </a:r>
            <a:r>
              <a:rPr lang="en-US" sz="1600" b="1" dirty="0" err="1" smtClean="0"/>
              <a:t>romboembolism</a:t>
            </a:r>
            <a:r>
              <a:rPr lang="en-US" sz="1600" b="1" dirty="0" smtClean="0"/>
              <a:t>: %11</a:t>
            </a:r>
          </a:p>
          <a:p>
            <a:r>
              <a:rPr lang="en-US" sz="1600" b="1" dirty="0" smtClean="0"/>
              <a:t>GI AE: %9</a:t>
            </a:r>
          </a:p>
          <a:p>
            <a:r>
              <a:rPr lang="en-US" sz="1600" b="1" dirty="0" smtClean="0"/>
              <a:t>Anemia: %9</a:t>
            </a:r>
          </a:p>
          <a:p>
            <a:r>
              <a:rPr lang="en-US" sz="1600" b="1" dirty="0" smtClean="0"/>
              <a:t>CVS AE: %4</a:t>
            </a:r>
          </a:p>
          <a:p>
            <a:r>
              <a:rPr lang="en-US" sz="1600" b="1" dirty="0" smtClean="0"/>
              <a:t>Vaginal bleeding: %2</a:t>
            </a:r>
          </a:p>
          <a:p>
            <a:r>
              <a:rPr lang="en-US" sz="1600" b="1" dirty="0" smtClean="0"/>
              <a:t>Neutropenia: %2</a:t>
            </a:r>
          </a:p>
          <a:p>
            <a:r>
              <a:rPr lang="en-US" sz="1600" b="1" dirty="0" smtClean="0"/>
              <a:t>GU fistulas: %2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2503218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362857" y="232246"/>
            <a:ext cx="8360229" cy="1045028"/>
          </a:xfrm>
        </p:spPr>
        <p:txBody>
          <a:bodyPr>
            <a:noAutofit/>
          </a:bodyPr>
          <a:lstStyle/>
          <a:p>
            <a:r>
              <a:rPr lang="en-US" sz="3200" b="1" i="0" dirty="0">
                <a:solidFill>
                  <a:srgbClr val="000000"/>
                </a:solidFill>
                <a:effectLst/>
                <a:latin typeface="Candara" panose="020E0502030303020204" pitchFamily="34" charset="0"/>
              </a:rPr>
              <a:t>Treatment recommendations for early stage disease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362857" y="1611093"/>
            <a:ext cx="8360229" cy="4862285"/>
          </a:xfrm>
          <a:ln>
            <a:solidFill>
              <a:schemeClr val="bg1"/>
            </a:solidFill>
          </a:ln>
        </p:spPr>
        <p:txBody>
          <a:bodyPr/>
          <a:lstStyle/>
          <a:p>
            <a:pPr algn="just"/>
            <a:r>
              <a:rPr lang="en-US" sz="2900" b="1" u="sng" dirty="0">
                <a:solidFill>
                  <a:srgbClr val="000000"/>
                </a:solidFill>
                <a:effectLst/>
                <a:latin typeface="Candara" panose="020E0502030303020204" pitchFamily="34" charset="0"/>
              </a:rPr>
              <a:t>Stage IA1,A2,B1,IIA1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900" dirty="0">
                <a:solidFill>
                  <a:srgbClr val="000000"/>
                </a:solidFill>
                <a:effectLst/>
                <a:latin typeface="Candara" panose="020E0502030303020204" pitchFamily="34" charset="0"/>
              </a:rPr>
              <a:t>Primary treatment of early stage cervical cancer is </a:t>
            </a:r>
            <a:r>
              <a:rPr lang="en-US" sz="2900" b="1" dirty="0">
                <a:solidFill>
                  <a:srgbClr val="000000"/>
                </a:solidFill>
                <a:effectLst/>
                <a:latin typeface="Candara" panose="020E0502030303020204" pitchFamily="34" charset="0"/>
              </a:rPr>
              <a:t>surgery or radiation therapy</a:t>
            </a:r>
            <a:r>
              <a:rPr lang="en-US" sz="2900" dirty="0">
                <a:solidFill>
                  <a:srgbClr val="000000"/>
                </a:solidFill>
                <a:effectLst/>
                <a:latin typeface="Candara" panose="020E0502030303020204" pitchFamily="34" charset="0"/>
              </a:rPr>
              <a:t>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900" dirty="0">
                <a:solidFill>
                  <a:srgbClr val="000000"/>
                </a:solidFill>
                <a:effectLst/>
                <a:latin typeface="Candara" panose="020E0502030303020204" pitchFamily="34" charset="0"/>
              </a:rPr>
              <a:t>Treatment recommendations include extra fascial hysterectomy, modified radical trachelectomy, or hysterectomy with pelvic node dissection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000000"/>
                </a:solidFill>
                <a:effectLst/>
                <a:latin typeface="Candara" panose="020E0502030303020204" pitchFamily="34" charset="0"/>
              </a:rPr>
              <a:t>Alternative options include brachytherapy </a:t>
            </a:r>
          </a:p>
          <a:p>
            <a:pPr algn="just"/>
            <a:r>
              <a:rPr lang="en-US" sz="3200" dirty="0" smtClean="0">
                <a:solidFill>
                  <a:srgbClr val="000000"/>
                </a:solidFill>
                <a:effectLst/>
                <a:latin typeface="Candara" panose="020E0502030303020204" pitchFamily="34" charset="0"/>
              </a:rPr>
              <a:t>      with </a:t>
            </a:r>
            <a:r>
              <a:rPr lang="en-US" sz="3200" dirty="0">
                <a:solidFill>
                  <a:srgbClr val="000000"/>
                </a:solidFill>
                <a:effectLst/>
                <a:latin typeface="Candara" panose="020E0502030303020204" pitchFamily="34" charset="0"/>
              </a:rPr>
              <a:t>or without pelvic radiation therapy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000000"/>
                </a:solidFill>
                <a:effectLst/>
                <a:latin typeface="Candara" panose="020E0502030303020204" pitchFamily="34" charset="0"/>
              </a:rPr>
              <a:t>And Chemotherapy </a:t>
            </a:r>
            <a:r>
              <a:rPr lang="en-US" sz="2800" b="1" dirty="0">
                <a:solidFill>
                  <a:srgbClr val="000000"/>
                </a:solidFill>
                <a:latin typeface="Candara" panose="020E0502030303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55885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8461" y="155990"/>
            <a:ext cx="7684107" cy="1158785"/>
          </a:xfrm>
        </p:spPr>
        <p:txBody>
          <a:bodyPr>
            <a:normAutofit fontScale="90000"/>
          </a:bodyPr>
          <a:lstStyle/>
          <a:p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700" b="1" dirty="0" smtClean="0"/>
              <a:t>Multicenter </a:t>
            </a:r>
            <a:r>
              <a:rPr lang="en-US" sz="2700" b="1" dirty="0"/>
              <a:t>phase II trial of </a:t>
            </a:r>
            <a:r>
              <a:rPr lang="en-US" sz="2700" b="1" dirty="0" err="1"/>
              <a:t>topotecan</a:t>
            </a:r>
            <a:r>
              <a:rPr lang="en-US" sz="2700" b="1" dirty="0"/>
              <a:t>, </a:t>
            </a:r>
            <a:r>
              <a:rPr lang="en-US" sz="2700" b="1" dirty="0" err="1"/>
              <a:t>cisplatin</a:t>
            </a:r>
            <a:r>
              <a:rPr lang="en-US" sz="2700" b="1" dirty="0"/>
              <a:t> and </a:t>
            </a:r>
            <a:r>
              <a:rPr lang="en-US" sz="2700" b="1" dirty="0" err="1"/>
              <a:t>bevacizumab</a:t>
            </a:r>
            <a:r>
              <a:rPr lang="en-US" sz="2700" b="1" dirty="0"/>
              <a:t> for recurrent or persistent cervical cancer </a:t>
            </a: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4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l="-11315" r="-11315"/>
          <a:stretch>
            <a:fillRect/>
          </a:stretch>
        </p:blipFill>
        <p:spPr>
          <a:xfrm>
            <a:off x="3805689" y="1676421"/>
            <a:ext cx="5713293" cy="3142090"/>
          </a:xfr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2094515" y="1151792"/>
            <a:ext cx="4567821" cy="5246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b="1" dirty="0" smtClean="0"/>
              <a:t/>
            </a:r>
            <a:br>
              <a:rPr lang="en-US" sz="1600" b="1" dirty="0" smtClean="0"/>
            </a:br>
            <a:r>
              <a:rPr lang="en-US" sz="1600" b="1" dirty="0" err="1" smtClean="0"/>
              <a:t>Zighelboim</a:t>
            </a:r>
            <a:r>
              <a:rPr lang="en-US" sz="1600" b="1" dirty="0" smtClean="0"/>
              <a:t> I, </a:t>
            </a:r>
            <a:r>
              <a:rPr lang="en-US" sz="1600" b="1" dirty="0" err="1" smtClean="0"/>
              <a:t>Gynecol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Oncol</a:t>
            </a:r>
            <a:r>
              <a:rPr lang="en-US" sz="1600" b="1" dirty="0" smtClean="0"/>
              <a:t> 2013 </a:t>
            </a:r>
            <a:r>
              <a:rPr lang="en-US" sz="1600" dirty="0" smtClean="0"/>
              <a:t/>
            </a:r>
            <a:br>
              <a:rPr lang="en-US" sz="1600" dirty="0" smtClean="0"/>
            </a:br>
            <a:endParaRPr lang="en-US" sz="16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938737"/>
            <a:ext cx="4315624" cy="2785540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668460" y="5080827"/>
            <a:ext cx="8021543" cy="1582185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400" b="1" dirty="0"/>
          </a:p>
          <a:p>
            <a:r>
              <a:rPr lang="en-US" sz="2400" b="1" dirty="0" smtClean="0"/>
              <a:t>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8000" dirty="0" smtClean="0"/>
              <a:t>n:27</a:t>
            </a:r>
          </a:p>
          <a:p>
            <a:r>
              <a:rPr lang="en-US" sz="8000" dirty="0" smtClean="0"/>
              <a:t>The 6-months PFS was 59 %</a:t>
            </a:r>
          </a:p>
          <a:p>
            <a:r>
              <a:rPr lang="en-US" sz="8000" dirty="0" smtClean="0"/>
              <a:t>Median PFS : 7.1 months, Median OS : 13.2 months</a:t>
            </a:r>
          </a:p>
          <a:p>
            <a:r>
              <a:rPr lang="en-US" sz="8000" dirty="0" smtClean="0"/>
              <a:t>Highly Toxic ( hematologic )</a:t>
            </a:r>
          </a:p>
          <a:p>
            <a:r>
              <a:rPr lang="en-US" sz="8000" dirty="0" smtClean="0"/>
              <a:t>Unanticipated hospital admissions : 78 %</a:t>
            </a:r>
          </a:p>
          <a:p>
            <a:endParaRPr lang="en-US" sz="5300" dirty="0"/>
          </a:p>
        </p:txBody>
      </p:sp>
    </p:spTree>
    <p:extLst>
      <p:ext uri="{BB962C8B-B14F-4D97-AF65-F5344CB8AC3E}">
        <p14:creationId xmlns:p14="http://schemas.microsoft.com/office/powerpoint/2010/main" val="2873765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434" name="Rectangle 2"/>
          <p:cNvSpPr>
            <a:spLocks noGrp="1" noChangeArrowheads="1"/>
          </p:cNvSpPr>
          <p:nvPr>
            <p:ph type="title"/>
          </p:nvPr>
        </p:nvSpPr>
        <p:spPr>
          <a:xfrm>
            <a:off x="716386" y="973932"/>
            <a:ext cx="8172482" cy="473884"/>
          </a:xfrm>
        </p:spPr>
        <p:txBody>
          <a:bodyPr>
            <a:normAutofit fontScale="90000"/>
          </a:bodyPr>
          <a:lstStyle/>
          <a:p>
            <a:pPr algn="l" eaLnBrk="1" hangingPunct="1">
              <a:defRPr/>
            </a:pPr>
            <a:r>
              <a:rPr lang="en-US" sz="2800" b="1" dirty="0" smtClean="0">
                <a:solidFill>
                  <a:srgbClr val="000000"/>
                </a:solidFill>
              </a:rPr>
              <a:t>GOG 240 ( Phase 3, Multicenter, Prospective randomized )</a:t>
            </a:r>
          </a:p>
        </p:txBody>
      </p:sp>
      <p:sp>
        <p:nvSpPr>
          <p:cNvPr id="75779" name="Text Box 3"/>
          <p:cNvSpPr txBox="1">
            <a:spLocks noChangeArrowheads="1"/>
          </p:cNvSpPr>
          <p:nvPr/>
        </p:nvSpPr>
        <p:spPr bwMode="auto">
          <a:xfrm>
            <a:off x="-12696" y="1579811"/>
            <a:ext cx="2563091" cy="3414892"/>
          </a:xfrm>
          <a:prstGeom prst="rect">
            <a:avLst/>
          </a:prstGeom>
          <a:solidFill>
            <a:srgbClr val="EEECE1"/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400" b="1" dirty="0"/>
              <a:t>Primary Stage IVB or recurrent/persistent carcinoma of the cervix</a:t>
            </a:r>
            <a:br>
              <a:rPr lang="en-US" sz="1400" b="1" dirty="0"/>
            </a:br>
            <a:endParaRPr lang="en-US" sz="1400" b="1" dirty="0">
              <a:sym typeface="Symbol" pitchFamily="18" charset="2"/>
            </a:endParaRPr>
          </a:p>
          <a:p>
            <a:pPr eaLnBrk="1" hangingPunct="1"/>
            <a:r>
              <a:rPr lang="en-US" sz="1400" dirty="0" smtClean="0">
                <a:sym typeface="Symbol" pitchFamily="18" charset="2"/>
              </a:rPr>
              <a:t></a:t>
            </a:r>
            <a:r>
              <a:rPr lang="en-US" sz="1400" dirty="0" smtClean="0"/>
              <a:t>Measurable </a:t>
            </a:r>
            <a:r>
              <a:rPr lang="en-US" sz="1400" dirty="0"/>
              <a:t>disease</a:t>
            </a:r>
            <a:endParaRPr lang="en-US" sz="1400" dirty="0">
              <a:sym typeface="Symbol" pitchFamily="18" charset="2"/>
            </a:endParaRPr>
          </a:p>
          <a:p>
            <a:pPr eaLnBrk="1" hangingPunct="1"/>
            <a:r>
              <a:rPr lang="en-US" sz="1400" dirty="0">
                <a:sym typeface="Symbol" pitchFamily="18" charset="2"/>
              </a:rPr>
              <a:t></a:t>
            </a:r>
            <a:r>
              <a:rPr lang="en-US" sz="1400" dirty="0"/>
              <a:t>GOG performance status 0-1</a:t>
            </a:r>
          </a:p>
          <a:p>
            <a:pPr eaLnBrk="1" hangingPunct="1"/>
            <a:r>
              <a:rPr lang="en-US" sz="1400" dirty="0">
                <a:sym typeface="Symbol" pitchFamily="18" charset="2"/>
              </a:rPr>
              <a:t></a:t>
            </a:r>
            <a:r>
              <a:rPr lang="en-US" sz="1400" dirty="0"/>
              <a:t>ANC </a:t>
            </a:r>
            <a:r>
              <a:rPr lang="en-US" sz="1400" dirty="0">
                <a:sym typeface="Symbol" pitchFamily="18" charset="2"/>
              </a:rPr>
              <a:t></a:t>
            </a:r>
            <a:r>
              <a:rPr lang="en-US" sz="1400" dirty="0"/>
              <a:t> </a:t>
            </a:r>
            <a:r>
              <a:rPr lang="en-US" sz="1400" dirty="0" smtClean="0"/>
              <a:t>1500/µL</a:t>
            </a:r>
            <a:endParaRPr lang="en-US" sz="1400" dirty="0">
              <a:sym typeface="Symbol" pitchFamily="18" charset="2"/>
            </a:endParaRPr>
          </a:p>
          <a:p>
            <a:pPr eaLnBrk="1" hangingPunct="1"/>
            <a:r>
              <a:rPr lang="en-US" sz="1400" dirty="0" smtClean="0">
                <a:sym typeface="Symbol" pitchFamily="18" charset="2"/>
              </a:rPr>
              <a:t></a:t>
            </a:r>
            <a:r>
              <a:rPr lang="en-US" sz="1400" dirty="0" smtClean="0"/>
              <a:t>Platelets </a:t>
            </a:r>
            <a:r>
              <a:rPr lang="en-US" sz="1400" dirty="0">
                <a:sym typeface="Symbol" pitchFamily="18" charset="2"/>
              </a:rPr>
              <a:t></a:t>
            </a:r>
            <a:r>
              <a:rPr lang="en-US" sz="1400" dirty="0" smtClean="0"/>
              <a:t>100,000/µL</a:t>
            </a:r>
            <a:endParaRPr lang="en-US" sz="1400" dirty="0">
              <a:sym typeface="Symbol" pitchFamily="18" charset="2"/>
            </a:endParaRPr>
          </a:p>
          <a:p>
            <a:pPr eaLnBrk="1" hangingPunct="1"/>
            <a:r>
              <a:rPr lang="en-US" sz="1400" dirty="0" smtClean="0">
                <a:sym typeface="Symbol" pitchFamily="18" charset="2"/>
              </a:rPr>
              <a:t></a:t>
            </a:r>
            <a:r>
              <a:rPr lang="en-US" sz="1400" dirty="0" smtClean="0"/>
              <a:t>Serum </a:t>
            </a:r>
            <a:r>
              <a:rPr lang="en-US" sz="1400" dirty="0" err="1"/>
              <a:t>creatinine</a:t>
            </a:r>
            <a:r>
              <a:rPr lang="en-US" sz="1400" dirty="0"/>
              <a:t> </a:t>
            </a:r>
            <a:r>
              <a:rPr lang="en-US" sz="1400" dirty="0" smtClean="0">
                <a:sym typeface="Symbol" pitchFamily="18" charset="2"/>
              </a:rPr>
              <a:t></a:t>
            </a:r>
            <a:r>
              <a:rPr lang="en-US" sz="1400" dirty="0" smtClean="0"/>
              <a:t>1.5 mg/</a:t>
            </a:r>
            <a:r>
              <a:rPr lang="en-US" sz="1400" dirty="0" err="1" smtClean="0"/>
              <a:t>dL</a:t>
            </a:r>
            <a:endParaRPr lang="en-US" sz="1400" dirty="0">
              <a:sym typeface="Symbol" pitchFamily="18" charset="2"/>
            </a:endParaRPr>
          </a:p>
          <a:p>
            <a:pPr eaLnBrk="1" hangingPunct="1"/>
            <a:r>
              <a:rPr lang="en-US" sz="1400" dirty="0" smtClean="0">
                <a:sym typeface="Symbol" pitchFamily="18" charset="2"/>
              </a:rPr>
              <a:t></a:t>
            </a:r>
            <a:r>
              <a:rPr lang="en-US" sz="1400" dirty="0" smtClean="0"/>
              <a:t>No </a:t>
            </a:r>
            <a:r>
              <a:rPr lang="en-US" sz="1400" dirty="0"/>
              <a:t>CNS disease</a:t>
            </a:r>
            <a:endParaRPr lang="en-US" sz="1400" dirty="0">
              <a:sym typeface="Symbol" pitchFamily="18" charset="2"/>
            </a:endParaRPr>
          </a:p>
          <a:p>
            <a:pPr eaLnBrk="1" hangingPunct="1"/>
            <a:r>
              <a:rPr lang="en-US" sz="1400" dirty="0" smtClean="0">
                <a:sym typeface="Symbol" pitchFamily="18" charset="2"/>
              </a:rPr>
              <a:t></a:t>
            </a:r>
            <a:r>
              <a:rPr lang="en-US" sz="1400" dirty="0" smtClean="0"/>
              <a:t>No </a:t>
            </a:r>
            <a:r>
              <a:rPr lang="en-US" sz="1400" dirty="0"/>
              <a:t>past or concomitant 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/>
              <a:t> invasive </a:t>
            </a:r>
            <a:r>
              <a:rPr lang="en-US" sz="1400" dirty="0"/>
              <a:t>cancer </a:t>
            </a:r>
          </a:p>
          <a:p>
            <a:pPr eaLnBrk="1" hangingPunct="1"/>
            <a:r>
              <a:rPr lang="en-US" sz="1400" dirty="0" smtClean="0">
                <a:sym typeface="Symbol" pitchFamily="18" charset="2"/>
              </a:rPr>
              <a:t></a:t>
            </a:r>
            <a:r>
              <a:rPr lang="en-US" sz="1400" dirty="0" smtClean="0"/>
              <a:t>No </a:t>
            </a:r>
            <a:r>
              <a:rPr lang="en-US" sz="1400" dirty="0"/>
              <a:t>prior chemotherapy 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/>
              <a:t> (</a:t>
            </a:r>
            <a:r>
              <a:rPr lang="en-US" sz="1400" dirty="0"/>
              <a:t>unless concurrent with 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/>
              <a:t> radiation</a:t>
            </a:r>
            <a:r>
              <a:rPr lang="en-US" sz="1400" dirty="0"/>
              <a:t>)</a:t>
            </a:r>
          </a:p>
        </p:txBody>
      </p:sp>
      <p:sp>
        <p:nvSpPr>
          <p:cNvPr id="402436" name="Text Box 4"/>
          <p:cNvSpPr txBox="1">
            <a:spLocks noChangeArrowheads="1"/>
          </p:cNvSpPr>
          <p:nvPr/>
        </p:nvSpPr>
        <p:spPr bwMode="auto">
          <a:xfrm>
            <a:off x="4191000" y="1600204"/>
            <a:ext cx="4648200" cy="537529"/>
          </a:xfrm>
          <a:prstGeom prst="rect">
            <a:avLst/>
          </a:prstGeom>
          <a:solidFill>
            <a:srgbClr val="DDD9C3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400" b="1" u="sng" dirty="0">
                <a:solidFill>
                  <a:srgbClr val="000000"/>
                </a:solidFill>
              </a:rPr>
              <a:t>Regimen </a:t>
            </a:r>
            <a:r>
              <a:rPr lang="en-US" sz="1400" b="1" u="sng" dirty="0" smtClean="0">
                <a:solidFill>
                  <a:srgbClr val="000000"/>
                </a:solidFill>
              </a:rPr>
              <a:t>1**</a:t>
            </a:r>
            <a:endParaRPr lang="en-US" sz="1400" b="1" u="sng" dirty="0">
              <a:solidFill>
                <a:srgbClr val="000000"/>
              </a:solidFill>
            </a:endParaRPr>
          </a:p>
          <a:p>
            <a:pPr>
              <a:defRPr/>
            </a:pPr>
            <a:r>
              <a:rPr lang="en-US" sz="1400" b="1" dirty="0" smtClean="0">
                <a:solidFill>
                  <a:srgbClr val="000000"/>
                </a:solidFill>
              </a:rPr>
              <a:t>Paclitaxel* + CDDP </a:t>
            </a:r>
            <a:r>
              <a:rPr lang="en-US" sz="1400" b="1" dirty="0">
                <a:solidFill>
                  <a:srgbClr val="000000"/>
                </a:solidFill>
              </a:rPr>
              <a:t>50 mg/</a:t>
            </a:r>
            <a:r>
              <a:rPr lang="en-US" sz="1400" b="1" dirty="0" smtClean="0">
                <a:solidFill>
                  <a:srgbClr val="000000"/>
                </a:solidFill>
              </a:rPr>
              <a:t>m2</a:t>
            </a:r>
            <a:endParaRPr lang="en-US" sz="1400" b="1" dirty="0">
              <a:solidFill>
                <a:srgbClr val="000000"/>
              </a:solidFill>
            </a:endParaRPr>
          </a:p>
        </p:txBody>
      </p:sp>
      <p:sp>
        <p:nvSpPr>
          <p:cNvPr id="402437" name="Text Box 5"/>
          <p:cNvSpPr txBox="1">
            <a:spLocks noChangeArrowheads="1"/>
          </p:cNvSpPr>
          <p:nvPr/>
        </p:nvSpPr>
        <p:spPr bwMode="auto">
          <a:xfrm>
            <a:off x="4191026" y="2286000"/>
            <a:ext cx="4648199" cy="537529"/>
          </a:xfrm>
          <a:prstGeom prst="rect">
            <a:avLst/>
          </a:prstGeom>
          <a:solidFill>
            <a:srgbClr val="DDD9C3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400" b="1" u="sng" dirty="0">
                <a:solidFill>
                  <a:srgbClr val="000000"/>
                </a:solidFill>
              </a:rPr>
              <a:t>Regimen </a:t>
            </a:r>
            <a:r>
              <a:rPr lang="en-US" sz="1400" b="1" u="sng" dirty="0" smtClean="0">
                <a:solidFill>
                  <a:srgbClr val="000000"/>
                </a:solidFill>
              </a:rPr>
              <a:t>2**</a:t>
            </a:r>
            <a:endParaRPr lang="en-US" sz="1400" b="1" u="sng" dirty="0">
              <a:solidFill>
                <a:srgbClr val="000000"/>
              </a:solidFill>
            </a:endParaRPr>
          </a:p>
          <a:p>
            <a:pPr>
              <a:defRPr/>
            </a:pPr>
            <a:r>
              <a:rPr lang="en-US" sz="1400" b="1" dirty="0">
                <a:solidFill>
                  <a:srgbClr val="000000"/>
                </a:solidFill>
              </a:rPr>
              <a:t>Paclitaxel* + CDDP 50 mg/</a:t>
            </a:r>
            <a:r>
              <a:rPr lang="en-US" sz="1400" b="1" dirty="0" smtClean="0">
                <a:solidFill>
                  <a:srgbClr val="000000"/>
                </a:solidFill>
              </a:rPr>
              <a:t>m2 + </a:t>
            </a:r>
            <a:r>
              <a:rPr lang="en-US" sz="1400" b="1" dirty="0" err="1" smtClean="0">
                <a:solidFill>
                  <a:srgbClr val="000000"/>
                </a:solidFill>
              </a:rPr>
              <a:t>Bevacizumab</a:t>
            </a:r>
            <a:r>
              <a:rPr lang="en-US" sz="1400" b="1" dirty="0" smtClean="0">
                <a:solidFill>
                  <a:srgbClr val="000000"/>
                </a:solidFill>
              </a:rPr>
              <a:t> 15/mg/kg</a:t>
            </a:r>
            <a:endParaRPr lang="en-US" sz="1400" b="1" dirty="0">
              <a:solidFill>
                <a:srgbClr val="000000"/>
              </a:solidFill>
            </a:endParaRPr>
          </a:p>
        </p:txBody>
      </p:sp>
      <p:sp>
        <p:nvSpPr>
          <p:cNvPr id="75782" name="Line 6"/>
          <p:cNvSpPr>
            <a:spLocks noChangeShapeType="1"/>
          </p:cNvSpPr>
          <p:nvPr/>
        </p:nvSpPr>
        <p:spPr bwMode="auto">
          <a:xfrm>
            <a:off x="3124201" y="3352801"/>
            <a:ext cx="1066800" cy="914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783" name="Line 7"/>
          <p:cNvSpPr>
            <a:spLocks noChangeShapeType="1"/>
          </p:cNvSpPr>
          <p:nvPr/>
        </p:nvSpPr>
        <p:spPr bwMode="auto">
          <a:xfrm flipV="1">
            <a:off x="2909458" y="1828799"/>
            <a:ext cx="1281545" cy="1835869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784" name="Text Box 8"/>
          <p:cNvSpPr txBox="1">
            <a:spLocks noChangeArrowheads="1"/>
          </p:cNvSpPr>
          <p:nvPr/>
        </p:nvSpPr>
        <p:spPr bwMode="auto">
          <a:xfrm>
            <a:off x="2840182" y="4994680"/>
            <a:ext cx="3075708" cy="1533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300" b="1" u="sng" dirty="0">
                <a:solidFill>
                  <a:srgbClr val="000000"/>
                </a:solidFill>
              </a:rPr>
              <a:t>ALL REGIMENS</a:t>
            </a:r>
            <a:endParaRPr lang="en-US" sz="1300" u="sng" dirty="0">
              <a:solidFill>
                <a:srgbClr val="000000"/>
              </a:solidFill>
            </a:endParaRPr>
          </a:p>
          <a:p>
            <a:pPr eaLnBrk="1" hangingPunct="1"/>
            <a:r>
              <a:rPr lang="en-US" sz="1300" u="sng" dirty="0">
                <a:solidFill>
                  <a:srgbClr val="000000"/>
                </a:solidFill>
              </a:rPr>
              <a:t>Quality of life Assessment</a:t>
            </a:r>
            <a:r>
              <a:rPr lang="en-US" sz="1300" dirty="0">
                <a:solidFill>
                  <a:srgbClr val="000000"/>
                </a:solidFill>
              </a:rPr>
              <a:t>:</a:t>
            </a:r>
          </a:p>
          <a:p>
            <a:pPr eaLnBrk="1" hangingPunct="1"/>
            <a:r>
              <a:rPr lang="en-US" sz="1300" dirty="0">
                <a:solidFill>
                  <a:srgbClr val="000000"/>
                </a:solidFill>
              </a:rPr>
              <a:t>Baseline</a:t>
            </a:r>
          </a:p>
          <a:p>
            <a:pPr eaLnBrk="1" hangingPunct="1"/>
            <a:r>
              <a:rPr lang="en-US" sz="1300" dirty="0">
                <a:solidFill>
                  <a:srgbClr val="000000"/>
                </a:solidFill>
              </a:rPr>
              <a:t>Before cycle 2</a:t>
            </a:r>
          </a:p>
          <a:p>
            <a:pPr eaLnBrk="1" hangingPunct="1"/>
            <a:r>
              <a:rPr lang="en-US" sz="1300" dirty="0">
                <a:solidFill>
                  <a:srgbClr val="000000"/>
                </a:solidFill>
              </a:rPr>
              <a:t>Before cycle 5</a:t>
            </a:r>
          </a:p>
          <a:p>
            <a:pPr eaLnBrk="1" hangingPunct="1"/>
            <a:r>
              <a:rPr lang="en-US" sz="1300" dirty="0">
                <a:solidFill>
                  <a:srgbClr val="000000"/>
                </a:solidFill>
              </a:rPr>
              <a:t>9 mo. after study entry at follow-up visit</a:t>
            </a:r>
            <a:br>
              <a:rPr lang="en-US" sz="1300" dirty="0">
                <a:solidFill>
                  <a:srgbClr val="000000"/>
                </a:solidFill>
              </a:rPr>
            </a:br>
            <a:endParaRPr lang="en-US" sz="1300" dirty="0">
              <a:solidFill>
                <a:srgbClr val="000000"/>
              </a:solidFill>
            </a:endParaRPr>
          </a:p>
        </p:txBody>
      </p:sp>
      <p:sp>
        <p:nvSpPr>
          <p:cNvPr id="402441" name="Text Box 9"/>
          <p:cNvSpPr txBox="1">
            <a:spLocks noChangeArrowheads="1"/>
          </p:cNvSpPr>
          <p:nvPr/>
        </p:nvSpPr>
        <p:spPr bwMode="auto">
          <a:xfrm>
            <a:off x="4191000" y="2971800"/>
            <a:ext cx="4648200" cy="758865"/>
          </a:xfrm>
          <a:prstGeom prst="rect">
            <a:avLst/>
          </a:prstGeom>
          <a:solidFill>
            <a:srgbClr val="DDD9C3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400" b="1" u="sng" dirty="0">
                <a:solidFill>
                  <a:srgbClr val="000000"/>
                </a:solidFill>
              </a:rPr>
              <a:t>Regimen </a:t>
            </a:r>
            <a:r>
              <a:rPr lang="en-US" sz="1400" b="1" u="sng" dirty="0" smtClean="0">
                <a:solidFill>
                  <a:srgbClr val="000000"/>
                </a:solidFill>
              </a:rPr>
              <a:t>3**</a:t>
            </a:r>
            <a:endParaRPr lang="en-US" sz="1400" b="1" u="sng" dirty="0">
              <a:solidFill>
                <a:srgbClr val="000000"/>
              </a:solidFill>
            </a:endParaRPr>
          </a:p>
          <a:p>
            <a:pPr>
              <a:defRPr/>
            </a:pPr>
            <a:r>
              <a:rPr lang="en-US" sz="1400" b="1" dirty="0">
                <a:solidFill>
                  <a:srgbClr val="000000"/>
                </a:solidFill>
              </a:rPr>
              <a:t>Paclitaxel 175 mg/m2 over 3 </a:t>
            </a:r>
            <a:r>
              <a:rPr lang="en-US" sz="1400" b="1" dirty="0" err="1">
                <a:solidFill>
                  <a:srgbClr val="000000"/>
                </a:solidFill>
              </a:rPr>
              <a:t>hrs</a:t>
            </a:r>
            <a:r>
              <a:rPr lang="en-US" sz="1400" b="1" dirty="0">
                <a:solidFill>
                  <a:srgbClr val="000000"/>
                </a:solidFill>
              </a:rPr>
              <a:t> on day 1 </a:t>
            </a:r>
            <a:r>
              <a:rPr lang="en-US" sz="1400" b="1" dirty="0" smtClean="0">
                <a:solidFill>
                  <a:srgbClr val="000000"/>
                </a:solidFill>
              </a:rPr>
              <a:t>+</a:t>
            </a:r>
          </a:p>
          <a:p>
            <a:pPr>
              <a:defRPr/>
            </a:pPr>
            <a:r>
              <a:rPr lang="en-US" sz="1400" b="1" dirty="0" err="1" smtClean="0">
                <a:solidFill>
                  <a:srgbClr val="000000"/>
                </a:solidFill>
              </a:rPr>
              <a:t>Topotecan</a:t>
            </a:r>
            <a:r>
              <a:rPr lang="en-US" sz="1400" b="1" dirty="0" smtClean="0">
                <a:solidFill>
                  <a:srgbClr val="000000"/>
                </a:solidFill>
              </a:rPr>
              <a:t> </a:t>
            </a:r>
            <a:r>
              <a:rPr lang="en-US" sz="1400" b="1" dirty="0">
                <a:solidFill>
                  <a:srgbClr val="000000"/>
                </a:solidFill>
              </a:rPr>
              <a:t>0.75 mg/m2 over 30 </a:t>
            </a:r>
            <a:r>
              <a:rPr lang="en-US" sz="1400" b="1" dirty="0" err="1">
                <a:solidFill>
                  <a:srgbClr val="000000"/>
                </a:solidFill>
              </a:rPr>
              <a:t>mins</a:t>
            </a:r>
            <a:r>
              <a:rPr lang="en-US" sz="1400" b="1" dirty="0">
                <a:solidFill>
                  <a:srgbClr val="000000"/>
                </a:solidFill>
              </a:rPr>
              <a:t> days 1-3</a:t>
            </a:r>
          </a:p>
        </p:txBody>
      </p:sp>
      <p:sp>
        <p:nvSpPr>
          <p:cNvPr id="402442" name="Text Box 10"/>
          <p:cNvSpPr txBox="1">
            <a:spLocks noChangeArrowheads="1"/>
          </p:cNvSpPr>
          <p:nvPr/>
        </p:nvSpPr>
        <p:spPr bwMode="auto">
          <a:xfrm>
            <a:off x="4191000" y="3886201"/>
            <a:ext cx="4648200" cy="980200"/>
          </a:xfrm>
          <a:prstGeom prst="rect">
            <a:avLst/>
          </a:prstGeom>
          <a:solidFill>
            <a:srgbClr val="DDD9C3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400" b="1" u="sng" dirty="0">
                <a:solidFill>
                  <a:srgbClr val="000000"/>
                </a:solidFill>
              </a:rPr>
              <a:t>Regimen </a:t>
            </a:r>
            <a:r>
              <a:rPr lang="en-US" sz="1400" b="1" u="sng" dirty="0" smtClean="0">
                <a:solidFill>
                  <a:srgbClr val="000000"/>
                </a:solidFill>
              </a:rPr>
              <a:t>4**</a:t>
            </a:r>
            <a:endParaRPr lang="en-US" sz="1400" b="1" u="sng" dirty="0">
              <a:solidFill>
                <a:srgbClr val="000000"/>
              </a:solidFill>
            </a:endParaRPr>
          </a:p>
          <a:p>
            <a:pPr>
              <a:defRPr/>
            </a:pPr>
            <a:r>
              <a:rPr lang="en-US" sz="1400" b="1" dirty="0">
                <a:solidFill>
                  <a:srgbClr val="000000"/>
                </a:solidFill>
              </a:rPr>
              <a:t>Paclitaxel 175 mg/m2 over 3 </a:t>
            </a:r>
            <a:r>
              <a:rPr lang="en-US" sz="1400" b="1" dirty="0" err="1">
                <a:solidFill>
                  <a:srgbClr val="000000"/>
                </a:solidFill>
              </a:rPr>
              <a:t>hrs</a:t>
            </a:r>
            <a:r>
              <a:rPr lang="en-US" sz="1400" b="1" dirty="0">
                <a:solidFill>
                  <a:srgbClr val="000000"/>
                </a:solidFill>
              </a:rPr>
              <a:t> on day 1 +</a:t>
            </a:r>
          </a:p>
          <a:p>
            <a:pPr>
              <a:defRPr/>
            </a:pPr>
            <a:r>
              <a:rPr lang="en-US" sz="1400" b="1" dirty="0" err="1">
                <a:solidFill>
                  <a:srgbClr val="000000"/>
                </a:solidFill>
              </a:rPr>
              <a:t>Topotecan</a:t>
            </a:r>
            <a:r>
              <a:rPr lang="en-US" sz="1400" b="1" dirty="0">
                <a:solidFill>
                  <a:srgbClr val="000000"/>
                </a:solidFill>
              </a:rPr>
              <a:t> 0.75 mg/m2 over 30 </a:t>
            </a:r>
            <a:r>
              <a:rPr lang="en-US" sz="1400" b="1" dirty="0" err="1">
                <a:solidFill>
                  <a:srgbClr val="000000"/>
                </a:solidFill>
              </a:rPr>
              <a:t>mins</a:t>
            </a:r>
            <a:r>
              <a:rPr lang="en-US" sz="1400" b="1" dirty="0">
                <a:solidFill>
                  <a:srgbClr val="000000"/>
                </a:solidFill>
              </a:rPr>
              <a:t> days 1-</a:t>
            </a:r>
            <a:r>
              <a:rPr lang="en-US" sz="1400" b="1" dirty="0" smtClean="0">
                <a:solidFill>
                  <a:srgbClr val="000000"/>
                </a:solidFill>
              </a:rPr>
              <a:t>3 +</a:t>
            </a:r>
          </a:p>
          <a:p>
            <a:pPr>
              <a:defRPr/>
            </a:pPr>
            <a:r>
              <a:rPr lang="en-US" sz="1400" b="1" dirty="0" err="1">
                <a:solidFill>
                  <a:srgbClr val="000000"/>
                </a:solidFill>
              </a:rPr>
              <a:t>Bevacizumab</a:t>
            </a:r>
            <a:r>
              <a:rPr lang="en-US" sz="1400" b="1" dirty="0">
                <a:solidFill>
                  <a:srgbClr val="000000"/>
                </a:solidFill>
              </a:rPr>
              <a:t> 15/mg/</a:t>
            </a:r>
            <a:r>
              <a:rPr lang="en-US" sz="1400" b="1" dirty="0" smtClean="0">
                <a:solidFill>
                  <a:srgbClr val="000000"/>
                </a:solidFill>
              </a:rPr>
              <a:t>kg</a:t>
            </a:r>
            <a:endParaRPr lang="en-US" sz="1400" b="1" dirty="0">
              <a:solidFill>
                <a:srgbClr val="000000"/>
              </a:solidFill>
            </a:endParaRPr>
          </a:p>
        </p:txBody>
      </p:sp>
      <p:sp>
        <p:nvSpPr>
          <p:cNvPr id="75787" name="Line 11"/>
          <p:cNvSpPr>
            <a:spLocks noChangeShapeType="1"/>
          </p:cNvSpPr>
          <p:nvPr/>
        </p:nvSpPr>
        <p:spPr bwMode="auto">
          <a:xfrm>
            <a:off x="3124201" y="3352800"/>
            <a:ext cx="1066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788" name="Line 12"/>
          <p:cNvSpPr>
            <a:spLocks noChangeShapeType="1"/>
          </p:cNvSpPr>
          <p:nvPr/>
        </p:nvSpPr>
        <p:spPr bwMode="auto">
          <a:xfrm flipV="1">
            <a:off x="3124200" y="2743200"/>
            <a:ext cx="1052945" cy="609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2445" name="Text Box 13"/>
          <p:cNvSpPr txBox="1">
            <a:spLocks noChangeArrowheads="1"/>
          </p:cNvSpPr>
          <p:nvPr/>
        </p:nvSpPr>
        <p:spPr bwMode="auto">
          <a:xfrm>
            <a:off x="2753106" y="2286573"/>
            <a:ext cx="382023" cy="2585323"/>
          </a:xfrm>
          <a:prstGeom prst="rect">
            <a:avLst/>
          </a:prstGeom>
          <a:solidFill>
            <a:srgbClr val="EEECE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en-US" sz="1800">
                <a:effectLst>
                  <a:outerShdw blurRad="38100" dist="38100" dir="2700000" algn="tl">
                    <a:srgbClr val="C0C0C0"/>
                  </a:outerShdw>
                </a:effectLst>
              </a:rPr>
              <a:t>R</a:t>
            </a:r>
          </a:p>
          <a:p>
            <a:pPr algn="ctr" eaLnBrk="0" hangingPunct="0">
              <a:defRPr/>
            </a:pPr>
            <a:r>
              <a:rPr lang="en-US" sz="180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</a:p>
          <a:p>
            <a:pPr algn="ctr" eaLnBrk="0" hangingPunct="0">
              <a:defRPr/>
            </a:pPr>
            <a:r>
              <a:rPr lang="en-US" sz="1800">
                <a:effectLst>
                  <a:outerShdw blurRad="38100" dist="38100" dir="2700000" algn="tl">
                    <a:srgbClr val="C0C0C0"/>
                  </a:outerShdw>
                </a:effectLst>
              </a:rPr>
              <a:t>N</a:t>
            </a:r>
          </a:p>
          <a:p>
            <a:pPr algn="ctr" eaLnBrk="0" hangingPunct="0">
              <a:defRPr/>
            </a:pPr>
            <a:r>
              <a:rPr lang="en-US" sz="1800">
                <a:effectLst>
                  <a:outerShdw blurRad="38100" dist="38100" dir="2700000" algn="tl">
                    <a:srgbClr val="C0C0C0"/>
                  </a:outerShdw>
                </a:effectLst>
              </a:rPr>
              <a:t>D</a:t>
            </a:r>
          </a:p>
          <a:p>
            <a:pPr algn="ctr" eaLnBrk="0" hangingPunct="0">
              <a:defRPr/>
            </a:pPr>
            <a:r>
              <a:rPr lang="en-US" sz="1800"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</a:p>
          <a:p>
            <a:pPr algn="ctr" eaLnBrk="0" hangingPunct="0">
              <a:defRPr/>
            </a:pPr>
            <a:r>
              <a:rPr lang="en-US" sz="1800">
                <a:effectLst>
                  <a:outerShdw blurRad="38100" dist="38100" dir="2700000" algn="tl">
                    <a:srgbClr val="C0C0C0"/>
                  </a:outerShdw>
                </a:effectLst>
              </a:rPr>
              <a:t>M</a:t>
            </a:r>
          </a:p>
          <a:p>
            <a:pPr algn="ctr" eaLnBrk="0" hangingPunct="0">
              <a:defRPr/>
            </a:pPr>
            <a:r>
              <a:rPr lang="en-US" sz="1800">
                <a:effectLst>
                  <a:outerShdw blurRad="38100" dist="38100" dir="2700000" algn="tl">
                    <a:srgbClr val="C0C0C0"/>
                  </a:outerShdw>
                </a:effectLst>
              </a:rPr>
              <a:t>I</a:t>
            </a:r>
          </a:p>
          <a:p>
            <a:pPr algn="ctr" eaLnBrk="0" hangingPunct="0">
              <a:defRPr/>
            </a:pPr>
            <a:r>
              <a:rPr lang="en-US" sz="1800">
                <a:effectLst>
                  <a:outerShdw blurRad="38100" dist="38100" dir="2700000" algn="tl">
                    <a:srgbClr val="C0C0C0"/>
                  </a:outerShdw>
                </a:effectLst>
              </a:rPr>
              <a:t>Z</a:t>
            </a:r>
          </a:p>
          <a:p>
            <a:pPr algn="ctr" eaLnBrk="0" hangingPunct="0">
              <a:defRPr/>
            </a:pPr>
            <a:r>
              <a:rPr lang="en-US" sz="1800">
                <a:effectLst>
                  <a:outerShdw blurRad="38100" dist="38100" dir="2700000" algn="tl">
                    <a:srgbClr val="C0C0C0"/>
                  </a:outerShdw>
                </a:effectLst>
              </a:rPr>
              <a:t>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472548" y="4994703"/>
            <a:ext cx="34163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000000"/>
                </a:solidFill>
              </a:rPr>
              <a:t>* 135 mg/m2 over 24 or 175 mg/m2 over 3 hours</a:t>
            </a:r>
          </a:p>
          <a:p>
            <a:r>
              <a:rPr lang="en-US" sz="1200" dirty="0">
                <a:solidFill>
                  <a:srgbClr val="000000"/>
                </a:solidFill>
              </a:rPr>
              <a:t>** Cycles repeated q21 days to progression/</a:t>
            </a:r>
            <a:r>
              <a:rPr lang="en-US" sz="1200" dirty="0" smtClean="0">
                <a:solidFill>
                  <a:srgbClr val="000000"/>
                </a:solidFill>
              </a:rPr>
              <a:t>toxicity </a:t>
            </a: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421" y="5029205"/>
            <a:ext cx="279024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000000"/>
                </a:solidFill>
              </a:rPr>
              <a:t>Open to enrollment April 6, 2009</a:t>
            </a:r>
          </a:p>
          <a:p>
            <a:r>
              <a:rPr lang="en-US" sz="1200" dirty="0" smtClean="0">
                <a:solidFill>
                  <a:srgbClr val="000000"/>
                </a:solidFill>
              </a:rPr>
              <a:t>Closed to enrollment Jan 3, 2012</a:t>
            </a:r>
          </a:p>
          <a:p>
            <a:r>
              <a:rPr lang="en-US" sz="1200" dirty="0" smtClean="0">
                <a:solidFill>
                  <a:srgbClr val="000000"/>
                </a:solidFill>
              </a:rPr>
              <a:t>Sample size = </a:t>
            </a:r>
            <a:r>
              <a:rPr lang="en-US" sz="1200" b="1" dirty="0" smtClean="0">
                <a:solidFill>
                  <a:srgbClr val="000000"/>
                </a:solidFill>
              </a:rPr>
              <a:t>452</a:t>
            </a:r>
            <a:endParaRPr lang="en-US" sz="1200" b="1" dirty="0">
              <a:solidFill>
                <a:srgbClr val="000000"/>
              </a:solidFill>
            </a:endParaRPr>
          </a:p>
          <a:p>
            <a:r>
              <a:rPr lang="en-US" sz="1200" dirty="0">
                <a:solidFill>
                  <a:srgbClr val="000000"/>
                </a:solidFill>
              </a:rPr>
              <a:t>OS HR reduction of 30</a:t>
            </a:r>
            <a:r>
              <a:rPr lang="en-US" sz="1200" dirty="0" smtClean="0">
                <a:solidFill>
                  <a:srgbClr val="000000"/>
                </a:solidFill>
              </a:rPr>
              <a:t>%</a:t>
            </a:r>
          </a:p>
          <a:p>
            <a:r>
              <a:rPr lang="en-US" sz="1200" dirty="0" smtClean="0">
                <a:solidFill>
                  <a:srgbClr val="000000"/>
                </a:solidFill>
              </a:rPr>
              <a:t>Study Chair = KS </a:t>
            </a:r>
            <a:r>
              <a:rPr lang="en-US" sz="1200" dirty="0" err="1" smtClean="0">
                <a:solidFill>
                  <a:srgbClr val="000000"/>
                </a:solidFill>
              </a:rPr>
              <a:t>Tewari</a:t>
            </a:r>
            <a:endParaRPr lang="en-US" sz="1200" dirty="0" smtClean="0">
              <a:solidFill>
                <a:srgbClr val="000000"/>
              </a:solidFill>
            </a:endParaRPr>
          </a:p>
          <a:p>
            <a:r>
              <a:rPr lang="en-US" sz="1200" dirty="0" err="1" smtClean="0">
                <a:solidFill>
                  <a:srgbClr val="000000"/>
                </a:solidFill>
              </a:rPr>
              <a:t>ClinicalTrials.gov</a:t>
            </a:r>
            <a:r>
              <a:rPr lang="en-US" sz="1200" dirty="0" smtClean="0">
                <a:solidFill>
                  <a:srgbClr val="000000"/>
                </a:solidFill>
              </a:rPr>
              <a:t> </a:t>
            </a:r>
            <a:r>
              <a:rPr lang="en-US" sz="1200" dirty="0">
                <a:solidFill>
                  <a:srgbClr val="000000"/>
                </a:solidFill>
              </a:rPr>
              <a:t>Identifier: NCT00803062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66768" y="6247248"/>
            <a:ext cx="37497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solidFill>
                  <a:srgbClr val="000000"/>
                </a:solidFill>
              </a:rPr>
              <a:t>Tewari</a:t>
            </a:r>
            <a:r>
              <a:rPr lang="en-US" sz="1200" dirty="0">
                <a:solidFill>
                  <a:srgbClr val="000000"/>
                </a:solidFill>
              </a:rPr>
              <a:t> </a:t>
            </a:r>
            <a:r>
              <a:rPr lang="en-US" sz="1200" dirty="0" smtClean="0">
                <a:solidFill>
                  <a:srgbClr val="000000"/>
                </a:solidFill>
              </a:rPr>
              <a:t>KS et al N </a:t>
            </a:r>
            <a:r>
              <a:rPr lang="en-US" sz="1200" dirty="0" err="1">
                <a:solidFill>
                  <a:srgbClr val="000000"/>
                </a:solidFill>
              </a:rPr>
              <a:t>Engl</a:t>
            </a:r>
            <a:r>
              <a:rPr lang="en-US" sz="1200" dirty="0">
                <a:solidFill>
                  <a:srgbClr val="000000"/>
                </a:solidFill>
              </a:rPr>
              <a:t> J Med. 2014 Feb 20;370(8):734-43. </a:t>
            </a: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152400" y="30322"/>
            <a:ext cx="7966364" cy="9636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9300" b="1" dirty="0" smtClean="0"/>
              <a:t>Improved </a:t>
            </a:r>
            <a:r>
              <a:rPr lang="en-US" sz="9300" b="1" dirty="0"/>
              <a:t>Survival with </a:t>
            </a:r>
            <a:r>
              <a:rPr lang="en-US" sz="9300" b="1" dirty="0" err="1"/>
              <a:t>Bevacizumab</a:t>
            </a:r>
            <a:r>
              <a:rPr lang="en-US" sz="9300" b="1" dirty="0"/>
              <a:t> in Advanced Cervical</a:t>
            </a:r>
          </a:p>
          <a:p>
            <a:r>
              <a:rPr lang="en-US" sz="9300" b="1" dirty="0"/>
              <a:t>Cancer</a:t>
            </a:r>
            <a:r>
              <a:rPr lang="en-US" sz="9300" b="1" dirty="0" smtClean="0">
                <a:solidFill>
                  <a:srgbClr val="000000"/>
                </a:solidFill>
              </a:rPr>
              <a:t> </a:t>
            </a:r>
          </a:p>
          <a:p>
            <a:r>
              <a:rPr lang="en-US" sz="6400" b="1" dirty="0" smtClean="0">
                <a:solidFill>
                  <a:srgbClr val="000000"/>
                </a:solidFill>
              </a:rPr>
              <a:t>( </a:t>
            </a:r>
            <a:r>
              <a:rPr lang="en-US" sz="6400" b="1" dirty="0" err="1" smtClean="0">
                <a:solidFill>
                  <a:srgbClr val="000000"/>
                </a:solidFill>
              </a:rPr>
              <a:t>Tewari</a:t>
            </a:r>
            <a:r>
              <a:rPr lang="en-US" sz="6400" b="1" dirty="0" smtClean="0">
                <a:solidFill>
                  <a:srgbClr val="000000"/>
                </a:solidFill>
              </a:rPr>
              <a:t> KS, N </a:t>
            </a:r>
            <a:r>
              <a:rPr lang="en-US" sz="6400" b="1" dirty="0" err="1" smtClean="0">
                <a:solidFill>
                  <a:srgbClr val="000000"/>
                </a:solidFill>
              </a:rPr>
              <a:t>Engl</a:t>
            </a:r>
            <a:r>
              <a:rPr lang="en-US" sz="6400" b="1" dirty="0" smtClean="0">
                <a:solidFill>
                  <a:srgbClr val="000000"/>
                </a:solidFill>
              </a:rPr>
              <a:t> J Med 2014 )</a:t>
            </a:r>
            <a:endParaRPr lang="en-US" sz="64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946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45950"/>
          </a:xfrm>
        </p:spPr>
        <p:txBody>
          <a:bodyPr/>
          <a:lstStyle/>
          <a:p>
            <a:r>
              <a:rPr lang="en-US" b="1" dirty="0" smtClean="0"/>
              <a:t>GOG 240</a:t>
            </a:r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3412"/>
            <a:ext cx="4818141" cy="418278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9058" y="2132601"/>
            <a:ext cx="5094942" cy="3723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923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4438"/>
            <a:ext cx="8229600" cy="842961"/>
          </a:xfrm>
        </p:spPr>
        <p:txBody>
          <a:bodyPr/>
          <a:lstStyle/>
          <a:p>
            <a:r>
              <a:rPr lang="en-US" b="1" dirty="0" smtClean="0"/>
              <a:t>GOG 240</a:t>
            </a:r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35" y="860237"/>
            <a:ext cx="7115956" cy="5997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828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5402"/>
            <a:ext cx="8229600" cy="749454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GOG 240</a:t>
            </a:r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5331" y="1181100"/>
            <a:ext cx="6281486" cy="5706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58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01"/>
            <a:ext cx="8229600" cy="885999"/>
          </a:xfrm>
        </p:spPr>
        <p:txBody>
          <a:bodyPr/>
          <a:lstStyle/>
          <a:p>
            <a:r>
              <a:rPr lang="en-US" b="1" dirty="0" smtClean="0"/>
              <a:t>GOG 240 </a:t>
            </a:r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838" y="703780"/>
            <a:ext cx="7524127" cy="6154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138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/>
          <a:srcRect l="-47972" r="-47972"/>
          <a:stretch>
            <a:fillRect/>
          </a:stretch>
        </p:blipFill>
        <p:spPr>
          <a:xfrm>
            <a:off x="-2295760" y="810748"/>
            <a:ext cx="12572952" cy="6047253"/>
          </a:xfr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457200" y="15202"/>
            <a:ext cx="8229600" cy="795546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smtClean="0"/>
              <a:t>GOG 240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34016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/>
          <a:srcRect l="-4844" r="-4844"/>
          <a:stretch>
            <a:fillRect/>
          </a:stretch>
        </p:blipFill>
        <p:spPr>
          <a:xfrm>
            <a:off x="-435004" y="1020593"/>
            <a:ext cx="10113666" cy="5709663"/>
          </a:xfr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457200" y="15201"/>
            <a:ext cx="8229600" cy="885999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/>
              <a:t>GOG 240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320033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/>
          <a:srcRect l="-5399" r="-5399"/>
          <a:stretch>
            <a:fillRect/>
          </a:stretch>
        </p:blipFill>
        <p:spPr>
          <a:xfrm>
            <a:off x="-414923" y="672354"/>
            <a:ext cx="9997706" cy="5558118"/>
          </a:xfr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457200" y="0"/>
            <a:ext cx="8229600" cy="493060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 smtClean="0"/>
              <a:t>GOG 240 </a:t>
            </a:r>
            <a:endParaRPr lang="en-US" sz="3600" b="1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49412" y="6230472"/>
            <a:ext cx="8815294" cy="627528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 smtClean="0"/>
              <a:t>Early discontinuation of treatment occurred more frequently in the chemotherapy plus </a:t>
            </a:r>
            <a:r>
              <a:rPr lang="en-US" sz="1800" dirty="0" err="1" smtClean="0"/>
              <a:t>bevacuzimab</a:t>
            </a:r>
            <a:r>
              <a:rPr lang="en-US" sz="1800" dirty="0" smtClean="0"/>
              <a:t> group </a:t>
            </a:r>
            <a:r>
              <a:rPr lang="en-US" sz="1800" b="1" dirty="0" smtClean="0"/>
              <a:t>(25%) </a:t>
            </a:r>
            <a:r>
              <a:rPr lang="en-US" sz="1800" dirty="0" smtClean="0"/>
              <a:t>than in the chemotherapy alone group </a:t>
            </a:r>
            <a:r>
              <a:rPr lang="en-US" sz="1800" b="1" dirty="0" smtClean="0"/>
              <a:t>(16%) </a:t>
            </a:r>
            <a:endParaRPr lang="en-US" sz="1800" b="1" dirty="0"/>
          </a:p>
        </p:txBody>
      </p:sp>
      <p:sp>
        <p:nvSpPr>
          <p:cNvPr id="6" name="Rectangle 5"/>
          <p:cNvSpPr/>
          <p:nvPr/>
        </p:nvSpPr>
        <p:spPr>
          <a:xfrm>
            <a:off x="149412" y="3492308"/>
            <a:ext cx="8815294" cy="272127"/>
          </a:xfrm>
          <a:prstGeom prst="rect">
            <a:avLst/>
          </a:prstGeom>
          <a:noFill/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49412" y="4929756"/>
            <a:ext cx="8815294" cy="272127"/>
          </a:xfrm>
          <a:prstGeom prst="rect">
            <a:avLst/>
          </a:prstGeom>
          <a:noFill/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49412" y="2571314"/>
            <a:ext cx="8815294" cy="272127"/>
          </a:xfrm>
          <a:prstGeom prst="rect">
            <a:avLst/>
          </a:prstGeom>
          <a:noFill/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49412" y="4325027"/>
            <a:ext cx="8815294" cy="272127"/>
          </a:xfrm>
          <a:prstGeom prst="rect">
            <a:avLst/>
          </a:prstGeom>
          <a:noFill/>
          <a:ln w="63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49412" y="3220181"/>
            <a:ext cx="8815294" cy="272127"/>
          </a:xfrm>
          <a:prstGeom prst="rect">
            <a:avLst/>
          </a:prstGeom>
          <a:noFill/>
          <a:ln w="63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75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2112" y="1420906"/>
            <a:ext cx="6070600" cy="11176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600" y="3528359"/>
            <a:ext cx="6908800" cy="2298700"/>
          </a:xfrm>
          <a:prstGeom prst="rect">
            <a:avLst/>
          </a:prstGeom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38545" y="219357"/>
            <a:ext cx="8587102" cy="766761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4000" b="1" dirty="0" smtClean="0">
                <a:solidFill>
                  <a:srgbClr val="000000"/>
                </a:solidFill>
              </a:rPr>
              <a:t>Cost of </a:t>
            </a:r>
            <a:r>
              <a:rPr lang="en-US" sz="4000" b="1" dirty="0" err="1" smtClean="0">
                <a:solidFill>
                  <a:srgbClr val="000000"/>
                </a:solidFill>
              </a:rPr>
              <a:t>Bevacuzimab</a:t>
            </a:r>
            <a:endParaRPr lang="en-US" sz="4000" b="1" dirty="0" smtClean="0">
              <a:solidFill>
                <a:srgbClr val="000000"/>
              </a:solidFill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117600" y="1420907"/>
            <a:ext cx="6908800" cy="111760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en-US" sz="4000" b="1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317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1" name="Rectangle 3"/>
          <p:cNvSpPr>
            <a:spLocks noGrp="1" noChangeArrowheads="1"/>
          </p:cNvSpPr>
          <p:nvPr>
            <p:ph idx="1"/>
          </p:nvPr>
        </p:nvSpPr>
        <p:spPr>
          <a:xfrm>
            <a:off x="-230946" y="1785055"/>
            <a:ext cx="9786318" cy="4289308"/>
          </a:xfrm>
        </p:spPr>
        <p:txBody>
          <a:bodyPr/>
          <a:lstStyle/>
          <a:p>
            <a:pPr lvl="1" eaLnBrk="1" hangingPunct="1">
              <a:buFontTx/>
              <a:buNone/>
              <a:defRPr/>
            </a:pPr>
            <a:r>
              <a:rPr lang="en-US" sz="2800" b="1" dirty="0" smtClean="0">
                <a:solidFill>
                  <a:srgbClr val="000000"/>
                </a:solidFill>
              </a:rPr>
              <a:t>Radiation</a:t>
            </a:r>
            <a:r>
              <a:rPr lang="en-US" sz="2800" dirty="0" smtClean="0">
                <a:solidFill>
                  <a:srgbClr val="000000"/>
                </a:solidFill>
              </a:rPr>
              <a:t> if </a:t>
            </a:r>
            <a:r>
              <a:rPr lang="en-US" sz="2800" u="sng" dirty="0" smtClean="0">
                <a:solidFill>
                  <a:srgbClr val="000000"/>
                </a:solidFill>
              </a:rPr>
              <a:t>two</a:t>
            </a:r>
            <a:r>
              <a:rPr lang="en-US" sz="2800" dirty="0" smtClean="0">
                <a:solidFill>
                  <a:srgbClr val="000000"/>
                </a:solidFill>
              </a:rPr>
              <a:t> of the following: </a:t>
            </a:r>
          </a:p>
          <a:p>
            <a:pPr lvl="2" eaLnBrk="1" hangingPunct="1">
              <a:defRPr/>
            </a:pPr>
            <a:r>
              <a:rPr lang="en-US" sz="2800" b="1" dirty="0" smtClean="0">
                <a:solidFill>
                  <a:srgbClr val="000000"/>
                </a:solidFill>
              </a:rPr>
              <a:t>deep invasion, large tumor or vascular invasion</a:t>
            </a:r>
          </a:p>
          <a:p>
            <a:pPr lvl="3" eaLnBrk="1" hangingPunct="1">
              <a:defRPr/>
            </a:pPr>
            <a:r>
              <a:rPr lang="en-US" sz="2100" dirty="0" smtClean="0">
                <a:cs typeface="Times New Roman" pitchFamily="18" charset="0"/>
              </a:rPr>
              <a:t>GOG 92 (</a:t>
            </a:r>
            <a:r>
              <a:rPr lang="en-US" sz="2100" dirty="0" err="1" smtClean="0">
                <a:cs typeface="Times New Roman" pitchFamily="18" charset="0"/>
              </a:rPr>
              <a:t>Sedlis</a:t>
            </a:r>
            <a:r>
              <a:rPr lang="en-US" sz="2100" dirty="0" smtClean="0">
                <a:cs typeface="Times New Roman" pitchFamily="18" charset="0"/>
              </a:rPr>
              <a:t> A et. al </a:t>
            </a:r>
            <a:r>
              <a:rPr lang="en-US" sz="2100" dirty="0" err="1" smtClean="0">
                <a:cs typeface="Times New Roman" pitchFamily="18" charset="0"/>
              </a:rPr>
              <a:t>Gyn</a:t>
            </a:r>
            <a:r>
              <a:rPr lang="en-US" sz="2100" dirty="0" smtClean="0">
                <a:cs typeface="Times New Roman" pitchFamily="18" charset="0"/>
              </a:rPr>
              <a:t> </a:t>
            </a:r>
            <a:r>
              <a:rPr lang="en-US" sz="2100" dirty="0" err="1" smtClean="0">
                <a:cs typeface="Times New Roman" pitchFamily="18" charset="0"/>
              </a:rPr>
              <a:t>Onc</a:t>
            </a:r>
            <a:r>
              <a:rPr lang="en-US" sz="2100" dirty="0" smtClean="0">
                <a:cs typeface="Times New Roman" pitchFamily="18" charset="0"/>
              </a:rPr>
              <a:t> 73:177-183, 1999</a:t>
            </a:r>
            <a:r>
              <a:rPr lang="en-US" sz="2100" dirty="0" smtClean="0"/>
              <a:t>)</a:t>
            </a:r>
          </a:p>
          <a:p>
            <a:pPr lvl="1" eaLnBrk="1" hangingPunct="1">
              <a:buFontTx/>
              <a:buNone/>
              <a:defRPr/>
            </a:pPr>
            <a:r>
              <a:rPr lang="en-US" sz="2800" b="1" dirty="0" smtClean="0">
                <a:solidFill>
                  <a:srgbClr val="000000"/>
                </a:solidFill>
              </a:rPr>
              <a:t>Chemo-RT </a:t>
            </a:r>
            <a:r>
              <a:rPr lang="en-US" sz="2800" dirty="0" smtClean="0">
                <a:solidFill>
                  <a:srgbClr val="000000"/>
                </a:solidFill>
              </a:rPr>
              <a:t>if </a:t>
            </a:r>
            <a:r>
              <a:rPr lang="en-US" sz="2800" u="sng" dirty="0" smtClean="0">
                <a:solidFill>
                  <a:srgbClr val="000000"/>
                </a:solidFill>
              </a:rPr>
              <a:t>one</a:t>
            </a:r>
            <a:r>
              <a:rPr lang="en-US" sz="2800" dirty="0" smtClean="0">
                <a:solidFill>
                  <a:srgbClr val="000000"/>
                </a:solidFill>
              </a:rPr>
              <a:t> of the following:</a:t>
            </a:r>
          </a:p>
          <a:p>
            <a:pPr lvl="2" eaLnBrk="1" hangingPunct="1">
              <a:defRPr/>
            </a:pPr>
            <a:r>
              <a:rPr lang="en-US" sz="2800" b="1" dirty="0" smtClean="0">
                <a:solidFill>
                  <a:srgbClr val="000000"/>
                </a:solidFill>
              </a:rPr>
              <a:t>Positive margin, </a:t>
            </a:r>
            <a:r>
              <a:rPr lang="en-US" sz="2800" b="1" dirty="0" err="1" smtClean="0">
                <a:solidFill>
                  <a:srgbClr val="000000"/>
                </a:solidFill>
              </a:rPr>
              <a:t>parametrial</a:t>
            </a:r>
            <a:r>
              <a:rPr lang="en-US" sz="2800" b="1" dirty="0" smtClean="0">
                <a:solidFill>
                  <a:srgbClr val="000000"/>
                </a:solidFill>
              </a:rPr>
              <a:t> extension, positive node</a:t>
            </a:r>
          </a:p>
          <a:p>
            <a:pPr lvl="3" eaLnBrk="1" hangingPunct="1">
              <a:defRPr/>
            </a:pPr>
            <a:r>
              <a:rPr lang="en-US" sz="2100" dirty="0" smtClean="0">
                <a:solidFill>
                  <a:srgbClr val="000000"/>
                </a:solidFill>
              </a:rPr>
              <a:t>GOG 109 (</a:t>
            </a:r>
            <a:r>
              <a:rPr lang="en-US" sz="2100" dirty="0" smtClean="0">
                <a:solidFill>
                  <a:srgbClr val="000000"/>
                </a:solidFill>
                <a:cs typeface="Times New Roman" pitchFamily="18" charset="0"/>
              </a:rPr>
              <a:t>Peters WA et. al. J Clinic </a:t>
            </a:r>
            <a:r>
              <a:rPr lang="en-US" sz="2100" dirty="0" err="1" smtClean="0">
                <a:solidFill>
                  <a:srgbClr val="000000"/>
                </a:solidFill>
                <a:cs typeface="Times New Roman" pitchFamily="18" charset="0"/>
              </a:rPr>
              <a:t>Oncol</a:t>
            </a:r>
            <a:r>
              <a:rPr lang="en-US" sz="2100" dirty="0" smtClean="0">
                <a:solidFill>
                  <a:srgbClr val="000000"/>
                </a:solidFill>
                <a:cs typeface="Times New Roman" pitchFamily="18" charset="0"/>
              </a:rPr>
              <a:t> 18:1606-1613, 2000)</a:t>
            </a:r>
            <a:r>
              <a:rPr lang="en-US" sz="2100" dirty="0" smtClean="0">
                <a:solidFill>
                  <a:srgbClr val="000000"/>
                </a:solidFill>
              </a:rPr>
              <a:t> </a:t>
            </a:r>
          </a:p>
          <a:p>
            <a:pPr eaLnBrk="1" hangingPunct="1">
              <a:buFontTx/>
              <a:buNone/>
              <a:defRPr/>
            </a:pPr>
            <a:endParaRPr lang="en-US" sz="2100" dirty="0" smtClean="0">
              <a:solidFill>
                <a:srgbClr val="000000"/>
              </a:solidFill>
            </a:endParaRPr>
          </a:p>
        </p:txBody>
      </p:sp>
      <p:sp>
        <p:nvSpPr>
          <p:cNvPr id="20173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07818" y="297642"/>
            <a:ext cx="8797636" cy="1252543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000" b="1" dirty="0" smtClean="0">
                <a:solidFill>
                  <a:srgbClr val="000000"/>
                </a:solidFill>
              </a:rPr>
              <a:t>When is RT or Chemo/RT Indicated </a:t>
            </a:r>
            <a:br>
              <a:rPr lang="en-US" sz="4000" b="1" dirty="0" smtClean="0">
                <a:solidFill>
                  <a:srgbClr val="000000"/>
                </a:solidFill>
              </a:rPr>
            </a:br>
            <a:r>
              <a:rPr lang="en-US" sz="4000" b="1" dirty="0" smtClean="0">
                <a:solidFill>
                  <a:srgbClr val="000000"/>
                </a:solidFill>
              </a:rPr>
              <a:t>After Radical Hysterectomy?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204389" y="6213179"/>
            <a:ext cx="17629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RT=Radiation therapy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0485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0" y="2056653"/>
            <a:ext cx="8940800" cy="3568700"/>
          </a:xfrm>
          <a:prstGeom prst="rect">
            <a:avLst/>
          </a:prstGeom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38545" y="219357"/>
            <a:ext cx="8587102" cy="1170172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en-US" sz="4000" b="1" dirty="0" smtClean="0">
              <a:solidFill>
                <a:srgbClr val="00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00" y="219357"/>
            <a:ext cx="8940800" cy="1326078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479175" y="1545435"/>
            <a:ext cx="5767295" cy="367036"/>
          </a:xfrm>
          <a:prstGeom prst="rect">
            <a:avLst/>
          </a:prstGeom>
        </p:spPr>
        <p:txBody>
          <a:bodyPr>
            <a:normAutofit fontScale="525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4000" b="1" dirty="0" err="1" smtClean="0">
                <a:solidFill>
                  <a:srgbClr val="000000"/>
                </a:solidFill>
              </a:rPr>
              <a:t>Tewari</a:t>
            </a:r>
            <a:r>
              <a:rPr lang="en-US" sz="4000" b="1" dirty="0" smtClean="0">
                <a:solidFill>
                  <a:srgbClr val="000000"/>
                </a:solidFill>
              </a:rPr>
              <a:t> KS, </a:t>
            </a:r>
            <a:r>
              <a:rPr lang="en-US" sz="4000" b="1" dirty="0" err="1" smtClean="0">
                <a:solidFill>
                  <a:srgbClr val="000000"/>
                </a:solidFill>
              </a:rPr>
              <a:t>Clin</a:t>
            </a:r>
            <a:r>
              <a:rPr lang="en-US" sz="4000" b="1" dirty="0" smtClean="0">
                <a:solidFill>
                  <a:srgbClr val="000000"/>
                </a:solidFill>
              </a:rPr>
              <a:t> Cancer Res 2015</a:t>
            </a:r>
          </a:p>
        </p:txBody>
      </p:sp>
    </p:spTree>
    <p:extLst>
      <p:ext uri="{BB962C8B-B14F-4D97-AF65-F5344CB8AC3E}">
        <p14:creationId xmlns:p14="http://schemas.microsoft.com/office/powerpoint/2010/main" val="2255834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98500"/>
            <a:ext cx="9144000" cy="5441738"/>
          </a:xfrm>
          <a:prstGeom prst="rect">
            <a:avLst/>
          </a:prstGeom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5468470" y="3880971"/>
            <a:ext cx="3406588" cy="287618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>
            <a:normAutofit fontScale="375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4000" b="1" dirty="0" smtClean="0">
                <a:solidFill>
                  <a:srgbClr val="000000"/>
                </a:solidFill>
              </a:rPr>
              <a:t>Low-risk:  0-1 poor prognostic factor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5468470" y="4421095"/>
            <a:ext cx="3406588" cy="287618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>
            <a:normAutofit fontScale="375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4000" b="1" dirty="0" smtClean="0">
                <a:solidFill>
                  <a:srgbClr val="000000"/>
                </a:solidFill>
              </a:rPr>
              <a:t>Mid-risk:  2-3 poor prognostic factors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5468470" y="4917888"/>
            <a:ext cx="3406588" cy="287618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>
            <a:normAutofit fontScale="375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4000" b="1" dirty="0" smtClean="0">
                <a:solidFill>
                  <a:srgbClr val="000000"/>
                </a:solidFill>
              </a:rPr>
              <a:t>High-risk:  4-5 poor prognostic factors</a:t>
            </a:r>
          </a:p>
        </p:txBody>
      </p:sp>
    </p:spTree>
    <p:extLst>
      <p:ext uri="{BB962C8B-B14F-4D97-AF65-F5344CB8AC3E}">
        <p14:creationId xmlns:p14="http://schemas.microsoft.com/office/powerpoint/2010/main" val="1549808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771" y="851647"/>
            <a:ext cx="8954742" cy="4930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93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411" y="1150471"/>
            <a:ext cx="8853855" cy="4546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923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771" y="1189120"/>
            <a:ext cx="8964229" cy="4761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647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938584"/>
            <a:ext cx="8229600" cy="1380806"/>
          </a:xfrm>
        </p:spPr>
        <p:txBody>
          <a:bodyPr>
            <a:noAutofit/>
          </a:bodyPr>
          <a:lstStyle/>
          <a:p>
            <a:r>
              <a:rPr lang="en-US" sz="2000" b="1" dirty="0"/>
              <a:t>Phase II Study of </a:t>
            </a:r>
            <a:r>
              <a:rPr lang="en-US" sz="2000" b="1" dirty="0" err="1"/>
              <a:t>Bevacizumab</a:t>
            </a:r>
            <a:r>
              <a:rPr lang="en-US" sz="2000" b="1" dirty="0"/>
              <a:t> in Combination With</a:t>
            </a:r>
            <a:br>
              <a:rPr lang="en-US" sz="2000" b="1" dirty="0"/>
            </a:br>
            <a:r>
              <a:rPr lang="en-US" sz="2000" b="1" dirty="0"/>
              <a:t>Definitive Radiotherapy and </a:t>
            </a:r>
            <a:r>
              <a:rPr lang="en-US" sz="2000" b="1" dirty="0" err="1"/>
              <a:t>Cisplatin</a:t>
            </a:r>
            <a:r>
              <a:rPr lang="en-US" sz="2000" b="1" dirty="0"/>
              <a:t> Chemotherapy in</a:t>
            </a:r>
            <a:br>
              <a:rPr lang="en-US" sz="2000" b="1" dirty="0"/>
            </a:br>
            <a:r>
              <a:rPr lang="en-US" sz="2000" b="1" dirty="0"/>
              <a:t>Untreated Patients With Locally Advanced Cervical</a:t>
            </a:r>
            <a:br>
              <a:rPr lang="en-US" sz="2000" b="1" dirty="0"/>
            </a:br>
            <a:r>
              <a:rPr lang="en-US" sz="2000" b="1" dirty="0"/>
              <a:t>Carcinoma: Preliminary Results of RTOG 0417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rcRect l="-6763" r="-6763"/>
          <a:stretch>
            <a:fillRect/>
          </a:stretch>
        </p:blipFill>
        <p:spPr>
          <a:xfrm>
            <a:off x="619932" y="2855723"/>
            <a:ext cx="7832314" cy="4002277"/>
          </a:xfrm>
        </p:spPr>
      </p:pic>
      <p:sp>
        <p:nvSpPr>
          <p:cNvPr id="5" name="Title 2"/>
          <p:cNvSpPr txBox="1">
            <a:spLocks/>
          </p:cNvSpPr>
          <p:nvPr/>
        </p:nvSpPr>
        <p:spPr>
          <a:xfrm>
            <a:off x="1602752" y="2319390"/>
            <a:ext cx="6102425" cy="37795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dirty="0" err="1" smtClean="0"/>
              <a:t>Schefter</a:t>
            </a:r>
            <a:r>
              <a:rPr lang="en-US" sz="1600" dirty="0" smtClean="0"/>
              <a:t> TE, </a:t>
            </a:r>
            <a:r>
              <a:rPr lang="en-US" sz="1600" dirty="0" err="1" smtClean="0"/>
              <a:t>Int</a:t>
            </a:r>
            <a:r>
              <a:rPr lang="en-US" sz="1600" dirty="0" smtClean="0"/>
              <a:t> J </a:t>
            </a:r>
            <a:r>
              <a:rPr lang="en-US" sz="1600" dirty="0" err="1" smtClean="0"/>
              <a:t>Radiat</a:t>
            </a:r>
            <a:r>
              <a:rPr lang="en-US" sz="1600" dirty="0" smtClean="0"/>
              <a:t> </a:t>
            </a:r>
            <a:r>
              <a:rPr lang="en-US" sz="1600" dirty="0" err="1" smtClean="0"/>
              <a:t>Oncol</a:t>
            </a:r>
            <a:r>
              <a:rPr lang="en-US" sz="1600" dirty="0" smtClean="0"/>
              <a:t> </a:t>
            </a:r>
            <a:r>
              <a:rPr lang="en-US" sz="1600" dirty="0" err="1" smtClean="0"/>
              <a:t>Biol</a:t>
            </a:r>
            <a:r>
              <a:rPr lang="en-US" sz="1600" dirty="0" smtClean="0"/>
              <a:t> </a:t>
            </a:r>
            <a:r>
              <a:rPr lang="en-US" sz="1600" dirty="0" err="1" smtClean="0"/>
              <a:t>Phys</a:t>
            </a:r>
            <a:r>
              <a:rPr lang="en-US" sz="1600" dirty="0" smtClean="0"/>
              <a:t>, 2012</a:t>
            </a:r>
            <a:endParaRPr lang="en-US" sz="1600" dirty="0"/>
          </a:p>
        </p:txBody>
      </p:sp>
      <p:sp>
        <p:nvSpPr>
          <p:cNvPr id="7" name="Title 2"/>
          <p:cNvSpPr txBox="1">
            <a:spLocks/>
          </p:cNvSpPr>
          <p:nvPr/>
        </p:nvSpPr>
        <p:spPr>
          <a:xfrm>
            <a:off x="619932" y="120946"/>
            <a:ext cx="7945905" cy="81763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err="1" smtClean="0"/>
              <a:t>Bevacuzimab</a:t>
            </a:r>
            <a:r>
              <a:rPr lang="en-US" sz="2800" b="1" dirty="0" smtClean="0"/>
              <a:t> in Locally Advanced Cervical Cancer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720281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474" y="2192140"/>
            <a:ext cx="3311344" cy="2146787"/>
          </a:xfrm>
          <a:ln>
            <a:solidFill>
              <a:srgbClr val="000000"/>
            </a:solidFill>
          </a:ln>
        </p:spPr>
        <p:txBody>
          <a:bodyPr>
            <a:normAutofit/>
          </a:bodyPr>
          <a:lstStyle/>
          <a:p>
            <a:pPr algn="l"/>
            <a:r>
              <a:rPr lang="en-US" sz="2000" b="1" dirty="0" smtClean="0"/>
              <a:t>-</a:t>
            </a:r>
            <a:r>
              <a:rPr lang="en-US" sz="2000" b="1" dirty="0" err="1" smtClean="0"/>
              <a:t>EPRT+Brachytherapy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400" b="1" dirty="0" smtClean="0"/>
              <a:t>-</a:t>
            </a:r>
            <a:r>
              <a:rPr lang="en-US" sz="2000" b="1" dirty="0" smtClean="0"/>
              <a:t>40 mg/m2 </a:t>
            </a:r>
            <a:r>
              <a:rPr lang="en-US" sz="2000" b="1" dirty="0" err="1" smtClean="0"/>
              <a:t>Cisplatin</a:t>
            </a:r>
            <a:r>
              <a:rPr lang="en-US" sz="2000" b="1" dirty="0" smtClean="0"/>
              <a:t> /weekly</a:t>
            </a:r>
            <a:br>
              <a:rPr lang="en-US" sz="2000" b="1" dirty="0" smtClean="0"/>
            </a:br>
            <a:r>
              <a:rPr lang="en-US" sz="2000" b="1" dirty="0" smtClean="0"/>
              <a:t>-10 mg/kg IV </a:t>
            </a:r>
            <a:r>
              <a:rPr lang="en-US" sz="2000" b="1" dirty="0" err="1" smtClean="0"/>
              <a:t>Bevacuzimab</a:t>
            </a:r>
            <a:r>
              <a:rPr lang="en-US" sz="2000" b="1" dirty="0" smtClean="0"/>
              <a:t>/every 2 weeks (3 cycles)</a:t>
            </a:r>
            <a:endParaRPr lang="en-US" sz="2000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20661" r="-20661"/>
          <a:stretch>
            <a:fillRect/>
          </a:stretch>
        </p:blipFill>
        <p:spPr>
          <a:xfrm>
            <a:off x="-952579" y="1966621"/>
            <a:ext cx="7522537" cy="4137106"/>
          </a:xfrm>
        </p:spPr>
      </p:pic>
      <p:sp>
        <p:nvSpPr>
          <p:cNvPr id="5" name="Title 2"/>
          <p:cNvSpPr txBox="1">
            <a:spLocks/>
          </p:cNvSpPr>
          <p:nvPr/>
        </p:nvSpPr>
        <p:spPr>
          <a:xfrm>
            <a:off x="619932" y="120946"/>
            <a:ext cx="7945905" cy="81763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err="1" smtClean="0"/>
              <a:t>Bevacuzimab</a:t>
            </a:r>
            <a:r>
              <a:rPr lang="en-US" sz="2800" b="1" dirty="0" smtClean="0"/>
              <a:t> in Locally Advanced Cervical Cancer</a:t>
            </a:r>
            <a:endParaRPr lang="en-US" sz="2800" b="1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867874" y="4744308"/>
            <a:ext cx="2901899" cy="1000614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000" b="1" dirty="0" smtClean="0"/>
              <a:t>3-year OS : 81.3 %</a:t>
            </a:r>
          </a:p>
          <a:p>
            <a:pPr algn="l"/>
            <a:r>
              <a:rPr lang="en-US" sz="2000" b="1" dirty="0"/>
              <a:t> </a:t>
            </a:r>
            <a:r>
              <a:rPr lang="en-US" sz="2000" b="1" dirty="0" smtClean="0"/>
              <a:t>            DFS: 67.2 %</a:t>
            </a:r>
          </a:p>
          <a:p>
            <a:pPr algn="l"/>
            <a:endParaRPr lang="en-US" sz="2000" b="1" dirty="0"/>
          </a:p>
        </p:txBody>
      </p:sp>
      <p:sp>
        <p:nvSpPr>
          <p:cNvPr id="7" name="Title 2"/>
          <p:cNvSpPr txBox="1">
            <a:spLocks/>
          </p:cNvSpPr>
          <p:nvPr/>
        </p:nvSpPr>
        <p:spPr>
          <a:xfrm>
            <a:off x="1406188" y="1276233"/>
            <a:ext cx="6102425" cy="37795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dirty="0" err="1" smtClean="0"/>
              <a:t>Schefter</a:t>
            </a:r>
            <a:r>
              <a:rPr lang="en-US" sz="1600" dirty="0" smtClean="0"/>
              <a:t> TE, </a:t>
            </a:r>
            <a:r>
              <a:rPr lang="en-US" sz="1600" dirty="0" err="1" smtClean="0"/>
              <a:t>Int</a:t>
            </a:r>
            <a:r>
              <a:rPr lang="en-US" sz="1600" dirty="0" smtClean="0"/>
              <a:t> J </a:t>
            </a:r>
            <a:r>
              <a:rPr lang="en-US" sz="1600" dirty="0" err="1" smtClean="0"/>
              <a:t>Radiat</a:t>
            </a:r>
            <a:r>
              <a:rPr lang="en-US" sz="1600" dirty="0" smtClean="0"/>
              <a:t> </a:t>
            </a:r>
            <a:r>
              <a:rPr lang="en-US" sz="1600" dirty="0" err="1" smtClean="0"/>
              <a:t>Oncol</a:t>
            </a:r>
            <a:r>
              <a:rPr lang="en-US" sz="1600" dirty="0"/>
              <a:t> </a:t>
            </a:r>
            <a:r>
              <a:rPr lang="en-US" sz="1600" dirty="0" err="1" smtClean="0"/>
              <a:t>Biol</a:t>
            </a:r>
            <a:r>
              <a:rPr lang="en-US" sz="1600" dirty="0" smtClean="0"/>
              <a:t> </a:t>
            </a:r>
            <a:r>
              <a:rPr lang="en-US" sz="1600" dirty="0" err="1" smtClean="0"/>
              <a:t>Phys</a:t>
            </a:r>
            <a:r>
              <a:rPr lang="en-US" sz="1600" dirty="0" smtClean="0"/>
              <a:t>, 2014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679519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69027" y="31913"/>
            <a:ext cx="8229600" cy="736572"/>
          </a:xfrm>
        </p:spPr>
        <p:txBody>
          <a:bodyPr>
            <a:normAutofit fontScale="90000"/>
          </a:bodyPr>
          <a:lstStyle/>
          <a:p>
            <a:r>
              <a:rPr lang="en-US" sz="5400" b="1" dirty="0" smtClean="0"/>
              <a:t> </a:t>
            </a:r>
            <a:r>
              <a:rPr lang="en-US" sz="5400" b="1" dirty="0" err="1" smtClean="0"/>
              <a:t>Teşekkürler</a:t>
            </a:r>
            <a:endParaRPr lang="en-US" sz="5400" b="1" dirty="0"/>
          </a:p>
        </p:txBody>
      </p:sp>
      <p:pic>
        <p:nvPicPr>
          <p:cNvPr id="3" name="IMG_1285.png" descr="/Users/metegungor/Desktop/IMG_1285.png"/>
          <p:cNvPicPr>
            <a:picLocks noGrp="1" noChangeAspect="1"/>
          </p:cNvPicPr>
          <p:nvPr>
            <p:ph idx="1"/>
          </p:nvPr>
        </p:nvPicPr>
        <p:blipFill rotWithShape="1"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7" t="25029" b="36097"/>
          <a:stretch/>
        </p:blipFill>
        <p:spPr>
          <a:xfrm>
            <a:off x="470431" y="940661"/>
            <a:ext cx="8373532" cy="5917340"/>
          </a:xfrm>
        </p:spPr>
      </p:pic>
    </p:spTree>
    <p:extLst>
      <p:ext uri="{BB962C8B-B14F-4D97-AF65-F5344CB8AC3E}">
        <p14:creationId xmlns:p14="http://schemas.microsoft.com/office/powerpoint/2010/main" val="1154196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7052" y="128237"/>
            <a:ext cx="4289896" cy="6068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39240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696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907" name="Rectangle 3"/>
          <p:cNvSpPr>
            <a:spLocks noGrp="1" noChangeArrowheads="1"/>
          </p:cNvSpPr>
          <p:nvPr>
            <p:ph idx="1"/>
          </p:nvPr>
        </p:nvSpPr>
        <p:spPr>
          <a:xfrm>
            <a:off x="207818" y="2725292"/>
            <a:ext cx="3124489" cy="2660829"/>
          </a:xfrm>
          <a:solidFill>
            <a:srgbClr val="DDD9C3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sz="2400" dirty="0" smtClean="0"/>
              <a:t>	Stage IA2-IB2: Large, deeply invasive tumors with vascular invasion limited to the cervix after radical hysterectomy</a:t>
            </a:r>
          </a:p>
        </p:txBody>
      </p:sp>
      <p:sp>
        <p:nvSpPr>
          <p:cNvPr id="379914" name="Rectangle 10"/>
          <p:cNvSpPr>
            <a:spLocks noGrp="1" noChangeArrowheads="1"/>
          </p:cNvSpPr>
          <p:nvPr>
            <p:ph type="title" idx="4294967295"/>
          </p:nvPr>
        </p:nvSpPr>
        <p:spPr>
          <a:xfrm>
            <a:off x="346367" y="297642"/>
            <a:ext cx="8312727" cy="1330827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400" b="1" dirty="0" smtClean="0">
                <a:solidFill>
                  <a:srgbClr val="000000"/>
                </a:solidFill>
              </a:rPr>
              <a:t>GOG/KGOG 263</a:t>
            </a:r>
            <a:br>
              <a:rPr lang="en-US" sz="4400" b="1" dirty="0" smtClean="0">
                <a:solidFill>
                  <a:srgbClr val="000000"/>
                </a:solidFill>
              </a:rPr>
            </a:br>
            <a:r>
              <a:rPr lang="en-US" sz="4400" b="1" dirty="0" smtClean="0">
                <a:solidFill>
                  <a:srgbClr val="000000"/>
                </a:solidFill>
              </a:rPr>
              <a:t>(GOG 92 Replacement)</a:t>
            </a:r>
          </a:p>
        </p:txBody>
      </p:sp>
      <p:sp>
        <p:nvSpPr>
          <p:cNvPr id="19459" name="Text Box 4"/>
          <p:cNvSpPr txBox="1">
            <a:spLocks noChangeArrowheads="1"/>
          </p:cNvSpPr>
          <p:nvPr/>
        </p:nvSpPr>
        <p:spPr bwMode="auto">
          <a:xfrm>
            <a:off x="3575414" y="2374645"/>
            <a:ext cx="441046" cy="3416320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xtLst/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dirty="0">
                <a:solidFill>
                  <a:srgbClr val="000000"/>
                </a:solidFill>
              </a:rPr>
              <a:t>R</a:t>
            </a:r>
            <a:br>
              <a:rPr lang="en-US" dirty="0">
                <a:solidFill>
                  <a:srgbClr val="000000"/>
                </a:solidFill>
              </a:rPr>
            </a:br>
            <a:r>
              <a:rPr lang="en-US" dirty="0">
                <a:solidFill>
                  <a:srgbClr val="000000"/>
                </a:solidFill>
              </a:rPr>
              <a:t>A</a:t>
            </a:r>
            <a:br>
              <a:rPr lang="en-US" dirty="0">
                <a:solidFill>
                  <a:srgbClr val="000000"/>
                </a:solidFill>
              </a:rPr>
            </a:br>
            <a:r>
              <a:rPr lang="en-US" dirty="0">
                <a:solidFill>
                  <a:srgbClr val="000000"/>
                </a:solidFill>
              </a:rPr>
              <a:t>N</a:t>
            </a:r>
            <a:br>
              <a:rPr lang="en-US" dirty="0">
                <a:solidFill>
                  <a:srgbClr val="000000"/>
                </a:solidFill>
              </a:rPr>
            </a:br>
            <a:r>
              <a:rPr lang="en-US" dirty="0">
                <a:solidFill>
                  <a:srgbClr val="000000"/>
                </a:solidFill>
              </a:rPr>
              <a:t>D</a:t>
            </a:r>
            <a:br>
              <a:rPr lang="en-US" dirty="0">
                <a:solidFill>
                  <a:srgbClr val="000000"/>
                </a:solidFill>
              </a:rPr>
            </a:br>
            <a:r>
              <a:rPr lang="en-US" dirty="0">
                <a:solidFill>
                  <a:srgbClr val="000000"/>
                </a:solidFill>
              </a:rPr>
              <a:t>O</a:t>
            </a:r>
            <a:br>
              <a:rPr lang="en-US" dirty="0">
                <a:solidFill>
                  <a:srgbClr val="000000"/>
                </a:solidFill>
              </a:rPr>
            </a:br>
            <a:r>
              <a:rPr lang="en-US" dirty="0">
                <a:solidFill>
                  <a:srgbClr val="000000"/>
                </a:solidFill>
              </a:rPr>
              <a:t>M</a:t>
            </a:r>
            <a:br>
              <a:rPr lang="en-US" dirty="0">
                <a:solidFill>
                  <a:srgbClr val="000000"/>
                </a:solidFill>
              </a:rPr>
            </a:br>
            <a:r>
              <a:rPr lang="en-US" dirty="0">
                <a:solidFill>
                  <a:srgbClr val="000000"/>
                </a:solidFill>
              </a:rPr>
              <a:t>I</a:t>
            </a:r>
            <a:br>
              <a:rPr lang="en-US" dirty="0">
                <a:solidFill>
                  <a:srgbClr val="000000"/>
                </a:solidFill>
              </a:rPr>
            </a:br>
            <a:r>
              <a:rPr lang="en-US" dirty="0">
                <a:solidFill>
                  <a:srgbClr val="000000"/>
                </a:solidFill>
              </a:rPr>
              <a:t>Z</a:t>
            </a:r>
            <a:br>
              <a:rPr lang="en-US" dirty="0">
                <a:solidFill>
                  <a:srgbClr val="000000"/>
                </a:solidFill>
              </a:rPr>
            </a:br>
            <a:r>
              <a:rPr lang="en-US" dirty="0">
                <a:solidFill>
                  <a:srgbClr val="000000"/>
                </a:solidFill>
              </a:rPr>
              <a:t>E</a:t>
            </a:r>
          </a:p>
        </p:txBody>
      </p:sp>
      <p:sp>
        <p:nvSpPr>
          <p:cNvPr id="19460" name="Line 5"/>
          <p:cNvSpPr>
            <a:spLocks noChangeShapeType="1"/>
          </p:cNvSpPr>
          <p:nvPr/>
        </p:nvSpPr>
        <p:spPr bwMode="auto">
          <a:xfrm>
            <a:off x="4017818" y="2725260"/>
            <a:ext cx="1108364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61" name="Line 6"/>
          <p:cNvSpPr>
            <a:spLocks noChangeShapeType="1"/>
          </p:cNvSpPr>
          <p:nvPr/>
        </p:nvSpPr>
        <p:spPr bwMode="auto">
          <a:xfrm>
            <a:off x="4017818" y="5465198"/>
            <a:ext cx="1108364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62" name="Text Box 7"/>
          <p:cNvSpPr txBox="1">
            <a:spLocks noChangeArrowheads="1"/>
          </p:cNvSpPr>
          <p:nvPr/>
        </p:nvSpPr>
        <p:spPr bwMode="auto">
          <a:xfrm>
            <a:off x="5250297" y="2374645"/>
            <a:ext cx="25621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b="1" dirty="0">
                <a:solidFill>
                  <a:srgbClr val="000000"/>
                </a:solidFill>
              </a:rPr>
              <a:t>Pelvic Radiation</a:t>
            </a:r>
          </a:p>
        </p:txBody>
      </p:sp>
      <p:sp>
        <p:nvSpPr>
          <p:cNvPr id="19463" name="Text Box 8"/>
          <p:cNvSpPr txBox="1">
            <a:spLocks noChangeArrowheads="1"/>
          </p:cNvSpPr>
          <p:nvPr/>
        </p:nvSpPr>
        <p:spPr bwMode="auto">
          <a:xfrm>
            <a:off x="5264727" y="5212164"/>
            <a:ext cx="371913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b="1" dirty="0">
                <a:solidFill>
                  <a:srgbClr val="000000"/>
                </a:solidFill>
              </a:rPr>
              <a:t>Pelvic Radiation and</a:t>
            </a:r>
          </a:p>
          <a:p>
            <a:pPr eaLnBrk="1" hangingPunct="1"/>
            <a:r>
              <a:rPr lang="en-US" b="1" dirty="0">
                <a:solidFill>
                  <a:srgbClr val="000000"/>
                </a:solidFill>
              </a:rPr>
              <a:t>Weekly </a:t>
            </a:r>
            <a:r>
              <a:rPr lang="en-US" b="1" dirty="0" err="1">
                <a:solidFill>
                  <a:srgbClr val="000000"/>
                </a:solidFill>
              </a:rPr>
              <a:t>cisplatin</a:t>
            </a:r>
            <a:r>
              <a:rPr lang="en-US" b="1" dirty="0">
                <a:solidFill>
                  <a:srgbClr val="000000"/>
                </a:solidFill>
              </a:rPr>
              <a:t> (CCRT)</a:t>
            </a:r>
          </a:p>
        </p:txBody>
      </p:sp>
      <p:sp>
        <p:nvSpPr>
          <p:cNvPr id="19465" name="Text Box 11"/>
          <p:cNvSpPr txBox="1">
            <a:spLocks noChangeArrowheads="1"/>
          </p:cNvSpPr>
          <p:nvPr/>
        </p:nvSpPr>
        <p:spPr bwMode="auto">
          <a:xfrm>
            <a:off x="124120" y="5527203"/>
            <a:ext cx="248607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600" dirty="0">
                <a:solidFill>
                  <a:srgbClr val="000000"/>
                </a:solidFill>
              </a:rPr>
              <a:t>PI = SANG YOUNG RYU</a:t>
            </a:r>
          </a:p>
          <a:p>
            <a:pPr eaLnBrk="1" hangingPunct="1"/>
            <a:r>
              <a:rPr lang="en-US" sz="1600" dirty="0">
                <a:solidFill>
                  <a:srgbClr val="000000"/>
                </a:solidFill>
              </a:rPr>
              <a:t>N = 480</a:t>
            </a:r>
          </a:p>
          <a:p>
            <a:pPr eaLnBrk="1" hangingPunct="1"/>
            <a:r>
              <a:rPr lang="en-US" sz="1600" dirty="0">
                <a:solidFill>
                  <a:srgbClr val="000000"/>
                </a:solidFill>
              </a:rPr>
              <a:t>Primary Endpoint = RFS</a:t>
            </a:r>
          </a:p>
        </p:txBody>
      </p:sp>
    </p:spTree>
    <p:extLst>
      <p:ext uri="{BB962C8B-B14F-4D97-AF65-F5344CB8AC3E}">
        <p14:creationId xmlns:p14="http://schemas.microsoft.com/office/powerpoint/2010/main" val="1307825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9672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42566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bevacuzimab action.jpg" descr="/Users/metegungor/Desktop/bevacuzimab action.jpg"/>
          <p:cNvPicPr>
            <a:picLocks noGrp="1" noChangeAspect="1"/>
          </p:cNvPicPr>
          <p:nvPr>
            <p:ph idx="1"/>
          </p:nvPr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2742" r="-5274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0409707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creen Shot 2018-05-18 at 01.34.16.png" descr="/Users/metegungor/Desktop/Screen Shot 2018-05-18 at 01.34.16.png"/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28" y="13047"/>
            <a:ext cx="9028545" cy="6810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7294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images3333.png" descr="/Users/metegungor/Desktop/images3333.png"/>
          <p:cNvPicPr>
            <a:picLocks noGrp="1" noChangeAspect="1"/>
          </p:cNvPicPr>
          <p:nvPr>
            <p:ph idx="1"/>
          </p:nvPr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45" r="-1164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6195851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17" y="219359"/>
            <a:ext cx="8504237" cy="1096962"/>
          </a:xfrm>
        </p:spPr>
        <p:txBody>
          <a:bodyPr/>
          <a:lstStyle/>
          <a:p>
            <a:pPr eaLnBrk="1" hangingPunct="1"/>
            <a:r>
              <a:rPr lang="en-US" sz="3200" b="1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GOG 240: Health Related Quality of Life</a:t>
            </a:r>
          </a:p>
        </p:txBody>
      </p:sp>
      <p:sp>
        <p:nvSpPr>
          <p:cNvPr id="23556" name="TextBox 8"/>
          <p:cNvSpPr txBox="1">
            <a:spLocks noChangeArrowheads="1"/>
          </p:cNvSpPr>
          <p:nvPr/>
        </p:nvSpPr>
        <p:spPr bwMode="auto">
          <a:xfrm>
            <a:off x="400067" y="1270000"/>
            <a:ext cx="8524875" cy="2624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31775" indent="-2317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688975" indent="-23177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US" sz="2000" dirty="0">
                <a:solidFill>
                  <a:srgbClr val="000000"/>
                </a:solidFill>
              </a:rPr>
              <a:t>FACT for Cervical Cancer – Trial Outcome Index</a:t>
            </a:r>
          </a:p>
          <a:p>
            <a:pPr lvl="2" eaLnBrk="1" hangingPunct="1">
              <a:buFont typeface="Arial" charset="0"/>
              <a:buChar char="•"/>
            </a:pPr>
            <a:r>
              <a:rPr lang="en-US" sz="2000" dirty="0">
                <a:solidFill>
                  <a:srgbClr val="000000"/>
                </a:solidFill>
                <a:ea typeface="ＭＳ Ｐゴシック" charset="0"/>
              </a:rPr>
              <a:t>Physical well-being (7 items)</a:t>
            </a:r>
          </a:p>
          <a:p>
            <a:pPr lvl="2" eaLnBrk="1" hangingPunct="1">
              <a:buFont typeface="Arial" charset="0"/>
              <a:buChar char="•"/>
            </a:pPr>
            <a:r>
              <a:rPr lang="en-US" sz="2000" dirty="0">
                <a:solidFill>
                  <a:srgbClr val="000000"/>
                </a:solidFill>
                <a:ea typeface="ＭＳ Ｐゴシック" charset="0"/>
              </a:rPr>
              <a:t>Functional well-being (7 items)</a:t>
            </a:r>
          </a:p>
          <a:p>
            <a:pPr lvl="2" eaLnBrk="1" hangingPunct="1">
              <a:buFont typeface="Arial" charset="0"/>
              <a:buChar char="•"/>
            </a:pPr>
            <a:r>
              <a:rPr lang="en-US" sz="2000" dirty="0">
                <a:solidFill>
                  <a:srgbClr val="000000"/>
                </a:solidFill>
                <a:ea typeface="ＭＳ Ｐゴシック" charset="0"/>
              </a:rPr>
              <a:t>Cervix Cancer subscale (15 items)</a:t>
            </a:r>
          </a:p>
          <a:p>
            <a:pPr lvl="2" eaLnBrk="1" hangingPunct="1">
              <a:buFont typeface="Arial" charset="0"/>
              <a:buChar char="•"/>
            </a:pPr>
            <a:r>
              <a:rPr lang="en-US" sz="2000" dirty="0">
                <a:solidFill>
                  <a:srgbClr val="000000"/>
                </a:solidFill>
                <a:ea typeface="ＭＳ Ｐゴシック" charset="0"/>
              </a:rPr>
              <a:t>Score range: 0-116 points</a:t>
            </a:r>
          </a:p>
          <a:p>
            <a:pPr lvl="2" eaLnBrk="1" hangingPunct="1">
              <a:buFont typeface="Arial" charset="0"/>
              <a:buChar char="•"/>
            </a:pPr>
            <a:r>
              <a:rPr lang="en-US" sz="2000" dirty="0">
                <a:solidFill>
                  <a:srgbClr val="000000"/>
                </a:solidFill>
                <a:ea typeface="ＭＳ Ｐゴシック" charset="0"/>
              </a:rPr>
              <a:t>Clinically meaningful change: 4-5 points</a:t>
            </a:r>
          </a:p>
          <a:p>
            <a:pPr eaLnBrk="1" hangingPunct="1">
              <a:buFont typeface="Arial" charset="0"/>
              <a:buChar char="•"/>
            </a:pPr>
            <a:r>
              <a:rPr lang="en-US" sz="2000" dirty="0">
                <a:solidFill>
                  <a:srgbClr val="000000"/>
                </a:solidFill>
              </a:rPr>
              <a:t>Compliance with completion of </a:t>
            </a:r>
            <a:r>
              <a:rPr lang="en-US" sz="2000" dirty="0" err="1">
                <a:solidFill>
                  <a:srgbClr val="000000"/>
                </a:solidFill>
              </a:rPr>
              <a:t>HRQoL</a:t>
            </a:r>
            <a:r>
              <a:rPr lang="en-US" sz="2000" dirty="0">
                <a:solidFill>
                  <a:srgbClr val="000000"/>
                </a:solidFill>
              </a:rPr>
              <a:t> questionnaires ranged from 96% pre-cycle 1 to 63% 9 </a:t>
            </a:r>
            <a:r>
              <a:rPr lang="en-US" sz="2000" dirty="0" err="1">
                <a:solidFill>
                  <a:srgbClr val="000000"/>
                </a:solidFill>
              </a:rPr>
              <a:t>mos</a:t>
            </a:r>
            <a:r>
              <a:rPr lang="en-US" sz="2000" dirty="0">
                <a:solidFill>
                  <a:srgbClr val="000000"/>
                </a:solidFill>
              </a:rPr>
              <a:t> post-cycle 1 and was balanced across arms</a:t>
            </a:r>
          </a:p>
        </p:txBody>
      </p:sp>
      <p:sp>
        <p:nvSpPr>
          <p:cNvPr id="23557" name="TextBox 6"/>
          <p:cNvSpPr txBox="1">
            <a:spLocks noChangeArrowheads="1"/>
          </p:cNvSpPr>
          <p:nvPr/>
        </p:nvSpPr>
        <p:spPr bwMode="auto">
          <a:xfrm>
            <a:off x="484923" y="6247222"/>
            <a:ext cx="310983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1000" dirty="0">
                <a:solidFill>
                  <a:srgbClr val="000000"/>
                </a:solidFill>
              </a:rPr>
              <a:t>Yost KJ, Eton DT. </a:t>
            </a:r>
            <a:r>
              <a:rPr lang="en-US" sz="1000" dirty="0" err="1">
                <a:solidFill>
                  <a:srgbClr val="000000"/>
                </a:solidFill>
              </a:rPr>
              <a:t>Eval</a:t>
            </a:r>
            <a:r>
              <a:rPr lang="en-US" sz="1000" dirty="0">
                <a:solidFill>
                  <a:srgbClr val="000000"/>
                </a:solidFill>
              </a:rPr>
              <a:t> Health Prof 2005;28:172-91</a:t>
            </a:r>
            <a:r>
              <a:rPr lang="en-US" sz="1000" dirty="0">
                <a:solidFill>
                  <a:schemeClr val="bg1"/>
                </a:solidFill>
              </a:rPr>
              <a:t>.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519117" y="3932239"/>
          <a:ext cx="7993062" cy="2051382"/>
        </p:xfrm>
        <a:graphic>
          <a:graphicData uri="http://schemas.openxmlformats.org/drawingml/2006/table">
            <a:tbl>
              <a:tblPr/>
              <a:tblGrid>
                <a:gridCol w="22510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652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43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36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557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41897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FACT-Cx TOI Score</a:t>
                      </a:r>
                    </a:p>
                  </a:txBody>
                  <a:tcPr marT="45694" marB="4569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E319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Chemo Alone</a:t>
                      </a:r>
                    </a:p>
                  </a:txBody>
                  <a:tcPr marT="45694" marB="4569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E319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Chemo + Bev</a:t>
                      </a:r>
                    </a:p>
                  </a:txBody>
                  <a:tcPr marT="45694" marB="4569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E319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Difference</a:t>
                      </a:r>
                    </a:p>
                  </a:txBody>
                  <a:tcPr marT="45694" marB="4569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E319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98.75% CI</a:t>
                      </a:r>
                    </a:p>
                  </a:txBody>
                  <a:tcPr marT="45694" marB="4569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E31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897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2E3192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Pre-cycle 1</a:t>
                      </a:r>
                    </a:p>
                  </a:txBody>
                  <a:tcPr marT="45694" marB="4569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2E3192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77.9</a:t>
                      </a:r>
                    </a:p>
                  </a:txBody>
                  <a:tcPr marT="45694" marB="4569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2E3192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75.8</a:t>
                      </a:r>
                    </a:p>
                  </a:txBody>
                  <a:tcPr marT="45694" marB="4569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2E3192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-2.17</a:t>
                      </a:r>
                    </a:p>
                  </a:txBody>
                  <a:tcPr marT="45694" marB="4569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2E3192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-6.43–2.09</a:t>
                      </a:r>
                    </a:p>
                  </a:txBody>
                  <a:tcPr marT="45694" marB="4569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897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2E3192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Pre-cycle 2</a:t>
                      </a:r>
                    </a:p>
                  </a:txBody>
                  <a:tcPr marT="45694" marB="4569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2E3192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77.4</a:t>
                      </a:r>
                    </a:p>
                  </a:txBody>
                  <a:tcPr marT="45694" marB="4569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2E3192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76.9</a:t>
                      </a:r>
                    </a:p>
                  </a:txBody>
                  <a:tcPr marT="45694" marB="4569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2E3192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-0.47</a:t>
                      </a:r>
                    </a:p>
                  </a:txBody>
                  <a:tcPr marT="45694" marB="4569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2E3192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-3.59–2.64</a:t>
                      </a:r>
                    </a:p>
                  </a:txBody>
                  <a:tcPr marT="45694" marB="4569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897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2E3192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Pre-cycle 5</a:t>
                      </a:r>
                    </a:p>
                  </a:txBody>
                  <a:tcPr marT="45694" marB="4569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2E3192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77.6</a:t>
                      </a:r>
                    </a:p>
                  </a:txBody>
                  <a:tcPr marT="45694" marB="4569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2E3192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74.7</a:t>
                      </a:r>
                    </a:p>
                  </a:txBody>
                  <a:tcPr marT="45694" marB="4569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2E3192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-2.95</a:t>
                      </a:r>
                    </a:p>
                  </a:txBody>
                  <a:tcPr marT="45694" marB="4569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2E3192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-6.81–0.90</a:t>
                      </a:r>
                    </a:p>
                  </a:txBody>
                  <a:tcPr marT="45694" marB="4569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897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2E3192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6 mos post-cycle 1</a:t>
                      </a:r>
                    </a:p>
                  </a:txBody>
                  <a:tcPr marT="45694" marB="4569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2E3192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74.0</a:t>
                      </a:r>
                    </a:p>
                  </a:txBody>
                  <a:tcPr marT="45694" marB="4569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2E3192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71.2</a:t>
                      </a:r>
                    </a:p>
                  </a:txBody>
                  <a:tcPr marT="45694" marB="4569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2E3192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-2.84</a:t>
                      </a:r>
                    </a:p>
                  </a:txBody>
                  <a:tcPr marT="45694" marB="4569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2E3192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-7.40–1.73</a:t>
                      </a:r>
                    </a:p>
                  </a:txBody>
                  <a:tcPr marT="45694" marB="4569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897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E3192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9 </a:t>
                      </a:r>
                      <a:r>
                        <a:rPr kumimoji="0" lang="en-US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2E3192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mos</a:t>
                      </a: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E3192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 post-cycle 1</a:t>
                      </a:r>
                    </a:p>
                  </a:txBody>
                  <a:tcPr marT="45694" marB="4569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2E3192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74.5</a:t>
                      </a:r>
                    </a:p>
                  </a:txBody>
                  <a:tcPr marT="45694" marB="4569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2E3192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72.7</a:t>
                      </a:r>
                    </a:p>
                  </a:txBody>
                  <a:tcPr marT="45694" marB="4569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2E3192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-1.80</a:t>
                      </a:r>
                    </a:p>
                  </a:txBody>
                  <a:tcPr marT="45694" marB="4569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E3192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-7.10–3.50</a:t>
                      </a:r>
                    </a:p>
                  </a:txBody>
                  <a:tcPr marT="45694" marB="4569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8513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Title 1"/>
          <p:cNvSpPr>
            <a:spLocks noGrp="1"/>
          </p:cNvSpPr>
          <p:nvPr>
            <p:ph type="title"/>
          </p:nvPr>
        </p:nvSpPr>
        <p:spPr>
          <a:xfrm>
            <a:off x="420705" y="173038"/>
            <a:ext cx="8504237" cy="1096962"/>
          </a:xfrm>
        </p:spPr>
        <p:txBody>
          <a:bodyPr/>
          <a:lstStyle/>
          <a:p>
            <a:pPr eaLnBrk="1" hangingPunct="1"/>
            <a:r>
              <a:rPr lang="en-US" sz="3200" b="1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GOG 240: Mean FACT-</a:t>
            </a:r>
            <a:r>
              <a:rPr lang="en-US" sz="3200" b="1" dirty="0" err="1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Cx</a:t>
            </a:r>
            <a:r>
              <a:rPr lang="en-US" sz="3200" b="1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 TOI</a:t>
            </a:r>
          </a:p>
        </p:txBody>
      </p:sp>
      <p:sp>
        <p:nvSpPr>
          <p:cNvPr id="24580" name="TextBox 6"/>
          <p:cNvSpPr txBox="1">
            <a:spLocks noChangeArrowheads="1"/>
          </p:cNvSpPr>
          <p:nvPr/>
        </p:nvSpPr>
        <p:spPr bwMode="auto">
          <a:xfrm>
            <a:off x="69277" y="1270000"/>
            <a:ext cx="907472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77800" indent="-1778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marL="0" indent="0" eaLnBrk="1" hangingPunct="1"/>
            <a:r>
              <a:rPr lang="en-US" sz="2000" dirty="0">
                <a:solidFill>
                  <a:srgbClr val="000000"/>
                </a:solidFill>
              </a:rPr>
              <a:t>Patients receiving </a:t>
            </a:r>
            <a:r>
              <a:rPr lang="en-US" sz="2000" dirty="0" err="1">
                <a:solidFill>
                  <a:srgbClr val="000000"/>
                </a:solidFill>
              </a:rPr>
              <a:t>bevacizumab</a:t>
            </a:r>
            <a:r>
              <a:rPr lang="en-US" sz="2000" dirty="0">
                <a:solidFill>
                  <a:srgbClr val="000000"/>
                </a:solidFill>
              </a:rPr>
              <a:t> reported 1.2 points lower on </a:t>
            </a:r>
            <a:r>
              <a:rPr lang="en-US" sz="2000" dirty="0" smtClean="0">
                <a:solidFill>
                  <a:srgbClr val="000000"/>
                </a:solidFill>
              </a:rPr>
              <a:t>average (not significant)</a:t>
            </a: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6" name="Freeform 5"/>
          <p:cNvSpPr/>
          <p:nvPr/>
        </p:nvSpPr>
        <p:spPr bwMode="auto">
          <a:xfrm>
            <a:off x="2044700" y="1928410"/>
            <a:ext cx="4745038" cy="3557588"/>
          </a:xfrm>
          <a:custGeom>
            <a:avLst/>
            <a:gdLst>
              <a:gd name="connsiteX0" fmla="*/ 0 w 4864100"/>
              <a:gd name="connsiteY0" fmla="*/ 0 h 3676650"/>
              <a:gd name="connsiteX1" fmla="*/ 0 w 4864100"/>
              <a:gd name="connsiteY1" fmla="*/ 3676650 h 3676650"/>
              <a:gd name="connsiteX2" fmla="*/ 4864100 w 4864100"/>
              <a:gd name="connsiteY2" fmla="*/ 3676650 h 3676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64100" h="3676650">
                <a:moveTo>
                  <a:pt x="0" y="0"/>
                </a:moveTo>
                <a:lnTo>
                  <a:pt x="0" y="3676650"/>
                </a:lnTo>
                <a:lnTo>
                  <a:pt x="4864100" y="3676650"/>
                </a:lnTo>
              </a:path>
            </a:pathLst>
          </a:custGeom>
          <a:noFill/>
          <a:ln w="28575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2292350" y="3150784"/>
            <a:ext cx="4237038" cy="100012"/>
          </a:xfrm>
          <a:custGeom>
            <a:avLst/>
            <a:gdLst>
              <a:gd name="connsiteX0" fmla="*/ 0 w 4343400"/>
              <a:gd name="connsiteY0" fmla="*/ 31750 h 101600"/>
              <a:gd name="connsiteX1" fmla="*/ 1098550 w 4343400"/>
              <a:gd name="connsiteY1" fmla="*/ 101600 h 101600"/>
              <a:gd name="connsiteX2" fmla="*/ 2178050 w 4343400"/>
              <a:gd name="connsiteY2" fmla="*/ 0 h 101600"/>
              <a:gd name="connsiteX3" fmla="*/ 3232150 w 4343400"/>
              <a:gd name="connsiteY3" fmla="*/ 57150 h 101600"/>
              <a:gd name="connsiteX4" fmla="*/ 4343400 w 4343400"/>
              <a:gd name="connsiteY4" fmla="*/ 6350 h 10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43400" h="101600">
                <a:moveTo>
                  <a:pt x="0" y="31750"/>
                </a:moveTo>
                <a:lnTo>
                  <a:pt x="1098550" y="101600"/>
                </a:lnTo>
                <a:lnTo>
                  <a:pt x="2178050" y="0"/>
                </a:lnTo>
                <a:lnTo>
                  <a:pt x="3232150" y="57150"/>
                </a:lnTo>
                <a:lnTo>
                  <a:pt x="4343400" y="6350"/>
                </a:lnTo>
              </a:path>
            </a:pathLst>
          </a:custGeom>
          <a:noFill/>
          <a:ln w="28575"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Freeform 7"/>
          <p:cNvSpPr/>
          <p:nvPr/>
        </p:nvSpPr>
        <p:spPr bwMode="auto">
          <a:xfrm>
            <a:off x="2292367" y="3263513"/>
            <a:ext cx="4249739" cy="136525"/>
          </a:xfrm>
          <a:custGeom>
            <a:avLst/>
            <a:gdLst>
              <a:gd name="connsiteX0" fmla="*/ 0 w 4356100"/>
              <a:gd name="connsiteY0" fmla="*/ 0 h 139700"/>
              <a:gd name="connsiteX1" fmla="*/ 1079500 w 4356100"/>
              <a:gd name="connsiteY1" fmla="*/ 44450 h 139700"/>
              <a:gd name="connsiteX2" fmla="*/ 3257550 w 4356100"/>
              <a:gd name="connsiteY2" fmla="*/ 139700 h 139700"/>
              <a:gd name="connsiteX3" fmla="*/ 4356100 w 4356100"/>
              <a:gd name="connsiteY3" fmla="*/ 88900 h 13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6100" h="139700">
                <a:moveTo>
                  <a:pt x="0" y="0"/>
                </a:moveTo>
                <a:lnTo>
                  <a:pt x="1079500" y="44450"/>
                </a:lnTo>
                <a:lnTo>
                  <a:pt x="3257550" y="139700"/>
                </a:lnTo>
                <a:lnTo>
                  <a:pt x="4356100" y="88900"/>
                </a:lnTo>
              </a:path>
            </a:pathLst>
          </a:custGeom>
          <a:noFill/>
          <a:ln w="28575">
            <a:solidFill>
              <a:srgbClr val="FF66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>
                <a:solidFill>
                  <a:srgbClr val="FF66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4588" name="TextBox 9"/>
          <p:cNvSpPr txBox="1">
            <a:spLocks noChangeArrowheads="1"/>
          </p:cNvSpPr>
          <p:nvPr/>
        </p:nvSpPr>
        <p:spPr bwMode="auto">
          <a:xfrm>
            <a:off x="3185744" y="5807740"/>
            <a:ext cx="2462526" cy="316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1400" b="1" dirty="0">
                <a:solidFill>
                  <a:srgbClr val="000000"/>
                </a:solidFill>
              </a:rPr>
              <a:t>Assessment Time</a:t>
            </a:r>
          </a:p>
        </p:txBody>
      </p:sp>
      <p:cxnSp>
        <p:nvCxnSpPr>
          <p:cNvPr id="11" name="Straight Connector 10"/>
          <p:cNvCxnSpPr/>
          <p:nvPr/>
        </p:nvCxnSpPr>
        <p:spPr bwMode="auto">
          <a:xfrm>
            <a:off x="4821238" y="2125259"/>
            <a:ext cx="228600" cy="0"/>
          </a:xfrm>
          <a:prstGeom prst="line">
            <a:avLst/>
          </a:prstGeom>
          <a:ln>
            <a:solidFill>
              <a:srgbClr val="C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 bwMode="auto">
          <a:xfrm>
            <a:off x="5772151" y="2125259"/>
            <a:ext cx="228600" cy="0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591" name="TextBox 13"/>
          <p:cNvSpPr txBox="1">
            <a:spLocks noChangeArrowheads="1"/>
          </p:cNvSpPr>
          <p:nvPr/>
        </p:nvSpPr>
        <p:spPr bwMode="auto">
          <a:xfrm>
            <a:off x="5072132" y="1986170"/>
            <a:ext cx="796062" cy="474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1200" b="1" dirty="0" err="1">
                <a:solidFill>
                  <a:srgbClr val="000000"/>
                </a:solidFill>
              </a:rPr>
              <a:t>Chem</a:t>
            </a:r>
            <a:r>
              <a:rPr lang="en-US" sz="1200" b="1" dirty="0">
                <a:solidFill>
                  <a:srgbClr val="000000"/>
                </a:solidFill>
              </a:rPr>
              <a:t> Alone</a:t>
            </a:r>
          </a:p>
        </p:txBody>
      </p:sp>
      <p:sp>
        <p:nvSpPr>
          <p:cNvPr id="24592" name="TextBox 14"/>
          <p:cNvSpPr txBox="1">
            <a:spLocks noChangeArrowheads="1"/>
          </p:cNvSpPr>
          <p:nvPr/>
        </p:nvSpPr>
        <p:spPr bwMode="auto">
          <a:xfrm>
            <a:off x="6044768" y="1986170"/>
            <a:ext cx="799159" cy="474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1200" b="1" dirty="0">
                <a:solidFill>
                  <a:srgbClr val="000000"/>
                </a:solidFill>
              </a:rPr>
              <a:t>Chemo + Bev</a:t>
            </a:r>
          </a:p>
        </p:txBody>
      </p:sp>
      <p:sp>
        <p:nvSpPr>
          <p:cNvPr id="24593" name="TextBox 15"/>
          <p:cNvSpPr txBox="1">
            <a:spLocks noChangeArrowheads="1"/>
          </p:cNvSpPr>
          <p:nvPr/>
        </p:nvSpPr>
        <p:spPr bwMode="auto">
          <a:xfrm>
            <a:off x="1870364" y="5542679"/>
            <a:ext cx="963328" cy="252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1000" b="1" dirty="0">
                <a:solidFill>
                  <a:srgbClr val="000000"/>
                </a:solidFill>
              </a:rPr>
              <a:t>Pre-cycle 1</a:t>
            </a:r>
          </a:p>
        </p:txBody>
      </p:sp>
      <p:sp>
        <p:nvSpPr>
          <p:cNvPr id="24594" name="TextBox 16"/>
          <p:cNvSpPr txBox="1">
            <a:spLocks noChangeArrowheads="1"/>
          </p:cNvSpPr>
          <p:nvPr/>
        </p:nvSpPr>
        <p:spPr bwMode="auto">
          <a:xfrm>
            <a:off x="2961173" y="5530439"/>
            <a:ext cx="963328" cy="252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1000" b="1" dirty="0">
                <a:solidFill>
                  <a:srgbClr val="000000"/>
                </a:solidFill>
              </a:rPr>
              <a:t>Pre-cycle 2</a:t>
            </a:r>
          </a:p>
        </p:txBody>
      </p:sp>
      <p:sp>
        <p:nvSpPr>
          <p:cNvPr id="24595" name="TextBox 17"/>
          <p:cNvSpPr txBox="1">
            <a:spLocks noChangeArrowheads="1"/>
          </p:cNvSpPr>
          <p:nvPr/>
        </p:nvSpPr>
        <p:spPr bwMode="auto">
          <a:xfrm>
            <a:off x="4029821" y="5530439"/>
            <a:ext cx="963328" cy="252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1000" b="1" dirty="0">
                <a:solidFill>
                  <a:srgbClr val="000000"/>
                </a:solidFill>
              </a:rPr>
              <a:t>Pre-cycle 5</a:t>
            </a:r>
          </a:p>
        </p:txBody>
      </p:sp>
      <p:sp>
        <p:nvSpPr>
          <p:cNvPr id="24596" name="TextBox 18"/>
          <p:cNvSpPr txBox="1">
            <a:spLocks noChangeArrowheads="1"/>
          </p:cNvSpPr>
          <p:nvPr/>
        </p:nvSpPr>
        <p:spPr bwMode="auto">
          <a:xfrm>
            <a:off x="4880091" y="5530423"/>
            <a:ext cx="1012888" cy="411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1000" b="1" dirty="0">
                <a:solidFill>
                  <a:srgbClr val="FFFFFF"/>
                </a:solidFill>
              </a:rPr>
              <a:t>5 </a:t>
            </a:r>
            <a:r>
              <a:rPr lang="en-US" sz="1000" b="1" dirty="0" err="1">
                <a:solidFill>
                  <a:srgbClr val="000000"/>
                </a:solidFill>
              </a:rPr>
              <a:t>mos</a:t>
            </a:r>
            <a:r>
              <a:rPr lang="en-US" sz="1000" b="1" dirty="0">
                <a:solidFill>
                  <a:srgbClr val="000000"/>
                </a:solidFill>
              </a:rPr>
              <a:t> post cycle 1</a:t>
            </a:r>
          </a:p>
        </p:txBody>
      </p:sp>
      <p:sp>
        <p:nvSpPr>
          <p:cNvPr id="24597" name="TextBox 19"/>
          <p:cNvSpPr txBox="1">
            <a:spLocks noChangeArrowheads="1"/>
          </p:cNvSpPr>
          <p:nvPr/>
        </p:nvSpPr>
        <p:spPr bwMode="auto">
          <a:xfrm>
            <a:off x="6074184" y="5530423"/>
            <a:ext cx="1031473" cy="411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1000" b="1" dirty="0">
                <a:solidFill>
                  <a:srgbClr val="000000"/>
                </a:solidFill>
              </a:rPr>
              <a:t>9 </a:t>
            </a:r>
            <a:r>
              <a:rPr lang="en-US" sz="1000" b="1" dirty="0" err="1">
                <a:solidFill>
                  <a:srgbClr val="000000"/>
                </a:solidFill>
              </a:rPr>
              <a:t>mos</a:t>
            </a:r>
            <a:r>
              <a:rPr lang="en-US" sz="1000" b="1" dirty="0">
                <a:solidFill>
                  <a:srgbClr val="000000"/>
                </a:solidFill>
              </a:rPr>
              <a:t> post cycle 1</a:t>
            </a:r>
          </a:p>
        </p:txBody>
      </p:sp>
      <p:cxnSp>
        <p:nvCxnSpPr>
          <p:cNvPr id="20" name="Straight Connector 19"/>
          <p:cNvCxnSpPr/>
          <p:nvPr/>
        </p:nvCxnSpPr>
        <p:spPr bwMode="auto">
          <a:xfrm>
            <a:off x="2292350" y="5476472"/>
            <a:ext cx="0" cy="7620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 bwMode="auto">
          <a:xfrm>
            <a:off x="3354389" y="5476472"/>
            <a:ext cx="0" cy="7620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 bwMode="auto">
          <a:xfrm>
            <a:off x="4413251" y="5476472"/>
            <a:ext cx="0" cy="7620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 bwMode="auto">
          <a:xfrm>
            <a:off x="5470525" y="5476472"/>
            <a:ext cx="0" cy="7620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 bwMode="auto">
          <a:xfrm>
            <a:off x="6529389" y="5476472"/>
            <a:ext cx="0" cy="7620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603" name="TextBox 28"/>
          <p:cNvSpPr txBox="1">
            <a:spLocks noChangeArrowheads="1"/>
          </p:cNvSpPr>
          <p:nvPr/>
        </p:nvSpPr>
        <p:spPr bwMode="auto">
          <a:xfrm>
            <a:off x="1711328" y="1863323"/>
            <a:ext cx="232314" cy="158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 eaLnBrk="1" hangingPunct="1"/>
            <a:r>
              <a:rPr lang="en-US" sz="1000" b="1" dirty="0">
                <a:solidFill>
                  <a:srgbClr val="000000"/>
                </a:solidFill>
              </a:rPr>
              <a:t>120</a:t>
            </a:r>
          </a:p>
        </p:txBody>
      </p:sp>
      <p:cxnSp>
        <p:nvCxnSpPr>
          <p:cNvPr id="26" name="Straight Connector 25"/>
          <p:cNvCxnSpPr/>
          <p:nvPr/>
        </p:nvCxnSpPr>
        <p:spPr bwMode="auto">
          <a:xfrm rot="16200000" flipH="1" flipV="1">
            <a:off x="2006600" y="1899834"/>
            <a:ext cx="0" cy="7620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605" name="TextBox 30"/>
          <p:cNvSpPr txBox="1">
            <a:spLocks noChangeArrowheads="1"/>
          </p:cNvSpPr>
          <p:nvPr/>
        </p:nvSpPr>
        <p:spPr bwMode="auto">
          <a:xfrm>
            <a:off x="1711328" y="2162343"/>
            <a:ext cx="232314" cy="158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 eaLnBrk="1" hangingPunct="1"/>
            <a:r>
              <a:rPr lang="en-US" sz="1000" b="1" dirty="0">
                <a:solidFill>
                  <a:srgbClr val="000000"/>
                </a:solidFill>
              </a:rPr>
              <a:t>110</a:t>
            </a:r>
          </a:p>
        </p:txBody>
      </p:sp>
      <p:cxnSp>
        <p:nvCxnSpPr>
          <p:cNvPr id="28" name="Straight Connector 27"/>
          <p:cNvCxnSpPr/>
          <p:nvPr/>
        </p:nvCxnSpPr>
        <p:spPr bwMode="auto">
          <a:xfrm rot="16200000" flipH="1" flipV="1">
            <a:off x="2006600" y="2201459"/>
            <a:ext cx="0" cy="7620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607" name="TextBox 32"/>
          <p:cNvSpPr txBox="1">
            <a:spLocks noChangeArrowheads="1"/>
          </p:cNvSpPr>
          <p:nvPr/>
        </p:nvSpPr>
        <p:spPr bwMode="auto">
          <a:xfrm>
            <a:off x="1711328" y="2456705"/>
            <a:ext cx="232314" cy="158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 eaLnBrk="1" hangingPunct="1"/>
            <a:r>
              <a:rPr lang="en-US" sz="1000" b="1" dirty="0">
                <a:solidFill>
                  <a:srgbClr val="000000"/>
                </a:solidFill>
              </a:rPr>
              <a:t>100</a:t>
            </a:r>
          </a:p>
        </p:txBody>
      </p:sp>
      <p:cxnSp>
        <p:nvCxnSpPr>
          <p:cNvPr id="30" name="Straight Connector 29"/>
          <p:cNvCxnSpPr/>
          <p:nvPr/>
        </p:nvCxnSpPr>
        <p:spPr bwMode="auto">
          <a:xfrm rot="16200000" flipH="1" flipV="1">
            <a:off x="2006600" y="2495146"/>
            <a:ext cx="0" cy="7620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609" name="TextBox 34"/>
          <p:cNvSpPr txBox="1">
            <a:spLocks noChangeArrowheads="1"/>
          </p:cNvSpPr>
          <p:nvPr/>
        </p:nvSpPr>
        <p:spPr bwMode="auto">
          <a:xfrm>
            <a:off x="1711328" y="2744868"/>
            <a:ext cx="232314" cy="158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 eaLnBrk="1" hangingPunct="1"/>
            <a:r>
              <a:rPr lang="en-US" sz="1000" b="1" dirty="0">
                <a:solidFill>
                  <a:srgbClr val="000000"/>
                </a:solidFill>
              </a:rPr>
              <a:t>90</a:t>
            </a:r>
          </a:p>
        </p:txBody>
      </p:sp>
      <p:cxnSp>
        <p:nvCxnSpPr>
          <p:cNvPr id="32" name="Straight Connector 31"/>
          <p:cNvCxnSpPr/>
          <p:nvPr/>
        </p:nvCxnSpPr>
        <p:spPr bwMode="auto">
          <a:xfrm rot="16200000" flipH="1" flipV="1">
            <a:off x="2006600" y="2782484"/>
            <a:ext cx="0" cy="7620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611" name="TextBox 36"/>
          <p:cNvSpPr txBox="1">
            <a:spLocks noChangeArrowheads="1"/>
          </p:cNvSpPr>
          <p:nvPr/>
        </p:nvSpPr>
        <p:spPr bwMode="auto">
          <a:xfrm>
            <a:off x="1711328" y="3042310"/>
            <a:ext cx="232314" cy="158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 eaLnBrk="1" hangingPunct="1"/>
            <a:r>
              <a:rPr lang="en-US" sz="1000" b="1" dirty="0">
                <a:solidFill>
                  <a:srgbClr val="000000"/>
                </a:solidFill>
              </a:rPr>
              <a:t>80</a:t>
            </a:r>
          </a:p>
        </p:txBody>
      </p:sp>
      <p:cxnSp>
        <p:nvCxnSpPr>
          <p:cNvPr id="34" name="Straight Connector 33"/>
          <p:cNvCxnSpPr/>
          <p:nvPr/>
        </p:nvCxnSpPr>
        <p:spPr bwMode="auto">
          <a:xfrm rot="16200000" flipH="1" flipV="1">
            <a:off x="2006600" y="3079346"/>
            <a:ext cx="0" cy="7620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613" name="TextBox 38"/>
          <p:cNvSpPr txBox="1">
            <a:spLocks noChangeArrowheads="1"/>
          </p:cNvSpPr>
          <p:nvPr/>
        </p:nvSpPr>
        <p:spPr bwMode="auto">
          <a:xfrm>
            <a:off x="1711328" y="3339767"/>
            <a:ext cx="232314" cy="158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 eaLnBrk="1" hangingPunct="1"/>
            <a:r>
              <a:rPr lang="en-US" sz="1000" b="1" dirty="0">
                <a:solidFill>
                  <a:srgbClr val="000000"/>
                </a:solidFill>
              </a:rPr>
              <a:t>70</a:t>
            </a:r>
          </a:p>
        </p:txBody>
      </p:sp>
      <p:cxnSp>
        <p:nvCxnSpPr>
          <p:cNvPr id="36" name="Straight Connector 35"/>
          <p:cNvCxnSpPr/>
          <p:nvPr/>
        </p:nvCxnSpPr>
        <p:spPr bwMode="auto">
          <a:xfrm rot="16200000" flipH="1" flipV="1">
            <a:off x="2006600" y="3377796"/>
            <a:ext cx="0" cy="7620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615" name="TextBox 40"/>
          <p:cNvSpPr txBox="1">
            <a:spLocks noChangeArrowheads="1"/>
          </p:cNvSpPr>
          <p:nvPr/>
        </p:nvSpPr>
        <p:spPr bwMode="auto">
          <a:xfrm>
            <a:off x="1711328" y="3624836"/>
            <a:ext cx="232314" cy="158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 eaLnBrk="1" hangingPunct="1"/>
            <a:r>
              <a:rPr lang="en-US" sz="1000" b="1" dirty="0">
                <a:solidFill>
                  <a:srgbClr val="000000"/>
                </a:solidFill>
              </a:rPr>
              <a:t>60</a:t>
            </a:r>
          </a:p>
        </p:txBody>
      </p:sp>
      <p:cxnSp>
        <p:nvCxnSpPr>
          <p:cNvPr id="38" name="Straight Connector 37"/>
          <p:cNvCxnSpPr/>
          <p:nvPr/>
        </p:nvCxnSpPr>
        <p:spPr bwMode="auto">
          <a:xfrm rot="16200000" flipH="1" flipV="1">
            <a:off x="2006600" y="3663547"/>
            <a:ext cx="0" cy="7620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617" name="TextBox 42"/>
          <p:cNvSpPr txBox="1">
            <a:spLocks noChangeArrowheads="1"/>
          </p:cNvSpPr>
          <p:nvPr/>
        </p:nvSpPr>
        <p:spPr bwMode="auto">
          <a:xfrm>
            <a:off x="1711328" y="3916092"/>
            <a:ext cx="232314" cy="158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 eaLnBrk="1" hangingPunct="1"/>
            <a:r>
              <a:rPr lang="en-US" sz="1000" b="1" dirty="0">
                <a:solidFill>
                  <a:srgbClr val="000000"/>
                </a:solidFill>
              </a:rPr>
              <a:t>50</a:t>
            </a:r>
          </a:p>
        </p:txBody>
      </p:sp>
      <p:cxnSp>
        <p:nvCxnSpPr>
          <p:cNvPr id="40" name="Straight Connector 39"/>
          <p:cNvCxnSpPr/>
          <p:nvPr/>
        </p:nvCxnSpPr>
        <p:spPr bwMode="auto">
          <a:xfrm rot="16200000" flipH="1" flipV="1">
            <a:off x="2006600" y="3954059"/>
            <a:ext cx="0" cy="7620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619" name="TextBox 44"/>
          <p:cNvSpPr txBox="1">
            <a:spLocks noChangeArrowheads="1"/>
          </p:cNvSpPr>
          <p:nvPr/>
        </p:nvSpPr>
        <p:spPr bwMode="auto">
          <a:xfrm>
            <a:off x="1711328" y="4208902"/>
            <a:ext cx="232314" cy="158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 eaLnBrk="1" hangingPunct="1"/>
            <a:r>
              <a:rPr lang="en-US" sz="1000" b="1" dirty="0">
                <a:solidFill>
                  <a:srgbClr val="000000"/>
                </a:solidFill>
              </a:rPr>
              <a:t>40</a:t>
            </a:r>
          </a:p>
        </p:txBody>
      </p:sp>
      <p:cxnSp>
        <p:nvCxnSpPr>
          <p:cNvPr id="42" name="Straight Connector 41"/>
          <p:cNvCxnSpPr/>
          <p:nvPr/>
        </p:nvCxnSpPr>
        <p:spPr bwMode="auto">
          <a:xfrm rot="16200000" flipH="1" flipV="1">
            <a:off x="2006600" y="4246159"/>
            <a:ext cx="0" cy="7620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621" name="TextBox 46"/>
          <p:cNvSpPr txBox="1">
            <a:spLocks noChangeArrowheads="1"/>
          </p:cNvSpPr>
          <p:nvPr/>
        </p:nvSpPr>
        <p:spPr bwMode="auto">
          <a:xfrm>
            <a:off x="1711328" y="4503263"/>
            <a:ext cx="232314" cy="158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 eaLnBrk="1" hangingPunct="1"/>
            <a:r>
              <a:rPr lang="en-US" sz="1000" b="1" dirty="0">
                <a:solidFill>
                  <a:srgbClr val="000000"/>
                </a:solidFill>
              </a:rPr>
              <a:t>30</a:t>
            </a:r>
          </a:p>
        </p:txBody>
      </p:sp>
      <p:cxnSp>
        <p:nvCxnSpPr>
          <p:cNvPr id="44" name="Straight Connector 43"/>
          <p:cNvCxnSpPr/>
          <p:nvPr/>
        </p:nvCxnSpPr>
        <p:spPr bwMode="auto">
          <a:xfrm rot="16200000" flipH="1" flipV="1">
            <a:off x="2006600" y="4543022"/>
            <a:ext cx="0" cy="7620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623" name="TextBox 48"/>
          <p:cNvSpPr txBox="1">
            <a:spLocks noChangeArrowheads="1"/>
          </p:cNvSpPr>
          <p:nvPr/>
        </p:nvSpPr>
        <p:spPr bwMode="auto">
          <a:xfrm>
            <a:off x="1711328" y="5082685"/>
            <a:ext cx="232314" cy="158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 eaLnBrk="1" hangingPunct="1"/>
            <a:r>
              <a:rPr lang="en-US" sz="1000" b="1" dirty="0">
                <a:solidFill>
                  <a:srgbClr val="000000"/>
                </a:solidFill>
              </a:rPr>
              <a:t>10</a:t>
            </a:r>
          </a:p>
        </p:txBody>
      </p:sp>
      <p:cxnSp>
        <p:nvCxnSpPr>
          <p:cNvPr id="46" name="Straight Connector 45"/>
          <p:cNvCxnSpPr/>
          <p:nvPr/>
        </p:nvCxnSpPr>
        <p:spPr bwMode="auto">
          <a:xfrm rot="16200000" flipH="1" flipV="1">
            <a:off x="2006600" y="5120872"/>
            <a:ext cx="0" cy="7620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625" name="TextBox 50"/>
          <p:cNvSpPr txBox="1">
            <a:spLocks noChangeArrowheads="1"/>
          </p:cNvSpPr>
          <p:nvPr/>
        </p:nvSpPr>
        <p:spPr bwMode="auto">
          <a:xfrm>
            <a:off x="1711328" y="5366214"/>
            <a:ext cx="232314" cy="158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 eaLnBrk="1" hangingPunct="1"/>
            <a:r>
              <a:rPr lang="en-US" sz="1000" b="1" dirty="0">
                <a:solidFill>
                  <a:srgbClr val="000000"/>
                </a:solidFill>
              </a:rPr>
              <a:t>0</a:t>
            </a:r>
          </a:p>
        </p:txBody>
      </p:sp>
      <p:cxnSp>
        <p:nvCxnSpPr>
          <p:cNvPr id="48" name="Straight Connector 47"/>
          <p:cNvCxnSpPr/>
          <p:nvPr/>
        </p:nvCxnSpPr>
        <p:spPr bwMode="auto">
          <a:xfrm rot="16200000" flipH="1" flipV="1">
            <a:off x="2006600" y="5403447"/>
            <a:ext cx="0" cy="7620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627" name="TextBox 52"/>
          <p:cNvSpPr txBox="1">
            <a:spLocks noChangeArrowheads="1"/>
          </p:cNvSpPr>
          <p:nvPr/>
        </p:nvSpPr>
        <p:spPr bwMode="auto">
          <a:xfrm>
            <a:off x="1711328" y="4789887"/>
            <a:ext cx="232314" cy="158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 eaLnBrk="1" hangingPunct="1"/>
            <a:r>
              <a:rPr lang="en-US" sz="1000" b="1" dirty="0">
                <a:solidFill>
                  <a:srgbClr val="000000"/>
                </a:solidFill>
              </a:rPr>
              <a:t>20</a:t>
            </a:r>
          </a:p>
        </p:txBody>
      </p:sp>
      <p:cxnSp>
        <p:nvCxnSpPr>
          <p:cNvPr id="50" name="Straight Connector 49"/>
          <p:cNvCxnSpPr/>
          <p:nvPr/>
        </p:nvCxnSpPr>
        <p:spPr bwMode="auto">
          <a:xfrm rot="16200000" flipH="1" flipV="1">
            <a:off x="2006600" y="4827185"/>
            <a:ext cx="0" cy="7620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582" name="TextBox 9"/>
          <p:cNvSpPr txBox="1">
            <a:spLocks noChangeArrowheads="1"/>
          </p:cNvSpPr>
          <p:nvPr/>
        </p:nvSpPr>
        <p:spPr bwMode="auto">
          <a:xfrm rot="-5400000">
            <a:off x="693205" y="3792725"/>
            <a:ext cx="169227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1600" b="1" dirty="0">
                <a:solidFill>
                  <a:srgbClr val="000000"/>
                </a:solidFill>
              </a:rPr>
              <a:t>Score</a:t>
            </a:r>
          </a:p>
        </p:txBody>
      </p:sp>
      <p:sp>
        <p:nvSpPr>
          <p:cNvPr id="24583" name="TextBox 50"/>
          <p:cNvSpPr txBox="1">
            <a:spLocks noChangeArrowheads="1"/>
          </p:cNvSpPr>
          <p:nvPr/>
        </p:nvSpPr>
        <p:spPr bwMode="auto">
          <a:xfrm>
            <a:off x="3577515" y="3663852"/>
            <a:ext cx="2066692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1600" dirty="0">
                <a:solidFill>
                  <a:srgbClr val="000000"/>
                </a:solidFill>
              </a:rPr>
              <a:t>98.75% CI -4.1 – 1.7</a:t>
            </a:r>
          </a:p>
          <a:p>
            <a:pPr algn="ctr" eaLnBrk="1" hangingPunct="1"/>
            <a:r>
              <a:rPr lang="en-US" sz="1600" dirty="0">
                <a:solidFill>
                  <a:srgbClr val="000000"/>
                </a:solidFill>
              </a:rPr>
              <a:t>P=0.3</a:t>
            </a:r>
          </a:p>
        </p:txBody>
      </p:sp>
      <p:sp>
        <p:nvSpPr>
          <p:cNvPr id="24584" name="TextBox 51"/>
          <p:cNvSpPr txBox="1">
            <a:spLocks noChangeArrowheads="1"/>
          </p:cNvSpPr>
          <p:nvPr/>
        </p:nvSpPr>
        <p:spPr bwMode="auto">
          <a:xfrm>
            <a:off x="4305300" y="2921019"/>
            <a:ext cx="1846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52" name="Footer Placeholder 3"/>
          <p:cNvSpPr txBox="1">
            <a:spLocks/>
          </p:cNvSpPr>
          <p:nvPr/>
        </p:nvSpPr>
        <p:spPr bwMode="auto">
          <a:xfrm>
            <a:off x="10999" y="6247222"/>
            <a:ext cx="5329238" cy="939407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200" dirty="0" smtClean="0">
                <a:solidFill>
                  <a:srgbClr val="000000"/>
                </a:solidFill>
                <a:ea typeface="Arial" charset="0"/>
                <a:cs typeface="Arial" charset="0"/>
              </a:rPr>
              <a:t>Presented at ASCO 2013 by: </a:t>
            </a:r>
            <a:r>
              <a:rPr lang="en-US" sz="1200" dirty="0" err="1" smtClean="0">
                <a:solidFill>
                  <a:srgbClr val="000000"/>
                </a:solidFill>
                <a:ea typeface="Arial" charset="0"/>
                <a:cs typeface="Arial" charset="0"/>
              </a:rPr>
              <a:t>Krishnansu</a:t>
            </a:r>
            <a:r>
              <a:rPr lang="en-US" sz="1200" dirty="0" smtClean="0">
                <a:solidFill>
                  <a:srgbClr val="000000"/>
                </a:solidFill>
                <a:ea typeface="Arial" charset="0"/>
                <a:cs typeface="Arial" charset="0"/>
              </a:rPr>
              <a:t> S. </a:t>
            </a:r>
            <a:r>
              <a:rPr lang="en-US" sz="1200" dirty="0" err="1" smtClean="0">
                <a:solidFill>
                  <a:srgbClr val="000000"/>
                </a:solidFill>
                <a:ea typeface="Arial" charset="0"/>
                <a:cs typeface="Arial" charset="0"/>
              </a:rPr>
              <a:t>Tewari</a:t>
            </a:r>
            <a:r>
              <a:rPr lang="en-US" sz="1200" dirty="0" smtClean="0">
                <a:solidFill>
                  <a:srgbClr val="000000"/>
                </a:solidFill>
                <a:ea typeface="Arial" charset="0"/>
                <a:cs typeface="Arial" charset="0"/>
              </a:rPr>
              <a:t>, MD, FACOG, FACS</a:t>
            </a:r>
            <a:endParaRPr lang="en-US" sz="1200" dirty="0">
              <a:solidFill>
                <a:srgbClr val="000000"/>
              </a:solidFill>
              <a:ea typeface="Arial" charset="0"/>
              <a:cs typeface="Arial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266768" y="6168957"/>
            <a:ext cx="37497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solidFill>
                  <a:srgbClr val="000000"/>
                </a:solidFill>
              </a:rPr>
              <a:t>Tewari</a:t>
            </a:r>
            <a:r>
              <a:rPr lang="en-US" sz="1200" dirty="0">
                <a:solidFill>
                  <a:srgbClr val="000000"/>
                </a:solidFill>
              </a:rPr>
              <a:t> </a:t>
            </a:r>
            <a:r>
              <a:rPr lang="en-US" sz="1200" dirty="0" smtClean="0">
                <a:solidFill>
                  <a:srgbClr val="000000"/>
                </a:solidFill>
              </a:rPr>
              <a:t>KS et al N </a:t>
            </a:r>
            <a:r>
              <a:rPr lang="en-US" sz="1200" dirty="0" err="1">
                <a:solidFill>
                  <a:srgbClr val="000000"/>
                </a:solidFill>
              </a:rPr>
              <a:t>Engl</a:t>
            </a:r>
            <a:r>
              <a:rPr lang="en-US" sz="1200" dirty="0">
                <a:solidFill>
                  <a:srgbClr val="000000"/>
                </a:solidFill>
              </a:rPr>
              <a:t> J Med. 2014 Feb 20;370(8):734-43. </a:t>
            </a:r>
          </a:p>
        </p:txBody>
      </p:sp>
    </p:spTree>
    <p:extLst>
      <p:ext uri="{BB962C8B-B14F-4D97-AF65-F5344CB8AC3E}">
        <p14:creationId xmlns:p14="http://schemas.microsoft.com/office/powerpoint/2010/main" val="1925567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685800"/>
            <a:ext cx="7239000" cy="365325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0000"/>
                </a:solidFill>
              </a:rPr>
              <a:t>Adding </a:t>
            </a:r>
            <a:r>
              <a:rPr lang="en-US" b="1" dirty="0" err="1" smtClean="0">
                <a:solidFill>
                  <a:srgbClr val="000000"/>
                </a:solidFill>
              </a:rPr>
              <a:t>Bevacizumab</a:t>
            </a:r>
            <a:r>
              <a:rPr lang="en-US" b="1" dirty="0" smtClean="0">
                <a:solidFill>
                  <a:srgbClr val="000000"/>
                </a:solidFill>
              </a:rPr>
              <a:t> to Chemotherapy Improves Survival</a:t>
            </a:r>
            <a:endParaRPr lang="en-US" b="1" dirty="0">
              <a:solidFill>
                <a:srgbClr val="000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78190141"/>
              </p:ext>
            </p:extLst>
          </p:nvPr>
        </p:nvGraphicFramePr>
        <p:xfrm>
          <a:off x="304800" y="1524000"/>
          <a:ext cx="8229600" cy="43663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7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23771">
                <a:tc>
                  <a:txBody>
                    <a:bodyPr/>
                    <a:lstStyle/>
                    <a:p>
                      <a:r>
                        <a:rPr lang="en-US" sz="1700" dirty="0" smtClean="0"/>
                        <a:t>Tumor Type</a:t>
                      </a:r>
                      <a:endParaRPr lang="en-US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700" dirty="0" smtClean="0"/>
                        <a:t>Regimen </a:t>
                      </a:r>
                      <a:endParaRPr lang="en-US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700" dirty="0" smtClean="0"/>
                        <a:t>Median</a:t>
                      </a:r>
                      <a:r>
                        <a:rPr lang="en-US" sz="1700" baseline="0" dirty="0" smtClean="0"/>
                        <a:t> Survival (Months)</a:t>
                      </a:r>
                      <a:endParaRPr lang="en-US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700" dirty="0" smtClean="0"/>
                        <a:t>Hazard Ration</a:t>
                      </a:r>
                      <a:endParaRPr lang="en-US" sz="17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3771">
                <a:tc>
                  <a:txBody>
                    <a:bodyPr/>
                    <a:lstStyle/>
                    <a:p>
                      <a:r>
                        <a:rPr lang="en-US" sz="1700" dirty="0" smtClean="0"/>
                        <a:t>First</a:t>
                      </a:r>
                      <a:r>
                        <a:rPr lang="en-US" sz="1700" smtClean="0"/>
                        <a:t>-line Metastatic </a:t>
                      </a:r>
                      <a:r>
                        <a:rPr lang="en-US" sz="1700" dirty="0" smtClean="0"/>
                        <a:t>Colorectal Cancer</a:t>
                      </a:r>
                      <a:endParaRPr lang="en-US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700" dirty="0" smtClean="0"/>
                        <a:t>IFL +</a:t>
                      </a:r>
                      <a:r>
                        <a:rPr lang="en-US" sz="1700" baseline="0" dirty="0" smtClean="0"/>
                        <a:t> Placebo</a:t>
                      </a:r>
                      <a:br>
                        <a:rPr lang="en-US" sz="1700" baseline="0" dirty="0" smtClean="0"/>
                      </a:br>
                      <a:r>
                        <a:rPr lang="en-US" sz="1700" baseline="0" dirty="0" smtClean="0"/>
                        <a:t>(N=411)</a:t>
                      </a:r>
                      <a:endParaRPr lang="en-US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/>
                        <a:t>15.6</a:t>
                      </a:r>
                      <a:endParaRPr lang="en-US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/>
                        <a:t>0.66</a:t>
                      </a:r>
                      <a:endParaRPr lang="en-US" sz="17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3771"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700" dirty="0" smtClean="0"/>
                        <a:t>IFL + Bev</a:t>
                      </a:r>
                    </a:p>
                    <a:p>
                      <a:r>
                        <a:rPr lang="en-US" sz="1700" dirty="0" smtClean="0"/>
                        <a:t>(N=402)</a:t>
                      </a:r>
                      <a:endParaRPr lang="en-US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/>
                        <a:t>20.3</a:t>
                      </a:r>
                      <a:endParaRPr lang="en-US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7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3771">
                <a:tc>
                  <a:txBody>
                    <a:bodyPr/>
                    <a:lstStyle/>
                    <a:p>
                      <a:r>
                        <a:rPr lang="en-US" sz="1700" dirty="0" smtClean="0"/>
                        <a:t>Non-Squamous</a:t>
                      </a:r>
                      <a:r>
                        <a:rPr lang="en-US" sz="1700" baseline="0" dirty="0" smtClean="0"/>
                        <a:t> NSCLC</a:t>
                      </a:r>
                      <a:endParaRPr lang="en-US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700" dirty="0" smtClean="0"/>
                        <a:t>PC</a:t>
                      </a:r>
                    </a:p>
                    <a:p>
                      <a:r>
                        <a:rPr lang="en-US" sz="1700" dirty="0" smtClean="0"/>
                        <a:t>(N=444)</a:t>
                      </a:r>
                      <a:endParaRPr lang="en-US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/>
                        <a:t>10.3</a:t>
                      </a:r>
                      <a:endParaRPr lang="en-US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/>
                        <a:t>0.80</a:t>
                      </a:r>
                      <a:endParaRPr lang="en-US" sz="17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3771">
                <a:tc>
                  <a:txBody>
                    <a:bodyPr/>
                    <a:lstStyle/>
                    <a:p>
                      <a:endParaRPr lang="en-US" sz="1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700" dirty="0" smtClean="0"/>
                        <a:t>PC + Bev</a:t>
                      </a:r>
                    </a:p>
                    <a:p>
                      <a:r>
                        <a:rPr lang="en-US" sz="1700" dirty="0" smtClean="0"/>
                        <a:t>(N=434)</a:t>
                      </a:r>
                      <a:endParaRPr lang="en-US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/>
                        <a:t>12.3</a:t>
                      </a:r>
                      <a:endParaRPr lang="en-US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7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3771">
                <a:tc>
                  <a:txBody>
                    <a:bodyPr/>
                    <a:lstStyle/>
                    <a:p>
                      <a:r>
                        <a:rPr lang="en-US" sz="1700" dirty="0" smtClean="0"/>
                        <a:t>Recurrent</a:t>
                      </a:r>
                      <a:r>
                        <a:rPr lang="en-US" sz="1700" baseline="0" dirty="0" smtClean="0"/>
                        <a:t> or advanced Cervical Cancer</a:t>
                      </a:r>
                      <a:endParaRPr lang="en-US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700" dirty="0" smtClean="0"/>
                        <a:t>TP or TT</a:t>
                      </a:r>
                    </a:p>
                    <a:p>
                      <a:r>
                        <a:rPr lang="en-US" sz="1700" dirty="0" smtClean="0"/>
                        <a:t>(N=225)</a:t>
                      </a:r>
                      <a:endParaRPr lang="en-US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/>
                        <a:t>13.3</a:t>
                      </a:r>
                      <a:endParaRPr lang="en-US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/>
                        <a:t>0.71</a:t>
                      </a:r>
                      <a:endParaRPr lang="en-US" sz="17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23771">
                <a:tc>
                  <a:txBody>
                    <a:bodyPr/>
                    <a:lstStyle/>
                    <a:p>
                      <a:endParaRPr lang="en-US" sz="1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700" dirty="0" smtClean="0"/>
                        <a:t>TP or TT + Bev</a:t>
                      </a:r>
                    </a:p>
                    <a:p>
                      <a:r>
                        <a:rPr lang="en-US" sz="1700" dirty="0" smtClean="0"/>
                        <a:t>(N=227)</a:t>
                      </a:r>
                      <a:endParaRPr lang="en-US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/>
                        <a:t>17.0</a:t>
                      </a:r>
                      <a:endParaRPr lang="en-US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7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3193" y="6019819"/>
            <a:ext cx="8375779" cy="474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000000"/>
                </a:solidFill>
              </a:rPr>
              <a:t>Bev = </a:t>
            </a:r>
            <a:r>
              <a:rPr lang="en-US" sz="1200" dirty="0" err="1" smtClean="0">
                <a:solidFill>
                  <a:srgbClr val="000000"/>
                </a:solidFill>
              </a:rPr>
              <a:t>bevacizumab</a:t>
            </a:r>
            <a:r>
              <a:rPr lang="en-US" sz="1200" dirty="0" smtClean="0">
                <a:solidFill>
                  <a:srgbClr val="000000"/>
                </a:solidFill>
              </a:rPr>
              <a:t>; NSCLC = non-small cell lung cancer; IFL </a:t>
            </a:r>
            <a:r>
              <a:rPr lang="en-US" sz="1200" dirty="0">
                <a:solidFill>
                  <a:srgbClr val="000000"/>
                </a:solidFill>
              </a:rPr>
              <a:t>= </a:t>
            </a:r>
            <a:r>
              <a:rPr lang="en-US" sz="1200" dirty="0" err="1" smtClean="0">
                <a:solidFill>
                  <a:srgbClr val="000000"/>
                </a:solidFill>
              </a:rPr>
              <a:t>Irinotecan</a:t>
            </a:r>
            <a:r>
              <a:rPr lang="en-US" sz="1200" dirty="0" smtClean="0">
                <a:solidFill>
                  <a:srgbClr val="000000"/>
                </a:solidFill>
              </a:rPr>
              <a:t>, </a:t>
            </a:r>
            <a:r>
              <a:rPr lang="en-US" sz="1200" dirty="0">
                <a:solidFill>
                  <a:srgbClr val="000000"/>
                </a:solidFill>
              </a:rPr>
              <a:t>5-</a:t>
            </a:r>
            <a:r>
              <a:rPr lang="en-US" sz="1200" dirty="0" smtClean="0">
                <a:solidFill>
                  <a:srgbClr val="000000"/>
                </a:solidFill>
              </a:rPr>
              <a:t>FU, </a:t>
            </a:r>
            <a:r>
              <a:rPr lang="en-US" sz="1200" dirty="0" err="1" smtClean="0">
                <a:solidFill>
                  <a:srgbClr val="000000"/>
                </a:solidFill>
              </a:rPr>
              <a:t>leucovorin</a:t>
            </a:r>
            <a:r>
              <a:rPr lang="en-US" sz="1200" dirty="0" smtClean="0">
                <a:solidFill>
                  <a:srgbClr val="000000"/>
                </a:solidFill>
              </a:rPr>
              <a:t>;</a:t>
            </a:r>
            <a:br>
              <a:rPr lang="en-US" sz="1200" dirty="0" smtClean="0">
                <a:solidFill>
                  <a:srgbClr val="000000"/>
                </a:solidFill>
              </a:rPr>
            </a:br>
            <a:r>
              <a:rPr lang="en-US" sz="1200" dirty="0" smtClean="0">
                <a:solidFill>
                  <a:srgbClr val="000000"/>
                </a:solidFill>
              </a:rPr>
              <a:t>PC </a:t>
            </a:r>
            <a:r>
              <a:rPr lang="en-US" sz="1200" dirty="0">
                <a:solidFill>
                  <a:srgbClr val="000000"/>
                </a:solidFill>
              </a:rPr>
              <a:t>= paclitaxel </a:t>
            </a:r>
            <a:r>
              <a:rPr lang="en-US" sz="1200" dirty="0" smtClean="0">
                <a:solidFill>
                  <a:srgbClr val="000000"/>
                </a:solidFill>
              </a:rPr>
              <a:t>and carboplatin; TP = paclitaxel and </a:t>
            </a:r>
            <a:r>
              <a:rPr lang="en-US" sz="1200" dirty="0" err="1" smtClean="0">
                <a:solidFill>
                  <a:srgbClr val="000000"/>
                </a:solidFill>
              </a:rPr>
              <a:t>cisplatin</a:t>
            </a:r>
            <a:r>
              <a:rPr lang="en-US" sz="1200" dirty="0" smtClean="0">
                <a:solidFill>
                  <a:srgbClr val="000000"/>
                </a:solidFill>
              </a:rPr>
              <a:t>; TT = </a:t>
            </a:r>
            <a:r>
              <a:rPr lang="en-US" sz="1200" dirty="0" err="1" smtClean="0">
                <a:solidFill>
                  <a:srgbClr val="000000"/>
                </a:solidFill>
              </a:rPr>
              <a:t>topotecan</a:t>
            </a:r>
            <a:r>
              <a:rPr lang="en-US" sz="1200" dirty="0" smtClean="0">
                <a:solidFill>
                  <a:srgbClr val="000000"/>
                </a:solidFill>
              </a:rPr>
              <a:t> and paclitaxel</a:t>
            </a: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53008" y="6548753"/>
            <a:ext cx="40703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hlinkClick r:id="rId3"/>
              </a:rPr>
              <a:t>http://www.gene.com/download/pdf/</a:t>
            </a:r>
            <a:r>
              <a:rPr lang="en-US" sz="1200" dirty="0" smtClean="0">
                <a:hlinkClick r:id="rId3"/>
              </a:rPr>
              <a:t>avastin_prescribing.pdf</a:t>
            </a:r>
            <a:endParaRPr lang="en-US" sz="1200" dirty="0" smtClean="0"/>
          </a:p>
          <a:p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43746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creen Shot 2018-05-18 at 01.19.56.png" descr="/Users/metegungor/Desktop/Screen Shot 2018-05-18 at 01.19.56.png"/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67" y="0"/>
            <a:ext cx="89390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65844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creen Shot 2018-05-18 at 01.20.25.png" descr="/Users/metegungor/Desktop/Screen Shot 2018-05-18 at 01.20.25.png"/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85" y="2"/>
            <a:ext cx="9040091" cy="6849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8004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931" name="Rectangle 3"/>
          <p:cNvSpPr>
            <a:spLocks noGrp="1" noChangeArrowheads="1"/>
          </p:cNvSpPr>
          <p:nvPr>
            <p:ph idx="1"/>
          </p:nvPr>
        </p:nvSpPr>
        <p:spPr>
          <a:xfrm>
            <a:off x="346363" y="2802729"/>
            <a:ext cx="2632364" cy="2583370"/>
          </a:xfrm>
          <a:solidFill>
            <a:srgbClr val="DDD9C3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sz="2400" dirty="0" smtClean="0"/>
              <a:t>	Stage IA2-IB2: Positive nodes, </a:t>
            </a:r>
            <a:r>
              <a:rPr lang="en-US" sz="2400" dirty="0" err="1" smtClean="0"/>
              <a:t>parametrial</a:t>
            </a:r>
            <a:r>
              <a:rPr lang="en-US" sz="2400" dirty="0" smtClean="0"/>
              <a:t> extension, positive margins after radical hysterectomy</a:t>
            </a:r>
          </a:p>
        </p:txBody>
      </p:sp>
      <p:sp>
        <p:nvSpPr>
          <p:cNvPr id="380932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484909" y="297661"/>
            <a:ext cx="7568045" cy="861123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3600" b="1" dirty="0" smtClean="0">
                <a:solidFill>
                  <a:srgbClr val="000000"/>
                </a:solidFill>
              </a:rPr>
              <a:t>RTOG 0724 (GOG 109 Replacement)</a:t>
            </a:r>
            <a:br>
              <a:rPr lang="en-US" sz="3600" b="1" dirty="0" smtClean="0">
                <a:solidFill>
                  <a:srgbClr val="000000"/>
                </a:solidFill>
              </a:rPr>
            </a:br>
            <a:endParaRPr lang="en-US" sz="3600" b="1" dirty="0" smtClean="0">
              <a:solidFill>
                <a:srgbClr val="000000"/>
              </a:solidFill>
            </a:endParaRPr>
          </a:p>
        </p:txBody>
      </p:sp>
      <p:sp>
        <p:nvSpPr>
          <p:cNvPr id="27652" name="Text Box 5"/>
          <p:cNvSpPr txBox="1">
            <a:spLocks noChangeArrowheads="1"/>
          </p:cNvSpPr>
          <p:nvPr/>
        </p:nvSpPr>
        <p:spPr bwMode="auto">
          <a:xfrm>
            <a:off x="3497113" y="2609465"/>
            <a:ext cx="441046" cy="3416320"/>
          </a:xfrm>
          <a:prstGeom prst="rect">
            <a:avLst/>
          </a:prstGeom>
          <a:solidFill>
            <a:srgbClr val="DDD9C3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xtLst/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dirty="0">
                <a:solidFill>
                  <a:srgbClr val="000000"/>
                </a:solidFill>
              </a:rPr>
              <a:t>R</a:t>
            </a:r>
            <a:br>
              <a:rPr lang="en-US" dirty="0">
                <a:solidFill>
                  <a:srgbClr val="000000"/>
                </a:solidFill>
              </a:rPr>
            </a:br>
            <a:r>
              <a:rPr lang="en-US" dirty="0">
                <a:solidFill>
                  <a:srgbClr val="000000"/>
                </a:solidFill>
              </a:rPr>
              <a:t>A</a:t>
            </a:r>
            <a:br>
              <a:rPr lang="en-US" dirty="0">
                <a:solidFill>
                  <a:srgbClr val="000000"/>
                </a:solidFill>
              </a:rPr>
            </a:br>
            <a:r>
              <a:rPr lang="en-US" dirty="0">
                <a:solidFill>
                  <a:srgbClr val="000000"/>
                </a:solidFill>
              </a:rPr>
              <a:t>N</a:t>
            </a:r>
            <a:br>
              <a:rPr lang="en-US" dirty="0">
                <a:solidFill>
                  <a:srgbClr val="000000"/>
                </a:solidFill>
              </a:rPr>
            </a:br>
            <a:r>
              <a:rPr lang="en-US" dirty="0">
                <a:solidFill>
                  <a:srgbClr val="000000"/>
                </a:solidFill>
              </a:rPr>
              <a:t>D</a:t>
            </a:r>
            <a:br>
              <a:rPr lang="en-US" dirty="0">
                <a:solidFill>
                  <a:srgbClr val="000000"/>
                </a:solidFill>
              </a:rPr>
            </a:br>
            <a:r>
              <a:rPr lang="en-US" dirty="0">
                <a:solidFill>
                  <a:srgbClr val="000000"/>
                </a:solidFill>
              </a:rPr>
              <a:t>O</a:t>
            </a:r>
            <a:br>
              <a:rPr lang="en-US" dirty="0">
                <a:solidFill>
                  <a:srgbClr val="000000"/>
                </a:solidFill>
              </a:rPr>
            </a:br>
            <a:r>
              <a:rPr lang="en-US" dirty="0">
                <a:solidFill>
                  <a:srgbClr val="000000"/>
                </a:solidFill>
              </a:rPr>
              <a:t>M</a:t>
            </a:r>
            <a:br>
              <a:rPr lang="en-US" dirty="0">
                <a:solidFill>
                  <a:srgbClr val="000000"/>
                </a:solidFill>
              </a:rPr>
            </a:br>
            <a:r>
              <a:rPr lang="en-US" dirty="0">
                <a:solidFill>
                  <a:srgbClr val="000000"/>
                </a:solidFill>
              </a:rPr>
              <a:t>I</a:t>
            </a:r>
            <a:br>
              <a:rPr lang="en-US" dirty="0">
                <a:solidFill>
                  <a:srgbClr val="000000"/>
                </a:solidFill>
              </a:rPr>
            </a:br>
            <a:r>
              <a:rPr lang="en-US" dirty="0">
                <a:solidFill>
                  <a:srgbClr val="000000"/>
                </a:solidFill>
              </a:rPr>
              <a:t>Z</a:t>
            </a:r>
            <a:br>
              <a:rPr lang="en-US" dirty="0">
                <a:solidFill>
                  <a:srgbClr val="000000"/>
                </a:solidFill>
              </a:rPr>
            </a:br>
            <a:r>
              <a:rPr lang="en-US" dirty="0">
                <a:solidFill>
                  <a:srgbClr val="000000"/>
                </a:solidFill>
              </a:rPr>
              <a:t>E</a:t>
            </a:r>
          </a:p>
        </p:txBody>
      </p:sp>
      <p:sp>
        <p:nvSpPr>
          <p:cNvPr id="27653" name="Line 6"/>
          <p:cNvSpPr>
            <a:spLocks noChangeShapeType="1"/>
          </p:cNvSpPr>
          <p:nvPr/>
        </p:nvSpPr>
        <p:spPr bwMode="auto">
          <a:xfrm>
            <a:off x="4017818" y="2725260"/>
            <a:ext cx="1108364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54" name="Line 7"/>
          <p:cNvSpPr>
            <a:spLocks noChangeShapeType="1"/>
          </p:cNvSpPr>
          <p:nvPr/>
        </p:nvSpPr>
        <p:spPr bwMode="auto">
          <a:xfrm>
            <a:off x="4017818" y="5465198"/>
            <a:ext cx="1108364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55" name="Text Box 8"/>
          <p:cNvSpPr txBox="1">
            <a:spLocks noChangeArrowheads="1"/>
          </p:cNvSpPr>
          <p:nvPr/>
        </p:nvSpPr>
        <p:spPr bwMode="auto">
          <a:xfrm>
            <a:off x="5264727" y="2333872"/>
            <a:ext cx="352527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>
                <a:solidFill>
                  <a:srgbClr val="000000"/>
                </a:solidFill>
              </a:rPr>
              <a:t>Pelvic Radiation and</a:t>
            </a:r>
          </a:p>
          <a:p>
            <a:pPr eaLnBrk="1" hangingPunct="1"/>
            <a:r>
              <a:rPr lang="en-US" dirty="0">
                <a:solidFill>
                  <a:srgbClr val="000000"/>
                </a:solidFill>
              </a:rPr>
              <a:t>Weekly </a:t>
            </a:r>
            <a:r>
              <a:rPr lang="en-US" dirty="0" err="1">
                <a:solidFill>
                  <a:srgbClr val="000000"/>
                </a:solidFill>
              </a:rPr>
              <a:t>cisplatin</a:t>
            </a:r>
            <a:r>
              <a:rPr lang="en-US" dirty="0">
                <a:solidFill>
                  <a:srgbClr val="000000"/>
                </a:solidFill>
              </a:rPr>
              <a:t> (CCRT)</a:t>
            </a:r>
          </a:p>
        </p:txBody>
      </p:sp>
      <p:sp>
        <p:nvSpPr>
          <p:cNvPr id="27656" name="Text Box 9"/>
          <p:cNvSpPr txBox="1">
            <a:spLocks noChangeArrowheads="1"/>
          </p:cNvSpPr>
          <p:nvPr/>
        </p:nvSpPr>
        <p:spPr bwMode="auto">
          <a:xfrm>
            <a:off x="5264727" y="4574719"/>
            <a:ext cx="358087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>
                <a:solidFill>
                  <a:srgbClr val="000000"/>
                </a:solidFill>
              </a:rPr>
              <a:t>Pelvic Radiation and</a:t>
            </a:r>
          </a:p>
          <a:p>
            <a:pPr eaLnBrk="1" hangingPunct="1"/>
            <a:r>
              <a:rPr lang="en-US" dirty="0">
                <a:solidFill>
                  <a:srgbClr val="000000"/>
                </a:solidFill>
              </a:rPr>
              <a:t>Weekly </a:t>
            </a:r>
            <a:r>
              <a:rPr lang="en-US" dirty="0" err="1">
                <a:solidFill>
                  <a:srgbClr val="000000"/>
                </a:solidFill>
              </a:rPr>
              <a:t>cisplatin</a:t>
            </a:r>
            <a:r>
              <a:rPr lang="en-US" dirty="0">
                <a:solidFill>
                  <a:srgbClr val="000000"/>
                </a:solidFill>
              </a:rPr>
              <a:t> (CCRT)</a:t>
            </a:r>
          </a:p>
          <a:p>
            <a:pPr eaLnBrk="1" hangingPunct="1"/>
            <a:r>
              <a:rPr lang="en-US" dirty="0">
                <a:solidFill>
                  <a:srgbClr val="000000"/>
                </a:solidFill>
              </a:rPr>
              <a:t>followed by carboplatin +</a:t>
            </a:r>
          </a:p>
          <a:p>
            <a:pPr eaLnBrk="1" hangingPunct="1"/>
            <a:r>
              <a:rPr lang="en-US" dirty="0">
                <a:solidFill>
                  <a:srgbClr val="000000"/>
                </a:solidFill>
              </a:rPr>
              <a:t>Paclitaxel  x 4 cycles</a:t>
            </a:r>
          </a:p>
        </p:txBody>
      </p:sp>
      <p:sp>
        <p:nvSpPr>
          <p:cNvPr id="27657" name="Text Box 11"/>
          <p:cNvSpPr txBox="1">
            <a:spLocks noChangeArrowheads="1"/>
          </p:cNvSpPr>
          <p:nvPr/>
        </p:nvSpPr>
        <p:spPr bwMode="auto">
          <a:xfrm>
            <a:off x="124144" y="5527203"/>
            <a:ext cx="240262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600" dirty="0">
                <a:solidFill>
                  <a:srgbClr val="000000"/>
                </a:solidFill>
              </a:rPr>
              <a:t>PI = </a:t>
            </a:r>
            <a:r>
              <a:rPr lang="en-US" sz="1600" dirty="0" err="1">
                <a:solidFill>
                  <a:srgbClr val="000000"/>
                </a:solidFill>
              </a:rPr>
              <a:t>Anuja</a:t>
            </a:r>
            <a:r>
              <a:rPr lang="en-US" sz="1600" dirty="0">
                <a:solidFill>
                  <a:srgbClr val="000000"/>
                </a:solidFill>
              </a:rPr>
              <a:t> </a:t>
            </a:r>
            <a:r>
              <a:rPr lang="en-US" sz="1600" dirty="0" err="1">
                <a:solidFill>
                  <a:srgbClr val="000000"/>
                </a:solidFill>
              </a:rPr>
              <a:t>Jhingran</a:t>
            </a:r>
            <a:endParaRPr lang="en-US" sz="1600" dirty="0">
              <a:solidFill>
                <a:srgbClr val="000000"/>
              </a:solidFill>
            </a:endParaRPr>
          </a:p>
          <a:p>
            <a:pPr eaLnBrk="1" hangingPunct="1"/>
            <a:r>
              <a:rPr lang="en-US" sz="1600" dirty="0">
                <a:solidFill>
                  <a:srgbClr val="000000"/>
                </a:solidFill>
              </a:rPr>
              <a:t>N = 400</a:t>
            </a:r>
          </a:p>
          <a:p>
            <a:pPr eaLnBrk="1" hangingPunct="1"/>
            <a:r>
              <a:rPr lang="en-US" sz="1600" dirty="0">
                <a:solidFill>
                  <a:srgbClr val="000000"/>
                </a:solidFill>
              </a:rPr>
              <a:t>Primary Endpoint = DFS</a:t>
            </a:r>
          </a:p>
        </p:txBody>
      </p:sp>
    </p:spTree>
    <p:extLst>
      <p:ext uri="{BB962C8B-B14F-4D97-AF65-F5344CB8AC3E}">
        <p14:creationId xmlns:p14="http://schemas.microsoft.com/office/powerpoint/2010/main" val="380653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creen Shot 2018-05-18 at 01.20.45.png" descr="/Users/metegungor/Desktop/Screen Shot 2018-05-18 at 01.20.45.png"/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85" y="0"/>
            <a:ext cx="899981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96319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creen Shot 2018-05-18 at 01.23.21.png" descr="/Users/metegungor/Desktop/Screen Shot 2018-05-18 at 01.23.21.png"/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76" y="0"/>
            <a:ext cx="89443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27570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creen Shot 2018-05-18 at 01.36.42.png" descr="/Users/metegungor/Desktop/Screen Shot 2018-05-18 at 01.36.42.png"/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27" y="26095"/>
            <a:ext cx="9017000" cy="6784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141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creen Shot 2018-05-18 at 01.37.26.png" descr="/Users/metegungor/Desktop/Screen Shot 2018-05-18 at 01.37.26.png"/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545" y="0"/>
            <a:ext cx="80914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959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creen Shot 2018-05-18 at 01.37.43.png" descr="/Users/metegungor/Desktop/Screen Shot 2018-05-18 at 01.37.43.png"/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192" y="0"/>
            <a:ext cx="87916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978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687" y="134615"/>
            <a:ext cx="8766627" cy="6559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23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7052" y="128237"/>
            <a:ext cx="4289896" cy="6068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0318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0" y="165100"/>
            <a:ext cx="9075057" cy="584200"/>
          </a:xfrm>
        </p:spPr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sz="3100" b="1" i="0" dirty="0">
                <a:solidFill>
                  <a:srgbClr val="000000"/>
                </a:solidFill>
                <a:effectLst/>
                <a:latin typeface="Candara" panose="020E0502030303020204" pitchFamily="34" charset="0"/>
              </a:rPr>
              <a:t>Treatment recommendations for advanced stage disease</a:t>
            </a:r>
            <a:r>
              <a:rPr lang="en-US" sz="3100" b="1" dirty="0">
                <a:solidFill>
                  <a:srgbClr val="000000"/>
                </a:solidFill>
              </a:rPr>
              <a:t/>
            </a:r>
            <a:br>
              <a:rPr lang="en-US" sz="3100" b="1" dirty="0">
                <a:solidFill>
                  <a:srgbClr val="000000"/>
                </a:solidFill>
              </a:rPr>
            </a:br>
            <a:endParaRPr lang="en-US" sz="3100" b="1" dirty="0">
              <a:solidFill>
                <a:srgbClr val="000000"/>
              </a:solidFill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0" y="1164774"/>
            <a:ext cx="9075057" cy="3109683"/>
          </a:xfrm>
          <a:ln>
            <a:solidFill>
              <a:schemeClr val="bg1"/>
            </a:solidFill>
          </a:ln>
        </p:spPr>
        <p:txBody>
          <a:bodyPr>
            <a:normAutofit lnSpcReduction="10000"/>
          </a:bodyPr>
          <a:lstStyle/>
          <a:p>
            <a:pPr algn="just"/>
            <a:r>
              <a:rPr lang="en-US" sz="2800" dirty="0" smtClean="0">
                <a:solidFill>
                  <a:srgbClr val="000000"/>
                </a:solidFill>
                <a:effectLst/>
                <a:latin typeface="Candara" panose="020E0502030303020204" pitchFamily="34" charset="0"/>
              </a:rPr>
              <a:t>	</a:t>
            </a:r>
            <a:r>
              <a:rPr lang="en-US" sz="2800" b="1" u="sng" dirty="0" smtClean="0">
                <a:solidFill>
                  <a:srgbClr val="000000"/>
                </a:solidFill>
                <a:effectLst/>
                <a:latin typeface="Candara" panose="020E0502030303020204" pitchFamily="34" charset="0"/>
              </a:rPr>
              <a:t>Stage </a:t>
            </a:r>
            <a:r>
              <a:rPr lang="en-US" sz="2800" b="1" u="sng" dirty="0">
                <a:solidFill>
                  <a:srgbClr val="000000"/>
                </a:solidFill>
                <a:effectLst/>
                <a:latin typeface="Candara" panose="020E0502030303020204" pitchFamily="34" charset="0"/>
              </a:rPr>
              <a:t>IIB, IIIA, IIIB, and IVA: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0000"/>
                </a:solidFill>
                <a:effectLst/>
                <a:latin typeface="Candara" panose="020E0502030303020204" pitchFamily="34" charset="0"/>
              </a:rPr>
              <a:t>Traditionally, advanced disease includes </a:t>
            </a:r>
            <a:r>
              <a:rPr lang="en-US" sz="2800" dirty="0" smtClean="0">
                <a:solidFill>
                  <a:srgbClr val="000000"/>
                </a:solidFill>
                <a:effectLst/>
                <a:latin typeface="Candara" panose="020E0502030303020204" pitchFamily="34" charset="0"/>
              </a:rPr>
              <a:t>stages IIB-IVA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rgbClr val="000000"/>
                </a:solidFill>
                <a:effectLst/>
                <a:latin typeface="Candara" panose="020E0502030303020204" pitchFamily="34" charset="0"/>
              </a:rPr>
              <a:t>Many </a:t>
            </a:r>
            <a:r>
              <a:rPr lang="en-US" sz="2800" dirty="0">
                <a:solidFill>
                  <a:srgbClr val="000000"/>
                </a:solidFill>
                <a:effectLst/>
                <a:latin typeface="Candara" panose="020E0502030303020204" pitchFamily="34" charset="0"/>
              </a:rPr>
              <a:t>oncologists now also include patients with </a:t>
            </a:r>
            <a:r>
              <a:rPr lang="en-US" sz="2800" b="1" dirty="0">
                <a:solidFill>
                  <a:srgbClr val="000000"/>
                </a:solidFill>
                <a:effectLst/>
                <a:latin typeface="Candara" panose="020E0502030303020204" pitchFamily="34" charset="0"/>
              </a:rPr>
              <a:t>IB2 and IIA2 </a:t>
            </a:r>
            <a:r>
              <a:rPr lang="en-US" sz="2800" dirty="0">
                <a:solidFill>
                  <a:srgbClr val="000000"/>
                </a:solidFill>
                <a:effectLst/>
                <a:latin typeface="Candara" panose="020E0502030303020204" pitchFamily="34" charset="0"/>
              </a:rPr>
              <a:t>in the advanced disease category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0000"/>
                </a:solidFill>
                <a:effectLst/>
                <a:latin typeface="Candara" panose="020E0502030303020204" pitchFamily="34" charset="0"/>
              </a:rPr>
              <a:t>Treatment recommendations for advanced disease include </a:t>
            </a:r>
            <a:r>
              <a:rPr lang="en-US" sz="2800" dirty="0" smtClean="0">
                <a:solidFill>
                  <a:srgbClr val="000000"/>
                </a:solidFill>
                <a:latin typeface="Candara" panose="020E0502030303020204" pitchFamily="34" charset="0"/>
              </a:rPr>
              <a:t>: </a:t>
            </a:r>
            <a:r>
              <a:rPr lang="en-US" sz="2800" b="1" dirty="0" smtClean="0">
                <a:solidFill>
                  <a:srgbClr val="000000"/>
                </a:solidFill>
                <a:effectLst/>
                <a:latin typeface="Candara" panose="020E0502030303020204" pitchFamily="34" charset="0"/>
              </a:rPr>
              <a:t>Concomitant </a:t>
            </a:r>
            <a:r>
              <a:rPr lang="en-US" sz="2800" b="1" dirty="0">
                <a:solidFill>
                  <a:srgbClr val="000000"/>
                </a:solidFill>
                <a:effectLst/>
                <a:latin typeface="Candara" panose="020E0502030303020204" pitchFamily="34" charset="0"/>
              </a:rPr>
              <a:t>chemoradiation and brachytherapy</a:t>
            </a:r>
          </a:p>
          <a:p>
            <a:pPr algn="just"/>
            <a:endParaRPr lang="en-US" b="1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2997200" y="4234540"/>
            <a:ext cx="5867400" cy="239123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/>
              <a:buChar char="•"/>
              <a:defRPr/>
            </a:pPr>
            <a:r>
              <a:rPr lang="en-US" sz="2000" b="1" dirty="0" smtClean="0">
                <a:solidFill>
                  <a:srgbClr val="000000"/>
                </a:solidFill>
              </a:rPr>
              <a:t>External beam pelvic radiation (40 to 60 </a:t>
            </a:r>
            <a:r>
              <a:rPr lang="en-US" sz="2000" b="1" dirty="0" err="1" smtClean="0">
                <a:solidFill>
                  <a:srgbClr val="000000"/>
                </a:solidFill>
              </a:rPr>
              <a:t>Gy</a:t>
            </a:r>
            <a:r>
              <a:rPr lang="en-US" sz="2000" b="1" dirty="0" smtClean="0">
                <a:solidFill>
                  <a:srgbClr val="000000"/>
                </a:solidFill>
              </a:rPr>
              <a:t>)</a:t>
            </a:r>
          </a:p>
          <a:p>
            <a:pPr marL="342900" indent="-342900" algn="l">
              <a:buFont typeface="Arial"/>
              <a:buChar char="•"/>
              <a:defRPr/>
            </a:pPr>
            <a:r>
              <a:rPr lang="en-US" sz="2000" b="1" dirty="0" smtClean="0">
                <a:solidFill>
                  <a:srgbClr val="000000"/>
                </a:solidFill>
              </a:rPr>
              <a:t>Brachytherapy (8,000 to 8,500 </a:t>
            </a:r>
            <a:r>
              <a:rPr lang="en-US" sz="2000" b="1" dirty="0" err="1" smtClean="0">
                <a:solidFill>
                  <a:srgbClr val="000000"/>
                </a:solidFill>
              </a:rPr>
              <a:t>cGy</a:t>
            </a:r>
            <a:r>
              <a:rPr lang="en-US" sz="2000" b="1" dirty="0" smtClean="0">
                <a:solidFill>
                  <a:srgbClr val="000000"/>
                </a:solidFill>
              </a:rPr>
              <a:t> to Point A)</a:t>
            </a:r>
          </a:p>
          <a:p>
            <a:pPr marL="342900" indent="-342900" algn="l">
              <a:buFont typeface="Arial"/>
              <a:buChar char="•"/>
              <a:defRPr/>
            </a:pPr>
            <a:r>
              <a:rPr lang="en-US" sz="2000" b="1" dirty="0" smtClean="0">
                <a:solidFill>
                  <a:srgbClr val="000000"/>
                </a:solidFill>
              </a:rPr>
              <a:t>I.V. </a:t>
            </a:r>
            <a:r>
              <a:rPr lang="en-US" sz="2000" b="1" dirty="0" err="1" smtClean="0">
                <a:solidFill>
                  <a:srgbClr val="000000"/>
                </a:solidFill>
              </a:rPr>
              <a:t>Cisplatin</a:t>
            </a:r>
            <a:r>
              <a:rPr lang="en-US" sz="2000" b="1" dirty="0" smtClean="0">
                <a:solidFill>
                  <a:srgbClr val="000000"/>
                </a:solidFill>
              </a:rPr>
              <a:t> chemotherapy</a:t>
            </a:r>
          </a:p>
          <a:p>
            <a:pPr algn="l">
              <a:defRPr/>
            </a:pPr>
            <a:r>
              <a:rPr lang="en-US" sz="2000" b="1" dirty="0" smtClean="0">
                <a:solidFill>
                  <a:srgbClr val="000000"/>
                </a:solidFill>
              </a:rPr>
              <a:t>      -</a:t>
            </a:r>
            <a:r>
              <a:rPr lang="en-US" sz="2000" b="1" dirty="0" err="1" smtClean="0">
                <a:solidFill>
                  <a:srgbClr val="000000"/>
                </a:solidFill>
              </a:rPr>
              <a:t>Cisplatin</a:t>
            </a:r>
            <a:r>
              <a:rPr lang="en-US" sz="2000" b="1" dirty="0" smtClean="0">
                <a:solidFill>
                  <a:srgbClr val="000000"/>
                </a:solidFill>
              </a:rPr>
              <a:t> 40mg/m</a:t>
            </a:r>
            <a:r>
              <a:rPr lang="en-US" sz="2000" b="1" baseline="30000" dirty="0" smtClean="0">
                <a:solidFill>
                  <a:srgbClr val="000000"/>
                </a:solidFill>
              </a:rPr>
              <a:t>2 </a:t>
            </a:r>
            <a:r>
              <a:rPr lang="en-US" sz="2000" b="1" dirty="0" smtClean="0">
                <a:solidFill>
                  <a:srgbClr val="000000"/>
                </a:solidFill>
              </a:rPr>
              <a:t>(Max dose 70mg) IV q </a:t>
            </a:r>
            <a:r>
              <a:rPr lang="en-US" sz="2000" b="1" dirty="0" err="1" smtClean="0">
                <a:solidFill>
                  <a:srgbClr val="000000"/>
                </a:solidFill>
              </a:rPr>
              <a:t>wk</a:t>
            </a:r>
            <a:r>
              <a:rPr lang="en-US" sz="2000" b="1" dirty="0" smtClean="0">
                <a:solidFill>
                  <a:srgbClr val="000000"/>
                </a:solidFill>
              </a:rPr>
              <a:t>    </a:t>
            </a:r>
          </a:p>
          <a:p>
            <a:pPr algn="l">
              <a:defRPr/>
            </a:pPr>
            <a:r>
              <a:rPr lang="en-US" sz="2000" b="1" dirty="0" smtClean="0">
                <a:solidFill>
                  <a:srgbClr val="000000"/>
                </a:solidFill>
              </a:rPr>
              <a:t>        during RT (6wks)</a:t>
            </a:r>
          </a:p>
          <a:p>
            <a:pPr algn="l">
              <a:defRPr/>
            </a:pPr>
            <a:r>
              <a:rPr lang="en-US" sz="2000" b="1" dirty="0" smtClean="0">
                <a:solidFill>
                  <a:srgbClr val="000000"/>
                </a:solidFill>
              </a:rPr>
              <a:t>        (GOG 120 : </a:t>
            </a:r>
            <a:r>
              <a:rPr lang="en-US" sz="2000" b="1" dirty="0" smtClean="0">
                <a:solidFill>
                  <a:srgbClr val="000000"/>
                </a:solidFill>
                <a:cs typeface="Times New Roman" pitchFamily="18" charset="0"/>
              </a:rPr>
              <a:t>Rose PG,  NEJM , 1999</a:t>
            </a:r>
            <a:r>
              <a:rPr lang="en-US" sz="2000" dirty="0" smtClean="0">
                <a:cs typeface="Times New Roman" pitchFamily="18" charset="0"/>
              </a:rPr>
              <a:t>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795530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Title 1"/>
          <p:cNvSpPr>
            <a:spLocks noGrp="1"/>
          </p:cNvSpPr>
          <p:nvPr>
            <p:ph type="title" idx="4294967295"/>
          </p:nvPr>
        </p:nvSpPr>
        <p:spPr>
          <a:xfrm>
            <a:off x="-4099" y="219358"/>
            <a:ext cx="8436899" cy="176184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AU" sz="4400" b="1" dirty="0" smtClean="0">
                <a:solidFill>
                  <a:srgbClr val="000000"/>
                </a:solidFill>
              </a:rPr>
              <a:t> </a:t>
            </a:r>
            <a:r>
              <a:rPr lang="en-AU" sz="2700" b="1" i="1" dirty="0">
                <a:solidFill>
                  <a:srgbClr val="000000"/>
                </a:solidFill>
                <a:latin typeface="Calibri" pitchFamily="34" charset="0"/>
              </a:rPr>
              <a:t>THE OUTBACK TRIAL/GOG 0274</a:t>
            </a:r>
            <a:br>
              <a:rPr lang="en-AU" sz="2700" b="1" i="1" dirty="0">
                <a:solidFill>
                  <a:srgbClr val="000000"/>
                </a:solidFill>
                <a:latin typeface="Calibri" pitchFamily="34" charset="0"/>
              </a:rPr>
            </a:br>
            <a:r>
              <a:rPr lang="en-AU" sz="2700" b="1" i="1" dirty="0">
                <a:solidFill>
                  <a:srgbClr val="000000"/>
                </a:solidFill>
                <a:latin typeface="Calibri" pitchFamily="34" charset="0"/>
              </a:rPr>
              <a:t>A Phase III trial of adjuvant chemotherapy following </a:t>
            </a:r>
            <a:r>
              <a:rPr lang="en-AU" sz="2700" b="1" i="1" dirty="0" err="1">
                <a:solidFill>
                  <a:srgbClr val="000000"/>
                </a:solidFill>
                <a:latin typeface="Calibri" pitchFamily="34" charset="0"/>
              </a:rPr>
              <a:t>chemoradiation</a:t>
            </a:r>
            <a:r>
              <a:rPr lang="en-AU" sz="2700" b="1" i="1" dirty="0">
                <a:solidFill>
                  <a:srgbClr val="000000"/>
                </a:solidFill>
                <a:latin typeface="Calibri" pitchFamily="34" charset="0"/>
              </a:rPr>
              <a:t> as primary treatment for locally advanced cervical cancer compared to </a:t>
            </a:r>
            <a:r>
              <a:rPr lang="en-AU" sz="2700" b="1" i="1" dirty="0" err="1">
                <a:solidFill>
                  <a:srgbClr val="000000"/>
                </a:solidFill>
                <a:latin typeface="Calibri" pitchFamily="34" charset="0"/>
              </a:rPr>
              <a:t>chemoradiation</a:t>
            </a:r>
            <a:r>
              <a:rPr lang="en-AU" sz="2700" b="1" i="1" dirty="0">
                <a:solidFill>
                  <a:srgbClr val="000000"/>
                </a:solidFill>
                <a:latin typeface="Calibri" pitchFamily="34" charset="0"/>
              </a:rPr>
              <a:t> alone </a:t>
            </a:r>
            <a:endParaRPr lang="en-US" sz="2700" b="1" dirty="0" smtClean="0">
              <a:solidFill>
                <a:srgbClr val="000000"/>
              </a:solidFill>
            </a:endParaRPr>
          </a:p>
        </p:txBody>
      </p:sp>
      <p:sp>
        <p:nvSpPr>
          <p:cNvPr id="54277" name="Content Placeholder 2"/>
          <p:cNvSpPr txBox="1">
            <a:spLocks/>
          </p:cNvSpPr>
          <p:nvPr/>
        </p:nvSpPr>
        <p:spPr bwMode="auto">
          <a:xfrm>
            <a:off x="203199" y="2356674"/>
            <a:ext cx="3052619" cy="312972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AU" dirty="0">
                <a:solidFill>
                  <a:srgbClr val="000000"/>
                </a:solidFill>
                <a:latin typeface="Calibri" pitchFamily="34" charset="0"/>
              </a:rPr>
              <a:t>Stage IB</a:t>
            </a:r>
            <a:r>
              <a:rPr lang="en-AU" baseline="-25000" dirty="0">
                <a:solidFill>
                  <a:srgbClr val="000000"/>
                </a:solidFill>
                <a:latin typeface="Calibri" pitchFamily="34" charset="0"/>
              </a:rPr>
              <a:t>2</a:t>
            </a:r>
            <a:r>
              <a:rPr lang="en-AU" dirty="0">
                <a:solidFill>
                  <a:srgbClr val="000000"/>
                </a:solidFill>
                <a:latin typeface="Calibri" pitchFamily="34" charset="0"/>
              </a:rPr>
              <a:t>-IVa</a:t>
            </a:r>
          </a:p>
          <a:p>
            <a:pPr eaLnBrk="1" hangingPunct="1">
              <a:spcBef>
                <a:spcPct val="20000"/>
              </a:spcBef>
            </a:pPr>
            <a:r>
              <a:rPr lang="en-AU" dirty="0">
                <a:solidFill>
                  <a:srgbClr val="000000"/>
                </a:solidFill>
                <a:latin typeface="Calibri" pitchFamily="34" charset="0"/>
              </a:rPr>
              <a:t>Cervical cancer:</a:t>
            </a:r>
          </a:p>
          <a:p>
            <a:pPr eaLnBrk="1" hangingPunct="1">
              <a:spcBef>
                <a:spcPct val="20000"/>
              </a:spcBef>
            </a:pPr>
            <a:r>
              <a:rPr lang="en-AU" dirty="0">
                <a:solidFill>
                  <a:srgbClr val="000000"/>
                </a:solidFill>
                <a:latin typeface="Calibri" pitchFamily="34" charset="0"/>
              </a:rPr>
              <a:t>Stratify for</a:t>
            </a:r>
          </a:p>
          <a:p>
            <a:pPr eaLnBrk="1" hangingPunct="1">
              <a:spcBef>
                <a:spcPct val="20000"/>
              </a:spcBef>
              <a:buFontTx/>
              <a:buChar char="-"/>
            </a:pPr>
            <a:r>
              <a:rPr lang="en-AU" dirty="0">
                <a:solidFill>
                  <a:srgbClr val="000000"/>
                </a:solidFill>
                <a:latin typeface="Calibri" pitchFamily="34" charset="0"/>
              </a:rPr>
              <a:t>FIGO stage</a:t>
            </a:r>
          </a:p>
          <a:p>
            <a:pPr eaLnBrk="1" hangingPunct="1">
              <a:spcBef>
                <a:spcPct val="20000"/>
              </a:spcBef>
              <a:buFontTx/>
              <a:buChar char="-"/>
            </a:pPr>
            <a:r>
              <a:rPr lang="en-AU" dirty="0">
                <a:solidFill>
                  <a:srgbClr val="000000"/>
                </a:solidFill>
                <a:latin typeface="Calibri" pitchFamily="34" charset="0"/>
              </a:rPr>
              <a:t>Pelvic nodal involvement</a:t>
            </a:r>
          </a:p>
          <a:p>
            <a:pPr eaLnBrk="1" hangingPunct="1">
              <a:spcBef>
                <a:spcPct val="20000"/>
              </a:spcBef>
              <a:buFontTx/>
              <a:buChar char="-"/>
            </a:pPr>
            <a:r>
              <a:rPr lang="en-AU" dirty="0">
                <a:solidFill>
                  <a:srgbClr val="000000"/>
                </a:solidFill>
                <a:latin typeface="Calibri" pitchFamily="34" charset="0"/>
              </a:rPr>
              <a:t>Uterine +</a:t>
            </a:r>
            <a:r>
              <a:rPr lang="en-AU" dirty="0" err="1">
                <a:solidFill>
                  <a:srgbClr val="000000"/>
                </a:solidFill>
                <a:latin typeface="Calibri" pitchFamily="34" charset="0"/>
              </a:rPr>
              <a:t>ve</a:t>
            </a:r>
            <a:r>
              <a:rPr lang="en-AU" dirty="0">
                <a:solidFill>
                  <a:srgbClr val="000000"/>
                </a:solidFill>
                <a:latin typeface="Calibri" pitchFamily="34" charset="0"/>
              </a:rPr>
              <a:t> on MRI</a:t>
            </a:r>
          </a:p>
          <a:p>
            <a:pPr eaLnBrk="1" hangingPunct="1">
              <a:spcBef>
                <a:spcPct val="20000"/>
              </a:spcBef>
            </a:pPr>
            <a:endParaRPr lang="en-AU" sz="3200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54278" name="TextBox 3"/>
          <p:cNvSpPr txBox="1">
            <a:spLocks noChangeArrowheads="1"/>
          </p:cNvSpPr>
          <p:nvPr/>
        </p:nvSpPr>
        <p:spPr bwMode="auto">
          <a:xfrm>
            <a:off x="4644190" y="2571954"/>
            <a:ext cx="1857375" cy="85296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AU" dirty="0">
                <a:solidFill>
                  <a:srgbClr val="000000"/>
                </a:solidFill>
              </a:rPr>
              <a:t>Standard </a:t>
            </a:r>
          </a:p>
          <a:p>
            <a:pPr eaLnBrk="1" hangingPunct="1"/>
            <a:r>
              <a:rPr lang="en-AU" dirty="0" err="1">
                <a:solidFill>
                  <a:srgbClr val="000000"/>
                </a:solidFill>
              </a:rPr>
              <a:t>chemoXRT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4279" name="TextBox 4"/>
          <p:cNvSpPr txBox="1">
            <a:spLocks noChangeArrowheads="1"/>
          </p:cNvSpPr>
          <p:nvPr/>
        </p:nvSpPr>
        <p:spPr bwMode="auto">
          <a:xfrm>
            <a:off x="4644190" y="4286046"/>
            <a:ext cx="1857375" cy="854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AU" dirty="0">
                <a:solidFill>
                  <a:srgbClr val="000000"/>
                </a:solidFill>
              </a:rPr>
              <a:t>Standard </a:t>
            </a:r>
          </a:p>
          <a:p>
            <a:pPr eaLnBrk="1" hangingPunct="1"/>
            <a:r>
              <a:rPr lang="en-AU" dirty="0" err="1">
                <a:solidFill>
                  <a:srgbClr val="000000"/>
                </a:solidFill>
              </a:rPr>
              <a:t>chemoXRT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4280" name="TextBox 5"/>
          <p:cNvSpPr txBox="1">
            <a:spLocks noChangeArrowheads="1"/>
          </p:cNvSpPr>
          <p:nvPr/>
        </p:nvSpPr>
        <p:spPr bwMode="auto">
          <a:xfrm>
            <a:off x="7143750" y="2356674"/>
            <a:ext cx="1714500" cy="10156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AU" sz="2000" dirty="0">
                <a:solidFill>
                  <a:srgbClr val="000000"/>
                </a:solidFill>
              </a:rPr>
              <a:t>4 cycles</a:t>
            </a:r>
          </a:p>
          <a:p>
            <a:pPr eaLnBrk="1" hangingPunct="1"/>
            <a:r>
              <a:rPr lang="en-AU" sz="2000" dirty="0">
                <a:solidFill>
                  <a:srgbClr val="000000"/>
                </a:solidFill>
              </a:rPr>
              <a:t>Carboplatin + Paclitaxel</a:t>
            </a:r>
            <a:endParaRPr lang="en-US" sz="2000" dirty="0">
              <a:solidFill>
                <a:srgbClr val="000000"/>
              </a:solidFill>
            </a:endParaRPr>
          </a:p>
        </p:txBody>
      </p:sp>
      <p:cxnSp>
        <p:nvCxnSpPr>
          <p:cNvPr id="9" name="Straight Arrow Connector 8"/>
          <p:cNvCxnSpPr>
            <a:stCxn id="54277" idx="3"/>
          </p:cNvCxnSpPr>
          <p:nvPr/>
        </p:nvCxnSpPr>
        <p:spPr>
          <a:xfrm flipV="1">
            <a:off x="3255818" y="3407815"/>
            <a:ext cx="1154538" cy="513722"/>
          </a:xfrm>
          <a:prstGeom prst="straightConnector1">
            <a:avLst/>
          </a:prstGeom>
          <a:ln w="762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stCxn id="54277" idx="3"/>
          </p:cNvCxnSpPr>
          <p:nvPr/>
        </p:nvCxnSpPr>
        <p:spPr>
          <a:xfrm>
            <a:off x="3255818" y="3921537"/>
            <a:ext cx="1154538" cy="342514"/>
          </a:xfrm>
          <a:prstGeom prst="straightConnector1">
            <a:avLst/>
          </a:prstGeom>
          <a:ln w="762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54278" idx="3"/>
            <a:endCxn id="54280" idx="1"/>
          </p:cNvCxnSpPr>
          <p:nvPr/>
        </p:nvCxnSpPr>
        <p:spPr>
          <a:xfrm flipV="1">
            <a:off x="6501565" y="2864506"/>
            <a:ext cx="642185" cy="133932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255818" y="6247236"/>
            <a:ext cx="3255818" cy="284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000000"/>
                </a:solidFill>
              </a:rPr>
              <a:t>ClinicalTrials.gov Identifier: NCT01414608</a:t>
            </a:r>
            <a:endParaRPr 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2154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1464" y="278460"/>
            <a:ext cx="8262593" cy="6238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940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0"/>
            <a:ext cx="8661400" cy="817562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Treatment of recurrent cervical cancer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3200" y="1320800"/>
            <a:ext cx="8940800" cy="51815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u="sng" dirty="0" smtClean="0"/>
              <a:t>Depends of primary therapy and the site of recurrence</a:t>
            </a:r>
          </a:p>
          <a:p>
            <a:r>
              <a:rPr lang="en-US" sz="2800" b="1" dirty="0" smtClean="0"/>
              <a:t>Pelvic recurrences after primary surgery </a:t>
            </a:r>
            <a:r>
              <a:rPr lang="en-US" sz="2800" dirty="0" smtClean="0"/>
              <a:t>:</a:t>
            </a:r>
          </a:p>
          <a:p>
            <a:pPr marL="0" indent="0">
              <a:buNone/>
            </a:pPr>
            <a:r>
              <a:rPr lang="en-US" sz="2800" dirty="0"/>
              <a:t> </a:t>
            </a:r>
            <a:r>
              <a:rPr lang="en-US" sz="2800" dirty="0" smtClean="0"/>
              <a:t>           Single agent chemotherapy and radiation therapy</a:t>
            </a:r>
          </a:p>
          <a:p>
            <a:r>
              <a:rPr lang="en-US" sz="2800" b="1" dirty="0" smtClean="0"/>
              <a:t>Central pelvic recurrences after primary radiation : </a:t>
            </a:r>
            <a:r>
              <a:rPr lang="en-US" sz="2800" dirty="0" smtClean="0"/>
              <a:t>      </a:t>
            </a:r>
          </a:p>
          <a:p>
            <a:pPr marL="0" indent="0">
              <a:buNone/>
            </a:pPr>
            <a:r>
              <a:rPr lang="en-US" sz="2800" dirty="0" smtClean="0"/>
              <a:t>             Pelvic </a:t>
            </a:r>
            <a:r>
              <a:rPr lang="en-US" sz="2800" dirty="0" err="1" smtClean="0"/>
              <a:t>exentration</a:t>
            </a:r>
            <a:endParaRPr lang="en-US" sz="2800" dirty="0" smtClean="0"/>
          </a:p>
          <a:p>
            <a:r>
              <a:rPr lang="en-US" sz="2800" b="1" dirty="0" smtClean="0"/>
              <a:t>Distant recurrences </a:t>
            </a:r>
            <a:r>
              <a:rPr lang="en-US" sz="2800" dirty="0" smtClean="0"/>
              <a:t>:</a:t>
            </a:r>
          </a:p>
          <a:p>
            <a:pPr marL="0" indent="0">
              <a:buNone/>
            </a:pPr>
            <a:r>
              <a:rPr lang="en-US" sz="2800" dirty="0"/>
              <a:t> </a:t>
            </a:r>
            <a:r>
              <a:rPr lang="en-US" sz="2800" dirty="0" smtClean="0"/>
              <a:t>            </a:t>
            </a:r>
            <a:r>
              <a:rPr lang="en-US" sz="2800" dirty="0"/>
              <a:t>S</a:t>
            </a:r>
            <a:r>
              <a:rPr lang="en-US" sz="2800" dirty="0" smtClean="0"/>
              <a:t>ystemic combination chemotherapy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798871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1878</TotalTime>
  <Words>1710</Words>
  <Application>Microsoft Office PowerPoint</Application>
  <PresentationFormat>Ekran Gösterisi (4:3)</PresentationFormat>
  <Paragraphs>408</Paragraphs>
  <Slides>56</Slides>
  <Notes>12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9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56</vt:i4>
      </vt:variant>
    </vt:vector>
  </HeadingPairs>
  <TitlesOfParts>
    <vt:vector size="66" baseType="lpstr">
      <vt:lpstr>ＭＳ Ｐゴシック</vt:lpstr>
      <vt:lpstr>Arial</vt:lpstr>
      <vt:lpstr>Calibri</vt:lpstr>
      <vt:lpstr>Candara</vt:lpstr>
      <vt:lpstr>Lucida Sans</vt:lpstr>
      <vt:lpstr>MetaPlusNormal-Roman</vt:lpstr>
      <vt:lpstr>Symbol</vt:lpstr>
      <vt:lpstr>Times</vt:lpstr>
      <vt:lpstr>Times New Roman</vt:lpstr>
      <vt:lpstr>Office Theme</vt:lpstr>
      <vt:lpstr>SERVİKS KANSERİNDE MEDİKAL TEDAVİ VE YENİLİKLER </vt:lpstr>
      <vt:lpstr>Treatment recommendations for early stage disease</vt:lpstr>
      <vt:lpstr>When is RT or Chemo/RT Indicated  After Radical Hysterectomy?</vt:lpstr>
      <vt:lpstr>GOG/KGOG 263 (GOG 92 Replacement)</vt:lpstr>
      <vt:lpstr>RTOG 0724 (GOG 109 Replacement) </vt:lpstr>
      <vt:lpstr> Treatment recommendations for advanced stage disease </vt:lpstr>
      <vt:lpstr> THE OUTBACK TRIAL/GOG 0274 A Phase III trial of adjuvant chemotherapy following chemoradiation as primary treatment for locally advanced cervical cancer compared to chemoradiation alone </vt:lpstr>
      <vt:lpstr>PowerPoint Sunusu</vt:lpstr>
      <vt:lpstr>Treatment of recurrent cervical cancer</vt:lpstr>
      <vt:lpstr>GOG 204</vt:lpstr>
      <vt:lpstr>GOG 204: Overall Survival</vt:lpstr>
      <vt:lpstr>Paclitaxel Plus Carboplatin Versus Paclitaxel Plus Cisplatin in Metastatic or Recurrent Cervical Cancer: The Open-Label Randomized Phase III Trial JCOG0505</vt:lpstr>
      <vt:lpstr>PowerPoint Sunusu</vt:lpstr>
      <vt:lpstr>PowerPoint Sunusu</vt:lpstr>
      <vt:lpstr>PowerPoint Sunusu</vt:lpstr>
      <vt:lpstr>Agents Targeting  the VEGF Pathway</vt:lpstr>
      <vt:lpstr>Bevacuzimab</vt:lpstr>
      <vt:lpstr>Bevacuzimab</vt:lpstr>
      <vt:lpstr>GOG 227</vt:lpstr>
      <vt:lpstr> Multicenter phase II trial of topotecan, cisplatin and bevacizumab for recurrent or persistent cervical cancer  </vt:lpstr>
      <vt:lpstr>GOG 240 ( Phase 3, Multicenter, Prospective randomized )</vt:lpstr>
      <vt:lpstr>GOG 240</vt:lpstr>
      <vt:lpstr>GOG 240</vt:lpstr>
      <vt:lpstr>GOG 240</vt:lpstr>
      <vt:lpstr>GOG 240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Phase II Study of Bevacizumab in Combination With Definitive Radiotherapy and Cisplatin Chemotherapy in Untreated Patients With Locally Advanced Cervical Carcinoma: Preliminary Results of RTOG 0417</vt:lpstr>
      <vt:lpstr>-EPRT+Brachytherapy -40 mg/m2 Cisplatin /weekly -10 mg/kg IV Bevacuzimab/every 2 weeks (3 cycles)</vt:lpstr>
      <vt:lpstr> Teşekkürler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GOG 240: Health Related Quality of Life</vt:lpstr>
      <vt:lpstr>GOG 240: Mean FACT-Cx TOI</vt:lpstr>
      <vt:lpstr>Adding Bevacizumab to Chemotherapy Improves Survival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Mete Gungor</dc:creator>
  <cp:lastModifiedBy>PiTeknik</cp:lastModifiedBy>
  <cp:revision>79</cp:revision>
  <dcterms:created xsi:type="dcterms:W3CDTF">2018-05-18T18:07:26Z</dcterms:created>
  <dcterms:modified xsi:type="dcterms:W3CDTF">2018-05-20T08:01:42Z</dcterms:modified>
</cp:coreProperties>
</file>