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0"/>
  </p:notesMasterIdLst>
  <p:sldIdLst>
    <p:sldId id="256" r:id="rId2"/>
    <p:sldId id="391" r:id="rId3"/>
    <p:sldId id="494" r:id="rId4"/>
    <p:sldId id="495" r:id="rId5"/>
    <p:sldId id="496" r:id="rId6"/>
    <p:sldId id="497" r:id="rId7"/>
    <p:sldId id="498" r:id="rId8"/>
    <p:sldId id="499" r:id="rId9"/>
    <p:sldId id="500" r:id="rId10"/>
    <p:sldId id="501" r:id="rId11"/>
    <p:sldId id="502" r:id="rId12"/>
    <p:sldId id="260" r:id="rId13"/>
    <p:sldId id="261" r:id="rId14"/>
    <p:sldId id="362" r:id="rId15"/>
    <p:sldId id="259" r:id="rId16"/>
    <p:sldId id="263" r:id="rId17"/>
    <p:sldId id="265" r:id="rId18"/>
    <p:sldId id="372" r:id="rId19"/>
    <p:sldId id="270" r:id="rId20"/>
    <p:sldId id="374" r:id="rId21"/>
    <p:sldId id="504" r:id="rId22"/>
    <p:sldId id="273" r:id="rId23"/>
    <p:sldId id="267" r:id="rId24"/>
    <p:sldId id="272" r:id="rId25"/>
    <p:sldId id="274" r:id="rId26"/>
    <p:sldId id="371" r:id="rId27"/>
    <p:sldId id="271" r:id="rId28"/>
    <p:sldId id="486" r:id="rId29"/>
    <p:sldId id="378" r:id="rId30"/>
    <p:sldId id="377" r:id="rId31"/>
    <p:sldId id="484" r:id="rId32"/>
    <p:sldId id="485" r:id="rId33"/>
    <p:sldId id="383" r:id="rId34"/>
    <p:sldId id="466" r:id="rId35"/>
    <p:sldId id="276" r:id="rId36"/>
    <p:sldId id="389" r:id="rId37"/>
    <p:sldId id="390" r:id="rId38"/>
    <p:sldId id="386" r:id="rId39"/>
    <p:sldId id="279" r:id="rId40"/>
    <p:sldId id="393" r:id="rId41"/>
    <p:sldId id="408" r:id="rId42"/>
    <p:sldId id="477" r:id="rId43"/>
    <p:sldId id="479" r:id="rId44"/>
    <p:sldId id="480" r:id="rId45"/>
    <p:sldId id="481" r:id="rId46"/>
    <p:sldId id="478" r:id="rId47"/>
    <p:sldId id="396" r:id="rId48"/>
    <p:sldId id="397" r:id="rId49"/>
    <p:sldId id="398" r:id="rId50"/>
    <p:sldId id="399" r:id="rId51"/>
    <p:sldId id="400" r:id="rId52"/>
    <p:sldId id="401" r:id="rId53"/>
    <p:sldId id="473" r:id="rId54"/>
    <p:sldId id="474" r:id="rId55"/>
    <p:sldId id="475" r:id="rId56"/>
    <p:sldId id="482" r:id="rId57"/>
    <p:sldId id="476" r:id="rId58"/>
    <p:sldId id="465" r:id="rId59"/>
    <p:sldId id="403" r:id="rId60"/>
    <p:sldId id="404" r:id="rId61"/>
    <p:sldId id="405" r:id="rId62"/>
    <p:sldId id="406" r:id="rId63"/>
    <p:sldId id="407" r:id="rId64"/>
    <p:sldId id="409" r:id="rId65"/>
    <p:sldId id="411" r:id="rId66"/>
    <p:sldId id="413" r:id="rId67"/>
    <p:sldId id="414" r:id="rId68"/>
    <p:sldId id="415" r:id="rId69"/>
    <p:sldId id="416" r:id="rId70"/>
    <p:sldId id="417" r:id="rId71"/>
    <p:sldId id="419" r:id="rId72"/>
    <p:sldId id="420" r:id="rId73"/>
    <p:sldId id="421" r:id="rId74"/>
    <p:sldId id="422" r:id="rId75"/>
    <p:sldId id="423" r:id="rId76"/>
    <p:sldId id="424" r:id="rId77"/>
    <p:sldId id="425" r:id="rId78"/>
    <p:sldId id="426" r:id="rId79"/>
    <p:sldId id="427" r:id="rId80"/>
    <p:sldId id="428" r:id="rId81"/>
    <p:sldId id="449" r:id="rId82"/>
    <p:sldId id="450" r:id="rId83"/>
    <p:sldId id="451" r:id="rId84"/>
    <p:sldId id="452" r:id="rId85"/>
    <p:sldId id="453" r:id="rId86"/>
    <p:sldId id="454" r:id="rId87"/>
    <p:sldId id="456" r:id="rId88"/>
    <p:sldId id="455" r:id="rId89"/>
    <p:sldId id="457" r:id="rId90"/>
    <p:sldId id="458" r:id="rId91"/>
    <p:sldId id="460" r:id="rId92"/>
    <p:sldId id="463" r:id="rId93"/>
    <p:sldId id="483" r:id="rId94"/>
    <p:sldId id="505" r:id="rId95"/>
    <p:sldId id="490" r:id="rId96"/>
    <p:sldId id="468" r:id="rId97"/>
    <p:sldId id="469" r:id="rId98"/>
    <p:sldId id="470" r:id="rId9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27645C-C091-4E6B-A343-99FCFBE785A1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6064E-1407-426D-AF61-EBA84B8BDA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326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Amerika’da her yıl 11.300 hastaya </a:t>
            </a:r>
            <a:r>
              <a:rPr lang="tr-TR" dirty="0" err="1" smtClean="0"/>
              <a:t>serviks</a:t>
            </a:r>
            <a:r>
              <a:rPr lang="tr-TR" baseline="0" dirty="0" smtClean="0"/>
              <a:t> </a:t>
            </a:r>
            <a:r>
              <a:rPr lang="tr-TR" baseline="0" dirty="0" err="1" smtClean="0"/>
              <a:t>Ca</a:t>
            </a:r>
            <a:r>
              <a:rPr lang="tr-TR" baseline="0" dirty="0" smtClean="0"/>
              <a:t> tanısı konuluyor ve bunların %41’i 45 yaş altında.</a:t>
            </a:r>
          </a:p>
          <a:p>
            <a:r>
              <a:rPr lang="tr-TR" baseline="0" dirty="0" smtClean="0"/>
              <a:t>45 yaş altı </a:t>
            </a:r>
            <a:r>
              <a:rPr lang="tr-TR" baseline="0" dirty="0" err="1" smtClean="0"/>
              <a:t>Ca’lerin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insidansı</a:t>
            </a:r>
            <a:r>
              <a:rPr lang="tr-TR" baseline="0" dirty="0" smtClean="0"/>
              <a:t>: </a:t>
            </a:r>
            <a:r>
              <a:rPr lang="tr-TR" baseline="0" dirty="0" err="1" smtClean="0"/>
              <a:t>serviks</a:t>
            </a:r>
            <a:r>
              <a:rPr lang="tr-TR" baseline="0" dirty="0" smtClean="0"/>
              <a:t> </a:t>
            </a:r>
            <a:r>
              <a:rPr lang="tr-TR" baseline="0" dirty="0" err="1" smtClean="0"/>
              <a:t>Ca</a:t>
            </a:r>
            <a:r>
              <a:rPr lang="tr-TR" baseline="0" dirty="0" smtClean="0"/>
              <a:t>: %41, </a:t>
            </a:r>
            <a:r>
              <a:rPr lang="tr-TR" baseline="0" dirty="0" err="1" smtClean="0"/>
              <a:t>over</a:t>
            </a:r>
            <a:r>
              <a:rPr lang="tr-TR" baseline="0" dirty="0" smtClean="0"/>
              <a:t> </a:t>
            </a:r>
            <a:r>
              <a:rPr lang="tr-TR" baseline="0" dirty="0" err="1" smtClean="0"/>
              <a:t>Ca</a:t>
            </a:r>
            <a:r>
              <a:rPr lang="tr-TR" baseline="0" dirty="0" smtClean="0"/>
              <a:t>: 12, </a:t>
            </a:r>
            <a:r>
              <a:rPr lang="tr-TR" baseline="0" dirty="0" err="1" smtClean="0"/>
              <a:t>endometrium</a:t>
            </a:r>
            <a:r>
              <a:rPr lang="tr-TR" baseline="0" dirty="0" smtClean="0"/>
              <a:t> </a:t>
            </a:r>
            <a:r>
              <a:rPr lang="tr-TR" baseline="0" dirty="0" err="1" smtClean="0"/>
              <a:t>Ca</a:t>
            </a:r>
            <a:r>
              <a:rPr lang="tr-TR" baseline="0" dirty="0" smtClean="0"/>
              <a:t>:%8.</a:t>
            </a:r>
            <a:endParaRPr 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FD381-28EC-490A-85AF-47A3F6029CDD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755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 Preservation Options in Females</a:t>
            </a:r>
            <a:r>
              <a:rPr lang="tr-T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FD381-28EC-490A-85AF-47A3F6029CDD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273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78"/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56323" name="Shape 79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tr-TR" altLang="tr-TR" sz="11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8FE4C-03FE-4776-9B6F-16CC315B163F}" type="slidenum">
              <a:rPr lang="tr-TR" smtClean="0"/>
              <a:t>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672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9220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180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7986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1"/>
          <p:cNvSpPr>
            <a:spLocks noChangeArrowheads="1"/>
          </p:cNvSpPr>
          <p:nvPr/>
        </p:nvSpPr>
        <p:spPr bwMode="auto">
          <a:xfrm>
            <a:off x="0" y="1"/>
            <a:ext cx="9144000" cy="1749425"/>
          </a:xfrm>
          <a:prstGeom prst="rect">
            <a:avLst/>
          </a:prstGeom>
          <a:solidFill>
            <a:srgbClr val="00BEF2"/>
          </a:solidFill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 eaLnBrk="1" hangingPunct="1">
              <a:buClr>
                <a:srgbClr val="000000"/>
              </a:buClr>
              <a:buFont typeface="Arial" pitchFamily="34" charset="0"/>
              <a:buNone/>
              <a:defRPr/>
            </a:pPr>
            <a:endParaRPr lang="tr-TR" sz="1400"/>
          </a:p>
        </p:txBody>
      </p:sp>
      <p:pic>
        <p:nvPicPr>
          <p:cNvPr id="6" name="Shape 32" descr="marco.png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1010202" y="864967"/>
            <a:ext cx="7131300" cy="8952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1010200" y="1924000"/>
            <a:ext cx="3461400" cy="3686000"/>
          </a:xfrm>
          <a:prstGeom prst="rect">
            <a:avLst/>
          </a:prstGeom>
        </p:spPr>
        <p:txBody>
          <a:bodyPr spcFirstLastPara="1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»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»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»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4680126" y="1924000"/>
            <a:ext cx="3461400" cy="3686000"/>
          </a:xfrm>
          <a:prstGeom prst="rect">
            <a:avLst/>
          </a:prstGeom>
        </p:spPr>
        <p:txBody>
          <a:bodyPr spcFirstLastPara="1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»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»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»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7" name="Shape 36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09A47-3EEB-4C0A-9575-4D946098173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3861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4241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103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6837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372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3540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479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042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0164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CEA6F-1D1B-4357-A1AA-7B18CC8CA662}" type="datetimeFigureOut">
              <a:rPr lang="tr-TR" smtClean="0"/>
              <a:t>19.05.2018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53452-5EEC-4F25-996A-DD201ED25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279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7" Type="http://schemas.openxmlformats.org/officeDocument/2006/relationships/image" Target="../media/image49.gif"/><Relationship Id="rId2" Type="http://schemas.openxmlformats.org/officeDocument/2006/relationships/hyperlink" Target="http://www.sciencedirect.com/science?_ob=ShoppingCartURL&amp;_method=add&amp;_udi=B6WG6-50S2D4W-2&amp;_acct=C000050221&amp;_version=1&amp;_userid=10&amp;_ts=1299841422&amp;md5=03b04386a58256a5df71928c698b0d56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peramire@mdanderson.org" TargetMode="External"/><Relationship Id="rId5" Type="http://schemas.openxmlformats.org/officeDocument/2006/relationships/image" Target="../media/image48.gif"/><Relationship Id="rId4" Type="http://schemas.openxmlformats.org/officeDocument/2006/relationships/hyperlink" Target="#cr0005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video" Target="file:///C:\Users\toshiba\Desktop\fertiliteyi%20koruyucu%20serviks%20kanseri\MOV02293.MPG" TargetMode="External"/><Relationship Id="rId7" Type="http://schemas.openxmlformats.org/officeDocument/2006/relationships/image" Target="../media/image63.png"/><Relationship Id="rId2" Type="http://schemas.openxmlformats.org/officeDocument/2006/relationships/video" Target="file:///C:\Users\toshiba\Desktop\fertiliteyi%20koruyucu%20serviks%20kanseri\MOV02284.MPG" TargetMode="External"/><Relationship Id="rId1" Type="http://schemas.openxmlformats.org/officeDocument/2006/relationships/video" Target="file:///C:\Users\toshiba\Desktop\fertiliteyi%20koruyucu%20serviks%20kanseri\MOV02278.MPG" TargetMode="External"/><Relationship Id="rId6" Type="http://schemas.openxmlformats.org/officeDocument/2006/relationships/image" Target="../media/image62.png"/><Relationship Id="rId5" Type="http://schemas.openxmlformats.org/officeDocument/2006/relationships/slideLayout" Target="../slideLayouts/slideLayout2.xml"/><Relationship Id="rId4" Type="http://schemas.openxmlformats.org/officeDocument/2006/relationships/video" Target="file:///C:\Users\toshiba\Desktop\fertiliteyi%20koruyucu%20serviks%20kanseri\MOV02279.MPG" TargetMode="External"/><Relationship Id="rId9" Type="http://schemas.openxmlformats.org/officeDocument/2006/relationships/image" Target="../media/image6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Jinekolojik Kanserlerinde </a:t>
            </a:r>
            <a:r>
              <a:rPr lang="tr-TR" dirty="0" err="1" smtClean="0"/>
              <a:t>Fertilite</a:t>
            </a:r>
            <a:r>
              <a:rPr lang="tr-TR" dirty="0" smtClean="0"/>
              <a:t> Koruyucu Yaklaşım</a:t>
            </a:r>
            <a:endParaRPr lang="tr-TR" dirty="0"/>
          </a:p>
        </p:txBody>
      </p:sp>
      <p:sp>
        <p:nvSpPr>
          <p:cNvPr id="4" name="Alt Başlık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Prof. </a:t>
            </a:r>
            <a:r>
              <a:rPr lang="tr-TR" dirty="0" err="1" smtClean="0"/>
              <a:t>Dr.Tugan</a:t>
            </a:r>
            <a:r>
              <a:rPr lang="tr-TR" dirty="0" smtClean="0"/>
              <a:t> Beşe</a:t>
            </a:r>
          </a:p>
          <a:p>
            <a:r>
              <a:rPr lang="tr-TR" dirty="0" smtClean="0"/>
              <a:t>Cerrahpaşa Tıp Fakültesi</a:t>
            </a:r>
          </a:p>
          <a:p>
            <a:r>
              <a:rPr lang="tr-TR" dirty="0" smtClean="0"/>
              <a:t>Jinekolojik Onkoloji Bilim Dalı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4724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9" y="260648"/>
            <a:ext cx="584835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28363" y="3140968"/>
            <a:ext cx="8739605" cy="107721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309 transplantasyon                 </a:t>
            </a:r>
            <a:r>
              <a:rPr lang="tr-TR" sz="3200" dirty="0" smtClean="0"/>
              <a:t>84</a:t>
            </a:r>
            <a:r>
              <a:rPr lang="tr-TR" sz="2400" dirty="0" smtClean="0"/>
              <a:t>  canlı bebek doğumu  elde edilmiş.</a:t>
            </a:r>
          </a:p>
          <a:p>
            <a:r>
              <a:rPr lang="tr-TR" sz="2400" dirty="0"/>
              <a:t> </a:t>
            </a:r>
            <a:r>
              <a:rPr lang="tr-TR" sz="2400" dirty="0" smtClean="0"/>
              <a:t>                                                       </a:t>
            </a:r>
            <a:r>
              <a:rPr lang="tr-TR" sz="3200" dirty="0" smtClean="0"/>
              <a:t>8</a:t>
            </a:r>
            <a:r>
              <a:rPr lang="tr-TR" sz="2400" dirty="0" smtClean="0"/>
              <a:t> halen devam eden gebelik 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1187624" y="4437112"/>
            <a:ext cx="7152407" cy="95410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 </a:t>
            </a:r>
            <a:r>
              <a:rPr lang="tr-TR" sz="2400" dirty="0" smtClean="0"/>
              <a:t>Klinik gebelik %57</a:t>
            </a:r>
          </a:p>
          <a:p>
            <a:r>
              <a:rPr lang="tr-TR" sz="2400" dirty="0" smtClean="0"/>
              <a:t>Canlı bebek doğum + halen devam eden gebelik   </a:t>
            </a:r>
            <a:r>
              <a:rPr lang="tr-TR" sz="3200" dirty="0" smtClean="0"/>
              <a:t>% 38</a:t>
            </a:r>
            <a:endParaRPr lang="tr-TR" sz="3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825986" y="5589240"/>
            <a:ext cx="7920245" cy="5847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dirty="0" smtClean="0"/>
              <a:t>Dokunun canlılığını sürdürme süresi ortalama </a:t>
            </a:r>
            <a:r>
              <a:rPr lang="tr-TR" sz="3200" dirty="0" smtClean="0"/>
              <a:t>25 ay </a:t>
            </a:r>
            <a:r>
              <a:rPr lang="tr-TR" sz="2400" dirty="0" smtClean="0"/>
              <a:t>( 4-144 )</a:t>
            </a:r>
            <a:endParaRPr lang="tr-TR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709" y="260648"/>
            <a:ext cx="2821930" cy="163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019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7200" dirty="0" err="1" smtClean="0"/>
              <a:t>Endometriyum</a:t>
            </a:r>
            <a:r>
              <a:rPr lang="tr-TR" sz="7200" dirty="0" smtClean="0"/>
              <a:t> Kanserinde </a:t>
            </a:r>
            <a:r>
              <a:rPr lang="tr-TR" sz="7200" dirty="0" err="1" smtClean="0"/>
              <a:t>Fertilite</a:t>
            </a:r>
            <a:r>
              <a:rPr lang="tr-TR" sz="7200" dirty="0" smtClean="0"/>
              <a:t> Koruyucu Yaklaşım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val="699225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2276872"/>
            <a:ext cx="8640960" cy="3849291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Standart  tedavi </a:t>
            </a:r>
            <a:r>
              <a:rPr lang="tr-TR" dirty="0" err="1" smtClean="0"/>
              <a:t>Histerektomi</a:t>
            </a:r>
            <a:r>
              <a:rPr lang="tr-TR" dirty="0" smtClean="0"/>
              <a:t> ve BSO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err="1" smtClean="0"/>
              <a:t>Overlerdeki</a:t>
            </a:r>
            <a:r>
              <a:rPr lang="tr-TR" dirty="0" smtClean="0"/>
              <a:t> </a:t>
            </a:r>
            <a:r>
              <a:rPr lang="tr-TR" dirty="0"/>
              <a:t>g</a:t>
            </a:r>
            <a:r>
              <a:rPr lang="tr-TR" dirty="0" smtClean="0"/>
              <a:t>izli metastaz / ikinci </a:t>
            </a:r>
            <a:r>
              <a:rPr lang="tr-TR" dirty="0" err="1" smtClean="0"/>
              <a:t>primer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tm</a:t>
            </a:r>
            <a:endParaRPr lang="tr-TR" dirty="0" smtClean="0"/>
          </a:p>
          <a:p>
            <a:r>
              <a:rPr lang="tr-TR" dirty="0" err="1" smtClean="0"/>
              <a:t>Over</a:t>
            </a:r>
            <a:r>
              <a:rPr lang="tr-TR" dirty="0" smtClean="0"/>
              <a:t> kaynaklı hormon salınımını  </a:t>
            </a:r>
            <a:r>
              <a:rPr lang="tr-TR" dirty="0" smtClean="0"/>
              <a:t>kesmek</a:t>
            </a:r>
          </a:p>
          <a:p>
            <a:endParaRPr lang="tr-TR" dirty="0"/>
          </a:p>
          <a:p>
            <a:r>
              <a:rPr lang="tr-TR" dirty="0" err="1" smtClean="0"/>
              <a:t>Fertiliteyi</a:t>
            </a:r>
            <a:r>
              <a:rPr lang="tr-TR" dirty="0" smtClean="0"/>
              <a:t> korumak için </a:t>
            </a:r>
            <a:r>
              <a:rPr lang="tr-TR" dirty="0" err="1" smtClean="0"/>
              <a:t>uterus</a:t>
            </a:r>
            <a:r>
              <a:rPr lang="tr-TR" dirty="0" smtClean="0"/>
              <a:t> ve </a:t>
            </a:r>
            <a:r>
              <a:rPr lang="tr-TR" dirty="0" err="1" smtClean="0"/>
              <a:t>over</a:t>
            </a:r>
            <a:r>
              <a:rPr lang="tr-TR" dirty="0" smtClean="0"/>
              <a:t> yerinde bırakılmalı ve kanser medikal yöntem ile tedavi edilmeli </a:t>
            </a:r>
            <a:endParaRPr lang="tr-TR" dirty="0" smtClean="0"/>
          </a:p>
        </p:txBody>
      </p:sp>
      <p:cxnSp>
        <p:nvCxnSpPr>
          <p:cNvPr id="5" name="Düz Ok Bağlayıcısı 4"/>
          <p:cNvCxnSpPr/>
          <p:nvPr/>
        </p:nvCxnSpPr>
        <p:spPr>
          <a:xfrm flipH="1">
            <a:off x="4211960" y="2780928"/>
            <a:ext cx="180020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5868144" y="2780928"/>
            <a:ext cx="50405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ikdörtgen 1"/>
          <p:cNvSpPr/>
          <p:nvPr/>
        </p:nvSpPr>
        <p:spPr>
          <a:xfrm>
            <a:off x="1489003" y="410037"/>
            <a:ext cx="5445914" cy="1077218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200" dirty="0"/>
              <a:t>Tip 1 </a:t>
            </a:r>
            <a:r>
              <a:rPr lang="tr-TR" sz="3200" dirty="0" err="1" smtClean="0"/>
              <a:t>Endometriyum</a:t>
            </a:r>
            <a:r>
              <a:rPr lang="tr-TR" sz="3200" dirty="0" smtClean="0"/>
              <a:t> kanseri </a:t>
            </a:r>
          </a:p>
          <a:p>
            <a:r>
              <a:rPr lang="tr-TR" sz="3200" dirty="0" smtClean="0"/>
              <a:t>hormona </a:t>
            </a:r>
            <a:r>
              <a:rPr lang="tr-TR" sz="3200" dirty="0"/>
              <a:t>bağımlı bir patolojidir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900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tr-TR" dirty="0" smtClean="0"/>
              <a:t>Tüm evre </a:t>
            </a:r>
            <a:r>
              <a:rPr lang="tr-TR" dirty="0" err="1"/>
              <a:t>e</a:t>
            </a:r>
            <a:r>
              <a:rPr lang="tr-TR" dirty="0" err="1" smtClean="0"/>
              <a:t>ndometriyum</a:t>
            </a:r>
            <a:r>
              <a:rPr lang="tr-TR" dirty="0" smtClean="0"/>
              <a:t> kanserinde aynı anda </a:t>
            </a:r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maliğnite</a:t>
            </a:r>
            <a:r>
              <a:rPr lang="tr-TR" dirty="0" smtClean="0"/>
              <a:t>/metastaz  </a:t>
            </a:r>
            <a:r>
              <a:rPr lang="tr-TR" dirty="0" err="1" smtClean="0"/>
              <a:t>insidansı</a:t>
            </a:r>
            <a:r>
              <a:rPr lang="tr-TR" dirty="0" smtClean="0"/>
              <a:t>  % 10-29 </a:t>
            </a:r>
          </a:p>
          <a:p>
            <a:endParaRPr lang="tr-TR" dirty="0"/>
          </a:p>
          <a:p>
            <a:pPr lvl="0"/>
            <a:endParaRPr lang="tr-TR" dirty="0">
              <a:solidFill>
                <a:prstClr val="black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08920"/>
            <a:ext cx="46005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83568" y="3356992"/>
            <a:ext cx="756084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r-TR" sz="3200" dirty="0">
                <a:solidFill>
                  <a:prstClr val="black"/>
                </a:solidFill>
              </a:rPr>
              <a:t>Evre 1 olarak kabul edilen ve cerrahi </a:t>
            </a:r>
            <a:r>
              <a:rPr lang="tr-TR" sz="3200" dirty="0" err="1">
                <a:solidFill>
                  <a:prstClr val="black"/>
                </a:solidFill>
              </a:rPr>
              <a:t>evreleme</a:t>
            </a:r>
            <a:r>
              <a:rPr lang="tr-TR" sz="3200" dirty="0">
                <a:solidFill>
                  <a:prstClr val="black"/>
                </a:solidFill>
              </a:rPr>
              <a:t> yapılan </a:t>
            </a:r>
            <a:r>
              <a:rPr lang="tr-TR" sz="3200" dirty="0" err="1">
                <a:solidFill>
                  <a:prstClr val="black"/>
                </a:solidFill>
              </a:rPr>
              <a:t>endometriyum</a:t>
            </a:r>
            <a:r>
              <a:rPr lang="tr-TR" sz="3200" dirty="0">
                <a:solidFill>
                  <a:prstClr val="black"/>
                </a:solidFill>
              </a:rPr>
              <a:t> kanseri olgularında %22 </a:t>
            </a:r>
            <a:r>
              <a:rPr lang="tr-TR" sz="3200" dirty="0" err="1">
                <a:solidFill>
                  <a:prstClr val="black"/>
                </a:solidFill>
              </a:rPr>
              <a:t>uterus</a:t>
            </a:r>
            <a:r>
              <a:rPr lang="tr-TR" sz="3200" dirty="0">
                <a:solidFill>
                  <a:prstClr val="black"/>
                </a:solidFill>
              </a:rPr>
              <a:t> dışı yayılım mevcuttur.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tr-TR" sz="32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301208"/>
            <a:ext cx="46275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11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692696"/>
            <a:ext cx="8650287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323" y="1484784"/>
            <a:ext cx="24447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760" y="1405408"/>
            <a:ext cx="365125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473" y="2716759"/>
            <a:ext cx="46021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13" y="4149080"/>
            <a:ext cx="8059737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328" y="6173143"/>
            <a:ext cx="461486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176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Histerektomi</a:t>
            </a:r>
            <a:r>
              <a:rPr lang="tr-TR" dirty="0" smtClean="0"/>
              <a:t> yapılan ancak </a:t>
            </a:r>
            <a:r>
              <a:rPr lang="tr-TR" dirty="0" err="1" smtClean="0"/>
              <a:t>overlerin</a:t>
            </a:r>
            <a:r>
              <a:rPr lang="tr-TR" dirty="0" smtClean="0"/>
              <a:t> korunduğu hastalar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                     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				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76872"/>
            <a:ext cx="6696744" cy="1875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01" y="3404851"/>
            <a:ext cx="3354638" cy="3319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955" y="3404851"/>
            <a:ext cx="3574353" cy="3436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1520" y="2758519"/>
            <a:ext cx="224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2867 </a:t>
            </a:r>
            <a:r>
              <a:rPr lang="tr-TR" dirty="0" err="1" smtClean="0"/>
              <a:t>ooforektomi</a:t>
            </a:r>
            <a:endParaRPr lang="tr-TR" dirty="0" smtClean="0"/>
          </a:p>
          <a:p>
            <a:r>
              <a:rPr lang="tr-TR" dirty="0" smtClean="0"/>
              <a:t>402 </a:t>
            </a:r>
            <a:r>
              <a:rPr lang="tr-TR" dirty="0" err="1" smtClean="0"/>
              <a:t>overler</a:t>
            </a:r>
            <a:r>
              <a:rPr lang="tr-TR" dirty="0" smtClean="0"/>
              <a:t> korunmuş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2411760" y="4437112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P:026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6084168" y="4806444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P:0.14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6362927" y="3707740"/>
            <a:ext cx="1625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Over</a:t>
            </a:r>
            <a:r>
              <a:rPr lang="tr-TR" dirty="0" smtClean="0"/>
              <a:t> korunmuş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7023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692696"/>
            <a:ext cx="8892480" cy="543346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r>
              <a:rPr lang="tr-TR" sz="4000" dirty="0" smtClean="0"/>
              <a:t>&lt; 40 yaş , </a:t>
            </a:r>
            <a:r>
              <a:rPr lang="tr-TR" sz="4000" dirty="0" err="1"/>
              <a:t>u</a:t>
            </a:r>
            <a:r>
              <a:rPr lang="tr-TR" sz="4000" dirty="0" err="1" smtClean="0"/>
              <a:t>terus</a:t>
            </a:r>
            <a:r>
              <a:rPr lang="tr-TR" sz="4000" dirty="0" smtClean="0"/>
              <a:t> dışı yayılımı olmayan </a:t>
            </a:r>
            <a:r>
              <a:rPr lang="tr-TR" sz="4000" dirty="0" smtClean="0"/>
              <a:t>   </a:t>
            </a:r>
          </a:p>
          <a:p>
            <a:pPr marL="0" indent="0" algn="ctr">
              <a:buNone/>
            </a:pPr>
            <a:r>
              <a:rPr lang="tr-TR" sz="4000" dirty="0" smtClean="0"/>
              <a:t>  </a:t>
            </a:r>
            <a:r>
              <a:rPr lang="tr-TR" sz="4000" dirty="0" err="1" smtClean="0"/>
              <a:t>endometrioid</a:t>
            </a:r>
            <a:r>
              <a:rPr lang="tr-TR" sz="4000" dirty="0" smtClean="0"/>
              <a:t> </a:t>
            </a:r>
            <a:r>
              <a:rPr lang="tr-TR" sz="4000" dirty="0" err="1" smtClean="0"/>
              <a:t>adeno</a:t>
            </a:r>
            <a:r>
              <a:rPr lang="tr-TR" sz="4000" dirty="0" smtClean="0"/>
              <a:t> </a:t>
            </a:r>
            <a:r>
              <a:rPr lang="tr-TR" sz="4000" dirty="0" err="1" smtClean="0"/>
              <a:t>ca</a:t>
            </a:r>
            <a:r>
              <a:rPr lang="tr-TR" sz="4000" dirty="0" smtClean="0"/>
              <a:t>, </a:t>
            </a:r>
          </a:p>
          <a:p>
            <a:pPr marL="0" indent="0" algn="ctr">
              <a:buNone/>
            </a:pPr>
            <a:r>
              <a:rPr lang="tr-TR" sz="4000" dirty="0" smtClean="0"/>
              <a:t>klinik </a:t>
            </a:r>
            <a:r>
              <a:rPr lang="tr-TR" sz="4000" dirty="0" smtClean="0"/>
              <a:t>evre </a:t>
            </a:r>
            <a:r>
              <a:rPr lang="tr-TR" sz="4000" dirty="0" smtClean="0"/>
              <a:t>1a </a:t>
            </a:r>
            <a:endParaRPr lang="tr-TR" sz="4000" dirty="0"/>
          </a:p>
          <a:p>
            <a:pPr marL="0" indent="0" algn="ctr">
              <a:buNone/>
            </a:pPr>
            <a:r>
              <a:rPr lang="tr-TR" sz="4000" dirty="0" smtClean="0"/>
              <a:t>tümör </a:t>
            </a:r>
            <a:r>
              <a:rPr lang="tr-TR" sz="4000" dirty="0" err="1" smtClean="0"/>
              <a:t>endometriyumda</a:t>
            </a:r>
            <a:r>
              <a:rPr lang="tr-TR" sz="4000" dirty="0" smtClean="0"/>
              <a:t> sınırlı gibi görülen  </a:t>
            </a:r>
            <a:endParaRPr lang="tr-TR" sz="4000" dirty="0"/>
          </a:p>
          <a:p>
            <a:pPr marL="0" indent="0" algn="ctr">
              <a:buNone/>
            </a:pPr>
            <a:r>
              <a:rPr lang="tr-TR" sz="4000" dirty="0" smtClean="0"/>
              <a:t> </a:t>
            </a:r>
            <a:r>
              <a:rPr lang="tr-TR" sz="4000" dirty="0" err="1" smtClean="0"/>
              <a:t>grade</a:t>
            </a:r>
            <a:r>
              <a:rPr lang="tr-TR" sz="4000" dirty="0" smtClean="0"/>
              <a:t> </a:t>
            </a:r>
            <a:r>
              <a:rPr lang="tr-TR" sz="4000" dirty="0" smtClean="0"/>
              <a:t>1 </a:t>
            </a:r>
            <a:endParaRPr lang="tr-TR" sz="4000" dirty="0" smtClean="0"/>
          </a:p>
          <a:p>
            <a:pPr marL="0" indent="0" algn="ctr">
              <a:buNone/>
            </a:pPr>
            <a:r>
              <a:rPr lang="tr-TR" sz="4000" dirty="0" smtClean="0"/>
              <a:t>olgularında </a:t>
            </a:r>
            <a:r>
              <a:rPr lang="tr-TR" sz="4000" dirty="0" smtClean="0"/>
              <a:t>hasta menopoza girmesin diye </a:t>
            </a:r>
            <a:r>
              <a:rPr lang="tr-TR" sz="4000" dirty="0" err="1" smtClean="0"/>
              <a:t>overlerler</a:t>
            </a:r>
            <a:r>
              <a:rPr lang="tr-TR" sz="4000" dirty="0" smtClean="0"/>
              <a:t> bırakılabilir</a:t>
            </a:r>
            <a:endParaRPr lang="tr-TR" sz="4000" dirty="0"/>
          </a:p>
        </p:txBody>
      </p:sp>
      <p:sp>
        <p:nvSpPr>
          <p:cNvPr id="4" name="Dikdörtgen 3"/>
          <p:cNvSpPr/>
          <p:nvPr/>
        </p:nvSpPr>
        <p:spPr>
          <a:xfrm>
            <a:off x="251520" y="1124744"/>
            <a:ext cx="8640960" cy="5112568"/>
          </a:xfrm>
          <a:prstGeom prst="rect">
            <a:avLst/>
          </a:prstGeom>
          <a:noFill/>
          <a:ln w="76200"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61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57748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Aday Hastalar</a:t>
            </a:r>
          </a:p>
          <a:p>
            <a:r>
              <a:rPr lang="tr-TR" dirty="0" smtClean="0"/>
              <a:t>40 yaş altı</a:t>
            </a:r>
          </a:p>
          <a:p>
            <a:r>
              <a:rPr lang="tr-TR" dirty="0" smtClean="0"/>
              <a:t>Doğurganlığını korumak isteyen</a:t>
            </a:r>
          </a:p>
          <a:p>
            <a:r>
              <a:rPr lang="tr-TR" dirty="0" err="1" smtClean="0"/>
              <a:t>Endometrioid</a:t>
            </a:r>
            <a:r>
              <a:rPr lang="tr-TR" dirty="0" smtClean="0"/>
              <a:t> </a:t>
            </a:r>
            <a:r>
              <a:rPr lang="tr-TR" dirty="0" err="1" smtClean="0"/>
              <a:t>adeno</a:t>
            </a:r>
            <a:r>
              <a:rPr lang="tr-TR" dirty="0" smtClean="0"/>
              <a:t> kanser</a:t>
            </a:r>
          </a:p>
          <a:p>
            <a:r>
              <a:rPr lang="tr-TR" dirty="0" smtClean="0"/>
              <a:t>Grade 1 </a:t>
            </a:r>
          </a:p>
          <a:p>
            <a:r>
              <a:rPr lang="tr-TR" dirty="0" smtClean="0"/>
              <a:t>Evre 1a olduğu düşünülen (&lt;1/2 iç </a:t>
            </a:r>
            <a:r>
              <a:rPr lang="tr-TR" dirty="0" err="1" smtClean="0"/>
              <a:t>invazyon</a:t>
            </a:r>
            <a:r>
              <a:rPr lang="tr-TR" dirty="0" smtClean="0"/>
              <a:t>)</a:t>
            </a:r>
          </a:p>
          <a:p>
            <a:r>
              <a:rPr lang="tr-TR" dirty="0" smtClean="0"/>
              <a:t>PR pozitif olan hasta </a:t>
            </a:r>
          </a:p>
          <a:p>
            <a:r>
              <a:rPr lang="tr-TR" dirty="0" smtClean="0"/>
              <a:t>Tedavi ile uyumu olabilecek hasta</a:t>
            </a:r>
          </a:p>
          <a:p>
            <a:r>
              <a:rPr lang="tr-TR" dirty="0" smtClean="0"/>
              <a:t>Yüksek doz hormon kullanımına </a:t>
            </a:r>
            <a:r>
              <a:rPr lang="tr-TR" dirty="0" err="1" smtClean="0"/>
              <a:t>kontraendikasyonu</a:t>
            </a:r>
            <a:r>
              <a:rPr lang="tr-TR" dirty="0" smtClean="0"/>
              <a:t> olmayan hasta </a:t>
            </a:r>
            <a:r>
              <a:rPr lang="tr-TR" sz="2800" dirty="0" smtClean="0"/>
              <a:t>( siroz, meme </a:t>
            </a:r>
            <a:r>
              <a:rPr lang="tr-TR" sz="2800" dirty="0" err="1" smtClean="0"/>
              <a:t>ca</a:t>
            </a:r>
            <a:r>
              <a:rPr lang="tr-TR" sz="2800" dirty="0" smtClean="0"/>
              <a:t> , KC tümörü, </a:t>
            </a:r>
            <a:r>
              <a:rPr lang="tr-TR" sz="2800" dirty="0" err="1" smtClean="0"/>
              <a:t>antiepilepsi</a:t>
            </a:r>
            <a:r>
              <a:rPr lang="tr-TR" sz="2800" dirty="0" smtClean="0"/>
              <a:t>, anti </a:t>
            </a:r>
            <a:r>
              <a:rPr lang="tr-TR" sz="2800" dirty="0" err="1" smtClean="0"/>
              <a:t>Tbc</a:t>
            </a:r>
            <a:r>
              <a:rPr lang="tr-TR" sz="2800" dirty="0" smtClean="0"/>
              <a:t> )</a:t>
            </a:r>
            <a:endParaRPr lang="tr-TR" sz="28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1403648" y="332656"/>
            <a:ext cx="68829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/>
              <a:t>UTERUSU BIRAKILABİLECEK  HASTALAR 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6344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4"/>
          <p:cNvSpPr txBox="1">
            <a:spLocks noChangeArrowheads="1"/>
          </p:cNvSpPr>
          <p:nvPr/>
        </p:nvSpPr>
        <p:spPr bwMode="auto">
          <a:xfrm>
            <a:off x="983545" y="1416328"/>
            <a:ext cx="7182556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66725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>
              <a:lnSpc>
                <a:spcPct val="150000"/>
              </a:lnSpc>
              <a:buClr>
                <a:srgbClr val="00BEF2"/>
              </a:buClr>
              <a:buFont typeface="Arial" pitchFamily="34" charset="0"/>
              <a:buChar char="•"/>
            </a:pPr>
            <a:r>
              <a:rPr lang="tr-TR" altLang="tr-TR" sz="2200" dirty="0">
                <a:solidFill>
                  <a:srgbClr val="25516C"/>
                </a:solidFill>
              </a:rPr>
              <a:t>Çalışmaların çoğu </a:t>
            </a:r>
            <a:r>
              <a:rPr lang="tr-TR" altLang="tr-TR" sz="2200" dirty="0" err="1" smtClean="0">
                <a:solidFill>
                  <a:srgbClr val="25516C"/>
                </a:solidFill>
              </a:rPr>
              <a:t>Medroksi</a:t>
            </a:r>
            <a:r>
              <a:rPr lang="tr-TR" altLang="tr-TR" sz="2200" dirty="0" smtClean="0">
                <a:solidFill>
                  <a:srgbClr val="25516C"/>
                </a:solidFill>
              </a:rPr>
              <a:t> </a:t>
            </a:r>
            <a:r>
              <a:rPr lang="tr-TR" altLang="tr-TR" sz="2200" dirty="0" err="1" smtClean="0">
                <a:solidFill>
                  <a:srgbClr val="25516C"/>
                </a:solidFill>
              </a:rPr>
              <a:t>Progesteron</a:t>
            </a:r>
            <a:r>
              <a:rPr lang="tr-TR" altLang="tr-TR" sz="2200" dirty="0" smtClean="0">
                <a:solidFill>
                  <a:srgbClr val="25516C"/>
                </a:solidFill>
              </a:rPr>
              <a:t> Asetat (MPA) </a:t>
            </a:r>
            <a:r>
              <a:rPr lang="tr-TR" altLang="tr-TR" sz="2200" dirty="0">
                <a:solidFill>
                  <a:srgbClr val="25516C"/>
                </a:solidFill>
              </a:rPr>
              <a:t>ve </a:t>
            </a:r>
            <a:r>
              <a:rPr lang="tr-TR" altLang="tr-TR" sz="2200" dirty="0" err="1" smtClean="0">
                <a:solidFill>
                  <a:srgbClr val="25516C"/>
                </a:solidFill>
              </a:rPr>
              <a:t>Megestrol</a:t>
            </a:r>
            <a:r>
              <a:rPr lang="tr-TR" altLang="tr-TR" sz="2200" dirty="0" smtClean="0">
                <a:solidFill>
                  <a:srgbClr val="25516C"/>
                </a:solidFill>
              </a:rPr>
              <a:t> Asetat (MA) </a:t>
            </a:r>
            <a:r>
              <a:rPr lang="tr-TR" altLang="tr-TR" sz="2200" dirty="0" smtClean="0">
                <a:solidFill>
                  <a:srgbClr val="25516C"/>
                </a:solidFill>
              </a:rPr>
              <a:t>içerir</a:t>
            </a:r>
          </a:p>
          <a:p>
            <a:pPr>
              <a:lnSpc>
                <a:spcPct val="150000"/>
              </a:lnSpc>
              <a:buClr>
                <a:srgbClr val="00BEF2"/>
              </a:buClr>
              <a:buFont typeface="Arial" pitchFamily="34" charset="0"/>
              <a:buChar char="•"/>
            </a:pPr>
            <a:r>
              <a:rPr lang="tr-TR" altLang="tr-TR" sz="2000" dirty="0" smtClean="0">
                <a:solidFill>
                  <a:srgbClr val="25516C"/>
                </a:solidFill>
              </a:rPr>
              <a:t>LNG-RİA </a:t>
            </a:r>
            <a:r>
              <a:rPr lang="tr-TR" altLang="tr-TR" sz="2000" dirty="0">
                <a:solidFill>
                  <a:srgbClr val="25516C"/>
                </a:solidFill>
              </a:rPr>
              <a:t>(</a:t>
            </a:r>
            <a:r>
              <a:rPr lang="tr-TR" sz="2000" dirty="0"/>
              <a:t>anti-</a:t>
            </a:r>
            <a:r>
              <a:rPr lang="tr-TR" sz="2000" dirty="0" err="1"/>
              <a:t>östrojenik</a:t>
            </a:r>
            <a:r>
              <a:rPr lang="tr-TR" sz="2000" dirty="0"/>
              <a:t> – </a:t>
            </a:r>
            <a:r>
              <a:rPr lang="tr-TR" sz="2000" dirty="0" err="1"/>
              <a:t>androjenik</a:t>
            </a:r>
            <a:r>
              <a:rPr lang="tr-TR" sz="2000" dirty="0"/>
              <a:t>) </a:t>
            </a:r>
          </a:p>
          <a:p>
            <a:pPr marL="0" indent="0" eaLnBrk="1" hangingPunct="1">
              <a:lnSpc>
                <a:spcPct val="150000"/>
              </a:lnSpc>
              <a:buClr>
                <a:srgbClr val="00BEF2"/>
              </a:buClr>
            </a:pPr>
            <a:endParaRPr lang="tr-TR" altLang="tr-TR" sz="2200" dirty="0">
              <a:solidFill>
                <a:srgbClr val="25516C"/>
              </a:solidFill>
            </a:endParaRPr>
          </a:p>
          <a:p>
            <a:pPr marL="0" indent="0">
              <a:buNone/>
            </a:pPr>
            <a:r>
              <a:rPr lang="tr-TR" altLang="tr-TR" sz="2400" dirty="0" err="1">
                <a:solidFill>
                  <a:srgbClr val="25516C"/>
                </a:solidFill>
              </a:rPr>
              <a:t>GnRHa</a:t>
            </a:r>
            <a:r>
              <a:rPr lang="tr-TR" altLang="tr-TR" sz="2400" dirty="0">
                <a:solidFill>
                  <a:srgbClr val="25516C"/>
                </a:solidFill>
              </a:rPr>
              <a:t>, </a:t>
            </a:r>
            <a:endParaRPr lang="tr-TR" altLang="tr-TR" sz="2400" dirty="0" smtClean="0">
              <a:solidFill>
                <a:srgbClr val="25516C"/>
              </a:solidFill>
            </a:endParaRPr>
          </a:p>
          <a:p>
            <a:pPr marL="0" indent="0">
              <a:buNone/>
            </a:pPr>
            <a:r>
              <a:rPr lang="tr-TR" altLang="tr-TR" sz="2400" dirty="0" err="1" smtClean="0">
                <a:solidFill>
                  <a:srgbClr val="25516C"/>
                </a:solidFill>
              </a:rPr>
              <a:t>L</a:t>
            </a:r>
            <a:r>
              <a:rPr lang="tr-TR" altLang="tr-TR" sz="2400" dirty="0" err="1" smtClean="0">
                <a:solidFill>
                  <a:srgbClr val="25516C"/>
                </a:solidFill>
              </a:rPr>
              <a:t>etrozol</a:t>
            </a:r>
            <a:r>
              <a:rPr lang="tr-TR" altLang="tr-TR" sz="2400" dirty="0" smtClean="0">
                <a:solidFill>
                  <a:srgbClr val="25516C"/>
                </a:solidFill>
              </a:rPr>
              <a:t> (</a:t>
            </a:r>
            <a:r>
              <a:rPr lang="tr-TR" altLang="tr-TR" sz="2400" dirty="0" err="1" smtClean="0">
                <a:solidFill>
                  <a:srgbClr val="25516C"/>
                </a:solidFill>
              </a:rPr>
              <a:t>Femara</a:t>
            </a:r>
            <a:r>
              <a:rPr lang="tr-TR" altLang="tr-TR" sz="2400" dirty="0" smtClean="0">
                <a:solidFill>
                  <a:srgbClr val="25516C"/>
                </a:solidFill>
              </a:rPr>
              <a:t> ) </a:t>
            </a:r>
            <a:r>
              <a:rPr lang="tr-TR" altLang="tr-TR" sz="2400" dirty="0" smtClean="0">
                <a:solidFill>
                  <a:srgbClr val="25516C"/>
                </a:solidFill>
              </a:rPr>
              <a:t> </a:t>
            </a:r>
            <a:r>
              <a:rPr lang="tr-TR" altLang="tr-TR" sz="2200" dirty="0" smtClean="0">
                <a:solidFill>
                  <a:srgbClr val="25516C"/>
                </a:solidFill>
              </a:rPr>
              <a:t>, </a:t>
            </a:r>
            <a:r>
              <a:rPr lang="tr-TR" sz="2400" dirty="0" err="1" smtClean="0">
                <a:solidFill>
                  <a:srgbClr val="0070C0"/>
                </a:solidFill>
              </a:rPr>
              <a:t>Anastrozole</a:t>
            </a:r>
            <a:r>
              <a:rPr lang="tr-TR" sz="2400" dirty="0" smtClean="0">
                <a:solidFill>
                  <a:srgbClr val="0070C0"/>
                </a:solidFill>
              </a:rPr>
              <a:t> (</a:t>
            </a:r>
            <a:r>
              <a:rPr lang="tr-TR" sz="2400" dirty="0" err="1" smtClean="0">
                <a:solidFill>
                  <a:srgbClr val="0070C0"/>
                </a:solidFill>
              </a:rPr>
              <a:t>Arimidex</a:t>
            </a:r>
            <a:r>
              <a:rPr lang="tr-TR" sz="2400" dirty="0" smtClean="0">
                <a:solidFill>
                  <a:srgbClr val="0070C0"/>
                </a:solidFill>
              </a:rPr>
              <a:t>)</a:t>
            </a:r>
            <a:endParaRPr lang="tr-TR" altLang="tr-TR" sz="22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altLang="tr-TR" sz="2200" dirty="0" err="1">
                <a:solidFill>
                  <a:srgbClr val="25516C"/>
                </a:solidFill>
              </a:rPr>
              <a:t>T</a:t>
            </a:r>
            <a:r>
              <a:rPr lang="tr-TR" altLang="tr-TR" sz="2200" dirty="0" err="1" smtClean="0">
                <a:solidFill>
                  <a:srgbClr val="25516C"/>
                </a:solidFill>
              </a:rPr>
              <a:t>mx</a:t>
            </a:r>
            <a:r>
              <a:rPr lang="tr-TR" altLang="tr-TR" sz="2200" dirty="0">
                <a:solidFill>
                  <a:srgbClr val="25516C"/>
                </a:solidFill>
              </a:rPr>
              <a:t>, </a:t>
            </a:r>
            <a:r>
              <a:rPr lang="tr-TR" altLang="tr-TR" sz="2200" dirty="0" smtClean="0">
                <a:solidFill>
                  <a:srgbClr val="25516C"/>
                </a:solidFill>
              </a:rPr>
              <a:t> </a:t>
            </a:r>
            <a:endParaRPr lang="tr-TR" altLang="tr-TR" sz="2200" dirty="0">
              <a:solidFill>
                <a:srgbClr val="25516C"/>
              </a:solidFill>
            </a:endParaRPr>
          </a:p>
          <a:p>
            <a:pPr eaLnBrk="1" hangingPunct="1">
              <a:lnSpc>
                <a:spcPct val="150000"/>
              </a:lnSpc>
              <a:buClr>
                <a:srgbClr val="00BEF2"/>
              </a:buClr>
              <a:buFont typeface="Arial" pitchFamily="34" charset="0"/>
              <a:buChar char="•"/>
            </a:pPr>
            <a:r>
              <a:rPr lang="tr-TR" altLang="tr-TR" sz="2200" dirty="0" err="1" smtClean="0">
                <a:solidFill>
                  <a:srgbClr val="25516C"/>
                </a:solidFill>
              </a:rPr>
              <a:t>Histeroskopik</a:t>
            </a:r>
            <a:r>
              <a:rPr lang="tr-TR" altLang="tr-TR" sz="2200" dirty="0" smtClean="0">
                <a:solidFill>
                  <a:srgbClr val="25516C"/>
                </a:solidFill>
              </a:rPr>
              <a:t>  </a:t>
            </a:r>
            <a:r>
              <a:rPr lang="tr-TR" altLang="tr-TR" sz="2200" dirty="0" smtClean="0">
                <a:solidFill>
                  <a:srgbClr val="25516C"/>
                </a:solidFill>
              </a:rPr>
              <a:t>rezeksiyon</a:t>
            </a:r>
            <a:endParaRPr lang="en-US" altLang="tr-TR" sz="2200" dirty="0">
              <a:solidFill>
                <a:srgbClr val="25516C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3275856" y="5517232"/>
            <a:ext cx="5696655" cy="1201738"/>
          </a:xfrm>
          <a:prstGeom prst="rect">
            <a:avLst/>
          </a:prstGeom>
          <a:solidFill>
            <a:srgbClr val="25516C"/>
          </a:solidFill>
          <a:ln w="28575">
            <a:noFill/>
          </a:ln>
        </p:spPr>
        <p:txBody>
          <a:bodyPr>
            <a:spAutoFit/>
          </a:bodyPr>
          <a:lstStyle/>
          <a:p>
            <a:pPr algn="ctr" eaLnBrk="1" hangingPunct="1">
              <a:buClr>
                <a:srgbClr val="000000"/>
              </a:buClr>
              <a:buFont typeface="Arial" pitchFamily="34" charset="0"/>
              <a:buNone/>
              <a:defRPr/>
            </a:pPr>
            <a:r>
              <a:rPr lang="tr-T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İlaç etkinliğini karşılaştıran prospektif bir çalışma yok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051720" y="493221"/>
            <a:ext cx="4424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 smtClean="0"/>
              <a:t>MEDİKAL TEDAVİ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val="120437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Kullanılan Hormon Tipleri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4525963"/>
          </a:xfrm>
        </p:spPr>
        <p:txBody>
          <a:bodyPr>
            <a:normAutofit/>
          </a:bodyPr>
          <a:lstStyle/>
          <a:p>
            <a:r>
              <a:rPr lang="tr-TR" sz="3600" dirty="0" smtClean="0">
                <a:latin typeface="AdvPSA88A"/>
              </a:rPr>
              <a:t>MPA </a:t>
            </a:r>
            <a:r>
              <a:rPr lang="tr-TR" sz="3600" dirty="0">
                <a:latin typeface="AdvPSA88A"/>
              </a:rPr>
              <a:t> </a:t>
            </a:r>
            <a:r>
              <a:rPr lang="tr-TR" sz="3600" dirty="0" smtClean="0">
                <a:latin typeface="AdvPSA88A"/>
              </a:rPr>
              <a:t>% 49 </a:t>
            </a:r>
            <a:r>
              <a:rPr lang="tr-TR" dirty="0" smtClean="0">
                <a:latin typeface="AdvPSA88A"/>
              </a:rPr>
              <a:t> </a:t>
            </a:r>
          </a:p>
          <a:p>
            <a:r>
              <a:rPr lang="tr-TR" sz="3600" dirty="0" err="1" smtClean="0">
                <a:latin typeface="AdvPSA88A"/>
              </a:rPr>
              <a:t>Megestrol</a:t>
            </a:r>
            <a:r>
              <a:rPr lang="tr-TR" sz="3600" dirty="0" smtClean="0">
                <a:latin typeface="AdvPSA88A"/>
              </a:rPr>
              <a:t> </a:t>
            </a:r>
            <a:r>
              <a:rPr lang="tr-TR" sz="3600" dirty="0" err="1" smtClean="0">
                <a:latin typeface="AdvPSA88A"/>
              </a:rPr>
              <a:t>Acetat</a:t>
            </a:r>
            <a:r>
              <a:rPr lang="tr-TR" sz="3600" dirty="0" smtClean="0">
                <a:latin typeface="AdvPSA88A"/>
              </a:rPr>
              <a:t> % 25 </a:t>
            </a:r>
            <a:endParaRPr lang="tr-TR" sz="3600" dirty="0" smtClean="0">
              <a:latin typeface="AdvPSA88A"/>
            </a:endParaRPr>
          </a:p>
          <a:p>
            <a:r>
              <a:rPr lang="tr-TR" sz="3600" dirty="0" smtClean="0">
                <a:latin typeface="AdvPSA88A"/>
              </a:rPr>
              <a:t>LNG-IUS  </a:t>
            </a:r>
            <a:r>
              <a:rPr lang="tr-TR" sz="3600" dirty="0" smtClean="0">
                <a:latin typeface="AdvPSA88A"/>
              </a:rPr>
              <a:t>% 19  </a:t>
            </a:r>
            <a:r>
              <a:rPr lang="tr-TR" sz="2000" dirty="0" smtClean="0">
                <a:latin typeface="AdvPSA88A"/>
              </a:rPr>
              <a:t>( </a:t>
            </a:r>
            <a:r>
              <a:rPr lang="tr-TR" sz="2000" dirty="0" err="1" smtClean="0">
                <a:latin typeface="AdvPSA88A"/>
              </a:rPr>
              <a:t>Levonorgestrel</a:t>
            </a:r>
            <a:r>
              <a:rPr lang="tr-TR" sz="2000" dirty="0" smtClean="0">
                <a:latin typeface="AdvPSA88A"/>
              </a:rPr>
              <a:t> )</a:t>
            </a:r>
            <a:endParaRPr lang="tr-TR" sz="3600" dirty="0" smtClean="0">
              <a:latin typeface="AdvPSA88A"/>
            </a:endParaRPr>
          </a:p>
          <a:p>
            <a:r>
              <a:rPr lang="tr-TR" sz="3600" dirty="0" smtClean="0">
                <a:latin typeface="AdvPSA88A"/>
              </a:rPr>
              <a:t>Doğal  </a:t>
            </a:r>
            <a:r>
              <a:rPr lang="tr-TR" sz="3600" dirty="0" err="1" smtClean="0">
                <a:latin typeface="AdvPSA88A"/>
              </a:rPr>
              <a:t>progesteron</a:t>
            </a:r>
            <a:r>
              <a:rPr lang="tr-TR" sz="3600" dirty="0" smtClean="0">
                <a:latin typeface="AdvPSA88A"/>
              </a:rPr>
              <a:t> % 5.3</a:t>
            </a:r>
          </a:p>
          <a:p>
            <a:r>
              <a:rPr lang="tr-TR" sz="3600" dirty="0" err="1" smtClean="0">
                <a:latin typeface="AdvPSA88A"/>
              </a:rPr>
              <a:t>intramuscular</a:t>
            </a:r>
            <a:r>
              <a:rPr lang="tr-TR" sz="3600" dirty="0" smtClean="0">
                <a:latin typeface="AdvPSA88A"/>
              </a:rPr>
              <a:t> </a:t>
            </a:r>
            <a:r>
              <a:rPr lang="tr-TR" sz="3600" dirty="0" err="1" smtClean="0">
                <a:latin typeface="AdvPSA88A"/>
              </a:rPr>
              <a:t>progesteron</a:t>
            </a:r>
            <a:r>
              <a:rPr lang="tr-TR" sz="3600" dirty="0" smtClean="0">
                <a:latin typeface="AdvPSA88A"/>
              </a:rPr>
              <a:t> % 0.8</a:t>
            </a:r>
            <a:endParaRPr lang="tr-TR" sz="3600" dirty="0">
              <a:latin typeface="AdvPSA88A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619672" y="5733256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latin typeface="AdvPSA88A"/>
              </a:rPr>
              <a:t>Gunderson CC, Fader AN, Carson KA, Bristow RE. Oncologic and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AdvPSA88A"/>
              </a:rPr>
              <a:t>reproductive outcomes with progestin therapy in women with</a:t>
            </a:r>
            <a:r>
              <a:rPr lang="tr-TR" sz="1200" dirty="0" err="1">
                <a:solidFill>
                  <a:prstClr val="black"/>
                </a:solidFill>
                <a:latin typeface="AdvPSA88A"/>
              </a:rPr>
              <a:t>endometrial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 </a:t>
            </a:r>
            <a:r>
              <a:rPr lang="tr-TR" sz="1200" dirty="0" err="1">
                <a:solidFill>
                  <a:prstClr val="black"/>
                </a:solidFill>
                <a:latin typeface="AdvPSA88A"/>
              </a:rPr>
              <a:t>hyperplasia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 </a:t>
            </a:r>
            <a:r>
              <a:rPr lang="tr-TR" sz="1200" dirty="0" err="1">
                <a:solidFill>
                  <a:prstClr val="black"/>
                </a:solidFill>
                <a:latin typeface="AdvPSA88A"/>
              </a:rPr>
              <a:t>and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 </a:t>
            </a:r>
            <a:r>
              <a:rPr lang="tr-TR" sz="1200" dirty="0" err="1">
                <a:solidFill>
                  <a:prstClr val="black"/>
                </a:solidFill>
                <a:latin typeface="AdvPSA88A"/>
              </a:rPr>
              <a:t>grade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 1 </a:t>
            </a:r>
            <a:r>
              <a:rPr lang="tr-TR" sz="1200" dirty="0" err="1">
                <a:solidFill>
                  <a:prstClr val="black"/>
                </a:solidFill>
                <a:latin typeface="AdvPSA88A"/>
              </a:rPr>
              <a:t>adenocarcinoma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: a </a:t>
            </a:r>
            <a:r>
              <a:rPr lang="tr-TR" sz="1200" dirty="0" err="1" smtClean="0">
                <a:solidFill>
                  <a:prstClr val="black"/>
                </a:solidFill>
                <a:latin typeface="AdvPSA88A"/>
              </a:rPr>
              <a:t>systematic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 </a:t>
            </a:r>
            <a:r>
              <a:rPr lang="tr-TR" sz="1200" dirty="0" err="1" smtClean="0">
                <a:solidFill>
                  <a:prstClr val="black"/>
                </a:solidFill>
                <a:latin typeface="AdvPSA88A"/>
              </a:rPr>
              <a:t>review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. </a:t>
            </a:r>
            <a:r>
              <a:rPr lang="tr-TR" sz="1200" dirty="0" err="1">
                <a:solidFill>
                  <a:prstClr val="black"/>
                </a:solidFill>
                <a:latin typeface="AdvPSA88A"/>
              </a:rPr>
              <a:t>Gynecol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 </a:t>
            </a:r>
            <a:r>
              <a:rPr lang="tr-TR" sz="1200" dirty="0" err="1">
                <a:solidFill>
                  <a:prstClr val="black"/>
                </a:solidFill>
                <a:latin typeface="AdvPSA88A"/>
              </a:rPr>
              <a:t>Oncol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 2012;125:477</a:t>
            </a:r>
            <a:r>
              <a:rPr lang="tr-TR" sz="1200" dirty="0">
                <a:solidFill>
                  <a:prstClr val="black"/>
                </a:solidFill>
                <a:latin typeface="AdvPS44A44B"/>
              </a:rPr>
              <a:t>e</a:t>
            </a:r>
            <a:r>
              <a:rPr lang="tr-TR" sz="1200" dirty="0">
                <a:solidFill>
                  <a:prstClr val="black"/>
                </a:solidFill>
                <a:latin typeface="AdvPSA88A"/>
              </a:rPr>
              <a:t>82.</a:t>
            </a:r>
            <a:endParaRPr lang="tr-TR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75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68144" y="6453336"/>
            <a:ext cx="3275856" cy="404664"/>
          </a:xfrm>
        </p:spPr>
        <p:txBody>
          <a:bodyPr>
            <a:normAutofit/>
          </a:bodyPr>
          <a:lstStyle/>
          <a:p>
            <a:r>
              <a:rPr lang="tr-TR" sz="1400" dirty="0" err="1" smtClean="0"/>
              <a:t>Rasool</a:t>
            </a:r>
            <a:r>
              <a:rPr lang="tr-TR" sz="1400" dirty="0" smtClean="0"/>
              <a:t> </a:t>
            </a:r>
            <a:r>
              <a:rPr lang="tr-TR" sz="1400" dirty="0" err="1" smtClean="0"/>
              <a:t>and</a:t>
            </a:r>
            <a:r>
              <a:rPr lang="tr-TR" sz="1400" dirty="0" smtClean="0"/>
              <a:t> </a:t>
            </a:r>
            <a:r>
              <a:rPr lang="tr-TR" sz="1400" dirty="0" err="1" smtClean="0"/>
              <a:t>Rose</a:t>
            </a:r>
            <a:r>
              <a:rPr lang="tr-TR" sz="1400" dirty="0" smtClean="0"/>
              <a:t>.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, 2010</a:t>
            </a:r>
            <a:endParaRPr lang="tr-TR" sz="1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0"/>
            <a:ext cx="8064896" cy="429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95536" y="4509120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  </a:t>
            </a:r>
            <a:r>
              <a:rPr lang="tr-TR" sz="2800" dirty="0" err="1" smtClean="0"/>
              <a:t>Serviks</a:t>
            </a:r>
            <a:r>
              <a:rPr lang="tr-TR" sz="2800" dirty="0" smtClean="0"/>
              <a:t> kanserli hastaların             </a:t>
            </a:r>
            <a:r>
              <a:rPr lang="tr-TR" sz="2800" b="1" dirty="0" smtClean="0"/>
              <a:t>% 41</a:t>
            </a:r>
            <a:endParaRPr lang="tr-TR" sz="2800" dirty="0" smtClean="0"/>
          </a:p>
          <a:p>
            <a:r>
              <a:rPr lang="tr-TR" sz="2800" dirty="0" smtClean="0"/>
              <a:t>  </a:t>
            </a:r>
            <a:r>
              <a:rPr lang="tr-TR" sz="2800" dirty="0" err="1" smtClean="0"/>
              <a:t>Over</a:t>
            </a:r>
            <a:r>
              <a:rPr lang="tr-TR" sz="2800" dirty="0" smtClean="0"/>
              <a:t> kanserli hastaların                 </a:t>
            </a:r>
            <a:r>
              <a:rPr lang="tr-TR" sz="2800" b="1" dirty="0" smtClean="0"/>
              <a:t>% 12</a:t>
            </a:r>
            <a:r>
              <a:rPr lang="tr-TR" sz="2800" dirty="0" smtClean="0"/>
              <a:t>        </a:t>
            </a:r>
            <a:r>
              <a:rPr lang="tr-TR" sz="2800" u="sng" dirty="0" smtClean="0"/>
              <a:t>45 yaş altı</a:t>
            </a:r>
            <a:r>
              <a:rPr lang="tr-TR" sz="2800" dirty="0" smtClean="0"/>
              <a:t>dır.</a:t>
            </a:r>
          </a:p>
          <a:p>
            <a:r>
              <a:rPr lang="tr-TR" sz="2800" dirty="0" smtClean="0"/>
              <a:t>  </a:t>
            </a:r>
            <a:r>
              <a:rPr lang="tr-TR" sz="2800" dirty="0" err="1" smtClean="0"/>
              <a:t>Endometrium</a:t>
            </a:r>
            <a:r>
              <a:rPr lang="tr-TR" sz="2800" dirty="0" smtClean="0"/>
              <a:t> kanserli hastaların </a:t>
            </a:r>
            <a:r>
              <a:rPr lang="tr-TR" sz="2800" b="1" dirty="0" smtClean="0"/>
              <a:t>% 8</a:t>
            </a:r>
            <a:endParaRPr lang="tr-TR" sz="2800" dirty="0"/>
          </a:p>
        </p:txBody>
      </p:sp>
      <p:sp>
        <p:nvSpPr>
          <p:cNvPr id="6" name="5 Sağ Ayraç"/>
          <p:cNvSpPr/>
          <p:nvPr/>
        </p:nvSpPr>
        <p:spPr>
          <a:xfrm>
            <a:off x="-3564904" y="3356992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Ayraç"/>
          <p:cNvSpPr/>
          <p:nvPr/>
        </p:nvSpPr>
        <p:spPr>
          <a:xfrm>
            <a:off x="6372200" y="4653136"/>
            <a:ext cx="216024" cy="12241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1763688" y="2996952"/>
            <a:ext cx="576064" cy="3600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3707904" y="2852936"/>
            <a:ext cx="576064" cy="3600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5436096" y="2204864"/>
            <a:ext cx="648072" cy="4320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Yuvarlatılmış Dikdörtgen"/>
          <p:cNvSpPr/>
          <p:nvPr/>
        </p:nvSpPr>
        <p:spPr>
          <a:xfrm>
            <a:off x="2339752" y="3284984"/>
            <a:ext cx="504056" cy="360040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7452320" y="2132856"/>
            <a:ext cx="720080" cy="28803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Yuvarlatılmış Dikdörtgen"/>
          <p:cNvSpPr/>
          <p:nvPr/>
        </p:nvSpPr>
        <p:spPr>
          <a:xfrm>
            <a:off x="7524328" y="2420888"/>
            <a:ext cx="648072" cy="288032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4211960" y="3140968"/>
            <a:ext cx="504056" cy="36004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Yuvarlatılmış Dikdörtgen"/>
          <p:cNvSpPr/>
          <p:nvPr/>
        </p:nvSpPr>
        <p:spPr>
          <a:xfrm>
            <a:off x="6012160" y="2420888"/>
            <a:ext cx="576064" cy="360040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82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4"/>
          <p:cNvSpPr txBox="1">
            <a:spLocks noChangeArrowheads="1"/>
          </p:cNvSpPr>
          <p:nvPr/>
        </p:nvSpPr>
        <p:spPr bwMode="auto">
          <a:xfrm>
            <a:off x="251520" y="1772816"/>
            <a:ext cx="864096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25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itchFamily="34" charset="0"/>
              <a:buNone/>
            </a:pPr>
            <a:r>
              <a:rPr lang="tr-TR" altLang="tr-TR" sz="2400" dirty="0">
                <a:solidFill>
                  <a:srgbClr val="25516C"/>
                </a:solidFill>
              </a:rPr>
              <a:t>Literatürde bu karşılaştırmayı bulmak imkansız </a:t>
            </a:r>
          </a:p>
          <a:p>
            <a:pPr eaLnBrk="1" hangingPunct="1">
              <a:buClr>
                <a:srgbClr val="000000"/>
              </a:buClr>
              <a:buFont typeface="Arial" pitchFamily="34" charset="0"/>
              <a:buNone/>
            </a:pPr>
            <a:endParaRPr lang="tr-TR" altLang="tr-TR" sz="3600" dirty="0">
              <a:solidFill>
                <a:srgbClr val="25516C"/>
              </a:solidFill>
            </a:endParaRPr>
          </a:p>
          <a:p>
            <a:pPr eaLnBrk="1" hangingPunct="1">
              <a:buClr>
                <a:srgbClr val="000000"/>
              </a:buClr>
              <a:buFont typeface="Arial" pitchFamily="34" charset="0"/>
              <a:buNone/>
            </a:pPr>
            <a:r>
              <a:rPr lang="tr-TR" altLang="tr-TR" sz="3600" b="1" dirty="0" smtClean="0">
                <a:solidFill>
                  <a:srgbClr val="25516C"/>
                </a:solidFill>
              </a:rPr>
              <a:t>ÖNERİ</a:t>
            </a:r>
          </a:p>
          <a:p>
            <a:pPr eaLnBrk="1" hangingPunct="1">
              <a:buClr>
                <a:srgbClr val="000000"/>
              </a:buClr>
              <a:buFont typeface="Arial" pitchFamily="34" charset="0"/>
              <a:buNone/>
            </a:pPr>
            <a:endParaRPr lang="tr-TR" altLang="tr-TR" sz="3600" b="1" dirty="0">
              <a:solidFill>
                <a:srgbClr val="25516C"/>
              </a:solidFill>
            </a:endParaRPr>
          </a:p>
          <a:p>
            <a:pPr eaLnBrk="1" hangingPunct="1">
              <a:buClr>
                <a:srgbClr val="00BEF2"/>
              </a:buClr>
              <a:buFont typeface="Arial" pitchFamily="34" charset="0"/>
              <a:buChar char="•"/>
            </a:pPr>
            <a:r>
              <a:rPr lang="tr-TR" altLang="tr-TR" sz="3600" dirty="0">
                <a:solidFill>
                  <a:srgbClr val="25516C"/>
                </a:solidFill>
              </a:rPr>
              <a:t>MPA: 400-600 </a:t>
            </a:r>
            <a:r>
              <a:rPr lang="tr-TR" altLang="tr-TR" sz="3600" dirty="0" smtClean="0">
                <a:solidFill>
                  <a:srgbClr val="25516C"/>
                </a:solidFill>
              </a:rPr>
              <a:t>mg/gün </a:t>
            </a:r>
            <a:r>
              <a:rPr lang="tr-TR" altLang="tr-TR" sz="2400" dirty="0" smtClean="0">
                <a:solidFill>
                  <a:srgbClr val="25516C"/>
                </a:solidFill>
              </a:rPr>
              <a:t>(Depo </a:t>
            </a:r>
            <a:r>
              <a:rPr lang="tr-TR" altLang="tr-TR" sz="2400" dirty="0" err="1" smtClean="0">
                <a:solidFill>
                  <a:srgbClr val="25516C"/>
                </a:solidFill>
              </a:rPr>
              <a:t>Provera</a:t>
            </a:r>
            <a:r>
              <a:rPr lang="tr-TR" altLang="tr-TR" sz="2400" dirty="0" smtClean="0">
                <a:solidFill>
                  <a:srgbClr val="25516C"/>
                </a:solidFill>
              </a:rPr>
              <a:t> 150 mg/ml  </a:t>
            </a:r>
            <a:r>
              <a:rPr lang="tr-TR" altLang="tr-TR" sz="2400" dirty="0" err="1" smtClean="0">
                <a:solidFill>
                  <a:srgbClr val="25516C"/>
                </a:solidFill>
              </a:rPr>
              <a:t>Farlutal</a:t>
            </a:r>
            <a:r>
              <a:rPr lang="tr-TR" altLang="tr-TR" sz="2400" dirty="0" smtClean="0">
                <a:solidFill>
                  <a:srgbClr val="25516C"/>
                </a:solidFill>
              </a:rPr>
              <a:t> 250 mg /</a:t>
            </a:r>
            <a:r>
              <a:rPr lang="tr-TR" altLang="tr-TR" sz="2400" dirty="0" err="1" smtClean="0">
                <a:solidFill>
                  <a:srgbClr val="25516C"/>
                </a:solidFill>
              </a:rPr>
              <a:t>tab</a:t>
            </a:r>
            <a:r>
              <a:rPr lang="tr-TR" altLang="tr-TR" sz="2400" dirty="0" smtClean="0">
                <a:solidFill>
                  <a:srgbClr val="25516C"/>
                </a:solidFill>
              </a:rPr>
              <a:t> </a:t>
            </a:r>
            <a:r>
              <a:rPr lang="tr-TR" altLang="tr-TR" sz="2400" dirty="0" smtClean="0">
                <a:solidFill>
                  <a:srgbClr val="25516C"/>
                </a:solidFill>
              </a:rPr>
              <a:t>)</a:t>
            </a:r>
          </a:p>
          <a:p>
            <a:pPr eaLnBrk="1" hangingPunct="1">
              <a:buClr>
                <a:srgbClr val="00BEF2"/>
              </a:buClr>
            </a:pPr>
            <a:endParaRPr lang="tr-TR" altLang="tr-TR" sz="2400" dirty="0">
              <a:solidFill>
                <a:srgbClr val="25516C"/>
              </a:solidFill>
            </a:endParaRPr>
          </a:p>
          <a:p>
            <a:pPr eaLnBrk="1" hangingPunct="1">
              <a:buClr>
                <a:srgbClr val="00BEF2"/>
              </a:buClr>
              <a:buFont typeface="Arial" pitchFamily="34" charset="0"/>
              <a:buChar char="•"/>
            </a:pPr>
            <a:r>
              <a:rPr lang="tr-TR" altLang="tr-TR" sz="3600" dirty="0">
                <a:solidFill>
                  <a:srgbClr val="25516C"/>
                </a:solidFill>
              </a:rPr>
              <a:t>MA </a:t>
            </a:r>
            <a:r>
              <a:rPr lang="tr-TR" altLang="tr-TR" sz="3600" dirty="0" smtClean="0">
                <a:solidFill>
                  <a:srgbClr val="25516C"/>
                </a:solidFill>
              </a:rPr>
              <a:t> : </a:t>
            </a:r>
            <a:r>
              <a:rPr lang="tr-TR" altLang="tr-TR" sz="3600" dirty="0">
                <a:solidFill>
                  <a:srgbClr val="25516C"/>
                </a:solidFill>
              </a:rPr>
              <a:t>160-320 </a:t>
            </a:r>
            <a:r>
              <a:rPr lang="tr-TR" altLang="tr-TR" sz="3600" dirty="0" smtClean="0">
                <a:solidFill>
                  <a:srgbClr val="25516C"/>
                </a:solidFill>
              </a:rPr>
              <a:t>mg/gün</a:t>
            </a:r>
            <a:r>
              <a:rPr lang="tr-TR" altLang="tr-TR" sz="3200" dirty="0" smtClean="0">
                <a:solidFill>
                  <a:srgbClr val="25516C"/>
                </a:solidFill>
              </a:rPr>
              <a:t> </a:t>
            </a:r>
            <a:r>
              <a:rPr lang="tr-TR" altLang="tr-TR" sz="2800" dirty="0" smtClean="0">
                <a:solidFill>
                  <a:srgbClr val="25516C"/>
                </a:solidFill>
              </a:rPr>
              <a:t>(</a:t>
            </a:r>
            <a:r>
              <a:rPr lang="tr-TR" altLang="tr-TR" sz="2800" dirty="0" err="1" smtClean="0">
                <a:solidFill>
                  <a:srgbClr val="25516C"/>
                </a:solidFill>
              </a:rPr>
              <a:t>Megace</a:t>
            </a:r>
            <a:r>
              <a:rPr lang="tr-TR" altLang="tr-TR" sz="2800" dirty="0" smtClean="0">
                <a:solidFill>
                  <a:srgbClr val="25516C"/>
                </a:solidFill>
              </a:rPr>
              <a:t> 160 mg/ </a:t>
            </a:r>
            <a:r>
              <a:rPr lang="tr-TR" altLang="tr-TR" sz="2800" dirty="0" err="1" smtClean="0">
                <a:solidFill>
                  <a:srgbClr val="25516C"/>
                </a:solidFill>
              </a:rPr>
              <a:t>tab</a:t>
            </a:r>
            <a:r>
              <a:rPr lang="tr-TR" altLang="tr-TR" sz="2800" dirty="0" smtClean="0">
                <a:solidFill>
                  <a:srgbClr val="25516C"/>
                </a:solidFill>
              </a:rPr>
              <a:t>)</a:t>
            </a:r>
            <a:endParaRPr lang="tr-TR" altLang="tr-TR" sz="2800" dirty="0">
              <a:solidFill>
                <a:srgbClr val="25516C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971600" y="692696"/>
            <a:ext cx="627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Hangi </a:t>
            </a:r>
            <a:r>
              <a:rPr lang="tr-TR" sz="3200" dirty="0" err="1" smtClean="0"/>
              <a:t>Progesteron</a:t>
            </a:r>
            <a:r>
              <a:rPr lang="tr-TR" sz="3200" dirty="0" smtClean="0"/>
              <a:t> ?    Hangi Dozda ?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298068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dirty="0" err="1" smtClean="0"/>
              <a:t>Progesteron</a:t>
            </a:r>
            <a:r>
              <a:rPr lang="tr-TR" dirty="0" smtClean="0"/>
              <a:t> Etki Mekanizması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6592" y="1700808"/>
            <a:ext cx="8686800" cy="4525963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defRPr/>
            </a:pPr>
            <a:r>
              <a:rPr lang="tr-TR" dirty="0" err="1" smtClean="0"/>
              <a:t>Antiestrojenik</a:t>
            </a:r>
            <a:r>
              <a:rPr lang="tr-TR" dirty="0" smtClean="0"/>
              <a:t> etki</a:t>
            </a:r>
          </a:p>
          <a:p>
            <a:pPr lvl="1" eaLnBrk="1" hangingPunct="1">
              <a:defRPr/>
            </a:pPr>
            <a:r>
              <a:rPr lang="tr-TR" dirty="0" err="1" smtClean="0"/>
              <a:t>Estrojen</a:t>
            </a:r>
            <a:r>
              <a:rPr lang="tr-TR" dirty="0" smtClean="0"/>
              <a:t> reseptörlerinin </a:t>
            </a:r>
            <a:r>
              <a:rPr lang="tr-TR" dirty="0" err="1" smtClean="0"/>
              <a:t>down</a:t>
            </a:r>
            <a:r>
              <a:rPr lang="tr-TR" dirty="0" smtClean="0"/>
              <a:t> regülasyonu</a:t>
            </a:r>
          </a:p>
          <a:p>
            <a:pPr lvl="1" eaLnBrk="1" hangingPunct="1">
              <a:defRPr/>
            </a:pPr>
            <a:r>
              <a:rPr lang="tr-TR" dirty="0" smtClean="0"/>
              <a:t>17-b </a:t>
            </a:r>
            <a:r>
              <a:rPr lang="tr-TR" dirty="0" err="1" smtClean="0"/>
              <a:t>hidroksisteroid</a:t>
            </a:r>
            <a:r>
              <a:rPr lang="tr-TR" dirty="0" smtClean="0"/>
              <a:t> </a:t>
            </a:r>
            <a:r>
              <a:rPr lang="tr-TR" dirty="0" err="1" smtClean="0"/>
              <a:t>dehidrogenaz</a:t>
            </a:r>
            <a:r>
              <a:rPr lang="tr-TR" dirty="0" smtClean="0"/>
              <a:t> artışı </a:t>
            </a:r>
          </a:p>
          <a:p>
            <a:pPr marL="457200" lvl="1" indent="0" eaLnBrk="1" hangingPunct="1">
              <a:buNone/>
              <a:defRPr/>
            </a:pPr>
            <a:r>
              <a:rPr lang="tr-TR" dirty="0" smtClean="0"/>
              <a:t>                              ( E2        E1)</a:t>
            </a:r>
          </a:p>
          <a:p>
            <a:pPr lvl="1" eaLnBrk="1" hangingPunct="1">
              <a:buFontTx/>
              <a:buChar char="-"/>
              <a:defRPr/>
            </a:pPr>
            <a:r>
              <a:rPr lang="tr-TR" dirty="0" smtClean="0"/>
              <a:t>Östrojeni </a:t>
            </a:r>
            <a:r>
              <a:rPr lang="tr-TR" dirty="0" err="1" smtClean="0"/>
              <a:t>inaktive</a:t>
            </a:r>
            <a:r>
              <a:rPr lang="tr-TR" dirty="0" smtClean="0"/>
              <a:t> eden </a:t>
            </a:r>
            <a:r>
              <a:rPr lang="tr-TR" dirty="0" err="1" smtClean="0"/>
              <a:t>sülfonil</a:t>
            </a:r>
            <a:r>
              <a:rPr lang="tr-TR" dirty="0" smtClean="0"/>
              <a:t> </a:t>
            </a:r>
            <a:r>
              <a:rPr lang="tr-TR" dirty="0" err="1" smtClean="0"/>
              <a:t>trensferazı</a:t>
            </a:r>
            <a:r>
              <a:rPr lang="tr-TR" dirty="0" smtClean="0"/>
              <a:t> aktive eder</a:t>
            </a:r>
          </a:p>
          <a:p>
            <a:pPr marL="457200" lvl="1" indent="0" eaLnBrk="1" hangingPunct="1">
              <a:buNone/>
              <a:defRPr/>
            </a:pPr>
            <a:endParaRPr lang="tr-TR" dirty="0" smtClean="0"/>
          </a:p>
          <a:p>
            <a:pPr eaLnBrk="1" hangingPunct="1">
              <a:defRPr/>
            </a:pPr>
            <a:r>
              <a:rPr lang="tr-TR" dirty="0" err="1" smtClean="0"/>
              <a:t>Androjenik</a:t>
            </a:r>
            <a:r>
              <a:rPr lang="tr-TR" dirty="0" smtClean="0"/>
              <a:t> etki</a:t>
            </a:r>
          </a:p>
          <a:p>
            <a:pPr eaLnBrk="1" hangingPunct="1">
              <a:defRPr/>
            </a:pPr>
            <a:r>
              <a:rPr lang="tr-TR" dirty="0" err="1" smtClean="0"/>
              <a:t>Apoptozis</a:t>
            </a:r>
            <a:r>
              <a:rPr lang="tr-TR" dirty="0" smtClean="0"/>
              <a:t> </a:t>
            </a:r>
            <a:r>
              <a:rPr lang="tr-TR" dirty="0" smtClean="0"/>
              <a:t>indüksiyonu</a:t>
            </a:r>
          </a:p>
          <a:p>
            <a:pPr>
              <a:defRPr/>
            </a:pPr>
            <a:r>
              <a:rPr lang="tr-TR" dirty="0" err="1" smtClean="0"/>
              <a:t>Progesteron</a:t>
            </a:r>
            <a:r>
              <a:rPr lang="tr-TR" dirty="0" smtClean="0"/>
              <a:t>, </a:t>
            </a:r>
            <a:r>
              <a:rPr lang="tr-TR" dirty="0"/>
              <a:t>östrojene antagonist etkileri sonucunda, </a:t>
            </a:r>
            <a:r>
              <a:rPr lang="tr-TR" dirty="0" err="1"/>
              <a:t>endometriumda</a:t>
            </a:r>
            <a:r>
              <a:rPr lang="tr-TR" dirty="0"/>
              <a:t> </a:t>
            </a:r>
            <a:r>
              <a:rPr lang="tr-TR" dirty="0" err="1"/>
              <a:t>mitotik</a:t>
            </a:r>
            <a:r>
              <a:rPr lang="tr-TR" dirty="0"/>
              <a:t> aktiviteyi </a:t>
            </a:r>
            <a:r>
              <a:rPr lang="tr-TR" dirty="0" err="1"/>
              <a:t>inhibe</a:t>
            </a:r>
            <a:r>
              <a:rPr lang="tr-TR" dirty="0"/>
              <a:t> eder.</a:t>
            </a:r>
            <a:endParaRPr lang="tr-TR" dirty="0" smtClean="0"/>
          </a:p>
        </p:txBody>
      </p:sp>
      <p:cxnSp>
        <p:nvCxnSpPr>
          <p:cNvPr id="3" name="Düz Ok Bağlayıcısı 2"/>
          <p:cNvCxnSpPr/>
          <p:nvPr/>
        </p:nvCxnSpPr>
        <p:spPr>
          <a:xfrm>
            <a:off x="3275856" y="3212976"/>
            <a:ext cx="43204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424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Yüksek Doz </a:t>
            </a:r>
            <a:r>
              <a:rPr lang="tr-TR" dirty="0" err="1" smtClean="0"/>
              <a:t>Progestin</a:t>
            </a:r>
            <a:r>
              <a:rPr lang="tr-TR" dirty="0" smtClean="0"/>
              <a:t> yan etkileri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Trombozis</a:t>
            </a:r>
            <a:r>
              <a:rPr lang="tr-TR" dirty="0" smtClean="0">
                <a:solidFill>
                  <a:srgbClr val="000000"/>
                </a:solidFill>
                <a:latin typeface="AdvPSA88A"/>
              </a:rPr>
              <a:t> ( </a:t>
            </a:r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progesteron</a:t>
            </a:r>
            <a:r>
              <a:rPr lang="tr-TR" dirty="0" smtClean="0">
                <a:solidFill>
                  <a:srgbClr val="000000"/>
                </a:solidFill>
                <a:latin typeface="AdvPSA88A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plasminojen</a:t>
            </a:r>
            <a:r>
              <a:rPr lang="tr-TR" dirty="0" smtClean="0">
                <a:solidFill>
                  <a:srgbClr val="000000"/>
                </a:solidFill>
                <a:latin typeface="AdvPSA88A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aktivitörlerini</a:t>
            </a:r>
            <a:r>
              <a:rPr lang="tr-TR" dirty="0" smtClean="0">
                <a:solidFill>
                  <a:srgbClr val="000000"/>
                </a:solidFill>
                <a:latin typeface="AdvPSA88A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inhibe</a:t>
            </a:r>
            <a:r>
              <a:rPr lang="tr-TR" dirty="0" smtClean="0">
                <a:solidFill>
                  <a:srgbClr val="000000"/>
                </a:solidFill>
                <a:latin typeface="AdvPSA88A"/>
              </a:rPr>
              <a:t> eder)</a:t>
            </a:r>
          </a:p>
          <a:p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Myokardial</a:t>
            </a:r>
            <a:r>
              <a:rPr lang="tr-TR" dirty="0" smtClean="0">
                <a:solidFill>
                  <a:srgbClr val="000000"/>
                </a:solidFill>
                <a:latin typeface="AdvPSA88A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infaktüs</a:t>
            </a:r>
            <a:endParaRPr lang="tr-TR" dirty="0" smtClean="0">
              <a:solidFill>
                <a:srgbClr val="000000"/>
              </a:solidFill>
              <a:latin typeface="AdvPSA88A"/>
            </a:endParaRPr>
          </a:p>
          <a:p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Serebral</a:t>
            </a:r>
            <a:r>
              <a:rPr lang="tr-TR" dirty="0" smtClean="0">
                <a:solidFill>
                  <a:srgbClr val="000000"/>
                </a:solidFill>
                <a:latin typeface="AdvPSA88A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infaktüs</a:t>
            </a:r>
            <a:endParaRPr lang="tr-TR" dirty="0" smtClean="0">
              <a:solidFill>
                <a:srgbClr val="000000"/>
              </a:solidFill>
              <a:latin typeface="AdvPSA88A"/>
            </a:endParaRPr>
          </a:p>
          <a:p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Pulmoner</a:t>
            </a:r>
            <a:r>
              <a:rPr lang="tr-TR" dirty="0" smtClean="0">
                <a:solidFill>
                  <a:srgbClr val="000000"/>
                </a:solidFill>
                <a:latin typeface="AdvPSA88A"/>
              </a:rPr>
              <a:t>  </a:t>
            </a:r>
            <a:r>
              <a:rPr lang="tr-TR" dirty="0" err="1" smtClean="0">
                <a:solidFill>
                  <a:srgbClr val="000000"/>
                </a:solidFill>
                <a:latin typeface="AdvPSA88A"/>
              </a:rPr>
              <a:t>emboli</a:t>
            </a:r>
            <a:endParaRPr lang="tr-TR" dirty="0" smtClean="0">
              <a:solidFill>
                <a:srgbClr val="000000"/>
              </a:solidFill>
              <a:latin typeface="AdvPSA88A"/>
            </a:endParaRPr>
          </a:p>
          <a:p>
            <a:endParaRPr lang="tr-TR" dirty="0">
              <a:solidFill>
                <a:srgbClr val="000000"/>
              </a:solidFill>
              <a:latin typeface="AdvPSA88A"/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000000"/>
                </a:solidFill>
                <a:latin typeface="AdvPSA88A"/>
              </a:rPr>
              <a:t>   Pıhtılaşma sistemi kontrol edilmeli</a:t>
            </a:r>
            <a:endParaRPr lang="tr-TR" dirty="0">
              <a:solidFill>
                <a:srgbClr val="000000"/>
              </a:solidFill>
              <a:latin typeface="AdvPSA88A"/>
            </a:endParaRPr>
          </a:p>
        </p:txBody>
      </p:sp>
    </p:spTree>
    <p:extLst>
      <p:ext uri="{BB962C8B-B14F-4D97-AF65-F5344CB8AC3E}">
        <p14:creationId xmlns:p14="http://schemas.microsoft.com/office/powerpoint/2010/main" val="1009166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tr-TR" sz="3600" u="sng" dirty="0" err="1" smtClean="0"/>
              <a:t>Endometriyum</a:t>
            </a:r>
            <a:r>
              <a:rPr lang="tr-TR" sz="3600" u="sng" dirty="0" smtClean="0"/>
              <a:t> kanseri  </a:t>
            </a:r>
            <a:r>
              <a:rPr lang="tr-TR" sz="3600" u="sng" dirty="0"/>
              <a:t>ve </a:t>
            </a:r>
            <a:r>
              <a:rPr lang="tr-TR" sz="3600" u="sng" dirty="0" err="1" smtClean="0"/>
              <a:t>Atipik</a:t>
            </a:r>
            <a:r>
              <a:rPr lang="tr-TR" sz="3600" u="sng" dirty="0"/>
              <a:t/>
            </a:r>
            <a:br>
              <a:rPr lang="tr-TR" sz="3600" u="sng" dirty="0"/>
            </a:br>
            <a:r>
              <a:rPr lang="tr-TR" sz="3600" u="sng" dirty="0" smtClean="0"/>
              <a:t>Kompleks </a:t>
            </a:r>
            <a:r>
              <a:rPr lang="tr-TR" sz="3600" u="sng" dirty="0" err="1" smtClean="0"/>
              <a:t>Hiperplazi</a:t>
            </a:r>
            <a:r>
              <a:rPr lang="tr-TR" sz="3600" u="sng" dirty="0"/>
              <a:t> </a:t>
            </a:r>
            <a:r>
              <a:rPr lang="tr-TR" sz="3600" u="sng" dirty="0" err="1" smtClean="0"/>
              <a:t>Progesteron</a:t>
            </a:r>
            <a:r>
              <a:rPr lang="tr-TR" sz="3600" u="sng" dirty="0" smtClean="0"/>
              <a:t>  Tedavisi</a:t>
            </a:r>
            <a:endParaRPr lang="tr-TR" sz="3600" u="sng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45 çalışma (n:391)    AKH n:111    </a:t>
            </a:r>
            <a:r>
              <a:rPr lang="tr-TR" dirty="0" err="1" smtClean="0"/>
              <a:t>End</a:t>
            </a:r>
            <a:r>
              <a:rPr lang="tr-TR" dirty="0" smtClean="0"/>
              <a:t> </a:t>
            </a:r>
            <a:r>
              <a:rPr lang="tr-TR" dirty="0" err="1" smtClean="0"/>
              <a:t>ca</a:t>
            </a:r>
            <a:r>
              <a:rPr lang="tr-TR" dirty="0" smtClean="0"/>
              <a:t> </a:t>
            </a:r>
            <a:r>
              <a:rPr lang="tr-TR" dirty="0"/>
              <a:t>n:280</a:t>
            </a:r>
            <a:endParaRPr lang="tr-TR" dirty="0" smtClean="0"/>
          </a:p>
          <a:p>
            <a:pPr marL="0" indent="0">
              <a:buNone/>
            </a:pPr>
            <a:r>
              <a:rPr lang="tr-TR" dirty="0" err="1" smtClean="0"/>
              <a:t>Median</a:t>
            </a:r>
            <a:r>
              <a:rPr lang="tr-TR" dirty="0" smtClean="0"/>
              <a:t> takip 39 ay (2-138) </a:t>
            </a:r>
          </a:p>
          <a:p>
            <a:pPr marL="0" indent="0">
              <a:buNone/>
            </a:pPr>
            <a:r>
              <a:rPr lang="tr-TR" dirty="0" err="1" smtClean="0"/>
              <a:t>Median</a:t>
            </a:r>
            <a:r>
              <a:rPr lang="tr-TR" dirty="0" smtClean="0"/>
              <a:t> yaş  31.7 ( 19-80)</a:t>
            </a:r>
          </a:p>
          <a:p>
            <a:pPr marL="0" indent="0">
              <a:buNone/>
            </a:pPr>
            <a:r>
              <a:rPr lang="tr-TR" sz="4000" dirty="0" smtClean="0"/>
              <a:t>Tam cevap % 77.7</a:t>
            </a:r>
            <a:r>
              <a:rPr lang="tr-TR" dirty="0" smtClean="0"/>
              <a:t>           Cevap yok  %22.2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sz="4000" u="sng" dirty="0" smtClean="0"/>
              <a:t>Tam cevap ve </a:t>
            </a:r>
            <a:r>
              <a:rPr lang="tr-TR" sz="4000" u="sng" dirty="0" err="1" smtClean="0"/>
              <a:t>nüks</a:t>
            </a:r>
            <a:r>
              <a:rPr lang="tr-TR" sz="4000" u="sng" dirty="0" smtClean="0"/>
              <a:t> yok % 53.2</a:t>
            </a:r>
            <a:endParaRPr lang="tr-TR" u="sng" dirty="0" smtClean="0"/>
          </a:p>
          <a:p>
            <a:pPr marL="0" indent="0">
              <a:buNone/>
            </a:pPr>
            <a:r>
              <a:rPr lang="tr-TR" dirty="0" smtClean="0"/>
              <a:t> Tam cevap ama </a:t>
            </a:r>
            <a:r>
              <a:rPr lang="tr-TR" dirty="0" err="1" smtClean="0"/>
              <a:t>nüks</a:t>
            </a:r>
            <a:r>
              <a:rPr lang="tr-TR" dirty="0" smtClean="0"/>
              <a:t> var % 24.6 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15616" y="580526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dvPSA88A"/>
              </a:rPr>
              <a:t>Gunderson CC, Fader AN, Carson KA, Bristow RE. Oncologic and</a:t>
            </a:r>
          </a:p>
          <a:p>
            <a:r>
              <a:rPr lang="en-US" sz="1400" dirty="0">
                <a:latin typeface="AdvPSA88A"/>
              </a:rPr>
              <a:t>reproductive outcomes with progestin therapy in women </a:t>
            </a:r>
            <a:r>
              <a:rPr lang="en-US" sz="1400" dirty="0" smtClean="0">
                <a:latin typeface="AdvPSA88A"/>
              </a:rPr>
              <a:t>with</a:t>
            </a:r>
            <a:r>
              <a:rPr lang="tr-TR" sz="1400" dirty="0" err="1">
                <a:latin typeface="AdvPSA88A"/>
              </a:rPr>
              <a:t>endometrial</a:t>
            </a:r>
            <a:r>
              <a:rPr lang="tr-TR" sz="1400" dirty="0">
                <a:latin typeface="AdvPSA88A"/>
              </a:rPr>
              <a:t> </a:t>
            </a:r>
            <a:r>
              <a:rPr lang="tr-TR" sz="1400" dirty="0" err="1">
                <a:latin typeface="AdvPSA88A"/>
              </a:rPr>
              <a:t>hyperplasia</a:t>
            </a:r>
            <a:r>
              <a:rPr lang="tr-TR" sz="1400" dirty="0">
                <a:latin typeface="AdvPSA88A"/>
              </a:rPr>
              <a:t> </a:t>
            </a:r>
            <a:r>
              <a:rPr lang="tr-TR" sz="1400" dirty="0" err="1">
                <a:latin typeface="AdvPSA88A"/>
              </a:rPr>
              <a:t>and</a:t>
            </a:r>
            <a:r>
              <a:rPr lang="tr-TR" sz="1400" dirty="0">
                <a:latin typeface="AdvPSA88A"/>
              </a:rPr>
              <a:t> </a:t>
            </a:r>
            <a:r>
              <a:rPr lang="tr-TR" sz="1400" dirty="0" err="1">
                <a:latin typeface="AdvPSA88A"/>
              </a:rPr>
              <a:t>grade</a:t>
            </a:r>
            <a:r>
              <a:rPr lang="tr-TR" sz="1400" dirty="0">
                <a:latin typeface="AdvPSA88A"/>
              </a:rPr>
              <a:t> 1 </a:t>
            </a:r>
            <a:r>
              <a:rPr lang="tr-TR" sz="1400" dirty="0" err="1">
                <a:latin typeface="AdvPSA88A"/>
              </a:rPr>
              <a:t>adenocarcinoma</a:t>
            </a:r>
            <a:r>
              <a:rPr lang="tr-TR" sz="1400" dirty="0">
                <a:latin typeface="AdvPSA88A"/>
              </a:rPr>
              <a:t>: a </a:t>
            </a:r>
            <a:r>
              <a:rPr lang="tr-TR" sz="1400" dirty="0" err="1">
                <a:latin typeface="AdvPSA88A"/>
              </a:rPr>
              <a:t>systematic</a:t>
            </a:r>
            <a:endParaRPr lang="tr-TR" sz="1400" dirty="0">
              <a:latin typeface="AdvPSA88A"/>
            </a:endParaRPr>
          </a:p>
          <a:p>
            <a:r>
              <a:rPr lang="tr-TR" sz="1400" dirty="0" err="1">
                <a:latin typeface="AdvPSA88A"/>
              </a:rPr>
              <a:t>review</a:t>
            </a:r>
            <a:r>
              <a:rPr lang="tr-TR" sz="1400" dirty="0">
                <a:latin typeface="AdvPSA88A"/>
              </a:rPr>
              <a:t>. </a:t>
            </a:r>
            <a:r>
              <a:rPr lang="tr-TR" sz="1400" dirty="0" err="1">
                <a:latin typeface="AdvPSA88A"/>
              </a:rPr>
              <a:t>Gynecol</a:t>
            </a:r>
            <a:r>
              <a:rPr lang="tr-TR" sz="1400" dirty="0">
                <a:latin typeface="AdvPSA88A"/>
              </a:rPr>
              <a:t> </a:t>
            </a:r>
            <a:r>
              <a:rPr lang="tr-TR" sz="1400" dirty="0" err="1">
                <a:latin typeface="AdvPSA88A"/>
              </a:rPr>
              <a:t>Oncol</a:t>
            </a:r>
            <a:r>
              <a:rPr lang="tr-TR" sz="1400" dirty="0">
                <a:latin typeface="AdvPSA88A"/>
              </a:rPr>
              <a:t> 2012;125:477</a:t>
            </a:r>
            <a:r>
              <a:rPr lang="tr-TR" sz="1400" dirty="0">
                <a:latin typeface="AdvPS44A44B"/>
              </a:rPr>
              <a:t>e</a:t>
            </a:r>
            <a:r>
              <a:rPr lang="tr-TR" sz="1400" dirty="0">
                <a:latin typeface="AdvPSA88A"/>
              </a:rPr>
              <a:t>82.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30718854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600200"/>
            <a:ext cx="8766720" cy="4525963"/>
          </a:xfrm>
        </p:spPr>
        <p:txBody>
          <a:bodyPr/>
          <a:lstStyle/>
          <a:p>
            <a:pPr marL="0" lvl="0" indent="0">
              <a:buNone/>
            </a:pPr>
            <a:endParaRPr lang="tr-TR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prstClr val="black"/>
                </a:solidFill>
              </a:rPr>
              <a:t>                                                   </a:t>
            </a:r>
            <a:r>
              <a:rPr lang="tr-TR" dirty="0" err="1" smtClean="0">
                <a:solidFill>
                  <a:prstClr val="black"/>
                </a:solidFill>
              </a:rPr>
              <a:t>End</a:t>
            </a:r>
            <a:r>
              <a:rPr lang="tr-TR" dirty="0" smtClean="0">
                <a:solidFill>
                  <a:prstClr val="black"/>
                </a:solidFill>
              </a:rPr>
              <a:t> </a:t>
            </a:r>
            <a:r>
              <a:rPr lang="tr-TR" dirty="0" err="1" smtClean="0">
                <a:solidFill>
                  <a:prstClr val="black"/>
                </a:solidFill>
              </a:rPr>
              <a:t>ca</a:t>
            </a:r>
            <a:r>
              <a:rPr lang="tr-TR" dirty="0" smtClean="0">
                <a:solidFill>
                  <a:prstClr val="black"/>
                </a:solidFill>
              </a:rPr>
              <a:t> </a:t>
            </a:r>
            <a:r>
              <a:rPr lang="tr-TR" sz="2000" dirty="0" smtClean="0">
                <a:solidFill>
                  <a:prstClr val="black"/>
                </a:solidFill>
              </a:rPr>
              <a:t>(n:280)        </a:t>
            </a:r>
            <a:r>
              <a:rPr lang="tr-TR" dirty="0" smtClean="0">
                <a:solidFill>
                  <a:prstClr val="black"/>
                </a:solidFill>
              </a:rPr>
              <a:t>AKH </a:t>
            </a:r>
            <a:r>
              <a:rPr lang="tr-TR" sz="1800" dirty="0" smtClean="0">
                <a:solidFill>
                  <a:prstClr val="black"/>
                </a:solidFill>
              </a:rPr>
              <a:t>(n:111)</a:t>
            </a:r>
            <a:endParaRPr lang="tr-TR" sz="18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prstClr val="black"/>
                </a:solidFill>
              </a:rPr>
              <a:t>Tam </a:t>
            </a:r>
            <a:r>
              <a:rPr lang="tr-TR" dirty="0">
                <a:solidFill>
                  <a:prstClr val="black"/>
                </a:solidFill>
              </a:rPr>
              <a:t>cevap  </a:t>
            </a:r>
            <a:r>
              <a:rPr lang="tr-TR" dirty="0" smtClean="0">
                <a:solidFill>
                  <a:prstClr val="black"/>
                </a:solidFill>
              </a:rPr>
              <a:t>                                  %  74.6           % 85.6</a:t>
            </a:r>
            <a:endParaRPr lang="tr-TR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prstClr val="black"/>
                </a:solidFill>
              </a:rPr>
              <a:t>Sürekli tam </a:t>
            </a:r>
            <a:r>
              <a:rPr lang="tr-TR" dirty="0">
                <a:solidFill>
                  <a:prstClr val="black"/>
                </a:solidFill>
              </a:rPr>
              <a:t>cevap </a:t>
            </a:r>
            <a:r>
              <a:rPr lang="tr-TR" dirty="0" smtClean="0">
                <a:solidFill>
                  <a:prstClr val="black"/>
                </a:solidFill>
              </a:rPr>
              <a:t>( </a:t>
            </a:r>
            <a:r>
              <a:rPr lang="tr-TR" dirty="0" err="1">
                <a:solidFill>
                  <a:prstClr val="black"/>
                </a:solidFill>
              </a:rPr>
              <a:t>nüks</a:t>
            </a:r>
            <a:r>
              <a:rPr lang="tr-TR" dirty="0">
                <a:solidFill>
                  <a:prstClr val="black"/>
                </a:solidFill>
              </a:rPr>
              <a:t> </a:t>
            </a:r>
            <a:r>
              <a:rPr lang="tr-TR" dirty="0" smtClean="0">
                <a:solidFill>
                  <a:prstClr val="black"/>
                </a:solidFill>
              </a:rPr>
              <a:t>yok)    % </a:t>
            </a:r>
            <a:r>
              <a:rPr lang="tr-TR" dirty="0">
                <a:solidFill>
                  <a:prstClr val="black"/>
                </a:solidFill>
              </a:rPr>
              <a:t>48               % 65.8</a:t>
            </a:r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699792" y="5301208"/>
            <a:ext cx="6246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>
                <a:solidFill>
                  <a:prstClr val="black"/>
                </a:solidFill>
                <a:latin typeface="AdvPSA88A"/>
              </a:rPr>
              <a:t>Gunderson CC, Fader AN, Carson KA, Bristow RE. Oncologic and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AdvPSA88A"/>
              </a:rPr>
              <a:t>reproductive outcomes with progestin therapy in women with</a:t>
            </a:r>
            <a:r>
              <a:rPr lang="tr-TR" sz="1400" dirty="0" err="1">
                <a:solidFill>
                  <a:prstClr val="black"/>
                </a:solidFill>
                <a:latin typeface="AdvPSA88A"/>
              </a:rPr>
              <a:t>endometrial</a:t>
            </a:r>
            <a:r>
              <a:rPr lang="tr-TR" sz="1400" dirty="0">
                <a:solidFill>
                  <a:prstClr val="black"/>
                </a:solidFill>
                <a:latin typeface="AdvPSA88A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AdvPSA88A"/>
              </a:rPr>
              <a:t>hyperplasia</a:t>
            </a:r>
            <a:r>
              <a:rPr lang="tr-TR" sz="1400" dirty="0">
                <a:solidFill>
                  <a:prstClr val="black"/>
                </a:solidFill>
                <a:latin typeface="AdvPSA88A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AdvPSA88A"/>
              </a:rPr>
              <a:t>and</a:t>
            </a:r>
            <a:r>
              <a:rPr lang="tr-TR" sz="1400" dirty="0">
                <a:solidFill>
                  <a:prstClr val="black"/>
                </a:solidFill>
                <a:latin typeface="AdvPSA88A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AdvPSA88A"/>
              </a:rPr>
              <a:t>grade</a:t>
            </a:r>
            <a:r>
              <a:rPr lang="tr-TR" sz="1400" dirty="0">
                <a:solidFill>
                  <a:prstClr val="black"/>
                </a:solidFill>
                <a:latin typeface="AdvPSA88A"/>
              </a:rPr>
              <a:t> 1 </a:t>
            </a:r>
            <a:r>
              <a:rPr lang="tr-TR" sz="1400" dirty="0" err="1">
                <a:solidFill>
                  <a:prstClr val="black"/>
                </a:solidFill>
                <a:latin typeface="AdvPSA88A"/>
              </a:rPr>
              <a:t>adenocarcinoma</a:t>
            </a:r>
            <a:r>
              <a:rPr lang="tr-TR" sz="1400" dirty="0">
                <a:solidFill>
                  <a:prstClr val="black"/>
                </a:solidFill>
                <a:latin typeface="AdvPSA88A"/>
              </a:rPr>
              <a:t>: a </a:t>
            </a:r>
            <a:r>
              <a:rPr lang="tr-TR" sz="1400" dirty="0" err="1">
                <a:solidFill>
                  <a:prstClr val="black"/>
                </a:solidFill>
                <a:latin typeface="AdvPSA88A"/>
              </a:rPr>
              <a:t>systematic</a:t>
            </a:r>
            <a:endParaRPr lang="tr-TR" sz="1400" dirty="0">
              <a:solidFill>
                <a:prstClr val="black"/>
              </a:solidFill>
              <a:latin typeface="AdvPSA88A"/>
            </a:endParaRPr>
          </a:p>
          <a:p>
            <a:pPr lvl="0"/>
            <a:r>
              <a:rPr lang="tr-TR" sz="1400" dirty="0" err="1">
                <a:solidFill>
                  <a:prstClr val="black"/>
                </a:solidFill>
                <a:latin typeface="AdvPSA88A"/>
              </a:rPr>
              <a:t>review</a:t>
            </a:r>
            <a:r>
              <a:rPr lang="tr-TR" sz="1400" dirty="0">
                <a:solidFill>
                  <a:prstClr val="black"/>
                </a:solidFill>
                <a:latin typeface="AdvPSA88A"/>
              </a:rPr>
              <a:t>. </a:t>
            </a:r>
            <a:r>
              <a:rPr lang="tr-TR" sz="1400" dirty="0" err="1">
                <a:solidFill>
                  <a:prstClr val="black"/>
                </a:solidFill>
                <a:latin typeface="AdvPSA88A"/>
              </a:rPr>
              <a:t>Gynecol</a:t>
            </a:r>
            <a:r>
              <a:rPr lang="tr-TR" sz="1400" dirty="0">
                <a:solidFill>
                  <a:prstClr val="black"/>
                </a:solidFill>
                <a:latin typeface="AdvPSA88A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AdvPSA88A"/>
              </a:rPr>
              <a:t>Oncol</a:t>
            </a:r>
            <a:r>
              <a:rPr lang="tr-TR" sz="1400" dirty="0">
                <a:solidFill>
                  <a:prstClr val="black"/>
                </a:solidFill>
                <a:latin typeface="AdvPSA88A"/>
              </a:rPr>
              <a:t> 2012;125:477</a:t>
            </a:r>
            <a:r>
              <a:rPr lang="tr-TR" sz="1400" dirty="0">
                <a:solidFill>
                  <a:prstClr val="black"/>
                </a:solidFill>
                <a:latin typeface="AdvPS44A44B"/>
              </a:rPr>
              <a:t>e</a:t>
            </a:r>
            <a:r>
              <a:rPr lang="tr-TR" sz="1400" dirty="0">
                <a:solidFill>
                  <a:prstClr val="black"/>
                </a:solidFill>
                <a:latin typeface="AdvPSA88A"/>
              </a:rPr>
              <a:t>82.</a:t>
            </a:r>
            <a:endParaRPr lang="tr-TR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744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516"/>
            <a:ext cx="8136904" cy="6558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74526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hape 84"/>
          <p:cNvSpPr>
            <a:spLocks noGrp="1"/>
          </p:cNvSpPr>
          <p:nvPr>
            <p:ph type="sldNum" sz="quarter" idx="10"/>
          </p:nvPr>
        </p:nvSpPr>
        <p:spPr>
          <a:xfrm>
            <a:off x="7411156" y="1506538"/>
            <a:ext cx="488244" cy="6715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fld id="{302B543A-A121-4CB9-9850-C16C7E0F669C}" type="slidenum">
              <a:rPr lang="tr-TR" altLang="tr-TR" sz="1200" smtClean="0">
                <a:solidFill>
                  <a:srgbClr val="FFFFFF"/>
                </a:solidFill>
                <a:latin typeface="Montserrat" pitchFamily="50" charset="-94"/>
                <a:sym typeface="Montserrat" pitchFamily="50" charset="-94"/>
              </a:rPr>
              <a:pPr/>
              <a:t>26</a:t>
            </a:fld>
            <a:endParaRPr lang="tr-TR" altLang="tr-TR" sz="1200" smtClean="0">
              <a:solidFill>
                <a:srgbClr val="FFFFFF"/>
              </a:solidFill>
              <a:latin typeface="Montserrat" pitchFamily="50" charset="-94"/>
              <a:sym typeface="Montserrat" pitchFamily="50" charset="-94"/>
            </a:endParaRPr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911876"/>
              </p:ext>
            </p:extLst>
          </p:nvPr>
        </p:nvGraphicFramePr>
        <p:xfrm>
          <a:off x="767645" y="1841501"/>
          <a:ext cx="7615766" cy="3962469"/>
        </p:xfrm>
        <a:graphic>
          <a:graphicData uri="http://schemas.openxmlformats.org/drawingml/2006/table">
            <a:tbl>
              <a:tblPr/>
              <a:tblGrid>
                <a:gridCol w="1214967"/>
                <a:gridCol w="960966"/>
                <a:gridCol w="767644"/>
                <a:gridCol w="728133"/>
                <a:gridCol w="952500"/>
                <a:gridCol w="883356"/>
                <a:gridCol w="884766"/>
                <a:gridCol w="1223434"/>
              </a:tblGrid>
              <a:tr h="833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Çalışma  türü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Vaka sayısı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(n)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Yanıt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 oranı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 (%)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Yanıt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süresi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(hf)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Rekürrens oranı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(%)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Rekürrens zamanı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(ay)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Uzun dönem yanıt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 (%)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</a:tr>
              <a:tr h="541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Ramirez PT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2004</a:t>
                      </a: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REV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81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76.0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12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(4-60)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24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(6-44)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58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</a:tr>
              <a:tr h="518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Erkanlı 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2010</a:t>
                      </a: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REV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231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75.3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32.7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50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</a:tr>
              <a:tr h="5968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Ushijima K 2007</a:t>
                      </a: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PP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28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67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26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7-36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35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</a:tr>
              <a:tr h="741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Gunderson CC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2012</a:t>
                      </a: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REV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391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77.7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(1-18)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23.2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39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53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</a:tr>
              <a:tr h="731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Dursun 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2012</a:t>
                      </a: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RP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(11 merkez)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45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81.4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21.4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(8.6-51.4)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5,7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49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(5-156)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76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</a:tr>
            </a:tbl>
          </a:graphicData>
        </a:graphic>
      </p:graphicFrame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73612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Endometriyum</a:t>
            </a:r>
            <a:r>
              <a:rPr lang="tr-TR" dirty="0" smtClean="0"/>
              <a:t> Kanserinde </a:t>
            </a:r>
            <a:r>
              <a:rPr lang="tr-TR" dirty="0" err="1" smtClean="0"/>
              <a:t>Levonorgestrel</a:t>
            </a:r>
            <a:r>
              <a:rPr lang="tr-TR" dirty="0" smtClean="0"/>
              <a:t> (</a:t>
            </a:r>
            <a:r>
              <a:rPr lang="tr-TR" dirty="0" err="1" smtClean="0"/>
              <a:t>Mirena</a:t>
            </a:r>
            <a:r>
              <a:rPr lang="tr-TR" dirty="0" smtClean="0"/>
              <a:t>)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  Evre 1a ,</a:t>
            </a:r>
            <a:r>
              <a:rPr lang="tr-TR" dirty="0" err="1" smtClean="0"/>
              <a:t>grade</a:t>
            </a:r>
            <a:r>
              <a:rPr lang="tr-TR" dirty="0" smtClean="0"/>
              <a:t> 1 olarak kabul edilen</a:t>
            </a:r>
          </a:p>
          <a:p>
            <a:pPr marL="0" indent="0">
              <a:buNone/>
            </a:pPr>
            <a:r>
              <a:rPr lang="tr-TR" dirty="0" smtClean="0"/>
              <a:t>                                                    </a:t>
            </a:r>
            <a:r>
              <a:rPr lang="tr-TR" i="1" u="sng" dirty="0" err="1" smtClean="0"/>
              <a:t>Biopsi</a:t>
            </a:r>
            <a:r>
              <a:rPr lang="tr-TR" i="1" u="sng" dirty="0" smtClean="0"/>
              <a:t> </a:t>
            </a:r>
          </a:p>
          <a:p>
            <a:pPr marL="0" indent="0">
              <a:buNone/>
            </a:pPr>
            <a:r>
              <a:rPr lang="tr-TR" dirty="0" smtClean="0"/>
              <a:t>  6 .ay ( n: </a:t>
            </a:r>
            <a:r>
              <a:rPr lang="tr-TR" sz="2800" dirty="0" smtClean="0"/>
              <a:t>7/11)</a:t>
            </a:r>
            <a:r>
              <a:rPr lang="tr-TR" dirty="0" smtClean="0"/>
              <a:t>   </a:t>
            </a:r>
            <a:r>
              <a:rPr lang="tr-TR" dirty="0" smtClean="0">
                <a:solidFill>
                  <a:srgbClr val="00B0F0"/>
                </a:solidFill>
              </a:rPr>
              <a:t>% 63.6          </a:t>
            </a:r>
            <a:r>
              <a:rPr lang="tr-TR" dirty="0" smtClean="0"/>
              <a:t>negatif</a:t>
            </a:r>
          </a:p>
          <a:p>
            <a:pPr marL="0" indent="0">
              <a:buNone/>
            </a:pPr>
            <a:r>
              <a:rPr lang="tr-TR" dirty="0" smtClean="0"/>
              <a:t>12. ay ( n: </a:t>
            </a:r>
            <a:r>
              <a:rPr lang="tr-TR" sz="2800" dirty="0" smtClean="0"/>
              <a:t>6/8</a:t>
            </a:r>
            <a:r>
              <a:rPr lang="tr-TR" dirty="0" smtClean="0"/>
              <a:t> )    </a:t>
            </a:r>
            <a:r>
              <a:rPr lang="tr-TR" dirty="0" smtClean="0">
                <a:solidFill>
                  <a:srgbClr val="00B0F0"/>
                </a:solidFill>
              </a:rPr>
              <a:t>% 75             </a:t>
            </a:r>
            <a:r>
              <a:rPr lang="tr-TR" dirty="0" smtClean="0"/>
              <a:t>negatif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83768" y="5949280"/>
            <a:ext cx="64807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>
                <a:latin typeface="AdvPSA88A"/>
              </a:rPr>
              <a:t>Montz</a:t>
            </a:r>
            <a:r>
              <a:rPr lang="tr-TR" sz="1400" dirty="0">
                <a:latin typeface="AdvPSA88A"/>
              </a:rPr>
              <a:t> FJ, </a:t>
            </a:r>
            <a:r>
              <a:rPr lang="tr-TR" sz="1400" dirty="0" err="1">
                <a:latin typeface="AdvPSA88A"/>
              </a:rPr>
              <a:t>Bristow</a:t>
            </a:r>
            <a:r>
              <a:rPr lang="tr-TR" sz="1400" dirty="0">
                <a:latin typeface="AdvPSA88A"/>
              </a:rPr>
              <a:t> RE, </a:t>
            </a:r>
            <a:r>
              <a:rPr lang="tr-TR" sz="1400" dirty="0" err="1">
                <a:latin typeface="AdvPSA88A"/>
              </a:rPr>
              <a:t>Bovicelli</a:t>
            </a:r>
            <a:r>
              <a:rPr lang="tr-TR" sz="1400" dirty="0">
                <a:latin typeface="AdvPSA88A"/>
              </a:rPr>
              <a:t> A, </a:t>
            </a:r>
            <a:r>
              <a:rPr lang="tr-TR" sz="1400" dirty="0" err="1">
                <a:latin typeface="AdvPSA88A"/>
              </a:rPr>
              <a:t>Tomacruz</a:t>
            </a:r>
            <a:r>
              <a:rPr lang="tr-TR" sz="1400" dirty="0">
                <a:latin typeface="AdvPSA88A"/>
              </a:rPr>
              <a:t> R, Kurman RJ. </a:t>
            </a:r>
            <a:r>
              <a:rPr lang="tr-TR" sz="1400" dirty="0" err="1">
                <a:latin typeface="AdvPSA88A"/>
              </a:rPr>
              <a:t>Intrauterine</a:t>
            </a:r>
            <a:endParaRPr lang="tr-TR" sz="1400" dirty="0">
              <a:latin typeface="AdvPSA88A"/>
            </a:endParaRPr>
          </a:p>
          <a:p>
            <a:r>
              <a:rPr lang="en-US" sz="1400" dirty="0">
                <a:latin typeface="AdvPSA88A"/>
              </a:rPr>
              <a:t>progesterone treatment of early endometrial cancer. Am J </a:t>
            </a:r>
            <a:r>
              <a:rPr lang="en-US" sz="1400" dirty="0" err="1">
                <a:latin typeface="AdvPSA88A"/>
              </a:rPr>
              <a:t>Obstet</a:t>
            </a:r>
            <a:endParaRPr lang="en-US" sz="1400" dirty="0">
              <a:latin typeface="AdvPSA88A"/>
            </a:endParaRPr>
          </a:p>
          <a:p>
            <a:r>
              <a:rPr lang="tr-TR" sz="1400" dirty="0" err="1">
                <a:latin typeface="AdvPSA88A"/>
              </a:rPr>
              <a:t>Gynecol</a:t>
            </a:r>
            <a:r>
              <a:rPr lang="tr-TR" sz="1400" dirty="0">
                <a:latin typeface="AdvPSA88A"/>
              </a:rPr>
              <a:t> 2002;186:651</a:t>
            </a:r>
            <a:r>
              <a:rPr lang="tr-TR" sz="1400" dirty="0">
                <a:latin typeface="AdvPS44A44B"/>
              </a:rPr>
              <a:t>e</a:t>
            </a:r>
            <a:r>
              <a:rPr lang="tr-TR" sz="1400" dirty="0">
                <a:latin typeface="AdvPSA88A"/>
              </a:rPr>
              <a:t>7.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27517665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22960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8640"/>
            <a:ext cx="263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349" y="473092"/>
            <a:ext cx="2228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81" y="4005064"/>
            <a:ext cx="4599517" cy="172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748" y="4005064"/>
            <a:ext cx="1587870" cy="172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819" y="4005064"/>
            <a:ext cx="1608682" cy="1737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78002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8" t="11855" r="2821" b="44073"/>
          <a:stretch>
            <a:fillRect/>
          </a:stretch>
        </p:blipFill>
        <p:spPr bwMode="auto">
          <a:xfrm>
            <a:off x="1043608" y="116632"/>
            <a:ext cx="5717822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İçerik Yer Tutucusu 2"/>
          <p:cNvSpPr txBox="1">
            <a:spLocks/>
          </p:cNvSpPr>
          <p:nvPr/>
        </p:nvSpPr>
        <p:spPr bwMode="auto">
          <a:xfrm>
            <a:off x="1868679" y="2708920"/>
            <a:ext cx="6624576" cy="331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marL="825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400" dirty="0">
                <a:solidFill>
                  <a:srgbClr val="25516C"/>
                </a:solidFill>
                <a:sym typeface="Source Sans Pro" pitchFamily="34" charset="0"/>
              </a:rPr>
              <a:t>17 retrospektif 11 </a:t>
            </a:r>
            <a:r>
              <a:rPr lang="tr-TR" altLang="tr-TR" sz="2400" dirty="0" err="1">
                <a:solidFill>
                  <a:srgbClr val="25516C"/>
                </a:solidFill>
                <a:sym typeface="Source Sans Pro" pitchFamily="34" charset="0"/>
              </a:rPr>
              <a:t>prospektif</a:t>
            </a:r>
            <a:r>
              <a:rPr lang="tr-TR" altLang="tr-TR" sz="2400" dirty="0">
                <a:solidFill>
                  <a:srgbClr val="25516C"/>
                </a:solidFill>
                <a:sym typeface="Source Sans Pro" pitchFamily="34" charset="0"/>
              </a:rPr>
              <a:t> 28 çalışma</a:t>
            </a: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endParaRPr lang="tr-TR" altLang="tr-TR" sz="2400" dirty="0">
              <a:solidFill>
                <a:srgbClr val="25516C"/>
              </a:solidFill>
              <a:sym typeface="Source Sans Pro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400" dirty="0">
                <a:solidFill>
                  <a:srgbClr val="25516C"/>
                </a:solidFill>
                <a:sym typeface="Source Sans Pro" pitchFamily="34" charset="0"/>
              </a:rPr>
              <a:t>                       809 </a:t>
            </a:r>
            <a:r>
              <a:rPr lang="tr-TR" altLang="tr-TR" sz="2400" dirty="0" err="1">
                <a:solidFill>
                  <a:srgbClr val="25516C"/>
                </a:solidFill>
                <a:sym typeface="Source Sans Pro" pitchFamily="34" charset="0"/>
              </a:rPr>
              <a:t>progesteron</a:t>
            </a:r>
            <a:r>
              <a:rPr lang="tr-TR" altLang="tr-TR" sz="2400" dirty="0">
                <a:solidFill>
                  <a:srgbClr val="25516C"/>
                </a:solidFill>
                <a:sym typeface="Source Sans Pro" pitchFamily="34" charset="0"/>
              </a:rPr>
              <a:t> tedavisi</a:t>
            </a: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400" dirty="0">
                <a:solidFill>
                  <a:srgbClr val="25516C"/>
                </a:solidFill>
                <a:sym typeface="Source Sans Pro" pitchFamily="34" charset="0"/>
              </a:rPr>
              <a:t>                       170 LNG-RİA</a:t>
            </a: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400" dirty="0">
                <a:solidFill>
                  <a:srgbClr val="25516C"/>
                </a:solidFill>
                <a:sym typeface="Source Sans Pro" pitchFamily="34" charset="0"/>
              </a:rPr>
              <a:t>                       59 oral </a:t>
            </a:r>
            <a:r>
              <a:rPr lang="tr-TR" altLang="tr-TR" sz="2400" dirty="0" err="1">
                <a:solidFill>
                  <a:srgbClr val="25516C"/>
                </a:solidFill>
                <a:sym typeface="Source Sans Pro" pitchFamily="34" charset="0"/>
              </a:rPr>
              <a:t>progesteron+LNG-RIA</a:t>
            </a:r>
            <a:endParaRPr lang="tr-TR" altLang="tr-TR" sz="2400" dirty="0">
              <a:solidFill>
                <a:srgbClr val="25516C"/>
              </a:solidFill>
              <a:sym typeface="Source Sans Pro" pitchFamily="34" charset="0"/>
            </a:endParaRPr>
          </a:p>
        </p:txBody>
      </p:sp>
      <p:sp>
        <p:nvSpPr>
          <p:cNvPr id="5" name="Metin kutusu 10"/>
          <p:cNvSpPr txBox="1">
            <a:spLocks noChangeArrowheads="1"/>
          </p:cNvSpPr>
          <p:nvPr/>
        </p:nvSpPr>
        <p:spPr bwMode="auto">
          <a:xfrm>
            <a:off x="1072386" y="3645024"/>
            <a:ext cx="1665111" cy="120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Font typeface="Arial" pitchFamily="34" charset="0"/>
              <a:buNone/>
            </a:pPr>
            <a:r>
              <a:rPr lang="tr-TR" altLang="tr-TR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1038     </a:t>
            </a:r>
          </a:p>
          <a:p>
            <a:pPr algn="ctr" eaLnBrk="1" hangingPunct="1">
              <a:buClr>
                <a:srgbClr val="000000"/>
              </a:buClr>
              <a:buFont typeface="Arial" pitchFamily="34" charset="0"/>
              <a:buNone/>
            </a:pPr>
            <a:r>
              <a:rPr lang="tr-TR" altLang="tr-TR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Kadın</a:t>
            </a:r>
          </a:p>
          <a:p>
            <a:pPr algn="ctr" eaLnBrk="1" hangingPunct="1">
              <a:buClr>
                <a:srgbClr val="000000"/>
              </a:buClr>
              <a:buFont typeface="Arial" pitchFamily="34" charset="0"/>
              <a:buNone/>
            </a:pPr>
            <a:r>
              <a:rPr lang="tr-TR" altLang="tr-TR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EC/AEH</a:t>
            </a:r>
            <a:endParaRPr lang="en-US" altLang="tr-TR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017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555257"/>
              </p:ext>
            </p:extLst>
          </p:nvPr>
        </p:nvGraphicFramePr>
        <p:xfrm>
          <a:off x="0" y="476672"/>
          <a:ext cx="9144000" cy="5988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809936"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209518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Over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smtClean="0"/>
                        <a:t>doku </a:t>
                      </a:r>
                      <a:r>
                        <a:rPr lang="tr-TR" b="1" dirty="0" err="1" smtClean="0"/>
                        <a:t>kriyopreservasyonu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smtClean="0"/>
                        <a:t>ve transplantasyon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</a:t>
                      </a:r>
                      <a:r>
                        <a:rPr lang="tr-TR" dirty="0" err="1" smtClean="0"/>
                        <a:t>Over</a:t>
                      </a:r>
                      <a:r>
                        <a:rPr lang="tr-TR" dirty="0" smtClean="0"/>
                        <a:t> dokusunun dondurulur.</a:t>
                      </a:r>
                    </a:p>
                    <a:p>
                      <a:r>
                        <a:rPr lang="tr-TR" dirty="0" smtClean="0"/>
                        <a:t>-Tedavi sonrası </a:t>
                      </a:r>
                      <a:r>
                        <a:rPr lang="tr-TR" dirty="0" err="1" smtClean="0"/>
                        <a:t>reimplantasyon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Over</a:t>
                      </a:r>
                      <a:r>
                        <a:rPr lang="tr-TR" dirty="0" smtClean="0"/>
                        <a:t> tutulumu varsa mümkün değildir.</a:t>
                      </a:r>
                    </a:p>
                  </a:txBody>
                  <a:tcPr/>
                </a:tc>
              </a:tr>
              <a:tr h="651279">
                <a:tc>
                  <a:txBody>
                    <a:bodyPr/>
                    <a:lstStyle/>
                    <a:p>
                      <a:r>
                        <a:rPr lang="tr-TR" b="1" dirty="0" smtClean="0"/>
                        <a:t>Oosit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dirty="0" err="1" smtClean="0"/>
                        <a:t>kriyoprezervasyonu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</a:t>
                      </a:r>
                      <a:r>
                        <a:rPr lang="tr-TR" dirty="0" err="1" smtClean="0"/>
                        <a:t>Fertilize</a:t>
                      </a:r>
                      <a:r>
                        <a:rPr lang="tr-TR" baseline="0" dirty="0" smtClean="0"/>
                        <a:t> olmamış yumurtalar toplanıp dondurulur.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Çözülmüş her oosit için %2 canlı doğum.</a:t>
                      </a:r>
                      <a:endParaRPr lang="tr-TR" dirty="0"/>
                    </a:p>
                  </a:txBody>
                  <a:tcPr/>
                </a:tc>
              </a:tr>
              <a:tr h="651279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Embriyo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dirty="0" err="1" smtClean="0"/>
                        <a:t>kriyoprezervasyonu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-Yumurta toplanır.</a:t>
                      </a:r>
                    </a:p>
                    <a:p>
                      <a:r>
                        <a:rPr lang="tr-TR" dirty="0" smtClean="0"/>
                        <a:t>-IVF .</a:t>
                      </a:r>
                    </a:p>
                    <a:p>
                      <a:r>
                        <a:rPr lang="tr-TR" dirty="0" smtClean="0"/>
                        <a:t>-embriyolar </a:t>
                      </a:r>
                      <a:r>
                        <a:rPr lang="tr-TR" dirty="0" err="1" smtClean="0"/>
                        <a:t>implantasyon</a:t>
                      </a:r>
                      <a:r>
                        <a:rPr lang="tr-TR" dirty="0" smtClean="0"/>
                        <a:t> için saklanır.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En</a:t>
                      </a:r>
                      <a:r>
                        <a:rPr lang="tr-TR" baseline="0" dirty="0" smtClean="0"/>
                        <a:t> yaygın kullanılan tekniktir.</a:t>
                      </a:r>
                    </a:p>
                    <a:p>
                      <a:r>
                        <a:rPr lang="tr-TR" baseline="0" dirty="0" smtClean="0"/>
                        <a:t>Partner gereklidir.</a:t>
                      </a:r>
                    </a:p>
                    <a:p>
                      <a:r>
                        <a:rPr lang="tr-TR" sz="1800" dirty="0" err="1" smtClean="0"/>
                        <a:t>Fekundabilite</a:t>
                      </a:r>
                      <a:r>
                        <a:rPr lang="tr-TR" sz="1800" dirty="0" smtClean="0"/>
                        <a:t>: %22-35</a:t>
                      </a:r>
                      <a:endParaRPr lang="tr-TR" dirty="0"/>
                    </a:p>
                  </a:txBody>
                  <a:tcPr/>
                </a:tc>
              </a:tr>
              <a:tr h="651279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Ovaryan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transpozisyon</a:t>
                      </a:r>
                      <a:endParaRPr lang="tr-TR" b="1" dirty="0" smtClean="0"/>
                    </a:p>
                    <a:p>
                      <a:r>
                        <a:rPr lang="tr-TR" b="1" dirty="0" smtClean="0"/>
                        <a:t>(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Ooforopeksi</a:t>
                      </a:r>
                      <a:r>
                        <a:rPr lang="tr-TR" b="1" baseline="0" dirty="0" smtClean="0"/>
                        <a:t> )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</a:t>
                      </a:r>
                      <a:r>
                        <a:rPr lang="tr-TR" dirty="0" err="1" smtClean="0"/>
                        <a:t>Overlerin</a:t>
                      </a:r>
                      <a:r>
                        <a:rPr lang="tr-TR" dirty="0" smtClean="0"/>
                        <a:t> pozisyonu</a:t>
                      </a:r>
                      <a:r>
                        <a:rPr lang="tr-TR" baseline="0" dirty="0" smtClean="0"/>
                        <a:t> değiştirilir.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Başarı</a:t>
                      </a:r>
                      <a:r>
                        <a:rPr lang="tr-TR" baseline="0" dirty="0" smtClean="0"/>
                        <a:t> şansı %50’dir.</a:t>
                      </a:r>
                      <a:endParaRPr lang="tr-TR" dirty="0"/>
                    </a:p>
                  </a:txBody>
                  <a:tcPr/>
                </a:tc>
              </a:tr>
              <a:tr h="547241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Fertilite</a:t>
                      </a:r>
                      <a:r>
                        <a:rPr lang="tr-TR" b="1" dirty="0" smtClean="0"/>
                        <a:t> koruyucu cerrahi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930398">
                <a:tc>
                  <a:txBody>
                    <a:bodyPr/>
                    <a:lstStyle/>
                    <a:p>
                      <a:r>
                        <a:rPr lang="tr-TR" b="1" dirty="0" err="1" smtClean="0"/>
                        <a:t>GnRH</a:t>
                      </a:r>
                      <a:r>
                        <a:rPr lang="tr-TR" b="1" dirty="0" smtClean="0"/>
                        <a:t> </a:t>
                      </a:r>
                      <a:r>
                        <a:rPr lang="tr-TR" b="1" dirty="0" err="1" smtClean="0"/>
                        <a:t>analogları</a:t>
                      </a:r>
                      <a:r>
                        <a:rPr lang="tr-TR" b="1" dirty="0" smtClean="0"/>
                        <a:t> ile </a:t>
                      </a:r>
                      <a:r>
                        <a:rPr lang="tr-TR" b="1" dirty="0" err="1" smtClean="0"/>
                        <a:t>ovaryan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supresyon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-KT ve</a:t>
                      </a:r>
                      <a:r>
                        <a:rPr lang="tr-TR" baseline="0" dirty="0" smtClean="0"/>
                        <a:t>ya </a:t>
                      </a:r>
                      <a:r>
                        <a:rPr lang="tr-TR" baseline="0" dirty="0" err="1" smtClean="0"/>
                        <a:t>Rt</a:t>
                      </a:r>
                      <a:r>
                        <a:rPr lang="tr-TR" baseline="0" dirty="0" smtClean="0"/>
                        <a:t> esnasında </a:t>
                      </a:r>
                      <a:r>
                        <a:rPr lang="tr-TR" baseline="0" dirty="0" err="1" smtClean="0"/>
                        <a:t>overin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hormonal</a:t>
                      </a:r>
                      <a:r>
                        <a:rPr lang="tr-TR" baseline="0" dirty="0" smtClean="0"/>
                        <a:t> tedavilerle korunmasıdır.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Araştırılma</a:t>
                      </a:r>
                      <a:r>
                        <a:rPr lang="tr-TR" baseline="0" dirty="0" smtClean="0"/>
                        <a:t> aşamasındadır.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404664"/>
            <a:ext cx="205172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393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715970"/>
              </p:ext>
            </p:extLst>
          </p:nvPr>
        </p:nvGraphicFramePr>
        <p:xfrm>
          <a:off x="251520" y="2312508"/>
          <a:ext cx="8712969" cy="4538186"/>
        </p:xfrm>
        <a:graphic>
          <a:graphicData uri="http://schemas.openxmlformats.org/drawingml/2006/table">
            <a:tbl>
              <a:tblPr/>
              <a:tblGrid>
                <a:gridCol w="2341982"/>
                <a:gridCol w="2014502"/>
                <a:gridCol w="2178243"/>
                <a:gridCol w="2178242"/>
              </a:tblGrid>
              <a:tr h="10695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Tam yanıt oranı (%)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Gebelik oranı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(%)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Doğum oranı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(%)</a:t>
                      </a: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5516C"/>
                    </a:solidFill>
                  </a:tcPr>
                </a:tc>
              </a:tr>
              <a:tr h="1082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Oral </a:t>
                      </a:r>
                      <a:r>
                        <a:rPr kumimoji="0" lang="tr-TR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progesteron</a:t>
                      </a:r>
                      <a:r>
                        <a:rPr kumimoji="0" lang="tr-TR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 (MPA&gt;400mg/gün)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(63-77)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34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(30-38)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20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</a:tr>
              <a:tr h="983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LNG-RİA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76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(67-83)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18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(7-37)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14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DF3"/>
                    </a:solidFill>
                  </a:tcPr>
                </a:tc>
              </a:tr>
              <a:tr h="968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Oral </a:t>
                      </a:r>
                      <a:r>
                        <a:rPr kumimoji="0" lang="tr-TR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progesteron</a:t>
                      </a:r>
                      <a:r>
                        <a:rPr kumimoji="0" lang="tr-T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 +LNG-RİA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87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(75-93)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40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(20-63)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Arial" pitchFamily="34" charset="0"/>
                        </a:rPr>
                        <a:t>35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81280" marR="81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DEF5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8" t="11855" r="2821" b="44073"/>
          <a:stretch>
            <a:fillRect/>
          </a:stretch>
        </p:blipFill>
        <p:spPr bwMode="auto">
          <a:xfrm>
            <a:off x="1259632" y="116632"/>
            <a:ext cx="5717822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1649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1"/>
            <a:ext cx="7068359" cy="3205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123728" y="3861048"/>
            <a:ext cx="4248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160 mg MPA / gün</a:t>
            </a:r>
          </a:p>
          <a:p>
            <a:r>
              <a:rPr lang="tr-TR" sz="3200" dirty="0" smtClean="0"/>
              <a:t>1 mg </a:t>
            </a:r>
            <a:r>
              <a:rPr lang="tr-TR" sz="3200" dirty="0" err="1" smtClean="0"/>
              <a:t>Anastrozole</a:t>
            </a:r>
            <a:r>
              <a:rPr lang="tr-TR" sz="3200" dirty="0" smtClean="0"/>
              <a:t> / gün </a:t>
            </a:r>
            <a:endParaRPr lang="tr-TR" sz="32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2267744" y="5805264"/>
            <a:ext cx="4343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Her 2 hastada da  kanser geriliyor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2049110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61" y="548680"/>
            <a:ext cx="83058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13" y="3272830"/>
            <a:ext cx="5088735" cy="159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25144"/>
            <a:ext cx="41910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99" y="410567"/>
            <a:ext cx="5305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827584" y="5445224"/>
            <a:ext cx="2312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13 kadın  gebelik istedi</a:t>
            </a:r>
          </a:p>
          <a:p>
            <a:r>
              <a:rPr lang="tr-TR" dirty="0" smtClean="0"/>
              <a:t>2 gebelik 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3188404" y="4087508"/>
            <a:ext cx="11079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/>
              <a:t>2,5 mg /</a:t>
            </a:r>
            <a:r>
              <a:rPr lang="tr-TR" sz="1200" dirty="0" smtClean="0"/>
              <a:t>gün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13294224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59632" y="2622847"/>
            <a:ext cx="6946900" cy="3970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150000"/>
              </a:lnSpc>
              <a:buClr>
                <a:srgbClr val="00BEF2"/>
              </a:buClr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25516C"/>
                </a:solidFill>
              </a:rPr>
              <a:t>Tek merkezli 15 yıllık vaka </a:t>
            </a:r>
            <a:r>
              <a:rPr lang="tr-TR" sz="2800" dirty="0" smtClean="0">
                <a:solidFill>
                  <a:srgbClr val="25516C"/>
                </a:solidFill>
              </a:rPr>
              <a:t>serisi</a:t>
            </a:r>
          </a:p>
          <a:p>
            <a:pPr marL="342900" indent="-342900" eaLnBrk="1" hangingPunct="1">
              <a:lnSpc>
                <a:spcPct val="150000"/>
              </a:lnSpc>
              <a:buClr>
                <a:srgbClr val="00BEF2"/>
              </a:buClr>
              <a:buFont typeface="Arial" pitchFamily="34" charset="0"/>
              <a:buChar char="•"/>
              <a:defRPr/>
            </a:pPr>
            <a:r>
              <a:rPr lang="tr-TR" sz="2800" dirty="0" smtClean="0">
                <a:solidFill>
                  <a:srgbClr val="25516C"/>
                </a:solidFill>
              </a:rPr>
              <a:t>%22 MA    /     %78  </a:t>
            </a:r>
            <a:r>
              <a:rPr lang="tr-TR" sz="2800" dirty="0" err="1" smtClean="0">
                <a:solidFill>
                  <a:srgbClr val="25516C"/>
                </a:solidFill>
              </a:rPr>
              <a:t>levonorgestrel</a:t>
            </a:r>
            <a:r>
              <a:rPr lang="tr-TR" sz="2800" dirty="0" smtClean="0">
                <a:solidFill>
                  <a:srgbClr val="25516C"/>
                </a:solidFill>
              </a:rPr>
              <a:t> (</a:t>
            </a:r>
            <a:r>
              <a:rPr lang="tr-TR" sz="2800" dirty="0" err="1" smtClean="0">
                <a:solidFill>
                  <a:srgbClr val="25516C"/>
                </a:solidFill>
              </a:rPr>
              <a:t>mirena</a:t>
            </a:r>
            <a:r>
              <a:rPr lang="tr-TR" sz="2800" dirty="0" smtClean="0">
                <a:solidFill>
                  <a:srgbClr val="25516C"/>
                </a:solidFill>
              </a:rPr>
              <a:t>)</a:t>
            </a:r>
            <a:endParaRPr lang="tr-TR" sz="2800" dirty="0">
              <a:solidFill>
                <a:srgbClr val="25516C"/>
              </a:solidFill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00BEF2"/>
              </a:buClr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rgbClr val="25516C"/>
                </a:solidFill>
              </a:rPr>
              <a:t>28 EC vakası % 89.3 tam yanıt</a:t>
            </a:r>
          </a:p>
          <a:p>
            <a:pPr marL="342900" indent="-342900" eaLnBrk="1" hangingPunct="1">
              <a:lnSpc>
                <a:spcPct val="150000"/>
              </a:lnSpc>
              <a:buClr>
                <a:srgbClr val="00BEF2"/>
              </a:buClr>
              <a:buFont typeface="Arial" pitchFamily="34" charset="0"/>
              <a:buChar char="•"/>
              <a:defRPr/>
            </a:pPr>
            <a:r>
              <a:rPr lang="tr-TR" sz="2800" dirty="0" err="1">
                <a:solidFill>
                  <a:srgbClr val="25516C"/>
                </a:solidFill>
              </a:rPr>
              <a:t>Persistans</a:t>
            </a:r>
            <a:r>
              <a:rPr lang="tr-TR" sz="2800" dirty="0">
                <a:solidFill>
                  <a:srgbClr val="25516C"/>
                </a:solidFill>
              </a:rPr>
              <a:t> % 7.1   </a:t>
            </a:r>
            <a:r>
              <a:rPr lang="tr-TR" sz="2800" dirty="0" err="1">
                <a:solidFill>
                  <a:srgbClr val="25516C"/>
                </a:solidFill>
              </a:rPr>
              <a:t>Progresyon</a:t>
            </a:r>
            <a:r>
              <a:rPr lang="tr-TR" sz="2800" dirty="0">
                <a:solidFill>
                  <a:srgbClr val="25516C"/>
                </a:solidFill>
              </a:rPr>
              <a:t> % 3.6</a:t>
            </a:r>
          </a:p>
          <a:p>
            <a:pPr marL="342900" indent="-342900" eaLnBrk="1" hangingPunct="1">
              <a:lnSpc>
                <a:spcPct val="150000"/>
              </a:lnSpc>
              <a:buClr>
                <a:srgbClr val="00BEF2"/>
              </a:buClr>
              <a:buFont typeface="Arial" pitchFamily="34" charset="0"/>
              <a:buChar char="•"/>
              <a:defRPr/>
            </a:pPr>
            <a:r>
              <a:rPr lang="tr-TR" sz="2800" dirty="0" smtClean="0">
                <a:solidFill>
                  <a:srgbClr val="25516C"/>
                </a:solidFill>
              </a:rPr>
              <a:t>Gebelik </a:t>
            </a:r>
            <a:r>
              <a:rPr lang="tr-TR" sz="2800" dirty="0">
                <a:solidFill>
                  <a:srgbClr val="25516C"/>
                </a:solidFill>
              </a:rPr>
              <a:t>istemi (% 57.7) olanlarda;</a:t>
            </a:r>
          </a:p>
          <a:p>
            <a:pPr marL="342900" indent="-342900" eaLnBrk="1" hangingPunct="1">
              <a:lnSpc>
                <a:spcPct val="150000"/>
              </a:lnSpc>
              <a:buClr>
                <a:srgbClr val="000000"/>
              </a:buClr>
              <a:buFont typeface="Arial" pitchFamily="34" charset="0"/>
              <a:buNone/>
              <a:defRPr/>
            </a:pPr>
            <a:r>
              <a:rPr lang="tr-TR" sz="2800" b="1" dirty="0">
                <a:solidFill>
                  <a:srgbClr val="25516C"/>
                </a:solidFill>
              </a:rPr>
              <a:t>   </a:t>
            </a:r>
            <a:r>
              <a:rPr lang="tr-TR" sz="2800" b="1" i="1" u="sng" dirty="0">
                <a:solidFill>
                  <a:srgbClr val="25516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Gebelik % 93.3  Canlı doğum % 86.6</a:t>
            </a:r>
            <a:endParaRPr lang="en-US" sz="2800" dirty="0">
              <a:solidFill>
                <a:srgbClr val="25516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4483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7820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55" y="476672"/>
            <a:ext cx="6238879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80" y="3652574"/>
            <a:ext cx="6322154" cy="265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6732240" y="1052736"/>
            <a:ext cx="2304256" cy="172819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u="sng" dirty="0" smtClean="0">
                <a:solidFill>
                  <a:schemeClr val="tx1"/>
                </a:solidFill>
              </a:rPr>
              <a:t>Sadece </a:t>
            </a:r>
            <a:r>
              <a:rPr lang="tr-TR" b="1" u="sng" dirty="0" err="1" smtClean="0">
                <a:solidFill>
                  <a:schemeClr val="tx1"/>
                </a:solidFill>
              </a:rPr>
              <a:t>progesteron</a:t>
            </a:r>
            <a:endParaRPr lang="tr-TR" b="1" u="sng" dirty="0" smtClean="0">
              <a:solidFill>
                <a:schemeClr val="tx1"/>
              </a:solidFill>
            </a:endParaRP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Tekrarlama 50/214 (%23)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732240" y="4260866"/>
            <a:ext cx="2304256" cy="161640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u="sng" dirty="0" smtClean="0">
                <a:solidFill>
                  <a:schemeClr val="tx1"/>
                </a:solidFill>
              </a:rPr>
              <a:t>H/S sonrası </a:t>
            </a:r>
            <a:r>
              <a:rPr lang="tr-TR" b="1" u="sng" dirty="0" err="1" smtClean="0">
                <a:solidFill>
                  <a:schemeClr val="tx1"/>
                </a:solidFill>
              </a:rPr>
              <a:t>progesteron</a:t>
            </a:r>
            <a:endParaRPr lang="tr-TR" b="1" u="sng" dirty="0" smtClean="0">
              <a:solidFill>
                <a:schemeClr val="tx1"/>
              </a:solidFill>
            </a:endParaRP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Tekrarlama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9/60 (%15)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22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4600"/>
            <a:ext cx="468864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906" y="2514600"/>
            <a:ext cx="4195092" cy="4315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032"/>
            <a:ext cx="6683248" cy="250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491880" y="4365104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P:0.07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7452320" y="4365104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P:0.49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631146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2"/>
          <p:cNvSpPr txBox="1">
            <a:spLocks/>
          </p:cNvSpPr>
          <p:nvPr/>
        </p:nvSpPr>
        <p:spPr bwMode="auto">
          <a:xfrm>
            <a:off x="467544" y="1744663"/>
            <a:ext cx="8301585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marL="457200" indent="-355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00BEF2"/>
              </a:buClr>
              <a:buSzPts val="2000"/>
              <a:buFont typeface="Arial" pitchFamily="34" charset="0"/>
              <a:buChar char="•"/>
            </a:pP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Kc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, </a:t>
            </a: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Ac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, prostat ve </a:t>
            </a: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kolorektal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kanserlerde;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    </a:t>
            </a: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insidansı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azaltıp </a:t>
            </a:r>
            <a:r>
              <a:rPr lang="tr-TR" altLang="tr-TR" sz="2400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yaşam süresi 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artmakta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00BEF2"/>
              </a:buClr>
              <a:buSzPts val="2000"/>
              <a:buFont typeface="Arial" pitchFamily="34" charset="0"/>
              <a:buChar char="•"/>
            </a:pP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Jinekolojik tümörlerde faydalı etkileri gösterilmekte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00BEF2"/>
              </a:buClr>
              <a:buSzPts val="2000"/>
              <a:buFont typeface="Arial" pitchFamily="34" charset="0"/>
              <a:buChar char="•"/>
            </a:pPr>
            <a:r>
              <a:rPr lang="tr-TR" altLang="tr-TR" sz="2400" dirty="0" err="1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Endometriyum</a:t>
            </a:r>
            <a:r>
              <a:rPr lang="tr-TR" altLang="tr-TR" sz="2400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</a:t>
            </a:r>
            <a:r>
              <a:rPr lang="tr-TR" altLang="tr-TR" sz="2400" dirty="0" err="1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Ca</a:t>
            </a:r>
            <a:r>
              <a:rPr lang="tr-TR" altLang="tr-TR" sz="2400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riski % 13 azalmakta  (RR=0.87)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00BEF2"/>
              </a:buClr>
              <a:buSzPts val="2000"/>
              <a:buFont typeface="Arial" pitchFamily="34" charset="0"/>
              <a:buChar char="•"/>
            </a:pP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EC hastalarında </a:t>
            </a:r>
            <a:r>
              <a:rPr lang="tr-TR" altLang="tr-TR" sz="2400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yaşam süresi 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anlamlı </a:t>
            </a:r>
            <a:r>
              <a:rPr lang="tr-TR" altLang="tr-TR" sz="2400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artmakta </a:t>
            </a:r>
            <a:r>
              <a:rPr lang="tr-TR" altLang="tr-TR" sz="1800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(HR=0.63</a:t>
            </a:r>
            <a:r>
              <a:rPr lang="tr-TR" altLang="tr-TR" sz="18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)</a:t>
            </a:r>
          </a:p>
        </p:txBody>
      </p:sp>
      <p:sp>
        <p:nvSpPr>
          <p:cNvPr id="3" name="Metin kutusu 5"/>
          <p:cNvSpPr txBox="1">
            <a:spLocks noChangeArrowheads="1"/>
          </p:cNvSpPr>
          <p:nvPr/>
        </p:nvSpPr>
        <p:spPr bwMode="auto">
          <a:xfrm>
            <a:off x="5868144" y="5949280"/>
            <a:ext cx="29009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itchFamily="34" charset="0"/>
              <a:buNone/>
            </a:pPr>
            <a:r>
              <a:rPr lang="tr-TR" altLang="tr-TR" sz="1200" i="1" dirty="0" err="1">
                <a:solidFill>
                  <a:srgbClr val="25516C"/>
                </a:solidFill>
              </a:rPr>
              <a:t>Tang</a:t>
            </a:r>
            <a:r>
              <a:rPr lang="tr-TR" altLang="tr-TR" sz="1200" i="1" dirty="0">
                <a:solidFill>
                  <a:srgbClr val="25516C"/>
                </a:solidFill>
              </a:rPr>
              <a:t> YL, </a:t>
            </a:r>
            <a:r>
              <a:rPr lang="tr-TR" altLang="tr-TR" sz="1200" i="1" dirty="0" err="1">
                <a:solidFill>
                  <a:srgbClr val="25516C"/>
                </a:solidFill>
              </a:rPr>
              <a:t>Biomed</a:t>
            </a:r>
            <a:r>
              <a:rPr lang="tr-TR" altLang="tr-TR" sz="1200" i="1" dirty="0">
                <a:solidFill>
                  <a:srgbClr val="25516C"/>
                </a:solidFill>
              </a:rPr>
              <a:t> </a:t>
            </a:r>
            <a:r>
              <a:rPr lang="tr-TR" altLang="tr-TR" sz="1200" i="1" dirty="0" err="1">
                <a:solidFill>
                  <a:srgbClr val="25516C"/>
                </a:solidFill>
              </a:rPr>
              <a:t>Res</a:t>
            </a:r>
            <a:r>
              <a:rPr lang="tr-TR" altLang="tr-TR" sz="1200" i="1" dirty="0">
                <a:solidFill>
                  <a:srgbClr val="25516C"/>
                </a:solidFill>
              </a:rPr>
              <a:t> </a:t>
            </a:r>
            <a:r>
              <a:rPr lang="tr-TR" altLang="tr-TR" sz="1200" i="1" dirty="0" err="1">
                <a:solidFill>
                  <a:srgbClr val="25516C"/>
                </a:solidFill>
              </a:rPr>
              <a:t>Int</a:t>
            </a:r>
            <a:r>
              <a:rPr lang="tr-TR" altLang="tr-TR" sz="1200" i="1" dirty="0">
                <a:solidFill>
                  <a:srgbClr val="25516C"/>
                </a:solidFill>
              </a:rPr>
              <a:t>, 2017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203847" y="621438"/>
            <a:ext cx="22115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err="1" smtClean="0"/>
              <a:t>Metformin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393494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2"/>
          <p:cNvSpPr txBox="1">
            <a:spLocks/>
          </p:cNvSpPr>
          <p:nvPr/>
        </p:nvSpPr>
        <p:spPr bwMode="auto">
          <a:xfrm>
            <a:off x="725458" y="1848717"/>
            <a:ext cx="7803102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marL="457200" indent="-355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00BEF2"/>
              </a:buClr>
              <a:buSzPts val="2000"/>
              <a:buFont typeface="Arial" pitchFamily="34" charset="0"/>
              <a:buChar char="•"/>
            </a:pP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İnsulin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direnci ve seviyelerinde azalma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00BEF2"/>
              </a:buClr>
              <a:buSzPts val="2000"/>
              <a:buFont typeface="Arial" pitchFamily="34" charset="0"/>
              <a:buChar char="•"/>
            </a:pP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Aktive AMPK üzerinden </a:t>
            </a: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mTOR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</a:t>
            </a: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down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</a:t>
            </a: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regulasyonu</a:t>
            </a:r>
            <a:endParaRPr lang="tr-TR" altLang="tr-TR" sz="2400" dirty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00BEF2"/>
              </a:buClr>
              <a:buSzPts val="2000"/>
              <a:buFont typeface="Arial" pitchFamily="34" charset="0"/>
              <a:buChar char="•"/>
            </a:pP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AMPK bağımsız büyüme sinyallerinin </a:t>
            </a: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inhibisyonu</a:t>
            </a:r>
            <a:endParaRPr lang="tr-TR" altLang="tr-TR" sz="2400" dirty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    (Ki-67 ve PAX-2 ekspresyonlarının azalması)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00BEF2"/>
              </a:buClr>
              <a:buSzPts val="2000"/>
              <a:buFont typeface="Arial" pitchFamily="34" charset="0"/>
              <a:buChar char="•"/>
            </a:pP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İmmun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</a:t>
            </a: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regulasyon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ile </a:t>
            </a:r>
            <a:r>
              <a:rPr lang="tr-TR" altLang="tr-TR" sz="24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sitotoksite</a:t>
            </a:r>
            <a:r>
              <a:rPr lang="tr-TR" altLang="tr-TR" sz="24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artışı</a:t>
            </a:r>
          </a:p>
        </p:txBody>
      </p:sp>
      <p:sp>
        <p:nvSpPr>
          <p:cNvPr id="3" name="Metin kutusu 6"/>
          <p:cNvSpPr txBox="1">
            <a:spLocks noChangeArrowheads="1"/>
          </p:cNvSpPr>
          <p:nvPr/>
        </p:nvSpPr>
        <p:spPr bwMode="auto">
          <a:xfrm>
            <a:off x="6372200" y="6093296"/>
            <a:ext cx="21563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Font typeface="Arial" pitchFamily="34" charset="0"/>
              <a:buNone/>
            </a:pPr>
            <a:r>
              <a:rPr lang="tr-TR" altLang="tr-TR" sz="1200" i="1" dirty="0" err="1">
                <a:solidFill>
                  <a:srgbClr val="25516C"/>
                </a:solidFill>
              </a:rPr>
              <a:t>Pierotti</a:t>
            </a:r>
            <a:r>
              <a:rPr lang="tr-TR" altLang="tr-TR" sz="1200" i="1" dirty="0">
                <a:solidFill>
                  <a:srgbClr val="25516C"/>
                </a:solidFill>
              </a:rPr>
              <a:t> MA, </a:t>
            </a:r>
            <a:r>
              <a:rPr lang="tr-TR" altLang="tr-TR" sz="1200" i="1" dirty="0" err="1">
                <a:solidFill>
                  <a:srgbClr val="25516C"/>
                </a:solidFill>
              </a:rPr>
              <a:t>Oncogene</a:t>
            </a:r>
            <a:r>
              <a:rPr lang="tr-TR" altLang="tr-TR" sz="1200" i="1" dirty="0">
                <a:solidFill>
                  <a:srgbClr val="25516C"/>
                </a:solidFill>
              </a:rPr>
              <a:t>, 2013</a:t>
            </a:r>
            <a:endParaRPr lang="en-US" altLang="tr-TR" sz="1200" i="1" dirty="0">
              <a:solidFill>
                <a:srgbClr val="25516C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195736" y="893369"/>
            <a:ext cx="4369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err="1" smtClean="0"/>
              <a:t>Metformin</a:t>
            </a:r>
            <a:r>
              <a:rPr lang="tr-TR" sz="2800" dirty="0" smtClean="0"/>
              <a:t> Etki Mekanizması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251768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2"/>
          <p:cNvSpPr txBox="1">
            <a:spLocks/>
          </p:cNvSpPr>
          <p:nvPr/>
        </p:nvSpPr>
        <p:spPr bwMode="auto">
          <a:xfrm>
            <a:off x="395536" y="1844824"/>
            <a:ext cx="8568952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marL="457200" indent="-355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Arial" pitchFamily="34" charset="0"/>
              <a:buChar char="•"/>
            </a:pPr>
            <a:r>
              <a:rPr lang="tr-TR" altLang="tr-TR" sz="28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feMMe</a:t>
            </a:r>
            <a:r>
              <a:rPr lang="tr-TR" altLang="tr-TR" sz="28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(</a:t>
            </a:r>
            <a:r>
              <a:rPr lang="tr-TR" altLang="tr-TR" sz="28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The</a:t>
            </a:r>
            <a:r>
              <a:rPr lang="tr-TR" altLang="tr-TR" sz="28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</a:t>
            </a:r>
            <a:r>
              <a:rPr lang="tr-TR" altLang="tr-TR" sz="28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University</a:t>
            </a:r>
            <a:r>
              <a:rPr lang="tr-TR" altLang="tr-TR" sz="28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of </a:t>
            </a:r>
            <a:r>
              <a:rPr lang="tr-TR" altLang="tr-TR" sz="28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Queensland</a:t>
            </a:r>
            <a:r>
              <a:rPr lang="tr-TR" altLang="tr-TR" sz="2800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)</a:t>
            </a:r>
          </a:p>
          <a:p>
            <a:pPr marL="101600" indent="0" eaLnBrk="1" hangingPunct="1">
              <a:spcBef>
                <a:spcPts val="600"/>
              </a:spcBef>
              <a:buClr>
                <a:srgbClr val="00BEF2"/>
              </a:buClr>
              <a:buSzPts val="2000"/>
            </a:pPr>
            <a:endParaRPr lang="tr-TR" altLang="tr-TR" sz="2800" dirty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1800" u="sng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Faz II, </a:t>
            </a:r>
            <a:r>
              <a:rPr lang="tr-TR" altLang="tr-TR" sz="1800" u="sng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randomize</a:t>
            </a:r>
            <a:r>
              <a:rPr lang="tr-TR" altLang="tr-TR" sz="1800" u="sng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kontrollü çalışma           BMI&gt;30 kg/m</a:t>
            </a:r>
            <a:r>
              <a:rPr lang="tr-TR" altLang="tr-TR" sz="1800" u="sng" baseline="30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2</a:t>
            </a:r>
            <a:r>
              <a:rPr lang="tr-TR" altLang="tr-TR" sz="1800" u="sng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erken evre </a:t>
            </a:r>
            <a:r>
              <a:rPr lang="tr-TR" altLang="tr-TR" sz="1800" u="sng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hastalar</a:t>
            </a: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endParaRPr lang="tr-TR" altLang="tr-TR" sz="1800" u="sng" dirty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Kompleks </a:t>
            </a:r>
            <a:r>
              <a:rPr lang="tr-TR" altLang="tr-TR" sz="20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atipili</a:t>
            </a: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</a:t>
            </a:r>
            <a:r>
              <a:rPr lang="tr-TR" altLang="tr-TR" sz="20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hiperplazi</a:t>
            </a: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ve Evre 1 </a:t>
            </a:r>
            <a:r>
              <a:rPr lang="tr-TR" altLang="tr-TR" sz="20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grade</a:t>
            </a: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1 </a:t>
            </a:r>
            <a:r>
              <a:rPr lang="tr-TR" altLang="tr-TR" sz="2000" dirty="0" err="1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Endometrioid</a:t>
            </a:r>
            <a:r>
              <a:rPr lang="tr-TR" altLang="tr-TR" sz="2000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</a:t>
            </a:r>
            <a:r>
              <a:rPr lang="tr-TR" altLang="tr-TR" sz="2000" dirty="0" err="1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adeno</a:t>
            </a:r>
            <a:r>
              <a:rPr lang="tr-TR" altLang="tr-TR" sz="2000" dirty="0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</a:t>
            </a:r>
            <a:r>
              <a:rPr lang="tr-TR" altLang="tr-TR" sz="2000" dirty="0" err="1" smtClean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ca</a:t>
            </a:r>
            <a:endParaRPr lang="tr-TR" altLang="tr-TR" sz="2000" dirty="0" smtClean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endParaRPr lang="tr-TR" altLang="tr-TR" sz="2000" dirty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1.Grup; </a:t>
            </a:r>
            <a:r>
              <a:rPr lang="tr-TR" altLang="tr-TR" sz="20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metformin</a:t>
            </a: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2x500 mg/gün + </a:t>
            </a:r>
            <a:r>
              <a:rPr lang="tr-TR" altLang="tr-TR" sz="20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Mirena</a:t>
            </a:r>
            <a:endParaRPr lang="tr-TR" altLang="tr-TR" sz="2000" dirty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2.Grup; </a:t>
            </a:r>
            <a:r>
              <a:rPr lang="tr-TR" altLang="tr-TR" sz="20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Mirena</a:t>
            </a:r>
            <a:endParaRPr lang="tr-TR" altLang="tr-TR" sz="2000" dirty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3.Grup; </a:t>
            </a:r>
            <a:r>
              <a:rPr lang="tr-TR" altLang="tr-TR" sz="2000" dirty="0" err="1">
                <a:solidFill>
                  <a:srgbClr val="25516C"/>
                </a:solidFill>
                <a:latin typeface="Monstre"/>
                <a:sym typeface="Source Sans Pro" pitchFamily="34" charset="0"/>
              </a:rPr>
              <a:t>Mirena</a:t>
            </a:r>
            <a:r>
              <a:rPr lang="tr-TR" altLang="tr-TR" sz="20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+ Kilo verme                  </a:t>
            </a: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endParaRPr lang="tr-TR" altLang="tr-TR" sz="1800" dirty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None/>
            </a:pPr>
            <a:r>
              <a:rPr lang="tr-TR" altLang="tr-TR" sz="1800" dirty="0">
                <a:solidFill>
                  <a:srgbClr val="25516C"/>
                </a:solidFill>
                <a:latin typeface="Monstre"/>
                <a:sym typeface="Source Sans Pro" pitchFamily="34" charset="0"/>
              </a:rPr>
              <a:t>                                                                           Hedef 165 hasta, Aralık-2019</a:t>
            </a:r>
          </a:p>
          <a:p>
            <a:pPr eaLnBrk="1" hangingPunct="1">
              <a:spcBef>
                <a:spcPts val="600"/>
              </a:spcBef>
              <a:buClr>
                <a:srgbClr val="00BEF2"/>
              </a:buClr>
              <a:buSzPts val="2000"/>
              <a:buFont typeface="Source Sans Pro" pitchFamily="34" charset="0"/>
              <a:buChar char="»"/>
            </a:pPr>
            <a:endParaRPr lang="en-US" altLang="tr-TR" sz="1800" dirty="0">
              <a:solidFill>
                <a:srgbClr val="25516C"/>
              </a:solidFill>
              <a:latin typeface="Monstre"/>
              <a:sym typeface="Source Sans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28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r>
              <a:rPr lang="tr-TR" sz="4000" dirty="0" smtClean="0"/>
              <a:t>&lt; 40 yaş , </a:t>
            </a:r>
            <a:r>
              <a:rPr lang="tr-TR" sz="4000" dirty="0" err="1"/>
              <a:t>u</a:t>
            </a:r>
            <a:r>
              <a:rPr lang="tr-TR" sz="4000" dirty="0" err="1" smtClean="0"/>
              <a:t>terus</a:t>
            </a:r>
            <a:r>
              <a:rPr lang="tr-TR" sz="4000" dirty="0" smtClean="0"/>
              <a:t> dışı yayılımı olmayan klinik evre 1a  </a:t>
            </a:r>
            <a:r>
              <a:rPr lang="tr-TR" sz="4000" dirty="0" err="1" smtClean="0"/>
              <a:t>endometriyum</a:t>
            </a:r>
            <a:r>
              <a:rPr lang="tr-TR" sz="4000" dirty="0" smtClean="0"/>
              <a:t> kanseri, </a:t>
            </a:r>
          </a:p>
          <a:p>
            <a:pPr marL="0" indent="0" algn="ctr">
              <a:buNone/>
            </a:pPr>
            <a:r>
              <a:rPr lang="tr-TR" sz="4000" dirty="0" err="1" smtClean="0"/>
              <a:t>grade</a:t>
            </a:r>
            <a:r>
              <a:rPr lang="tr-TR" sz="4000" dirty="0" smtClean="0"/>
              <a:t> 1, PR + olan  olgularda </a:t>
            </a:r>
          </a:p>
          <a:p>
            <a:pPr marL="0" indent="0" algn="ctr">
              <a:buNone/>
            </a:pPr>
            <a:r>
              <a:rPr lang="tr-TR" sz="4000" dirty="0" err="1" smtClean="0"/>
              <a:t>progesteron</a:t>
            </a:r>
            <a:r>
              <a:rPr lang="tr-TR" sz="4000" dirty="0" smtClean="0"/>
              <a:t> ile tedavi yapılabilir.</a:t>
            </a:r>
            <a:endParaRPr lang="tr-TR" sz="4000" dirty="0"/>
          </a:p>
        </p:txBody>
      </p:sp>
      <p:sp>
        <p:nvSpPr>
          <p:cNvPr id="4" name="Dikdörtgen 3"/>
          <p:cNvSpPr/>
          <p:nvPr/>
        </p:nvSpPr>
        <p:spPr>
          <a:xfrm>
            <a:off x="395536" y="2132856"/>
            <a:ext cx="8352928" cy="3528392"/>
          </a:xfrm>
          <a:prstGeom prst="rect">
            <a:avLst/>
          </a:prstGeom>
          <a:noFill/>
          <a:ln w="76200"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2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467544" y="476250"/>
            <a:ext cx="8280920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dirty="0" err="1">
                <a:solidFill>
                  <a:srgbClr val="0070C0"/>
                </a:solidFill>
                <a:latin typeface="Comic Sans MS" pitchFamily="66" charset="0"/>
              </a:rPr>
              <a:t>Over</a:t>
            </a:r>
            <a:r>
              <a:rPr lang="tr-TR" altLang="tr-TR" dirty="0">
                <a:solidFill>
                  <a:srgbClr val="0070C0"/>
                </a:solidFill>
                <a:latin typeface="Comic Sans MS" pitchFamily="66" charset="0"/>
              </a:rPr>
              <a:t> doku dondurma ve transplantasyonu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000" dirty="0">
              <a:latin typeface="Comic Sans MS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Over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kortikal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doku alınır ve saklandıktan sonra, </a:t>
            </a:r>
            <a:r>
              <a:rPr lang="tr-TR" alt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ortotopik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veya </a:t>
            </a:r>
            <a:r>
              <a:rPr lang="tr-TR" alt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heterotopik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implantasyon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yapılır.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Ortotopik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implantasyonile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doku </a:t>
            </a: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over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dokusu veya </a:t>
            </a: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pelvis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peritonu üzerine </a:t>
            </a:r>
            <a:r>
              <a:rPr lang="tr-TR" alt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implante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edilir.  </a:t>
            </a:r>
            <a:r>
              <a:rPr lang="tr-TR" alt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spontan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gebelik imkanı sağlayabilir.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Heterotopik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alt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implantasyon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ön kol veya karın cildi altına </a:t>
            </a: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uygulanır.</a:t>
            </a:r>
            <a:endParaRPr lang="tr-TR" alt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6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052513"/>
            <a:ext cx="7772400" cy="1920875"/>
          </a:xfrm>
        </p:spPr>
        <p:txBody>
          <a:bodyPr/>
          <a:lstStyle/>
          <a:p>
            <a:r>
              <a:rPr lang="tr-TR" dirty="0" err="1"/>
              <a:t>Serviks</a:t>
            </a:r>
            <a:r>
              <a:rPr lang="tr-TR" dirty="0"/>
              <a:t> </a:t>
            </a:r>
            <a:r>
              <a:rPr lang="tr-TR" dirty="0" smtClean="0"/>
              <a:t>Kanserinde </a:t>
            </a:r>
            <a:r>
              <a:rPr lang="tr-TR" dirty="0" err="1" smtClean="0"/>
              <a:t>Fertiliteyi</a:t>
            </a:r>
            <a:r>
              <a:rPr lang="tr-TR" dirty="0" smtClean="0"/>
              <a:t> Koruyucu Yaklaşım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000496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2420888"/>
            <a:ext cx="7992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Retrospektif bir çalışmada, radikal </a:t>
            </a:r>
            <a:r>
              <a:rPr lang="tr-TR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histerektomi</a:t>
            </a:r>
            <a:r>
              <a:rPr lang="tr-T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yapılan olguların </a:t>
            </a:r>
            <a:r>
              <a:rPr lang="tr-TR" sz="4000" b="1" u="sng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%26’sının </a:t>
            </a:r>
            <a:r>
              <a:rPr lang="tr-T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radikal </a:t>
            </a:r>
            <a:r>
              <a:rPr lang="tr-TR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histerektomi</a:t>
            </a:r>
            <a:r>
              <a:rPr lang="tr-T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yerine  </a:t>
            </a:r>
            <a:r>
              <a:rPr lang="tr-TR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konizasyon</a:t>
            </a:r>
            <a:r>
              <a:rPr lang="tr-T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ve </a:t>
            </a:r>
            <a:r>
              <a:rPr lang="tr-TR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pelvik</a:t>
            </a:r>
            <a:r>
              <a:rPr lang="tr-T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yapılarak doğurganlığı koruyucu cerrahiye aday olabileceği gösterilmiştir. </a:t>
            </a:r>
            <a:endParaRPr lang="tr-T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http://www.sciencedirect.com/scidirimg/pdf_icon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0" y="-533400"/>
            <a:ext cx="323850" cy="323850"/>
          </a:xfrm>
          <a:prstGeom prst="rect">
            <a:avLst/>
          </a:prstGeom>
          <a:noFill/>
        </p:spPr>
      </p:pic>
      <p:pic>
        <p:nvPicPr>
          <p:cNvPr id="6147" name="Picture 3" descr="low asterisk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7463" y="-107950"/>
            <a:ext cx="85725" cy="66675"/>
          </a:xfrm>
          <a:prstGeom prst="rect">
            <a:avLst/>
          </a:prstGeom>
          <a:noFill/>
        </p:spPr>
      </p:pic>
      <p:pic>
        <p:nvPicPr>
          <p:cNvPr id="6148" name="Picture 4" descr="E-mail The Corresponding Author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93038" y="-107950"/>
            <a:ext cx="152400" cy="15240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0" y="188640"/>
            <a:ext cx="8604448" cy="2328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Conservative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surgery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early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stage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cervical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cancer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percentage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patients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may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be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eligible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conization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lymphadenectomy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? </a:t>
            </a:r>
          </a:p>
          <a:p>
            <a:pPr lvl="0" eaLnBrk="0" hangingPunct="0"/>
            <a:r>
              <a:rPr lang="tr-TR" dirty="0" smtClean="0">
                <a:latin typeface="Arial" pitchFamily="34" charset="0"/>
                <a:cs typeface="Arial" pitchFamily="34" charset="0"/>
                <a:hlinkClick r:id="rId2"/>
              </a:rPr>
              <a:t>  </a:t>
            </a:r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Ashlee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L.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Smith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, Michael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Frumovitz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Kathleen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M.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Schmeler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Ricardo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dos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Reis, Alpa M.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Nick</a:t>
            </a:r>
            <a:r>
              <a:rPr lang="tr-TR" sz="1400" b="1" baseline="30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Robert L.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Coleman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Pedro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T.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Ramirez</a:t>
            </a:r>
            <a:r>
              <a:rPr lang="tr-TR" sz="1400" b="1" baseline="30000" dirty="0" smtClean="0">
                <a:latin typeface="Arial" pitchFamily="34" charset="0"/>
                <a:cs typeface="Arial" pitchFamily="34" charset="0"/>
              </a:rPr>
              <a:t>       </a:t>
            </a:r>
          </a:p>
          <a:p>
            <a:pPr lvl="0" eaLnBrk="0" hangingPunct="0"/>
            <a:r>
              <a:rPr lang="it-IT" sz="1400" dirty="0" smtClean="0"/>
              <a:t>Gynecol Oncol. 2010 Nov;119(2):183-6. Epub 2010 Aug 12</a:t>
            </a:r>
            <a:endParaRPr lang="tr-TR" sz="1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tr-TR" sz="2000" b="1" baseline="30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2883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49" y="260648"/>
            <a:ext cx="80676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167" y="6020150"/>
            <a:ext cx="4495828" cy="43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928341" y="4040197"/>
            <a:ext cx="5271123" cy="646331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tr-TR" sz="3600" b="1" dirty="0" err="1" smtClean="0"/>
              <a:t>Parametriyal</a:t>
            </a:r>
            <a:r>
              <a:rPr lang="tr-TR" sz="3600" b="1" dirty="0" smtClean="0"/>
              <a:t> tutulum % 9 </a:t>
            </a:r>
            <a:endParaRPr lang="tr-TR" sz="36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520136" y="2773289"/>
            <a:ext cx="8087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/>
              <a:t>n</a:t>
            </a:r>
            <a:r>
              <a:rPr lang="tr-TR" sz="3200" b="1" dirty="0" smtClean="0"/>
              <a:t>:507   radikal </a:t>
            </a:r>
            <a:r>
              <a:rPr lang="tr-TR" sz="3200" b="1" dirty="0" err="1" smtClean="0"/>
              <a:t>histerektomi</a:t>
            </a:r>
            <a:r>
              <a:rPr lang="tr-TR" sz="3200" b="1" dirty="0" smtClean="0"/>
              <a:t> + </a:t>
            </a:r>
            <a:r>
              <a:rPr lang="tr-TR" sz="3200" b="1" dirty="0" err="1" smtClean="0"/>
              <a:t>lenfadenektomi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179981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146620" cy="2537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77" y="2537247"/>
            <a:ext cx="4982053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300192" y="1083957"/>
            <a:ext cx="1016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err="1" smtClean="0">
                <a:solidFill>
                  <a:schemeClr val="bg1"/>
                </a:solidFill>
              </a:rPr>
              <a:t>bilatera</a:t>
            </a:r>
            <a:r>
              <a:rPr lang="tr-TR" dirty="0" err="1" smtClean="0">
                <a:solidFill>
                  <a:schemeClr val="bg1"/>
                </a:solidFill>
              </a:rPr>
              <a:t>l</a:t>
            </a:r>
            <a:r>
              <a:rPr lang="tr-TR" dirty="0" err="1" smtClean="0"/>
              <a:t>l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5451840" y="2804080"/>
            <a:ext cx="3678828" cy="335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/>
              <a:t>n</a:t>
            </a:r>
            <a:r>
              <a:rPr lang="tr-TR" sz="2400" b="1" dirty="0" smtClean="0"/>
              <a:t>:204 Radikal </a:t>
            </a:r>
            <a:r>
              <a:rPr lang="tr-TR" sz="2400" b="1" dirty="0" err="1" smtClean="0"/>
              <a:t>histerektomi</a:t>
            </a:r>
            <a:endParaRPr lang="tr-TR" sz="2400" b="1" dirty="0" smtClean="0"/>
          </a:p>
          <a:p>
            <a:r>
              <a:rPr lang="tr-TR" sz="2400" b="1" dirty="0" smtClean="0"/>
              <a:t>SLN </a:t>
            </a:r>
            <a:r>
              <a:rPr lang="tr-TR" sz="2400" b="1" dirty="0" err="1" smtClean="0"/>
              <a:t>biopsi</a:t>
            </a:r>
            <a:r>
              <a:rPr lang="tr-TR" sz="2400" b="1" dirty="0" smtClean="0"/>
              <a:t> </a:t>
            </a:r>
          </a:p>
          <a:p>
            <a:endParaRPr lang="tr-TR" sz="2400" b="1" dirty="0"/>
          </a:p>
          <a:p>
            <a:r>
              <a:rPr lang="tr-TR" sz="2400" b="1" dirty="0" smtClean="0"/>
              <a:t>    %30 tümör &lt;2cm ve </a:t>
            </a:r>
          </a:p>
          <a:p>
            <a:r>
              <a:rPr lang="tr-TR" sz="2400" b="1" dirty="0" smtClean="0"/>
              <a:t>    SLN </a:t>
            </a:r>
            <a:r>
              <a:rPr lang="tr-TR" sz="2400" b="1" dirty="0" err="1" smtClean="0"/>
              <a:t>bilateral</a:t>
            </a:r>
            <a:r>
              <a:rPr lang="tr-TR" sz="2400" b="1" dirty="0" smtClean="0"/>
              <a:t>  negatif </a:t>
            </a:r>
          </a:p>
          <a:p>
            <a:endParaRPr lang="tr-TR" sz="2000" b="1" dirty="0"/>
          </a:p>
          <a:p>
            <a:r>
              <a:rPr lang="tr-TR" sz="3600" b="1" dirty="0" err="1" smtClean="0"/>
              <a:t>Parametriyal</a:t>
            </a:r>
            <a:r>
              <a:rPr lang="tr-TR" sz="3600" b="1" dirty="0" smtClean="0"/>
              <a:t> </a:t>
            </a:r>
          </a:p>
          <a:p>
            <a:r>
              <a:rPr lang="tr-TR" sz="3600" b="1" dirty="0" smtClean="0"/>
              <a:t>Yayılım yok </a:t>
            </a:r>
            <a:endParaRPr lang="tr-TR" sz="3600" b="1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584" y="6412988"/>
            <a:ext cx="678391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Düz Ok Bağlayıcısı 5"/>
          <p:cNvCxnSpPr/>
          <p:nvPr/>
        </p:nvCxnSpPr>
        <p:spPr>
          <a:xfrm>
            <a:off x="6588224" y="4725144"/>
            <a:ext cx="0" cy="36004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919572"/>
            <a:ext cx="9144000" cy="12961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400" b="1" dirty="0" smtClean="0"/>
              <a:t>n:124</a:t>
            </a:r>
            <a:r>
              <a:rPr lang="tr-TR" sz="2800" b="1" dirty="0" smtClean="0"/>
              <a:t>       tümör </a:t>
            </a:r>
            <a:r>
              <a:rPr lang="tr-TR" sz="2800" b="1" dirty="0"/>
              <a:t>&lt; 2 </a:t>
            </a:r>
            <a:r>
              <a:rPr lang="tr-TR" sz="2800" b="1" dirty="0" smtClean="0"/>
              <a:t>cm</a:t>
            </a:r>
          </a:p>
          <a:p>
            <a:pPr marL="0" indent="0">
              <a:buNone/>
            </a:pPr>
            <a:r>
              <a:rPr lang="tr-TR" sz="2800" dirty="0" smtClean="0"/>
              <a:t>               LVI negatif</a:t>
            </a:r>
          </a:p>
          <a:p>
            <a:pPr marL="0" indent="0">
              <a:buNone/>
            </a:pPr>
            <a:r>
              <a:rPr lang="tr-TR" sz="2800" dirty="0"/>
              <a:t> </a:t>
            </a:r>
            <a:r>
              <a:rPr lang="tr-TR" sz="2800" dirty="0" smtClean="0"/>
              <a:t>              </a:t>
            </a:r>
            <a:r>
              <a:rPr lang="tr-TR" sz="2800" dirty="0" err="1" smtClean="0"/>
              <a:t>pelvik</a:t>
            </a:r>
            <a:r>
              <a:rPr lang="tr-TR" sz="2800" dirty="0" smtClean="0"/>
              <a:t> lenf </a:t>
            </a:r>
            <a:r>
              <a:rPr lang="tr-TR" sz="2800" dirty="0" err="1" smtClean="0"/>
              <a:t>nod</a:t>
            </a:r>
            <a:r>
              <a:rPr lang="tr-TR" sz="2800" dirty="0" smtClean="0"/>
              <a:t> negatif </a:t>
            </a:r>
          </a:p>
          <a:p>
            <a:pPr marL="0" indent="0">
              <a:buNone/>
            </a:pPr>
            <a:r>
              <a:rPr lang="tr-TR" sz="2800" dirty="0"/>
              <a:t> </a:t>
            </a:r>
            <a:r>
              <a:rPr lang="tr-TR" sz="2800" dirty="0" smtClean="0"/>
              <a:t>             </a:t>
            </a:r>
            <a:r>
              <a:rPr lang="tr-TR" sz="2400" dirty="0" err="1" smtClean="0"/>
              <a:t>skuamöz</a:t>
            </a:r>
            <a:r>
              <a:rPr lang="tr-TR" sz="2400" dirty="0" smtClean="0"/>
              <a:t> / </a:t>
            </a:r>
            <a:r>
              <a:rPr lang="tr-TR" sz="2400" dirty="0" err="1" smtClean="0"/>
              <a:t>adeno</a:t>
            </a:r>
            <a:r>
              <a:rPr lang="tr-TR" sz="2400" dirty="0" smtClean="0"/>
              <a:t>/ </a:t>
            </a:r>
            <a:r>
              <a:rPr lang="tr-TR" sz="2400" dirty="0" err="1" smtClean="0"/>
              <a:t>adenoskuamöz</a:t>
            </a:r>
            <a:endParaRPr lang="tr-TR" sz="2400" dirty="0"/>
          </a:p>
          <a:p>
            <a:pPr marL="0" indent="0">
              <a:buNone/>
            </a:pPr>
            <a:endParaRPr lang="tr-TR" sz="2800" dirty="0" smtClean="0"/>
          </a:p>
          <a:p>
            <a:r>
              <a:rPr lang="tr-TR" sz="2800" dirty="0" smtClean="0">
                <a:effectLst/>
              </a:rPr>
              <a:t>%52   direk </a:t>
            </a:r>
            <a:r>
              <a:rPr lang="tr-TR" sz="2800" dirty="0" err="1" smtClean="0">
                <a:effectLst/>
              </a:rPr>
              <a:t>mikroskopik</a:t>
            </a:r>
            <a:r>
              <a:rPr lang="tr-TR" sz="2800" dirty="0" smtClean="0">
                <a:effectLst/>
              </a:rPr>
              <a:t> </a:t>
            </a:r>
            <a:r>
              <a:rPr lang="tr-TR" sz="2800" dirty="0" err="1" smtClean="0">
                <a:effectLst/>
              </a:rPr>
              <a:t>parametriyal</a:t>
            </a:r>
            <a:r>
              <a:rPr lang="tr-TR" sz="2800" dirty="0" smtClean="0">
                <a:effectLst/>
              </a:rPr>
              <a:t> yayılım</a:t>
            </a:r>
          </a:p>
          <a:p>
            <a:r>
              <a:rPr lang="tr-TR" sz="2800" dirty="0">
                <a:effectLst/>
              </a:rPr>
              <a:t>%22   hem direk hem de </a:t>
            </a:r>
            <a:r>
              <a:rPr lang="tr-TR" sz="2800" dirty="0" err="1">
                <a:effectLst/>
              </a:rPr>
              <a:t>parametriyum</a:t>
            </a:r>
            <a:r>
              <a:rPr lang="tr-TR" sz="2800" dirty="0">
                <a:effectLst/>
              </a:rPr>
              <a:t> lenf </a:t>
            </a:r>
            <a:r>
              <a:rPr lang="tr-TR" sz="2800" dirty="0" err="1">
                <a:effectLst/>
              </a:rPr>
              <a:t>nod</a:t>
            </a:r>
            <a:r>
              <a:rPr lang="tr-TR" sz="2800" dirty="0">
                <a:effectLst/>
              </a:rPr>
              <a:t> yayılımı </a:t>
            </a:r>
          </a:p>
          <a:p>
            <a:r>
              <a:rPr lang="tr-TR" sz="2800" dirty="0" smtClean="0">
                <a:effectLst/>
              </a:rPr>
              <a:t>%11   </a:t>
            </a:r>
            <a:r>
              <a:rPr lang="tr-TR" sz="2800" dirty="0" err="1" smtClean="0">
                <a:effectLst/>
              </a:rPr>
              <a:t>parametriyal</a:t>
            </a:r>
            <a:r>
              <a:rPr lang="tr-TR" sz="2800" dirty="0" smtClean="0">
                <a:effectLst/>
              </a:rPr>
              <a:t>  lenf </a:t>
            </a:r>
            <a:r>
              <a:rPr lang="tr-TR" sz="2800" dirty="0" err="1" smtClean="0">
                <a:effectLst/>
              </a:rPr>
              <a:t>nodlarına</a:t>
            </a:r>
            <a:r>
              <a:rPr lang="tr-TR" sz="2800" dirty="0" smtClean="0">
                <a:effectLst/>
              </a:rPr>
              <a:t>  yayılım</a:t>
            </a:r>
          </a:p>
          <a:p>
            <a:r>
              <a:rPr lang="tr-TR" sz="2800" dirty="0" smtClean="0">
                <a:effectLst/>
              </a:rPr>
              <a:t>%15   </a:t>
            </a:r>
            <a:r>
              <a:rPr lang="tr-TR" sz="2800" dirty="0" err="1" smtClean="0">
                <a:effectLst/>
              </a:rPr>
              <a:t>parametriyum</a:t>
            </a:r>
            <a:r>
              <a:rPr lang="tr-TR" sz="2800" dirty="0" smtClean="0">
                <a:effectLst/>
              </a:rPr>
              <a:t> </a:t>
            </a:r>
            <a:r>
              <a:rPr lang="tr-TR" sz="2800" dirty="0" err="1" smtClean="0">
                <a:effectLst/>
              </a:rPr>
              <a:t>lenfovasküler</a:t>
            </a:r>
            <a:r>
              <a:rPr lang="tr-TR" sz="2800" dirty="0" smtClean="0">
                <a:effectLst/>
              </a:rPr>
              <a:t> kanallarda tümör </a:t>
            </a:r>
            <a:r>
              <a:rPr lang="tr-TR" sz="2800" dirty="0" err="1" smtClean="0">
                <a:effectLst/>
              </a:rPr>
              <a:t>embolisi</a:t>
            </a:r>
            <a:endParaRPr lang="tr-TR" sz="2800" dirty="0"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95" y="0"/>
            <a:ext cx="70008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ağ Ayraç 3"/>
          <p:cNvSpPr/>
          <p:nvPr/>
        </p:nvSpPr>
        <p:spPr>
          <a:xfrm>
            <a:off x="5348027" y="2037900"/>
            <a:ext cx="498861" cy="2003168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648" y="831773"/>
            <a:ext cx="3197846" cy="39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875602" y="2131441"/>
            <a:ext cx="27508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err="1" smtClean="0">
                <a:solidFill>
                  <a:srgbClr val="FFC000"/>
                </a:solidFill>
              </a:rPr>
              <a:t>Parametriyum</a:t>
            </a:r>
            <a:r>
              <a:rPr lang="tr-TR" sz="3200" b="1" dirty="0" smtClean="0">
                <a:solidFill>
                  <a:srgbClr val="FFC000"/>
                </a:solidFill>
              </a:rPr>
              <a:t> </a:t>
            </a:r>
          </a:p>
          <a:p>
            <a:r>
              <a:rPr lang="tr-TR" sz="3200" b="1" dirty="0" smtClean="0">
                <a:solidFill>
                  <a:srgbClr val="FFC000"/>
                </a:solidFill>
              </a:rPr>
              <a:t>tutulumu</a:t>
            </a:r>
          </a:p>
          <a:p>
            <a:r>
              <a:rPr lang="tr-TR" sz="3200" b="1" dirty="0">
                <a:solidFill>
                  <a:srgbClr val="FFC000"/>
                </a:solidFill>
              </a:rPr>
              <a:t>y</a:t>
            </a:r>
            <a:r>
              <a:rPr lang="tr-TR" sz="3200" b="1" dirty="0" smtClean="0">
                <a:solidFill>
                  <a:srgbClr val="FFC000"/>
                </a:solidFill>
              </a:rPr>
              <a:t>ok </a:t>
            </a:r>
            <a:endParaRPr lang="tr-TR" sz="3200" b="1" dirty="0">
              <a:solidFill>
                <a:srgbClr val="FFC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4041068"/>
            <a:ext cx="42484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tr-TR" sz="2000" b="1" dirty="0"/>
              <a:t>%7.7 </a:t>
            </a:r>
            <a:r>
              <a:rPr lang="tr-TR" sz="2000" b="1" dirty="0" err="1"/>
              <a:t>parametriyum</a:t>
            </a:r>
            <a:r>
              <a:rPr lang="tr-TR" sz="2000" b="1" dirty="0"/>
              <a:t> tutulumu mevcut </a:t>
            </a:r>
          </a:p>
        </p:txBody>
      </p:sp>
    </p:spTree>
    <p:extLst>
      <p:ext uri="{BB962C8B-B14F-4D97-AF65-F5344CB8AC3E}">
        <p14:creationId xmlns:p14="http://schemas.microsoft.com/office/powerpoint/2010/main" val="241702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2" y="2564904"/>
            <a:ext cx="893985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91" y="332721"/>
            <a:ext cx="8281865" cy="1517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05540" y="5229200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Tümör &lt; 2 cm </a:t>
            </a:r>
            <a:r>
              <a:rPr lang="tr-TR" sz="2800" dirty="0" smtClean="0"/>
              <a:t>, LVI yok, </a:t>
            </a:r>
            <a:r>
              <a:rPr lang="tr-TR" sz="2800" dirty="0" err="1" smtClean="0"/>
              <a:t>pelvik</a:t>
            </a:r>
            <a:r>
              <a:rPr lang="tr-TR" sz="2800" dirty="0" smtClean="0"/>
              <a:t> lenf </a:t>
            </a:r>
            <a:r>
              <a:rPr lang="tr-TR" sz="2800" dirty="0" err="1" smtClean="0"/>
              <a:t>nodları</a:t>
            </a:r>
            <a:r>
              <a:rPr lang="tr-TR" sz="2800" dirty="0" smtClean="0"/>
              <a:t> negatif    </a:t>
            </a:r>
          </a:p>
          <a:p>
            <a:r>
              <a:rPr lang="tr-TR" sz="2800" b="1" dirty="0"/>
              <a:t> </a:t>
            </a:r>
            <a:r>
              <a:rPr lang="tr-TR" sz="2800" b="1" dirty="0" smtClean="0"/>
              <a:t>   </a:t>
            </a:r>
            <a:r>
              <a:rPr lang="tr-TR" sz="2800" b="1" dirty="0" err="1" smtClean="0"/>
              <a:t>parametriyum</a:t>
            </a:r>
            <a:r>
              <a:rPr lang="tr-TR" sz="2800" b="1" dirty="0" smtClean="0"/>
              <a:t> tutulumu  </a:t>
            </a:r>
            <a:r>
              <a:rPr lang="tr-TR" sz="3600" b="1" dirty="0" smtClean="0"/>
              <a:t>%0.0 – 0.6 </a:t>
            </a:r>
            <a:endParaRPr lang="tr-TR" sz="28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370" y="1850619"/>
            <a:ext cx="4981486" cy="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58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CTF JİN ONK -2016</a:t>
            </a:r>
            <a:br>
              <a:rPr lang="tr-TR" dirty="0" smtClean="0"/>
            </a:br>
            <a:r>
              <a:rPr lang="tr-TR" dirty="0" smtClean="0"/>
              <a:t>Radikal </a:t>
            </a:r>
            <a:r>
              <a:rPr lang="tr-TR" dirty="0" err="1" smtClean="0"/>
              <a:t>Histerektomi</a:t>
            </a:r>
            <a:r>
              <a:rPr lang="tr-TR" dirty="0" smtClean="0"/>
              <a:t> + PLA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112568"/>
          </a:xfrm>
        </p:spPr>
        <p:txBody>
          <a:bodyPr/>
          <a:lstStyle/>
          <a:p>
            <a:pPr marL="0" indent="0">
              <a:buNone/>
            </a:pPr>
            <a:r>
              <a:rPr lang="tr-TR" b="1" u="sng" dirty="0" err="1" smtClean="0"/>
              <a:t>Preoperatif</a:t>
            </a:r>
            <a:r>
              <a:rPr lang="tr-TR" b="1" u="sng" dirty="0" smtClean="0"/>
              <a:t>  MR  en büyük boyutuna göre  </a:t>
            </a:r>
            <a:r>
              <a:rPr lang="tr-TR" sz="3600" b="1" dirty="0" smtClean="0"/>
              <a:t>n:90</a:t>
            </a:r>
          </a:p>
          <a:p>
            <a:pPr marL="0" indent="0">
              <a:buNone/>
            </a:pPr>
            <a:r>
              <a:rPr lang="tr-TR" dirty="0" smtClean="0"/>
              <a:t>                           </a:t>
            </a: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sz="2400" dirty="0" err="1" smtClean="0">
                <a:effectLst/>
              </a:rPr>
              <a:t>Parametriyal</a:t>
            </a:r>
            <a:endParaRPr lang="tr-TR" sz="2400" dirty="0" smtClean="0">
              <a:effectLst/>
            </a:endParaRPr>
          </a:p>
          <a:p>
            <a:pPr marL="0" indent="0">
              <a:buNone/>
            </a:pPr>
            <a:r>
              <a:rPr lang="tr-TR" sz="2400" dirty="0" smtClean="0"/>
              <a:t>Tümör        LVI                   </a:t>
            </a:r>
            <a:r>
              <a:rPr lang="tr-TR" sz="2400" dirty="0" smtClean="0">
                <a:effectLst/>
              </a:rPr>
              <a:t>Yayılım</a:t>
            </a:r>
            <a:r>
              <a:rPr lang="tr-TR" sz="2400" dirty="0" smtClean="0"/>
              <a:t>             </a:t>
            </a:r>
            <a:r>
              <a:rPr lang="tr-TR" sz="2400" dirty="0" err="1" smtClean="0"/>
              <a:t>Pelvik</a:t>
            </a:r>
            <a:r>
              <a:rPr lang="tr-TR" sz="2400" dirty="0" smtClean="0"/>
              <a:t> Lenf met            </a:t>
            </a:r>
            <a:r>
              <a:rPr lang="tr-TR" sz="2400" dirty="0" err="1" smtClean="0"/>
              <a:t>Nüks</a:t>
            </a:r>
            <a:endParaRPr lang="tr-TR" sz="2400" dirty="0" smtClean="0"/>
          </a:p>
          <a:p>
            <a:pPr marL="0" indent="0">
              <a:buNone/>
            </a:pPr>
            <a:r>
              <a:rPr lang="tr-TR" sz="2400" dirty="0"/>
              <a:t> </a:t>
            </a:r>
            <a:r>
              <a:rPr lang="tr-TR" sz="2400" dirty="0" smtClean="0"/>
              <a:t>                Yok    Var        Yok    Var            Negatif    </a:t>
            </a:r>
            <a:r>
              <a:rPr lang="tr-TR" sz="2400" dirty="0"/>
              <a:t>P</a:t>
            </a:r>
            <a:r>
              <a:rPr lang="tr-TR" sz="2400" dirty="0" smtClean="0"/>
              <a:t>ozitif        Yok     Var</a:t>
            </a:r>
            <a:endParaRPr lang="tr-TR" sz="2400" dirty="0"/>
          </a:p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r>
              <a:rPr lang="tr-TR" sz="2400" dirty="0" smtClean="0"/>
              <a:t>&lt; 2 cm      16      14         30    0 (%0)           26        4 (%13)           27         3</a:t>
            </a:r>
          </a:p>
          <a:p>
            <a:pPr marL="0" indent="0">
              <a:buNone/>
            </a:pPr>
            <a:r>
              <a:rPr lang="tr-TR" sz="2400" dirty="0" smtClean="0"/>
              <a:t>2-2.9 cm   10     12         17    5 (% 23)        18        4 (%18)           19         3</a:t>
            </a:r>
          </a:p>
          <a:p>
            <a:pPr marL="0" indent="0">
              <a:buNone/>
            </a:pPr>
            <a:r>
              <a:rPr lang="tr-TR" sz="2400" dirty="0" smtClean="0"/>
              <a:t>3-3.9 cm    6      13         18    1  (%5)           14        5 (%26)          16         3</a:t>
            </a:r>
          </a:p>
          <a:p>
            <a:pPr marL="0" indent="0">
              <a:buNone/>
            </a:pPr>
            <a:r>
              <a:rPr lang="tr-TR" sz="2400" dirty="0" smtClean="0"/>
              <a:t>&gt;4 cm         4      15         18    1 (%5)            13       6 ( %31)          11         8</a:t>
            </a:r>
            <a:endParaRPr lang="tr-TR" sz="2400" dirty="0"/>
          </a:p>
        </p:txBody>
      </p:sp>
      <p:cxnSp>
        <p:nvCxnSpPr>
          <p:cNvPr id="6" name="Düz Bağlayıcı 5"/>
          <p:cNvCxnSpPr/>
          <p:nvPr/>
        </p:nvCxnSpPr>
        <p:spPr>
          <a:xfrm>
            <a:off x="4644008" y="2492896"/>
            <a:ext cx="0" cy="35283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79512" y="3645024"/>
            <a:ext cx="89644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7092280" y="2492896"/>
            <a:ext cx="0" cy="352839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1115616" y="2492896"/>
            <a:ext cx="0" cy="352839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>
            <a:off x="2627784" y="2348880"/>
            <a:ext cx="0" cy="36724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/>
          <p:cNvSpPr txBox="1"/>
          <p:nvPr/>
        </p:nvSpPr>
        <p:spPr>
          <a:xfrm>
            <a:off x="1835696" y="6160948"/>
            <a:ext cx="50014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err="1" smtClean="0"/>
              <a:t>Parametriyum</a:t>
            </a:r>
            <a:r>
              <a:rPr lang="tr-TR" sz="3200" b="1" dirty="0" smtClean="0"/>
              <a:t> tutulumu %8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188411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Full-Size Fig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484313"/>
            <a:ext cx="4247703" cy="1947862"/>
          </a:xfrm>
          <a:prstGeom prst="rect">
            <a:avLst/>
          </a:prstGeom>
          <a:noFill/>
        </p:spPr>
      </p:pic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323527" y="260350"/>
            <a:ext cx="556133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tr-TR" sz="4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FIGO,2009</a:t>
            </a:r>
            <a:r>
              <a:rPr lang="tr-T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tr-T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5004048" y="3861048"/>
            <a:ext cx="3888432" cy="265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tr-TR" sz="2800" dirty="0" smtClean="0">
                <a:latin typeface="Comic Sans MS" pitchFamily="66" charset="0"/>
              </a:rPr>
              <a:t>Evre </a:t>
            </a:r>
            <a:r>
              <a:rPr lang="tr-TR" sz="2800" dirty="0">
                <a:latin typeface="Comic Sans MS" pitchFamily="66" charset="0"/>
              </a:rPr>
              <a:t>IA2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</a:pPr>
            <a:r>
              <a:rPr lang="tr-TR" sz="2800" dirty="0" err="1">
                <a:latin typeface="Comic Sans MS" pitchFamily="66" charset="0"/>
              </a:rPr>
              <a:t>İnvazyon</a:t>
            </a:r>
            <a:r>
              <a:rPr lang="tr-TR" sz="2800" dirty="0">
                <a:latin typeface="Comic Sans MS" pitchFamily="66" charset="0"/>
              </a:rPr>
              <a:t>:3-5 mm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</a:pPr>
            <a:r>
              <a:rPr lang="tr-TR" sz="2800" dirty="0" smtClean="0">
                <a:latin typeface="Comic Sans MS" pitchFamily="66" charset="0"/>
              </a:rPr>
              <a:t>Genişlik &lt;7mm</a:t>
            </a:r>
            <a:r>
              <a:rPr lang="tr-TR" sz="2800" dirty="0">
                <a:latin typeface="Comic Sans MS" pitchFamily="66" charset="0"/>
              </a:rPr>
              <a:t> </a:t>
            </a:r>
            <a:r>
              <a:rPr lang="tr-TR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  </a:t>
            </a:r>
          </a:p>
        </p:txBody>
      </p:sp>
      <p:pic>
        <p:nvPicPr>
          <p:cNvPr id="94213" name="Picture 5" descr="Full-Size Fig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463"/>
            <a:ext cx="4320356" cy="2101850"/>
          </a:xfrm>
          <a:prstGeom prst="rect">
            <a:avLst/>
          </a:prstGeom>
          <a:noFill/>
        </p:spPr>
      </p:pic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593725" y="5899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endParaRPr lang="en-US" sz="2400">
              <a:latin typeface="Tahoma" pitchFamily="34" charset="0"/>
            </a:endParaRP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898525" y="5975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endParaRPr lang="en-US" sz="2400">
              <a:latin typeface="Tahoma" pitchFamily="34" charset="0"/>
            </a:endParaRP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0" y="6092825"/>
            <a:ext cx="102044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tr-TR" sz="1000">
                <a:latin typeface="Comic Sans MS" pitchFamily="66" charset="0"/>
              </a:rPr>
              <a:t>LVI evreyi değiştirmez ancak kötü prognostik faktördür ve belirtilmelidir.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5076056" y="1484784"/>
            <a:ext cx="3744416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FFCC00"/>
              </a:buClr>
              <a:buSzPct val="70000"/>
            </a:pPr>
            <a:r>
              <a:rPr lang="tr-TR" sz="2800" dirty="0" smtClean="0">
                <a:latin typeface="Comic Sans MS" pitchFamily="66" charset="0"/>
              </a:rPr>
              <a:t>Evre  </a:t>
            </a:r>
            <a:r>
              <a:rPr lang="tr-TR" sz="2800" dirty="0">
                <a:latin typeface="Comic Sans MS" pitchFamily="66" charset="0"/>
              </a:rPr>
              <a:t>IA1</a:t>
            </a:r>
          </a:p>
          <a:p>
            <a:pPr marL="742950" lvl="1" indent="-285750">
              <a:spcBef>
                <a:spcPct val="20000"/>
              </a:spcBef>
              <a:buClr>
                <a:srgbClr val="A886E0"/>
              </a:buClr>
              <a:buSzPct val="70000"/>
              <a:buFont typeface="Wingdings" pitchFamily="2" charset="2"/>
              <a:buChar char="n"/>
            </a:pPr>
            <a:r>
              <a:rPr lang="tr-TR" sz="2800" dirty="0" err="1" smtClean="0">
                <a:latin typeface="Comic Sans MS" pitchFamily="66" charset="0"/>
              </a:rPr>
              <a:t>İnvazyon</a:t>
            </a:r>
            <a:r>
              <a:rPr lang="tr-TR" sz="2800" dirty="0" smtClean="0">
                <a:latin typeface="Comic Sans MS" pitchFamily="66" charset="0"/>
              </a:rPr>
              <a:t> &lt;</a:t>
            </a:r>
            <a:r>
              <a:rPr lang="tr-TR" sz="2800" dirty="0">
                <a:latin typeface="Comic Sans MS" pitchFamily="66" charset="0"/>
              </a:rPr>
              <a:t>3mm</a:t>
            </a:r>
          </a:p>
          <a:p>
            <a:pPr marL="742950" lvl="1" indent="-285750">
              <a:spcBef>
                <a:spcPct val="20000"/>
              </a:spcBef>
              <a:buClr>
                <a:srgbClr val="A886E0"/>
              </a:buClr>
              <a:buSzPct val="70000"/>
              <a:buFont typeface="Wingdings" pitchFamily="2" charset="2"/>
              <a:buChar char="n"/>
            </a:pPr>
            <a:r>
              <a:rPr lang="tr-TR" sz="2800" dirty="0" smtClean="0">
                <a:latin typeface="Comic Sans MS" pitchFamily="66" charset="0"/>
              </a:rPr>
              <a:t>Genişlik &lt;</a:t>
            </a:r>
            <a:r>
              <a:rPr lang="tr-TR" sz="2800" dirty="0">
                <a:latin typeface="Comic Sans MS" pitchFamily="66" charset="0"/>
              </a:rPr>
              <a:t>7mm</a:t>
            </a:r>
          </a:p>
        </p:txBody>
      </p:sp>
    </p:spTree>
    <p:extLst>
      <p:ext uri="{BB962C8B-B14F-4D97-AF65-F5344CB8AC3E}">
        <p14:creationId xmlns:p14="http://schemas.microsoft.com/office/powerpoint/2010/main" val="40625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395536" y="277813"/>
            <a:ext cx="8291264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/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5681 Evre IA Hastanın </a:t>
            </a:r>
            <a:b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3200" dirty="0" err="1">
                <a:latin typeface="Arial" panose="020B0604020202020204" pitchFamily="34" charset="0"/>
                <a:cs typeface="Arial" panose="020B0604020202020204" pitchFamily="34" charset="0"/>
              </a:rPr>
              <a:t>Nodal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tutulum, </a:t>
            </a:r>
            <a:r>
              <a:rPr lang="tr-TR" sz="3200" dirty="0" err="1">
                <a:latin typeface="Arial" panose="020B0604020202020204" pitchFamily="34" charset="0"/>
                <a:cs typeface="Arial" panose="020B0604020202020204" pitchFamily="34" charset="0"/>
              </a:rPr>
              <a:t>rekürrens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ve ölüm yüzdeleri</a:t>
            </a:r>
          </a:p>
        </p:txBody>
      </p:sp>
      <p:graphicFrame>
        <p:nvGraphicFramePr>
          <p:cNvPr id="92215" name="Group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93897"/>
              </p:ext>
            </p:extLst>
          </p:nvPr>
        </p:nvGraphicFramePr>
        <p:xfrm>
          <a:off x="611188" y="1628775"/>
          <a:ext cx="8137525" cy="5399089"/>
        </p:xfrm>
        <a:graphic>
          <a:graphicData uri="http://schemas.openxmlformats.org/drawingml/2006/table">
            <a:tbl>
              <a:tblPr/>
              <a:tblGrid>
                <a:gridCol w="2016125"/>
                <a:gridCol w="1939925"/>
                <a:gridCol w="1195387"/>
                <a:gridCol w="1717675"/>
                <a:gridCol w="1268413"/>
              </a:tblGrid>
              <a:tr h="1311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</a:t>
                      </a:r>
                      <a:r>
                        <a:rPr kumimoji="0" lang="tr-TR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İnvazyon</a:t>
                      </a:r>
                      <a:endParaRPr kumimoji="0" lang="tr-T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Hasta (n)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Nod (+)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(%)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Rekürrens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(%)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Ölüm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(%)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8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1 mm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2274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– 3 mm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 – 5 mm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tr-T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212" name="Text Box 52"/>
          <p:cNvSpPr txBox="1">
            <a:spLocks noChangeArrowheads="1"/>
          </p:cNvSpPr>
          <p:nvPr/>
        </p:nvSpPr>
        <p:spPr bwMode="auto">
          <a:xfrm>
            <a:off x="5724525" y="6583363"/>
            <a:ext cx="31559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1200">
                <a:latin typeface="Comic Sans MS" pitchFamily="66" charset="0"/>
              </a:rPr>
              <a:t>Mota F. Acta Obstet Gynecol Scand 2003</a:t>
            </a:r>
          </a:p>
        </p:txBody>
      </p:sp>
      <p:sp>
        <p:nvSpPr>
          <p:cNvPr id="92213" name="AutoShape 53"/>
          <p:cNvSpPr>
            <a:spLocks/>
          </p:cNvSpPr>
          <p:nvPr/>
        </p:nvSpPr>
        <p:spPr bwMode="auto">
          <a:xfrm>
            <a:off x="468313" y="4005263"/>
            <a:ext cx="287337" cy="1225550"/>
          </a:xfrm>
          <a:prstGeom prst="leftBrace">
            <a:avLst>
              <a:gd name="adj1" fmla="val 3554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2214" name="Text Box 54"/>
          <p:cNvSpPr txBox="1">
            <a:spLocks noChangeArrowheads="1"/>
          </p:cNvSpPr>
          <p:nvPr/>
        </p:nvSpPr>
        <p:spPr bwMode="auto">
          <a:xfrm>
            <a:off x="0" y="4365625"/>
            <a:ext cx="493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/>
              <a:t>1a1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39038" y="5764614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1a2</a:t>
            </a:r>
            <a:endParaRPr lang="tr-TR" dirty="0"/>
          </a:p>
        </p:txBody>
      </p:sp>
      <p:sp>
        <p:nvSpPr>
          <p:cNvPr id="3" name="Sol Ayraç 2"/>
          <p:cNvSpPr/>
          <p:nvPr/>
        </p:nvSpPr>
        <p:spPr>
          <a:xfrm>
            <a:off x="534567" y="5764614"/>
            <a:ext cx="187300" cy="54470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8432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6" name="Group 2"/>
          <p:cNvGrpSpPr>
            <a:grpSpLocks noChangeAspect="1"/>
          </p:cNvGrpSpPr>
          <p:nvPr/>
        </p:nvGrpSpPr>
        <p:grpSpPr bwMode="auto">
          <a:xfrm>
            <a:off x="14407" y="0"/>
            <a:ext cx="8916868" cy="6335713"/>
            <a:chOff x="-437" y="294"/>
            <a:chExt cx="5947" cy="3732"/>
          </a:xfrm>
        </p:grpSpPr>
        <p:sp>
          <p:nvSpPr>
            <p:cNvPr id="9318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9" y="294"/>
              <a:ext cx="5261" cy="3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93188" name="Rectangle 4"/>
            <p:cNvSpPr>
              <a:spLocks noChangeArrowheads="1"/>
            </p:cNvSpPr>
            <p:nvPr/>
          </p:nvSpPr>
          <p:spPr bwMode="auto">
            <a:xfrm>
              <a:off x="592" y="296"/>
              <a:ext cx="4910" cy="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93189" name="Rectangle 5"/>
            <p:cNvSpPr>
              <a:spLocks noChangeArrowheads="1"/>
            </p:cNvSpPr>
            <p:nvPr/>
          </p:nvSpPr>
          <p:spPr bwMode="auto">
            <a:xfrm>
              <a:off x="650" y="764"/>
              <a:ext cx="1120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tr-TR">
                <a:solidFill>
                  <a:schemeClr val="hlink"/>
                </a:solidFill>
                <a:latin typeface="Comic Sans MS" pitchFamily="66" charset="0"/>
              </a:endParaRPr>
            </a:p>
          </p:txBody>
        </p:sp>
        <p:sp>
          <p:nvSpPr>
            <p:cNvPr id="93190" name="Rectangle 6"/>
            <p:cNvSpPr>
              <a:spLocks noChangeArrowheads="1"/>
            </p:cNvSpPr>
            <p:nvPr/>
          </p:nvSpPr>
          <p:spPr bwMode="auto">
            <a:xfrm>
              <a:off x="1490" y="764"/>
              <a:ext cx="222" cy="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4400">
                  <a:latin typeface="Comic Sans MS" pitchFamily="66" charset="0"/>
                </a:rPr>
                <a:t>  </a:t>
              </a:r>
              <a:endParaRPr lang="tr-TR">
                <a:solidFill>
                  <a:schemeClr val="hlink"/>
                </a:solidFill>
                <a:latin typeface="Comic Sans MS" pitchFamily="66" charset="0"/>
              </a:endParaRPr>
            </a:p>
          </p:txBody>
        </p:sp>
        <p:sp>
          <p:nvSpPr>
            <p:cNvPr id="93191" name="Rectangle 7"/>
            <p:cNvSpPr>
              <a:spLocks noChangeArrowheads="1"/>
            </p:cNvSpPr>
            <p:nvPr/>
          </p:nvSpPr>
          <p:spPr bwMode="auto">
            <a:xfrm>
              <a:off x="2375" y="764"/>
              <a:ext cx="466" cy="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4400">
                  <a:solidFill>
                    <a:srgbClr val="333399"/>
                  </a:solidFill>
                  <a:latin typeface="Tahoma" pitchFamily="34" charset="0"/>
                </a:rPr>
                <a:t>    </a:t>
              </a:r>
              <a:endParaRPr lang="tr-TR">
                <a:solidFill>
                  <a:schemeClr val="hlink"/>
                </a:solidFill>
                <a:latin typeface="Comic Sans MS" pitchFamily="66" charset="0"/>
              </a:endParaRPr>
            </a:p>
          </p:txBody>
        </p:sp>
        <p:sp>
          <p:nvSpPr>
            <p:cNvPr id="93192" name="Rectangle 8"/>
            <p:cNvSpPr>
              <a:spLocks noChangeArrowheads="1"/>
            </p:cNvSpPr>
            <p:nvPr/>
          </p:nvSpPr>
          <p:spPr bwMode="auto">
            <a:xfrm>
              <a:off x="3811" y="764"/>
              <a:ext cx="556" cy="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4400">
                  <a:solidFill>
                    <a:schemeClr val="hlink"/>
                  </a:solidFill>
                  <a:latin typeface="Comic Sans MS" pitchFamily="66" charset="0"/>
                </a:rPr>
                <a:t>     </a:t>
              </a:r>
            </a:p>
          </p:txBody>
        </p:sp>
        <p:sp>
          <p:nvSpPr>
            <p:cNvPr id="93193" name="Rectangle 9"/>
            <p:cNvSpPr>
              <a:spLocks noChangeArrowheads="1"/>
            </p:cNvSpPr>
            <p:nvPr/>
          </p:nvSpPr>
          <p:spPr bwMode="auto">
            <a:xfrm>
              <a:off x="251" y="1432"/>
              <a:ext cx="5258" cy="2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93194" name="Rectangle 10"/>
            <p:cNvSpPr>
              <a:spLocks noChangeArrowheads="1"/>
            </p:cNvSpPr>
            <p:nvPr/>
          </p:nvSpPr>
          <p:spPr bwMode="auto">
            <a:xfrm>
              <a:off x="309" y="1415"/>
              <a:ext cx="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tr-TR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93195" name="Rectangle 11"/>
            <p:cNvSpPr>
              <a:spLocks noChangeArrowheads="1"/>
            </p:cNvSpPr>
            <p:nvPr/>
          </p:nvSpPr>
          <p:spPr bwMode="auto">
            <a:xfrm>
              <a:off x="-304" y="1333"/>
              <a:ext cx="988" cy="32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600" dirty="0">
                  <a:solidFill>
                    <a:srgbClr val="FFC000"/>
                  </a:solidFill>
                  <a:latin typeface="Tahoma" pitchFamily="34" charset="0"/>
                </a:rPr>
                <a:t> </a:t>
              </a:r>
              <a:r>
                <a:rPr lang="tr-TR" sz="3600" dirty="0" smtClean="0">
                  <a:solidFill>
                    <a:srgbClr val="FFC000"/>
                  </a:solidFill>
                  <a:latin typeface="Tahoma" pitchFamily="34" charset="0"/>
                </a:rPr>
                <a:t>&lt;</a:t>
              </a:r>
              <a:r>
                <a:rPr lang="tr-TR" sz="3600" dirty="0" smtClean="0">
                  <a:solidFill>
                    <a:srgbClr val="FFC000"/>
                  </a:solidFill>
                  <a:latin typeface="Comic Sans MS" pitchFamily="66" charset="0"/>
                </a:rPr>
                <a:t>3mm</a:t>
              </a:r>
              <a:endParaRPr lang="tr-TR" sz="2400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93196" name="Rectangle 12"/>
            <p:cNvSpPr>
              <a:spLocks noChangeArrowheads="1"/>
            </p:cNvSpPr>
            <p:nvPr/>
          </p:nvSpPr>
          <p:spPr bwMode="auto">
            <a:xfrm>
              <a:off x="309" y="1684"/>
              <a:ext cx="297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>
                  <a:solidFill>
                    <a:srgbClr val="000000"/>
                  </a:solidFill>
                  <a:latin typeface="Tahoma" pitchFamily="34" charset="0"/>
                </a:rPr>
                <a:t>    </a:t>
              </a:r>
              <a:endParaRPr lang="tr-TR">
                <a:latin typeface="Comic Sans MS" pitchFamily="66" charset="0"/>
              </a:endParaRPr>
            </a:p>
          </p:txBody>
        </p:sp>
        <p:sp>
          <p:nvSpPr>
            <p:cNvPr id="93197" name="Rectangle 13"/>
            <p:cNvSpPr>
              <a:spLocks noChangeArrowheads="1"/>
            </p:cNvSpPr>
            <p:nvPr/>
          </p:nvSpPr>
          <p:spPr bwMode="auto">
            <a:xfrm>
              <a:off x="589" y="1684"/>
              <a:ext cx="2220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 u="sng" dirty="0">
                  <a:latin typeface="Comic Sans MS" pitchFamily="66" charset="0"/>
                </a:rPr>
                <a:t>LVI   PN  tutulum</a:t>
              </a:r>
              <a:r>
                <a:rPr lang="tr-TR" sz="2800" u="sng" dirty="0">
                  <a:solidFill>
                    <a:srgbClr val="000000"/>
                  </a:solidFill>
                  <a:latin typeface="Tahoma" pitchFamily="34" charset="0"/>
                </a:rPr>
                <a:t>    </a:t>
              </a:r>
              <a:endParaRPr lang="tr-TR" dirty="0">
                <a:latin typeface="Comic Sans MS" pitchFamily="66" charset="0"/>
              </a:endParaRPr>
            </a:p>
          </p:txBody>
        </p:sp>
        <p:sp>
          <p:nvSpPr>
            <p:cNvPr id="93198" name="Rectangle 14"/>
            <p:cNvSpPr>
              <a:spLocks noChangeArrowheads="1"/>
            </p:cNvSpPr>
            <p:nvPr/>
          </p:nvSpPr>
          <p:spPr bwMode="auto">
            <a:xfrm>
              <a:off x="2710" y="1684"/>
              <a:ext cx="1129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 u="sng">
                  <a:latin typeface="Comic Sans MS" pitchFamily="66" charset="0"/>
                </a:rPr>
                <a:t>Rekürrens</a:t>
              </a:r>
              <a:endParaRPr lang="tr-TR">
                <a:latin typeface="Comic Sans MS" pitchFamily="66" charset="0"/>
              </a:endParaRPr>
            </a:p>
          </p:txBody>
        </p:sp>
        <p:sp>
          <p:nvSpPr>
            <p:cNvPr id="93199" name="Rectangle 15"/>
            <p:cNvSpPr>
              <a:spLocks noChangeArrowheads="1"/>
            </p:cNvSpPr>
            <p:nvPr/>
          </p:nvSpPr>
          <p:spPr bwMode="auto">
            <a:xfrm>
              <a:off x="309" y="1953"/>
              <a:ext cx="3539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600" dirty="0">
                  <a:solidFill>
                    <a:srgbClr val="000000"/>
                  </a:solidFill>
                </a:rPr>
                <a:t>     </a:t>
              </a:r>
              <a:r>
                <a:rPr lang="tr-TR" sz="3600" dirty="0"/>
                <a:t>( -)         % 0.5          % 0.6</a:t>
              </a:r>
              <a:endParaRPr lang="tr-TR" sz="2400" dirty="0"/>
            </a:p>
          </p:txBody>
        </p:sp>
        <p:sp>
          <p:nvSpPr>
            <p:cNvPr id="93200" name="Rectangle 16"/>
            <p:cNvSpPr>
              <a:spLocks noChangeArrowheads="1"/>
            </p:cNvSpPr>
            <p:nvPr/>
          </p:nvSpPr>
          <p:spPr bwMode="auto">
            <a:xfrm>
              <a:off x="309" y="2222"/>
              <a:ext cx="3494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600" dirty="0">
                  <a:solidFill>
                    <a:srgbClr val="000000"/>
                  </a:solidFill>
                </a:rPr>
                <a:t>     </a:t>
              </a:r>
              <a:r>
                <a:rPr lang="tr-TR" sz="3600" dirty="0"/>
                <a:t>(+)       </a:t>
              </a:r>
              <a:r>
                <a:rPr lang="tr-TR" sz="3600" dirty="0" smtClean="0"/>
                <a:t>  </a:t>
              </a:r>
              <a:r>
                <a:rPr lang="tr-TR" sz="3600" dirty="0"/>
                <a:t>% 4.7          % 4.6</a:t>
              </a:r>
              <a:endParaRPr lang="tr-TR" sz="2400" dirty="0"/>
            </a:p>
          </p:txBody>
        </p:sp>
        <p:sp>
          <p:nvSpPr>
            <p:cNvPr id="93201" name="Rectangle 17"/>
            <p:cNvSpPr>
              <a:spLocks noChangeArrowheads="1"/>
            </p:cNvSpPr>
            <p:nvPr/>
          </p:nvSpPr>
          <p:spPr bwMode="auto">
            <a:xfrm>
              <a:off x="-437" y="2450"/>
              <a:ext cx="1043" cy="32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600" b="1" dirty="0" smtClean="0">
                  <a:solidFill>
                    <a:srgbClr val="FFC000"/>
                  </a:solidFill>
                  <a:latin typeface="Comic Sans MS" pitchFamily="66" charset="0"/>
                </a:rPr>
                <a:t>3-5mm</a:t>
              </a:r>
              <a:endParaRPr lang="tr-TR" sz="2400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93202" name="Rectangle 18"/>
            <p:cNvSpPr>
              <a:spLocks noChangeArrowheads="1"/>
            </p:cNvSpPr>
            <p:nvPr/>
          </p:nvSpPr>
          <p:spPr bwMode="auto">
            <a:xfrm>
              <a:off x="309" y="2760"/>
              <a:ext cx="149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>
                  <a:solidFill>
                    <a:srgbClr val="000000"/>
                  </a:solidFill>
                  <a:latin typeface="Tahoma" pitchFamily="34" charset="0"/>
                </a:rPr>
                <a:t>  </a:t>
              </a:r>
              <a:endParaRPr lang="tr-TR">
                <a:latin typeface="Comic Sans MS" pitchFamily="66" charset="0"/>
              </a:endParaRPr>
            </a:p>
          </p:txBody>
        </p:sp>
        <p:sp>
          <p:nvSpPr>
            <p:cNvPr id="93203" name="Rectangle 19"/>
            <p:cNvSpPr>
              <a:spLocks noChangeArrowheads="1"/>
            </p:cNvSpPr>
            <p:nvPr/>
          </p:nvSpPr>
          <p:spPr bwMode="auto">
            <a:xfrm>
              <a:off x="449" y="2760"/>
              <a:ext cx="2457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 u="sng" dirty="0" smtClean="0">
                  <a:latin typeface="Comic Sans MS" pitchFamily="66" charset="0"/>
                </a:rPr>
                <a:t>  LVI    </a:t>
              </a:r>
              <a:r>
                <a:rPr lang="tr-TR" sz="2800" u="sng" dirty="0">
                  <a:latin typeface="Comic Sans MS" pitchFamily="66" charset="0"/>
                </a:rPr>
                <a:t>PN  tutulum</a:t>
              </a:r>
              <a:r>
                <a:rPr lang="tr-TR" sz="2800" u="sng" dirty="0">
                  <a:solidFill>
                    <a:srgbClr val="000000"/>
                  </a:solidFill>
                  <a:latin typeface="Tahoma" pitchFamily="34" charset="0"/>
                </a:rPr>
                <a:t>    </a:t>
              </a:r>
              <a:endParaRPr lang="tr-TR" dirty="0">
                <a:latin typeface="Comic Sans MS" pitchFamily="66" charset="0"/>
              </a:endParaRPr>
            </a:p>
          </p:txBody>
        </p:sp>
        <p:sp>
          <p:nvSpPr>
            <p:cNvPr id="93204" name="Rectangle 20"/>
            <p:cNvSpPr>
              <a:spLocks noChangeArrowheads="1"/>
            </p:cNvSpPr>
            <p:nvPr/>
          </p:nvSpPr>
          <p:spPr bwMode="auto">
            <a:xfrm>
              <a:off x="2640" y="2760"/>
              <a:ext cx="1283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2800" u="sng" dirty="0">
                  <a:latin typeface="Comic Sans MS" pitchFamily="66" charset="0"/>
                </a:rPr>
                <a:t> </a:t>
              </a:r>
              <a:r>
                <a:rPr lang="tr-TR" sz="2800" u="sng" dirty="0" smtClean="0">
                  <a:latin typeface="Comic Sans MS" pitchFamily="66" charset="0"/>
                </a:rPr>
                <a:t> </a:t>
              </a:r>
              <a:r>
                <a:rPr lang="tr-TR" sz="2800" u="sng" dirty="0" err="1" smtClean="0">
                  <a:latin typeface="Comic Sans MS" pitchFamily="66" charset="0"/>
                </a:rPr>
                <a:t>Rekürrens</a:t>
              </a:r>
              <a:endParaRPr lang="tr-TR" dirty="0">
                <a:latin typeface="Comic Sans MS" pitchFamily="66" charset="0"/>
              </a:endParaRPr>
            </a:p>
          </p:txBody>
        </p:sp>
        <p:sp>
          <p:nvSpPr>
            <p:cNvPr id="93205" name="Rectangle 21"/>
            <p:cNvSpPr>
              <a:spLocks noChangeArrowheads="1"/>
            </p:cNvSpPr>
            <p:nvPr/>
          </p:nvSpPr>
          <p:spPr bwMode="auto">
            <a:xfrm>
              <a:off x="309" y="3029"/>
              <a:ext cx="3234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600">
                  <a:solidFill>
                    <a:srgbClr val="000000"/>
                  </a:solidFill>
                </a:rPr>
                <a:t>    </a:t>
              </a:r>
              <a:r>
                <a:rPr lang="tr-TR" sz="3600"/>
                <a:t>( -)        %3.4          %0.9</a:t>
              </a:r>
              <a:endParaRPr lang="tr-TR" sz="2400"/>
            </a:p>
          </p:txBody>
        </p:sp>
        <p:sp>
          <p:nvSpPr>
            <p:cNvPr id="93206" name="Rectangle 22"/>
            <p:cNvSpPr>
              <a:spLocks noChangeArrowheads="1"/>
            </p:cNvSpPr>
            <p:nvPr/>
          </p:nvSpPr>
          <p:spPr bwMode="auto">
            <a:xfrm>
              <a:off x="309" y="3298"/>
              <a:ext cx="3326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tr-TR" sz="3200" dirty="0">
                  <a:solidFill>
                    <a:srgbClr val="000000"/>
                  </a:solidFill>
                </a:rPr>
                <a:t>    </a:t>
              </a:r>
              <a:r>
                <a:rPr lang="tr-TR" sz="3200" dirty="0" smtClean="0">
                  <a:solidFill>
                    <a:srgbClr val="000000"/>
                  </a:solidFill>
                </a:rPr>
                <a:t> </a:t>
              </a:r>
              <a:r>
                <a:rPr lang="tr-TR" sz="3200" dirty="0" smtClean="0"/>
                <a:t>(+)         </a:t>
              </a:r>
              <a:r>
                <a:rPr lang="tr-TR" sz="3200" dirty="0"/>
                <a:t>%11.1          %17.4</a:t>
              </a:r>
              <a:endParaRPr lang="tr-TR" sz="2000" dirty="0"/>
            </a:p>
          </p:txBody>
        </p:sp>
      </p:grpSp>
      <p:sp>
        <p:nvSpPr>
          <p:cNvPr id="93207" name="Text Box 23"/>
          <p:cNvSpPr txBox="1">
            <a:spLocks noChangeArrowheads="1"/>
          </p:cNvSpPr>
          <p:nvPr/>
        </p:nvSpPr>
        <p:spPr bwMode="auto">
          <a:xfrm>
            <a:off x="2142404" y="181364"/>
            <a:ext cx="518116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tr-TR" sz="4800" dirty="0">
                <a:solidFill>
                  <a:schemeClr val="hlink"/>
                </a:solidFill>
              </a:rPr>
              <a:t>LVI </a:t>
            </a:r>
            <a:r>
              <a:rPr lang="tr-TR" sz="4800" dirty="0" smtClean="0">
                <a:solidFill>
                  <a:schemeClr val="hlink"/>
                </a:solidFill>
              </a:rPr>
              <a:t>- </a:t>
            </a:r>
            <a:r>
              <a:rPr lang="tr-TR" sz="4400" dirty="0" err="1" smtClean="0">
                <a:solidFill>
                  <a:schemeClr val="hlink"/>
                </a:solidFill>
              </a:rPr>
              <a:t>Nodal</a:t>
            </a:r>
            <a:r>
              <a:rPr lang="tr-TR" sz="4400" dirty="0" smtClean="0">
                <a:solidFill>
                  <a:schemeClr val="hlink"/>
                </a:solidFill>
              </a:rPr>
              <a:t> </a:t>
            </a:r>
            <a:r>
              <a:rPr lang="tr-TR" sz="4400" dirty="0">
                <a:solidFill>
                  <a:schemeClr val="hlink"/>
                </a:solidFill>
              </a:rPr>
              <a:t>Tutulum </a:t>
            </a:r>
            <a:endParaRPr lang="tr-TR" sz="4400" dirty="0" smtClean="0">
              <a:solidFill>
                <a:schemeClr val="hlink"/>
              </a:solidFill>
            </a:endParaRPr>
          </a:p>
          <a:p>
            <a:pPr algn="ctr"/>
            <a:r>
              <a:rPr lang="tr-TR" sz="4400" dirty="0" err="1" smtClean="0">
                <a:solidFill>
                  <a:schemeClr val="hlink"/>
                </a:solidFill>
              </a:rPr>
              <a:t>Nüks</a:t>
            </a:r>
            <a:r>
              <a:rPr lang="tr-TR" sz="4400" dirty="0" smtClean="0">
                <a:solidFill>
                  <a:schemeClr val="hlink"/>
                </a:solidFill>
              </a:rPr>
              <a:t> İlişkisi</a:t>
            </a:r>
            <a:endParaRPr lang="en-US" sz="4400" dirty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tr-TR" altLang="tr-TR" dirty="0" err="1" smtClean="0"/>
              <a:t>Over</a:t>
            </a:r>
            <a:r>
              <a:rPr lang="tr-TR" altLang="tr-TR" dirty="0" smtClean="0"/>
              <a:t> dokusuna </a:t>
            </a:r>
            <a:r>
              <a:rPr lang="tr-TR" altLang="tr-TR" dirty="0" err="1" smtClean="0"/>
              <a:t>ortotopik</a:t>
            </a:r>
            <a:r>
              <a:rPr lang="tr-TR" altLang="tr-TR" dirty="0" smtClean="0"/>
              <a:t>  </a:t>
            </a:r>
            <a:r>
              <a:rPr lang="tr-TR" altLang="tr-TR" dirty="0" err="1" smtClean="0"/>
              <a:t>implantasyon</a:t>
            </a:r>
            <a:endParaRPr lang="tr-TR" altLang="tr-TR" dirty="0" smtClean="0"/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82296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28" y="1700808"/>
            <a:ext cx="3810000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578864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2051720" y="2955414"/>
            <a:ext cx="5616624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tr-TR" sz="4000" dirty="0" smtClean="0"/>
          </a:p>
          <a:p>
            <a:pPr algn="ctr"/>
            <a:r>
              <a:rPr lang="tr-TR" sz="3600" dirty="0" err="1" smtClean="0"/>
              <a:t>İnvazyon</a:t>
            </a:r>
            <a:r>
              <a:rPr lang="tr-TR" sz="3600" dirty="0" smtClean="0"/>
              <a:t> </a:t>
            </a:r>
            <a:r>
              <a:rPr lang="tr-TR" sz="3600" dirty="0"/>
              <a:t>derinliği</a:t>
            </a:r>
          </a:p>
          <a:p>
            <a:pPr algn="ctr"/>
            <a:endParaRPr lang="tr-TR" sz="3600" dirty="0"/>
          </a:p>
          <a:p>
            <a:pPr algn="ctr"/>
            <a:r>
              <a:rPr lang="tr-TR" sz="3600" dirty="0" smtClean="0"/>
              <a:t>LVI</a:t>
            </a:r>
          </a:p>
          <a:p>
            <a:pPr algn="ctr"/>
            <a:endParaRPr lang="tr-TR" sz="3600" dirty="0" smtClean="0"/>
          </a:p>
          <a:p>
            <a:pPr algn="ctr"/>
            <a:r>
              <a:rPr lang="tr-TR" sz="3600" dirty="0" smtClean="0"/>
              <a:t>Cerrahi sınır</a:t>
            </a:r>
            <a:endParaRPr lang="tr-TR" sz="3600" dirty="0"/>
          </a:p>
          <a:p>
            <a:pPr algn="ctr"/>
            <a:endParaRPr lang="tr-TR" sz="28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1505176" y="1988840"/>
            <a:ext cx="5958234" cy="70788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4000" dirty="0" err="1" smtClean="0"/>
              <a:t>Konizasyon</a:t>
            </a:r>
            <a:r>
              <a:rPr lang="tr-TR" sz="4000" dirty="0" smtClean="0"/>
              <a:t> / LEEP sonrası </a:t>
            </a:r>
            <a:endParaRPr lang="tr-TR" sz="40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811885" y="764704"/>
            <a:ext cx="7344816" cy="5847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 err="1" smtClean="0"/>
              <a:t>Fertilite</a:t>
            </a:r>
            <a:r>
              <a:rPr lang="tr-TR" sz="3200" dirty="0" smtClean="0"/>
              <a:t> Arzusu Olan Karar Verme Kriterleri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88646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0" dirty="0" smtClean="0">
                <a:effectLst/>
                <a:latin typeface="Arial Black" pitchFamily="34" charset="0"/>
              </a:rPr>
              <a:t>Fertilite Koruyucu</a:t>
            </a:r>
            <a:br>
              <a:rPr lang="tr-TR" b="0" dirty="0" smtClean="0">
                <a:effectLst/>
                <a:latin typeface="Arial Black" pitchFamily="34" charset="0"/>
              </a:rPr>
            </a:br>
            <a:r>
              <a:rPr lang="tr-TR" b="0" dirty="0" smtClean="0">
                <a:effectLst/>
                <a:latin typeface="Arial Black" pitchFamily="34" charset="0"/>
              </a:rPr>
              <a:t>Evre IA1(&lt;3mm) </a:t>
            </a:r>
            <a:endParaRPr lang="tr-TR" b="0" dirty="0">
              <a:effectLst/>
              <a:latin typeface="Arial Black" pitchFamily="34" charset="0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531" y="1628800"/>
            <a:ext cx="8686800" cy="500074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tr-TR" dirty="0">
              <a:solidFill>
                <a:schemeClr val="hlink"/>
              </a:solidFill>
            </a:endParaRPr>
          </a:p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dirty="0" smtClean="0"/>
              <a:t>			</a:t>
            </a:r>
            <a:endParaRPr lang="tr-TR" sz="1600" dirty="0">
              <a:solidFill>
                <a:schemeClr val="hlin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6237312"/>
            <a:ext cx="727280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b="1" dirty="0">
                <a:solidFill>
                  <a:schemeClr val="tx1"/>
                </a:solidFill>
                <a:latin typeface="+mj-lt"/>
              </a:rPr>
              <a:t>Wright JD, </a:t>
            </a:r>
            <a:r>
              <a:rPr lang="en-US" b="1" dirty="0" err="1">
                <a:solidFill>
                  <a:schemeClr val="tx1"/>
                </a:solidFill>
                <a:latin typeface="+mj-lt"/>
              </a:rPr>
              <a:t>Natherith</a:t>
            </a:r>
            <a:r>
              <a:rPr lang="en-US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+mj-lt"/>
              </a:rPr>
              <a:t>Aramo</a:t>
            </a:r>
            <a:r>
              <a:rPr lang="en-US" b="1" dirty="0">
                <a:solidFill>
                  <a:schemeClr val="tx1"/>
                </a:solidFill>
                <a:latin typeface="+mj-lt"/>
              </a:rPr>
              <a:t> R, </a:t>
            </a:r>
            <a:r>
              <a:rPr lang="en-US" b="1" i="1" dirty="0">
                <a:solidFill>
                  <a:schemeClr val="tx1"/>
                </a:solidFill>
                <a:latin typeface="+mj-lt"/>
              </a:rPr>
              <a:t>et al</a:t>
            </a:r>
            <a:r>
              <a:rPr lang="en-US" b="1" dirty="0">
                <a:solidFill>
                  <a:schemeClr val="tx1"/>
                </a:solidFill>
                <a:latin typeface="+mj-lt"/>
              </a:rPr>
              <a:t>. </a:t>
            </a:r>
            <a:r>
              <a:rPr lang="tr-TR" b="1" i="1" dirty="0">
                <a:solidFill>
                  <a:schemeClr val="tx1"/>
                </a:solidFill>
                <a:latin typeface="+mj-lt"/>
              </a:rPr>
              <a:t>Obstet. Gynecol</a:t>
            </a:r>
            <a:r>
              <a:rPr lang="tr-TR" b="1" dirty="0">
                <a:solidFill>
                  <a:schemeClr val="tx1"/>
                </a:solidFill>
                <a:latin typeface="+mj-lt"/>
              </a:rPr>
              <a:t>. 2010; 115: 585.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91580" y="1897410"/>
            <a:ext cx="2664296" cy="136815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Konizasyon: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LVSI  negatif</a:t>
            </a:r>
            <a:endParaRPr lang="tr-TR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860032" y="1897410"/>
            <a:ext cx="2664296" cy="136815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Konizasyon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Arial Black" pitchFamily="34" charset="0"/>
              </a:rPr>
              <a:t>yeterli</a:t>
            </a:r>
            <a:endParaRPr lang="tr-TR" sz="2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15058" y="3717032"/>
            <a:ext cx="2664296" cy="187220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Konizasyon: </a:t>
            </a:r>
            <a:endParaRPr lang="tr-TR" sz="2400" dirty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LVSI  pozitif</a:t>
            </a:r>
          </a:p>
          <a:p>
            <a:pPr algn="ctr"/>
            <a:r>
              <a:rPr lang="tr-TR" sz="1400" b="1" dirty="0" smtClean="0">
                <a:solidFill>
                  <a:schemeClr val="tx1"/>
                </a:solidFill>
              </a:rPr>
              <a:t>(PLN  </a:t>
            </a:r>
            <a:r>
              <a:rPr lang="tr-TR" sz="1400" b="1" dirty="0">
                <a:solidFill>
                  <a:schemeClr val="tx1"/>
                </a:solidFill>
              </a:rPr>
              <a:t>= % 4.7     </a:t>
            </a:r>
            <a:endParaRPr lang="tr-TR" sz="1400" b="1" dirty="0" smtClean="0">
              <a:solidFill>
                <a:schemeClr val="tx1"/>
              </a:solidFill>
            </a:endParaRPr>
          </a:p>
          <a:p>
            <a:pPr algn="ctr"/>
            <a:r>
              <a:rPr lang="tr-TR" sz="1400" b="1" dirty="0" smtClean="0">
                <a:solidFill>
                  <a:schemeClr val="tx1"/>
                </a:solidFill>
              </a:rPr>
              <a:t> </a:t>
            </a:r>
            <a:r>
              <a:rPr lang="tr-TR" sz="1400" b="1" dirty="0">
                <a:solidFill>
                  <a:schemeClr val="tx1"/>
                </a:solidFill>
              </a:rPr>
              <a:t>Nüks.=  % </a:t>
            </a:r>
            <a:r>
              <a:rPr lang="tr-TR" sz="1400" b="1" dirty="0" smtClean="0">
                <a:solidFill>
                  <a:schemeClr val="tx1"/>
                </a:solidFill>
              </a:rPr>
              <a:t>4.6)</a:t>
            </a:r>
            <a:endParaRPr lang="tr-TR" sz="1400" b="1" dirty="0">
              <a:solidFill>
                <a:schemeClr val="tx1"/>
              </a:solidFill>
            </a:endParaRPr>
          </a:p>
          <a:p>
            <a:pPr algn="ctr"/>
            <a:endParaRPr lang="tr-TR" sz="2400" b="1" i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tr-TR" sz="2400" b="1" i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076056" y="3969060"/>
            <a:ext cx="2664296" cy="1368152"/>
          </a:xfrm>
          <a:prstGeom prst="roundRect">
            <a:avLst>
              <a:gd name="adj" fmla="val 451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  <a:latin typeface="Arial Black" pitchFamily="34" charset="0"/>
              </a:rPr>
              <a:t>Konizasyon </a:t>
            </a:r>
          </a:p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Arial Black" pitchFamily="34" charset="0"/>
              </a:rPr>
              <a:t>+Pelvik lenfadenektomi</a:t>
            </a:r>
            <a:endParaRPr lang="tr-TR" sz="20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579354" y="2348880"/>
            <a:ext cx="1064654" cy="232606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Right Arrow 12"/>
          <p:cNvSpPr/>
          <p:nvPr/>
        </p:nvSpPr>
        <p:spPr>
          <a:xfrm>
            <a:off x="3770199" y="4536833"/>
            <a:ext cx="1064654" cy="232606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264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OV02278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572000" y="0"/>
            <a:ext cx="4320480" cy="3240360"/>
          </a:xfrm>
          <a:prstGeom prst="rect">
            <a:avLst/>
          </a:prstGeom>
        </p:spPr>
      </p:pic>
      <p:pic>
        <p:nvPicPr>
          <p:cNvPr id="5" name="MOV02284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323528" y="188640"/>
            <a:ext cx="4008107" cy="3006080"/>
          </a:xfrm>
          <a:prstGeom prst="rect">
            <a:avLst/>
          </a:prstGeom>
        </p:spPr>
      </p:pic>
      <p:pic>
        <p:nvPicPr>
          <p:cNvPr id="6" name="MOV02293.MPG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179512" y="3284984"/>
            <a:ext cx="4355976" cy="3266982"/>
          </a:xfrm>
          <a:prstGeom prst="rect">
            <a:avLst/>
          </a:prstGeom>
        </p:spPr>
      </p:pic>
      <p:pic>
        <p:nvPicPr>
          <p:cNvPr id="7" name="MOV02279.MPG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9" cstate="print"/>
          <a:stretch>
            <a:fillRect/>
          </a:stretch>
        </p:blipFill>
        <p:spPr>
          <a:xfrm>
            <a:off x="4716016" y="3356992"/>
            <a:ext cx="4200128" cy="3150096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323528" y="2132856"/>
            <a:ext cx="3888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err="1" smtClean="0">
                <a:solidFill>
                  <a:schemeClr val="bg1"/>
                </a:solidFill>
              </a:rPr>
              <a:t>Konizasyon</a:t>
            </a:r>
            <a:r>
              <a:rPr lang="tr-TR" sz="2000" dirty="0" smtClean="0">
                <a:solidFill>
                  <a:schemeClr val="bg1"/>
                </a:solidFill>
              </a:rPr>
              <a:t>:  LVI yok</a:t>
            </a:r>
          </a:p>
          <a:p>
            <a:r>
              <a:rPr lang="tr-TR" sz="2000" dirty="0" err="1" smtClean="0">
                <a:solidFill>
                  <a:schemeClr val="bg1"/>
                </a:solidFill>
              </a:rPr>
              <a:t>Mikroinvaziv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serviks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ca</a:t>
            </a:r>
            <a:r>
              <a:rPr lang="tr-TR" sz="2000" dirty="0" smtClean="0">
                <a:solidFill>
                  <a:schemeClr val="bg1"/>
                </a:solidFill>
              </a:rPr>
              <a:t>- 1a1 &lt;3mm</a:t>
            </a:r>
          </a:p>
          <a:p>
            <a:r>
              <a:rPr lang="tr-TR" sz="2000" dirty="0" err="1" smtClean="0">
                <a:solidFill>
                  <a:schemeClr val="bg1"/>
                </a:solidFill>
              </a:rPr>
              <a:t>Endoservikal</a:t>
            </a:r>
            <a:r>
              <a:rPr lang="tr-TR" sz="2000" dirty="0" smtClean="0">
                <a:solidFill>
                  <a:schemeClr val="bg1"/>
                </a:solidFill>
              </a:rPr>
              <a:t> sınır HGSIL + </a:t>
            </a:r>
          </a:p>
          <a:p>
            <a:r>
              <a:rPr lang="tr-TR" sz="2400" dirty="0" smtClean="0"/>
              <a:t>  </a:t>
            </a:r>
            <a:endParaRPr lang="tr-TR" sz="24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539552" y="5733256"/>
            <a:ext cx="3793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Re- LEEP : Cerrahi sınırlar negatif  </a:t>
            </a:r>
          </a:p>
          <a:p>
            <a:r>
              <a:rPr lang="tr-TR" sz="2000" dirty="0" smtClean="0">
                <a:solidFill>
                  <a:schemeClr val="bg1"/>
                </a:solidFill>
              </a:rPr>
              <a:t>LVI yok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940152" y="2636912"/>
            <a:ext cx="1725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İyileşme sonrası 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29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68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4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16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52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4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Konizasyon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781128"/>
          </a:xfrm>
        </p:spPr>
        <p:txBody>
          <a:bodyPr>
            <a:normAutofit lnSpcReduction="10000"/>
          </a:bodyPr>
          <a:lstStyle/>
          <a:p>
            <a:r>
              <a:rPr lang="tr-TR" dirty="0" err="1" smtClean="0"/>
              <a:t>Konizasyon</a:t>
            </a:r>
            <a:r>
              <a:rPr lang="tr-TR" dirty="0" smtClean="0"/>
              <a:t>  </a:t>
            </a:r>
            <a:r>
              <a:rPr lang="tr-TR" b="1" u="sng" dirty="0" smtClean="0"/>
              <a:t>genişlik 18 mm,  derinlik 15 mm </a:t>
            </a:r>
            <a:r>
              <a:rPr lang="tr-TR" dirty="0" smtClean="0"/>
              <a:t>den daha küçük ise gebelik üzerine olumsuzluk yok</a:t>
            </a:r>
          </a:p>
          <a:p>
            <a:r>
              <a:rPr lang="tr-TR" dirty="0" smtClean="0"/>
              <a:t>Daha büyük ise     erken doğum  %25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EMR              </a:t>
            </a:r>
            <a:r>
              <a:rPr lang="tr-TR" dirty="0"/>
              <a:t>%15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 algn="r">
              <a:buNone/>
            </a:pPr>
            <a:r>
              <a:rPr lang="tr-TR" dirty="0" smtClean="0"/>
              <a:t> </a:t>
            </a:r>
            <a:r>
              <a:rPr lang="tr-TR" sz="1800" dirty="0" err="1"/>
              <a:t>Schmeler</a:t>
            </a:r>
            <a:r>
              <a:rPr lang="tr-TR" sz="1800" dirty="0"/>
              <a:t> KM, </a:t>
            </a:r>
            <a:r>
              <a:rPr lang="tr-TR" sz="1800" dirty="0" err="1"/>
              <a:t>Frumovitz</a:t>
            </a:r>
            <a:r>
              <a:rPr lang="tr-TR" sz="1800" dirty="0"/>
              <a:t> M, </a:t>
            </a:r>
            <a:r>
              <a:rPr lang="tr-TR" sz="1800" dirty="0" err="1"/>
              <a:t>Ramirez</a:t>
            </a:r>
            <a:r>
              <a:rPr lang="tr-TR" sz="1800" dirty="0"/>
              <a:t> PT. </a:t>
            </a:r>
            <a:r>
              <a:rPr lang="tr-TR" sz="1800" dirty="0" err="1"/>
              <a:t>Conservative</a:t>
            </a:r>
            <a:r>
              <a:rPr lang="tr-TR" sz="1800" dirty="0"/>
              <a:t> </a:t>
            </a:r>
            <a:r>
              <a:rPr lang="tr-TR" sz="1800" dirty="0" err="1"/>
              <a:t>management</a:t>
            </a:r>
            <a:endParaRPr lang="tr-TR" sz="1800" dirty="0"/>
          </a:p>
          <a:p>
            <a:pPr marL="0" indent="0" algn="r">
              <a:buNone/>
            </a:pPr>
            <a:r>
              <a:rPr lang="en-US" sz="1800" dirty="0"/>
              <a:t>of early stage cervical cancer: is the role for less radical surgery. </a:t>
            </a:r>
            <a:endParaRPr lang="tr-TR" sz="1800" dirty="0" smtClean="0"/>
          </a:p>
          <a:p>
            <a:pPr marL="0" indent="0" algn="just">
              <a:buNone/>
            </a:pPr>
            <a:r>
              <a:rPr lang="tr-TR" sz="1800" i="1" dirty="0" smtClean="0"/>
              <a:t>				</a:t>
            </a:r>
            <a:r>
              <a:rPr lang="en-US" sz="1800" i="1" dirty="0" smtClean="0"/>
              <a:t>Gynecol.</a:t>
            </a:r>
            <a:r>
              <a:rPr lang="tr-TR" sz="1800" i="1" dirty="0" err="1" smtClean="0"/>
              <a:t>oncol</a:t>
            </a:r>
            <a:r>
              <a:rPr lang="tr-TR" sz="1800" dirty="0"/>
              <a:t>. 2011; 12: 321-352.</a:t>
            </a:r>
            <a:r>
              <a:rPr lang="tr-TR" sz="1800" dirty="0" smtClean="0"/>
              <a:t>                        </a:t>
            </a:r>
            <a:endParaRPr lang="tr-TR" sz="1800" dirty="0"/>
          </a:p>
        </p:txBody>
      </p:sp>
    </p:spTree>
    <p:extLst>
      <p:ext uri="{BB962C8B-B14F-4D97-AF65-F5344CB8AC3E}">
        <p14:creationId xmlns:p14="http://schemas.microsoft.com/office/powerpoint/2010/main" val="8067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000" b="1" dirty="0"/>
              <a:t>Evre 1a1 </a:t>
            </a:r>
            <a:r>
              <a:rPr lang="tr-TR" sz="4000" b="1" dirty="0" smtClean="0"/>
              <a:t>(&lt;3 mm) olgusunda </a:t>
            </a:r>
            <a:r>
              <a:rPr lang="tr-TR" sz="4000" b="1" dirty="0"/>
              <a:t>(n:140)  </a:t>
            </a:r>
            <a:r>
              <a:rPr lang="tr-TR" sz="4000" b="1" dirty="0" err="1"/>
              <a:t>konizasyon</a:t>
            </a:r>
            <a:r>
              <a:rPr lang="tr-TR" sz="4000" b="1" dirty="0"/>
              <a:t> ve </a:t>
            </a:r>
            <a:r>
              <a:rPr lang="tr-TR" sz="4000" b="1" dirty="0" err="1"/>
              <a:t>histerektomi</a:t>
            </a:r>
            <a:r>
              <a:rPr lang="tr-TR" sz="4000" b="1" dirty="0"/>
              <a:t> arasında </a:t>
            </a:r>
            <a:r>
              <a:rPr lang="tr-TR" sz="4000" b="1" dirty="0" err="1"/>
              <a:t>sağkalım</a:t>
            </a:r>
            <a:r>
              <a:rPr lang="tr-TR" sz="4000" b="1" dirty="0"/>
              <a:t> farkı yoktur </a:t>
            </a:r>
          </a:p>
          <a:p>
            <a:pPr marL="0" indent="0">
              <a:buNone/>
            </a:pPr>
            <a:r>
              <a:rPr lang="tr-TR" dirty="0"/>
              <a:t>  		</a:t>
            </a:r>
            <a:r>
              <a:rPr lang="en-US" sz="1600" dirty="0" smtClean="0"/>
              <a:t>Wright </a:t>
            </a:r>
            <a:r>
              <a:rPr lang="en-US" sz="1600" dirty="0"/>
              <a:t>JD, </a:t>
            </a:r>
            <a:r>
              <a:rPr lang="en-US" sz="1600" dirty="0" err="1"/>
              <a:t>Natherith</a:t>
            </a:r>
            <a:r>
              <a:rPr lang="en-US" sz="1600" dirty="0"/>
              <a:t> </a:t>
            </a:r>
            <a:r>
              <a:rPr lang="en-US" sz="1600" dirty="0" err="1"/>
              <a:t>Aramo</a:t>
            </a:r>
            <a:r>
              <a:rPr lang="en-US" sz="1600" dirty="0"/>
              <a:t> R, </a:t>
            </a:r>
            <a:r>
              <a:rPr lang="en-US" sz="1600" i="1" dirty="0"/>
              <a:t>et al</a:t>
            </a:r>
            <a:r>
              <a:rPr lang="en-US" sz="1600" dirty="0"/>
              <a:t>. </a:t>
            </a:r>
            <a:r>
              <a:rPr lang="tr-TR" sz="1600" i="1" dirty="0" err="1"/>
              <a:t>Obstet</a:t>
            </a:r>
            <a:r>
              <a:rPr lang="tr-TR" sz="1600" i="1" dirty="0"/>
              <a:t>. </a:t>
            </a:r>
            <a:r>
              <a:rPr lang="tr-TR" sz="1600" i="1" dirty="0" err="1"/>
              <a:t>Gynecol</a:t>
            </a:r>
            <a:r>
              <a:rPr lang="tr-TR" sz="1600" dirty="0"/>
              <a:t>. 2010; 115: 585.</a:t>
            </a:r>
            <a:endParaRPr lang="tr-TR" sz="1600" dirty="0">
              <a:solidFill>
                <a:schemeClr val="hlink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4540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u="sng" dirty="0" err="1" smtClean="0"/>
              <a:t>Fertilite</a:t>
            </a:r>
            <a:r>
              <a:rPr lang="tr-TR" u="sng" dirty="0" smtClean="0"/>
              <a:t> Koruyucu</a:t>
            </a:r>
            <a:br>
              <a:rPr lang="tr-TR" u="sng" dirty="0" smtClean="0"/>
            </a:br>
            <a:r>
              <a:rPr lang="tr-TR" u="sng" dirty="0" smtClean="0"/>
              <a:t>Evre Ia2 (3-5mm) </a:t>
            </a:r>
            <a:endParaRPr lang="tr-TR" u="sng" dirty="0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531" y="1628800"/>
            <a:ext cx="8686800" cy="5000749"/>
          </a:xfrm>
        </p:spPr>
        <p:txBody>
          <a:bodyPr/>
          <a:lstStyle/>
          <a:p>
            <a:r>
              <a:rPr lang="tr-TR" dirty="0" err="1"/>
              <a:t>Konizasyon</a:t>
            </a:r>
            <a:r>
              <a:rPr lang="tr-TR" dirty="0"/>
              <a:t> , LVI (-)          </a:t>
            </a:r>
            <a:r>
              <a:rPr lang="tr-TR" dirty="0" smtClean="0"/>
              <a:t>        </a:t>
            </a:r>
            <a:r>
              <a:rPr lang="tr-TR" dirty="0" err="1" smtClean="0"/>
              <a:t>Konizasyon</a:t>
            </a:r>
            <a:r>
              <a:rPr lang="tr-TR" dirty="0" smtClean="0"/>
              <a:t> / 	</a:t>
            </a:r>
            <a:r>
              <a:rPr lang="tr-TR" dirty="0"/>
              <a:t> sınırlar negatif </a:t>
            </a:r>
            <a:r>
              <a:rPr lang="tr-TR" dirty="0" smtClean="0"/>
              <a:t>	</a:t>
            </a:r>
            <a:r>
              <a:rPr lang="tr-TR" dirty="0"/>
              <a:t> </a:t>
            </a:r>
            <a:r>
              <a:rPr lang="tr-TR" dirty="0" smtClean="0"/>
              <a:t>            </a:t>
            </a:r>
            <a:r>
              <a:rPr lang="tr-TR" dirty="0"/>
              <a:t>basit  </a:t>
            </a:r>
            <a:r>
              <a:rPr lang="tr-TR" dirty="0" err="1" smtClean="0"/>
              <a:t>trakelektomi</a:t>
            </a:r>
            <a:endParaRPr lang="tr-TR" dirty="0"/>
          </a:p>
          <a:p>
            <a:pPr>
              <a:buFont typeface="Wingdings" pitchFamily="2" charset="2"/>
              <a:buNone/>
            </a:pPr>
            <a:r>
              <a:rPr lang="tr-TR" dirty="0" smtClean="0"/>
              <a:t>                                             </a:t>
            </a:r>
            <a:r>
              <a:rPr lang="tr-TR" dirty="0" err="1" smtClean="0"/>
              <a:t>Pelvik</a:t>
            </a:r>
            <a:r>
              <a:rPr lang="tr-TR" dirty="0" smtClean="0"/>
              <a:t>  </a:t>
            </a:r>
            <a:r>
              <a:rPr lang="tr-TR" dirty="0" err="1" smtClean="0"/>
              <a:t>Lenfadenektomi</a:t>
            </a:r>
            <a:r>
              <a:rPr lang="tr-TR" dirty="0" smtClean="0"/>
              <a:t> ??</a:t>
            </a:r>
          </a:p>
          <a:p>
            <a:pPr>
              <a:buFont typeface="Wingdings" pitchFamily="2" charset="2"/>
              <a:buNone/>
            </a:pPr>
            <a:endParaRPr lang="tr-TR" dirty="0" smtClean="0"/>
          </a:p>
          <a:p>
            <a:r>
              <a:rPr lang="tr-TR" dirty="0" err="1" smtClean="0"/>
              <a:t>Konizasyon</a:t>
            </a:r>
            <a:r>
              <a:rPr lang="tr-TR" dirty="0" smtClean="0"/>
              <a:t> </a:t>
            </a:r>
            <a:r>
              <a:rPr lang="tr-TR" dirty="0"/>
              <a:t>, LVI (+)          </a:t>
            </a:r>
            <a:r>
              <a:rPr lang="tr-TR" dirty="0" smtClean="0"/>
              <a:t>     </a:t>
            </a:r>
            <a:r>
              <a:rPr lang="tr-TR" dirty="0"/>
              <a:t>basit </a:t>
            </a:r>
            <a:r>
              <a:rPr lang="tr-TR" dirty="0" smtClean="0"/>
              <a:t>/ radikal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sınırlar pozitif  	</a:t>
            </a:r>
            <a:r>
              <a:rPr lang="tr-TR" dirty="0"/>
              <a:t> </a:t>
            </a:r>
            <a:r>
              <a:rPr lang="tr-TR" dirty="0" smtClean="0"/>
              <a:t>             </a:t>
            </a:r>
            <a:r>
              <a:rPr lang="tr-TR" dirty="0" err="1" smtClean="0"/>
              <a:t>trakelektomi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                                   </a:t>
            </a:r>
            <a:r>
              <a:rPr lang="tr-TR" dirty="0" err="1" smtClean="0"/>
              <a:t>Pelvik</a:t>
            </a:r>
            <a:r>
              <a:rPr lang="tr-TR" dirty="0" smtClean="0"/>
              <a:t> </a:t>
            </a:r>
            <a:r>
              <a:rPr lang="tr-TR" dirty="0" err="1" smtClean="0"/>
              <a:t>Lenfadenektomi</a:t>
            </a:r>
            <a:endParaRPr lang="tr-TR" dirty="0" smtClean="0"/>
          </a:p>
          <a:p>
            <a:pPr>
              <a:buNone/>
            </a:pPr>
            <a:endParaRPr lang="tr-TR" b="1" dirty="0" smtClean="0"/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auto">
          <a:xfrm>
            <a:off x="4427536" y="2420888"/>
            <a:ext cx="503237" cy="217488"/>
          </a:xfrm>
          <a:prstGeom prst="rightArrow">
            <a:avLst>
              <a:gd name="adj1" fmla="val 50000"/>
              <a:gd name="adj2" fmla="val 578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4437710" y="4149080"/>
            <a:ext cx="576262" cy="217488"/>
          </a:xfrm>
          <a:prstGeom prst="rightArrow">
            <a:avLst>
              <a:gd name="adj1" fmla="val 50000"/>
              <a:gd name="adj2" fmla="val 662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148064" y="1080256"/>
            <a:ext cx="37444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PLN </a:t>
            </a:r>
            <a:r>
              <a:rPr lang="tr-TR" sz="2400" dirty="0" smtClean="0"/>
              <a:t>=% 3.4   </a:t>
            </a:r>
            <a:r>
              <a:rPr lang="tr-TR" sz="2400" dirty="0" err="1"/>
              <a:t>Nüks</a:t>
            </a:r>
            <a:r>
              <a:rPr lang="tr-TR" sz="2400" dirty="0"/>
              <a:t> = % 0.9</a:t>
            </a:r>
          </a:p>
          <a:p>
            <a:pPr algn="ctr"/>
            <a:endParaRPr lang="tr-TR" dirty="0"/>
          </a:p>
        </p:txBody>
      </p:sp>
      <p:sp>
        <p:nvSpPr>
          <p:cNvPr id="9" name="7 Dikdörtgen"/>
          <p:cNvSpPr/>
          <p:nvPr/>
        </p:nvSpPr>
        <p:spPr>
          <a:xfrm>
            <a:off x="4930773" y="5872011"/>
            <a:ext cx="370229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tr-TR" sz="2000" dirty="0" smtClean="0"/>
              <a:t>   PLN  = % 11      </a:t>
            </a:r>
            <a:r>
              <a:rPr lang="tr-TR" sz="2000" dirty="0" err="1" smtClean="0"/>
              <a:t>Nüks</a:t>
            </a:r>
            <a:r>
              <a:rPr lang="tr-TR" sz="2000" dirty="0" smtClean="0"/>
              <a:t>.=  % 17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43500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9133"/>
            <a:ext cx="403860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1"/>
            <a:ext cx="8382000" cy="146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04194"/>
            <a:ext cx="42100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47679" y="734565"/>
            <a:ext cx="992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>
                <a:solidFill>
                  <a:schemeClr val="bg1"/>
                </a:solidFill>
              </a:rPr>
              <a:t>n</a:t>
            </a:r>
            <a:r>
              <a:rPr lang="tr-TR" sz="3600" b="1" dirty="0" smtClean="0">
                <a:solidFill>
                  <a:schemeClr val="bg1"/>
                </a:solidFill>
              </a:rPr>
              <a:t>:43</a:t>
            </a:r>
            <a:endParaRPr lang="tr-TR" sz="3600" b="1" dirty="0">
              <a:solidFill>
                <a:schemeClr val="bg1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112451" y="3619104"/>
            <a:ext cx="4923977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sz="2800" b="1" dirty="0" smtClean="0"/>
          </a:p>
          <a:p>
            <a:r>
              <a:rPr lang="tr-TR" sz="2800" b="1" dirty="0" smtClean="0"/>
              <a:t>Ortalama 42 ay takip </a:t>
            </a:r>
          </a:p>
          <a:p>
            <a:r>
              <a:rPr lang="tr-TR" sz="2800" b="1" dirty="0"/>
              <a:t> </a:t>
            </a:r>
            <a:r>
              <a:rPr lang="tr-TR" sz="3600" b="1" dirty="0" smtClean="0">
                <a:solidFill>
                  <a:srgbClr val="FFC000"/>
                </a:solidFill>
              </a:rPr>
              <a:t>2 hastada </a:t>
            </a:r>
            <a:r>
              <a:rPr lang="tr-TR" sz="3600" b="1" dirty="0" err="1" smtClean="0">
                <a:solidFill>
                  <a:srgbClr val="FFC000"/>
                </a:solidFill>
              </a:rPr>
              <a:t>nüks</a:t>
            </a:r>
            <a:r>
              <a:rPr lang="tr-TR" sz="3600" b="1" dirty="0" smtClean="0">
                <a:solidFill>
                  <a:srgbClr val="FFC000"/>
                </a:solidFill>
              </a:rPr>
              <a:t> ( %4.6 )</a:t>
            </a:r>
          </a:p>
          <a:p>
            <a:r>
              <a:rPr lang="tr-TR" sz="2800" b="1" dirty="0" smtClean="0">
                <a:solidFill>
                  <a:srgbClr val="FFC000"/>
                </a:solidFill>
              </a:rPr>
              <a:t>    </a:t>
            </a:r>
            <a:r>
              <a:rPr lang="tr-TR" sz="2800" b="1" dirty="0" err="1" smtClean="0">
                <a:solidFill>
                  <a:srgbClr val="FFC000"/>
                </a:solidFill>
              </a:rPr>
              <a:t>Radyokemoterapi</a:t>
            </a:r>
            <a:r>
              <a:rPr lang="tr-TR" sz="2800" b="1" dirty="0" smtClean="0">
                <a:solidFill>
                  <a:srgbClr val="FFC000"/>
                </a:solidFill>
                <a:sym typeface="Wingdings" panose="05000000000000000000" pitchFamily="2" charset="2"/>
              </a:rPr>
              <a:t>  sağ</a:t>
            </a:r>
            <a:endParaRPr lang="tr-TR" sz="2800" b="1" dirty="0" smtClean="0">
              <a:solidFill>
                <a:srgbClr val="FFC000"/>
              </a:solidFill>
            </a:endParaRPr>
          </a:p>
          <a:p>
            <a:endParaRPr lang="tr-TR" sz="2800" b="1" dirty="0"/>
          </a:p>
          <a:p>
            <a:r>
              <a:rPr lang="tr-TR" sz="2800" b="1" dirty="0" smtClean="0"/>
              <a:t>%41 hastada gebelik elde edildi</a:t>
            </a:r>
          </a:p>
          <a:p>
            <a:r>
              <a:rPr lang="tr-TR" sz="2800" b="1" dirty="0" smtClean="0"/>
              <a:t>%9 erken doğum (32 </a:t>
            </a:r>
            <a:r>
              <a:rPr lang="tr-TR" sz="2800" b="1" dirty="0" err="1" smtClean="0"/>
              <a:t>gh</a:t>
            </a:r>
            <a:r>
              <a:rPr lang="tr-TR" sz="2800" b="1" dirty="0" smtClean="0"/>
              <a:t>) </a:t>
            </a:r>
            <a:endParaRPr lang="tr-TR" sz="28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4078639" y="3477303"/>
            <a:ext cx="5215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LEEP ve </a:t>
            </a:r>
            <a:r>
              <a:rPr lang="tr-TR" sz="2400" b="1" dirty="0" err="1" smtClean="0"/>
              <a:t>lenfadenektomi</a:t>
            </a:r>
            <a:r>
              <a:rPr lang="tr-TR" sz="2400" b="1" dirty="0" smtClean="0"/>
              <a:t> sonrası takip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404346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Evre 1a2 nedeni ile </a:t>
            </a:r>
            <a:r>
              <a:rPr lang="tr-TR" dirty="0" err="1" smtClean="0"/>
              <a:t>konizasyon</a:t>
            </a:r>
            <a:r>
              <a:rPr lang="tr-TR" dirty="0" smtClean="0"/>
              <a:t> (n:149)</a:t>
            </a:r>
          </a:p>
          <a:p>
            <a:pPr marL="0" indent="0">
              <a:buNone/>
            </a:pPr>
            <a:r>
              <a:rPr lang="tr-TR" dirty="0" smtClean="0"/>
              <a:t>       Cerrahi sınırlar negatif ( </a:t>
            </a:r>
            <a:r>
              <a:rPr lang="tr-TR" dirty="0" err="1" smtClean="0"/>
              <a:t>Jineko-patalog</a:t>
            </a:r>
            <a:r>
              <a:rPr lang="tr-TR" dirty="0" smtClean="0"/>
              <a:t>)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</a:t>
            </a:r>
            <a:r>
              <a:rPr lang="tr-TR" dirty="0" err="1" smtClean="0"/>
              <a:t>Histerektomi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% 0 </a:t>
            </a:r>
            <a:r>
              <a:rPr lang="tr-TR" dirty="0" err="1" smtClean="0"/>
              <a:t>rezidüel</a:t>
            </a:r>
            <a:r>
              <a:rPr lang="tr-TR" dirty="0" smtClean="0"/>
              <a:t> kanser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sz="2400" dirty="0"/>
              <a:t> </a:t>
            </a:r>
            <a:r>
              <a:rPr lang="tr-TR" sz="2400" dirty="0" smtClean="0"/>
              <a:t>                                                     </a:t>
            </a:r>
            <a:r>
              <a:rPr lang="tr-TR" sz="2400" dirty="0" err="1" smtClean="0"/>
              <a:t>Poynor</a:t>
            </a:r>
            <a:r>
              <a:rPr lang="tr-TR" sz="2400" dirty="0" smtClean="0"/>
              <a:t>  ve ark. </a:t>
            </a:r>
            <a:r>
              <a:rPr lang="tr-TR" sz="2400" dirty="0" err="1" smtClean="0"/>
              <a:t>Gynecol</a:t>
            </a:r>
            <a:r>
              <a:rPr lang="tr-TR" sz="2400" dirty="0" smtClean="0"/>
              <a:t> </a:t>
            </a:r>
            <a:r>
              <a:rPr lang="tr-TR" sz="2400" dirty="0" err="1" smtClean="0"/>
              <a:t>Oncol</a:t>
            </a:r>
            <a:r>
              <a:rPr lang="tr-TR" sz="2400" dirty="0" smtClean="0"/>
              <a:t> 2006  </a:t>
            </a:r>
            <a:endParaRPr lang="tr-TR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843808" y="2708920"/>
            <a:ext cx="0" cy="64807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2843808" y="3955683"/>
            <a:ext cx="0" cy="64807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175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/>
              <a:t>1 b1  tümörlerde  </a:t>
            </a:r>
            <a:r>
              <a:rPr lang="tr-TR" sz="6000" dirty="0" err="1" smtClean="0"/>
              <a:t>fertilite</a:t>
            </a:r>
            <a:r>
              <a:rPr lang="tr-TR" sz="6000" dirty="0" smtClean="0"/>
              <a:t> koruyucu yaklaşım</a:t>
            </a:r>
            <a:endParaRPr lang="tr-TR" sz="60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971600" y="5085184"/>
            <a:ext cx="3210431" cy="123110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2800" dirty="0" err="1" smtClean="0"/>
              <a:t>İnvazyon</a:t>
            </a:r>
            <a:r>
              <a:rPr lang="tr-TR" sz="2800" dirty="0" smtClean="0"/>
              <a:t> &gt;5 mm </a:t>
            </a:r>
          </a:p>
          <a:p>
            <a:r>
              <a:rPr lang="tr-TR" sz="2800" dirty="0" smtClean="0"/>
              <a:t>Yatay genişlik &gt; 7mm</a:t>
            </a:r>
          </a:p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5940152" y="5085184"/>
            <a:ext cx="2223686" cy="95410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2800" dirty="0" err="1" smtClean="0"/>
              <a:t>Makroskopik</a:t>
            </a:r>
            <a:r>
              <a:rPr lang="tr-TR" sz="2800" dirty="0" smtClean="0"/>
              <a:t> </a:t>
            </a:r>
          </a:p>
          <a:p>
            <a:r>
              <a:rPr lang="tr-TR" sz="2800" dirty="0" smtClean="0"/>
              <a:t>tümör &lt; 4 cm </a:t>
            </a:r>
            <a:endParaRPr lang="tr-TR" sz="28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4355976" y="5700737"/>
            <a:ext cx="1224136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4206827" y="5091220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 cm, 2 cm, 3 cm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6084190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5400" dirty="0" err="1" smtClean="0"/>
              <a:t>Neoadjuvan</a:t>
            </a:r>
            <a:r>
              <a:rPr lang="tr-TR" sz="5400" dirty="0" smtClean="0"/>
              <a:t> KT sonrası </a:t>
            </a:r>
            <a:r>
              <a:rPr lang="tr-TR" sz="5400" dirty="0" err="1" smtClean="0"/>
              <a:t>fertilite</a:t>
            </a:r>
            <a:r>
              <a:rPr lang="tr-TR" sz="5400" dirty="0" smtClean="0"/>
              <a:t> koruyucu yaklaşım</a:t>
            </a: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val="2808856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1" y="1417638"/>
            <a:ext cx="891498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dirty="0" err="1" smtClean="0"/>
              <a:t>Pelvis</a:t>
            </a:r>
            <a:r>
              <a:rPr lang="tr-TR" altLang="tr-TR" dirty="0" smtClean="0"/>
              <a:t> yan </a:t>
            </a:r>
            <a:r>
              <a:rPr lang="tr-TR" altLang="tr-TR" dirty="0" smtClean="0"/>
              <a:t>duvarına </a:t>
            </a:r>
            <a:r>
              <a:rPr lang="tr-TR" altLang="tr-TR" dirty="0" err="1" smtClean="0"/>
              <a:t>ortotopik</a:t>
            </a:r>
            <a:r>
              <a:rPr lang="tr-TR" altLang="tr-TR" dirty="0" smtClean="0"/>
              <a:t>  </a:t>
            </a:r>
            <a:r>
              <a:rPr lang="tr-TR" altLang="tr-TR" dirty="0" err="1" smtClean="0"/>
              <a:t>implantasyon</a:t>
            </a:r>
            <a:endParaRPr lang="tr-TR" altLang="tr-TR" dirty="0" smtClean="0"/>
          </a:p>
        </p:txBody>
      </p:sp>
    </p:spTree>
    <p:extLst>
      <p:ext uri="{BB962C8B-B14F-4D97-AF65-F5344CB8AC3E}">
        <p14:creationId xmlns:p14="http://schemas.microsoft.com/office/powerpoint/2010/main" val="15113640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39552" y="332656"/>
            <a:ext cx="8136904" cy="12241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Evre 1b1 tm çapı≤ 3cm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21 hastaya 3 kür </a:t>
            </a:r>
            <a:r>
              <a:rPr lang="tr-TR" sz="2400" dirty="0" err="1" smtClean="0">
                <a:solidFill>
                  <a:schemeClr val="tx1"/>
                </a:solidFill>
                <a:latin typeface="Arial Black" pitchFamily="34" charset="0"/>
              </a:rPr>
              <a:t>cisplatin</a:t>
            </a: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+ </a:t>
            </a:r>
            <a:r>
              <a:rPr lang="tr-TR" sz="2400" dirty="0" err="1" smtClean="0">
                <a:solidFill>
                  <a:schemeClr val="tx1"/>
                </a:solidFill>
                <a:latin typeface="Arial Black" pitchFamily="34" charset="0"/>
              </a:rPr>
              <a:t>ifosfamid</a:t>
            </a: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+ </a:t>
            </a:r>
            <a:r>
              <a:rPr lang="tr-TR" sz="2400" dirty="0" err="1" smtClean="0">
                <a:solidFill>
                  <a:schemeClr val="tx1"/>
                </a:solidFill>
                <a:latin typeface="Arial Black" pitchFamily="34" charset="0"/>
              </a:rPr>
              <a:t>paklitaksel</a:t>
            </a: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tr-TR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9692" y="1683333"/>
            <a:ext cx="5760640" cy="648072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bg2"/>
                </a:solidFill>
                <a:latin typeface="Arial Black" pitchFamily="34" charset="0"/>
              </a:rPr>
              <a:t>Konizasyon +pelvik lenfadenektomi</a:t>
            </a:r>
            <a:endParaRPr lang="tr-TR" sz="2000" dirty="0">
              <a:solidFill>
                <a:schemeClr val="bg2"/>
              </a:solidFill>
              <a:latin typeface="Arial Black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95536" y="2976611"/>
            <a:ext cx="8424936" cy="29523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endParaRPr lang="tr-TR" sz="2400" dirty="0" smtClean="0">
              <a:solidFill>
                <a:schemeClr val="bg2"/>
              </a:solidFill>
              <a:latin typeface="Arial Black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5 hasta (%24) tam yanıt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12 hastada (%57) </a:t>
            </a:r>
            <a:r>
              <a:rPr lang="tr-TR" sz="2400" dirty="0" err="1" smtClean="0">
                <a:solidFill>
                  <a:schemeClr val="tx1"/>
                </a:solidFill>
                <a:latin typeface="Arial Black" pitchFamily="34" charset="0"/>
              </a:rPr>
              <a:t>mikroinvaziv</a:t>
            </a: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 kanser ≤ 3mm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4 hastada (%19) </a:t>
            </a:r>
            <a:r>
              <a:rPr lang="tr-TR" sz="2400" dirty="0" err="1" smtClean="0">
                <a:solidFill>
                  <a:schemeClr val="tx1"/>
                </a:solidFill>
                <a:latin typeface="Arial Black" pitchFamily="34" charset="0"/>
              </a:rPr>
              <a:t>invaziv</a:t>
            </a: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 kanser </a:t>
            </a:r>
          </a:p>
          <a:p>
            <a:endParaRPr lang="tr-TR" sz="24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69 aylık takipte 21 hastada nüks yok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  <a:latin typeface="Arial Black" pitchFamily="34" charset="0"/>
              </a:rPr>
              <a:t>6 hastada 10 gebelik ,9 canlı doğum</a:t>
            </a:r>
          </a:p>
          <a:p>
            <a:pPr marL="285750" indent="-285750">
              <a:buFont typeface="Arial" pitchFamily="34" charset="0"/>
              <a:buChar char="•"/>
            </a:pPr>
            <a:endParaRPr lang="tr-TR" sz="2400" dirty="0">
              <a:solidFill>
                <a:schemeClr val="bg2"/>
              </a:solidFill>
              <a:latin typeface="Arial Black" pitchFamily="34" charset="0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445986" y="2474363"/>
            <a:ext cx="144016" cy="480848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Rounded Rectangle 6"/>
          <p:cNvSpPr/>
          <p:nvPr/>
        </p:nvSpPr>
        <p:spPr>
          <a:xfrm>
            <a:off x="36004" y="6223588"/>
            <a:ext cx="9107996" cy="6206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u="sng" dirty="0">
                <a:solidFill>
                  <a:schemeClr val="tx1"/>
                </a:solidFill>
                <a:latin typeface="Arial Black" pitchFamily="34" charset="0"/>
              </a:rPr>
              <a:t>N</a:t>
            </a:r>
            <a:r>
              <a:rPr lang="en-US" b="1" u="sng" dirty="0" err="1" smtClean="0">
                <a:solidFill>
                  <a:schemeClr val="tx1"/>
                </a:solidFill>
                <a:latin typeface="Arial Black" pitchFamily="34" charset="0"/>
              </a:rPr>
              <a:t>eoadjuvant</a:t>
            </a:r>
            <a:r>
              <a:rPr lang="en-US" b="1" u="sng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en-US" b="1" u="sng" dirty="0">
                <a:solidFill>
                  <a:schemeClr val="tx1"/>
                </a:solidFill>
                <a:latin typeface="Arial Black" pitchFamily="34" charset="0"/>
              </a:rPr>
              <a:t>chemotherapy and conservative surgery for stage IB1 cervical </a:t>
            </a:r>
            <a:r>
              <a:rPr lang="en-US" b="1" u="sng" dirty="0" smtClean="0">
                <a:solidFill>
                  <a:schemeClr val="tx1"/>
                </a:solidFill>
                <a:latin typeface="Arial Black" pitchFamily="34" charset="0"/>
              </a:rPr>
              <a:t>cancer</a:t>
            </a:r>
            <a:r>
              <a:rPr lang="tr-TR" b="1" u="sng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u="sng" dirty="0" smtClean="0">
                <a:solidFill>
                  <a:schemeClr val="tx1"/>
                </a:solidFill>
                <a:latin typeface="Arial Black" pitchFamily="34" charset="0"/>
              </a:rPr>
              <a:t>Maneo et al</a:t>
            </a:r>
            <a:r>
              <a:rPr lang="tr-TR" b="1" u="sng" dirty="0" smtClean="0">
                <a:solidFill>
                  <a:schemeClr val="tx1"/>
                </a:solidFill>
                <a:latin typeface="Arial Black" pitchFamily="34" charset="0"/>
              </a:rPr>
              <a:t>,</a:t>
            </a:r>
            <a:r>
              <a:rPr lang="tr-TR" u="sng" dirty="0">
                <a:solidFill>
                  <a:schemeClr val="tx1"/>
                </a:solidFill>
                <a:latin typeface="Arial Black" pitchFamily="34" charset="0"/>
              </a:rPr>
              <a:t> Gynecol Oncol. 2008 Dec</a:t>
            </a:r>
            <a:endParaRPr lang="en-US" b="1" u="sng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84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oshiba\Desktop\Belgelerim\Resimlerim\tugan hasta resimleri\perihan ülger- serviks ca 1b1-neoaduvan kemoterapi öncesi\perihan serviks ca neoadjuvan kt öncesi-1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9992" cy="3375510"/>
          </a:xfrm>
          <a:prstGeom prst="rect">
            <a:avLst/>
          </a:prstGeom>
          <a:noFill/>
        </p:spPr>
      </p:pic>
      <p:pic>
        <p:nvPicPr>
          <p:cNvPr id="3075" name="Picture 3" descr="C:\Users\toshiba\Desktop\Belgelerim\Resimlerim\tugan hasta resimleri\perihan ülger- serviks ca 1b1-neoaduvan kemoterapi öncesi\tip 3 histerektomi perihan ülger (2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429001"/>
            <a:ext cx="4571999" cy="3428999"/>
          </a:xfrm>
          <a:prstGeom prst="rect">
            <a:avLst/>
          </a:prstGeom>
          <a:noFill/>
        </p:spPr>
      </p:pic>
      <p:pic>
        <p:nvPicPr>
          <p:cNvPr id="3076" name="Picture 4" descr="C:\Users\toshiba\Desktop\Belgelerim\Resimlerim\tugan hasta resimleri\perihan ülger- serviks ca 1b1-neoaduvan kemoterapi öncesi\tip 3 histerektomi perihan ülger (18).JPG"/>
          <p:cNvPicPr>
            <a:picLocks noChangeAspect="1" noChangeArrowheads="1"/>
          </p:cNvPicPr>
          <p:nvPr/>
        </p:nvPicPr>
        <p:blipFill rotWithShape="1">
          <a:blip r:embed="rId4" cstate="print"/>
          <a:srcRect l="21997" t="49538" r="19792" b="18599"/>
          <a:stretch/>
        </p:blipFill>
        <p:spPr bwMode="auto">
          <a:xfrm>
            <a:off x="6005" y="4703309"/>
            <a:ext cx="4176464" cy="1714500"/>
          </a:xfrm>
          <a:prstGeom prst="rect">
            <a:avLst/>
          </a:prstGeom>
          <a:noFill/>
        </p:spPr>
      </p:pic>
      <p:pic>
        <p:nvPicPr>
          <p:cNvPr id="3077" name="Picture 5" descr="C:\Users\toshiba\Desktop\Belgelerim\Resimlerim\tugan hasta resimleri\perihan ülger- serviks ca 1b1-neoaduvan kemoterapi öncesi\3 kür neoadjuvan kt sonrası perihan ülger (8).JPG"/>
          <p:cNvPicPr>
            <a:picLocks noChangeAspect="1" noChangeArrowheads="1"/>
          </p:cNvPicPr>
          <p:nvPr/>
        </p:nvPicPr>
        <p:blipFill>
          <a:blip r:embed="rId5" cstate="print"/>
          <a:srcRect l="11686" t="13015" r="26977" b="20071"/>
          <a:stretch>
            <a:fillRect/>
          </a:stretch>
        </p:blipFill>
        <p:spPr bwMode="auto">
          <a:xfrm>
            <a:off x="4716016" y="-20838"/>
            <a:ext cx="4216468" cy="3449838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95536" y="188640"/>
            <a:ext cx="3770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err="1" smtClean="0">
                <a:solidFill>
                  <a:schemeClr val="bg2"/>
                </a:solidFill>
              </a:rPr>
              <a:t>Neoadjuvan</a:t>
            </a:r>
            <a:r>
              <a:rPr lang="tr-TR" sz="2800" b="1" dirty="0" smtClean="0">
                <a:solidFill>
                  <a:schemeClr val="bg2"/>
                </a:solidFill>
              </a:rPr>
              <a:t> KT Öncesi</a:t>
            </a:r>
            <a:endParaRPr lang="tr-TR" sz="2800" b="1" dirty="0">
              <a:solidFill>
                <a:schemeClr val="bg2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962169" y="209366"/>
            <a:ext cx="37241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3 Kür (Platin + </a:t>
            </a:r>
            <a:r>
              <a:rPr lang="tr-TR" sz="2800" b="1" dirty="0" err="1" smtClean="0">
                <a:solidFill>
                  <a:schemeClr val="bg1"/>
                </a:solidFill>
              </a:rPr>
              <a:t>Vepesid</a:t>
            </a:r>
            <a:r>
              <a:rPr lang="tr-TR" sz="2800" b="1" dirty="0" smtClean="0">
                <a:solidFill>
                  <a:schemeClr val="bg1"/>
                </a:solidFill>
              </a:rPr>
              <a:t> )</a:t>
            </a:r>
          </a:p>
          <a:p>
            <a:r>
              <a:rPr lang="tr-TR" sz="2800" b="1" dirty="0" err="1" smtClean="0">
                <a:solidFill>
                  <a:schemeClr val="bg1"/>
                </a:solidFill>
              </a:rPr>
              <a:t>neoadjuvan</a:t>
            </a:r>
            <a:r>
              <a:rPr lang="tr-TR" sz="2800" b="1" dirty="0" smtClean="0">
                <a:solidFill>
                  <a:schemeClr val="bg1"/>
                </a:solidFill>
              </a:rPr>
              <a:t> KT sonrası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66624" y="3731840"/>
            <a:ext cx="3280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Patoloji:  5 mm </a:t>
            </a:r>
            <a:r>
              <a:rPr lang="tr-TR" sz="2400" dirty="0" err="1" smtClean="0">
                <a:solidFill>
                  <a:schemeClr val="bg1"/>
                </a:solidFill>
              </a:rPr>
              <a:t>invazyon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57788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91264" cy="1228998"/>
          </a:xfrm>
          <a:noFill/>
        </p:spPr>
        <p:txBody>
          <a:bodyPr>
            <a:normAutofit/>
          </a:bodyPr>
          <a:lstStyle/>
          <a:p>
            <a:r>
              <a:rPr lang="tr-TR" sz="2400" dirty="0" smtClean="0">
                <a:latin typeface="Arial Black" pitchFamily="34" charset="0"/>
              </a:rPr>
              <a:t>Neoadjuvan KT sonrası fertilite koruyucu cerrahi</a:t>
            </a:r>
            <a:endParaRPr lang="tr-TR" sz="24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11349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17 seri ve case report,toplam 114 hasta</a:t>
            </a:r>
          </a:p>
          <a:p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99 hastaya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Fertilite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koruyucu cerrahi yapılmış,15 hasta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progresyon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nodal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tutulum ve pozitif margin nedeniyle analize dahil edilmemiş</a:t>
            </a:r>
          </a:p>
          <a:p>
            <a:pPr marL="0" indent="0"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29 hasta 1B2-2A                2 hastada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nüks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85 hasta 1B1</a:t>
            </a:r>
          </a:p>
          <a:p>
            <a:pPr marL="0" indent="0"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52 sinde (%61) tümör 2-4 cm arası             3 hastada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nüks</a:t>
            </a: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33 ünde ( % 39) tümör &lt; 2cm                      1 hastada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nüks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49(%49) hastaya radikal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trakelektomi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50(%51) hasta basit trakelektomi veya konizasyon yapılmış</a:t>
            </a:r>
          </a:p>
          <a:p>
            <a:endParaRPr lang="tr-TR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237312"/>
            <a:ext cx="18383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Düz Ok Bağlayıcısı 5"/>
          <p:cNvCxnSpPr/>
          <p:nvPr/>
        </p:nvCxnSpPr>
        <p:spPr>
          <a:xfrm>
            <a:off x="2987824" y="350100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4572000" y="4509120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4139952" y="4869160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81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352928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114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hastadan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54  gebelik elde edilmiş. Gebeliğin en fazla elde edildiği seriler; parametrial diseksiyon yapılmayanlar</a:t>
            </a:r>
          </a:p>
          <a:p>
            <a:pPr>
              <a:lnSpc>
                <a:spcPct val="150000"/>
              </a:lnSpc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6 hastada </a:t>
            </a:r>
            <a:r>
              <a:rPr lang="tr-T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nüks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tespit edildi (%6)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 hasta hastalığa bağlı hayatını kaybetti (%2)</a:t>
            </a:r>
          </a:p>
          <a:p>
            <a:pPr marL="0" indent="0">
              <a:buNone/>
            </a:pPr>
            <a:endParaRPr lang="tr-TR" sz="2800" dirty="0"/>
          </a:p>
        </p:txBody>
      </p:sp>
      <p:sp>
        <p:nvSpPr>
          <p:cNvPr id="4" name="Rounded Rectangle 3"/>
          <p:cNvSpPr/>
          <p:nvPr/>
        </p:nvSpPr>
        <p:spPr>
          <a:xfrm>
            <a:off x="683568" y="3847355"/>
            <a:ext cx="7704856" cy="2063128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tr-TR" sz="3200" b="1" dirty="0" err="1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nüks</a:t>
            </a:r>
            <a:r>
              <a:rPr lang="tr-TR" sz="32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hasta evre 1B2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hasta evre 1B1 Tm≥2cm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hasta evre 1B1 Tm&lt;2 cm</a:t>
            </a:r>
            <a:endParaRPr lang="tr-TR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466" y="5999143"/>
            <a:ext cx="3004874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03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528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Evre   Ia2 </a:t>
            </a:r>
            <a:br>
              <a:rPr lang="tr-TR" dirty="0" smtClean="0"/>
            </a:br>
            <a:r>
              <a:rPr lang="tr-TR" dirty="0"/>
              <a:t> </a:t>
            </a:r>
            <a:r>
              <a:rPr lang="tr-TR" dirty="0" smtClean="0"/>
              <a:t>                            1b1( &lt;2-3 cm)</a:t>
            </a:r>
            <a:endParaRPr lang="tr-TR" dirty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865437"/>
            <a:ext cx="8229600" cy="3992563"/>
          </a:xfrm>
        </p:spPr>
        <p:txBody>
          <a:bodyPr/>
          <a:lstStyle/>
          <a:p>
            <a:r>
              <a:rPr lang="tr-TR" sz="4400" dirty="0"/>
              <a:t>Radikal </a:t>
            </a:r>
            <a:r>
              <a:rPr lang="tr-TR" sz="4400" dirty="0" err="1"/>
              <a:t>trakelektomi</a:t>
            </a:r>
            <a:r>
              <a:rPr lang="tr-TR" sz="4400" dirty="0"/>
              <a:t> + </a:t>
            </a:r>
            <a:r>
              <a:rPr lang="tr-TR" sz="4400" dirty="0" err="1" smtClean="0"/>
              <a:t>Pelvik</a:t>
            </a:r>
            <a:r>
              <a:rPr lang="tr-TR" sz="4400" dirty="0" smtClean="0"/>
              <a:t> LA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err="1" smtClean="0">
                <a:latin typeface="Tahoma" pitchFamily="34" charset="0"/>
              </a:rPr>
              <a:t>Vaginal</a:t>
            </a:r>
            <a:endParaRPr lang="tr-TR" dirty="0" smtClean="0">
              <a:latin typeface="Tahoma" pitchFamily="34" charset="0"/>
            </a:endParaRP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err="1" smtClean="0">
                <a:latin typeface="Tahoma" pitchFamily="34" charset="0"/>
              </a:rPr>
              <a:t>Abdominal</a:t>
            </a:r>
            <a:endParaRPr lang="tr-TR" dirty="0" smtClean="0">
              <a:latin typeface="Tahoma" pitchFamily="34" charset="0"/>
            </a:endParaRPr>
          </a:p>
          <a:p>
            <a:pPr>
              <a:buNone/>
            </a:pPr>
            <a:endParaRPr lang="tr-TR" sz="4400" dirty="0"/>
          </a:p>
          <a:p>
            <a:pPr>
              <a:buNone/>
            </a:pPr>
            <a:endParaRPr lang="tr-TR" sz="4400" dirty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0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tugan-werteim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82988" cy="3933825"/>
          </a:xfrm>
          <a:prstGeom prst="rect">
            <a:avLst/>
          </a:prstGeom>
          <a:noFill/>
        </p:spPr>
      </p:pic>
      <p:pic>
        <p:nvPicPr>
          <p:cNvPr id="100355" name="Picture 3" descr="tugan-wertheim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0"/>
            <a:ext cx="3810000" cy="3933825"/>
          </a:xfrm>
          <a:prstGeom prst="rect">
            <a:avLst/>
          </a:prstGeom>
          <a:noFill/>
        </p:spPr>
      </p:pic>
      <p:pic>
        <p:nvPicPr>
          <p:cNvPr id="100356" name="Picture 4" descr="tugan-wertheim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4175"/>
            <a:ext cx="3600450" cy="3933825"/>
          </a:xfrm>
          <a:prstGeom prst="rect">
            <a:avLst/>
          </a:prstGeom>
          <a:noFill/>
        </p:spPr>
      </p:pic>
      <p:pic>
        <p:nvPicPr>
          <p:cNvPr id="100357" name="Picture 5" descr="tugan-wertheim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3429000"/>
            <a:ext cx="3851275" cy="3429000"/>
          </a:xfrm>
          <a:prstGeom prst="rect">
            <a:avLst/>
          </a:prstGeom>
          <a:noFill/>
        </p:spPr>
      </p:pic>
      <p:cxnSp>
        <p:nvCxnSpPr>
          <p:cNvPr id="7" name="6 Düz Bağlayıcı"/>
          <p:cNvCxnSpPr/>
          <p:nvPr/>
        </p:nvCxnSpPr>
        <p:spPr>
          <a:xfrm>
            <a:off x="899592" y="4221088"/>
            <a:ext cx="1080120" cy="0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4644008" y="5517232"/>
            <a:ext cx="1224136" cy="0"/>
          </a:xfrm>
          <a:prstGeom prst="line">
            <a:avLst/>
          </a:prstGeom>
          <a:ln w="381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5706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5" name="Picture 5" descr="suzan yılmaz serviks ca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9529" y="2873276"/>
            <a:ext cx="3894137" cy="2921000"/>
          </a:xfrm>
          <a:prstGeom prst="rect">
            <a:avLst/>
          </a:prstGeom>
          <a:noFill/>
        </p:spPr>
      </p:pic>
      <p:pic>
        <p:nvPicPr>
          <p:cNvPr id="81926" name="Picture 6" descr="yasemin serviks ca  tip III histerektomi 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821608"/>
            <a:ext cx="3848339" cy="3024336"/>
          </a:xfrm>
          <a:prstGeom prst="rect">
            <a:avLst/>
          </a:prstGeom>
          <a:noFill/>
        </p:spPr>
      </p:pic>
      <p:cxnSp>
        <p:nvCxnSpPr>
          <p:cNvPr id="3" name="Düz Bağlayıcı 2"/>
          <p:cNvCxnSpPr/>
          <p:nvPr/>
        </p:nvCxnSpPr>
        <p:spPr>
          <a:xfrm>
            <a:off x="5299440" y="4581128"/>
            <a:ext cx="2583271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90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/>
            <a:r>
              <a:rPr lang="tr-TR" sz="36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Radikal AbdominalTrakelektomi*</a:t>
            </a:r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484313"/>
            <a:ext cx="4316412" cy="375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6025" y="1484313"/>
            <a:ext cx="3290888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303213" y="5661025"/>
            <a:ext cx="8516937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r-TR">
                <a:latin typeface="Comic Sans MS" pitchFamily="66" charset="0"/>
              </a:rPr>
              <a:t>*</a:t>
            </a:r>
            <a:r>
              <a:rPr lang="tr-TR" sz="1600">
                <a:latin typeface="Comic Sans MS" pitchFamily="66" charset="0"/>
              </a:rPr>
              <a:t>Aburel  1932</a:t>
            </a:r>
            <a:r>
              <a:rPr lang="tr-TR">
                <a:latin typeface="Comic Sans MS" pitchFamily="66" charset="0"/>
              </a:rPr>
              <a:t> </a:t>
            </a:r>
            <a:endParaRPr lang="tr-TR" sz="1400">
              <a:latin typeface="Comic Sans MS" pitchFamily="66" charset="0"/>
            </a:endParaRPr>
          </a:p>
          <a:p>
            <a:r>
              <a:rPr lang="tr-TR" sz="1400">
                <a:latin typeface="Comic Sans MS" pitchFamily="66" charset="0"/>
              </a:rPr>
              <a:t>Smith JR, Boyle DC, Corless DJ, Ungar L, Lawson AD, Del Priore G, et al. Abdominal radical trachelectomy: a new surgical technique for the conservative management of cervical carcinoma. Br J Obstet Gynaecol 1997;104:1196–200.</a:t>
            </a: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303213" y="59690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tr-TR">
              <a:latin typeface="Arial" charset="0"/>
            </a:endParaRPr>
          </a:p>
          <a:p>
            <a:endParaRPr lang="tr-T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41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>
                <a:solidFill>
                  <a:schemeClr val="hlink"/>
                </a:solidFill>
              </a:rPr>
              <a:t>Fertiliteyi Koruyucu Radikal Cerrahi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tr-TR" dirty="0"/>
              <a:t>1948 – </a:t>
            </a:r>
            <a:r>
              <a:rPr lang="tr-TR" dirty="0" err="1"/>
              <a:t>Novak</a:t>
            </a:r>
            <a:r>
              <a:rPr lang="tr-TR" dirty="0"/>
              <a:t> : </a:t>
            </a:r>
            <a:r>
              <a:rPr lang="tr-TR" dirty="0" err="1"/>
              <a:t>servikal</a:t>
            </a:r>
            <a:r>
              <a:rPr lang="tr-TR" dirty="0"/>
              <a:t> rezeksiyon</a:t>
            </a:r>
          </a:p>
          <a:p>
            <a:pPr>
              <a:lnSpc>
                <a:spcPct val="90000"/>
              </a:lnSpc>
            </a:pPr>
            <a:r>
              <a:rPr lang="tr-TR" dirty="0"/>
              <a:t>1050s – </a:t>
            </a:r>
            <a:r>
              <a:rPr lang="tr-TR" dirty="0" err="1"/>
              <a:t>Aburel</a:t>
            </a:r>
            <a:r>
              <a:rPr lang="tr-TR" dirty="0"/>
              <a:t> : </a:t>
            </a:r>
            <a:r>
              <a:rPr lang="tr-TR" dirty="0" err="1"/>
              <a:t>subfundik</a:t>
            </a:r>
            <a:r>
              <a:rPr lang="tr-TR" dirty="0"/>
              <a:t> radikal </a:t>
            </a:r>
            <a:r>
              <a:rPr lang="tr-TR" dirty="0" err="1"/>
              <a:t>histerektomi</a:t>
            </a:r>
            <a:endParaRPr lang="tr-TR" dirty="0"/>
          </a:p>
          <a:p>
            <a:pPr>
              <a:lnSpc>
                <a:spcPct val="90000"/>
              </a:lnSpc>
              <a:buNone/>
            </a:pPr>
            <a:r>
              <a:rPr lang="tr-TR" dirty="0" smtClean="0"/>
              <a:t>         </a:t>
            </a:r>
            <a:r>
              <a:rPr lang="tr-TR" dirty="0" err="1" smtClean="0"/>
              <a:t>Fertilite</a:t>
            </a:r>
            <a:r>
              <a:rPr lang="tr-TR" dirty="0" smtClean="0"/>
              <a:t> </a:t>
            </a:r>
            <a:r>
              <a:rPr lang="tr-TR" dirty="0"/>
              <a:t>isteği</a:t>
            </a:r>
          </a:p>
          <a:p>
            <a:pPr>
              <a:lnSpc>
                <a:spcPct val="90000"/>
              </a:lnSpc>
              <a:buNone/>
            </a:pPr>
            <a:r>
              <a:rPr lang="tr-TR" dirty="0" smtClean="0"/>
              <a:t>         </a:t>
            </a:r>
            <a:r>
              <a:rPr lang="tr-TR" dirty="0" err="1" smtClean="0"/>
              <a:t>Skuamöz</a:t>
            </a:r>
            <a:r>
              <a:rPr lang="tr-TR" dirty="0" smtClean="0"/>
              <a:t>- </a:t>
            </a:r>
            <a:r>
              <a:rPr lang="tr-TR" dirty="0" err="1"/>
              <a:t>adeno</a:t>
            </a:r>
            <a:r>
              <a:rPr lang="tr-TR" dirty="0"/>
              <a:t> – </a:t>
            </a:r>
            <a:r>
              <a:rPr lang="tr-TR" dirty="0" err="1"/>
              <a:t>adenoskuamöz</a:t>
            </a:r>
            <a:r>
              <a:rPr lang="tr-TR" dirty="0"/>
              <a:t> kanser</a:t>
            </a:r>
          </a:p>
          <a:p>
            <a:pPr>
              <a:lnSpc>
                <a:spcPct val="90000"/>
              </a:lnSpc>
              <a:buNone/>
            </a:pPr>
            <a:r>
              <a:rPr lang="tr-TR" dirty="0" smtClean="0"/>
              <a:t>         Tümör </a:t>
            </a:r>
            <a:r>
              <a:rPr lang="tr-TR" dirty="0"/>
              <a:t>&lt; 2cm</a:t>
            </a:r>
          </a:p>
          <a:p>
            <a:pPr>
              <a:lnSpc>
                <a:spcPct val="90000"/>
              </a:lnSpc>
              <a:buNone/>
            </a:pPr>
            <a:r>
              <a:rPr lang="tr-TR" dirty="0" smtClean="0"/>
              <a:t>         1a1 LVI (+)  /  Ia2 </a:t>
            </a:r>
            <a:r>
              <a:rPr lang="tr-TR" dirty="0"/>
              <a:t>/ Ib1</a:t>
            </a:r>
          </a:p>
          <a:p>
            <a:pPr>
              <a:lnSpc>
                <a:spcPct val="90000"/>
              </a:lnSpc>
              <a:buNone/>
            </a:pPr>
            <a:r>
              <a:rPr lang="tr-TR" dirty="0" smtClean="0"/>
              <a:t>         </a:t>
            </a:r>
            <a:r>
              <a:rPr lang="tr-TR" dirty="0" err="1" smtClean="0"/>
              <a:t>Pelvik</a:t>
            </a:r>
            <a:r>
              <a:rPr lang="tr-TR" dirty="0" smtClean="0"/>
              <a:t> </a:t>
            </a:r>
            <a:r>
              <a:rPr lang="tr-TR" dirty="0"/>
              <a:t>lenf </a:t>
            </a:r>
            <a:r>
              <a:rPr lang="tr-TR" dirty="0" err="1"/>
              <a:t>nod</a:t>
            </a:r>
            <a:r>
              <a:rPr lang="tr-TR" dirty="0"/>
              <a:t> metastazı olmayacak</a:t>
            </a:r>
          </a:p>
          <a:p>
            <a:pPr>
              <a:lnSpc>
                <a:spcPct val="90000"/>
              </a:lnSpc>
              <a:buNone/>
            </a:pPr>
            <a:r>
              <a:rPr lang="tr-TR" dirty="0" smtClean="0"/>
              <a:t>         </a:t>
            </a:r>
            <a:r>
              <a:rPr lang="tr-TR" dirty="0" err="1" smtClean="0"/>
              <a:t>İnfertilite</a:t>
            </a:r>
            <a:r>
              <a:rPr lang="tr-TR" dirty="0" smtClean="0"/>
              <a:t> </a:t>
            </a:r>
            <a:r>
              <a:rPr lang="tr-TR" dirty="0"/>
              <a:t>bulgusu olmayacak ?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tr-TR" dirty="0"/>
          </a:p>
          <a:p>
            <a:pPr>
              <a:lnSpc>
                <a:spcPct val="90000"/>
              </a:lnSpc>
              <a:buFontTx/>
              <a:buChar char="-"/>
            </a:pP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7020272" y="6165304"/>
            <a:ext cx="1818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Abu –</a:t>
            </a:r>
            <a:r>
              <a:rPr lang="tr-TR" dirty="0" err="1" smtClean="0"/>
              <a:t>Rustim</a:t>
            </a:r>
            <a:r>
              <a:rPr lang="tr-TR" dirty="0" smtClean="0"/>
              <a:t> NR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274545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hlink"/>
                </a:solidFill>
              </a:rPr>
              <a:t>Radikal </a:t>
            </a:r>
            <a:r>
              <a:rPr lang="tr-TR" dirty="0" err="1" smtClean="0">
                <a:solidFill>
                  <a:schemeClr val="hlink"/>
                </a:solidFill>
              </a:rPr>
              <a:t>Trakelektomi</a:t>
            </a:r>
            <a:endParaRPr lang="tr-TR" dirty="0">
              <a:solidFill>
                <a:schemeClr val="hlink"/>
              </a:solidFill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r>
              <a:rPr lang="tr-TR" dirty="0" err="1"/>
              <a:t>Lenfadenektomi</a:t>
            </a:r>
            <a:r>
              <a:rPr lang="tr-TR" dirty="0"/>
              <a:t>:  negatif</a:t>
            </a:r>
          </a:p>
          <a:p>
            <a:r>
              <a:rPr lang="tr-TR" dirty="0"/>
              <a:t>Radikal </a:t>
            </a:r>
            <a:r>
              <a:rPr lang="tr-TR" dirty="0" err="1"/>
              <a:t>trakelektomi</a:t>
            </a:r>
            <a:r>
              <a:rPr lang="tr-TR" dirty="0"/>
              <a:t> (</a:t>
            </a:r>
            <a:r>
              <a:rPr lang="tr-TR" dirty="0" err="1"/>
              <a:t>Vajinal</a:t>
            </a:r>
            <a:r>
              <a:rPr lang="tr-TR" dirty="0"/>
              <a:t>  veya </a:t>
            </a:r>
            <a:r>
              <a:rPr lang="tr-TR" dirty="0" err="1"/>
              <a:t>Abdominal</a:t>
            </a:r>
            <a:r>
              <a:rPr lang="tr-TR" dirty="0"/>
              <a:t> )</a:t>
            </a:r>
          </a:p>
          <a:p>
            <a:r>
              <a:rPr lang="tr-TR" dirty="0" err="1"/>
              <a:t>Endoservikal</a:t>
            </a:r>
            <a:r>
              <a:rPr lang="tr-TR" dirty="0"/>
              <a:t> cerrahi sınır </a:t>
            </a:r>
            <a:r>
              <a:rPr lang="tr-TR" u="sng" dirty="0">
                <a:solidFill>
                  <a:schemeClr val="hlink"/>
                </a:solidFill>
              </a:rPr>
              <a:t>en az</a:t>
            </a:r>
            <a:r>
              <a:rPr lang="tr-TR" dirty="0"/>
              <a:t> 5 </a:t>
            </a:r>
            <a:r>
              <a:rPr lang="tr-TR" dirty="0" smtClean="0"/>
              <a:t>mm -10mm </a:t>
            </a:r>
            <a:r>
              <a:rPr lang="tr-TR" dirty="0"/>
              <a:t>olmalı</a:t>
            </a:r>
          </a:p>
          <a:p>
            <a:r>
              <a:rPr lang="tr-TR" dirty="0" err="1"/>
              <a:t>Endometriyal</a:t>
            </a:r>
            <a:r>
              <a:rPr lang="tr-TR" dirty="0"/>
              <a:t> ve </a:t>
            </a:r>
            <a:r>
              <a:rPr lang="tr-TR" dirty="0" err="1"/>
              <a:t>endoservikal</a:t>
            </a:r>
            <a:r>
              <a:rPr lang="tr-TR" dirty="0"/>
              <a:t> </a:t>
            </a:r>
            <a:r>
              <a:rPr lang="tr-TR" dirty="0" err="1"/>
              <a:t>küretaj</a:t>
            </a:r>
            <a:endParaRPr lang="tr-TR" dirty="0"/>
          </a:p>
          <a:p>
            <a:r>
              <a:rPr lang="tr-TR" dirty="0" err="1"/>
              <a:t>Serklaj</a:t>
            </a:r>
            <a:r>
              <a:rPr lang="tr-TR" dirty="0"/>
              <a:t> </a:t>
            </a:r>
            <a:r>
              <a:rPr lang="tr-TR" dirty="0" smtClean="0"/>
              <a:t>?</a:t>
            </a:r>
            <a:endParaRPr lang="tr-TR" dirty="0"/>
          </a:p>
          <a:p>
            <a:r>
              <a:rPr lang="tr-TR" dirty="0" err="1"/>
              <a:t>Utero</a:t>
            </a:r>
            <a:r>
              <a:rPr lang="tr-TR" dirty="0"/>
              <a:t>-</a:t>
            </a:r>
            <a:r>
              <a:rPr lang="tr-TR" dirty="0" err="1"/>
              <a:t>vajinal</a:t>
            </a:r>
            <a:r>
              <a:rPr lang="tr-TR" dirty="0"/>
              <a:t> </a:t>
            </a:r>
            <a:r>
              <a:rPr lang="tr-TR" dirty="0" err="1"/>
              <a:t>reanastomoz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46968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6712"/>
            <a:ext cx="6076950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108870" y="400308"/>
            <a:ext cx="7451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Ön Kol iç yüzüne </a:t>
            </a:r>
            <a:r>
              <a:rPr lang="tr-TR" sz="3200" dirty="0" err="1" smtClean="0"/>
              <a:t>Heterotopik</a:t>
            </a:r>
            <a:r>
              <a:rPr lang="tr-TR" sz="3200" dirty="0" smtClean="0"/>
              <a:t> </a:t>
            </a:r>
            <a:r>
              <a:rPr lang="tr-TR" sz="3200" dirty="0" err="1" smtClean="0"/>
              <a:t>implantasyon</a:t>
            </a:r>
            <a:r>
              <a:rPr lang="tr-TR" sz="3200" dirty="0" smtClean="0"/>
              <a:t> </a:t>
            </a:r>
            <a:endParaRPr lang="tr-TR" sz="3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4" y="2787212"/>
            <a:ext cx="2701743" cy="407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23591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oshiba\Desktop\Belgelerim\Resimlerim\tugan hasta resimleri\perihan ülger- serviks ca 1b1-neoaduvan kemoterapi öncesi\arteria uterina -perihan ülger (2).JPG"/>
          <p:cNvPicPr>
            <a:picLocks noChangeAspect="1" noChangeArrowheads="1"/>
          </p:cNvPicPr>
          <p:nvPr/>
        </p:nvPicPr>
        <p:blipFill>
          <a:blip r:embed="rId2" cstate="print"/>
          <a:srcRect l="20477" t="1874" b="12164"/>
          <a:stretch>
            <a:fillRect/>
          </a:stretch>
        </p:blipFill>
        <p:spPr bwMode="auto">
          <a:xfrm>
            <a:off x="217381" y="0"/>
            <a:ext cx="8675099" cy="6858000"/>
          </a:xfrm>
          <a:prstGeom prst="rect">
            <a:avLst/>
          </a:prstGeom>
          <a:noFill/>
        </p:spPr>
      </p:pic>
      <p:cxnSp>
        <p:nvCxnSpPr>
          <p:cNvPr id="4" name="3 Düz Ok Bağlayıcısı"/>
          <p:cNvCxnSpPr/>
          <p:nvPr/>
        </p:nvCxnSpPr>
        <p:spPr>
          <a:xfrm rot="5400000">
            <a:off x="4536790" y="2960154"/>
            <a:ext cx="1368152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Metin kutusu"/>
          <p:cNvSpPr txBox="1"/>
          <p:nvPr/>
        </p:nvSpPr>
        <p:spPr>
          <a:xfrm>
            <a:off x="4572000" y="1772816"/>
            <a:ext cx="1708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err="1" smtClean="0">
                <a:solidFill>
                  <a:schemeClr val="bg1"/>
                </a:solidFill>
              </a:rPr>
              <a:t>Uterin</a:t>
            </a:r>
            <a:r>
              <a:rPr lang="tr-TR" sz="2400" b="1" dirty="0" smtClean="0">
                <a:solidFill>
                  <a:schemeClr val="bg1"/>
                </a:solidFill>
              </a:rPr>
              <a:t> arter</a:t>
            </a:r>
            <a:endParaRPr lang="tr-TR" sz="2400" b="1" dirty="0">
              <a:solidFill>
                <a:schemeClr val="bg1"/>
              </a:solidFill>
            </a:endParaRPr>
          </a:p>
        </p:txBody>
      </p:sp>
      <p:cxnSp>
        <p:nvCxnSpPr>
          <p:cNvPr id="7" name="6 Düz Ok Bağlayıcısı"/>
          <p:cNvCxnSpPr/>
          <p:nvPr/>
        </p:nvCxnSpPr>
        <p:spPr>
          <a:xfrm rot="10800000" flipV="1">
            <a:off x="5796136" y="3717032"/>
            <a:ext cx="576064" cy="2880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Metin kutusu"/>
          <p:cNvSpPr txBox="1"/>
          <p:nvPr/>
        </p:nvSpPr>
        <p:spPr>
          <a:xfrm>
            <a:off x="6300192" y="3284984"/>
            <a:ext cx="1018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err="1" smtClean="0"/>
              <a:t>Üreter</a:t>
            </a:r>
            <a:endParaRPr lang="tr-TR" sz="2400" b="1" dirty="0"/>
          </a:p>
        </p:txBody>
      </p:sp>
      <p:sp>
        <p:nvSpPr>
          <p:cNvPr id="9" name="8 Dikdörtgen"/>
          <p:cNvSpPr/>
          <p:nvPr/>
        </p:nvSpPr>
        <p:spPr>
          <a:xfrm>
            <a:off x="2339752" y="548680"/>
            <a:ext cx="5770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err="1" smtClean="0">
                <a:solidFill>
                  <a:schemeClr val="bg1"/>
                </a:solidFill>
              </a:rPr>
              <a:t>Lenfadenektomi</a:t>
            </a:r>
            <a:r>
              <a:rPr lang="tr-TR" sz="3200" b="1" dirty="0" smtClean="0">
                <a:solidFill>
                  <a:schemeClr val="bg1"/>
                </a:solidFill>
              </a:rPr>
              <a:t> </a:t>
            </a:r>
            <a:r>
              <a:rPr lang="tr-TR" sz="3200" b="1" dirty="0" err="1" smtClean="0">
                <a:solidFill>
                  <a:schemeClr val="bg1"/>
                </a:solidFill>
              </a:rPr>
              <a:t>Frozen</a:t>
            </a:r>
            <a:r>
              <a:rPr lang="tr-TR" sz="3200" b="1" dirty="0" smtClean="0">
                <a:solidFill>
                  <a:schemeClr val="bg1"/>
                </a:solidFill>
              </a:rPr>
              <a:t>: negatif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7740352" y="6309320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T. Beşe 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18446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radikal trakelektomi-ekin yaşin-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6513"/>
            <a:ext cx="9144000" cy="6821487"/>
          </a:xfrm>
          <a:noFill/>
          <a:ln/>
        </p:spPr>
      </p:pic>
      <p:sp>
        <p:nvSpPr>
          <p:cNvPr id="3" name="2 Dikdörtgen"/>
          <p:cNvSpPr/>
          <p:nvPr/>
        </p:nvSpPr>
        <p:spPr>
          <a:xfrm>
            <a:off x="251520" y="5949280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err="1" smtClean="0">
                <a:solidFill>
                  <a:schemeClr val="bg2"/>
                </a:solidFill>
              </a:rPr>
              <a:t>Clear</a:t>
            </a:r>
            <a:r>
              <a:rPr lang="tr-TR" sz="2400" dirty="0" smtClean="0">
                <a:solidFill>
                  <a:schemeClr val="bg2"/>
                </a:solidFill>
              </a:rPr>
              <a:t> </a:t>
            </a:r>
            <a:r>
              <a:rPr lang="tr-TR" sz="2400" dirty="0" err="1" smtClean="0">
                <a:solidFill>
                  <a:schemeClr val="bg2"/>
                </a:solidFill>
              </a:rPr>
              <a:t>cell</a:t>
            </a:r>
            <a:r>
              <a:rPr lang="tr-TR" sz="2400" dirty="0" smtClean="0">
                <a:solidFill>
                  <a:schemeClr val="bg2"/>
                </a:solidFill>
              </a:rPr>
              <a:t> </a:t>
            </a:r>
            <a:r>
              <a:rPr lang="tr-TR" sz="2400" dirty="0" err="1" smtClean="0">
                <a:solidFill>
                  <a:schemeClr val="bg2"/>
                </a:solidFill>
              </a:rPr>
              <a:t>adeno</a:t>
            </a:r>
            <a:r>
              <a:rPr lang="tr-TR" sz="2400" dirty="0" smtClean="0">
                <a:solidFill>
                  <a:schemeClr val="bg2"/>
                </a:solidFill>
              </a:rPr>
              <a:t> </a:t>
            </a:r>
            <a:r>
              <a:rPr lang="tr-TR" sz="2400" dirty="0" err="1" smtClean="0">
                <a:solidFill>
                  <a:schemeClr val="bg2"/>
                </a:solidFill>
              </a:rPr>
              <a:t>ca</a:t>
            </a:r>
            <a:endParaRPr lang="tr-TR" sz="2400" dirty="0" smtClean="0">
              <a:solidFill>
                <a:schemeClr val="bg2"/>
              </a:solidFill>
            </a:endParaRPr>
          </a:p>
          <a:p>
            <a:r>
              <a:rPr lang="tr-TR" sz="2400" dirty="0" err="1" smtClean="0">
                <a:solidFill>
                  <a:schemeClr val="bg2"/>
                </a:solidFill>
              </a:rPr>
              <a:t>endoservikal</a:t>
            </a:r>
            <a:r>
              <a:rPr lang="tr-TR" sz="2400" dirty="0" smtClean="0">
                <a:solidFill>
                  <a:schemeClr val="bg2"/>
                </a:solidFill>
              </a:rPr>
              <a:t> </a:t>
            </a:r>
            <a:endParaRPr lang="tr-TR" sz="2400" dirty="0">
              <a:solidFill>
                <a:schemeClr val="bg2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7596336" y="6021288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2"/>
                </a:solidFill>
              </a:rPr>
              <a:t>T. Beşe </a:t>
            </a:r>
            <a:endParaRPr lang="tr-TR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90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radikal trakelektomi-ekin yaşin-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60350"/>
            <a:ext cx="8964612" cy="6534150"/>
          </a:xfrm>
          <a:noFill/>
          <a:ln/>
        </p:spPr>
      </p:pic>
      <p:cxnSp>
        <p:nvCxnSpPr>
          <p:cNvPr id="4" name="3 Düz Ok Bağlayıcısı"/>
          <p:cNvCxnSpPr/>
          <p:nvPr/>
        </p:nvCxnSpPr>
        <p:spPr>
          <a:xfrm rot="5400000">
            <a:off x="4103948" y="2384884"/>
            <a:ext cx="576064" cy="21602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Metin kutusu"/>
          <p:cNvSpPr txBox="1"/>
          <p:nvPr/>
        </p:nvSpPr>
        <p:spPr>
          <a:xfrm>
            <a:off x="4283968" y="1628800"/>
            <a:ext cx="9539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err="1" smtClean="0"/>
              <a:t>üreter</a:t>
            </a:r>
            <a:endParaRPr lang="tr-TR" sz="2400" b="1" dirty="0"/>
          </a:p>
        </p:txBody>
      </p:sp>
      <p:sp>
        <p:nvSpPr>
          <p:cNvPr id="6" name="5 Dikdörtgen"/>
          <p:cNvSpPr/>
          <p:nvPr/>
        </p:nvSpPr>
        <p:spPr>
          <a:xfrm>
            <a:off x="7668344" y="5949280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2"/>
                </a:solidFill>
              </a:rPr>
              <a:t>T. Beşe </a:t>
            </a:r>
            <a:endParaRPr lang="tr-TR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05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radikal trakelektomi-ekin yaşin-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53975"/>
            <a:ext cx="9144000" cy="6856413"/>
          </a:xfrm>
          <a:noFill/>
          <a:ln/>
        </p:spPr>
      </p:pic>
      <p:sp>
        <p:nvSpPr>
          <p:cNvPr id="3" name="2 Dikdörtgen"/>
          <p:cNvSpPr/>
          <p:nvPr/>
        </p:nvSpPr>
        <p:spPr>
          <a:xfrm>
            <a:off x="7812360" y="6309320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2"/>
                </a:solidFill>
              </a:rPr>
              <a:t>T. Beşe </a:t>
            </a:r>
            <a:endParaRPr lang="tr-TR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02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radikal trakelektomi-ekin yaşin-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3513"/>
            <a:ext cx="9144000" cy="6694487"/>
          </a:xfrm>
          <a:noFill/>
          <a:ln/>
        </p:spPr>
      </p:pic>
      <p:sp>
        <p:nvSpPr>
          <p:cNvPr id="3" name="2 Dikdörtgen"/>
          <p:cNvSpPr/>
          <p:nvPr/>
        </p:nvSpPr>
        <p:spPr>
          <a:xfrm>
            <a:off x="7884368" y="6237312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2"/>
                </a:solidFill>
              </a:rPr>
              <a:t>T. Beşe </a:t>
            </a:r>
            <a:endParaRPr lang="tr-TR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12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radikal trakelektomi-ekin yaşin-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88"/>
            <a:ext cx="9144000" cy="6856412"/>
          </a:xfrm>
          <a:noFill/>
          <a:ln/>
        </p:spPr>
      </p:pic>
      <p:cxnSp>
        <p:nvCxnSpPr>
          <p:cNvPr id="7" name="6 Düz Ok Bağlayıcısı"/>
          <p:cNvCxnSpPr/>
          <p:nvPr/>
        </p:nvCxnSpPr>
        <p:spPr>
          <a:xfrm rot="5400000" flipH="1" flipV="1">
            <a:off x="3887924" y="3753036"/>
            <a:ext cx="1512168" cy="432048"/>
          </a:xfrm>
          <a:prstGeom prst="straightConnector1">
            <a:avLst/>
          </a:prstGeom>
          <a:ln w="5715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Metin kutusu"/>
          <p:cNvSpPr txBox="1"/>
          <p:nvPr/>
        </p:nvSpPr>
        <p:spPr>
          <a:xfrm>
            <a:off x="0" y="4549676"/>
            <a:ext cx="71705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 err="1" smtClean="0">
                <a:solidFill>
                  <a:schemeClr val="bg2"/>
                </a:solidFill>
              </a:rPr>
              <a:t>Frozen</a:t>
            </a:r>
            <a:r>
              <a:rPr lang="tr-TR" sz="4800" b="1" dirty="0" smtClean="0">
                <a:solidFill>
                  <a:schemeClr val="bg2"/>
                </a:solidFill>
              </a:rPr>
              <a:t>=</a:t>
            </a:r>
            <a:r>
              <a:rPr lang="tr-TR" sz="4800" b="1" dirty="0" err="1" smtClean="0">
                <a:solidFill>
                  <a:schemeClr val="bg2"/>
                </a:solidFill>
              </a:rPr>
              <a:t>Endoservikal</a:t>
            </a:r>
            <a:r>
              <a:rPr lang="tr-TR" sz="4800" b="1" dirty="0" smtClean="0">
                <a:solidFill>
                  <a:schemeClr val="bg2"/>
                </a:solidFill>
              </a:rPr>
              <a:t> sınır</a:t>
            </a:r>
          </a:p>
          <a:p>
            <a:r>
              <a:rPr lang="tr-TR" sz="4800" b="1" dirty="0" smtClean="0">
                <a:solidFill>
                  <a:schemeClr val="bg2"/>
                </a:solidFill>
              </a:rPr>
              <a:t>negatif</a:t>
            </a:r>
          </a:p>
          <a:p>
            <a:endParaRPr lang="tr-TR" sz="4800" b="1" dirty="0">
              <a:solidFill>
                <a:schemeClr val="bg2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308304" y="6309320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2"/>
                </a:solidFill>
              </a:rPr>
              <a:t>T. Beşe </a:t>
            </a:r>
            <a:endParaRPr lang="tr-TR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01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shiba\Desktop\Belgelerim\Resimlerim\tugan hasta resimleri\ekin yaşin yaş 26 radikal trakelektomi -acıbadem hast.15.7.2008\radikal trakelektomi-ekin yaşin-15.7.2008 (2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632"/>
            <a:ext cx="8538541" cy="6403565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7596336" y="6021288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2"/>
                </a:solidFill>
              </a:rPr>
              <a:t>T. Beşe </a:t>
            </a:r>
            <a:endParaRPr lang="tr-TR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90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toshiba\Desktop\Belgelerim\Resimlerim\tugan hasta resimleri\ekin yaşin yaş 26 radikal trakelektomi -acıbadem hast.15.7.2008\radikal trakelektomi-ekin yaşin-15.7.2008 (2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7884368" y="6165304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2"/>
                </a:solidFill>
              </a:rPr>
              <a:t>T. Beşe </a:t>
            </a:r>
            <a:endParaRPr lang="tr-TR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32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radikal trakelektomi-ekin yaşin-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17475"/>
            <a:ext cx="9144000" cy="6740525"/>
          </a:xfrm>
          <a:noFill/>
          <a:ln/>
        </p:spPr>
      </p:pic>
      <p:sp>
        <p:nvSpPr>
          <p:cNvPr id="3" name="2 Dikdörtgen"/>
          <p:cNvSpPr/>
          <p:nvPr/>
        </p:nvSpPr>
        <p:spPr>
          <a:xfrm>
            <a:off x="7956376" y="6165304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2"/>
                </a:solidFill>
              </a:rPr>
              <a:t>T. Beşe </a:t>
            </a:r>
            <a:endParaRPr lang="tr-TR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5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radikal trakelektomi-ekin yaşin-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32600"/>
          </a:xfrm>
          <a:noFill/>
          <a:ln/>
        </p:spPr>
      </p:pic>
      <p:sp>
        <p:nvSpPr>
          <p:cNvPr id="3" name="2 Dikdörtgen"/>
          <p:cNvSpPr/>
          <p:nvPr/>
        </p:nvSpPr>
        <p:spPr>
          <a:xfrm>
            <a:off x="7596336" y="6237312"/>
            <a:ext cx="9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2"/>
                </a:solidFill>
              </a:rPr>
              <a:t>T. Beşe </a:t>
            </a:r>
            <a:endParaRPr lang="tr-TR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8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38" y="260648"/>
            <a:ext cx="81359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70" y="2431255"/>
            <a:ext cx="6814621" cy="1069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411760" y="3861048"/>
            <a:ext cx="63367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20 transplantasyon</a:t>
            </a:r>
          </a:p>
          <a:p>
            <a:r>
              <a:rPr lang="tr-TR" sz="2800" dirty="0" smtClean="0"/>
              <a:t>19 </a:t>
            </a:r>
            <a:r>
              <a:rPr lang="tr-TR" sz="2800" dirty="0" err="1" smtClean="0"/>
              <a:t>over</a:t>
            </a:r>
            <a:r>
              <a:rPr lang="tr-TR" sz="2800" dirty="0" smtClean="0"/>
              <a:t> aktivitesi saptanmış</a:t>
            </a:r>
          </a:p>
          <a:p>
            <a:r>
              <a:rPr lang="tr-TR" sz="2800" dirty="0" smtClean="0"/>
              <a:t>7 gebelik (% 35 )</a:t>
            </a:r>
          </a:p>
          <a:p>
            <a:r>
              <a:rPr lang="tr-TR" sz="2800" dirty="0"/>
              <a:t> </a:t>
            </a:r>
            <a:r>
              <a:rPr lang="tr-TR" sz="2800" dirty="0" smtClean="0"/>
              <a:t>         1  düşük</a:t>
            </a:r>
          </a:p>
          <a:p>
            <a:r>
              <a:rPr lang="tr-TR" sz="2800" dirty="0"/>
              <a:t> </a:t>
            </a:r>
            <a:r>
              <a:rPr lang="tr-TR" sz="2800" dirty="0" smtClean="0"/>
              <a:t>          4 doğum (%20) </a:t>
            </a:r>
          </a:p>
          <a:p>
            <a:r>
              <a:rPr lang="tr-TR" sz="2800" dirty="0"/>
              <a:t> </a:t>
            </a:r>
            <a:r>
              <a:rPr lang="tr-TR" sz="2800" dirty="0" smtClean="0"/>
              <a:t>          4 gebelik halen devam ediyor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3272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radikal trakelektomi-ekin yaşin-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23813"/>
            <a:ext cx="9144000" cy="6856413"/>
          </a:xfrm>
          <a:noFill/>
          <a:ln/>
        </p:spPr>
      </p:pic>
      <p:sp>
        <p:nvSpPr>
          <p:cNvPr id="3" name="2 Metin kutusu"/>
          <p:cNvSpPr txBox="1"/>
          <p:nvPr/>
        </p:nvSpPr>
        <p:spPr>
          <a:xfrm>
            <a:off x="7308304" y="6165304"/>
            <a:ext cx="1235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chemeClr val="bg2"/>
                </a:solidFill>
              </a:rPr>
              <a:t>T. Beşe </a:t>
            </a:r>
            <a:endParaRPr lang="tr-TR" sz="2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54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4000" smtClean="0"/>
              <a:t>Vaginal radikal trakelektomi sonrası onkolojik sonuçlar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500563" y="6092825"/>
            <a:ext cx="4319587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600"/>
              <a:t>Plante M, Gynecologic Oncology 111 (2008)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85750" y="1981200"/>
            <a:ext cx="8572500" cy="3824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b="1" dirty="0">
                <a:latin typeface="+mn-lt"/>
              </a:rPr>
              <a:t>	Yazar 		Hasta 	Ort. takip 	Rekürrens	Ölüm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b="1" dirty="0">
                <a:latin typeface="+mn-lt"/>
              </a:rPr>
              <a:t>				sayısı	süresi (ay)	oranı (%)	(%)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endParaRPr lang="tr-TR" sz="2000" b="1" dirty="0">
              <a:latin typeface="+mn-lt"/>
            </a:endParaRP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dirty="0">
                <a:latin typeface="+mn-lt"/>
              </a:rPr>
              <a:t>Marchiole 2007 		118 	95 (31–234) 	7(6%)  		5(4%) 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dirty="0">
                <a:latin typeface="+mn-lt"/>
              </a:rPr>
              <a:t>Plante 2008 		115 	74 (4–204) 	4 (3%)  		2(2%) 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dirty="0">
                <a:latin typeface="+mn-lt"/>
              </a:rPr>
              <a:t>Shepherd 2006 		112 	45 (1–120) 	3 (3%) 		2(2%)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dirty="0">
                <a:latin typeface="+mn-lt"/>
              </a:rPr>
              <a:t>Hertel 2006 		100 	29 (1–128) 	3 (3%) 		2(2%)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dirty="0">
                <a:latin typeface="+mn-lt"/>
              </a:rPr>
              <a:t>Covens 2003 		93 	30 (1–103) 	7 (7.5</a:t>
            </a:r>
            <a:r>
              <a:rPr lang="tr-TR" sz="2000" dirty="0" smtClean="0">
                <a:latin typeface="+mn-lt"/>
              </a:rPr>
              <a:t>%)    </a:t>
            </a:r>
            <a:r>
              <a:rPr lang="tr-TR" sz="2000" dirty="0">
                <a:latin typeface="+mn-lt"/>
              </a:rPr>
              <a:t>	4(4%)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dirty="0">
                <a:latin typeface="+mn-lt"/>
              </a:rPr>
              <a:t>Sonoda 2008 		36 	21 (3–60) 	1 (3%) 		0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dirty="0">
                <a:latin typeface="+mn-lt"/>
              </a:rPr>
              <a:t>Burnett 2006 		19 	21 (22–44) 	2 (10.5%) 	?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000" dirty="0">
                <a:latin typeface="+mn-lt"/>
              </a:rPr>
              <a:t>Schlearth 2003 		10 	48 (28–84) 	0		0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defRPr/>
            </a:pPr>
            <a:r>
              <a:rPr lang="tr-TR" sz="2400" b="1" dirty="0">
                <a:latin typeface="+mn-lt"/>
              </a:rPr>
              <a:t>Toplam 	</a:t>
            </a:r>
            <a:r>
              <a:rPr lang="tr-TR" sz="2400" b="1" dirty="0" smtClean="0">
                <a:latin typeface="+mn-lt"/>
              </a:rPr>
              <a:t>           603                               27 (%4,7)        15</a:t>
            </a:r>
            <a:r>
              <a:rPr lang="tr-TR" sz="2400" b="1" dirty="0">
                <a:latin typeface="+mn-lt"/>
              </a:rPr>
              <a:t>(%2,5)</a:t>
            </a:r>
          </a:p>
          <a:p>
            <a:pPr marL="365760" indent="-256032" fontAlgn="auto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endParaRPr lang="tr-TR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784065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7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mtClean="0"/>
              <a:t>Vaginal radikal trakelektomi sonrası obstetrik sonuçlar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1857375"/>
            <a:ext cx="8678862" cy="40100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tr-TR" sz="2000" dirty="0" smtClean="0"/>
              <a:t>				Gebelik   	</a:t>
            </a:r>
            <a:r>
              <a:rPr lang="tr-TR" sz="2000" dirty="0" err="1" smtClean="0"/>
              <a:t>Abort</a:t>
            </a:r>
            <a:r>
              <a:rPr lang="tr-TR" sz="2000" dirty="0" smtClean="0"/>
              <a:t>/</a:t>
            </a:r>
            <a:r>
              <a:rPr lang="tr-TR" sz="2000" dirty="0" err="1" smtClean="0"/>
              <a:t>ektopik</a:t>
            </a:r>
            <a:r>
              <a:rPr lang="tr-TR" sz="2000" dirty="0" smtClean="0"/>
              <a:t>    1.&amp; 2. tr. kayıp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Plante</a:t>
            </a:r>
            <a:r>
              <a:rPr lang="tr-TR" sz="2000" dirty="0" smtClean="0"/>
              <a:t>, 2008		87		4 (%5)		20 (%24)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Mathevet</a:t>
            </a:r>
            <a:r>
              <a:rPr lang="tr-TR" sz="2000" dirty="0" smtClean="0"/>
              <a:t>, 2003	56		5 (%9)		17 (%30)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Shepherd</a:t>
            </a:r>
            <a:r>
              <a:rPr lang="tr-TR" sz="2000" dirty="0" smtClean="0"/>
              <a:t>, 2006	55		3 (%5)		21 (%38)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Bernardini</a:t>
            </a:r>
            <a:r>
              <a:rPr lang="tr-TR" sz="2000" dirty="0" smtClean="0"/>
              <a:t>, 2003	22		0		4 (%18)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Hertel</a:t>
            </a:r>
            <a:r>
              <a:rPr lang="tr-TR" sz="2000" dirty="0" smtClean="0"/>
              <a:t>, 2006		18		2 (%11)		1 (%5)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Sonoda</a:t>
            </a:r>
            <a:r>
              <a:rPr lang="tr-TR" sz="2000" dirty="0" smtClean="0"/>
              <a:t>, 2008		11		0		3 (%27)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Burnett</a:t>
            </a:r>
            <a:r>
              <a:rPr lang="tr-TR" sz="2000" dirty="0" smtClean="0"/>
              <a:t>, 2006		3		0		1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Schlearth</a:t>
            </a:r>
            <a:r>
              <a:rPr lang="tr-TR" sz="2000" dirty="0" smtClean="0"/>
              <a:t>, 2003	4		0		2</a:t>
            </a:r>
          </a:p>
          <a:p>
            <a:pPr eaLnBrk="1" hangingPunct="1">
              <a:lnSpc>
                <a:spcPct val="80000"/>
              </a:lnSpc>
            </a:pPr>
            <a:r>
              <a:rPr lang="tr-TR" sz="2400" b="1" dirty="0" smtClean="0"/>
              <a:t>Toplam	603/</a:t>
            </a:r>
            <a:r>
              <a:rPr lang="tr-TR" sz="2400" b="1" dirty="0"/>
              <a:t> </a:t>
            </a:r>
            <a:r>
              <a:rPr lang="tr-TR" sz="2400" b="1" dirty="0" smtClean="0"/>
              <a:t> 256	          14 (%5)	           69 (%26,6)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tr-TR" sz="2000" dirty="0" smtClean="0"/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4500563" y="6092825"/>
            <a:ext cx="4319587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600"/>
              <a:t>Plante M, Gynecologic Oncology 111 (2008)</a:t>
            </a:r>
          </a:p>
        </p:txBody>
      </p:sp>
    </p:spTree>
    <p:extLst>
      <p:ext uri="{BB962C8B-B14F-4D97-AF65-F5344CB8AC3E}">
        <p14:creationId xmlns:p14="http://schemas.microsoft.com/office/powerpoint/2010/main" val="180334050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6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mtClean="0"/>
              <a:t>Vaginal radikal trakelektomi sonrası obstetrik sonuçlar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566988"/>
            <a:ext cx="8229600" cy="3886200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tr-TR" sz="2000" dirty="0" smtClean="0"/>
              <a:t>	Doğum (n:146)            </a:t>
            </a:r>
            <a:r>
              <a:rPr lang="tr-TR" sz="2400" dirty="0" smtClean="0"/>
              <a:t>&lt;32 GH               33-37 GH      	&gt;37 GH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tr-TR" sz="2000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Plante</a:t>
            </a:r>
            <a:r>
              <a:rPr lang="tr-TR" sz="2000" dirty="0" smtClean="0"/>
              <a:t>, 2008		3 (%5)		8 (%14)		47 (%81)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Mathevet</a:t>
            </a:r>
            <a:r>
              <a:rPr lang="tr-TR" sz="2000" dirty="0" smtClean="0"/>
              <a:t>, 2003	2 (%6)		3 (%9)		29 (%85)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Shepherd</a:t>
            </a:r>
            <a:r>
              <a:rPr lang="tr-TR" sz="2000" dirty="0" smtClean="0"/>
              <a:t>, 2006	8 (%29)		14 (%43)	 	8 (%29)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Bernardini</a:t>
            </a:r>
            <a:r>
              <a:rPr lang="tr-TR" sz="2000" dirty="0" smtClean="0"/>
              <a:t>, 2003	3 (%17)		3 (%17)		12 (%6)	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Sonoda</a:t>
            </a:r>
            <a:r>
              <a:rPr lang="tr-TR" sz="2000" dirty="0" smtClean="0"/>
              <a:t>, 2008		0		0		4 (%100)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Burnett</a:t>
            </a:r>
            <a:r>
              <a:rPr lang="tr-TR" sz="2000" dirty="0" smtClean="0"/>
              <a:t>, 2006		1		0		1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dirty="0" err="1" smtClean="0"/>
              <a:t>Schlearth</a:t>
            </a:r>
            <a:r>
              <a:rPr lang="tr-TR" sz="2000" dirty="0" smtClean="0"/>
              <a:t>, 2003	1		0		1</a:t>
            </a:r>
          </a:p>
          <a:p>
            <a:pPr eaLnBrk="1" hangingPunct="1">
              <a:lnSpc>
                <a:spcPct val="80000"/>
              </a:lnSpc>
            </a:pP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Toplam	     18 (%12)        26 (%16)        102 (%65)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500563" y="6092825"/>
            <a:ext cx="4319587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600"/>
              <a:t>Plante M, Gynecologic Oncology 111 (2008)</a:t>
            </a:r>
          </a:p>
        </p:txBody>
      </p:sp>
    </p:spTree>
    <p:extLst>
      <p:ext uri="{BB962C8B-B14F-4D97-AF65-F5344CB8AC3E}">
        <p14:creationId xmlns:p14="http://schemas.microsoft.com/office/powerpoint/2010/main" val="272071838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chemeClr val="hlink"/>
                </a:solidFill>
              </a:rPr>
              <a:t>Vajinal Trakelektomi (1994-2008)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r>
              <a:rPr lang="tr-TR" dirty="0" err="1">
                <a:latin typeface="Arial" panose="020B0604020202020204" pitchFamily="34" charset="0"/>
                <a:cs typeface="Arial" panose="020B0604020202020204" pitchFamily="34" charset="0"/>
              </a:rPr>
              <a:t>Vajinal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>
                <a:latin typeface="Arial" panose="020B0604020202020204" pitchFamily="34" charset="0"/>
                <a:cs typeface="Arial" panose="020B0604020202020204" pitchFamily="34" charset="0"/>
              </a:rPr>
              <a:t>Trakelektomi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: 790</a:t>
            </a:r>
          </a:p>
          <a:p>
            <a:pPr>
              <a:buFont typeface="Wingdings" pitchFamily="2" charset="2"/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Gebelik : 302 (% 38)</a:t>
            </a:r>
          </a:p>
          <a:p>
            <a:pPr>
              <a:buFont typeface="Wingdings" pitchFamily="2" charset="2"/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         Canlı Doğum : 190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190/302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:% 63)</a:t>
            </a:r>
          </a:p>
          <a:p>
            <a:pPr>
              <a:buFont typeface="Wingdings" pitchFamily="2" charset="2"/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&lt; 32. hafta Doğum :   28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28/190 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: % 15)</a:t>
            </a:r>
          </a:p>
          <a:p>
            <a:pPr>
              <a:buFont typeface="Wingdings" pitchFamily="2" charset="2"/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</a:t>
            </a:r>
            <a:r>
              <a:rPr lang="tr-TR" dirty="0" err="1">
                <a:latin typeface="Arial" panose="020B0604020202020204" pitchFamily="34" charset="0"/>
                <a:cs typeface="Arial" panose="020B0604020202020204" pitchFamily="34" charset="0"/>
              </a:rPr>
              <a:t>Nüks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:   29 ( %  4)</a:t>
            </a:r>
          </a:p>
          <a:p>
            <a:pPr>
              <a:buFont typeface="Wingdings" pitchFamily="2" charset="2"/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Ölüm :   16 ( %  2)</a:t>
            </a:r>
          </a:p>
          <a:p>
            <a:endParaRPr lang="tr-TR" dirty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443663" y="5949950"/>
            <a:ext cx="19288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/>
              <a:t>Shepherd J D, 2008</a:t>
            </a:r>
          </a:p>
        </p:txBody>
      </p:sp>
    </p:spTree>
    <p:extLst>
      <p:ext uri="{BB962C8B-B14F-4D97-AF65-F5344CB8AC3E}">
        <p14:creationId xmlns:p14="http://schemas.microsoft.com/office/powerpoint/2010/main" val="381354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chemeClr val="hlink"/>
                </a:solidFill>
              </a:rPr>
              <a:t>Abdominal Trakelektomi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>
                <a:latin typeface="Arial" panose="020B0604020202020204" pitchFamily="34" charset="0"/>
                <a:cs typeface="Arial" panose="020B0604020202020204" pitchFamily="34" charset="0"/>
              </a:rPr>
              <a:t>Abdominal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>
                <a:latin typeface="Arial" panose="020B0604020202020204" pitchFamily="34" charset="0"/>
                <a:cs typeface="Arial" panose="020B0604020202020204" pitchFamily="34" charset="0"/>
              </a:rPr>
              <a:t>Trakelektomi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: 116</a:t>
            </a:r>
          </a:p>
          <a:p>
            <a:pPr>
              <a:buFont typeface="Wingdings" pitchFamily="2" charset="2"/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Gebelik :  10 (% 8.6)</a:t>
            </a:r>
          </a:p>
          <a:p>
            <a:pPr>
              <a:buFont typeface="Wingdings" pitchFamily="2" charset="2"/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             Canlı Doğum :   6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(6/10 : %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60)</a:t>
            </a:r>
          </a:p>
          <a:p>
            <a:pPr>
              <a:buFont typeface="Wingdings" pitchFamily="2" charset="2"/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     &lt; 32.hafta Doğum :   1 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(1/6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: %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17)</a:t>
            </a:r>
          </a:p>
          <a:p>
            <a:pPr>
              <a:buFont typeface="Wingdings" pitchFamily="2" charset="2"/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</a:t>
            </a:r>
            <a:r>
              <a:rPr lang="tr-TR" dirty="0" err="1">
                <a:latin typeface="Arial" panose="020B0604020202020204" pitchFamily="34" charset="0"/>
                <a:cs typeface="Arial" panose="020B0604020202020204" pitchFamily="34" charset="0"/>
              </a:rPr>
              <a:t>Nüks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:   2   (% 1.7)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04025" y="6021388"/>
            <a:ext cx="1928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/>
              <a:t>Shepherd J D, 2008</a:t>
            </a:r>
          </a:p>
        </p:txBody>
      </p:sp>
    </p:spTree>
    <p:extLst>
      <p:ext uri="{BB962C8B-B14F-4D97-AF65-F5344CB8AC3E}">
        <p14:creationId xmlns:p14="http://schemas.microsoft.com/office/powerpoint/2010/main" val="254229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Dargent operasyonu(radikal vajinal trakalektomi+ L/S pelvik lenfadenektomi</a:t>
            </a:r>
          </a:p>
          <a:p>
            <a:r>
              <a:rPr lang="tr-TR" dirty="0" smtClean="0"/>
              <a:t>Basit trakelektomi veya konizasyon</a:t>
            </a:r>
          </a:p>
          <a:p>
            <a:r>
              <a:rPr lang="tr-TR" dirty="0" smtClean="0"/>
              <a:t>NACT sonrası konservatif cerrahi</a:t>
            </a:r>
          </a:p>
          <a:p>
            <a:r>
              <a:rPr lang="tr-TR" dirty="0" smtClean="0"/>
              <a:t>L/T ile radikal trakelektomi</a:t>
            </a:r>
          </a:p>
          <a:p>
            <a:r>
              <a:rPr lang="tr-TR" dirty="0" smtClean="0"/>
              <a:t>L/S radikal trakelektomi</a:t>
            </a:r>
          </a:p>
          <a:p>
            <a:r>
              <a:rPr lang="tr-TR" dirty="0" smtClean="0"/>
              <a:t>Robotik radikal trakelektomi</a:t>
            </a: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0825"/>
            <a:ext cx="8607077" cy="145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237312"/>
            <a:ext cx="18383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05206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tr-TR" sz="3600" dirty="0" smtClean="0">
                <a:effectLst/>
                <a:latin typeface="Arial Black" pitchFamily="34" charset="0"/>
              </a:rPr>
              <a:t>Basit trakelektomi veya konizasyon</a:t>
            </a:r>
            <a:endParaRPr lang="tr-TR" sz="3600" dirty="0">
              <a:effectLst/>
              <a:latin typeface="Arial Black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91680" y="1700808"/>
            <a:ext cx="5904656" cy="1368152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242 hasta,12 hasta lenf nodu (+)olduğu için çalışma dışı</a:t>
            </a:r>
          </a:p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LVSİ (+)  71 hasta mevcut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632889" y="3272586"/>
            <a:ext cx="216024" cy="432048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Rounded Rectangle 5"/>
          <p:cNvSpPr/>
          <p:nvPr/>
        </p:nvSpPr>
        <p:spPr>
          <a:xfrm>
            <a:off x="1727684" y="3815862"/>
            <a:ext cx="6084676" cy="112530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</a:rPr>
              <a:t>6/230 </a:t>
            </a:r>
            <a:r>
              <a:rPr lang="tr-TR" sz="3200" b="1" dirty="0" err="1" smtClean="0">
                <a:solidFill>
                  <a:schemeClr val="tx1"/>
                </a:solidFill>
              </a:rPr>
              <a:t>nüks</a:t>
            </a:r>
            <a:r>
              <a:rPr lang="tr-TR" sz="3200" b="1" dirty="0" smtClean="0">
                <a:solidFill>
                  <a:schemeClr val="tx1"/>
                </a:solidFill>
              </a:rPr>
              <a:t>  %2  </a:t>
            </a:r>
          </a:p>
          <a:p>
            <a:pPr algn="ctr"/>
            <a:r>
              <a:rPr lang="tr-TR" sz="3200" b="1" dirty="0" smtClean="0">
                <a:solidFill>
                  <a:schemeClr val="tx1"/>
                </a:solidFill>
              </a:rPr>
              <a:t>(3 </a:t>
            </a:r>
            <a:r>
              <a:rPr lang="tr-TR" sz="3200" b="1" dirty="0" err="1" smtClean="0">
                <a:solidFill>
                  <a:schemeClr val="tx1"/>
                </a:solidFill>
              </a:rPr>
              <a:t>nodal</a:t>
            </a:r>
            <a:r>
              <a:rPr lang="tr-TR" sz="3200" b="1" dirty="0" smtClean="0">
                <a:solidFill>
                  <a:schemeClr val="tx1"/>
                </a:solidFill>
              </a:rPr>
              <a:t>, 3 lokal </a:t>
            </a:r>
            <a:r>
              <a:rPr lang="tr-TR" sz="3200" b="1" dirty="0" err="1" smtClean="0">
                <a:solidFill>
                  <a:schemeClr val="tx1"/>
                </a:solidFill>
              </a:rPr>
              <a:t>nüks</a:t>
            </a:r>
            <a:r>
              <a:rPr lang="tr-TR" sz="3200" b="1" dirty="0" smtClean="0">
                <a:solidFill>
                  <a:schemeClr val="tx1"/>
                </a:solidFill>
              </a:rPr>
              <a:t>)</a:t>
            </a:r>
            <a:endParaRPr lang="tr-TR" sz="3200" b="1" dirty="0">
              <a:solidFill>
                <a:schemeClr val="tx1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045" y="6127069"/>
            <a:ext cx="3278485" cy="628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626284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tr-TR" sz="3600" dirty="0" smtClean="0">
                <a:latin typeface="Arial Black" pitchFamily="34" charset="0"/>
              </a:rPr>
              <a:t>Vajinal Radikal </a:t>
            </a:r>
            <a:r>
              <a:rPr lang="tr-TR" sz="3600" dirty="0" err="1" smtClean="0">
                <a:latin typeface="Arial Black" pitchFamily="34" charset="0"/>
              </a:rPr>
              <a:t>Trakelektomi</a:t>
            </a:r>
            <a:r>
              <a:rPr lang="tr-TR" sz="3600" dirty="0" smtClean="0">
                <a:latin typeface="Arial Black" pitchFamily="34" charset="0"/>
              </a:rPr>
              <a:t> operasyonu</a:t>
            </a:r>
            <a:endParaRPr lang="tr-TR" sz="3600" dirty="0">
              <a:latin typeface="Arial Black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714718"/>
              </p:ext>
            </p:extLst>
          </p:nvPr>
        </p:nvGraphicFramePr>
        <p:xfrm>
          <a:off x="395536" y="3861048"/>
          <a:ext cx="3528392" cy="2100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5340"/>
                <a:gridCol w="1283052"/>
              </a:tblGrid>
              <a:tr h="700057">
                <a:tc>
                  <a:txBody>
                    <a:bodyPr/>
                    <a:lstStyle/>
                    <a:p>
                      <a:r>
                        <a:rPr lang="tr-TR" b="1" dirty="0" smtClean="0"/>
                        <a:t>Tm≤ 2cm </a:t>
                      </a:r>
                      <a:r>
                        <a:rPr lang="tr-TR" b="1" baseline="0" dirty="0" smtClean="0"/>
                        <a:t>(n= 473)</a:t>
                      </a:r>
                    </a:p>
                    <a:p>
                      <a:r>
                        <a:rPr lang="tr-TR" b="1" baseline="0" dirty="0" smtClean="0"/>
                        <a:t>            LVI  durumu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baseline="0" dirty="0" smtClean="0"/>
                        <a:t>   </a:t>
                      </a:r>
                      <a:r>
                        <a:rPr lang="tr-TR" b="1" baseline="0" dirty="0" err="1" smtClean="0"/>
                        <a:t>nüks</a:t>
                      </a:r>
                      <a:endParaRPr lang="tr-TR" b="1" dirty="0"/>
                    </a:p>
                  </a:txBody>
                  <a:tcPr/>
                </a:tc>
              </a:tr>
              <a:tr h="700057">
                <a:tc>
                  <a:txBody>
                    <a:bodyPr/>
                    <a:lstStyle/>
                    <a:p>
                      <a:r>
                        <a:rPr lang="tr-TR" b="1" dirty="0" smtClean="0"/>
                        <a:t>negatif(n=311</a:t>
                      </a:r>
                      <a:r>
                        <a:rPr lang="tr-TR" b="1" baseline="0" dirty="0" smtClean="0"/>
                        <a:t> , %66)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n=</a:t>
                      </a:r>
                      <a:r>
                        <a:rPr lang="tr-TR" b="1" baseline="0" dirty="0" smtClean="0"/>
                        <a:t> 14(%5)</a:t>
                      </a:r>
                      <a:endParaRPr lang="tr-TR" b="1" dirty="0"/>
                    </a:p>
                  </a:txBody>
                  <a:tcPr/>
                </a:tc>
              </a:tr>
              <a:tr h="700057">
                <a:tc>
                  <a:txBody>
                    <a:bodyPr/>
                    <a:lstStyle/>
                    <a:p>
                      <a:r>
                        <a:rPr lang="tr-TR" b="1" dirty="0" smtClean="0"/>
                        <a:t>pozitif(n=162, %33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n</a:t>
                      </a:r>
                      <a:r>
                        <a:rPr lang="tr-TR" b="1" baseline="0" dirty="0" smtClean="0"/>
                        <a:t> =11(%7)</a:t>
                      </a:r>
                      <a:endParaRPr lang="tr-TR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2270110"/>
              </p:ext>
            </p:extLst>
          </p:nvPr>
        </p:nvGraphicFramePr>
        <p:xfrm>
          <a:off x="395536" y="1844825"/>
          <a:ext cx="3672408" cy="1728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204"/>
                <a:gridCol w="1836204"/>
              </a:tblGrid>
              <a:tr h="576064">
                <a:tc>
                  <a:txBody>
                    <a:bodyPr/>
                    <a:lstStyle/>
                    <a:p>
                      <a:r>
                        <a:rPr lang="tr-TR" b="1" dirty="0" smtClean="0"/>
                        <a:t>evre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baseline="0" dirty="0" smtClean="0"/>
                        <a:t>   </a:t>
                      </a:r>
                      <a:r>
                        <a:rPr lang="tr-TR" b="1" baseline="0" dirty="0" err="1" smtClean="0"/>
                        <a:t>nüks</a:t>
                      </a:r>
                      <a:endParaRPr lang="tr-TR" b="1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1B1 &gt;2 CM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14 /84(%17) </a:t>
                      </a:r>
                      <a:endParaRPr lang="tr-TR" sz="2400" b="1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1B1≤ 2 CM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26/617(%4)</a:t>
                      </a:r>
                      <a:endParaRPr lang="tr-TR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5436096" y="2362121"/>
            <a:ext cx="3600399" cy="324036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tx1"/>
                </a:solidFill>
              </a:rPr>
              <a:t>Toplam 1364 hasta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400" b="1" dirty="0" smtClean="0">
                <a:solidFill>
                  <a:schemeClr val="tx1"/>
                </a:solidFill>
              </a:rPr>
              <a:t>58 hastada </a:t>
            </a:r>
            <a:r>
              <a:rPr lang="tr-TR" sz="2400" b="1" dirty="0" err="1" smtClean="0">
                <a:solidFill>
                  <a:schemeClr val="tx1"/>
                </a:solidFill>
              </a:rPr>
              <a:t>nüks</a:t>
            </a:r>
            <a:r>
              <a:rPr lang="tr-TR" sz="2400" b="1" dirty="0" smtClean="0">
                <a:solidFill>
                  <a:schemeClr val="tx1"/>
                </a:solidFill>
              </a:rPr>
              <a:t> (%4)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400" b="1" dirty="0" smtClean="0">
                <a:solidFill>
                  <a:schemeClr val="tx1"/>
                </a:solidFill>
              </a:rPr>
              <a:t>24 hastada  ölüm(%2)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961220"/>
            <a:ext cx="3278485" cy="628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067943" y="1986218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P:0.001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067944" y="4725144"/>
            <a:ext cx="74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P:0.15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67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tr-TR" sz="3200" b="0" dirty="0" smtClean="0">
                <a:effectLst/>
                <a:latin typeface="Arial Black" pitchFamily="34" charset="0"/>
              </a:rPr>
              <a:t>Laparotomik radikal trakelektomi</a:t>
            </a:r>
            <a:endParaRPr lang="tr-TR" sz="3200" b="0" dirty="0">
              <a:effectLst/>
              <a:latin typeface="Arial Black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39552" y="1749833"/>
            <a:ext cx="2952328" cy="388843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tr-TR" b="1" u="sng" dirty="0" smtClean="0">
                <a:solidFill>
                  <a:schemeClr val="tx1"/>
                </a:solidFill>
              </a:rPr>
              <a:t>28 seride toplam 866 hasta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/>
                </a:solidFill>
              </a:rPr>
              <a:t>206 hasta(%24) analiz dışı bırakıldı(histerektomi veya adjuvan tedavi gerektiren)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/>
                </a:solidFill>
              </a:rPr>
              <a:t>484 hasta 1B1(%73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/>
                </a:solidFill>
              </a:rPr>
              <a:t>153 hasta 1A(%23)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/>
                </a:solidFill>
              </a:rPr>
              <a:t>19 hasta 1B2(%3,5)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/>
                </a:solidFill>
              </a:rPr>
              <a:t>4 hasta 2A(%0.5)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tr-TR" b="1" dirty="0" smtClean="0">
              <a:solidFill>
                <a:schemeClr val="bg2"/>
              </a:solidFill>
            </a:endParaRPr>
          </a:p>
          <a:p>
            <a:pPr marL="285750" indent="-285750" algn="just">
              <a:buFont typeface="Wingdings" pitchFamily="2" charset="2"/>
              <a:buChar char="Ø"/>
            </a:pPr>
            <a:endParaRPr lang="tr-TR" dirty="0">
              <a:solidFill>
                <a:schemeClr val="bg2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355976" y="1749834"/>
            <a:ext cx="4032448" cy="194421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sz="2800" b="1" dirty="0" smtClean="0">
                <a:solidFill>
                  <a:schemeClr val="tx1"/>
                </a:solidFill>
              </a:rPr>
              <a:t>  </a:t>
            </a:r>
            <a:r>
              <a:rPr lang="tr-TR" sz="2800" b="1" dirty="0" err="1" smtClean="0">
                <a:solidFill>
                  <a:schemeClr val="tx1"/>
                </a:solidFill>
              </a:rPr>
              <a:t>Nüks</a:t>
            </a:r>
            <a:r>
              <a:rPr lang="tr-TR" sz="2800" b="1" dirty="0" smtClean="0">
                <a:solidFill>
                  <a:schemeClr val="tx1"/>
                </a:solidFill>
              </a:rPr>
              <a:t>   :   31 Hasta(%5)</a:t>
            </a:r>
          </a:p>
          <a:p>
            <a:pPr algn="just"/>
            <a:r>
              <a:rPr lang="tr-TR" sz="2800" b="1" dirty="0" smtClean="0">
                <a:solidFill>
                  <a:schemeClr val="tx1"/>
                </a:solidFill>
              </a:rPr>
              <a:t>  ÖLÜM:  5 Hasta (% 0.7)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355976" y="3861614"/>
            <a:ext cx="3600400" cy="208823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Toplam gebelik:177</a:t>
            </a:r>
          </a:p>
          <a:p>
            <a:pPr algn="just"/>
            <a:endParaRPr lang="tr-TR" b="1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37 tanesi(%21) fetal kayıp izlendi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tr-TR" b="1" dirty="0" smtClean="0">
                <a:solidFill>
                  <a:schemeClr val="tx1"/>
                </a:solidFill>
              </a:rPr>
              <a:t>21 tanesi(%12) prematür doğum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138846"/>
            <a:ext cx="3422501" cy="656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3356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6096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04864"/>
            <a:ext cx="5805289" cy="655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4817740" cy="2810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5237832" y="4117863"/>
            <a:ext cx="3700693" cy="89255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dirty="0" smtClean="0"/>
              <a:t>21 transplantasyon yapılmış</a:t>
            </a:r>
          </a:p>
          <a:p>
            <a:r>
              <a:rPr lang="tr-TR" sz="2400" dirty="0"/>
              <a:t> </a:t>
            </a:r>
            <a:r>
              <a:rPr lang="tr-TR" sz="2400" dirty="0" smtClean="0"/>
              <a:t> 7 gebelik elde edilmiş </a:t>
            </a:r>
            <a:r>
              <a:rPr lang="tr-TR" sz="2800" dirty="0" smtClean="0"/>
              <a:t>%33</a:t>
            </a:r>
            <a:endParaRPr lang="tr-TR" sz="28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5141268" y="3212976"/>
            <a:ext cx="3840731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dirty="0" smtClean="0"/>
              <a:t>545 hastada </a:t>
            </a:r>
            <a:r>
              <a:rPr lang="tr-TR" dirty="0" err="1" smtClean="0"/>
              <a:t>over</a:t>
            </a:r>
            <a:r>
              <a:rPr lang="tr-TR" dirty="0" smtClean="0"/>
              <a:t> dokusu dondurulmuş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4933274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tr-TR" sz="3200" b="0" dirty="0" smtClean="0">
                <a:effectLst/>
                <a:latin typeface="Arial Black" pitchFamily="34" charset="0"/>
              </a:rPr>
              <a:t>Laparoskopik radikal trakelektomi</a:t>
            </a:r>
            <a:endParaRPr lang="tr-TR" sz="3200" b="0" dirty="0">
              <a:effectLst/>
              <a:latin typeface="Arial Black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95536" y="1844824"/>
            <a:ext cx="3816424" cy="3816424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tr-TR" sz="2400" b="1" dirty="0" smtClean="0">
                <a:solidFill>
                  <a:schemeClr val="tx1"/>
                </a:solidFill>
              </a:rPr>
              <a:t>18 seride toplam 252 hasta tespit edildi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2400" b="1" dirty="0" smtClean="0">
                <a:solidFill>
                  <a:schemeClr val="tx1"/>
                </a:solidFill>
              </a:rPr>
              <a:t>14 hasta analiz dışı bırakıldı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2400" b="1" dirty="0" smtClean="0">
                <a:solidFill>
                  <a:schemeClr val="tx1"/>
                </a:solidFill>
              </a:rPr>
              <a:t>55 hasta 1A,1B2,2A(%12)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2400" b="1" dirty="0" smtClean="0">
                <a:solidFill>
                  <a:schemeClr val="tx1"/>
                </a:solidFill>
              </a:rPr>
              <a:t>197 hasta 1B1(%78)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2400" b="1" dirty="0" smtClean="0">
                <a:solidFill>
                  <a:schemeClr val="tx1"/>
                </a:solidFill>
              </a:rPr>
              <a:t>42 hasta 1B1 tm&gt; 2cm (%16)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644007" y="1844824"/>
            <a:ext cx="4320481" cy="367240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tx1"/>
                </a:solidFill>
              </a:rPr>
              <a:t>Analize dahil edilen 238 hastadan</a:t>
            </a:r>
          </a:p>
          <a:p>
            <a:r>
              <a:rPr lang="tr-TR" sz="2800" b="1" dirty="0" smtClean="0">
                <a:solidFill>
                  <a:schemeClr val="tx1"/>
                </a:solidFill>
              </a:rPr>
              <a:t>15/238 </a:t>
            </a:r>
            <a:r>
              <a:rPr lang="tr-TR" sz="2800" b="1" dirty="0" err="1" smtClean="0">
                <a:solidFill>
                  <a:schemeClr val="tx1"/>
                </a:solidFill>
              </a:rPr>
              <a:t>nüks</a:t>
            </a:r>
            <a:r>
              <a:rPr lang="tr-TR" sz="2800" b="1" dirty="0" smtClean="0">
                <a:solidFill>
                  <a:schemeClr val="tx1"/>
                </a:solidFill>
              </a:rPr>
              <a:t>  (%6)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     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237312"/>
            <a:ext cx="18383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62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869269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508104" y="6453336"/>
            <a:ext cx="3456384" cy="4046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dirty="0" smtClean="0">
                <a:solidFill>
                  <a:schemeClr val="tx1"/>
                </a:solidFill>
              </a:rPr>
              <a:t>BENTİVEGNA et al. fertil steril 2016</a:t>
            </a:r>
            <a:endParaRPr lang="tr-TR" sz="1600" b="1" i="1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51520" y="188640"/>
            <a:ext cx="8548674" cy="13681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/>
                </a:solidFill>
              </a:rPr>
              <a:t>1987-2016  fertilite koruyucu cerrahi yapılmış  yayınların derlemesi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/>
                </a:solidFill>
              </a:rPr>
              <a:t>Toplam 2777 hasta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 smtClean="0">
                <a:solidFill>
                  <a:schemeClr val="tx1"/>
                </a:solidFill>
              </a:rPr>
              <a:t>basit trakelektomi ve </a:t>
            </a:r>
            <a:r>
              <a:rPr lang="tr-TR" b="1" dirty="0" err="1" smtClean="0">
                <a:solidFill>
                  <a:schemeClr val="tx1"/>
                </a:solidFill>
              </a:rPr>
              <a:t>konizasyonda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 err="1" smtClean="0">
                <a:solidFill>
                  <a:schemeClr val="tx1"/>
                </a:solidFill>
              </a:rPr>
              <a:t>Premtürite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>
                <a:solidFill>
                  <a:schemeClr val="tx1"/>
                </a:solidFill>
              </a:rPr>
              <a:t>Oranları  </a:t>
            </a:r>
            <a:r>
              <a:rPr lang="tr-TR" b="1" dirty="0" smtClean="0">
                <a:solidFill>
                  <a:schemeClr val="tx1"/>
                </a:solidFill>
              </a:rPr>
              <a:t>anlamlı olark daha düşük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20934" y="5106856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44-77</a:t>
            </a:r>
            <a:endParaRPr lang="tr-TR" sz="1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120934" y="5246223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67-78</a:t>
            </a:r>
            <a:endParaRPr lang="tr-TR" sz="12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1120934" y="5383855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15-57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413255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chemeClr val="hlink"/>
                </a:solidFill>
              </a:rPr>
              <a:t>Radikal Trakelektomi sonrası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tr-TR" sz="2800" dirty="0" err="1">
                <a:latin typeface="Arial" panose="020B0604020202020204" pitchFamily="34" charset="0"/>
                <a:cs typeface="Arial" panose="020B0604020202020204" pitchFamily="34" charset="0"/>
              </a:rPr>
              <a:t>Dismenore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%24</a:t>
            </a:r>
          </a:p>
          <a:p>
            <a:r>
              <a:rPr lang="tr-TR" sz="2800" dirty="0" err="1">
                <a:latin typeface="Arial" panose="020B0604020202020204" pitchFamily="34" charset="0"/>
                <a:cs typeface="Arial" panose="020B0604020202020204" pitchFamily="34" charset="0"/>
              </a:rPr>
              <a:t>Smearde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 err="1">
                <a:latin typeface="Arial" panose="020B0604020202020204" pitchFamily="34" charset="0"/>
                <a:cs typeface="Arial" panose="020B0604020202020204" pitchFamily="34" charset="0"/>
              </a:rPr>
              <a:t>displazi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% 24</a:t>
            </a:r>
          </a:p>
          <a:p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Ara kanama  % 17</a:t>
            </a:r>
          </a:p>
          <a:p>
            <a:r>
              <a:rPr lang="tr-TR" sz="2800" dirty="0" err="1">
                <a:latin typeface="Arial" panose="020B0604020202020204" pitchFamily="34" charset="0"/>
                <a:cs typeface="Arial" panose="020B0604020202020204" pitchFamily="34" charset="0"/>
              </a:rPr>
              <a:t>Serklaj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 err="1">
                <a:latin typeface="Arial" panose="020B0604020202020204" pitchFamily="34" charset="0"/>
                <a:cs typeface="Arial" panose="020B0604020202020204" pitchFamily="34" charset="0"/>
              </a:rPr>
              <a:t>stür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şikayeti %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14  </a:t>
            </a:r>
          </a:p>
          <a:p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Aşırı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vajinal akıntı % 14</a:t>
            </a:r>
          </a:p>
          <a:p>
            <a:r>
              <a:rPr lang="tr-TR" sz="2800" dirty="0" err="1">
                <a:latin typeface="Arial" panose="020B0604020202020204" pitchFamily="34" charset="0"/>
                <a:cs typeface="Arial" panose="020B0604020202020204" pitchFamily="34" charset="0"/>
              </a:rPr>
              <a:t>İstmik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 err="1">
                <a:latin typeface="Arial" panose="020B0604020202020204" pitchFamily="34" charset="0"/>
                <a:cs typeface="Arial" panose="020B0604020202020204" pitchFamily="34" charset="0"/>
              </a:rPr>
              <a:t>stenoz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%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800" dirty="0" err="1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Amenore</a:t>
            </a:r>
            <a:r>
              <a:rPr lang="tr-TR" sz="2800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% </a:t>
            </a:r>
            <a:r>
              <a:rPr lang="tr-TR" sz="2800" dirty="0" smtClean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6444208" y="6491287"/>
            <a:ext cx="2333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dirty="0" err="1"/>
              <a:t>Alexander</a:t>
            </a:r>
            <a:r>
              <a:rPr lang="tr-TR" dirty="0"/>
              <a:t>-</a:t>
            </a:r>
            <a:r>
              <a:rPr lang="tr-TR" dirty="0" err="1"/>
              <a:t>Sefre</a:t>
            </a:r>
            <a:r>
              <a:rPr lang="tr-TR" dirty="0"/>
              <a:t> F, 2006</a:t>
            </a:r>
          </a:p>
        </p:txBody>
      </p:sp>
    </p:spTree>
    <p:extLst>
      <p:ext uri="{BB962C8B-B14F-4D97-AF65-F5344CB8AC3E}">
        <p14:creationId xmlns:p14="http://schemas.microsoft.com/office/powerpoint/2010/main" val="348572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286250"/>
            <a:ext cx="9144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tr-TR" dirty="0"/>
          </a:p>
          <a:p>
            <a:pPr>
              <a:defRPr/>
            </a:pPr>
            <a:endParaRPr lang="tr-TR" dirty="0"/>
          </a:p>
          <a:p>
            <a:pPr>
              <a:defRPr/>
            </a:pPr>
            <a:r>
              <a:rPr lang="tr-TR" sz="1400" b="1" i="1" dirty="0">
                <a:solidFill>
                  <a:schemeClr val="bg2">
                    <a:lumMod val="50000"/>
                  </a:schemeClr>
                </a:solidFill>
              </a:rPr>
              <a:t>  </a:t>
            </a:r>
          </a:p>
          <a:p>
            <a:pPr>
              <a:defRPr/>
            </a:pPr>
            <a:r>
              <a:rPr lang="tr-TR" sz="1400" b="1" i="1" dirty="0">
                <a:solidFill>
                  <a:schemeClr val="bg2">
                    <a:lumMod val="50000"/>
                  </a:schemeClr>
                </a:solidFill>
              </a:rPr>
              <a:t>                 </a:t>
            </a:r>
            <a:r>
              <a:rPr lang="tr-TR" sz="2000" b="1" dirty="0" err="1" smtClean="0"/>
              <a:t>Over</a:t>
            </a:r>
            <a:r>
              <a:rPr lang="tr-TR" sz="2000" b="1" dirty="0" smtClean="0"/>
              <a:t>  metastazı </a:t>
            </a:r>
            <a:r>
              <a:rPr lang="tr-TR" sz="2000" b="1" dirty="0"/>
              <a:t>olanlar da 5 yıllık sağ kalım </a:t>
            </a:r>
            <a:r>
              <a:rPr lang="tr-TR" sz="2000" b="1" dirty="0" smtClean="0"/>
              <a:t> IB  %46 </a:t>
            </a:r>
          </a:p>
          <a:p>
            <a:pPr>
              <a:defRPr/>
            </a:pPr>
            <a:r>
              <a:rPr lang="tr-TR" sz="2000" b="1" dirty="0"/>
              <a:t> </a:t>
            </a:r>
            <a:r>
              <a:rPr lang="tr-TR" sz="2000" b="1" dirty="0" smtClean="0"/>
              <a:t>                                                                                            IIA  %38 </a:t>
            </a:r>
          </a:p>
          <a:p>
            <a:pPr>
              <a:defRPr/>
            </a:pPr>
            <a:r>
              <a:rPr lang="tr-TR" sz="2000" b="1" dirty="0"/>
              <a:t> </a:t>
            </a:r>
            <a:r>
              <a:rPr lang="tr-TR" sz="2000" b="1" dirty="0" smtClean="0"/>
              <a:t>                                                                                             IIB  %18</a:t>
            </a:r>
            <a:endParaRPr lang="tr-TR" sz="2000" b="1" dirty="0"/>
          </a:p>
          <a:p>
            <a:pPr>
              <a:defRPr/>
            </a:pPr>
            <a:endParaRPr lang="tr-TR" sz="1400" b="1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tr-TR" sz="1400" b="1" dirty="0" err="1"/>
              <a:t>Shimada</a:t>
            </a:r>
            <a:r>
              <a:rPr lang="tr-TR" sz="1400" b="1" dirty="0"/>
              <a:t> M, et al.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Oncol</a:t>
            </a:r>
            <a:r>
              <a:rPr lang="tr-TR" sz="1400" b="1" dirty="0"/>
              <a:t>. 2006;101(2):234-237. </a:t>
            </a:r>
            <a:r>
              <a:rPr lang="tr-TR" sz="1400" b="1" dirty="0" smtClean="0"/>
              <a:t>            </a:t>
            </a:r>
            <a:r>
              <a:rPr lang="tr-TR" sz="1400" b="1" dirty="0" err="1" smtClean="0"/>
              <a:t>Yamamoto</a:t>
            </a:r>
            <a:r>
              <a:rPr lang="tr-TR" sz="1400" b="1" dirty="0" smtClean="0"/>
              <a:t> </a:t>
            </a:r>
            <a:r>
              <a:rPr lang="tr-TR" sz="1400" b="1" dirty="0"/>
              <a:t>R, et al.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Oncol</a:t>
            </a:r>
            <a:r>
              <a:rPr lang="tr-TR" sz="1400" b="1" dirty="0"/>
              <a:t>. 2001;82(2):312-316. </a:t>
            </a:r>
          </a:p>
          <a:p>
            <a:pPr>
              <a:defRPr/>
            </a:pPr>
            <a:r>
              <a:rPr lang="tr-TR" sz="1400" b="1" dirty="0" err="1"/>
              <a:t>Landoni</a:t>
            </a:r>
            <a:r>
              <a:rPr lang="tr-TR" sz="1400" b="1" dirty="0"/>
              <a:t> F, et al. </a:t>
            </a:r>
            <a:r>
              <a:rPr lang="tr-TR" sz="1400" b="1" dirty="0" err="1"/>
              <a:t>Int</a:t>
            </a:r>
            <a:r>
              <a:rPr lang="tr-TR" sz="1400" b="1" dirty="0"/>
              <a:t> J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Cancer</a:t>
            </a:r>
            <a:r>
              <a:rPr lang="tr-TR" sz="1400" b="1" dirty="0"/>
              <a:t>. 2007;17(3):623-628. </a:t>
            </a:r>
            <a:r>
              <a:rPr lang="tr-TR" sz="1400" b="1" dirty="0" smtClean="0"/>
              <a:t>       Kim </a:t>
            </a:r>
            <a:r>
              <a:rPr lang="tr-TR" sz="1400" b="1" dirty="0"/>
              <a:t>MJ, et al. J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Oncol</a:t>
            </a:r>
            <a:r>
              <a:rPr lang="tr-TR" sz="1400" b="1" dirty="0"/>
              <a:t>. 2008;19(3):181-184. </a:t>
            </a:r>
          </a:p>
          <a:p>
            <a:pPr>
              <a:defRPr/>
            </a:pPr>
            <a:r>
              <a:rPr lang="tr-TR" sz="1400" b="1" dirty="0" err="1"/>
              <a:t>Nakanishi</a:t>
            </a:r>
            <a:r>
              <a:rPr lang="tr-TR" sz="1400" b="1" dirty="0"/>
              <a:t> T, et al. </a:t>
            </a:r>
            <a:r>
              <a:rPr lang="tr-TR" sz="1400" b="1" dirty="0" err="1"/>
              <a:t>Gynecol</a:t>
            </a:r>
            <a:r>
              <a:rPr lang="tr-TR" sz="1400" b="1" dirty="0"/>
              <a:t> </a:t>
            </a:r>
            <a:r>
              <a:rPr lang="tr-TR" sz="1400" b="1" dirty="0" err="1"/>
              <a:t>Oncol</a:t>
            </a:r>
            <a:r>
              <a:rPr lang="tr-TR" sz="1400" b="1" dirty="0"/>
              <a:t>. 2001;82(3):504-509</a:t>
            </a:r>
            <a:r>
              <a:rPr lang="tr-TR" sz="1400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tr-TR" sz="5400" b="1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tr-TR" sz="1400" b="1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tr-TR" b="1" dirty="0"/>
          </a:p>
        </p:txBody>
      </p:sp>
      <p:sp>
        <p:nvSpPr>
          <p:cNvPr id="14339" name="2 Metin kutusu"/>
          <p:cNvSpPr txBox="1">
            <a:spLocks noChangeArrowheads="1"/>
          </p:cNvSpPr>
          <p:nvPr/>
        </p:nvSpPr>
        <p:spPr bwMode="auto">
          <a:xfrm>
            <a:off x="1285875" y="285750"/>
            <a:ext cx="69268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dirty="0" err="1">
                <a:latin typeface="Arial" panose="020B0604020202020204" pitchFamily="34" charset="0"/>
                <a:cs typeface="Arial" panose="020B0604020202020204" pitchFamily="34" charset="0"/>
              </a:rPr>
              <a:t>Serviks</a:t>
            </a:r>
            <a:r>
              <a:rPr lang="tr-TR" altLang="tr-TR" dirty="0">
                <a:latin typeface="Arial" panose="020B0604020202020204" pitchFamily="34" charset="0"/>
                <a:cs typeface="Arial" panose="020B0604020202020204" pitchFamily="34" charset="0"/>
              </a:rPr>
              <a:t> Kanseri Cerrahisinde </a:t>
            </a:r>
            <a:r>
              <a:rPr lang="tr-TR" altLang="tr-TR" dirty="0" err="1">
                <a:latin typeface="Arial" panose="020B0604020202020204" pitchFamily="34" charset="0"/>
                <a:cs typeface="Arial" panose="020B0604020202020204" pitchFamily="34" charset="0"/>
              </a:rPr>
              <a:t>Overler</a:t>
            </a:r>
            <a:endParaRPr lang="tr-TR" alt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0" name="3 Metin kutusu"/>
          <p:cNvSpPr txBox="1">
            <a:spLocks noChangeArrowheads="1"/>
          </p:cNvSpPr>
          <p:nvPr/>
        </p:nvSpPr>
        <p:spPr bwMode="auto">
          <a:xfrm>
            <a:off x="428625" y="1357313"/>
            <a:ext cx="80313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dirty="0">
                <a:latin typeface="Arial" panose="020B0604020202020204" pitchFamily="34" charset="0"/>
                <a:cs typeface="Arial" panose="020B0604020202020204" pitchFamily="34" charset="0"/>
              </a:rPr>
              <a:t>Retrospektif değerlendirilen 3471 Radikal </a:t>
            </a:r>
            <a:r>
              <a:rPr lang="tr-TR" alt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Histerektomi</a:t>
            </a:r>
            <a:r>
              <a:rPr lang="tr-TR" alt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+ BSO olgusu</a:t>
            </a:r>
          </a:p>
        </p:txBody>
      </p:sp>
      <p:sp>
        <p:nvSpPr>
          <p:cNvPr id="14341" name="4 Metin kutusu"/>
          <p:cNvSpPr txBox="1">
            <a:spLocks noChangeArrowheads="1"/>
          </p:cNvSpPr>
          <p:nvPr/>
        </p:nvSpPr>
        <p:spPr bwMode="auto">
          <a:xfrm>
            <a:off x="2000250" y="2786063"/>
            <a:ext cx="56403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dirty="0">
                <a:solidFill>
                  <a:schemeClr val="bg1"/>
                </a:solidFill>
                <a:latin typeface="Comic Sans MS" pitchFamily="66" charset="0"/>
              </a:rPr>
              <a:t>                    </a:t>
            </a:r>
            <a:r>
              <a:rPr lang="tr-TR" altLang="tr-TR" sz="2000" dirty="0" err="1">
                <a:latin typeface="Comic Sans MS" pitchFamily="66" charset="0"/>
              </a:rPr>
              <a:t>Skuamoz</a:t>
            </a:r>
            <a:r>
              <a:rPr lang="tr-TR" altLang="tr-TR" sz="2000" dirty="0">
                <a:latin typeface="Comic Sans MS" pitchFamily="66" charset="0"/>
              </a:rPr>
              <a:t> </a:t>
            </a:r>
            <a:r>
              <a:rPr lang="tr-TR" altLang="tr-TR" sz="2000" dirty="0" err="1">
                <a:latin typeface="Comic Sans MS" pitchFamily="66" charset="0"/>
              </a:rPr>
              <a:t>ca</a:t>
            </a:r>
            <a:r>
              <a:rPr lang="tr-TR" altLang="tr-TR" sz="2000" dirty="0">
                <a:latin typeface="Comic Sans MS" pitchFamily="66" charset="0"/>
              </a:rPr>
              <a:t>.                 </a:t>
            </a:r>
            <a:r>
              <a:rPr lang="tr-TR" altLang="tr-TR" sz="2000" dirty="0" err="1">
                <a:latin typeface="Comic Sans MS" pitchFamily="66" charset="0"/>
              </a:rPr>
              <a:t>Adeno</a:t>
            </a:r>
            <a:r>
              <a:rPr lang="tr-TR" altLang="tr-TR" sz="2000" dirty="0">
                <a:latin typeface="Comic Sans MS" pitchFamily="66" charset="0"/>
              </a:rPr>
              <a:t> </a:t>
            </a:r>
            <a:r>
              <a:rPr lang="tr-TR" altLang="tr-TR" sz="2000" dirty="0" err="1">
                <a:latin typeface="Comic Sans MS" pitchFamily="66" charset="0"/>
              </a:rPr>
              <a:t>ca</a:t>
            </a:r>
            <a:r>
              <a:rPr lang="tr-TR" altLang="tr-TR" sz="2000" dirty="0">
                <a:latin typeface="Comic Sans MS" pitchFamily="66" charset="0"/>
              </a:rPr>
              <a:t>.</a:t>
            </a:r>
          </a:p>
        </p:txBody>
      </p:sp>
      <p:sp>
        <p:nvSpPr>
          <p:cNvPr id="14342" name="5 Metin kutusu"/>
          <p:cNvSpPr txBox="1">
            <a:spLocks noChangeArrowheads="1"/>
          </p:cNvSpPr>
          <p:nvPr/>
        </p:nvSpPr>
        <p:spPr bwMode="auto">
          <a:xfrm>
            <a:off x="2214563" y="2286000"/>
            <a:ext cx="4604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dirty="0">
                <a:latin typeface="Comic Sans MS" pitchFamily="66" charset="0"/>
              </a:rPr>
              <a:t>                    </a:t>
            </a:r>
            <a:r>
              <a:rPr lang="tr-TR" altLang="tr-TR" sz="2000" dirty="0" err="1" smtClean="0">
                <a:latin typeface="Comic Sans MS" pitchFamily="66" charset="0"/>
              </a:rPr>
              <a:t>Over</a:t>
            </a:r>
            <a:r>
              <a:rPr lang="tr-TR" altLang="tr-TR" sz="2000" dirty="0" smtClean="0">
                <a:latin typeface="Comic Sans MS" pitchFamily="66" charset="0"/>
              </a:rPr>
              <a:t>  </a:t>
            </a:r>
            <a:r>
              <a:rPr lang="tr-TR" altLang="tr-TR" sz="2000" dirty="0">
                <a:latin typeface="Comic Sans MS" pitchFamily="66" charset="0"/>
              </a:rPr>
              <a:t>Metastaz oranları</a:t>
            </a:r>
          </a:p>
        </p:txBody>
      </p:sp>
      <p:sp>
        <p:nvSpPr>
          <p:cNvPr id="14343" name="6 Metin kutusu"/>
          <p:cNvSpPr txBox="1">
            <a:spLocks noChangeArrowheads="1"/>
          </p:cNvSpPr>
          <p:nvPr/>
        </p:nvSpPr>
        <p:spPr bwMode="auto">
          <a:xfrm>
            <a:off x="1118353" y="3624530"/>
            <a:ext cx="61879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dirty="0">
                <a:latin typeface="Comic Sans MS" pitchFamily="66" charset="0"/>
              </a:rPr>
              <a:t>IB                                  %0.2                        %3.7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dirty="0">
                <a:latin typeface="Comic Sans MS" pitchFamily="66" charset="0"/>
              </a:rPr>
              <a:t>IIA                                %0.8                        %</a:t>
            </a:r>
            <a:r>
              <a:rPr lang="tr-TR" altLang="tr-TR" sz="2000" dirty="0" smtClean="0">
                <a:latin typeface="Comic Sans MS" pitchFamily="66" charset="0"/>
              </a:rPr>
              <a:t>5.3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000" dirty="0">
              <a:latin typeface="Comic Sans MS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dirty="0">
                <a:latin typeface="Comic Sans MS" pitchFamily="66" charset="0"/>
              </a:rPr>
              <a:t>IIB                                %2.2                         %9.9</a:t>
            </a:r>
          </a:p>
        </p:txBody>
      </p:sp>
      <p:cxnSp>
        <p:nvCxnSpPr>
          <p:cNvPr id="9" name="8 Düz Bağlayıcı"/>
          <p:cNvCxnSpPr/>
          <p:nvPr/>
        </p:nvCxnSpPr>
        <p:spPr bwMode="auto">
          <a:xfrm>
            <a:off x="857250" y="2714625"/>
            <a:ext cx="7215188" cy="1588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 bwMode="auto">
          <a:xfrm>
            <a:off x="857250" y="3500438"/>
            <a:ext cx="7215188" cy="1587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 bwMode="auto">
          <a:xfrm>
            <a:off x="928688" y="4929188"/>
            <a:ext cx="7215187" cy="1587"/>
          </a:xfrm>
          <a:prstGeom prst="line">
            <a:avLst/>
          </a:prstGeom>
          <a:ln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02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04653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2147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1979613" y="260350"/>
            <a:ext cx="50069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4400" b="1">
                <a:solidFill>
                  <a:srgbClr val="0099FF"/>
                </a:solidFill>
                <a:latin typeface="Comic Sans MS" pitchFamily="66" charset="0"/>
              </a:rPr>
              <a:t>Embryo dondurma</a:t>
            </a:r>
            <a:endParaRPr lang="tr-TR" altLang="tr-TR" sz="440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611188" y="1196975"/>
            <a:ext cx="824547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>
                <a:solidFill>
                  <a:srgbClr val="C00000"/>
                </a:solidFill>
                <a:latin typeface="Comic Sans MS" pitchFamily="66" charset="0"/>
              </a:rPr>
              <a:t>Kanada’da 2007 yılından beri 40 yaş altındaki kadınlara yapılan 2700 ün üzerindeki dondurulmuş embriyo transferi ile;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 b="1" dirty="0">
              <a:solidFill>
                <a:srgbClr val="C00000"/>
              </a:solidFill>
              <a:latin typeface="Comic Sans MS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 dirty="0">
              <a:solidFill>
                <a:srgbClr val="C00000"/>
              </a:solidFill>
              <a:latin typeface="Comic Sans MS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>
                <a:solidFill>
                  <a:srgbClr val="C00000"/>
                </a:solidFill>
                <a:latin typeface="Comic Sans MS" pitchFamily="66" charset="0"/>
              </a:rPr>
              <a:t>Embriyo eritilmesinden sonra canlı embriyo elde etme oranı </a:t>
            </a:r>
            <a:r>
              <a:rPr lang="tr-TR" altLang="tr-TR" b="1" dirty="0">
                <a:solidFill>
                  <a:srgbClr val="C00000"/>
                </a:solidFill>
                <a:latin typeface="Comic Sans MS" pitchFamily="66" charset="0"/>
              </a:rPr>
              <a:t>%35 </a:t>
            </a:r>
            <a:r>
              <a:rPr lang="tr-TR" altLang="tr-TR" sz="2400" dirty="0">
                <a:solidFill>
                  <a:srgbClr val="C00000"/>
                </a:solidFill>
                <a:latin typeface="Comic Sans MS" pitchFamily="66" charset="0"/>
              </a:rPr>
              <a:t>ile </a:t>
            </a:r>
            <a:r>
              <a:rPr lang="tr-TR" altLang="tr-TR" b="1" dirty="0">
                <a:solidFill>
                  <a:srgbClr val="C00000"/>
                </a:solidFill>
                <a:latin typeface="Comic Sans MS" pitchFamily="66" charset="0"/>
              </a:rPr>
              <a:t>%90 </a:t>
            </a:r>
            <a:r>
              <a:rPr lang="tr-TR" altLang="tr-TR" sz="2400" dirty="0">
                <a:solidFill>
                  <a:srgbClr val="C00000"/>
                </a:solidFill>
                <a:latin typeface="Comic Sans MS" pitchFamily="66" charset="0"/>
              </a:rPr>
              <a:t>arasındadır</a:t>
            </a:r>
            <a:r>
              <a:rPr lang="tr-TR" altLang="tr-TR" sz="2400" dirty="0" smtClean="0">
                <a:solidFill>
                  <a:srgbClr val="C00000"/>
                </a:solidFill>
                <a:latin typeface="Comic Sans MS" pitchFamily="66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 dirty="0">
              <a:solidFill>
                <a:srgbClr val="C00000"/>
              </a:solidFill>
              <a:latin typeface="Comic Sans MS" pitchFamily="66" charset="0"/>
            </a:endParaRPr>
          </a:p>
          <a:p>
            <a:pPr>
              <a:spcBef>
                <a:spcPct val="0"/>
              </a:spcBef>
              <a:buNone/>
            </a:pPr>
            <a:r>
              <a:rPr lang="tr-TR" altLang="tr-TR" b="1" dirty="0">
                <a:solidFill>
                  <a:srgbClr val="C00000"/>
                </a:solidFill>
                <a:latin typeface="Comic Sans MS" pitchFamily="66" charset="0"/>
              </a:rPr>
              <a:t>%24,7 sinde klinik gebelik,%18,6 </a:t>
            </a:r>
            <a:r>
              <a:rPr lang="tr-TR" altLang="tr-TR" b="1" dirty="0" err="1">
                <a:solidFill>
                  <a:srgbClr val="C00000"/>
                </a:solidFill>
                <a:latin typeface="Comic Sans MS" pitchFamily="66" charset="0"/>
              </a:rPr>
              <a:t>sında</a:t>
            </a:r>
            <a:r>
              <a:rPr lang="tr-TR" altLang="tr-TR" b="1" dirty="0">
                <a:solidFill>
                  <a:srgbClr val="C00000"/>
                </a:solidFill>
                <a:latin typeface="Comic Sans MS" pitchFamily="66" charset="0"/>
              </a:rPr>
              <a:t> canlı doğum</a:t>
            </a:r>
            <a:r>
              <a:rPr lang="tr-TR" altLang="tr-TR" dirty="0">
                <a:solidFill>
                  <a:srgbClr val="C00000"/>
                </a:solidFill>
                <a:latin typeface="Comic Sans MS" pitchFamily="66" charset="0"/>
              </a:rPr>
              <a:t> elde edilmiş.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6165850"/>
            <a:ext cx="39576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dirty="0">
                <a:solidFill>
                  <a:schemeClr val="bg1">
                    <a:lumMod val="10000"/>
                  </a:schemeClr>
                </a:solidFill>
              </a:rPr>
              <a:t>Gunby J et al, Fertil steril 2011</a:t>
            </a:r>
          </a:p>
        </p:txBody>
      </p:sp>
    </p:spTree>
    <p:extLst>
      <p:ext uri="{BB962C8B-B14F-4D97-AF65-F5344CB8AC3E}">
        <p14:creationId xmlns:p14="http://schemas.microsoft.com/office/powerpoint/2010/main" val="394814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088" y="242888"/>
            <a:ext cx="74168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tr-TR" sz="3600" dirty="0">
                <a:solidFill>
                  <a:srgbClr val="C00000"/>
                </a:solidFill>
              </a:rPr>
              <a:t>Embriyo kriyoprezervasyonunun dezavantajları</a:t>
            </a:r>
            <a:r>
              <a:rPr lang="tr-TR" dirty="0">
                <a:solidFill>
                  <a:srgbClr val="C00000"/>
                </a:solidFill>
              </a:rPr>
              <a:t>	</a:t>
            </a:r>
          </a:p>
          <a:p>
            <a:pPr eaLnBrk="1" hangingPunct="1">
              <a:defRPr/>
            </a:pPr>
            <a:endParaRPr lang="tr-TR" dirty="0">
              <a:solidFill>
                <a:srgbClr val="C00000"/>
              </a:solidFill>
            </a:endParaRPr>
          </a:p>
          <a:p>
            <a:pPr eaLnBrk="1" hangingPunct="1">
              <a:defRPr/>
            </a:pPr>
            <a:endParaRPr lang="tr-TR" dirty="0">
              <a:solidFill>
                <a:srgbClr val="C00000"/>
              </a:solidFill>
            </a:endParaRPr>
          </a:p>
          <a:p>
            <a:pPr eaLnBrk="1" hangingPunct="1">
              <a:defRPr/>
            </a:pPr>
            <a:r>
              <a:rPr lang="tr-TR" sz="24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Over stimulasyonu için 2-6 hafta kadar zaman gerekebilmesi ve bunun tedaviyi geciktirmesi</a:t>
            </a:r>
          </a:p>
          <a:p>
            <a:pPr eaLnBrk="1" hangingPunct="1">
              <a:defRPr/>
            </a:pPr>
            <a:endParaRPr lang="tr-TR" sz="2400" dirty="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pPr eaLnBrk="1" hangingPunct="1">
              <a:defRPr/>
            </a:pPr>
            <a:r>
              <a:rPr lang="tr-TR" sz="24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Potansiyel neoplastik etkilere sahip yüksek östrojen düzeyine maruz kalmak ; özellikle ER (+) meme ve ovaryen karsinomlar ile genetik predispozisyon varlığı(BRCA1-2)</a:t>
            </a:r>
          </a:p>
          <a:p>
            <a:pPr eaLnBrk="1" hangingPunct="1">
              <a:defRPr/>
            </a:pPr>
            <a:endParaRPr lang="tr-TR" sz="2400" dirty="0">
              <a:solidFill>
                <a:schemeClr val="accent4">
                  <a:lumMod val="95000"/>
                  <a:lumOff val="5000"/>
                </a:schemeClr>
              </a:solidFill>
            </a:endParaRPr>
          </a:p>
          <a:p>
            <a:pPr eaLnBrk="1" hangingPunct="1">
              <a:defRPr/>
            </a:pPr>
            <a:endParaRPr lang="tr-T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50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2268538" y="404813"/>
            <a:ext cx="4059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4000" b="1">
                <a:solidFill>
                  <a:srgbClr val="0099FF"/>
                </a:solidFill>
                <a:latin typeface="Comic Sans MS" pitchFamily="66" charset="0"/>
              </a:rPr>
              <a:t>Oosit dondurma</a:t>
            </a:r>
            <a:endParaRPr lang="tr-TR" altLang="tr-TR" sz="400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323529" y="1112838"/>
            <a:ext cx="871296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dirty="0">
                <a:latin typeface="Comic Sans MS" pitchFamily="66" charset="0"/>
              </a:rPr>
              <a:t>Önceleri gebelik oranları dondurulmuş embriyoya göre oldukça düşük idi.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800" dirty="0">
              <a:latin typeface="Comic Sans MS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dirty="0">
                <a:latin typeface="Comic Sans MS" pitchFamily="66" charset="0"/>
              </a:rPr>
              <a:t>Tekniklerdeki iyileşmeler eritme oosit sağ kalımını ve gebelik oranlarını arttırmıştır.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800" dirty="0">
              <a:latin typeface="Comic Sans MS" pitchFamily="66" charset="0"/>
            </a:endParaRPr>
          </a:p>
          <a:p>
            <a:pPr>
              <a:spcBef>
                <a:spcPct val="0"/>
              </a:spcBef>
              <a:buNone/>
            </a:pPr>
            <a:r>
              <a:rPr lang="tr-TR" altLang="tr-TR" sz="2800" dirty="0" err="1">
                <a:latin typeface="Comic Sans MS" pitchFamily="66" charset="0"/>
              </a:rPr>
              <a:t>Cobo</a:t>
            </a:r>
            <a:r>
              <a:rPr lang="tr-TR" altLang="tr-TR" sz="2800" dirty="0">
                <a:latin typeface="Comic Sans MS" pitchFamily="66" charset="0"/>
              </a:rPr>
              <a:t> ve arkadaşlarının 600 hasta üzerinde yaptıkları bir çalışmada taze </a:t>
            </a:r>
            <a:r>
              <a:rPr lang="tr-TR" altLang="tr-TR" sz="2800" dirty="0" err="1">
                <a:latin typeface="Comic Sans MS" pitchFamily="66" charset="0"/>
              </a:rPr>
              <a:t>donör</a:t>
            </a:r>
            <a:r>
              <a:rPr lang="tr-TR" altLang="tr-TR" sz="2800" dirty="0">
                <a:latin typeface="Comic Sans MS" pitchFamily="66" charset="0"/>
              </a:rPr>
              <a:t> oositi </a:t>
            </a:r>
            <a:r>
              <a:rPr lang="tr-TR" altLang="tr-TR" sz="2800" dirty="0" smtClean="0">
                <a:latin typeface="Comic Sans MS" pitchFamily="66" charset="0"/>
              </a:rPr>
              <a:t>(</a:t>
            </a:r>
            <a:r>
              <a:rPr lang="tr-TR" altLang="tr-TR" sz="2800" b="1" dirty="0" smtClean="0">
                <a:latin typeface="Comic Sans MS" pitchFamily="66" charset="0"/>
              </a:rPr>
              <a:t>%55.4) </a:t>
            </a:r>
            <a:r>
              <a:rPr lang="tr-TR" altLang="tr-TR" sz="2800" dirty="0" smtClean="0">
                <a:latin typeface="Comic Sans MS" pitchFamily="66" charset="0"/>
              </a:rPr>
              <a:t> </a:t>
            </a:r>
            <a:r>
              <a:rPr lang="tr-TR" altLang="tr-TR" sz="2800" dirty="0">
                <a:latin typeface="Comic Sans MS" pitchFamily="66" charset="0"/>
              </a:rPr>
              <a:t>ile dondurulmuş </a:t>
            </a:r>
            <a:r>
              <a:rPr lang="tr-TR" altLang="tr-TR" sz="2800" dirty="0" err="1">
                <a:latin typeface="Comic Sans MS" pitchFamily="66" charset="0"/>
              </a:rPr>
              <a:t>frozen</a:t>
            </a:r>
            <a:r>
              <a:rPr lang="tr-TR" altLang="tr-TR" sz="2800" dirty="0">
                <a:latin typeface="Comic Sans MS" pitchFamily="66" charset="0"/>
              </a:rPr>
              <a:t> </a:t>
            </a:r>
            <a:r>
              <a:rPr lang="tr-TR" altLang="tr-TR" sz="2800" dirty="0" smtClean="0">
                <a:latin typeface="Comic Sans MS" pitchFamily="66" charset="0"/>
              </a:rPr>
              <a:t>oositi (</a:t>
            </a:r>
            <a:r>
              <a:rPr lang="tr-TR" altLang="tr-TR" sz="2800" b="1" dirty="0" smtClean="0">
                <a:latin typeface="Comic Sans MS" pitchFamily="66" charset="0"/>
              </a:rPr>
              <a:t>%</a:t>
            </a:r>
            <a:r>
              <a:rPr lang="tr-TR" altLang="tr-TR" sz="2800" b="1" dirty="0">
                <a:latin typeface="Comic Sans MS" pitchFamily="66" charset="0"/>
              </a:rPr>
              <a:t>55.6</a:t>
            </a:r>
            <a:r>
              <a:rPr lang="tr-TR" altLang="tr-TR" sz="2800" dirty="0" smtClean="0">
                <a:latin typeface="Comic Sans MS" pitchFamily="66" charset="0"/>
              </a:rPr>
              <a:t> )ile </a:t>
            </a:r>
            <a:r>
              <a:rPr lang="tr-TR" altLang="tr-TR" sz="2800" dirty="0">
                <a:latin typeface="Comic Sans MS" pitchFamily="66" charset="0"/>
              </a:rPr>
              <a:t>elde edilen gebelik oranları birbirine benzer bulunmuştur</a:t>
            </a:r>
            <a:r>
              <a:rPr lang="tr-TR" altLang="tr-TR" sz="2800" b="1" dirty="0" smtClean="0">
                <a:latin typeface="Comic Sans MS" pitchFamily="66" charset="0"/>
              </a:rPr>
              <a:t>.</a:t>
            </a:r>
            <a:endParaRPr lang="tr-TR" altLang="tr-TR" sz="2800" dirty="0"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79838" y="6092825"/>
            <a:ext cx="3965575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dirty="0">
                <a:solidFill>
                  <a:schemeClr val="bg1">
                    <a:lumMod val="25000"/>
                  </a:schemeClr>
                </a:solidFill>
              </a:rPr>
              <a:t>Cobo  J et al, Fertil steril 2008</a:t>
            </a:r>
          </a:p>
        </p:txBody>
      </p:sp>
    </p:spTree>
    <p:extLst>
      <p:ext uri="{BB962C8B-B14F-4D97-AF65-F5344CB8AC3E}">
        <p14:creationId xmlns:p14="http://schemas.microsoft.com/office/powerpoint/2010/main" val="151370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</TotalTime>
  <Words>3201</Words>
  <Application>Microsoft Office PowerPoint</Application>
  <PresentationFormat>Ekran Gösterisi (4:3)</PresentationFormat>
  <Paragraphs>724</Paragraphs>
  <Slides>98</Slides>
  <Notes>4</Notes>
  <HiddenSlides>0</HiddenSlides>
  <MMClips>4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98</vt:i4>
      </vt:variant>
    </vt:vector>
  </HeadingPairs>
  <TitlesOfParts>
    <vt:vector size="99" baseType="lpstr">
      <vt:lpstr>Ofis Teması</vt:lpstr>
      <vt:lpstr>Jinekolojik Kanserlerinde Fertilite Koruyucu Yaklaşım</vt:lpstr>
      <vt:lpstr>Rasool and Rose. Obstet Gynecol, 2010</vt:lpstr>
      <vt:lpstr>PowerPoint Sunusu</vt:lpstr>
      <vt:lpstr>PowerPoint Sunusu</vt:lpstr>
      <vt:lpstr>Over dokusuna ortotopik  implantasyon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Histerektomi yapılan ancak overlerin korunduğu hastalar </vt:lpstr>
      <vt:lpstr>PowerPoint Sunusu</vt:lpstr>
      <vt:lpstr>PowerPoint Sunusu</vt:lpstr>
      <vt:lpstr>PowerPoint Sunusu</vt:lpstr>
      <vt:lpstr>Kullanılan Hormon Tipleri</vt:lpstr>
      <vt:lpstr>PowerPoint Sunusu</vt:lpstr>
      <vt:lpstr>Progesteron Etki Mekanizması</vt:lpstr>
      <vt:lpstr>Yüksek Doz Progestin yan etkileri</vt:lpstr>
      <vt:lpstr>Endometriyum kanseri  ve Atipik Kompleks Hiperplazi Progesteron  Tedavisi</vt:lpstr>
      <vt:lpstr>PowerPoint Sunusu</vt:lpstr>
      <vt:lpstr>PowerPoint Sunusu</vt:lpstr>
      <vt:lpstr>PowerPoint Sunusu</vt:lpstr>
      <vt:lpstr>Endometriyum Kanserinde Levonorgestrel (Mirena)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Serviks Kanserinde Fertiliteyi Koruyucu Yaklaşım</vt:lpstr>
      <vt:lpstr>PowerPoint Sunusu</vt:lpstr>
      <vt:lpstr>PowerPoint Sunusu</vt:lpstr>
      <vt:lpstr>PowerPoint Sunusu</vt:lpstr>
      <vt:lpstr>PowerPoint Sunusu</vt:lpstr>
      <vt:lpstr>PowerPoint Sunusu</vt:lpstr>
      <vt:lpstr>CTF JİN ONK -2016 Radikal Histerektomi + PLA</vt:lpstr>
      <vt:lpstr>PowerPoint Sunusu</vt:lpstr>
      <vt:lpstr>PowerPoint Sunusu</vt:lpstr>
      <vt:lpstr>PowerPoint Sunusu</vt:lpstr>
      <vt:lpstr>PowerPoint Sunusu</vt:lpstr>
      <vt:lpstr>Fertilite Koruyucu Evre IA1(&lt;3mm) </vt:lpstr>
      <vt:lpstr>PowerPoint Sunusu</vt:lpstr>
      <vt:lpstr>Konizasyon </vt:lpstr>
      <vt:lpstr>PowerPoint Sunusu</vt:lpstr>
      <vt:lpstr>Fertilite Koruyucu Evre Ia2 (3-5mm)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Neoadjuvan KT sonrası fertilite koruyucu cerrahi</vt:lpstr>
      <vt:lpstr>PowerPoint Sunusu</vt:lpstr>
      <vt:lpstr>Evre   Ia2                               1b1( &lt;2-3 cm)</vt:lpstr>
      <vt:lpstr>PowerPoint Sunusu</vt:lpstr>
      <vt:lpstr>PowerPoint Sunusu</vt:lpstr>
      <vt:lpstr>PowerPoint Sunusu</vt:lpstr>
      <vt:lpstr>Fertiliteyi Koruyucu Radikal Cerrahi</vt:lpstr>
      <vt:lpstr>Radikal Trakelektomi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Vaginal radikal trakelektomi sonrası onkolojik sonuçlar</vt:lpstr>
      <vt:lpstr>Vaginal radikal trakelektomi sonrası obstetrik sonuçlar</vt:lpstr>
      <vt:lpstr>Vaginal radikal trakelektomi sonrası obstetrik sonuçlar</vt:lpstr>
      <vt:lpstr>Vajinal Trakelektomi (1994-2008)</vt:lpstr>
      <vt:lpstr>Abdominal Trakelektomi</vt:lpstr>
      <vt:lpstr>PowerPoint Sunusu</vt:lpstr>
      <vt:lpstr>Basit trakelektomi veya konizasyon</vt:lpstr>
      <vt:lpstr>Vajinal Radikal Trakelektomi operasyonu</vt:lpstr>
      <vt:lpstr>Laparotomik radikal trakelektomi</vt:lpstr>
      <vt:lpstr>Laparoskopik radikal trakelektomi</vt:lpstr>
      <vt:lpstr>PowerPoint Sunusu</vt:lpstr>
      <vt:lpstr>Radikal Trakelektomi sonrası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Endometriyum Kanserinde Fertilite Koruyucu Yaklaşım</dc:title>
  <dc:creator>user</dc:creator>
  <cp:lastModifiedBy>user</cp:lastModifiedBy>
  <cp:revision>215</cp:revision>
  <dcterms:created xsi:type="dcterms:W3CDTF">2013-02-22T08:39:01Z</dcterms:created>
  <dcterms:modified xsi:type="dcterms:W3CDTF">2018-05-20T08:16:44Z</dcterms:modified>
</cp:coreProperties>
</file>