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4"/>
  </p:notesMasterIdLst>
  <p:sldIdLst>
    <p:sldId id="467" r:id="rId2"/>
    <p:sldId id="679" r:id="rId3"/>
    <p:sldId id="635" r:id="rId4"/>
    <p:sldId id="637" r:id="rId5"/>
    <p:sldId id="741" r:id="rId6"/>
    <p:sldId id="471" r:id="rId7"/>
    <p:sldId id="470" r:id="rId8"/>
    <p:sldId id="521" r:id="rId9"/>
    <p:sldId id="522" r:id="rId10"/>
    <p:sldId id="739" r:id="rId11"/>
    <p:sldId id="733" r:id="rId12"/>
    <p:sldId id="576" r:id="rId13"/>
    <p:sldId id="634" r:id="rId14"/>
    <p:sldId id="622" r:id="rId15"/>
    <p:sldId id="577" r:id="rId16"/>
    <p:sldId id="670" r:id="rId17"/>
    <p:sldId id="585" r:id="rId18"/>
    <p:sldId id="717" r:id="rId19"/>
    <p:sldId id="743" r:id="rId20"/>
    <p:sldId id="672" r:id="rId21"/>
    <p:sldId id="729" r:id="rId22"/>
    <p:sldId id="685" r:id="rId23"/>
    <p:sldId id="680" r:id="rId24"/>
    <p:sldId id="682" r:id="rId25"/>
    <p:sldId id="711" r:id="rId26"/>
    <p:sldId id="675" r:id="rId27"/>
    <p:sldId id="734" r:id="rId28"/>
    <p:sldId id="592" r:id="rId29"/>
    <p:sldId id="593" r:id="rId30"/>
    <p:sldId id="706" r:id="rId31"/>
    <p:sldId id="624" r:id="rId32"/>
    <p:sldId id="623" r:id="rId33"/>
    <p:sldId id="732" r:id="rId34"/>
    <p:sldId id="641" r:id="rId35"/>
    <p:sldId id="583" r:id="rId36"/>
    <p:sldId id="600" r:id="rId37"/>
    <p:sldId id="713" r:id="rId38"/>
    <p:sldId id="563" r:id="rId39"/>
    <p:sldId id="714" r:id="rId40"/>
    <p:sldId id="504" r:id="rId41"/>
    <p:sldId id="716" r:id="rId42"/>
    <p:sldId id="508" r:id="rId43"/>
    <p:sldId id="510" r:id="rId44"/>
    <p:sldId id="712" r:id="rId45"/>
    <p:sldId id="515" r:id="rId46"/>
    <p:sldId id="657" r:id="rId47"/>
    <p:sldId id="658" r:id="rId48"/>
    <p:sldId id="659" r:id="rId49"/>
    <p:sldId id="645" r:id="rId50"/>
    <p:sldId id="742" r:id="rId51"/>
    <p:sldId id="611" r:id="rId52"/>
    <p:sldId id="612" r:id="rId53"/>
    <p:sldId id="718" r:id="rId54"/>
    <p:sldId id="527" r:id="rId55"/>
    <p:sldId id="528" r:id="rId56"/>
    <p:sldId id="529" r:id="rId57"/>
    <p:sldId id="530" r:id="rId58"/>
    <p:sldId id="532" r:id="rId59"/>
    <p:sldId id="533" r:id="rId60"/>
    <p:sldId id="651" r:id="rId61"/>
    <p:sldId id="726" r:id="rId62"/>
    <p:sldId id="728" r:id="rId63"/>
    <p:sldId id="727" r:id="rId64"/>
    <p:sldId id="708" r:id="rId65"/>
    <p:sldId id="691" r:id="rId66"/>
    <p:sldId id="690" r:id="rId67"/>
    <p:sldId id="719" r:id="rId68"/>
    <p:sldId id="667" r:id="rId69"/>
    <p:sldId id="710" r:id="rId70"/>
    <p:sldId id="693" r:id="rId71"/>
    <p:sldId id="694" r:id="rId72"/>
    <p:sldId id="696" r:id="rId73"/>
    <p:sldId id="699" r:id="rId74"/>
    <p:sldId id="701" r:id="rId75"/>
    <p:sldId id="705" r:id="rId76"/>
    <p:sldId id="704" r:id="rId77"/>
    <p:sldId id="648" r:id="rId78"/>
    <p:sldId id="644" r:id="rId79"/>
    <p:sldId id="669" r:id="rId80"/>
    <p:sldId id="650" r:id="rId81"/>
    <p:sldId id="740" r:id="rId82"/>
    <p:sldId id="469" r:id="rId8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2" autoAdjust="0"/>
    <p:restoredTop sz="92884" autoAdjust="0"/>
  </p:normalViewPr>
  <p:slideViewPr>
    <p:cSldViewPr>
      <p:cViewPr>
        <p:scale>
          <a:sx n="66" d="100"/>
          <a:sy n="66" d="100"/>
        </p:scale>
        <p:origin x="-148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autoTitleDeleted val="1"/>
    <c:plotArea>
      <c:layout>
        <c:manualLayout>
          <c:layoutTarget val="inner"/>
          <c:xMode val="edge"/>
          <c:yMode val="edge"/>
          <c:x val="0.26497234252259433"/>
          <c:y val="6.4481151124302014E-2"/>
          <c:w val="0.44842953229457855"/>
          <c:h val="0.7758542701604586"/>
        </c:manualLayout>
      </c:layout>
      <c:pie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explosion val="4"/>
          <c:dPt>
            <c:idx val="0"/>
            <c:explosion val="0"/>
            <c:spPr>
              <a:solidFill>
                <a:schemeClr val="bg2">
                  <a:lumMod val="10000"/>
                  <a:lumOff val="90000"/>
                </a:schemeClr>
              </a:solidFill>
            </c:spPr>
          </c:dPt>
          <c:dPt>
            <c:idx val="1"/>
            <c:explosion val="0"/>
            <c:spPr>
              <a:solidFill>
                <a:schemeClr val="tx1">
                  <a:lumMod val="85000"/>
                </a:schemeClr>
              </a:solidFill>
            </c:spPr>
          </c:dPt>
          <c:dPt>
            <c:idx val="2"/>
            <c:explosion val="0"/>
            <c:spPr>
              <a:solidFill>
                <a:schemeClr val="tx1">
                  <a:lumMod val="75000"/>
                </a:schemeClr>
              </a:solidFill>
            </c:spPr>
          </c:dPt>
          <c:dPt>
            <c:idx val="3"/>
            <c:explosion val="0"/>
            <c:spPr>
              <a:solidFill>
                <a:schemeClr val="tx1">
                  <a:lumMod val="65000"/>
                </a:schemeClr>
              </a:solidFill>
            </c:spPr>
          </c:dPt>
          <c:dPt>
            <c:idx val="4"/>
            <c:explosion val="0"/>
            <c:spPr>
              <a:solidFill>
                <a:schemeClr val="tx1">
                  <a:lumMod val="50000"/>
                </a:schemeClr>
              </a:solidFill>
            </c:spPr>
          </c:dPt>
          <c:dPt>
            <c:idx val="5"/>
            <c:explosion val="0"/>
          </c:dPt>
          <c:dPt>
            <c:idx val="6"/>
            <c:explosion val="0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7"/>
            <c:explosion val="13"/>
            <c:spPr>
              <a:solidFill>
                <a:srgbClr val="FF3300"/>
              </a:solidFill>
            </c:spPr>
          </c:dPt>
          <c:dPt>
            <c:idx val="8"/>
            <c:explosion val="15"/>
            <c:spPr>
              <a:solidFill>
                <a:srgbClr val="FFC000"/>
              </a:solidFill>
            </c:spPr>
          </c:dPt>
          <c:dPt>
            <c:idx val="9"/>
            <c:explosion val="17"/>
            <c:spPr>
              <a:solidFill>
                <a:schemeClr val="tx2"/>
              </a:solidFill>
            </c:spPr>
          </c:dPt>
          <c:dPt>
            <c:idx val="10"/>
            <c:explosion val="16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tr-TR"/>
              </a:p>
            </c:txPr>
            <c:dLblPos val="inEnd"/>
            <c:showVal val="1"/>
            <c:showLeaderLines val="1"/>
          </c:dLbls>
          <c:cat>
            <c:strRef>
              <c:f>Sayfa1!$A$2:$A$12</c:f>
              <c:strCache>
                <c:ptCount val="11"/>
                <c:pt idx="0">
                  <c:v>Fonksiyonel Kist</c:v>
                </c:pt>
                <c:pt idx="1">
                  <c:v>Fibrom</c:v>
                </c:pt>
                <c:pt idx="2">
                  <c:v>Paratubal Kist</c:v>
                </c:pt>
                <c:pt idx="3">
                  <c:v>Dermoid </c:v>
                </c:pt>
                <c:pt idx="4">
                  <c:v>Endometiroma</c:v>
                </c:pt>
                <c:pt idx="5">
                  <c:v>Seröz/müsinöz adenom</c:v>
                </c:pt>
                <c:pt idx="6">
                  <c:v>Diğer Bening</c:v>
                </c:pt>
                <c:pt idx="7">
                  <c:v>Metastatik</c:v>
                </c:pt>
                <c:pt idx="8">
                  <c:v>Borderline</c:v>
                </c:pt>
                <c:pt idx="9">
                  <c:v>Malign Over</c:v>
                </c:pt>
                <c:pt idx="10">
                  <c:v>Diğer Malign</c:v>
                </c:pt>
              </c:strCache>
            </c:strRef>
          </c:cat>
          <c:val>
            <c:numRef>
              <c:f>Sayfa1!$B$2:$B$12</c:f>
              <c:numCache>
                <c:formatCode>0%</c:formatCode>
                <c:ptCount val="11"/>
                <c:pt idx="0">
                  <c:v>3.0000000000000096E-2</c:v>
                </c:pt>
                <c:pt idx="1">
                  <c:v>5.0000000000000114E-2</c:v>
                </c:pt>
                <c:pt idx="2">
                  <c:v>6.0000000000000171E-2</c:v>
                </c:pt>
                <c:pt idx="3">
                  <c:v>0.1</c:v>
                </c:pt>
                <c:pt idx="4">
                  <c:v>0.17</c:v>
                </c:pt>
                <c:pt idx="5">
                  <c:v>0.19000000000000047</c:v>
                </c:pt>
                <c:pt idx="6">
                  <c:v>0.1</c:v>
                </c:pt>
                <c:pt idx="7">
                  <c:v>4.0000000000000112E-2</c:v>
                </c:pt>
                <c:pt idx="8">
                  <c:v>6.0000000000000171E-2</c:v>
                </c:pt>
                <c:pt idx="9">
                  <c:v>0.2</c:v>
                </c:pt>
                <c:pt idx="10">
                  <c:v>5.0000000000000114E-2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1.6890325132070009E-2"/>
          <c:y val="0.87228623627357504"/>
          <c:w val="0.9774185371484907"/>
          <c:h val="0.11091668826920496"/>
        </c:manualLayout>
      </c:layout>
      <c:txPr>
        <a:bodyPr/>
        <a:lstStyle/>
        <a:p>
          <a:pPr>
            <a:defRPr sz="1100"/>
          </a:pPr>
          <a:endParaRPr lang="tr-TR"/>
        </a:p>
      </c:txPr>
    </c:legend>
    <c:plotVisOnly val="1"/>
  </c:chart>
  <c:txPr>
    <a:bodyPr/>
    <a:lstStyle/>
    <a:p>
      <a:pPr>
        <a:defRPr sz="1800"/>
      </a:pPr>
      <a:endParaRPr lang="tr-TR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73C368-D6AB-46A9-893D-11A1C5371A8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AC1FD51-FBF9-4505-8FF9-2D27F361C00B}">
      <dgm:prSet phldrT="[Metin]"/>
      <dgm:spPr/>
      <dgm:t>
        <a:bodyPr/>
        <a:lstStyle/>
        <a:p>
          <a:r>
            <a:rPr lang="tr-TR" dirty="0" smtClean="0"/>
            <a:t>Her yıl </a:t>
          </a:r>
          <a:r>
            <a:rPr lang="tr-TR" dirty="0" err="1" smtClean="0"/>
            <a:t>hospitalize</a:t>
          </a:r>
          <a:r>
            <a:rPr lang="tr-TR" dirty="0" smtClean="0"/>
            <a:t> edilen  </a:t>
          </a:r>
          <a:r>
            <a:rPr lang="tr-TR" dirty="0" err="1" smtClean="0"/>
            <a:t>adneksiyal</a:t>
          </a:r>
          <a:r>
            <a:rPr lang="tr-TR" dirty="0" smtClean="0"/>
            <a:t>  kitle sayısı</a:t>
          </a:r>
        </a:p>
        <a:p>
          <a:r>
            <a:rPr lang="tr-TR" dirty="0" smtClean="0"/>
            <a:t> %13-21 </a:t>
          </a:r>
          <a:r>
            <a:rPr lang="tr-TR" dirty="0" err="1" smtClean="0"/>
            <a:t>malign</a:t>
          </a:r>
          <a:r>
            <a:rPr lang="tr-TR" dirty="0" smtClean="0"/>
            <a:t>.</a:t>
          </a:r>
          <a:endParaRPr lang="tr-TR" dirty="0"/>
        </a:p>
      </dgm:t>
    </dgm:pt>
    <dgm:pt modelId="{9C80CCD8-A84A-4F14-8F69-F82CBC0232C2}" type="parTrans" cxnId="{A8840F68-32A1-4BE3-B9E1-91FF085DED3D}">
      <dgm:prSet/>
      <dgm:spPr/>
      <dgm:t>
        <a:bodyPr/>
        <a:lstStyle/>
        <a:p>
          <a:endParaRPr lang="tr-TR"/>
        </a:p>
      </dgm:t>
    </dgm:pt>
    <dgm:pt modelId="{F1645247-6542-437E-BA33-600BABB6F3DC}" type="sibTrans" cxnId="{A8840F68-32A1-4BE3-B9E1-91FF085DED3D}">
      <dgm:prSet/>
      <dgm:spPr/>
      <dgm:t>
        <a:bodyPr/>
        <a:lstStyle/>
        <a:p>
          <a:endParaRPr lang="tr-TR"/>
        </a:p>
      </dgm:t>
    </dgm:pt>
    <dgm:pt modelId="{6C363DCE-01C9-48A7-A4C4-81A651C21162}">
      <dgm:prSet/>
      <dgm:spPr/>
      <dgm:t>
        <a:bodyPr/>
        <a:lstStyle/>
        <a:p>
          <a:r>
            <a:rPr lang="tr-TR" dirty="0" smtClean="0"/>
            <a:t>Tüm kadınların</a:t>
          </a:r>
        </a:p>
        <a:p>
          <a:r>
            <a:rPr lang="tr-TR" dirty="0" err="1" smtClean="0"/>
            <a:t>adneksiyal</a:t>
          </a:r>
          <a:r>
            <a:rPr lang="tr-TR" dirty="0" smtClean="0"/>
            <a:t> kitle nedeniyle </a:t>
          </a:r>
          <a:r>
            <a:rPr lang="tr-TR" dirty="0" err="1" smtClean="0"/>
            <a:t>opere</a:t>
          </a:r>
          <a:r>
            <a:rPr lang="tr-TR" dirty="0" smtClean="0"/>
            <a:t> edilme oranı</a:t>
          </a:r>
          <a:endParaRPr lang="tr-TR" dirty="0"/>
        </a:p>
      </dgm:t>
    </dgm:pt>
    <dgm:pt modelId="{029EC575-7A78-46A2-869C-9247493BBB21}" type="parTrans" cxnId="{BFC59326-812B-4C22-8F8F-BB0A5B83BBE0}">
      <dgm:prSet/>
      <dgm:spPr/>
      <dgm:t>
        <a:bodyPr/>
        <a:lstStyle/>
        <a:p>
          <a:endParaRPr lang="tr-TR"/>
        </a:p>
      </dgm:t>
    </dgm:pt>
    <dgm:pt modelId="{0DBFDF1B-6235-4A7E-8B7F-8B82BC04EBD7}" type="sibTrans" cxnId="{BFC59326-812B-4C22-8F8F-BB0A5B83BBE0}">
      <dgm:prSet/>
      <dgm:spPr/>
      <dgm:t>
        <a:bodyPr/>
        <a:lstStyle/>
        <a:p>
          <a:endParaRPr lang="tr-TR"/>
        </a:p>
      </dgm:t>
    </dgm:pt>
    <dgm:pt modelId="{9A340BB1-A445-4BD9-8B3E-27CD74A2D0AD}">
      <dgm:prSet/>
      <dgm:spPr/>
      <dgm:t>
        <a:bodyPr/>
        <a:lstStyle/>
        <a:p>
          <a:r>
            <a:rPr lang="tr-TR" dirty="0" smtClean="0"/>
            <a:t>Yaşam boyu </a:t>
          </a:r>
          <a:r>
            <a:rPr lang="tr-TR" dirty="0" err="1" smtClean="0"/>
            <a:t>over</a:t>
          </a:r>
          <a:r>
            <a:rPr lang="tr-TR" dirty="0" smtClean="0"/>
            <a:t> kanseri olma riski </a:t>
          </a:r>
          <a:endParaRPr lang="tr-TR" dirty="0"/>
        </a:p>
      </dgm:t>
    </dgm:pt>
    <dgm:pt modelId="{E6989796-6D92-4913-9E90-562993C8142D}" type="parTrans" cxnId="{3A31BCF8-5723-4295-8E0D-F6076070A865}">
      <dgm:prSet/>
      <dgm:spPr/>
      <dgm:t>
        <a:bodyPr/>
        <a:lstStyle/>
        <a:p>
          <a:endParaRPr lang="tr-TR"/>
        </a:p>
      </dgm:t>
    </dgm:pt>
    <dgm:pt modelId="{356B339A-A59D-4B69-AB43-645BE74A20E5}" type="sibTrans" cxnId="{3A31BCF8-5723-4295-8E0D-F6076070A865}">
      <dgm:prSet/>
      <dgm:spPr/>
      <dgm:t>
        <a:bodyPr/>
        <a:lstStyle/>
        <a:p>
          <a:endParaRPr lang="tr-TR"/>
        </a:p>
      </dgm:t>
    </dgm:pt>
    <dgm:pt modelId="{AA620263-0EFB-4F23-842E-6855224E262B}" type="pres">
      <dgm:prSet presAssocID="{C673C368-D6AB-46A9-893D-11A1C5371A8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C2A1F9-924C-4120-BCD0-C02200FC3A24}" type="pres">
      <dgm:prSet presAssocID="{C673C368-D6AB-46A9-893D-11A1C5371A83}" presName="fgShape" presStyleLbl="fgShp" presStyleIdx="0" presStyleCnt="1" custScaleX="106128" custScaleY="290816"/>
      <dgm:spPr>
        <a:prstGeom prst="mathMinus">
          <a:avLst/>
        </a:prstGeom>
      </dgm:spPr>
    </dgm:pt>
    <dgm:pt modelId="{81034B9D-5426-4B62-98C1-68C9D4DCB44A}" type="pres">
      <dgm:prSet presAssocID="{C673C368-D6AB-46A9-893D-11A1C5371A83}" presName="linComp" presStyleCnt="0"/>
      <dgm:spPr/>
    </dgm:pt>
    <dgm:pt modelId="{592C5CA2-B9E3-407A-A344-F99E0200184A}" type="pres">
      <dgm:prSet presAssocID="{2AC1FD51-FBF9-4505-8FF9-2D27F361C00B}" presName="compNode" presStyleCnt="0"/>
      <dgm:spPr/>
    </dgm:pt>
    <dgm:pt modelId="{12D235EA-BECB-4B6E-A10B-1FD12F832E82}" type="pres">
      <dgm:prSet presAssocID="{2AC1FD51-FBF9-4505-8FF9-2D27F361C00B}" presName="bkgdShape" presStyleLbl="node1" presStyleIdx="0" presStyleCnt="3"/>
      <dgm:spPr/>
      <dgm:t>
        <a:bodyPr/>
        <a:lstStyle/>
        <a:p>
          <a:endParaRPr lang="tr-TR"/>
        </a:p>
      </dgm:t>
    </dgm:pt>
    <dgm:pt modelId="{1832C50B-A511-4B66-AB4E-5D4106CEB101}" type="pres">
      <dgm:prSet presAssocID="{2AC1FD51-FBF9-4505-8FF9-2D27F361C00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582A94-65E5-40DA-85FD-D90AECF6A8E1}" type="pres">
      <dgm:prSet presAssocID="{2AC1FD51-FBF9-4505-8FF9-2D27F361C00B}" presName="invisiNode" presStyleLbl="node1" presStyleIdx="0" presStyleCnt="3"/>
      <dgm:spPr/>
    </dgm:pt>
    <dgm:pt modelId="{8CAB6BCE-EE13-4AFF-9C07-DAA2F1CE8401}" type="pres">
      <dgm:prSet presAssocID="{2AC1FD51-FBF9-4505-8FF9-2D27F361C00B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212E561B-C34F-4550-B115-536C9B8235CB}" type="pres">
      <dgm:prSet presAssocID="{F1645247-6542-437E-BA33-600BABB6F3DC}" presName="sibTrans" presStyleLbl="sibTrans2D1" presStyleIdx="0" presStyleCnt="0"/>
      <dgm:spPr/>
      <dgm:t>
        <a:bodyPr/>
        <a:lstStyle/>
        <a:p>
          <a:endParaRPr lang="tr-TR"/>
        </a:p>
      </dgm:t>
    </dgm:pt>
    <dgm:pt modelId="{09DC1E44-12F9-4223-B71A-5551B03B2E75}" type="pres">
      <dgm:prSet presAssocID="{6C363DCE-01C9-48A7-A4C4-81A651C21162}" presName="compNode" presStyleCnt="0"/>
      <dgm:spPr/>
    </dgm:pt>
    <dgm:pt modelId="{1FE93940-4025-4899-B55D-77A9B7CF65EA}" type="pres">
      <dgm:prSet presAssocID="{6C363DCE-01C9-48A7-A4C4-81A651C21162}" presName="bkgdShape" presStyleLbl="node1" presStyleIdx="1" presStyleCnt="3"/>
      <dgm:spPr/>
      <dgm:t>
        <a:bodyPr/>
        <a:lstStyle/>
        <a:p>
          <a:endParaRPr lang="tr-TR"/>
        </a:p>
      </dgm:t>
    </dgm:pt>
    <dgm:pt modelId="{0ADD19E3-447A-4D60-8AE6-65B60C32953D}" type="pres">
      <dgm:prSet presAssocID="{6C363DCE-01C9-48A7-A4C4-81A651C21162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A65F17-3B88-4A38-B1AF-022C2ADC6CB8}" type="pres">
      <dgm:prSet presAssocID="{6C363DCE-01C9-48A7-A4C4-81A651C21162}" presName="invisiNode" presStyleLbl="node1" presStyleIdx="1" presStyleCnt="3"/>
      <dgm:spPr/>
    </dgm:pt>
    <dgm:pt modelId="{DE23B12C-24E2-4165-A481-871A100D12B6}" type="pres">
      <dgm:prSet presAssocID="{6C363DCE-01C9-48A7-A4C4-81A651C21162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E48FA6C8-28EA-4AC4-9C89-5FAC0C09D335}" type="pres">
      <dgm:prSet presAssocID="{0DBFDF1B-6235-4A7E-8B7F-8B82BC04EBD7}" presName="sibTrans" presStyleLbl="sibTrans2D1" presStyleIdx="0" presStyleCnt="0"/>
      <dgm:spPr/>
      <dgm:t>
        <a:bodyPr/>
        <a:lstStyle/>
        <a:p>
          <a:endParaRPr lang="tr-TR"/>
        </a:p>
      </dgm:t>
    </dgm:pt>
    <dgm:pt modelId="{BAD63A3B-DC71-4206-90E0-2CE75EBD6FA8}" type="pres">
      <dgm:prSet presAssocID="{9A340BB1-A445-4BD9-8B3E-27CD74A2D0AD}" presName="compNode" presStyleCnt="0"/>
      <dgm:spPr/>
    </dgm:pt>
    <dgm:pt modelId="{501375B9-6397-4B90-AAD8-3E53FB21AA9A}" type="pres">
      <dgm:prSet presAssocID="{9A340BB1-A445-4BD9-8B3E-27CD74A2D0AD}" presName="bkgdShape" presStyleLbl="node1" presStyleIdx="2" presStyleCnt="3"/>
      <dgm:spPr/>
      <dgm:t>
        <a:bodyPr/>
        <a:lstStyle/>
        <a:p>
          <a:endParaRPr lang="tr-TR"/>
        </a:p>
      </dgm:t>
    </dgm:pt>
    <dgm:pt modelId="{D54F8AA2-A8EE-4DE7-BFA2-9FB72C41384E}" type="pres">
      <dgm:prSet presAssocID="{9A340BB1-A445-4BD9-8B3E-27CD74A2D0AD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EEFDF95-3570-498F-9586-8B9174C13A86}" type="pres">
      <dgm:prSet presAssocID="{9A340BB1-A445-4BD9-8B3E-27CD74A2D0AD}" presName="invisiNode" presStyleLbl="node1" presStyleIdx="2" presStyleCnt="3"/>
      <dgm:spPr/>
    </dgm:pt>
    <dgm:pt modelId="{1CEB25F0-EE6E-49FD-A382-892CFAE6B638}" type="pres">
      <dgm:prSet presAssocID="{9A340BB1-A445-4BD9-8B3E-27CD74A2D0AD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r-TR"/>
        </a:p>
      </dgm:t>
    </dgm:pt>
  </dgm:ptLst>
  <dgm:cxnLst>
    <dgm:cxn modelId="{3A31BCF8-5723-4295-8E0D-F6076070A865}" srcId="{C673C368-D6AB-46A9-893D-11A1C5371A83}" destId="{9A340BB1-A445-4BD9-8B3E-27CD74A2D0AD}" srcOrd="2" destOrd="0" parTransId="{E6989796-6D92-4913-9E90-562993C8142D}" sibTransId="{356B339A-A59D-4B69-AB43-645BE74A20E5}"/>
    <dgm:cxn modelId="{890B34D2-C05D-4251-98E9-9B95DB2CCC59}" type="presOf" srcId="{2AC1FD51-FBF9-4505-8FF9-2D27F361C00B}" destId="{1832C50B-A511-4B66-AB4E-5D4106CEB101}" srcOrd="1" destOrd="0" presId="urn:microsoft.com/office/officeart/2005/8/layout/hList7"/>
    <dgm:cxn modelId="{05447E93-EAA9-4891-BFA5-B076BA723F53}" type="presOf" srcId="{6C363DCE-01C9-48A7-A4C4-81A651C21162}" destId="{0ADD19E3-447A-4D60-8AE6-65B60C32953D}" srcOrd="1" destOrd="0" presId="urn:microsoft.com/office/officeart/2005/8/layout/hList7"/>
    <dgm:cxn modelId="{DECCF10E-2A68-47B1-9ED5-3F6484411630}" type="presOf" srcId="{9A340BB1-A445-4BD9-8B3E-27CD74A2D0AD}" destId="{501375B9-6397-4B90-AAD8-3E53FB21AA9A}" srcOrd="0" destOrd="0" presId="urn:microsoft.com/office/officeart/2005/8/layout/hList7"/>
    <dgm:cxn modelId="{86EF25AA-E8C5-42A5-85E1-68396D04A07D}" type="presOf" srcId="{F1645247-6542-437E-BA33-600BABB6F3DC}" destId="{212E561B-C34F-4550-B115-536C9B8235CB}" srcOrd="0" destOrd="0" presId="urn:microsoft.com/office/officeart/2005/8/layout/hList7"/>
    <dgm:cxn modelId="{03C5A261-ADEC-4C53-A729-0F9373C30F5E}" type="presOf" srcId="{2AC1FD51-FBF9-4505-8FF9-2D27F361C00B}" destId="{12D235EA-BECB-4B6E-A10B-1FD12F832E82}" srcOrd="0" destOrd="0" presId="urn:microsoft.com/office/officeart/2005/8/layout/hList7"/>
    <dgm:cxn modelId="{A8EC8E70-1AF6-4867-87E6-C1A553FECA0F}" type="presOf" srcId="{C673C368-D6AB-46A9-893D-11A1C5371A83}" destId="{AA620263-0EFB-4F23-842E-6855224E262B}" srcOrd="0" destOrd="0" presId="urn:microsoft.com/office/officeart/2005/8/layout/hList7"/>
    <dgm:cxn modelId="{096AF1ED-1239-49BD-84D6-51AA33C40585}" type="presOf" srcId="{0DBFDF1B-6235-4A7E-8B7F-8B82BC04EBD7}" destId="{E48FA6C8-28EA-4AC4-9C89-5FAC0C09D335}" srcOrd="0" destOrd="0" presId="urn:microsoft.com/office/officeart/2005/8/layout/hList7"/>
    <dgm:cxn modelId="{A8840F68-32A1-4BE3-B9E1-91FF085DED3D}" srcId="{C673C368-D6AB-46A9-893D-11A1C5371A83}" destId="{2AC1FD51-FBF9-4505-8FF9-2D27F361C00B}" srcOrd="0" destOrd="0" parTransId="{9C80CCD8-A84A-4F14-8F69-F82CBC0232C2}" sibTransId="{F1645247-6542-437E-BA33-600BABB6F3DC}"/>
    <dgm:cxn modelId="{BFC59326-812B-4C22-8F8F-BB0A5B83BBE0}" srcId="{C673C368-D6AB-46A9-893D-11A1C5371A83}" destId="{6C363DCE-01C9-48A7-A4C4-81A651C21162}" srcOrd="1" destOrd="0" parTransId="{029EC575-7A78-46A2-869C-9247493BBB21}" sibTransId="{0DBFDF1B-6235-4A7E-8B7F-8B82BC04EBD7}"/>
    <dgm:cxn modelId="{D48B98A5-D732-45A9-A2AA-B559B62C3476}" type="presOf" srcId="{9A340BB1-A445-4BD9-8B3E-27CD74A2D0AD}" destId="{D54F8AA2-A8EE-4DE7-BFA2-9FB72C41384E}" srcOrd="1" destOrd="0" presId="urn:microsoft.com/office/officeart/2005/8/layout/hList7"/>
    <dgm:cxn modelId="{2CB06736-6D2E-443A-81C3-03943B793F1D}" type="presOf" srcId="{6C363DCE-01C9-48A7-A4C4-81A651C21162}" destId="{1FE93940-4025-4899-B55D-77A9B7CF65EA}" srcOrd="0" destOrd="0" presId="urn:microsoft.com/office/officeart/2005/8/layout/hList7"/>
    <dgm:cxn modelId="{1EAE94D9-C58B-492D-9E2E-50CB558FCF44}" type="presParOf" srcId="{AA620263-0EFB-4F23-842E-6855224E262B}" destId="{71C2A1F9-924C-4120-BCD0-C02200FC3A24}" srcOrd="0" destOrd="0" presId="urn:microsoft.com/office/officeart/2005/8/layout/hList7"/>
    <dgm:cxn modelId="{786B97B1-5F3F-4E66-AA7D-B50F9D76D8E6}" type="presParOf" srcId="{AA620263-0EFB-4F23-842E-6855224E262B}" destId="{81034B9D-5426-4B62-98C1-68C9D4DCB44A}" srcOrd="1" destOrd="0" presId="urn:microsoft.com/office/officeart/2005/8/layout/hList7"/>
    <dgm:cxn modelId="{188E9D79-B843-4A87-ACDE-0A913CEFB3D5}" type="presParOf" srcId="{81034B9D-5426-4B62-98C1-68C9D4DCB44A}" destId="{592C5CA2-B9E3-407A-A344-F99E0200184A}" srcOrd="0" destOrd="0" presId="urn:microsoft.com/office/officeart/2005/8/layout/hList7"/>
    <dgm:cxn modelId="{94CCD873-307C-4F9D-B14E-B7C63F11D04D}" type="presParOf" srcId="{592C5CA2-B9E3-407A-A344-F99E0200184A}" destId="{12D235EA-BECB-4B6E-A10B-1FD12F832E82}" srcOrd="0" destOrd="0" presId="urn:microsoft.com/office/officeart/2005/8/layout/hList7"/>
    <dgm:cxn modelId="{485FE3C4-B50A-4BB9-BA2A-AE4E3AB16420}" type="presParOf" srcId="{592C5CA2-B9E3-407A-A344-F99E0200184A}" destId="{1832C50B-A511-4B66-AB4E-5D4106CEB101}" srcOrd="1" destOrd="0" presId="urn:microsoft.com/office/officeart/2005/8/layout/hList7"/>
    <dgm:cxn modelId="{6E87DAED-DB00-4E4D-ACD5-9D4AC64D0F56}" type="presParOf" srcId="{592C5CA2-B9E3-407A-A344-F99E0200184A}" destId="{11582A94-65E5-40DA-85FD-D90AECF6A8E1}" srcOrd="2" destOrd="0" presId="urn:microsoft.com/office/officeart/2005/8/layout/hList7"/>
    <dgm:cxn modelId="{18DCF2CC-765F-4C06-A985-DCC9DA56F966}" type="presParOf" srcId="{592C5CA2-B9E3-407A-A344-F99E0200184A}" destId="{8CAB6BCE-EE13-4AFF-9C07-DAA2F1CE8401}" srcOrd="3" destOrd="0" presId="urn:microsoft.com/office/officeart/2005/8/layout/hList7"/>
    <dgm:cxn modelId="{E3030C88-2CB3-4414-B1EF-239CD6B140F6}" type="presParOf" srcId="{81034B9D-5426-4B62-98C1-68C9D4DCB44A}" destId="{212E561B-C34F-4550-B115-536C9B8235CB}" srcOrd="1" destOrd="0" presId="urn:microsoft.com/office/officeart/2005/8/layout/hList7"/>
    <dgm:cxn modelId="{2A89A8C1-79D7-4627-A7F9-3035C4314AD9}" type="presParOf" srcId="{81034B9D-5426-4B62-98C1-68C9D4DCB44A}" destId="{09DC1E44-12F9-4223-B71A-5551B03B2E75}" srcOrd="2" destOrd="0" presId="urn:microsoft.com/office/officeart/2005/8/layout/hList7"/>
    <dgm:cxn modelId="{06C35BC9-BAB6-4C3E-A4F6-5CA9B9FA4873}" type="presParOf" srcId="{09DC1E44-12F9-4223-B71A-5551B03B2E75}" destId="{1FE93940-4025-4899-B55D-77A9B7CF65EA}" srcOrd="0" destOrd="0" presId="urn:microsoft.com/office/officeart/2005/8/layout/hList7"/>
    <dgm:cxn modelId="{AB18F4EE-3B0D-41A6-9D23-D4B8BF029F44}" type="presParOf" srcId="{09DC1E44-12F9-4223-B71A-5551B03B2E75}" destId="{0ADD19E3-447A-4D60-8AE6-65B60C32953D}" srcOrd="1" destOrd="0" presId="urn:microsoft.com/office/officeart/2005/8/layout/hList7"/>
    <dgm:cxn modelId="{F9182FF9-FB0E-4136-996B-516D479B9AA1}" type="presParOf" srcId="{09DC1E44-12F9-4223-B71A-5551B03B2E75}" destId="{3EA65F17-3B88-4A38-B1AF-022C2ADC6CB8}" srcOrd="2" destOrd="0" presId="urn:microsoft.com/office/officeart/2005/8/layout/hList7"/>
    <dgm:cxn modelId="{843952CD-D096-4078-8832-0B8FCD960742}" type="presParOf" srcId="{09DC1E44-12F9-4223-B71A-5551B03B2E75}" destId="{DE23B12C-24E2-4165-A481-871A100D12B6}" srcOrd="3" destOrd="0" presId="urn:microsoft.com/office/officeart/2005/8/layout/hList7"/>
    <dgm:cxn modelId="{DB9D69D3-5A61-4713-BC38-E16E240FECF6}" type="presParOf" srcId="{81034B9D-5426-4B62-98C1-68C9D4DCB44A}" destId="{E48FA6C8-28EA-4AC4-9C89-5FAC0C09D335}" srcOrd="3" destOrd="0" presId="urn:microsoft.com/office/officeart/2005/8/layout/hList7"/>
    <dgm:cxn modelId="{AAD2669B-03F8-4F71-8AEB-F8A9DD9447F5}" type="presParOf" srcId="{81034B9D-5426-4B62-98C1-68C9D4DCB44A}" destId="{BAD63A3B-DC71-4206-90E0-2CE75EBD6FA8}" srcOrd="4" destOrd="0" presId="urn:microsoft.com/office/officeart/2005/8/layout/hList7"/>
    <dgm:cxn modelId="{EDF10F92-0A8F-44BB-AD3D-149C9511292E}" type="presParOf" srcId="{BAD63A3B-DC71-4206-90E0-2CE75EBD6FA8}" destId="{501375B9-6397-4B90-AAD8-3E53FB21AA9A}" srcOrd="0" destOrd="0" presId="urn:microsoft.com/office/officeart/2005/8/layout/hList7"/>
    <dgm:cxn modelId="{22EEB6C4-95EF-4670-B9CE-A354108A8684}" type="presParOf" srcId="{BAD63A3B-DC71-4206-90E0-2CE75EBD6FA8}" destId="{D54F8AA2-A8EE-4DE7-BFA2-9FB72C41384E}" srcOrd="1" destOrd="0" presId="urn:microsoft.com/office/officeart/2005/8/layout/hList7"/>
    <dgm:cxn modelId="{E31B5DB4-7013-4BC4-ACC3-5C0E1990E046}" type="presParOf" srcId="{BAD63A3B-DC71-4206-90E0-2CE75EBD6FA8}" destId="{EEEFDF95-3570-498F-9586-8B9174C13A86}" srcOrd="2" destOrd="0" presId="urn:microsoft.com/office/officeart/2005/8/layout/hList7"/>
    <dgm:cxn modelId="{1949A7C3-06FD-45C7-8019-5257D1414B6E}" type="presParOf" srcId="{BAD63A3B-DC71-4206-90E0-2CE75EBD6FA8}" destId="{1CEB25F0-EE6E-49FD-A382-892CFAE6B63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B294C3-1D8A-43BF-8D5F-B5A088C59F9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76BBEC0B-C6FF-4B16-AAE3-704F8A736021}">
      <dgm:prSet phldrT="[Metin]" custT="1"/>
      <dgm:spPr/>
      <dgm:t>
        <a:bodyPr/>
        <a:lstStyle/>
        <a:p>
          <a:r>
            <a:rPr lang="tr-TR" sz="2000" dirty="0" smtClean="0"/>
            <a:t>Yaş</a:t>
          </a:r>
        </a:p>
        <a:p>
          <a:r>
            <a:rPr lang="tr-TR" sz="2000" dirty="0" err="1" smtClean="0"/>
            <a:t>Anamnez</a:t>
          </a:r>
          <a:endParaRPr lang="tr-TR" sz="2000" dirty="0"/>
        </a:p>
      </dgm:t>
    </dgm:pt>
    <dgm:pt modelId="{7B7A5F20-CBCD-4EE1-8553-E436851FCDA4}" type="parTrans" cxnId="{99D1AD6F-6030-4C5B-AEB7-99797238A86A}">
      <dgm:prSet/>
      <dgm:spPr/>
      <dgm:t>
        <a:bodyPr/>
        <a:lstStyle/>
        <a:p>
          <a:endParaRPr lang="tr-TR" sz="1200"/>
        </a:p>
      </dgm:t>
    </dgm:pt>
    <dgm:pt modelId="{3F8DAF24-4DBD-4F9F-84A1-B42347BC9C6C}" type="sibTrans" cxnId="{99D1AD6F-6030-4C5B-AEB7-99797238A86A}">
      <dgm:prSet/>
      <dgm:spPr/>
      <dgm:t>
        <a:bodyPr/>
        <a:lstStyle/>
        <a:p>
          <a:endParaRPr lang="tr-TR" sz="1200"/>
        </a:p>
      </dgm:t>
    </dgm:pt>
    <dgm:pt modelId="{FD85607D-6309-4C69-8B69-960C6A618175}">
      <dgm:prSet phldrT="[Metin]" custT="1"/>
      <dgm:spPr/>
      <dgm:t>
        <a:bodyPr/>
        <a:lstStyle/>
        <a:p>
          <a:r>
            <a:rPr lang="tr-TR" sz="2400" b="1" dirty="0" smtClean="0">
              <a:solidFill>
                <a:schemeClr val="tx2"/>
              </a:solidFill>
            </a:rPr>
            <a:t>USG, </a:t>
          </a:r>
          <a:r>
            <a:rPr lang="tr-TR" sz="2400" b="1" dirty="0" err="1" smtClean="0">
              <a:solidFill>
                <a:schemeClr val="tx2"/>
              </a:solidFill>
            </a:rPr>
            <a:t>Skorlama</a:t>
          </a:r>
          <a:r>
            <a:rPr lang="tr-TR" sz="2400" b="1" dirty="0" smtClean="0">
              <a:solidFill>
                <a:schemeClr val="tx2"/>
              </a:solidFill>
            </a:rPr>
            <a:t> Sistemleri,</a:t>
          </a:r>
        </a:p>
        <a:p>
          <a:r>
            <a:rPr lang="tr-TR" sz="2400" b="1" dirty="0" smtClean="0">
              <a:solidFill>
                <a:schemeClr val="tx2"/>
              </a:solidFill>
            </a:rPr>
            <a:t>MRI,</a:t>
          </a:r>
          <a:endParaRPr lang="tr-TR" sz="2000" b="1" dirty="0" smtClean="0">
            <a:solidFill>
              <a:schemeClr val="tx2"/>
            </a:solidFill>
          </a:endParaRPr>
        </a:p>
        <a:p>
          <a:r>
            <a:rPr lang="tr-TR" sz="2000" dirty="0" err="1" smtClean="0"/>
            <a:t>Tm</a:t>
          </a:r>
          <a:r>
            <a:rPr lang="tr-TR" sz="2000" dirty="0" smtClean="0"/>
            <a:t> </a:t>
          </a:r>
          <a:r>
            <a:rPr lang="tr-TR" sz="2000" dirty="0" err="1" smtClean="0"/>
            <a:t>Markerları</a:t>
          </a:r>
          <a:endParaRPr lang="tr-TR" sz="2000" dirty="0"/>
        </a:p>
      </dgm:t>
    </dgm:pt>
    <dgm:pt modelId="{F5537F36-CD8A-445C-B5DD-11A07E9D58EC}" type="parTrans" cxnId="{3152976B-6F1C-406E-B815-9CF7D68E1379}">
      <dgm:prSet/>
      <dgm:spPr/>
      <dgm:t>
        <a:bodyPr/>
        <a:lstStyle/>
        <a:p>
          <a:endParaRPr lang="tr-TR" sz="1200"/>
        </a:p>
      </dgm:t>
    </dgm:pt>
    <dgm:pt modelId="{308A87C1-68F0-4A71-905B-112A59C0AB7B}" type="sibTrans" cxnId="{3152976B-6F1C-406E-B815-9CF7D68E1379}">
      <dgm:prSet/>
      <dgm:spPr/>
      <dgm:t>
        <a:bodyPr/>
        <a:lstStyle/>
        <a:p>
          <a:endParaRPr lang="tr-TR" sz="1200"/>
        </a:p>
      </dgm:t>
    </dgm:pt>
    <dgm:pt modelId="{4DAAD9D2-75BC-4E7E-8948-A0AF6727F3FB}">
      <dgm:prSet phldrT="[Metin]" custT="1"/>
      <dgm:spPr/>
      <dgm:t>
        <a:bodyPr/>
        <a:lstStyle/>
        <a:p>
          <a:r>
            <a:rPr lang="tr-TR" sz="2000" dirty="0" smtClean="0"/>
            <a:t>Muayene Bulguları</a:t>
          </a:r>
          <a:endParaRPr lang="tr-TR" sz="2000" dirty="0"/>
        </a:p>
      </dgm:t>
    </dgm:pt>
    <dgm:pt modelId="{7CF22F59-765D-4721-A880-896C369FD0C4}" type="sibTrans" cxnId="{998309A8-D458-4F10-9AE5-D838A7A6A465}">
      <dgm:prSet/>
      <dgm:spPr/>
      <dgm:t>
        <a:bodyPr/>
        <a:lstStyle/>
        <a:p>
          <a:endParaRPr lang="tr-TR" sz="1200"/>
        </a:p>
      </dgm:t>
    </dgm:pt>
    <dgm:pt modelId="{3D32AAE0-CBBA-4835-B2FE-1B10AA65B989}" type="parTrans" cxnId="{998309A8-D458-4F10-9AE5-D838A7A6A465}">
      <dgm:prSet/>
      <dgm:spPr/>
      <dgm:t>
        <a:bodyPr/>
        <a:lstStyle/>
        <a:p>
          <a:endParaRPr lang="tr-TR" sz="1200"/>
        </a:p>
      </dgm:t>
    </dgm:pt>
    <dgm:pt modelId="{2E691754-C9BF-4C55-A089-0B2E34DC21F5}" type="pres">
      <dgm:prSet presAssocID="{69B294C3-1D8A-43BF-8D5F-B5A088C59F91}" presName="compositeShape" presStyleCnt="0">
        <dgm:presLayoutVars>
          <dgm:chMax val="7"/>
          <dgm:dir/>
          <dgm:resizeHandles val="exact"/>
        </dgm:presLayoutVars>
      </dgm:prSet>
      <dgm:spPr/>
    </dgm:pt>
    <dgm:pt modelId="{82FB6902-64BF-42E9-A2F9-36CA1C7D1D8A}" type="pres">
      <dgm:prSet presAssocID="{76BBEC0B-C6FF-4B16-AAE3-704F8A736021}" presName="circ1" presStyleLbl="vennNode1" presStyleIdx="0" presStyleCnt="3" custLinFactNeighborX="10913" custLinFactNeighborY="150"/>
      <dgm:spPr/>
      <dgm:t>
        <a:bodyPr/>
        <a:lstStyle/>
        <a:p>
          <a:endParaRPr lang="tr-TR"/>
        </a:p>
      </dgm:t>
    </dgm:pt>
    <dgm:pt modelId="{4012F5A3-DCDE-410A-ABD3-66CC91A2F038}" type="pres">
      <dgm:prSet presAssocID="{76BBEC0B-C6FF-4B16-AAE3-704F8A73602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A3C4B3-2D30-4BCE-9DD3-B21979934F42}" type="pres">
      <dgm:prSet presAssocID="{FD85607D-6309-4C69-8B69-960C6A618175}" presName="circ2" presStyleLbl="vennNode1" presStyleIdx="1" presStyleCnt="3"/>
      <dgm:spPr/>
      <dgm:t>
        <a:bodyPr/>
        <a:lstStyle/>
        <a:p>
          <a:endParaRPr lang="tr-TR"/>
        </a:p>
      </dgm:t>
    </dgm:pt>
    <dgm:pt modelId="{B0056631-6AAF-47AE-8D81-FB6AEA09528E}" type="pres">
      <dgm:prSet presAssocID="{FD85607D-6309-4C69-8B69-960C6A61817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3331F8-61D7-4B30-8FFD-94235951C8AE}" type="pres">
      <dgm:prSet presAssocID="{4DAAD9D2-75BC-4E7E-8948-A0AF6727F3FB}" presName="circ3" presStyleLbl="vennNode1" presStyleIdx="2" presStyleCnt="3"/>
      <dgm:spPr/>
      <dgm:t>
        <a:bodyPr/>
        <a:lstStyle/>
        <a:p>
          <a:endParaRPr lang="tr-TR"/>
        </a:p>
      </dgm:t>
    </dgm:pt>
    <dgm:pt modelId="{A213204D-0C40-4F59-9161-711D43847C1E}" type="pres">
      <dgm:prSet presAssocID="{4DAAD9D2-75BC-4E7E-8948-A0AF6727F3F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4350358-0488-428B-98E3-E805B894CB32}" type="presOf" srcId="{4DAAD9D2-75BC-4E7E-8948-A0AF6727F3FB}" destId="{A213204D-0C40-4F59-9161-711D43847C1E}" srcOrd="1" destOrd="0" presId="urn:microsoft.com/office/officeart/2005/8/layout/venn1"/>
    <dgm:cxn modelId="{67BB4728-D818-4DE2-93DA-6B2E4BA7CF2D}" type="presOf" srcId="{4DAAD9D2-75BC-4E7E-8948-A0AF6727F3FB}" destId="{8F3331F8-61D7-4B30-8FFD-94235951C8AE}" srcOrd="0" destOrd="0" presId="urn:microsoft.com/office/officeart/2005/8/layout/venn1"/>
    <dgm:cxn modelId="{C5BEEA60-11BB-4E62-90D1-F7FDA84BCA81}" type="presOf" srcId="{76BBEC0B-C6FF-4B16-AAE3-704F8A736021}" destId="{82FB6902-64BF-42E9-A2F9-36CA1C7D1D8A}" srcOrd="0" destOrd="0" presId="urn:microsoft.com/office/officeart/2005/8/layout/venn1"/>
    <dgm:cxn modelId="{D897C448-9390-4AA7-9A67-4317BBDCAB65}" type="presOf" srcId="{FD85607D-6309-4C69-8B69-960C6A618175}" destId="{F3A3C4B3-2D30-4BCE-9DD3-B21979934F42}" srcOrd="0" destOrd="0" presId="urn:microsoft.com/office/officeart/2005/8/layout/venn1"/>
    <dgm:cxn modelId="{998309A8-D458-4F10-9AE5-D838A7A6A465}" srcId="{69B294C3-1D8A-43BF-8D5F-B5A088C59F91}" destId="{4DAAD9D2-75BC-4E7E-8948-A0AF6727F3FB}" srcOrd="2" destOrd="0" parTransId="{3D32AAE0-CBBA-4835-B2FE-1B10AA65B989}" sibTransId="{7CF22F59-765D-4721-A880-896C369FD0C4}"/>
    <dgm:cxn modelId="{C80511AD-E8CA-46B4-A60B-131941448125}" type="presOf" srcId="{69B294C3-1D8A-43BF-8D5F-B5A088C59F91}" destId="{2E691754-C9BF-4C55-A089-0B2E34DC21F5}" srcOrd="0" destOrd="0" presId="urn:microsoft.com/office/officeart/2005/8/layout/venn1"/>
    <dgm:cxn modelId="{F0702D02-F6AB-47CC-A46B-A6E03065391E}" type="presOf" srcId="{76BBEC0B-C6FF-4B16-AAE3-704F8A736021}" destId="{4012F5A3-DCDE-410A-ABD3-66CC91A2F038}" srcOrd="1" destOrd="0" presId="urn:microsoft.com/office/officeart/2005/8/layout/venn1"/>
    <dgm:cxn modelId="{99D1AD6F-6030-4C5B-AEB7-99797238A86A}" srcId="{69B294C3-1D8A-43BF-8D5F-B5A088C59F91}" destId="{76BBEC0B-C6FF-4B16-AAE3-704F8A736021}" srcOrd="0" destOrd="0" parTransId="{7B7A5F20-CBCD-4EE1-8553-E436851FCDA4}" sibTransId="{3F8DAF24-4DBD-4F9F-84A1-B42347BC9C6C}"/>
    <dgm:cxn modelId="{0AE1666F-4B10-425F-8192-2771AD908283}" type="presOf" srcId="{FD85607D-6309-4C69-8B69-960C6A618175}" destId="{B0056631-6AAF-47AE-8D81-FB6AEA09528E}" srcOrd="1" destOrd="0" presId="urn:microsoft.com/office/officeart/2005/8/layout/venn1"/>
    <dgm:cxn modelId="{3152976B-6F1C-406E-B815-9CF7D68E1379}" srcId="{69B294C3-1D8A-43BF-8D5F-B5A088C59F91}" destId="{FD85607D-6309-4C69-8B69-960C6A618175}" srcOrd="1" destOrd="0" parTransId="{F5537F36-CD8A-445C-B5DD-11A07E9D58EC}" sibTransId="{308A87C1-68F0-4A71-905B-112A59C0AB7B}"/>
    <dgm:cxn modelId="{CAA2DE93-2CCB-44D9-99C2-9C83B4632B2A}" type="presParOf" srcId="{2E691754-C9BF-4C55-A089-0B2E34DC21F5}" destId="{82FB6902-64BF-42E9-A2F9-36CA1C7D1D8A}" srcOrd="0" destOrd="0" presId="urn:microsoft.com/office/officeart/2005/8/layout/venn1"/>
    <dgm:cxn modelId="{C2947343-4BCC-449F-B864-18DA1D0B2214}" type="presParOf" srcId="{2E691754-C9BF-4C55-A089-0B2E34DC21F5}" destId="{4012F5A3-DCDE-410A-ABD3-66CC91A2F038}" srcOrd="1" destOrd="0" presId="urn:microsoft.com/office/officeart/2005/8/layout/venn1"/>
    <dgm:cxn modelId="{7E469E45-ECAC-48B3-9F46-C2E51D3B29D5}" type="presParOf" srcId="{2E691754-C9BF-4C55-A089-0B2E34DC21F5}" destId="{F3A3C4B3-2D30-4BCE-9DD3-B21979934F42}" srcOrd="2" destOrd="0" presId="urn:microsoft.com/office/officeart/2005/8/layout/venn1"/>
    <dgm:cxn modelId="{BF559A91-C3C5-48AE-AA64-35D5900E899C}" type="presParOf" srcId="{2E691754-C9BF-4C55-A089-0B2E34DC21F5}" destId="{B0056631-6AAF-47AE-8D81-FB6AEA09528E}" srcOrd="3" destOrd="0" presId="urn:microsoft.com/office/officeart/2005/8/layout/venn1"/>
    <dgm:cxn modelId="{FD14894C-2AFB-4348-812A-259EA384867A}" type="presParOf" srcId="{2E691754-C9BF-4C55-A089-0B2E34DC21F5}" destId="{8F3331F8-61D7-4B30-8FFD-94235951C8AE}" srcOrd="4" destOrd="0" presId="urn:microsoft.com/office/officeart/2005/8/layout/venn1"/>
    <dgm:cxn modelId="{AD5F57E0-CB2E-4435-84F6-AFA2BB77A29E}" type="presParOf" srcId="{2E691754-C9BF-4C55-A089-0B2E34DC21F5}" destId="{A213204D-0C40-4F59-9161-711D43847C1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12CEC0-BFD3-43A6-BC28-ECC2C2DEC2D5}" type="doc">
      <dgm:prSet loTypeId="urn:microsoft.com/office/officeart/2005/8/layout/vList3" loCatId="list" qsTypeId="urn:microsoft.com/office/officeart/2005/8/quickstyle/simple2" qsCatId="simple" csTypeId="urn:microsoft.com/office/officeart/2005/8/colors/accent2_1" csCatId="accent2" phldr="1"/>
      <dgm:spPr/>
    </dgm:pt>
    <dgm:pt modelId="{00215F3E-FFFE-4592-B406-4F8BE41CEB3A}">
      <dgm:prSet phldrT="[Metin]"/>
      <dgm:spPr/>
      <dgm:t>
        <a:bodyPr/>
        <a:lstStyle/>
        <a:p>
          <a:pPr algn="l"/>
          <a:r>
            <a:rPr lang="tr-TR" dirty="0" err="1" smtClean="0"/>
            <a:t>Papiller</a:t>
          </a:r>
          <a:r>
            <a:rPr lang="tr-TR" dirty="0" smtClean="0"/>
            <a:t> yapı </a:t>
          </a:r>
          <a:endParaRPr lang="tr-TR" dirty="0"/>
        </a:p>
      </dgm:t>
    </dgm:pt>
    <dgm:pt modelId="{ED9E56EB-0C35-412C-9EDF-64DF6AC006A8}" type="parTrans" cxnId="{2BEE4A4F-6230-4BA1-8186-8068559A19CE}">
      <dgm:prSet/>
      <dgm:spPr/>
      <dgm:t>
        <a:bodyPr/>
        <a:lstStyle/>
        <a:p>
          <a:pPr algn="l"/>
          <a:endParaRPr lang="tr-TR"/>
        </a:p>
      </dgm:t>
    </dgm:pt>
    <dgm:pt modelId="{C71C91F7-658D-476F-B68C-CAF4408E8B6A}" type="sibTrans" cxnId="{2BEE4A4F-6230-4BA1-8186-8068559A19CE}">
      <dgm:prSet/>
      <dgm:spPr/>
      <dgm:t>
        <a:bodyPr/>
        <a:lstStyle/>
        <a:p>
          <a:pPr algn="l"/>
          <a:endParaRPr lang="tr-TR"/>
        </a:p>
      </dgm:t>
    </dgm:pt>
    <dgm:pt modelId="{EE31A0D7-15A6-4C16-A713-9350331581C4}">
      <dgm:prSet phldrT="[Metin]"/>
      <dgm:spPr/>
      <dgm:t>
        <a:bodyPr/>
        <a:lstStyle/>
        <a:p>
          <a:pPr algn="l"/>
          <a:r>
            <a:rPr lang="tr-TR" dirty="0" smtClean="0"/>
            <a:t>Asit </a:t>
          </a:r>
          <a:endParaRPr lang="tr-TR" dirty="0"/>
        </a:p>
      </dgm:t>
    </dgm:pt>
    <dgm:pt modelId="{2A708DB1-0FCA-43EE-B64E-61FE9645734C}" type="parTrans" cxnId="{0A526636-846A-4BAE-8E8C-A962767CCA40}">
      <dgm:prSet/>
      <dgm:spPr/>
      <dgm:t>
        <a:bodyPr/>
        <a:lstStyle/>
        <a:p>
          <a:pPr algn="l"/>
          <a:endParaRPr lang="tr-TR"/>
        </a:p>
      </dgm:t>
    </dgm:pt>
    <dgm:pt modelId="{C37799F8-F447-497F-8976-EA70B594439E}" type="sibTrans" cxnId="{0A526636-846A-4BAE-8E8C-A962767CCA40}">
      <dgm:prSet/>
      <dgm:spPr/>
      <dgm:t>
        <a:bodyPr/>
        <a:lstStyle/>
        <a:p>
          <a:pPr algn="l"/>
          <a:endParaRPr lang="tr-TR"/>
        </a:p>
      </dgm:t>
    </dgm:pt>
    <dgm:pt modelId="{128F4DAC-377A-44DE-9846-61D7B08BC73A}">
      <dgm:prSet phldrT="[Metin]"/>
      <dgm:spPr/>
      <dgm:t>
        <a:bodyPr/>
        <a:lstStyle/>
        <a:p>
          <a:pPr algn="l"/>
          <a:r>
            <a:rPr lang="tr-TR" dirty="0" smtClean="0"/>
            <a:t>Kitlenin çapı</a:t>
          </a:r>
          <a:endParaRPr lang="tr-TR" dirty="0"/>
        </a:p>
      </dgm:t>
    </dgm:pt>
    <dgm:pt modelId="{2739DB5E-7244-4A72-AD21-BA1A78A40E11}" type="parTrans" cxnId="{1B08874F-2124-41F3-B3EF-319CD066E9FB}">
      <dgm:prSet/>
      <dgm:spPr/>
      <dgm:t>
        <a:bodyPr/>
        <a:lstStyle/>
        <a:p>
          <a:pPr algn="l"/>
          <a:endParaRPr lang="tr-TR"/>
        </a:p>
      </dgm:t>
    </dgm:pt>
    <dgm:pt modelId="{158CCA2E-97AA-4253-AA0D-8206B96F1CBD}" type="sibTrans" cxnId="{1B08874F-2124-41F3-B3EF-319CD066E9FB}">
      <dgm:prSet/>
      <dgm:spPr/>
      <dgm:t>
        <a:bodyPr/>
        <a:lstStyle/>
        <a:p>
          <a:pPr algn="l"/>
          <a:endParaRPr lang="tr-TR"/>
        </a:p>
      </dgm:t>
    </dgm:pt>
    <dgm:pt modelId="{C62F40B2-6979-4729-8E21-B48B0E96DB62}">
      <dgm:prSet/>
      <dgm:spPr/>
      <dgm:t>
        <a:bodyPr/>
        <a:lstStyle/>
        <a:p>
          <a:pPr algn="l"/>
          <a:r>
            <a:rPr lang="tr-TR" dirty="0" err="1" smtClean="0"/>
            <a:t>Kistik</a:t>
          </a:r>
          <a:r>
            <a:rPr lang="tr-TR" dirty="0" smtClean="0"/>
            <a:t> / </a:t>
          </a:r>
          <a:r>
            <a:rPr lang="tr-TR" dirty="0" err="1" smtClean="0"/>
            <a:t>solid</a:t>
          </a:r>
          <a:endParaRPr lang="tr-TR" dirty="0" smtClean="0"/>
        </a:p>
      </dgm:t>
    </dgm:pt>
    <dgm:pt modelId="{3EB9CFCC-9FCA-4884-8FF8-3C875C64A372}" type="parTrans" cxnId="{44BD00FB-151B-4C71-AAE8-AE939C2A51AC}">
      <dgm:prSet/>
      <dgm:spPr/>
      <dgm:t>
        <a:bodyPr/>
        <a:lstStyle/>
        <a:p>
          <a:pPr algn="l"/>
          <a:endParaRPr lang="tr-TR"/>
        </a:p>
      </dgm:t>
    </dgm:pt>
    <dgm:pt modelId="{55E54D59-58DC-43FD-9ED1-AE61632FDDD1}" type="sibTrans" cxnId="{44BD00FB-151B-4C71-AAE8-AE939C2A51AC}">
      <dgm:prSet/>
      <dgm:spPr/>
      <dgm:t>
        <a:bodyPr/>
        <a:lstStyle/>
        <a:p>
          <a:pPr algn="l"/>
          <a:endParaRPr lang="tr-TR"/>
        </a:p>
      </dgm:t>
    </dgm:pt>
    <dgm:pt modelId="{B4FCE66B-5B7B-403F-A343-DDB2A81208B5}">
      <dgm:prSet/>
      <dgm:spPr/>
      <dgm:t>
        <a:bodyPr/>
        <a:lstStyle/>
        <a:p>
          <a:pPr algn="l"/>
          <a:r>
            <a:rPr lang="tr-TR" smtClean="0"/>
            <a:t>Septum kalınlığı</a:t>
          </a:r>
          <a:endParaRPr lang="tr-TR" dirty="0" smtClean="0"/>
        </a:p>
      </dgm:t>
    </dgm:pt>
    <dgm:pt modelId="{A75C5A84-D19D-4252-A881-45CC485505EB}" type="parTrans" cxnId="{7A75845C-13F0-4A5F-8CA4-87FFE61602C4}">
      <dgm:prSet/>
      <dgm:spPr/>
      <dgm:t>
        <a:bodyPr/>
        <a:lstStyle/>
        <a:p>
          <a:pPr algn="l"/>
          <a:endParaRPr lang="tr-TR"/>
        </a:p>
      </dgm:t>
    </dgm:pt>
    <dgm:pt modelId="{825FAB82-D643-4BA5-9021-0EE8B96B34B3}" type="sibTrans" cxnId="{7A75845C-13F0-4A5F-8CA4-87FFE61602C4}">
      <dgm:prSet/>
      <dgm:spPr/>
      <dgm:t>
        <a:bodyPr/>
        <a:lstStyle/>
        <a:p>
          <a:pPr algn="l"/>
          <a:endParaRPr lang="tr-TR"/>
        </a:p>
      </dgm:t>
    </dgm:pt>
    <dgm:pt modelId="{10F445D9-5C86-46A0-AFF3-B240F3901CA0}">
      <dgm:prSet/>
      <dgm:spPr/>
      <dgm:t>
        <a:bodyPr/>
        <a:lstStyle/>
        <a:p>
          <a:pPr algn="l"/>
          <a:r>
            <a:rPr lang="tr-TR" smtClean="0"/>
            <a:t>Vaskularizasyon </a:t>
          </a:r>
          <a:endParaRPr lang="tr-TR"/>
        </a:p>
      </dgm:t>
    </dgm:pt>
    <dgm:pt modelId="{CD4022D8-D873-449D-9D09-F5F1E159CA37}" type="parTrans" cxnId="{D225D3C1-ACF5-48C6-8329-6603032CB5D4}">
      <dgm:prSet/>
      <dgm:spPr/>
      <dgm:t>
        <a:bodyPr/>
        <a:lstStyle/>
        <a:p>
          <a:pPr algn="l"/>
          <a:endParaRPr lang="tr-TR"/>
        </a:p>
      </dgm:t>
    </dgm:pt>
    <dgm:pt modelId="{75B28101-5515-4D16-AF67-AC47EA17E75F}" type="sibTrans" cxnId="{D225D3C1-ACF5-48C6-8329-6603032CB5D4}">
      <dgm:prSet/>
      <dgm:spPr/>
      <dgm:t>
        <a:bodyPr/>
        <a:lstStyle/>
        <a:p>
          <a:pPr algn="l"/>
          <a:endParaRPr lang="tr-TR"/>
        </a:p>
      </dgm:t>
    </dgm:pt>
    <dgm:pt modelId="{477D600C-28D9-4414-8A90-05FBF26D8744}">
      <dgm:prSet/>
      <dgm:spPr/>
      <dgm:t>
        <a:bodyPr/>
        <a:lstStyle/>
        <a:p>
          <a:pPr algn="l"/>
          <a:r>
            <a:rPr lang="tr-TR" dirty="0" smtClean="0"/>
            <a:t>Periton yüzeyinde </a:t>
          </a:r>
          <a:r>
            <a:rPr lang="tr-TR" dirty="0" err="1" smtClean="0"/>
            <a:t>implant</a:t>
          </a:r>
          <a:r>
            <a:rPr lang="tr-TR" dirty="0" smtClean="0"/>
            <a:t> </a:t>
          </a:r>
        </a:p>
      </dgm:t>
    </dgm:pt>
    <dgm:pt modelId="{F862996F-40EB-4CF2-A132-F810897B8902}" type="parTrans" cxnId="{B51E6FED-6835-4A1F-81E0-43E0FFCD5942}">
      <dgm:prSet/>
      <dgm:spPr/>
      <dgm:t>
        <a:bodyPr/>
        <a:lstStyle/>
        <a:p>
          <a:pPr algn="l"/>
          <a:endParaRPr lang="tr-TR"/>
        </a:p>
      </dgm:t>
    </dgm:pt>
    <dgm:pt modelId="{23C38EC1-D5B0-4A81-888D-CF76B52C4B74}" type="sibTrans" cxnId="{B51E6FED-6835-4A1F-81E0-43E0FFCD5942}">
      <dgm:prSet/>
      <dgm:spPr/>
      <dgm:t>
        <a:bodyPr/>
        <a:lstStyle/>
        <a:p>
          <a:pPr algn="l"/>
          <a:endParaRPr lang="tr-TR"/>
        </a:p>
      </dgm:t>
    </dgm:pt>
    <dgm:pt modelId="{1F0264D4-B6EE-4D12-A385-A76E14F56FDE}">
      <dgm:prSet/>
      <dgm:spPr/>
      <dgm:t>
        <a:bodyPr/>
        <a:lstStyle/>
        <a:p>
          <a:pPr algn="l"/>
          <a:r>
            <a:rPr lang="tr-TR" smtClean="0"/>
            <a:t>Unilateral / bilateral</a:t>
          </a:r>
          <a:endParaRPr lang="tr-TR" dirty="0" smtClean="0"/>
        </a:p>
      </dgm:t>
    </dgm:pt>
    <dgm:pt modelId="{9ACC44E4-FD66-42FA-A111-4A72E442F668}" type="parTrans" cxnId="{6DB79784-4A19-45E5-98BF-392F1CE03A75}">
      <dgm:prSet/>
      <dgm:spPr/>
      <dgm:t>
        <a:bodyPr/>
        <a:lstStyle/>
        <a:p>
          <a:pPr algn="l"/>
          <a:endParaRPr lang="tr-TR"/>
        </a:p>
      </dgm:t>
    </dgm:pt>
    <dgm:pt modelId="{D46C5806-2846-42CF-9252-3FB58D8F2F06}" type="sibTrans" cxnId="{6DB79784-4A19-45E5-98BF-392F1CE03A75}">
      <dgm:prSet/>
      <dgm:spPr/>
      <dgm:t>
        <a:bodyPr/>
        <a:lstStyle/>
        <a:p>
          <a:pPr algn="l"/>
          <a:endParaRPr lang="tr-TR"/>
        </a:p>
      </dgm:t>
    </dgm:pt>
    <dgm:pt modelId="{51D8E75D-727C-494F-9D4A-251AB938A7CF}">
      <dgm:prSet/>
      <dgm:spPr/>
      <dgm:t>
        <a:bodyPr/>
        <a:lstStyle/>
        <a:p>
          <a:pPr algn="l"/>
          <a:r>
            <a:rPr lang="tr-TR" dirty="0" smtClean="0"/>
            <a:t>Orijin (</a:t>
          </a:r>
          <a:r>
            <a:rPr lang="tr-TR" dirty="0" err="1" smtClean="0"/>
            <a:t>ovarian</a:t>
          </a:r>
          <a:r>
            <a:rPr lang="tr-TR" dirty="0" smtClean="0"/>
            <a:t>, </a:t>
          </a:r>
          <a:r>
            <a:rPr lang="tr-TR" dirty="0" err="1" smtClean="0"/>
            <a:t>tubal</a:t>
          </a:r>
          <a:r>
            <a:rPr lang="tr-TR" dirty="0" smtClean="0"/>
            <a:t>, </a:t>
          </a:r>
          <a:r>
            <a:rPr lang="tr-TR" dirty="0" err="1" smtClean="0"/>
            <a:t>uterin</a:t>
          </a:r>
          <a:r>
            <a:rPr lang="tr-TR" dirty="0" smtClean="0"/>
            <a:t>, </a:t>
          </a:r>
          <a:r>
            <a:rPr lang="tr-TR" dirty="0" err="1" smtClean="0"/>
            <a:t>non</a:t>
          </a:r>
          <a:r>
            <a:rPr lang="tr-TR" dirty="0" smtClean="0"/>
            <a:t> jinekolojik) </a:t>
          </a:r>
          <a:endParaRPr lang="tr-TR" dirty="0"/>
        </a:p>
      </dgm:t>
    </dgm:pt>
    <dgm:pt modelId="{736A47A9-A91B-4954-9261-2F1CB6064C55}" type="sibTrans" cxnId="{2B8F4610-D068-4BCB-9768-05611F4B9F0A}">
      <dgm:prSet/>
      <dgm:spPr/>
    </dgm:pt>
    <dgm:pt modelId="{169920DF-4F25-4944-8A55-6E8D377DB122}" type="parTrans" cxnId="{2B8F4610-D068-4BCB-9768-05611F4B9F0A}">
      <dgm:prSet/>
      <dgm:spPr/>
    </dgm:pt>
    <dgm:pt modelId="{6714450F-3DDE-4A5F-ABC4-B218F4709032}">
      <dgm:prSet/>
      <dgm:spPr/>
      <dgm:t>
        <a:bodyPr/>
        <a:lstStyle/>
        <a:p>
          <a:pPr algn="l"/>
          <a:r>
            <a:rPr lang="tr-TR" smtClean="0"/>
            <a:t>İrregüler yüzey</a:t>
          </a:r>
          <a:endParaRPr lang="tr-TR" dirty="0" smtClean="0"/>
        </a:p>
      </dgm:t>
    </dgm:pt>
    <dgm:pt modelId="{38542D3C-3ED3-4686-9032-0B2ACE8BC443}" type="sibTrans" cxnId="{A091FD6B-AB28-4FBE-B2ED-7641C2452B5A}">
      <dgm:prSet/>
      <dgm:spPr/>
      <dgm:t>
        <a:bodyPr/>
        <a:lstStyle/>
        <a:p>
          <a:pPr algn="l"/>
          <a:endParaRPr lang="tr-TR"/>
        </a:p>
      </dgm:t>
    </dgm:pt>
    <dgm:pt modelId="{F403E666-A1C2-4A6A-B29E-910BCC8CB277}" type="parTrans" cxnId="{A091FD6B-AB28-4FBE-B2ED-7641C2452B5A}">
      <dgm:prSet/>
      <dgm:spPr/>
      <dgm:t>
        <a:bodyPr/>
        <a:lstStyle/>
        <a:p>
          <a:pPr algn="l"/>
          <a:endParaRPr lang="tr-TR"/>
        </a:p>
      </dgm:t>
    </dgm:pt>
    <dgm:pt modelId="{0CCDFEEF-9F0B-4E3D-B9BA-D0B4DE5B42CF}" type="pres">
      <dgm:prSet presAssocID="{C512CEC0-BFD3-43A6-BC28-ECC2C2DEC2D5}" presName="linearFlow" presStyleCnt="0">
        <dgm:presLayoutVars>
          <dgm:dir/>
          <dgm:resizeHandles val="exact"/>
        </dgm:presLayoutVars>
      </dgm:prSet>
      <dgm:spPr/>
    </dgm:pt>
    <dgm:pt modelId="{56A7CED8-F0D0-45CB-8760-2C61FC2B6DFC}" type="pres">
      <dgm:prSet presAssocID="{C62F40B2-6979-4729-8E21-B48B0E96DB62}" presName="composite" presStyleCnt="0"/>
      <dgm:spPr/>
    </dgm:pt>
    <dgm:pt modelId="{088CAA76-94CB-4BFA-8732-9FC1A93FD256}" type="pres">
      <dgm:prSet presAssocID="{C62F40B2-6979-4729-8E21-B48B0E96DB62}" presName="imgShp" presStyleLbl="fgImgPlace1" presStyleIdx="0" presStyleCnt="1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A73BD673-C5DA-4E89-8EE4-786C30638265}" type="pres">
      <dgm:prSet presAssocID="{C62F40B2-6979-4729-8E21-B48B0E96DB62}" presName="txShp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57E52F-46B5-4AC3-AA13-0C3B89661A1E}" type="pres">
      <dgm:prSet presAssocID="{55E54D59-58DC-43FD-9ED1-AE61632FDDD1}" presName="spacing" presStyleCnt="0"/>
      <dgm:spPr/>
    </dgm:pt>
    <dgm:pt modelId="{A6C7D01F-ED73-40D5-85C6-368FA612F896}" type="pres">
      <dgm:prSet presAssocID="{6714450F-3DDE-4A5F-ABC4-B218F4709032}" presName="composite" presStyleCnt="0"/>
      <dgm:spPr/>
    </dgm:pt>
    <dgm:pt modelId="{14A63DAA-670F-4DEB-8FD6-15AA849D7F1E}" type="pres">
      <dgm:prSet presAssocID="{6714450F-3DDE-4A5F-ABC4-B218F4709032}" presName="imgShp" presStyleLbl="fgImgPlace1" presStyleIdx="1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BE37D354-3F95-4463-BE32-7C4EA1A0D69C}" type="pres">
      <dgm:prSet presAssocID="{6714450F-3DDE-4A5F-ABC4-B218F4709032}" presName="txShp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5AEA95-F14E-4EF4-A4D8-EB4751B2C2D6}" type="pres">
      <dgm:prSet presAssocID="{38542D3C-3ED3-4686-9032-0B2ACE8BC443}" presName="spacing" presStyleCnt="0"/>
      <dgm:spPr/>
    </dgm:pt>
    <dgm:pt modelId="{19BFE8CD-2685-4C00-8D7D-4C5A59D4C563}" type="pres">
      <dgm:prSet presAssocID="{B4FCE66B-5B7B-403F-A343-DDB2A81208B5}" presName="composite" presStyleCnt="0"/>
      <dgm:spPr/>
    </dgm:pt>
    <dgm:pt modelId="{ADA5CF7D-C448-4709-B3D1-B8B8E8003D9E}" type="pres">
      <dgm:prSet presAssocID="{B4FCE66B-5B7B-403F-A343-DDB2A81208B5}" presName="imgShp" presStyleLbl="fgImgPlace1" presStyleIdx="2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8224A6B-5851-4FA1-8D68-BE6AA8408AE4}" type="pres">
      <dgm:prSet presAssocID="{B4FCE66B-5B7B-403F-A343-DDB2A81208B5}" presName="txShp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3A00D6C-9CCF-4F56-B257-4740B3A4BEC1}" type="pres">
      <dgm:prSet presAssocID="{825FAB82-D643-4BA5-9021-0EE8B96B34B3}" presName="spacing" presStyleCnt="0"/>
      <dgm:spPr/>
    </dgm:pt>
    <dgm:pt modelId="{33A8C554-EFDB-4312-A586-D24588E56E58}" type="pres">
      <dgm:prSet presAssocID="{00215F3E-FFFE-4592-B406-4F8BE41CEB3A}" presName="composite" presStyleCnt="0"/>
      <dgm:spPr/>
    </dgm:pt>
    <dgm:pt modelId="{937D377C-0A3E-4128-80BF-5D6F46FFEE43}" type="pres">
      <dgm:prSet presAssocID="{00215F3E-FFFE-4592-B406-4F8BE41CEB3A}" presName="imgShp" presStyleLbl="fgImgPlace1" presStyleIdx="3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A509AC-D732-4504-A126-EE174EFE1F37}" type="pres">
      <dgm:prSet presAssocID="{00215F3E-FFFE-4592-B406-4F8BE41CEB3A}" presName="txShp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2855B1-5E9F-40A0-BBEC-415AED458F51}" type="pres">
      <dgm:prSet presAssocID="{C71C91F7-658D-476F-B68C-CAF4408E8B6A}" presName="spacing" presStyleCnt="0"/>
      <dgm:spPr/>
    </dgm:pt>
    <dgm:pt modelId="{51ED6CD5-48F5-4722-83A6-BA123C919741}" type="pres">
      <dgm:prSet presAssocID="{10F445D9-5C86-46A0-AFF3-B240F3901CA0}" presName="composite" presStyleCnt="0"/>
      <dgm:spPr/>
    </dgm:pt>
    <dgm:pt modelId="{6BDF6FF2-7002-474A-B579-2207D8889465}" type="pres">
      <dgm:prSet presAssocID="{10F445D9-5C86-46A0-AFF3-B240F3901CA0}" presName="imgShp" presStyleLbl="fgImgPlace1" presStyleIdx="4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E973D30-07AD-4BDD-A889-7B75592B58C8}" type="pres">
      <dgm:prSet presAssocID="{10F445D9-5C86-46A0-AFF3-B240F3901CA0}" presName="txShp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DA5B38-A5F8-4B5F-95E4-03E70C6B6BC1}" type="pres">
      <dgm:prSet presAssocID="{75B28101-5515-4D16-AF67-AC47EA17E75F}" presName="spacing" presStyleCnt="0"/>
      <dgm:spPr/>
    </dgm:pt>
    <dgm:pt modelId="{4BD957D7-1D7E-430F-B3ED-9622F7668739}" type="pres">
      <dgm:prSet presAssocID="{EE31A0D7-15A6-4C16-A713-9350331581C4}" presName="composite" presStyleCnt="0"/>
      <dgm:spPr/>
    </dgm:pt>
    <dgm:pt modelId="{5A5D5335-C000-44E1-9AA2-12BB667D10EB}" type="pres">
      <dgm:prSet presAssocID="{EE31A0D7-15A6-4C16-A713-9350331581C4}" presName="imgShp" presStyleLbl="fgImgPlace1" presStyleIdx="5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F9C9720-3621-4177-BB13-788559D93578}" type="pres">
      <dgm:prSet presAssocID="{EE31A0D7-15A6-4C16-A713-9350331581C4}" presName="txShp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0300FF-4D57-4728-A080-6239B796DBE1}" type="pres">
      <dgm:prSet presAssocID="{C37799F8-F447-497F-8976-EA70B594439E}" presName="spacing" presStyleCnt="0"/>
      <dgm:spPr/>
    </dgm:pt>
    <dgm:pt modelId="{306FB2EF-AB74-4A19-AB51-25E6E61689AB}" type="pres">
      <dgm:prSet presAssocID="{477D600C-28D9-4414-8A90-05FBF26D8744}" presName="composite" presStyleCnt="0"/>
      <dgm:spPr/>
    </dgm:pt>
    <dgm:pt modelId="{E6602635-1EA2-499B-839D-37DEF6848705}" type="pres">
      <dgm:prSet presAssocID="{477D600C-28D9-4414-8A90-05FBF26D8744}" presName="imgShp" presStyleLbl="fgImgPlace1" presStyleIdx="6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B8D9E9C-132F-4489-B8D4-FEB4311BA82C}" type="pres">
      <dgm:prSet presAssocID="{477D600C-28D9-4414-8A90-05FBF26D8744}" presName="txShp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746BDC-4A12-421A-B445-692A4A28DF8B}" type="pres">
      <dgm:prSet presAssocID="{23C38EC1-D5B0-4A81-888D-CF76B52C4B74}" presName="spacing" presStyleCnt="0"/>
      <dgm:spPr/>
    </dgm:pt>
    <dgm:pt modelId="{A37AF7BE-53AB-48D3-A170-E76CD833F44D}" type="pres">
      <dgm:prSet presAssocID="{128F4DAC-377A-44DE-9846-61D7B08BC73A}" presName="composite" presStyleCnt="0"/>
      <dgm:spPr/>
    </dgm:pt>
    <dgm:pt modelId="{3822DFB6-166A-47E1-9E29-2344FF779D50}" type="pres">
      <dgm:prSet presAssocID="{128F4DAC-377A-44DE-9846-61D7B08BC73A}" presName="imgShp" presStyleLbl="fgImgPlace1" presStyleIdx="7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60F23BC-6DA0-4D0A-8012-128BC33F514E}" type="pres">
      <dgm:prSet presAssocID="{128F4DAC-377A-44DE-9846-61D7B08BC73A}" presName="txShp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855CAA-2396-4690-B514-C8D6D7DCF211}" type="pres">
      <dgm:prSet presAssocID="{158CCA2E-97AA-4253-AA0D-8206B96F1CBD}" presName="spacing" presStyleCnt="0"/>
      <dgm:spPr/>
    </dgm:pt>
    <dgm:pt modelId="{5547DA15-A61A-40A8-BA00-ABFF24FEB116}" type="pres">
      <dgm:prSet presAssocID="{1F0264D4-B6EE-4D12-A385-A76E14F56FDE}" presName="composite" presStyleCnt="0"/>
      <dgm:spPr/>
    </dgm:pt>
    <dgm:pt modelId="{7113A1BC-C50E-48C3-BAAC-EACB1D79317B}" type="pres">
      <dgm:prSet presAssocID="{1F0264D4-B6EE-4D12-A385-A76E14F56FDE}" presName="imgShp" presStyleLbl="fgImgPlace1" presStyleIdx="8" presStyleCnt="1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4B2EE207-A74F-47AC-BE25-568FE8FA9E04}" type="pres">
      <dgm:prSet presAssocID="{1F0264D4-B6EE-4D12-A385-A76E14F56FDE}" presName="txShp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CACA858-0653-4666-A2BD-BEA7BF29C187}" type="pres">
      <dgm:prSet presAssocID="{D46C5806-2846-42CF-9252-3FB58D8F2F06}" presName="spacing" presStyleCnt="0"/>
      <dgm:spPr/>
    </dgm:pt>
    <dgm:pt modelId="{A579A8BA-0FAF-42F3-90FC-8B33C2A79E11}" type="pres">
      <dgm:prSet presAssocID="{51D8E75D-727C-494F-9D4A-251AB938A7CF}" presName="composite" presStyleCnt="0"/>
      <dgm:spPr/>
    </dgm:pt>
    <dgm:pt modelId="{9B55945C-635F-417B-AE52-392FB8173283}" type="pres">
      <dgm:prSet presAssocID="{51D8E75D-727C-494F-9D4A-251AB938A7CF}" presName="imgShp" presStyleLbl="fgImgPlace1" presStyleIdx="9" presStyleCnt="10"/>
      <dgm:spPr/>
      <dgm:t>
        <a:bodyPr/>
        <a:lstStyle/>
        <a:p>
          <a:endParaRPr lang="tr-TR"/>
        </a:p>
      </dgm:t>
    </dgm:pt>
    <dgm:pt modelId="{F645E9F1-2FDB-4382-8B67-BE15D4DF70EA}" type="pres">
      <dgm:prSet presAssocID="{51D8E75D-727C-494F-9D4A-251AB938A7CF}" presName="txShp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B8F4610-D068-4BCB-9768-05611F4B9F0A}" srcId="{C512CEC0-BFD3-43A6-BC28-ECC2C2DEC2D5}" destId="{51D8E75D-727C-494F-9D4A-251AB938A7CF}" srcOrd="9" destOrd="0" parTransId="{169920DF-4F25-4944-8A55-6E8D377DB122}" sibTransId="{736A47A9-A91B-4954-9261-2F1CB6064C55}"/>
    <dgm:cxn modelId="{5AAC4B0A-3464-4C3F-8C37-A896956D9763}" type="presOf" srcId="{C512CEC0-BFD3-43A6-BC28-ECC2C2DEC2D5}" destId="{0CCDFEEF-9F0B-4E3D-B9BA-D0B4DE5B42CF}" srcOrd="0" destOrd="0" presId="urn:microsoft.com/office/officeart/2005/8/layout/vList3"/>
    <dgm:cxn modelId="{51BFFBEF-79B0-40AC-93DC-A0B6179A791B}" type="presOf" srcId="{B4FCE66B-5B7B-403F-A343-DDB2A81208B5}" destId="{68224A6B-5851-4FA1-8D68-BE6AA8408AE4}" srcOrd="0" destOrd="0" presId="urn:microsoft.com/office/officeart/2005/8/layout/vList3"/>
    <dgm:cxn modelId="{3CE5049C-CC00-4CAB-9CF3-13E53039DBE0}" type="presOf" srcId="{10F445D9-5C86-46A0-AFF3-B240F3901CA0}" destId="{9E973D30-07AD-4BDD-A889-7B75592B58C8}" srcOrd="0" destOrd="0" presId="urn:microsoft.com/office/officeart/2005/8/layout/vList3"/>
    <dgm:cxn modelId="{D225D3C1-ACF5-48C6-8329-6603032CB5D4}" srcId="{C512CEC0-BFD3-43A6-BC28-ECC2C2DEC2D5}" destId="{10F445D9-5C86-46A0-AFF3-B240F3901CA0}" srcOrd="4" destOrd="0" parTransId="{CD4022D8-D873-449D-9D09-F5F1E159CA37}" sibTransId="{75B28101-5515-4D16-AF67-AC47EA17E75F}"/>
    <dgm:cxn modelId="{0A526636-846A-4BAE-8E8C-A962767CCA40}" srcId="{C512CEC0-BFD3-43A6-BC28-ECC2C2DEC2D5}" destId="{EE31A0D7-15A6-4C16-A713-9350331581C4}" srcOrd="5" destOrd="0" parTransId="{2A708DB1-0FCA-43EE-B64E-61FE9645734C}" sibTransId="{C37799F8-F447-497F-8976-EA70B594439E}"/>
    <dgm:cxn modelId="{1B08874F-2124-41F3-B3EF-319CD066E9FB}" srcId="{C512CEC0-BFD3-43A6-BC28-ECC2C2DEC2D5}" destId="{128F4DAC-377A-44DE-9846-61D7B08BC73A}" srcOrd="7" destOrd="0" parTransId="{2739DB5E-7244-4A72-AD21-BA1A78A40E11}" sibTransId="{158CCA2E-97AA-4253-AA0D-8206B96F1CBD}"/>
    <dgm:cxn modelId="{4D7ECCC4-52F0-4733-BBEC-E35D394943BC}" type="presOf" srcId="{51D8E75D-727C-494F-9D4A-251AB938A7CF}" destId="{F645E9F1-2FDB-4382-8B67-BE15D4DF70EA}" srcOrd="0" destOrd="0" presId="urn:microsoft.com/office/officeart/2005/8/layout/vList3"/>
    <dgm:cxn modelId="{330550B9-CD1A-48A4-9030-52F8A1AD949D}" type="presOf" srcId="{477D600C-28D9-4414-8A90-05FBF26D8744}" destId="{5B8D9E9C-132F-4489-B8D4-FEB4311BA82C}" srcOrd="0" destOrd="0" presId="urn:microsoft.com/office/officeart/2005/8/layout/vList3"/>
    <dgm:cxn modelId="{B51E6FED-6835-4A1F-81E0-43E0FFCD5942}" srcId="{C512CEC0-BFD3-43A6-BC28-ECC2C2DEC2D5}" destId="{477D600C-28D9-4414-8A90-05FBF26D8744}" srcOrd="6" destOrd="0" parTransId="{F862996F-40EB-4CF2-A132-F810897B8902}" sibTransId="{23C38EC1-D5B0-4A81-888D-CF76B52C4B74}"/>
    <dgm:cxn modelId="{14AFAFE0-47EC-4927-87B7-292F49A1FC11}" type="presOf" srcId="{1F0264D4-B6EE-4D12-A385-A76E14F56FDE}" destId="{4B2EE207-A74F-47AC-BE25-568FE8FA9E04}" srcOrd="0" destOrd="0" presId="urn:microsoft.com/office/officeart/2005/8/layout/vList3"/>
    <dgm:cxn modelId="{2BEE4A4F-6230-4BA1-8186-8068559A19CE}" srcId="{C512CEC0-BFD3-43A6-BC28-ECC2C2DEC2D5}" destId="{00215F3E-FFFE-4592-B406-4F8BE41CEB3A}" srcOrd="3" destOrd="0" parTransId="{ED9E56EB-0C35-412C-9EDF-64DF6AC006A8}" sibTransId="{C71C91F7-658D-476F-B68C-CAF4408E8B6A}"/>
    <dgm:cxn modelId="{A091FD6B-AB28-4FBE-B2ED-7641C2452B5A}" srcId="{C512CEC0-BFD3-43A6-BC28-ECC2C2DEC2D5}" destId="{6714450F-3DDE-4A5F-ABC4-B218F4709032}" srcOrd="1" destOrd="0" parTransId="{F403E666-A1C2-4A6A-B29E-910BCC8CB277}" sibTransId="{38542D3C-3ED3-4686-9032-0B2ACE8BC443}"/>
    <dgm:cxn modelId="{9D090A06-4A87-4CD7-ACA5-2A3EDCAC1ADC}" type="presOf" srcId="{6714450F-3DDE-4A5F-ABC4-B218F4709032}" destId="{BE37D354-3F95-4463-BE32-7C4EA1A0D69C}" srcOrd="0" destOrd="0" presId="urn:microsoft.com/office/officeart/2005/8/layout/vList3"/>
    <dgm:cxn modelId="{7248E0B3-C2EA-4AC0-A650-97CB47C75C23}" type="presOf" srcId="{128F4DAC-377A-44DE-9846-61D7B08BC73A}" destId="{460F23BC-6DA0-4D0A-8012-128BC33F514E}" srcOrd="0" destOrd="0" presId="urn:microsoft.com/office/officeart/2005/8/layout/vList3"/>
    <dgm:cxn modelId="{C048A26A-5C6F-48B6-8AA4-9F31CB382DDD}" type="presOf" srcId="{00215F3E-FFFE-4592-B406-4F8BE41CEB3A}" destId="{F7A509AC-D732-4504-A126-EE174EFE1F37}" srcOrd="0" destOrd="0" presId="urn:microsoft.com/office/officeart/2005/8/layout/vList3"/>
    <dgm:cxn modelId="{82DB27D9-AB98-4EF5-B596-A4B5CBF2F979}" type="presOf" srcId="{EE31A0D7-15A6-4C16-A713-9350331581C4}" destId="{7F9C9720-3621-4177-BB13-788559D93578}" srcOrd="0" destOrd="0" presId="urn:microsoft.com/office/officeart/2005/8/layout/vList3"/>
    <dgm:cxn modelId="{6DB79784-4A19-45E5-98BF-392F1CE03A75}" srcId="{C512CEC0-BFD3-43A6-BC28-ECC2C2DEC2D5}" destId="{1F0264D4-B6EE-4D12-A385-A76E14F56FDE}" srcOrd="8" destOrd="0" parTransId="{9ACC44E4-FD66-42FA-A111-4A72E442F668}" sibTransId="{D46C5806-2846-42CF-9252-3FB58D8F2F06}"/>
    <dgm:cxn modelId="{CF8F893E-B410-49D8-AD0E-E5D45FAC12F8}" type="presOf" srcId="{C62F40B2-6979-4729-8E21-B48B0E96DB62}" destId="{A73BD673-C5DA-4E89-8EE4-786C30638265}" srcOrd="0" destOrd="0" presId="urn:microsoft.com/office/officeart/2005/8/layout/vList3"/>
    <dgm:cxn modelId="{7A75845C-13F0-4A5F-8CA4-87FFE61602C4}" srcId="{C512CEC0-BFD3-43A6-BC28-ECC2C2DEC2D5}" destId="{B4FCE66B-5B7B-403F-A343-DDB2A81208B5}" srcOrd="2" destOrd="0" parTransId="{A75C5A84-D19D-4252-A881-45CC485505EB}" sibTransId="{825FAB82-D643-4BA5-9021-0EE8B96B34B3}"/>
    <dgm:cxn modelId="{44BD00FB-151B-4C71-AAE8-AE939C2A51AC}" srcId="{C512CEC0-BFD3-43A6-BC28-ECC2C2DEC2D5}" destId="{C62F40B2-6979-4729-8E21-B48B0E96DB62}" srcOrd="0" destOrd="0" parTransId="{3EB9CFCC-9FCA-4884-8FF8-3C875C64A372}" sibTransId="{55E54D59-58DC-43FD-9ED1-AE61632FDDD1}"/>
    <dgm:cxn modelId="{0D7B3580-484D-409A-909D-3E6E0873E4AE}" type="presParOf" srcId="{0CCDFEEF-9F0B-4E3D-B9BA-D0B4DE5B42CF}" destId="{56A7CED8-F0D0-45CB-8760-2C61FC2B6DFC}" srcOrd="0" destOrd="0" presId="urn:microsoft.com/office/officeart/2005/8/layout/vList3"/>
    <dgm:cxn modelId="{9E8EABF1-09F2-462E-9393-8FA319530066}" type="presParOf" srcId="{56A7CED8-F0D0-45CB-8760-2C61FC2B6DFC}" destId="{088CAA76-94CB-4BFA-8732-9FC1A93FD256}" srcOrd="0" destOrd="0" presId="urn:microsoft.com/office/officeart/2005/8/layout/vList3"/>
    <dgm:cxn modelId="{1E0ACDD6-21EF-4E15-AB09-965493B58D96}" type="presParOf" srcId="{56A7CED8-F0D0-45CB-8760-2C61FC2B6DFC}" destId="{A73BD673-C5DA-4E89-8EE4-786C30638265}" srcOrd="1" destOrd="0" presId="urn:microsoft.com/office/officeart/2005/8/layout/vList3"/>
    <dgm:cxn modelId="{D24EB6C8-2053-4D9F-9932-304D276E41BC}" type="presParOf" srcId="{0CCDFEEF-9F0B-4E3D-B9BA-D0B4DE5B42CF}" destId="{1257E52F-46B5-4AC3-AA13-0C3B89661A1E}" srcOrd="1" destOrd="0" presId="urn:microsoft.com/office/officeart/2005/8/layout/vList3"/>
    <dgm:cxn modelId="{3994A27D-DE15-4A92-B4E6-1366CABE88A4}" type="presParOf" srcId="{0CCDFEEF-9F0B-4E3D-B9BA-D0B4DE5B42CF}" destId="{A6C7D01F-ED73-40D5-85C6-368FA612F896}" srcOrd="2" destOrd="0" presId="urn:microsoft.com/office/officeart/2005/8/layout/vList3"/>
    <dgm:cxn modelId="{7F026BF0-3914-4DD2-B895-403532F79B6B}" type="presParOf" srcId="{A6C7D01F-ED73-40D5-85C6-368FA612F896}" destId="{14A63DAA-670F-4DEB-8FD6-15AA849D7F1E}" srcOrd="0" destOrd="0" presId="urn:microsoft.com/office/officeart/2005/8/layout/vList3"/>
    <dgm:cxn modelId="{87631003-E78A-493B-9EC2-6AE122294611}" type="presParOf" srcId="{A6C7D01F-ED73-40D5-85C6-368FA612F896}" destId="{BE37D354-3F95-4463-BE32-7C4EA1A0D69C}" srcOrd="1" destOrd="0" presId="urn:microsoft.com/office/officeart/2005/8/layout/vList3"/>
    <dgm:cxn modelId="{D33339BD-1FF0-4177-A6C7-E6E0BD2F26C0}" type="presParOf" srcId="{0CCDFEEF-9F0B-4E3D-B9BA-D0B4DE5B42CF}" destId="{965AEA95-F14E-4EF4-A4D8-EB4751B2C2D6}" srcOrd="3" destOrd="0" presId="urn:microsoft.com/office/officeart/2005/8/layout/vList3"/>
    <dgm:cxn modelId="{9274E607-D6AE-44FF-9B63-49BDF32E68DA}" type="presParOf" srcId="{0CCDFEEF-9F0B-4E3D-B9BA-D0B4DE5B42CF}" destId="{19BFE8CD-2685-4C00-8D7D-4C5A59D4C563}" srcOrd="4" destOrd="0" presId="urn:microsoft.com/office/officeart/2005/8/layout/vList3"/>
    <dgm:cxn modelId="{F3B98989-A75E-4A6E-B9D7-B2CCBEB410E5}" type="presParOf" srcId="{19BFE8CD-2685-4C00-8D7D-4C5A59D4C563}" destId="{ADA5CF7D-C448-4709-B3D1-B8B8E8003D9E}" srcOrd="0" destOrd="0" presId="urn:microsoft.com/office/officeart/2005/8/layout/vList3"/>
    <dgm:cxn modelId="{EB23A739-F9E4-4005-AFB3-25FF9B5DB233}" type="presParOf" srcId="{19BFE8CD-2685-4C00-8D7D-4C5A59D4C563}" destId="{68224A6B-5851-4FA1-8D68-BE6AA8408AE4}" srcOrd="1" destOrd="0" presId="urn:microsoft.com/office/officeart/2005/8/layout/vList3"/>
    <dgm:cxn modelId="{235F6FED-4DED-4DB4-AA0B-E703D91A2520}" type="presParOf" srcId="{0CCDFEEF-9F0B-4E3D-B9BA-D0B4DE5B42CF}" destId="{D3A00D6C-9CCF-4F56-B257-4740B3A4BEC1}" srcOrd="5" destOrd="0" presId="urn:microsoft.com/office/officeart/2005/8/layout/vList3"/>
    <dgm:cxn modelId="{C236A2E3-861D-4D5A-94E2-0D1D57346731}" type="presParOf" srcId="{0CCDFEEF-9F0B-4E3D-B9BA-D0B4DE5B42CF}" destId="{33A8C554-EFDB-4312-A586-D24588E56E58}" srcOrd="6" destOrd="0" presId="urn:microsoft.com/office/officeart/2005/8/layout/vList3"/>
    <dgm:cxn modelId="{983A3892-1225-4132-AA30-29E772BCC814}" type="presParOf" srcId="{33A8C554-EFDB-4312-A586-D24588E56E58}" destId="{937D377C-0A3E-4128-80BF-5D6F46FFEE43}" srcOrd="0" destOrd="0" presId="urn:microsoft.com/office/officeart/2005/8/layout/vList3"/>
    <dgm:cxn modelId="{EEE73434-FDAF-42BD-8BD9-AFF5147600BA}" type="presParOf" srcId="{33A8C554-EFDB-4312-A586-D24588E56E58}" destId="{F7A509AC-D732-4504-A126-EE174EFE1F37}" srcOrd="1" destOrd="0" presId="urn:microsoft.com/office/officeart/2005/8/layout/vList3"/>
    <dgm:cxn modelId="{E675D538-0C1B-49D1-ABCB-949B90835169}" type="presParOf" srcId="{0CCDFEEF-9F0B-4E3D-B9BA-D0B4DE5B42CF}" destId="{B52855B1-5E9F-40A0-BBEC-415AED458F51}" srcOrd="7" destOrd="0" presId="urn:microsoft.com/office/officeart/2005/8/layout/vList3"/>
    <dgm:cxn modelId="{3D898EE0-AC28-4A0F-A114-616F7E0373CE}" type="presParOf" srcId="{0CCDFEEF-9F0B-4E3D-B9BA-D0B4DE5B42CF}" destId="{51ED6CD5-48F5-4722-83A6-BA123C919741}" srcOrd="8" destOrd="0" presId="urn:microsoft.com/office/officeart/2005/8/layout/vList3"/>
    <dgm:cxn modelId="{A5558AF6-EE72-409B-8784-500C347FA9EE}" type="presParOf" srcId="{51ED6CD5-48F5-4722-83A6-BA123C919741}" destId="{6BDF6FF2-7002-474A-B579-2207D8889465}" srcOrd="0" destOrd="0" presId="urn:microsoft.com/office/officeart/2005/8/layout/vList3"/>
    <dgm:cxn modelId="{7FC7BD4D-D2B8-4E90-8FA7-34AD0983DB3C}" type="presParOf" srcId="{51ED6CD5-48F5-4722-83A6-BA123C919741}" destId="{9E973D30-07AD-4BDD-A889-7B75592B58C8}" srcOrd="1" destOrd="0" presId="urn:microsoft.com/office/officeart/2005/8/layout/vList3"/>
    <dgm:cxn modelId="{2E14C04F-F907-470A-BADB-A58A367068A8}" type="presParOf" srcId="{0CCDFEEF-9F0B-4E3D-B9BA-D0B4DE5B42CF}" destId="{4FDA5B38-A5F8-4B5F-95E4-03E70C6B6BC1}" srcOrd="9" destOrd="0" presId="urn:microsoft.com/office/officeart/2005/8/layout/vList3"/>
    <dgm:cxn modelId="{4F7C6350-9864-4D53-A285-3B8989393057}" type="presParOf" srcId="{0CCDFEEF-9F0B-4E3D-B9BA-D0B4DE5B42CF}" destId="{4BD957D7-1D7E-430F-B3ED-9622F7668739}" srcOrd="10" destOrd="0" presId="urn:microsoft.com/office/officeart/2005/8/layout/vList3"/>
    <dgm:cxn modelId="{72BFD6A1-F597-41D7-AD0E-11AD86C6DD26}" type="presParOf" srcId="{4BD957D7-1D7E-430F-B3ED-9622F7668739}" destId="{5A5D5335-C000-44E1-9AA2-12BB667D10EB}" srcOrd="0" destOrd="0" presId="urn:microsoft.com/office/officeart/2005/8/layout/vList3"/>
    <dgm:cxn modelId="{78C7344B-48BF-4C2E-A479-FF00B0A16982}" type="presParOf" srcId="{4BD957D7-1D7E-430F-B3ED-9622F7668739}" destId="{7F9C9720-3621-4177-BB13-788559D93578}" srcOrd="1" destOrd="0" presId="urn:microsoft.com/office/officeart/2005/8/layout/vList3"/>
    <dgm:cxn modelId="{25600AA5-05BB-44C7-AD57-7E6CD2A6E737}" type="presParOf" srcId="{0CCDFEEF-9F0B-4E3D-B9BA-D0B4DE5B42CF}" destId="{6C0300FF-4D57-4728-A080-6239B796DBE1}" srcOrd="11" destOrd="0" presId="urn:microsoft.com/office/officeart/2005/8/layout/vList3"/>
    <dgm:cxn modelId="{A8D9EDE5-8310-426E-BDB8-C4FA1A23FE41}" type="presParOf" srcId="{0CCDFEEF-9F0B-4E3D-B9BA-D0B4DE5B42CF}" destId="{306FB2EF-AB74-4A19-AB51-25E6E61689AB}" srcOrd="12" destOrd="0" presId="urn:microsoft.com/office/officeart/2005/8/layout/vList3"/>
    <dgm:cxn modelId="{3BA25FEF-8076-4ADE-B6BE-20FC4366D498}" type="presParOf" srcId="{306FB2EF-AB74-4A19-AB51-25E6E61689AB}" destId="{E6602635-1EA2-499B-839D-37DEF6848705}" srcOrd="0" destOrd="0" presId="urn:microsoft.com/office/officeart/2005/8/layout/vList3"/>
    <dgm:cxn modelId="{F1E7A821-41A6-46BF-9A1D-D1D00BF31303}" type="presParOf" srcId="{306FB2EF-AB74-4A19-AB51-25E6E61689AB}" destId="{5B8D9E9C-132F-4489-B8D4-FEB4311BA82C}" srcOrd="1" destOrd="0" presId="urn:microsoft.com/office/officeart/2005/8/layout/vList3"/>
    <dgm:cxn modelId="{FA31E148-3921-407B-958F-D7EB4E6BF731}" type="presParOf" srcId="{0CCDFEEF-9F0B-4E3D-B9BA-D0B4DE5B42CF}" destId="{C8746BDC-4A12-421A-B445-692A4A28DF8B}" srcOrd="13" destOrd="0" presId="urn:microsoft.com/office/officeart/2005/8/layout/vList3"/>
    <dgm:cxn modelId="{231763C2-57D2-47B9-8161-AF7BDB155F32}" type="presParOf" srcId="{0CCDFEEF-9F0B-4E3D-B9BA-D0B4DE5B42CF}" destId="{A37AF7BE-53AB-48D3-A170-E76CD833F44D}" srcOrd="14" destOrd="0" presId="urn:microsoft.com/office/officeart/2005/8/layout/vList3"/>
    <dgm:cxn modelId="{01D7AEAB-ECC3-4EF1-B2E9-28D497FE631F}" type="presParOf" srcId="{A37AF7BE-53AB-48D3-A170-E76CD833F44D}" destId="{3822DFB6-166A-47E1-9E29-2344FF779D50}" srcOrd="0" destOrd="0" presId="urn:microsoft.com/office/officeart/2005/8/layout/vList3"/>
    <dgm:cxn modelId="{0AADBAC5-89A7-4DEF-B2B1-37AAE5C2EF7D}" type="presParOf" srcId="{A37AF7BE-53AB-48D3-A170-E76CD833F44D}" destId="{460F23BC-6DA0-4D0A-8012-128BC33F514E}" srcOrd="1" destOrd="0" presId="urn:microsoft.com/office/officeart/2005/8/layout/vList3"/>
    <dgm:cxn modelId="{43E2B92A-9951-47BF-9C64-C9026A718D0E}" type="presParOf" srcId="{0CCDFEEF-9F0B-4E3D-B9BA-D0B4DE5B42CF}" destId="{89855CAA-2396-4690-B514-C8D6D7DCF211}" srcOrd="15" destOrd="0" presId="urn:microsoft.com/office/officeart/2005/8/layout/vList3"/>
    <dgm:cxn modelId="{F46511C9-1C78-4859-AB5C-CE9CF2878B24}" type="presParOf" srcId="{0CCDFEEF-9F0B-4E3D-B9BA-D0B4DE5B42CF}" destId="{5547DA15-A61A-40A8-BA00-ABFF24FEB116}" srcOrd="16" destOrd="0" presId="urn:microsoft.com/office/officeart/2005/8/layout/vList3"/>
    <dgm:cxn modelId="{69113A7A-3046-471C-A006-56450310878A}" type="presParOf" srcId="{5547DA15-A61A-40A8-BA00-ABFF24FEB116}" destId="{7113A1BC-C50E-48C3-BAAC-EACB1D79317B}" srcOrd="0" destOrd="0" presId="urn:microsoft.com/office/officeart/2005/8/layout/vList3"/>
    <dgm:cxn modelId="{9A1CFD39-1FEE-4B49-A531-59C40D29555A}" type="presParOf" srcId="{5547DA15-A61A-40A8-BA00-ABFF24FEB116}" destId="{4B2EE207-A74F-47AC-BE25-568FE8FA9E04}" srcOrd="1" destOrd="0" presId="urn:microsoft.com/office/officeart/2005/8/layout/vList3"/>
    <dgm:cxn modelId="{2FFE84D7-F063-4624-AE57-6915E16302BD}" type="presParOf" srcId="{0CCDFEEF-9F0B-4E3D-B9BA-D0B4DE5B42CF}" destId="{7CACA858-0653-4666-A2BD-BEA7BF29C187}" srcOrd="17" destOrd="0" presId="urn:microsoft.com/office/officeart/2005/8/layout/vList3"/>
    <dgm:cxn modelId="{9485ABEB-1883-4BB6-8258-FE379AB3FF05}" type="presParOf" srcId="{0CCDFEEF-9F0B-4E3D-B9BA-D0B4DE5B42CF}" destId="{A579A8BA-0FAF-42F3-90FC-8B33C2A79E11}" srcOrd="18" destOrd="0" presId="urn:microsoft.com/office/officeart/2005/8/layout/vList3"/>
    <dgm:cxn modelId="{37E33982-540C-44BF-A8D7-5EB0DF1C042C}" type="presParOf" srcId="{A579A8BA-0FAF-42F3-90FC-8B33C2A79E11}" destId="{9B55945C-635F-417B-AE52-392FB8173283}" srcOrd="0" destOrd="0" presId="urn:microsoft.com/office/officeart/2005/8/layout/vList3"/>
    <dgm:cxn modelId="{71C93BDC-17C1-41D6-839C-935FFA3F7547}" type="presParOf" srcId="{A579A8BA-0FAF-42F3-90FC-8B33C2A79E11}" destId="{F645E9F1-2FDB-4382-8B67-BE15D4DF70E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D235EA-BECB-4B6E-A10B-1FD12F832E82}">
      <dsp:nvSpPr>
        <dsp:cNvPr id="0" name=""/>
        <dsp:cNvSpPr/>
      </dsp:nvSpPr>
      <dsp:spPr>
        <a:xfrm>
          <a:off x="1542" y="-236745"/>
          <a:ext cx="2399258" cy="5085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Her yıl </a:t>
          </a:r>
          <a:r>
            <a:rPr lang="tr-TR" sz="2100" kern="1200" dirty="0" err="1" smtClean="0"/>
            <a:t>hospitalize</a:t>
          </a:r>
          <a:r>
            <a:rPr lang="tr-TR" sz="2100" kern="1200" dirty="0" smtClean="0"/>
            <a:t> edilen  </a:t>
          </a:r>
          <a:r>
            <a:rPr lang="tr-TR" sz="2100" kern="1200" dirty="0" err="1" smtClean="0"/>
            <a:t>adneksiyal</a:t>
          </a:r>
          <a:r>
            <a:rPr lang="tr-TR" sz="2100" kern="1200" dirty="0" smtClean="0"/>
            <a:t>  kitle sayısı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 %13-21 </a:t>
          </a:r>
          <a:r>
            <a:rPr lang="tr-TR" sz="2100" kern="1200" dirty="0" err="1" smtClean="0"/>
            <a:t>malign</a:t>
          </a:r>
          <a:r>
            <a:rPr lang="tr-TR" sz="2100" kern="1200" dirty="0" smtClean="0"/>
            <a:t>.</a:t>
          </a:r>
          <a:endParaRPr lang="tr-TR" sz="2100" kern="1200" dirty="0"/>
        </a:p>
      </dsp:txBody>
      <dsp:txXfrm>
        <a:off x="1542" y="1797327"/>
        <a:ext cx="2399258" cy="2034073"/>
      </dsp:txXfrm>
    </dsp:sp>
    <dsp:sp modelId="{8CAB6BCE-EE13-4AFF-9C07-DAA2F1CE8401}">
      <dsp:nvSpPr>
        <dsp:cNvPr id="0" name=""/>
        <dsp:cNvSpPr/>
      </dsp:nvSpPr>
      <dsp:spPr>
        <a:xfrm>
          <a:off x="354488" y="68365"/>
          <a:ext cx="1693366" cy="16933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93940-4025-4899-B55D-77A9B7CF65EA}">
      <dsp:nvSpPr>
        <dsp:cNvPr id="0" name=""/>
        <dsp:cNvSpPr/>
      </dsp:nvSpPr>
      <dsp:spPr>
        <a:xfrm>
          <a:off x="2472778" y="-236745"/>
          <a:ext cx="2399258" cy="5085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Tüm kadınların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adneksiyal</a:t>
          </a:r>
          <a:r>
            <a:rPr lang="tr-TR" sz="2100" kern="1200" dirty="0" smtClean="0"/>
            <a:t> kitle nedeniyle </a:t>
          </a:r>
          <a:r>
            <a:rPr lang="tr-TR" sz="2100" kern="1200" dirty="0" err="1" smtClean="0"/>
            <a:t>opere</a:t>
          </a:r>
          <a:r>
            <a:rPr lang="tr-TR" sz="2100" kern="1200" dirty="0" smtClean="0"/>
            <a:t> edilme oranı</a:t>
          </a:r>
          <a:endParaRPr lang="tr-TR" sz="2100" kern="1200" dirty="0"/>
        </a:p>
      </dsp:txBody>
      <dsp:txXfrm>
        <a:off x="2472778" y="1797327"/>
        <a:ext cx="2399258" cy="2034073"/>
      </dsp:txXfrm>
    </dsp:sp>
    <dsp:sp modelId="{DE23B12C-24E2-4165-A481-871A100D12B6}">
      <dsp:nvSpPr>
        <dsp:cNvPr id="0" name=""/>
        <dsp:cNvSpPr/>
      </dsp:nvSpPr>
      <dsp:spPr>
        <a:xfrm>
          <a:off x="2825724" y="68365"/>
          <a:ext cx="1693366" cy="169336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375B9-6397-4B90-AAD8-3E53FB21AA9A}">
      <dsp:nvSpPr>
        <dsp:cNvPr id="0" name=""/>
        <dsp:cNvSpPr/>
      </dsp:nvSpPr>
      <dsp:spPr>
        <a:xfrm>
          <a:off x="4944015" y="-236745"/>
          <a:ext cx="2399258" cy="5085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Yaşam boyu </a:t>
          </a:r>
          <a:r>
            <a:rPr lang="tr-TR" sz="2100" kern="1200" dirty="0" err="1" smtClean="0"/>
            <a:t>over</a:t>
          </a:r>
          <a:r>
            <a:rPr lang="tr-TR" sz="2100" kern="1200" dirty="0" smtClean="0"/>
            <a:t> kanseri olma riski </a:t>
          </a:r>
          <a:endParaRPr lang="tr-TR" sz="2100" kern="1200" dirty="0"/>
        </a:p>
      </dsp:txBody>
      <dsp:txXfrm>
        <a:off x="4944015" y="1797327"/>
        <a:ext cx="2399258" cy="2034073"/>
      </dsp:txXfrm>
    </dsp:sp>
    <dsp:sp modelId="{1CEB25F0-EE6E-49FD-A382-892CFAE6B638}">
      <dsp:nvSpPr>
        <dsp:cNvPr id="0" name=""/>
        <dsp:cNvSpPr/>
      </dsp:nvSpPr>
      <dsp:spPr>
        <a:xfrm>
          <a:off x="5296961" y="68365"/>
          <a:ext cx="1693366" cy="169336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C2A1F9-924C-4120-BCD0-C02200FC3A24}">
      <dsp:nvSpPr>
        <dsp:cNvPr id="0" name=""/>
        <dsp:cNvSpPr/>
      </dsp:nvSpPr>
      <dsp:spPr>
        <a:xfrm>
          <a:off x="86751" y="3103650"/>
          <a:ext cx="7171313" cy="221827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FB6902-64BF-42E9-A2F9-36CA1C7D1D8A}">
      <dsp:nvSpPr>
        <dsp:cNvPr id="0" name=""/>
        <dsp:cNvSpPr/>
      </dsp:nvSpPr>
      <dsp:spPr>
        <a:xfrm>
          <a:off x="2448274" y="72001"/>
          <a:ext cx="3223929" cy="32239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Yaş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Anamnez</a:t>
          </a:r>
          <a:endParaRPr lang="tr-TR" sz="2000" kern="1200" dirty="0"/>
        </a:p>
      </dsp:txBody>
      <dsp:txXfrm>
        <a:off x="2878131" y="636188"/>
        <a:ext cx="2364215" cy="1450768"/>
      </dsp:txXfrm>
    </dsp:sp>
    <dsp:sp modelId="{F3A3C4B3-2D30-4BCE-9DD3-B21979934F42}">
      <dsp:nvSpPr>
        <dsp:cNvPr id="0" name=""/>
        <dsp:cNvSpPr/>
      </dsp:nvSpPr>
      <dsp:spPr>
        <a:xfrm>
          <a:off x="3259747" y="2082121"/>
          <a:ext cx="3223929" cy="32239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solidFill>
                <a:schemeClr val="tx2"/>
              </a:solidFill>
            </a:rPr>
            <a:t>USG, </a:t>
          </a:r>
          <a:r>
            <a:rPr lang="tr-TR" sz="2400" b="1" kern="1200" dirty="0" err="1" smtClean="0">
              <a:solidFill>
                <a:schemeClr val="tx2"/>
              </a:solidFill>
            </a:rPr>
            <a:t>Skorlama</a:t>
          </a:r>
          <a:r>
            <a:rPr lang="tr-TR" sz="2400" b="1" kern="1200" dirty="0" smtClean="0">
              <a:solidFill>
                <a:schemeClr val="tx2"/>
              </a:solidFill>
            </a:rPr>
            <a:t> Sistemleri,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solidFill>
                <a:schemeClr val="tx2"/>
              </a:solidFill>
            </a:rPr>
            <a:t>MRI,</a:t>
          </a:r>
          <a:endParaRPr lang="tr-TR" sz="2000" b="1" kern="1200" dirty="0" smtClean="0">
            <a:solidFill>
              <a:schemeClr val="tx2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Tm</a:t>
          </a:r>
          <a:r>
            <a:rPr lang="tr-TR" sz="2000" kern="1200" dirty="0" smtClean="0"/>
            <a:t> </a:t>
          </a:r>
          <a:r>
            <a:rPr lang="tr-TR" sz="2000" kern="1200" dirty="0" err="1" smtClean="0"/>
            <a:t>Markerları</a:t>
          </a:r>
          <a:endParaRPr lang="tr-TR" sz="2000" kern="1200" dirty="0"/>
        </a:p>
      </dsp:txBody>
      <dsp:txXfrm>
        <a:off x="4245733" y="2914969"/>
        <a:ext cx="1934357" cy="1773161"/>
      </dsp:txXfrm>
    </dsp:sp>
    <dsp:sp modelId="{8F3331F8-61D7-4B30-8FFD-94235951C8AE}">
      <dsp:nvSpPr>
        <dsp:cNvPr id="0" name=""/>
        <dsp:cNvSpPr/>
      </dsp:nvSpPr>
      <dsp:spPr>
        <a:xfrm>
          <a:off x="933145" y="2082121"/>
          <a:ext cx="3223929" cy="322392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Muayene Bulguları</a:t>
          </a:r>
          <a:endParaRPr lang="tr-TR" sz="2000" kern="1200" dirty="0"/>
        </a:p>
      </dsp:txBody>
      <dsp:txXfrm>
        <a:off x="1236732" y="2914969"/>
        <a:ext cx="1934357" cy="17731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3BD673-C5DA-4E89-8EE4-786C30638265}">
      <dsp:nvSpPr>
        <dsp:cNvPr id="0" name=""/>
        <dsp:cNvSpPr/>
      </dsp:nvSpPr>
      <dsp:spPr>
        <a:xfrm rot="10800000">
          <a:off x="1578064" y="2847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err="1" smtClean="0"/>
            <a:t>Kistik</a:t>
          </a:r>
          <a:r>
            <a:rPr lang="tr-TR" sz="1900" kern="1200" dirty="0" smtClean="0"/>
            <a:t> / </a:t>
          </a:r>
          <a:r>
            <a:rPr lang="tr-TR" sz="1900" kern="1200" dirty="0" err="1" smtClean="0"/>
            <a:t>solid</a:t>
          </a:r>
          <a:endParaRPr lang="tr-TR" sz="1900" kern="1200" dirty="0" smtClean="0"/>
        </a:p>
      </dsp:txBody>
      <dsp:txXfrm rot="10800000">
        <a:off x="1578064" y="2847"/>
        <a:ext cx="5865613" cy="402541"/>
      </dsp:txXfrm>
    </dsp:sp>
    <dsp:sp modelId="{088CAA76-94CB-4BFA-8732-9FC1A93FD256}">
      <dsp:nvSpPr>
        <dsp:cNvPr id="0" name=""/>
        <dsp:cNvSpPr/>
      </dsp:nvSpPr>
      <dsp:spPr>
        <a:xfrm>
          <a:off x="1376793" y="2847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37D354-3F95-4463-BE32-7C4EA1A0D69C}">
      <dsp:nvSpPr>
        <dsp:cNvPr id="0" name=""/>
        <dsp:cNvSpPr/>
      </dsp:nvSpPr>
      <dsp:spPr>
        <a:xfrm rot="10800000">
          <a:off x="1578064" y="525551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smtClean="0"/>
            <a:t>İrregüler yüzey</a:t>
          </a:r>
          <a:endParaRPr lang="tr-TR" sz="1900" kern="1200" dirty="0" smtClean="0"/>
        </a:p>
      </dsp:txBody>
      <dsp:txXfrm rot="10800000">
        <a:off x="1578064" y="525551"/>
        <a:ext cx="5865613" cy="402541"/>
      </dsp:txXfrm>
    </dsp:sp>
    <dsp:sp modelId="{14A63DAA-670F-4DEB-8FD6-15AA849D7F1E}">
      <dsp:nvSpPr>
        <dsp:cNvPr id="0" name=""/>
        <dsp:cNvSpPr/>
      </dsp:nvSpPr>
      <dsp:spPr>
        <a:xfrm>
          <a:off x="1376793" y="525551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224A6B-5851-4FA1-8D68-BE6AA8408AE4}">
      <dsp:nvSpPr>
        <dsp:cNvPr id="0" name=""/>
        <dsp:cNvSpPr/>
      </dsp:nvSpPr>
      <dsp:spPr>
        <a:xfrm rot="10800000">
          <a:off x="1578064" y="1048254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smtClean="0"/>
            <a:t>Septum kalınlığı</a:t>
          </a:r>
          <a:endParaRPr lang="tr-TR" sz="1900" kern="1200" dirty="0" smtClean="0"/>
        </a:p>
      </dsp:txBody>
      <dsp:txXfrm rot="10800000">
        <a:off x="1578064" y="1048254"/>
        <a:ext cx="5865613" cy="402541"/>
      </dsp:txXfrm>
    </dsp:sp>
    <dsp:sp modelId="{ADA5CF7D-C448-4709-B3D1-B8B8E8003D9E}">
      <dsp:nvSpPr>
        <dsp:cNvPr id="0" name=""/>
        <dsp:cNvSpPr/>
      </dsp:nvSpPr>
      <dsp:spPr>
        <a:xfrm>
          <a:off x="1376793" y="1048254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7A509AC-D732-4504-A126-EE174EFE1F37}">
      <dsp:nvSpPr>
        <dsp:cNvPr id="0" name=""/>
        <dsp:cNvSpPr/>
      </dsp:nvSpPr>
      <dsp:spPr>
        <a:xfrm rot="10800000">
          <a:off x="1578064" y="1570958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err="1" smtClean="0"/>
            <a:t>Papiller</a:t>
          </a:r>
          <a:r>
            <a:rPr lang="tr-TR" sz="1900" kern="1200" dirty="0" smtClean="0"/>
            <a:t> yapı </a:t>
          </a:r>
          <a:endParaRPr lang="tr-TR" sz="1900" kern="1200" dirty="0"/>
        </a:p>
      </dsp:txBody>
      <dsp:txXfrm rot="10800000">
        <a:off x="1578064" y="1570958"/>
        <a:ext cx="5865613" cy="402541"/>
      </dsp:txXfrm>
    </dsp:sp>
    <dsp:sp modelId="{937D377C-0A3E-4128-80BF-5D6F46FFEE43}">
      <dsp:nvSpPr>
        <dsp:cNvPr id="0" name=""/>
        <dsp:cNvSpPr/>
      </dsp:nvSpPr>
      <dsp:spPr>
        <a:xfrm>
          <a:off x="1376793" y="1570958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E973D30-07AD-4BDD-A889-7B75592B58C8}">
      <dsp:nvSpPr>
        <dsp:cNvPr id="0" name=""/>
        <dsp:cNvSpPr/>
      </dsp:nvSpPr>
      <dsp:spPr>
        <a:xfrm rot="10800000">
          <a:off x="1578064" y="2093661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smtClean="0"/>
            <a:t>Vaskularizasyon </a:t>
          </a:r>
          <a:endParaRPr lang="tr-TR" sz="1900" kern="1200"/>
        </a:p>
      </dsp:txBody>
      <dsp:txXfrm rot="10800000">
        <a:off x="1578064" y="2093661"/>
        <a:ext cx="5865613" cy="402541"/>
      </dsp:txXfrm>
    </dsp:sp>
    <dsp:sp modelId="{6BDF6FF2-7002-474A-B579-2207D8889465}">
      <dsp:nvSpPr>
        <dsp:cNvPr id="0" name=""/>
        <dsp:cNvSpPr/>
      </dsp:nvSpPr>
      <dsp:spPr>
        <a:xfrm>
          <a:off x="1376793" y="2093661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F9C9720-3621-4177-BB13-788559D93578}">
      <dsp:nvSpPr>
        <dsp:cNvPr id="0" name=""/>
        <dsp:cNvSpPr/>
      </dsp:nvSpPr>
      <dsp:spPr>
        <a:xfrm rot="10800000">
          <a:off x="1578064" y="2616364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Asit </a:t>
          </a:r>
          <a:endParaRPr lang="tr-TR" sz="1900" kern="1200" dirty="0"/>
        </a:p>
      </dsp:txBody>
      <dsp:txXfrm rot="10800000">
        <a:off x="1578064" y="2616364"/>
        <a:ext cx="5865613" cy="402541"/>
      </dsp:txXfrm>
    </dsp:sp>
    <dsp:sp modelId="{5A5D5335-C000-44E1-9AA2-12BB667D10EB}">
      <dsp:nvSpPr>
        <dsp:cNvPr id="0" name=""/>
        <dsp:cNvSpPr/>
      </dsp:nvSpPr>
      <dsp:spPr>
        <a:xfrm>
          <a:off x="1376793" y="2616364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B8D9E9C-132F-4489-B8D4-FEB4311BA82C}">
      <dsp:nvSpPr>
        <dsp:cNvPr id="0" name=""/>
        <dsp:cNvSpPr/>
      </dsp:nvSpPr>
      <dsp:spPr>
        <a:xfrm rot="10800000">
          <a:off x="1578064" y="3139068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Periton yüzeyinde </a:t>
          </a:r>
          <a:r>
            <a:rPr lang="tr-TR" sz="1900" kern="1200" dirty="0" err="1" smtClean="0"/>
            <a:t>implant</a:t>
          </a:r>
          <a:r>
            <a:rPr lang="tr-TR" sz="1900" kern="1200" dirty="0" smtClean="0"/>
            <a:t> </a:t>
          </a:r>
        </a:p>
      </dsp:txBody>
      <dsp:txXfrm rot="10800000">
        <a:off x="1578064" y="3139068"/>
        <a:ext cx="5865613" cy="402541"/>
      </dsp:txXfrm>
    </dsp:sp>
    <dsp:sp modelId="{E6602635-1EA2-499B-839D-37DEF6848705}">
      <dsp:nvSpPr>
        <dsp:cNvPr id="0" name=""/>
        <dsp:cNvSpPr/>
      </dsp:nvSpPr>
      <dsp:spPr>
        <a:xfrm>
          <a:off x="1376793" y="3139068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0F23BC-6DA0-4D0A-8012-128BC33F514E}">
      <dsp:nvSpPr>
        <dsp:cNvPr id="0" name=""/>
        <dsp:cNvSpPr/>
      </dsp:nvSpPr>
      <dsp:spPr>
        <a:xfrm rot="10800000">
          <a:off x="1578064" y="3661771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Kitlenin çapı</a:t>
          </a:r>
          <a:endParaRPr lang="tr-TR" sz="1900" kern="1200" dirty="0"/>
        </a:p>
      </dsp:txBody>
      <dsp:txXfrm rot="10800000">
        <a:off x="1578064" y="3661771"/>
        <a:ext cx="5865613" cy="402541"/>
      </dsp:txXfrm>
    </dsp:sp>
    <dsp:sp modelId="{3822DFB6-166A-47E1-9E29-2344FF779D50}">
      <dsp:nvSpPr>
        <dsp:cNvPr id="0" name=""/>
        <dsp:cNvSpPr/>
      </dsp:nvSpPr>
      <dsp:spPr>
        <a:xfrm>
          <a:off x="1376793" y="3661771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B2EE207-A74F-47AC-BE25-568FE8FA9E04}">
      <dsp:nvSpPr>
        <dsp:cNvPr id="0" name=""/>
        <dsp:cNvSpPr/>
      </dsp:nvSpPr>
      <dsp:spPr>
        <a:xfrm rot="10800000">
          <a:off x="1578064" y="4184475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smtClean="0"/>
            <a:t>Unilateral / bilateral</a:t>
          </a:r>
          <a:endParaRPr lang="tr-TR" sz="1900" kern="1200" dirty="0" smtClean="0"/>
        </a:p>
      </dsp:txBody>
      <dsp:txXfrm rot="10800000">
        <a:off x="1578064" y="4184475"/>
        <a:ext cx="5865613" cy="402541"/>
      </dsp:txXfrm>
    </dsp:sp>
    <dsp:sp modelId="{7113A1BC-C50E-48C3-BAAC-EACB1D79317B}">
      <dsp:nvSpPr>
        <dsp:cNvPr id="0" name=""/>
        <dsp:cNvSpPr/>
      </dsp:nvSpPr>
      <dsp:spPr>
        <a:xfrm>
          <a:off x="1376793" y="4184475"/>
          <a:ext cx="402541" cy="40254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645E9F1-2FDB-4382-8B67-BE15D4DF70EA}">
      <dsp:nvSpPr>
        <dsp:cNvPr id="0" name=""/>
        <dsp:cNvSpPr/>
      </dsp:nvSpPr>
      <dsp:spPr>
        <a:xfrm rot="10800000">
          <a:off x="1578064" y="4707178"/>
          <a:ext cx="5865613" cy="402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510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Orijin (</a:t>
          </a:r>
          <a:r>
            <a:rPr lang="tr-TR" sz="1900" kern="1200" dirty="0" err="1" smtClean="0"/>
            <a:t>ovarian</a:t>
          </a:r>
          <a:r>
            <a:rPr lang="tr-TR" sz="1900" kern="1200" dirty="0" smtClean="0"/>
            <a:t>, </a:t>
          </a:r>
          <a:r>
            <a:rPr lang="tr-TR" sz="1900" kern="1200" dirty="0" err="1" smtClean="0"/>
            <a:t>tubal</a:t>
          </a:r>
          <a:r>
            <a:rPr lang="tr-TR" sz="1900" kern="1200" dirty="0" smtClean="0"/>
            <a:t>, </a:t>
          </a:r>
          <a:r>
            <a:rPr lang="tr-TR" sz="1900" kern="1200" dirty="0" err="1" smtClean="0"/>
            <a:t>uterin</a:t>
          </a:r>
          <a:r>
            <a:rPr lang="tr-TR" sz="1900" kern="1200" dirty="0" smtClean="0"/>
            <a:t>, </a:t>
          </a:r>
          <a:r>
            <a:rPr lang="tr-TR" sz="1900" kern="1200" dirty="0" err="1" smtClean="0"/>
            <a:t>non</a:t>
          </a:r>
          <a:r>
            <a:rPr lang="tr-TR" sz="1900" kern="1200" dirty="0" smtClean="0"/>
            <a:t> jinekolojik) </a:t>
          </a:r>
          <a:endParaRPr lang="tr-TR" sz="1900" kern="1200" dirty="0"/>
        </a:p>
      </dsp:txBody>
      <dsp:txXfrm rot="10800000">
        <a:off x="1578064" y="4707178"/>
        <a:ext cx="5865613" cy="402541"/>
      </dsp:txXfrm>
    </dsp:sp>
    <dsp:sp modelId="{9B55945C-635F-417B-AE52-392FB8173283}">
      <dsp:nvSpPr>
        <dsp:cNvPr id="0" name=""/>
        <dsp:cNvSpPr/>
      </dsp:nvSpPr>
      <dsp:spPr>
        <a:xfrm>
          <a:off x="1376793" y="4707178"/>
          <a:ext cx="402541" cy="402541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2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4FF85-9B74-4E79-9751-3E5DD53AE1D0}" type="datetimeFigureOut">
              <a:rPr lang="tr-TR" smtClean="0"/>
              <a:pPr/>
              <a:t>20.5.2018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CE859-D7AA-430E-9105-D382776BBA1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1656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Premenapoz</a:t>
            </a:r>
            <a:r>
              <a:rPr lang="tr-TR" dirty="0" smtClean="0"/>
              <a:t> görülen %7-13 </a:t>
            </a:r>
            <a:r>
              <a:rPr lang="tr-TR" dirty="0" err="1" smtClean="0"/>
              <a:t>postmenapoz</a:t>
            </a:r>
            <a:r>
              <a:rPr lang="tr-TR" dirty="0" smtClean="0"/>
              <a:t> %30-45 </a:t>
            </a:r>
            <a:r>
              <a:rPr lang="tr-TR" dirty="0" err="1" smtClean="0"/>
              <a:t>malign</a:t>
            </a:r>
            <a:r>
              <a:rPr lang="tr-TR" dirty="0" smtClean="0"/>
              <a:t>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Mesonefrik</a:t>
            </a:r>
            <a:r>
              <a:rPr lang="tr-TR" dirty="0" smtClean="0"/>
              <a:t> yada </a:t>
            </a:r>
            <a:r>
              <a:rPr lang="tr-TR" dirty="0" err="1" smtClean="0"/>
              <a:t>paramesonefrik</a:t>
            </a:r>
            <a:r>
              <a:rPr lang="tr-TR" dirty="0" smtClean="0"/>
              <a:t> kalıntılardan </a:t>
            </a:r>
            <a:r>
              <a:rPr lang="tr-TR" dirty="0" err="1" smtClean="0"/>
              <a:t>broad</a:t>
            </a:r>
            <a:r>
              <a:rPr lang="tr-TR" dirty="0" smtClean="0"/>
              <a:t> </a:t>
            </a:r>
            <a:r>
              <a:rPr lang="tr-TR" dirty="0" err="1" smtClean="0"/>
              <a:t>ligament</a:t>
            </a:r>
            <a:r>
              <a:rPr lang="tr-TR" dirty="0" smtClean="0"/>
              <a:t> içinde gelişir.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2763  Hasta 10cm altında 6 ay aralıklarla  ortalama 6 yıl takip edilen  2/3’i </a:t>
            </a:r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dirty="0" err="1" smtClean="0"/>
              <a:t>regrese</a:t>
            </a:r>
            <a:r>
              <a:rPr lang="tr-TR" dirty="0" smtClean="0"/>
              <a:t> olup, hiç kanser tespit edilmemiştir.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1148 takip 11 </a:t>
            </a:r>
            <a:r>
              <a:rPr lang="tr-TR" dirty="0" err="1" smtClean="0"/>
              <a:t>ca</a:t>
            </a:r>
            <a:r>
              <a:rPr lang="tr-TR" dirty="0" smtClean="0"/>
              <a:t> 7 sinde </a:t>
            </a:r>
            <a:r>
              <a:rPr lang="tr-TR" dirty="0" err="1" smtClean="0"/>
              <a:t>nodularite</a:t>
            </a:r>
            <a:r>
              <a:rPr lang="tr-TR" dirty="0" smtClean="0"/>
              <a:t> var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46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48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Normal tubayı </a:t>
            </a:r>
            <a:r>
              <a:rPr lang="tr-TR" dirty="0" err="1" smtClean="0"/>
              <a:t>usg</a:t>
            </a:r>
            <a:r>
              <a:rPr lang="tr-TR" dirty="0" smtClean="0"/>
              <a:t> de çok nadir görürüz. Akut/kronik </a:t>
            </a:r>
            <a:r>
              <a:rPr lang="tr-TR" dirty="0" err="1" smtClean="0"/>
              <a:t>inflamatuar</a:t>
            </a:r>
            <a:r>
              <a:rPr lang="tr-TR" dirty="0" smtClean="0"/>
              <a:t> süreçlerle görünür hale gelir. </a:t>
            </a:r>
            <a:r>
              <a:rPr lang="tr-TR" dirty="0" err="1" smtClean="0"/>
              <a:t>Papiler</a:t>
            </a:r>
            <a:r>
              <a:rPr lang="tr-TR" dirty="0" smtClean="0"/>
              <a:t> yapılar </a:t>
            </a:r>
            <a:r>
              <a:rPr lang="tr-TR" dirty="0" err="1" smtClean="0"/>
              <a:t>endosalpingeal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katlantının</a:t>
            </a:r>
            <a:r>
              <a:rPr lang="tr-TR" baseline="0" dirty="0" smtClean="0"/>
              <a:t> kalınlaşmasından </a:t>
            </a:r>
            <a:r>
              <a:rPr lang="tr-TR" baseline="0" dirty="0" err="1" smtClean="0"/>
              <a:t>oluşurtuba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 da </a:t>
            </a:r>
            <a:r>
              <a:rPr lang="tr-TR" baseline="0" dirty="0" err="1" smtClean="0"/>
              <a:t>papiller</a:t>
            </a:r>
            <a:r>
              <a:rPr lang="tr-TR" baseline="0" dirty="0" smtClean="0"/>
              <a:t> yapılar </a:t>
            </a:r>
            <a:r>
              <a:rPr lang="tr-TR" baseline="0" dirty="0" err="1" smtClean="0"/>
              <a:t>dagha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buyuk</a:t>
            </a:r>
            <a:r>
              <a:rPr lang="tr-TR" baseline="0" dirty="0" smtClean="0"/>
              <a:t> ve daha az sayıdadır.</a:t>
            </a:r>
            <a:r>
              <a:rPr lang="tr-TR" baseline="0" dirty="0" err="1" smtClean="0"/>
              <a:t>inkomplet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septa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tup</a:t>
            </a:r>
            <a:r>
              <a:rPr lang="tr-TR" baseline="0" dirty="0" smtClean="0"/>
              <a:t> duvarının kendi üzerinde </a:t>
            </a:r>
            <a:r>
              <a:rPr lang="tr-TR" baseline="0" dirty="0" err="1" smtClean="0"/>
              <a:t>katlanmasındn</a:t>
            </a:r>
            <a:r>
              <a:rPr lang="tr-TR" baseline="0" dirty="0" smtClean="0"/>
              <a:t>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49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Over</a:t>
            </a:r>
            <a:r>
              <a:rPr lang="tr-TR" dirty="0" smtClean="0"/>
              <a:t> ve tuba </a:t>
            </a:r>
            <a:r>
              <a:rPr lang="tr-TR" dirty="0" err="1" smtClean="0"/>
              <a:t>secilir</a:t>
            </a:r>
            <a:r>
              <a:rPr lang="tr-TR" dirty="0" smtClean="0"/>
              <a:t> </a:t>
            </a:r>
            <a:r>
              <a:rPr lang="tr-TR" dirty="0" err="1" smtClean="0"/>
              <a:t>enfektedir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51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58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Tablo yapılacak.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Fonksiyone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baseline="0" dirty="0" smtClean="0"/>
              <a:t> ve</a:t>
            </a:r>
            <a:r>
              <a:rPr lang="tr-TR" dirty="0" smtClean="0"/>
              <a:t> </a:t>
            </a:r>
            <a:r>
              <a:rPr lang="tr-TR" dirty="0" err="1" smtClean="0"/>
              <a:t>endomeriosis</a:t>
            </a:r>
            <a:r>
              <a:rPr lang="tr-TR" dirty="0" smtClean="0"/>
              <a:t> cerrahi yada PID sonrası </a:t>
            </a:r>
            <a:r>
              <a:rPr lang="tr-TR" dirty="0" err="1" smtClean="0"/>
              <a:t>yapışıklıgın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biraeada</a:t>
            </a:r>
            <a:r>
              <a:rPr lang="tr-TR" baseline="0" dirty="0" smtClean="0"/>
              <a:t> bulunmasıyla</a:t>
            </a:r>
            <a:r>
              <a:rPr lang="tr-TR" dirty="0" smtClean="0"/>
              <a:t> gelişir. Gereksiz cerrahiyi önleme açısından önemlidir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59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1991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62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1990 da </a:t>
            </a:r>
            <a:r>
              <a:rPr lang="tr-TR" dirty="0" err="1" smtClean="0"/>
              <a:t>jocobs</a:t>
            </a:r>
            <a:r>
              <a:rPr lang="tr-TR" dirty="0" smtClean="0"/>
              <a:t> ve </a:t>
            </a:r>
            <a:r>
              <a:rPr lang="tr-TR" dirty="0" err="1" smtClean="0"/>
              <a:t>arkadasları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65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&lt;25  </a:t>
            </a:r>
            <a:r>
              <a:rPr lang="tr-TR" dirty="0" smtClean="0">
                <a:sym typeface="Wingdings" pitchFamily="2" charset="2"/>
              </a:rPr>
              <a:t>	 </a:t>
            </a:r>
            <a:r>
              <a:rPr lang="tr-TR" dirty="0" err="1" smtClean="0"/>
              <a:t>malignite</a:t>
            </a:r>
            <a:r>
              <a:rPr lang="tr-TR" dirty="0" smtClean="0"/>
              <a:t> riski   &lt; %3</a:t>
            </a:r>
            <a:r>
              <a:rPr lang="tr-TR" baseline="0" dirty="0" smtClean="0"/>
              <a:t> ;</a:t>
            </a:r>
            <a:r>
              <a:rPr lang="tr-TR" dirty="0" smtClean="0"/>
              <a:t>&gt;200</a:t>
            </a:r>
            <a:r>
              <a:rPr lang="tr-TR" dirty="0" smtClean="0">
                <a:sym typeface="Wingdings" pitchFamily="2" charset="2"/>
              </a:rPr>
              <a:t>	 </a:t>
            </a:r>
            <a:r>
              <a:rPr lang="tr-TR" dirty="0" err="1" smtClean="0">
                <a:sym typeface="Wingdings" pitchFamily="2" charset="2"/>
              </a:rPr>
              <a:t>malignite</a:t>
            </a:r>
            <a:r>
              <a:rPr lang="tr-TR" dirty="0" smtClean="0">
                <a:sym typeface="Wingdings" pitchFamily="2" charset="2"/>
              </a:rPr>
              <a:t> riski   %80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68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9 merkezli </a:t>
            </a:r>
            <a:r>
              <a:rPr lang="tr-TR" dirty="0" err="1" smtClean="0"/>
              <a:t>multisenter</a:t>
            </a:r>
            <a:r>
              <a:rPr lang="tr-TR" dirty="0" smtClean="0"/>
              <a:t> </a:t>
            </a:r>
            <a:r>
              <a:rPr lang="tr-TR" dirty="0" err="1" smtClean="0"/>
              <a:t>calışma</a:t>
            </a:r>
            <a:r>
              <a:rPr lang="tr-TR" baseline="0" dirty="0" smtClean="0"/>
              <a:t> 1066 hasta.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70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Uygulanabilirliği %76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71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IOTA</a:t>
            </a:r>
            <a:r>
              <a:rPr lang="tr-TR" baseline="0" dirty="0" smtClean="0"/>
              <a:t> 17 </a:t>
            </a:r>
            <a:r>
              <a:rPr lang="tr-TR" baseline="0" dirty="0" err="1" smtClean="0"/>
              <a:t>ulke</a:t>
            </a:r>
            <a:r>
              <a:rPr lang="tr-TR" baseline="0" dirty="0" smtClean="0"/>
              <a:t> 47 merkez 1999-2015 yılları 3506 hasta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74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80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Yaş en</a:t>
            </a:r>
            <a:r>
              <a:rPr lang="tr-TR" baseline="0" dirty="0" smtClean="0"/>
              <a:t> önemli faktör. </a:t>
            </a:r>
            <a:r>
              <a:rPr lang="tr-TR" baseline="0" dirty="0" err="1" smtClean="0"/>
              <a:t>Postmenapoznkitlelerde</a:t>
            </a:r>
            <a:r>
              <a:rPr lang="tr-TR" baseline="0" dirty="0" smtClean="0"/>
              <a:t> genel olarak </a:t>
            </a:r>
            <a:r>
              <a:rPr lang="tr-TR" baseline="0" dirty="0" err="1" smtClean="0"/>
              <a:t>malignite</a:t>
            </a:r>
            <a:r>
              <a:rPr lang="tr-TR" baseline="0" dirty="0" smtClean="0"/>
              <a:t> %40 </a:t>
            </a:r>
            <a:r>
              <a:rPr lang="tr-TR" baseline="0" dirty="0" err="1" smtClean="0"/>
              <a:t>lara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ulasırken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premenapoaz</a:t>
            </a:r>
            <a:r>
              <a:rPr lang="tr-TR" baseline="0" dirty="0" smtClean="0"/>
              <a:t> %7 </a:t>
            </a:r>
            <a:r>
              <a:rPr lang="tr-TR" baseline="0" dirty="0" err="1" smtClean="0"/>
              <a:t>lerde</a:t>
            </a:r>
            <a:r>
              <a:rPr lang="tr-TR" baseline="0" dirty="0" smtClean="0"/>
              <a:t>. </a:t>
            </a:r>
            <a:r>
              <a:rPr lang="tr-TR" baseline="0" dirty="0" err="1" smtClean="0"/>
              <a:t>Median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age</a:t>
            </a:r>
            <a:r>
              <a:rPr lang="tr-TR" baseline="0" dirty="0" smtClean="0"/>
              <a:t> 63,. Ailesel meme ve </a:t>
            </a:r>
            <a:r>
              <a:rPr lang="tr-TR" baseline="0" dirty="0" err="1" smtClean="0"/>
              <a:t>over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 hikayesi. Ailede bir </a:t>
            </a:r>
            <a:r>
              <a:rPr lang="tr-TR" baseline="0" dirty="0" err="1" smtClean="0"/>
              <a:t>over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 risk 3 kat artıyor BRCA1 60 kat BRCA2 30 kat LYNCH 13 kat </a:t>
            </a:r>
            <a:r>
              <a:rPr lang="tr-TR" baseline="0" smtClean="0"/>
              <a:t>artırıyor riski.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aseline="0" dirty="0" smtClean="0"/>
              <a:t>      </a:t>
            </a:r>
            <a:r>
              <a:rPr lang="tr-TR" dirty="0" err="1" smtClean="0"/>
              <a:t>Premenapozal</a:t>
            </a:r>
            <a:r>
              <a:rPr lang="tr-TR" dirty="0" smtClean="0"/>
              <a:t> &gt;10 cm üstü basit görünümlü kitleler; &gt;5cm </a:t>
            </a:r>
            <a:r>
              <a:rPr lang="tr-TR" dirty="0" err="1" smtClean="0"/>
              <a:t>solid</a:t>
            </a:r>
            <a:r>
              <a:rPr lang="tr-TR" dirty="0" smtClean="0"/>
              <a:t> düzensiz görünümlü kitleler cerrahi gerektirir</a:t>
            </a:r>
          </a:p>
          <a:p>
            <a:r>
              <a:rPr lang="tr-TR" dirty="0" err="1" smtClean="0"/>
              <a:t>Postmenapozal</a:t>
            </a:r>
            <a:r>
              <a:rPr lang="tr-TR" dirty="0" smtClean="0"/>
              <a:t>..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dirty="0" err="1" smtClean="0"/>
              <a:t>Postmenapozal</a:t>
            </a:r>
            <a:r>
              <a:rPr lang="tr-TR" dirty="0" smtClean="0"/>
              <a:t> &lt;5 cm </a:t>
            </a:r>
            <a:r>
              <a:rPr lang="tr-TR" dirty="0" err="1" smtClean="0"/>
              <a:t>adneksiyal</a:t>
            </a:r>
            <a:r>
              <a:rPr lang="tr-TR" dirty="0" smtClean="0"/>
              <a:t> kitlelerde </a:t>
            </a:r>
            <a:r>
              <a:rPr lang="tr-TR" dirty="0" err="1" smtClean="0"/>
              <a:t>malignite</a:t>
            </a:r>
            <a:r>
              <a:rPr lang="tr-TR" dirty="0" smtClean="0"/>
              <a:t> %3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Premenapozal</a:t>
            </a:r>
            <a:r>
              <a:rPr lang="tr-TR" dirty="0" smtClean="0"/>
              <a:t> &gt;10 cm üstü basit görünümlü kitleler;</a:t>
            </a:r>
          </a:p>
          <a:p>
            <a:r>
              <a:rPr lang="tr-TR" dirty="0" smtClean="0"/>
              <a:t> &gt;5cm </a:t>
            </a:r>
            <a:r>
              <a:rPr lang="tr-TR" dirty="0" err="1" smtClean="0"/>
              <a:t>solid</a:t>
            </a:r>
            <a:r>
              <a:rPr lang="tr-TR" dirty="0" smtClean="0"/>
              <a:t> düzensiz görünümlü kitleler cerrahi gerektirir</a:t>
            </a:r>
          </a:p>
          <a:p>
            <a:r>
              <a:rPr lang="tr-TR" dirty="0" err="1" smtClean="0"/>
              <a:t>Postmenapozal</a:t>
            </a:r>
            <a:r>
              <a:rPr lang="tr-TR" dirty="0" smtClean="0"/>
              <a:t> &lt;5 cm </a:t>
            </a:r>
            <a:r>
              <a:rPr lang="tr-TR" dirty="0" err="1" smtClean="0"/>
              <a:t>adneksiyal</a:t>
            </a:r>
            <a:r>
              <a:rPr lang="tr-TR" dirty="0" smtClean="0"/>
              <a:t> kitlelerde </a:t>
            </a:r>
            <a:r>
              <a:rPr lang="tr-TR" dirty="0" err="1" smtClean="0"/>
              <a:t>malignite</a:t>
            </a:r>
            <a:r>
              <a:rPr lang="tr-TR" dirty="0" smtClean="0"/>
              <a:t> %3.  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096D8-BFE9-4497-BF96-CF651D2371D3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Bazı yayınlarda </a:t>
            </a:r>
            <a:r>
              <a:rPr lang="tr-TR" dirty="0" err="1" smtClean="0"/>
              <a:t>kistik</a:t>
            </a:r>
            <a:r>
              <a:rPr lang="tr-TR" dirty="0" smtClean="0"/>
              <a:t> alan tüm kitlenin %20 sini </a:t>
            </a:r>
            <a:r>
              <a:rPr lang="tr-TR" dirty="0" err="1" smtClean="0"/>
              <a:t>gecmiyorsa</a:t>
            </a:r>
            <a:r>
              <a:rPr lang="tr-TR" dirty="0" smtClean="0"/>
              <a:t> </a:t>
            </a:r>
            <a:r>
              <a:rPr lang="tr-TR" dirty="0" err="1" smtClean="0"/>
              <a:t>solid</a:t>
            </a:r>
            <a:r>
              <a:rPr lang="tr-TR" dirty="0" smtClean="0"/>
              <a:t> olarak </a:t>
            </a:r>
            <a:r>
              <a:rPr lang="tr-TR" dirty="0" err="1" smtClean="0"/>
              <a:t>adlandırılmiş</a:t>
            </a:r>
            <a:r>
              <a:rPr lang="tr-TR" smtClean="0"/>
              <a:t>.</a:t>
            </a:r>
            <a:r>
              <a:rPr lang="tr-TR" baseline="0" smtClean="0"/>
              <a:t>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Konvex</a:t>
            </a:r>
            <a:r>
              <a:rPr lang="tr-TR" dirty="0" smtClean="0"/>
              <a:t> </a:t>
            </a:r>
            <a:r>
              <a:rPr lang="tr-TR" dirty="0" err="1" smtClean="0"/>
              <a:t>border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%4-20 </a:t>
            </a:r>
            <a:r>
              <a:rPr lang="tr-TR" dirty="0" err="1" smtClean="0"/>
              <a:t>endometrioma</a:t>
            </a:r>
            <a:r>
              <a:rPr lang="tr-TR" dirty="0" smtClean="0"/>
              <a:t> içinde pıhtı yada </a:t>
            </a:r>
            <a:r>
              <a:rPr lang="tr-TR" dirty="0" err="1" smtClean="0"/>
              <a:t>endometrıaldoku</a:t>
            </a:r>
            <a:r>
              <a:rPr lang="tr-TR" dirty="0" smtClean="0"/>
              <a:t> sebebiyle </a:t>
            </a:r>
            <a:r>
              <a:rPr lang="tr-TR" dirty="0" err="1" smtClean="0"/>
              <a:t>solid</a:t>
            </a:r>
            <a:r>
              <a:rPr lang="tr-TR" dirty="0" smtClean="0"/>
              <a:t> alan benzeri doku </a:t>
            </a:r>
            <a:r>
              <a:rPr lang="tr-TR" dirty="0" err="1" smtClean="0"/>
              <a:t>izlenebilr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Fibromların</a:t>
            </a:r>
            <a:r>
              <a:rPr lang="tr-TR" dirty="0" smtClean="0"/>
              <a:t> %1 inde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meigs</a:t>
            </a:r>
            <a:r>
              <a:rPr lang="tr-TR" baseline="0" dirty="0" smtClean="0"/>
              <a:t> sendromu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0557E821-1D2E-4A61-AA56-0E7F781A36FA}" type="datetime1">
              <a:rPr lang="tr-TR" smtClean="0"/>
              <a:pPr/>
              <a:t>20.5.2018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tr-TR"/>
              <a:t>Doç. Dr. Özgür AKBAYIR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videolar\y&#252;ksek%20riskli%20over%20kisti\Y_7_A.AVI" TargetMode="External"/><Relationship Id="rId1" Type="http://schemas.openxmlformats.org/officeDocument/2006/relationships/video" Target="file:///D:\videolar\over%20kistadenoca\OVER%20CA_4_A.AVI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D:\videolar\hemorajik%20kist\1_2_A.AVI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lar\OZGUR%20ABLA_5_1.AVI" TargetMode="Externa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lar\OZGUR%20ABLA_4_2.AV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D:\videolar\dopler\DOPPLER_3_A.AVI" TargetMode="Externa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5.xml"/><Relationship Id="rId1" Type="http://schemas.openxmlformats.org/officeDocument/2006/relationships/video" Target="file:///D:\videolar\dopler\3_2_A.AVI" TargetMode="Externa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ideolar\low%20risk%20%20kist\F_6_A.AVI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D:\videolar\hemorajik%20kist\J_6_A.AVI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videolar\hemorajik%20kist\HEMORAJIK%20KIST_2.AVI" TargetMode="External"/><Relationship Id="rId1" Type="http://schemas.openxmlformats.org/officeDocument/2006/relationships/video" Target="file:///D:\videolar\hemorajik%20kist\1_5_A.AVI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D:\videolar\MCT\W_3_A.AVI" TargetMode="Externa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videolar\endometriyoma\F_3_A.AVI" TargetMode="External"/><Relationship Id="rId1" Type="http://schemas.openxmlformats.org/officeDocument/2006/relationships/video" Target="file:///D:\videolar\endometriyoma\ENDOMETRIOMA_2_A.AVI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D:\videolar\tuba%20hidrosalpenks\2_1.AVI" TargetMode="External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D:\videolar\OZGUR%20ABLA_21_2.AVI" TargetMode="External"/><Relationship Id="rId1" Type="http://schemas.openxmlformats.org/officeDocument/2006/relationships/video" Target="file:///D:\videolar\OZGUR%20ABLA_21_1.AVI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otagroup.org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1700808"/>
            <a:ext cx="9144000" cy="2376264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CC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9pPr>
          </a:lstStyle>
          <a:p>
            <a:r>
              <a:rPr lang="tr-TR" sz="40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Adneksiyal</a:t>
            </a:r>
            <a:r>
              <a:rPr lang="tr-TR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Kitlelerde </a:t>
            </a:r>
          </a:p>
          <a:p>
            <a:r>
              <a:rPr lang="tr-TR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Güncel Ayırıcı Tanı Uygulamaları</a:t>
            </a:r>
          </a:p>
          <a:p>
            <a:r>
              <a:rPr lang="tr-T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USG - </a:t>
            </a:r>
            <a:r>
              <a:rPr lang="tr-TR" sz="28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Skorlama</a:t>
            </a:r>
            <a:r>
              <a:rPr lang="tr-TR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Sistemleri - MRI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7544" y="5013176"/>
            <a:ext cx="7708023" cy="1296144"/>
          </a:xfrm>
        </p:spPr>
        <p:txBody>
          <a:bodyPr/>
          <a:lstStyle>
            <a:lvl1pPr marL="0" indent="0" algn="ctr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24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6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9pPr>
          </a:lstStyle>
          <a:p>
            <a:r>
              <a:rPr lang="tr-TR" sz="2800" i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</a:t>
            </a:r>
            <a:r>
              <a:rPr lang="tr-TR" sz="28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Özgür </a:t>
            </a:r>
            <a:r>
              <a:rPr lang="tr-TR" sz="2800" i="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Akbayır</a:t>
            </a:r>
            <a:r>
              <a:rPr lang="tr-TR" sz="1200" i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endParaRPr lang="tr-TR" sz="14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r-TR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SBÜ </a:t>
            </a:r>
          </a:p>
          <a:p>
            <a:r>
              <a:rPr lang="tr-TR" sz="1400" i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Kanuni </a:t>
            </a:r>
            <a:r>
              <a:rPr lang="tr-TR" sz="14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Sultan Süleyman </a:t>
            </a:r>
            <a:r>
              <a:rPr lang="tr-TR" sz="1400" i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EAH </a:t>
            </a:r>
            <a:endParaRPr lang="tr-TR" sz="1400" i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r-TR" sz="14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Jinekolojik Onkoloji Kliniği 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506" r="88975" b="63778"/>
          <a:stretch/>
        </p:blipFill>
        <p:spPr bwMode="auto">
          <a:xfrm>
            <a:off x="7308304" y="5229200"/>
            <a:ext cx="1317483" cy="1130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Metin kutusu"/>
          <p:cNvSpPr txBox="1"/>
          <p:nvPr/>
        </p:nvSpPr>
        <p:spPr>
          <a:xfrm>
            <a:off x="755576" y="54868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67544" y="548681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İstanbul TJOD Toplantısı</a:t>
            </a:r>
          </a:p>
          <a:p>
            <a:r>
              <a:rPr lang="tr-TR" sz="1400" i="1" dirty="0" smtClean="0"/>
              <a:t> 20 Mayıs 2018 Pazar</a:t>
            </a:r>
            <a:endParaRPr lang="tr-TR" sz="1400" i="1" dirty="0"/>
          </a:p>
        </p:txBody>
      </p:sp>
    </p:spTree>
    <p:extLst>
      <p:ext uri="{BB962C8B-B14F-4D97-AF65-F5344CB8AC3E}">
        <p14:creationId xmlns="" xmlns:p14="http://schemas.microsoft.com/office/powerpoint/2010/main" val="242477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r>
              <a:rPr lang="tr-TR" sz="4400" b="1" dirty="0" err="1" smtClean="0"/>
              <a:t>Ultrasonografik</a:t>
            </a:r>
            <a:r>
              <a:rPr lang="tr-TR" sz="4400" b="1" dirty="0" smtClean="0"/>
              <a:t> parametreler nelerdir? 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40768"/>
            <a:ext cx="7315200" cy="484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7315200" cy="720079"/>
          </a:xfrm>
        </p:spPr>
        <p:txBody>
          <a:bodyPr>
            <a:normAutofit/>
          </a:bodyPr>
          <a:lstStyle/>
          <a:p>
            <a:r>
              <a:rPr lang="tr-TR" dirty="0" smtClean="0"/>
              <a:t>Ayrıcı  Tanı; Ultrasonografi</a:t>
            </a:r>
            <a:endParaRPr lang="tr-TR" dirty="0"/>
          </a:p>
        </p:txBody>
      </p:sp>
      <p:graphicFrame>
        <p:nvGraphicFramePr>
          <p:cNvPr id="5" name="4 Diyagram"/>
          <p:cNvGraphicFramePr/>
          <p:nvPr/>
        </p:nvGraphicFramePr>
        <p:xfrm>
          <a:off x="0" y="1484784"/>
          <a:ext cx="882047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2 Grup"/>
          <p:cNvGrpSpPr/>
          <p:nvPr/>
        </p:nvGrpSpPr>
        <p:grpSpPr>
          <a:xfrm>
            <a:off x="321911" y="1628800"/>
            <a:ext cx="3301882" cy="1690099"/>
            <a:chOff x="25942" y="1740352"/>
            <a:chExt cx="1863440" cy="1055263"/>
          </a:xfrm>
        </p:grpSpPr>
        <p:sp>
          <p:nvSpPr>
            <p:cNvPr id="20" name="19 Yuvarlatılmış Dikdörtgen"/>
            <p:cNvSpPr/>
            <p:nvPr/>
          </p:nvSpPr>
          <p:spPr>
            <a:xfrm>
              <a:off x="25942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Yuvarlatılmış Dikdörtgen 4"/>
            <p:cNvSpPr/>
            <p:nvPr/>
          </p:nvSpPr>
          <p:spPr>
            <a:xfrm>
              <a:off x="56850" y="1771260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>
                  <a:solidFill>
                    <a:schemeClr val="accent4">
                      <a:lumMod val="75000"/>
                    </a:schemeClr>
                  </a:solidFill>
                </a:rPr>
                <a:t>Yüksek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</a:rPr>
                <a:t>Riskli</a:t>
              </a:r>
              <a:endParaRPr lang="tr-TR" sz="1800" b="1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13 Grup"/>
          <p:cNvGrpSpPr/>
          <p:nvPr/>
        </p:nvGrpSpPr>
        <p:grpSpPr>
          <a:xfrm>
            <a:off x="295972" y="3428086"/>
            <a:ext cx="3301882" cy="1578895"/>
            <a:chOff x="3" y="2979913"/>
            <a:chExt cx="1863440" cy="934681"/>
          </a:xfrm>
        </p:grpSpPr>
        <p:sp>
          <p:nvSpPr>
            <p:cNvPr id="18" name="17 Yuvarlatılmış Dikdörtgen"/>
            <p:cNvSpPr/>
            <p:nvPr/>
          </p:nvSpPr>
          <p:spPr>
            <a:xfrm>
              <a:off x="3" y="2979913"/>
              <a:ext cx="1863440" cy="934681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60000"/>
                <a:lumOff val="40000"/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Yuvarlatılmış Dikdörtgen 6"/>
            <p:cNvSpPr/>
            <p:nvPr/>
          </p:nvSpPr>
          <p:spPr>
            <a:xfrm>
              <a:off x="27379" y="3007289"/>
              <a:ext cx="1808688" cy="879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b="1" kern="1200" dirty="0" smtClean="0">
                  <a:solidFill>
                    <a:schemeClr val="tx1"/>
                  </a:solidFill>
                </a:rPr>
                <a:t>Orta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b="1" kern="1200" dirty="0" smtClean="0">
                  <a:solidFill>
                    <a:schemeClr val="tx1"/>
                  </a:solidFill>
                </a:rPr>
                <a:t>Riskli</a:t>
              </a:r>
              <a:endParaRPr lang="tr-TR" sz="20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14 Grup"/>
          <p:cNvGrpSpPr/>
          <p:nvPr/>
        </p:nvGrpSpPr>
        <p:grpSpPr>
          <a:xfrm>
            <a:off x="295972" y="5139005"/>
            <a:ext cx="3301882" cy="1329403"/>
            <a:chOff x="3" y="4083358"/>
            <a:chExt cx="1863440" cy="975704"/>
          </a:xfrm>
        </p:grpSpPr>
        <p:sp>
          <p:nvSpPr>
            <p:cNvPr id="16" name="15 Yuvarlatılmış Dikdörtgen"/>
            <p:cNvSpPr/>
            <p:nvPr/>
          </p:nvSpPr>
          <p:spPr>
            <a:xfrm>
              <a:off x="3" y="4083358"/>
              <a:ext cx="1863440" cy="97570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Yuvarlatılmış Dikdörtgen 8"/>
            <p:cNvSpPr/>
            <p:nvPr/>
          </p:nvSpPr>
          <p:spPr>
            <a:xfrm>
              <a:off x="28580" y="4111935"/>
              <a:ext cx="1806286" cy="918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>
                  <a:solidFill>
                    <a:schemeClr val="accent4">
                      <a:lumMod val="75000"/>
                    </a:schemeClr>
                  </a:solidFill>
                </a:rPr>
                <a:t>Düşük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dirty="0" smtClean="0">
                  <a:solidFill>
                    <a:schemeClr val="accent4">
                      <a:lumMod val="75000"/>
                    </a:schemeClr>
                  </a:solidFill>
                </a:rPr>
                <a:t>Riskli</a:t>
              </a:r>
              <a:endParaRPr lang="tr-TR" sz="1800" b="1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48 Grup"/>
          <p:cNvGrpSpPr/>
          <p:nvPr/>
        </p:nvGrpSpPr>
        <p:grpSpPr>
          <a:xfrm>
            <a:off x="1347406" y="1844825"/>
            <a:ext cx="2151472" cy="1276028"/>
            <a:chOff x="1967266" y="1740352"/>
            <a:chExt cx="1863440" cy="1055263"/>
          </a:xfrm>
        </p:grpSpPr>
        <p:sp>
          <p:nvSpPr>
            <p:cNvPr id="50" name="49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Malign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Karakterde Görüntüler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Solid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alan ya da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papiller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  yapılar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Kalın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septa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Santral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vaskülarizasyon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Asit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Peritonel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implantlar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, LAP</a:t>
              </a:r>
            </a:p>
          </p:txBody>
        </p:sp>
      </p:grpSp>
      <p:grpSp>
        <p:nvGrpSpPr>
          <p:cNvPr id="26" name="51 Grup"/>
          <p:cNvGrpSpPr/>
          <p:nvPr/>
        </p:nvGrpSpPr>
        <p:grpSpPr>
          <a:xfrm>
            <a:off x="1331640" y="3544996"/>
            <a:ext cx="2151472" cy="1308315"/>
            <a:chOff x="1967266" y="1740352"/>
            <a:chExt cx="1863440" cy="1055263"/>
          </a:xfrm>
        </p:grpSpPr>
        <p:sp>
          <p:nvSpPr>
            <p:cNvPr id="53" name="52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Yuvarlatılmış Dikdörtgen 4"/>
            <p:cNvSpPr/>
            <p:nvPr/>
          </p:nvSpPr>
          <p:spPr>
            <a:xfrm>
              <a:off x="1967266" y="1757956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marL="228600" indent="-228600">
                <a:buFont typeface="Arial" pitchFamily="34" charset="0"/>
                <a:buChar char="•"/>
              </a:pP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Malign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Karakterde Görüntü Yok</a:t>
              </a:r>
            </a:p>
            <a:p>
              <a:pPr marL="228600" indent="-228600">
                <a:buFont typeface="Arial" pitchFamily="34" charset="0"/>
                <a:buChar char="•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Ancak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simple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kist  de değil</a:t>
              </a:r>
            </a:p>
            <a:p>
              <a:pPr marL="228600" indent="-228600">
                <a:buFont typeface="Arial" pitchFamily="34" charset="0"/>
                <a:buChar char="•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ince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septalı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</a:p>
            <a:p>
              <a:pPr marL="228600" indent="-228600">
                <a:buFont typeface="Arial" pitchFamily="34" charset="0"/>
                <a:buChar char="•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Multiloküler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 </a:t>
              </a:r>
            </a:p>
            <a:p>
              <a:pPr marL="228600" indent="-228600">
                <a:buFont typeface="Arial" pitchFamily="34" charset="0"/>
                <a:buChar char="•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Internal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ekojenite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54 Grup"/>
          <p:cNvGrpSpPr/>
          <p:nvPr/>
        </p:nvGrpSpPr>
        <p:grpSpPr>
          <a:xfrm>
            <a:off x="1338638" y="5206065"/>
            <a:ext cx="2151472" cy="1095739"/>
            <a:chOff x="1967266" y="1699876"/>
            <a:chExt cx="1863440" cy="1095739"/>
          </a:xfrm>
        </p:grpSpPr>
        <p:sp>
          <p:nvSpPr>
            <p:cNvPr id="56" name="55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tr-TR" dirty="0" smtClean="0"/>
            </a:p>
          </p:txBody>
        </p:sp>
        <p:sp>
          <p:nvSpPr>
            <p:cNvPr id="57" name="Yuvarlatılmış Dikdörtgen 4"/>
            <p:cNvSpPr/>
            <p:nvPr/>
          </p:nvSpPr>
          <p:spPr>
            <a:xfrm>
              <a:off x="1998174" y="1699876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marL="228600" lvl="0" indent="-228600">
                <a:buFont typeface="Arial" pitchFamily="34" charset="0"/>
                <a:buChar char="•"/>
              </a:pP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Anekoik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,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uniloküler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,ince duvarlı basit 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kistik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yapılar</a:t>
              </a:r>
            </a:p>
            <a:p>
              <a:pPr marL="228600" lvl="0" indent="-228600">
                <a:buFont typeface="Arial" pitchFamily="34" charset="0"/>
                <a:buChar char="•"/>
              </a:pP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marL="228600" lvl="0" indent="-228600">
                <a:buFont typeface="Arial" pitchFamily="34" charset="0"/>
                <a:buChar char="•"/>
              </a:pP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Septasyon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ve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papiller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yapı yok.</a:t>
              </a:r>
            </a:p>
          </p:txBody>
        </p:sp>
      </p:grpSp>
      <p:grpSp>
        <p:nvGrpSpPr>
          <p:cNvPr id="61" name="12 Grup"/>
          <p:cNvGrpSpPr/>
          <p:nvPr/>
        </p:nvGrpSpPr>
        <p:grpSpPr>
          <a:xfrm>
            <a:off x="4067944" y="1628800"/>
            <a:ext cx="4824536" cy="1686942"/>
            <a:chOff x="25942" y="1740352"/>
            <a:chExt cx="1863440" cy="1055263"/>
          </a:xfrm>
        </p:grpSpPr>
        <p:sp>
          <p:nvSpPr>
            <p:cNvPr id="64" name="63 Yuvarlatılmış Dikdörtgen"/>
            <p:cNvSpPr/>
            <p:nvPr/>
          </p:nvSpPr>
          <p:spPr>
            <a:xfrm>
              <a:off x="25942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Yuvarlatılmış Dikdörtgen 4"/>
            <p:cNvSpPr/>
            <p:nvPr/>
          </p:nvSpPr>
          <p:spPr>
            <a:xfrm>
              <a:off x="56850" y="1771260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>
                  <a:solidFill>
                    <a:schemeClr val="accent4">
                      <a:lumMod val="75000"/>
                    </a:schemeClr>
                  </a:solidFill>
                </a:rPr>
                <a:t>Cerrahi</a:t>
              </a:r>
              <a:endParaRPr lang="tr-TR" sz="1800" b="1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70" name="13 Grup"/>
          <p:cNvGrpSpPr/>
          <p:nvPr/>
        </p:nvGrpSpPr>
        <p:grpSpPr>
          <a:xfrm>
            <a:off x="3995936" y="3393030"/>
            <a:ext cx="4896544" cy="1578895"/>
            <a:chOff x="3" y="2979913"/>
            <a:chExt cx="1863440" cy="934681"/>
          </a:xfrm>
        </p:grpSpPr>
        <p:sp>
          <p:nvSpPr>
            <p:cNvPr id="73" name="72 Yuvarlatılmış Dikdörtgen"/>
            <p:cNvSpPr/>
            <p:nvPr/>
          </p:nvSpPr>
          <p:spPr>
            <a:xfrm>
              <a:off x="3" y="2979913"/>
              <a:ext cx="1863440" cy="934681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60000"/>
                <a:lumOff val="40000"/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4" name="Yuvarlatılmış Dikdörtgen 6"/>
            <p:cNvSpPr/>
            <p:nvPr/>
          </p:nvSpPr>
          <p:spPr>
            <a:xfrm>
              <a:off x="27379" y="3007289"/>
              <a:ext cx="1808688" cy="879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spcBef>
                  <a:spcPct val="0"/>
                </a:spcBef>
              </a:pPr>
              <a:r>
                <a:rPr lang="tr-TR" sz="1800" b="1" kern="1200" dirty="0" smtClean="0">
                  <a:solidFill>
                    <a:schemeClr val="tx1"/>
                  </a:solidFill>
                </a:rPr>
                <a:t>Derin</a:t>
              </a:r>
            </a:p>
            <a:p>
              <a:pPr lvl="0" defTabSz="800100">
                <a:spcBef>
                  <a:spcPct val="0"/>
                </a:spcBef>
              </a:pPr>
              <a:r>
                <a:rPr lang="tr-TR" sz="1400" b="1" dirty="0" smtClean="0">
                  <a:solidFill>
                    <a:schemeClr val="tx1"/>
                  </a:solidFill>
                </a:rPr>
                <a:t>Değerlendirme</a:t>
              </a:r>
            </a:p>
            <a:p>
              <a:pPr marL="342900" lvl="0" indent="-342900">
                <a:buFont typeface="+mj-lt"/>
                <a:buNone/>
              </a:pPr>
              <a:r>
                <a:rPr lang="tr-TR" sz="1200" dirty="0" smtClean="0">
                  <a:solidFill>
                    <a:schemeClr val="tx1"/>
                  </a:solidFill>
                </a:rPr>
                <a:t>Yaş</a:t>
              </a:r>
            </a:p>
            <a:p>
              <a:pPr marL="342900" lvl="0" indent="-342900">
                <a:buFont typeface="+mj-lt"/>
                <a:buNone/>
              </a:pPr>
              <a:r>
                <a:rPr lang="tr-TR" sz="1200" dirty="0" smtClean="0">
                  <a:solidFill>
                    <a:schemeClr val="tx1"/>
                  </a:solidFill>
                </a:rPr>
                <a:t>Aile hikayesi</a:t>
              </a:r>
            </a:p>
            <a:p>
              <a:pPr marL="342900" lvl="0" indent="-342900">
                <a:buFont typeface="+mj-lt"/>
                <a:buNone/>
              </a:pPr>
              <a:r>
                <a:rPr lang="tr-TR" sz="1200" dirty="0" smtClean="0">
                  <a:solidFill>
                    <a:schemeClr val="tx1"/>
                  </a:solidFill>
                </a:rPr>
                <a:t>C125</a:t>
              </a:r>
            </a:p>
            <a:p>
              <a:pPr marL="342900" lvl="0" indent="-342900">
                <a:buFont typeface="+mj-lt"/>
                <a:buNone/>
              </a:pPr>
              <a:r>
                <a:rPr lang="tr-TR" sz="1200" kern="1200" dirty="0" smtClean="0">
                  <a:solidFill>
                    <a:schemeClr val="tx1"/>
                  </a:solidFill>
                </a:rPr>
                <a:t>MRI</a:t>
              </a:r>
              <a:endParaRPr lang="tr-TR" sz="12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75" name="14 Grup"/>
          <p:cNvGrpSpPr/>
          <p:nvPr/>
        </p:nvGrpSpPr>
        <p:grpSpPr>
          <a:xfrm>
            <a:off x="3995936" y="5082683"/>
            <a:ext cx="4968552" cy="1329403"/>
            <a:chOff x="3" y="4083358"/>
            <a:chExt cx="1863440" cy="975704"/>
          </a:xfrm>
        </p:grpSpPr>
        <p:sp>
          <p:nvSpPr>
            <p:cNvPr id="76" name="75 Yuvarlatılmış Dikdörtgen"/>
            <p:cNvSpPr/>
            <p:nvPr/>
          </p:nvSpPr>
          <p:spPr>
            <a:xfrm>
              <a:off x="3" y="4083358"/>
              <a:ext cx="1863440" cy="97570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Yuvarlatılmış Dikdörtgen 8"/>
            <p:cNvSpPr/>
            <p:nvPr/>
          </p:nvSpPr>
          <p:spPr>
            <a:xfrm>
              <a:off x="28580" y="4111935"/>
              <a:ext cx="1806286" cy="918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>
                  <a:solidFill>
                    <a:schemeClr val="accent4">
                      <a:lumMod val="75000"/>
                    </a:schemeClr>
                  </a:solidFill>
                </a:rPr>
                <a:t>Takip</a:t>
              </a:r>
            </a:p>
          </p:txBody>
        </p:sp>
      </p:grpSp>
      <p:grpSp>
        <p:nvGrpSpPr>
          <p:cNvPr id="78" name="48 Grup"/>
          <p:cNvGrpSpPr/>
          <p:nvPr/>
        </p:nvGrpSpPr>
        <p:grpSpPr>
          <a:xfrm>
            <a:off x="5508104" y="1844824"/>
            <a:ext cx="3096344" cy="1304403"/>
            <a:chOff x="1967266" y="1740352"/>
            <a:chExt cx="1863440" cy="1055263"/>
          </a:xfrm>
        </p:grpSpPr>
        <p:sp>
          <p:nvSpPr>
            <p:cNvPr id="79" name="78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0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Malign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over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Borderline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over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Tuba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ca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Retroperitonal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kitle</a:t>
              </a:r>
            </a:p>
          </p:txBody>
        </p:sp>
      </p:grpSp>
      <p:grpSp>
        <p:nvGrpSpPr>
          <p:cNvPr id="81" name="51 Grup"/>
          <p:cNvGrpSpPr/>
          <p:nvPr/>
        </p:nvGrpSpPr>
        <p:grpSpPr>
          <a:xfrm>
            <a:off x="5580112" y="3516079"/>
            <a:ext cx="3096344" cy="1333707"/>
            <a:chOff x="1967266" y="1719871"/>
            <a:chExt cx="1880335" cy="1075744"/>
          </a:xfrm>
        </p:grpSpPr>
        <p:sp>
          <p:nvSpPr>
            <p:cNvPr id="82" name="81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3" name="Yuvarlatılmış Dikdörtgen 4"/>
            <p:cNvSpPr/>
            <p:nvPr/>
          </p:nvSpPr>
          <p:spPr>
            <a:xfrm>
              <a:off x="2045976" y="1719871"/>
              <a:ext cx="1801625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Hemorojik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kist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Endometrioma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Hidro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-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piyosalpinks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Tuboovarian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abse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Ektopik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gebelik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Tuba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ca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84" name="54 Grup"/>
          <p:cNvGrpSpPr/>
          <p:nvPr/>
        </p:nvGrpSpPr>
        <p:grpSpPr>
          <a:xfrm>
            <a:off x="5508104" y="5181275"/>
            <a:ext cx="3168352" cy="1095739"/>
            <a:chOff x="1967266" y="1699876"/>
            <a:chExt cx="1863440" cy="1095739"/>
          </a:xfrm>
        </p:grpSpPr>
        <p:sp>
          <p:nvSpPr>
            <p:cNvPr id="85" name="84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6" name="Yuvarlatılmış Dikdörtgen 4"/>
            <p:cNvSpPr/>
            <p:nvPr/>
          </p:nvSpPr>
          <p:spPr>
            <a:xfrm>
              <a:off x="1998174" y="1699876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Fonksiyonel Kist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Korpus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Luteum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Kistleri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Paratubal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Kist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Benign</a:t>
              </a:r>
              <a:r>
                <a:rPr lang="tr-TR" sz="11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100" dirty="0" err="1" smtClean="0">
                  <a:solidFill>
                    <a:schemeClr val="accent4">
                      <a:lumMod val="75000"/>
                    </a:schemeClr>
                  </a:solidFill>
                </a:rPr>
                <a:t>Kistadenom</a:t>
              </a: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>
                <a:defRPr/>
              </a:pPr>
              <a:endParaRPr lang="tr-TR" sz="11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sp>
        <p:nvSpPr>
          <p:cNvPr id="96" name="95 Sağ Ok"/>
          <p:cNvSpPr/>
          <p:nvPr/>
        </p:nvSpPr>
        <p:spPr>
          <a:xfrm>
            <a:off x="3491880" y="2420888"/>
            <a:ext cx="720080" cy="28803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96 Sağ Ok"/>
          <p:cNvSpPr/>
          <p:nvPr/>
        </p:nvSpPr>
        <p:spPr>
          <a:xfrm>
            <a:off x="3275856" y="4005064"/>
            <a:ext cx="864096" cy="432048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97 Sağ Ok"/>
          <p:cNvSpPr/>
          <p:nvPr/>
        </p:nvSpPr>
        <p:spPr>
          <a:xfrm>
            <a:off x="3419872" y="5733256"/>
            <a:ext cx="720080" cy="28803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107 Dikdörtgen"/>
          <p:cNvSpPr/>
          <p:nvPr/>
        </p:nvSpPr>
        <p:spPr>
          <a:xfrm>
            <a:off x="539552" y="550421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indent="-457200">
              <a:spcBef>
                <a:spcPct val="0"/>
              </a:spcBef>
            </a:pPr>
            <a:r>
              <a:rPr lang="tr-TR" sz="3600" dirty="0" err="1" smtClean="0">
                <a:solidFill>
                  <a:schemeClr val="tx2"/>
                </a:solidFill>
              </a:rPr>
              <a:t>Adneksiyal</a:t>
            </a:r>
            <a:r>
              <a:rPr lang="tr-TR" sz="2800" dirty="0" smtClean="0">
                <a:solidFill>
                  <a:schemeClr val="tx2"/>
                </a:solidFill>
              </a:rPr>
              <a:t> </a:t>
            </a:r>
            <a:r>
              <a:rPr lang="tr-TR" sz="3600" dirty="0" smtClean="0">
                <a:solidFill>
                  <a:schemeClr val="tx2"/>
                </a:solidFill>
              </a:rPr>
              <a:t>Kitlelerin </a:t>
            </a:r>
            <a:r>
              <a:rPr lang="tr-TR" sz="3600" dirty="0" err="1" smtClean="0">
                <a:solidFill>
                  <a:schemeClr val="tx2"/>
                </a:solidFill>
              </a:rPr>
              <a:t>Ultrasonografik</a:t>
            </a:r>
            <a:r>
              <a:rPr lang="tr-TR" sz="3600" dirty="0" smtClean="0">
                <a:solidFill>
                  <a:schemeClr val="tx2"/>
                </a:solidFill>
              </a:rPr>
              <a:t> Görünümlerine Göre Yönetimi: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Yüksek Riskli </a:t>
            </a:r>
            <a:r>
              <a:rPr lang="tr-TR" sz="4400" b="1" dirty="0" err="1" smtClean="0"/>
              <a:t>Adneksiyal</a:t>
            </a:r>
            <a:r>
              <a:rPr lang="tr-TR" sz="4400" b="1" dirty="0" smtClean="0"/>
              <a:t> Kitle USG Bulguları…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836713"/>
            <a:ext cx="7315200" cy="1224135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Malign</a:t>
            </a:r>
            <a:r>
              <a:rPr lang="tr-TR" dirty="0" smtClean="0"/>
              <a:t> </a:t>
            </a:r>
            <a:r>
              <a:rPr lang="tr-TR" dirty="0" err="1" smtClean="0"/>
              <a:t>Karekterdeki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USG Bulguları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276873"/>
            <a:ext cx="7315200" cy="4032488"/>
          </a:xfrm>
        </p:spPr>
        <p:txBody>
          <a:bodyPr>
            <a:normAutofit lnSpcReduction="10000"/>
          </a:bodyPr>
          <a:lstStyle/>
          <a:p>
            <a:pPr marL="502920" indent="-457200">
              <a:buFont typeface="+mj-lt"/>
              <a:buAutoNum type="arabicPeriod"/>
            </a:pPr>
            <a:r>
              <a:rPr lang="tr-TR" dirty="0" smtClean="0"/>
              <a:t> </a:t>
            </a:r>
            <a:r>
              <a:rPr lang="tr-TR" dirty="0" err="1" smtClean="0"/>
              <a:t>Solid</a:t>
            </a:r>
            <a:r>
              <a:rPr lang="tr-TR" dirty="0" smtClean="0"/>
              <a:t> (</a:t>
            </a:r>
            <a:r>
              <a:rPr lang="tr-TR" dirty="0" err="1" smtClean="0"/>
              <a:t>papiller</a:t>
            </a:r>
            <a:r>
              <a:rPr lang="tr-TR" dirty="0" smtClean="0"/>
              <a:t> yapı) </a:t>
            </a:r>
            <a:r>
              <a:rPr lang="tr-TR" dirty="0" err="1" smtClean="0"/>
              <a:t>komponent</a:t>
            </a:r>
            <a:r>
              <a:rPr lang="tr-TR" dirty="0" smtClean="0"/>
              <a:t>.!!!!!!</a:t>
            </a:r>
          </a:p>
          <a:p>
            <a:pPr marL="502920" indent="-457200">
              <a:buFont typeface="+mj-lt"/>
              <a:buAutoNum type="arabicPeriod"/>
            </a:pP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 Kalın </a:t>
            </a:r>
            <a:r>
              <a:rPr lang="tr-TR" dirty="0" err="1" smtClean="0"/>
              <a:t>septa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err="1" smtClean="0"/>
              <a:t>Septa</a:t>
            </a:r>
            <a:r>
              <a:rPr lang="tr-TR" dirty="0" smtClean="0"/>
              <a:t> yada </a:t>
            </a:r>
            <a:r>
              <a:rPr lang="tr-TR" dirty="0" err="1" smtClean="0"/>
              <a:t>solid</a:t>
            </a:r>
            <a:r>
              <a:rPr lang="tr-TR" dirty="0" smtClean="0"/>
              <a:t> alan içinde </a:t>
            </a:r>
            <a:r>
              <a:rPr lang="tr-TR" dirty="0" err="1" smtClean="0"/>
              <a:t>vaskülarizasyon</a:t>
            </a:r>
            <a:r>
              <a:rPr lang="tr-TR" dirty="0" smtClean="0"/>
              <a:t>.</a:t>
            </a:r>
          </a:p>
          <a:p>
            <a:pPr marL="502920" indent="-457200">
              <a:buFont typeface="+mj-lt"/>
              <a:buAutoNum type="arabicPeriod"/>
            </a:pP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Asit</a:t>
            </a:r>
          </a:p>
          <a:p>
            <a:pPr marL="502920" indent="-457200">
              <a:buFont typeface="+mj-lt"/>
              <a:buAutoNum type="arabicPeriod"/>
            </a:pP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err="1" smtClean="0"/>
              <a:t>Peritoneal</a:t>
            </a:r>
            <a:r>
              <a:rPr lang="tr-TR" dirty="0" smtClean="0"/>
              <a:t> kitle ya da nodül, LAP</a:t>
            </a:r>
          </a:p>
          <a:p>
            <a:pPr marL="502920" indent="-457200">
              <a:buFont typeface="+mj-lt"/>
              <a:buAutoNum type="arabicPeriod"/>
            </a:pP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err="1" smtClean="0"/>
              <a:t>Bilateralite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5"/>
            <a:ext cx="7834064" cy="792088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556793"/>
            <a:ext cx="7315200" cy="4752568"/>
          </a:xfrm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Papiller</a:t>
            </a:r>
            <a:r>
              <a:rPr lang="tr-TR" dirty="0" smtClean="0"/>
              <a:t> projeksiyonlar (≥3mm) en önemli </a:t>
            </a:r>
            <a:r>
              <a:rPr lang="tr-TR" dirty="0" err="1" smtClean="0"/>
              <a:t>malignensi</a:t>
            </a:r>
            <a:r>
              <a:rPr lang="tr-TR" dirty="0" smtClean="0"/>
              <a:t> bulgusu olmakla beraber </a:t>
            </a:r>
            <a:r>
              <a:rPr lang="tr-TR" dirty="0" err="1" smtClean="0"/>
              <a:t>benign</a:t>
            </a:r>
            <a:r>
              <a:rPr lang="tr-TR" dirty="0" smtClean="0"/>
              <a:t> ve </a:t>
            </a:r>
            <a:r>
              <a:rPr lang="tr-TR" dirty="0" err="1" smtClean="0"/>
              <a:t>borderline</a:t>
            </a:r>
            <a:r>
              <a:rPr lang="tr-TR" dirty="0" smtClean="0"/>
              <a:t> kitleler zemininde de görülebilir. </a:t>
            </a:r>
          </a:p>
          <a:p>
            <a:endParaRPr lang="tr-TR" dirty="0" smtClean="0"/>
          </a:p>
          <a:p>
            <a:r>
              <a:rPr lang="tr-TR" dirty="0" err="1" smtClean="0"/>
              <a:t>Solid</a:t>
            </a:r>
            <a:r>
              <a:rPr lang="tr-TR" dirty="0" smtClean="0"/>
              <a:t> diyebilmemiz için kitlenin %80 ininden fazlası </a:t>
            </a:r>
            <a:r>
              <a:rPr lang="tr-TR" dirty="0" err="1" smtClean="0"/>
              <a:t>solid</a:t>
            </a:r>
            <a:r>
              <a:rPr lang="tr-TR" dirty="0" smtClean="0"/>
              <a:t> olmalı</a:t>
            </a:r>
          </a:p>
          <a:p>
            <a:endParaRPr lang="tr-TR" dirty="0" smtClean="0"/>
          </a:p>
          <a:p>
            <a:r>
              <a:rPr lang="tr-TR" dirty="0" err="1" smtClean="0"/>
              <a:t>Pure</a:t>
            </a:r>
            <a:r>
              <a:rPr lang="tr-TR" dirty="0" smtClean="0"/>
              <a:t> </a:t>
            </a:r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adneksiyal</a:t>
            </a:r>
            <a:r>
              <a:rPr lang="tr-TR" dirty="0" smtClean="0"/>
              <a:t> kitleler; </a:t>
            </a:r>
            <a:r>
              <a:rPr lang="tr-TR" dirty="0" err="1" smtClean="0"/>
              <a:t>metastatik</a:t>
            </a:r>
            <a:r>
              <a:rPr lang="tr-TR" dirty="0" smtClean="0"/>
              <a:t>, </a:t>
            </a:r>
            <a:r>
              <a:rPr lang="tr-TR" dirty="0" err="1" smtClean="0"/>
              <a:t>disgerminom</a:t>
            </a:r>
            <a:r>
              <a:rPr lang="tr-TR" dirty="0" smtClean="0"/>
              <a:t>, </a:t>
            </a:r>
            <a:r>
              <a:rPr lang="tr-TR" dirty="0" err="1" smtClean="0"/>
              <a:t>fibrom</a:t>
            </a:r>
            <a:r>
              <a:rPr lang="tr-TR" dirty="0" smtClean="0"/>
              <a:t>, </a:t>
            </a:r>
            <a:r>
              <a:rPr lang="tr-TR" dirty="0" err="1" smtClean="0"/>
              <a:t>fibrotekom</a:t>
            </a:r>
            <a:r>
              <a:rPr lang="tr-TR" dirty="0" smtClean="0"/>
              <a:t> ya da saplı bir miyom olabilir. </a:t>
            </a:r>
          </a:p>
          <a:p>
            <a:endParaRPr lang="tr-TR" dirty="0" smtClean="0"/>
          </a:p>
          <a:p>
            <a:r>
              <a:rPr lang="tr-TR" dirty="0" err="1" smtClean="0"/>
              <a:t>Dermoid</a:t>
            </a:r>
            <a:r>
              <a:rPr lang="tr-TR" dirty="0" smtClean="0"/>
              <a:t> kist, </a:t>
            </a:r>
            <a:r>
              <a:rPr lang="tr-TR" dirty="0" err="1" smtClean="0"/>
              <a:t>endometrioma</a:t>
            </a:r>
            <a:r>
              <a:rPr lang="tr-TR" dirty="0" smtClean="0"/>
              <a:t> ve </a:t>
            </a:r>
            <a:r>
              <a:rPr lang="tr-TR" dirty="0" err="1" smtClean="0"/>
              <a:t>hemorajik</a:t>
            </a:r>
            <a:r>
              <a:rPr lang="tr-TR" dirty="0" smtClean="0"/>
              <a:t> kistler </a:t>
            </a:r>
            <a:r>
              <a:rPr lang="tr-TR" dirty="0" err="1" smtClean="0"/>
              <a:t>solid</a:t>
            </a:r>
            <a:r>
              <a:rPr lang="tr-TR" dirty="0" smtClean="0"/>
              <a:t>  alan benzeri görüntü verebilir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548680"/>
            <a:ext cx="7315200" cy="936103"/>
          </a:xfrm>
          <a:noFill/>
        </p:spPr>
        <p:txBody>
          <a:bodyPr>
            <a:normAutofit/>
          </a:bodyPr>
          <a:lstStyle/>
          <a:p>
            <a:pPr marL="502920" indent="-457200" algn="ctr"/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endParaRPr lang="tr-TR" dirty="0" smtClean="0"/>
          </a:p>
        </p:txBody>
      </p:sp>
      <p:pic>
        <p:nvPicPr>
          <p:cNvPr id="9220" name="Picture 4" descr="C:\Users\UseR\Desktop\kistik sol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204864"/>
            <a:ext cx="3168352" cy="324036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2843809" cy="337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6876256" y="5085184"/>
            <a:ext cx="1728192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chemeClr val="tx2"/>
                </a:solidFill>
              </a:rPr>
              <a:t>Disgerminom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23528" y="4941168"/>
            <a:ext cx="223224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chemeClr val="tx2"/>
                </a:solidFill>
              </a:rPr>
              <a:t>Seröz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adeno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Ca</a:t>
            </a:r>
            <a:endParaRPr lang="tr-TR" dirty="0" smtClean="0">
              <a:solidFill>
                <a:schemeClr val="tx2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635896" y="5013176"/>
            <a:ext cx="2150031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r-TR" dirty="0" err="1" smtClean="0">
                <a:solidFill>
                  <a:schemeClr val="tx2"/>
                </a:solidFill>
              </a:rPr>
              <a:t>Seröz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adeno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Ca</a:t>
            </a:r>
            <a:endParaRPr lang="tr-TR" dirty="0" smtClean="0">
              <a:solidFill>
                <a:schemeClr val="tx2"/>
              </a:solidFill>
            </a:endParaRPr>
          </a:p>
        </p:txBody>
      </p:sp>
      <p:pic>
        <p:nvPicPr>
          <p:cNvPr id="10" name="Picture 2" descr="D:\videolar\over kistadenoca\malign over t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204865"/>
            <a:ext cx="291581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323528" y="404665"/>
            <a:ext cx="7906072" cy="864096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 </a:t>
            </a:r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endParaRPr lang="tr-TR" dirty="0"/>
          </a:p>
        </p:txBody>
      </p:sp>
      <p:pic>
        <p:nvPicPr>
          <p:cNvPr id="8" name="OVER CA_4_A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60032" y="1916832"/>
            <a:ext cx="3509268" cy="4371256"/>
          </a:xfrm>
          <a:prstGeom prst="rect">
            <a:avLst/>
          </a:prstGeom>
        </p:spPr>
      </p:pic>
      <p:pic>
        <p:nvPicPr>
          <p:cNvPr id="12" name="Y_7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792163" y="1916832"/>
            <a:ext cx="3810000" cy="4371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82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864095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r>
              <a:rPr lang="tr-TR" dirty="0" smtClean="0"/>
              <a:t> / Kist içi kanama</a:t>
            </a:r>
            <a:endParaRPr lang="tr-TR" dirty="0"/>
          </a:p>
        </p:txBody>
      </p:sp>
      <p:pic>
        <p:nvPicPr>
          <p:cNvPr id="11" name="1_2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796136" y="1772816"/>
            <a:ext cx="3096344" cy="357916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295232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UseR\Desktop\ki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844824"/>
            <a:ext cx="2664296" cy="3528392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0" y="5589240"/>
            <a:ext cx="3203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   </a:t>
            </a:r>
            <a:r>
              <a:rPr lang="tr-TR" dirty="0" err="1" smtClean="0"/>
              <a:t>Seröz</a:t>
            </a:r>
            <a:r>
              <a:rPr lang="tr-TR" dirty="0" smtClean="0"/>
              <a:t> </a:t>
            </a:r>
            <a:r>
              <a:rPr lang="tr-TR" dirty="0" err="1" smtClean="0"/>
              <a:t>kistadeno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Kist içine doğru konveks</a:t>
            </a:r>
          </a:p>
          <a:p>
            <a:pPr>
              <a:buNone/>
            </a:pPr>
            <a:r>
              <a:rPr lang="tr-TR" dirty="0" smtClean="0"/>
              <a:t>  çıkıntı</a:t>
            </a:r>
            <a:endParaRPr lang="tr-TR" dirty="0"/>
          </a:p>
        </p:txBody>
      </p:sp>
      <p:sp>
        <p:nvSpPr>
          <p:cNvPr id="15" name="14 Dikdörtgen"/>
          <p:cNvSpPr/>
          <p:nvPr/>
        </p:nvSpPr>
        <p:spPr>
          <a:xfrm>
            <a:off x="3131840" y="5445224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   </a:t>
            </a:r>
          </a:p>
          <a:p>
            <a:pPr>
              <a:buFont typeface="Wingdings" charset="2"/>
              <a:buNone/>
            </a:pPr>
            <a:r>
              <a:rPr lang="tr-TR" dirty="0" smtClean="0"/>
              <a:t>   Pıhtı formasyonu </a:t>
            </a:r>
            <a:r>
              <a:rPr lang="tr-TR" dirty="0" err="1" smtClean="0"/>
              <a:t>retraksiyon</a:t>
            </a:r>
            <a:r>
              <a:rPr lang="tr-TR" dirty="0" smtClean="0"/>
              <a:t> nedeniyle konkav, </a:t>
            </a:r>
            <a:r>
              <a:rPr lang="tr-TR" dirty="0" err="1" smtClean="0"/>
              <a:t>vaskularizasyon</a:t>
            </a:r>
            <a:r>
              <a:rPr lang="tr-TR" dirty="0" smtClean="0"/>
              <a:t> izlenmez, mobil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"/>
          <p:cNvGrpSpPr/>
          <p:nvPr/>
        </p:nvGrpSpPr>
        <p:grpSpPr>
          <a:xfrm>
            <a:off x="395536" y="517228"/>
            <a:ext cx="7842537" cy="751532"/>
            <a:chOff x="265" y="0"/>
            <a:chExt cx="7842537" cy="678446"/>
          </a:xfrm>
        </p:grpSpPr>
        <p:sp>
          <p:nvSpPr>
            <p:cNvPr id="11" name="10 Yuvarlatılmış Dikdörtgen"/>
            <p:cNvSpPr/>
            <p:nvPr/>
          </p:nvSpPr>
          <p:spPr>
            <a:xfrm>
              <a:off x="265" y="0"/>
              <a:ext cx="7842537" cy="678446"/>
            </a:xfrm>
            <a:prstGeom prst="roundRect">
              <a:avLst>
                <a:gd name="adj" fmla="val 10000"/>
              </a:avLst>
            </a:pr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Yuvarlatılmış Dikdörtgen 4"/>
            <p:cNvSpPr/>
            <p:nvPr/>
          </p:nvSpPr>
          <p:spPr>
            <a:xfrm>
              <a:off x="20136" y="19871"/>
              <a:ext cx="7802795" cy="638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800" kern="1200" dirty="0" err="1" smtClean="0"/>
                <a:t>Adneksiyal</a:t>
              </a:r>
              <a:r>
                <a:rPr lang="tr-TR" sz="2800" kern="1200" dirty="0" smtClean="0"/>
                <a:t> Kitleler</a:t>
              </a:r>
              <a:endParaRPr lang="tr-TR" sz="2800" kern="1200" dirty="0"/>
            </a:p>
          </p:txBody>
        </p:sp>
      </p:grpSp>
      <p:grpSp>
        <p:nvGrpSpPr>
          <p:cNvPr id="3" name="4 Grup"/>
          <p:cNvGrpSpPr/>
          <p:nvPr/>
        </p:nvGrpSpPr>
        <p:grpSpPr>
          <a:xfrm>
            <a:off x="406093" y="1452552"/>
            <a:ext cx="3835004" cy="692679"/>
            <a:chOff x="10822" y="863316"/>
            <a:chExt cx="3835004" cy="692679"/>
          </a:xfrm>
        </p:grpSpPr>
        <p:sp>
          <p:nvSpPr>
            <p:cNvPr id="9" name="8 Yuvarlatılmış Dikdörtgen"/>
            <p:cNvSpPr/>
            <p:nvPr/>
          </p:nvSpPr>
          <p:spPr>
            <a:xfrm>
              <a:off x="10822" y="863316"/>
              <a:ext cx="3835004" cy="692679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Yuvarlatılmış Dikdörtgen 6"/>
            <p:cNvSpPr/>
            <p:nvPr/>
          </p:nvSpPr>
          <p:spPr>
            <a:xfrm>
              <a:off x="31110" y="883604"/>
              <a:ext cx="3794428" cy="6521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/>
                <a:t>Jinekolojik</a:t>
              </a:r>
              <a:endParaRPr lang="tr-TR" sz="1800" b="1" kern="1200" dirty="0"/>
            </a:p>
          </p:txBody>
        </p:sp>
      </p:grpSp>
      <p:grpSp>
        <p:nvGrpSpPr>
          <p:cNvPr id="4" name="5 Grup"/>
          <p:cNvGrpSpPr/>
          <p:nvPr/>
        </p:nvGrpSpPr>
        <p:grpSpPr>
          <a:xfrm>
            <a:off x="4398393" y="1452552"/>
            <a:ext cx="3834927" cy="692679"/>
            <a:chOff x="4003122" y="863316"/>
            <a:chExt cx="3834927" cy="692679"/>
          </a:xfrm>
        </p:grpSpPr>
        <p:sp>
          <p:nvSpPr>
            <p:cNvPr id="7" name="6 Yuvarlatılmış Dikdörtgen"/>
            <p:cNvSpPr/>
            <p:nvPr/>
          </p:nvSpPr>
          <p:spPr>
            <a:xfrm>
              <a:off x="4003122" y="863316"/>
              <a:ext cx="3834927" cy="692679"/>
            </a:xfrm>
            <a:prstGeom prst="roundRect">
              <a:avLst>
                <a:gd name="adj" fmla="val 10000"/>
              </a:avLst>
            </a:prstGeom>
            <a:solidFill>
              <a:schemeClr val="bg2">
                <a:lumMod val="75000"/>
                <a:lumOff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Yuvarlatılmış Dikdörtgen 8"/>
            <p:cNvSpPr/>
            <p:nvPr/>
          </p:nvSpPr>
          <p:spPr>
            <a:xfrm>
              <a:off x="4023410" y="883604"/>
              <a:ext cx="3794351" cy="6521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kern="1200" dirty="0" err="1" smtClean="0"/>
                <a:t>Non</a:t>
              </a:r>
              <a:r>
                <a:rPr lang="tr-TR" sz="1600" b="1" kern="1200" dirty="0" smtClean="0"/>
                <a:t>-Jinekolojik</a:t>
              </a:r>
              <a:endParaRPr lang="tr-TR" sz="1600" b="1" kern="1200" dirty="0"/>
            </a:p>
          </p:txBody>
        </p:sp>
      </p:grpSp>
      <p:grpSp>
        <p:nvGrpSpPr>
          <p:cNvPr id="5" name="12 Grup"/>
          <p:cNvGrpSpPr/>
          <p:nvPr/>
        </p:nvGrpSpPr>
        <p:grpSpPr>
          <a:xfrm>
            <a:off x="409372" y="2301662"/>
            <a:ext cx="3780000" cy="1437802"/>
            <a:chOff x="25942" y="1740352"/>
            <a:chExt cx="1863440" cy="1055263"/>
          </a:xfrm>
        </p:grpSpPr>
        <p:sp>
          <p:nvSpPr>
            <p:cNvPr id="20" name="19 Yuvarlatılmış Dikdörtgen"/>
            <p:cNvSpPr/>
            <p:nvPr/>
          </p:nvSpPr>
          <p:spPr>
            <a:xfrm>
              <a:off x="25942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Yuvarlatılmış Dikdörtgen 4"/>
            <p:cNvSpPr/>
            <p:nvPr/>
          </p:nvSpPr>
          <p:spPr>
            <a:xfrm>
              <a:off x="56850" y="1771260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Ovarian</a:t>
              </a:r>
              <a:endParaRPr lang="tr-TR" sz="18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13 Grup"/>
          <p:cNvGrpSpPr/>
          <p:nvPr/>
        </p:nvGrpSpPr>
        <p:grpSpPr>
          <a:xfrm>
            <a:off x="383433" y="3853139"/>
            <a:ext cx="3780000" cy="1273508"/>
            <a:chOff x="3" y="2979913"/>
            <a:chExt cx="1863440" cy="934681"/>
          </a:xfrm>
        </p:grpSpPr>
        <p:sp>
          <p:nvSpPr>
            <p:cNvPr id="18" name="17 Yuvarlatılmış Dikdörtgen"/>
            <p:cNvSpPr/>
            <p:nvPr/>
          </p:nvSpPr>
          <p:spPr>
            <a:xfrm>
              <a:off x="3" y="2979913"/>
              <a:ext cx="1863440" cy="934681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Yuvarlatılmış Dikdörtgen 6"/>
            <p:cNvSpPr/>
            <p:nvPr/>
          </p:nvSpPr>
          <p:spPr>
            <a:xfrm>
              <a:off x="27379" y="3007289"/>
              <a:ext cx="1808688" cy="879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Tubal</a:t>
              </a:r>
              <a:endParaRPr lang="tr-TR" sz="18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13" name="14 Grup"/>
          <p:cNvGrpSpPr/>
          <p:nvPr/>
        </p:nvGrpSpPr>
        <p:grpSpPr>
          <a:xfrm>
            <a:off x="383433" y="5252263"/>
            <a:ext cx="3780000" cy="1329403"/>
            <a:chOff x="3" y="4083358"/>
            <a:chExt cx="1863440" cy="975704"/>
          </a:xfrm>
        </p:grpSpPr>
        <p:sp>
          <p:nvSpPr>
            <p:cNvPr id="16" name="15 Yuvarlatılmış Dikdörtgen"/>
            <p:cNvSpPr/>
            <p:nvPr/>
          </p:nvSpPr>
          <p:spPr>
            <a:xfrm>
              <a:off x="3" y="4083358"/>
              <a:ext cx="1863440" cy="97570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Yuvarlatılmış Dikdörtgen 8"/>
            <p:cNvSpPr/>
            <p:nvPr/>
          </p:nvSpPr>
          <p:spPr>
            <a:xfrm>
              <a:off x="28580" y="4111935"/>
              <a:ext cx="1806286" cy="918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Uterus</a:t>
              </a:r>
              <a:endParaRPr lang="tr-TR" sz="1800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30 Grup"/>
          <p:cNvGrpSpPr/>
          <p:nvPr/>
        </p:nvGrpSpPr>
        <p:grpSpPr>
          <a:xfrm>
            <a:off x="4427984" y="2323228"/>
            <a:ext cx="3780000" cy="720000"/>
            <a:chOff x="4027502" y="1769089"/>
            <a:chExt cx="1863440" cy="1033356"/>
          </a:xfrm>
        </p:grpSpPr>
        <p:sp>
          <p:nvSpPr>
            <p:cNvPr id="44" name="43 Yuvarlatılmış Dikdörtgen"/>
            <p:cNvSpPr/>
            <p:nvPr/>
          </p:nvSpPr>
          <p:spPr>
            <a:xfrm>
              <a:off x="4027502" y="1769089"/>
              <a:ext cx="1863440" cy="1033356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Yuvarlatılmış Dikdörtgen 4"/>
            <p:cNvSpPr/>
            <p:nvPr/>
          </p:nvSpPr>
          <p:spPr>
            <a:xfrm>
              <a:off x="4057768" y="1799355"/>
              <a:ext cx="1802908" cy="9728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err="1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Ürogenital</a:t>
              </a:r>
              <a:endParaRPr lang="tr-TR" sz="18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31 Grup"/>
          <p:cNvGrpSpPr/>
          <p:nvPr/>
        </p:nvGrpSpPr>
        <p:grpSpPr>
          <a:xfrm>
            <a:off x="4412218" y="3222000"/>
            <a:ext cx="3780000" cy="720000"/>
            <a:chOff x="4032454" y="2990823"/>
            <a:chExt cx="1834536" cy="433956"/>
          </a:xfrm>
        </p:grpSpPr>
        <p:sp>
          <p:nvSpPr>
            <p:cNvPr id="42" name="41 Yuvarlatılmış Dikdörtgen"/>
            <p:cNvSpPr/>
            <p:nvPr/>
          </p:nvSpPr>
          <p:spPr>
            <a:xfrm>
              <a:off x="4032454" y="2990823"/>
              <a:ext cx="1834536" cy="433956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Yuvarlatılmış Dikdörtgen 6"/>
            <p:cNvSpPr/>
            <p:nvPr/>
          </p:nvSpPr>
          <p:spPr>
            <a:xfrm>
              <a:off x="4045164" y="3003533"/>
              <a:ext cx="1809116" cy="4085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GİS</a:t>
              </a:r>
              <a:endParaRPr lang="tr-TR" sz="18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32 Grup"/>
          <p:cNvGrpSpPr/>
          <p:nvPr/>
        </p:nvGrpSpPr>
        <p:grpSpPr>
          <a:xfrm>
            <a:off x="4422721" y="4101862"/>
            <a:ext cx="3780000" cy="720000"/>
            <a:chOff x="4053771" y="3613697"/>
            <a:chExt cx="1834536" cy="454980"/>
          </a:xfrm>
        </p:grpSpPr>
        <p:sp>
          <p:nvSpPr>
            <p:cNvPr id="40" name="39 Yuvarlatılmış Dikdörtgen"/>
            <p:cNvSpPr/>
            <p:nvPr/>
          </p:nvSpPr>
          <p:spPr>
            <a:xfrm>
              <a:off x="4053771" y="3613697"/>
              <a:ext cx="1834536" cy="454980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Yuvarlatılmış Dikdörtgen 8"/>
            <p:cNvSpPr/>
            <p:nvPr/>
          </p:nvSpPr>
          <p:spPr>
            <a:xfrm>
              <a:off x="4067097" y="3627023"/>
              <a:ext cx="1807884" cy="4283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kern="1200" dirty="0" err="1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Metastatik</a:t>
              </a:r>
              <a:endParaRPr lang="tr-TR" sz="18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33 Grup"/>
          <p:cNvGrpSpPr/>
          <p:nvPr/>
        </p:nvGrpSpPr>
        <p:grpSpPr>
          <a:xfrm>
            <a:off x="4432936" y="4981804"/>
            <a:ext cx="3780000" cy="720000"/>
            <a:chOff x="4032454" y="4248473"/>
            <a:chExt cx="1834536" cy="524747"/>
          </a:xfrm>
        </p:grpSpPr>
        <p:sp>
          <p:nvSpPr>
            <p:cNvPr id="38" name="37 Yuvarlatılmış Dikdörtgen"/>
            <p:cNvSpPr/>
            <p:nvPr/>
          </p:nvSpPr>
          <p:spPr>
            <a:xfrm>
              <a:off x="4032454" y="4248473"/>
              <a:ext cx="1834536" cy="52474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Yuvarlatılmış Dikdörtgen 10"/>
            <p:cNvSpPr/>
            <p:nvPr/>
          </p:nvSpPr>
          <p:spPr>
            <a:xfrm>
              <a:off x="4047823" y="4263842"/>
              <a:ext cx="1803798" cy="4940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kern="1200" dirty="0" err="1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Retroperitoneal</a:t>
              </a:r>
              <a:endParaRPr lang="tr-TR" sz="16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45 Grup"/>
          <p:cNvGrpSpPr/>
          <p:nvPr/>
        </p:nvGrpSpPr>
        <p:grpSpPr>
          <a:xfrm>
            <a:off x="4427984" y="5868408"/>
            <a:ext cx="3780000" cy="720000"/>
            <a:chOff x="4032454" y="4248473"/>
            <a:chExt cx="1834536" cy="524747"/>
          </a:xfrm>
        </p:grpSpPr>
        <p:sp>
          <p:nvSpPr>
            <p:cNvPr id="47" name="46 Yuvarlatılmış Dikdörtgen"/>
            <p:cNvSpPr/>
            <p:nvPr/>
          </p:nvSpPr>
          <p:spPr>
            <a:xfrm>
              <a:off x="4032454" y="4248473"/>
              <a:ext cx="1834536" cy="52474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Yuvarlatılmış Dikdörtgen 10"/>
            <p:cNvSpPr/>
            <p:nvPr/>
          </p:nvSpPr>
          <p:spPr>
            <a:xfrm>
              <a:off x="4047823" y="4263841"/>
              <a:ext cx="1803798" cy="4940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defTabSz="622300">
                <a:spcBef>
                  <a:spcPct val="0"/>
                </a:spcBef>
              </a:pPr>
              <a:r>
                <a:rPr lang="tr-TR" sz="1600" dirty="0" err="1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Peritoneal</a:t>
              </a:r>
              <a:r>
                <a:rPr lang="tr-TR" sz="1600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lvl="0" defTabSz="622300">
                <a:spcBef>
                  <a:spcPct val="0"/>
                </a:spcBef>
              </a:pPr>
              <a:r>
                <a:rPr lang="tr-TR" sz="1600" dirty="0" err="1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inklüzyon</a:t>
              </a:r>
              <a:r>
                <a:rPr lang="tr-TR" sz="1600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lvl="0" defTabSz="622300">
                <a:spcBef>
                  <a:spcPct val="0"/>
                </a:spcBef>
              </a:pPr>
              <a:r>
                <a:rPr lang="tr-TR" sz="1600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kistler</a:t>
              </a:r>
            </a:p>
          </p:txBody>
        </p:sp>
      </p:grpSp>
      <p:grpSp>
        <p:nvGrpSpPr>
          <p:cNvPr id="25" name="48 Grup"/>
          <p:cNvGrpSpPr/>
          <p:nvPr/>
        </p:nvGrpSpPr>
        <p:grpSpPr>
          <a:xfrm>
            <a:off x="1844464" y="2517686"/>
            <a:ext cx="2151472" cy="1199346"/>
            <a:chOff x="1967266" y="1740352"/>
            <a:chExt cx="1863440" cy="1199346"/>
          </a:xfrm>
        </p:grpSpPr>
        <p:sp>
          <p:nvSpPr>
            <p:cNvPr id="50" name="49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Yuvarlatılmış Dikdörtgen 4"/>
            <p:cNvSpPr/>
            <p:nvPr/>
          </p:nvSpPr>
          <p:spPr>
            <a:xfrm>
              <a:off x="1998174" y="1747174"/>
              <a:ext cx="1801624" cy="11925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kern="1200" dirty="0" smtClean="0">
                  <a:solidFill>
                    <a:schemeClr val="accent4">
                      <a:lumMod val="75000"/>
                    </a:schemeClr>
                  </a:solidFill>
                </a:rPr>
                <a:t>Fonksiyonel kistler</a:t>
              </a: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B</a:t>
              </a:r>
              <a:r>
                <a:rPr lang="tr-TR" sz="14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enign</a:t>
              </a:r>
              <a:r>
                <a:rPr lang="tr-TR" sz="1400" kern="12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B</a:t>
              </a:r>
              <a:r>
                <a:rPr lang="tr-TR" sz="14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orderline</a:t>
              </a:r>
              <a:endParaRPr lang="tr-TR" sz="1400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M</a:t>
              </a:r>
              <a:r>
                <a:rPr lang="tr-TR" sz="1400" kern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align</a:t>
              </a:r>
              <a:r>
                <a:rPr lang="tr-TR" sz="1400" kern="1200" baseline="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kern="1200" baseline="0" dirty="0" err="1" smtClean="0">
                  <a:solidFill>
                    <a:schemeClr val="accent4">
                      <a:lumMod val="75000"/>
                    </a:schemeClr>
                  </a:solidFill>
                </a:rPr>
                <a:t>ovarian</a:t>
              </a:r>
              <a:r>
                <a:rPr lang="tr-TR" sz="1400" kern="1200" baseline="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r>
                <a:rPr lang="tr-TR" sz="1400" kern="1200" baseline="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endParaRPr lang="tr-TR" sz="14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6" name="51 Grup"/>
          <p:cNvGrpSpPr/>
          <p:nvPr/>
        </p:nvGrpSpPr>
        <p:grpSpPr>
          <a:xfrm>
            <a:off x="1828698" y="3933136"/>
            <a:ext cx="2151472" cy="1152048"/>
            <a:chOff x="1967266" y="1699876"/>
            <a:chExt cx="1863440" cy="1152048"/>
          </a:xfrm>
        </p:grpSpPr>
        <p:sp>
          <p:nvSpPr>
            <p:cNvPr id="53" name="52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Yuvarlatılmış Dikdörtgen 4"/>
            <p:cNvSpPr/>
            <p:nvPr/>
          </p:nvSpPr>
          <p:spPr>
            <a:xfrm>
              <a:off x="1998174" y="1699876"/>
              <a:ext cx="1801624" cy="11520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Ektopik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 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Paratubal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kist,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Hidrosalpinks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Tuboovarian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abse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, 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Tuba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endParaRPr lang="tr-TR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54 Grup"/>
          <p:cNvGrpSpPr/>
          <p:nvPr/>
        </p:nvGrpSpPr>
        <p:grpSpPr>
          <a:xfrm>
            <a:off x="1835696" y="5350855"/>
            <a:ext cx="2151472" cy="1095739"/>
            <a:chOff x="1967266" y="1699876"/>
            <a:chExt cx="1863440" cy="1095739"/>
          </a:xfrm>
        </p:grpSpPr>
        <p:sp>
          <p:nvSpPr>
            <p:cNvPr id="56" name="55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Yuvarlatılmış Dikdörtgen 4"/>
            <p:cNvSpPr/>
            <p:nvPr/>
          </p:nvSpPr>
          <p:spPr>
            <a:xfrm>
              <a:off x="1998174" y="1699876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Saplı  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Intraligamenter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miyom</a:t>
              </a:r>
              <a:endParaRPr lang="tr-TR" sz="14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8" name="57 Grup"/>
          <p:cNvGrpSpPr/>
          <p:nvPr/>
        </p:nvGrpSpPr>
        <p:grpSpPr>
          <a:xfrm>
            <a:off x="5940152" y="2389437"/>
            <a:ext cx="2151472" cy="576064"/>
            <a:chOff x="1967266" y="1740352"/>
            <a:chExt cx="1863440" cy="1055263"/>
          </a:xfrm>
        </p:grpSpPr>
        <p:sp>
          <p:nvSpPr>
            <p:cNvPr id="59" name="58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Pelvik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böbrek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Mesane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9" name="60 Grup"/>
          <p:cNvGrpSpPr/>
          <p:nvPr/>
        </p:nvGrpSpPr>
        <p:grpSpPr>
          <a:xfrm>
            <a:off x="5948920" y="3294008"/>
            <a:ext cx="2151472" cy="576064"/>
            <a:chOff x="1967266" y="1740352"/>
            <a:chExt cx="1863440" cy="1055263"/>
          </a:xfrm>
        </p:grpSpPr>
        <p:sp>
          <p:nvSpPr>
            <p:cNvPr id="62" name="61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/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Divertikulit</a:t>
              </a: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  <a:r>
                <a:rPr lang="tr-TR" sz="1200" dirty="0" smtClean="0"/>
                <a:t> </a:t>
              </a:r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kolonik</a:t>
              </a:r>
              <a:r>
                <a:rPr lang="tr-TR" sz="1200" dirty="0" smtClean="0"/>
                <a:t> </a:t>
              </a:r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distansiyon</a:t>
              </a: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  <a:r>
                <a:rPr lang="tr-TR" sz="1200" dirty="0" smtClean="0"/>
                <a:t>, </a:t>
              </a:r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feçes</a:t>
              </a: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  <a:r>
                <a:rPr lang="tr-TR" sz="1200" dirty="0" smtClean="0"/>
                <a:t>, </a:t>
              </a:r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appendisitis</a:t>
              </a: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,</a:t>
              </a:r>
              <a:r>
                <a:rPr lang="tr-TR" sz="1200" dirty="0" smtClean="0"/>
                <a:t>, </a:t>
              </a: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kolon</a:t>
              </a:r>
              <a:r>
                <a:rPr lang="tr-TR" sz="1200" dirty="0" smtClean="0"/>
                <a:t>  </a:t>
              </a:r>
              <a:r>
                <a:rPr lang="tr-TR" sz="1200" dirty="0" err="1" smtClean="0">
                  <a:solidFill>
                    <a:schemeClr val="accent4">
                      <a:lumMod val="75000"/>
                    </a:schemeClr>
                  </a:solidFill>
                </a:rPr>
                <a:t>Tm</a:t>
              </a:r>
              <a:endParaRPr lang="tr-TR" sz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30" name="63 Grup"/>
          <p:cNvGrpSpPr/>
          <p:nvPr/>
        </p:nvGrpSpPr>
        <p:grpSpPr>
          <a:xfrm>
            <a:off x="5931208" y="4173870"/>
            <a:ext cx="2151472" cy="576064"/>
            <a:chOff x="1967266" y="1740352"/>
            <a:chExt cx="1863440" cy="1055263"/>
          </a:xfrm>
        </p:grpSpPr>
        <p:sp>
          <p:nvSpPr>
            <p:cNvPr id="65" name="64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defTabSz="533400">
                <a:spcBef>
                  <a:spcPct val="0"/>
                </a:spcBef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Meme</a:t>
              </a:r>
            </a:p>
            <a:p>
              <a:pPr defTabSz="533400">
                <a:spcBef>
                  <a:spcPct val="0"/>
                </a:spcBef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Mide</a:t>
              </a:r>
              <a:r>
                <a:rPr lang="tr-TR" sz="1200" dirty="0" smtClean="0"/>
                <a:t>, ,,</a:t>
              </a:r>
            </a:p>
            <a:p>
              <a:pPr defTabSz="533400">
                <a:spcBef>
                  <a:spcPct val="0"/>
                </a:spcBef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schemeClr val="accent4">
                      <a:lumMod val="75000"/>
                    </a:schemeClr>
                  </a:solidFill>
                </a:rPr>
                <a:t>Pankreas</a:t>
              </a:r>
              <a:endParaRPr lang="tr-TR" sz="1400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66 Grup"/>
          <p:cNvGrpSpPr/>
          <p:nvPr/>
        </p:nvGrpSpPr>
        <p:grpSpPr>
          <a:xfrm>
            <a:off x="5955918" y="5069498"/>
            <a:ext cx="2151472" cy="576064"/>
            <a:chOff x="1967266" y="1740352"/>
            <a:chExt cx="1863440" cy="1055263"/>
          </a:xfrm>
        </p:grpSpPr>
        <p:sp>
          <p:nvSpPr>
            <p:cNvPr id="68" name="67 Yuvarlatılmış Dikdörtgen"/>
            <p:cNvSpPr/>
            <p:nvPr/>
          </p:nvSpPr>
          <p:spPr>
            <a:xfrm>
              <a:off x="1967266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9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Sarkom</a:t>
              </a:r>
            </a:p>
            <a:p>
              <a:pPr lvl="0"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Lipom</a:t>
              </a:r>
            </a:p>
          </p:txBody>
        </p:sp>
      </p:grpSp>
      <p:grpSp>
        <p:nvGrpSpPr>
          <p:cNvPr id="32" name="69 Grup"/>
          <p:cNvGrpSpPr/>
          <p:nvPr/>
        </p:nvGrpSpPr>
        <p:grpSpPr>
          <a:xfrm>
            <a:off x="5915442" y="5917828"/>
            <a:ext cx="2151472" cy="577575"/>
            <a:chOff x="1967266" y="1682590"/>
            <a:chExt cx="1863440" cy="1058031"/>
          </a:xfrm>
        </p:grpSpPr>
        <p:sp>
          <p:nvSpPr>
            <p:cNvPr id="71" name="70 Yuvarlatılmış Dikdörtgen"/>
            <p:cNvSpPr/>
            <p:nvPr/>
          </p:nvSpPr>
          <p:spPr>
            <a:xfrm>
              <a:off x="1967266" y="1682590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Yuvarlatılmış Dikdörtgen 4"/>
            <p:cNvSpPr/>
            <p:nvPr/>
          </p:nvSpPr>
          <p:spPr>
            <a:xfrm>
              <a:off x="1998174" y="1747174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Seroma</a:t>
              </a: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</a:p>
            <a:p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620689"/>
            <a:ext cx="7978080" cy="936103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r>
              <a:rPr lang="tr-TR" dirty="0" smtClean="0"/>
              <a:t> / </a:t>
            </a:r>
            <a:r>
              <a:rPr lang="tr-TR" dirty="0" err="1" smtClean="0"/>
              <a:t>Endometrioma</a:t>
            </a:r>
            <a:endParaRPr lang="tr-TR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00808"/>
            <a:ext cx="4104456" cy="450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67544" y="1988840"/>
            <a:ext cx="302433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tr-TR" sz="2000" dirty="0" smtClean="0"/>
          </a:p>
          <a:p>
            <a:pPr>
              <a:buFont typeface="Arial" pitchFamily="34" charset="0"/>
              <a:buChar char="•"/>
            </a:pPr>
            <a:endParaRPr lang="tr-TR" sz="2000" dirty="0" smtClean="0"/>
          </a:p>
          <a:p>
            <a:r>
              <a:rPr lang="tr-TR" sz="2000" dirty="0" err="1" smtClean="0"/>
              <a:t>Endometrial</a:t>
            </a:r>
            <a:r>
              <a:rPr lang="tr-TR" sz="2000" dirty="0" smtClean="0"/>
              <a:t> doku yada pıhtı  nedeniyle;</a:t>
            </a:r>
          </a:p>
          <a:p>
            <a:pPr>
              <a:buFont typeface="Arial" pitchFamily="34" charset="0"/>
              <a:buChar char="•"/>
            </a:pPr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Nadiren </a:t>
            </a:r>
            <a:r>
              <a:rPr lang="tr-TR" sz="2000" dirty="0" err="1" smtClean="0"/>
              <a:t>endometrial</a:t>
            </a:r>
            <a:r>
              <a:rPr lang="tr-TR" sz="2000" dirty="0" smtClean="0"/>
              <a:t> doku </a:t>
            </a:r>
            <a:r>
              <a:rPr lang="tr-TR" sz="2000" dirty="0" err="1" smtClean="0"/>
              <a:t>dopplerde</a:t>
            </a:r>
            <a:r>
              <a:rPr lang="tr-TR" sz="2000" dirty="0" smtClean="0"/>
              <a:t> </a:t>
            </a:r>
            <a:r>
              <a:rPr lang="tr-TR" sz="2000" dirty="0" err="1" smtClean="0"/>
              <a:t>vaskularizasyon</a:t>
            </a:r>
            <a:r>
              <a:rPr lang="tr-TR" sz="2000" dirty="0" smtClean="0"/>
              <a:t> gösterebilir.</a:t>
            </a:r>
          </a:p>
          <a:p>
            <a:pPr>
              <a:buFont typeface="Arial" pitchFamily="34" charset="0"/>
              <a:buChar char="•"/>
            </a:pPr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Pıhtı ise hareket ve </a:t>
            </a:r>
            <a:r>
              <a:rPr lang="tr-TR" sz="2000" dirty="0" err="1" smtClean="0"/>
              <a:t>doppler</a:t>
            </a:r>
            <a:r>
              <a:rPr lang="tr-TR" sz="2000" dirty="0" smtClean="0"/>
              <a:t> ile ayırıcı tanı yapılabilinir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395536" y="5013176"/>
            <a:ext cx="4085804" cy="1224136"/>
          </a:xfrm>
        </p:spPr>
        <p:txBody>
          <a:bodyPr/>
          <a:lstStyle/>
          <a:p>
            <a:r>
              <a:rPr lang="tr-TR" b="0" dirty="0" err="1" smtClean="0">
                <a:solidFill>
                  <a:schemeClr val="tx1"/>
                </a:solidFill>
              </a:rPr>
              <a:t>Dermoid</a:t>
            </a:r>
            <a:r>
              <a:rPr lang="tr-TR" b="0" dirty="0" smtClean="0">
                <a:solidFill>
                  <a:schemeClr val="tx1"/>
                </a:solidFill>
              </a:rPr>
              <a:t> kistteki  </a:t>
            </a:r>
            <a:r>
              <a:rPr lang="tr-TR" b="0" dirty="0" err="1" smtClean="0">
                <a:solidFill>
                  <a:schemeClr val="tx1"/>
                </a:solidFill>
              </a:rPr>
              <a:t>mural</a:t>
            </a:r>
            <a:r>
              <a:rPr lang="tr-TR" b="0" dirty="0" smtClean="0">
                <a:solidFill>
                  <a:schemeClr val="tx1"/>
                </a:solidFill>
              </a:rPr>
              <a:t> nodül kist duvarına göre </a:t>
            </a:r>
            <a:r>
              <a:rPr lang="tr-TR" b="0" dirty="0" err="1" smtClean="0">
                <a:solidFill>
                  <a:schemeClr val="tx1"/>
                </a:solidFill>
              </a:rPr>
              <a:t>hiperekoiktir</a:t>
            </a:r>
            <a:r>
              <a:rPr lang="tr-TR" b="0" dirty="0" smtClean="0">
                <a:solidFill>
                  <a:schemeClr val="tx1"/>
                </a:solidFill>
              </a:rPr>
              <a:t> ve akustik gölgelenme izlenir</a:t>
            </a:r>
            <a:endParaRPr lang="tr-TR" b="0" dirty="0">
              <a:solidFill>
                <a:schemeClr val="tx1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248472" cy="1628800"/>
          </a:xfrm>
        </p:spPr>
        <p:txBody>
          <a:bodyPr/>
          <a:lstStyle/>
          <a:p>
            <a:r>
              <a:rPr lang="tr-TR" b="0" dirty="0" smtClean="0">
                <a:solidFill>
                  <a:schemeClr val="tx1"/>
                </a:solidFill>
              </a:rPr>
              <a:t>Diğer  </a:t>
            </a:r>
            <a:r>
              <a:rPr lang="tr-TR" b="0" dirty="0" err="1" smtClean="0">
                <a:solidFill>
                  <a:schemeClr val="tx1"/>
                </a:solidFill>
              </a:rPr>
              <a:t>neoplazilerdeki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mural</a:t>
            </a:r>
            <a:r>
              <a:rPr lang="tr-TR" b="0" dirty="0" smtClean="0">
                <a:solidFill>
                  <a:schemeClr val="tx1"/>
                </a:solidFill>
              </a:rPr>
              <a:t> nodüller ise kist duvarıyla aynı </a:t>
            </a:r>
            <a:r>
              <a:rPr lang="tr-TR" b="0" dirty="0" err="1" smtClean="0">
                <a:solidFill>
                  <a:schemeClr val="tx1"/>
                </a:solidFill>
              </a:rPr>
              <a:t>ekojenite</a:t>
            </a:r>
            <a:r>
              <a:rPr lang="tr-TR" b="0" dirty="0" smtClean="0">
                <a:solidFill>
                  <a:schemeClr val="tx1"/>
                </a:solidFill>
              </a:rPr>
              <a:t> de olup akustik gölgelenme izlenmez.</a:t>
            </a:r>
          </a:p>
          <a:p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0" y="188641"/>
            <a:ext cx="8460432" cy="1008112"/>
          </a:xfrm>
        </p:spPr>
        <p:txBody>
          <a:bodyPr/>
          <a:lstStyle/>
          <a:p>
            <a:pPr algn="ctr"/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r>
              <a:rPr lang="tr-TR" dirty="0" smtClean="0"/>
              <a:t> / </a:t>
            </a:r>
            <a:r>
              <a:rPr lang="tr-TR" dirty="0" err="1" smtClean="0"/>
              <a:t>Dermoid</a:t>
            </a:r>
            <a:endParaRPr lang="tr-TR" dirty="0"/>
          </a:p>
        </p:txBody>
      </p:sp>
      <p:pic>
        <p:nvPicPr>
          <p:cNvPr id="1026" name="Picture 2" descr="D:\videolar\MCT\E_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997647" cy="3600399"/>
          </a:xfrm>
          <a:prstGeom prst="rect">
            <a:avLst/>
          </a:prstGeom>
          <a:noFill/>
        </p:spPr>
      </p:pic>
      <p:pic>
        <p:nvPicPr>
          <p:cNvPr id="1027" name="Picture 3" descr="D:\videolar\over kistadenoca\OVER CA 2_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1538" y="1268760"/>
            <a:ext cx="3567112" cy="3672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1"/>
            <a:ext cx="8892480" cy="1152128"/>
          </a:xfrm>
          <a:noFill/>
        </p:spPr>
        <p:txBody>
          <a:bodyPr>
            <a:normAutofit/>
          </a:bodyPr>
          <a:lstStyle/>
          <a:p>
            <a:r>
              <a:rPr lang="tr-TR" sz="3600" dirty="0" err="1" smtClean="0"/>
              <a:t>Solid</a:t>
            </a:r>
            <a:r>
              <a:rPr lang="tr-TR" sz="3600" dirty="0" smtClean="0"/>
              <a:t> </a:t>
            </a:r>
            <a:r>
              <a:rPr lang="tr-TR" sz="3600" dirty="0" err="1" smtClean="0"/>
              <a:t>Komponent</a:t>
            </a:r>
            <a:r>
              <a:rPr lang="tr-TR" sz="3600" dirty="0" smtClean="0"/>
              <a:t>: </a:t>
            </a:r>
            <a:r>
              <a:rPr lang="tr-TR" sz="3600" dirty="0" err="1" smtClean="0"/>
              <a:t>Fibrom</a:t>
            </a:r>
            <a:r>
              <a:rPr lang="tr-TR" sz="3600" dirty="0" smtClean="0"/>
              <a:t> / </a:t>
            </a:r>
            <a:r>
              <a:rPr lang="tr-TR" sz="3600" dirty="0" err="1" smtClean="0"/>
              <a:t>Fibrotekom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1954560" cy="452596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00808"/>
            <a:ext cx="399881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323528" y="5877272"/>
            <a:ext cx="388843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tx2"/>
                </a:solidFill>
              </a:rPr>
              <a:t>Minimal </a:t>
            </a:r>
            <a:r>
              <a:rPr lang="tr-TR" sz="2000" dirty="0" err="1" smtClean="0">
                <a:solidFill>
                  <a:schemeClr val="tx2"/>
                </a:solidFill>
              </a:rPr>
              <a:t>periferal</a:t>
            </a:r>
            <a:r>
              <a:rPr lang="tr-TR" sz="2000" dirty="0" smtClean="0">
                <a:solidFill>
                  <a:schemeClr val="tx2"/>
                </a:solidFill>
              </a:rPr>
              <a:t> </a:t>
            </a:r>
            <a:r>
              <a:rPr lang="tr-TR" sz="2000" dirty="0" err="1" smtClean="0">
                <a:solidFill>
                  <a:schemeClr val="tx2"/>
                </a:solidFill>
              </a:rPr>
              <a:t>vaskülarite</a:t>
            </a:r>
            <a:r>
              <a:rPr lang="tr-TR" sz="2000" dirty="0" smtClean="0">
                <a:solidFill>
                  <a:schemeClr val="tx2"/>
                </a:solidFill>
              </a:rPr>
              <a:t> ve akustik gölgelenme (%50)</a:t>
            </a:r>
            <a:endParaRPr lang="tr-TR" sz="2000" dirty="0">
              <a:solidFill>
                <a:schemeClr val="tx2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9143" y="1700808"/>
            <a:ext cx="4225691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714876" y="5805264"/>
            <a:ext cx="4105596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000" dirty="0" err="1" smtClean="0">
                <a:solidFill>
                  <a:schemeClr val="tx2"/>
                </a:solidFill>
              </a:rPr>
              <a:t>Hemoraji</a:t>
            </a:r>
            <a:r>
              <a:rPr lang="tr-TR" sz="2000" dirty="0" smtClean="0">
                <a:solidFill>
                  <a:schemeClr val="tx2"/>
                </a:solidFill>
              </a:rPr>
              <a:t>, ödem veya nekroza bağlı </a:t>
            </a:r>
            <a:r>
              <a:rPr lang="tr-TR" sz="2000" dirty="0" err="1" smtClean="0">
                <a:solidFill>
                  <a:schemeClr val="tx2"/>
                </a:solidFill>
              </a:rPr>
              <a:t>kistik</a:t>
            </a:r>
            <a:r>
              <a:rPr lang="tr-TR" sz="2000" dirty="0" smtClean="0">
                <a:solidFill>
                  <a:schemeClr val="tx2"/>
                </a:solidFill>
              </a:rPr>
              <a:t> değişiklik</a:t>
            </a:r>
            <a:endParaRPr lang="tr-TR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7"/>
            <a:ext cx="8892480" cy="1008111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r>
              <a:rPr lang="tr-TR" dirty="0" smtClean="0"/>
              <a:t>: Dejenere, saplı miyom</a:t>
            </a:r>
            <a:endParaRPr lang="tr-TR" dirty="0"/>
          </a:p>
        </p:txBody>
      </p:sp>
      <p:pic>
        <p:nvPicPr>
          <p:cNvPr id="4" name="OZGUR ABLA_5_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772816"/>
            <a:ext cx="3816424" cy="4176464"/>
          </a:xfrm>
          <a:prstGeom prst="rect">
            <a:avLst/>
          </a:prstGeom>
        </p:spPr>
      </p:pic>
      <p:pic>
        <p:nvPicPr>
          <p:cNvPr id="5" name="Picture 2" descr="C:\Users\SAMSUNG\Desktop\IMG-20180425-WA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844824"/>
            <a:ext cx="3744416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7"/>
            <a:ext cx="9144000" cy="93610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Solid</a:t>
            </a:r>
            <a:r>
              <a:rPr lang="tr-TR" dirty="0" smtClean="0"/>
              <a:t> </a:t>
            </a:r>
            <a:r>
              <a:rPr lang="tr-TR" dirty="0" err="1" smtClean="0"/>
              <a:t>Komponent</a:t>
            </a:r>
            <a:r>
              <a:rPr lang="tr-TR" dirty="0" smtClean="0"/>
              <a:t>: Dejenere, saplı miyom</a:t>
            </a:r>
            <a:endParaRPr lang="tr-TR" dirty="0"/>
          </a:p>
        </p:txBody>
      </p:sp>
      <p:pic>
        <p:nvPicPr>
          <p:cNvPr id="6" name="OZGUR ABLA_4_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2060848"/>
            <a:ext cx="6120680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13796" cy="496855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b="0" dirty="0" smtClean="0">
                <a:solidFill>
                  <a:schemeClr val="tx1"/>
                </a:solidFill>
              </a:rPr>
              <a:t>3mm’den kalın </a:t>
            </a:r>
            <a:r>
              <a:rPr lang="tr-TR" b="0" dirty="0" err="1" smtClean="0">
                <a:solidFill>
                  <a:schemeClr val="tx1"/>
                </a:solidFill>
              </a:rPr>
              <a:t>septa</a:t>
            </a:r>
            <a:r>
              <a:rPr lang="tr-TR" b="0" dirty="0" smtClean="0">
                <a:solidFill>
                  <a:schemeClr val="tx1"/>
                </a:solidFill>
              </a:rPr>
              <a:t> , üstünde </a:t>
            </a:r>
            <a:r>
              <a:rPr lang="tr-TR" b="0" dirty="0" err="1" smtClean="0">
                <a:solidFill>
                  <a:schemeClr val="tx1"/>
                </a:solidFill>
              </a:rPr>
              <a:t>vaskülarizasyon</a:t>
            </a:r>
            <a:r>
              <a:rPr lang="tr-TR" b="0" dirty="0" smtClean="0">
                <a:solidFill>
                  <a:schemeClr val="tx1"/>
                </a:solidFill>
              </a:rPr>
              <a:t> ve </a:t>
            </a:r>
            <a:r>
              <a:rPr lang="tr-TR" b="0" dirty="0" err="1" smtClean="0">
                <a:solidFill>
                  <a:schemeClr val="tx1"/>
                </a:solidFill>
              </a:rPr>
              <a:t>papiller</a:t>
            </a:r>
            <a:r>
              <a:rPr lang="tr-TR" b="0" dirty="0" smtClean="0">
                <a:solidFill>
                  <a:schemeClr val="tx1"/>
                </a:solidFill>
              </a:rPr>
              <a:t>  yapı </a:t>
            </a:r>
            <a:r>
              <a:rPr lang="tr-TR" b="0" dirty="0" err="1" smtClean="0">
                <a:solidFill>
                  <a:schemeClr val="tx1"/>
                </a:solidFill>
              </a:rPr>
              <a:t>malignite</a:t>
            </a:r>
            <a:r>
              <a:rPr lang="tr-TR" b="0" dirty="0" smtClean="0">
                <a:solidFill>
                  <a:schemeClr val="tx1"/>
                </a:solidFill>
              </a:rPr>
              <a:t>, </a:t>
            </a:r>
          </a:p>
          <a:p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tr-TR" b="0" dirty="0" smtClean="0">
                <a:solidFill>
                  <a:schemeClr val="tx1"/>
                </a:solidFill>
              </a:rPr>
              <a:t>Az sayıda  ve ince </a:t>
            </a:r>
            <a:r>
              <a:rPr lang="tr-TR" b="0" dirty="0" err="1" smtClean="0">
                <a:solidFill>
                  <a:schemeClr val="tx1"/>
                </a:solidFill>
              </a:rPr>
              <a:t>septalar</a:t>
            </a:r>
            <a:r>
              <a:rPr lang="tr-TR" b="0" dirty="0" smtClean="0">
                <a:solidFill>
                  <a:schemeClr val="tx1"/>
                </a:solidFill>
              </a:rPr>
              <a:t>  ise ; </a:t>
            </a:r>
            <a:r>
              <a:rPr lang="tr-TR" b="0" dirty="0" err="1" smtClean="0">
                <a:solidFill>
                  <a:schemeClr val="tx1"/>
                </a:solidFill>
              </a:rPr>
              <a:t>vaskülarizasyon</a:t>
            </a:r>
            <a:r>
              <a:rPr lang="tr-TR" b="0" dirty="0" smtClean="0">
                <a:solidFill>
                  <a:schemeClr val="tx1"/>
                </a:solidFill>
              </a:rPr>
              <a:t> ve damarlanma olmaksızın  </a:t>
            </a:r>
            <a:r>
              <a:rPr lang="tr-TR" b="0" dirty="0" err="1" smtClean="0">
                <a:solidFill>
                  <a:schemeClr val="tx1"/>
                </a:solidFill>
              </a:rPr>
              <a:t>kistadenom</a:t>
            </a:r>
            <a:r>
              <a:rPr lang="tr-TR" b="0" dirty="0" smtClean="0">
                <a:solidFill>
                  <a:schemeClr val="tx1"/>
                </a:solidFill>
              </a:rPr>
              <a:t>  lehinedir.</a:t>
            </a:r>
          </a:p>
          <a:p>
            <a:pPr>
              <a:buFont typeface="Wingdings" pitchFamily="2" charset="2"/>
              <a:buChar char="§"/>
            </a:pPr>
            <a:endParaRPr lang="tr-TR" b="0" dirty="0" smtClean="0">
              <a:solidFill>
                <a:schemeClr val="tx1"/>
              </a:solidFill>
            </a:endParaRPr>
          </a:p>
          <a:p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tr-TR" b="0" dirty="0" smtClean="0">
                <a:solidFill>
                  <a:schemeClr val="tx1"/>
                </a:solidFill>
              </a:rPr>
              <a:t>Yan yana iki kist </a:t>
            </a:r>
            <a:r>
              <a:rPr lang="tr-TR" b="0" dirty="0" err="1" smtClean="0">
                <a:solidFill>
                  <a:schemeClr val="tx1"/>
                </a:solidFill>
              </a:rPr>
              <a:t>septa</a:t>
            </a:r>
            <a:r>
              <a:rPr lang="tr-TR" b="0" dirty="0" smtClean="0">
                <a:solidFill>
                  <a:schemeClr val="tx1"/>
                </a:solidFill>
              </a:rPr>
              <a:t> görüntüsü verebilir. </a:t>
            </a:r>
          </a:p>
          <a:p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>
          <a:xfrm>
            <a:off x="4885144" y="1412776"/>
            <a:ext cx="3362062" cy="195221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914400" y="404664"/>
            <a:ext cx="7315200" cy="720080"/>
          </a:xfrm>
        </p:spPr>
        <p:txBody>
          <a:bodyPr>
            <a:normAutofit/>
          </a:bodyPr>
          <a:lstStyle/>
          <a:p>
            <a:pPr algn="ctr"/>
            <a:r>
              <a:rPr lang="tr-TR" b="1" dirty="0" err="1" smtClean="0"/>
              <a:t>Septa</a:t>
            </a:r>
            <a:r>
              <a:rPr lang="tr-TR" b="1" dirty="0" smtClean="0"/>
              <a:t>…..</a:t>
            </a:r>
            <a:endParaRPr lang="tr-TR" b="1" dirty="0"/>
          </a:p>
        </p:txBody>
      </p:sp>
      <p:pic>
        <p:nvPicPr>
          <p:cNvPr id="7" name="Picture 2" descr="C:\Users\UseR\Desktop\kalın septa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3783136" cy="2664297"/>
          </a:xfrm>
          <a:prstGeom prst="rect">
            <a:avLst/>
          </a:prstGeom>
          <a:noFill/>
        </p:spPr>
      </p:pic>
      <p:pic>
        <p:nvPicPr>
          <p:cNvPr id="8" name="DOPPLER_3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932040" y="3717032"/>
            <a:ext cx="3810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7624" y="1"/>
            <a:ext cx="7041976" cy="1196752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tr-TR" dirty="0" smtClean="0"/>
              <a:t>  </a:t>
            </a:r>
            <a:r>
              <a:rPr lang="tr-TR" dirty="0" err="1" smtClean="0"/>
              <a:t>Septa</a:t>
            </a:r>
            <a:r>
              <a:rPr lang="tr-TR" dirty="0" smtClean="0"/>
              <a:t> / kist içi kanama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484784"/>
            <a:ext cx="3888432" cy="5040560"/>
          </a:xfrm>
        </p:spPr>
        <p:txBody>
          <a:bodyPr>
            <a:normAutofit/>
          </a:bodyPr>
          <a:lstStyle/>
          <a:p>
            <a:r>
              <a:rPr lang="tr-TR" dirty="0" smtClean="0"/>
              <a:t>İnce </a:t>
            </a:r>
            <a:r>
              <a:rPr lang="tr-TR" dirty="0" err="1" smtClean="0"/>
              <a:t>retiküler</a:t>
            </a:r>
            <a:r>
              <a:rPr lang="tr-TR" dirty="0" smtClean="0"/>
              <a:t> </a:t>
            </a:r>
            <a:r>
              <a:rPr lang="tr-TR" dirty="0" err="1" smtClean="0"/>
              <a:t>patern</a:t>
            </a:r>
            <a:r>
              <a:rPr lang="tr-TR" dirty="0" smtClean="0"/>
              <a:t>. </a:t>
            </a:r>
            <a:r>
              <a:rPr lang="tr-TR" dirty="0" err="1" smtClean="0"/>
              <a:t>septumlar</a:t>
            </a:r>
            <a:r>
              <a:rPr lang="tr-TR" dirty="0" smtClean="0"/>
              <a:t> çok ince ve çok sayıdadır</a:t>
            </a:r>
          </a:p>
          <a:p>
            <a:endParaRPr lang="tr-TR" dirty="0" smtClean="0"/>
          </a:p>
          <a:p>
            <a:r>
              <a:rPr lang="tr-TR" dirty="0" smtClean="0"/>
              <a:t>Balık ağı görünümü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err="1" smtClean="0"/>
              <a:t>Transduserin</a:t>
            </a:r>
            <a:r>
              <a:rPr lang="tr-TR" dirty="0" smtClean="0"/>
              <a:t> hareketiyle ağda dalgalanma</a:t>
            </a:r>
          </a:p>
          <a:p>
            <a:endParaRPr lang="tr-TR" dirty="0" smtClean="0"/>
          </a:p>
          <a:p>
            <a:r>
              <a:rPr lang="tr-TR" dirty="0" err="1" smtClean="0"/>
              <a:t>Septa</a:t>
            </a:r>
            <a:r>
              <a:rPr lang="tr-TR" dirty="0" smtClean="0"/>
              <a:t> benzeri yapı kist duvarını boydan boya geçmez. </a:t>
            </a:r>
          </a:p>
          <a:p>
            <a:endParaRPr lang="tr-TR" dirty="0" smtClean="0"/>
          </a:p>
          <a:p>
            <a:r>
              <a:rPr lang="tr-TR" dirty="0" err="1" smtClean="0"/>
              <a:t>Vaskularizasyon</a:t>
            </a:r>
            <a:r>
              <a:rPr lang="tr-TR" dirty="0" smtClean="0"/>
              <a:t> izlenmez.</a:t>
            </a:r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5" name="Picture 2" descr="C:\Users\UseR\Desktop\pıhtının retraksiyon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28800"/>
            <a:ext cx="3744416" cy="3744416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5220072" y="5589240"/>
            <a:ext cx="309634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2"/>
                </a:solidFill>
              </a:rPr>
              <a:t>Kist içi kanama</a:t>
            </a:r>
            <a:endParaRPr lang="tr-T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Metin Yer Tutucusu"/>
          <p:cNvSpPr>
            <a:spLocks noGrp="1"/>
          </p:cNvSpPr>
          <p:nvPr>
            <p:ph type="body" idx="1"/>
          </p:nvPr>
        </p:nvSpPr>
        <p:spPr>
          <a:xfrm>
            <a:off x="539552" y="908720"/>
            <a:ext cx="3941788" cy="511256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b="0" dirty="0" smtClean="0">
                <a:solidFill>
                  <a:schemeClr val="tx1"/>
                </a:solidFill>
              </a:rPr>
              <a:t>Spektral </a:t>
            </a:r>
            <a:r>
              <a:rPr lang="tr-TR" b="0" dirty="0" err="1" smtClean="0">
                <a:solidFill>
                  <a:schemeClr val="tx1"/>
                </a:solidFill>
              </a:rPr>
              <a:t>Doppler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Usg</a:t>
            </a:r>
            <a:r>
              <a:rPr lang="tr-TR" b="0" dirty="0" smtClean="0">
                <a:solidFill>
                  <a:schemeClr val="tx1"/>
                </a:solidFill>
              </a:rPr>
              <a:t> parametreleri ( RI,PI, </a:t>
            </a:r>
            <a:r>
              <a:rPr lang="tr-TR" b="0" dirty="0" err="1" smtClean="0">
                <a:solidFill>
                  <a:schemeClr val="tx1"/>
                </a:solidFill>
              </a:rPr>
              <a:t>Peak</a:t>
            </a:r>
            <a:r>
              <a:rPr lang="tr-TR" b="0" dirty="0" smtClean="0">
                <a:solidFill>
                  <a:schemeClr val="tx1"/>
                </a:solidFill>
              </a:rPr>
              <a:t>  </a:t>
            </a:r>
            <a:r>
              <a:rPr lang="tr-TR" b="0" dirty="0" err="1" smtClean="0">
                <a:solidFill>
                  <a:schemeClr val="tx1"/>
                </a:solidFill>
              </a:rPr>
              <a:t>sistolik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velocity</a:t>
            </a:r>
            <a:r>
              <a:rPr lang="tr-TR" b="0" dirty="0" smtClean="0">
                <a:solidFill>
                  <a:schemeClr val="tx1"/>
                </a:solidFill>
              </a:rPr>
              <a:t>) </a:t>
            </a:r>
            <a:r>
              <a:rPr lang="tr-TR" b="0" dirty="0" err="1" smtClean="0">
                <a:solidFill>
                  <a:schemeClr val="tx1"/>
                </a:solidFill>
              </a:rPr>
              <a:t>malign</a:t>
            </a:r>
            <a:r>
              <a:rPr lang="tr-TR" b="0" dirty="0" smtClean="0">
                <a:solidFill>
                  <a:schemeClr val="tx1"/>
                </a:solidFill>
              </a:rPr>
              <a:t>- </a:t>
            </a:r>
            <a:r>
              <a:rPr lang="tr-TR" b="0" dirty="0" err="1" smtClean="0">
                <a:solidFill>
                  <a:schemeClr val="tx1"/>
                </a:solidFill>
              </a:rPr>
              <a:t>benign</a:t>
            </a:r>
            <a:r>
              <a:rPr lang="tr-TR" b="0" dirty="0" smtClean="0">
                <a:solidFill>
                  <a:schemeClr val="tx1"/>
                </a:solidFill>
              </a:rPr>
              <a:t> ayırımında yararlı değil.</a:t>
            </a:r>
          </a:p>
          <a:p>
            <a:pPr>
              <a:buFont typeface="Arial" pitchFamily="34" charset="0"/>
              <a:buChar char="•"/>
            </a:pPr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b="0" dirty="0" smtClean="0">
                <a:solidFill>
                  <a:schemeClr val="tx1"/>
                </a:solidFill>
              </a:rPr>
              <a:t>Tümörün santralinde </a:t>
            </a:r>
            <a:r>
              <a:rPr lang="tr-TR" b="0" dirty="0" err="1" smtClean="0">
                <a:solidFill>
                  <a:schemeClr val="tx1"/>
                </a:solidFill>
              </a:rPr>
              <a:t>vasküler</a:t>
            </a:r>
            <a:r>
              <a:rPr lang="tr-TR" b="0" dirty="0" smtClean="0">
                <a:solidFill>
                  <a:schemeClr val="tx1"/>
                </a:solidFill>
              </a:rPr>
              <a:t> akım </a:t>
            </a:r>
            <a:r>
              <a:rPr lang="tr-TR" b="0" dirty="0" err="1" smtClean="0">
                <a:solidFill>
                  <a:schemeClr val="tx1"/>
                </a:solidFill>
              </a:rPr>
              <a:t>maligniteyi</a:t>
            </a:r>
            <a:r>
              <a:rPr lang="tr-TR" b="0" dirty="0" smtClean="0">
                <a:solidFill>
                  <a:schemeClr val="tx1"/>
                </a:solidFill>
              </a:rPr>
              <a:t> , </a:t>
            </a:r>
            <a:r>
              <a:rPr lang="tr-TR" b="0" dirty="0" err="1" smtClean="0">
                <a:solidFill>
                  <a:schemeClr val="tx1"/>
                </a:solidFill>
              </a:rPr>
              <a:t>periferal</a:t>
            </a:r>
            <a:r>
              <a:rPr lang="tr-TR" b="0" dirty="0" smtClean="0">
                <a:solidFill>
                  <a:schemeClr val="tx1"/>
                </a:solidFill>
              </a:rPr>
              <a:t> kan akımı </a:t>
            </a:r>
            <a:r>
              <a:rPr lang="tr-TR" b="0" dirty="0" err="1" smtClean="0">
                <a:solidFill>
                  <a:schemeClr val="tx1"/>
                </a:solidFill>
              </a:rPr>
              <a:t>benign</a:t>
            </a:r>
            <a:r>
              <a:rPr lang="tr-TR" b="0" dirty="0" smtClean="0">
                <a:solidFill>
                  <a:schemeClr val="tx1"/>
                </a:solidFill>
              </a:rPr>
              <a:t> süreçleri destekler.</a:t>
            </a:r>
          </a:p>
          <a:p>
            <a:pPr>
              <a:buFont typeface="Arial" pitchFamily="34" charset="0"/>
              <a:buChar char="•"/>
            </a:pPr>
            <a:endParaRPr lang="tr-TR" b="0" dirty="0" smtClean="0">
              <a:solidFill>
                <a:schemeClr val="tx1"/>
              </a:solidFill>
            </a:endParaRPr>
          </a:p>
          <a:p>
            <a:endParaRPr lang="tr-TR" dirty="0"/>
          </a:p>
        </p:txBody>
      </p:sp>
      <p:sp>
        <p:nvSpPr>
          <p:cNvPr id="11" name="10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332656"/>
            <a:ext cx="7546032" cy="792088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/>
              <a:t>Vaskülarizasyon</a:t>
            </a:r>
            <a:endParaRPr lang="tr-TR" dirty="0"/>
          </a:p>
        </p:txBody>
      </p:sp>
      <p:pic>
        <p:nvPicPr>
          <p:cNvPr id="5" name="Picture 2" descr="C:\Users\UseR\Desktop\solid mass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88024" y="1268760"/>
            <a:ext cx="3567112" cy="2631324"/>
          </a:xfrm>
          <a:prstGeom prst="rect">
            <a:avLst/>
          </a:prstGeom>
          <a:noFill/>
        </p:spPr>
      </p:pic>
      <p:pic>
        <p:nvPicPr>
          <p:cNvPr id="12" name="3_2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8050" y="3933056"/>
            <a:ext cx="3810000" cy="2702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648071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marL="502920" indent="-457200" algn="ctr"/>
            <a:r>
              <a:rPr lang="tr-TR" b="1" dirty="0" smtClean="0"/>
              <a:t>Asit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1196752"/>
            <a:ext cx="3960440" cy="5112609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Malignitenin</a:t>
            </a:r>
            <a:r>
              <a:rPr lang="tr-TR" dirty="0" smtClean="0"/>
              <a:t> </a:t>
            </a:r>
            <a:r>
              <a:rPr lang="tr-TR" dirty="0" err="1" smtClean="0"/>
              <a:t>indirekt</a:t>
            </a:r>
            <a:r>
              <a:rPr lang="tr-TR" dirty="0" smtClean="0"/>
              <a:t> bulgusudur </a:t>
            </a:r>
            <a:r>
              <a:rPr lang="tr-TR" dirty="0" err="1" smtClean="0"/>
              <a:t>peritoneal</a:t>
            </a:r>
            <a:r>
              <a:rPr lang="tr-TR" dirty="0" smtClean="0"/>
              <a:t> yayılımı gösterir.</a:t>
            </a:r>
          </a:p>
          <a:p>
            <a:endParaRPr lang="tr-TR" dirty="0" smtClean="0"/>
          </a:p>
          <a:p>
            <a:r>
              <a:rPr lang="tr-TR" dirty="0" err="1" smtClean="0"/>
              <a:t>Ovaryan</a:t>
            </a:r>
            <a:r>
              <a:rPr lang="tr-TR" dirty="0" smtClean="0"/>
              <a:t> kitle ve asit birlikte tespit edildiğinde </a:t>
            </a:r>
            <a:r>
              <a:rPr lang="tr-TR" dirty="0" err="1" smtClean="0"/>
              <a:t>malignite</a:t>
            </a:r>
            <a:r>
              <a:rPr lang="tr-TR" dirty="0" smtClean="0"/>
              <a:t> riski %76’ya çıkmaktadır. </a:t>
            </a:r>
          </a:p>
          <a:p>
            <a:endParaRPr lang="tr-TR" dirty="0" smtClean="0"/>
          </a:p>
          <a:p>
            <a:r>
              <a:rPr lang="tr-TR" dirty="0" smtClean="0"/>
              <a:t>Ancak </a:t>
            </a:r>
            <a:r>
              <a:rPr lang="tr-TR" dirty="0" err="1" smtClean="0"/>
              <a:t>over</a:t>
            </a:r>
            <a:r>
              <a:rPr lang="tr-TR" dirty="0" smtClean="0"/>
              <a:t> kanserlerinin yaklaşık yarısında asit eşlik etmemektedir.</a:t>
            </a:r>
          </a:p>
          <a:p>
            <a:endParaRPr lang="tr-TR" dirty="0" smtClean="0"/>
          </a:p>
          <a:p>
            <a:r>
              <a:rPr lang="tr-TR" dirty="0" smtClean="0"/>
              <a:t>Siroz  </a:t>
            </a:r>
          </a:p>
          <a:p>
            <a:r>
              <a:rPr lang="tr-TR" dirty="0" smtClean="0"/>
              <a:t>KVH </a:t>
            </a:r>
          </a:p>
          <a:p>
            <a:r>
              <a:rPr lang="tr-TR" dirty="0" err="1" smtClean="0"/>
              <a:t>Meigs</a:t>
            </a:r>
            <a:r>
              <a:rPr lang="tr-TR" dirty="0" smtClean="0"/>
              <a:t> sendromu </a:t>
            </a:r>
          </a:p>
          <a:p>
            <a:r>
              <a:rPr lang="tr-TR" dirty="0" smtClean="0"/>
              <a:t> </a:t>
            </a:r>
            <a:r>
              <a:rPr lang="tr-TR" dirty="0" err="1" smtClean="0"/>
              <a:t>Tbc</a:t>
            </a:r>
            <a:endParaRPr lang="tr-TR" dirty="0" smtClean="0"/>
          </a:p>
          <a:p>
            <a:r>
              <a:rPr lang="tr-TR" dirty="0" smtClean="0"/>
              <a:t>Kist </a:t>
            </a:r>
            <a:r>
              <a:rPr lang="tr-TR" dirty="0" err="1" smtClean="0"/>
              <a:t>rüptürü</a:t>
            </a:r>
            <a:r>
              <a:rPr lang="tr-TR" dirty="0" smtClean="0"/>
              <a:t> ayırıcı tanıda akla gelmeli.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" name="Picture 5" descr="C:\Users\UseR\Desktop\ADNEXAQL MASS\as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4139952" cy="280831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149080"/>
            <a:ext cx="41399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UseR\Desktop\impl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4390778" cy="3740426"/>
          </a:xfrm>
          <a:prstGeom prst="rect">
            <a:avLst/>
          </a:prstGeom>
          <a:noFill/>
        </p:spPr>
      </p:pic>
      <p:pic>
        <p:nvPicPr>
          <p:cNvPr id="12294" name="Picture 6" descr="C:\Users\UseR\Desktop\omental ca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34" y="2060848"/>
            <a:ext cx="4071966" cy="3667848"/>
          </a:xfrm>
          <a:prstGeom prst="rect">
            <a:avLst/>
          </a:prstGeom>
          <a:noFill/>
        </p:spPr>
      </p:pic>
      <p:sp>
        <p:nvSpPr>
          <p:cNvPr id="7" name="1 Başlık"/>
          <p:cNvSpPr txBox="1">
            <a:spLocks/>
          </p:cNvSpPr>
          <p:nvPr/>
        </p:nvSpPr>
        <p:spPr>
          <a:xfrm>
            <a:off x="914400" y="692697"/>
            <a:ext cx="7315200" cy="108011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rmAutofit/>
          </a:bodyPr>
          <a:lstStyle/>
          <a:p>
            <a:pPr marL="502920" indent="-457200" algn="ctr">
              <a:spcBef>
                <a:spcPct val="0"/>
              </a:spcBef>
            </a:pPr>
            <a:r>
              <a:rPr lang="tr-TR" sz="40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Peritoneal</a:t>
            </a:r>
            <a:r>
              <a:rPr lang="tr-TR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kitle ya da nodül </a:t>
            </a:r>
          </a:p>
          <a:p>
            <a:pPr marL="50292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228184" y="364502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Asit + </a:t>
            </a:r>
            <a:r>
              <a:rPr lang="tr-TR" dirty="0" err="1" smtClean="0"/>
              <a:t>Omental</a:t>
            </a:r>
            <a:r>
              <a:rPr lang="tr-TR" dirty="0" smtClean="0"/>
              <a:t> kek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2411760" y="3356992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Subdiafragmatik</a:t>
            </a:r>
            <a:r>
              <a:rPr lang="tr-TR" dirty="0" smtClean="0"/>
              <a:t>  Nodül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yagram"/>
          <p:cNvGraphicFramePr/>
          <p:nvPr/>
        </p:nvGraphicFramePr>
        <p:xfrm>
          <a:off x="827584" y="1656184"/>
          <a:ext cx="7344816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6228184" y="2348880"/>
            <a:ext cx="1695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tx2"/>
                </a:solidFill>
              </a:rPr>
              <a:t>  %1.4</a:t>
            </a:r>
            <a:endParaRPr lang="tr-TR" sz="2800" dirty="0">
              <a:solidFill>
                <a:schemeClr val="tx2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273065" y="2348880"/>
            <a:ext cx="2074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tx2"/>
                </a:solidFill>
              </a:rPr>
              <a:t> 300.000</a:t>
            </a:r>
            <a:endParaRPr lang="tr-TR" sz="2800" dirty="0">
              <a:solidFill>
                <a:schemeClr val="tx2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123728" y="5661249"/>
            <a:ext cx="4824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1400" b="1" i="1" dirty="0" err="1" smtClean="0"/>
              <a:t>Holcomb</a:t>
            </a:r>
            <a:r>
              <a:rPr lang="tr-TR" sz="1400" b="1" i="1" dirty="0" smtClean="0"/>
              <a:t> K,  </a:t>
            </a:r>
            <a:r>
              <a:rPr lang="tr-TR" sz="1400" b="1" i="1" dirty="0" err="1" smtClean="0"/>
              <a:t>Am</a:t>
            </a:r>
            <a:r>
              <a:rPr lang="tr-TR" sz="1400" b="1" i="1" dirty="0" smtClean="0"/>
              <a:t> J </a:t>
            </a:r>
            <a:r>
              <a:rPr lang="tr-TR" sz="1400" b="1" i="1" dirty="0" err="1" smtClean="0"/>
              <a:t>Obstet</a:t>
            </a:r>
            <a:r>
              <a:rPr lang="tr-TR" sz="1400" b="1" i="1" dirty="0" smtClean="0"/>
              <a:t> </a:t>
            </a:r>
            <a:r>
              <a:rPr lang="tr-TR" sz="1400" b="1" i="1" dirty="0" err="1" smtClean="0"/>
              <a:t>Gynecol</a:t>
            </a:r>
            <a:r>
              <a:rPr lang="tr-TR" sz="1400" b="1" i="1" dirty="0" smtClean="0"/>
              <a:t>, 2011</a:t>
            </a:r>
          </a:p>
        </p:txBody>
      </p:sp>
      <p:sp>
        <p:nvSpPr>
          <p:cNvPr id="15" name="1 Başlık"/>
          <p:cNvSpPr>
            <a:spLocks noGrp="1"/>
          </p:cNvSpPr>
          <p:nvPr>
            <p:ph type="title"/>
          </p:nvPr>
        </p:nvSpPr>
        <p:spPr>
          <a:xfrm>
            <a:off x="395536" y="574969"/>
            <a:ext cx="7834064" cy="693791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Adneksiyal</a:t>
            </a:r>
            <a:r>
              <a:rPr lang="tr-TR" sz="3200" b="1" dirty="0" smtClean="0"/>
              <a:t> Kitlelerde Ayırıcı Tanı Neden Önemli ?</a:t>
            </a:r>
            <a:endParaRPr lang="en-US" sz="3200" b="1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3635896" y="2348880"/>
            <a:ext cx="2074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tx2"/>
                </a:solidFill>
              </a:rPr>
              <a:t>   %10</a:t>
            </a:r>
            <a:endParaRPr lang="tr-TR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260649"/>
            <a:ext cx="7315200" cy="864096"/>
          </a:xfrm>
          <a:noFill/>
          <a:ln>
            <a:noFill/>
          </a:ln>
        </p:spPr>
        <p:txBody>
          <a:bodyPr/>
          <a:lstStyle/>
          <a:p>
            <a:pPr algn="ctr"/>
            <a:r>
              <a:rPr lang="tr-TR" dirty="0" err="1" smtClean="0">
                <a:sym typeface="Wingdings" pitchFamily="2" charset="2"/>
              </a:rPr>
              <a:t>Bilateralite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4114800" cy="4997151"/>
          </a:xfrm>
        </p:spPr>
        <p:txBody>
          <a:bodyPr>
            <a:normAutofit/>
          </a:bodyPr>
          <a:lstStyle/>
          <a:p>
            <a:r>
              <a:rPr lang="tr-TR" sz="2400" dirty="0" err="1" smtClean="0"/>
              <a:t>Over</a:t>
            </a:r>
            <a:r>
              <a:rPr lang="tr-TR" sz="2400" dirty="0" smtClean="0"/>
              <a:t> kanserlerinin % 70’i, </a:t>
            </a:r>
            <a:r>
              <a:rPr lang="tr-TR" sz="2400" dirty="0" err="1" smtClean="0"/>
              <a:t>benign</a:t>
            </a:r>
            <a:r>
              <a:rPr lang="tr-TR" sz="2400" dirty="0" smtClean="0"/>
              <a:t> kitlelerin ancak %5’i </a:t>
            </a:r>
            <a:r>
              <a:rPr lang="tr-TR" sz="2400" dirty="0" err="1" smtClean="0"/>
              <a:t>bilateraldir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err="1" smtClean="0"/>
              <a:t>Overin</a:t>
            </a:r>
            <a:r>
              <a:rPr lang="tr-TR" sz="2400" dirty="0" smtClean="0"/>
              <a:t> </a:t>
            </a:r>
            <a:r>
              <a:rPr lang="tr-TR" sz="2400" dirty="0" err="1" smtClean="0"/>
              <a:t>metastatik</a:t>
            </a:r>
            <a:r>
              <a:rPr lang="tr-TR" sz="2400" dirty="0" smtClean="0"/>
              <a:t> kanserleri  </a:t>
            </a:r>
          </a:p>
          <a:p>
            <a:endParaRPr lang="tr-TR" sz="2400" dirty="0" smtClean="0"/>
          </a:p>
          <a:p>
            <a:r>
              <a:rPr lang="tr-TR" sz="2400" dirty="0" err="1" smtClean="0"/>
              <a:t>Metastatik</a:t>
            </a:r>
            <a:r>
              <a:rPr lang="tr-TR" sz="2400" dirty="0" smtClean="0"/>
              <a:t> kitlelerde </a:t>
            </a:r>
            <a:r>
              <a:rPr lang="tr-TR" sz="2400" dirty="0" err="1" smtClean="0"/>
              <a:t>papiller</a:t>
            </a:r>
            <a:r>
              <a:rPr lang="tr-TR" sz="2400" dirty="0" smtClean="0"/>
              <a:t> yapı hakim değildir. </a:t>
            </a:r>
            <a:r>
              <a:rPr lang="tr-TR" sz="2400" dirty="0" err="1" smtClean="0"/>
              <a:t>Solid</a:t>
            </a:r>
            <a:r>
              <a:rPr lang="tr-TR" sz="2400" dirty="0" smtClean="0"/>
              <a:t> veya </a:t>
            </a:r>
            <a:r>
              <a:rPr lang="tr-TR" sz="2400" dirty="0" err="1" smtClean="0"/>
              <a:t>multiloküler</a:t>
            </a:r>
            <a:r>
              <a:rPr lang="tr-TR" sz="2400" dirty="0" smtClean="0"/>
              <a:t>-</a:t>
            </a:r>
            <a:r>
              <a:rPr lang="tr-TR" sz="2400" dirty="0" err="1" smtClean="0"/>
              <a:t>solid</a:t>
            </a:r>
            <a:r>
              <a:rPr lang="tr-TR" sz="2400" dirty="0" smtClean="0"/>
              <a:t> olur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13315" name="Picture 3" descr="C:\Users\UseR\Desktop\krukenbe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421484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1"/>
            <a:ext cx="73152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Kitlenin çapı ve duvar kalınlığı önemli mi?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00808"/>
            <a:ext cx="7315200" cy="4392488"/>
          </a:xfrm>
        </p:spPr>
        <p:txBody>
          <a:bodyPr>
            <a:normAutofit/>
          </a:bodyPr>
          <a:lstStyle/>
          <a:p>
            <a:r>
              <a:rPr lang="tr-TR" dirty="0" smtClean="0"/>
              <a:t>Kitlenin çapının </a:t>
            </a:r>
            <a:r>
              <a:rPr lang="tr-TR" dirty="0" err="1" smtClean="0"/>
              <a:t>malignensi</a:t>
            </a:r>
            <a:r>
              <a:rPr lang="tr-TR" dirty="0" smtClean="0"/>
              <a:t> ayırımında  önemi  tartışmalı iken, çaptan ziyade </a:t>
            </a:r>
            <a:r>
              <a:rPr lang="tr-TR" dirty="0" err="1" smtClean="0"/>
              <a:t>solid</a:t>
            </a:r>
            <a:r>
              <a:rPr lang="tr-TR" dirty="0" smtClean="0"/>
              <a:t> alanın yaygınlığı  riski artırır (1)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Kitlenin çapı  </a:t>
            </a:r>
            <a:r>
              <a:rPr lang="tr-TR" dirty="0" err="1" smtClean="0"/>
              <a:t>torsiyon</a:t>
            </a:r>
            <a:r>
              <a:rPr lang="tr-TR" dirty="0" smtClean="0"/>
              <a:t>,  </a:t>
            </a:r>
            <a:r>
              <a:rPr lang="tr-TR" dirty="0" err="1" smtClean="0"/>
              <a:t>rüptür</a:t>
            </a:r>
            <a:r>
              <a:rPr lang="tr-TR" dirty="0" smtClean="0"/>
              <a:t>  ve </a:t>
            </a:r>
            <a:r>
              <a:rPr lang="tr-TR" dirty="0" err="1" smtClean="0"/>
              <a:t>ileus</a:t>
            </a:r>
            <a:r>
              <a:rPr lang="tr-TR" dirty="0" smtClean="0"/>
              <a:t> gibi </a:t>
            </a:r>
            <a:r>
              <a:rPr lang="tr-TR" dirty="0" err="1" smtClean="0"/>
              <a:t>semptomatik</a:t>
            </a:r>
            <a:r>
              <a:rPr lang="tr-TR" dirty="0" smtClean="0"/>
              <a:t>  bulgular vermesi bakımından önemlidir.</a:t>
            </a:r>
          </a:p>
          <a:p>
            <a:endParaRPr lang="tr-TR" dirty="0" smtClean="0"/>
          </a:p>
          <a:p>
            <a:r>
              <a:rPr lang="tr-TR" dirty="0" smtClean="0"/>
              <a:t>Duvar kalınlığının </a:t>
            </a:r>
            <a:r>
              <a:rPr lang="tr-TR" dirty="0" err="1" smtClean="0"/>
              <a:t>malignite</a:t>
            </a:r>
            <a:r>
              <a:rPr lang="tr-TR" dirty="0" smtClean="0"/>
              <a:t> ayırıcı tanısında  </a:t>
            </a:r>
            <a:r>
              <a:rPr lang="tr-TR" dirty="0" err="1" smtClean="0"/>
              <a:t>spesifitesi</a:t>
            </a:r>
            <a:r>
              <a:rPr lang="tr-TR" dirty="0" smtClean="0"/>
              <a:t> düşük.</a:t>
            </a:r>
          </a:p>
          <a:p>
            <a:endParaRPr lang="tr-TR" dirty="0" smtClean="0"/>
          </a:p>
          <a:p>
            <a:r>
              <a:rPr lang="tr-TR" dirty="0" err="1" smtClean="0"/>
              <a:t>Expert</a:t>
            </a:r>
            <a:r>
              <a:rPr lang="tr-TR" dirty="0" smtClean="0"/>
              <a:t> kişiler dahi </a:t>
            </a:r>
            <a:r>
              <a:rPr lang="tr-TR" dirty="0" err="1" smtClean="0"/>
              <a:t>usg</a:t>
            </a:r>
            <a:r>
              <a:rPr lang="tr-TR" dirty="0" smtClean="0"/>
              <a:t> ile kitlelerin %10 unda başarısız.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179512" y="5589240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r-TR" sz="1400" i="1" dirty="0" err="1" smtClean="0"/>
              <a:t>Evaluating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the</a:t>
            </a:r>
            <a:r>
              <a:rPr lang="tr-TR" sz="1400" i="1" dirty="0" smtClean="0"/>
              <a:t> risk of </a:t>
            </a:r>
            <a:r>
              <a:rPr lang="tr-TR" sz="1400" i="1" dirty="0" err="1" smtClean="0"/>
              <a:t>ovarian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cancer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before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surgery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using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the</a:t>
            </a:r>
            <a:r>
              <a:rPr lang="tr-TR" sz="1400" i="1" dirty="0" smtClean="0"/>
              <a:t> ADNEX model </a:t>
            </a:r>
            <a:r>
              <a:rPr lang="tr-TR" sz="1400" i="1" dirty="0" err="1" smtClean="0"/>
              <a:t>to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differenciate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between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benign</a:t>
            </a:r>
            <a:r>
              <a:rPr lang="tr-TR" sz="1400" i="1" dirty="0" smtClean="0"/>
              <a:t>, </a:t>
            </a:r>
            <a:r>
              <a:rPr lang="tr-TR" sz="1400" i="1" dirty="0" err="1" smtClean="0"/>
              <a:t>borderline</a:t>
            </a:r>
            <a:r>
              <a:rPr lang="tr-TR" sz="1400" i="1" dirty="0" smtClean="0"/>
              <a:t>, </a:t>
            </a:r>
            <a:r>
              <a:rPr lang="tr-TR" sz="1400" i="1" dirty="0" err="1" smtClean="0"/>
              <a:t>early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advanced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stage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invasive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secondary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metastatic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tm</a:t>
            </a:r>
            <a:r>
              <a:rPr lang="tr-TR" sz="1400" i="1" dirty="0" smtClean="0"/>
              <a:t> . BMJ 2014</a:t>
            </a:r>
          </a:p>
          <a:p>
            <a:pPr marL="342900" indent="-342900">
              <a:buAutoNum type="arabicPeriod"/>
            </a:pPr>
            <a:r>
              <a:rPr lang="tr-TR" sz="1400" i="1" dirty="0" err="1" smtClean="0"/>
              <a:t>Diagnosis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management</a:t>
            </a:r>
            <a:r>
              <a:rPr lang="tr-TR" sz="1400" i="1" dirty="0" smtClean="0"/>
              <a:t> of </a:t>
            </a:r>
            <a:r>
              <a:rPr lang="tr-TR" sz="1400" i="1" dirty="0" err="1" smtClean="0"/>
              <a:t>adnexal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masses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Obstet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Gynecol</a:t>
            </a:r>
            <a:r>
              <a:rPr lang="tr-TR" sz="1400" i="1" dirty="0" smtClean="0"/>
              <a:t> 2016</a:t>
            </a:r>
          </a:p>
          <a:p>
            <a:pPr marL="342900" indent="-342900">
              <a:buAutoNum type="arabicPeriod"/>
            </a:pPr>
            <a:endParaRPr lang="tr-TR" sz="1400" i="1" dirty="0" smtClean="0"/>
          </a:p>
          <a:p>
            <a:pPr marL="342900" indent="-342900">
              <a:buAutoNum type="arabicPeriod"/>
            </a:pPr>
            <a:endParaRPr lang="tr-TR" sz="1400" i="1" dirty="0" smtClean="0"/>
          </a:p>
          <a:p>
            <a:pPr marL="342900" indent="-342900">
              <a:buAutoNum type="arabicPeriod"/>
            </a:pP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Düşük Riskli </a:t>
            </a:r>
            <a:r>
              <a:rPr lang="tr-TR" sz="4400" b="1" dirty="0" err="1" smtClean="0"/>
              <a:t>Adneksiyal</a:t>
            </a:r>
            <a:r>
              <a:rPr lang="tr-TR" sz="4400" b="1" dirty="0" smtClean="0"/>
              <a:t> Kitle USG Bulguları…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76673"/>
            <a:ext cx="7834064" cy="864095"/>
          </a:xfrm>
        </p:spPr>
        <p:txBody>
          <a:bodyPr/>
          <a:lstStyle/>
          <a:p>
            <a:pPr algn="ctr"/>
            <a:r>
              <a:rPr lang="tr-TR" dirty="0" err="1" smtClean="0"/>
              <a:t>Simple</a:t>
            </a:r>
            <a:r>
              <a:rPr lang="tr-TR" dirty="0" smtClean="0"/>
              <a:t> Kist</a:t>
            </a:r>
            <a:endParaRPr lang="tr-TR" dirty="0"/>
          </a:p>
        </p:txBody>
      </p:sp>
      <p:pic>
        <p:nvPicPr>
          <p:cNvPr id="4" name="F_6_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700808"/>
            <a:ext cx="2952328" cy="3600401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611560" y="1690063"/>
            <a:ext cx="37444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tr-TR" sz="2000" dirty="0" err="1" smtClean="0">
                <a:solidFill>
                  <a:schemeClr val="tx2"/>
                </a:solidFill>
              </a:rPr>
              <a:t>Ovarian</a:t>
            </a:r>
            <a:r>
              <a:rPr lang="tr-TR" sz="2000" dirty="0" smtClean="0">
                <a:solidFill>
                  <a:schemeClr val="tx2"/>
                </a:solidFill>
              </a:rPr>
              <a:t> Basit Kistler</a:t>
            </a:r>
          </a:p>
          <a:p>
            <a:pPr lvl="1"/>
            <a:r>
              <a:rPr lang="tr-TR" sz="2000" dirty="0" smtClean="0"/>
              <a:t>Yuvarlak, ince, düzgün duvarlı, </a:t>
            </a:r>
            <a:r>
              <a:rPr lang="tr-TR" sz="2000" dirty="0" err="1" smtClean="0"/>
              <a:t>anekoik</a:t>
            </a:r>
            <a:r>
              <a:rPr lang="tr-TR" sz="2000" dirty="0" smtClean="0"/>
              <a:t>, </a:t>
            </a:r>
            <a:r>
              <a:rPr lang="tr-TR" sz="2000" dirty="0" err="1" smtClean="0"/>
              <a:t>uniloküler</a:t>
            </a:r>
            <a:r>
              <a:rPr lang="tr-TR" sz="2000" dirty="0" smtClean="0"/>
              <a:t> kistler</a:t>
            </a:r>
          </a:p>
          <a:p>
            <a:pPr lvl="1"/>
            <a:endParaRPr lang="tr-TR" sz="2000" dirty="0" smtClean="0"/>
          </a:p>
          <a:p>
            <a:pPr lvl="1"/>
            <a:r>
              <a:rPr lang="tr-TR" sz="2000" dirty="0" err="1" smtClean="0"/>
              <a:t>Septasyon</a:t>
            </a:r>
            <a:r>
              <a:rPr lang="tr-TR" sz="2000" dirty="0" smtClean="0"/>
              <a:t> , </a:t>
            </a:r>
            <a:r>
              <a:rPr lang="tr-TR" sz="2000" dirty="0" err="1" smtClean="0"/>
              <a:t>papiller</a:t>
            </a:r>
            <a:r>
              <a:rPr lang="tr-TR" sz="2000" dirty="0" smtClean="0"/>
              <a:t> yapı ve </a:t>
            </a:r>
            <a:r>
              <a:rPr lang="tr-TR" sz="2000" dirty="0" err="1" smtClean="0"/>
              <a:t>internal</a:t>
            </a:r>
            <a:r>
              <a:rPr lang="tr-TR" sz="2000" dirty="0" smtClean="0"/>
              <a:t> </a:t>
            </a:r>
            <a:r>
              <a:rPr lang="tr-TR" sz="2000" dirty="0" err="1" smtClean="0"/>
              <a:t>vaskularizasyon</a:t>
            </a:r>
            <a:r>
              <a:rPr lang="tr-TR" sz="2000" dirty="0" smtClean="0"/>
              <a:t>  yok.</a:t>
            </a:r>
          </a:p>
          <a:p>
            <a:pPr lvl="1"/>
            <a:endParaRPr lang="tr-TR" sz="2000" dirty="0" smtClean="0"/>
          </a:p>
          <a:p>
            <a:pPr lvl="1"/>
            <a:r>
              <a:rPr lang="tr-TR" sz="2000" dirty="0" err="1" smtClean="0"/>
              <a:t>Posterior</a:t>
            </a:r>
            <a:r>
              <a:rPr lang="tr-TR" sz="2000" dirty="0" smtClean="0"/>
              <a:t> akustik gölgelenme yok</a:t>
            </a:r>
          </a:p>
          <a:p>
            <a:pPr lvl="1"/>
            <a:endParaRPr lang="tr-TR" sz="2000" dirty="0" smtClean="0"/>
          </a:p>
          <a:p>
            <a:pPr lvl="1"/>
            <a:r>
              <a:rPr lang="tr-TR" sz="2000" dirty="0" smtClean="0"/>
              <a:t>Büyük </a:t>
            </a:r>
            <a:r>
              <a:rPr lang="tr-TR" sz="2000" dirty="0" err="1" smtClean="0"/>
              <a:t>coğunluğu</a:t>
            </a:r>
            <a:r>
              <a:rPr lang="tr-TR" sz="2000" dirty="0" smtClean="0"/>
              <a:t> </a:t>
            </a:r>
            <a:r>
              <a:rPr lang="tr-TR" sz="2000" dirty="0" err="1" smtClean="0"/>
              <a:t>regrese</a:t>
            </a:r>
            <a:r>
              <a:rPr lang="tr-TR" sz="2000" dirty="0" smtClean="0"/>
              <a:t> olur ya da aynı kalır.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5076056" y="5460326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>
                <a:solidFill>
                  <a:schemeClr val="tx2"/>
                </a:solidFill>
              </a:rPr>
              <a:t>Seröz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kistadenom</a:t>
            </a:r>
            <a:endParaRPr lang="tr-TR" dirty="0" smtClean="0">
              <a:solidFill>
                <a:schemeClr val="tx2"/>
              </a:solidFill>
            </a:endParaRPr>
          </a:p>
          <a:p>
            <a:r>
              <a:rPr lang="tr-TR" dirty="0" smtClean="0">
                <a:solidFill>
                  <a:schemeClr val="tx2"/>
                </a:solidFill>
              </a:rPr>
              <a:t>Fonksiyonel kistler</a:t>
            </a:r>
            <a:endParaRPr lang="tr-T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04664"/>
            <a:ext cx="7315200" cy="792088"/>
          </a:xfrm>
          <a:noFill/>
        </p:spPr>
        <p:txBody>
          <a:bodyPr>
            <a:normAutofit/>
          </a:bodyPr>
          <a:lstStyle/>
          <a:p>
            <a:pPr algn="ctr"/>
            <a:r>
              <a:rPr lang="tr-TR" dirty="0" err="1" smtClean="0"/>
              <a:t>Simple</a:t>
            </a:r>
            <a:r>
              <a:rPr lang="tr-TR" dirty="0" smtClean="0"/>
              <a:t> Kist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72816"/>
            <a:ext cx="4186808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err="1" smtClean="0">
                <a:solidFill>
                  <a:schemeClr val="tx2"/>
                </a:solidFill>
              </a:rPr>
              <a:t>Ekstraovarian</a:t>
            </a:r>
            <a:r>
              <a:rPr lang="tr-TR" dirty="0" smtClean="0">
                <a:solidFill>
                  <a:schemeClr val="tx2"/>
                </a:solidFill>
              </a:rPr>
              <a:t> (</a:t>
            </a:r>
            <a:r>
              <a:rPr lang="tr-TR" dirty="0" err="1" smtClean="0">
                <a:solidFill>
                  <a:schemeClr val="tx2"/>
                </a:solidFill>
              </a:rPr>
              <a:t>paraovarian</a:t>
            </a:r>
            <a:r>
              <a:rPr lang="tr-TR" dirty="0" smtClean="0">
                <a:solidFill>
                  <a:schemeClr val="tx2"/>
                </a:solidFill>
              </a:rPr>
              <a:t>) basit Kistler:</a:t>
            </a:r>
          </a:p>
          <a:p>
            <a:r>
              <a:rPr lang="tr-TR" dirty="0" err="1" smtClean="0"/>
              <a:t>Adneksiyal</a:t>
            </a:r>
            <a:r>
              <a:rPr lang="tr-TR" dirty="0" smtClean="0"/>
              <a:t> kitlelerin  %5-20’si</a:t>
            </a:r>
          </a:p>
          <a:p>
            <a:endParaRPr lang="tr-TR" dirty="0" smtClean="0"/>
          </a:p>
          <a:p>
            <a:r>
              <a:rPr lang="tr-TR" dirty="0" err="1" smtClean="0"/>
              <a:t>Unilokuler</a:t>
            </a:r>
            <a:r>
              <a:rPr lang="tr-TR" dirty="0" smtClean="0"/>
              <a:t>, ince duvarlı, düzgün yüzeyli kistler</a:t>
            </a:r>
          </a:p>
          <a:p>
            <a:endParaRPr lang="tr-TR" dirty="0" smtClean="0"/>
          </a:p>
          <a:p>
            <a:r>
              <a:rPr lang="tr-TR" dirty="0" smtClean="0"/>
              <a:t>Basit </a:t>
            </a:r>
            <a:r>
              <a:rPr lang="tr-TR" dirty="0" err="1" smtClean="0"/>
              <a:t>ovaryan</a:t>
            </a:r>
            <a:r>
              <a:rPr lang="tr-TR" dirty="0" smtClean="0"/>
              <a:t> kistlerden ayırt etmek için aynı taraftaki </a:t>
            </a:r>
            <a:r>
              <a:rPr lang="tr-TR" dirty="0" err="1" smtClean="0"/>
              <a:t>over</a:t>
            </a:r>
            <a:r>
              <a:rPr lang="tr-TR" dirty="0" smtClean="0"/>
              <a:t>  gösterilmelidir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37891" name="Picture 3" descr="C:\Users\UseR\Desktop\paraovaryan k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12776"/>
            <a:ext cx="4429124" cy="2664296"/>
          </a:xfrm>
          <a:prstGeom prst="rect">
            <a:avLst/>
          </a:prstGeom>
          <a:noFill/>
        </p:spPr>
      </p:pic>
      <p:pic>
        <p:nvPicPr>
          <p:cNvPr id="37892" name="Picture 4" descr="C:\Users\UseR\Desktop\paraovaryan kist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573016"/>
            <a:ext cx="4427984" cy="299695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364088" y="5460326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chemeClr val="tx2"/>
                </a:solidFill>
              </a:rPr>
              <a:t>  </a:t>
            </a:r>
            <a:r>
              <a:rPr lang="tr-TR" dirty="0" err="1" smtClean="0">
                <a:solidFill>
                  <a:schemeClr val="tx2"/>
                </a:solidFill>
              </a:rPr>
              <a:t>Paraovarian</a:t>
            </a:r>
            <a:r>
              <a:rPr lang="tr-TR" dirty="0" smtClean="0">
                <a:solidFill>
                  <a:schemeClr val="tx2"/>
                </a:solidFill>
              </a:rPr>
              <a:t> Kist</a:t>
            </a:r>
            <a:endParaRPr lang="tr-T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792087"/>
          </a:xfrm>
          <a:noFill/>
          <a:ln>
            <a:noFill/>
          </a:ln>
        </p:spPr>
        <p:txBody>
          <a:bodyPr/>
          <a:lstStyle/>
          <a:p>
            <a:pPr algn="ctr"/>
            <a:r>
              <a:rPr lang="tr-TR" dirty="0" smtClean="0"/>
              <a:t>Düşük Riskli Kistte </a:t>
            </a:r>
            <a:r>
              <a:rPr lang="tr-TR" dirty="0" err="1" smtClean="0"/>
              <a:t>Malignite</a:t>
            </a:r>
            <a:r>
              <a:rPr lang="tr-TR" dirty="0" smtClean="0"/>
              <a:t>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84784"/>
            <a:ext cx="7643192" cy="3960440"/>
          </a:xfrm>
        </p:spPr>
        <p:txBody>
          <a:bodyPr>
            <a:normAutofit lnSpcReduction="10000"/>
          </a:bodyPr>
          <a:lstStyle/>
          <a:p>
            <a:r>
              <a:rPr lang="tr-TR" sz="2200" dirty="0" err="1" smtClean="0"/>
              <a:t>Malignite</a:t>
            </a:r>
            <a:r>
              <a:rPr lang="tr-TR" sz="2200" dirty="0" smtClean="0"/>
              <a:t> olasılığı çap ve yaştan bağımsız  </a:t>
            </a:r>
            <a:r>
              <a:rPr lang="tr-TR" sz="2200" dirty="0" smtClean="0">
                <a:latin typeface="Constantia"/>
              </a:rPr>
              <a:t>≤ </a:t>
            </a:r>
            <a:r>
              <a:rPr lang="tr-TR" sz="2200" dirty="0" smtClean="0"/>
              <a:t>%0.1</a:t>
            </a:r>
          </a:p>
          <a:p>
            <a:endParaRPr lang="tr-TR" sz="2200" dirty="0" smtClean="0"/>
          </a:p>
          <a:p>
            <a:r>
              <a:rPr lang="tr-TR" sz="2200" dirty="0" err="1" smtClean="0"/>
              <a:t>Malignite</a:t>
            </a:r>
            <a:r>
              <a:rPr lang="tr-TR" sz="2200" dirty="0" smtClean="0"/>
              <a:t> tanısı konulan vakalarda genellikle klinik risk faktörleri var (meme ve/veya </a:t>
            </a:r>
            <a:r>
              <a:rPr lang="tr-TR" sz="2200" dirty="0" err="1" smtClean="0"/>
              <a:t>over</a:t>
            </a:r>
            <a:r>
              <a:rPr lang="tr-TR" sz="2200" dirty="0" smtClean="0"/>
              <a:t> kanseri öyküsü, </a:t>
            </a:r>
            <a:r>
              <a:rPr lang="tr-TR" sz="2200" dirty="0" err="1" smtClean="0"/>
              <a:t>postmenapozal</a:t>
            </a:r>
            <a:r>
              <a:rPr lang="tr-TR" sz="2200" dirty="0" smtClean="0"/>
              <a:t> yaş)</a:t>
            </a:r>
          </a:p>
          <a:p>
            <a:endParaRPr lang="tr-TR" sz="2200" dirty="0" smtClean="0"/>
          </a:p>
          <a:p>
            <a:r>
              <a:rPr lang="tr-TR" sz="2200" dirty="0" smtClean="0"/>
              <a:t>Genellikle büyük kistler (&gt;7,5 cm)</a:t>
            </a:r>
          </a:p>
          <a:p>
            <a:endParaRPr lang="tr-TR" sz="2200" dirty="0" smtClean="0"/>
          </a:p>
          <a:p>
            <a:r>
              <a:rPr lang="tr-TR" sz="2200" dirty="0" smtClean="0"/>
              <a:t>Birçok </a:t>
            </a:r>
            <a:r>
              <a:rPr lang="tr-TR" sz="2200" dirty="0" err="1" smtClean="0"/>
              <a:t>malignite</a:t>
            </a:r>
            <a:r>
              <a:rPr lang="tr-TR" sz="2200" dirty="0" smtClean="0"/>
              <a:t> tanısı konulan basit kist olgularında, </a:t>
            </a:r>
            <a:r>
              <a:rPr lang="tr-TR" sz="2200" dirty="0" err="1" smtClean="0"/>
              <a:t>makroskobik</a:t>
            </a:r>
            <a:r>
              <a:rPr lang="tr-TR" sz="2200" dirty="0" smtClean="0"/>
              <a:t> muayenede kist duvarında nodüller bulunmuş. (Gerçek basit kist değil)</a:t>
            </a:r>
          </a:p>
          <a:p>
            <a:endParaRPr lang="tr-TR" dirty="0" smtClean="0"/>
          </a:p>
        </p:txBody>
      </p:sp>
      <p:sp>
        <p:nvSpPr>
          <p:cNvPr id="8" name="7 Metin kutusu"/>
          <p:cNvSpPr txBox="1"/>
          <p:nvPr/>
        </p:nvSpPr>
        <p:spPr>
          <a:xfrm>
            <a:off x="827584" y="56612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smtClean="0"/>
              <a:t>Risk of </a:t>
            </a:r>
            <a:r>
              <a:rPr lang="tr-TR" sz="1400" i="1" dirty="0" err="1" smtClean="0"/>
              <a:t>malignancy</a:t>
            </a:r>
            <a:r>
              <a:rPr lang="tr-TR" sz="1400" i="1" dirty="0" smtClean="0"/>
              <a:t> in </a:t>
            </a:r>
            <a:r>
              <a:rPr lang="tr-TR" sz="1400" i="1" dirty="0" err="1" smtClean="0"/>
              <a:t>uniocular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cysts</a:t>
            </a:r>
            <a:r>
              <a:rPr lang="tr-TR" sz="1400" i="1" dirty="0" smtClean="0"/>
              <a:t>:</a:t>
            </a:r>
            <a:r>
              <a:rPr lang="tr-TR" sz="1400" i="1" dirty="0" err="1" smtClean="0"/>
              <a:t>Ultrasound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Obstet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Gynecol</a:t>
            </a:r>
            <a:r>
              <a:rPr lang="tr-TR" sz="1400" i="1" dirty="0" smtClean="0"/>
              <a:t> 2013</a:t>
            </a:r>
          </a:p>
          <a:p>
            <a:r>
              <a:rPr lang="tr-TR" sz="1400" i="1" dirty="0" smtClean="0"/>
              <a:t>Risk of </a:t>
            </a:r>
            <a:r>
              <a:rPr lang="tr-TR" sz="1400" i="1" dirty="0" err="1" smtClean="0"/>
              <a:t>malignancy</a:t>
            </a:r>
            <a:r>
              <a:rPr lang="tr-TR" sz="1400" i="1" dirty="0" smtClean="0"/>
              <a:t> in </a:t>
            </a:r>
            <a:r>
              <a:rPr lang="tr-TR" sz="1400" i="1" dirty="0" err="1" smtClean="0"/>
              <a:t>unioculer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ovarian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cystic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tumors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less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than</a:t>
            </a:r>
            <a:r>
              <a:rPr lang="tr-TR" sz="1400" i="1" dirty="0" smtClean="0"/>
              <a:t> 10cm. </a:t>
            </a:r>
            <a:r>
              <a:rPr lang="tr-TR" sz="1400" i="1" dirty="0" err="1" smtClean="0"/>
              <a:t>Obstet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Gynecol</a:t>
            </a:r>
            <a:r>
              <a:rPr lang="tr-TR" sz="1400" i="1" dirty="0" smtClean="0"/>
              <a:t> 2003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772816"/>
            <a:ext cx="7488832" cy="3842609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03648" y="1916832"/>
            <a:ext cx="6552728" cy="3600400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USG ile tahmin edilebilen </a:t>
            </a:r>
            <a:r>
              <a:rPr lang="tr-TR" sz="4400" b="1" dirty="0" err="1" smtClean="0"/>
              <a:t>adneksiyal</a:t>
            </a:r>
            <a:r>
              <a:rPr lang="tr-TR" sz="4400" b="1" dirty="0" smtClean="0"/>
              <a:t>  kitleler….</a:t>
            </a:r>
          </a:p>
          <a:p>
            <a:r>
              <a:rPr lang="tr-TR" sz="3600" b="1" dirty="0" smtClean="0"/>
              <a:t>(Muhtemel Orta Riskli Grup)</a:t>
            </a:r>
            <a:endParaRPr lang="en-US" sz="36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157812" cy="5328592"/>
          </a:xfrm>
        </p:spPr>
        <p:txBody>
          <a:bodyPr/>
          <a:lstStyle/>
          <a:p>
            <a:r>
              <a:rPr lang="tr-TR" b="0" dirty="0" smtClean="0">
                <a:solidFill>
                  <a:schemeClr val="tx1"/>
                </a:solidFill>
              </a:rPr>
              <a:t>Kalın cidarlı ve </a:t>
            </a:r>
            <a:r>
              <a:rPr lang="tr-TR" b="0" dirty="0" err="1" smtClean="0">
                <a:solidFill>
                  <a:schemeClr val="tx1"/>
                </a:solidFill>
              </a:rPr>
              <a:t>internal</a:t>
            </a:r>
            <a:r>
              <a:rPr lang="tr-TR" b="0" dirty="0" smtClean="0">
                <a:solidFill>
                  <a:schemeClr val="tx1"/>
                </a:solidFill>
              </a:rPr>
              <a:t> eko içeren  </a:t>
            </a:r>
            <a:r>
              <a:rPr lang="tr-TR" b="0" dirty="0" err="1" smtClean="0">
                <a:solidFill>
                  <a:schemeClr val="tx1"/>
                </a:solidFill>
              </a:rPr>
              <a:t>izoekoik</a:t>
            </a:r>
            <a:r>
              <a:rPr lang="tr-TR" b="0" dirty="0" smtClean="0">
                <a:solidFill>
                  <a:schemeClr val="tx1"/>
                </a:solidFill>
              </a:rPr>
              <a:t> ya da minimal </a:t>
            </a:r>
            <a:r>
              <a:rPr lang="tr-TR" b="0" dirty="0" err="1" smtClean="0">
                <a:solidFill>
                  <a:schemeClr val="tx1"/>
                </a:solidFill>
              </a:rPr>
              <a:t>hipoekoik</a:t>
            </a:r>
            <a:r>
              <a:rPr lang="tr-TR" b="0" dirty="0" smtClean="0">
                <a:solidFill>
                  <a:schemeClr val="tx1"/>
                </a:solidFill>
              </a:rPr>
              <a:t>   kistlerdir.</a:t>
            </a:r>
          </a:p>
          <a:p>
            <a:endParaRPr lang="tr-TR" b="0" dirty="0" smtClean="0">
              <a:solidFill>
                <a:schemeClr val="tx1"/>
              </a:solidFill>
            </a:endParaRPr>
          </a:p>
          <a:p>
            <a:r>
              <a:rPr lang="tr-TR" b="0" dirty="0" smtClean="0">
                <a:solidFill>
                  <a:schemeClr val="tx1"/>
                </a:solidFill>
              </a:rPr>
              <a:t>Hastada </a:t>
            </a:r>
            <a:r>
              <a:rPr lang="tr-TR" b="0" dirty="0" err="1" smtClean="0">
                <a:solidFill>
                  <a:schemeClr val="tx1"/>
                </a:solidFill>
              </a:rPr>
              <a:t>pelvik</a:t>
            </a:r>
            <a:r>
              <a:rPr lang="tr-TR" b="0" dirty="0" smtClean="0">
                <a:solidFill>
                  <a:schemeClr val="tx1"/>
                </a:solidFill>
              </a:rPr>
              <a:t> ağrı olabilir veya </a:t>
            </a:r>
            <a:r>
              <a:rPr lang="tr-TR" b="0" dirty="0" err="1" smtClean="0">
                <a:solidFill>
                  <a:schemeClr val="tx1"/>
                </a:solidFill>
              </a:rPr>
              <a:t>asemptomatik</a:t>
            </a:r>
            <a:r>
              <a:rPr lang="tr-TR" b="0" dirty="0" smtClean="0">
                <a:solidFill>
                  <a:schemeClr val="tx1"/>
                </a:solidFill>
              </a:rPr>
              <a:t> olabilir.</a:t>
            </a:r>
          </a:p>
          <a:p>
            <a:endParaRPr lang="tr-TR" b="0" dirty="0" smtClean="0">
              <a:solidFill>
                <a:schemeClr val="tx1"/>
              </a:solidFill>
            </a:endParaRPr>
          </a:p>
          <a:p>
            <a:r>
              <a:rPr lang="tr-TR" b="0" dirty="0" smtClean="0">
                <a:solidFill>
                  <a:schemeClr val="tx1"/>
                </a:solidFill>
              </a:rPr>
              <a:t>Kist içi kanamaya bağlı </a:t>
            </a:r>
            <a:r>
              <a:rPr lang="tr-TR" b="0" dirty="0" err="1" smtClean="0">
                <a:solidFill>
                  <a:schemeClr val="tx1"/>
                </a:solidFill>
              </a:rPr>
              <a:t>solid</a:t>
            </a:r>
            <a:r>
              <a:rPr lang="tr-TR" b="0" dirty="0" smtClean="0">
                <a:solidFill>
                  <a:schemeClr val="tx1"/>
                </a:solidFill>
              </a:rPr>
              <a:t> görüntü de verebilir.</a:t>
            </a:r>
          </a:p>
          <a:p>
            <a:endParaRPr lang="tr-TR" b="0" dirty="0" smtClean="0">
              <a:solidFill>
                <a:schemeClr val="tx1"/>
              </a:solidFill>
            </a:endParaRPr>
          </a:p>
          <a:p>
            <a:r>
              <a:rPr lang="tr-TR" b="0" dirty="0" smtClean="0">
                <a:solidFill>
                  <a:schemeClr val="tx1"/>
                </a:solidFill>
              </a:rPr>
              <a:t>Santralde </a:t>
            </a:r>
            <a:r>
              <a:rPr lang="tr-TR" b="0" dirty="0" err="1" smtClean="0">
                <a:solidFill>
                  <a:schemeClr val="tx1"/>
                </a:solidFill>
              </a:rPr>
              <a:t>avasküler</a:t>
            </a:r>
            <a:r>
              <a:rPr lang="tr-TR" b="0" dirty="0" smtClean="0">
                <a:solidFill>
                  <a:schemeClr val="tx1"/>
                </a:solidFill>
              </a:rPr>
              <a:t>, </a:t>
            </a:r>
            <a:r>
              <a:rPr lang="tr-TR" b="0" dirty="0" err="1" smtClean="0">
                <a:solidFill>
                  <a:schemeClr val="tx1"/>
                </a:solidFill>
              </a:rPr>
              <a:t>periferde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vaskülerdir</a:t>
            </a:r>
            <a:r>
              <a:rPr lang="tr-TR" b="0" dirty="0" smtClean="0">
                <a:solidFill>
                  <a:schemeClr val="tx1"/>
                </a:solidFill>
              </a:rPr>
              <a:t> ‘’Ring of fire’.’</a:t>
            </a:r>
          </a:p>
          <a:p>
            <a:endParaRPr lang="tr-TR" b="0" dirty="0" smtClean="0">
              <a:solidFill>
                <a:schemeClr val="tx1"/>
              </a:solidFill>
            </a:endParaRPr>
          </a:p>
          <a:p>
            <a:r>
              <a:rPr lang="tr-TR" b="0" dirty="0" smtClean="0">
                <a:solidFill>
                  <a:schemeClr val="tx1"/>
                </a:solidFill>
              </a:rPr>
              <a:t> 6-12w içinde kaybolur</a:t>
            </a:r>
            <a:r>
              <a:rPr lang="tr-TR" dirty="0" smtClean="0"/>
              <a:t>. </a:t>
            </a:r>
          </a:p>
          <a:p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395536" y="404665"/>
            <a:ext cx="7834064" cy="864095"/>
          </a:xfrm>
        </p:spPr>
        <p:txBody>
          <a:bodyPr/>
          <a:lstStyle/>
          <a:p>
            <a:r>
              <a:rPr lang="tr-TR" dirty="0" err="1" smtClean="0"/>
              <a:t>Korpus</a:t>
            </a:r>
            <a:r>
              <a:rPr lang="tr-TR" dirty="0" smtClean="0"/>
              <a:t> </a:t>
            </a:r>
            <a:r>
              <a:rPr lang="tr-TR" dirty="0" err="1" smtClean="0"/>
              <a:t>Luteum</a:t>
            </a:r>
            <a:r>
              <a:rPr lang="tr-TR" dirty="0" smtClean="0"/>
              <a:t> Kisti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13"/>
          </p:nvPr>
        </p:nvSpPr>
        <p:spPr>
          <a:xfrm>
            <a:off x="4499992" y="3383280"/>
            <a:ext cx="3816424" cy="295351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7" name="J_6_A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9992" y="1340768"/>
            <a:ext cx="3869308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188640"/>
            <a:ext cx="7315200" cy="936104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dirty="0" smtClean="0"/>
              <a:t>Kist İçi </a:t>
            </a:r>
            <a:r>
              <a:rPr lang="tr-TR" dirty="0" err="1" smtClean="0"/>
              <a:t>Hemoraji</a:t>
            </a:r>
            <a:r>
              <a:rPr lang="tr-TR" dirty="0" smtClean="0"/>
              <a:t> / Akut Dönem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3106688" cy="4525963"/>
          </a:xfrm>
        </p:spPr>
        <p:txBody>
          <a:bodyPr/>
          <a:lstStyle/>
          <a:p>
            <a:r>
              <a:rPr lang="tr-TR" dirty="0" err="1" smtClean="0"/>
              <a:t>Premenapozal</a:t>
            </a:r>
            <a:r>
              <a:rPr lang="tr-TR" dirty="0" smtClean="0"/>
              <a:t>, genç yaş</a:t>
            </a:r>
          </a:p>
          <a:p>
            <a:endParaRPr lang="tr-TR" dirty="0" smtClean="0"/>
          </a:p>
          <a:p>
            <a:r>
              <a:rPr lang="tr-TR" dirty="0" smtClean="0"/>
              <a:t>Genellikle </a:t>
            </a:r>
            <a:r>
              <a:rPr lang="tr-TR" dirty="0" err="1" smtClean="0"/>
              <a:t>korpus</a:t>
            </a:r>
            <a:r>
              <a:rPr lang="tr-TR" dirty="0" smtClean="0"/>
              <a:t> </a:t>
            </a:r>
            <a:r>
              <a:rPr lang="tr-TR" dirty="0" err="1" smtClean="0"/>
              <a:t>luteum</a:t>
            </a:r>
            <a:r>
              <a:rPr lang="tr-TR" dirty="0" smtClean="0"/>
              <a:t> içine kanama</a:t>
            </a:r>
          </a:p>
          <a:p>
            <a:endParaRPr lang="tr-TR" dirty="0" smtClean="0"/>
          </a:p>
          <a:p>
            <a:r>
              <a:rPr lang="tr-TR" dirty="0" err="1" smtClean="0"/>
              <a:t>Solid</a:t>
            </a:r>
            <a:r>
              <a:rPr lang="tr-TR" dirty="0" smtClean="0"/>
              <a:t> yapıyı taklit edebilir</a:t>
            </a:r>
          </a:p>
          <a:p>
            <a:endParaRPr lang="tr-TR" dirty="0" smtClean="0"/>
          </a:p>
          <a:p>
            <a:r>
              <a:rPr lang="tr-TR" dirty="0" err="1" smtClean="0"/>
              <a:t>Periferde</a:t>
            </a:r>
            <a:r>
              <a:rPr lang="tr-TR" dirty="0" smtClean="0"/>
              <a:t> </a:t>
            </a:r>
            <a:r>
              <a:rPr lang="tr-TR" dirty="0" err="1" smtClean="0"/>
              <a:t>vaskularizasyon</a:t>
            </a:r>
            <a:r>
              <a:rPr lang="tr-TR" dirty="0" smtClean="0"/>
              <a:t> mevcut iken santralde yok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099" name="Picture 3" descr="C:\Users\UseR\Desktop\akut hemoraji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2"/>
            <a:ext cx="4071396" cy="453650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4644008" y="6093296"/>
            <a:ext cx="4071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Sadece </a:t>
            </a:r>
            <a:r>
              <a:rPr lang="tr-TR" sz="2400" dirty="0" err="1" smtClean="0"/>
              <a:t>periferal</a:t>
            </a:r>
            <a:r>
              <a:rPr lang="tr-TR" sz="2400" dirty="0" smtClean="0"/>
              <a:t> kanlanma     mevcut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395536" y="-819472"/>
            <a:ext cx="4085804" cy="4968552"/>
          </a:xfrm>
        </p:spPr>
        <p:txBody>
          <a:bodyPr/>
          <a:lstStyle/>
          <a:p>
            <a:endParaRPr lang="tr-TR" b="0" dirty="0" smtClean="0">
              <a:solidFill>
                <a:schemeClr val="tx1"/>
              </a:solidFill>
            </a:endParaRPr>
          </a:p>
          <a:p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b="0" dirty="0" smtClean="0">
                <a:solidFill>
                  <a:schemeClr val="tx1"/>
                </a:solidFill>
              </a:rPr>
              <a:t>  Kist içinde fibrin oluşumuna bağlı  </a:t>
            </a:r>
            <a:r>
              <a:rPr lang="tr-TR" b="0" dirty="0" err="1" smtClean="0">
                <a:solidFill>
                  <a:schemeClr val="tx1"/>
                </a:solidFill>
              </a:rPr>
              <a:t>retiküler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patern</a:t>
            </a:r>
            <a:r>
              <a:rPr lang="tr-TR" b="0" dirty="0" smtClean="0">
                <a:solidFill>
                  <a:schemeClr val="tx1"/>
                </a:solidFill>
              </a:rPr>
              <a:t> izlenir.  (Balık ağı, örümcek ağı görüntüsü)</a:t>
            </a:r>
          </a:p>
          <a:p>
            <a:pPr>
              <a:buFont typeface="Arial" pitchFamily="34" charset="0"/>
              <a:buChar char="•"/>
            </a:pPr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b="0" dirty="0" err="1" smtClean="0">
                <a:solidFill>
                  <a:schemeClr val="tx1"/>
                </a:solidFill>
              </a:rPr>
              <a:t>Solid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neoplazmı</a:t>
            </a:r>
            <a:r>
              <a:rPr lang="tr-TR" b="0" dirty="0" smtClean="0">
                <a:solidFill>
                  <a:schemeClr val="tx1"/>
                </a:solidFill>
              </a:rPr>
              <a:t> taklit edebilir</a:t>
            </a:r>
          </a:p>
          <a:p>
            <a:pPr>
              <a:buFont typeface="Arial" pitchFamily="34" charset="0"/>
              <a:buChar char="•"/>
            </a:pPr>
            <a:endParaRPr lang="tr-TR" b="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b="0" dirty="0" err="1" smtClean="0">
                <a:solidFill>
                  <a:schemeClr val="tx1"/>
                </a:solidFill>
              </a:rPr>
              <a:t>Doppler</a:t>
            </a:r>
            <a:r>
              <a:rPr lang="tr-TR" b="0" dirty="0" smtClean="0">
                <a:solidFill>
                  <a:schemeClr val="tx1"/>
                </a:solidFill>
              </a:rPr>
              <a:t> </a:t>
            </a:r>
            <a:r>
              <a:rPr lang="tr-TR" b="0" dirty="0" err="1" smtClean="0">
                <a:solidFill>
                  <a:schemeClr val="tx1"/>
                </a:solidFill>
              </a:rPr>
              <a:t>usg’de</a:t>
            </a:r>
            <a:r>
              <a:rPr lang="tr-TR" b="0" dirty="0" smtClean="0">
                <a:solidFill>
                  <a:schemeClr val="tx1"/>
                </a:solidFill>
              </a:rPr>
              <a:t> kist içinde akım yok, jöle gibi hareketli</a:t>
            </a:r>
            <a:endParaRPr lang="tr-TR" b="0" dirty="0">
              <a:solidFill>
                <a:schemeClr val="tx1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395536" y="1"/>
            <a:ext cx="7834064" cy="105273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Kist İçi </a:t>
            </a:r>
            <a:r>
              <a:rPr lang="tr-TR" dirty="0" err="1" smtClean="0"/>
              <a:t>Hemoraji</a:t>
            </a:r>
            <a:r>
              <a:rPr lang="tr-TR" dirty="0" smtClean="0"/>
              <a:t> / </a:t>
            </a:r>
            <a:r>
              <a:rPr lang="tr-TR" dirty="0" err="1" smtClean="0"/>
              <a:t>Subakut</a:t>
            </a:r>
            <a:r>
              <a:rPr lang="tr-TR" dirty="0" smtClean="0"/>
              <a:t> dönem </a:t>
            </a:r>
            <a:endParaRPr lang="tr-TR" dirty="0"/>
          </a:p>
        </p:txBody>
      </p:sp>
      <p:pic>
        <p:nvPicPr>
          <p:cNvPr id="8" name="1_5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99992" y="4000500"/>
            <a:ext cx="3810000" cy="2857500"/>
          </a:xfrm>
          <a:prstGeom prst="rect">
            <a:avLst/>
          </a:prstGeom>
        </p:spPr>
      </p:pic>
      <p:pic>
        <p:nvPicPr>
          <p:cNvPr id="10" name="HEMORAJIK KIST_2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99992" y="1268760"/>
            <a:ext cx="3810000" cy="2857500"/>
          </a:xfrm>
          <a:prstGeom prst="rect">
            <a:avLst/>
          </a:prstGeom>
        </p:spPr>
      </p:pic>
      <p:pic>
        <p:nvPicPr>
          <p:cNvPr id="11" name="Picture 2" descr="C:\Users\UseR\Desktop\akut kist içi hemoraj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49688"/>
            <a:ext cx="399938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4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0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6402814"/>
            <a:ext cx="6174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err="1" smtClean="0"/>
              <a:t>International</a:t>
            </a:r>
            <a:r>
              <a:rPr lang="tr-TR" sz="1600" dirty="0" smtClean="0"/>
              <a:t> </a:t>
            </a:r>
            <a:r>
              <a:rPr lang="tr-TR" sz="1600" dirty="0" err="1" smtClean="0"/>
              <a:t>Ovarian</a:t>
            </a:r>
            <a:r>
              <a:rPr lang="tr-TR" sz="1600" dirty="0" smtClean="0"/>
              <a:t> </a:t>
            </a:r>
            <a:r>
              <a:rPr lang="tr-TR" sz="1600" dirty="0" err="1" smtClean="0"/>
              <a:t>Tumor</a:t>
            </a:r>
            <a:r>
              <a:rPr lang="tr-TR" sz="1600" dirty="0" smtClean="0"/>
              <a:t> </a:t>
            </a:r>
            <a:r>
              <a:rPr lang="tr-TR" sz="1600" dirty="0" err="1" smtClean="0"/>
              <a:t>Analysis</a:t>
            </a:r>
            <a:r>
              <a:rPr lang="tr-TR" sz="1600" dirty="0" smtClean="0"/>
              <a:t> </a:t>
            </a:r>
            <a:r>
              <a:rPr lang="tr-TR" sz="1600" dirty="0" err="1" smtClean="0"/>
              <a:t>Group</a:t>
            </a:r>
            <a:r>
              <a:rPr lang="tr-TR" sz="1600" dirty="0" smtClean="0"/>
              <a:t> (IOTA)  2016</a:t>
            </a:r>
            <a:endParaRPr lang="tr-TR" sz="1600" dirty="0"/>
          </a:p>
        </p:txBody>
      </p:sp>
      <p:graphicFrame>
        <p:nvGraphicFramePr>
          <p:cNvPr id="5" name="4 Grafik"/>
          <p:cNvGraphicFramePr/>
          <p:nvPr/>
        </p:nvGraphicFramePr>
        <p:xfrm>
          <a:off x="827584" y="1700808"/>
          <a:ext cx="78488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395536" y="574969"/>
            <a:ext cx="7834064" cy="693791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Adneksiyal</a:t>
            </a:r>
            <a:r>
              <a:rPr lang="tr-TR" sz="3200" b="1" dirty="0" smtClean="0"/>
              <a:t> Kitlelerde Ayırıcı Tanı Neden Önemli ?</a:t>
            </a:r>
            <a:endParaRPr lang="en-US" sz="3200" b="1" dirty="0"/>
          </a:p>
        </p:txBody>
      </p:sp>
      <p:sp>
        <p:nvSpPr>
          <p:cNvPr id="8" name="7 Sol Ayraç"/>
          <p:cNvSpPr/>
          <p:nvPr/>
        </p:nvSpPr>
        <p:spPr>
          <a:xfrm>
            <a:off x="1547664" y="2060848"/>
            <a:ext cx="792088" cy="1944216"/>
          </a:xfrm>
          <a:prstGeom prst="leftBrace">
            <a:avLst>
              <a:gd name="adj1" fmla="val 661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899592" y="2852936"/>
            <a:ext cx="864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35%</a:t>
            </a:r>
          </a:p>
          <a:p>
            <a:r>
              <a:rPr lang="tr-TR" dirty="0" err="1" smtClean="0"/>
              <a:t>Malign</a:t>
            </a:r>
            <a:endParaRPr lang="tr-TR" dirty="0"/>
          </a:p>
        </p:txBody>
      </p:sp>
      <p:sp>
        <p:nvSpPr>
          <p:cNvPr id="10" name="9 Sol Ayraç"/>
          <p:cNvSpPr/>
          <p:nvPr/>
        </p:nvSpPr>
        <p:spPr>
          <a:xfrm rot="10800000">
            <a:off x="6660232" y="1916832"/>
            <a:ext cx="792088" cy="3096344"/>
          </a:xfrm>
          <a:prstGeom prst="leftBrace">
            <a:avLst>
              <a:gd name="adj1" fmla="val 6610"/>
              <a:gd name="adj2" fmla="val 5140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7596336" y="3212976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65%</a:t>
            </a:r>
          </a:p>
          <a:p>
            <a:r>
              <a:rPr lang="tr-TR" dirty="0" err="1" smtClean="0"/>
              <a:t>Benign</a:t>
            </a:r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395536" y="1475492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/>
              <a:t>Adneksiyel</a:t>
            </a:r>
            <a:r>
              <a:rPr lang="tr-TR" dirty="0" smtClean="0"/>
              <a:t> kitle sebebiyle </a:t>
            </a:r>
            <a:r>
              <a:rPr lang="tr-TR" dirty="0" err="1" smtClean="0"/>
              <a:t>opere</a:t>
            </a:r>
            <a:r>
              <a:rPr lang="tr-TR" dirty="0" smtClean="0"/>
              <a:t> edilen 4848 hasta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692697"/>
            <a:ext cx="7315200" cy="864095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dirty="0" err="1" smtClean="0"/>
              <a:t>Dermoid</a:t>
            </a:r>
            <a:r>
              <a:rPr lang="tr-TR" dirty="0" smtClean="0"/>
              <a:t> Kist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72817"/>
            <a:ext cx="7315200" cy="4536544"/>
          </a:xfrm>
        </p:spPr>
        <p:txBody>
          <a:bodyPr>
            <a:normAutofit fontScale="92500"/>
          </a:bodyPr>
          <a:lstStyle/>
          <a:p>
            <a:r>
              <a:rPr lang="tr-TR" dirty="0" err="1" smtClean="0"/>
              <a:t>Sebaseöz</a:t>
            </a:r>
            <a:r>
              <a:rPr lang="tr-TR" dirty="0" smtClean="0"/>
              <a:t> materyal, saç, diş içerebilir.</a:t>
            </a:r>
          </a:p>
          <a:p>
            <a:endParaRPr lang="tr-TR" dirty="0" smtClean="0"/>
          </a:p>
          <a:p>
            <a:r>
              <a:rPr lang="tr-TR" dirty="0" smtClean="0"/>
              <a:t>Genellikle arkasında akustik gölgelenme oluşturan , </a:t>
            </a:r>
            <a:r>
              <a:rPr lang="tr-TR" dirty="0" err="1" smtClean="0"/>
              <a:t>ekoik</a:t>
            </a:r>
            <a:r>
              <a:rPr lang="tr-TR" dirty="0" smtClean="0"/>
              <a:t> zemin içinde  </a:t>
            </a:r>
            <a:r>
              <a:rPr lang="tr-TR" dirty="0" err="1" smtClean="0"/>
              <a:t>hiperekoik</a:t>
            </a:r>
            <a:r>
              <a:rPr lang="tr-TR" dirty="0" smtClean="0"/>
              <a:t>  alanlar içeren </a:t>
            </a:r>
            <a:r>
              <a:rPr lang="tr-TR" dirty="0" err="1" smtClean="0"/>
              <a:t>kistik</a:t>
            </a:r>
            <a:r>
              <a:rPr lang="tr-TR" dirty="0" smtClean="0"/>
              <a:t> kitle şeklinde görülür .</a:t>
            </a:r>
          </a:p>
          <a:p>
            <a:endParaRPr lang="tr-TR" dirty="0" smtClean="0"/>
          </a:p>
          <a:p>
            <a:r>
              <a:rPr lang="tr-TR" dirty="0" smtClean="0"/>
              <a:t>Sıvı-sıvı </a:t>
            </a:r>
            <a:r>
              <a:rPr lang="tr-TR" dirty="0" err="1" smtClean="0"/>
              <a:t>seviyelenmesi</a:t>
            </a:r>
            <a:r>
              <a:rPr lang="tr-TR" dirty="0" smtClean="0"/>
              <a:t> ve yüzen </a:t>
            </a:r>
            <a:r>
              <a:rPr lang="tr-TR" dirty="0" err="1" smtClean="0"/>
              <a:t>topcuklar</a:t>
            </a:r>
            <a:r>
              <a:rPr lang="tr-TR" dirty="0" smtClean="0"/>
              <a:t>. </a:t>
            </a:r>
          </a:p>
          <a:p>
            <a:endParaRPr lang="tr-TR" dirty="0" smtClean="0"/>
          </a:p>
          <a:p>
            <a:r>
              <a:rPr lang="tr-TR" dirty="0" err="1" smtClean="0"/>
              <a:t>Rokitansky</a:t>
            </a:r>
            <a:r>
              <a:rPr lang="tr-TR" dirty="0" smtClean="0"/>
              <a:t> </a:t>
            </a:r>
            <a:r>
              <a:rPr lang="tr-TR" dirty="0" err="1" smtClean="0"/>
              <a:t>nodule</a:t>
            </a:r>
            <a:r>
              <a:rPr lang="tr-TR" dirty="0" smtClean="0"/>
              <a:t>;  </a:t>
            </a:r>
            <a:r>
              <a:rPr lang="tr-TR" dirty="0" err="1" smtClean="0"/>
              <a:t>Sebase</a:t>
            </a:r>
            <a:r>
              <a:rPr lang="tr-TR" dirty="0" smtClean="0"/>
              <a:t> materyalin </a:t>
            </a:r>
            <a:r>
              <a:rPr lang="tr-TR" dirty="0" err="1" smtClean="0"/>
              <a:t>solid</a:t>
            </a:r>
            <a:r>
              <a:rPr lang="tr-TR" dirty="0" smtClean="0"/>
              <a:t> bir kitle oluşturup kist lümenine </a:t>
            </a:r>
            <a:r>
              <a:rPr lang="tr-TR" dirty="0" err="1" smtClean="0"/>
              <a:t>protrüde</a:t>
            </a:r>
            <a:r>
              <a:rPr lang="tr-TR" dirty="0" smtClean="0"/>
              <a:t> olmasıdır. 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err="1" smtClean="0"/>
              <a:t>Sensitivite</a:t>
            </a:r>
            <a:r>
              <a:rPr lang="tr-TR" dirty="0" smtClean="0"/>
              <a:t>  %58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Spesifite</a:t>
            </a:r>
            <a:r>
              <a:rPr lang="tr-TR" dirty="0" smtClean="0"/>
              <a:t>     %95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914400" y="188641"/>
            <a:ext cx="7315200" cy="1008111"/>
          </a:xfrm>
        </p:spPr>
        <p:txBody>
          <a:bodyPr/>
          <a:lstStyle/>
          <a:p>
            <a:r>
              <a:rPr lang="tr-TR" dirty="0" err="1" smtClean="0"/>
              <a:t>Dermoid</a:t>
            </a:r>
            <a:r>
              <a:rPr lang="tr-TR" dirty="0" smtClean="0"/>
              <a:t> Kist</a:t>
            </a:r>
            <a:endParaRPr lang="tr-TR" dirty="0"/>
          </a:p>
        </p:txBody>
      </p:sp>
      <p:pic>
        <p:nvPicPr>
          <p:cNvPr id="7" name="W_3_A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772816"/>
            <a:ext cx="4464496" cy="4752528"/>
          </a:xfrm>
          <a:prstGeom prst="rect">
            <a:avLst/>
          </a:prstGeom>
        </p:spPr>
      </p:pic>
      <p:pic>
        <p:nvPicPr>
          <p:cNvPr id="8" name="Picture 2" descr="C:\Users\SAMSUNG\Desktop\(konu yok5) - ozgurakbayir@gmail.com - Gmail_files\saved_resource(2)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772816"/>
            <a:ext cx="316835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15200" cy="792089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dirty="0" err="1" smtClean="0"/>
              <a:t>Dermoid</a:t>
            </a:r>
            <a:r>
              <a:rPr lang="tr-TR" dirty="0" smtClean="0"/>
              <a:t> Kist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00808"/>
            <a:ext cx="7931224" cy="4104456"/>
          </a:xfrm>
          <a:ln>
            <a:noFill/>
          </a:ln>
        </p:spPr>
        <p:txBody>
          <a:bodyPr>
            <a:normAutofit/>
          </a:bodyPr>
          <a:lstStyle/>
          <a:p>
            <a:r>
              <a:rPr lang="tr-TR" dirty="0" smtClean="0"/>
              <a:t>Ayırıcı tanının yapılamadığı durumlarda MRI yardımcı</a:t>
            </a:r>
          </a:p>
          <a:p>
            <a:endParaRPr lang="tr-TR" dirty="0" smtClean="0"/>
          </a:p>
          <a:p>
            <a:r>
              <a:rPr lang="tr-TR" dirty="0" err="1" smtClean="0"/>
              <a:t>Dermoid</a:t>
            </a:r>
            <a:r>
              <a:rPr lang="tr-TR" dirty="0" smtClean="0"/>
              <a:t> içinden </a:t>
            </a:r>
            <a:r>
              <a:rPr lang="tr-TR" dirty="0" err="1" smtClean="0"/>
              <a:t>malignite</a:t>
            </a:r>
            <a:r>
              <a:rPr lang="tr-TR" dirty="0" smtClean="0"/>
              <a:t> riski %1.</a:t>
            </a:r>
          </a:p>
          <a:p>
            <a:endParaRPr lang="tr-TR" u="sng" dirty="0" smtClean="0"/>
          </a:p>
          <a:p>
            <a:r>
              <a:rPr lang="tr-TR" u="sng" dirty="0" err="1" smtClean="0"/>
              <a:t>Maligniteyi</a:t>
            </a:r>
            <a:r>
              <a:rPr lang="tr-TR" u="sng" dirty="0" smtClean="0"/>
              <a:t> </a:t>
            </a:r>
            <a:r>
              <a:rPr lang="tr-TR" u="sng" dirty="0" err="1" smtClean="0"/>
              <a:t>preoperatif</a:t>
            </a:r>
            <a:r>
              <a:rPr lang="tr-TR" u="sng" dirty="0" smtClean="0"/>
              <a:t> öngördürecek kesin bir </a:t>
            </a:r>
            <a:r>
              <a:rPr lang="tr-TR" u="sng" dirty="0" err="1" smtClean="0"/>
              <a:t>metod</a:t>
            </a:r>
            <a:r>
              <a:rPr lang="tr-TR" u="sng" dirty="0" smtClean="0"/>
              <a:t> yok</a:t>
            </a:r>
          </a:p>
          <a:p>
            <a:endParaRPr lang="tr-TR" dirty="0" smtClean="0"/>
          </a:p>
          <a:p>
            <a:r>
              <a:rPr lang="tr-TR" dirty="0" smtClean="0"/>
              <a:t>Ancak </a:t>
            </a:r>
            <a:r>
              <a:rPr lang="tr-TR" dirty="0" err="1" smtClean="0"/>
              <a:t>malignitenin</a:t>
            </a:r>
            <a:r>
              <a:rPr lang="tr-TR" dirty="0" smtClean="0"/>
              <a:t> bulunduğu </a:t>
            </a:r>
            <a:r>
              <a:rPr lang="tr-TR" dirty="0" err="1" smtClean="0"/>
              <a:t>dermoid</a:t>
            </a:r>
            <a:r>
              <a:rPr lang="tr-TR" dirty="0" smtClean="0"/>
              <a:t> kistler genellikle &gt;10 cm ve peri-post </a:t>
            </a:r>
            <a:r>
              <a:rPr lang="tr-TR" dirty="0" err="1" smtClean="0"/>
              <a:t>menapozal</a:t>
            </a:r>
            <a:r>
              <a:rPr lang="tr-TR" dirty="0"/>
              <a:t> </a:t>
            </a:r>
            <a:r>
              <a:rPr lang="tr-TR" dirty="0" smtClean="0"/>
              <a:t>yaş grubudur. </a:t>
            </a:r>
          </a:p>
          <a:p>
            <a:endParaRPr lang="tr-TR" dirty="0" smtClean="0"/>
          </a:p>
          <a:p>
            <a:r>
              <a:rPr lang="tr-TR" dirty="0" err="1" smtClean="0"/>
              <a:t>MR’da</a:t>
            </a:r>
            <a:r>
              <a:rPr lang="tr-TR" dirty="0" smtClean="0"/>
              <a:t> </a:t>
            </a:r>
            <a:r>
              <a:rPr lang="tr-TR" dirty="0" err="1" smtClean="0"/>
              <a:t>solid</a:t>
            </a:r>
            <a:r>
              <a:rPr lang="tr-TR" dirty="0" smtClean="0"/>
              <a:t> nodülde kontrast tutulumu </a:t>
            </a:r>
            <a:r>
              <a:rPr lang="tr-TR" dirty="0" err="1" smtClean="0"/>
              <a:t>malignite</a:t>
            </a:r>
            <a:r>
              <a:rPr lang="tr-TR" dirty="0" smtClean="0"/>
              <a:t> yönündedir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548681"/>
            <a:ext cx="7315200" cy="720080"/>
          </a:xfrm>
          <a:noFill/>
          <a:ln>
            <a:noFill/>
          </a:ln>
        </p:spPr>
        <p:txBody>
          <a:bodyPr/>
          <a:lstStyle/>
          <a:p>
            <a:r>
              <a:rPr lang="tr-TR" dirty="0" err="1" smtClean="0"/>
              <a:t>Endometrioma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556792"/>
            <a:ext cx="4320480" cy="5040560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Yuvarlak, düzgün sınırlı ince </a:t>
            </a:r>
            <a:r>
              <a:rPr lang="tr-TR" dirty="0" err="1" smtClean="0"/>
              <a:t>granuler</a:t>
            </a:r>
            <a:r>
              <a:rPr lang="tr-TR" dirty="0" smtClean="0"/>
              <a:t> ekoda, </a:t>
            </a:r>
            <a:r>
              <a:rPr lang="tr-TR" dirty="0" err="1" smtClean="0"/>
              <a:t>uni</a:t>
            </a:r>
            <a:r>
              <a:rPr lang="tr-TR" dirty="0" smtClean="0"/>
              <a:t>/</a:t>
            </a:r>
            <a:r>
              <a:rPr lang="tr-TR" dirty="0" err="1" smtClean="0"/>
              <a:t>multilokule</a:t>
            </a:r>
            <a:r>
              <a:rPr lang="tr-TR" dirty="0" smtClean="0"/>
              <a:t>  </a:t>
            </a:r>
            <a:r>
              <a:rPr lang="tr-TR" dirty="0" err="1" smtClean="0"/>
              <a:t>hipoekoik</a:t>
            </a:r>
            <a:r>
              <a:rPr lang="tr-TR" dirty="0" smtClean="0"/>
              <a:t> </a:t>
            </a:r>
            <a:r>
              <a:rPr lang="tr-TR" dirty="0" err="1" smtClean="0"/>
              <a:t>kistik</a:t>
            </a:r>
            <a:r>
              <a:rPr lang="tr-TR" dirty="0" smtClean="0"/>
              <a:t> kitlelerdir. 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%10-15 kadarında “</a:t>
            </a:r>
            <a:r>
              <a:rPr lang="tr-TR" dirty="0" err="1" smtClean="0"/>
              <a:t>atipik</a:t>
            </a:r>
            <a:r>
              <a:rPr lang="tr-TR" dirty="0" smtClean="0"/>
              <a:t> görünüm”</a:t>
            </a:r>
          </a:p>
          <a:p>
            <a:endParaRPr lang="tr-TR" dirty="0" smtClean="0"/>
          </a:p>
          <a:p>
            <a:r>
              <a:rPr lang="tr-TR" dirty="0" smtClean="0"/>
              <a:t>Kist duvarında projeksiyon (pıhtı formasyonu nedeniyle), heterojen </a:t>
            </a:r>
            <a:r>
              <a:rPr lang="tr-TR" dirty="0" err="1" smtClean="0"/>
              <a:t>internal</a:t>
            </a:r>
            <a:r>
              <a:rPr lang="tr-TR" dirty="0" smtClean="0"/>
              <a:t> eko.</a:t>
            </a:r>
          </a:p>
          <a:p>
            <a:endParaRPr lang="tr-TR" dirty="0" smtClean="0"/>
          </a:p>
          <a:p>
            <a:r>
              <a:rPr lang="tr-TR" dirty="0" err="1" smtClean="0"/>
              <a:t>Solid</a:t>
            </a:r>
            <a:r>
              <a:rPr lang="tr-TR" dirty="0" smtClean="0"/>
              <a:t> benzeri  görünüm (kronik </a:t>
            </a:r>
            <a:r>
              <a:rPr lang="tr-TR" dirty="0" err="1" smtClean="0"/>
              <a:t>endometrioma</a:t>
            </a:r>
            <a:r>
              <a:rPr lang="tr-TR" dirty="0" smtClean="0"/>
              <a:t>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err="1" smtClean="0"/>
              <a:t>Sensitivite</a:t>
            </a:r>
            <a:r>
              <a:rPr lang="tr-TR" dirty="0" smtClean="0"/>
              <a:t>  %83</a:t>
            </a:r>
          </a:p>
          <a:p>
            <a:pPr>
              <a:buNone/>
            </a:pPr>
            <a:r>
              <a:rPr lang="tr-TR" dirty="0" err="1" smtClean="0"/>
              <a:t>Spesifite</a:t>
            </a:r>
            <a:r>
              <a:rPr lang="tr-TR" dirty="0" smtClean="0"/>
              <a:t>     %89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24744"/>
            <a:ext cx="4286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61048"/>
            <a:ext cx="435771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395536" y="188641"/>
            <a:ext cx="7834064" cy="936104"/>
          </a:xfrm>
        </p:spPr>
        <p:txBody>
          <a:bodyPr>
            <a:normAutofit/>
          </a:bodyPr>
          <a:lstStyle/>
          <a:p>
            <a:r>
              <a:rPr lang="tr-TR" dirty="0" err="1" smtClean="0"/>
              <a:t>Endometrioma</a:t>
            </a:r>
            <a:endParaRPr lang="tr-TR" dirty="0"/>
          </a:p>
        </p:txBody>
      </p:sp>
      <p:pic>
        <p:nvPicPr>
          <p:cNvPr id="7" name="ENDOMETRIOMA_2_A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163" y="1556792"/>
            <a:ext cx="3810000" cy="4731296"/>
          </a:xfrm>
          <a:prstGeom prst="rect">
            <a:avLst/>
          </a:prstGeom>
        </p:spPr>
      </p:pic>
      <p:pic>
        <p:nvPicPr>
          <p:cNvPr id="8" name="F_3_A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788024" y="1556792"/>
            <a:ext cx="3581276" cy="4731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792087"/>
          </a:xfrm>
          <a:noFill/>
        </p:spPr>
        <p:txBody>
          <a:bodyPr/>
          <a:lstStyle/>
          <a:p>
            <a:r>
              <a:rPr lang="tr-TR" dirty="0" err="1" smtClean="0"/>
              <a:t>Endometrioma</a:t>
            </a:r>
            <a:r>
              <a:rPr lang="tr-TR" dirty="0" smtClean="0"/>
              <a:t> ? </a:t>
            </a:r>
            <a:r>
              <a:rPr lang="tr-TR" dirty="0" err="1" smtClean="0"/>
              <a:t>Dermoid</a:t>
            </a:r>
            <a:r>
              <a:rPr lang="tr-TR" dirty="0" smtClean="0"/>
              <a:t> Kist?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085184"/>
            <a:ext cx="3898776" cy="1772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dirty="0" err="1" smtClean="0"/>
              <a:t>Endometriomada</a:t>
            </a:r>
            <a:r>
              <a:rPr lang="tr-TR" dirty="0" smtClean="0"/>
              <a:t> </a:t>
            </a:r>
            <a:r>
              <a:rPr lang="tr-TR" dirty="0" err="1" smtClean="0"/>
              <a:t>hiperekojen</a:t>
            </a:r>
            <a:r>
              <a:rPr lang="tr-TR" dirty="0" smtClean="0"/>
              <a:t> </a:t>
            </a:r>
            <a:r>
              <a:rPr lang="tr-TR" dirty="0" err="1" smtClean="0"/>
              <a:t>debris</a:t>
            </a:r>
            <a:r>
              <a:rPr lang="tr-TR" dirty="0" smtClean="0"/>
              <a:t> </a:t>
            </a:r>
            <a:r>
              <a:rPr lang="tr-TR" dirty="0" err="1" smtClean="0"/>
              <a:t>inferiora</a:t>
            </a:r>
            <a:r>
              <a:rPr lang="tr-TR" dirty="0" smtClean="0"/>
              <a:t> çökme eğilimindedir</a:t>
            </a:r>
            <a:endParaRPr lang="tr-TR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3976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dermoid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2399" y="1412776"/>
            <a:ext cx="4425881" cy="3516422"/>
          </a:xfrm>
          <a:prstGeom prst="rect">
            <a:avLst/>
          </a:prstGeom>
          <a:noFill/>
        </p:spPr>
      </p:pic>
      <p:sp>
        <p:nvSpPr>
          <p:cNvPr id="8" name="2 İçerik Yer Tutucusu"/>
          <p:cNvSpPr txBox="1">
            <a:spLocks/>
          </p:cNvSpPr>
          <p:nvPr/>
        </p:nvSpPr>
        <p:spPr>
          <a:xfrm>
            <a:off x="4644008" y="4941168"/>
            <a:ext cx="3898776" cy="19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Dermoid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kistte farklı </a:t>
            </a:r>
            <a:r>
              <a:rPr kumimoji="0" lang="tr-T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lokasyonda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olabilir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404665"/>
            <a:ext cx="7906072" cy="720079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dirty="0" err="1" smtClean="0"/>
              <a:t>Kistadenom</a:t>
            </a:r>
            <a:r>
              <a:rPr lang="tr-TR" dirty="0" smtClean="0"/>
              <a:t> - </a:t>
            </a:r>
            <a:r>
              <a:rPr lang="tr-TR" dirty="0" err="1" smtClean="0"/>
              <a:t>Müsinöz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4032448" cy="5159496"/>
          </a:xfrm>
          <a:noFill/>
        </p:spPr>
        <p:txBody>
          <a:bodyPr>
            <a:normAutofit/>
          </a:bodyPr>
          <a:lstStyle/>
          <a:p>
            <a:r>
              <a:rPr lang="tr-TR" sz="2200" dirty="0" smtClean="0"/>
              <a:t>Belirgin </a:t>
            </a:r>
            <a:r>
              <a:rPr lang="tr-TR" sz="2200" dirty="0" err="1" smtClean="0"/>
              <a:t>vaskülarite</a:t>
            </a:r>
            <a:r>
              <a:rPr lang="tr-TR" sz="2200" dirty="0" smtClean="0"/>
              <a:t> göstermez </a:t>
            </a:r>
          </a:p>
          <a:p>
            <a:r>
              <a:rPr lang="tr-TR" sz="2200" dirty="0" smtClean="0"/>
              <a:t>İnce cidarlı, geniş ve </a:t>
            </a:r>
            <a:r>
              <a:rPr lang="tr-TR" sz="2200" dirty="0" err="1" smtClean="0"/>
              <a:t>unilateral</a:t>
            </a:r>
            <a:r>
              <a:rPr lang="tr-TR" sz="2200" dirty="0" smtClean="0"/>
              <a:t> kitle</a:t>
            </a:r>
          </a:p>
          <a:p>
            <a:r>
              <a:rPr lang="tr-TR" sz="2200" dirty="0" smtClean="0"/>
              <a:t>İnce duvarlı </a:t>
            </a:r>
            <a:r>
              <a:rPr lang="tr-TR" sz="2200" dirty="0" err="1" smtClean="0"/>
              <a:t>loküller</a:t>
            </a:r>
            <a:r>
              <a:rPr lang="tr-TR" sz="2200" dirty="0" smtClean="0"/>
              <a:t> içerir</a:t>
            </a:r>
          </a:p>
          <a:p>
            <a:r>
              <a:rPr lang="tr-TR" sz="2200" dirty="0" err="1" smtClean="0"/>
              <a:t>Müsin</a:t>
            </a:r>
            <a:r>
              <a:rPr lang="tr-TR" sz="2200" dirty="0" smtClean="0"/>
              <a:t> içeriğinden dolayı </a:t>
            </a:r>
            <a:r>
              <a:rPr lang="tr-TR" sz="2200" dirty="0" err="1" smtClean="0"/>
              <a:t>ekojenite</a:t>
            </a:r>
            <a:r>
              <a:rPr lang="tr-TR" sz="2200" dirty="0" smtClean="0"/>
              <a:t> değişken, farklı </a:t>
            </a:r>
            <a:r>
              <a:rPr lang="tr-TR" sz="2200" dirty="0" err="1" smtClean="0"/>
              <a:t>loküllerde</a:t>
            </a:r>
            <a:r>
              <a:rPr lang="tr-TR" sz="2200" dirty="0" smtClean="0"/>
              <a:t> farklı </a:t>
            </a:r>
            <a:r>
              <a:rPr lang="tr-TR" sz="2200" dirty="0" err="1" smtClean="0"/>
              <a:t>ekojenite</a:t>
            </a:r>
            <a:r>
              <a:rPr lang="tr-TR" sz="2200" dirty="0" smtClean="0"/>
              <a:t> olabilir</a:t>
            </a:r>
          </a:p>
          <a:p>
            <a:r>
              <a:rPr lang="tr-TR" sz="2200" dirty="0" smtClean="0"/>
              <a:t>Genellikle </a:t>
            </a:r>
            <a:r>
              <a:rPr lang="tr-TR" sz="2200" dirty="0" err="1" smtClean="0"/>
              <a:t>multiloküler</a:t>
            </a:r>
            <a:r>
              <a:rPr lang="tr-TR" sz="2200" dirty="0" smtClean="0"/>
              <a:t> olma eğiliminde ama </a:t>
            </a:r>
            <a:r>
              <a:rPr lang="tr-TR" sz="2200" dirty="0" err="1" smtClean="0"/>
              <a:t>uniloküler</a:t>
            </a:r>
            <a:r>
              <a:rPr lang="tr-TR" sz="2200" dirty="0" smtClean="0"/>
              <a:t> de olabilir. Bazen içindeki </a:t>
            </a:r>
            <a:r>
              <a:rPr lang="tr-TR" sz="2200" dirty="0" err="1" smtClean="0"/>
              <a:t>müsin</a:t>
            </a:r>
            <a:r>
              <a:rPr lang="tr-TR" sz="2200" dirty="0" smtClean="0"/>
              <a:t> </a:t>
            </a:r>
            <a:r>
              <a:rPr lang="tr-TR" sz="2200" dirty="0" err="1" smtClean="0"/>
              <a:t>probun</a:t>
            </a:r>
            <a:r>
              <a:rPr lang="tr-TR" sz="2200" dirty="0" smtClean="0"/>
              <a:t> hareketiyle sallanabilir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4032448" cy="265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77072"/>
            <a:ext cx="4066406" cy="256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936104"/>
          </a:xfrm>
        </p:spPr>
        <p:txBody>
          <a:bodyPr>
            <a:normAutofit/>
          </a:bodyPr>
          <a:lstStyle/>
          <a:p>
            <a:r>
              <a:rPr lang="tr-TR" dirty="0" err="1" smtClean="0"/>
              <a:t>Müsinöz</a:t>
            </a:r>
            <a:r>
              <a:rPr lang="tr-TR" dirty="0" smtClean="0"/>
              <a:t> </a:t>
            </a:r>
            <a:r>
              <a:rPr lang="tr-TR" dirty="0" err="1" smtClean="0"/>
              <a:t>Kistadenom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144016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8286808" cy="458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620689"/>
            <a:ext cx="7834064" cy="720079"/>
          </a:xfrm>
          <a:noFill/>
        </p:spPr>
        <p:txBody>
          <a:bodyPr/>
          <a:lstStyle/>
          <a:p>
            <a:r>
              <a:rPr lang="tr-TR" dirty="0" err="1" smtClean="0"/>
              <a:t>Kistadenofibrom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85860"/>
            <a:ext cx="3466728" cy="5143536"/>
          </a:xfrm>
        </p:spPr>
        <p:txBody>
          <a:bodyPr>
            <a:noAutofit/>
          </a:bodyPr>
          <a:lstStyle/>
          <a:p>
            <a:r>
              <a:rPr lang="tr-TR" dirty="0" err="1" smtClean="0"/>
              <a:t>Benign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Uniloküler</a:t>
            </a:r>
            <a:r>
              <a:rPr lang="tr-TR" dirty="0" smtClean="0"/>
              <a:t>/</a:t>
            </a:r>
            <a:r>
              <a:rPr lang="tr-TR" dirty="0" err="1" smtClean="0"/>
              <a:t>multiloküler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İnce kist duvarı ve </a:t>
            </a:r>
            <a:r>
              <a:rPr lang="tr-TR" dirty="0" err="1" smtClean="0"/>
              <a:t>anekoik</a:t>
            </a:r>
            <a:r>
              <a:rPr lang="tr-TR" dirty="0" smtClean="0"/>
              <a:t> içerik</a:t>
            </a:r>
          </a:p>
          <a:p>
            <a:endParaRPr lang="tr-TR" u="sng" dirty="0" smtClean="0"/>
          </a:p>
          <a:p>
            <a:r>
              <a:rPr lang="tr-TR" u="sng" dirty="0" err="1" smtClean="0"/>
              <a:t>Hiperekoik</a:t>
            </a:r>
            <a:r>
              <a:rPr lang="tr-TR" u="sng" dirty="0" smtClean="0"/>
              <a:t> </a:t>
            </a:r>
            <a:r>
              <a:rPr lang="tr-TR" u="sng" dirty="0" err="1" smtClean="0"/>
              <a:t>solid</a:t>
            </a:r>
            <a:r>
              <a:rPr lang="tr-TR" u="sng" dirty="0" smtClean="0"/>
              <a:t> nodül ve akustik gölgelenme</a:t>
            </a:r>
          </a:p>
          <a:p>
            <a:endParaRPr lang="tr-TR" dirty="0" smtClean="0"/>
          </a:p>
          <a:p>
            <a:r>
              <a:rPr lang="tr-TR" dirty="0" smtClean="0"/>
              <a:t>Hafif-orta </a:t>
            </a:r>
            <a:r>
              <a:rPr lang="tr-TR" dirty="0" err="1" smtClean="0"/>
              <a:t>vaskülarite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Borderline</a:t>
            </a:r>
            <a:r>
              <a:rPr lang="tr-TR" dirty="0" smtClean="0"/>
              <a:t> ve </a:t>
            </a:r>
            <a:r>
              <a:rPr lang="tr-TR" dirty="0" err="1" smtClean="0"/>
              <a:t>malign</a:t>
            </a:r>
            <a:r>
              <a:rPr lang="tr-TR" dirty="0" smtClean="0"/>
              <a:t> kitlelerden ayırmak güç olabilir.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8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196752"/>
            <a:ext cx="468052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786190"/>
            <a:ext cx="46805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  <a:noFill/>
          <a:ln>
            <a:noFill/>
          </a:ln>
        </p:spPr>
        <p:txBody>
          <a:bodyPr/>
          <a:lstStyle/>
          <a:p>
            <a:pPr algn="l"/>
            <a:r>
              <a:rPr lang="tr-TR" dirty="0" err="1" smtClean="0"/>
              <a:t>Hidrosalpinks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997152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Distal</a:t>
            </a:r>
            <a:r>
              <a:rPr lang="tr-TR" dirty="0" smtClean="0"/>
              <a:t> </a:t>
            </a:r>
            <a:r>
              <a:rPr lang="tr-TR" dirty="0" err="1" smtClean="0"/>
              <a:t>oklüzyonla</a:t>
            </a:r>
            <a:r>
              <a:rPr lang="tr-TR" dirty="0" smtClean="0"/>
              <a:t> genişlemiş </a:t>
            </a:r>
            <a:r>
              <a:rPr lang="tr-TR" dirty="0" err="1" smtClean="0"/>
              <a:t>fallop</a:t>
            </a:r>
            <a:r>
              <a:rPr lang="tr-TR" dirty="0" smtClean="0"/>
              <a:t> tüpü içinde sıvı birikimi</a:t>
            </a:r>
          </a:p>
          <a:p>
            <a:endParaRPr lang="tr-TR" dirty="0" smtClean="0"/>
          </a:p>
          <a:p>
            <a:r>
              <a:rPr lang="tr-TR" dirty="0" err="1" smtClean="0"/>
              <a:t>Tubuler</a:t>
            </a:r>
            <a:r>
              <a:rPr lang="tr-TR" dirty="0" smtClean="0"/>
              <a:t> ve </a:t>
            </a:r>
            <a:r>
              <a:rPr lang="tr-TR" dirty="0" err="1" smtClean="0"/>
              <a:t>elongasyon</a:t>
            </a:r>
            <a:r>
              <a:rPr lang="tr-TR" dirty="0" smtClean="0"/>
              <a:t> gösteren </a:t>
            </a:r>
            <a:r>
              <a:rPr lang="tr-TR" dirty="0" err="1" smtClean="0"/>
              <a:t>hipoekoik</a:t>
            </a:r>
            <a:r>
              <a:rPr lang="tr-TR" dirty="0" smtClean="0"/>
              <a:t> </a:t>
            </a:r>
            <a:r>
              <a:rPr lang="tr-TR" dirty="0" err="1" smtClean="0"/>
              <a:t>kistik</a:t>
            </a:r>
            <a:r>
              <a:rPr lang="tr-TR" dirty="0" smtClean="0"/>
              <a:t> kitle, </a:t>
            </a:r>
            <a:r>
              <a:rPr lang="tr-TR" dirty="0" err="1" smtClean="0"/>
              <a:t>over</a:t>
            </a:r>
            <a:r>
              <a:rPr lang="tr-TR" dirty="0" smtClean="0"/>
              <a:t> ayrıca izlenir</a:t>
            </a:r>
          </a:p>
          <a:p>
            <a:endParaRPr lang="tr-TR" dirty="0" smtClean="0"/>
          </a:p>
          <a:p>
            <a:r>
              <a:rPr lang="tr-TR" dirty="0" err="1" smtClean="0"/>
              <a:t>Waist</a:t>
            </a:r>
            <a:r>
              <a:rPr lang="tr-TR" dirty="0" smtClean="0"/>
              <a:t> </a:t>
            </a:r>
            <a:r>
              <a:rPr lang="tr-TR" dirty="0" err="1" smtClean="0"/>
              <a:t>sign</a:t>
            </a:r>
            <a:r>
              <a:rPr lang="tr-TR" dirty="0" smtClean="0"/>
              <a:t>(bel işareti) </a:t>
            </a:r>
          </a:p>
          <a:p>
            <a:r>
              <a:rPr lang="tr-TR" dirty="0" err="1" smtClean="0"/>
              <a:t>Beads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string</a:t>
            </a:r>
            <a:r>
              <a:rPr lang="tr-TR" dirty="0" smtClean="0"/>
              <a:t> (ipe dizilmiş)</a:t>
            </a:r>
          </a:p>
          <a:p>
            <a:r>
              <a:rPr lang="tr-TR" dirty="0" smtClean="0"/>
              <a:t>Dişli çark görüntüsü</a:t>
            </a:r>
          </a:p>
          <a:p>
            <a:r>
              <a:rPr lang="tr-TR" dirty="0" err="1" smtClean="0"/>
              <a:t>İnkomplet</a:t>
            </a:r>
            <a:r>
              <a:rPr lang="tr-TR" dirty="0" smtClean="0"/>
              <a:t> </a:t>
            </a:r>
            <a:r>
              <a:rPr lang="tr-TR" dirty="0" err="1" smtClean="0"/>
              <a:t>septasyon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Sensitivite</a:t>
            </a:r>
            <a:r>
              <a:rPr lang="tr-TR" dirty="0" smtClean="0"/>
              <a:t>   %93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Spesifite</a:t>
            </a:r>
            <a:r>
              <a:rPr lang="tr-TR" dirty="0" smtClean="0"/>
              <a:t>     %99</a:t>
            </a:r>
          </a:p>
          <a:p>
            <a:pPr>
              <a:buNone/>
            </a:pPr>
            <a:endParaRPr lang="tr-TR" dirty="0" smtClean="0"/>
          </a:p>
        </p:txBody>
      </p:sp>
      <p:pic>
        <p:nvPicPr>
          <p:cNvPr id="38914" name="Picture 2" descr="C:\Users\UseR\Desktop\hidrosalpin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214842" cy="3171226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6948264" y="2636912"/>
            <a:ext cx="21957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Akut </a:t>
            </a:r>
            <a:r>
              <a:rPr lang="tr-TR" sz="2400" dirty="0" err="1" smtClean="0"/>
              <a:t>salpenjit</a:t>
            </a:r>
            <a:endParaRPr lang="tr-TR" sz="2400" dirty="0"/>
          </a:p>
        </p:txBody>
      </p:sp>
      <p:pic>
        <p:nvPicPr>
          <p:cNvPr id="7" name="Picture 2" descr="C:\Users\SAMSUNG\Downloads\IMG-20180209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573016"/>
            <a:ext cx="4032448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88641"/>
            <a:ext cx="8229600" cy="1008111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err="1" smtClean="0"/>
              <a:t>Adneksiyal</a:t>
            </a:r>
            <a:r>
              <a:rPr lang="tr-TR" b="1" dirty="0" smtClean="0"/>
              <a:t> Kitlelerde Ayırıcı Tanı Neden Önemli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844825"/>
            <a:ext cx="7315200" cy="4464536"/>
          </a:xfrm>
        </p:spPr>
        <p:txBody>
          <a:bodyPr/>
          <a:lstStyle/>
          <a:p>
            <a:r>
              <a:rPr lang="tr-TR" dirty="0" err="1" smtClean="0"/>
              <a:t>Regrese</a:t>
            </a:r>
            <a:r>
              <a:rPr lang="tr-TR" dirty="0" smtClean="0"/>
              <a:t> olabilecek kistler için gereksiz cerrahiyi önlemek</a:t>
            </a:r>
          </a:p>
          <a:p>
            <a:endParaRPr lang="tr-TR" dirty="0" smtClean="0"/>
          </a:p>
          <a:p>
            <a:pPr lvl="0"/>
            <a:r>
              <a:rPr lang="tr-TR" dirty="0" err="1" smtClean="0"/>
              <a:t>Benign</a:t>
            </a:r>
            <a:r>
              <a:rPr lang="tr-TR" dirty="0" smtClean="0"/>
              <a:t> kistler için minimal </a:t>
            </a:r>
            <a:r>
              <a:rPr lang="tr-TR" dirty="0" err="1" smtClean="0"/>
              <a:t>invaziv</a:t>
            </a:r>
            <a:r>
              <a:rPr lang="tr-TR" dirty="0" smtClean="0"/>
              <a:t> cerrahi yapmak</a:t>
            </a:r>
          </a:p>
          <a:p>
            <a:pPr lvl="0"/>
            <a:endParaRPr lang="tr-TR" dirty="0" smtClean="0"/>
          </a:p>
          <a:p>
            <a:r>
              <a:rPr lang="tr-TR" dirty="0" smtClean="0"/>
              <a:t>Acil cerrahi gerektiren hastaları tespit etmek</a:t>
            </a:r>
          </a:p>
          <a:p>
            <a:endParaRPr lang="tr-TR" dirty="0" smtClean="0"/>
          </a:p>
          <a:p>
            <a:pPr lvl="0"/>
            <a:r>
              <a:rPr lang="tr-TR" dirty="0" smtClean="0"/>
              <a:t>Olası </a:t>
            </a:r>
            <a:r>
              <a:rPr lang="tr-TR" dirty="0" err="1" smtClean="0"/>
              <a:t>malign</a:t>
            </a:r>
            <a:r>
              <a:rPr lang="tr-TR" dirty="0" smtClean="0"/>
              <a:t> bir kitleyi doğru yönetmek.</a:t>
            </a:r>
          </a:p>
          <a:p>
            <a:pPr lvl="0"/>
            <a:endParaRPr lang="tr-TR" dirty="0" smtClean="0"/>
          </a:p>
          <a:p>
            <a:pPr lvl="0"/>
            <a:r>
              <a:rPr lang="tr-TR" dirty="0" smtClean="0"/>
              <a:t> </a:t>
            </a:r>
            <a:r>
              <a:rPr lang="tr-TR" dirty="0" err="1" smtClean="0"/>
              <a:t>Metastatik</a:t>
            </a:r>
            <a:r>
              <a:rPr lang="tr-TR" dirty="0" smtClean="0"/>
              <a:t>  kitlede, </a:t>
            </a:r>
            <a:r>
              <a:rPr lang="tr-TR" dirty="0" err="1" smtClean="0"/>
              <a:t>primer</a:t>
            </a:r>
            <a:r>
              <a:rPr lang="tr-TR" dirty="0" smtClean="0"/>
              <a:t> hastalığın tespit etmek.</a:t>
            </a:r>
          </a:p>
          <a:p>
            <a:endParaRPr lang="tr-TR" dirty="0" smtClean="0"/>
          </a:p>
          <a:p>
            <a:pPr lvl="0"/>
            <a:endParaRPr lang="tr-TR" dirty="0" smtClean="0"/>
          </a:p>
          <a:p>
            <a:pPr lvl="0">
              <a:buNone/>
            </a:pPr>
            <a:endParaRPr lang="tr-TR" dirty="0" smtClean="0"/>
          </a:p>
          <a:p>
            <a:pPr lvl="0"/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 lvl="0"/>
            <a:endParaRPr lang="tr-TR" dirty="0" smtClean="0"/>
          </a:p>
          <a:p>
            <a:pPr lvl="0"/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648071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Hidrosalpinks</a:t>
            </a:r>
            <a:r>
              <a:rPr lang="tr-TR" dirty="0" smtClean="0"/>
              <a:t> /</a:t>
            </a:r>
            <a:r>
              <a:rPr lang="tr-TR" dirty="0" err="1" smtClean="0"/>
              <a:t>Piyosalpinks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5" name="2_1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412776"/>
            <a:ext cx="3810000" cy="3744416"/>
          </a:xfrm>
          <a:prstGeom prst="rect">
            <a:avLst/>
          </a:prstGeom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784"/>
            <a:ext cx="356552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683568" y="5691157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Akut </a:t>
            </a:r>
            <a:r>
              <a:rPr lang="tr-TR" dirty="0" err="1" smtClean="0"/>
              <a:t>enflamatuar</a:t>
            </a:r>
            <a:r>
              <a:rPr lang="tr-TR" dirty="0" smtClean="0"/>
              <a:t> süreçlerde artmış </a:t>
            </a:r>
            <a:r>
              <a:rPr lang="tr-TR" dirty="0" err="1" smtClean="0"/>
              <a:t>vaskülarite</a:t>
            </a:r>
            <a:r>
              <a:rPr lang="tr-TR" dirty="0" smtClean="0"/>
              <a:t> ve </a:t>
            </a:r>
            <a:r>
              <a:rPr lang="tr-TR" dirty="0" err="1" smtClean="0"/>
              <a:t>douglasta</a:t>
            </a:r>
            <a:r>
              <a:rPr lang="tr-TR" dirty="0" smtClean="0"/>
              <a:t> sıvı izlenir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47248" cy="792088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dirty="0" err="1" smtClean="0"/>
              <a:t>Tubo</a:t>
            </a:r>
            <a:r>
              <a:rPr lang="tr-TR" dirty="0" smtClean="0"/>
              <a:t>-</a:t>
            </a:r>
            <a:r>
              <a:rPr lang="tr-TR" dirty="0" err="1" smtClean="0"/>
              <a:t>Ovaryan</a:t>
            </a:r>
            <a:r>
              <a:rPr lang="tr-TR" dirty="0" smtClean="0"/>
              <a:t> Kompleks</a:t>
            </a:r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808"/>
            <a:ext cx="4896545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179512" y="213285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Tuba ve </a:t>
            </a:r>
            <a:r>
              <a:rPr lang="tr-TR" dirty="0" err="1" smtClean="0"/>
              <a:t>over</a:t>
            </a:r>
            <a:r>
              <a:rPr lang="tr-TR" dirty="0" smtClean="0"/>
              <a:t> ayrı ayrı seçilir fakat </a:t>
            </a:r>
            <a:r>
              <a:rPr lang="tr-TR" dirty="0" err="1" smtClean="0"/>
              <a:t>enfektedir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936103"/>
          </a:xfrm>
          <a:noFill/>
          <a:ln>
            <a:noFill/>
          </a:ln>
        </p:spPr>
        <p:txBody>
          <a:bodyPr/>
          <a:lstStyle/>
          <a:p>
            <a:r>
              <a:rPr lang="tr-TR" dirty="0" err="1" smtClean="0"/>
              <a:t>Tubo</a:t>
            </a:r>
            <a:r>
              <a:rPr lang="tr-TR" dirty="0" smtClean="0"/>
              <a:t>-</a:t>
            </a:r>
            <a:r>
              <a:rPr lang="tr-TR" dirty="0" err="1" smtClean="0"/>
              <a:t>Ovaryan</a:t>
            </a:r>
            <a:r>
              <a:rPr lang="tr-TR" dirty="0" smtClean="0"/>
              <a:t> Apse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412776"/>
            <a:ext cx="4295328" cy="4680520"/>
          </a:xfrm>
        </p:spPr>
        <p:txBody>
          <a:bodyPr>
            <a:normAutofit/>
          </a:bodyPr>
          <a:lstStyle/>
          <a:p>
            <a:r>
              <a:rPr lang="tr-TR" dirty="0" smtClean="0"/>
              <a:t>Kalın </a:t>
            </a:r>
            <a:r>
              <a:rPr lang="tr-TR" dirty="0" err="1" smtClean="0"/>
              <a:t>irregüler</a:t>
            </a:r>
            <a:r>
              <a:rPr lang="tr-TR" dirty="0" smtClean="0"/>
              <a:t> duvarları ve </a:t>
            </a:r>
            <a:r>
              <a:rPr lang="tr-TR" dirty="0" err="1" smtClean="0"/>
              <a:t>solid</a:t>
            </a:r>
            <a:r>
              <a:rPr lang="tr-TR" dirty="0" smtClean="0"/>
              <a:t> alanları ile </a:t>
            </a:r>
            <a:r>
              <a:rPr lang="tr-TR" dirty="0" err="1" smtClean="0"/>
              <a:t>uni</a:t>
            </a:r>
            <a:r>
              <a:rPr lang="tr-TR" dirty="0" smtClean="0"/>
              <a:t> yada </a:t>
            </a:r>
            <a:r>
              <a:rPr lang="tr-TR" dirty="0" err="1" smtClean="0"/>
              <a:t>multiokule</a:t>
            </a:r>
            <a:r>
              <a:rPr lang="tr-TR" dirty="0" smtClean="0"/>
              <a:t>  kompleks bir kitledir.</a:t>
            </a:r>
          </a:p>
          <a:p>
            <a:endParaRPr lang="tr-TR" dirty="0" smtClean="0"/>
          </a:p>
          <a:p>
            <a:r>
              <a:rPr lang="tr-TR" dirty="0" err="1" smtClean="0"/>
              <a:t>Genelikle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-tuba seçilemez,.</a:t>
            </a:r>
          </a:p>
          <a:p>
            <a:endParaRPr lang="tr-TR" u="sng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Tanı ve ayırıcı tanıda klinik </a:t>
            </a:r>
            <a:r>
              <a:rPr lang="tr-TR" dirty="0" err="1" smtClean="0"/>
              <a:t>prezentasyon</a:t>
            </a:r>
            <a:r>
              <a:rPr lang="tr-TR" dirty="0" smtClean="0"/>
              <a:t>   önemli rol oynar.</a:t>
            </a:r>
            <a:endParaRPr lang="tr-TR" dirty="0"/>
          </a:p>
        </p:txBody>
      </p:sp>
      <p:pic>
        <p:nvPicPr>
          <p:cNvPr id="48130" name="Picture 2" descr="C:\Users\UseR\Desktop\TOA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12776"/>
            <a:ext cx="4142834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914400" y="332657"/>
            <a:ext cx="7315200" cy="936104"/>
          </a:xfrm>
        </p:spPr>
        <p:txBody>
          <a:bodyPr>
            <a:normAutofit/>
          </a:bodyPr>
          <a:lstStyle/>
          <a:p>
            <a:r>
              <a:rPr lang="tr-TR" dirty="0" err="1" smtClean="0"/>
              <a:t>Tbc</a:t>
            </a:r>
            <a:r>
              <a:rPr lang="tr-TR" dirty="0" smtClean="0"/>
              <a:t> </a:t>
            </a:r>
            <a:r>
              <a:rPr lang="tr-TR" dirty="0" err="1" smtClean="0"/>
              <a:t>salpenjit</a:t>
            </a:r>
            <a:r>
              <a:rPr lang="tr-TR" dirty="0" smtClean="0"/>
              <a:t>…</a:t>
            </a:r>
            <a:endParaRPr lang="tr-TR" dirty="0"/>
          </a:p>
        </p:txBody>
      </p:sp>
      <p:pic>
        <p:nvPicPr>
          <p:cNvPr id="7" name="OZGUR ABLA_21_1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2132856"/>
            <a:ext cx="4104456" cy="3960440"/>
          </a:xfrm>
          <a:prstGeom prst="rect">
            <a:avLst/>
          </a:prstGeom>
        </p:spPr>
      </p:pic>
      <p:pic>
        <p:nvPicPr>
          <p:cNvPr id="12" name="OZGUR ABLA_21_2.AVI">
            <a:hlinkClick r:id="" action="ppaction://media"/>
          </p:cNvPr>
          <p:cNvPicPr>
            <a:picLocks noGrp="1" noRot="1" noChangeAspect="1"/>
          </p:cNvPicPr>
          <p:nvPr>
            <p:ph sz="quarter" idx="14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788024" y="2060848"/>
            <a:ext cx="3816424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33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3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560" y="2331704"/>
            <a:ext cx="7560840" cy="2249424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 </a:t>
            </a:r>
            <a:r>
              <a:rPr lang="tr-TR" sz="4400" b="1" dirty="0" err="1" smtClean="0"/>
              <a:t>Non</a:t>
            </a:r>
            <a:r>
              <a:rPr lang="tr-TR" sz="4400" b="1" dirty="0" smtClean="0"/>
              <a:t>-jinekolojik </a:t>
            </a:r>
            <a:r>
              <a:rPr lang="tr-TR" sz="4400" b="1" dirty="0" err="1" smtClean="0"/>
              <a:t>adneksiyal</a:t>
            </a:r>
            <a:r>
              <a:rPr lang="tr-TR" sz="4400" b="1" dirty="0" smtClean="0"/>
              <a:t> kitleler… 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476673"/>
            <a:ext cx="8136904" cy="648072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Non</a:t>
            </a:r>
            <a:r>
              <a:rPr lang="tr-TR" b="1" dirty="0" smtClean="0"/>
              <a:t>-jinekolojik </a:t>
            </a:r>
            <a:r>
              <a:rPr lang="tr-TR" b="1" dirty="0" err="1" smtClean="0"/>
              <a:t>adneksiyal</a:t>
            </a:r>
            <a:r>
              <a:rPr lang="tr-TR" b="1" dirty="0" smtClean="0"/>
              <a:t> kitleler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3250704" cy="452596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9219" name="Picture 3" descr="C:\Users\UseR\Desktop\pelvik böbr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142834" cy="3024259"/>
          </a:xfrm>
          <a:prstGeom prst="rect">
            <a:avLst/>
          </a:prstGeom>
          <a:noFill/>
        </p:spPr>
      </p:pic>
      <p:pic>
        <p:nvPicPr>
          <p:cNvPr id="9221" name="Picture 5" descr="C:\Users\UseR\Desktop\pelvik böbr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556792"/>
            <a:ext cx="4142264" cy="3073017"/>
          </a:xfrm>
          <a:prstGeom prst="rect">
            <a:avLst/>
          </a:prstGeom>
          <a:noFill/>
        </p:spPr>
      </p:pic>
      <p:pic>
        <p:nvPicPr>
          <p:cNvPr id="9222" name="Picture 6" descr="C:\Users\UseR\Desktop\mesa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077072"/>
            <a:ext cx="4142264" cy="3126665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3491880" y="3102643"/>
            <a:ext cx="208823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 err="1" smtClean="0">
                <a:solidFill>
                  <a:schemeClr val="tx2"/>
                </a:solidFill>
              </a:rPr>
              <a:t>Pelvik</a:t>
            </a:r>
            <a:r>
              <a:rPr lang="tr-TR" sz="2400" dirty="0" smtClean="0">
                <a:solidFill>
                  <a:schemeClr val="tx2"/>
                </a:solidFill>
              </a:rPr>
              <a:t> böbrek</a:t>
            </a:r>
            <a:endParaRPr lang="tr-TR" sz="2400" dirty="0">
              <a:solidFill>
                <a:schemeClr val="tx2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91880" y="5805264"/>
            <a:ext cx="1864950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tx2"/>
                </a:solidFill>
              </a:rPr>
              <a:t>Mesane </a:t>
            </a:r>
            <a:r>
              <a:rPr lang="tr-TR" sz="2400" dirty="0" err="1" smtClean="0">
                <a:solidFill>
                  <a:schemeClr val="tx2"/>
                </a:solidFill>
              </a:rPr>
              <a:t>Tm</a:t>
            </a:r>
            <a:endParaRPr lang="tr-TR" sz="2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404665"/>
            <a:ext cx="7978080" cy="792087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Non</a:t>
            </a:r>
            <a:r>
              <a:rPr lang="tr-TR" b="1" dirty="0" smtClean="0"/>
              <a:t>-jinekolojik </a:t>
            </a:r>
            <a:r>
              <a:rPr lang="tr-TR" b="1" dirty="0" err="1" smtClean="0"/>
              <a:t>adneksiyal</a:t>
            </a:r>
            <a:r>
              <a:rPr lang="tr-TR" b="1" dirty="0" smtClean="0"/>
              <a:t> kitleler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42" name="Picture 2" descr="C:\Users\UseR\Desktop\apendiks aps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4283968" cy="4870894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539552" y="5864496"/>
            <a:ext cx="28083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400" dirty="0" err="1" smtClean="0">
                <a:solidFill>
                  <a:schemeClr val="tx2"/>
                </a:solidFill>
              </a:rPr>
              <a:t>Appendiks</a:t>
            </a:r>
            <a:r>
              <a:rPr lang="tr-TR" sz="2400" dirty="0" smtClean="0">
                <a:solidFill>
                  <a:schemeClr val="tx2"/>
                </a:solidFill>
              </a:rPr>
              <a:t> apsesi</a:t>
            </a:r>
            <a:endParaRPr lang="tr-TR" sz="2400" dirty="0">
              <a:solidFill>
                <a:schemeClr val="tx2"/>
              </a:solidFill>
            </a:endParaRPr>
          </a:p>
        </p:txBody>
      </p:sp>
      <p:pic>
        <p:nvPicPr>
          <p:cNvPr id="10244" name="Picture 4" descr="C:\Users\UseR\Desktop\croh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700808"/>
            <a:ext cx="4480584" cy="4871464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652120" y="5949280"/>
            <a:ext cx="28803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400" dirty="0" err="1" smtClean="0">
                <a:solidFill>
                  <a:schemeClr val="tx2"/>
                </a:solidFill>
              </a:rPr>
              <a:t>Crohn</a:t>
            </a:r>
            <a:r>
              <a:rPr lang="tr-TR" sz="2400" dirty="0" smtClean="0">
                <a:solidFill>
                  <a:schemeClr val="tx2"/>
                </a:solidFill>
              </a:rPr>
              <a:t> hastalığı</a:t>
            </a:r>
            <a:endParaRPr lang="tr-TR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692697"/>
            <a:ext cx="8208912" cy="720080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Non</a:t>
            </a:r>
            <a:r>
              <a:rPr lang="tr-TR" b="1" dirty="0" smtClean="0"/>
              <a:t>-jinekolojik </a:t>
            </a:r>
            <a:r>
              <a:rPr lang="tr-TR" b="1" dirty="0" err="1" smtClean="0"/>
              <a:t>adneksiyel</a:t>
            </a:r>
            <a:r>
              <a:rPr lang="tr-TR" b="1" dirty="0" smtClean="0"/>
              <a:t> kitleler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endParaRPr lang="tr-TR" dirty="0" smtClean="0"/>
          </a:p>
          <a:p>
            <a:pPr marL="0">
              <a:buNone/>
            </a:pPr>
            <a:r>
              <a:rPr lang="tr-TR" sz="2400" dirty="0" smtClean="0">
                <a:solidFill>
                  <a:schemeClr val="tx2"/>
                </a:solidFill>
              </a:rPr>
              <a:t>   </a:t>
            </a:r>
            <a:r>
              <a:rPr lang="tr-TR" sz="2400" dirty="0" err="1" smtClean="0">
                <a:solidFill>
                  <a:schemeClr val="tx2"/>
                </a:solidFill>
              </a:rPr>
              <a:t>Retroperitoneal</a:t>
            </a:r>
            <a:r>
              <a:rPr lang="tr-TR" sz="2400" dirty="0" smtClean="0">
                <a:solidFill>
                  <a:schemeClr val="tx2"/>
                </a:solidFill>
              </a:rPr>
              <a:t> Kitleler</a:t>
            </a:r>
          </a:p>
          <a:p>
            <a:r>
              <a:rPr lang="tr-TR" dirty="0" smtClean="0"/>
              <a:t>Heterojen,  </a:t>
            </a:r>
            <a:r>
              <a:rPr lang="tr-TR" dirty="0" err="1" smtClean="0"/>
              <a:t>solid</a:t>
            </a:r>
            <a:r>
              <a:rPr lang="tr-TR" dirty="0" smtClean="0"/>
              <a:t> ağırlıklı,</a:t>
            </a:r>
            <a:r>
              <a:rPr lang="tr-TR" dirty="0" err="1" smtClean="0"/>
              <a:t>infiltratif</a:t>
            </a:r>
            <a:r>
              <a:rPr lang="tr-TR" dirty="0" smtClean="0"/>
              <a:t> , düzensiz sınırlar  </a:t>
            </a:r>
            <a:r>
              <a:rPr lang="tr-TR" dirty="0" err="1" smtClean="0"/>
              <a:t>malignite</a:t>
            </a:r>
            <a:r>
              <a:rPr lang="tr-TR" dirty="0" smtClean="0"/>
              <a:t> yönündedir.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USG ayırıcı tanıda yetersiz,</a:t>
            </a:r>
          </a:p>
          <a:p>
            <a:pPr>
              <a:buNone/>
            </a:pPr>
            <a:r>
              <a:rPr lang="tr-TR" dirty="0" smtClean="0"/>
              <a:t>  MRI ve CT   gerekli. 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4" name="Picture 2" descr="C:\Users\UseR\Desktop\retro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816424" cy="2304256"/>
          </a:xfrm>
          <a:prstGeom prst="rect">
            <a:avLst/>
          </a:prstGeom>
          <a:noFill/>
        </p:spPr>
      </p:pic>
      <p:pic>
        <p:nvPicPr>
          <p:cNvPr id="6" name="Picture 3" descr="C:\Users\UseR\Desktop\retroperitone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861048"/>
            <a:ext cx="378336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404665"/>
            <a:ext cx="7992888" cy="79208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tr-TR" b="1" dirty="0" err="1" smtClean="0"/>
              <a:t>Non</a:t>
            </a:r>
            <a:r>
              <a:rPr lang="tr-TR" b="1" dirty="0" smtClean="0"/>
              <a:t>-jinekolojik </a:t>
            </a:r>
            <a:r>
              <a:rPr lang="tr-TR" b="1" dirty="0" err="1" smtClean="0"/>
              <a:t>adneksiyal</a:t>
            </a:r>
            <a:r>
              <a:rPr lang="tr-TR" b="1" dirty="0" smtClean="0"/>
              <a:t> kitleler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44824"/>
            <a:ext cx="4186808" cy="45131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 err="1" smtClean="0">
                <a:solidFill>
                  <a:schemeClr val="tx2"/>
                </a:solidFill>
              </a:rPr>
              <a:t>Peritoneal</a:t>
            </a:r>
            <a:r>
              <a:rPr lang="tr-TR" sz="2400" dirty="0" smtClean="0">
                <a:solidFill>
                  <a:schemeClr val="tx2"/>
                </a:solidFill>
              </a:rPr>
              <a:t> </a:t>
            </a:r>
            <a:r>
              <a:rPr lang="tr-TR" sz="2400" dirty="0" err="1" smtClean="0">
                <a:solidFill>
                  <a:schemeClr val="tx2"/>
                </a:solidFill>
              </a:rPr>
              <a:t>İnklüzyon</a:t>
            </a:r>
            <a:r>
              <a:rPr lang="tr-TR" sz="2400" dirty="0" smtClean="0">
                <a:solidFill>
                  <a:schemeClr val="tx2"/>
                </a:solidFill>
              </a:rPr>
              <a:t> Kistleri</a:t>
            </a:r>
          </a:p>
          <a:p>
            <a:pPr>
              <a:buNone/>
            </a:pPr>
            <a:r>
              <a:rPr lang="tr-TR" sz="2200" dirty="0" smtClean="0"/>
              <a:t>    </a:t>
            </a:r>
          </a:p>
          <a:p>
            <a:r>
              <a:rPr lang="tr-TR" sz="2200" dirty="0" smtClean="0"/>
              <a:t>Geçirilmiş </a:t>
            </a:r>
            <a:r>
              <a:rPr lang="tr-TR" sz="2200" dirty="0" err="1" smtClean="0"/>
              <a:t>pelvik</a:t>
            </a:r>
            <a:r>
              <a:rPr lang="tr-TR" sz="2200" dirty="0" smtClean="0"/>
              <a:t> cerrahi, PİD, ileri evre </a:t>
            </a:r>
            <a:r>
              <a:rPr lang="tr-TR" sz="2200" dirty="0" err="1" smtClean="0"/>
              <a:t>endometriyozis</a:t>
            </a:r>
            <a:r>
              <a:rPr lang="tr-TR" sz="2200" dirty="0" smtClean="0"/>
              <a:t> ile ilişkili</a:t>
            </a:r>
          </a:p>
          <a:p>
            <a:endParaRPr lang="tr-TR" sz="2200" dirty="0" smtClean="0"/>
          </a:p>
          <a:p>
            <a:r>
              <a:rPr lang="tr-TR" sz="2200" dirty="0" err="1" smtClean="0"/>
              <a:t>Peritoneal</a:t>
            </a:r>
            <a:r>
              <a:rPr lang="tr-TR" sz="2200" dirty="0" smtClean="0"/>
              <a:t> adezyonlar arasında sıvı birikimi</a:t>
            </a:r>
          </a:p>
          <a:p>
            <a:endParaRPr lang="tr-TR" sz="2200" dirty="0" smtClean="0"/>
          </a:p>
          <a:p>
            <a:r>
              <a:rPr lang="tr-TR" sz="2200" dirty="0" smtClean="0"/>
              <a:t>Gerçek kist duvarı yok</a:t>
            </a:r>
          </a:p>
          <a:p>
            <a:endParaRPr lang="tr-TR" sz="2200" dirty="0" smtClean="0"/>
          </a:p>
          <a:p>
            <a:r>
              <a:rPr lang="tr-TR" sz="2200" dirty="0" err="1" smtClean="0"/>
              <a:t>Multiloküler</a:t>
            </a:r>
            <a:r>
              <a:rPr lang="tr-TR" sz="2200" dirty="0" smtClean="0"/>
              <a:t>, ince </a:t>
            </a:r>
            <a:r>
              <a:rPr lang="tr-TR" sz="2200" dirty="0" err="1" smtClean="0"/>
              <a:t>septa</a:t>
            </a:r>
            <a:endParaRPr lang="tr-TR" sz="2200" dirty="0" smtClean="0"/>
          </a:p>
          <a:p>
            <a:pPr>
              <a:buNone/>
            </a:pPr>
            <a:endParaRPr lang="tr-TR" sz="2600" dirty="0"/>
          </a:p>
        </p:txBody>
      </p:sp>
      <p:pic>
        <p:nvPicPr>
          <p:cNvPr id="4098" name="Picture 2" descr="C:\Users\UseR\Desktop\peritoneal-inclusion-cyst-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4070826" cy="465886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148064" y="5517232"/>
            <a:ext cx="3384376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r-TR" sz="2400" dirty="0" err="1" smtClean="0">
                <a:solidFill>
                  <a:schemeClr val="tx2"/>
                </a:solidFill>
              </a:rPr>
              <a:t>Psödokist</a:t>
            </a:r>
            <a:r>
              <a:rPr lang="tr-TR" sz="2400" dirty="0" smtClean="0">
                <a:solidFill>
                  <a:schemeClr val="tx2"/>
                </a:solidFill>
              </a:rPr>
              <a:t> “</a:t>
            </a:r>
            <a:r>
              <a:rPr lang="tr-TR" sz="2400" dirty="0" err="1" smtClean="0">
                <a:solidFill>
                  <a:schemeClr val="tx2"/>
                </a:solidFill>
              </a:rPr>
              <a:t>serosel</a:t>
            </a:r>
            <a:r>
              <a:rPr lang="tr-TR" dirty="0" smtClean="0">
                <a:solidFill>
                  <a:schemeClr val="tx2"/>
                </a:solidFill>
              </a:rPr>
              <a:t>’’</a:t>
            </a:r>
            <a:endParaRPr lang="tr-TR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922114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r-TR" sz="3600" b="1" dirty="0" err="1" smtClean="0"/>
              <a:t>Non</a:t>
            </a:r>
            <a:r>
              <a:rPr lang="tr-TR" sz="3600" b="1" dirty="0" smtClean="0"/>
              <a:t>-jinekolojik </a:t>
            </a:r>
            <a:r>
              <a:rPr lang="tr-TR" sz="3600" b="1" dirty="0" err="1" smtClean="0"/>
              <a:t>adneksiyal</a:t>
            </a:r>
            <a:r>
              <a:rPr lang="tr-TR" sz="3600" b="1" dirty="0" smtClean="0"/>
              <a:t> kitleler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3851920" cy="4925144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Tanı </a:t>
            </a:r>
            <a:r>
              <a:rPr lang="tr-TR" dirty="0" err="1" smtClean="0"/>
              <a:t>overlerin</a:t>
            </a:r>
            <a:r>
              <a:rPr lang="tr-TR" dirty="0" smtClean="0"/>
              <a:t>  kistten ayrı olarak fakat yakın ilişkide olmasıyla konulur. 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Prob</a:t>
            </a:r>
            <a:r>
              <a:rPr lang="tr-TR" dirty="0" smtClean="0"/>
              <a:t> hareketiyle  dalgalanan </a:t>
            </a:r>
            <a:r>
              <a:rPr lang="tr-TR" dirty="0" err="1" smtClean="0"/>
              <a:t>septalar</a:t>
            </a:r>
            <a:r>
              <a:rPr lang="tr-TR" dirty="0" smtClean="0"/>
              <a:t> (</a:t>
            </a:r>
            <a:r>
              <a:rPr lang="tr-TR" dirty="0" err="1" smtClean="0"/>
              <a:t>bridler</a:t>
            </a:r>
            <a:r>
              <a:rPr lang="tr-TR" dirty="0" smtClean="0"/>
              <a:t>) izlenir.</a:t>
            </a:r>
          </a:p>
          <a:p>
            <a:endParaRPr lang="tr-TR" dirty="0" smtClean="0"/>
          </a:p>
          <a:p>
            <a:r>
              <a:rPr lang="tr-TR" dirty="0" smtClean="0"/>
              <a:t>Minimal </a:t>
            </a:r>
            <a:r>
              <a:rPr lang="tr-TR" dirty="0" err="1" smtClean="0"/>
              <a:t>vaskularizasyon</a:t>
            </a:r>
            <a:r>
              <a:rPr lang="tr-TR" dirty="0" smtClean="0"/>
              <a:t> </a:t>
            </a:r>
            <a:r>
              <a:rPr lang="tr-TR" dirty="0" err="1" smtClean="0"/>
              <a:t>septalar</a:t>
            </a:r>
            <a:r>
              <a:rPr lang="tr-TR" dirty="0" smtClean="0"/>
              <a:t> üstünde görülebilinir</a:t>
            </a:r>
          </a:p>
          <a:p>
            <a:endParaRPr lang="tr-TR" dirty="0" smtClean="0"/>
          </a:p>
          <a:p>
            <a:r>
              <a:rPr lang="tr-TR" dirty="0" smtClean="0"/>
              <a:t>Çevre dokuların arasındaki boşluğu dolduracak şekli alır.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 descr="C:\Users\UseR\Desktop\ink.k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2336" y="2132856"/>
            <a:ext cx="5051664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r>
              <a:rPr lang="tr-TR" sz="4400" b="1" dirty="0" smtClean="0"/>
              <a:t>Ayırıcı tanı için elimizde neler var? 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endParaRPr lang="tr-TR" sz="4400" b="1" dirty="0" smtClean="0"/>
          </a:p>
          <a:p>
            <a:r>
              <a:rPr lang="tr-TR" sz="4400" b="1" dirty="0" smtClean="0"/>
              <a:t>Ayırıcı Tanı: </a:t>
            </a:r>
            <a:r>
              <a:rPr lang="tr-TR" sz="4400" b="1" dirty="0" err="1" smtClean="0"/>
              <a:t>Skorlama</a:t>
            </a:r>
            <a:r>
              <a:rPr lang="tr-TR" sz="4400" b="1" dirty="0" smtClean="0"/>
              <a:t> Sistemleri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212" name="Group 44"/>
          <p:cNvGraphicFramePr>
            <a:graphicFrameLocks noGrp="1"/>
          </p:cNvGraphicFramePr>
          <p:nvPr>
            <p:ph idx="4294967295"/>
          </p:nvPr>
        </p:nvGraphicFramePr>
        <p:xfrm>
          <a:off x="468313" y="1849568"/>
          <a:ext cx="8229600" cy="3882578"/>
        </p:xfrm>
        <a:graphic>
          <a:graphicData uri="http://schemas.openxmlformats.org/drawingml/2006/table">
            <a:tbl>
              <a:tblPr/>
              <a:tblGrid>
                <a:gridCol w="1646237"/>
                <a:gridCol w="1646238"/>
                <a:gridCol w="1644650"/>
                <a:gridCol w="1646237"/>
                <a:gridCol w="1646238"/>
              </a:tblGrid>
              <a:tr h="959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Scoring system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Pooled sensitivity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Pooled specificity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Range of sensitivity in individual studies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Range of specificity in individual studies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Sassone 1991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0.65-1.00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0.65-0.93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DePriest 1993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0.88-1.00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0.40-0.81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Ferrazzi 1997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0.84-0.87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0.67-0.88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굴림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Other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0.43-1.00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0.29-1.00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1" name="Text Box 66"/>
          <p:cNvSpPr txBox="1">
            <a:spLocks noChangeArrowheads="1"/>
          </p:cNvSpPr>
          <p:nvPr/>
        </p:nvSpPr>
        <p:spPr bwMode="auto">
          <a:xfrm>
            <a:off x="395288" y="5949950"/>
            <a:ext cx="8208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sz="2000" dirty="0" err="1">
                <a:ea typeface="굴림" pitchFamily="34" charset="-127"/>
              </a:rPr>
              <a:t>Prospe</a:t>
            </a:r>
            <a:r>
              <a:rPr kumimoji="1" lang="tr-TR" altLang="ko-KR" sz="2000" dirty="0">
                <a:ea typeface="굴림" pitchFamily="34" charset="-127"/>
              </a:rPr>
              <a:t>k</a:t>
            </a:r>
            <a:r>
              <a:rPr kumimoji="1" lang="en-US" altLang="ko-KR" sz="2000" dirty="0" err="1">
                <a:ea typeface="굴림" pitchFamily="34" charset="-127"/>
              </a:rPr>
              <a:t>ti</a:t>
            </a:r>
            <a:r>
              <a:rPr kumimoji="1" lang="tr-TR" altLang="ko-KR" sz="2000" dirty="0">
                <a:ea typeface="굴림" pitchFamily="34" charset="-127"/>
              </a:rPr>
              <a:t>f</a:t>
            </a:r>
            <a:r>
              <a:rPr kumimoji="1" lang="en-US" altLang="ko-KR" sz="2000" dirty="0">
                <a:ea typeface="굴림" pitchFamily="34" charset="-127"/>
              </a:rPr>
              <a:t> </a:t>
            </a:r>
            <a:r>
              <a:rPr kumimoji="1" lang="tr-TR" altLang="ko-KR" sz="2000" dirty="0">
                <a:ea typeface="굴림" pitchFamily="34" charset="-127"/>
              </a:rPr>
              <a:t>geçerlilik</a:t>
            </a:r>
            <a:r>
              <a:rPr kumimoji="1" lang="en-US" altLang="ko-KR" sz="2000" dirty="0">
                <a:ea typeface="굴림" pitchFamily="34" charset="-127"/>
              </a:rPr>
              <a:t> </a:t>
            </a:r>
            <a:r>
              <a:rPr kumimoji="1" lang="tr-TR" altLang="ko-KR" sz="2000" dirty="0">
                <a:ea typeface="굴림" pitchFamily="34" charset="-127"/>
              </a:rPr>
              <a:t>çalışmalarında</a:t>
            </a:r>
            <a:r>
              <a:rPr kumimoji="1" lang="en-US" altLang="ko-KR" sz="2000" dirty="0">
                <a:ea typeface="굴림" pitchFamily="34" charset="-127"/>
              </a:rPr>
              <a:t> </a:t>
            </a:r>
            <a:r>
              <a:rPr kumimoji="1" lang="tr-TR" altLang="ko-KR" sz="2000" dirty="0">
                <a:ea typeface="굴림" pitchFamily="34" charset="-127"/>
              </a:rPr>
              <a:t>daha düşük değerler elde edilmiştir</a:t>
            </a:r>
            <a:endParaRPr kumimoji="1" lang="en-US" altLang="ko-KR" sz="2000" dirty="0">
              <a:ea typeface="굴림" pitchFamily="34" charset="-127"/>
            </a:endParaRPr>
          </a:p>
        </p:txBody>
      </p:sp>
      <p:sp>
        <p:nvSpPr>
          <p:cNvPr id="15403" name="Text Box 87"/>
          <p:cNvSpPr txBox="1">
            <a:spLocks noChangeArrowheads="1"/>
          </p:cNvSpPr>
          <p:nvPr/>
        </p:nvSpPr>
        <p:spPr bwMode="auto">
          <a:xfrm>
            <a:off x="1260475" y="6477000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en-US" altLang="ko-KR" sz="1600">
                <a:ea typeface="굴림" pitchFamily="34" charset="-127"/>
              </a:rPr>
              <a:t>Agency for Healthcare Research and Quality. AHRQ Publication No. 06-E004. 2006</a:t>
            </a:r>
          </a:p>
        </p:txBody>
      </p:sp>
      <p:sp>
        <p:nvSpPr>
          <p:cNvPr id="7" name="6 Dikdörtgen"/>
          <p:cNvSpPr/>
          <p:nvPr/>
        </p:nvSpPr>
        <p:spPr>
          <a:xfrm>
            <a:off x="251520" y="404664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err="1" smtClean="0">
                <a:solidFill>
                  <a:schemeClr val="tx2"/>
                </a:solidFill>
              </a:rPr>
              <a:t>Skorlama</a:t>
            </a:r>
            <a:r>
              <a:rPr lang="tr-TR" sz="3600" dirty="0" smtClean="0">
                <a:solidFill>
                  <a:schemeClr val="tx2"/>
                </a:solidFill>
              </a:rPr>
              <a:t> Sistemleri</a:t>
            </a:r>
            <a:endParaRPr lang="tr-TR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60649"/>
            <a:ext cx="7906072" cy="1008111"/>
          </a:xfrm>
        </p:spPr>
        <p:txBody>
          <a:bodyPr>
            <a:normAutofit/>
          </a:bodyPr>
          <a:lstStyle/>
          <a:p>
            <a:r>
              <a:rPr lang="tr-TR" dirty="0" err="1" smtClean="0"/>
              <a:t>Sassone</a:t>
            </a:r>
            <a:r>
              <a:rPr lang="tr-TR" dirty="0" smtClean="0"/>
              <a:t> </a:t>
            </a:r>
            <a:r>
              <a:rPr lang="tr-TR" dirty="0" err="1" smtClean="0"/>
              <a:t>Skorlama</a:t>
            </a:r>
            <a:r>
              <a:rPr lang="tr-TR" dirty="0" smtClean="0"/>
              <a:t> Modeli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00807"/>
            <a:ext cx="7315200" cy="2592289"/>
          </a:xfrm>
        </p:spPr>
        <p:txBody>
          <a:bodyPr/>
          <a:lstStyle/>
          <a:p>
            <a:r>
              <a:rPr lang="tr-TR" dirty="0" smtClean="0"/>
              <a:t>Kitlenin iç duvar yapısı</a:t>
            </a:r>
          </a:p>
          <a:p>
            <a:r>
              <a:rPr lang="tr-TR" dirty="0" smtClean="0"/>
              <a:t>Duvar kalınlığı</a:t>
            </a:r>
          </a:p>
          <a:p>
            <a:r>
              <a:rPr lang="tr-TR" dirty="0" err="1" smtClean="0"/>
              <a:t>Septa</a:t>
            </a:r>
            <a:r>
              <a:rPr lang="tr-TR" dirty="0" smtClean="0"/>
              <a:t> varlığı</a:t>
            </a:r>
          </a:p>
          <a:p>
            <a:r>
              <a:rPr lang="tr-TR" dirty="0" err="1" smtClean="0"/>
              <a:t>Ekojenite</a:t>
            </a: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611560" y="6021288"/>
            <a:ext cx="79208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i="1" smtClean="0"/>
              <a:t>Transvaginal sonographic characterization of ovarian diseases: Evaluation of a new scoring system to predict ovarian malignancy Obstet </a:t>
            </a:r>
            <a:r>
              <a:rPr lang="tr-TR" smtClean="0"/>
              <a:t>Gynecol 1991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260649"/>
            <a:ext cx="7834064" cy="1296143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ko-KR" dirty="0" err="1" smtClean="0">
                <a:ea typeface="굴림" pitchFamily="34" charset="-127"/>
              </a:rPr>
              <a:t>DePriest</a:t>
            </a:r>
            <a:r>
              <a:rPr lang="tr-TR" altLang="ko-KR" sz="4000" dirty="0" smtClean="0">
                <a:ea typeface="굴림" pitchFamily="34" charset="-127"/>
              </a:rPr>
              <a:t> </a:t>
            </a:r>
            <a:r>
              <a:rPr lang="tr-TR" altLang="ko-KR" sz="4000" dirty="0" err="1" smtClean="0">
                <a:ea typeface="굴림" pitchFamily="34" charset="-127"/>
              </a:rPr>
              <a:t>Skorlama</a:t>
            </a:r>
            <a:r>
              <a:rPr lang="tr-TR" altLang="ko-KR" sz="4000" dirty="0" smtClean="0">
                <a:ea typeface="굴림" pitchFamily="34" charset="-127"/>
              </a:rPr>
              <a:t> Modeli:</a:t>
            </a:r>
            <a:br>
              <a:rPr lang="tr-TR" altLang="ko-KR" sz="4000" dirty="0" smtClean="0">
                <a:ea typeface="굴림" pitchFamily="34" charset="-127"/>
              </a:rPr>
            </a:br>
            <a:r>
              <a:rPr lang="en-US" altLang="ko-KR" sz="4000" dirty="0" err="1" smtClean="0">
                <a:ea typeface="굴림" pitchFamily="34" charset="-127"/>
              </a:rPr>
              <a:t>Mor</a:t>
            </a:r>
            <a:r>
              <a:rPr lang="tr-TR" altLang="ko-KR" sz="4000" dirty="0" smtClean="0">
                <a:ea typeface="굴림" pitchFamily="34" charset="-127"/>
              </a:rPr>
              <a:t>f</a:t>
            </a:r>
            <a:r>
              <a:rPr lang="en-US" altLang="ko-KR" sz="4000" dirty="0" err="1" smtClean="0">
                <a:ea typeface="굴림" pitchFamily="34" charset="-127"/>
              </a:rPr>
              <a:t>olo</a:t>
            </a:r>
            <a:r>
              <a:rPr lang="tr-TR" altLang="ko-KR" sz="4000" dirty="0" smtClean="0">
                <a:ea typeface="굴림" pitchFamily="34" charset="-127"/>
              </a:rPr>
              <a:t>j</a:t>
            </a:r>
            <a:r>
              <a:rPr lang="en-US" altLang="ko-KR" sz="4000" dirty="0" err="1" smtClean="0">
                <a:ea typeface="굴림" pitchFamily="34" charset="-127"/>
              </a:rPr>
              <a:t>i</a:t>
            </a:r>
            <a:r>
              <a:rPr lang="tr-TR" altLang="ko-KR" sz="4000" dirty="0" smtClean="0">
                <a:ea typeface="굴림" pitchFamily="34" charset="-127"/>
              </a:rPr>
              <a:t>k</a:t>
            </a:r>
            <a:r>
              <a:rPr lang="en-US" altLang="ko-KR" sz="4000" dirty="0" smtClean="0">
                <a:ea typeface="굴림" pitchFamily="34" charset="-127"/>
              </a:rPr>
              <a:t> </a:t>
            </a:r>
            <a:r>
              <a:rPr lang="tr-TR" altLang="ko-KR" sz="4000" dirty="0" smtClean="0">
                <a:ea typeface="굴림" pitchFamily="34" charset="-127"/>
              </a:rPr>
              <a:t>İ</a:t>
            </a:r>
            <a:r>
              <a:rPr lang="en-US" altLang="ko-KR" sz="4000" dirty="0" err="1" smtClean="0">
                <a:ea typeface="굴림" pitchFamily="34" charset="-127"/>
              </a:rPr>
              <a:t>nde</a:t>
            </a:r>
            <a:r>
              <a:rPr lang="tr-TR" altLang="ko-KR" sz="4000" dirty="0" err="1" smtClean="0">
                <a:ea typeface="굴림" pitchFamily="34" charset="-127"/>
              </a:rPr>
              <a:t>ks</a:t>
            </a:r>
            <a:r>
              <a:rPr lang="tr-TR" altLang="ko-KR" sz="4000" dirty="0" smtClean="0">
                <a:ea typeface="굴림" pitchFamily="34" charset="-127"/>
              </a:rPr>
              <a:t> (MI)</a:t>
            </a:r>
            <a:endParaRPr lang="en-US" altLang="ko-KR" sz="4000" dirty="0" smtClean="0">
              <a:ea typeface="굴림" pitchFamily="34" charset="-127"/>
            </a:endParaRPr>
          </a:p>
        </p:txBody>
      </p:sp>
      <p:graphicFrame>
        <p:nvGraphicFramePr>
          <p:cNvPr id="60845" name="Group 429"/>
          <p:cNvGraphicFramePr>
            <a:graphicFrameLocks noGrp="1"/>
          </p:cNvGraphicFramePr>
          <p:nvPr>
            <p:ph idx="4294967295"/>
          </p:nvPr>
        </p:nvGraphicFramePr>
        <p:xfrm>
          <a:off x="467546" y="2078450"/>
          <a:ext cx="8208911" cy="3481220"/>
        </p:xfrm>
        <a:graphic>
          <a:graphicData uri="http://schemas.openxmlformats.org/drawingml/2006/table">
            <a:tbl>
              <a:tblPr/>
              <a:tblGrid>
                <a:gridCol w="1368150"/>
                <a:gridCol w="1071118"/>
                <a:gridCol w="1318486"/>
                <a:gridCol w="1385353"/>
                <a:gridCol w="1409619"/>
                <a:gridCol w="1656185"/>
              </a:tblGrid>
              <a:tr h="546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Parameter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2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4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546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Volume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&lt; 10 cm</a:t>
                      </a:r>
                      <a:r>
                        <a:rPr kumimoji="0" lang="en-US" altLang="ko-KR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10-50 cm</a:t>
                      </a:r>
                      <a:r>
                        <a:rPr kumimoji="0" lang="en-US" altLang="ko-KR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50-200 cm</a:t>
                      </a:r>
                      <a:r>
                        <a:rPr kumimoji="0" lang="en-US" altLang="ko-KR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200-500 cm</a:t>
                      </a:r>
                      <a:r>
                        <a:rPr kumimoji="0" lang="en-US" altLang="ko-KR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&gt; 500 cm</a:t>
                      </a:r>
                      <a:r>
                        <a:rPr kumimoji="0" lang="en-US" altLang="ko-KR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119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Cyst wall structure</a:t>
                      </a:r>
                      <a:b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(thickness)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Smooth</a:t>
                      </a:r>
                      <a:b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&lt; 3 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Smooth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≥ 3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Papillary projection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&lt; 3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Papillary projection</a:t>
                      </a:r>
                      <a:b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≥ 3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Predominantly solid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176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Septa structure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(thickness)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No septa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Thin septa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&lt; 3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Thick septa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3-10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Solid septa</a:t>
                      </a:r>
                      <a:b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</a:b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≥ 10 mm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굴림" pitchFamily="34" charset="-127"/>
                        </a:rPr>
                        <a:t>Predominantly solid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14380" name="Rectangle 357"/>
          <p:cNvSpPr>
            <a:spLocks noChangeArrowheads="1"/>
          </p:cNvSpPr>
          <p:nvPr/>
        </p:nvSpPr>
        <p:spPr bwMode="auto">
          <a:xfrm>
            <a:off x="4787900" y="6426200"/>
            <a:ext cx="4319588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latinLnBrk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ko-KR">
                <a:ea typeface="굴림" pitchFamily="34" charset="-127"/>
              </a:rPr>
              <a:t>DePriest PD, et al. Gynecol Oncol, 1993</a:t>
            </a:r>
          </a:p>
        </p:txBody>
      </p:sp>
      <p:sp>
        <p:nvSpPr>
          <p:cNvPr id="14381" name="Rectangle 358"/>
          <p:cNvSpPr>
            <a:spLocks noChangeArrowheads="1"/>
          </p:cNvSpPr>
          <p:nvPr/>
        </p:nvSpPr>
        <p:spPr bwMode="auto">
          <a:xfrm>
            <a:off x="250825" y="5972175"/>
            <a:ext cx="1689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kumimoji="1" lang="en-US" altLang="ko-KR" sz="2000" dirty="0">
                <a:ea typeface="굴림" pitchFamily="34" charset="-127"/>
                <a:cs typeface="Arial" charset="0"/>
              </a:rPr>
              <a:t> &lt; 5 : benign</a:t>
            </a:r>
          </a:p>
          <a:p>
            <a:pPr latinLnBrk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kumimoji="1" lang="tr-TR" altLang="ko-KR" sz="2000" dirty="0" smtClean="0">
                <a:ea typeface="굴림" pitchFamily="34" charset="-127"/>
                <a:cs typeface="Arial" charset="0"/>
              </a:rPr>
              <a:t> </a:t>
            </a:r>
            <a:r>
              <a:rPr kumimoji="1" lang="en-US" altLang="ko-KR" sz="2000" dirty="0" smtClean="0">
                <a:ea typeface="굴림" pitchFamily="34" charset="-127"/>
                <a:cs typeface="Arial" charset="0"/>
              </a:rPr>
              <a:t>≥ </a:t>
            </a:r>
            <a:r>
              <a:rPr kumimoji="1" lang="en-US" altLang="ko-KR" sz="2000" dirty="0">
                <a:ea typeface="굴림" pitchFamily="34" charset="-127"/>
                <a:cs typeface="Arial" charset="0"/>
              </a:rPr>
              <a:t>5 : malign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04665"/>
            <a:ext cx="8820472" cy="792087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Güncel </a:t>
            </a:r>
            <a:r>
              <a:rPr lang="tr-TR" dirty="0" err="1" smtClean="0"/>
              <a:t>Skorlama</a:t>
            </a:r>
            <a:r>
              <a:rPr lang="tr-TR" dirty="0" smtClean="0"/>
              <a:t> Sistemleri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914400" y="1772814"/>
          <a:ext cx="7402016" cy="2053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0557"/>
                <a:gridCol w="381459"/>
              </a:tblGrid>
              <a:tr h="513322"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Ø"/>
                      </a:pPr>
                      <a:r>
                        <a:rPr lang="tr-TR" b="0" dirty="0" smtClean="0">
                          <a:solidFill>
                            <a:schemeClr val="bg1"/>
                          </a:solidFill>
                        </a:rPr>
                        <a:t>RMI (1,2,3,4)</a:t>
                      </a: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513322"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Ø"/>
                      </a:pPr>
                      <a:r>
                        <a:rPr lang="tr-TR" dirty="0" smtClean="0"/>
                        <a:t>IOTA  </a:t>
                      </a:r>
                      <a:r>
                        <a:rPr lang="tr-TR" dirty="0" err="1" smtClean="0"/>
                        <a:t>Simple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Description</a:t>
                      </a:r>
                      <a:r>
                        <a:rPr lang="tr-TR" dirty="0" smtClean="0"/>
                        <a:t> ( SD )</a:t>
                      </a: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513322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tr-TR" dirty="0" smtClean="0"/>
                        <a:t>IOTA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S</a:t>
                      </a:r>
                      <a:r>
                        <a:rPr lang="tr-TR" dirty="0" err="1" smtClean="0"/>
                        <a:t>imple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Rules</a:t>
                      </a:r>
                      <a:r>
                        <a:rPr lang="tr-TR" dirty="0" smtClean="0"/>
                        <a:t> (SR)</a:t>
                      </a:r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513322"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Ø"/>
                      </a:pPr>
                      <a:r>
                        <a:rPr lang="tr-TR" dirty="0" smtClean="0"/>
                        <a:t>IOTA  ADNEKS Model</a:t>
                      </a:r>
                      <a:endParaRPr lang="tr-TR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971600" y="1340768"/>
            <a:ext cx="3085786" cy="504055"/>
            <a:chOff x="10821" y="739307"/>
            <a:chExt cx="3835004" cy="868063"/>
          </a:xfrm>
          <a:noFill/>
        </p:grpSpPr>
        <p:sp>
          <p:nvSpPr>
            <p:cNvPr id="9" name="8 Yuvarlatılmış Dikdörtgen"/>
            <p:cNvSpPr/>
            <p:nvPr/>
          </p:nvSpPr>
          <p:spPr>
            <a:xfrm>
              <a:off x="10821" y="863316"/>
              <a:ext cx="3835004" cy="69267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Yuvarlatılmış Dikdörtgen 6"/>
            <p:cNvSpPr/>
            <p:nvPr/>
          </p:nvSpPr>
          <p:spPr>
            <a:xfrm>
              <a:off x="31110" y="739307"/>
              <a:ext cx="3794428" cy="8680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000" b="1" dirty="0" smtClean="0"/>
                <a:t>Kriter</a:t>
              </a:r>
              <a:endParaRPr lang="tr-TR" sz="2000" b="1" dirty="0"/>
            </a:p>
          </p:txBody>
        </p:sp>
      </p:grpSp>
      <p:sp>
        <p:nvSpPr>
          <p:cNvPr id="7" name="6 Yuvarlatılmış Dikdörtgen"/>
          <p:cNvSpPr/>
          <p:nvPr/>
        </p:nvSpPr>
        <p:spPr>
          <a:xfrm>
            <a:off x="4355976" y="1412776"/>
            <a:ext cx="2952328" cy="432048"/>
          </a:xfrm>
          <a:prstGeom prst="roundRect">
            <a:avLst>
              <a:gd name="adj" fmla="val 10000"/>
            </a:avLst>
          </a:pr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2000" b="1" dirty="0" smtClean="0"/>
              <a:t>Skor</a:t>
            </a:r>
          </a:p>
        </p:txBody>
      </p:sp>
      <p:grpSp>
        <p:nvGrpSpPr>
          <p:cNvPr id="4" name="12 Grup"/>
          <p:cNvGrpSpPr/>
          <p:nvPr/>
        </p:nvGrpSpPr>
        <p:grpSpPr>
          <a:xfrm>
            <a:off x="971599" y="1916832"/>
            <a:ext cx="3168352" cy="1584176"/>
            <a:chOff x="25942" y="1740352"/>
            <a:chExt cx="1863440" cy="1055263"/>
          </a:xfrm>
        </p:grpSpPr>
        <p:sp>
          <p:nvSpPr>
            <p:cNvPr id="20" name="19 Yuvarlatılmış Dikdörtgen"/>
            <p:cNvSpPr/>
            <p:nvPr/>
          </p:nvSpPr>
          <p:spPr>
            <a:xfrm>
              <a:off x="25942" y="1740352"/>
              <a:ext cx="1863440" cy="1055263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Yuvarlatılmış Dikdörtgen 4"/>
            <p:cNvSpPr/>
            <p:nvPr/>
          </p:nvSpPr>
          <p:spPr>
            <a:xfrm>
              <a:off x="56850" y="1771260"/>
              <a:ext cx="1801624" cy="993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5" name="13 Grup"/>
          <p:cNvGrpSpPr/>
          <p:nvPr/>
        </p:nvGrpSpPr>
        <p:grpSpPr>
          <a:xfrm>
            <a:off x="971599" y="3501008"/>
            <a:ext cx="3168354" cy="1944216"/>
            <a:chOff x="3" y="2979913"/>
            <a:chExt cx="1863440" cy="934681"/>
          </a:xfrm>
        </p:grpSpPr>
        <p:sp>
          <p:nvSpPr>
            <p:cNvPr id="18" name="17 Yuvarlatılmış Dikdörtgen"/>
            <p:cNvSpPr/>
            <p:nvPr/>
          </p:nvSpPr>
          <p:spPr>
            <a:xfrm>
              <a:off x="3" y="2979913"/>
              <a:ext cx="1863440" cy="934681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Yuvarlatılmış Dikdörtgen 6"/>
            <p:cNvSpPr/>
            <p:nvPr/>
          </p:nvSpPr>
          <p:spPr>
            <a:xfrm>
              <a:off x="27379" y="3007289"/>
              <a:ext cx="1808688" cy="879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14 Grup"/>
          <p:cNvGrpSpPr/>
          <p:nvPr/>
        </p:nvGrpSpPr>
        <p:grpSpPr>
          <a:xfrm>
            <a:off x="899592" y="5517232"/>
            <a:ext cx="3240359" cy="648072"/>
            <a:chOff x="3" y="4083358"/>
            <a:chExt cx="1863440" cy="975704"/>
          </a:xfrm>
        </p:grpSpPr>
        <p:sp>
          <p:nvSpPr>
            <p:cNvPr id="16" name="15 Yuvarlatılmış Dikdörtgen"/>
            <p:cNvSpPr/>
            <p:nvPr/>
          </p:nvSpPr>
          <p:spPr>
            <a:xfrm>
              <a:off x="3" y="4083358"/>
              <a:ext cx="1863440" cy="97570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Yuvarlatılmış Dikdörtgen 8"/>
            <p:cNvSpPr/>
            <p:nvPr/>
          </p:nvSpPr>
          <p:spPr>
            <a:xfrm>
              <a:off x="28580" y="4111935"/>
              <a:ext cx="1806286" cy="918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11" name="30 Grup"/>
          <p:cNvGrpSpPr/>
          <p:nvPr/>
        </p:nvGrpSpPr>
        <p:grpSpPr>
          <a:xfrm>
            <a:off x="4139952" y="1916833"/>
            <a:ext cx="3240360" cy="1584175"/>
            <a:chOff x="4027502" y="1289170"/>
            <a:chExt cx="1863440" cy="1683081"/>
          </a:xfrm>
        </p:grpSpPr>
        <p:sp>
          <p:nvSpPr>
            <p:cNvPr id="44" name="43 Yuvarlatılmış Dikdörtgen"/>
            <p:cNvSpPr/>
            <p:nvPr/>
          </p:nvSpPr>
          <p:spPr>
            <a:xfrm>
              <a:off x="4027502" y="1289170"/>
              <a:ext cx="1863440" cy="1683081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tr-TR" dirty="0" smtClean="0"/>
            </a:p>
            <a:p>
              <a:endParaRPr lang="tr-TR" dirty="0" smtClean="0"/>
            </a:p>
            <a:p>
              <a:endParaRPr lang="tr-TR" dirty="0" smtClean="0"/>
            </a:p>
            <a:p>
              <a:endParaRPr lang="tr-TR" dirty="0" smtClean="0"/>
            </a:p>
            <a:p>
              <a:r>
                <a:rPr lang="tr-TR" b="1" dirty="0" smtClean="0">
                  <a:solidFill>
                    <a:schemeClr val="accent4"/>
                  </a:solidFill>
                </a:rPr>
                <a:t>A</a:t>
              </a:r>
              <a:endParaRPr lang="tr-TR" b="1" dirty="0">
                <a:solidFill>
                  <a:schemeClr val="accent4"/>
                </a:solidFill>
              </a:endParaRPr>
            </a:p>
          </p:txBody>
        </p:sp>
        <p:sp>
          <p:nvSpPr>
            <p:cNvPr id="45" name="Yuvarlatılmış Dikdörtgen 4"/>
            <p:cNvSpPr/>
            <p:nvPr/>
          </p:nvSpPr>
          <p:spPr>
            <a:xfrm>
              <a:off x="4057768" y="1289170"/>
              <a:ext cx="1802908" cy="16535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accent4"/>
                  </a:solidFill>
                </a:rPr>
                <a:t>                  </a:t>
              </a:r>
              <a:r>
                <a:rPr lang="tr-TR" b="1" dirty="0" smtClean="0">
                  <a:solidFill>
                    <a:schemeClr val="accent4"/>
                  </a:solidFill>
                </a:rPr>
                <a:t>1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800" b="1" kern="1200" dirty="0" smtClean="0">
                  <a:solidFill>
                    <a:schemeClr val="accent4"/>
                  </a:solidFill>
                </a:rPr>
                <a:t>                  3</a:t>
              </a:r>
              <a:endParaRPr lang="tr-TR" sz="1800" b="1" kern="12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2" name="31 Grup"/>
          <p:cNvGrpSpPr/>
          <p:nvPr/>
        </p:nvGrpSpPr>
        <p:grpSpPr>
          <a:xfrm>
            <a:off x="4139953" y="3501009"/>
            <a:ext cx="3240360" cy="1959276"/>
            <a:chOff x="3852241" y="2990823"/>
            <a:chExt cx="2061791" cy="421246"/>
          </a:xfrm>
        </p:grpSpPr>
        <p:sp>
          <p:nvSpPr>
            <p:cNvPr id="42" name="41 Yuvarlatılmış Dikdörtgen"/>
            <p:cNvSpPr/>
            <p:nvPr/>
          </p:nvSpPr>
          <p:spPr>
            <a:xfrm>
              <a:off x="3852241" y="2990823"/>
              <a:ext cx="2061791" cy="41788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tr-TR" b="1" dirty="0" smtClean="0">
                  <a:solidFill>
                    <a:schemeClr val="accent1"/>
                  </a:solidFill>
                </a:rPr>
                <a:t>        </a:t>
              </a:r>
            </a:p>
            <a:p>
              <a:r>
                <a:rPr lang="tr-TR" b="1" dirty="0" smtClean="0">
                  <a:solidFill>
                    <a:schemeClr val="accent1"/>
                  </a:solidFill>
                </a:rPr>
                <a:t>        </a:t>
              </a:r>
              <a:r>
                <a:rPr lang="tr-TR" b="1" dirty="0" smtClean="0">
                  <a:solidFill>
                    <a:schemeClr val="accent4"/>
                  </a:solidFill>
                </a:rPr>
                <a:t>Hiç biri=0</a:t>
              </a:r>
            </a:p>
            <a:p>
              <a:r>
                <a:rPr lang="tr-TR" b="1" dirty="0" smtClean="0">
                  <a:solidFill>
                    <a:schemeClr val="accent4"/>
                  </a:solidFill>
                </a:rPr>
                <a:t>        Bir tanesi=1</a:t>
              </a:r>
            </a:p>
            <a:p>
              <a:r>
                <a:rPr lang="tr-TR" b="1" dirty="0" smtClean="0">
                  <a:solidFill>
                    <a:schemeClr val="accent4"/>
                  </a:solidFill>
                </a:rPr>
                <a:t>        Birden fazla=3</a:t>
              </a:r>
            </a:p>
            <a:p>
              <a:r>
                <a:rPr lang="tr-TR" b="1" dirty="0" smtClean="0">
                  <a:solidFill>
                    <a:schemeClr val="accent4"/>
                  </a:solidFill>
                </a:rPr>
                <a:t>B</a:t>
              </a:r>
              <a:endParaRPr lang="tr-TR" b="1" dirty="0">
                <a:solidFill>
                  <a:schemeClr val="accent4"/>
                </a:solidFill>
              </a:endParaRPr>
            </a:p>
          </p:txBody>
        </p:sp>
        <p:sp>
          <p:nvSpPr>
            <p:cNvPr id="43" name="Yuvarlatılmış Dikdörtgen 6"/>
            <p:cNvSpPr/>
            <p:nvPr/>
          </p:nvSpPr>
          <p:spPr>
            <a:xfrm>
              <a:off x="4045164" y="3003533"/>
              <a:ext cx="1809116" cy="4085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32 Grup"/>
          <p:cNvGrpSpPr/>
          <p:nvPr/>
        </p:nvGrpSpPr>
        <p:grpSpPr>
          <a:xfrm>
            <a:off x="4091945" y="5517232"/>
            <a:ext cx="3432381" cy="720080"/>
            <a:chOff x="4053772" y="3664250"/>
            <a:chExt cx="1880400" cy="505532"/>
          </a:xfrm>
        </p:grpSpPr>
        <p:sp>
          <p:nvSpPr>
            <p:cNvPr id="40" name="39 Yuvarlatılmış Dikdörtgen"/>
            <p:cNvSpPr/>
            <p:nvPr/>
          </p:nvSpPr>
          <p:spPr>
            <a:xfrm>
              <a:off x="4053772" y="3664250"/>
              <a:ext cx="1880400" cy="454980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Yuvarlatılmış Dikdörtgen 8"/>
            <p:cNvSpPr/>
            <p:nvPr/>
          </p:nvSpPr>
          <p:spPr>
            <a:xfrm>
              <a:off x="4198419" y="3765356"/>
              <a:ext cx="1676562" cy="4044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        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dirty="0" smtClean="0">
                  <a:solidFill>
                    <a:schemeClr val="bg2">
                      <a:lumMod val="75000"/>
                      <a:lumOff val="25000"/>
                    </a:schemeClr>
                  </a:solidFill>
                </a:rPr>
                <a:t>          </a:t>
              </a:r>
              <a:r>
                <a:rPr lang="tr-TR" b="1" dirty="0" smtClean="0">
                  <a:solidFill>
                    <a:schemeClr val="accent4"/>
                  </a:solidFill>
                </a:rPr>
                <a:t>Sayısal değer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dirty="0" smtClean="0">
                  <a:solidFill>
                    <a:schemeClr val="accent4"/>
                  </a:solidFill>
                </a:rPr>
                <a:t>C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33 Grup"/>
          <p:cNvGrpSpPr/>
          <p:nvPr/>
        </p:nvGrpSpPr>
        <p:grpSpPr>
          <a:xfrm>
            <a:off x="4139952" y="6159087"/>
            <a:ext cx="3384376" cy="698911"/>
            <a:chOff x="4032454" y="4263841"/>
            <a:chExt cx="1834536" cy="509377"/>
          </a:xfrm>
        </p:grpSpPr>
        <p:sp>
          <p:nvSpPr>
            <p:cNvPr id="38" name="37 Yuvarlatılmış Dikdörtgen"/>
            <p:cNvSpPr/>
            <p:nvPr/>
          </p:nvSpPr>
          <p:spPr>
            <a:xfrm>
              <a:off x="4032454" y="4320851"/>
              <a:ext cx="1834536" cy="45236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tr-TR" dirty="0" smtClean="0"/>
                <a:t>            </a:t>
              </a:r>
              <a:r>
                <a:rPr lang="tr-TR" sz="2800" b="1" dirty="0" smtClean="0">
                  <a:solidFill>
                    <a:srgbClr val="FF0000"/>
                  </a:solidFill>
                </a:rPr>
                <a:t>AXBXC</a:t>
              </a:r>
              <a:endParaRPr lang="tr-TR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39" name="Yuvarlatılmış Dikdörtgen 10"/>
            <p:cNvSpPr/>
            <p:nvPr/>
          </p:nvSpPr>
          <p:spPr>
            <a:xfrm>
              <a:off x="4047823" y="4263841"/>
              <a:ext cx="1803798" cy="4940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600" kern="1200" dirty="0">
                <a:solidFill>
                  <a:schemeClr val="bg2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48 Grup"/>
          <p:cNvGrpSpPr/>
          <p:nvPr/>
        </p:nvGrpSpPr>
        <p:grpSpPr>
          <a:xfrm>
            <a:off x="1187623" y="1988840"/>
            <a:ext cx="2664295" cy="1512168"/>
            <a:chOff x="2016305" y="2012932"/>
            <a:chExt cx="1814401" cy="708705"/>
          </a:xfrm>
        </p:grpSpPr>
        <p:sp>
          <p:nvSpPr>
            <p:cNvPr id="50" name="49 Yuvarlatılmış Dikdörtgen"/>
            <p:cNvSpPr/>
            <p:nvPr/>
          </p:nvSpPr>
          <p:spPr>
            <a:xfrm>
              <a:off x="2016305" y="2012932"/>
              <a:ext cx="1814401" cy="654189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Yuvarlatılmış Dikdörtgen 4"/>
            <p:cNvSpPr/>
            <p:nvPr/>
          </p:nvSpPr>
          <p:spPr>
            <a:xfrm>
              <a:off x="2065343" y="2067448"/>
              <a:ext cx="1734455" cy="654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dirty="0" err="1" smtClean="0">
                  <a:solidFill>
                    <a:schemeClr val="accent4"/>
                  </a:solidFill>
                </a:rPr>
                <a:t>Menapozal</a:t>
              </a:r>
              <a:r>
                <a:rPr lang="tr-TR" b="1" dirty="0" smtClean="0">
                  <a:solidFill>
                    <a:schemeClr val="accent4"/>
                  </a:solidFill>
                </a:rPr>
                <a:t> Statü</a:t>
              </a:r>
              <a:endParaRPr lang="tr-TR" b="1" kern="1200" dirty="0" smtClean="0">
                <a:solidFill>
                  <a:schemeClr val="accent4"/>
                </a:solidFill>
              </a:endParaRP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Premenapozal</a:t>
              </a: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Postmenapozal</a:t>
              </a:r>
              <a:endParaRPr lang="tr-TR" sz="1400" kern="1200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22" name="51 Grup"/>
          <p:cNvGrpSpPr/>
          <p:nvPr/>
        </p:nvGrpSpPr>
        <p:grpSpPr>
          <a:xfrm>
            <a:off x="1259630" y="3573018"/>
            <a:ext cx="2808313" cy="1800199"/>
            <a:chOff x="1909034" y="1401479"/>
            <a:chExt cx="2038138" cy="1340330"/>
          </a:xfrm>
        </p:grpSpPr>
        <p:sp>
          <p:nvSpPr>
            <p:cNvPr id="53" name="52 Yuvarlatılmış Dikdörtgen"/>
            <p:cNvSpPr/>
            <p:nvPr/>
          </p:nvSpPr>
          <p:spPr>
            <a:xfrm>
              <a:off x="1909034" y="1401479"/>
              <a:ext cx="1863440" cy="1340330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Yuvarlatılmış Dikdörtgen 4"/>
            <p:cNvSpPr/>
            <p:nvPr/>
          </p:nvSpPr>
          <p:spPr>
            <a:xfrm>
              <a:off x="1909034" y="1508704"/>
              <a:ext cx="2038138" cy="10416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b="1" dirty="0" smtClean="0">
                  <a:solidFill>
                    <a:schemeClr val="accent4"/>
                  </a:solidFill>
                </a:rPr>
                <a:t>USG Özellikleri:</a:t>
              </a: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Multiloküle</a:t>
              </a: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Solid</a:t>
              </a: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err="1" smtClean="0">
                  <a:solidFill>
                    <a:schemeClr val="accent4">
                      <a:lumMod val="75000"/>
                    </a:schemeClr>
                  </a:solidFill>
                </a:rPr>
                <a:t>Bilateral</a:t>
              </a: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Asit</a:t>
              </a: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r>
                <a:rPr lang="tr-TR" sz="1400" dirty="0" smtClean="0">
                  <a:solidFill>
                    <a:schemeClr val="accent4">
                      <a:lumMod val="75000"/>
                    </a:schemeClr>
                  </a:solidFill>
                </a:rPr>
                <a:t>Metastaz</a:t>
              </a: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endParaRPr lang="tr-TR" sz="1400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b="1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3" name="54 Grup"/>
          <p:cNvGrpSpPr/>
          <p:nvPr/>
        </p:nvGrpSpPr>
        <p:grpSpPr>
          <a:xfrm>
            <a:off x="1259632" y="5373216"/>
            <a:ext cx="2520279" cy="720080"/>
            <a:chOff x="1842532" y="1587556"/>
            <a:chExt cx="2182873" cy="1290064"/>
          </a:xfrm>
        </p:grpSpPr>
        <p:sp>
          <p:nvSpPr>
            <p:cNvPr id="56" name="55 Yuvarlatılmış Dikdörtgen"/>
            <p:cNvSpPr/>
            <p:nvPr/>
          </p:nvSpPr>
          <p:spPr>
            <a:xfrm>
              <a:off x="1842532" y="1845569"/>
              <a:ext cx="2182873" cy="1032051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tr-TR" b="1" dirty="0" smtClean="0">
                  <a:solidFill>
                    <a:schemeClr val="accent4"/>
                  </a:solidFill>
                </a:rPr>
                <a:t>Serum CA125</a:t>
              </a:r>
              <a:endParaRPr lang="tr-TR" b="1" dirty="0">
                <a:solidFill>
                  <a:schemeClr val="accent4"/>
                </a:solidFill>
              </a:endParaRPr>
            </a:p>
          </p:txBody>
        </p:sp>
        <p:sp>
          <p:nvSpPr>
            <p:cNvPr id="57" name="Yuvarlatılmış Dikdörtgen 4"/>
            <p:cNvSpPr/>
            <p:nvPr/>
          </p:nvSpPr>
          <p:spPr>
            <a:xfrm>
              <a:off x="1998174" y="1587556"/>
              <a:ext cx="1801624" cy="11057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t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itchFamily="34" charset="0"/>
                <a:buChar char="•"/>
              </a:pPr>
              <a:endParaRPr lang="tr-TR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4" name="14 Grup"/>
          <p:cNvGrpSpPr/>
          <p:nvPr/>
        </p:nvGrpSpPr>
        <p:grpSpPr>
          <a:xfrm>
            <a:off x="899592" y="6237312"/>
            <a:ext cx="3240359" cy="620688"/>
            <a:chOff x="-41698" y="4083358"/>
            <a:chExt cx="1876564" cy="975704"/>
          </a:xfrm>
        </p:grpSpPr>
        <p:sp>
          <p:nvSpPr>
            <p:cNvPr id="64" name="63 Yuvarlatılmış Dikdörtgen"/>
            <p:cNvSpPr/>
            <p:nvPr/>
          </p:nvSpPr>
          <p:spPr>
            <a:xfrm>
              <a:off x="-41698" y="4083358"/>
              <a:ext cx="1859692" cy="975704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6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tr-TR" dirty="0" smtClean="0"/>
                <a:t>          </a:t>
              </a:r>
              <a:r>
                <a:rPr lang="tr-TR" b="1" dirty="0" smtClean="0">
                  <a:solidFill>
                    <a:srgbClr val="FF0000"/>
                  </a:solidFill>
                </a:rPr>
                <a:t> </a:t>
              </a:r>
              <a:r>
                <a:rPr lang="tr-TR" sz="2800" b="1" dirty="0" smtClean="0">
                  <a:solidFill>
                    <a:srgbClr val="FF0000"/>
                  </a:solidFill>
                </a:rPr>
                <a:t>RMI</a:t>
              </a:r>
              <a:endParaRPr lang="tr-TR" sz="2800" dirty="0" smtClean="0"/>
            </a:p>
          </p:txBody>
        </p:sp>
        <p:sp>
          <p:nvSpPr>
            <p:cNvPr id="67" name="Yuvarlatılmış Dikdörtgen 8"/>
            <p:cNvSpPr/>
            <p:nvPr/>
          </p:nvSpPr>
          <p:spPr>
            <a:xfrm>
              <a:off x="28580" y="4111935"/>
              <a:ext cx="1806286" cy="918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1800" kern="1200" dirty="0" smtClean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sp>
        <p:nvSpPr>
          <p:cNvPr id="70" name="Yuvarlatılmış Dikdörtgen 4"/>
          <p:cNvSpPr/>
          <p:nvPr/>
        </p:nvSpPr>
        <p:spPr>
          <a:xfrm>
            <a:off x="1187623" y="6165304"/>
            <a:ext cx="2160239" cy="6926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t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endParaRPr lang="tr-TR" b="1" dirty="0">
              <a:solidFill>
                <a:schemeClr val="accent4"/>
              </a:solidFill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0" y="26064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Risk of </a:t>
            </a:r>
            <a:r>
              <a:rPr lang="tr-TR" sz="28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Malignancy</a:t>
            </a:r>
            <a:r>
              <a:rPr lang="tr-TR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tr-TR" sz="28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İndex</a:t>
            </a:r>
            <a:r>
              <a:rPr lang="tr-TR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(RMI1)</a:t>
            </a:r>
            <a:r>
              <a:rPr lang="tr-TR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tr-TR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tr-TR" sz="36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648071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Risk of </a:t>
            </a:r>
            <a:r>
              <a:rPr lang="tr-TR" b="1" dirty="0" err="1" smtClean="0"/>
              <a:t>Malignancy</a:t>
            </a:r>
            <a:r>
              <a:rPr lang="tr-TR" b="1" dirty="0" smtClean="0"/>
              <a:t> </a:t>
            </a:r>
            <a:r>
              <a:rPr lang="tr-TR" b="1" dirty="0" err="1" smtClean="0"/>
              <a:t>İndex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331639" y="1169456"/>
          <a:ext cx="6811145" cy="511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5018"/>
                <a:gridCol w="1249440"/>
                <a:gridCol w="1362229"/>
                <a:gridCol w="1362229"/>
                <a:gridCol w="1362229"/>
              </a:tblGrid>
              <a:tr h="381848"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tx2"/>
                          </a:solidFill>
                        </a:rPr>
                        <a:t>Parametre</a:t>
                      </a:r>
                      <a:endParaRPr lang="tr-TR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2"/>
                          </a:solidFill>
                        </a:rPr>
                        <a:t>RMI1</a:t>
                      </a:r>
                      <a:endParaRPr lang="tr-TR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2"/>
                          </a:solidFill>
                        </a:rPr>
                        <a:t>RMI2</a:t>
                      </a:r>
                      <a:endParaRPr lang="tr-TR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2"/>
                          </a:solidFill>
                        </a:rPr>
                        <a:t>RMI3</a:t>
                      </a:r>
                      <a:endParaRPr lang="tr-TR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chemeClr val="tx2"/>
                          </a:solidFill>
                        </a:rPr>
                        <a:t>RMI4</a:t>
                      </a:r>
                      <a:endParaRPr lang="tr-TR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04593">
                <a:tc>
                  <a:txBody>
                    <a:bodyPr/>
                    <a:lstStyle/>
                    <a:p>
                      <a:r>
                        <a:rPr lang="tr-TR" sz="1600" b="1" dirty="0" smtClean="0">
                          <a:solidFill>
                            <a:schemeClr val="tx2"/>
                          </a:solidFill>
                        </a:rPr>
                        <a:t>USG skoru(U)</a:t>
                      </a:r>
                      <a:endParaRPr lang="tr-TR" sz="16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No </a:t>
                      </a:r>
                      <a:r>
                        <a:rPr lang="tr-TR" sz="1600" dirty="0" err="1" smtClean="0"/>
                        <a:t>feature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0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1 </a:t>
                      </a:r>
                      <a:r>
                        <a:rPr lang="tr-TR" sz="1600" dirty="0" err="1" smtClean="0"/>
                        <a:t>feature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≥2 </a:t>
                      </a:r>
                      <a:r>
                        <a:rPr lang="tr-TR" sz="1600" dirty="0" err="1" smtClean="0"/>
                        <a:t>fetuture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3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4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3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4</a:t>
                      </a:r>
                      <a:endParaRPr lang="tr-TR" sz="1600" dirty="0"/>
                    </a:p>
                  </a:txBody>
                  <a:tcPr/>
                </a:tc>
              </a:tr>
              <a:tr h="604593">
                <a:tc>
                  <a:txBody>
                    <a:bodyPr/>
                    <a:lstStyle/>
                    <a:p>
                      <a:r>
                        <a:rPr lang="tr-TR" sz="1600" b="1" dirty="0" err="1" smtClean="0">
                          <a:solidFill>
                            <a:schemeClr val="tx2"/>
                          </a:solidFill>
                        </a:rPr>
                        <a:t>Menapozal</a:t>
                      </a:r>
                      <a:r>
                        <a:rPr lang="tr-TR" sz="1600" b="1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tr-TR" sz="1600" b="1" dirty="0" err="1" smtClean="0">
                          <a:solidFill>
                            <a:schemeClr val="tx2"/>
                          </a:solidFill>
                        </a:rPr>
                        <a:t>status</a:t>
                      </a:r>
                      <a:r>
                        <a:rPr lang="tr-TR" sz="1600" b="1" dirty="0" smtClean="0">
                          <a:solidFill>
                            <a:schemeClr val="tx2"/>
                          </a:solidFill>
                        </a:rPr>
                        <a:t> (M)</a:t>
                      </a:r>
                      <a:endParaRPr lang="tr-TR" sz="16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Premanapoz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err="1" smtClean="0"/>
                        <a:t>Postmenapoz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3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4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3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4</a:t>
                      </a:r>
                      <a:endParaRPr lang="tr-TR" sz="1600" dirty="0"/>
                    </a:p>
                  </a:txBody>
                  <a:tcPr/>
                </a:tc>
              </a:tr>
              <a:tr h="502546">
                <a:tc>
                  <a:txBody>
                    <a:bodyPr/>
                    <a:lstStyle/>
                    <a:p>
                      <a:r>
                        <a:rPr lang="tr-TR" sz="1600" b="1" dirty="0" smtClean="0">
                          <a:solidFill>
                            <a:schemeClr val="tx2"/>
                          </a:solidFill>
                        </a:rPr>
                        <a:t>Ca125</a:t>
                      </a:r>
                      <a:endParaRPr lang="tr-TR" sz="16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Sayısal</a:t>
                      </a:r>
                      <a:r>
                        <a:rPr lang="tr-TR" sz="1600" baseline="0" dirty="0" smtClean="0"/>
                        <a:t>  D.</a:t>
                      </a:r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Sayısal</a:t>
                      </a:r>
                      <a:r>
                        <a:rPr lang="tr-TR" sz="1600" baseline="0" dirty="0" smtClean="0"/>
                        <a:t> D.</a:t>
                      </a:r>
                      <a:endParaRPr lang="tr-TR" sz="1600" dirty="0" smtClean="0"/>
                    </a:p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Sayısal</a:t>
                      </a:r>
                      <a:r>
                        <a:rPr lang="tr-TR" sz="1600" baseline="0" dirty="0" smtClean="0"/>
                        <a:t> D.</a:t>
                      </a:r>
                      <a:endParaRPr lang="tr-TR" sz="1600" dirty="0" smtClean="0"/>
                    </a:p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Sayısal</a:t>
                      </a:r>
                      <a:r>
                        <a:rPr lang="tr-TR" sz="1600" baseline="0" dirty="0" smtClean="0"/>
                        <a:t> D.</a:t>
                      </a:r>
                      <a:endParaRPr lang="tr-TR" sz="1600" dirty="0" smtClean="0"/>
                    </a:p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99490">
                <a:tc>
                  <a:txBody>
                    <a:bodyPr/>
                    <a:lstStyle/>
                    <a:p>
                      <a:r>
                        <a:rPr lang="tr-TR" sz="1600" b="1" dirty="0" err="1" smtClean="0">
                          <a:solidFill>
                            <a:schemeClr val="tx2"/>
                          </a:solidFill>
                        </a:rPr>
                        <a:t>Tumor</a:t>
                      </a:r>
                      <a:r>
                        <a:rPr lang="tr-TR" sz="1600" b="1" dirty="0" smtClean="0">
                          <a:solidFill>
                            <a:schemeClr val="tx2"/>
                          </a:solidFill>
                        </a:rPr>
                        <a:t> size</a:t>
                      </a:r>
                      <a:endParaRPr lang="tr-TR" sz="16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&lt;7 cm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1</a:t>
                      </a:r>
                      <a:endParaRPr lang="tr-TR" sz="1600" dirty="0"/>
                    </a:p>
                  </a:txBody>
                  <a:tcPr/>
                </a:tc>
              </a:tr>
              <a:tr h="350028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≥7cm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-</a:t>
                      </a:r>
                      <a:endParaRPr lang="tr-T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2</a:t>
                      </a:r>
                      <a:endParaRPr lang="tr-TR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344816" cy="511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916833"/>
            <a:ext cx="7315200" cy="439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	</a:t>
            </a:r>
            <a:endParaRPr lang="tr-TR" dirty="0" smtClean="0">
              <a:sym typeface="Wingdings" pitchFamily="2" charset="2"/>
            </a:endParaRPr>
          </a:p>
          <a:p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1519" y="2060851"/>
          <a:ext cx="8712968" cy="374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418"/>
                <a:gridCol w="871297"/>
                <a:gridCol w="871297"/>
                <a:gridCol w="1742594"/>
                <a:gridCol w="1690015"/>
                <a:gridCol w="901341"/>
                <a:gridCol w="676006"/>
              </a:tblGrid>
              <a:tr h="729811">
                <a:tc>
                  <a:txBody>
                    <a:bodyPr/>
                    <a:lstStyle/>
                    <a:p>
                      <a:r>
                        <a:rPr lang="tr-TR" dirty="0" smtClean="0"/>
                        <a:t>Yazar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Cutoff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Sensitivite</a:t>
                      </a:r>
                      <a:endParaRPr lang="tr-TR" dirty="0" smtClean="0"/>
                    </a:p>
                    <a:p>
                      <a:pPr algn="ctr"/>
                      <a:r>
                        <a:rPr lang="tr-TR" dirty="0" smtClean="0"/>
                        <a:t>%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Spesifite</a:t>
                      </a:r>
                      <a:endParaRPr lang="tr-TR" dirty="0" smtClean="0"/>
                    </a:p>
                    <a:p>
                      <a:pPr algn="ctr"/>
                      <a:r>
                        <a:rPr lang="tr-TR" dirty="0" smtClean="0"/>
                        <a:t> %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PPV</a:t>
                      </a:r>
                    </a:p>
                    <a:p>
                      <a:pPr algn="ctr"/>
                      <a:r>
                        <a:rPr lang="tr-TR" dirty="0" smtClean="0"/>
                        <a:t>%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NPV%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49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RMI 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err="1" smtClean="0">
                          <a:solidFill>
                            <a:schemeClr val="accent2"/>
                          </a:solidFill>
                        </a:rPr>
                        <a:t>Jocobs</a:t>
                      </a: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 1990</a:t>
                      </a:r>
                      <a:endParaRPr lang="tr-TR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143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/>
                    </a:p>
                  </a:txBody>
                  <a:tcPr/>
                </a:tc>
              </a:tr>
              <a:tr h="649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RMI 2</a:t>
                      </a:r>
                    </a:p>
                    <a:p>
                      <a:r>
                        <a:rPr lang="tr-TR" b="1" dirty="0" err="1" smtClean="0">
                          <a:solidFill>
                            <a:schemeClr val="accent2"/>
                          </a:solidFill>
                        </a:rPr>
                        <a:t>Tingulstad</a:t>
                      </a: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 1996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173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88</a:t>
                      </a:r>
                      <a:endParaRPr lang="tr-TR" dirty="0"/>
                    </a:p>
                  </a:txBody>
                  <a:tcPr/>
                </a:tc>
              </a:tr>
              <a:tr h="649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RMI 3</a:t>
                      </a:r>
                      <a:endParaRPr lang="tr-TR" b="1" baseline="0" dirty="0" smtClean="0">
                        <a:solidFill>
                          <a:schemeClr val="accent2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="1" dirty="0" err="1" smtClean="0">
                          <a:solidFill>
                            <a:schemeClr val="accent2"/>
                          </a:solidFill>
                        </a:rPr>
                        <a:t>Tingulstad</a:t>
                      </a: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 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365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92</a:t>
                      </a:r>
                      <a:endParaRPr lang="tr-TR" dirty="0"/>
                    </a:p>
                  </a:txBody>
                  <a:tcPr/>
                </a:tc>
              </a:tr>
              <a:tr h="417035">
                <a:tc>
                  <a:txBody>
                    <a:bodyPr/>
                    <a:lstStyle/>
                    <a:p>
                      <a:r>
                        <a:rPr lang="tr-TR" b="1" dirty="0" err="1" smtClean="0">
                          <a:solidFill>
                            <a:schemeClr val="accent2"/>
                          </a:solidFill>
                        </a:rPr>
                        <a:t>Ulusoy</a:t>
                      </a: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 2007</a:t>
                      </a:r>
                      <a:endParaRPr lang="tr-TR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296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153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85</a:t>
                      </a:r>
                      <a:endParaRPr lang="tr-TR" dirty="0"/>
                    </a:p>
                  </a:txBody>
                  <a:tcPr/>
                </a:tc>
              </a:tr>
              <a:tr h="649392">
                <a:tc>
                  <a:txBody>
                    <a:bodyPr/>
                    <a:lstStyle/>
                    <a:p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RMI 4</a:t>
                      </a:r>
                    </a:p>
                    <a:p>
                      <a:r>
                        <a:rPr lang="tr-TR" b="1" dirty="0" err="1" smtClean="0">
                          <a:solidFill>
                            <a:schemeClr val="accent2"/>
                          </a:solidFill>
                        </a:rPr>
                        <a:t>Yamamato</a:t>
                      </a:r>
                      <a:r>
                        <a:rPr lang="tr-TR" b="1" dirty="0" smtClean="0">
                          <a:solidFill>
                            <a:schemeClr val="accent2"/>
                          </a:solidFill>
                        </a:rPr>
                        <a:t> 2008</a:t>
                      </a:r>
                      <a:endParaRPr lang="tr-TR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253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336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52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95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914400" y="476673"/>
            <a:ext cx="7315200" cy="720079"/>
          </a:xfrm>
        </p:spPr>
        <p:txBody>
          <a:bodyPr>
            <a:normAutofit/>
          </a:bodyPr>
          <a:lstStyle/>
          <a:p>
            <a:pPr fontAlgn="t"/>
            <a:r>
              <a:rPr lang="tr-TR" b="1" dirty="0" smtClean="0"/>
              <a:t>Risk of </a:t>
            </a:r>
            <a:r>
              <a:rPr lang="tr-TR" b="1" dirty="0" err="1" smtClean="0"/>
              <a:t>Malignancy</a:t>
            </a:r>
            <a:r>
              <a:rPr lang="tr-TR" b="1" dirty="0" smtClean="0"/>
              <a:t> </a:t>
            </a:r>
            <a:r>
              <a:rPr lang="tr-TR" b="1" dirty="0" err="1" smtClean="0"/>
              <a:t>İndex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24136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IOTA </a:t>
            </a:r>
            <a:r>
              <a:rPr lang="tr-TR" dirty="0" err="1" smtClean="0"/>
              <a:t>Simple</a:t>
            </a:r>
            <a:r>
              <a:rPr lang="tr-TR" dirty="0" smtClean="0"/>
              <a:t> </a:t>
            </a:r>
            <a:r>
              <a:rPr lang="tr-TR" dirty="0" err="1" smtClean="0"/>
              <a:t>Description</a:t>
            </a:r>
            <a:r>
              <a:rPr lang="tr-TR" dirty="0" smtClean="0"/>
              <a:t> (SD)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47056" y="1844824"/>
          <a:ext cx="7957392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936"/>
                <a:gridCol w="4104456"/>
              </a:tblGrid>
              <a:tr h="636492">
                <a:tc>
                  <a:txBody>
                    <a:bodyPr/>
                    <a:lstStyle/>
                    <a:p>
                      <a:pPr algn="ctr"/>
                      <a:endParaRPr lang="tr-TR" sz="2800" dirty="0" smtClean="0"/>
                    </a:p>
                    <a:p>
                      <a:pPr algn="ctr"/>
                      <a:r>
                        <a:rPr lang="tr-TR" sz="2800" dirty="0" err="1" smtClean="0"/>
                        <a:t>Benign</a:t>
                      </a:r>
                      <a:r>
                        <a:rPr lang="tr-TR" sz="2800" dirty="0" smtClean="0"/>
                        <a:t> Bulgular </a:t>
                      </a:r>
                      <a:endParaRPr lang="tr-TR" sz="2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dirty="0" smtClean="0"/>
                    </a:p>
                    <a:p>
                      <a:pPr algn="ctr"/>
                      <a:r>
                        <a:rPr lang="tr-TR" sz="2800" dirty="0" err="1" smtClean="0"/>
                        <a:t>Malign</a:t>
                      </a:r>
                      <a:r>
                        <a:rPr lang="tr-TR" sz="2800" dirty="0" smtClean="0"/>
                        <a:t> Bulgular  </a:t>
                      </a:r>
                      <a:endParaRPr lang="tr-TR" sz="2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297993">
                <a:tc>
                  <a:txBody>
                    <a:bodyPr/>
                    <a:lstStyle/>
                    <a:p>
                      <a:pPr algn="l"/>
                      <a:r>
                        <a:rPr lang="tr-TR" dirty="0" err="1" smtClean="0"/>
                        <a:t>Premenapozal</a:t>
                      </a:r>
                      <a:r>
                        <a:rPr lang="tr-TR" dirty="0" smtClean="0"/>
                        <a:t> buzlu cam</a:t>
                      </a:r>
                      <a:r>
                        <a:rPr lang="tr-TR" baseline="0" dirty="0" smtClean="0"/>
                        <a:t> görüntüsünde 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uniloküler</a:t>
                      </a:r>
                      <a:r>
                        <a:rPr lang="tr-TR" baseline="0" dirty="0" smtClean="0"/>
                        <a:t> kistler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baseline="0" dirty="0" err="1" smtClean="0"/>
                        <a:t>Postmenapozal</a:t>
                      </a:r>
                      <a:r>
                        <a:rPr lang="tr-TR" baseline="0" dirty="0" smtClean="0"/>
                        <a:t> kadında asidin eşlik ettiği en azından orta miktarda </a:t>
                      </a:r>
                      <a:r>
                        <a:rPr lang="tr-TR" baseline="0" dirty="0" err="1" smtClean="0"/>
                        <a:t>vaskularizasyon</a:t>
                      </a:r>
                      <a:r>
                        <a:rPr lang="tr-TR" baseline="0" dirty="0" smtClean="0"/>
                        <a:t> gözlenen </a:t>
                      </a:r>
                      <a:r>
                        <a:rPr lang="tr-TR" baseline="0" dirty="0" err="1" smtClean="0"/>
                        <a:t>tm</a:t>
                      </a:r>
                      <a:endParaRPr lang="tr-TR" dirty="0"/>
                    </a:p>
                  </a:txBody>
                  <a:tcPr/>
                </a:tc>
              </a:tr>
              <a:tr h="297993">
                <a:tc>
                  <a:txBody>
                    <a:bodyPr/>
                    <a:lstStyle/>
                    <a:p>
                      <a:pPr algn="l"/>
                      <a:r>
                        <a:rPr lang="tr-TR" dirty="0" err="1" smtClean="0"/>
                        <a:t>Premenapozal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mixed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ekojenite</a:t>
                      </a:r>
                      <a:r>
                        <a:rPr lang="tr-TR" baseline="0" dirty="0" smtClean="0"/>
                        <a:t> ve akustik gölgelenme</a:t>
                      </a:r>
                      <a:r>
                        <a:rPr lang="tr-TR" dirty="0" smtClean="0"/>
                        <a:t> 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baseline="0" dirty="0" smtClean="0"/>
                        <a:t> 50 yaş üstünde ve CA125 </a:t>
                      </a:r>
                      <a:r>
                        <a:rPr lang="tr-TR" dirty="0" smtClean="0"/>
                        <a:t>≥ 100 IU/ml</a:t>
                      </a:r>
                      <a:endParaRPr lang="tr-TR" dirty="0"/>
                    </a:p>
                  </a:txBody>
                  <a:tcPr/>
                </a:tc>
              </a:tr>
              <a:tr h="297993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/>
                        <a:t> Düzgün sınırlı, 100mm den küçük </a:t>
                      </a:r>
                      <a:r>
                        <a:rPr lang="tr-TR" dirty="0" err="1" smtClean="0"/>
                        <a:t>anekoik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uniloküler</a:t>
                      </a:r>
                      <a:r>
                        <a:rPr lang="tr-TR" dirty="0" smtClean="0"/>
                        <a:t> kistler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dirty="0"/>
                    </a:p>
                  </a:txBody>
                  <a:tcPr/>
                </a:tc>
              </a:tr>
              <a:tr h="297993">
                <a:tc>
                  <a:txBody>
                    <a:bodyPr/>
                    <a:lstStyle/>
                    <a:p>
                      <a:pPr algn="l"/>
                      <a:r>
                        <a:rPr lang="tr-TR" dirty="0" smtClean="0"/>
                        <a:t>Düzgün sınırlı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uniloküler</a:t>
                      </a:r>
                      <a:r>
                        <a:rPr lang="tr-TR" baseline="0" dirty="0" smtClean="0"/>
                        <a:t> kistler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11 Grup"/>
          <p:cNvGrpSpPr/>
          <p:nvPr/>
        </p:nvGrpSpPr>
        <p:grpSpPr>
          <a:xfrm>
            <a:off x="3798962" y="3557871"/>
            <a:ext cx="3223929" cy="3223929"/>
            <a:chOff x="3206789" y="2005921"/>
            <a:chExt cx="3223929" cy="3223929"/>
          </a:xfrm>
        </p:grpSpPr>
        <p:sp>
          <p:nvSpPr>
            <p:cNvPr id="13" name="12 Oval"/>
            <p:cNvSpPr/>
            <p:nvPr/>
          </p:nvSpPr>
          <p:spPr>
            <a:xfrm>
              <a:off x="3206789" y="2005921"/>
              <a:ext cx="3223929" cy="3223929"/>
            </a:xfrm>
            <a:prstGeom prst="ellipse">
              <a:avLst/>
            </a:prstGeom>
            <a:solidFill>
              <a:schemeClr val="tx2">
                <a:alpha val="83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4" name="Oval 4"/>
            <p:cNvSpPr/>
            <p:nvPr/>
          </p:nvSpPr>
          <p:spPr>
            <a:xfrm>
              <a:off x="4245733" y="2914969"/>
              <a:ext cx="1934357" cy="17731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sz="2400" kern="1200" dirty="0"/>
            </a:p>
          </p:txBody>
        </p:sp>
      </p:grpSp>
      <p:graphicFrame>
        <p:nvGraphicFramePr>
          <p:cNvPr id="11" name="10 İçerik Yer Tutucusu"/>
          <p:cNvGraphicFramePr>
            <a:graphicFrameLocks noGrp="1"/>
          </p:cNvGraphicFramePr>
          <p:nvPr>
            <p:ph idx="1"/>
          </p:nvPr>
        </p:nvGraphicFramePr>
        <p:xfrm>
          <a:off x="539552" y="1484784"/>
          <a:ext cx="7416823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76672"/>
            <a:ext cx="7315200" cy="693791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Ayırıcı tanı için elimizde neler var?     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60648"/>
            <a:ext cx="8820472" cy="1008112"/>
          </a:xfrm>
        </p:spPr>
        <p:txBody>
          <a:bodyPr>
            <a:noAutofit/>
          </a:bodyPr>
          <a:lstStyle/>
          <a:p>
            <a:pPr algn="ctr"/>
            <a:r>
              <a:rPr lang="tr-TR" sz="3200" dirty="0" smtClean="0"/>
              <a:t>IOTA </a:t>
            </a:r>
            <a:r>
              <a:rPr lang="tr-TR" sz="3200" dirty="0" err="1" smtClean="0"/>
              <a:t>Simple</a:t>
            </a:r>
            <a:r>
              <a:rPr lang="tr-TR" sz="3200" dirty="0" smtClean="0"/>
              <a:t> </a:t>
            </a:r>
            <a:r>
              <a:rPr lang="tr-TR" sz="3200" dirty="0" err="1" smtClean="0"/>
              <a:t>Rules</a:t>
            </a:r>
            <a:r>
              <a:rPr lang="tr-TR" sz="3200" dirty="0" smtClean="0"/>
              <a:t> (SR)</a:t>
            </a:r>
            <a:endParaRPr lang="tr-TR" sz="3200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1844824"/>
          <a:ext cx="8496944" cy="2646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8859"/>
                <a:gridCol w="4448085"/>
              </a:tblGrid>
              <a:tr h="792088">
                <a:tc>
                  <a:txBody>
                    <a:bodyPr/>
                    <a:lstStyle/>
                    <a:p>
                      <a:pPr algn="ctr"/>
                      <a:endParaRPr lang="tr-TR" dirty="0" smtClean="0"/>
                    </a:p>
                    <a:p>
                      <a:pPr algn="ctr"/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 Bulgular (B)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dirty="0" smtClean="0"/>
                    </a:p>
                    <a:p>
                      <a:pPr algn="ctr"/>
                      <a:r>
                        <a:rPr lang="tr-TR" dirty="0" err="1" smtClean="0"/>
                        <a:t>Malign</a:t>
                      </a:r>
                      <a:r>
                        <a:rPr lang="tr-TR" dirty="0" smtClean="0"/>
                        <a:t> Bulgular  (M )</a:t>
                      </a:r>
                      <a:endParaRPr lang="tr-TR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B1 </a:t>
                      </a:r>
                      <a:r>
                        <a:rPr lang="tr-TR" dirty="0" err="1" smtClean="0"/>
                        <a:t>Unilokuler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M1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İrreguler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solid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tm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B2 </a:t>
                      </a:r>
                      <a:r>
                        <a:rPr lang="tr-TR" dirty="0" err="1" smtClean="0"/>
                        <a:t>Solid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komponent</a:t>
                      </a:r>
                      <a:r>
                        <a:rPr lang="tr-TR" dirty="0" smtClean="0"/>
                        <a:t>  &lt; 7mm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M2</a:t>
                      </a:r>
                      <a:r>
                        <a:rPr lang="tr-TR" baseline="0" dirty="0" smtClean="0"/>
                        <a:t> Asit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B3  Akustik gölgelenme var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M3 </a:t>
                      </a:r>
                      <a:r>
                        <a:rPr lang="tr-TR" dirty="0" err="1" smtClean="0"/>
                        <a:t>Papiller</a:t>
                      </a:r>
                      <a:r>
                        <a:rPr lang="tr-TR" dirty="0" smtClean="0"/>
                        <a:t> projeksiyon ≥4mm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B4 Düzgün , </a:t>
                      </a:r>
                      <a:r>
                        <a:rPr lang="tr-TR" dirty="0" err="1" smtClean="0"/>
                        <a:t>multilokuler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&lt; 100mm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M4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İ</a:t>
                      </a:r>
                      <a:r>
                        <a:rPr lang="tr-TR" dirty="0" err="1" smtClean="0"/>
                        <a:t>rreguler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multilokuler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solid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tm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≥100mm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B5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aseline="0" dirty="0" err="1" smtClean="0"/>
                        <a:t>Vaskularizasyon</a:t>
                      </a:r>
                      <a:r>
                        <a:rPr lang="tr-TR" baseline="0" dirty="0" smtClean="0"/>
                        <a:t> Yok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M5 Yoğun </a:t>
                      </a:r>
                      <a:r>
                        <a:rPr lang="tr-TR" dirty="0" err="1" smtClean="0"/>
                        <a:t>vaskularizasyon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467544" y="587727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i="1" dirty="0" err="1" smtClean="0"/>
              <a:t>Simple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ultrasound</a:t>
            </a:r>
            <a:r>
              <a:rPr lang="tr-TR" sz="1600" i="1" dirty="0" smtClean="0"/>
              <a:t>- </a:t>
            </a:r>
            <a:r>
              <a:rPr lang="tr-TR" sz="1600" i="1" dirty="0" err="1" smtClean="0"/>
              <a:t>based</a:t>
            </a:r>
            <a:r>
              <a:rPr lang="tr-TR" sz="1600" i="1" dirty="0" smtClean="0"/>
              <a:t>  </a:t>
            </a:r>
            <a:r>
              <a:rPr lang="tr-TR" sz="1600" i="1" dirty="0" err="1" smtClean="0"/>
              <a:t>rules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for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the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diagnosis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ovarian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cancer</a:t>
            </a:r>
            <a:r>
              <a:rPr lang="tr-TR" sz="1600" i="1" dirty="0" smtClean="0"/>
              <a:t>.</a:t>
            </a:r>
          </a:p>
          <a:p>
            <a:r>
              <a:rPr lang="tr-TR" sz="1600" i="1" dirty="0" smtClean="0"/>
              <a:t> </a:t>
            </a:r>
            <a:r>
              <a:rPr lang="tr-TR" sz="1600" i="1" dirty="0" err="1" smtClean="0"/>
              <a:t>Obstet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and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Gynecology</a:t>
            </a:r>
            <a:r>
              <a:rPr lang="tr-TR" sz="1600" i="1" dirty="0" smtClean="0"/>
              <a:t> 2008</a:t>
            </a:r>
            <a:endParaRPr lang="tr-TR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60649"/>
            <a:ext cx="8280920" cy="936104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/>
              <a:t>IOTA </a:t>
            </a:r>
            <a:r>
              <a:rPr lang="tr-TR" sz="3200" dirty="0" err="1" smtClean="0"/>
              <a:t>Simple</a:t>
            </a:r>
            <a:r>
              <a:rPr lang="tr-TR" sz="3200" dirty="0" smtClean="0"/>
              <a:t> </a:t>
            </a:r>
            <a:r>
              <a:rPr lang="tr-TR" sz="3200" dirty="0" err="1" smtClean="0"/>
              <a:t>Rules</a:t>
            </a:r>
            <a:endParaRPr lang="tr-TR" sz="3200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914400" y="2060847"/>
          <a:ext cx="7315200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1463040"/>
                <a:gridCol w="1463040"/>
                <a:gridCol w="1463040"/>
                <a:gridCol w="1463040"/>
              </a:tblGrid>
              <a:tr h="384043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Benign</a:t>
                      </a:r>
                      <a:endParaRPr lang="tr-TR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 smtClean="0"/>
                        <a:t>Malign</a:t>
                      </a:r>
                      <a:endParaRPr lang="tr-TR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Belirsiz</a:t>
                      </a:r>
                      <a:endParaRPr lang="tr-TR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Belirsiz</a:t>
                      </a:r>
                      <a:endParaRPr lang="tr-TR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B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--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--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+</a:t>
                      </a:r>
                      <a:endParaRPr lang="tr-TR" dirty="0"/>
                    </a:p>
                  </a:txBody>
                  <a:tcPr/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M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--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+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--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+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827584" y="3573016"/>
            <a:ext cx="67687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Belirsiz gruba (%25)  ya </a:t>
            </a:r>
            <a:r>
              <a:rPr lang="tr-TR" dirty="0" err="1" smtClean="0"/>
              <a:t>expert</a:t>
            </a:r>
            <a:r>
              <a:rPr lang="tr-TR" dirty="0" smtClean="0"/>
              <a:t> tarafından </a:t>
            </a:r>
            <a:r>
              <a:rPr lang="tr-TR" dirty="0" err="1" smtClean="0"/>
              <a:t>usg</a:t>
            </a:r>
            <a:r>
              <a:rPr lang="tr-TR" dirty="0" smtClean="0"/>
              <a:t> yapılması önerilir  yada </a:t>
            </a:r>
            <a:r>
              <a:rPr lang="tr-TR" dirty="0" err="1" smtClean="0"/>
              <a:t>malıgn</a:t>
            </a:r>
            <a:r>
              <a:rPr lang="tr-TR" dirty="0" smtClean="0"/>
              <a:t> kabul edilir.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Sensitivite</a:t>
            </a:r>
            <a:r>
              <a:rPr lang="tr-TR" dirty="0" smtClean="0"/>
              <a:t> : %95</a:t>
            </a:r>
          </a:p>
          <a:p>
            <a:r>
              <a:rPr lang="tr-TR" dirty="0" smtClean="0"/>
              <a:t> </a:t>
            </a:r>
            <a:r>
              <a:rPr lang="tr-TR" dirty="0" err="1" smtClean="0"/>
              <a:t>Spesivite</a:t>
            </a:r>
            <a:r>
              <a:rPr lang="tr-TR" dirty="0" smtClean="0"/>
              <a:t>;    %91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RCOG , Nice </a:t>
            </a:r>
            <a:r>
              <a:rPr lang="tr-TR" dirty="0" err="1" smtClean="0"/>
              <a:t>Guideline</a:t>
            </a:r>
            <a:r>
              <a:rPr lang="tr-TR" dirty="0" smtClean="0"/>
              <a:t>  ayırıcı tanı için öneriyor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95536" y="5877272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i="1" dirty="0" err="1" smtClean="0"/>
              <a:t>Simple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ultrasound</a:t>
            </a:r>
            <a:r>
              <a:rPr lang="tr-TR" sz="1600" i="1" dirty="0" smtClean="0"/>
              <a:t>- </a:t>
            </a:r>
            <a:r>
              <a:rPr lang="tr-TR" sz="1600" i="1" dirty="0" err="1" smtClean="0"/>
              <a:t>based</a:t>
            </a:r>
            <a:r>
              <a:rPr lang="tr-TR" sz="1600" i="1" dirty="0" smtClean="0"/>
              <a:t>  </a:t>
            </a:r>
            <a:r>
              <a:rPr lang="tr-TR" sz="1600" i="1" dirty="0" err="1" smtClean="0"/>
              <a:t>rules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for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the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diagnosis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ovarian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cancer</a:t>
            </a:r>
            <a:r>
              <a:rPr lang="tr-TR" sz="1600" i="1" dirty="0" smtClean="0"/>
              <a:t> IOTA. </a:t>
            </a:r>
            <a:r>
              <a:rPr lang="tr-TR" sz="1600" i="1" dirty="0" err="1" smtClean="0"/>
              <a:t>Obstet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and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Gynecology</a:t>
            </a:r>
            <a:r>
              <a:rPr lang="tr-TR" sz="1600" i="1" dirty="0" smtClean="0"/>
              <a:t> 2008</a:t>
            </a:r>
            <a:endParaRPr lang="tr-TR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76673"/>
            <a:ext cx="8964488" cy="72008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IOTA 3 Step Strateji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268760"/>
            <a:ext cx="7315200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200" dirty="0" smtClean="0"/>
              <a:t>              </a:t>
            </a:r>
            <a:r>
              <a:rPr lang="tr-TR" sz="3200" dirty="0" err="1" smtClean="0"/>
              <a:t>Simple</a:t>
            </a:r>
            <a:r>
              <a:rPr lang="tr-TR" sz="3200" dirty="0" smtClean="0"/>
              <a:t> </a:t>
            </a:r>
            <a:r>
              <a:rPr lang="tr-TR" sz="3200" dirty="0" err="1" smtClean="0"/>
              <a:t>Description</a:t>
            </a:r>
            <a:r>
              <a:rPr lang="tr-TR" sz="3200" dirty="0" smtClean="0"/>
              <a:t> </a:t>
            </a:r>
          </a:p>
          <a:p>
            <a:pPr>
              <a:buNone/>
            </a:pPr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                </a:t>
            </a:r>
          </a:p>
          <a:p>
            <a:pPr>
              <a:buNone/>
            </a:pPr>
            <a:r>
              <a:rPr lang="tr-TR" sz="3200" dirty="0" smtClean="0"/>
              <a:t>                  </a:t>
            </a:r>
            <a:r>
              <a:rPr lang="tr-TR" sz="3200" dirty="0" err="1" smtClean="0"/>
              <a:t>Simple</a:t>
            </a:r>
            <a:r>
              <a:rPr lang="tr-TR" sz="3200" dirty="0" smtClean="0"/>
              <a:t> </a:t>
            </a:r>
            <a:r>
              <a:rPr lang="tr-TR" sz="3200" dirty="0" err="1" smtClean="0"/>
              <a:t>Rules</a:t>
            </a:r>
            <a:endParaRPr lang="tr-TR" sz="3200" dirty="0" smtClean="0"/>
          </a:p>
          <a:p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                    </a:t>
            </a:r>
          </a:p>
          <a:p>
            <a:pPr>
              <a:buNone/>
            </a:pPr>
            <a:r>
              <a:rPr lang="tr-TR" sz="3200" dirty="0" smtClean="0"/>
              <a:t>                    </a:t>
            </a:r>
            <a:r>
              <a:rPr lang="tr-TR" sz="3200" dirty="0" err="1" smtClean="0"/>
              <a:t>Expert</a:t>
            </a:r>
            <a:r>
              <a:rPr lang="tr-TR" sz="3200" dirty="0" smtClean="0"/>
              <a:t> </a:t>
            </a:r>
            <a:r>
              <a:rPr lang="tr-TR" sz="3200" dirty="0" err="1" smtClean="0"/>
              <a:t>Usg</a:t>
            </a:r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    </a:t>
            </a:r>
          </a:p>
          <a:p>
            <a:pPr>
              <a:buNone/>
            </a:pPr>
            <a:r>
              <a:rPr lang="tr-TR" sz="3200" dirty="0" smtClean="0"/>
              <a:t>        </a:t>
            </a:r>
          </a:p>
          <a:p>
            <a:pPr>
              <a:buNone/>
            </a:pPr>
            <a:r>
              <a:rPr lang="tr-TR" sz="3200" dirty="0" smtClean="0"/>
              <a:t>          Kalanların hepsi </a:t>
            </a:r>
            <a:r>
              <a:rPr lang="tr-TR" sz="3200" dirty="0" err="1" smtClean="0"/>
              <a:t>malign</a:t>
            </a:r>
            <a:r>
              <a:rPr lang="tr-TR" sz="3200" dirty="0" smtClean="0"/>
              <a:t>. </a:t>
            </a:r>
            <a:endParaRPr lang="tr-TR" sz="3200" dirty="0"/>
          </a:p>
        </p:txBody>
      </p:sp>
      <p:sp>
        <p:nvSpPr>
          <p:cNvPr id="4" name="3 Aşağı Ok"/>
          <p:cNvSpPr/>
          <p:nvPr/>
        </p:nvSpPr>
        <p:spPr>
          <a:xfrm>
            <a:off x="4067944" y="191683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4067944" y="501317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şağı Ok"/>
          <p:cNvSpPr/>
          <p:nvPr/>
        </p:nvSpPr>
        <p:spPr>
          <a:xfrm>
            <a:off x="4067944" y="350100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7"/>
            <a:ext cx="8532440" cy="86409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/>
              <a:t>IOTA 3 Step Strateji</a:t>
            </a:r>
            <a:endParaRPr lang="tr-TR" b="1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683568" y="1700808"/>
          <a:ext cx="7315200" cy="2140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</a:tblGrid>
              <a:tr h="413017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Strateji</a:t>
                      </a:r>
                      <a:endParaRPr lang="tr-TR" sz="2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Sensitivite</a:t>
                      </a:r>
                      <a:r>
                        <a:rPr lang="tr-TR" sz="2800" dirty="0" smtClean="0"/>
                        <a:t> %</a:t>
                      </a:r>
                      <a:endParaRPr lang="tr-TR" sz="2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Spesifite</a:t>
                      </a:r>
                      <a:r>
                        <a:rPr lang="tr-TR" sz="2800" dirty="0" smtClean="0"/>
                        <a:t>%</a:t>
                      </a:r>
                      <a:endParaRPr lang="tr-TR" sz="28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9071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93</a:t>
                      </a:r>
                      <a:endParaRPr lang="tr-TR" dirty="0"/>
                    </a:p>
                  </a:txBody>
                  <a:tcPr/>
                </a:tc>
              </a:tr>
              <a:tr h="379071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SD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68</a:t>
                      </a:r>
                      <a:endParaRPr lang="tr-TR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SD+ SR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SD+SR+ 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94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1340769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IOTA  ADNEKS MODEL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043608" y="1484784"/>
          <a:ext cx="7200800" cy="452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5966"/>
                <a:gridCol w="2864834"/>
              </a:tblGrid>
              <a:tr h="320014">
                <a:tc>
                  <a:txBody>
                    <a:bodyPr/>
                    <a:lstStyle/>
                    <a:p>
                      <a:pPr algn="l"/>
                      <a:r>
                        <a:rPr lang="tr-TR" sz="3200" dirty="0" smtClean="0">
                          <a:solidFill>
                            <a:schemeClr val="tx2"/>
                          </a:solidFill>
                        </a:rPr>
                        <a:t>Değişkenler </a:t>
                      </a:r>
                      <a:endParaRPr lang="tr-TR" sz="32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3200" dirty="0" smtClean="0">
                          <a:solidFill>
                            <a:schemeClr val="tx2"/>
                          </a:solidFill>
                        </a:rPr>
                        <a:t>Sonuçlar  %</a:t>
                      </a:r>
                      <a:endParaRPr lang="tr-TR" sz="32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20014">
                <a:tc>
                  <a:txBody>
                    <a:bodyPr/>
                    <a:lstStyle/>
                    <a:p>
                      <a:pPr algn="l"/>
                      <a:r>
                        <a:rPr lang="tr-TR" sz="1800" dirty="0" smtClean="0"/>
                        <a:t>Yaş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800" dirty="0" err="1" smtClean="0"/>
                        <a:t>Benign</a:t>
                      </a:r>
                      <a:r>
                        <a:rPr lang="tr-TR" sz="1800" dirty="0" smtClean="0"/>
                        <a:t> </a:t>
                      </a:r>
                    </a:p>
                  </a:txBody>
                  <a:tcPr/>
                </a:tc>
              </a:tr>
              <a:tr h="506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Merkez (Onkoloji</a:t>
                      </a:r>
                      <a:r>
                        <a:rPr lang="tr-TR" sz="1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merkezi / diğer)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800" dirty="0" err="1" smtClean="0"/>
                        <a:t>Borderline</a:t>
                      </a:r>
                      <a:endParaRPr lang="tr-TR" sz="1800" dirty="0"/>
                    </a:p>
                  </a:txBody>
                  <a:tcPr/>
                </a:tc>
              </a:tr>
              <a:tr h="561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Ca125 seviyesi (U/ml)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1800" dirty="0" err="1" smtClean="0"/>
                        <a:t>Stage</a:t>
                      </a:r>
                      <a:r>
                        <a:rPr lang="tr-TR" sz="1800" dirty="0" smtClean="0"/>
                        <a:t> I </a:t>
                      </a:r>
                      <a:r>
                        <a:rPr lang="tr-TR" sz="1800" dirty="0" err="1" smtClean="0"/>
                        <a:t>invaziv</a:t>
                      </a:r>
                      <a:endParaRPr lang="tr-TR" sz="1800" dirty="0" smtClean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Çap ( mm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r-TR" sz="1800" dirty="0" err="1" smtClean="0"/>
                        <a:t>Stage</a:t>
                      </a:r>
                      <a:r>
                        <a:rPr lang="tr-TR" sz="1800" dirty="0" smtClean="0"/>
                        <a:t> II-IV </a:t>
                      </a:r>
                      <a:r>
                        <a:rPr lang="tr-TR" sz="1800" dirty="0" err="1" smtClean="0"/>
                        <a:t>invaziv</a:t>
                      </a:r>
                      <a:endParaRPr lang="tr-TR" sz="1800" dirty="0" smtClean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Solid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 alanın</a:t>
                      </a:r>
                      <a:r>
                        <a:rPr lang="tr-TR" sz="1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oranı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/>
                        <a:t>Metastatik</a:t>
                      </a:r>
                      <a:r>
                        <a:rPr lang="tr-TR" sz="1800" dirty="0" smtClean="0"/>
                        <a:t> </a:t>
                      </a: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Papiller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 projeksiyon sayısı (0/1/2/3/ ›3)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8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l"/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10 dan fazla </a:t>
                      </a:r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kistik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1800" dirty="0" err="1" smtClean="0">
                          <a:solidFill>
                            <a:schemeClr val="bg1"/>
                          </a:solidFill>
                        </a:rPr>
                        <a:t>lokül</a:t>
                      </a: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 (Evet / Hayır)</a:t>
                      </a:r>
                      <a:endParaRPr lang="tr-TR" sz="1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800" dirty="0"/>
                    </a:p>
                  </a:txBody>
                  <a:tcPr/>
                </a:tc>
              </a:tr>
              <a:tr h="421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bg1"/>
                          </a:solidFill>
                        </a:rPr>
                        <a:t>Akustik gölgelenme (Evet / Hayır)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800" dirty="0"/>
                    </a:p>
                  </a:txBody>
                  <a:tcPr/>
                </a:tc>
              </a:tr>
              <a:tr h="320014">
                <a:tc>
                  <a:txBody>
                    <a:bodyPr/>
                    <a:lstStyle/>
                    <a:p>
                      <a:pPr algn="l"/>
                      <a:r>
                        <a:rPr lang="tr-TR" sz="1800" dirty="0" smtClean="0"/>
                        <a:t>Asit ( Evet/Hayır)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r-TR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6372200" y="404664"/>
            <a:ext cx="23762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chemeClr val="bg2"/>
                </a:solidFill>
              </a:rPr>
              <a:t>Yaş</a:t>
            </a:r>
          </a:p>
          <a:p>
            <a:endParaRPr lang="tr-TR" dirty="0" smtClean="0">
              <a:solidFill>
                <a:schemeClr val="tx2"/>
              </a:solidFill>
            </a:endParaRPr>
          </a:p>
          <a:p>
            <a:endParaRPr lang="tr-TR" dirty="0" smtClean="0">
              <a:solidFill>
                <a:schemeClr val="tx2"/>
              </a:solidFill>
            </a:endParaRPr>
          </a:p>
          <a:p>
            <a:endParaRPr lang="tr-TR" dirty="0" smtClean="0">
              <a:solidFill>
                <a:schemeClr val="tx2"/>
              </a:solidFill>
            </a:endParaRPr>
          </a:p>
          <a:p>
            <a:endParaRPr lang="tr-TR" dirty="0" smtClean="0">
              <a:solidFill>
                <a:schemeClr val="tx2"/>
              </a:solidFill>
            </a:endParaRPr>
          </a:p>
          <a:p>
            <a:endParaRPr lang="tr-TR" dirty="0" smtClean="0">
              <a:solidFill>
                <a:schemeClr val="tx2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115616" y="6165304"/>
            <a:ext cx="51103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hlinkClick r:id="rId3"/>
              </a:rPr>
              <a:t>www.</a:t>
            </a:r>
            <a:r>
              <a:rPr lang="tr-TR" sz="2400" dirty="0" err="1" smtClean="0">
                <a:hlinkClick r:id="rId3"/>
              </a:rPr>
              <a:t>iotagroup</a:t>
            </a:r>
            <a:r>
              <a:rPr lang="tr-TR" sz="2400" dirty="0" smtClean="0">
                <a:hlinkClick r:id="rId3"/>
              </a:rPr>
              <a:t>.org/</a:t>
            </a:r>
            <a:r>
              <a:rPr lang="tr-TR" sz="2400" dirty="0" smtClean="0"/>
              <a:t> </a:t>
            </a:r>
            <a:r>
              <a:rPr lang="tr-TR" sz="2400" dirty="0" err="1" smtClean="0"/>
              <a:t>adneksmodel</a:t>
            </a:r>
            <a:endParaRPr lang="tr-T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268759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IOTA  ADNEKS MODEL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979712" y="1540189"/>
          <a:ext cx="5184576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2592288"/>
              </a:tblGrid>
              <a:tr h="400806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chemeClr val="tx2"/>
                          </a:solidFill>
                        </a:rPr>
                        <a:t>Tümör tipi</a:t>
                      </a:r>
                      <a:endParaRPr lang="tr-TR" sz="2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chemeClr val="tx2"/>
                          </a:solidFill>
                        </a:rPr>
                        <a:t>AUC %95 CI</a:t>
                      </a:r>
                      <a:endParaRPr lang="tr-TR" sz="2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- </a:t>
                      </a:r>
                      <a:r>
                        <a:rPr lang="tr-TR" dirty="0" err="1" smtClean="0"/>
                        <a:t>Malign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93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- </a:t>
                      </a:r>
                      <a:r>
                        <a:rPr lang="tr-TR" dirty="0" err="1" smtClean="0"/>
                        <a:t>Borderline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81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- </a:t>
                      </a:r>
                      <a:r>
                        <a:rPr lang="tr-TR" dirty="0" err="1" smtClean="0"/>
                        <a:t>StageI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– </a:t>
                      </a:r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II-IV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97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Benign</a:t>
                      </a:r>
                      <a:r>
                        <a:rPr lang="tr-TR" dirty="0" smtClean="0"/>
                        <a:t> - </a:t>
                      </a:r>
                      <a:r>
                        <a:rPr lang="tr-TR" dirty="0" err="1" smtClean="0"/>
                        <a:t>Metastatik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93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Borderline</a:t>
                      </a:r>
                      <a:r>
                        <a:rPr lang="tr-TR" dirty="0" smtClean="0"/>
                        <a:t> – </a:t>
                      </a:r>
                      <a:r>
                        <a:rPr lang="tr-TR" dirty="0" err="1" smtClean="0"/>
                        <a:t>Stage</a:t>
                      </a:r>
                      <a:r>
                        <a:rPr lang="tr-TR" baseline="0" dirty="0" smtClean="0"/>
                        <a:t> 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60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Borderline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II-IV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Borderline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Metastatik</a:t>
                      </a:r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90</a:t>
                      </a:r>
                      <a:endParaRPr lang="tr-TR" dirty="0"/>
                    </a:p>
                  </a:txBody>
                  <a:tcPr/>
                </a:tc>
              </a:tr>
              <a:tr h="317606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</a:t>
                      </a:r>
                      <a:r>
                        <a:rPr lang="tr-TR" baseline="0" dirty="0" smtClean="0"/>
                        <a:t>  / </a:t>
                      </a:r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II-IV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82</a:t>
                      </a:r>
                      <a:endParaRPr lang="tr-TR" dirty="0"/>
                    </a:p>
                  </a:txBody>
                  <a:tcPr/>
                </a:tc>
              </a:tr>
              <a:tr h="29863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</a:t>
                      </a:r>
                      <a:r>
                        <a:rPr lang="tr-TR" baseline="0" dirty="0" smtClean="0"/>
                        <a:t> /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Metastatik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72</a:t>
                      </a:r>
                      <a:endParaRPr lang="tr-TR" dirty="0"/>
                    </a:p>
                  </a:txBody>
                  <a:tcPr/>
                </a:tc>
              </a:tr>
              <a:tr h="282922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Stage</a:t>
                      </a:r>
                      <a:r>
                        <a:rPr lang="tr-TR" dirty="0" smtClean="0"/>
                        <a:t> II-IV</a:t>
                      </a:r>
                      <a:r>
                        <a:rPr lang="tr-TR" baseline="0" dirty="0" smtClean="0"/>
                        <a:t> / </a:t>
                      </a:r>
                      <a:r>
                        <a:rPr lang="tr-TR" baseline="0" dirty="0" err="1" smtClean="0"/>
                        <a:t>Metastatik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67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1043608" y="630932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External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validation</a:t>
            </a:r>
            <a:r>
              <a:rPr lang="tr-TR" sz="1400" i="1" dirty="0" smtClean="0"/>
              <a:t> of </a:t>
            </a:r>
            <a:r>
              <a:rPr lang="tr-TR" sz="1400" i="1" dirty="0" err="1" smtClean="0"/>
              <a:t>the</a:t>
            </a:r>
            <a:r>
              <a:rPr lang="tr-TR" sz="1400" i="1" dirty="0" smtClean="0"/>
              <a:t> ADNEX model </a:t>
            </a:r>
            <a:r>
              <a:rPr lang="tr-TR" sz="1400" i="1" dirty="0" err="1" smtClean="0"/>
              <a:t>and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comparision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with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other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frequetly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used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usg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methots</a:t>
            </a:r>
            <a:r>
              <a:rPr lang="tr-TR" sz="1400" i="1" dirty="0" smtClean="0"/>
              <a:t>. </a:t>
            </a:r>
            <a:r>
              <a:rPr lang="tr-TR" sz="1400" i="1" dirty="0" err="1" smtClean="0"/>
              <a:t>Usg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Obstet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Gynecol</a:t>
            </a:r>
            <a:r>
              <a:rPr lang="tr-TR" sz="1400" i="1" dirty="0" smtClean="0"/>
              <a:t> 2017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188640"/>
            <a:ext cx="7315200" cy="1080120"/>
          </a:xfrm>
        </p:spPr>
        <p:txBody>
          <a:bodyPr/>
          <a:lstStyle/>
          <a:p>
            <a:r>
              <a:rPr lang="tr-TR" dirty="0" err="1" smtClean="0"/>
              <a:t>Skorlama</a:t>
            </a:r>
            <a:r>
              <a:rPr lang="tr-TR" smtClean="0"/>
              <a:t> Sistemleri……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914400" y="1700811"/>
          <a:ext cx="7315200" cy="2639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</a:tblGrid>
              <a:tr h="67728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Skorlama</a:t>
                      </a:r>
                      <a:r>
                        <a:rPr lang="tr-TR" dirty="0" smtClean="0"/>
                        <a:t> sistemi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AUC% 95 CI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Sensitivite</a:t>
                      </a:r>
                      <a:r>
                        <a:rPr lang="tr-TR" dirty="0" smtClean="0"/>
                        <a:t> %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Spesifite</a:t>
                      </a:r>
                      <a:r>
                        <a:rPr lang="tr-TR" dirty="0" smtClean="0"/>
                        <a:t>%</a:t>
                      </a:r>
                      <a:endParaRPr lang="tr-TR" dirty="0"/>
                    </a:p>
                  </a:txBody>
                  <a:tcPr/>
                </a:tc>
              </a:tr>
              <a:tr h="392393">
                <a:tc>
                  <a:txBody>
                    <a:bodyPr/>
                    <a:lstStyle/>
                    <a:p>
                      <a:r>
                        <a:rPr lang="tr-TR" dirty="0" smtClean="0"/>
                        <a:t>SA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</a:tr>
              <a:tr h="392393">
                <a:tc>
                  <a:txBody>
                    <a:bodyPr/>
                    <a:lstStyle/>
                    <a:p>
                      <a:r>
                        <a:rPr lang="tr-TR" dirty="0" smtClean="0"/>
                        <a:t>IOTA-SR+Mal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74</a:t>
                      </a:r>
                      <a:endParaRPr lang="tr-TR" dirty="0"/>
                    </a:p>
                  </a:txBody>
                  <a:tcPr/>
                </a:tc>
              </a:tr>
              <a:tr h="392393">
                <a:tc>
                  <a:txBody>
                    <a:bodyPr/>
                    <a:lstStyle/>
                    <a:p>
                      <a:r>
                        <a:rPr lang="tr-TR" dirty="0" smtClean="0"/>
                        <a:t>IOTA-SR+SA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89</a:t>
                      </a:r>
                      <a:endParaRPr lang="tr-TR" dirty="0"/>
                    </a:p>
                  </a:txBody>
                  <a:tcPr/>
                </a:tc>
              </a:tr>
              <a:tr h="392393">
                <a:tc>
                  <a:txBody>
                    <a:bodyPr/>
                    <a:lstStyle/>
                    <a:p>
                      <a:r>
                        <a:rPr lang="tr-TR" dirty="0" smtClean="0"/>
                        <a:t>ADNEKS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62</a:t>
                      </a:r>
                      <a:endParaRPr lang="tr-TR" dirty="0"/>
                    </a:p>
                  </a:txBody>
                  <a:tcPr/>
                </a:tc>
              </a:tr>
              <a:tr h="392393">
                <a:tc>
                  <a:txBody>
                    <a:bodyPr/>
                    <a:lstStyle/>
                    <a:p>
                      <a:r>
                        <a:rPr lang="tr-TR" dirty="0" smtClean="0"/>
                        <a:t>RMI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683568" y="6093296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i="1" dirty="0" err="1" smtClean="0"/>
              <a:t>Strategies</a:t>
            </a:r>
            <a:r>
              <a:rPr lang="tr-TR" sz="1600" i="1" dirty="0" smtClean="0"/>
              <a:t>  </a:t>
            </a:r>
            <a:r>
              <a:rPr lang="tr-TR" sz="1600" i="1" dirty="0" err="1" smtClean="0"/>
              <a:t>to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diagnose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ovarian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cancer</a:t>
            </a:r>
            <a:r>
              <a:rPr lang="tr-TR" sz="1600" i="1" dirty="0" smtClean="0"/>
              <a:t>:</a:t>
            </a:r>
            <a:r>
              <a:rPr lang="tr-TR" sz="1600" i="1" dirty="0" err="1" smtClean="0"/>
              <a:t>new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evidence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from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phase</a:t>
            </a:r>
            <a:r>
              <a:rPr lang="tr-TR" sz="1600" i="1" dirty="0" smtClean="0"/>
              <a:t> 3 of </a:t>
            </a:r>
            <a:r>
              <a:rPr lang="tr-TR" sz="1600" i="1" dirty="0" err="1" smtClean="0"/>
              <a:t>the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multicenter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international</a:t>
            </a:r>
            <a:r>
              <a:rPr lang="tr-TR" sz="1600" i="1" dirty="0" smtClean="0"/>
              <a:t> IOTA </a:t>
            </a:r>
            <a:r>
              <a:rPr lang="tr-TR" sz="1600" i="1" dirty="0" err="1" smtClean="0"/>
              <a:t>study</a:t>
            </a:r>
            <a:r>
              <a:rPr lang="tr-TR" sz="1600" i="1" dirty="0" smtClean="0"/>
              <a:t>. BJG 2014</a:t>
            </a:r>
            <a:endParaRPr lang="tr-TR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endParaRPr lang="tr-TR" sz="4400" b="1" dirty="0" smtClean="0"/>
          </a:p>
          <a:p>
            <a:r>
              <a:rPr lang="tr-TR" sz="4400" b="1" dirty="0" smtClean="0"/>
              <a:t>Ayırıcı Tanı: MRI/CT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60649"/>
            <a:ext cx="7315200" cy="1080120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MRI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72817"/>
            <a:ext cx="7315200" cy="4536544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Usg</a:t>
            </a:r>
            <a:r>
              <a:rPr lang="tr-TR" dirty="0" smtClean="0"/>
              <a:t> sonrasında %10 ayırıcı tanı yapılamayabilir. (Kist içi kanama, </a:t>
            </a:r>
            <a:r>
              <a:rPr lang="tr-TR" dirty="0" err="1" smtClean="0"/>
              <a:t>teratom</a:t>
            </a:r>
            <a:r>
              <a:rPr lang="tr-TR" dirty="0" smtClean="0"/>
              <a:t>, </a:t>
            </a:r>
            <a:r>
              <a:rPr lang="tr-TR" dirty="0" err="1" smtClean="0"/>
              <a:t>leomiyom</a:t>
            </a:r>
            <a:r>
              <a:rPr lang="tr-TR" dirty="0" smtClean="0"/>
              <a:t>, </a:t>
            </a:r>
            <a:r>
              <a:rPr lang="tr-TR" dirty="0" err="1" smtClean="0"/>
              <a:t>ovarian</a:t>
            </a:r>
            <a:r>
              <a:rPr lang="tr-TR" dirty="0" smtClean="0"/>
              <a:t> </a:t>
            </a:r>
            <a:r>
              <a:rPr lang="tr-TR" dirty="0" err="1" smtClean="0"/>
              <a:t>fibrom</a:t>
            </a:r>
            <a:r>
              <a:rPr lang="tr-TR" dirty="0" smtClean="0"/>
              <a:t>, orijini belli olmayan büyük kistler)   </a:t>
            </a:r>
          </a:p>
          <a:p>
            <a:endParaRPr lang="tr-TR" dirty="0" smtClean="0">
              <a:solidFill>
                <a:schemeClr val="tx2"/>
              </a:solidFill>
            </a:endParaRPr>
          </a:p>
          <a:p>
            <a:r>
              <a:rPr lang="tr-TR" dirty="0" err="1" smtClean="0">
                <a:solidFill>
                  <a:schemeClr val="tx2"/>
                </a:solidFill>
              </a:rPr>
              <a:t>Usg</a:t>
            </a:r>
            <a:r>
              <a:rPr lang="tr-TR" dirty="0" smtClean="0">
                <a:solidFill>
                  <a:schemeClr val="tx2"/>
                </a:solidFill>
              </a:rPr>
              <a:t> sonrasında </a:t>
            </a:r>
            <a:r>
              <a:rPr lang="tr-TR" dirty="0" err="1" smtClean="0">
                <a:solidFill>
                  <a:schemeClr val="tx2"/>
                </a:solidFill>
              </a:rPr>
              <a:t>benign</a:t>
            </a:r>
            <a:r>
              <a:rPr lang="tr-TR" dirty="0" smtClean="0">
                <a:solidFill>
                  <a:schemeClr val="tx2"/>
                </a:solidFill>
              </a:rPr>
              <a:t>- </a:t>
            </a:r>
            <a:r>
              <a:rPr lang="tr-TR" dirty="0" err="1" smtClean="0">
                <a:solidFill>
                  <a:schemeClr val="tx2"/>
                </a:solidFill>
              </a:rPr>
              <a:t>malign</a:t>
            </a:r>
            <a:r>
              <a:rPr lang="tr-TR" dirty="0" smtClean="0">
                <a:solidFill>
                  <a:schemeClr val="tx2"/>
                </a:solidFill>
              </a:rPr>
              <a:t> ayırımı için ilk tercih kontrastlı  </a:t>
            </a:r>
            <a:r>
              <a:rPr lang="tr-TR" dirty="0" err="1" smtClean="0">
                <a:solidFill>
                  <a:schemeClr val="tx2"/>
                </a:solidFill>
              </a:rPr>
              <a:t>MRI’dır</a:t>
            </a:r>
            <a:r>
              <a:rPr lang="tr-TR" dirty="0" smtClean="0">
                <a:solidFill>
                  <a:schemeClr val="tx2"/>
                </a:solidFill>
              </a:rPr>
              <a:t>. </a:t>
            </a:r>
          </a:p>
          <a:p>
            <a:pPr>
              <a:buNone/>
            </a:pPr>
            <a:r>
              <a:rPr lang="tr-TR" dirty="0" smtClean="0">
                <a:solidFill>
                  <a:schemeClr val="tx2"/>
                </a:solidFill>
              </a:rPr>
              <a:t>( </a:t>
            </a:r>
            <a:r>
              <a:rPr lang="tr-TR" dirty="0" err="1" smtClean="0">
                <a:solidFill>
                  <a:schemeClr val="tx2"/>
                </a:solidFill>
              </a:rPr>
              <a:t>Europian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Society</a:t>
            </a:r>
            <a:r>
              <a:rPr lang="tr-TR" dirty="0" smtClean="0">
                <a:solidFill>
                  <a:schemeClr val="tx2"/>
                </a:solidFill>
              </a:rPr>
              <a:t> of </a:t>
            </a:r>
            <a:r>
              <a:rPr lang="tr-TR" dirty="0" err="1" smtClean="0">
                <a:solidFill>
                  <a:schemeClr val="tx2"/>
                </a:solidFill>
              </a:rPr>
              <a:t>Urogenital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Radiology</a:t>
            </a:r>
            <a:r>
              <a:rPr lang="tr-TR" dirty="0" smtClean="0">
                <a:solidFill>
                  <a:schemeClr val="tx2"/>
                </a:solidFill>
              </a:rPr>
              <a:t> (ESUR) </a:t>
            </a:r>
            <a:r>
              <a:rPr lang="tr-TR" dirty="0" err="1" smtClean="0">
                <a:solidFill>
                  <a:schemeClr val="tx2"/>
                </a:solidFill>
              </a:rPr>
              <a:t>Guideline</a:t>
            </a:r>
            <a:r>
              <a:rPr lang="tr-TR" dirty="0" smtClean="0">
                <a:solidFill>
                  <a:schemeClr val="tx2"/>
                </a:solidFill>
              </a:rPr>
              <a:t>.)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Ayrıca; </a:t>
            </a:r>
            <a:r>
              <a:rPr lang="tr-TR" dirty="0" err="1" smtClean="0"/>
              <a:t>evreleme</a:t>
            </a:r>
            <a:r>
              <a:rPr lang="tr-TR" dirty="0" smtClean="0"/>
              <a:t> amaçlı kullanılır.</a:t>
            </a:r>
          </a:p>
          <a:p>
            <a:endParaRPr lang="tr-TR" dirty="0" smtClean="0"/>
          </a:p>
          <a:p>
            <a:r>
              <a:rPr lang="tr-TR" dirty="0" smtClean="0"/>
              <a:t>Kitle içindeki yağ içeriğini, </a:t>
            </a:r>
            <a:r>
              <a:rPr lang="tr-TR" dirty="0" err="1" smtClean="0"/>
              <a:t>kistik</a:t>
            </a:r>
            <a:r>
              <a:rPr lang="tr-TR" dirty="0" smtClean="0"/>
              <a:t>, </a:t>
            </a:r>
            <a:r>
              <a:rPr lang="tr-TR" dirty="0" err="1" smtClean="0"/>
              <a:t>solid</a:t>
            </a:r>
            <a:r>
              <a:rPr lang="tr-TR" dirty="0" smtClean="0"/>
              <a:t> yada kompleks yapıyı  tanır (</a:t>
            </a:r>
            <a:r>
              <a:rPr lang="tr-TR" dirty="0" err="1" smtClean="0"/>
              <a:t>Dermoid</a:t>
            </a:r>
            <a:r>
              <a:rPr lang="tr-TR" dirty="0" smtClean="0"/>
              <a:t> için yüksek </a:t>
            </a:r>
            <a:r>
              <a:rPr lang="tr-TR" dirty="0" err="1" smtClean="0"/>
              <a:t>spesifite</a:t>
            </a:r>
            <a:r>
              <a:rPr lang="tr-TR" dirty="0" smtClean="0"/>
              <a:t>).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  <p:sp>
        <p:nvSpPr>
          <p:cNvPr id="5" name="4 Metin kutusu"/>
          <p:cNvSpPr txBox="1"/>
          <p:nvPr/>
        </p:nvSpPr>
        <p:spPr>
          <a:xfrm>
            <a:off x="1475656" y="623731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i="1" dirty="0" err="1" smtClean="0"/>
              <a:t>Simple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usg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rules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to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distinguısh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between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benign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and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malignant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adnexal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masses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before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surgery</a:t>
            </a:r>
            <a:r>
              <a:rPr lang="tr-TR" sz="1400" i="1" dirty="0" smtClean="0"/>
              <a:t> IOTA </a:t>
            </a:r>
            <a:r>
              <a:rPr lang="tr-TR" sz="1400" i="1" dirty="0" err="1" smtClean="0"/>
              <a:t>Group</a:t>
            </a:r>
            <a:r>
              <a:rPr lang="tr-TR" sz="1400" i="1" dirty="0" smtClean="0"/>
              <a:t>. BMJ 2010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620689"/>
            <a:ext cx="7315200" cy="576063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Ayırıcı Tanı; MR</a:t>
            </a:r>
            <a:endParaRPr lang="tr-TR" dirty="0"/>
          </a:p>
        </p:txBody>
      </p:sp>
      <p:pic>
        <p:nvPicPr>
          <p:cNvPr id="1026" name="Picture 2" descr="C:\Users\SAMSUNG\Desktop\IMG-20180424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5"/>
            <a:ext cx="4248472" cy="4176464"/>
          </a:xfrm>
          <a:prstGeom prst="rect">
            <a:avLst/>
          </a:prstGeom>
          <a:noFill/>
        </p:spPr>
      </p:pic>
      <p:pic>
        <p:nvPicPr>
          <p:cNvPr id="1028" name="Picture 4" descr="C:\Users\SAMSUNG\Desktop\(konu yok) 2- ozgurakbayir@gmail.com - Gmail_files\saved_resource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60040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7704" y="2331704"/>
            <a:ext cx="6048672" cy="2249424"/>
          </a:xfrm>
        </p:spPr>
        <p:txBody>
          <a:bodyPr>
            <a:noAutofit/>
          </a:bodyPr>
          <a:lstStyle/>
          <a:p>
            <a:endParaRPr lang="tr-TR" sz="4400" b="1" dirty="0" smtClean="0"/>
          </a:p>
          <a:p>
            <a:r>
              <a:rPr lang="tr-TR" sz="4400" b="1" dirty="0" smtClean="0"/>
              <a:t>Ayırıcı Tanı: Ultrasonografi      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USG / MR / CT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971600" y="3140968"/>
          <a:ext cx="585216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1463040"/>
                <a:gridCol w="1463040"/>
                <a:gridCol w="146304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USG</a:t>
                      </a:r>
                      <a:r>
                        <a:rPr lang="tr-TR" baseline="0" dirty="0" smtClean="0"/>
                        <a:t> %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MRI %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CT %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Sensitivite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93-100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91-100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87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Spesifite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84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1043608" y="63093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1400" i="1" dirty="0" err="1" smtClean="0"/>
              <a:t>Managment</a:t>
            </a:r>
            <a:r>
              <a:rPr lang="tr-TR" sz="1400" i="1" dirty="0" smtClean="0"/>
              <a:t> of a </a:t>
            </a:r>
            <a:r>
              <a:rPr lang="tr-TR" sz="1400" i="1" dirty="0" err="1" smtClean="0"/>
              <a:t>suspicious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adnexal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mass</a:t>
            </a:r>
            <a:r>
              <a:rPr lang="tr-TR" sz="1400" i="1" dirty="0" smtClean="0"/>
              <a:t>: a </a:t>
            </a:r>
            <a:r>
              <a:rPr lang="tr-TR" sz="1400" i="1" dirty="0" err="1" smtClean="0"/>
              <a:t>clinical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practice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guideline</a:t>
            </a:r>
            <a:r>
              <a:rPr lang="tr-TR" sz="1400" i="1" dirty="0" smtClean="0"/>
              <a:t>. 2012  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9"/>
            <a:ext cx="7834064" cy="936103"/>
          </a:xfrm>
        </p:spPr>
        <p:txBody>
          <a:bodyPr/>
          <a:lstStyle/>
          <a:p>
            <a:r>
              <a:rPr lang="tr-TR" dirty="0" smtClean="0"/>
              <a:t>Eve Götürülecek mesajlar!!!!!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556793"/>
            <a:ext cx="7315200" cy="4752568"/>
          </a:xfrm>
        </p:spPr>
        <p:txBody>
          <a:bodyPr/>
          <a:lstStyle/>
          <a:p>
            <a:r>
              <a:rPr lang="tr-TR" dirty="0" err="1" smtClean="0"/>
              <a:t>Adneksiyel</a:t>
            </a:r>
            <a:r>
              <a:rPr lang="tr-TR" dirty="0" smtClean="0"/>
              <a:t> kitle ayırıcı tanısında </a:t>
            </a:r>
            <a:r>
              <a:rPr lang="tr-TR" dirty="0" err="1" smtClean="0"/>
              <a:t>gold</a:t>
            </a:r>
            <a:r>
              <a:rPr lang="tr-TR" dirty="0" smtClean="0"/>
              <a:t> standart USG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En iyi ayırıcı tanı </a:t>
            </a:r>
            <a:r>
              <a:rPr lang="tr-TR" dirty="0" err="1" smtClean="0"/>
              <a:t>expert</a:t>
            </a:r>
            <a:r>
              <a:rPr lang="tr-TR" dirty="0" smtClean="0"/>
              <a:t> kişilerin yaptığı USG</a:t>
            </a:r>
          </a:p>
          <a:p>
            <a:endParaRPr lang="tr-TR" dirty="0" smtClean="0"/>
          </a:p>
          <a:p>
            <a:r>
              <a:rPr lang="tr-TR" dirty="0" err="1" smtClean="0"/>
              <a:t>Skorlama</a:t>
            </a:r>
            <a:r>
              <a:rPr lang="tr-TR" dirty="0" smtClean="0"/>
              <a:t> sistemlerinden RMI  ve  IOTA </a:t>
            </a:r>
            <a:r>
              <a:rPr lang="tr-TR" dirty="0" err="1" smtClean="0"/>
              <a:t>Simple</a:t>
            </a:r>
            <a:r>
              <a:rPr lang="tr-TR" dirty="0" smtClean="0"/>
              <a:t> </a:t>
            </a:r>
            <a:r>
              <a:rPr lang="tr-TR" dirty="0" err="1" smtClean="0"/>
              <a:t>Rules</a:t>
            </a:r>
            <a:r>
              <a:rPr lang="tr-TR" dirty="0" smtClean="0"/>
              <a:t> kolay uygulanabilir ve efektif modeller 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                  </a:t>
            </a:r>
            <a:r>
              <a:rPr lang="tr-TR" sz="6600" dirty="0"/>
              <a:t>TEŞEKKÜRLER….</a:t>
            </a:r>
          </a:p>
          <a:p>
            <a:pPr marL="0" indent="0">
              <a:buNone/>
            </a:pPr>
            <a:endParaRPr lang="tr-TR" sz="4000" dirty="0"/>
          </a:p>
          <a:p>
            <a:pPr marL="0" indent="0">
              <a:buNone/>
            </a:pPr>
            <a:r>
              <a:rPr lang="tr-TR" sz="4000" dirty="0"/>
              <a:t>            </a:t>
            </a:r>
          </a:p>
          <a:p>
            <a:pPr marL="0" indent="0" algn="r">
              <a:buNone/>
            </a:pPr>
            <a:r>
              <a:rPr lang="tr-TR" sz="3800" b="1" i="1" dirty="0">
                <a:solidFill>
                  <a:schemeClr val="tx2"/>
                </a:solidFill>
              </a:rPr>
              <a:t>DOÇ.DR.ÖZGÜR AKBAYIR</a:t>
            </a:r>
            <a:endParaRPr lang="tr-TR" sz="5600" b="1" i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SAMSUNG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36296" cy="314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532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3204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sz="2400" dirty="0" err="1" smtClean="0"/>
              <a:t>Adneksiyal</a:t>
            </a:r>
            <a:r>
              <a:rPr lang="tr-TR" sz="2400" dirty="0" smtClean="0"/>
              <a:t> kitlenin değerlendirmesinde ilk ve en iyi tercih</a:t>
            </a:r>
          </a:p>
          <a:p>
            <a:pPr marL="777240" lvl="1" indent="-457200">
              <a:buNone/>
            </a:pPr>
            <a:r>
              <a:rPr lang="tr-TR" sz="2200" dirty="0" smtClean="0">
                <a:solidFill>
                  <a:schemeClr val="tx2"/>
                </a:solidFill>
              </a:rPr>
              <a:t>1.</a:t>
            </a:r>
            <a:r>
              <a:rPr lang="tr-TR" sz="2200" dirty="0" err="1" smtClean="0">
                <a:solidFill>
                  <a:schemeClr val="tx2"/>
                </a:solidFill>
              </a:rPr>
              <a:t>Abdominal</a:t>
            </a:r>
            <a:r>
              <a:rPr lang="tr-TR" sz="2200" dirty="0" smtClean="0">
                <a:solidFill>
                  <a:schemeClr val="tx2"/>
                </a:solidFill>
              </a:rPr>
              <a:t> USG ile destekli  TV-USG </a:t>
            </a:r>
            <a:r>
              <a:rPr lang="tr-TR" sz="2200" dirty="0" smtClean="0"/>
              <a:t>; </a:t>
            </a:r>
          </a:p>
          <a:p>
            <a:pPr marL="960120" lvl="2" indent="-457200"/>
            <a:r>
              <a:rPr lang="tr-TR" sz="2000" dirty="0" smtClean="0"/>
              <a:t>Hızlı, </a:t>
            </a:r>
          </a:p>
          <a:p>
            <a:pPr marL="960120" lvl="2" indent="-457200"/>
            <a:r>
              <a:rPr lang="tr-TR" sz="2000" dirty="0" smtClean="0"/>
              <a:t>Güvenilir, </a:t>
            </a:r>
          </a:p>
          <a:p>
            <a:pPr marL="960120" lvl="2" indent="-457200"/>
            <a:r>
              <a:rPr lang="tr-TR" sz="2000" dirty="0" smtClean="0"/>
              <a:t>Düşük maliyetli</a:t>
            </a:r>
          </a:p>
          <a:p>
            <a:pPr marL="960120" lvl="2" indent="-457200">
              <a:buNone/>
            </a:pPr>
            <a:endParaRPr lang="tr-TR" sz="2000" i="1" dirty="0" smtClean="0">
              <a:solidFill>
                <a:schemeClr val="tx2"/>
              </a:solidFill>
            </a:endParaRPr>
          </a:p>
          <a:p>
            <a:pPr marL="960120" lvl="2" indent="-457200">
              <a:buAutoNum type="arabicPeriod" startAt="2"/>
            </a:pPr>
            <a:r>
              <a:rPr lang="tr-TR" sz="2200" dirty="0" smtClean="0">
                <a:solidFill>
                  <a:schemeClr val="tx2"/>
                </a:solidFill>
              </a:rPr>
              <a:t>USG </a:t>
            </a:r>
            <a:r>
              <a:rPr lang="tr-TR" sz="2200" dirty="0" err="1" smtClean="0">
                <a:solidFill>
                  <a:schemeClr val="tx2"/>
                </a:solidFill>
              </a:rPr>
              <a:t>Over</a:t>
            </a:r>
            <a:r>
              <a:rPr lang="tr-TR" sz="2200" dirty="0" smtClean="0">
                <a:solidFill>
                  <a:schemeClr val="tx2"/>
                </a:solidFill>
              </a:rPr>
              <a:t> kanseri tanısında                                   </a:t>
            </a:r>
          </a:p>
          <a:p>
            <a:pPr marL="960120" lvl="2" indent="-457200">
              <a:buNone/>
            </a:pPr>
            <a:endParaRPr lang="tr-TR" sz="2200" dirty="0" smtClean="0">
              <a:solidFill>
                <a:schemeClr val="tx2"/>
              </a:solidFill>
            </a:endParaRPr>
          </a:p>
          <a:p>
            <a:pPr marL="960120" lvl="2" indent="-457200">
              <a:buNone/>
            </a:pPr>
            <a:r>
              <a:rPr lang="tr-TR" sz="2000" dirty="0" err="1" smtClean="0"/>
              <a:t>Sensitivite</a:t>
            </a:r>
            <a:r>
              <a:rPr lang="tr-TR" sz="2000" dirty="0" smtClean="0"/>
              <a:t> %86-99                </a:t>
            </a:r>
          </a:p>
          <a:p>
            <a:pPr marL="960120" lvl="2" indent="-457200">
              <a:lnSpc>
                <a:spcPct val="150000"/>
              </a:lnSpc>
              <a:buNone/>
            </a:pPr>
            <a:r>
              <a:rPr lang="tr-TR" sz="2000" dirty="0" err="1" smtClean="0"/>
              <a:t>Spesifite</a:t>
            </a:r>
            <a:r>
              <a:rPr lang="tr-TR" sz="2000" dirty="0" smtClean="0"/>
              <a:t>    %68-85</a:t>
            </a:r>
          </a:p>
          <a:p>
            <a:pPr marL="777240" lvl="1" indent="-457200">
              <a:lnSpc>
                <a:spcPct val="150000"/>
              </a:lnSpc>
              <a:buFont typeface="+mj-lt"/>
              <a:buAutoNum type="arabicPeriod" startAt="2"/>
              <a:defRPr/>
            </a:pPr>
            <a:endParaRPr lang="tr-TR" sz="2200" dirty="0" smtClean="0"/>
          </a:p>
          <a:p>
            <a:pPr marL="777240" lvl="1" indent="-457200">
              <a:lnSpc>
                <a:spcPct val="150000"/>
              </a:lnSpc>
              <a:buFont typeface="+mj-lt"/>
              <a:buAutoNum type="arabicPeriod" startAt="2"/>
              <a:defRPr/>
            </a:pPr>
            <a:endParaRPr lang="tr-TR" sz="2200" dirty="0" smtClean="0"/>
          </a:p>
          <a:p>
            <a:pPr>
              <a:buNone/>
              <a:defRPr/>
            </a:pPr>
            <a:endParaRPr lang="tr-TR" sz="2400" dirty="0" smtClean="0"/>
          </a:p>
          <a:p>
            <a:pPr lvl="1">
              <a:buNone/>
              <a:defRPr/>
            </a:pPr>
            <a:r>
              <a:rPr lang="tr-TR" sz="2600" dirty="0" smtClean="0"/>
              <a:t>				</a:t>
            </a:r>
            <a:endParaRPr lang="tr-TR" sz="3000" dirty="0" smtClean="0"/>
          </a:p>
          <a:p>
            <a:pPr>
              <a:buNone/>
            </a:pPr>
            <a:endParaRPr lang="tr-TR" sz="3200" dirty="0" smtClean="0"/>
          </a:p>
          <a:p>
            <a:endParaRPr lang="tr-TR" sz="3200" dirty="0" smtClean="0"/>
          </a:p>
          <a:p>
            <a:endParaRPr lang="tr-TR" sz="2400" dirty="0" smtClean="0"/>
          </a:p>
          <a:p>
            <a:endParaRPr lang="tr-TR" sz="24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7315200" cy="720079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Ultrasonografi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39552" y="6021289"/>
            <a:ext cx="8064896" cy="836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i="1" dirty="0" err="1" smtClean="0"/>
              <a:t>Society</a:t>
            </a:r>
            <a:r>
              <a:rPr lang="tr-TR" sz="1200" i="1" dirty="0" smtClean="0"/>
              <a:t> of </a:t>
            </a:r>
            <a:r>
              <a:rPr lang="tr-TR" sz="1200" i="1" dirty="0" err="1" smtClean="0"/>
              <a:t>Radiologist</a:t>
            </a:r>
            <a:r>
              <a:rPr lang="tr-TR" sz="1200" i="1" dirty="0" smtClean="0"/>
              <a:t> in </a:t>
            </a:r>
            <a:r>
              <a:rPr lang="tr-TR" sz="1200" i="1" dirty="0" err="1" smtClean="0"/>
              <a:t>Ultrasound</a:t>
            </a:r>
            <a:r>
              <a:rPr lang="tr-TR" sz="1200" i="1" dirty="0" smtClean="0"/>
              <a:t> in 2010 </a:t>
            </a:r>
            <a:r>
              <a:rPr lang="tr-TR" sz="1200" i="1" dirty="0" err="1" smtClean="0"/>
              <a:t>Consensus</a:t>
            </a:r>
            <a:endParaRPr lang="tr-TR" sz="1200" i="1" dirty="0" smtClean="0"/>
          </a:p>
          <a:p>
            <a:r>
              <a:rPr lang="tr-TR" sz="1200" i="1" dirty="0" err="1" smtClean="0"/>
              <a:t>Managment</a:t>
            </a:r>
            <a:r>
              <a:rPr lang="tr-TR" sz="1200" i="1" dirty="0" smtClean="0"/>
              <a:t>  of </a:t>
            </a:r>
            <a:r>
              <a:rPr lang="tr-TR" sz="1200" i="1" dirty="0" err="1" smtClean="0"/>
              <a:t>Adnexal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Mass</a:t>
            </a:r>
            <a:r>
              <a:rPr lang="tr-TR" sz="1200" i="1" dirty="0" smtClean="0"/>
              <a:t> . </a:t>
            </a:r>
            <a:r>
              <a:rPr lang="tr-TR" sz="1200" i="1" dirty="0" err="1" smtClean="0"/>
              <a:t>Agency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for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Health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Care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and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Quality</a:t>
            </a:r>
            <a:r>
              <a:rPr lang="tr-TR" sz="1200" i="1" dirty="0" smtClean="0"/>
              <a:t> 2006</a:t>
            </a:r>
          </a:p>
          <a:p>
            <a:r>
              <a:rPr lang="tr-TR" sz="1200" i="1" dirty="0" smtClean="0"/>
              <a:t>GI-RADS </a:t>
            </a:r>
            <a:r>
              <a:rPr lang="tr-TR" sz="1200" i="1" dirty="0" err="1" smtClean="0"/>
              <a:t>reporting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system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for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ultrasound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evaluation</a:t>
            </a:r>
            <a:r>
              <a:rPr lang="tr-TR" sz="1200" i="1" dirty="0" smtClean="0"/>
              <a:t> of </a:t>
            </a:r>
            <a:r>
              <a:rPr lang="tr-TR" sz="1200" i="1" dirty="0" err="1" smtClean="0"/>
              <a:t>adnexal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masses</a:t>
            </a:r>
            <a:r>
              <a:rPr lang="tr-TR" sz="1200" i="1" dirty="0" smtClean="0"/>
              <a:t> in </a:t>
            </a:r>
            <a:r>
              <a:rPr lang="tr-TR" sz="1200" i="1" dirty="0" err="1" smtClean="0"/>
              <a:t>clinical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practise</a:t>
            </a:r>
            <a:r>
              <a:rPr lang="tr-TR" sz="1200" i="1" dirty="0" smtClean="0"/>
              <a:t>. </a:t>
            </a:r>
            <a:r>
              <a:rPr lang="tr-TR" sz="1200" i="1" dirty="0" err="1" smtClean="0"/>
              <a:t>Ultrasound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Obstete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Gynecol</a:t>
            </a:r>
            <a:r>
              <a:rPr lang="tr-TR" sz="1200" i="1" dirty="0" smtClean="0"/>
              <a:t> 2011 </a:t>
            </a:r>
            <a:endParaRPr lang="tr-TR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44743</TotalTime>
  <Words>3008</Words>
  <Application>Microsoft Office PowerPoint</Application>
  <PresentationFormat>Ekran Gösterisi (4:3)</PresentationFormat>
  <Paragraphs>914</Paragraphs>
  <Slides>82</Slides>
  <Notes>27</Notes>
  <HiddenSlides>1</HiddenSlides>
  <MMClips>17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82</vt:i4>
      </vt:variant>
    </vt:vector>
  </HeadingPairs>
  <TitlesOfParts>
    <vt:vector size="83" baseType="lpstr">
      <vt:lpstr>Perspective</vt:lpstr>
      <vt:lpstr>Slayt 1</vt:lpstr>
      <vt:lpstr>Slayt 2</vt:lpstr>
      <vt:lpstr>Adneksiyal Kitlelerde Ayırıcı Tanı Neden Önemli ?</vt:lpstr>
      <vt:lpstr>Adneksiyal Kitlelerde Ayırıcı Tanı Neden Önemli ?</vt:lpstr>
      <vt:lpstr>Adneksiyal Kitlelerde Ayırıcı Tanı Neden Önemli ?</vt:lpstr>
      <vt:lpstr>Slayt 6</vt:lpstr>
      <vt:lpstr>Ayırıcı tanı için elimizde neler var?     </vt:lpstr>
      <vt:lpstr>Slayt 8</vt:lpstr>
      <vt:lpstr>Ultrasonografi</vt:lpstr>
      <vt:lpstr>Slayt 10</vt:lpstr>
      <vt:lpstr>Slayt 11</vt:lpstr>
      <vt:lpstr>Ayrıcı  Tanı; Ultrasonografi</vt:lpstr>
      <vt:lpstr>Slayt 13</vt:lpstr>
      <vt:lpstr>Slayt 14</vt:lpstr>
      <vt:lpstr>Malign Karekterdeki  USG Bulguları </vt:lpstr>
      <vt:lpstr>Solid komponent</vt:lpstr>
      <vt:lpstr>Solid komponent</vt:lpstr>
      <vt:lpstr> Solid komponent</vt:lpstr>
      <vt:lpstr>Solid komponent / Kist içi kanama</vt:lpstr>
      <vt:lpstr>Solid komponent / Endometrioma</vt:lpstr>
      <vt:lpstr>Solid komponent / Dermoid</vt:lpstr>
      <vt:lpstr>Solid Komponent: Fibrom / Fibrotekom</vt:lpstr>
      <vt:lpstr>Solid Komponent: Dejenere, saplı miyom</vt:lpstr>
      <vt:lpstr>Solid Komponent: Dejenere, saplı miyom</vt:lpstr>
      <vt:lpstr>Septa…..</vt:lpstr>
      <vt:lpstr>  Septa / kist içi kanama</vt:lpstr>
      <vt:lpstr>Vaskülarizasyon</vt:lpstr>
      <vt:lpstr>Asit</vt:lpstr>
      <vt:lpstr>Slayt 29</vt:lpstr>
      <vt:lpstr>Bilateralite</vt:lpstr>
      <vt:lpstr>Kitlenin çapı ve duvar kalınlığı önemli mi?</vt:lpstr>
      <vt:lpstr>Slayt 32</vt:lpstr>
      <vt:lpstr>Simple Kist</vt:lpstr>
      <vt:lpstr>Simple Kist</vt:lpstr>
      <vt:lpstr>Düşük Riskli Kistte Malignite ?</vt:lpstr>
      <vt:lpstr>Slayt 36</vt:lpstr>
      <vt:lpstr>Korpus Luteum Kisti</vt:lpstr>
      <vt:lpstr>Kist İçi Hemoraji / Akut Dönem</vt:lpstr>
      <vt:lpstr>  Kist İçi Hemoraji / Subakut dönem </vt:lpstr>
      <vt:lpstr>Dermoid Kist</vt:lpstr>
      <vt:lpstr>Dermoid Kist</vt:lpstr>
      <vt:lpstr>Dermoid Kist</vt:lpstr>
      <vt:lpstr>Endometrioma</vt:lpstr>
      <vt:lpstr>Endometrioma</vt:lpstr>
      <vt:lpstr>Endometrioma ? Dermoid Kist?</vt:lpstr>
      <vt:lpstr>Kistadenom - Müsinöz</vt:lpstr>
      <vt:lpstr>Müsinöz Kistadenom</vt:lpstr>
      <vt:lpstr>Kistadenofibrom</vt:lpstr>
      <vt:lpstr>Hidrosalpinks </vt:lpstr>
      <vt:lpstr>Hidrosalpinks /Piyosalpinks </vt:lpstr>
      <vt:lpstr>Tubo-Ovaryan Kompleks</vt:lpstr>
      <vt:lpstr>Tubo-Ovaryan Apse</vt:lpstr>
      <vt:lpstr>Tbc salpenjit…</vt:lpstr>
      <vt:lpstr>Slayt 54</vt:lpstr>
      <vt:lpstr>Non-jinekolojik adneksiyal kitleler</vt:lpstr>
      <vt:lpstr>Non-jinekolojik adneksiyal kitleler</vt:lpstr>
      <vt:lpstr>Non-jinekolojik adneksiyel kitleler</vt:lpstr>
      <vt:lpstr>Non-jinekolojik adneksiyal kitleler</vt:lpstr>
      <vt:lpstr>Non-jinekolojik adneksiyal kitleler</vt:lpstr>
      <vt:lpstr>Slayt 60</vt:lpstr>
      <vt:lpstr>Slayt 61</vt:lpstr>
      <vt:lpstr>Sassone Skorlama Modeli</vt:lpstr>
      <vt:lpstr>DePriest Skorlama Modeli: Morfolojik İndeks (MI)</vt:lpstr>
      <vt:lpstr>Güncel Skorlama Sistemleri</vt:lpstr>
      <vt:lpstr>Slayt 65</vt:lpstr>
      <vt:lpstr>Risk of Malignancy İndex</vt:lpstr>
      <vt:lpstr>Slayt 67</vt:lpstr>
      <vt:lpstr>Risk of Malignancy İndex</vt:lpstr>
      <vt:lpstr>IOTA Simple Description (SD)</vt:lpstr>
      <vt:lpstr>IOTA Simple Rules (SR)</vt:lpstr>
      <vt:lpstr>IOTA Simple Rules</vt:lpstr>
      <vt:lpstr>IOTA 3 Step Strateji</vt:lpstr>
      <vt:lpstr>IOTA 3 Step Strateji</vt:lpstr>
      <vt:lpstr>IOTA  ADNEKS MODEL</vt:lpstr>
      <vt:lpstr>IOTA  ADNEKS MODEL</vt:lpstr>
      <vt:lpstr>Skorlama Sistemleri……</vt:lpstr>
      <vt:lpstr>Slayt 77</vt:lpstr>
      <vt:lpstr>MRI</vt:lpstr>
      <vt:lpstr>Ayırıcı Tanı; MR</vt:lpstr>
      <vt:lpstr>USG / MR / CT</vt:lpstr>
      <vt:lpstr>Eve Götürülecek mesajlar!!!!!</vt:lpstr>
      <vt:lpstr>Slayt 82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Hakan</dc:creator>
  <cp:lastModifiedBy>SAMSUNG</cp:lastModifiedBy>
  <cp:revision>762</cp:revision>
  <dcterms:modified xsi:type="dcterms:W3CDTF">2018-05-20T08:59:39Z</dcterms:modified>
</cp:coreProperties>
</file>