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notesMasterIdLst>
    <p:notesMasterId r:id="rId30"/>
  </p:notesMasterIdLst>
  <p:sldIdLst>
    <p:sldId id="256" r:id="rId2"/>
    <p:sldId id="257" r:id="rId3"/>
    <p:sldId id="259" r:id="rId4"/>
    <p:sldId id="260" r:id="rId5"/>
    <p:sldId id="273" r:id="rId6"/>
    <p:sldId id="263" r:id="rId7"/>
    <p:sldId id="265" r:id="rId8"/>
    <p:sldId id="269" r:id="rId9"/>
    <p:sldId id="271" r:id="rId10"/>
    <p:sldId id="268" r:id="rId11"/>
    <p:sldId id="270" r:id="rId12"/>
    <p:sldId id="306" r:id="rId13"/>
    <p:sldId id="274" r:id="rId14"/>
    <p:sldId id="276" r:id="rId15"/>
    <p:sldId id="279" r:id="rId16"/>
    <p:sldId id="277" r:id="rId17"/>
    <p:sldId id="280" r:id="rId18"/>
    <p:sldId id="296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307" r:id="rId2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56158162-8209-4078-BBBD-5534DDCFADDC}">
          <p14:sldIdLst>
            <p14:sldId id="256"/>
            <p14:sldId id="257"/>
            <p14:sldId id="259"/>
            <p14:sldId id="260"/>
            <p14:sldId id="273"/>
            <p14:sldId id="263"/>
            <p14:sldId id="265"/>
            <p14:sldId id="269"/>
            <p14:sldId id="271"/>
            <p14:sldId id="268"/>
            <p14:sldId id="270"/>
            <p14:sldId id="306"/>
            <p14:sldId id="274"/>
            <p14:sldId id="276"/>
            <p14:sldId id="279"/>
            <p14:sldId id="277"/>
            <p14:sldId id="280"/>
            <p14:sldId id="296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3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70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öykü-özgür tosun" initials="öt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60"/>
        <p:guide pos="3840"/>
        <p:guide orient="horz" pos="37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530711-4FEA-4557-9A4E-07348DD49DC7}" type="doc">
      <dgm:prSet loTypeId="urn:microsoft.com/office/officeart/2005/8/layout/hList7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2F2EDD1-B39D-442D-8AE8-D33642C1316C}">
      <dgm:prSet/>
      <dgm:spPr/>
      <dgm:t>
        <a:bodyPr/>
        <a:lstStyle/>
        <a:p>
          <a:pPr rtl="0"/>
          <a:r>
            <a:rPr lang="tr-TR" baseline="0" dirty="0"/>
            <a:t>ENDOMETRİAL HİPERPLAZİYE YAKLAŞIM</a:t>
          </a:r>
          <a:endParaRPr lang="tr-TR" dirty="0"/>
        </a:p>
      </dgm:t>
    </dgm:pt>
    <dgm:pt modelId="{792513AB-F186-4899-904D-89D6202D5913}" type="parTrans" cxnId="{00DE0A78-873E-48CA-B882-4C27228C0A95}">
      <dgm:prSet/>
      <dgm:spPr/>
      <dgm:t>
        <a:bodyPr/>
        <a:lstStyle/>
        <a:p>
          <a:endParaRPr lang="tr-TR"/>
        </a:p>
      </dgm:t>
    </dgm:pt>
    <dgm:pt modelId="{DF72C4EE-5568-4F0B-9E5A-38DBDC575606}" type="sibTrans" cxnId="{00DE0A78-873E-48CA-B882-4C27228C0A95}">
      <dgm:prSet/>
      <dgm:spPr/>
      <dgm:t>
        <a:bodyPr/>
        <a:lstStyle/>
        <a:p>
          <a:endParaRPr lang="tr-TR"/>
        </a:p>
      </dgm:t>
    </dgm:pt>
    <dgm:pt modelId="{04452C61-1A73-49FA-BCDA-93EAAD6A8E20}" type="pres">
      <dgm:prSet presAssocID="{24530711-4FEA-4557-9A4E-07348DD49DC7}" presName="Name0" presStyleCnt="0">
        <dgm:presLayoutVars>
          <dgm:dir/>
          <dgm:resizeHandles val="exact"/>
        </dgm:presLayoutVars>
      </dgm:prSet>
      <dgm:spPr/>
    </dgm:pt>
    <dgm:pt modelId="{3DADE1BF-6909-4FBE-BD89-47377466DB52}" type="pres">
      <dgm:prSet presAssocID="{24530711-4FEA-4557-9A4E-07348DD49DC7}" presName="fgShape" presStyleLbl="fgShp" presStyleIdx="0" presStyleCnt="1"/>
      <dgm:spPr/>
    </dgm:pt>
    <dgm:pt modelId="{A4A6C5D0-F8F9-420B-8F38-FFCEA32A5A1A}" type="pres">
      <dgm:prSet presAssocID="{24530711-4FEA-4557-9A4E-07348DD49DC7}" presName="linComp" presStyleCnt="0"/>
      <dgm:spPr/>
    </dgm:pt>
    <dgm:pt modelId="{B97D1281-DE8E-4603-A634-F994C485E71F}" type="pres">
      <dgm:prSet presAssocID="{E2F2EDD1-B39D-442D-8AE8-D33642C1316C}" presName="compNode" presStyleCnt="0"/>
      <dgm:spPr/>
    </dgm:pt>
    <dgm:pt modelId="{FDBBE7DA-32A8-4BF7-A31A-A2ED167C8E89}" type="pres">
      <dgm:prSet presAssocID="{E2F2EDD1-B39D-442D-8AE8-D33642C1316C}" presName="bkgdShape" presStyleLbl="node1" presStyleIdx="0" presStyleCnt="1"/>
      <dgm:spPr/>
    </dgm:pt>
    <dgm:pt modelId="{977BAD95-8FC4-4871-98C2-3BD1CFC4ABB3}" type="pres">
      <dgm:prSet presAssocID="{E2F2EDD1-B39D-442D-8AE8-D33642C1316C}" presName="nodeTx" presStyleLbl="node1" presStyleIdx="0" presStyleCnt="1">
        <dgm:presLayoutVars>
          <dgm:bulletEnabled val="1"/>
        </dgm:presLayoutVars>
      </dgm:prSet>
      <dgm:spPr/>
    </dgm:pt>
    <dgm:pt modelId="{4DD87F7C-5AE8-450F-9F2A-99C67F13D056}" type="pres">
      <dgm:prSet presAssocID="{E2F2EDD1-B39D-442D-8AE8-D33642C1316C}" presName="invisiNode" presStyleLbl="node1" presStyleIdx="0" presStyleCnt="1"/>
      <dgm:spPr/>
    </dgm:pt>
    <dgm:pt modelId="{70E7C79E-3EAF-4AF0-BBE0-C72370393006}" type="pres">
      <dgm:prSet presAssocID="{E2F2EDD1-B39D-442D-8AE8-D33642C1316C}" presName="imagNode" presStyleLbl="fgImgPlace1" presStyleIdx="0" presStyleCnt="1" custFlipHor="1" custScaleX="4789"/>
      <dgm:spPr/>
    </dgm:pt>
  </dgm:ptLst>
  <dgm:cxnLst>
    <dgm:cxn modelId="{7FAB1049-F83D-491D-824B-F079471F051D}" type="presOf" srcId="{E2F2EDD1-B39D-442D-8AE8-D33642C1316C}" destId="{977BAD95-8FC4-4871-98C2-3BD1CFC4ABB3}" srcOrd="1" destOrd="0" presId="urn:microsoft.com/office/officeart/2005/8/layout/hList7"/>
    <dgm:cxn modelId="{FB76514D-4887-4B87-8AC6-C566B8350DDD}" type="presOf" srcId="{E2F2EDD1-B39D-442D-8AE8-D33642C1316C}" destId="{FDBBE7DA-32A8-4BF7-A31A-A2ED167C8E89}" srcOrd="0" destOrd="0" presId="urn:microsoft.com/office/officeart/2005/8/layout/hList7"/>
    <dgm:cxn modelId="{4ACF4D70-E7BD-48F2-950B-B0186E17DD8D}" type="presOf" srcId="{24530711-4FEA-4557-9A4E-07348DD49DC7}" destId="{04452C61-1A73-49FA-BCDA-93EAAD6A8E20}" srcOrd="0" destOrd="0" presId="urn:microsoft.com/office/officeart/2005/8/layout/hList7"/>
    <dgm:cxn modelId="{00DE0A78-873E-48CA-B882-4C27228C0A95}" srcId="{24530711-4FEA-4557-9A4E-07348DD49DC7}" destId="{E2F2EDD1-B39D-442D-8AE8-D33642C1316C}" srcOrd="0" destOrd="0" parTransId="{792513AB-F186-4899-904D-89D6202D5913}" sibTransId="{DF72C4EE-5568-4F0B-9E5A-38DBDC575606}"/>
    <dgm:cxn modelId="{32074BCA-C0CB-4C34-B8FE-D87CB5BA9E3A}" type="presParOf" srcId="{04452C61-1A73-49FA-BCDA-93EAAD6A8E20}" destId="{3DADE1BF-6909-4FBE-BD89-47377466DB52}" srcOrd="0" destOrd="0" presId="urn:microsoft.com/office/officeart/2005/8/layout/hList7"/>
    <dgm:cxn modelId="{77A37F8D-34FE-4BCC-9A4E-ED763C8E885B}" type="presParOf" srcId="{04452C61-1A73-49FA-BCDA-93EAAD6A8E20}" destId="{A4A6C5D0-F8F9-420B-8F38-FFCEA32A5A1A}" srcOrd="1" destOrd="0" presId="urn:microsoft.com/office/officeart/2005/8/layout/hList7"/>
    <dgm:cxn modelId="{1237439F-8EAC-4488-AA17-F4DCA66C6507}" type="presParOf" srcId="{A4A6C5D0-F8F9-420B-8F38-FFCEA32A5A1A}" destId="{B97D1281-DE8E-4603-A634-F994C485E71F}" srcOrd="0" destOrd="0" presId="urn:microsoft.com/office/officeart/2005/8/layout/hList7"/>
    <dgm:cxn modelId="{388FB691-895D-4824-BA5B-3E9DD7082D7B}" type="presParOf" srcId="{B97D1281-DE8E-4603-A634-F994C485E71F}" destId="{FDBBE7DA-32A8-4BF7-A31A-A2ED167C8E89}" srcOrd="0" destOrd="0" presId="urn:microsoft.com/office/officeart/2005/8/layout/hList7"/>
    <dgm:cxn modelId="{1246408B-6217-41C1-9648-BAE37D0B21FB}" type="presParOf" srcId="{B97D1281-DE8E-4603-A634-F994C485E71F}" destId="{977BAD95-8FC4-4871-98C2-3BD1CFC4ABB3}" srcOrd="1" destOrd="0" presId="urn:microsoft.com/office/officeart/2005/8/layout/hList7"/>
    <dgm:cxn modelId="{3D82756C-F7C5-440B-BF13-37FED7E06EEA}" type="presParOf" srcId="{B97D1281-DE8E-4603-A634-F994C485E71F}" destId="{4DD87F7C-5AE8-450F-9F2A-99C67F13D056}" srcOrd="2" destOrd="0" presId="urn:microsoft.com/office/officeart/2005/8/layout/hList7"/>
    <dgm:cxn modelId="{0CD10646-FD6E-44A6-B7EA-A01F1F42E560}" type="presParOf" srcId="{B97D1281-DE8E-4603-A634-F994C485E71F}" destId="{70E7C79E-3EAF-4AF0-BBE0-C7237039300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A788F32-7A1E-409D-9BEC-D40257DDA9D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DA5758EC-1D2C-48D8-B4C1-C74A1AB7F58E}">
      <dgm:prSet/>
      <dgm:spPr/>
      <dgm:t>
        <a:bodyPr/>
        <a:lstStyle/>
        <a:p>
          <a:pPr rtl="0"/>
          <a:r>
            <a:rPr lang="tr-TR" baseline="0"/>
            <a:t>ENDOMETRİAL HİPERPLAZİDE TANI</a:t>
          </a:r>
          <a:endParaRPr lang="tr-TR"/>
        </a:p>
      </dgm:t>
    </dgm:pt>
    <dgm:pt modelId="{2D3CC5D4-7AF0-4A56-8B79-3DF13B4C1AE6}" type="parTrans" cxnId="{8315A057-BA9F-467D-B630-DA2D5B68FC4E}">
      <dgm:prSet/>
      <dgm:spPr/>
      <dgm:t>
        <a:bodyPr/>
        <a:lstStyle/>
        <a:p>
          <a:endParaRPr lang="tr-TR"/>
        </a:p>
      </dgm:t>
    </dgm:pt>
    <dgm:pt modelId="{FDF999E1-BE97-4A97-9C93-9762FA363BF4}" type="sibTrans" cxnId="{8315A057-BA9F-467D-B630-DA2D5B68FC4E}">
      <dgm:prSet/>
      <dgm:spPr/>
      <dgm:t>
        <a:bodyPr/>
        <a:lstStyle/>
        <a:p>
          <a:endParaRPr lang="tr-TR"/>
        </a:p>
      </dgm:t>
    </dgm:pt>
    <dgm:pt modelId="{C968B4B9-6FF5-4133-8668-5CC6C526ACC8}" type="pres">
      <dgm:prSet presAssocID="{FA788F32-7A1E-409D-9BEC-D40257DDA9D9}" presName="linear" presStyleCnt="0">
        <dgm:presLayoutVars>
          <dgm:animLvl val="lvl"/>
          <dgm:resizeHandles val="exact"/>
        </dgm:presLayoutVars>
      </dgm:prSet>
      <dgm:spPr/>
    </dgm:pt>
    <dgm:pt modelId="{DED4F759-2C2B-48CD-8F2C-F371654D4BDC}" type="pres">
      <dgm:prSet presAssocID="{DA5758EC-1D2C-48D8-B4C1-C74A1AB7F58E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A6937D41-E74B-4787-984F-8E059A6FB8BB}" type="presOf" srcId="{DA5758EC-1D2C-48D8-B4C1-C74A1AB7F58E}" destId="{DED4F759-2C2B-48CD-8F2C-F371654D4BDC}" srcOrd="0" destOrd="0" presId="urn:microsoft.com/office/officeart/2005/8/layout/vList2"/>
    <dgm:cxn modelId="{8315A057-BA9F-467D-B630-DA2D5B68FC4E}" srcId="{FA788F32-7A1E-409D-9BEC-D40257DDA9D9}" destId="{DA5758EC-1D2C-48D8-B4C1-C74A1AB7F58E}" srcOrd="0" destOrd="0" parTransId="{2D3CC5D4-7AF0-4A56-8B79-3DF13B4C1AE6}" sibTransId="{FDF999E1-BE97-4A97-9C93-9762FA363BF4}"/>
    <dgm:cxn modelId="{58B0C197-67AB-4973-895F-0D0855E9B46C}" type="presOf" srcId="{FA788F32-7A1E-409D-9BEC-D40257DDA9D9}" destId="{C968B4B9-6FF5-4133-8668-5CC6C526ACC8}" srcOrd="0" destOrd="0" presId="urn:microsoft.com/office/officeart/2005/8/layout/vList2"/>
    <dgm:cxn modelId="{38C12884-EAB7-45B2-BCB5-94C90EC109B5}" type="presParOf" srcId="{C968B4B9-6FF5-4133-8668-5CC6C526ACC8}" destId="{DED4F759-2C2B-48CD-8F2C-F371654D4BD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8675E44-BC3F-4111-B448-B18C65AAEB2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0BD5D1B1-7382-4EBF-8821-6D4A88E1C84E}">
      <dgm:prSet/>
      <dgm:spPr/>
      <dgm:t>
        <a:bodyPr/>
        <a:lstStyle/>
        <a:p>
          <a:pPr rtl="0"/>
          <a:r>
            <a:rPr lang="tr-TR" baseline="0"/>
            <a:t>HİSTEROSKOPİ</a:t>
          </a:r>
          <a:endParaRPr lang="tr-TR"/>
        </a:p>
      </dgm:t>
    </dgm:pt>
    <dgm:pt modelId="{9CD3813B-0068-4C5A-AABB-32930F20AFE7}" type="parTrans" cxnId="{724D3F16-D578-40A9-A7B9-A5AC11BD9A31}">
      <dgm:prSet/>
      <dgm:spPr/>
      <dgm:t>
        <a:bodyPr/>
        <a:lstStyle/>
        <a:p>
          <a:endParaRPr lang="tr-TR"/>
        </a:p>
      </dgm:t>
    </dgm:pt>
    <dgm:pt modelId="{3B1B8D34-94EF-409A-AAC9-9FBC32F2EF46}" type="sibTrans" cxnId="{724D3F16-D578-40A9-A7B9-A5AC11BD9A31}">
      <dgm:prSet/>
      <dgm:spPr/>
      <dgm:t>
        <a:bodyPr/>
        <a:lstStyle/>
        <a:p>
          <a:endParaRPr lang="tr-TR"/>
        </a:p>
      </dgm:t>
    </dgm:pt>
    <dgm:pt modelId="{942FA52F-0B53-4E4E-9D61-D8B46A2480FB}" type="pres">
      <dgm:prSet presAssocID="{28675E44-BC3F-4111-B448-B18C65AAEB24}" presName="linear" presStyleCnt="0">
        <dgm:presLayoutVars>
          <dgm:animLvl val="lvl"/>
          <dgm:resizeHandles val="exact"/>
        </dgm:presLayoutVars>
      </dgm:prSet>
      <dgm:spPr/>
    </dgm:pt>
    <dgm:pt modelId="{92F5519E-1164-435A-8E5F-6EC345415DD2}" type="pres">
      <dgm:prSet presAssocID="{0BD5D1B1-7382-4EBF-8821-6D4A88E1C84E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24D3F16-D578-40A9-A7B9-A5AC11BD9A31}" srcId="{28675E44-BC3F-4111-B448-B18C65AAEB24}" destId="{0BD5D1B1-7382-4EBF-8821-6D4A88E1C84E}" srcOrd="0" destOrd="0" parTransId="{9CD3813B-0068-4C5A-AABB-32930F20AFE7}" sibTransId="{3B1B8D34-94EF-409A-AAC9-9FBC32F2EF46}"/>
    <dgm:cxn modelId="{8810534A-48D8-4015-A665-5CCD2F42CB50}" type="presOf" srcId="{28675E44-BC3F-4111-B448-B18C65AAEB24}" destId="{942FA52F-0B53-4E4E-9D61-D8B46A2480FB}" srcOrd="0" destOrd="0" presId="urn:microsoft.com/office/officeart/2005/8/layout/vList2"/>
    <dgm:cxn modelId="{FFBEA882-3573-4130-9FAD-E8C89FEEDFED}" type="presOf" srcId="{0BD5D1B1-7382-4EBF-8821-6D4A88E1C84E}" destId="{92F5519E-1164-435A-8E5F-6EC345415DD2}" srcOrd="0" destOrd="0" presId="urn:microsoft.com/office/officeart/2005/8/layout/vList2"/>
    <dgm:cxn modelId="{DA78B568-671E-41FC-8741-3B5B4E3EF390}" type="presParOf" srcId="{942FA52F-0B53-4E4E-9D61-D8B46A2480FB}" destId="{92F5519E-1164-435A-8E5F-6EC345415DD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B27570C-B013-428F-992B-1C139DB081F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10DE2762-7C6F-4E34-822B-B11D56774F9E}">
      <dgm:prSet/>
      <dgm:spPr/>
      <dgm:t>
        <a:bodyPr/>
        <a:lstStyle/>
        <a:p>
          <a:pPr rtl="0"/>
          <a:r>
            <a:rPr lang="tr-TR" baseline="0" dirty="0"/>
            <a:t>ENDOMETRİAL HİPERPLAZİNİN ÖNLENMESİ</a:t>
          </a:r>
          <a:endParaRPr lang="tr-TR" dirty="0"/>
        </a:p>
      </dgm:t>
    </dgm:pt>
    <dgm:pt modelId="{7142EA51-E4D2-4B9E-8A46-922FAAE13995}" type="parTrans" cxnId="{505FCF9A-9E53-4BDF-83CD-54F7E06694CB}">
      <dgm:prSet/>
      <dgm:spPr/>
      <dgm:t>
        <a:bodyPr/>
        <a:lstStyle/>
        <a:p>
          <a:endParaRPr lang="tr-TR"/>
        </a:p>
      </dgm:t>
    </dgm:pt>
    <dgm:pt modelId="{A1B40377-7A44-4DE8-8CD8-FE6D115F2728}" type="sibTrans" cxnId="{505FCF9A-9E53-4BDF-83CD-54F7E06694CB}">
      <dgm:prSet/>
      <dgm:spPr/>
      <dgm:t>
        <a:bodyPr/>
        <a:lstStyle/>
        <a:p>
          <a:endParaRPr lang="tr-TR"/>
        </a:p>
      </dgm:t>
    </dgm:pt>
    <dgm:pt modelId="{A7943BC2-A436-4EF6-9531-1BEE586E11AD}" type="pres">
      <dgm:prSet presAssocID="{9B27570C-B013-428F-992B-1C139DB081F3}" presName="linear" presStyleCnt="0">
        <dgm:presLayoutVars>
          <dgm:animLvl val="lvl"/>
          <dgm:resizeHandles val="exact"/>
        </dgm:presLayoutVars>
      </dgm:prSet>
      <dgm:spPr/>
    </dgm:pt>
    <dgm:pt modelId="{F18E1389-1534-496B-AEBC-55D1D9530201}" type="pres">
      <dgm:prSet presAssocID="{10DE2762-7C6F-4E34-822B-B11D56774F9E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55065C3D-260E-450C-8C14-A51892CEB282}" type="presOf" srcId="{10DE2762-7C6F-4E34-822B-B11D56774F9E}" destId="{F18E1389-1534-496B-AEBC-55D1D9530201}" srcOrd="0" destOrd="0" presId="urn:microsoft.com/office/officeart/2005/8/layout/vList2"/>
    <dgm:cxn modelId="{56732B44-4290-44EF-9BC7-E82A79701EA5}" type="presOf" srcId="{9B27570C-B013-428F-992B-1C139DB081F3}" destId="{A7943BC2-A436-4EF6-9531-1BEE586E11AD}" srcOrd="0" destOrd="0" presId="urn:microsoft.com/office/officeart/2005/8/layout/vList2"/>
    <dgm:cxn modelId="{505FCF9A-9E53-4BDF-83CD-54F7E06694CB}" srcId="{9B27570C-B013-428F-992B-1C139DB081F3}" destId="{10DE2762-7C6F-4E34-822B-B11D56774F9E}" srcOrd="0" destOrd="0" parTransId="{7142EA51-E4D2-4B9E-8A46-922FAAE13995}" sibTransId="{A1B40377-7A44-4DE8-8CD8-FE6D115F2728}"/>
    <dgm:cxn modelId="{503D5048-3BEA-4EF6-B3C3-2E0B57AC02B6}" type="presParOf" srcId="{A7943BC2-A436-4EF6-9531-1BEE586E11AD}" destId="{F18E1389-1534-496B-AEBC-55D1D953020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B1E4ECD-6CCE-44AC-AE5C-FD116167F7F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E95C77C-BE0B-43A1-96DE-3792DEC2EA24}">
      <dgm:prSet/>
      <dgm:spPr/>
      <dgm:t>
        <a:bodyPr/>
        <a:lstStyle/>
        <a:p>
          <a:pPr algn="ctr" rtl="0"/>
          <a:r>
            <a:rPr lang="tr-TR" baseline="0" dirty="0"/>
            <a:t>ENDOMETRİAL HİPERPLAZİNİN TEDAVİ SEÇİMİNİ ETKİLEYEN FAKTÖRLER</a:t>
          </a:r>
          <a:endParaRPr lang="tr-TR" dirty="0"/>
        </a:p>
      </dgm:t>
    </dgm:pt>
    <dgm:pt modelId="{DEA412FD-9EB4-4DC9-92A0-D251AA88F834}" type="parTrans" cxnId="{804C06D3-C9ED-4907-B5E9-9A3162A27C1A}">
      <dgm:prSet/>
      <dgm:spPr/>
      <dgm:t>
        <a:bodyPr/>
        <a:lstStyle/>
        <a:p>
          <a:endParaRPr lang="tr-TR"/>
        </a:p>
      </dgm:t>
    </dgm:pt>
    <dgm:pt modelId="{029C455E-873D-4668-A45E-69ABCAB09BE9}" type="sibTrans" cxnId="{804C06D3-C9ED-4907-B5E9-9A3162A27C1A}">
      <dgm:prSet/>
      <dgm:spPr/>
      <dgm:t>
        <a:bodyPr/>
        <a:lstStyle/>
        <a:p>
          <a:endParaRPr lang="tr-TR"/>
        </a:p>
      </dgm:t>
    </dgm:pt>
    <dgm:pt modelId="{F67C821F-B8DC-4510-B0F1-4EB241EFB714}" type="pres">
      <dgm:prSet presAssocID="{0B1E4ECD-6CCE-44AC-AE5C-FD116167F7F8}" presName="linear" presStyleCnt="0">
        <dgm:presLayoutVars>
          <dgm:animLvl val="lvl"/>
          <dgm:resizeHandles val="exact"/>
        </dgm:presLayoutVars>
      </dgm:prSet>
      <dgm:spPr/>
    </dgm:pt>
    <dgm:pt modelId="{490E088D-ACDF-430C-AC34-BB6C7491486E}" type="pres">
      <dgm:prSet presAssocID="{7E95C77C-BE0B-43A1-96DE-3792DEC2EA24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99A5E65C-D419-486B-8C59-BEDCB7A25819}" type="presOf" srcId="{7E95C77C-BE0B-43A1-96DE-3792DEC2EA24}" destId="{490E088D-ACDF-430C-AC34-BB6C7491486E}" srcOrd="0" destOrd="0" presId="urn:microsoft.com/office/officeart/2005/8/layout/vList2"/>
    <dgm:cxn modelId="{C7BF1090-90DB-46C1-AB03-F0CE8122E68A}" type="presOf" srcId="{0B1E4ECD-6CCE-44AC-AE5C-FD116167F7F8}" destId="{F67C821F-B8DC-4510-B0F1-4EB241EFB714}" srcOrd="0" destOrd="0" presId="urn:microsoft.com/office/officeart/2005/8/layout/vList2"/>
    <dgm:cxn modelId="{804C06D3-C9ED-4907-B5E9-9A3162A27C1A}" srcId="{0B1E4ECD-6CCE-44AC-AE5C-FD116167F7F8}" destId="{7E95C77C-BE0B-43A1-96DE-3792DEC2EA24}" srcOrd="0" destOrd="0" parTransId="{DEA412FD-9EB4-4DC9-92A0-D251AA88F834}" sibTransId="{029C455E-873D-4668-A45E-69ABCAB09BE9}"/>
    <dgm:cxn modelId="{469E7ED4-93D9-4AA4-97DD-E9DDD74F5B5D}" type="presParOf" srcId="{F67C821F-B8DC-4510-B0F1-4EB241EFB714}" destId="{490E088D-ACDF-430C-AC34-BB6C7491486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0179EEE-68C1-4DF3-97F2-E5189D1177D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3B7A77A5-2993-4A69-9B87-E08BA40A08FF}">
      <dgm:prSet/>
      <dgm:spPr/>
      <dgm:t>
        <a:bodyPr/>
        <a:lstStyle/>
        <a:p>
          <a:pPr rtl="0"/>
          <a:r>
            <a:rPr lang="tr-TR" baseline="0"/>
            <a:t>ATİPİSİZ HİPERPLAZİNİN TEDAVİSİ</a:t>
          </a:r>
          <a:endParaRPr lang="tr-TR"/>
        </a:p>
      </dgm:t>
    </dgm:pt>
    <dgm:pt modelId="{36548B40-A5C5-4D5D-9BB7-A18670846190}" type="parTrans" cxnId="{E900B0EA-F168-4D52-82AE-1A57006275B4}">
      <dgm:prSet/>
      <dgm:spPr/>
      <dgm:t>
        <a:bodyPr/>
        <a:lstStyle/>
        <a:p>
          <a:endParaRPr lang="tr-TR"/>
        </a:p>
      </dgm:t>
    </dgm:pt>
    <dgm:pt modelId="{5B031A2F-EFCF-4595-8C3E-01FA46DD7DF6}" type="sibTrans" cxnId="{E900B0EA-F168-4D52-82AE-1A57006275B4}">
      <dgm:prSet/>
      <dgm:spPr/>
      <dgm:t>
        <a:bodyPr/>
        <a:lstStyle/>
        <a:p>
          <a:endParaRPr lang="tr-TR"/>
        </a:p>
      </dgm:t>
    </dgm:pt>
    <dgm:pt modelId="{A4B75695-EDA5-43C2-8102-574FE4F11BE8}" type="pres">
      <dgm:prSet presAssocID="{60179EEE-68C1-4DF3-97F2-E5189D1177DE}" presName="linear" presStyleCnt="0">
        <dgm:presLayoutVars>
          <dgm:animLvl val="lvl"/>
          <dgm:resizeHandles val="exact"/>
        </dgm:presLayoutVars>
      </dgm:prSet>
      <dgm:spPr/>
    </dgm:pt>
    <dgm:pt modelId="{3FB9A4BE-D664-483E-8B02-6D6EDAC22A17}" type="pres">
      <dgm:prSet presAssocID="{3B7A77A5-2993-4A69-9B87-E08BA40A08FF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5BA13A9E-3436-4BB1-AF81-980037E108FD}" type="presOf" srcId="{3B7A77A5-2993-4A69-9B87-E08BA40A08FF}" destId="{3FB9A4BE-D664-483E-8B02-6D6EDAC22A17}" srcOrd="0" destOrd="0" presId="urn:microsoft.com/office/officeart/2005/8/layout/vList2"/>
    <dgm:cxn modelId="{E900B0EA-F168-4D52-82AE-1A57006275B4}" srcId="{60179EEE-68C1-4DF3-97F2-E5189D1177DE}" destId="{3B7A77A5-2993-4A69-9B87-E08BA40A08FF}" srcOrd="0" destOrd="0" parTransId="{36548B40-A5C5-4D5D-9BB7-A18670846190}" sibTransId="{5B031A2F-EFCF-4595-8C3E-01FA46DD7DF6}"/>
    <dgm:cxn modelId="{853E6FFB-2DE5-4EB8-9872-B8CA3CB56E4E}" type="presOf" srcId="{60179EEE-68C1-4DF3-97F2-E5189D1177DE}" destId="{A4B75695-EDA5-43C2-8102-574FE4F11BE8}" srcOrd="0" destOrd="0" presId="urn:microsoft.com/office/officeart/2005/8/layout/vList2"/>
    <dgm:cxn modelId="{F4C90FEE-0031-43BE-A2C4-D2E349AE5FD1}" type="presParOf" srcId="{A4B75695-EDA5-43C2-8102-574FE4F11BE8}" destId="{3FB9A4BE-D664-483E-8B02-6D6EDAC22A1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373FE6D-2AB9-4643-A343-950352E21B5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592AFB7B-473C-4197-B657-AE79E0C01351}">
      <dgm:prSet/>
      <dgm:spPr/>
      <dgm:t>
        <a:bodyPr/>
        <a:lstStyle/>
        <a:p>
          <a:pPr rtl="0"/>
          <a:r>
            <a:rPr lang="tr-TR" baseline="0"/>
            <a:t>ATİPİSİZ ENDOMETRİAL HİPERPLAZİDE CERRAHİ TEDAVİ</a:t>
          </a:r>
          <a:endParaRPr lang="tr-TR"/>
        </a:p>
      </dgm:t>
    </dgm:pt>
    <dgm:pt modelId="{8E4F3955-102B-4369-A457-56D5C3ED65D1}" type="parTrans" cxnId="{05B188FA-7F0D-4FFA-95F0-29B4F3F147D5}">
      <dgm:prSet/>
      <dgm:spPr/>
      <dgm:t>
        <a:bodyPr/>
        <a:lstStyle/>
        <a:p>
          <a:endParaRPr lang="tr-TR"/>
        </a:p>
      </dgm:t>
    </dgm:pt>
    <dgm:pt modelId="{6D708E3C-B1CA-46C8-968D-CCEC1C9C6BB7}" type="sibTrans" cxnId="{05B188FA-7F0D-4FFA-95F0-29B4F3F147D5}">
      <dgm:prSet/>
      <dgm:spPr/>
      <dgm:t>
        <a:bodyPr/>
        <a:lstStyle/>
        <a:p>
          <a:endParaRPr lang="tr-TR"/>
        </a:p>
      </dgm:t>
    </dgm:pt>
    <dgm:pt modelId="{9107844C-F6CA-4B5A-B423-EEDC0CC7FA11}" type="pres">
      <dgm:prSet presAssocID="{C373FE6D-2AB9-4643-A343-950352E21B56}" presName="linear" presStyleCnt="0">
        <dgm:presLayoutVars>
          <dgm:animLvl val="lvl"/>
          <dgm:resizeHandles val="exact"/>
        </dgm:presLayoutVars>
      </dgm:prSet>
      <dgm:spPr/>
    </dgm:pt>
    <dgm:pt modelId="{020C625A-C7A2-47E5-B93F-A50CBE1DD4BC}" type="pres">
      <dgm:prSet presAssocID="{592AFB7B-473C-4197-B657-AE79E0C0135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A8419377-C1A9-4F99-9D33-5A59D5103189}" type="presOf" srcId="{C373FE6D-2AB9-4643-A343-950352E21B56}" destId="{9107844C-F6CA-4B5A-B423-EEDC0CC7FA11}" srcOrd="0" destOrd="0" presId="urn:microsoft.com/office/officeart/2005/8/layout/vList2"/>
    <dgm:cxn modelId="{C79660B4-4BFD-4ABB-81FC-173D18709833}" type="presOf" srcId="{592AFB7B-473C-4197-B657-AE79E0C01351}" destId="{020C625A-C7A2-47E5-B93F-A50CBE1DD4BC}" srcOrd="0" destOrd="0" presId="urn:microsoft.com/office/officeart/2005/8/layout/vList2"/>
    <dgm:cxn modelId="{05B188FA-7F0D-4FFA-95F0-29B4F3F147D5}" srcId="{C373FE6D-2AB9-4643-A343-950352E21B56}" destId="{592AFB7B-473C-4197-B657-AE79E0C01351}" srcOrd="0" destOrd="0" parTransId="{8E4F3955-102B-4369-A457-56D5C3ED65D1}" sibTransId="{6D708E3C-B1CA-46C8-968D-CCEC1C9C6BB7}"/>
    <dgm:cxn modelId="{6DD9E011-B37E-4D32-8BBF-04DD208AFC04}" type="presParOf" srcId="{9107844C-F6CA-4B5A-B423-EEDC0CC7FA11}" destId="{020C625A-C7A2-47E5-B93F-A50CBE1DD4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CE93E6D-4759-4705-9252-F92B3DA5902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FC180ABF-19F6-4403-AC27-91D156156FFE}">
      <dgm:prSet/>
      <dgm:spPr/>
      <dgm:t>
        <a:bodyPr/>
        <a:lstStyle/>
        <a:p>
          <a:pPr algn="ctr" rtl="0"/>
          <a:r>
            <a:rPr lang="tr-TR" baseline="0" dirty="0"/>
            <a:t>ATİPİLİ ENDOMETRİAL HİPERPLAZİ TEDAVİ</a:t>
          </a:r>
          <a:endParaRPr lang="tr-TR" dirty="0"/>
        </a:p>
      </dgm:t>
    </dgm:pt>
    <dgm:pt modelId="{2842697C-4557-4B51-AA0E-D99181E9FF10}" type="parTrans" cxnId="{6F2FE60D-9FFE-475B-8657-A09495680831}">
      <dgm:prSet/>
      <dgm:spPr/>
      <dgm:t>
        <a:bodyPr/>
        <a:lstStyle/>
        <a:p>
          <a:endParaRPr lang="tr-TR"/>
        </a:p>
      </dgm:t>
    </dgm:pt>
    <dgm:pt modelId="{C48A4F9F-7D85-44ED-A139-3F70DD395FF1}" type="sibTrans" cxnId="{6F2FE60D-9FFE-475B-8657-A09495680831}">
      <dgm:prSet/>
      <dgm:spPr/>
      <dgm:t>
        <a:bodyPr/>
        <a:lstStyle/>
        <a:p>
          <a:endParaRPr lang="tr-TR"/>
        </a:p>
      </dgm:t>
    </dgm:pt>
    <dgm:pt modelId="{C10A7B59-DE78-4468-8C08-CA10D4A44A5C}" type="pres">
      <dgm:prSet presAssocID="{7CE93E6D-4759-4705-9252-F92B3DA5902D}" presName="linear" presStyleCnt="0">
        <dgm:presLayoutVars>
          <dgm:animLvl val="lvl"/>
          <dgm:resizeHandles val="exact"/>
        </dgm:presLayoutVars>
      </dgm:prSet>
      <dgm:spPr/>
    </dgm:pt>
    <dgm:pt modelId="{A10B8B05-9152-43EF-B0D6-2777E354256A}" type="pres">
      <dgm:prSet presAssocID="{FC180ABF-19F6-4403-AC27-91D156156FFE}" presName="parentText" presStyleLbl="node1" presStyleIdx="0" presStyleCnt="1" custLinFactNeighborY="-1313">
        <dgm:presLayoutVars>
          <dgm:chMax val="0"/>
          <dgm:bulletEnabled val="1"/>
        </dgm:presLayoutVars>
      </dgm:prSet>
      <dgm:spPr/>
    </dgm:pt>
  </dgm:ptLst>
  <dgm:cxnLst>
    <dgm:cxn modelId="{6F2FE60D-9FFE-475B-8657-A09495680831}" srcId="{7CE93E6D-4759-4705-9252-F92B3DA5902D}" destId="{FC180ABF-19F6-4403-AC27-91D156156FFE}" srcOrd="0" destOrd="0" parTransId="{2842697C-4557-4B51-AA0E-D99181E9FF10}" sibTransId="{C48A4F9F-7D85-44ED-A139-3F70DD395FF1}"/>
    <dgm:cxn modelId="{20A826D1-DE80-4EDB-AC52-1A834A50F3AD}" type="presOf" srcId="{7CE93E6D-4759-4705-9252-F92B3DA5902D}" destId="{C10A7B59-DE78-4468-8C08-CA10D4A44A5C}" srcOrd="0" destOrd="0" presId="urn:microsoft.com/office/officeart/2005/8/layout/vList2"/>
    <dgm:cxn modelId="{5F52EBFA-E5AB-42C3-829E-4539CAE8B01D}" type="presOf" srcId="{FC180ABF-19F6-4403-AC27-91D156156FFE}" destId="{A10B8B05-9152-43EF-B0D6-2777E354256A}" srcOrd="0" destOrd="0" presId="urn:microsoft.com/office/officeart/2005/8/layout/vList2"/>
    <dgm:cxn modelId="{45007C12-7DAB-4B6C-8929-330C3CB67307}" type="presParOf" srcId="{C10A7B59-DE78-4468-8C08-CA10D4A44A5C}" destId="{A10B8B05-9152-43EF-B0D6-2777E354256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1D30B87-2DF7-49EC-A896-2A86192AB9F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16E090F3-2044-46FC-9180-47ACF2117785}">
      <dgm:prSet/>
      <dgm:spPr/>
      <dgm:t>
        <a:bodyPr/>
        <a:lstStyle/>
        <a:p>
          <a:pPr algn="ctr" rtl="0"/>
          <a:r>
            <a:rPr lang="tr-TR" baseline="0"/>
            <a:t>ATİPİLİ HİPERPLAZİDE MEDİKAL TEDAVİ</a:t>
          </a:r>
          <a:endParaRPr lang="tr-TR"/>
        </a:p>
      </dgm:t>
    </dgm:pt>
    <dgm:pt modelId="{5920EEEF-97C2-4E4F-9899-3BDC1AD21C7D}" type="parTrans" cxnId="{53B5E330-E2E9-49F2-A5D3-BF4321A57766}">
      <dgm:prSet/>
      <dgm:spPr/>
      <dgm:t>
        <a:bodyPr/>
        <a:lstStyle/>
        <a:p>
          <a:endParaRPr lang="tr-TR"/>
        </a:p>
      </dgm:t>
    </dgm:pt>
    <dgm:pt modelId="{3603149B-AF73-4A3B-AA3B-889C3E65231C}" type="sibTrans" cxnId="{53B5E330-E2E9-49F2-A5D3-BF4321A57766}">
      <dgm:prSet/>
      <dgm:spPr/>
      <dgm:t>
        <a:bodyPr/>
        <a:lstStyle/>
        <a:p>
          <a:endParaRPr lang="tr-TR"/>
        </a:p>
      </dgm:t>
    </dgm:pt>
    <dgm:pt modelId="{3B61BAEF-30F7-4A67-B62D-419A98B00761}" type="pres">
      <dgm:prSet presAssocID="{B1D30B87-2DF7-49EC-A896-2A86192AB9FA}" presName="linear" presStyleCnt="0">
        <dgm:presLayoutVars>
          <dgm:animLvl val="lvl"/>
          <dgm:resizeHandles val="exact"/>
        </dgm:presLayoutVars>
      </dgm:prSet>
      <dgm:spPr/>
    </dgm:pt>
    <dgm:pt modelId="{E863CE3A-3CD1-4D97-B8C6-ADF22C55254C}" type="pres">
      <dgm:prSet presAssocID="{16E090F3-2044-46FC-9180-47ACF2117785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53B5E330-E2E9-49F2-A5D3-BF4321A57766}" srcId="{B1D30B87-2DF7-49EC-A896-2A86192AB9FA}" destId="{16E090F3-2044-46FC-9180-47ACF2117785}" srcOrd="0" destOrd="0" parTransId="{5920EEEF-97C2-4E4F-9899-3BDC1AD21C7D}" sibTransId="{3603149B-AF73-4A3B-AA3B-889C3E65231C}"/>
    <dgm:cxn modelId="{7F01B491-D06C-4351-A99D-3081039423EA}" type="presOf" srcId="{16E090F3-2044-46FC-9180-47ACF2117785}" destId="{E863CE3A-3CD1-4D97-B8C6-ADF22C55254C}" srcOrd="0" destOrd="0" presId="urn:microsoft.com/office/officeart/2005/8/layout/vList2"/>
    <dgm:cxn modelId="{8A9933B0-1698-423C-B3A4-3A6B6867B598}" type="presOf" srcId="{B1D30B87-2DF7-49EC-A896-2A86192AB9FA}" destId="{3B61BAEF-30F7-4A67-B62D-419A98B00761}" srcOrd="0" destOrd="0" presId="urn:microsoft.com/office/officeart/2005/8/layout/vList2"/>
    <dgm:cxn modelId="{90DE361A-AFF6-4986-BBC0-1AEC7F83BFA7}" type="presParOf" srcId="{3B61BAEF-30F7-4A67-B62D-419A98B00761}" destId="{E863CE3A-3CD1-4D97-B8C6-ADF22C55254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043FF0-AA00-480E-8D58-0BC5909F478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1329430E-1DA2-4865-B3F4-C5949805D8E7}">
      <dgm:prSet/>
      <dgm:spPr/>
      <dgm:t>
        <a:bodyPr/>
        <a:lstStyle/>
        <a:p>
          <a:pPr rtl="0"/>
          <a:r>
            <a:rPr lang="tr-TR" b="1" baseline="0" dirty="0"/>
            <a:t>ENDOMETRİYAL HİPERPLAZİ -TANIM</a:t>
          </a:r>
          <a:endParaRPr lang="tr-TR" dirty="0"/>
        </a:p>
      </dgm:t>
    </dgm:pt>
    <dgm:pt modelId="{F92D8AD4-AD5F-4867-859E-F929A1689511}" type="parTrans" cxnId="{D5076F90-B11A-4830-A739-DC623DE97EB2}">
      <dgm:prSet/>
      <dgm:spPr/>
      <dgm:t>
        <a:bodyPr/>
        <a:lstStyle/>
        <a:p>
          <a:endParaRPr lang="tr-TR"/>
        </a:p>
      </dgm:t>
    </dgm:pt>
    <dgm:pt modelId="{78C177D5-8077-41F9-A11E-24E1AD89BF33}" type="sibTrans" cxnId="{D5076F90-B11A-4830-A739-DC623DE97EB2}">
      <dgm:prSet/>
      <dgm:spPr/>
      <dgm:t>
        <a:bodyPr/>
        <a:lstStyle/>
        <a:p>
          <a:endParaRPr lang="tr-TR"/>
        </a:p>
      </dgm:t>
    </dgm:pt>
    <dgm:pt modelId="{6ED746A4-64A7-4ABA-8C17-AEED629F937D}" type="pres">
      <dgm:prSet presAssocID="{68043FF0-AA00-480E-8D58-0BC5909F478A}" presName="linear" presStyleCnt="0">
        <dgm:presLayoutVars>
          <dgm:animLvl val="lvl"/>
          <dgm:resizeHandles val="exact"/>
        </dgm:presLayoutVars>
      </dgm:prSet>
      <dgm:spPr/>
    </dgm:pt>
    <dgm:pt modelId="{2BBE6437-758D-4A96-8A3E-BA7F25EEEFB9}" type="pres">
      <dgm:prSet presAssocID="{1329430E-1DA2-4865-B3F4-C5949805D8E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4AC0442C-83A7-4574-8D49-EC1C7CBA8E1C}" type="presOf" srcId="{68043FF0-AA00-480E-8D58-0BC5909F478A}" destId="{6ED746A4-64A7-4ABA-8C17-AEED629F937D}" srcOrd="0" destOrd="0" presId="urn:microsoft.com/office/officeart/2005/8/layout/vList2"/>
    <dgm:cxn modelId="{D5076F90-B11A-4830-A739-DC623DE97EB2}" srcId="{68043FF0-AA00-480E-8D58-0BC5909F478A}" destId="{1329430E-1DA2-4865-B3F4-C5949805D8E7}" srcOrd="0" destOrd="0" parTransId="{F92D8AD4-AD5F-4867-859E-F929A1689511}" sibTransId="{78C177D5-8077-41F9-A11E-24E1AD89BF33}"/>
    <dgm:cxn modelId="{40763F91-E4DB-4C2D-A4F1-0517C2A3E9A7}" type="presOf" srcId="{1329430E-1DA2-4865-B3F4-C5949805D8E7}" destId="{2BBE6437-758D-4A96-8A3E-BA7F25EEEFB9}" srcOrd="0" destOrd="0" presId="urn:microsoft.com/office/officeart/2005/8/layout/vList2"/>
    <dgm:cxn modelId="{1F99ADAB-C956-44DF-9535-2A5C81D7207D}" type="presParOf" srcId="{6ED746A4-64A7-4ABA-8C17-AEED629F937D}" destId="{2BBE6437-758D-4A96-8A3E-BA7F25EEEFB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AFBE89C-6231-461D-A1AB-B5960A66BDA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43A69652-60E2-47EF-9BED-229D63D5F908}">
      <dgm:prSet/>
      <dgm:spPr/>
      <dgm:t>
        <a:bodyPr/>
        <a:lstStyle/>
        <a:p>
          <a:pPr rtl="0"/>
          <a:r>
            <a:rPr lang="tr-TR" baseline="0"/>
            <a:t>RİSK FAKTÖRLERİ</a:t>
          </a:r>
          <a:endParaRPr lang="tr-TR"/>
        </a:p>
      </dgm:t>
    </dgm:pt>
    <dgm:pt modelId="{7AA6BA44-480C-47BF-A2BD-5D9C343D7DCD}" type="parTrans" cxnId="{1E43F991-EF76-4F04-91EB-58C4D414E21E}">
      <dgm:prSet/>
      <dgm:spPr/>
      <dgm:t>
        <a:bodyPr/>
        <a:lstStyle/>
        <a:p>
          <a:endParaRPr lang="tr-TR"/>
        </a:p>
      </dgm:t>
    </dgm:pt>
    <dgm:pt modelId="{A4D1CBBF-0A3B-4315-AD1F-469F8824E0FC}" type="sibTrans" cxnId="{1E43F991-EF76-4F04-91EB-58C4D414E21E}">
      <dgm:prSet/>
      <dgm:spPr/>
      <dgm:t>
        <a:bodyPr/>
        <a:lstStyle/>
        <a:p>
          <a:endParaRPr lang="tr-TR"/>
        </a:p>
      </dgm:t>
    </dgm:pt>
    <dgm:pt modelId="{71C257AD-D2C9-4E29-AEA2-D40BEAA139C1}" type="pres">
      <dgm:prSet presAssocID="{CAFBE89C-6231-461D-A1AB-B5960A66BDAC}" presName="linear" presStyleCnt="0">
        <dgm:presLayoutVars>
          <dgm:animLvl val="lvl"/>
          <dgm:resizeHandles val="exact"/>
        </dgm:presLayoutVars>
      </dgm:prSet>
      <dgm:spPr/>
    </dgm:pt>
    <dgm:pt modelId="{05BEBE13-5F95-4A85-AF6B-222133096F2A}" type="pres">
      <dgm:prSet presAssocID="{43A69652-60E2-47EF-9BED-229D63D5F908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480F108-5E92-4327-92A1-AAF6396CB574}" type="presOf" srcId="{43A69652-60E2-47EF-9BED-229D63D5F908}" destId="{05BEBE13-5F95-4A85-AF6B-222133096F2A}" srcOrd="0" destOrd="0" presId="urn:microsoft.com/office/officeart/2005/8/layout/vList2"/>
    <dgm:cxn modelId="{156E3260-EE38-47B9-BDAA-1030F7BDD9CD}" type="presOf" srcId="{CAFBE89C-6231-461D-A1AB-B5960A66BDAC}" destId="{71C257AD-D2C9-4E29-AEA2-D40BEAA139C1}" srcOrd="0" destOrd="0" presId="urn:microsoft.com/office/officeart/2005/8/layout/vList2"/>
    <dgm:cxn modelId="{1E43F991-EF76-4F04-91EB-58C4D414E21E}" srcId="{CAFBE89C-6231-461D-A1AB-B5960A66BDAC}" destId="{43A69652-60E2-47EF-9BED-229D63D5F908}" srcOrd="0" destOrd="0" parTransId="{7AA6BA44-480C-47BF-A2BD-5D9C343D7DCD}" sibTransId="{A4D1CBBF-0A3B-4315-AD1F-469F8824E0FC}"/>
    <dgm:cxn modelId="{E3DA44B3-0C2F-4A3E-8988-2B8447A1DDAF}" type="presParOf" srcId="{71C257AD-D2C9-4E29-AEA2-D40BEAA139C1}" destId="{05BEBE13-5F95-4A85-AF6B-222133096F2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8D83A4C-FE5D-4FC9-99E6-AEFC6ECF103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C6CF5019-F63D-4BE4-B737-3A7ED554DDD9}">
      <dgm:prSet/>
      <dgm:spPr/>
      <dgm:t>
        <a:bodyPr/>
        <a:lstStyle/>
        <a:p>
          <a:pPr rtl="0"/>
          <a:r>
            <a:rPr lang="tr-TR" baseline="0"/>
            <a:t>SINIFLAMA</a:t>
          </a:r>
          <a:endParaRPr lang="tr-TR"/>
        </a:p>
      </dgm:t>
    </dgm:pt>
    <dgm:pt modelId="{403735B7-357E-4C63-AD24-B5611F4D3357}" type="parTrans" cxnId="{5CD4F6DD-66B3-4AA3-A58D-63CF8FBCC82A}">
      <dgm:prSet/>
      <dgm:spPr/>
      <dgm:t>
        <a:bodyPr/>
        <a:lstStyle/>
        <a:p>
          <a:endParaRPr lang="tr-TR"/>
        </a:p>
      </dgm:t>
    </dgm:pt>
    <dgm:pt modelId="{810324EC-FE1A-4186-8966-E3E97B491194}" type="sibTrans" cxnId="{5CD4F6DD-66B3-4AA3-A58D-63CF8FBCC82A}">
      <dgm:prSet/>
      <dgm:spPr/>
      <dgm:t>
        <a:bodyPr/>
        <a:lstStyle/>
        <a:p>
          <a:endParaRPr lang="tr-TR"/>
        </a:p>
      </dgm:t>
    </dgm:pt>
    <dgm:pt modelId="{198254EE-1578-49BB-A4F5-EF2DA11562E2}" type="pres">
      <dgm:prSet presAssocID="{A8D83A4C-FE5D-4FC9-99E6-AEFC6ECF103E}" presName="linear" presStyleCnt="0">
        <dgm:presLayoutVars>
          <dgm:animLvl val="lvl"/>
          <dgm:resizeHandles val="exact"/>
        </dgm:presLayoutVars>
      </dgm:prSet>
      <dgm:spPr/>
    </dgm:pt>
    <dgm:pt modelId="{A95382E7-B773-43A9-90DD-1D43FF8D621E}" type="pres">
      <dgm:prSet presAssocID="{C6CF5019-F63D-4BE4-B737-3A7ED554DDD9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E4AD10F-9B50-42F9-85DF-ACD6B1C083AE}" type="presOf" srcId="{A8D83A4C-FE5D-4FC9-99E6-AEFC6ECF103E}" destId="{198254EE-1578-49BB-A4F5-EF2DA11562E2}" srcOrd="0" destOrd="0" presId="urn:microsoft.com/office/officeart/2005/8/layout/vList2"/>
    <dgm:cxn modelId="{5CD4F6DD-66B3-4AA3-A58D-63CF8FBCC82A}" srcId="{A8D83A4C-FE5D-4FC9-99E6-AEFC6ECF103E}" destId="{C6CF5019-F63D-4BE4-B737-3A7ED554DDD9}" srcOrd="0" destOrd="0" parTransId="{403735B7-357E-4C63-AD24-B5611F4D3357}" sibTransId="{810324EC-FE1A-4186-8966-E3E97B491194}"/>
    <dgm:cxn modelId="{E1F470FC-23B0-49D4-883B-1519ADC9D23E}" type="presOf" srcId="{C6CF5019-F63D-4BE4-B737-3A7ED554DDD9}" destId="{A95382E7-B773-43A9-90DD-1D43FF8D621E}" srcOrd="0" destOrd="0" presId="urn:microsoft.com/office/officeart/2005/8/layout/vList2"/>
    <dgm:cxn modelId="{B64B1610-6701-4713-85E9-0454D6B4AC28}" type="presParOf" srcId="{198254EE-1578-49BB-A4F5-EF2DA11562E2}" destId="{A95382E7-B773-43A9-90DD-1D43FF8D621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7E50F7-ABA6-4105-821C-44D66456E10E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A648580-046C-46B9-8FCD-ACB8903011DE}">
      <dgm:prSet/>
      <dgm:spPr/>
      <dgm:t>
        <a:bodyPr/>
        <a:lstStyle/>
        <a:p>
          <a:pPr rtl="0"/>
          <a:r>
            <a:rPr lang="tr-TR" u="sng" dirty="0"/>
            <a:t>WHO 1994</a:t>
          </a:r>
          <a:endParaRPr lang="tr-TR" dirty="0"/>
        </a:p>
      </dgm:t>
    </dgm:pt>
    <dgm:pt modelId="{9E3D0105-1DC9-415F-B565-54DA1EE03F32}" type="parTrans" cxnId="{F6CD64F7-D152-43B5-A5A9-7D9EC6320D88}">
      <dgm:prSet/>
      <dgm:spPr/>
      <dgm:t>
        <a:bodyPr/>
        <a:lstStyle/>
        <a:p>
          <a:endParaRPr lang="tr-TR"/>
        </a:p>
      </dgm:t>
    </dgm:pt>
    <dgm:pt modelId="{BDEB20CC-36F6-40D8-BEF3-D6C0BD6545EA}" type="sibTrans" cxnId="{F6CD64F7-D152-43B5-A5A9-7D9EC6320D88}">
      <dgm:prSet/>
      <dgm:spPr/>
      <dgm:t>
        <a:bodyPr/>
        <a:lstStyle/>
        <a:p>
          <a:endParaRPr lang="tr-TR"/>
        </a:p>
      </dgm:t>
    </dgm:pt>
    <dgm:pt modelId="{24ABA9EC-1AC7-4D9E-992D-654B37B586AD}">
      <dgm:prSet/>
      <dgm:spPr/>
      <dgm:t>
        <a:bodyPr/>
        <a:lstStyle/>
        <a:p>
          <a:pPr rtl="0"/>
          <a:r>
            <a:rPr lang="tr-TR"/>
            <a:t>BASİT ATİPİSİZ HİPERPLAZİ</a:t>
          </a:r>
        </a:p>
      </dgm:t>
    </dgm:pt>
    <dgm:pt modelId="{E6105409-C899-4E11-999A-7A767E4C4016}" type="parTrans" cxnId="{3BAAF504-AEE4-4B98-BB59-35BA2CE65872}">
      <dgm:prSet/>
      <dgm:spPr/>
      <dgm:t>
        <a:bodyPr/>
        <a:lstStyle/>
        <a:p>
          <a:endParaRPr lang="tr-TR"/>
        </a:p>
      </dgm:t>
    </dgm:pt>
    <dgm:pt modelId="{99316532-15AD-4B43-B22D-9FC3E047C0A4}" type="sibTrans" cxnId="{3BAAF504-AEE4-4B98-BB59-35BA2CE65872}">
      <dgm:prSet/>
      <dgm:spPr/>
      <dgm:t>
        <a:bodyPr/>
        <a:lstStyle/>
        <a:p>
          <a:endParaRPr lang="tr-TR"/>
        </a:p>
      </dgm:t>
    </dgm:pt>
    <dgm:pt modelId="{7347489A-9EB4-4B34-BC4C-A7300ED936D0}">
      <dgm:prSet/>
      <dgm:spPr/>
      <dgm:t>
        <a:bodyPr/>
        <a:lstStyle/>
        <a:p>
          <a:pPr rtl="0"/>
          <a:r>
            <a:rPr lang="tr-TR" dirty="0"/>
            <a:t>KOMPLEKS ATİPİSİZ HİPERPLAZİ</a:t>
          </a:r>
        </a:p>
      </dgm:t>
    </dgm:pt>
    <dgm:pt modelId="{B61B3EF6-F902-4813-9110-822BC07D07CE}" type="parTrans" cxnId="{B0AE9D0D-D2BC-410C-81A2-2FE05DA048FC}">
      <dgm:prSet/>
      <dgm:spPr/>
      <dgm:t>
        <a:bodyPr/>
        <a:lstStyle/>
        <a:p>
          <a:endParaRPr lang="tr-TR"/>
        </a:p>
      </dgm:t>
    </dgm:pt>
    <dgm:pt modelId="{D59CE18E-7033-47C1-B496-1D3035F1770F}" type="sibTrans" cxnId="{B0AE9D0D-D2BC-410C-81A2-2FE05DA048FC}">
      <dgm:prSet/>
      <dgm:spPr/>
      <dgm:t>
        <a:bodyPr/>
        <a:lstStyle/>
        <a:p>
          <a:endParaRPr lang="tr-TR"/>
        </a:p>
      </dgm:t>
    </dgm:pt>
    <dgm:pt modelId="{5B0870E4-D428-43A5-8F58-888F846C9B4B}">
      <dgm:prSet/>
      <dgm:spPr/>
      <dgm:t>
        <a:bodyPr/>
        <a:lstStyle/>
        <a:p>
          <a:pPr algn="ctr" rtl="0"/>
          <a:r>
            <a:rPr lang="tr-TR" dirty="0"/>
            <a:t>BASİT ATİPİLİ HİPERPLAZİ</a:t>
          </a:r>
        </a:p>
      </dgm:t>
    </dgm:pt>
    <dgm:pt modelId="{2648A3A3-3026-439C-8DE0-9B4E8BCC13B5}" type="parTrans" cxnId="{260B7243-7BCE-4308-9E68-5ADBD166B475}">
      <dgm:prSet/>
      <dgm:spPr/>
      <dgm:t>
        <a:bodyPr/>
        <a:lstStyle/>
        <a:p>
          <a:endParaRPr lang="tr-TR"/>
        </a:p>
      </dgm:t>
    </dgm:pt>
    <dgm:pt modelId="{85054B8B-BEA0-48F7-ACC5-02F12CE3DC1B}" type="sibTrans" cxnId="{260B7243-7BCE-4308-9E68-5ADBD166B475}">
      <dgm:prSet/>
      <dgm:spPr/>
      <dgm:t>
        <a:bodyPr/>
        <a:lstStyle/>
        <a:p>
          <a:endParaRPr lang="tr-TR"/>
        </a:p>
      </dgm:t>
    </dgm:pt>
    <dgm:pt modelId="{C0EE5633-6CCC-4A4F-9EFB-12D4B2027299}">
      <dgm:prSet/>
      <dgm:spPr/>
      <dgm:t>
        <a:bodyPr/>
        <a:lstStyle/>
        <a:p>
          <a:pPr rtl="0"/>
          <a:r>
            <a:rPr lang="tr-TR" dirty="0"/>
            <a:t>KOMPLEKS ATİPİLİ HİPERPLAZİ</a:t>
          </a:r>
        </a:p>
      </dgm:t>
    </dgm:pt>
    <dgm:pt modelId="{2AF536FF-D72C-4ED1-9A1F-2F0889D6000C}" type="parTrans" cxnId="{020E5AC0-FCA1-4413-8332-4FE7EDC220F8}">
      <dgm:prSet/>
      <dgm:spPr/>
      <dgm:t>
        <a:bodyPr/>
        <a:lstStyle/>
        <a:p>
          <a:endParaRPr lang="tr-TR"/>
        </a:p>
      </dgm:t>
    </dgm:pt>
    <dgm:pt modelId="{A63AD1A2-D944-47C4-9134-0B5AE958CCB4}" type="sibTrans" cxnId="{020E5AC0-FCA1-4413-8332-4FE7EDC220F8}">
      <dgm:prSet/>
      <dgm:spPr/>
      <dgm:t>
        <a:bodyPr/>
        <a:lstStyle/>
        <a:p>
          <a:endParaRPr lang="tr-TR"/>
        </a:p>
      </dgm:t>
    </dgm:pt>
    <dgm:pt modelId="{57216086-BEA9-4341-B1FC-D1FAC11CD68D}" type="pres">
      <dgm:prSet presAssocID="{5E7E50F7-ABA6-4105-821C-44D66456E10E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7F8F8F10-B2B9-4E66-A9AF-2DEDE93D6E58}" type="pres">
      <dgm:prSet presAssocID="{5E7E50F7-ABA6-4105-821C-44D66456E10E}" presName="hierFlow" presStyleCnt="0"/>
      <dgm:spPr/>
    </dgm:pt>
    <dgm:pt modelId="{C15ED612-6AAC-4E8A-8554-7CCFD96F3959}" type="pres">
      <dgm:prSet presAssocID="{5E7E50F7-ABA6-4105-821C-44D66456E10E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69AB865-F9F4-42BB-A74C-676AE197936C}" type="pres">
      <dgm:prSet presAssocID="{5A648580-046C-46B9-8FCD-ACB8903011DE}" presName="Name17" presStyleCnt="0"/>
      <dgm:spPr/>
    </dgm:pt>
    <dgm:pt modelId="{9DC67799-3E2C-45E5-B714-BAEAA7BEAD53}" type="pres">
      <dgm:prSet presAssocID="{5A648580-046C-46B9-8FCD-ACB8903011DE}" presName="level1Shape" presStyleLbl="node0" presStyleIdx="0" presStyleCnt="1" custScaleX="188136" custLinFactNeighborX="-35603" custLinFactNeighborY="-17090">
        <dgm:presLayoutVars>
          <dgm:chPref val="3"/>
        </dgm:presLayoutVars>
      </dgm:prSet>
      <dgm:spPr/>
    </dgm:pt>
    <dgm:pt modelId="{CFBA5110-20CB-405C-863C-0BCD9FBA3121}" type="pres">
      <dgm:prSet presAssocID="{5A648580-046C-46B9-8FCD-ACB8903011DE}" presName="hierChild2" presStyleCnt="0"/>
      <dgm:spPr/>
    </dgm:pt>
    <dgm:pt modelId="{067A5277-AF4E-43FF-80E3-165F58A219BA}" type="pres">
      <dgm:prSet presAssocID="{E6105409-C899-4E11-999A-7A767E4C4016}" presName="Name25" presStyleLbl="parChTrans1D2" presStyleIdx="0" presStyleCnt="4"/>
      <dgm:spPr/>
    </dgm:pt>
    <dgm:pt modelId="{4DFB62DE-8760-41A8-A431-DFB8F2E7051F}" type="pres">
      <dgm:prSet presAssocID="{E6105409-C899-4E11-999A-7A767E4C4016}" presName="connTx" presStyleLbl="parChTrans1D2" presStyleIdx="0" presStyleCnt="4"/>
      <dgm:spPr/>
    </dgm:pt>
    <dgm:pt modelId="{B2C9FB8A-C527-4AE6-B704-C7B840B733B8}" type="pres">
      <dgm:prSet presAssocID="{24ABA9EC-1AC7-4D9E-992D-654B37B586AD}" presName="Name30" presStyleCnt="0"/>
      <dgm:spPr/>
    </dgm:pt>
    <dgm:pt modelId="{A163C497-6C23-4805-9F16-AF64F4D2EB0F}" type="pres">
      <dgm:prSet presAssocID="{24ABA9EC-1AC7-4D9E-992D-654B37B586AD}" presName="level2Shape" presStyleLbl="node2" presStyleIdx="0" presStyleCnt="4" custScaleX="217335"/>
      <dgm:spPr/>
    </dgm:pt>
    <dgm:pt modelId="{B0FFF9C1-95F0-49C7-9E19-4AB2587DDC1F}" type="pres">
      <dgm:prSet presAssocID="{24ABA9EC-1AC7-4D9E-992D-654B37B586AD}" presName="hierChild3" presStyleCnt="0"/>
      <dgm:spPr/>
    </dgm:pt>
    <dgm:pt modelId="{7168C6E3-47D1-4469-8067-479FB70040C0}" type="pres">
      <dgm:prSet presAssocID="{B61B3EF6-F902-4813-9110-822BC07D07CE}" presName="Name25" presStyleLbl="parChTrans1D2" presStyleIdx="1" presStyleCnt="4"/>
      <dgm:spPr/>
    </dgm:pt>
    <dgm:pt modelId="{0957CC5F-FD28-4A6B-8122-E25E6B8EF3E5}" type="pres">
      <dgm:prSet presAssocID="{B61B3EF6-F902-4813-9110-822BC07D07CE}" presName="connTx" presStyleLbl="parChTrans1D2" presStyleIdx="1" presStyleCnt="4"/>
      <dgm:spPr/>
    </dgm:pt>
    <dgm:pt modelId="{58E2D8DF-FB2E-4DCA-B304-AE53F29C2B85}" type="pres">
      <dgm:prSet presAssocID="{7347489A-9EB4-4B34-BC4C-A7300ED936D0}" presName="Name30" presStyleCnt="0"/>
      <dgm:spPr/>
    </dgm:pt>
    <dgm:pt modelId="{591954CA-B309-49A2-AB2B-D46A2A5E6D80}" type="pres">
      <dgm:prSet presAssocID="{7347489A-9EB4-4B34-BC4C-A7300ED936D0}" presName="level2Shape" presStyleLbl="node2" presStyleIdx="1" presStyleCnt="4" custScaleX="220739"/>
      <dgm:spPr/>
    </dgm:pt>
    <dgm:pt modelId="{9A1391BA-83EF-42A5-BA7D-7FEEE453EFBD}" type="pres">
      <dgm:prSet presAssocID="{7347489A-9EB4-4B34-BC4C-A7300ED936D0}" presName="hierChild3" presStyleCnt="0"/>
      <dgm:spPr/>
    </dgm:pt>
    <dgm:pt modelId="{8D45F428-881C-4CC3-9F97-5998DB95688D}" type="pres">
      <dgm:prSet presAssocID="{2648A3A3-3026-439C-8DE0-9B4E8BCC13B5}" presName="Name25" presStyleLbl="parChTrans1D2" presStyleIdx="2" presStyleCnt="4"/>
      <dgm:spPr/>
    </dgm:pt>
    <dgm:pt modelId="{B056FEC3-B8A4-4BEE-93DB-E9B588763E17}" type="pres">
      <dgm:prSet presAssocID="{2648A3A3-3026-439C-8DE0-9B4E8BCC13B5}" presName="connTx" presStyleLbl="parChTrans1D2" presStyleIdx="2" presStyleCnt="4"/>
      <dgm:spPr/>
    </dgm:pt>
    <dgm:pt modelId="{0839D253-208F-458E-BC44-D4DD8F1C79C7}" type="pres">
      <dgm:prSet presAssocID="{5B0870E4-D428-43A5-8F58-888F846C9B4B}" presName="Name30" presStyleCnt="0"/>
      <dgm:spPr/>
    </dgm:pt>
    <dgm:pt modelId="{53268A30-4685-4227-9CFE-636ADB85F098}" type="pres">
      <dgm:prSet presAssocID="{5B0870E4-D428-43A5-8F58-888F846C9B4B}" presName="level2Shape" presStyleLbl="node2" presStyleIdx="2" presStyleCnt="4" custScaleX="218759"/>
      <dgm:spPr/>
    </dgm:pt>
    <dgm:pt modelId="{E93DD42B-976B-4F49-A815-B6B84AF51798}" type="pres">
      <dgm:prSet presAssocID="{5B0870E4-D428-43A5-8F58-888F846C9B4B}" presName="hierChild3" presStyleCnt="0"/>
      <dgm:spPr/>
    </dgm:pt>
    <dgm:pt modelId="{0EE061A1-E3A4-4A55-87F1-E9E21630ECB4}" type="pres">
      <dgm:prSet presAssocID="{2AF536FF-D72C-4ED1-9A1F-2F0889D6000C}" presName="Name25" presStyleLbl="parChTrans1D2" presStyleIdx="3" presStyleCnt="4"/>
      <dgm:spPr/>
    </dgm:pt>
    <dgm:pt modelId="{59E51D02-C65D-4A7A-8B52-B2562D523B88}" type="pres">
      <dgm:prSet presAssocID="{2AF536FF-D72C-4ED1-9A1F-2F0889D6000C}" presName="connTx" presStyleLbl="parChTrans1D2" presStyleIdx="3" presStyleCnt="4"/>
      <dgm:spPr/>
    </dgm:pt>
    <dgm:pt modelId="{6EC59DDA-A14B-45D3-A7B4-E54E33F5AC2A}" type="pres">
      <dgm:prSet presAssocID="{C0EE5633-6CCC-4A4F-9EFB-12D4B2027299}" presName="Name30" presStyleCnt="0"/>
      <dgm:spPr/>
    </dgm:pt>
    <dgm:pt modelId="{B939928F-A50F-4DD5-BF0C-ABD377F3FEA4}" type="pres">
      <dgm:prSet presAssocID="{C0EE5633-6CCC-4A4F-9EFB-12D4B2027299}" presName="level2Shape" presStyleLbl="node2" presStyleIdx="3" presStyleCnt="4" custScaleX="223031"/>
      <dgm:spPr/>
    </dgm:pt>
    <dgm:pt modelId="{E698D30E-910E-4C01-8471-F5AFFE98196C}" type="pres">
      <dgm:prSet presAssocID="{C0EE5633-6CCC-4A4F-9EFB-12D4B2027299}" presName="hierChild3" presStyleCnt="0"/>
      <dgm:spPr/>
    </dgm:pt>
    <dgm:pt modelId="{13E770B0-5616-44BE-94BC-CC6FE01CE1CE}" type="pres">
      <dgm:prSet presAssocID="{5E7E50F7-ABA6-4105-821C-44D66456E10E}" presName="bgShapesFlow" presStyleCnt="0"/>
      <dgm:spPr/>
    </dgm:pt>
  </dgm:ptLst>
  <dgm:cxnLst>
    <dgm:cxn modelId="{3BAAF504-AEE4-4B98-BB59-35BA2CE65872}" srcId="{5A648580-046C-46B9-8FCD-ACB8903011DE}" destId="{24ABA9EC-1AC7-4D9E-992D-654B37B586AD}" srcOrd="0" destOrd="0" parTransId="{E6105409-C899-4E11-999A-7A767E4C4016}" sibTransId="{99316532-15AD-4B43-B22D-9FC3E047C0A4}"/>
    <dgm:cxn modelId="{66CB7406-AD59-401F-AE27-0049AD83DDBE}" type="presOf" srcId="{2648A3A3-3026-439C-8DE0-9B4E8BCC13B5}" destId="{8D45F428-881C-4CC3-9F97-5998DB95688D}" srcOrd="0" destOrd="0" presId="urn:microsoft.com/office/officeart/2005/8/layout/hierarchy5"/>
    <dgm:cxn modelId="{B0AE9D0D-D2BC-410C-81A2-2FE05DA048FC}" srcId="{5A648580-046C-46B9-8FCD-ACB8903011DE}" destId="{7347489A-9EB4-4B34-BC4C-A7300ED936D0}" srcOrd="1" destOrd="0" parTransId="{B61B3EF6-F902-4813-9110-822BC07D07CE}" sibTransId="{D59CE18E-7033-47C1-B496-1D3035F1770F}"/>
    <dgm:cxn modelId="{2ABD991F-0763-46B2-B4EC-CA2B01344280}" type="presOf" srcId="{C0EE5633-6CCC-4A4F-9EFB-12D4B2027299}" destId="{B939928F-A50F-4DD5-BF0C-ABD377F3FEA4}" srcOrd="0" destOrd="0" presId="urn:microsoft.com/office/officeart/2005/8/layout/hierarchy5"/>
    <dgm:cxn modelId="{F07F193F-1DB0-4BAD-B1FF-2BADD0F04E60}" type="presOf" srcId="{B61B3EF6-F902-4813-9110-822BC07D07CE}" destId="{0957CC5F-FD28-4A6B-8122-E25E6B8EF3E5}" srcOrd="1" destOrd="0" presId="urn:microsoft.com/office/officeart/2005/8/layout/hierarchy5"/>
    <dgm:cxn modelId="{53B67240-AD7A-40CD-9656-691630133A65}" type="presOf" srcId="{B61B3EF6-F902-4813-9110-822BC07D07CE}" destId="{7168C6E3-47D1-4469-8067-479FB70040C0}" srcOrd="0" destOrd="0" presId="urn:microsoft.com/office/officeart/2005/8/layout/hierarchy5"/>
    <dgm:cxn modelId="{260B7243-7BCE-4308-9E68-5ADBD166B475}" srcId="{5A648580-046C-46B9-8FCD-ACB8903011DE}" destId="{5B0870E4-D428-43A5-8F58-888F846C9B4B}" srcOrd="2" destOrd="0" parTransId="{2648A3A3-3026-439C-8DE0-9B4E8BCC13B5}" sibTransId="{85054B8B-BEA0-48F7-ACC5-02F12CE3DC1B}"/>
    <dgm:cxn modelId="{EABEFE55-C13D-4F7C-A623-395538CCBF26}" type="presOf" srcId="{5B0870E4-D428-43A5-8F58-888F846C9B4B}" destId="{53268A30-4685-4227-9CFE-636ADB85F098}" srcOrd="0" destOrd="0" presId="urn:microsoft.com/office/officeart/2005/8/layout/hierarchy5"/>
    <dgm:cxn modelId="{38A6087F-36A2-4D64-8036-6CD399A8E11A}" type="presOf" srcId="{E6105409-C899-4E11-999A-7A767E4C4016}" destId="{067A5277-AF4E-43FF-80E3-165F58A219BA}" srcOrd="0" destOrd="0" presId="urn:microsoft.com/office/officeart/2005/8/layout/hierarchy5"/>
    <dgm:cxn modelId="{C4F18D8C-A0A7-48A1-A4C4-D196422FD25D}" type="presOf" srcId="{7347489A-9EB4-4B34-BC4C-A7300ED936D0}" destId="{591954CA-B309-49A2-AB2B-D46A2A5E6D80}" srcOrd="0" destOrd="0" presId="urn:microsoft.com/office/officeart/2005/8/layout/hierarchy5"/>
    <dgm:cxn modelId="{134DB1B0-53E6-4117-B194-432178967BF1}" type="presOf" srcId="{E6105409-C899-4E11-999A-7A767E4C4016}" destId="{4DFB62DE-8760-41A8-A431-DFB8F2E7051F}" srcOrd="1" destOrd="0" presId="urn:microsoft.com/office/officeart/2005/8/layout/hierarchy5"/>
    <dgm:cxn modelId="{A0FA9BB4-F273-4056-9BD4-BB84F35698AC}" type="presOf" srcId="{24ABA9EC-1AC7-4D9E-992D-654B37B586AD}" destId="{A163C497-6C23-4805-9F16-AF64F4D2EB0F}" srcOrd="0" destOrd="0" presId="urn:microsoft.com/office/officeart/2005/8/layout/hierarchy5"/>
    <dgm:cxn modelId="{7E25D4B8-562F-4A5B-B2D9-0681F7FE2BD9}" type="presOf" srcId="{2648A3A3-3026-439C-8DE0-9B4E8BCC13B5}" destId="{B056FEC3-B8A4-4BEE-93DB-E9B588763E17}" srcOrd="1" destOrd="0" presId="urn:microsoft.com/office/officeart/2005/8/layout/hierarchy5"/>
    <dgm:cxn modelId="{40D7C4BD-F8C4-47F4-8754-82896292962E}" type="presOf" srcId="{2AF536FF-D72C-4ED1-9A1F-2F0889D6000C}" destId="{0EE061A1-E3A4-4A55-87F1-E9E21630ECB4}" srcOrd="0" destOrd="0" presId="urn:microsoft.com/office/officeart/2005/8/layout/hierarchy5"/>
    <dgm:cxn modelId="{020E5AC0-FCA1-4413-8332-4FE7EDC220F8}" srcId="{5A648580-046C-46B9-8FCD-ACB8903011DE}" destId="{C0EE5633-6CCC-4A4F-9EFB-12D4B2027299}" srcOrd="3" destOrd="0" parTransId="{2AF536FF-D72C-4ED1-9A1F-2F0889D6000C}" sibTransId="{A63AD1A2-D944-47C4-9134-0B5AE958CCB4}"/>
    <dgm:cxn modelId="{BA0FA2DA-5825-43B3-9B30-DDAE33E9E921}" type="presOf" srcId="{5A648580-046C-46B9-8FCD-ACB8903011DE}" destId="{9DC67799-3E2C-45E5-B714-BAEAA7BEAD53}" srcOrd="0" destOrd="0" presId="urn:microsoft.com/office/officeart/2005/8/layout/hierarchy5"/>
    <dgm:cxn modelId="{70C77BDB-2CCB-4C29-A340-4D3E8B05F75B}" type="presOf" srcId="{2AF536FF-D72C-4ED1-9A1F-2F0889D6000C}" destId="{59E51D02-C65D-4A7A-8B52-B2562D523B88}" srcOrd="1" destOrd="0" presId="urn:microsoft.com/office/officeart/2005/8/layout/hierarchy5"/>
    <dgm:cxn modelId="{E6A099E2-A435-402E-8B71-627C696E1B3D}" type="presOf" srcId="{5E7E50F7-ABA6-4105-821C-44D66456E10E}" destId="{57216086-BEA9-4341-B1FC-D1FAC11CD68D}" srcOrd="0" destOrd="0" presId="urn:microsoft.com/office/officeart/2005/8/layout/hierarchy5"/>
    <dgm:cxn modelId="{F6CD64F7-D152-43B5-A5A9-7D9EC6320D88}" srcId="{5E7E50F7-ABA6-4105-821C-44D66456E10E}" destId="{5A648580-046C-46B9-8FCD-ACB8903011DE}" srcOrd="0" destOrd="0" parTransId="{9E3D0105-1DC9-415F-B565-54DA1EE03F32}" sibTransId="{BDEB20CC-36F6-40D8-BEF3-D6C0BD6545EA}"/>
    <dgm:cxn modelId="{86E69D47-ABF1-40C8-9333-782BD3CE26F5}" type="presParOf" srcId="{57216086-BEA9-4341-B1FC-D1FAC11CD68D}" destId="{7F8F8F10-B2B9-4E66-A9AF-2DEDE93D6E58}" srcOrd="0" destOrd="0" presId="urn:microsoft.com/office/officeart/2005/8/layout/hierarchy5"/>
    <dgm:cxn modelId="{F2AFCFEC-6CF2-40E7-8A89-EBB12134F6FD}" type="presParOf" srcId="{7F8F8F10-B2B9-4E66-A9AF-2DEDE93D6E58}" destId="{C15ED612-6AAC-4E8A-8554-7CCFD96F3959}" srcOrd="0" destOrd="0" presId="urn:microsoft.com/office/officeart/2005/8/layout/hierarchy5"/>
    <dgm:cxn modelId="{9CC4FD37-2CA4-4E56-97EE-BE67134C1532}" type="presParOf" srcId="{C15ED612-6AAC-4E8A-8554-7CCFD96F3959}" destId="{E69AB865-F9F4-42BB-A74C-676AE197936C}" srcOrd="0" destOrd="0" presId="urn:microsoft.com/office/officeart/2005/8/layout/hierarchy5"/>
    <dgm:cxn modelId="{AF215439-AC66-45FF-BA75-14AEED39BA50}" type="presParOf" srcId="{E69AB865-F9F4-42BB-A74C-676AE197936C}" destId="{9DC67799-3E2C-45E5-B714-BAEAA7BEAD53}" srcOrd="0" destOrd="0" presId="urn:microsoft.com/office/officeart/2005/8/layout/hierarchy5"/>
    <dgm:cxn modelId="{2A4BA483-597A-4A80-8513-D5A9D6C08A3D}" type="presParOf" srcId="{E69AB865-F9F4-42BB-A74C-676AE197936C}" destId="{CFBA5110-20CB-405C-863C-0BCD9FBA3121}" srcOrd="1" destOrd="0" presId="urn:microsoft.com/office/officeart/2005/8/layout/hierarchy5"/>
    <dgm:cxn modelId="{69F30A52-2C43-446B-95CC-C95C2348B9BA}" type="presParOf" srcId="{CFBA5110-20CB-405C-863C-0BCD9FBA3121}" destId="{067A5277-AF4E-43FF-80E3-165F58A219BA}" srcOrd="0" destOrd="0" presId="urn:microsoft.com/office/officeart/2005/8/layout/hierarchy5"/>
    <dgm:cxn modelId="{98EC9777-ADEE-428D-A34E-A808D2155B8B}" type="presParOf" srcId="{067A5277-AF4E-43FF-80E3-165F58A219BA}" destId="{4DFB62DE-8760-41A8-A431-DFB8F2E7051F}" srcOrd="0" destOrd="0" presId="urn:microsoft.com/office/officeart/2005/8/layout/hierarchy5"/>
    <dgm:cxn modelId="{54236E99-375F-4C7A-AB42-6432AB2BF8CF}" type="presParOf" srcId="{CFBA5110-20CB-405C-863C-0BCD9FBA3121}" destId="{B2C9FB8A-C527-4AE6-B704-C7B840B733B8}" srcOrd="1" destOrd="0" presId="urn:microsoft.com/office/officeart/2005/8/layout/hierarchy5"/>
    <dgm:cxn modelId="{9D678237-CCBE-4087-9473-284FC484757D}" type="presParOf" srcId="{B2C9FB8A-C527-4AE6-B704-C7B840B733B8}" destId="{A163C497-6C23-4805-9F16-AF64F4D2EB0F}" srcOrd="0" destOrd="0" presId="urn:microsoft.com/office/officeart/2005/8/layout/hierarchy5"/>
    <dgm:cxn modelId="{77D3EBC8-709E-4EF6-802D-C3551D16481C}" type="presParOf" srcId="{B2C9FB8A-C527-4AE6-B704-C7B840B733B8}" destId="{B0FFF9C1-95F0-49C7-9E19-4AB2587DDC1F}" srcOrd="1" destOrd="0" presId="urn:microsoft.com/office/officeart/2005/8/layout/hierarchy5"/>
    <dgm:cxn modelId="{83828A75-B12E-41D4-8A51-C4F794F4FC95}" type="presParOf" srcId="{CFBA5110-20CB-405C-863C-0BCD9FBA3121}" destId="{7168C6E3-47D1-4469-8067-479FB70040C0}" srcOrd="2" destOrd="0" presId="urn:microsoft.com/office/officeart/2005/8/layout/hierarchy5"/>
    <dgm:cxn modelId="{8F0E069A-242E-4568-81FA-AE55EA8566FC}" type="presParOf" srcId="{7168C6E3-47D1-4469-8067-479FB70040C0}" destId="{0957CC5F-FD28-4A6B-8122-E25E6B8EF3E5}" srcOrd="0" destOrd="0" presId="urn:microsoft.com/office/officeart/2005/8/layout/hierarchy5"/>
    <dgm:cxn modelId="{9E034E48-0935-4B2E-B3A1-779313A059D7}" type="presParOf" srcId="{CFBA5110-20CB-405C-863C-0BCD9FBA3121}" destId="{58E2D8DF-FB2E-4DCA-B304-AE53F29C2B85}" srcOrd="3" destOrd="0" presId="urn:microsoft.com/office/officeart/2005/8/layout/hierarchy5"/>
    <dgm:cxn modelId="{7C02DC96-CA45-4F54-BB6D-AD44068A20F1}" type="presParOf" srcId="{58E2D8DF-FB2E-4DCA-B304-AE53F29C2B85}" destId="{591954CA-B309-49A2-AB2B-D46A2A5E6D80}" srcOrd="0" destOrd="0" presId="urn:microsoft.com/office/officeart/2005/8/layout/hierarchy5"/>
    <dgm:cxn modelId="{4FF2FA48-C2F9-4757-93A9-BCA5E2731E1B}" type="presParOf" srcId="{58E2D8DF-FB2E-4DCA-B304-AE53F29C2B85}" destId="{9A1391BA-83EF-42A5-BA7D-7FEEE453EFBD}" srcOrd="1" destOrd="0" presId="urn:microsoft.com/office/officeart/2005/8/layout/hierarchy5"/>
    <dgm:cxn modelId="{5E125E7F-A0C7-4E58-AA39-1DF7F0BB75C9}" type="presParOf" srcId="{CFBA5110-20CB-405C-863C-0BCD9FBA3121}" destId="{8D45F428-881C-4CC3-9F97-5998DB95688D}" srcOrd="4" destOrd="0" presId="urn:microsoft.com/office/officeart/2005/8/layout/hierarchy5"/>
    <dgm:cxn modelId="{7DF57C2E-DB11-41F6-A517-25BDADEDC96E}" type="presParOf" srcId="{8D45F428-881C-4CC3-9F97-5998DB95688D}" destId="{B056FEC3-B8A4-4BEE-93DB-E9B588763E17}" srcOrd="0" destOrd="0" presId="urn:microsoft.com/office/officeart/2005/8/layout/hierarchy5"/>
    <dgm:cxn modelId="{7AFFFA0F-93BA-47CE-881C-9932C6CB4BC0}" type="presParOf" srcId="{CFBA5110-20CB-405C-863C-0BCD9FBA3121}" destId="{0839D253-208F-458E-BC44-D4DD8F1C79C7}" srcOrd="5" destOrd="0" presId="urn:microsoft.com/office/officeart/2005/8/layout/hierarchy5"/>
    <dgm:cxn modelId="{EF7DCEA6-13F7-4F6B-BAFC-CFBAC9D4794B}" type="presParOf" srcId="{0839D253-208F-458E-BC44-D4DD8F1C79C7}" destId="{53268A30-4685-4227-9CFE-636ADB85F098}" srcOrd="0" destOrd="0" presId="urn:microsoft.com/office/officeart/2005/8/layout/hierarchy5"/>
    <dgm:cxn modelId="{54AB1004-EFC5-43F3-9922-C50E68D3A582}" type="presParOf" srcId="{0839D253-208F-458E-BC44-D4DD8F1C79C7}" destId="{E93DD42B-976B-4F49-A815-B6B84AF51798}" srcOrd="1" destOrd="0" presId="urn:microsoft.com/office/officeart/2005/8/layout/hierarchy5"/>
    <dgm:cxn modelId="{354BE761-F3CD-44D2-A2E0-345B38B22F50}" type="presParOf" srcId="{CFBA5110-20CB-405C-863C-0BCD9FBA3121}" destId="{0EE061A1-E3A4-4A55-87F1-E9E21630ECB4}" srcOrd="6" destOrd="0" presId="urn:microsoft.com/office/officeart/2005/8/layout/hierarchy5"/>
    <dgm:cxn modelId="{83AA745E-206E-46FF-8959-9D188E4DA514}" type="presParOf" srcId="{0EE061A1-E3A4-4A55-87F1-E9E21630ECB4}" destId="{59E51D02-C65D-4A7A-8B52-B2562D523B88}" srcOrd="0" destOrd="0" presId="urn:microsoft.com/office/officeart/2005/8/layout/hierarchy5"/>
    <dgm:cxn modelId="{DDEB577A-C0B8-43C8-BD51-6979432F90D5}" type="presParOf" srcId="{CFBA5110-20CB-405C-863C-0BCD9FBA3121}" destId="{6EC59DDA-A14B-45D3-A7B4-E54E33F5AC2A}" srcOrd="7" destOrd="0" presId="urn:microsoft.com/office/officeart/2005/8/layout/hierarchy5"/>
    <dgm:cxn modelId="{C5430CC3-B711-47F5-AD12-E9783221E620}" type="presParOf" srcId="{6EC59DDA-A14B-45D3-A7B4-E54E33F5AC2A}" destId="{B939928F-A50F-4DD5-BF0C-ABD377F3FEA4}" srcOrd="0" destOrd="0" presId="urn:microsoft.com/office/officeart/2005/8/layout/hierarchy5"/>
    <dgm:cxn modelId="{86EFE942-AB23-4B96-B4FE-9D037C68595D}" type="presParOf" srcId="{6EC59DDA-A14B-45D3-A7B4-E54E33F5AC2A}" destId="{E698D30E-910E-4C01-8471-F5AFFE98196C}" srcOrd="1" destOrd="0" presId="urn:microsoft.com/office/officeart/2005/8/layout/hierarchy5"/>
    <dgm:cxn modelId="{8BB27ABA-1A0A-4D35-A2CD-36BB3454C450}" type="presParOf" srcId="{57216086-BEA9-4341-B1FC-D1FAC11CD68D}" destId="{13E770B0-5616-44BE-94BC-CC6FE01CE1CE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95257FE-CD2B-43FD-858F-3089BF23996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11BFBE1B-C9FE-4ADA-A915-800514EE7929}">
      <dgm:prSet/>
      <dgm:spPr/>
      <dgm:t>
        <a:bodyPr/>
        <a:lstStyle/>
        <a:p>
          <a:pPr rtl="0"/>
          <a:r>
            <a:rPr lang="tr-TR" b="1" baseline="0"/>
            <a:t>ENDOMETRİYAL HİPERPLAZİ-KANSER RİSKİ</a:t>
          </a:r>
          <a:endParaRPr lang="tr-TR"/>
        </a:p>
      </dgm:t>
    </dgm:pt>
    <dgm:pt modelId="{97AB88F2-39F5-453F-959F-886BE954B52A}" type="parTrans" cxnId="{D88D4713-C01B-46E2-947A-78E0B367D5B4}">
      <dgm:prSet/>
      <dgm:spPr/>
      <dgm:t>
        <a:bodyPr/>
        <a:lstStyle/>
        <a:p>
          <a:endParaRPr lang="tr-TR"/>
        </a:p>
      </dgm:t>
    </dgm:pt>
    <dgm:pt modelId="{171D3001-97CB-4729-8A50-94C8890B92DB}" type="sibTrans" cxnId="{D88D4713-C01B-46E2-947A-78E0B367D5B4}">
      <dgm:prSet/>
      <dgm:spPr/>
      <dgm:t>
        <a:bodyPr/>
        <a:lstStyle/>
        <a:p>
          <a:endParaRPr lang="tr-TR"/>
        </a:p>
      </dgm:t>
    </dgm:pt>
    <dgm:pt modelId="{3F0957E3-E3D0-4D83-95F2-2AF7D9F7D5FA}" type="pres">
      <dgm:prSet presAssocID="{695257FE-CD2B-43FD-858F-3089BF239963}" presName="linear" presStyleCnt="0">
        <dgm:presLayoutVars>
          <dgm:animLvl val="lvl"/>
          <dgm:resizeHandles val="exact"/>
        </dgm:presLayoutVars>
      </dgm:prSet>
      <dgm:spPr/>
    </dgm:pt>
    <dgm:pt modelId="{ABA8FAAE-8967-4CB7-83FC-B00A34ECD6A4}" type="pres">
      <dgm:prSet presAssocID="{11BFBE1B-C9FE-4ADA-A915-800514EE7929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D88D4713-C01B-46E2-947A-78E0B367D5B4}" srcId="{695257FE-CD2B-43FD-858F-3089BF239963}" destId="{11BFBE1B-C9FE-4ADA-A915-800514EE7929}" srcOrd="0" destOrd="0" parTransId="{97AB88F2-39F5-453F-959F-886BE954B52A}" sibTransId="{171D3001-97CB-4729-8A50-94C8890B92DB}"/>
    <dgm:cxn modelId="{7BDF1F2D-EF63-45BE-A0A6-AD70E8182C86}" type="presOf" srcId="{695257FE-CD2B-43FD-858F-3089BF239963}" destId="{3F0957E3-E3D0-4D83-95F2-2AF7D9F7D5FA}" srcOrd="0" destOrd="0" presId="urn:microsoft.com/office/officeart/2005/8/layout/vList2"/>
    <dgm:cxn modelId="{34AF0DB5-0692-468A-A3FD-4EB45C124BD7}" type="presOf" srcId="{11BFBE1B-C9FE-4ADA-A915-800514EE7929}" destId="{ABA8FAAE-8967-4CB7-83FC-B00A34ECD6A4}" srcOrd="0" destOrd="0" presId="urn:microsoft.com/office/officeart/2005/8/layout/vList2"/>
    <dgm:cxn modelId="{C765476D-45DB-4051-B805-C2FDBC146327}" type="presParOf" srcId="{3F0957E3-E3D0-4D83-95F2-2AF7D9F7D5FA}" destId="{ABA8FAAE-8967-4CB7-83FC-B00A34ECD6A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66981AE-EC98-4515-A406-D558AF25F01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79CE45F-32C9-47A6-9FBE-074352E07A2C}">
      <dgm:prSet/>
      <dgm:spPr/>
      <dgm:t>
        <a:bodyPr/>
        <a:lstStyle/>
        <a:p>
          <a:pPr rtl="0"/>
          <a:r>
            <a:rPr lang="tr-TR" b="1" baseline="0" dirty="0"/>
            <a:t>ENDOMETRİAL İNTRAEPİTELİAL NEOPLAZİ (EIN ,2003)</a:t>
          </a:r>
          <a:br>
            <a:rPr lang="tr-TR" b="1" baseline="0" dirty="0"/>
          </a:br>
          <a:endParaRPr lang="tr-TR" dirty="0"/>
        </a:p>
      </dgm:t>
    </dgm:pt>
    <dgm:pt modelId="{B8717DB2-E8E6-402A-89E4-2A0A88D8F676}" type="parTrans" cxnId="{EA34106D-82FF-4728-831B-9CC7E139784F}">
      <dgm:prSet/>
      <dgm:spPr/>
      <dgm:t>
        <a:bodyPr/>
        <a:lstStyle/>
        <a:p>
          <a:endParaRPr lang="tr-TR"/>
        </a:p>
      </dgm:t>
    </dgm:pt>
    <dgm:pt modelId="{BD882E77-69B2-474F-83DC-11BB490718AE}" type="sibTrans" cxnId="{EA34106D-82FF-4728-831B-9CC7E139784F}">
      <dgm:prSet/>
      <dgm:spPr/>
      <dgm:t>
        <a:bodyPr/>
        <a:lstStyle/>
        <a:p>
          <a:endParaRPr lang="tr-TR"/>
        </a:p>
      </dgm:t>
    </dgm:pt>
    <dgm:pt modelId="{80AA6044-6FFF-4546-9742-C0F50F6A54AA}" type="pres">
      <dgm:prSet presAssocID="{966981AE-EC98-4515-A406-D558AF25F01F}" presName="Name0" presStyleCnt="0">
        <dgm:presLayoutVars>
          <dgm:dir/>
          <dgm:animLvl val="lvl"/>
          <dgm:resizeHandles val="exact"/>
        </dgm:presLayoutVars>
      </dgm:prSet>
      <dgm:spPr/>
    </dgm:pt>
    <dgm:pt modelId="{FC887B22-A230-494D-8944-E2E2768E4A16}" type="pres">
      <dgm:prSet presAssocID="{879CE45F-32C9-47A6-9FBE-074352E07A2C}" presName="linNode" presStyleCnt="0"/>
      <dgm:spPr/>
    </dgm:pt>
    <dgm:pt modelId="{A37A09F8-1962-4308-91C5-31ACE2D7433F}" type="pres">
      <dgm:prSet presAssocID="{879CE45F-32C9-47A6-9FBE-074352E07A2C}" presName="parentText" presStyleLbl="node1" presStyleIdx="0" presStyleCnt="1" custScaleX="277778">
        <dgm:presLayoutVars>
          <dgm:chMax val="1"/>
          <dgm:bulletEnabled val="1"/>
        </dgm:presLayoutVars>
      </dgm:prSet>
      <dgm:spPr/>
    </dgm:pt>
  </dgm:ptLst>
  <dgm:cxnLst>
    <dgm:cxn modelId="{92799F08-87A5-4B53-AB31-22A619263179}" type="presOf" srcId="{966981AE-EC98-4515-A406-D558AF25F01F}" destId="{80AA6044-6FFF-4546-9742-C0F50F6A54AA}" srcOrd="0" destOrd="0" presId="urn:microsoft.com/office/officeart/2005/8/layout/vList5"/>
    <dgm:cxn modelId="{EA34106D-82FF-4728-831B-9CC7E139784F}" srcId="{966981AE-EC98-4515-A406-D558AF25F01F}" destId="{879CE45F-32C9-47A6-9FBE-074352E07A2C}" srcOrd="0" destOrd="0" parTransId="{B8717DB2-E8E6-402A-89E4-2A0A88D8F676}" sibTransId="{BD882E77-69B2-474F-83DC-11BB490718AE}"/>
    <dgm:cxn modelId="{CBD4AC5A-9EB8-4448-A9D8-4C617AC276B2}" type="presOf" srcId="{879CE45F-32C9-47A6-9FBE-074352E07A2C}" destId="{A37A09F8-1962-4308-91C5-31ACE2D7433F}" srcOrd="0" destOrd="0" presId="urn:microsoft.com/office/officeart/2005/8/layout/vList5"/>
    <dgm:cxn modelId="{691338AA-7675-42BF-920C-42CA6E4265C2}" type="presParOf" srcId="{80AA6044-6FFF-4546-9742-C0F50F6A54AA}" destId="{FC887B22-A230-494D-8944-E2E2768E4A16}" srcOrd="0" destOrd="0" presId="urn:microsoft.com/office/officeart/2005/8/layout/vList5"/>
    <dgm:cxn modelId="{D0804003-35BF-459A-B52C-76BDF2A995DB}" type="presParOf" srcId="{FC887B22-A230-494D-8944-E2E2768E4A16}" destId="{A37A09F8-1962-4308-91C5-31ACE2D7433F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4E3B6D6-42E5-42C1-84F6-4A9665E1F8C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2F91D75-DF52-4C46-87D9-C2F78412BC64}">
      <dgm:prSet/>
      <dgm:spPr/>
      <dgm:t>
        <a:bodyPr/>
        <a:lstStyle/>
        <a:p>
          <a:pPr rtl="0"/>
          <a:r>
            <a:rPr lang="tr-TR" dirty="0"/>
            <a:t>BENİNG(ENDOMETRİAL HİPERPLAZİ)</a:t>
          </a:r>
        </a:p>
      </dgm:t>
    </dgm:pt>
    <dgm:pt modelId="{4ACD6181-6A69-499C-8A4E-4CC3746EF790}" type="parTrans" cxnId="{2A0BE62D-C73A-400B-8D9E-98BCD6626E14}">
      <dgm:prSet/>
      <dgm:spPr/>
      <dgm:t>
        <a:bodyPr/>
        <a:lstStyle/>
        <a:p>
          <a:endParaRPr lang="tr-TR"/>
        </a:p>
      </dgm:t>
    </dgm:pt>
    <dgm:pt modelId="{837C938B-DF15-4162-9305-84C87ECB9536}" type="sibTrans" cxnId="{2A0BE62D-C73A-400B-8D9E-98BCD6626E14}">
      <dgm:prSet/>
      <dgm:spPr/>
      <dgm:t>
        <a:bodyPr/>
        <a:lstStyle/>
        <a:p>
          <a:endParaRPr lang="tr-TR"/>
        </a:p>
      </dgm:t>
    </dgm:pt>
    <dgm:pt modelId="{FE34D7AE-7D83-4687-8C22-88C0F354A401}">
      <dgm:prSet/>
      <dgm:spPr/>
      <dgm:t>
        <a:bodyPr/>
        <a:lstStyle/>
        <a:p>
          <a:pPr rtl="0"/>
          <a:r>
            <a:rPr lang="tr-TR" dirty="0"/>
            <a:t>PREMALİGN (EIN İÇİN GEREKLİ OLAN 5 HİSTOLOJİK KRİTER)</a:t>
          </a:r>
        </a:p>
      </dgm:t>
    </dgm:pt>
    <dgm:pt modelId="{6BF7E890-55E5-4619-9669-E7D22803F991}" type="parTrans" cxnId="{ACB24A47-6391-4274-B701-6C4AECA94B03}">
      <dgm:prSet/>
      <dgm:spPr/>
      <dgm:t>
        <a:bodyPr/>
        <a:lstStyle/>
        <a:p>
          <a:endParaRPr lang="tr-TR"/>
        </a:p>
      </dgm:t>
    </dgm:pt>
    <dgm:pt modelId="{E954102A-2106-49D6-9AD8-A87465EABEE5}" type="sibTrans" cxnId="{ACB24A47-6391-4274-B701-6C4AECA94B03}">
      <dgm:prSet/>
      <dgm:spPr/>
      <dgm:t>
        <a:bodyPr/>
        <a:lstStyle/>
        <a:p>
          <a:endParaRPr lang="tr-TR"/>
        </a:p>
      </dgm:t>
    </dgm:pt>
    <dgm:pt modelId="{3753B27B-FEB7-4DF1-AE3A-EAD2CBF341B0}">
      <dgm:prSet/>
      <dgm:spPr/>
      <dgm:t>
        <a:bodyPr/>
        <a:lstStyle/>
        <a:p>
          <a:pPr rtl="0"/>
          <a:r>
            <a:rPr lang="tr-TR" dirty="0"/>
            <a:t>MALİGN (ENDOMETRİUM KANSERİ)</a:t>
          </a:r>
        </a:p>
      </dgm:t>
    </dgm:pt>
    <dgm:pt modelId="{0D027A68-2019-4ABC-8DBB-86E08A3F4D14}" type="parTrans" cxnId="{BA289F33-31AE-4313-937C-ED3DCB36354D}">
      <dgm:prSet/>
      <dgm:spPr/>
      <dgm:t>
        <a:bodyPr/>
        <a:lstStyle/>
        <a:p>
          <a:endParaRPr lang="tr-TR"/>
        </a:p>
      </dgm:t>
    </dgm:pt>
    <dgm:pt modelId="{CFD2E632-3A68-4201-ABF0-2760E438EF3A}" type="sibTrans" cxnId="{BA289F33-31AE-4313-937C-ED3DCB36354D}">
      <dgm:prSet/>
      <dgm:spPr/>
      <dgm:t>
        <a:bodyPr/>
        <a:lstStyle/>
        <a:p>
          <a:endParaRPr lang="tr-TR"/>
        </a:p>
      </dgm:t>
    </dgm:pt>
    <dgm:pt modelId="{451768EB-E91B-4F53-AA6C-5D0D273AEDC0}" type="pres">
      <dgm:prSet presAssocID="{E4E3B6D6-42E5-42C1-84F6-4A9665E1F8C6}" presName="Name0" presStyleCnt="0">
        <dgm:presLayoutVars>
          <dgm:dir/>
          <dgm:animLvl val="lvl"/>
          <dgm:resizeHandles val="exact"/>
        </dgm:presLayoutVars>
      </dgm:prSet>
      <dgm:spPr/>
    </dgm:pt>
    <dgm:pt modelId="{EADBEC25-2228-4D68-970B-7D2FBB6E1399}" type="pres">
      <dgm:prSet presAssocID="{92F91D75-DF52-4C46-87D9-C2F78412BC64}" presName="linNode" presStyleCnt="0"/>
      <dgm:spPr/>
    </dgm:pt>
    <dgm:pt modelId="{92F95342-F4BA-4992-AC4D-2C5BFBF27888}" type="pres">
      <dgm:prSet presAssocID="{92F91D75-DF52-4C46-87D9-C2F78412BC64}" presName="parentText" presStyleLbl="node1" presStyleIdx="0" presStyleCnt="3" custScaleX="173317" custLinFactNeighborX="-15305" custLinFactNeighborY="3206">
        <dgm:presLayoutVars>
          <dgm:chMax val="1"/>
          <dgm:bulletEnabled val="1"/>
        </dgm:presLayoutVars>
      </dgm:prSet>
      <dgm:spPr/>
    </dgm:pt>
    <dgm:pt modelId="{7390C41F-AA20-4908-8682-850319754900}" type="pres">
      <dgm:prSet presAssocID="{837C938B-DF15-4162-9305-84C87ECB9536}" presName="sp" presStyleCnt="0"/>
      <dgm:spPr/>
    </dgm:pt>
    <dgm:pt modelId="{10161DC3-5C89-43A7-9C87-CCE408BA12C8}" type="pres">
      <dgm:prSet presAssocID="{FE34D7AE-7D83-4687-8C22-88C0F354A401}" presName="linNode" presStyleCnt="0"/>
      <dgm:spPr/>
    </dgm:pt>
    <dgm:pt modelId="{80894415-F00D-439B-9CDB-40EB8513E936}" type="pres">
      <dgm:prSet presAssocID="{FE34D7AE-7D83-4687-8C22-88C0F354A401}" presName="parentText" presStyleLbl="node1" presStyleIdx="1" presStyleCnt="3" custScaleX="168289" custScaleY="108411" custLinFactNeighborX="-12230" custLinFactNeighborY="-113">
        <dgm:presLayoutVars>
          <dgm:chMax val="1"/>
          <dgm:bulletEnabled val="1"/>
        </dgm:presLayoutVars>
      </dgm:prSet>
      <dgm:spPr/>
    </dgm:pt>
    <dgm:pt modelId="{AC0126FD-E7D1-49CD-BE30-12FC3AFDD700}" type="pres">
      <dgm:prSet presAssocID="{E954102A-2106-49D6-9AD8-A87465EABEE5}" presName="sp" presStyleCnt="0"/>
      <dgm:spPr/>
    </dgm:pt>
    <dgm:pt modelId="{04957C16-8080-46E5-880A-A98B90B6DC7F}" type="pres">
      <dgm:prSet presAssocID="{3753B27B-FEB7-4DF1-AE3A-EAD2CBF341B0}" presName="linNode" presStyleCnt="0"/>
      <dgm:spPr/>
    </dgm:pt>
    <dgm:pt modelId="{94E99D15-6EA0-4DCB-BFC2-C7727D64F9B8}" type="pres">
      <dgm:prSet presAssocID="{3753B27B-FEB7-4DF1-AE3A-EAD2CBF341B0}" presName="parentText" presStyleLbl="node1" presStyleIdx="2" presStyleCnt="3" custScaleX="167646" custLinFactNeighborX="-12626" custLinFactNeighborY="-1049">
        <dgm:presLayoutVars>
          <dgm:chMax val="1"/>
          <dgm:bulletEnabled val="1"/>
        </dgm:presLayoutVars>
      </dgm:prSet>
      <dgm:spPr/>
    </dgm:pt>
  </dgm:ptLst>
  <dgm:cxnLst>
    <dgm:cxn modelId="{2A0BE62D-C73A-400B-8D9E-98BCD6626E14}" srcId="{E4E3B6D6-42E5-42C1-84F6-4A9665E1F8C6}" destId="{92F91D75-DF52-4C46-87D9-C2F78412BC64}" srcOrd="0" destOrd="0" parTransId="{4ACD6181-6A69-499C-8A4E-4CC3746EF790}" sibTransId="{837C938B-DF15-4162-9305-84C87ECB9536}"/>
    <dgm:cxn modelId="{BA289F33-31AE-4313-937C-ED3DCB36354D}" srcId="{E4E3B6D6-42E5-42C1-84F6-4A9665E1F8C6}" destId="{3753B27B-FEB7-4DF1-AE3A-EAD2CBF341B0}" srcOrd="2" destOrd="0" parTransId="{0D027A68-2019-4ABC-8DBB-86E08A3F4D14}" sibTransId="{CFD2E632-3A68-4201-ABF0-2760E438EF3A}"/>
    <dgm:cxn modelId="{ACB24A47-6391-4274-B701-6C4AECA94B03}" srcId="{E4E3B6D6-42E5-42C1-84F6-4A9665E1F8C6}" destId="{FE34D7AE-7D83-4687-8C22-88C0F354A401}" srcOrd="1" destOrd="0" parTransId="{6BF7E890-55E5-4619-9669-E7D22803F991}" sibTransId="{E954102A-2106-49D6-9AD8-A87465EABEE5}"/>
    <dgm:cxn modelId="{6F242E55-7032-4B67-A92F-66E25DDC4C3D}" type="presOf" srcId="{E4E3B6D6-42E5-42C1-84F6-4A9665E1F8C6}" destId="{451768EB-E91B-4F53-AA6C-5D0D273AEDC0}" srcOrd="0" destOrd="0" presId="urn:microsoft.com/office/officeart/2005/8/layout/vList5"/>
    <dgm:cxn modelId="{C0C44D57-C393-42C8-B10A-EAC897A356D2}" type="presOf" srcId="{3753B27B-FEB7-4DF1-AE3A-EAD2CBF341B0}" destId="{94E99D15-6EA0-4DCB-BFC2-C7727D64F9B8}" srcOrd="0" destOrd="0" presId="urn:microsoft.com/office/officeart/2005/8/layout/vList5"/>
    <dgm:cxn modelId="{548E2F84-CD73-4AA4-8A2E-37659CB8FC35}" type="presOf" srcId="{92F91D75-DF52-4C46-87D9-C2F78412BC64}" destId="{92F95342-F4BA-4992-AC4D-2C5BFBF27888}" srcOrd="0" destOrd="0" presId="urn:microsoft.com/office/officeart/2005/8/layout/vList5"/>
    <dgm:cxn modelId="{30FA47E7-CD74-4BB5-89CC-58D887B10421}" type="presOf" srcId="{FE34D7AE-7D83-4687-8C22-88C0F354A401}" destId="{80894415-F00D-439B-9CDB-40EB8513E936}" srcOrd="0" destOrd="0" presId="urn:microsoft.com/office/officeart/2005/8/layout/vList5"/>
    <dgm:cxn modelId="{DDE6FA19-244F-4C4D-B356-2BF6EE2EA357}" type="presParOf" srcId="{451768EB-E91B-4F53-AA6C-5D0D273AEDC0}" destId="{EADBEC25-2228-4D68-970B-7D2FBB6E1399}" srcOrd="0" destOrd="0" presId="urn:microsoft.com/office/officeart/2005/8/layout/vList5"/>
    <dgm:cxn modelId="{E021D5B9-672F-47EF-B0BA-29E6DC610F56}" type="presParOf" srcId="{EADBEC25-2228-4D68-970B-7D2FBB6E1399}" destId="{92F95342-F4BA-4992-AC4D-2C5BFBF27888}" srcOrd="0" destOrd="0" presId="urn:microsoft.com/office/officeart/2005/8/layout/vList5"/>
    <dgm:cxn modelId="{13311C24-FE25-40FC-ABA0-7A8166338E68}" type="presParOf" srcId="{451768EB-E91B-4F53-AA6C-5D0D273AEDC0}" destId="{7390C41F-AA20-4908-8682-850319754900}" srcOrd="1" destOrd="0" presId="urn:microsoft.com/office/officeart/2005/8/layout/vList5"/>
    <dgm:cxn modelId="{EA31F23C-EAD5-41AA-B712-D26B00FBC4B9}" type="presParOf" srcId="{451768EB-E91B-4F53-AA6C-5D0D273AEDC0}" destId="{10161DC3-5C89-43A7-9C87-CCE408BA12C8}" srcOrd="2" destOrd="0" presId="urn:microsoft.com/office/officeart/2005/8/layout/vList5"/>
    <dgm:cxn modelId="{1FA53EBD-A5FD-4DFC-8201-73B7F62AC7F3}" type="presParOf" srcId="{10161DC3-5C89-43A7-9C87-CCE408BA12C8}" destId="{80894415-F00D-439B-9CDB-40EB8513E936}" srcOrd="0" destOrd="0" presId="urn:microsoft.com/office/officeart/2005/8/layout/vList5"/>
    <dgm:cxn modelId="{BE41ACE2-34B6-4481-B5C3-34DE9D89C7B2}" type="presParOf" srcId="{451768EB-E91B-4F53-AA6C-5D0D273AEDC0}" destId="{AC0126FD-E7D1-49CD-BE30-12FC3AFDD700}" srcOrd="3" destOrd="0" presId="urn:microsoft.com/office/officeart/2005/8/layout/vList5"/>
    <dgm:cxn modelId="{6B1A76F2-7196-49AC-8212-F6263B048EBC}" type="presParOf" srcId="{451768EB-E91B-4F53-AA6C-5D0D273AEDC0}" destId="{04957C16-8080-46E5-880A-A98B90B6DC7F}" srcOrd="4" destOrd="0" presId="urn:microsoft.com/office/officeart/2005/8/layout/vList5"/>
    <dgm:cxn modelId="{2AC2F95A-1E51-4F1A-B6B2-E1D8E6B4B20A}" type="presParOf" srcId="{04957C16-8080-46E5-880A-A98B90B6DC7F}" destId="{94E99D15-6EA0-4DCB-BFC2-C7727D64F9B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DF2C2D9-9EA5-4619-9354-0455DD4E52F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4B02B105-23EE-4C77-AE65-3E4813C952B8}">
      <dgm:prSet/>
      <dgm:spPr/>
      <dgm:t>
        <a:bodyPr/>
        <a:lstStyle/>
        <a:p>
          <a:pPr rtl="0"/>
          <a:r>
            <a:rPr lang="tr-TR" baseline="0"/>
            <a:t>Endometriyal  Hiperplazi Açısından Değerlendirilmesi Gereken Hastalar Kimlerdir?</a:t>
          </a:r>
          <a:endParaRPr lang="tr-TR"/>
        </a:p>
      </dgm:t>
    </dgm:pt>
    <dgm:pt modelId="{BAC39ACD-A3E9-492F-B01C-929FB538AA3D}" type="parTrans" cxnId="{A73B675B-CC2E-4FA0-A66F-531D4D0232DB}">
      <dgm:prSet/>
      <dgm:spPr/>
      <dgm:t>
        <a:bodyPr/>
        <a:lstStyle/>
        <a:p>
          <a:endParaRPr lang="tr-TR"/>
        </a:p>
      </dgm:t>
    </dgm:pt>
    <dgm:pt modelId="{FC5B7A24-DFF6-48B7-99BB-E6D752866573}" type="sibTrans" cxnId="{A73B675B-CC2E-4FA0-A66F-531D4D0232DB}">
      <dgm:prSet/>
      <dgm:spPr/>
      <dgm:t>
        <a:bodyPr/>
        <a:lstStyle/>
        <a:p>
          <a:endParaRPr lang="tr-TR"/>
        </a:p>
      </dgm:t>
    </dgm:pt>
    <dgm:pt modelId="{2FA4A3C4-2816-4930-BB02-900AE69AFB3E}" type="pres">
      <dgm:prSet presAssocID="{DDF2C2D9-9EA5-4619-9354-0455DD4E52FD}" presName="linear" presStyleCnt="0">
        <dgm:presLayoutVars>
          <dgm:animLvl val="lvl"/>
          <dgm:resizeHandles val="exact"/>
        </dgm:presLayoutVars>
      </dgm:prSet>
      <dgm:spPr/>
    </dgm:pt>
    <dgm:pt modelId="{55F26BC6-178E-4038-BFEE-5382AA349494}" type="pres">
      <dgm:prSet presAssocID="{4B02B105-23EE-4C77-AE65-3E4813C952B8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A73B675B-CC2E-4FA0-A66F-531D4D0232DB}" srcId="{DDF2C2D9-9EA5-4619-9354-0455DD4E52FD}" destId="{4B02B105-23EE-4C77-AE65-3E4813C952B8}" srcOrd="0" destOrd="0" parTransId="{BAC39ACD-A3E9-492F-B01C-929FB538AA3D}" sibTransId="{FC5B7A24-DFF6-48B7-99BB-E6D752866573}"/>
    <dgm:cxn modelId="{E41BFA6F-6DE7-44DA-82C6-618308E1B5F5}" type="presOf" srcId="{DDF2C2D9-9EA5-4619-9354-0455DD4E52FD}" destId="{2FA4A3C4-2816-4930-BB02-900AE69AFB3E}" srcOrd="0" destOrd="0" presId="urn:microsoft.com/office/officeart/2005/8/layout/vList2"/>
    <dgm:cxn modelId="{BF150884-51C2-4AB2-92DA-B88EC1B37B63}" type="presOf" srcId="{4B02B105-23EE-4C77-AE65-3E4813C952B8}" destId="{55F26BC6-178E-4038-BFEE-5382AA349494}" srcOrd="0" destOrd="0" presId="urn:microsoft.com/office/officeart/2005/8/layout/vList2"/>
    <dgm:cxn modelId="{CB4DB280-2A8E-40C2-8150-5E8F46A13FB3}" type="presParOf" srcId="{2FA4A3C4-2816-4930-BB02-900AE69AFB3E}" destId="{55F26BC6-178E-4038-BFEE-5382AA34949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BBE7DA-32A8-4BF7-A31A-A2ED167C8E89}">
      <dsp:nvSpPr>
        <dsp:cNvPr id="0" name=""/>
        <dsp:cNvSpPr/>
      </dsp:nvSpPr>
      <dsp:spPr>
        <a:xfrm>
          <a:off x="0" y="0"/>
          <a:ext cx="10221884" cy="28667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marL="0" lvl="0" indent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000" kern="1200" baseline="0" dirty="0"/>
            <a:t>ENDOMETRİAL HİPERPLAZİYE YAKLAŞIM</a:t>
          </a:r>
          <a:endParaRPr lang="tr-TR" sz="4000" kern="1200" dirty="0"/>
        </a:p>
      </dsp:txBody>
      <dsp:txXfrm>
        <a:off x="0" y="1146681"/>
        <a:ext cx="10221884" cy="1146681"/>
      </dsp:txXfrm>
    </dsp:sp>
    <dsp:sp modelId="{70E7C79E-3EAF-4AF0-BBE0-C72370393006}">
      <dsp:nvSpPr>
        <dsp:cNvPr id="0" name=""/>
        <dsp:cNvSpPr/>
      </dsp:nvSpPr>
      <dsp:spPr>
        <a:xfrm flipH="1">
          <a:off x="5088083" y="172002"/>
          <a:ext cx="45716" cy="95461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DADE1BF-6909-4FBE-BD89-47377466DB52}">
      <dsp:nvSpPr>
        <dsp:cNvPr id="0" name=""/>
        <dsp:cNvSpPr/>
      </dsp:nvSpPr>
      <dsp:spPr>
        <a:xfrm>
          <a:off x="408875" y="2293362"/>
          <a:ext cx="9404133" cy="430005"/>
        </a:xfrm>
        <a:prstGeom prst="leftRightArrow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tint val="6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D4F759-2C2B-48CD-8F2C-F371654D4BDC}">
      <dsp:nvSpPr>
        <dsp:cNvPr id="0" name=""/>
        <dsp:cNvSpPr/>
      </dsp:nvSpPr>
      <dsp:spPr>
        <a:xfrm>
          <a:off x="0" y="101768"/>
          <a:ext cx="10058399" cy="12472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l" defTabSz="2311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5200" kern="1200" baseline="0"/>
            <a:t>ENDOMETRİAL HİPERPLAZİDE TANI</a:t>
          </a:r>
          <a:endParaRPr lang="tr-TR" sz="5200" kern="1200"/>
        </a:p>
      </dsp:txBody>
      <dsp:txXfrm>
        <a:off x="60884" y="162652"/>
        <a:ext cx="9936631" cy="112545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F5519E-1164-435A-8E5F-6EC345415DD2}">
      <dsp:nvSpPr>
        <dsp:cNvPr id="0" name=""/>
        <dsp:cNvSpPr/>
      </dsp:nvSpPr>
      <dsp:spPr>
        <a:xfrm>
          <a:off x="0" y="5828"/>
          <a:ext cx="10058399" cy="14390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l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6000" kern="1200" baseline="0"/>
            <a:t>HİSTEROSKOPİ</a:t>
          </a:r>
          <a:endParaRPr lang="tr-TR" sz="6000" kern="1200"/>
        </a:p>
      </dsp:txBody>
      <dsp:txXfrm>
        <a:off x="70251" y="76079"/>
        <a:ext cx="9917897" cy="129859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8E1389-1534-496B-AEBC-55D1D9530201}">
      <dsp:nvSpPr>
        <dsp:cNvPr id="0" name=""/>
        <dsp:cNvSpPr/>
      </dsp:nvSpPr>
      <dsp:spPr>
        <a:xfrm>
          <a:off x="0" y="221693"/>
          <a:ext cx="10058399" cy="1007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l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200" kern="1200" baseline="0" dirty="0"/>
            <a:t>ENDOMETRİAL HİPERPLAZİNİN ÖNLENMESİ</a:t>
          </a:r>
          <a:endParaRPr lang="tr-TR" sz="4200" kern="1200" dirty="0"/>
        </a:p>
      </dsp:txBody>
      <dsp:txXfrm>
        <a:off x="49176" y="270869"/>
        <a:ext cx="9960047" cy="90901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0E088D-ACDF-430C-AC34-BB6C7491486E}">
      <dsp:nvSpPr>
        <dsp:cNvPr id="0" name=""/>
        <dsp:cNvSpPr/>
      </dsp:nvSpPr>
      <dsp:spPr>
        <a:xfrm>
          <a:off x="0" y="16855"/>
          <a:ext cx="10058399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200" kern="1200" baseline="0" dirty="0"/>
            <a:t>ENDOMETRİAL HİPERPLAZİNİN TEDAVİ SEÇİMİNİ ETKİLEYEN FAKTÖRLER</a:t>
          </a:r>
          <a:endParaRPr lang="tr-TR" sz="3200" kern="1200" dirty="0"/>
        </a:p>
      </dsp:txBody>
      <dsp:txXfrm>
        <a:off x="62141" y="78996"/>
        <a:ext cx="9934117" cy="114867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B9A4BE-D664-483E-8B02-6D6EDAC22A17}">
      <dsp:nvSpPr>
        <dsp:cNvPr id="0" name=""/>
        <dsp:cNvSpPr/>
      </dsp:nvSpPr>
      <dsp:spPr>
        <a:xfrm>
          <a:off x="0" y="65790"/>
          <a:ext cx="10058399" cy="13191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l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5500" kern="1200" baseline="0"/>
            <a:t>ATİPİSİZ HİPERPLAZİNİN TEDAVİSİ</a:t>
          </a:r>
          <a:endParaRPr lang="tr-TR" sz="5500" kern="1200"/>
        </a:p>
      </dsp:txBody>
      <dsp:txXfrm>
        <a:off x="64397" y="130187"/>
        <a:ext cx="9929605" cy="119038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0C625A-C7A2-47E5-B93F-A50CBE1DD4BC}">
      <dsp:nvSpPr>
        <dsp:cNvPr id="0" name=""/>
        <dsp:cNvSpPr/>
      </dsp:nvSpPr>
      <dsp:spPr>
        <a:xfrm>
          <a:off x="0" y="9338"/>
          <a:ext cx="10058399" cy="1432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baseline="0"/>
            <a:t>ATİPİSİZ ENDOMETRİAL HİPERPLAZİDE CERRAHİ TEDAVİ</a:t>
          </a:r>
          <a:endParaRPr lang="tr-TR" sz="3600" kern="1200"/>
        </a:p>
      </dsp:txBody>
      <dsp:txXfrm>
        <a:off x="69908" y="79246"/>
        <a:ext cx="9918583" cy="129226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0B8B05-9152-43EF-B0D6-2777E354256A}">
      <dsp:nvSpPr>
        <dsp:cNvPr id="0" name=""/>
        <dsp:cNvSpPr/>
      </dsp:nvSpPr>
      <dsp:spPr>
        <a:xfrm>
          <a:off x="0" y="183851"/>
          <a:ext cx="10058399" cy="10553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400" kern="1200" baseline="0" dirty="0"/>
            <a:t>ATİPİLİ ENDOMETRİAL HİPERPLAZİ TEDAVİ</a:t>
          </a:r>
          <a:endParaRPr lang="tr-TR" sz="4400" kern="1200" dirty="0"/>
        </a:p>
      </dsp:txBody>
      <dsp:txXfrm>
        <a:off x="51517" y="235368"/>
        <a:ext cx="9955365" cy="95230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63CE3A-3CD1-4D97-B8C6-ADF22C55254C}">
      <dsp:nvSpPr>
        <dsp:cNvPr id="0" name=""/>
        <dsp:cNvSpPr/>
      </dsp:nvSpPr>
      <dsp:spPr>
        <a:xfrm>
          <a:off x="0" y="161730"/>
          <a:ext cx="10058399" cy="11272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700" kern="1200" baseline="0"/>
            <a:t>ATİPİLİ HİPERPLAZİDE MEDİKAL TEDAVİ</a:t>
          </a:r>
          <a:endParaRPr lang="tr-TR" sz="4700" kern="1200"/>
        </a:p>
      </dsp:txBody>
      <dsp:txXfrm>
        <a:off x="55030" y="216760"/>
        <a:ext cx="9948339" cy="10172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BE6437-758D-4A96-8A3E-BA7F25EEEFB9}">
      <dsp:nvSpPr>
        <dsp:cNvPr id="0" name=""/>
        <dsp:cNvSpPr/>
      </dsp:nvSpPr>
      <dsp:spPr>
        <a:xfrm>
          <a:off x="0" y="39845"/>
          <a:ext cx="8146473" cy="959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000" b="1" kern="1200" baseline="0" dirty="0"/>
            <a:t>ENDOMETRİYAL HİPERPLAZİ -TANIM</a:t>
          </a:r>
          <a:endParaRPr lang="tr-TR" sz="4000" kern="1200" dirty="0"/>
        </a:p>
      </dsp:txBody>
      <dsp:txXfrm>
        <a:off x="46834" y="86679"/>
        <a:ext cx="8052805" cy="8657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BEBE13-5F95-4A85-AF6B-222133096F2A}">
      <dsp:nvSpPr>
        <dsp:cNvPr id="0" name=""/>
        <dsp:cNvSpPr/>
      </dsp:nvSpPr>
      <dsp:spPr>
        <a:xfrm>
          <a:off x="0" y="5828"/>
          <a:ext cx="10058399" cy="14390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l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6000" kern="1200" baseline="0"/>
            <a:t>RİSK FAKTÖRLERİ</a:t>
          </a:r>
          <a:endParaRPr lang="tr-TR" sz="6000" kern="1200"/>
        </a:p>
      </dsp:txBody>
      <dsp:txXfrm>
        <a:off x="70251" y="76079"/>
        <a:ext cx="9917897" cy="129859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5382E7-B773-43A9-90DD-1D43FF8D621E}">
      <dsp:nvSpPr>
        <dsp:cNvPr id="0" name=""/>
        <dsp:cNvSpPr/>
      </dsp:nvSpPr>
      <dsp:spPr>
        <a:xfrm>
          <a:off x="0" y="11104"/>
          <a:ext cx="10058399" cy="1007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l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200" kern="1200" baseline="0"/>
            <a:t>SINIFLAMA</a:t>
          </a:r>
          <a:endParaRPr lang="tr-TR" sz="4200" kern="1200"/>
        </a:p>
      </dsp:txBody>
      <dsp:txXfrm>
        <a:off x="49176" y="60280"/>
        <a:ext cx="9960047" cy="9090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C67799-3E2C-45E5-B714-BAEAA7BEAD53}">
      <dsp:nvSpPr>
        <dsp:cNvPr id="0" name=""/>
        <dsp:cNvSpPr/>
      </dsp:nvSpPr>
      <dsp:spPr>
        <a:xfrm>
          <a:off x="0" y="1556498"/>
          <a:ext cx="3765894" cy="10008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700" u="sng" kern="1200" dirty="0"/>
            <a:t>WHO 1994</a:t>
          </a:r>
          <a:endParaRPr lang="tr-TR" sz="2700" kern="1200" dirty="0"/>
        </a:p>
      </dsp:txBody>
      <dsp:txXfrm>
        <a:off x="29314" y="1585812"/>
        <a:ext cx="3707266" cy="942215"/>
      </dsp:txXfrm>
    </dsp:sp>
    <dsp:sp modelId="{067A5277-AF4E-43FF-80E3-165F58A219BA}">
      <dsp:nvSpPr>
        <dsp:cNvPr id="0" name=""/>
        <dsp:cNvSpPr/>
      </dsp:nvSpPr>
      <dsp:spPr>
        <a:xfrm rot="18611967">
          <a:off x="3404890" y="1259000"/>
          <a:ext cx="2036405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2036405" y="2021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700" kern="1200"/>
        </a:p>
      </dsp:txBody>
      <dsp:txXfrm>
        <a:off x="4372183" y="1228305"/>
        <a:ext cx="101820" cy="101820"/>
      </dsp:txXfrm>
    </dsp:sp>
    <dsp:sp modelId="{A163C497-6C23-4805-9F16-AF64F4D2EB0F}">
      <dsp:nvSpPr>
        <dsp:cNvPr id="0" name=""/>
        <dsp:cNvSpPr/>
      </dsp:nvSpPr>
      <dsp:spPr>
        <a:xfrm>
          <a:off x="5080293" y="1087"/>
          <a:ext cx="4350367" cy="10008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/>
            <a:t>BASİT ATİPİSİZ HİPERPLAZİ</a:t>
          </a:r>
        </a:p>
      </dsp:txBody>
      <dsp:txXfrm>
        <a:off x="5109607" y="30401"/>
        <a:ext cx="4291739" cy="942215"/>
      </dsp:txXfrm>
    </dsp:sp>
    <dsp:sp modelId="{7168C6E3-47D1-4469-8067-479FB70040C0}">
      <dsp:nvSpPr>
        <dsp:cNvPr id="0" name=""/>
        <dsp:cNvSpPr/>
      </dsp:nvSpPr>
      <dsp:spPr>
        <a:xfrm rot="20573811">
          <a:off x="3735486" y="1834485"/>
          <a:ext cx="1375214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375214" y="2021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500" kern="1200"/>
        </a:p>
      </dsp:txBody>
      <dsp:txXfrm>
        <a:off x="4388713" y="1820319"/>
        <a:ext cx="68760" cy="68760"/>
      </dsp:txXfrm>
    </dsp:sp>
    <dsp:sp modelId="{591954CA-B309-49A2-AB2B-D46A2A5E6D80}">
      <dsp:nvSpPr>
        <dsp:cNvPr id="0" name=""/>
        <dsp:cNvSpPr/>
      </dsp:nvSpPr>
      <dsp:spPr>
        <a:xfrm>
          <a:off x="5080293" y="1152058"/>
          <a:ext cx="4418504" cy="10008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700" kern="1200" dirty="0"/>
            <a:t>KOMPLEKS ATİPİSİZ HİPERPLAZİ</a:t>
          </a:r>
        </a:p>
      </dsp:txBody>
      <dsp:txXfrm>
        <a:off x="5109607" y="1181372"/>
        <a:ext cx="4359876" cy="942215"/>
      </dsp:txXfrm>
    </dsp:sp>
    <dsp:sp modelId="{8D45F428-881C-4CC3-9F97-5998DB95688D}">
      <dsp:nvSpPr>
        <dsp:cNvPr id="0" name=""/>
        <dsp:cNvSpPr/>
      </dsp:nvSpPr>
      <dsp:spPr>
        <a:xfrm rot="1775697">
          <a:off x="3667291" y="2409970"/>
          <a:ext cx="1511605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511605" y="2021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500" kern="1200"/>
        </a:p>
      </dsp:txBody>
      <dsp:txXfrm>
        <a:off x="4385303" y="2392395"/>
        <a:ext cx="75580" cy="75580"/>
      </dsp:txXfrm>
    </dsp:sp>
    <dsp:sp modelId="{53268A30-4685-4227-9CFE-636ADB85F098}">
      <dsp:nvSpPr>
        <dsp:cNvPr id="0" name=""/>
        <dsp:cNvSpPr/>
      </dsp:nvSpPr>
      <dsp:spPr>
        <a:xfrm>
          <a:off x="5080293" y="2303028"/>
          <a:ext cx="4378871" cy="10008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700" kern="1200" dirty="0"/>
            <a:t>BASİT ATİPİLİ HİPERPLAZİ</a:t>
          </a:r>
        </a:p>
      </dsp:txBody>
      <dsp:txXfrm>
        <a:off x="5109607" y="2332342"/>
        <a:ext cx="4320243" cy="942215"/>
      </dsp:txXfrm>
    </dsp:sp>
    <dsp:sp modelId="{0EE061A1-E3A4-4A55-87F1-E9E21630ECB4}">
      <dsp:nvSpPr>
        <dsp:cNvPr id="0" name=""/>
        <dsp:cNvSpPr/>
      </dsp:nvSpPr>
      <dsp:spPr>
        <a:xfrm rot="3317378">
          <a:off x="3268954" y="2985455"/>
          <a:ext cx="230827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2308278" y="2021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800" kern="1200"/>
        </a:p>
      </dsp:txBody>
      <dsp:txXfrm>
        <a:off x="4365386" y="2947963"/>
        <a:ext cx="115413" cy="115413"/>
      </dsp:txXfrm>
    </dsp:sp>
    <dsp:sp modelId="{B939928F-A50F-4DD5-BF0C-ABD377F3FEA4}">
      <dsp:nvSpPr>
        <dsp:cNvPr id="0" name=""/>
        <dsp:cNvSpPr/>
      </dsp:nvSpPr>
      <dsp:spPr>
        <a:xfrm>
          <a:off x="5080293" y="3453998"/>
          <a:ext cx="4464383" cy="10008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700" kern="1200" dirty="0"/>
            <a:t>KOMPLEKS ATİPİLİ HİPERPLAZİ</a:t>
          </a:r>
        </a:p>
      </dsp:txBody>
      <dsp:txXfrm>
        <a:off x="5109607" y="3483312"/>
        <a:ext cx="4405755" cy="94221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A8FAAE-8967-4CB7-83FC-B00A34ECD6A4}">
      <dsp:nvSpPr>
        <dsp:cNvPr id="0" name=""/>
        <dsp:cNvSpPr/>
      </dsp:nvSpPr>
      <dsp:spPr>
        <a:xfrm>
          <a:off x="0" y="8308"/>
          <a:ext cx="10792691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b="1" kern="1200" baseline="0"/>
            <a:t>ENDOMETRİYAL HİPERPLAZİ-KANSER RİSKİ</a:t>
          </a:r>
          <a:endParaRPr lang="tr-TR" sz="3500" kern="1200"/>
        </a:p>
      </dsp:txBody>
      <dsp:txXfrm>
        <a:off x="40980" y="49288"/>
        <a:ext cx="10710731" cy="7575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A09F8-1962-4308-91C5-31ACE2D7433F}">
      <dsp:nvSpPr>
        <dsp:cNvPr id="0" name=""/>
        <dsp:cNvSpPr/>
      </dsp:nvSpPr>
      <dsp:spPr>
        <a:xfrm>
          <a:off x="4907" y="0"/>
          <a:ext cx="10048585" cy="14507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b="1" kern="1200" baseline="0" dirty="0"/>
            <a:t>ENDOMETRİAL İNTRAEPİTELİAL NEOPLAZİ (EIN ,2003)</a:t>
          </a:r>
          <a:br>
            <a:rPr lang="tr-TR" sz="3400" b="1" kern="1200" baseline="0" dirty="0"/>
          </a:br>
          <a:endParaRPr lang="tr-TR" sz="3400" kern="1200" dirty="0"/>
        </a:p>
      </dsp:txBody>
      <dsp:txXfrm>
        <a:off x="75727" y="70820"/>
        <a:ext cx="9906945" cy="130911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F95342-F4BA-4992-AC4D-2C5BFBF27888}">
      <dsp:nvSpPr>
        <dsp:cNvPr id="0" name=""/>
        <dsp:cNvSpPr/>
      </dsp:nvSpPr>
      <dsp:spPr>
        <a:xfrm>
          <a:off x="1337077" y="41097"/>
          <a:ext cx="6275850" cy="12629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kern="1200" dirty="0"/>
            <a:t>BENİNG(ENDOMETRİAL HİPERPLAZİ)</a:t>
          </a:r>
        </a:p>
      </dsp:txBody>
      <dsp:txXfrm>
        <a:off x="1398731" y="102751"/>
        <a:ext cx="6152542" cy="1139686"/>
      </dsp:txXfrm>
    </dsp:sp>
    <dsp:sp modelId="{80894415-F00D-439B-9CDB-40EB8513E936}">
      <dsp:nvSpPr>
        <dsp:cNvPr id="0" name=""/>
        <dsp:cNvSpPr/>
      </dsp:nvSpPr>
      <dsp:spPr>
        <a:xfrm>
          <a:off x="1449288" y="1325322"/>
          <a:ext cx="6081888" cy="13692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kern="1200" dirty="0"/>
            <a:t>PREMALİGN (EIN İÇİN GEREKLİ OLAN 5 HİSTOLOJİK KRİTER)</a:t>
          </a:r>
        </a:p>
      </dsp:txBody>
      <dsp:txXfrm>
        <a:off x="1516128" y="1392162"/>
        <a:ext cx="5948208" cy="1235544"/>
      </dsp:txXfrm>
    </dsp:sp>
    <dsp:sp modelId="{94E99D15-6EA0-4DCB-BFC2-C7727D64F9B8}">
      <dsp:nvSpPr>
        <dsp:cNvPr id="0" name=""/>
        <dsp:cNvSpPr/>
      </dsp:nvSpPr>
      <dsp:spPr>
        <a:xfrm>
          <a:off x="1434084" y="2745875"/>
          <a:ext cx="6070501" cy="12629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200" kern="1200" dirty="0"/>
            <a:t>MALİGN (ENDOMETRİUM KANSERİ)</a:t>
          </a:r>
        </a:p>
      </dsp:txBody>
      <dsp:txXfrm>
        <a:off x="1495738" y="2807529"/>
        <a:ext cx="5947193" cy="113968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F26BC6-178E-4038-BFEE-5382AA349494}">
      <dsp:nvSpPr>
        <dsp:cNvPr id="0" name=""/>
        <dsp:cNvSpPr/>
      </dsp:nvSpPr>
      <dsp:spPr>
        <a:xfrm>
          <a:off x="0" y="9338"/>
          <a:ext cx="10058399" cy="1432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600" kern="1200" baseline="0"/>
            <a:t>Endometriyal  Hiperplazi Açısından Değerlendirilmesi Gereken Hastalar Kimlerdir?</a:t>
          </a:r>
          <a:endParaRPr lang="tr-TR" sz="3600" kern="1200"/>
        </a:p>
      </dsp:txBody>
      <dsp:txXfrm>
        <a:off x="69908" y="79246"/>
        <a:ext cx="9918583" cy="12922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9DD545-09DC-4469-8E13-16AE42CA68CF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EABA0-343D-4C96-A37B-9DF7C23BFC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4626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DDDD0-8E9E-45D0-A18E-760CD8FE104C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E9D5-E027-48B5-91D6-E65E2215F1C6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4826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DDDD0-8E9E-45D0-A18E-760CD8FE104C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E9D5-E027-48B5-91D6-E65E2215F1C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8627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DDDD0-8E9E-45D0-A18E-760CD8FE104C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E9D5-E027-48B5-91D6-E65E2215F1C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0349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DDDD0-8E9E-45D0-A18E-760CD8FE104C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E9D5-E027-48B5-91D6-E65E2215F1C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3180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DDDD0-8E9E-45D0-A18E-760CD8FE104C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E9D5-E027-48B5-91D6-E65E2215F1C6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276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DDDD0-8E9E-45D0-A18E-760CD8FE104C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E9D5-E027-48B5-91D6-E65E2215F1C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8839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DDDD0-8E9E-45D0-A18E-760CD8FE104C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E9D5-E027-48B5-91D6-E65E2215F1C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6268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DDDD0-8E9E-45D0-A18E-760CD8FE104C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E9D5-E027-48B5-91D6-E65E2215F1C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5753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DDDD0-8E9E-45D0-A18E-760CD8FE104C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E9D5-E027-48B5-91D6-E65E2215F1C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6871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5DDDDD0-8E9E-45D0-A18E-760CD8FE104C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A75E9D5-E027-48B5-91D6-E65E2215F1C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0288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DDDD0-8E9E-45D0-A18E-760CD8FE104C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5E9D5-E027-48B5-91D6-E65E2215F1C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7699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5DDDDD0-8E9E-45D0-A18E-760CD8FE104C}" type="datetimeFigureOut">
              <a:rPr lang="tr-TR" smtClean="0"/>
              <a:t>20.05.2018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A75E9D5-E027-48B5-91D6-E65E2215F1C6}" type="slidenum">
              <a:rPr lang="tr-TR" smtClean="0"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273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>
              <p:ext uri="{D42A27DB-BD31-4B8C-83A1-F6EECF244321}">
                <p14:modId xmlns:p14="http://schemas.microsoft.com/office/powerpoint/2010/main" val="503498642"/>
              </p:ext>
            </p:extLst>
          </p:nvPr>
        </p:nvGraphicFramePr>
        <p:xfrm>
          <a:off x="1097280" y="209007"/>
          <a:ext cx="10221884" cy="2866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tr-TR" dirty="0"/>
              <a:t>PROF.DR. M.YAVUZ SALİHOGLU</a:t>
            </a:r>
          </a:p>
        </p:txBody>
      </p:sp>
      <p:pic>
        <p:nvPicPr>
          <p:cNvPr id="4" name="Picture 2" descr="http://img4.mynet.com/ha4/i/iu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63" y="3304904"/>
            <a:ext cx="3491044" cy="286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9162" y="2926082"/>
            <a:ext cx="3226210" cy="333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214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1"/>
          <p:cNvGrpSpPr/>
          <p:nvPr/>
        </p:nvGrpSpPr>
        <p:grpSpPr>
          <a:xfrm>
            <a:off x="1454728" y="221674"/>
            <a:ext cx="8648955" cy="1163783"/>
            <a:chOff x="1706505" y="-2"/>
            <a:chExt cx="6688836" cy="962499"/>
          </a:xfrm>
        </p:grpSpPr>
        <p:sp>
          <p:nvSpPr>
            <p:cNvPr id="3" name="Beşgen 2"/>
            <p:cNvSpPr/>
            <p:nvPr/>
          </p:nvSpPr>
          <p:spPr>
            <a:xfrm rot="10800000">
              <a:off x="1706505" y="0"/>
              <a:ext cx="6688836" cy="962497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Beşgen 4"/>
            <p:cNvSpPr txBox="1"/>
            <p:nvPr/>
          </p:nvSpPr>
          <p:spPr>
            <a:xfrm>
              <a:off x="1826816" y="-2"/>
              <a:ext cx="6448212" cy="9624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435" tIns="99060" rIns="184912" bIns="9906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600" u="sng" dirty="0"/>
                <a:t>WHO SINIFLAMASI  2014</a:t>
              </a:r>
              <a:endParaRPr lang="tr-TR" sz="2600" dirty="0"/>
            </a:p>
          </p:txBody>
        </p:sp>
      </p:grpSp>
      <p:grpSp>
        <p:nvGrpSpPr>
          <p:cNvPr id="8" name="Grup 7"/>
          <p:cNvGrpSpPr/>
          <p:nvPr/>
        </p:nvGrpSpPr>
        <p:grpSpPr>
          <a:xfrm>
            <a:off x="1080655" y="1495947"/>
            <a:ext cx="9023027" cy="2037308"/>
            <a:chOff x="1021517" y="1252040"/>
            <a:chExt cx="8015365" cy="2037308"/>
          </a:xfrm>
        </p:grpSpPr>
        <p:sp>
          <p:nvSpPr>
            <p:cNvPr id="9" name="Beşgen 8"/>
            <p:cNvSpPr/>
            <p:nvPr/>
          </p:nvSpPr>
          <p:spPr>
            <a:xfrm rot="10800000">
              <a:off x="1021517" y="1252040"/>
              <a:ext cx="8015365" cy="2037308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Beşgen 4"/>
            <p:cNvSpPr txBox="1"/>
            <p:nvPr/>
          </p:nvSpPr>
          <p:spPr>
            <a:xfrm rot="21600000">
              <a:off x="1530844" y="1252040"/>
              <a:ext cx="7506038" cy="20373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435" tIns="91440" rIns="170688" bIns="91440" numCol="1" spcCol="1270" anchor="t" anchorCtr="0">
              <a:noAutofit/>
            </a:bodyPr>
            <a:lstStyle/>
            <a:p>
              <a:pPr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800" dirty="0"/>
                <a:t>2014 WHO SINIFLAMASINDA </a:t>
              </a:r>
              <a:r>
                <a:rPr lang="tr-TR" sz="2400" dirty="0"/>
                <a:t>ENDOMETRİAL HİPERPLAZİ ATİPİNİN OLMASI  VE OLMAMASINA GÖRE İKİ GRUBA AYRILMIŞTIR</a:t>
              </a:r>
            </a:p>
            <a:p>
              <a:pPr marL="171450" lvl="1" indent="-171450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2800" dirty="0"/>
                <a:t>ATİPİLİ HİPERPLAZİ </a:t>
              </a:r>
            </a:p>
            <a:p>
              <a:pPr marL="171450" lvl="1" indent="-171450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2800" u="sng" dirty="0"/>
                <a:t>ATİPİSİZ HİPERPLAZİ</a:t>
              </a:r>
            </a:p>
          </p:txBody>
        </p:sp>
      </p:grpSp>
      <p:grpSp>
        <p:nvGrpSpPr>
          <p:cNvPr id="11" name="Grup 10"/>
          <p:cNvGrpSpPr/>
          <p:nvPr/>
        </p:nvGrpSpPr>
        <p:grpSpPr>
          <a:xfrm>
            <a:off x="1454727" y="3692409"/>
            <a:ext cx="8648955" cy="1385454"/>
            <a:chOff x="1699082" y="3576662"/>
            <a:chExt cx="6688836" cy="962497"/>
          </a:xfrm>
        </p:grpSpPr>
        <p:sp>
          <p:nvSpPr>
            <p:cNvPr id="12" name="Beşgen 11"/>
            <p:cNvSpPr/>
            <p:nvPr/>
          </p:nvSpPr>
          <p:spPr>
            <a:xfrm rot="10800000">
              <a:off x="1699082" y="3576662"/>
              <a:ext cx="6688836" cy="962497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Beşgen 4"/>
            <p:cNvSpPr txBox="1"/>
            <p:nvPr/>
          </p:nvSpPr>
          <p:spPr>
            <a:xfrm rot="21600000">
              <a:off x="1939706" y="3576662"/>
              <a:ext cx="6448212" cy="9624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435" tIns="91440" rIns="170688" bIns="914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dirty="0"/>
                <a:t>2014 WHO SINIFLAMASININ KULLANILMASI ÖNERİLMEKTEDİR.</a:t>
              </a: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1654014" y="5134916"/>
            <a:ext cx="8449669" cy="1056213"/>
            <a:chOff x="1699082" y="4826472"/>
            <a:chExt cx="6688836" cy="962497"/>
          </a:xfrm>
        </p:grpSpPr>
        <p:sp>
          <p:nvSpPr>
            <p:cNvPr id="15" name="Beşgen 14"/>
            <p:cNvSpPr/>
            <p:nvPr/>
          </p:nvSpPr>
          <p:spPr>
            <a:xfrm rot="10800000">
              <a:off x="1699082" y="4826472"/>
              <a:ext cx="6688836" cy="962497"/>
            </a:xfrm>
            <a:prstGeom prst="homePlat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Beşgen 4"/>
            <p:cNvSpPr txBox="1"/>
            <p:nvPr/>
          </p:nvSpPr>
          <p:spPr>
            <a:xfrm rot="21600000">
              <a:off x="1939706" y="4826472"/>
              <a:ext cx="6448212" cy="9624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435" tIns="91440" rIns="170688" bIns="914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/>
                <a:t>RCOG/BSGE Green-top Guideline No. 67</a:t>
              </a:r>
              <a:r>
                <a:rPr lang="tr-TR" sz="2400" dirty="0"/>
                <a:t> 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211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/>
        </p:nvGraphicFramePr>
        <p:xfrm>
          <a:off x="1097280" y="286605"/>
          <a:ext cx="10058400" cy="145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81743" y="1845734"/>
            <a:ext cx="10273937" cy="4023360"/>
          </a:xfrm>
        </p:spPr>
        <p:txBody>
          <a:bodyPr>
            <a:normAutofit fontScale="700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tr-TR" sz="2800" dirty="0"/>
              <a:t>&gt;40 yaş anormal </a:t>
            </a:r>
            <a:r>
              <a:rPr lang="tr-TR" sz="2800" dirty="0" err="1"/>
              <a:t>uterin</a:t>
            </a:r>
            <a:r>
              <a:rPr lang="tr-TR" sz="2800" dirty="0"/>
              <a:t> kanama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800" dirty="0"/>
              <a:t>&lt;40 yaş anormal kanamaları +  risk faktörlerini taşıyan hastalar( PCOS, </a:t>
            </a:r>
            <a:r>
              <a:rPr lang="tr-TR" sz="2800" dirty="0" err="1"/>
              <a:t>obesite</a:t>
            </a:r>
            <a:r>
              <a:rPr lang="tr-TR" sz="2800" dirty="0"/>
              <a:t>, </a:t>
            </a:r>
            <a:r>
              <a:rPr lang="tr-TR" sz="2800" dirty="0" err="1"/>
              <a:t>tmx</a:t>
            </a:r>
            <a:r>
              <a:rPr lang="tr-TR" sz="2800" dirty="0"/>
              <a:t>, aile hikayesi)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800" dirty="0"/>
              <a:t>Medikal tedaviye yanıt vermeyen kanama.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800" dirty="0"/>
              <a:t>Karşılanmamış </a:t>
            </a:r>
            <a:r>
              <a:rPr lang="tr-TR" sz="2800" dirty="0" err="1"/>
              <a:t>postmenopozal</a:t>
            </a:r>
            <a:r>
              <a:rPr lang="tr-TR" sz="2800" dirty="0"/>
              <a:t> östrojen tedavisi alanlar.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800" dirty="0" err="1"/>
              <a:t>Smear</a:t>
            </a:r>
            <a:r>
              <a:rPr lang="tr-TR" sz="2800" dirty="0"/>
              <a:t> de anormal </a:t>
            </a:r>
            <a:r>
              <a:rPr lang="tr-TR" sz="2800" dirty="0" err="1"/>
              <a:t>endometriyal</a:t>
            </a:r>
            <a:r>
              <a:rPr lang="tr-TR" sz="2800" dirty="0"/>
              <a:t> hücre varlığı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800" dirty="0"/>
              <a:t>35 yaş üstü </a:t>
            </a:r>
            <a:r>
              <a:rPr lang="tr-TR" sz="2800" dirty="0" err="1"/>
              <a:t>smearde</a:t>
            </a:r>
            <a:r>
              <a:rPr lang="tr-TR" sz="2800" dirty="0"/>
              <a:t> </a:t>
            </a:r>
            <a:r>
              <a:rPr lang="tr-TR" sz="2800" dirty="0" err="1"/>
              <a:t>atipik</a:t>
            </a:r>
            <a:r>
              <a:rPr lang="tr-TR" sz="2800" dirty="0"/>
              <a:t> </a:t>
            </a:r>
            <a:r>
              <a:rPr lang="tr-TR" sz="2800" dirty="0" err="1"/>
              <a:t>glandüler</a:t>
            </a:r>
            <a:r>
              <a:rPr lang="tr-TR" sz="2800" dirty="0"/>
              <a:t> hücre (+) hastalar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800" dirty="0"/>
              <a:t>&gt;40 yaş, </a:t>
            </a:r>
            <a:r>
              <a:rPr lang="tr-TR" sz="2800" dirty="0" err="1"/>
              <a:t>smearde</a:t>
            </a:r>
            <a:r>
              <a:rPr lang="tr-TR" sz="2800" dirty="0"/>
              <a:t> </a:t>
            </a:r>
            <a:r>
              <a:rPr lang="tr-TR" sz="2800" dirty="0" err="1"/>
              <a:t>endometrial</a:t>
            </a:r>
            <a:r>
              <a:rPr lang="tr-TR" sz="2800" dirty="0"/>
              <a:t> hücre saptananlar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2800" dirty="0" err="1"/>
              <a:t>Herediter</a:t>
            </a:r>
            <a:r>
              <a:rPr lang="tr-TR" sz="2800" dirty="0"/>
              <a:t> </a:t>
            </a:r>
            <a:r>
              <a:rPr lang="tr-TR" sz="2800" dirty="0" err="1"/>
              <a:t>non-polipozis</a:t>
            </a:r>
            <a:r>
              <a:rPr lang="tr-TR" sz="2800" dirty="0"/>
              <a:t> </a:t>
            </a:r>
            <a:r>
              <a:rPr lang="tr-TR" sz="2800" dirty="0" err="1"/>
              <a:t>kolorektal</a:t>
            </a:r>
            <a:r>
              <a:rPr lang="tr-TR" sz="2800" dirty="0"/>
              <a:t> kanseri olan olgular (30-35 yaş)</a:t>
            </a:r>
          </a:p>
          <a:p>
            <a:pPr marL="342900" lvl="7" indent="-342900">
              <a:buNone/>
            </a:pPr>
            <a:endParaRPr lang="tr-TR" sz="2800" dirty="0"/>
          </a:p>
          <a:p>
            <a:pPr marL="342900" lvl="7" indent="-342900">
              <a:buNone/>
            </a:pPr>
            <a:endParaRPr lang="tr-TR" sz="1600" dirty="0"/>
          </a:p>
          <a:p>
            <a:pPr marL="342900" lvl="7" indent="-342900">
              <a:buNone/>
            </a:pPr>
            <a:r>
              <a:rPr lang="tr-TR" sz="2900" b="1" i="1" dirty="0"/>
              <a:t>  </a:t>
            </a:r>
            <a:r>
              <a:rPr lang="tr-TR" sz="2900" b="1" i="1" dirty="0" err="1"/>
              <a:t>Clinical</a:t>
            </a:r>
            <a:r>
              <a:rPr lang="tr-TR" sz="2900" b="1" i="1" dirty="0"/>
              <a:t> </a:t>
            </a:r>
            <a:r>
              <a:rPr lang="tr-TR" sz="2900" b="1" i="1" dirty="0" err="1"/>
              <a:t>Gynecological</a:t>
            </a:r>
            <a:r>
              <a:rPr lang="tr-TR" sz="2900" b="1" i="1" dirty="0"/>
              <a:t> </a:t>
            </a:r>
            <a:r>
              <a:rPr lang="tr-TR" sz="2900" b="1" i="1" dirty="0" err="1"/>
              <a:t>Oncology</a:t>
            </a:r>
            <a:r>
              <a:rPr lang="tr-TR" sz="2900" b="1" i="1" dirty="0"/>
              <a:t> </a:t>
            </a:r>
            <a:r>
              <a:rPr lang="tr-TR" sz="2900" b="1" i="1" dirty="0" err="1"/>
              <a:t>Dsaia</a:t>
            </a:r>
            <a:r>
              <a:rPr lang="tr-TR" sz="2900" b="1" i="1" dirty="0"/>
              <a:t> &amp;</a:t>
            </a:r>
            <a:r>
              <a:rPr lang="tr-TR" sz="2900" b="1" i="1" dirty="0" err="1"/>
              <a:t>Creasman</a:t>
            </a:r>
            <a:r>
              <a:rPr lang="tr-TR" sz="2900" b="1" i="1" dirty="0"/>
              <a:t> 2012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85860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523014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4236411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77586" y="4751388"/>
            <a:ext cx="11609613" cy="1584098"/>
          </a:xfrm>
          <a:prstGeom prst="rect">
            <a:avLst/>
          </a:prstGeom>
        </p:spPr>
      </p:pic>
      <p:cxnSp>
        <p:nvCxnSpPr>
          <p:cNvPr id="7" name="Düz Bağlayıcı 6"/>
          <p:cNvCxnSpPr/>
          <p:nvPr/>
        </p:nvCxnSpPr>
        <p:spPr>
          <a:xfrm>
            <a:off x="8574657" y="5865962"/>
            <a:ext cx="3312543" cy="1725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flipV="1">
            <a:off x="810883" y="6211019"/>
            <a:ext cx="9575321" cy="172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221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/>
        </p:nvGraphicFramePr>
        <p:xfrm>
          <a:off x="1097280" y="286605"/>
          <a:ext cx="10058400" cy="145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tr-TR" b="1" dirty="0"/>
              <a:t>TVUSG: </a:t>
            </a:r>
            <a:r>
              <a:rPr lang="tr-TR" dirty="0"/>
              <a:t>PRE VE POSTMENAPOZAL ENDOMETRİAL HİPERPLAZİNİN TANISINDA ROL OYNAYABİLİR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RCOG/BSGE Green-top Guideline</a:t>
            </a:r>
            <a:r>
              <a:rPr lang="tr-TR" dirty="0">
                <a:solidFill>
                  <a:srgbClr val="FF0000"/>
                </a:solidFill>
              </a:rPr>
              <a:t> da önerilmektedir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tr-TR" b="1" dirty="0"/>
              <a:t>ENDOMETRİAL ÖRNEKLEME: </a:t>
            </a:r>
            <a:r>
              <a:rPr lang="tr-TR" dirty="0"/>
              <a:t>GOLD STANDART(PİPEL VEYA D&amp;C)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RCOG/BSGE Green-top Guideline </a:t>
            </a:r>
            <a:r>
              <a:rPr lang="tr-TR" dirty="0">
                <a:solidFill>
                  <a:srgbClr val="FF0000"/>
                </a:solidFill>
              </a:rPr>
              <a:t>B</a:t>
            </a:r>
          </a:p>
          <a:p>
            <a:pPr marL="0" indent="0">
              <a:buNone/>
            </a:pPr>
            <a:r>
              <a:rPr lang="tr-TR" b="1" dirty="0"/>
              <a:t>HİSTEROSKOPİ VE BİYOPSİ: </a:t>
            </a:r>
            <a:r>
              <a:rPr lang="tr-TR" dirty="0" err="1"/>
              <a:t>endometrial</a:t>
            </a:r>
            <a:r>
              <a:rPr lang="tr-TR" dirty="0"/>
              <a:t> örnekleme yetersiz olduğunda veya polip ve diğer patolojiler ile birlikte olduğunda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RCOG/BSGE Green-top Guideline</a:t>
            </a:r>
            <a:r>
              <a:rPr lang="tr-TR" dirty="0">
                <a:solidFill>
                  <a:srgbClr val="FF0000"/>
                </a:solidFill>
              </a:rPr>
              <a:t> da önerilmektedir</a:t>
            </a:r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tr-TR" dirty="0"/>
          </a:p>
          <a:p>
            <a:pPr>
              <a:buFont typeface="Wingdings" panose="05000000000000000000" pitchFamily="2" charset="2"/>
              <a:buChar char="§"/>
            </a:pPr>
            <a:endParaRPr lang="tr-TR" dirty="0"/>
          </a:p>
        </p:txBody>
      </p:sp>
      <p:sp>
        <p:nvSpPr>
          <p:cNvPr id="4" name="Beşgen 4"/>
          <p:cNvSpPr txBox="1"/>
          <p:nvPr/>
        </p:nvSpPr>
        <p:spPr>
          <a:xfrm>
            <a:off x="1957982" y="5134916"/>
            <a:ext cx="8145701" cy="105621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24435" tIns="91440" rIns="170688" bIns="9144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/>
              <a:t>RCOG/BSGE Green-top Guideline No. 67</a:t>
            </a:r>
            <a:r>
              <a:rPr lang="tr-TR" sz="2400" dirty="0"/>
              <a:t> D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-1514475" y="14288"/>
            <a:ext cx="246063" cy="246062"/>
          </a:xfrm>
          <a:prstGeom prst="rect">
            <a:avLst/>
          </a:prstGeom>
          <a:solidFill>
            <a:srgbClr val="D1ECEB"/>
          </a:solidFill>
          <a:ln w="6350">
            <a:solidFill>
              <a:srgbClr val="00B2B0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ts val="100"/>
              </a:spcBef>
              <a:spcAft>
                <a:spcPts val="800"/>
              </a:spcAft>
            </a:pPr>
            <a:r>
              <a:rPr lang="tr-TR" altLang="tr-TR" sz="1400" b="1">
                <a:solidFill>
                  <a:srgbClr val="00B2B0"/>
                </a:solidFill>
                <a:latin typeface="Calibri" panose="020F0502020204030204" pitchFamily="34" charset="0"/>
              </a:rPr>
              <a:t>D</a:t>
            </a:r>
            <a:endParaRPr lang="tr-TR" altLang="tr-TR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2508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/>
        </p:nvGraphicFramePr>
        <p:xfrm>
          <a:off x="1097280" y="286605"/>
          <a:ext cx="10058400" cy="145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tr-TR" dirty="0"/>
              <a:t>Tanıda rutin ilk basamak kullanımı teşvik eden bir öneri yok.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 err="1"/>
              <a:t>Histeroskopi</a:t>
            </a:r>
            <a:r>
              <a:rPr lang="tr-TR" dirty="0"/>
              <a:t>  </a:t>
            </a:r>
            <a:r>
              <a:rPr lang="tr-TR" dirty="0" err="1"/>
              <a:t>kaviteyi</a:t>
            </a:r>
            <a:r>
              <a:rPr lang="tr-TR" dirty="0"/>
              <a:t> direkt gözlemleme ve  D&amp;C </a:t>
            </a:r>
            <a:r>
              <a:rPr lang="tr-TR" dirty="0" err="1"/>
              <a:t>nin</a:t>
            </a:r>
            <a:r>
              <a:rPr lang="tr-TR" dirty="0"/>
              <a:t> atladığı </a:t>
            </a:r>
            <a:r>
              <a:rPr lang="tr-TR" dirty="0" err="1"/>
              <a:t>occult</a:t>
            </a:r>
            <a:r>
              <a:rPr lang="tr-TR" dirty="0"/>
              <a:t> kanserin tespitinde yardımcı olabilir.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 err="1"/>
              <a:t>Endometrium</a:t>
            </a:r>
            <a:r>
              <a:rPr lang="tr-TR" dirty="0"/>
              <a:t> kanseri için </a:t>
            </a:r>
            <a:r>
              <a:rPr lang="tr-TR" dirty="0" err="1"/>
              <a:t>sensitivite</a:t>
            </a:r>
            <a:r>
              <a:rPr lang="tr-TR" dirty="0"/>
              <a:t> %78-98, </a:t>
            </a:r>
            <a:r>
              <a:rPr lang="tr-TR" dirty="0" err="1"/>
              <a:t>spesivite</a:t>
            </a:r>
            <a:r>
              <a:rPr lang="tr-TR" dirty="0"/>
              <a:t> %92-95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/>
              <a:t>Ama diğer yöntemlere göre daha çok maliyetli, beceri gerektiren ve </a:t>
            </a:r>
            <a:r>
              <a:rPr lang="tr-TR" dirty="0" err="1"/>
              <a:t>invaziv</a:t>
            </a:r>
            <a:r>
              <a:rPr lang="tr-TR" dirty="0"/>
              <a:t> bir yöntemdir.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/>
              <a:t>Tek başına kullanıldığında %34 kanseri atlayabilir.. D&amp;C ile beraber kullanılmalı.</a:t>
            </a:r>
          </a:p>
          <a:p>
            <a:pPr>
              <a:buFont typeface="Wingdings" panose="05000000000000000000" pitchFamily="2" charset="2"/>
              <a:buChar char="q"/>
            </a:pPr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b="1" i="1" dirty="0"/>
              <a:t>Management of </a:t>
            </a:r>
            <a:r>
              <a:rPr lang="tr-TR" b="1" i="1" dirty="0" err="1"/>
              <a:t>endometrial</a:t>
            </a:r>
            <a:r>
              <a:rPr lang="tr-TR" b="1" i="1" dirty="0"/>
              <a:t> </a:t>
            </a:r>
            <a:r>
              <a:rPr lang="tr-TR" b="1" i="1" dirty="0" err="1"/>
              <a:t>precancers</a:t>
            </a:r>
            <a:r>
              <a:rPr lang="tr-TR" b="1" i="1" dirty="0"/>
              <a:t>. </a:t>
            </a:r>
            <a:r>
              <a:rPr lang="tr-TR" b="1" i="1" dirty="0" err="1"/>
              <a:t>Obsterics</a:t>
            </a:r>
            <a:r>
              <a:rPr lang="tr-TR" b="1" i="1" dirty="0"/>
              <a:t>  &amp;</a:t>
            </a:r>
            <a:r>
              <a:rPr lang="tr-TR" b="1" i="1" dirty="0" err="1"/>
              <a:t>Gynecology</a:t>
            </a:r>
            <a:r>
              <a:rPr lang="tr-TR" b="1" i="1" dirty="0"/>
              <a:t> 2012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3444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/>
        </p:nvGraphicFramePr>
        <p:xfrm>
          <a:off x="1097280" y="286605"/>
          <a:ext cx="10058400" cy="145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97280" y="1864678"/>
            <a:ext cx="10058400" cy="40233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ORAL KONTRASEPTİF: 10 YIL KULLANILDIĞINDA RİSK %50  AZALIR VE 20 YILDAN FAZLA DEVAM EDER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PROGESTERON KULLANIMI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DİYET VE EKZERSİZ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YAŞAM ŞEKLİNİN DEĞİŞTİRİLMESİ.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58587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3318746353"/>
              </p:ext>
            </p:extLst>
          </p:nvPr>
        </p:nvGraphicFramePr>
        <p:xfrm>
          <a:off x="1097280" y="286604"/>
          <a:ext cx="10058400" cy="1306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tr-TR" dirty="0"/>
              <a:t>Hastanın Yaşı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 err="1"/>
              <a:t>Menapozal</a:t>
            </a:r>
            <a:r>
              <a:rPr lang="tr-TR" dirty="0"/>
              <a:t> durum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 err="1"/>
              <a:t>Fertilite</a:t>
            </a:r>
            <a:r>
              <a:rPr lang="tr-TR" dirty="0"/>
              <a:t> isteği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 err="1"/>
              <a:t>Hiperplazinin</a:t>
            </a:r>
            <a:r>
              <a:rPr lang="tr-TR" dirty="0"/>
              <a:t> tipi, </a:t>
            </a:r>
            <a:r>
              <a:rPr lang="tr-TR" dirty="0" err="1"/>
              <a:t>atipi</a:t>
            </a:r>
            <a:r>
              <a:rPr lang="tr-TR" dirty="0"/>
              <a:t> varlığı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/>
              <a:t>Eşlik eden diğer patolojiler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/>
              <a:t>Eşlik eden </a:t>
            </a:r>
            <a:r>
              <a:rPr lang="tr-TR" dirty="0" err="1"/>
              <a:t>over</a:t>
            </a:r>
            <a:r>
              <a:rPr lang="tr-TR" dirty="0"/>
              <a:t> tümörü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/>
              <a:t>Genel sağlık durumu ve cerrahi riskler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/>
              <a:t>Önceki tedaviye yanıt (</a:t>
            </a:r>
            <a:r>
              <a:rPr lang="tr-TR" dirty="0" err="1"/>
              <a:t>persistans</a:t>
            </a:r>
            <a:r>
              <a:rPr lang="tr-TR" dirty="0"/>
              <a:t>, </a:t>
            </a:r>
            <a:r>
              <a:rPr lang="tr-TR" dirty="0" err="1"/>
              <a:t>progresyon</a:t>
            </a:r>
            <a:r>
              <a:rPr lang="tr-TR" dirty="0"/>
              <a:t> ….)</a:t>
            </a:r>
          </a:p>
        </p:txBody>
      </p:sp>
    </p:spTree>
    <p:extLst>
      <p:ext uri="{BB962C8B-B14F-4D97-AF65-F5344CB8AC3E}">
        <p14:creationId xmlns:p14="http://schemas.microsoft.com/office/powerpoint/2010/main" val="1801099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/>
        </p:nvGraphicFramePr>
        <p:xfrm>
          <a:off x="1097280" y="286605"/>
          <a:ext cx="10058400" cy="145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513502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tr-TR" dirty="0"/>
              <a:t>20 YILDAN DAHA UZUN BİR SÜREDE ATİPİSİZ HİPERPLAZİNİN ENDOMETRİAL KANSERE PROGRESYON GÖSTERMESİ %5’DEN DAHA AZ OLDUĞU İÇİN GÖZLEM TEDAVİSİ UYGULANABİLİR.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     </a:t>
            </a:r>
            <a:r>
              <a:rPr lang="en-US" b="1" dirty="0">
                <a:solidFill>
                  <a:srgbClr val="FF0000"/>
                </a:solidFill>
              </a:rPr>
              <a:t>RCOG/BSGE Green-top Guideline </a:t>
            </a:r>
            <a:r>
              <a:rPr lang="tr-TR" b="1" dirty="0">
                <a:solidFill>
                  <a:srgbClr val="FF0000"/>
                </a:solidFill>
              </a:rPr>
              <a:t>B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chemeClr val="tx1"/>
                </a:solidFill>
              </a:rPr>
              <a:t>REVERSİBL RİSK FAKTÖRLERİ ÖRN: OBESİTE VE HRT KULLANIMI GİBİ TESPİT EDİLMELİ VE ÖNLENMELİDİR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da önerilmektedir.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schemeClr val="tx1"/>
                </a:solidFill>
              </a:rPr>
              <a:t>HASTAYA RİSK FAKTÖRLERİNİN ÖNLENMESİ İLE REGRESYONUN TESPİT EDİLMESİ İÇİN ARALIKLI ENDOMETRAİL BİYOPSİ YAPILMASI VE PROGESTERON TEDAVİSİ İLE REGRESYON ORANININ DAHA YÜKSEK OLDUĞU HAKKINDA BİLGİ VERİLMELİDİR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C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 </a:t>
            </a:r>
            <a:endParaRPr lang="tr-TR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tr-TR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tr-TR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74602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uccessful regression with no evidence of hyperplasia,&#10;Maintenance therapy and fertility allowance :&#10;postmenopausal women,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750" y="900617"/>
            <a:ext cx="9210501" cy="5056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460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chemeClr val="tx1"/>
                </a:solidFill>
              </a:rPr>
              <a:t>PROGESTERON TEDAVİSİ ENDİKASYONU: ANORMAL UTERİN KANAMA SEMPTOMU OLANLARDA VEYA GÖZLEM TEDAVİSİNDE REGRESYON GÖZLENMEYENLERDE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 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da önerilmektedir.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chemeClr val="tx1"/>
                </a:solidFill>
              </a:rPr>
              <a:t>KONTİNUE ORAL PROGESTERON VE LOKAL İNTRAUTERİN PROGESTERON (LNG-IUS) PROGESTİN ATİPİSİZ ENDOMETRİAL HİPERPLAZİDE REGRESYON GÖZLENMESİNDE DAHA EFEKTİFTİR.</a:t>
            </a:r>
          </a:p>
          <a:p>
            <a:pPr marL="0" indent="0">
              <a:buNone/>
            </a:pPr>
            <a:r>
              <a:rPr lang="tr-TR" dirty="0">
                <a:solidFill>
                  <a:schemeClr val="tx1"/>
                </a:solidFill>
              </a:rPr>
              <a:t>  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chemeClr val="tx1"/>
                </a:solidFill>
              </a:rPr>
              <a:t> BİRİNCİ BASAMAK TEDAVİDE  LNG-IUS ÖNERİLMEKTEDİR. ÇÜNKÜ DAHA FAZLA REGRESYON ORANI, KANAMASI OLAN HASTALARDA DAHA  FAYDALI VE DAHA AZ YAN ETKİSİ VAR.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  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A</a:t>
            </a:r>
          </a:p>
          <a:p>
            <a:pPr>
              <a:buFont typeface="Wingdings" panose="05000000000000000000" pitchFamily="2" charset="2"/>
              <a:buChar char="q"/>
            </a:pPr>
            <a:endParaRPr lang="tr-TR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endParaRPr lang="tr-TR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647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yagram 1"/>
          <p:cNvGraphicFramePr/>
          <p:nvPr>
            <p:extLst>
              <p:ext uri="{D42A27DB-BD31-4B8C-83A1-F6EECF244321}">
                <p14:modId xmlns:p14="http://schemas.microsoft.com/office/powerpoint/2010/main" val="3164673252"/>
              </p:ext>
            </p:extLst>
          </p:nvPr>
        </p:nvGraphicFramePr>
        <p:xfrm>
          <a:off x="2438401" y="-1"/>
          <a:ext cx="8146473" cy="1039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1745675" y="1177636"/>
            <a:ext cx="8465127" cy="4987668"/>
          </a:xfrm>
        </p:spPr>
        <p:txBody>
          <a:bodyPr>
            <a:normAutofit fontScale="92500" lnSpcReduction="2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           </a:t>
            </a:r>
            <a:r>
              <a:rPr lang="tr-T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KARŞILANMAMIŞ ÖSTROJEN STİMULASYONU </a:t>
            </a:r>
          </a:p>
          <a:p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ENDOMETRİYAL GLAND VE STROMA ARTIŞI</a:t>
            </a:r>
          </a:p>
          <a:p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GENETİK,BİYOLOJİK ,MORFOLOJİK DEĞİŞİKLİKLER</a:t>
            </a:r>
          </a:p>
          <a:p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ENDOMETRİYAL HİPERPLAZİ,KANSER</a:t>
            </a:r>
          </a:p>
          <a:p>
            <a:endParaRPr lang="tr-TR" dirty="0"/>
          </a:p>
        </p:txBody>
      </p:sp>
      <p:sp>
        <p:nvSpPr>
          <p:cNvPr id="10" name="9 Aşağı Ok"/>
          <p:cNvSpPr/>
          <p:nvPr/>
        </p:nvSpPr>
        <p:spPr bwMode="auto">
          <a:xfrm>
            <a:off x="5348211" y="3065531"/>
            <a:ext cx="484632" cy="978408"/>
          </a:xfrm>
          <a:prstGeom prst="downArrow">
            <a:avLst/>
          </a:prstGeom>
          <a:solidFill>
            <a:srgbClr val="FFFFFF"/>
          </a:solidFill>
          <a:ln w="25400" cap="flat" cmpd="sng" algn="ctr">
            <a:solidFill>
              <a:srgbClr val="00CC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t" anchorCtr="0" compatLnSpc="1">
            <a:prstTxWarp prst="textNoShape">
              <a:avLst/>
            </a:prstTxWarp>
          </a:bodyPr>
          <a:lstStyle/>
          <a:p>
            <a:pPr marL="228600" defTabSz="457200" fontAlgn="base" hangingPunct="0">
              <a:spcBef>
                <a:spcPct val="0"/>
              </a:spcBef>
              <a:spcAft>
                <a:spcPct val="0"/>
              </a:spcAft>
            </a:pPr>
            <a:endParaRPr lang="tr-TR" sz="1200">
              <a:solidFill>
                <a:srgbClr val="000000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8" name="7 Aşağı Ok"/>
          <p:cNvSpPr/>
          <p:nvPr/>
        </p:nvSpPr>
        <p:spPr bwMode="auto">
          <a:xfrm>
            <a:off x="5348211" y="1578513"/>
            <a:ext cx="484632" cy="978408"/>
          </a:xfrm>
          <a:prstGeom prst="downArrow">
            <a:avLst/>
          </a:prstGeom>
          <a:solidFill>
            <a:srgbClr val="FFFFFF"/>
          </a:solidFill>
          <a:ln w="25400" cap="flat" cmpd="sng" algn="ctr">
            <a:solidFill>
              <a:srgbClr val="00CC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t" anchorCtr="0" compatLnSpc="1">
            <a:prstTxWarp prst="textNoShape">
              <a:avLst/>
            </a:prstTxWarp>
          </a:bodyPr>
          <a:lstStyle/>
          <a:p>
            <a:pPr marL="228600" defTabSz="457200" fontAlgn="base" hangingPunct="0">
              <a:spcBef>
                <a:spcPct val="0"/>
              </a:spcBef>
              <a:spcAft>
                <a:spcPct val="0"/>
              </a:spcAft>
            </a:pPr>
            <a:endParaRPr lang="tr-TR" sz="1200">
              <a:solidFill>
                <a:srgbClr val="000000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11" name="10 Aşağı Ok"/>
          <p:cNvSpPr/>
          <p:nvPr/>
        </p:nvSpPr>
        <p:spPr bwMode="auto">
          <a:xfrm>
            <a:off x="5348211" y="4552550"/>
            <a:ext cx="484632" cy="978408"/>
          </a:xfrm>
          <a:prstGeom prst="downArrow">
            <a:avLst/>
          </a:prstGeom>
          <a:solidFill>
            <a:srgbClr val="FFFFFF"/>
          </a:solidFill>
          <a:ln w="25400" cap="flat" cmpd="sng" algn="ctr">
            <a:solidFill>
              <a:srgbClr val="00CC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0800" tIns="50800" rIns="50800" bIns="50800" numCol="1" rtlCol="0" anchor="t" anchorCtr="0" compatLnSpc="1">
            <a:prstTxWarp prst="textNoShape">
              <a:avLst/>
            </a:prstTxWarp>
          </a:bodyPr>
          <a:lstStyle/>
          <a:p>
            <a:pPr marL="228600" defTabSz="457200" fontAlgn="base" hangingPunct="0">
              <a:spcBef>
                <a:spcPct val="0"/>
              </a:spcBef>
              <a:spcAft>
                <a:spcPct val="0"/>
              </a:spcAft>
            </a:pPr>
            <a:endParaRPr lang="tr-TR" sz="1200">
              <a:solidFill>
                <a:srgbClr val="000000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29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chemeClr val="tx1"/>
                </a:solidFill>
              </a:rPr>
              <a:t>KONTİNUE  PROGESTERON</a:t>
            </a:r>
            <a:r>
              <a:rPr lang="tr-TR" dirty="0"/>
              <a:t>(</a:t>
            </a:r>
            <a:r>
              <a:rPr lang="tr-TR" b="1" dirty="0"/>
              <a:t>MPA </a:t>
            </a:r>
            <a:r>
              <a:rPr lang="en-US" b="1" dirty="0"/>
              <a:t>10–20 mg/day o</a:t>
            </a:r>
            <a:r>
              <a:rPr lang="tr-TR" b="1" dirty="0"/>
              <a:t> veya </a:t>
            </a:r>
            <a:r>
              <a:rPr lang="en-US" b="1" dirty="0"/>
              <a:t> </a:t>
            </a:r>
            <a:r>
              <a:rPr lang="tr-TR" b="1" dirty="0" err="1"/>
              <a:t>N</a:t>
            </a:r>
            <a:r>
              <a:rPr lang="en-US" b="1" dirty="0" err="1"/>
              <a:t>orethisterone</a:t>
            </a:r>
            <a:endParaRPr lang="en-US" b="1" dirty="0"/>
          </a:p>
          <a:p>
            <a:pPr marL="0" indent="0">
              <a:buNone/>
            </a:pPr>
            <a:r>
              <a:rPr lang="tr-TR" b="1" dirty="0"/>
              <a:t>     10–15 mg/</a:t>
            </a:r>
            <a:r>
              <a:rPr lang="tr-TR" b="1" dirty="0" err="1"/>
              <a:t>day</a:t>
            </a:r>
            <a:r>
              <a:rPr lang="tr-TR" b="1" dirty="0"/>
              <a:t>)</a:t>
            </a:r>
            <a:r>
              <a:rPr lang="tr-TR" dirty="0"/>
              <a:t>  </a:t>
            </a:r>
            <a:r>
              <a:rPr lang="tr-TR" dirty="0">
                <a:solidFill>
                  <a:schemeClr val="tx1"/>
                </a:solidFill>
              </a:rPr>
              <a:t>LNG-IUA REDDEDEN HASTALARDA KULLANILABİLİR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B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rgbClr val="FF0000"/>
                </a:solidFill>
              </a:rPr>
              <a:t>   </a:t>
            </a:r>
            <a:r>
              <a:rPr lang="tr-TR" dirty="0">
                <a:solidFill>
                  <a:schemeClr val="tx1"/>
                </a:solidFill>
              </a:rPr>
              <a:t>SİKLİK PROGESTERON, KONTİNUE VE LNG-IUA GÖRE REGRESYON SAĞLAMADA BAŞARI  ORANI DÜŞÜK OLDUĞU İÇİN  KULLANILMAMALIDIR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chemeClr val="tx1"/>
                </a:solidFill>
              </a:rPr>
              <a:t>KONTİNUE ORAL PROGESTERON VEYA LOKAL İNTRAUTERİN PROGESTERON (LNG-IUS)İLE ATİPİSİZ ENDOMETRİAL HİPERPLAZİNİN TEDAVİSİ REGRESYON SAĞLANINCAYA KADAR  EN AZ 6 AY DEVAM EDİLMELİDİR.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B</a:t>
            </a:r>
          </a:p>
          <a:p>
            <a:endParaRPr lang="tr-TR" dirty="0">
              <a:solidFill>
                <a:schemeClr val="tx1"/>
              </a:solidFill>
            </a:endParaRPr>
          </a:p>
          <a:p>
            <a:endParaRPr lang="tr-TR" b="1" dirty="0">
              <a:solidFill>
                <a:srgbClr val="FF0000"/>
              </a:solidFill>
            </a:endParaRP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29896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tr-TR" dirty="0"/>
              <a:t>YAN ETKİLERİ TOLERE EDEBİLİRSE VE FERTİLİTE İSTEĞİ YOKSA LNG-IUA RELAPSLARI ÖNLEMEK VE ANORMAL KANAMALARI TEDAVİ ETMEK İÇİN 5 YIL  KULLANMASI İÇİN HASTA TEŞVİK EDİLMELİDİR.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     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da önerilmektedir.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/>
              <a:t>ENDOMETRİAL ÖRNEKLEME EN AZ 6 AY ARALIKLARLA  PLANLANMALIDIR. 6 AY ARALIKLARLA ALINAN ARDIŞIK 2 ENDOMETRİAL ÖRNEKLEME NEGATİF ELDE EDİLİNCEYE  KADAR HASTA TEDAVİ EDİLMELİDİR. UZUN DÖNEM TAKİBİNDE  YILLIK ENDOMETRİAL ÖRNEKLEME YAPILMALIDIR.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D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489606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/>
        </p:nvGraphicFramePr>
        <p:xfrm>
          <a:off x="1097280" y="286605"/>
          <a:ext cx="10058400" cy="145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HİSTEREKTOMİ ENDİKASYONLARI: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TAKİP SIRASINDA ATİPİK HİPERPLAZİ SAPTANAN HASTALARDA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12 AYLIK TEDAVVİYE RAĞMEN REGRESYON GÖZLENMEYENLERDE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TEDAVİ SONRASI RELAPS GÖZLENENLERDE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PERSİSTAN  UTERİN KANAMASI OLANLARDA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PROGESTERON TEDAVİSİ VEYA TAKİBİ İSTEMEYEN HASTALARDA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C</a:t>
            </a:r>
          </a:p>
          <a:p>
            <a:pPr marL="0" indent="0">
              <a:buNone/>
            </a:pPr>
            <a:endParaRPr lang="tr-TR" dirty="0"/>
          </a:p>
          <a:p>
            <a:pPr marL="457200" indent="-457200"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537285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tr-TR" dirty="0"/>
              <a:t>POSTMENAPOZAL HASTALARDA HİSTEREKTOMİ YAPILACAK OLANLARDA OOFEREKTOMİ YAPILMALIDIR.</a:t>
            </a:r>
          </a:p>
          <a:p>
            <a:r>
              <a:rPr lang="tr-TR" b="1" dirty="0">
                <a:solidFill>
                  <a:srgbClr val="FF0000"/>
                </a:solidFill>
              </a:rPr>
              <a:t>       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 Önermektedir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/>
              <a:t>PREMENAPOZAL KADINLARDA OOFEREKTOMİ BİREYSELLEŞTİRİLMELİDİR. SALPENJEKTOMİ OVER KANSER RİSKİNİ AZALTTIĞI İÇİN YAPILMALIDIR.</a:t>
            </a:r>
          </a:p>
          <a:p>
            <a:r>
              <a:rPr lang="tr-TR" b="1" dirty="0">
                <a:solidFill>
                  <a:srgbClr val="FF0000"/>
                </a:solidFill>
              </a:rPr>
              <a:t>       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chemeClr val="tx1"/>
                </a:solidFill>
              </a:rPr>
              <a:t>ENDOMETRİAL ABLASYON ENDOMETRİAL HİPERPLAZİ TEDAVİSİNDE TAVSİYE EDİLMEMEKTEDİR. ÇÜNKÜ KOMPLET ENDOMETRİAL DESTRÜKSİYON SAĞLAMAMAKTADIR VE ADEZYONA NEDEN OLUP ENDOMETRİAL ÖRNEKLEMEYİ ENGELLEYEBİLECEĞİ İÇİN</a:t>
            </a:r>
          </a:p>
          <a:p>
            <a:r>
              <a:rPr lang="tr-TR" b="1" dirty="0">
                <a:solidFill>
                  <a:srgbClr val="FF0000"/>
                </a:solidFill>
              </a:rPr>
              <a:t>       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D</a:t>
            </a:r>
          </a:p>
          <a:p>
            <a:endParaRPr lang="tr-TR" dirty="0">
              <a:solidFill>
                <a:schemeClr val="tx1"/>
              </a:solidFill>
            </a:endParaRPr>
          </a:p>
          <a:p>
            <a:endParaRPr lang="tr-TR" dirty="0">
              <a:solidFill>
                <a:schemeClr val="tx1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84427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746149231"/>
              </p:ext>
            </p:extLst>
          </p:nvPr>
        </p:nvGraphicFramePr>
        <p:xfrm>
          <a:off x="1097280" y="286605"/>
          <a:ext cx="10058400" cy="145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chemeClr val="tx1"/>
                </a:solidFill>
              </a:rPr>
              <a:t>ATİPİK HİPERPLAZİLİ KADINLARDA EŞ ZAMANLI MALİGNİTE VE KANSERE PROGRESYON YÜKSEK OLDUĞU İÇİN HİSTEREKTOMİ YAPILMALIDIR. LAPAROSKOPİK HİSTEREKTOMİ ABDOMİNAL HİSTEREKTOMİYE DAHA AZ HASTANEDE KALIŞ,DAHA AZ POSTOP AĞRI NEDENİYLE TERCİH EDİLMELİDİR</a:t>
            </a:r>
            <a:r>
              <a:rPr lang="tr-TR" dirty="0"/>
              <a:t>.</a:t>
            </a:r>
          </a:p>
          <a:p>
            <a:r>
              <a:rPr lang="tr-TR" b="1" dirty="0">
                <a:solidFill>
                  <a:srgbClr val="FF0000"/>
                </a:solidFill>
              </a:rPr>
              <a:t>       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B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chemeClr val="tx1"/>
                </a:solidFill>
              </a:rPr>
              <a:t>İNTRAOPERATİF FROZEN SECTİON VE LENFADENEKTOMİNİN YARARI YOKTUR.</a:t>
            </a:r>
          </a:p>
          <a:p>
            <a:r>
              <a:rPr lang="tr-TR" b="1" dirty="0">
                <a:solidFill>
                  <a:srgbClr val="FF0000"/>
                </a:solidFill>
              </a:rPr>
              <a:t>        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C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chemeClr val="tx1"/>
                </a:solidFill>
              </a:rPr>
              <a:t>POSTMENAPOZAL HASTALARDA HİSTEREKTOMİ YAPILACAK OLANLARDA OOFEREKTOMİ YAPILMALIDIR.</a:t>
            </a:r>
          </a:p>
          <a:p>
            <a:r>
              <a:rPr lang="tr-TR" b="1" dirty="0">
                <a:solidFill>
                  <a:srgbClr val="FF0000"/>
                </a:solidFill>
              </a:rPr>
              <a:t>       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 Önermektedir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chemeClr val="tx1"/>
                </a:solidFill>
              </a:rPr>
              <a:t>PREMENAPOZAL KADINLARDA OOFEREKTOMİ BİREYSELLEŞTİRİLMELİDİR. SALPANJEKTOMİ OVER KANSER RİSKİNİ AZALTTIĞI İÇİN YAPILMALIDIR</a:t>
            </a:r>
            <a:r>
              <a:rPr lang="tr-TR" dirty="0"/>
              <a:t>.</a:t>
            </a:r>
          </a:p>
          <a:p>
            <a:r>
              <a:rPr lang="tr-TR" b="1" dirty="0">
                <a:solidFill>
                  <a:srgbClr val="FF0000"/>
                </a:solidFill>
              </a:rPr>
              <a:t>       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D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endParaRPr lang="tr-TR" dirty="0">
              <a:solidFill>
                <a:schemeClr val="tx1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360725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tr-TR" dirty="0">
                <a:solidFill>
                  <a:schemeClr val="tx1"/>
                </a:solidFill>
              </a:rPr>
              <a:t>ENDOMETRİAL ABLASYON ENDOMETRİAL HİPERPLAZİ TEDAVİSİNDE TAVSİYE EDİLMEMEKTEDİR. ÇÜNKÜ KONPLET ENDOMETRİAL DESTRÜKSİYON SAĞLAMAMAKTADIR VE ADEZYONA NEDEN OLUP ENDOMETRİAL ÖRNEKLEMEYİ ENGELLEYEBİLECEĞİ İÇİN</a:t>
            </a:r>
          </a:p>
          <a:p>
            <a:r>
              <a:rPr lang="tr-TR" b="1" dirty="0">
                <a:solidFill>
                  <a:srgbClr val="FF0000"/>
                </a:solidFill>
              </a:rPr>
              <a:t>            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C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191020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165357903"/>
              </p:ext>
            </p:extLst>
          </p:nvPr>
        </p:nvGraphicFramePr>
        <p:xfrm>
          <a:off x="1097280" y="286605"/>
          <a:ext cx="10058400" cy="145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tr-TR" dirty="0"/>
              <a:t>FERTİLİTE İSTEĞİ VE CERRAHİYE UYGUN OLMAYAN HASTALARDA UYGULANIR.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tr-TR" dirty="0"/>
              <a:t> FERTİLİTE İSTEĞİ OLAN HASTALARDA  İNVAZİV MALİGNİTE EKARTE EDİLMELİDİR.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/>
              <a:t>MEDİKAL TEDAVİDE 1. BASAMAK LNG-IUA ÖNERİLMEKTEDİR. EN İYİ 2. SEÇENEK ORAL PROGESTİNLERDİR.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   </a:t>
            </a: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B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/>
              <a:t>FERTİLİTE TAMAMLANDIĞINDA RELAPS RİSKİ YÜKSEK OLDUĞU İÇİN HİSTEREKTOMİ YAPILMALIDIR.</a:t>
            </a:r>
          </a:p>
          <a:p>
            <a:pPr lvl="0">
              <a:buClr>
                <a:srgbClr val="E48312"/>
              </a:buClr>
            </a:pPr>
            <a:r>
              <a:rPr lang="en-US" sz="1900" b="1" dirty="0">
                <a:solidFill>
                  <a:srgbClr val="FF0000"/>
                </a:solidFill>
              </a:rPr>
              <a:t>RCOG/BSGE Green-top Guideline</a:t>
            </a:r>
            <a:r>
              <a:rPr lang="tr-TR" sz="1900" b="1" dirty="0">
                <a:solidFill>
                  <a:srgbClr val="FF0000"/>
                </a:solidFill>
              </a:rPr>
              <a:t> B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245701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tr-TR" dirty="0"/>
              <a:t>ENDOMETRİAL ÖRNEKLEME 2 NEGATİF SONUÇ ELDE EDİLİNCEYE KADAR 3 AY ARALARLA YAPILMALIDIR.  </a:t>
            </a:r>
          </a:p>
          <a:p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/>
              <a:t>ASEMPTOMATİK OLAN VE REGRESYON GÖZLENEN HASTALARIN UZUN DÖNEM TAKİPLERİNDE HİSTEREKTOMİ YAPILINCAYA KADAR  6-12 AY ARALARLA ENDOMETRİAL ÖRNEKLEME YAPILMALIDIR.</a:t>
            </a:r>
          </a:p>
          <a:p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 Önermektedir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dirty="0"/>
              <a:t>FERTİLİTE ARZUSU OLAN TEK ENDOMETRİAL ÖRNEKLEMESİ NORMAL OLAN HASTALARDA GEBELİĞE İZİN VERİLMELİDİR.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RCOG/BSGE Green-top Guideline</a:t>
            </a:r>
            <a:r>
              <a:rPr lang="tr-TR" b="1" dirty="0">
                <a:solidFill>
                  <a:srgbClr val="FF0000"/>
                </a:solidFill>
              </a:rPr>
              <a:t>  Önermektedir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232523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0273" y="2717933"/>
            <a:ext cx="7113906" cy="1164752"/>
          </a:xfrm>
        </p:spPr>
        <p:txBody>
          <a:bodyPr>
            <a:normAutofit/>
          </a:bodyPr>
          <a:lstStyle/>
          <a:p>
            <a:r>
              <a:rPr lang="tr-TR" sz="6000" dirty="0"/>
              <a:t>   </a:t>
            </a:r>
            <a:r>
              <a:rPr lang="tr-TR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Bütün ümidim gençliktedir.</a:t>
            </a:r>
            <a:endParaRPr lang="en-US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CE3E3BCB-FA05-40AA-8C32-AD200E1367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9610" y="309490"/>
            <a:ext cx="4306691" cy="502216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4D9F0A24-2B6D-4964-A1D4-3EC692EF2B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8953" y="4118112"/>
            <a:ext cx="3132406" cy="93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774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/>
        </p:nvGraphicFramePr>
        <p:xfrm>
          <a:off x="1097280" y="286605"/>
          <a:ext cx="10058400" cy="145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tr-TR" dirty="0"/>
              <a:t>OBESİTE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ANOVULASYON  (PERİMENOPOZAL DÖNEM ,  PCOS VE İNFERTİLİTE)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ÖSTROJEN SALGILAYAN TÜMÖRLER ÖRN: GRANULOZA HÜCRELİ TÜÖR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İLAÇLAR ÖRN: TAMOKSİFEN,HRT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GEÇ MENAPOZ/ERKEN MENARŞ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DİĞER: DM, HİPOTİROİDİZM VE HEREDİTER NONPOLİPOZİS KOLOREKTALKANSER SEND</a:t>
            </a:r>
          </a:p>
        </p:txBody>
      </p:sp>
    </p:spTree>
    <p:extLst>
      <p:ext uri="{BB962C8B-B14F-4D97-AF65-F5344CB8AC3E}">
        <p14:creationId xmlns:p14="http://schemas.microsoft.com/office/powerpoint/2010/main" val="1284934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/>
        </p:nvGraphicFramePr>
        <p:xfrm>
          <a:off x="1097280" y="189623"/>
          <a:ext cx="10058400" cy="1029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6352660"/>
              </p:ext>
            </p:extLst>
          </p:nvPr>
        </p:nvGraphicFramePr>
        <p:xfrm>
          <a:off x="1097280" y="1413165"/>
          <a:ext cx="10058400" cy="4455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272748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NORMAL ENDOMETRIUM SIMPLE HYPERPLASIA COMPLEX HYPERPLASIA&#10;2/15/2016&#10; 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1205345"/>
            <a:ext cx="5137582" cy="455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ATYPICAL HYPERPLASIA&#10;2/15/2016&#10; 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946" y="814742"/>
            <a:ext cx="5525764" cy="441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411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tr-TR" sz="4000" dirty="0"/>
              <a:t>Geçmişte en yaygın kullanılan sınıflama.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4000" dirty="0" err="1"/>
              <a:t>Endometriyal</a:t>
            </a:r>
            <a:r>
              <a:rPr lang="tr-TR" sz="4000" dirty="0"/>
              <a:t> </a:t>
            </a:r>
            <a:r>
              <a:rPr lang="tr-TR" sz="4000" dirty="0" err="1"/>
              <a:t>karsinomaya</a:t>
            </a:r>
            <a:r>
              <a:rPr lang="tr-TR" sz="4000" dirty="0"/>
              <a:t> </a:t>
            </a:r>
            <a:r>
              <a:rPr lang="tr-TR" sz="4000" dirty="0" err="1"/>
              <a:t>progresyon</a:t>
            </a:r>
            <a:r>
              <a:rPr lang="tr-TR" sz="4000" dirty="0"/>
              <a:t> için uyumlu.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4000" dirty="0" err="1"/>
              <a:t>Major</a:t>
            </a:r>
            <a:r>
              <a:rPr lang="tr-TR" sz="4000" dirty="0"/>
              <a:t> </a:t>
            </a:r>
            <a:r>
              <a:rPr lang="tr-TR" sz="4000" dirty="0" err="1"/>
              <a:t>limitasyonu</a:t>
            </a:r>
            <a:r>
              <a:rPr lang="tr-TR" sz="4000" dirty="0"/>
              <a:t>  patologlar arasındaki uyumsuzluk.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4000" dirty="0"/>
              <a:t>Sadece %40 olguda patologlar hemfikir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4000" dirty="0"/>
              <a:t>En düşük uyum </a:t>
            </a:r>
            <a:r>
              <a:rPr lang="tr-TR" sz="4000" dirty="0" err="1"/>
              <a:t>atipi</a:t>
            </a:r>
            <a:r>
              <a:rPr lang="tr-TR" sz="4000" dirty="0"/>
              <a:t> kararında . (%38-47)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4000" dirty="0"/>
              <a:t>En fazla uyum </a:t>
            </a:r>
            <a:r>
              <a:rPr lang="tr-TR" sz="4000" dirty="0" err="1"/>
              <a:t>Adenokarsinomda</a:t>
            </a:r>
            <a:endParaRPr lang="tr-TR" sz="1400" dirty="0"/>
          </a:p>
          <a:p>
            <a:endParaRPr lang="tr-TR" sz="2600" dirty="0"/>
          </a:p>
          <a:p>
            <a:pPr>
              <a:buNone/>
            </a:pPr>
            <a:r>
              <a:rPr lang="tr-TR" sz="2600" i="1" dirty="0"/>
              <a:t>       </a:t>
            </a:r>
            <a:r>
              <a:rPr lang="tr-TR" sz="2600" i="1" dirty="0" err="1">
                <a:solidFill>
                  <a:schemeClr val="accent1">
                    <a:lumMod val="75000"/>
                  </a:schemeClr>
                </a:solidFill>
              </a:rPr>
              <a:t>Reproducibility</a:t>
            </a:r>
            <a:r>
              <a:rPr lang="tr-TR" sz="2600" i="1" dirty="0">
                <a:solidFill>
                  <a:schemeClr val="accent1">
                    <a:lumMod val="75000"/>
                  </a:schemeClr>
                </a:solidFill>
              </a:rPr>
              <a:t> of </a:t>
            </a:r>
            <a:r>
              <a:rPr lang="tr-TR" sz="2600" i="1" dirty="0" err="1">
                <a:solidFill>
                  <a:schemeClr val="accent1">
                    <a:lumMod val="75000"/>
                  </a:schemeClr>
                </a:solidFill>
              </a:rPr>
              <a:t>the</a:t>
            </a:r>
            <a:r>
              <a:rPr lang="tr-TR" sz="2600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tr-TR" sz="2600" i="1" dirty="0" err="1">
                <a:solidFill>
                  <a:schemeClr val="accent1">
                    <a:lumMod val="75000"/>
                  </a:schemeClr>
                </a:solidFill>
              </a:rPr>
              <a:t>diagnosis</a:t>
            </a:r>
            <a:r>
              <a:rPr lang="tr-TR" sz="2600" i="1" dirty="0">
                <a:solidFill>
                  <a:schemeClr val="accent1">
                    <a:lumMod val="75000"/>
                  </a:schemeClr>
                </a:solidFill>
              </a:rPr>
              <a:t> of </a:t>
            </a:r>
            <a:r>
              <a:rPr lang="tr-TR" sz="2600" i="1" dirty="0" err="1">
                <a:solidFill>
                  <a:schemeClr val="accent1">
                    <a:lumMod val="75000"/>
                  </a:schemeClr>
                </a:solidFill>
              </a:rPr>
              <a:t>atypical</a:t>
            </a:r>
            <a:r>
              <a:rPr lang="tr-TR" sz="2600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tr-TR" sz="2600" i="1" dirty="0" err="1">
                <a:solidFill>
                  <a:schemeClr val="accent1">
                    <a:lumMod val="75000"/>
                  </a:schemeClr>
                </a:solidFill>
              </a:rPr>
              <a:t>hyperplasia</a:t>
            </a:r>
            <a:r>
              <a:rPr lang="tr-TR" sz="2600" i="1" dirty="0">
                <a:solidFill>
                  <a:schemeClr val="accent1">
                    <a:lumMod val="75000"/>
                  </a:schemeClr>
                </a:solidFill>
              </a:rPr>
              <a:t> .A </a:t>
            </a:r>
            <a:r>
              <a:rPr lang="tr-TR" sz="2600" i="1" dirty="0" err="1">
                <a:solidFill>
                  <a:schemeClr val="accent1">
                    <a:lumMod val="75000"/>
                  </a:schemeClr>
                </a:solidFill>
              </a:rPr>
              <a:t>Gynecologic</a:t>
            </a:r>
            <a:r>
              <a:rPr lang="tr-TR" sz="2600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tr-TR" sz="2600" i="1" dirty="0" err="1">
                <a:solidFill>
                  <a:schemeClr val="accent1">
                    <a:lumMod val="75000"/>
                  </a:schemeClr>
                </a:solidFill>
              </a:rPr>
              <a:t>Oncology</a:t>
            </a:r>
            <a:r>
              <a:rPr lang="tr-TR" sz="2600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tr-TR" sz="2600" i="1" dirty="0" err="1">
                <a:solidFill>
                  <a:schemeClr val="accent1">
                    <a:lumMod val="75000"/>
                  </a:schemeClr>
                </a:solidFill>
              </a:rPr>
              <a:t>Group</a:t>
            </a:r>
            <a:r>
              <a:rPr lang="tr-TR" sz="2600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tr-TR" sz="2600" i="1" dirty="0" err="1">
                <a:solidFill>
                  <a:schemeClr val="accent1">
                    <a:lumMod val="75000"/>
                  </a:schemeClr>
                </a:solidFill>
              </a:rPr>
              <a:t>Study</a:t>
            </a:r>
            <a:r>
              <a:rPr lang="tr-TR" sz="2600" i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tr-TR" sz="2600" i="1" dirty="0" err="1">
                <a:solidFill>
                  <a:schemeClr val="accent1">
                    <a:lumMod val="75000"/>
                  </a:schemeClr>
                </a:solidFill>
              </a:rPr>
              <a:t>Cancer</a:t>
            </a:r>
            <a:r>
              <a:rPr lang="tr-TR" sz="2600" i="1" dirty="0">
                <a:solidFill>
                  <a:schemeClr val="accent1">
                    <a:lumMod val="75000"/>
                  </a:schemeClr>
                </a:solidFill>
              </a:rPr>
              <a:t> 2006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97913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/>
        </p:nvGraphicFramePr>
        <p:xfrm>
          <a:off x="526474" y="144019"/>
          <a:ext cx="10792691" cy="856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981200" y="1052739"/>
            <a:ext cx="8229600" cy="5073427"/>
          </a:xfrm>
        </p:spPr>
        <p:txBody>
          <a:bodyPr/>
          <a:lstStyle/>
          <a:p>
            <a:pPr hangingPunct="1"/>
            <a:r>
              <a:rPr lang="tr-TR" b="1" dirty="0"/>
              <a:t>WHO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Sınıflaması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048000" y="139700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986683"/>
              </p:ext>
            </p:extLst>
          </p:nvPr>
        </p:nvGraphicFramePr>
        <p:xfrm>
          <a:off x="526474" y="1052737"/>
          <a:ext cx="10792691" cy="430515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07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83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8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17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3668">
                <a:tc>
                  <a:txBody>
                    <a:bodyPr/>
                    <a:lstStyle/>
                    <a:p>
                      <a:r>
                        <a:rPr lang="tr-TR" sz="2400" dirty="0">
                          <a:latin typeface="Times New Roman" pitchFamily="18" charset="0"/>
                          <a:cs typeface="Times New Roman" pitchFamily="18" charset="0"/>
                        </a:rPr>
                        <a:t>        TİP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</a:t>
                      </a:r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REGRESYON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>
                          <a:latin typeface="Times New Roman" pitchFamily="18" charset="0"/>
                          <a:cs typeface="Times New Roman" pitchFamily="18" charset="0"/>
                        </a:rPr>
                        <a:t>PERSİSTEN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>
                          <a:latin typeface="Times New Roman" pitchFamily="18" charset="0"/>
                          <a:cs typeface="Times New Roman" pitchFamily="18" charset="0"/>
                        </a:rPr>
                        <a:t>PROGRESYON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668"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BASİT ATİPİSİZ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   %</a:t>
                      </a:r>
                      <a:r>
                        <a:rPr lang="tr-TR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tr-TR" sz="24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</a:t>
                      </a:r>
                      <a:r>
                        <a:rPr lang="tr-TR" sz="2400" dirty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%19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         %1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5593"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KOMPLEKS ATİPİSİZ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     %80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       %17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         %3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3668"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BASİT ATİPİLİ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      %70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       %22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         %8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5593"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KOMPLEKS</a:t>
                      </a:r>
                      <a:r>
                        <a:rPr lang="tr-TR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ATİPİLİ</a:t>
                      </a:r>
                      <a:endParaRPr lang="tr-TR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      %57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       %14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        %29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4358"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TÜM ATİPİLİLER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       %58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       %19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>
                          <a:latin typeface="Times New Roman" pitchFamily="18" charset="0"/>
                          <a:cs typeface="Times New Roman" pitchFamily="18" charset="0"/>
                        </a:rPr>
                        <a:t>        %23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Rectangle 48"/>
          <p:cNvSpPr>
            <a:spLocks noChangeArrowheads="1"/>
          </p:cNvSpPr>
          <p:nvPr/>
        </p:nvSpPr>
        <p:spPr bwMode="auto">
          <a:xfrm>
            <a:off x="1097281" y="5319284"/>
            <a:ext cx="97923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1400" i="1" dirty="0" err="1">
                <a:solidFill>
                  <a:srgbClr val="003399"/>
                </a:solidFill>
              </a:rPr>
              <a:t>Kurman</a:t>
            </a:r>
            <a:r>
              <a:rPr lang="en-US" sz="1400" i="1" dirty="0">
                <a:solidFill>
                  <a:srgbClr val="003399"/>
                </a:solidFill>
              </a:rPr>
              <a:t> RJ, Kaminski PF, Norris HJ. The behavior of endometrial</a:t>
            </a:r>
            <a:r>
              <a:rPr lang="tr-TR" sz="1400" i="1" dirty="0">
                <a:solidFill>
                  <a:srgbClr val="003399"/>
                </a:solidFill>
              </a:rPr>
              <a:t> </a:t>
            </a:r>
            <a:r>
              <a:rPr lang="en-US" sz="1400" i="1" dirty="0">
                <a:solidFill>
                  <a:srgbClr val="003399"/>
                </a:solidFill>
              </a:rPr>
              <a:t>hyperplasia. A long-term study of “untreated” hyperplasia</a:t>
            </a:r>
            <a:r>
              <a:rPr lang="tr-TR" sz="1400" i="1" dirty="0">
                <a:solidFill>
                  <a:srgbClr val="003399"/>
                </a:solidFill>
              </a:rPr>
              <a:t> </a:t>
            </a:r>
            <a:r>
              <a:rPr lang="en-US" sz="1400" i="1" dirty="0">
                <a:solidFill>
                  <a:srgbClr val="003399"/>
                </a:solidFill>
              </a:rPr>
              <a:t>in 170 patients. Cancer 1985;56:403–12.</a:t>
            </a:r>
            <a:endParaRPr lang="tr-TR" sz="1400" i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47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yagram 8"/>
          <p:cNvGraphicFramePr/>
          <p:nvPr>
            <p:extLst>
              <p:ext uri="{D42A27DB-BD31-4B8C-83A1-F6EECF244321}">
                <p14:modId xmlns:p14="http://schemas.microsoft.com/office/powerpoint/2010/main" val="732639871"/>
              </p:ext>
            </p:extLst>
          </p:nvPr>
        </p:nvGraphicFramePr>
        <p:xfrm>
          <a:off x="1097280" y="286605"/>
          <a:ext cx="10058400" cy="145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6890816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116735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98852"/>
          </a:xfrm>
        </p:spPr>
        <p:txBody>
          <a:bodyPr>
            <a:normAutofit/>
          </a:bodyPr>
          <a:lstStyle/>
          <a:p>
            <a:pPr lvl="1" algn="ctr" rtl="0">
              <a:lnSpc>
                <a:spcPct val="85000"/>
              </a:lnSpc>
              <a:spcBef>
                <a:spcPct val="0"/>
              </a:spcBef>
            </a:pPr>
            <a:r>
              <a:rPr lang="tr-TR" sz="4000" dirty="0">
                <a:solidFill>
                  <a:srgbClr val="C00000"/>
                </a:solidFill>
              </a:rPr>
              <a:t>EİN Tanı kriterleri</a:t>
            </a:r>
            <a:br>
              <a:rPr lang="tr-TR" sz="4000" dirty="0">
                <a:solidFill>
                  <a:srgbClr val="C00000"/>
                </a:solidFill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97280" y="1731818"/>
            <a:ext cx="10058400" cy="4137276"/>
          </a:xfrm>
        </p:spPr>
        <p:txBody>
          <a:bodyPr/>
          <a:lstStyle/>
          <a:p>
            <a:pPr marL="1050925" lvl="2" indent="-457200">
              <a:buFont typeface="+mj-lt"/>
              <a:buAutoNum type="arabicPeriod"/>
              <a:defRPr/>
            </a:pPr>
            <a:r>
              <a:rPr lang="tr-TR" sz="2000" dirty="0" err="1"/>
              <a:t>Monoklonal</a:t>
            </a:r>
            <a:r>
              <a:rPr lang="tr-TR" sz="2000" dirty="0"/>
              <a:t> büyüme</a:t>
            </a:r>
          </a:p>
          <a:p>
            <a:pPr marL="1050925" lvl="2" indent="-457200">
              <a:buFont typeface="+mj-lt"/>
              <a:buAutoNum type="arabicPeriod"/>
              <a:defRPr/>
            </a:pPr>
            <a:r>
              <a:rPr lang="tr-TR" sz="2000" dirty="0"/>
              <a:t>Boyut &gt;1mm veya &gt;10 </a:t>
            </a:r>
            <a:r>
              <a:rPr lang="tr-TR" sz="2000" dirty="0" err="1"/>
              <a:t>gland</a:t>
            </a:r>
            <a:endParaRPr lang="tr-TR" sz="2000" dirty="0"/>
          </a:p>
          <a:p>
            <a:pPr marL="1050925" lvl="2" indent="-457200">
              <a:buFont typeface="+mj-lt"/>
              <a:buAutoNum type="arabicPeriod"/>
              <a:defRPr/>
            </a:pPr>
            <a:r>
              <a:rPr lang="tr-TR" sz="2000" dirty="0" err="1"/>
              <a:t>Stromal</a:t>
            </a:r>
            <a:r>
              <a:rPr lang="tr-TR" sz="2000" dirty="0"/>
              <a:t> volüm &lt;%55</a:t>
            </a:r>
          </a:p>
          <a:p>
            <a:pPr marL="1050925" lvl="2" indent="-457200">
              <a:buFont typeface="+mj-lt"/>
              <a:buAutoNum type="arabicPeriod"/>
              <a:defRPr/>
            </a:pPr>
            <a:r>
              <a:rPr lang="tr-TR" sz="2000" dirty="0"/>
              <a:t>Komşu normal </a:t>
            </a:r>
            <a:r>
              <a:rPr lang="tr-TR" sz="2000" dirty="0" err="1"/>
              <a:t>endometriyuma</a:t>
            </a:r>
            <a:r>
              <a:rPr lang="tr-TR" sz="2000" dirty="0"/>
              <a:t> göre hücresel değişiklik </a:t>
            </a:r>
          </a:p>
          <a:p>
            <a:pPr marL="1050925" lvl="2" indent="-457200">
              <a:buFont typeface="+mj-lt"/>
              <a:buAutoNum type="arabicPeriod"/>
              <a:defRPr/>
            </a:pPr>
            <a:r>
              <a:rPr lang="tr-TR" sz="2000" dirty="0"/>
              <a:t>Kanser dışlanmalı</a:t>
            </a:r>
          </a:p>
          <a:p>
            <a:endParaRPr lang="tr-TR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30436" y="3297384"/>
            <a:ext cx="6625244" cy="293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63942916"/>
      </p:ext>
    </p:extLst>
  </p:cSld>
  <p:clrMapOvr>
    <a:masterClrMapping/>
  </p:clrMapOvr>
</p:sld>
</file>

<file path=ppt/theme/theme1.xml><?xml version="1.0" encoding="utf-8"?>
<a:theme xmlns:a="http://schemas.openxmlformats.org/drawingml/2006/main" name="Geçmişe bakış">
  <a:themeElements>
    <a:clrScheme name="Geçmişe bakış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Geçmişe bakış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886</TotalTime>
  <Words>1314</Words>
  <Application>Microsoft Office PowerPoint</Application>
  <PresentationFormat>Geniş ekran</PresentationFormat>
  <Paragraphs>197</Paragraphs>
  <Slides>28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35" baseType="lpstr">
      <vt:lpstr>Arial</vt:lpstr>
      <vt:lpstr>Calibri</vt:lpstr>
      <vt:lpstr>Calibri Light</vt:lpstr>
      <vt:lpstr>Helvetica</vt:lpstr>
      <vt:lpstr>Times New Roman</vt:lpstr>
      <vt:lpstr>Wingdings</vt:lpstr>
      <vt:lpstr>Geçmişe bakış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EİN Tanı kriterleri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Silentall Unattended Installer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ENDOMETRİAL HİPERPLAZİYE YAKLAŞIM</dc:title>
  <dc:creator>öykü-özgür tosun</dc:creator>
  <cp:lastModifiedBy>Mehmet Yavuz Salihoğlu</cp:lastModifiedBy>
  <cp:revision>64</cp:revision>
  <dcterms:created xsi:type="dcterms:W3CDTF">2017-04-15T10:03:19Z</dcterms:created>
  <dcterms:modified xsi:type="dcterms:W3CDTF">2018-05-20T07:38:10Z</dcterms:modified>
</cp:coreProperties>
</file>