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1"/>
  </p:notesMasterIdLst>
  <p:sldIdLst>
    <p:sldId id="258" r:id="rId2"/>
    <p:sldId id="332" r:id="rId3"/>
    <p:sldId id="316" r:id="rId4"/>
    <p:sldId id="375" r:id="rId5"/>
    <p:sldId id="376" r:id="rId6"/>
    <p:sldId id="377" r:id="rId7"/>
    <p:sldId id="318" r:id="rId8"/>
    <p:sldId id="280" r:id="rId9"/>
    <p:sldId id="281" r:id="rId10"/>
    <p:sldId id="282" r:id="rId11"/>
    <p:sldId id="324" r:id="rId12"/>
    <p:sldId id="348" r:id="rId13"/>
    <p:sldId id="349" r:id="rId14"/>
    <p:sldId id="378" r:id="rId15"/>
    <p:sldId id="353" r:id="rId16"/>
    <p:sldId id="354" r:id="rId17"/>
    <p:sldId id="356" r:id="rId18"/>
    <p:sldId id="357" r:id="rId19"/>
    <p:sldId id="359" r:id="rId20"/>
    <p:sldId id="360" r:id="rId21"/>
    <p:sldId id="380" r:id="rId22"/>
    <p:sldId id="381" r:id="rId23"/>
    <p:sldId id="383" r:id="rId24"/>
    <p:sldId id="321" r:id="rId25"/>
    <p:sldId id="325" r:id="rId26"/>
    <p:sldId id="374" r:id="rId27"/>
    <p:sldId id="326" r:id="rId28"/>
    <p:sldId id="327" r:id="rId29"/>
    <p:sldId id="384" r:id="rId30"/>
    <p:sldId id="385" r:id="rId31"/>
    <p:sldId id="338" r:id="rId32"/>
    <p:sldId id="335" r:id="rId33"/>
    <p:sldId id="340" r:id="rId34"/>
    <p:sldId id="341" r:id="rId35"/>
    <p:sldId id="343" r:id="rId36"/>
    <p:sldId id="342" r:id="rId37"/>
    <p:sldId id="344" r:id="rId38"/>
    <p:sldId id="345" r:id="rId39"/>
    <p:sldId id="346" r:id="rId40"/>
    <p:sldId id="292" r:id="rId41"/>
    <p:sldId id="293" r:id="rId42"/>
    <p:sldId id="294" r:id="rId43"/>
    <p:sldId id="296" r:id="rId44"/>
    <p:sldId id="295" r:id="rId45"/>
    <p:sldId id="299" r:id="rId46"/>
    <p:sldId id="303" r:id="rId47"/>
    <p:sldId id="304" r:id="rId48"/>
    <p:sldId id="305" r:id="rId49"/>
    <p:sldId id="308" r:id="rId50"/>
    <p:sldId id="309" r:id="rId51"/>
    <p:sldId id="310" r:id="rId52"/>
    <p:sldId id="311" r:id="rId53"/>
    <p:sldId id="312" r:id="rId54"/>
    <p:sldId id="313" r:id="rId55"/>
    <p:sldId id="387" r:id="rId56"/>
    <p:sldId id="388" r:id="rId57"/>
    <p:sldId id="389" r:id="rId58"/>
    <p:sldId id="315" r:id="rId59"/>
    <p:sldId id="386" r:id="rId6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7" autoAdjust="0"/>
    <p:restoredTop sz="94715"/>
  </p:normalViewPr>
  <p:slideViewPr>
    <p:cSldViewPr>
      <p:cViewPr varScale="1">
        <p:scale>
          <a:sx n="111" d="100"/>
          <a:sy n="111" d="100"/>
        </p:scale>
        <p:origin x="165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4CC6C6-BDD6-4CF8-8B68-A064A45DC9B8}" type="datetimeFigureOut">
              <a:rPr lang="tr-TR" smtClean="0"/>
              <a:pPr/>
              <a:t>26.05.2018</a:t>
            </a:fld>
            <a:endParaRPr lang="tr-T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EEE2AC-6F7D-45DD-9841-A436E0EB4F9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253043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ayt Görüntüsü Yer Tutucus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03" name="Not Yer Tutucusu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altLang="tr-TR">
              <a:ea typeface="ＭＳ Ｐゴシック" pitchFamily="34" charset="-128"/>
            </a:endParaRPr>
          </a:p>
        </p:txBody>
      </p:sp>
      <p:sp>
        <p:nvSpPr>
          <p:cNvPr id="101380" name="Slayt Numarası Yer Tutucusu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fld id="{BB9BA2FA-D2E9-4544-9E36-8C8F9BA227E2}" type="slidenum">
              <a:rPr lang="tr-TR" altLang="tr-TR" smtClean="0"/>
              <a:pPr eaLnBrk="1" hangingPunct="1">
                <a:defRPr/>
              </a:pPr>
              <a:t>11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5179403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Tumor size larger than 2 cm,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higher grade, presence of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lymphovascular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space invasion,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positive pelvic nodes were associated statistically</a:t>
            </a:r>
          </a:p>
          <a:p>
            <a:r>
              <a:rPr lang="tr-T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with parametrial involvement</a:t>
            </a:r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79D78-4FCF-4FC4-BC90-0E4D9CCB1F47}" type="slidenum">
              <a:rPr lang="tr-TR" smtClean="0"/>
              <a:pPr/>
              <a:t>44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382597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There are no significant differences in terms of both recurrence rate and overall survival among patients with stage IB-IIA cervical cancer undergoing simple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extrafascial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hysterectomy (class I) or radical hysterectomy (class III). Morbidity is proportional to the extent of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radicality</a:t>
            </a:r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79D78-4FCF-4FC4-BC90-0E4D9CCB1F47}" type="slidenum">
              <a:rPr lang="tr-TR" smtClean="0"/>
              <a:pPr/>
              <a:t>45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997205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507 cases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were stage IB to IIA cervical cancer, underwent radical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hysterectomy (class III) and systematic lymphadenectomy</a:t>
            </a:r>
          </a:p>
          <a:p>
            <a:r>
              <a:rPr lang="tr-T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during primary treatment</a:t>
            </a:r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79D78-4FCF-4FC4-BC90-0E4D9CCB1F47}" type="slidenum">
              <a:rPr lang="tr-TR" smtClean="0"/>
              <a:pPr/>
              <a:t>47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225220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depth of stromal invasion, LVSI, LNM, and uterine body involvement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were associated with PI (P </a:t>
            </a:r>
            <a:r>
              <a:rPr lang="tr-T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&lt;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0.05 for all)</a:t>
            </a:r>
            <a:r>
              <a:rPr lang="tr-T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 patients with inner 1/3 stromal invasion, no LVSI, and squamous histological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 may be considered for less radical surgery. The patients with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nonsquamous</a:t>
            </a:r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histological type and LVSI may be considered for radical hysterectomy including a complete</a:t>
            </a:r>
          </a:p>
          <a:p>
            <a:r>
              <a:rPr lang="tr-T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resection of parametrium.</a:t>
            </a:r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79D78-4FCF-4FC4-BC90-0E4D9CCB1F47}" type="slidenum">
              <a:rPr lang="tr-TR" smtClean="0"/>
              <a:pPr/>
              <a:t>48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361024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084C58-11E7-41E2-B84E-CE9634941E4E}" type="slidenum">
              <a:rPr lang="tr-TR" smtClean="0">
                <a:latin typeface="Arial" charset="0"/>
              </a:rPr>
              <a:pPr/>
              <a:t>15</a:t>
            </a:fld>
            <a:endParaRPr lang="tr-TR">
              <a:latin typeface="Arial" charset="0"/>
            </a:endParaRPr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30308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571283-8654-465E-A7CA-220F46573097}" type="slidenum">
              <a:rPr lang="tr-TR" smtClean="0">
                <a:latin typeface="Arial" charset="0"/>
              </a:rPr>
              <a:pPr/>
              <a:t>16</a:t>
            </a:fld>
            <a:endParaRPr lang="tr-TR">
              <a:latin typeface="Arial" charset="0"/>
            </a:endParaRPr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304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0792A93-0D8B-48D1-A4D3-C103EAF40BCC}" type="slidenum">
              <a:rPr lang="tr-TR" smtClean="0">
                <a:latin typeface="Arial" charset="0"/>
              </a:rPr>
              <a:pPr/>
              <a:t>17</a:t>
            </a:fld>
            <a:endParaRPr lang="tr-TR">
              <a:latin typeface="Arial" charset="0"/>
            </a:endParaRPr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59116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4121C6-8B97-4953-8A0A-7489CC5A9CAA}" type="slidenum">
              <a:rPr lang="tr-TR" smtClean="0">
                <a:latin typeface="Arial" charset="0"/>
              </a:rPr>
              <a:pPr/>
              <a:t>18</a:t>
            </a:fld>
            <a:endParaRPr lang="tr-TR">
              <a:latin typeface="Arial" charset="0"/>
            </a:endParaRPr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30742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1A0871-1E33-4A8D-8D06-F569B32A326A}" type="slidenum">
              <a:rPr lang="tr-TR" smtClean="0">
                <a:latin typeface="Arial" charset="0"/>
              </a:rPr>
              <a:pPr/>
              <a:t>19</a:t>
            </a:fld>
            <a:endParaRPr lang="tr-TR">
              <a:latin typeface="Arial" charset="0"/>
            </a:endParaRPr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7643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3829FD-32A4-4468-9EB7-D9DF4F3BA043}" type="slidenum">
              <a:rPr lang="tr-TR" smtClean="0">
                <a:latin typeface="Arial" charset="0"/>
              </a:rPr>
              <a:pPr/>
              <a:t>20</a:t>
            </a:fld>
            <a:endParaRPr lang="tr-TR">
              <a:latin typeface="Arial" charset="0"/>
            </a:endParaRPr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93592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8FE4C-03FE-4776-9B6F-16CC315B163F}" type="slidenum">
              <a:rPr lang="tr-TR" smtClean="0"/>
              <a:pPr/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267294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EE2AC-6F7D-45DD-9841-A436E0EB4F94}" type="slidenum">
              <a:rPr lang="tr-TR" smtClean="0"/>
              <a:pPr/>
              <a:t>41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63455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7D82F-31B6-4026-A58B-AA08C6531221}" type="datetimeFigureOut">
              <a:rPr lang="tr-TR" smtClean="0"/>
              <a:pPr/>
              <a:t>26.05.2018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9EA7C-0BDD-400B-8C08-BAA0683A396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128142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7D82F-31B6-4026-A58B-AA08C6531221}" type="datetimeFigureOut">
              <a:rPr lang="tr-TR" smtClean="0"/>
              <a:pPr/>
              <a:t>26.05.2018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9EA7C-0BDD-400B-8C08-BAA0683A396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47543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7D82F-31B6-4026-A58B-AA08C6531221}" type="datetimeFigureOut">
              <a:rPr lang="tr-TR" smtClean="0"/>
              <a:pPr/>
              <a:t>26.05.2018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9EA7C-0BDD-400B-8C08-BAA0683A396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96315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7D82F-31B6-4026-A58B-AA08C6531221}" type="datetimeFigureOut">
              <a:rPr lang="tr-TR" smtClean="0"/>
              <a:pPr/>
              <a:t>26.05.2018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9EA7C-0BDD-400B-8C08-BAA0683A396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56877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7D82F-31B6-4026-A58B-AA08C6531221}" type="datetimeFigureOut">
              <a:rPr lang="tr-TR" smtClean="0"/>
              <a:pPr/>
              <a:t>26.05.2018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9EA7C-0BDD-400B-8C08-BAA0683A396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633559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7D82F-31B6-4026-A58B-AA08C6531221}" type="datetimeFigureOut">
              <a:rPr lang="tr-TR" smtClean="0"/>
              <a:pPr/>
              <a:t>26.05.2018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9EA7C-0BDD-400B-8C08-BAA0683A396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34745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7D82F-31B6-4026-A58B-AA08C6531221}" type="datetimeFigureOut">
              <a:rPr lang="tr-TR" smtClean="0"/>
              <a:pPr/>
              <a:t>26.05.2018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9EA7C-0BDD-400B-8C08-BAA0683A396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666709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7D82F-31B6-4026-A58B-AA08C6531221}" type="datetimeFigureOut">
              <a:rPr lang="tr-TR" smtClean="0"/>
              <a:pPr/>
              <a:t>26.05.2018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9EA7C-0BDD-400B-8C08-BAA0683A396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02187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7D82F-31B6-4026-A58B-AA08C6531221}" type="datetimeFigureOut">
              <a:rPr lang="tr-TR" smtClean="0"/>
              <a:pPr/>
              <a:t>26.05.2018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9EA7C-0BDD-400B-8C08-BAA0683A396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06190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7D82F-31B6-4026-A58B-AA08C6531221}" type="datetimeFigureOut">
              <a:rPr lang="tr-TR" smtClean="0"/>
              <a:pPr/>
              <a:t>26.05.2018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9EA7C-0BDD-400B-8C08-BAA0683A396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603112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7D82F-31B6-4026-A58B-AA08C6531221}" type="datetimeFigureOut">
              <a:rPr lang="tr-TR" smtClean="0"/>
              <a:pPr/>
              <a:t>26.05.2018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9EA7C-0BDD-400B-8C08-BAA0683A396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98082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B7D82F-31B6-4026-A58B-AA08C6531221}" type="datetimeFigureOut">
              <a:rPr lang="tr-TR" smtClean="0"/>
              <a:pPr/>
              <a:t>26.05.2018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29EA7C-0BDD-400B-8C08-BAA0683A396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82749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video" Target="file:///\\localhost\C:\Users\toshiba\Desktop\fertiliteyi%20koruyucu%20serviks%20kanseri\MOV02293.MPG" TargetMode="External"/><Relationship Id="rId7" Type="http://schemas.openxmlformats.org/officeDocument/2006/relationships/image" Target="../media/image9.png"/><Relationship Id="rId2" Type="http://schemas.openxmlformats.org/officeDocument/2006/relationships/video" Target="file:///\\localhost\C:\Users\toshiba\Desktop\fertiliteyi%20koruyucu%20serviks%20kanseri\MOV02284.MPG" TargetMode="External"/><Relationship Id="rId1" Type="http://schemas.openxmlformats.org/officeDocument/2006/relationships/video" Target="file:///\\localhost\C:\Users\toshiba\Desktop\fertiliteyi%20koruyucu%20serviks%20kanseri\MOV02278.MPG" TargetMode="External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2.xml"/><Relationship Id="rId4" Type="http://schemas.openxmlformats.org/officeDocument/2006/relationships/video" Target="file:///\\localhost\C:\Users\toshiba\Desktop\fertiliteyi%20koruyucu%20serviks%20kanseri\MOV02279.MPG" TargetMode="External"/><Relationship Id="rId9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f"/><Relationship Id="rId2" Type="http://schemas.openxmlformats.org/officeDocument/2006/relationships/image" Target="../media/image28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iff"/><Relationship Id="rId2" Type="http://schemas.openxmlformats.org/officeDocument/2006/relationships/image" Target="../media/image30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tif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cbi.nlm.nih.gov/pubmed?term=%22Frumovitz%20M%22%5bAuthor%5d" TargetMode="External"/><Relationship Id="rId2" Type="http://schemas.openxmlformats.org/officeDocument/2006/relationships/hyperlink" Target="http://www.ncbi.nlm.nih.gov/pubmed?term=%22Schmeler%20KM%22%5bAuthor%5d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ncbi.nlm.nih.gov/pubmed/21320670" TargetMode="External"/><Relationship Id="rId4" Type="http://schemas.openxmlformats.org/officeDocument/2006/relationships/hyperlink" Target="http://www.ncbi.nlm.nih.gov/pubmed?term=%22Ramirez%20PT%22%5bAuthor%5d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4" Type="http://schemas.openxmlformats.org/officeDocument/2006/relationships/image" Target="../media/image47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emf"/><Relationship Id="rId4" Type="http://schemas.openxmlformats.org/officeDocument/2006/relationships/image" Target="../media/image44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tiff"/><Relationship Id="rId2" Type="http://schemas.openxmlformats.org/officeDocument/2006/relationships/image" Target="../media/image56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tiff"/><Relationship Id="rId4" Type="http://schemas.openxmlformats.org/officeDocument/2006/relationships/image" Target="../media/image58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9982" y="1844824"/>
            <a:ext cx="7772400" cy="1830065"/>
          </a:xfrm>
        </p:spPr>
        <p:txBody>
          <a:bodyPr>
            <a:normAutofit/>
          </a:bodyPr>
          <a:lstStyle/>
          <a:p>
            <a:r>
              <a:rPr lang="tr-TR" sz="3600" b="1" dirty="0">
                <a:solidFill>
                  <a:srgbClr val="FF0000"/>
                </a:solidFill>
                <a:latin typeface="Tahoma" pitchFamily="34" charset="0"/>
              </a:rPr>
              <a:t>ERKEN EVRE SERVİKS KANSERİNİN YÖNETİMİ</a:t>
            </a:r>
            <a:endParaRPr lang="tr-TR" sz="3600" b="1" dirty="0">
              <a:solidFill>
                <a:srgbClr val="FF0000"/>
              </a:solidFill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371600" y="3789040"/>
            <a:ext cx="6400800" cy="18497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2500" lnSpcReduction="20000"/>
          </a:bodyPr>
          <a:lstStyle/>
          <a:p>
            <a:r>
              <a:rPr lang="tr-TR" b="1" i="1" dirty="0">
                <a:solidFill>
                  <a:schemeClr val="tx1"/>
                </a:solidFill>
              </a:rPr>
              <a:t>MACİT ARVAS</a:t>
            </a:r>
          </a:p>
          <a:p>
            <a:r>
              <a:rPr lang="tr-TR" b="1" i="1" dirty="0">
                <a:solidFill>
                  <a:schemeClr val="tx1"/>
                </a:solidFill>
              </a:rPr>
              <a:t>İ.Ü Cerrahpaşa Tıp Fakültesi</a:t>
            </a:r>
            <a:endParaRPr lang="en-US" b="1" i="1" dirty="0">
              <a:solidFill>
                <a:schemeClr val="tx1"/>
              </a:solidFill>
            </a:endParaRPr>
          </a:p>
          <a:p>
            <a:r>
              <a:rPr lang="tr-TR" b="1" i="1" dirty="0">
                <a:solidFill>
                  <a:schemeClr val="tx1"/>
                </a:solidFill>
              </a:rPr>
              <a:t>Kadın Hast. ve Doğum ABD</a:t>
            </a:r>
            <a:endParaRPr lang="en-US" b="1" i="1" dirty="0">
              <a:solidFill>
                <a:schemeClr val="tx1"/>
              </a:solidFill>
            </a:endParaRPr>
          </a:p>
          <a:p>
            <a:r>
              <a:rPr lang="tr-TR" b="1" i="1" dirty="0">
                <a:solidFill>
                  <a:schemeClr val="tx1"/>
                </a:solidFill>
              </a:rPr>
              <a:t>Jinekolojik Onkoloji Bilim Dalı</a:t>
            </a:r>
            <a:endParaRPr lang="en-US" b="1" i="1" dirty="0">
              <a:solidFill>
                <a:schemeClr val="tx1"/>
              </a:solidFill>
            </a:endParaRPr>
          </a:p>
          <a:p>
            <a:endParaRPr lang="tr-TR" i="1" dirty="0">
              <a:solidFill>
                <a:schemeClr val="tx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873" y="72212"/>
            <a:ext cx="1476127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8926"/>
            <a:ext cx="1115616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84139"/>
            <a:ext cx="2719387" cy="1215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92577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br>
              <a:rPr lang="tr-TR" b="1" i="1" dirty="0">
                <a:latin typeface="Arial Black" pitchFamily="34" charset="0"/>
              </a:rPr>
            </a:br>
            <a:r>
              <a:rPr lang="tr-TR" b="1" i="1" dirty="0">
                <a:solidFill>
                  <a:srgbClr val="FF0000"/>
                </a:solidFill>
                <a:latin typeface="Arial Black" pitchFamily="34" charset="0"/>
              </a:rPr>
              <a:t>KLASİK YAKLAŞIM</a:t>
            </a:r>
            <a:br>
              <a:rPr lang="tr-TR" b="1" i="1" dirty="0">
                <a:latin typeface="Arial Black" pitchFamily="34" charset="0"/>
              </a:rPr>
            </a:br>
            <a:endParaRPr lang="tr-TR" b="1" i="1" dirty="0">
              <a:latin typeface="Arial Black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tr-TR" sz="3600" dirty="0"/>
          </a:p>
          <a:p>
            <a:pPr marL="0" indent="0">
              <a:buNone/>
            </a:pPr>
            <a:r>
              <a:rPr lang="tr-TR" sz="2800" dirty="0">
                <a:latin typeface="Arial Black" pitchFamily="34" charset="0"/>
              </a:rPr>
              <a:t>Evre 1a1-     Tip I </a:t>
            </a:r>
            <a:r>
              <a:rPr lang="tr-TR" sz="2800" dirty="0" err="1">
                <a:latin typeface="Arial Black" pitchFamily="34" charset="0"/>
              </a:rPr>
              <a:t>Histerektomi</a:t>
            </a:r>
            <a:endParaRPr lang="tr-TR" sz="2800" dirty="0">
              <a:latin typeface="Arial Black" pitchFamily="34" charset="0"/>
            </a:endParaRPr>
          </a:p>
          <a:p>
            <a:pPr marL="0" indent="0">
              <a:buNone/>
            </a:pPr>
            <a:endParaRPr lang="tr-TR" sz="2800" dirty="0">
              <a:latin typeface="Arial Black" pitchFamily="34" charset="0"/>
            </a:endParaRPr>
          </a:p>
          <a:p>
            <a:pPr marL="0" indent="0">
              <a:buNone/>
            </a:pPr>
            <a:r>
              <a:rPr lang="tr-TR" sz="2800" dirty="0">
                <a:latin typeface="Arial Black" pitchFamily="34" charset="0"/>
              </a:rPr>
              <a:t>Evre 1a2-     Tip I - II </a:t>
            </a:r>
            <a:r>
              <a:rPr lang="tr-TR" sz="2800" dirty="0" err="1">
                <a:latin typeface="Arial Black" pitchFamily="34" charset="0"/>
              </a:rPr>
              <a:t>Histerektomi</a:t>
            </a:r>
            <a:r>
              <a:rPr lang="tr-TR" sz="2800" dirty="0">
                <a:latin typeface="Arial Black" pitchFamily="34" charset="0"/>
              </a:rPr>
              <a:t> + 	PLA						</a:t>
            </a:r>
          </a:p>
          <a:p>
            <a:pPr marL="0" indent="0">
              <a:buNone/>
            </a:pPr>
            <a:r>
              <a:rPr lang="tr-TR" sz="2800" dirty="0">
                <a:latin typeface="Arial Black" pitchFamily="34" charset="0"/>
              </a:rPr>
              <a:t>Evre 1 b1/ b2 -     Tip III </a:t>
            </a:r>
            <a:r>
              <a:rPr lang="tr-TR" sz="2800" dirty="0" err="1">
                <a:latin typeface="Arial Black" pitchFamily="34" charset="0"/>
              </a:rPr>
              <a:t>Histerektomi</a:t>
            </a:r>
            <a:r>
              <a:rPr lang="tr-TR" sz="2800" dirty="0">
                <a:latin typeface="Arial Black" pitchFamily="34" charset="0"/>
              </a:rPr>
              <a:t>  + PLA 					-+ PALA</a:t>
            </a:r>
          </a:p>
        </p:txBody>
      </p:sp>
    </p:spTree>
    <p:extLst>
      <p:ext uri="{BB962C8B-B14F-4D97-AF65-F5344CB8AC3E}">
        <p14:creationId xmlns:p14="http://schemas.microsoft.com/office/powerpoint/2010/main" val="30868938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İçerik Yer Tutucusu 2"/>
          <p:cNvSpPr>
            <a:spLocks noGrp="1"/>
          </p:cNvSpPr>
          <p:nvPr>
            <p:ph idx="1"/>
          </p:nvPr>
        </p:nvSpPr>
        <p:spPr>
          <a:xfrm>
            <a:off x="107950" y="1124594"/>
            <a:ext cx="8928100" cy="6192838"/>
          </a:xfrm>
        </p:spPr>
        <p:txBody>
          <a:bodyPr/>
          <a:lstStyle/>
          <a:p>
            <a:pPr eaLnBrk="1" hangingPunct="1">
              <a:buNone/>
            </a:pPr>
            <a:endParaRPr lang="tr-TR" altLang="tr-TR" sz="4000" b="1" dirty="0">
              <a:solidFill>
                <a:srgbClr val="002060"/>
              </a:solidFill>
              <a:latin typeface="Tahoma" pitchFamily="34" charset="0"/>
              <a:ea typeface="ＭＳ Ｐゴシック" pitchFamily="34" charset="-128"/>
              <a:cs typeface="Tahoma" pitchFamily="34" charset="0"/>
            </a:endParaRPr>
          </a:p>
          <a:p>
            <a:r>
              <a:rPr lang="tr-TR" altLang="tr-TR" sz="3600" b="1" i="1" dirty="0">
                <a:latin typeface="Arial Black" pitchFamily="34" charset="0"/>
                <a:ea typeface="ＭＳ Ｐゴシック" pitchFamily="34" charset="-128"/>
                <a:cs typeface="Tahoma" pitchFamily="34" charset="0"/>
              </a:rPr>
              <a:t>Minimal invaziv cerrahi</a:t>
            </a:r>
          </a:p>
          <a:p>
            <a:r>
              <a:rPr lang="tr-TR" altLang="tr-TR" sz="3600" b="1" i="1" dirty="0">
                <a:latin typeface="Arial Black" pitchFamily="34" charset="0"/>
                <a:ea typeface="ＭＳ Ｐゴシック" pitchFamily="34" charset="-128"/>
                <a:cs typeface="Tahoma" pitchFamily="34" charset="0"/>
              </a:rPr>
              <a:t>Sentinel lenf nodu haritalaması</a:t>
            </a:r>
          </a:p>
          <a:p>
            <a:r>
              <a:rPr lang="tr-TR" altLang="tr-TR" sz="3600" b="1" i="1" dirty="0">
                <a:latin typeface="Arial Black" pitchFamily="34" charset="0"/>
                <a:ea typeface="ＭＳ Ｐゴシック" pitchFamily="34" charset="-128"/>
                <a:cs typeface="Tahoma" pitchFamily="34" charset="0"/>
              </a:rPr>
              <a:t>Sinir koruyucu cerrahi</a:t>
            </a:r>
          </a:p>
          <a:p>
            <a:r>
              <a:rPr lang="tr-TR" altLang="tr-TR" sz="3600" b="1" i="1" dirty="0">
                <a:latin typeface="Arial Black" pitchFamily="34" charset="0"/>
                <a:ea typeface="ＭＳ Ｐゴシック" pitchFamily="34" charset="-128"/>
                <a:cs typeface="Tahoma" pitchFamily="34" charset="0"/>
              </a:rPr>
              <a:t>Daha az radikal cerrahi		</a:t>
            </a:r>
          </a:p>
          <a:p>
            <a:r>
              <a:rPr lang="tr-TR" altLang="tr-TR" sz="3600" b="1" i="1" dirty="0">
                <a:latin typeface="Arial Black" pitchFamily="34" charset="0"/>
                <a:ea typeface="ＭＳ Ｐゴシック" pitchFamily="34" charset="-128"/>
                <a:cs typeface="Tahoma" pitchFamily="34" charset="0"/>
              </a:rPr>
              <a:t>Fertilite koruyucu cerrahi</a:t>
            </a:r>
          </a:p>
          <a:p>
            <a:r>
              <a:rPr lang="tr-TR" altLang="tr-TR" sz="3600" b="1" i="1" dirty="0" err="1">
                <a:latin typeface="Arial Black" pitchFamily="34" charset="0"/>
                <a:ea typeface="ＭＳ Ｐゴシック" pitchFamily="34" charset="-128"/>
                <a:cs typeface="Tahoma" pitchFamily="34" charset="0"/>
              </a:rPr>
              <a:t>Neoadjuvan</a:t>
            </a:r>
            <a:r>
              <a:rPr lang="tr-TR" altLang="tr-TR" sz="3600" b="1" i="1" dirty="0">
                <a:latin typeface="Arial Black" pitchFamily="34" charset="0"/>
                <a:ea typeface="ＭＳ Ｐゴシック" pitchFamily="34" charset="-128"/>
                <a:cs typeface="Tahoma" pitchFamily="34" charset="0"/>
              </a:rPr>
              <a:t> kemoterapi</a:t>
            </a:r>
          </a:p>
          <a:p>
            <a:pPr eaLnBrk="1" hangingPunct="1">
              <a:buNone/>
            </a:pPr>
            <a:endParaRPr lang="tr-TR" altLang="tr-TR" sz="2000" b="1" dirty="0">
              <a:solidFill>
                <a:srgbClr val="002060"/>
              </a:solidFill>
              <a:latin typeface="Tahoma" pitchFamily="34" charset="0"/>
              <a:ea typeface="ＭＳ Ｐゴシック" pitchFamily="34" charset="-128"/>
              <a:cs typeface="Tahoma" pitchFamily="34" charset="0"/>
            </a:endParaRPr>
          </a:p>
          <a:p>
            <a:pPr algn="r" eaLnBrk="1" hangingPunct="1">
              <a:buNone/>
            </a:pPr>
            <a:endParaRPr lang="tr-TR" altLang="tr-TR" sz="1400" b="1" dirty="0">
              <a:latin typeface="Tahoma" pitchFamily="34" charset="0"/>
              <a:ea typeface="ＭＳ Ｐゴシック" pitchFamily="34" charset="-128"/>
              <a:cs typeface="Tahoma" pitchFamily="34" charset="0"/>
            </a:endParaRPr>
          </a:p>
          <a:p>
            <a:pPr algn="r" eaLnBrk="1" hangingPunct="1">
              <a:buNone/>
            </a:pPr>
            <a:endParaRPr lang="tr-TR" altLang="tr-TR" sz="1400" b="1" dirty="0">
              <a:latin typeface="Tahoma" pitchFamily="34" charset="0"/>
              <a:ea typeface="ＭＳ Ｐゴシック" pitchFamily="34" charset="-128"/>
              <a:cs typeface="Tahoma" pitchFamily="34" charset="0"/>
            </a:endParaRPr>
          </a:p>
          <a:p>
            <a:pPr algn="r" eaLnBrk="1" hangingPunct="1">
              <a:buNone/>
            </a:pPr>
            <a:endParaRPr lang="tr-TR" altLang="tr-TR" sz="1400" b="1" dirty="0">
              <a:latin typeface="Tahoma" pitchFamily="34" charset="0"/>
              <a:ea typeface="ＭＳ Ｐゴシック" pitchFamily="34" charset="-128"/>
              <a:cs typeface="Tahoma" pitchFamily="34" charset="0"/>
            </a:endParaRPr>
          </a:p>
        </p:txBody>
      </p:sp>
      <p:sp>
        <p:nvSpPr>
          <p:cNvPr id="59395" name="3 Metin kutusu"/>
          <p:cNvSpPr txBox="1">
            <a:spLocks noChangeArrowheads="1"/>
          </p:cNvSpPr>
          <p:nvPr/>
        </p:nvSpPr>
        <p:spPr bwMode="auto">
          <a:xfrm>
            <a:off x="1" y="200819"/>
            <a:ext cx="9144000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r-TR" altLang="tr-TR" sz="4000" b="1" i="1" dirty="0">
                <a:solidFill>
                  <a:srgbClr val="FF0000"/>
                </a:solidFill>
                <a:latin typeface="Arial Black" pitchFamily="34" charset="0"/>
                <a:ea typeface="ＭＳ Ｐゴシック" pitchFamily="34" charset="-128"/>
                <a:cs typeface="Tahoma" pitchFamily="34" charset="0"/>
              </a:rPr>
              <a:t>YENİ YAKLAŞIMLAR</a:t>
            </a:r>
            <a:endParaRPr lang="tr-TR" altLang="tr-TR" sz="4000" i="1" dirty="0">
              <a:solidFill>
                <a:srgbClr val="FF0000"/>
              </a:solidFill>
              <a:latin typeface="Arial Black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466106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rrowheads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tr-TR" b="1" i="1" dirty="0">
                <a:solidFill>
                  <a:srgbClr val="FF0000"/>
                </a:solidFill>
                <a:latin typeface="Arial Black" pitchFamily="34" charset="0"/>
              </a:rPr>
              <a:t>Fertilite Koruyucu</a:t>
            </a:r>
            <a:br>
              <a:rPr lang="tr-TR" b="1" i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tr-TR" b="1" i="1" dirty="0">
                <a:solidFill>
                  <a:srgbClr val="FF0000"/>
                </a:solidFill>
                <a:latin typeface="Arial Black" pitchFamily="34" charset="0"/>
              </a:rPr>
              <a:t>Evre IA1(&lt;3mm) 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7531" y="1628800"/>
            <a:ext cx="8686800" cy="5000749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endParaRPr lang="tr-TR" dirty="0">
              <a:solidFill>
                <a:schemeClr val="hlink"/>
              </a:solidFill>
            </a:endParaRPr>
          </a:p>
          <a:p>
            <a:pPr>
              <a:buNone/>
            </a:pPr>
            <a:endParaRPr lang="tr-TR" b="1" dirty="0"/>
          </a:p>
          <a:p>
            <a:pPr>
              <a:buNone/>
            </a:pPr>
            <a:r>
              <a:rPr lang="tr-TR" dirty="0"/>
              <a:t>			</a:t>
            </a:r>
            <a:endParaRPr lang="tr-TR" sz="1600" dirty="0">
              <a:solidFill>
                <a:schemeClr val="hlink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27584" y="6237312"/>
            <a:ext cx="7272808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en-US" b="1" dirty="0">
                <a:solidFill>
                  <a:srgbClr val="FF0000"/>
                </a:solidFill>
                <a:latin typeface="+mj-lt"/>
              </a:rPr>
              <a:t>Wright JD, </a:t>
            </a:r>
            <a:r>
              <a:rPr lang="en-US" b="1" dirty="0" err="1">
                <a:solidFill>
                  <a:srgbClr val="FF0000"/>
                </a:solidFill>
                <a:latin typeface="+mj-lt"/>
              </a:rPr>
              <a:t>Natherith</a:t>
            </a:r>
            <a:r>
              <a:rPr lang="en-US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+mj-lt"/>
              </a:rPr>
              <a:t>Aramo</a:t>
            </a:r>
            <a:r>
              <a:rPr lang="en-US" b="1" dirty="0">
                <a:solidFill>
                  <a:srgbClr val="FF0000"/>
                </a:solidFill>
                <a:latin typeface="+mj-lt"/>
              </a:rPr>
              <a:t> R, </a:t>
            </a:r>
            <a:r>
              <a:rPr lang="en-US" b="1" i="1" dirty="0">
                <a:solidFill>
                  <a:srgbClr val="FF0000"/>
                </a:solidFill>
                <a:latin typeface="+mj-lt"/>
              </a:rPr>
              <a:t>et al</a:t>
            </a:r>
            <a:r>
              <a:rPr lang="en-US" b="1" dirty="0">
                <a:solidFill>
                  <a:srgbClr val="FF0000"/>
                </a:solidFill>
                <a:latin typeface="+mj-lt"/>
              </a:rPr>
              <a:t>. </a:t>
            </a:r>
            <a:r>
              <a:rPr lang="tr-TR" b="1" i="1" dirty="0">
                <a:solidFill>
                  <a:srgbClr val="FF0000"/>
                </a:solidFill>
                <a:latin typeface="+mj-lt"/>
              </a:rPr>
              <a:t>Obstet. Gynecol</a:t>
            </a:r>
            <a:r>
              <a:rPr lang="tr-TR" b="1" dirty="0">
                <a:solidFill>
                  <a:srgbClr val="FF0000"/>
                </a:solidFill>
                <a:latin typeface="+mj-lt"/>
              </a:rPr>
              <a:t>. 2010; 115: 585.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791580" y="1897410"/>
            <a:ext cx="2664296" cy="136815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chemeClr val="tx1"/>
                </a:solidFill>
                <a:latin typeface="Arial Black" pitchFamily="34" charset="0"/>
              </a:rPr>
              <a:t>Konizasyon: </a:t>
            </a:r>
          </a:p>
          <a:p>
            <a:pPr algn="ctr"/>
            <a:r>
              <a:rPr lang="tr-TR" sz="2400" b="1" i="1" dirty="0">
                <a:solidFill>
                  <a:schemeClr val="tx1"/>
                </a:solidFill>
                <a:latin typeface="Arial Black" pitchFamily="34" charset="0"/>
              </a:rPr>
              <a:t>LVSI  negatif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860032" y="1897410"/>
            <a:ext cx="2664296" cy="136815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chemeClr val="tx1"/>
                </a:solidFill>
                <a:latin typeface="Arial Black" pitchFamily="34" charset="0"/>
              </a:rPr>
              <a:t>Konizasyon </a:t>
            </a:r>
          </a:p>
          <a:p>
            <a:pPr algn="ctr"/>
            <a:r>
              <a:rPr lang="tr-TR" sz="2400" b="1" dirty="0">
                <a:solidFill>
                  <a:schemeClr val="tx1"/>
                </a:solidFill>
                <a:latin typeface="Arial Black" pitchFamily="34" charset="0"/>
              </a:rPr>
              <a:t>yeterli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915058" y="3717032"/>
            <a:ext cx="2664296" cy="187220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 b="1" dirty="0">
              <a:solidFill>
                <a:schemeClr val="tx1"/>
              </a:solidFill>
              <a:latin typeface="Arial Black" pitchFamily="34" charset="0"/>
            </a:endParaRPr>
          </a:p>
          <a:p>
            <a:pPr algn="ctr"/>
            <a:r>
              <a:rPr lang="tr-TR" sz="2400" b="1" dirty="0">
                <a:solidFill>
                  <a:schemeClr val="tx1"/>
                </a:solidFill>
                <a:latin typeface="Arial Black" pitchFamily="34" charset="0"/>
              </a:rPr>
              <a:t>Konizasyon: </a:t>
            </a:r>
          </a:p>
          <a:p>
            <a:pPr algn="ctr"/>
            <a:r>
              <a:rPr lang="tr-TR" sz="2400" b="1" i="1" dirty="0">
                <a:solidFill>
                  <a:schemeClr val="tx1"/>
                </a:solidFill>
                <a:latin typeface="Arial Black" pitchFamily="34" charset="0"/>
              </a:rPr>
              <a:t>LVSI  pozitif</a:t>
            </a:r>
          </a:p>
          <a:p>
            <a:pPr algn="ctr"/>
            <a:r>
              <a:rPr lang="tr-TR" sz="1400" b="1" dirty="0">
                <a:solidFill>
                  <a:srgbClr val="002060"/>
                </a:solidFill>
              </a:rPr>
              <a:t>(PLN  = % 4.7      Nüks.=  % 4.6)</a:t>
            </a:r>
          </a:p>
          <a:p>
            <a:pPr algn="ctr"/>
            <a:endParaRPr lang="tr-TR" sz="2400" b="1" i="1" dirty="0">
              <a:solidFill>
                <a:schemeClr val="tx1"/>
              </a:solidFill>
              <a:latin typeface="Arial Black" pitchFamily="34" charset="0"/>
            </a:endParaRPr>
          </a:p>
          <a:p>
            <a:pPr algn="ctr"/>
            <a:endParaRPr lang="tr-TR" sz="2400" b="1" i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5076056" y="3969060"/>
            <a:ext cx="2664296" cy="1368152"/>
          </a:xfrm>
          <a:prstGeom prst="roundRect">
            <a:avLst>
              <a:gd name="adj" fmla="val 4515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>
                <a:solidFill>
                  <a:schemeClr val="tx1"/>
                </a:solidFill>
                <a:latin typeface="Arial Black" pitchFamily="34" charset="0"/>
              </a:rPr>
              <a:t>Konizasyon </a:t>
            </a:r>
          </a:p>
          <a:p>
            <a:pPr algn="ctr"/>
            <a:r>
              <a:rPr lang="tr-TR" sz="2000" b="1" dirty="0">
                <a:solidFill>
                  <a:schemeClr val="tx1"/>
                </a:solidFill>
                <a:latin typeface="Arial Black" pitchFamily="34" charset="0"/>
              </a:rPr>
              <a:t>+Pelvik lenfadenektomi</a:t>
            </a:r>
          </a:p>
        </p:txBody>
      </p:sp>
      <p:sp>
        <p:nvSpPr>
          <p:cNvPr id="4" name="Right Arrow 3"/>
          <p:cNvSpPr/>
          <p:nvPr/>
        </p:nvSpPr>
        <p:spPr>
          <a:xfrm>
            <a:off x="3579354" y="2348880"/>
            <a:ext cx="1064654" cy="23260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Right Arrow 12"/>
          <p:cNvSpPr/>
          <p:nvPr/>
        </p:nvSpPr>
        <p:spPr>
          <a:xfrm>
            <a:off x="3770199" y="4536833"/>
            <a:ext cx="1064654" cy="23260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893693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OV02278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  <p:extLst/>
          </p:nvPr>
        </p:nvPicPr>
        <p:blipFill>
          <a:blip r:embed="rId6" cstate="print"/>
          <a:stretch>
            <a:fillRect/>
          </a:stretch>
        </p:blipFill>
        <p:spPr>
          <a:xfrm>
            <a:off x="4572000" y="0"/>
            <a:ext cx="4320480" cy="3240360"/>
          </a:xfrm>
          <a:prstGeom prst="rect">
            <a:avLst/>
          </a:prstGeom>
        </p:spPr>
      </p:pic>
      <p:pic>
        <p:nvPicPr>
          <p:cNvPr id="5" name="MOV02284.MPG">
            <a:hlinkClick r:id="" action="ppaction://media"/>
          </p:cNvPr>
          <p:cNvPicPr>
            <a:picLocks noRot="1" noChangeAspect="1"/>
          </p:cNvPicPr>
          <p:nvPr>
            <a:videoFile r:link="rId2"/>
            <p:extLst/>
          </p:nvPr>
        </p:nvPicPr>
        <p:blipFill>
          <a:blip r:embed="rId7" cstate="print"/>
          <a:stretch>
            <a:fillRect/>
          </a:stretch>
        </p:blipFill>
        <p:spPr>
          <a:xfrm>
            <a:off x="323528" y="188640"/>
            <a:ext cx="4008107" cy="3006080"/>
          </a:xfrm>
          <a:prstGeom prst="rect">
            <a:avLst/>
          </a:prstGeom>
        </p:spPr>
      </p:pic>
      <p:pic>
        <p:nvPicPr>
          <p:cNvPr id="6" name="MOV02293.MPG">
            <a:hlinkClick r:id="" action="ppaction://media"/>
          </p:cNvPr>
          <p:cNvPicPr>
            <a:picLocks noRot="1" noChangeAspect="1"/>
          </p:cNvPicPr>
          <p:nvPr>
            <a:videoFile r:link="rId3"/>
            <p:extLst/>
          </p:nvPr>
        </p:nvPicPr>
        <p:blipFill>
          <a:blip r:embed="rId8" cstate="print"/>
          <a:stretch>
            <a:fillRect/>
          </a:stretch>
        </p:blipFill>
        <p:spPr>
          <a:xfrm>
            <a:off x="179512" y="3284984"/>
            <a:ext cx="4355976" cy="3266982"/>
          </a:xfrm>
          <a:prstGeom prst="rect">
            <a:avLst/>
          </a:prstGeom>
        </p:spPr>
      </p:pic>
      <p:pic>
        <p:nvPicPr>
          <p:cNvPr id="7" name="MOV02279.MPG">
            <a:hlinkClick r:id="" action="ppaction://media"/>
          </p:cNvPr>
          <p:cNvPicPr>
            <a:picLocks noRot="1" noChangeAspect="1"/>
          </p:cNvPicPr>
          <p:nvPr>
            <a:videoFile r:link="rId4"/>
            <p:extLst/>
          </p:nvPr>
        </p:nvPicPr>
        <p:blipFill>
          <a:blip r:embed="rId9" cstate="print"/>
          <a:stretch>
            <a:fillRect/>
          </a:stretch>
        </p:blipFill>
        <p:spPr>
          <a:xfrm>
            <a:off x="4716016" y="3356992"/>
            <a:ext cx="4200128" cy="3150096"/>
          </a:xfrm>
          <a:prstGeom prst="rect">
            <a:avLst/>
          </a:prstGeom>
        </p:spPr>
      </p:pic>
      <p:sp>
        <p:nvSpPr>
          <p:cNvPr id="8" name="7 Metin kutusu"/>
          <p:cNvSpPr txBox="1"/>
          <p:nvPr/>
        </p:nvSpPr>
        <p:spPr>
          <a:xfrm>
            <a:off x="683568" y="2132856"/>
            <a:ext cx="32403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/>
              <a:t>LEEP:  LVSI yok</a:t>
            </a:r>
          </a:p>
          <a:p>
            <a:r>
              <a:rPr lang="tr-TR" sz="2000" b="1" dirty="0" err="1"/>
              <a:t>Mikroinvaziv</a:t>
            </a:r>
            <a:r>
              <a:rPr lang="tr-TR" sz="2000" b="1" dirty="0"/>
              <a:t> </a:t>
            </a:r>
            <a:r>
              <a:rPr lang="tr-TR" sz="2000" b="1" dirty="0" err="1"/>
              <a:t>serviks</a:t>
            </a:r>
            <a:r>
              <a:rPr lang="tr-TR" sz="2000" b="1" dirty="0"/>
              <a:t> </a:t>
            </a:r>
            <a:r>
              <a:rPr lang="tr-TR" sz="2000" b="1" dirty="0" err="1"/>
              <a:t>ca</a:t>
            </a:r>
            <a:r>
              <a:rPr lang="tr-TR" sz="2000" b="1" dirty="0"/>
              <a:t>- 1a1</a:t>
            </a:r>
          </a:p>
          <a:p>
            <a:r>
              <a:rPr lang="tr-TR" sz="2000" b="1" dirty="0" err="1"/>
              <a:t>Endoservikal</a:t>
            </a:r>
            <a:r>
              <a:rPr lang="tr-TR" sz="2000" b="1" dirty="0"/>
              <a:t> sınır HGSIL + </a:t>
            </a:r>
          </a:p>
          <a:p>
            <a:r>
              <a:rPr lang="tr-TR" sz="2400" dirty="0"/>
              <a:t>  </a:t>
            </a:r>
          </a:p>
        </p:txBody>
      </p:sp>
      <p:sp>
        <p:nvSpPr>
          <p:cNvPr id="9" name="8 Metin kutusu"/>
          <p:cNvSpPr txBox="1"/>
          <p:nvPr/>
        </p:nvSpPr>
        <p:spPr>
          <a:xfrm>
            <a:off x="539552" y="5733256"/>
            <a:ext cx="37932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/>
              <a:t>Re- LEEP : Cerrahi sınırlar negatif  </a:t>
            </a:r>
          </a:p>
          <a:p>
            <a:r>
              <a:rPr lang="tr-TR" sz="2000" b="1" dirty="0"/>
              <a:t>LVSI yok, invaziv kanser yok</a:t>
            </a:r>
          </a:p>
        </p:txBody>
      </p:sp>
    </p:spTree>
    <p:extLst>
      <p:ext uri="{BB962C8B-B14F-4D97-AF65-F5344CB8AC3E}">
        <p14:creationId xmlns:p14="http://schemas.microsoft.com/office/powerpoint/2010/main" val="216183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681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648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162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36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523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540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3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3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9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rrowheads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tr-TR" b="1" i="1" dirty="0">
                <a:solidFill>
                  <a:srgbClr val="FF0000"/>
                </a:solidFill>
                <a:latin typeface="Arial Black" pitchFamily="34" charset="0"/>
              </a:rPr>
              <a:t>Fertilite Koruyucu</a:t>
            </a:r>
            <a:br>
              <a:rPr lang="tr-TR" b="1" i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tr-TR" b="1" i="1" dirty="0">
                <a:solidFill>
                  <a:srgbClr val="FF0000"/>
                </a:solidFill>
                <a:latin typeface="Arial Black" pitchFamily="34" charset="0"/>
              </a:rPr>
              <a:t>Evre IA2(3-5mm) 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7531" y="1628800"/>
            <a:ext cx="8686800" cy="5000749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endParaRPr lang="tr-TR" dirty="0">
              <a:solidFill>
                <a:schemeClr val="hlink"/>
              </a:solidFill>
            </a:endParaRPr>
          </a:p>
          <a:p>
            <a:pPr>
              <a:buNone/>
            </a:pPr>
            <a:endParaRPr lang="tr-TR" b="1" dirty="0"/>
          </a:p>
          <a:p>
            <a:pPr>
              <a:buNone/>
            </a:pPr>
            <a:r>
              <a:rPr lang="tr-TR" dirty="0"/>
              <a:t>			</a:t>
            </a:r>
            <a:endParaRPr lang="tr-TR" sz="1600" dirty="0">
              <a:solidFill>
                <a:schemeClr val="hlink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27584" y="6237312"/>
            <a:ext cx="7272808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en-US" b="1" dirty="0">
                <a:solidFill>
                  <a:srgbClr val="FF0000"/>
                </a:solidFill>
                <a:latin typeface="+mj-lt"/>
              </a:rPr>
              <a:t>Wright JD, </a:t>
            </a:r>
            <a:r>
              <a:rPr lang="en-US" b="1" dirty="0" err="1">
                <a:solidFill>
                  <a:srgbClr val="FF0000"/>
                </a:solidFill>
                <a:latin typeface="+mj-lt"/>
              </a:rPr>
              <a:t>Natherith</a:t>
            </a:r>
            <a:r>
              <a:rPr lang="en-US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+mj-lt"/>
              </a:rPr>
              <a:t>Aramo</a:t>
            </a:r>
            <a:r>
              <a:rPr lang="en-US" b="1" dirty="0">
                <a:solidFill>
                  <a:srgbClr val="FF0000"/>
                </a:solidFill>
                <a:latin typeface="+mj-lt"/>
              </a:rPr>
              <a:t> R, </a:t>
            </a:r>
            <a:r>
              <a:rPr lang="en-US" b="1" i="1" dirty="0">
                <a:solidFill>
                  <a:srgbClr val="FF0000"/>
                </a:solidFill>
                <a:latin typeface="+mj-lt"/>
              </a:rPr>
              <a:t>et al</a:t>
            </a:r>
            <a:r>
              <a:rPr lang="en-US" b="1" dirty="0">
                <a:solidFill>
                  <a:srgbClr val="FF0000"/>
                </a:solidFill>
                <a:latin typeface="+mj-lt"/>
              </a:rPr>
              <a:t>. </a:t>
            </a:r>
            <a:r>
              <a:rPr lang="tr-TR" b="1" i="1" dirty="0">
                <a:solidFill>
                  <a:srgbClr val="FF0000"/>
                </a:solidFill>
                <a:latin typeface="+mj-lt"/>
              </a:rPr>
              <a:t>Obstet. Gynecol</a:t>
            </a:r>
            <a:r>
              <a:rPr lang="tr-TR" b="1" dirty="0">
                <a:solidFill>
                  <a:srgbClr val="FF0000"/>
                </a:solidFill>
                <a:latin typeface="+mj-lt"/>
              </a:rPr>
              <a:t>. 2010; 115: 585.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339752" y="2204864"/>
            <a:ext cx="4104456" cy="2232248"/>
          </a:xfrm>
          <a:prstGeom prst="roundRect">
            <a:avLst>
              <a:gd name="adj" fmla="val 4515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solidFill>
                  <a:schemeClr val="tx1"/>
                </a:solidFill>
                <a:latin typeface="Arial Black" pitchFamily="34" charset="0"/>
              </a:rPr>
              <a:t>Basit/radikal trakelektomi+</a:t>
            </a:r>
          </a:p>
          <a:p>
            <a:pPr algn="ctr"/>
            <a:r>
              <a:rPr lang="tr-TR" sz="2800" b="1" dirty="0">
                <a:solidFill>
                  <a:schemeClr val="tx1"/>
                </a:solidFill>
                <a:latin typeface="Arial Black" pitchFamily="34" charset="0"/>
              </a:rPr>
              <a:t>PLA</a:t>
            </a:r>
          </a:p>
        </p:txBody>
      </p:sp>
      <p:sp>
        <p:nvSpPr>
          <p:cNvPr id="16" name="Down Arrow 15"/>
          <p:cNvSpPr/>
          <p:nvPr/>
        </p:nvSpPr>
        <p:spPr>
          <a:xfrm>
            <a:off x="4379280" y="1467768"/>
            <a:ext cx="45719" cy="648072"/>
          </a:xfrm>
          <a:prstGeom prst="downArrow">
            <a:avLst/>
          </a:prstGeom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246241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1" name="Picture 3" descr="IMGP04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592763" cy="419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2" name="Picture 4" descr="IMGP040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067175" y="3049588"/>
            <a:ext cx="5076825" cy="3808412"/>
          </a:xfrm>
          <a:noFill/>
        </p:spPr>
      </p:pic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6011863" y="1557338"/>
            <a:ext cx="11699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400" b="1">
                <a:latin typeface="Comic Sans MS" pitchFamily="66" charset="0"/>
              </a:rPr>
              <a:t>Frozen</a:t>
            </a:r>
          </a:p>
        </p:txBody>
      </p:sp>
      <p:sp>
        <p:nvSpPr>
          <p:cNvPr id="68614" name="Line 6"/>
          <p:cNvSpPr>
            <a:spLocks noChangeShapeType="1"/>
          </p:cNvSpPr>
          <p:nvPr/>
        </p:nvSpPr>
        <p:spPr bwMode="auto">
          <a:xfrm flipH="1">
            <a:off x="4500563" y="1773238"/>
            <a:ext cx="136683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76170522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6" name="Picture 4" descr="IMGP040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438150"/>
            <a:ext cx="8077200" cy="605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97548077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tr-TR"/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tr-TR"/>
          </a:p>
        </p:txBody>
      </p:sp>
      <p:pic>
        <p:nvPicPr>
          <p:cNvPr id="71684" name="Picture 4" descr="IMGP04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260350"/>
            <a:ext cx="8382000" cy="628650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71685" name="Text Box 5"/>
          <p:cNvSpPr txBox="1">
            <a:spLocks noChangeArrowheads="1"/>
          </p:cNvSpPr>
          <p:nvPr/>
        </p:nvSpPr>
        <p:spPr bwMode="auto">
          <a:xfrm>
            <a:off x="1816100" y="4102100"/>
            <a:ext cx="11699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400" b="1">
                <a:solidFill>
                  <a:srgbClr val="FFFF00"/>
                </a:solidFill>
                <a:latin typeface="Comic Sans MS" pitchFamily="66" charset="0"/>
              </a:rPr>
              <a:t>Frozen</a:t>
            </a:r>
          </a:p>
        </p:txBody>
      </p:sp>
      <p:sp>
        <p:nvSpPr>
          <p:cNvPr id="71686" name="Line 6"/>
          <p:cNvSpPr>
            <a:spLocks noChangeShapeType="1"/>
          </p:cNvSpPr>
          <p:nvPr/>
        </p:nvSpPr>
        <p:spPr bwMode="auto">
          <a:xfrm>
            <a:off x="3059113" y="4365625"/>
            <a:ext cx="1368425" cy="576263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04161484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7" name="Picture 3" descr="IMGP04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940425" cy="445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8" name="Picture 4" descr="IMGP0421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924300" y="2943225"/>
            <a:ext cx="5219700" cy="3914775"/>
          </a:xfrm>
          <a:noFill/>
        </p:spPr>
      </p:pic>
    </p:spTree>
    <p:extLst>
      <p:ext uri="{BB962C8B-B14F-4D97-AF65-F5344CB8AC3E}">
        <p14:creationId xmlns:p14="http://schemas.microsoft.com/office/powerpoint/2010/main" val="2978246801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IMGP04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7524750" cy="564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5" name="Picture 3" descr="IMGP0427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924300" y="2943225"/>
            <a:ext cx="5219700" cy="3914775"/>
          </a:xfrm>
          <a:noFill/>
        </p:spPr>
      </p:pic>
      <p:sp>
        <p:nvSpPr>
          <p:cNvPr id="74756" name="Text Box 4"/>
          <p:cNvSpPr txBox="1">
            <a:spLocks noChangeArrowheads="1"/>
          </p:cNvSpPr>
          <p:nvPr/>
        </p:nvSpPr>
        <p:spPr bwMode="auto">
          <a:xfrm>
            <a:off x="1187450" y="1916113"/>
            <a:ext cx="11699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400" b="1">
                <a:solidFill>
                  <a:srgbClr val="FFFF00"/>
                </a:solidFill>
                <a:latin typeface="Comic Sans MS" pitchFamily="66" charset="0"/>
              </a:rPr>
              <a:t>Frozen</a:t>
            </a:r>
          </a:p>
        </p:txBody>
      </p:sp>
      <p:sp>
        <p:nvSpPr>
          <p:cNvPr id="74757" name="Line 5"/>
          <p:cNvSpPr>
            <a:spLocks noChangeShapeType="1"/>
          </p:cNvSpPr>
          <p:nvPr/>
        </p:nvSpPr>
        <p:spPr bwMode="auto">
          <a:xfrm>
            <a:off x="2411413" y="2133600"/>
            <a:ext cx="792162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/>
          </a:p>
        </p:txBody>
      </p:sp>
      <p:sp>
        <p:nvSpPr>
          <p:cNvPr id="74758" name="Text Box 6"/>
          <p:cNvSpPr txBox="1">
            <a:spLocks noChangeArrowheads="1"/>
          </p:cNvSpPr>
          <p:nvPr/>
        </p:nvSpPr>
        <p:spPr bwMode="auto">
          <a:xfrm>
            <a:off x="4859338" y="4005263"/>
            <a:ext cx="11699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400" b="1">
                <a:solidFill>
                  <a:srgbClr val="FFFF00"/>
                </a:solidFill>
                <a:latin typeface="Comic Sans MS" pitchFamily="66" charset="0"/>
              </a:rPr>
              <a:t>Frozen</a:t>
            </a:r>
          </a:p>
        </p:txBody>
      </p:sp>
      <p:sp>
        <p:nvSpPr>
          <p:cNvPr id="74759" name="Line 7"/>
          <p:cNvSpPr>
            <a:spLocks noChangeShapeType="1"/>
          </p:cNvSpPr>
          <p:nvPr/>
        </p:nvSpPr>
        <p:spPr bwMode="auto">
          <a:xfrm>
            <a:off x="6084888" y="4365625"/>
            <a:ext cx="574675" cy="358775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06935954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7657415"/>
              </p:ext>
            </p:extLst>
          </p:nvPr>
        </p:nvGraphicFramePr>
        <p:xfrm>
          <a:off x="323529" y="285750"/>
          <a:ext cx="8391905" cy="6135878"/>
        </p:xfrm>
        <a:graphic>
          <a:graphicData uri="http://schemas.openxmlformats.org/drawingml/2006/table">
            <a:tbl>
              <a:tblPr/>
              <a:tblGrid>
                <a:gridCol w="83919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i="1" dirty="0">
                          <a:latin typeface="Calibri"/>
                          <a:ea typeface="Calibri"/>
                          <a:cs typeface="Times New Roman"/>
                        </a:rPr>
                        <a:t>FIGO 2009 evrelemesine göre serviks kanseri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i="1" dirty="0">
                          <a:latin typeface="Calibri"/>
                          <a:ea typeface="Calibri"/>
                          <a:cs typeface="Times New Roman"/>
                        </a:rPr>
                        <a:t>Evre 1 Kanser servikse sınırlıdır.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i="1" dirty="0">
                          <a:latin typeface="Calibri"/>
                          <a:ea typeface="Calibri"/>
                          <a:cs typeface="Times New Roman"/>
                        </a:rPr>
                        <a:t>IA İnvazif karsinom sadece mikroskop ile gözlenebilir, en derin invazyon </a:t>
                      </a:r>
                      <a:r>
                        <a:rPr lang="en-US" sz="1600" b="1" i="1" dirty="0">
                          <a:latin typeface="Calibri"/>
                          <a:ea typeface="Calibri"/>
                          <a:cs typeface="Times New Roman"/>
                        </a:rPr>
                        <a:t>≤</a:t>
                      </a:r>
                      <a:r>
                        <a:rPr lang="tr-TR" sz="1600" b="1" i="1" dirty="0">
                          <a:latin typeface="Calibri"/>
                          <a:ea typeface="Calibri"/>
                          <a:cs typeface="Times New Roman"/>
                        </a:rPr>
                        <a:t>5 mm, en geniş yayılım </a:t>
                      </a:r>
                      <a:r>
                        <a:rPr lang="en-US" sz="1600" b="1" i="1" dirty="0">
                          <a:latin typeface="Calibri"/>
                          <a:ea typeface="Calibri"/>
                          <a:cs typeface="Times New Roman"/>
                        </a:rPr>
                        <a:t>≥</a:t>
                      </a:r>
                      <a:r>
                        <a:rPr lang="tr-TR" sz="1600" b="1" i="1" dirty="0">
                          <a:latin typeface="Calibri"/>
                          <a:ea typeface="Calibri"/>
                          <a:cs typeface="Times New Roman"/>
                        </a:rPr>
                        <a:t>7 mm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4495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i="1" dirty="0">
                          <a:latin typeface="Calibri"/>
                          <a:ea typeface="Calibri"/>
                          <a:cs typeface="Times New Roman"/>
                        </a:rPr>
                        <a:t>IA1 En derin invazyon </a:t>
                      </a:r>
                      <a:r>
                        <a:rPr lang="en-US" sz="1600" b="1" i="1" dirty="0">
                          <a:latin typeface="Calibri"/>
                          <a:ea typeface="Calibri"/>
                          <a:cs typeface="Times New Roman"/>
                        </a:rPr>
                        <a:t>≤</a:t>
                      </a:r>
                      <a:r>
                        <a:rPr lang="tr-TR" sz="1600" b="1" i="1" dirty="0">
                          <a:latin typeface="Calibri"/>
                          <a:ea typeface="Calibri"/>
                          <a:cs typeface="Times New Roman"/>
                        </a:rPr>
                        <a:t>3.0 mm, en geniş yayılım </a:t>
                      </a:r>
                      <a:r>
                        <a:rPr lang="en-US" sz="1600" b="1" i="1" dirty="0">
                          <a:latin typeface="Calibri"/>
                          <a:ea typeface="Calibri"/>
                          <a:cs typeface="Times New Roman"/>
                        </a:rPr>
                        <a:t>≤</a:t>
                      </a:r>
                      <a:r>
                        <a:rPr lang="tr-TR" sz="1600" b="1" i="1" dirty="0">
                          <a:latin typeface="Calibri"/>
                          <a:ea typeface="Calibri"/>
                          <a:cs typeface="Times New Roman"/>
                        </a:rPr>
                        <a:t>7.0 mm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4495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i="1" dirty="0">
                          <a:latin typeface="Calibri"/>
                          <a:ea typeface="Calibri"/>
                          <a:cs typeface="Times New Roman"/>
                        </a:rPr>
                        <a:t>IA2 En derin invazyon &gt;3.0 mm ve &lt;5 mm, en geniş yayılım &gt;7 mm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i="1" dirty="0">
                          <a:latin typeface="Calibri"/>
                          <a:ea typeface="Calibri"/>
                          <a:cs typeface="Times New Roman"/>
                        </a:rPr>
                        <a:t>IB Klinik olarak görülebilir servikse sınırlı lezyonlar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4495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i="1" dirty="0">
                          <a:latin typeface="Calibri"/>
                          <a:ea typeface="Calibri"/>
                          <a:cs typeface="Times New Roman"/>
                        </a:rPr>
                        <a:t>IB1 En geniş çapı </a:t>
                      </a:r>
                      <a:r>
                        <a:rPr lang="en-US" sz="1600" b="1" i="1" dirty="0">
                          <a:latin typeface="Calibri"/>
                          <a:ea typeface="Calibri"/>
                          <a:cs typeface="Times New Roman"/>
                        </a:rPr>
                        <a:t>≤</a:t>
                      </a:r>
                      <a:r>
                        <a:rPr lang="tr-TR" sz="1600" b="1" i="1" dirty="0">
                          <a:latin typeface="Calibri"/>
                          <a:ea typeface="Calibri"/>
                          <a:cs typeface="Times New Roman"/>
                        </a:rPr>
                        <a:t>4.0 cm olan klinik olarak görülebilir lezyon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4495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i="1">
                          <a:latin typeface="Calibri"/>
                          <a:ea typeface="Calibri"/>
                          <a:cs typeface="Times New Roman"/>
                        </a:rPr>
                        <a:t>IB2 En geniş çapı &gt;4.0 cm olan klinik olarak görülebilir lezyon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i="1" dirty="0">
                          <a:latin typeface="Calibri"/>
                          <a:ea typeface="Calibri"/>
                          <a:cs typeface="Times New Roman"/>
                        </a:rPr>
                        <a:t>Evre 2 Uterus dışında tutulum görülen (pelvis duvarı veya alt 1/3 vajinaya ulaşmamış) tümör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i="1" dirty="0">
                          <a:latin typeface="Calibri"/>
                          <a:ea typeface="Calibri"/>
                          <a:cs typeface="Times New Roman"/>
                        </a:rPr>
                        <a:t>IIA Parametriyal invazyon yok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4495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i="1" dirty="0">
                          <a:latin typeface="Calibri"/>
                          <a:ea typeface="Calibri"/>
                          <a:cs typeface="Times New Roman"/>
                        </a:rPr>
                        <a:t>IIA1 Tümörün en büyük çapı </a:t>
                      </a:r>
                      <a:r>
                        <a:rPr lang="en-US" sz="1600" b="1" i="1" dirty="0">
                          <a:latin typeface="Calibri"/>
                          <a:ea typeface="Calibri"/>
                          <a:cs typeface="Times New Roman"/>
                        </a:rPr>
                        <a:t>≤</a:t>
                      </a:r>
                      <a:r>
                        <a:rPr lang="tr-TR" sz="1600" b="1" i="1" dirty="0">
                          <a:latin typeface="Calibri"/>
                          <a:ea typeface="Calibri"/>
                          <a:cs typeface="Times New Roman"/>
                        </a:rPr>
                        <a:t>4.0 cm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4495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i="1" dirty="0">
                          <a:latin typeface="Calibri"/>
                          <a:ea typeface="Calibri"/>
                          <a:cs typeface="Times New Roman"/>
                        </a:rPr>
                        <a:t>IIA2 Tümörün en büyük çapı &gt;4.0 cm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i="1">
                          <a:latin typeface="Calibri"/>
                          <a:ea typeface="Calibri"/>
                          <a:cs typeface="Times New Roman"/>
                        </a:rPr>
                        <a:t>IIB Parametriyal invazyon var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i="1" dirty="0">
                          <a:latin typeface="Calibri"/>
                          <a:ea typeface="Calibri"/>
                          <a:cs typeface="Times New Roman"/>
                        </a:rPr>
                        <a:t>Evre 3 Tümör pelvis duvarına ve/veya vajinanın alt 1/3’üne uzanım gösterir ve/veya hidronefroz veya böbreğin çalışmamasına neden olur.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4495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i="1" dirty="0">
                          <a:latin typeface="Calibri"/>
                          <a:ea typeface="Calibri"/>
                          <a:cs typeface="Times New Roman"/>
                        </a:rPr>
                        <a:t>IIIA Tümör vajinanın alt 1/3’üne uzanır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4495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i="1" dirty="0">
                          <a:latin typeface="Calibri"/>
                          <a:ea typeface="Calibri"/>
                          <a:cs typeface="Times New Roman"/>
                        </a:rPr>
                        <a:t>IIIB Tümör pelvis duvarına uzanım gösterir ve/veya hidronefroz veya böbreğin çalışmamasına neden olur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i="1" dirty="0">
                          <a:latin typeface="Calibri"/>
                          <a:ea typeface="Calibri"/>
                          <a:cs typeface="Times New Roman"/>
                        </a:rPr>
                        <a:t>Evre 4 Tümör gerçek pelvisin dışına yayılım gösterir veya biyopsi ile tanısı kesin olarak koyulan mesane veya rektum mukoza tutulumu bulunur.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4495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i="1" dirty="0">
                          <a:latin typeface="Calibri"/>
                          <a:ea typeface="Calibri"/>
                          <a:cs typeface="Times New Roman"/>
                        </a:rPr>
                        <a:t>IVA Komşu organlara yayılım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4495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i="1" dirty="0">
                          <a:latin typeface="Calibri"/>
                          <a:ea typeface="Calibri"/>
                          <a:cs typeface="Times New Roman"/>
                        </a:rPr>
                        <a:t>IVB Uzak organlara yayılım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  <p:cxnSp>
        <p:nvCxnSpPr>
          <p:cNvPr id="6" name="Straight Connector 5"/>
          <p:cNvCxnSpPr/>
          <p:nvPr/>
        </p:nvCxnSpPr>
        <p:spPr>
          <a:xfrm>
            <a:off x="285750" y="3929063"/>
            <a:ext cx="864393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827584" y="3212977"/>
            <a:ext cx="3315791" cy="576064"/>
          </a:xfrm>
          <a:prstGeom prst="rect">
            <a:avLst/>
          </a:prstGeom>
          <a:noFill/>
          <a:ln w="412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15406" name="TextBox 7"/>
          <p:cNvSpPr txBox="1">
            <a:spLocks noChangeArrowheads="1"/>
          </p:cNvSpPr>
          <p:nvPr/>
        </p:nvSpPr>
        <p:spPr bwMode="auto">
          <a:xfrm rot="-5400000">
            <a:off x="-997488" y="2011640"/>
            <a:ext cx="250773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ERKEN EVRE SERVİKS CA</a:t>
            </a:r>
          </a:p>
        </p:txBody>
      </p:sp>
      <p:sp>
        <p:nvSpPr>
          <p:cNvPr id="15407" name="TextBox 8"/>
          <p:cNvSpPr txBox="1">
            <a:spLocks noChangeArrowheads="1"/>
          </p:cNvSpPr>
          <p:nvPr/>
        </p:nvSpPr>
        <p:spPr bwMode="auto">
          <a:xfrm rot="-5400000">
            <a:off x="-772463" y="5182186"/>
            <a:ext cx="202593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600" b="1" dirty="0">
                <a:solidFill>
                  <a:srgbClr val="FF0000"/>
                </a:solidFill>
              </a:rPr>
              <a:t>GEÇ EVRE SERVİKS CA</a:t>
            </a:r>
          </a:p>
        </p:txBody>
      </p:sp>
    </p:spTree>
    <p:extLst>
      <p:ext uri="{BB962C8B-B14F-4D97-AF65-F5344CB8AC3E}">
        <p14:creationId xmlns:p14="http://schemas.microsoft.com/office/powerpoint/2010/main" val="26875621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3" name="Picture 3" descr="IMGP042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2996952"/>
            <a:ext cx="5004048" cy="3861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IMGP042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4860032" cy="3068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83073828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91264" cy="122899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tr-TR" sz="2400" i="1" dirty="0">
                <a:solidFill>
                  <a:srgbClr val="FF0000"/>
                </a:solidFill>
                <a:latin typeface="Arial Black" pitchFamily="34" charset="0"/>
              </a:rPr>
              <a:t>Neoadjuvan KT sonrası fertilite koruyucu cerrahi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783625"/>
            <a:ext cx="8229600" cy="4525963"/>
          </a:xfrm>
        </p:spPr>
        <p:txBody>
          <a:bodyPr>
            <a:normAutofit/>
          </a:bodyPr>
          <a:lstStyle/>
          <a:p>
            <a:r>
              <a:rPr lang="tr-TR" sz="2000" dirty="0">
                <a:latin typeface="Arial Black" pitchFamily="34" charset="0"/>
              </a:rPr>
              <a:t>17 seri ve case report,toplam 114 hasta</a:t>
            </a:r>
          </a:p>
          <a:p>
            <a:endParaRPr lang="tr-TR" sz="2000" dirty="0">
              <a:latin typeface="Arial Black" pitchFamily="34" charset="0"/>
            </a:endParaRPr>
          </a:p>
          <a:p>
            <a:r>
              <a:rPr lang="tr-TR" sz="2000" dirty="0">
                <a:latin typeface="Arial Black" pitchFamily="34" charset="0"/>
              </a:rPr>
              <a:t>99 hastaya FSS yapılmış,15 hasta progresyon,nodal tutulum ve pozitif margin nedeniyle analize dahil edilmemiş</a:t>
            </a:r>
          </a:p>
          <a:p>
            <a:pPr marL="0" indent="0">
              <a:buNone/>
            </a:pPr>
            <a:endParaRPr lang="tr-TR" sz="2000" dirty="0">
              <a:latin typeface="Arial Black" pitchFamily="34" charset="0"/>
            </a:endParaRPr>
          </a:p>
          <a:p>
            <a:r>
              <a:rPr lang="tr-TR" sz="2000" dirty="0">
                <a:latin typeface="Arial Black" pitchFamily="34" charset="0"/>
              </a:rPr>
              <a:t>28 hasta (%25) 1B2(n =25) ve 2A(n =3) ,85 hasta 1B1</a:t>
            </a:r>
          </a:p>
          <a:p>
            <a:pPr marL="0" indent="0">
              <a:buNone/>
            </a:pPr>
            <a:endParaRPr lang="tr-TR" sz="2000" dirty="0">
              <a:latin typeface="Arial Black" pitchFamily="34" charset="0"/>
            </a:endParaRPr>
          </a:p>
          <a:p>
            <a:r>
              <a:rPr lang="tr-TR" sz="2000" dirty="0">
                <a:latin typeface="Arial Black" pitchFamily="34" charset="0"/>
              </a:rPr>
              <a:t>85 1B1 hastanın 52 sinde (%61) tm 2-4 cm arası</a:t>
            </a:r>
          </a:p>
          <a:p>
            <a:pPr marL="0" indent="0">
              <a:buNone/>
            </a:pPr>
            <a:endParaRPr lang="tr-TR" sz="2000" dirty="0">
              <a:latin typeface="Arial Black" pitchFamily="34" charset="0"/>
            </a:endParaRPr>
          </a:p>
          <a:p>
            <a:r>
              <a:rPr lang="tr-TR" sz="2000" dirty="0">
                <a:latin typeface="Arial Black" pitchFamily="34" charset="0"/>
              </a:rPr>
              <a:t>42(%42) hastaya radikal trakelektomi,51(%51) hasta basit trakelektomi veya konizasyon yapılmış</a:t>
            </a:r>
          </a:p>
          <a:p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052736"/>
            <a:ext cx="7076986" cy="589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607413"/>
            <a:ext cx="1838325" cy="35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17273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tr-TR" sz="2400" b="1" dirty="0">
                <a:latin typeface="Arial Black" pitchFamily="34" charset="0"/>
              </a:rPr>
              <a:t>54  gebelik elde edildi. Gebeliğin en fazla elde edildiği seriler; parametrial diseksiyon yapılmayanlar</a:t>
            </a:r>
          </a:p>
          <a:p>
            <a:pPr>
              <a:lnSpc>
                <a:spcPct val="150000"/>
              </a:lnSpc>
            </a:pPr>
            <a:r>
              <a:rPr lang="tr-TR" sz="2400" b="1" dirty="0">
                <a:latin typeface="Arial Black" pitchFamily="34" charset="0"/>
              </a:rPr>
              <a:t>6 hastada rekkürrens tespit edildi(%6),2 hasta hastalığa bağlı hayatını kaybetti(%2)</a:t>
            </a:r>
          </a:p>
          <a:p>
            <a:pPr marL="0" indent="0">
              <a:buNone/>
            </a:pPr>
            <a:endParaRPr lang="tr-TR" sz="2800" dirty="0"/>
          </a:p>
        </p:txBody>
      </p:sp>
      <p:sp>
        <p:nvSpPr>
          <p:cNvPr id="4" name="Rounded Rectangle 3"/>
          <p:cNvSpPr/>
          <p:nvPr/>
        </p:nvSpPr>
        <p:spPr>
          <a:xfrm>
            <a:off x="827584" y="4534224"/>
            <a:ext cx="7704856" cy="2063128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b="1" u="sng" dirty="0">
                <a:solidFill>
                  <a:srgbClr val="FF0000"/>
                </a:solidFill>
              </a:rPr>
              <a:t> </a:t>
            </a:r>
            <a:r>
              <a:rPr lang="tr-TR" sz="2400" b="1" u="sng" dirty="0">
                <a:solidFill>
                  <a:srgbClr val="FF0000"/>
                </a:solidFill>
                <a:latin typeface="Arial Black" pitchFamily="34" charset="0"/>
              </a:rPr>
              <a:t>6 rekkürrens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sz="2400" b="1" dirty="0">
                <a:solidFill>
                  <a:schemeClr val="tx1"/>
                </a:solidFill>
                <a:latin typeface="Arial Black" pitchFamily="34" charset="0"/>
              </a:rPr>
              <a:t>2 hasta evre 1B2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sz="2400" b="1" dirty="0">
                <a:solidFill>
                  <a:schemeClr val="tx1"/>
                </a:solidFill>
                <a:latin typeface="Arial Black" pitchFamily="34" charset="0"/>
              </a:rPr>
              <a:t>3 hasta evre 1B1 Tm≥2cm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sz="2400" b="1" dirty="0">
                <a:solidFill>
                  <a:schemeClr val="tx1"/>
                </a:solidFill>
                <a:latin typeface="Arial Black" pitchFamily="34" charset="0"/>
              </a:rPr>
              <a:t>1 hasta evre 1B1 Tm&lt;2 cm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725144"/>
            <a:ext cx="3004874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18674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İçerik Yer Tutucusu 4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525963"/>
          </a:xfrm>
          <a:noFill/>
          <a:ln w="63500">
            <a:solidFill>
              <a:schemeClr val="accent1">
                <a:shade val="50000"/>
              </a:schemeClr>
            </a:solidFill>
          </a:ln>
        </p:spPr>
        <p:txBody>
          <a:bodyPr/>
          <a:lstStyle/>
          <a:p>
            <a:r>
              <a:rPr lang="tr-TR" sz="2800" dirty="0">
                <a:latin typeface="Arial Black" pitchFamily="34" charset="0"/>
              </a:rPr>
              <a:t>1a1-1a2  cerrahi sınır  negatif , LVI negatif ise </a:t>
            </a:r>
            <a:r>
              <a:rPr lang="tr-TR" sz="2800" dirty="0" err="1">
                <a:latin typeface="Arial Black" pitchFamily="34" charset="0"/>
              </a:rPr>
              <a:t>konizasyon</a:t>
            </a:r>
            <a:r>
              <a:rPr lang="tr-TR" sz="2800" dirty="0">
                <a:latin typeface="Arial Black" pitchFamily="34" charset="0"/>
              </a:rPr>
              <a:t> yeterli</a:t>
            </a:r>
          </a:p>
          <a:p>
            <a:r>
              <a:rPr lang="tr-TR" sz="2800" dirty="0">
                <a:latin typeface="Arial Black" pitchFamily="34" charset="0"/>
              </a:rPr>
              <a:t>LVI pozitif ise </a:t>
            </a:r>
            <a:r>
              <a:rPr lang="tr-TR" sz="2800" dirty="0" err="1">
                <a:latin typeface="Arial Black" pitchFamily="34" charset="0"/>
              </a:rPr>
              <a:t>lenfadenektomi</a:t>
            </a:r>
            <a:r>
              <a:rPr lang="tr-TR" sz="2800" dirty="0">
                <a:latin typeface="Arial Black" pitchFamily="34" charset="0"/>
              </a:rPr>
              <a:t> </a:t>
            </a:r>
          </a:p>
          <a:p>
            <a:r>
              <a:rPr lang="tr-TR" sz="2800" dirty="0">
                <a:latin typeface="Arial Black" pitchFamily="34" charset="0"/>
              </a:rPr>
              <a:t>1b1 ise radikal </a:t>
            </a:r>
            <a:r>
              <a:rPr lang="tr-TR" sz="2800" dirty="0" err="1">
                <a:latin typeface="Arial Black" pitchFamily="34" charset="0"/>
              </a:rPr>
              <a:t>trakelektomi</a:t>
            </a:r>
            <a:r>
              <a:rPr lang="tr-TR" sz="2800" dirty="0">
                <a:latin typeface="Arial Black" pitchFamily="34" charset="0"/>
              </a:rPr>
              <a:t> ve </a:t>
            </a:r>
            <a:r>
              <a:rPr lang="tr-TR" sz="2800" dirty="0" err="1">
                <a:latin typeface="Arial Black" pitchFamily="34" charset="0"/>
              </a:rPr>
              <a:t>lenfadenektomi</a:t>
            </a:r>
            <a:endParaRPr lang="tr-TR" sz="2800" dirty="0">
              <a:latin typeface="Arial Black" pitchFamily="34" charset="0"/>
            </a:endParaRPr>
          </a:p>
          <a:p>
            <a:r>
              <a:rPr lang="tr-TR" sz="2800" dirty="0">
                <a:latin typeface="Arial Black" pitchFamily="34" charset="0"/>
              </a:rPr>
              <a:t>1b2 ise </a:t>
            </a:r>
            <a:r>
              <a:rPr lang="tr-TR" sz="2800" dirty="0" err="1">
                <a:latin typeface="Arial Black" pitchFamily="34" charset="0"/>
              </a:rPr>
              <a:t>neoadjuvan</a:t>
            </a:r>
            <a:r>
              <a:rPr lang="tr-TR" sz="2800" dirty="0">
                <a:latin typeface="Arial Black" pitchFamily="34" charset="0"/>
              </a:rPr>
              <a:t> KT sonrası cerrahi bir seçenektir.</a:t>
            </a:r>
          </a:p>
          <a:p>
            <a:endParaRPr lang="tr-TR" dirty="0"/>
          </a:p>
        </p:txBody>
      </p:sp>
      <p:sp>
        <p:nvSpPr>
          <p:cNvPr id="2" name="Yuvarlatılmış Dikdörtgen 1"/>
          <p:cNvSpPr/>
          <p:nvPr/>
        </p:nvSpPr>
        <p:spPr>
          <a:xfrm>
            <a:off x="755576" y="476672"/>
            <a:ext cx="7920880" cy="79208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srgbClr val="FF0000"/>
                </a:solidFill>
                <a:latin typeface="Arial Black" panose="020B0A04020102020204" pitchFamily="34" charset="0"/>
              </a:rPr>
              <a:t>FERTİLİTE KORUYUCU SEÇENEKLER</a:t>
            </a:r>
          </a:p>
        </p:txBody>
      </p:sp>
    </p:spTree>
    <p:extLst>
      <p:ext uri="{BB962C8B-B14F-4D97-AF65-F5344CB8AC3E}">
        <p14:creationId xmlns:p14="http://schemas.microsoft.com/office/powerpoint/2010/main" val="21159124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4286250"/>
            <a:ext cx="9144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endParaRPr lang="tr-TR" dirty="0"/>
          </a:p>
          <a:p>
            <a:pPr>
              <a:defRPr/>
            </a:pPr>
            <a:endParaRPr lang="tr-TR" dirty="0"/>
          </a:p>
          <a:p>
            <a:pPr>
              <a:defRPr/>
            </a:pPr>
            <a:r>
              <a:rPr lang="tr-TR" sz="1400" b="1" i="1" dirty="0">
                <a:solidFill>
                  <a:schemeClr val="bg2">
                    <a:lumMod val="50000"/>
                  </a:schemeClr>
                </a:solidFill>
              </a:rPr>
              <a:t>  </a:t>
            </a:r>
          </a:p>
          <a:p>
            <a:pPr>
              <a:defRPr/>
            </a:pPr>
            <a:r>
              <a:rPr lang="tr-TR" sz="1400" b="1" i="1" dirty="0">
                <a:solidFill>
                  <a:schemeClr val="bg2">
                    <a:lumMod val="50000"/>
                  </a:schemeClr>
                </a:solidFill>
              </a:rPr>
              <a:t>        </a:t>
            </a:r>
            <a:r>
              <a:rPr lang="tr-TR" sz="2000" b="1" dirty="0">
                <a:latin typeface="Arial Black" pitchFamily="34" charset="0"/>
              </a:rPr>
              <a:t>Over  metastazı olanlar da 5 yıllık sağ kalım           IB  %46 </a:t>
            </a:r>
          </a:p>
          <a:p>
            <a:pPr>
              <a:defRPr/>
            </a:pPr>
            <a:r>
              <a:rPr lang="tr-TR" sz="2000" b="1" dirty="0">
                <a:latin typeface="Arial Black" pitchFamily="34" charset="0"/>
              </a:rPr>
              <a:t>                                                                                       IIA  %38 </a:t>
            </a:r>
          </a:p>
          <a:p>
            <a:pPr>
              <a:defRPr/>
            </a:pPr>
            <a:r>
              <a:rPr lang="tr-TR" sz="2000" b="1" dirty="0">
                <a:latin typeface="Arial Black" pitchFamily="34" charset="0"/>
              </a:rPr>
              <a:t>                                                                                       IIB  %18</a:t>
            </a:r>
          </a:p>
          <a:p>
            <a:pPr>
              <a:defRPr/>
            </a:pPr>
            <a:endParaRPr lang="tr-TR" sz="1400" b="1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r>
              <a:rPr lang="tr-TR" sz="1400" b="1" dirty="0" err="1"/>
              <a:t>Shimada</a:t>
            </a:r>
            <a:r>
              <a:rPr lang="tr-TR" sz="1400" b="1" dirty="0"/>
              <a:t> M, et al. </a:t>
            </a:r>
            <a:r>
              <a:rPr lang="tr-TR" sz="1400" b="1" dirty="0" err="1"/>
              <a:t>Gynecol</a:t>
            </a:r>
            <a:r>
              <a:rPr lang="tr-TR" sz="1400" b="1" dirty="0"/>
              <a:t> </a:t>
            </a:r>
            <a:r>
              <a:rPr lang="tr-TR" sz="1400" b="1" dirty="0" err="1"/>
              <a:t>Oncol</a:t>
            </a:r>
            <a:r>
              <a:rPr lang="tr-TR" sz="1400" b="1" dirty="0"/>
              <a:t>. 2006;101(2):234-237.             </a:t>
            </a:r>
            <a:r>
              <a:rPr lang="tr-TR" sz="1400" b="1" dirty="0" err="1"/>
              <a:t>Yamamoto</a:t>
            </a:r>
            <a:r>
              <a:rPr lang="tr-TR" sz="1400" b="1" dirty="0"/>
              <a:t> R, et al. </a:t>
            </a:r>
            <a:r>
              <a:rPr lang="tr-TR" sz="1400" b="1" dirty="0" err="1"/>
              <a:t>Gynecol</a:t>
            </a:r>
            <a:r>
              <a:rPr lang="tr-TR" sz="1400" b="1" dirty="0"/>
              <a:t> </a:t>
            </a:r>
            <a:r>
              <a:rPr lang="tr-TR" sz="1400" b="1" dirty="0" err="1"/>
              <a:t>Oncol</a:t>
            </a:r>
            <a:r>
              <a:rPr lang="tr-TR" sz="1400" b="1" dirty="0"/>
              <a:t>. 2001;82(2):312-316. </a:t>
            </a:r>
          </a:p>
          <a:p>
            <a:pPr>
              <a:defRPr/>
            </a:pPr>
            <a:r>
              <a:rPr lang="tr-TR" sz="1400" b="1" dirty="0" err="1"/>
              <a:t>Landoni</a:t>
            </a:r>
            <a:r>
              <a:rPr lang="tr-TR" sz="1400" b="1" dirty="0"/>
              <a:t> F, et al. </a:t>
            </a:r>
            <a:r>
              <a:rPr lang="tr-TR" sz="1400" b="1" dirty="0" err="1"/>
              <a:t>Int</a:t>
            </a:r>
            <a:r>
              <a:rPr lang="tr-TR" sz="1400" b="1" dirty="0"/>
              <a:t> J </a:t>
            </a:r>
            <a:r>
              <a:rPr lang="tr-TR" sz="1400" b="1" dirty="0" err="1"/>
              <a:t>Gynecol</a:t>
            </a:r>
            <a:r>
              <a:rPr lang="tr-TR" sz="1400" b="1" dirty="0"/>
              <a:t> </a:t>
            </a:r>
            <a:r>
              <a:rPr lang="tr-TR" sz="1400" b="1" dirty="0" err="1"/>
              <a:t>Cancer</a:t>
            </a:r>
            <a:r>
              <a:rPr lang="tr-TR" sz="1400" b="1" dirty="0"/>
              <a:t>. 2007;17(3):623-628.        Kim MJ, et al. J </a:t>
            </a:r>
            <a:r>
              <a:rPr lang="tr-TR" sz="1400" b="1" dirty="0" err="1"/>
              <a:t>Gynecol</a:t>
            </a:r>
            <a:r>
              <a:rPr lang="tr-TR" sz="1400" b="1" dirty="0"/>
              <a:t> </a:t>
            </a:r>
            <a:r>
              <a:rPr lang="tr-TR" sz="1400" b="1" dirty="0" err="1"/>
              <a:t>Oncol</a:t>
            </a:r>
            <a:r>
              <a:rPr lang="tr-TR" sz="1400" b="1" dirty="0"/>
              <a:t>. 2008;19(3):181-184. </a:t>
            </a:r>
          </a:p>
          <a:p>
            <a:pPr>
              <a:defRPr/>
            </a:pPr>
            <a:r>
              <a:rPr lang="tr-TR" sz="1400" b="1" dirty="0" err="1"/>
              <a:t>Nakanishi</a:t>
            </a:r>
            <a:r>
              <a:rPr lang="tr-TR" sz="1400" b="1" dirty="0"/>
              <a:t> T, et al. </a:t>
            </a:r>
            <a:r>
              <a:rPr lang="tr-TR" sz="1400" b="1" dirty="0" err="1"/>
              <a:t>Gynecol</a:t>
            </a:r>
            <a:r>
              <a:rPr lang="tr-TR" sz="1400" b="1" dirty="0"/>
              <a:t> </a:t>
            </a:r>
            <a:r>
              <a:rPr lang="tr-TR" sz="1400" b="1" dirty="0" err="1"/>
              <a:t>Oncol</a:t>
            </a:r>
            <a:r>
              <a:rPr lang="tr-TR" sz="1400" b="1" dirty="0"/>
              <a:t>. 2001;82(3):504-509</a:t>
            </a:r>
            <a:r>
              <a:rPr lang="tr-TR" sz="1400" b="1" dirty="0">
                <a:solidFill>
                  <a:schemeClr val="bg2">
                    <a:lumMod val="50000"/>
                  </a:schemeClr>
                </a:solidFill>
              </a:rPr>
              <a:t>. </a:t>
            </a:r>
            <a:endParaRPr lang="tr-TR" sz="5400" b="1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endParaRPr lang="tr-TR" sz="1400" b="1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endParaRPr lang="tr-TR" b="1" dirty="0"/>
          </a:p>
        </p:txBody>
      </p:sp>
      <p:sp>
        <p:nvSpPr>
          <p:cNvPr id="14339" name="2 Metin kutusu"/>
          <p:cNvSpPr txBox="1">
            <a:spLocks noChangeArrowheads="1"/>
          </p:cNvSpPr>
          <p:nvPr/>
        </p:nvSpPr>
        <p:spPr bwMode="auto">
          <a:xfrm>
            <a:off x="25276" y="317500"/>
            <a:ext cx="9062930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800" i="1" dirty="0">
                <a:solidFill>
                  <a:srgbClr val="FF0000"/>
                </a:solidFill>
                <a:latin typeface="Arial Black" pitchFamily="34" charset="0"/>
              </a:rPr>
              <a:t>SERVİKS KANSERİ CERRAHİSİNDE OVERLER</a:t>
            </a:r>
          </a:p>
        </p:txBody>
      </p:sp>
      <p:sp>
        <p:nvSpPr>
          <p:cNvPr id="14340" name="3 Metin kutusu"/>
          <p:cNvSpPr txBox="1">
            <a:spLocks noChangeArrowheads="1"/>
          </p:cNvSpPr>
          <p:nvPr/>
        </p:nvSpPr>
        <p:spPr bwMode="auto">
          <a:xfrm>
            <a:off x="205014" y="1357313"/>
            <a:ext cx="89389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1800" b="1" i="1" dirty="0">
                <a:latin typeface="Arial Black" pitchFamily="34" charset="0"/>
              </a:rPr>
              <a:t>Retrospektif değerlendirilen 3471 Radikal </a:t>
            </a:r>
            <a:r>
              <a:rPr lang="tr-TR" altLang="tr-TR" sz="1800" b="1" i="1" dirty="0" err="1">
                <a:latin typeface="Arial Black" pitchFamily="34" charset="0"/>
              </a:rPr>
              <a:t>Histerektomi</a:t>
            </a:r>
            <a:r>
              <a:rPr lang="tr-TR" altLang="tr-TR" sz="1800" b="1" i="1" dirty="0">
                <a:latin typeface="Arial Black" pitchFamily="34" charset="0"/>
              </a:rPr>
              <a:t> + BSO olgusu</a:t>
            </a:r>
          </a:p>
        </p:txBody>
      </p:sp>
      <p:sp>
        <p:nvSpPr>
          <p:cNvPr id="14341" name="4 Metin kutusu"/>
          <p:cNvSpPr txBox="1">
            <a:spLocks noChangeArrowheads="1"/>
          </p:cNvSpPr>
          <p:nvPr/>
        </p:nvSpPr>
        <p:spPr bwMode="auto">
          <a:xfrm>
            <a:off x="2000250" y="2786063"/>
            <a:ext cx="648126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000" dirty="0">
                <a:solidFill>
                  <a:schemeClr val="bg1"/>
                </a:solidFill>
                <a:latin typeface="Comic Sans MS" pitchFamily="66" charset="0"/>
              </a:rPr>
              <a:t>                           </a:t>
            </a:r>
            <a:r>
              <a:rPr lang="tr-TR" altLang="tr-TR" sz="2000" b="1" dirty="0">
                <a:latin typeface="Comic Sans MS" pitchFamily="66" charset="0"/>
              </a:rPr>
              <a:t>Skuamoz ca</a:t>
            </a:r>
            <a:r>
              <a:rPr lang="tr-TR" altLang="tr-TR" sz="2000" dirty="0">
                <a:latin typeface="Comic Sans MS" pitchFamily="66" charset="0"/>
              </a:rPr>
              <a:t>.                 </a:t>
            </a:r>
            <a:r>
              <a:rPr lang="tr-TR" altLang="tr-TR" sz="2000" b="1" dirty="0" err="1">
                <a:latin typeface="Comic Sans MS" pitchFamily="66" charset="0"/>
              </a:rPr>
              <a:t>Adeno</a:t>
            </a:r>
            <a:r>
              <a:rPr lang="tr-TR" altLang="tr-TR" sz="2000" b="1" dirty="0">
                <a:latin typeface="Comic Sans MS" pitchFamily="66" charset="0"/>
              </a:rPr>
              <a:t> </a:t>
            </a:r>
            <a:r>
              <a:rPr lang="tr-TR" altLang="tr-TR" sz="2000" b="1" dirty="0" err="1">
                <a:latin typeface="Comic Sans MS" pitchFamily="66" charset="0"/>
              </a:rPr>
              <a:t>ca</a:t>
            </a:r>
            <a:r>
              <a:rPr lang="tr-TR" altLang="tr-TR" sz="2000" b="1" dirty="0">
                <a:latin typeface="Comic Sans MS" pitchFamily="66" charset="0"/>
              </a:rPr>
              <a:t>.</a:t>
            </a:r>
          </a:p>
        </p:txBody>
      </p:sp>
      <p:sp>
        <p:nvSpPr>
          <p:cNvPr id="14342" name="5 Metin kutusu"/>
          <p:cNvSpPr txBox="1">
            <a:spLocks noChangeArrowheads="1"/>
          </p:cNvSpPr>
          <p:nvPr/>
        </p:nvSpPr>
        <p:spPr bwMode="auto">
          <a:xfrm>
            <a:off x="3152629" y="2260600"/>
            <a:ext cx="4999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000" dirty="0">
                <a:latin typeface="Comic Sans MS" pitchFamily="66" charset="0"/>
              </a:rPr>
              <a:t>                    </a:t>
            </a:r>
            <a:r>
              <a:rPr lang="tr-TR" altLang="tr-TR" sz="2000" b="1" dirty="0" err="1">
                <a:latin typeface="Arial Black" pitchFamily="34" charset="0"/>
              </a:rPr>
              <a:t>Over</a:t>
            </a:r>
            <a:r>
              <a:rPr lang="tr-TR" altLang="tr-TR" sz="2000" b="1" dirty="0">
                <a:latin typeface="Arial Black" pitchFamily="34" charset="0"/>
              </a:rPr>
              <a:t>  Metastaz oranları</a:t>
            </a:r>
          </a:p>
        </p:txBody>
      </p:sp>
      <p:sp>
        <p:nvSpPr>
          <p:cNvPr id="14343" name="6 Metin kutusu"/>
          <p:cNvSpPr txBox="1">
            <a:spLocks noChangeArrowheads="1"/>
          </p:cNvSpPr>
          <p:nvPr/>
        </p:nvSpPr>
        <p:spPr bwMode="auto">
          <a:xfrm>
            <a:off x="279114" y="3624530"/>
            <a:ext cx="831028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000" b="1" dirty="0">
                <a:latin typeface="Comic Sans MS" pitchFamily="66" charset="0"/>
              </a:rPr>
              <a:t>IB                                  %0.2                       %3.7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000" b="1" dirty="0">
                <a:latin typeface="Comic Sans MS" pitchFamily="66" charset="0"/>
              </a:rPr>
              <a:t>IIA                                %0.8                       %5.3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2000" b="1" dirty="0">
              <a:latin typeface="Comic Sans MS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000" b="1" dirty="0">
                <a:latin typeface="Comic Sans MS" pitchFamily="66" charset="0"/>
              </a:rPr>
              <a:t>IIB                                 %2.2                       %9.9</a:t>
            </a:r>
          </a:p>
        </p:txBody>
      </p:sp>
      <p:cxnSp>
        <p:nvCxnSpPr>
          <p:cNvPr id="9" name="8 Düz Bağlayıcı"/>
          <p:cNvCxnSpPr/>
          <p:nvPr/>
        </p:nvCxnSpPr>
        <p:spPr bwMode="auto">
          <a:xfrm>
            <a:off x="857250" y="2714625"/>
            <a:ext cx="7215188" cy="1588"/>
          </a:xfrm>
          <a:prstGeom prst="line">
            <a:avLst/>
          </a:prstGeom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 bwMode="auto">
          <a:xfrm>
            <a:off x="857250" y="3500438"/>
            <a:ext cx="7215188" cy="1587"/>
          </a:xfrm>
          <a:prstGeom prst="line">
            <a:avLst/>
          </a:prstGeom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 bwMode="auto">
          <a:xfrm>
            <a:off x="928688" y="4929188"/>
            <a:ext cx="7215187" cy="1587"/>
          </a:xfrm>
          <a:prstGeom prst="line">
            <a:avLst/>
          </a:prstGeom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13005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tr-TR" b="1" i="1" dirty="0">
                <a:solidFill>
                  <a:srgbClr val="FF0000"/>
                </a:solidFill>
                <a:latin typeface="Arial Black" pitchFamily="34" charset="0"/>
              </a:rPr>
              <a:t>BSO ?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579296" cy="4525963"/>
          </a:xfrm>
        </p:spPr>
        <p:txBody>
          <a:bodyPr/>
          <a:lstStyle/>
          <a:p>
            <a:pPr marL="1371600" lvl="3" indent="0">
              <a:buNone/>
            </a:pPr>
            <a:r>
              <a:rPr lang="tr-TR" dirty="0"/>
              <a:t>				</a:t>
            </a:r>
            <a:r>
              <a:rPr lang="tr-TR" sz="3600" b="1" dirty="0" err="1">
                <a:solidFill>
                  <a:schemeClr val="tx2"/>
                </a:solidFill>
              </a:rPr>
              <a:t>Over</a:t>
            </a:r>
            <a:r>
              <a:rPr lang="tr-TR" sz="3600" b="1" dirty="0">
                <a:solidFill>
                  <a:schemeClr val="tx2"/>
                </a:solidFill>
              </a:rPr>
              <a:t> Tutulumu</a:t>
            </a:r>
            <a:endParaRPr lang="tr-TR" b="1" dirty="0">
              <a:solidFill>
                <a:schemeClr val="tx2"/>
              </a:solidFill>
            </a:endParaRPr>
          </a:p>
          <a:p>
            <a:r>
              <a:rPr lang="tr-TR" b="1" i="1" dirty="0" err="1"/>
              <a:t>Skuamöz</a:t>
            </a:r>
            <a:r>
              <a:rPr lang="tr-TR" b="1" i="1" dirty="0"/>
              <a:t> hücreli                      % &lt;1</a:t>
            </a:r>
          </a:p>
          <a:p>
            <a:r>
              <a:rPr lang="tr-TR" b="1" i="1" dirty="0" err="1"/>
              <a:t>Adeno</a:t>
            </a:r>
            <a:r>
              <a:rPr lang="tr-TR" b="1" i="1" dirty="0"/>
              <a:t> Kanser                         %   4-5</a:t>
            </a:r>
          </a:p>
          <a:p>
            <a:pPr marL="0" indent="0">
              <a:buNone/>
            </a:pP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974156" y="4005064"/>
            <a:ext cx="7774308" cy="1955157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i="1" dirty="0" err="1">
                <a:solidFill>
                  <a:schemeClr val="tx2"/>
                </a:solidFill>
                <a:latin typeface="Arial Black" panose="020B0A04020102020204" pitchFamily="34" charset="0"/>
              </a:rPr>
              <a:t>Skuamöz</a:t>
            </a:r>
            <a:r>
              <a:rPr lang="tr-TR" sz="3600" b="1" i="1" dirty="0">
                <a:solidFill>
                  <a:schemeClr val="tx2"/>
                </a:solidFill>
                <a:latin typeface="Arial Black" panose="020B0A04020102020204" pitchFamily="34" charset="0"/>
              </a:rPr>
              <a:t> hücreli kanserlere hasta genç ise </a:t>
            </a:r>
            <a:r>
              <a:rPr lang="tr-TR" sz="3600" b="1" i="1" dirty="0" err="1">
                <a:solidFill>
                  <a:schemeClr val="tx2"/>
                </a:solidFill>
                <a:latin typeface="Arial Black" panose="020B0A04020102020204" pitchFamily="34" charset="0"/>
              </a:rPr>
              <a:t>ooforektomi</a:t>
            </a:r>
            <a:r>
              <a:rPr lang="tr-TR" sz="3600" b="1" i="1" dirty="0">
                <a:solidFill>
                  <a:schemeClr val="tx2"/>
                </a:solidFill>
                <a:latin typeface="Arial Black" panose="020B0A04020102020204" pitchFamily="34" charset="0"/>
              </a:rPr>
              <a:t> yapma </a:t>
            </a:r>
          </a:p>
        </p:txBody>
      </p:sp>
    </p:spTree>
    <p:extLst>
      <p:ext uri="{BB962C8B-B14F-4D97-AF65-F5344CB8AC3E}">
        <p14:creationId xmlns:p14="http://schemas.microsoft.com/office/powerpoint/2010/main" val="22755672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00" y="1544638"/>
            <a:ext cx="9144000" cy="500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3" name="Metin kutusu 1"/>
          <p:cNvSpPr txBox="1">
            <a:spLocks noChangeArrowheads="1"/>
          </p:cNvSpPr>
          <p:nvPr/>
        </p:nvSpPr>
        <p:spPr bwMode="auto">
          <a:xfrm>
            <a:off x="2575945" y="723930"/>
            <a:ext cx="65337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tr-TR" sz="2000" b="1" i="1" dirty="0">
                <a:latin typeface="Arial Black" pitchFamily="34" charset="0"/>
                <a:cs typeface="Tahoma" panose="020B0604030504040204" pitchFamily="34" charset="0"/>
              </a:rPr>
              <a:t>rekürrens oranları arasında anlamlı fark yok </a:t>
            </a:r>
          </a:p>
        </p:txBody>
      </p:sp>
      <p:sp>
        <p:nvSpPr>
          <p:cNvPr id="66565" name="Metin kutusu 3"/>
          <p:cNvSpPr txBox="1">
            <a:spLocks noChangeArrowheads="1"/>
          </p:cNvSpPr>
          <p:nvPr/>
        </p:nvSpPr>
        <p:spPr bwMode="auto">
          <a:xfrm>
            <a:off x="107950" y="6557963"/>
            <a:ext cx="856773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tr-TR" sz="1600" b="1">
                <a:solidFill>
                  <a:srgbClr val="FF0000"/>
                </a:solidFill>
              </a:rPr>
              <a:t>Puliyath Geetha, </a:t>
            </a:r>
            <a:r>
              <a:rPr lang="en-US" sz="1600" b="1">
                <a:solidFill>
                  <a:srgbClr val="FF0000"/>
                </a:solidFill>
              </a:rPr>
              <a:t>Journal of Minimal Access Surgery | July-September 2012 | Volume 8</a:t>
            </a:r>
            <a:endParaRPr lang="tr-TR" sz="1600" b="1">
              <a:solidFill>
                <a:srgbClr val="FF0000"/>
              </a:solidFill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107950" y="188640"/>
            <a:ext cx="2231802" cy="1355998"/>
          </a:xfrm>
          <a:prstGeom prst="round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i="1" u="sng" dirty="0">
                <a:solidFill>
                  <a:schemeClr val="tx1"/>
                </a:solidFill>
                <a:latin typeface="Arial Black" pitchFamily="34" charset="0"/>
              </a:rPr>
              <a:t>HASTA SAYILARI</a:t>
            </a:r>
          </a:p>
          <a:p>
            <a:pPr algn="ctr"/>
            <a:r>
              <a:rPr lang="tr-TR" b="1" i="1" dirty="0">
                <a:solidFill>
                  <a:schemeClr val="tx1"/>
                </a:solidFill>
                <a:latin typeface="Arial Black" pitchFamily="34" charset="0"/>
              </a:rPr>
              <a:t>L/S:1339 </a:t>
            </a:r>
          </a:p>
          <a:p>
            <a:pPr algn="ctr"/>
            <a:r>
              <a:rPr lang="tr-TR" b="1" i="1" dirty="0">
                <a:solidFill>
                  <a:schemeClr val="tx1"/>
                </a:solidFill>
                <a:latin typeface="Arial Black" pitchFamily="34" charset="0"/>
              </a:rPr>
              <a:t>AÇIK RH:1152</a:t>
            </a:r>
          </a:p>
          <a:p>
            <a:pPr algn="ctr"/>
            <a:r>
              <a:rPr lang="tr-TR" b="1" i="1" dirty="0">
                <a:solidFill>
                  <a:schemeClr val="tx1"/>
                </a:solidFill>
                <a:latin typeface="Arial Black" pitchFamily="34" charset="0"/>
              </a:rPr>
              <a:t>ROBOTİK:327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2771800" y="188640"/>
            <a:ext cx="6192688" cy="53529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i="1" dirty="0">
                <a:solidFill>
                  <a:srgbClr val="FF0000"/>
                </a:solidFill>
                <a:latin typeface="Arial Black" pitchFamily="34" charset="0"/>
              </a:rPr>
              <a:t>MİNİMAL İNVAZİV CERRAHİ</a:t>
            </a:r>
          </a:p>
        </p:txBody>
      </p:sp>
    </p:spTree>
    <p:extLst>
      <p:ext uri="{BB962C8B-B14F-4D97-AF65-F5344CB8AC3E}">
        <p14:creationId xmlns:p14="http://schemas.microsoft.com/office/powerpoint/2010/main" val="15744011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İçerik Yer Tutucusu 2"/>
          <p:cNvSpPr>
            <a:spLocks noGrp="1"/>
          </p:cNvSpPr>
          <p:nvPr>
            <p:ph idx="1"/>
          </p:nvPr>
        </p:nvSpPr>
        <p:spPr>
          <a:xfrm>
            <a:off x="754187" y="4000504"/>
            <a:ext cx="7634237" cy="2357454"/>
          </a:xfrm>
          <a:solidFill>
            <a:schemeClr val="bg1"/>
          </a:solidFill>
          <a:ln w="50800">
            <a:solidFill>
              <a:schemeClr val="tx2"/>
            </a:solidFill>
          </a:ln>
        </p:spPr>
        <p:txBody>
          <a:bodyPr>
            <a:normAutofit/>
          </a:bodyPr>
          <a:lstStyle/>
          <a:p>
            <a:pPr algn="ctr" eaLnBrk="1" hangingPunct="1">
              <a:lnSpc>
                <a:spcPct val="150000"/>
              </a:lnSpc>
              <a:buNone/>
            </a:pPr>
            <a:r>
              <a:rPr lang="tr-TR" altLang="tr-TR" sz="2400" b="1" dirty="0">
                <a:latin typeface="Arial Black" pitchFamily="34" charset="0"/>
                <a:ea typeface="ＭＳ Ｐゴシック" pitchFamily="34" charset="-128"/>
                <a:cs typeface="Tahoma" pitchFamily="34" charset="0"/>
              </a:rPr>
              <a:t>   </a:t>
            </a:r>
            <a:r>
              <a:rPr lang="tr-TR" altLang="tr-TR" sz="2400" b="1" i="1" dirty="0">
                <a:latin typeface="Arial Black" pitchFamily="34" charset="0"/>
                <a:ea typeface="ＭＳ Ｐゴシック" pitchFamily="34" charset="-128"/>
                <a:cs typeface="Tahoma" pitchFamily="34" charset="0"/>
              </a:rPr>
              <a:t>Laparoskopik,Robotik ve açık teknik kıyaslandığında rekürrens survi,morbidite,mortalite açısından anlamlı fark yok</a:t>
            </a:r>
            <a:endParaRPr lang="tr-TR" altLang="tr-TR" sz="2400" b="1" i="1" dirty="0">
              <a:solidFill>
                <a:srgbClr val="FF0000"/>
              </a:solidFill>
              <a:latin typeface="Tahoma" pitchFamily="34" charset="0"/>
              <a:ea typeface="ＭＳ Ｐゴシック" pitchFamily="34" charset="-128"/>
              <a:cs typeface="Tahoma" pitchFamily="34" charset="0"/>
            </a:endParaRPr>
          </a:p>
        </p:txBody>
      </p:sp>
      <p:pic>
        <p:nvPicPr>
          <p:cNvPr id="104451" name="Picture 3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42844" y="357166"/>
            <a:ext cx="8648731" cy="30003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1106108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1438"/>
            <a:ext cx="8820150" cy="496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938" y="6308725"/>
            <a:ext cx="460851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2" name="Başlık 1"/>
          <p:cNvSpPr>
            <a:spLocks noGrp="1"/>
          </p:cNvSpPr>
          <p:nvPr>
            <p:ph type="title"/>
          </p:nvPr>
        </p:nvSpPr>
        <p:spPr>
          <a:xfrm>
            <a:off x="0" y="44624"/>
            <a:ext cx="9144000" cy="1417638"/>
          </a:xfrm>
        </p:spPr>
        <p:txBody>
          <a:bodyPr>
            <a:normAutofit/>
          </a:bodyPr>
          <a:lstStyle/>
          <a:p>
            <a:r>
              <a:rPr lang="tr-TR" altLang="tr-TR" sz="4000" i="1" dirty="0">
                <a:latin typeface="Arial Black" pitchFamily="34" charset="0"/>
                <a:ea typeface="ＭＳ Ｐゴシック" pitchFamily="34" charset="-128"/>
                <a:cs typeface="Tahoma" pitchFamily="34" charset="0"/>
              </a:rPr>
              <a:t>Cerrahi tercihleri 2006-2010</a:t>
            </a:r>
          </a:p>
        </p:txBody>
      </p:sp>
    </p:spTree>
    <p:extLst>
      <p:ext uri="{BB962C8B-B14F-4D97-AF65-F5344CB8AC3E}">
        <p14:creationId xmlns:p14="http://schemas.microsoft.com/office/powerpoint/2010/main" val="12324652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5780" y="116632"/>
            <a:ext cx="8532440" cy="3937447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4210703"/>
            <a:ext cx="7164288" cy="2493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6964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Full-Size Fig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484313"/>
            <a:ext cx="4247703" cy="1947862"/>
          </a:xfrm>
          <a:prstGeom prst="rect">
            <a:avLst/>
          </a:prstGeom>
          <a:noFill/>
        </p:spPr>
      </p:pic>
      <p:sp>
        <p:nvSpPr>
          <p:cNvPr id="94211" name="Rectangle 3"/>
          <p:cNvSpPr>
            <a:spLocks noChangeArrowheads="1"/>
          </p:cNvSpPr>
          <p:nvPr/>
        </p:nvSpPr>
        <p:spPr bwMode="auto">
          <a:xfrm>
            <a:off x="323527" y="260350"/>
            <a:ext cx="5561335" cy="990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/>
            <a:r>
              <a:rPr lang="tr-TR" sz="4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FIGO,2009 </a:t>
            </a:r>
          </a:p>
        </p:txBody>
      </p:sp>
      <p:sp>
        <p:nvSpPr>
          <p:cNvPr id="94212" name="Rectangle 4"/>
          <p:cNvSpPr>
            <a:spLocks noChangeArrowheads="1"/>
          </p:cNvSpPr>
          <p:nvPr/>
        </p:nvSpPr>
        <p:spPr bwMode="auto">
          <a:xfrm>
            <a:off x="5004048" y="3861048"/>
            <a:ext cx="3888432" cy="2653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lang="tr-TR" sz="2800" b="1" i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Evre IA2</a:t>
            </a:r>
          </a:p>
          <a:p>
            <a:pPr marL="742950" lvl="1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</a:pPr>
            <a:r>
              <a:rPr lang="tr-TR" sz="2800" b="1" i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İnvazyon</a:t>
            </a:r>
            <a:r>
              <a:rPr lang="tr-TR" sz="2800" b="1" i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:3-5 mm</a:t>
            </a:r>
          </a:p>
          <a:p>
            <a:pPr marL="742950" lvl="1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</a:pPr>
            <a:r>
              <a:rPr lang="tr-TR" sz="2800" b="1" i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Genişlik&lt;7mm</a:t>
            </a:r>
            <a:r>
              <a:rPr lang="tr-TR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   </a:t>
            </a:r>
          </a:p>
        </p:txBody>
      </p:sp>
      <p:pic>
        <p:nvPicPr>
          <p:cNvPr id="94213" name="Picture 5" descr="Full-Size Fig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573463"/>
            <a:ext cx="4320356" cy="2101850"/>
          </a:xfrm>
          <a:prstGeom prst="rect">
            <a:avLst/>
          </a:prstGeom>
          <a:noFill/>
        </p:spPr>
      </p:pic>
      <p:sp>
        <p:nvSpPr>
          <p:cNvPr id="94214" name="Text Box 6"/>
          <p:cNvSpPr txBox="1">
            <a:spLocks noChangeArrowheads="1"/>
          </p:cNvSpPr>
          <p:nvPr/>
        </p:nvSpPr>
        <p:spPr bwMode="auto">
          <a:xfrm>
            <a:off x="593725" y="58991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endParaRPr lang="en-US" sz="2400">
              <a:latin typeface="Tahoma" pitchFamily="34" charset="0"/>
            </a:endParaRPr>
          </a:p>
        </p:txBody>
      </p:sp>
      <p:sp>
        <p:nvSpPr>
          <p:cNvPr id="94215" name="Text Box 7"/>
          <p:cNvSpPr txBox="1">
            <a:spLocks noChangeArrowheads="1"/>
          </p:cNvSpPr>
          <p:nvPr/>
        </p:nvSpPr>
        <p:spPr bwMode="auto">
          <a:xfrm>
            <a:off x="898525" y="59753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endParaRPr lang="en-US" sz="2400">
              <a:latin typeface="Tahoma" pitchFamily="34" charset="0"/>
            </a:endParaRPr>
          </a:p>
        </p:txBody>
      </p:sp>
      <p:sp>
        <p:nvSpPr>
          <p:cNvPr id="94216" name="Text Box 8"/>
          <p:cNvSpPr txBox="1">
            <a:spLocks noChangeArrowheads="1"/>
          </p:cNvSpPr>
          <p:nvPr/>
        </p:nvSpPr>
        <p:spPr bwMode="auto">
          <a:xfrm>
            <a:off x="0" y="6158706"/>
            <a:ext cx="889248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tr-TR" sz="1400" b="1" dirty="0">
                <a:latin typeface="Comic Sans MS" pitchFamily="66" charset="0"/>
              </a:rPr>
              <a:t>LVI evreyi değiştirmez ancak kötü prognostik faktördür ve belirtilmelidir</a:t>
            </a:r>
            <a:r>
              <a:rPr lang="tr-TR" sz="1000" dirty="0">
                <a:latin typeface="Comic Sans MS" pitchFamily="66" charset="0"/>
              </a:rPr>
              <a:t>.</a:t>
            </a:r>
          </a:p>
        </p:txBody>
      </p:sp>
      <p:sp>
        <p:nvSpPr>
          <p:cNvPr id="11" name="10 Dikdörtgen"/>
          <p:cNvSpPr/>
          <p:nvPr/>
        </p:nvSpPr>
        <p:spPr>
          <a:xfrm>
            <a:off x="5076056" y="1484784"/>
            <a:ext cx="3744416" cy="19882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Clr>
                <a:srgbClr val="FFCC00"/>
              </a:buClr>
              <a:buSzPct val="70000"/>
              <a:buFont typeface="Wingdings" pitchFamily="2" charset="2"/>
              <a:buChar char="n"/>
            </a:pPr>
            <a:r>
              <a:rPr lang="tr-TR" sz="2800" b="1" i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Evre  IA1</a:t>
            </a:r>
          </a:p>
          <a:p>
            <a:pPr marL="742950" lvl="1" indent="-285750">
              <a:spcBef>
                <a:spcPct val="20000"/>
              </a:spcBef>
              <a:buClr>
                <a:srgbClr val="A886E0"/>
              </a:buClr>
              <a:buSzPct val="70000"/>
              <a:buFont typeface="Wingdings" pitchFamily="2" charset="2"/>
              <a:buChar char="n"/>
            </a:pPr>
            <a:r>
              <a:rPr lang="tr-TR" sz="2800" b="1" i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İnvazyon</a:t>
            </a:r>
            <a:r>
              <a:rPr lang="tr-TR" sz="2800" b="1" i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&lt;3mm</a:t>
            </a:r>
          </a:p>
          <a:p>
            <a:pPr marL="742950" lvl="1" indent="-285750">
              <a:spcBef>
                <a:spcPct val="20000"/>
              </a:spcBef>
              <a:buClr>
                <a:srgbClr val="A886E0"/>
              </a:buClr>
              <a:buSzPct val="70000"/>
              <a:buFont typeface="Wingdings" pitchFamily="2" charset="2"/>
              <a:buChar char="n"/>
            </a:pPr>
            <a:r>
              <a:rPr lang="tr-TR" sz="2800" b="1" i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Genişlik&lt;7mm</a:t>
            </a:r>
          </a:p>
        </p:txBody>
      </p:sp>
    </p:spTree>
    <p:extLst>
      <p:ext uri="{BB962C8B-B14F-4D97-AF65-F5344CB8AC3E}">
        <p14:creationId xmlns:p14="http://schemas.microsoft.com/office/powerpoint/2010/main" val="26565913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91825" y="156079"/>
            <a:ext cx="6218661" cy="321779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3" cstate="print"/>
          <a:srcRect b="9295"/>
          <a:stretch/>
        </p:blipFill>
        <p:spPr>
          <a:xfrm>
            <a:off x="233514" y="3020761"/>
            <a:ext cx="4067944" cy="249647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41234" y="5419936"/>
            <a:ext cx="5292080" cy="1412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9417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noFill/>
          <a:ln w="63500">
            <a:solidFill>
              <a:schemeClr val="tx2"/>
            </a:solidFill>
          </a:ln>
        </p:spPr>
        <p:txBody>
          <a:bodyPr>
            <a:normAutofit fontScale="62500" lnSpcReduction="20000"/>
          </a:bodyPr>
          <a:lstStyle/>
          <a:p>
            <a:pPr>
              <a:lnSpc>
                <a:spcPct val="170000"/>
              </a:lnSpc>
            </a:pPr>
            <a:endParaRPr lang="tr-TR" b="1" i="1" dirty="0">
              <a:latin typeface="Arial Black" pitchFamily="34" charset="0"/>
            </a:endParaRPr>
          </a:p>
          <a:p>
            <a:pPr>
              <a:lnSpc>
                <a:spcPct val="170000"/>
              </a:lnSpc>
            </a:pPr>
            <a:r>
              <a:rPr lang="tr-TR" b="1" i="1" dirty="0">
                <a:latin typeface="Arial Black" pitchFamily="34" charset="0"/>
              </a:rPr>
              <a:t>Atipik lokalizasyondaki lenf nodlarının saptanabilmesi</a:t>
            </a:r>
          </a:p>
          <a:p>
            <a:pPr>
              <a:lnSpc>
                <a:spcPct val="170000"/>
              </a:lnSpc>
            </a:pPr>
            <a:r>
              <a:rPr lang="tr-TR" b="1" i="1" dirty="0" err="1">
                <a:latin typeface="Arial Black" pitchFamily="34" charset="0"/>
              </a:rPr>
              <a:t>Mikrometasaz</a:t>
            </a:r>
            <a:r>
              <a:rPr lang="tr-TR" b="1" i="1" dirty="0">
                <a:latin typeface="Arial Black" pitchFamily="34" charset="0"/>
              </a:rPr>
              <a:t> ve izole tümör hücrelerinin saptanabilmesi</a:t>
            </a:r>
          </a:p>
          <a:p>
            <a:pPr>
              <a:lnSpc>
                <a:spcPct val="170000"/>
              </a:lnSpc>
            </a:pPr>
            <a:r>
              <a:rPr lang="tr-TR" b="1" i="1" dirty="0" err="1">
                <a:latin typeface="Arial Black" pitchFamily="34" charset="0"/>
              </a:rPr>
              <a:t>İntraoperatif</a:t>
            </a:r>
            <a:r>
              <a:rPr lang="tr-TR" b="1" i="1" dirty="0">
                <a:latin typeface="Arial Black" pitchFamily="34" charset="0"/>
              </a:rPr>
              <a:t> cerrahinin yönlendirilmesi</a:t>
            </a:r>
          </a:p>
          <a:p>
            <a:pPr>
              <a:lnSpc>
                <a:spcPct val="170000"/>
              </a:lnSpc>
            </a:pPr>
            <a:r>
              <a:rPr lang="tr-TR" b="1" i="1" dirty="0">
                <a:latin typeface="Arial Black" pitchFamily="34" charset="0"/>
              </a:rPr>
              <a:t>Lenfatik metastaz açısından kilit öneme sahip lenf </a:t>
            </a:r>
            <a:r>
              <a:rPr lang="tr-TR" b="1" i="1" dirty="0" err="1">
                <a:latin typeface="Arial Black" pitchFamily="34" charset="0"/>
              </a:rPr>
              <a:t>nodunun</a:t>
            </a:r>
            <a:r>
              <a:rPr lang="tr-TR" b="1" i="1" dirty="0">
                <a:latin typeface="Arial Black" pitchFamily="34" charset="0"/>
              </a:rPr>
              <a:t> patolojik olarak daha detaylı incelenebilmesi</a:t>
            </a:r>
          </a:p>
          <a:p>
            <a:pPr>
              <a:lnSpc>
                <a:spcPct val="170000"/>
              </a:lnSpc>
            </a:pPr>
            <a:r>
              <a:rPr lang="tr-TR" b="1" i="1" dirty="0">
                <a:latin typeface="Arial Black" pitchFamily="34" charset="0"/>
              </a:rPr>
              <a:t>Morbiditenin azaltılması</a:t>
            </a: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251520" y="620688"/>
            <a:ext cx="8712968" cy="82292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tr-TR" sz="2800" b="1" i="1" dirty="0">
                <a:solidFill>
                  <a:srgbClr val="FF0000"/>
                </a:solidFill>
                <a:effectLst/>
                <a:latin typeface="Arial Black" pitchFamily="34" charset="0"/>
              </a:rPr>
              <a:t>SENTİNEL LENF NODU(SLN) HARİTALANDIRMASININ AVANTAJLARI</a:t>
            </a:r>
            <a:endParaRPr lang="tr-TR" sz="2800" i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426283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524000"/>
            <a:ext cx="8147248" cy="4862454"/>
          </a:xfrm>
          <a:noFill/>
          <a:ln w="63500">
            <a:solidFill>
              <a:schemeClr val="tx2"/>
            </a:solidFill>
          </a:ln>
        </p:spPr>
        <p:txBody>
          <a:bodyPr>
            <a:normAutofit fontScale="92500" lnSpcReduction="10000"/>
          </a:bodyPr>
          <a:lstStyle/>
          <a:p>
            <a:pPr>
              <a:lnSpc>
                <a:spcPct val="160000"/>
              </a:lnSpc>
            </a:pPr>
            <a:r>
              <a:rPr lang="tr-TR" b="1" dirty="0"/>
              <a:t> </a:t>
            </a:r>
            <a:r>
              <a:rPr lang="tr-TR" sz="2800" b="1" i="1" dirty="0" err="1">
                <a:latin typeface="Arial Black" pitchFamily="34" charset="0"/>
              </a:rPr>
              <a:t>Supraüretral</a:t>
            </a:r>
            <a:r>
              <a:rPr lang="tr-TR" sz="2800" b="1" i="1" dirty="0">
                <a:latin typeface="Arial Black" pitchFamily="34" charset="0"/>
              </a:rPr>
              <a:t> </a:t>
            </a:r>
            <a:r>
              <a:rPr lang="tr-TR" sz="2800" b="1" i="1" dirty="0" err="1">
                <a:latin typeface="Arial Black" pitchFamily="34" charset="0"/>
              </a:rPr>
              <a:t>paraservikal</a:t>
            </a:r>
            <a:r>
              <a:rPr lang="tr-TR" sz="2800" b="1" i="1" dirty="0">
                <a:latin typeface="Arial Black" pitchFamily="34" charset="0"/>
              </a:rPr>
              <a:t> yol </a:t>
            </a:r>
          </a:p>
          <a:p>
            <a:pPr>
              <a:lnSpc>
                <a:spcPct val="160000"/>
              </a:lnSpc>
            </a:pPr>
            <a:r>
              <a:rPr lang="tr-TR" sz="2800" b="1" i="1" dirty="0">
                <a:latin typeface="Arial Black" pitchFamily="34" charset="0"/>
              </a:rPr>
              <a:t> </a:t>
            </a:r>
            <a:r>
              <a:rPr lang="tr-TR" sz="2800" b="1" i="1" dirty="0" err="1">
                <a:latin typeface="Arial Black" pitchFamily="34" charset="0"/>
              </a:rPr>
              <a:t>İnfraüretral</a:t>
            </a:r>
            <a:r>
              <a:rPr lang="tr-TR" sz="2800" b="1" i="1" dirty="0">
                <a:latin typeface="Arial Black" pitchFamily="34" charset="0"/>
              </a:rPr>
              <a:t> yol (</a:t>
            </a:r>
            <a:r>
              <a:rPr lang="tr-TR" sz="2800" b="1" i="1" dirty="0" err="1">
                <a:latin typeface="Arial Black" pitchFamily="34" charset="0"/>
              </a:rPr>
              <a:t>üreter</a:t>
            </a:r>
            <a:r>
              <a:rPr lang="tr-TR" sz="2800" b="1" i="1" dirty="0">
                <a:latin typeface="Arial Black" pitchFamily="34" charset="0"/>
              </a:rPr>
              <a:t> ve derin </a:t>
            </a:r>
            <a:r>
              <a:rPr lang="tr-TR" sz="2800" b="1" i="1" dirty="0" err="1">
                <a:latin typeface="Arial Black" pitchFamily="34" charset="0"/>
              </a:rPr>
              <a:t>uterin</a:t>
            </a:r>
            <a:r>
              <a:rPr lang="tr-TR" sz="2800" b="1" i="1" dirty="0">
                <a:latin typeface="Arial Black" pitchFamily="34" charset="0"/>
              </a:rPr>
              <a:t> </a:t>
            </a:r>
            <a:r>
              <a:rPr lang="tr-TR" sz="2800" b="1" i="1" dirty="0" err="1">
                <a:latin typeface="Arial Black" pitchFamily="34" charset="0"/>
              </a:rPr>
              <a:t>ven</a:t>
            </a:r>
            <a:r>
              <a:rPr lang="tr-TR" sz="2800" b="1" i="1" dirty="0">
                <a:latin typeface="Arial Black" pitchFamily="34" charset="0"/>
              </a:rPr>
              <a:t> arasında)</a:t>
            </a:r>
          </a:p>
          <a:p>
            <a:pPr>
              <a:lnSpc>
                <a:spcPct val="160000"/>
              </a:lnSpc>
            </a:pPr>
            <a:r>
              <a:rPr lang="tr-TR" sz="2800" b="1" i="1" dirty="0">
                <a:latin typeface="Arial Black" pitchFamily="34" charset="0"/>
              </a:rPr>
              <a:t> Derin pelvik yol (derin uterin ven ve pelvik taban arası)</a:t>
            </a:r>
          </a:p>
          <a:p>
            <a:pPr>
              <a:lnSpc>
                <a:spcPct val="160000"/>
              </a:lnSpc>
              <a:buFont typeface="Wingdings" panose="05000000000000000000" pitchFamily="2" charset="2"/>
              <a:buChar char="v"/>
            </a:pPr>
            <a:r>
              <a:rPr lang="tr-TR" sz="2800" b="1" i="1" dirty="0" err="1">
                <a:latin typeface="Arial Black" pitchFamily="34" charset="0"/>
              </a:rPr>
              <a:t>Vezikouterin</a:t>
            </a:r>
            <a:r>
              <a:rPr lang="tr-TR" sz="2800" b="1" i="1" dirty="0">
                <a:latin typeface="Arial Black" pitchFamily="34" charset="0"/>
              </a:rPr>
              <a:t> ve </a:t>
            </a:r>
            <a:r>
              <a:rPr lang="tr-TR" sz="2800" b="1" i="1" dirty="0" err="1">
                <a:latin typeface="Arial Black" pitchFamily="34" charset="0"/>
              </a:rPr>
              <a:t>uterosacral</a:t>
            </a:r>
            <a:r>
              <a:rPr lang="tr-TR" sz="2800" b="1" i="1" dirty="0">
                <a:latin typeface="Arial Black" pitchFamily="34" charset="0"/>
              </a:rPr>
              <a:t> </a:t>
            </a:r>
            <a:r>
              <a:rPr lang="tr-TR" sz="2800" b="1" i="1" dirty="0" err="1">
                <a:latin typeface="Arial Black" pitchFamily="34" charset="0"/>
              </a:rPr>
              <a:t>ligamentler</a:t>
            </a:r>
            <a:r>
              <a:rPr lang="tr-TR" sz="2800" b="1" i="1" dirty="0">
                <a:latin typeface="Arial Black" pitchFamily="34" charset="0"/>
              </a:rPr>
              <a:t> içerisinde lenfatik </a:t>
            </a:r>
            <a:r>
              <a:rPr lang="tr-TR" sz="2800" b="1" i="1" dirty="0" err="1">
                <a:latin typeface="Arial Black" pitchFamily="34" charset="0"/>
              </a:rPr>
              <a:t>direnaj</a:t>
            </a:r>
            <a:r>
              <a:rPr lang="tr-TR" sz="2800" b="1" i="1" dirty="0">
                <a:latin typeface="Arial Black" pitchFamily="34" charset="0"/>
              </a:rPr>
              <a:t> saptanmadı</a:t>
            </a:r>
          </a:p>
          <a:p>
            <a:pPr marL="0" indent="0">
              <a:buNone/>
            </a:pPr>
            <a:endParaRPr lang="tr-TR" sz="2800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tr-TR" sz="3600" b="1" i="1" dirty="0">
                <a:solidFill>
                  <a:srgbClr val="FF0000"/>
                </a:solidFill>
                <a:effectLst/>
                <a:latin typeface="Arial Black" pitchFamily="34" charset="0"/>
              </a:rPr>
              <a:t>SERVİKSİN LENFATİK DRENAJI</a:t>
            </a:r>
            <a:endParaRPr lang="tr-TR" sz="3600" i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4644008" y="6423925"/>
            <a:ext cx="417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A. </a:t>
            </a:r>
            <a:r>
              <a:rPr lang="tr-TR" dirty="0" err="1"/>
              <a:t>Ercoli</a:t>
            </a:r>
            <a:r>
              <a:rPr lang="tr-TR" dirty="0"/>
              <a:t> et al. / EJSO 36 (2010) 298e303</a:t>
            </a:r>
          </a:p>
        </p:txBody>
      </p:sp>
    </p:spTree>
    <p:extLst>
      <p:ext uri="{BB962C8B-B14F-4D97-AF65-F5344CB8AC3E}">
        <p14:creationId xmlns:p14="http://schemas.microsoft.com/office/powerpoint/2010/main" val="346032284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5184576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460188"/>
            <a:ext cx="5927377" cy="3214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803385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İçerik Yer Tutucus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44792181"/>
              </p:ext>
            </p:extLst>
          </p:nvPr>
        </p:nvGraphicFramePr>
        <p:xfrm>
          <a:off x="755576" y="3573016"/>
          <a:ext cx="7632848" cy="21649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437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45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45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80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 </a:t>
                      </a:r>
                      <a:endParaRPr lang="tr-T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effectLst/>
                          <a:latin typeface="Arial Black" pitchFamily="34" charset="0"/>
                        </a:rPr>
                        <a:t>Sentinel</a:t>
                      </a:r>
                      <a:r>
                        <a:rPr lang="tr-TR" sz="2000" baseline="0" dirty="0">
                          <a:effectLst/>
                          <a:latin typeface="Arial Black" pitchFamily="34" charset="0"/>
                        </a:rPr>
                        <a:t> saptama oranı</a:t>
                      </a:r>
                      <a:r>
                        <a:rPr lang="tr-TR" sz="2000" dirty="0">
                          <a:effectLst/>
                          <a:latin typeface="Arial Black" pitchFamily="34" charset="0"/>
                        </a:rPr>
                        <a:t> (%)</a:t>
                      </a:r>
                      <a:endParaRPr lang="tr-TR" sz="200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effectLst/>
                          <a:latin typeface="Arial Black" pitchFamily="34" charset="0"/>
                        </a:rPr>
                        <a:t>Bilateral (%)</a:t>
                      </a:r>
                      <a:endParaRPr lang="tr-TR" sz="200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80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b="1" dirty="0">
                          <a:effectLst/>
                          <a:latin typeface="Arial Black" pitchFamily="34" charset="0"/>
                        </a:rPr>
                        <a:t>Mavi boya</a:t>
                      </a:r>
                      <a:endParaRPr lang="tr-TR" sz="2000" b="1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b="1">
                          <a:effectLst/>
                          <a:latin typeface="Arial Black" pitchFamily="34" charset="0"/>
                        </a:rPr>
                        <a:t>85</a:t>
                      </a:r>
                      <a:endParaRPr lang="tr-TR" sz="2000" b="1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b="1">
                          <a:effectLst/>
                          <a:latin typeface="Arial Black" pitchFamily="34" charset="0"/>
                        </a:rPr>
                        <a:t>56</a:t>
                      </a:r>
                      <a:endParaRPr lang="tr-TR" sz="2000" b="1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0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b="1" dirty="0">
                          <a:effectLst/>
                          <a:latin typeface="Arial Black" pitchFamily="34" charset="0"/>
                        </a:rPr>
                        <a:t>İzotop</a:t>
                      </a:r>
                      <a:endParaRPr lang="tr-TR" sz="2000" b="1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b="1">
                          <a:effectLst/>
                          <a:latin typeface="Arial Black" pitchFamily="34" charset="0"/>
                        </a:rPr>
                        <a:t>89</a:t>
                      </a:r>
                      <a:endParaRPr lang="tr-TR" sz="2000" b="1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b="1">
                          <a:effectLst/>
                          <a:latin typeface="Arial Black" pitchFamily="34" charset="0"/>
                        </a:rPr>
                        <a:t>54</a:t>
                      </a:r>
                      <a:endParaRPr lang="tr-TR" sz="2000" b="1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80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b="1" dirty="0">
                          <a:effectLst/>
                          <a:latin typeface="Arial Black" pitchFamily="34" charset="0"/>
                        </a:rPr>
                        <a:t>Kombine</a:t>
                      </a:r>
                      <a:endParaRPr lang="tr-TR" sz="2000" b="1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b="1" dirty="0">
                          <a:effectLst/>
                          <a:latin typeface="Arial Black" pitchFamily="34" charset="0"/>
                        </a:rPr>
                        <a:t>94</a:t>
                      </a:r>
                      <a:endParaRPr lang="tr-TR" sz="2000" b="1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b="1" dirty="0">
                          <a:effectLst/>
                          <a:latin typeface="Arial Black" pitchFamily="34" charset="0"/>
                        </a:rPr>
                        <a:t>72</a:t>
                      </a:r>
                      <a:endParaRPr lang="tr-TR" sz="2000" b="1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Başlık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44352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tr-TR" sz="3600" b="1" i="1" dirty="0">
                <a:solidFill>
                  <a:srgbClr val="FF0000"/>
                </a:solidFill>
                <a:effectLst/>
                <a:latin typeface="Arial Black" pitchFamily="34" charset="0"/>
              </a:rPr>
              <a:t>SENTİNEL LENF NODU SAPTAMA ORANI</a:t>
            </a:r>
            <a:endParaRPr lang="tr-TR" sz="3600" i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755576" y="1556792"/>
            <a:ext cx="69127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000" b="1" dirty="0">
                <a:latin typeface="Arial Black" pitchFamily="34" charset="0"/>
              </a:rPr>
              <a:t>SENTICOL çalışmasında (kombine teknik; mavi boya ve sintigrafi)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000" b="1" dirty="0">
                <a:latin typeface="Arial Black" pitchFamily="34" charset="0"/>
              </a:rPr>
              <a:t>SLN saptama oranı %98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000" b="1" dirty="0" err="1">
                <a:latin typeface="Arial Black" pitchFamily="34" charset="0"/>
              </a:rPr>
              <a:t>Bilateral</a:t>
            </a:r>
            <a:r>
              <a:rPr lang="tr-TR" sz="2000" b="1" dirty="0">
                <a:latin typeface="Arial Black" pitchFamily="34" charset="0"/>
              </a:rPr>
              <a:t> saptama oranı %77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3923928" y="2806456"/>
            <a:ext cx="4608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i="1" dirty="0" err="1"/>
              <a:t>Lecuru</a:t>
            </a:r>
            <a:r>
              <a:rPr lang="tr-TR" b="1" i="1" dirty="0"/>
              <a:t> F, J </a:t>
            </a:r>
            <a:r>
              <a:rPr lang="tr-TR" b="1" i="1" dirty="0" err="1"/>
              <a:t>Clin</a:t>
            </a:r>
            <a:r>
              <a:rPr lang="tr-TR" b="1" i="1" dirty="0"/>
              <a:t> </a:t>
            </a:r>
            <a:r>
              <a:rPr lang="tr-TR" b="1" i="1" dirty="0" err="1"/>
              <a:t>Oncol</a:t>
            </a:r>
            <a:r>
              <a:rPr lang="tr-TR" b="1" i="1" dirty="0"/>
              <a:t> 2011; 29:1686–1691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3347864" y="5958572"/>
            <a:ext cx="5616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i="1" dirty="0" err="1"/>
              <a:t>Casper</a:t>
            </a:r>
            <a:r>
              <a:rPr lang="tr-TR" b="1" i="1" dirty="0"/>
              <a:t> </a:t>
            </a:r>
            <a:r>
              <a:rPr lang="tr-TR" b="1" i="1" dirty="0" err="1"/>
              <a:t>TaxGynecologic</a:t>
            </a:r>
            <a:r>
              <a:rPr lang="tr-TR" b="1" i="1" dirty="0"/>
              <a:t> </a:t>
            </a:r>
            <a:r>
              <a:rPr lang="tr-TR" b="1" i="1" dirty="0" err="1"/>
              <a:t>Oncology</a:t>
            </a:r>
            <a:r>
              <a:rPr lang="tr-TR" b="1" i="1" dirty="0"/>
              <a:t> 139 (2015) 559–567</a:t>
            </a:r>
          </a:p>
        </p:txBody>
      </p:sp>
    </p:spTree>
    <p:extLst>
      <p:ext uri="{BB962C8B-B14F-4D97-AF65-F5344CB8AC3E}">
        <p14:creationId xmlns:p14="http://schemas.microsoft.com/office/powerpoint/2010/main" val="368295670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451394" y="1052736"/>
            <a:ext cx="8585101" cy="3125248"/>
          </a:xfrm>
        </p:spPr>
        <p:txBody>
          <a:bodyPr>
            <a:normAutofit fontScale="77500" lnSpcReduction="20000"/>
          </a:bodyPr>
          <a:lstStyle/>
          <a:p>
            <a:r>
              <a:rPr lang="tr-TR" sz="2600" b="1" dirty="0">
                <a:latin typeface="Arial Black" pitchFamily="34" charset="0"/>
              </a:rPr>
              <a:t>Bilateral SLN negatif ise non-SLN metastaz oranı  % 0-3         </a:t>
            </a:r>
            <a:r>
              <a:rPr lang="tr-TR" sz="2300" b="1" i="1" dirty="0"/>
              <a:t>(Lecuru F, J Clin Oncol 2011;29:1686–1691  Cibula D, Gynecol Oncol 2012; 127:462–466.)</a:t>
            </a:r>
          </a:p>
          <a:p>
            <a:pPr marL="0" indent="0">
              <a:buNone/>
            </a:pPr>
            <a:r>
              <a:rPr lang="tr-TR" b="1" dirty="0"/>
              <a:t> </a:t>
            </a:r>
          </a:p>
          <a:p>
            <a:pPr marL="0" indent="0">
              <a:buNone/>
            </a:pPr>
            <a:r>
              <a:rPr lang="tr-TR" sz="2600" b="1" i="1" u="sng" dirty="0">
                <a:latin typeface="Arial Black" pitchFamily="34" charset="0"/>
              </a:rPr>
              <a:t>ULTRASTAGİNG</a:t>
            </a:r>
            <a:r>
              <a:rPr lang="tr-TR" b="1" dirty="0"/>
              <a:t> </a:t>
            </a:r>
            <a:r>
              <a:rPr lang="tr-TR" sz="2600" b="1" i="1" dirty="0"/>
              <a:t>( Schwartz GF, Cancer 2002; 94:2542–2551.)</a:t>
            </a:r>
          </a:p>
          <a:p>
            <a:r>
              <a:rPr lang="tr-TR" sz="2600" b="1" dirty="0">
                <a:latin typeface="Arial Black" pitchFamily="34" charset="0"/>
              </a:rPr>
              <a:t>1-3 mm </a:t>
            </a:r>
            <a:r>
              <a:rPr lang="tr-TR" sz="2600" b="1" dirty="0" err="1">
                <a:latin typeface="Arial Black" pitchFamily="34" charset="0"/>
              </a:rPr>
              <a:t>lik</a:t>
            </a:r>
            <a:r>
              <a:rPr lang="tr-TR" sz="2600" b="1" dirty="0">
                <a:latin typeface="Arial Black" pitchFamily="34" charset="0"/>
              </a:rPr>
              <a:t> metastazı saptamak için kesitler ≤150-200 µm olmalıdır. </a:t>
            </a:r>
          </a:p>
          <a:p>
            <a:r>
              <a:rPr lang="tr-TR" sz="2600" b="1" dirty="0">
                <a:latin typeface="Arial Black" pitchFamily="34" charset="0"/>
              </a:rPr>
              <a:t>≥2mm </a:t>
            </a:r>
            <a:r>
              <a:rPr lang="tr-TR" sz="2600" b="1" dirty="0" err="1">
                <a:latin typeface="Arial Black" pitchFamily="34" charset="0"/>
              </a:rPr>
              <a:t>makrometastaz</a:t>
            </a:r>
            <a:endParaRPr lang="tr-TR" sz="2600" b="1" dirty="0">
              <a:latin typeface="Arial Black" pitchFamily="34" charset="0"/>
            </a:endParaRPr>
          </a:p>
          <a:p>
            <a:r>
              <a:rPr lang="tr-TR" sz="2600" b="1" dirty="0">
                <a:latin typeface="Arial Black" pitchFamily="34" charset="0"/>
              </a:rPr>
              <a:t>0.2-2mm </a:t>
            </a:r>
            <a:r>
              <a:rPr lang="tr-TR" sz="2600" b="1" dirty="0" err="1">
                <a:latin typeface="Arial Black" pitchFamily="34" charset="0"/>
              </a:rPr>
              <a:t>mikrometastaz</a:t>
            </a:r>
            <a:endParaRPr lang="tr-TR" sz="2600" b="1" dirty="0">
              <a:latin typeface="Arial Black" pitchFamily="34" charset="0"/>
            </a:endParaRPr>
          </a:p>
          <a:p>
            <a:r>
              <a:rPr lang="tr-TR" sz="2600" b="1" dirty="0">
                <a:latin typeface="Arial Black" pitchFamily="34" charset="0"/>
              </a:rPr>
              <a:t>≤0.2mm izole </a:t>
            </a:r>
            <a:r>
              <a:rPr lang="tr-TR" sz="2600" b="1" dirty="0" err="1">
                <a:latin typeface="Arial Black" pitchFamily="34" charset="0"/>
              </a:rPr>
              <a:t>tm</a:t>
            </a:r>
            <a:r>
              <a:rPr lang="tr-TR" sz="2600" b="1" dirty="0">
                <a:latin typeface="Arial Black" pitchFamily="34" charset="0"/>
              </a:rPr>
              <a:t> hücresi</a:t>
            </a: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451395" y="188640"/>
            <a:ext cx="8229600" cy="89492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tr-TR" sz="3200" b="1" i="1" dirty="0">
                <a:solidFill>
                  <a:srgbClr val="FF0000"/>
                </a:solidFill>
                <a:effectLst/>
                <a:latin typeface="Arial Black" pitchFamily="34" charset="0"/>
              </a:rPr>
              <a:t>DÜŞÜK HACİM HASTALIK</a:t>
            </a:r>
            <a:endParaRPr lang="tr-TR" sz="3200" i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4" name="Picture 2" descr="C:\Users\nedimurun\Downloads\cervix sentinel\ultrastagi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321" y="4177984"/>
            <a:ext cx="3759874" cy="250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nedimurun\Downloads\cervix sentinel\ultrastaging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177984"/>
            <a:ext cx="3689970" cy="2477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930405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noFill/>
          <a:ln w="50800">
            <a:solidFill>
              <a:schemeClr val="tx2"/>
            </a:solidFill>
          </a:ln>
        </p:spPr>
        <p:txBody>
          <a:bodyPr>
            <a:normAutofit/>
          </a:bodyPr>
          <a:lstStyle/>
          <a:p>
            <a:r>
              <a:rPr lang="tr-TR" sz="2400" dirty="0">
                <a:latin typeface="Arial Black" pitchFamily="34" charset="0"/>
              </a:rPr>
              <a:t>SENTICOL çalışmasında </a:t>
            </a:r>
            <a:r>
              <a:rPr lang="tr-TR" sz="2400" b="1" dirty="0" err="1">
                <a:latin typeface="Arial Black" pitchFamily="34" charset="0"/>
              </a:rPr>
              <a:t>sensitivite</a:t>
            </a:r>
            <a:r>
              <a:rPr lang="tr-TR" sz="2400" b="1" dirty="0">
                <a:latin typeface="Arial Black" pitchFamily="34" charset="0"/>
              </a:rPr>
              <a:t> %92, </a:t>
            </a:r>
            <a:r>
              <a:rPr lang="tr-TR" sz="2400" b="1" dirty="0" err="1">
                <a:latin typeface="Arial Black" pitchFamily="34" charset="0"/>
              </a:rPr>
              <a:t>bilateral</a:t>
            </a:r>
            <a:r>
              <a:rPr lang="tr-TR" sz="2400" b="1" dirty="0">
                <a:latin typeface="Arial Black" pitchFamily="34" charset="0"/>
              </a:rPr>
              <a:t> saptamada %100</a:t>
            </a:r>
          </a:p>
          <a:p>
            <a:pPr marL="0" indent="0">
              <a:buNone/>
            </a:pPr>
            <a:endParaRPr lang="tr-TR" sz="2400" b="1" dirty="0">
              <a:latin typeface="Arial Black" pitchFamily="34" charset="0"/>
            </a:endParaRPr>
          </a:p>
          <a:p>
            <a:endParaRPr lang="tr-TR" dirty="0"/>
          </a:p>
          <a:p>
            <a:endParaRPr lang="tr-TR" dirty="0"/>
          </a:p>
          <a:p>
            <a:r>
              <a:rPr lang="tr-TR" sz="2400" dirty="0" err="1">
                <a:latin typeface="Arial Black" pitchFamily="34" charset="0"/>
              </a:rPr>
              <a:t>Adjuvant</a:t>
            </a:r>
            <a:r>
              <a:rPr lang="tr-TR" sz="2400" dirty="0">
                <a:latin typeface="Arial Black" pitchFamily="34" charset="0"/>
              </a:rPr>
              <a:t> radyoterapi, </a:t>
            </a:r>
            <a:r>
              <a:rPr lang="tr-TR" sz="2400" dirty="0" err="1">
                <a:latin typeface="Arial Black" pitchFamily="34" charset="0"/>
              </a:rPr>
              <a:t>metastatik</a:t>
            </a:r>
            <a:r>
              <a:rPr lang="tr-TR" sz="2400" dirty="0">
                <a:latin typeface="Arial Black" pitchFamily="34" charset="0"/>
              </a:rPr>
              <a:t> </a:t>
            </a:r>
            <a:r>
              <a:rPr lang="tr-TR" sz="2400" dirty="0" err="1">
                <a:latin typeface="Arial Black" pitchFamily="34" charset="0"/>
              </a:rPr>
              <a:t>nonsentinel</a:t>
            </a:r>
            <a:r>
              <a:rPr lang="tr-TR" sz="2400" dirty="0">
                <a:latin typeface="Arial Black" pitchFamily="34" charset="0"/>
              </a:rPr>
              <a:t> </a:t>
            </a:r>
            <a:r>
              <a:rPr lang="tr-TR" sz="2400" dirty="0" err="1">
                <a:latin typeface="Arial Black" pitchFamily="34" charset="0"/>
              </a:rPr>
              <a:t>nodlar</a:t>
            </a:r>
            <a:r>
              <a:rPr lang="tr-TR" sz="2400" dirty="0">
                <a:latin typeface="Arial Black" pitchFamily="34" charset="0"/>
              </a:rPr>
              <a:t> için total </a:t>
            </a:r>
            <a:r>
              <a:rPr lang="tr-TR" sz="2400" dirty="0" err="1">
                <a:latin typeface="Arial Black" pitchFamily="34" charset="0"/>
              </a:rPr>
              <a:t>lenfadenektomiye</a:t>
            </a:r>
            <a:r>
              <a:rPr lang="tr-TR" sz="2400" dirty="0">
                <a:latin typeface="Arial Black" pitchFamily="34" charset="0"/>
              </a:rPr>
              <a:t> göre yeterli midir? Prospektif bir çalışma yok . </a:t>
            </a:r>
          </a:p>
          <a:p>
            <a:endParaRPr lang="tr-TR" sz="2400" dirty="0">
              <a:latin typeface="Arial Black" pitchFamily="34" charset="0"/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tr-TR" sz="3200" b="1" i="1" dirty="0">
                <a:solidFill>
                  <a:srgbClr val="FF0000"/>
                </a:solidFill>
                <a:effectLst/>
                <a:latin typeface="Arial Black" pitchFamily="34" charset="0"/>
              </a:rPr>
              <a:t>SENTİNEL NODUN DUYARLILIĞI </a:t>
            </a:r>
            <a:endParaRPr lang="tr-TR" sz="3200" i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3995936" y="3140967"/>
            <a:ext cx="4896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i="1" dirty="0" err="1"/>
              <a:t>Lecuru</a:t>
            </a:r>
            <a:r>
              <a:rPr lang="tr-TR" b="1" i="1" dirty="0"/>
              <a:t> F, J </a:t>
            </a:r>
            <a:r>
              <a:rPr lang="tr-TR" b="1" i="1" dirty="0" err="1"/>
              <a:t>Clin</a:t>
            </a:r>
            <a:r>
              <a:rPr lang="tr-TR" b="1" i="1" dirty="0"/>
              <a:t> </a:t>
            </a:r>
            <a:r>
              <a:rPr lang="tr-TR" b="1" i="1" dirty="0" err="1"/>
              <a:t>Oncol</a:t>
            </a:r>
            <a:r>
              <a:rPr lang="tr-TR" b="1" i="1" dirty="0"/>
              <a:t> 2011;29:1686–1691  </a:t>
            </a:r>
          </a:p>
          <a:p>
            <a:r>
              <a:rPr lang="tr-TR" b="1" i="1" dirty="0" err="1"/>
              <a:t>Cibula</a:t>
            </a:r>
            <a:r>
              <a:rPr lang="tr-TR" b="1" i="1" dirty="0"/>
              <a:t> D, </a:t>
            </a:r>
            <a:r>
              <a:rPr lang="tr-TR" b="1" i="1" dirty="0" err="1"/>
              <a:t>Gynecol</a:t>
            </a:r>
            <a:r>
              <a:rPr lang="tr-TR" b="1" i="1" dirty="0"/>
              <a:t> </a:t>
            </a:r>
            <a:r>
              <a:rPr lang="tr-TR" b="1" i="1" dirty="0" err="1"/>
              <a:t>Oncol</a:t>
            </a:r>
            <a:r>
              <a:rPr lang="tr-TR" b="1" i="1" dirty="0"/>
              <a:t> 2012; 127:462–466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2843808" y="5517232"/>
            <a:ext cx="5832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i="1" dirty="0"/>
              <a:t>David </a:t>
            </a:r>
            <a:r>
              <a:rPr lang="tr-TR" b="1" i="1" dirty="0" err="1"/>
              <a:t>Cibula</a:t>
            </a:r>
            <a:r>
              <a:rPr lang="tr-TR" b="1" i="1" dirty="0"/>
              <a:t> </a:t>
            </a:r>
            <a:r>
              <a:rPr lang="tr-TR" b="1" i="1" dirty="0" err="1"/>
              <a:t>Curr</a:t>
            </a:r>
            <a:r>
              <a:rPr lang="tr-TR" b="1" i="1" dirty="0"/>
              <a:t> </a:t>
            </a:r>
            <a:r>
              <a:rPr lang="tr-TR" b="1" i="1" dirty="0" err="1"/>
              <a:t>Opin</a:t>
            </a:r>
            <a:r>
              <a:rPr lang="tr-TR" b="1" i="1" dirty="0"/>
              <a:t> </a:t>
            </a:r>
            <a:r>
              <a:rPr lang="tr-TR" b="1" i="1" dirty="0" err="1"/>
              <a:t>Obstet</a:t>
            </a:r>
            <a:r>
              <a:rPr lang="tr-TR" b="1" i="1" dirty="0"/>
              <a:t> </a:t>
            </a:r>
            <a:r>
              <a:rPr lang="tr-TR" b="1" i="1" dirty="0" err="1"/>
              <a:t>Gynecol</a:t>
            </a:r>
            <a:r>
              <a:rPr lang="tr-TR" b="1" i="1" dirty="0"/>
              <a:t> 2015, 27:66–72</a:t>
            </a:r>
          </a:p>
        </p:txBody>
      </p:sp>
    </p:spTree>
    <p:extLst>
      <p:ext uri="{BB962C8B-B14F-4D97-AF65-F5344CB8AC3E}">
        <p14:creationId xmlns:p14="http://schemas.microsoft.com/office/powerpoint/2010/main" val="42051206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72000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tr-TR" sz="1800" b="1" i="1" u="sng" dirty="0">
                <a:solidFill>
                  <a:schemeClr val="tx2"/>
                </a:solidFill>
                <a:latin typeface="Arial Black" pitchFamily="34" charset="0"/>
              </a:rPr>
              <a:t>N:36 </a:t>
            </a:r>
            <a:r>
              <a:rPr lang="tr-TR" sz="1800" b="1" u="sng" dirty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tr-TR" sz="1800" b="1" u="sng" dirty="0">
                <a:latin typeface="Arial Black" pitchFamily="34" charset="0"/>
              </a:rPr>
              <a:t>                                                  ort yaş: 45 (28-74)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1800" i="1" u="sng" dirty="0">
                <a:solidFill>
                  <a:schemeClr val="tx2"/>
                </a:solidFill>
                <a:latin typeface="Arial Black" pitchFamily="34" charset="0"/>
              </a:rPr>
              <a:t>Squamöz hücreli                                        </a:t>
            </a:r>
            <a:r>
              <a:rPr lang="tr-TR" sz="1800" b="1" u="sng" dirty="0">
                <a:latin typeface="Arial Black" pitchFamily="34" charset="0"/>
              </a:rPr>
              <a:t>26(%72)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1800" b="1" i="1" u="sng" dirty="0">
                <a:solidFill>
                  <a:schemeClr val="tx2"/>
                </a:solidFill>
                <a:latin typeface="Arial Black" pitchFamily="34" charset="0"/>
              </a:rPr>
              <a:t>Adenokarsinom </a:t>
            </a:r>
            <a:r>
              <a:rPr lang="tr-TR" sz="1800" b="1" u="sng" dirty="0">
                <a:latin typeface="Arial Black" pitchFamily="34" charset="0"/>
              </a:rPr>
              <a:t>                                           9(%28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tr-TR" sz="1800" b="1" dirty="0">
                <a:latin typeface="Arial Black" pitchFamily="34" charset="0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tr-TR" sz="1800" b="1" i="1" u="sng" dirty="0">
                <a:solidFill>
                  <a:schemeClr val="tx2"/>
                </a:solidFill>
                <a:latin typeface="Arial Black" pitchFamily="34" charset="0"/>
              </a:rPr>
              <a:t>Açık Cerrahi                                                </a:t>
            </a:r>
            <a:r>
              <a:rPr lang="tr-TR" sz="1800" b="1" u="sng" dirty="0">
                <a:latin typeface="Arial Black" pitchFamily="34" charset="0"/>
              </a:rPr>
              <a:t>24 (%67)                                                                               </a:t>
            </a:r>
          </a:p>
          <a:p>
            <a:pPr>
              <a:lnSpc>
                <a:spcPct val="150000"/>
              </a:lnSpc>
            </a:pPr>
            <a:r>
              <a:rPr lang="tr-TR" sz="1800" b="1" i="1" u="sng" dirty="0">
                <a:solidFill>
                  <a:schemeClr val="tx2"/>
                </a:solidFill>
                <a:latin typeface="Arial Black" pitchFamily="34" charset="0"/>
              </a:rPr>
              <a:t>Laparaskopik </a:t>
            </a:r>
            <a:r>
              <a:rPr lang="tr-TR" sz="1800" b="1" i="1" u="sng" dirty="0">
                <a:latin typeface="Arial Black" pitchFamily="34" charset="0"/>
              </a:rPr>
              <a:t> </a:t>
            </a:r>
            <a:r>
              <a:rPr lang="tr-TR" sz="1800" b="1" u="sng" dirty="0">
                <a:latin typeface="Arial Black" pitchFamily="34" charset="0"/>
              </a:rPr>
              <a:t>                                            12 (%33)</a:t>
            </a:r>
          </a:p>
          <a:p>
            <a:pPr>
              <a:lnSpc>
                <a:spcPct val="150000"/>
              </a:lnSpc>
            </a:pPr>
            <a:endParaRPr lang="tr-TR" sz="1800" b="1" dirty="0">
              <a:latin typeface="Arial Black" pitchFamily="34" charset="0"/>
            </a:endParaRPr>
          </a:p>
          <a:p>
            <a:pPr>
              <a:lnSpc>
                <a:spcPct val="150000"/>
              </a:lnSpc>
            </a:pPr>
            <a:r>
              <a:rPr lang="tr-TR" sz="1800" b="1" i="1" u="sng" dirty="0">
                <a:solidFill>
                  <a:schemeClr val="tx2"/>
                </a:solidFill>
                <a:latin typeface="Arial Black" pitchFamily="34" charset="0"/>
              </a:rPr>
              <a:t>Ortalama sentinel nod sayısı </a:t>
            </a:r>
            <a:r>
              <a:rPr lang="tr-TR" sz="1800" b="1" i="1" u="sng" dirty="0">
                <a:latin typeface="Arial Black" pitchFamily="34" charset="0"/>
              </a:rPr>
              <a:t>                      </a:t>
            </a:r>
            <a:r>
              <a:rPr lang="tr-TR" sz="1800" b="1" u="sng" dirty="0">
                <a:latin typeface="Arial Black" pitchFamily="34" charset="0"/>
              </a:rPr>
              <a:t>3 (1-11)</a:t>
            </a:r>
          </a:p>
          <a:p>
            <a:pPr>
              <a:lnSpc>
                <a:spcPct val="150000"/>
              </a:lnSpc>
            </a:pPr>
            <a:r>
              <a:rPr lang="tr-TR" sz="1800" b="1" i="1" u="sng" dirty="0">
                <a:solidFill>
                  <a:schemeClr val="tx2"/>
                </a:solidFill>
                <a:latin typeface="Arial Black" pitchFamily="34" charset="0"/>
              </a:rPr>
              <a:t>Ortalama pelvik lenf nodu sayısı               </a:t>
            </a:r>
            <a:r>
              <a:rPr lang="tr-TR" sz="1800" b="1" u="sng" dirty="0">
                <a:latin typeface="Arial Black" pitchFamily="34" charset="0"/>
              </a:rPr>
              <a:t>24 (3-51)</a:t>
            </a:r>
          </a:p>
          <a:p>
            <a:pPr>
              <a:lnSpc>
                <a:spcPct val="150000"/>
              </a:lnSpc>
            </a:pPr>
            <a:r>
              <a:rPr lang="tr-TR" sz="1800" b="1" i="1" u="sng" dirty="0">
                <a:solidFill>
                  <a:schemeClr val="tx2"/>
                </a:solidFill>
                <a:latin typeface="Arial Black" pitchFamily="34" charset="0"/>
              </a:rPr>
              <a:t>Ortalama paraaortik nod sayısı (n:17)         </a:t>
            </a:r>
            <a:r>
              <a:rPr lang="tr-TR" sz="1800" b="1" u="sng" dirty="0">
                <a:latin typeface="Arial Black" pitchFamily="34" charset="0"/>
              </a:rPr>
              <a:t>8 (4-19</a:t>
            </a:r>
            <a:r>
              <a:rPr lang="tr-TR" sz="2400" b="1" u="sng" dirty="0"/>
              <a:t>)</a:t>
            </a:r>
          </a:p>
          <a:p>
            <a:endParaRPr lang="tr-TR" sz="2400" b="1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89492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tr-TR" sz="3200" b="1" i="1" dirty="0">
                <a:solidFill>
                  <a:srgbClr val="FF0000"/>
                </a:solidFill>
                <a:latin typeface="Arial Black" pitchFamily="34" charset="0"/>
              </a:rPr>
              <a:t>CERRAHPAŞA TIP FAKÜLTESİ DENEYİMİ </a:t>
            </a:r>
          </a:p>
        </p:txBody>
      </p:sp>
    </p:spTree>
    <p:extLst>
      <p:ext uri="{BB962C8B-B14F-4D97-AF65-F5344CB8AC3E}">
        <p14:creationId xmlns:p14="http://schemas.microsoft.com/office/powerpoint/2010/main" val="15379110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001344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20000"/>
              </a:lnSpc>
            </a:pPr>
            <a:r>
              <a:rPr lang="tr-TR" sz="2600" b="1" dirty="0">
                <a:latin typeface="Arial Black" pitchFamily="34" charset="0"/>
              </a:rPr>
              <a:t>Sentinel nod metastaz oranı n: 6/36           %18</a:t>
            </a:r>
          </a:p>
          <a:p>
            <a:pPr>
              <a:lnSpc>
                <a:spcPct val="120000"/>
              </a:lnSpc>
            </a:pPr>
            <a:r>
              <a:rPr lang="tr-TR" sz="2600" b="1" dirty="0">
                <a:latin typeface="Arial Black" pitchFamily="34" charset="0"/>
              </a:rPr>
              <a:t>Frozen inceleme metastaz saptanma oranı n: 3/6</a:t>
            </a:r>
            <a:endParaRPr lang="tr-TR" b="1" dirty="0"/>
          </a:p>
          <a:p>
            <a:pPr>
              <a:lnSpc>
                <a:spcPct val="120000"/>
              </a:lnSpc>
            </a:pPr>
            <a:endParaRPr lang="tr-TR" b="1" dirty="0"/>
          </a:p>
          <a:p>
            <a:pPr>
              <a:lnSpc>
                <a:spcPct val="120000"/>
              </a:lnSpc>
            </a:pPr>
            <a:endParaRPr lang="tr-TR" b="1" dirty="0"/>
          </a:p>
          <a:p>
            <a:pPr>
              <a:lnSpc>
                <a:spcPct val="120000"/>
              </a:lnSpc>
            </a:pPr>
            <a:endParaRPr lang="tr-TR" b="1" dirty="0"/>
          </a:p>
          <a:p>
            <a:pPr>
              <a:lnSpc>
                <a:spcPct val="120000"/>
              </a:lnSpc>
            </a:pPr>
            <a:endParaRPr lang="tr-TR" b="1" dirty="0"/>
          </a:p>
          <a:p>
            <a:pPr>
              <a:lnSpc>
                <a:spcPct val="120000"/>
              </a:lnSpc>
            </a:pPr>
            <a:r>
              <a:rPr lang="tr-TR" sz="2400" b="1" dirty="0">
                <a:latin typeface="Arial Black" pitchFamily="34" charset="0"/>
              </a:rPr>
              <a:t>1 hastada Non -sentinel metastaz mevcut bu hastada sentinel lenf nodunda da metastaz var 1/36(%0.2)</a:t>
            </a:r>
          </a:p>
          <a:p>
            <a:pPr>
              <a:lnSpc>
                <a:spcPct val="120000"/>
              </a:lnSpc>
            </a:pPr>
            <a:r>
              <a:rPr lang="tr-TR" sz="2400" b="1" dirty="0">
                <a:latin typeface="Arial Black" pitchFamily="34" charset="0"/>
              </a:rPr>
              <a:t>Ortalama takip süresi            16 ay (2-34)</a:t>
            </a:r>
          </a:p>
          <a:p>
            <a:pPr>
              <a:lnSpc>
                <a:spcPct val="120000"/>
              </a:lnSpc>
            </a:pPr>
            <a:r>
              <a:rPr lang="tr-TR" sz="2400" b="1" dirty="0">
                <a:latin typeface="Arial Black" pitchFamily="34" charset="0"/>
              </a:rPr>
              <a:t>Nüks                                             2 (%9)                               </a:t>
            </a:r>
          </a:p>
          <a:p>
            <a:pPr marL="0" indent="0">
              <a:buNone/>
            </a:pPr>
            <a:endParaRPr lang="tr-TR" b="1" dirty="0"/>
          </a:p>
        </p:txBody>
      </p:sp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2645596"/>
              </p:ext>
            </p:extLst>
          </p:nvPr>
        </p:nvGraphicFramePr>
        <p:xfrm>
          <a:off x="971600" y="2996952"/>
          <a:ext cx="7272808" cy="1298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364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364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20674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err="1"/>
                        <a:t>Sentinel</a:t>
                      </a:r>
                      <a:r>
                        <a:rPr lang="tr-TR" sz="2400" b="1" dirty="0"/>
                        <a:t> </a:t>
                      </a:r>
                      <a:r>
                        <a:rPr lang="tr-TR" sz="2400" b="1" dirty="0" err="1"/>
                        <a:t>nod</a:t>
                      </a:r>
                      <a:r>
                        <a:rPr lang="tr-TR" sz="2400" b="1" dirty="0"/>
                        <a:t> saptanma oranı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err="1"/>
                        <a:t>Sentinel</a:t>
                      </a:r>
                      <a:r>
                        <a:rPr lang="tr-TR" sz="2400" b="1" baseline="0" dirty="0"/>
                        <a:t> </a:t>
                      </a:r>
                      <a:r>
                        <a:rPr lang="tr-TR" sz="2400" b="1" baseline="0" dirty="0" err="1"/>
                        <a:t>nod</a:t>
                      </a:r>
                      <a:r>
                        <a:rPr lang="tr-TR" sz="2400" b="1" baseline="0" dirty="0"/>
                        <a:t> </a:t>
                      </a:r>
                      <a:r>
                        <a:rPr lang="tr-TR" sz="2400" b="1" baseline="0" dirty="0" err="1"/>
                        <a:t>bilateral</a:t>
                      </a:r>
                      <a:r>
                        <a:rPr lang="tr-TR" sz="2400" b="1" baseline="0" dirty="0"/>
                        <a:t> saptanma oranı (%)</a:t>
                      </a:r>
                      <a:endParaRPr lang="tr-TR" sz="2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5470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/>
                        <a:t>%91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/>
                        <a:t>%69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Başlık 2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4300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Arial Black" pitchFamily="34" charset="0"/>
              </a:rPr>
              <a:t>CERRAHPAŞA TIP FAKÜLTESİ DENEYİMİ </a:t>
            </a:r>
          </a:p>
        </p:txBody>
      </p:sp>
    </p:spTree>
    <p:extLst>
      <p:ext uri="{BB962C8B-B14F-4D97-AF65-F5344CB8AC3E}">
        <p14:creationId xmlns:p14="http://schemas.microsoft.com/office/powerpoint/2010/main" val="257563124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333226" y="260648"/>
            <a:ext cx="8229600" cy="864096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tr-TR" sz="2800" b="1" i="1" dirty="0">
                <a:solidFill>
                  <a:srgbClr val="FF0000"/>
                </a:solidFill>
                <a:latin typeface="Arial Black" pitchFamily="34" charset="0"/>
              </a:rPr>
              <a:t>SENTİNEL LENF NODU LOKALİZASYONLARI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827584" y="4581128"/>
            <a:ext cx="51125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b="1" dirty="0"/>
              <a:t>OBTURATOR ÇUKUR           % 42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b="1" dirty="0"/>
              <a:t>EKSTERNAL İLİAK                 % 34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b="1" dirty="0"/>
              <a:t>COMMON İLİAK                    % 16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b="1" dirty="0"/>
              <a:t>İNTERNAL İLİAK                    % 7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b="1" dirty="0"/>
              <a:t>PRESAKRAL                             % 1</a:t>
            </a:r>
          </a:p>
        </p:txBody>
      </p:sp>
      <p:pic>
        <p:nvPicPr>
          <p:cNvPr id="2050" name="Picture 2" descr="C:\Users\nedimurun\Downloads\cervix sentinel\Adsız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66428"/>
            <a:ext cx="6840537" cy="331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725144"/>
            <a:ext cx="1800200" cy="149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87693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tr-TR" b="1" i="1" dirty="0">
                <a:solidFill>
                  <a:srgbClr val="FF0000"/>
                </a:solidFill>
                <a:latin typeface="Arial Black" pitchFamily="34" charset="0"/>
              </a:rPr>
              <a:t>HİSTEREKTOMİ TİPLERİ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79133131"/>
              </p:ext>
            </p:extLst>
          </p:nvPr>
        </p:nvGraphicFramePr>
        <p:xfrm>
          <a:off x="4427984" y="2276872"/>
          <a:ext cx="4464496" cy="27363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44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65504">
                <a:tc>
                  <a:txBody>
                    <a:bodyPr/>
                    <a:lstStyle/>
                    <a:p>
                      <a:r>
                        <a:rPr lang="tr-TR" sz="2000" b="1" dirty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TİP</a:t>
                      </a:r>
                      <a:r>
                        <a:rPr lang="tr-TR" sz="2000" b="1" baseline="0" dirty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 A</a:t>
                      </a:r>
                      <a:endParaRPr lang="tr-TR" sz="2000" b="1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0267">
                <a:tc>
                  <a:txBody>
                    <a:bodyPr/>
                    <a:lstStyle/>
                    <a:p>
                      <a:r>
                        <a:rPr lang="tr-TR" sz="2000" b="1" dirty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TİP 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0267">
                <a:tc>
                  <a:txBody>
                    <a:bodyPr/>
                    <a:lstStyle/>
                    <a:p>
                      <a:r>
                        <a:rPr lang="tr-TR" sz="2000" b="1" dirty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TİP C (C1-C2)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0267">
                <a:tc>
                  <a:txBody>
                    <a:bodyPr/>
                    <a:lstStyle/>
                    <a:p>
                      <a:r>
                        <a:rPr lang="tr-TR" sz="2000" b="1" dirty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TİP 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2273948"/>
              </p:ext>
            </p:extLst>
          </p:nvPr>
        </p:nvGraphicFramePr>
        <p:xfrm>
          <a:off x="179512" y="2283091"/>
          <a:ext cx="4176464" cy="26763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54344">
                <a:tc>
                  <a:txBody>
                    <a:bodyPr/>
                    <a:lstStyle/>
                    <a:p>
                      <a:r>
                        <a:rPr lang="tr-TR" sz="2000" b="1" dirty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TİP 1 (EKSTRAFASYAL)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9906">
                <a:tc>
                  <a:txBody>
                    <a:bodyPr/>
                    <a:lstStyle/>
                    <a:p>
                      <a:r>
                        <a:rPr lang="tr-TR" sz="2000" b="1" dirty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TİP 2 (MODİFİYE RADİKAL)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9906">
                <a:tc>
                  <a:txBody>
                    <a:bodyPr/>
                    <a:lstStyle/>
                    <a:p>
                      <a:r>
                        <a:rPr lang="tr-TR" sz="2000" b="1" dirty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TİP 3</a:t>
                      </a:r>
                      <a:r>
                        <a:rPr lang="tr-TR" sz="2000" b="1" baseline="0" dirty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 RADİKAL HİSTEREKTOMİ</a:t>
                      </a:r>
                      <a:endParaRPr lang="tr-TR" sz="2000" b="1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9906">
                <a:tc>
                  <a:txBody>
                    <a:bodyPr/>
                    <a:lstStyle/>
                    <a:p>
                      <a:r>
                        <a:rPr lang="tr-TR" sz="2000" b="1" dirty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TİP 4 -5</a:t>
                      </a:r>
                      <a:r>
                        <a:rPr lang="tr-TR" sz="2000" b="1" baseline="0" dirty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 RADİKAL HİSTEREKTOMİ</a:t>
                      </a:r>
                      <a:endParaRPr lang="tr-TR" sz="2000" b="1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4491381" y="1750008"/>
            <a:ext cx="3888432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altLang="tr-TR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Querleu-Morrow (2008)</a:t>
            </a:r>
            <a:r>
              <a:rPr lang="tr-TR" altLang="tr-TR" b="1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	</a:t>
            </a:r>
            <a:endParaRPr lang="tr-TR" dirty="0"/>
          </a:p>
        </p:txBody>
      </p:sp>
      <p:sp>
        <p:nvSpPr>
          <p:cNvPr id="7" name="Rectangle 6"/>
          <p:cNvSpPr/>
          <p:nvPr/>
        </p:nvSpPr>
        <p:spPr>
          <a:xfrm>
            <a:off x="217127" y="1779035"/>
            <a:ext cx="3816424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altLang="tr-TR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Piver et al (1974)</a:t>
            </a:r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506058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611560" y="1934879"/>
            <a:ext cx="2952328" cy="324036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solidFill>
                  <a:schemeClr val="tx1"/>
                </a:solidFill>
                <a:latin typeface="Arial Black" pitchFamily="34" charset="0"/>
              </a:rPr>
              <a:t>Neden daha az radikal cerrahi yapalım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5004048" y="1902413"/>
            <a:ext cx="2952328" cy="324036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chemeClr val="tx1"/>
                </a:solidFill>
                <a:latin typeface="Arial Black" pitchFamily="34" charset="0"/>
              </a:rPr>
              <a:t>Erken evre serviks kanserinde parametrium çıkartmaya gerek var mı?</a:t>
            </a:r>
          </a:p>
        </p:txBody>
      </p:sp>
      <p:sp>
        <p:nvSpPr>
          <p:cNvPr id="4" name="Right Arrow 3"/>
          <p:cNvSpPr/>
          <p:nvPr/>
        </p:nvSpPr>
        <p:spPr>
          <a:xfrm>
            <a:off x="3936651" y="3284984"/>
            <a:ext cx="779365" cy="25202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658255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36712"/>
            <a:ext cx="8280920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683568" y="260648"/>
            <a:ext cx="8231832" cy="50405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i="1" dirty="0">
                <a:solidFill>
                  <a:schemeClr val="tx1"/>
                </a:solidFill>
                <a:latin typeface="Arial Black" pitchFamily="34" charset="0"/>
              </a:rPr>
              <a:t>RADİKAL HİSTEREKTOMİ KOMPLİKASYONLARI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259632" y="5697252"/>
            <a:ext cx="6336704" cy="36004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Arial Black" pitchFamily="34" charset="0"/>
              </a:rPr>
              <a:t>İntraoperatif kanama riski daha yüksek !!!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427984" y="6475339"/>
            <a:ext cx="4464496" cy="21602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200" i="1" dirty="0">
                <a:solidFill>
                  <a:schemeClr val="tx1"/>
                </a:solidFill>
              </a:rPr>
              <a:t>Berek Hacker s gynecologic ongology 6th edition,2015</a:t>
            </a:r>
          </a:p>
        </p:txBody>
      </p:sp>
    </p:spTree>
    <p:extLst>
      <p:ext uri="{BB962C8B-B14F-4D97-AF65-F5344CB8AC3E}">
        <p14:creationId xmlns:p14="http://schemas.microsoft.com/office/powerpoint/2010/main" val="87722384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043608" y="1484784"/>
            <a:ext cx="7272808" cy="115212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i="1" dirty="0">
                <a:solidFill>
                  <a:srgbClr val="FF0000"/>
                </a:solidFill>
                <a:latin typeface="Arial Black" pitchFamily="34" charset="0"/>
              </a:rPr>
              <a:t>HANGİ  HASTA GRUBUNA UYGULANABİLİR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388484" y="2924944"/>
            <a:ext cx="6912768" cy="374441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itchFamily="34" charset="0"/>
              <a:buChar char="•"/>
            </a:pPr>
            <a:r>
              <a:rPr lang="tr-TR" altLang="tr-TR" sz="2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Tümör çapı 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tr-TR" altLang="tr-TR" sz="2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≤2cm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tr-TR" altLang="tr-TR" sz="2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İnvazyon derinliği 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tr-TR" altLang="tr-TR" sz="2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≤ 10 mm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tr-TR" altLang="tr-TR" sz="2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≤ %50 stromal invazyon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tr-TR" altLang="tr-TR" sz="2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LVSI negatif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tr-TR" altLang="tr-TR" sz="2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LN negatif</a:t>
            </a:r>
          </a:p>
        </p:txBody>
      </p:sp>
      <p:sp>
        <p:nvSpPr>
          <p:cNvPr id="7" name="Right Brace 6"/>
          <p:cNvSpPr/>
          <p:nvPr/>
        </p:nvSpPr>
        <p:spPr>
          <a:xfrm>
            <a:off x="6372200" y="3429000"/>
            <a:ext cx="216024" cy="2736304"/>
          </a:xfrm>
          <a:prstGeom prst="rightBrac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Rounded Rectangle 7"/>
          <p:cNvSpPr/>
          <p:nvPr/>
        </p:nvSpPr>
        <p:spPr>
          <a:xfrm>
            <a:off x="6732240" y="3933056"/>
            <a:ext cx="1296144" cy="172819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>
                <a:solidFill>
                  <a:schemeClr val="tx1"/>
                </a:solidFill>
              </a:rPr>
              <a:t>1A2-1B1 ?</a:t>
            </a:r>
          </a:p>
        </p:txBody>
      </p:sp>
    </p:spTree>
    <p:extLst>
      <p:ext uri="{BB962C8B-B14F-4D97-AF65-F5344CB8AC3E}">
        <p14:creationId xmlns:p14="http://schemas.microsoft.com/office/powerpoint/2010/main" val="79919658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80920" cy="836712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Arial Black" pitchFamily="34" charset="0"/>
              </a:rPr>
              <a:t>ERKEN EVRE SERVİKS KANSERİNDE PARAMETRİAL TUTULUM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9811250"/>
              </p:ext>
            </p:extLst>
          </p:nvPr>
        </p:nvGraphicFramePr>
        <p:xfrm>
          <a:off x="539552" y="1052738"/>
          <a:ext cx="8064896" cy="5425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78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55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02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012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72074">
                <a:tc>
                  <a:txBody>
                    <a:bodyPr/>
                    <a:lstStyle/>
                    <a:p>
                      <a:r>
                        <a:rPr lang="tr-TR" sz="2000" dirty="0">
                          <a:solidFill>
                            <a:schemeClr val="tx1"/>
                          </a:solidFill>
                        </a:rPr>
                        <a:t>Yazar 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000" i="1" dirty="0">
                          <a:solidFill>
                            <a:schemeClr val="tx1"/>
                          </a:solidFill>
                        </a:rPr>
                        <a:t>Hasta</a:t>
                      </a:r>
                      <a:r>
                        <a:rPr lang="tr-TR" sz="2000" i="1" baseline="0" dirty="0">
                          <a:solidFill>
                            <a:schemeClr val="tx1"/>
                          </a:solidFill>
                        </a:rPr>
                        <a:t> özellikleri</a:t>
                      </a:r>
                      <a:endParaRPr lang="tr-TR" sz="2000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000" dirty="0">
                          <a:solidFill>
                            <a:schemeClr val="tx1"/>
                          </a:solidFill>
                        </a:rPr>
                        <a:t>Hasta sayısı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000" dirty="0">
                          <a:solidFill>
                            <a:schemeClr val="tx1"/>
                          </a:solidFill>
                        </a:rPr>
                        <a:t>Paramterial tutulum(%)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2074">
                <a:tc>
                  <a:txBody>
                    <a:bodyPr/>
                    <a:lstStyle/>
                    <a:p>
                      <a:r>
                        <a:rPr lang="tr-TR" sz="2000" b="1" dirty="0"/>
                        <a:t>KİNNEY(1995)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000" b="1" i="1" dirty="0">
                          <a:solidFill>
                            <a:srgbClr val="0070C0"/>
                          </a:solidFill>
                        </a:rPr>
                        <a:t>Skuamöz</a:t>
                      </a:r>
                      <a:r>
                        <a:rPr lang="tr-TR" sz="2000" b="1" i="1" baseline="0" dirty="0">
                          <a:solidFill>
                            <a:srgbClr val="0070C0"/>
                          </a:solidFill>
                        </a:rPr>
                        <a:t> hücreli,       LVSI(-),tm≤2 cm</a:t>
                      </a:r>
                      <a:endParaRPr lang="tr-TR" sz="2000" b="1" i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000" b="1" dirty="0"/>
                        <a:t>83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000" b="1" dirty="0">
                          <a:solidFill>
                            <a:srgbClr val="FF0000"/>
                          </a:solidFill>
                        </a:rPr>
                        <a:t>%0.0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60106">
                <a:tc>
                  <a:txBody>
                    <a:bodyPr/>
                    <a:lstStyle/>
                    <a:p>
                      <a:r>
                        <a:rPr lang="tr-TR" sz="2000" b="1" dirty="0"/>
                        <a:t>COVENS(2002)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000" b="1" i="1" dirty="0">
                          <a:solidFill>
                            <a:srgbClr val="0070C0"/>
                          </a:solidFill>
                        </a:rPr>
                        <a:t>Tüm</a:t>
                      </a:r>
                      <a:r>
                        <a:rPr lang="tr-TR" sz="2000" b="1" i="1" baseline="0" dirty="0">
                          <a:solidFill>
                            <a:srgbClr val="0070C0"/>
                          </a:solidFill>
                        </a:rPr>
                        <a:t> hist.tipler</a:t>
                      </a:r>
                      <a:r>
                        <a:rPr lang="tr-TR" sz="2000" b="1" i="1" dirty="0">
                          <a:solidFill>
                            <a:srgbClr val="0070C0"/>
                          </a:solidFill>
                        </a:rPr>
                        <a:t>,invazyon derinliği&lt;10 mm,PLN(-),</a:t>
                      </a:r>
                      <a:r>
                        <a:rPr lang="tr-TR" sz="2000" b="1" i="1" baseline="0" dirty="0">
                          <a:solidFill>
                            <a:srgbClr val="0070C0"/>
                          </a:solidFill>
                        </a:rPr>
                        <a:t> tm≤2 cm</a:t>
                      </a:r>
                      <a:endParaRPr lang="tr-TR" sz="2000" b="1" i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000" b="1" dirty="0"/>
                        <a:t>536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000" b="1" dirty="0">
                          <a:solidFill>
                            <a:srgbClr val="FF0000"/>
                          </a:solidFill>
                        </a:rPr>
                        <a:t>%0.6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48139">
                <a:tc>
                  <a:txBody>
                    <a:bodyPr/>
                    <a:lstStyle/>
                    <a:p>
                      <a:r>
                        <a:rPr lang="tr-TR" sz="2000" b="1" dirty="0"/>
                        <a:t>STEGEMAN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b="1" i="1" dirty="0">
                          <a:solidFill>
                            <a:srgbClr val="0070C0"/>
                          </a:solidFill>
                        </a:rPr>
                        <a:t>Tüm</a:t>
                      </a:r>
                      <a:r>
                        <a:rPr lang="tr-TR" sz="2000" b="1" i="1" baseline="0" dirty="0">
                          <a:solidFill>
                            <a:srgbClr val="0070C0"/>
                          </a:solidFill>
                        </a:rPr>
                        <a:t> hist.tipler</a:t>
                      </a:r>
                      <a:r>
                        <a:rPr lang="tr-TR" sz="2000" b="1" i="1" dirty="0">
                          <a:solidFill>
                            <a:srgbClr val="0070C0"/>
                          </a:solidFill>
                        </a:rPr>
                        <a:t>,invazyon derinliği&lt;10 mm,PLN(-),</a:t>
                      </a:r>
                      <a:r>
                        <a:rPr lang="tr-TR" sz="2000" b="1" i="1" baseline="0" dirty="0">
                          <a:solidFill>
                            <a:srgbClr val="0070C0"/>
                          </a:solidFill>
                        </a:rPr>
                        <a:t> tm≤2 cm,LVSI(-)</a:t>
                      </a:r>
                      <a:endParaRPr lang="tr-TR" sz="2000" b="1" i="1" dirty="0">
                        <a:solidFill>
                          <a:srgbClr val="0070C0"/>
                        </a:solidFill>
                      </a:endParaRPr>
                    </a:p>
                    <a:p>
                      <a:endParaRPr lang="tr-TR" sz="2000" b="1" i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000" b="1" dirty="0"/>
                        <a:t>103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000" b="1" dirty="0">
                          <a:solidFill>
                            <a:srgbClr val="FF0000"/>
                          </a:solidFill>
                        </a:rPr>
                        <a:t>%0.0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60106">
                <a:tc>
                  <a:txBody>
                    <a:bodyPr/>
                    <a:lstStyle/>
                    <a:p>
                      <a:r>
                        <a:rPr lang="tr-TR" sz="2000" b="1" dirty="0"/>
                        <a:t>WRİGHT(2008)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b="1" i="1" dirty="0">
                          <a:solidFill>
                            <a:srgbClr val="0070C0"/>
                          </a:solidFill>
                        </a:rPr>
                        <a:t>Tüm</a:t>
                      </a:r>
                      <a:r>
                        <a:rPr lang="tr-TR" sz="2000" b="1" i="1" baseline="0" dirty="0">
                          <a:solidFill>
                            <a:srgbClr val="0070C0"/>
                          </a:solidFill>
                        </a:rPr>
                        <a:t> hist.tipler</a:t>
                      </a:r>
                      <a:r>
                        <a:rPr lang="tr-TR" sz="2000" b="1" i="1" dirty="0">
                          <a:solidFill>
                            <a:srgbClr val="0070C0"/>
                          </a:solidFill>
                        </a:rPr>
                        <a:t>,PLN(-),</a:t>
                      </a:r>
                      <a:r>
                        <a:rPr lang="tr-TR" sz="2000" b="1" i="1" baseline="0" dirty="0">
                          <a:solidFill>
                            <a:srgbClr val="0070C0"/>
                          </a:solidFill>
                        </a:rPr>
                        <a:t> tm≤2 cm,LVSI(-)</a:t>
                      </a:r>
                      <a:endParaRPr lang="tr-TR" sz="2000" b="1" i="1" dirty="0">
                        <a:solidFill>
                          <a:srgbClr val="0070C0"/>
                        </a:solidFill>
                      </a:endParaRPr>
                    </a:p>
                    <a:p>
                      <a:endParaRPr lang="tr-TR" sz="2000" b="1" i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000" b="1" dirty="0"/>
                        <a:t>270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000" b="1" dirty="0">
                          <a:solidFill>
                            <a:srgbClr val="FF0000"/>
                          </a:solidFill>
                        </a:rPr>
                        <a:t>%0.4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72074">
                <a:tc>
                  <a:txBody>
                    <a:bodyPr/>
                    <a:lstStyle/>
                    <a:p>
                      <a:r>
                        <a:rPr lang="tr-TR" sz="2000" b="1" dirty="0"/>
                        <a:t>FRUMOVİTZ(2009)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000" b="1" i="1" dirty="0">
                          <a:solidFill>
                            <a:srgbClr val="0070C0"/>
                          </a:solidFill>
                        </a:rPr>
                        <a:t>Adeno+skuamöz,</a:t>
                      </a:r>
                      <a:r>
                        <a:rPr lang="tr-TR" sz="2000" b="1" i="1" baseline="0" dirty="0">
                          <a:solidFill>
                            <a:srgbClr val="0070C0"/>
                          </a:solidFill>
                        </a:rPr>
                        <a:t> tm≤2,</a:t>
                      </a:r>
                      <a:r>
                        <a:rPr lang="tr-TR" sz="2000" b="1" i="1" dirty="0">
                          <a:solidFill>
                            <a:srgbClr val="0070C0"/>
                          </a:solidFill>
                        </a:rPr>
                        <a:t> LVSI(-)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000" b="1" dirty="0"/>
                        <a:t>125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000" b="1" dirty="0">
                          <a:solidFill>
                            <a:srgbClr val="FF0000"/>
                          </a:solidFill>
                        </a:rPr>
                        <a:t>%0.0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Rounded Rectangle 5"/>
          <p:cNvSpPr/>
          <p:nvPr/>
        </p:nvSpPr>
        <p:spPr>
          <a:xfrm>
            <a:off x="107504" y="6417332"/>
            <a:ext cx="8928992" cy="3600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tr-TR" sz="1100" b="1" dirty="0">
                <a:solidFill>
                  <a:schemeClr val="tx1"/>
                </a:solidFill>
                <a:latin typeface="Calibri" pitchFamily="34" charset="0"/>
              </a:rPr>
              <a:t>Conservative management of early stage cervical cancer: is there a role for less radical surgery?</a:t>
            </a:r>
            <a:r>
              <a:rPr lang="tr-TR" altLang="tr-TR" sz="1100" b="1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tr-TR" altLang="tr-TR" sz="1100" b="1" dirty="0">
                <a:solidFill>
                  <a:schemeClr val="tx1"/>
                </a:solidFill>
                <a:latin typeface="Calibri" pitchFamily="34" charset="0"/>
                <a:hlinkClick r:id="rId2" invalidUrl="http://www.ncbi.nlm.nih.gov/pubmed?term=&quot;Schmeler KM&quot;[Author]"/>
              </a:rPr>
              <a:t>Schmeler KM</a:t>
            </a:r>
            <a:r>
              <a:rPr lang="tr-TR" altLang="tr-TR" sz="1100" b="1" dirty="0">
                <a:solidFill>
                  <a:schemeClr val="tx1"/>
                </a:solidFill>
                <a:latin typeface="Calibri" pitchFamily="34" charset="0"/>
              </a:rPr>
              <a:t>, </a:t>
            </a:r>
            <a:r>
              <a:rPr lang="tr-TR" altLang="tr-TR" sz="1100" b="1" dirty="0">
                <a:solidFill>
                  <a:schemeClr val="tx1"/>
                </a:solidFill>
                <a:latin typeface="Calibri" pitchFamily="34" charset="0"/>
                <a:hlinkClick r:id="rId3" invalidUrl="http://www.ncbi.nlm.nih.gov/pubmed?term=&quot;Frumovitz M&quot;[Author]"/>
              </a:rPr>
              <a:t>Frumovitz M</a:t>
            </a:r>
            <a:r>
              <a:rPr lang="tr-TR" altLang="tr-TR" sz="1100" b="1" dirty="0">
                <a:solidFill>
                  <a:schemeClr val="tx1"/>
                </a:solidFill>
                <a:latin typeface="Calibri" pitchFamily="34" charset="0"/>
              </a:rPr>
              <a:t>, </a:t>
            </a:r>
            <a:r>
              <a:rPr lang="tr-TR" altLang="tr-TR" sz="1100" b="1" dirty="0">
                <a:solidFill>
                  <a:schemeClr val="tx1"/>
                </a:solidFill>
                <a:latin typeface="Calibri" pitchFamily="34" charset="0"/>
                <a:hlinkClick r:id="rId4" invalidUrl="http://www.ncbi.nlm.nih.gov/pubmed?term=&quot;Ramirez PT&quot;[Author]"/>
              </a:rPr>
              <a:t>Ramirez PT</a:t>
            </a:r>
            <a:r>
              <a:rPr lang="tr-TR" altLang="tr-TR" sz="1100" b="1" dirty="0">
                <a:solidFill>
                  <a:schemeClr val="tx1"/>
                </a:solidFill>
                <a:latin typeface="Calibri" pitchFamily="34" charset="0"/>
              </a:rPr>
              <a:t>. </a:t>
            </a:r>
            <a:r>
              <a:rPr lang="tr-TR" altLang="tr-TR" sz="1100" b="1" dirty="0">
                <a:solidFill>
                  <a:schemeClr val="tx1"/>
                </a:solidFill>
                <a:latin typeface="Calibri" pitchFamily="34" charset="0"/>
                <a:hlinkClick r:id="rId5" tooltip="Gynecologic oncology."/>
              </a:rPr>
              <a:t>Gynecol Oncol.</a:t>
            </a:r>
            <a:r>
              <a:rPr lang="tr-TR" altLang="tr-TR" sz="1100" b="1" dirty="0">
                <a:solidFill>
                  <a:schemeClr val="tx1"/>
                </a:solidFill>
                <a:latin typeface="Calibri" pitchFamily="34" charset="0"/>
              </a:rPr>
              <a:t> 2011 Mar;120(3):321-5.</a:t>
            </a:r>
            <a:endParaRPr lang="en-US" altLang="tr-TR" sz="1100" b="1" dirty="0">
              <a:solidFill>
                <a:schemeClr val="tx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646895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0"/>
            <a:ext cx="7344816" cy="1651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6817" y="6309320"/>
            <a:ext cx="3197846" cy="397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395536" y="2162273"/>
            <a:ext cx="3240360" cy="3426967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i="1" u="sng" dirty="0">
                <a:solidFill>
                  <a:schemeClr val="bg1"/>
                </a:solidFill>
              </a:rPr>
              <a:t>Parametrial tutulum ile ilişkili faktörler</a:t>
            </a:r>
          </a:p>
          <a:p>
            <a:pPr algn="ctr"/>
            <a:r>
              <a:rPr lang="tr-TR" sz="2400" b="1" i="1" u="sng" dirty="0">
                <a:solidFill>
                  <a:schemeClr val="bg1"/>
                </a:solidFill>
              </a:rPr>
              <a:t>(n=350)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sz="2400" b="1" dirty="0">
                <a:solidFill>
                  <a:schemeClr val="bg1"/>
                </a:solidFill>
              </a:rPr>
              <a:t>Tm &gt;2cm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sz="2400" b="1" dirty="0">
                <a:solidFill>
                  <a:schemeClr val="bg1"/>
                </a:solidFill>
              </a:rPr>
              <a:t>LVSI  pozitifliği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sz="2400" b="1" dirty="0">
                <a:solidFill>
                  <a:schemeClr val="bg1"/>
                </a:solidFill>
              </a:rPr>
              <a:t>Yüksek grade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sz="2400" b="1" dirty="0">
                <a:solidFill>
                  <a:schemeClr val="bg1"/>
                </a:solidFill>
              </a:rPr>
              <a:t>Pozitif pelvik lenf nodu</a:t>
            </a:r>
          </a:p>
          <a:p>
            <a:pPr algn="ctr"/>
            <a:endParaRPr lang="tr-TR" b="1" dirty="0">
              <a:solidFill>
                <a:schemeClr val="bg1"/>
              </a:solidFill>
            </a:endParaRPr>
          </a:p>
          <a:p>
            <a:pPr algn="ctr"/>
            <a:endParaRPr lang="tr-TR" i="1" u="sng" dirty="0">
              <a:solidFill>
                <a:srgbClr val="002060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4283968" y="1651745"/>
            <a:ext cx="4608512" cy="906572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i="1" u="sng" dirty="0">
                <a:solidFill>
                  <a:schemeClr val="bg1"/>
                </a:solidFill>
              </a:rPr>
              <a:t>evre 1A2-1B1 radikal histerektomi yapılan hastalar</a:t>
            </a:r>
          </a:p>
          <a:p>
            <a:pPr algn="ctr"/>
            <a:r>
              <a:rPr lang="tr-TR" sz="2400" b="1" i="1" u="sng" dirty="0">
                <a:solidFill>
                  <a:schemeClr val="bg1"/>
                </a:solidFill>
              </a:rPr>
              <a:t>(n=350)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546194"/>
            <a:ext cx="4320480" cy="3713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9"/>
          <p:cNvSpPr/>
          <p:nvPr/>
        </p:nvSpPr>
        <p:spPr>
          <a:xfrm>
            <a:off x="4283968" y="3068960"/>
            <a:ext cx="4320480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Rectangle 14"/>
          <p:cNvSpPr/>
          <p:nvPr/>
        </p:nvSpPr>
        <p:spPr>
          <a:xfrm>
            <a:off x="4287233" y="4293096"/>
            <a:ext cx="4320480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Rectangle 15"/>
          <p:cNvSpPr/>
          <p:nvPr/>
        </p:nvSpPr>
        <p:spPr>
          <a:xfrm>
            <a:off x="4283968" y="5229200"/>
            <a:ext cx="4320480" cy="98994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Rounded Rectangle 10"/>
          <p:cNvSpPr/>
          <p:nvPr/>
        </p:nvSpPr>
        <p:spPr>
          <a:xfrm>
            <a:off x="395536" y="5805264"/>
            <a:ext cx="3672408" cy="702841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/>
              <a:t>Parametriyal tutulum %7.7</a:t>
            </a:r>
          </a:p>
        </p:txBody>
      </p:sp>
    </p:spTree>
    <p:extLst>
      <p:ext uri="{BB962C8B-B14F-4D97-AF65-F5344CB8AC3E}">
        <p14:creationId xmlns:p14="http://schemas.microsoft.com/office/powerpoint/2010/main" val="13435910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 txBox="1">
            <a:spLocks/>
          </p:cNvSpPr>
          <p:nvPr/>
        </p:nvSpPr>
        <p:spPr>
          <a:xfrm>
            <a:off x="-269876" y="2143593"/>
            <a:ext cx="9144001" cy="1620838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tr-TR" altLang="tr-TR" sz="2800" b="1" kern="0" dirty="0">
                <a:latin typeface="Arial Black" pitchFamily="34" charset="0"/>
                <a:ea typeface="+mj-ea"/>
                <a:cs typeface="Tahoma" pitchFamily="34" charset="0"/>
              </a:rPr>
              <a:t>Basit vs. </a:t>
            </a:r>
            <a:r>
              <a:rPr lang="tr-TR" altLang="tr-TR" sz="2800" b="1" kern="0" dirty="0" err="1">
                <a:latin typeface="Arial Black" pitchFamily="34" charset="0"/>
                <a:ea typeface="+mj-ea"/>
                <a:cs typeface="Tahoma" pitchFamily="34" charset="0"/>
              </a:rPr>
              <a:t>Rad</a:t>
            </a:r>
            <a:r>
              <a:rPr lang="tr-TR" altLang="tr-TR" sz="2800" b="1" kern="0" dirty="0">
                <a:latin typeface="Arial Black" pitchFamily="34" charset="0"/>
                <a:ea typeface="+mj-ea"/>
                <a:cs typeface="Tahoma" pitchFamily="34" charset="0"/>
              </a:rPr>
              <a:t>. </a:t>
            </a:r>
            <a:r>
              <a:rPr lang="tr-TR" altLang="tr-TR" sz="2800" b="1" kern="0" dirty="0" err="1">
                <a:latin typeface="Arial Black" pitchFamily="34" charset="0"/>
                <a:ea typeface="+mj-ea"/>
                <a:cs typeface="Tahoma" pitchFamily="34" charset="0"/>
              </a:rPr>
              <a:t>histerektomi</a:t>
            </a:r>
            <a:br>
              <a:rPr lang="tr-TR" altLang="tr-TR" sz="2800" b="1" kern="0" dirty="0">
                <a:latin typeface="Arial Black" pitchFamily="34" charset="0"/>
                <a:ea typeface="+mj-ea"/>
                <a:cs typeface="Tahoma" pitchFamily="34" charset="0"/>
              </a:rPr>
            </a:br>
            <a:r>
              <a:rPr lang="tr-TR" altLang="tr-TR" sz="2800" b="1" kern="0" dirty="0">
                <a:latin typeface="Arial Black" pitchFamily="34" charset="0"/>
                <a:ea typeface="+mj-ea"/>
                <a:cs typeface="Tahoma" pitchFamily="34" charset="0"/>
              </a:rPr>
              <a:t>1B1-2A  ≤ 4 cm</a:t>
            </a:r>
            <a:br>
              <a:rPr lang="tr-TR" altLang="tr-TR" sz="2800" b="1" kern="0" dirty="0">
                <a:latin typeface="Arial Black" pitchFamily="34" charset="0"/>
                <a:ea typeface="+mj-ea"/>
                <a:cs typeface="Tahoma" pitchFamily="34" charset="0"/>
              </a:rPr>
            </a:br>
            <a:r>
              <a:rPr lang="tr-TR" altLang="tr-TR" sz="2800" b="1" kern="0" dirty="0">
                <a:latin typeface="Arial Black" pitchFamily="34" charset="0"/>
                <a:ea typeface="+mj-ea"/>
                <a:cs typeface="Tahoma" pitchFamily="34" charset="0"/>
              </a:rPr>
              <a:t>n:125</a:t>
            </a:r>
            <a:endParaRPr lang="tr-TR" altLang="tr-TR" sz="2400" kern="0" dirty="0">
              <a:latin typeface="Arial Black" pitchFamily="34" charset="0"/>
              <a:ea typeface="+mj-ea"/>
              <a:cs typeface="Tahoma" pitchFamily="34" charset="0"/>
            </a:endParaRPr>
          </a:p>
        </p:txBody>
      </p:sp>
      <p:cxnSp>
        <p:nvCxnSpPr>
          <p:cNvPr id="22531" name="Düz Ok Bağlayıcısı 4"/>
          <p:cNvCxnSpPr>
            <a:cxnSpLocks noChangeShapeType="1"/>
          </p:cNvCxnSpPr>
          <p:nvPr/>
        </p:nvCxnSpPr>
        <p:spPr bwMode="auto">
          <a:xfrm flipH="1">
            <a:off x="3286126" y="3429002"/>
            <a:ext cx="349770" cy="785811"/>
          </a:xfrm>
          <a:prstGeom prst="straightConnector1">
            <a:avLst/>
          </a:prstGeom>
          <a:noFill/>
          <a:ln w="444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" name="Metin kutusu 6"/>
          <p:cNvSpPr txBox="1">
            <a:spLocks noChangeArrowheads="1"/>
          </p:cNvSpPr>
          <p:nvPr/>
        </p:nvSpPr>
        <p:spPr bwMode="auto">
          <a:xfrm>
            <a:off x="2373950" y="4199508"/>
            <a:ext cx="2174121" cy="869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tr-TR" altLang="tr-TR" sz="2000" b="1" dirty="0">
                <a:cs typeface="Tahoma" pitchFamily="34" charset="0"/>
              </a:rPr>
              <a:t>Basit </a:t>
            </a:r>
            <a:r>
              <a:rPr lang="tr-TR" altLang="tr-TR" sz="2000" b="1" dirty="0" err="1">
                <a:cs typeface="Tahoma" pitchFamily="34" charset="0"/>
              </a:rPr>
              <a:t>histerektomi</a:t>
            </a:r>
            <a:r>
              <a:rPr lang="tr-TR" altLang="tr-TR" sz="2000" b="1" dirty="0">
                <a:cs typeface="Tahoma" pitchFamily="34" charset="0"/>
              </a:rPr>
              <a:t> </a:t>
            </a:r>
          </a:p>
          <a:p>
            <a:pPr>
              <a:defRPr/>
            </a:pPr>
            <a:r>
              <a:rPr lang="tr-TR" altLang="tr-TR" sz="2000" b="1" dirty="0">
                <a:cs typeface="Tahoma" pitchFamily="34" charset="0"/>
              </a:rPr>
              <a:t>N:62</a:t>
            </a:r>
          </a:p>
          <a:p>
            <a:pPr>
              <a:defRPr/>
            </a:pPr>
            <a:endParaRPr lang="tr-TR" altLang="tr-TR" sz="1050" dirty="0">
              <a:solidFill>
                <a:schemeClr val="tx1"/>
              </a:solidFill>
            </a:endParaRPr>
          </a:p>
        </p:txBody>
      </p:sp>
      <p:cxnSp>
        <p:nvCxnSpPr>
          <p:cNvPr id="22533" name="Düz Ok Bağlayıcısı 8"/>
          <p:cNvCxnSpPr>
            <a:cxnSpLocks noChangeShapeType="1"/>
          </p:cNvCxnSpPr>
          <p:nvPr/>
        </p:nvCxnSpPr>
        <p:spPr bwMode="auto">
          <a:xfrm>
            <a:off x="4788024" y="3429002"/>
            <a:ext cx="278301" cy="675328"/>
          </a:xfrm>
          <a:prstGeom prst="straightConnector1">
            <a:avLst/>
          </a:prstGeom>
          <a:noFill/>
          <a:ln w="444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534" name="Metin kutusu 11"/>
          <p:cNvSpPr txBox="1">
            <a:spLocks noChangeArrowheads="1"/>
          </p:cNvSpPr>
          <p:nvPr/>
        </p:nvSpPr>
        <p:spPr bwMode="auto">
          <a:xfrm>
            <a:off x="4887731" y="4214813"/>
            <a:ext cx="25987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1800" b="1" dirty="0">
                <a:latin typeface="Comic Sans MS" pitchFamily="66" charset="0"/>
                <a:cs typeface="Tahoma" pitchFamily="34" charset="0"/>
              </a:rPr>
              <a:t>Tip III </a:t>
            </a:r>
            <a:r>
              <a:rPr lang="tr-TR" altLang="tr-TR" sz="1800" b="1" dirty="0" err="1">
                <a:latin typeface="Comic Sans MS" pitchFamily="66" charset="0"/>
                <a:cs typeface="Tahoma" pitchFamily="34" charset="0"/>
              </a:rPr>
              <a:t>histerektomi</a:t>
            </a:r>
            <a:r>
              <a:rPr lang="tr-TR" altLang="tr-TR" sz="1800" b="1" dirty="0">
                <a:latin typeface="Comic Sans MS" pitchFamily="66" charset="0"/>
                <a:cs typeface="Tahoma" pitchFamily="34" charset="0"/>
              </a:rPr>
              <a:t>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1800" b="1" dirty="0">
                <a:latin typeface="Comic Sans MS" pitchFamily="66" charset="0"/>
                <a:cs typeface="Tahoma" pitchFamily="34" charset="0"/>
              </a:rPr>
              <a:t>N:63</a:t>
            </a:r>
          </a:p>
        </p:txBody>
      </p:sp>
      <p:sp>
        <p:nvSpPr>
          <p:cNvPr id="8" name="Metin kutusu 13"/>
          <p:cNvSpPr txBox="1">
            <a:spLocks noChangeArrowheads="1"/>
          </p:cNvSpPr>
          <p:nvPr/>
        </p:nvSpPr>
        <p:spPr bwMode="auto">
          <a:xfrm>
            <a:off x="5855920" y="6429220"/>
            <a:ext cx="328808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tr-TR" altLang="tr-TR" sz="1600" b="1" dirty="0" err="1">
                <a:solidFill>
                  <a:schemeClr val="tx1"/>
                </a:solidFill>
                <a:cs typeface="Tahoma" pitchFamily="34" charset="0"/>
              </a:rPr>
              <a:t>Landoni</a:t>
            </a:r>
            <a:r>
              <a:rPr lang="tr-TR" altLang="tr-TR" sz="1600" b="1" dirty="0">
                <a:solidFill>
                  <a:schemeClr val="tx1"/>
                </a:solidFill>
                <a:cs typeface="Tahoma" pitchFamily="34" charset="0"/>
              </a:rPr>
              <a:t> et </a:t>
            </a:r>
            <a:r>
              <a:rPr lang="tr-TR" altLang="tr-TR" sz="1600" b="1" dirty="0" err="1">
                <a:solidFill>
                  <a:schemeClr val="tx1"/>
                </a:solidFill>
                <a:cs typeface="Tahoma" pitchFamily="34" charset="0"/>
              </a:rPr>
              <a:t>all</a:t>
            </a:r>
            <a:r>
              <a:rPr lang="tr-TR" altLang="tr-TR" sz="1600" b="1" dirty="0">
                <a:solidFill>
                  <a:schemeClr val="tx1"/>
                </a:solidFill>
                <a:cs typeface="Tahoma" pitchFamily="34" charset="0"/>
              </a:rPr>
              <a:t> EJSO 38 2012 203-209</a:t>
            </a:r>
          </a:p>
        </p:txBody>
      </p:sp>
      <p:cxnSp>
        <p:nvCxnSpPr>
          <p:cNvPr id="12" name="11 Düz Bağlayıcı"/>
          <p:cNvCxnSpPr/>
          <p:nvPr/>
        </p:nvCxnSpPr>
        <p:spPr bwMode="auto">
          <a:xfrm>
            <a:off x="2500313" y="4857750"/>
            <a:ext cx="4720108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225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6782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Metin kutusu 6"/>
          <p:cNvSpPr txBox="1"/>
          <p:nvPr/>
        </p:nvSpPr>
        <p:spPr>
          <a:xfrm>
            <a:off x="251520" y="5052836"/>
            <a:ext cx="370589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/>
              <a:t>Nüks                        % 24 </a:t>
            </a:r>
          </a:p>
          <a:p>
            <a:r>
              <a:rPr lang="tr-TR" sz="2800" b="1" dirty="0"/>
              <a:t>5 yıllık sağ kalım     %85  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4927172" y="5068977"/>
            <a:ext cx="31732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/>
              <a:t>     </a:t>
            </a:r>
            <a:r>
              <a:rPr lang="tr-TR" sz="2800" b="1" dirty="0"/>
              <a:t>%13       p:0.11 </a:t>
            </a:r>
          </a:p>
          <a:p>
            <a:r>
              <a:rPr lang="tr-TR" sz="2800" b="1" dirty="0"/>
              <a:t>     % 95      p:0.11</a:t>
            </a:r>
          </a:p>
        </p:txBody>
      </p:sp>
    </p:spTree>
    <p:extLst>
      <p:ext uri="{BB962C8B-B14F-4D97-AF65-F5344CB8AC3E}">
        <p14:creationId xmlns:p14="http://schemas.microsoft.com/office/powerpoint/2010/main" val="371984979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5" y="116632"/>
            <a:ext cx="8067675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8454" y="6020150"/>
            <a:ext cx="4495828" cy="430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1928341" y="4040197"/>
            <a:ext cx="5271123" cy="646331"/>
          </a:xfrm>
          <a:prstGeom prst="rect">
            <a:avLst/>
          </a:prstGeom>
          <a:noFill/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tr-TR" sz="3600" b="1" dirty="0" err="1"/>
              <a:t>Parametriyal</a:t>
            </a:r>
            <a:r>
              <a:rPr lang="tr-TR" sz="3600" b="1" dirty="0"/>
              <a:t> tutulum % 9 </a:t>
            </a:r>
          </a:p>
        </p:txBody>
      </p:sp>
      <p:sp>
        <p:nvSpPr>
          <p:cNvPr id="3" name="Metin kutusu 2"/>
          <p:cNvSpPr txBox="1"/>
          <p:nvPr/>
        </p:nvSpPr>
        <p:spPr>
          <a:xfrm>
            <a:off x="520136" y="2773289"/>
            <a:ext cx="78477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>
                <a:latin typeface="Arial Black" pitchFamily="34" charset="0"/>
              </a:rPr>
              <a:t>n:507   radikal histerektomi + lenfadenektomi</a:t>
            </a:r>
          </a:p>
          <a:p>
            <a:r>
              <a:rPr lang="tr-TR" sz="2400" b="1" dirty="0">
                <a:latin typeface="Arial Black" pitchFamily="34" charset="0"/>
              </a:rPr>
              <a:t>                               (1B-2A )</a:t>
            </a:r>
          </a:p>
        </p:txBody>
      </p:sp>
    </p:spTree>
    <p:extLst>
      <p:ext uri="{BB962C8B-B14F-4D97-AF65-F5344CB8AC3E}">
        <p14:creationId xmlns:p14="http://schemas.microsoft.com/office/powerpoint/2010/main" val="20235800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0"/>
            <a:ext cx="8784976" cy="1268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1028" y="6237313"/>
            <a:ext cx="2847975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Oval 1"/>
          <p:cNvSpPr/>
          <p:nvPr/>
        </p:nvSpPr>
        <p:spPr>
          <a:xfrm>
            <a:off x="6181028" y="6093296"/>
            <a:ext cx="2847975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529" y="1466559"/>
            <a:ext cx="7558286" cy="462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935596" y="3142424"/>
            <a:ext cx="7416824" cy="93464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Rounded Rectangle 3"/>
          <p:cNvSpPr/>
          <p:nvPr/>
        </p:nvSpPr>
        <p:spPr>
          <a:xfrm>
            <a:off x="935596" y="4634466"/>
            <a:ext cx="7558286" cy="81075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Rounded Rectangle 4"/>
          <p:cNvSpPr/>
          <p:nvPr/>
        </p:nvSpPr>
        <p:spPr>
          <a:xfrm>
            <a:off x="5004556" y="1131980"/>
            <a:ext cx="3347864" cy="194421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i="1" u="sng" dirty="0">
                <a:solidFill>
                  <a:schemeClr val="tx1"/>
                </a:solidFill>
                <a:latin typeface="Arial Black" pitchFamily="34" charset="0"/>
              </a:rPr>
              <a:t>Parametriyal tutulumu etkileyen faktörler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tr-TR" sz="1600" dirty="0">
                <a:solidFill>
                  <a:schemeClr val="tx1"/>
                </a:solidFill>
                <a:latin typeface="Arial Black" pitchFamily="34" charset="0"/>
              </a:rPr>
              <a:t>Stromal invazyon derinliği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tr-TR" sz="1600" dirty="0">
                <a:solidFill>
                  <a:schemeClr val="tx1"/>
                </a:solidFill>
                <a:latin typeface="Arial Black" pitchFamily="34" charset="0"/>
              </a:rPr>
              <a:t>Uterin korpus tutulumu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tr-TR" sz="1600" dirty="0">
                <a:solidFill>
                  <a:schemeClr val="tx1"/>
                </a:solidFill>
                <a:latin typeface="Arial Black" pitchFamily="34" charset="0"/>
              </a:rPr>
              <a:t>LVSI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tr-TR" sz="1600" dirty="0">
                <a:solidFill>
                  <a:schemeClr val="tx1"/>
                </a:solidFill>
                <a:latin typeface="Arial Black" pitchFamily="34" charset="0"/>
              </a:rPr>
              <a:t>Lenf nodu metastazı</a:t>
            </a:r>
          </a:p>
        </p:txBody>
      </p:sp>
    </p:spTree>
    <p:extLst>
      <p:ext uri="{BB962C8B-B14F-4D97-AF65-F5344CB8AC3E}">
        <p14:creationId xmlns:p14="http://schemas.microsoft.com/office/powerpoint/2010/main" val="82435053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945432"/>
            <a:ext cx="8366050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5" y="116632"/>
            <a:ext cx="8067675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787" y="6188388"/>
            <a:ext cx="2714214" cy="274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611560" y="4393704"/>
            <a:ext cx="5760640" cy="234766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itchFamily="34" charset="0"/>
              <a:buChar char="•"/>
            </a:pPr>
            <a:r>
              <a:rPr lang="tr-TR" sz="1600" b="1" dirty="0">
                <a:solidFill>
                  <a:schemeClr val="bg1"/>
                </a:solidFill>
                <a:latin typeface="Arial Black" pitchFamily="34" charset="0"/>
              </a:rPr>
              <a:t>LVSI NEGATİF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sz="1600" b="1" dirty="0">
                <a:solidFill>
                  <a:schemeClr val="bg1"/>
                </a:solidFill>
                <a:latin typeface="Arial Black" pitchFamily="34" charset="0"/>
              </a:rPr>
              <a:t>1/3 İÇ STROMAL İNVAZYON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sz="1600" b="1" dirty="0">
                <a:solidFill>
                  <a:schemeClr val="bg1"/>
                </a:solidFill>
                <a:latin typeface="Arial Black" pitchFamily="34" charset="0"/>
              </a:rPr>
              <a:t>SKUAMÖZ  HÜCRELİ </a:t>
            </a:r>
            <a:r>
              <a:rPr lang="tr-TR" sz="2000" b="1" dirty="0">
                <a:solidFill>
                  <a:schemeClr val="bg1"/>
                </a:solidFill>
              </a:rPr>
              <a:t>TİP</a:t>
            </a:r>
          </a:p>
        </p:txBody>
      </p:sp>
      <p:sp>
        <p:nvSpPr>
          <p:cNvPr id="6" name="Right Brace 5"/>
          <p:cNvSpPr/>
          <p:nvPr/>
        </p:nvSpPr>
        <p:spPr>
          <a:xfrm>
            <a:off x="4427983" y="5013174"/>
            <a:ext cx="212242" cy="1368153"/>
          </a:xfrm>
          <a:prstGeom prst="rightBrace">
            <a:avLst/>
          </a:prstGeom>
          <a:solidFill>
            <a:schemeClr val="bg1"/>
          </a:solidFill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832653" y="4941167"/>
            <a:ext cx="1440160" cy="1512169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i="1" dirty="0">
                <a:solidFill>
                  <a:schemeClr val="tx1"/>
                </a:solidFill>
              </a:rPr>
              <a:t>DAHA AZ RADİKAL CERRAHİ YAPILABİLİR!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08187" y="4428232"/>
            <a:ext cx="3817812" cy="619472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latin typeface="Arial Black" pitchFamily="34" charset="0"/>
              </a:rPr>
              <a:t>parametriyal tutulum  %1.17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57200" y="3933056"/>
            <a:ext cx="8366050" cy="28803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0251414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tr-TR" sz="2800" b="1" i="1" dirty="0">
                <a:solidFill>
                  <a:srgbClr val="FF0000"/>
                </a:solidFill>
                <a:latin typeface="Arial Black" pitchFamily="34" charset="0"/>
              </a:rPr>
              <a:t>CTF JİNEKOLOJİK ONKOLOJİ </a:t>
            </a:r>
            <a:br>
              <a:rPr lang="tr-TR" sz="2800" b="1" i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tr-TR" sz="2800" b="1" i="1" dirty="0">
                <a:solidFill>
                  <a:srgbClr val="FF0000"/>
                </a:solidFill>
                <a:latin typeface="Arial Black" pitchFamily="34" charset="0"/>
              </a:rPr>
              <a:t>BİLİM DALI SONUÇLARI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58692082"/>
              </p:ext>
            </p:extLst>
          </p:nvPr>
        </p:nvGraphicFramePr>
        <p:xfrm>
          <a:off x="2123728" y="3284984"/>
          <a:ext cx="5760640" cy="264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4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723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tr-TR" sz="1600" b="1" dirty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KLİNİK EVRE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b="1" dirty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n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b="1" dirty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OPERASYON</a:t>
                      </a:r>
                      <a:r>
                        <a:rPr lang="tr-TR" sz="1600" b="1" baseline="0" dirty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 TİPİ</a:t>
                      </a:r>
                      <a:endParaRPr lang="tr-TR" sz="1600" b="1" dirty="0">
                        <a:solidFill>
                          <a:srgbClr val="FF0000"/>
                        </a:solidFill>
                        <a:latin typeface="Arial Black" pitchFamily="34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b="1" u="sng" dirty="0">
                          <a:latin typeface="Arial Black" pitchFamily="34" charset="0"/>
                        </a:rPr>
                        <a:t>1A1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b="1" u="sng" dirty="0">
                          <a:latin typeface="Arial Black" pitchFamily="34" charset="0"/>
                        </a:rPr>
                        <a:t>13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b="1" u="sng" dirty="0">
                          <a:latin typeface="Arial Black" pitchFamily="34" charset="0"/>
                        </a:rPr>
                        <a:t>EKSTRAFASYAL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0448">
                <a:tc>
                  <a:txBody>
                    <a:bodyPr/>
                    <a:lstStyle/>
                    <a:p>
                      <a:r>
                        <a:rPr lang="tr-TR" sz="1600" b="1" u="sng" dirty="0">
                          <a:latin typeface="Arial Black" pitchFamily="34" charset="0"/>
                        </a:rPr>
                        <a:t>1A2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b="1" u="sng" dirty="0">
                          <a:latin typeface="Arial Black" pitchFamily="34" charset="0"/>
                        </a:rPr>
                        <a:t>14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b="1" u="sng" dirty="0">
                          <a:latin typeface="Arial Black" pitchFamily="34" charset="0"/>
                        </a:rPr>
                        <a:t>RADİKAL  HİSTEREKTOMİ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b="1" u="sng" dirty="0">
                          <a:latin typeface="Arial Black" pitchFamily="34" charset="0"/>
                        </a:rPr>
                        <a:t>1B1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b="1" u="sng" dirty="0">
                          <a:latin typeface="Arial Black" pitchFamily="34" charset="0"/>
                        </a:rPr>
                        <a:t>171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b="1" u="sng" dirty="0">
                          <a:latin typeface="Arial Black" pitchFamily="34" charset="0"/>
                        </a:rPr>
                        <a:t>RADİKAL HİSTEREKTOMİ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b="1" u="sng" dirty="0">
                          <a:latin typeface="Arial Black" pitchFamily="34" charset="0"/>
                        </a:rPr>
                        <a:t>1B2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b="1" u="sng" dirty="0">
                          <a:latin typeface="Arial Black" pitchFamily="34" charset="0"/>
                        </a:rPr>
                        <a:t>25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b="1" u="sng" dirty="0">
                          <a:latin typeface="Arial Black" pitchFamily="34" charset="0"/>
                        </a:rPr>
                        <a:t>RADİKAL HİSTEREKTOMİ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b="1" i="1" u="sng" dirty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TOPLAM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b="1" i="1" u="sng" dirty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223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sz="1600" b="1" dirty="0">
                        <a:latin typeface="Arial Black" pitchFamily="34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1115616" y="1988840"/>
            <a:ext cx="7056784" cy="792088"/>
          </a:xfrm>
          <a:prstGeom prst="rect">
            <a:avLst/>
          </a:prstGeom>
          <a:noFill/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chemeClr val="tx1"/>
                </a:solidFill>
                <a:latin typeface="Arial Black" pitchFamily="34" charset="0"/>
              </a:rPr>
              <a:t>1996-2016 KLİNİK EVRE 1A1-1B2</a:t>
            </a:r>
          </a:p>
          <a:p>
            <a:pPr algn="ctr"/>
            <a:r>
              <a:rPr lang="tr-TR" sz="2400" b="1" dirty="0">
                <a:solidFill>
                  <a:schemeClr val="tx1"/>
                </a:solidFill>
                <a:latin typeface="Arial Black" pitchFamily="34" charset="0"/>
              </a:rPr>
              <a:t>( n=223)</a:t>
            </a:r>
          </a:p>
        </p:txBody>
      </p:sp>
    </p:spTree>
    <p:extLst>
      <p:ext uri="{BB962C8B-B14F-4D97-AF65-F5344CB8AC3E}">
        <p14:creationId xmlns:p14="http://schemas.microsoft.com/office/powerpoint/2010/main" val="27552919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ull size image for '    New classification system of radical hysterectomy: Emphasis on a three-dimensional anatomic template for parametrial resection&#10;&#10;'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60648"/>
            <a:ext cx="6264696" cy="5128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359532" y="5405310"/>
            <a:ext cx="8280920" cy="948343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i="1" dirty="0">
                <a:solidFill>
                  <a:srgbClr val="FFFF00"/>
                </a:solidFill>
              </a:rPr>
              <a:t>Perioperative picture of horizontal resection lines on the ventral parametrium. A—paravesical space; B—umbilical ligament; C—ureter; B, C1, C2—resection lines on the ventral parametrium for types B, C1 and C2 radical hysterectomy</a:t>
            </a:r>
            <a:r>
              <a:rPr lang="tr-TR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226445" y="6491990"/>
            <a:ext cx="6619101" cy="3326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Cibula ,Marrow Gynecologic Oncology, 2011-08-01, Volume 122</a:t>
            </a:r>
          </a:p>
        </p:txBody>
      </p:sp>
    </p:spTree>
    <p:extLst>
      <p:ext uri="{BB962C8B-B14F-4D97-AF65-F5344CB8AC3E}">
        <p14:creationId xmlns:p14="http://schemas.microsoft.com/office/powerpoint/2010/main" val="263658052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1259220"/>
              </p:ext>
            </p:extLst>
          </p:nvPr>
        </p:nvGraphicFramePr>
        <p:xfrm>
          <a:off x="2051720" y="3212977"/>
          <a:ext cx="4438836" cy="2808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140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47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9123">
                <a:tc>
                  <a:txBody>
                    <a:bodyPr/>
                    <a:lstStyle/>
                    <a:p>
                      <a:r>
                        <a:rPr lang="tr-TR" b="1" dirty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KLİNİK EVRE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b="1" dirty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n</a:t>
                      </a:r>
                      <a:r>
                        <a:rPr lang="tr-TR" b="1" baseline="0" dirty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 (%)</a:t>
                      </a:r>
                      <a:endParaRPr lang="tr-TR" b="1" dirty="0">
                        <a:solidFill>
                          <a:srgbClr val="FF0000"/>
                        </a:solidFill>
                        <a:latin typeface="Arial Black" pitchFamily="34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9123">
                <a:tc>
                  <a:txBody>
                    <a:bodyPr/>
                    <a:lstStyle/>
                    <a:p>
                      <a:r>
                        <a:rPr lang="tr-TR" b="1" u="sng" dirty="0">
                          <a:latin typeface="Arial Black" pitchFamily="34" charset="0"/>
                        </a:rPr>
                        <a:t>1A1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b="1" u="sng" dirty="0">
                          <a:latin typeface="Arial Black" pitchFamily="34" charset="0"/>
                        </a:rPr>
                        <a:t>0 (0.0)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9123">
                <a:tc>
                  <a:txBody>
                    <a:bodyPr/>
                    <a:lstStyle/>
                    <a:p>
                      <a:r>
                        <a:rPr lang="tr-TR" b="1" u="sng" dirty="0">
                          <a:latin typeface="Arial Black" pitchFamily="34" charset="0"/>
                        </a:rPr>
                        <a:t>1A2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b="1" u="sng" dirty="0">
                          <a:latin typeface="Arial Black" pitchFamily="34" charset="0"/>
                        </a:rPr>
                        <a:t>0 0.0)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2697">
                <a:tc>
                  <a:txBody>
                    <a:bodyPr/>
                    <a:lstStyle/>
                    <a:p>
                      <a:r>
                        <a:rPr lang="tr-TR" b="1" u="sng" dirty="0">
                          <a:latin typeface="Arial Black" pitchFamily="34" charset="0"/>
                        </a:rPr>
                        <a:t>1B1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b="1" u="sng" dirty="0">
                          <a:latin typeface="Arial Black" pitchFamily="34" charset="0"/>
                        </a:rPr>
                        <a:t>9 (4.0)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9123">
                <a:tc>
                  <a:txBody>
                    <a:bodyPr/>
                    <a:lstStyle/>
                    <a:p>
                      <a:r>
                        <a:rPr lang="tr-TR" b="1" u="sng" dirty="0">
                          <a:latin typeface="Arial Black" pitchFamily="34" charset="0"/>
                        </a:rPr>
                        <a:t>1B2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b="1" u="sng" dirty="0">
                          <a:latin typeface="Arial Black" pitchFamily="34" charset="0"/>
                        </a:rPr>
                        <a:t>6 (2.6)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9123">
                <a:tc>
                  <a:txBody>
                    <a:bodyPr/>
                    <a:lstStyle/>
                    <a:p>
                      <a:r>
                        <a:rPr lang="tr-TR" b="1" i="1" u="sng" dirty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TOPLAM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b="1" i="1" u="sng" dirty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15 (6.6)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0000"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  <a:latin typeface="Arial Black" pitchFamily="34" charset="0"/>
              </a:rPr>
              <a:t>CTF JİNEKOLOJİK ONKOLOJİ BİLİM DALI</a:t>
            </a:r>
            <a:br>
              <a:rPr lang="tr-TR" sz="2400" b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tr-TR" sz="2400" b="1" dirty="0">
                <a:solidFill>
                  <a:srgbClr val="FF0000"/>
                </a:solidFill>
                <a:latin typeface="Arial Black" pitchFamily="34" charset="0"/>
              </a:rPr>
              <a:t>1996-2016 KLİNİK EVRE 1A1-1B2</a:t>
            </a:r>
          </a:p>
          <a:p>
            <a:pPr algn="ctr"/>
            <a:r>
              <a:rPr lang="tr-TR" sz="2400" b="1" dirty="0">
                <a:solidFill>
                  <a:srgbClr val="FF0000"/>
                </a:solidFill>
                <a:latin typeface="Arial Black" pitchFamily="34" charset="0"/>
              </a:rPr>
              <a:t>( n=223)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187624" y="1957563"/>
            <a:ext cx="6984776" cy="792088"/>
          </a:xfrm>
          <a:prstGeom prst="roundRect">
            <a:avLst/>
          </a:prstGeom>
          <a:noFill/>
          <a:ln w="635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solidFill>
                  <a:schemeClr val="tx1"/>
                </a:solidFill>
                <a:latin typeface="Arial Black" pitchFamily="34" charset="0"/>
              </a:rPr>
              <a:t>PARAMETRİYAL TUTULUM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5999793" y="2996952"/>
            <a:ext cx="2952328" cy="2952328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i="1" u="sng" dirty="0"/>
              <a:t>Parametriyal tutulum ile ilişkili faktörler</a:t>
            </a:r>
          </a:p>
          <a:p>
            <a:pPr algn="ctr"/>
            <a:endParaRPr lang="tr-TR" b="1" i="1" u="sng" dirty="0"/>
          </a:p>
          <a:p>
            <a:pPr marL="285750" indent="-285750" algn="just">
              <a:buFont typeface="Arial" pitchFamily="34" charset="0"/>
              <a:buChar char="•"/>
            </a:pPr>
            <a:r>
              <a:rPr lang="tr-TR" b="1" dirty="0"/>
              <a:t>LVSI POZİTİFLİĞİ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tr-TR" b="1" dirty="0"/>
              <a:t>TM ÇAPI &gt;2,5 CM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tr-TR" b="1" dirty="0"/>
              <a:t>STROMAL İNVAZYON&gt;1/2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tr-TR" b="1" dirty="0"/>
              <a:t>PELVİK LENF NODU TUTLUMU</a:t>
            </a:r>
          </a:p>
        </p:txBody>
      </p:sp>
    </p:spTree>
    <p:extLst>
      <p:ext uri="{BB962C8B-B14F-4D97-AF65-F5344CB8AC3E}">
        <p14:creationId xmlns:p14="http://schemas.microsoft.com/office/powerpoint/2010/main" val="35383428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44016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Arial Black" pitchFamily="34" charset="0"/>
              </a:rPr>
              <a:t>DEVAM EDEN PROSPEKTİF ÇALIŞMALAR-SHAPE TRİAL (GCIG: Gynecologic Cancer InterGroup)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b="1" dirty="0">
                <a:latin typeface="Arial Black" pitchFamily="34" charset="0"/>
              </a:rPr>
              <a:t>Radical Versus Simple Hysterectomy and Pelvic Node Dissection in Patients With Low-risk Early Stage Cervical Cancer (SHAPE)</a:t>
            </a:r>
            <a:endParaRPr lang="tr-TR" sz="2800" b="1" dirty="0">
              <a:latin typeface="Arial Black" pitchFamily="34" charset="0"/>
            </a:endParaRPr>
          </a:p>
          <a:p>
            <a:r>
              <a:rPr lang="tr-TR" sz="2800" b="1" dirty="0">
                <a:latin typeface="Arial Black" pitchFamily="34" charset="0"/>
              </a:rPr>
              <a:t>Başlangıç 2012 –planlanan bitiş tarihi:2019</a:t>
            </a:r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51943169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SHAPE TRİAL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720"/>
            <a:ext cx="9144000" cy="5949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10053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tr-TR" sz="2200" b="1" dirty="0">
                <a:solidFill>
                  <a:srgbClr val="FF0000"/>
                </a:solidFill>
                <a:latin typeface="Arial Black" pitchFamily="34" charset="0"/>
              </a:rPr>
              <a:t>DEVAM EDEN PROSPEKTİF ÇALIŞMALAR-CONCERV TRİAL (</a:t>
            </a:r>
            <a:r>
              <a:rPr lang="en-US" sz="2200" b="1" dirty="0">
                <a:solidFill>
                  <a:srgbClr val="FF0000"/>
                </a:solidFill>
                <a:latin typeface="Arial Black" pitchFamily="34" charset="0"/>
              </a:rPr>
              <a:t>Conservative Surgery for Women With Cervical Cancer</a:t>
            </a:r>
            <a:r>
              <a:rPr lang="tr-TR" sz="3200" b="1" dirty="0">
                <a:solidFill>
                  <a:srgbClr val="FF0000"/>
                </a:solidFill>
              </a:rPr>
              <a:t>) 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503548" y="1626004"/>
            <a:ext cx="2232248" cy="2160240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/>
              <a:t>MD ANDERSON CANCER CENTER</a:t>
            </a:r>
          </a:p>
          <a:p>
            <a:pPr algn="ctr"/>
            <a:r>
              <a:rPr lang="tr-TR" b="1" dirty="0"/>
              <a:t>2009-2018 ARASI </a:t>
            </a:r>
          </a:p>
          <a:p>
            <a:pPr algn="ctr"/>
            <a:endParaRPr lang="tr-TR" dirty="0"/>
          </a:p>
        </p:txBody>
      </p:sp>
      <p:sp>
        <p:nvSpPr>
          <p:cNvPr id="5" name="Rounded Rectangle 4"/>
          <p:cNvSpPr/>
          <p:nvPr/>
        </p:nvSpPr>
        <p:spPr>
          <a:xfrm>
            <a:off x="3995936" y="1484784"/>
            <a:ext cx="3672408" cy="2880320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b="1" i="1" u="sng" dirty="0">
                <a:solidFill>
                  <a:srgbClr val="FFC000"/>
                </a:solidFill>
              </a:rPr>
              <a:t>HASTA SEÇİM KRİTERLERİ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b="1" dirty="0"/>
              <a:t>EVRE 1A2-1B1(≤2CM)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b="1" dirty="0"/>
              <a:t>LVSI NEGATİF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b="1" dirty="0"/>
              <a:t>İNVAZYON DERİNLİĞİ&lt;10 MM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b="1" dirty="0"/>
              <a:t>KONİZASYON SONRASI CERRAHİ SINIR NEGATİF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b="1" dirty="0"/>
              <a:t>GRADE 1,2</a:t>
            </a:r>
          </a:p>
        </p:txBody>
      </p:sp>
      <p:sp>
        <p:nvSpPr>
          <p:cNvPr id="7" name="Right Arrow 6"/>
          <p:cNvSpPr/>
          <p:nvPr/>
        </p:nvSpPr>
        <p:spPr>
          <a:xfrm>
            <a:off x="2987824" y="2466508"/>
            <a:ext cx="864096" cy="261743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Rectangle 7"/>
          <p:cNvSpPr/>
          <p:nvPr/>
        </p:nvSpPr>
        <p:spPr>
          <a:xfrm>
            <a:off x="4216681" y="5022248"/>
            <a:ext cx="3168352" cy="1812843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itchFamily="34" charset="0"/>
              <a:buChar char="•"/>
            </a:pPr>
            <a:r>
              <a:rPr lang="tr-TR" sz="1600" b="1" dirty="0"/>
              <a:t>PELVİK LENFADENKTOMİ ±BASİT HİSTEREKTOMİ(FERTİLİTE ARZUSU YOKSA</a:t>
            </a:r>
            <a:r>
              <a:rPr lang="tr-TR" b="1" dirty="0"/>
              <a:t>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sz="1600" b="1" dirty="0"/>
              <a:t>POSTOP 3AY ARALIKLARLA TAKİP</a:t>
            </a:r>
          </a:p>
          <a:p>
            <a:pPr algn="ctr"/>
            <a:endParaRPr lang="tr-TR" dirty="0"/>
          </a:p>
        </p:txBody>
      </p:sp>
      <p:sp>
        <p:nvSpPr>
          <p:cNvPr id="6" name="Rectangle 5"/>
          <p:cNvSpPr/>
          <p:nvPr/>
        </p:nvSpPr>
        <p:spPr>
          <a:xfrm>
            <a:off x="411661" y="4207137"/>
            <a:ext cx="2736304" cy="2448272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i="1" u="sng" dirty="0">
                <a:solidFill>
                  <a:srgbClr val="FFC000"/>
                </a:solidFill>
              </a:rPr>
              <a:t>ÇALIŞMA AMAÇLARI</a:t>
            </a:r>
            <a:r>
              <a:rPr lang="tr-TR" sz="1600" b="1" i="1" dirty="0">
                <a:solidFill>
                  <a:srgbClr val="FFC000"/>
                </a:solidFill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sz="1600" b="1" dirty="0"/>
              <a:t>POSTOP ERKEN DÖNEMDE REZİDÜEL HASTALIK VE KOMPLİKASYON ORANLARININ BELİRLENMESİ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sz="1600" b="1" dirty="0"/>
              <a:t> GEÇ DÖNEMDE REKKÜRRENSİN BELİRLENMESİ</a:t>
            </a:r>
          </a:p>
        </p:txBody>
      </p:sp>
      <p:sp>
        <p:nvSpPr>
          <p:cNvPr id="9" name="Down Arrow 8"/>
          <p:cNvSpPr/>
          <p:nvPr/>
        </p:nvSpPr>
        <p:spPr>
          <a:xfrm>
            <a:off x="1619672" y="3900713"/>
            <a:ext cx="216024" cy="247487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  <p:sp>
        <p:nvSpPr>
          <p:cNvPr id="11" name="Down Arrow 10"/>
          <p:cNvSpPr/>
          <p:nvPr/>
        </p:nvSpPr>
        <p:spPr>
          <a:xfrm>
            <a:off x="5692845" y="4365104"/>
            <a:ext cx="216024" cy="247487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17328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2880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tr-TR" sz="2000" b="1" dirty="0">
                <a:solidFill>
                  <a:srgbClr val="FF0000"/>
                </a:solidFill>
                <a:latin typeface="Arial Black" pitchFamily="34" charset="0"/>
              </a:rPr>
              <a:t>DEVAM EDEN PROSPEKTİF ÇALIŞMALAR-GOG 278 TRİAL(</a:t>
            </a:r>
            <a:r>
              <a:rPr lang="en-US" sz="2000" b="1" dirty="0">
                <a:solidFill>
                  <a:srgbClr val="FF0000"/>
                </a:solidFill>
                <a:latin typeface="Arial Black" pitchFamily="34" charset="0"/>
              </a:rPr>
              <a:t>Studying the Physical Function and Quality of Life Before and After Surgery in Patients With Stage I Cervical Cancer</a:t>
            </a:r>
            <a:r>
              <a:rPr lang="tr-TR" sz="2400" b="1" dirty="0">
                <a:solidFill>
                  <a:srgbClr val="FF0000"/>
                </a:solidFill>
              </a:rPr>
              <a:t>)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503548" y="1447642"/>
            <a:ext cx="2232248" cy="2160240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/>
              <a:t>GYNECOLOGİC ONCOLOGY GROUP</a:t>
            </a:r>
          </a:p>
          <a:p>
            <a:pPr algn="ctr"/>
            <a:r>
              <a:rPr lang="tr-TR" b="1" dirty="0"/>
              <a:t>2012-2017 ARASI </a:t>
            </a:r>
          </a:p>
          <a:p>
            <a:pPr algn="ctr"/>
            <a:endParaRPr lang="tr-TR" dirty="0"/>
          </a:p>
        </p:txBody>
      </p:sp>
      <p:sp>
        <p:nvSpPr>
          <p:cNvPr id="4" name="Rounded Rectangle 3"/>
          <p:cNvSpPr/>
          <p:nvPr/>
        </p:nvSpPr>
        <p:spPr>
          <a:xfrm>
            <a:off x="5003000" y="1340768"/>
            <a:ext cx="3672408" cy="2880320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b="1" i="1" u="sng" dirty="0">
                <a:solidFill>
                  <a:srgbClr val="FFC000"/>
                </a:solidFill>
              </a:rPr>
              <a:t>HASTA SEÇİM KRİTERLERİ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b="1" dirty="0"/>
              <a:t>EVRE 1A1- 1A2-1B1(≤2CM)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b="1" dirty="0"/>
              <a:t>LVSI NEGATİF(SADECE 1A1 POZİTİF OLANLAR KATILABİLİR)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b="1" dirty="0"/>
              <a:t>İNVAZYON DERİNLİĞİ≤10 MM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b="1" dirty="0"/>
              <a:t>KONİZASYON SONRASI CERRAHİ SINIR NEGATİF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b="1" dirty="0"/>
              <a:t>GRADE 1,2,3</a:t>
            </a:r>
          </a:p>
        </p:txBody>
      </p:sp>
      <p:sp>
        <p:nvSpPr>
          <p:cNvPr id="5" name="Rectangle 4"/>
          <p:cNvSpPr/>
          <p:nvPr/>
        </p:nvSpPr>
        <p:spPr>
          <a:xfrm>
            <a:off x="179512" y="3933056"/>
            <a:ext cx="4104456" cy="2722353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i="1" u="sng" dirty="0">
                <a:solidFill>
                  <a:srgbClr val="FFC000"/>
                </a:solidFill>
              </a:rPr>
              <a:t>ÇALIŞMA AMAÇLARI</a:t>
            </a:r>
            <a:r>
              <a:rPr lang="tr-TR" sz="1600" b="1" i="1" dirty="0">
                <a:solidFill>
                  <a:srgbClr val="FFC000"/>
                </a:solidFill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sz="1600" b="1" dirty="0">
                <a:solidFill>
                  <a:schemeClr val="bg1"/>
                </a:solidFill>
              </a:rPr>
              <a:t>PRİMER AMAÇ:MESANE ,BARSAK FONKSİYONLARININ DEĞERLENDİRİLMESİ,SEKSÜEL FONKSİYONLAIN DEĞERLENDİRİLMESİ</a:t>
            </a:r>
          </a:p>
          <a:p>
            <a:pPr marL="285750" indent="-285750">
              <a:buFont typeface="Arial" pitchFamily="34" charset="0"/>
              <a:buChar char="•"/>
            </a:pPr>
            <a:endParaRPr lang="tr-TR" sz="1600" b="1" dirty="0">
              <a:solidFill>
                <a:schemeClr val="bg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tr-TR" sz="1600" b="1" dirty="0">
                <a:solidFill>
                  <a:schemeClr val="bg1"/>
                </a:solidFill>
              </a:rPr>
              <a:t>İKİNCİL KAZANIM:REKKURRENS VE SÜRVİ  ÜZERİNE ETKİSİ</a:t>
            </a:r>
          </a:p>
        </p:txBody>
      </p:sp>
      <p:sp>
        <p:nvSpPr>
          <p:cNvPr id="6" name="Rectangle 5"/>
          <p:cNvSpPr/>
          <p:nvPr/>
        </p:nvSpPr>
        <p:spPr>
          <a:xfrm>
            <a:off x="5219937" y="4797152"/>
            <a:ext cx="3168352" cy="155627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itchFamily="34" charset="0"/>
              <a:buChar char="•"/>
            </a:pPr>
            <a:r>
              <a:rPr lang="tr-TR" sz="1600" b="1" dirty="0"/>
              <a:t>KONİZASYON+PELVİK LENFADENKTOMİ VEYA</a:t>
            </a:r>
          </a:p>
          <a:p>
            <a:pPr marL="285750" indent="-285750">
              <a:buFont typeface="Arial" pitchFamily="34" charset="0"/>
              <a:buChar char="•"/>
            </a:pPr>
            <a:endParaRPr lang="tr-TR" sz="1600" b="1" dirty="0"/>
          </a:p>
          <a:p>
            <a:pPr marL="285750" indent="-285750">
              <a:buFont typeface="Arial" pitchFamily="34" charset="0"/>
              <a:buChar char="•"/>
            </a:pPr>
            <a:r>
              <a:rPr lang="tr-TR" sz="1600" b="1" dirty="0"/>
              <a:t> BASİT HİSTEREKTOMİ +PELVİK LENFADENKTOMİ</a:t>
            </a:r>
            <a:endParaRPr lang="tr-TR" dirty="0"/>
          </a:p>
        </p:txBody>
      </p:sp>
      <p:sp>
        <p:nvSpPr>
          <p:cNvPr id="7" name="Right Arrow 6"/>
          <p:cNvSpPr/>
          <p:nvPr/>
        </p:nvSpPr>
        <p:spPr>
          <a:xfrm>
            <a:off x="2987824" y="2466508"/>
            <a:ext cx="1728192" cy="261743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own Arrow 7"/>
          <p:cNvSpPr/>
          <p:nvPr/>
        </p:nvSpPr>
        <p:spPr>
          <a:xfrm>
            <a:off x="6642710" y="4379151"/>
            <a:ext cx="216024" cy="39543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  <p:sp>
        <p:nvSpPr>
          <p:cNvPr id="9" name="Down Arrow 8"/>
          <p:cNvSpPr/>
          <p:nvPr/>
        </p:nvSpPr>
        <p:spPr>
          <a:xfrm>
            <a:off x="1512144" y="3653226"/>
            <a:ext cx="216024" cy="247487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01399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15ECAB30-7FC2-4B6A-A480-F12E3130A5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2000" b="1" dirty="0">
                <a:solidFill>
                  <a:srgbClr val="FF0000"/>
                </a:solidFill>
                <a:latin typeface="Arial Black" pitchFamily="34" charset="0"/>
              </a:rPr>
              <a:t>DEVAM EDEN PROSPEKTİF ÇALIŞMALAR</a:t>
            </a:r>
            <a:br>
              <a:rPr lang="tr-TR" sz="2000" b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2000" b="1" dirty="0"/>
              <a:t>LESs Surgical Radicality for </a:t>
            </a:r>
            <a:r>
              <a:rPr lang="en-US" sz="2000" b="1" dirty="0" err="1"/>
              <a:t>EaRly</a:t>
            </a:r>
            <a:r>
              <a:rPr lang="en-US" sz="2000" b="1" dirty="0"/>
              <a:t> Stage Cervical Cancer (LESSER</a:t>
            </a:r>
            <a:r>
              <a:rPr lang="tr-TR" sz="2000" b="1" dirty="0"/>
              <a:t> TRİAL</a:t>
            </a:r>
            <a:r>
              <a:rPr lang="en-US" sz="2000" b="1" dirty="0"/>
              <a:t>)</a:t>
            </a:r>
            <a:endParaRPr lang="tr-TR" sz="2000" dirty="0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61F82319-E8EC-408E-AD05-9A796067A8F8}"/>
              </a:ext>
            </a:extLst>
          </p:cNvPr>
          <p:cNvSpPr/>
          <p:nvPr/>
        </p:nvSpPr>
        <p:spPr>
          <a:xfrm>
            <a:off x="611560" y="3501008"/>
            <a:ext cx="3528392" cy="1728192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i="1" u="sng" dirty="0">
                <a:solidFill>
                  <a:srgbClr val="FFC000"/>
                </a:solidFill>
              </a:rPr>
              <a:t>GRUP 1</a:t>
            </a:r>
          </a:p>
          <a:p>
            <a:pPr algn="ctr"/>
            <a:r>
              <a:rPr lang="tr-TR" sz="1600" b="1" dirty="0">
                <a:solidFill>
                  <a:schemeClr val="bg1"/>
                </a:solidFill>
              </a:rPr>
              <a:t>EKSTRAFASYAL HİSTSREKTOMİ+PLA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7E01325-15A3-4F9D-BAB8-02B32EE70DBF}"/>
              </a:ext>
            </a:extLst>
          </p:cNvPr>
          <p:cNvSpPr/>
          <p:nvPr/>
        </p:nvSpPr>
        <p:spPr>
          <a:xfrm>
            <a:off x="4993893" y="3501007"/>
            <a:ext cx="3672408" cy="1728193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i="1" u="sng" dirty="0">
                <a:solidFill>
                  <a:srgbClr val="FFC000"/>
                </a:solidFill>
              </a:rPr>
              <a:t>GRUP 2 </a:t>
            </a:r>
          </a:p>
          <a:p>
            <a:pPr algn="ctr"/>
            <a:r>
              <a:rPr lang="tr-TR" sz="1600" b="1" dirty="0">
                <a:solidFill>
                  <a:schemeClr val="bg1"/>
                </a:solidFill>
              </a:rPr>
              <a:t>RADİKAL HİSTEREKTOMİ +PLA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D99532E-E48F-4F07-B168-3D2FFC77F019}"/>
              </a:ext>
            </a:extLst>
          </p:cNvPr>
          <p:cNvSpPr/>
          <p:nvPr/>
        </p:nvSpPr>
        <p:spPr>
          <a:xfrm>
            <a:off x="2699792" y="1417638"/>
            <a:ext cx="3528392" cy="1728192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i="1" u="sng" dirty="0">
                <a:solidFill>
                  <a:srgbClr val="FFC000"/>
                </a:solidFill>
              </a:rPr>
              <a:t>EVRE 1A-1B2 TM≤2CM</a:t>
            </a:r>
          </a:p>
          <a:p>
            <a:pPr algn="ctr"/>
            <a:r>
              <a:rPr lang="tr-TR" sz="1600" b="1" i="1" u="sng" dirty="0">
                <a:solidFill>
                  <a:srgbClr val="FFC000"/>
                </a:solidFill>
              </a:rPr>
              <a:t>2015-2018</a:t>
            </a:r>
          </a:p>
        </p:txBody>
      </p:sp>
    </p:spTree>
    <p:extLst>
      <p:ext uri="{BB962C8B-B14F-4D97-AF65-F5344CB8AC3E}">
        <p14:creationId xmlns:p14="http://schemas.microsoft.com/office/powerpoint/2010/main" val="1584790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tr-TR" sz="3200" b="1" i="1" dirty="0">
                <a:solidFill>
                  <a:srgbClr val="FF0000"/>
                </a:solidFill>
                <a:latin typeface="Arial Black" pitchFamily="34" charset="0"/>
              </a:rPr>
              <a:t>NEOADJUVAN KT</a:t>
            </a:r>
          </a:p>
        </p:txBody>
      </p:sp>
      <p:pic>
        <p:nvPicPr>
          <p:cNvPr id="4" name="Picture 2" descr="C:\Users\toshiba\Desktop\Belgelerim\Resimlerim\tugan hasta resimleri\perihan ülger- serviks ca 1b1-neoaduvan kemoterapi öncesi\perihan serviks ca neoadjuvan kt öncesi-1 (5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484783"/>
            <a:ext cx="3529790" cy="2646527"/>
          </a:xfrm>
          <a:prstGeom prst="rect">
            <a:avLst/>
          </a:prstGeom>
          <a:noFill/>
        </p:spPr>
      </p:pic>
      <p:pic>
        <p:nvPicPr>
          <p:cNvPr id="5" name="Picture 5" descr="C:\Users\toshiba\Desktop\Belgelerim\Resimlerim\tugan hasta resimleri\perihan ülger- serviks ca 1b1-neoaduvan kemoterapi öncesi\3 kür neoadjuvan kt sonrası perihan ülger (8).JPG"/>
          <p:cNvPicPr>
            <a:picLocks noChangeAspect="1" noChangeArrowheads="1"/>
          </p:cNvPicPr>
          <p:nvPr/>
        </p:nvPicPr>
        <p:blipFill>
          <a:blip r:embed="rId3" cstate="print"/>
          <a:srcRect l="11686" t="13015" r="26977" b="20071"/>
          <a:stretch>
            <a:fillRect/>
          </a:stretch>
        </p:blipFill>
        <p:spPr bwMode="auto">
          <a:xfrm>
            <a:off x="4828941" y="1466891"/>
            <a:ext cx="3230169" cy="2642866"/>
          </a:xfrm>
          <a:prstGeom prst="rect">
            <a:avLst/>
          </a:prstGeom>
          <a:noFill/>
        </p:spPr>
      </p:pic>
      <p:pic>
        <p:nvPicPr>
          <p:cNvPr id="6" name="Picture 4" descr="C:\Users\toshiba\Desktop\Belgelerim\Resimlerim\tugan hasta resimleri\perihan ülger- serviks ca 1b1-neoaduvan kemoterapi öncesi\tip 3 histerektomi perihan ülger (18).JPG"/>
          <p:cNvPicPr>
            <a:picLocks noChangeAspect="1" noChangeArrowheads="1"/>
          </p:cNvPicPr>
          <p:nvPr/>
        </p:nvPicPr>
        <p:blipFill>
          <a:blip r:embed="rId4" cstate="print"/>
          <a:srcRect l="21997" t="18930" r="19792" b="18599"/>
          <a:stretch>
            <a:fillRect/>
          </a:stretch>
        </p:blipFill>
        <p:spPr bwMode="auto">
          <a:xfrm>
            <a:off x="1235792" y="4141469"/>
            <a:ext cx="3372119" cy="2714145"/>
          </a:xfrm>
          <a:prstGeom prst="rect">
            <a:avLst/>
          </a:prstGeom>
          <a:noFill/>
        </p:spPr>
      </p:pic>
      <p:pic>
        <p:nvPicPr>
          <p:cNvPr id="7" name="Picture 3" descr="C:\Users\toshiba\Desktop\Belgelerim\Resimlerim\tugan hasta resimleri\perihan ülger- serviks ca 1b1-neoaduvan kemoterapi öncesi\tip 3 histerektomi perihan ülger (22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25934" y="4365103"/>
            <a:ext cx="3320681" cy="2490511"/>
          </a:xfrm>
          <a:prstGeom prst="rect">
            <a:avLst/>
          </a:prstGeom>
          <a:noFill/>
        </p:spPr>
      </p:pic>
      <p:sp>
        <p:nvSpPr>
          <p:cNvPr id="8" name="5 Metin kutusu"/>
          <p:cNvSpPr txBox="1"/>
          <p:nvPr/>
        </p:nvSpPr>
        <p:spPr>
          <a:xfrm>
            <a:off x="839803" y="1511206"/>
            <a:ext cx="37709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err="1">
                <a:solidFill>
                  <a:schemeClr val="bg2"/>
                </a:solidFill>
              </a:rPr>
              <a:t>Neoadjuvan</a:t>
            </a:r>
            <a:r>
              <a:rPr lang="tr-TR" sz="2800" b="1" dirty="0">
                <a:solidFill>
                  <a:schemeClr val="bg2"/>
                </a:solidFill>
              </a:rPr>
              <a:t> KT Öncesi</a:t>
            </a:r>
          </a:p>
        </p:txBody>
      </p:sp>
      <p:sp>
        <p:nvSpPr>
          <p:cNvPr id="9" name="6 Metin kutusu"/>
          <p:cNvSpPr txBox="1"/>
          <p:nvPr/>
        </p:nvSpPr>
        <p:spPr>
          <a:xfrm>
            <a:off x="4796089" y="1466891"/>
            <a:ext cx="34511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/>
              <a:t>10 gün ara ile </a:t>
            </a:r>
          </a:p>
          <a:p>
            <a:r>
              <a:rPr lang="tr-TR" sz="2000" b="1" dirty="0"/>
              <a:t>3 Kür (Platin + </a:t>
            </a:r>
            <a:r>
              <a:rPr lang="tr-TR" sz="2000" b="1" dirty="0" err="1"/>
              <a:t>Vepesid</a:t>
            </a:r>
            <a:r>
              <a:rPr lang="tr-TR" sz="2000" b="1" dirty="0"/>
              <a:t> )</a:t>
            </a:r>
          </a:p>
          <a:p>
            <a:r>
              <a:rPr lang="tr-TR" sz="2000" b="1" dirty="0" err="1"/>
              <a:t>neoadjuvan</a:t>
            </a:r>
            <a:r>
              <a:rPr lang="tr-TR" sz="2000" b="1" dirty="0"/>
              <a:t> KT sonrası</a:t>
            </a:r>
          </a:p>
        </p:txBody>
      </p:sp>
    </p:spTree>
    <p:extLst>
      <p:ext uri="{BB962C8B-B14F-4D97-AF65-F5344CB8AC3E}">
        <p14:creationId xmlns:p14="http://schemas.microsoft.com/office/powerpoint/2010/main" val="8344887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205964" y="118758"/>
            <a:ext cx="8686130" cy="119675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tr-TR" sz="2000" dirty="0">
              <a:solidFill>
                <a:srgbClr val="FF0000"/>
              </a:solidFill>
              <a:latin typeface="Arial Black" pitchFamily="34" charset="0"/>
            </a:endParaRPr>
          </a:p>
          <a:p>
            <a:r>
              <a:rPr lang="tr-TR" sz="2000" dirty="0">
                <a:solidFill>
                  <a:srgbClr val="FF0000"/>
                </a:solidFill>
                <a:latin typeface="Arial Black" pitchFamily="34" charset="0"/>
              </a:rPr>
              <a:t>Neoadjuvan KT sonrası histerektomi vs primer kemoreadyoterapi :Devam eden çalışma EORTC (Evre 1B-2)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1340768"/>
            <a:ext cx="8306989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395535" y="6381328"/>
            <a:ext cx="8640961" cy="476672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  <a:latin typeface="Arial Black" pitchFamily="34" charset="0"/>
              </a:rPr>
              <a:t>Yeni hasta alımı yok ancak  OS ve DFS  sonuçları 2019 da açıklanacak 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6804248" y="2636912"/>
            <a:ext cx="2232248" cy="158417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tx1"/>
                </a:solidFill>
              </a:rPr>
              <a:t>ClinicalTrials.gov Identifier:</a:t>
            </a:r>
          </a:p>
          <a:p>
            <a:r>
              <a:rPr lang="en-US" sz="1400" b="1" dirty="0">
                <a:solidFill>
                  <a:schemeClr val="tx1"/>
                </a:solidFill>
              </a:rPr>
              <a:t>NCT00039338</a:t>
            </a:r>
          </a:p>
          <a:p>
            <a:r>
              <a:rPr lang="en-US" sz="1400" b="1" dirty="0">
                <a:solidFill>
                  <a:schemeClr val="tx1"/>
                </a:solidFill>
              </a:rPr>
              <a:t>First received: June 6, 2002</a:t>
            </a:r>
          </a:p>
          <a:p>
            <a:r>
              <a:rPr lang="en-US" sz="1400" b="1" dirty="0">
                <a:solidFill>
                  <a:schemeClr val="tx1"/>
                </a:solidFill>
              </a:rPr>
              <a:t>Last updated: December 2, 2016</a:t>
            </a:r>
          </a:p>
        </p:txBody>
      </p:sp>
    </p:spTree>
    <p:extLst>
      <p:ext uri="{BB962C8B-B14F-4D97-AF65-F5344CB8AC3E}">
        <p14:creationId xmlns:p14="http://schemas.microsoft.com/office/powerpoint/2010/main" val="77471299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tr-TR" sz="3600" i="1" dirty="0">
                <a:solidFill>
                  <a:srgbClr val="FF0000"/>
                </a:solidFill>
                <a:latin typeface="Arial Black" pitchFamily="34" charset="0"/>
              </a:rPr>
              <a:t>SONUÇ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90240" y="1556792"/>
            <a:ext cx="8686800" cy="4525963"/>
          </a:xfrm>
        </p:spPr>
        <p:txBody>
          <a:bodyPr/>
          <a:lstStyle/>
          <a:p>
            <a:pPr>
              <a:lnSpc>
                <a:spcPct val="150000"/>
              </a:lnSpc>
            </a:pPr>
            <a:endParaRPr lang="tr-TR" dirty="0"/>
          </a:p>
          <a:p>
            <a:pPr>
              <a:lnSpc>
                <a:spcPct val="150000"/>
              </a:lnSpc>
            </a:pPr>
            <a:r>
              <a:rPr lang="tr-TR" sz="2400" dirty="0">
                <a:latin typeface="Arial Black" pitchFamily="34" charset="0"/>
              </a:rPr>
              <a:t>Tümör &lt; 2cm</a:t>
            </a:r>
          </a:p>
          <a:p>
            <a:pPr>
              <a:lnSpc>
                <a:spcPct val="150000"/>
              </a:lnSpc>
            </a:pPr>
            <a:r>
              <a:rPr lang="tr-TR" sz="2400" dirty="0">
                <a:latin typeface="Arial Black" pitchFamily="34" charset="0"/>
              </a:rPr>
              <a:t>LVI yok</a:t>
            </a:r>
          </a:p>
          <a:p>
            <a:pPr>
              <a:lnSpc>
                <a:spcPct val="150000"/>
              </a:lnSpc>
            </a:pPr>
            <a:r>
              <a:rPr lang="tr-TR" sz="2400" dirty="0">
                <a:latin typeface="Arial Black" pitchFamily="34" charset="0"/>
              </a:rPr>
              <a:t>Pelvik lenf nodları negatif</a:t>
            </a:r>
          </a:p>
          <a:p>
            <a:pPr>
              <a:lnSpc>
                <a:spcPct val="150000"/>
              </a:lnSpc>
            </a:pPr>
            <a:r>
              <a:rPr lang="tr-TR" sz="2400" dirty="0">
                <a:latin typeface="Arial Black" pitchFamily="34" charset="0"/>
              </a:rPr>
              <a:t>Sentinel lenf nod ?</a:t>
            </a:r>
          </a:p>
          <a:p>
            <a:pPr>
              <a:lnSpc>
                <a:spcPct val="150000"/>
              </a:lnSpc>
            </a:pPr>
            <a:r>
              <a:rPr lang="tr-TR" sz="2400" dirty="0">
                <a:latin typeface="Arial Black" pitchFamily="34" charset="0"/>
              </a:rPr>
              <a:t>Radikalite ? </a:t>
            </a:r>
          </a:p>
          <a:p>
            <a:pPr marL="0" indent="0">
              <a:buNone/>
            </a:pPr>
            <a:endParaRPr lang="tr-TR" sz="2800" dirty="0">
              <a:latin typeface="Arial Black" pitchFamily="34" charset="0"/>
            </a:endParaRPr>
          </a:p>
        </p:txBody>
      </p:sp>
      <p:sp>
        <p:nvSpPr>
          <p:cNvPr id="4" name="Sağ Ayraç 3"/>
          <p:cNvSpPr/>
          <p:nvPr/>
        </p:nvSpPr>
        <p:spPr>
          <a:xfrm>
            <a:off x="5305278" y="2492896"/>
            <a:ext cx="720080" cy="159549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Metin kutusu 4"/>
          <p:cNvSpPr txBox="1"/>
          <p:nvPr/>
        </p:nvSpPr>
        <p:spPr>
          <a:xfrm>
            <a:off x="6245705" y="2468245"/>
            <a:ext cx="302433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err="1">
                <a:latin typeface="Arial Black" pitchFamily="34" charset="0"/>
              </a:rPr>
              <a:t>Parametriyum</a:t>
            </a:r>
            <a:r>
              <a:rPr lang="tr-TR" sz="2000" dirty="0">
                <a:latin typeface="Arial Black" pitchFamily="34" charset="0"/>
              </a:rPr>
              <a:t> tutulumu </a:t>
            </a:r>
          </a:p>
          <a:p>
            <a:r>
              <a:rPr lang="tr-TR" sz="2000" dirty="0">
                <a:latin typeface="Arial Black" pitchFamily="34" charset="0"/>
              </a:rPr>
              <a:t>göz ardı edilebilir düzeyde</a:t>
            </a:r>
          </a:p>
          <a:p>
            <a:r>
              <a:rPr lang="tr-TR" sz="2000" dirty="0">
                <a:latin typeface="Arial Black" pitchFamily="34" charset="0"/>
              </a:rPr>
              <a:t>az  (&lt; %1 )</a:t>
            </a:r>
          </a:p>
        </p:txBody>
      </p:sp>
    </p:spTree>
    <p:extLst>
      <p:ext uri="{BB962C8B-B14F-4D97-AF65-F5344CB8AC3E}">
        <p14:creationId xmlns:p14="http://schemas.microsoft.com/office/powerpoint/2010/main" val="427892822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015" y="701973"/>
            <a:ext cx="4113833" cy="2742555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843" y="3931444"/>
            <a:ext cx="4064000" cy="2286000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0337" y="3931444"/>
            <a:ext cx="4082143" cy="2286000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6492" y="701973"/>
            <a:ext cx="3661452" cy="2742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1427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ull size image for '    New classification system of radical hysterectomy: Emphasis on a three-dimensional anatomic template for parametrial resection&#10;&#10;'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1290" y="215798"/>
            <a:ext cx="6037403" cy="4958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359531" y="4941168"/>
            <a:ext cx="8280920" cy="1368152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i="1" dirty="0">
                <a:solidFill>
                  <a:srgbClr val="FFFF00"/>
                </a:solidFill>
              </a:rPr>
              <a:t>Perioperative picture of resection lines on the dorsal parametrium. A—ureter; B—mesoureter; C—space between the recto-uterine ligament and mesoureter (hypogastric plexus); D—branches of the hypogastric plexus (white strips); E—recto-uterine ligament; F—cervix B, C1, C2—resection lines on the dorsal parametrium for types B, C1 and C2 radical hysterectomy</a:t>
            </a:r>
            <a:r>
              <a:rPr lang="tr-TR" b="1" dirty="0">
                <a:solidFill>
                  <a:srgbClr val="FFFF00"/>
                </a:solidFill>
              </a:rPr>
              <a:t>. 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1190440" y="6490231"/>
            <a:ext cx="6619101" cy="3326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Cibula ,Marrow Gynecologic Oncology, 2011-08-01, Volume 122</a:t>
            </a:r>
          </a:p>
        </p:txBody>
      </p:sp>
    </p:spTree>
    <p:extLst>
      <p:ext uri="{BB962C8B-B14F-4D97-AF65-F5344CB8AC3E}">
        <p14:creationId xmlns:p14="http://schemas.microsoft.com/office/powerpoint/2010/main" val="3374428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>
              <a:defRPr/>
            </a:pPr>
            <a:r>
              <a:rPr lang="tr-TR" sz="3600" b="1" i="1" dirty="0">
                <a:solidFill>
                  <a:srgbClr val="FF0000"/>
                </a:solidFill>
                <a:latin typeface="Arial Black" pitchFamily="34" charset="0"/>
                <a:ea typeface="Tahoma" pitchFamily="34" charset="0"/>
                <a:cs typeface="Tahoma" pitchFamily="34" charset="0"/>
              </a:rPr>
              <a:t>PELVİK NODAL METASTAZ ORANI</a:t>
            </a:r>
          </a:p>
        </p:txBody>
      </p:sp>
      <p:sp>
        <p:nvSpPr>
          <p:cNvPr id="52227" name="2 İçerik Yer Tutucusu"/>
          <p:cNvSpPr>
            <a:spLocks noGrp="1"/>
          </p:cNvSpPr>
          <p:nvPr>
            <p:ph idx="1"/>
          </p:nvPr>
        </p:nvSpPr>
        <p:spPr>
          <a:xfrm>
            <a:off x="241176" y="1916832"/>
            <a:ext cx="8435280" cy="45259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tr-TR" altLang="tr-TR" dirty="0">
                <a:ea typeface="ＭＳ Ｐゴシック" pitchFamily="34" charset="-128"/>
              </a:rPr>
              <a:t>          </a:t>
            </a:r>
            <a:r>
              <a:rPr lang="tr-TR" altLang="tr-TR" sz="3600" b="1" i="1" u="sng" dirty="0">
                <a:latin typeface="Tahoma" pitchFamily="34" charset="0"/>
                <a:ea typeface="ＭＳ Ｐゴシック" pitchFamily="34" charset="-128"/>
                <a:cs typeface="Tahoma" pitchFamily="34" charset="0"/>
              </a:rPr>
              <a:t>EVRE</a:t>
            </a:r>
            <a:r>
              <a:rPr lang="tr-TR" altLang="tr-TR" sz="3600" b="1" u="sng" dirty="0">
                <a:latin typeface="Tahoma" pitchFamily="34" charset="0"/>
                <a:ea typeface="ＭＳ Ｐゴシック" pitchFamily="34" charset="-128"/>
                <a:cs typeface="Tahoma" pitchFamily="34" charset="0"/>
              </a:rPr>
              <a:t> </a:t>
            </a:r>
            <a:r>
              <a:rPr lang="tr-TR" altLang="tr-TR" sz="3600" b="1" u="sng" dirty="0">
                <a:solidFill>
                  <a:srgbClr val="FF0000"/>
                </a:solidFill>
                <a:latin typeface="Tahoma" pitchFamily="34" charset="0"/>
                <a:ea typeface="ＭＳ Ｐゴシック" pitchFamily="34" charset="-128"/>
                <a:cs typeface="Tahoma" pitchFamily="34" charset="0"/>
              </a:rPr>
              <a:t>   </a:t>
            </a:r>
            <a:r>
              <a:rPr lang="tr-TR" altLang="tr-TR" sz="3600" b="1" dirty="0">
                <a:solidFill>
                  <a:srgbClr val="FF0000"/>
                </a:solidFill>
                <a:latin typeface="Tahoma" pitchFamily="34" charset="0"/>
                <a:ea typeface="ＭＳ Ｐゴシック" pitchFamily="34" charset="-128"/>
                <a:cs typeface="Tahoma" pitchFamily="34" charset="0"/>
              </a:rPr>
              <a:t>                          </a:t>
            </a:r>
            <a:r>
              <a:rPr lang="tr-TR" altLang="tr-TR" sz="3600" b="1" i="1" u="sng" dirty="0">
                <a:latin typeface="Tahoma" pitchFamily="34" charset="0"/>
                <a:ea typeface="ＭＳ Ｐゴシック" pitchFamily="34" charset="-128"/>
                <a:cs typeface="Tahoma" pitchFamily="34" charset="0"/>
              </a:rPr>
              <a:t>LND(%) </a:t>
            </a:r>
            <a:endParaRPr lang="tr-TR" altLang="tr-TR" sz="3600" b="1" i="1" u="sng" dirty="0">
              <a:solidFill>
                <a:srgbClr val="FF0000"/>
              </a:solidFill>
              <a:latin typeface="Tahoma" pitchFamily="34" charset="0"/>
              <a:ea typeface="ＭＳ Ｐゴシック" pitchFamily="34" charset="-128"/>
              <a:cs typeface="Tahoma" pitchFamily="34" charset="0"/>
            </a:endParaRPr>
          </a:p>
          <a:p>
            <a:pPr>
              <a:buFont typeface="Arial" charset="0"/>
              <a:buNone/>
            </a:pPr>
            <a:r>
              <a:rPr lang="tr-TR" altLang="tr-TR" sz="3600" b="1" dirty="0">
                <a:latin typeface="Tahoma" pitchFamily="34" charset="0"/>
                <a:ea typeface="ＭＳ Ｐゴシック" pitchFamily="34" charset="-128"/>
                <a:cs typeface="Tahoma" pitchFamily="34" charset="0"/>
              </a:rPr>
              <a:t>          IA                                 0-4,8</a:t>
            </a:r>
          </a:p>
          <a:p>
            <a:pPr>
              <a:buFont typeface="Arial" charset="0"/>
              <a:buNone/>
            </a:pPr>
            <a:r>
              <a:rPr lang="tr-TR" altLang="tr-TR" sz="3600" b="1" dirty="0">
                <a:latin typeface="Tahoma" pitchFamily="34" charset="0"/>
                <a:ea typeface="ＭＳ Ｐゴシック" pitchFamily="34" charset="-128"/>
                <a:cs typeface="Tahoma" pitchFamily="34" charset="0"/>
              </a:rPr>
              <a:t>         &lt;2cm  IB                      10,5      </a:t>
            </a:r>
          </a:p>
          <a:p>
            <a:pPr>
              <a:buFont typeface="Arial" charset="0"/>
              <a:buNone/>
            </a:pPr>
            <a:r>
              <a:rPr lang="tr-TR" altLang="tr-TR" sz="3600" b="1" dirty="0">
                <a:latin typeface="Tahoma" pitchFamily="34" charset="0"/>
                <a:ea typeface="ＭＳ Ｐゴシック" pitchFamily="34" charset="-128"/>
                <a:cs typeface="Tahoma" pitchFamily="34" charset="0"/>
              </a:rPr>
              <a:t>          IB                                 17</a:t>
            </a:r>
          </a:p>
          <a:p>
            <a:pPr>
              <a:buFont typeface="Arial" charset="0"/>
              <a:buNone/>
            </a:pPr>
            <a:r>
              <a:rPr lang="tr-TR" altLang="tr-TR" sz="3600" b="1" dirty="0">
                <a:latin typeface="Tahoma" pitchFamily="34" charset="0"/>
                <a:ea typeface="ＭＳ Ｐゴシック" pitchFamily="34" charset="-128"/>
                <a:cs typeface="Tahoma" pitchFamily="34" charset="0"/>
              </a:rPr>
              <a:t>          IIA                               12-27</a:t>
            </a:r>
          </a:p>
        </p:txBody>
      </p:sp>
      <p:sp>
        <p:nvSpPr>
          <p:cNvPr id="52228" name="4 Metin kutusu"/>
          <p:cNvSpPr txBox="1">
            <a:spLocks noChangeArrowheads="1"/>
          </p:cNvSpPr>
          <p:nvPr/>
        </p:nvSpPr>
        <p:spPr bwMode="auto">
          <a:xfrm>
            <a:off x="251520" y="5805488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r-TR" altLang="tr-TR" b="1" i="1" dirty="0">
                <a:solidFill>
                  <a:srgbClr val="FF0000"/>
                </a:solidFill>
                <a:latin typeface="Tahoma" pitchFamily="34" charset="0"/>
                <a:ea typeface="ＭＳ Ｐゴシック" pitchFamily="34" charset="-128"/>
                <a:cs typeface="Tahoma" pitchFamily="34" charset="0"/>
              </a:rPr>
              <a:t>Wu Y, Molecular and Clinical Oncology ,2013</a:t>
            </a:r>
          </a:p>
          <a:p>
            <a:pPr algn="ctr"/>
            <a:r>
              <a:rPr lang="tr-TR" altLang="tr-TR" b="1" i="1" dirty="0">
                <a:solidFill>
                  <a:srgbClr val="FF0000"/>
                </a:solidFill>
                <a:latin typeface="Tahoma" pitchFamily="34" charset="0"/>
                <a:ea typeface="ＭＳ Ｐゴシック" pitchFamily="34" charset="-128"/>
                <a:cs typeface="Tahoma" pitchFamily="34" charset="0"/>
              </a:rPr>
              <a:t>Devaja O</a:t>
            </a:r>
            <a:r>
              <a:rPr lang="tr-TR" altLang="tr-TR" i="1" dirty="0">
                <a:solidFill>
                  <a:srgbClr val="FF0000"/>
                </a:solidFill>
                <a:latin typeface="Tahoma" pitchFamily="34" charset="0"/>
                <a:ea typeface="ＭＳ Ｐゴシック" pitchFamily="34" charset="-128"/>
                <a:cs typeface="Tahoma" pitchFamily="34" charset="0"/>
              </a:rPr>
              <a:t>. </a:t>
            </a:r>
            <a:r>
              <a:rPr lang="tr-TR" altLang="tr-TR" b="1" i="1" dirty="0">
                <a:solidFill>
                  <a:srgbClr val="FF0000"/>
                </a:solidFill>
                <a:latin typeface="Tahoma" pitchFamily="34" charset="0"/>
                <a:ea typeface="ＭＳ Ｐゴシック" pitchFamily="34" charset="-128"/>
                <a:cs typeface="Tahoma" pitchFamily="34" charset="0"/>
              </a:rPr>
              <a:t>Int J Obstet Gyneacol, 2012</a:t>
            </a:r>
            <a:endParaRPr lang="tr-TR" altLang="tr-TR" i="1" dirty="0">
              <a:solidFill>
                <a:srgbClr val="FF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464476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ChangeArrowheads="1"/>
          </p:cNvSpPr>
          <p:nvPr/>
        </p:nvSpPr>
        <p:spPr bwMode="auto">
          <a:xfrm>
            <a:off x="820738" y="1"/>
            <a:ext cx="7866062" cy="14176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 algn="ctr"/>
            <a:r>
              <a:rPr lang="tr-TR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5681</a:t>
            </a:r>
            <a:r>
              <a:rPr lang="tr-TR" sz="32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 Evre IA Hastanın </a:t>
            </a:r>
            <a:br>
              <a:rPr lang="tr-TR" sz="32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</a:br>
            <a:r>
              <a:rPr lang="tr-TR" sz="320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Nodal</a:t>
            </a:r>
            <a:r>
              <a:rPr lang="tr-TR" sz="32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 tutulum, </a:t>
            </a:r>
            <a:r>
              <a:rPr lang="tr-TR" sz="320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rekürrens</a:t>
            </a:r>
            <a:r>
              <a:rPr lang="tr-TR" sz="32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 ve ölüm yüzdeleri</a:t>
            </a:r>
          </a:p>
        </p:txBody>
      </p:sp>
      <p:graphicFrame>
        <p:nvGraphicFramePr>
          <p:cNvPr id="92215" name="Group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0871190"/>
              </p:ext>
            </p:extLst>
          </p:nvPr>
        </p:nvGraphicFramePr>
        <p:xfrm>
          <a:off x="611188" y="1628775"/>
          <a:ext cx="8137525" cy="5399089"/>
        </p:xfrm>
        <a:graphic>
          <a:graphicData uri="http://schemas.openxmlformats.org/drawingml/2006/table">
            <a:tbl>
              <a:tblPr/>
              <a:tblGrid>
                <a:gridCol w="2016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3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17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684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311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S.</a:t>
                      </a:r>
                      <a:r>
                        <a:rPr kumimoji="0" lang="tr-TR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İnvazyon</a:t>
                      </a:r>
                      <a:endParaRPr kumimoji="0" lang="tr-T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Hasta (n)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tr-TR" sz="2400" b="1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Nod (+)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(%)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Nüks</a:t>
                      </a:r>
                      <a:endParaRPr kumimoji="0" lang="tr-T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(%)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Ölüm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(%)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8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tr-T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tr-T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tr-TR" sz="2400" b="1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tr-TR" sz="2400" b="1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tr-T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5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&lt; 1 mm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2274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0.1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0.4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0.1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36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1 – 3 mm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1324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0.4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1.7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0.5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14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3.1 – 5 mm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674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2.1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3.7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1.9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3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tr-TR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tr-TR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tr-TR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tr-TR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tr-TR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92212" name="Text Box 52"/>
          <p:cNvSpPr txBox="1">
            <a:spLocks noChangeArrowheads="1"/>
          </p:cNvSpPr>
          <p:nvPr/>
        </p:nvSpPr>
        <p:spPr bwMode="auto">
          <a:xfrm>
            <a:off x="5724525" y="6583363"/>
            <a:ext cx="31559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tr-TR" sz="1200">
                <a:latin typeface="Comic Sans MS" pitchFamily="66" charset="0"/>
              </a:rPr>
              <a:t>Mota F. Acta Obstet Gynecol Scand 2003</a:t>
            </a:r>
          </a:p>
        </p:txBody>
      </p:sp>
      <p:sp>
        <p:nvSpPr>
          <p:cNvPr id="92213" name="AutoShape 53"/>
          <p:cNvSpPr>
            <a:spLocks/>
          </p:cNvSpPr>
          <p:nvPr/>
        </p:nvSpPr>
        <p:spPr bwMode="auto">
          <a:xfrm>
            <a:off x="468313" y="4005263"/>
            <a:ext cx="287337" cy="1225550"/>
          </a:xfrm>
          <a:prstGeom prst="leftBrace">
            <a:avLst>
              <a:gd name="adj1" fmla="val 35543"/>
              <a:gd name="adj2" fmla="val 50000"/>
            </a:avLst>
          </a:prstGeom>
          <a:noFill/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92214" name="Text Box 54"/>
          <p:cNvSpPr txBox="1">
            <a:spLocks noChangeArrowheads="1"/>
          </p:cNvSpPr>
          <p:nvPr/>
        </p:nvSpPr>
        <p:spPr bwMode="auto">
          <a:xfrm>
            <a:off x="0" y="4365625"/>
            <a:ext cx="64793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tr-TR" sz="2400" b="1" dirty="0"/>
              <a:t>1a1</a:t>
            </a:r>
          </a:p>
        </p:txBody>
      </p:sp>
      <p:sp>
        <p:nvSpPr>
          <p:cNvPr id="2" name="Metin kutusu 1"/>
          <p:cNvSpPr txBox="1"/>
          <p:nvPr/>
        </p:nvSpPr>
        <p:spPr>
          <a:xfrm>
            <a:off x="-3539" y="5795972"/>
            <a:ext cx="6431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/>
              <a:t>1a2</a:t>
            </a:r>
          </a:p>
        </p:txBody>
      </p:sp>
      <p:sp>
        <p:nvSpPr>
          <p:cNvPr id="3" name="Sol Ayraç 2"/>
          <p:cNvSpPr/>
          <p:nvPr/>
        </p:nvSpPr>
        <p:spPr>
          <a:xfrm>
            <a:off x="493713" y="5795972"/>
            <a:ext cx="118268" cy="36933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582799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186" name="Group 2"/>
          <p:cNvGrpSpPr>
            <a:grpSpLocks noChangeAspect="1"/>
          </p:cNvGrpSpPr>
          <p:nvPr/>
        </p:nvGrpSpPr>
        <p:grpSpPr bwMode="auto">
          <a:xfrm>
            <a:off x="1042988" y="0"/>
            <a:ext cx="7888287" cy="6335713"/>
            <a:chOff x="249" y="294"/>
            <a:chExt cx="5261" cy="3732"/>
          </a:xfrm>
        </p:grpSpPr>
        <p:sp>
          <p:nvSpPr>
            <p:cNvPr id="93187" name="AutoShape 3"/>
            <p:cNvSpPr>
              <a:spLocks noChangeAspect="1" noChangeArrowheads="1" noTextEdit="1"/>
            </p:cNvSpPr>
            <p:nvPr/>
          </p:nvSpPr>
          <p:spPr bwMode="auto">
            <a:xfrm>
              <a:off x="249" y="294"/>
              <a:ext cx="5261" cy="37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93188" name="Rectangle 4"/>
            <p:cNvSpPr>
              <a:spLocks noChangeArrowheads="1"/>
            </p:cNvSpPr>
            <p:nvPr/>
          </p:nvSpPr>
          <p:spPr bwMode="auto">
            <a:xfrm>
              <a:off x="592" y="296"/>
              <a:ext cx="4910" cy="9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93189" name="Rectangle 5"/>
            <p:cNvSpPr>
              <a:spLocks noChangeArrowheads="1"/>
            </p:cNvSpPr>
            <p:nvPr/>
          </p:nvSpPr>
          <p:spPr bwMode="auto">
            <a:xfrm>
              <a:off x="650" y="764"/>
              <a:ext cx="1120" cy="1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tr-TR">
                <a:solidFill>
                  <a:schemeClr val="hlink"/>
                </a:solidFill>
                <a:latin typeface="Comic Sans MS" pitchFamily="66" charset="0"/>
              </a:endParaRPr>
            </a:p>
          </p:txBody>
        </p:sp>
        <p:sp>
          <p:nvSpPr>
            <p:cNvPr id="93190" name="Rectangle 6"/>
            <p:cNvSpPr>
              <a:spLocks noChangeArrowheads="1"/>
            </p:cNvSpPr>
            <p:nvPr/>
          </p:nvSpPr>
          <p:spPr bwMode="auto">
            <a:xfrm>
              <a:off x="1490" y="764"/>
              <a:ext cx="222" cy="3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tr-TR" sz="4400">
                  <a:latin typeface="Comic Sans MS" pitchFamily="66" charset="0"/>
                </a:rPr>
                <a:t>  </a:t>
              </a:r>
              <a:endParaRPr lang="tr-TR">
                <a:solidFill>
                  <a:schemeClr val="hlink"/>
                </a:solidFill>
                <a:latin typeface="Comic Sans MS" pitchFamily="66" charset="0"/>
              </a:endParaRPr>
            </a:p>
          </p:txBody>
        </p:sp>
        <p:sp>
          <p:nvSpPr>
            <p:cNvPr id="93191" name="Rectangle 7"/>
            <p:cNvSpPr>
              <a:spLocks noChangeArrowheads="1"/>
            </p:cNvSpPr>
            <p:nvPr/>
          </p:nvSpPr>
          <p:spPr bwMode="auto">
            <a:xfrm>
              <a:off x="2375" y="764"/>
              <a:ext cx="466" cy="3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tr-TR" sz="4400">
                  <a:solidFill>
                    <a:srgbClr val="333399"/>
                  </a:solidFill>
                  <a:latin typeface="Tahoma" pitchFamily="34" charset="0"/>
                </a:rPr>
                <a:t>    </a:t>
              </a:r>
              <a:endParaRPr lang="tr-TR">
                <a:solidFill>
                  <a:schemeClr val="hlink"/>
                </a:solidFill>
                <a:latin typeface="Comic Sans MS" pitchFamily="66" charset="0"/>
              </a:endParaRPr>
            </a:p>
          </p:txBody>
        </p:sp>
        <p:sp>
          <p:nvSpPr>
            <p:cNvPr id="93192" name="Rectangle 8"/>
            <p:cNvSpPr>
              <a:spLocks noChangeArrowheads="1"/>
            </p:cNvSpPr>
            <p:nvPr/>
          </p:nvSpPr>
          <p:spPr bwMode="auto">
            <a:xfrm>
              <a:off x="3811" y="764"/>
              <a:ext cx="556" cy="3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tr-TR" sz="4400">
                  <a:solidFill>
                    <a:schemeClr val="hlink"/>
                  </a:solidFill>
                  <a:latin typeface="Comic Sans MS" pitchFamily="66" charset="0"/>
                </a:rPr>
                <a:t>     </a:t>
              </a:r>
            </a:p>
          </p:txBody>
        </p:sp>
        <p:sp>
          <p:nvSpPr>
            <p:cNvPr id="93193" name="Rectangle 9"/>
            <p:cNvSpPr>
              <a:spLocks noChangeArrowheads="1"/>
            </p:cNvSpPr>
            <p:nvPr/>
          </p:nvSpPr>
          <p:spPr bwMode="auto">
            <a:xfrm>
              <a:off x="251" y="1432"/>
              <a:ext cx="5258" cy="25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93194" name="Rectangle 10"/>
            <p:cNvSpPr>
              <a:spLocks noChangeArrowheads="1"/>
            </p:cNvSpPr>
            <p:nvPr/>
          </p:nvSpPr>
          <p:spPr bwMode="auto">
            <a:xfrm>
              <a:off x="309" y="1415"/>
              <a:ext cx="0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tr-TR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93195" name="Rectangle 11"/>
            <p:cNvSpPr>
              <a:spLocks noChangeArrowheads="1"/>
            </p:cNvSpPr>
            <p:nvPr/>
          </p:nvSpPr>
          <p:spPr bwMode="auto">
            <a:xfrm>
              <a:off x="472" y="1415"/>
              <a:ext cx="0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tr-TR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93196" name="Rectangle 12"/>
            <p:cNvSpPr>
              <a:spLocks noChangeArrowheads="1"/>
            </p:cNvSpPr>
            <p:nvPr/>
          </p:nvSpPr>
          <p:spPr bwMode="auto">
            <a:xfrm>
              <a:off x="309" y="1684"/>
              <a:ext cx="297" cy="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tr-TR" sz="2800" dirty="0">
                  <a:solidFill>
                    <a:srgbClr val="000000"/>
                  </a:solidFill>
                  <a:latin typeface="Tahoma" pitchFamily="34" charset="0"/>
                </a:rPr>
                <a:t>    </a:t>
              </a:r>
              <a:endParaRPr lang="tr-TR" dirty="0">
                <a:latin typeface="Comic Sans MS" pitchFamily="66" charset="0"/>
              </a:endParaRPr>
            </a:p>
          </p:txBody>
        </p:sp>
        <p:sp>
          <p:nvSpPr>
            <p:cNvPr id="93197" name="Rectangle 13"/>
            <p:cNvSpPr>
              <a:spLocks noChangeArrowheads="1"/>
            </p:cNvSpPr>
            <p:nvPr/>
          </p:nvSpPr>
          <p:spPr bwMode="auto">
            <a:xfrm>
              <a:off x="384" y="1684"/>
              <a:ext cx="2448" cy="2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tr-TR" sz="2800" u="sng" dirty="0">
                  <a:latin typeface="Comic Sans MS" pitchFamily="66" charset="0"/>
                </a:rPr>
                <a:t>LVSI   PN  tutulum</a:t>
              </a:r>
              <a:r>
                <a:rPr lang="tr-TR" sz="2800" u="sng" dirty="0">
                  <a:solidFill>
                    <a:srgbClr val="000000"/>
                  </a:solidFill>
                  <a:latin typeface="Tahoma" pitchFamily="34" charset="0"/>
                </a:rPr>
                <a:t>    </a:t>
              </a:r>
              <a:endParaRPr lang="tr-TR" dirty="0">
                <a:latin typeface="Comic Sans MS" pitchFamily="66" charset="0"/>
              </a:endParaRPr>
            </a:p>
          </p:txBody>
        </p:sp>
        <p:sp>
          <p:nvSpPr>
            <p:cNvPr id="93198" name="Rectangle 14"/>
            <p:cNvSpPr>
              <a:spLocks noChangeArrowheads="1"/>
            </p:cNvSpPr>
            <p:nvPr/>
          </p:nvSpPr>
          <p:spPr bwMode="auto">
            <a:xfrm>
              <a:off x="2710" y="1684"/>
              <a:ext cx="1129" cy="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tr-TR" sz="2800" u="sng" dirty="0">
                  <a:latin typeface="Comic Sans MS" pitchFamily="66" charset="0"/>
                </a:rPr>
                <a:t>Rekürrens</a:t>
              </a:r>
              <a:endParaRPr lang="tr-TR" dirty="0">
                <a:latin typeface="Comic Sans MS" pitchFamily="66" charset="0"/>
              </a:endParaRPr>
            </a:p>
          </p:txBody>
        </p:sp>
        <p:sp>
          <p:nvSpPr>
            <p:cNvPr id="93199" name="Rectangle 15"/>
            <p:cNvSpPr>
              <a:spLocks noChangeArrowheads="1"/>
            </p:cNvSpPr>
            <p:nvPr/>
          </p:nvSpPr>
          <p:spPr bwMode="auto">
            <a:xfrm>
              <a:off x="309" y="1953"/>
              <a:ext cx="3539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tr-TR" sz="3600" dirty="0">
                  <a:solidFill>
                    <a:srgbClr val="000000"/>
                  </a:solidFill>
                </a:rPr>
                <a:t>     </a:t>
              </a:r>
              <a:r>
                <a:rPr lang="tr-TR" sz="3600" dirty="0"/>
                <a:t>( -)         % 0.5          % 0.6</a:t>
              </a:r>
              <a:endParaRPr lang="tr-TR" sz="2400" dirty="0"/>
            </a:p>
          </p:txBody>
        </p:sp>
        <p:sp>
          <p:nvSpPr>
            <p:cNvPr id="93200" name="Rectangle 16"/>
            <p:cNvSpPr>
              <a:spLocks noChangeArrowheads="1"/>
            </p:cNvSpPr>
            <p:nvPr/>
          </p:nvSpPr>
          <p:spPr bwMode="auto">
            <a:xfrm>
              <a:off x="309" y="2222"/>
              <a:ext cx="3494" cy="3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tr-TR" sz="3600" dirty="0">
                  <a:solidFill>
                    <a:srgbClr val="000000"/>
                  </a:solidFill>
                </a:rPr>
                <a:t>     </a:t>
              </a:r>
              <a:r>
                <a:rPr lang="tr-TR" sz="3600" dirty="0"/>
                <a:t>(+)        % 4.7          % 4.6</a:t>
              </a:r>
              <a:endParaRPr lang="tr-TR" sz="2400" dirty="0"/>
            </a:p>
          </p:txBody>
        </p:sp>
        <p:sp>
          <p:nvSpPr>
            <p:cNvPr id="93202" name="Rectangle 18"/>
            <p:cNvSpPr>
              <a:spLocks noChangeArrowheads="1"/>
            </p:cNvSpPr>
            <p:nvPr/>
          </p:nvSpPr>
          <p:spPr bwMode="auto">
            <a:xfrm>
              <a:off x="309" y="2760"/>
              <a:ext cx="149" cy="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tr-TR" sz="2800">
                  <a:solidFill>
                    <a:srgbClr val="000000"/>
                  </a:solidFill>
                  <a:latin typeface="Tahoma" pitchFamily="34" charset="0"/>
                </a:rPr>
                <a:t>  </a:t>
              </a:r>
              <a:endParaRPr lang="tr-TR">
                <a:latin typeface="Comic Sans MS" pitchFamily="66" charset="0"/>
              </a:endParaRPr>
            </a:p>
          </p:txBody>
        </p:sp>
        <p:sp>
          <p:nvSpPr>
            <p:cNvPr id="93203" name="Rectangle 19"/>
            <p:cNvSpPr>
              <a:spLocks noChangeArrowheads="1"/>
            </p:cNvSpPr>
            <p:nvPr/>
          </p:nvSpPr>
          <p:spPr bwMode="auto">
            <a:xfrm>
              <a:off x="309" y="2729"/>
              <a:ext cx="2597" cy="2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tr-TR" sz="2800" u="sng" dirty="0">
                  <a:latin typeface="Comic Sans MS" pitchFamily="66" charset="0"/>
                </a:rPr>
                <a:t>  LVSI    PN  tutulum</a:t>
              </a:r>
              <a:r>
                <a:rPr lang="tr-TR" sz="2800" u="sng" dirty="0">
                  <a:solidFill>
                    <a:srgbClr val="000000"/>
                  </a:solidFill>
                  <a:latin typeface="Tahoma" pitchFamily="34" charset="0"/>
                </a:rPr>
                <a:t>    </a:t>
              </a:r>
              <a:endParaRPr lang="tr-TR" dirty="0">
                <a:latin typeface="Comic Sans MS" pitchFamily="66" charset="0"/>
              </a:endParaRPr>
            </a:p>
          </p:txBody>
        </p:sp>
        <p:sp>
          <p:nvSpPr>
            <p:cNvPr id="93204" name="Rectangle 20"/>
            <p:cNvSpPr>
              <a:spLocks noChangeArrowheads="1"/>
            </p:cNvSpPr>
            <p:nvPr/>
          </p:nvSpPr>
          <p:spPr bwMode="auto">
            <a:xfrm>
              <a:off x="2640" y="2760"/>
              <a:ext cx="1283" cy="2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tr-TR" sz="2800" u="sng" dirty="0">
                  <a:latin typeface="Comic Sans MS" pitchFamily="66" charset="0"/>
                </a:rPr>
                <a:t>  </a:t>
              </a:r>
              <a:r>
                <a:rPr lang="tr-TR" sz="2800" u="sng" dirty="0" err="1">
                  <a:latin typeface="Comic Sans MS" pitchFamily="66" charset="0"/>
                </a:rPr>
                <a:t>Rekürrens</a:t>
              </a:r>
              <a:endParaRPr lang="tr-TR" dirty="0">
                <a:latin typeface="Comic Sans MS" pitchFamily="66" charset="0"/>
              </a:endParaRPr>
            </a:p>
          </p:txBody>
        </p:sp>
        <p:sp>
          <p:nvSpPr>
            <p:cNvPr id="93205" name="Rectangle 21"/>
            <p:cNvSpPr>
              <a:spLocks noChangeArrowheads="1"/>
            </p:cNvSpPr>
            <p:nvPr/>
          </p:nvSpPr>
          <p:spPr bwMode="auto">
            <a:xfrm>
              <a:off x="309" y="3029"/>
              <a:ext cx="3234" cy="3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tr-TR" sz="3600" dirty="0">
                  <a:solidFill>
                    <a:srgbClr val="000000"/>
                  </a:solidFill>
                </a:rPr>
                <a:t>    </a:t>
              </a:r>
              <a:r>
                <a:rPr lang="tr-TR" sz="3600" dirty="0"/>
                <a:t>( -)        %3.4          %0.9</a:t>
              </a:r>
              <a:endParaRPr lang="tr-TR" sz="2400" dirty="0"/>
            </a:p>
          </p:txBody>
        </p:sp>
        <p:sp>
          <p:nvSpPr>
            <p:cNvPr id="93206" name="Rectangle 22"/>
            <p:cNvSpPr>
              <a:spLocks noChangeArrowheads="1"/>
            </p:cNvSpPr>
            <p:nvPr/>
          </p:nvSpPr>
          <p:spPr bwMode="auto">
            <a:xfrm>
              <a:off x="309" y="3298"/>
              <a:ext cx="3326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tr-TR" sz="3200" dirty="0">
                  <a:solidFill>
                    <a:srgbClr val="000000"/>
                  </a:solidFill>
                </a:rPr>
                <a:t>     </a:t>
              </a:r>
              <a:r>
                <a:rPr lang="tr-TR" sz="3200" dirty="0"/>
                <a:t>(+)         %11.1          %17.4</a:t>
              </a:r>
              <a:endParaRPr lang="tr-TR" sz="2000" dirty="0"/>
            </a:p>
          </p:txBody>
        </p:sp>
      </p:grpSp>
      <p:sp>
        <p:nvSpPr>
          <p:cNvPr id="93207" name="Text Box 23"/>
          <p:cNvSpPr txBox="1">
            <a:spLocks noChangeArrowheads="1"/>
          </p:cNvSpPr>
          <p:nvPr/>
        </p:nvSpPr>
        <p:spPr bwMode="auto">
          <a:xfrm>
            <a:off x="844847" y="188640"/>
            <a:ext cx="7018845" cy="15081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tr-TR" sz="4800" i="1" dirty="0">
                <a:solidFill>
                  <a:srgbClr val="FF0000"/>
                </a:solidFill>
                <a:latin typeface="Arial Black" pitchFamily="34" charset="0"/>
              </a:rPr>
              <a:t>LVSI - </a:t>
            </a:r>
            <a:r>
              <a:rPr lang="tr-TR" sz="4400" i="1" dirty="0">
                <a:solidFill>
                  <a:srgbClr val="FF0000"/>
                </a:solidFill>
                <a:latin typeface="Arial Black" pitchFamily="34" charset="0"/>
              </a:rPr>
              <a:t>Nodal Tutulum </a:t>
            </a:r>
          </a:p>
          <a:p>
            <a:pPr algn="ctr"/>
            <a:r>
              <a:rPr lang="tr-TR" sz="4400" i="1" dirty="0" err="1">
                <a:solidFill>
                  <a:srgbClr val="FF0000"/>
                </a:solidFill>
                <a:latin typeface="Arial Black" pitchFamily="34" charset="0"/>
              </a:rPr>
              <a:t>Nüks</a:t>
            </a:r>
            <a:r>
              <a:rPr lang="tr-TR" sz="4400" i="1" dirty="0">
                <a:solidFill>
                  <a:srgbClr val="FF0000"/>
                </a:solidFill>
                <a:latin typeface="Arial Black" pitchFamily="34" charset="0"/>
              </a:rPr>
              <a:t> İlişkisi</a:t>
            </a:r>
            <a:endParaRPr lang="en-US" sz="4400" i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179512" y="1903091"/>
            <a:ext cx="9332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b="1" i="1" u="sng" dirty="0">
                <a:solidFill>
                  <a:srgbClr val="FF0000"/>
                </a:solidFill>
              </a:rPr>
              <a:t>1A1</a:t>
            </a:r>
          </a:p>
        </p:txBody>
      </p:sp>
      <p:sp>
        <p:nvSpPr>
          <p:cNvPr id="3" name="Metin kutusu 2"/>
          <p:cNvSpPr txBox="1"/>
          <p:nvPr/>
        </p:nvSpPr>
        <p:spPr>
          <a:xfrm>
            <a:off x="179512" y="3601685"/>
            <a:ext cx="9332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b="1" u="sng" dirty="0">
                <a:solidFill>
                  <a:srgbClr val="FF0000"/>
                </a:solidFill>
              </a:rPr>
              <a:t>1A2</a:t>
            </a:r>
          </a:p>
        </p:txBody>
      </p:sp>
    </p:spTree>
    <p:extLst>
      <p:ext uri="{BB962C8B-B14F-4D97-AF65-F5344CB8AC3E}">
        <p14:creationId xmlns:p14="http://schemas.microsoft.com/office/powerpoint/2010/main" val="19137318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1959</TotalTime>
  <Words>2395</Words>
  <Application>Microsoft Office PowerPoint</Application>
  <PresentationFormat>Ekran Gösterisi (4:3)</PresentationFormat>
  <Paragraphs>484</Paragraphs>
  <Slides>59</Slides>
  <Notes>13</Notes>
  <HiddenSlides>0</HiddenSlides>
  <MMClips>4</MMClips>
  <ScaleCrop>false</ScaleCrop>
  <HeadingPairs>
    <vt:vector size="6" baseType="variant">
      <vt:variant>
        <vt:lpstr>Kullanılan Yazı Tipleri</vt:lpstr>
      </vt:variant>
      <vt:variant>
        <vt:i4>9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59</vt:i4>
      </vt:variant>
    </vt:vector>
  </HeadingPairs>
  <TitlesOfParts>
    <vt:vector size="69" baseType="lpstr">
      <vt:lpstr>ＭＳ Ｐゴシック</vt:lpstr>
      <vt:lpstr>Arial</vt:lpstr>
      <vt:lpstr>Arial Black</vt:lpstr>
      <vt:lpstr>Calibri</vt:lpstr>
      <vt:lpstr>Comic Sans MS</vt:lpstr>
      <vt:lpstr>Garamond</vt:lpstr>
      <vt:lpstr>Tahoma</vt:lpstr>
      <vt:lpstr>Times New Roman</vt:lpstr>
      <vt:lpstr>Wingdings</vt:lpstr>
      <vt:lpstr>Office Theme</vt:lpstr>
      <vt:lpstr>ERKEN EVRE SERVİKS KANSERİNİN YÖNETİMİ</vt:lpstr>
      <vt:lpstr>PowerPoint Sunusu</vt:lpstr>
      <vt:lpstr>PowerPoint Sunusu</vt:lpstr>
      <vt:lpstr>HİSTEREKTOMİ TİPLERİ</vt:lpstr>
      <vt:lpstr>PowerPoint Sunusu</vt:lpstr>
      <vt:lpstr>PowerPoint Sunusu</vt:lpstr>
      <vt:lpstr>PELVİK NODAL METASTAZ ORANI</vt:lpstr>
      <vt:lpstr>PowerPoint Sunusu</vt:lpstr>
      <vt:lpstr>PowerPoint Sunusu</vt:lpstr>
      <vt:lpstr> KLASİK YAKLAŞIM </vt:lpstr>
      <vt:lpstr>PowerPoint Sunusu</vt:lpstr>
      <vt:lpstr>Fertilite Koruyucu Evre IA1(&lt;3mm) </vt:lpstr>
      <vt:lpstr>PowerPoint Sunusu</vt:lpstr>
      <vt:lpstr>Fertilite Koruyucu Evre IA2(3-5mm)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Neoadjuvan KT sonrası fertilite koruyucu cerrahi</vt:lpstr>
      <vt:lpstr>PowerPoint Sunusu</vt:lpstr>
      <vt:lpstr>PowerPoint Sunusu</vt:lpstr>
      <vt:lpstr>PowerPoint Sunusu</vt:lpstr>
      <vt:lpstr>BSO ?</vt:lpstr>
      <vt:lpstr>PowerPoint Sunusu</vt:lpstr>
      <vt:lpstr>PowerPoint Sunusu</vt:lpstr>
      <vt:lpstr>Cerrahi tercihleri 2006-2010</vt:lpstr>
      <vt:lpstr>PowerPoint Sunusu</vt:lpstr>
      <vt:lpstr>PowerPoint Sunusu</vt:lpstr>
      <vt:lpstr>SENTİNEL LENF NODU(SLN) HARİTALANDIRMASININ AVANTAJLARI</vt:lpstr>
      <vt:lpstr>SERVİKSİN LENFATİK DRENAJI</vt:lpstr>
      <vt:lpstr>PowerPoint Sunusu</vt:lpstr>
      <vt:lpstr>SENTİNEL LENF NODU SAPTAMA ORANI</vt:lpstr>
      <vt:lpstr>DÜŞÜK HACİM HASTALIK</vt:lpstr>
      <vt:lpstr>SENTİNEL NODUN DUYARLILIĞI </vt:lpstr>
      <vt:lpstr>CERRAHPAŞA TIP FAKÜLTESİ DENEYİMİ </vt:lpstr>
      <vt:lpstr>CERRAHPAŞA TIP FAKÜLTESİ DENEYİMİ </vt:lpstr>
      <vt:lpstr>SENTİNEL LENF NODU LOKALİZASYONLARI</vt:lpstr>
      <vt:lpstr>PowerPoint Sunusu</vt:lpstr>
      <vt:lpstr>PowerPoint Sunusu</vt:lpstr>
      <vt:lpstr>PowerPoint Sunusu</vt:lpstr>
      <vt:lpstr>ERKEN EVRE SERVİKS KANSERİNDE PARAMETRİAL TUTULUM</vt:lpstr>
      <vt:lpstr>PowerPoint Sunusu</vt:lpstr>
      <vt:lpstr>PowerPoint Sunusu</vt:lpstr>
      <vt:lpstr>PowerPoint Sunusu</vt:lpstr>
      <vt:lpstr>PowerPoint Sunusu</vt:lpstr>
      <vt:lpstr>PowerPoint Sunusu</vt:lpstr>
      <vt:lpstr>CTF JİNEKOLOJİK ONKOLOJİ  BİLİM DALI SONUÇLARI</vt:lpstr>
      <vt:lpstr>CTF JİNEKOLOJİK ONKOLOJİ BİLİM DALI 1996-2016 KLİNİK EVRE 1A1-1B2 ( n=223)</vt:lpstr>
      <vt:lpstr>DEVAM EDEN PROSPEKTİF ÇALIŞMALAR-SHAPE TRİAL (GCIG: Gynecologic Cancer InterGroup)</vt:lpstr>
      <vt:lpstr>SHAPE TRİAL</vt:lpstr>
      <vt:lpstr>DEVAM EDEN PROSPEKTİF ÇALIŞMALAR-CONCERV TRİAL (Conservative Surgery for Women With Cervical Cancer) </vt:lpstr>
      <vt:lpstr>DEVAM EDEN PROSPEKTİF ÇALIŞMALAR-GOG 278 TRİAL(Studying the Physical Function and Quality of Life Before and After Surgery in Patients With Stage I Cervical Cancer)</vt:lpstr>
      <vt:lpstr>DEVAM EDEN PROSPEKTİF ÇALIŞMALAR LESs Surgical Radicality for EaRly Stage Cervical Cancer (LESSER TRİAL)</vt:lpstr>
      <vt:lpstr>NEOADJUVAN KT</vt:lpstr>
      <vt:lpstr>PowerPoint Sunusu</vt:lpstr>
      <vt:lpstr>SONUÇ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MANAGAMENT OF EARLY STAGE CERVİCAL CANCER</dc:title>
  <dc:creator>HASAN</dc:creator>
  <cp:lastModifiedBy>AlphaBeta</cp:lastModifiedBy>
  <cp:revision>83</cp:revision>
  <dcterms:created xsi:type="dcterms:W3CDTF">2016-11-20T11:31:46Z</dcterms:created>
  <dcterms:modified xsi:type="dcterms:W3CDTF">2018-05-26T00:27:50Z</dcterms:modified>
</cp:coreProperties>
</file>