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484" r:id="rId4"/>
    <p:sldId id="529" r:id="rId5"/>
    <p:sldId id="513" r:id="rId6"/>
    <p:sldId id="515" r:id="rId7"/>
    <p:sldId id="530" r:id="rId8"/>
    <p:sldId id="555" r:id="rId9"/>
    <p:sldId id="531" r:id="rId10"/>
    <p:sldId id="560" r:id="rId11"/>
    <p:sldId id="532" r:id="rId12"/>
    <p:sldId id="558" r:id="rId13"/>
    <p:sldId id="559" r:id="rId14"/>
    <p:sldId id="509" r:id="rId15"/>
    <p:sldId id="510" r:id="rId16"/>
    <p:sldId id="511" r:id="rId17"/>
    <p:sldId id="512" r:id="rId18"/>
    <p:sldId id="561" r:id="rId19"/>
    <p:sldId id="562" r:id="rId20"/>
    <p:sldId id="517" r:id="rId21"/>
    <p:sldId id="514" r:id="rId22"/>
    <p:sldId id="489" r:id="rId23"/>
    <p:sldId id="550" r:id="rId24"/>
    <p:sldId id="551" r:id="rId25"/>
    <p:sldId id="552" r:id="rId26"/>
    <p:sldId id="553" r:id="rId27"/>
    <p:sldId id="554" r:id="rId28"/>
    <p:sldId id="533" r:id="rId29"/>
    <p:sldId id="536" r:id="rId30"/>
    <p:sldId id="564" r:id="rId31"/>
    <p:sldId id="563" r:id="rId32"/>
    <p:sldId id="537" r:id="rId33"/>
    <p:sldId id="538" r:id="rId34"/>
    <p:sldId id="539" r:id="rId35"/>
    <p:sldId id="540" r:id="rId36"/>
    <p:sldId id="541" r:id="rId37"/>
    <p:sldId id="542" r:id="rId38"/>
    <p:sldId id="543" r:id="rId39"/>
    <p:sldId id="544" r:id="rId40"/>
    <p:sldId id="519" r:id="rId41"/>
    <p:sldId id="545" r:id="rId42"/>
    <p:sldId id="546" r:id="rId43"/>
    <p:sldId id="547" r:id="rId44"/>
    <p:sldId id="548" r:id="rId45"/>
    <p:sldId id="549" r:id="rId46"/>
    <p:sldId id="565" r:id="rId47"/>
    <p:sldId id="488" r:id="rId48"/>
    <p:sldId id="528" r:id="rId49"/>
    <p:sldId id="505" r:id="rId50"/>
    <p:sldId id="516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5CA379A6-9A25-7E4A-BD2F-54C0138A5BDC}">
          <p14:sldIdLst>
            <p14:sldId id="256"/>
            <p14:sldId id="257"/>
            <p14:sldId id="484"/>
            <p14:sldId id="529"/>
            <p14:sldId id="513"/>
            <p14:sldId id="515"/>
            <p14:sldId id="530"/>
            <p14:sldId id="555"/>
            <p14:sldId id="531"/>
            <p14:sldId id="560"/>
            <p14:sldId id="532"/>
            <p14:sldId id="558"/>
            <p14:sldId id="559"/>
            <p14:sldId id="509"/>
            <p14:sldId id="510"/>
            <p14:sldId id="511"/>
            <p14:sldId id="512"/>
            <p14:sldId id="561"/>
            <p14:sldId id="562"/>
            <p14:sldId id="517"/>
            <p14:sldId id="514"/>
            <p14:sldId id="489"/>
            <p14:sldId id="550"/>
            <p14:sldId id="551"/>
            <p14:sldId id="552"/>
            <p14:sldId id="553"/>
            <p14:sldId id="554"/>
            <p14:sldId id="533"/>
            <p14:sldId id="536"/>
            <p14:sldId id="564"/>
            <p14:sldId id="563"/>
            <p14:sldId id="537"/>
            <p14:sldId id="538"/>
            <p14:sldId id="539"/>
            <p14:sldId id="540"/>
            <p14:sldId id="541"/>
            <p14:sldId id="542"/>
            <p14:sldId id="543"/>
            <p14:sldId id="544"/>
            <p14:sldId id="519"/>
            <p14:sldId id="545"/>
            <p14:sldId id="546"/>
            <p14:sldId id="547"/>
            <p14:sldId id="548"/>
            <p14:sldId id="549"/>
            <p14:sldId id="565"/>
            <p14:sldId id="488"/>
            <p14:sldId id="528"/>
            <p14:sldId id="505"/>
            <p14:sldId id="5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77"/>
  </p:normalViewPr>
  <p:slideViewPr>
    <p:cSldViewPr snapToGrid="0" snapToObjects="1">
      <p:cViewPr>
        <p:scale>
          <a:sx n="90" d="100"/>
          <a:sy n="90" d="100"/>
        </p:scale>
        <p:origin x="1496" y="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D6F771-8DF2-4221-B22D-955F355EC54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117FE70-43FC-414C-A2F2-ECD508FA19B3}">
      <dgm:prSet phldrT="[Metin]"/>
      <dgm:spPr/>
      <dgm:t>
        <a:bodyPr/>
        <a:lstStyle/>
        <a:p>
          <a:r>
            <a:rPr lang="tr-TR" dirty="0" smtClean="0"/>
            <a:t>Sitoloji </a:t>
          </a:r>
          <a:r>
            <a:rPr lang="tr-TR" dirty="0" smtClean="0"/>
            <a:t>+ HPV test</a:t>
          </a:r>
          <a:endParaRPr lang="tr-TR" dirty="0"/>
        </a:p>
      </dgm:t>
    </dgm:pt>
    <dgm:pt modelId="{4871C150-8260-4A27-AE1C-2EA578A84946}" type="parTrans" cxnId="{7EEC1C41-454C-4F8E-92DE-B04599B9975A}">
      <dgm:prSet/>
      <dgm:spPr/>
      <dgm:t>
        <a:bodyPr/>
        <a:lstStyle/>
        <a:p>
          <a:endParaRPr lang="tr-TR"/>
        </a:p>
      </dgm:t>
    </dgm:pt>
    <dgm:pt modelId="{284D8147-B8D1-478B-8A42-CB575B0A8529}" type="sibTrans" cxnId="{7EEC1C41-454C-4F8E-92DE-B04599B9975A}">
      <dgm:prSet/>
      <dgm:spPr/>
      <dgm:t>
        <a:bodyPr/>
        <a:lstStyle/>
        <a:p>
          <a:endParaRPr lang="tr-TR"/>
        </a:p>
      </dgm:t>
    </dgm:pt>
    <dgm:pt modelId="{82B5DEA8-15CC-4CF0-AA16-3884D2681569}">
      <dgm:prSet phldrT="[Metin]"/>
      <dgm:spPr/>
      <dgm:t>
        <a:bodyPr/>
        <a:lstStyle/>
        <a:p>
          <a:r>
            <a:rPr lang="tr-TR" dirty="0" smtClean="0"/>
            <a:t>5 yılda bir</a:t>
          </a:r>
          <a:endParaRPr lang="tr-TR" dirty="0"/>
        </a:p>
      </dgm:t>
    </dgm:pt>
    <dgm:pt modelId="{D906F681-0852-4F6C-94BF-EE320A6470B2}" type="parTrans" cxnId="{86F95295-E924-4939-98E9-DB0AAF7A657A}">
      <dgm:prSet/>
      <dgm:spPr/>
      <dgm:t>
        <a:bodyPr/>
        <a:lstStyle/>
        <a:p>
          <a:endParaRPr lang="tr-TR"/>
        </a:p>
      </dgm:t>
    </dgm:pt>
    <dgm:pt modelId="{84F1C309-EEC5-4BFF-BEA4-1B271E7725E5}" type="sibTrans" cxnId="{86F95295-E924-4939-98E9-DB0AAF7A657A}">
      <dgm:prSet/>
      <dgm:spPr/>
      <dgm:t>
        <a:bodyPr/>
        <a:lstStyle/>
        <a:p>
          <a:endParaRPr lang="tr-TR"/>
        </a:p>
      </dgm:t>
    </dgm:pt>
    <dgm:pt modelId="{3BDEEF12-B541-43E8-9C83-2FDA876A768B}">
      <dgm:prSet phldrT="[Metin]"/>
      <dgm:spPr/>
      <dgm:t>
        <a:bodyPr/>
        <a:lstStyle/>
        <a:p>
          <a:r>
            <a:rPr lang="tr-TR" dirty="0" smtClean="0"/>
            <a:t>Sadece sitoloji</a:t>
          </a:r>
          <a:endParaRPr lang="tr-TR" dirty="0"/>
        </a:p>
      </dgm:t>
    </dgm:pt>
    <dgm:pt modelId="{2DC603DE-22C5-4306-B6E2-FFDD95A43AD9}" type="parTrans" cxnId="{295307BB-FCD2-4259-81BF-14DB4B61EBB9}">
      <dgm:prSet/>
      <dgm:spPr/>
      <dgm:t>
        <a:bodyPr/>
        <a:lstStyle/>
        <a:p>
          <a:endParaRPr lang="tr-TR"/>
        </a:p>
      </dgm:t>
    </dgm:pt>
    <dgm:pt modelId="{694B082E-B932-479B-B024-24E921E63344}" type="sibTrans" cxnId="{295307BB-FCD2-4259-81BF-14DB4B61EBB9}">
      <dgm:prSet/>
      <dgm:spPr/>
      <dgm:t>
        <a:bodyPr/>
        <a:lstStyle/>
        <a:p>
          <a:endParaRPr lang="tr-TR"/>
        </a:p>
      </dgm:t>
    </dgm:pt>
    <dgm:pt modelId="{D192BF7D-CA2D-4F49-8F13-F339BD1785E1}">
      <dgm:prSet phldrT="[Metin]"/>
      <dgm:spPr/>
      <dgm:t>
        <a:bodyPr/>
        <a:lstStyle/>
        <a:p>
          <a:r>
            <a:rPr lang="tr-TR" dirty="0" smtClean="0"/>
            <a:t>3 yılda bir</a:t>
          </a:r>
          <a:endParaRPr lang="tr-TR" dirty="0"/>
        </a:p>
      </dgm:t>
    </dgm:pt>
    <dgm:pt modelId="{2F4922AD-F1D4-4CF4-BA95-3FD4E1B4812F}" type="parTrans" cxnId="{A665C341-A962-48D4-AE25-5E891ED0188F}">
      <dgm:prSet/>
      <dgm:spPr/>
      <dgm:t>
        <a:bodyPr/>
        <a:lstStyle/>
        <a:p>
          <a:endParaRPr lang="tr-TR"/>
        </a:p>
      </dgm:t>
    </dgm:pt>
    <dgm:pt modelId="{D631886F-C36A-4E83-A9E1-BC9A95748B37}" type="sibTrans" cxnId="{A665C341-A962-48D4-AE25-5E891ED0188F}">
      <dgm:prSet/>
      <dgm:spPr/>
      <dgm:t>
        <a:bodyPr/>
        <a:lstStyle/>
        <a:p>
          <a:endParaRPr lang="tr-TR"/>
        </a:p>
      </dgm:t>
    </dgm:pt>
    <dgm:pt modelId="{A3279E86-C88A-4380-A17E-E6B32EABFAC6}" type="pres">
      <dgm:prSet presAssocID="{ABD6F771-8DF2-4221-B22D-955F355EC5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109B543-D6E0-4936-8A7E-8A399BE9D65E}" type="pres">
      <dgm:prSet presAssocID="{2117FE70-43FC-414C-A2F2-ECD508FA19B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4A9248-2671-4C28-B737-A805139E626E}" type="pres">
      <dgm:prSet presAssocID="{2117FE70-43FC-414C-A2F2-ECD508FA19B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875EE7C-5AA1-4E31-BB73-BDE4CCD96DC7}" type="pres">
      <dgm:prSet presAssocID="{3BDEEF12-B541-43E8-9C83-2FDA876A768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CEF110-A75B-4E4F-AA0D-47245499D84A}" type="pres">
      <dgm:prSet presAssocID="{3BDEEF12-B541-43E8-9C83-2FDA876A768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95307BB-FCD2-4259-81BF-14DB4B61EBB9}" srcId="{ABD6F771-8DF2-4221-B22D-955F355EC544}" destId="{3BDEEF12-B541-43E8-9C83-2FDA876A768B}" srcOrd="1" destOrd="0" parTransId="{2DC603DE-22C5-4306-B6E2-FFDD95A43AD9}" sibTransId="{694B082E-B932-479B-B024-24E921E63344}"/>
    <dgm:cxn modelId="{D00C2156-EED0-9140-B33C-13E9E5884F75}" type="presOf" srcId="{ABD6F771-8DF2-4221-B22D-955F355EC544}" destId="{A3279E86-C88A-4380-A17E-E6B32EABFAC6}" srcOrd="0" destOrd="0" presId="urn:microsoft.com/office/officeart/2005/8/layout/vList2"/>
    <dgm:cxn modelId="{86F95295-E924-4939-98E9-DB0AAF7A657A}" srcId="{2117FE70-43FC-414C-A2F2-ECD508FA19B3}" destId="{82B5DEA8-15CC-4CF0-AA16-3884D2681569}" srcOrd="0" destOrd="0" parTransId="{D906F681-0852-4F6C-94BF-EE320A6470B2}" sibTransId="{84F1C309-EEC5-4BFF-BEA4-1B271E7725E5}"/>
    <dgm:cxn modelId="{A665C341-A962-48D4-AE25-5E891ED0188F}" srcId="{3BDEEF12-B541-43E8-9C83-2FDA876A768B}" destId="{D192BF7D-CA2D-4F49-8F13-F339BD1785E1}" srcOrd="0" destOrd="0" parTransId="{2F4922AD-F1D4-4CF4-BA95-3FD4E1B4812F}" sibTransId="{D631886F-C36A-4E83-A9E1-BC9A95748B37}"/>
    <dgm:cxn modelId="{DF9AEDC4-293E-4643-8CE2-42C5E0D65410}" type="presOf" srcId="{2117FE70-43FC-414C-A2F2-ECD508FA19B3}" destId="{B109B543-D6E0-4936-8A7E-8A399BE9D65E}" srcOrd="0" destOrd="0" presId="urn:microsoft.com/office/officeart/2005/8/layout/vList2"/>
    <dgm:cxn modelId="{FE61657B-6FC9-9849-8D72-21FD8ABE7A32}" type="presOf" srcId="{3BDEEF12-B541-43E8-9C83-2FDA876A768B}" destId="{9875EE7C-5AA1-4E31-BB73-BDE4CCD96DC7}" srcOrd="0" destOrd="0" presId="urn:microsoft.com/office/officeart/2005/8/layout/vList2"/>
    <dgm:cxn modelId="{8BEE86A7-C00F-7A4F-AE79-A52359309214}" type="presOf" srcId="{D192BF7D-CA2D-4F49-8F13-F339BD1785E1}" destId="{E8CEF110-A75B-4E4F-AA0D-47245499D84A}" srcOrd="0" destOrd="0" presId="urn:microsoft.com/office/officeart/2005/8/layout/vList2"/>
    <dgm:cxn modelId="{7EEC1C41-454C-4F8E-92DE-B04599B9975A}" srcId="{ABD6F771-8DF2-4221-B22D-955F355EC544}" destId="{2117FE70-43FC-414C-A2F2-ECD508FA19B3}" srcOrd="0" destOrd="0" parTransId="{4871C150-8260-4A27-AE1C-2EA578A84946}" sibTransId="{284D8147-B8D1-478B-8A42-CB575B0A8529}"/>
    <dgm:cxn modelId="{6B3621D2-A24D-0643-A73E-8F6D06A840E2}" type="presOf" srcId="{82B5DEA8-15CC-4CF0-AA16-3884D2681569}" destId="{9C4A9248-2671-4C28-B737-A805139E626E}" srcOrd="0" destOrd="0" presId="urn:microsoft.com/office/officeart/2005/8/layout/vList2"/>
    <dgm:cxn modelId="{80DE10EC-93D8-5240-AA6F-ED63E5095AED}" type="presParOf" srcId="{A3279E86-C88A-4380-A17E-E6B32EABFAC6}" destId="{B109B543-D6E0-4936-8A7E-8A399BE9D65E}" srcOrd="0" destOrd="0" presId="urn:microsoft.com/office/officeart/2005/8/layout/vList2"/>
    <dgm:cxn modelId="{23074F86-542B-B54B-B9B1-CE7D89979050}" type="presParOf" srcId="{A3279E86-C88A-4380-A17E-E6B32EABFAC6}" destId="{9C4A9248-2671-4C28-B737-A805139E626E}" srcOrd="1" destOrd="0" presId="urn:microsoft.com/office/officeart/2005/8/layout/vList2"/>
    <dgm:cxn modelId="{23AE6B04-4740-1041-AA9C-C05C45E5DD0F}" type="presParOf" srcId="{A3279E86-C88A-4380-A17E-E6B32EABFAC6}" destId="{9875EE7C-5AA1-4E31-BB73-BDE4CCD96DC7}" srcOrd="2" destOrd="0" presId="urn:microsoft.com/office/officeart/2005/8/layout/vList2"/>
    <dgm:cxn modelId="{830E68E2-1636-8448-9630-759DF16F7E92}" type="presParOf" srcId="{A3279E86-C88A-4380-A17E-E6B32EABFAC6}" destId="{E8CEF110-A75B-4E4F-AA0D-47245499D84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09B543-D6E0-4936-8A7E-8A399BE9D65E}">
      <dsp:nvSpPr>
        <dsp:cNvPr id="0" name=""/>
        <dsp:cNvSpPr/>
      </dsp:nvSpPr>
      <dsp:spPr>
        <a:xfrm>
          <a:off x="0" y="33006"/>
          <a:ext cx="8229600" cy="1319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 smtClean="0"/>
            <a:t>Sitoloji </a:t>
          </a:r>
          <a:r>
            <a:rPr lang="tr-TR" sz="5500" kern="1200" dirty="0" smtClean="0"/>
            <a:t>+ HPV test</a:t>
          </a:r>
          <a:endParaRPr lang="tr-TR" sz="5500" kern="1200" dirty="0"/>
        </a:p>
      </dsp:txBody>
      <dsp:txXfrm>
        <a:off x="64397" y="97403"/>
        <a:ext cx="8100806" cy="1190381"/>
      </dsp:txXfrm>
    </dsp:sp>
    <dsp:sp modelId="{9C4A9248-2671-4C28-B737-A805139E626E}">
      <dsp:nvSpPr>
        <dsp:cNvPr id="0" name=""/>
        <dsp:cNvSpPr/>
      </dsp:nvSpPr>
      <dsp:spPr>
        <a:xfrm>
          <a:off x="0" y="1352181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4300" kern="1200" dirty="0" smtClean="0"/>
            <a:t>5 yılda bir</a:t>
          </a:r>
          <a:endParaRPr lang="tr-TR" sz="4300" kern="1200" dirty="0"/>
        </a:p>
      </dsp:txBody>
      <dsp:txXfrm>
        <a:off x="0" y="1352181"/>
        <a:ext cx="8229600" cy="910800"/>
      </dsp:txXfrm>
    </dsp:sp>
    <dsp:sp modelId="{9875EE7C-5AA1-4E31-BB73-BDE4CCD96DC7}">
      <dsp:nvSpPr>
        <dsp:cNvPr id="0" name=""/>
        <dsp:cNvSpPr/>
      </dsp:nvSpPr>
      <dsp:spPr>
        <a:xfrm>
          <a:off x="0" y="2262981"/>
          <a:ext cx="8229600" cy="1319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 smtClean="0"/>
            <a:t>Sadece sitoloji</a:t>
          </a:r>
          <a:endParaRPr lang="tr-TR" sz="5500" kern="1200" dirty="0"/>
        </a:p>
      </dsp:txBody>
      <dsp:txXfrm>
        <a:off x="64397" y="2327378"/>
        <a:ext cx="8100806" cy="1190381"/>
      </dsp:txXfrm>
    </dsp:sp>
    <dsp:sp modelId="{E8CEF110-A75B-4E4F-AA0D-47245499D84A}">
      <dsp:nvSpPr>
        <dsp:cNvPr id="0" name=""/>
        <dsp:cNvSpPr/>
      </dsp:nvSpPr>
      <dsp:spPr>
        <a:xfrm>
          <a:off x="0" y="3582156"/>
          <a:ext cx="8229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4300" kern="1200" dirty="0" smtClean="0"/>
            <a:t>3 yılda bir</a:t>
          </a:r>
          <a:endParaRPr lang="tr-TR" sz="4300" kern="1200" dirty="0"/>
        </a:p>
      </dsp:txBody>
      <dsp:txXfrm>
        <a:off x="0" y="3582156"/>
        <a:ext cx="8229600" cy="910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A0292-1D97-461B-B335-31DAFD447840}" type="datetimeFigureOut">
              <a:rPr lang="tr-TR" smtClean="0"/>
              <a:pPr/>
              <a:t>20.05.2018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0ED84-AA07-43A9-A811-F8A7EB968E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9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1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1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5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2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8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39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5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95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E458D-DE47-0C45-B18B-AEDDECC1B931}" type="datetimeFigureOut">
              <a:rPr lang="en-US" smtClean="0"/>
              <a:pPr/>
              <a:t>5/20/18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Relationship Id="rId3" Type="http://schemas.openxmlformats.org/officeDocument/2006/relationships/image" Target="../media/image18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Relationship Id="rId3" Type="http://schemas.openxmlformats.org/officeDocument/2006/relationships/image" Target="../media/image20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tiff"/><Relationship Id="rId3" Type="http://schemas.openxmlformats.org/officeDocument/2006/relationships/image" Target="../media/image2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.tr/url?sa=i&amp;source=images&amp;cd=&amp;cad=rja&amp;docid=jmpZVV_mER-YxM&amp;tbnid=fz2UnHaRoVg9aM:&amp;ved=0CAgQjRwwAA&amp;url=http://yogabellystudio.com/blog/?p=1052&amp;ei=rSNHUvXsN8iltAbTl4CIAQ&amp;psig=AFQjCNHsNlMQLoYBtI0jxRSDkSca4U3bVg&amp;ust=1380480301952885" TargetMode="External"/><Relationship Id="rId3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.tr/url?sa=i&amp;source=images&amp;cd=&amp;cad=rja&amp;docid=XX5BNM3-oSFxlM&amp;tbnid=GsH5VdpNFcQtHM:&amp;ved=0CAgQjRwwADjEAQ&amp;url=http://www.fitsugar.com/What-Young-Women-Should-Do-Lower-Breast-Cancer-Risks-19838076&amp;ei=511HUoLhM4PJtAaL14GoDg&amp;psig=AFQjCNGHSiu1Cs8zxU-arKgTFlNmMUYYkA&amp;ust=1380495207886106" TargetMode="External"/><Relationship Id="rId3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.tr/url?sa=i&amp;source=images&amp;cd=&amp;cad=rja&amp;docid=XX5BNM3-oSFxlM&amp;tbnid=GsH5VdpNFcQtHM:&amp;ved=0CAgQjRwwADjEAQ&amp;url=http://www.fitsugar.com/What-Young-Women-Should-Do-Lower-Breast-Cancer-Risks-19838076&amp;ei=511HUoLhM4PJtAaL14GoDg&amp;psig=AFQjCNGHSiu1Cs8zxU-arKgTFlNmMUYYkA&amp;ust=1380495207886106" TargetMode="External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hyperlink" Target="http://www.google.com.tr/url?sa=i&amp;source=images&amp;cd=&amp;cad=rja&amp;docid=pjOAGekSRmeIXM&amp;tbnid=nz08UiOYGQyY-M:&amp;ved=0CAgQjRwwADiqAg&amp;url=http://www.privatemdlabs.com/blood-testing-news/Breast/Women-in-their-40s-ignore-mammogram-recommendations$441495.php&amp;ei=jV5HUtDgPMfZswaExYHYCA&amp;psig=AFQjCNFiMsJg0OuZL2dJ79t76gmMsojDbg&amp;ust=1380495374051025" TargetMode="External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oogle.com.tr/url?sa=i&amp;source=images&amp;cd=&amp;cad=rja&amp;docid=pjOAGekSRmeIXM&amp;tbnid=nz08UiOYGQyY-M:&amp;ved=0CAgQjRwwADiqAg&amp;url=http://www.privatemdlabs.com/blood-testing-news/Breast/Women-in-their-40s-ignore-mammogram-recommendations$441495.php&amp;ei=jV5HUtDgPMfZswaExYHYCA&amp;psig=AFQjCNFiMsJg0OuZL2dJ79t76gmMsojDbg&amp;ust=1380495374051025" TargetMode="External"/><Relationship Id="rId3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f"/><Relationship Id="rId3" Type="http://schemas.openxmlformats.org/officeDocument/2006/relationships/image" Target="../media/image31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4" Type="http://schemas.openxmlformats.org/officeDocument/2006/relationships/image" Target="../media/image34.tif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Relationship Id="rId3" Type="http://schemas.openxmlformats.org/officeDocument/2006/relationships/image" Target="../media/image37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Relationship Id="rId3" Type="http://schemas.openxmlformats.org/officeDocument/2006/relationships/image" Target="../media/image40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tiff"/><Relationship Id="rId3" Type="http://schemas.openxmlformats.org/officeDocument/2006/relationships/image" Target="../media/image45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773" y="2560321"/>
            <a:ext cx="8734567" cy="1766454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Serviks</a:t>
            </a:r>
            <a:r>
              <a:rPr lang="tr-TR" b="1" dirty="0" smtClean="0"/>
              <a:t> Kanserinden </a:t>
            </a:r>
            <a:br>
              <a:rPr lang="tr-TR" b="1" dirty="0" smtClean="0"/>
            </a:br>
            <a:r>
              <a:rPr lang="tr-TR" b="1" dirty="0" smtClean="0"/>
              <a:t>Korunmada Son Durum: </a:t>
            </a:r>
            <a:br>
              <a:rPr lang="tr-TR" b="1" dirty="0" smtClean="0"/>
            </a:br>
            <a:r>
              <a:rPr lang="tr-TR" sz="3100" b="1" dirty="0" err="1" smtClean="0"/>
              <a:t>Primer</a:t>
            </a:r>
            <a:r>
              <a:rPr lang="tr-TR" sz="3100" b="1" dirty="0" smtClean="0"/>
              <a:t> (Aşılar) ve </a:t>
            </a:r>
            <a:r>
              <a:rPr lang="tr-TR" sz="3100" b="1" dirty="0" err="1" smtClean="0"/>
              <a:t>Sekonder</a:t>
            </a:r>
            <a:r>
              <a:rPr lang="tr-TR" sz="3100" b="1" dirty="0" smtClean="0"/>
              <a:t> Koruma (</a:t>
            </a:r>
            <a:r>
              <a:rPr lang="tr-TR" sz="3100" b="1" dirty="0" err="1" smtClean="0"/>
              <a:t>smear</a:t>
            </a:r>
            <a:r>
              <a:rPr lang="tr-TR" sz="3100" b="1" dirty="0" smtClean="0"/>
              <a:t> – HPV)</a:t>
            </a:r>
            <a:endParaRPr lang="en-US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0635"/>
            <a:ext cx="6400800" cy="191315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tr-TR" sz="24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Dr. A </a:t>
            </a:r>
            <a:r>
              <a:rPr lang="en-US" sz="2800" b="1" i="1" dirty="0">
                <a:solidFill>
                  <a:schemeClr val="bg1">
                    <a:lumMod val="50000"/>
                  </a:schemeClr>
                </a:solidFill>
              </a:rPr>
              <a:t>Cem </a:t>
            </a: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İyibozkurt</a:t>
            </a:r>
            <a:r>
              <a:rPr lang="tr-TR" sz="2800" b="1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tr-TR" sz="2800" b="1" i="1" dirty="0" err="1" smtClean="0">
                <a:solidFill>
                  <a:schemeClr val="bg1">
                    <a:lumMod val="50000"/>
                  </a:schemeClr>
                </a:solidFill>
              </a:rPr>
              <a:t>PhD</a:t>
            </a:r>
            <a:endParaRPr lang="tr-TR" sz="2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stanbul Bilim Üniversitesi</a:t>
            </a: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stanbul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Florence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Nightingale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r-TR" sz="1800" b="1" i="1" dirty="0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tr-TR" sz="1800" b="1" i="1" dirty="0" smtClean="0">
                <a:solidFill>
                  <a:schemeClr val="bg1">
                    <a:lumMod val="50000"/>
                  </a:schemeClr>
                </a:solidFill>
              </a:rPr>
              <a:t> Mayıs 2018</a:t>
            </a: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332" y="353650"/>
            <a:ext cx="742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en-US" sz="20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25" y="4836740"/>
            <a:ext cx="1198300" cy="119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47" y="4747232"/>
            <a:ext cx="1287808" cy="128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373912" y="1847347"/>
            <a:ext cx="4396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/>
              <a:t>Hilton </a:t>
            </a:r>
            <a:r>
              <a:rPr lang="tr-TR" b="1" i="1" dirty="0" smtClean="0"/>
              <a:t>20</a:t>
            </a:r>
            <a:r>
              <a:rPr lang="tr-TR" b="1" i="1" dirty="0" smtClean="0"/>
              <a:t> Mayıs 2018</a:t>
            </a:r>
            <a:endParaRPr lang="tr-TR" b="1" i="1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55" y="48987"/>
            <a:ext cx="7353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CDC 2016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r>
              <a:rPr lang="tr-TR" dirty="0" smtClean="0"/>
              <a:t>Hedef kitle 9-14 yaş arası…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2385"/>
            <a:ext cx="9144000" cy="2416029"/>
          </a:xfrm>
          <a:prstGeom prst="rect">
            <a:avLst/>
          </a:prstGeom>
        </p:spPr>
      </p:pic>
      <p:sp>
        <p:nvSpPr>
          <p:cNvPr id="6" name="Çift Köşeli Ayraç 5"/>
          <p:cNvSpPr/>
          <p:nvPr/>
        </p:nvSpPr>
        <p:spPr>
          <a:xfrm>
            <a:off x="5972175" y="2443163"/>
            <a:ext cx="328613" cy="257175"/>
          </a:xfrm>
          <a:prstGeom prst="bracketPair">
            <a:avLst/>
          </a:prstGeom>
          <a:noFill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7296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824229"/>
            <a:ext cx="8229600" cy="1301934"/>
          </a:xfrm>
        </p:spPr>
        <p:txBody>
          <a:bodyPr/>
          <a:lstStyle/>
          <a:p>
            <a:r>
              <a:rPr lang="tr-TR" dirty="0" smtClean="0"/>
              <a:t>Benzer etkinlikte görünüyor…</a:t>
            </a:r>
          </a:p>
          <a:p>
            <a:pPr algn="r"/>
            <a:r>
              <a:rPr lang="tr-TR" dirty="0" smtClean="0"/>
              <a:t>Zeybek et al. Tek doz da yeterli olabilir..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4" y="28576"/>
            <a:ext cx="6300788" cy="4549591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015163" y="6372225"/>
            <a:ext cx="1971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M </a:t>
            </a:r>
            <a:r>
              <a:rPr lang="tr-TR" sz="1600" dirty="0" err="1" smtClean="0"/>
              <a:t>Arvas</a:t>
            </a:r>
            <a:r>
              <a:rPr lang="tr-TR" sz="1600" dirty="0" smtClean="0"/>
              <a:t> </a:t>
            </a:r>
            <a:r>
              <a:rPr lang="tr-TR" sz="1600" dirty="0" err="1" smtClean="0"/>
              <a:t>ppt</a:t>
            </a:r>
            <a:r>
              <a:rPr lang="tr-TR" sz="1600" dirty="0" smtClean="0"/>
              <a:t> </a:t>
            </a:r>
            <a:r>
              <a:rPr lang="tr-TR" sz="1600" dirty="0" err="1" smtClean="0"/>
              <a:t>modifiye</a:t>
            </a:r>
            <a:endParaRPr lang="tr-TR" sz="16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88" y="2113666"/>
            <a:ext cx="2914649" cy="155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02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25 yaş üzeri HPV aşısı etkinliği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40361"/>
            <a:ext cx="8229600" cy="685802"/>
          </a:xfrm>
        </p:spPr>
        <p:txBody>
          <a:bodyPr/>
          <a:lstStyle/>
          <a:p>
            <a:r>
              <a:rPr lang="tr-TR" dirty="0" err="1" smtClean="0"/>
              <a:t>Bivalan</a:t>
            </a:r>
            <a:r>
              <a:rPr lang="tr-TR" dirty="0" smtClean="0"/>
              <a:t> aşı kullanılmış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8260"/>
            <a:ext cx="9144000" cy="338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30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8588" y="1885950"/>
            <a:ext cx="2757487" cy="4972050"/>
          </a:xfrm>
        </p:spPr>
        <p:txBody>
          <a:bodyPr>
            <a:normAutofit/>
          </a:bodyPr>
          <a:lstStyle/>
          <a:p>
            <a:r>
              <a:rPr lang="tr-TR" b="1" i="1" dirty="0" smtClean="0"/>
              <a:t>CIN1+ oluşumunu engellemede %75.5 oranında başarılı…</a:t>
            </a:r>
          </a:p>
          <a:p>
            <a:endParaRPr lang="tr-TR" b="1" i="1" dirty="0" smtClean="0"/>
          </a:p>
          <a:p>
            <a:endParaRPr lang="tr-TR" b="1" i="1" dirty="0"/>
          </a:p>
          <a:p>
            <a:r>
              <a:rPr lang="tr-TR" sz="1400" b="1" i="1" dirty="0" err="1" smtClean="0"/>
              <a:t>Wheeler</a:t>
            </a:r>
            <a:r>
              <a:rPr lang="tr-TR" sz="1400" b="1" i="1" dirty="0" smtClean="0"/>
              <a:t> et al. </a:t>
            </a:r>
            <a:r>
              <a:rPr lang="tr-TR" sz="1400" b="1" i="1" dirty="0" err="1" smtClean="0"/>
              <a:t>Lancet</a:t>
            </a:r>
            <a:r>
              <a:rPr lang="tr-TR" sz="1400" b="1" i="1" dirty="0" smtClean="0"/>
              <a:t> 2016</a:t>
            </a:r>
            <a:endParaRPr lang="tr-TR" sz="1400" b="1" i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506" y="1100138"/>
            <a:ext cx="5943494" cy="48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99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831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3316"/>
            <a:ext cx="9144000" cy="214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99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8607"/>
            <a:ext cx="9144000" cy="96318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59163"/>
            <a:ext cx="9144000" cy="179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263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1617"/>
            <a:ext cx="9144000" cy="283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363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8114"/>
            <a:ext cx="9144000" cy="564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556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1975"/>
            <a:ext cx="9144000" cy="417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3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ACOG HPV Aşıları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>
            <a:normAutofit fontScale="92500" lnSpcReduction="10000"/>
          </a:bodyPr>
          <a:lstStyle/>
          <a:p>
            <a:r>
              <a:rPr lang="tr-TR" b="1" i="1" dirty="0"/>
              <a:t>9-26 yaş kadın ve erkeklerde </a:t>
            </a:r>
            <a:r>
              <a:rPr lang="tr-TR" b="1" i="1" dirty="0" err="1"/>
              <a:t>aşılanma</a:t>
            </a:r>
            <a:r>
              <a:rPr lang="tr-TR" b="1" i="1" dirty="0"/>
              <a:t> </a:t>
            </a:r>
            <a:r>
              <a:rPr lang="tr-TR" b="1" i="1" dirty="0" err="1"/>
              <a:t>önerilmektedir</a:t>
            </a:r>
            <a:r>
              <a:rPr lang="tr-TR" b="1" i="1" dirty="0"/>
              <a:t> </a:t>
            </a:r>
          </a:p>
          <a:p>
            <a:r>
              <a:rPr lang="tr-TR" b="1" i="1" dirty="0">
                <a:solidFill>
                  <a:srgbClr val="FF0000"/>
                </a:solidFill>
              </a:rPr>
              <a:t>16 yaş </a:t>
            </a:r>
            <a:r>
              <a:rPr lang="tr-TR" b="1" i="1" dirty="0" err="1">
                <a:solidFill>
                  <a:srgbClr val="FF0000"/>
                </a:solidFill>
              </a:rPr>
              <a:t>öncesinde</a:t>
            </a:r>
            <a:r>
              <a:rPr lang="tr-TR" b="1" i="1" dirty="0">
                <a:solidFill>
                  <a:srgbClr val="FF0000"/>
                </a:solidFill>
              </a:rPr>
              <a:t> kadın ve erkekte iki doz yeterlidir 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tr-TR" dirty="0" err="1" smtClean="0"/>
              <a:t>I</a:t>
            </a:r>
            <a:r>
              <a:rPr lang="tr-TR" dirty="0" err="1"/>
              <a:t>̇kinci</a:t>
            </a:r>
            <a:r>
              <a:rPr lang="tr-TR" dirty="0"/>
              <a:t> doz 6-12 ay arası </a:t>
            </a:r>
            <a:r>
              <a:rPr lang="tr-TR" dirty="0" smtClean="0"/>
              <a:t>yapılır</a:t>
            </a:r>
            <a:endParaRPr lang="tr-TR" dirty="0"/>
          </a:p>
          <a:p>
            <a:pPr lvl="1"/>
            <a:r>
              <a:rPr lang="tr-TR" dirty="0" err="1" smtClean="0"/>
              <a:t>I</a:t>
            </a:r>
            <a:r>
              <a:rPr lang="tr-TR" dirty="0" err="1"/>
              <a:t>̇ki</a:t>
            </a:r>
            <a:r>
              <a:rPr lang="tr-TR" dirty="0"/>
              <a:t> doz arası 5 aydan az ise 3. doz </a:t>
            </a:r>
            <a:r>
              <a:rPr lang="tr-TR" dirty="0" err="1"/>
              <a:t>önerilir</a:t>
            </a:r>
            <a:r>
              <a:rPr lang="tr-TR" dirty="0"/>
              <a:t> </a:t>
            </a:r>
          </a:p>
          <a:p>
            <a:r>
              <a:rPr lang="tr-TR" dirty="0"/>
              <a:t>Anormal </a:t>
            </a:r>
            <a:r>
              <a:rPr lang="tr-TR" dirty="0" err="1"/>
              <a:t>smear</a:t>
            </a:r>
            <a:r>
              <a:rPr lang="tr-TR" dirty="0"/>
              <a:t> veya </a:t>
            </a:r>
            <a:r>
              <a:rPr lang="tr-TR" dirty="0" err="1"/>
              <a:t>kondilom</a:t>
            </a:r>
            <a:r>
              <a:rPr lang="tr-TR" dirty="0"/>
              <a:t> hikayesi </a:t>
            </a:r>
            <a:r>
              <a:rPr lang="tr-TR" dirty="0" err="1"/>
              <a:t>aşıya</a:t>
            </a:r>
            <a:r>
              <a:rPr lang="tr-TR" dirty="0"/>
              <a:t> engel </a:t>
            </a:r>
            <a:r>
              <a:rPr lang="tr-TR" dirty="0" err="1"/>
              <a:t>değildir</a:t>
            </a:r>
            <a:r>
              <a:rPr lang="tr-TR" dirty="0"/>
              <a:t> </a:t>
            </a:r>
          </a:p>
          <a:p>
            <a:r>
              <a:rPr lang="tr-TR" dirty="0" err="1"/>
              <a:t>Allerjiler</a:t>
            </a:r>
            <a:r>
              <a:rPr lang="tr-TR" dirty="0"/>
              <a:t> sorgulanmalıdır </a:t>
            </a:r>
          </a:p>
          <a:p>
            <a:r>
              <a:rPr lang="tr-TR" dirty="0" err="1"/>
              <a:t>Aşı</a:t>
            </a:r>
            <a:r>
              <a:rPr lang="tr-TR" dirty="0"/>
              <a:t> sonrası ilk 15 dakika </a:t>
            </a:r>
            <a:r>
              <a:rPr lang="tr-TR" dirty="0" err="1"/>
              <a:t>kişi</a:t>
            </a:r>
            <a:r>
              <a:rPr lang="tr-TR" dirty="0"/>
              <a:t> </a:t>
            </a:r>
            <a:r>
              <a:rPr lang="tr-TR" dirty="0" err="1"/>
              <a:t>gözlenmelidir</a:t>
            </a:r>
            <a:r>
              <a:rPr lang="tr-TR" dirty="0"/>
              <a:t>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90593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/>
              <a:t>Başlıklar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5799"/>
          </a:xfrm>
        </p:spPr>
        <p:txBody>
          <a:bodyPr>
            <a:normAutofit/>
          </a:bodyPr>
          <a:lstStyle/>
          <a:p>
            <a:endParaRPr lang="tr-TR" b="1" dirty="0" smtClean="0"/>
          </a:p>
          <a:p>
            <a:r>
              <a:rPr lang="tr-TR" sz="4000" b="1" dirty="0" err="1" smtClean="0"/>
              <a:t>Primer</a:t>
            </a:r>
            <a:r>
              <a:rPr lang="tr-TR" sz="4000" b="1" dirty="0" smtClean="0"/>
              <a:t> Koruma</a:t>
            </a:r>
          </a:p>
          <a:p>
            <a:pPr lvl="1"/>
            <a:r>
              <a:rPr lang="tr-TR" sz="3200" b="1" dirty="0" smtClean="0"/>
              <a:t>Aşılar</a:t>
            </a:r>
            <a:endParaRPr lang="tr-TR" sz="3200" b="1" dirty="0"/>
          </a:p>
          <a:p>
            <a:r>
              <a:rPr lang="tr-TR" sz="4000" b="1" dirty="0" err="1" smtClean="0"/>
              <a:t>Sekonder</a:t>
            </a:r>
            <a:r>
              <a:rPr lang="tr-TR" sz="4000" b="1" dirty="0" smtClean="0"/>
              <a:t> Koruma</a:t>
            </a:r>
            <a:endParaRPr lang="tr-TR" sz="4000" b="1" dirty="0" smtClean="0"/>
          </a:p>
          <a:p>
            <a:pPr lvl="1"/>
            <a:r>
              <a:rPr lang="tr-TR" sz="3200" b="1" dirty="0" err="1" smtClean="0"/>
              <a:t>Smear</a:t>
            </a:r>
            <a:endParaRPr lang="tr-TR" sz="3200" b="1" dirty="0" smtClean="0"/>
          </a:p>
          <a:p>
            <a:pPr lvl="1"/>
            <a:r>
              <a:rPr lang="tr-TR" sz="3200" b="1" dirty="0" smtClean="0"/>
              <a:t>HPV testleri</a:t>
            </a:r>
            <a:endParaRPr lang="tr-TR" sz="3200" b="1" dirty="0" smtClean="0"/>
          </a:p>
          <a:p>
            <a:pPr lvl="1"/>
            <a:endParaRPr lang="tr-TR" sz="40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49" y="274638"/>
            <a:ext cx="2890026" cy="128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2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WHO Aşı Güvenilirliği 2016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>
                <a:solidFill>
                  <a:srgbClr val="00B050"/>
                </a:solidFill>
              </a:rPr>
              <a:t>Ulusal </a:t>
            </a:r>
            <a:r>
              <a:rPr lang="tr-TR" b="1" i="1" dirty="0" err="1">
                <a:solidFill>
                  <a:srgbClr val="00B050"/>
                </a:solidFill>
              </a:rPr>
              <a:t>aşılama</a:t>
            </a:r>
            <a:r>
              <a:rPr lang="tr-TR" b="1" i="1" dirty="0">
                <a:solidFill>
                  <a:srgbClr val="00B050"/>
                </a:solidFill>
              </a:rPr>
              <a:t> programlarına girmesi </a:t>
            </a:r>
            <a:r>
              <a:rPr lang="tr-TR" b="1" i="1" dirty="0" err="1">
                <a:solidFill>
                  <a:srgbClr val="00B050"/>
                </a:solidFill>
              </a:rPr>
              <a:t>önerilmektedir</a:t>
            </a:r>
            <a:r>
              <a:rPr lang="tr-TR" b="1" i="1" dirty="0">
                <a:solidFill>
                  <a:srgbClr val="00B050"/>
                </a:solidFill>
              </a:rPr>
              <a:t> </a:t>
            </a:r>
          </a:p>
          <a:p>
            <a:r>
              <a:rPr lang="tr-TR" i="1" dirty="0" err="1"/>
              <a:t>Aşının</a:t>
            </a:r>
            <a:r>
              <a:rPr lang="tr-TR" i="1" dirty="0"/>
              <a:t> kullanımını engelleyecek </a:t>
            </a:r>
            <a:r>
              <a:rPr lang="tr-TR" i="1" dirty="0" err="1"/>
              <a:t>güvenlik</a:t>
            </a:r>
            <a:r>
              <a:rPr lang="tr-TR" i="1" dirty="0"/>
              <a:t> sorunu </a:t>
            </a:r>
            <a:r>
              <a:rPr lang="tr-TR" i="1" dirty="0" smtClean="0"/>
              <a:t>yoktur</a:t>
            </a:r>
          </a:p>
          <a:p>
            <a:r>
              <a:rPr lang="tr-TR" b="1" i="1" dirty="0">
                <a:solidFill>
                  <a:srgbClr val="C00000"/>
                </a:solidFill>
              </a:rPr>
              <a:t>GBS riski </a:t>
            </a:r>
            <a:r>
              <a:rPr lang="tr-TR" b="1" i="1" dirty="0" err="1">
                <a:solidFill>
                  <a:srgbClr val="C00000"/>
                </a:solidFill>
              </a:rPr>
              <a:t>açısından</a:t>
            </a:r>
            <a:r>
              <a:rPr lang="tr-TR" b="1" i="1" dirty="0">
                <a:solidFill>
                  <a:srgbClr val="C00000"/>
                </a:solidFill>
              </a:rPr>
              <a:t> </a:t>
            </a:r>
            <a:r>
              <a:rPr lang="tr-TR" b="1" i="1" dirty="0" err="1">
                <a:solidFill>
                  <a:srgbClr val="C00000"/>
                </a:solidFill>
              </a:rPr>
              <a:t>genis</a:t>
            </a:r>
            <a:r>
              <a:rPr lang="tr-TR" b="1" i="1" dirty="0">
                <a:solidFill>
                  <a:srgbClr val="C00000"/>
                </a:solidFill>
              </a:rPr>
              <a:t>̧ kapsamlı </a:t>
            </a:r>
            <a:r>
              <a:rPr lang="tr-TR" b="1" i="1" dirty="0" err="1">
                <a:solidFill>
                  <a:srgbClr val="C00000"/>
                </a:solidFill>
              </a:rPr>
              <a:t>çalışmalara</a:t>
            </a:r>
            <a:r>
              <a:rPr lang="tr-TR" b="1" i="1" dirty="0">
                <a:solidFill>
                  <a:srgbClr val="C00000"/>
                </a:solidFill>
              </a:rPr>
              <a:t> </a:t>
            </a:r>
            <a:r>
              <a:rPr lang="tr-TR" b="1" i="1" dirty="0" err="1">
                <a:solidFill>
                  <a:srgbClr val="C00000"/>
                </a:solidFill>
              </a:rPr>
              <a:t>ihtiyac</a:t>
            </a:r>
            <a:r>
              <a:rPr lang="tr-TR" b="1" i="1" dirty="0">
                <a:solidFill>
                  <a:srgbClr val="C00000"/>
                </a:solidFill>
              </a:rPr>
              <a:t>̧ vardır </a:t>
            </a:r>
            <a:endParaRPr lang="tr-TR" b="1" i="1" dirty="0">
              <a:solidFill>
                <a:srgbClr val="C00000"/>
              </a:solidFill>
            </a:endParaRPr>
          </a:p>
          <a:p>
            <a:r>
              <a:rPr lang="tr-TR" dirty="0" err="1" smtClean="0"/>
              <a:t>As</a:t>
            </a:r>
            <a:r>
              <a:rPr lang="tr-TR" dirty="0" err="1"/>
              <a:t>̧ı</a:t>
            </a:r>
            <a:r>
              <a:rPr lang="tr-TR" dirty="0"/>
              <a:t> ile </a:t>
            </a:r>
            <a:r>
              <a:rPr lang="tr-TR" dirty="0" err="1"/>
              <a:t>postural</a:t>
            </a:r>
            <a:r>
              <a:rPr lang="tr-TR" dirty="0"/>
              <a:t> </a:t>
            </a:r>
            <a:r>
              <a:rPr lang="tr-TR" dirty="0" err="1"/>
              <a:t>ortostatik</a:t>
            </a:r>
            <a:r>
              <a:rPr lang="tr-TR" dirty="0"/>
              <a:t> </a:t>
            </a:r>
            <a:r>
              <a:rPr lang="tr-TR" dirty="0" err="1"/>
              <a:t>taşikardi</a:t>
            </a:r>
            <a:r>
              <a:rPr lang="tr-TR" dirty="0"/>
              <a:t> ve kompleks </a:t>
            </a:r>
            <a:r>
              <a:rPr lang="tr-TR" dirty="0" err="1"/>
              <a:t>rejyonel</a:t>
            </a:r>
            <a:r>
              <a:rPr lang="tr-TR" dirty="0"/>
              <a:t> </a:t>
            </a:r>
            <a:r>
              <a:rPr lang="tr-TR" dirty="0" err="1"/>
              <a:t>ağrı</a:t>
            </a:r>
            <a:r>
              <a:rPr lang="tr-TR" dirty="0"/>
              <a:t> sendromu arasında </a:t>
            </a:r>
            <a:r>
              <a:rPr lang="tr-TR" dirty="0" err="1"/>
              <a:t>ilişki</a:t>
            </a:r>
            <a:r>
              <a:rPr lang="tr-TR" dirty="0"/>
              <a:t> </a:t>
            </a:r>
            <a:r>
              <a:rPr lang="tr-TR" dirty="0" err="1"/>
              <a:t>gösterilememiştir</a:t>
            </a:r>
            <a:r>
              <a:rPr lang="tr-TR" dirty="0"/>
              <a:t> 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221832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>
            <a:noAutofit/>
          </a:bodyPr>
          <a:lstStyle/>
          <a:p>
            <a:r>
              <a:rPr lang="tr-TR" sz="5400" b="1" dirty="0" smtClean="0"/>
              <a:t>Aşı </a:t>
            </a:r>
            <a:r>
              <a:rPr lang="tr-TR" sz="5400" b="1" smtClean="0"/>
              <a:t>öncesi </a:t>
            </a:r>
          </a:p>
          <a:p>
            <a:endParaRPr lang="tr-TR" sz="5400" b="1" dirty="0"/>
          </a:p>
          <a:p>
            <a:pPr lvl="1"/>
            <a:r>
              <a:rPr lang="tr-TR" sz="4800" b="1" dirty="0" smtClean="0"/>
              <a:t>HPV tip tayini</a:t>
            </a:r>
          </a:p>
          <a:p>
            <a:pPr lvl="1"/>
            <a:endParaRPr lang="tr-TR" sz="4800" b="1" dirty="0"/>
          </a:p>
          <a:p>
            <a:pPr lvl="1"/>
            <a:r>
              <a:rPr lang="tr-TR" sz="4800" b="1" dirty="0" err="1" smtClean="0"/>
              <a:t>Smear</a:t>
            </a:r>
            <a:r>
              <a:rPr lang="tr-TR" sz="4800" b="1" dirty="0" smtClean="0"/>
              <a:t> bakılması 																													… gerekli değildir</a:t>
            </a:r>
          </a:p>
        </p:txBody>
      </p:sp>
    </p:spTree>
    <p:extLst>
      <p:ext uri="{BB962C8B-B14F-4D97-AF65-F5344CB8AC3E}">
        <p14:creationId xmlns:p14="http://schemas.microsoft.com/office/powerpoint/2010/main" val="203157186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Sekonder</a:t>
            </a:r>
            <a:r>
              <a:rPr lang="tr-TR" dirty="0" smtClean="0"/>
              <a:t> koruma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PAPS ve HPV TESTLERİ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362" y="4521826"/>
            <a:ext cx="2143125" cy="120300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1" y="4102934"/>
            <a:ext cx="1560512" cy="97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30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b="1" i="1" dirty="0" smtClean="0"/>
              <a:t>Rutin Tarama Önerileri..</a:t>
            </a:r>
            <a:endParaRPr lang="tr-TR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6059016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Tarama 21 yaşında başlamalı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Neden?</a:t>
            </a:r>
          </a:p>
          <a:p>
            <a:endParaRPr lang="tr-TR" dirty="0" smtClean="0"/>
          </a:p>
          <a:p>
            <a:pPr lvl="1"/>
            <a:r>
              <a:rPr lang="tr-TR" dirty="0" smtClean="0"/>
              <a:t>Nadir</a:t>
            </a:r>
            <a:endParaRPr lang="tr-TR" dirty="0" smtClean="0"/>
          </a:p>
          <a:p>
            <a:pPr lvl="1"/>
            <a:r>
              <a:rPr lang="tr-TR" dirty="0" err="1" smtClean="0"/>
              <a:t>Sitolojik</a:t>
            </a:r>
            <a:r>
              <a:rPr lang="tr-TR" dirty="0" smtClean="0"/>
              <a:t> tarama ile engellemek zor</a:t>
            </a:r>
            <a:endParaRPr lang="tr-TR" dirty="0" smtClean="0"/>
          </a:p>
          <a:p>
            <a:pPr lvl="2"/>
            <a:r>
              <a:rPr lang="tr-TR" dirty="0" smtClean="0"/>
              <a:t>Tarasan bile </a:t>
            </a:r>
            <a:r>
              <a:rPr lang="tr-TR" dirty="0" err="1" smtClean="0"/>
              <a:t>insidans</a:t>
            </a:r>
            <a:r>
              <a:rPr lang="tr-TR" dirty="0" smtClean="0"/>
              <a:t> değişmiyor</a:t>
            </a:r>
            <a:endParaRPr lang="tr-TR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467544" y="6088559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Castle PE, </a:t>
            </a:r>
            <a:r>
              <a:rPr lang="en-US" sz="1100" dirty="0" err="1" smtClean="0"/>
              <a:t>Carreon</a:t>
            </a:r>
            <a:r>
              <a:rPr lang="en-US" sz="1100" dirty="0" smtClean="0"/>
              <a:t> JD. Practice improvement in cervical</a:t>
            </a:r>
            <a:r>
              <a:rPr lang="tr-TR" sz="1100" dirty="0" smtClean="0"/>
              <a:t> </a:t>
            </a:r>
            <a:r>
              <a:rPr lang="en-US" sz="1100" dirty="0" smtClean="0"/>
              <a:t>screening and management: symposium on management</a:t>
            </a:r>
            <a:r>
              <a:rPr lang="tr-TR" sz="1100" dirty="0" smtClean="0"/>
              <a:t> </a:t>
            </a:r>
            <a:r>
              <a:rPr lang="en-US" sz="1100" dirty="0" smtClean="0"/>
              <a:t>of cervical</a:t>
            </a:r>
            <a:r>
              <a:rPr lang="tr-TR" sz="1100" dirty="0" smtClean="0"/>
              <a:t> </a:t>
            </a:r>
            <a:r>
              <a:rPr lang="en-US" sz="1100" dirty="0" smtClean="0"/>
              <a:t>abnormalities in adolescents and young women.</a:t>
            </a:r>
            <a:r>
              <a:rPr lang="tr-TR" sz="1100" dirty="0" smtClean="0"/>
              <a:t> </a:t>
            </a:r>
            <a:r>
              <a:rPr lang="en-US" sz="1100" i="1" dirty="0" smtClean="0"/>
              <a:t>J Low </a:t>
            </a:r>
            <a:r>
              <a:rPr lang="en-US" sz="1100" i="1" dirty="0" err="1" smtClean="0"/>
              <a:t>Genit</a:t>
            </a:r>
            <a:r>
              <a:rPr lang="en-US" sz="1100" i="1" dirty="0" smtClean="0"/>
              <a:t> Tract Dis. 2010;14:238-240; author reply 240.</a:t>
            </a:r>
          </a:p>
          <a:p>
            <a:r>
              <a:rPr lang="en-US" sz="1100" dirty="0" err="1" smtClean="0"/>
              <a:t>Sasieni</a:t>
            </a:r>
            <a:r>
              <a:rPr lang="en-US" sz="1100" dirty="0" smtClean="0"/>
              <a:t> P, </a:t>
            </a:r>
            <a:r>
              <a:rPr lang="en-US" sz="1100" dirty="0" err="1" smtClean="0"/>
              <a:t>Castanon</a:t>
            </a:r>
            <a:r>
              <a:rPr lang="en-US" sz="1100" dirty="0" smtClean="0"/>
              <a:t> A, </a:t>
            </a:r>
            <a:r>
              <a:rPr lang="en-US" sz="1100" dirty="0" err="1" smtClean="0"/>
              <a:t>Cuzick</a:t>
            </a:r>
            <a:r>
              <a:rPr lang="en-US" sz="1100" dirty="0" smtClean="0"/>
              <a:t> J. Effectiveness of cervical</a:t>
            </a:r>
            <a:r>
              <a:rPr lang="tr-TR" sz="1100" dirty="0" smtClean="0"/>
              <a:t> </a:t>
            </a:r>
            <a:r>
              <a:rPr lang="en-US" sz="1100" dirty="0" smtClean="0"/>
              <a:t>screening with age: population based case-control study of</a:t>
            </a:r>
            <a:r>
              <a:rPr lang="tr-TR" sz="1100" dirty="0" smtClean="0"/>
              <a:t> </a:t>
            </a:r>
            <a:r>
              <a:rPr lang="en-US" sz="1100" dirty="0" smtClean="0"/>
              <a:t>prospectively recorded data. </a:t>
            </a:r>
            <a:r>
              <a:rPr lang="en-US" sz="1100" i="1" dirty="0" smtClean="0"/>
              <a:t>BMJ. 2009;339:b2968.</a:t>
            </a:r>
            <a:endParaRPr lang="tr-TR" sz="1100" dirty="0"/>
          </a:p>
        </p:txBody>
      </p:sp>
      <p:pic>
        <p:nvPicPr>
          <p:cNvPr id="30722" name="Picture 2" descr="http://yogabellystudio.com/blog/wp-content/uploads/2012/05/2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700808"/>
            <a:ext cx="2343944" cy="23439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6682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i="1" dirty="0" smtClean="0"/>
              <a:t>21-29 arası kadınlarda.. </a:t>
            </a:r>
            <a:endParaRPr lang="tr-TR" sz="3600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Genel Öneri:</a:t>
            </a:r>
            <a:endParaRPr lang="tr-TR" dirty="0" smtClean="0"/>
          </a:p>
          <a:p>
            <a:endParaRPr lang="tr-TR" dirty="0" smtClean="0"/>
          </a:p>
          <a:p>
            <a:pPr lvl="1"/>
            <a:r>
              <a:rPr lang="tr-TR" sz="3200" b="1" i="1" dirty="0" smtClean="0"/>
              <a:t>3 yılda bir </a:t>
            </a:r>
            <a:r>
              <a:rPr lang="tr-TR" sz="3200" b="1" i="1" dirty="0" err="1" smtClean="0"/>
              <a:t>sitolojik</a:t>
            </a:r>
            <a:r>
              <a:rPr lang="tr-TR" sz="3200" b="1" i="1" dirty="0" smtClean="0"/>
              <a:t> tarama</a:t>
            </a:r>
            <a:endParaRPr lang="tr-TR" sz="3200" b="1" i="1" dirty="0" smtClean="0"/>
          </a:p>
          <a:p>
            <a:endParaRPr lang="tr-TR" dirty="0" smtClean="0"/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HPV testlerinin tek başına veya sitoloji ile beraber kullanımında çekinceler mevcut</a:t>
            </a:r>
            <a:endParaRPr lang="tr-TR" dirty="0" smtClean="0"/>
          </a:p>
          <a:p>
            <a:endParaRPr lang="tr-TR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539552" y="6237312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 smtClean="0"/>
              <a:t>Saslow</a:t>
            </a:r>
            <a:r>
              <a:rPr lang="tr-TR" sz="1100" dirty="0" smtClean="0"/>
              <a:t> D et al. ACS, ASCCP </a:t>
            </a:r>
            <a:r>
              <a:rPr lang="tr-TR" sz="1100" dirty="0" err="1" smtClean="0"/>
              <a:t>and</a:t>
            </a:r>
            <a:r>
              <a:rPr lang="tr-TR" sz="1100" dirty="0" smtClean="0"/>
              <a:t> ASCP </a:t>
            </a:r>
            <a:r>
              <a:rPr lang="tr-TR" sz="1100" dirty="0" err="1" smtClean="0"/>
              <a:t>screening</a:t>
            </a:r>
            <a:r>
              <a:rPr lang="tr-TR" sz="1100" dirty="0" smtClean="0"/>
              <a:t> </a:t>
            </a:r>
            <a:r>
              <a:rPr lang="tr-TR" sz="1100" dirty="0" err="1" smtClean="0"/>
              <a:t>guidelines</a:t>
            </a:r>
            <a:r>
              <a:rPr lang="tr-TR" sz="1100" dirty="0" smtClean="0"/>
              <a:t> </a:t>
            </a:r>
            <a:r>
              <a:rPr lang="tr-TR" sz="1100" dirty="0" err="1" smtClean="0"/>
              <a:t>for</a:t>
            </a:r>
            <a:r>
              <a:rPr lang="tr-TR" sz="1100" dirty="0" smtClean="0"/>
              <a:t> </a:t>
            </a:r>
            <a:r>
              <a:rPr lang="tr-TR" sz="1100" dirty="0" err="1" smtClean="0"/>
              <a:t>the</a:t>
            </a:r>
            <a:r>
              <a:rPr lang="tr-TR" sz="1100" dirty="0" smtClean="0"/>
              <a:t> </a:t>
            </a:r>
            <a:r>
              <a:rPr lang="tr-TR" sz="1100" dirty="0" err="1" smtClean="0"/>
              <a:t>prevention</a:t>
            </a:r>
            <a:r>
              <a:rPr lang="tr-TR" sz="1100" dirty="0" smtClean="0"/>
              <a:t> </a:t>
            </a:r>
            <a:r>
              <a:rPr lang="tr-TR" sz="1100" dirty="0" err="1" smtClean="0"/>
              <a:t>and</a:t>
            </a:r>
            <a:r>
              <a:rPr lang="tr-TR" sz="1100" dirty="0" smtClean="0"/>
              <a:t> </a:t>
            </a:r>
            <a:r>
              <a:rPr lang="tr-TR" sz="1100" dirty="0" err="1" smtClean="0"/>
              <a:t>early</a:t>
            </a:r>
            <a:r>
              <a:rPr lang="tr-TR" sz="1100" dirty="0" smtClean="0"/>
              <a:t> </a:t>
            </a:r>
            <a:r>
              <a:rPr lang="tr-TR" sz="1100" dirty="0" err="1" smtClean="0"/>
              <a:t>detection</a:t>
            </a:r>
            <a:r>
              <a:rPr lang="tr-TR" sz="1100" dirty="0" smtClean="0"/>
              <a:t> of </a:t>
            </a:r>
            <a:r>
              <a:rPr lang="tr-TR" sz="1100" dirty="0" err="1" smtClean="0"/>
              <a:t>cervical</a:t>
            </a:r>
            <a:r>
              <a:rPr lang="tr-TR" sz="1100" dirty="0" smtClean="0"/>
              <a:t> </a:t>
            </a:r>
            <a:r>
              <a:rPr lang="tr-TR" sz="1100" dirty="0" err="1" smtClean="0"/>
              <a:t>cancer</a:t>
            </a:r>
            <a:r>
              <a:rPr lang="tr-TR" sz="1100" dirty="0" smtClean="0"/>
              <a:t>. </a:t>
            </a:r>
            <a:r>
              <a:rPr lang="tr-TR" sz="1100" dirty="0" err="1" smtClean="0"/>
              <a:t>Am</a:t>
            </a:r>
            <a:r>
              <a:rPr lang="tr-TR" sz="1100" dirty="0" smtClean="0"/>
              <a:t> J </a:t>
            </a:r>
            <a:r>
              <a:rPr lang="tr-TR" sz="1100" dirty="0" err="1" smtClean="0"/>
              <a:t>Clin</a:t>
            </a:r>
            <a:r>
              <a:rPr lang="tr-TR" sz="1100" dirty="0" smtClean="0"/>
              <a:t> </a:t>
            </a:r>
            <a:r>
              <a:rPr lang="tr-TR" sz="1100" dirty="0" err="1" smtClean="0"/>
              <a:t>Pathol</a:t>
            </a:r>
            <a:r>
              <a:rPr lang="tr-TR" sz="1100" dirty="0" smtClean="0"/>
              <a:t> 2012;137:516-542 </a:t>
            </a:r>
            <a:endParaRPr lang="tr-TR" sz="1100" dirty="0"/>
          </a:p>
        </p:txBody>
      </p:sp>
      <p:pic>
        <p:nvPicPr>
          <p:cNvPr id="27650" name="Picture 2" descr="http://media15.onsugar.com/files/2011/10/41/2/192/1922729/965299f33b467b65_82151968.preview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32656"/>
            <a:ext cx="1893419" cy="1263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00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i="1" dirty="0"/>
              <a:t>21-29 arası kadınlarda.. </a:t>
            </a:r>
            <a:endParaRPr lang="tr-TR" sz="3600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Neden</a:t>
            </a:r>
            <a:r>
              <a:rPr lang="tr-TR" dirty="0" smtClean="0"/>
              <a:t>:</a:t>
            </a:r>
            <a:endParaRPr lang="tr-TR" dirty="0" smtClean="0"/>
          </a:p>
          <a:p>
            <a:pPr lvl="1"/>
            <a:r>
              <a:rPr lang="tr-TR" dirty="0" smtClean="0"/>
              <a:t>Modelleme çalışmalarına göre:</a:t>
            </a:r>
            <a:endParaRPr lang="tr-TR" dirty="0" smtClean="0"/>
          </a:p>
          <a:p>
            <a:pPr lvl="2"/>
            <a:r>
              <a:rPr lang="tr-TR" dirty="0" err="1" smtClean="0"/>
              <a:t>Kolposkopi</a:t>
            </a:r>
            <a:r>
              <a:rPr lang="tr-TR" dirty="0" smtClean="0"/>
              <a:t> sayısını 2 kat arttırıyor</a:t>
            </a:r>
            <a:endParaRPr lang="tr-TR" dirty="0" smtClean="0"/>
          </a:p>
          <a:p>
            <a:pPr lvl="2"/>
            <a:r>
              <a:rPr lang="tr-TR" dirty="0" smtClean="0"/>
              <a:t>Kanser saptanma riskinde bir azalmaya sebep olmuyor</a:t>
            </a:r>
            <a:endParaRPr lang="tr-TR" dirty="0" smtClean="0"/>
          </a:p>
          <a:p>
            <a:pPr lvl="1"/>
            <a:endParaRPr lang="tr-TR" dirty="0" smtClean="0"/>
          </a:p>
          <a:p>
            <a:r>
              <a:rPr lang="tr-TR" dirty="0" smtClean="0"/>
              <a:t>HPV </a:t>
            </a:r>
            <a:r>
              <a:rPr lang="tr-TR" dirty="0" err="1" smtClean="0"/>
              <a:t>prevalansı</a:t>
            </a:r>
            <a:r>
              <a:rPr lang="tr-TR" dirty="0" smtClean="0"/>
              <a:t> çok yüksek </a:t>
            </a:r>
          </a:p>
          <a:p>
            <a:r>
              <a:rPr lang="tr-TR" dirty="0" smtClean="0"/>
              <a:t>Zaten geçecek hastalık saptanıyor</a:t>
            </a:r>
            <a:endParaRPr lang="tr-TR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179512" y="6088559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 smtClean="0"/>
              <a:t>Stout</a:t>
            </a:r>
            <a:r>
              <a:rPr lang="tr-TR" sz="1100" dirty="0" smtClean="0"/>
              <a:t> NK, </a:t>
            </a:r>
            <a:r>
              <a:rPr lang="tr-TR" sz="1100" dirty="0" err="1" smtClean="0"/>
              <a:t>Goldhaber</a:t>
            </a:r>
            <a:r>
              <a:rPr lang="tr-TR" sz="1100" dirty="0" smtClean="0"/>
              <a:t>-</a:t>
            </a:r>
            <a:r>
              <a:rPr lang="tr-TR" sz="1100" dirty="0" err="1" smtClean="0"/>
              <a:t>Fiebert</a:t>
            </a:r>
            <a:r>
              <a:rPr lang="tr-TR" sz="1100" dirty="0" smtClean="0"/>
              <a:t> JD, </a:t>
            </a:r>
            <a:r>
              <a:rPr lang="tr-TR" sz="1100" dirty="0" err="1" smtClean="0"/>
              <a:t>Ortendahl</a:t>
            </a:r>
            <a:r>
              <a:rPr lang="tr-TR" sz="1100" dirty="0" smtClean="0"/>
              <a:t> JD, et al. </a:t>
            </a:r>
            <a:r>
              <a:rPr lang="tr-TR" sz="1100" dirty="0" err="1" smtClean="0"/>
              <a:t>Tradeoffs</a:t>
            </a:r>
            <a:r>
              <a:rPr lang="tr-TR" sz="1100" dirty="0" smtClean="0"/>
              <a:t> </a:t>
            </a:r>
            <a:r>
              <a:rPr lang="en-US" sz="1100" dirty="0" smtClean="0"/>
              <a:t>in cervical cancer prevention: balancing benefits and</a:t>
            </a:r>
            <a:r>
              <a:rPr lang="tr-TR" sz="1100" dirty="0" smtClean="0"/>
              <a:t> </a:t>
            </a:r>
            <a:r>
              <a:rPr lang="sv-SE" sz="1100" dirty="0" smtClean="0"/>
              <a:t>risks. </a:t>
            </a:r>
            <a:r>
              <a:rPr lang="sv-SE" sz="1100" i="1" dirty="0" smtClean="0"/>
              <a:t>Arch Intern Med. 2008;168:1881-1889.</a:t>
            </a:r>
          </a:p>
          <a:p>
            <a:r>
              <a:rPr lang="tr-TR" sz="1100" dirty="0" err="1" smtClean="0"/>
              <a:t>Kulasingam</a:t>
            </a:r>
            <a:r>
              <a:rPr lang="tr-TR" sz="1100" dirty="0" smtClean="0"/>
              <a:t> S, </a:t>
            </a:r>
            <a:r>
              <a:rPr lang="tr-TR" sz="1100" dirty="0" err="1" smtClean="0"/>
              <a:t>Havrilesky</a:t>
            </a:r>
            <a:r>
              <a:rPr lang="tr-TR" sz="1100" dirty="0" smtClean="0"/>
              <a:t> L, </a:t>
            </a:r>
            <a:r>
              <a:rPr lang="tr-TR" sz="1100" dirty="0" err="1" smtClean="0"/>
              <a:t>Ghebre</a:t>
            </a:r>
            <a:r>
              <a:rPr lang="tr-TR" sz="1100" dirty="0" smtClean="0"/>
              <a:t> R, et al. </a:t>
            </a:r>
            <a:r>
              <a:rPr lang="tr-TR" sz="1100" i="1" dirty="0" err="1" smtClean="0"/>
              <a:t>Screening</a:t>
            </a:r>
            <a:r>
              <a:rPr lang="tr-TR" sz="1100" i="1" dirty="0" smtClean="0"/>
              <a:t> </a:t>
            </a:r>
            <a:r>
              <a:rPr lang="tr-TR" sz="1100" i="1" dirty="0" err="1" smtClean="0"/>
              <a:t>for</a:t>
            </a:r>
            <a:r>
              <a:rPr lang="tr-TR" sz="1100" i="1" dirty="0" smtClean="0"/>
              <a:t> </a:t>
            </a:r>
            <a:r>
              <a:rPr lang="en-US" sz="1100" i="1" dirty="0" smtClean="0"/>
              <a:t>Cervical Cancer: A Decision Analysis for the US Preventive</a:t>
            </a:r>
            <a:r>
              <a:rPr lang="tr-TR" sz="1100" i="1" dirty="0" smtClean="0"/>
              <a:t> </a:t>
            </a:r>
            <a:r>
              <a:rPr lang="en-US" sz="1100" i="1" dirty="0" smtClean="0"/>
              <a:t>Services Task Force. Rockville, MD: Agency for Healthcare</a:t>
            </a:r>
            <a:r>
              <a:rPr lang="tr-TR" sz="1100" i="1" dirty="0" smtClean="0"/>
              <a:t> </a:t>
            </a:r>
            <a:r>
              <a:rPr lang="en-US" sz="1100" dirty="0" smtClean="0"/>
              <a:t>Research and Quality; 2011. AHRQ Pub. No. 11-05157</a:t>
            </a:r>
            <a:r>
              <a:rPr lang="tr-TR" sz="1100" dirty="0" smtClean="0"/>
              <a:t>.</a:t>
            </a:r>
            <a:endParaRPr lang="tr-TR" sz="1100" dirty="0"/>
          </a:p>
        </p:txBody>
      </p:sp>
      <p:pic>
        <p:nvPicPr>
          <p:cNvPr id="6" name="Picture 2" descr="http://media15.onsugar.com/files/2011/10/41/2/192/1922729/965299f33b467b65_82151968.preview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32656"/>
            <a:ext cx="1893419" cy="1263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3719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4000" b="1" i="1" dirty="0" smtClean="0"/>
              <a:t>30-65 Yaş arası kadınlarda..</a:t>
            </a:r>
            <a:endParaRPr lang="tr-TR" sz="4000" b="1" i="1" dirty="0"/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2925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539552" y="6237312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 smtClean="0"/>
              <a:t>Saslow</a:t>
            </a:r>
            <a:r>
              <a:rPr lang="tr-TR" sz="1100" dirty="0" smtClean="0"/>
              <a:t> D et al. ACS, ASCCP </a:t>
            </a:r>
            <a:r>
              <a:rPr lang="tr-TR" sz="1100" dirty="0" err="1" smtClean="0"/>
              <a:t>and</a:t>
            </a:r>
            <a:r>
              <a:rPr lang="tr-TR" sz="1100" dirty="0" smtClean="0"/>
              <a:t> ASCP </a:t>
            </a:r>
            <a:r>
              <a:rPr lang="tr-TR" sz="1100" dirty="0" err="1" smtClean="0"/>
              <a:t>screening</a:t>
            </a:r>
            <a:r>
              <a:rPr lang="tr-TR" sz="1100" dirty="0" smtClean="0"/>
              <a:t> </a:t>
            </a:r>
            <a:r>
              <a:rPr lang="tr-TR" sz="1100" dirty="0" err="1" smtClean="0"/>
              <a:t>guidelines</a:t>
            </a:r>
            <a:r>
              <a:rPr lang="tr-TR" sz="1100" dirty="0" smtClean="0"/>
              <a:t> </a:t>
            </a:r>
            <a:r>
              <a:rPr lang="tr-TR" sz="1100" dirty="0" err="1" smtClean="0"/>
              <a:t>for</a:t>
            </a:r>
            <a:r>
              <a:rPr lang="tr-TR" sz="1100" dirty="0" smtClean="0"/>
              <a:t> </a:t>
            </a:r>
            <a:r>
              <a:rPr lang="tr-TR" sz="1100" dirty="0" err="1" smtClean="0"/>
              <a:t>the</a:t>
            </a:r>
            <a:r>
              <a:rPr lang="tr-TR" sz="1100" dirty="0" smtClean="0"/>
              <a:t> </a:t>
            </a:r>
            <a:r>
              <a:rPr lang="tr-TR" sz="1100" dirty="0" err="1" smtClean="0"/>
              <a:t>prevention</a:t>
            </a:r>
            <a:r>
              <a:rPr lang="tr-TR" sz="1100" dirty="0" smtClean="0"/>
              <a:t> </a:t>
            </a:r>
            <a:r>
              <a:rPr lang="tr-TR" sz="1100" dirty="0" err="1" smtClean="0"/>
              <a:t>and</a:t>
            </a:r>
            <a:r>
              <a:rPr lang="tr-TR" sz="1100" dirty="0" smtClean="0"/>
              <a:t> </a:t>
            </a:r>
            <a:r>
              <a:rPr lang="tr-TR" sz="1100" dirty="0" err="1" smtClean="0"/>
              <a:t>early</a:t>
            </a:r>
            <a:r>
              <a:rPr lang="tr-TR" sz="1100" dirty="0" smtClean="0"/>
              <a:t> </a:t>
            </a:r>
            <a:r>
              <a:rPr lang="tr-TR" sz="1100" dirty="0" err="1" smtClean="0"/>
              <a:t>detection</a:t>
            </a:r>
            <a:r>
              <a:rPr lang="tr-TR" sz="1100" dirty="0" smtClean="0"/>
              <a:t> of </a:t>
            </a:r>
            <a:r>
              <a:rPr lang="tr-TR" sz="1100" dirty="0" err="1" smtClean="0"/>
              <a:t>cervical</a:t>
            </a:r>
            <a:r>
              <a:rPr lang="tr-TR" sz="1100" dirty="0" smtClean="0"/>
              <a:t> </a:t>
            </a:r>
            <a:r>
              <a:rPr lang="tr-TR" sz="1100" dirty="0" err="1" smtClean="0"/>
              <a:t>cancer</a:t>
            </a:r>
            <a:r>
              <a:rPr lang="tr-TR" sz="1100" dirty="0" smtClean="0"/>
              <a:t>. </a:t>
            </a:r>
            <a:r>
              <a:rPr lang="tr-TR" sz="1100" dirty="0" err="1" smtClean="0"/>
              <a:t>Am</a:t>
            </a:r>
            <a:r>
              <a:rPr lang="tr-TR" sz="1100" dirty="0" smtClean="0"/>
              <a:t> J </a:t>
            </a:r>
            <a:r>
              <a:rPr lang="tr-TR" sz="1100" dirty="0" err="1" smtClean="0"/>
              <a:t>Clin</a:t>
            </a:r>
            <a:r>
              <a:rPr lang="tr-TR" sz="1100" dirty="0" smtClean="0"/>
              <a:t> </a:t>
            </a:r>
            <a:r>
              <a:rPr lang="tr-TR" sz="1100" dirty="0" err="1" smtClean="0"/>
              <a:t>Pathol</a:t>
            </a:r>
            <a:r>
              <a:rPr lang="tr-TR" sz="1100" dirty="0" smtClean="0"/>
              <a:t> 2012;137:516-542 </a:t>
            </a:r>
            <a:endParaRPr lang="tr-TR" sz="1100" dirty="0"/>
          </a:p>
        </p:txBody>
      </p:sp>
      <p:pic>
        <p:nvPicPr>
          <p:cNvPr id="24578" name="Picture 2" descr="http://www.privatemdlabs.com/newsimages/Women-in-their-40s-ignore-mammogram-recommendations-_746_441495_0_14087119_300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188640"/>
            <a:ext cx="1885392" cy="1256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8706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4000" b="1" i="1" dirty="0"/>
              <a:t>30-65 Yaş arası kadınlarda..</a:t>
            </a:r>
            <a:endParaRPr lang="tr-TR" sz="4000" b="1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Sebepler</a:t>
            </a:r>
            <a:r>
              <a:rPr lang="tr-TR" dirty="0" smtClean="0"/>
              <a:t>:</a:t>
            </a:r>
            <a:endParaRPr lang="tr-TR" dirty="0" smtClean="0"/>
          </a:p>
          <a:p>
            <a:pPr lvl="1"/>
            <a:r>
              <a:rPr lang="tr-TR" dirty="0" smtClean="0"/>
              <a:t>Sadece sitoloji</a:t>
            </a:r>
            <a:endParaRPr lang="tr-TR" dirty="0" smtClean="0"/>
          </a:p>
          <a:p>
            <a:pPr lvl="2"/>
            <a:r>
              <a:rPr lang="tr-TR" dirty="0" smtClean="0"/>
              <a:t>Önceki tarama test sonuçları normal bile olsa, tarama aralığı 3 yıldan fazla olursa kanser riski artıyor</a:t>
            </a:r>
            <a:endParaRPr lang="tr-TR" dirty="0" smtClean="0"/>
          </a:p>
          <a:p>
            <a:pPr lvl="2"/>
            <a:endParaRPr lang="tr-TR" dirty="0" smtClean="0"/>
          </a:p>
          <a:p>
            <a:pPr lvl="2"/>
            <a:endParaRPr lang="tr-TR" dirty="0" smtClean="0"/>
          </a:p>
          <a:p>
            <a:pPr lvl="1"/>
            <a:r>
              <a:rPr lang="tr-TR" dirty="0" smtClean="0"/>
              <a:t>Sitoloji </a:t>
            </a:r>
            <a:r>
              <a:rPr lang="tr-TR" dirty="0" smtClean="0"/>
              <a:t>+ HPV test</a:t>
            </a:r>
          </a:p>
          <a:p>
            <a:pPr lvl="2"/>
            <a:r>
              <a:rPr lang="tr-TR" dirty="0" smtClean="0"/>
              <a:t>CIN3</a:t>
            </a:r>
            <a:r>
              <a:rPr lang="tr-TR" dirty="0" smtClean="0"/>
              <a:t>+ </a:t>
            </a:r>
            <a:r>
              <a:rPr lang="tr-TR" dirty="0" smtClean="0"/>
              <a:t>lezyonları saptama şansını arttırıyor</a:t>
            </a:r>
            <a:endParaRPr lang="tr-TR" dirty="0" smtClean="0"/>
          </a:p>
          <a:p>
            <a:pPr lvl="2"/>
            <a:r>
              <a:rPr lang="tr-TR" dirty="0" err="1" smtClean="0"/>
              <a:t>Adenokanser</a:t>
            </a:r>
            <a:r>
              <a:rPr lang="tr-TR" dirty="0" smtClean="0"/>
              <a:t> ve </a:t>
            </a:r>
            <a:r>
              <a:rPr lang="tr-TR" dirty="0" err="1" smtClean="0"/>
              <a:t>preinvazif</a:t>
            </a:r>
            <a:r>
              <a:rPr lang="tr-TR" dirty="0" smtClean="0"/>
              <a:t> lezyonlarının saptanma ihtimalini de arttırıyor</a:t>
            </a:r>
            <a:endParaRPr lang="tr-TR" dirty="0" smtClean="0"/>
          </a:p>
          <a:p>
            <a:pPr lvl="3"/>
            <a:r>
              <a:rPr lang="tr-TR" dirty="0" smtClean="0"/>
              <a:t>Sitoloji bu konuda pek başarılı değil</a:t>
            </a:r>
            <a:endParaRPr lang="tr-TR" dirty="0" smtClean="0"/>
          </a:p>
          <a:p>
            <a:pPr lvl="2"/>
            <a:r>
              <a:rPr lang="tr-TR" dirty="0" smtClean="0"/>
              <a:t>Kanser riski 5 yılda bir </a:t>
            </a:r>
            <a:r>
              <a:rPr lang="tr-TR" dirty="0" err="1" smtClean="0"/>
              <a:t>kotest</a:t>
            </a:r>
            <a:r>
              <a:rPr lang="tr-TR" dirty="0" smtClean="0"/>
              <a:t> yapma ile 3 yılda bir sitoloji yapmak arasında benzer</a:t>
            </a:r>
            <a:endParaRPr lang="tr-TR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611560" y="6309320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Miller MG, </a:t>
            </a:r>
            <a:r>
              <a:rPr lang="tr-TR" sz="1100" dirty="0" err="1" smtClean="0"/>
              <a:t>Sung</a:t>
            </a:r>
            <a:r>
              <a:rPr lang="tr-TR" sz="1100" dirty="0" smtClean="0"/>
              <a:t> HY, </a:t>
            </a:r>
            <a:r>
              <a:rPr lang="tr-TR" sz="1100" dirty="0" err="1" smtClean="0"/>
              <a:t>Sawaya</a:t>
            </a:r>
            <a:r>
              <a:rPr lang="tr-TR" sz="1100" dirty="0" smtClean="0"/>
              <a:t> GF, et al. </a:t>
            </a:r>
            <a:r>
              <a:rPr lang="tr-TR" sz="1100" dirty="0" err="1" smtClean="0"/>
              <a:t>Screening</a:t>
            </a:r>
            <a:r>
              <a:rPr lang="tr-TR" sz="1100" dirty="0" smtClean="0"/>
              <a:t> </a:t>
            </a:r>
            <a:r>
              <a:rPr lang="tr-TR" sz="1100" dirty="0" err="1" smtClean="0"/>
              <a:t>interval</a:t>
            </a:r>
            <a:r>
              <a:rPr lang="tr-TR" sz="1100" dirty="0" smtClean="0"/>
              <a:t> </a:t>
            </a:r>
            <a:r>
              <a:rPr lang="en-US" sz="1100" dirty="0" smtClean="0"/>
              <a:t>and risk of invasive </a:t>
            </a:r>
            <a:r>
              <a:rPr lang="en-US" sz="1100" dirty="0" err="1" smtClean="0"/>
              <a:t>squamous</a:t>
            </a:r>
            <a:r>
              <a:rPr lang="en-US" sz="1100" dirty="0" smtClean="0"/>
              <a:t> cell cervical cancer. </a:t>
            </a:r>
            <a:r>
              <a:rPr lang="en-US" sz="1100" i="1" dirty="0" err="1" smtClean="0"/>
              <a:t>Obstet</a:t>
            </a:r>
            <a:endParaRPr lang="en-US" sz="1100" i="1" dirty="0" smtClean="0"/>
          </a:p>
          <a:p>
            <a:r>
              <a:rPr lang="tr-TR" sz="1100" i="1" dirty="0" err="1" smtClean="0"/>
              <a:t>Gynecol</a:t>
            </a:r>
            <a:r>
              <a:rPr lang="tr-TR" sz="1100" i="1" dirty="0" smtClean="0"/>
              <a:t>. 2003;101:29-37.</a:t>
            </a:r>
            <a:endParaRPr lang="tr-TR" sz="1100" dirty="0"/>
          </a:p>
        </p:txBody>
      </p:sp>
      <p:pic>
        <p:nvPicPr>
          <p:cNvPr id="6" name="Picture 2" descr="http://www.privatemdlabs.com/newsimages/Women-in-their-40s-ignore-mammogram-recommendations-_746_441495_0_14087119_3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88640"/>
            <a:ext cx="1885392" cy="1256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0649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&lt;30 yaş kadınlarda HPV </a:t>
            </a:r>
            <a:r>
              <a:rPr lang="tr-TR" dirty="0" err="1" smtClean="0"/>
              <a:t>prevalansı</a:t>
            </a:r>
            <a:r>
              <a:rPr lang="tr-TR" dirty="0" smtClean="0"/>
              <a:t> çok yüksek olduğundan bu grup kadında HPV DNA testi </a:t>
            </a:r>
            <a:r>
              <a:rPr lang="tr-TR" dirty="0" smtClean="0"/>
              <a:t>kullanımı tartışmalı…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21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dirty="0" smtClean="0"/>
              <a:t>HPV DNA Testi </a:t>
            </a:r>
            <a:br>
              <a:rPr lang="tr-TR" dirty="0" smtClean="0"/>
            </a:br>
            <a:r>
              <a:rPr lang="tr-TR" b="1" i="1" dirty="0" smtClean="0">
                <a:solidFill>
                  <a:srgbClr val="0070C0"/>
                </a:solidFill>
              </a:rPr>
              <a:t>Avantajları…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&gt;30 yaş kadında </a:t>
            </a:r>
            <a:r>
              <a:rPr lang="tr-TR" dirty="0" err="1" smtClean="0"/>
              <a:t>primer</a:t>
            </a:r>
            <a:r>
              <a:rPr lang="tr-TR" dirty="0" smtClean="0"/>
              <a:t> </a:t>
            </a:r>
            <a:r>
              <a:rPr lang="tr-TR" dirty="0" smtClean="0"/>
              <a:t>taramada kullanımın faydaları var..</a:t>
            </a:r>
            <a:endParaRPr lang="tr-TR" dirty="0" smtClean="0"/>
          </a:p>
          <a:p>
            <a:pPr lvl="1"/>
            <a:r>
              <a:rPr lang="tr-TR" b="1" dirty="0" smtClean="0"/>
              <a:t>CIN3+ lezyonların gelişimi açısından en riskli grup</a:t>
            </a:r>
          </a:p>
          <a:p>
            <a:pPr lvl="1"/>
            <a:r>
              <a:rPr lang="tr-TR" dirty="0" smtClean="0"/>
              <a:t>Çalışmalarda HPV DNA testi sitolojiye göre CIN2+ veya CIN3+ saptanmasında </a:t>
            </a:r>
            <a:r>
              <a:rPr lang="tr-TR" b="1" i="1" dirty="0" smtClean="0"/>
              <a:t>daha duyarlı </a:t>
            </a:r>
            <a:r>
              <a:rPr lang="tr-TR" dirty="0" smtClean="0"/>
              <a:t>(neredeyse </a:t>
            </a:r>
            <a:r>
              <a:rPr lang="tr-TR" dirty="0" err="1" smtClean="0"/>
              <a:t>cotest</a:t>
            </a:r>
            <a:r>
              <a:rPr lang="tr-TR" dirty="0" smtClean="0"/>
              <a:t> kadar etkin) </a:t>
            </a:r>
          </a:p>
          <a:p>
            <a:pPr lvl="1"/>
            <a:r>
              <a:rPr lang="tr-TR" dirty="0" smtClean="0"/>
              <a:t>Negatif HPV DNA testi CIN3+ lezyonunun sonraki 5 yıl içinde gelişmeyeceğini göstermesi bakımından sitolojiye oranla </a:t>
            </a:r>
            <a:r>
              <a:rPr lang="tr-TR" b="1" i="1" dirty="0" smtClean="0"/>
              <a:t>daha etkin </a:t>
            </a:r>
            <a:r>
              <a:rPr lang="tr-TR" dirty="0" smtClean="0"/>
              <a:t>(neredeyse negatif </a:t>
            </a:r>
            <a:r>
              <a:rPr lang="tr-TR" dirty="0" err="1" smtClean="0"/>
              <a:t>cotest</a:t>
            </a:r>
            <a:r>
              <a:rPr lang="tr-TR" dirty="0" smtClean="0"/>
              <a:t> kadar) </a:t>
            </a:r>
          </a:p>
          <a:p>
            <a:endParaRPr lang="tr-TR" dirty="0" smtClean="0"/>
          </a:p>
          <a:p>
            <a:r>
              <a:rPr lang="tr-TR" dirty="0" smtClean="0"/>
              <a:t>Tarama için sadece HPV DNA kullanılma aralığı </a:t>
            </a:r>
            <a:r>
              <a:rPr lang="tr-TR" dirty="0" err="1" smtClean="0"/>
              <a:t>coteste</a:t>
            </a:r>
            <a:r>
              <a:rPr lang="tr-TR" dirty="0" smtClean="0"/>
              <a:t> benzer olmalı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214438" y="6126163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2012 ASCCP </a:t>
            </a:r>
            <a:r>
              <a:rPr lang="tr-TR" dirty="0" err="1" smtClean="0"/>
              <a:t>Guidelines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4933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Primer</a:t>
            </a:r>
            <a:r>
              <a:rPr lang="tr-TR" dirty="0" smtClean="0"/>
              <a:t> koruma 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Koruyucu Aşılar</a:t>
            </a:r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782" y="3929061"/>
            <a:ext cx="3440906" cy="16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1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Kullanım Alanları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9188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err="1">
                <a:solidFill>
                  <a:srgbClr val="C00000"/>
                </a:solidFill>
              </a:rPr>
              <a:t>Cotest</a:t>
            </a:r>
            <a:r>
              <a:rPr lang="tr-TR" b="1" dirty="0">
                <a:solidFill>
                  <a:srgbClr val="C00000"/>
                </a:solidFill>
              </a:rPr>
              <a:t> ile tarama </a:t>
            </a:r>
            <a:r>
              <a:rPr lang="tr-TR" b="1" dirty="0" smtClean="0">
                <a:solidFill>
                  <a:srgbClr val="C00000"/>
                </a:solidFill>
              </a:rPr>
              <a:t>										</a:t>
            </a:r>
            <a:r>
              <a:rPr lang="tr-TR" dirty="0" smtClean="0"/>
              <a:t>(</a:t>
            </a:r>
            <a:r>
              <a:rPr lang="tr-TR" dirty="0"/>
              <a:t>hem sitolojinin hem de HPV DNA testinin </a:t>
            </a:r>
            <a:r>
              <a:rPr lang="tr-TR" dirty="0" err="1"/>
              <a:t>değerlendirilmesi</a:t>
            </a:r>
            <a:r>
              <a:rPr lang="tr-TR" dirty="0"/>
              <a:t>) </a:t>
            </a:r>
            <a:endParaRPr lang="tr-TR" dirty="0"/>
          </a:p>
          <a:p>
            <a:endParaRPr lang="tr-TR" dirty="0" smtClean="0"/>
          </a:p>
          <a:p>
            <a:r>
              <a:rPr lang="tr-TR" b="1" dirty="0" err="1" smtClean="0">
                <a:solidFill>
                  <a:srgbClr val="0070C0"/>
                </a:solidFill>
              </a:rPr>
              <a:t>Primer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>
                <a:solidFill>
                  <a:srgbClr val="0070C0"/>
                </a:solidFill>
              </a:rPr>
              <a:t>HPVDNA test ile </a:t>
            </a:r>
            <a:r>
              <a:rPr lang="tr-TR" b="1" dirty="0" smtClean="0">
                <a:solidFill>
                  <a:srgbClr val="0070C0"/>
                </a:solidFill>
              </a:rPr>
              <a:t>tarama</a:t>
            </a:r>
            <a:endParaRPr lang="tr-TR" b="1" dirty="0">
              <a:solidFill>
                <a:srgbClr val="0070C0"/>
              </a:solidFill>
            </a:endParaRPr>
          </a:p>
          <a:p>
            <a:pPr lvl="1"/>
            <a:r>
              <a:rPr lang="tr-TR" dirty="0" smtClean="0"/>
              <a:t>HPVDNA </a:t>
            </a:r>
            <a:r>
              <a:rPr lang="tr-TR" dirty="0"/>
              <a:t>tek </a:t>
            </a:r>
            <a:r>
              <a:rPr lang="tr-TR" dirty="0" err="1"/>
              <a:t>başına</a:t>
            </a:r>
            <a:r>
              <a:rPr lang="tr-TR" dirty="0">
                <a:latin typeface="Wingdings" charset="2"/>
              </a:rPr>
              <a:t></a:t>
            </a:r>
            <a:r>
              <a:rPr lang="tr-TR" dirty="0"/>
              <a:t>+ ise direk </a:t>
            </a:r>
            <a:r>
              <a:rPr lang="tr-TR" dirty="0" err="1"/>
              <a:t>kolposkopi</a:t>
            </a:r>
            <a:r>
              <a:rPr lang="tr-TR" dirty="0"/>
              <a:t> </a:t>
            </a:r>
            <a:endParaRPr lang="tr-TR" dirty="0" smtClean="0"/>
          </a:p>
          <a:p>
            <a:pPr lvl="1"/>
            <a:r>
              <a:rPr lang="tr-TR" dirty="0" smtClean="0"/>
              <a:t>+ </a:t>
            </a:r>
            <a:r>
              <a:rPr lang="tr-TR" dirty="0" err="1"/>
              <a:t>Reflex</a:t>
            </a:r>
            <a:r>
              <a:rPr lang="tr-TR" dirty="0"/>
              <a:t> Sitoloji ve/veya </a:t>
            </a:r>
            <a:r>
              <a:rPr lang="tr-TR" dirty="0" err="1"/>
              <a:t>Genotipleme</a:t>
            </a:r>
            <a:r>
              <a:rPr lang="tr-TR" dirty="0"/>
              <a:t> test (</a:t>
            </a:r>
            <a:r>
              <a:rPr lang="tr-TR" dirty="0" err="1"/>
              <a:t>triaj</a:t>
            </a:r>
            <a:r>
              <a:rPr lang="tr-TR" dirty="0"/>
              <a:t>) </a:t>
            </a:r>
            <a:endParaRPr lang="tr-TR" dirty="0"/>
          </a:p>
          <a:p>
            <a:endParaRPr lang="tr-TR" dirty="0" smtClean="0"/>
          </a:p>
          <a:p>
            <a:r>
              <a:rPr lang="tr-TR" b="1" dirty="0" smtClean="0">
                <a:solidFill>
                  <a:srgbClr val="00B050"/>
                </a:solidFill>
              </a:rPr>
              <a:t>Sitoloji </a:t>
            </a:r>
            <a:r>
              <a:rPr lang="tr-TR" b="1" dirty="0">
                <a:solidFill>
                  <a:srgbClr val="00B050"/>
                </a:solidFill>
              </a:rPr>
              <a:t>+ </a:t>
            </a:r>
            <a:r>
              <a:rPr lang="tr-TR" b="1" dirty="0" err="1">
                <a:solidFill>
                  <a:srgbClr val="00B050"/>
                </a:solidFill>
              </a:rPr>
              <a:t>reflex</a:t>
            </a:r>
            <a:r>
              <a:rPr lang="tr-TR" b="1" dirty="0">
                <a:solidFill>
                  <a:srgbClr val="00B050"/>
                </a:solidFill>
              </a:rPr>
              <a:t> HPVDNA testi </a:t>
            </a:r>
            <a:r>
              <a:rPr lang="tr-TR" b="1" dirty="0" smtClean="0">
                <a:solidFill>
                  <a:srgbClr val="00B050"/>
                </a:solidFill>
              </a:rPr>
              <a:t>			</a:t>
            </a:r>
            <a:r>
              <a:rPr lang="tr-TR" dirty="0" smtClean="0"/>
              <a:t>(</a:t>
            </a:r>
            <a:r>
              <a:rPr lang="tr-TR" dirty="0"/>
              <a:t>ASCUS..</a:t>
            </a:r>
            <a:r>
              <a:rPr lang="tr-TR" dirty="0" err="1"/>
              <a:t>vb</a:t>
            </a:r>
            <a:r>
              <a:rPr lang="tr-TR" dirty="0"/>
              <a:t> </a:t>
            </a:r>
            <a:r>
              <a:rPr lang="tr-TR" dirty="0" err="1"/>
              <a:t>triaj</a:t>
            </a:r>
            <a:r>
              <a:rPr lang="tr-TR" dirty="0"/>
              <a:t>)</a:t>
            </a:r>
            <a:r>
              <a:rPr lang="tr-TR" dirty="0">
                <a:latin typeface="Wingdings" charset="2"/>
              </a:rPr>
              <a:t></a:t>
            </a:r>
            <a:r>
              <a:rPr lang="tr-TR" dirty="0"/>
              <a:t>Sitoloji bazlı taramadır. 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622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PAPS ve HPV DNA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2916"/>
            <a:ext cx="9144000" cy="42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5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dirty="0" smtClean="0"/>
              <a:t>HPV DNA Testi</a:t>
            </a:r>
            <a:br>
              <a:rPr lang="tr-TR" dirty="0" smtClean="0"/>
            </a:br>
            <a:r>
              <a:rPr lang="tr-TR" sz="3600" b="1" i="1" dirty="0" smtClean="0">
                <a:solidFill>
                  <a:srgbClr val="FF0000"/>
                </a:solidFill>
              </a:rPr>
              <a:t>Daha genç kadınlarda kullanım için çekinceler</a:t>
            </a:r>
            <a:r>
              <a:rPr lang="tr-TR" sz="3600" b="1" i="1" dirty="0" smtClean="0">
                <a:solidFill>
                  <a:srgbClr val="FF0000"/>
                </a:solidFill>
              </a:rPr>
              <a:t>…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Uzun süreli takip çalışmaları yok</a:t>
            </a:r>
          </a:p>
          <a:p>
            <a:r>
              <a:rPr lang="tr-TR" dirty="0" err="1" smtClean="0"/>
              <a:t>Primer</a:t>
            </a:r>
            <a:r>
              <a:rPr lang="tr-TR" dirty="0" smtClean="0"/>
              <a:t> taramada sitolojiye göre daha az özgül:</a:t>
            </a:r>
          </a:p>
          <a:p>
            <a:pPr lvl="1"/>
            <a:r>
              <a:rPr lang="tr-TR" dirty="0" smtClean="0"/>
              <a:t>Zaten gerileyip kaybolacak hastalığı tespit edebilir </a:t>
            </a:r>
          </a:p>
          <a:p>
            <a:pPr lvl="1"/>
            <a:r>
              <a:rPr lang="tr-TR" b="1" i="1" dirty="0" smtClean="0"/>
              <a:t>Gereksiz </a:t>
            </a:r>
            <a:r>
              <a:rPr lang="tr-TR" b="1" i="1" dirty="0" err="1" smtClean="0"/>
              <a:t>kolposkopi</a:t>
            </a:r>
            <a:r>
              <a:rPr lang="tr-TR" b="1" i="1" dirty="0" smtClean="0"/>
              <a:t>, biyopsi, </a:t>
            </a:r>
            <a:r>
              <a:rPr lang="tr-TR" b="1" i="1" dirty="0" err="1" smtClean="0"/>
              <a:t>konizasyon</a:t>
            </a:r>
            <a:r>
              <a:rPr lang="tr-TR" b="1" i="1" dirty="0" smtClean="0"/>
              <a:t> &amp; tedavi sayılarını arttırabilir</a:t>
            </a:r>
          </a:p>
          <a:p>
            <a:pPr lvl="2"/>
            <a:r>
              <a:rPr lang="tr-TR" dirty="0" smtClean="0"/>
              <a:t>Taramaların yıllık yapılmasının </a:t>
            </a:r>
            <a:r>
              <a:rPr lang="tr-TR" dirty="0" err="1" smtClean="0"/>
              <a:t>kolposkopi</a:t>
            </a:r>
            <a:r>
              <a:rPr lang="tr-TR" dirty="0" smtClean="0"/>
              <a:t> sayılarını iki katına çıkaracağı gösterilmiştir</a:t>
            </a:r>
          </a:p>
          <a:p>
            <a:pPr lvl="1"/>
            <a:r>
              <a:rPr lang="tr-TR" dirty="0" smtClean="0"/>
              <a:t>Yüksek duyarlılığın getirdiği avantajı dezavantaja dönüştürebilir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4176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257675"/>
            <a:ext cx="8229600" cy="1868488"/>
          </a:xfrm>
        </p:spPr>
        <p:txBody>
          <a:bodyPr>
            <a:normAutofit/>
          </a:bodyPr>
          <a:lstStyle/>
          <a:p>
            <a:r>
              <a:rPr lang="tr-TR" dirty="0" smtClean="0"/>
              <a:t>Nisan 2014’te FDA 25 yaş ve üzeri kadınlarda </a:t>
            </a:r>
            <a:r>
              <a:rPr lang="tr-TR" dirty="0" err="1" smtClean="0"/>
              <a:t>primer</a:t>
            </a:r>
            <a:r>
              <a:rPr lang="tr-TR" dirty="0" smtClean="0"/>
              <a:t> taramada kullanılmak üzere bir </a:t>
            </a:r>
            <a:r>
              <a:rPr lang="tr-TR" dirty="0" err="1" smtClean="0"/>
              <a:t>hrHPV</a:t>
            </a:r>
            <a:r>
              <a:rPr lang="tr-TR" dirty="0" smtClean="0"/>
              <a:t> testine onay verdi…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8863"/>
            <a:ext cx="9144000" cy="226267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450" y="2731536"/>
            <a:ext cx="4864100" cy="50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5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199" y="1600200"/>
            <a:ext cx="8556171" cy="4525963"/>
          </a:xfrm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ATHENA çalışmasında &gt;25 yaş kadınlarda CIN3+ gelişme ihtimali </a:t>
            </a:r>
          </a:p>
          <a:p>
            <a:pPr lvl="1"/>
            <a:r>
              <a:rPr lang="tr-TR" b="1" i="1" dirty="0" err="1" smtClean="0">
                <a:solidFill>
                  <a:srgbClr val="0070C0"/>
                </a:solidFill>
              </a:rPr>
              <a:t>hrHPV</a:t>
            </a:r>
            <a:r>
              <a:rPr lang="tr-TR" b="1" i="1" dirty="0" smtClean="0">
                <a:solidFill>
                  <a:srgbClr val="0070C0"/>
                </a:solidFill>
              </a:rPr>
              <a:t> negatif </a:t>
            </a:r>
            <a:r>
              <a:rPr lang="tr-TR" dirty="0" smtClean="0"/>
              <a:t>olan grupta </a:t>
            </a:r>
            <a:r>
              <a:rPr lang="tr-TR" dirty="0"/>
              <a:t>(</a:t>
            </a:r>
            <a:r>
              <a:rPr lang="tr-TR" sz="4600" b="1" dirty="0">
                <a:solidFill>
                  <a:srgbClr val="0070C0"/>
                </a:solidFill>
              </a:rPr>
              <a:t>0.34%</a:t>
            </a:r>
            <a:r>
              <a:rPr lang="tr-TR" dirty="0"/>
              <a:t>; 95% CI, 0.10–0.65)</a:t>
            </a:r>
            <a:endParaRPr lang="tr-TR" dirty="0" smtClean="0"/>
          </a:p>
          <a:p>
            <a:pPr lvl="1"/>
            <a:r>
              <a:rPr lang="tr-TR" b="1" i="1" dirty="0" smtClean="0">
                <a:solidFill>
                  <a:srgbClr val="FF0000"/>
                </a:solidFill>
              </a:rPr>
              <a:t>sitoloji negatif </a:t>
            </a:r>
            <a:r>
              <a:rPr lang="tr-TR" dirty="0" smtClean="0"/>
              <a:t>olanlara göre </a:t>
            </a:r>
            <a:r>
              <a:rPr lang="tr-TR" dirty="0"/>
              <a:t>(</a:t>
            </a:r>
            <a:r>
              <a:rPr lang="tr-TR" sz="4600" b="1" dirty="0">
                <a:solidFill>
                  <a:srgbClr val="FF0000"/>
                </a:solidFill>
              </a:rPr>
              <a:t>0.78</a:t>
            </a:r>
            <a:r>
              <a:rPr lang="tr-TR" sz="4600" b="1" dirty="0" smtClean="0">
                <a:solidFill>
                  <a:srgbClr val="FF0000"/>
                </a:solidFill>
              </a:rPr>
              <a:t>%</a:t>
            </a:r>
            <a:r>
              <a:rPr lang="tr-TR" dirty="0" smtClean="0"/>
              <a:t>; 95% </a:t>
            </a:r>
            <a:r>
              <a:rPr lang="tr-TR" dirty="0"/>
              <a:t>CI, 0.53–1.09)</a:t>
            </a:r>
            <a:r>
              <a:rPr lang="tr-TR" dirty="0" smtClean="0"/>
              <a:t>				</a:t>
            </a:r>
            <a:r>
              <a:rPr lang="tr-TR" sz="3400" b="1" i="1" dirty="0" smtClean="0"/>
              <a:t>anlamlı olarak daha düşük bulundu</a:t>
            </a:r>
            <a:r>
              <a:rPr lang="tr-TR" dirty="0" smtClean="0"/>
              <a:t>…</a:t>
            </a:r>
          </a:p>
          <a:p>
            <a:pPr lvl="1"/>
            <a:endParaRPr lang="tr-TR" b="1" i="1" dirty="0" smtClean="0">
              <a:solidFill>
                <a:srgbClr val="00B050"/>
              </a:solidFill>
            </a:endParaRPr>
          </a:p>
          <a:p>
            <a:pPr lvl="1"/>
            <a:r>
              <a:rPr lang="tr-TR" b="1" i="1" dirty="0" err="1" smtClean="0">
                <a:solidFill>
                  <a:srgbClr val="00B050"/>
                </a:solidFill>
              </a:rPr>
              <a:t>Cotest</a:t>
            </a:r>
            <a:r>
              <a:rPr lang="tr-TR" b="1" i="1" dirty="0" smtClean="0">
                <a:solidFill>
                  <a:srgbClr val="00B050"/>
                </a:solidFill>
              </a:rPr>
              <a:t> 0.30</a:t>
            </a:r>
            <a:r>
              <a:rPr lang="tr-TR" b="1" i="1" dirty="0">
                <a:solidFill>
                  <a:srgbClr val="00B050"/>
                </a:solidFill>
              </a:rPr>
              <a:t>% </a:t>
            </a:r>
            <a:r>
              <a:rPr lang="tr-TR" i="1" dirty="0"/>
              <a:t>(95% CI, 0.05–0.62</a:t>
            </a:r>
            <a:r>
              <a:rPr lang="tr-TR" i="1" dirty="0" smtClean="0"/>
              <a:t>)</a:t>
            </a:r>
            <a:endParaRPr lang="tr-TR" dirty="0"/>
          </a:p>
          <a:p>
            <a:pPr lvl="1"/>
            <a:endParaRPr lang="tr-TR" dirty="0" smtClean="0"/>
          </a:p>
          <a:p>
            <a:r>
              <a:rPr lang="tr-TR" b="1" i="1" dirty="0" err="1" smtClean="0"/>
              <a:t>hrHPV</a:t>
            </a:r>
            <a:r>
              <a:rPr lang="tr-TR" b="1" i="1" dirty="0" smtClean="0"/>
              <a:t> taraması iki kat daha fazla CIN3+ yakalıyor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892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9175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Primer</a:t>
            </a:r>
            <a:r>
              <a:rPr lang="tr-TR" dirty="0" smtClean="0"/>
              <a:t> </a:t>
            </a:r>
            <a:r>
              <a:rPr lang="tr-TR" dirty="0" err="1" smtClean="0"/>
              <a:t>hrHPV</a:t>
            </a:r>
            <a:r>
              <a:rPr lang="tr-TR" dirty="0" smtClean="0"/>
              <a:t> taraması kaç yaşında başlamalı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629025"/>
            <a:ext cx="8229600" cy="2497138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</a:rPr>
              <a:t>25 yaşından önce başlamamalı…</a:t>
            </a:r>
            <a:endParaRPr lang="tr-TR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Kılavuzlarda…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199" y="1600200"/>
            <a:ext cx="8429625" cy="4900613"/>
          </a:xfrm>
        </p:spPr>
        <p:txBody>
          <a:bodyPr>
            <a:normAutofit fontScale="92500"/>
          </a:bodyPr>
          <a:lstStyle/>
          <a:p>
            <a:pPr lvl="1"/>
            <a:r>
              <a:rPr lang="tr-TR" dirty="0" smtClean="0"/>
              <a:t>21-29 yaş arası sadece sitoloji </a:t>
            </a:r>
          </a:p>
          <a:p>
            <a:pPr lvl="1"/>
            <a:r>
              <a:rPr lang="tr-TR" dirty="0" smtClean="0"/>
              <a:t>&gt;30 yaş </a:t>
            </a:r>
            <a:r>
              <a:rPr lang="tr-TR" dirty="0" err="1" smtClean="0"/>
              <a:t>cotest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ATHENA çalışmasında CIN3+ vakalarının </a:t>
            </a:r>
          </a:p>
          <a:p>
            <a:pPr lvl="1"/>
            <a:r>
              <a:rPr lang="tr-TR" dirty="0" smtClean="0"/>
              <a:t>%30’u 25-29 yaş arası kadınlarda</a:t>
            </a:r>
          </a:p>
          <a:p>
            <a:pPr lvl="1"/>
            <a:r>
              <a:rPr lang="tr-TR" dirty="0" smtClean="0"/>
              <a:t>%37’si 30-39 yaş arası kadınlarda saptandı </a:t>
            </a:r>
          </a:p>
          <a:p>
            <a:endParaRPr lang="tr-TR" dirty="0" smtClean="0"/>
          </a:p>
          <a:p>
            <a:r>
              <a:rPr lang="tr-TR" dirty="0" smtClean="0"/>
              <a:t>İlginç olarak </a:t>
            </a:r>
            <a:r>
              <a:rPr lang="tr-TR" b="1" i="1" dirty="0" smtClean="0">
                <a:solidFill>
                  <a:srgbClr val="C00000"/>
                </a:solidFill>
              </a:rPr>
              <a:t>CIN3+</a:t>
            </a:r>
            <a:r>
              <a:rPr lang="tr-TR" dirty="0" smtClean="0"/>
              <a:t> saptanmış </a:t>
            </a:r>
            <a:r>
              <a:rPr lang="tr-TR" b="1" i="1" dirty="0" smtClean="0">
                <a:solidFill>
                  <a:srgbClr val="00B050"/>
                </a:solidFill>
              </a:rPr>
              <a:t>25-29 yaş </a:t>
            </a:r>
            <a:r>
              <a:rPr lang="tr-TR" dirty="0" smtClean="0"/>
              <a:t>grubundaki kadınların </a:t>
            </a:r>
            <a:r>
              <a:rPr lang="tr-TR" b="1" i="1" dirty="0" smtClean="0">
                <a:solidFill>
                  <a:srgbClr val="FF0000"/>
                </a:solidFill>
              </a:rPr>
              <a:t>&gt;%50’sinde sitoloji negatifti</a:t>
            </a:r>
            <a:endParaRPr lang="tr-TR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00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err="1" smtClean="0"/>
              <a:t>Primer</a:t>
            </a:r>
            <a:r>
              <a:rPr lang="tr-TR" dirty="0" smtClean="0"/>
              <a:t> Tarama Öngörüsü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&gt;25 yaş </a:t>
            </a:r>
            <a:r>
              <a:rPr lang="tr-TR" dirty="0" err="1" smtClean="0"/>
              <a:t>hrHPV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Kolposkopi</a:t>
            </a:r>
            <a:r>
              <a:rPr lang="tr-TR" dirty="0" smtClean="0"/>
              <a:t> sayısı iki katına çıkar…</a:t>
            </a:r>
          </a:p>
          <a:p>
            <a:endParaRPr lang="tr-TR" dirty="0" smtClean="0"/>
          </a:p>
          <a:p>
            <a:endParaRPr lang="tr-TR" dirty="0"/>
          </a:p>
          <a:p>
            <a:endParaRPr lang="tr-TR" sz="1400" dirty="0" smtClean="0"/>
          </a:p>
          <a:p>
            <a:r>
              <a:rPr lang="tr-TR" dirty="0" smtClean="0"/>
              <a:t>CIN3+ saptanma oranı 30 yaş sonrasında başlamaya göre %54 daha fazla olur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&gt;30 yaş </a:t>
            </a:r>
            <a:r>
              <a:rPr lang="tr-TR" dirty="0" err="1" smtClean="0"/>
              <a:t>hrHPV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Kolposkopi</a:t>
            </a:r>
            <a:r>
              <a:rPr lang="tr-TR" dirty="0" smtClean="0"/>
              <a:t>…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sz="1400" dirty="0" smtClean="0"/>
          </a:p>
          <a:p>
            <a:r>
              <a:rPr lang="tr-TR" dirty="0" smtClean="0"/>
              <a:t>CIN3+</a:t>
            </a:r>
            <a:endParaRPr lang="tr-TR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763" y="3057525"/>
            <a:ext cx="935274" cy="84534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294" y="3057525"/>
            <a:ext cx="935274" cy="845344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406" y="3057525"/>
            <a:ext cx="935274" cy="84534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154" y="5414962"/>
            <a:ext cx="1282233" cy="960437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795" y="5414961"/>
            <a:ext cx="1282233" cy="96043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387" y="5735161"/>
            <a:ext cx="854750" cy="640237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5753" y="23021"/>
            <a:ext cx="2291086" cy="143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0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5795"/>
            <a:ext cx="9144000" cy="574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Endişeler…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Artmış </a:t>
            </a:r>
            <a:r>
              <a:rPr lang="tr-TR" dirty="0" err="1" smtClean="0"/>
              <a:t>kolposkopi</a:t>
            </a:r>
            <a:r>
              <a:rPr lang="tr-TR" dirty="0" smtClean="0"/>
              <a:t> sayısı </a:t>
            </a:r>
            <a:r>
              <a:rPr lang="tr-TR" b="1" dirty="0" smtClean="0">
                <a:solidFill>
                  <a:srgbClr val="C00000"/>
                </a:solidFill>
              </a:rPr>
              <a:t>gereksiz işlemlere</a:t>
            </a:r>
            <a:r>
              <a:rPr lang="tr-TR" dirty="0" smtClean="0"/>
              <a:t> yol açabilir</a:t>
            </a:r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C00000"/>
                </a:solidFill>
              </a:rPr>
              <a:t>Kansere </a:t>
            </a:r>
            <a:r>
              <a:rPr lang="tr-TR" b="1" i="1" dirty="0" err="1" smtClean="0">
                <a:solidFill>
                  <a:srgbClr val="C00000"/>
                </a:solidFill>
              </a:rPr>
              <a:t>progresyon</a:t>
            </a:r>
            <a:r>
              <a:rPr lang="tr-TR" b="1" i="1" dirty="0" smtClean="0">
                <a:solidFill>
                  <a:srgbClr val="C00000"/>
                </a:solidFill>
              </a:rPr>
              <a:t> nadir</a:t>
            </a:r>
            <a:r>
              <a:rPr lang="tr-TR" dirty="0" smtClean="0"/>
              <a:t> ve 25-29 yaş arası saptanan hastalıkların çoğunun tedavisi 30 yaş ve sonrasına ertelenebilir </a:t>
            </a:r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00B050"/>
                </a:solidFill>
              </a:rPr>
              <a:t>Bu grupta CIN3+ saptanmasının kanser oranını düşürüp düşüremeyeceği net bilinmiyor</a:t>
            </a:r>
            <a:r>
              <a:rPr lang="tr-TR" b="1" dirty="0" smtClean="0">
                <a:solidFill>
                  <a:srgbClr val="00B050"/>
                </a:solidFill>
              </a:rPr>
              <a:t>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41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Koruyucu Aşılar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26037"/>
          </a:xfrm>
        </p:spPr>
        <p:txBody>
          <a:bodyPr>
            <a:normAutofit/>
          </a:bodyPr>
          <a:lstStyle/>
          <a:p>
            <a:r>
              <a:rPr lang="tr-TR" dirty="0" err="1"/>
              <a:t>Majör</a:t>
            </a:r>
            <a:r>
              <a:rPr lang="tr-TR" dirty="0"/>
              <a:t> </a:t>
            </a:r>
            <a:r>
              <a:rPr lang="tr-TR" dirty="0" err="1"/>
              <a:t>kapsül</a:t>
            </a:r>
            <a:r>
              <a:rPr lang="tr-TR" dirty="0"/>
              <a:t> proteini L1 veya L1+L2 proteinlerini </a:t>
            </a:r>
            <a:r>
              <a:rPr lang="tr-TR" dirty="0" err="1"/>
              <a:t>içerir</a:t>
            </a:r>
            <a:r>
              <a:rPr lang="tr-TR" dirty="0"/>
              <a:t> ve VLP (</a:t>
            </a:r>
            <a:r>
              <a:rPr lang="tr-TR" dirty="0" err="1"/>
              <a:t>virus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particles</a:t>
            </a:r>
            <a:r>
              <a:rPr lang="tr-TR" dirty="0"/>
              <a:t>) </a:t>
            </a:r>
            <a:r>
              <a:rPr lang="tr-TR" dirty="0" err="1"/>
              <a:t>şeklinde</a:t>
            </a:r>
            <a:r>
              <a:rPr lang="tr-TR" dirty="0"/>
              <a:t> hazırlanmaktadır. </a:t>
            </a:r>
            <a:endParaRPr lang="tr-TR" dirty="0"/>
          </a:p>
          <a:p>
            <a:endParaRPr lang="tr-TR" dirty="0"/>
          </a:p>
          <a:p>
            <a:r>
              <a:rPr lang="tr-TR" dirty="0" err="1" smtClean="0"/>
              <a:t>VLP’ler</a:t>
            </a:r>
            <a:r>
              <a:rPr lang="tr-TR" dirty="0" smtClean="0"/>
              <a:t> </a:t>
            </a:r>
            <a:r>
              <a:rPr lang="tr-TR" dirty="0" err="1"/>
              <a:t>baculovirusla</a:t>
            </a:r>
            <a:r>
              <a:rPr lang="tr-TR" dirty="0"/>
              <a:t> </a:t>
            </a:r>
            <a:r>
              <a:rPr lang="tr-TR" dirty="0" err="1"/>
              <a:t>enfekte</a:t>
            </a:r>
            <a:r>
              <a:rPr lang="tr-TR" dirty="0"/>
              <a:t> </a:t>
            </a:r>
            <a:r>
              <a:rPr lang="tr-TR" dirty="0" err="1"/>
              <a:t>böcek</a:t>
            </a:r>
            <a:r>
              <a:rPr lang="tr-TR" dirty="0"/>
              <a:t> </a:t>
            </a:r>
            <a:r>
              <a:rPr lang="tr-TR" dirty="0" err="1"/>
              <a:t>hücreleri</a:t>
            </a:r>
            <a:r>
              <a:rPr lang="tr-TR" dirty="0"/>
              <a:t> ya da maya </a:t>
            </a:r>
            <a:r>
              <a:rPr lang="tr-TR" dirty="0" err="1"/>
              <a:t>hücreleri</a:t>
            </a:r>
            <a:r>
              <a:rPr lang="tr-TR" dirty="0"/>
              <a:t> ile </a:t>
            </a:r>
            <a:r>
              <a:rPr lang="tr-TR" dirty="0" err="1"/>
              <a:t>üretilmektedir</a:t>
            </a:r>
            <a:r>
              <a:rPr lang="tr-TR" dirty="0"/>
              <a:t>. Bu </a:t>
            </a:r>
            <a:r>
              <a:rPr lang="tr-TR" dirty="0" err="1"/>
              <a:t>virus</a:t>
            </a:r>
            <a:r>
              <a:rPr lang="tr-TR" dirty="0"/>
              <a:t> benzeri </a:t>
            </a:r>
            <a:r>
              <a:rPr lang="tr-TR" dirty="0" err="1"/>
              <a:t>parçacıklar</a:t>
            </a:r>
            <a:r>
              <a:rPr lang="tr-TR" dirty="0"/>
              <a:t>, hem morfolojik olarak </a:t>
            </a:r>
            <a:r>
              <a:rPr lang="tr-TR" dirty="0" err="1"/>
              <a:t>virusa</a:t>
            </a:r>
            <a:r>
              <a:rPr lang="tr-TR" dirty="0"/>
              <a:t> benzemekte hem de </a:t>
            </a:r>
            <a:r>
              <a:rPr lang="tr-TR" dirty="0" err="1"/>
              <a:t>hücre</a:t>
            </a:r>
            <a:r>
              <a:rPr lang="tr-TR" dirty="0"/>
              <a:t> </a:t>
            </a:r>
            <a:r>
              <a:rPr lang="tr-TR" dirty="0" err="1"/>
              <a:t>yüzeyine</a:t>
            </a:r>
            <a:r>
              <a:rPr lang="tr-TR" dirty="0"/>
              <a:t> </a:t>
            </a:r>
            <a:r>
              <a:rPr lang="tr-TR" dirty="0" err="1"/>
              <a:t>yapışabilmektedir</a:t>
            </a:r>
            <a:r>
              <a:rPr lang="tr-TR" dirty="0"/>
              <a:t>. 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6477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282"/>
            <a:ext cx="9144000" cy="495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272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27222"/>
            <a:ext cx="9144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8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38844"/>
            <a:ext cx="8229600" cy="6025242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/>
              <a:t>Primer</a:t>
            </a:r>
            <a:r>
              <a:rPr lang="tr-TR" dirty="0" smtClean="0"/>
              <a:t> taramada </a:t>
            </a:r>
            <a:r>
              <a:rPr lang="tr-TR" dirty="0" err="1" smtClean="0"/>
              <a:t>hrHPV</a:t>
            </a:r>
            <a:r>
              <a:rPr lang="tr-TR" dirty="0" smtClean="0"/>
              <a:t> testi sitolojiye göre daha duyarlı ancak daha az özgül…</a:t>
            </a:r>
          </a:p>
          <a:p>
            <a:endParaRPr lang="tr-TR" dirty="0" smtClean="0"/>
          </a:p>
          <a:p>
            <a:r>
              <a:rPr lang="tr-TR" dirty="0" smtClean="0"/>
              <a:t>2011 ACS</a:t>
            </a:r>
            <a:r>
              <a:rPr lang="tr-TR" dirty="0"/>
              <a:t>, </a:t>
            </a:r>
            <a:r>
              <a:rPr lang="tr-TR" dirty="0" smtClean="0"/>
              <a:t>ASCCP ve </a:t>
            </a:r>
            <a:r>
              <a:rPr lang="tr-TR" dirty="0"/>
              <a:t>ASCP </a:t>
            </a:r>
            <a:r>
              <a:rPr lang="tr-TR" dirty="0" smtClean="0"/>
              <a:t>kılavuzu ve USPSTF kılavuzunda 30 yaş altındaki kadınlara </a:t>
            </a:r>
            <a:r>
              <a:rPr lang="tr-TR" dirty="0" err="1" smtClean="0"/>
              <a:t>cotesting</a:t>
            </a:r>
            <a:r>
              <a:rPr lang="tr-TR" dirty="0" smtClean="0"/>
              <a:t> önerilmedi çünkü </a:t>
            </a:r>
            <a:r>
              <a:rPr lang="tr-TR" dirty="0" err="1" smtClean="0"/>
              <a:t>hrHPV</a:t>
            </a:r>
            <a:r>
              <a:rPr lang="tr-TR" dirty="0" smtClean="0"/>
              <a:t> enfeksiyonları çok sık ve bu grupta </a:t>
            </a:r>
            <a:r>
              <a:rPr lang="tr-TR" dirty="0" err="1" smtClean="0"/>
              <a:t>serviks</a:t>
            </a:r>
            <a:r>
              <a:rPr lang="tr-TR" dirty="0" smtClean="0"/>
              <a:t> kanseri oranı oldukça düşük. </a:t>
            </a:r>
          </a:p>
          <a:p>
            <a:endParaRPr lang="tr-TR" dirty="0" smtClean="0"/>
          </a:p>
          <a:p>
            <a:r>
              <a:rPr lang="tr-TR" dirty="0" smtClean="0"/>
              <a:t>&lt;30 yaş altındaki kadınlarda </a:t>
            </a:r>
            <a:r>
              <a:rPr lang="tr-TR" dirty="0" err="1" smtClean="0"/>
              <a:t>cotest</a:t>
            </a:r>
            <a:r>
              <a:rPr lang="tr-TR" dirty="0" smtClean="0"/>
              <a:t> uygulamak genellikle geçici HPV enfeksiyonunu yakalamamızı sağlar</a:t>
            </a:r>
          </a:p>
          <a:p>
            <a:endParaRPr lang="tr-TR" dirty="0" smtClean="0"/>
          </a:p>
          <a:p>
            <a:r>
              <a:rPr lang="tr-TR" dirty="0" smtClean="0"/>
              <a:t>&lt;30 yaş kadın grubunda </a:t>
            </a:r>
            <a:r>
              <a:rPr lang="tr-TR" dirty="0" err="1" smtClean="0"/>
              <a:t>cotest</a:t>
            </a:r>
            <a:r>
              <a:rPr lang="tr-TR" dirty="0" smtClean="0"/>
              <a:t> kanser görülme ihtimalini anlamlı derecede azaltmazken, daha fazla başka testler yapılmasına sebep olacak</a:t>
            </a:r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188" y="6072188"/>
            <a:ext cx="785812" cy="7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3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u="sng" dirty="0" err="1" smtClean="0">
                <a:solidFill>
                  <a:srgbClr val="00B050"/>
                </a:solidFill>
              </a:rPr>
              <a:t>HrHPV</a:t>
            </a:r>
            <a:r>
              <a:rPr lang="tr-TR" b="1" i="1" u="sng" dirty="0" smtClean="0">
                <a:solidFill>
                  <a:srgbClr val="00B050"/>
                </a:solidFill>
              </a:rPr>
              <a:t> testlerinin </a:t>
            </a:r>
            <a:r>
              <a:rPr lang="tr-TR" b="1" i="1" u="sng" dirty="0" err="1" smtClean="0">
                <a:solidFill>
                  <a:srgbClr val="00B050"/>
                </a:solidFill>
              </a:rPr>
              <a:t>sitolojik</a:t>
            </a:r>
            <a:r>
              <a:rPr lang="tr-TR" b="1" i="1" u="sng" dirty="0" smtClean="0">
                <a:solidFill>
                  <a:srgbClr val="00B050"/>
                </a:solidFill>
              </a:rPr>
              <a:t> taramaya oranla eş veya daha üstün olması sonucu</a:t>
            </a:r>
            <a:r>
              <a:rPr lang="tr-TR" dirty="0" smtClean="0">
                <a:solidFill>
                  <a:srgbClr val="00B050"/>
                </a:solidFill>
              </a:rPr>
              <a:t>, </a:t>
            </a:r>
            <a:r>
              <a:rPr lang="tr-TR" dirty="0" smtClean="0"/>
              <a:t>FDA 25 yaş üzeri </a:t>
            </a:r>
            <a:r>
              <a:rPr lang="tr-TR" dirty="0" err="1" smtClean="0"/>
              <a:t>primer</a:t>
            </a:r>
            <a:r>
              <a:rPr lang="tr-TR" dirty="0" smtClean="0"/>
              <a:t> taramada kullanılmak üzere bir teste ruhsat verdi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1346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18457"/>
            <a:ext cx="8229600" cy="5910943"/>
          </a:xfrm>
        </p:spPr>
        <p:txBody>
          <a:bodyPr>
            <a:normAutofit/>
          </a:bodyPr>
          <a:lstStyle/>
          <a:p>
            <a:endParaRPr lang="tr-TR" b="1" i="1" dirty="0" smtClean="0"/>
          </a:p>
          <a:p>
            <a:r>
              <a:rPr lang="tr-TR" b="1" i="1" dirty="0" smtClean="0"/>
              <a:t>2016 </a:t>
            </a:r>
            <a:r>
              <a:rPr lang="tr-TR" b="1" i="1" dirty="0" err="1" smtClean="0"/>
              <a:t>Interim</a:t>
            </a:r>
            <a:r>
              <a:rPr lang="tr-TR" b="1" i="1" dirty="0" smtClean="0"/>
              <a:t> Update raporuna göre… 		(</a:t>
            </a:r>
            <a:r>
              <a:rPr lang="tr-TR" b="1" i="1" dirty="0"/>
              <a:t>Level B): </a:t>
            </a:r>
            <a:endParaRPr lang="tr-TR" dirty="0"/>
          </a:p>
          <a:p>
            <a:endParaRPr lang="tr-TR" dirty="0" smtClean="0"/>
          </a:p>
          <a:p>
            <a:r>
              <a:rPr lang="tr-TR" b="1" i="1" dirty="0" smtClean="0">
                <a:solidFill>
                  <a:srgbClr val="C00000"/>
                </a:solidFill>
              </a:rPr>
              <a:t>&gt;25 yaş kadınlarda FDA onaylı </a:t>
            </a:r>
            <a:r>
              <a:rPr lang="tr-TR" b="1" i="1" dirty="0" err="1" smtClean="0">
                <a:solidFill>
                  <a:srgbClr val="C00000"/>
                </a:solidFill>
              </a:rPr>
              <a:t>primer</a:t>
            </a:r>
            <a:r>
              <a:rPr lang="tr-TR" b="1" i="1" dirty="0" smtClean="0">
                <a:solidFill>
                  <a:srgbClr val="C00000"/>
                </a:solidFill>
              </a:rPr>
              <a:t> HPV tarama </a:t>
            </a:r>
            <a:r>
              <a:rPr lang="tr-TR" b="1" i="1" dirty="0" err="1" smtClean="0">
                <a:solidFill>
                  <a:srgbClr val="C00000"/>
                </a:solidFill>
              </a:rPr>
              <a:t>serviks</a:t>
            </a:r>
            <a:r>
              <a:rPr lang="tr-TR" b="1" i="1" dirty="0" smtClean="0">
                <a:solidFill>
                  <a:srgbClr val="C00000"/>
                </a:solidFill>
              </a:rPr>
              <a:t> kanseri taraması için bir alternatif olarak düşünülebilir. </a:t>
            </a:r>
          </a:p>
          <a:p>
            <a:endParaRPr lang="tr-TR" dirty="0"/>
          </a:p>
          <a:p>
            <a:r>
              <a:rPr lang="tr-TR" b="1" i="1" dirty="0" smtClean="0">
                <a:solidFill>
                  <a:srgbClr val="0070C0"/>
                </a:solidFill>
              </a:rPr>
              <a:t>3 yılda bir yapılmalı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988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Primer</a:t>
            </a:r>
            <a:r>
              <a:rPr lang="tr-TR" dirty="0" smtClean="0"/>
              <a:t> HPV DNA testi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17940"/>
            <a:ext cx="9144000" cy="9254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3390"/>
            <a:ext cx="9144000" cy="70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75" y="0"/>
            <a:ext cx="7779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0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sonuçlar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Picture 2" descr="http://images.habervitrini.com/haber_resim/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5173" y="3998397"/>
            <a:ext cx="1089540" cy="1089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8924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2133"/>
            <a:ext cx="9144000" cy="62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4400" b="1" dirty="0" smtClean="0"/>
          </a:p>
          <a:p>
            <a:endParaRPr lang="tr-TR" sz="4400" b="1" dirty="0"/>
          </a:p>
          <a:p>
            <a:endParaRPr lang="tr-TR" b="1" dirty="0" smtClean="0"/>
          </a:p>
          <a:p>
            <a:r>
              <a:rPr lang="tr-TR" b="1" dirty="0" smtClean="0"/>
              <a:t>Teşekkürler</a:t>
            </a:r>
            <a:r>
              <a:rPr lang="tr-TR" b="1" dirty="0" smtClean="0"/>
              <a:t>…</a:t>
            </a:r>
            <a:endParaRPr lang="tr-TR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438" y="2457450"/>
            <a:ext cx="5224112" cy="42418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3475"/>
            <a:ext cx="3678237" cy="244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26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692"/>
            <a:ext cx="9144000" cy="647061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628776" y="6210569"/>
            <a:ext cx="5386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16,18 &amp; 6,11 &amp; 31,33,45,52,58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200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HPV aşısı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Gebelikte </a:t>
            </a:r>
            <a:r>
              <a:rPr lang="tr-TR" dirty="0" err="1"/>
              <a:t>başlanmamalıdır</a:t>
            </a:r>
            <a:r>
              <a:rPr lang="tr-TR" dirty="0"/>
              <a:t> </a:t>
            </a:r>
            <a:endParaRPr lang="tr-TR" dirty="0"/>
          </a:p>
          <a:p>
            <a:r>
              <a:rPr lang="tr-TR" dirty="0" err="1" smtClean="0"/>
              <a:t>As</a:t>
            </a:r>
            <a:r>
              <a:rPr lang="tr-TR" dirty="0" err="1"/>
              <a:t>̧ılamada</a:t>
            </a:r>
            <a:r>
              <a:rPr lang="tr-TR" dirty="0"/>
              <a:t> ilk doz yapılıp gebe kalındıysa </a:t>
            </a:r>
            <a:r>
              <a:rPr lang="tr-TR" dirty="0" err="1"/>
              <a:t>doğum</a:t>
            </a:r>
            <a:r>
              <a:rPr lang="tr-TR" dirty="0"/>
              <a:t> sonrası “0” dan </a:t>
            </a:r>
            <a:r>
              <a:rPr lang="tr-TR" dirty="0" err="1"/>
              <a:t>başlanıp</a:t>
            </a:r>
            <a:r>
              <a:rPr lang="tr-TR" dirty="0"/>
              <a:t> 3 doz yapılmalıdır </a:t>
            </a:r>
            <a:endParaRPr lang="tr-TR" dirty="0"/>
          </a:p>
          <a:p>
            <a:r>
              <a:rPr lang="tr-TR" dirty="0" err="1" smtClean="0"/>
              <a:t>I</a:t>
            </a:r>
            <a:r>
              <a:rPr lang="tr-TR" dirty="0" err="1"/>
              <a:t>̇ki</a:t>
            </a:r>
            <a:r>
              <a:rPr lang="tr-TR" dirty="0"/>
              <a:t> doz yapıldıysa 6. ay dozu </a:t>
            </a:r>
            <a:r>
              <a:rPr lang="tr-TR" dirty="0" err="1"/>
              <a:t>için</a:t>
            </a:r>
            <a:r>
              <a:rPr lang="tr-TR" dirty="0"/>
              <a:t> gebelik sonrası emzirme </a:t>
            </a:r>
            <a:r>
              <a:rPr lang="tr-TR" dirty="0" err="1"/>
              <a:t>dönemine</a:t>
            </a:r>
            <a:r>
              <a:rPr lang="tr-TR" dirty="0"/>
              <a:t> bırakılmalı ve bir yıl </a:t>
            </a:r>
            <a:r>
              <a:rPr lang="tr-TR" dirty="0" err="1"/>
              <a:t>içinde</a:t>
            </a:r>
            <a:r>
              <a:rPr lang="tr-TR" dirty="0"/>
              <a:t> yapılmalıdır </a:t>
            </a:r>
            <a:endParaRPr lang="tr-TR" dirty="0"/>
          </a:p>
          <a:p>
            <a:r>
              <a:rPr lang="tr-TR" dirty="0" smtClean="0"/>
              <a:t>Emzirme </a:t>
            </a:r>
            <a:r>
              <a:rPr lang="tr-TR" dirty="0" err="1"/>
              <a:t>döneminde</a:t>
            </a:r>
            <a:r>
              <a:rPr lang="tr-TR" dirty="0"/>
              <a:t> </a:t>
            </a:r>
            <a:r>
              <a:rPr lang="tr-TR" dirty="0" err="1"/>
              <a:t>güvenle</a:t>
            </a:r>
            <a:r>
              <a:rPr lang="tr-TR" dirty="0"/>
              <a:t> </a:t>
            </a:r>
            <a:r>
              <a:rPr lang="tr-TR" dirty="0" err="1"/>
              <a:t>başlanıp</a:t>
            </a:r>
            <a:r>
              <a:rPr lang="tr-TR" dirty="0"/>
              <a:t> yapılabilir 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69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HPV 9-valan katkısı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9012"/>
            <a:ext cx="9144000" cy="411961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4023641"/>
            <a:ext cx="4381499" cy="283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3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965"/>
            <a:ext cx="9144000" cy="630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614988"/>
            <a:ext cx="8229600" cy="108585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4v aşı: 	132 ülkede onaylı</a:t>
            </a:r>
          </a:p>
          <a:p>
            <a:r>
              <a:rPr lang="tr-TR" dirty="0" smtClean="0"/>
              <a:t>9v aşı:	43 ülkede onaylı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514" y="0"/>
            <a:ext cx="7324997" cy="549914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329487" y="5129817"/>
            <a:ext cx="1357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 </a:t>
            </a:r>
            <a:r>
              <a:rPr lang="tr-TR" dirty="0" err="1" smtClean="0"/>
              <a:t>Arvas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6526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25" y="0"/>
            <a:ext cx="7655205" cy="622935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629524" y="6372225"/>
            <a:ext cx="1357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M </a:t>
            </a:r>
            <a:r>
              <a:rPr lang="tr-TR" dirty="0" err="1" smtClean="0"/>
              <a:t>Arvas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37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9449</TotalTime>
  <Words>1217</Words>
  <Application>Microsoft Macintosh PowerPoint</Application>
  <PresentationFormat>Ekran Gösterisi (4:3)</PresentationFormat>
  <Paragraphs>194</Paragraphs>
  <Slides>50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4" baseType="lpstr">
      <vt:lpstr>Calibri</vt:lpstr>
      <vt:lpstr>Wingdings</vt:lpstr>
      <vt:lpstr>Arial</vt:lpstr>
      <vt:lpstr>Office Theme</vt:lpstr>
      <vt:lpstr>Serviks Kanserinden  Korunmada Son Durum:  Primer (Aşılar) ve Sekonder Koruma (smear – HPV)</vt:lpstr>
      <vt:lpstr>Başlıklar</vt:lpstr>
      <vt:lpstr>Primer koruma </vt:lpstr>
      <vt:lpstr>Koruyucu Aşılar</vt:lpstr>
      <vt:lpstr>PowerPoint Sunusu</vt:lpstr>
      <vt:lpstr>HPV 9-valan katkısı </vt:lpstr>
      <vt:lpstr>PowerPoint Sunusu</vt:lpstr>
      <vt:lpstr>PowerPoint Sunusu</vt:lpstr>
      <vt:lpstr>PowerPoint Sunusu</vt:lpstr>
      <vt:lpstr>CDC 2016</vt:lpstr>
      <vt:lpstr>PowerPoint Sunusu</vt:lpstr>
      <vt:lpstr>25 yaş üzeri HPV aşısı etkinliği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ACOG HPV Aşıları</vt:lpstr>
      <vt:lpstr>WHO Aşı Güvenilirliği 2016 </vt:lpstr>
      <vt:lpstr>PowerPoint Sunusu</vt:lpstr>
      <vt:lpstr>Sekonder koruma</vt:lpstr>
      <vt:lpstr>Rutin Tarama Önerileri..</vt:lpstr>
      <vt:lpstr>21-29 arası kadınlarda.. </vt:lpstr>
      <vt:lpstr>21-29 arası kadınlarda.. </vt:lpstr>
      <vt:lpstr>30-65 Yaş arası kadınlarda..</vt:lpstr>
      <vt:lpstr>30-65 Yaş arası kadınlarda..</vt:lpstr>
      <vt:lpstr>PowerPoint Sunusu</vt:lpstr>
      <vt:lpstr>HPV DNA Testi  Avantajları…</vt:lpstr>
      <vt:lpstr>Kullanım Alanları </vt:lpstr>
      <vt:lpstr>PAPS ve HPV DNA</vt:lpstr>
      <vt:lpstr>HPV DNA Testi Daha genç kadınlarda kullanım için çekinceler…</vt:lpstr>
      <vt:lpstr>PowerPoint Sunusu</vt:lpstr>
      <vt:lpstr>PowerPoint Sunusu</vt:lpstr>
      <vt:lpstr>Primer hrHPV taraması kaç yaşında başlamalı ?</vt:lpstr>
      <vt:lpstr>Kılavuzlarda…</vt:lpstr>
      <vt:lpstr>Primer Tarama Öngörüsü</vt:lpstr>
      <vt:lpstr>PowerPoint Sunusu</vt:lpstr>
      <vt:lpstr>Endişeler…</vt:lpstr>
      <vt:lpstr>PowerPoint Sunusu</vt:lpstr>
      <vt:lpstr>PowerPoint Sunusu</vt:lpstr>
      <vt:lpstr>PowerPoint Sunusu</vt:lpstr>
      <vt:lpstr>PowerPoint Sunusu</vt:lpstr>
      <vt:lpstr>PowerPoint Sunusu</vt:lpstr>
      <vt:lpstr>Primer HPV DNA testi</vt:lpstr>
      <vt:lpstr>PowerPoint Sunusu</vt:lpstr>
      <vt:lpstr>sonuçlar</vt:lpstr>
      <vt:lpstr>PowerPoint Sunusu</vt:lpstr>
      <vt:lpstr>PowerPoint Sunusu</vt:lpstr>
      <vt:lpstr>Gebelikte HPV aşısı</vt:lpstr>
    </vt:vector>
  </TitlesOfParts>
  <Company>cemiyibozkurt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Jinekolojik Onkoloji Açısından BRCA Mutasyonları</dc:title>
  <dc:creator>Cem İyibozkurt</dc:creator>
  <cp:lastModifiedBy>Ahmet Cem İyibozkurt</cp:lastModifiedBy>
  <cp:revision>400</cp:revision>
  <dcterms:created xsi:type="dcterms:W3CDTF">2015-10-14T19:11:29Z</dcterms:created>
  <dcterms:modified xsi:type="dcterms:W3CDTF">2018-05-20T05:28:52Z</dcterms:modified>
</cp:coreProperties>
</file>