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66"/>
  </p:notesMasterIdLst>
  <p:sldIdLst>
    <p:sldId id="256" r:id="rId2"/>
    <p:sldId id="324" r:id="rId3"/>
    <p:sldId id="333" r:id="rId4"/>
    <p:sldId id="295" r:id="rId5"/>
    <p:sldId id="320" r:id="rId6"/>
    <p:sldId id="336" r:id="rId7"/>
    <p:sldId id="300" r:id="rId8"/>
    <p:sldId id="257" r:id="rId9"/>
    <p:sldId id="259" r:id="rId10"/>
    <p:sldId id="321" r:id="rId11"/>
    <p:sldId id="261" r:id="rId12"/>
    <p:sldId id="301" r:id="rId13"/>
    <p:sldId id="302" r:id="rId14"/>
    <p:sldId id="260" r:id="rId15"/>
    <p:sldId id="263" r:id="rId16"/>
    <p:sldId id="267" r:id="rId17"/>
    <p:sldId id="304" r:id="rId18"/>
    <p:sldId id="315" r:id="rId19"/>
    <p:sldId id="303" r:id="rId20"/>
    <p:sldId id="262" r:id="rId21"/>
    <p:sldId id="329" r:id="rId22"/>
    <p:sldId id="331" r:id="rId23"/>
    <p:sldId id="330" r:id="rId24"/>
    <p:sldId id="332" r:id="rId25"/>
    <p:sldId id="264" r:id="rId26"/>
    <p:sldId id="265" r:id="rId27"/>
    <p:sldId id="266" r:id="rId28"/>
    <p:sldId id="335" r:id="rId29"/>
    <p:sldId id="268" r:id="rId30"/>
    <p:sldId id="305" r:id="rId31"/>
    <p:sldId id="272" r:id="rId32"/>
    <p:sldId id="274" r:id="rId33"/>
    <p:sldId id="288" r:id="rId34"/>
    <p:sldId id="271" r:id="rId35"/>
    <p:sldId id="276" r:id="rId36"/>
    <p:sldId id="277" r:id="rId37"/>
    <p:sldId id="278" r:id="rId38"/>
    <p:sldId id="310" r:id="rId39"/>
    <p:sldId id="317" r:id="rId40"/>
    <p:sldId id="311" r:id="rId41"/>
    <p:sldId id="307" r:id="rId42"/>
    <p:sldId id="308" r:id="rId43"/>
    <p:sldId id="325" r:id="rId44"/>
    <p:sldId id="326" r:id="rId45"/>
    <p:sldId id="327" r:id="rId46"/>
    <p:sldId id="328" r:id="rId47"/>
    <p:sldId id="312" r:id="rId48"/>
    <p:sldId id="313" r:id="rId49"/>
    <p:sldId id="282" r:id="rId50"/>
    <p:sldId id="284" r:id="rId51"/>
    <p:sldId id="285" r:id="rId52"/>
    <p:sldId id="286" r:id="rId53"/>
    <p:sldId id="287" r:id="rId54"/>
    <p:sldId id="289" r:id="rId55"/>
    <p:sldId id="290" r:id="rId56"/>
    <p:sldId id="316" r:id="rId57"/>
    <p:sldId id="291" r:id="rId58"/>
    <p:sldId id="292" r:id="rId59"/>
    <p:sldId id="293" r:id="rId60"/>
    <p:sldId id="334" r:id="rId61"/>
    <p:sldId id="297" r:id="rId62"/>
    <p:sldId id="298" r:id="rId63"/>
    <p:sldId id="299" r:id="rId64"/>
    <p:sldId id="322" r:id="rId65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00FF"/>
    <a:srgbClr val="FFFF00"/>
    <a:srgbClr val="3399FF"/>
    <a:srgbClr val="969696"/>
    <a:srgbClr val="99CC00"/>
    <a:srgbClr val="4D4D4D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ema Uygulanmış Stil 1 - Vurgu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82392" autoAdjust="0"/>
  </p:normalViewPr>
  <p:slideViewPr>
    <p:cSldViewPr>
      <p:cViewPr varScale="1">
        <p:scale>
          <a:sx n="65" d="100"/>
          <a:sy n="65" d="100"/>
        </p:scale>
        <p:origin x="7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13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2AFA6663-5631-4531-A9DD-F3B1160F15F6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3890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A6663-5631-4531-A9DD-F3B1160F15F6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2151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 smtClean="0"/>
              <a:t>Kaynnak</a:t>
            </a:r>
            <a:r>
              <a:rPr lang="tr-TR" dirty="0" smtClean="0"/>
              <a:t> 2019 </a:t>
            </a:r>
            <a:r>
              <a:rPr lang="tr-TR" dirty="0" err="1" smtClean="0"/>
              <a:t>yazıordu</a:t>
            </a:r>
            <a:r>
              <a:rPr lang="tr-TR" dirty="0" smtClean="0"/>
              <a:t> kontrol et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A6663-5631-4531-A9DD-F3B1160F15F6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776550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A6663-5631-4531-A9DD-F3B1160F15F6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43391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52226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x-none" altLang="x-none"/>
          </a:p>
        </p:txBody>
      </p:sp>
      <p:sp>
        <p:nvSpPr>
          <p:cNvPr id="52227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9D99FF84-F9CF-8F41-A993-30CCC11867C3}" type="slidenum">
              <a:rPr lang="tr-TR" altLang="en-US">
                <a:latin typeface="Calibri" charset="0"/>
              </a:rPr>
              <a:pPr/>
              <a:t>22</a:t>
            </a:fld>
            <a:endParaRPr lang="tr-TR" altLang="en-US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878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A6663-5631-4531-A9DD-F3B1160F15F6}" type="slidenum">
              <a:rPr lang="tr-TR" smtClean="0"/>
              <a:pPr/>
              <a:t>54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79933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FA6663-5631-4531-A9DD-F3B1160F15F6}" type="slidenum">
              <a:rPr lang="tr-TR" smtClean="0"/>
              <a:pPr/>
              <a:t>55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4894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5603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5604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25605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25606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5607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25608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sp>
          <p:nvSpPr>
            <p:cNvPr id="25609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5610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5611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2561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</a:p>
        </p:txBody>
      </p:sp>
      <p:sp>
        <p:nvSpPr>
          <p:cNvPr id="2561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tr-TR"/>
              <a:t>Click to edit Master subtitle style</a:t>
            </a:r>
          </a:p>
        </p:txBody>
      </p:sp>
      <p:sp>
        <p:nvSpPr>
          <p:cNvPr id="25614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tr-TR"/>
          </a:p>
        </p:txBody>
      </p:sp>
      <p:sp>
        <p:nvSpPr>
          <p:cNvPr id="25615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tr-TR"/>
          </a:p>
        </p:txBody>
      </p:sp>
      <p:sp>
        <p:nvSpPr>
          <p:cNvPr id="25616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2762182-7A0A-4BBE-AC38-D907840EC908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C57CAE-F8A5-4BBB-B4D1-E53513629332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3BD26-371E-463C-9C1F-5ABE84C495E1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Başlık ve Tab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Tablo Yer Tutucusu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B13ABCE-2D6E-4D08-8CF3-59F5B3380005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E47A88-0FB3-4A41-B520-06C6ADC3545C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3A846-C45B-4B64-9573-A31594E0D692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C3A9A7-4CE1-4232-A393-F349F665A196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B0EA1-ADB1-42D7-B843-340BCBA203D9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B731F8-ECEF-4C9E-B3CC-66FDCBC43698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BC1306-EC95-446E-890E-7D810010C32F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C5A295-58AD-4073-9DF6-147DEC6CDFEA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666BC1-1BCC-4B2C-BF57-48F301EEA01C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tr-TR" sz="2400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tr-TR" sz="2400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tr-TR" sz="2400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tr-TR" sz="2400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tr-TR" sz="2400"/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tr-TR" sz="2400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tr-TR" sz="2400"/>
          </a:p>
        </p:txBody>
      </p:sp>
      <p:sp>
        <p:nvSpPr>
          <p:cNvPr id="2458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Click to edit Master title style</a:t>
            </a:r>
          </a:p>
        </p:txBody>
      </p:sp>
      <p:sp>
        <p:nvSpPr>
          <p:cNvPr id="2458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</a:p>
        </p:txBody>
      </p:sp>
      <p:sp>
        <p:nvSpPr>
          <p:cNvPr id="2458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2458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tr-TR"/>
          </a:p>
        </p:txBody>
      </p:sp>
      <p:sp>
        <p:nvSpPr>
          <p:cNvPr id="2458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3E34379-B643-488B-ACD8-A1F750A5E9C3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gif"/><Relationship Id="rId4" Type="http://schemas.openxmlformats.org/officeDocument/2006/relationships/hyperlink" Target="https://www.google.com.tr/url?sa=i&amp;rct=j&amp;q=&amp;esrc=s&amp;source=images&amp;cd=&amp;cad=rja&amp;uact=8&amp;ved=0ahUKEwiH5Ln2-dzPAhVE5xoKHbdsAeIQjRwIBw&amp;url=https://tr.wikipedia.org/wiki/%C4%B0stanbul_%C3%9Cniversitesi_%C4%B0stanbul_T%C4%B1p_Fak%C3%BCltesi&amp;psig=AFQjCNHEa4U6gI_R0XeQ3Wxe-MA3Uuyaog&amp;ust=1476625804308503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google.com.tr/url?sa=i&amp;rct=j&amp;q=&amp;esrc=s&amp;source=images&amp;cd=&amp;cad=rja&amp;uact=8&amp;ved=0ahUKEwj2ncyRg4vRAhUG0xQKHYcRDLsQjRwIBw&amp;url=http://contemporaryobgyn.modernmedicine.com/contemporary-obgyn/news/power-morcellation-uterine-fibroids-what-you-need-know?page=full&amp;bvm=bv.142059868,d.d24&amp;psig=AFQjCNGdpJfyNrGxlheSiFtit_reJ6pfng&amp;ust=1482606819358103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ffectivehealthcare.ahrq.gov/sites/default/files/pdf/cer-195-uterine-fibroids-final_0.pdf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em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1278202"/>
            <a:ext cx="8305800" cy="1470025"/>
          </a:xfrm>
        </p:spPr>
        <p:txBody>
          <a:bodyPr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</a:rPr>
              <a:t>UTERUS SARKOMLARINDA CERRAHİ YAKLAŞIMLAR, KİME BSO, KİME LENFADENEKTOMİ, FERTİLİTE KORUNABİLİR Mİ? </a:t>
            </a:r>
            <a:r>
              <a:rPr lang="tr-TR" sz="3200" b="1" dirty="0" smtClean="0">
                <a:solidFill>
                  <a:srgbClr val="FF0000"/>
                </a:solidFill>
              </a:rPr>
              <a:t/>
            </a:r>
            <a:br>
              <a:rPr lang="tr-TR" sz="3200" b="1" dirty="0" smtClean="0">
                <a:solidFill>
                  <a:srgbClr val="FF0000"/>
                </a:solidFill>
              </a:rPr>
            </a:b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62236" y="4293096"/>
            <a:ext cx="7772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tr-TR" sz="2200" dirty="0" smtClean="0">
                <a:solidFill>
                  <a:schemeClr val="tx2"/>
                </a:solidFill>
              </a:rPr>
              <a:t>Prof. Dr. </a:t>
            </a:r>
            <a:r>
              <a:rPr lang="tr-TR" sz="2200" dirty="0">
                <a:solidFill>
                  <a:schemeClr val="tx2"/>
                </a:solidFill>
              </a:rPr>
              <a:t>Samet Topuz</a:t>
            </a:r>
          </a:p>
          <a:p>
            <a:pPr>
              <a:lnSpc>
                <a:spcPct val="80000"/>
              </a:lnSpc>
            </a:pPr>
            <a:r>
              <a:rPr lang="tr-TR" sz="2000" dirty="0" smtClean="0">
                <a:solidFill>
                  <a:schemeClr val="tx2"/>
                </a:solidFill>
              </a:rPr>
              <a:t>İstanbul Tıp Fakültesi</a:t>
            </a:r>
          </a:p>
          <a:p>
            <a:pPr>
              <a:lnSpc>
                <a:spcPct val="80000"/>
              </a:lnSpc>
            </a:pPr>
            <a:r>
              <a:rPr lang="tr-TR" sz="2000" dirty="0" smtClean="0">
                <a:solidFill>
                  <a:schemeClr val="tx2"/>
                </a:solidFill>
              </a:rPr>
              <a:t>Kadın Hastalıkları ve Doğum Anabilim Dalı</a:t>
            </a:r>
          </a:p>
          <a:p>
            <a:pPr>
              <a:lnSpc>
                <a:spcPct val="80000"/>
              </a:lnSpc>
            </a:pPr>
            <a:endParaRPr lang="tr-TR" sz="2000" dirty="0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</a:pPr>
            <a:r>
              <a:rPr lang="tr-TR" sz="1800" dirty="0" smtClean="0"/>
              <a:t>TJOD İstanbul</a:t>
            </a:r>
          </a:p>
          <a:p>
            <a:pPr>
              <a:lnSpc>
                <a:spcPct val="80000"/>
              </a:lnSpc>
            </a:pPr>
            <a:r>
              <a:rPr lang="tr-TR" sz="1800" dirty="0" smtClean="0"/>
              <a:t>Jinekolojik Onkolojide Güncel Gelişmeler 13 Ekim 2019</a:t>
            </a:r>
          </a:p>
          <a:p>
            <a:pPr>
              <a:lnSpc>
                <a:spcPct val="80000"/>
              </a:lnSpc>
            </a:pPr>
            <a:endParaRPr lang="tr-TR" sz="2000" dirty="0" smtClean="0">
              <a:solidFill>
                <a:schemeClr val="tx2"/>
              </a:solidFill>
            </a:endParaRPr>
          </a:p>
          <a:p>
            <a:endParaRPr lang="tr-TR" sz="16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/>
          <a:stretch>
            <a:fillRect/>
          </a:stretch>
        </p:blipFill>
        <p:spPr bwMode="auto">
          <a:xfrm>
            <a:off x="2339752" y="2742892"/>
            <a:ext cx="1926704" cy="1303201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" name="Picture 2" descr="istanbul tıp fakültesi ile ilgili görsel sonucu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32040" y="2677370"/>
            <a:ext cx="1373282" cy="13732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371 hızlı büyüyen </a:t>
            </a:r>
            <a:r>
              <a:rPr lang="tr-T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myom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operasyonunda sarkom çıkan  bir olgu  (%0.4)</a:t>
            </a:r>
          </a:p>
          <a:p>
            <a:pPr lvl="8"/>
            <a:r>
              <a:rPr lang="tr-T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Parker</a:t>
            </a:r>
            <a:r>
              <a:rPr lang="tr-T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 et al </a:t>
            </a:r>
            <a:endParaRPr lang="tr-T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1432 olgu </a:t>
            </a:r>
            <a:r>
              <a:rPr lang="tr-T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myoma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bağlı ağır </a:t>
            </a:r>
            <a:r>
              <a:rPr lang="tr-T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vaginal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kanama sonucu </a:t>
            </a:r>
            <a:r>
              <a:rPr lang="tr-T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histerektomi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yapılanlarda 7 sarkom (%0.49) saptanmış</a:t>
            </a:r>
          </a:p>
          <a:p>
            <a:pPr lvl="1"/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Olguların tamamında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preoperatif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biyopsisi negatif </a:t>
            </a:r>
          </a:p>
          <a:p>
            <a:pPr lvl="8"/>
            <a:r>
              <a:rPr lang="tr-TR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Leibson</a:t>
            </a:r>
            <a:r>
              <a:rPr lang="tr-T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 et al</a:t>
            </a:r>
            <a:endParaRPr lang="tr-T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67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err="1" smtClean="0">
                <a:solidFill>
                  <a:srgbClr val="FF0000"/>
                </a:solidFill>
              </a:rPr>
              <a:t>Myomda</a:t>
            </a:r>
            <a:r>
              <a:rPr lang="tr-TR" sz="4000" dirty="0" smtClean="0">
                <a:solidFill>
                  <a:srgbClr val="FF0000"/>
                </a:solidFill>
              </a:rPr>
              <a:t> Sarkom </a:t>
            </a:r>
            <a:r>
              <a:rPr lang="tr-TR" sz="4000" dirty="0">
                <a:solidFill>
                  <a:srgbClr val="FF0000"/>
                </a:solidFill>
              </a:rPr>
              <a:t>Ç</a:t>
            </a:r>
            <a:r>
              <a:rPr lang="tr-TR" sz="4000" dirty="0" smtClean="0">
                <a:solidFill>
                  <a:srgbClr val="FF0000"/>
                </a:solidFill>
              </a:rPr>
              <a:t>ıkma Olasılığı 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Birden fazla </a:t>
            </a:r>
            <a:r>
              <a:rPr lang="tr-TR" dirty="0" err="1" smtClean="0"/>
              <a:t>myomu</a:t>
            </a:r>
            <a:r>
              <a:rPr lang="tr-TR" dirty="0" smtClean="0"/>
              <a:t> olan ve operasyona </a:t>
            </a:r>
            <a:r>
              <a:rPr lang="tr-TR" dirty="0" err="1" smtClean="0"/>
              <a:t>myom</a:t>
            </a:r>
            <a:r>
              <a:rPr lang="tr-TR" dirty="0" smtClean="0"/>
              <a:t> ön tanısı ile alınan hastada sarkom çıkma olasılığı </a:t>
            </a:r>
          </a:p>
          <a:p>
            <a:pPr algn="ctr">
              <a:buNone/>
            </a:pPr>
            <a:r>
              <a:rPr lang="tr-TR" sz="3600" b="1" dirty="0" smtClean="0">
                <a:solidFill>
                  <a:srgbClr val="0000FF"/>
                </a:solidFill>
              </a:rPr>
              <a:t>1/350-500</a:t>
            </a:r>
            <a:r>
              <a:rPr lang="tr-TR" b="1" dirty="0" smtClean="0">
                <a:solidFill>
                  <a:srgbClr val="0000FF"/>
                </a:solidFill>
              </a:rPr>
              <a:t> </a:t>
            </a:r>
          </a:p>
          <a:p>
            <a:pPr algn="ctr">
              <a:buNone/>
            </a:pPr>
            <a:r>
              <a:rPr lang="tr-TR" dirty="0" smtClean="0"/>
              <a:t>arasında değişmekte 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2915816" y="5589240"/>
            <a:ext cx="55721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400" dirty="0" err="1" smtClean="0"/>
              <a:t>Mahnert</a:t>
            </a:r>
            <a:r>
              <a:rPr lang="tr-TR" sz="1400" dirty="0" smtClean="0"/>
              <a:t> N. </a:t>
            </a:r>
            <a:r>
              <a:rPr lang="tr-TR" sz="1400" dirty="0" err="1" smtClean="0"/>
              <a:t>Obstet</a:t>
            </a:r>
            <a:r>
              <a:rPr lang="tr-TR" sz="1400" dirty="0" smtClean="0"/>
              <a:t> </a:t>
            </a:r>
            <a:r>
              <a:rPr lang="tr-TR" sz="1400" dirty="0" err="1" smtClean="0"/>
              <a:t>Gynecol</a:t>
            </a:r>
            <a:r>
              <a:rPr lang="tr-TR" sz="1400" dirty="0" smtClean="0"/>
              <a:t> 2015</a:t>
            </a:r>
          </a:p>
          <a:p>
            <a:pPr algn="r"/>
            <a:r>
              <a:rPr lang="tr-TR" sz="1400" dirty="0" err="1" smtClean="0"/>
              <a:t>Kamikabeya</a:t>
            </a:r>
            <a:r>
              <a:rPr lang="tr-TR" sz="1400" dirty="0" smtClean="0"/>
              <a:t> TS. </a:t>
            </a:r>
            <a:r>
              <a:rPr lang="tr-TR" sz="1400" dirty="0" err="1" smtClean="0"/>
              <a:t>Eur</a:t>
            </a:r>
            <a:r>
              <a:rPr lang="tr-TR" sz="1400" dirty="0" smtClean="0"/>
              <a:t> J </a:t>
            </a:r>
            <a:r>
              <a:rPr lang="tr-TR" sz="1400" dirty="0" err="1" smtClean="0"/>
              <a:t>Gynecol</a:t>
            </a:r>
            <a:r>
              <a:rPr lang="tr-TR" sz="1400" dirty="0" smtClean="0"/>
              <a:t> </a:t>
            </a:r>
            <a:r>
              <a:rPr lang="tr-TR" sz="1400" dirty="0" err="1" smtClean="0"/>
              <a:t>Oncol</a:t>
            </a:r>
            <a:r>
              <a:rPr lang="tr-TR" sz="1400" dirty="0" smtClean="0"/>
              <a:t> 2010</a:t>
            </a:r>
          </a:p>
          <a:p>
            <a:pPr algn="r"/>
            <a:r>
              <a:rPr lang="tr-TR" sz="1400" dirty="0" err="1" smtClean="0"/>
              <a:t>Hageman</a:t>
            </a:r>
            <a:r>
              <a:rPr lang="tr-TR" sz="1400" dirty="0" smtClean="0"/>
              <a:t> IS. </a:t>
            </a:r>
            <a:r>
              <a:rPr lang="tr-TR" sz="1400" dirty="0" err="1" smtClean="0"/>
              <a:t>Int</a:t>
            </a:r>
            <a:r>
              <a:rPr lang="tr-TR" sz="1400" dirty="0" smtClean="0"/>
              <a:t> J </a:t>
            </a:r>
            <a:r>
              <a:rPr lang="tr-TR" sz="1400" dirty="0" err="1" smtClean="0"/>
              <a:t>gynecol</a:t>
            </a:r>
            <a:r>
              <a:rPr lang="tr-TR" sz="1400" dirty="0" smtClean="0"/>
              <a:t> </a:t>
            </a:r>
            <a:r>
              <a:rPr lang="tr-TR" sz="1400" dirty="0" err="1" smtClean="0"/>
              <a:t>Pathol</a:t>
            </a:r>
            <a:r>
              <a:rPr lang="tr-TR" sz="1400" dirty="0" smtClean="0"/>
              <a:t> 2011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180504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857232"/>
            <a:ext cx="7580646" cy="564360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FIGO- </a:t>
            </a:r>
            <a:r>
              <a:rPr lang="tr-TR" dirty="0" err="1" smtClean="0">
                <a:solidFill>
                  <a:srgbClr val="FF0000"/>
                </a:solidFill>
              </a:rPr>
              <a:t>Evrelemesi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/>
              <a:t>FIGO </a:t>
            </a:r>
            <a:r>
              <a:rPr lang="tr-TR" sz="2400" dirty="0" err="1" smtClean="0"/>
              <a:t>Evrelemesi</a:t>
            </a:r>
            <a:r>
              <a:rPr lang="tr-TR" sz="2400" dirty="0" smtClean="0"/>
              <a:t> </a:t>
            </a:r>
            <a:r>
              <a:rPr lang="tr-TR" sz="2400" dirty="0" err="1" smtClean="0"/>
              <a:t>prognozu</a:t>
            </a:r>
            <a:r>
              <a:rPr lang="tr-TR" sz="2400" dirty="0" smtClean="0"/>
              <a:t> belirlemede yetersizdir</a:t>
            </a:r>
          </a:p>
          <a:p>
            <a:endParaRPr lang="tr-TR" sz="2400" dirty="0" smtClean="0"/>
          </a:p>
          <a:p>
            <a:pPr lvl="1"/>
            <a:r>
              <a:rPr lang="tr-TR" sz="2000" dirty="0" smtClean="0"/>
              <a:t>Hasta yaşı</a:t>
            </a:r>
          </a:p>
          <a:p>
            <a:pPr lvl="1"/>
            <a:r>
              <a:rPr lang="tr-TR" sz="2000" dirty="0" smtClean="0"/>
              <a:t>Tümör boyutu</a:t>
            </a:r>
          </a:p>
          <a:p>
            <a:pPr lvl="1"/>
            <a:r>
              <a:rPr lang="tr-TR" sz="2000" dirty="0" err="1" smtClean="0"/>
              <a:t>Grade</a:t>
            </a:r>
            <a:endParaRPr lang="tr-TR" sz="2000" dirty="0" smtClean="0"/>
          </a:p>
          <a:p>
            <a:pPr lvl="1"/>
            <a:r>
              <a:rPr lang="tr-TR" sz="2000" dirty="0" smtClean="0"/>
              <a:t>Lokal yayılım</a:t>
            </a:r>
          </a:p>
          <a:p>
            <a:pPr lvl="1"/>
            <a:r>
              <a:rPr lang="tr-TR" sz="2000" dirty="0" smtClean="0"/>
              <a:t>Uzak metastaz</a:t>
            </a:r>
          </a:p>
          <a:p>
            <a:pPr lvl="1"/>
            <a:r>
              <a:rPr lang="tr-TR" sz="2000" dirty="0" err="1" smtClean="0"/>
              <a:t>Mitotik</a:t>
            </a:r>
            <a:r>
              <a:rPr lang="tr-TR" sz="2000" dirty="0" smtClean="0"/>
              <a:t> indeks</a:t>
            </a:r>
            <a:endParaRPr lang="tr-TR" sz="2000" dirty="0"/>
          </a:p>
        </p:txBody>
      </p:sp>
      <p:sp>
        <p:nvSpPr>
          <p:cNvPr id="4" name="3 Sağ Ayraç"/>
          <p:cNvSpPr/>
          <p:nvPr/>
        </p:nvSpPr>
        <p:spPr>
          <a:xfrm>
            <a:off x="4000496" y="3000372"/>
            <a:ext cx="500066" cy="2143140"/>
          </a:xfrm>
          <a:prstGeom prst="rightBrac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4572000" y="3786190"/>
            <a:ext cx="3929090" cy="714380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Bu değişkenleri içeren bir </a:t>
            </a:r>
            <a:r>
              <a:rPr lang="tr-TR" dirty="0" err="1" smtClean="0"/>
              <a:t>nomogram</a:t>
            </a:r>
            <a:r>
              <a:rPr lang="tr-TR" dirty="0" smtClean="0"/>
              <a:t> </a:t>
            </a:r>
            <a:r>
              <a:rPr lang="tr-TR" dirty="0" err="1" smtClean="0"/>
              <a:t>prognozda</a:t>
            </a:r>
            <a:r>
              <a:rPr lang="tr-TR" dirty="0" smtClean="0"/>
              <a:t> daha etkili olabilir 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3786182" y="5929330"/>
            <a:ext cx="4429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dirty="0" err="1" smtClean="0"/>
              <a:t>Zivanovic</a:t>
            </a:r>
            <a:r>
              <a:rPr lang="tr-TR" dirty="0" smtClean="0"/>
              <a:t> O. J </a:t>
            </a:r>
            <a:r>
              <a:rPr lang="tr-TR" dirty="0" err="1" smtClean="0"/>
              <a:t>Clin</a:t>
            </a:r>
            <a:r>
              <a:rPr lang="tr-TR" dirty="0" smtClean="0"/>
              <a:t> </a:t>
            </a:r>
            <a:r>
              <a:rPr lang="tr-TR" dirty="0" err="1" smtClean="0"/>
              <a:t>Oncol</a:t>
            </a:r>
            <a:r>
              <a:rPr lang="tr-TR" dirty="0" smtClean="0"/>
              <a:t> 2009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err="1" smtClean="0">
                <a:solidFill>
                  <a:srgbClr val="FF0000"/>
                </a:solidFill>
              </a:rPr>
              <a:t>Uterusa</a:t>
            </a:r>
            <a:r>
              <a:rPr lang="tr-TR" sz="4000" dirty="0" smtClean="0">
                <a:solidFill>
                  <a:srgbClr val="FF0000"/>
                </a:solidFill>
              </a:rPr>
              <a:t> Sınırlı Hastalıkta Tedavi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50938" y="2060848"/>
            <a:ext cx="7772400" cy="4114800"/>
          </a:xfrm>
        </p:spPr>
        <p:txBody>
          <a:bodyPr/>
          <a:lstStyle/>
          <a:p>
            <a:r>
              <a:rPr lang="tr-TR" sz="2800" dirty="0" smtClean="0"/>
              <a:t>Temel tedavi</a:t>
            </a:r>
            <a:r>
              <a:rPr lang="tr-TR" sz="2800" b="1" dirty="0" smtClean="0"/>
              <a:t> total </a:t>
            </a:r>
            <a:r>
              <a:rPr lang="tr-TR" sz="2800" b="1" dirty="0" err="1" smtClean="0"/>
              <a:t>histerektomidir</a:t>
            </a:r>
            <a:r>
              <a:rPr lang="tr-TR" sz="2800" b="1" dirty="0" smtClean="0"/>
              <a:t>.</a:t>
            </a:r>
          </a:p>
          <a:p>
            <a:r>
              <a:rPr lang="tr-TR" sz="2800" dirty="0" smtClean="0"/>
              <a:t>Cerrahinin önemini vurgulayan çeşitli olgu serileri mevcuttur </a:t>
            </a:r>
          </a:p>
          <a:p>
            <a:endParaRPr lang="tr-TR" sz="2800" dirty="0" smtClean="0"/>
          </a:p>
          <a:p>
            <a:r>
              <a:rPr lang="tr-TR" sz="2800" dirty="0" smtClean="0"/>
              <a:t>46 LMS olgusunu  içeren  bir seride </a:t>
            </a:r>
            <a:r>
              <a:rPr lang="tr-TR" sz="2800" b="1" dirty="0" err="1" smtClean="0"/>
              <a:t>komplet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sitoredükdiyon</a:t>
            </a:r>
            <a:r>
              <a:rPr lang="tr-TR" sz="2800" b="1" dirty="0" smtClean="0"/>
              <a:t> </a:t>
            </a:r>
            <a:r>
              <a:rPr lang="tr-TR" sz="2800" dirty="0" smtClean="0"/>
              <a:t>hastalıksız sağ kalımla en ilişkili parametre olarak bulunmuş </a:t>
            </a:r>
            <a:endParaRPr lang="tr-TR" sz="28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4357686" y="6000768"/>
            <a:ext cx="457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Park JY. J </a:t>
            </a:r>
            <a:r>
              <a:rPr lang="tr-TR" dirty="0" err="1" smtClean="0"/>
              <a:t>Cancer</a:t>
            </a:r>
            <a:r>
              <a:rPr lang="tr-TR" dirty="0" smtClean="0"/>
              <a:t> </a:t>
            </a:r>
            <a:r>
              <a:rPr lang="tr-TR" dirty="0" err="1" smtClean="0"/>
              <a:t>Res</a:t>
            </a:r>
            <a:r>
              <a:rPr lang="tr-TR" dirty="0" smtClean="0"/>
              <a:t> </a:t>
            </a:r>
            <a:r>
              <a:rPr lang="tr-TR" dirty="0" err="1" smtClean="0"/>
              <a:t>Clin</a:t>
            </a:r>
            <a:r>
              <a:rPr lang="tr-TR" dirty="0" smtClean="0"/>
              <a:t> </a:t>
            </a:r>
            <a:r>
              <a:rPr lang="tr-TR" dirty="0" err="1" smtClean="0"/>
              <a:t>Oncol</a:t>
            </a:r>
            <a:r>
              <a:rPr lang="tr-TR" dirty="0" smtClean="0"/>
              <a:t> 2008 </a:t>
            </a:r>
            <a:endParaRPr lang="tr-TR" dirty="0"/>
          </a:p>
        </p:txBody>
      </p:sp>
      <p:sp>
        <p:nvSpPr>
          <p:cNvPr id="5" name="4 Metin kutusu"/>
          <p:cNvSpPr txBox="1"/>
          <p:nvPr/>
        </p:nvSpPr>
        <p:spPr>
          <a:xfrm>
            <a:off x="4643438" y="3286124"/>
            <a:ext cx="4000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err="1" smtClean="0"/>
              <a:t>Nassar</a:t>
            </a:r>
            <a:r>
              <a:rPr lang="tr-TR" sz="1400" dirty="0" smtClean="0"/>
              <a:t> OA. J </a:t>
            </a:r>
            <a:r>
              <a:rPr lang="tr-TR" sz="1400" dirty="0" err="1" smtClean="0"/>
              <a:t>Egypt</a:t>
            </a:r>
            <a:r>
              <a:rPr lang="tr-TR" sz="1400" dirty="0" smtClean="0"/>
              <a:t> </a:t>
            </a:r>
            <a:r>
              <a:rPr lang="tr-TR" sz="1400" dirty="0" err="1" smtClean="0"/>
              <a:t>Natl</a:t>
            </a:r>
            <a:r>
              <a:rPr lang="tr-TR" sz="1400" dirty="0" smtClean="0"/>
              <a:t> </a:t>
            </a:r>
            <a:r>
              <a:rPr lang="tr-TR" sz="1400" dirty="0" err="1" smtClean="0"/>
              <a:t>Canc</a:t>
            </a:r>
            <a:r>
              <a:rPr lang="tr-TR" sz="1400" dirty="0" smtClean="0"/>
              <a:t> </a:t>
            </a:r>
            <a:r>
              <a:rPr lang="tr-TR" sz="1400" dirty="0" err="1" smtClean="0"/>
              <a:t>Inst</a:t>
            </a:r>
            <a:r>
              <a:rPr lang="tr-TR" sz="1400" dirty="0" smtClean="0"/>
              <a:t> 2010</a:t>
            </a:r>
          </a:p>
          <a:p>
            <a:r>
              <a:rPr lang="tr-TR" sz="1400" dirty="0" err="1" smtClean="0"/>
              <a:t>Dinh</a:t>
            </a:r>
            <a:r>
              <a:rPr lang="tr-TR" sz="1400" dirty="0" smtClean="0"/>
              <a:t> TA. </a:t>
            </a:r>
            <a:r>
              <a:rPr lang="tr-TR" sz="1400" dirty="0" err="1" smtClean="0"/>
              <a:t>Gynecol</a:t>
            </a:r>
            <a:r>
              <a:rPr lang="tr-TR" sz="1400" dirty="0" smtClean="0"/>
              <a:t> </a:t>
            </a:r>
            <a:r>
              <a:rPr lang="tr-TR" sz="1400" dirty="0" err="1" smtClean="0"/>
              <a:t>Oncol</a:t>
            </a:r>
            <a:r>
              <a:rPr lang="tr-TR" sz="1400" dirty="0" smtClean="0"/>
              <a:t> 2004 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385594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BSO?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err="1"/>
              <a:t>Overlerin</a:t>
            </a:r>
            <a:r>
              <a:rPr lang="tr-TR" sz="2400" dirty="0"/>
              <a:t> alınmasının hastalığın </a:t>
            </a:r>
            <a:r>
              <a:rPr lang="tr-TR" sz="2400" dirty="0" err="1"/>
              <a:t>survisine</a:t>
            </a:r>
            <a:r>
              <a:rPr lang="tr-TR" sz="2400" dirty="0"/>
              <a:t> katkısı olduğuna dair veri </a:t>
            </a:r>
            <a:r>
              <a:rPr lang="tr-TR" sz="2400" dirty="0" smtClean="0"/>
              <a:t>yok.</a:t>
            </a:r>
          </a:p>
          <a:p>
            <a:pPr lvl="1"/>
            <a:r>
              <a:rPr lang="tr-TR" sz="2000" dirty="0" err="1" smtClean="0"/>
              <a:t>Overi</a:t>
            </a:r>
            <a:r>
              <a:rPr lang="tr-TR" sz="2000" dirty="0" smtClean="0"/>
              <a:t> alınan ve bırakılan 25 er olguluk olgu kontrol çalışmasında </a:t>
            </a:r>
            <a:r>
              <a:rPr lang="tr-TR" sz="2000" dirty="0" err="1" smtClean="0"/>
              <a:t>rekürrens</a:t>
            </a:r>
            <a:r>
              <a:rPr lang="tr-TR" sz="2000" dirty="0" smtClean="0"/>
              <a:t> ve hastalıksız </a:t>
            </a:r>
            <a:r>
              <a:rPr lang="tr-TR" sz="2000" dirty="0" err="1" smtClean="0"/>
              <a:t>sağkalım</a:t>
            </a:r>
            <a:r>
              <a:rPr lang="tr-TR" sz="2000" dirty="0" smtClean="0"/>
              <a:t> benzer </a:t>
            </a:r>
          </a:p>
          <a:p>
            <a:pPr lvl="1"/>
            <a:endParaRPr lang="tr-TR" sz="2000" dirty="0" smtClean="0"/>
          </a:p>
          <a:p>
            <a:pPr lvl="1"/>
            <a:endParaRPr lang="tr-TR" sz="2000" dirty="0" smtClean="0"/>
          </a:p>
          <a:p>
            <a:r>
              <a:rPr lang="tr-TR" sz="2400" dirty="0" smtClean="0"/>
              <a:t>Genç hastalarda BO yapılmasına gerek yok</a:t>
            </a:r>
          </a:p>
          <a:p>
            <a:pPr lvl="1"/>
            <a:r>
              <a:rPr lang="tr-TR" sz="2000" dirty="0" smtClean="0"/>
              <a:t>Tubalar </a:t>
            </a:r>
            <a:r>
              <a:rPr lang="tr-TR" sz="2000" dirty="0" err="1" smtClean="0"/>
              <a:t>high</a:t>
            </a:r>
            <a:r>
              <a:rPr lang="tr-TR" sz="2000" dirty="0" smtClean="0"/>
              <a:t> </a:t>
            </a:r>
            <a:r>
              <a:rPr lang="tr-TR" sz="2000" dirty="0" err="1" smtClean="0"/>
              <a:t>grade</a:t>
            </a:r>
            <a:r>
              <a:rPr lang="tr-TR" sz="2000" dirty="0" smtClean="0"/>
              <a:t> </a:t>
            </a:r>
            <a:r>
              <a:rPr lang="tr-TR" sz="2000" dirty="0" err="1" smtClean="0"/>
              <a:t>over</a:t>
            </a:r>
            <a:r>
              <a:rPr lang="tr-TR" sz="2000" dirty="0" smtClean="0"/>
              <a:t> kanser </a:t>
            </a:r>
            <a:r>
              <a:rPr lang="tr-TR" sz="2000" dirty="0" err="1" smtClean="0"/>
              <a:t>proflaksisi</a:t>
            </a:r>
            <a:r>
              <a:rPr lang="tr-TR" sz="2000" dirty="0" smtClean="0"/>
              <a:t> için alınmalı.</a:t>
            </a:r>
          </a:p>
          <a:p>
            <a:r>
              <a:rPr lang="tr-TR" sz="2400" dirty="0" err="1" smtClean="0"/>
              <a:t>Perimenopozal</a:t>
            </a:r>
            <a:r>
              <a:rPr lang="tr-TR" sz="2400" dirty="0" smtClean="0"/>
              <a:t> ve </a:t>
            </a:r>
            <a:r>
              <a:rPr lang="tr-TR" sz="2400" dirty="0" err="1" smtClean="0"/>
              <a:t>postmenopozal</a:t>
            </a:r>
            <a:r>
              <a:rPr lang="tr-TR" sz="2400" dirty="0" smtClean="0"/>
              <a:t> hastalarda </a:t>
            </a:r>
            <a:r>
              <a:rPr lang="tr-TR" sz="2400" dirty="0" err="1" smtClean="0"/>
              <a:t>overler</a:t>
            </a:r>
            <a:r>
              <a:rPr lang="tr-TR" sz="2400" dirty="0" smtClean="0"/>
              <a:t> alınabilir</a:t>
            </a:r>
            <a:endParaRPr lang="tr-TR" sz="24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4857752" y="3714752"/>
            <a:ext cx="36433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err="1" smtClean="0"/>
              <a:t>Abeler</a:t>
            </a:r>
            <a:r>
              <a:rPr lang="tr-TR" sz="1600" dirty="0" smtClean="0"/>
              <a:t> VM. </a:t>
            </a:r>
            <a:r>
              <a:rPr lang="tr-TR" sz="1600" dirty="0" err="1" smtClean="0"/>
              <a:t>Histopathology</a:t>
            </a:r>
            <a:r>
              <a:rPr lang="tr-TR" sz="1600" dirty="0" smtClean="0"/>
              <a:t> 2009</a:t>
            </a: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val="11463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Lenfadenektomi</a:t>
            </a:r>
            <a:r>
              <a:rPr lang="tr-TR" dirty="0" smtClean="0">
                <a:solidFill>
                  <a:srgbClr val="FF0000"/>
                </a:solidFill>
              </a:rPr>
              <a:t> ?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Uterusa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sınırlı LMS olgularında lenf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nodu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tutulum 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lasılığı düşüktür</a:t>
            </a:r>
          </a:p>
          <a:p>
            <a:pPr lvl="1"/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GOG çalışmasında bu oran %5 ten daha az olarak bildirilmiştir </a:t>
            </a:r>
          </a:p>
          <a:p>
            <a:pPr lvl="1">
              <a:buNone/>
            </a:pP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Belirgin ekstra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uterin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hastalığı olmayanlarda lenf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nodu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tutulum olasılığı düşük</a:t>
            </a:r>
          </a:p>
          <a:p>
            <a:pPr lvl="1"/>
            <a:r>
              <a:rPr lang="tr-T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Lenfadenektomi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erken evre hastalıkta </a:t>
            </a:r>
            <a:r>
              <a:rPr lang="tr-T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surviyi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değiştirmiyor</a:t>
            </a:r>
          </a:p>
          <a:p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İleri evrelerde lenf </a:t>
            </a:r>
            <a:r>
              <a:rPr lang="tr-T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nodu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tutulum oranı daha yüksektir</a:t>
            </a:r>
          </a:p>
          <a:p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5786446" y="3143248"/>
            <a:ext cx="27146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400" dirty="0" err="1" smtClean="0"/>
              <a:t>Leitao</a:t>
            </a:r>
            <a:r>
              <a:rPr lang="tr-TR" sz="1400" dirty="0" smtClean="0"/>
              <a:t> MM. </a:t>
            </a:r>
            <a:r>
              <a:rPr lang="tr-TR" sz="1400" dirty="0" err="1" smtClean="0"/>
              <a:t>Gynecol</a:t>
            </a:r>
            <a:r>
              <a:rPr lang="tr-TR" sz="1400" dirty="0" smtClean="0"/>
              <a:t> </a:t>
            </a:r>
            <a:r>
              <a:rPr lang="tr-TR" sz="1400" dirty="0" err="1" smtClean="0"/>
              <a:t>Oncol</a:t>
            </a:r>
            <a:r>
              <a:rPr lang="tr-TR" sz="1400" dirty="0" smtClean="0"/>
              <a:t> 2003</a:t>
            </a:r>
          </a:p>
          <a:p>
            <a:pPr algn="r"/>
            <a:r>
              <a:rPr lang="tr-TR" sz="1400" dirty="0" err="1" smtClean="0"/>
              <a:t>Major</a:t>
            </a:r>
            <a:r>
              <a:rPr lang="tr-TR" sz="1400" dirty="0" smtClean="0"/>
              <a:t> FC. </a:t>
            </a:r>
            <a:r>
              <a:rPr lang="tr-TR" sz="1400" dirty="0" err="1" smtClean="0"/>
              <a:t>Cancer</a:t>
            </a:r>
            <a:r>
              <a:rPr lang="tr-TR" sz="1400" dirty="0" smtClean="0"/>
              <a:t> 1993</a:t>
            </a:r>
          </a:p>
          <a:p>
            <a:pPr algn="r"/>
            <a:r>
              <a:rPr lang="tr-TR" sz="1400" dirty="0" err="1" smtClean="0"/>
              <a:t>Gadduci</a:t>
            </a:r>
            <a:r>
              <a:rPr lang="tr-TR" sz="1400" dirty="0" smtClean="0"/>
              <a:t> 2008</a:t>
            </a:r>
            <a:endParaRPr lang="tr-TR" sz="1400" dirty="0"/>
          </a:p>
        </p:txBody>
      </p:sp>
      <p:sp>
        <p:nvSpPr>
          <p:cNvPr id="6" name="5 Metin kutusu"/>
          <p:cNvSpPr txBox="1"/>
          <p:nvPr/>
        </p:nvSpPr>
        <p:spPr>
          <a:xfrm>
            <a:off x="5500694" y="6000768"/>
            <a:ext cx="3000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400" dirty="0" err="1" smtClean="0"/>
              <a:t>Abeler</a:t>
            </a:r>
            <a:r>
              <a:rPr lang="tr-TR" sz="1400" dirty="0" smtClean="0"/>
              <a:t> VM. </a:t>
            </a:r>
            <a:r>
              <a:rPr lang="tr-TR" sz="1400" dirty="0" err="1" smtClean="0"/>
              <a:t>Histopathology</a:t>
            </a:r>
            <a:r>
              <a:rPr lang="tr-TR" sz="1400" dirty="0" smtClean="0"/>
              <a:t> . 2009</a:t>
            </a:r>
          </a:p>
          <a:p>
            <a:pPr algn="r"/>
            <a:r>
              <a:rPr lang="tr-TR" sz="1400" dirty="0" err="1" smtClean="0"/>
              <a:t>Mills</a:t>
            </a:r>
            <a:r>
              <a:rPr lang="tr-TR" sz="1400" dirty="0" smtClean="0"/>
              <a:t> </a:t>
            </a:r>
            <a:r>
              <a:rPr lang="tr-TR" sz="1400" dirty="0" err="1" smtClean="0"/>
              <a:t>Am</a:t>
            </a:r>
            <a:r>
              <a:rPr lang="tr-TR" sz="1400" dirty="0" smtClean="0"/>
              <a:t>. </a:t>
            </a:r>
            <a:r>
              <a:rPr lang="tr-TR" sz="1400" dirty="0" err="1" smtClean="0"/>
              <a:t>Am</a:t>
            </a:r>
            <a:r>
              <a:rPr lang="tr-TR" sz="1400" dirty="0" smtClean="0"/>
              <a:t> J </a:t>
            </a:r>
            <a:r>
              <a:rPr lang="tr-TR" sz="1400" dirty="0" err="1" smtClean="0"/>
              <a:t>Surg</a:t>
            </a:r>
            <a:r>
              <a:rPr lang="tr-TR" sz="1400" dirty="0" smtClean="0"/>
              <a:t> </a:t>
            </a:r>
            <a:r>
              <a:rPr lang="tr-TR" sz="1400" dirty="0" err="1" smtClean="0"/>
              <a:t>pathol</a:t>
            </a:r>
            <a:r>
              <a:rPr lang="tr-TR" sz="1400" dirty="0" smtClean="0"/>
              <a:t> 2013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12906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Lenfadenektomi</a:t>
            </a:r>
            <a:r>
              <a:rPr lang="tr-TR" dirty="0" smtClean="0">
                <a:solidFill>
                  <a:srgbClr val="FF0000"/>
                </a:solidFill>
              </a:rPr>
              <a:t>?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37 olguluk tamamına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lenfadenektomi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yapılan bir çalışmada sadece 3 olguda lenf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nodu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pozitif bulunmuş</a:t>
            </a:r>
          </a:p>
          <a:p>
            <a:pPr lvl="1"/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Her üçü de </a:t>
            </a:r>
            <a:r>
              <a:rPr lang="tr-T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makroskopik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olarak büyümüş lenf </a:t>
            </a:r>
            <a:r>
              <a:rPr lang="tr-T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nodları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imiş</a:t>
            </a:r>
          </a:p>
          <a:p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LMS olgularında standart </a:t>
            </a:r>
            <a:r>
              <a:rPr lang="tr-TR" sz="2400" b="1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lenfadenektomi</a:t>
            </a:r>
            <a:r>
              <a:rPr lang="tr-TR" sz="24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önerilmez</a:t>
            </a:r>
          </a:p>
          <a:p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Preoperatif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veya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intraoperatif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tesbit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edilen büyümüş lenf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nodu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varsa çıkarmak gerekir 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4714876" y="3643314"/>
            <a:ext cx="4071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Leitao</a:t>
            </a:r>
            <a:r>
              <a:rPr lang="tr-TR" dirty="0" smtClean="0"/>
              <a:t> MM. </a:t>
            </a:r>
            <a:r>
              <a:rPr lang="tr-TR" dirty="0" err="1" smtClean="0"/>
              <a:t>Gynecol</a:t>
            </a:r>
            <a:r>
              <a:rPr lang="tr-TR" dirty="0" smtClean="0"/>
              <a:t> </a:t>
            </a:r>
            <a:r>
              <a:rPr lang="tr-TR" dirty="0" err="1" smtClean="0"/>
              <a:t>Oncol</a:t>
            </a:r>
            <a:r>
              <a:rPr lang="tr-TR" dirty="0" smtClean="0"/>
              <a:t> 2003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smtClean="0">
                <a:solidFill>
                  <a:srgbClr val="FF0000"/>
                </a:solidFill>
              </a:rPr>
              <a:t>LMS Lenf </a:t>
            </a:r>
            <a:r>
              <a:rPr lang="tr-TR" sz="4000" dirty="0" err="1" smtClean="0">
                <a:solidFill>
                  <a:srgbClr val="FF0000"/>
                </a:solidFill>
              </a:rPr>
              <a:t>Nodu</a:t>
            </a:r>
            <a:r>
              <a:rPr lang="tr-TR" sz="4000" dirty="0" smtClean="0">
                <a:solidFill>
                  <a:srgbClr val="FF0000"/>
                </a:solidFill>
              </a:rPr>
              <a:t> Tutulum Oranları 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132856"/>
            <a:ext cx="8394816" cy="3355503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5" name="Dikdörtgen 4"/>
          <p:cNvSpPr/>
          <p:nvPr/>
        </p:nvSpPr>
        <p:spPr>
          <a:xfrm>
            <a:off x="7092280" y="2924944"/>
            <a:ext cx="1440160" cy="25634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4139952" y="6309320"/>
            <a:ext cx="5004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smtClean="0"/>
              <a:t>Nam JH. Best </a:t>
            </a:r>
            <a:r>
              <a:rPr lang="tr-TR" sz="1600" dirty="0" err="1" smtClean="0"/>
              <a:t>Pract</a:t>
            </a:r>
            <a:r>
              <a:rPr lang="tr-TR" sz="1600" dirty="0" smtClean="0"/>
              <a:t> </a:t>
            </a:r>
            <a:r>
              <a:rPr lang="tr-TR" sz="1600" dirty="0" err="1" smtClean="0"/>
              <a:t>Res</a:t>
            </a:r>
            <a:r>
              <a:rPr lang="tr-TR" sz="1600" dirty="0" smtClean="0"/>
              <a:t> </a:t>
            </a:r>
            <a:r>
              <a:rPr lang="tr-TR" sz="1600" dirty="0" err="1" smtClean="0"/>
              <a:t>Clin</a:t>
            </a:r>
            <a:r>
              <a:rPr lang="tr-TR" sz="1600" dirty="0" smtClean="0"/>
              <a:t> </a:t>
            </a:r>
            <a:r>
              <a:rPr lang="tr-TR" sz="1600" dirty="0" err="1" smtClean="0"/>
              <a:t>Obstet</a:t>
            </a:r>
            <a:r>
              <a:rPr lang="tr-TR" sz="1600" dirty="0" smtClean="0"/>
              <a:t> </a:t>
            </a:r>
            <a:r>
              <a:rPr lang="tr-TR" sz="1600" dirty="0" err="1" smtClean="0"/>
              <a:t>Gynecol</a:t>
            </a:r>
            <a:r>
              <a:rPr lang="tr-TR" sz="1600" dirty="0" smtClean="0"/>
              <a:t> 2011</a:t>
            </a: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val="180107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Morselasyon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err="1" smtClean="0"/>
              <a:t>Amy</a:t>
            </a:r>
            <a:r>
              <a:rPr lang="tr-TR" dirty="0" smtClean="0"/>
              <a:t> </a:t>
            </a:r>
            <a:r>
              <a:rPr lang="tr-TR" dirty="0" err="1" smtClean="0"/>
              <a:t>Reed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451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544" y="1717442"/>
            <a:ext cx="3311457" cy="2203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221337"/>
            <a:ext cx="3513584" cy="2342389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642917"/>
            <a:ext cx="3214688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Uterus</a:t>
            </a:r>
            <a:r>
              <a:rPr lang="tr-TR" dirty="0" smtClean="0">
                <a:solidFill>
                  <a:srgbClr val="FF0000"/>
                </a:solidFill>
              </a:rPr>
              <a:t> Sarkomları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ağ Ayraç 3"/>
          <p:cNvSpPr/>
          <p:nvPr/>
        </p:nvSpPr>
        <p:spPr>
          <a:xfrm rot="16200000">
            <a:off x="3797895" y="-531440"/>
            <a:ext cx="504056" cy="5832648"/>
          </a:xfrm>
          <a:prstGeom prst="rightBrac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Metin kutusu 4"/>
          <p:cNvSpPr txBox="1"/>
          <p:nvPr/>
        </p:nvSpPr>
        <p:spPr>
          <a:xfrm>
            <a:off x="467544" y="2908701"/>
            <a:ext cx="2088232" cy="369332"/>
          </a:xfrm>
          <a:prstGeom prst="rect">
            <a:avLst/>
          </a:prstGeom>
          <a:solidFill>
            <a:srgbClr val="0000FF"/>
          </a:solidFill>
        </p:spPr>
        <p:txBody>
          <a:bodyPr wrap="square" rtlCol="0">
            <a:spAutoFit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Myometriumdan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9512" y="4437112"/>
            <a:ext cx="2088232" cy="36004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Leimyosarkom</a:t>
            </a:r>
            <a:endParaRPr lang="en-US" dirty="0"/>
          </a:p>
        </p:txBody>
      </p:sp>
      <p:sp>
        <p:nvSpPr>
          <p:cNvPr id="8" name="Dikdörtgen 7"/>
          <p:cNvSpPr/>
          <p:nvPr/>
        </p:nvSpPr>
        <p:spPr>
          <a:xfrm>
            <a:off x="5749875" y="2820134"/>
            <a:ext cx="2376264" cy="353089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Endometrial</a:t>
            </a:r>
            <a:r>
              <a:rPr lang="tr-TR" dirty="0" smtClean="0"/>
              <a:t> </a:t>
            </a:r>
            <a:r>
              <a:rPr lang="tr-TR" dirty="0" err="1"/>
              <a:t>S</a:t>
            </a:r>
            <a:r>
              <a:rPr lang="tr-TR" dirty="0" err="1" smtClean="0"/>
              <a:t>troma</a:t>
            </a:r>
            <a:r>
              <a:rPr lang="tr-TR" dirty="0" smtClean="0"/>
              <a:t> </a:t>
            </a:r>
            <a:endParaRPr lang="en-US" dirty="0"/>
          </a:p>
        </p:txBody>
      </p:sp>
      <p:cxnSp>
        <p:nvCxnSpPr>
          <p:cNvPr id="10" name="Düz Ok Bağlayıcısı 9"/>
          <p:cNvCxnSpPr/>
          <p:nvPr/>
        </p:nvCxnSpPr>
        <p:spPr>
          <a:xfrm flipH="1">
            <a:off x="4579404" y="3502945"/>
            <a:ext cx="936104" cy="5652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>
          <a:xfrm>
            <a:off x="3067236" y="4251409"/>
            <a:ext cx="1600476" cy="761767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Hiç </a:t>
            </a:r>
            <a:r>
              <a:rPr lang="tr-TR" dirty="0" err="1" smtClean="0"/>
              <a:t>epitelial</a:t>
            </a:r>
            <a:r>
              <a:rPr lang="tr-TR" dirty="0" smtClean="0"/>
              <a:t> eleman yok </a:t>
            </a:r>
            <a:endParaRPr lang="en-US" dirty="0"/>
          </a:p>
        </p:txBody>
      </p:sp>
      <p:cxnSp>
        <p:nvCxnSpPr>
          <p:cNvPr id="13" name="Düz Ok Bağlayıcısı 12"/>
          <p:cNvCxnSpPr/>
          <p:nvPr/>
        </p:nvCxnSpPr>
        <p:spPr>
          <a:xfrm>
            <a:off x="3767612" y="4941168"/>
            <a:ext cx="0" cy="5652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Dikdörtgen 13"/>
          <p:cNvSpPr/>
          <p:nvPr/>
        </p:nvSpPr>
        <p:spPr>
          <a:xfrm>
            <a:off x="2867512" y="5700454"/>
            <a:ext cx="1800200" cy="864096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err="1" smtClean="0"/>
              <a:t>Endometrial</a:t>
            </a:r>
            <a:r>
              <a:rPr lang="tr-TR" sz="1600" dirty="0" smtClean="0"/>
              <a:t> </a:t>
            </a:r>
            <a:r>
              <a:rPr lang="tr-TR" sz="1600" dirty="0" err="1" smtClean="0"/>
              <a:t>stromal</a:t>
            </a:r>
            <a:r>
              <a:rPr lang="tr-TR" sz="1600" dirty="0" smtClean="0"/>
              <a:t>  sarkom</a:t>
            </a:r>
            <a:endParaRPr lang="en-US" sz="1600" dirty="0"/>
          </a:p>
        </p:txBody>
      </p:sp>
      <p:cxnSp>
        <p:nvCxnSpPr>
          <p:cNvPr id="16" name="Düz Ok Bağlayıcısı 15"/>
          <p:cNvCxnSpPr/>
          <p:nvPr/>
        </p:nvCxnSpPr>
        <p:spPr>
          <a:xfrm flipH="1">
            <a:off x="6084168" y="3502945"/>
            <a:ext cx="360040" cy="5652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5112061" y="4206275"/>
            <a:ext cx="1854186" cy="734893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Epitelial</a:t>
            </a:r>
            <a:r>
              <a:rPr lang="tr-TR" dirty="0" smtClean="0"/>
              <a:t> </a:t>
            </a:r>
          </a:p>
          <a:p>
            <a:pPr algn="ctr"/>
            <a:r>
              <a:rPr lang="tr-TR" dirty="0" smtClean="0"/>
              <a:t>eleman </a:t>
            </a:r>
            <a:r>
              <a:rPr lang="tr-TR" dirty="0" err="1" smtClean="0"/>
              <a:t>malign</a:t>
            </a:r>
            <a:r>
              <a:rPr lang="tr-TR" dirty="0" smtClean="0"/>
              <a:t> </a:t>
            </a:r>
            <a:endParaRPr lang="en-US" dirty="0"/>
          </a:p>
        </p:txBody>
      </p:sp>
      <p:cxnSp>
        <p:nvCxnSpPr>
          <p:cNvPr id="19" name="Düz Ok Bağlayıcısı 18"/>
          <p:cNvCxnSpPr/>
          <p:nvPr/>
        </p:nvCxnSpPr>
        <p:spPr>
          <a:xfrm>
            <a:off x="6012160" y="5013176"/>
            <a:ext cx="0" cy="6152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5112060" y="5700454"/>
            <a:ext cx="1656184" cy="864096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Karsinosarkom</a:t>
            </a:r>
            <a:endParaRPr lang="en-US" dirty="0"/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7236296" y="3502945"/>
            <a:ext cx="792088" cy="5021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7380312" y="4206275"/>
            <a:ext cx="1563663" cy="734893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Epitelial</a:t>
            </a:r>
            <a:r>
              <a:rPr lang="tr-TR" dirty="0" smtClean="0"/>
              <a:t> elaman selim</a:t>
            </a:r>
            <a:endParaRPr lang="en-US" dirty="0"/>
          </a:p>
        </p:txBody>
      </p:sp>
      <p:cxnSp>
        <p:nvCxnSpPr>
          <p:cNvPr id="25" name="Düz Ok Bağlayıcısı 24"/>
          <p:cNvCxnSpPr/>
          <p:nvPr/>
        </p:nvCxnSpPr>
        <p:spPr>
          <a:xfrm>
            <a:off x="8028384" y="5024003"/>
            <a:ext cx="0" cy="4932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7308304" y="5700454"/>
            <a:ext cx="1635671" cy="752882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Adenosarkom</a:t>
            </a:r>
            <a:endParaRPr lang="en-US" dirty="0"/>
          </a:p>
        </p:txBody>
      </p:sp>
      <p:cxnSp>
        <p:nvCxnSpPr>
          <p:cNvPr id="28" name="Düz Ok Bağlayıcısı 27"/>
          <p:cNvCxnSpPr/>
          <p:nvPr/>
        </p:nvCxnSpPr>
        <p:spPr>
          <a:xfrm>
            <a:off x="1043608" y="3439827"/>
            <a:ext cx="0" cy="7664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363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Morselasyon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14348" y="2285992"/>
            <a:ext cx="7772400" cy="4114800"/>
          </a:xfrm>
        </p:spPr>
        <p:txBody>
          <a:bodyPr/>
          <a:lstStyle/>
          <a:p>
            <a:r>
              <a:rPr lang="tr-TR" sz="2000" dirty="0" err="1" smtClean="0"/>
              <a:t>Morselasyon</a:t>
            </a:r>
            <a:r>
              <a:rPr lang="tr-TR" sz="2000" dirty="0" smtClean="0"/>
              <a:t> sonrası sarkom gelen olgularda </a:t>
            </a:r>
            <a:r>
              <a:rPr lang="tr-TR" sz="2000" dirty="0" err="1" smtClean="0"/>
              <a:t>prognoz</a:t>
            </a:r>
            <a:r>
              <a:rPr lang="tr-TR" sz="2000" dirty="0" smtClean="0"/>
              <a:t> batın içi saçılma nedeniyle daha kötüdür. </a:t>
            </a:r>
          </a:p>
          <a:p>
            <a:endParaRPr lang="tr-TR" sz="2400" dirty="0" smtClean="0"/>
          </a:p>
          <a:p>
            <a:r>
              <a:rPr lang="tr-TR" sz="2000" dirty="0" smtClean="0"/>
              <a:t>1995 FDA jinekolojik operasyonlarda ilk </a:t>
            </a:r>
            <a:r>
              <a:rPr lang="tr-TR" sz="2000" dirty="0" err="1" smtClean="0"/>
              <a:t>power</a:t>
            </a:r>
            <a:r>
              <a:rPr lang="tr-TR" sz="2000" dirty="0" smtClean="0"/>
              <a:t> </a:t>
            </a:r>
            <a:r>
              <a:rPr lang="tr-TR" sz="2000" dirty="0" err="1" smtClean="0"/>
              <a:t>morselatörü</a:t>
            </a:r>
            <a:r>
              <a:rPr lang="tr-TR" sz="2000" dirty="0" smtClean="0"/>
              <a:t> onayladı</a:t>
            </a:r>
          </a:p>
          <a:p>
            <a:r>
              <a:rPr lang="tr-TR" sz="2000" dirty="0" smtClean="0"/>
              <a:t>2013 </a:t>
            </a:r>
            <a:r>
              <a:rPr lang="tr-TR" sz="2000" dirty="0" err="1" smtClean="0"/>
              <a:t>Amy</a:t>
            </a:r>
            <a:r>
              <a:rPr lang="tr-TR" sz="2000" dirty="0" smtClean="0"/>
              <a:t> </a:t>
            </a:r>
            <a:r>
              <a:rPr lang="tr-TR" sz="2000" dirty="0" err="1" smtClean="0"/>
              <a:t>Reed</a:t>
            </a:r>
            <a:r>
              <a:rPr lang="tr-TR" sz="2000" dirty="0" smtClean="0"/>
              <a:t> endoskopik ve </a:t>
            </a:r>
            <a:r>
              <a:rPr lang="tr-TR" sz="2000" dirty="0" err="1" smtClean="0"/>
              <a:t>moreselasyon</a:t>
            </a:r>
            <a:r>
              <a:rPr lang="tr-TR" sz="2000" dirty="0" smtClean="0"/>
              <a:t> yapılarak </a:t>
            </a:r>
            <a:r>
              <a:rPr lang="tr-TR" sz="2000" dirty="0" err="1" smtClean="0"/>
              <a:t>myom</a:t>
            </a:r>
            <a:r>
              <a:rPr lang="tr-TR" sz="2000" dirty="0" smtClean="0"/>
              <a:t> ön tanısı ile </a:t>
            </a:r>
            <a:r>
              <a:rPr lang="tr-TR" sz="2000" dirty="0" err="1" smtClean="0"/>
              <a:t>opere</a:t>
            </a:r>
            <a:r>
              <a:rPr lang="tr-TR" sz="2000" dirty="0" smtClean="0"/>
              <a:t> oldu, patoloji </a:t>
            </a:r>
            <a:r>
              <a:rPr lang="tr-TR" sz="2000" dirty="0" err="1" smtClean="0"/>
              <a:t>leiomyosarkom</a:t>
            </a:r>
            <a:r>
              <a:rPr lang="tr-TR" sz="2000" dirty="0" smtClean="0"/>
              <a:t> geldi</a:t>
            </a:r>
          </a:p>
          <a:p>
            <a:r>
              <a:rPr lang="tr-TR" sz="2000" dirty="0" smtClean="0"/>
              <a:t>2014 de FDA sarkom riski olan olgularda  </a:t>
            </a:r>
            <a:r>
              <a:rPr lang="tr-TR" sz="2000" dirty="0" err="1" smtClean="0"/>
              <a:t>morselasyona</a:t>
            </a:r>
            <a:r>
              <a:rPr lang="tr-TR" sz="2000" dirty="0" smtClean="0"/>
              <a:t> karşı bir bildiri yayınladı ve </a:t>
            </a:r>
            <a:r>
              <a:rPr lang="tr-TR" sz="2000" dirty="0" err="1" smtClean="0"/>
              <a:t>morselasyon</a:t>
            </a:r>
            <a:r>
              <a:rPr lang="tr-TR" sz="2000" dirty="0" smtClean="0"/>
              <a:t> kullanılması sonrası hastalığın yayılabileceği ve </a:t>
            </a:r>
            <a:r>
              <a:rPr lang="tr-TR" sz="2000" dirty="0" err="1" smtClean="0"/>
              <a:t>prognozun</a:t>
            </a:r>
            <a:r>
              <a:rPr lang="tr-TR" sz="2000" dirty="0" smtClean="0"/>
              <a:t> kötüleşebileceğinin hastalara anlatılmasını önerdi </a:t>
            </a:r>
          </a:p>
          <a:p>
            <a:r>
              <a:rPr lang="tr-TR" sz="2000" dirty="0" smtClean="0"/>
              <a:t>2016 FDA ancak kapalı sistemlerde </a:t>
            </a:r>
            <a:r>
              <a:rPr lang="tr-TR" sz="2000" dirty="0" err="1" smtClean="0"/>
              <a:t>morselasyonun</a:t>
            </a:r>
            <a:r>
              <a:rPr lang="tr-TR" sz="2000" dirty="0" smtClean="0"/>
              <a:t> yapılmasına  izin verdi</a:t>
            </a:r>
          </a:p>
          <a:p>
            <a:endParaRPr lang="tr-TR" sz="2400" dirty="0" smtClean="0"/>
          </a:p>
          <a:p>
            <a:endParaRPr lang="tr-TR" dirty="0"/>
          </a:p>
        </p:txBody>
      </p:sp>
      <p:pic>
        <p:nvPicPr>
          <p:cNvPr id="40964" name="Picture 4" descr="morcellation ile ilgili görsel sonucu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3566" y="785794"/>
            <a:ext cx="2406333" cy="1428760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5786446" y="3071810"/>
            <a:ext cx="307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dirty="0" smtClean="0"/>
              <a:t>Einstein MH. J </a:t>
            </a:r>
            <a:r>
              <a:rPr lang="tr-TR" sz="1200" dirty="0" err="1" smtClean="0"/>
              <a:t>Gynecol</a:t>
            </a:r>
            <a:r>
              <a:rPr lang="tr-TR" sz="1200" dirty="0" smtClean="0"/>
              <a:t> </a:t>
            </a:r>
            <a:r>
              <a:rPr lang="tr-TR" sz="1200" dirty="0" err="1" smtClean="0"/>
              <a:t>Cancer</a:t>
            </a:r>
            <a:r>
              <a:rPr lang="tr-TR" sz="1200" dirty="0" smtClean="0"/>
              <a:t> . 2008</a:t>
            </a:r>
          </a:p>
          <a:p>
            <a:pPr algn="r"/>
            <a:r>
              <a:rPr lang="tr-TR" sz="1200" dirty="0" err="1" smtClean="0"/>
              <a:t>Oduyeba</a:t>
            </a:r>
            <a:r>
              <a:rPr lang="tr-TR" sz="1200" dirty="0" smtClean="0"/>
              <a:t> T. </a:t>
            </a:r>
            <a:r>
              <a:rPr lang="tr-TR" sz="1200" dirty="0" err="1" smtClean="0"/>
              <a:t>Gynecol</a:t>
            </a:r>
            <a:r>
              <a:rPr lang="tr-TR" sz="1200" dirty="0" smtClean="0"/>
              <a:t> </a:t>
            </a:r>
            <a:r>
              <a:rPr lang="tr-TR" sz="1200" dirty="0" err="1" smtClean="0"/>
              <a:t>Oncol</a:t>
            </a:r>
            <a:r>
              <a:rPr lang="tr-TR" sz="1200" dirty="0" smtClean="0"/>
              <a:t> 2014 </a:t>
            </a:r>
            <a:endParaRPr lang="tr-TR" sz="1200" dirty="0"/>
          </a:p>
        </p:txBody>
      </p:sp>
      <p:sp>
        <p:nvSpPr>
          <p:cNvPr id="7" name="6 Metin kutusu"/>
          <p:cNvSpPr txBox="1"/>
          <p:nvPr/>
        </p:nvSpPr>
        <p:spPr>
          <a:xfrm>
            <a:off x="4234768" y="6472230"/>
            <a:ext cx="49292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http://www.fda.gov/medicaldevices/safety/alertsandnotices/ucm393576.htm (Accessed on May 21, 2014).</a:t>
            </a:r>
            <a:endParaRPr lang="tr-TR" sz="1100" dirty="0"/>
          </a:p>
        </p:txBody>
      </p:sp>
    </p:spTree>
    <p:extLst>
      <p:ext uri="{BB962C8B-B14F-4D97-AF65-F5344CB8AC3E}">
        <p14:creationId xmlns:p14="http://schemas.microsoft.com/office/powerpoint/2010/main" val="256214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Leimyosarkomda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morselasyon</a:t>
            </a:r>
            <a:r>
              <a:rPr lang="tr-TR" dirty="0" smtClean="0">
                <a:solidFill>
                  <a:srgbClr val="FF0000"/>
                </a:solidFill>
              </a:rPr>
              <a:t> sonrası beklenen </a:t>
            </a:r>
            <a:r>
              <a:rPr lang="tr-TR" dirty="0" err="1" smtClean="0">
                <a:solidFill>
                  <a:srgbClr val="FF0000"/>
                </a:solidFill>
              </a:rPr>
              <a:t>sağkalım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İçerik Yer Tutucusu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84" t="32804" r="31881" b="23193"/>
          <a:stretch/>
        </p:blipFill>
        <p:spPr bwMode="auto">
          <a:xfrm>
            <a:off x="467544" y="2204864"/>
            <a:ext cx="4506029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88" t="22734" r="32413" b="32929"/>
          <a:stretch/>
        </p:blipFill>
        <p:spPr>
          <a:xfrm>
            <a:off x="4788024" y="2282686"/>
            <a:ext cx="4049183" cy="3162537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1403648" y="2470399"/>
            <a:ext cx="978130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u="sng" dirty="0" smtClean="0">
                <a:solidFill>
                  <a:srgbClr val="0000FF"/>
                </a:solidFill>
                <a:latin typeface="Lucida Sans Unicode" charset="0"/>
              </a:rPr>
              <a:t>Beklenen 5 yıllık  </a:t>
            </a:r>
            <a:r>
              <a:rPr lang="tr-TR" sz="2800" b="1" u="sng" dirty="0" err="1" smtClean="0">
                <a:solidFill>
                  <a:srgbClr val="0000FF"/>
                </a:solidFill>
                <a:latin typeface="Lucida Sans Unicode" charset="0"/>
              </a:rPr>
              <a:t>sağkalım</a:t>
            </a:r>
            <a:r>
              <a:rPr lang="tr-TR" sz="2800" b="1" u="sng" dirty="0" smtClean="0">
                <a:solidFill>
                  <a:srgbClr val="0000FF"/>
                </a:solidFill>
                <a:latin typeface="Lucida Sans Unicode" charset="0"/>
              </a:rPr>
              <a:t> </a:t>
            </a:r>
          </a:p>
          <a:p>
            <a:endParaRPr lang="tr-TR" sz="2800" b="1" u="sng" dirty="0" smtClean="0">
              <a:solidFill>
                <a:srgbClr val="0000FF"/>
              </a:solidFill>
              <a:latin typeface="Lucida Sans Unicode" charset="0"/>
            </a:endParaRPr>
          </a:p>
          <a:p>
            <a:r>
              <a:rPr lang="tr-TR" sz="2400" b="1" dirty="0" err="1" smtClean="0">
                <a:solidFill>
                  <a:srgbClr val="0000FF"/>
                </a:solidFill>
                <a:latin typeface="Lucida Sans Unicode" charset="0"/>
              </a:rPr>
              <a:t>Power</a:t>
            </a:r>
            <a:r>
              <a:rPr lang="tr-TR" sz="2400" b="1" dirty="0" smtClean="0">
                <a:solidFill>
                  <a:srgbClr val="0000FF"/>
                </a:solidFill>
                <a:latin typeface="Lucida Sans Unicode" charset="0"/>
              </a:rPr>
              <a:t> </a:t>
            </a:r>
            <a:r>
              <a:rPr lang="tr-TR" sz="2400" b="1" dirty="0" err="1" smtClean="0">
                <a:solidFill>
                  <a:srgbClr val="0000FF"/>
                </a:solidFill>
                <a:latin typeface="Lucida Sans Unicode" charset="0"/>
              </a:rPr>
              <a:t>morelasyonda</a:t>
            </a:r>
            <a:r>
              <a:rPr lang="tr-TR" sz="2400" b="1" dirty="0" smtClean="0">
                <a:solidFill>
                  <a:srgbClr val="0000FF"/>
                </a:solidFill>
                <a:latin typeface="Lucida Sans Unicode" charset="0"/>
              </a:rPr>
              <a:t>		 	%30</a:t>
            </a:r>
          </a:p>
          <a:p>
            <a:r>
              <a:rPr lang="tr-TR" sz="2400" b="1" dirty="0" err="1" smtClean="0">
                <a:solidFill>
                  <a:srgbClr val="0000FF"/>
                </a:solidFill>
                <a:latin typeface="Lucida Sans Unicode" charset="0"/>
              </a:rPr>
              <a:t>Bistüri</a:t>
            </a:r>
            <a:r>
              <a:rPr lang="tr-TR" sz="2400" b="1" dirty="0" smtClean="0">
                <a:solidFill>
                  <a:srgbClr val="0000FF"/>
                </a:solidFill>
                <a:latin typeface="Lucida Sans Unicode" charset="0"/>
              </a:rPr>
              <a:t> ile </a:t>
            </a:r>
            <a:r>
              <a:rPr lang="tr-TR" sz="2400" b="1" dirty="0" err="1" smtClean="0">
                <a:solidFill>
                  <a:srgbClr val="0000FF"/>
                </a:solidFill>
                <a:latin typeface="Lucida Sans Unicode" charset="0"/>
              </a:rPr>
              <a:t>morselasyonda</a:t>
            </a:r>
            <a:r>
              <a:rPr lang="tr-TR" sz="2400" b="1" dirty="0" smtClean="0">
                <a:solidFill>
                  <a:srgbClr val="0000FF"/>
                </a:solidFill>
                <a:latin typeface="Lucida Sans Unicode" charset="0"/>
              </a:rPr>
              <a:t> 		%59</a:t>
            </a:r>
          </a:p>
          <a:p>
            <a:r>
              <a:rPr lang="tr-TR" sz="2400" b="1" dirty="0" err="1" smtClean="0">
                <a:solidFill>
                  <a:srgbClr val="0000FF"/>
                </a:solidFill>
                <a:latin typeface="Lucida Sans Unicode" charset="0"/>
              </a:rPr>
              <a:t>Morselasyon</a:t>
            </a:r>
            <a:r>
              <a:rPr lang="tr-TR" sz="2400" b="1" dirty="0" smtClean="0">
                <a:solidFill>
                  <a:srgbClr val="0000FF"/>
                </a:solidFill>
                <a:latin typeface="Lucida Sans Unicode" charset="0"/>
              </a:rPr>
              <a:t> yapılmayanlarda 		%60</a:t>
            </a:r>
            <a:endParaRPr lang="tr-TR" sz="2400" b="1" dirty="0">
              <a:solidFill>
                <a:srgbClr val="0000FF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25573" y="604192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u="sng" dirty="0">
                <a:latin typeface="Lucida Sans Unicode" charset="0"/>
                <a:hlinkClick r:id="rId4"/>
              </a:rPr>
              <a:t>https://</a:t>
            </a:r>
            <a:r>
              <a:rPr lang="tr-TR" u="sng" dirty="0" smtClean="0">
                <a:latin typeface="Lucida Sans Unicode" charset="0"/>
                <a:hlinkClick r:id="rId4"/>
              </a:rPr>
              <a:t>effectivehealthcare.ahrq.gov/sites/default/files/pdf/cer-195-uterine-fibroids-final_0.pdf</a:t>
            </a:r>
            <a:r>
              <a:rPr lang="tr-TR" u="sng" dirty="0" smtClean="0">
                <a:latin typeface="Lucida Sans Unicode" charset="0"/>
              </a:rPr>
              <a:t> (2017)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6432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2 İçerik Yer Tutucusu"/>
          <p:cNvSpPr>
            <a:spLocks noGrp="1"/>
          </p:cNvSpPr>
          <p:nvPr>
            <p:ph idx="1"/>
          </p:nvPr>
        </p:nvSpPr>
        <p:spPr>
          <a:xfrm>
            <a:off x="683568" y="2060848"/>
            <a:ext cx="7886700" cy="3263504"/>
          </a:xfrm>
        </p:spPr>
        <p:txBody>
          <a:bodyPr/>
          <a:lstStyle/>
          <a:p>
            <a:r>
              <a:rPr lang="en-US" altLang="x-none" sz="2800" dirty="0"/>
              <a:t>Median </a:t>
            </a:r>
            <a:r>
              <a:rPr lang="en-US" altLang="x-none" sz="2800" dirty="0" smtClean="0"/>
              <a:t>DFS </a:t>
            </a:r>
            <a:endParaRPr lang="tr-TR" altLang="x-none" sz="2800" dirty="0"/>
          </a:p>
          <a:p>
            <a:pPr lvl="1"/>
            <a:r>
              <a:rPr lang="en-US" altLang="x-none" sz="2400" dirty="0"/>
              <a:t>6.3 </a:t>
            </a:r>
            <a:r>
              <a:rPr lang="tr-TR" altLang="x-none" sz="2400" dirty="0" smtClean="0"/>
              <a:t>ay </a:t>
            </a:r>
            <a:r>
              <a:rPr lang="tr-TR" altLang="x-none" sz="2400" dirty="0" err="1" smtClean="0"/>
              <a:t>morselasyon</a:t>
            </a:r>
            <a:r>
              <a:rPr lang="tr-TR" altLang="x-none" sz="2400" dirty="0" smtClean="0"/>
              <a:t> olgularında</a:t>
            </a:r>
            <a:endParaRPr lang="tr-TR" altLang="x-none" sz="2400" dirty="0"/>
          </a:p>
          <a:p>
            <a:pPr lvl="1"/>
            <a:r>
              <a:rPr lang="en-US" altLang="x-none" sz="2400" dirty="0"/>
              <a:t>11.9 </a:t>
            </a:r>
            <a:r>
              <a:rPr lang="tr-TR" altLang="x-none" sz="2400" dirty="0" smtClean="0"/>
              <a:t> ay </a:t>
            </a:r>
            <a:r>
              <a:rPr lang="tr-TR" altLang="x-none" sz="2400" dirty="0" err="1" smtClean="0"/>
              <a:t>vaginal</a:t>
            </a:r>
            <a:r>
              <a:rPr lang="tr-TR" altLang="x-none" sz="2400" dirty="0" smtClean="0"/>
              <a:t> </a:t>
            </a:r>
            <a:r>
              <a:rPr lang="tr-TR" altLang="x-none" sz="2400" dirty="0" err="1" smtClean="0"/>
              <a:t>fragmente</a:t>
            </a:r>
            <a:r>
              <a:rPr lang="tr-TR" altLang="x-none" sz="2400" dirty="0" smtClean="0"/>
              <a:t> edilerek çıkarılanlarda</a:t>
            </a:r>
            <a:endParaRPr lang="tr-TR" altLang="x-none" sz="2400" dirty="0"/>
          </a:p>
          <a:p>
            <a:pPr lvl="1"/>
            <a:r>
              <a:rPr lang="en-US" altLang="x-none" sz="2400" dirty="0"/>
              <a:t>149.9 </a:t>
            </a:r>
            <a:r>
              <a:rPr lang="tr-TR" altLang="x-none" sz="2400" dirty="0" smtClean="0"/>
              <a:t>ay </a:t>
            </a:r>
            <a:r>
              <a:rPr lang="tr-TR" altLang="x-none" sz="2400" dirty="0" err="1" smtClean="0"/>
              <a:t>morsele</a:t>
            </a:r>
            <a:r>
              <a:rPr lang="tr-TR" altLang="x-none" sz="2400" dirty="0" smtClean="0"/>
              <a:t> edilmeyenlerde </a:t>
            </a:r>
            <a:r>
              <a:rPr lang="en-US" altLang="x-none" sz="2400" dirty="0" smtClean="0"/>
              <a:t>(</a:t>
            </a:r>
            <a:r>
              <a:rPr lang="en-US" altLang="x-none" sz="2400" dirty="0"/>
              <a:t>p &lt; .002). </a:t>
            </a:r>
            <a:endParaRPr lang="tr-TR" altLang="x-none" sz="2400" dirty="0"/>
          </a:p>
          <a:p>
            <a:r>
              <a:rPr lang="tr-TR" altLang="x-none" sz="2800" dirty="0" err="1" smtClean="0"/>
              <a:t>Myomektomi</a:t>
            </a:r>
            <a:r>
              <a:rPr lang="tr-TR" altLang="x-none" sz="2800" dirty="0" smtClean="0"/>
              <a:t> </a:t>
            </a:r>
            <a:r>
              <a:rPr lang="tr-TR" altLang="x-none" sz="2800" dirty="0" err="1" smtClean="0"/>
              <a:t>vs</a:t>
            </a:r>
            <a:r>
              <a:rPr lang="tr-TR" altLang="x-none" sz="2800" dirty="0" smtClean="0"/>
              <a:t> </a:t>
            </a:r>
            <a:r>
              <a:rPr lang="tr-TR" altLang="x-none" sz="2800" dirty="0" err="1" smtClean="0"/>
              <a:t>histerektomi</a:t>
            </a:r>
            <a:r>
              <a:rPr lang="tr-TR" altLang="x-none" sz="2800" dirty="0" smtClean="0"/>
              <a:t> </a:t>
            </a:r>
            <a:r>
              <a:rPr lang="tr-TR" altLang="x-none" sz="2800" dirty="0" err="1" smtClean="0"/>
              <a:t>sağkalım</a:t>
            </a:r>
            <a:r>
              <a:rPr lang="tr-TR" altLang="x-none" sz="2800" dirty="0" smtClean="0"/>
              <a:t> farkı saptanmamış</a:t>
            </a:r>
            <a:endParaRPr lang="tr-TR" altLang="x-none" sz="2800" b="1" dirty="0"/>
          </a:p>
          <a:p>
            <a:r>
              <a:rPr lang="tr-TR" altLang="x-none" sz="2800" dirty="0" err="1" smtClean="0"/>
              <a:t>Morsele</a:t>
            </a:r>
            <a:r>
              <a:rPr lang="tr-TR" altLang="x-none" sz="2800" dirty="0" smtClean="0"/>
              <a:t> olanlar ve olmayanlarda fark belirgin</a:t>
            </a:r>
            <a:endParaRPr lang="tr-TR" altLang="x-none" sz="2800" dirty="0"/>
          </a:p>
        </p:txBody>
      </p:sp>
      <p:sp>
        <p:nvSpPr>
          <p:cNvPr id="51204" name="3 Dikdörtgen"/>
          <p:cNvSpPr>
            <a:spLocks noChangeArrowheads="1"/>
          </p:cNvSpPr>
          <p:nvPr/>
        </p:nvSpPr>
        <p:spPr bwMode="auto">
          <a:xfrm>
            <a:off x="4139952" y="6381328"/>
            <a:ext cx="3454792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tr-TR" altLang="x-none" sz="1350" u="sng" dirty="0" err="1">
                <a:latin typeface="Arial" charset="0"/>
              </a:rPr>
              <a:t>Cusido</a:t>
            </a:r>
            <a:r>
              <a:rPr lang="tr-TR" altLang="x-none" sz="1350" u="sng" dirty="0">
                <a:latin typeface="Arial" charset="0"/>
              </a:rPr>
              <a:t> M, J Minim </a:t>
            </a:r>
            <a:r>
              <a:rPr lang="tr-TR" altLang="x-none" sz="1350" u="sng" dirty="0" err="1">
                <a:latin typeface="Arial" charset="0"/>
              </a:rPr>
              <a:t>Invasive</a:t>
            </a:r>
            <a:r>
              <a:rPr lang="tr-TR" altLang="x-none" sz="1350" u="sng" dirty="0">
                <a:latin typeface="Arial" charset="0"/>
              </a:rPr>
              <a:t> </a:t>
            </a:r>
            <a:r>
              <a:rPr lang="tr-TR" altLang="x-none" sz="1350" u="sng" dirty="0" err="1">
                <a:latin typeface="Arial" charset="0"/>
              </a:rPr>
              <a:t>Gynecol</a:t>
            </a:r>
            <a:r>
              <a:rPr lang="tr-TR" altLang="x-none" sz="1350" u="sng" dirty="0">
                <a:latin typeface="Arial" charset="0"/>
              </a:rPr>
              <a:t>.</a:t>
            </a:r>
            <a:r>
              <a:rPr lang="tr-TR" altLang="x-none" sz="1350" dirty="0">
                <a:latin typeface="Arial" charset="0"/>
              </a:rPr>
              <a:t> 2015</a:t>
            </a:r>
          </a:p>
        </p:txBody>
      </p:sp>
      <p:sp>
        <p:nvSpPr>
          <p:cNvPr id="3" name="Unvan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FF0000"/>
                </a:solidFill>
              </a:rPr>
              <a:t>Sarkomlarda Cerrahi yöntemin Önemi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15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259632" y="836712"/>
            <a:ext cx="6406803" cy="1073051"/>
          </a:xfrm>
          <a:noFill/>
        </p:spPr>
        <p:txBody>
          <a:bodyPr/>
          <a:lstStyle/>
          <a:p>
            <a:pPr>
              <a:defRPr/>
            </a:pPr>
            <a:r>
              <a:rPr lang="tr-TR" dirty="0" smtClean="0">
                <a:solidFill>
                  <a:srgbClr val="FF0000"/>
                </a:solidFill>
              </a:rPr>
              <a:t>FDA 2014 önerisi sonrası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28650" y="2236860"/>
            <a:ext cx="7886700" cy="3263504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en-US" dirty="0" smtClean="0"/>
              <a:t/>
            </a:r>
            <a:br>
              <a:rPr lang="en-US" dirty="0" smtClean="0"/>
            </a:br>
            <a:endParaRPr lang="tr-TR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3 Aşağı Ok"/>
          <p:cNvSpPr/>
          <p:nvPr/>
        </p:nvSpPr>
        <p:spPr>
          <a:xfrm>
            <a:off x="2268142" y="2619376"/>
            <a:ext cx="953690" cy="1241822"/>
          </a:xfrm>
          <a:prstGeom prst="downArrow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r-TR" sz="1500" dirty="0" smtClean="0"/>
              <a:t>%</a:t>
            </a:r>
          </a:p>
          <a:p>
            <a:pPr algn="ctr" eaLnBrk="1" hangingPunct="1">
              <a:defRPr/>
            </a:pPr>
            <a:r>
              <a:rPr lang="tr-TR" sz="1500" dirty="0" smtClean="0"/>
              <a:t>58 </a:t>
            </a:r>
            <a:endParaRPr lang="tr-TR" sz="1500" dirty="0"/>
          </a:p>
        </p:txBody>
      </p:sp>
      <p:sp>
        <p:nvSpPr>
          <p:cNvPr id="5" name="4 Dikdörtgen"/>
          <p:cNvSpPr/>
          <p:nvPr/>
        </p:nvSpPr>
        <p:spPr>
          <a:xfrm>
            <a:off x="2053830" y="3911205"/>
            <a:ext cx="1491853" cy="867965"/>
          </a:xfrm>
          <a:prstGeom prst="rect">
            <a:avLst/>
          </a:prstGeom>
          <a:solidFill>
            <a:srgbClr val="C00000"/>
          </a:solidFill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r-TR" sz="2400" dirty="0"/>
              <a:t>Mini LT </a:t>
            </a:r>
          </a:p>
        </p:txBody>
      </p:sp>
      <p:sp>
        <p:nvSpPr>
          <p:cNvPr id="6" name="5 Dikdörtgen"/>
          <p:cNvSpPr/>
          <p:nvPr/>
        </p:nvSpPr>
        <p:spPr>
          <a:xfrm>
            <a:off x="3875485" y="3911205"/>
            <a:ext cx="1452563" cy="867965"/>
          </a:xfrm>
          <a:prstGeom prst="rect">
            <a:avLst/>
          </a:prstGeom>
          <a:solidFill>
            <a:srgbClr val="C00000"/>
          </a:solidFill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r-TR" sz="2400" dirty="0"/>
              <a:t>TAH </a:t>
            </a:r>
          </a:p>
        </p:txBody>
      </p:sp>
      <p:sp>
        <p:nvSpPr>
          <p:cNvPr id="7" name="6 Dikdörtgen"/>
          <p:cNvSpPr/>
          <p:nvPr/>
        </p:nvSpPr>
        <p:spPr>
          <a:xfrm>
            <a:off x="5706667" y="3911203"/>
            <a:ext cx="1835944" cy="814388"/>
          </a:xfrm>
          <a:prstGeom prst="rect">
            <a:avLst/>
          </a:prstGeom>
          <a:solidFill>
            <a:srgbClr val="C00000"/>
          </a:solidFill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r-TR" sz="2400" dirty="0" err="1" smtClean="0"/>
              <a:t>Supraservikal</a:t>
            </a:r>
            <a:r>
              <a:rPr lang="tr-TR" sz="2400" dirty="0" smtClean="0"/>
              <a:t> </a:t>
            </a:r>
            <a:r>
              <a:rPr lang="tr-TR" sz="2400" dirty="0" err="1" smtClean="0"/>
              <a:t>hist</a:t>
            </a:r>
            <a:r>
              <a:rPr lang="tr-TR" sz="2400" dirty="0" smtClean="0"/>
              <a:t>. </a:t>
            </a:r>
            <a:endParaRPr lang="tr-TR" sz="2400" dirty="0"/>
          </a:p>
        </p:txBody>
      </p:sp>
      <p:sp>
        <p:nvSpPr>
          <p:cNvPr id="8" name="7 Aşağı Ok"/>
          <p:cNvSpPr/>
          <p:nvPr/>
        </p:nvSpPr>
        <p:spPr>
          <a:xfrm>
            <a:off x="4036219" y="2619376"/>
            <a:ext cx="967979" cy="1241822"/>
          </a:xfrm>
          <a:prstGeom prst="downArrow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r-TR" sz="1500" dirty="0" smtClean="0"/>
              <a:t>%</a:t>
            </a:r>
          </a:p>
          <a:p>
            <a:pPr algn="ctr" eaLnBrk="1" hangingPunct="1">
              <a:defRPr/>
            </a:pPr>
            <a:r>
              <a:rPr lang="tr-TR" sz="1500" dirty="0" smtClean="0"/>
              <a:t>25 </a:t>
            </a:r>
            <a:endParaRPr lang="tr-TR" sz="1500" dirty="0"/>
          </a:p>
        </p:txBody>
      </p:sp>
      <p:sp>
        <p:nvSpPr>
          <p:cNvPr id="9" name="8 Aşağı Ok"/>
          <p:cNvSpPr/>
          <p:nvPr/>
        </p:nvSpPr>
        <p:spPr>
          <a:xfrm>
            <a:off x="6072189" y="2619376"/>
            <a:ext cx="984647" cy="1241822"/>
          </a:xfrm>
          <a:prstGeom prst="downArrow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r-TR" sz="1500" dirty="0" smtClean="0"/>
              <a:t>%</a:t>
            </a:r>
          </a:p>
          <a:p>
            <a:pPr algn="ctr" eaLnBrk="1" hangingPunct="1">
              <a:defRPr/>
            </a:pPr>
            <a:r>
              <a:rPr lang="tr-TR" sz="1500" dirty="0" smtClean="0"/>
              <a:t>39</a:t>
            </a:r>
            <a:endParaRPr lang="tr-TR" sz="1500" dirty="0"/>
          </a:p>
        </p:txBody>
      </p:sp>
      <p:sp>
        <p:nvSpPr>
          <p:cNvPr id="49161" name="10 Dikdörtgen"/>
          <p:cNvSpPr>
            <a:spLocks noChangeArrowheads="1"/>
          </p:cNvSpPr>
          <p:nvPr/>
        </p:nvSpPr>
        <p:spPr bwMode="auto">
          <a:xfrm>
            <a:off x="3846720" y="5426869"/>
            <a:ext cx="1319592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350">
                <a:latin typeface="Arial" charset="0"/>
              </a:rPr>
              <a:t>Gue et al,2015</a:t>
            </a:r>
          </a:p>
        </p:txBody>
      </p:sp>
      <p:sp>
        <p:nvSpPr>
          <p:cNvPr id="49162" name="10 Dikdörtgen"/>
          <p:cNvSpPr>
            <a:spLocks noChangeArrowheads="1"/>
          </p:cNvSpPr>
          <p:nvPr/>
        </p:nvSpPr>
        <p:spPr bwMode="auto">
          <a:xfrm>
            <a:off x="1571625" y="2035969"/>
            <a:ext cx="62686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en-US" sz="2400" dirty="0" smtClean="0">
                <a:latin typeface="Arial" charset="0"/>
              </a:rPr>
              <a:t>Jinekologların %84’ü yöntemini değiştirdi</a:t>
            </a:r>
            <a:endParaRPr lang="tr-TR" altLang="en-US" sz="24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190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FF0000"/>
                </a:solidFill>
              </a:rPr>
              <a:t>ESGE tarafından önerilen algoritma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https://ars.els-cdn.com/content/image/1-s2.0-S2468784718301715-gr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52612"/>
            <a:ext cx="5478958" cy="4032448"/>
          </a:xfrm>
          <a:prstGeom prst="rect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Dikdörtgen"/>
          <p:cNvSpPr>
            <a:spLocks noChangeArrowheads="1"/>
          </p:cNvSpPr>
          <p:nvPr/>
        </p:nvSpPr>
        <p:spPr bwMode="auto">
          <a:xfrm>
            <a:off x="4367214" y="6308725"/>
            <a:ext cx="3570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tr-TR" altLang="x-none" sz="1800" dirty="0" err="1">
                <a:latin typeface="Arial" charset="0"/>
              </a:rPr>
              <a:t>Brölmann</a:t>
            </a:r>
            <a:r>
              <a:rPr lang="tr-TR" altLang="x-none" sz="1800" dirty="0">
                <a:latin typeface="Arial" charset="0"/>
              </a:rPr>
              <a:t> H, </a:t>
            </a:r>
            <a:r>
              <a:rPr lang="tr-TR" altLang="x-none" sz="1800" dirty="0" err="1">
                <a:latin typeface="Arial" charset="0"/>
              </a:rPr>
              <a:t>Gynecol</a:t>
            </a:r>
            <a:r>
              <a:rPr lang="tr-TR" altLang="x-none" sz="1800" dirty="0">
                <a:latin typeface="Arial" charset="0"/>
              </a:rPr>
              <a:t> </a:t>
            </a:r>
            <a:r>
              <a:rPr lang="tr-TR" altLang="x-none" sz="1800" dirty="0" err="1">
                <a:latin typeface="Arial" charset="0"/>
              </a:rPr>
              <a:t>Surg</a:t>
            </a:r>
            <a:r>
              <a:rPr lang="tr-TR" altLang="x-none" sz="1800" dirty="0">
                <a:latin typeface="Arial" charset="0"/>
              </a:rPr>
              <a:t>, 2015</a:t>
            </a:r>
          </a:p>
        </p:txBody>
      </p:sp>
    </p:spTree>
    <p:extLst>
      <p:ext uri="{BB962C8B-B14F-4D97-AF65-F5344CB8AC3E}">
        <p14:creationId xmlns:p14="http://schemas.microsoft.com/office/powerpoint/2010/main" val="381295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err="1" smtClean="0">
                <a:solidFill>
                  <a:srgbClr val="FF0000"/>
                </a:solidFill>
              </a:rPr>
              <a:t>Uterusun</a:t>
            </a:r>
            <a:r>
              <a:rPr lang="tr-TR" sz="3600" dirty="0" smtClean="0">
                <a:solidFill>
                  <a:srgbClr val="FF0000"/>
                </a:solidFill>
              </a:rPr>
              <a:t> Dışına Çıkan LMS de Tedavi 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smtClean="0"/>
              <a:t>Evre 2-3 hastalıkta</a:t>
            </a:r>
          </a:p>
          <a:p>
            <a:pPr lvl="1"/>
            <a:r>
              <a:rPr lang="tr-TR" sz="2400" dirty="0" smtClean="0"/>
              <a:t>TAH BSO </a:t>
            </a:r>
            <a:r>
              <a:rPr lang="tr-TR" sz="2400" dirty="0" err="1" smtClean="0"/>
              <a:t>komplet</a:t>
            </a:r>
            <a:r>
              <a:rPr lang="tr-TR" sz="2400" dirty="0" smtClean="0"/>
              <a:t> </a:t>
            </a:r>
            <a:r>
              <a:rPr lang="tr-TR" sz="2400" dirty="0" err="1" smtClean="0"/>
              <a:t>intraperitoneal</a:t>
            </a:r>
            <a:r>
              <a:rPr lang="tr-TR" sz="2400" dirty="0" smtClean="0"/>
              <a:t> ve </a:t>
            </a:r>
            <a:r>
              <a:rPr lang="tr-TR" sz="2400" dirty="0" err="1" smtClean="0"/>
              <a:t>retroperitoneal</a:t>
            </a:r>
            <a:r>
              <a:rPr lang="tr-TR" sz="2400" dirty="0" smtClean="0"/>
              <a:t> </a:t>
            </a:r>
            <a:r>
              <a:rPr lang="tr-TR" sz="2400" dirty="0" err="1" smtClean="0"/>
              <a:t>sitoredüksiyon</a:t>
            </a:r>
            <a:r>
              <a:rPr lang="tr-TR" sz="2400" dirty="0" smtClean="0"/>
              <a:t> (hastalık peritonla sınırlı ise) </a:t>
            </a:r>
          </a:p>
          <a:p>
            <a:pPr lvl="1"/>
            <a:endParaRPr lang="tr-TR" sz="2400" dirty="0" smtClean="0"/>
          </a:p>
          <a:p>
            <a:r>
              <a:rPr lang="tr-TR" sz="2800" dirty="0" err="1"/>
              <a:t>K</a:t>
            </a:r>
            <a:r>
              <a:rPr lang="tr-TR" sz="2800" dirty="0" err="1" smtClean="0"/>
              <a:t>omplet</a:t>
            </a:r>
            <a:r>
              <a:rPr lang="tr-TR" sz="2800" dirty="0" smtClean="0"/>
              <a:t> </a:t>
            </a:r>
            <a:r>
              <a:rPr lang="tr-TR" sz="2800" dirty="0" err="1" smtClean="0"/>
              <a:t>sitoredüksiyon</a:t>
            </a:r>
            <a:r>
              <a:rPr lang="tr-TR" sz="2800" dirty="0" smtClean="0"/>
              <a:t> yapılan hastalarda </a:t>
            </a:r>
            <a:r>
              <a:rPr lang="tr-TR" sz="2800" dirty="0" err="1" smtClean="0"/>
              <a:t>survi</a:t>
            </a:r>
            <a:r>
              <a:rPr lang="tr-TR" sz="2800" dirty="0" smtClean="0"/>
              <a:t> </a:t>
            </a:r>
            <a:r>
              <a:rPr lang="tr-TR" sz="2800" dirty="0" err="1" smtClean="0"/>
              <a:t>suboptimal</a:t>
            </a:r>
            <a:r>
              <a:rPr lang="tr-TR" sz="2800" dirty="0" smtClean="0"/>
              <a:t> yapılanlarla kıyaslandığında belirgin daha iyi 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4786314" y="5715016"/>
            <a:ext cx="3857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600" dirty="0" err="1" smtClean="0"/>
              <a:t>Saage</a:t>
            </a:r>
            <a:r>
              <a:rPr lang="tr-TR" sz="1600" dirty="0" smtClean="0"/>
              <a:t> S. Japon </a:t>
            </a:r>
            <a:r>
              <a:rPr lang="tr-TR" sz="1600" dirty="0" err="1" smtClean="0"/>
              <a:t>Oncology</a:t>
            </a:r>
            <a:r>
              <a:rPr lang="tr-TR" sz="1600" dirty="0" smtClean="0"/>
              <a:t> 2004</a:t>
            </a:r>
          </a:p>
          <a:p>
            <a:pPr algn="r"/>
            <a:r>
              <a:rPr lang="tr-TR" sz="1600" dirty="0" err="1" smtClean="0"/>
              <a:t>Dinh</a:t>
            </a:r>
            <a:r>
              <a:rPr lang="tr-TR" sz="1600" dirty="0" smtClean="0"/>
              <a:t> TA. </a:t>
            </a:r>
            <a:r>
              <a:rPr lang="tr-TR" sz="1600" dirty="0" err="1" smtClean="0"/>
              <a:t>Gynecol</a:t>
            </a:r>
            <a:r>
              <a:rPr lang="tr-TR" sz="1600" dirty="0" smtClean="0"/>
              <a:t> </a:t>
            </a:r>
            <a:r>
              <a:rPr lang="tr-TR" sz="1600" dirty="0" err="1" smtClean="0"/>
              <a:t>Oncol</a:t>
            </a:r>
            <a:r>
              <a:rPr lang="tr-TR" sz="1600" dirty="0" smtClean="0"/>
              <a:t> 2004</a:t>
            </a: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val="244009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Metastatik</a:t>
            </a:r>
            <a:r>
              <a:rPr lang="tr-TR" dirty="0" smtClean="0">
                <a:solidFill>
                  <a:srgbClr val="FF0000"/>
                </a:solidFill>
              </a:rPr>
              <a:t> Hastalıkta Tedavi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dirty="0" smtClean="0"/>
              <a:t>Optimal </a:t>
            </a:r>
            <a:r>
              <a:rPr lang="tr-TR" sz="2000" dirty="0" err="1" smtClean="0"/>
              <a:t>opere</a:t>
            </a:r>
            <a:r>
              <a:rPr lang="tr-TR" sz="2000" dirty="0" smtClean="0"/>
              <a:t> olamayacak hastalarda cerrahinin bir katkısı yok (periton dışına yayılmış hastalıkta), KT verilmeli </a:t>
            </a:r>
          </a:p>
          <a:p>
            <a:pPr lvl="1"/>
            <a:r>
              <a:rPr lang="tr-TR" sz="1800" i="1" dirty="0" smtClean="0">
                <a:solidFill>
                  <a:srgbClr val="C00000"/>
                </a:solidFill>
              </a:rPr>
              <a:t>Diğer yandan yapılan cerrahi hastanın sistemik tedavi almasını geciktirebilir.</a:t>
            </a:r>
          </a:p>
          <a:p>
            <a:pPr lvl="1"/>
            <a:endParaRPr lang="tr-TR" sz="1800" i="1" dirty="0" smtClean="0">
              <a:solidFill>
                <a:srgbClr val="C00000"/>
              </a:solidFill>
            </a:endParaRPr>
          </a:p>
          <a:p>
            <a:r>
              <a:rPr lang="tr-TR" sz="2000" dirty="0" smtClean="0"/>
              <a:t>Cerrahi sonrası </a:t>
            </a:r>
            <a:r>
              <a:rPr lang="tr-TR" sz="2000" dirty="0" err="1" smtClean="0"/>
              <a:t>rezidiv</a:t>
            </a:r>
            <a:r>
              <a:rPr lang="tr-TR" sz="2000" dirty="0" smtClean="0"/>
              <a:t> hastalık kalması </a:t>
            </a:r>
            <a:r>
              <a:rPr lang="tr-TR" sz="2000" dirty="0" err="1" smtClean="0"/>
              <a:t>komplet</a:t>
            </a:r>
            <a:r>
              <a:rPr lang="tr-TR" sz="2000" dirty="0" smtClean="0"/>
              <a:t> </a:t>
            </a:r>
            <a:r>
              <a:rPr lang="tr-TR" sz="2000" dirty="0" err="1" smtClean="0"/>
              <a:t>sitoredüksiyonlla</a:t>
            </a:r>
            <a:r>
              <a:rPr lang="tr-TR" sz="2000" dirty="0" smtClean="0"/>
              <a:t> kıyaslandığında </a:t>
            </a:r>
            <a:r>
              <a:rPr lang="tr-TR" sz="2000" dirty="0" err="1" smtClean="0"/>
              <a:t>prognoz</a:t>
            </a:r>
            <a:r>
              <a:rPr lang="tr-TR" sz="2000" dirty="0" smtClean="0"/>
              <a:t> belirgin daha kötü</a:t>
            </a:r>
          </a:p>
          <a:p>
            <a:r>
              <a:rPr lang="tr-TR" sz="2000" dirty="0" smtClean="0"/>
              <a:t>Şu durumlarda cerrahinin katkısı olabilir </a:t>
            </a:r>
          </a:p>
          <a:p>
            <a:pPr lvl="1"/>
            <a:r>
              <a:rPr lang="tr-TR" sz="1800" i="1" dirty="0" smtClean="0">
                <a:solidFill>
                  <a:srgbClr val="C00000"/>
                </a:solidFill>
              </a:rPr>
              <a:t>Total </a:t>
            </a:r>
            <a:r>
              <a:rPr lang="tr-TR" sz="1800" i="1" dirty="0" err="1" smtClean="0">
                <a:solidFill>
                  <a:srgbClr val="C00000"/>
                </a:solidFill>
              </a:rPr>
              <a:t>histerektomi</a:t>
            </a:r>
            <a:r>
              <a:rPr lang="tr-TR" sz="1800" i="1" dirty="0" smtClean="0">
                <a:solidFill>
                  <a:srgbClr val="C00000"/>
                </a:solidFill>
              </a:rPr>
              <a:t> kanama ve ağrıya karşı </a:t>
            </a:r>
            <a:r>
              <a:rPr lang="tr-TR" sz="1800" b="1" i="1" u="sng" dirty="0" err="1" smtClean="0">
                <a:solidFill>
                  <a:srgbClr val="C00000"/>
                </a:solidFill>
              </a:rPr>
              <a:t>palyasyon</a:t>
            </a:r>
            <a:r>
              <a:rPr lang="tr-TR" sz="1800" i="1" dirty="0" smtClean="0">
                <a:solidFill>
                  <a:srgbClr val="C00000"/>
                </a:solidFill>
              </a:rPr>
              <a:t> sağlayabilir.</a:t>
            </a:r>
          </a:p>
          <a:p>
            <a:pPr lvl="1"/>
            <a:r>
              <a:rPr lang="tr-TR" sz="1800" b="1" i="1" u="sng" dirty="0" smtClean="0">
                <a:solidFill>
                  <a:srgbClr val="C00000"/>
                </a:solidFill>
              </a:rPr>
              <a:t>Metastazı sınırlı ve </a:t>
            </a:r>
            <a:r>
              <a:rPr lang="tr-TR" sz="1800" b="1" i="1" u="sng" dirty="0" err="1" smtClean="0">
                <a:solidFill>
                  <a:srgbClr val="C00000"/>
                </a:solidFill>
              </a:rPr>
              <a:t>rezektabl</a:t>
            </a:r>
            <a:r>
              <a:rPr lang="tr-TR" sz="1800" b="1" i="1" u="sng" dirty="0" smtClean="0">
                <a:solidFill>
                  <a:srgbClr val="C00000"/>
                </a:solidFill>
              </a:rPr>
              <a:t> olan </a:t>
            </a:r>
            <a:r>
              <a:rPr lang="tr-TR" sz="1800" i="1" dirty="0" smtClean="0">
                <a:solidFill>
                  <a:srgbClr val="C00000"/>
                </a:solidFill>
              </a:rPr>
              <a:t>seçilmiş olgularda </a:t>
            </a:r>
            <a:r>
              <a:rPr lang="tr-TR" sz="1800" i="1" dirty="0" err="1" smtClean="0">
                <a:solidFill>
                  <a:srgbClr val="C00000"/>
                </a:solidFill>
              </a:rPr>
              <a:t>histerektomi</a:t>
            </a:r>
            <a:r>
              <a:rPr lang="tr-TR" sz="1800" i="1" dirty="0" smtClean="0">
                <a:solidFill>
                  <a:srgbClr val="C00000"/>
                </a:solidFill>
              </a:rPr>
              <a:t> ve </a:t>
            </a:r>
            <a:r>
              <a:rPr lang="tr-TR" sz="1800" i="1" dirty="0" err="1" smtClean="0">
                <a:solidFill>
                  <a:srgbClr val="C00000"/>
                </a:solidFill>
              </a:rPr>
              <a:t>metastazektomi</a:t>
            </a:r>
            <a:r>
              <a:rPr lang="tr-TR" sz="1800" i="1" dirty="0" smtClean="0">
                <a:solidFill>
                  <a:srgbClr val="C00000"/>
                </a:solidFill>
              </a:rPr>
              <a:t> yararlı olabilir. </a:t>
            </a:r>
            <a:endParaRPr lang="tr-TR" sz="2000" i="1" dirty="0" smtClean="0">
              <a:solidFill>
                <a:srgbClr val="C00000"/>
              </a:solidFill>
            </a:endParaRPr>
          </a:p>
          <a:p>
            <a:endParaRPr lang="tr-TR" dirty="0"/>
          </a:p>
        </p:txBody>
      </p:sp>
      <p:sp>
        <p:nvSpPr>
          <p:cNvPr id="5" name="4 Metin kutusu"/>
          <p:cNvSpPr txBox="1"/>
          <p:nvPr/>
        </p:nvSpPr>
        <p:spPr>
          <a:xfrm>
            <a:off x="4786314" y="6000768"/>
            <a:ext cx="40719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smtClean="0"/>
              <a:t>Park JY. J </a:t>
            </a:r>
            <a:r>
              <a:rPr lang="tr-TR" sz="1600" dirty="0" err="1" smtClean="0"/>
              <a:t>cancer</a:t>
            </a:r>
            <a:r>
              <a:rPr lang="tr-TR" sz="1600" dirty="0" smtClean="0"/>
              <a:t> </a:t>
            </a:r>
            <a:r>
              <a:rPr lang="tr-TR" sz="1600" dirty="0" err="1" smtClean="0"/>
              <a:t>Res</a:t>
            </a:r>
            <a:r>
              <a:rPr lang="tr-TR" sz="1600" dirty="0" smtClean="0"/>
              <a:t> </a:t>
            </a:r>
            <a:r>
              <a:rPr lang="tr-TR" sz="1600" dirty="0" err="1" smtClean="0"/>
              <a:t>Clin</a:t>
            </a:r>
            <a:r>
              <a:rPr lang="tr-TR" sz="1600" dirty="0" smtClean="0"/>
              <a:t> </a:t>
            </a:r>
            <a:r>
              <a:rPr lang="tr-TR" sz="1600" dirty="0" err="1" smtClean="0"/>
              <a:t>Oncol</a:t>
            </a:r>
            <a:r>
              <a:rPr lang="tr-TR" sz="1600" dirty="0" smtClean="0"/>
              <a:t> . 2008</a:t>
            </a: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val="231218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FF0000"/>
                </a:solidFill>
              </a:rPr>
              <a:t>Cerrahi </a:t>
            </a:r>
            <a:r>
              <a:rPr lang="tr-TR" sz="3600" dirty="0">
                <a:solidFill>
                  <a:srgbClr val="FF0000"/>
                </a:solidFill>
              </a:rPr>
              <a:t>S</a:t>
            </a:r>
            <a:r>
              <a:rPr lang="tr-TR" sz="3600" dirty="0" smtClean="0">
                <a:solidFill>
                  <a:srgbClr val="FF0000"/>
                </a:solidFill>
              </a:rPr>
              <a:t>onrası Tanı Konulmuş </a:t>
            </a:r>
            <a:r>
              <a:rPr lang="tr-TR" sz="3600" dirty="0">
                <a:solidFill>
                  <a:srgbClr val="FF0000"/>
                </a:solidFill>
              </a:rPr>
              <a:t>İ</a:t>
            </a:r>
            <a:r>
              <a:rPr lang="tr-TR" sz="3600" dirty="0" smtClean="0">
                <a:solidFill>
                  <a:srgbClr val="FF0000"/>
                </a:solidFill>
              </a:rPr>
              <a:t>se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86049" y="1916832"/>
            <a:ext cx="7772400" cy="4114800"/>
          </a:xfrm>
        </p:spPr>
        <p:txBody>
          <a:bodyPr/>
          <a:lstStyle/>
          <a:p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Total </a:t>
            </a:r>
            <a:r>
              <a:rPr lang="tr-TR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histerektomi</a:t>
            </a:r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sonrası </a:t>
            </a:r>
          </a:p>
          <a:p>
            <a:pPr lvl="1"/>
            <a:r>
              <a:rPr lang="tr-TR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Tekrar </a:t>
            </a:r>
            <a:r>
              <a:rPr lang="tr-TR" sz="18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evreleme</a:t>
            </a:r>
            <a:r>
              <a:rPr lang="tr-TR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önerilmez</a:t>
            </a:r>
          </a:p>
          <a:p>
            <a:pPr lvl="1"/>
            <a:r>
              <a:rPr lang="tr-TR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Uzman patolog görüşü</a:t>
            </a:r>
          </a:p>
          <a:p>
            <a:pPr lvl="1"/>
            <a:r>
              <a:rPr lang="tr-TR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Batın ve </a:t>
            </a:r>
            <a:r>
              <a:rPr lang="tr-TR" sz="18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toraks</a:t>
            </a:r>
            <a:r>
              <a:rPr lang="tr-TR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görüntüleme,</a:t>
            </a:r>
          </a:p>
          <a:p>
            <a:pPr lvl="2"/>
            <a:r>
              <a:rPr lang="tr-TR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Olası metastaz ve </a:t>
            </a:r>
            <a:r>
              <a:rPr lang="tr-TR" sz="1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adjuvan</a:t>
            </a:r>
            <a:r>
              <a:rPr lang="tr-TR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tedavi gerekliliğini </a:t>
            </a:r>
            <a:r>
              <a:rPr lang="tr-TR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belirlemek için </a:t>
            </a:r>
            <a:endParaRPr lang="tr-TR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Histerektomi</a:t>
            </a:r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subtotal</a:t>
            </a:r>
            <a:r>
              <a:rPr lang="tr-TR" sz="2000" b="1" dirty="0">
                <a:latin typeface="Arial" panose="020B0604020202020204" pitchFamily="34" charset="0"/>
                <a:cs typeface="Arial" panose="020B0604020202020204" pitchFamily="34" charset="0"/>
              </a:rPr>
              <a:t> ise</a:t>
            </a:r>
          </a:p>
          <a:p>
            <a:pPr lvl="1"/>
            <a:r>
              <a:rPr lang="tr-TR" sz="1800" i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Totalize</a:t>
            </a:r>
            <a:r>
              <a:rPr lang="tr-TR" sz="18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8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edilmeli, </a:t>
            </a:r>
            <a:r>
              <a:rPr lang="tr-TR" sz="1800" i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serviks</a:t>
            </a:r>
            <a:r>
              <a:rPr lang="tr-TR" sz="18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çıkarılmalı</a:t>
            </a:r>
            <a:endParaRPr lang="tr-TR" sz="18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Myomektomi</a:t>
            </a:r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sonrası sarkom çıkmış ise</a:t>
            </a:r>
          </a:p>
          <a:p>
            <a:pPr lvl="1"/>
            <a:r>
              <a:rPr lang="tr-TR" sz="18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Mutlaka </a:t>
            </a:r>
            <a:r>
              <a:rPr lang="tr-TR" sz="1800" i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tamamlayacıcı</a:t>
            </a:r>
            <a:r>
              <a:rPr lang="tr-TR" sz="18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cerrahi yapmak gerekir </a:t>
            </a:r>
          </a:p>
          <a:p>
            <a:r>
              <a:rPr lang="tr-TR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Morselasyon</a:t>
            </a:r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sonrası </a:t>
            </a:r>
            <a:r>
              <a:rPr lang="tr-TR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leimyosarkom</a:t>
            </a:r>
            <a:r>
              <a:rPr lang="tr-T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gelmiş ise</a:t>
            </a:r>
          </a:p>
          <a:p>
            <a:pPr lvl="1"/>
            <a:r>
              <a:rPr lang="tr-TR" sz="18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Batın içinde olası </a:t>
            </a:r>
            <a:r>
              <a:rPr lang="tr-TR" sz="1800" i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implant</a:t>
            </a:r>
            <a:r>
              <a:rPr lang="tr-TR" sz="18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 yayılımı değerlendirmek için cerrahi </a:t>
            </a:r>
          </a:p>
          <a:p>
            <a:pPr lvl="1"/>
            <a:r>
              <a:rPr lang="tr-TR" sz="1800" i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Morseleasyon</a:t>
            </a:r>
            <a:r>
              <a:rPr lang="tr-TR" sz="18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sonrası tekrar </a:t>
            </a:r>
            <a:r>
              <a:rPr lang="tr-TR" sz="1800" i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evrelenen</a:t>
            </a:r>
            <a:r>
              <a:rPr lang="tr-TR" sz="1800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 olgunun üçü evre atlamış </a:t>
            </a:r>
            <a:endParaRPr lang="tr-TR" sz="2000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4714876" y="6072206"/>
            <a:ext cx="407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400" dirty="0" smtClean="0"/>
              <a:t>Einstein MH . J </a:t>
            </a:r>
            <a:r>
              <a:rPr lang="tr-TR" sz="1400" dirty="0" err="1" smtClean="0"/>
              <a:t>Gynecol</a:t>
            </a:r>
            <a:r>
              <a:rPr lang="tr-TR" sz="1400" dirty="0" smtClean="0"/>
              <a:t> </a:t>
            </a:r>
            <a:r>
              <a:rPr lang="tr-TR" sz="1400" dirty="0" err="1" smtClean="0"/>
              <a:t>cancer</a:t>
            </a:r>
            <a:r>
              <a:rPr lang="tr-TR" sz="1400" dirty="0" smtClean="0"/>
              <a:t> . 2008</a:t>
            </a:r>
          </a:p>
          <a:p>
            <a:pPr algn="r"/>
            <a:r>
              <a:rPr lang="tr-TR" sz="1400" dirty="0" err="1" smtClean="0"/>
              <a:t>Oduyebo</a:t>
            </a:r>
            <a:r>
              <a:rPr lang="tr-TR" sz="1400" dirty="0" smtClean="0"/>
              <a:t> T. </a:t>
            </a:r>
            <a:r>
              <a:rPr lang="tr-TR" sz="1400" dirty="0" err="1" smtClean="0"/>
              <a:t>Gynecol</a:t>
            </a:r>
            <a:r>
              <a:rPr lang="tr-TR" sz="1400" dirty="0" smtClean="0"/>
              <a:t> </a:t>
            </a:r>
            <a:r>
              <a:rPr lang="tr-TR" sz="1400" dirty="0" err="1" smtClean="0"/>
              <a:t>Oncol</a:t>
            </a:r>
            <a:r>
              <a:rPr lang="tr-TR" sz="1400" dirty="0" smtClean="0"/>
              <a:t> 2014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82165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err="1" smtClean="0"/>
              <a:t>Morselasyondan</a:t>
            </a:r>
            <a:r>
              <a:rPr lang="tr-TR" sz="3600" dirty="0" smtClean="0"/>
              <a:t> 6 hafta sonra ikinci bakı </a:t>
            </a:r>
            <a:r>
              <a:rPr lang="tr-TR" sz="3600" dirty="0" err="1" smtClean="0"/>
              <a:t>laparoskopi</a:t>
            </a:r>
            <a:r>
              <a:rPr lang="tr-TR" sz="3600" dirty="0" smtClean="0"/>
              <a:t> de sarkom dokuları</a:t>
            </a:r>
            <a:endParaRPr lang="en-US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205862"/>
            <a:ext cx="5308423" cy="3950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5 Dikdörtgen"/>
          <p:cNvSpPr>
            <a:spLocks noChangeArrowheads="1"/>
          </p:cNvSpPr>
          <p:nvPr/>
        </p:nvSpPr>
        <p:spPr bwMode="auto">
          <a:xfrm>
            <a:off x="3717560" y="6330040"/>
            <a:ext cx="457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en-US" sz="1800" b="1" dirty="0" err="1"/>
              <a:t>Günthert</a:t>
            </a:r>
            <a:r>
              <a:rPr lang="tr-TR" altLang="en-US" sz="1800" b="1" dirty="0"/>
              <a:t> AR,  </a:t>
            </a:r>
            <a:r>
              <a:rPr lang="tr-TR" altLang="en-US" sz="1800" u="sng" dirty="0" err="1"/>
              <a:t>Am</a:t>
            </a:r>
            <a:r>
              <a:rPr lang="tr-TR" altLang="en-US" sz="1800" u="sng" dirty="0"/>
              <a:t> J </a:t>
            </a:r>
            <a:r>
              <a:rPr lang="tr-TR" altLang="en-US" sz="1800" u="sng" dirty="0" err="1"/>
              <a:t>Obstet</a:t>
            </a:r>
            <a:r>
              <a:rPr lang="tr-TR" altLang="en-US" sz="1800" u="sng" dirty="0"/>
              <a:t> </a:t>
            </a:r>
            <a:r>
              <a:rPr lang="tr-TR" altLang="en-US" sz="1800" u="sng" dirty="0" err="1"/>
              <a:t>Gynecol</a:t>
            </a:r>
            <a:r>
              <a:rPr lang="tr-TR" altLang="en-US" sz="1800" u="sng" dirty="0"/>
              <a:t>.</a:t>
            </a:r>
            <a:r>
              <a:rPr lang="tr-TR" altLang="en-US" sz="1800" dirty="0"/>
              <a:t> 2015</a:t>
            </a:r>
          </a:p>
        </p:txBody>
      </p:sp>
    </p:spTree>
    <p:extLst>
      <p:ext uri="{BB962C8B-B14F-4D97-AF65-F5344CB8AC3E}">
        <p14:creationId xmlns:p14="http://schemas.microsoft.com/office/powerpoint/2010/main" val="309661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Görüntülemenin Rolü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50938" y="2028844"/>
            <a:ext cx="7772400" cy="4114800"/>
          </a:xfrm>
        </p:spPr>
        <p:txBody>
          <a:bodyPr/>
          <a:lstStyle/>
          <a:p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Yeni tanı konulan LMS olgularının üçte birinde uzak metastaz vardır</a:t>
            </a:r>
          </a:p>
          <a:p>
            <a:pPr lvl="1"/>
            <a:r>
              <a:rPr lang="tr-TR" sz="18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Çoğunluğunda tutulum </a:t>
            </a:r>
            <a:r>
              <a:rPr lang="tr-TR" sz="18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karaciğer,akciğer</a:t>
            </a:r>
            <a:r>
              <a:rPr lang="tr-TR" sz="18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8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 üst </a:t>
            </a:r>
            <a:r>
              <a:rPr lang="tr-TR" sz="18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batındadır</a:t>
            </a:r>
          </a:p>
          <a:p>
            <a:pPr lvl="1"/>
            <a:endParaRPr lang="tr-T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Patolojik tanı konulduktan sonra tüm hastalar sistemik taramadan geçirilmeli</a:t>
            </a:r>
          </a:p>
          <a:p>
            <a:pPr lvl="1"/>
            <a:r>
              <a:rPr lang="tr-TR" sz="18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İdeal görüntülemenin hangi yöntem olduğuna dair yeterli veri yoktur (BT, MR PET)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5643570" y="3214686"/>
            <a:ext cx="3214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err="1" smtClean="0"/>
              <a:t>Sandruck</a:t>
            </a:r>
            <a:r>
              <a:rPr lang="tr-TR" sz="1400" dirty="0" smtClean="0"/>
              <a:t> J. </a:t>
            </a:r>
            <a:r>
              <a:rPr lang="tr-TR" sz="1400" dirty="0" err="1" smtClean="0"/>
              <a:t>Gynecol</a:t>
            </a:r>
            <a:r>
              <a:rPr lang="tr-TR" sz="1400" dirty="0" smtClean="0"/>
              <a:t> </a:t>
            </a:r>
            <a:r>
              <a:rPr lang="tr-TR" sz="1400" dirty="0" err="1" smtClean="0"/>
              <a:t>Oncol</a:t>
            </a:r>
            <a:r>
              <a:rPr lang="tr-TR" sz="1400" dirty="0" smtClean="0"/>
              <a:t> 2004</a:t>
            </a:r>
          </a:p>
          <a:p>
            <a:r>
              <a:rPr lang="tr-TR" sz="1400" dirty="0" err="1" smtClean="0"/>
              <a:t>Encle</a:t>
            </a:r>
            <a:r>
              <a:rPr lang="tr-TR" sz="1400" dirty="0" smtClean="0"/>
              <a:t> DB. </a:t>
            </a:r>
            <a:r>
              <a:rPr lang="tr-TR" sz="1400" dirty="0" err="1" smtClean="0"/>
              <a:t>Proc</a:t>
            </a:r>
            <a:r>
              <a:rPr lang="tr-TR" sz="1400" dirty="0" smtClean="0"/>
              <a:t> </a:t>
            </a:r>
            <a:r>
              <a:rPr lang="tr-TR" sz="1400" dirty="0" err="1" smtClean="0"/>
              <a:t>Obstet</a:t>
            </a:r>
            <a:r>
              <a:rPr lang="tr-TR" sz="1400" dirty="0" smtClean="0"/>
              <a:t> </a:t>
            </a:r>
            <a:r>
              <a:rPr lang="tr-TR" sz="1400" dirty="0" err="1" smtClean="0"/>
              <a:t>Gynecol</a:t>
            </a:r>
            <a:r>
              <a:rPr lang="tr-TR" sz="1400" dirty="0" smtClean="0"/>
              <a:t> 2012</a:t>
            </a:r>
            <a:endParaRPr lang="tr-TR" sz="1400" dirty="0"/>
          </a:p>
        </p:txBody>
      </p:sp>
      <p:sp>
        <p:nvSpPr>
          <p:cNvPr id="5" name="4 Metin kutusu"/>
          <p:cNvSpPr txBox="1"/>
          <p:nvPr/>
        </p:nvSpPr>
        <p:spPr>
          <a:xfrm>
            <a:off x="4714876" y="6143644"/>
            <a:ext cx="3500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400" dirty="0" err="1" smtClean="0"/>
              <a:t>Sung</a:t>
            </a:r>
            <a:r>
              <a:rPr lang="tr-TR" sz="1400" dirty="0" smtClean="0"/>
              <a:t> PL. </a:t>
            </a:r>
            <a:r>
              <a:rPr lang="tr-TR" sz="1400" dirty="0" err="1" smtClean="0"/>
              <a:t>Eur</a:t>
            </a:r>
            <a:r>
              <a:rPr lang="tr-TR" sz="1400" dirty="0" smtClean="0"/>
              <a:t> J. </a:t>
            </a:r>
            <a:r>
              <a:rPr lang="tr-TR" sz="1400" dirty="0" err="1" smtClean="0"/>
              <a:t>Gynecol</a:t>
            </a:r>
            <a:r>
              <a:rPr lang="tr-TR" sz="1400" dirty="0" smtClean="0"/>
              <a:t> </a:t>
            </a:r>
            <a:r>
              <a:rPr lang="tr-TR" sz="1400" dirty="0" err="1" smtClean="0"/>
              <a:t>Oncol</a:t>
            </a:r>
            <a:r>
              <a:rPr lang="tr-TR" sz="1400" dirty="0" smtClean="0"/>
              <a:t> 2008</a:t>
            </a:r>
          </a:p>
          <a:p>
            <a:pPr algn="r"/>
            <a:r>
              <a:rPr lang="tr-TR" sz="1400" dirty="0" err="1" smtClean="0"/>
              <a:t>Sandruck</a:t>
            </a:r>
            <a:r>
              <a:rPr lang="tr-TR" sz="1400" dirty="0" smtClean="0"/>
              <a:t> J. </a:t>
            </a:r>
            <a:r>
              <a:rPr lang="tr-TR" sz="1400" dirty="0" err="1" smtClean="0"/>
              <a:t>Gynecol</a:t>
            </a:r>
            <a:r>
              <a:rPr lang="tr-TR" sz="1400" dirty="0" smtClean="0"/>
              <a:t> </a:t>
            </a:r>
            <a:r>
              <a:rPr lang="tr-TR" sz="1400" dirty="0" err="1" smtClean="0"/>
              <a:t>Oncol</a:t>
            </a:r>
            <a:r>
              <a:rPr lang="tr-TR" sz="1400" dirty="0" smtClean="0"/>
              <a:t> 2004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142550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l="23437" t="16666" r="20898" b="7291"/>
          <a:stretch>
            <a:fillRect/>
          </a:stretch>
        </p:blipFill>
        <p:spPr bwMode="auto">
          <a:xfrm>
            <a:off x="678140" y="500042"/>
            <a:ext cx="7809250" cy="6000792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  <a:effectLst/>
        </p:spPr>
      </p:pic>
      <p:sp>
        <p:nvSpPr>
          <p:cNvPr id="5" name="Metin kutusu 3"/>
          <p:cNvSpPr txBox="1"/>
          <p:nvPr/>
        </p:nvSpPr>
        <p:spPr>
          <a:xfrm>
            <a:off x="1142976" y="3717032"/>
            <a:ext cx="6813400" cy="369332"/>
          </a:xfrm>
          <a:prstGeom prst="rect">
            <a:avLst/>
          </a:prstGeom>
          <a:solidFill>
            <a:srgbClr val="000066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solidFill>
                  <a:schemeClr val="accent3"/>
                </a:solidFill>
              </a:rPr>
              <a:t>Tüm </a:t>
            </a:r>
            <a:r>
              <a:rPr lang="tr-TR" dirty="0" err="1" smtClean="0">
                <a:solidFill>
                  <a:schemeClr val="accent3"/>
                </a:solidFill>
              </a:rPr>
              <a:t>uterus</a:t>
            </a:r>
            <a:r>
              <a:rPr lang="tr-TR" dirty="0" smtClean="0">
                <a:solidFill>
                  <a:schemeClr val="accent3"/>
                </a:solidFill>
              </a:rPr>
              <a:t> </a:t>
            </a:r>
            <a:r>
              <a:rPr lang="tr-TR" dirty="0" err="1" smtClean="0">
                <a:solidFill>
                  <a:schemeClr val="accent3"/>
                </a:solidFill>
              </a:rPr>
              <a:t>malign</a:t>
            </a:r>
            <a:r>
              <a:rPr lang="tr-TR" dirty="0" smtClean="0">
                <a:solidFill>
                  <a:schemeClr val="accent3"/>
                </a:solidFill>
              </a:rPr>
              <a:t> </a:t>
            </a:r>
            <a:r>
              <a:rPr lang="tr-TR" dirty="0" err="1" smtClean="0">
                <a:solidFill>
                  <a:schemeClr val="accent3"/>
                </a:solidFill>
              </a:rPr>
              <a:t>neoplazmlarının</a:t>
            </a:r>
            <a:r>
              <a:rPr lang="tr-TR" dirty="0" smtClean="0">
                <a:solidFill>
                  <a:schemeClr val="accent3"/>
                </a:solidFill>
              </a:rPr>
              <a:t> %3-5’ ini oluşturuyorlar</a:t>
            </a:r>
            <a:endParaRPr lang="tr-TR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Endometrial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Stromal</a:t>
            </a:r>
            <a:r>
              <a:rPr lang="tr-TR" dirty="0" smtClean="0">
                <a:solidFill>
                  <a:srgbClr val="FF0000"/>
                </a:solidFill>
              </a:rPr>
              <a:t> Tümörler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endParaRPr lang="tr-TR" sz="2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tr-TR" sz="2400" dirty="0" smtClean="0">
                <a:latin typeface="Arial" pitchFamily="34" charset="0"/>
                <a:cs typeface="Arial" pitchFamily="34" charset="0"/>
              </a:rPr>
              <a:t>Genellikle genç yaşlarda (45-55) görülürler</a:t>
            </a:r>
          </a:p>
          <a:p>
            <a:pPr>
              <a:buFont typeface="Wingdings" pitchFamily="2" charset="2"/>
              <a:buChar char="§"/>
            </a:pPr>
            <a:r>
              <a:rPr lang="tr-TR" sz="2400" dirty="0" smtClean="0">
                <a:latin typeface="Arial" pitchFamily="34" charset="0"/>
                <a:cs typeface="Arial" pitchFamily="34" charset="0"/>
              </a:rPr>
              <a:t>Hormon duyarlı tümörlerdir</a:t>
            </a:r>
          </a:p>
          <a:p>
            <a:pPr lvl="1">
              <a:buFont typeface="Wingdings" pitchFamily="2" charset="2"/>
              <a:buChar char="§"/>
            </a:pPr>
            <a:r>
              <a:rPr lang="tr-TR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%70-95 olguda östrojen ve </a:t>
            </a:r>
            <a:r>
              <a:rPr lang="tr-TR" sz="20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progesteron</a:t>
            </a:r>
            <a:r>
              <a:rPr lang="tr-TR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reseptörü pozitiftir</a:t>
            </a:r>
          </a:p>
          <a:p>
            <a:pPr>
              <a:buFont typeface="Wingdings" pitchFamily="2" charset="2"/>
              <a:buChar char="§"/>
            </a:pPr>
            <a:r>
              <a:rPr lang="tr-TR" sz="2400" dirty="0" smtClean="0">
                <a:latin typeface="Arial" pitchFamily="34" charset="0"/>
                <a:cs typeface="Arial" pitchFamily="34" charset="0"/>
              </a:rPr>
              <a:t>Evre I de 5 YSK %98, 10 YSK %89 dur</a:t>
            </a: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İleri evrelerde 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sağkalım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%66,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rekürrens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oranı %76</a:t>
            </a:r>
          </a:p>
          <a:p>
            <a:pPr lvl="1"/>
            <a:r>
              <a:rPr lang="tr-TR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16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Rekürrensler</a:t>
            </a:r>
            <a:r>
              <a:rPr lang="tr-TR" sz="16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tanıdan 10-20 yıl sonra olabilir</a:t>
            </a:r>
          </a:p>
          <a:p>
            <a:pPr>
              <a:buFont typeface="Wingdings" pitchFamily="2" charset="2"/>
              <a:buChar char="§"/>
            </a:pPr>
            <a:endParaRPr lang="tr-TR" sz="2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§"/>
            </a:pPr>
            <a:endParaRPr lang="tr-TR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786050" y="5857892"/>
            <a:ext cx="5357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400" dirty="0" err="1" smtClean="0"/>
              <a:t>Chang</a:t>
            </a:r>
            <a:r>
              <a:rPr lang="tr-TR" sz="1400" dirty="0" smtClean="0"/>
              <a:t> KL. </a:t>
            </a:r>
            <a:r>
              <a:rPr lang="tr-TR" sz="1400" dirty="0" err="1" smtClean="0"/>
              <a:t>Am</a:t>
            </a:r>
            <a:r>
              <a:rPr lang="tr-TR" sz="1400" dirty="0" smtClean="0"/>
              <a:t> J </a:t>
            </a:r>
            <a:r>
              <a:rPr lang="tr-TR" sz="1400" dirty="0" err="1" smtClean="0"/>
              <a:t>Surg</a:t>
            </a:r>
            <a:r>
              <a:rPr lang="tr-TR" sz="1400" dirty="0" smtClean="0"/>
              <a:t> </a:t>
            </a:r>
            <a:r>
              <a:rPr lang="tr-TR" sz="1400" dirty="0" err="1" smtClean="0"/>
              <a:t>Pathol</a:t>
            </a:r>
            <a:r>
              <a:rPr lang="tr-TR" sz="1400" dirty="0" smtClean="0"/>
              <a:t> .1990</a:t>
            </a:r>
          </a:p>
          <a:p>
            <a:pPr algn="r"/>
            <a:r>
              <a:rPr lang="tr-TR" sz="1400" dirty="0" err="1" smtClean="0"/>
              <a:t>Gadduci</a:t>
            </a:r>
            <a:r>
              <a:rPr lang="tr-TR" sz="1400" dirty="0" smtClean="0"/>
              <a:t> A. </a:t>
            </a:r>
            <a:r>
              <a:rPr lang="tr-TR" sz="1400" dirty="0" err="1" smtClean="0"/>
              <a:t>Best</a:t>
            </a:r>
            <a:r>
              <a:rPr lang="tr-TR" sz="1400" dirty="0" smtClean="0"/>
              <a:t> </a:t>
            </a:r>
            <a:r>
              <a:rPr lang="tr-TR" sz="1400" dirty="0" err="1" smtClean="0"/>
              <a:t>Pract</a:t>
            </a:r>
            <a:r>
              <a:rPr lang="tr-TR" sz="1400" dirty="0" smtClean="0"/>
              <a:t> </a:t>
            </a:r>
            <a:r>
              <a:rPr lang="tr-TR" sz="1400" dirty="0" err="1" smtClean="0"/>
              <a:t>Res</a:t>
            </a:r>
            <a:r>
              <a:rPr lang="tr-TR" sz="1400" dirty="0" smtClean="0"/>
              <a:t> </a:t>
            </a:r>
            <a:r>
              <a:rPr lang="tr-TR" sz="1400" dirty="0" err="1" smtClean="0"/>
              <a:t>Clin</a:t>
            </a:r>
            <a:r>
              <a:rPr lang="tr-TR" sz="1400" dirty="0" smtClean="0"/>
              <a:t> </a:t>
            </a:r>
            <a:r>
              <a:rPr lang="tr-TR" sz="1400" dirty="0" err="1" smtClean="0"/>
              <a:t>Obstet</a:t>
            </a:r>
            <a:r>
              <a:rPr lang="tr-TR" sz="1400" dirty="0" smtClean="0"/>
              <a:t> </a:t>
            </a:r>
            <a:r>
              <a:rPr lang="tr-TR" sz="1400" dirty="0" err="1" smtClean="0"/>
              <a:t>Gyneacol</a:t>
            </a:r>
            <a:r>
              <a:rPr lang="tr-TR" sz="1400" dirty="0" smtClean="0"/>
              <a:t> 2011</a:t>
            </a:r>
            <a:endParaRPr lang="tr-TR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Endometrial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>
                <a:solidFill>
                  <a:srgbClr val="FF0000"/>
                </a:solidFill>
              </a:rPr>
              <a:t>S</a:t>
            </a:r>
            <a:r>
              <a:rPr lang="tr-TR" dirty="0" err="1" smtClean="0">
                <a:solidFill>
                  <a:srgbClr val="FF0000"/>
                </a:solidFill>
              </a:rPr>
              <a:t>tromal</a:t>
            </a:r>
            <a:r>
              <a:rPr lang="tr-TR" dirty="0" smtClean="0">
                <a:solidFill>
                  <a:srgbClr val="FF0000"/>
                </a:solidFill>
              </a:rPr>
              <a:t> Tümörler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WHO sınıflaması (2014)</a:t>
            </a:r>
          </a:p>
          <a:p>
            <a:pPr lvl="1"/>
            <a:r>
              <a:rPr lang="tr-TR" sz="24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Endometrial</a:t>
            </a:r>
            <a:r>
              <a:rPr lang="tr-TR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stromal</a:t>
            </a:r>
            <a:r>
              <a:rPr lang="tr-TR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nodül</a:t>
            </a:r>
          </a:p>
          <a:p>
            <a:pPr lvl="1"/>
            <a:r>
              <a:rPr lang="tr-TR" sz="24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tr-TR" sz="24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ndometrial</a:t>
            </a:r>
            <a:r>
              <a:rPr lang="tr-TR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stromal</a:t>
            </a:r>
            <a:r>
              <a:rPr lang="tr-TR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sarkom </a:t>
            </a:r>
          </a:p>
          <a:p>
            <a:pPr lvl="2"/>
            <a:r>
              <a:rPr lang="tr-TR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(düşük ve yüksek </a:t>
            </a:r>
            <a:r>
              <a:rPr lang="tr-TR" sz="20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gradeli</a:t>
            </a:r>
            <a:r>
              <a:rPr lang="tr-TR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1"/>
            <a:r>
              <a:rPr lang="tr-TR" sz="24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Undiferensiye</a:t>
            </a:r>
            <a:r>
              <a:rPr lang="tr-TR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uterin</a:t>
            </a:r>
            <a:r>
              <a:rPr lang="tr-TR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sarkom</a:t>
            </a:r>
          </a:p>
          <a:p>
            <a:pPr lvl="1"/>
            <a:r>
              <a:rPr lang="tr-TR" sz="2400" i="1" dirty="0" err="1" smtClean="0">
                <a:solidFill>
                  <a:srgbClr val="C00000"/>
                </a:solidFill>
              </a:rPr>
              <a:t>Overin</a:t>
            </a:r>
            <a:r>
              <a:rPr lang="tr-TR" sz="2400" i="1" dirty="0" smtClean="0">
                <a:solidFill>
                  <a:srgbClr val="C00000"/>
                </a:solidFill>
              </a:rPr>
              <a:t> seks-</a:t>
            </a:r>
            <a:r>
              <a:rPr lang="tr-TR" sz="2400" i="1" dirty="0" err="1" smtClean="0">
                <a:solidFill>
                  <a:srgbClr val="C00000"/>
                </a:solidFill>
              </a:rPr>
              <a:t>kord</a:t>
            </a:r>
            <a:r>
              <a:rPr lang="tr-TR" sz="2400" i="1" dirty="0" smtClean="0">
                <a:solidFill>
                  <a:srgbClr val="C00000"/>
                </a:solidFill>
              </a:rPr>
              <a:t> </a:t>
            </a:r>
            <a:r>
              <a:rPr lang="tr-TR" sz="2400" i="1" dirty="0" err="1" smtClean="0">
                <a:solidFill>
                  <a:srgbClr val="C00000"/>
                </a:solidFill>
              </a:rPr>
              <a:t>tümörüre</a:t>
            </a:r>
            <a:r>
              <a:rPr lang="tr-TR" sz="2400" i="1" dirty="0" smtClean="0">
                <a:solidFill>
                  <a:srgbClr val="C00000"/>
                </a:solidFill>
              </a:rPr>
              <a:t> benzeyen </a:t>
            </a:r>
            <a:r>
              <a:rPr lang="tr-TR" sz="2400" i="1" dirty="0" err="1">
                <a:solidFill>
                  <a:srgbClr val="C00000"/>
                </a:solidFill>
              </a:rPr>
              <a:t>u</a:t>
            </a:r>
            <a:r>
              <a:rPr lang="tr-TR" sz="2400" i="1" dirty="0" err="1" smtClean="0">
                <a:solidFill>
                  <a:srgbClr val="C00000"/>
                </a:solidFill>
              </a:rPr>
              <a:t>terin</a:t>
            </a:r>
            <a:r>
              <a:rPr lang="tr-TR" sz="2400" i="1" dirty="0" smtClean="0">
                <a:solidFill>
                  <a:srgbClr val="C00000"/>
                </a:solidFill>
              </a:rPr>
              <a:t> tümör </a:t>
            </a:r>
            <a:r>
              <a:rPr lang="en-US" sz="2400" i="1" dirty="0" smtClean="0">
                <a:solidFill>
                  <a:srgbClr val="C00000"/>
                </a:solidFill>
              </a:rPr>
              <a:t>(</a:t>
            </a:r>
            <a:r>
              <a:rPr lang="en-US" sz="2400" i="1" dirty="0">
                <a:solidFill>
                  <a:srgbClr val="C00000"/>
                </a:solidFill>
              </a:rPr>
              <a:t>UTROSCT)</a:t>
            </a:r>
            <a:endParaRPr lang="tr-TR" sz="2400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Endometrial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stromal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nodül </a:t>
            </a:r>
            <a:r>
              <a:rPr lang="tr-T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benign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neoplazm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olup </a:t>
            </a:r>
            <a:r>
              <a:rPr lang="tr-T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histerektomi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ile tedavi edilir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240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err="1" smtClean="0">
                <a:solidFill>
                  <a:srgbClr val="FF0000"/>
                </a:solidFill>
              </a:rPr>
              <a:t>Endometrial</a:t>
            </a:r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err="1">
                <a:solidFill>
                  <a:srgbClr val="FF0000"/>
                </a:solidFill>
              </a:rPr>
              <a:t>S</a:t>
            </a:r>
            <a:r>
              <a:rPr lang="tr-TR" sz="3600" dirty="0" err="1" smtClean="0">
                <a:solidFill>
                  <a:srgbClr val="FF0000"/>
                </a:solidFill>
              </a:rPr>
              <a:t>tromal</a:t>
            </a:r>
            <a:r>
              <a:rPr lang="tr-TR" sz="3600" dirty="0" smtClean="0">
                <a:solidFill>
                  <a:srgbClr val="FF0000"/>
                </a:solidFill>
              </a:rPr>
              <a:t> Tümörler: </a:t>
            </a:r>
            <a:r>
              <a:rPr lang="tr-TR" sz="3600" dirty="0" smtClean="0">
                <a:solidFill>
                  <a:srgbClr val="0000FF"/>
                </a:solidFill>
              </a:rPr>
              <a:t>Tanı</a:t>
            </a:r>
            <a:endParaRPr lang="tr-TR" sz="3600" dirty="0">
              <a:solidFill>
                <a:srgbClr val="0000FF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Klinik: </a:t>
            </a:r>
          </a:p>
          <a:p>
            <a:pPr lvl="1"/>
            <a:r>
              <a:rPr lang="tr-T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Klinik yakınmalara </a:t>
            </a:r>
            <a:r>
              <a:rPr lang="tr-TR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myom</a:t>
            </a:r>
            <a:r>
              <a:rPr lang="tr-T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ile aynı, ayırıcı tanı yapmak mümkün değil</a:t>
            </a:r>
          </a:p>
          <a:p>
            <a:pPr lvl="2"/>
            <a:r>
              <a:rPr lang="tr-TR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Postmenopozal</a:t>
            </a:r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kanama olabilir ancak </a:t>
            </a:r>
            <a:r>
              <a:rPr lang="tr-TR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endometrial</a:t>
            </a:r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biyopsilerin </a:t>
            </a:r>
            <a:r>
              <a:rPr lang="tr-TR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endometrial</a:t>
            </a:r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stromal</a:t>
            </a:r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tümör tanısı koymada hassasiyeti düşüktür </a:t>
            </a:r>
          </a:p>
          <a:p>
            <a:r>
              <a:rPr lang="tr-TR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Radyoloji:</a:t>
            </a:r>
          </a:p>
          <a:p>
            <a:pPr lvl="1"/>
            <a:r>
              <a:rPr lang="tr-T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USG </a:t>
            </a:r>
            <a:r>
              <a:rPr lang="tr-T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de tipik görüntü yoktur</a:t>
            </a:r>
          </a:p>
          <a:p>
            <a:pPr lvl="1"/>
            <a:r>
              <a:rPr lang="tr-TR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MR </a:t>
            </a:r>
            <a:r>
              <a:rPr lang="tr-T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da </a:t>
            </a:r>
            <a:r>
              <a:rPr lang="tr-TR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myometrial</a:t>
            </a:r>
            <a:r>
              <a:rPr lang="tr-T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invazyonu</a:t>
            </a:r>
            <a:r>
              <a:rPr lang="tr-T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olmayan büyük kitleler şeklinde görülebilir </a:t>
            </a:r>
          </a:p>
          <a:p>
            <a:pPr lvl="2"/>
            <a:r>
              <a:rPr lang="tr-TR" sz="1600" dirty="0">
                <a:latin typeface="Arial" panose="020B0604020202020204" pitchFamily="34" charset="0"/>
                <a:cs typeface="Arial" panose="020B0604020202020204" pitchFamily="34" charset="0"/>
              </a:rPr>
              <a:t> D</a:t>
            </a:r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amarlar ve </a:t>
            </a:r>
            <a:r>
              <a:rPr lang="tr-TR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ligamanlar</a:t>
            </a:r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boyunca solucan şeklinde uzantılar olabilir </a:t>
            </a:r>
          </a:p>
          <a:p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Sıklıkla tanı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histerektomi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sonrası konulur</a:t>
            </a:r>
          </a:p>
          <a:p>
            <a:endParaRPr lang="tr-TR" dirty="0"/>
          </a:p>
        </p:txBody>
      </p:sp>
      <p:sp>
        <p:nvSpPr>
          <p:cNvPr id="5" name="4 Metin kutusu"/>
          <p:cNvSpPr txBox="1"/>
          <p:nvPr/>
        </p:nvSpPr>
        <p:spPr>
          <a:xfrm>
            <a:off x="5500694" y="6000768"/>
            <a:ext cx="34290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400" dirty="0" smtClean="0"/>
              <a:t>Bansal N. </a:t>
            </a:r>
            <a:r>
              <a:rPr lang="tr-TR" sz="1400" dirty="0" err="1" smtClean="0"/>
              <a:t>Gynecol</a:t>
            </a:r>
            <a:r>
              <a:rPr lang="tr-TR" sz="1400" dirty="0" smtClean="0"/>
              <a:t> </a:t>
            </a:r>
            <a:r>
              <a:rPr lang="tr-TR" sz="1400" dirty="0" err="1" smtClean="0"/>
              <a:t>Oncol</a:t>
            </a:r>
            <a:r>
              <a:rPr lang="tr-TR" sz="1400" dirty="0" smtClean="0"/>
              <a:t> 2008</a:t>
            </a:r>
          </a:p>
          <a:p>
            <a:pPr algn="r"/>
            <a:r>
              <a:rPr lang="tr-TR" sz="1400" dirty="0" err="1" smtClean="0"/>
              <a:t>Gandolfo</a:t>
            </a:r>
            <a:r>
              <a:rPr lang="tr-TR" sz="1400" dirty="0" smtClean="0"/>
              <a:t> N. </a:t>
            </a:r>
            <a:r>
              <a:rPr lang="tr-TR" sz="1400" dirty="0" err="1" smtClean="0"/>
              <a:t>Eur</a:t>
            </a:r>
            <a:r>
              <a:rPr lang="tr-TR" sz="1400" dirty="0" smtClean="0"/>
              <a:t> </a:t>
            </a:r>
            <a:r>
              <a:rPr lang="tr-TR" sz="1400" dirty="0" err="1" smtClean="0"/>
              <a:t>radiol</a:t>
            </a:r>
            <a:r>
              <a:rPr lang="tr-TR" sz="1400" dirty="0" smtClean="0"/>
              <a:t> 2000 </a:t>
            </a:r>
          </a:p>
          <a:p>
            <a:pPr algn="r"/>
            <a:r>
              <a:rPr lang="tr-TR" sz="1400" dirty="0" err="1" smtClean="0"/>
              <a:t>Tirumani</a:t>
            </a:r>
            <a:r>
              <a:rPr lang="tr-TR" sz="1400" dirty="0" smtClean="0"/>
              <a:t> SH. </a:t>
            </a:r>
            <a:r>
              <a:rPr lang="tr-TR" sz="1400" dirty="0" err="1" smtClean="0"/>
              <a:t>Abdom</a:t>
            </a:r>
            <a:r>
              <a:rPr lang="tr-TR" sz="1400" dirty="0" smtClean="0"/>
              <a:t>  </a:t>
            </a:r>
            <a:r>
              <a:rPr lang="tr-TR" sz="1400" dirty="0" err="1" smtClean="0"/>
              <a:t>Imaging</a:t>
            </a:r>
            <a:r>
              <a:rPr lang="tr-TR" sz="1400" dirty="0" smtClean="0"/>
              <a:t> 2013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7188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Cerrahi Tedavi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5" name="Sağ Ayraç 4"/>
          <p:cNvSpPr/>
          <p:nvPr/>
        </p:nvSpPr>
        <p:spPr>
          <a:xfrm rot="16200000">
            <a:off x="4103948" y="-416259"/>
            <a:ext cx="720080" cy="5976664"/>
          </a:xfrm>
          <a:prstGeom prst="rightBrac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67544" y="3501008"/>
            <a:ext cx="3096344" cy="1512168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tr-TR" sz="2400" dirty="0" smtClean="0"/>
              <a:t>1-Biyopsi ile tanı</a:t>
            </a:r>
          </a:p>
          <a:p>
            <a:pPr marL="800100" lvl="1" indent="-342900" algn="just"/>
            <a:r>
              <a:rPr lang="tr-TR" dirty="0" smtClean="0"/>
              <a:t>A-</a:t>
            </a:r>
            <a:r>
              <a:rPr lang="tr-TR" dirty="0" err="1" smtClean="0"/>
              <a:t>Uterusla</a:t>
            </a:r>
            <a:r>
              <a:rPr lang="tr-TR" dirty="0" smtClean="0"/>
              <a:t> sınırlı</a:t>
            </a:r>
          </a:p>
          <a:p>
            <a:pPr marL="800100" lvl="1" indent="-342900" algn="just"/>
            <a:r>
              <a:rPr lang="tr-TR" dirty="0" smtClean="0"/>
              <a:t>B-</a:t>
            </a:r>
            <a:r>
              <a:rPr lang="tr-TR" dirty="0" err="1" smtClean="0"/>
              <a:t>Uterus</a:t>
            </a:r>
            <a:r>
              <a:rPr lang="tr-TR" dirty="0" smtClean="0"/>
              <a:t> dışına taşmış</a:t>
            </a:r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5120209" y="3513921"/>
            <a:ext cx="3096344" cy="1512168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2-</a:t>
            </a:r>
            <a:r>
              <a:rPr lang="tr-TR" sz="2400" dirty="0" err="1" smtClean="0"/>
              <a:t>Histerektomi</a:t>
            </a:r>
            <a:r>
              <a:rPr lang="tr-TR" sz="2400" dirty="0" smtClean="0"/>
              <a:t> Sonrası</a:t>
            </a:r>
          </a:p>
          <a:p>
            <a:pPr algn="ctr"/>
            <a:r>
              <a:rPr lang="tr-TR" sz="2400" dirty="0" smtClean="0"/>
              <a:t> Tanı </a:t>
            </a:r>
            <a:endParaRPr lang="tr-TR" sz="24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899592" y="5661248"/>
            <a:ext cx="7488832" cy="646331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 smtClean="0"/>
              <a:t>Olguların çoğunda tanı </a:t>
            </a:r>
            <a:r>
              <a:rPr lang="tr-TR" dirty="0" err="1" smtClean="0"/>
              <a:t>histerektomi</a:t>
            </a:r>
            <a:r>
              <a:rPr lang="tr-TR" dirty="0" smtClean="0"/>
              <a:t> sonrası konur, küçük bir grupta biyopsi ile tanı koymak mümkündür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7770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4000" dirty="0" smtClean="0">
                <a:solidFill>
                  <a:srgbClr val="FF0000"/>
                </a:solidFill>
              </a:rPr>
              <a:t>1A-Biyopsi ile Tanı Konulmuş </a:t>
            </a:r>
            <a:r>
              <a:rPr lang="tr-TR" sz="3600" dirty="0" smtClean="0">
                <a:solidFill>
                  <a:srgbClr val="0000FF"/>
                </a:solidFill>
              </a:rPr>
              <a:t>(</a:t>
            </a:r>
            <a:r>
              <a:rPr lang="tr-TR" sz="3600" dirty="0" err="1" smtClean="0">
                <a:solidFill>
                  <a:srgbClr val="0000FF"/>
                </a:solidFill>
              </a:rPr>
              <a:t>uterusa</a:t>
            </a:r>
            <a:r>
              <a:rPr lang="tr-TR" sz="3600" dirty="0" smtClean="0">
                <a:solidFill>
                  <a:srgbClr val="0000FF"/>
                </a:solidFill>
              </a:rPr>
              <a:t> sınırlı hastalık)</a:t>
            </a:r>
            <a:endParaRPr lang="tr-TR" sz="4000" dirty="0">
              <a:solidFill>
                <a:srgbClr val="0000FF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Ekstrafasial</a:t>
            </a:r>
            <a:r>
              <a:rPr lang="tr-T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histerektomi</a:t>
            </a:r>
            <a:r>
              <a:rPr lang="tr-T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 ± BSO</a:t>
            </a:r>
          </a:p>
          <a:p>
            <a:r>
              <a:rPr lang="tr-T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Sistemik </a:t>
            </a:r>
            <a:r>
              <a:rPr lang="tr-TR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lenfadenektomi</a:t>
            </a:r>
            <a:r>
              <a:rPr lang="tr-T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gerekliliği net değil</a:t>
            </a:r>
          </a:p>
          <a:p>
            <a:r>
              <a:rPr lang="tr-TR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Uterin</a:t>
            </a:r>
            <a:r>
              <a:rPr lang="tr-T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sarkom şüphesi olan hastalarda </a:t>
            </a:r>
            <a:r>
              <a:rPr lang="tr-TR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morselasyondan</a:t>
            </a:r>
            <a:r>
              <a:rPr lang="tr-T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kaçınmak gerekir</a:t>
            </a:r>
          </a:p>
          <a:p>
            <a:pPr lvl="1"/>
            <a:r>
              <a:rPr lang="tr-TR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Morselasyon</a:t>
            </a:r>
            <a:r>
              <a:rPr lang="tr-T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yapılanlarda 5 yıllık DFS %84 ten %55 e düşmüş </a:t>
            </a:r>
            <a:endParaRPr lang="tr-TR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5143504" y="6215082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Park JY. </a:t>
            </a:r>
            <a:r>
              <a:rPr lang="tr-TR" dirty="0" err="1" smtClean="0"/>
              <a:t>Ann</a:t>
            </a:r>
            <a:r>
              <a:rPr lang="tr-TR" dirty="0" smtClean="0"/>
              <a:t> </a:t>
            </a:r>
            <a:r>
              <a:rPr lang="tr-TR" dirty="0" err="1" smtClean="0"/>
              <a:t>Surg</a:t>
            </a:r>
            <a:r>
              <a:rPr lang="tr-TR" dirty="0" smtClean="0"/>
              <a:t> </a:t>
            </a:r>
            <a:r>
              <a:rPr lang="tr-TR" dirty="0" err="1" smtClean="0"/>
              <a:t>Oncol</a:t>
            </a:r>
            <a:r>
              <a:rPr lang="tr-TR" dirty="0" smtClean="0"/>
              <a:t> 2011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6903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4000" dirty="0" smtClean="0">
                <a:solidFill>
                  <a:srgbClr val="FF0000"/>
                </a:solidFill>
              </a:rPr>
              <a:t>1B -Biyopsi ile Tanı Konulmuş</a:t>
            </a:r>
            <a:br>
              <a:rPr lang="tr-TR" sz="4000" dirty="0" smtClean="0">
                <a:solidFill>
                  <a:srgbClr val="FF0000"/>
                </a:solidFill>
              </a:rPr>
            </a:br>
            <a:r>
              <a:rPr lang="tr-TR" sz="3200" dirty="0" smtClean="0">
                <a:solidFill>
                  <a:srgbClr val="0000FF"/>
                </a:solidFill>
              </a:rPr>
              <a:t>(</a:t>
            </a:r>
            <a:r>
              <a:rPr lang="tr-TR" sz="3200" dirty="0" err="1" smtClean="0">
                <a:solidFill>
                  <a:srgbClr val="0000FF"/>
                </a:solidFill>
              </a:rPr>
              <a:t>Uterus</a:t>
            </a:r>
            <a:r>
              <a:rPr lang="tr-TR" sz="3200" dirty="0" smtClean="0">
                <a:solidFill>
                  <a:srgbClr val="0000FF"/>
                </a:solidFill>
              </a:rPr>
              <a:t> Dışında Hastalık Varsa)</a:t>
            </a:r>
            <a:endParaRPr lang="tr-TR" sz="3200" dirty="0">
              <a:solidFill>
                <a:srgbClr val="0000FF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Klinik senaryoya göre tedavi bireyselleştirilmeli</a:t>
            </a:r>
          </a:p>
          <a:p>
            <a:pPr lvl="1"/>
            <a:r>
              <a:rPr lang="tr-TR" sz="20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Rezektabl</a:t>
            </a:r>
            <a:r>
              <a:rPr lang="tr-TR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olduğu düşünülüyorsa bir jinekolog </a:t>
            </a:r>
            <a:r>
              <a:rPr lang="tr-TR" sz="20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onkolog</a:t>
            </a:r>
            <a:r>
              <a:rPr lang="tr-TR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tarafından </a:t>
            </a:r>
            <a:r>
              <a:rPr lang="tr-TR" sz="20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evreleme</a:t>
            </a:r>
            <a:r>
              <a:rPr lang="tr-TR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 </a:t>
            </a:r>
            <a:r>
              <a:rPr lang="tr-TR" sz="20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sitoredüksiyon</a:t>
            </a:r>
            <a:r>
              <a:rPr lang="tr-TR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düşünülmeli</a:t>
            </a:r>
          </a:p>
          <a:p>
            <a:pPr lvl="1"/>
            <a:r>
              <a:rPr lang="tr-TR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Rezeksiyona uygun değilse (batın dışı metastaz varsa) medikal tedavi önerilmeli</a:t>
            </a:r>
          </a:p>
          <a:p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Cerrahinin rolünü inceleyen 105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olguluk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bir retrospektif çalışmada</a:t>
            </a:r>
          </a:p>
          <a:p>
            <a:pPr lvl="1"/>
            <a:r>
              <a:rPr lang="tr-TR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 </a:t>
            </a:r>
            <a:r>
              <a:rPr lang="tr-TR" sz="20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grade</a:t>
            </a:r>
            <a:r>
              <a:rPr lang="tr-TR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ESS optimal </a:t>
            </a:r>
            <a:r>
              <a:rPr lang="tr-TR" sz="20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opere</a:t>
            </a:r>
            <a:r>
              <a:rPr lang="tr-TR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edilenler </a:t>
            </a:r>
            <a:r>
              <a:rPr lang="tr-TR" sz="20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rezidüel</a:t>
            </a:r>
            <a:r>
              <a:rPr lang="tr-TR" sz="20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hastalık bırakılanlarla </a:t>
            </a:r>
            <a:r>
              <a:rPr lang="tr-TR" sz="20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kıyaslanamış</a:t>
            </a:r>
            <a:endParaRPr lang="tr-TR" sz="2000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tr-TR" sz="16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Median</a:t>
            </a:r>
            <a:r>
              <a:rPr lang="tr-TR" sz="16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16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survi</a:t>
            </a:r>
            <a:r>
              <a:rPr lang="tr-TR" sz="16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52 ay </a:t>
            </a:r>
            <a:r>
              <a:rPr lang="tr-TR" sz="16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vs</a:t>
            </a:r>
            <a:r>
              <a:rPr lang="tr-TR" sz="16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ay (p=0.007)</a:t>
            </a:r>
          </a:p>
          <a:p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4929190" y="6215082"/>
            <a:ext cx="3857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600" dirty="0" err="1" smtClean="0"/>
              <a:t>Leathe</a:t>
            </a:r>
            <a:r>
              <a:rPr lang="tr-TR" sz="1600" dirty="0" smtClean="0"/>
              <a:t> CA. </a:t>
            </a:r>
            <a:r>
              <a:rPr lang="tr-TR" sz="1600" dirty="0" err="1" smtClean="0"/>
              <a:t>Gynecol</a:t>
            </a:r>
            <a:r>
              <a:rPr lang="tr-TR" sz="1600" dirty="0" smtClean="0"/>
              <a:t> </a:t>
            </a:r>
            <a:r>
              <a:rPr lang="tr-TR" sz="1600" dirty="0" err="1" smtClean="0"/>
              <a:t>Oncol</a:t>
            </a:r>
            <a:r>
              <a:rPr lang="tr-TR" sz="1600" dirty="0" smtClean="0"/>
              <a:t> 2007</a:t>
            </a: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val="370864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smtClean="0">
                <a:solidFill>
                  <a:srgbClr val="FF0000"/>
                </a:solidFill>
              </a:rPr>
              <a:t>2-</a:t>
            </a:r>
            <a:r>
              <a:rPr lang="tr-TR" sz="3200" dirty="0" err="1" smtClean="0">
                <a:solidFill>
                  <a:srgbClr val="FF0000"/>
                </a:solidFill>
              </a:rPr>
              <a:t>Histerektomi</a:t>
            </a:r>
            <a:r>
              <a:rPr lang="tr-TR" sz="3200" dirty="0" smtClean="0">
                <a:solidFill>
                  <a:srgbClr val="FF0000"/>
                </a:solidFill>
              </a:rPr>
              <a:t> Sonrası Tanı Konulursa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err="1" smtClean="0"/>
              <a:t>Toraks</a:t>
            </a:r>
            <a:r>
              <a:rPr lang="tr-TR" sz="2400" dirty="0" smtClean="0"/>
              <a:t> ve batın taraması </a:t>
            </a:r>
          </a:p>
          <a:p>
            <a:pPr lvl="1"/>
            <a:r>
              <a:rPr lang="tr-TR" sz="2000" dirty="0" err="1" smtClean="0"/>
              <a:t>Toraks</a:t>
            </a:r>
            <a:r>
              <a:rPr lang="tr-TR" sz="2000" dirty="0" smtClean="0"/>
              <a:t>  BT, batın BT veya MR</a:t>
            </a:r>
          </a:p>
          <a:p>
            <a:pPr lvl="1"/>
            <a:r>
              <a:rPr lang="tr-TR" sz="2000" dirty="0" smtClean="0"/>
              <a:t>Tarama negatif ise hastayı takip etmek öncelikli seçenektir</a:t>
            </a:r>
          </a:p>
          <a:p>
            <a:pPr lvl="1"/>
            <a:r>
              <a:rPr lang="tr-TR" sz="2000" dirty="0" smtClean="0"/>
              <a:t>Taramada </a:t>
            </a:r>
            <a:r>
              <a:rPr lang="tr-TR" sz="2000" dirty="0" err="1" smtClean="0"/>
              <a:t>rezektabl</a:t>
            </a:r>
            <a:r>
              <a:rPr lang="tr-TR" sz="2000" dirty="0" smtClean="0"/>
              <a:t> </a:t>
            </a:r>
            <a:r>
              <a:rPr lang="tr-TR" sz="2000" dirty="0" err="1" smtClean="0"/>
              <a:t>uterus</a:t>
            </a:r>
            <a:r>
              <a:rPr lang="tr-TR" sz="2000" dirty="0" smtClean="0"/>
              <a:t> dışı hastalık varsa </a:t>
            </a:r>
            <a:r>
              <a:rPr lang="tr-TR" sz="2000" dirty="0" err="1" smtClean="0"/>
              <a:t>sitoredüksiyon</a:t>
            </a:r>
            <a:endParaRPr lang="tr-TR" sz="2000" dirty="0" smtClean="0"/>
          </a:p>
          <a:p>
            <a:pPr lvl="1"/>
            <a:endParaRPr lang="tr-TR" sz="2000" dirty="0" smtClean="0"/>
          </a:p>
          <a:p>
            <a:r>
              <a:rPr lang="tr-TR" sz="2400" dirty="0" smtClean="0"/>
              <a:t>BSO ve </a:t>
            </a:r>
            <a:r>
              <a:rPr lang="tr-TR" sz="2400" dirty="0" err="1"/>
              <a:t>l</a:t>
            </a:r>
            <a:r>
              <a:rPr lang="tr-TR" sz="2400" dirty="0" err="1" smtClean="0"/>
              <a:t>enfadenektomin</a:t>
            </a:r>
            <a:r>
              <a:rPr lang="tr-TR" sz="2400" dirty="0" smtClean="0"/>
              <a:t> tartışmalı ancak bireysel riskler değerlendirilerek ve BSO ve </a:t>
            </a:r>
            <a:r>
              <a:rPr lang="tr-TR" sz="2400" dirty="0" err="1" smtClean="0"/>
              <a:t>lenfadenektomi</a:t>
            </a:r>
            <a:r>
              <a:rPr lang="tr-TR" sz="2400" dirty="0" smtClean="0"/>
              <a:t> seçeneği düşünülmeli </a:t>
            </a:r>
          </a:p>
          <a:p>
            <a:endParaRPr lang="tr-TR" sz="2400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7350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Lenfadenektomi</a:t>
            </a:r>
            <a:r>
              <a:rPr lang="tr-TR" dirty="0" smtClean="0">
                <a:solidFill>
                  <a:srgbClr val="FF0000"/>
                </a:solidFill>
              </a:rPr>
              <a:t>?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Rutin </a:t>
            </a:r>
            <a:r>
              <a:rPr lang="tr-T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lenfadenektominin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yararı tartışmalı</a:t>
            </a:r>
          </a:p>
          <a:p>
            <a:endParaRPr lang="tr-T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tr-TR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Erken evre </a:t>
            </a:r>
            <a:r>
              <a:rPr lang="tr-TR" sz="24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endometrial</a:t>
            </a:r>
            <a:r>
              <a:rPr lang="tr-TR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stromal</a:t>
            </a:r>
            <a:r>
              <a:rPr lang="tr-TR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tümörlerde </a:t>
            </a:r>
            <a:r>
              <a:rPr lang="tr-TR" sz="24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lenf </a:t>
            </a:r>
            <a:r>
              <a:rPr lang="tr-TR" sz="2400" b="1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nodu</a:t>
            </a:r>
            <a:r>
              <a:rPr lang="tr-TR" sz="24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tutulum olasılığı %5 </a:t>
            </a:r>
            <a:r>
              <a:rPr lang="tr-TR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(0-16) civarında </a:t>
            </a:r>
          </a:p>
          <a:p>
            <a:pPr lvl="1"/>
            <a:endParaRPr lang="tr-TR" sz="2400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tr-TR" sz="24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Lenfadenektomi</a:t>
            </a:r>
            <a:r>
              <a:rPr lang="tr-TR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preoperatif</a:t>
            </a:r>
            <a:r>
              <a:rPr lang="tr-TR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veya </a:t>
            </a:r>
            <a:r>
              <a:rPr lang="tr-TR" sz="24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intraoperatif</a:t>
            </a:r>
            <a:r>
              <a:rPr lang="tr-TR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tesbit</a:t>
            </a:r>
            <a:r>
              <a:rPr lang="tr-TR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edilen </a:t>
            </a:r>
            <a:r>
              <a:rPr lang="tr-TR" sz="2400" b="1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bulky</a:t>
            </a:r>
            <a:r>
              <a:rPr lang="tr-TR" sz="24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lenf </a:t>
            </a:r>
            <a:r>
              <a:rPr lang="tr-TR" sz="2400" b="1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nodu</a:t>
            </a:r>
            <a:r>
              <a:rPr lang="tr-TR" sz="24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varlığında </a:t>
            </a:r>
            <a:r>
              <a:rPr lang="tr-TR" sz="2400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yapılmalı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4857752" y="5715016"/>
            <a:ext cx="40719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err="1" smtClean="0"/>
              <a:t>Chan</a:t>
            </a:r>
            <a:r>
              <a:rPr lang="tr-TR" sz="1600" dirty="0" smtClean="0"/>
              <a:t> JK. </a:t>
            </a:r>
            <a:r>
              <a:rPr lang="tr-TR" sz="1600" dirty="0" err="1" smtClean="0"/>
              <a:t>Br</a:t>
            </a:r>
            <a:r>
              <a:rPr lang="tr-TR" sz="1600" dirty="0" smtClean="0"/>
              <a:t> J </a:t>
            </a:r>
            <a:r>
              <a:rPr lang="tr-TR" sz="1600" dirty="0" err="1" smtClean="0"/>
              <a:t>Cancer</a:t>
            </a:r>
            <a:r>
              <a:rPr lang="tr-TR" sz="1600" dirty="0" smtClean="0"/>
              <a:t> 2008</a:t>
            </a:r>
          </a:p>
          <a:p>
            <a:r>
              <a:rPr lang="tr-TR" sz="1600" dirty="0" err="1" smtClean="0"/>
              <a:t>Signorelli</a:t>
            </a:r>
            <a:r>
              <a:rPr lang="tr-TR" sz="1600" dirty="0" smtClean="0"/>
              <a:t> M. </a:t>
            </a:r>
            <a:r>
              <a:rPr lang="tr-TR" sz="1600" dirty="0" err="1" smtClean="0"/>
              <a:t>Int</a:t>
            </a:r>
            <a:r>
              <a:rPr lang="tr-TR" sz="1600" dirty="0" smtClean="0"/>
              <a:t> J </a:t>
            </a:r>
            <a:r>
              <a:rPr lang="tr-TR" sz="1600" dirty="0" err="1" smtClean="0"/>
              <a:t>Gynecol</a:t>
            </a:r>
            <a:r>
              <a:rPr lang="tr-TR" sz="1600" dirty="0" smtClean="0"/>
              <a:t> </a:t>
            </a:r>
            <a:r>
              <a:rPr lang="tr-TR" sz="1600" dirty="0" err="1" smtClean="0"/>
              <a:t>Cancer</a:t>
            </a:r>
            <a:r>
              <a:rPr lang="tr-TR" sz="1600" dirty="0" smtClean="0"/>
              <a:t>. 2010</a:t>
            </a: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val="62818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Lenfadenektomi</a:t>
            </a:r>
            <a:r>
              <a:rPr lang="tr-TR" dirty="0" smtClean="0">
                <a:solidFill>
                  <a:srgbClr val="FF0000"/>
                </a:solidFill>
              </a:rPr>
              <a:t>?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/>
              <a:t>Temel olarak </a:t>
            </a:r>
            <a:r>
              <a:rPr lang="tr-TR" sz="2400" dirty="0" err="1" smtClean="0"/>
              <a:t>hematojen</a:t>
            </a:r>
            <a:r>
              <a:rPr lang="tr-TR" sz="2400" dirty="0" smtClean="0"/>
              <a:t> yayılan bir hastalıkta klinik negatif </a:t>
            </a:r>
            <a:r>
              <a:rPr lang="tr-TR" sz="2400" dirty="0" err="1" smtClean="0"/>
              <a:t>nodlarda</a:t>
            </a:r>
            <a:r>
              <a:rPr lang="tr-TR" sz="2400" dirty="0" smtClean="0"/>
              <a:t> </a:t>
            </a:r>
            <a:r>
              <a:rPr lang="tr-TR" sz="2400" dirty="0" err="1" smtClean="0"/>
              <a:t>lenfadenektomi</a:t>
            </a:r>
            <a:r>
              <a:rPr lang="tr-TR" sz="2400" dirty="0" smtClean="0"/>
              <a:t> yapmanın yararı tartışmalı ve pek çok </a:t>
            </a:r>
            <a:r>
              <a:rPr lang="tr-TR" sz="2400" dirty="0" err="1" smtClean="0"/>
              <a:t>otör</a:t>
            </a:r>
            <a:r>
              <a:rPr lang="tr-TR" sz="2400" dirty="0" smtClean="0"/>
              <a:t> tarafından önerilmiyor</a:t>
            </a:r>
          </a:p>
          <a:p>
            <a:endParaRPr lang="tr-TR" sz="2400" dirty="0" smtClean="0"/>
          </a:p>
          <a:p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Lenf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nodu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tutulumu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prognozu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kötüleştiriyor ancak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lenfadenektomi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yapmak bu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prognozu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düzeltmiyor </a:t>
            </a:r>
          </a:p>
          <a:p>
            <a:endParaRPr lang="tr-TR" sz="24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6357950" y="3429000"/>
            <a:ext cx="23574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600" i="1" dirty="0" err="1" smtClean="0"/>
              <a:t>Reich</a:t>
            </a:r>
            <a:r>
              <a:rPr lang="tr-TR" sz="1600" i="1" dirty="0" smtClean="0"/>
              <a:t> et al 2005</a:t>
            </a:r>
          </a:p>
          <a:p>
            <a:pPr algn="r"/>
            <a:r>
              <a:rPr lang="tr-TR" sz="1600" i="1" dirty="0" err="1" smtClean="0"/>
              <a:t>Riopel</a:t>
            </a:r>
            <a:r>
              <a:rPr lang="tr-TR" sz="1600" i="1" dirty="0" smtClean="0"/>
              <a:t> et al  2005</a:t>
            </a:r>
          </a:p>
          <a:p>
            <a:pPr algn="r"/>
            <a:r>
              <a:rPr lang="tr-TR" sz="1600" i="1" dirty="0" err="1" smtClean="0"/>
              <a:t>Chan</a:t>
            </a:r>
            <a:r>
              <a:rPr lang="tr-TR" sz="1600" i="1" dirty="0" smtClean="0"/>
              <a:t> et al. 2008</a:t>
            </a:r>
          </a:p>
          <a:p>
            <a:endParaRPr lang="tr-TR" dirty="0"/>
          </a:p>
        </p:txBody>
      </p:sp>
      <p:sp>
        <p:nvSpPr>
          <p:cNvPr id="5" name="4 Metin kutusu"/>
          <p:cNvSpPr txBox="1"/>
          <p:nvPr/>
        </p:nvSpPr>
        <p:spPr>
          <a:xfrm>
            <a:off x="4929190" y="5643578"/>
            <a:ext cx="378621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600" dirty="0" err="1" smtClean="0"/>
              <a:t>Chan</a:t>
            </a:r>
            <a:r>
              <a:rPr lang="tr-TR" sz="1600" dirty="0" smtClean="0"/>
              <a:t> JK. </a:t>
            </a:r>
            <a:r>
              <a:rPr lang="tr-TR" sz="1600" dirty="0" err="1" smtClean="0"/>
              <a:t>Br</a:t>
            </a:r>
            <a:r>
              <a:rPr lang="tr-TR" sz="1600" dirty="0" smtClean="0"/>
              <a:t> J </a:t>
            </a:r>
            <a:r>
              <a:rPr lang="tr-TR" sz="1600" dirty="0" err="1" smtClean="0"/>
              <a:t>Cancer</a:t>
            </a:r>
            <a:r>
              <a:rPr lang="tr-TR" sz="1600" dirty="0" smtClean="0"/>
              <a:t> 2008</a:t>
            </a:r>
          </a:p>
          <a:p>
            <a:pPr algn="r"/>
            <a:r>
              <a:rPr lang="tr-TR" sz="1600" dirty="0" err="1" smtClean="0"/>
              <a:t>Signorelli</a:t>
            </a:r>
            <a:r>
              <a:rPr lang="tr-TR" sz="1600" dirty="0" smtClean="0"/>
              <a:t> M. </a:t>
            </a:r>
            <a:r>
              <a:rPr lang="tr-TR" sz="1600" dirty="0" err="1" smtClean="0"/>
              <a:t>Int</a:t>
            </a:r>
            <a:r>
              <a:rPr lang="tr-TR" sz="1600" dirty="0" smtClean="0"/>
              <a:t> J </a:t>
            </a:r>
            <a:r>
              <a:rPr lang="tr-TR" sz="1600" dirty="0" err="1" smtClean="0"/>
              <a:t>Gynecol</a:t>
            </a:r>
            <a:r>
              <a:rPr lang="tr-TR" sz="1600" dirty="0" smtClean="0"/>
              <a:t> </a:t>
            </a:r>
            <a:r>
              <a:rPr lang="tr-TR" sz="1600" dirty="0" err="1" smtClean="0"/>
              <a:t>Cancer</a:t>
            </a:r>
            <a:r>
              <a:rPr lang="tr-TR" sz="1600" dirty="0" smtClean="0"/>
              <a:t>. 2010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ESS de Lenf </a:t>
            </a:r>
            <a:r>
              <a:rPr lang="tr-TR" dirty="0" err="1" smtClean="0">
                <a:solidFill>
                  <a:srgbClr val="FF0000"/>
                </a:solidFill>
              </a:rPr>
              <a:t>Nodu</a:t>
            </a:r>
            <a:r>
              <a:rPr lang="tr-TR" dirty="0" smtClean="0">
                <a:solidFill>
                  <a:srgbClr val="FF0000"/>
                </a:solidFill>
              </a:rPr>
              <a:t> Tutulumu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2348880"/>
            <a:ext cx="7647879" cy="3240360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5" name="Dikdörtgen 4"/>
          <p:cNvSpPr/>
          <p:nvPr/>
        </p:nvSpPr>
        <p:spPr>
          <a:xfrm>
            <a:off x="4860032" y="2924944"/>
            <a:ext cx="2664296" cy="26642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4139952" y="6309320"/>
            <a:ext cx="5004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smtClean="0"/>
              <a:t>Nam JH. Best </a:t>
            </a:r>
            <a:r>
              <a:rPr lang="tr-TR" sz="1600" dirty="0" err="1" smtClean="0"/>
              <a:t>Pract</a:t>
            </a:r>
            <a:r>
              <a:rPr lang="tr-TR" sz="1600" dirty="0" smtClean="0"/>
              <a:t> </a:t>
            </a:r>
            <a:r>
              <a:rPr lang="tr-TR" sz="1600" dirty="0" err="1" smtClean="0"/>
              <a:t>Res</a:t>
            </a:r>
            <a:r>
              <a:rPr lang="tr-TR" sz="1600" dirty="0" smtClean="0"/>
              <a:t> </a:t>
            </a:r>
            <a:r>
              <a:rPr lang="tr-TR" sz="1600" dirty="0" err="1" smtClean="0"/>
              <a:t>Clin</a:t>
            </a:r>
            <a:r>
              <a:rPr lang="tr-TR" sz="1600" dirty="0" smtClean="0"/>
              <a:t> </a:t>
            </a:r>
            <a:r>
              <a:rPr lang="tr-TR" sz="1600" dirty="0" err="1" smtClean="0"/>
              <a:t>Obstet</a:t>
            </a:r>
            <a:r>
              <a:rPr lang="tr-TR" sz="1600" dirty="0" smtClean="0"/>
              <a:t> </a:t>
            </a:r>
            <a:r>
              <a:rPr lang="tr-TR" sz="1600" dirty="0" err="1" smtClean="0"/>
              <a:t>Gynecol</a:t>
            </a:r>
            <a:r>
              <a:rPr lang="tr-TR" sz="1600" dirty="0" smtClean="0"/>
              <a:t> 2011</a:t>
            </a: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val="178551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Uterus</a:t>
            </a:r>
            <a:r>
              <a:rPr lang="tr-TR" dirty="0" smtClean="0">
                <a:solidFill>
                  <a:srgbClr val="FF0000"/>
                </a:solidFill>
              </a:rPr>
              <a:t> Sarkomları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/>
              <a:t>1970-2011 yılları arasını kapsayan sistematik derlemede</a:t>
            </a:r>
          </a:p>
          <a:p>
            <a:pPr lvl="1"/>
            <a:r>
              <a:rPr lang="tr-TR" sz="2000" i="1" dirty="0" smtClean="0"/>
              <a:t>%63 </a:t>
            </a:r>
            <a:r>
              <a:rPr lang="tr-TR" sz="2000" i="1" dirty="0" err="1" smtClean="0"/>
              <a:t>leimyosarkom</a:t>
            </a:r>
            <a:endParaRPr lang="tr-TR" sz="2000" i="1" dirty="0" smtClean="0"/>
          </a:p>
          <a:p>
            <a:pPr lvl="1"/>
            <a:r>
              <a:rPr lang="tr-TR" sz="2000" i="1" dirty="0" smtClean="0"/>
              <a:t>%21  ESS</a:t>
            </a:r>
          </a:p>
          <a:p>
            <a:pPr lvl="1"/>
            <a:r>
              <a:rPr lang="tr-TR" sz="2000" i="1" dirty="0" smtClean="0"/>
              <a:t>Daha azı </a:t>
            </a:r>
            <a:r>
              <a:rPr lang="tr-TR" sz="2000" i="1" dirty="0" err="1" smtClean="0"/>
              <a:t>undiferensiye</a:t>
            </a:r>
            <a:r>
              <a:rPr lang="tr-TR" sz="2000" i="1" dirty="0" smtClean="0"/>
              <a:t>  </a:t>
            </a:r>
            <a:r>
              <a:rPr lang="tr-TR" sz="2000" i="1" dirty="0" err="1" smtClean="0"/>
              <a:t>endometrial</a:t>
            </a:r>
            <a:r>
              <a:rPr lang="tr-TR" sz="2000" i="1" dirty="0" smtClean="0"/>
              <a:t> sarkom ve diğerleri</a:t>
            </a:r>
          </a:p>
          <a:p>
            <a:r>
              <a:rPr lang="tr-TR" sz="2400" dirty="0" err="1" smtClean="0"/>
              <a:t>Karsinosarkomlar</a:t>
            </a:r>
            <a:r>
              <a:rPr lang="tr-TR" sz="2400" dirty="0" smtClean="0"/>
              <a:t> 2000 </a:t>
            </a:r>
            <a:r>
              <a:rPr lang="tr-TR" sz="2400" dirty="0" err="1" smtClean="0"/>
              <a:t>lerin</a:t>
            </a:r>
            <a:r>
              <a:rPr lang="tr-TR" sz="2400" dirty="0" smtClean="0"/>
              <a:t> ortalarında sarkom sınıflamasından çıkarılıp </a:t>
            </a:r>
            <a:r>
              <a:rPr lang="tr-TR" sz="2400" dirty="0" err="1" smtClean="0"/>
              <a:t>high</a:t>
            </a:r>
            <a:r>
              <a:rPr lang="tr-TR" sz="2400" dirty="0" smtClean="0"/>
              <a:t> </a:t>
            </a:r>
            <a:r>
              <a:rPr lang="tr-TR" sz="2400" dirty="0" err="1" smtClean="0"/>
              <a:t>grade</a:t>
            </a:r>
            <a:r>
              <a:rPr lang="tr-TR" sz="2400" dirty="0" smtClean="0"/>
              <a:t> </a:t>
            </a:r>
            <a:r>
              <a:rPr lang="tr-TR" sz="2400" dirty="0" err="1" smtClean="0"/>
              <a:t>endometrial</a:t>
            </a:r>
            <a:r>
              <a:rPr lang="tr-TR" sz="2400" dirty="0" smtClean="0"/>
              <a:t> </a:t>
            </a:r>
            <a:r>
              <a:rPr lang="tr-TR" sz="2400" dirty="0" err="1" smtClean="0"/>
              <a:t>karsinom</a:t>
            </a:r>
            <a:r>
              <a:rPr lang="tr-TR" sz="2400" dirty="0" smtClean="0"/>
              <a:t>  eş değeri olarak sınıflandırılmış</a:t>
            </a:r>
          </a:p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3275856" y="6021288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dirty="0" err="1" smtClean="0"/>
              <a:t>Trope</a:t>
            </a:r>
            <a:r>
              <a:rPr lang="tr-TR" dirty="0" smtClean="0"/>
              <a:t> CG. </a:t>
            </a:r>
            <a:r>
              <a:rPr lang="tr-TR" dirty="0" err="1" smtClean="0"/>
              <a:t>Acta</a:t>
            </a:r>
            <a:r>
              <a:rPr lang="tr-TR" dirty="0" smtClean="0"/>
              <a:t> </a:t>
            </a:r>
            <a:r>
              <a:rPr lang="tr-TR" dirty="0" err="1" smtClean="0"/>
              <a:t>Oncol</a:t>
            </a:r>
            <a:r>
              <a:rPr lang="tr-TR" dirty="0" smtClean="0"/>
              <a:t> 2012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398" y="428604"/>
            <a:ext cx="8081341" cy="607223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</p:spPr>
      </p:pic>
      <p:sp>
        <p:nvSpPr>
          <p:cNvPr id="4" name="Dikdörtgen 3"/>
          <p:cNvSpPr/>
          <p:nvPr/>
        </p:nvSpPr>
        <p:spPr>
          <a:xfrm>
            <a:off x="3707904" y="3717032"/>
            <a:ext cx="2160240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BSO?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err="1" smtClean="0"/>
              <a:t>Overlerin</a:t>
            </a:r>
            <a:r>
              <a:rPr lang="tr-TR" sz="2400" dirty="0" smtClean="0"/>
              <a:t> korunması tartışmalı</a:t>
            </a:r>
          </a:p>
          <a:p>
            <a:r>
              <a:rPr lang="tr-TR" sz="2400" dirty="0" err="1" smtClean="0"/>
              <a:t>Overin</a:t>
            </a:r>
            <a:r>
              <a:rPr lang="tr-TR" sz="2400" dirty="0" smtClean="0"/>
              <a:t> korunması hastalığı kötüleştirmez</a:t>
            </a:r>
          </a:p>
          <a:p>
            <a:endParaRPr lang="tr-TR" sz="2400" dirty="0" smtClean="0"/>
          </a:p>
          <a:p>
            <a:endParaRPr lang="tr-TR" sz="2400" dirty="0" smtClean="0"/>
          </a:p>
          <a:p>
            <a:r>
              <a:rPr lang="tr-TR" sz="2400" dirty="0" err="1" smtClean="0"/>
              <a:t>Over</a:t>
            </a:r>
            <a:r>
              <a:rPr lang="tr-TR" sz="2400" dirty="0" smtClean="0"/>
              <a:t> korunması hastalığı kötüleştirir</a:t>
            </a:r>
          </a:p>
          <a:p>
            <a:endParaRPr lang="tr-TR" sz="2400" dirty="0" smtClean="0"/>
          </a:p>
          <a:p>
            <a:r>
              <a:rPr lang="tr-TR" sz="2400" dirty="0" smtClean="0"/>
              <a:t>Bir seride </a:t>
            </a:r>
            <a:r>
              <a:rPr lang="tr-TR" sz="2400" dirty="0" err="1" smtClean="0"/>
              <a:t>over</a:t>
            </a:r>
            <a:r>
              <a:rPr lang="tr-TR" sz="2400" dirty="0" smtClean="0"/>
              <a:t> korunması 5 yıl içinde </a:t>
            </a:r>
            <a:r>
              <a:rPr lang="tr-TR" sz="2400" dirty="0" err="1" smtClean="0"/>
              <a:t>rekürrens</a:t>
            </a:r>
            <a:r>
              <a:rPr lang="tr-TR" sz="2400" dirty="0" smtClean="0"/>
              <a:t> riskini artırmış (%87 vs %24)</a:t>
            </a:r>
          </a:p>
          <a:p>
            <a:endParaRPr lang="tr-TR" sz="2400" dirty="0" smtClean="0"/>
          </a:p>
          <a:p>
            <a:endParaRPr lang="tr-TR" sz="2800" dirty="0" smtClean="0"/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4357686" y="2928934"/>
            <a:ext cx="40719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600" dirty="0" smtClean="0"/>
              <a:t> </a:t>
            </a:r>
            <a:r>
              <a:rPr lang="tr-TR" sz="1600" dirty="0" err="1" smtClean="0"/>
              <a:t>Chan</a:t>
            </a:r>
            <a:r>
              <a:rPr lang="tr-TR" sz="1600" dirty="0" smtClean="0"/>
              <a:t> JK. </a:t>
            </a:r>
            <a:r>
              <a:rPr lang="tr-TR" sz="1600" dirty="0" err="1" smtClean="0"/>
              <a:t>Br</a:t>
            </a:r>
            <a:r>
              <a:rPr lang="tr-TR" sz="1600" dirty="0" smtClean="0"/>
              <a:t> J </a:t>
            </a:r>
            <a:r>
              <a:rPr lang="tr-TR" sz="1600" dirty="0" err="1" smtClean="0"/>
              <a:t>Cancer</a:t>
            </a:r>
            <a:r>
              <a:rPr lang="tr-TR" sz="1600" dirty="0" smtClean="0"/>
              <a:t> 2008</a:t>
            </a:r>
          </a:p>
          <a:p>
            <a:pPr algn="r"/>
            <a:r>
              <a:rPr lang="tr-TR" sz="1600" dirty="0" err="1" smtClean="0"/>
              <a:t>Shah</a:t>
            </a:r>
            <a:r>
              <a:rPr lang="tr-TR" sz="1600" dirty="0" smtClean="0"/>
              <a:t> JP. </a:t>
            </a:r>
            <a:r>
              <a:rPr lang="tr-TR" sz="1600" dirty="0" err="1" smtClean="0"/>
              <a:t>Obstet</a:t>
            </a:r>
            <a:r>
              <a:rPr lang="tr-TR" sz="1600" dirty="0" smtClean="0"/>
              <a:t> </a:t>
            </a:r>
            <a:r>
              <a:rPr lang="tr-TR" sz="1600" dirty="0" err="1" smtClean="0"/>
              <a:t>Gynecol</a:t>
            </a:r>
            <a:r>
              <a:rPr lang="tr-TR" sz="1600" dirty="0" smtClean="0"/>
              <a:t> 2008</a:t>
            </a:r>
          </a:p>
          <a:p>
            <a:pPr algn="r"/>
            <a:r>
              <a:rPr lang="tr-TR" sz="1600" dirty="0" smtClean="0"/>
              <a:t>Kim WY. </a:t>
            </a:r>
            <a:r>
              <a:rPr lang="tr-TR" sz="1600" dirty="0" err="1" smtClean="0"/>
              <a:t>Int</a:t>
            </a:r>
            <a:r>
              <a:rPr lang="tr-TR" sz="1600" dirty="0" smtClean="0"/>
              <a:t> J </a:t>
            </a:r>
            <a:r>
              <a:rPr lang="tr-TR" sz="1600" dirty="0" err="1" smtClean="0"/>
              <a:t>Gynecol</a:t>
            </a:r>
            <a:r>
              <a:rPr lang="tr-TR" sz="1600" dirty="0" smtClean="0"/>
              <a:t> </a:t>
            </a:r>
            <a:r>
              <a:rPr lang="tr-TR" sz="1600" dirty="0" err="1" smtClean="0"/>
              <a:t>Cancer</a:t>
            </a:r>
            <a:r>
              <a:rPr lang="tr-TR" sz="1600" dirty="0" smtClean="0"/>
              <a:t> 2008</a:t>
            </a:r>
          </a:p>
          <a:p>
            <a:endParaRPr lang="tr-TR" dirty="0"/>
          </a:p>
        </p:txBody>
      </p:sp>
      <p:sp>
        <p:nvSpPr>
          <p:cNvPr id="5" name="4 Metin kutusu"/>
          <p:cNvSpPr txBox="1"/>
          <p:nvPr/>
        </p:nvSpPr>
        <p:spPr>
          <a:xfrm>
            <a:off x="5286380" y="4143380"/>
            <a:ext cx="30003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400" dirty="0" err="1" smtClean="0"/>
              <a:t>Amant</a:t>
            </a:r>
            <a:r>
              <a:rPr lang="tr-TR" sz="1400" dirty="0" smtClean="0"/>
              <a:t> F. </a:t>
            </a:r>
            <a:r>
              <a:rPr lang="tr-TR" sz="1400" dirty="0" err="1" smtClean="0"/>
              <a:t>Br</a:t>
            </a:r>
            <a:r>
              <a:rPr lang="tr-TR" sz="1400" dirty="0" smtClean="0"/>
              <a:t> j </a:t>
            </a:r>
            <a:r>
              <a:rPr lang="tr-TR" sz="1400" dirty="0" err="1" smtClean="0"/>
              <a:t>Cancer</a:t>
            </a:r>
            <a:r>
              <a:rPr lang="tr-TR" sz="1400" dirty="0" smtClean="0"/>
              <a:t>. 2007</a:t>
            </a:r>
          </a:p>
          <a:p>
            <a:pPr algn="r"/>
            <a:r>
              <a:rPr lang="tr-TR" sz="1400" dirty="0" err="1" smtClean="0"/>
              <a:t>Li</a:t>
            </a:r>
            <a:r>
              <a:rPr lang="tr-TR" sz="1400" dirty="0" smtClean="0"/>
              <a:t> N. </a:t>
            </a:r>
            <a:r>
              <a:rPr lang="tr-TR" sz="1400" dirty="0" err="1" smtClean="0"/>
              <a:t>Gynecol</a:t>
            </a:r>
            <a:r>
              <a:rPr lang="tr-TR" sz="1400" dirty="0" smtClean="0"/>
              <a:t> </a:t>
            </a:r>
            <a:r>
              <a:rPr lang="tr-TR" sz="1400" dirty="0" err="1" smtClean="0"/>
              <a:t>Oncol</a:t>
            </a:r>
            <a:r>
              <a:rPr lang="tr-TR" sz="1400" dirty="0" smtClean="0"/>
              <a:t> 2008</a:t>
            </a:r>
          </a:p>
          <a:p>
            <a:pPr algn="r"/>
            <a:r>
              <a:rPr lang="tr-TR" sz="1400" dirty="0" err="1" smtClean="0"/>
              <a:t>Malouf</a:t>
            </a:r>
            <a:r>
              <a:rPr lang="tr-TR" sz="1400" dirty="0" smtClean="0"/>
              <a:t> GG. </a:t>
            </a:r>
            <a:r>
              <a:rPr lang="tr-TR" sz="1400" dirty="0" err="1" smtClean="0"/>
              <a:t>Ann</a:t>
            </a:r>
            <a:r>
              <a:rPr lang="tr-TR" sz="1400" dirty="0" smtClean="0"/>
              <a:t> </a:t>
            </a:r>
            <a:r>
              <a:rPr lang="tr-TR" sz="1400" dirty="0" err="1" smtClean="0"/>
              <a:t>Oncol</a:t>
            </a:r>
            <a:r>
              <a:rPr lang="tr-TR" sz="1400" dirty="0" smtClean="0"/>
              <a:t> 2010</a:t>
            </a:r>
            <a:endParaRPr lang="tr-TR" sz="1400" dirty="0"/>
          </a:p>
        </p:txBody>
      </p:sp>
      <p:sp>
        <p:nvSpPr>
          <p:cNvPr id="6" name="5 Metin kutusu"/>
          <p:cNvSpPr txBox="1"/>
          <p:nvPr/>
        </p:nvSpPr>
        <p:spPr>
          <a:xfrm>
            <a:off x="4499992" y="5223357"/>
            <a:ext cx="3429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600" dirty="0" err="1" smtClean="0"/>
              <a:t>Bai</a:t>
            </a:r>
            <a:r>
              <a:rPr lang="tr-TR" sz="1600" dirty="0" smtClean="0"/>
              <a:t> H. </a:t>
            </a:r>
            <a:r>
              <a:rPr lang="tr-TR" sz="1600" dirty="0" err="1" smtClean="0"/>
              <a:t>Gynecol</a:t>
            </a:r>
            <a:r>
              <a:rPr lang="tr-TR" sz="1600" dirty="0" smtClean="0"/>
              <a:t> </a:t>
            </a:r>
            <a:r>
              <a:rPr lang="tr-TR" sz="1600" dirty="0" err="1" smtClean="0"/>
              <a:t>Oncol</a:t>
            </a:r>
            <a:r>
              <a:rPr lang="tr-TR" sz="1600" dirty="0" smtClean="0"/>
              <a:t> 2014</a:t>
            </a:r>
            <a:endParaRPr lang="tr-TR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BSO?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b="1" dirty="0" err="1" smtClean="0"/>
              <a:t>Amant</a:t>
            </a:r>
            <a:r>
              <a:rPr lang="tr-TR" sz="2400" b="1" dirty="0" smtClean="0"/>
              <a:t> ve ark. </a:t>
            </a:r>
            <a:r>
              <a:rPr lang="tr-TR" sz="2400" dirty="0" err="1" smtClean="0"/>
              <a:t>Premenopozal</a:t>
            </a:r>
            <a:r>
              <a:rPr lang="tr-TR" sz="2400" dirty="0" smtClean="0"/>
              <a:t> hastalarda evre I </a:t>
            </a:r>
            <a:r>
              <a:rPr lang="tr-TR" sz="2400" dirty="0" err="1" smtClean="0"/>
              <a:t>endometrial</a:t>
            </a:r>
            <a:r>
              <a:rPr lang="tr-TR" sz="2400" dirty="0" smtClean="0"/>
              <a:t> </a:t>
            </a:r>
            <a:r>
              <a:rPr lang="tr-TR" sz="2400" dirty="0" err="1" smtClean="0"/>
              <a:t>stromal</a:t>
            </a:r>
            <a:r>
              <a:rPr lang="tr-TR" sz="2400" dirty="0" smtClean="0"/>
              <a:t> tümörlerde </a:t>
            </a:r>
            <a:r>
              <a:rPr lang="tr-TR" sz="2400" dirty="0" err="1" smtClean="0"/>
              <a:t>overler</a:t>
            </a:r>
            <a:r>
              <a:rPr lang="tr-TR" sz="2400" dirty="0" smtClean="0"/>
              <a:t> korunabilir</a:t>
            </a:r>
          </a:p>
          <a:p>
            <a:endParaRPr lang="tr-TR" sz="2400" dirty="0" smtClean="0"/>
          </a:p>
          <a:p>
            <a:endParaRPr lang="tr-TR" sz="2400" dirty="0" smtClean="0"/>
          </a:p>
          <a:p>
            <a:r>
              <a:rPr lang="tr-TR" sz="2400" b="1" dirty="0" err="1" smtClean="0"/>
              <a:t>Chan</a:t>
            </a:r>
            <a:r>
              <a:rPr lang="tr-TR" sz="2400" b="1" dirty="0" smtClean="0"/>
              <a:t> ve ark</a:t>
            </a:r>
            <a:r>
              <a:rPr lang="tr-TR" sz="2400" dirty="0" smtClean="0"/>
              <a:t>.  Evre I ve II ESS de genç hastalarda </a:t>
            </a:r>
            <a:r>
              <a:rPr lang="tr-TR" sz="2400" dirty="0" err="1" smtClean="0"/>
              <a:t>overler</a:t>
            </a:r>
            <a:r>
              <a:rPr lang="tr-TR" sz="2400" dirty="0" smtClean="0"/>
              <a:t> korunabilir</a:t>
            </a:r>
          </a:p>
          <a:p>
            <a:pPr lvl="1"/>
            <a:r>
              <a:rPr lang="tr-TR" sz="2000" i="1" dirty="0" smtClean="0">
                <a:solidFill>
                  <a:srgbClr val="C00000"/>
                </a:solidFill>
              </a:rPr>
              <a:t>Korunmayanlar ile kıyaslandığında </a:t>
            </a:r>
            <a:r>
              <a:rPr lang="tr-TR" sz="2000" i="1" dirty="0" err="1" smtClean="0">
                <a:solidFill>
                  <a:srgbClr val="C00000"/>
                </a:solidFill>
              </a:rPr>
              <a:t>survide</a:t>
            </a:r>
            <a:r>
              <a:rPr lang="tr-TR" sz="2000" i="1" dirty="0" smtClean="0">
                <a:solidFill>
                  <a:srgbClr val="C00000"/>
                </a:solidFill>
              </a:rPr>
              <a:t> fark yok (%91.9 vs %96.2) </a:t>
            </a:r>
          </a:p>
          <a:p>
            <a:endParaRPr lang="tr-TR" sz="2400" i="1" dirty="0" smtClean="0">
              <a:solidFill>
                <a:srgbClr val="C00000"/>
              </a:solidFill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5500694" y="2996952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Amant</a:t>
            </a:r>
            <a:r>
              <a:rPr lang="tr-TR" dirty="0" smtClean="0"/>
              <a:t> F. </a:t>
            </a:r>
            <a:r>
              <a:rPr lang="tr-TR" dirty="0" err="1" smtClean="0"/>
              <a:t>Br</a:t>
            </a:r>
            <a:r>
              <a:rPr lang="tr-TR" dirty="0" smtClean="0"/>
              <a:t> j </a:t>
            </a:r>
            <a:r>
              <a:rPr lang="tr-TR" dirty="0" err="1" smtClean="0"/>
              <a:t>Cancer</a:t>
            </a:r>
            <a:r>
              <a:rPr lang="tr-TR" dirty="0" smtClean="0"/>
              <a:t>. 2007</a:t>
            </a:r>
          </a:p>
          <a:p>
            <a:endParaRPr lang="tr-TR" dirty="0"/>
          </a:p>
        </p:txBody>
      </p:sp>
      <p:sp>
        <p:nvSpPr>
          <p:cNvPr id="5" name="4 Metin kutusu"/>
          <p:cNvSpPr txBox="1"/>
          <p:nvPr/>
        </p:nvSpPr>
        <p:spPr>
          <a:xfrm>
            <a:off x="5500694" y="4929198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</a:t>
            </a:r>
            <a:r>
              <a:rPr lang="tr-TR" dirty="0" err="1" smtClean="0"/>
              <a:t>Chan</a:t>
            </a:r>
            <a:r>
              <a:rPr lang="tr-TR" dirty="0" smtClean="0"/>
              <a:t> JK. </a:t>
            </a:r>
            <a:r>
              <a:rPr lang="tr-TR" dirty="0" err="1" smtClean="0"/>
              <a:t>Br</a:t>
            </a:r>
            <a:r>
              <a:rPr lang="tr-TR" dirty="0" smtClean="0"/>
              <a:t> J </a:t>
            </a:r>
            <a:r>
              <a:rPr lang="tr-TR" dirty="0" err="1" smtClean="0"/>
              <a:t>Cancer</a:t>
            </a:r>
            <a:r>
              <a:rPr lang="tr-TR" dirty="0" smtClean="0"/>
              <a:t> 2008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BSO?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/>
              <a:t>17 </a:t>
            </a:r>
            <a:r>
              <a:rPr lang="tr-TR" sz="2400" dirty="0" err="1" smtClean="0"/>
              <a:t>çalışmalık</a:t>
            </a:r>
            <a:r>
              <a:rPr lang="tr-TR" sz="2400" dirty="0" smtClean="0"/>
              <a:t> bir </a:t>
            </a:r>
            <a:r>
              <a:rPr lang="tr-TR" sz="2400" dirty="0" err="1" smtClean="0"/>
              <a:t>metanalizde</a:t>
            </a:r>
            <a:r>
              <a:rPr lang="tr-TR" sz="2400" dirty="0" smtClean="0"/>
              <a:t>  </a:t>
            </a:r>
            <a:r>
              <a:rPr lang="tr-TR" sz="2400" dirty="0" err="1" smtClean="0"/>
              <a:t>overleri</a:t>
            </a:r>
            <a:r>
              <a:rPr lang="tr-TR" sz="2400" dirty="0" smtClean="0"/>
              <a:t> korumak </a:t>
            </a:r>
            <a:r>
              <a:rPr lang="tr-TR" sz="2400" dirty="0" err="1" smtClean="0"/>
              <a:t>rekürrens</a:t>
            </a:r>
            <a:r>
              <a:rPr lang="tr-TR" sz="2400" dirty="0" smtClean="0"/>
              <a:t> oranını 2.70 kar artırmış ancak ölüm oranı değişmemiş</a:t>
            </a:r>
          </a:p>
          <a:p>
            <a:endParaRPr lang="tr-TR" dirty="0"/>
          </a:p>
          <a:p>
            <a:endParaRPr lang="tr-TR" dirty="0" smtClean="0"/>
          </a:p>
          <a:p>
            <a:r>
              <a:rPr lang="tr-TR" sz="2400" dirty="0" smtClean="0"/>
              <a:t>NCCN 2019 kılavuzu düşük </a:t>
            </a:r>
            <a:r>
              <a:rPr lang="tr-TR" sz="2400" dirty="0" err="1" smtClean="0"/>
              <a:t>gradeli</a:t>
            </a:r>
            <a:r>
              <a:rPr lang="tr-TR" sz="2400" dirty="0" smtClean="0"/>
              <a:t> ESS veya E reseptörü pozitif olgulara BSO öneriyor</a:t>
            </a:r>
          </a:p>
          <a:p>
            <a:endParaRPr lang="en-US" dirty="0"/>
          </a:p>
        </p:txBody>
      </p:sp>
      <p:sp>
        <p:nvSpPr>
          <p:cNvPr id="4" name="Metin kutusu 3"/>
          <p:cNvSpPr txBox="1"/>
          <p:nvPr/>
        </p:nvSpPr>
        <p:spPr>
          <a:xfrm>
            <a:off x="2627784" y="3140968"/>
            <a:ext cx="61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Nasioudis</a:t>
            </a:r>
            <a:r>
              <a:rPr lang="en-US" sz="1200" dirty="0"/>
              <a:t> </a:t>
            </a:r>
            <a:r>
              <a:rPr lang="en-US" sz="1200" dirty="0" smtClean="0"/>
              <a:t>D</a:t>
            </a:r>
            <a:r>
              <a:rPr lang="tr-TR" sz="1200" dirty="0" smtClean="0"/>
              <a:t>. </a:t>
            </a:r>
            <a:r>
              <a:rPr lang="en-US" sz="1200" b="1" dirty="0"/>
              <a:t>'Staging, treatment, and prognosis of endometrial stromal sarcoma and related tumors and uterine </a:t>
            </a:r>
            <a:r>
              <a:rPr lang="en-US" sz="1200" b="1" dirty="0" err="1" smtClean="0"/>
              <a:t>adenosarcoma</a:t>
            </a:r>
            <a:r>
              <a:rPr lang="tr-TR" sz="1200" b="1" dirty="0" smtClean="0"/>
              <a:t>. </a:t>
            </a:r>
            <a:r>
              <a:rPr lang="it-IT" sz="1200" dirty="0"/>
              <a:t>Int J Gynecol Cancer. 2019;29(1):126. 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70113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Fertilite</a:t>
            </a:r>
            <a:r>
              <a:rPr lang="tr-TR" dirty="0" smtClean="0">
                <a:solidFill>
                  <a:srgbClr val="FF0000"/>
                </a:solidFill>
              </a:rPr>
              <a:t> Koruyucu Yaklaşımlar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84224" y="2031033"/>
            <a:ext cx="7772400" cy="4114800"/>
          </a:xfrm>
        </p:spPr>
        <p:txBody>
          <a:bodyPr/>
          <a:lstStyle/>
          <a:p>
            <a:r>
              <a:rPr lang="tr-TR" sz="2400" b="1" dirty="0" err="1" smtClean="0">
                <a:solidFill>
                  <a:srgbClr val="0000FF"/>
                </a:solidFill>
              </a:rPr>
              <a:t>Leiomyosarkom</a:t>
            </a:r>
            <a:endParaRPr lang="tr-TR" sz="2400" b="1" dirty="0" smtClean="0">
              <a:solidFill>
                <a:srgbClr val="0000FF"/>
              </a:solidFill>
            </a:endParaRPr>
          </a:p>
          <a:p>
            <a:pPr lvl="1"/>
            <a:r>
              <a:rPr lang="tr-TR" sz="2000" dirty="0" smtClean="0"/>
              <a:t>14 yılda 8 hastada </a:t>
            </a:r>
            <a:r>
              <a:rPr lang="tr-TR" sz="2000" dirty="0" err="1" smtClean="0"/>
              <a:t>myomektomi</a:t>
            </a:r>
            <a:r>
              <a:rPr lang="tr-TR" sz="2000" dirty="0" smtClean="0"/>
              <a:t> sonrası </a:t>
            </a:r>
            <a:r>
              <a:rPr lang="tr-TR" sz="2000" dirty="0" err="1" smtClean="0"/>
              <a:t>uterus</a:t>
            </a:r>
            <a:r>
              <a:rPr lang="tr-TR" sz="2000" dirty="0" smtClean="0"/>
              <a:t> korunmuş, tüm hastalarda tümör </a:t>
            </a:r>
            <a:r>
              <a:rPr lang="tr-TR" sz="2000" dirty="0" err="1" smtClean="0"/>
              <a:t>myom</a:t>
            </a:r>
            <a:r>
              <a:rPr lang="tr-TR" sz="2000" dirty="0" smtClean="0"/>
              <a:t> ile sınırlı</a:t>
            </a:r>
          </a:p>
          <a:p>
            <a:pPr lvl="1"/>
            <a:r>
              <a:rPr lang="tr-TR" sz="2000" dirty="0"/>
              <a:t> </a:t>
            </a:r>
            <a:r>
              <a:rPr lang="tr-TR" sz="2000" dirty="0" smtClean="0"/>
              <a:t>3 hasta gebe kalmış, iki hasta </a:t>
            </a:r>
            <a:r>
              <a:rPr lang="tr-TR" sz="2000" dirty="0" err="1" smtClean="0"/>
              <a:t>term</a:t>
            </a:r>
            <a:r>
              <a:rPr lang="tr-TR" sz="2000" dirty="0" smtClean="0"/>
              <a:t> doğurmuş, üçüncü hasta </a:t>
            </a:r>
            <a:r>
              <a:rPr lang="tr-TR" sz="2000" dirty="0" err="1" smtClean="0"/>
              <a:t>sca</a:t>
            </a:r>
            <a:r>
              <a:rPr lang="tr-TR" sz="2000" dirty="0" smtClean="0"/>
              <a:t> esnasında </a:t>
            </a:r>
            <a:r>
              <a:rPr lang="tr-TR" sz="2000" dirty="0" err="1" smtClean="0"/>
              <a:t>nüks</a:t>
            </a:r>
            <a:r>
              <a:rPr lang="tr-TR" sz="2000" dirty="0" smtClean="0"/>
              <a:t> saptanmış, kaybedilmiş</a:t>
            </a:r>
          </a:p>
          <a:p>
            <a:endParaRPr lang="tr-TR" dirty="0" smtClean="0"/>
          </a:p>
          <a:p>
            <a:endParaRPr lang="en-US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4347802"/>
            <a:ext cx="5746951" cy="180306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4595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71600" y="2996952"/>
            <a:ext cx="7772400" cy="3567609"/>
          </a:xfrm>
        </p:spPr>
        <p:txBody>
          <a:bodyPr/>
          <a:lstStyle/>
          <a:p>
            <a:r>
              <a:rPr lang="tr-TR" sz="2400" dirty="0" smtClean="0"/>
              <a:t>17 hasta LG-ESS 6 evre IA, 11 evre IB</a:t>
            </a:r>
          </a:p>
          <a:p>
            <a:r>
              <a:rPr lang="tr-TR" sz="2400" dirty="0" smtClean="0"/>
              <a:t>10 hasta </a:t>
            </a:r>
            <a:r>
              <a:rPr lang="tr-TR" sz="2400" dirty="0" err="1" smtClean="0"/>
              <a:t>nüks</a:t>
            </a:r>
            <a:r>
              <a:rPr lang="tr-TR" sz="2400" dirty="0" smtClean="0"/>
              <a:t> gelişmiş hepsi evre IB</a:t>
            </a:r>
          </a:p>
          <a:p>
            <a:r>
              <a:rPr lang="tr-TR" sz="2400" dirty="0" smtClean="0"/>
              <a:t>5 hasta gebe kalmış</a:t>
            </a:r>
          </a:p>
          <a:p>
            <a:r>
              <a:rPr lang="tr-TR" sz="2400" dirty="0"/>
              <a:t> E</a:t>
            </a:r>
            <a:r>
              <a:rPr lang="tr-TR" sz="2400" dirty="0" smtClean="0"/>
              <a:t>vre IA LG-ESS </a:t>
            </a:r>
            <a:r>
              <a:rPr lang="tr-TR" sz="2400" dirty="0" err="1" smtClean="0"/>
              <a:t>li</a:t>
            </a:r>
            <a:r>
              <a:rPr lang="tr-TR" sz="2400" dirty="0" smtClean="0"/>
              <a:t> hastalarda </a:t>
            </a:r>
            <a:r>
              <a:rPr lang="tr-TR" sz="2400" dirty="0" err="1" smtClean="0"/>
              <a:t>fertilite</a:t>
            </a:r>
            <a:r>
              <a:rPr lang="tr-TR" sz="2400" dirty="0" smtClean="0"/>
              <a:t> korumak bir seçenek olabilir </a:t>
            </a:r>
          </a:p>
          <a:p>
            <a:endParaRPr lang="en-US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938" y="201412"/>
            <a:ext cx="6984776" cy="2253249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35825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82688" y="2996951"/>
            <a:ext cx="7772400" cy="3135561"/>
          </a:xfrm>
        </p:spPr>
        <p:txBody>
          <a:bodyPr/>
          <a:lstStyle/>
          <a:p>
            <a:r>
              <a:rPr lang="tr-TR" sz="2400" dirty="0" smtClean="0"/>
              <a:t>153 LG- ESS </a:t>
            </a:r>
            <a:r>
              <a:rPr lang="tr-TR" sz="2400" dirty="0" err="1" smtClean="0"/>
              <a:t>li</a:t>
            </a:r>
            <a:r>
              <a:rPr lang="tr-TR" sz="2400" dirty="0" smtClean="0"/>
              <a:t> hasta ( 19 </a:t>
            </a:r>
            <a:r>
              <a:rPr lang="tr-TR" sz="2400" dirty="0" err="1" smtClean="0"/>
              <a:t>myomektomi</a:t>
            </a:r>
            <a:r>
              <a:rPr lang="tr-TR" sz="2400" dirty="0" smtClean="0"/>
              <a:t>, 134 </a:t>
            </a:r>
            <a:r>
              <a:rPr lang="tr-TR" sz="2400" dirty="0" err="1" smtClean="0"/>
              <a:t>histerektomi</a:t>
            </a:r>
            <a:r>
              <a:rPr lang="tr-TR" sz="2400" dirty="0" smtClean="0"/>
              <a:t>)</a:t>
            </a:r>
            <a:endParaRPr lang="en-US" sz="24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527" y="332656"/>
            <a:ext cx="7261547" cy="236682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656" y="3933056"/>
            <a:ext cx="2304256" cy="175390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032" y="3854738"/>
            <a:ext cx="2476800" cy="1832220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1763688" y="5805264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BSO</a:t>
            </a:r>
            <a:endParaRPr lang="en-US" dirty="0"/>
          </a:p>
        </p:txBody>
      </p:sp>
      <p:sp>
        <p:nvSpPr>
          <p:cNvPr id="8" name="Metin kutusu 7"/>
          <p:cNvSpPr txBox="1"/>
          <p:nvPr/>
        </p:nvSpPr>
        <p:spPr>
          <a:xfrm>
            <a:off x="5342348" y="5791443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Myomektomi</a:t>
            </a:r>
            <a:endParaRPr lang="en-US" dirty="0"/>
          </a:p>
        </p:txBody>
      </p:sp>
      <p:sp>
        <p:nvSpPr>
          <p:cNvPr id="9" name="Metin kutusu 8"/>
          <p:cNvSpPr txBox="1"/>
          <p:nvPr/>
        </p:nvSpPr>
        <p:spPr>
          <a:xfrm>
            <a:off x="971600" y="6160775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Myomektomi</a:t>
            </a:r>
            <a:r>
              <a:rPr lang="tr-TR" dirty="0" smtClean="0"/>
              <a:t> yapılanlar </a:t>
            </a:r>
            <a:r>
              <a:rPr lang="tr-TR" dirty="0" err="1" smtClean="0"/>
              <a:t>histerektomi</a:t>
            </a:r>
            <a:r>
              <a:rPr lang="tr-TR" dirty="0" smtClean="0"/>
              <a:t> yapılanlarla kıyaslandığında </a:t>
            </a:r>
            <a:r>
              <a:rPr lang="tr-TR" dirty="0" err="1" smtClean="0"/>
              <a:t>rekürrens</a:t>
            </a:r>
            <a:r>
              <a:rPr lang="tr-TR" dirty="0" smtClean="0"/>
              <a:t> riski 3 kat daha fazla, ama toplam </a:t>
            </a:r>
            <a:r>
              <a:rPr lang="tr-TR" dirty="0" err="1" smtClean="0"/>
              <a:t>sağkalım</a:t>
            </a:r>
            <a:r>
              <a:rPr lang="tr-TR" dirty="0" smtClean="0"/>
              <a:t> benzer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44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err="1" smtClean="0">
                <a:solidFill>
                  <a:srgbClr val="FF0000"/>
                </a:solidFill>
              </a:rPr>
              <a:t>Undiferensiye</a:t>
            </a:r>
            <a:r>
              <a:rPr lang="tr-TR" sz="4000" dirty="0" smtClean="0">
                <a:solidFill>
                  <a:srgbClr val="FF0000"/>
                </a:solidFill>
              </a:rPr>
              <a:t> </a:t>
            </a:r>
            <a:r>
              <a:rPr lang="tr-TR" sz="4000" dirty="0" err="1" smtClean="0">
                <a:solidFill>
                  <a:srgbClr val="FF0000"/>
                </a:solidFill>
              </a:rPr>
              <a:t>Uterin</a:t>
            </a:r>
            <a:r>
              <a:rPr lang="tr-TR" sz="4000" dirty="0" smtClean="0">
                <a:solidFill>
                  <a:srgbClr val="FF0000"/>
                </a:solidFill>
              </a:rPr>
              <a:t> Sarkomlar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/>
              <a:t>Son derece agresif tümörler olup 5 yıllık </a:t>
            </a:r>
            <a:r>
              <a:rPr lang="tr-TR" sz="2400" dirty="0" err="1" smtClean="0"/>
              <a:t>sağkalımları</a:t>
            </a:r>
            <a:r>
              <a:rPr lang="tr-TR" sz="2400" dirty="0" smtClean="0"/>
              <a:t> %25-55 arasında değişir</a:t>
            </a:r>
          </a:p>
          <a:p>
            <a:pPr lvl="1"/>
            <a:r>
              <a:rPr lang="tr-TR" sz="2000" i="1" dirty="0" smtClean="0">
                <a:solidFill>
                  <a:srgbClr val="000066"/>
                </a:solidFill>
              </a:rPr>
              <a:t>Evre I de %57 iken daha ileri evrelerde </a:t>
            </a:r>
            <a:r>
              <a:rPr lang="tr-TR" sz="2000" i="1" dirty="0" err="1" smtClean="0">
                <a:solidFill>
                  <a:srgbClr val="000066"/>
                </a:solidFill>
              </a:rPr>
              <a:t>sağkalım</a:t>
            </a:r>
            <a:r>
              <a:rPr lang="tr-TR" sz="2000" i="1" dirty="0" smtClean="0">
                <a:solidFill>
                  <a:srgbClr val="000066"/>
                </a:solidFill>
              </a:rPr>
              <a:t> şansı çok azdır</a:t>
            </a:r>
          </a:p>
          <a:p>
            <a:pPr lvl="1"/>
            <a:r>
              <a:rPr lang="tr-TR" sz="2000" i="1" dirty="0" smtClean="0">
                <a:solidFill>
                  <a:srgbClr val="000066"/>
                </a:solidFill>
              </a:rPr>
              <a:t>Hastaların çoğu tanıdan sonraki iki yılda ölürler</a:t>
            </a:r>
          </a:p>
          <a:p>
            <a:pPr lvl="1"/>
            <a:r>
              <a:rPr lang="tr-TR" sz="2000" i="1" dirty="0" smtClean="0">
                <a:solidFill>
                  <a:srgbClr val="000066"/>
                </a:solidFill>
              </a:rPr>
              <a:t>Uzak metastaz ve lokal </a:t>
            </a:r>
            <a:r>
              <a:rPr lang="tr-TR" sz="2000" i="1" dirty="0" err="1" smtClean="0">
                <a:solidFill>
                  <a:srgbClr val="000066"/>
                </a:solidFill>
              </a:rPr>
              <a:t>nüksler</a:t>
            </a:r>
            <a:r>
              <a:rPr lang="tr-TR" sz="2000" i="1" dirty="0" smtClean="0">
                <a:solidFill>
                  <a:srgbClr val="000066"/>
                </a:solidFill>
              </a:rPr>
              <a:t> erken görülür ve </a:t>
            </a:r>
            <a:r>
              <a:rPr lang="tr-TR" sz="2000" i="1" dirty="0" err="1" smtClean="0">
                <a:solidFill>
                  <a:srgbClr val="000066"/>
                </a:solidFill>
              </a:rPr>
              <a:t>mortal</a:t>
            </a:r>
            <a:r>
              <a:rPr lang="tr-TR" sz="2000" i="1" dirty="0" smtClean="0">
                <a:solidFill>
                  <a:srgbClr val="000066"/>
                </a:solidFill>
              </a:rPr>
              <a:t> seyrederler</a:t>
            </a:r>
          </a:p>
          <a:p>
            <a:r>
              <a:rPr lang="tr-TR" sz="2400" dirty="0" smtClean="0"/>
              <a:t>En önemli </a:t>
            </a:r>
            <a:r>
              <a:rPr lang="tr-TR" sz="2400" dirty="0" err="1" smtClean="0"/>
              <a:t>prognostik</a:t>
            </a:r>
            <a:r>
              <a:rPr lang="tr-TR" sz="2400" dirty="0" smtClean="0"/>
              <a:t> faktör evre ve </a:t>
            </a:r>
            <a:r>
              <a:rPr lang="tr-TR" sz="2400" dirty="0" err="1" smtClean="0"/>
              <a:t>vasküler</a:t>
            </a:r>
            <a:r>
              <a:rPr lang="tr-TR" sz="2400" dirty="0" smtClean="0"/>
              <a:t> </a:t>
            </a:r>
            <a:r>
              <a:rPr lang="tr-TR" sz="2400" dirty="0" err="1" smtClean="0"/>
              <a:t>invazyon</a:t>
            </a:r>
            <a:r>
              <a:rPr lang="tr-TR" sz="2400" dirty="0" smtClean="0"/>
              <a:t> durumudur. </a:t>
            </a:r>
          </a:p>
          <a:p>
            <a:endParaRPr lang="tr-TR" sz="24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4071934" y="5500702"/>
            <a:ext cx="44291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400" dirty="0" err="1" smtClean="0"/>
              <a:t>Evans</a:t>
            </a:r>
            <a:r>
              <a:rPr lang="tr-TR" sz="1400" dirty="0" smtClean="0"/>
              <a:t> HL. </a:t>
            </a:r>
            <a:r>
              <a:rPr lang="tr-TR" sz="1400" dirty="0" err="1" smtClean="0"/>
              <a:t>Cancer</a:t>
            </a:r>
            <a:r>
              <a:rPr lang="tr-TR" sz="1400" dirty="0" smtClean="0"/>
              <a:t> 1982</a:t>
            </a:r>
          </a:p>
          <a:p>
            <a:pPr algn="r"/>
            <a:r>
              <a:rPr lang="tr-TR" sz="1400" dirty="0" err="1" smtClean="0"/>
              <a:t>Abeler</a:t>
            </a:r>
            <a:r>
              <a:rPr lang="tr-TR" sz="1400" dirty="0" smtClean="0"/>
              <a:t> VM. </a:t>
            </a:r>
            <a:r>
              <a:rPr lang="tr-TR" sz="1400" dirty="0" err="1" smtClean="0"/>
              <a:t>Histopathology</a:t>
            </a:r>
            <a:r>
              <a:rPr lang="tr-TR" sz="1400" dirty="0" smtClean="0"/>
              <a:t> 2009</a:t>
            </a:r>
          </a:p>
          <a:p>
            <a:pPr algn="r"/>
            <a:r>
              <a:rPr lang="tr-TR" sz="1400" dirty="0" err="1" smtClean="0"/>
              <a:t>Gadduci</a:t>
            </a:r>
            <a:r>
              <a:rPr lang="tr-TR" sz="1400" dirty="0" smtClean="0"/>
              <a:t> A. </a:t>
            </a:r>
            <a:r>
              <a:rPr lang="tr-TR" sz="1400" dirty="0" err="1" smtClean="0"/>
              <a:t>Best</a:t>
            </a:r>
            <a:r>
              <a:rPr lang="tr-TR" sz="1400" dirty="0" smtClean="0"/>
              <a:t> </a:t>
            </a:r>
            <a:r>
              <a:rPr lang="tr-TR" sz="1400" dirty="0" err="1" smtClean="0"/>
              <a:t>Pract</a:t>
            </a:r>
            <a:r>
              <a:rPr lang="tr-TR" sz="1400" dirty="0" smtClean="0"/>
              <a:t> </a:t>
            </a:r>
            <a:r>
              <a:rPr lang="tr-TR" sz="1400" dirty="0" err="1" smtClean="0"/>
              <a:t>Res</a:t>
            </a:r>
            <a:r>
              <a:rPr lang="tr-TR" sz="1400" dirty="0" smtClean="0"/>
              <a:t> </a:t>
            </a:r>
            <a:r>
              <a:rPr lang="tr-TR" sz="1400" dirty="0" err="1" smtClean="0"/>
              <a:t>Cln</a:t>
            </a:r>
            <a:r>
              <a:rPr lang="tr-TR" sz="1400" dirty="0" smtClean="0"/>
              <a:t> </a:t>
            </a:r>
            <a:r>
              <a:rPr lang="tr-TR" sz="1400" dirty="0" err="1" smtClean="0"/>
              <a:t>Obstet</a:t>
            </a:r>
            <a:r>
              <a:rPr lang="tr-TR" sz="1400" dirty="0" smtClean="0"/>
              <a:t> </a:t>
            </a:r>
            <a:r>
              <a:rPr lang="tr-TR" sz="1400" dirty="0" err="1" smtClean="0"/>
              <a:t>Gyneacol</a:t>
            </a:r>
            <a:r>
              <a:rPr lang="tr-TR" sz="1400" dirty="0" smtClean="0"/>
              <a:t> 2011</a:t>
            </a:r>
            <a:endParaRPr lang="tr-TR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Tedavi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smtClean="0"/>
              <a:t>Temel tedavi </a:t>
            </a:r>
            <a:r>
              <a:rPr lang="tr-TR" sz="2800" dirty="0" err="1" smtClean="0"/>
              <a:t>histerektomi</a:t>
            </a:r>
            <a:r>
              <a:rPr lang="tr-TR" sz="2800" dirty="0" smtClean="0"/>
              <a:t>, BSO ve </a:t>
            </a:r>
            <a:r>
              <a:rPr lang="tr-TR" sz="2800" dirty="0" err="1" smtClean="0"/>
              <a:t>sitoredüksiyondur</a:t>
            </a:r>
            <a:endParaRPr lang="tr-TR" sz="2800" dirty="0" smtClean="0"/>
          </a:p>
          <a:p>
            <a:endParaRPr lang="tr-TR" sz="2800" dirty="0" smtClean="0"/>
          </a:p>
          <a:p>
            <a:r>
              <a:rPr lang="tr-TR" sz="2800" dirty="0" err="1" smtClean="0"/>
              <a:t>Lenfadenektominin</a:t>
            </a:r>
            <a:r>
              <a:rPr lang="tr-TR" sz="2800" dirty="0" smtClean="0"/>
              <a:t> rolü  tartışmalıdır</a:t>
            </a:r>
          </a:p>
          <a:p>
            <a:endParaRPr lang="tr-TR" sz="2800" dirty="0" smtClean="0"/>
          </a:p>
          <a:p>
            <a:r>
              <a:rPr lang="tr-TR" sz="2800" dirty="0" smtClean="0"/>
              <a:t>Lenf </a:t>
            </a:r>
            <a:r>
              <a:rPr lang="tr-TR" sz="2800" dirty="0" err="1" smtClean="0"/>
              <a:t>nodu</a:t>
            </a:r>
            <a:r>
              <a:rPr lang="tr-TR" sz="2800" dirty="0" smtClean="0"/>
              <a:t> tutulumu varlığında </a:t>
            </a:r>
            <a:r>
              <a:rPr lang="tr-TR" sz="2800" dirty="0" err="1" smtClean="0"/>
              <a:t>sağkalım</a:t>
            </a:r>
            <a:r>
              <a:rPr lang="tr-TR" sz="2800" dirty="0" smtClean="0"/>
              <a:t> 24 aydan 8 aya düşer</a:t>
            </a:r>
          </a:p>
          <a:p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4500562" y="5572140"/>
            <a:ext cx="40719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dirty="0" err="1" smtClean="0"/>
              <a:t>Goff</a:t>
            </a:r>
            <a:r>
              <a:rPr lang="tr-TR" dirty="0" smtClean="0"/>
              <a:t> BA. </a:t>
            </a:r>
            <a:r>
              <a:rPr lang="tr-TR" dirty="0" err="1" smtClean="0"/>
              <a:t>Gynecol</a:t>
            </a:r>
            <a:r>
              <a:rPr lang="tr-TR" dirty="0" smtClean="0"/>
              <a:t> </a:t>
            </a:r>
            <a:r>
              <a:rPr lang="tr-TR" dirty="0" err="1" smtClean="0"/>
              <a:t>Oncol</a:t>
            </a:r>
            <a:r>
              <a:rPr lang="tr-TR" dirty="0" smtClean="0"/>
              <a:t> 1993</a:t>
            </a:r>
          </a:p>
          <a:p>
            <a:pPr algn="r"/>
            <a:r>
              <a:rPr lang="tr-TR" dirty="0" err="1" smtClean="0"/>
              <a:t>Ramondetta</a:t>
            </a:r>
            <a:r>
              <a:rPr lang="tr-TR" dirty="0" smtClean="0"/>
              <a:t> 2006</a:t>
            </a:r>
          </a:p>
          <a:p>
            <a:pPr algn="r"/>
            <a:r>
              <a:rPr lang="tr-TR" dirty="0" err="1" smtClean="0"/>
              <a:t>Shah</a:t>
            </a:r>
            <a:r>
              <a:rPr lang="tr-TR" dirty="0" smtClean="0"/>
              <a:t> JP. </a:t>
            </a:r>
            <a:r>
              <a:rPr lang="tr-TR" dirty="0" err="1" smtClean="0"/>
              <a:t>Obstet</a:t>
            </a:r>
            <a:r>
              <a:rPr lang="tr-TR" dirty="0" smtClean="0"/>
              <a:t> </a:t>
            </a:r>
            <a:r>
              <a:rPr lang="tr-TR" dirty="0" err="1" smtClean="0"/>
              <a:t>Gynecol</a:t>
            </a:r>
            <a:r>
              <a:rPr lang="tr-TR" dirty="0" smtClean="0"/>
              <a:t> 2008 2008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Karsinosarkomlar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Eskiden </a:t>
            </a:r>
            <a:r>
              <a:rPr lang="tr-TR" sz="2400" dirty="0" err="1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align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ikst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üllerian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tumör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olarak adlandırılıyorlardı  </a:t>
            </a:r>
          </a:p>
          <a:p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Artık sarkomdan ziyade 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karsinom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olarak kabul ediliyorlar</a:t>
            </a:r>
          </a:p>
          <a:p>
            <a:pPr lvl="1"/>
            <a:r>
              <a:rPr lang="tr-TR" sz="2000" i="1" dirty="0" err="1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Stromal</a:t>
            </a:r>
            <a:r>
              <a:rPr lang="tr-TR" sz="2000" i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tümörden ziyade </a:t>
            </a:r>
            <a:r>
              <a:rPr lang="tr-TR" sz="2000" i="1" dirty="0" err="1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epitelial</a:t>
            </a:r>
            <a:r>
              <a:rPr lang="tr-TR" sz="2000" i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tümör özellikleri gösterirler</a:t>
            </a:r>
            <a:r>
              <a:rPr lang="tr-TR" sz="2000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/>
            <a:endParaRPr lang="tr-TR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Epidemiyoloji risk faktörleri ve klinik gidişleri yüksek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gradeli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endometrial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adenokarsinoma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benzer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82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4000" dirty="0" smtClean="0">
                <a:solidFill>
                  <a:srgbClr val="FF0000"/>
                </a:solidFill>
              </a:rPr>
              <a:t>SEER verilerine göre </a:t>
            </a:r>
            <a:br>
              <a:rPr lang="tr-TR" sz="4000" dirty="0" smtClean="0">
                <a:solidFill>
                  <a:srgbClr val="FF0000"/>
                </a:solidFill>
              </a:rPr>
            </a:br>
            <a:r>
              <a:rPr lang="tr-TR" sz="4000" dirty="0" smtClean="0">
                <a:solidFill>
                  <a:srgbClr val="FF0000"/>
                </a:solidFill>
              </a:rPr>
              <a:t>sarkom dağılımı (8365 olgu) 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61256" y="2276872"/>
            <a:ext cx="7772400" cy="1800200"/>
          </a:xfrm>
        </p:spPr>
        <p:txBody>
          <a:bodyPr/>
          <a:lstStyle/>
          <a:p>
            <a:r>
              <a:rPr lang="tr-TR" dirty="0" err="1" smtClean="0"/>
              <a:t>Leimyosarkom</a:t>
            </a:r>
            <a:r>
              <a:rPr lang="tr-TR" dirty="0" smtClean="0"/>
              <a:t> 		%59</a:t>
            </a:r>
          </a:p>
          <a:p>
            <a:r>
              <a:rPr lang="tr-TR" dirty="0" smtClean="0"/>
              <a:t>ESS				%33</a:t>
            </a:r>
          </a:p>
          <a:p>
            <a:r>
              <a:rPr lang="tr-TR" dirty="0" smtClean="0"/>
              <a:t>Diğerleri 			%8</a:t>
            </a:r>
          </a:p>
          <a:p>
            <a:endParaRPr lang="tr-TR" dirty="0" smtClean="0"/>
          </a:p>
          <a:p>
            <a:r>
              <a:rPr lang="tr-TR" sz="2400" dirty="0" err="1" smtClean="0"/>
              <a:t>İnsidans</a:t>
            </a:r>
            <a:r>
              <a:rPr lang="tr-TR" sz="2400" dirty="0" smtClean="0"/>
              <a:t> yıllar içinde </a:t>
            </a:r>
            <a:r>
              <a:rPr lang="tr-TR" sz="2400" dirty="0" err="1" smtClean="0"/>
              <a:t>uterus</a:t>
            </a:r>
            <a:r>
              <a:rPr lang="tr-TR" sz="2400" dirty="0" smtClean="0"/>
              <a:t> </a:t>
            </a:r>
            <a:r>
              <a:rPr lang="tr-TR" sz="2400" dirty="0" err="1" smtClean="0"/>
              <a:t>neoplazmları</a:t>
            </a:r>
            <a:r>
              <a:rPr lang="tr-TR" sz="2400" dirty="0" smtClean="0"/>
              <a:t> arasında %1.7  de %8 e yükselmiş</a:t>
            </a:r>
          </a:p>
          <a:p>
            <a:pPr lvl="1"/>
            <a:r>
              <a:rPr lang="tr-TR" sz="2000" dirty="0" smtClean="0"/>
              <a:t>Daha iyi tanı</a:t>
            </a:r>
          </a:p>
          <a:p>
            <a:pPr marL="457200" lvl="1" indent="0">
              <a:buNone/>
            </a:pP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119493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Epidemiyoloji, Risk Faktörleri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b="1" dirty="0" smtClean="0">
                <a:solidFill>
                  <a:srgbClr val="0000FF"/>
                </a:solidFill>
              </a:rPr>
              <a:t>Riski artıran sebepler: </a:t>
            </a:r>
          </a:p>
          <a:p>
            <a:pPr lvl="1"/>
            <a:r>
              <a:rPr lang="tr-TR" sz="2000" i="1" dirty="0" err="1" smtClean="0"/>
              <a:t>Obesite</a:t>
            </a:r>
            <a:r>
              <a:rPr lang="tr-TR" sz="2000" i="1" dirty="0" smtClean="0"/>
              <a:t> </a:t>
            </a:r>
            <a:r>
              <a:rPr lang="tr-TR" sz="2000" i="1" dirty="0" err="1" smtClean="0"/>
              <a:t>nulliparire</a:t>
            </a:r>
            <a:r>
              <a:rPr lang="tr-TR" sz="2000" i="1" dirty="0" smtClean="0"/>
              <a:t>, östrojen </a:t>
            </a:r>
            <a:r>
              <a:rPr lang="tr-TR" sz="2000" i="1" dirty="0" err="1" smtClean="0"/>
              <a:t>maruziyeti</a:t>
            </a:r>
            <a:endParaRPr lang="tr-TR" sz="2000" i="1" dirty="0" smtClean="0"/>
          </a:p>
          <a:p>
            <a:pPr lvl="1"/>
            <a:r>
              <a:rPr lang="tr-TR" sz="2000" i="1" dirty="0" err="1" smtClean="0"/>
              <a:t>Pelvik</a:t>
            </a:r>
            <a:r>
              <a:rPr lang="tr-TR" sz="2000" i="1" dirty="0" smtClean="0"/>
              <a:t> RT alınması </a:t>
            </a:r>
          </a:p>
          <a:p>
            <a:r>
              <a:rPr lang="tr-TR" sz="2400" b="1" dirty="0" smtClean="0">
                <a:solidFill>
                  <a:srgbClr val="0000FF"/>
                </a:solidFill>
              </a:rPr>
              <a:t>Klinik: </a:t>
            </a:r>
            <a:r>
              <a:rPr lang="tr-TR" sz="2400" dirty="0" smtClean="0"/>
              <a:t>ağrı, kanama ve </a:t>
            </a:r>
            <a:r>
              <a:rPr lang="tr-TR" sz="2400" dirty="0" err="1" smtClean="0"/>
              <a:t>uterusun</a:t>
            </a:r>
            <a:r>
              <a:rPr lang="tr-TR" sz="2400" dirty="0" smtClean="0"/>
              <a:t> hızlı büyümesi </a:t>
            </a:r>
            <a:r>
              <a:rPr lang="tr-TR" sz="2400" dirty="0" err="1" smtClean="0"/>
              <a:t>triadı</a:t>
            </a:r>
            <a:endParaRPr lang="tr-TR" sz="2400" dirty="0" smtClean="0"/>
          </a:p>
          <a:p>
            <a:r>
              <a:rPr lang="tr-TR" sz="2400" b="1" dirty="0" smtClean="0">
                <a:solidFill>
                  <a:srgbClr val="0000FF"/>
                </a:solidFill>
              </a:rPr>
              <a:t>Tanıda</a:t>
            </a:r>
            <a:r>
              <a:rPr lang="tr-TR" sz="2400" dirty="0" smtClean="0"/>
              <a:t> %10 uzak metastaz, %60 </a:t>
            </a:r>
            <a:r>
              <a:rPr lang="tr-TR" sz="2400" dirty="0" err="1" smtClean="0"/>
              <a:t>ekstrauterin</a:t>
            </a:r>
            <a:r>
              <a:rPr lang="tr-TR" sz="2400" dirty="0" smtClean="0"/>
              <a:t> hastalık bulunur, metastazlar genellikle </a:t>
            </a:r>
            <a:r>
              <a:rPr lang="tr-TR" sz="2400" dirty="0" err="1" smtClean="0"/>
              <a:t>karsinom</a:t>
            </a:r>
            <a:r>
              <a:rPr lang="tr-TR" sz="2400" dirty="0" smtClean="0"/>
              <a:t> </a:t>
            </a:r>
            <a:r>
              <a:rPr lang="tr-TR" sz="2400" dirty="0" err="1" smtClean="0"/>
              <a:t>komponetinden</a:t>
            </a:r>
            <a:r>
              <a:rPr lang="tr-TR" sz="2400" dirty="0" smtClean="0"/>
              <a:t> oluşur   </a:t>
            </a:r>
          </a:p>
          <a:p>
            <a:pPr lvl="1"/>
            <a:r>
              <a:rPr lang="tr-TR" sz="2000" i="1" dirty="0" smtClean="0"/>
              <a:t>%15 hastada </a:t>
            </a:r>
            <a:r>
              <a:rPr lang="tr-TR" sz="2000" i="1" dirty="0" err="1" smtClean="0"/>
              <a:t>servikal</a:t>
            </a:r>
            <a:r>
              <a:rPr lang="tr-TR" sz="2000" i="1" dirty="0" smtClean="0"/>
              <a:t> tutulum vardır, biyopsi ile tanı konabilir</a:t>
            </a:r>
          </a:p>
          <a:p>
            <a:endParaRPr lang="tr-TR" sz="2800" dirty="0" smtClean="0"/>
          </a:p>
          <a:p>
            <a:endParaRPr lang="tr-TR" sz="2800" dirty="0" smtClean="0"/>
          </a:p>
          <a:p>
            <a:endParaRPr lang="tr-TR" sz="28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4429124" y="5929330"/>
            <a:ext cx="3857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600" dirty="0" err="1" smtClean="0"/>
              <a:t>Z</a:t>
            </a:r>
            <a:r>
              <a:rPr lang="tr-TR" sz="1200" dirty="0" err="1" smtClean="0"/>
              <a:t>elmanowic</a:t>
            </a:r>
            <a:r>
              <a:rPr lang="tr-TR" sz="1200" dirty="0" smtClean="0"/>
              <a:t> A. </a:t>
            </a:r>
            <a:r>
              <a:rPr lang="tr-TR" sz="1200" dirty="0" err="1" smtClean="0"/>
              <a:t>Gynecol</a:t>
            </a:r>
            <a:r>
              <a:rPr lang="tr-TR" sz="1200" dirty="0" smtClean="0"/>
              <a:t> </a:t>
            </a:r>
            <a:r>
              <a:rPr lang="tr-TR" sz="1200" dirty="0" err="1" smtClean="0"/>
              <a:t>Oncol</a:t>
            </a:r>
            <a:r>
              <a:rPr lang="tr-TR" sz="1200" dirty="0" smtClean="0"/>
              <a:t> 2008</a:t>
            </a:r>
          </a:p>
          <a:p>
            <a:pPr algn="r"/>
            <a:r>
              <a:rPr lang="tr-TR" sz="1200" dirty="0" err="1" smtClean="0"/>
              <a:t>Schwartz</a:t>
            </a:r>
            <a:r>
              <a:rPr lang="tr-TR" sz="1200" dirty="0" smtClean="0"/>
              <a:t> SM. </a:t>
            </a:r>
            <a:r>
              <a:rPr lang="tr-TR" sz="1200" dirty="0" err="1" smtClean="0"/>
              <a:t>Cancer</a:t>
            </a:r>
            <a:r>
              <a:rPr lang="tr-TR" sz="1200" dirty="0" smtClean="0"/>
              <a:t> 1996</a:t>
            </a:r>
          </a:p>
          <a:p>
            <a:pPr algn="r"/>
            <a:r>
              <a:rPr lang="tr-TR" sz="1200" dirty="0" err="1" smtClean="0"/>
              <a:t>McCluggage</a:t>
            </a:r>
            <a:r>
              <a:rPr lang="tr-TR" sz="1200" dirty="0" smtClean="0"/>
              <a:t> WG. </a:t>
            </a:r>
            <a:r>
              <a:rPr lang="tr-TR" sz="1200" dirty="0" err="1" smtClean="0"/>
              <a:t>Br</a:t>
            </a:r>
            <a:r>
              <a:rPr lang="tr-TR" sz="1200" dirty="0" smtClean="0"/>
              <a:t> J </a:t>
            </a:r>
            <a:r>
              <a:rPr lang="tr-TR" sz="1200" dirty="0" err="1" smtClean="0"/>
              <a:t>Obstet</a:t>
            </a:r>
            <a:r>
              <a:rPr lang="tr-TR" sz="1200" dirty="0" smtClean="0"/>
              <a:t> </a:t>
            </a:r>
            <a:r>
              <a:rPr lang="tr-TR" sz="1200" dirty="0" err="1" smtClean="0"/>
              <a:t>Gynecol</a:t>
            </a:r>
            <a:r>
              <a:rPr lang="tr-TR" sz="1200" dirty="0" smtClean="0"/>
              <a:t> 1997</a:t>
            </a:r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val="99279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Patoloji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608" y="1992052"/>
            <a:ext cx="7772400" cy="4114800"/>
          </a:xfrm>
        </p:spPr>
        <p:txBody>
          <a:bodyPr/>
          <a:lstStyle/>
          <a:p>
            <a:pPr lvl="1"/>
            <a:r>
              <a:rPr lang="tr-TR" dirty="0" err="1" smtClean="0"/>
              <a:t>Karsinom</a:t>
            </a:r>
            <a:r>
              <a:rPr lang="tr-TR" dirty="0" smtClean="0"/>
              <a:t> (</a:t>
            </a:r>
            <a:r>
              <a:rPr lang="tr-TR" dirty="0" err="1" smtClean="0"/>
              <a:t>epitelial</a:t>
            </a:r>
            <a:r>
              <a:rPr lang="tr-TR" dirty="0" smtClean="0"/>
              <a:t>) ve sarkomdan (bağ dokusu)  oluşan </a:t>
            </a:r>
            <a:r>
              <a:rPr lang="tr-TR" dirty="0" err="1" smtClean="0"/>
              <a:t>bifazik</a:t>
            </a:r>
            <a:r>
              <a:rPr lang="tr-TR" dirty="0" smtClean="0"/>
              <a:t> bir tümör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611560" y="3068960"/>
            <a:ext cx="2016224" cy="3528392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err="1" smtClean="0">
                <a:solidFill>
                  <a:srgbClr val="FF0000"/>
                </a:solidFill>
              </a:rPr>
              <a:t>Karsinom</a:t>
            </a:r>
            <a:endParaRPr lang="tr-TR" sz="2400" dirty="0" smtClean="0">
              <a:solidFill>
                <a:srgbClr val="FF0000"/>
              </a:solidFill>
            </a:endParaRPr>
          </a:p>
          <a:p>
            <a:pPr algn="ctr"/>
            <a:endParaRPr lang="tr-TR" dirty="0"/>
          </a:p>
          <a:p>
            <a:pPr algn="ctr"/>
            <a:endParaRPr lang="tr-TR" dirty="0" smtClean="0"/>
          </a:p>
          <a:p>
            <a:pPr algn="ctr"/>
            <a:endParaRPr lang="tr-TR" dirty="0" smtClean="0"/>
          </a:p>
          <a:p>
            <a:pPr algn="ctr"/>
            <a:r>
              <a:rPr lang="tr-TR" dirty="0" err="1" smtClean="0">
                <a:solidFill>
                  <a:schemeClr val="tx1"/>
                </a:solidFill>
              </a:rPr>
              <a:t>Endometroid</a:t>
            </a:r>
            <a:endParaRPr lang="tr-TR" dirty="0" smtClean="0">
              <a:solidFill>
                <a:schemeClr val="tx1"/>
              </a:solidFill>
            </a:endParaRPr>
          </a:p>
          <a:p>
            <a:pPr algn="ctr"/>
            <a:r>
              <a:rPr lang="tr-TR" dirty="0" err="1" smtClean="0">
                <a:solidFill>
                  <a:schemeClr val="tx1"/>
                </a:solidFill>
              </a:rPr>
              <a:t>Seröz</a:t>
            </a:r>
            <a:endParaRPr lang="tr-TR" dirty="0" smtClean="0">
              <a:solidFill>
                <a:schemeClr val="tx1"/>
              </a:solidFill>
            </a:endParaRPr>
          </a:p>
          <a:p>
            <a:pPr algn="ctr"/>
            <a:endParaRPr lang="tr-TR" dirty="0">
              <a:solidFill>
                <a:schemeClr val="tx1"/>
              </a:solidFill>
            </a:endParaRPr>
          </a:p>
          <a:p>
            <a:pPr algn="ctr"/>
            <a:r>
              <a:rPr lang="tr-TR" dirty="0" smtClean="0">
                <a:solidFill>
                  <a:schemeClr val="tx1"/>
                </a:solidFill>
              </a:rPr>
              <a:t>Berrak hücreli</a:t>
            </a:r>
          </a:p>
          <a:p>
            <a:pPr algn="ctr"/>
            <a:r>
              <a:rPr lang="tr-TR" dirty="0" err="1" smtClean="0">
                <a:solidFill>
                  <a:schemeClr val="tx1"/>
                </a:solidFill>
              </a:rPr>
              <a:t>Indiferensiye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75856" y="3140968"/>
            <a:ext cx="4896544" cy="151216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FF00"/>
                </a:solidFill>
              </a:rPr>
              <a:t>Homolog sarkom</a:t>
            </a:r>
          </a:p>
          <a:p>
            <a:pPr algn="ctr"/>
            <a:endParaRPr lang="tr-TR" dirty="0" smtClean="0">
              <a:solidFill>
                <a:srgbClr val="FFFF00"/>
              </a:solidFill>
            </a:endParaRPr>
          </a:p>
          <a:p>
            <a:pPr algn="ctr"/>
            <a:r>
              <a:rPr lang="tr-TR" dirty="0" smtClean="0">
                <a:solidFill>
                  <a:srgbClr val="FFFF00"/>
                </a:solidFill>
              </a:rPr>
              <a:t>ESS, </a:t>
            </a:r>
            <a:r>
              <a:rPr lang="tr-TR" dirty="0" err="1" smtClean="0">
                <a:solidFill>
                  <a:srgbClr val="FFFF00"/>
                </a:solidFill>
              </a:rPr>
              <a:t>Leimmyosarkom</a:t>
            </a:r>
            <a:r>
              <a:rPr lang="tr-TR" dirty="0" smtClean="0">
                <a:solidFill>
                  <a:srgbClr val="FFFF00"/>
                </a:solidFill>
              </a:rPr>
              <a:t>, </a:t>
            </a:r>
            <a:r>
              <a:rPr lang="tr-TR" dirty="0" err="1" smtClean="0">
                <a:solidFill>
                  <a:srgbClr val="FFFF00"/>
                </a:solidFill>
              </a:rPr>
              <a:t>undiferenSiye</a:t>
            </a:r>
            <a:r>
              <a:rPr lang="tr-TR" dirty="0" smtClean="0">
                <a:solidFill>
                  <a:srgbClr val="FFFF00"/>
                </a:solidFill>
              </a:rPr>
              <a:t> </a:t>
            </a:r>
            <a:r>
              <a:rPr lang="tr-TR" dirty="0" err="1" smtClean="0">
                <a:solidFill>
                  <a:srgbClr val="FFFF00"/>
                </a:solidFill>
              </a:rPr>
              <a:t>endometrial</a:t>
            </a:r>
            <a:r>
              <a:rPr lang="tr-TR" dirty="0" smtClean="0">
                <a:solidFill>
                  <a:srgbClr val="FFFF00"/>
                </a:solidFill>
              </a:rPr>
              <a:t> sarkom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275856" y="5045968"/>
            <a:ext cx="4896544" cy="151216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err="1" smtClean="0">
                <a:solidFill>
                  <a:srgbClr val="FFFF00"/>
                </a:solidFill>
              </a:rPr>
              <a:t>Heterolog</a:t>
            </a:r>
            <a:r>
              <a:rPr lang="tr-TR" sz="2000" b="1" dirty="0" smtClean="0">
                <a:solidFill>
                  <a:srgbClr val="FFFF00"/>
                </a:solidFill>
              </a:rPr>
              <a:t> sarkom </a:t>
            </a:r>
          </a:p>
          <a:p>
            <a:pPr algn="ctr"/>
            <a:endParaRPr lang="tr-TR" dirty="0">
              <a:solidFill>
                <a:srgbClr val="FFFF00"/>
              </a:solidFill>
            </a:endParaRPr>
          </a:p>
          <a:p>
            <a:pPr algn="ctr"/>
            <a:r>
              <a:rPr lang="tr-TR" dirty="0" err="1" smtClean="0">
                <a:solidFill>
                  <a:srgbClr val="FFFF00"/>
                </a:solidFill>
              </a:rPr>
              <a:t>Rabdomyosarkom</a:t>
            </a:r>
            <a:r>
              <a:rPr lang="tr-TR" dirty="0" smtClean="0">
                <a:solidFill>
                  <a:srgbClr val="FFFF00"/>
                </a:solidFill>
              </a:rPr>
              <a:t>, </a:t>
            </a:r>
            <a:r>
              <a:rPr lang="tr-TR" dirty="0" err="1" smtClean="0">
                <a:solidFill>
                  <a:srgbClr val="FFFF00"/>
                </a:solidFill>
              </a:rPr>
              <a:t>kondrosarkom</a:t>
            </a:r>
            <a:r>
              <a:rPr lang="tr-TR" dirty="0" smtClean="0">
                <a:solidFill>
                  <a:srgbClr val="FFFF00"/>
                </a:solidFill>
              </a:rPr>
              <a:t>, </a:t>
            </a:r>
            <a:r>
              <a:rPr lang="tr-TR" dirty="0" err="1" smtClean="0">
                <a:solidFill>
                  <a:srgbClr val="FFFF00"/>
                </a:solidFill>
              </a:rPr>
              <a:t>osteosarkom</a:t>
            </a:r>
            <a:r>
              <a:rPr lang="tr-TR" dirty="0" smtClean="0">
                <a:solidFill>
                  <a:srgbClr val="FFFF00"/>
                </a:solidFill>
              </a:rPr>
              <a:t>, </a:t>
            </a:r>
            <a:r>
              <a:rPr lang="tr-TR" dirty="0" err="1" smtClean="0">
                <a:solidFill>
                  <a:srgbClr val="FFFF00"/>
                </a:solidFill>
              </a:rPr>
              <a:t>liposarkom</a:t>
            </a:r>
            <a:r>
              <a:rPr lang="tr-TR" dirty="0" smtClean="0">
                <a:solidFill>
                  <a:srgbClr val="FFFF00"/>
                </a:solidFill>
              </a:rPr>
              <a:t>, </a:t>
            </a:r>
            <a:r>
              <a:rPr lang="tr-TR" dirty="0" err="1" smtClean="0">
                <a:solidFill>
                  <a:srgbClr val="FFFF00"/>
                </a:solidFill>
              </a:rPr>
              <a:t>fibrosarkom</a:t>
            </a:r>
            <a:r>
              <a:rPr lang="tr-TR" dirty="0" smtClean="0">
                <a:solidFill>
                  <a:srgbClr val="FFFF00"/>
                </a:solidFill>
              </a:rPr>
              <a:t> </a:t>
            </a:r>
            <a:endParaRPr lang="tr-TR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39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Tanı Değerlendirme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42976" y="1928802"/>
            <a:ext cx="7772400" cy="4114800"/>
          </a:xfrm>
        </p:spPr>
        <p:txBody>
          <a:bodyPr/>
          <a:lstStyle/>
          <a:p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Laboratuvar, klinik ve görüntüleme ile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endometrial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karsinomdan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ayırt etmek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mümkün değildir</a:t>
            </a:r>
          </a:p>
          <a:p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Saf sarkomlar ile kıyaslandığında </a:t>
            </a:r>
            <a:r>
              <a:rPr lang="tr-TR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endometrial</a:t>
            </a:r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biyopsi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ile tanı koyma olasılığı daha yüksektir</a:t>
            </a:r>
          </a:p>
          <a:p>
            <a:pPr lvl="1"/>
            <a:r>
              <a:rPr lang="tr-TR" sz="1800" i="1" dirty="0" err="1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Endometrial</a:t>
            </a:r>
            <a:r>
              <a:rPr lang="tr-TR" sz="1800" i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biyopsinin tanıdaki duyarlılığı %60 civarında </a:t>
            </a:r>
          </a:p>
          <a:p>
            <a:pPr lvl="1"/>
            <a:r>
              <a:rPr lang="tr-TR" sz="1800" i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Biyopsi negatif bile olsa klinik şüphe varsa daha ileri  incelemeler gerekir</a:t>
            </a:r>
          </a:p>
          <a:p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Biyopsi ile tanı konulan hastalarda hastalığın yaygınlığını saptamak için </a:t>
            </a:r>
            <a:r>
              <a:rPr 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görüntüleme yöntemlerine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başvurulmalı</a:t>
            </a:r>
          </a:p>
          <a:p>
            <a:pPr lvl="1"/>
            <a:r>
              <a:rPr lang="tr-TR" sz="1800" i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Genellikle </a:t>
            </a:r>
            <a:r>
              <a:rPr lang="tr-TR" sz="1800" i="1" dirty="0" err="1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toraks</a:t>
            </a:r>
            <a:r>
              <a:rPr lang="tr-TR" sz="1800" i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 tüm batın için BT yeterlidir</a:t>
            </a:r>
          </a:p>
          <a:p>
            <a:pPr lvl="1"/>
            <a:r>
              <a:rPr lang="tr-TR" sz="1800" i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PET in daha yararlı olabileceğini belirten az sayıda çalışma vardır </a:t>
            </a:r>
          </a:p>
          <a:p>
            <a:endParaRPr lang="tr-TR" sz="2000" dirty="0" smtClean="0"/>
          </a:p>
          <a:p>
            <a:endParaRPr lang="tr-TR" sz="2000" dirty="0" smtClean="0"/>
          </a:p>
          <a:p>
            <a:endParaRPr lang="tr-TR" sz="2000" dirty="0"/>
          </a:p>
        </p:txBody>
      </p:sp>
      <p:sp>
        <p:nvSpPr>
          <p:cNvPr id="5" name="4 Metin kutusu"/>
          <p:cNvSpPr txBox="1"/>
          <p:nvPr/>
        </p:nvSpPr>
        <p:spPr>
          <a:xfrm>
            <a:off x="5214942" y="6334780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400" dirty="0" smtClean="0"/>
              <a:t>NCCN 2016</a:t>
            </a:r>
          </a:p>
          <a:p>
            <a:pPr algn="r"/>
            <a:r>
              <a:rPr lang="tr-TR" sz="1400" dirty="0" err="1" smtClean="0"/>
              <a:t>Moskovic</a:t>
            </a:r>
            <a:r>
              <a:rPr lang="tr-TR" sz="1400" dirty="0" smtClean="0"/>
              <a:t> E. </a:t>
            </a:r>
            <a:r>
              <a:rPr lang="tr-TR" sz="1400" dirty="0" err="1" smtClean="0"/>
              <a:t>Br</a:t>
            </a:r>
            <a:r>
              <a:rPr lang="tr-TR" sz="1400" dirty="0" smtClean="0"/>
              <a:t> J Radiol1993 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190472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Tedavi Yaklaşımları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5" name="Sağ Ayraç 4"/>
          <p:cNvSpPr/>
          <p:nvPr/>
        </p:nvSpPr>
        <p:spPr>
          <a:xfrm rot="16200000">
            <a:off x="4103948" y="-416259"/>
            <a:ext cx="720080" cy="5976664"/>
          </a:xfrm>
          <a:prstGeom prst="rightBrac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67544" y="3501008"/>
            <a:ext cx="3096344" cy="1512168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Biyopsi ile tanı</a:t>
            </a:r>
            <a:endParaRPr lang="tr-TR" sz="2400" dirty="0"/>
          </a:p>
        </p:txBody>
      </p:sp>
      <p:sp>
        <p:nvSpPr>
          <p:cNvPr id="7" name="Dikdörtgen 6"/>
          <p:cNvSpPr/>
          <p:nvPr/>
        </p:nvSpPr>
        <p:spPr>
          <a:xfrm>
            <a:off x="5120209" y="3513921"/>
            <a:ext cx="3096344" cy="1512168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err="1" smtClean="0"/>
              <a:t>Histerektomi</a:t>
            </a:r>
            <a:r>
              <a:rPr lang="tr-TR" sz="2400" dirty="0" smtClean="0"/>
              <a:t> Sonrası</a:t>
            </a:r>
          </a:p>
          <a:p>
            <a:pPr algn="ctr"/>
            <a:r>
              <a:rPr lang="tr-TR" sz="2400" dirty="0" smtClean="0"/>
              <a:t> Tanı </a:t>
            </a:r>
            <a:endParaRPr lang="tr-TR" sz="24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755576" y="5445224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Hastaların çoğunda tanı </a:t>
            </a:r>
            <a:r>
              <a:rPr lang="tr-TR" dirty="0" err="1" smtClean="0"/>
              <a:t>endometrial</a:t>
            </a:r>
            <a:r>
              <a:rPr lang="tr-TR" dirty="0" smtClean="0"/>
              <a:t> biyopsi ile konur. Daha az olguda </a:t>
            </a:r>
            <a:r>
              <a:rPr lang="tr-TR" dirty="0" err="1" smtClean="0"/>
              <a:t>myom</a:t>
            </a:r>
            <a:r>
              <a:rPr lang="tr-TR" dirty="0" smtClean="0"/>
              <a:t> nedeniyle </a:t>
            </a:r>
            <a:r>
              <a:rPr lang="tr-TR" dirty="0" err="1" smtClean="0"/>
              <a:t>histerektomi</a:t>
            </a:r>
            <a:r>
              <a:rPr lang="tr-TR" dirty="0" smtClean="0"/>
              <a:t> olan hastalarda tanı konur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1970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Biyopsi ile tanı konulduğunda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5" name="Yatay Kaydırma 4"/>
          <p:cNvSpPr/>
          <p:nvPr/>
        </p:nvSpPr>
        <p:spPr>
          <a:xfrm>
            <a:off x="467544" y="1988840"/>
            <a:ext cx="8208912" cy="1800200"/>
          </a:xfrm>
          <a:prstGeom prst="horizontalScroll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u="sng" dirty="0" err="1" smtClean="0">
                <a:solidFill>
                  <a:srgbClr val="FFFF00"/>
                </a:solidFill>
              </a:rPr>
              <a:t>Metastatik</a:t>
            </a:r>
            <a:r>
              <a:rPr lang="tr-TR" sz="2000" b="1" u="sng" dirty="0" smtClean="0">
                <a:solidFill>
                  <a:srgbClr val="FFFF00"/>
                </a:solidFill>
              </a:rPr>
              <a:t> hastalık yoksa: cerrahi</a:t>
            </a:r>
          </a:p>
          <a:p>
            <a:pPr algn="ctr"/>
            <a:r>
              <a:rPr lang="tr-TR" dirty="0" smtClean="0"/>
              <a:t>Total </a:t>
            </a:r>
            <a:r>
              <a:rPr lang="tr-TR" dirty="0" err="1" smtClean="0"/>
              <a:t>Histerektomi</a:t>
            </a:r>
            <a:r>
              <a:rPr lang="tr-TR" dirty="0" smtClean="0"/>
              <a:t>, BSO, </a:t>
            </a:r>
            <a:r>
              <a:rPr lang="tr-TR" dirty="0" err="1" smtClean="0"/>
              <a:t>peritoneal</a:t>
            </a:r>
            <a:r>
              <a:rPr lang="tr-TR" dirty="0" smtClean="0"/>
              <a:t> yıkama, </a:t>
            </a:r>
            <a:r>
              <a:rPr lang="tr-TR" dirty="0" err="1" smtClean="0"/>
              <a:t>pelvik</a:t>
            </a:r>
            <a:r>
              <a:rPr lang="tr-TR" dirty="0" smtClean="0"/>
              <a:t> para-</a:t>
            </a:r>
            <a:r>
              <a:rPr lang="tr-TR" dirty="0" err="1" smtClean="0"/>
              <a:t>aortik</a:t>
            </a:r>
            <a:r>
              <a:rPr lang="tr-TR" dirty="0" smtClean="0"/>
              <a:t> LA, </a:t>
            </a:r>
            <a:r>
              <a:rPr lang="tr-TR" dirty="0" err="1" smtClean="0"/>
              <a:t>omentektomi</a:t>
            </a:r>
            <a:r>
              <a:rPr lang="tr-TR" dirty="0" smtClean="0"/>
              <a:t>, periton biyopsileri </a:t>
            </a:r>
          </a:p>
          <a:p>
            <a:pPr algn="ctr"/>
            <a:endParaRPr lang="tr-TR" dirty="0"/>
          </a:p>
        </p:txBody>
      </p:sp>
      <p:sp>
        <p:nvSpPr>
          <p:cNvPr id="6" name="Yatay Kaydırma 5"/>
          <p:cNvSpPr/>
          <p:nvPr/>
        </p:nvSpPr>
        <p:spPr>
          <a:xfrm>
            <a:off x="575556" y="3717032"/>
            <a:ext cx="7992888" cy="1656184"/>
          </a:xfrm>
          <a:prstGeom prst="horizontalScroll">
            <a:avLst/>
          </a:prstGeom>
          <a:solidFill>
            <a:srgbClr val="33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FF00"/>
                </a:solidFill>
                <a:latin typeface="+mj-lt"/>
                <a:cs typeface="Arial" panose="020B0604020202020204" pitchFamily="34" charset="0"/>
              </a:rPr>
              <a:t>Peritonla sınırlı </a:t>
            </a:r>
            <a:r>
              <a:rPr lang="tr-TR" sz="2000" b="1" dirty="0" err="1" smtClean="0">
                <a:solidFill>
                  <a:srgbClr val="FFFF00"/>
                </a:solidFill>
                <a:latin typeface="+mj-lt"/>
                <a:cs typeface="Arial" panose="020B0604020202020204" pitchFamily="34" charset="0"/>
              </a:rPr>
              <a:t>ekstrauterin</a:t>
            </a:r>
            <a:r>
              <a:rPr lang="tr-TR" sz="2000" b="1" dirty="0" smtClean="0">
                <a:solidFill>
                  <a:srgbClr val="FFFF00"/>
                </a:solidFill>
                <a:latin typeface="+mj-lt"/>
                <a:cs typeface="Arial" panose="020B0604020202020204" pitchFamily="34" charset="0"/>
              </a:rPr>
              <a:t> hastalık varlığında: </a:t>
            </a:r>
            <a:r>
              <a:rPr lang="tr-TR" sz="2000" b="1" dirty="0" err="1" smtClean="0">
                <a:solidFill>
                  <a:srgbClr val="FFFF00"/>
                </a:solidFill>
                <a:latin typeface="+mj-lt"/>
                <a:cs typeface="Arial" panose="020B0604020202020204" pitchFamily="34" charset="0"/>
              </a:rPr>
              <a:t>Sitoredüksiyon</a:t>
            </a:r>
            <a:r>
              <a:rPr lang="tr-TR" sz="2000" b="1" dirty="0" smtClean="0">
                <a:solidFill>
                  <a:srgbClr val="FFFF00"/>
                </a:solidFill>
                <a:latin typeface="+mj-lt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tr-TR" dirty="0" err="1" smtClean="0"/>
              <a:t>Rezidiv</a:t>
            </a:r>
            <a:r>
              <a:rPr lang="tr-TR" dirty="0" smtClean="0"/>
              <a:t> tümör bırakmayacak ölçüde tüm tümörlerin çıkartılması</a:t>
            </a:r>
            <a:endParaRPr lang="tr-TR" dirty="0"/>
          </a:p>
        </p:txBody>
      </p:sp>
      <p:sp>
        <p:nvSpPr>
          <p:cNvPr id="7" name="Yatay Kaydırma 6"/>
          <p:cNvSpPr/>
          <p:nvPr/>
        </p:nvSpPr>
        <p:spPr>
          <a:xfrm>
            <a:off x="467544" y="5492980"/>
            <a:ext cx="8100900" cy="1296144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0000FF"/>
                </a:solidFill>
              </a:rPr>
              <a:t>Ekstra-</a:t>
            </a:r>
            <a:r>
              <a:rPr lang="tr-TR" sz="2000" b="1" dirty="0" err="1" smtClean="0">
                <a:solidFill>
                  <a:srgbClr val="0000FF"/>
                </a:solidFill>
              </a:rPr>
              <a:t>abdominal</a:t>
            </a:r>
            <a:r>
              <a:rPr lang="tr-TR" sz="2000" b="1" dirty="0" smtClean="0">
                <a:solidFill>
                  <a:srgbClr val="0000FF"/>
                </a:solidFill>
              </a:rPr>
              <a:t> metastaz varsa: tedavi </a:t>
            </a:r>
            <a:r>
              <a:rPr lang="tr-TR" sz="2000" b="1" dirty="0" err="1" smtClean="0">
                <a:solidFill>
                  <a:srgbClr val="0000FF"/>
                </a:solidFill>
              </a:rPr>
              <a:t>palyasyon</a:t>
            </a:r>
            <a:r>
              <a:rPr lang="tr-TR" sz="2000" b="1" dirty="0" smtClean="0">
                <a:solidFill>
                  <a:srgbClr val="0000FF"/>
                </a:solidFill>
              </a:rPr>
              <a:t> </a:t>
            </a:r>
          </a:p>
          <a:p>
            <a:pPr algn="ctr"/>
            <a:r>
              <a:rPr lang="tr-TR" dirty="0" smtClean="0">
                <a:solidFill>
                  <a:schemeClr val="tx1"/>
                </a:solidFill>
              </a:rPr>
              <a:t>Hastanın durumuna göre öncelikle KT nadiren cerrahi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69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Histerektomi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>
                <a:solidFill>
                  <a:srgbClr val="FF0000"/>
                </a:solidFill>
              </a:rPr>
              <a:t>S</a:t>
            </a:r>
            <a:r>
              <a:rPr lang="tr-TR" dirty="0" smtClean="0">
                <a:solidFill>
                  <a:srgbClr val="FF0000"/>
                </a:solidFill>
              </a:rPr>
              <a:t>onrası </a:t>
            </a:r>
            <a:r>
              <a:rPr lang="tr-TR" dirty="0">
                <a:solidFill>
                  <a:srgbClr val="FF0000"/>
                </a:solidFill>
              </a:rPr>
              <a:t>T</a:t>
            </a:r>
            <a:r>
              <a:rPr lang="tr-TR" dirty="0" smtClean="0">
                <a:solidFill>
                  <a:srgbClr val="FF0000"/>
                </a:solidFill>
              </a:rPr>
              <a:t>anı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Yatay Kaydırma 3"/>
          <p:cNvSpPr/>
          <p:nvPr/>
        </p:nvSpPr>
        <p:spPr>
          <a:xfrm>
            <a:off x="539552" y="2132856"/>
            <a:ext cx="8064896" cy="2016224"/>
          </a:xfrm>
          <a:prstGeom prst="horizontalScroll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FF00"/>
                </a:solidFill>
              </a:rPr>
              <a:t>Ekstra-</a:t>
            </a:r>
            <a:r>
              <a:rPr lang="tr-TR" sz="2000" b="1" dirty="0" err="1" smtClean="0">
                <a:solidFill>
                  <a:srgbClr val="FFFF00"/>
                </a:solidFill>
              </a:rPr>
              <a:t>abdominal</a:t>
            </a:r>
            <a:r>
              <a:rPr lang="tr-TR" sz="2000" b="1" dirty="0" smtClean="0">
                <a:solidFill>
                  <a:srgbClr val="FFFF00"/>
                </a:solidFill>
              </a:rPr>
              <a:t> </a:t>
            </a:r>
            <a:r>
              <a:rPr lang="tr-TR" sz="2000" b="1" dirty="0" err="1" smtClean="0">
                <a:solidFill>
                  <a:srgbClr val="FFFF00"/>
                </a:solidFill>
              </a:rPr>
              <a:t>metastatik</a:t>
            </a:r>
            <a:r>
              <a:rPr lang="tr-TR" sz="2000" b="1" dirty="0" smtClean="0">
                <a:solidFill>
                  <a:srgbClr val="FFFF00"/>
                </a:solidFill>
              </a:rPr>
              <a:t> hastalık </a:t>
            </a:r>
            <a:r>
              <a:rPr lang="tr-TR" sz="2000" b="1" dirty="0" err="1" smtClean="0">
                <a:solidFill>
                  <a:srgbClr val="FFFF00"/>
                </a:solidFill>
              </a:rPr>
              <a:t>yoksa:Tekrar</a:t>
            </a:r>
            <a:r>
              <a:rPr lang="tr-TR" sz="2000" b="1" dirty="0" smtClean="0">
                <a:solidFill>
                  <a:srgbClr val="FFFF00"/>
                </a:solidFill>
              </a:rPr>
              <a:t> cerrahi</a:t>
            </a:r>
          </a:p>
          <a:p>
            <a:pPr algn="ctr"/>
            <a:endParaRPr lang="tr-TR" sz="2000" b="1" dirty="0" smtClean="0">
              <a:solidFill>
                <a:srgbClr val="FFFF00"/>
              </a:solidFill>
            </a:endParaRPr>
          </a:p>
          <a:p>
            <a:pPr algn="ctr"/>
            <a:r>
              <a:rPr lang="tr-TR" dirty="0" smtClean="0"/>
              <a:t>BSO, </a:t>
            </a:r>
            <a:r>
              <a:rPr lang="tr-TR" dirty="0" err="1" smtClean="0"/>
              <a:t>pelvik</a:t>
            </a:r>
            <a:r>
              <a:rPr lang="tr-TR" dirty="0" smtClean="0"/>
              <a:t> </a:t>
            </a:r>
            <a:r>
              <a:rPr lang="tr-TR" dirty="0" err="1" smtClean="0"/>
              <a:t>paraortik</a:t>
            </a:r>
            <a:r>
              <a:rPr lang="tr-TR" dirty="0" smtClean="0"/>
              <a:t> LA, </a:t>
            </a:r>
            <a:r>
              <a:rPr lang="tr-TR" dirty="0" err="1" smtClean="0"/>
              <a:t>omentektomi</a:t>
            </a:r>
            <a:r>
              <a:rPr lang="tr-TR" dirty="0" smtClean="0"/>
              <a:t> varsa </a:t>
            </a:r>
            <a:r>
              <a:rPr lang="tr-TR" dirty="0" err="1" smtClean="0"/>
              <a:t>rezektabl</a:t>
            </a:r>
            <a:r>
              <a:rPr lang="tr-TR" dirty="0" smtClean="0"/>
              <a:t> metastazların çıkartılması</a:t>
            </a:r>
            <a:endParaRPr lang="tr-TR" dirty="0"/>
          </a:p>
        </p:txBody>
      </p:sp>
      <p:sp>
        <p:nvSpPr>
          <p:cNvPr id="5" name="Yatay Kaydırma 4"/>
          <p:cNvSpPr/>
          <p:nvPr/>
        </p:nvSpPr>
        <p:spPr>
          <a:xfrm>
            <a:off x="467544" y="4293096"/>
            <a:ext cx="8064896" cy="2160240"/>
          </a:xfrm>
          <a:prstGeom prst="horizontalScroll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FF00"/>
                </a:solidFill>
              </a:rPr>
              <a:t>Evre IVA </a:t>
            </a:r>
            <a:r>
              <a:rPr lang="tr-TR" sz="2000" b="1" dirty="0" err="1" smtClean="0">
                <a:solidFill>
                  <a:srgbClr val="FFFF00"/>
                </a:solidFill>
              </a:rPr>
              <a:t>peritoneal</a:t>
            </a:r>
            <a:r>
              <a:rPr lang="tr-TR" sz="2000" b="1" dirty="0" smtClean="0">
                <a:solidFill>
                  <a:srgbClr val="FFFF00"/>
                </a:solidFill>
              </a:rPr>
              <a:t> </a:t>
            </a:r>
            <a:r>
              <a:rPr lang="tr-TR" sz="2000" b="1" dirty="0" err="1" smtClean="0">
                <a:solidFill>
                  <a:srgbClr val="FFFF00"/>
                </a:solidFill>
              </a:rPr>
              <a:t>karsinomatozis</a:t>
            </a:r>
            <a:r>
              <a:rPr lang="tr-TR" sz="2000" b="1" dirty="0" smtClean="0">
                <a:solidFill>
                  <a:srgbClr val="FFFF00"/>
                </a:solidFill>
              </a:rPr>
              <a:t> veya organ metastazı veya ekstra-</a:t>
            </a:r>
            <a:r>
              <a:rPr lang="tr-TR" sz="2000" b="1" dirty="0" err="1" smtClean="0">
                <a:solidFill>
                  <a:srgbClr val="FFFF00"/>
                </a:solidFill>
              </a:rPr>
              <a:t>abdominal</a:t>
            </a:r>
            <a:r>
              <a:rPr lang="tr-TR" sz="2000" b="1" dirty="0" smtClean="0">
                <a:solidFill>
                  <a:srgbClr val="FFFF00"/>
                </a:solidFill>
              </a:rPr>
              <a:t> metastaz varsa: tedavi palyatif </a:t>
            </a:r>
          </a:p>
          <a:p>
            <a:pPr algn="ctr"/>
            <a:endParaRPr lang="tr-TR" sz="2000" b="1" dirty="0" smtClean="0">
              <a:solidFill>
                <a:srgbClr val="FFFF00"/>
              </a:solidFill>
            </a:endParaRPr>
          </a:p>
          <a:p>
            <a:pPr algn="ctr"/>
            <a:r>
              <a:rPr lang="tr-TR" dirty="0" smtClean="0"/>
              <a:t>Hastanın durumuna göre öncelikle KT veya nadiren cerrahi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3102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4000" dirty="0" err="1" smtClean="0">
                <a:solidFill>
                  <a:srgbClr val="FF0000"/>
                </a:solidFill>
              </a:rPr>
              <a:t>Karsinosarkom</a:t>
            </a:r>
            <a:r>
              <a:rPr lang="tr-TR" sz="4000" dirty="0" smtClean="0">
                <a:solidFill>
                  <a:srgbClr val="FF0000"/>
                </a:solidFill>
              </a:rPr>
              <a:t> lenf </a:t>
            </a:r>
            <a:r>
              <a:rPr lang="tr-TR" sz="4000" dirty="0" err="1" smtClean="0">
                <a:solidFill>
                  <a:srgbClr val="FF0000"/>
                </a:solidFill>
              </a:rPr>
              <a:t>Nodu</a:t>
            </a:r>
            <a:r>
              <a:rPr lang="tr-TR" sz="4000" dirty="0" smtClean="0">
                <a:solidFill>
                  <a:srgbClr val="FF0000"/>
                </a:solidFill>
              </a:rPr>
              <a:t> Tutulum Oranı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2636912"/>
            <a:ext cx="7532916" cy="2016224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5" name="Dikdörtgen 4"/>
          <p:cNvSpPr/>
          <p:nvPr/>
        </p:nvSpPr>
        <p:spPr>
          <a:xfrm>
            <a:off x="7452320" y="3068960"/>
            <a:ext cx="576064" cy="15121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4139952" y="6309320"/>
            <a:ext cx="5004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smtClean="0"/>
              <a:t>Nam JH. Best </a:t>
            </a:r>
            <a:r>
              <a:rPr lang="tr-TR" sz="1600" dirty="0" err="1" smtClean="0"/>
              <a:t>Pract</a:t>
            </a:r>
            <a:r>
              <a:rPr lang="tr-TR" sz="1600" dirty="0" smtClean="0"/>
              <a:t> </a:t>
            </a:r>
            <a:r>
              <a:rPr lang="tr-TR" sz="1600" dirty="0" err="1" smtClean="0"/>
              <a:t>Res</a:t>
            </a:r>
            <a:r>
              <a:rPr lang="tr-TR" sz="1600" dirty="0" smtClean="0"/>
              <a:t> </a:t>
            </a:r>
            <a:r>
              <a:rPr lang="tr-TR" sz="1600" dirty="0" err="1" smtClean="0"/>
              <a:t>Clin</a:t>
            </a:r>
            <a:r>
              <a:rPr lang="tr-TR" sz="1600" dirty="0" smtClean="0"/>
              <a:t> </a:t>
            </a:r>
            <a:r>
              <a:rPr lang="tr-TR" sz="1600" dirty="0" err="1" smtClean="0"/>
              <a:t>Obstet</a:t>
            </a:r>
            <a:r>
              <a:rPr lang="tr-TR" sz="1600" dirty="0" smtClean="0"/>
              <a:t> </a:t>
            </a:r>
            <a:r>
              <a:rPr lang="tr-TR" sz="1600" dirty="0" err="1" smtClean="0"/>
              <a:t>Gynecol</a:t>
            </a:r>
            <a:r>
              <a:rPr lang="tr-TR" sz="1600" dirty="0" smtClean="0"/>
              <a:t> 2011</a:t>
            </a:r>
            <a:endParaRPr lang="tr-TR" sz="1600" dirty="0"/>
          </a:p>
        </p:txBody>
      </p:sp>
    </p:spTree>
    <p:extLst>
      <p:ext uri="{BB962C8B-B14F-4D97-AF65-F5344CB8AC3E}">
        <p14:creationId xmlns:p14="http://schemas.microsoft.com/office/powerpoint/2010/main" val="166743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err="1" smtClean="0">
                <a:solidFill>
                  <a:srgbClr val="FF0000"/>
                </a:solidFill>
              </a:rPr>
              <a:t>Karsinosarkomda</a:t>
            </a:r>
            <a:r>
              <a:rPr lang="tr-TR" sz="4000" dirty="0" smtClean="0">
                <a:solidFill>
                  <a:srgbClr val="FF0000"/>
                </a:solidFill>
              </a:rPr>
              <a:t> </a:t>
            </a:r>
            <a:r>
              <a:rPr lang="tr-TR" sz="4000" dirty="0" err="1">
                <a:solidFill>
                  <a:srgbClr val="FF0000"/>
                </a:solidFill>
              </a:rPr>
              <a:t>L</a:t>
            </a:r>
            <a:r>
              <a:rPr lang="tr-TR" sz="4000" dirty="0" err="1" smtClean="0">
                <a:solidFill>
                  <a:srgbClr val="FF0000"/>
                </a:solidFill>
              </a:rPr>
              <a:t>enfadenektomi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Karsinosarkom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tanısı alan tüm hastalarda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lenfadenektomi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yapılmalı</a:t>
            </a:r>
          </a:p>
          <a:p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Lenfadenektomi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hastanın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survisinde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artışa neden oluyor</a:t>
            </a:r>
          </a:p>
          <a:p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1855 evre I ve II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karsinosarkomda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median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ağkalım</a:t>
            </a:r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tr-T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Lenfadenektomi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(+)  54 ay</a:t>
            </a:r>
          </a:p>
          <a:p>
            <a:pPr lvl="1"/>
            <a:r>
              <a:rPr lang="tr-TR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Lenfadenektomi</a:t>
            </a:r>
            <a:r>
              <a:rPr lang="tr-T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(-) 25 ay </a:t>
            </a:r>
          </a:p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1763688" y="6132513"/>
            <a:ext cx="5760640" cy="392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1182688" y="5877272"/>
            <a:ext cx="6845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dirty="0" err="1" smtClean="0"/>
              <a:t>Nemani</a:t>
            </a:r>
            <a:r>
              <a:rPr lang="tr-TR" dirty="0" smtClean="0"/>
              <a:t> D. </a:t>
            </a:r>
            <a:r>
              <a:rPr lang="tr-TR" dirty="0" err="1" smtClean="0"/>
              <a:t>Gynecol</a:t>
            </a:r>
            <a:r>
              <a:rPr lang="tr-TR" dirty="0" smtClean="0"/>
              <a:t> </a:t>
            </a:r>
            <a:r>
              <a:rPr lang="tr-TR" dirty="0" err="1" smtClean="0"/>
              <a:t>Oncol</a:t>
            </a:r>
            <a:r>
              <a:rPr lang="tr-TR" dirty="0" smtClean="0"/>
              <a:t> 2008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9139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err="1" smtClean="0">
                <a:solidFill>
                  <a:srgbClr val="FF0000"/>
                </a:solidFill>
              </a:rPr>
              <a:t>Karsinosarkomda</a:t>
            </a:r>
            <a:r>
              <a:rPr lang="tr-TR" sz="4000" dirty="0" smtClean="0">
                <a:solidFill>
                  <a:srgbClr val="FF0000"/>
                </a:solidFill>
              </a:rPr>
              <a:t> </a:t>
            </a:r>
            <a:r>
              <a:rPr lang="tr-TR" sz="4000" dirty="0" err="1" smtClean="0">
                <a:solidFill>
                  <a:srgbClr val="FF0000"/>
                </a:solidFill>
              </a:rPr>
              <a:t>Sitoredüksiyon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Nitelikli kanıt çok olmamasına rağmen ileri evre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karsinosarkomlarda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(evre III ve IVA) yapılabiliyorsa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komplet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sitoredüksiyondan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hasta yarar görür</a:t>
            </a:r>
          </a:p>
          <a:p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Retrosepktif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çalışma 44 hasta (14 IIIC, 30 IVB) 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median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sağkalım</a:t>
            </a:r>
            <a:endParaRPr lang="tr-T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tr-TR" sz="20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Komplet</a:t>
            </a:r>
            <a:r>
              <a:rPr lang="tr-TR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0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sitoredüksiyon</a:t>
            </a:r>
            <a:r>
              <a:rPr lang="tr-TR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		52 ay</a:t>
            </a:r>
          </a:p>
          <a:p>
            <a:pPr lvl="1"/>
            <a:r>
              <a:rPr lang="tr-TR" sz="20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Gross</a:t>
            </a:r>
            <a:r>
              <a:rPr lang="tr-TR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0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rezidiv</a:t>
            </a:r>
            <a:r>
              <a:rPr lang="tr-TR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tümör kalanlar	9 ay  </a:t>
            </a:r>
            <a:endParaRPr lang="tr-TR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4355976" y="6104494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Tanner</a:t>
            </a:r>
            <a:r>
              <a:rPr lang="tr-TR" dirty="0" smtClean="0"/>
              <a:t> EJ. </a:t>
            </a:r>
            <a:r>
              <a:rPr lang="tr-TR" dirty="0" err="1" smtClean="0"/>
              <a:t>Gynecol</a:t>
            </a:r>
            <a:r>
              <a:rPr lang="tr-TR" dirty="0" smtClean="0"/>
              <a:t> </a:t>
            </a:r>
            <a:r>
              <a:rPr lang="tr-TR" dirty="0" err="1" smtClean="0"/>
              <a:t>Oncol</a:t>
            </a:r>
            <a:r>
              <a:rPr lang="tr-TR" dirty="0" smtClean="0"/>
              <a:t> 2011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3938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9336" t="21875" r="32031" b="11458"/>
          <a:stretch>
            <a:fillRect/>
          </a:stretch>
        </p:blipFill>
        <p:spPr bwMode="auto">
          <a:xfrm>
            <a:off x="428596" y="214290"/>
            <a:ext cx="8358214" cy="644488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FF0000"/>
                </a:solidFill>
              </a:rPr>
              <a:t>İTF Jinekolojik Onkoloji 2007-2017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204864"/>
            <a:ext cx="4391025" cy="1571625"/>
          </a:xfrm>
          <a:ln>
            <a:solidFill>
              <a:schemeClr val="accent1"/>
            </a:solidFill>
          </a:ln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492" y="1844825"/>
            <a:ext cx="2557629" cy="2304256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221088"/>
            <a:ext cx="2567377" cy="247344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4339824"/>
            <a:ext cx="2366392" cy="216765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4941168"/>
            <a:ext cx="1584970" cy="139831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45735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24024" t="16666" r="20312" b="7291"/>
          <a:stretch>
            <a:fillRect/>
          </a:stretch>
        </p:blipFill>
        <p:spPr bwMode="auto">
          <a:xfrm>
            <a:off x="642909" y="428604"/>
            <a:ext cx="7902217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Oval"/>
          <p:cNvSpPr/>
          <p:nvPr/>
        </p:nvSpPr>
        <p:spPr>
          <a:xfrm>
            <a:off x="1857356" y="2143116"/>
            <a:ext cx="500066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1785918" y="3929066"/>
            <a:ext cx="571504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Özet-1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b="1" dirty="0" err="1" smtClean="0"/>
              <a:t>Leiomyosarkom</a:t>
            </a:r>
            <a:r>
              <a:rPr lang="tr-TR" sz="2000" b="1" dirty="0" smtClean="0"/>
              <a:t> ve ESS </a:t>
            </a:r>
            <a:r>
              <a:rPr lang="tr-TR" sz="2000" dirty="0" err="1" smtClean="0"/>
              <a:t>lar</a:t>
            </a:r>
            <a:r>
              <a:rPr lang="tr-TR" sz="2000" dirty="0" smtClean="0"/>
              <a:t> daha çok </a:t>
            </a:r>
            <a:r>
              <a:rPr lang="tr-TR" sz="2000" dirty="0" err="1" smtClean="0"/>
              <a:t>histerektomi</a:t>
            </a:r>
            <a:r>
              <a:rPr lang="tr-TR" sz="2000" dirty="0" smtClean="0"/>
              <a:t> veya </a:t>
            </a:r>
            <a:r>
              <a:rPr lang="tr-TR" sz="2000" dirty="0" err="1" smtClean="0"/>
              <a:t>myomektomi</a:t>
            </a:r>
            <a:r>
              <a:rPr lang="tr-TR" sz="2000" dirty="0" smtClean="0"/>
              <a:t> sonrası tanı alırken, </a:t>
            </a:r>
            <a:r>
              <a:rPr lang="tr-TR" sz="2000" dirty="0" err="1" smtClean="0"/>
              <a:t>karsinosarkomlar</a:t>
            </a:r>
            <a:r>
              <a:rPr lang="tr-TR" sz="2000" dirty="0" smtClean="0"/>
              <a:t> daha çok </a:t>
            </a:r>
            <a:r>
              <a:rPr lang="tr-TR" sz="2000" dirty="0" err="1" smtClean="0"/>
              <a:t>endometrial</a:t>
            </a:r>
            <a:r>
              <a:rPr lang="tr-TR" sz="2000" dirty="0" smtClean="0"/>
              <a:t> biyopsi ile tanı alırlar</a:t>
            </a:r>
          </a:p>
          <a:p>
            <a:pPr lvl="1"/>
            <a:r>
              <a:rPr lang="tr-TR" sz="1600" i="1" dirty="0" err="1" smtClean="0">
                <a:solidFill>
                  <a:srgbClr val="000066"/>
                </a:solidFill>
              </a:rPr>
              <a:t>Leiomyosarkom</a:t>
            </a:r>
            <a:r>
              <a:rPr lang="tr-TR" sz="1600" i="1" dirty="0" smtClean="0">
                <a:solidFill>
                  <a:srgbClr val="000066"/>
                </a:solidFill>
              </a:rPr>
              <a:t> ve ESS </a:t>
            </a:r>
            <a:r>
              <a:rPr lang="tr-TR" sz="1600" i="1" dirty="0" err="1" smtClean="0">
                <a:solidFill>
                  <a:srgbClr val="000066"/>
                </a:solidFill>
              </a:rPr>
              <a:t>yi</a:t>
            </a:r>
            <a:r>
              <a:rPr lang="tr-TR" sz="1600" i="1" dirty="0" smtClean="0">
                <a:solidFill>
                  <a:srgbClr val="000066"/>
                </a:solidFill>
              </a:rPr>
              <a:t> </a:t>
            </a:r>
            <a:r>
              <a:rPr lang="tr-TR" sz="1600" i="1" dirty="0" err="1" smtClean="0">
                <a:solidFill>
                  <a:srgbClr val="000066"/>
                </a:solidFill>
              </a:rPr>
              <a:t>preoperatif</a:t>
            </a:r>
            <a:r>
              <a:rPr lang="tr-TR" sz="1600" i="1" dirty="0" smtClean="0">
                <a:solidFill>
                  <a:srgbClr val="000066"/>
                </a:solidFill>
              </a:rPr>
              <a:t> dönemde </a:t>
            </a:r>
            <a:r>
              <a:rPr lang="tr-TR" sz="1600" i="1" dirty="0" err="1" smtClean="0">
                <a:solidFill>
                  <a:srgbClr val="000066"/>
                </a:solidFill>
              </a:rPr>
              <a:t>myomlardan</a:t>
            </a:r>
            <a:r>
              <a:rPr lang="tr-TR" sz="1600" i="1" dirty="0" smtClean="0">
                <a:solidFill>
                  <a:srgbClr val="000066"/>
                </a:solidFill>
              </a:rPr>
              <a:t> ayırt etmek genellikle mümkün değildir</a:t>
            </a:r>
          </a:p>
          <a:p>
            <a:r>
              <a:rPr lang="tr-TR" sz="2000" b="1" dirty="0" err="1" smtClean="0"/>
              <a:t>Leimyosarkomlarda</a:t>
            </a:r>
            <a:r>
              <a:rPr lang="tr-TR" sz="2000" b="1" dirty="0" smtClean="0"/>
              <a:t> </a:t>
            </a:r>
            <a:r>
              <a:rPr lang="tr-TR" sz="2000" dirty="0" smtClean="0"/>
              <a:t>temel tedavi </a:t>
            </a:r>
            <a:r>
              <a:rPr lang="tr-TR" sz="2000" dirty="0" err="1" smtClean="0"/>
              <a:t>histerektomidir</a:t>
            </a:r>
            <a:r>
              <a:rPr lang="tr-TR" sz="2000" dirty="0" smtClean="0"/>
              <a:t>. Genç hastalarda </a:t>
            </a:r>
            <a:r>
              <a:rPr lang="tr-TR" sz="2000" dirty="0" err="1" smtClean="0"/>
              <a:t>overler</a:t>
            </a:r>
            <a:r>
              <a:rPr lang="tr-TR" sz="2000" dirty="0" smtClean="0"/>
              <a:t> korunabilir. Tubalar alınmalıdır. Lenf </a:t>
            </a:r>
            <a:r>
              <a:rPr lang="tr-TR" sz="2000" dirty="0" err="1" smtClean="0"/>
              <a:t>nodu</a:t>
            </a:r>
            <a:r>
              <a:rPr lang="tr-TR" sz="2000" dirty="0" smtClean="0"/>
              <a:t> tutulum </a:t>
            </a:r>
            <a:r>
              <a:rPr lang="tr-TR" sz="2000" dirty="0" err="1" smtClean="0"/>
              <a:t>insidansı</a:t>
            </a:r>
            <a:r>
              <a:rPr lang="tr-TR" sz="2000" dirty="0" smtClean="0"/>
              <a:t> çok düşük olduğu için </a:t>
            </a:r>
            <a:r>
              <a:rPr lang="tr-TR" sz="2000" dirty="0" err="1" smtClean="0"/>
              <a:t>lenfadenektomi</a:t>
            </a:r>
            <a:r>
              <a:rPr lang="tr-TR" sz="2000" dirty="0" smtClean="0"/>
              <a:t> yapmaya gerek yoktur. </a:t>
            </a:r>
            <a:r>
              <a:rPr lang="tr-TR" sz="2000" dirty="0" err="1" smtClean="0"/>
              <a:t>Bulky</a:t>
            </a:r>
            <a:r>
              <a:rPr lang="tr-TR" sz="2000" dirty="0" smtClean="0"/>
              <a:t> lenf </a:t>
            </a:r>
            <a:r>
              <a:rPr lang="tr-TR" sz="2000" dirty="0" err="1" smtClean="0"/>
              <a:t>nodları</a:t>
            </a:r>
            <a:r>
              <a:rPr lang="tr-TR" sz="2000" dirty="0" smtClean="0"/>
              <a:t> çıkarılmalıdır</a:t>
            </a:r>
          </a:p>
          <a:p>
            <a:pPr lvl="1"/>
            <a:r>
              <a:rPr lang="tr-TR" sz="1600" i="1" dirty="0" err="1" smtClean="0">
                <a:solidFill>
                  <a:srgbClr val="000066"/>
                </a:solidFill>
              </a:rPr>
              <a:t>Myomektomi</a:t>
            </a:r>
            <a:r>
              <a:rPr lang="tr-TR" sz="1600" i="1" dirty="0" smtClean="0">
                <a:solidFill>
                  <a:srgbClr val="000066"/>
                </a:solidFill>
              </a:rPr>
              <a:t> veya </a:t>
            </a:r>
            <a:r>
              <a:rPr lang="tr-TR" sz="1600" i="1" dirty="0" err="1" smtClean="0">
                <a:solidFill>
                  <a:srgbClr val="000066"/>
                </a:solidFill>
              </a:rPr>
              <a:t>subtotal</a:t>
            </a:r>
            <a:r>
              <a:rPr lang="tr-TR" sz="1600" i="1" dirty="0" smtClean="0">
                <a:solidFill>
                  <a:srgbClr val="000066"/>
                </a:solidFill>
              </a:rPr>
              <a:t> </a:t>
            </a:r>
            <a:r>
              <a:rPr lang="tr-TR" sz="1600" i="1" dirty="0" err="1" smtClean="0">
                <a:solidFill>
                  <a:srgbClr val="000066"/>
                </a:solidFill>
              </a:rPr>
              <a:t>histerektomi</a:t>
            </a:r>
            <a:r>
              <a:rPr lang="tr-TR" sz="1600" i="1" dirty="0" smtClean="0">
                <a:solidFill>
                  <a:srgbClr val="000066"/>
                </a:solidFill>
              </a:rPr>
              <a:t> sonrası </a:t>
            </a:r>
            <a:r>
              <a:rPr lang="tr-TR" sz="1600" i="1" dirty="0" err="1" smtClean="0">
                <a:solidFill>
                  <a:srgbClr val="000066"/>
                </a:solidFill>
              </a:rPr>
              <a:t>leimyosarkom</a:t>
            </a:r>
            <a:r>
              <a:rPr lang="tr-TR" sz="1600" i="1" dirty="0" smtClean="0">
                <a:solidFill>
                  <a:srgbClr val="000066"/>
                </a:solidFill>
              </a:rPr>
              <a:t> gelen olgularda cerrahi metastaz taramasını takiben tamamlanmalıdır.</a:t>
            </a:r>
          </a:p>
          <a:p>
            <a:pPr lvl="1"/>
            <a:r>
              <a:rPr lang="tr-TR" sz="1600" i="1" dirty="0" err="1" smtClean="0">
                <a:solidFill>
                  <a:srgbClr val="000066"/>
                </a:solidFill>
              </a:rPr>
              <a:t>Histerektomi</a:t>
            </a:r>
            <a:r>
              <a:rPr lang="tr-TR" sz="1600" i="1" dirty="0" smtClean="0">
                <a:solidFill>
                  <a:srgbClr val="000066"/>
                </a:solidFill>
              </a:rPr>
              <a:t> sonrası </a:t>
            </a:r>
            <a:r>
              <a:rPr lang="tr-TR" sz="1600" i="1" dirty="0" err="1" smtClean="0">
                <a:solidFill>
                  <a:srgbClr val="000066"/>
                </a:solidFill>
              </a:rPr>
              <a:t>leimyosarkom</a:t>
            </a:r>
            <a:r>
              <a:rPr lang="tr-TR" sz="1600" i="1" dirty="0" smtClean="0">
                <a:solidFill>
                  <a:srgbClr val="000066"/>
                </a:solidFill>
              </a:rPr>
              <a:t> gelen olgularda olası metastaz taraması yapılmalı </a:t>
            </a:r>
            <a:r>
              <a:rPr lang="tr-TR" sz="1600" i="1" dirty="0" err="1" smtClean="0">
                <a:solidFill>
                  <a:srgbClr val="000066"/>
                </a:solidFill>
              </a:rPr>
              <a:t>rezektabl</a:t>
            </a:r>
            <a:r>
              <a:rPr lang="tr-TR" sz="1600" i="1" dirty="0" smtClean="0">
                <a:solidFill>
                  <a:srgbClr val="000066"/>
                </a:solidFill>
              </a:rPr>
              <a:t> metastaz varsa </a:t>
            </a:r>
            <a:r>
              <a:rPr lang="tr-TR" sz="1600" i="1" dirty="0" err="1" smtClean="0">
                <a:solidFill>
                  <a:srgbClr val="000066"/>
                </a:solidFill>
              </a:rPr>
              <a:t>sitoredüksiyon</a:t>
            </a:r>
            <a:r>
              <a:rPr lang="tr-TR" sz="1600" i="1" dirty="0" smtClean="0">
                <a:solidFill>
                  <a:srgbClr val="000066"/>
                </a:solidFill>
              </a:rPr>
              <a:t> yapılmalı</a:t>
            </a:r>
          </a:p>
          <a:p>
            <a:endParaRPr lang="tr-TR" sz="2000" dirty="0" smtClean="0"/>
          </a:p>
          <a:p>
            <a:endParaRPr lang="tr-TR" sz="2000" dirty="0" smtClean="0"/>
          </a:p>
          <a:p>
            <a:endParaRPr lang="tr-TR" sz="2000" dirty="0" smtClean="0"/>
          </a:p>
          <a:p>
            <a:endParaRPr lang="tr-T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Özet-2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dirty="0" err="1" smtClean="0"/>
              <a:t>Leiomyosarkom</a:t>
            </a:r>
            <a:r>
              <a:rPr lang="tr-TR" sz="2000" dirty="0" smtClean="0"/>
              <a:t> şüphesi olan hastalarda </a:t>
            </a:r>
            <a:r>
              <a:rPr lang="tr-TR" sz="2000" b="1" dirty="0" err="1" smtClean="0"/>
              <a:t>moselasyondan</a:t>
            </a:r>
            <a:r>
              <a:rPr lang="tr-TR" sz="2000" dirty="0" smtClean="0"/>
              <a:t> kaçınmalı, yapılacaksa  seçici davranarak kapalı sistemle </a:t>
            </a:r>
            <a:r>
              <a:rPr lang="tr-TR" sz="2000" dirty="0" err="1" smtClean="0"/>
              <a:t>morsele</a:t>
            </a:r>
            <a:r>
              <a:rPr lang="tr-TR" sz="2000" smtClean="0"/>
              <a:t> edilmeli</a:t>
            </a:r>
            <a:endParaRPr lang="tr-TR" sz="2000" dirty="0" smtClean="0"/>
          </a:p>
          <a:p>
            <a:pPr lvl="1"/>
            <a:r>
              <a:rPr lang="tr-TR" sz="1800" i="1" dirty="0" err="1" smtClean="0">
                <a:solidFill>
                  <a:srgbClr val="000066"/>
                </a:solidFill>
              </a:rPr>
              <a:t>Morselasyon</a:t>
            </a:r>
            <a:r>
              <a:rPr lang="tr-TR" sz="1800" i="1" dirty="0" smtClean="0">
                <a:solidFill>
                  <a:srgbClr val="000066"/>
                </a:solidFill>
              </a:rPr>
              <a:t> sonrası </a:t>
            </a:r>
            <a:r>
              <a:rPr lang="tr-TR" sz="1800" i="1" dirty="0" err="1" smtClean="0">
                <a:solidFill>
                  <a:srgbClr val="000066"/>
                </a:solidFill>
              </a:rPr>
              <a:t>leiomyosarkom</a:t>
            </a:r>
            <a:r>
              <a:rPr lang="tr-TR" sz="1800" i="1" dirty="0" smtClean="0">
                <a:solidFill>
                  <a:srgbClr val="000066"/>
                </a:solidFill>
              </a:rPr>
              <a:t> gelen olgularda tarama yapıldıktan sonra cerrahi </a:t>
            </a:r>
            <a:r>
              <a:rPr lang="tr-TR" sz="1800" i="1" dirty="0" err="1" smtClean="0">
                <a:solidFill>
                  <a:srgbClr val="000066"/>
                </a:solidFill>
              </a:rPr>
              <a:t>eksplorasyon</a:t>
            </a:r>
            <a:r>
              <a:rPr lang="tr-TR" sz="1800" i="1" dirty="0" smtClean="0">
                <a:solidFill>
                  <a:srgbClr val="000066"/>
                </a:solidFill>
              </a:rPr>
              <a:t> yapılmalı ve cerrahi tamamlanmalı </a:t>
            </a:r>
          </a:p>
          <a:p>
            <a:r>
              <a:rPr lang="tr-TR" sz="2000" dirty="0" smtClean="0"/>
              <a:t>Biyopsi ile tanı konulan </a:t>
            </a:r>
            <a:r>
              <a:rPr lang="tr-TR" sz="2000" b="1" dirty="0" err="1" smtClean="0"/>
              <a:t>endometrial</a:t>
            </a:r>
            <a:r>
              <a:rPr lang="tr-TR" sz="2000" b="1" dirty="0" smtClean="0"/>
              <a:t> </a:t>
            </a:r>
            <a:r>
              <a:rPr lang="tr-TR" sz="2000" b="1" dirty="0" err="1" smtClean="0"/>
              <a:t>stromal</a:t>
            </a:r>
            <a:r>
              <a:rPr lang="tr-TR" sz="2000" b="1" dirty="0" smtClean="0"/>
              <a:t> sarkomlu </a:t>
            </a:r>
            <a:r>
              <a:rPr lang="tr-TR" sz="2000" dirty="0" smtClean="0"/>
              <a:t>hastalarda </a:t>
            </a:r>
            <a:r>
              <a:rPr lang="tr-TR" sz="2000" dirty="0" err="1" smtClean="0"/>
              <a:t>histerektomi</a:t>
            </a:r>
            <a:r>
              <a:rPr lang="tr-TR" sz="2000" dirty="0" smtClean="0"/>
              <a:t> yapılmalı, </a:t>
            </a:r>
            <a:r>
              <a:rPr lang="tr-TR" sz="2000" dirty="0" err="1" smtClean="0"/>
              <a:t>perimeonopoz</a:t>
            </a:r>
            <a:r>
              <a:rPr lang="tr-TR" sz="2000" dirty="0" smtClean="0"/>
              <a:t> ve </a:t>
            </a:r>
            <a:r>
              <a:rPr lang="tr-TR" sz="2000" dirty="0" err="1" smtClean="0"/>
              <a:t>menopozal</a:t>
            </a:r>
            <a:r>
              <a:rPr lang="tr-TR" sz="2000" dirty="0" smtClean="0"/>
              <a:t> hastalarda BSO eklenmeli.</a:t>
            </a:r>
          </a:p>
          <a:p>
            <a:r>
              <a:rPr lang="tr-TR" sz="2000" dirty="0" err="1" smtClean="0"/>
              <a:t>Lenfadenektomi</a:t>
            </a:r>
            <a:r>
              <a:rPr lang="tr-TR" sz="2000" dirty="0" smtClean="0"/>
              <a:t> yapılması tartışmalı. Lenf </a:t>
            </a:r>
            <a:r>
              <a:rPr lang="tr-TR" sz="2000" dirty="0" err="1" smtClean="0"/>
              <a:t>nodu</a:t>
            </a:r>
            <a:r>
              <a:rPr lang="tr-TR" sz="2000" dirty="0" smtClean="0"/>
              <a:t> tutulum </a:t>
            </a:r>
            <a:r>
              <a:rPr lang="tr-TR" sz="2000" dirty="0" err="1" smtClean="0"/>
              <a:t>insidansı</a:t>
            </a:r>
            <a:r>
              <a:rPr lang="tr-TR" sz="2000" dirty="0" smtClean="0"/>
              <a:t> düşük.  </a:t>
            </a:r>
            <a:r>
              <a:rPr lang="tr-TR" sz="2000" dirty="0" err="1" smtClean="0"/>
              <a:t>Bulky</a:t>
            </a:r>
            <a:r>
              <a:rPr lang="tr-TR" sz="2000" dirty="0" smtClean="0"/>
              <a:t> lenf, ileri evre tümör varlığında yapılmalı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Özet-3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Histerektomi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sonrası tanı konmuş ise metastaz taraması yapılmalı, </a:t>
            </a:r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rezektabl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metastazlar çıkarılmalı. </a:t>
            </a:r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Rezektabl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değise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KT önerilmeli</a:t>
            </a:r>
          </a:p>
          <a:p>
            <a:r>
              <a:rPr lang="tr-TR" sz="2000" b="1" dirty="0" err="1" smtClean="0">
                <a:latin typeface="Arial" pitchFamily="34" charset="0"/>
                <a:cs typeface="Arial" pitchFamily="34" charset="0"/>
              </a:rPr>
              <a:t>Undiferensiye</a:t>
            </a:r>
            <a:r>
              <a:rPr lang="tr-TR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000" b="1" dirty="0" err="1" smtClean="0">
                <a:latin typeface="Arial" pitchFamily="34" charset="0"/>
                <a:cs typeface="Arial" pitchFamily="34" charset="0"/>
              </a:rPr>
              <a:t>endometrial</a:t>
            </a:r>
            <a:r>
              <a:rPr lang="tr-TR" sz="2000" b="1" dirty="0" smtClean="0">
                <a:latin typeface="Arial" pitchFamily="34" charset="0"/>
                <a:cs typeface="Arial" pitchFamily="34" charset="0"/>
              </a:rPr>
              <a:t> sarkomlar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kötü </a:t>
            </a:r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prognozlu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olup cerrahide </a:t>
            </a:r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histerektomi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BSO </a:t>
            </a:r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sitoredüksiyon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yapılmalı, </a:t>
            </a:r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lenfadenektominin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rolü tartışmalı</a:t>
            </a:r>
          </a:p>
          <a:p>
            <a:r>
              <a:rPr lang="tr-TR" sz="2000" b="1" dirty="0" err="1" smtClean="0">
                <a:latin typeface="Arial" pitchFamily="34" charset="0"/>
                <a:cs typeface="Arial" pitchFamily="34" charset="0"/>
              </a:rPr>
              <a:t>Karsinosarkomlar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high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grade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endometrial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karsinomlar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gibi </a:t>
            </a:r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değerlendirlmeli</a:t>
            </a:r>
            <a:endParaRPr lang="tr-TR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tr-TR" sz="1800" i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Biyopsi ile </a:t>
            </a:r>
            <a:r>
              <a:rPr lang="tr-TR" sz="1800" i="1" dirty="0" err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karsinorakom</a:t>
            </a:r>
            <a:r>
              <a:rPr lang="tr-TR" sz="1800" i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tanısı alan olgular tam bir cerrahi </a:t>
            </a:r>
            <a:r>
              <a:rPr lang="tr-TR" sz="1800" i="1" dirty="0" err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evreleme</a:t>
            </a:r>
            <a:r>
              <a:rPr lang="tr-TR" sz="1800" i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tr-TR" sz="1800" i="1" dirty="0" err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histerektomi</a:t>
            </a:r>
            <a:r>
              <a:rPr lang="tr-TR" sz="1800" i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BSO </a:t>
            </a:r>
            <a:r>
              <a:rPr lang="tr-TR" sz="1800" i="1" dirty="0" err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omenteketomi</a:t>
            </a:r>
            <a:r>
              <a:rPr lang="tr-TR" sz="1800" i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800" i="1" dirty="0" err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pelvik</a:t>
            </a:r>
            <a:r>
              <a:rPr lang="tr-TR" sz="1800" i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para-</a:t>
            </a:r>
            <a:r>
              <a:rPr lang="tr-TR" sz="1800" i="1" dirty="0" err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aortik</a:t>
            </a:r>
            <a:r>
              <a:rPr lang="tr-TR" sz="1800" i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800" i="1" dirty="0" err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lenfadenektomi</a:t>
            </a:r>
            <a:r>
              <a:rPr lang="tr-TR" sz="1800" i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) ve </a:t>
            </a:r>
            <a:r>
              <a:rPr lang="tr-TR" sz="1800" i="1" dirty="0" err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sitoredükdiyon</a:t>
            </a:r>
            <a:r>
              <a:rPr lang="tr-TR" sz="1800" i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yapılmalı</a:t>
            </a:r>
          </a:p>
          <a:p>
            <a:pPr lvl="1"/>
            <a:r>
              <a:rPr lang="tr-TR" sz="1800" i="1" dirty="0" err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Histerektomi</a:t>
            </a:r>
            <a:r>
              <a:rPr lang="tr-TR" sz="1800" i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sonrası </a:t>
            </a:r>
            <a:r>
              <a:rPr lang="tr-TR" sz="1800" i="1" dirty="0" err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karsinosarkom</a:t>
            </a:r>
            <a:r>
              <a:rPr lang="tr-TR" sz="1800" i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gelen olgularda görüntüleme ile </a:t>
            </a:r>
            <a:r>
              <a:rPr lang="tr-TR" sz="1800" i="1" dirty="0" err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nonrezektabl</a:t>
            </a:r>
            <a:r>
              <a:rPr lang="tr-TR" sz="1800" i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metastaz yoksa </a:t>
            </a:r>
            <a:r>
              <a:rPr lang="tr-TR" sz="1800" i="1" dirty="0" err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restaging</a:t>
            </a:r>
            <a:r>
              <a:rPr lang="tr-TR" sz="1800" i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yapılmalı </a:t>
            </a:r>
            <a:endParaRPr lang="tr-TR" sz="1800" i="1" dirty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364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29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Leiomyosarkom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err="1" smtClean="0"/>
              <a:t>Uterus</a:t>
            </a:r>
            <a:r>
              <a:rPr lang="tr-TR" sz="2400" dirty="0" smtClean="0"/>
              <a:t> düz kasından çıkan tümörlerdir</a:t>
            </a:r>
          </a:p>
          <a:p>
            <a:r>
              <a:rPr lang="tr-TR" sz="2400" dirty="0" smtClean="0"/>
              <a:t>Ortalama görülme yaşı 55 </a:t>
            </a:r>
          </a:p>
          <a:p>
            <a:r>
              <a:rPr lang="tr-TR" sz="2400" dirty="0" smtClean="0"/>
              <a:t>Hastalığın evresinden bağımsız yüksek </a:t>
            </a:r>
            <a:r>
              <a:rPr lang="tr-TR" sz="2400" dirty="0" err="1" smtClean="0"/>
              <a:t>rekürrens</a:t>
            </a:r>
            <a:r>
              <a:rPr lang="tr-TR" sz="2400" dirty="0" smtClean="0"/>
              <a:t> ve ölümle seyreden agresif tümörlerdir</a:t>
            </a:r>
          </a:p>
          <a:p>
            <a:r>
              <a:rPr lang="tr-TR" sz="2400" b="1" dirty="0" err="1" smtClean="0"/>
              <a:t>Rekürrens</a:t>
            </a:r>
            <a:r>
              <a:rPr lang="tr-TR" sz="2400" b="1" dirty="0" smtClean="0"/>
              <a:t> oranları </a:t>
            </a:r>
          </a:p>
          <a:p>
            <a:pPr lvl="1"/>
            <a:r>
              <a:rPr lang="tr-TR" sz="2000" dirty="0" smtClean="0"/>
              <a:t>%53-71 </a:t>
            </a:r>
          </a:p>
          <a:p>
            <a:r>
              <a:rPr lang="tr-TR" sz="2400" b="1" dirty="0" smtClean="0"/>
              <a:t>5 yıllık </a:t>
            </a:r>
            <a:r>
              <a:rPr lang="tr-TR" sz="2400" b="1" dirty="0" err="1" smtClean="0"/>
              <a:t>sağkalım</a:t>
            </a:r>
            <a:endParaRPr lang="tr-TR" sz="2400" b="1" dirty="0" smtClean="0"/>
          </a:p>
          <a:p>
            <a:pPr lvl="1"/>
            <a:r>
              <a:rPr lang="tr-TR" sz="2000" dirty="0" smtClean="0"/>
              <a:t>Evre 1		%51</a:t>
            </a:r>
          </a:p>
          <a:p>
            <a:pPr lvl="1"/>
            <a:r>
              <a:rPr lang="tr-TR" sz="2000" dirty="0" smtClean="0"/>
              <a:t>Evre 2 		%25</a:t>
            </a:r>
            <a:endParaRPr lang="tr-TR" sz="20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5000628" y="6143644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D’Angelo</a:t>
            </a:r>
            <a:r>
              <a:rPr lang="tr-TR" dirty="0" smtClean="0"/>
              <a:t> E. </a:t>
            </a:r>
            <a:r>
              <a:rPr lang="tr-TR" dirty="0" err="1" smtClean="0"/>
              <a:t>Gynecol</a:t>
            </a:r>
            <a:r>
              <a:rPr lang="tr-TR" dirty="0" smtClean="0"/>
              <a:t> </a:t>
            </a:r>
            <a:r>
              <a:rPr lang="tr-TR" dirty="0" err="1" smtClean="0"/>
              <a:t>Oncol</a:t>
            </a:r>
            <a:r>
              <a:rPr lang="tr-TR" dirty="0" smtClean="0"/>
              <a:t> 2009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Leiomyosarkomda</a:t>
            </a:r>
            <a:r>
              <a:rPr lang="tr-TR" dirty="0" smtClean="0">
                <a:solidFill>
                  <a:srgbClr val="FF0000"/>
                </a:solidFill>
              </a:rPr>
              <a:t> Tanı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Olguların çoğunda tanı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benign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ön tanıyla yapılan  </a:t>
            </a:r>
            <a:r>
              <a:rPr lang="tr-TR" sz="2400" b="1" dirty="0" err="1" smtClean="0">
                <a:latin typeface="Arial" pitchFamily="34" charset="0"/>
                <a:cs typeface="Arial" pitchFamily="34" charset="0"/>
              </a:rPr>
              <a:t>histerektomilerden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veya </a:t>
            </a:r>
            <a:r>
              <a:rPr lang="tr-TR" sz="2400" b="1" dirty="0" err="1" smtClean="0">
                <a:latin typeface="Arial" pitchFamily="34" charset="0"/>
                <a:cs typeface="Arial" pitchFamily="34" charset="0"/>
              </a:rPr>
              <a:t>myomektomiden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sonra koyulur </a:t>
            </a:r>
          </a:p>
          <a:p>
            <a:endParaRPr lang="tr-TR" sz="2400" dirty="0" smtClean="0">
              <a:latin typeface="Arial" pitchFamily="34" charset="0"/>
              <a:cs typeface="Arial" pitchFamily="34" charset="0"/>
            </a:endParaRPr>
          </a:p>
          <a:p>
            <a:endParaRPr lang="tr-TR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Sarkom şüphesi ile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opere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edilenlerin çoğu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benign</a:t>
            </a:r>
            <a:endParaRPr lang="tr-TR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Sarkom çıkanlarında çoğu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benign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görünümlü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myomlar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4929190" y="3143248"/>
            <a:ext cx="36433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600" dirty="0" err="1" smtClean="0"/>
              <a:t>Giuntoli</a:t>
            </a:r>
            <a:r>
              <a:rPr lang="tr-TR" sz="1600" dirty="0" smtClean="0"/>
              <a:t> </a:t>
            </a:r>
            <a:r>
              <a:rPr lang="tr-TR" sz="1600" dirty="0" err="1" smtClean="0"/>
              <a:t>Rl</a:t>
            </a:r>
            <a:r>
              <a:rPr lang="tr-TR" sz="1600" dirty="0" smtClean="0"/>
              <a:t>. </a:t>
            </a:r>
            <a:r>
              <a:rPr lang="tr-TR" sz="1600" dirty="0" err="1" smtClean="0"/>
              <a:t>Gynecol</a:t>
            </a:r>
            <a:r>
              <a:rPr lang="tr-TR" sz="1600" dirty="0" smtClean="0"/>
              <a:t> </a:t>
            </a:r>
            <a:r>
              <a:rPr lang="tr-TR" sz="1600" dirty="0" err="1" smtClean="0"/>
              <a:t>Oncol</a:t>
            </a:r>
            <a:r>
              <a:rPr lang="tr-TR" sz="1600" dirty="0" smtClean="0"/>
              <a:t> 2003</a:t>
            </a:r>
          </a:p>
        </p:txBody>
      </p:sp>
    </p:spTree>
    <p:extLst>
      <p:ext uri="{BB962C8B-B14F-4D97-AF65-F5344CB8AC3E}">
        <p14:creationId xmlns:p14="http://schemas.microsoft.com/office/powerpoint/2010/main" val="168391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Preoperatif</a:t>
            </a:r>
            <a:r>
              <a:rPr lang="tr-TR" dirty="0" smtClean="0">
                <a:solidFill>
                  <a:srgbClr val="FF0000"/>
                </a:solidFill>
              </a:rPr>
              <a:t> ve </a:t>
            </a:r>
            <a:r>
              <a:rPr lang="tr-TR" dirty="0" err="1" smtClean="0">
                <a:solidFill>
                  <a:srgbClr val="FF0000"/>
                </a:solidFill>
              </a:rPr>
              <a:t>İntroperatif</a:t>
            </a:r>
            <a:r>
              <a:rPr lang="tr-TR" dirty="0" smtClean="0">
                <a:solidFill>
                  <a:srgbClr val="FF0000"/>
                </a:solidFill>
              </a:rPr>
              <a:t> tanı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smtClean="0">
                <a:latin typeface="Arial" pitchFamily="34" charset="0"/>
                <a:cs typeface="Arial" pitchFamily="34" charset="0"/>
              </a:rPr>
              <a:t>Çoğunlukla tanı </a:t>
            </a:r>
            <a:r>
              <a:rPr lang="tr-TR" sz="2800" dirty="0" err="1" smtClean="0">
                <a:latin typeface="Arial" pitchFamily="34" charset="0"/>
                <a:cs typeface="Arial" pitchFamily="34" charset="0"/>
              </a:rPr>
              <a:t>postoperatif</a:t>
            </a:r>
            <a:r>
              <a:rPr lang="tr-TR" sz="2800" dirty="0" smtClean="0">
                <a:latin typeface="Arial" pitchFamily="34" charset="0"/>
                <a:cs typeface="Arial" pitchFamily="34" charset="0"/>
              </a:rPr>
              <a:t> ancak daha az olguda tanı </a:t>
            </a:r>
          </a:p>
          <a:p>
            <a:pPr lvl="1"/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Endometrial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örnekleme</a:t>
            </a:r>
          </a:p>
          <a:p>
            <a:pPr lvl="1"/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İntraoperatif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frozen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ile  konabilir.</a:t>
            </a:r>
          </a:p>
          <a:p>
            <a:pPr lvl="1"/>
            <a:endParaRPr lang="tr-TR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800" dirty="0" err="1" smtClean="0">
                <a:latin typeface="Arial" pitchFamily="34" charset="0"/>
                <a:cs typeface="Arial" pitchFamily="34" charset="0"/>
              </a:rPr>
              <a:t>Myomu</a:t>
            </a:r>
            <a:r>
              <a:rPr lang="tr-TR" sz="2800" dirty="0" smtClean="0">
                <a:latin typeface="Arial" pitchFamily="34" charset="0"/>
                <a:cs typeface="Arial" pitchFamily="34" charset="0"/>
              </a:rPr>
              <a:t> sarkomdan ayırabilecek güvenilir bir test yok </a:t>
            </a:r>
            <a:endParaRPr lang="tr-TR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76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14751</TotalTime>
  <Words>2658</Words>
  <Application>Microsoft Office PowerPoint</Application>
  <PresentationFormat>Ekran Gösterisi (4:3)</PresentationFormat>
  <Paragraphs>450</Paragraphs>
  <Slides>64</Slides>
  <Notes>6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64</vt:i4>
      </vt:variant>
    </vt:vector>
  </HeadingPairs>
  <TitlesOfParts>
    <vt:vector size="70" baseType="lpstr">
      <vt:lpstr>Arial</vt:lpstr>
      <vt:lpstr>Calibri</vt:lpstr>
      <vt:lpstr>Lucida Sans Unicode</vt:lpstr>
      <vt:lpstr>Tahoma</vt:lpstr>
      <vt:lpstr>Wingdings</vt:lpstr>
      <vt:lpstr>Blends</vt:lpstr>
      <vt:lpstr>UTERUS SARKOMLARINDA CERRAHİ YAKLAŞIMLAR, KİME BSO, KİME LENFADENEKTOMİ, FERTİLİTE KORUNABİLİR Mİ?  </vt:lpstr>
      <vt:lpstr>Uterus Sarkomları</vt:lpstr>
      <vt:lpstr>PowerPoint Sunusu</vt:lpstr>
      <vt:lpstr>Uterus Sarkomları</vt:lpstr>
      <vt:lpstr>SEER verilerine göre  sarkom dağılımı (8365 olgu) </vt:lpstr>
      <vt:lpstr>İTF Jinekolojik Onkoloji 2007-2017</vt:lpstr>
      <vt:lpstr>Leiomyosarkom</vt:lpstr>
      <vt:lpstr>Leiomyosarkomda Tanı </vt:lpstr>
      <vt:lpstr>Preoperatif ve İntroperatif tanı </vt:lpstr>
      <vt:lpstr>PowerPoint Sunusu</vt:lpstr>
      <vt:lpstr>Myomda Sarkom Çıkma Olasılığı </vt:lpstr>
      <vt:lpstr>PowerPoint Sunusu</vt:lpstr>
      <vt:lpstr>FIGO- Evrelemesi</vt:lpstr>
      <vt:lpstr>Uterusa Sınırlı Hastalıkta Tedavi</vt:lpstr>
      <vt:lpstr>BSO?</vt:lpstr>
      <vt:lpstr>Lenfadenektomi ?</vt:lpstr>
      <vt:lpstr>Lenfadenektomi?</vt:lpstr>
      <vt:lpstr>LMS Lenf Nodu Tutulum Oranları </vt:lpstr>
      <vt:lpstr>Morselasyon Amy Reed</vt:lpstr>
      <vt:lpstr>Morselasyon </vt:lpstr>
      <vt:lpstr>Leimyosarkomda morselasyon sonrası beklenen sağkalım</vt:lpstr>
      <vt:lpstr>Sarkomlarda Cerrahi yöntemin Önemi</vt:lpstr>
      <vt:lpstr>FDA 2014 önerisi sonrası </vt:lpstr>
      <vt:lpstr>ESGE tarafından önerilen algoritma</vt:lpstr>
      <vt:lpstr>Uterusun Dışına Çıkan LMS de Tedavi </vt:lpstr>
      <vt:lpstr>Metastatik Hastalıkta Tedavi</vt:lpstr>
      <vt:lpstr>Cerrahi Sonrası Tanı Konulmuş İse</vt:lpstr>
      <vt:lpstr>Morselasyondan 6 hafta sonra ikinci bakı laparoskopi de sarkom dokuları</vt:lpstr>
      <vt:lpstr>Görüntülemenin Rolü</vt:lpstr>
      <vt:lpstr>Endometrial Stromal Tümörler </vt:lpstr>
      <vt:lpstr>Endometrial Stromal Tümörler</vt:lpstr>
      <vt:lpstr>Endometrial Stromal Tümörler: Tanı</vt:lpstr>
      <vt:lpstr>Cerrahi Tedavi </vt:lpstr>
      <vt:lpstr>1A-Biyopsi ile Tanı Konulmuş (uterusa sınırlı hastalık)</vt:lpstr>
      <vt:lpstr>1B -Biyopsi ile Tanı Konulmuş (Uterus Dışında Hastalık Varsa)</vt:lpstr>
      <vt:lpstr>2-Histerektomi Sonrası Tanı Konulursa</vt:lpstr>
      <vt:lpstr>Lenfadenektomi?</vt:lpstr>
      <vt:lpstr>Lenfadenektomi?</vt:lpstr>
      <vt:lpstr>ESS de Lenf Nodu Tutulumu</vt:lpstr>
      <vt:lpstr>PowerPoint Sunusu</vt:lpstr>
      <vt:lpstr>BSO?</vt:lpstr>
      <vt:lpstr>BSO?</vt:lpstr>
      <vt:lpstr>BSO?</vt:lpstr>
      <vt:lpstr>Fertilite Koruyucu Yaklaşımlar </vt:lpstr>
      <vt:lpstr>PowerPoint Sunusu</vt:lpstr>
      <vt:lpstr>PowerPoint Sunusu</vt:lpstr>
      <vt:lpstr>Undiferensiye Uterin Sarkomlar</vt:lpstr>
      <vt:lpstr>Tedavi</vt:lpstr>
      <vt:lpstr>Karsinosarkomlar </vt:lpstr>
      <vt:lpstr>Epidemiyoloji, Risk Faktörleri</vt:lpstr>
      <vt:lpstr>Patoloji</vt:lpstr>
      <vt:lpstr>Tanı Değerlendirme</vt:lpstr>
      <vt:lpstr>Tedavi Yaklaşımları </vt:lpstr>
      <vt:lpstr>Biyopsi ile tanı konulduğunda </vt:lpstr>
      <vt:lpstr>Histerektomi Sonrası Tanı</vt:lpstr>
      <vt:lpstr>Karsinosarkom lenf Nodu Tutulum Oranı</vt:lpstr>
      <vt:lpstr>Karsinosarkomda Lenfadenektomi</vt:lpstr>
      <vt:lpstr>Karsinosarkomda Sitoredüksiyon</vt:lpstr>
      <vt:lpstr>PowerPoint Sunusu</vt:lpstr>
      <vt:lpstr>PowerPoint Sunusu</vt:lpstr>
      <vt:lpstr>Özet-1</vt:lpstr>
      <vt:lpstr>Özet-2</vt:lpstr>
      <vt:lpstr>Özet-3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Myadmin</dc:creator>
  <cp:lastModifiedBy>user</cp:lastModifiedBy>
  <cp:revision>327</cp:revision>
  <cp:lastPrinted>1601-01-01T00:00:00Z</cp:lastPrinted>
  <dcterms:created xsi:type="dcterms:W3CDTF">2009-03-08T20:45:10Z</dcterms:created>
  <dcterms:modified xsi:type="dcterms:W3CDTF">2019-10-13T06:26:01Z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