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76" r:id="rId2"/>
    <p:sldId id="270" r:id="rId3"/>
    <p:sldId id="274" r:id="rId4"/>
    <p:sldId id="275" r:id="rId5"/>
    <p:sldId id="273" r:id="rId6"/>
    <p:sldId id="287" r:id="rId7"/>
    <p:sldId id="277" r:id="rId8"/>
    <p:sldId id="290" r:id="rId9"/>
    <p:sldId id="271" r:id="rId10"/>
    <p:sldId id="272" r:id="rId11"/>
    <p:sldId id="278" r:id="rId12"/>
    <p:sldId id="279" r:id="rId13"/>
    <p:sldId id="283" r:id="rId14"/>
    <p:sldId id="289" r:id="rId15"/>
    <p:sldId id="291" r:id="rId16"/>
    <p:sldId id="286" r:id="rId17"/>
    <p:sldId id="294" r:id="rId18"/>
    <p:sldId id="296" r:id="rId19"/>
    <p:sldId id="297" r:id="rId20"/>
    <p:sldId id="298" r:id="rId21"/>
    <p:sldId id="295" r:id="rId22"/>
    <p:sldId id="285" r:id="rId23"/>
    <p:sldId id="300" r:id="rId24"/>
    <p:sldId id="293" r:id="rId25"/>
    <p:sldId id="303" r:id="rId26"/>
    <p:sldId id="282" r:id="rId27"/>
    <p:sldId id="304" r:id="rId28"/>
    <p:sldId id="281" r:id="rId29"/>
    <p:sldId id="302" r:id="rId30"/>
    <p:sldId id="280" r:id="rId31"/>
    <p:sldId id="299" r:id="rId32"/>
    <p:sldId id="301" r:id="rId33"/>
    <p:sldId id="292" r:id="rId34"/>
    <p:sldId id="305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34" autoAdjust="0"/>
    <p:restoredTop sz="97956" autoAdjust="0"/>
  </p:normalViewPr>
  <p:slideViewPr>
    <p:cSldViewPr snapToGrid="0">
      <p:cViewPr>
        <p:scale>
          <a:sx n="110" d="100"/>
          <a:sy n="110" d="100"/>
        </p:scale>
        <p:origin x="-80" y="-80"/>
      </p:cViewPr>
      <p:guideLst>
        <p:guide orient="horz" pos="2160"/>
        <p:guide orient="horz" pos="2080"/>
        <p:guide orient="horz" pos="2839"/>
        <p:guide pos="4889"/>
        <p:guide pos="2881"/>
        <p:guide pos="19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15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29676-9C87-4D7C-944A-0DD307B2C7B1}" type="datetimeFigureOut">
              <a:rPr lang="en-US" smtClean="0"/>
              <a:t>12.10.19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6363B-7B8B-4E86-9185-97E5B0480A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29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238EB-1332-402A-89CC-5E06E40D1C9E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8C02BD-617F-443A-9DC6-BE620467D6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77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8228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043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822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2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822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.png"/><Relationship Id="rId12" Type="http://schemas.openxmlformats.org/officeDocument/2006/relationships/image" Target="../media/image5.png"/><Relationship Id="rId1" Type="http://schemas.microsoft.com/office/2007/relationships/media" Target="../media/media1.mp4"/><Relationship Id="rId2" Type="http://schemas.openxmlformats.org/officeDocument/2006/relationships/video" Target="../media/media1.mp4"/><Relationship Id="rId3" Type="http://schemas.microsoft.com/office/2007/relationships/media" Target="../media/media2.mp4"/><Relationship Id="rId4" Type="http://schemas.openxmlformats.org/officeDocument/2006/relationships/video" Target="../media/media2.mp4"/><Relationship Id="rId5" Type="http://schemas.microsoft.com/office/2007/relationships/media" Target="../media/media3.mp4"/><Relationship Id="rId6" Type="http://schemas.openxmlformats.org/officeDocument/2006/relationships/video" Target="../media/media3.mp4"/><Relationship Id="rId7" Type="http://schemas.openxmlformats.org/officeDocument/2006/relationships/slideMaster" Target="../slideMasters/slideMaster1.xml"/><Relationship Id="rId8" Type="http://schemas.openxmlformats.org/officeDocument/2006/relationships/image" Target="../media/image1.png"/><Relationship Id="rId9" Type="http://schemas.openxmlformats.org/officeDocument/2006/relationships/image" Target="../media/image2.jpeg"/><Relationship Id="rId10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5" Type="http://schemas.openxmlformats.org/officeDocument/2006/relationships/image" Target="../media/image6.jpeg"/><Relationship Id="rId6" Type="http://schemas.openxmlformats.org/officeDocument/2006/relationships/image" Target="../media/image7.jpe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Waves.mp4">
            <a:hlinkClick r:id="" action="ppaction://media"/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86200" y="0"/>
            <a:ext cx="41148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noFill/>
          </a:ln>
          <a:effectLst>
            <a:outerShdw blurRad="9017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44" y="500518"/>
            <a:ext cx="2255157" cy="2008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GettyImages_200300145-001.jp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>
          <a:xfrm>
            <a:off x="7029114" y="500518"/>
            <a:ext cx="2231136" cy="2002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8638" y="3036360"/>
            <a:ext cx="3599132" cy="1470025"/>
          </a:xfrm>
        </p:spPr>
        <p:txBody>
          <a:bodyPr>
            <a:normAutofit/>
          </a:bodyPr>
          <a:lstStyle>
            <a:lvl1pPr algn="l">
              <a:defRPr sz="2500" b="1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8638" y="4506384"/>
            <a:ext cx="3589405" cy="1132416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Fish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46304" y="499872"/>
            <a:ext cx="2002536" cy="1999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Turtle.mp4">
            <a:hlinkClick r:id="" action="ppaction://media"/>
          </p:cNvPr>
          <p:cNvPicPr>
            <a:picLocks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718304" y="499872"/>
            <a:ext cx="2002536" cy="1999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8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08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609599"/>
            <a:ext cx="3008313" cy="825500"/>
          </a:xfrm>
        </p:spPr>
        <p:txBody>
          <a:bodyPr anchor="b">
            <a:noAutofit/>
          </a:bodyPr>
          <a:lstStyle>
            <a:lvl1pPr algn="l">
              <a:defRPr lang="en-US" sz="20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22572"/>
            <a:ext cx="5111750" cy="550359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>
            <a:normAutofit/>
          </a:bodyPr>
          <a:lstStyle>
            <a:lvl1pPr algn="l">
              <a:defRPr sz="1900" b="1" cap="small" baseline="0">
                <a:solidFill>
                  <a:schemeClr val="bg1"/>
                </a:solidFill>
                <a:latin typeface="Constantia" pitchFamily="18" charset="0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500" b="1" cap="small" baseline="0">
                <a:latin typeface="Constantia" pitchFamily="18" charset="0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96629"/>
            <a:ext cx="2057400" cy="5529535"/>
          </a:xfrm>
        </p:spPr>
        <p:txBody>
          <a:bodyPr vert="eaVert">
            <a:normAutofit/>
          </a:bodyPr>
          <a:lstStyle>
            <a:lvl1pPr>
              <a:defRPr sz="2400" b="1" cap="small" baseline="0">
                <a:latin typeface="Constantia" pitchFamily="18" charset="0"/>
              </a:defRPr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96629"/>
            <a:ext cx="6019800" cy="5529535"/>
          </a:xfrm>
        </p:spPr>
        <p:txBody>
          <a:bodyPr vert="eaVert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: Sta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947"/>
            <a:ext cx="8229600" cy="844685"/>
          </a:xfr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800">
                <a:latin typeface="+mn-lt"/>
                <a:cs typeface="Tahoma" pitchFamily="34" charset="0"/>
              </a:defRPr>
            </a:lvl1pPr>
            <a:lvl2pPr>
              <a:defRPr sz="1600">
                <a:latin typeface="+mn-lt"/>
                <a:cs typeface="Tahoma" pitchFamily="34" charset="0"/>
              </a:defRPr>
            </a:lvl2pPr>
            <a:lvl3pPr>
              <a:defRPr sz="1400">
                <a:latin typeface="+mn-lt"/>
                <a:cs typeface="Tahoma" pitchFamily="34" charset="0"/>
              </a:defRPr>
            </a:lvl3pPr>
            <a:lvl4pPr>
              <a:defRPr sz="1200">
                <a:latin typeface="+mn-lt"/>
                <a:cs typeface="Tahoma" pitchFamily="34" charset="0"/>
              </a:defRPr>
            </a:lvl4pPr>
            <a:lvl5pPr>
              <a:defRPr sz="1200">
                <a:latin typeface="+mn-lt"/>
                <a:cs typeface="Tahoma" pitchFamily="34" charset="0"/>
              </a:defRPr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: Sid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Waves.mp4">
            <a:hlinkClick r:id="" action="ppaction://media"/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914400" y="0"/>
            <a:ext cx="82296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 rot="5400000">
            <a:off x="-2453149" y="3429000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136" y="620947"/>
            <a:ext cx="7548664" cy="844685"/>
          </a:xfrm>
        </p:spPr>
        <p:txBody>
          <a:bodyPr anchor="ctr" anchorCtr="0">
            <a:normAutofit/>
          </a:bodyPr>
          <a:lstStyle>
            <a:lvl1pPr algn="l"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136" y="1600202"/>
            <a:ext cx="7548664" cy="4340156"/>
          </a:xfrm>
        </p:spPr>
        <p:txBody>
          <a:bodyPr>
            <a:normAutofit/>
          </a:bodyPr>
          <a:lstStyle>
            <a:lvl1pPr>
              <a:defRPr sz="1800">
                <a:latin typeface="+mn-lt"/>
                <a:cs typeface="Tahoma" pitchFamily="34" charset="0"/>
              </a:defRPr>
            </a:lvl1pPr>
            <a:lvl2pPr>
              <a:defRPr sz="1600">
                <a:latin typeface="+mn-lt"/>
                <a:cs typeface="Tahoma" pitchFamily="34" charset="0"/>
              </a:defRPr>
            </a:lvl2pPr>
            <a:lvl3pPr>
              <a:defRPr sz="1400">
                <a:latin typeface="+mn-lt"/>
                <a:cs typeface="Tahoma" pitchFamily="34" charset="0"/>
              </a:defRPr>
            </a:lvl3pPr>
            <a:lvl4pPr>
              <a:defRPr sz="1200">
                <a:latin typeface="+mn-lt"/>
                <a:cs typeface="Tahoma" pitchFamily="34" charset="0"/>
              </a:defRPr>
            </a:lvl4pPr>
            <a:lvl5pPr>
              <a:defRPr sz="1200">
                <a:latin typeface="+mn-lt"/>
                <a:cs typeface="Tahoma" pitchFamily="34" charset="0"/>
              </a:defRPr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8738" y="6369115"/>
            <a:ext cx="2133600" cy="365125"/>
          </a:xfrm>
        </p:spPr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8228" y="6369115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9717" y="6369115"/>
            <a:ext cx="2133600" cy="365125"/>
          </a:xfrm>
        </p:spPr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73109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: Full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Waves.mp4">
            <a:hlinkClick r:id="" action="ppaction://media"/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947"/>
            <a:ext cx="8229600" cy="844685"/>
          </a:xfrm>
        </p:spPr>
        <p:txBody>
          <a:bodyPr anchor="ctr" anchorCtr="0">
            <a:normAutofit/>
          </a:bodyPr>
          <a:lstStyle>
            <a:lvl1pPr algn="l"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800">
                <a:latin typeface="+mn-lt"/>
                <a:cs typeface="Tahoma" pitchFamily="34" charset="0"/>
              </a:defRPr>
            </a:lvl1pPr>
            <a:lvl2pPr>
              <a:defRPr sz="1600">
                <a:latin typeface="+mn-lt"/>
                <a:cs typeface="Tahoma" pitchFamily="34" charset="0"/>
              </a:defRPr>
            </a:lvl2pPr>
            <a:lvl3pPr>
              <a:defRPr sz="1400">
                <a:latin typeface="+mn-lt"/>
                <a:cs typeface="Tahoma" pitchFamily="34" charset="0"/>
              </a:defRPr>
            </a:lvl3pPr>
            <a:lvl4pPr>
              <a:defRPr sz="1200">
                <a:latin typeface="+mn-lt"/>
                <a:cs typeface="Tahoma" pitchFamily="34" charset="0"/>
              </a:defRPr>
            </a:lvl4pPr>
            <a:lvl5pPr>
              <a:defRPr sz="1200">
                <a:latin typeface="+mn-lt"/>
                <a:cs typeface="Tahoma" pitchFamily="34" charset="0"/>
              </a:defRPr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76786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: Half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Waves.mp4">
            <a:hlinkClick r:id="" action="ppaction://media"/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900792" y="537028"/>
            <a:ext cx="4902749" cy="5544457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6682" y="620947"/>
            <a:ext cx="4826144" cy="844685"/>
          </a:xfrm>
        </p:spPr>
        <p:txBody>
          <a:bodyPr anchor="ctr" anchorCtr="0">
            <a:noAutofit/>
          </a:bodyPr>
          <a:lstStyle>
            <a:lvl1pPr algn="l"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6682" y="1600202"/>
            <a:ext cx="4826144" cy="4340156"/>
          </a:xfrm>
        </p:spPr>
        <p:txBody>
          <a:bodyPr>
            <a:normAutofit/>
          </a:bodyPr>
          <a:lstStyle>
            <a:lvl1pPr>
              <a:defRPr sz="1800">
                <a:latin typeface="+mn-lt"/>
                <a:cs typeface="Tahoma" pitchFamily="34" charset="0"/>
              </a:defRPr>
            </a:lvl1pPr>
            <a:lvl2pPr>
              <a:defRPr sz="1600">
                <a:latin typeface="+mn-lt"/>
                <a:cs typeface="Tahoma" pitchFamily="34" charset="0"/>
              </a:defRPr>
            </a:lvl2pPr>
            <a:lvl3pPr>
              <a:defRPr sz="1400">
                <a:latin typeface="+mn-lt"/>
                <a:cs typeface="Tahoma" pitchFamily="34" charset="0"/>
              </a:defRPr>
            </a:lvl3pPr>
            <a:lvl4pPr>
              <a:defRPr sz="1200">
                <a:latin typeface="+mn-lt"/>
                <a:cs typeface="Tahoma" pitchFamily="34" charset="0"/>
              </a:defRPr>
            </a:lvl4pPr>
            <a:lvl5pPr>
              <a:defRPr sz="1200">
                <a:latin typeface="+mn-lt"/>
                <a:cs typeface="Tahoma" pitchFamily="34" charset="0"/>
              </a:defRPr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7525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Waves.mp4">
            <a:hlinkClick r:id="" action="ppaction://media"/>
          </p:cNvPr>
          <p:cNvPicPr>
            <a:picLocks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-228600" y="2590800"/>
            <a:ext cx="9601200" cy="129540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207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3250" y="3074504"/>
            <a:ext cx="1523181" cy="1498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 descr="GettyImages_200300145-001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5218045" y="3061252"/>
            <a:ext cx="1500808" cy="1475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1831" y="2929552"/>
            <a:ext cx="4837113" cy="681037"/>
          </a:xfrm>
        </p:spPr>
        <p:txBody>
          <a:bodyPr anchor="t">
            <a:noAutofit/>
          </a:bodyPr>
          <a:lstStyle>
            <a:lvl1pPr algn="l"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microsoft.com/office/2007/relationships/media" Target="../media/media1.mp4"/><Relationship Id="rId17" Type="http://schemas.openxmlformats.org/officeDocument/2006/relationships/video" Target="../media/media1.mp4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Waves.mp4">
            <a:hlinkClick r:id="" action="ppaction://media"/>
          </p:cNvPr>
          <p:cNvPicPr>
            <a:picLocks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2772" y="537028"/>
            <a:ext cx="8360229" cy="5544457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22572"/>
            <a:ext cx="8229600" cy="846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340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17505-E79A-4CE3-955B-46529E59C72C}" type="datetimeFigureOut">
              <a:rPr lang="en-US" smtClean="0"/>
              <a:pPr/>
              <a:t>12.10.19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84DC-B054-45EA-B030-034005E6E5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3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364" y="1660040"/>
            <a:ext cx="7088909" cy="2230780"/>
          </a:xfrm>
        </p:spPr>
        <p:txBody>
          <a:bodyPr>
            <a:noAutofit/>
          </a:bodyPr>
          <a:lstStyle/>
          <a:p>
            <a:pPr algn="ctr"/>
            <a:r>
              <a:rPr lang="en-US" sz="4000" b="1" cap="small" dirty="0" smtClean="0"/>
              <a:t>SERVİKS KANSER TARAMASINI NASIL YAPALIM?</a:t>
            </a:r>
            <a:br>
              <a:rPr lang="en-US" sz="4000" b="1" cap="small" dirty="0" smtClean="0"/>
            </a:br>
            <a:r>
              <a:rPr lang="en-US" sz="4000" dirty="0" smtClean="0"/>
              <a:t>(PAP MI, HPV Mİ?)</a:t>
            </a:r>
            <a:endParaRPr lang="en-US" sz="4000" b="1" cap="small" dirty="0"/>
          </a:p>
        </p:txBody>
      </p:sp>
      <p:grpSp>
        <p:nvGrpSpPr>
          <p:cNvPr id="6" name="Group 5"/>
          <p:cNvGrpSpPr/>
          <p:nvPr/>
        </p:nvGrpSpPr>
        <p:grpSpPr>
          <a:xfrm>
            <a:off x="247133" y="5541819"/>
            <a:ext cx="10320671" cy="923636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593273" y="4491182"/>
            <a:ext cx="58304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6D9F1"/>
                </a:solidFill>
              </a:rPr>
              <a:t>DR. BEHİYE PINAR GÖKSEDEF</a:t>
            </a:r>
          </a:p>
          <a:p>
            <a:pPr algn="ctr"/>
            <a:r>
              <a:rPr lang="en-US" sz="1400" dirty="0" smtClean="0">
                <a:solidFill>
                  <a:srgbClr val="C6D9F1"/>
                </a:solidFill>
              </a:rPr>
              <a:t>YENİYÜZYIL ÜNİVERSİTESİ, GAZİOSMANPAŞA HASTANESİ</a:t>
            </a:r>
          </a:p>
          <a:p>
            <a:pPr algn="ctr"/>
            <a:r>
              <a:rPr lang="en-US" sz="1400" dirty="0" smtClean="0">
                <a:solidFill>
                  <a:srgbClr val="C6D9F1"/>
                </a:solidFill>
              </a:rPr>
              <a:t>KADIN HASTALIKLARI VE DOĞUM A.D</a:t>
            </a:r>
          </a:p>
          <a:p>
            <a:pPr algn="ctr"/>
            <a:r>
              <a:rPr lang="en-US" sz="1400" dirty="0" smtClean="0">
                <a:solidFill>
                  <a:srgbClr val="C6D9F1"/>
                </a:solidFill>
              </a:rPr>
              <a:t>JİNEKOLOJİK ONKOLOJİ</a:t>
            </a:r>
            <a:endParaRPr lang="en-US" sz="1400" dirty="0">
              <a:solidFill>
                <a:srgbClr val="C6D9F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1921103" y="494999"/>
            <a:ext cx="10948163" cy="731129"/>
            <a:chOff x="1864355" y="3132041"/>
            <a:chExt cx="8211122" cy="731129"/>
          </a:xfrm>
        </p:grpSpPr>
        <p:sp>
          <p:nvSpPr>
            <p:cNvPr id="11" name="Chevron 10"/>
            <p:cNvSpPr/>
            <p:nvPr/>
          </p:nvSpPr>
          <p:spPr>
            <a:xfrm>
              <a:off x="2825438" y="3132041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2321193" y="3396823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551985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0" y="459310"/>
            <a:ext cx="8229600" cy="844685"/>
          </a:xfrm>
        </p:spPr>
        <p:txBody>
          <a:bodyPr>
            <a:normAutofit/>
          </a:bodyPr>
          <a:lstStyle/>
          <a:p>
            <a:r>
              <a:rPr lang="en-US" sz="2500" b="1" cap="small" dirty="0" smtClean="0">
                <a:latin typeface="Constantia" pitchFamily="18" charset="0"/>
              </a:rPr>
              <a:t>HPV SERVİKS KANSERİ NEDENSELLİK İLİŞKİSİ</a:t>
            </a:r>
            <a:endParaRPr lang="en-US" sz="2500" b="1" cap="small" dirty="0">
              <a:latin typeface="Constantia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 rot="16200000">
            <a:off x="2798680" y="4681437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7272" y="3405909"/>
            <a:ext cx="153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6D9F1"/>
                </a:solidFill>
              </a:rPr>
              <a:t>IARC 2007</a:t>
            </a:r>
            <a:endParaRPr lang="en-US" dirty="0">
              <a:solidFill>
                <a:srgbClr val="C6D9F1"/>
              </a:solidFill>
            </a:endParaRPr>
          </a:p>
        </p:txBody>
      </p:sp>
      <p:pic>
        <p:nvPicPr>
          <p:cNvPr id="4" name="Picture 3" descr="Ekran Resmi 2019-09-24 19.12.0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46" y="1484168"/>
            <a:ext cx="2566947" cy="16215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0182" y="2967181"/>
            <a:ext cx="300181" cy="1268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10" descr="Ekran Resmi 2019-09-25 09.15.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74" y="3867943"/>
            <a:ext cx="3685644" cy="2897693"/>
          </a:xfrm>
          <a:prstGeom prst="rect">
            <a:avLst/>
          </a:prstGeom>
        </p:spPr>
      </p:pic>
      <p:pic>
        <p:nvPicPr>
          <p:cNvPr id="10" name="Picture 9" descr="Ekran Resmi 2019-10-10 19.41.5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105" y="1362364"/>
            <a:ext cx="3915532" cy="24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17610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HPV DNA AMPLİFİKASYON ÇALIŞMALARI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064000" y="2055091"/>
            <a:ext cx="335972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</a:rPr>
              <a:t>HC2</a:t>
            </a:r>
          </a:p>
          <a:p>
            <a:r>
              <a:rPr lang="en-US" i="1" dirty="0" smtClean="0">
                <a:solidFill>
                  <a:srgbClr val="8EB4E3"/>
                </a:solidFill>
              </a:rPr>
              <a:t>1999-FDA (TRİAGE)</a:t>
            </a:r>
          </a:p>
          <a:p>
            <a:r>
              <a:rPr lang="en-US" i="1" dirty="0" smtClean="0">
                <a:solidFill>
                  <a:srgbClr val="8EB4E3"/>
                </a:solidFill>
              </a:rPr>
              <a:t>2003-30 YAŞ ÜSTÜ CO-TEST</a:t>
            </a:r>
            <a:r>
              <a:rPr lang="en-US" b="1" dirty="0" smtClean="0">
                <a:solidFill>
                  <a:srgbClr val="FFFFFF"/>
                </a:solidFill>
              </a:rPr>
              <a:t>  </a:t>
            </a:r>
            <a:endParaRPr lang="en-US" sz="3200" b="1" dirty="0" smtClean="0">
              <a:solidFill>
                <a:srgbClr val="FFFFFF"/>
              </a:solidFill>
            </a:endParaRPr>
          </a:p>
          <a:p>
            <a:endParaRPr lang="en-US" sz="3200" b="1" dirty="0">
              <a:solidFill>
                <a:srgbClr val="FFFFFF"/>
              </a:solidFill>
            </a:endParaRPr>
          </a:p>
          <a:p>
            <a:endParaRPr lang="en-US" sz="3200" b="1" dirty="0" smtClean="0">
              <a:solidFill>
                <a:srgbClr val="FFFFFF"/>
              </a:solidFill>
            </a:endParaRPr>
          </a:p>
          <a:p>
            <a:r>
              <a:rPr lang="en-US" sz="3200" b="1" dirty="0" smtClean="0">
                <a:solidFill>
                  <a:srgbClr val="FFFFFF"/>
                </a:solidFill>
              </a:rPr>
              <a:t>PCR </a:t>
            </a:r>
            <a:r>
              <a:rPr lang="en-US" sz="2400" b="1" dirty="0" smtClean="0">
                <a:solidFill>
                  <a:srgbClr val="FFFFFF"/>
                </a:solidFill>
              </a:rPr>
              <a:t>(GP5+/GP6+)</a:t>
            </a:r>
          </a:p>
          <a:p>
            <a:r>
              <a:rPr lang="en-US" i="1" dirty="0" smtClean="0">
                <a:solidFill>
                  <a:srgbClr val="8EB4E3"/>
                </a:solidFill>
              </a:rPr>
              <a:t>COBAS TEST PRİMER TARAMADA FDA</a:t>
            </a:r>
          </a:p>
          <a:p>
            <a:r>
              <a:rPr lang="en-US" sz="3200" b="1" dirty="0" smtClean="0">
                <a:solidFill>
                  <a:srgbClr val="FFFFFF"/>
                </a:solidFill>
              </a:rPr>
              <a:t> </a:t>
            </a:r>
            <a:endParaRPr lang="en-US" sz="3200" b="1" dirty="0">
              <a:solidFill>
                <a:srgbClr val="FFFFFF"/>
              </a:solidFill>
            </a:endParaRPr>
          </a:p>
        </p:txBody>
      </p:sp>
      <p:pic>
        <p:nvPicPr>
          <p:cNvPr id="10" name="Picture 9" descr="Ekran Resmi 2019-09-25 22.07.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3" y="1712626"/>
            <a:ext cx="3675141" cy="32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9512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HPV E6/7 mRNA AMPLİFİKASYON</a:t>
            </a:r>
            <a:endParaRPr lang="en-US" dirty="0"/>
          </a:p>
        </p:txBody>
      </p:sp>
      <p:pic>
        <p:nvPicPr>
          <p:cNvPr id="12" name="Picture 11" descr="Ekran Resmi 2019-09-24 21.24.2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06" y="1728817"/>
            <a:ext cx="2718385" cy="24737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83182" y="2124364"/>
            <a:ext cx="309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</a:rPr>
              <a:t>APTİMA HPV  (</a:t>
            </a:r>
            <a:r>
              <a:rPr lang="en-US" sz="1400" b="1" i="1" dirty="0" smtClean="0">
                <a:solidFill>
                  <a:srgbClr val="FFFFFF"/>
                </a:solidFill>
              </a:rPr>
              <a:t>2012</a:t>
            </a:r>
            <a:r>
              <a:rPr lang="en-US" b="1" dirty="0" smtClean="0">
                <a:solidFill>
                  <a:srgbClr val="FFFFFF"/>
                </a:solidFill>
              </a:rPr>
              <a:t>)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4" name="Picture 3" descr="Ekran Resmi 2019-09-29 20.39.5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46" y="3047998"/>
            <a:ext cx="4335780" cy="365990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394364" y="4318000"/>
            <a:ext cx="3371272" cy="20781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385128" y="5220854"/>
            <a:ext cx="3371272" cy="20781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47526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" name="Picture 9" descr="Ekran Resmi 2019-09-27 15.54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320636"/>
            <a:ext cx="7265941" cy="389246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6142182" y="5333999"/>
            <a:ext cx="1396999" cy="946727"/>
          </a:xfrm>
          <a:prstGeom prst="ellipse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46727" y="958273"/>
            <a:ext cx="442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FDA ONAYLI- HPV TESTLERİ 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817" y="6326909"/>
            <a:ext cx="25630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FFFF"/>
                </a:solidFill>
              </a:rPr>
              <a:t>PC: PRESERVCYTE</a:t>
            </a:r>
          </a:p>
          <a:p>
            <a:r>
              <a:rPr lang="en-US" sz="1100" dirty="0" smtClean="0">
                <a:solidFill>
                  <a:srgbClr val="FFFFFF"/>
                </a:solidFill>
              </a:rPr>
              <a:t>SP:SUREPATH</a:t>
            </a:r>
            <a:endParaRPr lang="en-US" sz="11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6627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16363"/>
            <a:ext cx="7296727" cy="3902364"/>
          </a:xfrm>
        </p:spPr>
        <p:txBody>
          <a:bodyPr/>
          <a:lstStyle/>
          <a:p>
            <a:r>
              <a:rPr lang="en-US" dirty="0" smtClean="0"/>
              <a:t>24 510 KADIN LBC VE HPV TESTİ 3:1 ORANINDA KÖR RANDOMİZASYON </a:t>
            </a:r>
          </a:p>
          <a:p>
            <a:pPr lvl="1"/>
            <a:r>
              <a:rPr lang="en-US" dirty="0" smtClean="0"/>
              <a:t>LBC’YE HPV TESTİ İLAVE EDİLDİĞİNDE VEYA SİTOLOJİ (-) VE HPV (+) OLGULARDA  CIN3 + TANISINDAKİ ARTIŞ ÇOK KÜÇÜK MİKTARDA</a:t>
            </a:r>
          </a:p>
          <a:p>
            <a:pPr lvl="1"/>
            <a:r>
              <a:rPr lang="en-US" dirty="0" smtClean="0"/>
              <a:t>CIN 3+ 233 OLGUNUN SADECE 10’UNDA SİTOLOJİ NEGATİF HPV (+) İDİ. ( %4.5)</a:t>
            </a:r>
          </a:p>
          <a:p>
            <a:pPr lvl="1"/>
            <a:r>
              <a:rPr lang="en-US" dirty="0" smtClean="0"/>
              <a:t>LBC’YE HPV TESTİ EKLENMESİ PSİKOLOJİK DİSTRESS’E NEDEN OLMAMAKTA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12" name="Chevron 11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Chevron 13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" name="Picture 5" descr="Ekran Resmi 2019-09-30 13.16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7631545" cy="159327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34000" y="6469405"/>
            <a:ext cx="228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Lancet </a:t>
            </a:r>
            <a:r>
              <a:rPr lang="en-US" sz="1400" dirty="0" err="1" smtClean="0">
                <a:solidFill>
                  <a:schemeClr val="bg1"/>
                </a:solidFill>
              </a:rPr>
              <a:t>Oncol</a:t>
            </a:r>
            <a:r>
              <a:rPr lang="en-US" sz="1400" dirty="0" smtClean="0">
                <a:solidFill>
                  <a:schemeClr val="bg1"/>
                </a:solidFill>
              </a:rPr>
              <a:t> 2009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" name="Picture 1" descr="Ekran Resmi 2019-10-07 10.13.5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4000"/>
            <a:ext cx="7625330" cy="148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74141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089726"/>
            <a:ext cx="8229600" cy="3850631"/>
          </a:xfrm>
        </p:spPr>
        <p:txBody>
          <a:bodyPr/>
          <a:lstStyle/>
          <a:p>
            <a:r>
              <a:rPr lang="en-US" dirty="0" smtClean="0"/>
              <a:t>MEDİAN 72 AY TAKİP.</a:t>
            </a:r>
          </a:p>
          <a:p>
            <a:r>
              <a:rPr lang="en-US" dirty="0" smtClean="0"/>
              <a:t>NEGATİF HPV TESTİ CIN 2+ LEZYONLAR İÇİN SİTOLOJİDEN DAHA KORUYUCU.</a:t>
            </a:r>
          </a:p>
          <a:p>
            <a:pPr lvl="1"/>
            <a:r>
              <a:rPr lang="en-US" dirty="0" smtClean="0"/>
              <a:t>NEGATİF SİTOLOJİSİ OLANLARDA TAKİPTE NEGATİF HPV’YE GÖRE DAHA ÇOK CIN 2+ LEZYON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dirty="0" smtClean="0"/>
              <a:t>%0.61 VS %0.26</a:t>
            </a:r>
          </a:p>
          <a:p>
            <a:r>
              <a:rPr lang="en-US" dirty="0" smtClean="0"/>
              <a:t>HPV PRİMER TARAMA VE SİTOLOJİ TRİAJI SİTOLOJİK TARAMA VE HPV TESTİNDEN DAHA ETKİN.</a:t>
            </a:r>
          </a:p>
          <a:p>
            <a:r>
              <a:rPr lang="en-US" dirty="0" smtClean="0"/>
              <a:t>HPV NEGATİF KADINLARDA 5-6 YIL ARALIKLI HPV TARAMASI PRİMER SİTOLOJİK TARAMAYA TERCİH EDİLEBİLİR.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Ekran Resmi 2019-10-07 10.21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45"/>
            <a:ext cx="9144000" cy="16163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53727" y="6511636"/>
            <a:ext cx="1062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8EB4E3"/>
                </a:solidFill>
              </a:rPr>
              <a:t>2014</a:t>
            </a:r>
            <a:endParaRPr lang="en-US" dirty="0">
              <a:solidFill>
                <a:srgbClr val="8EB4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245577"/>
      </p:ext>
    </p:extLst>
  </p:cSld>
  <p:clrMapOvr>
    <a:masterClrMapping/>
  </p:clrMapOvr>
  <p:transition xmlns:p14="http://schemas.microsoft.com/office/powerpoint/2010/main" spd="slow">
    <p:push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2" descr="Ekran Resmi 2019-10-05 09.51.41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0" r="-87"/>
          <a:stretch/>
        </p:blipFill>
        <p:spPr>
          <a:xfrm>
            <a:off x="0" y="1974273"/>
            <a:ext cx="3682758" cy="3567546"/>
          </a:xfrm>
        </p:spPr>
      </p:pic>
      <p:pic>
        <p:nvPicPr>
          <p:cNvPr id="2" name="Picture 1" descr="Ekran Resmi 2019-09-27 17.23.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74273"/>
          </a:xfrm>
          <a:prstGeom prst="rect">
            <a:avLst/>
          </a:prstGeom>
        </p:spPr>
      </p:pic>
      <p:pic>
        <p:nvPicPr>
          <p:cNvPr id="5" name="Picture 4" descr="Ekran Resmi 2019-10-05 09.52.2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691" y="2274454"/>
            <a:ext cx="4853945" cy="291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08912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Ekran Resmi 2019-10-05 10.02.36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0" r="-1468"/>
          <a:stretch/>
        </p:blipFill>
        <p:spPr>
          <a:xfrm>
            <a:off x="5518727" y="1896481"/>
            <a:ext cx="3163454" cy="3662944"/>
          </a:xfrm>
        </p:spPr>
      </p:pic>
      <p:pic>
        <p:nvPicPr>
          <p:cNvPr id="3" name="Picture 2" descr="Ekran Resmi 2019-10-05 09.22.2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65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0091" y="2078182"/>
            <a:ext cx="4999182" cy="3016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PRİMER HPV TARAMASI CIN 3+ LEZYON TANISINDA DAHA SENSİTİF</a:t>
            </a:r>
          </a:p>
          <a:p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sz="1400" i="1" dirty="0" smtClean="0">
                <a:solidFill>
                  <a:schemeClr val="bg1"/>
                </a:solidFill>
              </a:rPr>
              <a:t>25 YAŞ ÜSTÜ %28.3 ARTIŞ</a:t>
            </a:r>
            <a:endParaRPr lang="en-US" sz="1400" i="1" dirty="0">
              <a:solidFill>
                <a:schemeClr val="bg1"/>
              </a:solidFill>
            </a:endParaRPr>
          </a:p>
          <a:p>
            <a:r>
              <a:rPr lang="en-US" sz="1400" i="1" dirty="0" smtClean="0">
                <a:solidFill>
                  <a:schemeClr val="bg1"/>
                </a:solidFill>
              </a:rPr>
              <a:t>	30 YAŞ ÜSTÜ %24.3 ARTIŞ</a:t>
            </a:r>
          </a:p>
          <a:p>
            <a:endParaRPr lang="en-US" sz="1400" i="1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CIN 3+ LEZYON TANISI İÇİN DAHA FAZLA KOLPOSKOPİ</a:t>
            </a:r>
          </a:p>
          <a:p>
            <a:endParaRPr lang="en-US" i="1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	</a:t>
            </a:r>
            <a:r>
              <a:rPr lang="en-US" sz="1400" i="1" dirty="0" smtClean="0">
                <a:solidFill>
                  <a:schemeClr val="bg1"/>
                </a:solidFill>
              </a:rPr>
              <a:t>SİTOLOJİDE 10.1 KOLPOSKOPİ</a:t>
            </a:r>
          </a:p>
          <a:p>
            <a:r>
              <a:rPr lang="en-US" sz="1400" i="1" dirty="0">
                <a:solidFill>
                  <a:schemeClr val="bg1"/>
                </a:solidFill>
              </a:rPr>
              <a:t>	</a:t>
            </a:r>
            <a:r>
              <a:rPr lang="en-US" sz="1400" i="1" dirty="0" smtClean="0">
                <a:solidFill>
                  <a:schemeClr val="bg1"/>
                </a:solidFill>
              </a:rPr>
              <a:t>PRİMER HPV’DE 13.1 KOLPOSKOPİ</a:t>
            </a:r>
          </a:p>
          <a:p>
            <a:r>
              <a:rPr lang="en-US" i="1" dirty="0">
                <a:solidFill>
                  <a:schemeClr val="bg1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02665186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320636"/>
            <a:ext cx="8229600" cy="361972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CIN 2+ LEZYONDA </a:t>
            </a:r>
          </a:p>
          <a:p>
            <a:pPr lvl="1"/>
            <a:r>
              <a:rPr lang="en-US" dirty="0" smtClean="0"/>
              <a:t>HC II  N=138 00 </a:t>
            </a:r>
            <a:r>
              <a:rPr lang="en-US" sz="1200" i="1" dirty="0" smtClean="0"/>
              <a:t>(25 ÇALIŞMA)</a:t>
            </a:r>
          </a:p>
          <a:p>
            <a:pPr lvl="2"/>
            <a:r>
              <a:rPr lang="en-US" dirty="0" smtClean="0"/>
              <a:t>SENSİTİVİTE %61-100</a:t>
            </a:r>
          </a:p>
          <a:p>
            <a:pPr lvl="2"/>
            <a:r>
              <a:rPr lang="en-US" dirty="0" smtClean="0"/>
              <a:t>SPESİFİSİTE %64-95</a:t>
            </a:r>
          </a:p>
          <a:p>
            <a:pPr lvl="1"/>
            <a:r>
              <a:rPr lang="en-US" dirty="0" smtClean="0"/>
              <a:t>APTİMA (HPV M RNA) N= 16 000 </a:t>
            </a:r>
            <a:r>
              <a:rPr lang="en-US" sz="1200" i="1" dirty="0" smtClean="0"/>
              <a:t>(3 ÇALIŞMA)</a:t>
            </a:r>
          </a:p>
          <a:p>
            <a:pPr lvl="2"/>
            <a:r>
              <a:rPr lang="en-US" dirty="0" smtClean="0"/>
              <a:t>SENSİTİVİTE %91-100</a:t>
            </a:r>
          </a:p>
          <a:p>
            <a:pPr lvl="2"/>
            <a:r>
              <a:rPr lang="en-US" dirty="0" smtClean="0"/>
              <a:t>SPESİFİSİTE %91-97</a:t>
            </a:r>
          </a:p>
          <a:p>
            <a:pPr lvl="1"/>
            <a:r>
              <a:rPr lang="en-US" dirty="0" smtClean="0"/>
              <a:t>COBAS TEST N=11 600 </a:t>
            </a:r>
            <a:r>
              <a:rPr lang="en-US" i="1" dirty="0" smtClean="0"/>
              <a:t>(</a:t>
            </a:r>
            <a:r>
              <a:rPr lang="en-US" sz="1200" i="1" dirty="0" smtClean="0"/>
              <a:t>2 ÇALIŞMA)</a:t>
            </a:r>
          </a:p>
          <a:p>
            <a:pPr lvl="2"/>
            <a:r>
              <a:rPr lang="en-US" dirty="0" smtClean="0"/>
              <a:t>SENSİTİVİTE %88-100</a:t>
            </a:r>
          </a:p>
          <a:p>
            <a:pPr lvl="2"/>
            <a:r>
              <a:rPr lang="en-US" dirty="0" smtClean="0"/>
              <a:t>SPESİFİSİTE %58-90</a:t>
            </a:r>
            <a:endParaRPr lang="en-US" dirty="0"/>
          </a:p>
        </p:txBody>
      </p:sp>
      <p:pic>
        <p:nvPicPr>
          <p:cNvPr id="6" name="Picture 5" descr="Ekran Resmi 2019-10-05 11.11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20204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50545" y="6453909"/>
            <a:ext cx="189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2017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995675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Ekran Resmi 2019-10-05 11.11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20204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63" y="2135909"/>
            <a:ext cx="5846618" cy="3405910"/>
          </a:xfrm>
        </p:spPr>
        <p:txBody>
          <a:bodyPr/>
          <a:lstStyle/>
          <a:p>
            <a:r>
              <a:rPr lang="en-US" dirty="0" smtClean="0"/>
              <a:t>CIN 2+ LEZYON TANISINDA HC II VS PAP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HC II 1.3 KAT DAHA SENSİTİF</a:t>
            </a:r>
          </a:p>
          <a:p>
            <a:pPr lvl="1"/>
            <a:r>
              <a:rPr lang="en-US" dirty="0" smtClean="0"/>
              <a:t>DAHA  AZ SPESİFİK (REL.SPESİFİCİTE: 0.9)</a:t>
            </a:r>
          </a:p>
          <a:p>
            <a:pPr lvl="1"/>
            <a:r>
              <a:rPr lang="en-US" dirty="0" smtClean="0"/>
              <a:t>LİKİD BAZLI VE KONSVANSİYONEL PAP BENZER </a:t>
            </a:r>
          </a:p>
          <a:p>
            <a:pPr marL="0" indent="0">
              <a:buNone/>
            </a:pPr>
            <a:r>
              <a:rPr lang="en-US" dirty="0" smtClean="0"/>
              <a:t>	TANISAL PERFORMANS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976" y="2482272"/>
            <a:ext cx="2666297" cy="28286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50545" y="6453909"/>
            <a:ext cx="189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2017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449783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836" y="1440674"/>
            <a:ext cx="8229600" cy="84468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nstantia" pitchFamily="18" charset="0"/>
              </a:rPr>
              <a:t>DÜNYA ÇAPINDA YILDA YARIM MİLYON YENİ SERVİKS KANSERİ VAKASI</a:t>
            </a:r>
            <a:endParaRPr lang="en-US" dirty="0">
              <a:latin typeface="Constant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654" y="2073688"/>
            <a:ext cx="8229600" cy="4340156"/>
          </a:xfrm>
        </p:spPr>
        <p:txBody>
          <a:bodyPr/>
          <a:lstStyle/>
          <a:p>
            <a:pPr marL="3200400" lvl="7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%85 DÜŞÜK ORTA GELİRLİ ÜLKELERDE</a:t>
            </a:r>
          </a:p>
          <a:p>
            <a:pPr marL="3200400" lvl="7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</a:rPr>
              <a:t>	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		(ARBYN 2011)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Picture 4" descr="Ekran Resmi 2019-09-24 21.59.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91" y="2724727"/>
            <a:ext cx="5257587" cy="265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21113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Ekran Resmi 2019-10-05 11.11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20204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62" y="2135909"/>
            <a:ext cx="8959273" cy="340591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			1000 KADINDAN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20 PREKANSERÖZ LEZYONU OLAN KADININ</a:t>
            </a:r>
          </a:p>
          <a:p>
            <a:pPr marL="0" indent="0">
              <a:buNone/>
            </a:pPr>
            <a:r>
              <a:rPr lang="en-US" dirty="0" smtClean="0"/>
              <a:t>	HPV TESTİ </a:t>
            </a:r>
            <a:r>
              <a:rPr lang="en-US" sz="2800" b="1" dirty="0" smtClean="0"/>
              <a:t>16</a:t>
            </a:r>
            <a:r>
              <a:rPr lang="en-US" dirty="0" smtClean="0"/>
              <a:t>’SINI DOĞRU OLARAK TANIYACAK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PAP TEST </a:t>
            </a:r>
            <a:r>
              <a:rPr lang="en-US" sz="2800" b="1" dirty="0" smtClean="0"/>
              <a:t>12</a:t>
            </a:r>
            <a:r>
              <a:rPr lang="en-US" dirty="0" smtClean="0"/>
              <a:t>’SİNİ TANIYABİLECEK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980 SAĞLAM KADININ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HPV TESTİ </a:t>
            </a:r>
            <a:r>
              <a:rPr lang="en-US" sz="2800" b="1" dirty="0" smtClean="0"/>
              <a:t>101</a:t>
            </a:r>
            <a:r>
              <a:rPr lang="en-US" dirty="0" smtClean="0"/>
              <a:t> TANESİNDE LEZYON OLDUĞUNU SÖYLEYECEK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PAP TEST </a:t>
            </a:r>
            <a:r>
              <a:rPr lang="en-US" sz="2800" b="1" dirty="0" smtClean="0"/>
              <a:t>29</a:t>
            </a:r>
            <a:r>
              <a:rPr lang="en-US" dirty="0" smtClean="0"/>
              <a:t> KADINDA LEZYON OLDUĞUNU SÖYLEYECEK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50545" y="6453909"/>
            <a:ext cx="189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2017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707600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Content Placeholder 1" descr="Ekran Resmi 2019-10-06 20.47.56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0" b="-5369"/>
          <a:stretch/>
        </p:blipFill>
        <p:spPr>
          <a:xfrm>
            <a:off x="115456" y="2978727"/>
            <a:ext cx="8843817" cy="1743364"/>
          </a:xfrm>
        </p:spPr>
      </p:pic>
      <p:pic>
        <p:nvPicPr>
          <p:cNvPr id="11" name="Picture 10" descr="Ekran Resmi 2019-09-27 17.21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44"/>
            <a:ext cx="9144000" cy="2159000"/>
          </a:xfrm>
          <a:prstGeom prst="rect">
            <a:avLst/>
          </a:prstGeom>
        </p:spPr>
      </p:pic>
      <p:pic>
        <p:nvPicPr>
          <p:cNvPr id="3" name="Picture 2" descr="Ekran Resmi 2019-10-06 20.40.3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" y="4664363"/>
            <a:ext cx="8832274" cy="1016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42726" y="6488668"/>
            <a:ext cx="155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8EB4E3"/>
                </a:solidFill>
              </a:rPr>
              <a:t>2018</a:t>
            </a:r>
            <a:endParaRPr lang="en-US" dirty="0">
              <a:solidFill>
                <a:srgbClr val="8EB4E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124364"/>
            <a:ext cx="87052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8EB4E3"/>
                </a:solidFill>
              </a:rPr>
              <a:t>19099 KADIN  (9552 PRİMER HPV (HC II), 9457 KONTROL LBC/ CO TEST) </a:t>
            </a:r>
          </a:p>
          <a:p>
            <a:r>
              <a:rPr lang="en-US" dirty="0" smtClean="0">
                <a:solidFill>
                  <a:srgbClr val="8EB4E3"/>
                </a:solidFill>
              </a:rPr>
              <a:t>HPV (-) İSE 48 AYDA KONTROL</a:t>
            </a:r>
          </a:p>
          <a:p>
            <a:r>
              <a:rPr lang="en-US" dirty="0" smtClean="0">
                <a:solidFill>
                  <a:srgbClr val="8EB4E3"/>
                </a:solidFill>
              </a:rPr>
              <a:t>LBC (-) İSE 24 VE 48 AYDA KONTROL</a:t>
            </a:r>
          </a:p>
          <a:p>
            <a:endParaRPr lang="en-US" dirty="0">
              <a:solidFill>
                <a:srgbClr val="8EB4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495238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609273"/>
            <a:ext cx="8229600" cy="3048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PRİMER HPV TESTİ </a:t>
            </a:r>
          </a:p>
          <a:p>
            <a:pPr lvl="1"/>
            <a:r>
              <a:rPr lang="en-US" dirty="0" smtClean="0"/>
              <a:t>CIN 3+ LEZYONLARIN TANISINDA  </a:t>
            </a:r>
            <a:r>
              <a:rPr lang="en-US" sz="1800" i="1" dirty="0" smtClean="0"/>
              <a:t>SİTOLOJİYE</a:t>
            </a:r>
            <a:r>
              <a:rPr lang="en-US" dirty="0" smtClean="0"/>
              <a:t> GÖRE X2-3 DAHA  BAŞARILI</a:t>
            </a:r>
          </a:p>
          <a:p>
            <a:pPr lvl="1"/>
            <a:r>
              <a:rPr lang="en-US" dirty="0" smtClean="0"/>
              <a:t>CIN 3+ LEZYONLARININ TANISINDA </a:t>
            </a:r>
            <a:r>
              <a:rPr lang="en-US" sz="1800" i="1" dirty="0" smtClean="0"/>
              <a:t>COTESTE</a:t>
            </a:r>
            <a:r>
              <a:rPr lang="en-US" dirty="0" smtClean="0"/>
              <a:t> GÖRE  ANLAMLI BİR FARK YOK</a:t>
            </a:r>
          </a:p>
          <a:p>
            <a:pPr lvl="1"/>
            <a:r>
              <a:rPr lang="en-US" dirty="0" smtClean="0"/>
              <a:t>FALSE (+) ORANLARI </a:t>
            </a:r>
            <a:r>
              <a:rPr lang="en-US" sz="1800" i="1" dirty="0" smtClean="0"/>
              <a:t>SİTOLOJİYE</a:t>
            </a:r>
            <a:r>
              <a:rPr lang="en-US" dirty="0" smtClean="0"/>
              <a:t> GÖRE YÜKSEK</a:t>
            </a:r>
          </a:p>
          <a:p>
            <a:pPr lvl="2"/>
            <a:r>
              <a:rPr lang="en-US" dirty="0" smtClean="0"/>
              <a:t>%6.6-7.4 VS %2.6-10.9</a:t>
            </a:r>
          </a:p>
          <a:p>
            <a:pPr lvl="1"/>
            <a:r>
              <a:rPr lang="en-US" dirty="0" smtClean="0"/>
              <a:t>KOLPOSKOPİYE YÖNLERDİRME DAHA FAZLA</a:t>
            </a:r>
          </a:p>
          <a:p>
            <a:pPr lvl="2"/>
            <a:r>
              <a:rPr lang="en-US" dirty="0" smtClean="0"/>
              <a:t>%1.2-7.9 VS %1.1-3.1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PRİMER HPV TARMASI CIN 3+ LEZYONLARIN TANISINDA SİTOLOJİYE ÜSTÜN. </a:t>
            </a:r>
            <a:endParaRPr lang="en-US" dirty="0"/>
          </a:p>
        </p:txBody>
      </p:sp>
      <p:pic>
        <p:nvPicPr>
          <p:cNvPr id="2" name="Picture 1" descr="Ekran Resmi 2019-09-27 17.22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05455" cy="19627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92636" y="6488668"/>
            <a:ext cx="169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2018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363" y="2101273"/>
            <a:ext cx="595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8 RCT (N= 410.556), 5 COHORT (N=402.615)</a:t>
            </a:r>
            <a:endParaRPr lang="en-US" sz="20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71610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723910" y="2009031"/>
            <a:ext cx="1154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2019</a:t>
            </a:r>
            <a:endParaRPr lang="en-US" dirty="0"/>
          </a:p>
        </p:txBody>
      </p:sp>
      <p:pic>
        <p:nvPicPr>
          <p:cNvPr id="11" name="Content Placeholder 10" descr="Ekran Resmi 2019-10-07 10.46.18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" t="1302" r="281" b="55"/>
          <a:stretch/>
        </p:blipFill>
        <p:spPr>
          <a:xfrm>
            <a:off x="0" y="80818"/>
            <a:ext cx="9017000" cy="2355273"/>
          </a:xfrm>
        </p:spPr>
      </p:pic>
      <p:sp>
        <p:nvSpPr>
          <p:cNvPr id="12" name="Rectangle 11"/>
          <p:cNvSpPr/>
          <p:nvPr/>
        </p:nvSpPr>
        <p:spPr>
          <a:xfrm>
            <a:off x="80819" y="2447836"/>
            <a:ext cx="8866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8EB4E3"/>
                </a:solidFill>
              </a:rPr>
              <a:t> The cumulative CIN3+  risk 10 years after a negative HPV test </a:t>
            </a:r>
            <a:r>
              <a:rPr lang="en-US" dirty="0" smtClean="0">
                <a:solidFill>
                  <a:srgbClr val="8EB4E3"/>
                </a:solidFill>
              </a:rPr>
              <a:t>0.31% ( </a:t>
            </a:r>
            <a:r>
              <a:rPr lang="en-US" dirty="0">
                <a:solidFill>
                  <a:srgbClr val="8EB4E3"/>
                </a:solidFill>
              </a:rPr>
              <a:t>95% </a:t>
            </a:r>
            <a:r>
              <a:rPr lang="en-US" dirty="0" smtClean="0">
                <a:solidFill>
                  <a:srgbClr val="8EB4E3"/>
                </a:solidFill>
              </a:rPr>
              <a:t>CI </a:t>
            </a:r>
            <a:r>
              <a:rPr lang="en-US" dirty="0">
                <a:solidFill>
                  <a:srgbClr val="8EB4E3"/>
                </a:solidFill>
              </a:rPr>
              <a:t>0.18% to 0.49</a:t>
            </a:r>
            <a:r>
              <a:rPr lang="en-US" dirty="0" smtClean="0">
                <a:solidFill>
                  <a:srgbClr val="8EB4E3"/>
                </a:solidFill>
              </a:rPr>
              <a:t>%) </a:t>
            </a:r>
            <a:r>
              <a:rPr lang="en-US" dirty="0">
                <a:solidFill>
                  <a:srgbClr val="8EB4E3"/>
                </a:solidFill>
              </a:rPr>
              <a:t>was similar to that 3 years after negative </a:t>
            </a:r>
            <a:r>
              <a:rPr lang="en-US" dirty="0" smtClean="0">
                <a:solidFill>
                  <a:srgbClr val="8EB4E3"/>
                </a:solidFill>
              </a:rPr>
              <a:t>cytology 0.30</a:t>
            </a:r>
            <a:r>
              <a:rPr lang="en-US" dirty="0">
                <a:solidFill>
                  <a:srgbClr val="8EB4E3"/>
                </a:solidFill>
              </a:rPr>
              <a:t>%, </a:t>
            </a:r>
            <a:r>
              <a:rPr lang="en-US" dirty="0" smtClean="0">
                <a:solidFill>
                  <a:srgbClr val="8EB4E3"/>
                </a:solidFill>
              </a:rPr>
              <a:t>(95</a:t>
            </a:r>
            <a:r>
              <a:rPr lang="en-US" dirty="0">
                <a:solidFill>
                  <a:srgbClr val="8EB4E3"/>
                </a:solidFill>
              </a:rPr>
              <a:t>% CI 0.23% to 0.41</a:t>
            </a:r>
            <a:r>
              <a:rPr lang="en-US" dirty="0" smtClean="0">
                <a:solidFill>
                  <a:srgbClr val="8EB4E3"/>
                </a:solidFill>
              </a:rPr>
              <a:t>%)</a:t>
            </a:r>
          </a:p>
        </p:txBody>
      </p:sp>
      <p:pic>
        <p:nvPicPr>
          <p:cNvPr id="3" name="Picture 2" descr="Ekran Resmi 2019-10-11 20.12.4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909" y="3671455"/>
            <a:ext cx="4433455" cy="2950397"/>
          </a:xfrm>
          <a:prstGeom prst="rect">
            <a:avLst/>
          </a:prstGeom>
        </p:spPr>
      </p:pic>
      <p:pic>
        <p:nvPicPr>
          <p:cNvPr id="15" name="Picture 14" descr="Ekran Resmi 2019-10-07 11.01.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" y="3470851"/>
            <a:ext cx="9005455" cy="282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21040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HPV TEST (SELF COLLECTION)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KENDİ BAŞINA VAJİNAL ÖRNEKLEME</a:t>
            </a:r>
          </a:p>
          <a:p>
            <a:pPr lvl="1"/>
            <a:r>
              <a:rPr lang="en-US" dirty="0" smtClean="0"/>
              <a:t>MALİYET, ULAŞILABİLİRLİLİK, MUAYENE ZORLUĞU, UYUMSUZLUK</a:t>
            </a:r>
            <a:endParaRPr lang="en-US" dirty="0"/>
          </a:p>
          <a:p>
            <a:pPr lvl="1"/>
            <a:r>
              <a:rPr lang="en-US" dirty="0" smtClean="0"/>
              <a:t>SÜRÜNTÜ, FIRÇA, TAMPON, LAVAJ</a:t>
            </a:r>
          </a:p>
          <a:p>
            <a:pPr lvl="1"/>
            <a:r>
              <a:rPr lang="en-US" dirty="0" smtClean="0"/>
              <a:t>FDA ONAYI YOK</a:t>
            </a:r>
          </a:p>
          <a:p>
            <a:pPr lvl="1"/>
            <a:r>
              <a:rPr lang="en-US" dirty="0" smtClean="0"/>
              <a:t>DİĞER TARAMA METODLARINA KAYITSIZ KALAN OLGULARDA </a:t>
            </a:r>
          </a:p>
          <a:p>
            <a:pPr lvl="1"/>
            <a:r>
              <a:rPr lang="en-US" dirty="0" smtClean="0"/>
              <a:t>HC II İLE YAPILAN ÇALIŞMALAR DÜŞÜK SENSİTİVİTE VE SPESİFİSİTE*</a:t>
            </a:r>
          </a:p>
        </p:txBody>
      </p:sp>
      <p:pic>
        <p:nvPicPr>
          <p:cNvPr id="3" name="Picture 2" descr="Ekran Resmi 2019-10-01 23.04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81" y="3844637"/>
            <a:ext cx="7550729" cy="13854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40364" y="4364182"/>
            <a:ext cx="4675909" cy="276968"/>
          </a:xfrm>
          <a:prstGeom prst="rect">
            <a:avLst/>
          </a:prstGeom>
          <a:noFill/>
          <a:ln w="57150" cmpd="sng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950363" y="5195455"/>
            <a:ext cx="16625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ARBYN 2014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11" name="Picture 10" descr="Ekran Resmi 2019-10-10 20.24.4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76" y="221314"/>
            <a:ext cx="2545760" cy="162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063544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496456" y="5541818"/>
            <a:ext cx="10390909" cy="912091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3" name="Content Placeholder 12" descr="Ekran Resmi 2019-10-10 20.06.19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8" b="-2738"/>
          <a:stretch>
            <a:fillRect/>
          </a:stretch>
        </p:blipFill>
        <p:spPr>
          <a:xfrm>
            <a:off x="0" y="2239818"/>
            <a:ext cx="5426364" cy="322717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 descr="Ekran Resmi 2019-10-10 20.04.5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5" y="127000"/>
            <a:ext cx="5299364" cy="2032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6488668"/>
            <a:ext cx="187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BMJ 2018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4" name="Picture 13" descr="Ekran Resmi 2019-10-10 20.08.0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40" y="0"/>
            <a:ext cx="3429506" cy="629227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58000" y="2436091"/>
            <a:ext cx="1893454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</a:rPr>
              <a:t>SELF </a:t>
            </a:r>
          </a:p>
          <a:p>
            <a:r>
              <a:rPr lang="en-US" sz="900" dirty="0">
                <a:solidFill>
                  <a:srgbClr val="FF0000"/>
                </a:solidFill>
              </a:rPr>
              <a:t> </a:t>
            </a:r>
            <a:r>
              <a:rPr lang="en-US" sz="900" dirty="0" smtClean="0">
                <a:solidFill>
                  <a:srgbClr val="FF0000"/>
                </a:solidFill>
              </a:rPr>
              <a:t> SENS %77 (CI 69-82) </a:t>
            </a:r>
          </a:p>
          <a:p>
            <a:r>
              <a:rPr lang="en-US" sz="900" dirty="0" smtClean="0">
                <a:solidFill>
                  <a:srgbClr val="FF0000"/>
                </a:solidFill>
              </a:rPr>
              <a:t>  SPES %84 (CI 77-88)</a:t>
            </a:r>
          </a:p>
          <a:p>
            <a:r>
              <a:rPr lang="en-US" sz="900" dirty="0" smtClean="0">
                <a:solidFill>
                  <a:srgbClr val="FF0000"/>
                </a:solidFill>
              </a:rPr>
              <a:t>KLİNİSYEN</a:t>
            </a:r>
          </a:p>
          <a:p>
            <a:r>
              <a:rPr lang="en-US" sz="900" dirty="0">
                <a:solidFill>
                  <a:srgbClr val="FF0000"/>
                </a:solidFill>
              </a:rPr>
              <a:t> </a:t>
            </a:r>
            <a:r>
              <a:rPr lang="en-US" sz="900" dirty="0" smtClean="0">
                <a:solidFill>
                  <a:srgbClr val="FF0000"/>
                </a:solidFill>
              </a:rPr>
              <a:t> SENS </a:t>
            </a:r>
            <a:r>
              <a:rPr lang="en-US" sz="900" dirty="0">
                <a:solidFill>
                  <a:srgbClr val="FF0000"/>
                </a:solidFill>
              </a:rPr>
              <a:t>%93 (</a:t>
            </a:r>
            <a:r>
              <a:rPr lang="en-US" sz="900" dirty="0" smtClean="0">
                <a:solidFill>
                  <a:srgbClr val="FF0000"/>
                </a:solidFill>
              </a:rPr>
              <a:t>CI 89</a:t>
            </a:r>
            <a:r>
              <a:rPr lang="en-US" sz="900" dirty="0">
                <a:solidFill>
                  <a:srgbClr val="FF0000"/>
                </a:solidFill>
              </a:rPr>
              <a:t>-96</a:t>
            </a:r>
            <a:r>
              <a:rPr lang="en-US" sz="9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900" dirty="0" smtClean="0">
                <a:solidFill>
                  <a:srgbClr val="FF0000"/>
                </a:solidFill>
              </a:rPr>
              <a:t>  SPES %86 (CI 81-90)</a:t>
            </a:r>
            <a:endParaRPr lang="en-US" sz="9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52673" y="4978399"/>
            <a:ext cx="1893454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</a:rPr>
              <a:t>SELF </a:t>
            </a:r>
          </a:p>
          <a:p>
            <a:r>
              <a:rPr lang="en-US" sz="900" dirty="0">
                <a:solidFill>
                  <a:srgbClr val="FF0000"/>
                </a:solidFill>
              </a:rPr>
              <a:t> </a:t>
            </a:r>
            <a:r>
              <a:rPr lang="en-US" sz="900" dirty="0" smtClean="0">
                <a:solidFill>
                  <a:srgbClr val="FF0000"/>
                </a:solidFill>
              </a:rPr>
              <a:t> SENS %96</a:t>
            </a:r>
          </a:p>
          <a:p>
            <a:r>
              <a:rPr lang="en-US" sz="900" dirty="0" smtClean="0">
                <a:solidFill>
                  <a:srgbClr val="FF0000"/>
                </a:solidFill>
              </a:rPr>
              <a:t>  SPES %79</a:t>
            </a:r>
          </a:p>
          <a:p>
            <a:r>
              <a:rPr lang="en-US" sz="900" dirty="0" smtClean="0">
                <a:solidFill>
                  <a:srgbClr val="FF0000"/>
                </a:solidFill>
              </a:rPr>
              <a:t>KLİNİSYEN</a:t>
            </a:r>
          </a:p>
          <a:p>
            <a:r>
              <a:rPr lang="en-US" sz="900" dirty="0">
                <a:solidFill>
                  <a:srgbClr val="FF0000"/>
                </a:solidFill>
              </a:rPr>
              <a:t> </a:t>
            </a:r>
            <a:r>
              <a:rPr lang="en-US" sz="900" dirty="0" smtClean="0">
                <a:solidFill>
                  <a:srgbClr val="FF0000"/>
                </a:solidFill>
              </a:rPr>
              <a:t> SENS %96</a:t>
            </a:r>
          </a:p>
          <a:p>
            <a:r>
              <a:rPr lang="en-US" sz="900" dirty="0" smtClean="0">
                <a:solidFill>
                  <a:srgbClr val="FF0000"/>
                </a:solidFill>
              </a:rPr>
              <a:t>  SPES %79</a:t>
            </a:r>
            <a:endParaRPr lang="en-US" sz="9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" y="3902364"/>
            <a:ext cx="5461000" cy="1500910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455934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87136" y="933783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38545"/>
            <a:ext cx="7562273" cy="174336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/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IMPROVE, POLMAN N., LANCET ONCOL.2019</a:t>
            </a:r>
            <a:br>
              <a:rPr lang="en-US" sz="2000" dirty="0" smtClean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Performance of human papillomavirus testing on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self-collected versus clinician-collected samples for the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detection of cervical intraepithelial </a:t>
            </a:r>
            <a:r>
              <a:rPr lang="en-US" sz="2000" dirty="0" err="1">
                <a:solidFill>
                  <a:schemeClr val="tx1"/>
                </a:solidFill>
              </a:rPr>
              <a:t>neoplasia</a:t>
            </a:r>
            <a:r>
              <a:rPr lang="en-US" sz="2000" dirty="0">
                <a:solidFill>
                  <a:schemeClr val="tx1"/>
                </a:solidFill>
              </a:rPr>
              <a:t> of grade 2 or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worse: a </a:t>
            </a:r>
            <a:r>
              <a:rPr lang="en-US" sz="2000" dirty="0" err="1">
                <a:solidFill>
                  <a:schemeClr val="tx1"/>
                </a:solidFill>
              </a:rPr>
              <a:t>randomised</a:t>
            </a:r>
            <a:r>
              <a:rPr lang="en-US" sz="2000" dirty="0">
                <a:solidFill>
                  <a:schemeClr val="tx1"/>
                </a:solidFill>
              </a:rPr>
              <a:t>, paired screen-positive, non-inferiority</a:t>
            </a:r>
            <a:br>
              <a:rPr lang="en-US" sz="2000" dirty="0">
                <a:solidFill>
                  <a:schemeClr val="tx1"/>
                </a:solidFill>
              </a:rPr>
            </a:br>
            <a:r>
              <a:rPr lang="en-US" sz="2000" dirty="0">
                <a:solidFill>
                  <a:schemeClr val="tx1"/>
                </a:solidFill>
              </a:rPr>
              <a:t>trial</a:t>
            </a:r>
            <a:br>
              <a:rPr lang="en-US" sz="2000" dirty="0">
                <a:solidFill>
                  <a:schemeClr val="tx1"/>
                </a:solidFill>
              </a:rPr>
            </a:b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 rot="10800000" flipV="1">
            <a:off x="-2540005" y="5553368"/>
            <a:ext cx="10841182" cy="900552"/>
            <a:chOff x="2013478" y="3318534"/>
            <a:chExt cx="8075925" cy="544636"/>
          </a:xfrm>
        </p:grpSpPr>
        <p:sp>
          <p:nvSpPr>
            <p:cNvPr id="13" name="Chevron 12"/>
            <p:cNvSpPr/>
            <p:nvPr/>
          </p:nvSpPr>
          <p:spPr>
            <a:xfrm>
              <a:off x="2348901" y="3318534"/>
              <a:ext cx="7740502" cy="14812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Chevron 13"/>
            <p:cNvSpPr/>
            <p:nvPr/>
          </p:nvSpPr>
          <p:spPr>
            <a:xfrm>
              <a:off x="2013478" y="3702569"/>
              <a:ext cx="7740502" cy="16060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Chevron 14"/>
            <p:cNvSpPr/>
            <p:nvPr/>
          </p:nvSpPr>
          <p:spPr>
            <a:xfrm>
              <a:off x="2176887" y="3514041"/>
              <a:ext cx="7740502" cy="160595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126999" y="877884"/>
            <a:ext cx="6719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9454" y="2193636"/>
            <a:ext cx="695036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16 400 KADIN, 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RANDOMİZE, NON İNFERİORTY ÇALIŞMA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GP5</a:t>
            </a:r>
            <a:r>
              <a:rPr lang="en-US" dirty="0">
                <a:solidFill>
                  <a:srgbClr val="FFFFFF"/>
                </a:solidFill>
              </a:rPr>
              <a:t>+/6</a:t>
            </a:r>
            <a:r>
              <a:rPr lang="en-US" dirty="0" smtClean="0">
                <a:solidFill>
                  <a:srgbClr val="FFFFFF"/>
                </a:solidFill>
              </a:rPr>
              <a:t>+ PCR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DAVETE KATILMA ORANI SELF SAMLPLİNGDE DAHA FAZLA  (WİTHDRAWN %6.7 VS %23.1)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OVERALL CIN2+ LEZYON %1.5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HPV POZTİFLİĞİ %7.4 VS %7.2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DAHA KONFORLU VE UYUM DAHA FAZLA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MALİYET VE KLİNİSYEN İŞ YÜKÜNDE AZALMA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" name="Picture 15" descr="Ekran Resmi 2019-10-11 10.24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0363"/>
            <a:ext cx="9144000" cy="217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9218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46" y="297674"/>
            <a:ext cx="8229600" cy="844685"/>
          </a:xfrm>
        </p:spPr>
        <p:txBody>
          <a:bodyPr/>
          <a:lstStyle/>
          <a:p>
            <a:pPr algn="ctr"/>
            <a:r>
              <a:rPr lang="en-US" dirty="0" smtClean="0"/>
              <a:t>SERVİKAL KANSER TARAMA ÖNERİLERİ 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153156"/>
              </p:ext>
            </p:extLst>
          </p:nvPr>
        </p:nvGraphicFramePr>
        <p:xfrm>
          <a:off x="230909" y="1108363"/>
          <a:ext cx="7204364" cy="5453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8363"/>
                <a:gridCol w="1323588"/>
                <a:gridCol w="1172235"/>
                <a:gridCol w="1418996"/>
                <a:gridCol w="1951182"/>
              </a:tblGrid>
              <a:tr h="617050">
                <a:tc>
                  <a:txBody>
                    <a:bodyPr/>
                    <a:lstStyle/>
                    <a:p>
                      <a:endParaRPr 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Başlangıç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yaşı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Bitirme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yaşı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21-29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yaş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≥30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yaş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15623">
                <a:tc rowSpan="2"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ACS/ASCCP/ASCP (2012)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PAP (3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yıl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Co test (5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yıl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≥25 HPV (3yıl)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HPV(3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yıl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48489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ASCCP/SGO </a:t>
                      </a:r>
                    </a:p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(2015)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7585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tx1"/>
                          </a:solidFill>
                        </a:rPr>
                        <a:t>USPSTF (2018)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PAP ( 3YIL)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PAP (3 YIL)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HPV (5 YIL)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CO TEST (5 YIL)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1705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WHO (2013)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30-49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PAP- VIA (3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yıl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HPV  (5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yıl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4595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UK. NHS (2011)</a:t>
                      </a:r>
                    </a:p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(2019)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25-49 PAP-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(3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yıl)</a:t>
                      </a:r>
                    </a:p>
                    <a:p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HPV</a:t>
                      </a:r>
                      <a:endParaRPr 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50-65 PAP</a:t>
                      </a:r>
                    </a:p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( 5yıl)</a:t>
                      </a:r>
                    </a:p>
                    <a:p>
                      <a:r>
                        <a:rPr lang="en-US" sz="1800" dirty="0" smtClean="0">
                          <a:solidFill>
                            <a:srgbClr val="FF0000"/>
                          </a:solidFill>
                        </a:rPr>
                        <a:t>HPV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8815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Canada TFPHC (2013)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69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PAP (3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yıl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PAP ( 3yıl)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302057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620947"/>
            <a:ext cx="6989618" cy="8446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TÜRKİYE’DE SERVİKS KANSER TARAMA PROGRAMI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65727" y="2389908"/>
            <a:ext cx="593436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solidFill>
                <a:srgbClr val="8EB4E3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8EB4E3"/>
                </a:solidFill>
              </a:rPr>
              <a:t>HEDEF YAŞ GRUBU 30-65</a:t>
            </a:r>
          </a:p>
          <a:p>
            <a:endParaRPr lang="en-US" sz="2400" dirty="0" smtClean="0">
              <a:solidFill>
                <a:srgbClr val="8EB4E3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8EB4E3"/>
                </a:solidFill>
              </a:rPr>
              <a:t>TARAMA TESTİ: HPV DNA (2014)</a:t>
            </a:r>
          </a:p>
          <a:p>
            <a:endParaRPr lang="en-US" sz="2400" dirty="0" smtClean="0">
              <a:solidFill>
                <a:srgbClr val="8EB4E3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 smtClean="0">
                <a:solidFill>
                  <a:srgbClr val="8EB4E3"/>
                </a:solidFill>
              </a:rPr>
              <a:t>TARAMA SIKLIĞI: 5 YIL</a:t>
            </a:r>
          </a:p>
          <a:p>
            <a:endParaRPr lang="en-US" sz="2400" dirty="0" smtClean="0">
              <a:solidFill>
                <a:srgbClr val="8EB4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535189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Diamond 2"/>
          <p:cNvSpPr/>
          <p:nvPr/>
        </p:nvSpPr>
        <p:spPr>
          <a:xfrm>
            <a:off x="253999" y="681181"/>
            <a:ext cx="2089728" cy="1166091"/>
          </a:xfrm>
          <a:prstGeom prst="diamond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HPV (-)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0" name="Diamond 9"/>
          <p:cNvSpPr/>
          <p:nvPr/>
        </p:nvSpPr>
        <p:spPr>
          <a:xfrm>
            <a:off x="3038762" y="625761"/>
            <a:ext cx="2029692" cy="1166091"/>
          </a:xfrm>
          <a:prstGeom prst="diamond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HPV (+)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Diamond 11"/>
          <p:cNvSpPr/>
          <p:nvPr/>
        </p:nvSpPr>
        <p:spPr>
          <a:xfrm>
            <a:off x="5553365" y="639620"/>
            <a:ext cx="2089727" cy="1166091"/>
          </a:xfrm>
          <a:prstGeom prst="diamon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000000"/>
                </a:solidFill>
              </a:rPr>
              <a:t>YETERSİZ NUMUNE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8819" y="115454"/>
            <a:ext cx="6869545" cy="415637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HC II TEST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281544" y="1858818"/>
            <a:ext cx="0" cy="588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415637" y="2493817"/>
            <a:ext cx="1801091" cy="946727"/>
          </a:xfrm>
          <a:prstGeom prst="roundRec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5 YIL SONRA TEKRAR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51547" y="2877128"/>
            <a:ext cx="3024908" cy="946727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SİTOLOJİ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717309" y="2507671"/>
            <a:ext cx="1801091" cy="94672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3 AY SONRA TEKRAR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075547" y="1824182"/>
            <a:ext cx="11544" cy="1016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615546" y="1870363"/>
            <a:ext cx="0" cy="588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911764" y="3846946"/>
            <a:ext cx="0" cy="588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015344" y="3872346"/>
            <a:ext cx="0" cy="5888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2195946" y="4484253"/>
            <a:ext cx="1417781" cy="946727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POZİTİF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334164" y="4475019"/>
            <a:ext cx="1417781" cy="946727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NEGATİF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417292" y="5747328"/>
            <a:ext cx="1417781" cy="94672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HPV 16/18 (+)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2937164" y="5465619"/>
            <a:ext cx="6927" cy="2724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3602182" y="6176821"/>
            <a:ext cx="738913" cy="115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5040744" y="5380182"/>
            <a:ext cx="16165" cy="3417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5798128" y="4932219"/>
            <a:ext cx="344054" cy="92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39"/>
          <p:cNvSpPr/>
          <p:nvPr/>
        </p:nvSpPr>
        <p:spPr>
          <a:xfrm>
            <a:off x="6174510" y="4375728"/>
            <a:ext cx="1417781" cy="946727"/>
          </a:xfrm>
          <a:prstGeom prst="roundRect">
            <a:avLst/>
          </a:prstGeom>
          <a:solidFill>
            <a:srgbClr val="558ED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HPV 16/18 DIŞI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533401" y="5731164"/>
            <a:ext cx="3024908" cy="946727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KOLPOSKOPİ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6858000" y="5357091"/>
            <a:ext cx="11545" cy="45027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6096001" y="5911274"/>
            <a:ext cx="1500908" cy="8543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 YIL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SONRA TEKRAR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52075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5541819"/>
            <a:ext cx="8291513" cy="913710"/>
            <a:chOff x="1850064" y="3189767"/>
            <a:chExt cx="8021556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546989" cy="190021"/>
            </a:xfrm>
            <a:prstGeom prst="chevron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4" y="3673148"/>
              <a:ext cx="8021556" cy="190021"/>
            </a:xfrm>
            <a:prstGeom prst="chevron">
              <a:avLst>
                <a:gd name="adj" fmla="val 4886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4" y="3431458"/>
              <a:ext cx="7786576" cy="190021"/>
            </a:xfrm>
            <a:prstGeom prst="chevron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 rot="16200000">
            <a:off x="2798679" y="960426"/>
            <a:ext cx="10320671" cy="673402"/>
            <a:chOff x="1864355" y="3189768"/>
            <a:chExt cx="7740503" cy="673402"/>
          </a:xfrm>
        </p:grpSpPr>
        <p:sp>
          <p:nvSpPr>
            <p:cNvPr id="11" name="Chevron 10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0" name="Content Placeholder 19" descr="Ekran Resmi 2019-09-24 21.57.10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" r="3469"/>
          <a:stretch>
            <a:fillRect/>
          </a:stretch>
        </p:blipFill>
        <p:spPr>
          <a:xfrm>
            <a:off x="480291" y="750453"/>
            <a:ext cx="6827982" cy="4144819"/>
          </a:xfrm>
        </p:spPr>
      </p:pic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84167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4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620947"/>
            <a:ext cx="6989618" cy="84468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TÜRKİYE’DE SERVİKS KANSER TARAMA PROGRAMI</a:t>
            </a:r>
            <a:endParaRPr lang="en-US" dirty="0"/>
          </a:p>
        </p:txBody>
      </p:sp>
      <p:pic>
        <p:nvPicPr>
          <p:cNvPr id="3" name="Picture 2" descr="Ekran Resmi 2019-09-26 13.23.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217" y="1604818"/>
            <a:ext cx="4069060" cy="2366817"/>
          </a:xfrm>
          <a:prstGeom prst="rect">
            <a:avLst/>
          </a:prstGeom>
        </p:spPr>
      </p:pic>
      <p:pic>
        <p:nvPicPr>
          <p:cNvPr id="5" name="Picture 4" descr="Ekran Resmi 2019-09-26 13.27.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8" y="4098637"/>
            <a:ext cx="5449455" cy="25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4776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884321" y="5541819"/>
            <a:ext cx="10320671" cy="923636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 rot="16200000">
            <a:off x="2498055" y="3407611"/>
            <a:ext cx="10925072" cy="681179"/>
            <a:chOff x="1864355" y="3239267"/>
            <a:chExt cx="8193804" cy="546667"/>
          </a:xfrm>
        </p:grpSpPr>
        <p:sp>
          <p:nvSpPr>
            <p:cNvPr id="19" name="Chevron 18"/>
            <p:cNvSpPr/>
            <p:nvPr/>
          </p:nvSpPr>
          <p:spPr>
            <a:xfrm>
              <a:off x="2808120" y="3239267"/>
              <a:ext cx="7250039" cy="16222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Chevron 19"/>
            <p:cNvSpPr/>
            <p:nvPr/>
          </p:nvSpPr>
          <p:spPr>
            <a:xfrm>
              <a:off x="1864355" y="3629017"/>
              <a:ext cx="7740502" cy="156917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Chevron 20"/>
            <p:cNvSpPr/>
            <p:nvPr/>
          </p:nvSpPr>
          <p:spPr>
            <a:xfrm>
              <a:off x="2321193" y="3443105"/>
              <a:ext cx="7508801" cy="14373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Picture 2" descr="Ekran Resmi 2019-10-07 11.23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9" y="1385455"/>
            <a:ext cx="7516091" cy="3011675"/>
          </a:xfrm>
          <a:prstGeom prst="rect">
            <a:avLst/>
          </a:prstGeom>
        </p:spPr>
      </p:pic>
      <p:sp>
        <p:nvSpPr>
          <p:cNvPr id="4" name="Up Arrow 3"/>
          <p:cNvSpPr/>
          <p:nvPr/>
        </p:nvSpPr>
        <p:spPr>
          <a:xfrm>
            <a:off x="288636" y="4572000"/>
            <a:ext cx="1281546" cy="889000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AŞI</a:t>
            </a:r>
            <a:endParaRPr lang="en-US" dirty="0"/>
          </a:p>
        </p:txBody>
      </p:sp>
      <p:sp>
        <p:nvSpPr>
          <p:cNvPr id="22" name="Up Arrow 21"/>
          <p:cNvSpPr/>
          <p:nvPr/>
        </p:nvSpPr>
        <p:spPr>
          <a:xfrm>
            <a:off x="2205182" y="4456544"/>
            <a:ext cx="392545" cy="1004455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Up Arrow 22"/>
          <p:cNvSpPr/>
          <p:nvPr/>
        </p:nvSpPr>
        <p:spPr>
          <a:xfrm>
            <a:off x="3775363" y="4456544"/>
            <a:ext cx="357909" cy="9698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2366818" y="4618182"/>
            <a:ext cx="16163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PRİMER HPV </a:t>
            </a:r>
          </a:p>
          <a:p>
            <a:pPr algn="ctr"/>
            <a:r>
              <a:rPr lang="en-US" sz="1600" dirty="0" smtClean="0">
                <a:solidFill>
                  <a:srgbClr val="FF0000"/>
                </a:solidFill>
              </a:rPr>
              <a:t>SELF SAMPLİNG</a:t>
            </a:r>
          </a:p>
          <a:p>
            <a:pPr algn="ctr"/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7000" y="127000"/>
            <a:ext cx="7377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SERVİKAL KANSER ÖNLEME STRATEJİSİ</a:t>
            </a:r>
            <a:endParaRPr lang="en-US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858807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884321" y="5541819"/>
            <a:ext cx="10320671" cy="923636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Picture 1" descr="Ekran Resmi 2019-10-07 14.12.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728"/>
            <a:ext cx="9144000" cy="16250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819" y="1985818"/>
            <a:ext cx="53801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8EB4E3"/>
                </a:solidFill>
              </a:rPr>
              <a:t>AVUSTURALYADA SERVİKS CA  </a:t>
            </a:r>
            <a:r>
              <a:rPr lang="en-US" b="1" dirty="0" smtClean="0">
                <a:solidFill>
                  <a:srgbClr val="FF0000"/>
                </a:solidFill>
              </a:rPr>
              <a:t>7/100 000</a:t>
            </a:r>
            <a:endParaRPr lang="en-US" dirty="0">
              <a:solidFill>
                <a:srgbClr val="8EB4E3"/>
              </a:solidFill>
            </a:endParaRPr>
          </a:p>
          <a:p>
            <a:r>
              <a:rPr lang="en-US" dirty="0" smtClean="0">
                <a:solidFill>
                  <a:srgbClr val="8EB4E3"/>
                </a:solidFill>
              </a:rPr>
              <a:t>	2007’ DE ULUSAL HPV AŞILAMA PROGRAMI</a:t>
            </a:r>
          </a:p>
          <a:p>
            <a:r>
              <a:rPr lang="en-US" dirty="0" smtClean="0">
                <a:solidFill>
                  <a:srgbClr val="8EB4E3"/>
                </a:solidFill>
              </a:rPr>
              <a:t>	2017’DE HPV PRİMER TARAMA PROGRAMI (25-69 YAŞ, 5 YILDA BİR)</a:t>
            </a:r>
          </a:p>
          <a:p>
            <a:endParaRPr lang="en-US" dirty="0">
              <a:solidFill>
                <a:srgbClr val="8EB4E3"/>
              </a:solidFill>
            </a:endParaRPr>
          </a:p>
          <a:p>
            <a:r>
              <a:rPr lang="en-US" dirty="0" smtClean="0">
                <a:solidFill>
                  <a:srgbClr val="8EB4E3"/>
                </a:solidFill>
              </a:rPr>
              <a:t>2013 ERKEK ÇOCUKLARI AŞILANMASI</a:t>
            </a:r>
          </a:p>
          <a:p>
            <a:r>
              <a:rPr lang="en-US" dirty="0" smtClean="0">
                <a:solidFill>
                  <a:srgbClr val="8EB4E3"/>
                </a:solidFill>
              </a:rPr>
              <a:t>2018 2 DOZ NANOVALAN AŞILAMA</a:t>
            </a:r>
          </a:p>
          <a:p>
            <a:endParaRPr lang="en-US" dirty="0">
              <a:solidFill>
                <a:srgbClr val="8EB4E3"/>
              </a:solidFill>
            </a:endParaRPr>
          </a:p>
          <a:p>
            <a:endParaRPr lang="en-US" dirty="0" smtClean="0">
              <a:solidFill>
                <a:srgbClr val="8EB4E3"/>
              </a:solidFill>
            </a:endParaRPr>
          </a:p>
          <a:p>
            <a:r>
              <a:rPr lang="en-US" dirty="0" smtClean="0">
                <a:solidFill>
                  <a:srgbClr val="8EB4E3"/>
                </a:solidFill>
              </a:rPr>
              <a:t>GELECEK 20 YILDA ELİMİNASYON PLANLANIYOR (</a:t>
            </a:r>
            <a:r>
              <a:rPr lang="en-US" b="1" dirty="0" smtClean="0">
                <a:solidFill>
                  <a:srgbClr val="FF0000"/>
                </a:solidFill>
              </a:rPr>
              <a:t>&lt;4/100 000</a:t>
            </a:r>
            <a:r>
              <a:rPr lang="en-US" dirty="0" smtClean="0">
                <a:solidFill>
                  <a:srgbClr val="8EB4E3"/>
                </a:solidFill>
              </a:rPr>
              <a:t>)</a:t>
            </a:r>
          </a:p>
          <a:p>
            <a:endParaRPr lang="en-US" dirty="0">
              <a:solidFill>
                <a:srgbClr val="8EB4E3"/>
              </a:solidFill>
            </a:endParaRPr>
          </a:p>
        </p:txBody>
      </p:sp>
      <p:pic>
        <p:nvPicPr>
          <p:cNvPr id="10" name="Picture 9" descr="Ekran Resmi 2019-10-07 14.29.2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092" y="1893455"/>
            <a:ext cx="3532908" cy="3556000"/>
          </a:xfrm>
          <a:prstGeom prst="rect">
            <a:avLst/>
          </a:prstGeom>
        </p:spPr>
      </p:pic>
      <p:sp>
        <p:nvSpPr>
          <p:cNvPr id="11" name="Up-Down Arrow 10"/>
          <p:cNvSpPr/>
          <p:nvPr/>
        </p:nvSpPr>
        <p:spPr>
          <a:xfrm>
            <a:off x="6511636" y="2955636"/>
            <a:ext cx="80819" cy="1985819"/>
          </a:xfrm>
          <a:prstGeom prst="upDown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338453" y="6488668"/>
            <a:ext cx="19396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FFFF"/>
                </a:solidFill>
              </a:rPr>
              <a:t>LANCET 2019</a:t>
            </a:r>
            <a:endParaRPr lang="en-US" sz="11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57721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176671" y="5553364"/>
            <a:ext cx="10667035" cy="923636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 rot="16200000">
            <a:off x="2498055" y="3407611"/>
            <a:ext cx="10925072" cy="681179"/>
            <a:chOff x="1864355" y="3239267"/>
            <a:chExt cx="8193804" cy="546667"/>
          </a:xfrm>
        </p:grpSpPr>
        <p:sp>
          <p:nvSpPr>
            <p:cNvPr id="19" name="Chevron 18"/>
            <p:cNvSpPr/>
            <p:nvPr/>
          </p:nvSpPr>
          <p:spPr>
            <a:xfrm>
              <a:off x="2808120" y="3239267"/>
              <a:ext cx="7250039" cy="16222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Chevron 19"/>
            <p:cNvSpPr/>
            <p:nvPr/>
          </p:nvSpPr>
          <p:spPr>
            <a:xfrm>
              <a:off x="1864355" y="3629017"/>
              <a:ext cx="7740502" cy="156917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Chevron 20"/>
            <p:cNvSpPr/>
            <p:nvPr/>
          </p:nvSpPr>
          <p:spPr>
            <a:xfrm>
              <a:off x="2321193" y="3443105"/>
              <a:ext cx="7508801" cy="14373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8637" y="1131456"/>
            <a:ext cx="73775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SERVIKAL KANSER TARAMA İLE ÖNLENEBİLİR BİR HASTALIKTIR.</a:t>
            </a:r>
          </a:p>
          <a:p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SİTOLOJİK TARAMA, PRİMER  HPV TARAMASI TARAFINDAN REPLASE EDİLECEK GİBİ GÖZÜKMEKTEDİR.</a:t>
            </a:r>
          </a:p>
          <a:p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PRİMER HPV TARAMASINDA  TARAMA ARALIKLARI UZATILABİLİR.</a:t>
            </a:r>
          </a:p>
          <a:p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HPV TARAMASINDA </a:t>
            </a:r>
            <a:r>
              <a:rPr lang="en-US" i="1" dirty="0" smtClean="0">
                <a:solidFill>
                  <a:srgbClr val="FFFFFF"/>
                </a:solidFill>
                <a:latin typeface="Arial"/>
                <a:cs typeface="Arial"/>
              </a:rPr>
              <a:t>SELF SAMPLİNG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 UYUM, MAALİYET VE İŞ YÜKÜ AÇISINDAN AVANTAJLIDIR.</a:t>
            </a:r>
          </a:p>
          <a:p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i="1" dirty="0" smtClean="0">
                <a:solidFill>
                  <a:srgbClr val="FFFFFF"/>
                </a:solidFill>
                <a:latin typeface="Arial"/>
                <a:cs typeface="Arial"/>
              </a:rPr>
              <a:t>SELF SAMPLİNG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 PCR İLE YAPILDIĞINDA KLİNİSYEN ÖRNEKLEMESİ KADAR TANISAL DEĞERLERE SAHİPTİR.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22" name="Title 10"/>
          <p:cNvSpPr>
            <a:spLocks noGrp="1"/>
          </p:cNvSpPr>
          <p:nvPr>
            <p:ph type="title"/>
          </p:nvPr>
        </p:nvSpPr>
        <p:spPr>
          <a:xfrm>
            <a:off x="422564" y="286129"/>
            <a:ext cx="6989618" cy="84468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SONUÇ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248646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7133" y="5541819"/>
            <a:ext cx="10320671" cy="923636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-1921103" y="494999"/>
            <a:ext cx="10948163" cy="731129"/>
            <a:chOff x="1864355" y="3132041"/>
            <a:chExt cx="8211122" cy="731129"/>
          </a:xfrm>
        </p:grpSpPr>
        <p:sp>
          <p:nvSpPr>
            <p:cNvPr id="11" name="Chevron 10"/>
            <p:cNvSpPr/>
            <p:nvPr/>
          </p:nvSpPr>
          <p:spPr>
            <a:xfrm>
              <a:off x="2825438" y="3132041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2321193" y="3396823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rot="5400000" flipV="1">
            <a:off x="-4893718" y="602430"/>
            <a:ext cx="10948163" cy="929822"/>
            <a:chOff x="1864355" y="3132041"/>
            <a:chExt cx="8211122" cy="731129"/>
          </a:xfrm>
        </p:grpSpPr>
        <p:sp>
          <p:nvSpPr>
            <p:cNvPr id="15" name="Chevron 14"/>
            <p:cNvSpPr/>
            <p:nvPr/>
          </p:nvSpPr>
          <p:spPr>
            <a:xfrm>
              <a:off x="2825438" y="3132041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Chevron 15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Chevron 16"/>
            <p:cNvSpPr/>
            <p:nvPr/>
          </p:nvSpPr>
          <p:spPr>
            <a:xfrm>
              <a:off x="2321193" y="3396823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 rot="16200000">
            <a:off x="2498055" y="3407611"/>
            <a:ext cx="10925072" cy="681179"/>
            <a:chOff x="1864355" y="3239267"/>
            <a:chExt cx="8193804" cy="546667"/>
          </a:xfrm>
        </p:grpSpPr>
        <p:sp>
          <p:nvSpPr>
            <p:cNvPr id="19" name="Chevron 18"/>
            <p:cNvSpPr/>
            <p:nvPr/>
          </p:nvSpPr>
          <p:spPr>
            <a:xfrm>
              <a:off x="2808120" y="3239267"/>
              <a:ext cx="7250039" cy="162223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Chevron 19"/>
            <p:cNvSpPr/>
            <p:nvPr/>
          </p:nvSpPr>
          <p:spPr>
            <a:xfrm>
              <a:off x="1864355" y="3629017"/>
              <a:ext cx="7740502" cy="156917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Chevron 20"/>
            <p:cNvSpPr/>
            <p:nvPr/>
          </p:nvSpPr>
          <p:spPr>
            <a:xfrm>
              <a:off x="2321193" y="3443105"/>
              <a:ext cx="7508801" cy="14373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5" name="Picture 4" descr="Ekran Resmi 2019-09-30 22.43.4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454" y="1824955"/>
            <a:ext cx="4514273" cy="301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8191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87134" y="5454982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5"/>
          <p:cNvSpPr txBox="1">
            <a:spLocks/>
          </p:cNvSpPr>
          <p:nvPr/>
        </p:nvSpPr>
        <p:spPr>
          <a:xfrm>
            <a:off x="228599" y="577075"/>
            <a:ext cx="8229600" cy="84468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KANSER İSTATİSTİKLERİ (2014)</a:t>
            </a:r>
            <a:endParaRPr lang="en-US" dirty="0"/>
          </a:p>
        </p:txBody>
      </p:sp>
      <p:pic>
        <p:nvPicPr>
          <p:cNvPr id="13" name="Content Placeholder 12" descr="Ekran Resmi 2019-09-24 22.05.47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2" r="1919"/>
          <a:stretch/>
        </p:blipFill>
        <p:spPr>
          <a:xfrm>
            <a:off x="219210" y="1535545"/>
            <a:ext cx="6373244" cy="3908358"/>
          </a:xfrm>
        </p:spPr>
      </p:pic>
      <p:sp>
        <p:nvSpPr>
          <p:cNvPr id="2" name="TextBox 1"/>
          <p:cNvSpPr txBox="1"/>
          <p:nvPr/>
        </p:nvSpPr>
        <p:spPr>
          <a:xfrm>
            <a:off x="4087090" y="5449454"/>
            <a:ext cx="3232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2356 YENİ VAKA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1280 ÖLÜM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GLOBOCAN 2018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810951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nstantia" pitchFamily="18" charset="0"/>
              </a:rPr>
              <a:t>TARAMA</a:t>
            </a:r>
            <a:endParaRPr lang="en-US" dirty="0">
              <a:latin typeface="Constant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656" y="1461779"/>
            <a:ext cx="3849254" cy="434015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dirty="0" smtClean="0"/>
              <a:t>SERVİKS KANSERİ KİTLE TARAMASI GEREKLİDİR. TARAMA PROGRAMLARI İLE PREİNVAZİF VE ERKEN İNVAZİF TANINARAK TEDAVİ EDİLEBİLİR.</a:t>
            </a:r>
            <a:endParaRPr lang="en-US" dirty="0"/>
          </a:p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			WİLSON&amp;JUNGER 1968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642247" y="5303659"/>
            <a:ext cx="7740502" cy="897869"/>
            <a:chOff x="1850065" y="3189767"/>
            <a:chExt cx="7740502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740502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Picture 3" descr="Ekran Resmi 2019-09-27 14.17.5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000" y="1293089"/>
            <a:ext cx="4133271" cy="331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5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972" y="630043"/>
            <a:ext cx="8229600" cy="844685"/>
          </a:xfrm>
        </p:spPr>
        <p:txBody>
          <a:bodyPr>
            <a:normAutofit/>
          </a:bodyPr>
          <a:lstStyle/>
          <a:p>
            <a:r>
              <a:rPr lang="en-US" sz="2500" b="1" cap="small" dirty="0" smtClean="0">
                <a:latin typeface="Constantia" pitchFamily="18" charset="0"/>
                <a:cs typeface="+mj-cs"/>
              </a:rPr>
              <a:t>PAP TEST</a:t>
            </a:r>
            <a:endParaRPr lang="en-US" sz="2500" b="1" cap="small" dirty="0">
              <a:latin typeface="Constantia" pitchFamily="18" charset="0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8764"/>
            <a:ext cx="6308435" cy="24362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GEORGE PAPANİCOLAU (1941)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BAŞARILI BİR ŞEKİLDE İNSİDANS VE MORTALİTEYİ AZALTMIŞTIR. </a:t>
            </a:r>
            <a:r>
              <a:rPr lang="en-US" sz="1400" i="1" dirty="0" smtClean="0"/>
              <a:t>(LAARA 1987)</a:t>
            </a:r>
            <a:endParaRPr lang="en-US" sz="1400" i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5303660"/>
            <a:ext cx="8291513" cy="897869"/>
            <a:chOff x="1850064" y="3189767"/>
            <a:chExt cx="8021556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546989" cy="190021"/>
            </a:xfrm>
            <a:prstGeom prst="chevron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4" y="3673148"/>
              <a:ext cx="8021556" cy="190021"/>
            </a:xfrm>
            <a:prstGeom prst="chevron">
              <a:avLst>
                <a:gd name="adj" fmla="val 4886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4" y="3431458"/>
              <a:ext cx="7786576" cy="190021"/>
            </a:xfrm>
            <a:prstGeom prst="chevron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 rot="16200000">
            <a:off x="2798678" y="602517"/>
            <a:ext cx="10320671" cy="673402"/>
            <a:chOff x="1864355" y="3189768"/>
            <a:chExt cx="7740503" cy="673402"/>
          </a:xfrm>
        </p:grpSpPr>
        <p:sp>
          <p:nvSpPr>
            <p:cNvPr id="11" name="Chevron 10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" name="Picture 3" descr="Ekran Resmi 2019-09-24 19.19.2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54" y="357909"/>
            <a:ext cx="2407492" cy="1596806"/>
          </a:xfrm>
          <a:prstGeom prst="rect">
            <a:avLst/>
          </a:prstGeom>
        </p:spPr>
      </p:pic>
      <p:pic>
        <p:nvPicPr>
          <p:cNvPr id="5" name="Picture 4" descr="Ekran Resmi 2019-09-24 19.31.5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12" y="3325091"/>
            <a:ext cx="6170179" cy="159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783942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5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PAP </a:t>
            </a:r>
            <a:r>
              <a:rPr lang="en-US" dirty="0" smtClean="0"/>
              <a:t>TEST ÖRNEK TOPLAMA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844636" y="1524000"/>
            <a:ext cx="34867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SPATULA+ ENDOCERVİKAL SİTOBRUSH  SÜPERİOR</a:t>
            </a:r>
          </a:p>
          <a:p>
            <a:endParaRPr lang="en-US" sz="1200" dirty="0">
              <a:solidFill>
                <a:srgbClr val="FFFFFF"/>
              </a:solidFill>
            </a:endParaRPr>
          </a:p>
          <a:p>
            <a:endParaRPr lang="en-US" sz="1200" dirty="0" smtClean="0">
              <a:solidFill>
                <a:srgbClr val="FFFFFF"/>
              </a:solidFill>
            </a:endParaRP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DAHA FAZLA ENDOSERVİKAL HÜCRE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DAHA AZ YETERSİZ DEĞERLENDİRME</a:t>
            </a:r>
          </a:p>
          <a:p>
            <a:pPr marL="171450" indent="-171450">
              <a:buFont typeface="Arial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DAHA  AZ İNFLAMATUAR SINIRLAMA</a:t>
            </a:r>
          </a:p>
          <a:p>
            <a:pPr marL="171450" indent="-171450">
              <a:buFont typeface="Arial"/>
              <a:buChar char="•"/>
            </a:pPr>
            <a:endParaRPr lang="en-US" sz="1200" dirty="0">
              <a:solidFill>
                <a:srgbClr val="FFFFFF"/>
              </a:solidFill>
            </a:endParaRPr>
          </a:p>
          <a:p>
            <a:pPr marL="1543050" lvl="3" indent="-171450">
              <a:buFont typeface="Arial"/>
              <a:buChar char="•"/>
            </a:pPr>
            <a:r>
              <a:rPr lang="en-US" sz="1200" dirty="0" smtClean="0">
                <a:solidFill>
                  <a:srgbClr val="FFFFFF"/>
                </a:solidFill>
              </a:rPr>
              <a:t>MARCHAND L 2005</a:t>
            </a:r>
          </a:p>
          <a:p>
            <a:r>
              <a:rPr lang="en-US" sz="1200" dirty="0" smtClean="0">
                <a:solidFill>
                  <a:srgbClr val="FFFFFF"/>
                </a:solidFill>
              </a:rPr>
              <a:t> </a:t>
            </a:r>
          </a:p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7" name="Content Placeholder 14" descr="Ekran Resmi 2019-09-29 18.06.51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29" r="-7371"/>
          <a:stretch/>
        </p:blipFill>
        <p:spPr>
          <a:xfrm>
            <a:off x="127001" y="1417259"/>
            <a:ext cx="2505669" cy="2658286"/>
          </a:xfrm>
        </p:spPr>
      </p:pic>
      <p:pic>
        <p:nvPicPr>
          <p:cNvPr id="10" name="Content Placeholder 1" descr="Ekran Resmi 2019-09-29 19.02.25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t="1862" r="150" b="-1862"/>
          <a:stretch/>
        </p:blipFill>
        <p:spPr>
          <a:xfrm>
            <a:off x="207819" y="4410364"/>
            <a:ext cx="3013364" cy="2320636"/>
          </a:xfrm>
          <a:prstGeom prst="rect">
            <a:avLst/>
          </a:prstGeom>
        </p:spPr>
      </p:pic>
      <p:pic>
        <p:nvPicPr>
          <p:cNvPr id="11" name="Picture 10" descr="Ekran Resmi 2019-09-29 19.02.4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34" y="3867728"/>
            <a:ext cx="2886365" cy="259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015435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 rot="16200000">
            <a:off x="2798680" y="4635255"/>
            <a:ext cx="10320671" cy="673402"/>
            <a:chOff x="1864355" y="3189768"/>
            <a:chExt cx="7740503" cy="673402"/>
          </a:xfrm>
        </p:grpSpPr>
        <p:sp>
          <p:nvSpPr>
            <p:cNvPr id="7" name="Chevron 6"/>
            <p:cNvSpPr/>
            <p:nvPr/>
          </p:nvSpPr>
          <p:spPr>
            <a:xfrm>
              <a:off x="2340529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KONVANSİYONEL SMEAR/LBC</a:t>
            </a:r>
            <a:endParaRPr lang="en-US" dirty="0"/>
          </a:p>
        </p:txBody>
      </p:sp>
      <p:pic>
        <p:nvPicPr>
          <p:cNvPr id="23" name="Picture 22" descr="Ekran Resmi 2019-09-29 22.06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98" y="3394364"/>
            <a:ext cx="3735083" cy="3013364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LBC</a:t>
            </a:r>
          </a:p>
          <a:p>
            <a:pPr marL="0" indent="0">
              <a:buNone/>
            </a:pPr>
            <a:r>
              <a:rPr lang="en-US" dirty="0" smtClean="0"/>
              <a:t>SENSİTİVİTE VE SPESİFİSİTE FARKI YOK</a:t>
            </a:r>
          </a:p>
          <a:p>
            <a:pPr marL="0" indent="0">
              <a:buNone/>
            </a:pPr>
            <a:r>
              <a:rPr lang="en-US" dirty="0" smtClean="0"/>
              <a:t>						</a:t>
            </a:r>
            <a:r>
              <a:rPr lang="en-US" sz="1200" i="1" dirty="0" smtClean="0"/>
              <a:t>ARBYN 2008</a:t>
            </a:r>
          </a:p>
          <a:p>
            <a:pPr marL="0" indent="0">
              <a:buNone/>
            </a:pPr>
            <a:r>
              <a:rPr lang="en-US" dirty="0" smtClean="0"/>
              <a:t>DEĞERLENDİRMEYE ELVERİŞSİZ SİTOLOJİ HIZI DAHA AZ </a:t>
            </a:r>
          </a:p>
          <a:p>
            <a:pPr marL="0" indent="0">
              <a:buNone/>
            </a:pPr>
            <a:r>
              <a:rPr lang="en-US" dirty="0" smtClean="0"/>
              <a:t>(%10 VS %2)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	</a:t>
            </a:r>
            <a:r>
              <a:rPr lang="en-US" sz="1200" i="1" dirty="0" smtClean="0"/>
              <a:t>DAVEY 2006</a:t>
            </a:r>
            <a:endParaRPr lang="en-US" sz="1200" i="1" dirty="0"/>
          </a:p>
        </p:txBody>
      </p:sp>
      <p:pic>
        <p:nvPicPr>
          <p:cNvPr id="3" name="Picture 2" descr="Ekran Resmi 2019-09-29 22.19.3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4025550"/>
            <a:ext cx="3452091" cy="265696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5437910" y="3786909"/>
            <a:ext cx="23090" cy="3071091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6236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844694" y="5541820"/>
            <a:ext cx="9168969" cy="923634"/>
            <a:chOff x="1850064" y="3189767"/>
            <a:chExt cx="8021556" cy="673402"/>
          </a:xfrm>
        </p:grpSpPr>
        <p:sp>
          <p:nvSpPr>
            <p:cNvPr id="7" name="Chevron 6"/>
            <p:cNvSpPr/>
            <p:nvPr/>
          </p:nvSpPr>
          <p:spPr>
            <a:xfrm>
              <a:off x="1850065" y="3189767"/>
              <a:ext cx="7546989" cy="190021"/>
            </a:xfrm>
            <a:prstGeom prst="chevron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850064" y="3673148"/>
              <a:ext cx="8021556" cy="190021"/>
            </a:xfrm>
            <a:prstGeom prst="chevron">
              <a:avLst>
                <a:gd name="adj" fmla="val 4886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4" y="3431458"/>
              <a:ext cx="7786576" cy="190021"/>
            </a:xfrm>
            <a:prstGeom prst="chevron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 rot="16200000">
            <a:off x="3443581" y="1515486"/>
            <a:ext cx="9034027" cy="681182"/>
            <a:chOff x="1864355" y="3189768"/>
            <a:chExt cx="7755950" cy="673402"/>
          </a:xfrm>
        </p:grpSpPr>
        <p:sp>
          <p:nvSpPr>
            <p:cNvPr id="11" name="Chevron 10"/>
            <p:cNvSpPr/>
            <p:nvPr/>
          </p:nvSpPr>
          <p:spPr>
            <a:xfrm>
              <a:off x="2370266" y="3189768"/>
              <a:ext cx="7250039" cy="1900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Chevron 11"/>
            <p:cNvSpPr/>
            <p:nvPr/>
          </p:nvSpPr>
          <p:spPr>
            <a:xfrm>
              <a:off x="1864355" y="3673149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Chevron 12"/>
            <p:cNvSpPr/>
            <p:nvPr/>
          </p:nvSpPr>
          <p:spPr>
            <a:xfrm>
              <a:off x="2096057" y="3431460"/>
              <a:ext cx="7508801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669636" y="889357"/>
            <a:ext cx="6199911" cy="516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/>
              <a:buChar char="•"/>
            </a:pPr>
            <a:r>
              <a:rPr lang="en-US" i="1" dirty="0">
                <a:solidFill>
                  <a:schemeClr val="bg1"/>
                </a:solidFill>
              </a:rPr>
              <a:t>İYİ ORGANİZE EDİLMİŞ PAP SMEAR TARAMA PROGRAMLARI İLE %80 </a:t>
            </a:r>
            <a:r>
              <a:rPr lang="en-US" i="1" dirty="0" smtClean="0">
                <a:solidFill>
                  <a:schemeClr val="bg1"/>
                </a:solidFill>
              </a:rPr>
              <a:t>SERVİKAL </a:t>
            </a:r>
            <a:r>
              <a:rPr lang="en-US" i="1" dirty="0">
                <a:solidFill>
                  <a:schemeClr val="bg1"/>
                </a:solidFill>
              </a:rPr>
              <a:t>KANSER ENGELLENEBİLİR VE MORTALİTE %80 AZALTILABİLİR. (IARC 2005</a:t>
            </a:r>
            <a:r>
              <a:rPr lang="en-US" i="1" dirty="0" smtClean="0">
                <a:solidFill>
                  <a:schemeClr val="bg1"/>
                </a:solidFill>
              </a:rPr>
              <a:t>)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buFont typeface="Arial"/>
              <a:buChar char="•"/>
            </a:pPr>
            <a:r>
              <a:rPr lang="en-US" i="1" dirty="0" smtClean="0">
                <a:solidFill>
                  <a:schemeClr val="bg1"/>
                </a:solidFill>
              </a:rPr>
              <a:t>BAZI ÜLKELERDE HALA OLDUKÇA YÜKSEK ÖLÜM VE HASTALIK ORANLARI.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1400" i="1" dirty="0">
                <a:solidFill>
                  <a:schemeClr val="bg1"/>
                </a:solidFill>
              </a:rPr>
              <a:t>	</a:t>
            </a:r>
            <a:r>
              <a:rPr lang="en-US" sz="1400" i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SERVİKAL KANSERDE %40-65 AZALMA HIZI (ARBYN 2009)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buFont typeface="Arial"/>
              <a:buChar char="•"/>
            </a:pPr>
            <a:r>
              <a:rPr lang="en-US" i="1" dirty="0" smtClean="0">
                <a:solidFill>
                  <a:srgbClr val="FFFFFF"/>
                </a:solidFill>
              </a:rPr>
              <a:t>KANSER TANISI ALMIŞ KADINLARIN TANIDAN ÖNCEKİ 0-6 YIL İÇİNDEKİ YÜKSEK SMEAR FALSE NEGATİFLİĞİ </a:t>
            </a:r>
          </a:p>
          <a:p>
            <a:pPr lvl="2">
              <a:lnSpc>
                <a:spcPct val="150000"/>
              </a:lnSpc>
              <a:spcBef>
                <a:spcPts val="600"/>
              </a:spcBef>
            </a:pPr>
            <a:r>
              <a:rPr lang="en-US" sz="1400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(SPENCE 2007)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1400" i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Title 10"/>
          <p:cNvSpPr txBox="1">
            <a:spLocks/>
          </p:cNvSpPr>
          <p:nvPr/>
        </p:nvSpPr>
        <p:spPr>
          <a:xfrm>
            <a:off x="122382" y="136038"/>
            <a:ext cx="8229600" cy="84468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500" b="1" kern="1200" cap="small" baseline="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SİTOLOJİK TARAMA BAŞARISI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96679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ultimedia Choreograph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opperplate Gothic Bold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0</TotalTime>
  <Words>1080</Words>
  <Application>Microsoft Macintosh PowerPoint</Application>
  <PresentationFormat>On-screen Show (4:3)</PresentationFormat>
  <Paragraphs>277</Paragraphs>
  <Slides>34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Multimedia Choreography</vt:lpstr>
      <vt:lpstr>SERVİKS KANSER TARAMASINI NASIL YAPALIM? (PAP MI, HPV Mİ?)</vt:lpstr>
      <vt:lpstr>DÜNYA ÇAPINDA YILDA YARIM MİLYON YENİ SERVİKS KANSERİ VAKASI</vt:lpstr>
      <vt:lpstr>PowerPoint Presentation</vt:lpstr>
      <vt:lpstr>PowerPoint Presentation</vt:lpstr>
      <vt:lpstr>TARAMA</vt:lpstr>
      <vt:lpstr>PAP TEST</vt:lpstr>
      <vt:lpstr>PAP TEST ÖRNEK TOPLAMA</vt:lpstr>
      <vt:lpstr>KONVANSİYONEL SMEAR/LBC</vt:lpstr>
      <vt:lpstr>PowerPoint Presentation</vt:lpstr>
      <vt:lpstr>HPV SERVİKS KANSERİ NEDENSELLİK İLİŞKİSİ</vt:lpstr>
      <vt:lpstr>HPV DNA AMPLİFİKASYON ÇALIŞMALARI</vt:lpstr>
      <vt:lpstr>HPV E6/7 mRNA AMPLİFİKASYON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HPV TEST (SELF COLLECTION)</vt:lpstr>
      <vt:lpstr>PowerPoint Presentation</vt:lpstr>
      <vt:lpstr> IMPROVE, POLMAN N., LANCET ONCOL.2019 Performance of human papillomavirus testing on self-collected versus clinician-collected samples for the detection of cervical intraepithelial neoplasia of grade 2 or worse: a randomised, paired screen-positive, non-inferiority trial </vt:lpstr>
      <vt:lpstr>SERVİKAL KANSER TARAMA ÖNERİLERİ </vt:lpstr>
      <vt:lpstr>TÜRKİYE’DE SERVİKS KANSER TARAMA PROGRAMI</vt:lpstr>
      <vt:lpstr>PowerPoint Presentation</vt:lpstr>
      <vt:lpstr>TÜRKİYE’DE SERVİKS KANSER TARAMA PROGRAMI</vt:lpstr>
      <vt:lpstr>PowerPoint Presentation</vt:lpstr>
      <vt:lpstr>PowerPoint Presentation</vt:lpstr>
      <vt:lpstr>SONUÇ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2010-04-09T00:06:37Z</dcterms:created>
  <dcterms:modified xsi:type="dcterms:W3CDTF">2019-10-12T18:11:27Z</dcterms:modified>
</cp:coreProperties>
</file>