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64" r:id="rId6"/>
    <p:sldId id="259" r:id="rId7"/>
    <p:sldId id="260" r:id="rId8"/>
    <p:sldId id="261" r:id="rId9"/>
    <p:sldId id="262" r:id="rId10"/>
    <p:sldId id="263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3" r:id="rId21"/>
    <p:sldId id="275" r:id="rId22"/>
    <p:sldId id="276" r:id="rId23"/>
    <p:sldId id="277" r:id="rId24"/>
    <p:sldId id="278" r:id="rId25"/>
    <p:sldId id="279" r:id="rId26"/>
    <p:sldId id="280" r:id="rId27"/>
    <p:sldId id="282" r:id="rId28"/>
    <p:sldId id="281" r:id="rId2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84" y="-6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0D4617-D2E3-4CEE-A5B1-98888400F4A4}" type="doc">
      <dgm:prSet loTypeId="urn:microsoft.com/office/officeart/2005/8/layout/orgChart1" loCatId="hierarchy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GB"/>
        </a:p>
      </dgm:t>
    </dgm:pt>
    <dgm:pt modelId="{491ADE5E-30B7-40BA-8812-0950EABDBDD1}">
      <dgm:prSet phldrT="[Metin]"/>
      <dgm:spPr>
        <a:solidFill>
          <a:srgbClr val="FFC000"/>
        </a:solidFill>
      </dgm:spPr>
      <dgm:t>
        <a:bodyPr/>
        <a:lstStyle/>
        <a:p>
          <a:r>
            <a:rPr lang="tr-TR" dirty="0" smtClean="0"/>
            <a:t>Lenf </a:t>
          </a:r>
          <a:r>
            <a:rPr lang="tr-TR" dirty="0" err="1" smtClean="0"/>
            <a:t>Nodu</a:t>
          </a:r>
          <a:r>
            <a:rPr lang="tr-TR" dirty="0" smtClean="0"/>
            <a:t> Değerlendirme</a:t>
          </a:r>
          <a:endParaRPr lang="en-GB" dirty="0"/>
        </a:p>
      </dgm:t>
    </dgm:pt>
    <dgm:pt modelId="{034CEF25-D5F4-492D-82FB-3DAFC1454C56}" type="parTrans" cxnId="{77628626-921B-4D80-91CD-4B41F33FCF56}">
      <dgm:prSet/>
      <dgm:spPr/>
      <dgm:t>
        <a:bodyPr/>
        <a:lstStyle/>
        <a:p>
          <a:endParaRPr lang="en-GB"/>
        </a:p>
      </dgm:t>
    </dgm:pt>
    <dgm:pt modelId="{60EF3B08-020B-4220-BD7D-E50CEBEBEBB2}" type="sibTrans" cxnId="{77628626-921B-4D80-91CD-4B41F33FCF56}">
      <dgm:prSet/>
      <dgm:spPr/>
      <dgm:t>
        <a:bodyPr/>
        <a:lstStyle/>
        <a:p>
          <a:endParaRPr lang="en-GB"/>
        </a:p>
      </dgm:t>
    </dgm:pt>
    <dgm:pt modelId="{205EBC17-5A7F-4EB6-92E7-C3562FC35952}">
      <dgm:prSet phldrT="[Metin]"/>
      <dgm:spPr/>
      <dgm:t>
        <a:bodyPr/>
        <a:lstStyle/>
        <a:p>
          <a:r>
            <a:rPr lang="tr-TR" dirty="0" smtClean="0"/>
            <a:t>Sistematik LND</a:t>
          </a:r>
          <a:endParaRPr lang="en-GB" dirty="0"/>
        </a:p>
      </dgm:t>
    </dgm:pt>
    <dgm:pt modelId="{B125FDBF-AD3D-47C2-A7FF-61000C058C9B}" type="parTrans" cxnId="{8FBB8BE6-FBE9-454B-A9BB-8B94E40B2C78}">
      <dgm:prSet/>
      <dgm:spPr/>
      <dgm:t>
        <a:bodyPr/>
        <a:lstStyle/>
        <a:p>
          <a:endParaRPr lang="en-GB"/>
        </a:p>
      </dgm:t>
    </dgm:pt>
    <dgm:pt modelId="{E6D371F9-3B75-4244-9ADF-1AAF88328E07}" type="sibTrans" cxnId="{8FBB8BE6-FBE9-454B-A9BB-8B94E40B2C78}">
      <dgm:prSet/>
      <dgm:spPr/>
      <dgm:t>
        <a:bodyPr/>
        <a:lstStyle/>
        <a:p>
          <a:endParaRPr lang="en-GB"/>
        </a:p>
      </dgm:t>
    </dgm:pt>
    <dgm:pt modelId="{156EB83F-DBF0-4404-B51C-8E564B52A0D0}">
      <dgm:prSet phldrT="[Metin]"/>
      <dgm:spPr/>
      <dgm:t>
        <a:bodyPr/>
        <a:lstStyle/>
        <a:p>
          <a:r>
            <a:rPr lang="tr-TR" dirty="0" err="1" smtClean="0"/>
            <a:t>Frozen</a:t>
          </a:r>
          <a:endParaRPr lang="en-GB" dirty="0"/>
        </a:p>
      </dgm:t>
    </dgm:pt>
    <dgm:pt modelId="{BA548E90-AE35-41EA-AA07-A2280DDA8E60}" type="parTrans" cxnId="{6C3AFA97-CA31-450A-97D2-330D472CA6BD}">
      <dgm:prSet/>
      <dgm:spPr/>
      <dgm:t>
        <a:bodyPr/>
        <a:lstStyle/>
        <a:p>
          <a:endParaRPr lang="en-GB"/>
        </a:p>
      </dgm:t>
    </dgm:pt>
    <dgm:pt modelId="{8381B2A7-366E-4465-A706-8EFBB637B1AA}" type="sibTrans" cxnId="{6C3AFA97-CA31-450A-97D2-330D472CA6BD}">
      <dgm:prSet/>
      <dgm:spPr/>
      <dgm:t>
        <a:bodyPr/>
        <a:lstStyle/>
        <a:p>
          <a:endParaRPr lang="en-GB"/>
        </a:p>
      </dgm:t>
    </dgm:pt>
    <dgm:pt modelId="{68171E35-81A8-4041-9EE6-3C2B0E85C4EC}">
      <dgm:prSet phldrT="[Metin]"/>
      <dgm:spPr/>
      <dgm:t>
        <a:bodyPr/>
        <a:lstStyle/>
        <a:p>
          <a:r>
            <a:rPr lang="tr-TR" dirty="0" err="1" smtClean="0"/>
            <a:t>Sentinel</a:t>
          </a:r>
          <a:endParaRPr lang="en-GB" dirty="0"/>
        </a:p>
      </dgm:t>
    </dgm:pt>
    <dgm:pt modelId="{DAFD17A9-4071-437E-994A-3288EDDF2F6F}" type="parTrans" cxnId="{209F9432-45C5-4689-A77C-E3D574335991}">
      <dgm:prSet/>
      <dgm:spPr/>
      <dgm:t>
        <a:bodyPr/>
        <a:lstStyle/>
        <a:p>
          <a:endParaRPr lang="en-GB"/>
        </a:p>
      </dgm:t>
    </dgm:pt>
    <dgm:pt modelId="{4479FDF4-5081-4B70-95DD-89E77DF2351D}" type="sibTrans" cxnId="{209F9432-45C5-4689-A77C-E3D574335991}">
      <dgm:prSet/>
      <dgm:spPr/>
      <dgm:t>
        <a:bodyPr/>
        <a:lstStyle/>
        <a:p>
          <a:endParaRPr lang="en-GB"/>
        </a:p>
      </dgm:t>
    </dgm:pt>
    <dgm:pt modelId="{D4516925-3B0B-4E42-81D8-C51D8867BBA5}" type="pres">
      <dgm:prSet presAssocID="{080D4617-D2E3-4CEE-A5B1-98888400F4A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701C7D36-5F6D-4635-8785-52B5B72754AF}" type="pres">
      <dgm:prSet presAssocID="{491ADE5E-30B7-40BA-8812-0950EABDBDD1}" presName="hierRoot1" presStyleCnt="0">
        <dgm:presLayoutVars>
          <dgm:hierBranch val="init"/>
        </dgm:presLayoutVars>
      </dgm:prSet>
      <dgm:spPr/>
    </dgm:pt>
    <dgm:pt modelId="{B159BB6B-F9C1-4FBD-95AF-1452A0D671DE}" type="pres">
      <dgm:prSet presAssocID="{491ADE5E-30B7-40BA-8812-0950EABDBDD1}" presName="rootComposite1" presStyleCnt="0"/>
      <dgm:spPr/>
    </dgm:pt>
    <dgm:pt modelId="{46F0A4C2-CF0E-4CBA-B09F-A794AA300DD7}" type="pres">
      <dgm:prSet presAssocID="{491ADE5E-30B7-40BA-8812-0950EABDBDD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A9F1EA2D-B3EB-462F-A28D-ED4FDAA3C771}" type="pres">
      <dgm:prSet presAssocID="{491ADE5E-30B7-40BA-8812-0950EABDBDD1}" presName="rootConnector1" presStyleLbl="node1" presStyleIdx="0" presStyleCnt="0"/>
      <dgm:spPr/>
      <dgm:t>
        <a:bodyPr/>
        <a:lstStyle/>
        <a:p>
          <a:endParaRPr lang="en-GB"/>
        </a:p>
      </dgm:t>
    </dgm:pt>
    <dgm:pt modelId="{5F21F845-9C13-436D-ACEF-B6BC572E4E23}" type="pres">
      <dgm:prSet presAssocID="{491ADE5E-30B7-40BA-8812-0950EABDBDD1}" presName="hierChild2" presStyleCnt="0"/>
      <dgm:spPr/>
    </dgm:pt>
    <dgm:pt modelId="{9FC73934-916B-43A9-A67C-753B054BC9D6}" type="pres">
      <dgm:prSet presAssocID="{B125FDBF-AD3D-47C2-A7FF-61000C058C9B}" presName="Name37" presStyleLbl="parChTrans1D2" presStyleIdx="0" presStyleCnt="3"/>
      <dgm:spPr/>
      <dgm:t>
        <a:bodyPr/>
        <a:lstStyle/>
        <a:p>
          <a:endParaRPr lang="en-GB"/>
        </a:p>
      </dgm:t>
    </dgm:pt>
    <dgm:pt modelId="{A72E5C61-58DE-4BE9-AD1A-A1514B0E297E}" type="pres">
      <dgm:prSet presAssocID="{205EBC17-5A7F-4EB6-92E7-C3562FC35952}" presName="hierRoot2" presStyleCnt="0">
        <dgm:presLayoutVars>
          <dgm:hierBranch val="init"/>
        </dgm:presLayoutVars>
      </dgm:prSet>
      <dgm:spPr/>
    </dgm:pt>
    <dgm:pt modelId="{FCF96752-F0EC-47C2-A3EE-EAA15D27C014}" type="pres">
      <dgm:prSet presAssocID="{205EBC17-5A7F-4EB6-92E7-C3562FC35952}" presName="rootComposite" presStyleCnt="0"/>
      <dgm:spPr/>
    </dgm:pt>
    <dgm:pt modelId="{FB42B628-5B33-44F9-925E-3F2E92B02016}" type="pres">
      <dgm:prSet presAssocID="{205EBC17-5A7F-4EB6-92E7-C3562FC35952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88A26B9B-81F1-4880-A912-715C928D07CD}" type="pres">
      <dgm:prSet presAssocID="{205EBC17-5A7F-4EB6-92E7-C3562FC35952}" presName="rootConnector" presStyleLbl="node2" presStyleIdx="0" presStyleCnt="3"/>
      <dgm:spPr/>
      <dgm:t>
        <a:bodyPr/>
        <a:lstStyle/>
        <a:p>
          <a:endParaRPr lang="en-GB"/>
        </a:p>
      </dgm:t>
    </dgm:pt>
    <dgm:pt modelId="{E9AF4694-F6EC-43C9-8D89-32343C8DFCF0}" type="pres">
      <dgm:prSet presAssocID="{205EBC17-5A7F-4EB6-92E7-C3562FC35952}" presName="hierChild4" presStyleCnt="0"/>
      <dgm:spPr/>
    </dgm:pt>
    <dgm:pt modelId="{79F1083B-980F-4A75-9857-2842EBF08953}" type="pres">
      <dgm:prSet presAssocID="{205EBC17-5A7F-4EB6-92E7-C3562FC35952}" presName="hierChild5" presStyleCnt="0"/>
      <dgm:spPr/>
    </dgm:pt>
    <dgm:pt modelId="{D64C169F-40EB-438B-82B3-13FAEC6168FD}" type="pres">
      <dgm:prSet presAssocID="{BA548E90-AE35-41EA-AA07-A2280DDA8E60}" presName="Name37" presStyleLbl="parChTrans1D2" presStyleIdx="1" presStyleCnt="3"/>
      <dgm:spPr/>
      <dgm:t>
        <a:bodyPr/>
        <a:lstStyle/>
        <a:p>
          <a:endParaRPr lang="en-GB"/>
        </a:p>
      </dgm:t>
    </dgm:pt>
    <dgm:pt modelId="{2C997754-DB1D-49F4-B086-2403FFE2BD17}" type="pres">
      <dgm:prSet presAssocID="{156EB83F-DBF0-4404-B51C-8E564B52A0D0}" presName="hierRoot2" presStyleCnt="0">
        <dgm:presLayoutVars>
          <dgm:hierBranch val="init"/>
        </dgm:presLayoutVars>
      </dgm:prSet>
      <dgm:spPr/>
    </dgm:pt>
    <dgm:pt modelId="{F70EFDD6-1474-4538-BF40-C095EAA9421C}" type="pres">
      <dgm:prSet presAssocID="{156EB83F-DBF0-4404-B51C-8E564B52A0D0}" presName="rootComposite" presStyleCnt="0"/>
      <dgm:spPr/>
    </dgm:pt>
    <dgm:pt modelId="{A0813ACC-5100-4408-9DC3-74B28ECE1B47}" type="pres">
      <dgm:prSet presAssocID="{156EB83F-DBF0-4404-B51C-8E564B52A0D0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AE97C4C2-90E4-451C-B83A-DDCE0AE88F63}" type="pres">
      <dgm:prSet presAssocID="{156EB83F-DBF0-4404-B51C-8E564B52A0D0}" presName="rootConnector" presStyleLbl="node2" presStyleIdx="1" presStyleCnt="3"/>
      <dgm:spPr/>
      <dgm:t>
        <a:bodyPr/>
        <a:lstStyle/>
        <a:p>
          <a:endParaRPr lang="en-GB"/>
        </a:p>
      </dgm:t>
    </dgm:pt>
    <dgm:pt modelId="{4E78DBD2-2DD2-4EFA-8DE8-9DEA1780C1ED}" type="pres">
      <dgm:prSet presAssocID="{156EB83F-DBF0-4404-B51C-8E564B52A0D0}" presName="hierChild4" presStyleCnt="0"/>
      <dgm:spPr/>
    </dgm:pt>
    <dgm:pt modelId="{B6C08864-FE41-4EAD-BB28-A685E32A8913}" type="pres">
      <dgm:prSet presAssocID="{156EB83F-DBF0-4404-B51C-8E564B52A0D0}" presName="hierChild5" presStyleCnt="0"/>
      <dgm:spPr/>
    </dgm:pt>
    <dgm:pt modelId="{1513A4A3-7AC3-4BC4-B1DF-AAC1A52C780F}" type="pres">
      <dgm:prSet presAssocID="{DAFD17A9-4071-437E-994A-3288EDDF2F6F}" presName="Name37" presStyleLbl="parChTrans1D2" presStyleIdx="2" presStyleCnt="3"/>
      <dgm:spPr/>
      <dgm:t>
        <a:bodyPr/>
        <a:lstStyle/>
        <a:p>
          <a:endParaRPr lang="en-GB"/>
        </a:p>
      </dgm:t>
    </dgm:pt>
    <dgm:pt modelId="{F02C0503-E9B0-4F68-9724-D57FB3992B51}" type="pres">
      <dgm:prSet presAssocID="{68171E35-81A8-4041-9EE6-3C2B0E85C4EC}" presName="hierRoot2" presStyleCnt="0">
        <dgm:presLayoutVars>
          <dgm:hierBranch val="init"/>
        </dgm:presLayoutVars>
      </dgm:prSet>
      <dgm:spPr/>
    </dgm:pt>
    <dgm:pt modelId="{3875F915-7AFA-41FC-B29A-752EF667A3A5}" type="pres">
      <dgm:prSet presAssocID="{68171E35-81A8-4041-9EE6-3C2B0E85C4EC}" presName="rootComposite" presStyleCnt="0"/>
      <dgm:spPr/>
    </dgm:pt>
    <dgm:pt modelId="{A49AAA61-62DA-4156-AC4D-13064574C93C}" type="pres">
      <dgm:prSet presAssocID="{68171E35-81A8-4041-9EE6-3C2B0E85C4EC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38474B1B-7FC0-47B9-8417-0A6C072E0964}" type="pres">
      <dgm:prSet presAssocID="{68171E35-81A8-4041-9EE6-3C2B0E85C4EC}" presName="rootConnector" presStyleLbl="node2" presStyleIdx="2" presStyleCnt="3"/>
      <dgm:spPr/>
      <dgm:t>
        <a:bodyPr/>
        <a:lstStyle/>
        <a:p>
          <a:endParaRPr lang="en-GB"/>
        </a:p>
      </dgm:t>
    </dgm:pt>
    <dgm:pt modelId="{2C7294BF-83E5-49D3-8A64-8458BE1170FC}" type="pres">
      <dgm:prSet presAssocID="{68171E35-81A8-4041-9EE6-3C2B0E85C4EC}" presName="hierChild4" presStyleCnt="0"/>
      <dgm:spPr/>
    </dgm:pt>
    <dgm:pt modelId="{B9517467-D29F-499E-A781-AD8639B4EB82}" type="pres">
      <dgm:prSet presAssocID="{68171E35-81A8-4041-9EE6-3C2B0E85C4EC}" presName="hierChild5" presStyleCnt="0"/>
      <dgm:spPr/>
    </dgm:pt>
    <dgm:pt modelId="{FC029820-FD00-4934-BDA9-2F2D89D8A163}" type="pres">
      <dgm:prSet presAssocID="{491ADE5E-30B7-40BA-8812-0950EABDBDD1}" presName="hierChild3" presStyleCnt="0"/>
      <dgm:spPr/>
    </dgm:pt>
  </dgm:ptLst>
  <dgm:cxnLst>
    <dgm:cxn modelId="{AEFBD5E8-B5E6-4C43-83B4-7A16AD2AAC2C}" type="presOf" srcId="{080D4617-D2E3-4CEE-A5B1-98888400F4A4}" destId="{D4516925-3B0B-4E42-81D8-C51D8867BBA5}" srcOrd="0" destOrd="0" presId="urn:microsoft.com/office/officeart/2005/8/layout/orgChart1"/>
    <dgm:cxn modelId="{77628626-921B-4D80-91CD-4B41F33FCF56}" srcId="{080D4617-D2E3-4CEE-A5B1-98888400F4A4}" destId="{491ADE5E-30B7-40BA-8812-0950EABDBDD1}" srcOrd="0" destOrd="0" parTransId="{034CEF25-D5F4-492D-82FB-3DAFC1454C56}" sibTransId="{60EF3B08-020B-4220-BD7D-E50CEBEBEBB2}"/>
    <dgm:cxn modelId="{4C00F8C4-8E3C-498F-A240-FAD0883EC053}" type="presOf" srcId="{491ADE5E-30B7-40BA-8812-0950EABDBDD1}" destId="{A9F1EA2D-B3EB-462F-A28D-ED4FDAA3C771}" srcOrd="1" destOrd="0" presId="urn:microsoft.com/office/officeart/2005/8/layout/orgChart1"/>
    <dgm:cxn modelId="{672B2531-594D-4EE2-99AF-62967012E15E}" type="presOf" srcId="{491ADE5E-30B7-40BA-8812-0950EABDBDD1}" destId="{46F0A4C2-CF0E-4CBA-B09F-A794AA300DD7}" srcOrd="0" destOrd="0" presId="urn:microsoft.com/office/officeart/2005/8/layout/orgChart1"/>
    <dgm:cxn modelId="{228428FB-14E5-4C35-BDC0-81EC0D3C4F47}" type="presOf" srcId="{DAFD17A9-4071-437E-994A-3288EDDF2F6F}" destId="{1513A4A3-7AC3-4BC4-B1DF-AAC1A52C780F}" srcOrd="0" destOrd="0" presId="urn:microsoft.com/office/officeart/2005/8/layout/orgChart1"/>
    <dgm:cxn modelId="{8FBB8BE6-FBE9-454B-A9BB-8B94E40B2C78}" srcId="{491ADE5E-30B7-40BA-8812-0950EABDBDD1}" destId="{205EBC17-5A7F-4EB6-92E7-C3562FC35952}" srcOrd="0" destOrd="0" parTransId="{B125FDBF-AD3D-47C2-A7FF-61000C058C9B}" sibTransId="{E6D371F9-3B75-4244-9ADF-1AAF88328E07}"/>
    <dgm:cxn modelId="{1045CE66-D44B-47B8-8653-433F9174497D}" type="presOf" srcId="{156EB83F-DBF0-4404-B51C-8E564B52A0D0}" destId="{A0813ACC-5100-4408-9DC3-74B28ECE1B47}" srcOrd="0" destOrd="0" presId="urn:microsoft.com/office/officeart/2005/8/layout/orgChart1"/>
    <dgm:cxn modelId="{209F9432-45C5-4689-A77C-E3D574335991}" srcId="{491ADE5E-30B7-40BA-8812-0950EABDBDD1}" destId="{68171E35-81A8-4041-9EE6-3C2B0E85C4EC}" srcOrd="2" destOrd="0" parTransId="{DAFD17A9-4071-437E-994A-3288EDDF2F6F}" sibTransId="{4479FDF4-5081-4B70-95DD-89E77DF2351D}"/>
    <dgm:cxn modelId="{6C3AFA97-CA31-450A-97D2-330D472CA6BD}" srcId="{491ADE5E-30B7-40BA-8812-0950EABDBDD1}" destId="{156EB83F-DBF0-4404-B51C-8E564B52A0D0}" srcOrd="1" destOrd="0" parTransId="{BA548E90-AE35-41EA-AA07-A2280DDA8E60}" sibTransId="{8381B2A7-366E-4465-A706-8EFBB637B1AA}"/>
    <dgm:cxn modelId="{DB5BE1F2-ADD9-47AD-8C83-B21976B980E5}" type="presOf" srcId="{205EBC17-5A7F-4EB6-92E7-C3562FC35952}" destId="{88A26B9B-81F1-4880-A912-715C928D07CD}" srcOrd="1" destOrd="0" presId="urn:microsoft.com/office/officeart/2005/8/layout/orgChart1"/>
    <dgm:cxn modelId="{E7914B55-F9F5-4351-9871-8646C5A371D7}" type="presOf" srcId="{205EBC17-5A7F-4EB6-92E7-C3562FC35952}" destId="{FB42B628-5B33-44F9-925E-3F2E92B02016}" srcOrd="0" destOrd="0" presId="urn:microsoft.com/office/officeart/2005/8/layout/orgChart1"/>
    <dgm:cxn modelId="{DD9501D6-0B03-477D-9F7A-DAFB8F21248D}" type="presOf" srcId="{68171E35-81A8-4041-9EE6-3C2B0E85C4EC}" destId="{38474B1B-7FC0-47B9-8417-0A6C072E0964}" srcOrd="1" destOrd="0" presId="urn:microsoft.com/office/officeart/2005/8/layout/orgChart1"/>
    <dgm:cxn modelId="{D0D0F5B0-C97C-4699-902F-599132DC9A65}" type="presOf" srcId="{B125FDBF-AD3D-47C2-A7FF-61000C058C9B}" destId="{9FC73934-916B-43A9-A67C-753B054BC9D6}" srcOrd="0" destOrd="0" presId="urn:microsoft.com/office/officeart/2005/8/layout/orgChart1"/>
    <dgm:cxn modelId="{8D5A4617-F065-4E29-953F-544C892DF97E}" type="presOf" srcId="{156EB83F-DBF0-4404-B51C-8E564B52A0D0}" destId="{AE97C4C2-90E4-451C-B83A-DDCE0AE88F63}" srcOrd="1" destOrd="0" presId="urn:microsoft.com/office/officeart/2005/8/layout/orgChart1"/>
    <dgm:cxn modelId="{34A26CD9-640A-413F-AE21-CE7323CF16F9}" type="presOf" srcId="{68171E35-81A8-4041-9EE6-3C2B0E85C4EC}" destId="{A49AAA61-62DA-4156-AC4D-13064574C93C}" srcOrd="0" destOrd="0" presId="urn:microsoft.com/office/officeart/2005/8/layout/orgChart1"/>
    <dgm:cxn modelId="{583C5AD0-51E7-434C-9D5B-C08C55EDB095}" type="presOf" srcId="{BA548E90-AE35-41EA-AA07-A2280DDA8E60}" destId="{D64C169F-40EB-438B-82B3-13FAEC6168FD}" srcOrd="0" destOrd="0" presId="urn:microsoft.com/office/officeart/2005/8/layout/orgChart1"/>
    <dgm:cxn modelId="{3DDB8930-3E54-4CAE-B50B-B1F69B1F4A54}" type="presParOf" srcId="{D4516925-3B0B-4E42-81D8-C51D8867BBA5}" destId="{701C7D36-5F6D-4635-8785-52B5B72754AF}" srcOrd="0" destOrd="0" presId="urn:microsoft.com/office/officeart/2005/8/layout/orgChart1"/>
    <dgm:cxn modelId="{AB5A4273-39B7-4711-89F7-9DB6DDD2E258}" type="presParOf" srcId="{701C7D36-5F6D-4635-8785-52B5B72754AF}" destId="{B159BB6B-F9C1-4FBD-95AF-1452A0D671DE}" srcOrd="0" destOrd="0" presId="urn:microsoft.com/office/officeart/2005/8/layout/orgChart1"/>
    <dgm:cxn modelId="{BF60DC1A-28DE-44E9-B019-235ADEBB2ACF}" type="presParOf" srcId="{B159BB6B-F9C1-4FBD-95AF-1452A0D671DE}" destId="{46F0A4C2-CF0E-4CBA-B09F-A794AA300DD7}" srcOrd="0" destOrd="0" presId="urn:microsoft.com/office/officeart/2005/8/layout/orgChart1"/>
    <dgm:cxn modelId="{725F90B4-05A0-47EE-99B4-F2A8A45E9E17}" type="presParOf" srcId="{B159BB6B-F9C1-4FBD-95AF-1452A0D671DE}" destId="{A9F1EA2D-B3EB-462F-A28D-ED4FDAA3C771}" srcOrd="1" destOrd="0" presId="urn:microsoft.com/office/officeart/2005/8/layout/orgChart1"/>
    <dgm:cxn modelId="{61AD5549-7951-44AA-A271-2079DAB8AAA9}" type="presParOf" srcId="{701C7D36-5F6D-4635-8785-52B5B72754AF}" destId="{5F21F845-9C13-436D-ACEF-B6BC572E4E23}" srcOrd="1" destOrd="0" presId="urn:microsoft.com/office/officeart/2005/8/layout/orgChart1"/>
    <dgm:cxn modelId="{8B02CD2A-9E6B-4222-A2CD-658ECA82873E}" type="presParOf" srcId="{5F21F845-9C13-436D-ACEF-B6BC572E4E23}" destId="{9FC73934-916B-43A9-A67C-753B054BC9D6}" srcOrd="0" destOrd="0" presId="urn:microsoft.com/office/officeart/2005/8/layout/orgChart1"/>
    <dgm:cxn modelId="{C5656BF7-B2EE-42E3-B953-639F36FF65AD}" type="presParOf" srcId="{5F21F845-9C13-436D-ACEF-B6BC572E4E23}" destId="{A72E5C61-58DE-4BE9-AD1A-A1514B0E297E}" srcOrd="1" destOrd="0" presId="urn:microsoft.com/office/officeart/2005/8/layout/orgChart1"/>
    <dgm:cxn modelId="{4F62EE89-57F8-42E1-997C-E3681A0F2E72}" type="presParOf" srcId="{A72E5C61-58DE-4BE9-AD1A-A1514B0E297E}" destId="{FCF96752-F0EC-47C2-A3EE-EAA15D27C014}" srcOrd="0" destOrd="0" presId="urn:microsoft.com/office/officeart/2005/8/layout/orgChart1"/>
    <dgm:cxn modelId="{07E0506A-DE8A-4F28-A789-45228DAAD91E}" type="presParOf" srcId="{FCF96752-F0EC-47C2-A3EE-EAA15D27C014}" destId="{FB42B628-5B33-44F9-925E-3F2E92B02016}" srcOrd="0" destOrd="0" presId="urn:microsoft.com/office/officeart/2005/8/layout/orgChart1"/>
    <dgm:cxn modelId="{C056F575-DD5D-42F1-8839-96B4BF02F749}" type="presParOf" srcId="{FCF96752-F0EC-47C2-A3EE-EAA15D27C014}" destId="{88A26B9B-81F1-4880-A912-715C928D07CD}" srcOrd="1" destOrd="0" presId="urn:microsoft.com/office/officeart/2005/8/layout/orgChart1"/>
    <dgm:cxn modelId="{95E6B7C4-47D4-48A2-B394-B75BF602AB3E}" type="presParOf" srcId="{A72E5C61-58DE-4BE9-AD1A-A1514B0E297E}" destId="{E9AF4694-F6EC-43C9-8D89-32343C8DFCF0}" srcOrd="1" destOrd="0" presId="urn:microsoft.com/office/officeart/2005/8/layout/orgChart1"/>
    <dgm:cxn modelId="{33A6DA7E-CAEB-4AFE-94EC-34069E4F2B7E}" type="presParOf" srcId="{A72E5C61-58DE-4BE9-AD1A-A1514B0E297E}" destId="{79F1083B-980F-4A75-9857-2842EBF08953}" srcOrd="2" destOrd="0" presId="urn:microsoft.com/office/officeart/2005/8/layout/orgChart1"/>
    <dgm:cxn modelId="{2F5BE788-CCEE-4DC6-A19B-8EB97CA09A0B}" type="presParOf" srcId="{5F21F845-9C13-436D-ACEF-B6BC572E4E23}" destId="{D64C169F-40EB-438B-82B3-13FAEC6168FD}" srcOrd="2" destOrd="0" presId="urn:microsoft.com/office/officeart/2005/8/layout/orgChart1"/>
    <dgm:cxn modelId="{180F16D5-A448-42C0-B3EF-AE505D236405}" type="presParOf" srcId="{5F21F845-9C13-436D-ACEF-B6BC572E4E23}" destId="{2C997754-DB1D-49F4-B086-2403FFE2BD17}" srcOrd="3" destOrd="0" presId="urn:microsoft.com/office/officeart/2005/8/layout/orgChart1"/>
    <dgm:cxn modelId="{ADA80508-14DE-436B-823B-12B2AE496475}" type="presParOf" srcId="{2C997754-DB1D-49F4-B086-2403FFE2BD17}" destId="{F70EFDD6-1474-4538-BF40-C095EAA9421C}" srcOrd="0" destOrd="0" presId="urn:microsoft.com/office/officeart/2005/8/layout/orgChart1"/>
    <dgm:cxn modelId="{33126B11-3365-4257-8CCD-6FA7FF868436}" type="presParOf" srcId="{F70EFDD6-1474-4538-BF40-C095EAA9421C}" destId="{A0813ACC-5100-4408-9DC3-74B28ECE1B47}" srcOrd="0" destOrd="0" presId="urn:microsoft.com/office/officeart/2005/8/layout/orgChart1"/>
    <dgm:cxn modelId="{466D171A-2C25-4D5B-94FC-E405ADCF9E78}" type="presParOf" srcId="{F70EFDD6-1474-4538-BF40-C095EAA9421C}" destId="{AE97C4C2-90E4-451C-B83A-DDCE0AE88F63}" srcOrd="1" destOrd="0" presId="urn:microsoft.com/office/officeart/2005/8/layout/orgChart1"/>
    <dgm:cxn modelId="{7AD68635-BC28-43F7-B01F-B44D17EDC26C}" type="presParOf" srcId="{2C997754-DB1D-49F4-B086-2403FFE2BD17}" destId="{4E78DBD2-2DD2-4EFA-8DE8-9DEA1780C1ED}" srcOrd="1" destOrd="0" presId="urn:microsoft.com/office/officeart/2005/8/layout/orgChart1"/>
    <dgm:cxn modelId="{43969498-7532-427F-AD5D-CF1E1EFA7E5A}" type="presParOf" srcId="{2C997754-DB1D-49F4-B086-2403FFE2BD17}" destId="{B6C08864-FE41-4EAD-BB28-A685E32A8913}" srcOrd="2" destOrd="0" presId="urn:microsoft.com/office/officeart/2005/8/layout/orgChart1"/>
    <dgm:cxn modelId="{CD4F63A3-D2B5-4B19-9D3C-4F900769AB4C}" type="presParOf" srcId="{5F21F845-9C13-436D-ACEF-B6BC572E4E23}" destId="{1513A4A3-7AC3-4BC4-B1DF-AAC1A52C780F}" srcOrd="4" destOrd="0" presId="urn:microsoft.com/office/officeart/2005/8/layout/orgChart1"/>
    <dgm:cxn modelId="{0D496AA3-D869-4B9E-8EA8-CE2D391C8BCF}" type="presParOf" srcId="{5F21F845-9C13-436D-ACEF-B6BC572E4E23}" destId="{F02C0503-E9B0-4F68-9724-D57FB3992B51}" srcOrd="5" destOrd="0" presId="urn:microsoft.com/office/officeart/2005/8/layout/orgChart1"/>
    <dgm:cxn modelId="{534A2ABC-6658-4BDD-8123-F20E36863E02}" type="presParOf" srcId="{F02C0503-E9B0-4F68-9724-D57FB3992B51}" destId="{3875F915-7AFA-41FC-B29A-752EF667A3A5}" srcOrd="0" destOrd="0" presId="urn:microsoft.com/office/officeart/2005/8/layout/orgChart1"/>
    <dgm:cxn modelId="{4C88A95F-7631-44B6-9545-8E171C3530E2}" type="presParOf" srcId="{3875F915-7AFA-41FC-B29A-752EF667A3A5}" destId="{A49AAA61-62DA-4156-AC4D-13064574C93C}" srcOrd="0" destOrd="0" presId="urn:microsoft.com/office/officeart/2005/8/layout/orgChart1"/>
    <dgm:cxn modelId="{A74F19F8-7D19-43B1-9B2A-265DE56E6180}" type="presParOf" srcId="{3875F915-7AFA-41FC-B29A-752EF667A3A5}" destId="{38474B1B-7FC0-47B9-8417-0A6C072E0964}" srcOrd="1" destOrd="0" presId="urn:microsoft.com/office/officeart/2005/8/layout/orgChart1"/>
    <dgm:cxn modelId="{E8FE071F-95C9-4F4A-AED6-922A42231A1E}" type="presParOf" srcId="{F02C0503-E9B0-4F68-9724-D57FB3992B51}" destId="{2C7294BF-83E5-49D3-8A64-8458BE1170FC}" srcOrd="1" destOrd="0" presId="urn:microsoft.com/office/officeart/2005/8/layout/orgChart1"/>
    <dgm:cxn modelId="{D8FB06AB-9268-40F1-BEDD-8D2605B454F1}" type="presParOf" srcId="{F02C0503-E9B0-4F68-9724-D57FB3992B51}" destId="{B9517467-D29F-499E-A781-AD8639B4EB82}" srcOrd="2" destOrd="0" presId="urn:microsoft.com/office/officeart/2005/8/layout/orgChart1"/>
    <dgm:cxn modelId="{62C67F0B-C9F7-49B0-92ED-1E559EDA49BC}" type="presParOf" srcId="{701C7D36-5F6D-4635-8785-52B5B72754AF}" destId="{FC029820-FD00-4934-BDA9-2F2D89D8A16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13A4A3-7AC3-4BC4-B1DF-AAC1A52C780F}">
      <dsp:nvSpPr>
        <dsp:cNvPr id="0" name=""/>
        <dsp:cNvSpPr/>
      </dsp:nvSpPr>
      <dsp:spPr>
        <a:xfrm>
          <a:off x="5257800" y="2159765"/>
          <a:ext cx="3719932" cy="6456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2804"/>
              </a:lnTo>
              <a:lnTo>
                <a:pt x="3719932" y="322804"/>
              </a:lnTo>
              <a:lnTo>
                <a:pt x="3719932" y="645608"/>
              </a:lnTo>
            </a:path>
          </a:pathLst>
        </a:custGeom>
        <a:noFill/>
        <a:ln w="127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4C169F-40EB-438B-82B3-13FAEC6168FD}">
      <dsp:nvSpPr>
        <dsp:cNvPr id="0" name=""/>
        <dsp:cNvSpPr/>
      </dsp:nvSpPr>
      <dsp:spPr>
        <a:xfrm>
          <a:off x="5212080" y="2159765"/>
          <a:ext cx="91440" cy="64560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5608"/>
              </a:lnTo>
            </a:path>
          </a:pathLst>
        </a:custGeom>
        <a:noFill/>
        <a:ln w="127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C73934-916B-43A9-A67C-753B054BC9D6}">
      <dsp:nvSpPr>
        <dsp:cNvPr id="0" name=""/>
        <dsp:cNvSpPr/>
      </dsp:nvSpPr>
      <dsp:spPr>
        <a:xfrm>
          <a:off x="1537867" y="2159765"/>
          <a:ext cx="3719932" cy="645608"/>
        </a:xfrm>
        <a:custGeom>
          <a:avLst/>
          <a:gdLst/>
          <a:ahLst/>
          <a:cxnLst/>
          <a:rect l="0" t="0" r="0" b="0"/>
          <a:pathLst>
            <a:path>
              <a:moveTo>
                <a:pt x="3719932" y="0"/>
              </a:moveTo>
              <a:lnTo>
                <a:pt x="3719932" y="322804"/>
              </a:lnTo>
              <a:lnTo>
                <a:pt x="0" y="322804"/>
              </a:lnTo>
              <a:lnTo>
                <a:pt x="0" y="645608"/>
              </a:lnTo>
            </a:path>
          </a:pathLst>
        </a:custGeom>
        <a:noFill/>
        <a:ln w="127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F0A4C2-CF0E-4CBA-B09F-A794AA300DD7}">
      <dsp:nvSpPr>
        <dsp:cNvPr id="0" name=""/>
        <dsp:cNvSpPr/>
      </dsp:nvSpPr>
      <dsp:spPr>
        <a:xfrm>
          <a:off x="3720638" y="622603"/>
          <a:ext cx="3074323" cy="1537161"/>
        </a:xfrm>
        <a:prstGeom prst="rect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 smtClean="0"/>
            <a:t>Lenf </a:t>
          </a:r>
          <a:r>
            <a:rPr lang="tr-TR" sz="3900" kern="1200" dirty="0" err="1" smtClean="0"/>
            <a:t>Nodu</a:t>
          </a:r>
          <a:r>
            <a:rPr lang="tr-TR" sz="3900" kern="1200" dirty="0" smtClean="0"/>
            <a:t> Değerlendirme</a:t>
          </a:r>
          <a:endParaRPr lang="en-GB" sz="3900" kern="1200" dirty="0"/>
        </a:p>
      </dsp:txBody>
      <dsp:txXfrm>
        <a:off x="3720638" y="622603"/>
        <a:ext cx="3074323" cy="1537161"/>
      </dsp:txXfrm>
    </dsp:sp>
    <dsp:sp modelId="{FB42B628-5B33-44F9-925E-3F2E92B02016}">
      <dsp:nvSpPr>
        <dsp:cNvPr id="0" name=""/>
        <dsp:cNvSpPr/>
      </dsp:nvSpPr>
      <dsp:spPr>
        <a:xfrm>
          <a:off x="706" y="2805374"/>
          <a:ext cx="3074323" cy="1537161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 smtClean="0"/>
            <a:t>Sistematik LND</a:t>
          </a:r>
          <a:endParaRPr lang="en-GB" sz="3900" kern="1200" dirty="0"/>
        </a:p>
      </dsp:txBody>
      <dsp:txXfrm>
        <a:off x="706" y="2805374"/>
        <a:ext cx="3074323" cy="1537161"/>
      </dsp:txXfrm>
    </dsp:sp>
    <dsp:sp modelId="{A0813ACC-5100-4408-9DC3-74B28ECE1B47}">
      <dsp:nvSpPr>
        <dsp:cNvPr id="0" name=""/>
        <dsp:cNvSpPr/>
      </dsp:nvSpPr>
      <dsp:spPr>
        <a:xfrm>
          <a:off x="3720638" y="2805374"/>
          <a:ext cx="3074323" cy="1537161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 err="1" smtClean="0"/>
            <a:t>Frozen</a:t>
          </a:r>
          <a:endParaRPr lang="en-GB" sz="3900" kern="1200" dirty="0"/>
        </a:p>
      </dsp:txBody>
      <dsp:txXfrm>
        <a:off x="3720638" y="2805374"/>
        <a:ext cx="3074323" cy="1537161"/>
      </dsp:txXfrm>
    </dsp:sp>
    <dsp:sp modelId="{A49AAA61-62DA-4156-AC4D-13064574C93C}">
      <dsp:nvSpPr>
        <dsp:cNvPr id="0" name=""/>
        <dsp:cNvSpPr/>
      </dsp:nvSpPr>
      <dsp:spPr>
        <a:xfrm>
          <a:off x="7440570" y="2805374"/>
          <a:ext cx="3074323" cy="1537161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 err="1" smtClean="0"/>
            <a:t>Sentinel</a:t>
          </a:r>
          <a:endParaRPr lang="en-GB" sz="3900" kern="1200" dirty="0"/>
        </a:p>
      </dsp:txBody>
      <dsp:txXfrm>
        <a:off x="7440570" y="2805374"/>
        <a:ext cx="3074323" cy="15371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n-GB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en-GB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20761-E8C7-4AC0-9A08-B677D0F92A54}" type="datetimeFigureOut">
              <a:rPr lang="en-GB" smtClean="0"/>
              <a:t>09/10/2019</a:t>
            </a:fld>
            <a:endParaRPr lang="en-GB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D9B4-FEA0-4886-853C-92C6C7E843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184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GB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GB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20761-E8C7-4AC0-9A08-B677D0F92A54}" type="datetimeFigureOut">
              <a:rPr lang="en-GB" smtClean="0"/>
              <a:t>09/10/2019</a:t>
            </a:fld>
            <a:endParaRPr lang="en-GB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D9B4-FEA0-4886-853C-92C6C7E843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9125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GB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GB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20761-E8C7-4AC0-9A08-B677D0F92A54}" type="datetimeFigureOut">
              <a:rPr lang="en-GB" smtClean="0"/>
              <a:t>09/10/2019</a:t>
            </a:fld>
            <a:endParaRPr lang="en-GB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D9B4-FEA0-4886-853C-92C6C7E843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9623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69CB8-F204-4D06-B913-C5A26A89888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0492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B376-B19C-488D-ABEB-03C7E6E9E3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502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F077B-A50F-4D64-8574-E2D6A98A555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4832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A62-1983-43A1-A163-D8AA46534C8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1460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F3E3B-34E3-4345-B2A1-994B83598A9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8873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16C96-82A1-4D77-8ADA-627AC6FE3D6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3741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02C1E-28F2-47E9-802D-339E64E2F92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8512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71A48-F18A-45B3-BC05-1E27DA3F88A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775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GB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GB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20761-E8C7-4AC0-9A08-B677D0F92A54}" type="datetimeFigureOut">
              <a:rPr lang="en-GB" smtClean="0"/>
              <a:t>09/10/2019</a:t>
            </a:fld>
            <a:endParaRPr lang="en-GB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D9B4-FEA0-4886-853C-92C6C7E843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95005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747F8-9654-4282-85D2-65F41AAE7A7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6059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6E300-0A13-4A81-945A-7333C271A06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5826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1962-1EA4-46E7-BCB0-F36CE46D1A5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053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n-GB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20761-E8C7-4AC0-9A08-B677D0F92A54}" type="datetimeFigureOut">
              <a:rPr lang="en-GB" smtClean="0"/>
              <a:t>09/10/2019</a:t>
            </a:fld>
            <a:endParaRPr lang="en-GB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D9B4-FEA0-4886-853C-92C6C7E843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3314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GB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GB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GB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20761-E8C7-4AC0-9A08-B677D0F92A54}" type="datetimeFigureOut">
              <a:rPr lang="en-GB" smtClean="0"/>
              <a:t>09/10/2019</a:t>
            </a:fld>
            <a:endParaRPr lang="en-GB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D9B4-FEA0-4886-853C-92C6C7E843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4510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GB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GB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GB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20761-E8C7-4AC0-9A08-B677D0F92A54}" type="datetimeFigureOut">
              <a:rPr lang="en-GB" smtClean="0"/>
              <a:t>09/10/2019</a:t>
            </a:fld>
            <a:endParaRPr lang="en-GB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D9B4-FEA0-4886-853C-92C6C7E843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5675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GB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20761-E8C7-4AC0-9A08-B677D0F92A54}" type="datetimeFigureOut">
              <a:rPr lang="en-GB" smtClean="0"/>
              <a:t>09/10/2019</a:t>
            </a:fld>
            <a:endParaRPr lang="en-GB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D9B4-FEA0-4886-853C-92C6C7E843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0430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20761-E8C7-4AC0-9A08-B677D0F92A54}" type="datetimeFigureOut">
              <a:rPr lang="en-GB" smtClean="0"/>
              <a:t>09/10/2019</a:t>
            </a:fld>
            <a:endParaRPr lang="en-GB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D9B4-FEA0-4886-853C-92C6C7E843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3458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GB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GB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20761-E8C7-4AC0-9A08-B677D0F92A54}" type="datetimeFigureOut">
              <a:rPr lang="en-GB" smtClean="0"/>
              <a:t>09/10/2019</a:t>
            </a:fld>
            <a:endParaRPr lang="en-GB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D9B4-FEA0-4886-853C-92C6C7E843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9744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GB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20761-E8C7-4AC0-9A08-B677D0F92A54}" type="datetimeFigureOut">
              <a:rPr lang="en-GB" smtClean="0"/>
              <a:t>09/10/2019</a:t>
            </a:fld>
            <a:endParaRPr lang="en-GB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1D9B4-FEA0-4886-853C-92C6C7E843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5091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GB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GB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A20761-E8C7-4AC0-9A08-B677D0F92A54}" type="datetimeFigureOut">
              <a:rPr lang="en-GB" smtClean="0"/>
              <a:t>09/10/2019</a:t>
            </a:fld>
            <a:endParaRPr lang="en-GB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1D9B4-FEA0-4886-853C-92C6C7E843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2153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0000"/>
                <a:lumOff val="40000"/>
              </a:schemeClr>
            </a:gs>
            <a:gs pos="50000">
              <a:schemeClr val="bg1">
                <a:tint val="98000"/>
                <a:satMod val="130000"/>
                <a:shade val="90000"/>
                <a:lumMod val="103000"/>
              </a:schemeClr>
            </a:gs>
            <a:gs pos="100000">
              <a:schemeClr val="bg1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5DC5B261-8843-42D1-AAFC-05E20E2D9B9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10/9/2019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600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636494" y="334403"/>
            <a:ext cx="10919011" cy="4450976"/>
          </a:xfrm>
        </p:spPr>
        <p:txBody>
          <a:bodyPr>
            <a:normAutofit fontScale="90000"/>
          </a:bodyPr>
          <a:lstStyle/>
          <a:p>
            <a:pPr algn="l"/>
            <a:r>
              <a:rPr lang="tr-TR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Endometrium</a:t>
            </a: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kanseri tedavisinde </a:t>
            </a:r>
            <a:r>
              <a:rPr lang="tr-TR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lenfadenektomi</a:t>
            </a: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endikasyonları</a:t>
            </a: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Hangi yöntemi kullanalım? </a:t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dirty="0" smtClean="0">
                <a:solidFill>
                  <a:srgbClr val="FF0000"/>
                </a:solidFill>
              </a:rPr>
              <a:t>( </a:t>
            </a:r>
            <a:r>
              <a:rPr lang="tr-TR" b="1" dirty="0" err="1">
                <a:solidFill>
                  <a:srgbClr val="FF0000"/>
                </a:solidFill>
              </a:rPr>
              <a:t>P</a:t>
            </a:r>
            <a:r>
              <a:rPr lang="tr-TR" b="1" dirty="0" err="1" smtClean="0">
                <a:solidFill>
                  <a:srgbClr val="FF0000"/>
                </a:solidFill>
              </a:rPr>
              <a:t>reoperatif</a:t>
            </a:r>
            <a:r>
              <a:rPr lang="tr-TR" dirty="0" smtClean="0">
                <a:solidFill>
                  <a:srgbClr val="FF0000"/>
                </a:solidFill>
              </a:rPr>
              <a:t> değerlendirme -</a:t>
            </a:r>
            <a:r>
              <a:rPr lang="tr-TR" dirty="0" err="1" smtClean="0">
                <a:solidFill>
                  <a:srgbClr val="FF0000"/>
                </a:solidFill>
              </a:rPr>
              <a:t>intraoperatif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b="1" dirty="0" err="1" smtClean="0">
                <a:solidFill>
                  <a:srgbClr val="FF0000"/>
                </a:solidFill>
              </a:rPr>
              <a:t>Frozen</a:t>
            </a:r>
            <a:r>
              <a:rPr lang="tr-TR" dirty="0" smtClean="0">
                <a:solidFill>
                  <a:srgbClr val="FF0000"/>
                </a:solidFill>
              </a:rPr>
              <a:t> - </a:t>
            </a:r>
            <a:r>
              <a:rPr lang="tr-TR" b="1" dirty="0" err="1">
                <a:solidFill>
                  <a:srgbClr val="FF0000"/>
                </a:solidFill>
              </a:rPr>
              <a:t>S</a:t>
            </a:r>
            <a:r>
              <a:rPr lang="tr-TR" b="1" dirty="0" err="1" smtClean="0">
                <a:solidFill>
                  <a:srgbClr val="FF0000"/>
                </a:solidFill>
              </a:rPr>
              <a:t>entinel</a:t>
            </a:r>
            <a:r>
              <a:rPr lang="tr-TR" dirty="0" smtClean="0">
                <a:solidFill>
                  <a:srgbClr val="FF0000"/>
                </a:solidFill>
              </a:rPr>
              <a:t> lenf </a:t>
            </a:r>
            <a:r>
              <a:rPr lang="tr-TR" dirty="0" err="1" smtClean="0">
                <a:solidFill>
                  <a:srgbClr val="FF0000"/>
                </a:solidFill>
              </a:rPr>
              <a:t>nodu</a:t>
            </a:r>
            <a:r>
              <a:rPr lang="tr-TR" dirty="0" smtClean="0">
                <a:solidFill>
                  <a:srgbClr val="FF0000"/>
                </a:solidFill>
              </a:rPr>
              <a:t> ) 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5858433" y="4230347"/>
            <a:ext cx="5697072" cy="102374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4400" b="1" i="1" dirty="0" err="1" smtClean="0">
                <a:solidFill>
                  <a:schemeClr val="accent1">
                    <a:lumMod val="50000"/>
                  </a:schemeClr>
                </a:solidFill>
              </a:rPr>
              <a:t>Prof.Dr</a:t>
            </a:r>
            <a:r>
              <a:rPr lang="tr-TR" sz="4400" b="1" i="1" dirty="0" smtClean="0">
                <a:solidFill>
                  <a:schemeClr val="accent1">
                    <a:lumMod val="50000"/>
                  </a:schemeClr>
                </a:solidFill>
              </a:rPr>
              <a:t>. Yavuz Salihoğlu</a:t>
            </a:r>
            <a:endParaRPr lang="en-GB" sz="44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70204"/>
            <a:ext cx="12192000" cy="1493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78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0"/>
            <a:ext cx="6629400" cy="1325563"/>
          </a:xfrm>
        </p:spPr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Paraaortik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Lenfadenektomi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0789" y="1220507"/>
            <a:ext cx="4087906" cy="4351338"/>
          </a:xfrm>
        </p:spPr>
        <p:txBody>
          <a:bodyPr/>
          <a:lstStyle/>
          <a:p>
            <a:r>
              <a:rPr lang="tr-TR" dirty="0" smtClean="0"/>
              <a:t>En önemli risk faktörü </a:t>
            </a:r>
            <a:r>
              <a:rPr lang="tr-TR" dirty="0" err="1" smtClean="0">
                <a:solidFill>
                  <a:srgbClr val="FF0000"/>
                </a:solidFill>
              </a:rPr>
              <a:t>pelvik</a:t>
            </a:r>
            <a:r>
              <a:rPr lang="tr-TR" dirty="0" smtClean="0">
                <a:solidFill>
                  <a:srgbClr val="FF0000"/>
                </a:solidFill>
              </a:rPr>
              <a:t> lenf </a:t>
            </a:r>
            <a:r>
              <a:rPr lang="tr-TR" dirty="0" err="1" smtClean="0">
                <a:solidFill>
                  <a:srgbClr val="FF0000"/>
                </a:solidFill>
              </a:rPr>
              <a:t>nodunda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tutulumdur.</a:t>
            </a:r>
          </a:p>
          <a:p>
            <a:r>
              <a:rPr lang="tr-TR" dirty="0" smtClean="0"/>
              <a:t>Yüksek </a:t>
            </a:r>
            <a:r>
              <a:rPr lang="tr-TR" dirty="0" err="1" smtClean="0"/>
              <a:t>grade</a:t>
            </a:r>
            <a:r>
              <a:rPr lang="tr-TR" dirty="0" smtClean="0"/>
              <a:t>, derin </a:t>
            </a:r>
            <a:r>
              <a:rPr lang="tr-TR" dirty="0" err="1" smtClean="0"/>
              <a:t>invazyon</a:t>
            </a:r>
            <a:r>
              <a:rPr lang="tr-TR" dirty="0" smtClean="0"/>
              <a:t>, </a:t>
            </a:r>
            <a:r>
              <a:rPr lang="tr-TR" dirty="0" err="1" smtClean="0"/>
              <a:t>non</a:t>
            </a:r>
            <a:r>
              <a:rPr lang="tr-TR" dirty="0" smtClean="0"/>
              <a:t>-endometrioid histoloji, </a:t>
            </a:r>
            <a:r>
              <a:rPr lang="tr-TR" dirty="0" err="1" smtClean="0"/>
              <a:t>lenfovasküler</a:t>
            </a:r>
            <a:r>
              <a:rPr lang="tr-TR" dirty="0" smtClean="0"/>
              <a:t> alan tutulumu diğer risk faktörleridir.</a:t>
            </a:r>
            <a:endParaRPr lang="en-GB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8695" y="1220507"/>
            <a:ext cx="7803305" cy="503555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7662" y="0"/>
            <a:ext cx="4014338" cy="1603387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10717306" y="662781"/>
            <a:ext cx="1210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JOGR,2014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072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Paraaortik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Lenfadenektomi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825625"/>
            <a:ext cx="6265985" cy="2127810"/>
          </a:xfrm>
        </p:spPr>
        <p:txBody>
          <a:bodyPr>
            <a:normAutofit lnSpcReduction="10000"/>
          </a:bodyPr>
          <a:lstStyle/>
          <a:p>
            <a:r>
              <a:rPr lang="tr-TR" dirty="0" err="1" smtClean="0"/>
              <a:t>Paraaortik</a:t>
            </a:r>
            <a:r>
              <a:rPr lang="tr-TR" dirty="0" smtClean="0"/>
              <a:t> lenf </a:t>
            </a:r>
            <a:r>
              <a:rPr lang="tr-TR" dirty="0" err="1" smtClean="0"/>
              <a:t>noduna</a:t>
            </a:r>
            <a:r>
              <a:rPr lang="tr-TR" dirty="0" smtClean="0"/>
              <a:t> metastazların %50’sinden fazlası </a:t>
            </a:r>
            <a:r>
              <a:rPr lang="tr-TR" dirty="0" err="1" smtClean="0"/>
              <a:t>inferior</a:t>
            </a:r>
            <a:r>
              <a:rPr lang="tr-TR" dirty="0" smtClean="0"/>
              <a:t> </a:t>
            </a:r>
            <a:r>
              <a:rPr lang="tr-TR" dirty="0" err="1" smtClean="0"/>
              <a:t>mezenterik</a:t>
            </a:r>
            <a:r>
              <a:rPr lang="tr-TR" dirty="0" smtClean="0"/>
              <a:t> arter üzerinde olmaktadır.</a:t>
            </a:r>
          </a:p>
          <a:p>
            <a:r>
              <a:rPr lang="tr-TR" dirty="0" err="1" smtClean="0"/>
              <a:t>Lenfadenektomi</a:t>
            </a:r>
            <a:r>
              <a:rPr lang="tr-TR" dirty="0" smtClean="0"/>
              <a:t> sol </a:t>
            </a:r>
            <a:r>
              <a:rPr lang="tr-TR" dirty="0" err="1" smtClean="0"/>
              <a:t>renal</a:t>
            </a:r>
            <a:r>
              <a:rPr lang="tr-TR" dirty="0" smtClean="0"/>
              <a:t> </a:t>
            </a:r>
            <a:r>
              <a:rPr lang="tr-TR" dirty="0" err="1" smtClean="0"/>
              <a:t>vene</a:t>
            </a:r>
            <a:r>
              <a:rPr lang="tr-TR" dirty="0" smtClean="0"/>
              <a:t> kadar yapılmalıdır.</a:t>
            </a:r>
            <a:endParaRPr lang="en-GB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041" y="3953435"/>
            <a:ext cx="6699913" cy="120415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6184" y="937846"/>
            <a:ext cx="4106831" cy="395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85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Frozen</a:t>
            </a:r>
            <a:r>
              <a:rPr lang="tr-TR" dirty="0" smtClean="0">
                <a:solidFill>
                  <a:srgbClr val="FF0000"/>
                </a:solidFill>
              </a:rPr>
              <a:t> inceleme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825625"/>
            <a:ext cx="6336323" cy="4351338"/>
          </a:xfrm>
        </p:spPr>
        <p:txBody>
          <a:bodyPr/>
          <a:lstStyle/>
          <a:p>
            <a:r>
              <a:rPr lang="tr-TR" dirty="0" err="1" smtClean="0"/>
              <a:t>İntraoperatif</a:t>
            </a:r>
            <a:r>
              <a:rPr lang="tr-TR" dirty="0" smtClean="0"/>
              <a:t> </a:t>
            </a:r>
            <a:r>
              <a:rPr lang="tr-TR" dirty="0" err="1" smtClean="0"/>
              <a:t>histerektomi</a:t>
            </a:r>
            <a:r>
              <a:rPr lang="tr-TR" dirty="0" smtClean="0"/>
              <a:t> materyalinde tümörü histolojisi, </a:t>
            </a:r>
            <a:r>
              <a:rPr lang="tr-TR" dirty="0" err="1" smtClean="0"/>
              <a:t>gradı</a:t>
            </a:r>
            <a:r>
              <a:rPr lang="tr-TR" dirty="0" smtClean="0"/>
              <a:t>, tümör çapı ve </a:t>
            </a:r>
            <a:r>
              <a:rPr lang="tr-TR" dirty="0" err="1" smtClean="0"/>
              <a:t>myometriyal</a:t>
            </a:r>
            <a:r>
              <a:rPr lang="tr-TR" dirty="0" smtClean="0"/>
              <a:t> </a:t>
            </a:r>
            <a:r>
              <a:rPr lang="tr-TR" dirty="0" err="1" smtClean="0"/>
              <a:t>invazyonun</a:t>
            </a:r>
            <a:r>
              <a:rPr lang="tr-TR" dirty="0" smtClean="0"/>
              <a:t> değerlendirilmesi için yapılmaktadır.</a:t>
            </a:r>
          </a:p>
          <a:p>
            <a:r>
              <a:rPr lang="tr-TR" dirty="0" smtClean="0"/>
              <a:t>Endometrioid </a:t>
            </a:r>
            <a:r>
              <a:rPr lang="tr-TR" dirty="0" err="1" smtClean="0"/>
              <a:t>grad</a:t>
            </a:r>
            <a:r>
              <a:rPr lang="tr-TR" dirty="0" smtClean="0"/>
              <a:t> 1-2, </a:t>
            </a:r>
            <a:r>
              <a:rPr lang="tr-TR" dirty="0" err="1" smtClean="0"/>
              <a:t>yüzeyel</a:t>
            </a:r>
            <a:r>
              <a:rPr lang="tr-TR" dirty="0" smtClean="0"/>
              <a:t> </a:t>
            </a:r>
            <a:r>
              <a:rPr lang="tr-TR" dirty="0" err="1" smtClean="0"/>
              <a:t>invazyonlu</a:t>
            </a:r>
            <a:r>
              <a:rPr lang="tr-TR" dirty="0" smtClean="0"/>
              <a:t>, tümör çapı 2cm altında olan hasta grubunu </a:t>
            </a:r>
            <a:r>
              <a:rPr lang="tr-TR" dirty="0" err="1" smtClean="0"/>
              <a:t>intraoperatif</a:t>
            </a:r>
            <a:r>
              <a:rPr lang="tr-TR" dirty="0" smtClean="0"/>
              <a:t> tespit edilerek </a:t>
            </a:r>
            <a:r>
              <a:rPr lang="tr-TR" dirty="0" err="1" smtClean="0"/>
              <a:t>lenfadenektomiden</a:t>
            </a:r>
            <a:r>
              <a:rPr lang="tr-TR" dirty="0" smtClean="0"/>
              <a:t> kaçınmayı hedef almaktadır. </a:t>
            </a:r>
            <a:endParaRPr lang="en-GB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5016" y="0"/>
            <a:ext cx="3486150" cy="394335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4251" y="3933827"/>
            <a:ext cx="4116915" cy="2763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2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Frozen</a:t>
            </a:r>
            <a:r>
              <a:rPr lang="tr-TR" dirty="0" smtClean="0">
                <a:solidFill>
                  <a:srgbClr val="FF0000"/>
                </a:solidFill>
              </a:rPr>
              <a:t> incelemenin güvenirliliği</a:t>
            </a:r>
            <a:endParaRPr lang="en-GB" dirty="0">
              <a:solidFill>
                <a:srgbClr val="FF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515547826"/>
              </p:ext>
            </p:extLst>
          </p:nvPr>
        </p:nvGraphicFramePr>
        <p:xfrm>
          <a:off x="838200" y="1690688"/>
          <a:ext cx="9798424" cy="389740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212503"/>
                <a:gridCol w="2860277"/>
                <a:gridCol w="2725644"/>
              </a:tblGrid>
              <a:tr h="5567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tr-TR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671" marR="83671" marT="38100" marB="381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tr-TR" sz="2400" kern="1200" dirty="0" err="1" smtClean="0"/>
                        <a:t>Grad</a:t>
                      </a:r>
                      <a:endParaRPr lang="tr-TR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671" marR="83671" marT="38100" marB="381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tr-TR" sz="2400" kern="1200" dirty="0" err="1" smtClean="0"/>
                        <a:t>Myometr</a:t>
                      </a:r>
                      <a:r>
                        <a:rPr lang="tr-TR" sz="2400" kern="1200" baseline="0" dirty="0" smtClean="0"/>
                        <a:t> </a:t>
                      </a:r>
                      <a:r>
                        <a:rPr lang="tr-TR" sz="2400" kern="1200" baseline="0" dirty="0" err="1" smtClean="0"/>
                        <a:t>inv</a:t>
                      </a:r>
                      <a:endParaRPr lang="tr-TR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671" marR="83671" marT="38100" marB="38100" anchor="ctr"/>
                </a:tc>
              </a:tr>
              <a:tr h="5567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tr-TR" sz="2400" kern="1200" dirty="0" err="1" smtClean="0"/>
                        <a:t>Fanning</a:t>
                      </a:r>
                      <a:r>
                        <a:rPr lang="tr-TR" sz="2400" kern="1200" dirty="0" smtClean="0"/>
                        <a:t> J, 1990</a:t>
                      </a:r>
                      <a:endParaRPr lang="tr-TR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671" marR="83671" marT="38100" marB="381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tr-TR" sz="2400" kern="1200" dirty="0" smtClean="0"/>
                        <a:t>%96</a:t>
                      </a:r>
                      <a:endParaRPr lang="tr-TR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671" marR="83671" marT="38100" marB="381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tr-TR" sz="2400" kern="1200" dirty="0" smtClean="0"/>
                        <a:t>%95</a:t>
                      </a:r>
                      <a:endParaRPr lang="tr-TR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671" marR="83671" marT="38100" marB="38100" anchor="ctr"/>
                </a:tc>
              </a:tr>
              <a:tr h="5567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tr-TR" sz="2400" kern="1200" dirty="0" err="1" smtClean="0"/>
                        <a:t>Altintas</a:t>
                      </a:r>
                      <a:r>
                        <a:rPr lang="tr-TR" sz="2400" kern="1200" dirty="0" smtClean="0"/>
                        <a:t> A, 1999</a:t>
                      </a:r>
                      <a:endParaRPr lang="tr-TR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671" marR="83671" marT="38100" marB="381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tr-TR" sz="2400" kern="1200" dirty="0" smtClean="0"/>
                        <a:t>%100</a:t>
                      </a:r>
                      <a:endParaRPr lang="tr-TR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671" marR="83671" marT="38100" marB="381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tr-TR" sz="2400" kern="1200" dirty="0" smtClean="0"/>
                        <a:t>%91</a:t>
                      </a:r>
                      <a:endParaRPr lang="tr-TR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671" marR="83671" marT="38100" marB="38100" anchor="ctr"/>
                </a:tc>
              </a:tr>
              <a:tr h="5567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tr-TR" sz="2400" kern="1200" dirty="0" err="1" smtClean="0"/>
                        <a:t>Kayikcioglu</a:t>
                      </a:r>
                      <a:r>
                        <a:rPr lang="tr-TR" sz="2400" kern="1200" dirty="0" smtClean="0"/>
                        <a:t> F, 2002</a:t>
                      </a:r>
                      <a:endParaRPr lang="tr-TR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671" marR="83671" marT="38100" marB="381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tr-TR" sz="2400" kern="1200" dirty="0" smtClean="0"/>
                        <a:t>%86</a:t>
                      </a:r>
                      <a:endParaRPr lang="tr-TR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671" marR="83671" marT="38100" marB="381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tr-TR" sz="2400" kern="1200" dirty="0" smtClean="0"/>
                        <a:t>%87</a:t>
                      </a:r>
                      <a:endParaRPr lang="tr-TR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671" marR="83671" marT="38100" marB="38100" anchor="ctr"/>
                </a:tc>
              </a:tr>
              <a:tr h="5567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tr-TR" sz="2400" kern="1200" dirty="0" err="1" smtClean="0"/>
                        <a:t>Kucera</a:t>
                      </a:r>
                      <a:r>
                        <a:rPr lang="tr-TR" sz="2400" kern="1200" dirty="0" smtClean="0"/>
                        <a:t> E, 2000</a:t>
                      </a:r>
                      <a:endParaRPr lang="tr-TR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671" marR="83671" marT="38100" marB="381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tr-TR" sz="2400" kern="1200" dirty="0" smtClean="0"/>
                        <a:t>%84</a:t>
                      </a:r>
                      <a:endParaRPr lang="tr-TR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671" marR="83671" marT="38100" marB="381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tr-TR" sz="2400" kern="1200" dirty="0" smtClean="0"/>
                        <a:t>%80</a:t>
                      </a:r>
                      <a:endParaRPr lang="tr-TR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671" marR="83671" marT="38100" marB="38100" anchor="ctr"/>
                </a:tc>
              </a:tr>
              <a:tr h="5567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tr-TR" sz="2400" kern="1200" dirty="0" err="1" smtClean="0"/>
                        <a:t>Quinlivan</a:t>
                      </a:r>
                      <a:r>
                        <a:rPr lang="tr-TR" sz="2400" kern="1200" dirty="0" smtClean="0"/>
                        <a:t> JA, 2001</a:t>
                      </a:r>
                      <a:endParaRPr lang="tr-TR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671" marR="83671" marT="38100" marB="381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tr-TR" sz="2400" kern="1200" dirty="0" smtClean="0"/>
                        <a:t>%88.6</a:t>
                      </a:r>
                      <a:endParaRPr lang="tr-TR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671" marR="83671" marT="38100" marB="381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tr-TR" sz="2400" kern="1200" dirty="0" smtClean="0"/>
                        <a:t>%94.7</a:t>
                      </a:r>
                      <a:endParaRPr lang="tr-TR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671" marR="83671" marT="38100" marB="38100" anchor="ctr"/>
                </a:tc>
              </a:tr>
              <a:tr h="5567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tr-TR" sz="2400" kern="1200" dirty="0" err="1" smtClean="0"/>
                        <a:t>Sanjuan</a:t>
                      </a:r>
                      <a:r>
                        <a:rPr lang="tr-TR" sz="2400" kern="1200" dirty="0" smtClean="0"/>
                        <a:t> A, 2006</a:t>
                      </a:r>
                      <a:endParaRPr lang="tr-TR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671" marR="83671" marT="38100" marB="381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tr-TR" sz="2400" kern="1200" dirty="0" smtClean="0"/>
                        <a:t>%98</a:t>
                      </a:r>
                      <a:endParaRPr lang="tr-TR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671" marR="83671" marT="38100" marB="381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tr-TR" sz="2400" kern="1200" dirty="0" smtClean="0"/>
                        <a:t>%95</a:t>
                      </a:r>
                      <a:endParaRPr lang="tr-TR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3671" marR="83671" marT="38100" marB="3810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038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33083" y="297889"/>
            <a:ext cx="10515600" cy="1325563"/>
          </a:xfrm>
        </p:spPr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İntraoperatif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gros</a:t>
            </a:r>
            <a:r>
              <a:rPr lang="tr-TR" dirty="0" smtClean="0">
                <a:solidFill>
                  <a:srgbClr val="FF0000"/>
                </a:solidFill>
              </a:rPr>
              <a:t> inceleme</a:t>
            </a:r>
            <a:endParaRPr lang="en-GB" dirty="0">
              <a:solidFill>
                <a:srgbClr val="FF0000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594" y="1436074"/>
            <a:ext cx="5919729" cy="1646063"/>
          </a:xfrm>
          <a:prstGeom prst="rect">
            <a:avLst/>
          </a:prstGeom>
        </p:spPr>
      </p:pic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243769"/>
              </p:ext>
            </p:extLst>
          </p:nvPr>
        </p:nvGraphicFramePr>
        <p:xfrm>
          <a:off x="793376" y="3281082"/>
          <a:ext cx="9762564" cy="2210486"/>
        </p:xfrm>
        <a:graphic>
          <a:graphicData uri="http://schemas.openxmlformats.org/drawingml/2006/table">
            <a:tbl>
              <a:tblPr firstRow="1" bandRow="1"/>
              <a:tblGrid>
                <a:gridCol w="3664551"/>
                <a:gridCol w="4312398"/>
                <a:gridCol w="1785615"/>
              </a:tblGrid>
              <a:tr h="88592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sz="2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481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tr-TR" sz="2800" dirty="0" smtClean="0"/>
                        <a:t>Derin </a:t>
                      </a:r>
                      <a:r>
                        <a:rPr lang="tr-TR" sz="2800" dirty="0" err="1" smtClean="0"/>
                        <a:t>myometrial</a:t>
                      </a:r>
                      <a:r>
                        <a:rPr lang="tr-TR" sz="2800" dirty="0" smtClean="0"/>
                        <a:t> </a:t>
                      </a:r>
                      <a:r>
                        <a:rPr lang="tr-TR" sz="2800" dirty="0" err="1" smtClean="0"/>
                        <a:t>invazyon</a:t>
                      </a:r>
                      <a:r>
                        <a:rPr lang="tr-TR" sz="2800" dirty="0" smtClean="0"/>
                        <a:t> (</a:t>
                      </a:r>
                      <a:r>
                        <a:rPr lang="tr-TR" sz="2800" dirty="0" err="1" smtClean="0"/>
                        <a:t>spesifite</a:t>
                      </a:r>
                      <a:r>
                        <a:rPr lang="tr-TR" sz="2800" dirty="0" smtClean="0"/>
                        <a:t>)</a:t>
                      </a:r>
                      <a:endParaRPr lang="en-GB" sz="2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481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/>
                        <a:t>P</a:t>
                      </a:r>
                      <a:endParaRPr lang="en-GB" sz="28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4817"/>
                    </a:solidFill>
                  </a:tcPr>
                </a:tc>
              </a:tr>
              <a:tr h="63280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tr-TR" sz="2000" dirty="0" err="1" smtClean="0"/>
                        <a:t>Intra</a:t>
                      </a:r>
                      <a:r>
                        <a:rPr lang="tr-TR" sz="2000" dirty="0" smtClean="0"/>
                        <a:t>-op </a:t>
                      </a:r>
                      <a:r>
                        <a:rPr lang="tr-TR" sz="2000" dirty="0" err="1" smtClean="0"/>
                        <a:t>gross</a:t>
                      </a:r>
                      <a:r>
                        <a:rPr lang="tr-TR" sz="2000" dirty="0" smtClean="0"/>
                        <a:t> </a:t>
                      </a:r>
                      <a:r>
                        <a:rPr lang="tr-TR" sz="2000" dirty="0" err="1" smtClean="0"/>
                        <a:t>examination</a:t>
                      </a:r>
                      <a:endParaRPr lang="en-GB" sz="20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481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tr-TR" sz="2400" dirty="0" smtClean="0"/>
                        <a:t>91%</a:t>
                      </a:r>
                      <a:endParaRPr lang="en-GB" sz="2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4817">
                        <a:tint val="4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r-TR" sz="2400" dirty="0" smtClean="0"/>
                        <a:t>&lt;0,05</a:t>
                      </a:r>
                      <a:endParaRPr lang="en-GB" sz="2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4817">
                        <a:tint val="40000"/>
                      </a:srgbClr>
                    </a:solidFill>
                  </a:tcPr>
                </a:tc>
              </a:tr>
              <a:tr h="63280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tr-TR" sz="2000" dirty="0" err="1" smtClean="0"/>
                        <a:t>Frozen</a:t>
                      </a:r>
                      <a:endParaRPr lang="en-GB" sz="20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481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tr-TR" sz="2400" dirty="0" smtClean="0"/>
                        <a:t>97%</a:t>
                      </a:r>
                      <a:endParaRPr lang="en-GB" sz="24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4817">
                        <a:tint val="2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4817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6" name="Metin kutusu 5"/>
          <p:cNvSpPr txBox="1"/>
          <p:nvPr/>
        </p:nvSpPr>
        <p:spPr>
          <a:xfrm>
            <a:off x="793376" y="5701553"/>
            <a:ext cx="9762564" cy="52322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10 hastadan biri </a:t>
            </a:r>
            <a:r>
              <a:rPr lang="tr-TR" sz="2800" dirty="0" err="1" smtClean="0"/>
              <a:t>intraoperatif</a:t>
            </a:r>
            <a:r>
              <a:rPr lang="tr-TR" sz="2800" dirty="0" smtClean="0"/>
              <a:t> </a:t>
            </a:r>
            <a:r>
              <a:rPr lang="tr-TR" sz="2800" dirty="0" err="1" smtClean="0"/>
              <a:t>gros</a:t>
            </a:r>
            <a:r>
              <a:rPr lang="tr-TR" sz="2800" dirty="0" smtClean="0"/>
              <a:t> inceleme esnasında atlanabilir</a:t>
            </a:r>
            <a:endParaRPr lang="en-GB" sz="28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8411637" y="2115306"/>
            <a:ext cx="28776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/>
              <a:t>Int</a:t>
            </a:r>
            <a:r>
              <a:rPr lang="tr-TR" dirty="0"/>
              <a:t> J </a:t>
            </a:r>
            <a:r>
              <a:rPr lang="tr-TR" dirty="0" err="1"/>
              <a:t>Gynecol</a:t>
            </a:r>
            <a:r>
              <a:rPr lang="tr-TR" dirty="0"/>
              <a:t> </a:t>
            </a:r>
            <a:r>
              <a:rPr lang="tr-TR" dirty="0" err="1" smtClean="0"/>
              <a:t>Cancer</a:t>
            </a:r>
            <a:r>
              <a:rPr lang="tr-TR" dirty="0" smtClean="0"/>
              <a:t>, 2016</a:t>
            </a:r>
          </a:p>
          <a:p>
            <a:r>
              <a:rPr lang="tr-TR" dirty="0" smtClean="0"/>
              <a:t>35 çalışma, 6387 hasta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91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>
                <a:solidFill>
                  <a:srgbClr val="FF0000"/>
                </a:solidFill>
              </a:rPr>
              <a:t>Preoperatif</a:t>
            </a:r>
            <a:r>
              <a:rPr lang="tr-TR" b="1" dirty="0" smtClean="0">
                <a:solidFill>
                  <a:srgbClr val="FF0000"/>
                </a:solidFill>
              </a:rPr>
              <a:t> görüntüleme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825625"/>
            <a:ext cx="4988169" cy="3086344"/>
          </a:xfrm>
        </p:spPr>
        <p:txBody>
          <a:bodyPr>
            <a:normAutofit/>
          </a:bodyPr>
          <a:lstStyle/>
          <a:p>
            <a:r>
              <a:rPr lang="tr-TR" sz="5400" dirty="0" smtClean="0"/>
              <a:t>TV USG</a:t>
            </a:r>
          </a:p>
          <a:p>
            <a:r>
              <a:rPr lang="tr-TR" sz="5400" dirty="0" smtClean="0"/>
              <a:t>MRG</a:t>
            </a:r>
          </a:p>
          <a:p>
            <a:r>
              <a:rPr lang="tr-TR" sz="5400" dirty="0" smtClean="0"/>
              <a:t>PET-BT</a:t>
            </a:r>
            <a:endParaRPr lang="en-GB" sz="5400" dirty="0"/>
          </a:p>
        </p:txBody>
      </p:sp>
    </p:spTree>
    <p:extLst>
      <p:ext uri="{BB962C8B-B14F-4D97-AF65-F5344CB8AC3E}">
        <p14:creationId xmlns:p14="http://schemas.microsoft.com/office/powerpoint/2010/main" val="3071618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234116"/>
            <a:ext cx="10515600" cy="1325563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TV-USG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56965" y="1559679"/>
            <a:ext cx="6786282" cy="1388222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r>
              <a:rPr lang="tr-TR" dirty="0" smtClean="0"/>
              <a:t>Derin </a:t>
            </a:r>
            <a:r>
              <a:rPr lang="tr-TR" dirty="0" err="1" smtClean="0"/>
              <a:t>myometriyal</a:t>
            </a:r>
            <a:r>
              <a:rPr lang="tr-TR" dirty="0" smtClean="0"/>
              <a:t> </a:t>
            </a:r>
            <a:r>
              <a:rPr lang="tr-TR" dirty="0" err="1" smtClean="0"/>
              <a:t>invazyonu</a:t>
            </a:r>
            <a:r>
              <a:rPr lang="tr-TR" dirty="0" smtClean="0"/>
              <a:t> belirlemede </a:t>
            </a:r>
          </a:p>
          <a:p>
            <a:r>
              <a:rPr lang="tr-TR" dirty="0" err="1"/>
              <a:t>S</a:t>
            </a:r>
            <a:r>
              <a:rPr lang="tr-TR" dirty="0" err="1" smtClean="0"/>
              <a:t>ensivitesi</a:t>
            </a:r>
            <a:r>
              <a:rPr lang="tr-TR" dirty="0" smtClean="0"/>
              <a:t> %75</a:t>
            </a:r>
            <a:endParaRPr lang="tr-TR" dirty="0"/>
          </a:p>
          <a:p>
            <a:r>
              <a:rPr lang="tr-TR" dirty="0" err="1" smtClean="0"/>
              <a:t>Spesifitesi</a:t>
            </a:r>
            <a:r>
              <a:rPr lang="tr-TR" dirty="0" smtClean="0"/>
              <a:t> %86</a:t>
            </a:r>
            <a:endParaRPr lang="en-GB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586483"/>
            <a:ext cx="4749196" cy="2670279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6853" y="3479793"/>
            <a:ext cx="6748857" cy="2883658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2798" y="5569378"/>
            <a:ext cx="2493480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95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6963" y="3219103"/>
            <a:ext cx="9687555" cy="363889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3"/>
          <a:srcRect l="19412" t="55297" r="21471" b="22927"/>
          <a:stretch/>
        </p:blipFill>
        <p:spPr>
          <a:xfrm>
            <a:off x="1100837" y="1694540"/>
            <a:ext cx="7207624" cy="1492623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7974105" y="2256186"/>
            <a:ext cx="1021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2015</a:t>
            </a:r>
            <a:endParaRPr lang="en-GB" dirty="0"/>
          </a:p>
        </p:txBody>
      </p:sp>
      <p:sp>
        <p:nvSpPr>
          <p:cNvPr id="7" name="Metin kutusu 6"/>
          <p:cNvSpPr txBox="1"/>
          <p:nvPr/>
        </p:nvSpPr>
        <p:spPr>
          <a:xfrm>
            <a:off x="7900158" y="2625518"/>
            <a:ext cx="2191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15 çalışma, 849 hasta</a:t>
            </a:r>
            <a:endParaRPr lang="en-GB" dirty="0"/>
          </a:p>
        </p:txBody>
      </p:sp>
      <p:sp>
        <p:nvSpPr>
          <p:cNvPr id="8" name="Dikdörtgen 7"/>
          <p:cNvSpPr/>
          <p:nvPr/>
        </p:nvSpPr>
        <p:spPr>
          <a:xfrm>
            <a:off x="5599061" y="5755340"/>
            <a:ext cx="954741" cy="470647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etin kutusu 1"/>
          <p:cNvSpPr txBox="1"/>
          <p:nvPr/>
        </p:nvSpPr>
        <p:spPr>
          <a:xfrm>
            <a:off x="474511" y="678877"/>
            <a:ext cx="10932458" cy="10156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Derin </a:t>
            </a:r>
            <a:r>
              <a:rPr lang="tr-TR" sz="2000" dirty="0" err="1" smtClean="0"/>
              <a:t>myometrial</a:t>
            </a:r>
            <a:r>
              <a:rPr lang="tr-TR" sz="2000" dirty="0" smtClean="0"/>
              <a:t> </a:t>
            </a:r>
            <a:r>
              <a:rPr lang="tr-TR" sz="2000" dirty="0" err="1" smtClean="0"/>
              <a:t>invazyonu</a:t>
            </a:r>
            <a:r>
              <a:rPr lang="tr-TR" sz="2000" dirty="0" smtClean="0"/>
              <a:t> tespitte </a:t>
            </a:r>
            <a:r>
              <a:rPr lang="tr-TR" sz="2000" dirty="0" err="1" smtClean="0"/>
              <a:t>difüzyonlu</a:t>
            </a:r>
            <a:r>
              <a:rPr lang="tr-TR" sz="2000" dirty="0" smtClean="0"/>
              <a:t> manyetik rezonans görüntüleme </a:t>
            </a:r>
          </a:p>
          <a:p>
            <a:r>
              <a:rPr lang="tr-TR" sz="2000" dirty="0" err="1" smtClean="0"/>
              <a:t>Sensivite</a:t>
            </a:r>
            <a:r>
              <a:rPr lang="tr-TR" sz="2000" dirty="0" smtClean="0"/>
              <a:t> %85,8</a:t>
            </a:r>
          </a:p>
          <a:p>
            <a:r>
              <a:rPr lang="tr-TR" sz="2000" dirty="0" err="1" smtClean="0"/>
              <a:t>Spesifite</a:t>
            </a:r>
            <a:r>
              <a:rPr lang="tr-TR" sz="2000" dirty="0" smtClean="0"/>
              <a:t> %94,7 </a:t>
            </a:r>
            <a:endParaRPr lang="en-GB" sz="2000" dirty="0"/>
          </a:p>
        </p:txBody>
      </p:sp>
      <p:sp>
        <p:nvSpPr>
          <p:cNvPr id="3" name="Dikdörtgen 2"/>
          <p:cNvSpPr/>
          <p:nvPr/>
        </p:nvSpPr>
        <p:spPr>
          <a:xfrm>
            <a:off x="4879766" y="-104897"/>
            <a:ext cx="15840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MRG</a:t>
            </a:r>
            <a:endParaRPr lang="en-GB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5756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431" t="20291" r="34134" b="10513"/>
          <a:stretch/>
        </p:blipFill>
        <p:spPr>
          <a:xfrm>
            <a:off x="94129" y="833718"/>
            <a:ext cx="5745404" cy="426271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3"/>
          <a:srcRect l="13677" t="55689" r="32941" b="23713"/>
          <a:stretch/>
        </p:blipFill>
        <p:spPr>
          <a:xfrm>
            <a:off x="4134006" y="2662517"/>
            <a:ext cx="8057994" cy="1748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71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MRG</a:t>
            </a:r>
            <a:r>
              <a:rPr lang="tr-TR" dirty="0" smtClean="0"/>
              <a:t>	</a:t>
            </a:r>
            <a:endParaRPr lang="en-GB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30623" y="1153272"/>
            <a:ext cx="10515600" cy="1186518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dirty="0" smtClean="0"/>
              <a:t>Manyetik rezonans </a:t>
            </a:r>
            <a:r>
              <a:rPr lang="tr-TR" dirty="0" err="1" smtClean="0"/>
              <a:t>görütüleme</a:t>
            </a:r>
            <a:r>
              <a:rPr lang="tr-TR" dirty="0" smtClean="0"/>
              <a:t> ile </a:t>
            </a:r>
            <a:r>
              <a:rPr lang="tr-TR" dirty="0" err="1" smtClean="0"/>
              <a:t>serviks</a:t>
            </a:r>
            <a:r>
              <a:rPr lang="tr-TR" dirty="0" smtClean="0"/>
              <a:t> tutulumu (</a:t>
            </a:r>
            <a:r>
              <a:rPr lang="tr-TR" dirty="0" err="1" smtClean="0"/>
              <a:t>sens</a:t>
            </a:r>
            <a:r>
              <a:rPr lang="tr-TR" dirty="0" smtClean="0"/>
              <a:t> %57, </a:t>
            </a:r>
            <a:r>
              <a:rPr lang="tr-TR" dirty="0" err="1" smtClean="0"/>
              <a:t>spes</a:t>
            </a:r>
            <a:r>
              <a:rPr lang="tr-TR" dirty="0" smtClean="0"/>
              <a:t> %94,8) ve lenf </a:t>
            </a:r>
            <a:r>
              <a:rPr lang="tr-TR" dirty="0" err="1" smtClean="0"/>
              <a:t>nodu</a:t>
            </a:r>
            <a:r>
              <a:rPr lang="tr-TR" dirty="0" smtClean="0"/>
              <a:t> metastazı da (</a:t>
            </a:r>
            <a:r>
              <a:rPr lang="tr-TR" dirty="0" err="1" smtClean="0"/>
              <a:t>sens</a:t>
            </a:r>
            <a:r>
              <a:rPr lang="tr-TR" dirty="0" smtClean="0"/>
              <a:t> %44, </a:t>
            </a:r>
            <a:r>
              <a:rPr lang="tr-TR" dirty="0" err="1" smtClean="0"/>
              <a:t>spes</a:t>
            </a:r>
            <a:r>
              <a:rPr lang="tr-TR" dirty="0" smtClean="0"/>
              <a:t> %96) saptanabilir</a:t>
            </a:r>
            <a:endParaRPr lang="en-GB" dirty="0"/>
          </a:p>
        </p:txBody>
      </p:sp>
      <p:pic>
        <p:nvPicPr>
          <p:cNvPr id="4" name="İçerik Yer Tutucusu 3"/>
          <p:cNvPicPr>
            <a:picLocks noChangeAspect="1"/>
          </p:cNvPicPr>
          <p:nvPr/>
        </p:nvPicPr>
        <p:blipFill rotWithShape="1">
          <a:blip r:embed="rId2"/>
          <a:srcRect l="34104" t="35334" r="8762" b="40264"/>
          <a:stretch/>
        </p:blipFill>
        <p:spPr>
          <a:xfrm>
            <a:off x="2783402" y="2339790"/>
            <a:ext cx="5935854" cy="142538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3"/>
          <a:srcRect l="30772" t="52158" r="4154" b="17631"/>
          <a:stretch/>
        </p:blipFill>
        <p:spPr>
          <a:xfrm>
            <a:off x="171435" y="3765177"/>
            <a:ext cx="11849130" cy="3092823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7113494" y="3146612"/>
            <a:ext cx="1358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2015</a:t>
            </a:r>
            <a:endParaRPr lang="en-GB" dirty="0"/>
          </a:p>
        </p:txBody>
      </p:sp>
      <p:sp>
        <p:nvSpPr>
          <p:cNvPr id="7" name="Dikdörtgen 6"/>
          <p:cNvSpPr/>
          <p:nvPr/>
        </p:nvSpPr>
        <p:spPr>
          <a:xfrm>
            <a:off x="6419949" y="5700063"/>
            <a:ext cx="5056094" cy="25549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Dikdörtgen 7"/>
          <p:cNvSpPr/>
          <p:nvPr/>
        </p:nvSpPr>
        <p:spPr>
          <a:xfrm>
            <a:off x="382220" y="5700063"/>
            <a:ext cx="1258321" cy="25549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Dikdörtgen 8"/>
          <p:cNvSpPr/>
          <p:nvPr/>
        </p:nvSpPr>
        <p:spPr>
          <a:xfrm>
            <a:off x="3039035" y="4410636"/>
            <a:ext cx="2712294" cy="21246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771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>
                <a:solidFill>
                  <a:srgbClr val="FF0000"/>
                </a:solidFill>
              </a:rPr>
              <a:t>Endometrium</a:t>
            </a:r>
            <a:r>
              <a:rPr lang="tr-TR" b="1" dirty="0" smtClean="0">
                <a:solidFill>
                  <a:srgbClr val="FF0000"/>
                </a:solidFill>
              </a:rPr>
              <a:t> kanseri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Gelişmiş ülkelerde ve Türkiye’de en sık görülen jinekolojik kanserdir.</a:t>
            </a:r>
          </a:p>
          <a:p>
            <a:r>
              <a:rPr lang="tr-TR" sz="3600" dirty="0" smtClean="0"/>
              <a:t>En sık semptomu </a:t>
            </a:r>
            <a:r>
              <a:rPr lang="tr-TR" sz="3600" dirty="0" err="1" smtClean="0"/>
              <a:t>postmenapozal</a:t>
            </a:r>
            <a:r>
              <a:rPr lang="tr-TR" sz="3600" dirty="0" smtClean="0"/>
              <a:t> kanamadır.</a:t>
            </a:r>
          </a:p>
          <a:p>
            <a:r>
              <a:rPr lang="tr-TR" sz="3600" dirty="0" smtClean="0"/>
              <a:t>Yalnızca %85’i erken evrede tanı almaktadır.</a:t>
            </a:r>
          </a:p>
          <a:p>
            <a:r>
              <a:rPr lang="tr-TR" sz="3600" dirty="0" smtClean="0"/>
              <a:t>1988 yılından sonra cerrahi </a:t>
            </a:r>
            <a:r>
              <a:rPr lang="tr-TR" sz="3600" dirty="0" err="1" smtClean="0"/>
              <a:t>evrelemeye</a:t>
            </a:r>
            <a:r>
              <a:rPr lang="tr-TR" sz="3600" dirty="0" smtClean="0"/>
              <a:t> geçilmiştir.</a:t>
            </a:r>
          </a:p>
        </p:txBody>
      </p:sp>
    </p:spTree>
    <p:extLst>
      <p:ext uri="{BB962C8B-B14F-4D97-AF65-F5344CB8AC3E}">
        <p14:creationId xmlns:p14="http://schemas.microsoft.com/office/powerpoint/2010/main" val="63192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>
                <a:solidFill>
                  <a:srgbClr val="FF0000"/>
                </a:solidFill>
              </a:rPr>
              <a:t>Sentinel</a:t>
            </a:r>
            <a:r>
              <a:rPr lang="tr-TR" b="1" dirty="0" smtClean="0">
                <a:solidFill>
                  <a:srgbClr val="FF0000"/>
                </a:solidFill>
              </a:rPr>
              <a:t> lenf </a:t>
            </a:r>
            <a:r>
              <a:rPr lang="tr-TR" b="1" dirty="0" err="1" smtClean="0">
                <a:solidFill>
                  <a:srgbClr val="FF0000"/>
                </a:solidFill>
              </a:rPr>
              <a:t>nodu</a:t>
            </a:r>
            <a:r>
              <a:rPr lang="tr-TR" b="1" dirty="0" smtClean="0">
                <a:solidFill>
                  <a:srgbClr val="FF0000"/>
                </a:solidFill>
              </a:rPr>
              <a:t> konsepti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Tümör hücrelerinin ilk olarak öncül lenf </a:t>
            </a:r>
            <a:r>
              <a:rPr lang="tr-TR" dirty="0" err="1" smtClean="0"/>
              <a:t>nodlarına</a:t>
            </a:r>
            <a:r>
              <a:rPr lang="tr-TR" dirty="0" smtClean="0"/>
              <a:t> yayılımı </a:t>
            </a:r>
            <a:r>
              <a:rPr lang="tr-TR" dirty="0" err="1" smtClean="0"/>
              <a:t>prensipine</a:t>
            </a:r>
            <a:r>
              <a:rPr lang="tr-TR" dirty="0" smtClean="0"/>
              <a:t> dayanmaktadır.</a:t>
            </a:r>
          </a:p>
          <a:p>
            <a:r>
              <a:rPr lang="tr-TR" dirty="0" err="1" smtClean="0"/>
              <a:t>Endometrium</a:t>
            </a:r>
            <a:r>
              <a:rPr lang="tr-TR" dirty="0" smtClean="0"/>
              <a:t> kanserinde ilk olarak 1994 yılında kullanılmıştır.</a:t>
            </a:r>
          </a:p>
          <a:p>
            <a:r>
              <a:rPr lang="tr-TR" dirty="0" smtClean="0"/>
              <a:t>Mavi boyalar, </a:t>
            </a:r>
            <a:r>
              <a:rPr lang="tr-TR" dirty="0" err="1" smtClean="0"/>
              <a:t>teknesyum</a:t>
            </a:r>
            <a:r>
              <a:rPr lang="tr-TR" dirty="0" smtClean="0"/>
              <a:t> 99 (radyoaktif), </a:t>
            </a:r>
            <a:r>
              <a:rPr lang="tr-TR" dirty="0" err="1" smtClean="0"/>
              <a:t>indosiyanin</a:t>
            </a:r>
            <a:r>
              <a:rPr lang="tr-TR" dirty="0" smtClean="0"/>
              <a:t> yeşili kullanılmaktadır.</a:t>
            </a:r>
          </a:p>
          <a:p>
            <a:r>
              <a:rPr lang="tr-TR" dirty="0" err="1" smtClean="0"/>
              <a:t>Uterusun</a:t>
            </a:r>
            <a:r>
              <a:rPr lang="tr-TR" dirty="0" smtClean="0"/>
              <a:t> lenfatikleri,</a:t>
            </a:r>
          </a:p>
          <a:p>
            <a:pPr marL="0" indent="0">
              <a:buNone/>
            </a:pPr>
            <a:r>
              <a:rPr lang="tr-TR" dirty="0" smtClean="0"/>
              <a:t>1. L. </a:t>
            </a:r>
            <a:r>
              <a:rPr lang="tr-TR" dirty="0" err="1"/>
              <a:t>L</a:t>
            </a:r>
            <a:r>
              <a:rPr lang="tr-TR" dirty="0" err="1" smtClean="0"/>
              <a:t>atumdan</a:t>
            </a:r>
            <a:r>
              <a:rPr lang="tr-TR" dirty="0" smtClean="0"/>
              <a:t> </a:t>
            </a:r>
            <a:r>
              <a:rPr lang="tr-TR" dirty="0" err="1" smtClean="0"/>
              <a:t>pelvik</a:t>
            </a:r>
            <a:r>
              <a:rPr lang="tr-TR" dirty="0" smtClean="0"/>
              <a:t> lenf </a:t>
            </a:r>
            <a:r>
              <a:rPr lang="tr-TR" dirty="0" err="1" smtClean="0"/>
              <a:t>nodlarına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2. L. </a:t>
            </a:r>
            <a:r>
              <a:rPr lang="tr-TR" dirty="0" err="1" smtClean="0"/>
              <a:t>Rotundumdan</a:t>
            </a:r>
            <a:r>
              <a:rPr lang="tr-TR" dirty="0" smtClean="0"/>
              <a:t> </a:t>
            </a:r>
            <a:r>
              <a:rPr lang="tr-TR" dirty="0" err="1" smtClean="0"/>
              <a:t>inguinal</a:t>
            </a:r>
            <a:r>
              <a:rPr lang="tr-TR" dirty="0" smtClean="0"/>
              <a:t> lenf </a:t>
            </a:r>
            <a:r>
              <a:rPr lang="tr-TR" dirty="0" err="1" smtClean="0"/>
              <a:t>nodlarına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3. L. </a:t>
            </a:r>
            <a:r>
              <a:rPr lang="tr-TR" dirty="0" err="1" smtClean="0"/>
              <a:t>Propriumdan</a:t>
            </a:r>
            <a:r>
              <a:rPr lang="tr-TR" dirty="0" smtClean="0"/>
              <a:t> </a:t>
            </a:r>
            <a:r>
              <a:rPr lang="tr-TR" dirty="0" err="1" smtClean="0"/>
              <a:t>paraaortik</a:t>
            </a:r>
            <a:r>
              <a:rPr lang="tr-TR" dirty="0" smtClean="0"/>
              <a:t> lenf </a:t>
            </a:r>
            <a:r>
              <a:rPr lang="tr-TR" dirty="0" err="1" smtClean="0"/>
              <a:t>nodlarına</a:t>
            </a:r>
            <a:r>
              <a:rPr lang="tr-TR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551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Sentinel</a:t>
            </a:r>
            <a:r>
              <a:rPr lang="tr-TR" dirty="0" smtClean="0">
                <a:solidFill>
                  <a:srgbClr val="FF0000"/>
                </a:solidFill>
              </a:rPr>
              <a:t> lenf </a:t>
            </a:r>
            <a:r>
              <a:rPr lang="tr-TR" dirty="0" err="1" smtClean="0">
                <a:solidFill>
                  <a:srgbClr val="FF0000"/>
                </a:solidFill>
              </a:rPr>
              <a:t>nodu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Vulva, meme veya </a:t>
            </a:r>
            <a:r>
              <a:rPr lang="tr-TR" dirty="0" err="1" smtClean="0"/>
              <a:t>melanomda</a:t>
            </a:r>
            <a:r>
              <a:rPr lang="tr-TR" dirty="0" smtClean="0"/>
              <a:t> </a:t>
            </a:r>
            <a:r>
              <a:rPr lang="tr-TR" dirty="0" err="1" smtClean="0"/>
              <a:t>sentinel</a:t>
            </a:r>
            <a:r>
              <a:rPr lang="tr-TR" dirty="0" smtClean="0"/>
              <a:t> lenf </a:t>
            </a:r>
            <a:r>
              <a:rPr lang="tr-TR" dirty="0" err="1" smtClean="0"/>
              <a:t>nodunu</a:t>
            </a:r>
            <a:r>
              <a:rPr lang="tr-TR" dirty="0" smtClean="0"/>
              <a:t> saptamak için </a:t>
            </a:r>
            <a:r>
              <a:rPr lang="tr-TR" dirty="0" err="1" smtClean="0"/>
              <a:t>peritümöral</a:t>
            </a:r>
            <a:r>
              <a:rPr lang="tr-TR" dirty="0" smtClean="0"/>
              <a:t> enjeksiyon yapılmaktadır.</a:t>
            </a:r>
          </a:p>
          <a:p>
            <a:r>
              <a:rPr lang="tr-TR" dirty="0" err="1" smtClean="0"/>
              <a:t>Endometrium</a:t>
            </a:r>
            <a:r>
              <a:rPr lang="tr-TR" dirty="0" smtClean="0"/>
              <a:t> kanseri için </a:t>
            </a:r>
            <a:r>
              <a:rPr lang="tr-TR" dirty="0" err="1" smtClean="0"/>
              <a:t>peritümöral</a:t>
            </a:r>
            <a:r>
              <a:rPr lang="tr-TR" dirty="0" smtClean="0"/>
              <a:t> enjeksiyon ancak </a:t>
            </a:r>
            <a:r>
              <a:rPr lang="tr-TR" dirty="0" err="1" smtClean="0"/>
              <a:t>histereskopi</a:t>
            </a:r>
            <a:r>
              <a:rPr lang="tr-TR" dirty="0" smtClean="0"/>
              <a:t> ile yapılabilmektedir. </a:t>
            </a:r>
            <a:r>
              <a:rPr lang="tr-TR" dirty="0" err="1" smtClean="0"/>
              <a:t>Histereskopik</a:t>
            </a:r>
            <a:r>
              <a:rPr lang="tr-TR" dirty="0" smtClean="0"/>
              <a:t> enjeksiyon </a:t>
            </a:r>
            <a:r>
              <a:rPr lang="tr-TR" dirty="0" err="1" smtClean="0"/>
              <a:t>paraortik</a:t>
            </a:r>
            <a:r>
              <a:rPr lang="tr-TR" dirty="0" smtClean="0"/>
              <a:t> </a:t>
            </a:r>
            <a:r>
              <a:rPr lang="tr-TR" dirty="0" err="1" smtClean="0"/>
              <a:t>sentinel</a:t>
            </a:r>
            <a:r>
              <a:rPr lang="tr-TR" dirty="0" smtClean="0"/>
              <a:t> lenf </a:t>
            </a:r>
            <a:r>
              <a:rPr lang="tr-TR" dirty="0" err="1" smtClean="0"/>
              <a:t>nodu</a:t>
            </a:r>
            <a:r>
              <a:rPr lang="tr-TR" dirty="0" smtClean="0"/>
              <a:t> saptamada daha etkindir.</a:t>
            </a:r>
          </a:p>
          <a:p>
            <a:r>
              <a:rPr lang="tr-TR" dirty="0" smtClean="0"/>
              <a:t>Fakat </a:t>
            </a:r>
            <a:r>
              <a:rPr lang="tr-TR" dirty="0" err="1" smtClean="0"/>
              <a:t>pelvik</a:t>
            </a:r>
            <a:r>
              <a:rPr lang="tr-TR" dirty="0" smtClean="0"/>
              <a:t> lenf </a:t>
            </a:r>
            <a:r>
              <a:rPr lang="tr-TR" dirty="0" err="1" smtClean="0"/>
              <a:t>nodu</a:t>
            </a:r>
            <a:r>
              <a:rPr lang="tr-TR" dirty="0" smtClean="0"/>
              <a:t> metastazı olmaksızın izole </a:t>
            </a:r>
            <a:r>
              <a:rPr lang="tr-TR" dirty="0" err="1" smtClean="0"/>
              <a:t>paraaortik</a:t>
            </a:r>
            <a:r>
              <a:rPr lang="tr-TR" dirty="0" smtClean="0"/>
              <a:t> metastaz görülme ihtimali düşüktür (&lt;%3).</a:t>
            </a:r>
          </a:p>
          <a:p>
            <a:r>
              <a:rPr lang="tr-TR" dirty="0" smtClean="0"/>
              <a:t>Bu nedenle </a:t>
            </a:r>
            <a:r>
              <a:rPr lang="tr-TR" dirty="0" err="1" smtClean="0"/>
              <a:t>servikse</a:t>
            </a:r>
            <a:r>
              <a:rPr lang="tr-TR" dirty="0" smtClean="0"/>
              <a:t> enjeksiyon yapılmaktadır.</a:t>
            </a:r>
          </a:p>
        </p:txBody>
      </p:sp>
    </p:spTree>
    <p:extLst>
      <p:ext uri="{BB962C8B-B14F-4D97-AF65-F5344CB8AC3E}">
        <p14:creationId xmlns:p14="http://schemas.microsoft.com/office/powerpoint/2010/main" val="340964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789" y="425244"/>
            <a:ext cx="7141211" cy="201566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83" y="2729753"/>
            <a:ext cx="4402560" cy="4128247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976" y="2729753"/>
            <a:ext cx="4639235" cy="4101535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15153" y="132585"/>
            <a:ext cx="5876365" cy="2308324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10800000" scaled="1"/>
            <a:tileRect/>
          </a:gradFill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tr-TR" dirty="0" err="1" smtClean="0"/>
              <a:t>Preoperatif</a:t>
            </a:r>
            <a:r>
              <a:rPr lang="tr-TR" dirty="0" smtClean="0"/>
              <a:t> </a:t>
            </a:r>
            <a:r>
              <a:rPr lang="tr-TR" dirty="0" err="1" smtClean="0"/>
              <a:t>serviks</a:t>
            </a:r>
            <a:r>
              <a:rPr lang="tr-TR" dirty="0" smtClean="0"/>
              <a:t> enjeksiyonunu takiben</a:t>
            </a:r>
          </a:p>
          <a:p>
            <a:r>
              <a:rPr lang="tr-TR" dirty="0" smtClean="0"/>
              <a:t>Ameliyat esnasında tüm </a:t>
            </a:r>
            <a:r>
              <a:rPr lang="tr-TR" dirty="0" err="1" smtClean="0"/>
              <a:t>serozal</a:t>
            </a:r>
            <a:r>
              <a:rPr lang="tr-TR" dirty="0" smtClean="0"/>
              <a:t> ve </a:t>
            </a:r>
            <a:r>
              <a:rPr lang="tr-TR" dirty="0" err="1" smtClean="0"/>
              <a:t>peritoneal</a:t>
            </a:r>
            <a:r>
              <a:rPr lang="tr-TR" dirty="0" smtClean="0"/>
              <a:t> yüzeyler </a:t>
            </a:r>
            <a:r>
              <a:rPr lang="tr-TR" dirty="0" err="1" smtClean="0"/>
              <a:t>değerlendirlir</a:t>
            </a:r>
            <a:r>
              <a:rPr lang="tr-TR" dirty="0" smtClean="0"/>
              <a:t>. Metastaz varsa </a:t>
            </a:r>
            <a:r>
              <a:rPr lang="tr-TR" dirty="0" err="1" smtClean="0"/>
              <a:t>sentinel</a:t>
            </a:r>
            <a:r>
              <a:rPr lang="tr-TR" dirty="0" smtClean="0"/>
              <a:t> lenf </a:t>
            </a:r>
            <a:r>
              <a:rPr lang="tr-TR" dirty="0" err="1" smtClean="0"/>
              <a:t>noduna</a:t>
            </a:r>
            <a:r>
              <a:rPr lang="tr-TR" dirty="0" smtClean="0"/>
              <a:t> gerek yoktur. Hasta ileri evre kabul edilir.</a:t>
            </a:r>
          </a:p>
          <a:p>
            <a:r>
              <a:rPr lang="tr-TR" dirty="0" smtClean="0"/>
              <a:t>Şüpheli lenf </a:t>
            </a:r>
            <a:r>
              <a:rPr lang="tr-TR" dirty="0" err="1" smtClean="0"/>
              <a:t>nodları</a:t>
            </a:r>
            <a:r>
              <a:rPr lang="tr-TR" dirty="0" smtClean="0"/>
              <a:t> boyanmasa bile çıkarılır.</a:t>
            </a:r>
          </a:p>
          <a:p>
            <a:r>
              <a:rPr lang="tr-TR" dirty="0" smtClean="0"/>
              <a:t>Boyanan lenf </a:t>
            </a:r>
            <a:r>
              <a:rPr lang="tr-TR" dirty="0" err="1" smtClean="0"/>
              <a:t>nodu</a:t>
            </a:r>
            <a:r>
              <a:rPr lang="tr-TR" dirty="0" smtClean="0"/>
              <a:t> </a:t>
            </a:r>
            <a:r>
              <a:rPr lang="tr-TR" dirty="0" err="1" smtClean="0"/>
              <a:t>sentinel</a:t>
            </a:r>
            <a:r>
              <a:rPr lang="tr-TR" dirty="0" smtClean="0"/>
              <a:t> lenf </a:t>
            </a:r>
            <a:r>
              <a:rPr lang="tr-TR" dirty="0" err="1" smtClean="0"/>
              <a:t>nodu</a:t>
            </a:r>
            <a:r>
              <a:rPr lang="tr-TR" dirty="0" smtClean="0"/>
              <a:t> kabul edilerek patolojiye gönderilir.</a:t>
            </a:r>
          </a:p>
          <a:p>
            <a:r>
              <a:rPr lang="tr-TR" dirty="0" err="1" smtClean="0"/>
              <a:t>Sentinel</a:t>
            </a:r>
            <a:r>
              <a:rPr lang="tr-TR" dirty="0" smtClean="0"/>
              <a:t> lenf </a:t>
            </a:r>
            <a:r>
              <a:rPr lang="tr-TR" dirty="0" err="1" smtClean="0"/>
              <a:t>nodu</a:t>
            </a:r>
            <a:r>
              <a:rPr lang="tr-TR" dirty="0" smtClean="0"/>
              <a:t> tespit edilemez ise </a:t>
            </a:r>
            <a:r>
              <a:rPr lang="tr-TR" dirty="0" err="1" smtClean="0"/>
              <a:t>lenfadenektomi</a:t>
            </a:r>
            <a:r>
              <a:rPr lang="tr-TR" dirty="0" smtClean="0"/>
              <a:t> yapılır.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61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154010"/>
            <a:ext cx="10515600" cy="990579"/>
          </a:xfrm>
        </p:spPr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Sentinel</a:t>
            </a:r>
            <a:r>
              <a:rPr lang="tr-TR" dirty="0" smtClean="0">
                <a:solidFill>
                  <a:srgbClr val="FF0000"/>
                </a:solidFill>
              </a:rPr>
              <a:t> lenf </a:t>
            </a:r>
            <a:r>
              <a:rPr lang="tr-TR" dirty="0" err="1" smtClean="0">
                <a:solidFill>
                  <a:srgbClr val="FF0000"/>
                </a:solidFill>
              </a:rPr>
              <a:t>nodu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144589"/>
            <a:ext cx="10515600" cy="2902976"/>
          </a:xfrm>
        </p:spPr>
        <p:txBody>
          <a:bodyPr>
            <a:normAutofit/>
          </a:bodyPr>
          <a:lstStyle/>
          <a:p>
            <a:r>
              <a:rPr lang="tr-TR" dirty="0" smtClean="0"/>
              <a:t>Çıkarılan lenf </a:t>
            </a:r>
            <a:r>
              <a:rPr lang="tr-TR" dirty="0" err="1" smtClean="0"/>
              <a:t>nodu</a:t>
            </a:r>
            <a:r>
              <a:rPr lang="tr-TR" dirty="0"/>
              <a:t> </a:t>
            </a:r>
            <a:r>
              <a:rPr lang="tr-TR" dirty="0" err="1" smtClean="0"/>
              <a:t>ultrastaging</a:t>
            </a:r>
            <a:r>
              <a:rPr lang="tr-TR" dirty="0" smtClean="0"/>
              <a:t> inceleme yapılır.</a:t>
            </a:r>
          </a:p>
          <a:p>
            <a:r>
              <a:rPr lang="tr-TR" dirty="0" smtClean="0"/>
              <a:t>0,2mm’e kadar yani izole tümör hücrelerini dahi tespit edebilmek için ince kesitler ile incelenir. </a:t>
            </a:r>
          </a:p>
          <a:p>
            <a:r>
              <a:rPr lang="tr-TR" dirty="0" smtClean="0"/>
              <a:t>2mm üzeri makro, 2mm-0,2mm arası mikro, 0,2mm altı metastazlar izole tümör hücresi olarak kabul edilir.</a:t>
            </a:r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6383" y="4459660"/>
            <a:ext cx="3778426" cy="207900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1484" y="4470727"/>
            <a:ext cx="3705902" cy="2260600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891" y="4466144"/>
            <a:ext cx="3960596" cy="226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9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28600" y="11569"/>
            <a:ext cx="10515600" cy="699247"/>
          </a:xfrm>
        </p:spPr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Sentinel</a:t>
            </a:r>
            <a:r>
              <a:rPr lang="tr-TR" dirty="0" smtClean="0">
                <a:solidFill>
                  <a:srgbClr val="FF0000"/>
                </a:solidFill>
              </a:rPr>
              <a:t> lenf </a:t>
            </a:r>
            <a:r>
              <a:rPr lang="tr-TR" dirty="0" err="1" smtClean="0">
                <a:solidFill>
                  <a:srgbClr val="FF0000"/>
                </a:solidFill>
              </a:rPr>
              <a:t>nodu</a:t>
            </a:r>
            <a:r>
              <a:rPr lang="tr-TR" dirty="0" smtClean="0">
                <a:solidFill>
                  <a:srgbClr val="FF0000"/>
                </a:solidFill>
              </a:rPr>
              <a:t> başarısı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28600" y="710816"/>
            <a:ext cx="11577918" cy="3109446"/>
          </a:xfrm>
        </p:spPr>
        <p:txBody>
          <a:bodyPr>
            <a:normAutofit fontScale="92500" lnSpcReduction="10000"/>
          </a:bodyPr>
          <a:lstStyle/>
          <a:p>
            <a:r>
              <a:rPr lang="tr-TR" dirty="0" smtClean="0"/>
              <a:t>Yanlış negatiflik oranı %5’in altındadır.</a:t>
            </a:r>
          </a:p>
          <a:p>
            <a:r>
              <a:rPr lang="tr-TR" dirty="0" smtClean="0"/>
              <a:t>Sistematik lenf </a:t>
            </a:r>
            <a:r>
              <a:rPr lang="tr-TR" dirty="0" err="1" smtClean="0"/>
              <a:t>diseksiyonu</a:t>
            </a:r>
            <a:r>
              <a:rPr lang="tr-TR" dirty="0" smtClean="0"/>
              <a:t> ile </a:t>
            </a:r>
            <a:r>
              <a:rPr lang="tr-TR" dirty="0" err="1" smtClean="0"/>
              <a:t>sentinel</a:t>
            </a:r>
            <a:r>
              <a:rPr lang="tr-TR" dirty="0" smtClean="0"/>
              <a:t> lenf </a:t>
            </a:r>
            <a:r>
              <a:rPr lang="tr-TR" dirty="0" err="1" smtClean="0"/>
              <a:t>nodu</a:t>
            </a:r>
            <a:r>
              <a:rPr lang="tr-TR" dirty="0" smtClean="0"/>
              <a:t> incelemesi karşılaştırıldığında, </a:t>
            </a:r>
          </a:p>
          <a:p>
            <a:r>
              <a:rPr lang="tr-TR" dirty="0"/>
              <a:t>D</a:t>
            </a:r>
            <a:r>
              <a:rPr lang="tr-TR" dirty="0" smtClean="0"/>
              <a:t>aha fazla </a:t>
            </a:r>
            <a:r>
              <a:rPr lang="tr-TR" dirty="0" err="1" smtClean="0"/>
              <a:t>pelvik</a:t>
            </a:r>
            <a:r>
              <a:rPr lang="tr-TR" dirty="0" smtClean="0"/>
              <a:t> lenf </a:t>
            </a:r>
            <a:r>
              <a:rPr lang="tr-TR" dirty="0" err="1" smtClean="0"/>
              <a:t>nodu</a:t>
            </a:r>
            <a:r>
              <a:rPr lang="tr-TR" dirty="0" smtClean="0"/>
              <a:t> metastazı saptanmakta</a:t>
            </a:r>
          </a:p>
          <a:p>
            <a:r>
              <a:rPr lang="tr-TR" dirty="0" err="1"/>
              <a:t>P</a:t>
            </a:r>
            <a:r>
              <a:rPr lang="tr-TR" dirty="0" err="1" smtClean="0"/>
              <a:t>araaortik</a:t>
            </a:r>
            <a:r>
              <a:rPr lang="tr-TR" dirty="0" smtClean="0"/>
              <a:t> metastaz saptama oranı ise benzerdir.</a:t>
            </a:r>
          </a:p>
          <a:p>
            <a:r>
              <a:rPr lang="tr-TR" dirty="0" smtClean="0"/>
              <a:t>3 yıllık </a:t>
            </a:r>
            <a:r>
              <a:rPr lang="tr-TR" dirty="0" err="1" smtClean="0"/>
              <a:t>sağkalım</a:t>
            </a:r>
            <a:r>
              <a:rPr lang="tr-TR" dirty="0" smtClean="0"/>
              <a:t> her iki grupta da benzerdir.</a:t>
            </a:r>
          </a:p>
          <a:p>
            <a:r>
              <a:rPr lang="tr-TR" dirty="0" smtClean="0"/>
              <a:t>Sadece </a:t>
            </a:r>
            <a:r>
              <a:rPr lang="tr-TR" dirty="0" err="1" smtClean="0"/>
              <a:t>sentinel</a:t>
            </a:r>
            <a:r>
              <a:rPr lang="tr-TR" dirty="0" smtClean="0"/>
              <a:t> lenf </a:t>
            </a:r>
            <a:r>
              <a:rPr lang="tr-TR" dirty="0" err="1" smtClean="0"/>
              <a:t>nodu</a:t>
            </a:r>
            <a:r>
              <a:rPr lang="tr-TR" dirty="0" smtClean="0"/>
              <a:t> yapılan hastalarda tümör </a:t>
            </a:r>
            <a:r>
              <a:rPr lang="tr-TR" dirty="0" err="1" smtClean="0"/>
              <a:t>nükslerinin</a:t>
            </a:r>
            <a:r>
              <a:rPr lang="tr-TR" dirty="0" smtClean="0"/>
              <a:t> küçük bir kısmı (%10) izole olarak lenf </a:t>
            </a:r>
            <a:r>
              <a:rPr lang="tr-TR" dirty="0" err="1" smtClean="0"/>
              <a:t>nodlarında</a:t>
            </a:r>
            <a:r>
              <a:rPr lang="tr-TR" dirty="0" smtClean="0"/>
              <a:t> olmaktadır.</a:t>
            </a:r>
            <a:endParaRPr lang="en-GB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860" y="3683572"/>
            <a:ext cx="6831128" cy="1377739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72" y="5061311"/>
            <a:ext cx="6938705" cy="1567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3461" y="3737290"/>
            <a:ext cx="3782372" cy="2482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25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68188"/>
          </a:xfrm>
        </p:spPr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Sentinel</a:t>
            </a:r>
            <a:r>
              <a:rPr lang="tr-TR" dirty="0" smtClean="0">
                <a:solidFill>
                  <a:srgbClr val="FF0000"/>
                </a:solidFill>
              </a:rPr>
              <a:t> lenf </a:t>
            </a:r>
            <a:r>
              <a:rPr lang="tr-TR" dirty="0" err="1" smtClean="0">
                <a:solidFill>
                  <a:srgbClr val="FF0000"/>
                </a:solidFill>
              </a:rPr>
              <a:t>nodu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072590"/>
            <a:ext cx="10515600" cy="1320987"/>
          </a:xfrm>
        </p:spPr>
        <p:txBody>
          <a:bodyPr/>
          <a:lstStyle/>
          <a:p>
            <a:r>
              <a:rPr lang="tr-TR" dirty="0" err="1" smtClean="0"/>
              <a:t>İndosiyanin</a:t>
            </a:r>
            <a:r>
              <a:rPr lang="tr-TR" dirty="0" smtClean="0"/>
              <a:t> yeşili </a:t>
            </a:r>
            <a:r>
              <a:rPr lang="tr-TR" dirty="0" err="1" smtClean="0"/>
              <a:t>sentinel</a:t>
            </a:r>
            <a:r>
              <a:rPr lang="tr-TR" dirty="0" smtClean="0"/>
              <a:t> lenf </a:t>
            </a:r>
            <a:r>
              <a:rPr lang="tr-TR" dirty="0" err="1" smtClean="0"/>
              <a:t>nodunu</a:t>
            </a:r>
            <a:r>
              <a:rPr lang="tr-TR" dirty="0" smtClean="0"/>
              <a:t> tespit etmede en yüksek saptama oranına sahiptir. (%93)</a:t>
            </a:r>
          </a:p>
          <a:p>
            <a:endParaRPr lang="en-GB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63271"/>
            <a:ext cx="8106906" cy="129558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669516"/>
            <a:ext cx="10004403" cy="3188484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2661138" y="5498123"/>
            <a:ext cx="7983416" cy="304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8754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739452" y="43981"/>
            <a:ext cx="5789652" cy="120032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tr-TR" sz="2400" dirty="0" err="1" smtClean="0"/>
              <a:t>Pathological</a:t>
            </a:r>
            <a:r>
              <a:rPr lang="tr-TR" sz="2400" dirty="0" smtClean="0"/>
              <a:t> </a:t>
            </a:r>
            <a:r>
              <a:rPr lang="tr-TR" sz="2400" dirty="0" err="1" smtClean="0"/>
              <a:t>review</a:t>
            </a:r>
            <a:endParaRPr lang="tr-TR" sz="2400" dirty="0" smtClean="0"/>
          </a:p>
          <a:p>
            <a:pPr algn="r"/>
            <a:r>
              <a:rPr lang="tr-TR" sz="2400" dirty="0" err="1" smtClean="0"/>
              <a:t>Imaging</a:t>
            </a:r>
            <a:r>
              <a:rPr lang="tr-TR" sz="2400" dirty="0" smtClean="0"/>
              <a:t> (MRI)</a:t>
            </a:r>
          </a:p>
          <a:p>
            <a:pPr algn="r"/>
            <a:r>
              <a:rPr lang="tr-TR" sz="2400" dirty="0" err="1" smtClean="0"/>
              <a:t>Medical</a:t>
            </a:r>
            <a:r>
              <a:rPr lang="tr-TR" sz="2400" dirty="0" smtClean="0"/>
              <a:t> </a:t>
            </a:r>
            <a:r>
              <a:rPr lang="tr-TR" sz="2400" dirty="0" err="1" smtClean="0"/>
              <a:t>comorbidities</a:t>
            </a:r>
            <a:endParaRPr lang="tr-TR" sz="2400" dirty="0" smtClean="0"/>
          </a:p>
        </p:txBody>
      </p:sp>
      <p:sp>
        <p:nvSpPr>
          <p:cNvPr id="5" name="Metin kutusu 4"/>
          <p:cNvSpPr txBox="1"/>
          <p:nvPr/>
        </p:nvSpPr>
        <p:spPr>
          <a:xfrm>
            <a:off x="1310702" y="1257603"/>
            <a:ext cx="2877670" cy="2308324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 smtClean="0"/>
              <a:t>Endometrioid gr 1-2</a:t>
            </a:r>
          </a:p>
          <a:p>
            <a:r>
              <a:rPr lang="tr-TR" dirty="0" smtClean="0"/>
              <a:t>No </a:t>
            </a:r>
            <a:r>
              <a:rPr lang="tr-TR" dirty="0" err="1" smtClean="0"/>
              <a:t>deep</a:t>
            </a:r>
            <a:r>
              <a:rPr lang="tr-TR" dirty="0" smtClean="0"/>
              <a:t> </a:t>
            </a:r>
            <a:r>
              <a:rPr lang="tr-TR" dirty="0" err="1" smtClean="0"/>
              <a:t>myometrial</a:t>
            </a:r>
            <a:r>
              <a:rPr lang="tr-TR" dirty="0" smtClean="0"/>
              <a:t> </a:t>
            </a:r>
            <a:r>
              <a:rPr lang="tr-TR" dirty="0" err="1" smtClean="0"/>
              <a:t>infiltration</a:t>
            </a:r>
            <a:endParaRPr lang="tr-TR" dirty="0" smtClean="0"/>
          </a:p>
          <a:p>
            <a:r>
              <a:rPr lang="tr-TR" dirty="0" smtClean="0"/>
              <a:t>No </a:t>
            </a:r>
            <a:r>
              <a:rPr lang="tr-TR" dirty="0" err="1" smtClean="0"/>
              <a:t>cervical</a:t>
            </a:r>
            <a:r>
              <a:rPr lang="tr-TR" dirty="0" smtClean="0"/>
              <a:t> </a:t>
            </a:r>
            <a:r>
              <a:rPr lang="tr-TR" dirty="0" err="1" smtClean="0"/>
              <a:t>involvement</a:t>
            </a:r>
            <a:endParaRPr lang="tr-TR" dirty="0" smtClean="0"/>
          </a:p>
          <a:p>
            <a:r>
              <a:rPr lang="tr-TR" dirty="0" smtClean="0"/>
              <a:t>No </a:t>
            </a:r>
            <a:r>
              <a:rPr lang="tr-TR" dirty="0" err="1" smtClean="0"/>
              <a:t>metastatic</a:t>
            </a:r>
            <a:r>
              <a:rPr lang="tr-TR" dirty="0" smtClean="0"/>
              <a:t> </a:t>
            </a:r>
            <a:r>
              <a:rPr lang="tr-TR" dirty="0" err="1" smtClean="0"/>
              <a:t>lymph</a:t>
            </a:r>
            <a:r>
              <a:rPr lang="tr-TR" dirty="0" smtClean="0"/>
              <a:t> </a:t>
            </a:r>
            <a:r>
              <a:rPr lang="tr-TR" dirty="0" err="1" smtClean="0"/>
              <a:t>node</a:t>
            </a:r>
            <a:endParaRPr lang="tr-TR" dirty="0" smtClean="0"/>
          </a:p>
          <a:p>
            <a:r>
              <a:rPr lang="tr-TR" dirty="0" err="1" smtClean="0"/>
              <a:t>Tm</a:t>
            </a:r>
            <a:r>
              <a:rPr lang="tr-TR" dirty="0" smtClean="0"/>
              <a:t> size &lt;2cm</a:t>
            </a:r>
          </a:p>
          <a:p>
            <a:r>
              <a:rPr lang="tr-TR" dirty="0" err="1" smtClean="0"/>
              <a:t>In</a:t>
            </a:r>
            <a:r>
              <a:rPr lang="tr-TR" dirty="0" smtClean="0"/>
              <a:t> MRI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/>
              <a:t>i</a:t>
            </a:r>
            <a:r>
              <a:rPr lang="tr-TR" dirty="0" err="1" smtClean="0"/>
              <a:t>ntraoperative</a:t>
            </a:r>
            <a:r>
              <a:rPr lang="tr-TR" dirty="0" smtClean="0"/>
              <a:t> </a:t>
            </a:r>
            <a:r>
              <a:rPr lang="tr-TR" dirty="0" err="1" smtClean="0"/>
              <a:t>examination</a:t>
            </a:r>
            <a:endParaRPr lang="en-GB" dirty="0"/>
          </a:p>
        </p:txBody>
      </p:sp>
      <p:sp>
        <p:nvSpPr>
          <p:cNvPr id="6" name="Metin kutusu 5"/>
          <p:cNvSpPr txBox="1"/>
          <p:nvPr/>
        </p:nvSpPr>
        <p:spPr>
          <a:xfrm>
            <a:off x="1301312" y="3561406"/>
            <a:ext cx="2887060" cy="369332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 smtClean="0"/>
              <a:t>No LND</a:t>
            </a:r>
            <a:endParaRPr lang="en-GB" dirty="0"/>
          </a:p>
        </p:txBody>
      </p:sp>
      <p:sp>
        <p:nvSpPr>
          <p:cNvPr id="7" name="Metin kutusu 6"/>
          <p:cNvSpPr txBox="1"/>
          <p:nvPr/>
        </p:nvSpPr>
        <p:spPr>
          <a:xfrm>
            <a:off x="4188372" y="1253082"/>
            <a:ext cx="2877670" cy="2308324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 smtClean="0"/>
              <a:t>Endometrioid gr 1-2</a:t>
            </a:r>
          </a:p>
          <a:p>
            <a:r>
              <a:rPr lang="tr-TR" dirty="0" smtClean="0"/>
              <a:t>No </a:t>
            </a:r>
            <a:r>
              <a:rPr lang="tr-TR" dirty="0" err="1" smtClean="0"/>
              <a:t>deep</a:t>
            </a:r>
            <a:r>
              <a:rPr lang="tr-TR" dirty="0" smtClean="0"/>
              <a:t> </a:t>
            </a:r>
            <a:r>
              <a:rPr lang="tr-TR" dirty="0" err="1" smtClean="0"/>
              <a:t>myometrial</a:t>
            </a:r>
            <a:r>
              <a:rPr lang="tr-TR" dirty="0" smtClean="0"/>
              <a:t> </a:t>
            </a:r>
            <a:r>
              <a:rPr lang="tr-TR" dirty="0" err="1" smtClean="0"/>
              <a:t>infiltration</a:t>
            </a:r>
            <a:endParaRPr lang="tr-TR" dirty="0" smtClean="0"/>
          </a:p>
          <a:p>
            <a:r>
              <a:rPr lang="tr-TR" dirty="0" smtClean="0"/>
              <a:t>No </a:t>
            </a:r>
            <a:r>
              <a:rPr lang="tr-TR" dirty="0" err="1" smtClean="0"/>
              <a:t>cervical</a:t>
            </a:r>
            <a:r>
              <a:rPr lang="tr-TR" dirty="0" smtClean="0"/>
              <a:t> </a:t>
            </a:r>
            <a:r>
              <a:rPr lang="tr-TR" dirty="0" err="1" smtClean="0"/>
              <a:t>involvement</a:t>
            </a:r>
            <a:endParaRPr lang="tr-TR" dirty="0" smtClean="0"/>
          </a:p>
          <a:p>
            <a:r>
              <a:rPr lang="tr-TR" dirty="0" smtClean="0"/>
              <a:t>No </a:t>
            </a:r>
            <a:r>
              <a:rPr lang="tr-TR" dirty="0" err="1" smtClean="0"/>
              <a:t>metastatic</a:t>
            </a:r>
            <a:r>
              <a:rPr lang="tr-TR" dirty="0" smtClean="0"/>
              <a:t> </a:t>
            </a:r>
            <a:r>
              <a:rPr lang="tr-TR" dirty="0" err="1" smtClean="0"/>
              <a:t>lymph</a:t>
            </a:r>
            <a:r>
              <a:rPr lang="tr-TR" dirty="0" smtClean="0"/>
              <a:t> </a:t>
            </a:r>
            <a:r>
              <a:rPr lang="tr-TR" dirty="0" err="1" smtClean="0"/>
              <a:t>node</a:t>
            </a:r>
            <a:endParaRPr lang="tr-TR" dirty="0" smtClean="0"/>
          </a:p>
          <a:p>
            <a:r>
              <a:rPr lang="tr-TR" dirty="0" err="1" smtClean="0"/>
              <a:t>Tm</a:t>
            </a:r>
            <a:r>
              <a:rPr lang="tr-TR" dirty="0" smtClean="0"/>
              <a:t> size &gt;2cm</a:t>
            </a:r>
          </a:p>
          <a:p>
            <a:r>
              <a:rPr lang="tr-TR" dirty="0" err="1" smtClean="0"/>
              <a:t>In</a:t>
            </a:r>
            <a:r>
              <a:rPr lang="tr-TR" dirty="0" smtClean="0"/>
              <a:t> MRI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/>
              <a:t>i</a:t>
            </a:r>
            <a:r>
              <a:rPr lang="tr-TR" dirty="0" err="1" smtClean="0"/>
              <a:t>ntraoperative</a:t>
            </a:r>
            <a:r>
              <a:rPr lang="tr-TR" dirty="0" smtClean="0"/>
              <a:t> </a:t>
            </a:r>
            <a:r>
              <a:rPr lang="tr-TR" dirty="0" err="1" smtClean="0"/>
              <a:t>examination</a:t>
            </a:r>
            <a:endParaRPr lang="en-GB" dirty="0"/>
          </a:p>
        </p:txBody>
      </p:sp>
      <p:sp>
        <p:nvSpPr>
          <p:cNvPr id="8" name="Metin kutusu 7"/>
          <p:cNvSpPr txBox="1"/>
          <p:nvPr/>
        </p:nvSpPr>
        <p:spPr>
          <a:xfrm>
            <a:off x="4195095" y="3552893"/>
            <a:ext cx="2904564" cy="369332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 err="1"/>
              <a:t>P</a:t>
            </a:r>
            <a:r>
              <a:rPr lang="tr-TR" dirty="0" err="1" smtClean="0"/>
              <a:t>elvic</a:t>
            </a:r>
            <a:r>
              <a:rPr lang="tr-TR" dirty="0" smtClean="0"/>
              <a:t> LND</a:t>
            </a:r>
            <a:endParaRPr lang="en-GB" dirty="0"/>
          </a:p>
        </p:txBody>
      </p:sp>
      <p:sp>
        <p:nvSpPr>
          <p:cNvPr id="10" name="Metin kutusu 9"/>
          <p:cNvSpPr txBox="1"/>
          <p:nvPr/>
        </p:nvSpPr>
        <p:spPr>
          <a:xfrm>
            <a:off x="7072765" y="1244569"/>
            <a:ext cx="2877670" cy="230832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 err="1" smtClean="0"/>
              <a:t>Non</a:t>
            </a:r>
            <a:r>
              <a:rPr lang="tr-TR" dirty="0" smtClean="0"/>
              <a:t>-endometrioid </a:t>
            </a:r>
            <a:r>
              <a:rPr lang="tr-TR" dirty="0" err="1" smtClean="0"/>
              <a:t>or</a:t>
            </a:r>
            <a:r>
              <a:rPr lang="tr-TR" dirty="0" smtClean="0"/>
              <a:t> Endometrioid gr 3</a:t>
            </a:r>
          </a:p>
          <a:p>
            <a:r>
              <a:rPr lang="tr-TR" dirty="0" err="1"/>
              <a:t>D</a:t>
            </a:r>
            <a:r>
              <a:rPr lang="tr-TR" dirty="0" err="1" smtClean="0"/>
              <a:t>eep</a:t>
            </a:r>
            <a:r>
              <a:rPr lang="tr-TR" dirty="0" smtClean="0"/>
              <a:t> </a:t>
            </a:r>
            <a:r>
              <a:rPr lang="tr-TR" dirty="0" err="1" smtClean="0"/>
              <a:t>myometrial</a:t>
            </a:r>
            <a:r>
              <a:rPr lang="tr-TR" dirty="0" smtClean="0"/>
              <a:t> </a:t>
            </a:r>
            <a:r>
              <a:rPr lang="tr-TR" dirty="0" err="1" smtClean="0"/>
              <a:t>infiltration</a:t>
            </a:r>
            <a:endParaRPr lang="tr-TR" dirty="0" smtClean="0"/>
          </a:p>
          <a:p>
            <a:r>
              <a:rPr lang="tr-TR" dirty="0" err="1"/>
              <a:t>C</a:t>
            </a:r>
            <a:r>
              <a:rPr lang="tr-TR" dirty="0" err="1" smtClean="0"/>
              <a:t>ervical</a:t>
            </a:r>
            <a:r>
              <a:rPr lang="tr-TR" dirty="0" smtClean="0"/>
              <a:t> </a:t>
            </a:r>
            <a:r>
              <a:rPr lang="tr-TR" dirty="0" err="1" smtClean="0"/>
              <a:t>involvement</a:t>
            </a:r>
            <a:endParaRPr lang="tr-TR" dirty="0" smtClean="0"/>
          </a:p>
          <a:p>
            <a:r>
              <a:rPr lang="tr-TR" dirty="0" err="1"/>
              <a:t>M</a:t>
            </a:r>
            <a:r>
              <a:rPr lang="tr-TR" dirty="0" err="1" smtClean="0"/>
              <a:t>etastatic</a:t>
            </a:r>
            <a:r>
              <a:rPr lang="tr-TR" dirty="0" smtClean="0"/>
              <a:t> </a:t>
            </a:r>
            <a:r>
              <a:rPr lang="tr-TR" dirty="0" err="1" smtClean="0"/>
              <a:t>lymph</a:t>
            </a:r>
            <a:r>
              <a:rPr lang="tr-TR" dirty="0" smtClean="0"/>
              <a:t> </a:t>
            </a:r>
            <a:r>
              <a:rPr lang="tr-TR" dirty="0" err="1" smtClean="0"/>
              <a:t>node</a:t>
            </a:r>
            <a:endParaRPr lang="tr-TR" dirty="0" smtClean="0"/>
          </a:p>
          <a:p>
            <a:r>
              <a:rPr lang="tr-TR" dirty="0" err="1" smtClean="0"/>
              <a:t>In</a:t>
            </a:r>
            <a:r>
              <a:rPr lang="tr-TR" dirty="0" smtClean="0"/>
              <a:t> MRI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/>
              <a:t>i</a:t>
            </a:r>
            <a:r>
              <a:rPr lang="tr-TR" dirty="0" err="1" smtClean="0"/>
              <a:t>ntraoperative</a:t>
            </a:r>
            <a:r>
              <a:rPr lang="tr-TR" dirty="0" smtClean="0"/>
              <a:t> </a:t>
            </a:r>
            <a:r>
              <a:rPr lang="tr-TR" dirty="0" err="1" smtClean="0"/>
              <a:t>examination</a:t>
            </a:r>
            <a:endParaRPr lang="tr-TR" dirty="0"/>
          </a:p>
          <a:p>
            <a:endParaRPr lang="en-GB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7081517" y="3552893"/>
            <a:ext cx="2875641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 err="1" smtClean="0"/>
              <a:t>Pelvic</a:t>
            </a:r>
            <a:r>
              <a:rPr lang="tr-TR" dirty="0" smtClean="0"/>
              <a:t> </a:t>
            </a:r>
            <a:r>
              <a:rPr lang="tr-TR" dirty="0" err="1" smtClean="0"/>
              <a:t>Paraaortic</a:t>
            </a:r>
            <a:r>
              <a:rPr lang="tr-TR" dirty="0" smtClean="0"/>
              <a:t> LND</a:t>
            </a:r>
            <a:endParaRPr lang="en-GB" dirty="0"/>
          </a:p>
        </p:txBody>
      </p:sp>
      <p:pic>
        <p:nvPicPr>
          <p:cNvPr id="12" name="Resim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73160"/>
            <a:ext cx="12192000" cy="2884840"/>
          </a:xfrm>
          <a:prstGeom prst="rect">
            <a:avLst/>
          </a:prstGeom>
        </p:spPr>
      </p:pic>
      <p:sp>
        <p:nvSpPr>
          <p:cNvPr id="2" name="Metin kutusu 1"/>
          <p:cNvSpPr txBox="1"/>
          <p:nvPr/>
        </p:nvSpPr>
        <p:spPr>
          <a:xfrm>
            <a:off x="2749537" y="320979"/>
            <a:ext cx="2817159" cy="646331"/>
          </a:xfrm>
          <a:prstGeom prst="rect">
            <a:avLst/>
          </a:prstGeom>
          <a:solidFill>
            <a:srgbClr val="FF33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dirty="0" err="1" smtClean="0"/>
              <a:t>Istanbul</a:t>
            </a:r>
            <a:r>
              <a:rPr lang="tr-TR" dirty="0" smtClean="0"/>
              <a:t> </a:t>
            </a:r>
            <a:r>
              <a:rPr lang="tr-TR" dirty="0" err="1" smtClean="0"/>
              <a:t>Faculty</a:t>
            </a:r>
            <a:r>
              <a:rPr lang="tr-TR" dirty="0" smtClean="0"/>
              <a:t> of </a:t>
            </a:r>
            <a:r>
              <a:rPr lang="tr-TR" dirty="0" err="1" smtClean="0"/>
              <a:t>Medicine</a:t>
            </a:r>
            <a:r>
              <a:rPr lang="tr-TR" dirty="0"/>
              <a:t> </a:t>
            </a:r>
            <a:r>
              <a:rPr lang="tr-TR" dirty="0" err="1" smtClean="0"/>
              <a:t>Algorithm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942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ctrTitle"/>
          </p:nvPr>
        </p:nvSpPr>
        <p:spPr>
          <a:xfrm>
            <a:off x="2679503" y="2278808"/>
            <a:ext cx="9144000" cy="2387600"/>
          </a:xfrm>
        </p:spPr>
        <p:txBody>
          <a:bodyPr/>
          <a:lstStyle/>
          <a:p>
            <a:r>
              <a:rPr lang="tr-TR" i="1" dirty="0" smtClean="0">
                <a:solidFill>
                  <a:srgbClr val="FF0000"/>
                </a:solidFill>
              </a:rPr>
              <a:t>Dikkatiniz için teşekkür ederim.</a:t>
            </a:r>
            <a:endParaRPr lang="en-GB" i="1" dirty="0">
              <a:solidFill>
                <a:srgbClr val="FF0000"/>
              </a:solidFill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691" y="121303"/>
            <a:ext cx="3085028" cy="309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79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851413" cy="1325563"/>
          </a:xfrm>
        </p:spPr>
        <p:txBody>
          <a:bodyPr/>
          <a:lstStyle/>
          <a:p>
            <a:r>
              <a:rPr lang="tr-TR" b="1" dirty="0" err="1" smtClean="0">
                <a:solidFill>
                  <a:srgbClr val="FF0000"/>
                </a:solidFill>
              </a:rPr>
              <a:t>Evreleme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825625"/>
            <a:ext cx="5508812" cy="4351338"/>
          </a:xfrm>
        </p:spPr>
        <p:txBody>
          <a:bodyPr>
            <a:normAutofit/>
          </a:bodyPr>
          <a:lstStyle/>
          <a:p>
            <a:r>
              <a:rPr lang="tr-TR" sz="3600" dirty="0" err="1" smtClean="0"/>
              <a:t>Histerektomi+BSO</a:t>
            </a:r>
            <a:endParaRPr lang="tr-TR" sz="3600" dirty="0" smtClean="0"/>
          </a:p>
          <a:p>
            <a:r>
              <a:rPr lang="tr-TR" sz="3600" dirty="0" err="1" smtClean="0"/>
              <a:t>Assit</a:t>
            </a:r>
            <a:r>
              <a:rPr lang="tr-TR" sz="3600" dirty="0" smtClean="0"/>
              <a:t> örneklemesi</a:t>
            </a:r>
          </a:p>
          <a:p>
            <a:r>
              <a:rPr lang="tr-TR" sz="3600" dirty="0" smtClean="0"/>
              <a:t>Lenf </a:t>
            </a:r>
            <a:r>
              <a:rPr lang="tr-TR" sz="3600" dirty="0" err="1" smtClean="0"/>
              <a:t>nodu</a:t>
            </a:r>
            <a:r>
              <a:rPr lang="tr-TR" sz="3600" dirty="0" smtClean="0"/>
              <a:t> değerlendirilmesi</a:t>
            </a:r>
          </a:p>
          <a:p>
            <a:r>
              <a:rPr lang="tr-TR" sz="3600" dirty="0" smtClean="0"/>
              <a:t>Şüpheli alanlardan biyopsi</a:t>
            </a:r>
          </a:p>
          <a:p>
            <a:r>
              <a:rPr lang="tr-TR" sz="3600" dirty="0" err="1" smtClean="0"/>
              <a:t>Omentektomi</a:t>
            </a:r>
            <a:r>
              <a:rPr lang="tr-TR" sz="3600" dirty="0" smtClean="0"/>
              <a:t> (</a:t>
            </a:r>
            <a:r>
              <a:rPr lang="tr-TR" sz="3600" dirty="0" err="1" smtClean="0"/>
              <a:t>seröz</a:t>
            </a:r>
            <a:r>
              <a:rPr lang="tr-TR" sz="3600" dirty="0" smtClean="0"/>
              <a:t> histoloji) </a:t>
            </a:r>
            <a:endParaRPr lang="en-GB" sz="36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9613" y="144765"/>
            <a:ext cx="4810161" cy="654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90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106831" cy="395343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113" y="0"/>
            <a:ext cx="4639235" cy="410153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8631" y="3033656"/>
            <a:ext cx="3253370" cy="3915321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2348" y="0"/>
            <a:ext cx="3130363" cy="310839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53435"/>
            <a:ext cx="3788709" cy="2853522"/>
          </a:xfrm>
          <a:prstGeom prst="rect">
            <a:avLst/>
          </a:prstGeom>
        </p:spPr>
      </p:pic>
      <p:sp>
        <p:nvSpPr>
          <p:cNvPr id="9" name="Metin kutusu 8"/>
          <p:cNvSpPr txBox="1"/>
          <p:nvPr/>
        </p:nvSpPr>
        <p:spPr>
          <a:xfrm>
            <a:off x="3788709" y="4087534"/>
            <a:ext cx="514992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tr-TR" sz="5400" dirty="0" smtClean="0">
                <a:solidFill>
                  <a:prstClr val="black"/>
                </a:solidFill>
              </a:rPr>
              <a:t>Lenf </a:t>
            </a:r>
            <a:r>
              <a:rPr lang="tr-TR" sz="5400" dirty="0" err="1" smtClean="0">
                <a:solidFill>
                  <a:prstClr val="black"/>
                </a:solidFill>
              </a:rPr>
              <a:t>Nodu</a:t>
            </a:r>
            <a:r>
              <a:rPr lang="tr-TR" sz="5400" dirty="0" smtClean="0">
                <a:solidFill>
                  <a:prstClr val="black"/>
                </a:solidFill>
              </a:rPr>
              <a:t> Metastazı</a:t>
            </a:r>
          </a:p>
          <a:p>
            <a:pPr algn="ctr" defTabSz="457200"/>
            <a:r>
              <a:rPr lang="tr-TR" sz="5400" dirty="0" smtClean="0">
                <a:solidFill>
                  <a:srgbClr val="FF0000"/>
                </a:solidFill>
              </a:rPr>
              <a:t>%10</a:t>
            </a:r>
            <a:endParaRPr lang="tr-TR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09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Lenfadenektomi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825625"/>
            <a:ext cx="6382871" cy="3929716"/>
          </a:xfrm>
        </p:spPr>
        <p:txBody>
          <a:bodyPr>
            <a:normAutofit/>
          </a:bodyPr>
          <a:lstStyle/>
          <a:p>
            <a:r>
              <a:rPr lang="tr-TR" sz="3600" dirty="0" smtClean="0"/>
              <a:t>Sağ kalıma etkisi tartışmalıdır.</a:t>
            </a:r>
          </a:p>
          <a:p>
            <a:r>
              <a:rPr lang="tr-TR" sz="3600" dirty="0" smtClean="0"/>
              <a:t>Bu konuda iki </a:t>
            </a:r>
            <a:r>
              <a:rPr lang="tr-TR" sz="3600" dirty="0" err="1" smtClean="0"/>
              <a:t>prospektif</a:t>
            </a:r>
            <a:r>
              <a:rPr lang="tr-TR" sz="3600" dirty="0" smtClean="0"/>
              <a:t> çalışma mevcuttur.</a:t>
            </a:r>
          </a:p>
          <a:p>
            <a:r>
              <a:rPr lang="tr-TR" sz="3600" dirty="0" smtClean="0"/>
              <a:t>ASTEC ve </a:t>
            </a:r>
            <a:r>
              <a:rPr lang="tr-TR" sz="3600" dirty="0" err="1" smtClean="0"/>
              <a:t>Panici</a:t>
            </a:r>
            <a:r>
              <a:rPr lang="tr-TR" sz="3600" dirty="0" smtClean="0"/>
              <a:t> çalışmaları</a:t>
            </a:r>
          </a:p>
          <a:p>
            <a:r>
              <a:rPr lang="tr-TR" sz="3600" dirty="0" smtClean="0"/>
              <a:t>Sağ kalıma anlamlı etkisi saptanmamıştır.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8509" y="322916"/>
            <a:ext cx="3469341" cy="300541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3">
            <a:lum bright="-20000" contrast="20000"/>
          </a:blip>
          <a:srcRect b="17744"/>
          <a:stretch/>
        </p:blipFill>
        <p:spPr>
          <a:xfrm>
            <a:off x="7468509" y="3328333"/>
            <a:ext cx="3469341" cy="31790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265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Lenfadenektomi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690688"/>
            <a:ext cx="6248400" cy="113835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Hastalığın yaygınlığı için doğru </a:t>
            </a:r>
            <a:r>
              <a:rPr lang="tr-TR" dirty="0" err="1" smtClean="0"/>
              <a:t>evreleme</a:t>
            </a:r>
            <a:endParaRPr lang="tr-TR" dirty="0" smtClean="0"/>
          </a:p>
          <a:p>
            <a:r>
              <a:rPr lang="tr-TR" dirty="0" smtClean="0"/>
              <a:t>Evreye uygun </a:t>
            </a:r>
            <a:r>
              <a:rPr lang="tr-TR" dirty="0" err="1" smtClean="0"/>
              <a:t>adjuvan</a:t>
            </a:r>
            <a:r>
              <a:rPr lang="tr-TR" dirty="0" smtClean="0"/>
              <a:t> tedavi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647" y="2963983"/>
            <a:ext cx="8540342" cy="3799887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2319647" y="5251938"/>
            <a:ext cx="5194845" cy="762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5002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0832622"/>
              </p:ext>
            </p:extLst>
          </p:nvPr>
        </p:nvGraphicFramePr>
        <p:xfrm>
          <a:off x="528918" y="548154"/>
          <a:ext cx="10515600" cy="4965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1104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Sistematik </a:t>
            </a:r>
            <a:r>
              <a:rPr lang="tr-TR" b="1" dirty="0" err="1" smtClean="0">
                <a:solidFill>
                  <a:srgbClr val="FF0000"/>
                </a:solidFill>
              </a:rPr>
              <a:t>Lenfadenektomi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Avantaj</a:t>
            </a:r>
            <a:endParaRPr lang="en-GB" dirty="0"/>
          </a:p>
        </p:txBody>
      </p:sp>
      <p:sp>
        <p:nvSpPr>
          <p:cNvPr id="6" name="İçerik Yer Tutucusu 5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2510678"/>
          </a:xfrm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dirty="0" smtClean="0"/>
              <a:t>Standart </a:t>
            </a:r>
            <a:r>
              <a:rPr lang="tr-TR" dirty="0" err="1" smtClean="0"/>
              <a:t>evreleme</a:t>
            </a:r>
            <a:endParaRPr lang="tr-TR" dirty="0" smtClean="0"/>
          </a:p>
          <a:p>
            <a:r>
              <a:rPr lang="tr-TR" dirty="0" err="1" smtClean="0"/>
              <a:t>Okült</a:t>
            </a:r>
            <a:r>
              <a:rPr lang="tr-TR" dirty="0" smtClean="0"/>
              <a:t> metastazların çıkarılması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7" name="Metin Yer Tutucusu 6"/>
          <p:cNvSpPr>
            <a:spLocks noGrp="1"/>
          </p:cNvSpPr>
          <p:nvPr>
            <p:ph type="body" sz="quarter" idx="3"/>
          </p:nvPr>
        </p:nvSpPr>
        <p:spPr>
          <a:solidFill>
            <a:srgbClr val="FF0000"/>
          </a:solidFill>
          <a:ln>
            <a:solidFill>
              <a:srgbClr val="FF0000"/>
            </a:solidFill>
          </a:ln>
        </p:spPr>
        <p:txBody>
          <a:bodyPr/>
          <a:lstStyle/>
          <a:p>
            <a:r>
              <a:rPr lang="tr-TR" dirty="0" smtClean="0"/>
              <a:t>Dezavantajları</a:t>
            </a:r>
            <a:endParaRPr lang="en-GB" dirty="0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2510678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r>
              <a:rPr lang="tr-TR" dirty="0" smtClean="0"/>
              <a:t>Ameliyat süresinde uzama</a:t>
            </a:r>
          </a:p>
          <a:p>
            <a:r>
              <a:rPr lang="tr-TR" dirty="0" smtClean="0"/>
              <a:t>Artan kan kaybı</a:t>
            </a:r>
          </a:p>
          <a:p>
            <a:r>
              <a:rPr lang="tr-TR" dirty="0" smtClean="0"/>
              <a:t>Komplikasyonlar</a:t>
            </a:r>
          </a:p>
          <a:p>
            <a:r>
              <a:rPr lang="tr-TR" dirty="0" err="1" smtClean="0"/>
              <a:t>Lenfödem</a:t>
            </a:r>
            <a:endParaRPr lang="tr-TR" dirty="0" smtClean="0"/>
          </a:p>
          <a:p>
            <a:r>
              <a:rPr lang="tr-TR" dirty="0" err="1" smtClean="0"/>
              <a:t>Lenfokist</a:t>
            </a:r>
            <a:endParaRPr lang="en-GB" dirty="0"/>
          </a:p>
        </p:txBody>
      </p:sp>
      <p:sp>
        <p:nvSpPr>
          <p:cNvPr id="9" name="Metin kutusu 8"/>
          <p:cNvSpPr txBox="1"/>
          <p:nvPr/>
        </p:nvSpPr>
        <p:spPr>
          <a:xfrm>
            <a:off x="484094" y="5338482"/>
            <a:ext cx="10871294" cy="52322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Metastaz riski düşük olan hastalarda </a:t>
            </a:r>
            <a:r>
              <a:rPr lang="tr-TR" sz="2800" dirty="0" err="1" smtClean="0"/>
              <a:t>lenfadenektomiden</a:t>
            </a:r>
            <a:r>
              <a:rPr lang="tr-TR" sz="2800" dirty="0" smtClean="0"/>
              <a:t> kaçınabilir miyiz?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0612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İçerik Yer Tutucusu 7"/>
          <p:cNvSpPr>
            <a:spLocks noGrp="1"/>
          </p:cNvSpPr>
          <p:nvPr>
            <p:ph idx="1"/>
          </p:nvPr>
        </p:nvSpPr>
        <p:spPr>
          <a:xfrm>
            <a:off x="416859" y="3307976"/>
            <a:ext cx="10936941" cy="1331259"/>
          </a:xfrm>
          <a:solidFill>
            <a:srgbClr val="92D050"/>
          </a:solidFill>
        </p:spPr>
        <p:txBody>
          <a:bodyPr>
            <a:normAutofit lnSpcReduction="10000"/>
          </a:bodyPr>
          <a:lstStyle/>
          <a:p>
            <a:r>
              <a:rPr lang="tr-TR" dirty="0" smtClean="0"/>
              <a:t>Endometrioid </a:t>
            </a:r>
            <a:r>
              <a:rPr lang="tr-TR" dirty="0" err="1" smtClean="0"/>
              <a:t>grade</a:t>
            </a:r>
            <a:r>
              <a:rPr lang="tr-TR" dirty="0" smtClean="0"/>
              <a:t> 1-2, </a:t>
            </a:r>
            <a:r>
              <a:rPr lang="tr-TR" dirty="0" err="1" smtClean="0"/>
              <a:t>myometriyal</a:t>
            </a:r>
            <a:r>
              <a:rPr lang="tr-TR" dirty="0" smtClean="0"/>
              <a:t> </a:t>
            </a:r>
            <a:r>
              <a:rPr lang="tr-TR" dirty="0" err="1" smtClean="0"/>
              <a:t>invazyon</a:t>
            </a:r>
            <a:r>
              <a:rPr lang="tr-TR" dirty="0" smtClean="0"/>
              <a:t> &lt;%50 olan ve tümör çapı 2cm altındaki tümörlerde lenf </a:t>
            </a:r>
            <a:r>
              <a:rPr lang="tr-TR" dirty="0" err="1" smtClean="0"/>
              <a:t>nodu</a:t>
            </a:r>
            <a:r>
              <a:rPr lang="tr-TR" dirty="0" smtClean="0"/>
              <a:t> metastazı izlenmemiş.</a:t>
            </a:r>
          </a:p>
          <a:p>
            <a:r>
              <a:rPr lang="tr-TR" dirty="0" smtClean="0"/>
              <a:t>Bu hasta grubu tüm </a:t>
            </a:r>
            <a:r>
              <a:rPr lang="tr-TR" dirty="0" err="1" smtClean="0"/>
              <a:t>endometrium</a:t>
            </a:r>
            <a:r>
              <a:rPr lang="tr-TR" dirty="0" smtClean="0"/>
              <a:t> kanserlerinin yaklaşık %30’dur.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698" y="75607"/>
            <a:ext cx="7773074" cy="1274174"/>
          </a:xfrm>
          <a:prstGeom prst="rect">
            <a:avLst/>
          </a:prstGeom>
        </p:spPr>
      </p:pic>
      <p:sp>
        <p:nvSpPr>
          <p:cNvPr id="10" name="Metin kutusu 9"/>
          <p:cNvSpPr txBox="1"/>
          <p:nvPr/>
        </p:nvSpPr>
        <p:spPr>
          <a:xfrm>
            <a:off x="6844553" y="712694"/>
            <a:ext cx="1277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2000</a:t>
            </a:r>
            <a:endParaRPr lang="en-GB" dirty="0"/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698" y="1349781"/>
            <a:ext cx="11059102" cy="1505843"/>
          </a:xfrm>
          <a:prstGeom prst="rect">
            <a:avLst/>
          </a:prstGeom>
        </p:spPr>
      </p:pic>
      <p:sp>
        <p:nvSpPr>
          <p:cNvPr id="2" name="Metin kutusu 1"/>
          <p:cNvSpPr txBox="1"/>
          <p:nvPr/>
        </p:nvSpPr>
        <p:spPr>
          <a:xfrm>
            <a:off x="2497015" y="5146431"/>
            <a:ext cx="5625009" cy="120032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3600" dirty="0" err="1" smtClean="0">
                <a:solidFill>
                  <a:srgbClr val="FF0000"/>
                </a:solidFill>
              </a:rPr>
              <a:t>Lenfadenektomi</a:t>
            </a:r>
            <a:r>
              <a:rPr lang="tr-TR" sz="3600" dirty="0" smtClean="0">
                <a:solidFill>
                  <a:srgbClr val="FF0000"/>
                </a:solidFill>
              </a:rPr>
              <a:t> gerekli değildir.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19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eması">
  <a:themeElements>
    <a:clrScheme name="Yeşil Sarı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808</Words>
  <Application>Microsoft Office PowerPoint</Application>
  <PresentationFormat>Özel</PresentationFormat>
  <Paragraphs>157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Slayt Başlıkları</vt:lpstr>
      </vt:variant>
      <vt:variant>
        <vt:i4>27</vt:i4>
      </vt:variant>
    </vt:vector>
  </HeadingPairs>
  <TitlesOfParts>
    <vt:vector size="29" baseType="lpstr">
      <vt:lpstr>Office Teması</vt:lpstr>
      <vt:lpstr>1_Office Teması</vt:lpstr>
      <vt:lpstr>Endometrium kanseri tedavisinde lenfadenektomi endikasyonları, Hangi yöntemi kullanalım?  ( Preoperatif değerlendirme -intraoperatif Frozen - Sentinel lenf nodu ) </vt:lpstr>
      <vt:lpstr>Endometrium kanseri</vt:lpstr>
      <vt:lpstr>Evreleme</vt:lpstr>
      <vt:lpstr>PowerPoint Sunusu</vt:lpstr>
      <vt:lpstr>Lenfadenektomi</vt:lpstr>
      <vt:lpstr>Lenfadenektomi</vt:lpstr>
      <vt:lpstr>PowerPoint Sunusu</vt:lpstr>
      <vt:lpstr>Sistematik Lenfadenektomi</vt:lpstr>
      <vt:lpstr>PowerPoint Sunusu</vt:lpstr>
      <vt:lpstr>Paraaortik Lenfadenektomi</vt:lpstr>
      <vt:lpstr>Paraaortik Lenfadenektomi</vt:lpstr>
      <vt:lpstr>Frozen inceleme</vt:lpstr>
      <vt:lpstr>Frozen incelemenin güvenirliliği</vt:lpstr>
      <vt:lpstr>İntraoperatif gros inceleme</vt:lpstr>
      <vt:lpstr>Preoperatif görüntüleme</vt:lpstr>
      <vt:lpstr>TV-USG</vt:lpstr>
      <vt:lpstr>PowerPoint Sunusu</vt:lpstr>
      <vt:lpstr>PowerPoint Sunusu</vt:lpstr>
      <vt:lpstr>MRG </vt:lpstr>
      <vt:lpstr>Sentinel lenf nodu konsepti</vt:lpstr>
      <vt:lpstr>Sentinel lenf nodu</vt:lpstr>
      <vt:lpstr>PowerPoint Sunusu</vt:lpstr>
      <vt:lpstr>Sentinel lenf nodu</vt:lpstr>
      <vt:lpstr>Sentinel lenf nodu başarısı</vt:lpstr>
      <vt:lpstr>Sentinel lenf nodu</vt:lpstr>
      <vt:lpstr>PowerPoint Sunusu</vt:lpstr>
      <vt:lpstr>Dikkatiniz için teşekkür ederim.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Endometrium kanseri tedavisinde lenfadenektomi endikasyonları, Hangi yöntemi kullanalım?  ( Preoperatif değerlendirme -intraoperatif Frozen - Sentinel lenf nodu ) </dc:title>
  <dc:creator>engin celik</dc:creator>
  <cp:lastModifiedBy>user</cp:lastModifiedBy>
  <cp:revision>29</cp:revision>
  <dcterms:created xsi:type="dcterms:W3CDTF">2019-10-08T05:42:12Z</dcterms:created>
  <dcterms:modified xsi:type="dcterms:W3CDTF">2019-10-09T08:18:22Z</dcterms:modified>
</cp:coreProperties>
</file>