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1"/>
  </p:notesMasterIdLst>
  <p:sldIdLst>
    <p:sldId id="256" r:id="rId2"/>
    <p:sldId id="624" r:id="rId3"/>
    <p:sldId id="625" r:id="rId4"/>
    <p:sldId id="626" r:id="rId5"/>
    <p:sldId id="627" r:id="rId6"/>
    <p:sldId id="628" r:id="rId7"/>
    <p:sldId id="629" r:id="rId8"/>
    <p:sldId id="630" r:id="rId9"/>
    <p:sldId id="666" r:id="rId10"/>
    <p:sldId id="667" r:id="rId11"/>
    <p:sldId id="647" r:id="rId12"/>
    <p:sldId id="668" r:id="rId13"/>
    <p:sldId id="663" r:id="rId14"/>
    <p:sldId id="664" r:id="rId15"/>
    <p:sldId id="631" r:id="rId16"/>
    <p:sldId id="632" r:id="rId17"/>
    <p:sldId id="633" r:id="rId18"/>
    <p:sldId id="635" r:id="rId19"/>
    <p:sldId id="661" r:id="rId20"/>
    <p:sldId id="636" r:id="rId21"/>
    <p:sldId id="637" r:id="rId22"/>
    <p:sldId id="638" r:id="rId23"/>
    <p:sldId id="639" r:id="rId24"/>
    <p:sldId id="669" r:id="rId25"/>
    <p:sldId id="649" r:id="rId26"/>
    <p:sldId id="650" r:id="rId27"/>
    <p:sldId id="414" r:id="rId28"/>
    <p:sldId id="670" r:id="rId29"/>
    <p:sldId id="671" r:id="rId30"/>
    <p:sldId id="640" r:id="rId31"/>
    <p:sldId id="672" r:id="rId32"/>
    <p:sldId id="641" r:id="rId33"/>
    <p:sldId id="408" r:id="rId34"/>
    <p:sldId id="673" r:id="rId35"/>
    <p:sldId id="656" r:id="rId36"/>
    <p:sldId id="682" r:id="rId37"/>
    <p:sldId id="642" r:id="rId38"/>
    <p:sldId id="662" r:id="rId39"/>
    <p:sldId id="643" r:id="rId40"/>
    <p:sldId id="644" r:id="rId41"/>
    <p:sldId id="674" r:id="rId42"/>
    <p:sldId id="675" r:id="rId43"/>
    <p:sldId id="676" r:id="rId44"/>
    <p:sldId id="677" r:id="rId45"/>
    <p:sldId id="678" r:id="rId46"/>
    <p:sldId id="679" r:id="rId47"/>
    <p:sldId id="680" r:id="rId48"/>
    <p:sldId id="681" r:id="rId49"/>
    <p:sldId id="505" r:id="rId5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arsayılan Bölüm" id="{5CA379A6-9A25-7E4A-BD2F-54C0138A5BDC}">
          <p14:sldIdLst>
            <p14:sldId id="256"/>
            <p14:sldId id="624"/>
            <p14:sldId id="625"/>
            <p14:sldId id="626"/>
            <p14:sldId id="627"/>
            <p14:sldId id="628"/>
            <p14:sldId id="629"/>
            <p14:sldId id="630"/>
            <p14:sldId id="666"/>
            <p14:sldId id="667"/>
            <p14:sldId id="647"/>
            <p14:sldId id="668"/>
            <p14:sldId id="663"/>
            <p14:sldId id="664"/>
            <p14:sldId id="631"/>
            <p14:sldId id="632"/>
            <p14:sldId id="633"/>
            <p14:sldId id="635"/>
            <p14:sldId id="661"/>
            <p14:sldId id="636"/>
            <p14:sldId id="637"/>
            <p14:sldId id="638"/>
            <p14:sldId id="639"/>
            <p14:sldId id="669"/>
            <p14:sldId id="649"/>
            <p14:sldId id="650"/>
            <p14:sldId id="414"/>
            <p14:sldId id="670"/>
            <p14:sldId id="671"/>
            <p14:sldId id="640"/>
            <p14:sldId id="672"/>
            <p14:sldId id="641"/>
            <p14:sldId id="408"/>
            <p14:sldId id="673"/>
            <p14:sldId id="656"/>
            <p14:sldId id="682"/>
            <p14:sldId id="642"/>
            <p14:sldId id="662"/>
            <p14:sldId id="643"/>
            <p14:sldId id="644"/>
            <p14:sldId id="674"/>
            <p14:sldId id="675"/>
            <p14:sldId id="676"/>
            <p14:sldId id="677"/>
            <p14:sldId id="678"/>
            <p14:sldId id="679"/>
            <p14:sldId id="680"/>
            <p14:sldId id="681"/>
            <p14:sldId id="50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  <a:srgbClr val="E72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83" autoAdjust="0"/>
    <p:restoredTop sz="94700" autoAdjust="0"/>
  </p:normalViewPr>
  <p:slideViewPr>
    <p:cSldViewPr snapToGrid="0" snapToObjects="1">
      <p:cViewPr varScale="1">
        <p:scale>
          <a:sx n="69" d="100"/>
          <a:sy n="69" d="100"/>
        </p:scale>
        <p:origin x="39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848D4D-0972-4D2A-8539-9EEE6BEFD214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057D2839-B5DF-4BCD-AA73-72A1779A3021}">
      <dgm:prSet phldrT="[Metin]"/>
      <dgm:spPr>
        <a:solidFill>
          <a:srgbClr val="FF0000"/>
        </a:solidFill>
      </dgm:spPr>
      <dgm:t>
        <a:bodyPr/>
        <a:lstStyle/>
        <a:p>
          <a:r>
            <a:rPr lang="tr-TR" dirty="0"/>
            <a:t>Kür sağlamak</a:t>
          </a:r>
        </a:p>
      </dgm:t>
    </dgm:pt>
    <dgm:pt modelId="{6BC93156-2075-41C1-BE0E-64F57A5B0B88}" type="parTrans" cxnId="{D9175795-2407-4DA7-8A0C-DF6862958D3F}">
      <dgm:prSet/>
      <dgm:spPr/>
      <dgm:t>
        <a:bodyPr/>
        <a:lstStyle/>
        <a:p>
          <a:endParaRPr lang="tr-TR"/>
        </a:p>
      </dgm:t>
    </dgm:pt>
    <dgm:pt modelId="{0F4938C0-CB0D-4381-ADA6-4620C6378F22}" type="sibTrans" cxnId="{D9175795-2407-4DA7-8A0C-DF6862958D3F}">
      <dgm:prSet/>
      <dgm:spPr/>
      <dgm:t>
        <a:bodyPr/>
        <a:lstStyle/>
        <a:p>
          <a:endParaRPr lang="tr-TR"/>
        </a:p>
      </dgm:t>
    </dgm:pt>
    <dgm:pt modelId="{C8A15A79-0A3B-4B8F-A6D2-D4BC2961F3D2}">
      <dgm:prSet phldrT="[Metin]"/>
      <dgm:spPr>
        <a:solidFill>
          <a:srgbClr val="00B050"/>
        </a:solidFill>
      </dgm:spPr>
      <dgm:t>
        <a:bodyPr/>
        <a:lstStyle/>
        <a:p>
          <a:r>
            <a:rPr lang="tr-TR" dirty="0"/>
            <a:t>TZ </a:t>
          </a:r>
          <a:r>
            <a:rPr lang="tr-TR" dirty="0" err="1"/>
            <a:t>komplet</a:t>
          </a:r>
          <a:r>
            <a:rPr lang="tr-TR" dirty="0"/>
            <a:t> </a:t>
          </a:r>
          <a:r>
            <a:rPr lang="tr-TR" dirty="0" err="1"/>
            <a:t>eksizyonu</a:t>
          </a:r>
          <a:endParaRPr lang="tr-TR" dirty="0"/>
        </a:p>
      </dgm:t>
    </dgm:pt>
    <dgm:pt modelId="{9203EA00-0981-4B61-8BF1-1239E81617A7}" type="parTrans" cxnId="{30DEE6B8-B2C4-4EFA-B712-9AE9AB3F4FC9}">
      <dgm:prSet/>
      <dgm:spPr/>
      <dgm:t>
        <a:bodyPr/>
        <a:lstStyle/>
        <a:p>
          <a:endParaRPr lang="tr-TR"/>
        </a:p>
      </dgm:t>
    </dgm:pt>
    <dgm:pt modelId="{F1BFAC3C-C545-4B01-A0C9-D1B065432BCB}" type="sibTrans" cxnId="{30DEE6B8-B2C4-4EFA-B712-9AE9AB3F4FC9}">
      <dgm:prSet/>
      <dgm:spPr/>
      <dgm:t>
        <a:bodyPr/>
        <a:lstStyle/>
        <a:p>
          <a:endParaRPr lang="tr-TR"/>
        </a:p>
      </dgm:t>
    </dgm:pt>
    <dgm:pt modelId="{47EE7E4B-0285-4082-929B-C61F8AF2712E}">
      <dgm:prSet phldrT="[Metin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tr-TR" dirty="0"/>
            <a:t>Sağlıklı dokulara minimum hasar </a:t>
          </a:r>
        </a:p>
      </dgm:t>
    </dgm:pt>
    <dgm:pt modelId="{F166EB0A-BF5C-41C9-A5F0-869F7E325221}" type="parTrans" cxnId="{6107A6AA-93D7-4646-89F4-02F40C48F23D}">
      <dgm:prSet/>
      <dgm:spPr/>
      <dgm:t>
        <a:bodyPr/>
        <a:lstStyle/>
        <a:p>
          <a:endParaRPr lang="tr-TR"/>
        </a:p>
      </dgm:t>
    </dgm:pt>
    <dgm:pt modelId="{17F08924-9300-4A6B-B3D3-6ADFAA43BA49}" type="sibTrans" cxnId="{6107A6AA-93D7-4646-89F4-02F40C48F23D}">
      <dgm:prSet/>
      <dgm:spPr/>
      <dgm:t>
        <a:bodyPr/>
        <a:lstStyle/>
        <a:p>
          <a:endParaRPr lang="tr-TR"/>
        </a:p>
      </dgm:t>
    </dgm:pt>
    <dgm:pt modelId="{7120194B-8BDA-4F80-8F96-30EA10EC08AE}">
      <dgm:prSet phldrT="[Metin]"/>
      <dgm:spPr/>
      <dgm:t>
        <a:bodyPr/>
        <a:lstStyle/>
        <a:p>
          <a:r>
            <a:rPr lang="tr-TR" dirty="0"/>
            <a:t>Minimum </a:t>
          </a:r>
          <a:r>
            <a:rPr lang="tr-TR" dirty="0" err="1"/>
            <a:t>morbidite</a:t>
          </a:r>
          <a:endParaRPr lang="tr-TR" dirty="0"/>
        </a:p>
      </dgm:t>
    </dgm:pt>
    <dgm:pt modelId="{9565A6FF-4C3E-4947-85EC-0416DE21EA61}" type="parTrans" cxnId="{DEB86EFC-715D-44FB-8013-558B63D44AC6}">
      <dgm:prSet/>
      <dgm:spPr/>
      <dgm:t>
        <a:bodyPr/>
        <a:lstStyle/>
        <a:p>
          <a:endParaRPr lang="tr-TR"/>
        </a:p>
      </dgm:t>
    </dgm:pt>
    <dgm:pt modelId="{8DCB06F0-0B60-4E4E-94BF-96CA3BC7D5C6}" type="sibTrans" cxnId="{DEB86EFC-715D-44FB-8013-558B63D44AC6}">
      <dgm:prSet/>
      <dgm:spPr/>
      <dgm:t>
        <a:bodyPr/>
        <a:lstStyle/>
        <a:p>
          <a:endParaRPr lang="tr-TR"/>
        </a:p>
      </dgm:t>
    </dgm:pt>
    <dgm:pt modelId="{151036AF-46BC-42F9-8816-F9EC77E49EC6}">
      <dgm:prSet phldrT="[Metin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tr-TR" dirty="0"/>
            <a:t>Gereksiz fazla tedavi uygulamama</a:t>
          </a:r>
        </a:p>
      </dgm:t>
    </dgm:pt>
    <dgm:pt modelId="{EBD83477-5E0A-48E7-9F3B-E0ABA494E38C}" type="parTrans" cxnId="{2C728034-F01B-4B96-9CF4-BD48EBFFDA6F}">
      <dgm:prSet/>
      <dgm:spPr/>
      <dgm:t>
        <a:bodyPr/>
        <a:lstStyle/>
        <a:p>
          <a:endParaRPr lang="tr-TR"/>
        </a:p>
      </dgm:t>
    </dgm:pt>
    <dgm:pt modelId="{D3001383-4EFA-4EB3-8889-142E5F19D523}" type="sibTrans" cxnId="{2C728034-F01B-4B96-9CF4-BD48EBFFDA6F}">
      <dgm:prSet/>
      <dgm:spPr/>
      <dgm:t>
        <a:bodyPr/>
        <a:lstStyle/>
        <a:p>
          <a:endParaRPr lang="tr-TR"/>
        </a:p>
      </dgm:t>
    </dgm:pt>
    <dgm:pt modelId="{BE88EF1D-FBF8-48C2-99C2-76378B19A336}">
      <dgm:prSet phldrT="[Metin]"/>
      <dgm:spPr>
        <a:solidFill>
          <a:srgbClr val="CC0066"/>
        </a:solidFill>
      </dgm:spPr>
      <dgm:t>
        <a:bodyPr/>
        <a:lstStyle/>
        <a:p>
          <a:r>
            <a:rPr lang="tr-TR" dirty="0"/>
            <a:t>Maliyet-Etkinlik sağlama</a:t>
          </a:r>
        </a:p>
      </dgm:t>
    </dgm:pt>
    <dgm:pt modelId="{BF36B358-D62F-4EBA-BABF-6F299BCC3DFF}" type="parTrans" cxnId="{EAFA47C4-3469-4CB5-BEA7-726BF265E72A}">
      <dgm:prSet/>
      <dgm:spPr/>
      <dgm:t>
        <a:bodyPr/>
        <a:lstStyle/>
        <a:p>
          <a:endParaRPr lang="tr-TR"/>
        </a:p>
      </dgm:t>
    </dgm:pt>
    <dgm:pt modelId="{2E219BF2-CB10-4DDD-8A70-6423B6FA58C5}" type="sibTrans" cxnId="{EAFA47C4-3469-4CB5-BEA7-726BF265E72A}">
      <dgm:prSet/>
      <dgm:spPr/>
      <dgm:t>
        <a:bodyPr/>
        <a:lstStyle/>
        <a:p>
          <a:endParaRPr lang="tr-TR"/>
        </a:p>
      </dgm:t>
    </dgm:pt>
    <dgm:pt modelId="{60BB332A-9449-4B5A-AD24-C3AE66F23A52}" type="pres">
      <dgm:prSet presAssocID="{FF848D4D-0972-4D2A-8539-9EEE6BEFD21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A9C5BED-0E1D-4A08-AFB3-AE31B126F0B9}" type="pres">
      <dgm:prSet presAssocID="{057D2839-B5DF-4BCD-AA73-72A1779A302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04D8E20-6004-4A69-BF52-94C8259E496D}" type="pres">
      <dgm:prSet presAssocID="{0F4938C0-CB0D-4381-ADA6-4620C6378F22}" presName="sibTrans" presStyleCnt="0"/>
      <dgm:spPr/>
    </dgm:pt>
    <dgm:pt modelId="{1E1EF33D-AE28-4077-8637-5A23A5FF8859}" type="pres">
      <dgm:prSet presAssocID="{C8A15A79-0A3B-4B8F-A6D2-D4BC2961F3D2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35D4068-4DA3-476B-8A09-85243D2853BA}" type="pres">
      <dgm:prSet presAssocID="{F1BFAC3C-C545-4B01-A0C9-D1B065432BCB}" presName="sibTrans" presStyleCnt="0"/>
      <dgm:spPr/>
    </dgm:pt>
    <dgm:pt modelId="{EB68A8BC-F8D4-4060-9E66-15C553275E34}" type="pres">
      <dgm:prSet presAssocID="{47EE7E4B-0285-4082-929B-C61F8AF2712E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D1CC32B-338A-4490-94C9-3B1403BD25BD}" type="pres">
      <dgm:prSet presAssocID="{17F08924-9300-4A6B-B3D3-6ADFAA43BA49}" presName="sibTrans" presStyleCnt="0"/>
      <dgm:spPr/>
    </dgm:pt>
    <dgm:pt modelId="{9E7CC7A8-9839-4471-A9BE-3F4E52E2B012}" type="pres">
      <dgm:prSet presAssocID="{7120194B-8BDA-4F80-8F96-30EA10EC08AE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E66E901-FE52-4E8B-BBF5-9BC41FC073C6}" type="pres">
      <dgm:prSet presAssocID="{8DCB06F0-0B60-4E4E-94BF-96CA3BC7D5C6}" presName="sibTrans" presStyleCnt="0"/>
      <dgm:spPr/>
    </dgm:pt>
    <dgm:pt modelId="{F7F6AFC8-4C6D-4353-94F1-F21026B568B8}" type="pres">
      <dgm:prSet presAssocID="{151036AF-46BC-42F9-8816-F9EC77E49EC6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7A4BA5A-CDAE-4DB5-8753-7AD1DA12083A}" type="pres">
      <dgm:prSet presAssocID="{D3001383-4EFA-4EB3-8889-142E5F19D523}" presName="sibTrans" presStyleCnt="0"/>
      <dgm:spPr/>
    </dgm:pt>
    <dgm:pt modelId="{00629D18-B91A-455D-99DF-7677A8F8F2CD}" type="pres">
      <dgm:prSet presAssocID="{BE88EF1D-FBF8-48C2-99C2-76378B19A336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D9175795-2407-4DA7-8A0C-DF6862958D3F}" srcId="{FF848D4D-0972-4D2A-8539-9EEE6BEFD214}" destId="{057D2839-B5DF-4BCD-AA73-72A1779A3021}" srcOrd="0" destOrd="0" parTransId="{6BC93156-2075-41C1-BE0E-64F57A5B0B88}" sibTransId="{0F4938C0-CB0D-4381-ADA6-4620C6378F22}"/>
    <dgm:cxn modelId="{30DEE6B8-B2C4-4EFA-B712-9AE9AB3F4FC9}" srcId="{FF848D4D-0972-4D2A-8539-9EEE6BEFD214}" destId="{C8A15A79-0A3B-4B8F-A6D2-D4BC2961F3D2}" srcOrd="1" destOrd="0" parTransId="{9203EA00-0981-4B61-8BF1-1239E81617A7}" sibTransId="{F1BFAC3C-C545-4B01-A0C9-D1B065432BCB}"/>
    <dgm:cxn modelId="{797D5C3F-E7A6-4448-9FAE-EA40B2647EA7}" type="presOf" srcId="{47EE7E4B-0285-4082-929B-C61F8AF2712E}" destId="{EB68A8BC-F8D4-4060-9E66-15C553275E34}" srcOrd="0" destOrd="0" presId="urn:microsoft.com/office/officeart/2005/8/layout/default"/>
    <dgm:cxn modelId="{C76BDEF6-7B04-40F3-9051-F45F10D44E3E}" type="presOf" srcId="{057D2839-B5DF-4BCD-AA73-72A1779A3021}" destId="{7A9C5BED-0E1D-4A08-AFB3-AE31B126F0B9}" srcOrd="0" destOrd="0" presId="urn:microsoft.com/office/officeart/2005/8/layout/default"/>
    <dgm:cxn modelId="{B05BD84A-8FFD-402E-ADAB-2D8263C8DA7A}" type="presOf" srcId="{BE88EF1D-FBF8-48C2-99C2-76378B19A336}" destId="{00629D18-B91A-455D-99DF-7677A8F8F2CD}" srcOrd="0" destOrd="0" presId="urn:microsoft.com/office/officeart/2005/8/layout/default"/>
    <dgm:cxn modelId="{DEB86EFC-715D-44FB-8013-558B63D44AC6}" srcId="{FF848D4D-0972-4D2A-8539-9EEE6BEFD214}" destId="{7120194B-8BDA-4F80-8F96-30EA10EC08AE}" srcOrd="3" destOrd="0" parTransId="{9565A6FF-4C3E-4947-85EC-0416DE21EA61}" sibTransId="{8DCB06F0-0B60-4E4E-94BF-96CA3BC7D5C6}"/>
    <dgm:cxn modelId="{6AFE80F5-9E95-4571-AC48-2EBB3174AC99}" type="presOf" srcId="{7120194B-8BDA-4F80-8F96-30EA10EC08AE}" destId="{9E7CC7A8-9839-4471-A9BE-3F4E52E2B012}" srcOrd="0" destOrd="0" presId="urn:microsoft.com/office/officeart/2005/8/layout/default"/>
    <dgm:cxn modelId="{2C728034-F01B-4B96-9CF4-BD48EBFFDA6F}" srcId="{FF848D4D-0972-4D2A-8539-9EEE6BEFD214}" destId="{151036AF-46BC-42F9-8816-F9EC77E49EC6}" srcOrd="4" destOrd="0" parTransId="{EBD83477-5E0A-48E7-9F3B-E0ABA494E38C}" sibTransId="{D3001383-4EFA-4EB3-8889-142E5F19D523}"/>
    <dgm:cxn modelId="{7FBD18D3-5D3C-472D-9403-5896C540CFEE}" type="presOf" srcId="{C8A15A79-0A3B-4B8F-A6D2-D4BC2961F3D2}" destId="{1E1EF33D-AE28-4077-8637-5A23A5FF8859}" srcOrd="0" destOrd="0" presId="urn:microsoft.com/office/officeart/2005/8/layout/default"/>
    <dgm:cxn modelId="{6107A6AA-93D7-4646-89F4-02F40C48F23D}" srcId="{FF848D4D-0972-4D2A-8539-9EEE6BEFD214}" destId="{47EE7E4B-0285-4082-929B-C61F8AF2712E}" srcOrd="2" destOrd="0" parTransId="{F166EB0A-BF5C-41C9-A5F0-869F7E325221}" sibTransId="{17F08924-9300-4A6B-B3D3-6ADFAA43BA49}"/>
    <dgm:cxn modelId="{64EB9EAC-A850-4DF4-BAEF-2CC49CAA2B63}" type="presOf" srcId="{FF848D4D-0972-4D2A-8539-9EEE6BEFD214}" destId="{60BB332A-9449-4B5A-AD24-C3AE66F23A52}" srcOrd="0" destOrd="0" presId="urn:microsoft.com/office/officeart/2005/8/layout/default"/>
    <dgm:cxn modelId="{EAFA47C4-3469-4CB5-BEA7-726BF265E72A}" srcId="{FF848D4D-0972-4D2A-8539-9EEE6BEFD214}" destId="{BE88EF1D-FBF8-48C2-99C2-76378B19A336}" srcOrd="5" destOrd="0" parTransId="{BF36B358-D62F-4EBA-BABF-6F299BCC3DFF}" sibTransId="{2E219BF2-CB10-4DDD-8A70-6423B6FA58C5}"/>
    <dgm:cxn modelId="{A5EE897D-FB8F-4F52-8A73-60A153B77FFD}" type="presOf" srcId="{151036AF-46BC-42F9-8816-F9EC77E49EC6}" destId="{F7F6AFC8-4C6D-4353-94F1-F21026B568B8}" srcOrd="0" destOrd="0" presId="urn:microsoft.com/office/officeart/2005/8/layout/default"/>
    <dgm:cxn modelId="{823B7A1B-F129-4BD8-A768-2EFACF468EF1}" type="presParOf" srcId="{60BB332A-9449-4B5A-AD24-C3AE66F23A52}" destId="{7A9C5BED-0E1D-4A08-AFB3-AE31B126F0B9}" srcOrd="0" destOrd="0" presId="urn:microsoft.com/office/officeart/2005/8/layout/default"/>
    <dgm:cxn modelId="{2BE768BD-9748-40CF-99BC-E6AE9636EE4A}" type="presParOf" srcId="{60BB332A-9449-4B5A-AD24-C3AE66F23A52}" destId="{D04D8E20-6004-4A69-BF52-94C8259E496D}" srcOrd="1" destOrd="0" presId="urn:microsoft.com/office/officeart/2005/8/layout/default"/>
    <dgm:cxn modelId="{B25561CD-2EB0-4126-8DA9-4786E3892A04}" type="presParOf" srcId="{60BB332A-9449-4B5A-AD24-C3AE66F23A52}" destId="{1E1EF33D-AE28-4077-8637-5A23A5FF8859}" srcOrd="2" destOrd="0" presId="urn:microsoft.com/office/officeart/2005/8/layout/default"/>
    <dgm:cxn modelId="{AC58BD1B-287B-4FB2-B830-B3679E4D207E}" type="presParOf" srcId="{60BB332A-9449-4B5A-AD24-C3AE66F23A52}" destId="{435D4068-4DA3-476B-8A09-85243D2853BA}" srcOrd="3" destOrd="0" presId="urn:microsoft.com/office/officeart/2005/8/layout/default"/>
    <dgm:cxn modelId="{3BF374B4-496B-4C21-BD6D-268C3EF4295B}" type="presParOf" srcId="{60BB332A-9449-4B5A-AD24-C3AE66F23A52}" destId="{EB68A8BC-F8D4-4060-9E66-15C553275E34}" srcOrd="4" destOrd="0" presId="urn:microsoft.com/office/officeart/2005/8/layout/default"/>
    <dgm:cxn modelId="{4EC582A3-ED2A-49AE-B97D-9796B37B0A72}" type="presParOf" srcId="{60BB332A-9449-4B5A-AD24-C3AE66F23A52}" destId="{ED1CC32B-338A-4490-94C9-3B1403BD25BD}" srcOrd="5" destOrd="0" presId="urn:microsoft.com/office/officeart/2005/8/layout/default"/>
    <dgm:cxn modelId="{B798CA1B-D8E3-4D24-AF56-DFBC5D741A56}" type="presParOf" srcId="{60BB332A-9449-4B5A-AD24-C3AE66F23A52}" destId="{9E7CC7A8-9839-4471-A9BE-3F4E52E2B012}" srcOrd="6" destOrd="0" presId="urn:microsoft.com/office/officeart/2005/8/layout/default"/>
    <dgm:cxn modelId="{C585BABE-E5A6-4032-B33F-986C4FBF31F5}" type="presParOf" srcId="{60BB332A-9449-4B5A-AD24-C3AE66F23A52}" destId="{2E66E901-FE52-4E8B-BBF5-9BC41FC073C6}" srcOrd="7" destOrd="0" presId="urn:microsoft.com/office/officeart/2005/8/layout/default"/>
    <dgm:cxn modelId="{5ECF1A84-D6A0-48D2-A4A8-5210E11FC883}" type="presParOf" srcId="{60BB332A-9449-4B5A-AD24-C3AE66F23A52}" destId="{F7F6AFC8-4C6D-4353-94F1-F21026B568B8}" srcOrd="8" destOrd="0" presId="urn:microsoft.com/office/officeart/2005/8/layout/default"/>
    <dgm:cxn modelId="{3FA7866A-0898-4101-A63E-494ACDCDA2C2}" type="presParOf" srcId="{60BB332A-9449-4B5A-AD24-C3AE66F23A52}" destId="{07A4BA5A-CDAE-4DB5-8753-7AD1DA12083A}" srcOrd="9" destOrd="0" presId="urn:microsoft.com/office/officeart/2005/8/layout/default"/>
    <dgm:cxn modelId="{7CF95A69-CEDE-44A2-AFC9-978547C2F4EE}" type="presParOf" srcId="{60BB332A-9449-4B5A-AD24-C3AE66F23A52}" destId="{00629D18-B91A-455D-99DF-7677A8F8F2CD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54D81AC-07FB-4233-AB9D-5D238AB4122D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80ADEFA0-33E3-4B3E-9B8F-6209B846F9E6}">
      <dgm:prSet phldrT="[Metin]" custT="1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tr-TR" sz="2400" dirty="0"/>
            <a:t>CIN3’te %85-95 </a:t>
          </a:r>
          <a:r>
            <a:rPr lang="tr-TR" sz="2400" dirty="0" err="1"/>
            <a:t>kript</a:t>
          </a:r>
          <a:r>
            <a:rPr lang="tr-TR" sz="2400" dirty="0"/>
            <a:t> uzanımı</a:t>
          </a:r>
        </a:p>
      </dgm:t>
    </dgm:pt>
    <dgm:pt modelId="{CFA3FBD3-8F21-42D3-A29D-9BFDEC47325E}" type="parTrans" cxnId="{F733A8E7-74F1-44DE-8E54-50DF1F00C552}">
      <dgm:prSet/>
      <dgm:spPr/>
      <dgm:t>
        <a:bodyPr/>
        <a:lstStyle/>
        <a:p>
          <a:endParaRPr lang="tr-TR"/>
        </a:p>
      </dgm:t>
    </dgm:pt>
    <dgm:pt modelId="{35A02B36-8AB9-43F8-90C7-A0ECE6E1DC63}" type="sibTrans" cxnId="{F733A8E7-74F1-44DE-8E54-50DF1F00C552}">
      <dgm:prSet/>
      <dgm:spPr/>
      <dgm:t>
        <a:bodyPr/>
        <a:lstStyle/>
        <a:p>
          <a:endParaRPr lang="tr-TR"/>
        </a:p>
      </dgm:t>
    </dgm:pt>
    <dgm:pt modelId="{DACA41A4-DAC9-4011-AA78-5ACD1401B5E9}">
      <dgm:prSet phldrT="[Metin]"/>
      <dgm:spPr>
        <a:solidFill>
          <a:schemeClr val="tx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tr-TR" dirty="0"/>
            <a:t>Olguların %96’sında derinlik &lt;2.9mm</a:t>
          </a:r>
        </a:p>
      </dgm:t>
    </dgm:pt>
    <dgm:pt modelId="{456238E7-9962-4A73-A745-C0C94B2D4825}" type="parTrans" cxnId="{10E4001D-A611-4DF9-81F0-D1225ACFC3AB}">
      <dgm:prSet/>
      <dgm:spPr/>
      <dgm:t>
        <a:bodyPr/>
        <a:lstStyle/>
        <a:p>
          <a:endParaRPr lang="tr-TR"/>
        </a:p>
      </dgm:t>
    </dgm:pt>
    <dgm:pt modelId="{5595AD58-8EFB-4BF2-90B8-81A927B31AFC}" type="sibTrans" cxnId="{10E4001D-A611-4DF9-81F0-D1225ACFC3AB}">
      <dgm:prSet/>
      <dgm:spPr/>
      <dgm:t>
        <a:bodyPr/>
        <a:lstStyle/>
        <a:p>
          <a:endParaRPr lang="tr-TR"/>
        </a:p>
      </dgm:t>
    </dgm:pt>
    <dgm:pt modelId="{AD3B60A0-D88E-4469-B198-65C8A13CDEF7}">
      <dgm:prSet phldrT="[Metin]"/>
      <dgm:spPr>
        <a:solidFill>
          <a:schemeClr val="tx2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tr-TR" dirty="0" err="1"/>
            <a:t>Kriptler</a:t>
          </a:r>
          <a:r>
            <a:rPr lang="tr-TR" dirty="0"/>
            <a:t> için etkin derinlik 3.8mm</a:t>
          </a:r>
        </a:p>
      </dgm:t>
    </dgm:pt>
    <dgm:pt modelId="{B8E00590-91A0-4F97-910A-B7CE917FF32C}" type="parTrans" cxnId="{C2E40874-FAC0-44CD-BD01-9D6A218C5FE1}">
      <dgm:prSet/>
      <dgm:spPr/>
      <dgm:t>
        <a:bodyPr/>
        <a:lstStyle/>
        <a:p>
          <a:endParaRPr lang="tr-TR"/>
        </a:p>
      </dgm:t>
    </dgm:pt>
    <dgm:pt modelId="{BB401C31-6AB2-4CD8-B806-616703104A8D}" type="sibTrans" cxnId="{C2E40874-FAC0-44CD-BD01-9D6A218C5FE1}">
      <dgm:prSet/>
      <dgm:spPr/>
      <dgm:t>
        <a:bodyPr/>
        <a:lstStyle/>
        <a:p>
          <a:endParaRPr lang="tr-TR"/>
        </a:p>
      </dgm:t>
    </dgm:pt>
    <dgm:pt modelId="{F8282893-2B9D-4DE1-9C29-F868484344D5}">
      <dgm:prSet phldrT="[Metin]" custT="1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tr-TR" sz="2400" b="1" dirty="0"/>
            <a:t>Tedavi için etkin derinlik 7mm</a:t>
          </a:r>
        </a:p>
      </dgm:t>
    </dgm:pt>
    <dgm:pt modelId="{08D776C5-FB32-4068-9F4C-D2242A44456D}" type="parTrans" cxnId="{C3802D74-CEF6-4D53-9641-03E786380677}">
      <dgm:prSet/>
      <dgm:spPr/>
      <dgm:t>
        <a:bodyPr/>
        <a:lstStyle/>
        <a:p>
          <a:endParaRPr lang="tr-TR"/>
        </a:p>
      </dgm:t>
    </dgm:pt>
    <dgm:pt modelId="{4CDF5B32-1C90-43E2-AF2E-3FA18F42CF35}" type="sibTrans" cxnId="{C3802D74-CEF6-4D53-9641-03E786380677}">
      <dgm:prSet/>
      <dgm:spPr/>
      <dgm:t>
        <a:bodyPr/>
        <a:lstStyle/>
        <a:p>
          <a:endParaRPr lang="tr-TR"/>
        </a:p>
      </dgm:t>
    </dgm:pt>
    <dgm:pt modelId="{C95C14D1-A96F-4BB2-9F5D-0C17D86CCD8C}" type="pres">
      <dgm:prSet presAssocID="{354D81AC-07FB-4233-AB9D-5D238AB4122D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tr-TR"/>
        </a:p>
      </dgm:t>
    </dgm:pt>
    <dgm:pt modelId="{4C38D53E-E11F-4440-9E27-101DC41FB289}" type="pres">
      <dgm:prSet presAssocID="{354D81AC-07FB-4233-AB9D-5D238AB4122D}" presName="pyramid" presStyleLbl="node1" presStyleIdx="0" presStyleCnt="1"/>
      <dgm:spPr>
        <a:gradFill flip="none" rotWithShape="0">
          <a:gsLst>
            <a:gs pos="25000">
              <a:srgbClr val="FFC000"/>
            </a:gs>
            <a:gs pos="0">
              <a:srgbClr val="C00000"/>
            </a:gs>
            <a:gs pos="50000">
              <a:schemeClr val="accen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</dgm:spPr>
    </dgm:pt>
    <dgm:pt modelId="{57EEB9BE-0311-43F8-86F2-FBD6619118D1}" type="pres">
      <dgm:prSet presAssocID="{354D81AC-07FB-4233-AB9D-5D238AB4122D}" presName="theList" presStyleCnt="0"/>
      <dgm:spPr/>
    </dgm:pt>
    <dgm:pt modelId="{AD650E3C-58B1-412A-B929-210132733DE5}" type="pres">
      <dgm:prSet presAssocID="{80ADEFA0-33E3-4B3E-9B8F-6209B846F9E6}" presName="aNode" presStyleLbl="fgAcc1" presStyleIdx="0" presStyleCnt="4" custScaleX="17087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202ECBE-D2A9-4530-9D41-549B52ED4694}" type="pres">
      <dgm:prSet presAssocID="{80ADEFA0-33E3-4B3E-9B8F-6209B846F9E6}" presName="aSpace" presStyleCnt="0"/>
      <dgm:spPr/>
    </dgm:pt>
    <dgm:pt modelId="{B598704A-8E33-47CF-9947-04189F2391CF}" type="pres">
      <dgm:prSet presAssocID="{DACA41A4-DAC9-4011-AA78-5ACD1401B5E9}" presName="aNode" presStyleLbl="fgAcc1" presStyleIdx="1" presStyleCnt="4" custScaleX="17263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4C67A5D-E5A5-4D3F-B56C-2619B0D05955}" type="pres">
      <dgm:prSet presAssocID="{DACA41A4-DAC9-4011-AA78-5ACD1401B5E9}" presName="aSpace" presStyleCnt="0"/>
      <dgm:spPr/>
    </dgm:pt>
    <dgm:pt modelId="{83CA5D1B-C742-40BE-8A59-06FEF78A3E8E}" type="pres">
      <dgm:prSet presAssocID="{AD3B60A0-D88E-4469-B198-65C8A13CDEF7}" presName="aNode" presStyleLbl="fgAcc1" presStyleIdx="2" presStyleCnt="4" custScaleX="17351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58E70D5-4221-4919-B654-73E7765CCED7}" type="pres">
      <dgm:prSet presAssocID="{AD3B60A0-D88E-4469-B198-65C8A13CDEF7}" presName="aSpace" presStyleCnt="0"/>
      <dgm:spPr/>
    </dgm:pt>
    <dgm:pt modelId="{09506220-F600-4E03-AD0D-E18F1E5BBF2E}" type="pres">
      <dgm:prSet presAssocID="{F8282893-2B9D-4DE1-9C29-F868484344D5}" presName="aNode" presStyleLbl="fgAcc1" presStyleIdx="3" presStyleCnt="4" custScaleX="17482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E0F6261-A02D-4AF8-9043-CA8A9C122920}" type="pres">
      <dgm:prSet presAssocID="{F8282893-2B9D-4DE1-9C29-F868484344D5}" presName="aSpace" presStyleCnt="0"/>
      <dgm:spPr/>
    </dgm:pt>
  </dgm:ptLst>
  <dgm:cxnLst>
    <dgm:cxn modelId="{EFB67024-423B-4E2E-89C8-CDD0A6B6025E}" type="presOf" srcId="{80ADEFA0-33E3-4B3E-9B8F-6209B846F9E6}" destId="{AD650E3C-58B1-412A-B929-210132733DE5}" srcOrd="0" destOrd="0" presId="urn:microsoft.com/office/officeart/2005/8/layout/pyramid2"/>
    <dgm:cxn modelId="{C3802D74-CEF6-4D53-9641-03E786380677}" srcId="{354D81AC-07FB-4233-AB9D-5D238AB4122D}" destId="{F8282893-2B9D-4DE1-9C29-F868484344D5}" srcOrd="3" destOrd="0" parTransId="{08D776C5-FB32-4068-9F4C-D2242A44456D}" sibTransId="{4CDF5B32-1C90-43E2-AF2E-3FA18F42CF35}"/>
    <dgm:cxn modelId="{73D046C3-AADA-46D9-90F7-C27DB3431875}" type="presOf" srcId="{DACA41A4-DAC9-4011-AA78-5ACD1401B5E9}" destId="{B598704A-8E33-47CF-9947-04189F2391CF}" srcOrd="0" destOrd="0" presId="urn:microsoft.com/office/officeart/2005/8/layout/pyramid2"/>
    <dgm:cxn modelId="{22B90BD1-22D8-47D5-9BFB-1D9BC111BAC2}" type="presOf" srcId="{354D81AC-07FB-4233-AB9D-5D238AB4122D}" destId="{C95C14D1-A96F-4BB2-9F5D-0C17D86CCD8C}" srcOrd="0" destOrd="0" presId="urn:microsoft.com/office/officeart/2005/8/layout/pyramid2"/>
    <dgm:cxn modelId="{F733A8E7-74F1-44DE-8E54-50DF1F00C552}" srcId="{354D81AC-07FB-4233-AB9D-5D238AB4122D}" destId="{80ADEFA0-33E3-4B3E-9B8F-6209B846F9E6}" srcOrd="0" destOrd="0" parTransId="{CFA3FBD3-8F21-42D3-A29D-9BFDEC47325E}" sibTransId="{35A02B36-8AB9-43F8-90C7-A0ECE6E1DC63}"/>
    <dgm:cxn modelId="{C2E40874-FAC0-44CD-BD01-9D6A218C5FE1}" srcId="{354D81AC-07FB-4233-AB9D-5D238AB4122D}" destId="{AD3B60A0-D88E-4469-B198-65C8A13CDEF7}" srcOrd="2" destOrd="0" parTransId="{B8E00590-91A0-4F97-910A-B7CE917FF32C}" sibTransId="{BB401C31-6AB2-4CD8-B806-616703104A8D}"/>
    <dgm:cxn modelId="{826BF1B0-4B1A-44B6-8822-465F3EC211C5}" type="presOf" srcId="{F8282893-2B9D-4DE1-9C29-F868484344D5}" destId="{09506220-F600-4E03-AD0D-E18F1E5BBF2E}" srcOrd="0" destOrd="0" presId="urn:microsoft.com/office/officeart/2005/8/layout/pyramid2"/>
    <dgm:cxn modelId="{10E4001D-A611-4DF9-81F0-D1225ACFC3AB}" srcId="{354D81AC-07FB-4233-AB9D-5D238AB4122D}" destId="{DACA41A4-DAC9-4011-AA78-5ACD1401B5E9}" srcOrd="1" destOrd="0" parTransId="{456238E7-9962-4A73-A745-C0C94B2D4825}" sibTransId="{5595AD58-8EFB-4BF2-90B8-81A927B31AFC}"/>
    <dgm:cxn modelId="{780D1909-E7DA-4908-A3C3-F7C3CFFEDD65}" type="presOf" srcId="{AD3B60A0-D88E-4469-B198-65C8A13CDEF7}" destId="{83CA5D1B-C742-40BE-8A59-06FEF78A3E8E}" srcOrd="0" destOrd="0" presId="urn:microsoft.com/office/officeart/2005/8/layout/pyramid2"/>
    <dgm:cxn modelId="{65FBDA00-D9EB-433C-B16B-C8E58A38E028}" type="presParOf" srcId="{C95C14D1-A96F-4BB2-9F5D-0C17D86CCD8C}" destId="{4C38D53E-E11F-4440-9E27-101DC41FB289}" srcOrd="0" destOrd="0" presId="urn:microsoft.com/office/officeart/2005/8/layout/pyramid2"/>
    <dgm:cxn modelId="{C6764D11-87D9-42D5-8B70-EEEC7E240106}" type="presParOf" srcId="{C95C14D1-A96F-4BB2-9F5D-0C17D86CCD8C}" destId="{57EEB9BE-0311-43F8-86F2-FBD6619118D1}" srcOrd="1" destOrd="0" presId="urn:microsoft.com/office/officeart/2005/8/layout/pyramid2"/>
    <dgm:cxn modelId="{E4E6B142-23FB-4EEF-9326-A7EBBAB610B4}" type="presParOf" srcId="{57EEB9BE-0311-43F8-86F2-FBD6619118D1}" destId="{AD650E3C-58B1-412A-B929-210132733DE5}" srcOrd="0" destOrd="0" presId="urn:microsoft.com/office/officeart/2005/8/layout/pyramid2"/>
    <dgm:cxn modelId="{D60BE4B6-A22D-4D42-8DBE-EAAE31B51CCF}" type="presParOf" srcId="{57EEB9BE-0311-43F8-86F2-FBD6619118D1}" destId="{E202ECBE-D2A9-4530-9D41-549B52ED4694}" srcOrd="1" destOrd="0" presId="urn:microsoft.com/office/officeart/2005/8/layout/pyramid2"/>
    <dgm:cxn modelId="{9871ADD5-4667-44EC-B3D3-CFD092E75F75}" type="presParOf" srcId="{57EEB9BE-0311-43F8-86F2-FBD6619118D1}" destId="{B598704A-8E33-47CF-9947-04189F2391CF}" srcOrd="2" destOrd="0" presId="urn:microsoft.com/office/officeart/2005/8/layout/pyramid2"/>
    <dgm:cxn modelId="{2E00C414-5F3A-4E9B-AA07-6564674919F9}" type="presParOf" srcId="{57EEB9BE-0311-43F8-86F2-FBD6619118D1}" destId="{64C67A5D-E5A5-4D3F-B56C-2619B0D05955}" srcOrd="3" destOrd="0" presId="urn:microsoft.com/office/officeart/2005/8/layout/pyramid2"/>
    <dgm:cxn modelId="{F3BF7212-7838-482D-8FE1-CB8A8B78E8EB}" type="presParOf" srcId="{57EEB9BE-0311-43F8-86F2-FBD6619118D1}" destId="{83CA5D1B-C742-40BE-8A59-06FEF78A3E8E}" srcOrd="4" destOrd="0" presId="urn:microsoft.com/office/officeart/2005/8/layout/pyramid2"/>
    <dgm:cxn modelId="{F34C23DC-3F64-471C-A9DC-0B37E48188D5}" type="presParOf" srcId="{57EEB9BE-0311-43F8-86F2-FBD6619118D1}" destId="{158E70D5-4221-4919-B654-73E7765CCED7}" srcOrd="5" destOrd="0" presId="urn:microsoft.com/office/officeart/2005/8/layout/pyramid2"/>
    <dgm:cxn modelId="{14D17976-D50B-417D-B7FF-9228E29F5262}" type="presParOf" srcId="{57EEB9BE-0311-43F8-86F2-FBD6619118D1}" destId="{09506220-F600-4E03-AD0D-E18F1E5BBF2E}" srcOrd="6" destOrd="0" presId="urn:microsoft.com/office/officeart/2005/8/layout/pyramid2"/>
    <dgm:cxn modelId="{2EB1DF1B-4EED-4E06-A404-B8C443B5C6CC}" type="presParOf" srcId="{57EEB9BE-0311-43F8-86F2-FBD6619118D1}" destId="{0E0F6261-A02D-4AF8-9043-CA8A9C122920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448733A-83C5-44CC-90F3-BCDFCE1C6527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4D363932-DEEF-4E3E-87B8-9C51214FE41E}">
      <dgm:prSet phldrT="[Metin]"/>
      <dgm:spPr>
        <a:solidFill>
          <a:srgbClr val="00B0F0"/>
        </a:solidFill>
      </dgm:spPr>
      <dgm:t>
        <a:bodyPr/>
        <a:lstStyle/>
        <a:p>
          <a:r>
            <a:rPr lang="tr-TR" dirty="0" err="1"/>
            <a:t>Nüks</a:t>
          </a:r>
          <a:r>
            <a:rPr lang="tr-TR" dirty="0"/>
            <a:t> Riski</a:t>
          </a:r>
        </a:p>
      </dgm:t>
    </dgm:pt>
    <dgm:pt modelId="{F6900E1D-C01D-4E5A-963F-D98D7F94DAD2}" type="parTrans" cxnId="{2EC6FADC-D4CB-4784-9D2D-EFF806A52343}">
      <dgm:prSet/>
      <dgm:spPr/>
      <dgm:t>
        <a:bodyPr/>
        <a:lstStyle/>
        <a:p>
          <a:endParaRPr lang="tr-TR"/>
        </a:p>
      </dgm:t>
    </dgm:pt>
    <dgm:pt modelId="{287A3A18-C0B8-477D-ADB1-BB06F4F5085D}" type="sibTrans" cxnId="{2EC6FADC-D4CB-4784-9D2D-EFF806A52343}">
      <dgm:prSet/>
      <dgm:spPr/>
      <dgm:t>
        <a:bodyPr/>
        <a:lstStyle/>
        <a:p>
          <a:endParaRPr lang="tr-TR"/>
        </a:p>
      </dgm:t>
    </dgm:pt>
    <dgm:pt modelId="{A073E6A9-720F-494F-ADFC-A19BCC804AE0}">
      <dgm:prSet phldrT="[Metin]"/>
      <dgm:spPr>
        <a:solidFill>
          <a:srgbClr val="7030A0"/>
        </a:solidFill>
      </dgm:spPr>
      <dgm:t>
        <a:bodyPr/>
        <a:lstStyle/>
        <a:p>
          <a:r>
            <a:rPr lang="tr-TR" dirty="0"/>
            <a:t>Pozitif sınır</a:t>
          </a:r>
        </a:p>
      </dgm:t>
    </dgm:pt>
    <dgm:pt modelId="{05ACC259-412D-4EAF-AACA-CA44D88DFA42}" type="parTrans" cxnId="{E740C0DA-8FF3-4182-8F18-640635FADD7D}">
      <dgm:prSet/>
      <dgm:spPr/>
      <dgm:t>
        <a:bodyPr/>
        <a:lstStyle/>
        <a:p>
          <a:endParaRPr lang="tr-TR"/>
        </a:p>
      </dgm:t>
    </dgm:pt>
    <dgm:pt modelId="{E6A866A1-03B4-4E36-8048-4C5FF3865364}" type="sibTrans" cxnId="{E740C0DA-8FF3-4182-8F18-640635FADD7D}">
      <dgm:prSet/>
      <dgm:spPr/>
      <dgm:t>
        <a:bodyPr/>
        <a:lstStyle/>
        <a:p>
          <a:endParaRPr lang="tr-TR"/>
        </a:p>
      </dgm:t>
    </dgm:pt>
    <dgm:pt modelId="{E0E6E24C-6A88-409D-83BC-749CEF20BC5B}">
      <dgm:prSet phldrT="[Metin]"/>
      <dgm:spPr>
        <a:solidFill>
          <a:srgbClr val="92D050"/>
        </a:solidFill>
      </dgm:spPr>
      <dgm:t>
        <a:bodyPr/>
        <a:lstStyle/>
        <a:p>
          <a:r>
            <a:rPr lang="tr-TR" dirty="0" err="1"/>
            <a:t>Endoservikal</a:t>
          </a:r>
          <a:r>
            <a:rPr lang="tr-TR" dirty="0"/>
            <a:t> </a:t>
          </a:r>
          <a:r>
            <a:rPr lang="tr-TR" dirty="0" err="1"/>
            <a:t>gland</a:t>
          </a:r>
          <a:r>
            <a:rPr lang="tr-TR" dirty="0"/>
            <a:t> tutulumu</a:t>
          </a:r>
        </a:p>
      </dgm:t>
    </dgm:pt>
    <dgm:pt modelId="{151FC030-61CE-47A8-94B8-F72AB70F797E}" type="parTrans" cxnId="{7DAD73E2-947F-4E98-9ABC-FC75AEB3F66C}">
      <dgm:prSet/>
      <dgm:spPr/>
      <dgm:t>
        <a:bodyPr/>
        <a:lstStyle/>
        <a:p>
          <a:endParaRPr lang="tr-TR"/>
        </a:p>
      </dgm:t>
    </dgm:pt>
    <dgm:pt modelId="{0F5B5F4D-1B01-4D98-B4D8-9F278E123492}" type="sibTrans" cxnId="{7DAD73E2-947F-4E98-9ABC-FC75AEB3F66C}">
      <dgm:prSet/>
      <dgm:spPr/>
      <dgm:t>
        <a:bodyPr/>
        <a:lstStyle/>
        <a:p>
          <a:endParaRPr lang="tr-TR"/>
        </a:p>
      </dgm:t>
    </dgm:pt>
    <dgm:pt modelId="{7FB145D8-2076-426A-BE17-53B60A8F3224}">
      <dgm:prSet phldrT="[Metin]"/>
      <dgm:spPr>
        <a:solidFill>
          <a:srgbClr val="FFC000"/>
        </a:solidFill>
      </dgm:spPr>
      <dgm:t>
        <a:bodyPr/>
        <a:lstStyle/>
        <a:p>
          <a:r>
            <a:rPr lang="tr-TR" dirty="0" err="1"/>
            <a:t>Multipl</a:t>
          </a:r>
          <a:r>
            <a:rPr lang="tr-TR" dirty="0"/>
            <a:t> kadran tutulumu</a:t>
          </a:r>
        </a:p>
      </dgm:t>
    </dgm:pt>
    <dgm:pt modelId="{A33326F6-F125-4612-9010-24BC19C483EE}" type="parTrans" cxnId="{BBD25D93-F8FE-43B5-85E6-3384ECFB979F}">
      <dgm:prSet/>
      <dgm:spPr/>
      <dgm:t>
        <a:bodyPr/>
        <a:lstStyle/>
        <a:p>
          <a:endParaRPr lang="tr-TR"/>
        </a:p>
      </dgm:t>
    </dgm:pt>
    <dgm:pt modelId="{EB40C08F-EEA3-4D2F-BF66-23B235731C5D}" type="sibTrans" cxnId="{BBD25D93-F8FE-43B5-85E6-3384ECFB979F}">
      <dgm:prSet/>
      <dgm:spPr/>
      <dgm:t>
        <a:bodyPr/>
        <a:lstStyle/>
        <a:p>
          <a:endParaRPr lang="tr-TR"/>
        </a:p>
      </dgm:t>
    </dgm:pt>
    <dgm:pt modelId="{5DC1BE57-D254-45D5-AA3A-DAA7BE3F297B}">
      <dgm:prSet phldrT="[Metin]"/>
      <dgm:spPr>
        <a:solidFill>
          <a:srgbClr val="FF0000"/>
        </a:solidFill>
      </dgm:spPr>
      <dgm:t>
        <a:bodyPr/>
        <a:lstStyle/>
        <a:p>
          <a:r>
            <a:rPr lang="tr-TR" dirty="0"/>
            <a:t>İleri Yaş</a:t>
          </a:r>
        </a:p>
      </dgm:t>
    </dgm:pt>
    <dgm:pt modelId="{2B9D31DC-3D45-4EB1-93DF-1C33FBEAB261}" type="parTrans" cxnId="{EF2D86B1-D14F-4ED9-A123-1F2B350B4EBB}">
      <dgm:prSet/>
      <dgm:spPr/>
      <dgm:t>
        <a:bodyPr/>
        <a:lstStyle/>
        <a:p>
          <a:endParaRPr lang="tr-TR"/>
        </a:p>
      </dgm:t>
    </dgm:pt>
    <dgm:pt modelId="{77EEE78A-30B9-4B7C-A754-4149EF1BE12B}" type="sibTrans" cxnId="{EF2D86B1-D14F-4ED9-A123-1F2B350B4EBB}">
      <dgm:prSet/>
      <dgm:spPr/>
      <dgm:t>
        <a:bodyPr/>
        <a:lstStyle/>
        <a:p>
          <a:endParaRPr lang="tr-TR"/>
        </a:p>
      </dgm:t>
    </dgm:pt>
    <dgm:pt modelId="{BD1F7F9F-8ADD-40BB-857C-95E9948AE228}" type="pres">
      <dgm:prSet presAssocID="{D448733A-83C5-44CC-90F3-BCDFCE1C6527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118FCFD-8054-4792-96F4-135237C96C6C}" type="pres">
      <dgm:prSet presAssocID="{4D363932-DEEF-4E3E-87B8-9C51214FE41E}" presName="roof" presStyleLbl="dkBgShp" presStyleIdx="0" presStyleCnt="2"/>
      <dgm:spPr/>
      <dgm:t>
        <a:bodyPr/>
        <a:lstStyle/>
        <a:p>
          <a:endParaRPr lang="tr-TR"/>
        </a:p>
      </dgm:t>
    </dgm:pt>
    <dgm:pt modelId="{979B5A0F-C300-4E69-9776-C45D48C847F2}" type="pres">
      <dgm:prSet presAssocID="{4D363932-DEEF-4E3E-87B8-9C51214FE41E}" presName="pillars" presStyleCnt="0"/>
      <dgm:spPr/>
    </dgm:pt>
    <dgm:pt modelId="{6F6F615B-F903-4B56-B9CB-E1D7D04AAB06}" type="pres">
      <dgm:prSet presAssocID="{4D363932-DEEF-4E3E-87B8-9C51214FE41E}" presName="pillar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2747DF3-305D-4ABB-AB37-BB509863E676}" type="pres">
      <dgm:prSet presAssocID="{E0E6E24C-6A88-409D-83BC-749CEF20BC5B}" presName="pillar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32FF1BF-CE0B-4EE0-A28C-9FED3F3EBBC2}" type="pres">
      <dgm:prSet presAssocID="{7FB145D8-2076-426A-BE17-53B60A8F3224}" presName="pillar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4B53363-5C5B-4522-BE6E-F13ED41D093B}" type="pres">
      <dgm:prSet presAssocID="{5DC1BE57-D254-45D5-AA3A-DAA7BE3F297B}" presName="pillar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798A66E-06B9-4022-BBA7-3CC2FF81682D}" type="pres">
      <dgm:prSet presAssocID="{4D363932-DEEF-4E3E-87B8-9C51214FE41E}" presName="base" presStyleLbl="dkBgShp" presStyleIdx="1" presStyleCnt="2"/>
      <dgm:spPr>
        <a:solidFill>
          <a:srgbClr val="00B0F0"/>
        </a:solidFill>
      </dgm:spPr>
    </dgm:pt>
  </dgm:ptLst>
  <dgm:cxnLst>
    <dgm:cxn modelId="{BBD25D93-F8FE-43B5-85E6-3384ECFB979F}" srcId="{4D363932-DEEF-4E3E-87B8-9C51214FE41E}" destId="{7FB145D8-2076-426A-BE17-53B60A8F3224}" srcOrd="2" destOrd="0" parTransId="{A33326F6-F125-4612-9010-24BC19C483EE}" sibTransId="{EB40C08F-EEA3-4D2F-BF66-23B235731C5D}"/>
    <dgm:cxn modelId="{CD41F558-D790-471A-8D9E-0E557EFC59F8}" type="presOf" srcId="{A073E6A9-720F-494F-ADFC-A19BCC804AE0}" destId="{6F6F615B-F903-4B56-B9CB-E1D7D04AAB06}" srcOrd="0" destOrd="0" presId="urn:microsoft.com/office/officeart/2005/8/layout/hList3"/>
    <dgm:cxn modelId="{DC8A6A70-10FF-48FF-9B78-AE6C905A8795}" type="presOf" srcId="{5DC1BE57-D254-45D5-AA3A-DAA7BE3F297B}" destId="{64B53363-5C5B-4522-BE6E-F13ED41D093B}" srcOrd="0" destOrd="0" presId="urn:microsoft.com/office/officeart/2005/8/layout/hList3"/>
    <dgm:cxn modelId="{7DAD73E2-947F-4E98-9ABC-FC75AEB3F66C}" srcId="{4D363932-DEEF-4E3E-87B8-9C51214FE41E}" destId="{E0E6E24C-6A88-409D-83BC-749CEF20BC5B}" srcOrd="1" destOrd="0" parTransId="{151FC030-61CE-47A8-94B8-F72AB70F797E}" sibTransId="{0F5B5F4D-1B01-4D98-B4D8-9F278E123492}"/>
    <dgm:cxn modelId="{2A660404-D95F-48A8-95E5-E251A708061F}" type="presOf" srcId="{D448733A-83C5-44CC-90F3-BCDFCE1C6527}" destId="{BD1F7F9F-8ADD-40BB-857C-95E9948AE228}" srcOrd="0" destOrd="0" presId="urn:microsoft.com/office/officeart/2005/8/layout/hList3"/>
    <dgm:cxn modelId="{0120113B-C9AE-4D1E-971B-1A617DD034E9}" type="presOf" srcId="{7FB145D8-2076-426A-BE17-53B60A8F3224}" destId="{B32FF1BF-CE0B-4EE0-A28C-9FED3F3EBBC2}" srcOrd="0" destOrd="0" presId="urn:microsoft.com/office/officeart/2005/8/layout/hList3"/>
    <dgm:cxn modelId="{287DC3DF-0E8C-4156-9D6F-C3E472EDE453}" type="presOf" srcId="{E0E6E24C-6A88-409D-83BC-749CEF20BC5B}" destId="{E2747DF3-305D-4ABB-AB37-BB509863E676}" srcOrd="0" destOrd="0" presId="urn:microsoft.com/office/officeart/2005/8/layout/hList3"/>
    <dgm:cxn modelId="{EF2D86B1-D14F-4ED9-A123-1F2B350B4EBB}" srcId="{4D363932-DEEF-4E3E-87B8-9C51214FE41E}" destId="{5DC1BE57-D254-45D5-AA3A-DAA7BE3F297B}" srcOrd="3" destOrd="0" parTransId="{2B9D31DC-3D45-4EB1-93DF-1C33FBEAB261}" sibTransId="{77EEE78A-30B9-4B7C-A754-4149EF1BE12B}"/>
    <dgm:cxn modelId="{61E2CD45-FB15-4888-A68E-6794EC9505FB}" type="presOf" srcId="{4D363932-DEEF-4E3E-87B8-9C51214FE41E}" destId="{B118FCFD-8054-4792-96F4-135237C96C6C}" srcOrd="0" destOrd="0" presId="urn:microsoft.com/office/officeart/2005/8/layout/hList3"/>
    <dgm:cxn modelId="{E740C0DA-8FF3-4182-8F18-640635FADD7D}" srcId="{4D363932-DEEF-4E3E-87B8-9C51214FE41E}" destId="{A073E6A9-720F-494F-ADFC-A19BCC804AE0}" srcOrd="0" destOrd="0" parTransId="{05ACC259-412D-4EAF-AACA-CA44D88DFA42}" sibTransId="{E6A866A1-03B4-4E36-8048-4C5FF3865364}"/>
    <dgm:cxn modelId="{2EC6FADC-D4CB-4784-9D2D-EFF806A52343}" srcId="{D448733A-83C5-44CC-90F3-BCDFCE1C6527}" destId="{4D363932-DEEF-4E3E-87B8-9C51214FE41E}" srcOrd="0" destOrd="0" parTransId="{F6900E1D-C01D-4E5A-963F-D98D7F94DAD2}" sibTransId="{287A3A18-C0B8-477D-ADB1-BB06F4F5085D}"/>
    <dgm:cxn modelId="{AD28B870-B0EF-4A74-9637-2D26C99722C0}" type="presParOf" srcId="{BD1F7F9F-8ADD-40BB-857C-95E9948AE228}" destId="{B118FCFD-8054-4792-96F4-135237C96C6C}" srcOrd="0" destOrd="0" presId="urn:microsoft.com/office/officeart/2005/8/layout/hList3"/>
    <dgm:cxn modelId="{6D03565C-B3AD-44B9-A2D3-2C54C15492B9}" type="presParOf" srcId="{BD1F7F9F-8ADD-40BB-857C-95E9948AE228}" destId="{979B5A0F-C300-4E69-9776-C45D48C847F2}" srcOrd="1" destOrd="0" presId="urn:microsoft.com/office/officeart/2005/8/layout/hList3"/>
    <dgm:cxn modelId="{33896091-1F8F-44B7-9157-4DB27BDC6592}" type="presParOf" srcId="{979B5A0F-C300-4E69-9776-C45D48C847F2}" destId="{6F6F615B-F903-4B56-B9CB-E1D7D04AAB06}" srcOrd="0" destOrd="0" presId="urn:microsoft.com/office/officeart/2005/8/layout/hList3"/>
    <dgm:cxn modelId="{AB83C390-BA8C-476A-A950-AF626A62F8D2}" type="presParOf" srcId="{979B5A0F-C300-4E69-9776-C45D48C847F2}" destId="{E2747DF3-305D-4ABB-AB37-BB509863E676}" srcOrd="1" destOrd="0" presId="urn:microsoft.com/office/officeart/2005/8/layout/hList3"/>
    <dgm:cxn modelId="{B03D2FF2-F6A7-4E2E-83B9-94FDC2E7A81B}" type="presParOf" srcId="{979B5A0F-C300-4E69-9776-C45D48C847F2}" destId="{B32FF1BF-CE0B-4EE0-A28C-9FED3F3EBBC2}" srcOrd="2" destOrd="0" presId="urn:microsoft.com/office/officeart/2005/8/layout/hList3"/>
    <dgm:cxn modelId="{3F655D85-476D-40C7-B89D-CA2B46DDFC4B}" type="presParOf" srcId="{979B5A0F-C300-4E69-9776-C45D48C847F2}" destId="{64B53363-5C5B-4522-BE6E-F13ED41D093B}" srcOrd="3" destOrd="0" presId="urn:microsoft.com/office/officeart/2005/8/layout/hList3"/>
    <dgm:cxn modelId="{2144120F-5D97-44F4-AA6A-7DE75A9DCE73}" type="presParOf" srcId="{BD1F7F9F-8ADD-40BB-857C-95E9948AE228}" destId="{1798A66E-06B9-4022-BBA7-3CC2FF81682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9C5BED-0E1D-4A08-AFB3-AE31B126F0B9}">
      <dsp:nvSpPr>
        <dsp:cNvPr id="0" name=""/>
        <dsp:cNvSpPr/>
      </dsp:nvSpPr>
      <dsp:spPr>
        <a:xfrm>
          <a:off x="0" y="645120"/>
          <a:ext cx="2782093" cy="1669256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kern="1200" dirty="0"/>
            <a:t>Kür sağlamak</a:t>
          </a:r>
        </a:p>
      </dsp:txBody>
      <dsp:txXfrm>
        <a:off x="0" y="645120"/>
        <a:ext cx="2782093" cy="1669256"/>
      </dsp:txXfrm>
    </dsp:sp>
    <dsp:sp modelId="{1E1EF33D-AE28-4077-8637-5A23A5FF8859}">
      <dsp:nvSpPr>
        <dsp:cNvPr id="0" name=""/>
        <dsp:cNvSpPr/>
      </dsp:nvSpPr>
      <dsp:spPr>
        <a:xfrm>
          <a:off x="3060303" y="645120"/>
          <a:ext cx="2782093" cy="1669256"/>
        </a:xfrm>
        <a:prstGeom prst="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kern="1200" dirty="0"/>
            <a:t>TZ </a:t>
          </a:r>
          <a:r>
            <a:rPr lang="tr-TR" sz="3100" kern="1200" dirty="0" err="1"/>
            <a:t>komplet</a:t>
          </a:r>
          <a:r>
            <a:rPr lang="tr-TR" sz="3100" kern="1200" dirty="0"/>
            <a:t> </a:t>
          </a:r>
          <a:r>
            <a:rPr lang="tr-TR" sz="3100" kern="1200" dirty="0" err="1"/>
            <a:t>eksizyonu</a:t>
          </a:r>
          <a:endParaRPr lang="tr-TR" sz="3100" kern="1200" dirty="0"/>
        </a:p>
      </dsp:txBody>
      <dsp:txXfrm>
        <a:off x="3060303" y="645120"/>
        <a:ext cx="2782093" cy="1669256"/>
      </dsp:txXfrm>
    </dsp:sp>
    <dsp:sp modelId="{EB68A8BC-F8D4-4060-9E66-15C553275E34}">
      <dsp:nvSpPr>
        <dsp:cNvPr id="0" name=""/>
        <dsp:cNvSpPr/>
      </dsp:nvSpPr>
      <dsp:spPr>
        <a:xfrm>
          <a:off x="6120606" y="645120"/>
          <a:ext cx="2782093" cy="1669256"/>
        </a:xfrm>
        <a:prstGeom prst="rect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kern="1200" dirty="0"/>
            <a:t>Sağlıklı dokulara minimum hasar </a:t>
          </a:r>
        </a:p>
      </dsp:txBody>
      <dsp:txXfrm>
        <a:off x="6120606" y="645120"/>
        <a:ext cx="2782093" cy="1669256"/>
      </dsp:txXfrm>
    </dsp:sp>
    <dsp:sp modelId="{9E7CC7A8-9839-4471-A9BE-3F4E52E2B012}">
      <dsp:nvSpPr>
        <dsp:cNvPr id="0" name=""/>
        <dsp:cNvSpPr/>
      </dsp:nvSpPr>
      <dsp:spPr>
        <a:xfrm>
          <a:off x="0" y="2592586"/>
          <a:ext cx="2782093" cy="16692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kern="1200" dirty="0"/>
            <a:t>Minimum </a:t>
          </a:r>
          <a:r>
            <a:rPr lang="tr-TR" sz="3100" kern="1200" dirty="0" err="1"/>
            <a:t>morbidite</a:t>
          </a:r>
          <a:endParaRPr lang="tr-TR" sz="3100" kern="1200" dirty="0"/>
        </a:p>
      </dsp:txBody>
      <dsp:txXfrm>
        <a:off x="0" y="2592586"/>
        <a:ext cx="2782093" cy="1669256"/>
      </dsp:txXfrm>
    </dsp:sp>
    <dsp:sp modelId="{F7F6AFC8-4C6D-4353-94F1-F21026B568B8}">
      <dsp:nvSpPr>
        <dsp:cNvPr id="0" name=""/>
        <dsp:cNvSpPr/>
      </dsp:nvSpPr>
      <dsp:spPr>
        <a:xfrm>
          <a:off x="3060303" y="2592586"/>
          <a:ext cx="2782093" cy="1669256"/>
        </a:xfrm>
        <a:prstGeom prst="rect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kern="1200" dirty="0"/>
            <a:t>Gereksiz fazla tedavi uygulamama</a:t>
          </a:r>
        </a:p>
      </dsp:txBody>
      <dsp:txXfrm>
        <a:off x="3060303" y="2592586"/>
        <a:ext cx="2782093" cy="1669256"/>
      </dsp:txXfrm>
    </dsp:sp>
    <dsp:sp modelId="{00629D18-B91A-455D-99DF-7677A8F8F2CD}">
      <dsp:nvSpPr>
        <dsp:cNvPr id="0" name=""/>
        <dsp:cNvSpPr/>
      </dsp:nvSpPr>
      <dsp:spPr>
        <a:xfrm>
          <a:off x="6120606" y="2592586"/>
          <a:ext cx="2782093" cy="1669256"/>
        </a:xfrm>
        <a:prstGeom prst="rect">
          <a:avLst/>
        </a:prstGeom>
        <a:solidFill>
          <a:srgbClr val="CC00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kern="1200" dirty="0"/>
            <a:t>Maliyet-Etkinlik sağlama</a:t>
          </a:r>
        </a:p>
      </dsp:txBody>
      <dsp:txXfrm>
        <a:off x="6120606" y="2592586"/>
        <a:ext cx="2782093" cy="16692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38D53E-E11F-4440-9E27-101DC41FB289}">
      <dsp:nvSpPr>
        <dsp:cNvPr id="0" name=""/>
        <dsp:cNvSpPr/>
      </dsp:nvSpPr>
      <dsp:spPr>
        <a:xfrm>
          <a:off x="810005" y="0"/>
          <a:ext cx="5081587" cy="5081587"/>
        </a:xfrm>
        <a:prstGeom prst="triangle">
          <a:avLst/>
        </a:prstGeom>
        <a:gradFill flip="none" rotWithShape="0">
          <a:gsLst>
            <a:gs pos="25000">
              <a:srgbClr val="FFC000"/>
            </a:gs>
            <a:gs pos="0">
              <a:srgbClr val="C00000"/>
            </a:gs>
            <a:gs pos="50000">
              <a:schemeClr val="accent1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650E3C-58B1-412A-B929-210132733DE5}">
      <dsp:nvSpPr>
        <dsp:cNvPr id="0" name=""/>
        <dsp:cNvSpPr/>
      </dsp:nvSpPr>
      <dsp:spPr>
        <a:xfrm>
          <a:off x="2180353" y="508654"/>
          <a:ext cx="5643923" cy="903172"/>
        </a:xfrm>
        <a:prstGeom prst="roundRect">
          <a:avLst/>
        </a:prstGeom>
        <a:solidFill>
          <a:schemeClr val="tx2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CIN3’te %85-95 </a:t>
          </a:r>
          <a:r>
            <a:rPr lang="tr-TR" sz="2400" kern="1200" dirty="0" err="1"/>
            <a:t>kript</a:t>
          </a:r>
          <a:r>
            <a:rPr lang="tr-TR" sz="2400" kern="1200" dirty="0"/>
            <a:t> uzanımı</a:t>
          </a:r>
        </a:p>
      </dsp:txBody>
      <dsp:txXfrm>
        <a:off x="2224442" y="552743"/>
        <a:ext cx="5555745" cy="814994"/>
      </dsp:txXfrm>
    </dsp:sp>
    <dsp:sp modelId="{B598704A-8E33-47CF-9947-04189F2391CF}">
      <dsp:nvSpPr>
        <dsp:cNvPr id="0" name=""/>
        <dsp:cNvSpPr/>
      </dsp:nvSpPr>
      <dsp:spPr>
        <a:xfrm>
          <a:off x="2151236" y="1524724"/>
          <a:ext cx="5702155" cy="903172"/>
        </a:xfrm>
        <a:prstGeom prst="roundRect">
          <a:avLst/>
        </a:prstGeom>
        <a:solidFill>
          <a:schemeClr val="tx2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Olguların %96’sında derinlik &lt;2.9mm</a:t>
          </a:r>
        </a:p>
      </dsp:txBody>
      <dsp:txXfrm>
        <a:off x="2195325" y="1568813"/>
        <a:ext cx="5613977" cy="814994"/>
      </dsp:txXfrm>
    </dsp:sp>
    <dsp:sp modelId="{83CA5D1B-C742-40BE-8A59-06FEF78A3E8E}">
      <dsp:nvSpPr>
        <dsp:cNvPr id="0" name=""/>
        <dsp:cNvSpPr/>
      </dsp:nvSpPr>
      <dsp:spPr>
        <a:xfrm>
          <a:off x="2136670" y="2540793"/>
          <a:ext cx="5731288" cy="903172"/>
        </a:xfrm>
        <a:prstGeom prst="roundRect">
          <a:avLst/>
        </a:prstGeom>
        <a:solidFill>
          <a:schemeClr val="tx2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err="1"/>
            <a:t>Kriptler</a:t>
          </a:r>
          <a:r>
            <a:rPr lang="tr-TR" sz="2300" kern="1200" dirty="0"/>
            <a:t> için etkin derinlik 3.8mm</a:t>
          </a:r>
        </a:p>
      </dsp:txBody>
      <dsp:txXfrm>
        <a:off x="2180759" y="2584882"/>
        <a:ext cx="5643110" cy="814994"/>
      </dsp:txXfrm>
    </dsp:sp>
    <dsp:sp modelId="{09506220-F600-4E03-AD0D-E18F1E5BBF2E}">
      <dsp:nvSpPr>
        <dsp:cNvPr id="0" name=""/>
        <dsp:cNvSpPr/>
      </dsp:nvSpPr>
      <dsp:spPr>
        <a:xfrm>
          <a:off x="2115134" y="3556862"/>
          <a:ext cx="5774359" cy="903172"/>
        </a:xfrm>
        <a:prstGeom prst="roundRect">
          <a:avLst/>
        </a:prstGeom>
        <a:solidFill>
          <a:srgbClr val="00B0F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/>
            <a:t>Tedavi için etkin derinlik 7mm</a:t>
          </a:r>
        </a:p>
      </dsp:txBody>
      <dsp:txXfrm>
        <a:off x="2159223" y="3600951"/>
        <a:ext cx="5686181" cy="81499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18FCFD-8054-4792-96F4-135237C96C6C}">
      <dsp:nvSpPr>
        <dsp:cNvPr id="0" name=""/>
        <dsp:cNvSpPr/>
      </dsp:nvSpPr>
      <dsp:spPr>
        <a:xfrm>
          <a:off x="0" y="0"/>
          <a:ext cx="8890000" cy="1563528"/>
        </a:xfrm>
        <a:prstGeom prst="rect">
          <a:avLst/>
        </a:prstGeom>
        <a:solidFill>
          <a:srgbClr val="00B0F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6500" kern="1200" dirty="0" err="1"/>
            <a:t>Nüks</a:t>
          </a:r>
          <a:r>
            <a:rPr lang="tr-TR" sz="6500" kern="1200" dirty="0"/>
            <a:t> Riski</a:t>
          </a:r>
        </a:p>
      </dsp:txBody>
      <dsp:txXfrm>
        <a:off x="0" y="0"/>
        <a:ext cx="8890000" cy="1563528"/>
      </dsp:txXfrm>
    </dsp:sp>
    <dsp:sp modelId="{6F6F615B-F903-4B56-B9CB-E1D7D04AAB06}">
      <dsp:nvSpPr>
        <dsp:cNvPr id="0" name=""/>
        <dsp:cNvSpPr/>
      </dsp:nvSpPr>
      <dsp:spPr>
        <a:xfrm>
          <a:off x="0" y="1563528"/>
          <a:ext cx="2222500" cy="3283410"/>
        </a:xfrm>
        <a:prstGeom prst="rect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/>
            <a:t>Pozitif sınır</a:t>
          </a:r>
        </a:p>
      </dsp:txBody>
      <dsp:txXfrm>
        <a:off x="0" y="1563528"/>
        <a:ext cx="2222500" cy="3283410"/>
      </dsp:txXfrm>
    </dsp:sp>
    <dsp:sp modelId="{E2747DF3-305D-4ABB-AB37-BB509863E676}">
      <dsp:nvSpPr>
        <dsp:cNvPr id="0" name=""/>
        <dsp:cNvSpPr/>
      </dsp:nvSpPr>
      <dsp:spPr>
        <a:xfrm>
          <a:off x="2222499" y="1563528"/>
          <a:ext cx="2222500" cy="3283410"/>
        </a:xfrm>
        <a:prstGeom prst="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 err="1"/>
            <a:t>Endoservikal</a:t>
          </a:r>
          <a:r>
            <a:rPr lang="tr-TR" sz="3000" kern="1200" dirty="0"/>
            <a:t> </a:t>
          </a:r>
          <a:r>
            <a:rPr lang="tr-TR" sz="3000" kern="1200" dirty="0" err="1"/>
            <a:t>gland</a:t>
          </a:r>
          <a:r>
            <a:rPr lang="tr-TR" sz="3000" kern="1200" dirty="0"/>
            <a:t> tutulumu</a:t>
          </a:r>
        </a:p>
      </dsp:txBody>
      <dsp:txXfrm>
        <a:off x="2222499" y="1563528"/>
        <a:ext cx="2222500" cy="3283410"/>
      </dsp:txXfrm>
    </dsp:sp>
    <dsp:sp modelId="{B32FF1BF-CE0B-4EE0-A28C-9FED3F3EBBC2}">
      <dsp:nvSpPr>
        <dsp:cNvPr id="0" name=""/>
        <dsp:cNvSpPr/>
      </dsp:nvSpPr>
      <dsp:spPr>
        <a:xfrm>
          <a:off x="4445000" y="1563528"/>
          <a:ext cx="2222500" cy="3283410"/>
        </a:xfrm>
        <a:prstGeom prst="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 err="1"/>
            <a:t>Multipl</a:t>
          </a:r>
          <a:r>
            <a:rPr lang="tr-TR" sz="3000" kern="1200" dirty="0"/>
            <a:t> kadran tutulumu</a:t>
          </a:r>
        </a:p>
      </dsp:txBody>
      <dsp:txXfrm>
        <a:off x="4445000" y="1563528"/>
        <a:ext cx="2222500" cy="3283410"/>
      </dsp:txXfrm>
    </dsp:sp>
    <dsp:sp modelId="{64B53363-5C5B-4522-BE6E-F13ED41D093B}">
      <dsp:nvSpPr>
        <dsp:cNvPr id="0" name=""/>
        <dsp:cNvSpPr/>
      </dsp:nvSpPr>
      <dsp:spPr>
        <a:xfrm>
          <a:off x="6667500" y="1563528"/>
          <a:ext cx="2222500" cy="3283410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/>
            <a:t>İleri Yaş</a:t>
          </a:r>
        </a:p>
      </dsp:txBody>
      <dsp:txXfrm>
        <a:off x="6667500" y="1563528"/>
        <a:ext cx="2222500" cy="3283410"/>
      </dsp:txXfrm>
    </dsp:sp>
    <dsp:sp modelId="{1798A66E-06B9-4022-BBA7-3CC2FF81682D}">
      <dsp:nvSpPr>
        <dsp:cNvPr id="0" name=""/>
        <dsp:cNvSpPr/>
      </dsp:nvSpPr>
      <dsp:spPr>
        <a:xfrm>
          <a:off x="0" y="4846939"/>
          <a:ext cx="8890000" cy="364823"/>
        </a:xfrm>
        <a:prstGeom prst="rect">
          <a:avLst/>
        </a:prstGeom>
        <a:solidFill>
          <a:srgbClr val="00B0F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6A0292-1D97-461B-B335-31DAFD447840}" type="datetimeFigureOut">
              <a:rPr lang="tr-TR" smtClean="0"/>
              <a:pPr/>
              <a:t>13.10.2019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00ED84-AA07-43A9-A811-F8A7EB968E9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2967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10/13/2019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010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10/13/2019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55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10/13/2019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517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10/13/2019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556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10/13/2019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620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10/13/2019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488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10/13/2019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51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10/13/2019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339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10/13/2019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253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10/13/2019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295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E458D-DE47-0C45-B18B-AEDDECC1B931}" type="datetimeFigureOut">
              <a:rPr lang="en-US" smtClean="0"/>
              <a:pPr/>
              <a:t>10/13/2019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289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1E458D-DE47-0C45-B18B-AEDDECC1B931}" type="datetimeFigureOut">
              <a:rPr lang="en-US" smtClean="0"/>
              <a:pPr/>
              <a:t>10/13/2019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46AB0F-7BF5-F54D-A95A-C2FB014F69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669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6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3773" y="2560321"/>
            <a:ext cx="8734567" cy="1766454"/>
          </a:xfrm>
        </p:spPr>
        <p:txBody>
          <a:bodyPr>
            <a:normAutofit fontScale="90000"/>
          </a:bodyPr>
          <a:lstStyle/>
          <a:p>
            <a:r>
              <a:rPr lang="tr-TR" sz="4000" b="1" dirty="0" err="1"/>
              <a:t>Servikal</a:t>
            </a:r>
            <a:r>
              <a:rPr lang="tr-TR" sz="4000" b="1" dirty="0"/>
              <a:t> </a:t>
            </a:r>
            <a:r>
              <a:rPr lang="tr-TR" sz="4000" b="1" dirty="0" err="1"/>
              <a:t>Preinvazif</a:t>
            </a:r>
            <a:r>
              <a:rPr lang="tr-TR" sz="4000" b="1" dirty="0"/>
              <a:t> Lezyonların Güncel Tedavisi</a:t>
            </a:r>
            <a:r>
              <a:rPr lang="tr-TR" b="1" dirty="0"/>
              <a:t/>
            </a:r>
            <a:br>
              <a:rPr lang="tr-TR" b="1" dirty="0"/>
            </a:br>
            <a:r>
              <a:rPr lang="tr-TR" sz="3600" b="1" dirty="0"/>
              <a:t>Ablatif, </a:t>
            </a:r>
            <a:r>
              <a:rPr lang="tr-TR" sz="3600" b="1" dirty="0" err="1"/>
              <a:t>Eksizyonel</a:t>
            </a:r>
            <a:r>
              <a:rPr lang="tr-TR" sz="3600" b="1" dirty="0"/>
              <a:t>, Medikal Yöntemler</a:t>
            </a:r>
            <a:endParaRPr lang="en-US" sz="31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410635"/>
            <a:ext cx="6400800" cy="1913151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endParaRPr lang="tr-TR" sz="2400" b="1" i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en-US" sz="2800" b="1" i="1" dirty="0">
                <a:solidFill>
                  <a:schemeClr val="bg1">
                    <a:lumMod val="50000"/>
                  </a:schemeClr>
                </a:solidFill>
              </a:rPr>
              <a:t>Dr. A Cem İyibozkurt</a:t>
            </a:r>
            <a:r>
              <a:rPr lang="tr-TR" sz="2800" b="1" i="1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tr-TR" sz="2800" b="1" i="1" dirty="0" err="1">
                <a:solidFill>
                  <a:schemeClr val="bg1">
                    <a:lumMod val="50000"/>
                  </a:schemeClr>
                </a:solidFill>
              </a:rPr>
              <a:t>PhD</a:t>
            </a:r>
            <a:endParaRPr lang="tr-TR" sz="2800" b="1" i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tr-TR" sz="2000" b="1" i="1" dirty="0" err="1">
                <a:solidFill>
                  <a:schemeClr val="bg1">
                    <a:lumMod val="50000"/>
                  </a:schemeClr>
                </a:solidFill>
              </a:rPr>
              <a:t>Demiroğlu</a:t>
            </a:r>
            <a:r>
              <a:rPr lang="tr-TR" sz="2000" b="1" i="1" dirty="0">
                <a:solidFill>
                  <a:schemeClr val="bg1">
                    <a:lumMod val="50000"/>
                  </a:schemeClr>
                </a:solidFill>
              </a:rPr>
              <a:t> Bilim Üniversitesi</a:t>
            </a:r>
          </a:p>
          <a:p>
            <a:pPr>
              <a:lnSpc>
                <a:spcPct val="90000"/>
              </a:lnSpc>
            </a:pPr>
            <a:r>
              <a:rPr lang="tr-TR" sz="2000" b="1" i="1" dirty="0">
                <a:solidFill>
                  <a:schemeClr val="bg1">
                    <a:lumMod val="50000"/>
                  </a:schemeClr>
                </a:solidFill>
              </a:rPr>
              <a:t>İstanbul </a:t>
            </a:r>
            <a:r>
              <a:rPr lang="tr-TR" sz="2000" b="1" i="1" dirty="0" err="1">
                <a:solidFill>
                  <a:schemeClr val="bg1">
                    <a:lumMod val="50000"/>
                  </a:schemeClr>
                </a:solidFill>
              </a:rPr>
              <a:t>Florence</a:t>
            </a:r>
            <a:r>
              <a:rPr lang="tr-TR" sz="2000" b="1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tr-TR" sz="2000" b="1" i="1" dirty="0" err="1">
                <a:solidFill>
                  <a:schemeClr val="bg1">
                    <a:lumMod val="50000"/>
                  </a:schemeClr>
                </a:solidFill>
              </a:rPr>
              <a:t>Nightingale</a:t>
            </a:r>
            <a:r>
              <a:rPr lang="tr-TR" sz="2000" b="1" i="1" dirty="0">
                <a:solidFill>
                  <a:schemeClr val="bg1">
                    <a:lumMod val="50000"/>
                  </a:schemeClr>
                </a:solidFill>
              </a:rPr>
              <a:t> Hastanesi</a:t>
            </a:r>
          </a:p>
          <a:p>
            <a:pPr>
              <a:lnSpc>
                <a:spcPct val="90000"/>
              </a:lnSpc>
            </a:pPr>
            <a:r>
              <a:rPr lang="tr-TR" sz="1800" b="1" i="1" dirty="0">
                <a:solidFill>
                  <a:schemeClr val="bg1">
                    <a:lumMod val="50000"/>
                  </a:schemeClr>
                </a:solidFill>
              </a:rPr>
              <a:t>13 Ekim 2019</a:t>
            </a:r>
            <a:endParaRPr lang="en-US" sz="1800" b="1" i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</a:pPr>
            <a:endParaRPr lang="en-US" sz="18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0332" y="353650"/>
            <a:ext cx="7427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endParaRPr lang="en-US" sz="2000" b="1" i="1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925" y="4836740"/>
            <a:ext cx="1198300" cy="119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6547" y="4747232"/>
            <a:ext cx="1287808" cy="128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2373912" y="1847347"/>
            <a:ext cx="4396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i="1" dirty="0"/>
              <a:t>Hilton </a:t>
            </a:r>
            <a:r>
              <a:rPr lang="tr-TR" b="1" i="1" dirty="0" err="1"/>
              <a:t>Bosphorus</a:t>
            </a:r>
            <a:r>
              <a:rPr lang="tr-TR" b="1" i="1" dirty="0"/>
              <a:t> </a:t>
            </a:r>
          </a:p>
          <a:p>
            <a:pPr algn="ctr"/>
            <a:r>
              <a:rPr lang="tr-TR" b="1" i="1" dirty="0"/>
              <a:t>13 Ekim 2019</a:t>
            </a: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055" y="48987"/>
            <a:ext cx="73533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24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ECB9925-755F-4C11-84B4-1531DE0B2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Tedavide Amaç</a:t>
            </a: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8ED30D90-CB9D-469C-90E4-18F68426938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401923"/>
              </p:ext>
            </p:extLst>
          </p:nvPr>
        </p:nvGraphicFramePr>
        <p:xfrm>
          <a:off x="304800" y="1282700"/>
          <a:ext cx="8699500" cy="50815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Resim 4">
            <a:extLst>
              <a:ext uri="{FF2B5EF4-FFF2-40B4-BE49-F238E27FC236}">
                <a16:creationId xmlns:a16="http://schemas.microsoft.com/office/drawing/2014/main" id="{F705D347-AE1E-42A1-9B21-CD605AC03C1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10262" y="6364287"/>
            <a:ext cx="2676525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145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E809CBD8-E981-4D40-8AC1-EF53E17FA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6B90ECFE-ACEF-4B76-9A7C-24D0A6524A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109407"/>
            <a:ext cx="8229600" cy="3507549"/>
          </a:xfrm>
          <a:prstGeom prst="rect">
            <a:avLst/>
          </a:prstGeom>
          <a:noFill/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E2737C4B-DCC9-4CF4-BFFC-AA7E2FB1439A}"/>
              </a:ext>
            </a:extLst>
          </p:cNvPr>
          <p:cNvSpPr txBox="1"/>
          <p:nvPr/>
        </p:nvSpPr>
        <p:spPr>
          <a:xfrm>
            <a:off x="6169980" y="6444862"/>
            <a:ext cx="30450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err="1"/>
              <a:t>Dr</a:t>
            </a:r>
            <a:r>
              <a:rPr lang="tr-TR" sz="1200" dirty="0"/>
              <a:t> A Haberal </a:t>
            </a:r>
            <a:r>
              <a:rPr lang="tr-TR" sz="1200" dirty="0" err="1"/>
              <a:t>slaytından</a:t>
            </a:r>
            <a:r>
              <a:rPr lang="tr-TR" sz="1200" dirty="0"/>
              <a:t> </a:t>
            </a:r>
            <a:r>
              <a:rPr lang="tr-TR" sz="1200" dirty="0" err="1"/>
              <a:t>modifiye</a:t>
            </a:r>
            <a:endParaRPr lang="tr-TR" sz="1200" dirty="0"/>
          </a:p>
        </p:txBody>
      </p:sp>
    </p:spTree>
    <p:extLst>
      <p:ext uri="{BB962C8B-B14F-4D97-AF65-F5344CB8AC3E}">
        <p14:creationId xmlns:p14="http://schemas.microsoft.com/office/powerpoint/2010/main" val="2253124147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73A192A1-860D-4256-A29D-AE8D1B9C3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D184D210-899B-4C5C-B69B-7F13203F6D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44" y="446807"/>
            <a:ext cx="8851906" cy="5964386"/>
          </a:xfrm>
          <a:prstGeom prst="rect">
            <a:avLst/>
          </a:prstGeom>
          <a:noFill/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9335BD71-1D2A-496B-A8DD-07ED99E4D73D}"/>
              </a:ext>
            </a:extLst>
          </p:cNvPr>
          <p:cNvSpPr txBox="1"/>
          <p:nvPr/>
        </p:nvSpPr>
        <p:spPr>
          <a:xfrm>
            <a:off x="6169980" y="6444862"/>
            <a:ext cx="30450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err="1"/>
              <a:t>Dr</a:t>
            </a:r>
            <a:r>
              <a:rPr lang="tr-TR" sz="1200" dirty="0"/>
              <a:t> A Haberal </a:t>
            </a:r>
            <a:r>
              <a:rPr lang="tr-TR" sz="1200" dirty="0" err="1"/>
              <a:t>slaytından</a:t>
            </a:r>
            <a:r>
              <a:rPr lang="tr-TR" sz="1200" dirty="0"/>
              <a:t> </a:t>
            </a:r>
            <a:r>
              <a:rPr lang="tr-TR" sz="1200" dirty="0" err="1"/>
              <a:t>modifiye</a:t>
            </a:r>
            <a:endParaRPr lang="tr-TR" sz="1200" dirty="0"/>
          </a:p>
        </p:txBody>
      </p:sp>
    </p:spTree>
    <p:extLst>
      <p:ext uri="{BB962C8B-B14F-4D97-AF65-F5344CB8AC3E}">
        <p14:creationId xmlns:p14="http://schemas.microsoft.com/office/powerpoint/2010/main" val="2782092331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9C19668E-EC42-429D-B83C-E76A48E925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endParaRPr lang="en-US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C3ACBFA1-1F65-4736-9F11-78FECF6F1A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74638"/>
            <a:ext cx="8553450" cy="5946407"/>
          </a:xfrm>
          <a:prstGeom prst="rect">
            <a:avLst/>
          </a:prstGeom>
          <a:noFill/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47343828-556C-4ED7-8B88-D068F6254AC8}"/>
              </a:ext>
            </a:extLst>
          </p:cNvPr>
          <p:cNvSpPr txBox="1"/>
          <p:nvPr/>
        </p:nvSpPr>
        <p:spPr>
          <a:xfrm>
            <a:off x="6169980" y="6444862"/>
            <a:ext cx="30450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err="1"/>
              <a:t>Dr</a:t>
            </a:r>
            <a:r>
              <a:rPr lang="tr-TR" sz="1200" dirty="0"/>
              <a:t> A Haberal </a:t>
            </a:r>
            <a:r>
              <a:rPr lang="tr-TR" sz="1200" dirty="0" err="1"/>
              <a:t>slaytından</a:t>
            </a:r>
            <a:r>
              <a:rPr lang="tr-TR" sz="1200" dirty="0"/>
              <a:t> </a:t>
            </a:r>
            <a:r>
              <a:rPr lang="tr-TR" sz="1200" dirty="0" err="1"/>
              <a:t>modifiye</a:t>
            </a:r>
            <a:endParaRPr lang="tr-TR" sz="1200" dirty="0"/>
          </a:p>
        </p:txBody>
      </p:sp>
    </p:spTree>
    <p:extLst>
      <p:ext uri="{BB962C8B-B14F-4D97-AF65-F5344CB8AC3E}">
        <p14:creationId xmlns:p14="http://schemas.microsoft.com/office/powerpoint/2010/main" val="937684024"/>
      </p:ext>
    </p:extLst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CB1CAC7D-83FC-4C40-BE15-F11D86C0E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EF6A78B1-8C28-4FB0-A672-BBFDE2AEA1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6139"/>
            <a:ext cx="8091996" cy="6088734"/>
          </a:xfrm>
          <a:prstGeom prst="rect">
            <a:avLst/>
          </a:prstGeom>
          <a:noFill/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926DAF03-C956-40C5-B04A-84F018EB6A0E}"/>
              </a:ext>
            </a:extLst>
          </p:cNvPr>
          <p:cNvSpPr txBox="1"/>
          <p:nvPr/>
        </p:nvSpPr>
        <p:spPr>
          <a:xfrm>
            <a:off x="6169980" y="6444862"/>
            <a:ext cx="30450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err="1"/>
              <a:t>Dr</a:t>
            </a:r>
            <a:r>
              <a:rPr lang="tr-TR" sz="1200" dirty="0"/>
              <a:t> A Haberal </a:t>
            </a:r>
            <a:r>
              <a:rPr lang="tr-TR" sz="1200" dirty="0" err="1"/>
              <a:t>slaytından</a:t>
            </a:r>
            <a:r>
              <a:rPr lang="tr-TR" sz="1200" dirty="0"/>
              <a:t> </a:t>
            </a:r>
            <a:r>
              <a:rPr lang="tr-TR" sz="1200" dirty="0" err="1"/>
              <a:t>modifiye</a:t>
            </a:r>
            <a:endParaRPr lang="tr-TR" sz="1200" dirty="0"/>
          </a:p>
        </p:txBody>
      </p:sp>
    </p:spTree>
    <p:extLst>
      <p:ext uri="{BB962C8B-B14F-4D97-AF65-F5344CB8AC3E}">
        <p14:creationId xmlns:p14="http://schemas.microsoft.com/office/powerpoint/2010/main" val="1707319216"/>
      </p:ext>
    </p:extLst>
  </p:cSld>
  <p:clrMapOvr>
    <a:masterClrMapping/>
  </p:clrMapOvr>
  <p:transition spd="med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547D258-74D8-4516-AB80-C4F536624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Kriyoterapi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0BF7DA0-387B-482E-B288-8C51AEDDC5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777" y="1251751"/>
            <a:ext cx="4876982" cy="5424257"/>
          </a:xfrm>
        </p:spPr>
        <p:txBody>
          <a:bodyPr>
            <a:normAutofit fontScale="70000" lnSpcReduction="20000"/>
          </a:bodyPr>
          <a:lstStyle/>
          <a:p>
            <a:endParaRPr lang="tr-TR" dirty="0"/>
          </a:p>
          <a:p>
            <a:r>
              <a:rPr lang="tr-TR" dirty="0"/>
              <a:t>Basınçlı bir kaptan çıkan </a:t>
            </a:r>
            <a:r>
              <a:rPr lang="tr-TR" dirty="0" err="1"/>
              <a:t>nitröz</a:t>
            </a:r>
            <a:r>
              <a:rPr lang="tr-TR" dirty="0"/>
              <a:t> oksit veya </a:t>
            </a:r>
            <a:r>
              <a:rPr lang="tr-TR" b="1" i="1" dirty="0">
                <a:solidFill>
                  <a:srgbClr val="C00000"/>
                </a:solidFill>
              </a:rPr>
              <a:t>karbondioksit</a:t>
            </a:r>
            <a:r>
              <a:rPr lang="tr-TR" dirty="0"/>
              <a:t> gazları -60-80 dereceye soğutulduğunda hemen donar. </a:t>
            </a:r>
            <a:r>
              <a:rPr lang="tr-TR" dirty="0" err="1"/>
              <a:t>Kriyoterapide</a:t>
            </a:r>
            <a:r>
              <a:rPr lang="tr-TR" dirty="0"/>
              <a:t> bu gazlar kullanılmaktadır.</a:t>
            </a:r>
          </a:p>
          <a:p>
            <a:endParaRPr lang="tr-TR" dirty="0"/>
          </a:p>
          <a:p>
            <a:r>
              <a:rPr lang="tr-TR" dirty="0"/>
              <a:t>Metal </a:t>
            </a:r>
            <a:r>
              <a:rPr lang="tr-TR" dirty="0" err="1"/>
              <a:t>prob</a:t>
            </a:r>
            <a:r>
              <a:rPr lang="tr-TR" dirty="0"/>
              <a:t> ucunu dondurur </a:t>
            </a:r>
          </a:p>
          <a:p>
            <a:endParaRPr lang="tr-TR" b="1" i="1" dirty="0">
              <a:solidFill>
                <a:srgbClr val="0070C0"/>
              </a:solidFill>
            </a:endParaRPr>
          </a:p>
          <a:p>
            <a:r>
              <a:rPr lang="tr-TR" b="1" i="1" dirty="0" err="1">
                <a:solidFill>
                  <a:srgbClr val="0070C0"/>
                </a:solidFill>
              </a:rPr>
              <a:t>Probun</a:t>
            </a:r>
            <a:r>
              <a:rPr lang="tr-TR" b="1" i="1" dirty="0">
                <a:solidFill>
                  <a:srgbClr val="0070C0"/>
                </a:solidFill>
              </a:rPr>
              <a:t> dokunduğu </a:t>
            </a:r>
            <a:r>
              <a:rPr lang="tr-TR" b="1" i="1" dirty="0" err="1">
                <a:solidFill>
                  <a:srgbClr val="0070C0"/>
                </a:solidFill>
              </a:rPr>
              <a:t>serviks</a:t>
            </a:r>
            <a:r>
              <a:rPr lang="tr-TR" b="1" i="1" dirty="0">
                <a:solidFill>
                  <a:srgbClr val="0070C0"/>
                </a:solidFill>
              </a:rPr>
              <a:t> </a:t>
            </a:r>
            <a:r>
              <a:rPr lang="tr-TR" b="1" i="1" dirty="0" err="1">
                <a:solidFill>
                  <a:srgbClr val="0070C0"/>
                </a:solidFill>
              </a:rPr>
              <a:t>epitelinde</a:t>
            </a:r>
            <a:r>
              <a:rPr lang="tr-TR" b="1" i="1" dirty="0">
                <a:solidFill>
                  <a:srgbClr val="0070C0"/>
                </a:solidFill>
              </a:rPr>
              <a:t> sıcaklık -20 dereceye iner, hücre içi su kristalize olur ve protein </a:t>
            </a:r>
            <a:r>
              <a:rPr lang="tr-TR" b="1" i="1" dirty="0" err="1">
                <a:solidFill>
                  <a:srgbClr val="0070C0"/>
                </a:solidFill>
              </a:rPr>
              <a:t>koagülasyonu</a:t>
            </a:r>
            <a:r>
              <a:rPr lang="tr-TR" b="1" i="1" dirty="0">
                <a:solidFill>
                  <a:srgbClr val="0070C0"/>
                </a:solidFill>
              </a:rPr>
              <a:t> gerçekleşir.</a:t>
            </a:r>
          </a:p>
          <a:p>
            <a:endParaRPr lang="tr-TR" dirty="0"/>
          </a:p>
          <a:p>
            <a:r>
              <a:rPr lang="tr-TR" dirty="0"/>
              <a:t>Transformasyon </a:t>
            </a:r>
            <a:r>
              <a:rPr lang="tr-TR" dirty="0" err="1"/>
              <a:t>zonu</a:t>
            </a:r>
            <a:r>
              <a:rPr lang="tr-TR" dirty="0"/>
              <a:t> </a:t>
            </a:r>
            <a:r>
              <a:rPr lang="tr-TR" dirty="0" err="1"/>
              <a:t>nekroze</a:t>
            </a:r>
            <a:r>
              <a:rPr lang="tr-TR" dirty="0"/>
              <a:t> olur ve birkaç ay içinde  yeniden oluşur</a:t>
            </a:r>
          </a:p>
        </p:txBody>
      </p:sp>
      <p:pic>
        <p:nvPicPr>
          <p:cNvPr id="5" name="Resim 4" descr="kıyafet, iç çamaşırı içeren bir resim&#10;&#10;Açıklama otomatik olarak oluşturuldu">
            <a:extLst>
              <a:ext uri="{FF2B5EF4-FFF2-40B4-BE49-F238E27FC236}">
                <a16:creationId xmlns:a16="http://schemas.microsoft.com/office/drawing/2014/main" id="{AB7FBF1A-E72E-47EF-A1CF-D5252EDFB6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5758" y="2227826"/>
            <a:ext cx="4178242" cy="313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78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C499BD3-0511-4F87-B8CD-C12D0250B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Kriyoterapi</a:t>
            </a:r>
            <a:r>
              <a:rPr lang="tr-TR" dirty="0"/>
              <a:t> Tedavi Kriterleri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EE3851A-8A66-46C3-AFF2-FA0B2DB1B6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73188"/>
            <a:ext cx="8229600" cy="4252975"/>
          </a:xfrm>
        </p:spPr>
        <p:txBody>
          <a:bodyPr>
            <a:normAutofit fontScale="85000" lnSpcReduction="10000"/>
          </a:bodyPr>
          <a:lstStyle/>
          <a:p>
            <a:r>
              <a:rPr lang="tr-TR" i="1" dirty="0"/>
              <a:t>Transformasyon </a:t>
            </a:r>
            <a:r>
              <a:rPr lang="tr-TR" i="1" dirty="0" err="1"/>
              <a:t>zon</a:t>
            </a:r>
            <a:r>
              <a:rPr lang="tr-TR" i="1" dirty="0"/>
              <a:t> (TZ) tipi TİP 1 olmalı</a:t>
            </a:r>
          </a:p>
          <a:p>
            <a:endParaRPr lang="tr-TR" i="1" dirty="0"/>
          </a:p>
          <a:p>
            <a:r>
              <a:rPr lang="tr-TR" i="1" dirty="0"/>
              <a:t>Lezyon </a:t>
            </a:r>
            <a:r>
              <a:rPr lang="tr-TR" i="1" dirty="0" err="1"/>
              <a:t>endoservikse</a:t>
            </a:r>
            <a:r>
              <a:rPr lang="tr-TR" i="1" dirty="0"/>
              <a:t> veya vajinaya uzanmamalı</a:t>
            </a:r>
          </a:p>
          <a:p>
            <a:endParaRPr lang="tr-TR" i="1" dirty="0"/>
          </a:p>
          <a:p>
            <a:r>
              <a:rPr lang="tr-TR" i="1" dirty="0"/>
              <a:t>Lezyon </a:t>
            </a:r>
            <a:r>
              <a:rPr lang="tr-TR" i="1" dirty="0" err="1"/>
              <a:t>ektoserviksin</a:t>
            </a:r>
            <a:r>
              <a:rPr lang="tr-TR" i="1" dirty="0"/>
              <a:t> %75’inden fazlasını işgal etmemeli</a:t>
            </a:r>
          </a:p>
          <a:p>
            <a:endParaRPr lang="tr-TR" i="1" dirty="0"/>
          </a:p>
          <a:p>
            <a:r>
              <a:rPr lang="tr-TR" i="1" dirty="0"/>
              <a:t>TZ, en büyük </a:t>
            </a:r>
            <a:r>
              <a:rPr lang="tr-TR" i="1" dirty="0" err="1"/>
              <a:t>kriyoterapi</a:t>
            </a:r>
            <a:r>
              <a:rPr lang="tr-TR" i="1" dirty="0"/>
              <a:t> </a:t>
            </a:r>
            <a:r>
              <a:rPr lang="tr-TR" i="1" dirty="0" err="1"/>
              <a:t>probu</a:t>
            </a:r>
            <a:r>
              <a:rPr lang="tr-TR" i="1" dirty="0"/>
              <a:t> ile kapatılabilmeli </a:t>
            </a:r>
          </a:p>
          <a:p>
            <a:endParaRPr lang="tr-TR" i="1" dirty="0"/>
          </a:p>
          <a:p>
            <a:r>
              <a:rPr lang="tr-TR" i="1" dirty="0" err="1"/>
              <a:t>İnvazif</a:t>
            </a:r>
            <a:r>
              <a:rPr lang="tr-TR" i="1" dirty="0"/>
              <a:t> kanser veya </a:t>
            </a:r>
            <a:r>
              <a:rPr lang="tr-TR" i="1" dirty="0" err="1"/>
              <a:t>glandüler</a:t>
            </a:r>
            <a:r>
              <a:rPr lang="tr-TR" i="1" dirty="0"/>
              <a:t> lezyon riski olmamalı</a:t>
            </a:r>
          </a:p>
        </p:txBody>
      </p:sp>
    </p:spTree>
    <p:extLst>
      <p:ext uri="{BB962C8B-B14F-4D97-AF65-F5344CB8AC3E}">
        <p14:creationId xmlns:p14="http://schemas.microsoft.com/office/powerpoint/2010/main" val="1887410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9F7DA45-CF92-420A-ABCB-ADFC48CA1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Teknik 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8E82F4A-6CCD-494E-98C6-A5985A6CE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lphaLcParenR"/>
            </a:pPr>
            <a:r>
              <a:rPr lang="tr-TR" dirty="0" err="1"/>
              <a:t>Prob</a:t>
            </a:r>
            <a:r>
              <a:rPr lang="tr-TR" dirty="0"/>
              <a:t> </a:t>
            </a:r>
            <a:r>
              <a:rPr lang="tr-TR" dirty="0" err="1"/>
              <a:t>TZ’ye</a:t>
            </a:r>
            <a:r>
              <a:rPr lang="tr-TR" dirty="0"/>
              <a:t> oturtulur (vajinaya değmemeli) </a:t>
            </a:r>
          </a:p>
          <a:p>
            <a:pPr marL="514350" indent="-514350">
              <a:buFont typeface="+mj-lt"/>
              <a:buAutoNum type="alphaLcParenR"/>
            </a:pPr>
            <a:endParaRPr lang="tr-TR" dirty="0"/>
          </a:p>
          <a:p>
            <a:pPr marL="514350" indent="-514350">
              <a:buFont typeface="+mj-lt"/>
              <a:buAutoNum type="alphaLcParenR"/>
            </a:pPr>
            <a:r>
              <a:rPr lang="tr-TR" dirty="0"/>
              <a:t>3 dakika gaz açılarak </a:t>
            </a:r>
            <a:r>
              <a:rPr lang="tr-TR" dirty="0" err="1"/>
              <a:t>prob</a:t>
            </a:r>
            <a:r>
              <a:rPr lang="tr-TR" dirty="0"/>
              <a:t> çevresinde buz topu gelişimi izlenir. </a:t>
            </a:r>
          </a:p>
          <a:p>
            <a:pPr marL="514350" indent="-514350">
              <a:buFont typeface="+mj-lt"/>
              <a:buAutoNum type="alphaLcParenR"/>
            </a:pPr>
            <a:endParaRPr lang="tr-TR" dirty="0"/>
          </a:p>
          <a:p>
            <a:pPr marL="514350" indent="-514350">
              <a:buFont typeface="+mj-lt"/>
              <a:buAutoNum type="alphaLcParenR"/>
            </a:pPr>
            <a:r>
              <a:rPr lang="tr-TR" dirty="0"/>
              <a:t>5 dakika gaz kapatılarak buz eritilir </a:t>
            </a:r>
          </a:p>
          <a:p>
            <a:pPr marL="514350" indent="-514350">
              <a:buFont typeface="+mj-lt"/>
              <a:buAutoNum type="alphaLcParenR"/>
            </a:pPr>
            <a:endParaRPr lang="tr-TR" dirty="0"/>
          </a:p>
          <a:p>
            <a:pPr marL="514350" indent="-514350">
              <a:buFont typeface="+mj-lt"/>
              <a:buAutoNum type="alphaLcParenR"/>
            </a:pPr>
            <a:r>
              <a:rPr lang="tr-TR" dirty="0"/>
              <a:t>Ardından bir 3 dakika daha gaz açılarak </a:t>
            </a:r>
            <a:r>
              <a:rPr lang="tr-TR" dirty="0" err="1"/>
              <a:t>serviks</a:t>
            </a:r>
            <a:r>
              <a:rPr lang="tr-TR" dirty="0"/>
              <a:t> dondurulur</a:t>
            </a:r>
          </a:p>
          <a:p>
            <a:pPr marL="514350" indent="-514350">
              <a:buFont typeface="+mj-lt"/>
              <a:buAutoNum type="alphaLcParenR"/>
            </a:pPr>
            <a:endParaRPr lang="tr-TR" dirty="0"/>
          </a:p>
          <a:p>
            <a:pPr marL="514350" indent="-514350">
              <a:buFont typeface="+mj-lt"/>
              <a:buAutoNum type="alphaLcParenR"/>
            </a:pPr>
            <a:r>
              <a:rPr lang="tr-TR" dirty="0"/>
              <a:t>Tedavi sonrası 6-12 ay aralarla hasta takip edilir</a:t>
            </a:r>
          </a:p>
        </p:txBody>
      </p:sp>
    </p:spTree>
    <p:extLst>
      <p:ext uri="{BB962C8B-B14F-4D97-AF65-F5344CB8AC3E}">
        <p14:creationId xmlns:p14="http://schemas.microsoft.com/office/powerpoint/2010/main" val="440806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CE8EBEE-ADCF-4438-A5F7-325216B687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514906"/>
            <a:ext cx="8229600" cy="5264457"/>
          </a:xfrm>
        </p:spPr>
        <p:txBody>
          <a:bodyPr>
            <a:normAutofit fontScale="92500" lnSpcReduction="20000"/>
          </a:bodyPr>
          <a:lstStyle/>
          <a:p>
            <a:r>
              <a:rPr lang="tr-TR" b="1" dirty="0" err="1">
                <a:solidFill>
                  <a:srgbClr val="00B050"/>
                </a:solidFill>
              </a:rPr>
              <a:t>Sauvaget</a:t>
            </a:r>
            <a:r>
              <a:rPr lang="tr-TR" b="1" dirty="0">
                <a:solidFill>
                  <a:srgbClr val="00B050"/>
                </a:solidFill>
              </a:rPr>
              <a:t> et al. </a:t>
            </a:r>
          </a:p>
          <a:p>
            <a:pPr lvl="1"/>
            <a:r>
              <a:rPr lang="tr-TR" b="1" dirty="0" err="1">
                <a:solidFill>
                  <a:srgbClr val="00B050"/>
                </a:solidFill>
              </a:rPr>
              <a:t>Kriyoterapi</a:t>
            </a:r>
            <a:r>
              <a:rPr lang="tr-TR" b="1" dirty="0">
                <a:solidFill>
                  <a:srgbClr val="00B050"/>
                </a:solidFill>
              </a:rPr>
              <a:t> ile CIN2 %92 CIN3 %85 kür oranı </a:t>
            </a:r>
          </a:p>
          <a:p>
            <a:endParaRPr lang="tr-TR" dirty="0"/>
          </a:p>
          <a:p>
            <a:r>
              <a:rPr lang="tr-TR" dirty="0" err="1"/>
              <a:t>Perudan</a:t>
            </a:r>
            <a:r>
              <a:rPr lang="tr-TR" dirty="0"/>
              <a:t> bir çalışmada CIN3 için %70.15 </a:t>
            </a:r>
          </a:p>
          <a:p>
            <a:endParaRPr lang="tr-TR" dirty="0"/>
          </a:p>
          <a:p>
            <a:r>
              <a:rPr lang="tr-TR" dirty="0" err="1">
                <a:solidFill>
                  <a:srgbClr val="FF0000"/>
                </a:solidFill>
              </a:rPr>
              <a:t>Nüks</a:t>
            </a:r>
            <a:r>
              <a:rPr lang="tr-TR" dirty="0">
                <a:solidFill>
                  <a:srgbClr val="FF0000"/>
                </a:solidFill>
              </a:rPr>
              <a:t> oranı LEEP/</a:t>
            </a:r>
            <a:r>
              <a:rPr lang="tr-TR" dirty="0" err="1">
                <a:solidFill>
                  <a:srgbClr val="FF0000"/>
                </a:solidFill>
              </a:rPr>
              <a:t>LLETZ’e</a:t>
            </a:r>
            <a:r>
              <a:rPr lang="tr-TR" dirty="0">
                <a:solidFill>
                  <a:srgbClr val="FF0000"/>
                </a:solidFill>
              </a:rPr>
              <a:t> oranla </a:t>
            </a:r>
            <a:r>
              <a:rPr lang="tr-TR" dirty="0" err="1">
                <a:solidFill>
                  <a:srgbClr val="FF0000"/>
                </a:solidFill>
              </a:rPr>
              <a:t>kriyoterapi</a:t>
            </a:r>
            <a:r>
              <a:rPr lang="tr-TR" dirty="0">
                <a:solidFill>
                  <a:srgbClr val="FF0000"/>
                </a:solidFill>
              </a:rPr>
              <a:t> ile daha yüksek</a:t>
            </a:r>
          </a:p>
          <a:p>
            <a:endParaRPr lang="tr-TR" dirty="0"/>
          </a:p>
          <a:p>
            <a:r>
              <a:rPr lang="tr-TR" b="1" dirty="0" err="1"/>
              <a:t>Kriyoterapinin</a:t>
            </a:r>
            <a:r>
              <a:rPr lang="tr-TR" b="1" dirty="0"/>
              <a:t> </a:t>
            </a:r>
            <a:r>
              <a:rPr lang="tr-TR" b="1" dirty="0" err="1"/>
              <a:t>LEEP’e</a:t>
            </a:r>
            <a:r>
              <a:rPr lang="tr-TR" b="1" dirty="0"/>
              <a:t> göre avantajı:</a:t>
            </a:r>
          </a:p>
          <a:p>
            <a:pPr lvl="1"/>
            <a:r>
              <a:rPr lang="tr-TR" dirty="0"/>
              <a:t>Daha az majör komplikasyon: kanama ve erken doğum </a:t>
            </a:r>
          </a:p>
          <a:p>
            <a:pPr lvl="1"/>
            <a:r>
              <a:rPr lang="tr-TR" dirty="0"/>
              <a:t>WHO </a:t>
            </a:r>
            <a:r>
              <a:rPr lang="tr-TR" dirty="0" err="1"/>
              <a:t>kriyoterapiyi</a:t>
            </a:r>
            <a:r>
              <a:rPr lang="tr-TR" dirty="0"/>
              <a:t> düşük imkanlı bölgelerde efektif bir CIN tedavisi olarak kabul etmekte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54509B2A-AF5C-49A1-A632-73C455164F9C}"/>
              </a:ext>
            </a:extLst>
          </p:cNvPr>
          <p:cNvSpPr txBox="1"/>
          <p:nvPr/>
        </p:nvSpPr>
        <p:spPr>
          <a:xfrm>
            <a:off x="594804" y="6006281"/>
            <a:ext cx="81674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50" dirty="0" err="1"/>
              <a:t>Sauvaget</a:t>
            </a:r>
            <a:r>
              <a:rPr lang="tr-TR" sz="1050" dirty="0"/>
              <a:t> et al. </a:t>
            </a:r>
            <a:r>
              <a:rPr lang="tr-TR" sz="1050" dirty="0" err="1"/>
              <a:t>Metaanalysis</a:t>
            </a:r>
            <a:r>
              <a:rPr lang="tr-TR" sz="1050" dirty="0"/>
              <a:t>.  </a:t>
            </a:r>
            <a:r>
              <a:rPr lang="tr-TR" sz="1050" dirty="0" err="1"/>
              <a:t>Int</a:t>
            </a:r>
            <a:r>
              <a:rPr lang="tr-TR" sz="1050" dirty="0"/>
              <a:t> J </a:t>
            </a:r>
            <a:r>
              <a:rPr lang="tr-TR" sz="1050" dirty="0" err="1"/>
              <a:t>Gynecol</a:t>
            </a:r>
            <a:r>
              <a:rPr lang="tr-TR" sz="1050" dirty="0"/>
              <a:t> </a:t>
            </a:r>
            <a:r>
              <a:rPr lang="tr-TR" sz="1050" dirty="0" err="1"/>
              <a:t>Cancer</a:t>
            </a:r>
            <a:r>
              <a:rPr lang="tr-TR" sz="1050" dirty="0"/>
              <a:t> 2013</a:t>
            </a:r>
          </a:p>
          <a:p>
            <a:r>
              <a:rPr lang="tr-TR" sz="1050" dirty="0" err="1"/>
              <a:t>SauvagetC</a:t>
            </a:r>
            <a:r>
              <a:rPr lang="tr-TR" sz="1050" dirty="0"/>
              <a:t>, et al. </a:t>
            </a:r>
            <a:r>
              <a:rPr lang="tr-TR" sz="1050" dirty="0" err="1"/>
              <a:t>Accuracy</a:t>
            </a:r>
            <a:r>
              <a:rPr lang="tr-TR" sz="1050" dirty="0"/>
              <a:t> of </a:t>
            </a:r>
            <a:r>
              <a:rPr lang="tr-TR" sz="1050" dirty="0" err="1"/>
              <a:t>visual</a:t>
            </a:r>
            <a:r>
              <a:rPr lang="tr-TR" sz="1050" dirty="0"/>
              <a:t> </a:t>
            </a:r>
            <a:r>
              <a:rPr lang="tr-TR" sz="1050" dirty="0" err="1"/>
              <a:t>inspection</a:t>
            </a:r>
            <a:r>
              <a:rPr lang="tr-TR" sz="1050" dirty="0"/>
              <a:t> </a:t>
            </a:r>
            <a:r>
              <a:rPr lang="tr-TR" sz="1050" dirty="0" err="1"/>
              <a:t>with</a:t>
            </a:r>
            <a:r>
              <a:rPr lang="tr-TR" sz="1050" dirty="0"/>
              <a:t> </a:t>
            </a:r>
            <a:r>
              <a:rPr lang="tr-TR" sz="1050" dirty="0" err="1"/>
              <a:t>acetic</a:t>
            </a:r>
            <a:r>
              <a:rPr lang="tr-TR" sz="1050" dirty="0"/>
              <a:t> </a:t>
            </a:r>
            <a:r>
              <a:rPr lang="tr-TR" sz="1050" dirty="0" err="1"/>
              <a:t>acid</a:t>
            </a:r>
            <a:r>
              <a:rPr lang="tr-TR" sz="1050" dirty="0"/>
              <a:t> </a:t>
            </a:r>
            <a:r>
              <a:rPr lang="tr-TR" sz="1050" dirty="0" err="1"/>
              <a:t>for</a:t>
            </a:r>
            <a:r>
              <a:rPr lang="tr-TR" sz="1050" dirty="0"/>
              <a:t> </a:t>
            </a:r>
            <a:r>
              <a:rPr lang="tr-TR" sz="1050" dirty="0" err="1"/>
              <a:t>cervical</a:t>
            </a:r>
            <a:r>
              <a:rPr lang="tr-TR" sz="1050" dirty="0"/>
              <a:t> </a:t>
            </a:r>
            <a:r>
              <a:rPr lang="tr-TR" sz="1050" dirty="0" err="1"/>
              <a:t>cancer</a:t>
            </a:r>
            <a:r>
              <a:rPr lang="tr-TR" sz="1050" dirty="0"/>
              <a:t> </a:t>
            </a:r>
            <a:r>
              <a:rPr lang="tr-TR" sz="1050" dirty="0" err="1"/>
              <a:t>screening</a:t>
            </a:r>
            <a:r>
              <a:rPr lang="tr-TR" sz="1050" dirty="0"/>
              <a:t>. </a:t>
            </a:r>
            <a:r>
              <a:rPr lang="tr-TR" sz="1050" dirty="0" err="1"/>
              <a:t>Int</a:t>
            </a:r>
            <a:r>
              <a:rPr lang="tr-TR" sz="1050" dirty="0"/>
              <a:t> </a:t>
            </a:r>
            <a:r>
              <a:rPr lang="tr-TR" sz="1050" dirty="0" err="1"/>
              <a:t>JGynaecolObstet</a:t>
            </a:r>
            <a:r>
              <a:rPr lang="tr-TR" sz="1050" dirty="0"/>
              <a:t> 2011;113(1):14–24 </a:t>
            </a:r>
          </a:p>
          <a:p>
            <a:r>
              <a:rPr lang="tr-TR" sz="1050" dirty="0" err="1"/>
              <a:t>LucianiS</a:t>
            </a:r>
            <a:r>
              <a:rPr lang="tr-TR" sz="1050" dirty="0"/>
              <a:t>, et al. </a:t>
            </a:r>
            <a:r>
              <a:rPr lang="tr-TR" sz="1050" dirty="0" err="1"/>
              <a:t>Effectiveness</a:t>
            </a:r>
            <a:r>
              <a:rPr lang="tr-TR" sz="1050" dirty="0"/>
              <a:t> of </a:t>
            </a:r>
            <a:r>
              <a:rPr lang="tr-TR" sz="1050" dirty="0" err="1"/>
              <a:t>cryotherapy</a:t>
            </a:r>
            <a:r>
              <a:rPr lang="tr-TR" sz="1050" dirty="0"/>
              <a:t> </a:t>
            </a:r>
            <a:r>
              <a:rPr lang="tr-TR" sz="1050" dirty="0" err="1"/>
              <a:t>treatment</a:t>
            </a:r>
            <a:r>
              <a:rPr lang="tr-TR" sz="1050" dirty="0"/>
              <a:t> </a:t>
            </a:r>
            <a:r>
              <a:rPr lang="tr-TR" sz="1050" dirty="0" err="1"/>
              <a:t>for</a:t>
            </a:r>
            <a:r>
              <a:rPr lang="tr-TR" sz="1050" dirty="0"/>
              <a:t> </a:t>
            </a:r>
            <a:r>
              <a:rPr lang="tr-TR" sz="1050" dirty="0" err="1"/>
              <a:t>cervical</a:t>
            </a:r>
            <a:r>
              <a:rPr lang="tr-TR" sz="1050" dirty="0"/>
              <a:t> </a:t>
            </a:r>
            <a:r>
              <a:rPr lang="tr-TR" sz="1050" dirty="0" err="1"/>
              <a:t>intraepithelial</a:t>
            </a:r>
            <a:r>
              <a:rPr lang="tr-TR" sz="1050" dirty="0"/>
              <a:t> </a:t>
            </a:r>
            <a:r>
              <a:rPr lang="tr-TR" sz="1050" dirty="0" err="1"/>
              <a:t>neoplasia</a:t>
            </a:r>
            <a:r>
              <a:rPr lang="tr-TR" sz="1050" dirty="0"/>
              <a:t>. </a:t>
            </a:r>
            <a:r>
              <a:rPr lang="tr-TR" sz="1050" dirty="0" err="1"/>
              <a:t>Int</a:t>
            </a:r>
            <a:r>
              <a:rPr lang="tr-TR" sz="1050" dirty="0"/>
              <a:t> </a:t>
            </a:r>
            <a:r>
              <a:rPr lang="tr-TR" sz="1050" dirty="0" err="1"/>
              <a:t>JGynaecolObstet</a:t>
            </a:r>
            <a:r>
              <a:rPr lang="tr-TR" sz="1050" dirty="0"/>
              <a:t> 2008;101(2):172–177.</a:t>
            </a:r>
          </a:p>
          <a:p>
            <a:r>
              <a:rPr lang="en-US" sz="1050" dirty="0"/>
              <a:t>WHO Guidelines for Screening and Treatment of Precancerous Lesions for Cervical Cancer Prevention. Geneva: World Health Organization; 2013</a:t>
            </a:r>
            <a:endParaRPr lang="tr-TR" sz="1050" dirty="0"/>
          </a:p>
        </p:txBody>
      </p:sp>
    </p:spTree>
    <p:extLst>
      <p:ext uri="{BB962C8B-B14F-4D97-AF65-F5344CB8AC3E}">
        <p14:creationId xmlns:p14="http://schemas.microsoft.com/office/powerpoint/2010/main" val="1079277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C8CBC3F-EA30-4A09-8525-15324299E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49912"/>
            <a:ext cx="8229600" cy="5176252"/>
          </a:xfrm>
        </p:spPr>
        <p:txBody>
          <a:bodyPr>
            <a:normAutofit/>
          </a:bodyPr>
          <a:lstStyle/>
          <a:p>
            <a:r>
              <a:rPr lang="tr-TR" dirty="0" err="1"/>
              <a:t>Randomize</a:t>
            </a:r>
            <a:r>
              <a:rPr lang="tr-TR" dirty="0"/>
              <a:t> çalışma ABD: CIN tedavisi </a:t>
            </a:r>
          </a:p>
          <a:p>
            <a:pPr lvl="1"/>
            <a:endParaRPr lang="tr-TR" dirty="0"/>
          </a:p>
          <a:p>
            <a:pPr lvl="1"/>
            <a:r>
              <a:rPr lang="tr-TR" dirty="0"/>
              <a:t>LEEP %84 </a:t>
            </a:r>
            <a:r>
              <a:rPr lang="tr-TR" dirty="0" err="1"/>
              <a:t>vs</a:t>
            </a:r>
            <a:r>
              <a:rPr lang="tr-TR" dirty="0"/>
              <a:t> </a:t>
            </a:r>
            <a:r>
              <a:rPr lang="tr-TR" dirty="0" err="1"/>
              <a:t>Kriyoterapi</a:t>
            </a:r>
            <a:r>
              <a:rPr lang="tr-TR" dirty="0"/>
              <a:t> %76 </a:t>
            </a:r>
          </a:p>
          <a:p>
            <a:pPr lvl="1"/>
            <a:endParaRPr lang="tr-TR" dirty="0"/>
          </a:p>
          <a:p>
            <a:pPr lvl="1"/>
            <a:r>
              <a:rPr lang="tr-TR" dirty="0"/>
              <a:t>Tedavi başarısı lezyonun ağırlığı ile ilgili değil</a:t>
            </a:r>
          </a:p>
          <a:p>
            <a:pPr lvl="1"/>
            <a:endParaRPr lang="tr-TR" dirty="0"/>
          </a:p>
          <a:p>
            <a:pPr lvl="1"/>
            <a:r>
              <a:rPr lang="tr-TR" b="1" i="1" dirty="0">
                <a:solidFill>
                  <a:srgbClr val="0070C0"/>
                </a:solidFill>
              </a:rPr>
              <a:t>Lezyonun büyüklüğüne göre doğru tedavi </a:t>
            </a:r>
            <a:r>
              <a:rPr lang="tr-TR" b="1" i="1" dirty="0" err="1">
                <a:solidFill>
                  <a:srgbClr val="0070C0"/>
                </a:solidFill>
              </a:rPr>
              <a:t>modalitesinin</a:t>
            </a:r>
            <a:r>
              <a:rPr lang="tr-TR" b="1" i="1" dirty="0">
                <a:solidFill>
                  <a:srgbClr val="0070C0"/>
                </a:solidFill>
              </a:rPr>
              <a:t> seçimi ile ilgili 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24D1741F-E827-464E-AFEF-6C14CF8CBFF3}"/>
              </a:ext>
            </a:extLst>
          </p:cNvPr>
          <p:cNvSpPr txBox="1"/>
          <p:nvPr/>
        </p:nvSpPr>
        <p:spPr>
          <a:xfrm>
            <a:off x="5757169" y="6352529"/>
            <a:ext cx="29296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err="1"/>
              <a:t>Mitchell</a:t>
            </a:r>
            <a:r>
              <a:rPr lang="tr-TR" sz="1200" dirty="0"/>
              <a:t> et al. </a:t>
            </a:r>
            <a:r>
              <a:rPr lang="tr-TR" sz="1200" dirty="0" err="1"/>
              <a:t>Obstet</a:t>
            </a:r>
            <a:r>
              <a:rPr lang="tr-TR" sz="1200" dirty="0"/>
              <a:t> </a:t>
            </a:r>
            <a:r>
              <a:rPr lang="tr-TR" sz="1200" dirty="0" err="1"/>
              <a:t>Gynecol</a:t>
            </a:r>
            <a:r>
              <a:rPr lang="tr-TR" sz="1200" dirty="0"/>
              <a:t> 1998</a:t>
            </a:r>
          </a:p>
        </p:txBody>
      </p:sp>
    </p:spTree>
    <p:extLst>
      <p:ext uri="{BB962C8B-B14F-4D97-AF65-F5344CB8AC3E}">
        <p14:creationId xmlns:p14="http://schemas.microsoft.com/office/powerpoint/2010/main" val="23961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3B66F78-5101-4E00-A4EC-5B812B276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C8B813B-1CB0-45D0-ACD1-0267917910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4527611"/>
            <a:ext cx="8229600" cy="1598551"/>
          </a:xfrm>
        </p:spPr>
        <p:txBody>
          <a:bodyPr>
            <a:normAutofit/>
          </a:bodyPr>
          <a:lstStyle/>
          <a:p>
            <a:r>
              <a:rPr lang="tr-TR" dirty="0"/>
              <a:t>HPV enfeksiyonlarının %90’ı doğal </a:t>
            </a:r>
            <a:r>
              <a:rPr lang="tr-TR" dirty="0" err="1"/>
              <a:t>immüniteye</a:t>
            </a:r>
            <a:r>
              <a:rPr lang="tr-TR" dirty="0"/>
              <a:t> bağlı olarak temizlenir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EF1E4A9C-ECF6-463F-8A36-B54E3156F0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476" y="376621"/>
            <a:ext cx="6925048" cy="329044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E401ECD3-A492-482F-B9DA-EC3EAE450B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7735" y="1494496"/>
            <a:ext cx="2982374" cy="348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4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386A70F-F86D-4389-A23B-73AD2BA83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Termal </a:t>
            </a:r>
            <a:r>
              <a:rPr lang="tr-TR" dirty="0" err="1"/>
              <a:t>Ablasyon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96B75AC-88D6-4E15-9002-8FA177BD72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b="1" i="1" dirty="0"/>
              <a:t>Isı ile </a:t>
            </a:r>
            <a:r>
              <a:rPr lang="tr-TR" b="1" i="1" dirty="0" err="1"/>
              <a:t>koagülasyon</a:t>
            </a:r>
            <a:r>
              <a:rPr lang="tr-TR" b="1" i="1" dirty="0"/>
              <a:t> </a:t>
            </a:r>
          </a:p>
          <a:p>
            <a:endParaRPr lang="tr-TR" b="1" i="1" dirty="0"/>
          </a:p>
          <a:p>
            <a:r>
              <a:rPr lang="tr-TR" b="1" i="1" dirty="0" err="1"/>
              <a:t>Epitel</a:t>
            </a:r>
            <a:r>
              <a:rPr lang="tr-TR" b="1" i="1" dirty="0"/>
              <a:t>, </a:t>
            </a:r>
            <a:r>
              <a:rPr lang="tr-TR" b="1" i="1" dirty="0" err="1"/>
              <a:t>stroma</a:t>
            </a:r>
            <a:r>
              <a:rPr lang="tr-TR" b="1" i="1" dirty="0"/>
              <a:t> ve </a:t>
            </a:r>
            <a:r>
              <a:rPr lang="tr-TR" b="1" i="1" dirty="0" err="1"/>
              <a:t>kriptler</a:t>
            </a:r>
            <a:r>
              <a:rPr lang="tr-TR" b="1" i="1" dirty="0"/>
              <a:t> kuru ısı ile </a:t>
            </a:r>
            <a:r>
              <a:rPr lang="tr-TR" b="1" i="1" dirty="0" err="1"/>
              <a:t>desike</a:t>
            </a:r>
            <a:r>
              <a:rPr lang="tr-TR" b="1" i="1" dirty="0"/>
              <a:t> olur </a:t>
            </a:r>
          </a:p>
          <a:p>
            <a:endParaRPr lang="tr-TR" b="1" i="1" dirty="0"/>
          </a:p>
          <a:p>
            <a:r>
              <a:rPr lang="tr-TR" b="1" i="1" dirty="0"/>
              <a:t>100 derece 20-45 saniye </a:t>
            </a:r>
          </a:p>
          <a:p>
            <a:endParaRPr lang="tr-TR" b="1" i="1" dirty="0"/>
          </a:p>
          <a:p>
            <a:r>
              <a:rPr lang="tr-TR" b="1" i="1" dirty="0"/>
              <a:t>Hasta seçim kriterleri </a:t>
            </a:r>
            <a:r>
              <a:rPr lang="tr-TR" b="1" i="1" dirty="0" err="1"/>
              <a:t>kriyoterapi</a:t>
            </a:r>
            <a:r>
              <a:rPr lang="tr-TR" b="1" i="1" dirty="0"/>
              <a:t> gibi </a:t>
            </a:r>
          </a:p>
          <a:p>
            <a:endParaRPr lang="tr-TR" b="1" i="1" dirty="0"/>
          </a:p>
          <a:p>
            <a:r>
              <a:rPr lang="tr-TR" b="1" i="1" dirty="0" err="1"/>
              <a:t>Servikse</a:t>
            </a:r>
            <a:r>
              <a:rPr lang="tr-TR" b="1" i="1" dirty="0"/>
              <a:t> bir uygulama sırasında birçok kez yapılabilir</a:t>
            </a:r>
          </a:p>
        </p:txBody>
      </p:sp>
    </p:spTree>
    <p:extLst>
      <p:ext uri="{BB962C8B-B14F-4D97-AF65-F5344CB8AC3E}">
        <p14:creationId xmlns:p14="http://schemas.microsoft.com/office/powerpoint/2010/main" val="241998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32A7043-901D-4AC0-87DD-29513DAAD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45374F9-9F33-4985-968E-5493862B08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i="1" dirty="0">
                <a:solidFill>
                  <a:srgbClr val="FF0000"/>
                </a:solidFill>
              </a:rPr>
              <a:t>Basit</a:t>
            </a:r>
          </a:p>
          <a:p>
            <a:r>
              <a:rPr lang="tr-TR" i="1" dirty="0">
                <a:solidFill>
                  <a:srgbClr val="FF0000"/>
                </a:solidFill>
              </a:rPr>
              <a:t>Minimal ağrı </a:t>
            </a:r>
          </a:p>
          <a:p>
            <a:r>
              <a:rPr lang="tr-TR" i="1" dirty="0">
                <a:solidFill>
                  <a:srgbClr val="FF0000"/>
                </a:solidFill>
              </a:rPr>
              <a:t>Anestezi gereği yok </a:t>
            </a:r>
          </a:p>
          <a:p>
            <a:r>
              <a:rPr lang="tr-TR" i="1" dirty="0">
                <a:solidFill>
                  <a:srgbClr val="FF0000"/>
                </a:solidFill>
              </a:rPr>
              <a:t>Düşük komplikasyon oranı </a:t>
            </a:r>
          </a:p>
          <a:p>
            <a:r>
              <a:rPr lang="tr-TR" i="1" dirty="0">
                <a:solidFill>
                  <a:srgbClr val="FF0000"/>
                </a:solidFill>
              </a:rPr>
              <a:t>Kolayca her ortamda uygulanabilir</a:t>
            </a:r>
          </a:p>
          <a:p>
            <a:endParaRPr lang="tr-TR" dirty="0"/>
          </a:p>
          <a:p>
            <a:r>
              <a:rPr lang="tr-TR" b="1" i="1" dirty="0"/>
              <a:t>Olumsuz yönü 2-3 hafta sulu vajinal akıntıya sebep olabilmekte</a:t>
            </a:r>
          </a:p>
        </p:txBody>
      </p:sp>
    </p:spTree>
    <p:extLst>
      <p:ext uri="{BB962C8B-B14F-4D97-AF65-F5344CB8AC3E}">
        <p14:creationId xmlns:p14="http://schemas.microsoft.com/office/powerpoint/2010/main" val="358410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4A9B19F-90D4-49B3-AA46-8FF5106B1C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825624"/>
            <a:ext cx="8229600" cy="5300540"/>
          </a:xfrm>
        </p:spPr>
        <p:txBody>
          <a:bodyPr>
            <a:normAutofit/>
          </a:bodyPr>
          <a:lstStyle/>
          <a:p>
            <a:r>
              <a:rPr lang="tr-TR" dirty="0"/>
              <a:t>Gordon ve </a:t>
            </a:r>
            <a:r>
              <a:rPr lang="tr-TR" dirty="0" err="1"/>
              <a:t>Duncan</a:t>
            </a:r>
            <a:r>
              <a:rPr lang="tr-TR" dirty="0"/>
              <a:t>; İskoçya </a:t>
            </a:r>
          </a:p>
          <a:p>
            <a:pPr lvl="1"/>
            <a:r>
              <a:rPr lang="tr-TR" dirty="0"/>
              <a:t>1628 kadın CIN3 </a:t>
            </a:r>
          </a:p>
          <a:p>
            <a:pPr lvl="1"/>
            <a:r>
              <a:rPr lang="tr-TR" dirty="0"/>
              <a:t>1975-1989 arası </a:t>
            </a:r>
          </a:p>
          <a:p>
            <a:pPr lvl="1"/>
            <a:r>
              <a:rPr lang="tr-TR" dirty="0"/>
              <a:t>10 yıldan fazla takip </a:t>
            </a:r>
          </a:p>
          <a:p>
            <a:pPr lvl="1"/>
            <a:r>
              <a:rPr lang="tr-TR" dirty="0"/>
              <a:t>Başarı oranı 1.yılda %95, 5.yılda %92 </a:t>
            </a:r>
          </a:p>
          <a:p>
            <a:endParaRPr lang="tr-TR" dirty="0"/>
          </a:p>
          <a:p>
            <a:r>
              <a:rPr lang="tr-TR" dirty="0"/>
              <a:t>Dolman et al. </a:t>
            </a:r>
          </a:p>
          <a:p>
            <a:pPr lvl="1"/>
            <a:r>
              <a:rPr lang="tr-TR" dirty="0"/>
              <a:t>13 çalışmanın meta-analizi 4569 hasta CIN1-3 </a:t>
            </a:r>
          </a:p>
          <a:p>
            <a:pPr lvl="1"/>
            <a:r>
              <a:rPr lang="tr-TR" dirty="0"/>
              <a:t>%94 kür oranı</a:t>
            </a:r>
          </a:p>
          <a:p>
            <a:endParaRPr lang="tr-TR" dirty="0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79B7CEC1-DEB8-4D2D-88B2-5EC649B48F32}"/>
              </a:ext>
            </a:extLst>
          </p:cNvPr>
          <p:cNvSpPr txBox="1"/>
          <p:nvPr/>
        </p:nvSpPr>
        <p:spPr>
          <a:xfrm>
            <a:off x="5770486" y="6308725"/>
            <a:ext cx="27787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/>
              <a:t>Dolman et al. BJOG 2014</a:t>
            </a:r>
          </a:p>
        </p:txBody>
      </p:sp>
    </p:spTree>
    <p:extLst>
      <p:ext uri="{BB962C8B-B14F-4D97-AF65-F5344CB8AC3E}">
        <p14:creationId xmlns:p14="http://schemas.microsoft.com/office/powerpoint/2010/main" val="296839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146A5B2-4106-4CCF-9401-E57852293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LEEP / LLETZ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2C6AA98-F628-459C-94CB-48B16C9AE8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/>
              <a:t>Çok etkin </a:t>
            </a:r>
          </a:p>
          <a:p>
            <a:pPr lvl="1"/>
            <a:r>
              <a:rPr lang="tr-TR" dirty="0" err="1"/>
              <a:t>Walter</a:t>
            </a:r>
            <a:r>
              <a:rPr lang="tr-TR" dirty="0"/>
              <a:t> </a:t>
            </a:r>
            <a:r>
              <a:rPr lang="tr-TR" dirty="0" err="1"/>
              <a:t>Prendiville</a:t>
            </a:r>
            <a:r>
              <a:rPr lang="tr-TR" dirty="0"/>
              <a:t> 1986</a:t>
            </a:r>
          </a:p>
          <a:p>
            <a:pPr lvl="1"/>
            <a:r>
              <a:rPr lang="tr-TR" dirty="0"/>
              <a:t>Tungsten veya çelik tel / elektrik</a:t>
            </a:r>
          </a:p>
          <a:p>
            <a:pPr lvl="1"/>
            <a:r>
              <a:rPr lang="tr-TR" dirty="0" err="1"/>
              <a:t>Servikal</a:t>
            </a:r>
            <a:r>
              <a:rPr lang="tr-TR" dirty="0"/>
              <a:t> konun uzunluğu transformasyon </a:t>
            </a:r>
            <a:r>
              <a:rPr lang="tr-TR" dirty="0" err="1"/>
              <a:t>zonunun</a:t>
            </a:r>
            <a:r>
              <a:rPr lang="tr-TR" dirty="0"/>
              <a:t> tipine göre değişir</a:t>
            </a:r>
          </a:p>
          <a:p>
            <a:pPr lvl="1"/>
            <a:r>
              <a:rPr lang="tr-TR" b="1" i="1" dirty="0">
                <a:solidFill>
                  <a:srgbClr val="FF0000"/>
                </a:solidFill>
              </a:rPr>
              <a:t>SKB tam görünüyorsa  (Tip1) 8mm kon yeterli ama Tip3 ise 15-20mm kon uzunluğu gerekebilir </a:t>
            </a:r>
            <a:r>
              <a:rPr lang="tr-TR" b="1" i="1" dirty="0" err="1">
                <a:solidFill>
                  <a:srgbClr val="FF0000"/>
                </a:solidFill>
              </a:rPr>
              <a:t>endoservikal</a:t>
            </a:r>
            <a:r>
              <a:rPr lang="tr-TR" b="1" i="1" dirty="0">
                <a:solidFill>
                  <a:srgbClr val="FF0000"/>
                </a:solidFill>
              </a:rPr>
              <a:t> alanı da çıkarabilmek için </a:t>
            </a:r>
          </a:p>
          <a:p>
            <a:pPr lvl="1"/>
            <a:r>
              <a:rPr lang="tr-TR" b="1" i="1" dirty="0">
                <a:solidFill>
                  <a:srgbClr val="00B050"/>
                </a:solidFill>
              </a:rPr>
              <a:t>Gebelik sırasında gelişebilecek erken doğum gibi durumlar kon uzunluğu büyüdükçe artar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8A5117C8-5784-41C0-9205-5EA754ACB35C}"/>
              </a:ext>
            </a:extLst>
          </p:cNvPr>
          <p:cNvSpPr/>
          <p:nvPr/>
        </p:nvSpPr>
        <p:spPr>
          <a:xfrm>
            <a:off x="2161713" y="6319221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800" dirty="0" err="1">
                <a:solidFill>
                  <a:srgbClr val="000000"/>
                </a:solidFill>
                <a:latin typeface="KNKHI B+ Adv O T 863180fb"/>
              </a:rPr>
              <a:t>KyrgiouM,MitraA,ArbynM,etal.Fertility</a:t>
            </a:r>
            <a:r>
              <a:rPr lang="tr-TR" sz="800" dirty="0">
                <a:solidFill>
                  <a:srgbClr val="000000"/>
                </a:solidFill>
                <a:latin typeface="KNKHI B+ Adv O T 863180fb"/>
              </a:rPr>
              <a:t> </a:t>
            </a:r>
            <a:r>
              <a:rPr lang="tr-TR" sz="800" dirty="0" err="1">
                <a:solidFill>
                  <a:srgbClr val="000000"/>
                </a:solidFill>
                <a:latin typeface="KNKHI B+ Adv O T 863180fb"/>
              </a:rPr>
              <a:t>and</a:t>
            </a:r>
            <a:r>
              <a:rPr lang="tr-TR" sz="800" dirty="0">
                <a:solidFill>
                  <a:srgbClr val="000000"/>
                </a:solidFill>
                <a:latin typeface="KNKHI B+ Adv O T 863180fb"/>
              </a:rPr>
              <a:t> </a:t>
            </a:r>
            <a:r>
              <a:rPr lang="tr-TR" sz="800" dirty="0" err="1">
                <a:solidFill>
                  <a:srgbClr val="000000"/>
                </a:solidFill>
                <a:latin typeface="KNKHI B+ Adv O T 863180fb"/>
              </a:rPr>
              <a:t>early</a:t>
            </a:r>
            <a:r>
              <a:rPr lang="tr-TR" sz="800" dirty="0">
                <a:solidFill>
                  <a:srgbClr val="000000"/>
                </a:solidFill>
                <a:latin typeface="KNKHI B+ Adv O T 863180fb"/>
              </a:rPr>
              <a:t> </a:t>
            </a:r>
            <a:r>
              <a:rPr lang="tr-TR" sz="800" dirty="0" err="1">
                <a:solidFill>
                  <a:srgbClr val="000000"/>
                </a:solidFill>
                <a:latin typeface="KNKHI B+ Adv O T 863180fb"/>
              </a:rPr>
              <a:t>pregnancy</a:t>
            </a:r>
            <a:r>
              <a:rPr lang="tr-TR" sz="800" dirty="0">
                <a:solidFill>
                  <a:srgbClr val="000000"/>
                </a:solidFill>
                <a:latin typeface="KNKHI B+ Adv O T 863180fb"/>
              </a:rPr>
              <a:t> </a:t>
            </a:r>
            <a:r>
              <a:rPr lang="tr-TR" sz="800" dirty="0" err="1">
                <a:solidFill>
                  <a:srgbClr val="000000"/>
                </a:solidFill>
                <a:latin typeface="KNKHI B+ Adv O T 863180fb"/>
              </a:rPr>
              <a:t>outcomes</a:t>
            </a:r>
            <a:r>
              <a:rPr lang="tr-TR" sz="800" dirty="0">
                <a:solidFill>
                  <a:srgbClr val="000000"/>
                </a:solidFill>
                <a:latin typeface="KNKHI B+ Adv O T 863180fb"/>
              </a:rPr>
              <a:t> </a:t>
            </a:r>
            <a:r>
              <a:rPr lang="tr-TR" sz="800" dirty="0" err="1">
                <a:solidFill>
                  <a:srgbClr val="000000"/>
                </a:solidFill>
                <a:latin typeface="KNKHI B+ Adv O T 863180fb"/>
              </a:rPr>
              <a:t>after</a:t>
            </a:r>
            <a:r>
              <a:rPr lang="tr-TR" sz="800" dirty="0">
                <a:solidFill>
                  <a:srgbClr val="000000"/>
                </a:solidFill>
                <a:latin typeface="KNKHI B+ Adv O T 863180fb"/>
              </a:rPr>
              <a:t> </a:t>
            </a:r>
            <a:r>
              <a:rPr lang="tr-TR" sz="800" dirty="0" err="1">
                <a:solidFill>
                  <a:srgbClr val="000000"/>
                </a:solidFill>
                <a:latin typeface="KNKHI B+ Adv O T 863180fb"/>
              </a:rPr>
              <a:t>treatment</a:t>
            </a:r>
            <a:r>
              <a:rPr lang="tr-TR" sz="800" dirty="0">
                <a:solidFill>
                  <a:srgbClr val="000000"/>
                </a:solidFill>
                <a:latin typeface="KNKHI B+ Adv O T 863180fb"/>
              </a:rPr>
              <a:t> </a:t>
            </a:r>
            <a:r>
              <a:rPr lang="tr-TR" sz="800" dirty="0" err="1">
                <a:solidFill>
                  <a:srgbClr val="000000"/>
                </a:solidFill>
                <a:latin typeface="KNKHI B+ Adv O T 863180fb"/>
              </a:rPr>
              <a:t>for</a:t>
            </a:r>
            <a:r>
              <a:rPr lang="tr-TR" sz="800" dirty="0">
                <a:solidFill>
                  <a:srgbClr val="000000"/>
                </a:solidFill>
                <a:latin typeface="KNKHI B+ Adv O T 863180fb"/>
              </a:rPr>
              <a:t> </a:t>
            </a:r>
            <a:r>
              <a:rPr lang="tr-TR" sz="800" dirty="0" err="1">
                <a:solidFill>
                  <a:srgbClr val="000000"/>
                </a:solidFill>
                <a:latin typeface="KNKHI B+ Adv O T 863180fb"/>
              </a:rPr>
              <a:t>cervical</a:t>
            </a:r>
            <a:r>
              <a:rPr lang="tr-TR" sz="800" dirty="0">
                <a:solidFill>
                  <a:srgbClr val="000000"/>
                </a:solidFill>
                <a:latin typeface="KNKHI B+ Adv O T 863180fb"/>
              </a:rPr>
              <a:t> </a:t>
            </a:r>
            <a:r>
              <a:rPr lang="tr-TR" sz="800" dirty="0" err="1">
                <a:solidFill>
                  <a:srgbClr val="000000"/>
                </a:solidFill>
                <a:latin typeface="KNKHI B+ Adv O T 863180fb"/>
              </a:rPr>
              <a:t>intraepithelial</a:t>
            </a:r>
            <a:r>
              <a:rPr lang="tr-TR" sz="800" dirty="0">
                <a:solidFill>
                  <a:srgbClr val="000000"/>
                </a:solidFill>
                <a:latin typeface="KNKHI B+ Adv O T 863180fb"/>
              </a:rPr>
              <a:t> </a:t>
            </a:r>
            <a:r>
              <a:rPr lang="tr-TR" sz="800" dirty="0" err="1">
                <a:solidFill>
                  <a:srgbClr val="000000"/>
                </a:solidFill>
                <a:latin typeface="KNKHI B+ Adv O T 863180fb"/>
              </a:rPr>
              <a:t>neoplasia</a:t>
            </a:r>
            <a:r>
              <a:rPr lang="tr-TR" sz="800" dirty="0">
                <a:solidFill>
                  <a:srgbClr val="000000"/>
                </a:solidFill>
                <a:latin typeface="KNKHI B+ Adv O T 863180fb"/>
              </a:rPr>
              <a:t>: </a:t>
            </a:r>
            <a:r>
              <a:rPr lang="tr-TR" sz="800" dirty="0" err="1">
                <a:solidFill>
                  <a:srgbClr val="000000"/>
                </a:solidFill>
                <a:latin typeface="KNKHI B+ Adv O T 863180fb"/>
              </a:rPr>
              <a:t>systematic</a:t>
            </a:r>
            <a:r>
              <a:rPr lang="tr-TR" sz="800" dirty="0">
                <a:solidFill>
                  <a:srgbClr val="000000"/>
                </a:solidFill>
                <a:latin typeface="KNKHI B+ Adv O T 863180fb"/>
              </a:rPr>
              <a:t> </a:t>
            </a:r>
            <a:r>
              <a:rPr lang="tr-TR" sz="800" dirty="0" err="1">
                <a:solidFill>
                  <a:srgbClr val="000000"/>
                </a:solidFill>
                <a:latin typeface="KNKHI B+ Adv O T 863180fb"/>
              </a:rPr>
              <a:t>review</a:t>
            </a:r>
            <a:r>
              <a:rPr lang="tr-TR" sz="800" dirty="0">
                <a:solidFill>
                  <a:srgbClr val="000000"/>
                </a:solidFill>
                <a:latin typeface="KNKHI B+ Adv O T 863180fb"/>
              </a:rPr>
              <a:t> </a:t>
            </a:r>
            <a:r>
              <a:rPr lang="tr-TR" sz="800" dirty="0" err="1">
                <a:solidFill>
                  <a:srgbClr val="000000"/>
                </a:solidFill>
                <a:latin typeface="KNKHI B+ Adv O T 863180fb"/>
              </a:rPr>
              <a:t>and</a:t>
            </a:r>
            <a:r>
              <a:rPr lang="tr-TR" sz="800" dirty="0">
                <a:solidFill>
                  <a:srgbClr val="000000"/>
                </a:solidFill>
                <a:latin typeface="KNKHI B+ Adv O T 863180fb"/>
              </a:rPr>
              <a:t> meta-</a:t>
            </a:r>
            <a:r>
              <a:rPr lang="tr-TR" sz="800" dirty="0" err="1">
                <a:solidFill>
                  <a:srgbClr val="000000"/>
                </a:solidFill>
                <a:latin typeface="KNKHI B+ Adv O T 863180fb"/>
              </a:rPr>
              <a:t>analysis</a:t>
            </a:r>
            <a:r>
              <a:rPr lang="tr-TR" sz="800" dirty="0">
                <a:solidFill>
                  <a:srgbClr val="000000"/>
                </a:solidFill>
                <a:latin typeface="KNKHI B+ Adv O T 863180fb"/>
              </a:rPr>
              <a:t>. </a:t>
            </a:r>
            <a:r>
              <a:rPr lang="tr-TR" sz="800" dirty="0" err="1">
                <a:solidFill>
                  <a:srgbClr val="000000"/>
                </a:solidFill>
                <a:latin typeface="KNKHJ C+ Adv O Tb 92eb 7df. I"/>
              </a:rPr>
              <a:t>Br</a:t>
            </a:r>
            <a:r>
              <a:rPr lang="tr-TR" sz="800" dirty="0">
                <a:solidFill>
                  <a:srgbClr val="000000"/>
                </a:solidFill>
                <a:latin typeface="KNKHJ C+ Adv O Tb 92eb 7df. I"/>
              </a:rPr>
              <a:t> </a:t>
            </a:r>
            <a:r>
              <a:rPr lang="tr-TR" sz="800" dirty="0" err="1">
                <a:solidFill>
                  <a:srgbClr val="000000"/>
                </a:solidFill>
                <a:latin typeface="KNKHJ C+ Adv O Tb 92eb 7df. I"/>
              </a:rPr>
              <a:t>MedJ</a:t>
            </a:r>
            <a:r>
              <a:rPr lang="tr-TR" sz="800" dirty="0">
                <a:solidFill>
                  <a:srgbClr val="000000"/>
                </a:solidFill>
                <a:latin typeface="KNKHJ C+ Adv O Tb 92eb 7df. I"/>
              </a:rPr>
              <a:t> </a:t>
            </a:r>
            <a:r>
              <a:rPr lang="tr-TR" sz="800" dirty="0">
                <a:solidFill>
                  <a:srgbClr val="000000"/>
                </a:solidFill>
                <a:latin typeface="KNKHI B+ Adv O T 863180fb"/>
              </a:rPr>
              <a:t>2014;349:g6192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11094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E0739C3-439D-41EF-9A79-A2B5768C5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A6C3C53-7939-4B9B-917F-FA4D4247B7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A09389E7-3321-4F0D-B5BE-E214F9C18A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502475"/>
            <a:ext cx="8001000" cy="6025198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04A08EC4-FB64-49FE-B19A-9ED3E55166A5}"/>
              </a:ext>
            </a:extLst>
          </p:cNvPr>
          <p:cNvSpPr txBox="1"/>
          <p:nvPr/>
        </p:nvSpPr>
        <p:spPr>
          <a:xfrm>
            <a:off x="6169980" y="6444862"/>
            <a:ext cx="30450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err="1"/>
              <a:t>Dr</a:t>
            </a:r>
            <a:r>
              <a:rPr lang="tr-TR" sz="1200" dirty="0"/>
              <a:t> A Haberal </a:t>
            </a:r>
            <a:r>
              <a:rPr lang="tr-TR" sz="1200" dirty="0" err="1"/>
              <a:t>slaytından</a:t>
            </a:r>
            <a:r>
              <a:rPr lang="tr-TR" sz="1200" dirty="0"/>
              <a:t> </a:t>
            </a:r>
            <a:r>
              <a:rPr lang="tr-TR" sz="1200" dirty="0" err="1"/>
              <a:t>modifiye</a:t>
            </a:r>
            <a:endParaRPr lang="tr-TR" sz="1200" dirty="0"/>
          </a:p>
        </p:txBody>
      </p:sp>
    </p:spTree>
    <p:extLst>
      <p:ext uri="{BB962C8B-B14F-4D97-AF65-F5344CB8AC3E}">
        <p14:creationId xmlns:p14="http://schemas.microsoft.com/office/powerpoint/2010/main" val="3030393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940B9CE-A27E-442A-8AB0-7FB035692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F0CF517-A43F-4529-8FD4-46CBA93D51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88151" y="3673040"/>
            <a:ext cx="2032000" cy="1312863"/>
          </a:xfrm>
        </p:spPr>
        <p:txBody>
          <a:bodyPr/>
          <a:lstStyle/>
          <a:p>
            <a:r>
              <a:rPr lang="tr-TR" dirty="0" err="1"/>
              <a:t>Lugol</a:t>
            </a:r>
            <a:r>
              <a:rPr lang="tr-TR" dirty="0"/>
              <a:t> yardımcı 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5C904216-BAD3-4B3B-A942-0F15A47DBE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9699" y="1098503"/>
            <a:ext cx="7010400" cy="5529355"/>
          </a:xfrm>
          <a:prstGeom prst="rect">
            <a:avLst/>
          </a:prstGeom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B29A567E-25F4-47FA-8503-4DFFA6D50F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62713" y="1795850"/>
            <a:ext cx="2274887" cy="170975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2532DE1C-3416-47D3-B3B7-3CC9FA88BF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8151" y="4732416"/>
            <a:ext cx="2133863" cy="1673256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687EB65E-0B2E-4313-9BA4-0E3365809643}"/>
              </a:ext>
            </a:extLst>
          </p:cNvPr>
          <p:cNvSpPr txBox="1"/>
          <p:nvPr/>
        </p:nvSpPr>
        <p:spPr>
          <a:xfrm>
            <a:off x="6169980" y="6514286"/>
            <a:ext cx="30450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err="1"/>
              <a:t>Dr</a:t>
            </a:r>
            <a:r>
              <a:rPr lang="tr-TR" sz="1200" dirty="0"/>
              <a:t> A Haberal </a:t>
            </a:r>
            <a:r>
              <a:rPr lang="tr-TR" sz="1200" dirty="0" err="1"/>
              <a:t>slaytından</a:t>
            </a:r>
            <a:r>
              <a:rPr lang="tr-TR" sz="1200" dirty="0"/>
              <a:t> </a:t>
            </a:r>
            <a:r>
              <a:rPr lang="tr-TR" sz="1200" dirty="0" err="1"/>
              <a:t>modifiye</a:t>
            </a:r>
            <a:endParaRPr lang="tr-TR" sz="1200" dirty="0"/>
          </a:p>
        </p:txBody>
      </p:sp>
    </p:spTree>
    <p:extLst>
      <p:ext uri="{BB962C8B-B14F-4D97-AF65-F5344CB8AC3E}">
        <p14:creationId xmlns:p14="http://schemas.microsoft.com/office/powerpoint/2010/main" val="177392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48C8CE0-B322-4C36-B72F-E184C0949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688D4EB-E17F-4122-AE03-E9C228EB9B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3EC5CFF9-52EC-4804-A23A-ABBC7E77BA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5750" y="82166"/>
            <a:ext cx="4592500" cy="2579261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69954205-8935-450B-9CFA-17CC22A6D8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027" y="2661427"/>
            <a:ext cx="7635150" cy="4114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35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886522"/>
            <a:ext cx="4343400" cy="5084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12518" y="111919"/>
            <a:ext cx="3433764" cy="345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3729" y="3726038"/>
            <a:ext cx="3242553" cy="297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43371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48371D2-4C2F-4492-B393-78DAACF51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585FE28-472D-4390-8954-9E56B274BB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9BF2E440-DD71-4046-8B23-AB16849DCF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558" y="825500"/>
            <a:ext cx="8954985" cy="5537200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CEB1B22E-2F46-468D-84E8-AC746A602E42}"/>
              </a:ext>
            </a:extLst>
          </p:cNvPr>
          <p:cNvSpPr txBox="1"/>
          <p:nvPr/>
        </p:nvSpPr>
        <p:spPr>
          <a:xfrm>
            <a:off x="6169980" y="6444862"/>
            <a:ext cx="30450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err="1"/>
              <a:t>Dr</a:t>
            </a:r>
            <a:r>
              <a:rPr lang="tr-TR" sz="1200" dirty="0"/>
              <a:t> A Haberal </a:t>
            </a:r>
            <a:r>
              <a:rPr lang="tr-TR" sz="1200" dirty="0" err="1"/>
              <a:t>slaytından</a:t>
            </a:r>
            <a:r>
              <a:rPr lang="tr-TR" sz="1200" dirty="0"/>
              <a:t> </a:t>
            </a:r>
            <a:r>
              <a:rPr lang="tr-TR" sz="1200" dirty="0" err="1"/>
              <a:t>modifiye</a:t>
            </a:r>
            <a:endParaRPr lang="tr-TR" sz="1200" dirty="0"/>
          </a:p>
        </p:txBody>
      </p:sp>
    </p:spTree>
    <p:extLst>
      <p:ext uri="{BB962C8B-B14F-4D97-AF65-F5344CB8AC3E}">
        <p14:creationId xmlns:p14="http://schemas.microsoft.com/office/powerpoint/2010/main" val="3204734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EF9AD03-198D-4015-9AD5-E31A4CF7E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LEEP Komplikasyonlar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C790FE5-31AA-4504-986E-0B79E76FF9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b="1" dirty="0">
                <a:solidFill>
                  <a:srgbClr val="C00000"/>
                </a:solidFill>
              </a:rPr>
              <a:t>Kanama %4-6</a:t>
            </a:r>
          </a:p>
          <a:p>
            <a:r>
              <a:rPr lang="tr-TR" b="1" dirty="0">
                <a:solidFill>
                  <a:srgbClr val="00B0F0"/>
                </a:solidFill>
              </a:rPr>
              <a:t>Ağrı</a:t>
            </a:r>
          </a:p>
          <a:p>
            <a:r>
              <a:rPr lang="tr-TR" b="1" dirty="0">
                <a:solidFill>
                  <a:srgbClr val="00B0F0"/>
                </a:solidFill>
              </a:rPr>
              <a:t>Enfeksiyon</a:t>
            </a:r>
          </a:p>
          <a:p>
            <a:r>
              <a:rPr lang="tr-TR" b="1" dirty="0" err="1">
                <a:solidFill>
                  <a:srgbClr val="00B050"/>
                </a:solidFill>
              </a:rPr>
              <a:t>Servikal</a:t>
            </a:r>
            <a:r>
              <a:rPr lang="tr-TR" b="1" dirty="0">
                <a:solidFill>
                  <a:srgbClr val="00B050"/>
                </a:solidFill>
              </a:rPr>
              <a:t> </a:t>
            </a:r>
            <a:r>
              <a:rPr lang="tr-TR" b="1" dirty="0" err="1">
                <a:solidFill>
                  <a:srgbClr val="00B050"/>
                </a:solidFill>
              </a:rPr>
              <a:t>stenoz</a:t>
            </a:r>
            <a:endParaRPr lang="tr-TR" b="1" dirty="0">
              <a:solidFill>
                <a:srgbClr val="00B050"/>
              </a:solidFill>
            </a:endParaRPr>
          </a:p>
          <a:p>
            <a:r>
              <a:rPr lang="tr-TR" b="1" dirty="0" err="1">
                <a:solidFill>
                  <a:srgbClr val="00B050"/>
                </a:solidFill>
              </a:rPr>
              <a:t>Servikal</a:t>
            </a:r>
            <a:r>
              <a:rPr lang="tr-TR" b="1" dirty="0">
                <a:solidFill>
                  <a:srgbClr val="00B050"/>
                </a:solidFill>
              </a:rPr>
              <a:t> </a:t>
            </a:r>
            <a:r>
              <a:rPr lang="tr-TR" b="1" dirty="0" smtClean="0">
                <a:solidFill>
                  <a:srgbClr val="00B050"/>
                </a:solidFill>
              </a:rPr>
              <a:t>yetmezlik </a:t>
            </a:r>
          </a:p>
          <a:p>
            <a:pPr lvl="1"/>
            <a:r>
              <a:rPr lang="tr-TR" b="1" dirty="0" err="1" smtClean="0">
                <a:solidFill>
                  <a:srgbClr val="00B050"/>
                </a:solidFill>
              </a:rPr>
              <a:t>Preterm</a:t>
            </a:r>
            <a:r>
              <a:rPr lang="tr-TR" b="1" dirty="0" smtClean="0">
                <a:solidFill>
                  <a:srgbClr val="00B050"/>
                </a:solidFill>
              </a:rPr>
              <a:t> doğum (%1.5 vs. %0.4)</a:t>
            </a:r>
          </a:p>
          <a:p>
            <a:r>
              <a:rPr lang="tr-TR" b="1" dirty="0" err="1" smtClean="0">
                <a:solidFill>
                  <a:srgbClr val="00B050"/>
                </a:solidFill>
              </a:rPr>
              <a:t>Spontan</a:t>
            </a:r>
            <a:r>
              <a:rPr lang="tr-TR" b="1" dirty="0" smtClean="0">
                <a:solidFill>
                  <a:srgbClr val="00B050"/>
                </a:solidFill>
              </a:rPr>
              <a:t> </a:t>
            </a:r>
            <a:r>
              <a:rPr lang="tr-TR" b="1" dirty="0" err="1" smtClean="0">
                <a:solidFill>
                  <a:srgbClr val="00B050"/>
                </a:solidFill>
              </a:rPr>
              <a:t>abort</a:t>
            </a:r>
            <a:r>
              <a:rPr lang="tr-TR" b="1" dirty="0" smtClean="0">
                <a:solidFill>
                  <a:srgbClr val="00B050"/>
                </a:solidFill>
              </a:rPr>
              <a:t> (%0.5 </a:t>
            </a:r>
            <a:r>
              <a:rPr lang="tr-TR" b="1" dirty="0" err="1" smtClean="0">
                <a:solidFill>
                  <a:srgbClr val="00B050"/>
                </a:solidFill>
              </a:rPr>
              <a:t>vs</a:t>
            </a:r>
            <a:r>
              <a:rPr lang="tr-TR" b="1" dirty="0" smtClean="0">
                <a:solidFill>
                  <a:srgbClr val="00B050"/>
                </a:solidFill>
              </a:rPr>
              <a:t> %</a:t>
            </a:r>
            <a:r>
              <a:rPr lang="tr-TR" b="1" smtClean="0">
                <a:solidFill>
                  <a:srgbClr val="00B050"/>
                </a:solidFill>
              </a:rPr>
              <a:t>0.2)</a:t>
            </a:r>
            <a:endParaRPr lang="tr-TR" b="1" dirty="0">
              <a:solidFill>
                <a:srgbClr val="00B050"/>
              </a:solidFill>
            </a:endParaRPr>
          </a:p>
          <a:p>
            <a:r>
              <a:rPr lang="tr-TR" b="1" dirty="0">
                <a:solidFill>
                  <a:srgbClr val="0070C0"/>
                </a:solidFill>
              </a:rPr>
              <a:t>Vajina yan duvarı hasarı  </a:t>
            </a:r>
          </a:p>
        </p:txBody>
      </p:sp>
    </p:spTree>
    <p:extLst>
      <p:ext uri="{BB962C8B-B14F-4D97-AF65-F5344CB8AC3E}">
        <p14:creationId xmlns:p14="http://schemas.microsoft.com/office/powerpoint/2010/main" val="1207646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443AA57-3B94-4F9D-8C14-6DDE518766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452761"/>
            <a:ext cx="8229600" cy="5673403"/>
          </a:xfrm>
        </p:spPr>
        <p:txBody>
          <a:bodyPr>
            <a:normAutofit/>
          </a:bodyPr>
          <a:lstStyle/>
          <a:p>
            <a:r>
              <a:rPr lang="tr-TR" dirty="0" err="1"/>
              <a:t>Ostor</a:t>
            </a:r>
            <a:r>
              <a:rPr lang="tr-TR" dirty="0"/>
              <a:t> et al.</a:t>
            </a:r>
          </a:p>
          <a:p>
            <a:endParaRPr lang="tr-TR" dirty="0"/>
          </a:p>
          <a:p>
            <a:pPr lvl="1"/>
            <a:r>
              <a:rPr lang="tr-TR" dirty="0"/>
              <a:t>CIN1 lezyonlarının %60’ı geriler, %11 in </a:t>
            </a:r>
            <a:r>
              <a:rPr lang="tr-TR" dirty="0" err="1"/>
              <a:t>situ</a:t>
            </a:r>
            <a:r>
              <a:rPr lang="tr-TR" dirty="0"/>
              <a:t> </a:t>
            </a:r>
            <a:r>
              <a:rPr lang="tr-TR" dirty="0" err="1"/>
              <a:t>karsinoma</a:t>
            </a:r>
            <a:r>
              <a:rPr lang="tr-TR" dirty="0"/>
              <a:t> ilerler ve %1’i </a:t>
            </a:r>
            <a:r>
              <a:rPr lang="tr-TR" dirty="0" err="1"/>
              <a:t>invazif</a:t>
            </a:r>
            <a:r>
              <a:rPr lang="tr-TR" dirty="0"/>
              <a:t> kansere döner</a:t>
            </a:r>
          </a:p>
          <a:p>
            <a:pPr lvl="1"/>
            <a:endParaRPr lang="tr-TR" dirty="0"/>
          </a:p>
          <a:p>
            <a:pPr lvl="1"/>
            <a:r>
              <a:rPr lang="tr-TR" dirty="0"/>
              <a:t>CIN2’lerde gerileme oranı %40, CIN3’lerde %33 iken…</a:t>
            </a:r>
          </a:p>
          <a:p>
            <a:pPr lvl="1"/>
            <a:endParaRPr lang="tr-TR" dirty="0"/>
          </a:p>
          <a:p>
            <a:pPr lvl="1"/>
            <a:r>
              <a:rPr lang="tr-TR" b="1" dirty="0">
                <a:solidFill>
                  <a:srgbClr val="C00000"/>
                </a:solidFill>
              </a:rPr>
              <a:t>CIN2’lerin %5’i, CIN3’lerin ise %12’si </a:t>
            </a:r>
            <a:r>
              <a:rPr lang="tr-TR" b="1" dirty="0" err="1">
                <a:solidFill>
                  <a:srgbClr val="C00000"/>
                </a:solidFill>
              </a:rPr>
              <a:t>invazif</a:t>
            </a:r>
            <a:r>
              <a:rPr lang="tr-TR" b="1" dirty="0">
                <a:solidFill>
                  <a:srgbClr val="C00000"/>
                </a:solidFill>
              </a:rPr>
              <a:t> kansere ilerler</a:t>
            </a:r>
          </a:p>
          <a:p>
            <a:endParaRPr lang="tr-TR" dirty="0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D5F868CE-2020-4B6E-BD89-FDAA7A65B4EE}"/>
              </a:ext>
            </a:extLst>
          </p:cNvPr>
          <p:cNvSpPr txBox="1"/>
          <p:nvPr/>
        </p:nvSpPr>
        <p:spPr>
          <a:xfrm>
            <a:off x="4048217" y="6126163"/>
            <a:ext cx="4838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err="1"/>
              <a:t>Ostor</a:t>
            </a:r>
            <a:r>
              <a:rPr lang="tr-TR" sz="1200" dirty="0"/>
              <a:t> </a:t>
            </a:r>
            <a:r>
              <a:rPr lang="tr-TR" sz="1200" dirty="0" err="1"/>
              <a:t>AG.Natural</a:t>
            </a:r>
            <a:r>
              <a:rPr lang="tr-TR" sz="1200" dirty="0"/>
              <a:t> </a:t>
            </a:r>
            <a:r>
              <a:rPr lang="tr-TR" sz="1200" dirty="0" err="1"/>
              <a:t>history</a:t>
            </a:r>
            <a:r>
              <a:rPr lang="tr-TR" sz="1200" dirty="0"/>
              <a:t> of </a:t>
            </a:r>
            <a:r>
              <a:rPr lang="tr-TR" sz="1200" dirty="0" err="1"/>
              <a:t>cervical</a:t>
            </a:r>
            <a:r>
              <a:rPr lang="tr-TR" sz="1200" dirty="0"/>
              <a:t> </a:t>
            </a:r>
            <a:r>
              <a:rPr lang="tr-TR" sz="1200" dirty="0" err="1"/>
              <a:t>intraepithelial</a:t>
            </a:r>
            <a:r>
              <a:rPr lang="tr-TR" sz="1200" dirty="0"/>
              <a:t> </a:t>
            </a:r>
            <a:r>
              <a:rPr lang="tr-TR" sz="1200" dirty="0" err="1"/>
              <a:t>neoplasia</a:t>
            </a:r>
            <a:r>
              <a:rPr lang="tr-TR" sz="1200" dirty="0"/>
              <a:t>: </a:t>
            </a:r>
            <a:r>
              <a:rPr lang="tr-TR" sz="1200" dirty="0" err="1"/>
              <a:t>acriticalreview</a:t>
            </a:r>
            <a:r>
              <a:rPr lang="tr-TR" sz="1200" dirty="0"/>
              <a:t>. </a:t>
            </a:r>
            <a:r>
              <a:rPr lang="tr-TR" sz="1200" dirty="0" err="1"/>
              <a:t>Int</a:t>
            </a:r>
            <a:r>
              <a:rPr lang="tr-TR" sz="1200" dirty="0"/>
              <a:t> J </a:t>
            </a:r>
            <a:r>
              <a:rPr lang="tr-TR" sz="1200" dirty="0" err="1"/>
              <a:t>Gynecol</a:t>
            </a:r>
            <a:r>
              <a:rPr lang="tr-TR" sz="1200" dirty="0"/>
              <a:t> </a:t>
            </a:r>
            <a:r>
              <a:rPr lang="tr-TR" sz="1200" dirty="0" err="1"/>
              <a:t>Pathol</a:t>
            </a:r>
            <a:r>
              <a:rPr lang="tr-TR" sz="1200" dirty="0"/>
              <a:t> 1993;12(2):186–192 </a:t>
            </a:r>
          </a:p>
        </p:txBody>
      </p:sp>
    </p:spTree>
    <p:extLst>
      <p:ext uri="{BB962C8B-B14F-4D97-AF65-F5344CB8AC3E}">
        <p14:creationId xmlns:p14="http://schemas.microsoft.com/office/powerpoint/2010/main" val="1387284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6C5B33E-F84C-42DC-8E01-CB30DBBA5C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18586"/>
            <a:ext cx="8229600" cy="5007577"/>
          </a:xfrm>
        </p:spPr>
        <p:txBody>
          <a:bodyPr>
            <a:normAutofit/>
          </a:bodyPr>
          <a:lstStyle/>
          <a:p>
            <a:r>
              <a:rPr lang="tr-TR" dirty="0"/>
              <a:t>LLETZ/ LEEP </a:t>
            </a:r>
          </a:p>
          <a:p>
            <a:pPr lvl="1"/>
            <a:endParaRPr lang="tr-TR" b="1" i="1" dirty="0">
              <a:solidFill>
                <a:srgbClr val="00B050"/>
              </a:solidFill>
            </a:endParaRPr>
          </a:p>
          <a:p>
            <a:pPr lvl="1"/>
            <a:r>
              <a:rPr lang="tr-TR" b="1" i="1" dirty="0">
                <a:solidFill>
                  <a:srgbClr val="00B050"/>
                </a:solidFill>
              </a:rPr>
              <a:t>CIN2/CIN3 için başarı oranı &gt;%90 </a:t>
            </a:r>
          </a:p>
          <a:p>
            <a:pPr lvl="1"/>
            <a:endParaRPr lang="tr-TR" dirty="0"/>
          </a:p>
          <a:p>
            <a:pPr lvl="1"/>
            <a:r>
              <a:rPr lang="tr-TR" b="1" dirty="0">
                <a:solidFill>
                  <a:srgbClr val="7030A0"/>
                </a:solidFill>
              </a:rPr>
              <a:t>Bir meta-analizde LEEP yapılan her 143 kadından birinde </a:t>
            </a:r>
            <a:r>
              <a:rPr lang="tr-TR" b="1" dirty="0" err="1">
                <a:solidFill>
                  <a:srgbClr val="7030A0"/>
                </a:solidFill>
              </a:rPr>
              <a:t>preterm</a:t>
            </a:r>
            <a:r>
              <a:rPr lang="tr-TR" b="1" dirty="0">
                <a:solidFill>
                  <a:srgbClr val="7030A0"/>
                </a:solidFill>
              </a:rPr>
              <a:t> doğum riski arttığı hesaplanmış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90CAC43C-C762-40CB-999B-E4DABE732E3B}"/>
              </a:ext>
            </a:extLst>
          </p:cNvPr>
          <p:cNvSpPr txBox="1"/>
          <p:nvPr/>
        </p:nvSpPr>
        <p:spPr>
          <a:xfrm>
            <a:off x="1127464" y="6126163"/>
            <a:ext cx="6889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err="1"/>
              <a:t>Arbyn</a:t>
            </a:r>
            <a:r>
              <a:rPr lang="tr-TR" sz="1200" dirty="0"/>
              <a:t> </a:t>
            </a:r>
            <a:r>
              <a:rPr lang="tr-TR" sz="1200" dirty="0" err="1"/>
              <a:t>M,KyrgiouM,SimoensC,etal</a:t>
            </a:r>
            <a:r>
              <a:rPr lang="tr-TR" sz="1200" dirty="0"/>
              <a:t>. </a:t>
            </a:r>
            <a:r>
              <a:rPr lang="tr-TR" sz="1200" dirty="0" err="1"/>
              <a:t>Perinatal</a:t>
            </a:r>
            <a:r>
              <a:rPr lang="tr-TR" sz="1200" dirty="0"/>
              <a:t> </a:t>
            </a:r>
            <a:r>
              <a:rPr lang="tr-TR" sz="1200" dirty="0" err="1"/>
              <a:t>mortality</a:t>
            </a:r>
            <a:r>
              <a:rPr lang="tr-TR" sz="1200" dirty="0"/>
              <a:t> </a:t>
            </a:r>
            <a:r>
              <a:rPr lang="tr-TR" sz="1200" dirty="0" err="1"/>
              <a:t>and</a:t>
            </a:r>
            <a:r>
              <a:rPr lang="tr-TR" sz="1200" dirty="0"/>
              <a:t> </a:t>
            </a:r>
            <a:r>
              <a:rPr lang="tr-TR" sz="1200" dirty="0" err="1"/>
              <a:t>other</a:t>
            </a:r>
            <a:r>
              <a:rPr lang="tr-TR" sz="1200" dirty="0"/>
              <a:t> severe </a:t>
            </a:r>
            <a:r>
              <a:rPr lang="tr-TR" sz="1200" dirty="0" err="1"/>
              <a:t>adverse</a:t>
            </a:r>
            <a:r>
              <a:rPr lang="tr-TR" sz="1200" dirty="0"/>
              <a:t> </a:t>
            </a:r>
            <a:r>
              <a:rPr lang="tr-TR" sz="1200" dirty="0" err="1"/>
              <a:t>pregnancy</a:t>
            </a:r>
            <a:r>
              <a:rPr lang="tr-TR" sz="1200" dirty="0"/>
              <a:t> </a:t>
            </a:r>
            <a:r>
              <a:rPr lang="tr-TR" sz="1200" dirty="0" err="1"/>
              <a:t>outcomes</a:t>
            </a:r>
            <a:r>
              <a:rPr lang="tr-TR" sz="1200" dirty="0"/>
              <a:t> </a:t>
            </a:r>
            <a:r>
              <a:rPr lang="tr-TR" sz="1200" dirty="0" err="1"/>
              <a:t>associated</a:t>
            </a:r>
            <a:r>
              <a:rPr lang="tr-TR" sz="1200" dirty="0"/>
              <a:t> </a:t>
            </a:r>
            <a:r>
              <a:rPr lang="tr-TR" sz="1200" dirty="0" err="1"/>
              <a:t>with</a:t>
            </a:r>
            <a:r>
              <a:rPr lang="tr-TR" sz="1200" dirty="0"/>
              <a:t> </a:t>
            </a:r>
            <a:r>
              <a:rPr lang="tr-TR" sz="1200" dirty="0" err="1"/>
              <a:t>treatment</a:t>
            </a:r>
            <a:r>
              <a:rPr lang="tr-TR" sz="1200" dirty="0"/>
              <a:t> of </a:t>
            </a:r>
            <a:r>
              <a:rPr lang="tr-TR" sz="1200" dirty="0" err="1"/>
              <a:t>cervical</a:t>
            </a:r>
            <a:r>
              <a:rPr lang="tr-TR" sz="1200" dirty="0"/>
              <a:t> </a:t>
            </a:r>
            <a:r>
              <a:rPr lang="tr-TR" sz="1200" dirty="0" err="1"/>
              <a:t>intraepithelial</a:t>
            </a:r>
            <a:r>
              <a:rPr lang="tr-TR" sz="1200" dirty="0"/>
              <a:t> </a:t>
            </a:r>
            <a:r>
              <a:rPr lang="tr-TR" sz="1200" dirty="0" err="1"/>
              <a:t>neoplasia</a:t>
            </a:r>
            <a:r>
              <a:rPr lang="tr-TR" sz="1200" dirty="0"/>
              <a:t>: meta-</a:t>
            </a:r>
            <a:r>
              <a:rPr lang="tr-TR" sz="1200" dirty="0" err="1"/>
              <a:t>analysis</a:t>
            </a:r>
            <a:r>
              <a:rPr lang="tr-TR" sz="1200" dirty="0"/>
              <a:t>. </a:t>
            </a:r>
            <a:r>
              <a:rPr lang="tr-TR" sz="1200" dirty="0" err="1"/>
              <a:t>Br</a:t>
            </a:r>
            <a:r>
              <a:rPr lang="tr-TR" sz="1200" dirty="0"/>
              <a:t> </a:t>
            </a:r>
            <a:r>
              <a:rPr lang="tr-TR" sz="1200" dirty="0" err="1"/>
              <a:t>MedJ</a:t>
            </a:r>
            <a:r>
              <a:rPr lang="tr-TR" sz="1200" dirty="0"/>
              <a:t> 2008;337:a1284</a:t>
            </a:r>
          </a:p>
        </p:txBody>
      </p:sp>
    </p:spTree>
    <p:extLst>
      <p:ext uri="{BB962C8B-B14F-4D97-AF65-F5344CB8AC3E}">
        <p14:creationId xmlns:p14="http://schemas.microsoft.com/office/powerpoint/2010/main" val="2588843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İçerik Yer Tutucusu 4">
            <a:extLst>
              <a:ext uri="{FF2B5EF4-FFF2-40B4-BE49-F238E27FC236}">
                <a16:creationId xmlns:a16="http://schemas.microsoft.com/office/drawing/2014/main" id="{3BECA337-8FB3-4C0B-B349-C60C7B4FF72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4393028"/>
              </p:ext>
            </p:extLst>
          </p:nvPr>
        </p:nvGraphicFramePr>
        <p:xfrm>
          <a:off x="114300" y="914400"/>
          <a:ext cx="8890000" cy="5211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Başlık 6">
            <a:extLst>
              <a:ext uri="{FF2B5EF4-FFF2-40B4-BE49-F238E27FC236}">
                <a16:creationId xmlns:a16="http://schemas.microsoft.com/office/drawing/2014/main" id="{E3E84A4D-48F5-4855-AA56-EC03539DB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21377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AF2F062-50AC-448F-89E5-A32E1B617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Soğuk </a:t>
            </a:r>
            <a:r>
              <a:rPr lang="tr-TR" dirty="0" err="1"/>
              <a:t>Konizasyon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3800762-1391-4D63-8515-3EDAB48D26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dirty="0"/>
              <a:t>Genelde </a:t>
            </a:r>
            <a:r>
              <a:rPr lang="tr-TR" dirty="0" err="1"/>
              <a:t>mikroinvazif</a:t>
            </a:r>
            <a:r>
              <a:rPr lang="tr-TR" dirty="0"/>
              <a:t> </a:t>
            </a:r>
            <a:r>
              <a:rPr lang="tr-TR" dirty="0" err="1"/>
              <a:t>karsinom</a:t>
            </a:r>
            <a:r>
              <a:rPr lang="tr-TR" dirty="0"/>
              <a:t> tedavisine kullanılmakta </a:t>
            </a:r>
          </a:p>
          <a:p>
            <a:r>
              <a:rPr lang="tr-TR" dirty="0"/>
              <a:t>Derinlik daha fazla yapılabilir </a:t>
            </a:r>
          </a:p>
          <a:p>
            <a:r>
              <a:rPr lang="tr-TR" dirty="0"/>
              <a:t>Termal </a:t>
            </a:r>
            <a:r>
              <a:rPr lang="tr-TR" dirty="0" err="1"/>
              <a:t>artefakt</a:t>
            </a:r>
            <a:r>
              <a:rPr lang="tr-TR" dirty="0"/>
              <a:t> yok; sınırlar patolojik olarak daha iyi değerlendirilebilir </a:t>
            </a:r>
          </a:p>
          <a:p>
            <a:r>
              <a:rPr lang="tr-TR" dirty="0"/>
              <a:t>Soğuk </a:t>
            </a:r>
            <a:r>
              <a:rPr lang="tr-TR" dirty="0" err="1"/>
              <a:t>konizasyonun</a:t>
            </a:r>
            <a:r>
              <a:rPr lang="tr-TR" dirty="0"/>
              <a:t> dezavantajı </a:t>
            </a:r>
            <a:r>
              <a:rPr lang="tr-TR" dirty="0" err="1"/>
              <a:t>rejyonel</a:t>
            </a:r>
            <a:r>
              <a:rPr lang="tr-TR" dirty="0"/>
              <a:t> veya genel anestezi gerektirmesi, </a:t>
            </a:r>
            <a:r>
              <a:rPr lang="tr-TR" dirty="0" err="1"/>
              <a:t>LEEP’e</a:t>
            </a:r>
            <a:r>
              <a:rPr lang="tr-TR" dirty="0"/>
              <a:t> oranla </a:t>
            </a:r>
            <a:r>
              <a:rPr lang="tr-TR" dirty="0" err="1"/>
              <a:t>primer</a:t>
            </a:r>
            <a:r>
              <a:rPr lang="tr-TR" dirty="0"/>
              <a:t> ve </a:t>
            </a:r>
            <a:r>
              <a:rPr lang="tr-TR" dirty="0" err="1"/>
              <a:t>sekonder</a:t>
            </a:r>
            <a:r>
              <a:rPr lang="tr-TR" dirty="0"/>
              <a:t> kanama oranları ile gebelik komplikasyonlarının daha fazla olması  </a:t>
            </a:r>
          </a:p>
          <a:p>
            <a:endParaRPr lang="tr-TR" dirty="0"/>
          </a:p>
          <a:p>
            <a:r>
              <a:rPr lang="tr-TR" b="1" i="1" dirty="0">
                <a:solidFill>
                  <a:srgbClr val="00B050"/>
                </a:solidFill>
              </a:rPr>
              <a:t>LEEP ile soğuk </a:t>
            </a:r>
            <a:r>
              <a:rPr lang="tr-TR" b="1" i="1" dirty="0" err="1">
                <a:solidFill>
                  <a:srgbClr val="00B050"/>
                </a:solidFill>
              </a:rPr>
              <a:t>konizasyonu</a:t>
            </a:r>
            <a:r>
              <a:rPr lang="tr-TR" b="1" i="1" dirty="0">
                <a:solidFill>
                  <a:srgbClr val="00B050"/>
                </a:solidFill>
              </a:rPr>
              <a:t> karşılaştıran 6 </a:t>
            </a:r>
            <a:r>
              <a:rPr lang="tr-TR" b="1" i="1" dirty="0" err="1">
                <a:solidFill>
                  <a:srgbClr val="00B050"/>
                </a:solidFill>
              </a:rPr>
              <a:t>randomize</a:t>
            </a:r>
            <a:r>
              <a:rPr lang="tr-TR" b="1" i="1" dirty="0">
                <a:solidFill>
                  <a:srgbClr val="00B050"/>
                </a:solidFill>
              </a:rPr>
              <a:t> kontrollü çalışmada tedavi sonrası başarısızlık oranlarında fark yok.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D421EF16-E3E1-4F45-96EF-7FEF67F8EB4F}"/>
              </a:ext>
            </a:extLst>
          </p:cNvPr>
          <p:cNvSpPr txBox="1"/>
          <p:nvPr/>
        </p:nvSpPr>
        <p:spPr>
          <a:xfrm>
            <a:off x="612559" y="5800893"/>
            <a:ext cx="79721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100" dirty="0" err="1"/>
              <a:t>Santesso</a:t>
            </a:r>
            <a:r>
              <a:rPr lang="tr-TR" sz="1100" dirty="0"/>
              <a:t> N, et </a:t>
            </a:r>
            <a:r>
              <a:rPr lang="tr-TR" sz="1100" dirty="0" err="1"/>
              <a:t>al.Systematic</a:t>
            </a:r>
            <a:r>
              <a:rPr lang="tr-TR" sz="1100" dirty="0"/>
              <a:t> </a:t>
            </a:r>
            <a:r>
              <a:rPr lang="tr-TR" sz="1100" dirty="0" err="1"/>
              <a:t>reviews</a:t>
            </a:r>
            <a:r>
              <a:rPr lang="tr-TR" sz="1100" dirty="0"/>
              <a:t> </a:t>
            </a:r>
            <a:r>
              <a:rPr lang="tr-TR" sz="1100" dirty="0" err="1"/>
              <a:t>and</a:t>
            </a:r>
            <a:r>
              <a:rPr lang="tr-TR" sz="1100" dirty="0"/>
              <a:t> meta-</a:t>
            </a:r>
            <a:r>
              <a:rPr lang="tr-TR" sz="1100" dirty="0" err="1"/>
              <a:t>analyses</a:t>
            </a:r>
            <a:r>
              <a:rPr lang="tr-TR" sz="1100" dirty="0"/>
              <a:t> of </a:t>
            </a:r>
            <a:r>
              <a:rPr lang="tr-TR" sz="1100" dirty="0" err="1"/>
              <a:t>benefits</a:t>
            </a:r>
            <a:r>
              <a:rPr lang="tr-TR" sz="1100" dirty="0"/>
              <a:t> </a:t>
            </a:r>
            <a:r>
              <a:rPr lang="tr-TR" sz="1100" dirty="0" err="1"/>
              <a:t>and</a:t>
            </a:r>
            <a:r>
              <a:rPr lang="tr-TR" sz="1100" dirty="0"/>
              <a:t> </a:t>
            </a:r>
            <a:r>
              <a:rPr lang="tr-TR" sz="1100" dirty="0" err="1"/>
              <a:t>harms</a:t>
            </a:r>
            <a:r>
              <a:rPr lang="tr-TR" sz="1100" dirty="0"/>
              <a:t> of </a:t>
            </a:r>
            <a:r>
              <a:rPr lang="tr-TR" sz="1100" dirty="0" err="1"/>
              <a:t>cryotherapy</a:t>
            </a:r>
            <a:r>
              <a:rPr lang="tr-TR" sz="1100" dirty="0"/>
              <a:t>, LEEP, </a:t>
            </a:r>
            <a:r>
              <a:rPr lang="tr-TR" sz="1100" dirty="0" err="1"/>
              <a:t>and</a:t>
            </a:r>
            <a:r>
              <a:rPr lang="tr-TR" sz="1100" dirty="0"/>
              <a:t> </a:t>
            </a:r>
            <a:r>
              <a:rPr lang="tr-TR" sz="1100" dirty="0" err="1"/>
              <a:t>cold</a:t>
            </a:r>
            <a:r>
              <a:rPr lang="tr-TR" sz="1100" dirty="0"/>
              <a:t> </a:t>
            </a:r>
            <a:r>
              <a:rPr lang="tr-TR" sz="1100" dirty="0" err="1"/>
              <a:t>knife</a:t>
            </a:r>
            <a:r>
              <a:rPr lang="tr-TR" sz="1100" dirty="0"/>
              <a:t> </a:t>
            </a:r>
            <a:r>
              <a:rPr lang="tr-TR" sz="1100" dirty="0" err="1"/>
              <a:t>conization</a:t>
            </a:r>
            <a:r>
              <a:rPr lang="tr-TR" sz="1100" dirty="0"/>
              <a:t> </a:t>
            </a:r>
            <a:r>
              <a:rPr lang="tr-TR" sz="1100" dirty="0" err="1"/>
              <a:t>to</a:t>
            </a:r>
            <a:r>
              <a:rPr lang="tr-TR" sz="1100" dirty="0"/>
              <a:t> </a:t>
            </a:r>
            <a:r>
              <a:rPr lang="tr-TR" sz="1100" dirty="0" err="1"/>
              <a:t>treat</a:t>
            </a:r>
            <a:r>
              <a:rPr lang="tr-TR" sz="1100" dirty="0"/>
              <a:t> </a:t>
            </a:r>
            <a:r>
              <a:rPr lang="tr-TR" sz="1100" dirty="0" err="1"/>
              <a:t>cervical</a:t>
            </a:r>
            <a:r>
              <a:rPr lang="tr-TR" sz="1100" dirty="0"/>
              <a:t> </a:t>
            </a:r>
            <a:r>
              <a:rPr lang="tr-TR" sz="1100" dirty="0" err="1"/>
              <a:t>intraepithelial</a:t>
            </a:r>
            <a:r>
              <a:rPr lang="tr-TR" sz="1100" dirty="0"/>
              <a:t> </a:t>
            </a:r>
            <a:r>
              <a:rPr lang="tr-TR" sz="1100" dirty="0" err="1"/>
              <a:t>neoplasia</a:t>
            </a:r>
            <a:r>
              <a:rPr lang="tr-TR" sz="1100" dirty="0"/>
              <a:t>. </a:t>
            </a:r>
            <a:r>
              <a:rPr lang="tr-TR" sz="1100" dirty="0" err="1"/>
              <a:t>Int</a:t>
            </a:r>
            <a:r>
              <a:rPr lang="tr-TR" sz="1100" dirty="0"/>
              <a:t> </a:t>
            </a:r>
            <a:r>
              <a:rPr lang="tr-TR" sz="1100" dirty="0" err="1"/>
              <a:t>JGynaecolObstet</a:t>
            </a:r>
            <a:r>
              <a:rPr lang="tr-TR" sz="1100" dirty="0"/>
              <a:t> 2016;132(3):266–271. 27. </a:t>
            </a:r>
          </a:p>
          <a:p>
            <a:pPr algn="ctr"/>
            <a:r>
              <a:rPr lang="tr-TR" sz="1100" dirty="0"/>
              <a:t>Martin-</a:t>
            </a:r>
            <a:r>
              <a:rPr lang="tr-TR" sz="1100" dirty="0" err="1"/>
              <a:t>Hirsch</a:t>
            </a:r>
            <a:r>
              <a:rPr lang="tr-TR" sz="1100" dirty="0"/>
              <a:t> PP, </a:t>
            </a:r>
            <a:r>
              <a:rPr lang="tr-TR" sz="1100" dirty="0" err="1"/>
              <a:t>Paraskevaidis</a:t>
            </a:r>
            <a:r>
              <a:rPr lang="tr-TR" sz="1100" dirty="0"/>
              <a:t> E, </a:t>
            </a:r>
            <a:r>
              <a:rPr lang="tr-TR" sz="1100" dirty="0" err="1"/>
              <a:t>Bryant</a:t>
            </a:r>
            <a:r>
              <a:rPr lang="tr-TR" sz="1100" dirty="0"/>
              <a:t> A, </a:t>
            </a:r>
            <a:r>
              <a:rPr lang="tr-TR" sz="1100" dirty="0" err="1"/>
              <a:t>Dickinson</a:t>
            </a:r>
            <a:r>
              <a:rPr lang="tr-TR" sz="1100" dirty="0"/>
              <a:t> HO. </a:t>
            </a:r>
            <a:r>
              <a:rPr lang="tr-TR" sz="1100" dirty="0" err="1"/>
              <a:t>Surgery</a:t>
            </a:r>
            <a:r>
              <a:rPr lang="tr-TR" sz="1100" dirty="0"/>
              <a:t> </a:t>
            </a:r>
            <a:r>
              <a:rPr lang="tr-TR" sz="1100" dirty="0" err="1"/>
              <a:t>for</a:t>
            </a:r>
            <a:r>
              <a:rPr lang="tr-TR" sz="1100" dirty="0"/>
              <a:t> </a:t>
            </a:r>
            <a:r>
              <a:rPr lang="tr-TR" sz="1100" dirty="0" err="1"/>
              <a:t>cervical</a:t>
            </a:r>
            <a:r>
              <a:rPr lang="tr-TR" sz="1100" dirty="0"/>
              <a:t> </a:t>
            </a:r>
            <a:r>
              <a:rPr lang="tr-TR" sz="1100" dirty="0" err="1"/>
              <a:t>intraepithelial</a:t>
            </a:r>
            <a:r>
              <a:rPr lang="tr-TR" sz="1100" dirty="0"/>
              <a:t> </a:t>
            </a:r>
            <a:r>
              <a:rPr lang="tr-TR" sz="1100" dirty="0" err="1"/>
              <a:t>neoplasia</a:t>
            </a:r>
            <a:r>
              <a:rPr lang="tr-TR" sz="1100" dirty="0"/>
              <a:t>. </a:t>
            </a:r>
            <a:r>
              <a:rPr lang="tr-TR" sz="1100" dirty="0" err="1"/>
              <a:t>Cochrane</a:t>
            </a:r>
            <a:r>
              <a:rPr lang="tr-TR" sz="1100" dirty="0"/>
              <a:t> Database </a:t>
            </a:r>
            <a:r>
              <a:rPr lang="tr-TR" sz="1100" dirty="0" err="1"/>
              <a:t>Syst</a:t>
            </a:r>
            <a:r>
              <a:rPr lang="tr-TR" sz="1100" dirty="0"/>
              <a:t> </a:t>
            </a:r>
            <a:r>
              <a:rPr lang="tr-TR" sz="1100" dirty="0" err="1"/>
              <a:t>Rev</a:t>
            </a:r>
            <a:r>
              <a:rPr lang="tr-TR" sz="1100" dirty="0"/>
              <a:t> 2013;(12):CD001318. </a:t>
            </a:r>
          </a:p>
        </p:txBody>
      </p:sp>
    </p:spTree>
    <p:extLst>
      <p:ext uri="{BB962C8B-B14F-4D97-AF65-F5344CB8AC3E}">
        <p14:creationId xmlns:p14="http://schemas.microsoft.com/office/powerpoint/2010/main" val="86482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04800"/>
            <a:ext cx="3286125" cy="27813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304801"/>
            <a:ext cx="3562410" cy="2895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81900" y="304800"/>
            <a:ext cx="1181100" cy="2971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1" y="3429000"/>
            <a:ext cx="3429000" cy="28670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3352800"/>
            <a:ext cx="2366920" cy="3048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62400" y="3962400"/>
            <a:ext cx="2057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8 Dikdörtgen"/>
          <p:cNvSpPr/>
          <p:nvPr/>
        </p:nvSpPr>
        <p:spPr>
          <a:xfrm>
            <a:off x="3429000" y="6324600"/>
            <a:ext cx="26670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SOĞUK KONİZASYON</a:t>
            </a:r>
          </a:p>
        </p:txBody>
      </p:sp>
    </p:spTree>
    <p:extLst>
      <p:ext uri="{BB962C8B-B14F-4D97-AF65-F5344CB8AC3E}">
        <p14:creationId xmlns:p14="http://schemas.microsoft.com/office/powerpoint/2010/main" val="19992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F5C20F0C-D9C8-42C7-BD8B-EE5271D86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 dirty="0"/>
              <a:t>Komplikasyonlar </a:t>
            </a:r>
            <a:endParaRPr lang="en-US" dirty="0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0434403D-310D-47C3-8FF7-90321932AC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6167"/>
            <a:ext cx="8229600" cy="44740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01268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C89E245-80F2-428B-AE32-908D0886F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FE843DD-1D1D-4994-AAF5-F9F00ECDF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6C475B76-1E6F-4F32-B6B5-7BB246939A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31837"/>
            <a:ext cx="9157740" cy="521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12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A17A3BF-0028-4718-8777-BE0AF167BF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05DF46C-9AA7-4470-BF26-F24AC4C81D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EF48B6B6-7B56-47D5-85AE-F2D742F994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01243"/>
            <a:ext cx="8096249" cy="6766969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C2EABB8E-EFB2-4630-ACD1-680608B0FA67}"/>
              </a:ext>
            </a:extLst>
          </p:cNvPr>
          <p:cNvSpPr txBox="1"/>
          <p:nvPr/>
        </p:nvSpPr>
        <p:spPr>
          <a:xfrm>
            <a:off x="665824" y="6467306"/>
            <a:ext cx="19175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err="1">
                <a:solidFill>
                  <a:schemeClr val="bg1"/>
                </a:solidFill>
              </a:rPr>
              <a:t>Dr</a:t>
            </a:r>
            <a:r>
              <a:rPr lang="tr-TR" sz="1400" dirty="0">
                <a:solidFill>
                  <a:schemeClr val="bg1"/>
                </a:solidFill>
              </a:rPr>
              <a:t> Ç Çelik slayt  </a:t>
            </a:r>
          </a:p>
        </p:txBody>
      </p:sp>
    </p:spTree>
    <p:extLst>
      <p:ext uri="{BB962C8B-B14F-4D97-AF65-F5344CB8AC3E}">
        <p14:creationId xmlns:p14="http://schemas.microsoft.com/office/powerpoint/2010/main" val="633416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D48B44A-CB5F-45E0-97B6-28ECFBB03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Histerektomi</a:t>
            </a:r>
            <a:r>
              <a:rPr lang="tr-TR" dirty="0"/>
              <a:t> 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B18BE9C-61E6-42BA-BEBB-262DED1530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dirty="0" err="1"/>
              <a:t>Primer</a:t>
            </a:r>
            <a:r>
              <a:rPr lang="tr-TR" dirty="0"/>
              <a:t> tedavide hemen önerilmez</a:t>
            </a:r>
          </a:p>
          <a:p>
            <a:r>
              <a:rPr lang="tr-TR" b="1" dirty="0">
                <a:solidFill>
                  <a:srgbClr val="C00000"/>
                </a:solidFill>
              </a:rPr>
              <a:t>Ayrıca eğer basit </a:t>
            </a:r>
            <a:r>
              <a:rPr lang="tr-TR" b="1" dirty="0" err="1">
                <a:solidFill>
                  <a:srgbClr val="C00000"/>
                </a:solidFill>
              </a:rPr>
              <a:t>histerektomi</a:t>
            </a:r>
            <a:r>
              <a:rPr lang="tr-TR" b="1" dirty="0">
                <a:solidFill>
                  <a:srgbClr val="C00000"/>
                </a:solidFill>
              </a:rPr>
              <a:t> yapılır ve patolojide </a:t>
            </a:r>
            <a:r>
              <a:rPr lang="tr-TR" b="1" dirty="0" err="1">
                <a:solidFill>
                  <a:srgbClr val="C00000"/>
                </a:solidFill>
              </a:rPr>
              <a:t>serviks</a:t>
            </a:r>
            <a:r>
              <a:rPr lang="tr-TR" b="1" dirty="0">
                <a:solidFill>
                  <a:srgbClr val="C00000"/>
                </a:solidFill>
              </a:rPr>
              <a:t> kanseri saptanırsa hastanın tedavisi başarısını bozabilir </a:t>
            </a:r>
          </a:p>
          <a:p>
            <a:r>
              <a:rPr lang="tr-TR" b="1" dirty="0">
                <a:solidFill>
                  <a:srgbClr val="FF0000"/>
                </a:solidFill>
              </a:rPr>
              <a:t>Eğer başka sebeplerden dolayı </a:t>
            </a:r>
            <a:r>
              <a:rPr lang="tr-TR" b="1" dirty="0" err="1">
                <a:solidFill>
                  <a:srgbClr val="FF0000"/>
                </a:solidFill>
              </a:rPr>
              <a:t>histerektomi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err="1">
                <a:solidFill>
                  <a:srgbClr val="FF0000"/>
                </a:solidFill>
              </a:rPr>
              <a:t>endikasyonu</a:t>
            </a:r>
            <a:r>
              <a:rPr lang="tr-TR" b="1" dirty="0">
                <a:solidFill>
                  <a:srgbClr val="FF0000"/>
                </a:solidFill>
              </a:rPr>
              <a:t> varsa (örneğin </a:t>
            </a:r>
            <a:r>
              <a:rPr lang="tr-TR" b="1" dirty="0" err="1">
                <a:solidFill>
                  <a:srgbClr val="FF0000"/>
                </a:solidFill>
              </a:rPr>
              <a:t>myom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err="1">
                <a:solidFill>
                  <a:srgbClr val="FF0000"/>
                </a:solidFill>
              </a:rPr>
              <a:t>vb</a:t>
            </a:r>
            <a:r>
              <a:rPr lang="tr-TR" b="1" dirty="0">
                <a:solidFill>
                  <a:srgbClr val="FF0000"/>
                </a:solidFill>
              </a:rPr>
              <a:t>) öncelikle </a:t>
            </a:r>
            <a:r>
              <a:rPr lang="tr-TR" b="1" dirty="0" err="1">
                <a:solidFill>
                  <a:srgbClr val="FF0000"/>
                </a:solidFill>
              </a:rPr>
              <a:t>asemptomatik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err="1">
                <a:solidFill>
                  <a:srgbClr val="FF0000"/>
                </a:solidFill>
              </a:rPr>
              <a:t>serviks</a:t>
            </a:r>
            <a:r>
              <a:rPr lang="tr-TR" b="1" dirty="0">
                <a:solidFill>
                  <a:srgbClr val="FF0000"/>
                </a:solidFill>
              </a:rPr>
              <a:t> kanseri ekarte edilmeli </a:t>
            </a:r>
          </a:p>
          <a:p>
            <a:r>
              <a:rPr lang="tr-TR" dirty="0" err="1"/>
              <a:t>Histerektomi</a:t>
            </a:r>
            <a:r>
              <a:rPr lang="tr-TR" dirty="0"/>
              <a:t> çocuk sayısını tamamlamış AIS vakalarında uygun olabilir</a:t>
            </a:r>
          </a:p>
        </p:txBody>
      </p:sp>
    </p:spTree>
    <p:extLst>
      <p:ext uri="{BB962C8B-B14F-4D97-AF65-F5344CB8AC3E}">
        <p14:creationId xmlns:p14="http://schemas.microsoft.com/office/powerpoint/2010/main" val="3015190117"/>
      </p:ext>
    </p:extLst>
  </p:cSld>
  <p:clrMapOvr>
    <a:masterClrMapping/>
  </p:clrMapOvr>
  <p:transition spd="slow">
    <p:comb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AEF124C-1208-4952-9C7F-203485CAB8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Histerektomi</a:t>
            </a:r>
            <a:r>
              <a:rPr lang="tr-TR" dirty="0"/>
              <a:t>…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610E138-7485-4DF2-BD54-4D241EF796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83162"/>
          </a:xfrm>
        </p:spPr>
        <p:txBody>
          <a:bodyPr>
            <a:normAutofit fontScale="77500" lnSpcReduction="20000"/>
          </a:bodyPr>
          <a:lstStyle/>
          <a:p>
            <a:r>
              <a:rPr lang="tr-TR" dirty="0" err="1"/>
              <a:t>Adenokarsinoma</a:t>
            </a:r>
            <a:r>
              <a:rPr lang="tr-TR" dirty="0"/>
              <a:t> </a:t>
            </a:r>
            <a:r>
              <a:rPr lang="tr-TR" dirty="0" err="1"/>
              <a:t>insitu</a:t>
            </a:r>
            <a:r>
              <a:rPr lang="tr-TR" dirty="0"/>
              <a:t> </a:t>
            </a:r>
            <a:r>
              <a:rPr lang="tr-TR" dirty="0" err="1"/>
              <a:t>valığında</a:t>
            </a:r>
            <a:endParaRPr lang="tr-TR" dirty="0"/>
          </a:p>
          <a:p>
            <a:r>
              <a:rPr lang="tr-TR" i="1" dirty="0"/>
              <a:t>Sınır pozitifliği gelen </a:t>
            </a:r>
            <a:r>
              <a:rPr lang="tr-TR" i="1" dirty="0" err="1"/>
              <a:t>konizasyon</a:t>
            </a:r>
            <a:r>
              <a:rPr lang="tr-TR" i="1" dirty="0"/>
              <a:t> vakalarında (</a:t>
            </a:r>
            <a:r>
              <a:rPr lang="en-US" i="1" dirty="0"/>
              <a:t>CIN 2,3</a:t>
            </a:r>
            <a:r>
              <a:rPr lang="tr-TR" i="1" dirty="0"/>
              <a:t> tanısı)</a:t>
            </a:r>
          </a:p>
          <a:p>
            <a:r>
              <a:rPr lang="tr-TR" dirty="0"/>
              <a:t>Çocuk sayısını tamamlamışlarda</a:t>
            </a:r>
          </a:p>
          <a:p>
            <a:r>
              <a:rPr lang="tr-TR" i="1" dirty="0" err="1"/>
              <a:t>Nüks</a:t>
            </a:r>
            <a:r>
              <a:rPr lang="tr-TR" i="1" dirty="0"/>
              <a:t> veya </a:t>
            </a:r>
            <a:r>
              <a:rPr lang="tr-TR" i="1" dirty="0" err="1"/>
              <a:t>persiste</a:t>
            </a:r>
            <a:r>
              <a:rPr lang="tr-TR" i="1" dirty="0"/>
              <a:t> CIN2-CIN3 vakalarında</a:t>
            </a:r>
          </a:p>
          <a:p>
            <a:r>
              <a:rPr lang="tr-TR" dirty="0"/>
              <a:t>Tekrar LEEP gerektirmiş vakalarda</a:t>
            </a:r>
          </a:p>
          <a:p>
            <a:r>
              <a:rPr lang="tr-TR" i="1" dirty="0"/>
              <a:t>Daha önceki tedavilerden ciddi </a:t>
            </a:r>
            <a:r>
              <a:rPr lang="tr-TR" i="1" dirty="0" err="1"/>
              <a:t>skarlaşma</a:t>
            </a:r>
            <a:r>
              <a:rPr lang="tr-TR" i="1" dirty="0"/>
              <a:t> veya </a:t>
            </a:r>
            <a:r>
              <a:rPr lang="tr-TR" i="1" dirty="0" err="1"/>
              <a:t>serviksin</a:t>
            </a:r>
            <a:r>
              <a:rPr lang="tr-TR" i="1" dirty="0"/>
              <a:t> çok kısaldığı durumlarda</a:t>
            </a:r>
            <a:endParaRPr lang="en-US" i="1" dirty="0"/>
          </a:p>
          <a:p>
            <a:r>
              <a:rPr lang="tr-TR" dirty="0"/>
              <a:t>Uzun vadeli kontrollere veya takiplere gelmeyecek hastalarda</a:t>
            </a:r>
            <a:endParaRPr lang="en-US" dirty="0"/>
          </a:p>
          <a:p>
            <a:r>
              <a:rPr lang="tr-TR" i="1" dirty="0"/>
              <a:t>Diğer </a:t>
            </a:r>
            <a:r>
              <a:rPr lang="tr-TR" i="1" dirty="0" err="1"/>
              <a:t>benign</a:t>
            </a:r>
            <a:r>
              <a:rPr lang="tr-TR" i="1" dirty="0"/>
              <a:t> ameliyat gerektiren patolojilerin eşlik ettiği CIN varlığı durumunda (</a:t>
            </a:r>
            <a:r>
              <a:rPr lang="tr-TR" i="1" dirty="0" err="1"/>
              <a:t>prolapsus</a:t>
            </a:r>
            <a:r>
              <a:rPr lang="tr-TR" i="1" dirty="0"/>
              <a:t>, </a:t>
            </a:r>
            <a:r>
              <a:rPr lang="tr-TR" i="1" dirty="0" err="1"/>
              <a:t>myom</a:t>
            </a:r>
            <a:r>
              <a:rPr lang="tr-TR" i="1" dirty="0"/>
              <a:t> </a:t>
            </a:r>
            <a:r>
              <a:rPr lang="tr-TR" i="1" dirty="0" err="1"/>
              <a:t>vb</a:t>
            </a:r>
            <a:r>
              <a:rPr lang="tr-TR" i="1" dirty="0"/>
              <a:t>)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dirty="0"/>
              <a:t>…düşünülüp değerlendirilerek yapılabilir. </a:t>
            </a:r>
          </a:p>
        </p:txBody>
      </p:sp>
    </p:spTree>
    <p:extLst>
      <p:ext uri="{BB962C8B-B14F-4D97-AF65-F5344CB8AC3E}">
        <p14:creationId xmlns:p14="http://schemas.microsoft.com/office/powerpoint/2010/main" val="2602107487"/>
      </p:ext>
    </p:extLst>
  </p:cSld>
  <p:clrMapOvr>
    <a:masterClrMapping/>
  </p:clrMapOvr>
  <p:transition spd="slow">
    <p:comb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C33DFE7-0433-48ED-BAE6-71A09E96FA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Takip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B345DCC-CE82-435B-83A2-09941FA16A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r-TR" b="1" i="1" dirty="0">
                <a:solidFill>
                  <a:srgbClr val="00B0F0"/>
                </a:solidFill>
              </a:rPr>
              <a:t>Patoloji raporu önemli </a:t>
            </a:r>
          </a:p>
          <a:p>
            <a:endParaRPr lang="tr-TR" dirty="0"/>
          </a:p>
          <a:p>
            <a:r>
              <a:rPr lang="tr-TR" b="1" i="1" dirty="0" err="1">
                <a:solidFill>
                  <a:srgbClr val="FF0000"/>
                </a:solidFill>
              </a:rPr>
              <a:t>Invazif</a:t>
            </a:r>
            <a:r>
              <a:rPr lang="tr-TR" b="1" i="1" dirty="0">
                <a:solidFill>
                  <a:srgbClr val="FF0000"/>
                </a:solidFill>
              </a:rPr>
              <a:t> kanser varsa jinekolog </a:t>
            </a:r>
            <a:r>
              <a:rPr lang="tr-TR" b="1" i="1" dirty="0" err="1">
                <a:solidFill>
                  <a:srgbClr val="FF0000"/>
                </a:solidFill>
              </a:rPr>
              <a:t>onkoloğa</a:t>
            </a:r>
            <a:r>
              <a:rPr lang="tr-TR" b="1" i="1" dirty="0">
                <a:solidFill>
                  <a:srgbClr val="FF0000"/>
                </a:solidFill>
              </a:rPr>
              <a:t> yönlendir</a:t>
            </a:r>
          </a:p>
          <a:p>
            <a:endParaRPr lang="tr-TR" dirty="0"/>
          </a:p>
          <a:p>
            <a:r>
              <a:rPr lang="tr-TR" b="1" i="1" dirty="0">
                <a:solidFill>
                  <a:srgbClr val="FFC000"/>
                </a:solidFill>
              </a:rPr>
              <a:t>Soğuk </a:t>
            </a:r>
            <a:r>
              <a:rPr lang="tr-TR" b="1" i="1" dirty="0" err="1">
                <a:solidFill>
                  <a:srgbClr val="FFC000"/>
                </a:solidFill>
              </a:rPr>
              <a:t>konizasyon</a:t>
            </a:r>
            <a:r>
              <a:rPr lang="tr-TR" b="1" i="1" dirty="0">
                <a:solidFill>
                  <a:srgbClr val="FFC000"/>
                </a:solidFill>
              </a:rPr>
              <a:t> veya LEEP sonrası </a:t>
            </a:r>
            <a:r>
              <a:rPr lang="tr-TR" b="1" i="1" dirty="0" err="1">
                <a:solidFill>
                  <a:srgbClr val="FFC000"/>
                </a:solidFill>
              </a:rPr>
              <a:t>endoservikal</a:t>
            </a:r>
            <a:r>
              <a:rPr lang="tr-TR" b="1" i="1" dirty="0">
                <a:solidFill>
                  <a:srgbClr val="FFC000"/>
                </a:solidFill>
              </a:rPr>
              <a:t> sınır pozitif ise prosedürün tekrarlanması açısından değerlendir</a:t>
            </a:r>
          </a:p>
          <a:p>
            <a:endParaRPr lang="tr-TR" dirty="0"/>
          </a:p>
          <a:p>
            <a:r>
              <a:rPr lang="tr-TR" b="1" i="1" dirty="0">
                <a:solidFill>
                  <a:srgbClr val="00B050"/>
                </a:solidFill>
              </a:rPr>
              <a:t>Pozitif </a:t>
            </a:r>
            <a:r>
              <a:rPr lang="tr-TR" b="1" i="1" dirty="0" err="1">
                <a:solidFill>
                  <a:srgbClr val="00B050"/>
                </a:solidFill>
              </a:rPr>
              <a:t>ektoservikal</a:t>
            </a:r>
            <a:r>
              <a:rPr lang="tr-TR" b="1" i="1" dirty="0">
                <a:solidFill>
                  <a:srgbClr val="00B050"/>
                </a:solidFill>
              </a:rPr>
              <a:t> sınır saptanmışsa re-</a:t>
            </a:r>
            <a:r>
              <a:rPr lang="tr-TR" b="1" i="1" dirty="0" err="1">
                <a:solidFill>
                  <a:srgbClr val="00B050"/>
                </a:solidFill>
              </a:rPr>
              <a:t>konizasyona</a:t>
            </a:r>
            <a:r>
              <a:rPr lang="tr-TR" b="1" i="1" dirty="0">
                <a:solidFill>
                  <a:srgbClr val="00B050"/>
                </a:solidFill>
              </a:rPr>
              <a:t> gerek yok, yakın takip yeterli</a:t>
            </a:r>
          </a:p>
        </p:txBody>
      </p:sp>
    </p:spTree>
    <p:extLst>
      <p:ext uri="{BB962C8B-B14F-4D97-AF65-F5344CB8AC3E}">
        <p14:creationId xmlns:p14="http://schemas.microsoft.com/office/powerpoint/2010/main" val="1248022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D2FA1D2-FFE0-4599-8823-93D403558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181839C-A5FC-4112-B464-C67444B244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50742"/>
            <a:ext cx="8229600" cy="4075421"/>
          </a:xfrm>
        </p:spPr>
        <p:txBody>
          <a:bodyPr>
            <a:normAutofit/>
          </a:bodyPr>
          <a:lstStyle/>
          <a:p>
            <a:r>
              <a:rPr lang="tr-TR" sz="4000" dirty="0" err="1"/>
              <a:t>McCredie’nin</a:t>
            </a:r>
            <a:r>
              <a:rPr lang="tr-TR" sz="4000" dirty="0"/>
              <a:t> çalışmasında CIN3 vakalarında </a:t>
            </a:r>
            <a:r>
              <a:rPr lang="tr-TR" sz="4000" dirty="0" err="1"/>
              <a:t>invazif</a:t>
            </a:r>
            <a:r>
              <a:rPr lang="tr-TR" sz="4000" dirty="0"/>
              <a:t> kansere ilerleme oranı </a:t>
            </a:r>
            <a:r>
              <a:rPr lang="tr-TR" sz="4000" b="1" dirty="0">
                <a:solidFill>
                  <a:srgbClr val="C00000"/>
                </a:solidFill>
              </a:rPr>
              <a:t>%31.3 </a:t>
            </a:r>
            <a:r>
              <a:rPr lang="tr-TR" sz="4000" dirty="0"/>
              <a:t>olarak hesaplanmıştır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5EC8D025-F39B-4073-BCC9-88A762B984BF}"/>
              </a:ext>
            </a:extLst>
          </p:cNvPr>
          <p:cNvSpPr txBox="1"/>
          <p:nvPr/>
        </p:nvSpPr>
        <p:spPr>
          <a:xfrm>
            <a:off x="1065320" y="5921406"/>
            <a:ext cx="7714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err="1"/>
              <a:t>McCredie</a:t>
            </a:r>
            <a:r>
              <a:rPr lang="tr-TR" sz="1200" dirty="0"/>
              <a:t> MR, </a:t>
            </a:r>
            <a:r>
              <a:rPr lang="tr-TR" sz="1200" dirty="0" err="1"/>
              <a:t>SharplesKJ</a:t>
            </a:r>
            <a:r>
              <a:rPr lang="tr-TR" sz="1200" dirty="0"/>
              <a:t>, </a:t>
            </a:r>
            <a:r>
              <a:rPr lang="tr-TR" sz="1200" dirty="0" err="1"/>
              <a:t>PaulC</a:t>
            </a:r>
            <a:r>
              <a:rPr lang="tr-TR" sz="1200" dirty="0"/>
              <a:t>, et al. Natural </a:t>
            </a:r>
            <a:r>
              <a:rPr lang="tr-TR" sz="1200" dirty="0" err="1"/>
              <a:t>history</a:t>
            </a:r>
            <a:r>
              <a:rPr lang="tr-TR" sz="1200" dirty="0"/>
              <a:t> of </a:t>
            </a:r>
            <a:r>
              <a:rPr lang="tr-TR" sz="1200" dirty="0" err="1"/>
              <a:t>cervical</a:t>
            </a:r>
            <a:r>
              <a:rPr lang="tr-TR" sz="1200" dirty="0"/>
              <a:t> </a:t>
            </a:r>
            <a:r>
              <a:rPr lang="tr-TR" sz="1200" dirty="0" err="1"/>
              <a:t>neoplasia</a:t>
            </a:r>
            <a:r>
              <a:rPr lang="tr-TR" sz="1200" dirty="0"/>
              <a:t> </a:t>
            </a:r>
            <a:r>
              <a:rPr lang="tr-TR" sz="1200" dirty="0" err="1"/>
              <a:t>and</a:t>
            </a:r>
            <a:r>
              <a:rPr lang="tr-TR" sz="1200" dirty="0"/>
              <a:t> risk of </a:t>
            </a:r>
            <a:r>
              <a:rPr lang="tr-TR" sz="1200" dirty="0" err="1"/>
              <a:t>invasive</a:t>
            </a:r>
            <a:r>
              <a:rPr lang="tr-TR" sz="1200" dirty="0"/>
              <a:t> </a:t>
            </a:r>
            <a:r>
              <a:rPr lang="tr-TR" sz="1200" dirty="0" err="1"/>
              <a:t>cancer</a:t>
            </a:r>
            <a:r>
              <a:rPr lang="tr-TR" sz="1200" dirty="0"/>
              <a:t> in </a:t>
            </a:r>
            <a:r>
              <a:rPr lang="tr-TR" sz="1200" dirty="0" err="1"/>
              <a:t>women</a:t>
            </a:r>
            <a:r>
              <a:rPr lang="tr-TR" sz="1200" dirty="0"/>
              <a:t> </a:t>
            </a:r>
            <a:r>
              <a:rPr lang="tr-TR" sz="1200" dirty="0" err="1"/>
              <a:t>with</a:t>
            </a:r>
            <a:r>
              <a:rPr lang="tr-TR" sz="1200" dirty="0"/>
              <a:t> </a:t>
            </a:r>
            <a:r>
              <a:rPr lang="tr-TR" sz="1200" dirty="0" err="1"/>
              <a:t>cervical</a:t>
            </a:r>
            <a:r>
              <a:rPr lang="tr-TR" sz="1200" dirty="0"/>
              <a:t> </a:t>
            </a:r>
            <a:r>
              <a:rPr lang="tr-TR" sz="1200" dirty="0" err="1"/>
              <a:t>intraepithelial</a:t>
            </a:r>
            <a:r>
              <a:rPr lang="tr-TR" sz="1200" dirty="0"/>
              <a:t> </a:t>
            </a:r>
            <a:r>
              <a:rPr lang="tr-TR" sz="1200" dirty="0" err="1"/>
              <a:t>neoplasia</a:t>
            </a:r>
            <a:r>
              <a:rPr lang="tr-TR" sz="1200" dirty="0"/>
              <a:t> 3: a </a:t>
            </a:r>
            <a:r>
              <a:rPr lang="tr-TR" sz="1200" dirty="0" err="1"/>
              <a:t>retrospective</a:t>
            </a:r>
            <a:r>
              <a:rPr lang="tr-TR" sz="1200" dirty="0"/>
              <a:t> </a:t>
            </a:r>
            <a:r>
              <a:rPr lang="tr-TR" sz="1200" dirty="0" err="1"/>
              <a:t>cohort</a:t>
            </a:r>
            <a:r>
              <a:rPr lang="tr-TR" sz="1200" dirty="0"/>
              <a:t> </a:t>
            </a:r>
            <a:r>
              <a:rPr lang="tr-TR" sz="1200" dirty="0" err="1"/>
              <a:t>study</a:t>
            </a:r>
            <a:r>
              <a:rPr lang="tr-TR" sz="1200" dirty="0"/>
              <a:t>. </a:t>
            </a:r>
            <a:r>
              <a:rPr lang="tr-TR" sz="1200" dirty="0" err="1"/>
              <a:t>Lancet</a:t>
            </a:r>
            <a:r>
              <a:rPr lang="tr-TR" sz="1200" dirty="0"/>
              <a:t> </a:t>
            </a:r>
            <a:r>
              <a:rPr lang="tr-TR" sz="1200" dirty="0" err="1"/>
              <a:t>Oncol</a:t>
            </a:r>
            <a:r>
              <a:rPr lang="tr-TR" sz="1200" dirty="0"/>
              <a:t> 2008;9(5):425–434. </a:t>
            </a:r>
          </a:p>
        </p:txBody>
      </p:sp>
    </p:spTree>
    <p:extLst>
      <p:ext uri="{BB962C8B-B14F-4D97-AF65-F5344CB8AC3E}">
        <p14:creationId xmlns:p14="http://schemas.microsoft.com/office/powerpoint/2010/main" val="162967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9963B88-1689-45F9-9923-EF61122A32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44C4485-C139-4C5E-8E95-B8026BFFBB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b="1" i="1" dirty="0">
                <a:solidFill>
                  <a:srgbClr val="C00000"/>
                </a:solidFill>
              </a:rPr>
              <a:t>CIN tedavi edilmiş hastalarda bile </a:t>
            </a:r>
            <a:r>
              <a:rPr lang="tr-TR" b="1" i="1" dirty="0" err="1">
                <a:solidFill>
                  <a:srgbClr val="C00000"/>
                </a:solidFill>
              </a:rPr>
              <a:t>serviks</a:t>
            </a:r>
            <a:r>
              <a:rPr lang="tr-TR" b="1" i="1" dirty="0">
                <a:solidFill>
                  <a:srgbClr val="C00000"/>
                </a:solidFill>
              </a:rPr>
              <a:t> kanseri riski normal kadınlara göre 5 kat artmıştır</a:t>
            </a:r>
          </a:p>
          <a:p>
            <a:r>
              <a:rPr lang="tr-TR" dirty="0"/>
              <a:t>İlk takip 1 yıl sonrasına kadar ertelenebilir </a:t>
            </a:r>
          </a:p>
          <a:p>
            <a:r>
              <a:rPr lang="tr-TR" dirty="0"/>
              <a:t>CIN3 veya AIS tanısı alan kadınlar 3 yıl boyunca yıllık kontrole gelmeli. Ardından rutin taramaya dönebilirler  </a:t>
            </a:r>
          </a:p>
          <a:p>
            <a:r>
              <a:rPr lang="tr-TR" b="1" dirty="0">
                <a:solidFill>
                  <a:srgbClr val="92D050"/>
                </a:solidFill>
              </a:rPr>
              <a:t>HR-HPV takipte yararlı </a:t>
            </a:r>
          </a:p>
          <a:p>
            <a:pPr lvl="1"/>
            <a:r>
              <a:rPr lang="tr-TR" dirty="0"/>
              <a:t>Takipte CIN2 tanısında uyarlılık %92 iken sitolojinin duyarlılığı %76  33 </a:t>
            </a:r>
          </a:p>
          <a:p>
            <a:pPr lvl="1"/>
            <a:r>
              <a:rPr lang="tr-TR" b="1" i="1" dirty="0">
                <a:solidFill>
                  <a:srgbClr val="92D050"/>
                </a:solidFill>
              </a:rPr>
              <a:t>HR-HPV pozitif ise CIN2 riski %74.4 (95%CI:64.0-82.6) iken negatif ise sadece %0.8 [95%CI:0.15-4.6] </a:t>
            </a:r>
          </a:p>
          <a:p>
            <a:pPr lvl="1"/>
            <a:r>
              <a:rPr lang="tr-TR" dirty="0"/>
              <a:t>Tedavi sonrası takipte HPV testleri tercih edilmeli; Negatif gelirse kür lehine değerlendiriliyor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6B536808-EBFE-4194-AAA3-B49021A26955}"/>
              </a:ext>
            </a:extLst>
          </p:cNvPr>
          <p:cNvSpPr txBox="1"/>
          <p:nvPr/>
        </p:nvSpPr>
        <p:spPr>
          <a:xfrm>
            <a:off x="905522" y="6126163"/>
            <a:ext cx="77812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err="1"/>
              <a:t>Onuki</a:t>
            </a:r>
            <a:r>
              <a:rPr lang="tr-TR" sz="1200" dirty="0"/>
              <a:t> M, </a:t>
            </a:r>
            <a:r>
              <a:rPr lang="tr-TR" sz="1200" dirty="0" err="1"/>
              <a:t>MatsumotoK</a:t>
            </a:r>
            <a:r>
              <a:rPr lang="tr-TR" sz="1200" dirty="0"/>
              <a:t>, </a:t>
            </a:r>
            <a:r>
              <a:rPr lang="tr-TR" sz="1200" dirty="0" err="1"/>
              <a:t>SakuraiM</a:t>
            </a:r>
            <a:r>
              <a:rPr lang="tr-TR" sz="1200" dirty="0"/>
              <a:t>, </a:t>
            </a:r>
            <a:r>
              <a:rPr lang="tr-TR" sz="1200" dirty="0" err="1"/>
              <a:t>etal</a:t>
            </a:r>
            <a:r>
              <a:rPr lang="tr-TR" sz="1200" dirty="0"/>
              <a:t>. </a:t>
            </a:r>
            <a:r>
              <a:rPr lang="tr-TR" sz="1200" dirty="0" err="1"/>
              <a:t>Posttreatment</a:t>
            </a:r>
            <a:r>
              <a:rPr lang="tr-TR" sz="1200" dirty="0"/>
              <a:t> </a:t>
            </a:r>
            <a:r>
              <a:rPr lang="tr-TR" sz="1200" dirty="0" err="1"/>
              <a:t>humanpapilloma</a:t>
            </a:r>
            <a:r>
              <a:rPr lang="tr-TR" sz="1200" dirty="0"/>
              <a:t> virüs </a:t>
            </a:r>
            <a:r>
              <a:rPr lang="tr-TR" sz="1200" dirty="0" err="1"/>
              <a:t>testing</a:t>
            </a:r>
            <a:r>
              <a:rPr lang="tr-TR" sz="1200" dirty="0"/>
              <a:t> </a:t>
            </a:r>
            <a:r>
              <a:rPr lang="tr-TR" sz="1200" dirty="0" err="1"/>
              <a:t>for</a:t>
            </a:r>
            <a:r>
              <a:rPr lang="tr-TR" sz="1200" dirty="0"/>
              <a:t> </a:t>
            </a:r>
            <a:r>
              <a:rPr lang="tr-TR" sz="1200" dirty="0" err="1"/>
              <a:t>residual</a:t>
            </a:r>
            <a:r>
              <a:rPr lang="tr-TR" sz="1200" dirty="0"/>
              <a:t> </a:t>
            </a:r>
            <a:r>
              <a:rPr lang="tr-TR" sz="1200" dirty="0" err="1"/>
              <a:t>or</a:t>
            </a:r>
            <a:r>
              <a:rPr lang="tr-TR" sz="1200" dirty="0"/>
              <a:t> </a:t>
            </a:r>
            <a:r>
              <a:rPr lang="tr-TR" sz="1200" dirty="0" err="1"/>
              <a:t>recurrent</a:t>
            </a:r>
            <a:r>
              <a:rPr lang="tr-TR" sz="1200" dirty="0"/>
              <a:t> </a:t>
            </a:r>
            <a:r>
              <a:rPr lang="tr-TR" sz="1200" dirty="0" err="1"/>
              <a:t>high-grade</a:t>
            </a:r>
            <a:r>
              <a:rPr lang="tr-TR" sz="1200" dirty="0"/>
              <a:t> </a:t>
            </a:r>
            <a:r>
              <a:rPr lang="tr-TR" sz="1200" dirty="0" err="1"/>
              <a:t>cervical</a:t>
            </a:r>
            <a:r>
              <a:rPr lang="tr-TR" sz="1200" dirty="0"/>
              <a:t> </a:t>
            </a:r>
            <a:r>
              <a:rPr lang="tr-TR" sz="1200" dirty="0" err="1"/>
              <a:t>intraepithelial</a:t>
            </a:r>
            <a:r>
              <a:rPr lang="tr-TR" sz="1200" dirty="0"/>
              <a:t> </a:t>
            </a:r>
            <a:r>
              <a:rPr lang="tr-TR" sz="1200" dirty="0" err="1"/>
              <a:t>neoplasia</a:t>
            </a:r>
            <a:r>
              <a:rPr lang="tr-TR" sz="1200" dirty="0"/>
              <a:t>: a </a:t>
            </a:r>
            <a:r>
              <a:rPr lang="tr-TR" sz="1200" dirty="0" err="1"/>
              <a:t>pooled</a:t>
            </a:r>
            <a:r>
              <a:rPr lang="tr-TR" sz="1200" dirty="0"/>
              <a:t> </a:t>
            </a:r>
            <a:r>
              <a:rPr lang="tr-TR" sz="1200" dirty="0" err="1"/>
              <a:t>analysis</a:t>
            </a:r>
            <a:r>
              <a:rPr lang="tr-TR" sz="1200" dirty="0"/>
              <a:t>. J </a:t>
            </a:r>
            <a:r>
              <a:rPr lang="tr-TR" sz="1200" dirty="0" err="1"/>
              <a:t>Gynecol</a:t>
            </a:r>
            <a:r>
              <a:rPr lang="tr-TR" sz="1200" dirty="0"/>
              <a:t> </a:t>
            </a:r>
            <a:r>
              <a:rPr lang="tr-TR" sz="1200" dirty="0" err="1"/>
              <a:t>Oncol</a:t>
            </a:r>
            <a:r>
              <a:rPr lang="tr-TR" sz="1200" dirty="0"/>
              <a:t> 2016;27(1):e3.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09951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88F71FF3-5ABD-47CC-9BA7-ECF9D4B81A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 dirty="0"/>
              <a:t>Medikal Ajanlar</a:t>
            </a:r>
            <a:endParaRPr lang="en-US" dirty="0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14514513-6BC8-472D-A5D2-324B786064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48202"/>
            <a:ext cx="8229600" cy="40299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399922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4A43F57-4EF8-4B90-B9FF-5E13668645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0FACDC6-7B99-4C92-9F8B-9A4CC19C73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A688C52B-812C-4BB6-AF93-C6003201D2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609846"/>
            <a:ext cx="8857139" cy="5698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1671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78E6ED1-7623-41F2-A0A0-89B1629E61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E04404EF-C294-4600-8F2A-FF81EC92E1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6F86E7F7-819C-424E-9055-8FFEB41437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344" y="855489"/>
            <a:ext cx="8505312" cy="2769211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C11CD5A9-BC57-4469-A587-FBA39989E2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4944" y="4091251"/>
            <a:ext cx="5062986" cy="2492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4711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F9C862C-FEE8-45E9-990D-4DE24E7445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1F766E6-DF7A-4021-8C96-5CEA9B363D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614EF833-76B2-46BB-BEEF-9CA6847ADC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542" y="1092200"/>
            <a:ext cx="9051347" cy="23368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0C09C59C-CA0B-438C-96E6-16261C0EB1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4241" y="4079019"/>
            <a:ext cx="6535316" cy="1669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1385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2CF0783-3856-4C8D-BB54-86426F588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C1BCD5E-E611-4D10-A404-81A9FF7C3F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EBC9483D-ADB2-4FC2-B783-34430F2837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980" y="846138"/>
            <a:ext cx="9203959" cy="2400300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19520333-48EF-47DC-A6C8-BF5DF3939D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7000" y="3429000"/>
            <a:ext cx="5404400" cy="329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6625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6B58050-4425-42E4-B40D-EA8CF54CB1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C4C2AB74-6A61-48A1-A0CF-74E64506DA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733" y="1194593"/>
            <a:ext cx="8420533" cy="3440113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92054AF5-7272-4057-9973-8F9E0A27E6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799" y="4878782"/>
            <a:ext cx="5600842" cy="1704580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CAA4D91E-402F-420B-A671-291B52F135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9248" y="444231"/>
            <a:ext cx="7248001" cy="50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1662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135647A-8DE3-48B2-9F85-F8C8BA85A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5E4613F-1CE2-4875-B82F-1D933D987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4667250"/>
            <a:ext cx="8229600" cy="1458913"/>
          </a:xfrm>
        </p:spPr>
        <p:txBody>
          <a:bodyPr/>
          <a:lstStyle/>
          <a:p>
            <a:r>
              <a:rPr lang="tr-TR" dirty="0"/>
              <a:t>Epidemiyolojik çalışma</a:t>
            </a:r>
          </a:p>
          <a:p>
            <a:r>
              <a:rPr lang="tr-TR" dirty="0" err="1"/>
              <a:t>Randomize</a:t>
            </a:r>
            <a:r>
              <a:rPr lang="tr-TR" dirty="0"/>
              <a:t> </a:t>
            </a:r>
            <a:r>
              <a:rPr lang="tr-TR" dirty="0" err="1"/>
              <a:t>intervansiyonel</a:t>
            </a:r>
            <a:r>
              <a:rPr lang="tr-TR" dirty="0"/>
              <a:t> bir çalışma değil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970AA44A-B46D-4462-96FE-202AB1A8D6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724" y="731837"/>
            <a:ext cx="3509535" cy="3568215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6DA130BF-08FC-42B0-9519-F0F8C50744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2802" y="1101455"/>
            <a:ext cx="3883998" cy="281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760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5CB02A8-13CF-4635-BA47-C1601FC59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EC42C67-1E95-4761-8139-254C9E6758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4755" y="3899832"/>
            <a:ext cx="8229600" cy="2084287"/>
          </a:xfrm>
        </p:spPr>
        <p:txBody>
          <a:bodyPr/>
          <a:lstStyle/>
          <a:p>
            <a:r>
              <a:rPr lang="tr-TR" dirty="0"/>
              <a:t>Yayımlanması bekleniyor…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2FB70B80-1346-4048-BE3F-246DF0F724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755" y="1093918"/>
            <a:ext cx="7674489" cy="2084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962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36483" y="1600201"/>
            <a:ext cx="3268717" cy="405923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tr-TR" b="1" dirty="0"/>
          </a:p>
          <a:p>
            <a:r>
              <a:rPr lang="tr-TR" sz="4400" b="1" dirty="0"/>
              <a:t>Dikkatiniz için teşekkürler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438" y="1417638"/>
            <a:ext cx="5224112" cy="424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2645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460A3F7-98DF-4AD6-B143-615FE1DB61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Tedavi Prensipleri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F0DEA48-1159-449A-B6AC-B7ADCEF691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endParaRPr lang="tr-TR" dirty="0"/>
          </a:p>
          <a:p>
            <a:r>
              <a:rPr lang="tr-TR" dirty="0" err="1"/>
              <a:t>HSIL’ın</a:t>
            </a:r>
            <a:r>
              <a:rPr lang="tr-TR" dirty="0"/>
              <a:t> </a:t>
            </a:r>
            <a:r>
              <a:rPr lang="tr-TR" dirty="0" err="1"/>
              <a:t>malinite</a:t>
            </a:r>
            <a:r>
              <a:rPr lang="tr-TR" dirty="0"/>
              <a:t> potansiyeli nedeni ile bu tanı konulduktan sonra tedavi edilmelidir (Gebelik ve erken erişkinlik dışında)</a:t>
            </a:r>
          </a:p>
          <a:p>
            <a:endParaRPr lang="tr-TR" dirty="0"/>
          </a:p>
          <a:p>
            <a:r>
              <a:rPr lang="tr-TR" b="1" i="1" dirty="0">
                <a:solidFill>
                  <a:srgbClr val="0070C0"/>
                </a:solidFill>
              </a:rPr>
              <a:t>CIN1 lezyonları 2 yıla kadar takip edilebilir. </a:t>
            </a:r>
            <a:r>
              <a:rPr lang="tr-TR" dirty="0" err="1"/>
              <a:t>Persiste</a:t>
            </a:r>
            <a:r>
              <a:rPr lang="tr-TR" dirty="0"/>
              <a:t> edenler veya ilerlemiş olanlar tedavi edilir  </a:t>
            </a:r>
          </a:p>
          <a:p>
            <a:pPr lvl="1"/>
            <a:r>
              <a:rPr lang="tr-TR" b="1" dirty="0">
                <a:solidFill>
                  <a:srgbClr val="FF0000"/>
                </a:solidFill>
              </a:rPr>
              <a:t>p16INK4 pozitif olanlar hemen tedavi edilmeli</a:t>
            </a:r>
            <a:r>
              <a:rPr lang="tr-TR" b="1" dirty="0"/>
              <a:t>, </a:t>
            </a:r>
            <a:r>
              <a:rPr lang="tr-TR" b="1" dirty="0">
                <a:solidFill>
                  <a:srgbClr val="00B0F0"/>
                </a:solidFill>
              </a:rPr>
              <a:t>negatif olanlar takip edilebilir</a:t>
            </a:r>
          </a:p>
          <a:p>
            <a:pPr lvl="1"/>
            <a:r>
              <a:rPr lang="tr-TR" b="1" dirty="0">
                <a:solidFill>
                  <a:srgbClr val="00B050"/>
                </a:solidFill>
              </a:rPr>
              <a:t>Eğer p16INK4 bakılma olanağı yoksa o zaman CIN2 tedavi edilmeli</a:t>
            </a:r>
          </a:p>
          <a:p>
            <a:endParaRPr lang="tr-TR" dirty="0"/>
          </a:p>
          <a:p>
            <a:r>
              <a:rPr lang="tr-TR" b="1" i="1" dirty="0"/>
              <a:t>LAST (</a:t>
            </a:r>
            <a:r>
              <a:rPr lang="tr-TR" b="1" i="1" dirty="0" err="1"/>
              <a:t>Lower</a:t>
            </a:r>
            <a:r>
              <a:rPr lang="tr-TR" b="1" i="1" dirty="0"/>
              <a:t> </a:t>
            </a:r>
            <a:r>
              <a:rPr lang="tr-TR" b="1" i="1" dirty="0" err="1"/>
              <a:t>Anogenital</a:t>
            </a:r>
            <a:r>
              <a:rPr lang="tr-TR" b="1" i="1" dirty="0"/>
              <a:t> </a:t>
            </a:r>
            <a:r>
              <a:rPr lang="tr-TR" b="1" i="1" dirty="0" err="1"/>
              <a:t>Squamous</a:t>
            </a:r>
            <a:r>
              <a:rPr lang="tr-TR" b="1" i="1" dirty="0"/>
              <a:t> </a:t>
            </a:r>
            <a:r>
              <a:rPr lang="tr-TR" b="1" i="1" dirty="0" err="1"/>
              <a:t>Terminology</a:t>
            </a:r>
            <a:r>
              <a:rPr lang="tr-TR" b="1" i="1" dirty="0"/>
              <a:t> </a:t>
            </a:r>
            <a:r>
              <a:rPr lang="tr-TR" b="1" i="1" dirty="0" err="1"/>
              <a:t>Standardization</a:t>
            </a:r>
            <a:r>
              <a:rPr lang="tr-TR" b="1" i="1" dirty="0"/>
              <a:t>) projesine göre CIN2 lezyonları alt gruplarına ayrılmış ve sadece p16INK4 + olanların HSIL kabul edilerek tedavi seçeneği sunulması önerilmiştir. </a:t>
            </a:r>
          </a:p>
          <a:p>
            <a:pPr lvl="1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27136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6D41CBA-46C2-4043-A631-153FF22A3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CIN Tedavisi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9721D79-DFB1-4159-A90F-CAA5E31EAD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r-TR" b="1" dirty="0"/>
              <a:t>Tüm transformasyon </a:t>
            </a:r>
            <a:r>
              <a:rPr lang="tr-TR" b="1" dirty="0" err="1"/>
              <a:t>zonuna</a:t>
            </a:r>
            <a:r>
              <a:rPr lang="tr-TR" b="1" dirty="0"/>
              <a:t> tedavi uygulanmalı sadece görünen anomaliye değil </a:t>
            </a:r>
          </a:p>
          <a:p>
            <a:pPr lvl="1"/>
            <a:r>
              <a:rPr lang="tr-TR" dirty="0"/>
              <a:t>Tüm transformasyon </a:t>
            </a:r>
            <a:r>
              <a:rPr lang="tr-TR" dirty="0" err="1"/>
              <a:t>zonu</a:t>
            </a:r>
            <a:r>
              <a:rPr lang="tr-TR" dirty="0"/>
              <a:t> </a:t>
            </a:r>
            <a:r>
              <a:rPr lang="tr-TR" dirty="0" err="1"/>
              <a:t>HPV’ye</a:t>
            </a:r>
            <a:r>
              <a:rPr lang="tr-TR" dirty="0"/>
              <a:t> bağlı </a:t>
            </a:r>
            <a:r>
              <a:rPr lang="tr-TR" dirty="0" err="1"/>
              <a:t>klonal</a:t>
            </a:r>
            <a:r>
              <a:rPr lang="tr-TR" dirty="0"/>
              <a:t> değişikliğe uğrar ve </a:t>
            </a:r>
            <a:r>
              <a:rPr lang="tr-TR" dirty="0" err="1"/>
              <a:t>serviks</a:t>
            </a:r>
            <a:r>
              <a:rPr lang="tr-TR" dirty="0"/>
              <a:t> kanserine dönüşüm riski taşır</a:t>
            </a:r>
          </a:p>
          <a:p>
            <a:endParaRPr lang="tr-TR" dirty="0"/>
          </a:p>
          <a:p>
            <a:r>
              <a:rPr lang="tr-TR" b="1" i="1" dirty="0">
                <a:solidFill>
                  <a:srgbClr val="00B050"/>
                </a:solidFill>
              </a:rPr>
              <a:t>Yüksek </a:t>
            </a:r>
            <a:r>
              <a:rPr lang="tr-TR" b="1" i="1" dirty="0" err="1">
                <a:solidFill>
                  <a:srgbClr val="00B050"/>
                </a:solidFill>
              </a:rPr>
              <a:t>gradlı</a:t>
            </a:r>
            <a:r>
              <a:rPr lang="tr-TR" b="1" i="1" dirty="0">
                <a:solidFill>
                  <a:srgbClr val="00B050"/>
                </a:solidFill>
              </a:rPr>
              <a:t> </a:t>
            </a:r>
            <a:r>
              <a:rPr lang="tr-TR" b="1" i="1" dirty="0" err="1">
                <a:solidFill>
                  <a:srgbClr val="00B050"/>
                </a:solidFill>
              </a:rPr>
              <a:t>CIN’ler</a:t>
            </a:r>
            <a:r>
              <a:rPr lang="tr-TR" b="1" i="1" dirty="0">
                <a:solidFill>
                  <a:srgbClr val="00B050"/>
                </a:solidFill>
              </a:rPr>
              <a:t> transformasyon </a:t>
            </a:r>
            <a:r>
              <a:rPr lang="tr-TR" b="1" i="1" dirty="0" err="1">
                <a:solidFill>
                  <a:srgbClr val="00B050"/>
                </a:solidFill>
              </a:rPr>
              <a:t>zonu</a:t>
            </a:r>
            <a:r>
              <a:rPr lang="tr-TR" b="1" i="1" dirty="0">
                <a:solidFill>
                  <a:srgbClr val="00B050"/>
                </a:solidFill>
              </a:rPr>
              <a:t> üzerindeki </a:t>
            </a:r>
            <a:r>
              <a:rPr lang="tr-TR" b="1" i="1" dirty="0" err="1">
                <a:solidFill>
                  <a:srgbClr val="00B050"/>
                </a:solidFill>
              </a:rPr>
              <a:t>kriptlerde</a:t>
            </a:r>
            <a:r>
              <a:rPr lang="tr-TR" b="1" i="1" dirty="0">
                <a:solidFill>
                  <a:srgbClr val="00B050"/>
                </a:solidFill>
              </a:rPr>
              <a:t> olur ve bunların maksimum derinliği 5mm’ye ulaşır. </a:t>
            </a:r>
          </a:p>
          <a:p>
            <a:endParaRPr lang="tr-TR" dirty="0"/>
          </a:p>
          <a:p>
            <a:r>
              <a:rPr lang="tr-TR" b="1" i="1" dirty="0">
                <a:solidFill>
                  <a:srgbClr val="92D050"/>
                </a:solidFill>
              </a:rPr>
              <a:t>Bu nedenle tedavi </a:t>
            </a:r>
            <a:r>
              <a:rPr lang="tr-TR" b="1" i="1" dirty="0" err="1">
                <a:solidFill>
                  <a:srgbClr val="92D050"/>
                </a:solidFill>
              </a:rPr>
              <a:t>modalitelerin</a:t>
            </a:r>
            <a:r>
              <a:rPr lang="tr-TR" b="1" i="1" dirty="0">
                <a:solidFill>
                  <a:srgbClr val="92D050"/>
                </a:solidFill>
              </a:rPr>
              <a:t> etkilerinin mutlaka en az bu derinliğe ulaşması gerekir 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091A1924-1AC2-4633-9AEF-389109D56FC1}"/>
              </a:ext>
            </a:extLst>
          </p:cNvPr>
          <p:cNvSpPr txBox="1"/>
          <p:nvPr/>
        </p:nvSpPr>
        <p:spPr>
          <a:xfrm>
            <a:off x="1420427" y="6241002"/>
            <a:ext cx="70843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200" dirty="0"/>
              <a:t>Abdul-</a:t>
            </a:r>
            <a:r>
              <a:rPr lang="tr-TR" sz="1200" dirty="0" err="1"/>
              <a:t>KarimFW</a:t>
            </a:r>
            <a:r>
              <a:rPr lang="tr-TR" sz="1200" dirty="0"/>
              <a:t>, </a:t>
            </a:r>
            <a:r>
              <a:rPr lang="tr-TR" sz="1200" dirty="0" err="1"/>
              <a:t>FuYS</a:t>
            </a:r>
            <a:r>
              <a:rPr lang="tr-TR" sz="1200" dirty="0"/>
              <a:t>, </a:t>
            </a:r>
            <a:r>
              <a:rPr lang="tr-TR" sz="1200" dirty="0" err="1"/>
              <a:t>ReaganJW</a:t>
            </a:r>
            <a:r>
              <a:rPr lang="tr-TR" sz="1200" dirty="0"/>
              <a:t>, </a:t>
            </a:r>
            <a:r>
              <a:rPr lang="tr-TR" sz="1200" dirty="0" err="1"/>
              <a:t>WentzWB</a:t>
            </a:r>
            <a:r>
              <a:rPr lang="tr-TR" sz="1200" dirty="0"/>
              <a:t>. </a:t>
            </a:r>
            <a:r>
              <a:rPr lang="tr-TR" sz="1200" dirty="0" err="1"/>
              <a:t>Morphometric</a:t>
            </a:r>
            <a:r>
              <a:rPr lang="tr-TR" sz="1200" dirty="0"/>
              <a:t> </a:t>
            </a:r>
            <a:r>
              <a:rPr lang="tr-TR" sz="1200" dirty="0" err="1"/>
              <a:t>study</a:t>
            </a:r>
            <a:r>
              <a:rPr lang="tr-TR" sz="1200" dirty="0"/>
              <a:t> of </a:t>
            </a:r>
            <a:r>
              <a:rPr lang="tr-TR" sz="1200" dirty="0" err="1"/>
              <a:t>intraepithelial</a:t>
            </a:r>
            <a:r>
              <a:rPr lang="tr-TR" sz="1200" dirty="0"/>
              <a:t> </a:t>
            </a:r>
            <a:r>
              <a:rPr lang="tr-TR" sz="1200" dirty="0" err="1"/>
              <a:t>neoplasia</a:t>
            </a:r>
            <a:r>
              <a:rPr lang="tr-TR" sz="1200" dirty="0"/>
              <a:t> of </a:t>
            </a:r>
            <a:r>
              <a:rPr lang="tr-TR" sz="1200" dirty="0" err="1"/>
              <a:t>the</a:t>
            </a:r>
            <a:r>
              <a:rPr lang="tr-TR" sz="1200" dirty="0"/>
              <a:t> </a:t>
            </a:r>
            <a:r>
              <a:rPr lang="tr-TR" sz="1200" dirty="0" err="1"/>
              <a:t>uterine</a:t>
            </a:r>
            <a:r>
              <a:rPr lang="tr-TR" sz="1200" dirty="0"/>
              <a:t> </a:t>
            </a:r>
            <a:r>
              <a:rPr lang="tr-TR" sz="1200" dirty="0" err="1"/>
              <a:t>cervix</a:t>
            </a:r>
            <a:r>
              <a:rPr lang="tr-TR" sz="1200" dirty="0"/>
              <a:t>. </a:t>
            </a:r>
            <a:r>
              <a:rPr lang="tr-TR" sz="1200" dirty="0" err="1"/>
              <a:t>Obstet</a:t>
            </a:r>
            <a:r>
              <a:rPr lang="tr-TR" sz="1200" dirty="0"/>
              <a:t> </a:t>
            </a:r>
            <a:r>
              <a:rPr lang="tr-TR" sz="1200" dirty="0" err="1"/>
              <a:t>Gynecol</a:t>
            </a:r>
            <a:r>
              <a:rPr lang="tr-TR" sz="1200" dirty="0"/>
              <a:t> 1982;60(2):210–214 </a:t>
            </a:r>
          </a:p>
        </p:txBody>
      </p:sp>
    </p:spTree>
    <p:extLst>
      <p:ext uri="{BB962C8B-B14F-4D97-AF65-F5344CB8AC3E}">
        <p14:creationId xmlns:p14="http://schemas.microsoft.com/office/powerpoint/2010/main" val="409019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DA3DA91-DE86-4C96-9191-3A7FED96F8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727970"/>
            <a:ext cx="8229600" cy="5398194"/>
          </a:xfrm>
        </p:spPr>
        <p:txBody>
          <a:bodyPr>
            <a:normAutofit fontScale="92500" lnSpcReduction="10000"/>
          </a:bodyPr>
          <a:lstStyle/>
          <a:p>
            <a:r>
              <a:rPr lang="tr-TR" dirty="0"/>
              <a:t>Ablatif teknikler kullanılabilir</a:t>
            </a:r>
          </a:p>
          <a:p>
            <a:pPr lvl="1"/>
            <a:r>
              <a:rPr lang="tr-TR" dirty="0" err="1">
                <a:solidFill>
                  <a:srgbClr val="C00000"/>
                </a:solidFill>
              </a:rPr>
              <a:t>Kriyoterapi</a:t>
            </a:r>
            <a:r>
              <a:rPr lang="tr-TR" dirty="0">
                <a:solidFill>
                  <a:srgbClr val="C00000"/>
                </a:solidFill>
              </a:rPr>
              <a:t> veya </a:t>
            </a:r>
            <a:r>
              <a:rPr lang="tr-TR" dirty="0" err="1">
                <a:solidFill>
                  <a:srgbClr val="C00000"/>
                </a:solidFill>
              </a:rPr>
              <a:t>termokoagülasyon</a:t>
            </a:r>
            <a:r>
              <a:rPr lang="tr-TR" dirty="0">
                <a:solidFill>
                  <a:srgbClr val="C00000"/>
                </a:solidFill>
              </a:rPr>
              <a:t> / termal </a:t>
            </a:r>
            <a:r>
              <a:rPr lang="tr-TR" dirty="0" err="1">
                <a:solidFill>
                  <a:srgbClr val="C00000"/>
                </a:solidFill>
              </a:rPr>
              <a:t>ablasyon</a:t>
            </a:r>
            <a:r>
              <a:rPr lang="tr-TR" dirty="0">
                <a:solidFill>
                  <a:srgbClr val="C00000"/>
                </a:solidFill>
              </a:rPr>
              <a:t> 6-7 mm derinliğe kadar etki edebilir </a:t>
            </a:r>
          </a:p>
          <a:p>
            <a:endParaRPr lang="tr-TR" dirty="0"/>
          </a:p>
          <a:p>
            <a:r>
              <a:rPr lang="tr-TR" dirty="0"/>
              <a:t>LEEP / LLETZ</a:t>
            </a:r>
            <a:r>
              <a:rPr lang="en-US" dirty="0"/>
              <a:t> (large loop excision of transformation zone) </a:t>
            </a:r>
            <a:r>
              <a:rPr lang="tr-TR" dirty="0"/>
              <a:t>veya </a:t>
            </a:r>
            <a:r>
              <a:rPr lang="tr-TR" dirty="0" err="1"/>
              <a:t>bistüri</a:t>
            </a:r>
            <a:r>
              <a:rPr lang="tr-TR" dirty="0"/>
              <a:t> yarımıyla soğuk </a:t>
            </a:r>
            <a:r>
              <a:rPr lang="tr-TR" dirty="0" err="1"/>
              <a:t>konizasyon</a:t>
            </a:r>
            <a:r>
              <a:rPr lang="tr-TR" dirty="0"/>
              <a:t> tekniği kullanılabilir</a:t>
            </a:r>
          </a:p>
          <a:p>
            <a:endParaRPr lang="tr-TR" dirty="0"/>
          </a:p>
          <a:p>
            <a:r>
              <a:rPr lang="tr-TR" dirty="0"/>
              <a:t>A</a:t>
            </a:r>
            <a:r>
              <a:rPr lang="en-US" dirty="0" err="1"/>
              <a:t>blati</a:t>
            </a:r>
            <a:r>
              <a:rPr lang="tr-TR" dirty="0"/>
              <a:t>f teknikler </a:t>
            </a:r>
            <a:r>
              <a:rPr lang="tr-TR" dirty="0" err="1"/>
              <a:t>eksizyonel</a:t>
            </a:r>
            <a:r>
              <a:rPr lang="tr-TR" dirty="0"/>
              <a:t> tekniklere göre daha kolaydır ve hasta kaynaklı problem çıkarma ihtimali aha azdır</a:t>
            </a:r>
          </a:p>
        </p:txBody>
      </p:sp>
    </p:spTree>
    <p:extLst>
      <p:ext uri="{BB962C8B-B14F-4D97-AF65-F5344CB8AC3E}">
        <p14:creationId xmlns:p14="http://schemas.microsoft.com/office/powerpoint/2010/main" val="397549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F36E90D-D104-4F23-B737-54FF21E4A9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727970"/>
            <a:ext cx="8229600" cy="5398194"/>
          </a:xfrm>
        </p:spPr>
        <p:txBody>
          <a:bodyPr>
            <a:normAutofit fontScale="92500" lnSpcReduction="10000"/>
          </a:bodyPr>
          <a:lstStyle/>
          <a:p>
            <a:r>
              <a:rPr lang="tr-TR" dirty="0"/>
              <a:t>Ablatif tedavinin dezavantajı bu </a:t>
            </a:r>
            <a:r>
              <a:rPr lang="tr-TR" dirty="0" err="1"/>
              <a:t>modalitelerin</a:t>
            </a:r>
            <a:r>
              <a:rPr lang="tr-TR" dirty="0"/>
              <a:t> </a:t>
            </a:r>
            <a:r>
              <a:rPr lang="tr-TR" dirty="0">
                <a:solidFill>
                  <a:srgbClr val="C00000"/>
                </a:solidFill>
              </a:rPr>
              <a:t>küçük ve tamamı görülebilen lezyonlarda kullanımının uygun </a:t>
            </a:r>
            <a:r>
              <a:rPr lang="tr-TR" dirty="0"/>
              <a:t>olması (tüm lezyonların %50-80’i) ve bu şekilde te</a:t>
            </a:r>
            <a:r>
              <a:rPr lang="en-US" dirty="0"/>
              <a:t>d</a:t>
            </a:r>
            <a:r>
              <a:rPr lang="tr-TR" dirty="0" err="1"/>
              <a:t>avi</a:t>
            </a:r>
            <a:r>
              <a:rPr lang="tr-TR" dirty="0"/>
              <a:t> edilen hastalarda </a:t>
            </a:r>
            <a:r>
              <a:rPr lang="tr-TR" dirty="0">
                <a:solidFill>
                  <a:srgbClr val="0070C0"/>
                </a:solidFill>
              </a:rPr>
              <a:t>histolojik tanı ve cerrahi sınıra ait bilgi imkanının olmamasıdır</a:t>
            </a:r>
          </a:p>
          <a:p>
            <a:endParaRPr lang="tr-TR" dirty="0"/>
          </a:p>
          <a:p>
            <a:r>
              <a:rPr lang="tr-TR" b="1" i="1" dirty="0">
                <a:solidFill>
                  <a:srgbClr val="7030A0"/>
                </a:solidFill>
              </a:rPr>
              <a:t>Ablatif tedaviler öncesi imkan varsa lezyonun bir </a:t>
            </a:r>
            <a:r>
              <a:rPr lang="tr-TR" b="1" i="1" dirty="0" err="1">
                <a:solidFill>
                  <a:srgbClr val="7030A0"/>
                </a:solidFill>
              </a:rPr>
              <a:t>punch</a:t>
            </a:r>
            <a:r>
              <a:rPr lang="tr-TR" b="1" i="1" dirty="0">
                <a:solidFill>
                  <a:srgbClr val="7030A0"/>
                </a:solidFill>
              </a:rPr>
              <a:t> biyopsi ile tanısının konulması akılcı olur</a:t>
            </a:r>
          </a:p>
          <a:p>
            <a:endParaRPr lang="tr-TR" dirty="0"/>
          </a:p>
          <a:p>
            <a:r>
              <a:rPr lang="tr-TR" dirty="0" err="1"/>
              <a:t>CIN’in</a:t>
            </a:r>
            <a:r>
              <a:rPr lang="tr-TR" dirty="0"/>
              <a:t> </a:t>
            </a:r>
            <a:r>
              <a:rPr lang="tr-TR" dirty="0" err="1"/>
              <a:t>primer</a:t>
            </a:r>
            <a:r>
              <a:rPr lang="tr-TR" dirty="0"/>
              <a:t> tedavisinde genelde ilk planda </a:t>
            </a:r>
            <a:r>
              <a:rPr lang="tr-TR" dirty="0" err="1"/>
              <a:t>histerektomi</a:t>
            </a:r>
            <a:r>
              <a:rPr lang="tr-TR" dirty="0"/>
              <a:t> </a:t>
            </a:r>
            <a:r>
              <a:rPr lang="tr-TR" dirty="0" err="1"/>
              <a:t>endikasyonu</a:t>
            </a:r>
            <a:r>
              <a:rPr lang="tr-TR" dirty="0"/>
              <a:t> yoktur</a:t>
            </a:r>
          </a:p>
        </p:txBody>
      </p:sp>
    </p:spTree>
    <p:extLst>
      <p:ext uri="{BB962C8B-B14F-4D97-AF65-F5344CB8AC3E}">
        <p14:creationId xmlns:p14="http://schemas.microsoft.com/office/powerpoint/2010/main" val="251974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2CDE560-3435-4472-8B85-E1DD3704F57D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tr-TR" b="1" dirty="0"/>
              <a:t>Tedavide Amaç</a:t>
            </a: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46EF8242-5DEC-42C8-BCA9-066B6B377E8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3247630"/>
              </p:ext>
            </p:extLst>
          </p:nvPr>
        </p:nvGraphicFramePr>
        <p:xfrm>
          <a:off x="152400" y="1219200"/>
          <a:ext cx="8902700" cy="4906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77765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1463</Words>
  <Application>Microsoft Office PowerPoint</Application>
  <PresentationFormat>Ekran Gösterisi (4:3)</PresentationFormat>
  <Paragraphs>223</Paragraphs>
  <Slides>49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49</vt:i4>
      </vt:variant>
    </vt:vector>
  </HeadingPairs>
  <TitlesOfParts>
    <vt:vector size="54" baseType="lpstr">
      <vt:lpstr>Arial</vt:lpstr>
      <vt:lpstr>Calibri</vt:lpstr>
      <vt:lpstr>KNKHI B+ Adv O T 863180fb</vt:lpstr>
      <vt:lpstr>KNKHJ C+ Adv O Tb 92eb 7df. I</vt:lpstr>
      <vt:lpstr>Office Theme</vt:lpstr>
      <vt:lpstr>Servikal Preinvazif Lezyonların Güncel Tedavisi Ablatif, Eksizyonel, Medikal Yöntemler</vt:lpstr>
      <vt:lpstr>PowerPoint Sunusu</vt:lpstr>
      <vt:lpstr>PowerPoint Sunusu</vt:lpstr>
      <vt:lpstr>PowerPoint Sunusu</vt:lpstr>
      <vt:lpstr>Tedavi Prensipleri</vt:lpstr>
      <vt:lpstr>CIN Tedavisi</vt:lpstr>
      <vt:lpstr>PowerPoint Sunusu</vt:lpstr>
      <vt:lpstr>PowerPoint Sunusu</vt:lpstr>
      <vt:lpstr>Tedavide Amaç</vt:lpstr>
      <vt:lpstr>Tedavide Amaç</vt:lpstr>
      <vt:lpstr>PowerPoint Sunusu</vt:lpstr>
      <vt:lpstr>PowerPoint Sunusu</vt:lpstr>
      <vt:lpstr>PowerPoint Sunusu</vt:lpstr>
      <vt:lpstr>PowerPoint Sunusu</vt:lpstr>
      <vt:lpstr>Kriyoterapi</vt:lpstr>
      <vt:lpstr>Kriyoterapi Tedavi Kriterleri</vt:lpstr>
      <vt:lpstr>Teknik </vt:lpstr>
      <vt:lpstr>PowerPoint Sunusu</vt:lpstr>
      <vt:lpstr>PowerPoint Sunusu</vt:lpstr>
      <vt:lpstr>Termal Ablasyon</vt:lpstr>
      <vt:lpstr>PowerPoint Sunusu</vt:lpstr>
      <vt:lpstr>PowerPoint Sunusu</vt:lpstr>
      <vt:lpstr>LEEP / LLETZ</vt:lpstr>
      <vt:lpstr>PowerPoint Sunusu</vt:lpstr>
      <vt:lpstr>PowerPoint Sunusu</vt:lpstr>
      <vt:lpstr>PowerPoint Sunusu</vt:lpstr>
      <vt:lpstr>PowerPoint Sunusu</vt:lpstr>
      <vt:lpstr>PowerPoint Sunusu</vt:lpstr>
      <vt:lpstr>LEEP Komplikasyonlar</vt:lpstr>
      <vt:lpstr>PowerPoint Sunusu</vt:lpstr>
      <vt:lpstr>PowerPoint Sunusu</vt:lpstr>
      <vt:lpstr>Soğuk Konizasyon</vt:lpstr>
      <vt:lpstr>PowerPoint Sunusu</vt:lpstr>
      <vt:lpstr>Komplikasyonlar </vt:lpstr>
      <vt:lpstr>PowerPoint Sunusu</vt:lpstr>
      <vt:lpstr>PowerPoint Sunusu</vt:lpstr>
      <vt:lpstr>Histerektomi </vt:lpstr>
      <vt:lpstr>Histerektomi…</vt:lpstr>
      <vt:lpstr>Takip</vt:lpstr>
      <vt:lpstr>PowerPoint Sunusu</vt:lpstr>
      <vt:lpstr>Medikal Ajanlar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Servikal Preinvazif Lezyonların Güncel Tedavisi Ablatif, Eksizyonel, Medikal Yöntemler</dc:title>
  <dc:creator>Ahmet Cem İyibozkurt</dc:creator>
  <cp:lastModifiedBy>Windows Kullanıcısı</cp:lastModifiedBy>
  <cp:revision>9</cp:revision>
  <dcterms:created xsi:type="dcterms:W3CDTF">2019-10-13T02:14:13Z</dcterms:created>
  <dcterms:modified xsi:type="dcterms:W3CDTF">2019-10-13T06:46:48Z</dcterms:modified>
</cp:coreProperties>
</file>