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8" r:id="rId2"/>
    <p:sldId id="300" r:id="rId3"/>
    <p:sldId id="434" r:id="rId4"/>
    <p:sldId id="301" r:id="rId5"/>
    <p:sldId id="302" r:id="rId6"/>
    <p:sldId id="324" r:id="rId7"/>
    <p:sldId id="282" r:id="rId8"/>
    <p:sldId id="435" r:id="rId9"/>
    <p:sldId id="436" r:id="rId10"/>
    <p:sldId id="292" r:id="rId11"/>
    <p:sldId id="293" r:id="rId12"/>
    <p:sldId id="294" r:id="rId13"/>
    <p:sldId id="296" r:id="rId14"/>
    <p:sldId id="295" r:id="rId15"/>
    <p:sldId id="303" r:id="rId16"/>
    <p:sldId id="304" r:id="rId17"/>
    <p:sldId id="305" r:id="rId18"/>
    <p:sldId id="431" r:id="rId19"/>
    <p:sldId id="2973" r:id="rId20"/>
    <p:sldId id="288" r:id="rId21"/>
    <p:sldId id="287" r:id="rId22"/>
    <p:sldId id="391" r:id="rId23"/>
    <p:sldId id="388" r:id="rId24"/>
    <p:sldId id="378" r:id="rId25"/>
    <p:sldId id="284" r:id="rId26"/>
    <p:sldId id="437" r:id="rId27"/>
    <p:sldId id="390" r:id="rId28"/>
    <p:sldId id="428" r:id="rId29"/>
    <p:sldId id="430" r:id="rId30"/>
    <p:sldId id="380" r:id="rId31"/>
    <p:sldId id="2974" r:id="rId32"/>
    <p:sldId id="2975" r:id="rId33"/>
    <p:sldId id="2976" r:id="rId34"/>
    <p:sldId id="2977" r:id="rId35"/>
    <p:sldId id="429" r:id="rId36"/>
    <p:sldId id="2966" r:id="rId37"/>
    <p:sldId id="2968" r:id="rId38"/>
    <p:sldId id="2969" r:id="rId39"/>
    <p:sldId id="2971" r:id="rId40"/>
    <p:sldId id="432" r:id="rId4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43"/>
  </p:normalViewPr>
  <p:slideViewPr>
    <p:cSldViewPr snapToGrid="0" snapToObjects="1">
      <p:cViewPr varScale="1">
        <p:scale>
          <a:sx n="161" d="100"/>
          <a:sy n="161" d="100"/>
        </p:scale>
        <p:origin x="15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58FC4-5C78-2945-A726-8970F420CA60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2B076-9D39-9B40-996D-1AB8D106B1E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1883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 Yer Tutucusu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>
              <a:ea typeface="ＭＳ Ｐゴシック" pitchFamily="34" charset="-128"/>
            </a:endParaRPr>
          </a:p>
        </p:txBody>
      </p:sp>
      <p:sp>
        <p:nvSpPr>
          <p:cNvPr id="101380" name="Slayt Numarası Yer Tutucusu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fld id="{BB9BA2FA-D2E9-4544-9E36-8C8F9BA227E2}" type="slidenum">
              <a:rPr lang="tr-TR" altLang="tr-TR" smtClean="0"/>
              <a:pPr eaLnBrk="1" hangingPunct="1">
                <a:defRPr/>
              </a:pPr>
              <a:t>6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015948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EE2AC-6F7D-45DD-9841-A436E0EB4F94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5285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Tumor size larger than 2 cm,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higher grade, presence of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lymphovascular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space invasion,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positive pelvic nodes were associated statistically</a:t>
            </a:r>
          </a:p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parametrial involvement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418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507 cases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were stage IB to IIA cervical cancer, underwent radical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hysterectomy (class III) and systematic lymphadenectomy</a:t>
            </a:r>
          </a:p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 primary treatment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2774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depth of stromal invasion, LVSI, LNM, and uterine body involvement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were associated with PI (P </a:t>
            </a:r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0.05 for all)</a:t>
            </a:r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patients with inner 1/3 stromal invasion, no LVSI, and squamous histological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 may be considered for less radical surgery. The patients with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nonsquamous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histological type and LVSI may be considered for radical hysterectomy including a complete</a:t>
            </a:r>
          </a:p>
          <a:p>
            <a:r>
              <a:rPr lang="tr-T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resection of parametrium.</a:t>
            </a:r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9D78-4FCF-4FC4-BC90-0E4D9CCB1F47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6243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8FE4C-03FE-4776-9B6F-16CC315B163F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3165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7AB56B-7583-FD4E-9801-438B18F8F1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B97F94-BAB6-3749-9735-B0C4218F4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61176AF-8DC1-194B-BF9C-4B21B1B15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F25F2A3-F8A0-8040-83BF-FBE1F516E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D826468-878E-C94A-8F81-215FD70D6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4119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8D55941-BBD8-D447-8DFE-98B6BF12D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3089923-2B76-EE43-878D-2EC636EE46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1059506-9E18-4C40-A1BF-0B82D3E43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99C06E2-7E45-094E-902C-E94EF83FB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BEE5716-FC37-7C40-99A9-8EB7A9DC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94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723745B1-B8BA-6B48-8675-D90636B498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09D45D9-A45E-314F-B152-3BB35531D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41F55CB-2710-C54D-9D24-48359C9FE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B9C8B1D-8861-C046-9CB7-A49A5A206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2C05424-61F0-624B-8027-1AEB15CFF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6446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9A8499C-76D2-4145-832B-0555E746D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0A4EF7D-19ED-5242-B21E-D21D10B6E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0254106-58E1-C147-AAD9-9810C5A78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D7A6EB7-194A-0C43-8112-EAD16F512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82B424B-6045-D64F-8C8A-29770D8E3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2061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BD99A98-3D6B-0F4F-8915-F4E71C000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948703-0548-3946-9494-0644B942E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65A2E5E-8AFC-8443-8014-F2A00B9B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73D80BE-BEBF-0448-BC14-86E1A5BDE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6EB54C5-8C4D-D14F-A959-58A8FA64D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8866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E7655AC-2BA7-5E49-826B-4BEC11446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20721E2-0D4B-A140-A910-B5D56F472F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72FF2B3-1021-D04D-893B-AFA0689E9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FB86F51-7C11-4A48-8601-EF7622041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BC91362-F9CA-F94D-BE44-3A23A49B6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745BE64C-47A9-E74F-AE7D-57DB4B11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2913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721A6B1-6CF3-C642-9CB8-4F0419C94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64B0CFB9-D39C-D44D-92F6-7E279252A3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45BD87E-C428-A740-BAB7-54E322E9D3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87F3E34-D55D-944D-AA77-FB08BD0F0E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0147279-8F49-A444-9EFE-DFA098091F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D74A41D-1EC6-B245-9316-4704047EB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93D74B58-9379-2B4D-88CD-739E45CD1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0A68D04F-B939-344E-981F-F92CBD9B4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2680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9D4835A-CA5F-F640-B653-670F5262C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ABD119F-9488-2646-9DA0-C1936944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EFD5A0A-2589-7040-AB84-CA2940D0C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65D5BF01-50E3-9443-9950-4AD646787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6413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F3474C65-9600-6146-B7E8-711A2A125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0946482-EF17-EF44-9090-6A5D325BF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E09ACFDA-2BE2-F340-8F95-4FE04690F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6829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738BA597-50D6-EE4A-BB2D-E31F31176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A632BC9-12B2-CC48-82A8-BB57340F3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A532DC2-D5A7-9C4B-B2E0-FCB9D44F8D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A3055D0-9DEC-2448-9F2B-E501FD741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8891D6F-3649-F74F-A514-4D76DFD6B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C4EDB393-D8A7-F34B-83ED-4D3BD0E01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4336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CEF6747C-09D9-8049-8C54-C45013973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9E1990F4-A6E5-0846-8801-FE2366CA2C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603C8ED-ED3F-1444-970E-EC5208646E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76E6642-9548-4744-90A7-8478EF9A2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725A22B-CA08-784A-B145-F9C52163B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61B7DE4-ED4D-354C-B629-FA32DB720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4511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38938FD-EEF9-3549-854C-4C02B342F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D1AAD-1A8A-9B40-8A1E-8A135F29A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B764AF4-1586-4A4E-849F-927B439690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0FB80-0A39-F14E-A37E-3B1FAF6CED3F}" type="datetimeFigureOut">
              <a:rPr lang="tr-TR" smtClean="0"/>
              <a:t>13.10.2019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BE464A1-082B-2E4D-9185-1C15C0C65F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FC01A7-E896-E746-9005-17E8FB7E99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D4BF0-162B-9944-8DEC-00C1F8B0680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18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7976" y="2648308"/>
            <a:ext cx="8330241" cy="701137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r-TR" sz="1800" b="1" dirty="0">
                <a:solidFill>
                  <a:schemeClr val="bg1"/>
                </a:solidFill>
                <a:latin typeface="Tahoma" pitchFamily="34" charset="0"/>
              </a:rPr>
              <a:t>SERVİKS KANSERİNDE DAHA AZ RADİKAL CERRAHİ MÜMKÜN MÜ? FERTİLİTE KORUYUCU CERRAHİ ENDİKASYONLARI GENİŞLİYOR MU?</a:t>
            </a:r>
            <a:endParaRPr lang="tr-TR" sz="1800" b="1" dirty="0">
              <a:solidFill>
                <a:schemeClr val="bg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523999" y="4429919"/>
            <a:ext cx="9144000" cy="1655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tr-TR" b="1" i="1" dirty="0">
                <a:solidFill>
                  <a:schemeClr val="tx1"/>
                </a:solidFill>
              </a:rPr>
              <a:t>Dr. MACİT ARVAS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" y="111873"/>
            <a:ext cx="2719387" cy="121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amerikanhastanesi.com.tr/images/logo.png">
            <a:extLst>
              <a:ext uri="{FF2B5EF4-FFF2-40B4-BE49-F238E27FC236}">
                <a16:creationId xmlns:a16="http://schemas.microsoft.com/office/drawing/2014/main" id="{B8330E98-F676-4E94-A781-F16C59BFF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587" y="491202"/>
            <a:ext cx="19145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305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135560" y="1934879"/>
            <a:ext cx="2952328" cy="32403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>
                <a:solidFill>
                  <a:schemeClr val="tx1"/>
                </a:solidFill>
                <a:latin typeface="Arial Black" pitchFamily="34" charset="0"/>
              </a:rPr>
              <a:t>Neden daha az radikal cerrahi yapalım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528048" y="1902413"/>
            <a:ext cx="2952328" cy="32403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/>
                </a:solidFill>
                <a:latin typeface="Arial Black" pitchFamily="34" charset="0"/>
              </a:rPr>
              <a:t>Erken evre serviks kanserinde parametrium çıkartmaya gerek var mı?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460652" y="3284984"/>
            <a:ext cx="779365" cy="2520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9018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836712"/>
            <a:ext cx="82809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207568" y="260648"/>
            <a:ext cx="8231832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>
                <a:solidFill>
                  <a:schemeClr val="tx1"/>
                </a:solidFill>
                <a:latin typeface="Arial Black" pitchFamily="34" charset="0"/>
              </a:rPr>
              <a:t>RADİKAL HİSTEREKTOMİ KOMPLİKASYONLARI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783632" y="5697252"/>
            <a:ext cx="6336704" cy="3600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Arial Black" pitchFamily="34" charset="0"/>
              </a:rPr>
              <a:t>İntraoperatif kanama riski daha yüksek !!!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951984" y="6475339"/>
            <a:ext cx="4464496" cy="21602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i="1" dirty="0">
                <a:solidFill>
                  <a:schemeClr val="tx1"/>
                </a:solidFill>
              </a:rPr>
              <a:t>Berek Hacker s gynecologic ongology 6th edition,2015</a:t>
            </a:r>
          </a:p>
        </p:txBody>
      </p:sp>
    </p:spTree>
    <p:extLst>
      <p:ext uri="{BB962C8B-B14F-4D97-AF65-F5344CB8AC3E}">
        <p14:creationId xmlns:p14="http://schemas.microsoft.com/office/powerpoint/2010/main" val="2378163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567608" y="1484784"/>
            <a:ext cx="7272808" cy="1152128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 Black" pitchFamily="34" charset="0"/>
              </a:rPr>
              <a:t>HANGİ  HASTA GRUBUNA UYGULANABİLİR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912484" y="2924944"/>
            <a:ext cx="6912768" cy="37444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Tümör çapı 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≤2cm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İnvazyon derinliği 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≤ 10 mm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≤ %50 stromal invazyon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LVSI negatif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altLang="tr-TR" sz="2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LN negatif</a:t>
            </a:r>
          </a:p>
        </p:txBody>
      </p:sp>
      <p:sp>
        <p:nvSpPr>
          <p:cNvPr id="7" name="Right Brace 6"/>
          <p:cNvSpPr/>
          <p:nvPr/>
        </p:nvSpPr>
        <p:spPr>
          <a:xfrm>
            <a:off x="7896200" y="3429000"/>
            <a:ext cx="216024" cy="2736304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Rounded Rectangle 7"/>
          <p:cNvSpPr/>
          <p:nvPr/>
        </p:nvSpPr>
        <p:spPr>
          <a:xfrm>
            <a:off x="8256240" y="3933056"/>
            <a:ext cx="1296144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solidFill>
                  <a:schemeClr val="tx1"/>
                </a:solidFill>
              </a:rPr>
              <a:t>1A2-1B1 ?</a:t>
            </a:r>
          </a:p>
        </p:txBody>
      </p:sp>
    </p:spTree>
    <p:extLst>
      <p:ext uri="{BB962C8B-B14F-4D97-AF65-F5344CB8AC3E}">
        <p14:creationId xmlns:p14="http://schemas.microsoft.com/office/powerpoint/2010/main" val="463759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101" y="0"/>
            <a:ext cx="9935748" cy="719528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tr-TR" sz="2000" b="1" dirty="0">
                <a:solidFill>
                  <a:schemeClr val="bg1"/>
                </a:solidFill>
                <a:latin typeface="Arial Black" pitchFamily="34" charset="0"/>
              </a:rPr>
              <a:t>ERKEN EVRE SERVİKS KANSERİNDE PARAMETRİAL TUTULUM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970507"/>
              </p:ext>
            </p:extLst>
          </p:nvPr>
        </p:nvGraphicFramePr>
        <p:xfrm>
          <a:off x="1440818" y="629587"/>
          <a:ext cx="9310363" cy="8954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8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39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5624">
                <a:tc>
                  <a:txBody>
                    <a:bodyPr/>
                    <a:lstStyle/>
                    <a:p>
                      <a:r>
                        <a:rPr lang="tr-TR" sz="1600" dirty="0">
                          <a:solidFill>
                            <a:schemeClr val="tx1"/>
                          </a:solidFill>
                        </a:rPr>
                        <a:t>Yazar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i="1" dirty="0">
                          <a:solidFill>
                            <a:schemeClr val="tx1"/>
                          </a:solidFill>
                        </a:rPr>
                        <a:t>Hasta</a:t>
                      </a:r>
                      <a:r>
                        <a:rPr lang="tr-TR" sz="1600" i="1" baseline="0" dirty="0">
                          <a:solidFill>
                            <a:schemeClr val="tx1"/>
                          </a:solidFill>
                        </a:rPr>
                        <a:t> özellikleri</a:t>
                      </a:r>
                      <a:endParaRPr lang="tr-TR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solidFill>
                            <a:schemeClr val="tx1"/>
                          </a:solidFill>
                        </a:rPr>
                        <a:t>Hasta sayısı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dirty="0">
                          <a:solidFill>
                            <a:schemeClr val="tx1"/>
                          </a:solidFill>
                        </a:rPr>
                        <a:t>Paramterial tutulum(%)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509">
                <a:tc>
                  <a:txBody>
                    <a:bodyPr/>
                    <a:lstStyle/>
                    <a:p>
                      <a:r>
                        <a:rPr lang="tr-TR" sz="1600" b="1" dirty="0"/>
                        <a:t>KİNNEY(1995)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b="1" i="1" dirty="0" err="1">
                          <a:solidFill>
                            <a:srgbClr val="0070C0"/>
                          </a:solidFill>
                        </a:rPr>
                        <a:t>Skuamöz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hücreli, LVSI(-),tm≤2 cm</a:t>
                      </a:r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/>
                        <a:t>83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728">
                <a:tc>
                  <a:txBody>
                    <a:bodyPr/>
                    <a:lstStyle/>
                    <a:p>
                      <a:r>
                        <a:rPr lang="tr-TR" sz="1600" b="1" dirty="0"/>
                        <a:t>COVENS(2002)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Tüm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hist.tipler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,invazyon derinliği&lt;10 mm,PLN(-),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tm≤2 cm</a:t>
                      </a:r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/>
                        <a:t>536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%0.6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9536">
                <a:tc>
                  <a:txBody>
                    <a:bodyPr/>
                    <a:lstStyle/>
                    <a:p>
                      <a:r>
                        <a:rPr lang="tr-TR" sz="1600" b="1" dirty="0"/>
                        <a:t>STEGEMAN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Tüm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hist.tipler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,invazyon derinliği&lt;10 mm,PLN(-),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tm≤2 cm,LVSI(-)</a:t>
                      </a:r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  <a:p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/>
                        <a:t>103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7335">
                <a:tc>
                  <a:txBody>
                    <a:bodyPr/>
                    <a:lstStyle/>
                    <a:p>
                      <a:r>
                        <a:rPr lang="tr-TR" sz="1600" b="1" dirty="0"/>
                        <a:t>WRİGHT(2008)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Tüm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hist.tipler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,PLN(-),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tm≤2 cm,LVSI(-)</a:t>
                      </a:r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  <a:p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/>
                        <a:t>270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%0.4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9851">
                <a:tc>
                  <a:txBody>
                    <a:bodyPr/>
                    <a:lstStyle/>
                    <a:p>
                      <a:r>
                        <a:rPr lang="tr-TR" sz="1600" b="1" dirty="0"/>
                        <a:t>FRUMOVİTZ(2009)</a:t>
                      </a:r>
                    </a:p>
                    <a:p>
                      <a:endParaRPr lang="tr-TR" sz="1600" b="1" dirty="0"/>
                    </a:p>
                    <a:p>
                      <a:r>
                        <a:rPr lang="tr-TR" sz="1600" b="1" dirty="0"/>
                        <a:t>KIM(2010)   </a:t>
                      </a:r>
                    </a:p>
                    <a:p>
                      <a:endParaRPr lang="tr-TR" sz="1600" b="1" dirty="0"/>
                    </a:p>
                    <a:p>
                      <a:r>
                        <a:rPr lang="tr-TR" sz="1600" b="1" dirty="0"/>
                        <a:t>KODAMA(2011)</a:t>
                      </a:r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r>
                        <a:rPr lang="tr-TR" sz="1600" b="1" dirty="0"/>
                        <a:t>LEE(2018)</a:t>
                      </a:r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Adeno+skuamöz,</a:t>
                      </a:r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 tm≤2,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 LVSI(-)</a:t>
                      </a:r>
                    </a:p>
                    <a:p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tr-TR" sz="1600" b="1" i="1" dirty="0" err="1">
                          <a:solidFill>
                            <a:srgbClr val="0070C0"/>
                          </a:solidFill>
                        </a:rPr>
                        <a:t>İnv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 der&lt;5mm,ort </a:t>
                      </a:r>
                      <a:r>
                        <a:rPr lang="tr-TR" sz="1600" b="1" i="1" dirty="0" err="1">
                          <a:solidFill>
                            <a:srgbClr val="0070C0"/>
                          </a:solidFill>
                        </a:rPr>
                        <a:t>tm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 çapı 16mm</a:t>
                      </a:r>
                    </a:p>
                    <a:p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&lt; 2cm,LVSI(-),&lt; 50 yaş veya</a:t>
                      </a:r>
                    </a:p>
                    <a:p>
                      <a:r>
                        <a:rPr lang="tr-TR" sz="1600" b="1" i="1" dirty="0" err="1">
                          <a:solidFill>
                            <a:srgbClr val="0070C0"/>
                          </a:solidFill>
                        </a:rPr>
                        <a:t>İnv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 der.&lt;10 </a:t>
                      </a:r>
                      <a:r>
                        <a:rPr lang="tr-TR" sz="1600" b="1" i="1" dirty="0" err="1">
                          <a:solidFill>
                            <a:srgbClr val="0070C0"/>
                          </a:solidFill>
                        </a:rPr>
                        <a:t>mm,LVSI</a:t>
                      </a:r>
                      <a:r>
                        <a:rPr lang="tr-TR" sz="1600" b="1" i="1" dirty="0">
                          <a:solidFill>
                            <a:srgbClr val="0070C0"/>
                          </a:solidFill>
                        </a:rPr>
                        <a:t>(-),&lt;50 yaş</a:t>
                      </a:r>
                    </a:p>
                    <a:p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tr-TR" sz="1600" b="1" i="1" baseline="0" dirty="0">
                          <a:solidFill>
                            <a:srgbClr val="0070C0"/>
                          </a:solidFill>
                        </a:rPr>
                        <a:t>≤ 2 cm</a:t>
                      </a:r>
                      <a:endParaRPr lang="tr-TR" sz="16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/>
                        <a:t>125</a:t>
                      </a:r>
                    </a:p>
                    <a:p>
                      <a:endParaRPr lang="tr-TR" sz="1600" b="1" dirty="0"/>
                    </a:p>
                    <a:p>
                      <a:r>
                        <a:rPr lang="tr-TR" sz="1600" b="1" dirty="0"/>
                        <a:t>140</a:t>
                      </a:r>
                    </a:p>
                    <a:p>
                      <a:endParaRPr lang="tr-TR" sz="1600" b="1" dirty="0"/>
                    </a:p>
                    <a:p>
                      <a:r>
                        <a:rPr lang="tr-TR" sz="1600" b="1" dirty="0"/>
                        <a:t>132</a:t>
                      </a:r>
                    </a:p>
                    <a:p>
                      <a:endParaRPr lang="tr-TR" sz="1600" b="1" dirty="0"/>
                    </a:p>
                    <a:p>
                      <a:endParaRPr lang="tr-TR" sz="1600" b="1" dirty="0"/>
                    </a:p>
                    <a:p>
                      <a:r>
                        <a:rPr lang="tr-TR" sz="1600" b="1" dirty="0"/>
                        <a:t>40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  <a:p>
                      <a:endParaRPr lang="tr-TR" sz="1600" b="1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  <a:p>
                      <a:endParaRPr lang="tr-TR" sz="1600" b="1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  <a:p>
                      <a:endParaRPr lang="tr-TR" sz="1600" b="1" dirty="0">
                        <a:solidFill>
                          <a:srgbClr val="FF0000"/>
                        </a:solidFill>
                      </a:endParaRPr>
                    </a:p>
                    <a:p>
                      <a:endParaRPr lang="tr-TR" sz="1600" b="1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tr-TR" sz="1600" b="1" dirty="0">
                          <a:solidFill>
                            <a:srgbClr val="FF0000"/>
                          </a:solidFill>
                        </a:rPr>
                        <a:t>%0.0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246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"/>
            <a:ext cx="7344816" cy="165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817" y="6309320"/>
            <a:ext cx="3197846" cy="39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919536" y="2162274"/>
            <a:ext cx="3240360" cy="342696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Parametrial tutulum ile ilişkili faktörler</a:t>
            </a:r>
          </a:p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(n=350)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Tm &gt;2cm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LVSI  pozitifliği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Yüksek grade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Pozitif pelvik lenf nodu</a:t>
            </a:r>
          </a:p>
          <a:p>
            <a:pPr algn="ctr"/>
            <a:endParaRPr lang="tr-TR" b="1" dirty="0">
              <a:solidFill>
                <a:schemeClr val="bg1"/>
              </a:solidFill>
            </a:endParaRPr>
          </a:p>
          <a:p>
            <a:pPr algn="ctr"/>
            <a:endParaRPr lang="tr-TR" i="1" u="sng" dirty="0">
              <a:solidFill>
                <a:srgbClr val="00206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807968" y="1651745"/>
            <a:ext cx="4608512" cy="906572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evre 1A2-1B1 radikal histerektomi yapılan hastalar</a:t>
            </a:r>
          </a:p>
          <a:p>
            <a:pPr algn="ctr"/>
            <a:r>
              <a:rPr lang="tr-TR" sz="2400" b="1" i="1" u="sng" dirty="0">
                <a:solidFill>
                  <a:schemeClr val="bg1"/>
                </a:solidFill>
              </a:rPr>
              <a:t>(n=350)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968" y="2546194"/>
            <a:ext cx="4320480" cy="371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807968" y="3068960"/>
            <a:ext cx="432048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Rectangle 14"/>
          <p:cNvSpPr/>
          <p:nvPr/>
        </p:nvSpPr>
        <p:spPr>
          <a:xfrm>
            <a:off x="5811233" y="4293096"/>
            <a:ext cx="4320480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5807968" y="5229200"/>
            <a:ext cx="4320480" cy="9899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Rounded Rectangle 10"/>
          <p:cNvSpPr/>
          <p:nvPr/>
        </p:nvSpPr>
        <p:spPr>
          <a:xfrm>
            <a:off x="1919536" y="5805265"/>
            <a:ext cx="3672408" cy="702841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/>
              <a:t>Parametriyal tutulum %7.7</a:t>
            </a:r>
          </a:p>
        </p:txBody>
      </p:sp>
    </p:spTree>
    <p:extLst>
      <p:ext uri="{BB962C8B-B14F-4D97-AF65-F5344CB8AC3E}">
        <p14:creationId xmlns:p14="http://schemas.microsoft.com/office/powerpoint/2010/main" val="3415320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116632"/>
            <a:ext cx="80676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454" y="6020150"/>
            <a:ext cx="4495828" cy="43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452342" y="4040198"/>
            <a:ext cx="5271123" cy="646331"/>
          </a:xfrm>
          <a:prstGeom prst="rect">
            <a:avLst/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tr-TR" sz="3600" b="1" dirty="0" err="1"/>
              <a:t>Parametriyal</a:t>
            </a:r>
            <a:r>
              <a:rPr lang="tr-TR" sz="3600" b="1" dirty="0"/>
              <a:t> tutulum % 9 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2044137" y="2773290"/>
            <a:ext cx="78477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>
                <a:latin typeface="Arial Black" pitchFamily="34" charset="0"/>
              </a:rPr>
              <a:t>n:507   radikal histerektomi + lenfadenektomi</a:t>
            </a:r>
          </a:p>
          <a:p>
            <a:r>
              <a:rPr lang="tr-TR" sz="2400" b="1" dirty="0">
                <a:latin typeface="Arial Black" pitchFamily="34" charset="0"/>
              </a:rPr>
              <a:t>                               (1B-2A )</a:t>
            </a:r>
          </a:p>
        </p:txBody>
      </p:sp>
    </p:spTree>
    <p:extLst>
      <p:ext uri="{BB962C8B-B14F-4D97-AF65-F5344CB8AC3E}">
        <p14:creationId xmlns:p14="http://schemas.microsoft.com/office/powerpoint/2010/main" val="2980845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0"/>
            <a:ext cx="8784976" cy="126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029" y="6237313"/>
            <a:ext cx="2847975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7705029" y="6093296"/>
            <a:ext cx="2847975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529" y="1466560"/>
            <a:ext cx="7558286" cy="462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459596" y="3142425"/>
            <a:ext cx="7416824" cy="9346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Rounded Rectangle 3"/>
          <p:cNvSpPr/>
          <p:nvPr/>
        </p:nvSpPr>
        <p:spPr>
          <a:xfrm>
            <a:off x="2459596" y="4634466"/>
            <a:ext cx="7558286" cy="81075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Rounded Rectangle 4"/>
          <p:cNvSpPr/>
          <p:nvPr/>
        </p:nvSpPr>
        <p:spPr>
          <a:xfrm>
            <a:off x="8632978" y="831008"/>
            <a:ext cx="3347864" cy="19442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i="1" u="sng" dirty="0">
                <a:solidFill>
                  <a:schemeClr val="tx1"/>
                </a:solidFill>
                <a:latin typeface="Arial Black" pitchFamily="34" charset="0"/>
              </a:rPr>
              <a:t>Parametriyal tutulumu etkileyen faktörler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Stromal invazyon derinliği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Uterin korpus tutulumu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LVSI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tr-TR" sz="1600" dirty="0">
                <a:solidFill>
                  <a:schemeClr val="tx1"/>
                </a:solidFill>
                <a:latin typeface="Arial Black" pitchFamily="34" charset="0"/>
              </a:rPr>
              <a:t>Lenf nodu metastazı</a:t>
            </a:r>
          </a:p>
        </p:txBody>
      </p:sp>
    </p:spTree>
    <p:extLst>
      <p:ext uri="{BB962C8B-B14F-4D97-AF65-F5344CB8AC3E}">
        <p14:creationId xmlns:p14="http://schemas.microsoft.com/office/powerpoint/2010/main" val="3749885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45432"/>
            <a:ext cx="836605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116632"/>
            <a:ext cx="80676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787" y="6188388"/>
            <a:ext cx="2714214" cy="274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135560" y="4393704"/>
            <a:ext cx="5760640" cy="234766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  <a:latin typeface="Arial Black" pitchFamily="34" charset="0"/>
              </a:rPr>
              <a:t>LVSI NEGATİF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  <a:latin typeface="Arial Black" pitchFamily="34" charset="0"/>
              </a:rPr>
              <a:t>1/3 İÇ STROMAL İNVAZYON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bg1"/>
                </a:solidFill>
                <a:latin typeface="Arial Black" pitchFamily="34" charset="0"/>
              </a:rPr>
              <a:t>SKUAMÖZ  HÜCRELİ </a:t>
            </a:r>
            <a:r>
              <a:rPr lang="tr-TR" sz="2000" b="1" dirty="0">
                <a:solidFill>
                  <a:schemeClr val="bg1"/>
                </a:solidFill>
              </a:rPr>
              <a:t>TİP</a:t>
            </a:r>
          </a:p>
        </p:txBody>
      </p:sp>
      <p:sp>
        <p:nvSpPr>
          <p:cNvPr id="6" name="Right Brace 5"/>
          <p:cNvSpPr/>
          <p:nvPr/>
        </p:nvSpPr>
        <p:spPr>
          <a:xfrm>
            <a:off x="5951983" y="5013175"/>
            <a:ext cx="212242" cy="1368153"/>
          </a:xfrm>
          <a:prstGeom prst="rightBrace">
            <a:avLst/>
          </a:prstGeom>
          <a:solidFill>
            <a:schemeClr val="bg1"/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356653" y="4941168"/>
            <a:ext cx="1440160" cy="151216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i="1" dirty="0">
                <a:solidFill>
                  <a:schemeClr val="tx1"/>
                </a:solidFill>
              </a:rPr>
              <a:t>DAHA AZ RADİKAL CERRAHİ YAPILABİLİR!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132187" y="4428232"/>
            <a:ext cx="3817812" cy="61947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latin typeface="Arial Black" pitchFamily="34" charset="0"/>
              </a:rPr>
              <a:t>parametriyal tutulum  %1.17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981200" y="3933056"/>
            <a:ext cx="836605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1837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AECC805-7E70-4D8D-A5E5-F47947C43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6491064" cy="1793776"/>
          </a:xfrm>
        </p:spPr>
        <p:txBody>
          <a:bodyPr>
            <a:noAutofit/>
          </a:bodyPr>
          <a:lstStyle/>
          <a:p>
            <a:r>
              <a:rPr lang="en-US" sz="2800" dirty="0"/>
              <a:t>Less versus more radical surgery in stage IB1 </a:t>
            </a:r>
            <a:r>
              <a:rPr lang="en-US" sz="2800" dirty="0" err="1"/>
              <a:t>cervica</a:t>
            </a:r>
            <a:r>
              <a:rPr lang="tr-TR" sz="2800" dirty="0"/>
              <a:t>l </a:t>
            </a:r>
            <a:r>
              <a:rPr lang="en-US" sz="2800" dirty="0"/>
              <a:t>cancer: A</a:t>
            </a:r>
            <a:r>
              <a:rPr lang="tr-TR" sz="2800" dirty="0"/>
              <a:t> </a:t>
            </a:r>
            <a:r>
              <a:rPr lang="en-US" sz="2800" dirty="0"/>
              <a:t>population-based study of long-term survival</a:t>
            </a:r>
            <a:br>
              <a:rPr lang="en-US" sz="2800" dirty="0"/>
            </a:br>
            <a:r>
              <a:rPr lang="tr-TR" sz="1600" dirty="0" err="1"/>
              <a:t>Jill</a:t>
            </a:r>
            <a:r>
              <a:rPr lang="tr-TR" sz="1600" dirty="0"/>
              <a:t> H. </a:t>
            </a:r>
            <a:r>
              <a:rPr lang="tr-TR" sz="1600" dirty="0" err="1"/>
              <a:t>Tseng</a:t>
            </a:r>
            <a:r>
              <a:rPr lang="tr-TR" sz="1600" dirty="0"/>
              <a:t>, </a:t>
            </a:r>
            <a:r>
              <a:rPr lang="tr-TR" sz="1600" dirty="0" err="1"/>
              <a:t>Alessia</a:t>
            </a:r>
            <a:r>
              <a:rPr lang="tr-TR" sz="1600" dirty="0"/>
              <a:t> </a:t>
            </a:r>
            <a:r>
              <a:rPr lang="tr-TR" sz="1600" dirty="0" err="1"/>
              <a:t>Aloisi</a:t>
            </a:r>
            <a:r>
              <a:rPr lang="tr-TR" sz="1600" dirty="0"/>
              <a:t>, </a:t>
            </a:r>
            <a:r>
              <a:rPr lang="tr-TR" sz="1600" dirty="0" err="1"/>
              <a:t>Yukio</a:t>
            </a:r>
            <a:r>
              <a:rPr lang="tr-TR" sz="1600" dirty="0"/>
              <a:t> </a:t>
            </a:r>
            <a:r>
              <a:rPr lang="tr-TR" sz="1600" dirty="0" err="1"/>
              <a:t>Sonoda</a:t>
            </a:r>
            <a:r>
              <a:rPr lang="tr-TR" sz="1600" dirty="0"/>
              <a:t>, </a:t>
            </a:r>
            <a:r>
              <a:rPr lang="tr-TR" sz="1600" dirty="0" err="1"/>
              <a:t>Ginger</a:t>
            </a:r>
            <a:r>
              <a:rPr lang="tr-TR" sz="1600" dirty="0"/>
              <a:t> J. </a:t>
            </a:r>
            <a:r>
              <a:rPr lang="tr-TR" sz="1600" dirty="0" err="1"/>
              <a:t>Gardner</a:t>
            </a:r>
            <a:r>
              <a:rPr lang="tr-TR" sz="1600" dirty="0"/>
              <a:t>, </a:t>
            </a:r>
            <a:r>
              <a:rPr lang="tr-TR" sz="1600" dirty="0" err="1"/>
              <a:t>Oliver</a:t>
            </a:r>
            <a:r>
              <a:rPr lang="tr-TR" sz="1600" dirty="0"/>
              <a:t> </a:t>
            </a:r>
            <a:r>
              <a:rPr lang="tr-TR" sz="1600" dirty="0" err="1"/>
              <a:t>Zivanovic</a:t>
            </a:r>
            <a:r>
              <a:rPr lang="tr-TR" sz="1600" dirty="0"/>
              <a:t>,</a:t>
            </a:r>
            <a:br>
              <a:rPr lang="tr-TR" sz="1600" dirty="0"/>
            </a:br>
            <a:r>
              <a:rPr lang="pt-BR" sz="1600" dirty="0"/>
              <a:t>Nadeem R. Abu-Rustum, Mario M. Leitao Jr.</a:t>
            </a:r>
            <a:br>
              <a:rPr lang="tr-TR" sz="1600" dirty="0"/>
            </a:br>
            <a:r>
              <a:rPr lang="tr-TR" sz="1200" dirty="0" err="1"/>
              <a:t>Gynecologic</a:t>
            </a:r>
            <a:r>
              <a:rPr lang="tr-TR" sz="1200" dirty="0"/>
              <a:t> </a:t>
            </a:r>
            <a:r>
              <a:rPr lang="tr-TR" sz="1200" dirty="0" err="1"/>
              <a:t>Oncology</a:t>
            </a:r>
            <a:r>
              <a:rPr lang="tr-TR" sz="1200" dirty="0"/>
              <a:t> 150 (2018) 44–49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F13C172-B259-4B7C-B674-E91130297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2213830"/>
            <a:ext cx="6779096" cy="4525963"/>
          </a:xfrm>
        </p:spPr>
        <p:txBody>
          <a:bodyPr>
            <a:normAutofit/>
          </a:bodyPr>
          <a:lstStyle/>
          <a:p>
            <a:r>
              <a:rPr lang="tr-TR" sz="2400" dirty="0"/>
              <a:t>1998-2012 evre 1B1 </a:t>
            </a:r>
            <a:r>
              <a:rPr lang="tr-TR" sz="2400" dirty="0" err="1"/>
              <a:t>serviks</a:t>
            </a:r>
            <a:r>
              <a:rPr lang="tr-TR" sz="2400" dirty="0"/>
              <a:t> kanseri</a:t>
            </a:r>
          </a:p>
          <a:p>
            <a:r>
              <a:rPr lang="tr-TR" sz="2400" dirty="0"/>
              <a:t>807 </a:t>
            </a:r>
            <a:r>
              <a:rPr lang="tr-TR" sz="2400" dirty="0" err="1"/>
              <a:t>less</a:t>
            </a:r>
            <a:r>
              <a:rPr lang="tr-TR" sz="2400" dirty="0"/>
              <a:t> radikal cerrahi </a:t>
            </a:r>
            <a:r>
              <a:rPr lang="tr-TR" sz="2400" dirty="0" err="1"/>
              <a:t>vs</a:t>
            </a:r>
            <a:r>
              <a:rPr lang="tr-TR" sz="2400" dirty="0"/>
              <a:t> 1764 radikal cerrahi </a:t>
            </a:r>
          </a:p>
          <a:p>
            <a:r>
              <a:rPr lang="tr-TR" sz="2400" dirty="0"/>
              <a:t>10 y </a:t>
            </a:r>
            <a:r>
              <a:rPr lang="tr-TR" sz="2400" dirty="0" err="1"/>
              <a:t>sağkalım</a:t>
            </a:r>
            <a:r>
              <a:rPr lang="tr-TR" sz="2400" dirty="0"/>
              <a:t> her iki grup arasında fark yok</a:t>
            </a:r>
          </a:p>
          <a:p>
            <a:r>
              <a:rPr lang="tr-TR" sz="2400" dirty="0" err="1"/>
              <a:t>Tm</a:t>
            </a:r>
            <a:r>
              <a:rPr lang="tr-TR" sz="2400" dirty="0"/>
              <a:t>&lt;2 cm ve &gt; 2cm olarak ayrıldığında her </a:t>
            </a:r>
            <a:r>
              <a:rPr lang="tr-TR" sz="2400" dirty="0" err="1"/>
              <a:t>ikigrup</a:t>
            </a:r>
            <a:r>
              <a:rPr lang="tr-TR" sz="2400" dirty="0"/>
              <a:t> arasında yine </a:t>
            </a:r>
            <a:r>
              <a:rPr lang="tr-TR" sz="2400" dirty="0" err="1"/>
              <a:t>sağkalım</a:t>
            </a:r>
            <a:r>
              <a:rPr lang="tr-TR" sz="2400" dirty="0"/>
              <a:t> açısından fark yok</a:t>
            </a:r>
          </a:p>
          <a:p>
            <a:endParaRPr lang="tr-TR" sz="2400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CFC24C5-55B7-40E2-ABDF-5EEA1A9F5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129223"/>
            <a:ext cx="1645838" cy="2084607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8C18EDF1-A042-4753-933E-122DD2A0A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078" y="4387852"/>
            <a:ext cx="6173147" cy="219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894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F006947-4BA7-D142-9241-22E8E571E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47" y="344773"/>
            <a:ext cx="10672997" cy="251177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CFCD8B0-3E50-0644-AE27-DA8A85B8A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2776" y="344773"/>
            <a:ext cx="2364386" cy="279659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938523E-8B6E-B140-AA24-6B4BC320D7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43201"/>
            <a:ext cx="8970437" cy="3347178"/>
          </a:xfrm>
          <a:prstGeom prst="rect">
            <a:avLst/>
          </a:prstGeom>
        </p:spPr>
      </p:pic>
      <p:sp>
        <p:nvSpPr>
          <p:cNvPr id="7" name="Yuvarlatılmış Dikdörtgen 6">
            <a:extLst>
              <a:ext uri="{FF2B5EF4-FFF2-40B4-BE49-F238E27FC236}">
                <a16:creationId xmlns:a16="http://schemas.microsoft.com/office/drawing/2014/main" id="{78CE19FB-881D-404F-A3B7-888154D22D29}"/>
              </a:ext>
            </a:extLst>
          </p:cNvPr>
          <p:cNvSpPr/>
          <p:nvPr/>
        </p:nvSpPr>
        <p:spPr>
          <a:xfrm>
            <a:off x="8970437" y="3237875"/>
            <a:ext cx="3221563" cy="268416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>
                <a:solidFill>
                  <a:schemeClr val="bg1"/>
                </a:solidFill>
              </a:rPr>
              <a:t>More</a:t>
            </a: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tr-TR" sz="2400" b="1" dirty="0" err="1">
                <a:solidFill>
                  <a:schemeClr val="bg1"/>
                </a:solidFill>
              </a:rPr>
              <a:t>radical</a:t>
            </a: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tr-TR" sz="2400" b="1" dirty="0" err="1">
                <a:solidFill>
                  <a:schemeClr val="bg1"/>
                </a:solidFill>
              </a:rPr>
              <a:t>vs</a:t>
            </a: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tr-TR" sz="2400" b="1" dirty="0" err="1">
                <a:solidFill>
                  <a:schemeClr val="bg1"/>
                </a:solidFill>
              </a:rPr>
              <a:t>less</a:t>
            </a: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tr-TR" sz="2400" b="1" dirty="0" err="1">
                <a:solidFill>
                  <a:schemeClr val="bg1"/>
                </a:solidFill>
              </a:rPr>
              <a:t>radical</a:t>
            </a:r>
            <a:endParaRPr lang="tr-TR" sz="2400" b="1" dirty="0">
              <a:solidFill>
                <a:schemeClr val="bg1"/>
              </a:solidFill>
            </a:endParaRPr>
          </a:p>
          <a:p>
            <a:pPr algn="ctr"/>
            <a:r>
              <a:rPr lang="tr-TR" sz="2400" b="1" dirty="0">
                <a:solidFill>
                  <a:schemeClr val="bg1"/>
                </a:solidFill>
              </a:rPr>
              <a:t>&lt; 2 cm </a:t>
            </a:r>
            <a:r>
              <a:rPr lang="tr-TR" sz="2400" b="1" dirty="0" err="1">
                <a:solidFill>
                  <a:schemeClr val="bg1"/>
                </a:solidFill>
              </a:rPr>
              <a:t>tm</a:t>
            </a:r>
            <a:r>
              <a:rPr lang="tr-TR" sz="2400" b="1" dirty="0">
                <a:solidFill>
                  <a:schemeClr val="bg1"/>
                </a:solidFill>
              </a:rPr>
              <a:t> de fark yok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</a:rPr>
              <a:t>&gt;2 cm </a:t>
            </a:r>
            <a:r>
              <a:rPr lang="tr-TR" sz="2400" b="1" dirty="0" err="1">
                <a:solidFill>
                  <a:schemeClr val="bg1"/>
                </a:solidFill>
              </a:rPr>
              <a:t>tm</a:t>
            </a:r>
            <a:r>
              <a:rPr lang="tr-TR" sz="2400" b="1" dirty="0">
                <a:solidFill>
                  <a:schemeClr val="bg1"/>
                </a:solidFill>
              </a:rPr>
              <a:t> de fark var </a:t>
            </a:r>
          </a:p>
        </p:txBody>
      </p:sp>
    </p:spTree>
    <p:extLst>
      <p:ext uri="{BB962C8B-B14F-4D97-AF65-F5344CB8AC3E}">
        <p14:creationId xmlns:p14="http://schemas.microsoft.com/office/powerpoint/2010/main" val="3072177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8A56F43-56F7-5A4D-BFC6-D06979F60636}"/>
              </a:ext>
            </a:extLst>
          </p:cNvPr>
          <p:cNvSpPr/>
          <p:nvPr/>
        </p:nvSpPr>
        <p:spPr>
          <a:xfrm>
            <a:off x="1524000" y="332656"/>
            <a:ext cx="6012160" cy="2024318"/>
          </a:xfrm>
          <a:prstGeom prst="rect">
            <a:avLst/>
          </a:prstGeom>
          <a:gradFill flip="none" rotWithShape="1">
            <a:gsLst>
              <a:gs pos="96000">
                <a:srgbClr val="BE4248">
                  <a:alpha val="78000"/>
                </a:srgbClr>
              </a:gs>
              <a:gs pos="60000">
                <a:srgbClr val="BE4248">
                  <a:alpha val="84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2009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232A09B-1617-1A43-9EA4-B8AB2F056C5F}"/>
              </a:ext>
            </a:extLst>
          </p:cNvPr>
          <p:cNvSpPr/>
          <p:nvPr/>
        </p:nvSpPr>
        <p:spPr>
          <a:xfrm>
            <a:off x="1524000" y="2708920"/>
            <a:ext cx="6012160" cy="2024318"/>
          </a:xfrm>
          <a:prstGeom prst="rect">
            <a:avLst/>
          </a:prstGeom>
          <a:gradFill flip="none" rotWithShape="1">
            <a:gsLst>
              <a:gs pos="96000">
                <a:srgbClr val="4B89AA">
                  <a:alpha val="71000"/>
                </a:srgbClr>
              </a:gs>
              <a:gs pos="60000">
                <a:srgbClr val="4B89AA">
                  <a:alpha val="66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2018</a:t>
            </a:r>
          </a:p>
        </p:txBody>
      </p:sp>
      <p:sp>
        <p:nvSpPr>
          <p:cNvPr id="7" name="Freeform 21">
            <a:extLst>
              <a:ext uri="{FF2B5EF4-FFF2-40B4-BE49-F238E27FC236}">
                <a16:creationId xmlns:a16="http://schemas.microsoft.com/office/drawing/2014/main" id="{A7B164D5-B2B4-A143-954B-3DE9805311A4}"/>
              </a:ext>
            </a:extLst>
          </p:cNvPr>
          <p:cNvSpPr>
            <a:spLocks noEditPoints="1"/>
          </p:cNvSpPr>
          <p:nvPr/>
        </p:nvSpPr>
        <p:spPr bwMode="auto">
          <a:xfrm>
            <a:off x="8472264" y="692696"/>
            <a:ext cx="1224136" cy="124656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45FED92-E287-504F-AA89-7BE4AFA74F44}"/>
              </a:ext>
            </a:extLst>
          </p:cNvPr>
          <p:cNvGrpSpPr/>
          <p:nvPr/>
        </p:nvGrpSpPr>
        <p:grpSpPr>
          <a:xfrm>
            <a:off x="2051051" y="5444499"/>
            <a:ext cx="3325360" cy="707886"/>
            <a:chOff x="570594" y="5896818"/>
            <a:chExt cx="3325360" cy="70788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7B7BC5F-BC29-1B4A-A808-D5D00A8FCD58}"/>
                </a:ext>
              </a:extLst>
            </p:cNvPr>
            <p:cNvGrpSpPr/>
            <p:nvPr/>
          </p:nvGrpSpPr>
          <p:grpSpPr>
            <a:xfrm>
              <a:off x="570594" y="5948987"/>
              <a:ext cx="597807" cy="597807"/>
              <a:chOff x="6850742" y="4981981"/>
              <a:chExt cx="1262743" cy="1262743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64AC62B5-615F-6647-AFB4-484DDDB1A15B}"/>
                  </a:ext>
                </a:extLst>
              </p:cNvPr>
              <p:cNvSpPr/>
              <p:nvPr/>
            </p:nvSpPr>
            <p:spPr>
              <a:xfrm>
                <a:off x="6850742" y="4981981"/>
                <a:ext cx="1262743" cy="1262743"/>
              </a:xfrm>
              <a:prstGeom prst="ellipse">
                <a:avLst/>
              </a:prstGeom>
              <a:solidFill>
                <a:srgbClr val="498A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pl-PL"/>
              </a:p>
            </p:txBody>
          </p:sp>
          <p:sp>
            <p:nvSpPr>
              <p:cNvPr id="13" name="Freeform 299">
                <a:extLst>
                  <a:ext uri="{FF2B5EF4-FFF2-40B4-BE49-F238E27FC236}">
                    <a16:creationId xmlns:a16="http://schemas.microsoft.com/office/drawing/2014/main" id="{3DA31C57-D5DE-3043-8FCB-58B3A8801C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9883" y="5281122"/>
                <a:ext cx="660518" cy="660518"/>
              </a:xfrm>
              <a:custGeom>
                <a:avLst/>
                <a:gdLst>
                  <a:gd name="T0" fmla="*/ 85 w 176"/>
                  <a:gd name="T1" fmla="*/ 65 h 176"/>
                  <a:gd name="T2" fmla="*/ 84 w 176"/>
                  <a:gd name="T3" fmla="*/ 48 h 176"/>
                  <a:gd name="T4" fmla="*/ 76 w 176"/>
                  <a:gd name="T5" fmla="*/ 46 h 176"/>
                  <a:gd name="T6" fmla="*/ 66 w 176"/>
                  <a:gd name="T7" fmla="*/ 37 h 176"/>
                  <a:gd name="T8" fmla="*/ 42 w 176"/>
                  <a:gd name="T9" fmla="*/ 33 h 176"/>
                  <a:gd name="T10" fmla="*/ 31 w 176"/>
                  <a:gd name="T11" fmla="*/ 79 h 176"/>
                  <a:gd name="T12" fmla="*/ 56 w 176"/>
                  <a:gd name="T13" fmla="*/ 94 h 176"/>
                  <a:gd name="T14" fmla="*/ 62 w 176"/>
                  <a:gd name="T15" fmla="*/ 82 h 176"/>
                  <a:gd name="T16" fmla="*/ 98 w 176"/>
                  <a:gd name="T17" fmla="*/ 105 h 176"/>
                  <a:gd name="T18" fmla="*/ 65 w 176"/>
                  <a:gd name="T19" fmla="*/ 112 h 176"/>
                  <a:gd name="T20" fmla="*/ 79 w 176"/>
                  <a:gd name="T21" fmla="*/ 149 h 176"/>
                  <a:gd name="T22" fmla="*/ 98 w 176"/>
                  <a:gd name="T23" fmla="*/ 125 h 176"/>
                  <a:gd name="T24" fmla="*/ 88 w 176"/>
                  <a:gd name="T25" fmla="*/ 0 h 176"/>
                  <a:gd name="T26" fmla="*/ 88 w 176"/>
                  <a:gd name="T27" fmla="*/ 176 h 176"/>
                  <a:gd name="T28" fmla="*/ 88 w 176"/>
                  <a:gd name="T29" fmla="*/ 0 h 176"/>
                  <a:gd name="T30" fmla="*/ 8 w 176"/>
                  <a:gd name="T31" fmla="*/ 88 h 176"/>
                  <a:gd name="T32" fmla="*/ 168 w 176"/>
                  <a:gd name="T33" fmla="*/ 88 h 176"/>
                  <a:gd name="T34" fmla="*/ 160 w 176"/>
                  <a:gd name="T35" fmla="*/ 81 h 176"/>
                  <a:gd name="T36" fmla="*/ 159 w 176"/>
                  <a:gd name="T37" fmla="*/ 75 h 176"/>
                  <a:gd name="T38" fmla="*/ 157 w 176"/>
                  <a:gd name="T39" fmla="*/ 68 h 176"/>
                  <a:gd name="T40" fmla="*/ 155 w 176"/>
                  <a:gd name="T41" fmla="*/ 60 h 176"/>
                  <a:gd name="T42" fmla="*/ 152 w 176"/>
                  <a:gd name="T43" fmla="*/ 55 h 176"/>
                  <a:gd name="T44" fmla="*/ 149 w 176"/>
                  <a:gd name="T45" fmla="*/ 50 h 176"/>
                  <a:gd name="T46" fmla="*/ 146 w 176"/>
                  <a:gd name="T47" fmla="*/ 45 h 176"/>
                  <a:gd name="T48" fmla="*/ 136 w 176"/>
                  <a:gd name="T49" fmla="*/ 34 h 176"/>
                  <a:gd name="T50" fmla="*/ 132 w 176"/>
                  <a:gd name="T51" fmla="*/ 31 h 176"/>
                  <a:gd name="T52" fmla="*/ 106 w 176"/>
                  <a:gd name="T53" fmla="*/ 29 h 176"/>
                  <a:gd name="T54" fmla="*/ 110 w 176"/>
                  <a:gd name="T55" fmla="*/ 48 h 176"/>
                  <a:gd name="T56" fmla="*/ 132 w 176"/>
                  <a:gd name="T57" fmla="*/ 56 h 176"/>
                  <a:gd name="T58" fmla="*/ 144 w 176"/>
                  <a:gd name="T59" fmla="*/ 99 h 176"/>
                  <a:gd name="T60" fmla="*/ 158 w 176"/>
                  <a:gd name="T61" fmla="*/ 103 h 176"/>
                  <a:gd name="T62" fmla="*/ 159 w 176"/>
                  <a:gd name="T63" fmla="*/ 97 h 176"/>
                  <a:gd name="T64" fmla="*/ 160 w 176"/>
                  <a:gd name="T65" fmla="*/ 88 h 176"/>
                  <a:gd name="T66" fmla="*/ 132 w 176"/>
                  <a:gd name="T67" fmla="*/ 105 h 176"/>
                  <a:gd name="T68" fmla="*/ 141 w 176"/>
                  <a:gd name="T69" fmla="*/ 11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6" h="176">
                    <a:moveTo>
                      <a:pt x="69" y="79"/>
                    </a:moveTo>
                    <a:cubicBezTo>
                      <a:pt x="69" y="73"/>
                      <a:pt x="78" y="67"/>
                      <a:pt x="85" y="65"/>
                    </a:cubicBezTo>
                    <a:cubicBezTo>
                      <a:pt x="91" y="62"/>
                      <a:pt x="97" y="61"/>
                      <a:pt x="96" y="56"/>
                    </a:cubicBezTo>
                    <a:cubicBezTo>
                      <a:pt x="95" y="51"/>
                      <a:pt x="93" y="48"/>
                      <a:pt x="84" y="48"/>
                    </a:cubicBezTo>
                    <a:cubicBezTo>
                      <a:pt x="74" y="48"/>
                      <a:pt x="78" y="61"/>
                      <a:pt x="70" y="53"/>
                    </a:cubicBezTo>
                    <a:cubicBezTo>
                      <a:pt x="62" y="45"/>
                      <a:pt x="72" y="47"/>
                      <a:pt x="76" y="46"/>
                    </a:cubicBezTo>
                    <a:cubicBezTo>
                      <a:pt x="80" y="44"/>
                      <a:pt x="84" y="37"/>
                      <a:pt x="77" y="36"/>
                    </a:cubicBezTo>
                    <a:cubicBezTo>
                      <a:pt x="70" y="36"/>
                      <a:pt x="71" y="39"/>
                      <a:pt x="66" y="37"/>
                    </a:cubicBezTo>
                    <a:cubicBezTo>
                      <a:pt x="60" y="35"/>
                      <a:pt x="58" y="44"/>
                      <a:pt x="54" y="43"/>
                    </a:cubicBezTo>
                    <a:cubicBezTo>
                      <a:pt x="52" y="42"/>
                      <a:pt x="46" y="38"/>
                      <a:pt x="42" y="33"/>
                    </a:cubicBezTo>
                    <a:cubicBezTo>
                      <a:pt x="33" y="40"/>
                      <a:pt x="27" y="49"/>
                      <a:pt x="22" y="59"/>
                    </a:cubicBezTo>
                    <a:cubicBezTo>
                      <a:pt x="23" y="72"/>
                      <a:pt x="31" y="79"/>
                      <a:pt x="31" y="79"/>
                    </a:cubicBezTo>
                    <a:cubicBezTo>
                      <a:pt x="31" y="79"/>
                      <a:pt x="35" y="88"/>
                      <a:pt x="57" y="99"/>
                    </a:cubicBezTo>
                    <a:cubicBezTo>
                      <a:pt x="57" y="99"/>
                      <a:pt x="61" y="99"/>
                      <a:pt x="56" y="94"/>
                    </a:cubicBezTo>
                    <a:cubicBezTo>
                      <a:pt x="51" y="89"/>
                      <a:pt x="46" y="83"/>
                      <a:pt x="52" y="79"/>
                    </a:cubicBezTo>
                    <a:cubicBezTo>
                      <a:pt x="58" y="76"/>
                      <a:pt x="60" y="76"/>
                      <a:pt x="62" y="82"/>
                    </a:cubicBezTo>
                    <a:cubicBezTo>
                      <a:pt x="63" y="88"/>
                      <a:pt x="68" y="85"/>
                      <a:pt x="69" y="79"/>
                    </a:cubicBezTo>
                    <a:moveTo>
                      <a:pt x="98" y="105"/>
                    </a:moveTo>
                    <a:cubicBezTo>
                      <a:pt x="90" y="98"/>
                      <a:pt x="91" y="95"/>
                      <a:pt x="80" y="95"/>
                    </a:cubicBezTo>
                    <a:cubicBezTo>
                      <a:pt x="69" y="95"/>
                      <a:pt x="62" y="97"/>
                      <a:pt x="65" y="112"/>
                    </a:cubicBezTo>
                    <a:cubicBezTo>
                      <a:pt x="68" y="127"/>
                      <a:pt x="76" y="121"/>
                      <a:pt x="75" y="132"/>
                    </a:cubicBezTo>
                    <a:cubicBezTo>
                      <a:pt x="74" y="144"/>
                      <a:pt x="77" y="146"/>
                      <a:pt x="79" y="149"/>
                    </a:cubicBezTo>
                    <a:cubicBezTo>
                      <a:pt x="81" y="152"/>
                      <a:pt x="86" y="160"/>
                      <a:pt x="88" y="148"/>
                    </a:cubicBezTo>
                    <a:cubicBezTo>
                      <a:pt x="90" y="137"/>
                      <a:pt x="94" y="131"/>
                      <a:pt x="98" y="125"/>
                    </a:cubicBezTo>
                    <a:cubicBezTo>
                      <a:pt x="102" y="120"/>
                      <a:pt x="107" y="113"/>
                      <a:pt x="98" y="105"/>
                    </a:cubicBezTo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39"/>
                      <a:pt x="137" y="0"/>
                      <a:pt x="88" y="0"/>
                    </a:cubicBezTo>
                    <a:moveTo>
                      <a:pt x="88" y="168"/>
                    </a:move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32" y="8"/>
                      <a:pt x="168" y="44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moveTo>
                      <a:pt x="160" y="81"/>
                    </a:moveTo>
                    <a:cubicBezTo>
                      <a:pt x="160" y="81"/>
                      <a:pt x="160" y="80"/>
                      <a:pt x="159" y="79"/>
                    </a:cubicBezTo>
                    <a:cubicBezTo>
                      <a:pt x="159" y="78"/>
                      <a:pt x="159" y="76"/>
                      <a:pt x="159" y="75"/>
                    </a:cubicBezTo>
                    <a:cubicBezTo>
                      <a:pt x="159" y="74"/>
                      <a:pt x="158" y="73"/>
                      <a:pt x="158" y="72"/>
                    </a:cubicBezTo>
                    <a:cubicBezTo>
                      <a:pt x="158" y="71"/>
                      <a:pt x="158" y="70"/>
                      <a:pt x="157" y="68"/>
                    </a:cubicBezTo>
                    <a:cubicBezTo>
                      <a:pt x="157" y="67"/>
                      <a:pt x="157" y="67"/>
                      <a:pt x="157" y="66"/>
                    </a:cubicBezTo>
                    <a:cubicBezTo>
                      <a:pt x="156" y="64"/>
                      <a:pt x="155" y="62"/>
                      <a:pt x="155" y="60"/>
                    </a:cubicBezTo>
                    <a:cubicBezTo>
                      <a:pt x="154" y="60"/>
                      <a:pt x="154" y="59"/>
                      <a:pt x="153" y="58"/>
                    </a:cubicBezTo>
                    <a:cubicBezTo>
                      <a:pt x="153" y="57"/>
                      <a:pt x="152" y="56"/>
                      <a:pt x="152" y="55"/>
                    </a:cubicBezTo>
                    <a:cubicBezTo>
                      <a:pt x="151" y="54"/>
                      <a:pt x="151" y="53"/>
                      <a:pt x="150" y="52"/>
                    </a:cubicBezTo>
                    <a:cubicBezTo>
                      <a:pt x="150" y="51"/>
                      <a:pt x="149" y="50"/>
                      <a:pt x="149" y="50"/>
                    </a:cubicBezTo>
                    <a:cubicBezTo>
                      <a:pt x="148" y="49"/>
                      <a:pt x="148" y="48"/>
                      <a:pt x="147" y="47"/>
                    </a:cubicBezTo>
                    <a:cubicBezTo>
                      <a:pt x="147" y="46"/>
                      <a:pt x="146" y="46"/>
                      <a:pt x="146" y="45"/>
                    </a:cubicBezTo>
                    <a:cubicBezTo>
                      <a:pt x="143" y="41"/>
                      <a:pt x="140" y="38"/>
                      <a:pt x="136" y="35"/>
                    </a:cubicBezTo>
                    <a:cubicBezTo>
                      <a:pt x="136" y="35"/>
                      <a:pt x="136" y="34"/>
                      <a:pt x="136" y="34"/>
                    </a:cubicBezTo>
                    <a:cubicBezTo>
                      <a:pt x="134" y="33"/>
                      <a:pt x="133" y="32"/>
                      <a:pt x="132" y="31"/>
                    </a:cubicBezTo>
                    <a:cubicBezTo>
                      <a:pt x="132" y="31"/>
                      <a:pt x="132" y="31"/>
                      <a:pt x="132" y="31"/>
                    </a:cubicBezTo>
                    <a:cubicBezTo>
                      <a:pt x="126" y="26"/>
                      <a:pt x="120" y="23"/>
                      <a:pt x="113" y="20"/>
                    </a:cubicBezTo>
                    <a:cubicBezTo>
                      <a:pt x="111" y="24"/>
                      <a:pt x="109" y="28"/>
                      <a:pt x="106" y="29"/>
                    </a:cubicBezTo>
                    <a:cubicBezTo>
                      <a:pt x="103" y="31"/>
                      <a:pt x="103" y="39"/>
                      <a:pt x="110" y="38"/>
                    </a:cubicBezTo>
                    <a:cubicBezTo>
                      <a:pt x="110" y="38"/>
                      <a:pt x="108" y="40"/>
                      <a:pt x="110" y="48"/>
                    </a:cubicBezTo>
                    <a:cubicBezTo>
                      <a:pt x="112" y="55"/>
                      <a:pt x="115" y="57"/>
                      <a:pt x="125" y="52"/>
                    </a:cubicBezTo>
                    <a:cubicBezTo>
                      <a:pt x="129" y="51"/>
                      <a:pt x="132" y="52"/>
                      <a:pt x="132" y="56"/>
                    </a:cubicBezTo>
                    <a:cubicBezTo>
                      <a:pt x="131" y="65"/>
                      <a:pt x="124" y="65"/>
                      <a:pt x="129" y="80"/>
                    </a:cubicBezTo>
                    <a:cubicBezTo>
                      <a:pt x="133" y="89"/>
                      <a:pt x="141" y="92"/>
                      <a:pt x="144" y="99"/>
                    </a:cubicBezTo>
                    <a:cubicBezTo>
                      <a:pt x="145" y="103"/>
                      <a:pt x="151" y="107"/>
                      <a:pt x="157" y="109"/>
                    </a:cubicBezTo>
                    <a:cubicBezTo>
                      <a:pt x="157" y="107"/>
                      <a:pt x="158" y="105"/>
                      <a:pt x="158" y="103"/>
                    </a:cubicBezTo>
                    <a:cubicBezTo>
                      <a:pt x="158" y="103"/>
                      <a:pt x="159" y="102"/>
                      <a:pt x="159" y="101"/>
                    </a:cubicBezTo>
                    <a:cubicBezTo>
                      <a:pt x="159" y="100"/>
                      <a:pt x="159" y="98"/>
                      <a:pt x="159" y="97"/>
                    </a:cubicBezTo>
                    <a:cubicBezTo>
                      <a:pt x="160" y="96"/>
                      <a:pt x="160" y="95"/>
                      <a:pt x="160" y="95"/>
                    </a:cubicBezTo>
                    <a:cubicBezTo>
                      <a:pt x="160" y="92"/>
                      <a:pt x="160" y="90"/>
                      <a:pt x="160" y="88"/>
                    </a:cubicBezTo>
                    <a:cubicBezTo>
                      <a:pt x="160" y="86"/>
                      <a:pt x="160" y="84"/>
                      <a:pt x="160" y="81"/>
                    </a:cubicBezTo>
                    <a:moveTo>
                      <a:pt x="132" y="105"/>
                    </a:moveTo>
                    <a:cubicBezTo>
                      <a:pt x="130" y="107"/>
                      <a:pt x="130" y="110"/>
                      <a:pt x="132" y="113"/>
                    </a:cubicBezTo>
                    <a:cubicBezTo>
                      <a:pt x="134" y="115"/>
                      <a:pt x="139" y="117"/>
                      <a:pt x="141" y="113"/>
                    </a:cubicBezTo>
                    <a:cubicBezTo>
                      <a:pt x="142" y="108"/>
                      <a:pt x="135" y="103"/>
                      <a:pt x="132" y="1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44AC8C2-AFF3-7946-A22E-A975E459A838}"/>
                </a:ext>
              </a:extLst>
            </p:cNvPr>
            <p:cNvSpPr txBox="1"/>
            <p:nvPr/>
          </p:nvSpPr>
          <p:spPr>
            <a:xfrm>
              <a:off x="1250476" y="5896818"/>
              <a:ext cx="26454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000" b="1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The </a:t>
              </a:r>
              <a:r>
                <a:rPr lang="pl-PL" sz="2000" b="1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lateral</a:t>
              </a:r>
              <a:r>
                <a:rPr lang="pl-PL" sz="2000" b="1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</a:t>
              </a:r>
              <a:r>
                <a:rPr lang="pl-PL" sz="2000" b="1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extent</a:t>
              </a:r>
              <a:r>
                <a:rPr lang="pl-PL" sz="2000" b="1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</a:t>
              </a:r>
              <a:r>
                <a:rPr lang="pl-PL" sz="2000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is</a:t>
              </a:r>
              <a:r>
                <a:rPr lang="pl-PL" sz="2000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no </a:t>
              </a:r>
              <a:r>
                <a:rPr lang="pl-PL" sz="2000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longer</a:t>
              </a:r>
              <a:r>
                <a:rPr lang="pl-PL" sz="2000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</a:t>
              </a:r>
              <a:r>
                <a:rPr lang="pl-PL" sz="2000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considered</a:t>
              </a:r>
              <a:endParaRPr lang="pl-PL" sz="20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24D6AB0-2B6D-554E-BEB8-1E2400E027B4}"/>
              </a:ext>
            </a:extLst>
          </p:cNvPr>
          <p:cNvGrpSpPr/>
          <p:nvPr/>
        </p:nvGrpSpPr>
        <p:grpSpPr>
          <a:xfrm>
            <a:off x="6404659" y="5496668"/>
            <a:ext cx="3994068" cy="707886"/>
            <a:chOff x="4291694" y="5839031"/>
            <a:chExt cx="3994068" cy="70788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1D02E96-5C7E-C14F-9F47-7ABF90BD1416}"/>
                </a:ext>
              </a:extLst>
            </p:cNvPr>
            <p:cNvGrpSpPr/>
            <p:nvPr/>
          </p:nvGrpSpPr>
          <p:grpSpPr>
            <a:xfrm>
              <a:off x="4291694" y="5876416"/>
              <a:ext cx="597807" cy="597807"/>
              <a:chOff x="6850743" y="2394857"/>
              <a:chExt cx="1262743" cy="1262743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6C47349F-0AB5-004D-BA4F-0F9C72A69B8F}"/>
                  </a:ext>
                </a:extLst>
              </p:cNvPr>
              <p:cNvSpPr/>
              <p:nvPr/>
            </p:nvSpPr>
            <p:spPr>
              <a:xfrm>
                <a:off x="6850743" y="2394857"/>
                <a:ext cx="1262743" cy="1262743"/>
              </a:xfrm>
              <a:prstGeom prst="ellipse">
                <a:avLst/>
              </a:prstGeom>
              <a:solidFill>
                <a:srgbClr val="4B89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Freeform 105">
                <a:extLst>
                  <a:ext uri="{FF2B5EF4-FFF2-40B4-BE49-F238E27FC236}">
                    <a16:creationId xmlns:a16="http://schemas.microsoft.com/office/drawing/2014/main" id="{4AF1AC0F-C1E2-BD42-9A2A-2253DC22F7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86021" y="2689604"/>
                <a:ext cx="600075" cy="600075"/>
              </a:xfrm>
              <a:custGeom>
                <a:avLst/>
                <a:gdLst>
                  <a:gd name="T0" fmla="*/ 176 w 176"/>
                  <a:gd name="T1" fmla="*/ 68 h 176"/>
                  <a:gd name="T2" fmla="*/ 174 w 176"/>
                  <a:gd name="T3" fmla="*/ 49 h 176"/>
                  <a:gd name="T4" fmla="*/ 90 w 176"/>
                  <a:gd name="T5" fmla="*/ 1 h 176"/>
                  <a:gd name="T6" fmla="*/ 88 w 176"/>
                  <a:gd name="T7" fmla="*/ 0 h 176"/>
                  <a:gd name="T8" fmla="*/ 86 w 176"/>
                  <a:gd name="T9" fmla="*/ 1 h 176"/>
                  <a:gd name="T10" fmla="*/ 2 w 176"/>
                  <a:gd name="T11" fmla="*/ 49 h 176"/>
                  <a:gd name="T12" fmla="*/ 0 w 176"/>
                  <a:gd name="T13" fmla="*/ 68 h 176"/>
                  <a:gd name="T14" fmla="*/ 16 w 176"/>
                  <a:gd name="T15" fmla="*/ 72 h 176"/>
                  <a:gd name="T16" fmla="*/ 12 w 176"/>
                  <a:gd name="T17" fmla="*/ 144 h 176"/>
                  <a:gd name="T18" fmla="*/ 8 w 176"/>
                  <a:gd name="T19" fmla="*/ 147 h 176"/>
                  <a:gd name="T20" fmla="*/ 0 w 176"/>
                  <a:gd name="T21" fmla="*/ 171 h 176"/>
                  <a:gd name="T22" fmla="*/ 4 w 176"/>
                  <a:gd name="T23" fmla="*/ 176 h 176"/>
                  <a:gd name="T24" fmla="*/ 176 w 176"/>
                  <a:gd name="T25" fmla="*/ 172 h 176"/>
                  <a:gd name="T26" fmla="*/ 176 w 176"/>
                  <a:gd name="T27" fmla="*/ 171 h 176"/>
                  <a:gd name="T28" fmla="*/ 168 w 176"/>
                  <a:gd name="T29" fmla="*/ 147 h 176"/>
                  <a:gd name="T30" fmla="*/ 160 w 176"/>
                  <a:gd name="T31" fmla="*/ 144 h 176"/>
                  <a:gd name="T32" fmla="*/ 172 w 176"/>
                  <a:gd name="T33" fmla="*/ 72 h 176"/>
                  <a:gd name="T34" fmla="*/ 157 w 176"/>
                  <a:gd name="T35" fmla="*/ 48 h 176"/>
                  <a:gd name="T36" fmla="*/ 88 w 176"/>
                  <a:gd name="T37" fmla="*/ 9 h 176"/>
                  <a:gd name="T38" fmla="*/ 166 w 176"/>
                  <a:gd name="T39" fmla="*/ 168 h 176"/>
                  <a:gd name="T40" fmla="*/ 15 w 176"/>
                  <a:gd name="T41" fmla="*/ 152 h 176"/>
                  <a:gd name="T42" fmla="*/ 24 w 176"/>
                  <a:gd name="T43" fmla="*/ 72 h 176"/>
                  <a:gd name="T44" fmla="*/ 40 w 176"/>
                  <a:gd name="T45" fmla="*/ 144 h 176"/>
                  <a:gd name="T46" fmla="*/ 24 w 176"/>
                  <a:gd name="T47" fmla="*/ 72 h 176"/>
                  <a:gd name="T48" fmla="*/ 64 w 176"/>
                  <a:gd name="T49" fmla="*/ 72 h 176"/>
                  <a:gd name="T50" fmla="*/ 48 w 176"/>
                  <a:gd name="T51" fmla="*/ 144 h 176"/>
                  <a:gd name="T52" fmla="*/ 72 w 176"/>
                  <a:gd name="T53" fmla="*/ 72 h 176"/>
                  <a:gd name="T54" fmla="*/ 104 w 176"/>
                  <a:gd name="T55" fmla="*/ 144 h 176"/>
                  <a:gd name="T56" fmla="*/ 72 w 176"/>
                  <a:gd name="T57" fmla="*/ 72 h 176"/>
                  <a:gd name="T58" fmla="*/ 128 w 176"/>
                  <a:gd name="T59" fmla="*/ 72 h 176"/>
                  <a:gd name="T60" fmla="*/ 112 w 176"/>
                  <a:gd name="T61" fmla="*/ 144 h 176"/>
                  <a:gd name="T62" fmla="*/ 136 w 176"/>
                  <a:gd name="T63" fmla="*/ 72 h 176"/>
                  <a:gd name="T64" fmla="*/ 152 w 176"/>
                  <a:gd name="T65" fmla="*/ 144 h 176"/>
                  <a:gd name="T66" fmla="*/ 136 w 176"/>
                  <a:gd name="T67" fmla="*/ 72 h 176"/>
                  <a:gd name="T68" fmla="*/ 168 w 176"/>
                  <a:gd name="T69" fmla="*/ 56 h 176"/>
                  <a:gd name="T70" fmla="*/ 8 w 176"/>
                  <a:gd name="T71" fmla="*/ 6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6" h="176">
                    <a:moveTo>
                      <a:pt x="172" y="72"/>
                    </a:moveTo>
                    <a:cubicBezTo>
                      <a:pt x="174" y="72"/>
                      <a:pt x="176" y="70"/>
                      <a:pt x="176" y="68"/>
                    </a:cubicBezTo>
                    <a:cubicBezTo>
                      <a:pt x="176" y="52"/>
                      <a:pt x="176" y="52"/>
                      <a:pt x="176" y="52"/>
                    </a:cubicBezTo>
                    <a:cubicBezTo>
                      <a:pt x="176" y="51"/>
                      <a:pt x="175" y="49"/>
                      <a:pt x="174" y="49"/>
                    </a:cubicBezTo>
                    <a:cubicBezTo>
                      <a:pt x="174" y="49"/>
                      <a:pt x="174" y="49"/>
                      <a:pt x="174" y="49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0"/>
                      <a:pt x="89" y="0"/>
                      <a:pt x="88" y="0"/>
                    </a:cubicBezTo>
                    <a:cubicBezTo>
                      <a:pt x="87" y="0"/>
                      <a:pt x="87" y="0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1" y="49"/>
                      <a:pt x="0" y="51"/>
                      <a:pt x="0" y="5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2" y="72"/>
                      <a:pt x="4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0" y="144"/>
                      <a:pt x="9" y="145"/>
                      <a:pt x="8" y="147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1"/>
                      <a:pt x="0" y="172"/>
                      <a:pt x="0" y="172"/>
                    </a:cubicBezTo>
                    <a:cubicBezTo>
                      <a:pt x="0" y="174"/>
                      <a:pt x="2" y="176"/>
                      <a:pt x="4" y="176"/>
                    </a:cubicBezTo>
                    <a:cubicBezTo>
                      <a:pt x="172" y="176"/>
                      <a:pt x="172" y="176"/>
                      <a:pt x="172" y="176"/>
                    </a:cubicBezTo>
                    <a:cubicBezTo>
                      <a:pt x="174" y="176"/>
                      <a:pt x="176" y="174"/>
                      <a:pt x="176" y="172"/>
                    </a:cubicBezTo>
                    <a:cubicBezTo>
                      <a:pt x="176" y="172"/>
                      <a:pt x="176" y="171"/>
                      <a:pt x="176" y="171"/>
                    </a:cubicBezTo>
                    <a:cubicBezTo>
                      <a:pt x="176" y="171"/>
                      <a:pt x="176" y="171"/>
                      <a:pt x="176" y="171"/>
                    </a:cubicBezTo>
                    <a:cubicBezTo>
                      <a:pt x="168" y="147"/>
                      <a:pt x="168" y="147"/>
                      <a:pt x="168" y="147"/>
                    </a:cubicBezTo>
                    <a:cubicBezTo>
                      <a:pt x="168" y="147"/>
                      <a:pt x="168" y="147"/>
                      <a:pt x="168" y="147"/>
                    </a:cubicBezTo>
                    <a:cubicBezTo>
                      <a:pt x="167" y="145"/>
                      <a:pt x="166" y="144"/>
                      <a:pt x="164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0" y="72"/>
                      <a:pt x="160" y="72"/>
                      <a:pt x="160" y="72"/>
                    </a:cubicBezTo>
                    <a:lnTo>
                      <a:pt x="172" y="72"/>
                    </a:lnTo>
                    <a:close/>
                    <a:moveTo>
                      <a:pt x="88" y="9"/>
                    </a:moveTo>
                    <a:cubicBezTo>
                      <a:pt x="157" y="48"/>
                      <a:pt x="157" y="48"/>
                      <a:pt x="157" y="48"/>
                    </a:cubicBezTo>
                    <a:cubicBezTo>
                      <a:pt x="19" y="48"/>
                      <a:pt x="19" y="48"/>
                      <a:pt x="19" y="48"/>
                    </a:cubicBezTo>
                    <a:lnTo>
                      <a:pt x="88" y="9"/>
                    </a:lnTo>
                    <a:close/>
                    <a:moveTo>
                      <a:pt x="161" y="152"/>
                    </a:moveTo>
                    <a:cubicBezTo>
                      <a:pt x="166" y="168"/>
                      <a:pt x="166" y="168"/>
                      <a:pt x="166" y="168"/>
                    </a:cubicBezTo>
                    <a:cubicBezTo>
                      <a:pt x="10" y="168"/>
                      <a:pt x="10" y="168"/>
                      <a:pt x="10" y="168"/>
                    </a:cubicBezTo>
                    <a:cubicBezTo>
                      <a:pt x="15" y="152"/>
                      <a:pt x="15" y="152"/>
                      <a:pt x="15" y="152"/>
                    </a:cubicBezTo>
                    <a:lnTo>
                      <a:pt x="161" y="152"/>
                    </a:lnTo>
                    <a:close/>
                    <a:moveTo>
                      <a:pt x="24" y="72"/>
                    </a:move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144"/>
                      <a:pt x="40" y="144"/>
                      <a:pt x="40" y="144"/>
                    </a:cubicBezTo>
                    <a:cubicBezTo>
                      <a:pt x="24" y="144"/>
                      <a:pt x="24" y="144"/>
                      <a:pt x="24" y="144"/>
                    </a:cubicBezTo>
                    <a:lnTo>
                      <a:pt x="24" y="72"/>
                    </a:lnTo>
                    <a:close/>
                    <a:moveTo>
                      <a:pt x="48" y="72"/>
                    </a:moveTo>
                    <a:cubicBezTo>
                      <a:pt x="64" y="72"/>
                      <a:pt x="64" y="72"/>
                      <a:pt x="64" y="72"/>
                    </a:cubicBezTo>
                    <a:cubicBezTo>
                      <a:pt x="64" y="144"/>
                      <a:pt x="64" y="144"/>
                      <a:pt x="64" y="144"/>
                    </a:cubicBezTo>
                    <a:cubicBezTo>
                      <a:pt x="48" y="144"/>
                      <a:pt x="48" y="144"/>
                      <a:pt x="48" y="144"/>
                    </a:cubicBezTo>
                    <a:lnTo>
                      <a:pt x="48" y="72"/>
                    </a:lnTo>
                    <a:close/>
                    <a:moveTo>
                      <a:pt x="72" y="72"/>
                    </a:moveTo>
                    <a:cubicBezTo>
                      <a:pt x="104" y="72"/>
                      <a:pt x="104" y="72"/>
                      <a:pt x="104" y="72"/>
                    </a:cubicBezTo>
                    <a:cubicBezTo>
                      <a:pt x="104" y="144"/>
                      <a:pt x="104" y="144"/>
                      <a:pt x="104" y="144"/>
                    </a:cubicBezTo>
                    <a:cubicBezTo>
                      <a:pt x="72" y="144"/>
                      <a:pt x="72" y="144"/>
                      <a:pt x="72" y="144"/>
                    </a:cubicBezTo>
                    <a:lnTo>
                      <a:pt x="72" y="72"/>
                    </a:lnTo>
                    <a:close/>
                    <a:moveTo>
                      <a:pt x="112" y="72"/>
                    </a:moveTo>
                    <a:cubicBezTo>
                      <a:pt x="128" y="72"/>
                      <a:pt x="128" y="72"/>
                      <a:pt x="128" y="72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12" y="144"/>
                      <a:pt x="112" y="144"/>
                      <a:pt x="112" y="144"/>
                    </a:cubicBezTo>
                    <a:lnTo>
                      <a:pt x="112" y="72"/>
                    </a:lnTo>
                    <a:close/>
                    <a:moveTo>
                      <a:pt x="136" y="72"/>
                    </a:move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144"/>
                      <a:pt x="152" y="144"/>
                      <a:pt x="152" y="144"/>
                    </a:cubicBezTo>
                    <a:cubicBezTo>
                      <a:pt x="136" y="144"/>
                      <a:pt x="136" y="144"/>
                      <a:pt x="136" y="144"/>
                    </a:cubicBezTo>
                    <a:lnTo>
                      <a:pt x="136" y="72"/>
                    </a:lnTo>
                    <a:close/>
                    <a:moveTo>
                      <a:pt x="8" y="56"/>
                    </a:move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64"/>
                      <a:pt x="168" y="64"/>
                      <a:pt x="168" y="64"/>
                    </a:cubicBezTo>
                    <a:cubicBezTo>
                      <a:pt x="8" y="64"/>
                      <a:pt x="8" y="64"/>
                      <a:pt x="8" y="64"/>
                    </a:cubicBezTo>
                    <a:lnTo>
                      <a:pt x="8" y="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l-PL"/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857A09-35D1-DE49-B326-0C0F93621422}"/>
                </a:ext>
              </a:extLst>
            </p:cNvPr>
            <p:cNvSpPr txBox="1"/>
            <p:nvPr/>
          </p:nvSpPr>
          <p:spPr>
            <a:xfrm>
              <a:off x="5045402" y="5839031"/>
              <a:ext cx="32403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000" b="1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Imaging</a:t>
              </a:r>
              <a:r>
                <a:rPr lang="pl-PL" sz="2000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and </a:t>
              </a:r>
              <a:r>
                <a:rPr lang="pl-PL" sz="2000" b="1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pathology</a:t>
              </a:r>
              <a:r>
                <a:rPr lang="pl-PL" sz="2000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</a:t>
              </a:r>
              <a:r>
                <a:rPr lang="pl-PL" sz="2000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can</a:t>
              </a:r>
              <a:r>
                <a:rPr lang="pl-PL" sz="2000" dirty="0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 be </a:t>
              </a:r>
              <a:r>
                <a:rPr lang="pl-PL" sz="2000" dirty="0" err="1">
                  <a:latin typeface="Arial" panose="020B0604020202020204" pitchFamily="34" charset="0"/>
                  <a:ea typeface="Lato" panose="020F0502020204030203" pitchFamily="34" charset="0"/>
                  <a:cs typeface="Arial" panose="020B0604020202020204" pitchFamily="34" charset="0"/>
                </a:rPr>
                <a:t>used</a:t>
              </a:r>
              <a:endParaRPr lang="pl-PL" sz="2000" dirty="0">
                <a:latin typeface="Arial" panose="020B0604020202020204" pitchFamily="34" charset="0"/>
                <a:ea typeface="Lato" panose="020F0502020204030203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0F3FDB7-0CFD-7A44-99C9-0BDA14BAB2EE}"/>
              </a:ext>
            </a:extLst>
          </p:cNvPr>
          <p:cNvSpPr txBox="1"/>
          <p:nvPr/>
        </p:nvSpPr>
        <p:spPr>
          <a:xfrm>
            <a:off x="4871864" y="657437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err="1"/>
              <a:t>Bhatla</a:t>
            </a:r>
            <a:r>
              <a:rPr lang="tr-TR" sz="1400" dirty="0"/>
              <a:t> N et al. </a:t>
            </a:r>
            <a:r>
              <a:rPr lang="tr-TR" sz="1400" dirty="0" err="1"/>
              <a:t>Int</a:t>
            </a:r>
            <a:r>
              <a:rPr lang="tr-TR" sz="1400" dirty="0"/>
              <a:t> J </a:t>
            </a:r>
            <a:r>
              <a:rPr lang="tr-TR" sz="1400" dirty="0" err="1"/>
              <a:t>Gynecol</a:t>
            </a:r>
            <a:r>
              <a:rPr lang="tr-TR" sz="1400" dirty="0"/>
              <a:t> </a:t>
            </a:r>
            <a:r>
              <a:rPr lang="tr-TR" sz="1400" dirty="0" err="1"/>
              <a:t>Obstet</a:t>
            </a:r>
            <a:r>
              <a:rPr lang="tr-TR" sz="1400" dirty="0"/>
              <a:t>. 2018</a:t>
            </a:r>
          </a:p>
        </p:txBody>
      </p:sp>
    </p:spTree>
    <p:extLst>
      <p:ext uri="{BB962C8B-B14F-4D97-AF65-F5344CB8AC3E}">
        <p14:creationId xmlns:p14="http://schemas.microsoft.com/office/powerpoint/2010/main" val="3901662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: Yuvarlatılmış Köşeler 2">
            <a:extLst>
              <a:ext uri="{FF2B5EF4-FFF2-40B4-BE49-F238E27FC236}">
                <a16:creationId xmlns:a16="http://schemas.microsoft.com/office/drawing/2014/main" id="{2D16A6DB-AB78-4BFF-A913-905F43500EE2}"/>
              </a:ext>
            </a:extLst>
          </p:cNvPr>
          <p:cNvSpPr/>
          <p:nvPr/>
        </p:nvSpPr>
        <p:spPr>
          <a:xfrm>
            <a:off x="3503712" y="1480531"/>
            <a:ext cx="4752528" cy="59832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1A1-1B1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(</a:t>
            </a:r>
            <a:r>
              <a:rPr lang="tr-TR" sz="1350" b="1" dirty="0" err="1">
                <a:solidFill>
                  <a:schemeClr val="tx1"/>
                </a:solidFill>
              </a:rPr>
              <a:t>Skuamöz</a:t>
            </a:r>
            <a:r>
              <a:rPr lang="tr-TR" sz="1350" b="1" dirty="0">
                <a:solidFill>
                  <a:schemeClr val="tx1"/>
                </a:solidFill>
              </a:rPr>
              <a:t> hücreli </a:t>
            </a:r>
            <a:r>
              <a:rPr lang="tr-TR" sz="1350" b="1" dirty="0" err="1">
                <a:solidFill>
                  <a:schemeClr val="tx1"/>
                </a:solidFill>
              </a:rPr>
              <a:t>karsinom</a:t>
            </a:r>
            <a:r>
              <a:rPr lang="tr-TR" sz="1350" b="1" dirty="0">
                <a:solidFill>
                  <a:schemeClr val="tx1"/>
                </a:solidFill>
              </a:rPr>
              <a:t>/</a:t>
            </a:r>
            <a:r>
              <a:rPr lang="tr-TR" sz="1350" b="1" dirty="0" err="1">
                <a:solidFill>
                  <a:schemeClr val="tx1"/>
                </a:solidFill>
              </a:rPr>
              <a:t>adenokarsinom</a:t>
            </a:r>
            <a:r>
              <a:rPr lang="tr-TR" sz="1350" b="1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3AF0416C-F8D6-4EE6-8694-21E24316E0EC}"/>
              </a:ext>
            </a:extLst>
          </p:cNvPr>
          <p:cNvCxnSpPr/>
          <p:nvPr/>
        </p:nvCxnSpPr>
        <p:spPr>
          <a:xfrm flipH="1">
            <a:off x="3503712" y="2402886"/>
            <a:ext cx="23222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140EAFD9-DE21-4931-A457-B23045FC50B1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5879976" y="2078850"/>
            <a:ext cx="0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F145F949-7C9E-4616-AED0-47557AAEDC76}"/>
              </a:ext>
            </a:extLst>
          </p:cNvPr>
          <p:cNvCxnSpPr/>
          <p:nvPr/>
        </p:nvCxnSpPr>
        <p:spPr>
          <a:xfrm>
            <a:off x="5987988" y="2402886"/>
            <a:ext cx="22682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7BF0503B-36A6-4A76-9E69-09AAAECCAD40}"/>
              </a:ext>
            </a:extLst>
          </p:cNvPr>
          <p:cNvCxnSpPr/>
          <p:nvPr/>
        </p:nvCxnSpPr>
        <p:spPr>
          <a:xfrm>
            <a:off x="5879976" y="2402886"/>
            <a:ext cx="0" cy="270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402A91C8-47E4-4779-9D28-F2B3C88B749A}"/>
              </a:ext>
            </a:extLst>
          </p:cNvPr>
          <p:cNvCxnSpPr>
            <a:cxnSpLocks/>
          </p:cNvCxnSpPr>
          <p:nvPr/>
        </p:nvCxnSpPr>
        <p:spPr>
          <a:xfrm>
            <a:off x="3503712" y="2402886"/>
            <a:ext cx="0" cy="2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E5F2E9B8-4401-4C26-9A23-C3CE476D0352}"/>
              </a:ext>
            </a:extLst>
          </p:cNvPr>
          <p:cNvCxnSpPr>
            <a:cxnSpLocks/>
          </p:cNvCxnSpPr>
          <p:nvPr/>
        </p:nvCxnSpPr>
        <p:spPr>
          <a:xfrm>
            <a:off x="8256239" y="2402886"/>
            <a:ext cx="0" cy="2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kdörtgen: Yuvarlatılmış Köşeler 17">
            <a:extLst>
              <a:ext uri="{FF2B5EF4-FFF2-40B4-BE49-F238E27FC236}">
                <a16:creationId xmlns:a16="http://schemas.microsoft.com/office/drawing/2014/main" id="{FF970E15-5CEC-4F97-872E-0DE2C957E07C}"/>
              </a:ext>
            </a:extLst>
          </p:cNvPr>
          <p:cNvSpPr/>
          <p:nvPr/>
        </p:nvSpPr>
        <p:spPr>
          <a:xfrm>
            <a:off x="2833190" y="2880579"/>
            <a:ext cx="1341044" cy="62105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1A1-1A2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LVSI(-)</a:t>
            </a:r>
          </a:p>
        </p:txBody>
      </p:sp>
      <p:sp>
        <p:nvSpPr>
          <p:cNvPr id="19" name="Dikdörtgen: Yuvarlatılmış Köşeler 18">
            <a:extLst>
              <a:ext uri="{FF2B5EF4-FFF2-40B4-BE49-F238E27FC236}">
                <a16:creationId xmlns:a16="http://schemas.microsoft.com/office/drawing/2014/main" id="{38D3CB82-D121-4728-9355-1EEDFD948BA4}"/>
              </a:ext>
            </a:extLst>
          </p:cNvPr>
          <p:cNvSpPr/>
          <p:nvPr/>
        </p:nvSpPr>
        <p:spPr>
          <a:xfrm>
            <a:off x="5204906" y="2817949"/>
            <a:ext cx="1350140" cy="59405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1A1-1A2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LVSI(+)</a:t>
            </a:r>
          </a:p>
        </p:txBody>
      </p:sp>
      <p:sp>
        <p:nvSpPr>
          <p:cNvPr id="20" name="Dikdörtgen: Yuvarlatılmış Köşeler 19">
            <a:extLst>
              <a:ext uri="{FF2B5EF4-FFF2-40B4-BE49-F238E27FC236}">
                <a16:creationId xmlns:a16="http://schemas.microsoft.com/office/drawing/2014/main" id="{B9487DE0-23E4-42FE-B8D8-83FBDD326632}"/>
              </a:ext>
            </a:extLst>
          </p:cNvPr>
          <p:cNvSpPr/>
          <p:nvPr/>
        </p:nvSpPr>
        <p:spPr>
          <a:xfrm>
            <a:off x="7635179" y="2726924"/>
            <a:ext cx="1431151" cy="70206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1B1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LVSI(-/+)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5597366-66F1-4C30-AA1B-8E013D05F65C}"/>
              </a:ext>
            </a:extLst>
          </p:cNvPr>
          <p:cNvCxnSpPr/>
          <p:nvPr/>
        </p:nvCxnSpPr>
        <p:spPr>
          <a:xfrm>
            <a:off x="3503712" y="3455990"/>
            <a:ext cx="0" cy="517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BD0314C-B9AA-47C1-B805-644DB1D8723E}"/>
              </a:ext>
            </a:extLst>
          </p:cNvPr>
          <p:cNvCxnSpPr/>
          <p:nvPr/>
        </p:nvCxnSpPr>
        <p:spPr>
          <a:xfrm>
            <a:off x="5879976" y="3412005"/>
            <a:ext cx="0" cy="517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2B7C7075-26B8-4541-8BE6-1A894F423464}"/>
              </a:ext>
            </a:extLst>
          </p:cNvPr>
          <p:cNvCxnSpPr>
            <a:cxnSpLocks/>
          </p:cNvCxnSpPr>
          <p:nvPr/>
        </p:nvCxnSpPr>
        <p:spPr>
          <a:xfrm>
            <a:off x="8364252" y="3455990"/>
            <a:ext cx="0" cy="517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ikdörtgen: Yuvarlatılmış Köşeler 28">
            <a:extLst>
              <a:ext uri="{FF2B5EF4-FFF2-40B4-BE49-F238E27FC236}">
                <a16:creationId xmlns:a16="http://schemas.microsoft.com/office/drawing/2014/main" id="{C001ED56-F92F-4D76-B354-888DFC76A01A}"/>
              </a:ext>
            </a:extLst>
          </p:cNvPr>
          <p:cNvSpPr/>
          <p:nvPr/>
        </p:nvSpPr>
        <p:spPr>
          <a:xfrm>
            <a:off x="2774636" y="4042740"/>
            <a:ext cx="1458155" cy="80194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 err="1">
                <a:solidFill>
                  <a:schemeClr val="tx1"/>
                </a:solidFill>
              </a:rPr>
              <a:t>Konizasyon</a:t>
            </a:r>
            <a:endParaRPr lang="tr-TR" sz="1350" b="1" dirty="0">
              <a:solidFill>
                <a:schemeClr val="tx1"/>
              </a:solidFill>
            </a:endParaRP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veya 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Basit Histerektomi</a:t>
            </a:r>
          </a:p>
        </p:txBody>
      </p:sp>
      <p:sp>
        <p:nvSpPr>
          <p:cNvPr id="30" name="Dikdörtgen: Yuvarlatılmış Köşeler 29">
            <a:extLst>
              <a:ext uri="{FF2B5EF4-FFF2-40B4-BE49-F238E27FC236}">
                <a16:creationId xmlns:a16="http://schemas.microsoft.com/office/drawing/2014/main" id="{BF17EF23-145A-4C7F-9D1D-4EB705E5A1E2}"/>
              </a:ext>
            </a:extLst>
          </p:cNvPr>
          <p:cNvSpPr/>
          <p:nvPr/>
        </p:nvSpPr>
        <p:spPr>
          <a:xfrm>
            <a:off x="5150900" y="3957442"/>
            <a:ext cx="1458155" cy="10834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(S)LN 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Konizasyon veya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Basit Histerektomi</a:t>
            </a:r>
          </a:p>
        </p:txBody>
      </p:sp>
      <p:sp>
        <p:nvSpPr>
          <p:cNvPr id="31" name="Dikdörtgen: Yuvarlatılmış Köşeler 30">
            <a:extLst>
              <a:ext uri="{FF2B5EF4-FFF2-40B4-BE49-F238E27FC236}">
                <a16:creationId xmlns:a16="http://schemas.microsoft.com/office/drawing/2014/main" id="{6C95479C-43A2-473D-8721-5F9470BD7142}"/>
              </a:ext>
            </a:extLst>
          </p:cNvPr>
          <p:cNvSpPr/>
          <p:nvPr/>
        </p:nvSpPr>
        <p:spPr>
          <a:xfrm>
            <a:off x="7295639" y="4055305"/>
            <a:ext cx="2137227" cy="1145828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PLA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Radikal Histerektomi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(risk grubuna göre radikal histerektomi tipi )</a:t>
            </a: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9D4F474B-066A-4F63-9DEB-F5F66DF64F35}"/>
              </a:ext>
            </a:extLst>
          </p:cNvPr>
          <p:cNvSpPr/>
          <p:nvPr/>
        </p:nvSpPr>
        <p:spPr>
          <a:xfrm>
            <a:off x="6126649" y="6637531"/>
            <a:ext cx="4914546" cy="21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ESGO </a:t>
            </a:r>
            <a:r>
              <a:rPr lang="tr-TR" sz="1350" b="1" dirty="0" err="1">
                <a:solidFill>
                  <a:schemeClr val="tx1"/>
                </a:solidFill>
              </a:rPr>
              <a:t>guidelines,cervical</a:t>
            </a:r>
            <a:r>
              <a:rPr lang="tr-TR" sz="1350" b="1" dirty="0">
                <a:solidFill>
                  <a:schemeClr val="tx1"/>
                </a:solidFill>
              </a:rPr>
              <a:t> </a:t>
            </a:r>
            <a:r>
              <a:rPr lang="tr-TR" sz="1350" b="1" dirty="0" err="1">
                <a:solidFill>
                  <a:schemeClr val="tx1"/>
                </a:solidFill>
              </a:rPr>
              <a:t>cancer</a:t>
            </a:r>
            <a:r>
              <a:rPr lang="tr-TR" sz="1350" b="1" dirty="0">
                <a:solidFill>
                  <a:schemeClr val="tx1"/>
                </a:solidFill>
              </a:rPr>
              <a:t> </a:t>
            </a:r>
            <a:r>
              <a:rPr lang="tr-TR" sz="1350" b="1" dirty="0" err="1">
                <a:solidFill>
                  <a:schemeClr val="tx1"/>
                </a:solidFill>
              </a:rPr>
              <a:t>guideline</a:t>
            </a:r>
            <a:r>
              <a:rPr lang="tr-TR" sz="1350" b="1" dirty="0">
                <a:solidFill>
                  <a:schemeClr val="tx1"/>
                </a:solidFill>
              </a:rPr>
              <a:t> ,2017</a:t>
            </a:r>
          </a:p>
        </p:txBody>
      </p:sp>
      <p:sp>
        <p:nvSpPr>
          <p:cNvPr id="23" name="Text Box 6">
            <a:extLst>
              <a:ext uri="{FF2B5EF4-FFF2-40B4-BE49-F238E27FC236}">
                <a16:creationId xmlns:a16="http://schemas.microsoft.com/office/drawing/2014/main" id="{C24813CD-B739-4D20-BE3E-B5F18FD8C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6032" y="194547"/>
            <a:ext cx="85531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</a:rPr>
              <a:t>ESGO </a:t>
            </a:r>
            <a:r>
              <a:rPr lang="tr-TR" sz="4000" b="1" dirty="0" err="1">
                <a:solidFill>
                  <a:srgbClr val="FF0000"/>
                </a:solidFill>
              </a:rPr>
              <a:t>Servikal</a:t>
            </a:r>
            <a:r>
              <a:rPr lang="tr-TR" sz="4000" b="1" dirty="0">
                <a:solidFill>
                  <a:srgbClr val="FF0000"/>
                </a:solidFill>
              </a:rPr>
              <a:t> Kanser </a:t>
            </a:r>
            <a:r>
              <a:rPr lang="tr-TR" sz="4000" b="1" dirty="0" err="1">
                <a:solidFill>
                  <a:srgbClr val="FF0000"/>
                </a:solidFill>
              </a:rPr>
              <a:t>Guideline</a:t>
            </a:r>
            <a:r>
              <a:rPr lang="tr-TR" sz="4000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8541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561064" y="602167"/>
            <a:ext cx="7114478" cy="71367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Prognostik faktörlere göre risk grupları ve  önerilen radikal histerektomi tipleri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970050" y="1608874"/>
          <a:ext cx="8552985" cy="412496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710597">
                  <a:extLst>
                    <a:ext uri="{9D8B030D-6E8A-4147-A177-3AD203B41FA5}">
                      <a16:colId xmlns:a16="http://schemas.microsoft.com/office/drawing/2014/main" val="2257305663"/>
                    </a:ext>
                  </a:extLst>
                </a:gridCol>
                <a:gridCol w="1710597">
                  <a:extLst>
                    <a:ext uri="{9D8B030D-6E8A-4147-A177-3AD203B41FA5}">
                      <a16:colId xmlns:a16="http://schemas.microsoft.com/office/drawing/2014/main" val="3838291909"/>
                    </a:ext>
                  </a:extLst>
                </a:gridCol>
                <a:gridCol w="1710597">
                  <a:extLst>
                    <a:ext uri="{9D8B030D-6E8A-4147-A177-3AD203B41FA5}">
                      <a16:colId xmlns:a16="http://schemas.microsoft.com/office/drawing/2014/main" val="4200502695"/>
                    </a:ext>
                  </a:extLst>
                </a:gridCol>
                <a:gridCol w="1710597">
                  <a:extLst>
                    <a:ext uri="{9D8B030D-6E8A-4147-A177-3AD203B41FA5}">
                      <a16:colId xmlns:a16="http://schemas.microsoft.com/office/drawing/2014/main" val="2191681438"/>
                    </a:ext>
                  </a:extLst>
                </a:gridCol>
                <a:gridCol w="1710597">
                  <a:extLst>
                    <a:ext uri="{9D8B030D-6E8A-4147-A177-3AD203B41FA5}">
                      <a16:colId xmlns:a16="http://schemas.microsoft.com/office/drawing/2014/main" val="1201366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Risk grubu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Tm</a:t>
                      </a:r>
                      <a:r>
                        <a:rPr lang="tr-TR" baseline="0" dirty="0"/>
                        <a:t> çapı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LVSI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Stromal invazyon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Radikal</a:t>
                      </a:r>
                      <a:r>
                        <a:rPr lang="tr-TR" baseline="0" dirty="0"/>
                        <a:t> histerektomi tipi*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182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Düşük</a:t>
                      </a:r>
                      <a:r>
                        <a:rPr lang="tr-TR" baseline="0" dirty="0"/>
                        <a:t> risk</a:t>
                      </a:r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&lt; 2 cm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negatif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İç 1/3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B1(A)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1107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Orta</a:t>
                      </a:r>
                      <a:r>
                        <a:rPr lang="tr-TR" baseline="0" dirty="0"/>
                        <a:t> risk</a:t>
                      </a:r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≥ 2cm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negatif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Herhangi</a:t>
                      </a:r>
                      <a:r>
                        <a:rPr lang="tr-TR" baseline="0" dirty="0"/>
                        <a:t> bir tutulum</a:t>
                      </a:r>
                      <a:endParaRPr lang="tr-TR" dirty="0"/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r>
                        <a:rPr lang="tr-TR" dirty="0"/>
                        <a:t>B2(C1)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973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&lt; 2cm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pozitif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Herhangi</a:t>
                      </a:r>
                      <a:r>
                        <a:rPr lang="tr-TR" baseline="0" dirty="0"/>
                        <a:t> bir tutulum</a:t>
                      </a:r>
                      <a:endParaRPr lang="tr-TR" dirty="0"/>
                    </a:p>
                    <a:p>
                      <a:endParaRPr lang="tr-TR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88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/>
                        <a:t>Yüksek</a:t>
                      </a:r>
                      <a:r>
                        <a:rPr lang="tr-TR" baseline="0" dirty="0"/>
                        <a:t> risk</a:t>
                      </a:r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≥ 2cm</a:t>
                      </a:r>
                    </a:p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pozitif</a:t>
                      </a:r>
                    </a:p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dirty="0"/>
                        <a:t>Herhangi</a:t>
                      </a:r>
                      <a:r>
                        <a:rPr lang="tr-TR" baseline="0" dirty="0"/>
                        <a:t> bir tutulum</a:t>
                      </a:r>
                      <a:endParaRPr lang="tr-TR" dirty="0"/>
                    </a:p>
                    <a:p>
                      <a:endParaRPr lang="tr-TR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dirty="0"/>
                        <a:t>C1(C2)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9304329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r>
                        <a:rPr lang="tr-TR" dirty="0"/>
                        <a:t>*Querleu-Morrow</a:t>
                      </a:r>
                      <a:r>
                        <a:rPr lang="tr-TR" baseline="0" dirty="0"/>
                        <a:t> 2017 sınıflamasına göre</a:t>
                      </a:r>
                      <a:endParaRPr lang="tr-T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0530068"/>
                  </a:ext>
                </a:extLst>
              </a:tr>
            </a:tbl>
          </a:graphicData>
        </a:graphic>
      </p:graphicFrame>
      <p:sp>
        <p:nvSpPr>
          <p:cNvPr id="4" name="Dikdörtgen 32">
            <a:extLst>
              <a:ext uri="{FF2B5EF4-FFF2-40B4-BE49-F238E27FC236}">
                <a16:creationId xmlns:a16="http://schemas.microsoft.com/office/drawing/2014/main" id="{9D4F474B-066A-4F63-9DEB-F5F66DF64F35}"/>
              </a:ext>
            </a:extLst>
          </p:cNvPr>
          <p:cNvSpPr/>
          <p:nvPr/>
        </p:nvSpPr>
        <p:spPr>
          <a:xfrm>
            <a:off x="5753454" y="6529521"/>
            <a:ext cx="4914546" cy="21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ESGO </a:t>
            </a:r>
            <a:r>
              <a:rPr lang="tr-TR" sz="1350" b="1" dirty="0" err="1">
                <a:solidFill>
                  <a:schemeClr val="tx1"/>
                </a:solidFill>
              </a:rPr>
              <a:t>guidelines,cervical</a:t>
            </a:r>
            <a:r>
              <a:rPr lang="tr-TR" sz="1350" b="1" dirty="0">
                <a:solidFill>
                  <a:schemeClr val="tx1"/>
                </a:solidFill>
              </a:rPr>
              <a:t> </a:t>
            </a:r>
            <a:r>
              <a:rPr lang="tr-TR" sz="1350" b="1" dirty="0" err="1">
                <a:solidFill>
                  <a:schemeClr val="tx1"/>
                </a:solidFill>
              </a:rPr>
              <a:t>cancer</a:t>
            </a:r>
            <a:r>
              <a:rPr lang="tr-TR" sz="1350" b="1" dirty="0">
                <a:solidFill>
                  <a:schemeClr val="tx1"/>
                </a:solidFill>
              </a:rPr>
              <a:t> </a:t>
            </a:r>
            <a:r>
              <a:rPr lang="tr-TR" sz="1350" b="1" dirty="0" err="1">
                <a:solidFill>
                  <a:schemeClr val="tx1"/>
                </a:solidFill>
              </a:rPr>
              <a:t>guideline</a:t>
            </a:r>
            <a:r>
              <a:rPr lang="tr-TR" sz="1350" b="1" dirty="0">
                <a:solidFill>
                  <a:schemeClr val="tx1"/>
                </a:solidFill>
              </a:rPr>
              <a:t> ,2017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1801092" y="2507673"/>
            <a:ext cx="8049491" cy="457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18924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Dikdörtgen"/>
          <p:cNvSpPr/>
          <p:nvPr/>
        </p:nvSpPr>
        <p:spPr>
          <a:xfrm>
            <a:off x="2238348" y="142852"/>
            <a:ext cx="7456850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tr-TR" sz="4000" b="1" dirty="0">
                <a:solidFill>
                  <a:schemeClr val="bg1"/>
                </a:solidFill>
              </a:rPr>
              <a:t>Devam Eden </a:t>
            </a:r>
            <a:r>
              <a:rPr lang="tr-TR" sz="4000" b="1" dirty="0" err="1">
                <a:solidFill>
                  <a:schemeClr val="bg1"/>
                </a:solidFill>
              </a:rPr>
              <a:t>Prospektif</a:t>
            </a:r>
            <a:r>
              <a:rPr lang="tr-TR" sz="4000" b="1" dirty="0">
                <a:solidFill>
                  <a:schemeClr val="bg1"/>
                </a:solidFill>
              </a:rPr>
              <a:t> Çalışmalar</a:t>
            </a:r>
            <a:endParaRPr lang="tr-TR" sz="4000" dirty="0">
              <a:solidFill>
                <a:schemeClr val="bg1"/>
              </a:solidFill>
            </a:endParaRPr>
          </a:p>
        </p:txBody>
      </p:sp>
      <p:sp>
        <p:nvSpPr>
          <p:cNvPr id="4" name="Yuvarlatılmış Dikdörtgen 2"/>
          <p:cNvSpPr/>
          <p:nvPr/>
        </p:nvSpPr>
        <p:spPr>
          <a:xfrm>
            <a:off x="2524100" y="1071546"/>
            <a:ext cx="2272146" cy="119495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SHAPE TRİAL</a:t>
            </a:r>
          </a:p>
          <a:p>
            <a:pPr algn="ctr"/>
            <a:r>
              <a:rPr lang="tr-TR" sz="1400" b="1" dirty="0"/>
              <a:t>(1A2-1B1,&lt;2 cm,&lt;%50 </a:t>
            </a:r>
            <a:r>
              <a:rPr lang="tr-TR" sz="1400" b="1" dirty="0" err="1"/>
              <a:t>or</a:t>
            </a:r>
            <a:r>
              <a:rPr lang="tr-TR" sz="1400" b="1" dirty="0"/>
              <a:t> &lt;10mm </a:t>
            </a:r>
            <a:r>
              <a:rPr lang="tr-TR" sz="1400" b="1" dirty="0" err="1"/>
              <a:t>inv</a:t>
            </a:r>
            <a:r>
              <a:rPr lang="tr-TR" sz="1400" b="1" dirty="0"/>
              <a:t>. </a:t>
            </a:r>
          </a:p>
          <a:p>
            <a:pPr algn="ctr"/>
            <a:r>
              <a:rPr lang="tr-TR" sz="1400" b="1" dirty="0"/>
              <a:t>G 1,2,3)</a:t>
            </a:r>
          </a:p>
        </p:txBody>
      </p:sp>
      <p:sp>
        <p:nvSpPr>
          <p:cNvPr id="5" name="Yuvarlatılmış Dikdörtgen 8"/>
          <p:cNvSpPr/>
          <p:nvPr/>
        </p:nvSpPr>
        <p:spPr>
          <a:xfrm>
            <a:off x="2524100" y="2643182"/>
            <a:ext cx="2272146" cy="119495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GOG -278</a:t>
            </a:r>
          </a:p>
          <a:p>
            <a:pPr algn="ctr"/>
            <a:r>
              <a:rPr lang="tr-TR" sz="1400" b="1" dirty="0"/>
              <a:t>(1A1-1B1,≤2 </a:t>
            </a:r>
            <a:r>
              <a:rPr lang="tr-TR" sz="1400" b="1" dirty="0" err="1"/>
              <a:t>cm,LVSI</a:t>
            </a:r>
            <a:r>
              <a:rPr lang="tr-TR" sz="1400" b="1" dirty="0"/>
              <a:t> </a:t>
            </a:r>
            <a:r>
              <a:rPr lang="tr-TR" sz="1400" b="1" dirty="0" err="1"/>
              <a:t>negative</a:t>
            </a:r>
            <a:r>
              <a:rPr lang="tr-TR" sz="1400" b="1" dirty="0"/>
              <a:t> ,&lt;10mm </a:t>
            </a:r>
            <a:r>
              <a:rPr lang="tr-TR" sz="1400" b="1" dirty="0" err="1"/>
              <a:t>inv</a:t>
            </a:r>
            <a:r>
              <a:rPr lang="tr-TR" sz="1400" b="1" dirty="0"/>
              <a:t>.) </a:t>
            </a:r>
          </a:p>
          <a:p>
            <a:pPr algn="ctr"/>
            <a:endParaRPr lang="tr-TR" sz="1400" b="1" dirty="0"/>
          </a:p>
        </p:txBody>
      </p:sp>
      <p:sp>
        <p:nvSpPr>
          <p:cNvPr id="6" name="Yuvarlatılmış Dikdörtgen 10"/>
          <p:cNvSpPr/>
          <p:nvPr/>
        </p:nvSpPr>
        <p:spPr>
          <a:xfrm>
            <a:off x="2452663" y="4214819"/>
            <a:ext cx="2369127" cy="111789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CONCERV TRİAL</a:t>
            </a:r>
          </a:p>
          <a:p>
            <a:pPr algn="ctr"/>
            <a:r>
              <a:rPr lang="tr-TR" sz="1400" b="1" dirty="0"/>
              <a:t>(1A1-1B1,≤2 </a:t>
            </a:r>
            <a:r>
              <a:rPr lang="tr-TR" sz="1400" b="1" dirty="0" err="1"/>
              <a:t>cm,LVSI</a:t>
            </a:r>
            <a:r>
              <a:rPr lang="tr-TR" sz="1400" b="1" dirty="0"/>
              <a:t> </a:t>
            </a:r>
            <a:r>
              <a:rPr lang="tr-TR" sz="1400" b="1" dirty="0" err="1"/>
              <a:t>negative</a:t>
            </a:r>
            <a:r>
              <a:rPr lang="tr-TR" sz="1400" b="1" dirty="0"/>
              <a:t> ,&lt;10mm </a:t>
            </a:r>
            <a:r>
              <a:rPr lang="tr-TR" sz="1400" b="1" dirty="0" err="1"/>
              <a:t>inv</a:t>
            </a:r>
            <a:r>
              <a:rPr lang="tr-TR" sz="1400" b="1" dirty="0"/>
              <a:t>.,G 1-2) </a:t>
            </a:r>
          </a:p>
          <a:p>
            <a:pPr algn="ctr"/>
            <a:endParaRPr lang="tr-TR" sz="1400" b="1" dirty="0"/>
          </a:p>
        </p:txBody>
      </p:sp>
      <p:sp>
        <p:nvSpPr>
          <p:cNvPr id="7" name="Yuvarlatılmış Dikdörtgen 11"/>
          <p:cNvSpPr/>
          <p:nvPr/>
        </p:nvSpPr>
        <p:spPr>
          <a:xfrm>
            <a:off x="2595538" y="5643579"/>
            <a:ext cx="2272146" cy="101484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LESSER TRİAL</a:t>
            </a:r>
          </a:p>
          <a:p>
            <a:pPr algn="ctr"/>
            <a:r>
              <a:rPr lang="tr-TR" sz="1400" b="1" dirty="0"/>
              <a:t>(1A2-1B1 ≤ 2 cm) </a:t>
            </a:r>
          </a:p>
          <a:p>
            <a:pPr algn="ctr"/>
            <a:endParaRPr lang="tr-TR" sz="1400" b="1" dirty="0"/>
          </a:p>
        </p:txBody>
      </p:sp>
      <p:cxnSp>
        <p:nvCxnSpPr>
          <p:cNvPr id="8" name="Düz Ok Bağlayıcısı 13"/>
          <p:cNvCxnSpPr/>
          <p:nvPr/>
        </p:nvCxnSpPr>
        <p:spPr>
          <a:xfrm flipV="1">
            <a:off x="5024431" y="1142984"/>
            <a:ext cx="1246909" cy="597478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15"/>
          <p:cNvCxnSpPr/>
          <p:nvPr/>
        </p:nvCxnSpPr>
        <p:spPr>
          <a:xfrm>
            <a:off x="5024431" y="1714488"/>
            <a:ext cx="1246909" cy="342866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17"/>
          <p:cNvCxnSpPr/>
          <p:nvPr/>
        </p:nvCxnSpPr>
        <p:spPr>
          <a:xfrm>
            <a:off x="5095869" y="3286124"/>
            <a:ext cx="1052945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9"/>
          <p:cNvCxnSpPr/>
          <p:nvPr/>
        </p:nvCxnSpPr>
        <p:spPr>
          <a:xfrm>
            <a:off x="4952992" y="4714884"/>
            <a:ext cx="1214446" cy="1588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21"/>
          <p:cNvCxnSpPr/>
          <p:nvPr/>
        </p:nvCxnSpPr>
        <p:spPr>
          <a:xfrm flipV="1">
            <a:off x="4952993" y="5643578"/>
            <a:ext cx="1246909" cy="507424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23"/>
          <p:cNvCxnSpPr/>
          <p:nvPr/>
        </p:nvCxnSpPr>
        <p:spPr>
          <a:xfrm>
            <a:off x="4952993" y="6143645"/>
            <a:ext cx="1246909" cy="410441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Yuvarlatılmış Dikdörtgen 27"/>
          <p:cNvSpPr/>
          <p:nvPr/>
        </p:nvSpPr>
        <p:spPr>
          <a:xfrm>
            <a:off x="6381752" y="928670"/>
            <a:ext cx="2549236" cy="44334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/>
              <a:t>Radical</a:t>
            </a:r>
            <a:r>
              <a:rPr lang="tr-TR" b="1" dirty="0"/>
              <a:t> </a:t>
            </a:r>
            <a:r>
              <a:rPr lang="tr-TR" b="1" dirty="0" err="1"/>
              <a:t>Hyst</a:t>
            </a:r>
            <a:r>
              <a:rPr lang="tr-TR" b="1" dirty="0"/>
              <a:t>.+PLA (SLN)</a:t>
            </a:r>
          </a:p>
        </p:txBody>
      </p:sp>
      <p:sp>
        <p:nvSpPr>
          <p:cNvPr id="15" name="Yuvarlatılmış Dikdörtgen 28"/>
          <p:cNvSpPr/>
          <p:nvPr/>
        </p:nvSpPr>
        <p:spPr>
          <a:xfrm>
            <a:off x="6381752" y="1785926"/>
            <a:ext cx="2549236" cy="44334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Simple </a:t>
            </a:r>
            <a:r>
              <a:rPr lang="tr-TR" b="1" dirty="0" err="1"/>
              <a:t>Hyst</a:t>
            </a:r>
            <a:r>
              <a:rPr lang="tr-TR" b="1" dirty="0"/>
              <a:t>.+PLA (SLN)</a:t>
            </a:r>
          </a:p>
        </p:txBody>
      </p:sp>
      <p:sp>
        <p:nvSpPr>
          <p:cNvPr id="16" name="Yuvarlatılmış Dikdörtgen 29"/>
          <p:cNvSpPr/>
          <p:nvPr/>
        </p:nvSpPr>
        <p:spPr>
          <a:xfrm>
            <a:off x="6381752" y="5500702"/>
            <a:ext cx="2549236" cy="44334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/>
              <a:t>Radical</a:t>
            </a:r>
            <a:r>
              <a:rPr lang="tr-TR" b="1" dirty="0"/>
              <a:t> </a:t>
            </a:r>
            <a:r>
              <a:rPr lang="tr-TR" b="1" dirty="0" err="1"/>
              <a:t>Hyst</a:t>
            </a:r>
            <a:r>
              <a:rPr lang="tr-TR" b="1" dirty="0"/>
              <a:t>.+PLA</a:t>
            </a:r>
          </a:p>
        </p:txBody>
      </p:sp>
      <p:sp>
        <p:nvSpPr>
          <p:cNvPr id="17" name="Yuvarlatılmış Dikdörtgen 30"/>
          <p:cNvSpPr/>
          <p:nvPr/>
        </p:nvSpPr>
        <p:spPr>
          <a:xfrm>
            <a:off x="6381752" y="6215082"/>
            <a:ext cx="2549236" cy="443346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Simple </a:t>
            </a:r>
            <a:r>
              <a:rPr lang="tr-TR" b="1" dirty="0" err="1"/>
              <a:t>Hyst</a:t>
            </a:r>
            <a:r>
              <a:rPr lang="tr-TR" b="1" dirty="0"/>
              <a:t>.+PLA</a:t>
            </a:r>
          </a:p>
        </p:txBody>
      </p:sp>
      <p:sp>
        <p:nvSpPr>
          <p:cNvPr id="18" name="Yuvarlatılmış Dikdörtgen 31"/>
          <p:cNvSpPr/>
          <p:nvPr/>
        </p:nvSpPr>
        <p:spPr>
          <a:xfrm>
            <a:off x="6310314" y="2928935"/>
            <a:ext cx="3006436" cy="707945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/>
              <a:t>Conization</a:t>
            </a:r>
            <a:r>
              <a:rPr lang="tr-TR" b="1" dirty="0"/>
              <a:t> +PLA </a:t>
            </a:r>
            <a:r>
              <a:rPr lang="tr-TR" b="1" dirty="0" err="1"/>
              <a:t>or</a:t>
            </a:r>
            <a:r>
              <a:rPr lang="tr-TR" b="1" dirty="0"/>
              <a:t> </a:t>
            </a:r>
          </a:p>
          <a:p>
            <a:pPr algn="ctr"/>
            <a:r>
              <a:rPr lang="tr-TR" b="1" dirty="0"/>
              <a:t>Simple </a:t>
            </a:r>
            <a:r>
              <a:rPr lang="tr-TR" b="1" dirty="0" err="1"/>
              <a:t>Hyst</a:t>
            </a:r>
            <a:r>
              <a:rPr lang="tr-TR" b="1" dirty="0"/>
              <a:t>+ PLA </a:t>
            </a:r>
          </a:p>
        </p:txBody>
      </p:sp>
      <p:sp>
        <p:nvSpPr>
          <p:cNvPr id="19" name="Yuvarlatılmış Dikdörtgen 32"/>
          <p:cNvSpPr/>
          <p:nvPr/>
        </p:nvSpPr>
        <p:spPr>
          <a:xfrm>
            <a:off x="6310315" y="4429132"/>
            <a:ext cx="2687781" cy="597478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/>
              <a:t>Conization</a:t>
            </a:r>
            <a:r>
              <a:rPr lang="tr-TR" b="1" dirty="0"/>
              <a:t> + PLA </a:t>
            </a:r>
            <a:r>
              <a:rPr lang="tr-TR" b="1" dirty="0" err="1"/>
              <a:t>or</a:t>
            </a:r>
            <a:endParaRPr lang="tr-TR" b="1" dirty="0"/>
          </a:p>
          <a:p>
            <a:pPr algn="ctr"/>
            <a:r>
              <a:rPr lang="tr-TR" b="1" dirty="0"/>
              <a:t>Simple </a:t>
            </a:r>
            <a:r>
              <a:rPr lang="tr-TR" b="1" dirty="0" err="1"/>
              <a:t>Hyst</a:t>
            </a:r>
            <a:r>
              <a:rPr lang="tr-TR" b="1" dirty="0"/>
              <a:t> + PLA</a:t>
            </a:r>
          </a:p>
        </p:txBody>
      </p:sp>
    </p:spTree>
    <p:extLst>
      <p:ext uri="{BB962C8B-B14F-4D97-AF65-F5344CB8AC3E}">
        <p14:creationId xmlns:p14="http://schemas.microsoft.com/office/powerpoint/2010/main" val="3574726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11CEA-5CE5-8244-8ACA-8C60655D5BBB}"/>
              </a:ext>
            </a:extLst>
          </p:cNvPr>
          <p:cNvSpPr txBox="1">
            <a:spLocks/>
          </p:cNvSpPr>
          <p:nvPr/>
        </p:nvSpPr>
        <p:spPr>
          <a:xfrm>
            <a:off x="1981200" y="188640"/>
            <a:ext cx="8229600" cy="14401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400" b="1" dirty="0" err="1">
                <a:solidFill>
                  <a:schemeClr val="bg1"/>
                </a:solidFill>
                <a:latin typeface="Arial Black" pitchFamily="34" charset="0"/>
              </a:rPr>
              <a:t>ConCerv</a:t>
            </a:r>
            <a:r>
              <a:rPr lang="tr-TR" sz="2400" b="1" dirty="0">
                <a:solidFill>
                  <a:schemeClr val="bg1"/>
                </a:solidFill>
                <a:latin typeface="Arial Black" pitchFamily="34" charset="0"/>
              </a:rPr>
              <a:t> ilk sonuçları (n=81)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DEAC64-09C3-8745-9C11-1052228CD1A6}"/>
              </a:ext>
            </a:extLst>
          </p:cNvPr>
          <p:cNvSpPr txBox="1"/>
          <p:nvPr/>
        </p:nvSpPr>
        <p:spPr>
          <a:xfrm>
            <a:off x="1981200" y="1916833"/>
            <a:ext cx="8229600" cy="120032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hysterectomy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(42%)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cone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(38.2%)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nodes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(19.8) (‘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cut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hysterectomy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23576B-177B-8949-822D-3E5BC72DD5EF}"/>
              </a:ext>
            </a:extLst>
          </p:cNvPr>
          <p:cNvSpPr txBox="1"/>
          <p:nvPr/>
        </p:nvSpPr>
        <p:spPr>
          <a:xfrm>
            <a:off x="1981200" y="4005065"/>
            <a:ext cx="8229600" cy="83099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5 </a:t>
            </a:r>
            <a:r>
              <a:rPr lang="tr-TR" sz="2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patients</a:t>
            </a: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with</a:t>
            </a: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positive</a:t>
            </a: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tr-TR" sz="2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nodes</a:t>
            </a: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(6.2%)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 </a:t>
            </a:r>
            <a:r>
              <a:rPr lang="tr-TR" sz="2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recurrences</a:t>
            </a:r>
            <a:r>
              <a:rPr lang="tr-TR" sz="2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(3.7%)</a:t>
            </a:r>
          </a:p>
        </p:txBody>
      </p:sp>
    </p:spTree>
    <p:extLst>
      <p:ext uri="{BB962C8B-B14F-4D97-AF65-F5344CB8AC3E}">
        <p14:creationId xmlns:p14="http://schemas.microsoft.com/office/powerpoint/2010/main" val="23427911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IMGP0425">
            <a:extLst>
              <a:ext uri="{FF2B5EF4-FFF2-40B4-BE49-F238E27FC236}">
                <a16:creationId xmlns:a16="http://schemas.microsoft.com/office/drawing/2014/main" id="{CF181BE9-C672-4EA8-8B22-280068DFEA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27" r="-1" b="-1"/>
          <a:stretch/>
        </p:blipFill>
        <p:spPr bwMode="auto">
          <a:xfrm>
            <a:off x="1524020" y="3580"/>
            <a:ext cx="9141694" cy="6854421"/>
          </a:xfrm>
          <a:prstGeom prst="rect">
            <a:avLst/>
          </a:prstGeom>
          <a:noFill/>
        </p:spPr>
      </p:pic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85965" y="1748771"/>
            <a:ext cx="2624234" cy="336045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br>
              <a:rPr lang="tr-TR" sz="3100" b="1" i="1">
                <a:latin typeface="Arial Black" pitchFamily="34" charset="0"/>
              </a:rPr>
            </a:br>
            <a:r>
              <a:rPr lang="tr-TR" sz="3100" b="1">
                <a:latin typeface="Arial Black" pitchFamily="34" charset="0"/>
              </a:rPr>
              <a:t>Serviks kanserinde Fertilite Koruyucu Cerrahi</a:t>
            </a:r>
            <a:br>
              <a:rPr lang="tr-TR" sz="3100" b="1">
                <a:latin typeface="Arial Black" pitchFamily="34" charset="0"/>
              </a:rPr>
            </a:br>
            <a:r>
              <a:rPr lang="tr-TR" sz="3100" b="1">
                <a:latin typeface="Arial Black" pitchFamily="34" charset="0"/>
              </a:rPr>
              <a:t> </a:t>
            </a:r>
          </a:p>
        </p:txBody>
      </p:sp>
      <p:pic>
        <p:nvPicPr>
          <p:cNvPr id="7" name="Picture 4" descr="IMGP0418">
            <a:extLst>
              <a:ext uri="{FF2B5EF4-FFF2-40B4-BE49-F238E27FC236}">
                <a16:creationId xmlns:a16="http://schemas.microsoft.com/office/drawing/2014/main" id="{C94EC655-7CC2-475E-A4E3-F3B70E308F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t="6095" r="-3" b="-3"/>
          <a:stretch/>
        </p:blipFill>
        <p:spPr bwMode="auto">
          <a:xfrm>
            <a:off x="6686550" y="803192"/>
            <a:ext cx="3387690" cy="2385915"/>
          </a:xfrm>
          <a:prstGeom prst="rect">
            <a:avLst/>
          </a:prstGeom>
          <a:noFill/>
        </p:spPr>
      </p:pic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86550" y="3676052"/>
            <a:ext cx="3387690" cy="2375756"/>
          </a:xfrm>
        </p:spPr>
        <p:txBody>
          <a:bodyPr anchor="ctr">
            <a:normAutofit/>
          </a:bodyPr>
          <a:lstStyle/>
          <a:p>
            <a:pPr>
              <a:buFont typeface="Wingdings" pitchFamily="2" charset="2"/>
              <a:buNone/>
            </a:pPr>
            <a:endParaRPr lang="tr-TR" sz="1600"/>
          </a:p>
          <a:p>
            <a:pPr>
              <a:buNone/>
            </a:pPr>
            <a:endParaRPr lang="tr-TR" sz="1600" b="1"/>
          </a:p>
          <a:p>
            <a:pPr>
              <a:buNone/>
            </a:pPr>
            <a:r>
              <a:rPr lang="tr-TR" sz="1600"/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1872190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C24813CD-B739-4D20-BE3E-B5F18FD8C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6032" y="194547"/>
            <a:ext cx="85531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tr-TR" sz="4000" b="1" dirty="0">
                <a:solidFill>
                  <a:srgbClr val="FF0000"/>
                </a:solidFill>
              </a:rPr>
              <a:t>ESGO </a:t>
            </a:r>
            <a:r>
              <a:rPr lang="tr-TR" sz="4000" b="1" dirty="0" err="1">
                <a:solidFill>
                  <a:srgbClr val="FF0000"/>
                </a:solidFill>
              </a:rPr>
              <a:t>Servikal</a:t>
            </a:r>
            <a:r>
              <a:rPr lang="tr-TR" sz="4000" b="1" dirty="0">
                <a:solidFill>
                  <a:srgbClr val="FF0000"/>
                </a:solidFill>
              </a:rPr>
              <a:t> Kanser </a:t>
            </a:r>
            <a:r>
              <a:rPr lang="tr-TR" sz="4000" b="1" dirty="0" err="1">
                <a:solidFill>
                  <a:srgbClr val="FF0000"/>
                </a:solidFill>
              </a:rPr>
              <a:t>Guideline</a:t>
            </a:r>
            <a:r>
              <a:rPr lang="tr-TR" sz="40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Dikdörtgen: Yuvarlatılmış Köşeler 2">
            <a:extLst>
              <a:ext uri="{FF2B5EF4-FFF2-40B4-BE49-F238E27FC236}">
                <a16:creationId xmlns:a16="http://schemas.microsoft.com/office/drawing/2014/main" id="{2D16A6DB-AB78-4BFF-A913-905F43500EE2}"/>
              </a:ext>
            </a:extLst>
          </p:cNvPr>
          <p:cNvSpPr/>
          <p:nvPr/>
        </p:nvSpPr>
        <p:spPr>
          <a:xfrm>
            <a:off x="3503712" y="1480531"/>
            <a:ext cx="4752528" cy="59832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1A1-1B1(</a:t>
            </a:r>
            <a:r>
              <a:rPr lang="tr-TR" sz="1350" b="1" dirty="0" err="1">
                <a:solidFill>
                  <a:schemeClr val="tx1"/>
                </a:solidFill>
              </a:rPr>
              <a:t>Tm</a:t>
            </a:r>
            <a:r>
              <a:rPr lang="tr-TR" sz="1350" b="1" dirty="0">
                <a:solidFill>
                  <a:schemeClr val="tx1"/>
                </a:solidFill>
              </a:rPr>
              <a:t>&lt;2 cm) </a:t>
            </a:r>
            <a:r>
              <a:rPr lang="tr-TR" sz="1350" b="1" dirty="0" err="1">
                <a:solidFill>
                  <a:schemeClr val="tx1"/>
                </a:solidFill>
              </a:rPr>
              <a:t>fertilite</a:t>
            </a:r>
            <a:r>
              <a:rPr lang="tr-TR" sz="1350" b="1" dirty="0">
                <a:solidFill>
                  <a:schemeClr val="tx1"/>
                </a:solidFill>
              </a:rPr>
              <a:t> isteği var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(</a:t>
            </a:r>
            <a:r>
              <a:rPr lang="tr-TR" sz="1350" b="1" dirty="0" err="1">
                <a:solidFill>
                  <a:schemeClr val="tx1"/>
                </a:solidFill>
              </a:rPr>
              <a:t>Skuamöz</a:t>
            </a:r>
            <a:r>
              <a:rPr lang="tr-TR" sz="1350" b="1" dirty="0">
                <a:solidFill>
                  <a:schemeClr val="tx1"/>
                </a:solidFill>
              </a:rPr>
              <a:t> hücreli </a:t>
            </a:r>
            <a:r>
              <a:rPr lang="tr-TR" sz="1350" b="1" dirty="0" err="1">
                <a:solidFill>
                  <a:schemeClr val="tx1"/>
                </a:solidFill>
              </a:rPr>
              <a:t>karsinom</a:t>
            </a:r>
            <a:r>
              <a:rPr lang="tr-TR" sz="1350" b="1" dirty="0">
                <a:solidFill>
                  <a:schemeClr val="tx1"/>
                </a:solidFill>
              </a:rPr>
              <a:t>/</a:t>
            </a:r>
            <a:r>
              <a:rPr lang="tr-TR" sz="1350" b="1" dirty="0" err="1">
                <a:solidFill>
                  <a:schemeClr val="tx1"/>
                </a:solidFill>
              </a:rPr>
              <a:t>adenokarsinom</a:t>
            </a:r>
            <a:r>
              <a:rPr lang="tr-TR" sz="1350" b="1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id="{3AF0416C-F8D6-4EE6-8694-21E24316E0EC}"/>
              </a:ext>
            </a:extLst>
          </p:cNvPr>
          <p:cNvCxnSpPr/>
          <p:nvPr/>
        </p:nvCxnSpPr>
        <p:spPr>
          <a:xfrm flipH="1">
            <a:off x="3503712" y="2402886"/>
            <a:ext cx="232225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id="{140EAFD9-DE21-4931-A457-B23045FC50B1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5879976" y="2078850"/>
            <a:ext cx="0" cy="32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id="{F145F949-7C9E-4616-AED0-47557AAEDC76}"/>
              </a:ext>
            </a:extLst>
          </p:cNvPr>
          <p:cNvCxnSpPr/>
          <p:nvPr/>
        </p:nvCxnSpPr>
        <p:spPr>
          <a:xfrm>
            <a:off x="5987988" y="2402886"/>
            <a:ext cx="22682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7BF0503B-36A6-4A76-9E69-09AAAECCAD40}"/>
              </a:ext>
            </a:extLst>
          </p:cNvPr>
          <p:cNvCxnSpPr/>
          <p:nvPr/>
        </p:nvCxnSpPr>
        <p:spPr>
          <a:xfrm>
            <a:off x="5879976" y="2402886"/>
            <a:ext cx="0" cy="2700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402A91C8-47E4-4779-9D28-F2B3C88B749A}"/>
              </a:ext>
            </a:extLst>
          </p:cNvPr>
          <p:cNvCxnSpPr>
            <a:cxnSpLocks/>
          </p:cNvCxnSpPr>
          <p:nvPr/>
        </p:nvCxnSpPr>
        <p:spPr>
          <a:xfrm>
            <a:off x="3503712" y="2402886"/>
            <a:ext cx="0" cy="2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E5F2E9B8-4401-4C26-9A23-C3CE476D0352}"/>
              </a:ext>
            </a:extLst>
          </p:cNvPr>
          <p:cNvCxnSpPr>
            <a:cxnSpLocks/>
          </p:cNvCxnSpPr>
          <p:nvPr/>
        </p:nvCxnSpPr>
        <p:spPr>
          <a:xfrm>
            <a:off x="8256239" y="2402886"/>
            <a:ext cx="0" cy="29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kdörtgen: Yuvarlatılmış Köşeler 17">
            <a:extLst>
              <a:ext uri="{FF2B5EF4-FFF2-40B4-BE49-F238E27FC236}">
                <a16:creationId xmlns:a16="http://schemas.microsoft.com/office/drawing/2014/main" id="{FF970E15-5CEC-4F97-872E-0DE2C957E07C}"/>
              </a:ext>
            </a:extLst>
          </p:cNvPr>
          <p:cNvSpPr/>
          <p:nvPr/>
        </p:nvSpPr>
        <p:spPr>
          <a:xfrm>
            <a:off x="2774636" y="2834935"/>
            <a:ext cx="1359236" cy="59405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1A1-1A2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(S)LN(-)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LVSI(-)</a:t>
            </a:r>
          </a:p>
        </p:txBody>
      </p:sp>
      <p:sp>
        <p:nvSpPr>
          <p:cNvPr id="19" name="Dikdörtgen: Yuvarlatılmış Köşeler 18">
            <a:extLst>
              <a:ext uri="{FF2B5EF4-FFF2-40B4-BE49-F238E27FC236}">
                <a16:creationId xmlns:a16="http://schemas.microsoft.com/office/drawing/2014/main" id="{38D3CB82-D121-4728-9355-1EEDFD948BA4}"/>
              </a:ext>
            </a:extLst>
          </p:cNvPr>
          <p:cNvSpPr/>
          <p:nvPr/>
        </p:nvSpPr>
        <p:spPr>
          <a:xfrm>
            <a:off x="5209454" y="2732434"/>
            <a:ext cx="1359233" cy="79904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1A1-1A2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(S)LN(-)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LVSI(+)</a:t>
            </a:r>
          </a:p>
        </p:txBody>
      </p:sp>
      <p:sp>
        <p:nvSpPr>
          <p:cNvPr id="20" name="Dikdörtgen: Yuvarlatılmış Köşeler 19">
            <a:extLst>
              <a:ext uri="{FF2B5EF4-FFF2-40B4-BE49-F238E27FC236}">
                <a16:creationId xmlns:a16="http://schemas.microsoft.com/office/drawing/2014/main" id="{B9487DE0-23E4-42FE-B8D8-83FBDD326632}"/>
              </a:ext>
            </a:extLst>
          </p:cNvPr>
          <p:cNvSpPr/>
          <p:nvPr/>
        </p:nvSpPr>
        <p:spPr>
          <a:xfrm>
            <a:off x="7635179" y="2726924"/>
            <a:ext cx="1431151" cy="70206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EVRE 1B1≤2 CM 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(S)LN(-)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LVSI(-/+)</a:t>
            </a:r>
          </a:p>
        </p:txBody>
      </p: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C5597366-66F1-4C30-AA1B-8E013D05F65C}"/>
              </a:ext>
            </a:extLst>
          </p:cNvPr>
          <p:cNvCxnSpPr/>
          <p:nvPr/>
        </p:nvCxnSpPr>
        <p:spPr>
          <a:xfrm>
            <a:off x="3503712" y="3455990"/>
            <a:ext cx="0" cy="517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ABD0314C-B9AA-47C1-B805-644DB1D8723E}"/>
              </a:ext>
            </a:extLst>
          </p:cNvPr>
          <p:cNvCxnSpPr/>
          <p:nvPr/>
        </p:nvCxnSpPr>
        <p:spPr>
          <a:xfrm>
            <a:off x="5885625" y="3455990"/>
            <a:ext cx="0" cy="517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2B7C7075-26B8-4541-8BE6-1A894F423464}"/>
              </a:ext>
            </a:extLst>
          </p:cNvPr>
          <p:cNvCxnSpPr>
            <a:cxnSpLocks/>
          </p:cNvCxnSpPr>
          <p:nvPr/>
        </p:nvCxnSpPr>
        <p:spPr>
          <a:xfrm>
            <a:off x="8364252" y="3455990"/>
            <a:ext cx="0" cy="517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Dikdörtgen: Yuvarlatılmış Köşeler 28">
            <a:extLst>
              <a:ext uri="{FF2B5EF4-FFF2-40B4-BE49-F238E27FC236}">
                <a16:creationId xmlns:a16="http://schemas.microsoft.com/office/drawing/2014/main" id="{C001ED56-F92F-4D76-B354-888DFC76A01A}"/>
              </a:ext>
            </a:extLst>
          </p:cNvPr>
          <p:cNvSpPr/>
          <p:nvPr/>
        </p:nvSpPr>
        <p:spPr>
          <a:xfrm>
            <a:off x="2774636" y="4042740"/>
            <a:ext cx="1458155" cy="801947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 err="1">
                <a:solidFill>
                  <a:schemeClr val="tx1"/>
                </a:solidFill>
              </a:rPr>
              <a:t>Konizasyon</a:t>
            </a:r>
            <a:endParaRPr lang="tr-TR" sz="1350" b="1" dirty="0">
              <a:solidFill>
                <a:schemeClr val="tx1"/>
              </a:solidFill>
            </a:endParaRP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veya 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Basit </a:t>
            </a:r>
            <a:r>
              <a:rPr lang="tr-TR" sz="1350" b="1" dirty="0" err="1">
                <a:solidFill>
                  <a:schemeClr val="tx1"/>
                </a:solidFill>
              </a:rPr>
              <a:t>trakalektomi</a:t>
            </a:r>
            <a:endParaRPr lang="tr-TR" sz="1350" b="1" dirty="0">
              <a:solidFill>
                <a:schemeClr val="tx1"/>
              </a:solidFill>
            </a:endParaRPr>
          </a:p>
        </p:txBody>
      </p:sp>
      <p:sp>
        <p:nvSpPr>
          <p:cNvPr id="30" name="Dikdörtgen: Yuvarlatılmış Köşeler 29">
            <a:extLst>
              <a:ext uri="{FF2B5EF4-FFF2-40B4-BE49-F238E27FC236}">
                <a16:creationId xmlns:a16="http://schemas.microsoft.com/office/drawing/2014/main" id="{BF17EF23-145A-4C7F-9D1D-4EB705E5A1E2}"/>
              </a:ext>
            </a:extLst>
          </p:cNvPr>
          <p:cNvSpPr/>
          <p:nvPr/>
        </p:nvSpPr>
        <p:spPr>
          <a:xfrm>
            <a:off x="5209454" y="4042738"/>
            <a:ext cx="1458155" cy="80194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Tip A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Radikal </a:t>
            </a:r>
            <a:r>
              <a:rPr lang="tr-TR" sz="1350" b="1" dirty="0" err="1">
                <a:solidFill>
                  <a:schemeClr val="tx1"/>
                </a:solidFill>
              </a:rPr>
              <a:t>trakelektomi</a:t>
            </a:r>
            <a:endParaRPr lang="tr-TR" sz="1350" b="1" dirty="0">
              <a:solidFill>
                <a:schemeClr val="tx1"/>
              </a:solidFill>
            </a:endParaRPr>
          </a:p>
        </p:txBody>
      </p:sp>
      <p:sp>
        <p:nvSpPr>
          <p:cNvPr id="31" name="Dikdörtgen: Yuvarlatılmış Köşeler 30">
            <a:extLst>
              <a:ext uri="{FF2B5EF4-FFF2-40B4-BE49-F238E27FC236}">
                <a16:creationId xmlns:a16="http://schemas.microsoft.com/office/drawing/2014/main" id="{6C95479C-43A2-473D-8721-5F9470BD7142}"/>
              </a:ext>
            </a:extLst>
          </p:cNvPr>
          <p:cNvSpPr/>
          <p:nvPr/>
        </p:nvSpPr>
        <p:spPr>
          <a:xfrm>
            <a:off x="7682904" y="4000314"/>
            <a:ext cx="1458155" cy="80195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Tip B</a:t>
            </a:r>
          </a:p>
          <a:p>
            <a:pPr algn="ctr"/>
            <a:r>
              <a:rPr lang="tr-TR" sz="1350" b="1" dirty="0">
                <a:solidFill>
                  <a:schemeClr val="tx1"/>
                </a:solidFill>
              </a:rPr>
              <a:t>Radikal </a:t>
            </a:r>
            <a:r>
              <a:rPr lang="tr-TR" sz="1350" b="1" dirty="0" err="1">
                <a:solidFill>
                  <a:schemeClr val="tx1"/>
                </a:solidFill>
              </a:rPr>
              <a:t>trakelektomi</a:t>
            </a:r>
            <a:endParaRPr lang="tr-TR" sz="1350" b="1" dirty="0">
              <a:solidFill>
                <a:schemeClr val="tx1"/>
              </a:solidFill>
            </a:endParaRPr>
          </a:p>
        </p:txBody>
      </p:sp>
      <p:sp>
        <p:nvSpPr>
          <p:cNvPr id="33" name="Dikdörtgen 32">
            <a:extLst>
              <a:ext uri="{FF2B5EF4-FFF2-40B4-BE49-F238E27FC236}">
                <a16:creationId xmlns:a16="http://schemas.microsoft.com/office/drawing/2014/main" id="{9D4F474B-066A-4F63-9DEB-F5F66DF64F35}"/>
              </a:ext>
            </a:extLst>
          </p:cNvPr>
          <p:cNvSpPr/>
          <p:nvPr/>
        </p:nvSpPr>
        <p:spPr>
          <a:xfrm>
            <a:off x="3773742" y="5589241"/>
            <a:ext cx="4914546" cy="21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350" b="1" dirty="0">
                <a:solidFill>
                  <a:schemeClr val="tx1"/>
                </a:solidFill>
              </a:rPr>
              <a:t>ESGO </a:t>
            </a:r>
            <a:r>
              <a:rPr lang="tr-TR" sz="1350" b="1" dirty="0" err="1">
                <a:solidFill>
                  <a:schemeClr val="tx1"/>
                </a:solidFill>
              </a:rPr>
              <a:t>guidelines,cervical</a:t>
            </a:r>
            <a:r>
              <a:rPr lang="tr-TR" sz="1350" b="1" dirty="0">
                <a:solidFill>
                  <a:schemeClr val="tx1"/>
                </a:solidFill>
              </a:rPr>
              <a:t> </a:t>
            </a:r>
            <a:r>
              <a:rPr lang="tr-TR" sz="1350" b="1" dirty="0" err="1">
                <a:solidFill>
                  <a:schemeClr val="tx1"/>
                </a:solidFill>
              </a:rPr>
              <a:t>cancer</a:t>
            </a:r>
            <a:r>
              <a:rPr lang="tr-TR" sz="1350" b="1" dirty="0">
                <a:solidFill>
                  <a:schemeClr val="tx1"/>
                </a:solidFill>
              </a:rPr>
              <a:t> </a:t>
            </a:r>
            <a:r>
              <a:rPr lang="tr-TR" sz="1350" b="1" dirty="0" err="1">
                <a:solidFill>
                  <a:schemeClr val="tx1"/>
                </a:solidFill>
              </a:rPr>
              <a:t>guideline</a:t>
            </a:r>
            <a:r>
              <a:rPr lang="tr-TR" sz="1350" b="1" dirty="0">
                <a:solidFill>
                  <a:schemeClr val="tx1"/>
                </a:solidFill>
              </a:rPr>
              <a:t> ,2017</a:t>
            </a:r>
          </a:p>
        </p:txBody>
      </p:sp>
    </p:spTree>
    <p:extLst>
      <p:ext uri="{BB962C8B-B14F-4D97-AF65-F5344CB8AC3E}">
        <p14:creationId xmlns:p14="http://schemas.microsoft.com/office/powerpoint/2010/main" val="2135056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10F4BE3-F926-B04E-96BF-DD0035883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093"/>
            <a:ext cx="11734800" cy="6567814"/>
          </a:xfrm>
          <a:prstGeom prst="rect">
            <a:avLst/>
          </a:prstGeom>
        </p:spPr>
      </p:pic>
      <p:sp>
        <p:nvSpPr>
          <p:cNvPr id="2" name="Yuvarlatılmış Dikdörtgen 1">
            <a:extLst>
              <a:ext uri="{FF2B5EF4-FFF2-40B4-BE49-F238E27FC236}">
                <a16:creationId xmlns:a16="http://schemas.microsoft.com/office/drawing/2014/main" id="{4F7AF585-AE70-D743-BAE6-D865C9A95B97}"/>
              </a:ext>
            </a:extLst>
          </p:cNvPr>
          <p:cNvSpPr/>
          <p:nvPr/>
        </p:nvSpPr>
        <p:spPr>
          <a:xfrm>
            <a:off x="228600" y="6026727"/>
            <a:ext cx="11734800" cy="686180"/>
          </a:xfrm>
          <a:prstGeom prst="round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5943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4D9CB3-7FF8-ED45-8BF7-1C886D932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3"/>
            <a:ext cx="8460432" cy="26273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F4F0BE-61CC-9A4B-ABAE-713C52C01511}"/>
              </a:ext>
            </a:extLst>
          </p:cNvPr>
          <p:cNvSpPr txBox="1"/>
          <p:nvPr/>
        </p:nvSpPr>
        <p:spPr>
          <a:xfrm>
            <a:off x="1991544" y="5013177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Arial Black" panose="020B0604020202020204" pitchFamily="34" charset="0"/>
                <a:cs typeface="Arial Black" panose="020B0604020202020204" pitchFamily="34" charset="0"/>
              </a:rPr>
              <a:t>No </a:t>
            </a:r>
            <a:r>
              <a:rPr lang="tr-TR" sz="2400" b="1" dirty="0" err="1">
                <a:latin typeface="Arial Black" panose="020B0604020202020204" pitchFamily="34" charset="0"/>
                <a:cs typeface="Arial Black" panose="020B0604020202020204" pitchFamily="34" charset="0"/>
              </a:rPr>
              <a:t>recurrence</a:t>
            </a:r>
            <a:endParaRPr lang="tr-TR" sz="24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tr-TR" sz="2400" b="1" dirty="0">
                <a:latin typeface="Arial Black" panose="020B0604020202020204" pitchFamily="34" charset="0"/>
                <a:cs typeface="Arial Black" panose="020B0604020202020204" pitchFamily="34" charset="0"/>
              </a:rPr>
              <a:t>No </a:t>
            </a:r>
            <a:r>
              <a:rPr lang="tr-TR" sz="2400" b="1" dirty="0" err="1">
                <a:latin typeface="Arial Black" panose="020B0604020202020204" pitchFamily="34" charset="0"/>
                <a:cs typeface="Arial Black" panose="020B0604020202020204" pitchFamily="34" charset="0"/>
              </a:rPr>
              <a:t>death</a:t>
            </a:r>
            <a:endParaRPr lang="tr-TR" sz="24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B2C7AD-079F-0E41-80AF-14D87E6D8366}"/>
              </a:ext>
            </a:extLst>
          </p:cNvPr>
          <p:cNvGrpSpPr/>
          <p:nvPr/>
        </p:nvGrpSpPr>
        <p:grpSpPr>
          <a:xfrm>
            <a:off x="3431704" y="2996952"/>
            <a:ext cx="5089910" cy="1368152"/>
            <a:chOff x="467544" y="3429000"/>
            <a:chExt cx="5089910" cy="136815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5B3887A-3F6C-0E48-A632-C44B5DE176B8}"/>
                </a:ext>
              </a:extLst>
            </p:cNvPr>
            <p:cNvSpPr txBox="1"/>
            <p:nvPr/>
          </p:nvSpPr>
          <p:spPr>
            <a:xfrm>
              <a:off x="467544" y="3429000"/>
              <a:ext cx="331236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n= 13 (11 </a:t>
              </a:r>
              <a:r>
                <a:rPr lang="tr-TR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scc</a:t>
              </a:r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, 2 </a:t>
              </a:r>
              <a:r>
                <a:rPr lang="tr-TR" sz="20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adenoca</a:t>
              </a:r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  <a:p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1A1: n= 3</a:t>
              </a:r>
            </a:p>
            <a:p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1A2: n= 4</a:t>
              </a:r>
            </a:p>
            <a:p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1B1: n= 6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E85A7B-8B0E-6646-85DF-8EF7A5E546EC}"/>
                </a:ext>
              </a:extLst>
            </p:cNvPr>
            <p:cNvSpPr txBox="1"/>
            <p:nvPr/>
          </p:nvSpPr>
          <p:spPr>
            <a:xfrm>
              <a:off x="4067944" y="3933056"/>
              <a:ext cx="1489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b="1" dirty="0">
                  <a:latin typeface="Arial" panose="020B0604020202020204" pitchFamily="34" charset="0"/>
                  <a:cs typeface="Arial" panose="020B0604020202020204" pitchFamily="34" charset="0"/>
                </a:rPr>
                <a:t>SVT + PLA</a:t>
              </a:r>
            </a:p>
          </p:txBody>
        </p:sp>
        <p:sp>
          <p:nvSpPr>
            <p:cNvPr id="6" name="Right Brace 5">
              <a:extLst>
                <a:ext uri="{FF2B5EF4-FFF2-40B4-BE49-F238E27FC236}">
                  <a16:creationId xmlns:a16="http://schemas.microsoft.com/office/drawing/2014/main" id="{21707416-80E7-094A-AB0C-A58F0BA48E60}"/>
                </a:ext>
              </a:extLst>
            </p:cNvPr>
            <p:cNvSpPr/>
            <p:nvPr/>
          </p:nvSpPr>
          <p:spPr>
            <a:xfrm>
              <a:off x="3635896" y="3501008"/>
              <a:ext cx="216024" cy="1296144"/>
            </a:xfrm>
            <a:prstGeom prst="rightBrac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233A72C-BB41-E24F-AA19-B0AFF69BD4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4704728"/>
            <a:ext cx="4914640" cy="213724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F2ED719-ADCD-F943-98A0-20324EE53FA1}"/>
              </a:ext>
            </a:extLst>
          </p:cNvPr>
          <p:cNvCxnSpPr>
            <a:cxnSpLocks/>
          </p:cNvCxnSpPr>
          <p:nvPr/>
        </p:nvCxnSpPr>
        <p:spPr>
          <a:xfrm flipH="1">
            <a:off x="4295800" y="4725144"/>
            <a:ext cx="1080120" cy="1944216"/>
          </a:xfrm>
          <a:prstGeom prst="line">
            <a:avLst/>
          </a:prstGeom>
          <a:ln w="50800" cap="rnd" cmpd="sng">
            <a:solidFill>
              <a:srgbClr val="C00000"/>
            </a:solidFill>
            <a:prstDash val="solid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17424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409E96B9-F3FE-48FE-9083-5362DE36B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1" y="18405"/>
            <a:ext cx="1591879" cy="2059836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DD4756EF-1528-434A-8222-709C7D69AA6A}"/>
              </a:ext>
            </a:extLst>
          </p:cNvPr>
          <p:cNvSpPr/>
          <p:nvPr/>
        </p:nvSpPr>
        <p:spPr>
          <a:xfrm>
            <a:off x="1631504" y="476674"/>
            <a:ext cx="6750496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D4F12"/>
                </a:solidFill>
                <a:latin typeface="AdvOTce3d9a73"/>
              </a:rPr>
              <a:t>Oncological and obstetric outcomes after fertility-sparing radical abdominal</a:t>
            </a:r>
          </a:p>
          <a:p>
            <a:r>
              <a:rPr lang="en-US" dirty="0">
                <a:solidFill>
                  <a:srgbClr val="CD4F12"/>
                </a:solidFill>
                <a:latin typeface="AdvOTce3d9a73"/>
              </a:rPr>
              <a:t>trachelectomy for early stage cervical cancer: a tertiary </a:t>
            </a:r>
            <a:r>
              <a:rPr lang="en-US" dirty="0" err="1">
                <a:solidFill>
                  <a:srgbClr val="CD4F12"/>
                </a:solidFill>
                <a:latin typeface="AdvOTce3d9a73"/>
              </a:rPr>
              <a:t>centre</a:t>
            </a:r>
            <a:r>
              <a:rPr lang="en-US" dirty="0" err="1">
                <a:solidFill>
                  <a:srgbClr val="CD4F12"/>
                </a:solidFill>
                <a:latin typeface="AdvOTce3d9a73+20"/>
              </a:rPr>
              <a:t>’</a:t>
            </a:r>
            <a:r>
              <a:rPr lang="en-US" dirty="0" err="1">
                <a:solidFill>
                  <a:srgbClr val="CD4F12"/>
                </a:solidFill>
                <a:latin typeface="AdvOTce3d9a73"/>
              </a:rPr>
              <a:t>s</a:t>
            </a:r>
            <a:r>
              <a:rPr lang="en-US" dirty="0">
                <a:solidFill>
                  <a:srgbClr val="CD4F12"/>
                </a:solidFill>
                <a:latin typeface="AdvOTce3d9a73"/>
              </a:rPr>
              <a:t> 10</a:t>
            </a:r>
            <a:r>
              <a:rPr lang="tr-TR" dirty="0">
                <a:solidFill>
                  <a:srgbClr val="CD4F12"/>
                </a:solidFill>
                <a:latin typeface="AdvOTce3d9a73"/>
              </a:rPr>
              <a:t> </a:t>
            </a:r>
            <a:r>
              <a:rPr lang="tr-TR" dirty="0" err="1">
                <a:solidFill>
                  <a:srgbClr val="CD4F12"/>
                </a:solidFill>
                <a:latin typeface="AdvOTce3d9a73"/>
              </a:rPr>
              <a:t>years</a:t>
            </a:r>
            <a:r>
              <a:rPr lang="tr-TR" dirty="0">
                <a:solidFill>
                  <a:srgbClr val="CD4F12"/>
                </a:solidFill>
                <a:latin typeface="AdvOTce3d9a73+20"/>
              </a:rPr>
              <a:t>’ </a:t>
            </a:r>
            <a:r>
              <a:rPr lang="tr-TR" dirty="0" err="1">
                <a:solidFill>
                  <a:srgbClr val="CD4F12"/>
                </a:solidFill>
                <a:latin typeface="AdvOTce3d9a73"/>
              </a:rPr>
              <a:t>experience</a:t>
            </a:r>
            <a:endParaRPr lang="tr-TR" dirty="0">
              <a:solidFill>
                <a:srgbClr val="CD4F12"/>
              </a:solidFill>
              <a:latin typeface="AdvOTce3d9a73"/>
            </a:endParaRPr>
          </a:p>
          <a:p>
            <a:r>
              <a:rPr lang="tr-TR" sz="1100" dirty="0">
                <a:solidFill>
                  <a:srgbClr val="000000"/>
                </a:solidFill>
                <a:latin typeface="AdvOT46dcae81"/>
              </a:rPr>
              <a:t>Ali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Ayhan</a:t>
            </a:r>
            <a:r>
              <a:rPr lang="tr-TR" sz="800" dirty="0" err="1">
                <a:solidFill>
                  <a:srgbClr val="000081"/>
                </a:solidFill>
                <a:latin typeface="AdvOT46dcae81"/>
              </a:rPr>
              <a:t>a</a:t>
            </a:r>
            <a:r>
              <a:rPr lang="tr-TR" sz="800" dirty="0">
                <a:solidFill>
                  <a:srgbClr val="000081"/>
                </a:solidFill>
                <a:latin typeface="AdvOT46dcae81"/>
              </a:rPr>
              <a:t> </a:t>
            </a:r>
            <a:r>
              <a:rPr lang="tr-TR" sz="1100" dirty="0">
                <a:solidFill>
                  <a:srgbClr val="000000"/>
                </a:solidFill>
                <a:latin typeface="AdvOT46dcae81"/>
              </a:rPr>
              <a:t>, Yusuf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Aytac</a:t>
            </a:r>
            <a:r>
              <a:rPr lang="tr-TR" sz="1100" dirty="0">
                <a:solidFill>
                  <a:srgbClr val="000000"/>
                </a:solidFill>
                <a:latin typeface="AdvOT46dcae81"/>
              </a:rPr>
              <a:t>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Tohma</a:t>
            </a:r>
            <a:r>
              <a:rPr lang="tr-TR" sz="800" dirty="0" err="1">
                <a:solidFill>
                  <a:srgbClr val="000081"/>
                </a:solidFill>
                <a:latin typeface="AdvOT46dcae81"/>
              </a:rPr>
              <a:t>b</a:t>
            </a:r>
            <a:r>
              <a:rPr lang="tr-TR" sz="800" dirty="0">
                <a:solidFill>
                  <a:srgbClr val="000081"/>
                </a:solidFill>
                <a:latin typeface="AdvOT46dcae81"/>
              </a:rPr>
              <a:t> </a:t>
            </a:r>
            <a:r>
              <a:rPr lang="tr-TR" sz="1100" dirty="0">
                <a:solidFill>
                  <a:srgbClr val="000000"/>
                </a:solidFill>
                <a:latin typeface="AdvOT46dcae81"/>
              </a:rPr>
              <a:t>,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Hanifi</a:t>
            </a:r>
            <a:r>
              <a:rPr lang="tr-TR" sz="1100" dirty="0">
                <a:solidFill>
                  <a:srgbClr val="000000"/>
                </a:solidFill>
                <a:latin typeface="AdvOT46dcae81"/>
              </a:rPr>
              <a:t>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Sahin</a:t>
            </a:r>
            <a:r>
              <a:rPr lang="tr-TR" sz="800" dirty="0" err="1">
                <a:solidFill>
                  <a:srgbClr val="000081"/>
                </a:solidFill>
                <a:latin typeface="AdvOT46dcae81"/>
              </a:rPr>
              <a:t>c</a:t>
            </a:r>
            <a:r>
              <a:rPr lang="tr-TR" sz="800" dirty="0">
                <a:solidFill>
                  <a:srgbClr val="000081"/>
                </a:solidFill>
                <a:latin typeface="AdvOT46dcae81"/>
              </a:rPr>
              <a:t> </a:t>
            </a:r>
            <a:r>
              <a:rPr lang="tr-TR" sz="1100" dirty="0">
                <a:solidFill>
                  <a:srgbClr val="000000"/>
                </a:solidFill>
                <a:latin typeface="AdvOT46dcae81"/>
              </a:rPr>
              <a:t>, Eda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Kocaman</a:t>
            </a:r>
            <a:r>
              <a:rPr lang="tr-TR" sz="800" dirty="0" err="1">
                <a:solidFill>
                  <a:srgbClr val="000081"/>
                </a:solidFill>
                <a:latin typeface="AdvOT46dcae81"/>
              </a:rPr>
              <a:t>d</a:t>
            </a:r>
            <a:r>
              <a:rPr lang="tr-TR" sz="800" dirty="0">
                <a:solidFill>
                  <a:srgbClr val="000081"/>
                </a:solidFill>
                <a:latin typeface="AdvOT46dcae81"/>
              </a:rPr>
              <a:t> </a:t>
            </a:r>
            <a:r>
              <a:rPr lang="tr-TR" sz="1100" dirty="0">
                <a:solidFill>
                  <a:srgbClr val="000000"/>
                </a:solidFill>
                <a:latin typeface="AdvOT46dcae81"/>
              </a:rPr>
              <a:t>, Mehmet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Tunc</a:t>
            </a:r>
            <a:r>
              <a:rPr lang="tr-TR" sz="800" dirty="0" err="1">
                <a:solidFill>
                  <a:srgbClr val="000081"/>
                </a:solidFill>
                <a:latin typeface="AdvOT46dcae81"/>
              </a:rPr>
              <a:t>e</a:t>
            </a:r>
            <a:r>
              <a:rPr lang="tr-TR" sz="800" dirty="0">
                <a:solidFill>
                  <a:srgbClr val="000081"/>
                </a:solidFill>
                <a:latin typeface="AdvOT46dcae81"/>
              </a:rPr>
              <a:t>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and</a:t>
            </a:r>
            <a:endParaRPr lang="tr-TR" sz="1100" dirty="0">
              <a:solidFill>
                <a:srgbClr val="000000"/>
              </a:solidFill>
              <a:latin typeface="AdvOT46dcae81"/>
            </a:endParaRPr>
          </a:p>
          <a:p>
            <a:r>
              <a:rPr lang="tr-TR" sz="1100" dirty="0">
                <a:solidFill>
                  <a:srgbClr val="000000"/>
                </a:solidFill>
                <a:latin typeface="AdvOT46dcae81"/>
              </a:rPr>
              <a:t>Asuman Nihan </a:t>
            </a:r>
            <a:r>
              <a:rPr lang="tr-TR" sz="1100" dirty="0" err="1">
                <a:solidFill>
                  <a:srgbClr val="000000"/>
                </a:solidFill>
                <a:latin typeface="AdvOT46dcae81"/>
              </a:rPr>
              <a:t>Haberal</a:t>
            </a:r>
            <a:r>
              <a:rPr lang="tr-TR" sz="800" dirty="0" err="1">
                <a:solidFill>
                  <a:srgbClr val="000081"/>
                </a:solidFill>
                <a:latin typeface="AdvOT46dcae81"/>
              </a:rPr>
              <a:t>f</a:t>
            </a:r>
            <a:endParaRPr lang="tr-TR" dirty="0"/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id="{0AAFEB95-596A-416E-9BD8-F78BEFDF62AF}"/>
              </a:ext>
            </a:extLst>
          </p:cNvPr>
          <p:cNvSpPr/>
          <p:nvPr/>
        </p:nvSpPr>
        <p:spPr>
          <a:xfrm>
            <a:off x="1991544" y="2299519"/>
            <a:ext cx="2880320" cy="15388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</a:rPr>
              <a:t>N=22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EVRE 1A1-1B1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RADİKAL TRAKELEKTOMİ+LND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id="{6F0308A1-BDA6-45A0-9006-5C88770A75EF}"/>
              </a:ext>
            </a:extLst>
          </p:cNvPr>
          <p:cNvSpPr/>
          <p:nvPr/>
        </p:nvSpPr>
        <p:spPr>
          <a:xfrm>
            <a:off x="5735960" y="2708920"/>
            <a:ext cx="3024336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>
                <a:solidFill>
                  <a:schemeClr val="tx1"/>
                </a:solidFill>
              </a:rPr>
              <a:t>Rekürrens</a:t>
            </a:r>
            <a:r>
              <a:rPr lang="tr-TR" b="1" dirty="0">
                <a:solidFill>
                  <a:schemeClr val="tx1"/>
                </a:solidFill>
              </a:rPr>
              <a:t> oranı:%4,5(1)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Ölüm yok</a:t>
            </a:r>
          </a:p>
          <a:p>
            <a:pPr algn="ctr"/>
            <a:r>
              <a:rPr lang="tr-TR" b="1" dirty="0">
                <a:solidFill>
                  <a:schemeClr val="tx1"/>
                </a:solidFill>
              </a:rPr>
              <a:t>Ortalama takip :47 ay</a:t>
            </a:r>
            <a:endParaRPr lang="tr-TR" dirty="0"/>
          </a:p>
        </p:txBody>
      </p:sp>
      <p:pic>
        <p:nvPicPr>
          <p:cNvPr id="12" name="Resim 11">
            <a:extLst>
              <a:ext uri="{FF2B5EF4-FFF2-40B4-BE49-F238E27FC236}">
                <a16:creationId xmlns:a16="http://schemas.microsoft.com/office/drawing/2014/main" id="{D5D0810C-E84E-4C00-B9A1-903DA9516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772822"/>
            <a:ext cx="4752528" cy="307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738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D6279BA-0B60-45F8-B92C-EDEA649BF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Oncological results and recurrent risk factors following abdominal radical trachelectomy: an updated series of 333 patients</a:t>
            </a:r>
            <a:br>
              <a:rPr lang="en-US" sz="2000" b="1" dirty="0"/>
            </a:br>
            <a:r>
              <a:rPr lang="en-US" sz="1400" b="1" dirty="0"/>
              <a:t>X Li  J Li  Z Jiang  L Xia  X Ju  X Chen  X Wu</a:t>
            </a:r>
            <a:br>
              <a:rPr lang="en-US" sz="1400" b="1" dirty="0"/>
            </a:br>
            <a:r>
              <a:rPr lang="en-US" sz="1400" b="1" dirty="0"/>
              <a:t>First published: 21 January 2019 https://doi.org/10.1111/1471-0528.15621</a:t>
            </a:r>
            <a:endParaRPr lang="tr-TR" sz="1400" dirty="0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87969F87-C82D-4EFB-8304-9C9B8C520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4257" y="1935794"/>
            <a:ext cx="4040188" cy="63976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600D3736-027F-46EA-87EB-3CBC44FB6DC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75521" y="2276873"/>
            <a:ext cx="3858925" cy="2905787"/>
          </a:xfrm>
          <a:prstGeom prst="rect">
            <a:avLst/>
          </a:prstGeom>
        </p:spPr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id="{F97F3E72-35F0-4128-A8A2-8F22165E8A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8722" y="1949279"/>
            <a:ext cx="4041775" cy="639762"/>
          </a:xfrm>
        </p:spPr>
        <p:txBody>
          <a:bodyPr>
            <a:normAutofit/>
          </a:bodyPr>
          <a:lstStyle/>
          <a:p>
            <a:r>
              <a:rPr lang="tr-TR" sz="3200" dirty="0">
                <a:solidFill>
                  <a:schemeClr val="accent2"/>
                </a:solidFill>
              </a:rPr>
              <a:t>Sonuçlar</a:t>
            </a:r>
          </a:p>
        </p:txBody>
      </p:sp>
      <p:sp>
        <p:nvSpPr>
          <p:cNvPr id="10" name="İçerik Yer Tutucusu 9">
            <a:extLst>
              <a:ext uri="{FF2B5EF4-FFF2-40B4-BE49-F238E27FC236}">
                <a16:creationId xmlns:a16="http://schemas.microsoft.com/office/drawing/2014/main" id="{A9F13E9C-23D0-4FDD-A97F-16DF5BD481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4706" y="2538050"/>
            <a:ext cx="4041775" cy="3951288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/>
              <a:t>5y DFS/OS:%96.3/ %98.6</a:t>
            </a:r>
          </a:p>
          <a:p>
            <a:r>
              <a:rPr lang="tr-TR" b="1" dirty="0" err="1"/>
              <a:t>Rekürrens</a:t>
            </a:r>
            <a:r>
              <a:rPr lang="tr-TR" b="1" dirty="0"/>
              <a:t>:%3.3(11)</a:t>
            </a:r>
          </a:p>
          <a:p>
            <a:r>
              <a:rPr lang="tr-TR" b="1" dirty="0"/>
              <a:t>Ölüm:%1.5(5)</a:t>
            </a:r>
          </a:p>
          <a:p>
            <a:r>
              <a:rPr lang="tr-TR" b="1" dirty="0"/>
              <a:t>≤ 2cm </a:t>
            </a:r>
            <a:r>
              <a:rPr lang="tr-TR" b="1" dirty="0" err="1"/>
              <a:t>vs</a:t>
            </a:r>
            <a:r>
              <a:rPr lang="tr-TR" b="1" dirty="0"/>
              <a:t> &gt; 2 cm </a:t>
            </a:r>
            <a:r>
              <a:rPr lang="tr-TR" b="1" dirty="0" err="1"/>
              <a:t>rekürrens</a:t>
            </a:r>
            <a:r>
              <a:rPr lang="tr-TR" b="1" dirty="0"/>
              <a:t>:%5 </a:t>
            </a:r>
            <a:r>
              <a:rPr lang="tr-TR" b="1" dirty="0" err="1"/>
              <a:t>vs</a:t>
            </a:r>
            <a:r>
              <a:rPr lang="tr-TR" b="1" dirty="0"/>
              <a:t> %2 anlamlı fark yok</a:t>
            </a:r>
          </a:p>
          <a:p>
            <a:r>
              <a:rPr lang="tr-TR" b="1" dirty="0" err="1"/>
              <a:t>Adenoskuamöz</a:t>
            </a:r>
            <a:r>
              <a:rPr lang="tr-TR" b="1" dirty="0"/>
              <a:t> </a:t>
            </a:r>
            <a:r>
              <a:rPr lang="tr-TR" b="1" dirty="0" err="1"/>
              <a:t>vs</a:t>
            </a:r>
            <a:r>
              <a:rPr lang="tr-TR" b="1" dirty="0"/>
              <a:t> </a:t>
            </a:r>
            <a:r>
              <a:rPr lang="tr-TR" b="1" dirty="0" err="1"/>
              <a:t>adeno</a:t>
            </a:r>
            <a:r>
              <a:rPr lang="tr-TR" b="1" dirty="0"/>
              <a:t> </a:t>
            </a:r>
            <a:r>
              <a:rPr lang="tr-TR" b="1" dirty="0" err="1"/>
              <a:t>vs</a:t>
            </a:r>
            <a:r>
              <a:rPr lang="tr-TR" b="1" dirty="0"/>
              <a:t> </a:t>
            </a:r>
            <a:r>
              <a:rPr lang="tr-TR" b="1" dirty="0" err="1"/>
              <a:t>skuamöz</a:t>
            </a:r>
            <a:r>
              <a:rPr lang="tr-TR" b="1" dirty="0"/>
              <a:t> </a:t>
            </a:r>
            <a:r>
              <a:rPr lang="tr-TR" b="1" dirty="0" err="1"/>
              <a:t>rekürrens</a:t>
            </a:r>
            <a:r>
              <a:rPr lang="tr-TR" b="1" dirty="0"/>
              <a:t>: %18.2/%3.6/%2.9</a:t>
            </a:r>
          </a:p>
          <a:p>
            <a:r>
              <a:rPr lang="tr-TR" b="1" dirty="0" err="1"/>
              <a:t>Adenoskuamöz</a:t>
            </a:r>
            <a:r>
              <a:rPr lang="tr-TR" b="1" dirty="0"/>
              <a:t> tipte diğer tiplere kıyasla anlamlı olarak </a:t>
            </a:r>
            <a:r>
              <a:rPr lang="tr-TR" b="1" dirty="0" err="1"/>
              <a:t>rekürrens</a:t>
            </a:r>
            <a:r>
              <a:rPr lang="tr-TR" b="1" dirty="0"/>
              <a:t> çok yüksek (p&lt;0.05)</a:t>
            </a:r>
          </a:p>
        </p:txBody>
      </p:sp>
      <p:pic>
        <p:nvPicPr>
          <p:cNvPr id="1030" name="Picture 6" descr="BJOG: An International Journal of Obstetrics &amp; Gynaecology branding banner">
            <a:extLst>
              <a:ext uri="{FF2B5EF4-FFF2-40B4-BE49-F238E27FC236}">
                <a16:creationId xmlns:a16="http://schemas.microsoft.com/office/drawing/2014/main" id="{FFAF4B88-2435-4AF1-91E8-2FBAF117A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7" y="1448048"/>
            <a:ext cx="57150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1543A0B7-C18E-4CBB-99F2-3F2FAD91EE83}"/>
              </a:ext>
            </a:extLst>
          </p:cNvPr>
          <p:cNvCxnSpPr>
            <a:cxnSpLocks/>
          </p:cNvCxnSpPr>
          <p:nvPr/>
        </p:nvCxnSpPr>
        <p:spPr>
          <a:xfrm flipH="1">
            <a:off x="6152271" y="2060849"/>
            <a:ext cx="37294" cy="457910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8476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Full-Size 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2314" y="1484313"/>
            <a:ext cx="4247703" cy="1947862"/>
          </a:xfrm>
          <a:prstGeom prst="rect">
            <a:avLst/>
          </a:prstGeom>
          <a:noFill/>
        </p:spPr>
      </p:pic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1847528" y="260350"/>
            <a:ext cx="5561335" cy="990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tr-TR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FIGO,2009 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6528048" y="3861049"/>
            <a:ext cx="3888432" cy="265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Evre IA2</a:t>
            </a:r>
          </a:p>
          <a:p>
            <a:pPr marL="742950" lvl="1" indent="-285750">
              <a:spcBef>
                <a:spcPct val="20000"/>
              </a:spcBef>
              <a:buClr>
                <a:srgbClr val="C0504D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İnvazyon</a:t>
            </a:r>
            <a:r>
              <a:rPr lang="tr-TR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:3-5 mm</a:t>
            </a:r>
          </a:p>
          <a:p>
            <a:pPr marL="742950" lvl="1" indent="-285750">
              <a:spcBef>
                <a:spcPct val="20000"/>
              </a:spcBef>
              <a:buClr>
                <a:srgbClr val="C0504D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Genişlik&lt;7mm</a:t>
            </a:r>
            <a:r>
              <a:rPr lang="tr-TR" sz="2800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   </a:t>
            </a:r>
          </a:p>
        </p:txBody>
      </p:sp>
      <p:pic>
        <p:nvPicPr>
          <p:cNvPr id="94213" name="Picture 5" descr="Full-Size Fig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1544" y="3573463"/>
            <a:ext cx="4320356" cy="2101850"/>
          </a:xfrm>
          <a:prstGeom prst="rect">
            <a:avLst/>
          </a:prstGeom>
          <a:noFill/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2117726" y="589915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2422526" y="5975351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524000" y="6158707"/>
            <a:ext cx="88924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tr-TR" sz="1400" b="1" dirty="0">
                <a:solidFill>
                  <a:prstClr val="black"/>
                </a:solidFill>
                <a:latin typeface="Comic Sans MS" pitchFamily="66" charset="0"/>
              </a:rPr>
              <a:t>LVI evreyi değiştirmez ancak kötü prognostik faktördür ve belirtilmelidir</a:t>
            </a:r>
            <a:r>
              <a:rPr lang="tr-TR" sz="1000" dirty="0">
                <a:solidFill>
                  <a:prstClr val="black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6600056" y="1484785"/>
            <a:ext cx="3744416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FCC00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Evre  IA1</a:t>
            </a:r>
          </a:p>
          <a:p>
            <a:pPr marL="742950" lvl="1" indent="-285750">
              <a:spcBef>
                <a:spcPct val="20000"/>
              </a:spcBef>
              <a:buClr>
                <a:srgbClr val="A886E0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İnvazyon</a:t>
            </a:r>
            <a:r>
              <a:rPr lang="tr-TR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&lt;3mm</a:t>
            </a:r>
          </a:p>
          <a:p>
            <a:pPr marL="742950" lvl="1" indent="-285750">
              <a:spcBef>
                <a:spcPct val="20000"/>
              </a:spcBef>
              <a:buClr>
                <a:srgbClr val="A886E0"/>
              </a:buClr>
              <a:buSzPct val="70000"/>
              <a:buFont typeface="Wingdings" pitchFamily="2" charset="2"/>
              <a:buChar char="n"/>
            </a:pPr>
            <a:r>
              <a:rPr lang="tr-TR" sz="28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Genişlik&lt;7mm</a:t>
            </a:r>
          </a:p>
        </p:txBody>
      </p:sp>
    </p:spTree>
    <p:extLst>
      <p:ext uri="{BB962C8B-B14F-4D97-AF65-F5344CB8AC3E}">
        <p14:creationId xmlns:p14="http://schemas.microsoft.com/office/powerpoint/2010/main" val="37600043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4252" y="332656"/>
            <a:ext cx="8291264" cy="1228998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2400" dirty="0" err="1">
                <a:solidFill>
                  <a:schemeClr val="bg1"/>
                </a:solidFill>
                <a:latin typeface="Arial Black" pitchFamily="34" charset="0"/>
              </a:rPr>
              <a:t>Neoadjuvan</a:t>
            </a:r>
            <a:r>
              <a:rPr lang="tr-TR" sz="2400" dirty="0">
                <a:solidFill>
                  <a:schemeClr val="bg1"/>
                </a:solidFill>
                <a:latin typeface="Arial Black" pitchFamily="34" charset="0"/>
              </a:rPr>
              <a:t> KT sonrası </a:t>
            </a:r>
            <a:r>
              <a:rPr lang="tr-TR" sz="2400" dirty="0" err="1">
                <a:solidFill>
                  <a:schemeClr val="bg1"/>
                </a:solidFill>
                <a:latin typeface="Arial Black" pitchFamily="34" charset="0"/>
              </a:rPr>
              <a:t>fertilite</a:t>
            </a:r>
            <a:r>
              <a:rPr lang="tr-TR" sz="2400" dirty="0">
                <a:solidFill>
                  <a:schemeClr val="bg1"/>
                </a:solidFill>
                <a:latin typeface="Arial Black" pitchFamily="34" charset="0"/>
              </a:rPr>
              <a:t> koruyucu cerrahi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6" y="1783626"/>
            <a:ext cx="4680520" cy="4525963"/>
          </a:xfrm>
        </p:spPr>
        <p:txBody>
          <a:bodyPr>
            <a:normAutofit fontScale="70000" lnSpcReduction="20000"/>
          </a:bodyPr>
          <a:lstStyle/>
          <a:p>
            <a:r>
              <a:rPr lang="tr-TR" sz="2000" dirty="0">
                <a:latin typeface="Arial Black" pitchFamily="34" charset="0"/>
              </a:rPr>
              <a:t>17 seri ve </a:t>
            </a:r>
            <a:r>
              <a:rPr lang="tr-TR" sz="2000" dirty="0" err="1">
                <a:latin typeface="Arial Black" pitchFamily="34" charset="0"/>
              </a:rPr>
              <a:t>case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err="1">
                <a:latin typeface="Arial Black" pitchFamily="34" charset="0"/>
              </a:rPr>
              <a:t>report,toplam</a:t>
            </a:r>
            <a:r>
              <a:rPr lang="tr-TR" sz="2000" dirty="0">
                <a:latin typeface="Arial Black" pitchFamily="34" charset="0"/>
              </a:rPr>
              <a:t> 99 Olgu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 1B2(n =25) , 2A(n =3) ,1B1(85)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85 1B1 hastanın 52 sinde (%61) </a:t>
            </a:r>
            <a:r>
              <a:rPr lang="tr-TR" sz="2000" dirty="0" err="1">
                <a:latin typeface="Arial Black" pitchFamily="34" charset="0"/>
              </a:rPr>
              <a:t>tm</a:t>
            </a:r>
            <a:r>
              <a:rPr lang="tr-TR" sz="2000" dirty="0">
                <a:latin typeface="Arial Black" pitchFamily="34" charset="0"/>
              </a:rPr>
              <a:t> 2-4 cm arası</a:t>
            </a:r>
          </a:p>
          <a:p>
            <a:pPr marL="0" indent="0">
              <a:buNone/>
            </a:pPr>
            <a:endParaRPr lang="tr-TR" sz="2000" dirty="0"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42(%42) hastaya radikal trakelektomi,51(%51) hasta basit </a:t>
            </a:r>
            <a:r>
              <a:rPr lang="tr-TR" sz="2000" dirty="0" err="1">
                <a:latin typeface="Arial Black" pitchFamily="34" charset="0"/>
              </a:rPr>
              <a:t>trakelektomi</a:t>
            </a:r>
            <a:r>
              <a:rPr lang="tr-TR" sz="2000" dirty="0">
                <a:latin typeface="Arial Black" pitchFamily="34" charset="0"/>
              </a:rPr>
              <a:t> veya </a:t>
            </a:r>
            <a:r>
              <a:rPr lang="tr-TR" sz="2000" dirty="0" err="1">
                <a:latin typeface="Arial Black" pitchFamily="34" charset="0"/>
              </a:rPr>
              <a:t>konizasyon</a:t>
            </a:r>
            <a:r>
              <a:rPr lang="tr-TR" sz="2000" dirty="0">
                <a:latin typeface="Arial Black" pitchFamily="34" charset="0"/>
              </a:rPr>
              <a:t> yapılmış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latin typeface="Arial Black" pitchFamily="34" charset="0"/>
              </a:rPr>
              <a:t>54  gebelik elde edildi. Gebeliğin en fazla elde edildiği seriler; </a:t>
            </a:r>
            <a:r>
              <a:rPr lang="tr-TR" sz="2000" b="1" dirty="0" err="1">
                <a:latin typeface="Arial Black" pitchFamily="34" charset="0"/>
              </a:rPr>
              <a:t>parametrial</a:t>
            </a:r>
            <a:r>
              <a:rPr lang="tr-TR" sz="2000" b="1" dirty="0">
                <a:latin typeface="Arial Black" pitchFamily="34" charset="0"/>
              </a:rPr>
              <a:t> </a:t>
            </a:r>
            <a:r>
              <a:rPr lang="tr-TR" sz="2000" b="1" dirty="0" err="1">
                <a:latin typeface="Arial Black" pitchFamily="34" charset="0"/>
              </a:rPr>
              <a:t>diseksiyon</a:t>
            </a:r>
            <a:r>
              <a:rPr lang="tr-TR" sz="2000" b="1" dirty="0">
                <a:latin typeface="Arial Black" pitchFamily="34" charset="0"/>
              </a:rPr>
              <a:t> yapılmayanlar</a:t>
            </a:r>
          </a:p>
          <a:p>
            <a:pPr>
              <a:lnSpc>
                <a:spcPct val="150000"/>
              </a:lnSpc>
            </a:pPr>
            <a:r>
              <a:rPr lang="tr-TR" sz="2000" b="1" dirty="0">
                <a:latin typeface="Arial Black" pitchFamily="34" charset="0"/>
              </a:rPr>
              <a:t>6 hastada </a:t>
            </a:r>
            <a:r>
              <a:rPr lang="tr-TR" sz="2000" b="1" dirty="0" err="1">
                <a:latin typeface="Arial Black" pitchFamily="34" charset="0"/>
              </a:rPr>
              <a:t>rekkürrens</a:t>
            </a:r>
            <a:r>
              <a:rPr lang="tr-TR" sz="2000" b="1" dirty="0">
                <a:latin typeface="Arial Black" pitchFamily="34" charset="0"/>
              </a:rPr>
              <a:t> tespit edildi(%6),2 hasta hastalığa bağlı hayatını kaybetti(%2)</a:t>
            </a:r>
          </a:p>
          <a:p>
            <a:endParaRPr lang="tr-TR" sz="2000" dirty="0">
              <a:latin typeface="Arial Black" pitchFamily="34" charset="0"/>
            </a:endParaRPr>
          </a:p>
          <a:p>
            <a:endParaRPr lang="tr-TR" dirty="0"/>
          </a:p>
        </p:txBody>
      </p:sp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5F064DB1-85B9-4597-9B27-D716D9AA822C}"/>
              </a:ext>
            </a:extLst>
          </p:cNvPr>
          <p:cNvSpPr/>
          <p:nvPr/>
        </p:nvSpPr>
        <p:spPr>
          <a:xfrm>
            <a:off x="7968209" y="2168860"/>
            <a:ext cx="2536685" cy="252028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u="sng" dirty="0">
                <a:solidFill>
                  <a:srgbClr val="FF0000"/>
                </a:solidFill>
              </a:rPr>
              <a:t> </a:t>
            </a:r>
            <a:r>
              <a:rPr lang="tr-TR" sz="1600" b="1" u="sng" dirty="0">
                <a:solidFill>
                  <a:srgbClr val="FF0000"/>
                </a:solidFill>
                <a:latin typeface="Arial Black" pitchFamily="34" charset="0"/>
              </a:rPr>
              <a:t>6 rekkürrens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tx1"/>
                </a:solidFill>
                <a:latin typeface="Arial Black" pitchFamily="34" charset="0"/>
              </a:rPr>
              <a:t>2 hasta evre 1B2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tx1"/>
                </a:solidFill>
                <a:latin typeface="Arial Black" pitchFamily="34" charset="0"/>
              </a:rPr>
              <a:t>3 hasta evre 1B1 Tm≥2cm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sz="1600" b="1" dirty="0">
                <a:solidFill>
                  <a:schemeClr val="tx1"/>
                </a:solidFill>
                <a:latin typeface="Arial Black" pitchFamily="34" charset="0"/>
              </a:rPr>
              <a:t>1 hasta evre 1B1 Tm&lt;2 cm</a:t>
            </a:r>
          </a:p>
        </p:txBody>
      </p:sp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36F41A1C-4CA7-5F4D-9CC9-7DF576B125EC}"/>
              </a:ext>
            </a:extLst>
          </p:cNvPr>
          <p:cNvSpPr/>
          <p:nvPr/>
        </p:nvSpPr>
        <p:spPr>
          <a:xfrm>
            <a:off x="6600056" y="6018028"/>
            <a:ext cx="5297777" cy="2915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>
                <a:solidFill>
                  <a:schemeClr val="tx1"/>
                </a:solidFill>
              </a:rPr>
              <a:t>Bentivegna</a:t>
            </a:r>
            <a:r>
              <a:rPr lang="tr-TR" dirty="0">
                <a:solidFill>
                  <a:schemeClr val="tx1"/>
                </a:solidFill>
              </a:rPr>
              <a:t>  et al .</a:t>
            </a:r>
            <a:r>
              <a:rPr lang="tr-TR" dirty="0" err="1">
                <a:solidFill>
                  <a:schemeClr val="tx1"/>
                </a:solidFill>
              </a:rPr>
              <a:t>fertil</a:t>
            </a:r>
            <a:r>
              <a:rPr lang="tr-TR" dirty="0">
                <a:solidFill>
                  <a:schemeClr val="tx1"/>
                </a:solidFill>
              </a:rPr>
              <a:t> steril 2016</a:t>
            </a:r>
          </a:p>
        </p:txBody>
      </p:sp>
    </p:spTree>
    <p:extLst>
      <p:ext uri="{BB962C8B-B14F-4D97-AF65-F5344CB8AC3E}">
        <p14:creationId xmlns:p14="http://schemas.microsoft.com/office/powerpoint/2010/main" val="12664030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7CF31FE-3769-E74E-8802-295EBE6BA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898" y="248587"/>
            <a:ext cx="6570204" cy="2794416"/>
          </a:xfrm>
          <a:prstGeom prst="rect">
            <a:avLst/>
          </a:prstGeom>
        </p:spPr>
      </p:pic>
      <p:sp>
        <p:nvSpPr>
          <p:cNvPr id="7" name="Yuvarlatılmış Dikdörtgen 6">
            <a:extLst>
              <a:ext uri="{FF2B5EF4-FFF2-40B4-BE49-F238E27FC236}">
                <a16:creationId xmlns:a16="http://schemas.microsoft.com/office/drawing/2014/main" id="{D24D5774-6031-AD48-8330-7A8B2116FD26}"/>
              </a:ext>
            </a:extLst>
          </p:cNvPr>
          <p:cNvSpPr/>
          <p:nvPr/>
        </p:nvSpPr>
        <p:spPr>
          <a:xfrm>
            <a:off x="1394085" y="3429000"/>
            <a:ext cx="6056026" cy="303176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</a:rPr>
              <a:t>7 çalışma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</a:rPr>
              <a:t>86 olgu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chemeClr val="tx1"/>
                </a:solidFill>
              </a:rPr>
              <a:t>NACT sonrası </a:t>
            </a:r>
            <a:r>
              <a:rPr lang="tr-TR" sz="2800" dirty="0" err="1">
                <a:solidFill>
                  <a:schemeClr val="tx1"/>
                </a:solidFill>
              </a:rPr>
              <a:t>fss</a:t>
            </a:r>
            <a:endParaRPr lang="tr-TR" sz="2800" dirty="0">
              <a:solidFill>
                <a:schemeClr val="tx1"/>
              </a:solidFill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6CBC83DE-879C-474F-B2F1-59A6637DD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260" y="2621605"/>
            <a:ext cx="2438088" cy="42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392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FA74B29D-49B3-4742-825D-C71D09EDF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86" y="3320580"/>
            <a:ext cx="6058837" cy="3288832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497EEC82-5435-4541-B2E7-83E548DC4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891" y="3286208"/>
            <a:ext cx="5818994" cy="3323204"/>
          </a:xfrm>
          <a:prstGeom prst="rect">
            <a:avLst/>
          </a:prstGeom>
        </p:spPr>
      </p:pic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1738333D-4576-DA47-94C1-F3904CE8D547}"/>
              </a:ext>
            </a:extLst>
          </p:cNvPr>
          <p:cNvSpPr/>
          <p:nvPr/>
        </p:nvSpPr>
        <p:spPr>
          <a:xfrm>
            <a:off x="1744133" y="248588"/>
            <a:ext cx="7924800" cy="2901011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/>
              <a:t>RADİKAL CERRAHİ YAPILANLARDA FERTİLİTE ORANLARI ANLAMLI OLARAK DÜŞÜK</a:t>
            </a:r>
          </a:p>
          <a:p>
            <a:pPr algn="ctr"/>
            <a:r>
              <a:rPr lang="tr-TR" sz="1600" b="1" dirty="0"/>
              <a:t>1B1 &gt; 2CM TM LERDE BAŞARILI SONUÇLAR MEVCUT.</a:t>
            </a:r>
          </a:p>
        </p:txBody>
      </p:sp>
    </p:spTree>
    <p:extLst>
      <p:ext uri="{BB962C8B-B14F-4D97-AF65-F5344CB8AC3E}">
        <p14:creationId xmlns:p14="http://schemas.microsoft.com/office/powerpoint/2010/main" val="884597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55FFBE3E-60A9-5D49-A591-C6CFF166A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877" y="251352"/>
            <a:ext cx="8514622" cy="2195514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4E4D4120-1FDD-1A48-8177-622350069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800" y="2633133"/>
            <a:ext cx="3251200" cy="541867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7CBA74B0-A13B-1E47-90E2-EEA5E2532C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1087" y="2280312"/>
            <a:ext cx="4733520" cy="4326336"/>
          </a:xfrm>
          <a:prstGeom prst="rect">
            <a:avLst/>
          </a:prstGeom>
        </p:spPr>
      </p:pic>
      <p:sp>
        <p:nvSpPr>
          <p:cNvPr id="5" name="Yuvarlatılmış Dikdörtgen 4">
            <a:extLst>
              <a:ext uri="{FF2B5EF4-FFF2-40B4-BE49-F238E27FC236}">
                <a16:creationId xmlns:a16="http://schemas.microsoft.com/office/drawing/2014/main" id="{DA1BC0B7-AACE-7041-950F-0D71EBF2AE9D}"/>
              </a:ext>
            </a:extLst>
          </p:cNvPr>
          <p:cNvSpPr/>
          <p:nvPr/>
        </p:nvSpPr>
        <p:spPr>
          <a:xfrm>
            <a:off x="8091079" y="3550031"/>
            <a:ext cx="2675467" cy="7281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N:246</a:t>
            </a:r>
          </a:p>
        </p:txBody>
      </p: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315756F4-F9B5-5C4E-BDF0-1E6B8E40A64F}"/>
              </a:ext>
            </a:extLst>
          </p:cNvPr>
          <p:cNvCxnSpPr/>
          <p:nvPr/>
        </p:nvCxnSpPr>
        <p:spPr>
          <a:xfrm flipH="1">
            <a:off x="8544393" y="4411135"/>
            <a:ext cx="884420" cy="109025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A5269054-9FAA-D04B-8E73-8C9C687AA8C3}"/>
              </a:ext>
            </a:extLst>
          </p:cNvPr>
          <p:cNvCxnSpPr/>
          <p:nvPr/>
        </p:nvCxnSpPr>
        <p:spPr>
          <a:xfrm>
            <a:off x="9443803" y="4407108"/>
            <a:ext cx="1008000" cy="1109272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Yuvarlatılmış Dikdörtgen 9">
            <a:extLst>
              <a:ext uri="{FF2B5EF4-FFF2-40B4-BE49-F238E27FC236}">
                <a16:creationId xmlns:a16="http://schemas.microsoft.com/office/drawing/2014/main" id="{BA1F9571-72C5-BE4D-9BB4-E9042AF7DBBF}"/>
              </a:ext>
            </a:extLst>
          </p:cNvPr>
          <p:cNvSpPr/>
          <p:nvPr/>
        </p:nvSpPr>
        <p:spPr>
          <a:xfrm>
            <a:off x="7377936" y="5645324"/>
            <a:ext cx="1608667" cy="71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MIS:144</a:t>
            </a:r>
          </a:p>
        </p:txBody>
      </p:sp>
      <p:sp>
        <p:nvSpPr>
          <p:cNvPr id="11" name="Yuvarlatılmış Dikdörtgen 10">
            <a:extLst>
              <a:ext uri="{FF2B5EF4-FFF2-40B4-BE49-F238E27FC236}">
                <a16:creationId xmlns:a16="http://schemas.microsoft.com/office/drawing/2014/main" id="{3F059376-5E6D-554C-A97E-B5B3BF65CC00}"/>
              </a:ext>
            </a:extLst>
          </p:cNvPr>
          <p:cNvSpPr/>
          <p:nvPr/>
        </p:nvSpPr>
        <p:spPr>
          <a:xfrm>
            <a:off x="9703672" y="5645324"/>
            <a:ext cx="1608667" cy="71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LAPAROTOMİ:102</a:t>
            </a:r>
          </a:p>
        </p:txBody>
      </p:sp>
    </p:spTree>
    <p:extLst>
      <p:ext uri="{BB962C8B-B14F-4D97-AF65-F5344CB8AC3E}">
        <p14:creationId xmlns:p14="http://schemas.microsoft.com/office/powerpoint/2010/main" val="34376844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7165228-659B-2843-A015-A85CA1515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660399"/>
            <a:ext cx="6079652" cy="5706533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B7FD0E0E-EC0C-C14C-B220-EB336E700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702" y="795867"/>
            <a:ext cx="5576709" cy="4182532"/>
          </a:xfrm>
          <a:prstGeom prst="rect">
            <a:avLst/>
          </a:prstGeom>
        </p:spPr>
      </p:pic>
      <p:sp>
        <p:nvSpPr>
          <p:cNvPr id="4" name="Yuvarlatılmış Dikdörtgen 3">
            <a:extLst>
              <a:ext uri="{FF2B5EF4-FFF2-40B4-BE49-F238E27FC236}">
                <a16:creationId xmlns:a16="http://schemas.microsoft.com/office/drawing/2014/main" id="{69A935E7-2850-DA4F-87FD-F678C957615C}"/>
              </a:ext>
            </a:extLst>
          </p:cNvPr>
          <p:cNvSpPr/>
          <p:nvPr/>
        </p:nvSpPr>
        <p:spPr>
          <a:xfrm>
            <a:off x="7162800" y="5367867"/>
            <a:ext cx="3877733" cy="9990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/>
              <a:t>OS :MIS </a:t>
            </a:r>
            <a:r>
              <a:rPr lang="tr-TR" b="1" dirty="0" err="1"/>
              <a:t>vs</a:t>
            </a:r>
            <a:r>
              <a:rPr lang="tr-TR" b="1" dirty="0"/>
              <a:t> L/T fark  yok</a:t>
            </a:r>
          </a:p>
        </p:txBody>
      </p:sp>
    </p:spTree>
    <p:extLst>
      <p:ext uri="{BB962C8B-B14F-4D97-AF65-F5344CB8AC3E}">
        <p14:creationId xmlns:p14="http://schemas.microsoft.com/office/powerpoint/2010/main" val="2543053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nvan 9">
            <a:extLst>
              <a:ext uri="{FF2B5EF4-FFF2-40B4-BE49-F238E27FC236}">
                <a16:creationId xmlns:a16="http://schemas.microsoft.com/office/drawing/2014/main" id="{419A8871-860C-44CA-921A-252A0B5EF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1971628"/>
            <a:ext cx="3044951" cy="2384369"/>
          </a:xfrm>
        </p:spPr>
        <p:txBody>
          <a:bodyPr anchor="ctr">
            <a:normAutofit/>
          </a:bodyPr>
          <a:lstStyle/>
          <a:p>
            <a:r>
              <a:rPr lang="tr-TR" sz="2800" b="1" dirty="0">
                <a:solidFill>
                  <a:srgbClr val="FFFFFF"/>
                </a:solidFill>
              </a:rPr>
              <a:t>Devam eden çalışma, </a:t>
            </a:r>
            <a:br>
              <a:rPr lang="tr-TR" sz="2800" b="1" dirty="0">
                <a:solidFill>
                  <a:srgbClr val="FFFFFF"/>
                </a:solidFill>
              </a:rPr>
            </a:br>
            <a:r>
              <a:rPr lang="tr-TR" sz="2800" b="1" dirty="0">
                <a:solidFill>
                  <a:srgbClr val="FFFFFF"/>
                </a:solidFill>
              </a:rPr>
              <a:t>sonuçlar bekleniyor</a:t>
            </a:r>
          </a:p>
        </p:txBody>
      </p:sp>
      <p:sp>
        <p:nvSpPr>
          <p:cNvPr id="11" name="İçerik Yer Tutucusu 10">
            <a:extLst>
              <a:ext uri="{FF2B5EF4-FFF2-40B4-BE49-F238E27FC236}">
                <a16:creationId xmlns:a16="http://schemas.microsoft.com/office/drawing/2014/main" id="{7F7031FB-243E-4407-A18E-20B80A6812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044" y="576287"/>
            <a:ext cx="5439625" cy="2384367"/>
          </a:xfrm>
        </p:spPr>
        <p:txBody>
          <a:bodyPr anchor="ctr">
            <a:normAutofit fontScale="70000" lnSpcReduction="20000"/>
          </a:bodyPr>
          <a:lstStyle/>
          <a:p>
            <a:pPr marL="285750" indent="-285750"/>
            <a:endParaRPr lang="tr-TR" sz="1700" b="1" dirty="0"/>
          </a:p>
          <a:p>
            <a:pPr marL="285750" indent="-285750"/>
            <a:endParaRPr lang="tr-TR" sz="1700" b="1" dirty="0"/>
          </a:p>
          <a:p>
            <a:pPr marL="285750" indent="-285750"/>
            <a:r>
              <a:rPr lang="tr-TR" b="1" dirty="0"/>
              <a:t>Minimal </a:t>
            </a:r>
            <a:r>
              <a:rPr lang="tr-TR" b="1" dirty="0" err="1"/>
              <a:t>invaziv</a:t>
            </a:r>
            <a:r>
              <a:rPr lang="tr-TR" b="1" dirty="0"/>
              <a:t> radikal </a:t>
            </a:r>
            <a:r>
              <a:rPr lang="tr-TR" b="1" dirty="0" err="1"/>
              <a:t>trakelektomi</a:t>
            </a:r>
            <a:r>
              <a:rPr lang="tr-TR" b="1" dirty="0"/>
              <a:t> </a:t>
            </a:r>
            <a:r>
              <a:rPr lang="tr-TR" b="1" dirty="0" err="1"/>
              <a:t>vs</a:t>
            </a:r>
            <a:r>
              <a:rPr lang="tr-TR" b="1" dirty="0"/>
              <a:t> açık radikal </a:t>
            </a:r>
            <a:r>
              <a:rPr lang="tr-TR" b="1" dirty="0" err="1"/>
              <a:t>trakelektomi</a:t>
            </a:r>
            <a:endParaRPr lang="tr-TR" b="1" dirty="0"/>
          </a:p>
          <a:p>
            <a:pPr marL="285750" indent="-285750"/>
            <a:r>
              <a:rPr lang="tr-TR" b="1" dirty="0"/>
              <a:t>Çok merkezli retrospektif 2005-2017</a:t>
            </a:r>
          </a:p>
          <a:p>
            <a:pPr marL="285750" indent="-285750"/>
            <a:r>
              <a:rPr lang="tr-TR" b="1" dirty="0"/>
              <a:t>Evre 1A2-1B1(≤2 CM)</a:t>
            </a:r>
          </a:p>
          <a:p>
            <a:pPr marL="285750" indent="-285750"/>
            <a:r>
              <a:rPr lang="tr-TR" b="1" dirty="0" err="1"/>
              <a:t>Primer</a:t>
            </a:r>
            <a:r>
              <a:rPr lang="tr-TR" b="1" dirty="0"/>
              <a:t> amaç hastalıksız </a:t>
            </a:r>
            <a:r>
              <a:rPr lang="tr-TR" b="1" dirty="0" err="1"/>
              <a:t>sağkalım</a:t>
            </a:r>
            <a:r>
              <a:rPr lang="tr-TR" b="1" dirty="0"/>
              <a:t> oranlarının karşılaştırılması</a:t>
            </a:r>
          </a:p>
          <a:p>
            <a:pPr marL="285750" indent="-285750"/>
            <a:endParaRPr lang="tr-TR" sz="1700" b="1" dirty="0"/>
          </a:p>
          <a:p>
            <a:pPr marL="285750" indent="-285750"/>
            <a:endParaRPr lang="tr-TR" sz="1700" dirty="0"/>
          </a:p>
          <a:p>
            <a:endParaRPr lang="tr-TR" sz="1700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4FB95F99-8D8A-4C6D-82C0-FD242B85F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952" y="3163813"/>
            <a:ext cx="6099049" cy="238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8751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5 İçerik Yer Tutucusu" descr="IMG-20190927-WA0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368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İçerik Yer Tutucusu" descr="IMG-20190927-WA00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203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IMG-20190927-WA0009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97398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 descr="C:\Users\yagmur.minareci\Desktop\LACC\fotolar\IMG-20190927-WA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8026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371756-4310-B94F-98A8-BD14C746F246}"/>
              </a:ext>
            </a:extLst>
          </p:cNvPr>
          <p:cNvSpPr/>
          <p:nvPr/>
        </p:nvSpPr>
        <p:spPr>
          <a:xfrm>
            <a:off x="1524000" y="188640"/>
            <a:ext cx="6012160" cy="2024318"/>
          </a:xfrm>
          <a:prstGeom prst="rect">
            <a:avLst/>
          </a:prstGeom>
          <a:gradFill flip="none" rotWithShape="1">
            <a:gsLst>
              <a:gs pos="96000">
                <a:srgbClr val="4B89AA">
                  <a:alpha val="71000"/>
                </a:srgbClr>
              </a:gs>
              <a:gs pos="60000">
                <a:srgbClr val="4B89AA">
                  <a:alpha val="66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19119B-C600-A047-B05E-9A3E3362F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140969"/>
            <a:ext cx="9144000" cy="2341049"/>
          </a:xfrm>
          <a:prstGeom prst="rect">
            <a:avLst/>
          </a:prstGeom>
        </p:spPr>
      </p:pic>
      <p:sp>
        <p:nvSpPr>
          <p:cNvPr id="4" name="Parallelogram 3">
            <a:extLst>
              <a:ext uri="{FF2B5EF4-FFF2-40B4-BE49-F238E27FC236}">
                <a16:creationId xmlns:a16="http://schemas.microsoft.com/office/drawing/2014/main" id="{32939971-2324-4B49-ADCE-E87B97229512}"/>
              </a:ext>
            </a:extLst>
          </p:cNvPr>
          <p:cNvSpPr/>
          <p:nvPr/>
        </p:nvSpPr>
        <p:spPr>
          <a:xfrm>
            <a:off x="7608168" y="3789040"/>
            <a:ext cx="2304256" cy="432048"/>
          </a:xfrm>
          <a:prstGeom prst="parallelogram">
            <a:avLst/>
          </a:prstGeom>
          <a:solidFill>
            <a:srgbClr val="498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tr-TR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extension</a:t>
            </a:r>
            <a:endParaRPr lang="tr-TR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6CFD92B-C7F3-DD48-AD3B-0C72BA511E6D}"/>
              </a:ext>
            </a:extLst>
          </p:cNvPr>
          <p:cNvSpPr/>
          <p:nvPr/>
        </p:nvSpPr>
        <p:spPr>
          <a:xfrm>
            <a:off x="6600056" y="4581128"/>
            <a:ext cx="504056" cy="432048"/>
          </a:xfrm>
          <a:prstGeom prst="ellipse">
            <a:avLst/>
          </a:prstGeom>
          <a:solidFill>
            <a:schemeClr val="accent1">
              <a:alpha val="2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3CF710E-D061-7B4B-AA96-A59ABEAFD78D}"/>
              </a:ext>
            </a:extLst>
          </p:cNvPr>
          <p:cNvSpPr/>
          <p:nvPr/>
        </p:nvSpPr>
        <p:spPr>
          <a:xfrm>
            <a:off x="1847528" y="4865795"/>
            <a:ext cx="504056" cy="432048"/>
          </a:xfrm>
          <a:prstGeom prst="ellipse">
            <a:avLst/>
          </a:prstGeom>
          <a:solidFill>
            <a:schemeClr val="accent1">
              <a:alpha val="2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BEF0CC7-3632-A74E-AF00-E77FFF7ADB0E}"/>
              </a:ext>
            </a:extLst>
          </p:cNvPr>
          <p:cNvSpPr/>
          <p:nvPr/>
        </p:nvSpPr>
        <p:spPr>
          <a:xfrm>
            <a:off x="1847351" y="5199838"/>
            <a:ext cx="504056" cy="432048"/>
          </a:xfrm>
          <a:prstGeom prst="ellipse">
            <a:avLst/>
          </a:prstGeom>
          <a:solidFill>
            <a:schemeClr val="accent1">
              <a:alpha val="2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30B2B8-01B0-5C41-BBE6-D4E544E061CD}"/>
              </a:ext>
            </a:extLst>
          </p:cNvPr>
          <p:cNvSpPr txBox="1"/>
          <p:nvPr/>
        </p:nvSpPr>
        <p:spPr>
          <a:xfrm>
            <a:off x="7752184" y="939189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err="1">
                <a:solidFill>
                  <a:srgbClr val="C0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Stage</a:t>
            </a:r>
            <a:r>
              <a:rPr lang="tr-TR" sz="2800" b="1" dirty="0">
                <a:solidFill>
                  <a:srgbClr val="C0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631896-2542-1C48-82BB-75D2369486D3}"/>
              </a:ext>
            </a:extLst>
          </p:cNvPr>
          <p:cNvSpPr txBox="1"/>
          <p:nvPr/>
        </p:nvSpPr>
        <p:spPr>
          <a:xfrm>
            <a:off x="4871864" y="657437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err="1"/>
              <a:t>Bhatla</a:t>
            </a:r>
            <a:r>
              <a:rPr lang="tr-TR" sz="1400" dirty="0"/>
              <a:t> N et al. </a:t>
            </a:r>
            <a:r>
              <a:rPr lang="tr-TR" sz="1400" dirty="0" err="1"/>
              <a:t>Int</a:t>
            </a:r>
            <a:r>
              <a:rPr lang="tr-TR" sz="1400" dirty="0"/>
              <a:t> J </a:t>
            </a:r>
            <a:r>
              <a:rPr lang="tr-TR" sz="1400" dirty="0" err="1"/>
              <a:t>Gynecol</a:t>
            </a:r>
            <a:r>
              <a:rPr lang="tr-TR" sz="1400" dirty="0"/>
              <a:t> </a:t>
            </a:r>
            <a:r>
              <a:rPr lang="tr-TR" sz="1400" dirty="0" err="1"/>
              <a:t>Obstet</a:t>
            </a:r>
            <a:r>
              <a:rPr lang="tr-TR" sz="1400" dirty="0"/>
              <a:t>. 2018</a:t>
            </a:r>
          </a:p>
        </p:txBody>
      </p:sp>
    </p:spTree>
    <p:extLst>
      <p:ext uri="{BB962C8B-B14F-4D97-AF65-F5344CB8AC3E}">
        <p14:creationId xmlns:p14="http://schemas.microsoft.com/office/powerpoint/2010/main" val="6580677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E9C7E2E5-99E1-459E-8777-49CDE9ACD3B0}"/>
              </a:ext>
            </a:extLst>
          </p:cNvPr>
          <p:cNvSpPr/>
          <p:nvPr/>
        </p:nvSpPr>
        <p:spPr>
          <a:xfrm>
            <a:off x="2639616" y="2780928"/>
            <a:ext cx="6120680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/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37692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4F935D-A705-0E46-BAF8-785ADE74F527}"/>
              </a:ext>
            </a:extLst>
          </p:cNvPr>
          <p:cNvSpPr/>
          <p:nvPr/>
        </p:nvSpPr>
        <p:spPr>
          <a:xfrm>
            <a:off x="1524000" y="188640"/>
            <a:ext cx="6012160" cy="2024318"/>
          </a:xfrm>
          <a:prstGeom prst="rect">
            <a:avLst/>
          </a:prstGeom>
          <a:gradFill flip="none" rotWithShape="1">
            <a:gsLst>
              <a:gs pos="96000">
                <a:srgbClr val="4B89AA">
                  <a:alpha val="71000"/>
                </a:srgbClr>
              </a:gs>
              <a:gs pos="60000">
                <a:srgbClr val="4B89AA">
                  <a:alpha val="66000"/>
                </a:srgbClr>
              </a:gs>
            </a:gsLst>
            <a:lin ang="3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3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28F691-9601-574E-AF0B-54B42EDBA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444813"/>
            <a:ext cx="9144000" cy="17002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F5FF51-2B0C-6B4C-B683-873B1C6E23CD}"/>
              </a:ext>
            </a:extLst>
          </p:cNvPr>
          <p:cNvSpPr txBox="1"/>
          <p:nvPr/>
        </p:nvSpPr>
        <p:spPr>
          <a:xfrm>
            <a:off x="7752184" y="939189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err="1">
                <a:solidFill>
                  <a:srgbClr val="C0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Stage</a:t>
            </a:r>
            <a:r>
              <a:rPr lang="tr-TR" sz="2800" b="1" dirty="0">
                <a:solidFill>
                  <a:srgbClr val="C0000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III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CF700-2ED1-F84C-9F44-D93664D678BA}"/>
              </a:ext>
            </a:extLst>
          </p:cNvPr>
          <p:cNvSpPr txBox="1"/>
          <p:nvPr/>
        </p:nvSpPr>
        <p:spPr>
          <a:xfrm>
            <a:off x="4871864" y="6574372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err="1"/>
              <a:t>Bhatla</a:t>
            </a:r>
            <a:r>
              <a:rPr lang="tr-TR" sz="1400" dirty="0"/>
              <a:t> N et al. </a:t>
            </a:r>
            <a:r>
              <a:rPr lang="tr-TR" sz="1400" dirty="0" err="1"/>
              <a:t>Int</a:t>
            </a:r>
            <a:r>
              <a:rPr lang="tr-TR" sz="1400" dirty="0"/>
              <a:t> J </a:t>
            </a:r>
            <a:r>
              <a:rPr lang="tr-TR" sz="1400" dirty="0" err="1"/>
              <a:t>Gynecol</a:t>
            </a:r>
            <a:r>
              <a:rPr lang="tr-TR" sz="1400" dirty="0"/>
              <a:t> </a:t>
            </a:r>
            <a:r>
              <a:rPr lang="tr-TR" sz="1400" dirty="0" err="1"/>
              <a:t>Obstet</a:t>
            </a:r>
            <a:r>
              <a:rPr lang="tr-TR" sz="1400" dirty="0"/>
              <a:t>. 2018</a:t>
            </a:r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D5B131E4-4551-8349-90EF-0E14D8AF312D}"/>
              </a:ext>
            </a:extLst>
          </p:cNvPr>
          <p:cNvSpPr/>
          <p:nvPr/>
        </p:nvSpPr>
        <p:spPr>
          <a:xfrm>
            <a:off x="1550285" y="4653136"/>
            <a:ext cx="3384376" cy="576064"/>
          </a:xfrm>
          <a:prstGeom prst="parallelogram">
            <a:avLst/>
          </a:prstGeom>
          <a:solidFill>
            <a:srgbClr val="498AA9">
              <a:alpha val="23000"/>
            </a:srgb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5385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İçerik Yer Tutucusu 2"/>
          <p:cNvSpPr>
            <a:spLocks noGrp="1"/>
          </p:cNvSpPr>
          <p:nvPr>
            <p:ph idx="1"/>
          </p:nvPr>
        </p:nvSpPr>
        <p:spPr>
          <a:xfrm>
            <a:off x="1542209" y="2165874"/>
            <a:ext cx="9125791" cy="4692127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eaLnBrk="1" hangingPunct="1">
              <a:buNone/>
            </a:pPr>
            <a:endParaRPr lang="tr-TR" altLang="tr-TR" sz="4000" b="1" dirty="0">
              <a:solidFill>
                <a:srgbClr val="002060"/>
              </a:solidFill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Minimal </a:t>
            </a:r>
            <a:r>
              <a:rPr lang="tr-TR" altLang="tr-TR" b="1" dirty="0" err="1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invaziv</a:t>
            </a:r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 cerrahi  </a:t>
            </a:r>
            <a:r>
              <a:rPr lang="tr-TR" altLang="tr-TR" b="1" dirty="0" err="1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vs</a:t>
            </a:r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  Açık cerrahi</a:t>
            </a:r>
          </a:p>
          <a:p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Sentinel lenf nodu haritalaması</a:t>
            </a:r>
          </a:p>
          <a:p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Sinir koruyucu cerrahi</a:t>
            </a:r>
          </a:p>
          <a:p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Daha az radikal cerrahi		</a:t>
            </a:r>
          </a:p>
          <a:p>
            <a:r>
              <a:rPr lang="tr-TR" altLang="tr-TR" b="1" dirty="0">
                <a:solidFill>
                  <a:schemeClr val="bg1"/>
                </a:solidFill>
                <a:latin typeface="+mj-lt"/>
                <a:ea typeface="ＭＳ Ｐゴシック" pitchFamily="34" charset="-128"/>
                <a:cs typeface="Tahoma" pitchFamily="34" charset="0"/>
              </a:rPr>
              <a:t>Fertilite koruyucu cerrahi</a:t>
            </a:r>
          </a:p>
          <a:p>
            <a:pPr eaLnBrk="1" hangingPunct="1">
              <a:buNone/>
            </a:pPr>
            <a:endParaRPr lang="tr-TR" altLang="tr-TR" sz="2000" b="1" dirty="0">
              <a:solidFill>
                <a:srgbClr val="002060"/>
              </a:solidFill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 algn="r" eaLnBrk="1" hangingPunct="1">
              <a:buNone/>
            </a:pPr>
            <a:endParaRPr lang="tr-TR" altLang="tr-TR" sz="1400" b="1" dirty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 algn="r" eaLnBrk="1" hangingPunct="1">
              <a:buNone/>
            </a:pPr>
            <a:endParaRPr lang="tr-TR" altLang="tr-TR" sz="1400" b="1" dirty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  <a:p>
            <a:pPr algn="r" eaLnBrk="1" hangingPunct="1">
              <a:buNone/>
            </a:pPr>
            <a:endParaRPr lang="tr-TR" altLang="tr-TR" sz="1400" b="1" dirty="0">
              <a:latin typeface="Tahoma" pitchFamily="34" charset="0"/>
              <a:ea typeface="ＭＳ Ｐゴシック" pitchFamily="34" charset="-128"/>
              <a:cs typeface="Tahoma" pitchFamily="34" charset="0"/>
            </a:endParaRP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006F2ECD-ED13-49BE-80E7-FA739E329467}"/>
              </a:ext>
            </a:extLst>
          </p:cNvPr>
          <p:cNvSpPr/>
          <p:nvPr/>
        </p:nvSpPr>
        <p:spPr>
          <a:xfrm>
            <a:off x="1542209" y="492708"/>
            <a:ext cx="9125791" cy="1656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>
                <a:latin typeface="Arial Black" panose="020B0A04020102020204" pitchFamily="34" charset="0"/>
              </a:rPr>
              <a:t>GÜNCEL YAKLAŞIMLAR</a:t>
            </a:r>
          </a:p>
        </p:txBody>
      </p:sp>
      <p:sp>
        <p:nvSpPr>
          <p:cNvPr id="3" name="Yuvarlatılmış Dikdörtgen 2">
            <a:extLst>
              <a:ext uri="{FF2B5EF4-FFF2-40B4-BE49-F238E27FC236}">
                <a16:creationId xmlns:a16="http://schemas.microsoft.com/office/drawing/2014/main" id="{A3B283B1-C452-C140-8019-B279FD4A8039}"/>
              </a:ext>
            </a:extLst>
          </p:cNvPr>
          <p:cNvSpPr/>
          <p:nvPr/>
        </p:nvSpPr>
        <p:spPr>
          <a:xfrm>
            <a:off x="1542209" y="4368800"/>
            <a:ext cx="4740058" cy="1168400"/>
          </a:xfrm>
          <a:prstGeom prst="round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1203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17562" y="351588"/>
            <a:ext cx="9150438" cy="1368152"/>
          </a:xfrm>
          <a:solidFill>
            <a:schemeClr val="accent1"/>
          </a:solidFill>
        </p:spPr>
        <p:txBody>
          <a:bodyPr>
            <a:noAutofit/>
          </a:bodyPr>
          <a:lstStyle/>
          <a:p>
            <a:br>
              <a:rPr lang="tr-TR" b="1" i="1" dirty="0">
                <a:latin typeface="Arial Black" pitchFamily="34" charset="0"/>
              </a:rPr>
            </a:br>
            <a:r>
              <a:rPr lang="tr-TR" sz="3600" b="1" dirty="0">
                <a:solidFill>
                  <a:schemeClr val="bg1"/>
                </a:solidFill>
                <a:latin typeface="Arial Black" pitchFamily="34" charset="0"/>
              </a:rPr>
              <a:t>KLASİK YAKLAŞIM</a:t>
            </a:r>
            <a:br>
              <a:rPr lang="tr-TR" b="1" i="1" dirty="0">
                <a:latin typeface="Arial Black" pitchFamily="34" charset="0"/>
              </a:rPr>
            </a:br>
            <a:endParaRPr lang="tr-TR" b="1" i="1" dirty="0">
              <a:latin typeface="Arial Black" pitchFamily="34" charset="0"/>
            </a:endParaRP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81A3C743-19E3-4406-873E-5EDE0CEA855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17562" y="1719740"/>
          <a:ext cx="9150438" cy="51382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50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0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0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1961">
                <a:tc>
                  <a:txBody>
                    <a:bodyPr/>
                    <a:lstStyle/>
                    <a:p>
                      <a:r>
                        <a:rPr lang="tr-TR" b="1" dirty="0"/>
                        <a:t>Evre</a:t>
                      </a:r>
                      <a:endParaRPr lang="tr-TR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b="1" dirty="0" err="1"/>
                        <a:t>Fertilite</a:t>
                      </a:r>
                      <a:r>
                        <a:rPr lang="tr-TR" b="1" dirty="0"/>
                        <a:t> isteği olmayanlarda tedavi</a:t>
                      </a:r>
                      <a:endParaRPr lang="tr-TR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b="1" dirty="0" err="1"/>
                        <a:t>Fertilite</a:t>
                      </a:r>
                      <a:r>
                        <a:rPr lang="tr-TR" b="1" dirty="0"/>
                        <a:t> isteği olanlarda tedavi</a:t>
                      </a:r>
                      <a:endParaRPr lang="tr-TR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412">
                <a:tc>
                  <a:txBody>
                    <a:bodyPr/>
                    <a:lstStyle/>
                    <a:p>
                      <a:r>
                        <a:rPr lang="tr-TR" sz="1200" b="1" dirty="0"/>
                        <a:t>1A1,LVSI NEGATIF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BASİT HİSTEREKTOMİ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KONİZASYON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465">
                <a:tc>
                  <a:txBody>
                    <a:bodyPr/>
                    <a:lstStyle/>
                    <a:p>
                      <a:r>
                        <a:rPr lang="tr-TR" sz="1200" b="1" dirty="0"/>
                        <a:t>1A1 ,LVSI POSITIF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TİP 2 (B)RADIKAL</a:t>
                      </a:r>
                      <a:r>
                        <a:rPr lang="tr-TR" sz="1200" b="1" baseline="0" dirty="0"/>
                        <a:t> HİSTEREKTOMİ +PELVİK LENF NODU DİSEKSİYONU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TİP</a:t>
                      </a:r>
                      <a:r>
                        <a:rPr lang="tr-TR" sz="1200" b="1" baseline="0" dirty="0"/>
                        <a:t> 2(B)</a:t>
                      </a:r>
                      <a:r>
                        <a:rPr lang="tr-TR" sz="1200" b="1" dirty="0"/>
                        <a:t>RADIKAL</a:t>
                      </a:r>
                      <a:r>
                        <a:rPr lang="tr-TR" sz="1200" b="1" baseline="0" dirty="0"/>
                        <a:t> TRAKELEKTOMİ+PELVİK LENF NODU DİSEKSİYONU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1863">
                <a:tc>
                  <a:txBody>
                    <a:bodyPr/>
                    <a:lstStyle/>
                    <a:p>
                      <a:r>
                        <a:rPr lang="tr-TR" sz="1200" b="1" dirty="0"/>
                        <a:t>1A2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/>
                        <a:t>TİP 2 (B)RADIKAL</a:t>
                      </a:r>
                      <a:r>
                        <a:rPr lang="tr-TR" sz="1200" b="1" baseline="0" dirty="0"/>
                        <a:t> HİSTEREKTOMİ+PELVİK LENF NODU DİSEKSİYONU± PARAAORTİK LENF NODU ÖRNEKLEMESİ</a:t>
                      </a:r>
                      <a:endParaRPr lang="tr-TR" sz="1200" b="1" dirty="0"/>
                    </a:p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/>
                        <a:t>TİP 2 (B) RADIKAL</a:t>
                      </a:r>
                      <a:r>
                        <a:rPr lang="tr-TR" sz="1200" b="1" baseline="0" dirty="0"/>
                        <a:t> TRAKELEKTOMİ+PELVİK LENF NODU DİSEKSİYONU± PARAAORTİK LENF NODU ÖRNEKLEMESİ</a:t>
                      </a:r>
                      <a:endParaRPr lang="tr-TR" sz="1200" b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200" b="1" dirty="0"/>
                    </a:p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1863">
                <a:tc>
                  <a:txBody>
                    <a:bodyPr/>
                    <a:lstStyle/>
                    <a:p>
                      <a:r>
                        <a:rPr lang="tr-TR" sz="1200" b="1" dirty="0"/>
                        <a:t>1B1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/>
                        <a:t>TİP 3 (C)RADIKAL </a:t>
                      </a:r>
                      <a:r>
                        <a:rPr lang="tr-TR" sz="1200" b="1" baseline="0" dirty="0"/>
                        <a:t>HİSTEREKTOMİ+PELVİK LENF NODU DİSEKSİYONU± PARAAORTİK LENF NODU ÖRNEKLEMESİ</a:t>
                      </a:r>
                      <a:endParaRPr lang="tr-TR" sz="1200" b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200" b="1" dirty="0"/>
                    </a:p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/>
                        <a:t>TİP 3(C)RADIKAL</a:t>
                      </a:r>
                      <a:r>
                        <a:rPr lang="tr-TR" sz="1200" b="1" baseline="0" dirty="0"/>
                        <a:t> TRAKELEKTOMİ+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baseline="0" dirty="0"/>
                        <a:t>PELVİK LENF NODU DİSEKSİYONU± PARAAORTİK LENF NODU ÖRNEKLEMESİ</a:t>
                      </a:r>
                      <a:endParaRPr lang="tr-TR" sz="1200" b="1" dirty="0"/>
                    </a:p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47731">
                <a:tc>
                  <a:txBody>
                    <a:bodyPr/>
                    <a:lstStyle/>
                    <a:p>
                      <a:r>
                        <a:rPr lang="tr-TR" sz="1200" b="1" dirty="0"/>
                        <a:t>1B2/2A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200" b="1" dirty="0"/>
                        <a:t>TİP 3 (C)RADIKAL </a:t>
                      </a:r>
                      <a:r>
                        <a:rPr lang="tr-TR" sz="1200" b="1" baseline="0" dirty="0"/>
                        <a:t>HİSTEREKTOMİ+PELVİK LENF NODU DİSEKSİYONU± PARAAORTİK LENF NODU ÖRNEKLEMESİ</a:t>
                      </a:r>
                      <a:endParaRPr lang="tr-TR" sz="1200" b="1" dirty="0"/>
                    </a:p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4985">
                <a:tc>
                  <a:txBody>
                    <a:bodyPr/>
                    <a:lstStyle/>
                    <a:p>
                      <a:r>
                        <a:rPr lang="tr-TR" sz="1200" b="1" dirty="0"/>
                        <a:t>2B-4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tr-TR" sz="1200" b="1" dirty="0"/>
                        <a:t>KRT</a:t>
                      </a:r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endParaRPr lang="tr-TR" sz="1200" b="1" dirty="0">
                        <a:latin typeface="+mn-lt"/>
                      </a:endParaRPr>
                    </a:p>
                  </a:txBody>
                  <a:tcPr marL="68580" marR="68580"/>
                </a:tc>
                <a:extLst>
                  <a:ext uri="{0D108BD9-81ED-4DB2-BD59-A6C34878D82A}">
                    <a16:rowId xmlns:a16="http://schemas.microsoft.com/office/drawing/2014/main" val="2073022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867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ull size image for '    New classification system of radical hysterectomy: Emphasis on a three-dimensional anatomic template for parametrial resection&#10;&#10;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8" y="260648"/>
            <a:ext cx="6264696" cy="512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883532" y="5405311"/>
            <a:ext cx="8280920" cy="948343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>
                <a:solidFill>
                  <a:srgbClr val="FFFF00"/>
                </a:solidFill>
              </a:rPr>
              <a:t>Perioperative picture of horizontal resection lines on the ventral parametrium. A—paravesical space; B—umbilical ligament; C—ureter; B, C1, C2—resection lines on the ventral parametrium for types B, C1 and C2 radical hysterectomy</a:t>
            </a:r>
            <a:r>
              <a:rPr lang="tr-TR" dirty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750446" y="6491990"/>
            <a:ext cx="6619101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Cibula ,Marrow Gynecologic Oncology, 2011-08-01, Volume 122</a:t>
            </a:r>
          </a:p>
        </p:txBody>
      </p:sp>
    </p:spTree>
    <p:extLst>
      <p:ext uri="{BB962C8B-B14F-4D97-AF65-F5344CB8AC3E}">
        <p14:creationId xmlns:p14="http://schemas.microsoft.com/office/powerpoint/2010/main" val="470964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ull size image for '    New classification system of radical hysterectomy: Emphasis on a three-dimensional anatomic template for parametrial resection&#10;&#10;'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91" y="215798"/>
            <a:ext cx="6037403" cy="495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883531" y="4941168"/>
            <a:ext cx="8280920" cy="136815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>
                <a:solidFill>
                  <a:srgbClr val="FFFF00"/>
                </a:solidFill>
              </a:rPr>
              <a:t>Perioperative picture of resection lines on the dorsal parametrium. A—ureter; B—mesoureter; C—space between the recto-uterine ligament and mesoureter (hypogastric plexus); D—branches of the hypogastric plexus (white strips); E—recto-uterine ligament; F—cervix B, C1, C2—resection lines on the dorsal parametrium for types B, C1 and C2 radical hysterectomy</a:t>
            </a:r>
            <a:r>
              <a:rPr lang="tr-TR" b="1" dirty="0">
                <a:solidFill>
                  <a:srgbClr val="FFFF00"/>
                </a:solidFill>
              </a:rPr>
              <a:t>. 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714441" y="6490231"/>
            <a:ext cx="6619101" cy="332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prstClr val="white"/>
                </a:solidFill>
              </a:rPr>
              <a:t>Cibula ,Marrow Gynecologic Oncology, 2011-08-01, Volume 122</a:t>
            </a:r>
          </a:p>
        </p:txBody>
      </p:sp>
    </p:spTree>
    <p:extLst>
      <p:ext uri="{BB962C8B-B14F-4D97-AF65-F5344CB8AC3E}">
        <p14:creationId xmlns:p14="http://schemas.microsoft.com/office/powerpoint/2010/main" val="3640023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1630</Words>
  <Application>Microsoft Office PowerPoint</Application>
  <PresentationFormat>Geniş ekran</PresentationFormat>
  <Paragraphs>335</Paragraphs>
  <Slides>40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52" baseType="lpstr">
      <vt:lpstr>AdvOT46dcae81</vt:lpstr>
      <vt:lpstr>AdvOTce3d9a73</vt:lpstr>
      <vt:lpstr>AdvOTce3d9a73+20</vt:lpstr>
      <vt:lpstr>Arial</vt:lpstr>
      <vt:lpstr>Arial Black</vt:lpstr>
      <vt:lpstr>Calibri</vt:lpstr>
      <vt:lpstr>Calibri Light</vt:lpstr>
      <vt:lpstr>Comic Sans MS</vt:lpstr>
      <vt:lpstr>Lato Black</vt:lpstr>
      <vt:lpstr>Tahoma</vt:lpstr>
      <vt:lpstr>Wingdings</vt:lpstr>
      <vt:lpstr>Office Teması</vt:lpstr>
      <vt:lpstr>SERVİKS KANSERİNDE DAHA AZ RADİKAL CERRAHİ MÜMKÜN MÜ? FERTİLİTE KORUYUCU CERRAHİ ENDİKASYONLARI GENİŞLİYOR MU?</vt:lpstr>
      <vt:lpstr>PowerPoint Sunusu</vt:lpstr>
      <vt:lpstr>PowerPoint Sunusu</vt:lpstr>
      <vt:lpstr>PowerPoint Sunusu</vt:lpstr>
      <vt:lpstr>PowerPoint Sunusu</vt:lpstr>
      <vt:lpstr>PowerPoint Sunusu</vt:lpstr>
      <vt:lpstr> KLASİK YAKLAŞIM </vt:lpstr>
      <vt:lpstr>PowerPoint Sunusu</vt:lpstr>
      <vt:lpstr>PowerPoint Sunusu</vt:lpstr>
      <vt:lpstr>PowerPoint Sunusu</vt:lpstr>
      <vt:lpstr>PowerPoint Sunusu</vt:lpstr>
      <vt:lpstr>PowerPoint Sunusu</vt:lpstr>
      <vt:lpstr>ERKEN EVRE SERVİKS KANSERİNDE PARAMETRİAL TUTULUM</vt:lpstr>
      <vt:lpstr>PowerPoint Sunusu</vt:lpstr>
      <vt:lpstr>PowerPoint Sunusu</vt:lpstr>
      <vt:lpstr>PowerPoint Sunusu</vt:lpstr>
      <vt:lpstr>PowerPoint Sunusu</vt:lpstr>
      <vt:lpstr>Less versus more radical surgery in stage IB1 cervical cancer: A population-based study of long-term survival Jill H. Tseng, Alessia Aloisi, Yukio Sonoda, Ginger J. Gardner, Oliver Zivanovic, Nadeem R. Abu-Rustum, Mario M. Leitao Jr. Gynecologic Oncology 150 (2018) 44–49</vt:lpstr>
      <vt:lpstr>PowerPoint Sunusu</vt:lpstr>
      <vt:lpstr>PowerPoint Sunusu</vt:lpstr>
      <vt:lpstr>PowerPoint Sunusu</vt:lpstr>
      <vt:lpstr>PowerPoint Sunusu</vt:lpstr>
      <vt:lpstr>PowerPoint Sunusu</vt:lpstr>
      <vt:lpstr> Serviks kanserinde Fertilite Koruyucu Cerrahi  </vt:lpstr>
      <vt:lpstr>PowerPoint Sunusu</vt:lpstr>
      <vt:lpstr>PowerPoint Sunusu</vt:lpstr>
      <vt:lpstr>PowerPoint Sunusu</vt:lpstr>
      <vt:lpstr>PowerPoint Sunusu</vt:lpstr>
      <vt:lpstr>Oncological results and recurrent risk factors following abdominal radical trachelectomy: an updated series of 333 patients X Li  J Li  Z Jiang  L Xia  X Ju  X Chen  X Wu First published: 21 January 2019 https://doi.org/10.1111/1471-0528.15621</vt:lpstr>
      <vt:lpstr>Neoadjuvan KT sonrası fertilite koruyucu cerrahi</vt:lpstr>
      <vt:lpstr>PowerPoint Sunusu</vt:lpstr>
      <vt:lpstr>PowerPoint Sunusu</vt:lpstr>
      <vt:lpstr>PowerPoint Sunusu</vt:lpstr>
      <vt:lpstr>PowerPoint Sunusu</vt:lpstr>
      <vt:lpstr>Devam eden çalışma,  sonuçlar bekleniyor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SERVİKS KANSERİNDE DAHA AZ RADİKAL CERRAHİ MÜMKÜN MÜ?YÖNETİMİNDE GÜNCEL YAKLAŞIMLAR</dc:title>
  <dc:creator>hasan turan</dc:creator>
  <cp:lastModifiedBy>DJ ALPHA</cp:lastModifiedBy>
  <cp:revision>35</cp:revision>
  <dcterms:created xsi:type="dcterms:W3CDTF">2019-10-07T08:51:23Z</dcterms:created>
  <dcterms:modified xsi:type="dcterms:W3CDTF">2019-10-13T16:40:31Z</dcterms:modified>
</cp:coreProperties>
</file>