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tiff" ContentType="image/tif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60"/>
  </p:notesMasterIdLst>
  <p:sldIdLst>
    <p:sldId id="257" r:id="rId2"/>
    <p:sldId id="308" r:id="rId3"/>
    <p:sldId id="302" r:id="rId4"/>
    <p:sldId id="309" r:id="rId5"/>
    <p:sldId id="310" r:id="rId6"/>
    <p:sldId id="311" r:id="rId7"/>
    <p:sldId id="258" r:id="rId8"/>
    <p:sldId id="319" r:id="rId9"/>
    <p:sldId id="320" r:id="rId10"/>
    <p:sldId id="312" r:id="rId11"/>
    <p:sldId id="259" r:id="rId12"/>
    <p:sldId id="260" r:id="rId13"/>
    <p:sldId id="313" r:id="rId14"/>
    <p:sldId id="261" r:id="rId15"/>
    <p:sldId id="262" r:id="rId16"/>
    <p:sldId id="314" r:id="rId17"/>
    <p:sldId id="315" r:id="rId18"/>
    <p:sldId id="316" r:id="rId19"/>
    <p:sldId id="317" r:id="rId20"/>
    <p:sldId id="263" r:id="rId21"/>
    <p:sldId id="264" r:id="rId22"/>
    <p:sldId id="331" r:id="rId23"/>
    <p:sldId id="332" r:id="rId24"/>
    <p:sldId id="333" r:id="rId25"/>
    <p:sldId id="334" r:id="rId26"/>
    <p:sldId id="335" r:id="rId27"/>
    <p:sldId id="336" r:id="rId28"/>
    <p:sldId id="337" r:id="rId29"/>
    <p:sldId id="338" r:id="rId30"/>
    <p:sldId id="339" r:id="rId31"/>
    <p:sldId id="340" r:id="rId32"/>
    <p:sldId id="341" r:id="rId33"/>
    <p:sldId id="342" r:id="rId34"/>
    <p:sldId id="344" r:id="rId35"/>
    <p:sldId id="345" r:id="rId36"/>
    <p:sldId id="346" r:id="rId37"/>
    <p:sldId id="347" r:id="rId38"/>
    <p:sldId id="294" r:id="rId39"/>
    <p:sldId id="283" r:id="rId40"/>
    <p:sldId id="284" r:id="rId41"/>
    <p:sldId id="318" r:id="rId42"/>
    <p:sldId id="325" r:id="rId43"/>
    <p:sldId id="326" r:id="rId44"/>
    <p:sldId id="327" r:id="rId45"/>
    <p:sldId id="321" r:id="rId46"/>
    <p:sldId id="322" r:id="rId47"/>
    <p:sldId id="306" r:id="rId48"/>
    <p:sldId id="348" r:id="rId49"/>
    <p:sldId id="303" r:id="rId50"/>
    <p:sldId id="304" r:id="rId51"/>
    <p:sldId id="305" r:id="rId52"/>
    <p:sldId id="307" r:id="rId53"/>
    <p:sldId id="324" r:id="rId54"/>
    <p:sldId id="329" r:id="rId55"/>
    <p:sldId id="330" r:id="rId56"/>
    <p:sldId id="265" r:id="rId57"/>
    <p:sldId id="328" r:id="rId58"/>
    <p:sldId id="291" r:id="rId59"/>
  </p:sldIdLst>
  <p:sldSz cx="12192000" cy="6858000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616BC"/>
    <a:srgbClr val="01EF21"/>
    <a:srgbClr val="C1F1E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Orta Stil 2 - Vurgu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Orta Stil 2 - Vurgu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93296810-A885-4BE3-A3E7-6D5BEEA58F35}" styleName="Orta Stil 2 - Vurgu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9DCAF9ED-07DC-4A11-8D7F-57B35C25682E}" styleName="Orta Stil 1 - Vurgu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2888" autoAdjust="0"/>
    <p:restoredTop sz="94660"/>
  </p:normalViewPr>
  <p:slideViewPr>
    <p:cSldViewPr snapToGrid="0">
      <p:cViewPr varScale="1">
        <p:scale>
          <a:sx n="72" d="100"/>
          <a:sy n="72" d="100"/>
        </p:scale>
        <p:origin x="324" y="6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microsoft.com/office/2015/10/relationships/revisionInfo" Target="revisionInfo.xml"/><Relationship Id="rId5" Type="http://schemas.openxmlformats.org/officeDocument/2006/relationships/slide" Target="slides/slide4.xml"/><Relationship Id="rId61" Type="http://schemas.openxmlformats.org/officeDocument/2006/relationships/presProps" Target="presProps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0ECC411-4B9F-4A66-9495-F9B17EAF2408}" type="doc">
      <dgm:prSet loTypeId="urn:microsoft.com/office/officeart/2005/8/layout/vList2" loCatId="list" qsTypeId="urn:microsoft.com/office/officeart/2005/8/quickstyle/3d3" qsCatId="3D" csTypeId="urn:microsoft.com/office/officeart/2005/8/colors/accent1_2" csCatId="accent1" phldr="1"/>
      <dgm:spPr/>
      <dgm:t>
        <a:bodyPr/>
        <a:lstStyle/>
        <a:p>
          <a:endParaRPr lang="tr-TR"/>
        </a:p>
      </dgm:t>
    </dgm:pt>
    <dgm:pt modelId="{8BFEDAD3-041C-4504-AE0B-83A11A55E075}">
      <dgm:prSet custT="1"/>
      <dgm:spPr/>
      <dgm:t>
        <a:bodyPr/>
        <a:lstStyle/>
        <a:p>
          <a:pPr rtl="0"/>
          <a:r>
            <a:rPr lang="tr-TR" sz="2800" b="1" i="0" dirty="0">
              <a:latin typeface="Arial" charset="0"/>
              <a:ea typeface="Arial" charset="0"/>
              <a:cs typeface="Arial" charset="0"/>
            </a:rPr>
            <a:t>Lezyon &gt;2 yıl </a:t>
          </a:r>
          <a:r>
            <a:rPr lang="tr-TR" sz="2800" b="1" i="0" dirty="0" err="1">
              <a:latin typeface="Arial" charset="0"/>
              <a:ea typeface="Arial" charset="0"/>
              <a:cs typeface="Arial" charset="0"/>
            </a:rPr>
            <a:t>persiste</a:t>
          </a:r>
          <a:r>
            <a:rPr lang="tr-TR" sz="2800" b="1" i="0" dirty="0">
              <a:latin typeface="Arial" charset="0"/>
              <a:ea typeface="Arial" charset="0"/>
              <a:cs typeface="Arial" charset="0"/>
            </a:rPr>
            <a:t> ediyor</a:t>
          </a:r>
        </a:p>
      </dgm:t>
    </dgm:pt>
    <dgm:pt modelId="{07FA2C7D-197F-4BBC-B5F0-CDAF4E39C95F}" type="parTrans" cxnId="{B41E2F4B-4486-4260-A2DF-6F5AC30BFA41}">
      <dgm:prSet/>
      <dgm:spPr/>
      <dgm:t>
        <a:bodyPr/>
        <a:lstStyle/>
        <a:p>
          <a:endParaRPr lang="tr-TR"/>
        </a:p>
      </dgm:t>
    </dgm:pt>
    <dgm:pt modelId="{A30F4A9F-C1B1-451D-95D3-2B4E929F8962}" type="sibTrans" cxnId="{B41E2F4B-4486-4260-A2DF-6F5AC30BFA41}">
      <dgm:prSet/>
      <dgm:spPr/>
      <dgm:t>
        <a:bodyPr/>
        <a:lstStyle/>
        <a:p>
          <a:endParaRPr lang="tr-TR"/>
        </a:p>
      </dgm:t>
    </dgm:pt>
    <dgm:pt modelId="{3381AB47-5FD7-4011-BF85-CCE2EC747FA9}">
      <dgm:prSet custT="1"/>
      <dgm:spPr/>
      <dgm:t>
        <a:bodyPr/>
        <a:lstStyle/>
        <a:p>
          <a:pPr rtl="0"/>
          <a:r>
            <a:rPr lang="tr-TR" sz="2800" b="1" i="0" dirty="0" err="1">
              <a:latin typeface="Arial" charset="0"/>
              <a:ea typeface="Arial" charset="0"/>
              <a:cs typeface="Arial" charset="0"/>
            </a:rPr>
            <a:t>Sitolojik</a:t>
          </a:r>
          <a:r>
            <a:rPr lang="tr-TR" sz="2800" b="1" i="0" dirty="0">
              <a:latin typeface="Arial" charset="0"/>
              <a:ea typeface="Arial" charset="0"/>
              <a:cs typeface="Arial" charset="0"/>
            </a:rPr>
            <a:t> değerlendirmede lezyon ilerliyor</a:t>
          </a:r>
        </a:p>
      </dgm:t>
    </dgm:pt>
    <dgm:pt modelId="{847B42FD-E515-498A-922A-157E9AB77918}" type="parTrans" cxnId="{321DDCC1-8272-47E9-AF0F-E43DADDB154A}">
      <dgm:prSet/>
      <dgm:spPr/>
      <dgm:t>
        <a:bodyPr/>
        <a:lstStyle/>
        <a:p>
          <a:endParaRPr lang="tr-TR"/>
        </a:p>
      </dgm:t>
    </dgm:pt>
    <dgm:pt modelId="{FF2F6FB2-3F40-4C33-98A0-106A5852BDBD}" type="sibTrans" cxnId="{321DDCC1-8272-47E9-AF0F-E43DADDB154A}">
      <dgm:prSet/>
      <dgm:spPr/>
      <dgm:t>
        <a:bodyPr/>
        <a:lstStyle/>
        <a:p>
          <a:endParaRPr lang="tr-TR"/>
        </a:p>
      </dgm:t>
    </dgm:pt>
    <dgm:pt modelId="{80D203E7-0594-4705-A4C1-E80A20C48347}">
      <dgm:prSet/>
      <dgm:spPr/>
      <dgm:t>
        <a:bodyPr/>
        <a:lstStyle/>
        <a:p>
          <a:pPr rtl="0"/>
          <a:r>
            <a:rPr lang="tr-TR" dirty="0"/>
            <a:t>ASC-US       ASC-H         LGSIL       HGSIL</a:t>
          </a:r>
        </a:p>
      </dgm:t>
    </dgm:pt>
    <dgm:pt modelId="{A1BC915D-0854-4CB0-9D17-2B9523EE11A9}" type="parTrans" cxnId="{5C89F551-300B-406C-9639-CB5405548511}">
      <dgm:prSet/>
      <dgm:spPr/>
      <dgm:t>
        <a:bodyPr/>
        <a:lstStyle/>
        <a:p>
          <a:endParaRPr lang="tr-TR"/>
        </a:p>
      </dgm:t>
    </dgm:pt>
    <dgm:pt modelId="{F061DB43-3F93-460C-B5A9-4520E880EBB7}" type="sibTrans" cxnId="{5C89F551-300B-406C-9639-CB5405548511}">
      <dgm:prSet/>
      <dgm:spPr/>
      <dgm:t>
        <a:bodyPr/>
        <a:lstStyle/>
        <a:p>
          <a:endParaRPr lang="tr-TR"/>
        </a:p>
      </dgm:t>
    </dgm:pt>
    <dgm:pt modelId="{FF2F9B96-7C13-41E2-926C-308748B8878F}">
      <dgm:prSet custT="1"/>
      <dgm:spPr/>
      <dgm:t>
        <a:bodyPr/>
        <a:lstStyle/>
        <a:p>
          <a:pPr rtl="0"/>
          <a:r>
            <a:rPr lang="tr-TR" sz="2800" b="1" i="0" dirty="0">
              <a:latin typeface="Arial" charset="0"/>
              <a:ea typeface="Arial" charset="0"/>
              <a:cs typeface="Arial" charset="0"/>
            </a:rPr>
            <a:t>Sitoloji ASC-US veya LGSIL</a:t>
          </a:r>
        </a:p>
      </dgm:t>
    </dgm:pt>
    <dgm:pt modelId="{FD372052-EBB2-4BFA-8E0A-8964FA5763B4}" type="parTrans" cxnId="{426A112D-5FDC-429B-8CD2-C2006AB08ED4}">
      <dgm:prSet/>
      <dgm:spPr/>
      <dgm:t>
        <a:bodyPr/>
        <a:lstStyle/>
        <a:p>
          <a:endParaRPr lang="tr-TR"/>
        </a:p>
      </dgm:t>
    </dgm:pt>
    <dgm:pt modelId="{34819E1B-7A06-4584-8C4E-DFBA357F2AB8}" type="sibTrans" cxnId="{426A112D-5FDC-429B-8CD2-C2006AB08ED4}">
      <dgm:prSet/>
      <dgm:spPr/>
      <dgm:t>
        <a:bodyPr/>
        <a:lstStyle/>
        <a:p>
          <a:endParaRPr lang="tr-TR"/>
        </a:p>
      </dgm:t>
    </dgm:pt>
    <dgm:pt modelId="{4A62A93A-2765-4AFC-A7D0-1CD2C7BEBF17}">
      <dgm:prSet/>
      <dgm:spPr/>
      <dgm:t>
        <a:bodyPr/>
        <a:lstStyle/>
        <a:p>
          <a:pPr rtl="0"/>
          <a:r>
            <a:rPr lang="tr-TR" dirty="0" err="1"/>
            <a:t>Kolposkopi</a:t>
          </a:r>
          <a:r>
            <a:rPr lang="tr-TR" dirty="0"/>
            <a:t> yetersiz ECC &gt;CIN1</a:t>
          </a:r>
        </a:p>
      </dgm:t>
    </dgm:pt>
    <dgm:pt modelId="{816DD2EA-C578-4B1A-862B-0486B0B2E732}" type="parTrans" cxnId="{1365D7B3-4DD1-47E3-B3D2-7C9F5380D01F}">
      <dgm:prSet/>
      <dgm:spPr/>
      <dgm:t>
        <a:bodyPr/>
        <a:lstStyle/>
        <a:p>
          <a:endParaRPr lang="tr-TR"/>
        </a:p>
      </dgm:t>
    </dgm:pt>
    <dgm:pt modelId="{5FDC8656-1F1D-4E8B-B02C-CEB1860670B8}" type="sibTrans" cxnId="{1365D7B3-4DD1-47E3-B3D2-7C9F5380D01F}">
      <dgm:prSet/>
      <dgm:spPr/>
      <dgm:t>
        <a:bodyPr/>
        <a:lstStyle/>
        <a:p>
          <a:endParaRPr lang="tr-TR"/>
        </a:p>
      </dgm:t>
    </dgm:pt>
    <dgm:pt modelId="{7CDD0069-6843-4886-9BCD-FCAECB44FFC4}">
      <dgm:prSet custT="1"/>
      <dgm:spPr/>
      <dgm:t>
        <a:bodyPr/>
        <a:lstStyle/>
        <a:p>
          <a:pPr rtl="0"/>
          <a:r>
            <a:rPr lang="tr-TR" sz="2800" b="1" i="0" dirty="0">
              <a:latin typeface="Arial" charset="0"/>
              <a:ea typeface="Arial" charset="0"/>
              <a:cs typeface="Arial" charset="0"/>
            </a:rPr>
            <a:t>Sitoloji ASC-H veya HGSIL</a:t>
          </a:r>
        </a:p>
      </dgm:t>
    </dgm:pt>
    <dgm:pt modelId="{2F99282C-211C-4968-AF90-E0D7F979FB50}" type="parTrans" cxnId="{A5589CE2-B47C-41D5-8439-F5098A804F91}">
      <dgm:prSet/>
      <dgm:spPr/>
      <dgm:t>
        <a:bodyPr/>
        <a:lstStyle/>
        <a:p>
          <a:endParaRPr lang="tr-TR"/>
        </a:p>
      </dgm:t>
    </dgm:pt>
    <dgm:pt modelId="{89B01C6C-BFD2-408C-AC35-8F3F791CC15A}" type="sibTrans" cxnId="{A5589CE2-B47C-41D5-8439-F5098A804F91}">
      <dgm:prSet/>
      <dgm:spPr/>
      <dgm:t>
        <a:bodyPr/>
        <a:lstStyle/>
        <a:p>
          <a:endParaRPr lang="tr-TR"/>
        </a:p>
      </dgm:t>
    </dgm:pt>
    <dgm:pt modelId="{3EF9BB69-533F-4E10-8228-6CBF765E0BA3}">
      <dgm:prSet/>
      <dgm:spPr/>
      <dgm:t>
        <a:bodyPr/>
        <a:lstStyle/>
        <a:p>
          <a:pPr rtl="0"/>
          <a:r>
            <a:rPr lang="tr-TR" dirty="0" err="1"/>
            <a:t>Kolposkopide</a:t>
          </a:r>
          <a:r>
            <a:rPr lang="tr-TR" dirty="0"/>
            <a:t> lezyon yok, ancak </a:t>
          </a:r>
          <a:r>
            <a:rPr lang="tr-TR" dirty="0" err="1"/>
            <a:t>biopsi</a:t>
          </a:r>
          <a:r>
            <a:rPr lang="tr-TR" dirty="0"/>
            <a:t> CIN1, ECC (+)</a:t>
          </a:r>
        </a:p>
      </dgm:t>
    </dgm:pt>
    <dgm:pt modelId="{BD1D5347-F1B0-41A9-810E-5999DCC08343}" type="parTrans" cxnId="{6627CF0C-20C5-4322-B478-F61BD0C5F870}">
      <dgm:prSet/>
      <dgm:spPr/>
      <dgm:t>
        <a:bodyPr/>
        <a:lstStyle/>
        <a:p>
          <a:endParaRPr lang="tr-TR"/>
        </a:p>
      </dgm:t>
    </dgm:pt>
    <dgm:pt modelId="{BF007FB1-893A-4633-ABB1-4E63BB3F674A}" type="sibTrans" cxnId="{6627CF0C-20C5-4322-B478-F61BD0C5F870}">
      <dgm:prSet/>
      <dgm:spPr/>
      <dgm:t>
        <a:bodyPr/>
        <a:lstStyle/>
        <a:p>
          <a:endParaRPr lang="tr-TR"/>
        </a:p>
      </dgm:t>
    </dgm:pt>
    <dgm:pt modelId="{5C9062CE-0C76-4288-894A-A7D81104A0A7}" type="pres">
      <dgm:prSet presAssocID="{D0ECC411-4B9F-4A66-9495-F9B17EAF2408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7C02DEB5-2F62-4C0A-BACB-E34B0D9FE461}" type="pres">
      <dgm:prSet presAssocID="{8BFEDAD3-041C-4504-AE0B-83A11A55E075}" presName="parentText" presStyleLbl="node1" presStyleIdx="0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CA12ECBF-F3C3-4434-A2E9-B9CB96DFE7C7}" type="pres">
      <dgm:prSet presAssocID="{A30F4A9F-C1B1-451D-95D3-2B4E929F8962}" presName="spacer" presStyleCnt="0"/>
      <dgm:spPr/>
    </dgm:pt>
    <dgm:pt modelId="{B77D152B-7091-4ECB-B9D9-91B2754C68D5}" type="pres">
      <dgm:prSet presAssocID="{3381AB47-5FD7-4011-BF85-CCE2EC747FA9}" presName="parentText" presStyleLbl="node1" presStyleIdx="1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5253B40B-B75B-4111-BF7E-62DD8B670FE6}" type="pres">
      <dgm:prSet presAssocID="{3381AB47-5FD7-4011-BF85-CCE2EC747FA9}" presName="childText" presStyleLbl="revTx" presStyleIdx="0" presStyleCnt="3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1BE5FE65-61F1-45FB-98BD-6CDECE01F77B}" type="pres">
      <dgm:prSet presAssocID="{FF2F9B96-7C13-41E2-926C-308748B8878F}" presName="parentText" presStyleLbl="node1" presStyleIdx="2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C73177E4-1370-45C4-8156-F486DE7A6B72}" type="pres">
      <dgm:prSet presAssocID="{FF2F9B96-7C13-41E2-926C-308748B8878F}" presName="childText" presStyleLbl="revTx" presStyleIdx="1" presStyleCnt="3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E0CF58F5-7F59-41D3-B587-D310D25AC0DE}" type="pres">
      <dgm:prSet presAssocID="{7CDD0069-6843-4886-9BCD-FCAECB44FFC4}" presName="parentText" presStyleLbl="node1" presStyleIdx="3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AD5FE7C7-4147-4EC6-A9F5-8FDED2ED0945}" type="pres">
      <dgm:prSet presAssocID="{7CDD0069-6843-4886-9BCD-FCAECB44FFC4}" presName="childText" presStyleLbl="revTx" presStyleIdx="2" presStyleCnt="3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A26BF0BC-EE37-4529-BFF2-648407E81122}" type="presOf" srcId="{7CDD0069-6843-4886-9BCD-FCAECB44FFC4}" destId="{E0CF58F5-7F59-41D3-B587-D310D25AC0DE}" srcOrd="0" destOrd="0" presId="urn:microsoft.com/office/officeart/2005/8/layout/vList2"/>
    <dgm:cxn modelId="{1365D7B3-4DD1-47E3-B3D2-7C9F5380D01F}" srcId="{FF2F9B96-7C13-41E2-926C-308748B8878F}" destId="{4A62A93A-2765-4AFC-A7D0-1CD2C7BEBF17}" srcOrd="0" destOrd="0" parTransId="{816DD2EA-C578-4B1A-862B-0486B0B2E732}" sibTransId="{5FDC8656-1F1D-4E8B-B02C-CEB1860670B8}"/>
    <dgm:cxn modelId="{5C89F551-300B-406C-9639-CB5405548511}" srcId="{3381AB47-5FD7-4011-BF85-CCE2EC747FA9}" destId="{80D203E7-0594-4705-A4C1-E80A20C48347}" srcOrd="0" destOrd="0" parTransId="{A1BC915D-0854-4CB0-9D17-2B9523EE11A9}" sibTransId="{F061DB43-3F93-460C-B5A9-4520E880EBB7}"/>
    <dgm:cxn modelId="{C5E71AC8-C0EA-4A17-8629-06B665FBD7CA}" type="presOf" srcId="{4A62A93A-2765-4AFC-A7D0-1CD2C7BEBF17}" destId="{C73177E4-1370-45C4-8156-F486DE7A6B72}" srcOrd="0" destOrd="0" presId="urn:microsoft.com/office/officeart/2005/8/layout/vList2"/>
    <dgm:cxn modelId="{FFA45970-E086-4B55-8B6B-150286B7ADA1}" type="presOf" srcId="{3381AB47-5FD7-4011-BF85-CCE2EC747FA9}" destId="{B77D152B-7091-4ECB-B9D9-91B2754C68D5}" srcOrd="0" destOrd="0" presId="urn:microsoft.com/office/officeart/2005/8/layout/vList2"/>
    <dgm:cxn modelId="{6627CF0C-20C5-4322-B478-F61BD0C5F870}" srcId="{7CDD0069-6843-4886-9BCD-FCAECB44FFC4}" destId="{3EF9BB69-533F-4E10-8228-6CBF765E0BA3}" srcOrd="0" destOrd="0" parTransId="{BD1D5347-F1B0-41A9-810E-5999DCC08343}" sibTransId="{BF007FB1-893A-4633-ABB1-4E63BB3F674A}"/>
    <dgm:cxn modelId="{292C2212-AB6E-4FBC-92B7-429F03375CC1}" type="presOf" srcId="{3EF9BB69-533F-4E10-8228-6CBF765E0BA3}" destId="{AD5FE7C7-4147-4EC6-A9F5-8FDED2ED0945}" srcOrd="0" destOrd="0" presId="urn:microsoft.com/office/officeart/2005/8/layout/vList2"/>
    <dgm:cxn modelId="{A324C541-179F-4A10-9A54-FBCD4AB70A4E}" type="presOf" srcId="{FF2F9B96-7C13-41E2-926C-308748B8878F}" destId="{1BE5FE65-61F1-45FB-98BD-6CDECE01F77B}" srcOrd="0" destOrd="0" presId="urn:microsoft.com/office/officeart/2005/8/layout/vList2"/>
    <dgm:cxn modelId="{6C6092BC-6E6A-457E-9D4C-1FFF007BF949}" type="presOf" srcId="{D0ECC411-4B9F-4A66-9495-F9B17EAF2408}" destId="{5C9062CE-0C76-4288-894A-A7D81104A0A7}" srcOrd="0" destOrd="0" presId="urn:microsoft.com/office/officeart/2005/8/layout/vList2"/>
    <dgm:cxn modelId="{A5589CE2-B47C-41D5-8439-F5098A804F91}" srcId="{D0ECC411-4B9F-4A66-9495-F9B17EAF2408}" destId="{7CDD0069-6843-4886-9BCD-FCAECB44FFC4}" srcOrd="3" destOrd="0" parTransId="{2F99282C-211C-4968-AF90-E0D7F979FB50}" sibTransId="{89B01C6C-BFD2-408C-AC35-8F3F791CC15A}"/>
    <dgm:cxn modelId="{321DDCC1-8272-47E9-AF0F-E43DADDB154A}" srcId="{D0ECC411-4B9F-4A66-9495-F9B17EAF2408}" destId="{3381AB47-5FD7-4011-BF85-CCE2EC747FA9}" srcOrd="1" destOrd="0" parTransId="{847B42FD-E515-498A-922A-157E9AB77918}" sibTransId="{FF2F6FB2-3F40-4C33-98A0-106A5852BDBD}"/>
    <dgm:cxn modelId="{426A112D-5FDC-429B-8CD2-C2006AB08ED4}" srcId="{D0ECC411-4B9F-4A66-9495-F9B17EAF2408}" destId="{FF2F9B96-7C13-41E2-926C-308748B8878F}" srcOrd="2" destOrd="0" parTransId="{FD372052-EBB2-4BFA-8E0A-8964FA5763B4}" sibTransId="{34819E1B-7A06-4584-8C4E-DFBA357F2AB8}"/>
    <dgm:cxn modelId="{2B2A5D62-1041-47C9-BB8C-B698C0B87424}" type="presOf" srcId="{8BFEDAD3-041C-4504-AE0B-83A11A55E075}" destId="{7C02DEB5-2F62-4C0A-BACB-E34B0D9FE461}" srcOrd="0" destOrd="0" presId="urn:microsoft.com/office/officeart/2005/8/layout/vList2"/>
    <dgm:cxn modelId="{B41E2F4B-4486-4260-A2DF-6F5AC30BFA41}" srcId="{D0ECC411-4B9F-4A66-9495-F9B17EAF2408}" destId="{8BFEDAD3-041C-4504-AE0B-83A11A55E075}" srcOrd="0" destOrd="0" parTransId="{07FA2C7D-197F-4BBC-B5F0-CDAF4E39C95F}" sibTransId="{A30F4A9F-C1B1-451D-95D3-2B4E929F8962}"/>
    <dgm:cxn modelId="{78872A49-31DE-4638-8F38-50E0835EB625}" type="presOf" srcId="{80D203E7-0594-4705-A4C1-E80A20C48347}" destId="{5253B40B-B75B-4111-BF7E-62DD8B670FE6}" srcOrd="0" destOrd="0" presId="urn:microsoft.com/office/officeart/2005/8/layout/vList2"/>
    <dgm:cxn modelId="{BBDD849A-C825-4C75-9472-56557373926F}" type="presParOf" srcId="{5C9062CE-0C76-4288-894A-A7D81104A0A7}" destId="{7C02DEB5-2F62-4C0A-BACB-E34B0D9FE461}" srcOrd="0" destOrd="0" presId="urn:microsoft.com/office/officeart/2005/8/layout/vList2"/>
    <dgm:cxn modelId="{4FB0F874-7F9C-4EF3-B1BE-FA98B273C8E1}" type="presParOf" srcId="{5C9062CE-0C76-4288-894A-A7D81104A0A7}" destId="{CA12ECBF-F3C3-4434-A2E9-B9CB96DFE7C7}" srcOrd="1" destOrd="0" presId="urn:microsoft.com/office/officeart/2005/8/layout/vList2"/>
    <dgm:cxn modelId="{CB5DA0EE-FD0E-4837-9D5E-3B53D585C385}" type="presParOf" srcId="{5C9062CE-0C76-4288-894A-A7D81104A0A7}" destId="{B77D152B-7091-4ECB-B9D9-91B2754C68D5}" srcOrd="2" destOrd="0" presId="urn:microsoft.com/office/officeart/2005/8/layout/vList2"/>
    <dgm:cxn modelId="{7BA2BABB-80E4-4DBE-A649-615076D7BE53}" type="presParOf" srcId="{5C9062CE-0C76-4288-894A-A7D81104A0A7}" destId="{5253B40B-B75B-4111-BF7E-62DD8B670FE6}" srcOrd="3" destOrd="0" presId="urn:microsoft.com/office/officeart/2005/8/layout/vList2"/>
    <dgm:cxn modelId="{612B5654-9AF5-4978-9617-B154E6FD1D96}" type="presParOf" srcId="{5C9062CE-0C76-4288-894A-A7D81104A0A7}" destId="{1BE5FE65-61F1-45FB-98BD-6CDECE01F77B}" srcOrd="4" destOrd="0" presId="urn:microsoft.com/office/officeart/2005/8/layout/vList2"/>
    <dgm:cxn modelId="{C728A3F0-DBA5-4AE1-8B5F-A49566F08DEA}" type="presParOf" srcId="{5C9062CE-0C76-4288-894A-A7D81104A0A7}" destId="{C73177E4-1370-45C4-8156-F486DE7A6B72}" srcOrd="5" destOrd="0" presId="urn:microsoft.com/office/officeart/2005/8/layout/vList2"/>
    <dgm:cxn modelId="{6F86BD7E-33CE-4D9E-BAB3-7C147D6ED191}" type="presParOf" srcId="{5C9062CE-0C76-4288-894A-A7D81104A0A7}" destId="{E0CF58F5-7F59-41D3-B587-D310D25AC0DE}" srcOrd="6" destOrd="0" presId="urn:microsoft.com/office/officeart/2005/8/layout/vList2"/>
    <dgm:cxn modelId="{DD1254C8-FE3F-4A72-B46D-5646602ED3F0}" type="presParOf" srcId="{5C9062CE-0C76-4288-894A-A7D81104A0A7}" destId="{AD5FE7C7-4147-4EC6-A9F5-8FDED2ED0945}" srcOrd="7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 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8D5EE9D-4A14-A542-B556-6415042E6B89}" type="datetimeFigureOut">
              <a:rPr lang="tr-TR" smtClean="0"/>
              <a:t>12.10.2018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Ana metin stillerini düzenlemek için tıklayın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 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B5BC3F9-7047-E54E-803A-8325E24BC240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40719174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 smtClean="0"/>
              <a:t>Lower </a:t>
            </a:r>
            <a:r>
              <a:rPr lang="en-US" b="1" dirty="0" err="1" smtClean="0"/>
              <a:t>Anogenital</a:t>
            </a:r>
            <a:r>
              <a:rPr lang="en-US" b="1" dirty="0" smtClean="0"/>
              <a:t> Squamous Terminology</a:t>
            </a:r>
            <a:endParaRPr lang="en-US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BFF58F-B663-1A46-90FE-FA73EA4605EF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236266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 p16 and </a:t>
            </a:r>
            <a:r>
              <a:rPr lang="en-US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survivin</a:t>
            </a:r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expressions showed the presence of statistical significance in cervical cancer, CINI,</a:t>
            </a:r>
            <a:r>
              <a:rPr lang="tr-TR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CINII, CINIII and normal cervical tissues (P b 0.05), and the comparison also revealed statistical significance</a:t>
            </a:r>
            <a:r>
              <a:rPr lang="tr-TR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among groups (all P b 0.05);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E88085-D85C-48E4-83AF-EBF05A4AF38E}" type="slidenum">
              <a:rPr lang="tr-TR" smtClean="0"/>
              <a:t>5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23235332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LAST does not recommend using the p16INK4a IHC in case</a:t>
            </a:r>
            <a:r>
              <a:rPr lang="tr-TR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of clearly normal or LSIL/CIN1 histology and unequivocal</a:t>
            </a:r>
            <a:r>
              <a:rPr lang="tr-TR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CIN3. LAST recommends using the p16INK4a IHC for the</a:t>
            </a:r>
            <a:r>
              <a:rPr lang="tr-TR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differential diagnosis between HSIL and histopathologic</a:t>
            </a:r>
            <a:r>
              <a:rPr lang="tr-TR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micmics</a:t>
            </a:r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of </a:t>
            </a:r>
            <a:r>
              <a:rPr lang="en-US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precancers</a:t>
            </a:r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such as immature metaplasia, atrophy</a:t>
            </a:r>
            <a:r>
              <a:rPr lang="tr-TR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or reparative epithelial changes (Figs. 4 and 5). Further,</a:t>
            </a:r>
            <a:r>
              <a:rPr lang="tr-TR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LAST recommends using p16INK4a IHC if the</a:t>
            </a:r>
            <a:r>
              <a:rPr lang="tr-TR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pathologist is entertaining an H&amp;E morphologic interpretation</a:t>
            </a:r>
            <a:r>
              <a:rPr lang="tr-TR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of CIN 2 (under the old terminology) to decide</a:t>
            </a:r>
            <a:r>
              <a:rPr lang="tr-TR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whether the lesion should be called LSIL (p16INK4a-negative)</a:t>
            </a:r>
            <a:r>
              <a:rPr lang="tr-TR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or HSIL (p16-positive in more than one third of the</a:t>
            </a:r>
            <a:r>
              <a:rPr lang="tr-TR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epithelium) (Fig. 4). Finally, LAST recommends using the</a:t>
            </a:r>
          </a:p>
          <a:p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p16INK4a IHC as an adjudication tool for cases in which</a:t>
            </a:r>
            <a:r>
              <a:rPr lang="tr-TR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there is professional disagreement in interpretation, with</a:t>
            </a:r>
            <a:r>
              <a:rPr lang="tr-TR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 caveat that the differential diagnosis includes a precancerous</a:t>
            </a:r>
            <a:r>
              <a:rPr lang="tr-TR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lesion.49</a:t>
            </a:r>
          </a:p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E88085-D85C-48E4-83AF-EBF05A4AF38E}" type="slidenum">
              <a:rPr lang="tr-TR" smtClean="0"/>
              <a:t>6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99183264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Many of the advantages and limitations of FDG PET–CT are related to its ability to detect increased metabolic</a:t>
            </a:r>
            <a:r>
              <a:rPr lang="tr-TR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activity, resulting in greater sensitivity of tumor detection</a:t>
            </a:r>
            <a:r>
              <a:rPr lang="tr-TR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relative to conventional imaging, but at the cost of increased</a:t>
            </a:r>
            <a:r>
              <a:rPr lang="tr-TR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risk for false positives [1]. Whole-body imaging</a:t>
            </a:r>
            <a:r>
              <a:rPr lang="tr-TR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affords comprehensive evaluation of the anatomic extent</a:t>
            </a:r>
            <a:r>
              <a:rPr lang="tr-TR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of a cancer spread at initial presentation and detection of</a:t>
            </a:r>
            <a:r>
              <a:rPr lang="tr-TR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residual and recurrent tumor in follow-up.</a:t>
            </a:r>
            <a:endParaRPr lang="tr-TR" sz="1200" b="0" i="0" u="none" strike="noStrike" kern="1200" baseline="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First, not all tumors are reliably FDG-avid. Those</a:t>
            </a:r>
            <a:r>
              <a:rPr lang="tr-TR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with low-grade histology (some endometrial cancers) and</a:t>
            </a:r>
            <a:r>
              <a:rPr lang="tr-TR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those that are predominantly mucinous (some ovarian</a:t>
            </a:r>
            <a:r>
              <a:rPr lang="tr-TR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and cervical cancers) can, on occasion, demonstrate little</a:t>
            </a:r>
            <a:r>
              <a:rPr lang="tr-TR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to no FDG uptake [2]. Thus, when evaluating for cancer</a:t>
            </a:r>
            <a:r>
              <a:rPr lang="tr-TR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spread at initial presentation, it is important to note the</a:t>
            </a:r>
            <a:r>
              <a:rPr lang="tr-TR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degree of tracer avidity of the primary tumor.</a:t>
            </a:r>
            <a:r>
              <a:rPr lang="tr-TR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</a:p>
          <a:p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Second, as physiologic tracer uptake within the uterus</a:t>
            </a:r>
            <a:r>
              <a:rPr lang="tr-TR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and ovaries varies with the menstrual status, correlation</a:t>
            </a:r>
            <a:r>
              <a:rPr lang="tr-TR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with the relevant history is key to avoiding false positives.</a:t>
            </a:r>
          </a:p>
          <a:p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Third, background physiologic tracer within normal</a:t>
            </a:r>
            <a:r>
              <a:rPr lang="tr-TR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structures (e.g., myocardium, thyroid, liver, spleen,</a:t>
            </a:r>
            <a:r>
              <a:rPr lang="tr-TR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bowel, kidneys, and the urinary collecting system) can</a:t>
            </a:r>
          </a:p>
          <a:p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either mimic or obscure tumor.</a:t>
            </a:r>
          </a:p>
          <a:p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Fourth, physics-related factors (i.e., finite crystal size,</a:t>
            </a:r>
            <a:r>
              <a:rPr lang="tr-TR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non-collinearity of the annihilation protons, and depth</a:t>
            </a:r>
            <a:r>
              <a:rPr lang="tr-TR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of interaction positron) inherently limit PET resolution</a:t>
            </a:r>
            <a:r>
              <a:rPr lang="tr-TR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[3]. Practical clinical resolution with current scanners is</a:t>
            </a:r>
            <a:r>
              <a:rPr lang="tr-TR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about 7–8 mm; however, the clinical detection of smaller</a:t>
            </a:r>
            <a:r>
              <a:rPr lang="tr-TR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lesions will be influenced by their FDG avidity with</a:t>
            </a:r>
            <a:r>
              <a:rPr lang="tr-TR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tr-TR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respect</a:t>
            </a:r>
            <a:r>
              <a:rPr lang="tr-TR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tr-TR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to</a:t>
            </a:r>
            <a:r>
              <a:rPr lang="tr-TR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tr-TR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regional</a:t>
            </a:r>
            <a:r>
              <a:rPr lang="tr-TR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background.</a:t>
            </a:r>
          </a:p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0AC765-41AB-4C81-BBED-4E94303B2B15}" type="slidenum">
              <a:rPr lang="tr-TR" smtClean="0"/>
              <a:t>38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08935872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tr-TR" dirty="0" err="1" smtClean="0"/>
              <a:t>CIN’i</a:t>
            </a:r>
            <a:r>
              <a:rPr lang="tr-TR" dirty="0" smtClean="0"/>
              <a:t> hatırlatan</a:t>
            </a:r>
            <a:r>
              <a:rPr lang="tr-TR" baseline="0" dirty="0" smtClean="0"/>
              <a:t> ancak belirgin şeffaflaşma veya </a:t>
            </a:r>
            <a:r>
              <a:rPr lang="tr-TR" baseline="0" dirty="0" err="1" smtClean="0"/>
              <a:t>vakuolllerin</a:t>
            </a:r>
            <a:r>
              <a:rPr lang="tr-TR" baseline="0" dirty="0" smtClean="0"/>
              <a:t> varlığı ile karakterlidir.</a:t>
            </a:r>
            <a:r>
              <a:rPr lang="tr-TR" baseline="0" dirty="0" err="1" smtClean="0"/>
              <a:t>CINden</a:t>
            </a:r>
            <a:r>
              <a:rPr lang="tr-TR" baseline="0" dirty="0" smtClean="0"/>
              <a:t> farklı olarak </a:t>
            </a:r>
            <a:r>
              <a:rPr lang="tr-TR" baseline="0" dirty="0" err="1" smtClean="0"/>
              <a:t>müsin</a:t>
            </a:r>
            <a:r>
              <a:rPr lang="tr-TR" baseline="0" dirty="0" smtClean="0"/>
              <a:t> tüm </a:t>
            </a:r>
            <a:r>
              <a:rPr lang="tr-TR" baseline="0" dirty="0" err="1" smtClean="0"/>
              <a:t>epitel</a:t>
            </a:r>
            <a:r>
              <a:rPr lang="tr-TR" baseline="0" dirty="0" smtClean="0"/>
              <a:t> boyunca dağılmıştır </a:t>
            </a:r>
            <a:r>
              <a:rPr lang="tr-TR" baseline="0" dirty="0" err="1" smtClean="0"/>
              <a:t>CINde</a:t>
            </a:r>
            <a:r>
              <a:rPr lang="tr-TR" baseline="0" dirty="0" smtClean="0"/>
              <a:t> olduğu gibi yüzey hücrelerinde sınırlı değildir. </a:t>
            </a:r>
            <a:r>
              <a:rPr lang="tr-TR" baseline="0" dirty="0" err="1" smtClean="0"/>
              <a:t>Benign</a:t>
            </a:r>
            <a:r>
              <a:rPr lang="tr-TR" baseline="0" dirty="0" smtClean="0"/>
              <a:t> </a:t>
            </a:r>
            <a:r>
              <a:rPr lang="tr-TR" baseline="0" dirty="0" err="1" smtClean="0"/>
              <a:t>metaplazilerden</a:t>
            </a:r>
            <a:r>
              <a:rPr lang="tr-TR" baseline="0" dirty="0" smtClean="0"/>
              <a:t> ayrımda en önemli özelliği nükleer </a:t>
            </a:r>
            <a:r>
              <a:rPr lang="tr-TR" baseline="0" dirty="0" err="1" smtClean="0"/>
              <a:t>hiperkromazi</a:t>
            </a:r>
            <a:r>
              <a:rPr lang="tr-TR" baseline="0" dirty="0" smtClean="0"/>
              <a:t> ve yüksek Ki-67 indeksidir.</a:t>
            </a:r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EF3BCC-9FC6-44AE-BCEF-98FD975ABB63}" type="slidenum">
              <a:rPr lang="tr-TR" smtClean="0"/>
              <a:pPr/>
              <a:t>42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1538732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After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conization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for ACIS, patients with positive margins are significantly more likely to have residual or recurrent disease, whereas those with negative margins may be treated conservatively.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FDFB9C-7C15-49D3-9740-8403A9231152}" type="slidenum">
              <a:rPr lang="tr-TR" smtClean="0"/>
              <a:t>46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50913091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dirty="0" smtClean="0"/>
              <a:t>Sadece 8-10 tane vaka sunumu</a:t>
            </a:r>
            <a:r>
              <a:rPr lang="tr-TR" baseline="0" dirty="0" smtClean="0"/>
              <a:t> var</a:t>
            </a:r>
          </a:p>
          <a:p>
            <a:r>
              <a:rPr lang="tr-TR" baseline="0" dirty="0" smtClean="0"/>
              <a:t>CIN 2+ ile ilgili veriden yola çıkarsak, </a:t>
            </a:r>
            <a:r>
              <a:rPr lang="tr-TR" baseline="0" dirty="0" err="1" smtClean="0"/>
              <a:t>AIS’lerde</a:t>
            </a:r>
            <a:r>
              <a:rPr lang="tr-TR" baseline="0" dirty="0" smtClean="0"/>
              <a:t> takip yapmamız gerektiği aşikardır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FDFB9C-7C15-49D3-9740-8403A9231152}" type="slidenum">
              <a:rPr lang="tr-TR" smtClean="0"/>
              <a:t>53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3164100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tr-TR" smtClean="0"/>
              <a:t>Asıl başlık stili için tıklayın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0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tr-TR" smtClean="0"/>
              <a:t>Asıl alt başlık stilini düzenlemek için tıklayın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55FBAF-AEE9-4BD4-8CC7-D7654A57D607}" type="datetimeFigureOut">
              <a:rPr lang="tr-TR" smtClean="0"/>
              <a:t>12.10.2018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065A1F-6D1B-4A5E-9E52-5A3D19F79526}" type="slidenum">
              <a:rPr lang="tr-TR" smtClean="0"/>
              <a:t>‹#›</a:t>
            </a:fld>
            <a:endParaRPr lang="tr-TR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12604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tıklayın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tr-TR" smtClean="0"/>
              <a:t>Ana metin stillerini düzenlemek için tıklayın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55FBAF-AEE9-4BD4-8CC7-D7654A57D607}" type="datetimeFigureOut">
              <a:rPr lang="tr-TR" smtClean="0"/>
              <a:t>12.10.2018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065A1F-6D1B-4A5E-9E52-5A3D19F79526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538473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4778"/>
            <a:ext cx="2628900" cy="5757421"/>
          </a:xfrm>
        </p:spPr>
        <p:txBody>
          <a:bodyPr vert="eaVert"/>
          <a:lstStyle/>
          <a:p>
            <a:r>
              <a:rPr lang="tr-TR" smtClean="0"/>
              <a:t>Asıl başlık stili için tıklayın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4778"/>
            <a:ext cx="7734300" cy="5757422"/>
          </a:xfrm>
        </p:spPr>
        <p:txBody>
          <a:bodyPr vert="eaVert" lIns="45720" tIns="0" rIns="45720" bIns="0"/>
          <a:lstStyle/>
          <a:p>
            <a:pPr lvl="0"/>
            <a:r>
              <a:rPr lang="tr-TR" smtClean="0"/>
              <a:t>Ana metin stillerini düzenlemek için tıklayın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55FBAF-AEE9-4BD4-8CC7-D7654A57D607}" type="datetimeFigureOut">
              <a:rPr lang="tr-TR" smtClean="0"/>
              <a:t>12.10.2018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065A1F-6D1B-4A5E-9E52-5A3D19F79526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9220985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>
              <a:defRPr/>
            </a:lvl1pPr>
          </a:lstStyle>
          <a:p>
            <a:r>
              <a:rPr lang="tr-TR" smtClean="0"/>
              <a:t>Asıl başlık stili için tıklayın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Ana metin stillerini düzenlemek için tıklayın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55FBAF-AEE9-4BD4-8CC7-D7654A57D607}" type="datetimeFigureOut">
              <a:rPr lang="tr-TR" smtClean="0"/>
              <a:t>12.10.2018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065A1F-6D1B-4A5E-9E52-5A3D19F79526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145517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 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tr-TR" smtClean="0"/>
              <a:t>Asıl başlık stili için tıklayın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Ana metin stillerini düzenlemek için tıklayın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55FBAF-AEE9-4BD4-8CC7-D7654A57D607}" type="datetimeFigureOut">
              <a:rPr lang="tr-TR" smtClean="0"/>
              <a:t>12.10.2018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065A1F-6D1B-4A5E-9E52-5A3D19F79526}" type="slidenum">
              <a:rPr lang="tr-TR" smtClean="0"/>
              <a:t>‹#›</a:t>
            </a:fld>
            <a:endParaRPr lang="tr-TR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338071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tr-TR" smtClean="0"/>
              <a:t>Asıl başlık stili için tıklayın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9" y="1845734"/>
            <a:ext cx="4937760" cy="4023360"/>
          </a:xfrm>
        </p:spPr>
        <p:txBody>
          <a:bodyPr/>
          <a:lstStyle/>
          <a:p>
            <a:pPr lvl="0"/>
            <a:r>
              <a:rPr lang="tr-TR" smtClean="0"/>
              <a:t>Ana metin stillerini düzenlemek için tıklayın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tr-TR" smtClean="0"/>
              <a:t>Ana metin stillerini düzenlemek için tıklayın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55FBAF-AEE9-4BD4-8CC7-D7654A57D607}" type="datetimeFigureOut">
              <a:rPr lang="tr-TR" smtClean="0"/>
              <a:t>12.10.2018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065A1F-6D1B-4A5E-9E52-5A3D19F79526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6866475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tr-TR" smtClean="0"/>
              <a:t>Asıl başlık stili için tıklayın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Ana metin stillerini düzenlemek için tıklayın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tr-TR" smtClean="0"/>
              <a:t>Ana metin stillerini düzenlemek için tıklayın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Ana metin stillerini düzenlemek için tıklayın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tr-TR" smtClean="0"/>
              <a:t>Ana metin stillerini düzenlemek için tıklayın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55FBAF-AEE9-4BD4-8CC7-D7654A57D607}" type="datetimeFigureOut">
              <a:rPr lang="tr-TR" smtClean="0"/>
              <a:t>12.10.2018</a:t>
            </a:fld>
            <a:endParaRPr lang="tr-T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065A1F-6D1B-4A5E-9E52-5A3D19F79526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0553677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tıklayın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55FBAF-AEE9-4BD4-8CC7-D7654A57D607}" type="datetimeFigureOut">
              <a:rPr lang="tr-TR" smtClean="0"/>
              <a:t>12.10.2018</a:t>
            </a:fld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065A1F-6D1B-4A5E-9E52-5A3D19F79526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440807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55FBAF-AEE9-4BD4-8CC7-D7654A57D607}" type="datetimeFigureOut">
              <a:rPr lang="tr-TR" smtClean="0"/>
              <a:t>12.10.2018</a:t>
            </a:fld>
            <a:endParaRPr lang="tr-T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tr-T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065A1F-6D1B-4A5E-9E52-5A3D19F79526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3504732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Açıklama Yazı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tr-TR" smtClean="0"/>
              <a:t>Asıl başlık stili için tıklayın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tr-TR" smtClean="0"/>
              <a:t>Ana metin stillerini düzenlemek için tıklayın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Ana metin stillerini düzenlemek için tıklayın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4F55FBAF-AEE9-4BD4-8CC7-D7654A57D607}" type="datetimeFigureOut">
              <a:rPr lang="tr-TR" smtClean="0"/>
              <a:t>12.10.2018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7065A1F-6D1B-4A5E-9E52-5A3D19F79526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6487770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çıklama Yazı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264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tr-TR" smtClean="0"/>
              <a:t>Asıl başlık stili için tıklayın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r-TR" smtClean="0"/>
              <a:t>Resmi yer tutucuya sürükleyin veya eklemek için simgeye tıklayın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3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Ana metin stillerini düzenlemek için tıklayın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55FBAF-AEE9-4BD4-8CC7-D7654A57D607}" type="datetimeFigureOut">
              <a:rPr lang="tr-TR" smtClean="0"/>
              <a:t>12.10.2018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065A1F-6D1B-4A5E-9E52-5A3D19F79526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2207480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6">
                <a:lumMod val="5000"/>
                <a:lumOff val="95000"/>
              </a:schemeClr>
            </a:gs>
            <a:gs pos="64000">
              <a:schemeClr val="accent6">
                <a:lumMod val="45000"/>
                <a:lumOff val="55000"/>
              </a:schemeClr>
            </a:gs>
            <a:gs pos="86000">
              <a:schemeClr val="accent6">
                <a:lumMod val="45000"/>
                <a:lumOff val="55000"/>
              </a:schemeClr>
            </a:gs>
            <a:gs pos="100000">
              <a:schemeClr val="accent6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6"/>
            <a:ext cx="12192001" cy="659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tr-TR" smtClean="0"/>
              <a:t>Asıl başlık stili için tıklayın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tr-TR" smtClean="0"/>
              <a:t>Ana metin stillerini düzenlemek için tıklayın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4F55FBAF-AEE9-4BD4-8CC7-D7654A57D607}" type="datetimeFigureOut">
              <a:rPr lang="tr-TR" smtClean="0"/>
              <a:t>12.10.2018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67065A1F-6D1B-4A5E-9E52-5A3D19F79526}" type="slidenum">
              <a:rPr lang="tr-TR" smtClean="0"/>
              <a:t>‹#›</a:t>
            </a:fld>
            <a:endParaRPr lang="tr-TR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246737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3.tif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emf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emf"/><Relationship Id="rId2" Type="http://schemas.openxmlformats.org/officeDocument/2006/relationships/image" Target="../media/image18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emf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tiff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emf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emf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emf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emf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video" Target="file:///C:\Users\toshiba\Desktop\fertiliteyi%20koruyucu%20serviks%20kanseri\MOV02293.MPG" TargetMode="External"/><Relationship Id="rId7" Type="http://schemas.openxmlformats.org/officeDocument/2006/relationships/image" Target="../media/image26.png"/><Relationship Id="rId2" Type="http://schemas.openxmlformats.org/officeDocument/2006/relationships/video" Target="file:///C:\Users\toshiba\Desktop\fertiliteyi%20koruyucu%20serviks%20kanseri\MOV02284.MPG" TargetMode="External"/><Relationship Id="rId1" Type="http://schemas.openxmlformats.org/officeDocument/2006/relationships/video" Target="file:///C:\Users\toshiba\Desktop\fertiliteyi%20koruyucu%20serviks%20kanseri\MOV02278.MPG" TargetMode="External"/><Relationship Id="rId6" Type="http://schemas.openxmlformats.org/officeDocument/2006/relationships/image" Target="../media/image25.png"/><Relationship Id="rId5" Type="http://schemas.openxmlformats.org/officeDocument/2006/relationships/slideLayout" Target="../slideLayouts/slideLayout2.xml"/><Relationship Id="rId4" Type="http://schemas.openxmlformats.org/officeDocument/2006/relationships/video" Target="file:///C:\Users\toshiba\Desktop\fertiliteyi%20koruyucu%20serviks%20kanseri\MOV02279.MPG" TargetMode="External"/><Relationship Id="rId9" Type="http://schemas.openxmlformats.org/officeDocument/2006/relationships/image" Target="../media/image28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emf"/><Relationship Id="rId2" Type="http://schemas.openxmlformats.org/officeDocument/2006/relationships/image" Target="../media/image30.emf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3.jp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emf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emf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1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44.png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emf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6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6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50.emf"/><Relationship Id="rId1" Type="http://schemas.openxmlformats.org/officeDocument/2006/relationships/slideLayout" Target="../slideLayouts/slideLayout6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emf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emf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67878" y="1805069"/>
            <a:ext cx="9435348" cy="1830065"/>
          </a:xfrm>
        </p:spPr>
        <p:txBody>
          <a:bodyPr>
            <a:noAutofit/>
          </a:bodyPr>
          <a:lstStyle/>
          <a:p>
            <a:pPr algn="ctr"/>
            <a:r>
              <a:rPr lang="tr-TR" sz="4800" b="1" dirty="0" err="1" smtClean="0">
                <a:solidFill>
                  <a:srgbClr val="1616BC"/>
                </a:solidFill>
                <a:latin typeface="Arial Black" charset="0"/>
                <a:ea typeface="Arial Black" charset="0"/>
                <a:cs typeface="Arial Black" charset="0"/>
              </a:rPr>
              <a:t>Servikal</a:t>
            </a:r>
            <a:r>
              <a:rPr lang="tr-TR" sz="4800" b="1" dirty="0" smtClean="0">
                <a:solidFill>
                  <a:srgbClr val="1616BC"/>
                </a:solidFill>
                <a:latin typeface="Arial Black" charset="0"/>
                <a:ea typeface="Arial Black" charset="0"/>
                <a:cs typeface="Arial Black" charset="0"/>
              </a:rPr>
              <a:t> </a:t>
            </a:r>
            <a:r>
              <a:rPr lang="tr-TR" sz="4800" b="1" dirty="0" err="1" smtClean="0">
                <a:solidFill>
                  <a:srgbClr val="1616BC"/>
                </a:solidFill>
                <a:latin typeface="Arial Black" charset="0"/>
                <a:ea typeface="Arial Black" charset="0"/>
                <a:cs typeface="Arial Black" charset="0"/>
              </a:rPr>
              <a:t>Premalign</a:t>
            </a:r>
            <a:r>
              <a:rPr lang="tr-TR" sz="4800" b="1" dirty="0" smtClean="0">
                <a:solidFill>
                  <a:srgbClr val="1616BC"/>
                </a:solidFill>
                <a:latin typeface="Arial Black" charset="0"/>
                <a:ea typeface="Arial Black" charset="0"/>
                <a:cs typeface="Arial Black" charset="0"/>
              </a:rPr>
              <a:t> </a:t>
            </a:r>
            <a:r>
              <a:rPr lang="tr-TR" sz="4800" b="1" dirty="0" err="1" smtClean="0">
                <a:solidFill>
                  <a:srgbClr val="1616BC"/>
                </a:solidFill>
                <a:latin typeface="Arial Black" charset="0"/>
                <a:ea typeface="Arial Black" charset="0"/>
                <a:cs typeface="Arial Black" charset="0"/>
              </a:rPr>
              <a:t>Histopatolojilerde</a:t>
            </a:r>
            <a:r>
              <a:rPr lang="tr-TR" sz="4800" b="1" dirty="0" smtClean="0">
                <a:solidFill>
                  <a:srgbClr val="1616BC"/>
                </a:solidFill>
                <a:latin typeface="Arial Black" charset="0"/>
                <a:ea typeface="Arial Black" charset="0"/>
                <a:cs typeface="Arial Black" charset="0"/>
              </a:rPr>
              <a:t> Yönetim</a:t>
            </a:r>
            <a:endParaRPr lang="tr-TR" sz="4800" b="1" dirty="0">
              <a:solidFill>
                <a:srgbClr val="1616BC"/>
              </a:solidFill>
              <a:latin typeface="Arial Black" charset="0"/>
              <a:ea typeface="Arial Black" charset="0"/>
              <a:cs typeface="Arial Black" charset="0"/>
            </a:endParaRPr>
          </a:p>
        </p:txBody>
      </p:sp>
      <p:pic>
        <p:nvPicPr>
          <p:cNvPr id="8" name="Resim 7">
            <a:extLst>
              <a:ext uri="{FF2B5EF4-FFF2-40B4-BE49-F238E27FC236}">
                <a16:creationId xmlns="" xmlns:a16="http://schemas.microsoft.com/office/drawing/2014/main" id="{33E1761B-89C1-4CD1-ADE2-0FB803DB3AF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8808" t="3690" r="3355" b="6824"/>
          <a:stretch/>
        </p:blipFill>
        <p:spPr>
          <a:xfrm>
            <a:off x="5240018" y="65583"/>
            <a:ext cx="1538469" cy="1554495"/>
          </a:xfrm>
          <a:prstGeom prst="rect">
            <a:avLst/>
          </a:prstGeom>
        </p:spPr>
      </p:pic>
      <p:sp>
        <p:nvSpPr>
          <p:cNvPr id="7" name="Alt Başlık 2"/>
          <p:cNvSpPr>
            <a:spLocks noGrp="1"/>
          </p:cNvSpPr>
          <p:nvPr>
            <p:ph type="subTitle" idx="1"/>
          </p:nvPr>
        </p:nvSpPr>
        <p:spPr>
          <a:xfrm>
            <a:off x="1569709" y="4410524"/>
            <a:ext cx="9280898" cy="1685022"/>
          </a:xfrm>
          <a:ln w="38100">
            <a:noFill/>
          </a:ln>
        </p:spPr>
        <p:txBody>
          <a:bodyPr lIns="108000">
            <a:noAutofit/>
          </a:bodyPr>
          <a:lstStyle/>
          <a:p>
            <a:pPr algn="ctr"/>
            <a:r>
              <a:rPr lang="tr-TR" sz="2800" cap="none" dirty="0" err="1" smtClean="0">
                <a:ln w="25400">
                  <a:solidFill>
                    <a:schemeClr val="accent1">
                      <a:lumMod val="75000"/>
                    </a:schemeClr>
                  </a:solidFill>
                </a:ln>
                <a:solidFill>
                  <a:schemeClr val="tx2">
                    <a:lumMod val="50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Dr</a:t>
            </a:r>
            <a:r>
              <a:rPr lang="tr-TR" sz="2800" cap="none" dirty="0" smtClean="0">
                <a:ln w="25400">
                  <a:solidFill>
                    <a:schemeClr val="accent1">
                      <a:lumMod val="75000"/>
                    </a:schemeClr>
                  </a:solidFill>
                </a:ln>
                <a:solidFill>
                  <a:schemeClr val="tx2">
                    <a:lumMod val="50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 Macit </a:t>
            </a:r>
            <a:r>
              <a:rPr lang="tr-TR" sz="2800" cap="none" dirty="0" err="1" smtClean="0">
                <a:ln w="25400">
                  <a:solidFill>
                    <a:schemeClr val="accent1">
                      <a:lumMod val="75000"/>
                    </a:schemeClr>
                  </a:solidFill>
                </a:ln>
                <a:solidFill>
                  <a:schemeClr val="tx2">
                    <a:lumMod val="50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Arvas</a:t>
            </a:r>
            <a:endParaRPr lang="tr-TR" sz="2800" cap="none" dirty="0" smtClean="0">
              <a:ln w="25400">
                <a:solidFill>
                  <a:schemeClr val="accent1">
                    <a:lumMod val="75000"/>
                  </a:schemeClr>
                </a:solidFill>
              </a:ln>
              <a:solidFill>
                <a:schemeClr val="tx2">
                  <a:lumMod val="50000"/>
                </a:schemeClr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  <a:p>
            <a:pPr algn="ctr"/>
            <a:r>
              <a:rPr lang="tr-TR" sz="2800" cap="none" dirty="0" smtClean="0">
                <a:ln w="25400">
                  <a:solidFill>
                    <a:schemeClr val="accent1">
                      <a:lumMod val="75000"/>
                    </a:schemeClr>
                  </a:solidFill>
                </a:ln>
                <a:solidFill>
                  <a:schemeClr val="tx2">
                    <a:lumMod val="50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İÜ Cerrahpaşa Tıp Fakültesi</a:t>
            </a:r>
          </a:p>
          <a:p>
            <a:pPr algn="ctr"/>
            <a:r>
              <a:rPr lang="tr-TR" sz="2800" cap="none" dirty="0" smtClean="0">
                <a:ln w="25400">
                  <a:solidFill>
                    <a:schemeClr val="accent1">
                      <a:lumMod val="75000"/>
                    </a:schemeClr>
                  </a:solidFill>
                </a:ln>
                <a:solidFill>
                  <a:schemeClr val="tx2">
                    <a:lumMod val="50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Jinekolojik Onkoloji Bilim Dalı</a:t>
            </a:r>
            <a:endParaRPr lang="tr-TR" sz="2800" cap="none" dirty="0">
              <a:ln w="25400">
                <a:solidFill>
                  <a:schemeClr val="accent1">
                    <a:lumMod val="75000"/>
                  </a:schemeClr>
                </a:solidFill>
              </a:ln>
              <a:solidFill>
                <a:schemeClr val="tx2">
                  <a:lumMod val="50000"/>
                </a:schemeClr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979257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aşlık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tr-TR" sz="3600" b="1" dirty="0" err="1" smtClean="0">
                <a:solidFill>
                  <a:srgbClr val="00B050"/>
                </a:solidFill>
                <a:latin typeface="Arial Black" charset="0"/>
                <a:ea typeface="Arial Black" charset="0"/>
                <a:cs typeface="Arial Black" charset="0"/>
              </a:rPr>
              <a:t>Preinvaziv</a:t>
            </a:r>
            <a:r>
              <a:rPr lang="tr-TR" sz="3600" b="1" dirty="0" smtClean="0">
                <a:solidFill>
                  <a:srgbClr val="00B050"/>
                </a:solidFill>
                <a:latin typeface="Arial Black" charset="0"/>
                <a:ea typeface="Arial Black" charset="0"/>
                <a:cs typeface="Arial Black" charset="0"/>
              </a:rPr>
              <a:t> Lezyonların Yönetimi</a:t>
            </a:r>
            <a:endParaRPr lang="tr-TR" sz="3600" b="1" dirty="0">
              <a:solidFill>
                <a:srgbClr val="00B050"/>
              </a:solidFill>
              <a:latin typeface="Arial Black" charset="0"/>
              <a:ea typeface="Arial Black" charset="0"/>
              <a:cs typeface="Arial Black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721091" y="2244341"/>
            <a:ext cx="2130830" cy="523220"/>
          </a:xfrm>
          <a:prstGeom prst="rect">
            <a:avLst/>
          </a:prstGeom>
          <a:solidFill>
            <a:srgbClr val="7030A0">
              <a:alpha val="9000"/>
            </a:srgbClr>
          </a:solidFill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2800" dirty="0" err="1" smtClean="0">
                <a:solidFill>
                  <a:srgbClr val="1616BC"/>
                </a:solidFill>
                <a:latin typeface="Arial Black" charset="0"/>
                <a:ea typeface="Arial Black" charset="0"/>
                <a:cs typeface="Arial Black" charset="0"/>
              </a:rPr>
              <a:t>Tedavi</a:t>
            </a:r>
            <a:endParaRPr lang="en-US" sz="2800" dirty="0">
              <a:solidFill>
                <a:srgbClr val="1616BC"/>
              </a:solidFill>
              <a:latin typeface="Arial Black" charset="0"/>
              <a:ea typeface="Arial Black" charset="0"/>
              <a:cs typeface="Arial Black" charset="0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1079695" y="3603114"/>
            <a:ext cx="2883803" cy="46166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solidFill>
                  <a:srgbClr val="1616BC"/>
                </a:solidFill>
              </a:rPr>
              <a:t>Eksizyonel </a:t>
            </a:r>
            <a:r>
              <a:rPr lang="en-US" sz="2400" b="1" dirty="0" err="1" smtClean="0">
                <a:solidFill>
                  <a:srgbClr val="1616BC"/>
                </a:solidFill>
              </a:rPr>
              <a:t>Yöntemler</a:t>
            </a:r>
            <a:endParaRPr lang="en-US" sz="2400" b="1" dirty="0" smtClean="0">
              <a:solidFill>
                <a:srgbClr val="1616BC"/>
              </a:solidFill>
            </a:endParaRPr>
          </a:p>
        </p:txBody>
      </p:sp>
      <p:sp>
        <p:nvSpPr>
          <p:cNvPr id="10" name="TextBox 10"/>
          <p:cNvSpPr txBox="1"/>
          <p:nvPr/>
        </p:nvSpPr>
        <p:spPr>
          <a:xfrm>
            <a:off x="4328536" y="3603114"/>
            <a:ext cx="2422266" cy="46166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solidFill>
                  <a:srgbClr val="1616BC"/>
                </a:solidFill>
              </a:rPr>
              <a:t>Ablatif </a:t>
            </a:r>
            <a:r>
              <a:rPr lang="en-US" sz="2400" b="1" dirty="0" err="1" smtClean="0">
                <a:solidFill>
                  <a:srgbClr val="1616BC"/>
                </a:solidFill>
              </a:rPr>
              <a:t>Yöntemler</a:t>
            </a:r>
            <a:endParaRPr lang="en-US" sz="2400" b="1" dirty="0">
              <a:solidFill>
                <a:srgbClr val="1616BC"/>
              </a:solidFill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1097279" y="4330946"/>
            <a:ext cx="2429691" cy="1569660"/>
          </a:xfrm>
          <a:prstGeom prst="rect">
            <a:avLst/>
          </a:prstGeom>
          <a:solidFill>
            <a:schemeClr val="bg2"/>
          </a:solidFill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1616BC"/>
                </a:solidFill>
              </a:rPr>
              <a:t>LEEP (LLETZ)</a:t>
            </a:r>
          </a:p>
          <a:p>
            <a:r>
              <a:rPr lang="en-US" sz="2400" b="1" dirty="0" err="1" smtClean="0">
                <a:solidFill>
                  <a:srgbClr val="1616BC"/>
                </a:solidFill>
              </a:rPr>
              <a:t>Soğuk</a:t>
            </a:r>
            <a:r>
              <a:rPr lang="en-US" sz="2400" b="1" dirty="0" smtClean="0">
                <a:solidFill>
                  <a:srgbClr val="1616BC"/>
                </a:solidFill>
              </a:rPr>
              <a:t> </a:t>
            </a:r>
            <a:r>
              <a:rPr lang="en-US" sz="2400" b="1" dirty="0" err="1" smtClean="0">
                <a:solidFill>
                  <a:srgbClr val="1616BC"/>
                </a:solidFill>
              </a:rPr>
              <a:t>konizasyon</a:t>
            </a:r>
            <a:endParaRPr lang="en-US" sz="2400" b="1" dirty="0" smtClean="0">
              <a:solidFill>
                <a:srgbClr val="1616BC"/>
              </a:solidFill>
            </a:endParaRPr>
          </a:p>
          <a:p>
            <a:r>
              <a:rPr lang="en-US" sz="2400" b="1" dirty="0" err="1" smtClean="0">
                <a:solidFill>
                  <a:srgbClr val="1616BC"/>
                </a:solidFill>
              </a:rPr>
              <a:t>Lazer</a:t>
            </a:r>
            <a:r>
              <a:rPr lang="en-US" sz="2400" b="1" dirty="0" smtClean="0">
                <a:solidFill>
                  <a:srgbClr val="1616BC"/>
                </a:solidFill>
              </a:rPr>
              <a:t> </a:t>
            </a:r>
            <a:r>
              <a:rPr lang="en-US" sz="2400" b="1" dirty="0" err="1" smtClean="0">
                <a:solidFill>
                  <a:srgbClr val="1616BC"/>
                </a:solidFill>
              </a:rPr>
              <a:t>Konizasyon</a:t>
            </a:r>
            <a:endParaRPr lang="en-US" sz="2400" b="1" dirty="0" smtClean="0">
              <a:solidFill>
                <a:srgbClr val="1616BC"/>
              </a:solidFill>
            </a:endParaRPr>
          </a:p>
          <a:p>
            <a:endParaRPr lang="en-US" sz="2400" b="1" dirty="0" smtClean="0">
              <a:solidFill>
                <a:srgbClr val="1616BC"/>
              </a:solidFill>
            </a:endParaRPr>
          </a:p>
        </p:txBody>
      </p:sp>
      <p:sp>
        <p:nvSpPr>
          <p:cNvPr id="12" name="TextBox 12"/>
          <p:cNvSpPr txBox="1"/>
          <p:nvPr/>
        </p:nvSpPr>
        <p:spPr>
          <a:xfrm>
            <a:off x="4346121" y="4330946"/>
            <a:ext cx="2616382" cy="1569660"/>
          </a:xfrm>
          <a:prstGeom prst="rect">
            <a:avLst/>
          </a:prstGeom>
          <a:solidFill>
            <a:schemeClr val="bg2"/>
          </a:solidFill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1616BC"/>
                </a:solidFill>
              </a:rPr>
              <a:t>Kriyoterapi</a:t>
            </a:r>
          </a:p>
          <a:p>
            <a:r>
              <a:rPr lang="en-US" sz="2400" b="1" dirty="0" err="1" smtClean="0">
                <a:solidFill>
                  <a:srgbClr val="1616BC"/>
                </a:solidFill>
              </a:rPr>
              <a:t>Lazer</a:t>
            </a:r>
            <a:r>
              <a:rPr lang="en-US" sz="2400" b="1" dirty="0" smtClean="0">
                <a:solidFill>
                  <a:srgbClr val="1616BC"/>
                </a:solidFill>
              </a:rPr>
              <a:t> </a:t>
            </a:r>
            <a:r>
              <a:rPr lang="en-US" sz="2400" b="1" dirty="0" err="1" smtClean="0">
                <a:solidFill>
                  <a:srgbClr val="1616BC"/>
                </a:solidFill>
              </a:rPr>
              <a:t>Ablasyon</a:t>
            </a:r>
            <a:endParaRPr lang="en-US" sz="2400" b="1" dirty="0" smtClean="0">
              <a:solidFill>
                <a:srgbClr val="1616BC"/>
              </a:solidFill>
            </a:endParaRPr>
          </a:p>
          <a:p>
            <a:r>
              <a:rPr lang="en-US" sz="2400" b="1" dirty="0" smtClean="0">
                <a:solidFill>
                  <a:srgbClr val="1616BC"/>
                </a:solidFill>
              </a:rPr>
              <a:t>Soğuk </a:t>
            </a:r>
            <a:r>
              <a:rPr lang="en-US" sz="2400" b="1" dirty="0" err="1" smtClean="0">
                <a:solidFill>
                  <a:srgbClr val="1616BC"/>
                </a:solidFill>
              </a:rPr>
              <a:t>Koagülasyon</a:t>
            </a:r>
            <a:endParaRPr lang="en-US" sz="2400" b="1" dirty="0" smtClean="0">
              <a:solidFill>
                <a:srgbClr val="1616BC"/>
              </a:solidFill>
            </a:endParaRPr>
          </a:p>
          <a:p>
            <a:r>
              <a:rPr lang="en-US" sz="2400" b="1" dirty="0" err="1" smtClean="0">
                <a:solidFill>
                  <a:srgbClr val="1616BC"/>
                </a:solidFill>
              </a:rPr>
              <a:t>Diatermi</a:t>
            </a:r>
            <a:endParaRPr lang="en-US" sz="2400" b="1" dirty="0" smtClean="0">
              <a:solidFill>
                <a:srgbClr val="1616BC"/>
              </a:solidFill>
            </a:endParaRPr>
          </a:p>
        </p:txBody>
      </p:sp>
      <p:cxnSp>
        <p:nvCxnSpPr>
          <p:cNvPr id="13" name="Straight Arrow Connector 20"/>
          <p:cNvCxnSpPr/>
          <p:nvPr/>
        </p:nvCxnSpPr>
        <p:spPr>
          <a:xfrm flipH="1">
            <a:off x="2226890" y="2973553"/>
            <a:ext cx="1282495" cy="519038"/>
          </a:xfrm>
          <a:prstGeom prst="straightConnector1">
            <a:avLst/>
          </a:prstGeom>
          <a:ln>
            <a:tailEnd type="triangle"/>
          </a:ln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22"/>
          <p:cNvCxnSpPr/>
          <p:nvPr/>
        </p:nvCxnSpPr>
        <p:spPr>
          <a:xfrm>
            <a:off x="3963498" y="2973553"/>
            <a:ext cx="1440135" cy="465010"/>
          </a:xfrm>
          <a:prstGeom prst="straightConnector1">
            <a:avLst/>
          </a:prstGeom>
          <a:ln>
            <a:tailEnd type="triangle"/>
          </a:ln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15" name="TextBox 13"/>
          <p:cNvSpPr txBox="1"/>
          <p:nvPr/>
        </p:nvSpPr>
        <p:spPr>
          <a:xfrm>
            <a:off x="7816815" y="3002949"/>
            <a:ext cx="2385540" cy="1200329"/>
          </a:xfrm>
          <a:prstGeom prst="rect">
            <a:avLst/>
          </a:prstGeom>
          <a:solidFill>
            <a:schemeClr val="bg2"/>
          </a:solidFill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1616BC"/>
                </a:solidFill>
              </a:rPr>
              <a:t>Servikal </a:t>
            </a:r>
            <a:r>
              <a:rPr lang="en-US" sz="2400" b="1" dirty="0" err="1">
                <a:solidFill>
                  <a:srgbClr val="1616BC"/>
                </a:solidFill>
              </a:rPr>
              <a:t>sitoloji</a:t>
            </a:r>
            <a:r>
              <a:rPr lang="en-US" sz="2400" b="1" dirty="0">
                <a:solidFill>
                  <a:srgbClr val="1616BC"/>
                </a:solidFill>
              </a:rPr>
              <a:t> </a:t>
            </a:r>
          </a:p>
          <a:p>
            <a:r>
              <a:rPr lang="en-US" sz="2400" b="1" dirty="0" smtClean="0">
                <a:solidFill>
                  <a:srgbClr val="1616BC"/>
                </a:solidFill>
              </a:rPr>
              <a:t>HPV </a:t>
            </a:r>
            <a:r>
              <a:rPr lang="en-US" sz="2400" b="1" dirty="0" err="1">
                <a:solidFill>
                  <a:srgbClr val="1616BC"/>
                </a:solidFill>
              </a:rPr>
              <a:t>testi</a:t>
            </a:r>
            <a:r>
              <a:rPr lang="en-US" sz="2400" b="1" dirty="0">
                <a:solidFill>
                  <a:srgbClr val="1616BC"/>
                </a:solidFill>
              </a:rPr>
              <a:t> </a:t>
            </a:r>
          </a:p>
          <a:p>
            <a:r>
              <a:rPr lang="en-US" sz="2400" b="1" dirty="0" err="1" smtClean="0">
                <a:solidFill>
                  <a:srgbClr val="1616BC"/>
                </a:solidFill>
              </a:rPr>
              <a:t>Kolposkopi</a:t>
            </a:r>
            <a:endParaRPr lang="en-US" sz="2400" b="1" dirty="0">
              <a:solidFill>
                <a:srgbClr val="1616BC"/>
              </a:solidFill>
            </a:endParaRPr>
          </a:p>
        </p:txBody>
      </p:sp>
      <p:sp>
        <p:nvSpPr>
          <p:cNvPr id="16" name="TextBox 7"/>
          <p:cNvSpPr txBox="1"/>
          <p:nvPr/>
        </p:nvSpPr>
        <p:spPr>
          <a:xfrm>
            <a:off x="7944170" y="2244341"/>
            <a:ext cx="2130830" cy="523220"/>
          </a:xfrm>
          <a:prstGeom prst="rect">
            <a:avLst/>
          </a:prstGeom>
          <a:solidFill>
            <a:srgbClr val="7030A0">
              <a:alpha val="9000"/>
            </a:srgbClr>
          </a:solidFill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err="1" smtClean="0">
                <a:solidFill>
                  <a:srgbClr val="1616BC"/>
                </a:solidFill>
                <a:latin typeface="Arial Black" charset="0"/>
                <a:ea typeface="Arial Black" charset="0"/>
                <a:cs typeface="Arial Black" charset="0"/>
              </a:rPr>
              <a:t>Takip</a:t>
            </a:r>
            <a:endParaRPr lang="en-US" sz="2800" b="1" dirty="0">
              <a:solidFill>
                <a:srgbClr val="1616BC"/>
              </a:solidFill>
              <a:latin typeface="Arial Black" charset="0"/>
              <a:ea typeface="Arial Black" charset="0"/>
              <a:cs typeface="Arial Black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616222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80266" y="193674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tr-TR" sz="3600" b="1" dirty="0">
                <a:solidFill>
                  <a:srgbClr val="00B050"/>
                </a:solidFill>
                <a:latin typeface="Arial Black" charset="0"/>
                <a:ea typeface="Arial Black" charset="0"/>
                <a:cs typeface="Arial Black" charset="0"/>
              </a:rPr>
              <a:t>CIN1 (ASC-US veya LGSIL Sitolojili, HPV16/18(+) veya </a:t>
            </a:r>
            <a:r>
              <a:rPr lang="tr-TR" sz="3600" b="1" dirty="0" err="1">
                <a:solidFill>
                  <a:srgbClr val="00B050"/>
                </a:solidFill>
                <a:latin typeface="Arial Black" charset="0"/>
                <a:ea typeface="Arial Black" charset="0"/>
                <a:cs typeface="Arial Black" charset="0"/>
              </a:rPr>
              <a:t>Persistan</a:t>
            </a:r>
            <a:r>
              <a:rPr lang="tr-TR" sz="3600" b="1" dirty="0">
                <a:solidFill>
                  <a:srgbClr val="00B050"/>
                </a:solidFill>
                <a:latin typeface="Arial Black" charset="0"/>
                <a:ea typeface="Arial Black" charset="0"/>
                <a:cs typeface="Arial Black" charset="0"/>
              </a:rPr>
              <a:t> HPV)</a:t>
            </a:r>
          </a:p>
        </p:txBody>
      </p:sp>
      <p:sp>
        <p:nvSpPr>
          <p:cNvPr id="4" name="3 Dikdörtgen"/>
          <p:cNvSpPr/>
          <p:nvPr/>
        </p:nvSpPr>
        <p:spPr bwMode="auto">
          <a:xfrm>
            <a:off x="5839972" y="3356992"/>
            <a:ext cx="1728192" cy="720080"/>
          </a:xfrm>
          <a:prstGeom prst="rect">
            <a:avLst/>
          </a:prstGeom>
          <a:solidFill>
            <a:schemeClr val="tx2"/>
          </a:solidFill>
          <a:ln>
            <a:headEnd type="none" w="med" len="med"/>
            <a:tailEnd type="none" w="med" len="med"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rm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r-TR" sz="2200" dirty="0" err="1">
                <a:solidFill>
                  <a:schemeClr val="bg1"/>
                </a:solidFill>
              </a:rPr>
              <a:t>Kolposkopi</a:t>
            </a:r>
            <a:endParaRPr lang="tr-TR" sz="2200" dirty="0">
              <a:solidFill>
                <a:schemeClr val="bg1"/>
              </a:solidFill>
            </a:endParaRPr>
          </a:p>
        </p:txBody>
      </p:sp>
      <p:sp>
        <p:nvSpPr>
          <p:cNvPr id="5" name="Round Diagonal Corner Rectangle 2"/>
          <p:cNvSpPr/>
          <p:nvPr/>
        </p:nvSpPr>
        <p:spPr>
          <a:xfrm>
            <a:off x="2063552" y="1774861"/>
            <a:ext cx="2286016" cy="567342"/>
          </a:xfrm>
          <a:prstGeom prst="round2DiagRect">
            <a:avLst/>
          </a:prstGeom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/>
            <a:r>
              <a:rPr lang="tr-TR" sz="1600" b="1" dirty="0">
                <a:latin typeface="Calibri" pitchFamily="34" charset="0"/>
              </a:rPr>
              <a:t>Tedavisiz Takip</a:t>
            </a:r>
            <a:endParaRPr lang="tr-TR" sz="1200" b="1" i="1" dirty="0">
              <a:latin typeface="Calibri" pitchFamily="34" charset="0"/>
            </a:endParaRPr>
          </a:p>
        </p:txBody>
      </p:sp>
      <p:sp>
        <p:nvSpPr>
          <p:cNvPr id="6" name="5 Yuvarlatılmış Çapraz Köşeli Dikdörtgen"/>
          <p:cNvSpPr/>
          <p:nvPr/>
        </p:nvSpPr>
        <p:spPr bwMode="auto">
          <a:xfrm>
            <a:off x="5263908" y="5589240"/>
            <a:ext cx="1728192" cy="720080"/>
          </a:xfrm>
          <a:prstGeom prst="round2DiagRect">
            <a:avLst/>
          </a:prstGeom>
          <a:solidFill>
            <a:srgbClr val="C00000"/>
          </a:solidFill>
          <a:ln>
            <a:headEnd type="none" w="med" len="med"/>
            <a:tailEnd type="none" w="med" len="med"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rmAutofit fontScale="62500" lnSpcReduction="20000"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r-TR" sz="2400" dirty="0">
                <a:solidFill>
                  <a:schemeClr val="bg1"/>
                </a:solidFill>
              </a:rPr>
              <a:t>ASCCP Önerilerine Göre Yönet </a:t>
            </a:r>
          </a:p>
        </p:txBody>
      </p:sp>
      <p:sp>
        <p:nvSpPr>
          <p:cNvPr id="7" name="6 Yuvarlatılmış Çapraz Köşeli Dikdörtgen"/>
          <p:cNvSpPr/>
          <p:nvPr/>
        </p:nvSpPr>
        <p:spPr bwMode="auto">
          <a:xfrm>
            <a:off x="7752185" y="2429352"/>
            <a:ext cx="2816313" cy="578882"/>
          </a:xfrm>
          <a:prstGeom prst="round2DiagRect">
            <a:avLst/>
          </a:prstGeom>
          <a:solidFill>
            <a:schemeClr val="accent4">
              <a:lumMod val="50000"/>
            </a:schemeClr>
          </a:solidFill>
          <a:ln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r-TR" sz="1400" b="1" dirty="0">
                <a:solidFill>
                  <a:srgbClr val="FFC000"/>
                </a:solidFill>
              </a:rPr>
              <a:t>*</a:t>
            </a:r>
            <a:r>
              <a:rPr lang="tr-TR" sz="1400" dirty="0">
                <a:solidFill>
                  <a:schemeClr val="bg1"/>
                </a:solidFill>
              </a:rPr>
              <a:t>&lt;30 Y sitoloji, ≥30 Y </a:t>
            </a:r>
            <a:r>
              <a:rPr lang="tr-TR" sz="1400" dirty="0" err="1">
                <a:solidFill>
                  <a:schemeClr val="bg1"/>
                </a:solidFill>
              </a:rPr>
              <a:t>cotesting</a:t>
            </a:r>
            <a:endParaRPr lang="tr-TR" sz="1400" dirty="0">
              <a:solidFill>
                <a:schemeClr val="bg1"/>
              </a:solidFill>
            </a:endParaRP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r-TR" sz="1400" b="1" baseline="30000" dirty="0">
                <a:solidFill>
                  <a:srgbClr val="FF9900"/>
                </a:solidFill>
              </a:rPr>
              <a:t>£</a:t>
            </a:r>
            <a:r>
              <a:rPr lang="tr-TR" sz="1400" dirty="0">
                <a:solidFill>
                  <a:schemeClr val="bg1"/>
                </a:solidFill>
              </a:rPr>
              <a:t>Ablatif </a:t>
            </a:r>
            <a:r>
              <a:rPr lang="tr-TR" sz="1400" i="1" dirty="0">
                <a:solidFill>
                  <a:schemeClr val="bg1"/>
                </a:solidFill>
              </a:rPr>
              <a:t>veya </a:t>
            </a:r>
            <a:r>
              <a:rPr lang="tr-TR" sz="1400" dirty="0" err="1">
                <a:solidFill>
                  <a:schemeClr val="bg1"/>
                </a:solidFill>
              </a:rPr>
              <a:t>eksizyonel</a:t>
            </a:r>
            <a:r>
              <a:rPr lang="tr-TR" sz="1400" dirty="0">
                <a:solidFill>
                  <a:schemeClr val="bg1"/>
                </a:solidFill>
              </a:rPr>
              <a:t> tedavi</a:t>
            </a:r>
          </a:p>
        </p:txBody>
      </p:sp>
      <p:sp>
        <p:nvSpPr>
          <p:cNvPr id="8" name="7 Dikdörtgen"/>
          <p:cNvSpPr/>
          <p:nvPr/>
        </p:nvSpPr>
        <p:spPr>
          <a:xfrm>
            <a:off x="5009002" y="4777409"/>
            <a:ext cx="102906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tr-TR" sz="1400" dirty="0">
                <a:solidFill>
                  <a:schemeClr val="accent1">
                    <a:lumMod val="50000"/>
                  </a:schemeClr>
                </a:solidFill>
              </a:rPr>
              <a:t>CIN 2,3 Yok</a:t>
            </a:r>
          </a:p>
        </p:txBody>
      </p:sp>
      <p:sp>
        <p:nvSpPr>
          <p:cNvPr id="9" name="8 Dikdörtgen"/>
          <p:cNvSpPr/>
          <p:nvPr/>
        </p:nvSpPr>
        <p:spPr>
          <a:xfrm>
            <a:off x="6350447" y="4777409"/>
            <a:ext cx="70724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tr-TR" sz="1400" dirty="0">
                <a:solidFill>
                  <a:schemeClr val="accent1">
                    <a:lumMod val="50000"/>
                  </a:schemeClr>
                </a:solidFill>
              </a:rPr>
              <a:t>CIN 2,3</a:t>
            </a:r>
          </a:p>
        </p:txBody>
      </p:sp>
      <p:sp>
        <p:nvSpPr>
          <p:cNvPr id="10" name="9 Dikdörtgen"/>
          <p:cNvSpPr/>
          <p:nvPr/>
        </p:nvSpPr>
        <p:spPr>
          <a:xfrm>
            <a:off x="7577230" y="4777409"/>
            <a:ext cx="57259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tr-TR" sz="1400" dirty="0">
                <a:solidFill>
                  <a:schemeClr val="accent1">
                    <a:lumMod val="50000"/>
                  </a:schemeClr>
                </a:solidFill>
              </a:rPr>
              <a:t>CIN 1</a:t>
            </a:r>
          </a:p>
        </p:txBody>
      </p:sp>
      <p:sp>
        <p:nvSpPr>
          <p:cNvPr id="11" name="10 Dikdörtgen"/>
          <p:cNvSpPr/>
          <p:nvPr/>
        </p:nvSpPr>
        <p:spPr>
          <a:xfrm>
            <a:off x="2540354" y="2564906"/>
            <a:ext cx="133241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tr-TR" sz="1400" dirty="0" err="1">
                <a:solidFill>
                  <a:schemeClr val="accent1">
                    <a:lumMod val="50000"/>
                  </a:schemeClr>
                </a:solidFill>
              </a:rPr>
              <a:t>Cotesting</a:t>
            </a:r>
            <a:r>
              <a:rPr lang="tr-TR" sz="1400" dirty="0">
                <a:solidFill>
                  <a:schemeClr val="accent1">
                    <a:lumMod val="50000"/>
                  </a:schemeClr>
                </a:solidFill>
              </a:rPr>
              <a:t> @ 1Y</a:t>
            </a:r>
          </a:p>
        </p:txBody>
      </p:sp>
      <p:sp>
        <p:nvSpPr>
          <p:cNvPr id="12" name="11 Dikdörtgen"/>
          <p:cNvSpPr/>
          <p:nvPr/>
        </p:nvSpPr>
        <p:spPr>
          <a:xfrm>
            <a:off x="2182885" y="3563145"/>
            <a:ext cx="204735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tr-TR" sz="1400" dirty="0">
                <a:solidFill>
                  <a:schemeClr val="accent1">
                    <a:lumMod val="50000"/>
                  </a:schemeClr>
                </a:solidFill>
              </a:rPr>
              <a:t>HPV (-) </a:t>
            </a:r>
            <a:r>
              <a:rPr lang="tr-TR" sz="1400" i="1" dirty="0">
                <a:solidFill>
                  <a:schemeClr val="accent1">
                    <a:lumMod val="50000"/>
                  </a:schemeClr>
                </a:solidFill>
              </a:rPr>
              <a:t>ve </a:t>
            </a:r>
            <a:r>
              <a:rPr lang="tr-TR" sz="1400" dirty="0">
                <a:solidFill>
                  <a:schemeClr val="accent1">
                    <a:lumMod val="50000"/>
                  </a:schemeClr>
                </a:solidFill>
              </a:rPr>
              <a:t>Sitoloji negatif</a:t>
            </a:r>
          </a:p>
        </p:txBody>
      </p:sp>
      <p:sp>
        <p:nvSpPr>
          <p:cNvPr id="13" name="12 Dikdörtgen"/>
          <p:cNvSpPr/>
          <p:nvPr/>
        </p:nvSpPr>
        <p:spPr>
          <a:xfrm>
            <a:off x="2245945" y="4293096"/>
            <a:ext cx="192123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tr-TR" sz="1400" dirty="0">
                <a:solidFill>
                  <a:schemeClr val="accent1">
                    <a:lumMod val="50000"/>
                  </a:schemeClr>
                </a:solidFill>
              </a:rPr>
              <a:t>Yaşa uygun test tekrarı*</a:t>
            </a:r>
          </a:p>
          <a:p>
            <a:pPr algn="ctr"/>
            <a:r>
              <a:rPr lang="tr-TR" sz="1400" dirty="0">
                <a:solidFill>
                  <a:schemeClr val="accent1">
                    <a:lumMod val="50000"/>
                  </a:schemeClr>
                </a:solidFill>
              </a:rPr>
              <a:t>@ 3 Y</a:t>
            </a:r>
          </a:p>
        </p:txBody>
      </p:sp>
      <p:sp>
        <p:nvSpPr>
          <p:cNvPr id="14" name="13 Dikdörtgen"/>
          <p:cNvSpPr/>
          <p:nvPr/>
        </p:nvSpPr>
        <p:spPr>
          <a:xfrm>
            <a:off x="2176471" y="5229202"/>
            <a:ext cx="206018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tr-TR" sz="1400" dirty="0">
                <a:solidFill>
                  <a:schemeClr val="accent1">
                    <a:lumMod val="50000"/>
                  </a:schemeClr>
                </a:solidFill>
              </a:rPr>
              <a:t>Sitoloji negatif </a:t>
            </a:r>
            <a:r>
              <a:rPr lang="tr-TR" sz="1400" i="1" dirty="0">
                <a:solidFill>
                  <a:schemeClr val="accent1">
                    <a:lumMod val="50000"/>
                  </a:schemeClr>
                </a:solidFill>
              </a:rPr>
              <a:t>+/- </a:t>
            </a:r>
            <a:r>
              <a:rPr lang="tr-TR" sz="1400" dirty="0">
                <a:solidFill>
                  <a:schemeClr val="accent1">
                    <a:lumMod val="50000"/>
                  </a:schemeClr>
                </a:solidFill>
              </a:rPr>
              <a:t>HPV (-)</a:t>
            </a:r>
            <a:endParaRPr lang="tr-TR" sz="1400" i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7386474" y="5687670"/>
            <a:ext cx="95410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tr-TR" sz="1400" dirty="0">
                <a:solidFill>
                  <a:schemeClr val="accent1">
                    <a:lumMod val="50000"/>
                  </a:schemeClr>
                </a:solidFill>
              </a:rPr>
              <a:t>En az 2 Y</a:t>
            </a:r>
          </a:p>
          <a:p>
            <a:pPr algn="ctr"/>
            <a:r>
              <a:rPr lang="tr-TR" sz="1400" dirty="0" err="1">
                <a:solidFill>
                  <a:schemeClr val="accent1">
                    <a:lumMod val="50000"/>
                  </a:schemeClr>
                </a:solidFill>
              </a:rPr>
              <a:t>persistans</a:t>
            </a:r>
            <a:endParaRPr lang="tr-TR" sz="14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5922445" y="2564906"/>
            <a:ext cx="1563249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tr-TR" sz="1400" dirty="0">
                <a:solidFill>
                  <a:schemeClr val="accent1">
                    <a:lumMod val="50000"/>
                  </a:schemeClr>
                </a:solidFill>
              </a:rPr>
              <a:t>≥ASC </a:t>
            </a:r>
            <a:r>
              <a:rPr lang="tr-TR" sz="1400" i="1" dirty="0">
                <a:solidFill>
                  <a:schemeClr val="accent1">
                    <a:lumMod val="50000"/>
                  </a:schemeClr>
                </a:solidFill>
              </a:rPr>
              <a:t>veya</a:t>
            </a:r>
            <a:r>
              <a:rPr lang="tr-TR" sz="1400" dirty="0">
                <a:solidFill>
                  <a:schemeClr val="accent1">
                    <a:lumMod val="50000"/>
                  </a:schemeClr>
                </a:solidFill>
              </a:rPr>
              <a:t> HPV (+)</a:t>
            </a:r>
          </a:p>
        </p:txBody>
      </p:sp>
      <p:sp>
        <p:nvSpPr>
          <p:cNvPr id="17" name="16 Dikdörtgen"/>
          <p:cNvSpPr/>
          <p:nvPr/>
        </p:nvSpPr>
        <p:spPr bwMode="auto">
          <a:xfrm>
            <a:off x="8656284" y="5589240"/>
            <a:ext cx="1728192" cy="720080"/>
          </a:xfrm>
          <a:prstGeom prst="rect">
            <a:avLst/>
          </a:prstGeom>
          <a:solidFill>
            <a:schemeClr val="tx2"/>
          </a:solidFill>
          <a:ln>
            <a:headEnd type="none" w="med" len="med"/>
            <a:tailEnd type="none" w="med" len="med"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rmAutofit fontScale="77500" lnSpcReduction="20000"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r-TR" sz="2200" dirty="0">
                <a:solidFill>
                  <a:schemeClr val="bg1"/>
                </a:solidFill>
              </a:rPr>
              <a:t>Takip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r-TR" sz="2200" i="1" dirty="0">
                <a:solidFill>
                  <a:schemeClr val="bg1"/>
                </a:solidFill>
              </a:rPr>
              <a:t>veya</a:t>
            </a:r>
          </a:p>
          <a:p>
            <a:pPr algn="ctr"/>
            <a:r>
              <a:rPr lang="tr-TR" b="1" baseline="30000" dirty="0">
                <a:solidFill>
                  <a:srgbClr val="FF9900"/>
                </a:solidFill>
              </a:rPr>
              <a:t>£ </a:t>
            </a:r>
            <a:r>
              <a:rPr lang="tr-TR" sz="2200" dirty="0">
                <a:solidFill>
                  <a:schemeClr val="bg1"/>
                </a:solidFill>
              </a:rPr>
              <a:t>Tedavi</a:t>
            </a:r>
          </a:p>
        </p:txBody>
      </p:sp>
      <p:sp>
        <p:nvSpPr>
          <p:cNvPr id="18" name="17 Dikdörtgen"/>
          <p:cNvSpPr/>
          <p:nvPr/>
        </p:nvSpPr>
        <p:spPr>
          <a:xfrm>
            <a:off x="2495600" y="5805265"/>
            <a:ext cx="142192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r-TR" sz="1400" dirty="0">
                <a:solidFill>
                  <a:schemeClr val="accent1">
                    <a:lumMod val="50000"/>
                  </a:schemeClr>
                </a:solidFill>
              </a:rPr>
              <a:t>Rutin tarama</a:t>
            </a:r>
          </a:p>
        </p:txBody>
      </p:sp>
      <p:cxnSp>
        <p:nvCxnSpPr>
          <p:cNvPr id="20" name="19 Düz Ok Bağlayıcısı"/>
          <p:cNvCxnSpPr>
            <a:stCxn id="5" idx="1"/>
            <a:endCxn id="11" idx="0"/>
          </p:cNvCxnSpPr>
          <p:nvPr/>
        </p:nvCxnSpPr>
        <p:spPr bwMode="auto">
          <a:xfrm>
            <a:off x="3206560" y="2342203"/>
            <a:ext cx="3" cy="222703"/>
          </a:xfrm>
          <a:prstGeom prst="straightConnector1">
            <a:avLst/>
          </a:prstGeom>
          <a:ln>
            <a:headEnd type="none" w="med" len="med"/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2" name="21 Düz Ok Bağlayıcısı"/>
          <p:cNvCxnSpPr>
            <a:stCxn id="11" idx="2"/>
            <a:endCxn id="12" idx="0"/>
          </p:cNvCxnSpPr>
          <p:nvPr/>
        </p:nvCxnSpPr>
        <p:spPr bwMode="auto">
          <a:xfrm>
            <a:off x="3206562" y="2872682"/>
            <a:ext cx="0" cy="690462"/>
          </a:xfrm>
          <a:prstGeom prst="straightConnector1">
            <a:avLst/>
          </a:prstGeom>
          <a:ln>
            <a:headEnd type="none" w="med" len="med"/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4" name="23 Düz Ok Bağlayıcısı"/>
          <p:cNvCxnSpPr>
            <a:stCxn id="12" idx="2"/>
            <a:endCxn id="13" idx="0"/>
          </p:cNvCxnSpPr>
          <p:nvPr/>
        </p:nvCxnSpPr>
        <p:spPr bwMode="auto">
          <a:xfrm flipH="1">
            <a:off x="3206560" y="3870922"/>
            <a:ext cx="2" cy="422175"/>
          </a:xfrm>
          <a:prstGeom prst="straightConnector1">
            <a:avLst/>
          </a:prstGeom>
          <a:ln>
            <a:headEnd type="none" w="med" len="med"/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6" name="25 Düz Ok Bağlayıcısı"/>
          <p:cNvCxnSpPr>
            <a:stCxn id="13" idx="2"/>
            <a:endCxn id="14" idx="0"/>
          </p:cNvCxnSpPr>
          <p:nvPr/>
        </p:nvCxnSpPr>
        <p:spPr bwMode="auto">
          <a:xfrm>
            <a:off x="3206561" y="4816317"/>
            <a:ext cx="1" cy="412885"/>
          </a:xfrm>
          <a:prstGeom prst="straightConnector1">
            <a:avLst/>
          </a:prstGeom>
          <a:ln>
            <a:headEnd type="none" w="med" len="med"/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8" name="27 Düz Ok Bağlayıcısı"/>
          <p:cNvCxnSpPr>
            <a:stCxn id="14" idx="2"/>
            <a:endCxn id="18" idx="0"/>
          </p:cNvCxnSpPr>
          <p:nvPr/>
        </p:nvCxnSpPr>
        <p:spPr bwMode="auto">
          <a:xfrm>
            <a:off x="3206561" y="5536978"/>
            <a:ext cx="0" cy="268286"/>
          </a:xfrm>
          <a:prstGeom prst="straightConnector1">
            <a:avLst/>
          </a:prstGeom>
          <a:ln>
            <a:headEnd type="none" w="med" len="med"/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0" name="29 Düz Ok Bağlayıcısı"/>
          <p:cNvCxnSpPr>
            <a:stCxn id="11" idx="3"/>
            <a:endCxn id="16" idx="1"/>
          </p:cNvCxnSpPr>
          <p:nvPr/>
        </p:nvCxnSpPr>
        <p:spPr bwMode="auto">
          <a:xfrm>
            <a:off x="3872770" y="2718794"/>
            <a:ext cx="2049674" cy="0"/>
          </a:xfrm>
          <a:prstGeom prst="straightConnector1">
            <a:avLst/>
          </a:prstGeom>
          <a:ln>
            <a:headEnd type="none" w="med" len="med"/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2" name="31 Düz Ok Bağlayıcısı"/>
          <p:cNvCxnSpPr>
            <a:stCxn id="16" idx="2"/>
            <a:endCxn id="4" idx="0"/>
          </p:cNvCxnSpPr>
          <p:nvPr/>
        </p:nvCxnSpPr>
        <p:spPr bwMode="auto">
          <a:xfrm flipH="1">
            <a:off x="6704069" y="2872682"/>
            <a:ext cx="1" cy="484310"/>
          </a:xfrm>
          <a:prstGeom prst="straightConnector1">
            <a:avLst/>
          </a:prstGeom>
          <a:ln>
            <a:headEnd type="none" w="med" len="med"/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6" name="35 Düz Ok Bağlayıcısı"/>
          <p:cNvCxnSpPr>
            <a:stCxn id="4" idx="2"/>
            <a:endCxn id="9" idx="0"/>
          </p:cNvCxnSpPr>
          <p:nvPr/>
        </p:nvCxnSpPr>
        <p:spPr bwMode="auto">
          <a:xfrm>
            <a:off x="6704069" y="4077072"/>
            <a:ext cx="1" cy="700336"/>
          </a:xfrm>
          <a:prstGeom prst="straightConnector1">
            <a:avLst/>
          </a:prstGeom>
          <a:ln>
            <a:headEnd type="none" w="med" len="med"/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8" name="37 Dirsek Bağlayıcısı"/>
          <p:cNvCxnSpPr>
            <a:stCxn id="13" idx="3"/>
            <a:endCxn id="16" idx="1"/>
          </p:cNvCxnSpPr>
          <p:nvPr/>
        </p:nvCxnSpPr>
        <p:spPr bwMode="auto">
          <a:xfrm flipV="1">
            <a:off x="4167176" y="2718794"/>
            <a:ext cx="1755269" cy="1835912"/>
          </a:xfrm>
          <a:prstGeom prst="bentConnector3">
            <a:avLst>
              <a:gd name="adj1" fmla="val 50000"/>
            </a:avLst>
          </a:prstGeom>
          <a:ln>
            <a:headEnd type="none" w="med" len="med"/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40" name="39 Dirsek Bağlayıcısı"/>
          <p:cNvCxnSpPr>
            <a:stCxn id="4" idx="2"/>
            <a:endCxn id="8" idx="0"/>
          </p:cNvCxnSpPr>
          <p:nvPr/>
        </p:nvCxnSpPr>
        <p:spPr bwMode="auto">
          <a:xfrm rot="5400000">
            <a:off x="5763633" y="3836973"/>
            <a:ext cx="700336" cy="1180534"/>
          </a:xfrm>
          <a:prstGeom prst="bentConnector3">
            <a:avLst>
              <a:gd name="adj1" fmla="val 50000"/>
            </a:avLst>
          </a:prstGeom>
          <a:ln>
            <a:headEnd type="none" w="med" len="med"/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44" name="43 Dirsek Bağlayıcısı"/>
          <p:cNvCxnSpPr>
            <a:stCxn id="4" idx="2"/>
            <a:endCxn id="10" idx="0"/>
          </p:cNvCxnSpPr>
          <p:nvPr/>
        </p:nvCxnSpPr>
        <p:spPr bwMode="auto">
          <a:xfrm rot="16200000" flipH="1">
            <a:off x="6933629" y="3847511"/>
            <a:ext cx="700336" cy="1159458"/>
          </a:xfrm>
          <a:prstGeom prst="bentConnector3">
            <a:avLst>
              <a:gd name="adj1" fmla="val 50000"/>
            </a:avLst>
          </a:prstGeom>
          <a:ln>
            <a:headEnd type="none" w="med" len="med"/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46" name="45 Dirsek Bağlayıcısı"/>
          <p:cNvCxnSpPr>
            <a:stCxn id="8" idx="2"/>
            <a:endCxn id="6" idx="3"/>
          </p:cNvCxnSpPr>
          <p:nvPr/>
        </p:nvCxnSpPr>
        <p:spPr bwMode="auto">
          <a:xfrm rot="16200000" flipH="1">
            <a:off x="5573743" y="5034977"/>
            <a:ext cx="504055" cy="604470"/>
          </a:xfrm>
          <a:prstGeom prst="bentConnector3">
            <a:avLst>
              <a:gd name="adj1" fmla="val 50000"/>
            </a:avLst>
          </a:prstGeom>
          <a:ln>
            <a:headEnd type="none" w="med" len="med"/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48" name="47 Dirsek Bağlayıcısı"/>
          <p:cNvCxnSpPr>
            <a:stCxn id="9" idx="2"/>
            <a:endCxn id="6" idx="3"/>
          </p:cNvCxnSpPr>
          <p:nvPr/>
        </p:nvCxnSpPr>
        <p:spPr bwMode="auto">
          <a:xfrm rot="5400000">
            <a:off x="6164011" y="5049181"/>
            <a:ext cx="504055" cy="576065"/>
          </a:xfrm>
          <a:prstGeom prst="bentConnector3">
            <a:avLst>
              <a:gd name="adj1" fmla="val 50000"/>
            </a:avLst>
          </a:prstGeom>
          <a:ln>
            <a:headEnd type="none" w="med" len="med"/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50" name="49 Düz Ok Bağlayıcısı"/>
          <p:cNvCxnSpPr>
            <a:stCxn id="10" idx="2"/>
            <a:endCxn id="15" idx="0"/>
          </p:cNvCxnSpPr>
          <p:nvPr/>
        </p:nvCxnSpPr>
        <p:spPr bwMode="auto">
          <a:xfrm>
            <a:off x="7863527" y="5085186"/>
            <a:ext cx="1" cy="602485"/>
          </a:xfrm>
          <a:prstGeom prst="straightConnector1">
            <a:avLst/>
          </a:prstGeom>
          <a:ln>
            <a:headEnd type="none" w="med" len="med"/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52" name="51 Düz Ok Bağlayıcısı"/>
          <p:cNvCxnSpPr>
            <a:stCxn id="15" idx="3"/>
            <a:endCxn id="17" idx="1"/>
          </p:cNvCxnSpPr>
          <p:nvPr/>
        </p:nvCxnSpPr>
        <p:spPr bwMode="auto">
          <a:xfrm>
            <a:off x="8340580" y="5949280"/>
            <a:ext cx="315704" cy="0"/>
          </a:xfrm>
          <a:prstGeom prst="straightConnector1">
            <a:avLst/>
          </a:prstGeom>
          <a:ln>
            <a:headEnd type="none" w="med" len="med"/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8501058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tr-TR" sz="3600" b="1" dirty="0">
                <a:solidFill>
                  <a:srgbClr val="00B050"/>
                </a:solidFill>
                <a:latin typeface="Arial Black" charset="0"/>
                <a:ea typeface="Arial Black" charset="0"/>
                <a:cs typeface="Arial Black" charset="0"/>
              </a:rPr>
              <a:t>CIN1 (ASC-H veya HGSIL Sitolojili)</a:t>
            </a:r>
          </a:p>
        </p:txBody>
      </p:sp>
      <p:sp>
        <p:nvSpPr>
          <p:cNvPr id="5" name="4 Dikdörtgen"/>
          <p:cNvSpPr/>
          <p:nvPr/>
        </p:nvSpPr>
        <p:spPr bwMode="auto">
          <a:xfrm>
            <a:off x="3151673" y="4869160"/>
            <a:ext cx="1728192" cy="720080"/>
          </a:xfrm>
          <a:prstGeom prst="rect">
            <a:avLst/>
          </a:prstGeom>
          <a:solidFill>
            <a:schemeClr val="tx2"/>
          </a:solidFill>
          <a:ln>
            <a:headEnd type="none" w="med" len="med"/>
            <a:tailEnd type="none" w="med" len="med"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rm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r-TR" sz="2200" dirty="0" err="1">
                <a:solidFill>
                  <a:schemeClr val="bg1"/>
                </a:solidFill>
              </a:rPr>
              <a:t>Kolposkopi</a:t>
            </a:r>
            <a:endParaRPr lang="tr-TR" sz="2200" dirty="0">
              <a:solidFill>
                <a:schemeClr val="bg1"/>
              </a:solidFill>
            </a:endParaRPr>
          </a:p>
        </p:txBody>
      </p:sp>
      <p:sp>
        <p:nvSpPr>
          <p:cNvPr id="6" name="5 Yuvarlatılmış Çapraz Köşeli Dikdörtgen"/>
          <p:cNvSpPr/>
          <p:nvPr/>
        </p:nvSpPr>
        <p:spPr bwMode="auto">
          <a:xfrm>
            <a:off x="8272242" y="3645024"/>
            <a:ext cx="1728192" cy="720080"/>
          </a:xfrm>
          <a:prstGeom prst="round2DiagRect">
            <a:avLst/>
          </a:prstGeom>
          <a:solidFill>
            <a:srgbClr val="C00000"/>
          </a:solidFill>
          <a:ln>
            <a:headEnd type="none" w="med" len="med"/>
            <a:tailEnd type="none" w="med" len="med"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rmAutofit fontScale="62500" lnSpcReduction="20000"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r-TR" sz="2400" dirty="0">
                <a:solidFill>
                  <a:schemeClr val="bg1"/>
                </a:solidFill>
              </a:rPr>
              <a:t>ASCCP Önerilerine Göre Yönet </a:t>
            </a:r>
          </a:p>
        </p:txBody>
      </p:sp>
      <p:sp>
        <p:nvSpPr>
          <p:cNvPr id="8" name="7 Dikdörtgen"/>
          <p:cNvSpPr/>
          <p:nvPr/>
        </p:nvSpPr>
        <p:spPr>
          <a:xfrm>
            <a:off x="1719954" y="3743454"/>
            <a:ext cx="168347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tr-TR" sz="1400" dirty="0">
                <a:solidFill>
                  <a:schemeClr val="accent1">
                    <a:lumMod val="50000"/>
                  </a:schemeClr>
                </a:solidFill>
              </a:rPr>
              <a:t>HPV (-) </a:t>
            </a:r>
            <a:r>
              <a:rPr lang="tr-TR" sz="1400" i="1" dirty="0">
                <a:solidFill>
                  <a:schemeClr val="accent1">
                    <a:lumMod val="50000"/>
                  </a:schemeClr>
                </a:solidFill>
              </a:rPr>
              <a:t>ve </a:t>
            </a:r>
            <a:r>
              <a:rPr lang="tr-TR" sz="1400" dirty="0">
                <a:solidFill>
                  <a:schemeClr val="accent1">
                    <a:lumMod val="50000"/>
                  </a:schemeClr>
                </a:solidFill>
              </a:rPr>
              <a:t>Sitoloji (-)</a:t>
            </a:r>
          </a:p>
          <a:p>
            <a:pPr algn="ctr"/>
            <a:r>
              <a:rPr lang="tr-TR" sz="1400" i="1" dirty="0">
                <a:solidFill>
                  <a:schemeClr val="accent1">
                    <a:lumMod val="50000"/>
                  </a:schemeClr>
                </a:solidFill>
              </a:rPr>
              <a:t>Her iki </a:t>
            </a:r>
            <a:r>
              <a:rPr lang="tr-TR" sz="1400" i="1" dirty="0" err="1">
                <a:solidFill>
                  <a:schemeClr val="accent1">
                    <a:lumMod val="50000"/>
                  </a:schemeClr>
                </a:solidFill>
              </a:rPr>
              <a:t>cotesting</a:t>
            </a:r>
            <a:endParaRPr lang="tr-TR" sz="1400" i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9" name="8 Dikdörtgen"/>
          <p:cNvSpPr/>
          <p:nvPr/>
        </p:nvSpPr>
        <p:spPr>
          <a:xfrm>
            <a:off x="1953480" y="4581129"/>
            <a:ext cx="1216423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tr-TR" sz="1600" b="1" dirty="0">
                <a:solidFill>
                  <a:schemeClr val="accent1">
                    <a:lumMod val="50000"/>
                  </a:schemeClr>
                </a:solidFill>
              </a:rPr>
              <a:t>Yaşa uygun </a:t>
            </a:r>
          </a:p>
          <a:p>
            <a:pPr algn="ctr"/>
            <a:r>
              <a:rPr lang="tr-TR" sz="1600" b="1" dirty="0">
                <a:solidFill>
                  <a:schemeClr val="accent1">
                    <a:lumMod val="50000"/>
                  </a:schemeClr>
                </a:solidFill>
              </a:rPr>
              <a:t>test tekrarı*</a:t>
            </a:r>
          </a:p>
          <a:p>
            <a:pPr algn="ctr"/>
            <a:r>
              <a:rPr lang="tr-TR" sz="1600" b="1" dirty="0">
                <a:solidFill>
                  <a:schemeClr val="accent1">
                    <a:lumMod val="50000"/>
                  </a:schemeClr>
                </a:solidFill>
              </a:rPr>
              <a:t>@ 3 Y</a:t>
            </a:r>
          </a:p>
        </p:txBody>
      </p:sp>
      <p:sp>
        <p:nvSpPr>
          <p:cNvPr id="10" name="9 Dikdörtgen"/>
          <p:cNvSpPr/>
          <p:nvPr/>
        </p:nvSpPr>
        <p:spPr>
          <a:xfrm>
            <a:off x="4979001" y="2194994"/>
            <a:ext cx="53373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tr-TR" sz="1400" i="1" dirty="0">
                <a:solidFill>
                  <a:schemeClr val="accent1">
                    <a:lumMod val="50000"/>
                  </a:schemeClr>
                </a:solidFill>
              </a:rPr>
              <a:t>Veya</a:t>
            </a:r>
          </a:p>
        </p:txBody>
      </p:sp>
      <p:sp>
        <p:nvSpPr>
          <p:cNvPr id="11" name="10 Dikdörtgen"/>
          <p:cNvSpPr/>
          <p:nvPr/>
        </p:nvSpPr>
        <p:spPr>
          <a:xfrm>
            <a:off x="3438529" y="3743454"/>
            <a:ext cx="115448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tr-TR" sz="1400" dirty="0">
                <a:solidFill>
                  <a:schemeClr val="accent1">
                    <a:lumMod val="50000"/>
                  </a:schemeClr>
                </a:solidFill>
              </a:rPr>
              <a:t>≥ASC &lt;HGSIL </a:t>
            </a:r>
          </a:p>
          <a:p>
            <a:pPr algn="ctr"/>
            <a:r>
              <a:rPr lang="tr-TR" sz="1400" i="1" dirty="0">
                <a:solidFill>
                  <a:schemeClr val="accent1">
                    <a:lumMod val="50000"/>
                  </a:schemeClr>
                </a:solidFill>
              </a:rPr>
              <a:t>veya</a:t>
            </a:r>
            <a:r>
              <a:rPr lang="tr-TR" sz="1400" dirty="0">
                <a:solidFill>
                  <a:schemeClr val="accent1">
                    <a:lumMod val="50000"/>
                  </a:schemeClr>
                </a:solidFill>
              </a:rPr>
              <a:t> HPV (+)</a:t>
            </a:r>
          </a:p>
        </p:txBody>
      </p:sp>
      <p:sp>
        <p:nvSpPr>
          <p:cNvPr id="12" name="11 Dikdörtgen"/>
          <p:cNvSpPr/>
          <p:nvPr/>
        </p:nvSpPr>
        <p:spPr bwMode="auto">
          <a:xfrm>
            <a:off x="3151673" y="1988840"/>
            <a:ext cx="1728192" cy="720080"/>
          </a:xfrm>
          <a:prstGeom prst="rect">
            <a:avLst/>
          </a:prstGeom>
          <a:solidFill>
            <a:schemeClr val="tx2"/>
          </a:solidFill>
          <a:ln>
            <a:headEnd type="none" w="med" len="med"/>
            <a:tailEnd type="none" w="med" len="med"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rmAutofit lnSpcReduction="10000"/>
          </a:bodyPr>
          <a:lstStyle/>
          <a:p>
            <a:pPr algn="ctr"/>
            <a:r>
              <a:rPr lang="tr-TR" sz="2000" baseline="30000" dirty="0">
                <a:solidFill>
                  <a:srgbClr val="FF9900"/>
                </a:solidFill>
              </a:rPr>
              <a:t>€ </a:t>
            </a:r>
            <a:r>
              <a:rPr lang="tr-TR" sz="2200" dirty="0" err="1">
                <a:solidFill>
                  <a:schemeClr val="bg1"/>
                </a:solidFill>
              </a:rPr>
              <a:t>Cotesting</a:t>
            </a:r>
            <a:r>
              <a:rPr lang="tr-TR" sz="2000" baseline="30000" dirty="0">
                <a:solidFill>
                  <a:srgbClr val="FF9900"/>
                </a:solidFill>
              </a:rPr>
              <a:t> </a:t>
            </a:r>
            <a:endParaRPr lang="tr-TR" sz="2200" dirty="0">
              <a:solidFill>
                <a:schemeClr val="bg1"/>
              </a:solidFill>
            </a:endParaRP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r-TR" sz="2200" dirty="0">
                <a:solidFill>
                  <a:schemeClr val="bg1"/>
                </a:solidFill>
              </a:rPr>
              <a:t>1. </a:t>
            </a:r>
            <a:r>
              <a:rPr lang="tr-TR" sz="2200" i="1" dirty="0">
                <a:solidFill>
                  <a:schemeClr val="bg1"/>
                </a:solidFill>
              </a:rPr>
              <a:t>ve</a:t>
            </a:r>
            <a:r>
              <a:rPr lang="tr-TR" sz="2200" dirty="0">
                <a:solidFill>
                  <a:schemeClr val="bg1"/>
                </a:solidFill>
              </a:rPr>
              <a:t> 2. Y</a:t>
            </a:r>
          </a:p>
        </p:txBody>
      </p:sp>
      <p:sp>
        <p:nvSpPr>
          <p:cNvPr id="13" name="12 Dikdörtgen"/>
          <p:cNvSpPr/>
          <p:nvPr/>
        </p:nvSpPr>
        <p:spPr bwMode="auto">
          <a:xfrm>
            <a:off x="5681239" y="1988840"/>
            <a:ext cx="1728192" cy="720080"/>
          </a:xfrm>
          <a:prstGeom prst="rect">
            <a:avLst/>
          </a:prstGeom>
          <a:solidFill>
            <a:schemeClr val="tx2"/>
          </a:solidFill>
          <a:ln>
            <a:headEnd type="none" w="med" len="med"/>
            <a:tailEnd type="none" w="med" len="med"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rmAutofit fontScale="77500" lnSpcReduction="20000"/>
          </a:bodyPr>
          <a:lstStyle/>
          <a:p>
            <a:pPr algn="ctr"/>
            <a:r>
              <a:rPr lang="tr-TR" b="1" baseline="30000" dirty="0">
                <a:solidFill>
                  <a:srgbClr val="FF9900"/>
                </a:solidFill>
              </a:rPr>
              <a:t>£ </a:t>
            </a:r>
            <a:r>
              <a:rPr lang="tr-TR" sz="2200" dirty="0" err="1">
                <a:solidFill>
                  <a:schemeClr val="bg1"/>
                </a:solidFill>
              </a:rPr>
              <a:t>Diagnostik</a:t>
            </a:r>
            <a:r>
              <a:rPr lang="tr-TR" sz="2200" dirty="0">
                <a:solidFill>
                  <a:schemeClr val="bg1"/>
                </a:solidFill>
              </a:rPr>
              <a:t> </a:t>
            </a:r>
            <a:r>
              <a:rPr lang="tr-TR" sz="2200" dirty="0" err="1">
                <a:solidFill>
                  <a:schemeClr val="bg1"/>
                </a:solidFill>
              </a:rPr>
              <a:t>eksizyonel</a:t>
            </a:r>
            <a:r>
              <a:rPr lang="tr-TR" sz="2200" dirty="0">
                <a:solidFill>
                  <a:schemeClr val="bg1"/>
                </a:solidFill>
              </a:rPr>
              <a:t> prosedür</a:t>
            </a:r>
            <a:r>
              <a:rPr lang="tr-TR" b="1" baseline="30000" dirty="0">
                <a:solidFill>
                  <a:srgbClr val="FF9900"/>
                </a:solidFill>
              </a:rPr>
              <a:t> </a:t>
            </a:r>
            <a:endParaRPr lang="tr-TR" sz="2200" dirty="0">
              <a:solidFill>
                <a:schemeClr val="bg1"/>
              </a:solidFill>
            </a:endParaRPr>
          </a:p>
        </p:txBody>
      </p:sp>
      <p:sp>
        <p:nvSpPr>
          <p:cNvPr id="14" name="13 Yuvarlatılmış Çapraz Köşeli Dikdörtgen"/>
          <p:cNvSpPr/>
          <p:nvPr/>
        </p:nvSpPr>
        <p:spPr bwMode="auto">
          <a:xfrm>
            <a:off x="7458208" y="4820578"/>
            <a:ext cx="2542227" cy="817245"/>
          </a:xfrm>
          <a:prstGeom prst="round2DiagRect">
            <a:avLst/>
          </a:prstGeom>
          <a:solidFill>
            <a:schemeClr val="accent4">
              <a:lumMod val="50000"/>
            </a:schemeClr>
          </a:solidFill>
          <a:ln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tr-TR" sz="1400" baseline="30000" dirty="0">
                <a:solidFill>
                  <a:srgbClr val="FF9900"/>
                </a:solidFill>
              </a:rPr>
              <a:t>€</a:t>
            </a:r>
            <a:r>
              <a:rPr lang="tr-TR" sz="1400" dirty="0" err="1">
                <a:solidFill>
                  <a:schemeClr val="bg1"/>
                </a:solidFill>
              </a:rPr>
              <a:t>Kolposkopi</a:t>
            </a:r>
            <a:r>
              <a:rPr lang="tr-TR" sz="1400" dirty="0">
                <a:solidFill>
                  <a:schemeClr val="bg1"/>
                </a:solidFill>
              </a:rPr>
              <a:t> ve ECC (-)</a:t>
            </a:r>
            <a:endParaRPr lang="tr-TR" sz="1400" b="1" dirty="0">
              <a:solidFill>
                <a:srgbClr val="FFC000"/>
              </a:solidFill>
            </a:endParaRPr>
          </a:p>
          <a:p>
            <a:pPr algn="ctr"/>
            <a:r>
              <a:rPr lang="tr-TR" sz="1400" b="1" baseline="30000" dirty="0">
                <a:solidFill>
                  <a:srgbClr val="FF9900"/>
                </a:solidFill>
              </a:rPr>
              <a:t>£</a:t>
            </a:r>
            <a:r>
              <a:rPr lang="tr-TR" sz="1400" dirty="0">
                <a:solidFill>
                  <a:schemeClr val="bg1"/>
                </a:solidFill>
              </a:rPr>
              <a:t>Gebe ve 21-24 Y arası hariç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r-TR" sz="1400" b="1" dirty="0">
                <a:solidFill>
                  <a:srgbClr val="FFC000"/>
                </a:solidFill>
              </a:rPr>
              <a:t>*</a:t>
            </a:r>
            <a:r>
              <a:rPr lang="tr-TR" sz="1400" dirty="0">
                <a:solidFill>
                  <a:schemeClr val="bg1"/>
                </a:solidFill>
              </a:rPr>
              <a:t>&lt;30 Y sitoloji, ≥30 Y </a:t>
            </a:r>
            <a:r>
              <a:rPr lang="tr-TR" sz="1400" dirty="0" err="1">
                <a:solidFill>
                  <a:schemeClr val="bg1"/>
                </a:solidFill>
              </a:rPr>
              <a:t>cotesting</a:t>
            </a:r>
            <a:endParaRPr lang="tr-TR" sz="1400" dirty="0">
              <a:solidFill>
                <a:schemeClr val="bg1"/>
              </a:solidFill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4838987" y="3743454"/>
            <a:ext cx="1189749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tr-TR" sz="1400" dirty="0">
                <a:solidFill>
                  <a:schemeClr val="accent1">
                    <a:lumMod val="50000"/>
                  </a:schemeClr>
                </a:solidFill>
              </a:rPr>
              <a:t>HGSIL</a:t>
            </a:r>
          </a:p>
          <a:p>
            <a:pPr algn="ctr"/>
            <a:r>
              <a:rPr lang="tr-TR" sz="1400" i="1" dirty="0">
                <a:solidFill>
                  <a:schemeClr val="accent1">
                    <a:lumMod val="50000"/>
                  </a:schemeClr>
                </a:solidFill>
              </a:rPr>
              <a:t>(Herhangi bir </a:t>
            </a:r>
          </a:p>
          <a:p>
            <a:pPr algn="ctr"/>
            <a:r>
              <a:rPr lang="tr-TR" sz="1400" i="1" dirty="0" err="1">
                <a:solidFill>
                  <a:schemeClr val="accent1">
                    <a:lumMod val="50000"/>
                  </a:schemeClr>
                </a:solidFill>
              </a:rPr>
              <a:t>cotesting</a:t>
            </a:r>
            <a:r>
              <a:rPr lang="tr-TR" sz="1400" i="1" dirty="0">
                <a:solidFill>
                  <a:schemeClr val="accent1">
                    <a:lumMod val="50000"/>
                  </a:schemeClr>
                </a:solidFill>
              </a:rPr>
              <a:t>)</a:t>
            </a:r>
          </a:p>
        </p:txBody>
      </p:sp>
      <p:sp>
        <p:nvSpPr>
          <p:cNvPr id="16" name="15 Dikdörtgen"/>
          <p:cNvSpPr/>
          <p:nvPr/>
        </p:nvSpPr>
        <p:spPr bwMode="auto">
          <a:xfrm>
            <a:off x="8272242" y="1988840"/>
            <a:ext cx="1728192" cy="720080"/>
          </a:xfrm>
          <a:prstGeom prst="rect">
            <a:avLst/>
          </a:prstGeom>
          <a:solidFill>
            <a:schemeClr val="tx2"/>
          </a:solidFill>
          <a:ln>
            <a:headEnd type="none" w="med" len="med"/>
            <a:tailEnd type="none" w="med" len="med"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rmAutofit fontScale="70000" lnSpcReduction="20000"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r-TR" sz="2200" dirty="0">
                <a:solidFill>
                  <a:schemeClr val="bg1"/>
                </a:solidFill>
              </a:rPr>
              <a:t>Sitoloji, </a:t>
            </a:r>
            <a:r>
              <a:rPr lang="tr-TR" sz="2200" dirty="0" err="1">
                <a:solidFill>
                  <a:schemeClr val="bg1"/>
                </a:solidFill>
              </a:rPr>
              <a:t>Bx</a:t>
            </a:r>
            <a:r>
              <a:rPr lang="tr-TR" sz="2200" dirty="0">
                <a:solidFill>
                  <a:schemeClr val="bg1"/>
                </a:solidFill>
              </a:rPr>
              <a:t> </a:t>
            </a:r>
            <a:r>
              <a:rPr lang="tr-TR" sz="2200" i="1" dirty="0">
                <a:solidFill>
                  <a:schemeClr val="bg1"/>
                </a:solidFill>
              </a:rPr>
              <a:t>ve</a:t>
            </a:r>
            <a:r>
              <a:rPr lang="tr-TR" sz="2200" dirty="0">
                <a:solidFill>
                  <a:schemeClr val="bg1"/>
                </a:solidFill>
              </a:rPr>
              <a:t> </a:t>
            </a:r>
            <a:r>
              <a:rPr lang="tr-TR" sz="2200" dirty="0" err="1">
                <a:solidFill>
                  <a:schemeClr val="bg1"/>
                </a:solidFill>
              </a:rPr>
              <a:t>kolposkopi</a:t>
            </a:r>
            <a:r>
              <a:rPr lang="tr-TR" sz="2200" dirty="0">
                <a:solidFill>
                  <a:schemeClr val="bg1"/>
                </a:solidFill>
              </a:rPr>
              <a:t> gözden geçirilmesi</a:t>
            </a:r>
          </a:p>
        </p:txBody>
      </p:sp>
      <p:sp>
        <p:nvSpPr>
          <p:cNvPr id="17" name="16 Dikdörtgen"/>
          <p:cNvSpPr/>
          <p:nvPr/>
        </p:nvSpPr>
        <p:spPr>
          <a:xfrm>
            <a:off x="7538000" y="2194994"/>
            <a:ext cx="53373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tr-TR" sz="1400" i="1" dirty="0">
                <a:solidFill>
                  <a:schemeClr val="accent1">
                    <a:lumMod val="50000"/>
                  </a:schemeClr>
                </a:solidFill>
              </a:rPr>
              <a:t>Veya</a:t>
            </a:r>
          </a:p>
        </p:txBody>
      </p:sp>
      <p:cxnSp>
        <p:nvCxnSpPr>
          <p:cNvPr id="19" name="18 Dirsek Bağlayıcısı"/>
          <p:cNvCxnSpPr>
            <a:stCxn id="12" idx="2"/>
            <a:endCxn id="8" idx="0"/>
          </p:cNvCxnSpPr>
          <p:nvPr/>
        </p:nvCxnSpPr>
        <p:spPr bwMode="auto">
          <a:xfrm rot="5400000">
            <a:off x="2771463" y="2499148"/>
            <a:ext cx="1034534" cy="1454078"/>
          </a:xfrm>
          <a:prstGeom prst="bentConnector3">
            <a:avLst>
              <a:gd name="adj1" fmla="val 50000"/>
            </a:avLst>
          </a:prstGeom>
          <a:ln>
            <a:headEnd type="none" w="med" len="med"/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3" name="22 Dirsek Bağlayıcısı"/>
          <p:cNvCxnSpPr>
            <a:stCxn id="12" idx="2"/>
            <a:endCxn id="11" idx="0"/>
          </p:cNvCxnSpPr>
          <p:nvPr/>
        </p:nvCxnSpPr>
        <p:spPr bwMode="auto">
          <a:xfrm rot="16200000" flipH="1">
            <a:off x="3498502" y="3226187"/>
            <a:ext cx="1034534" cy="1"/>
          </a:xfrm>
          <a:prstGeom prst="bentConnector3">
            <a:avLst>
              <a:gd name="adj1" fmla="val 50000"/>
            </a:avLst>
          </a:prstGeom>
          <a:ln>
            <a:headEnd type="none" w="med" len="med"/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5" name="24 Dirsek Bağlayıcısı"/>
          <p:cNvCxnSpPr>
            <a:stCxn id="12" idx="2"/>
            <a:endCxn id="15" idx="0"/>
          </p:cNvCxnSpPr>
          <p:nvPr/>
        </p:nvCxnSpPr>
        <p:spPr bwMode="auto">
          <a:xfrm rot="16200000" flipH="1">
            <a:off x="4207548" y="2517141"/>
            <a:ext cx="1034534" cy="1418092"/>
          </a:xfrm>
          <a:prstGeom prst="bentConnector3">
            <a:avLst>
              <a:gd name="adj1" fmla="val 50000"/>
            </a:avLst>
          </a:prstGeom>
          <a:ln>
            <a:headEnd type="none" w="med" len="med"/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7" name="26 Düz Ok Bağlayıcısı"/>
          <p:cNvCxnSpPr>
            <a:stCxn id="8" idx="2"/>
            <a:endCxn id="9" idx="0"/>
          </p:cNvCxnSpPr>
          <p:nvPr/>
        </p:nvCxnSpPr>
        <p:spPr bwMode="auto">
          <a:xfrm>
            <a:off x="2561691" y="4266674"/>
            <a:ext cx="0" cy="314454"/>
          </a:xfrm>
          <a:prstGeom prst="straightConnector1">
            <a:avLst/>
          </a:prstGeom>
          <a:ln>
            <a:headEnd type="none" w="med" len="med"/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1" name="30 Düz Ok Bağlayıcısı"/>
          <p:cNvCxnSpPr>
            <a:stCxn id="11" idx="2"/>
            <a:endCxn id="5" idx="0"/>
          </p:cNvCxnSpPr>
          <p:nvPr/>
        </p:nvCxnSpPr>
        <p:spPr bwMode="auto">
          <a:xfrm flipH="1">
            <a:off x="4015770" y="4266674"/>
            <a:ext cx="1" cy="602486"/>
          </a:xfrm>
          <a:prstGeom prst="straightConnector1">
            <a:avLst/>
          </a:prstGeom>
          <a:ln>
            <a:headEnd type="none" w="med" len="med"/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3" name="32 Şekil"/>
          <p:cNvCxnSpPr>
            <a:stCxn id="15" idx="3"/>
            <a:endCxn id="13" idx="2"/>
          </p:cNvCxnSpPr>
          <p:nvPr/>
        </p:nvCxnSpPr>
        <p:spPr bwMode="auto">
          <a:xfrm flipV="1">
            <a:off x="6028735" y="2708920"/>
            <a:ext cx="516600" cy="1403866"/>
          </a:xfrm>
          <a:prstGeom prst="bentConnector2">
            <a:avLst/>
          </a:prstGeom>
          <a:ln>
            <a:headEnd type="none" w="med" len="med"/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5" name="34 Düz Ok Bağlayıcısı"/>
          <p:cNvCxnSpPr>
            <a:stCxn id="16" idx="2"/>
            <a:endCxn id="6" idx="3"/>
          </p:cNvCxnSpPr>
          <p:nvPr/>
        </p:nvCxnSpPr>
        <p:spPr bwMode="auto">
          <a:xfrm>
            <a:off x="9136338" y="2708920"/>
            <a:ext cx="0" cy="936104"/>
          </a:xfrm>
          <a:prstGeom prst="straightConnector1">
            <a:avLst/>
          </a:prstGeom>
          <a:ln>
            <a:headEnd type="none" w="med" len="med"/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pic>
        <p:nvPicPr>
          <p:cNvPr id="22" name="Picture 2"/>
          <p:cNvPicPr>
            <a:picLocks noChangeAspect="1" noChangeArrowheads="1"/>
          </p:cNvPicPr>
          <p:nvPr/>
        </p:nvPicPr>
        <p:blipFill rotWithShape="1">
          <a:blip r:embed="rId2" cstate="print"/>
          <a:srcRect l="917" t="3256" r="1835" b="5401"/>
          <a:stretch/>
        </p:blipFill>
        <p:spPr bwMode="auto">
          <a:xfrm>
            <a:off x="10000434" y="-4145"/>
            <a:ext cx="2191566" cy="10544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76518546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80" y="2223348"/>
            <a:ext cx="4778587" cy="3364652"/>
          </a:xfrm>
          <a:solidFill>
            <a:schemeClr val="bg2"/>
          </a:solidFill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>
              <a:buFont typeface="Wingdings" charset="2"/>
              <a:buChar char="ü"/>
            </a:pPr>
            <a:r>
              <a:rPr lang="en-US" sz="2400" b="1" dirty="0" smtClean="0"/>
              <a:t>Bu </a:t>
            </a:r>
            <a:r>
              <a:rPr lang="en-US" sz="2400" b="1" dirty="0" err="1" smtClean="0"/>
              <a:t>yaş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grubunda</a:t>
            </a:r>
            <a:r>
              <a:rPr lang="en-US" sz="2400" b="1" dirty="0" smtClean="0"/>
              <a:t> HPV insidansı </a:t>
            </a:r>
            <a:r>
              <a:rPr lang="en-US" sz="2400" b="1" dirty="0" err="1" smtClean="0"/>
              <a:t>yüksek</a:t>
            </a:r>
            <a:endParaRPr lang="en-US" sz="2400" b="1" dirty="0" smtClean="0"/>
          </a:p>
          <a:p>
            <a:pPr>
              <a:buFont typeface="Wingdings" charset="2"/>
              <a:buChar char="ü"/>
            </a:pPr>
            <a:endParaRPr lang="en-US" sz="2400" b="1" dirty="0" smtClean="0"/>
          </a:p>
          <a:p>
            <a:pPr>
              <a:buFont typeface="Wingdings" charset="2"/>
              <a:buChar char="ü"/>
            </a:pPr>
            <a:r>
              <a:rPr lang="en-US" sz="2400" b="1" dirty="0" smtClean="0"/>
              <a:t>Yüksek </a:t>
            </a:r>
            <a:r>
              <a:rPr lang="en-US" sz="2400" b="1" dirty="0" err="1"/>
              <a:t>riskli</a:t>
            </a:r>
            <a:r>
              <a:rPr lang="en-US" sz="2400" b="1" dirty="0"/>
              <a:t> HPV </a:t>
            </a:r>
            <a:r>
              <a:rPr lang="en-US" sz="2400" b="1" dirty="0" err="1"/>
              <a:t>enfeksiyonunun</a:t>
            </a:r>
            <a:r>
              <a:rPr lang="en-US" sz="2400" b="1" dirty="0"/>
              <a:t> %61’ </a:t>
            </a:r>
            <a:r>
              <a:rPr lang="en-US" sz="2400" b="1" dirty="0" err="1"/>
              <a:t>i</a:t>
            </a:r>
            <a:r>
              <a:rPr lang="en-US" sz="2400" b="1" dirty="0"/>
              <a:t> 12 </a:t>
            </a:r>
            <a:r>
              <a:rPr lang="en-US" sz="2400" b="1" dirty="0" err="1"/>
              <a:t>ayda</a:t>
            </a:r>
            <a:r>
              <a:rPr lang="en-US" sz="2400" b="1" dirty="0"/>
              <a:t> </a:t>
            </a:r>
            <a:r>
              <a:rPr lang="en-US" sz="2400" b="1" dirty="0" err="1"/>
              <a:t>temizlenir</a:t>
            </a:r>
            <a:r>
              <a:rPr lang="en-US" sz="2400" b="1" dirty="0"/>
              <a:t> </a:t>
            </a:r>
            <a:endParaRPr lang="en-US" sz="2400" b="1" dirty="0" smtClean="0"/>
          </a:p>
          <a:p>
            <a:pPr>
              <a:buFont typeface="Wingdings" charset="2"/>
              <a:buChar char="ü"/>
            </a:pPr>
            <a:endParaRPr lang="en-US" sz="2400" b="1" dirty="0" smtClean="0"/>
          </a:p>
          <a:p>
            <a:pPr>
              <a:buFont typeface="Wingdings" charset="2"/>
              <a:buChar char="ü"/>
            </a:pPr>
            <a:r>
              <a:rPr lang="en-US" sz="2400" b="1" dirty="0" smtClean="0"/>
              <a:t>CIN </a:t>
            </a:r>
            <a:r>
              <a:rPr lang="en-US" sz="2400" b="1" dirty="0" err="1" smtClean="0"/>
              <a:t>lezyonları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genelde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geriler</a:t>
            </a:r>
            <a:endParaRPr lang="en-US" sz="2400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9200" y="2223348"/>
            <a:ext cx="4856480" cy="3364652"/>
          </a:xfrm>
          <a:solidFill>
            <a:schemeClr val="accent1">
              <a:lumMod val="20000"/>
              <a:lumOff val="80000"/>
            </a:schemeClr>
          </a:solidFill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>
              <a:buFont typeface="Wingdings" charset="2"/>
              <a:buChar char="v"/>
            </a:pPr>
            <a:r>
              <a:rPr lang="en-US" sz="2400" b="1" u="sng" dirty="0">
                <a:solidFill>
                  <a:srgbClr val="FF0000"/>
                </a:solidFill>
              </a:rPr>
              <a:t>Serviks </a:t>
            </a:r>
            <a:r>
              <a:rPr lang="en-US" sz="2400" b="1" u="sng" dirty="0" err="1">
                <a:solidFill>
                  <a:srgbClr val="FF0000"/>
                </a:solidFill>
              </a:rPr>
              <a:t>kanseri</a:t>
            </a:r>
            <a:r>
              <a:rPr lang="en-US" sz="2400" b="1" u="sng" dirty="0">
                <a:solidFill>
                  <a:srgbClr val="FF0000"/>
                </a:solidFill>
              </a:rPr>
              <a:t> </a:t>
            </a:r>
            <a:r>
              <a:rPr lang="en-US" sz="2400" b="1" u="sng" dirty="0" err="1">
                <a:solidFill>
                  <a:srgbClr val="FF0000"/>
                </a:solidFill>
              </a:rPr>
              <a:t>riski</a:t>
            </a:r>
            <a:r>
              <a:rPr lang="en-US" sz="2400" b="1" u="sng" dirty="0">
                <a:solidFill>
                  <a:srgbClr val="FF0000"/>
                </a:solidFill>
              </a:rPr>
              <a:t> </a:t>
            </a:r>
            <a:r>
              <a:rPr lang="en-US" sz="2400" b="1" u="sng" dirty="0" err="1">
                <a:solidFill>
                  <a:srgbClr val="FF0000"/>
                </a:solidFill>
              </a:rPr>
              <a:t>bu</a:t>
            </a:r>
            <a:r>
              <a:rPr lang="en-US" sz="2400" b="1" u="sng" dirty="0">
                <a:solidFill>
                  <a:srgbClr val="FF0000"/>
                </a:solidFill>
              </a:rPr>
              <a:t> </a:t>
            </a:r>
            <a:r>
              <a:rPr lang="en-US" sz="2400" b="1" u="sng" dirty="0" err="1">
                <a:solidFill>
                  <a:srgbClr val="FF0000"/>
                </a:solidFill>
              </a:rPr>
              <a:t>grupta</a:t>
            </a:r>
            <a:r>
              <a:rPr lang="en-US" sz="2400" b="1" u="sng" dirty="0">
                <a:solidFill>
                  <a:srgbClr val="FF0000"/>
                </a:solidFill>
              </a:rPr>
              <a:t> </a:t>
            </a:r>
            <a:r>
              <a:rPr lang="en-US" sz="2400" b="1" u="sng" dirty="0" err="1">
                <a:solidFill>
                  <a:srgbClr val="FF0000"/>
                </a:solidFill>
              </a:rPr>
              <a:t>oldukça</a:t>
            </a:r>
            <a:r>
              <a:rPr lang="en-US" sz="2400" b="1" u="sng" dirty="0">
                <a:solidFill>
                  <a:srgbClr val="FF0000"/>
                </a:solidFill>
              </a:rPr>
              <a:t> </a:t>
            </a:r>
            <a:r>
              <a:rPr lang="en-US" sz="2400" b="1" u="sng" dirty="0" err="1">
                <a:solidFill>
                  <a:srgbClr val="FF0000"/>
                </a:solidFill>
              </a:rPr>
              <a:t>düşüktür</a:t>
            </a:r>
            <a:r>
              <a:rPr lang="en-US" sz="2400" b="1" dirty="0"/>
              <a:t> </a:t>
            </a:r>
            <a:endParaRPr lang="en-US" sz="2400" dirty="0"/>
          </a:p>
          <a:p>
            <a:r>
              <a:rPr lang="en-US" sz="2400" b="1" dirty="0" smtClean="0"/>
              <a:t>20-24 </a:t>
            </a:r>
            <a:r>
              <a:rPr lang="en-US" sz="2400" b="1" dirty="0" err="1"/>
              <a:t>yaş</a:t>
            </a:r>
            <a:r>
              <a:rPr lang="en-US" sz="2400" b="1" dirty="0"/>
              <a:t> Serviks Ca insidansı </a:t>
            </a:r>
            <a:endParaRPr lang="en-US" sz="2400" dirty="0" smtClean="0"/>
          </a:p>
          <a:p>
            <a:r>
              <a:rPr lang="en-US" sz="2400" dirty="0" smtClean="0"/>
              <a:t>	</a:t>
            </a:r>
            <a:r>
              <a:rPr lang="en-US" sz="2400" b="1" u="sng" dirty="0" smtClean="0">
                <a:solidFill>
                  <a:srgbClr val="FF0000"/>
                </a:solidFill>
              </a:rPr>
              <a:t>1.4 / 100 000 </a:t>
            </a:r>
            <a:r>
              <a:rPr lang="en-US" sz="2400" b="1" u="sng" dirty="0" err="1" smtClean="0">
                <a:solidFill>
                  <a:srgbClr val="FF0000"/>
                </a:solidFill>
              </a:rPr>
              <a:t>kadın</a:t>
            </a:r>
            <a:r>
              <a:rPr lang="en-US" sz="2400" b="1" u="sng" dirty="0" smtClean="0">
                <a:solidFill>
                  <a:srgbClr val="FF0000"/>
                </a:solidFill>
              </a:rPr>
              <a:t> </a:t>
            </a:r>
          </a:p>
          <a:p>
            <a:r>
              <a:rPr lang="en-US" sz="2400" b="1" dirty="0" smtClean="0"/>
              <a:t>25-39 </a:t>
            </a:r>
            <a:r>
              <a:rPr lang="en-US" sz="2400" b="1" dirty="0" err="1"/>
              <a:t>yaş</a:t>
            </a:r>
            <a:r>
              <a:rPr lang="en-US" sz="2400" b="1" dirty="0"/>
              <a:t> Serviks Ca insidansı </a:t>
            </a:r>
            <a:endParaRPr lang="en-US" sz="2400" dirty="0"/>
          </a:p>
          <a:p>
            <a:r>
              <a:rPr lang="en-US" sz="2400" dirty="0" smtClean="0"/>
              <a:t>	</a:t>
            </a:r>
            <a:r>
              <a:rPr lang="en-US" sz="2400" b="1" u="sng" dirty="0" smtClean="0">
                <a:solidFill>
                  <a:srgbClr val="FF0000"/>
                </a:solidFill>
              </a:rPr>
              <a:t>5.9-14.2 </a:t>
            </a:r>
            <a:r>
              <a:rPr lang="en-US" sz="2400" b="1" u="sng" dirty="0">
                <a:solidFill>
                  <a:srgbClr val="FF0000"/>
                </a:solidFill>
              </a:rPr>
              <a:t>/ 100 000 </a:t>
            </a:r>
            <a:r>
              <a:rPr lang="en-US" sz="2400" b="1" dirty="0">
                <a:solidFill>
                  <a:srgbClr val="FF0000"/>
                </a:solidFill>
              </a:rPr>
              <a:t> </a:t>
            </a:r>
          </a:p>
        </p:txBody>
      </p:sp>
      <p:sp>
        <p:nvSpPr>
          <p:cNvPr id="5" name="Başlık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tr-TR" sz="3600" b="1" dirty="0" smtClean="0">
                <a:solidFill>
                  <a:srgbClr val="00B050"/>
                </a:solidFill>
                <a:latin typeface="Arial Black" charset="0"/>
                <a:ea typeface="Arial Black" charset="0"/>
                <a:cs typeface="Arial Black" charset="0"/>
              </a:rPr>
              <a:t>21-24 Yaşın Özelliği</a:t>
            </a:r>
            <a:endParaRPr lang="tr-TR" sz="3600" b="1" dirty="0">
              <a:solidFill>
                <a:srgbClr val="00B050"/>
              </a:solidFill>
              <a:latin typeface="Arial Black" charset="0"/>
              <a:ea typeface="Arial Black" charset="0"/>
              <a:cs typeface="Arial Black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404345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 idx="4294967295"/>
          </p:nvPr>
        </p:nvSpPr>
        <p:spPr>
          <a:xfrm>
            <a:off x="1004169" y="38841"/>
            <a:ext cx="10515600" cy="1325562"/>
          </a:xfrm>
        </p:spPr>
        <p:txBody>
          <a:bodyPr>
            <a:normAutofit/>
          </a:bodyPr>
          <a:lstStyle/>
          <a:p>
            <a:pPr algn="ctr"/>
            <a:r>
              <a:rPr lang="tr-TR" sz="3600" b="1" dirty="0">
                <a:solidFill>
                  <a:srgbClr val="00B050"/>
                </a:solidFill>
                <a:latin typeface="Arial Black" charset="0"/>
                <a:ea typeface="Arial Black" charset="0"/>
                <a:cs typeface="Arial Black" charset="0"/>
              </a:rPr>
              <a:t>CIN 1 (21-24 Yaş Kadınlarda)</a:t>
            </a:r>
          </a:p>
        </p:txBody>
      </p:sp>
      <p:sp>
        <p:nvSpPr>
          <p:cNvPr id="4" name="3 Dikdörtgen"/>
          <p:cNvSpPr/>
          <p:nvPr/>
        </p:nvSpPr>
        <p:spPr bwMode="auto">
          <a:xfrm>
            <a:off x="2508604" y="1777287"/>
            <a:ext cx="1728192" cy="720080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rm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r-TR" sz="1700" dirty="0">
                <a:solidFill>
                  <a:schemeClr val="bg1"/>
                </a:solidFill>
              </a:rPr>
              <a:t>ASC-US </a:t>
            </a:r>
            <a:r>
              <a:rPr lang="tr-TR" sz="1700" i="1" dirty="0">
                <a:solidFill>
                  <a:schemeClr val="bg1"/>
                </a:solidFill>
              </a:rPr>
              <a:t>veya</a:t>
            </a:r>
            <a:r>
              <a:rPr lang="tr-TR" sz="1700" dirty="0">
                <a:solidFill>
                  <a:schemeClr val="bg1"/>
                </a:solidFill>
              </a:rPr>
              <a:t> LGSIL</a:t>
            </a:r>
          </a:p>
        </p:txBody>
      </p:sp>
      <p:sp>
        <p:nvSpPr>
          <p:cNvPr id="5" name="4 Dikdörtgen"/>
          <p:cNvSpPr/>
          <p:nvPr/>
        </p:nvSpPr>
        <p:spPr bwMode="auto">
          <a:xfrm>
            <a:off x="4687844" y="5517232"/>
            <a:ext cx="1728192" cy="720080"/>
          </a:xfrm>
          <a:prstGeom prst="rect">
            <a:avLst/>
          </a:prstGeom>
          <a:solidFill>
            <a:schemeClr val="tx2"/>
          </a:solidFill>
          <a:ln>
            <a:headEnd type="none" w="med" len="med"/>
            <a:tailEnd type="none" w="med" len="med"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rm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r-TR" sz="2200" dirty="0" err="1">
                <a:solidFill>
                  <a:schemeClr val="bg1"/>
                </a:solidFill>
              </a:rPr>
              <a:t>Kolposkopi</a:t>
            </a:r>
            <a:endParaRPr lang="tr-TR" sz="2200" dirty="0">
              <a:solidFill>
                <a:schemeClr val="bg1"/>
              </a:solidFill>
            </a:endParaRPr>
          </a:p>
        </p:txBody>
      </p:sp>
      <p:sp>
        <p:nvSpPr>
          <p:cNvPr id="6" name="5 Yuvarlatılmış Çapraz Köşeli Dikdörtgen"/>
          <p:cNvSpPr/>
          <p:nvPr/>
        </p:nvSpPr>
        <p:spPr bwMode="auto">
          <a:xfrm>
            <a:off x="8144228" y="5517232"/>
            <a:ext cx="1728192" cy="720080"/>
          </a:xfrm>
          <a:prstGeom prst="round2DiagRect">
            <a:avLst/>
          </a:prstGeom>
          <a:solidFill>
            <a:srgbClr val="C00000"/>
          </a:solidFill>
          <a:ln>
            <a:headEnd type="none" w="med" len="med"/>
            <a:tailEnd type="none" w="med" len="med"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rmAutofit fontScale="62500" lnSpcReduction="20000"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r-TR" sz="2400" dirty="0">
                <a:solidFill>
                  <a:schemeClr val="bg1"/>
                </a:solidFill>
              </a:rPr>
              <a:t>ASCCP Önerilerine Göre Yönet </a:t>
            </a:r>
          </a:p>
        </p:txBody>
      </p:sp>
      <p:sp>
        <p:nvSpPr>
          <p:cNvPr id="8" name="7 Dikdörtgen"/>
          <p:cNvSpPr/>
          <p:nvPr/>
        </p:nvSpPr>
        <p:spPr bwMode="auto">
          <a:xfrm>
            <a:off x="6914174" y="1450657"/>
            <a:ext cx="1728192" cy="720080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rm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r-TR" sz="1700" dirty="0">
                <a:solidFill>
                  <a:schemeClr val="bg1"/>
                </a:solidFill>
              </a:rPr>
              <a:t>ASC-H </a:t>
            </a:r>
            <a:r>
              <a:rPr lang="tr-TR" sz="1700" i="1" dirty="0">
                <a:solidFill>
                  <a:schemeClr val="bg1"/>
                </a:solidFill>
              </a:rPr>
              <a:t>veya</a:t>
            </a:r>
            <a:r>
              <a:rPr lang="tr-TR" sz="1700" dirty="0">
                <a:solidFill>
                  <a:schemeClr val="bg1"/>
                </a:solidFill>
              </a:rPr>
              <a:t> HGSIL</a:t>
            </a:r>
          </a:p>
        </p:txBody>
      </p:sp>
      <p:sp>
        <p:nvSpPr>
          <p:cNvPr id="9" name="8 Dikdörtgen"/>
          <p:cNvSpPr/>
          <p:nvPr/>
        </p:nvSpPr>
        <p:spPr bwMode="auto">
          <a:xfrm>
            <a:off x="6864085" y="3501008"/>
            <a:ext cx="1728192" cy="720080"/>
          </a:xfrm>
          <a:prstGeom prst="rect">
            <a:avLst/>
          </a:prstGeom>
          <a:solidFill>
            <a:schemeClr val="tx2"/>
          </a:solidFill>
          <a:ln>
            <a:headEnd type="none" w="med" len="med"/>
            <a:tailEnd type="none" w="med" len="med"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rmAutofit fontScale="77500" lnSpcReduction="20000"/>
          </a:bodyPr>
          <a:lstStyle/>
          <a:p>
            <a:pPr algn="ctr"/>
            <a:r>
              <a:rPr lang="tr-TR" sz="2200" dirty="0" err="1">
                <a:solidFill>
                  <a:schemeClr val="bg1"/>
                </a:solidFill>
              </a:rPr>
              <a:t>Kolposkopi</a:t>
            </a:r>
            <a:r>
              <a:rPr lang="tr-TR" sz="2200" dirty="0">
                <a:solidFill>
                  <a:schemeClr val="bg1"/>
                </a:solidFill>
              </a:rPr>
              <a:t> ve sitoloji</a:t>
            </a:r>
          </a:p>
          <a:p>
            <a:pPr algn="ctr"/>
            <a:r>
              <a:rPr lang="tr-TR" sz="2200" dirty="0">
                <a:solidFill>
                  <a:schemeClr val="bg1"/>
                </a:solidFill>
              </a:rPr>
              <a:t>@ 6. ve 12. ay</a:t>
            </a:r>
          </a:p>
        </p:txBody>
      </p:sp>
      <p:sp>
        <p:nvSpPr>
          <p:cNvPr id="10" name="9 Dikdörtgen"/>
          <p:cNvSpPr/>
          <p:nvPr/>
        </p:nvSpPr>
        <p:spPr bwMode="auto">
          <a:xfrm>
            <a:off x="4943872" y="3501008"/>
            <a:ext cx="1728192" cy="720080"/>
          </a:xfrm>
          <a:prstGeom prst="rect">
            <a:avLst/>
          </a:prstGeom>
          <a:solidFill>
            <a:schemeClr val="tx2"/>
          </a:solidFill>
          <a:ln>
            <a:headEnd type="none" w="med" len="med"/>
            <a:tailEnd type="none" w="med" len="med"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rmAutofit fontScale="77500" lnSpcReduction="20000"/>
          </a:bodyPr>
          <a:lstStyle/>
          <a:p>
            <a:pPr algn="ctr"/>
            <a:r>
              <a:rPr lang="tr-TR" b="1" baseline="30000" dirty="0">
                <a:solidFill>
                  <a:srgbClr val="FF9900"/>
                </a:solidFill>
              </a:rPr>
              <a:t>£ </a:t>
            </a:r>
            <a:r>
              <a:rPr lang="tr-TR" sz="2200" dirty="0" err="1">
                <a:solidFill>
                  <a:schemeClr val="bg1"/>
                </a:solidFill>
              </a:rPr>
              <a:t>Diagnostik</a:t>
            </a:r>
            <a:r>
              <a:rPr lang="tr-TR" sz="2200" dirty="0">
                <a:solidFill>
                  <a:schemeClr val="bg1"/>
                </a:solidFill>
              </a:rPr>
              <a:t> </a:t>
            </a:r>
            <a:r>
              <a:rPr lang="tr-TR" sz="2200" dirty="0" err="1">
                <a:solidFill>
                  <a:schemeClr val="bg1"/>
                </a:solidFill>
              </a:rPr>
              <a:t>eksizyonel</a:t>
            </a:r>
            <a:r>
              <a:rPr lang="tr-TR" sz="2200" dirty="0">
                <a:solidFill>
                  <a:schemeClr val="bg1"/>
                </a:solidFill>
              </a:rPr>
              <a:t> prosedür</a:t>
            </a:r>
            <a:r>
              <a:rPr lang="tr-TR" b="1" baseline="30000" dirty="0">
                <a:solidFill>
                  <a:srgbClr val="FF9900"/>
                </a:solidFill>
              </a:rPr>
              <a:t> </a:t>
            </a:r>
            <a:endParaRPr lang="tr-TR" sz="2200" dirty="0">
              <a:solidFill>
                <a:schemeClr val="bg1"/>
              </a:solidFill>
            </a:endParaRPr>
          </a:p>
        </p:txBody>
      </p:sp>
      <p:sp>
        <p:nvSpPr>
          <p:cNvPr id="11" name="10 Yuvarlatılmış Çapraz Köşeli Dikdörtgen"/>
          <p:cNvSpPr/>
          <p:nvPr/>
        </p:nvSpPr>
        <p:spPr bwMode="auto">
          <a:xfrm>
            <a:off x="5236248" y="6438806"/>
            <a:ext cx="1143442" cy="340519"/>
          </a:xfrm>
          <a:prstGeom prst="round2DiagRect">
            <a:avLst/>
          </a:prstGeom>
          <a:solidFill>
            <a:schemeClr val="accent4">
              <a:lumMod val="50000"/>
            </a:schemeClr>
          </a:solidFill>
          <a:ln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tr-TR" sz="1400" baseline="30000" dirty="0">
                <a:solidFill>
                  <a:srgbClr val="FF9900"/>
                </a:solidFill>
              </a:rPr>
              <a:t>€</a:t>
            </a:r>
            <a:r>
              <a:rPr lang="tr-TR" sz="1400" dirty="0">
                <a:solidFill>
                  <a:schemeClr val="bg1"/>
                </a:solidFill>
              </a:rPr>
              <a:t>Gebelik yok</a:t>
            </a:r>
            <a:endParaRPr lang="tr-TR" sz="1400" b="1" dirty="0">
              <a:solidFill>
                <a:srgbClr val="FFC000"/>
              </a:solidFill>
            </a:endParaRPr>
          </a:p>
        </p:txBody>
      </p:sp>
      <p:sp>
        <p:nvSpPr>
          <p:cNvPr id="12" name="11 Dikdörtgen"/>
          <p:cNvSpPr/>
          <p:nvPr/>
        </p:nvSpPr>
        <p:spPr bwMode="auto">
          <a:xfrm>
            <a:off x="8811794" y="3501008"/>
            <a:ext cx="1728192" cy="720080"/>
          </a:xfrm>
          <a:prstGeom prst="rect">
            <a:avLst/>
          </a:prstGeom>
          <a:solidFill>
            <a:schemeClr val="tx2"/>
          </a:solidFill>
          <a:ln>
            <a:headEnd type="none" w="med" len="med"/>
            <a:tailEnd type="none" w="med" len="med"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rmAutofit fontScale="70000" lnSpcReduction="20000"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r-TR" sz="2200" dirty="0">
                <a:solidFill>
                  <a:schemeClr val="bg1"/>
                </a:solidFill>
              </a:rPr>
              <a:t>Sitoloji, </a:t>
            </a:r>
            <a:r>
              <a:rPr lang="tr-TR" sz="2200" dirty="0" err="1">
                <a:solidFill>
                  <a:schemeClr val="bg1"/>
                </a:solidFill>
              </a:rPr>
              <a:t>Bx</a:t>
            </a:r>
            <a:r>
              <a:rPr lang="tr-TR" sz="2200" dirty="0">
                <a:solidFill>
                  <a:schemeClr val="bg1"/>
                </a:solidFill>
              </a:rPr>
              <a:t> </a:t>
            </a:r>
            <a:r>
              <a:rPr lang="tr-TR" sz="2200" i="1" dirty="0">
                <a:solidFill>
                  <a:schemeClr val="bg1"/>
                </a:solidFill>
              </a:rPr>
              <a:t>ve</a:t>
            </a:r>
            <a:r>
              <a:rPr lang="tr-TR" sz="2200" dirty="0">
                <a:solidFill>
                  <a:schemeClr val="bg1"/>
                </a:solidFill>
              </a:rPr>
              <a:t> </a:t>
            </a:r>
            <a:r>
              <a:rPr lang="tr-TR" sz="2200" dirty="0" err="1">
                <a:solidFill>
                  <a:schemeClr val="bg1"/>
                </a:solidFill>
              </a:rPr>
              <a:t>kolposkopi</a:t>
            </a:r>
            <a:r>
              <a:rPr lang="tr-TR" sz="2200" dirty="0">
                <a:solidFill>
                  <a:schemeClr val="bg1"/>
                </a:solidFill>
              </a:rPr>
              <a:t> gözden geçirilmesi</a:t>
            </a:r>
          </a:p>
        </p:txBody>
      </p:sp>
      <p:sp>
        <p:nvSpPr>
          <p:cNvPr id="13" name="12 Dikdörtgen"/>
          <p:cNvSpPr/>
          <p:nvPr/>
        </p:nvSpPr>
        <p:spPr bwMode="auto">
          <a:xfrm>
            <a:off x="2508604" y="2667223"/>
            <a:ext cx="1728192" cy="720080"/>
          </a:xfrm>
          <a:prstGeom prst="rect">
            <a:avLst/>
          </a:prstGeom>
          <a:solidFill>
            <a:schemeClr val="tx2"/>
          </a:solidFill>
          <a:ln>
            <a:headEnd type="none" w="med" len="med"/>
            <a:tailEnd type="none" w="med" len="med"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rmAutofit fontScale="92500"/>
          </a:bodyPr>
          <a:lstStyle/>
          <a:p>
            <a:pPr algn="ctr"/>
            <a:r>
              <a:rPr lang="tr-TR" sz="2200" dirty="0">
                <a:solidFill>
                  <a:schemeClr val="bg1"/>
                </a:solidFill>
              </a:rPr>
              <a:t>Sitoloji tekrarı</a:t>
            </a:r>
          </a:p>
          <a:p>
            <a:pPr algn="ctr"/>
            <a:r>
              <a:rPr lang="tr-TR" sz="2200" dirty="0">
                <a:solidFill>
                  <a:schemeClr val="bg1"/>
                </a:solidFill>
              </a:rPr>
              <a:t>@ 12. ay</a:t>
            </a:r>
          </a:p>
        </p:txBody>
      </p:sp>
      <p:sp>
        <p:nvSpPr>
          <p:cNvPr id="14" name="13 Dikdörtgen"/>
          <p:cNvSpPr/>
          <p:nvPr/>
        </p:nvSpPr>
        <p:spPr>
          <a:xfrm>
            <a:off x="4250307" y="2564904"/>
            <a:ext cx="96289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tr-TR" sz="1400" dirty="0">
                <a:solidFill>
                  <a:schemeClr val="accent1">
                    <a:lumMod val="50000"/>
                  </a:schemeClr>
                </a:solidFill>
              </a:rPr>
              <a:t>Yetersiz</a:t>
            </a:r>
          </a:p>
          <a:p>
            <a:pPr algn="ctr"/>
            <a:r>
              <a:rPr lang="tr-TR" sz="1400" dirty="0" err="1">
                <a:solidFill>
                  <a:schemeClr val="accent1">
                    <a:lumMod val="50000"/>
                  </a:schemeClr>
                </a:solidFill>
              </a:rPr>
              <a:t>kolposkopi</a:t>
            </a:r>
            <a:endParaRPr lang="tr-TR" sz="1400" i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2108239" y="4489956"/>
            <a:ext cx="123623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tr-TR" sz="1400" dirty="0">
                <a:solidFill>
                  <a:schemeClr val="accent1">
                    <a:lumMod val="50000"/>
                  </a:schemeClr>
                </a:solidFill>
              </a:rPr>
              <a:t>Sitoloji tekrarı</a:t>
            </a:r>
          </a:p>
          <a:p>
            <a:pPr algn="ctr"/>
            <a:r>
              <a:rPr lang="tr-TR" sz="1400" dirty="0">
                <a:solidFill>
                  <a:schemeClr val="accent1">
                    <a:lumMod val="50000"/>
                  </a:schemeClr>
                </a:solidFill>
              </a:rPr>
              <a:t>@ 12 ay</a:t>
            </a:r>
          </a:p>
        </p:txBody>
      </p:sp>
      <p:sp>
        <p:nvSpPr>
          <p:cNvPr id="16" name="15 Dikdörtgen"/>
          <p:cNvSpPr/>
          <p:nvPr/>
        </p:nvSpPr>
        <p:spPr>
          <a:xfrm>
            <a:off x="1710377" y="5723386"/>
            <a:ext cx="71346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tr-TR" sz="1400" dirty="0">
                <a:solidFill>
                  <a:schemeClr val="accent1">
                    <a:lumMod val="50000"/>
                  </a:schemeClr>
                </a:solidFill>
              </a:rPr>
              <a:t>Negatif</a:t>
            </a:r>
          </a:p>
        </p:txBody>
      </p:sp>
      <p:sp>
        <p:nvSpPr>
          <p:cNvPr id="17" name="16 Dikdörtgen"/>
          <p:cNvSpPr/>
          <p:nvPr/>
        </p:nvSpPr>
        <p:spPr>
          <a:xfrm>
            <a:off x="3614910" y="3842464"/>
            <a:ext cx="776175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tr-TR" sz="1400" dirty="0">
                <a:solidFill>
                  <a:schemeClr val="accent1">
                    <a:lumMod val="50000"/>
                  </a:schemeClr>
                </a:solidFill>
              </a:rPr>
              <a:t>≥ASC-H </a:t>
            </a:r>
          </a:p>
          <a:p>
            <a:pPr algn="ctr"/>
            <a:r>
              <a:rPr lang="tr-TR" sz="1400" i="1" dirty="0">
                <a:solidFill>
                  <a:schemeClr val="accent1">
                    <a:lumMod val="50000"/>
                  </a:schemeClr>
                </a:solidFill>
              </a:rPr>
              <a:t>veya</a:t>
            </a:r>
          </a:p>
          <a:p>
            <a:pPr algn="ctr"/>
            <a:r>
              <a:rPr lang="tr-TR" sz="1400" dirty="0">
                <a:solidFill>
                  <a:schemeClr val="accent1">
                    <a:lumMod val="50000"/>
                  </a:schemeClr>
                </a:solidFill>
              </a:rPr>
              <a:t>HGSIL </a:t>
            </a:r>
          </a:p>
        </p:txBody>
      </p:sp>
      <p:sp>
        <p:nvSpPr>
          <p:cNvPr id="18" name="17 Dikdörtgen"/>
          <p:cNvSpPr/>
          <p:nvPr/>
        </p:nvSpPr>
        <p:spPr>
          <a:xfrm>
            <a:off x="1938323" y="3842466"/>
            <a:ext cx="157607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tr-TR" sz="1400" dirty="0">
                <a:solidFill>
                  <a:schemeClr val="accent1">
                    <a:lumMod val="50000"/>
                  </a:schemeClr>
                </a:solidFill>
              </a:rPr>
              <a:t>&lt;ASC-H v</a:t>
            </a:r>
            <a:r>
              <a:rPr lang="tr-TR" sz="1400" i="1" dirty="0">
                <a:solidFill>
                  <a:schemeClr val="accent1">
                    <a:lumMod val="50000"/>
                  </a:schemeClr>
                </a:solidFill>
              </a:rPr>
              <a:t>eya HGSIL</a:t>
            </a:r>
          </a:p>
        </p:txBody>
      </p:sp>
      <p:sp>
        <p:nvSpPr>
          <p:cNvPr id="19" name="18 Dikdörtgen"/>
          <p:cNvSpPr/>
          <p:nvPr/>
        </p:nvSpPr>
        <p:spPr>
          <a:xfrm>
            <a:off x="3175144" y="5723386"/>
            <a:ext cx="575799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tr-TR" sz="1400" dirty="0">
                <a:solidFill>
                  <a:schemeClr val="accent1">
                    <a:lumMod val="50000"/>
                  </a:schemeClr>
                </a:solidFill>
              </a:rPr>
              <a:t>≥ASC</a:t>
            </a:r>
          </a:p>
        </p:txBody>
      </p:sp>
      <p:sp>
        <p:nvSpPr>
          <p:cNvPr id="20" name="19 Dikdörtgen"/>
          <p:cNvSpPr/>
          <p:nvPr/>
        </p:nvSpPr>
        <p:spPr>
          <a:xfrm>
            <a:off x="4915426" y="4705980"/>
            <a:ext cx="171393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tr-TR" sz="1400" dirty="0">
                <a:solidFill>
                  <a:schemeClr val="accent1">
                    <a:lumMod val="50000"/>
                  </a:schemeClr>
                </a:solidFill>
              </a:rPr>
              <a:t>HGSIL</a:t>
            </a:r>
          </a:p>
          <a:p>
            <a:pPr algn="ctr"/>
            <a:r>
              <a:rPr lang="tr-TR" sz="1400" i="1" dirty="0">
                <a:solidFill>
                  <a:schemeClr val="accent1">
                    <a:lumMod val="50000"/>
                  </a:schemeClr>
                </a:solidFill>
              </a:rPr>
              <a:t>(Herhangi bir </a:t>
            </a:r>
            <a:r>
              <a:rPr lang="tr-TR" sz="1400" i="1" dirty="0" err="1">
                <a:solidFill>
                  <a:schemeClr val="accent1">
                    <a:lumMod val="50000"/>
                  </a:schemeClr>
                </a:solidFill>
              </a:rPr>
              <a:t>vizitte</a:t>
            </a:r>
            <a:r>
              <a:rPr lang="tr-TR" sz="1400" i="1" dirty="0">
                <a:solidFill>
                  <a:schemeClr val="accent1">
                    <a:lumMod val="50000"/>
                  </a:schemeClr>
                </a:solidFill>
              </a:rPr>
              <a:t>)</a:t>
            </a:r>
          </a:p>
        </p:txBody>
      </p:sp>
      <p:sp>
        <p:nvSpPr>
          <p:cNvPr id="21" name="20 Dikdörtgen"/>
          <p:cNvSpPr/>
          <p:nvPr/>
        </p:nvSpPr>
        <p:spPr>
          <a:xfrm>
            <a:off x="6396545" y="4705980"/>
            <a:ext cx="127470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tr-TR" sz="1400" dirty="0">
                <a:solidFill>
                  <a:schemeClr val="accent1">
                    <a:lumMod val="50000"/>
                  </a:schemeClr>
                </a:solidFill>
              </a:rPr>
              <a:t>Sitoloji negatif</a:t>
            </a:r>
          </a:p>
          <a:p>
            <a:pPr algn="ctr"/>
            <a:r>
              <a:rPr lang="tr-TR" sz="1400" i="1" dirty="0">
                <a:solidFill>
                  <a:schemeClr val="accent1">
                    <a:lumMod val="50000"/>
                  </a:schemeClr>
                </a:solidFill>
              </a:rPr>
              <a:t>(Her iki </a:t>
            </a:r>
            <a:r>
              <a:rPr lang="tr-TR" sz="1400" i="1" dirty="0" err="1">
                <a:solidFill>
                  <a:schemeClr val="accent1">
                    <a:lumMod val="50000"/>
                  </a:schemeClr>
                </a:solidFill>
              </a:rPr>
              <a:t>vizitte</a:t>
            </a:r>
            <a:r>
              <a:rPr lang="tr-TR" sz="1400" i="1" dirty="0">
                <a:solidFill>
                  <a:schemeClr val="accent1">
                    <a:lumMod val="50000"/>
                  </a:schemeClr>
                </a:solidFill>
              </a:rPr>
              <a:t>)</a:t>
            </a:r>
          </a:p>
        </p:txBody>
      </p:sp>
      <p:sp>
        <p:nvSpPr>
          <p:cNvPr id="22" name="21 Dikdörtgen"/>
          <p:cNvSpPr/>
          <p:nvPr/>
        </p:nvSpPr>
        <p:spPr>
          <a:xfrm>
            <a:off x="7854903" y="4705982"/>
            <a:ext cx="127470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tr-TR" sz="1400" dirty="0">
                <a:solidFill>
                  <a:schemeClr val="accent1">
                    <a:lumMod val="50000"/>
                  </a:schemeClr>
                </a:solidFill>
              </a:rPr>
              <a:t>Diğer sonuçlar</a:t>
            </a:r>
          </a:p>
        </p:txBody>
      </p:sp>
      <p:sp>
        <p:nvSpPr>
          <p:cNvPr id="23" name="22 Dikdörtgen"/>
          <p:cNvSpPr/>
          <p:nvPr/>
        </p:nvSpPr>
        <p:spPr>
          <a:xfrm>
            <a:off x="9035331" y="4705982"/>
            <a:ext cx="128112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tr-TR" sz="1400" dirty="0">
                <a:solidFill>
                  <a:schemeClr val="accent1">
                    <a:lumMod val="50000"/>
                  </a:schemeClr>
                </a:solidFill>
              </a:rPr>
              <a:t>Değişen sonuç</a:t>
            </a:r>
          </a:p>
        </p:txBody>
      </p:sp>
      <p:sp>
        <p:nvSpPr>
          <p:cNvPr id="25" name="24 Dikdörtgen"/>
          <p:cNvSpPr/>
          <p:nvPr/>
        </p:nvSpPr>
        <p:spPr>
          <a:xfrm>
            <a:off x="6671459" y="5615662"/>
            <a:ext cx="72487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tr-TR" sz="1400" dirty="0">
                <a:solidFill>
                  <a:schemeClr val="accent1">
                    <a:lumMod val="50000"/>
                  </a:schemeClr>
                </a:solidFill>
              </a:rPr>
              <a:t>Rutin</a:t>
            </a:r>
          </a:p>
          <a:p>
            <a:pPr algn="ctr"/>
            <a:r>
              <a:rPr lang="tr-TR" sz="1400" dirty="0">
                <a:solidFill>
                  <a:schemeClr val="accent1">
                    <a:lumMod val="50000"/>
                  </a:schemeClr>
                </a:solidFill>
              </a:rPr>
              <a:t>tarama</a:t>
            </a:r>
          </a:p>
        </p:txBody>
      </p:sp>
      <p:sp>
        <p:nvSpPr>
          <p:cNvPr id="26" name="25 Dikdörtgen"/>
          <p:cNvSpPr/>
          <p:nvPr/>
        </p:nvSpPr>
        <p:spPr>
          <a:xfrm>
            <a:off x="7888201" y="2564906"/>
            <a:ext cx="1508333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r-TR" sz="1400" dirty="0">
                <a:solidFill>
                  <a:schemeClr val="accent1">
                    <a:lumMod val="50000"/>
                  </a:schemeClr>
                </a:solidFill>
              </a:rPr>
              <a:t>Yeterli </a:t>
            </a:r>
            <a:r>
              <a:rPr lang="tr-TR" sz="1400" dirty="0" err="1">
                <a:solidFill>
                  <a:schemeClr val="accent1">
                    <a:lumMod val="50000"/>
                  </a:schemeClr>
                </a:solidFill>
              </a:rPr>
              <a:t>kolposkopi</a:t>
            </a:r>
            <a:endParaRPr lang="tr-TR" sz="1400" i="1" dirty="0">
              <a:solidFill>
                <a:schemeClr val="accent1">
                  <a:lumMod val="50000"/>
                </a:schemeClr>
              </a:solidFill>
            </a:endParaRPr>
          </a:p>
        </p:txBody>
      </p:sp>
      <p:cxnSp>
        <p:nvCxnSpPr>
          <p:cNvPr id="28" name="27 Düz Ok Bağlayıcısı"/>
          <p:cNvCxnSpPr>
            <a:stCxn id="4" idx="2"/>
            <a:endCxn id="13" idx="0"/>
          </p:cNvCxnSpPr>
          <p:nvPr/>
        </p:nvCxnSpPr>
        <p:spPr bwMode="auto">
          <a:xfrm>
            <a:off x="3372700" y="2497367"/>
            <a:ext cx="0" cy="169856"/>
          </a:xfrm>
          <a:prstGeom prst="straightConnector1">
            <a:avLst/>
          </a:prstGeom>
          <a:ln>
            <a:headEnd type="none" w="med" len="med"/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0" name="29 Düz Ok Bağlayıcısı"/>
          <p:cNvCxnSpPr>
            <a:stCxn id="18" idx="2"/>
            <a:endCxn id="15" idx="0"/>
          </p:cNvCxnSpPr>
          <p:nvPr/>
        </p:nvCxnSpPr>
        <p:spPr bwMode="auto">
          <a:xfrm flipH="1">
            <a:off x="2726357" y="4150242"/>
            <a:ext cx="2" cy="339714"/>
          </a:xfrm>
          <a:prstGeom prst="straightConnector1">
            <a:avLst/>
          </a:prstGeom>
          <a:ln>
            <a:headEnd type="none" w="med" len="med"/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4" name="33 Düz Ok Bağlayıcısı"/>
          <p:cNvCxnSpPr>
            <a:stCxn id="19" idx="3"/>
            <a:endCxn id="5" idx="1"/>
          </p:cNvCxnSpPr>
          <p:nvPr/>
        </p:nvCxnSpPr>
        <p:spPr bwMode="auto">
          <a:xfrm flipV="1">
            <a:off x="3750942" y="5877272"/>
            <a:ext cx="936902" cy="2"/>
          </a:xfrm>
          <a:prstGeom prst="straightConnector1">
            <a:avLst/>
          </a:prstGeom>
          <a:ln>
            <a:headEnd type="none" w="med" len="med"/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6" name="35 Düz Ok Bağlayıcısı"/>
          <p:cNvCxnSpPr>
            <a:stCxn id="21" idx="2"/>
            <a:endCxn id="25" idx="0"/>
          </p:cNvCxnSpPr>
          <p:nvPr/>
        </p:nvCxnSpPr>
        <p:spPr bwMode="auto">
          <a:xfrm flipH="1">
            <a:off x="7033899" y="5229200"/>
            <a:ext cx="1" cy="386462"/>
          </a:xfrm>
          <a:prstGeom prst="straightConnector1">
            <a:avLst/>
          </a:prstGeom>
          <a:ln>
            <a:headEnd type="none" w="med" len="med"/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40" name="39 Dirsek Bağlayıcısı"/>
          <p:cNvCxnSpPr/>
          <p:nvPr/>
        </p:nvCxnSpPr>
        <p:spPr bwMode="auto">
          <a:xfrm rot="5400000">
            <a:off x="6009941" y="910700"/>
            <a:ext cx="504056" cy="3060435"/>
          </a:xfrm>
          <a:prstGeom prst="bentConnector3">
            <a:avLst>
              <a:gd name="adj1" fmla="val 50000"/>
            </a:avLst>
          </a:prstGeom>
          <a:ln>
            <a:headEnd type="none" w="med" len="med"/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42" name="41 Dirsek Bağlayıcısı"/>
          <p:cNvCxnSpPr/>
          <p:nvPr/>
        </p:nvCxnSpPr>
        <p:spPr bwMode="auto">
          <a:xfrm rot="16200000" flipH="1">
            <a:off x="7965248" y="2015828"/>
            <a:ext cx="504057" cy="850179"/>
          </a:xfrm>
          <a:prstGeom prst="bentConnector3">
            <a:avLst>
              <a:gd name="adj1" fmla="val 50000"/>
            </a:avLst>
          </a:prstGeom>
          <a:ln>
            <a:headEnd type="none" w="med" len="med"/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46" name="45 Dirsek Bağlayıcısı"/>
          <p:cNvCxnSpPr>
            <a:stCxn id="9" idx="2"/>
            <a:endCxn id="20" idx="0"/>
          </p:cNvCxnSpPr>
          <p:nvPr/>
        </p:nvCxnSpPr>
        <p:spPr bwMode="auto">
          <a:xfrm rot="5400000">
            <a:off x="6507841" y="3485641"/>
            <a:ext cx="484892" cy="1955789"/>
          </a:xfrm>
          <a:prstGeom prst="bentConnector3">
            <a:avLst>
              <a:gd name="adj1" fmla="val 50000"/>
            </a:avLst>
          </a:prstGeom>
          <a:ln>
            <a:headEnd type="none" w="med" len="med"/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48" name="47 Dirsek Bağlayıcısı"/>
          <p:cNvCxnSpPr>
            <a:stCxn id="9" idx="2"/>
            <a:endCxn id="21" idx="0"/>
          </p:cNvCxnSpPr>
          <p:nvPr/>
        </p:nvCxnSpPr>
        <p:spPr bwMode="auto">
          <a:xfrm rot="5400000">
            <a:off x="7138594" y="4116393"/>
            <a:ext cx="484892" cy="694282"/>
          </a:xfrm>
          <a:prstGeom prst="bentConnector3">
            <a:avLst>
              <a:gd name="adj1" fmla="val 50000"/>
            </a:avLst>
          </a:prstGeom>
          <a:ln>
            <a:headEnd type="none" w="med" len="med"/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50" name="49 Dirsek Bağlayıcısı"/>
          <p:cNvCxnSpPr>
            <a:stCxn id="9" idx="2"/>
            <a:endCxn id="22" idx="0"/>
          </p:cNvCxnSpPr>
          <p:nvPr/>
        </p:nvCxnSpPr>
        <p:spPr bwMode="auto">
          <a:xfrm rot="16200000" flipH="1">
            <a:off x="7867774" y="4081496"/>
            <a:ext cx="484893" cy="764076"/>
          </a:xfrm>
          <a:prstGeom prst="bentConnector3">
            <a:avLst>
              <a:gd name="adj1" fmla="val 50000"/>
            </a:avLst>
          </a:prstGeom>
          <a:ln>
            <a:headEnd type="none" w="med" len="med"/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52" name="51 Düz Ok Bağlayıcısı"/>
          <p:cNvCxnSpPr>
            <a:stCxn id="12" idx="2"/>
            <a:endCxn id="23" idx="0"/>
          </p:cNvCxnSpPr>
          <p:nvPr/>
        </p:nvCxnSpPr>
        <p:spPr bwMode="auto">
          <a:xfrm>
            <a:off x="9675891" y="4221089"/>
            <a:ext cx="1" cy="484893"/>
          </a:xfrm>
          <a:prstGeom prst="straightConnector1">
            <a:avLst/>
          </a:prstGeom>
          <a:ln>
            <a:headEnd type="none" w="med" len="med"/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54" name="53 Dirsek Bağlayıcısı"/>
          <p:cNvCxnSpPr>
            <a:stCxn id="23" idx="2"/>
            <a:endCxn id="6" idx="3"/>
          </p:cNvCxnSpPr>
          <p:nvPr/>
        </p:nvCxnSpPr>
        <p:spPr bwMode="auto">
          <a:xfrm rot="5400000">
            <a:off x="9090371" y="4931713"/>
            <a:ext cx="503474" cy="667567"/>
          </a:xfrm>
          <a:prstGeom prst="bentConnector3">
            <a:avLst>
              <a:gd name="adj1" fmla="val 50000"/>
            </a:avLst>
          </a:prstGeom>
          <a:ln>
            <a:headEnd type="none" w="med" len="med"/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56" name="55 Dirsek Bağlayıcısı"/>
          <p:cNvCxnSpPr>
            <a:stCxn id="22" idx="2"/>
            <a:endCxn id="6" idx="3"/>
          </p:cNvCxnSpPr>
          <p:nvPr/>
        </p:nvCxnSpPr>
        <p:spPr bwMode="auto">
          <a:xfrm rot="16200000" flipH="1">
            <a:off x="8498553" y="5007462"/>
            <a:ext cx="503474" cy="516067"/>
          </a:xfrm>
          <a:prstGeom prst="bentConnector3">
            <a:avLst>
              <a:gd name="adj1" fmla="val 50000"/>
            </a:avLst>
          </a:prstGeom>
          <a:ln>
            <a:headEnd type="none" w="med" len="med"/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58" name="57 Dirsek Bağlayıcısı"/>
          <p:cNvCxnSpPr>
            <a:stCxn id="20" idx="1"/>
            <a:endCxn id="10" idx="1"/>
          </p:cNvCxnSpPr>
          <p:nvPr/>
        </p:nvCxnSpPr>
        <p:spPr bwMode="auto">
          <a:xfrm rot="10800000" flipH="1">
            <a:off x="4915426" y="3861048"/>
            <a:ext cx="28446" cy="1106542"/>
          </a:xfrm>
          <a:prstGeom prst="bentConnector3">
            <a:avLst>
              <a:gd name="adj1" fmla="val -803628"/>
            </a:avLst>
          </a:prstGeom>
          <a:ln>
            <a:headEnd type="none" w="med" len="med"/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60" name="59 Dirsek Bağlayıcısı"/>
          <p:cNvCxnSpPr>
            <a:stCxn id="13" idx="2"/>
            <a:endCxn id="18" idx="0"/>
          </p:cNvCxnSpPr>
          <p:nvPr/>
        </p:nvCxnSpPr>
        <p:spPr bwMode="auto">
          <a:xfrm rot="5400000">
            <a:off x="2821949" y="3291714"/>
            <a:ext cx="455163" cy="646341"/>
          </a:xfrm>
          <a:prstGeom prst="bentConnector3">
            <a:avLst>
              <a:gd name="adj1" fmla="val 50000"/>
            </a:avLst>
          </a:prstGeom>
          <a:ln>
            <a:headEnd type="none" w="med" len="med"/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62" name="61 Dirsek Bağlayıcısı"/>
          <p:cNvCxnSpPr>
            <a:stCxn id="13" idx="2"/>
            <a:endCxn id="17" idx="0"/>
          </p:cNvCxnSpPr>
          <p:nvPr/>
        </p:nvCxnSpPr>
        <p:spPr bwMode="auto">
          <a:xfrm rot="16200000" flipH="1">
            <a:off x="3460269" y="3299734"/>
            <a:ext cx="455161" cy="630298"/>
          </a:xfrm>
          <a:prstGeom prst="bentConnector3">
            <a:avLst>
              <a:gd name="adj1" fmla="val 50000"/>
            </a:avLst>
          </a:prstGeom>
          <a:ln>
            <a:headEnd type="none" w="med" len="med"/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64" name="63 Dirsek Bağlayıcısı"/>
          <p:cNvCxnSpPr>
            <a:stCxn id="15" idx="2"/>
            <a:endCxn id="16" idx="0"/>
          </p:cNvCxnSpPr>
          <p:nvPr/>
        </p:nvCxnSpPr>
        <p:spPr bwMode="auto">
          <a:xfrm rot="5400000">
            <a:off x="2041630" y="5038656"/>
            <a:ext cx="710209" cy="659248"/>
          </a:xfrm>
          <a:prstGeom prst="bentConnector3">
            <a:avLst>
              <a:gd name="adj1" fmla="val 50000"/>
            </a:avLst>
          </a:prstGeom>
          <a:ln>
            <a:headEnd type="none" w="med" len="med"/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66" name="65 Dirsek Bağlayıcısı"/>
          <p:cNvCxnSpPr>
            <a:stCxn id="15" idx="2"/>
            <a:endCxn id="19" idx="0"/>
          </p:cNvCxnSpPr>
          <p:nvPr/>
        </p:nvCxnSpPr>
        <p:spPr bwMode="auto">
          <a:xfrm rot="16200000" flipH="1">
            <a:off x="2739597" y="4999937"/>
            <a:ext cx="710209" cy="736686"/>
          </a:xfrm>
          <a:prstGeom prst="bentConnector3">
            <a:avLst>
              <a:gd name="adj1" fmla="val 50000"/>
            </a:avLst>
          </a:prstGeom>
          <a:ln>
            <a:headEnd type="none" w="med" len="med"/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68" name="67 Şekil"/>
          <p:cNvCxnSpPr>
            <a:stCxn id="17" idx="2"/>
            <a:endCxn id="5" idx="1"/>
          </p:cNvCxnSpPr>
          <p:nvPr/>
        </p:nvCxnSpPr>
        <p:spPr bwMode="auto">
          <a:xfrm rot="16200000" flipH="1">
            <a:off x="3697348" y="4886777"/>
            <a:ext cx="1296144" cy="684847"/>
          </a:xfrm>
          <a:prstGeom prst="bentConnector2">
            <a:avLst/>
          </a:prstGeom>
          <a:ln>
            <a:headEnd type="none" w="med" len="med"/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70" name="69 Dirsek Bağlayıcısı"/>
          <p:cNvCxnSpPr>
            <a:stCxn id="26" idx="2"/>
            <a:endCxn id="12" idx="0"/>
          </p:cNvCxnSpPr>
          <p:nvPr/>
        </p:nvCxnSpPr>
        <p:spPr bwMode="auto">
          <a:xfrm rot="16200000" flipH="1">
            <a:off x="8844965" y="2670084"/>
            <a:ext cx="628326" cy="1033523"/>
          </a:xfrm>
          <a:prstGeom prst="bentConnector3">
            <a:avLst>
              <a:gd name="adj1" fmla="val 50000"/>
            </a:avLst>
          </a:prstGeom>
          <a:ln>
            <a:headEnd type="none" w="med" len="med"/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72" name="71 Dirsek Bağlayıcısı"/>
          <p:cNvCxnSpPr>
            <a:stCxn id="26" idx="2"/>
            <a:endCxn id="9" idx="0"/>
          </p:cNvCxnSpPr>
          <p:nvPr/>
        </p:nvCxnSpPr>
        <p:spPr bwMode="auto">
          <a:xfrm rot="5400000">
            <a:off x="7871111" y="2729752"/>
            <a:ext cx="628326" cy="914186"/>
          </a:xfrm>
          <a:prstGeom prst="bentConnector3">
            <a:avLst>
              <a:gd name="adj1" fmla="val 50000"/>
            </a:avLst>
          </a:prstGeom>
          <a:ln>
            <a:headEnd type="none" w="med" len="med"/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76" name="75 Şekil"/>
          <p:cNvCxnSpPr>
            <a:stCxn id="14" idx="2"/>
            <a:endCxn id="10" idx="1"/>
          </p:cNvCxnSpPr>
          <p:nvPr/>
        </p:nvCxnSpPr>
        <p:spPr bwMode="auto">
          <a:xfrm rot="16200000" flipH="1">
            <a:off x="4451350" y="3368527"/>
            <a:ext cx="772924" cy="212119"/>
          </a:xfrm>
          <a:prstGeom prst="bentConnector2">
            <a:avLst/>
          </a:prstGeom>
          <a:ln>
            <a:headEnd type="none" w="med" len="med"/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78" name="77 Dirsek Bağlayıcısı"/>
          <p:cNvCxnSpPr>
            <a:stCxn id="26" idx="2"/>
            <a:endCxn id="10" idx="0"/>
          </p:cNvCxnSpPr>
          <p:nvPr/>
        </p:nvCxnSpPr>
        <p:spPr bwMode="auto">
          <a:xfrm rot="5400000">
            <a:off x="6911005" y="1769647"/>
            <a:ext cx="628326" cy="2834399"/>
          </a:xfrm>
          <a:prstGeom prst="bentConnector3">
            <a:avLst>
              <a:gd name="adj1" fmla="val 50000"/>
            </a:avLst>
          </a:prstGeom>
          <a:ln>
            <a:headEnd type="none" w="med" len="med"/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pic>
        <p:nvPicPr>
          <p:cNvPr id="47" name="Picture 2"/>
          <p:cNvPicPr>
            <a:picLocks noChangeAspect="1" noChangeArrowheads="1"/>
          </p:cNvPicPr>
          <p:nvPr/>
        </p:nvPicPr>
        <p:blipFill rotWithShape="1">
          <a:blip r:embed="rId2" cstate="print"/>
          <a:srcRect l="917" t="3256" r="1835" b="5401"/>
          <a:stretch/>
        </p:blipFill>
        <p:spPr bwMode="auto">
          <a:xfrm>
            <a:off x="10000434" y="-4145"/>
            <a:ext cx="2191566" cy="10544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97594770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1878" y="132565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tr-TR" sz="3600" b="1" dirty="0">
                <a:solidFill>
                  <a:srgbClr val="00B050"/>
                </a:solidFill>
                <a:latin typeface="Arial Black" charset="0"/>
                <a:ea typeface="Arial Black" charset="0"/>
                <a:cs typeface="Arial Black" charset="0"/>
              </a:rPr>
              <a:t>CIN1’de Tedavi</a:t>
            </a:r>
          </a:p>
        </p:txBody>
      </p:sp>
      <p:graphicFrame>
        <p:nvGraphicFramePr>
          <p:cNvPr id="8" name="7 İçerik Yer Tutucusu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72995019"/>
              </p:ext>
            </p:extLst>
          </p:nvPr>
        </p:nvGraphicFramePr>
        <p:xfrm>
          <a:off x="1828800" y="1918252"/>
          <a:ext cx="8534400" cy="447200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dirty="0"/>
              <a:t>Ferlay J, GLOBOCAN 2002; IARC Cancer Base 5, IARC Press, 2004; NCCN, Practice Guidelines in Oncology-v.1.2009</a:t>
            </a:r>
          </a:p>
        </p:txBody>
      </p:sp>
      <p:sp>
        <p:nvSpPr>
          <p:cNvPr id="4" name="Chevron 3"/>
          <p:cNvSpPr/>
          <p:nvPr/>
        </p:nvSpPr>
        <p:spPr>
          <a:xfrm>
            <a:off x="3579028" y="3453226"/>
            <a:ext cx="214314" cy="214314"/>
          </a:xfrm>
          <a:prstGeom prst="chevron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5" name="Chevron 4"/>
          <p:cNvSpPr/>
          <p:nvPr/>
        </p:nvSpPr>
        <p:spPr>
          <a:xfrm>
            <a:off x="5055115" y="3453226"/>
            <a:ext cx="214314" cy="214314"/>
          </a:xfrm>
          <a:prstGeom prst="chevron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7" name="Chevron 6"/>
          <p:cNvSpPr/>
          <p:nvPr/>
        </p:nvSpPr>
        <p:spPr>
          <a:xfrm>
            <a:off x="6424045" y="3453226"/>
            <a:ext cx="214314" cy="214314"/>
          </a:xfrm>
          <a:prstGeom prst="chevron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chemeClr val="tx1"/>
              </a:solidFill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7712091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aşlık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tr-TR" sz="3600" b="1" dirty="0" smtClean="0">
                <a:solidFill>
                  <a:srgbClr val="00B050"/>
                </a:solidFill>
                <a:latin typeface="Arial Black" charset="0"/>
                <a:ea typeface="Arial Black" charset="0"/>
                <a:cs typeface="Arial Black" charset="0"/>
              </a:rPr>
              <a:t>CIN II-III Yönetimi</a:t>
            </a:r>
            <a:endParaRPr lang="tr-TR" sz="3600" b="1" dirty="0">
              <a:solidFill>
                <a:srgbClr val="00B050"/>
              </a:solidFill>
              <a:latin typeface="Arial Black" charset="0"/>
              <a:ea typeface="Arial Black" charset="0"/>
              <a:cs typeface="Arial Black" charset="0"/>
            </a:endParaRPr>
          </a:p>
        </p:txBody>
      </p:sp>
      <p:sp>
        <p:nvSpPr>
          <p:cNvPr id="5" name="İçerik Yer Tutucusu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charset="2"/>
              <a:buChar char="Ø"/>
            </a:pPr>
            <a:r>
              <a:rPr lang="en-US" sz="2800" b="1" dirty="0">
                <a:solidFill>
                  <a:srgbClr val="1616BC"/>
                </a:solidFill>
                <a:latin typeface="Arial Black" charset="0"/>
                <a:ea typeface="Arial Black" charset="0"/>
                <a:cs typeface="Arial Black" charset="0"/>
              </a:rPr>
              <a:t>CIN II-III </a:t>
            </a:r>
            <a:r>
              <a:rPr lang="en-US" sz="2800" b="1" dirty="0" err="1">
                <a:solidFill>
                  <a:srgbClr val="1616BC"/>
                </a:solidFill>
                <a:latin typeface="Arial Black" charset="0"/>
                <a:ea typeface="Arial Black" charset="0"/>
                <a:cs typeface="Arial Black" charset="0"/>
              </a:rPr>
              <a:t>ayırmak</a:t>
            </a:r>
            <a:r>
              <a:rPr lang="en-US" sz="2800" b="1" dirty="0">
                <a:solidFill>
                  <a:srgbClr val="1616BC"/>
                </a:solidFill>
                <a:latin typeface="Arial Black" charset="0"/>
                <a:ea typeface="Arial Black" charset="0"/>
                <a:cs typeface="Arial Black" charset="0"/>
              </a:rPr>
              <a:t> </a:t>
            </a:r>
            <a:r>
              <a:rPr lang="en-US" sz="2800" b="1" dirty="0" err="1">
                <a:solidFill>
                  <a:srgbClr val="1616BC"/>
                </a:solidFill>
                <a:latin typeface="Arial Black" charset="0"/>
                <a:ea typeface="Arial Black" charset="0"/>
                <a:cs typeface="Arial Black" charset="0"/>
              </a:rPr>
              <a:t>zor</a:t>
            </a:r>
            <a:r>
              <a:rPr lang="en-US" sz="2800" b="1" dirty="0">
                <a:solidFill>
                  <a:srgbClr val="1616BC"/>
                </a:solidFill>
                <a:latin typeface="Arial Black" charset="0"/>
                <a:ea typeface="Arial Black" charset="0"/>
                <a:cs typeface="Arial Black" charset="0"/>
              </a:rPr>
              <a:t> </a:t>
            </a:r>
            <a:r>
              <a:rPr lang="en-US" sz="2800" b="1" dirty="0" err="1">
                <a:solidFill>
                  <a:srgbClr val="1616BC"/>
                </a:solidFill>
                <a:latin typeface="Arial Black" charset="0"/>
                <a:ea typeface="Arial Black" charset="0"/>
                <a:cs typeface="Arial Black" charset="0"/>
              </a:rPr>
              <a:t>olabilir</a:t>
            </a:r>
            <a:r>
              <a:rPr lang="en-US" sz="2800" b="1" dirty="0">
                <a:solidFill>
                  <a:srgbClr val="1616BC"/>
                </a:solidFill>
                <a:latin typeface="Arial Black" charset="0"/>
                <a:ea typeface="Arial Black" charset="0"/>
                <a:cs typeface="Arial Black" charset="0"/>
              </a:rPr>
              <a:t> </a:t>
            </a:r>
          </a:p>
          <a:p>
            <a:pPr>
              <a:buFont typeface="Wingdings" charset="2"/>
              <a:buChar char="Ø"/>
            </a:pPr>
            <a:endParaRPr lang="en-US" sz="2800" b="1" dirty="0">
              <a:solidFill>
                <a:srgbClr val="1616BC"/>
              </a:solidFill>
              <a:latin typeface="Arial Black" charset="0"/>
              <a:ea typeface="Arial Black" charset="0"/>
              <a:cs typeface="Arial Black" charset="0"/>
            </a:endParaRPr>
          </a:p>
          <a:p>
            <a:pPr>
              <a:buFont typeface="Wingdings" charset="2"/>
              <a:buChar char="Ø"/>
            </a:pPr>
            <a:r>
              <a:rPr lang="en-US" sz="2800" b="1" dirty="0" err="1">
                <a:solidFill>
                  <a:srgbClr val="1616BC"/>
                </a:solidFill>
                <a:latin typeface="Arial Black" charset="0"/>
                <a:ea typeface="Arial Black" charset="0"/>
                <a:cs typeface="Arial Black" charset="0"/>
              </a:rPr>
              <a:t>Regresyon</a:t>
            </a:r>
            <a:r>
              <a:rPr lang="en-US" sz="2800" b="1" dirty="0">
                <a:solidFill>
                  <a:srgbClr val="1616BC"/>
                </a:solidFill>
                <a:latin typeface="Arial Black" charset="0"/>
                <a:ea typeface="Arial Black" charset="0"/>
                <a:cs typeface="Arial Black" charset="0"/>
              </a:rPr>
              <a:t> </a:t>
            </a:r>
            <a:r>
              <a:rPr lang="en-US" sz="2800" b="1" dirty="0" err="1">
                <a:solidFill>
                  <a:srgbClr val="1616BC"/>
                </a:solidFill>
                <a:latin typeface="Arial Black" charset="0"/>
                <a:ea typeface="Arial Black" charset="0"/>
                <a:cs typeface="Arial Black" charset="0"/>
              </a:rPr>
              <a:t>oranı</a:t>
            </a:r>
            <a:r>
              <a:rPr lang="en-US" sz="2800" b="1" dirty="0">
                <a:solidFill>
                  <a:srgbClr val="1616BC"/>
                </a:solidFill>
                <a:latin typeface="Arial Black" charset="0"/>
                <a:ea typeface="Arial Black" charset="0"/>
                <a:cs typeface="Arial Black" charset="0"/>
              </a:rPr>
              <a:t> </a:t>
            </a:r>
            <a:r>
              <a:rPr lang="en-US" sz="2800" b="1" dirty="0" err="1">
                <a:solidFill>
                  <a:srgbClr val="1616BC"/>
                </a:solidFill>
                <a:latin typeface="Arial Black" charset="0"/>
                <a:ea typeface="Arial Black" charset="0"/>
                <a:cs typeface="Arial Black" charset="0"/>
              </a:rPr>
              <a:t>daha</a:t>
            </a:r>
            <a:r>
              <a:rPr lang="en-US" sz="2800" b="1" dirty="0">
                <a:solidFill>
                  <a:srgbClr val="1616BC"/>
                </a:solidFill>
                <a:latin typeface="Arial Black" charset="0"/>
                <a:ea typeface="Arial Black" charset="0"/>
                <a:cs typeface="Arial Black" charset="0"/>
              </a:rPr>
              <a:t> </a:t>
            </a:r>
            <a:r>
              <a:rPr lang="en-US" sz="2800" b="1" dirty="0" err="1">
                <a:solidFill>
                  <a:srgbClr val="1616BC"/>
                </a:solidFill>
                <a:latin typeface="Arial Black" charset="0"/>
                <a:ea typeface="Arial Black" charset="0"/>
                <a:cs typeface="Arial Black" charset="0"/>
              </a:rPr>
              <a:t>düşük</a:t>
            </a:r>
            <a:r>
              <a:rPr lang="en-US" sz="2800" b="1" dirty="0">
                <a:solidFill>
                  <a:srgbClr val="1616BC"/>
                </a:solidFill>
                <a:latin typeface="Arial Black" charset="0"/>
                <a:ea typeface="Arial Black" charset="0"/>
                <a:cs typeface="Arial Black" charset="0"/>
              </a:rPr>
              <a:t> </a:t>
            </a:r>
          </a:p>
          <a:p>
            <a:pPr>
              <a:buFont typeface="Wingdings" charset="2"/>
              <a:buChar char="Ø"/>
            </a:pPr>
            <a:endParaRPr lang="en-US" sz="2800" b="1" dirty="0">
              <a:solidFill>
                <a:srgbClr val="1616BC"/>
              </a:solidFill>
              <a:latin typeface="Arial Black" charset="0"/>
              <a:ea typeface="Arial Black" charset="0"/>
              <a:cs typeface="Arial Black" charset="0"/>
            </a:endParaRPr>
          </a:p>
          <a:p>
            <a:pPr>
              <a:buFont typeface="Wingdings" charset="2"/>
              <a:buChar char="Ø"/>
            </a:pPr>
            <a:r>
              <a:rPr lang="en-US" sz="2800" b="1" dirty="0" err="1">
                <a:solidFill>
                  <a:srgbClr val="1616BC"/>
                </a:solidFill>
                <a:latin typeface="Arial Black" charset="0"/>
                <a:ea typeface="Arial Black" charset="0"/>
                <a:cs typeface="Arial Black" charset="0"/>
              </a:rPr>
              <a:t>Progresyon</a:t>
            </a:r>
            <a:r>
              <a:rPr lang="en-US" sz="2800" b="1" dirty="0">
                <a:solidFill>
                  <a:srgbClr val="1616BC"/>
                </a:solidFill>
                <a:latin typeface="Arial Black" charset="0"/>
                <a:ea typeface="Arial Black" charset="0"/>
                <a:cs typeface="Arial Black" charset="0"/>
              </a:rPr>
              <a:t> </a:t>
            </a:r>
            <a:r>
              <a:rPr lang="en-US" sz="2800" b="1" dirty="0" err="1">
                <a:solidFill>
                  <a:srgbClr val="1616BC"/>
                </a:solidFill>
                <a:latin typeface="Arial Black" charset="0"/>
                <a:ea typeface="Arial Black" charset="0"/>
                <a:cs typeface="Arial Black" charset="0"/>
              </a:rPr>
              <a:t>oranı</a:t>
            </a:r>
            <a:r>
              <a:rPr lang="en-US" sz="2800" b="1" dirty="0">
                <a:solidFill>
                  <a:srgbClr val="1616BC"/>
                </a:solidFill>
                <a:latin typeface="Arial Black" charset="0"/>
                <a:ea typeface="Arial Black" charset="0"/>
                <a:cs typeface="Arial Black" charset="0"/>
              </a:rPr>
              <a:t> </a:t>
            </a:r>
            <a:r>
              <a:rPr lang="en-US" sz="2800" b="1" dirty="0" err="1">
                <a:solidFill>
                  <a:srgbClr val="1616BC"/>
                </a:solidFill>
                <a:latin typeface="Arial Black" charset="0"/>
                <a:ea typeface="Arial Black" charset="0"/>
                <a:cs typeface="Arial Black" charset="0"/>
              </a:rPr>
              <a:t>yüksek</a:t>
            </a:r>
            <a:r>
              <a:rPr lang="en-US" sz="2800" b="1" dirty="0">
                <a:solidFill>
                  <a:srgbClr val="1616BC"/>
                </a:solidFill>
                <a:latin typeface="Arial Black" charset="0"/>
                <a:ea typeface="Arial Black" charset="0"/>
                <a:cs typeface="Arial Black" charset="0"/>
              </a:rPr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14749195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9" y="1845734"/>
            <a:ext cx="4937760" cy="3826932"/>
          </a:xfrm>
          <a:solidFill>
            <a:schemeClr val="accent1">
              <a:lumMod val="20000"/>
              <a:lumOff val="80000"/>
            </a:schemeClr>
          </a:solidFill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r>
              <a:rPr lang="en-US" sz="3000" b="1" u="sng" dirty="0" smtClean="0">
                <a:solidFill>
                  <a:srgbClr val="00B050"/>
                </a:solidFill>
                <a:latin typeface="Arial Black" charset="0"/>
                <a:ea typeface="Arial Black" charset="0"/>
                <a:cs typeface="Arial Black" charset="0"/>
              </a:rPr>
              <a:t>CIN </a:t>
            </a:r>
            <a:r>
              <a:rPr lang="en-US" sz="3000" b="1" u="sng" dirty="0">
                <a:solidFill>
                  <a:srgbClr val="00B050"/>
                </a:solidFill>
                <a:latin typeface="Arial Black" charset="0"/>
                <a:ea typeface="Arial Black" charset="0"/>
                <a:cs typeface="Arial Black" charset="0"/>
              </a:rPr>
              <a:t>II </a:t>
            </a:r>
            <a:endParaRPr lang="en-US" sz="3000" b="1" u="sng" dirty="0" smtClean="0">
              <a:solidFill>
                <a:srgbClr val="00B050"/>
              </a:solidFill>
              <a:latin typeface="Arial Black" charset="0"/>
              <a:ea typeface="Arial Black" charset="0"/>
              <a:cs typeface="Arial Black" charset="0"/>
            </a:endParaRPr>
          </a:p>
          <a:p>
            <a:r>
              <a:rPr lang="en-US" sz="2400" dirty="0" smtClean="0">
                <a:solidFill>
                  <a:srgbClr val="1616BC"/>
                </a:solidFill>
                <a:latin typeface="Arial" charset="0"/>
                <a:ea typeface="Arial" charset="0"/>
                <a:cs typeface="Arial" charset="0"/>
              </a:rPr>
              <a:t>CIN II’ </a:t>
            </a:r>
            <a:r>
              <a:rPr lang="en-US" sz="2400" dirty="0" err="1">
                <a:solidFill>
                  <a:srgbClr val="1616BC"/>
                </a:solidFill>
                <a:latin typeface="Arial" charset="0"/>
                <a:ea typeface="Arial" charset="0"/>
                <a:cs typeface="Arial" charset="0"/>
              </a:rPr>
              <a:t>lerin</a:t>
            </a:r>
            <a:r>
              <a:rPr lang="en-US" sz="2400" dirty="0">
                <a:solidFill>
                  <a:srgbClr val="1616BC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2400" dirty="0" err="1" smtClean="0">
                <a:solidFill>
                  <a:srgbClr val="1616BC"/>
                </a:solidFill>
                <a:latin typeface="Arial" charset="0"/>
                <a:ea typeface="Arial" charset="0"/>
                <a:cs typeface="Arial" charset="0"/>
              </a:rPr>
              <a:t>çoğu</a:t>
            </a:r>
            <a:r>
              <a:rPr lang="en-US" sz="2400" dirty="0" smtClean="0">
                <a:solidFill>
                  <a:srgbClr val="1616BC"/>
                </a:solidFill>
                <a:latin typeface="Arial" charset="0"/>
                <a:ea typeface="Arial" charset="0"/>
                <a:cs typeface="Arial" charset="0"/>
              </a:rPr>
              <a:t> 16/18 </a:t>
            </a:r>
            <a:r>
              <a:rPr lang="en-US" sz="2400" dirty="0" err="1" smtClean="0">
                <a:solidFill>
                  <a:srgbClr val="1616BC"/>
                </a:solidFill>
                <a:latin typeface="Arial" charset="0"/>
                <a:ea typeface="Arial" charset="0"/>
                <a:cs typeface="Arial" charset="0"/>
              </a:rPr>
              <a:t>dışı</a:t>
            </a:r>
            <a:r>
              <a:rPr lang="en-US" sz="2400" dirty="0" smtClean="0">
                <a:solidFill>
                  <a:srgbClr val="1616BC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2400" dirty="0">
                <a:solidFill>
                  <a:srgbClr val="1616BC"/>
                </a:solidFill>
                <a:latin typeface="Arial" charset="0"/>
                <a:ea typeface="Arial" charset="0"/>
                <a:cs typeface="Arial" charset="0"/>
              </a:rPr>
              <a:t>HPV </a:t>
            </a:r>
            <a:r>
              <a:rPr lang="en-US" sz="2400" dirty="0" err="1">
                <a:solidFill>
                  <a:srgbClr val="1616BC"/>
                </a:solidFill>
                <a:latin typeface="Arial" charset="0"/>
                <a:ea typeface="Arial" charset="0"/>
                <a:cs typeface="Arial" charset="0"/>
              </a:rPr>
              <a:t>tiplerinden</a:t>
            </a:r>
            <a:r>
              <a:rPr lang="en-US" sz="2400" dirty="0">
                <a:solidFill>
                  <a:srgbClr val="1616BC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endParaRPr lang="en-US" sz="2400" dirty="0" smtClean="0">
              <a:solidFill>
                <a:srgbClr val="1616BC"/>
              </a:solidFill>
              <a:latin typeface="Arial" charset="0"/>
              <a:ea typeface="Arial" charset="0"/>
              <a:cs typeface="Arial" charset="0"/>
            </a:endParaRPr>
          </a:p>
          <a:p>
            <a:r>
              <a:rPr lang="en-US" sz="2400" dirty="0" smtClean="0">
                <a:solidFill>
                  <a:srgbClr val="1616BC"/>
                </a:solidFill>
                <a:latin typeface="Arial" charset="0"/>
                <a:ea typeface="Arial" charset="0"/>
                <a:cs typeface="Arial" charset="0"/>
              </a:rPr>
              <a:t>%</a:t>
            </a:r>
            <a:r>
              <a:rPr lang="en-US" sz="2400" dirty="0">
                <a:solidFill>
                  <a:srgbClr val="1616BC"/>
                </a:solidFill>
                <a:latin typeface="Arial" charset="0"/>
                <a:ea typeface="Arial" charset="0"/>
                <a:cs typeface="Arial" charset="0"/>
              </a:rPr>
              <a:t>40-58 </a:t>
            </a:r>
            <a:r>
              <a:rPr lang="en-US" sz="2400" dirty="0" err="1">
                <a:solidFill>
                  <a:srgbClr val="1616BC"/>
                </a:solidFill>
                <a:latin typeface="Arial" charset="0"/>
                <a:ea typeface="Arial" charset="0"/>
                <a:cs typeface="Arial" charset="0"/>
              </a:rPr>
              <a:t>tedavi</a:t>
            </a:r>
            <a:r>
              <a:rPr lang="en-US" sz="2400" dirty="0">
                <a:solidFill>
                  <a:srgbClr val="1616BC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2400" dirty="0" err="1">
                <a:solidFill>
                  <a:srgbClr val="1616BC"/>
                </a:solidFill>
                <a:latin typeface="Arial" charset="0"/>
                <a:ea typeface="Arial" charset="0"/>
                <a:cs typeface="Arial" charset="0"/>
              </a:rPr>
              <a:t>edilmeksizin</a:t>
            </a:r>
            <a:r>
              <a:rPr lang="en-US" sz="2400" dirty="0">
                <a:solidFill>
                  <a:srgbClr val="1616BC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2400" dirty="0" err="1">
                <a:solidFill>
                  <a:srgbClr val="1616BC"/>
                </a:solidFill>
                <a:latin typeface="Arial" charset="0"/>
                <a:ea typeface="Arial" charset="0"/>
                <a:cs typeface="Arial" charset="0"/>
              </a:rPr>
              <a:t>geriler</a:t>
            </a:r>
            <a:r>
              <a:rPr lang="en-US" sz="2400" dirty="0">
                <a:solidFill>
                  <a:srgbClr val="1616BC"/>
                </a:solidFill>
                <a:latin typeface="Arial" charset="0"/>
                <a:ea typeface="Arial" charset="0"/>
                <a:cs typeface="Arial" charset="0"/>
              </a:rPr>
              <a:t> </a:t>
            </a:r>
          </a:p>
          <a:p>
            <a:r>
              <a:rPr lang="en-US" sz="2400" dirty="0" smtClean="0">
                <a:solidFill>
                  <a:srgbClr val="1616BC"/>
                </a:solidFill>
                <a:latin typeface="Arial" charset="0"/>
                <a:ea typeface="Arial" charset="0"/>
                <a:cs typeface="Arial" charset="0"/>
              </a:rPr>
              <a:t>%</a:t>
            </a:r>
            <a:r>
              <a:rPr lang="en-US" sz="2400" dirty="0">
                <a:solidFill>
                  <a:srgbClr val="1616BC"/>
                </a:solidFill>
                <a:latin typeface="Arial" charset="0"/>
                <a:ea typeface="Arial" charset="0"/>
                <a:cs typeface="Arial" charset="0"/>
              </a:rPr>
              <a:t>22 CIN III’ e </a:t>
            </a:r>
            <a:r>
              <a:rPr lang="en-US" sz="2400" dirty="0" err="1">
                <a:solidFill>
                  <a:srgbClr val="1616BC"/>
                </a:solidFill>
                <a:latin typeface="Arial" charset="0"/>
                <a:ea typeface="Arial" charset="0"/>
                <a:cs typeface="Arial" charset="0"/>
              </a:rPr>
              <a:t>ilerler</a:t>
            </a:r>
            <a:r>
              <a:rPr lang="en-US" sz="2400" dirty="0">
                <a:solidFill>
                  <a:srgbClr val="1616BC"/>
                </a:solidFill>
                <a:latin typeface="Arial" charset="0"/>
                <a:ea typeface="Arial" charset="0"/>
                <a:cs typeface="Arial" charset="0"/>
              </a:rPr>
              <a:t> </a:t>
            </a:r>
          </a:p>
          <a:p>
            <a:r>
              <a:rPr lang="en-US" sz="2400" dirty="0" smtClean="0">
                <a:solidFill>
                  <a:srgbClr val="1616BC"/>
                </a:solidFill>
                <a:latin typeface="Arial" charset="0"/>
                <a:ea typeface="Arial" charset="0"/>
                <a:cs typeface="Arial" charset="0"/>
              </a:rPr>
              <a:t>% </a:t>
            </a:r>
            <a:r>
              <a:rPr lang="en-US" sz="2400" dirty="0">
                <a:solidFill>
                  <a:srgbClr val="1616BC"/>
                </a:solidFill>
                <a:latin typeface="Arial" charset="0"/>
                <a:ea typeface="Arial" charset="0"/>
                <a:cs typeface="Arial" charset="0"/>
              </a:rPr>
              <a:t>5 </a:t>
            </a:r>
            <a:r>
              <a:rPr lang="en-US" sz="2400" dirty="0" err="1">
                <a:solidFill>
                  <a:srgbClr val="1616BC"/>
                </a:solidFill>
                <a:latin typeface="Arial" charset="0"/>
                <a:ea typeface="Arial" charset="0"/>
                <a:cs typeface="Arial" charset="0"/>
              </a:rPr>
              <a:t>invaziv</a:t>
            </a:r>
            <a:r>
              <a:rPr lang="en-US" sz="2400" dirty="0">
                <a:solidFill>
                  <a:srgbClr val="1616BC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2400" dirty="0" err="1">
                <a:solidFill>
                  <a:srgbClr val="1616BC"/>
                </a:solidFill>
                <a:latin typeface="Arial" charset="0"/>
                <a:ea typeface="Arial" charset="0"/>
                <a:cs typeface="Arial" charset="0"/>
              </a:rPr>
              <a:t>kansere</a:t>
            </a:r>
            <a:r>
              <a:rPr lang="en-US" sz="2400" dirty="0">
                <a:solidFill>
                  <a:srgbClr val="1616BC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2400" dirty="0" err="1">
                <a:solidFill>
                  <a:srgbClr val="1616BC"/>
                </a:solidFill>
                <a:latin typeface="Arial" charset="0"/>
                <a:ea typeface="Arial" charset="0"/>
                <a:cs typeface="Arial" charset="0"/>
              </a:rPr>
              <a:t>ilerler</a:t>
            </a:r>
            <a:r>
              <a:rPr lang="en-US" sz="2400" dirty="0">
                <a:solidFill>
                  <a:srgbClr val="1616BC"/>
                </a:solidFill>
                <a:latin typeface="Arial" charset="0"/>
                <a:ea typeface="Arial" charset="0"/>
                <a:cs typeface="Arial" charset="0"/>
              </a:rPr>
              <a:t> </a:t>
            </a:r>
          </a:p>
        </p:txBody>
      </p:sp>
      <p:sp>
        <p:nvSpPr>
          <p:cNvPr id="8" name="Content Placeholder 7"/>
          <p:cNvSpPr>
            <a:spLocks noGrp="1"/>
          </p:cNvSpPr>
          <p:nvPr>
            <p:ph sz="half" idx="2"/>
          </p:nvPr>
        </p:nvSpPr>
        <p:spPr>
          <a:xfrm>
            <a:off x="6217920" y="1845734"/>
            <a:ext cx="4937760" cy="3826932"/>
          </a:xfrm>
          <a:solidFill>
            <a:schemeClr val="tx2">
              <a:lumMod val="20000"/>
              <a:lumOff val="80000"/>
            </a:schemeClr>
          </a:solidFill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r>
              <a:rPr lang="en-US" sz="2800" b="1" u="sng" dirty="0" smtClean="0">
                <a:solidFill>
                  <a:srgbClr val="00B050"/>
                </a:solidFill>
                <a:latin typeface="Arial Black" charset="0"/>
                <a:ea typeface="Arial Black" charset="0"/>
                <a:cs typeface="Arial Black" charset="0"/>
              </a:rPr>
              <a:t>CIN </a:t>
            </a:r>
            <a:r>
              <a:rPr lang="en-US" sz="2800" b="1" u="sng" dirty="0">
                <a:solidFill>
                  <a:srgbClr val="00B050"/>
                </a:solidFill>
                <a:latin typeface="Arial Black" charset="0"/>
                <a:ea typeface="Arial Black" charset="0"/>
                <a:cs typeface="Arial Black" charset="0"/>
              </a:rPr>
              <a:t>III </a:t>
            </a:r>
            <a:endParaRPr lang="en-US" sz="2800" b="1" u="sng" dirty="0" smtClean="0">
              <a:solidFill>
                <a:srgbClr val="00B050"/>
              </a:solidFill>
              <a:latin typeface="Arial Black" charset="0"/>
              <a:ea typeface="Arial Black" charset="0"/>
              <a:cs typeface="Arial Black" charset="0"/>
            </a:endParaRPr>
          </a:p>
          <a:p>
            <a:r>
              <a:rPr lang="en-US" sz="2400" b="1" dirty="0" smtClean="0">
                <a:solidFill>
                  <a:srgbClr val="1616BC"/>
                </a:solidFill>
              </a:rPr>
              <a:t>CIN III’ </a:t>
            </a:r>
            <a:r>
              <a:rPr lang="en-US" sz="2400" b="1" dirty="0" err="1">
                <a:solidFill>
                  <a:srgbClr val="1616BC"/>
                </a:solidFill>
              </a:rPr>
              <a:t>lerde</a:t>
            </a:r>
            <a:r>
              <a:rPr lang="en-US" sz="2400" b="1" dirty="0">
                <a:solidFill>
                  <a:srgbClr val="1616BC"/>
                </a:solidFill>
              </a:rPr>
              <a:t> HPV 16 </a:t>
            </a:r>
            <a:r>
              <a:rPr lang="en-US" sz="2400" b="1" dirty="0" err="1">
                <a:solidFill>
                  <a:srgbClr val="1616BC"/>
                </a:solidFill>
              </a:rPr>
              <a:t>ve</a:t>
            </a:r>
            <a:r>
              <a:rPr lang="en-US" sz="2400" b="1" dirty="0">
                <a:solidFill>
                  <a:srgbClr val="1616BC"/>
                </a:solidFill>
              </a:rPr>
              <a:t> 18 </a:t>
            </a:r>
            <a:r>
              <a:rPr lang="en-US" sz="2400" b="1" dirty="0" err="1">
                <a:solidFill>
                  <a:srgbClr val="1616BC"/>
                </a:solidFill>
              </a:rPr>
              <a:t>sık</a:t>
            </a:r>
            <a:r>
              <a:rPr lang="en-US" sz="2400" b="1" dirty="0">
                <a:solidFill>
                  <a:srgbClr val="1616BC"/>
                </a:solidFill>
              </a:rPr>
              <a:t> </a:t>
            </a:r>
            <a:endParaRPr lang="en-US" sz="2400" dirty="0" smtClean="0">
              <a:solidFill>
                <a:srgbClr val="1616BC"/>
              </a:solidFill>
            </a:endParaRPr>
          </a:p>
          <a:p>
            <a:r>
              <a:rPr lang="en-US" sz="2400" b="1" dirty="0" smtClean="0">
                <a:solidFill>
                  <a:srgbClr val="1616BC"/>
                </a:solidFill>
                <a:ea typeface="Al Nile" charset="-78"/>
                <a:cs typeface="Al Nile" charset="-78"/>
              </a:rPr>
              <a:t>%</a:t>
            </a:r>
            <a:r>
              <a:rPr lang="en-US" sz="2400" b="1" dirty="0">
                <a:solidFill>
                  <a:srgbClr val="1616BC"/>
                </a:solidFill>
                <a:ea typeface="Al Nile" charset="-78"/>
                <a:cs typeface="Al Nile" charset="-78"/>
              </a:rPr>
              <a:t>32-47 </a:t>
            </a:r>
            <a:r>
              <a:rPr lang="en-US" sz="2400" b="1" dirty="0" err="1">
                <a:solidFill>
                  <a:srgbClr val="1616BC"/>
                </a:solidFill>
                <a:ea typeface="Al Nile" charset="-78"/>
                <a:cs typeface="Al Nile" charset="-78"/>
              </a:rPr>
              <a:t>spontan</a:t>
            </a:r>
            <a:r>
              <a:rPr lang="en-US" sz="2400" b="1" dirty="0">
                <a:solidFill>
                  <a:srgbClr val="1616BC"/>
                </a:solidFill>
                <a:ea typeface="Al Nile" charset="-78"/>
                <a:cs typeface="Al Nile" charset="-78"/>
              </a:rPr>
              <a:t> </a:t>
            </a:r>
            <a:r>
              <a:rPr lang="en-US" sz="2400" b="1" dirty="0" err="1">
                <a:solidFill>
                  <a:srgbClr val="1616BC"/>
                </a:solidFill>
                <a:ea typeface="Al Nile" charset="-78"/>
                <a:cs typeface="Al Nile" charset="-78"/>
              </a:rPr>
              <a:t>geriler</a:t>
            </a:r>
            <a:r>
              <a:rPr lang="en-US" sz="2400" b="1" dirty="0">
                <a:solidFill>
                  <a:srgbClr val="1616BC"/>
                </a:solidFill>
                <a:ea typeface="Al Nile" charset="-78"/>
                <a:cs typeface="Al Nile" charset="-78"/>
              </a:rPr>
              <a:t> </a:t>
            </a:r>
            <a:endParaRPr lang="en-US" sz="2400" dirty="0">
              <a:solidFill>
                <a:srgbClr val="1616BC"/>
              </a:solidFill>
              <a:ea typeface="Al Nile" charset="-78"/>
              <a:cs typeface="Al Nile" charset="-78"/>
            </a:endParaRPr>
          </a:p>
          <a:p>
            <a:r>
              <a:rPr lang="en-US" sz="2400" b="1" dirty="0" smtClean="0">
                <a:solidFill>
                  <a:srgbClr val="1616BC"/>
                </a:solidFill>
                <a:ea typeface="Al Nile" charset="-78"/>
                <a:cs typeface="Al Nile" charset="-78"/>
              </a:rPr>
              <a:t>%</a:t>
            </a:r>
            <a:r>
              <a:rPr lang="en-US" sz="2400" b="1" dirty="0">
                <a:solidFill>
                  <a:srgbClr val="1616BC"/>
                </a:solidFill>
                <a:ea typeface="Al Nile" charset="-78"/>
                <a:cs typeface="Al Nile" charset="-78"/>
              </a:rPr>
              <a:t>12-40 </a:t>
            </a:r>
            <a:r>
              <a:rPr lang="en-US" sz="2400" b="1" dirty="0" err="1">
                <a:solidFill>
                  <a:srgbClr val="1616BC"/>
                </a:solidFill>
                <a:ea typeface="Al Nile" charset="-78"/>
                <a:cs typeface="Al Nile" charset="-78"/>
              </a:rPr>
              <a:t>tedavi</a:t>
            </a:r>
            <a:r>
              <a:rPr lang="en-US" sz="2400" b="1" dirty="0">
                <a:solidFill>
                  <a:srgbClr val="1616BC"/>
                </a:solidFill>
                <a:ea typeface="Al Nile" charset="-78"/>
                <a:cs typeface="Al Nile" charset="-78"/>
              </a:rPr>
              <a:t> </a:t>
            </a:r>
            <a:r>
              <a:rPr lang="en-US" sz="2400" b="1" dirty="0" err="1">
                <a:solidFill>
                  <a:srgbClr val="1616BC"/>
                </a:solidFill>
                <a:ea typeface="Al Nile" charset="-78"/>
                <a:cs typeface="Al Nile" charset="-78"/>
              </a:rPr>
              <a:t>edilmezse</a:t>
            </a:r>
            <a:r>
              <a:rPr lang="en-US" sz="2400" b="1" dirty="0">
                <a:solidFill>
                  <a:srgbClr val="1616BC"/>
                </a:solidFill>
                <a:ea typeface="Al Nile" charset="-78"/>
                <a:cs typeface="Al Nile" charset="-78"/>
              </a:rPr>
              <a:t> </a:t>
            </a:r>
            <a:r>
              <a:rPr lang="en-US" sz="2400" b="1" dirty="0" err="1">
                <a:solidFill>
                  <a:srgbClr val="1616BC"/>
                </a:solidFill>
                <a:ea typeface="Al Nile" charset="-78"/>
                <a:cs typeface="Al Nile" charset="-78"/>
              </a:rPr>
              <a:t>kansere</a:t>
            </a:r>
            <a:r>
              <a:rPr lang="en-US" sz="2400" b="1" dirty="0">
                <a:solidFill>
                  <a:srgbClr val="1616BC"/>
                </a:solidFill>
                <a:ea typeface="Al Nile" charset="-78"/>
                <a:cs typeface="Al Nile" charset="-78"/>
              </a:rPr>
              <a:t> </a:t>
            </a:r>
            <a:r>
              <a:rPr lang="en-US" sz="2400" b="1" dirty="0" err="1">
                <a:solidFill>
                  <a:srgbClr val="1616BC"/>
                </a:solidFill>
                <a:ea typeface="Al Nile" charset="-78"/>
                <a:cs typeface="Al Nile" charset="-78"/>
              </a:rPr>
              <a:t>ilerler</a:t>
            </a:r>
            <a:r>
              <a:rPr lang="en-US" sz="2400" b="1" dirty="0">
                <a:solidFill>
                  <a:srgbClr val="1616BC"/>
                </a:solidFill>
                <a:ea typeface="Al Nile" charset="-78"/>
                <a:cs typeface="Al Nile" charset="-78"/>
              </a:rPr>
              <a:t> </a:t>
            </a:r>
            <a:endParaRPr lang="en-US" sz="2400" dirty="0">
              <a:solidFill>
                <a:srgbClr val="1616BC"/>
              </a:solidFill>
              <a:ea typeface="Al Nile" charset="-78"/>
              <a:cs typeface="Al Nile" charset="-78"/>
            </a:endParaRPr>
          </a:p>
          <a:p>
            <a:r>
              <a:rPr lang="en-US" sz="2400" b="1" dirty="0" smtClean="0">
                <a:solidFill>
                  <a:srgbClr val="1616BC"/>
                </a:solidFill>
                <a:ea typeface="Al Nile" charset="-78"/>
                <a:cs typeface="Al Nile" charset="-78"/>
              </a:rPr>
              <a:t>6-24 </a:t>
            </a:r>
            <a:r>
              <a:rPr lang="en-US" sz="2400" b="1" dirty="0">
                <a:solidFill>
                  <a:srgbClr val="1616BC"/>
                </a:solidFill>
                <a:ea typeface="Al Nile" charset="-78"/>
                <a:cs typeface="Al Nile" charset="-78"/>
              </a:rPr>
              <a:t>ay </a:t>
            </a:r>
            <a:r>
              <a:rPr lang="en-US" sz="2400" b="1" dirty="0" err="1" smtClean="0">
                <a:solidFill>
                  <a:srgbClr val="1616BC"/>
                </a:solidFill>
                <a:ea typeface="Al Nile" charset="-78"/>
                <a:cs typeface="Al Nile" charset="-78"/>
              </a:rPr>
              <a:t>persistans</a:t>
            </a:r>
            <a:r>
              <a:rPr lang="en-US" sz="2400" b="1" dirty="0">
                <a:solidFill>
                  <a:srgbClr val="1616BC"/>
                </a:solidFill>
                <a:ea typeface="Al Nile" charset="-78"/>
                <a:cs typeface="Al Nile" charset="-78"/>
              </a:rPr>
              <a:t> </a:t>
            </a:r>
            <a:r>
              <a:rPr lang="en-US" sz="2400" dirty="0" smtClean="0">
                <a:solidFill>
                  <a:srgbClr val="1616BC"/>
                </a:solidFill>
                <a:ea typeface="Al Nile" charset="-78"/>
                <a:cs typeface="Al Nile" charset="-78"/>
              </a:rPr>
              <a:t> </a:t>
            </a:r>
            <a:r>
              <a:rPr lang="en-US" sz="2400" b="1" dirty="0" err="1" smtClean="0">
                <a:solidFill>
                  <a:srgbClr val="1616BC"/>
                </a:solidFill>
                <a:ea typeface="Al Nile" charset="-78"/>
                <a:cs typeface="Al Nile" charset="-78"/>
              </a:rPr>
              <a:t>İnvaziv</a:t>
            </a:r>
            <a:r>
              <a:rPr lang="en-US" sz="2400" b="1" dirty="0" smtClean="0">
                <a:solidFill>
                  <a:srgbClr val="1616BC"/>
                </a:solidFill>
                <a:ea typeface="Al Nile" charset="-78"/>
                <a:cs typeface="Al Nile" charset="-78"/>
              </a:rPr>
              <a:t> </a:t>
            </a:r>
            <a:r>
              <a:rPr lang="en-US" sz="2400" b="1" dirty="0">
                <a:solidFill>
                  <a:srgbClr val="1616BC"/>
                </a:solidFill>
                <a:ea typeface="Al Nile" charset="-78"/>
                <a:cs typeface="Al Nile" charset="-78"/>
              </a:rPr>
              <a:t>Ca </a:t>
            </a:r>
            <a:r>
              <a:rPr lang="en-US" sz="2400" b="1" dirty="0" err="1" smtClean="0">
                <a:solidFill>
                  <a:srgbClr val="1616BC"/>
                </a:solidFill>
                <a:ea typeface="Al Nile" charset="-78"/>
                <a:cs typeface="Al Nile" charset="-78"/>
              </a:rPr>
              <a:t>Oranı</a:t>
            </a:r>
            <a:endParaRPr lang="en-US" sz="2400" dirty="0">
              <a:solidFill>
                <a:srgbClr val="1616BC"/>
              </a:solidFill>
              <a:ea typeface="Al Nile" charset="-78"/>
              <a:cs typeface="Al Nile" charset="-78"/>
            </a:endParaRPr>
          </a:p>
          <a:p>
            <a:r>
              <a:rPr lang="en-US" sz="2400" b="1" dirty="0" smtClean="0">
                <a:solidFill>
                  <a:srgbClr val="1616BC"/>
                </a:solidFill>
                <a:ea typeface="Al Nile" charset="-78"/>
                <a:cs typeface="Al Nile" charset="-78"/>
              </a:rPr>
              <a:t>10 </a:t>
            </a:r>
            <a:r>
              <a:rPr lang="en-US" sz="2400" b="1" dirty="0" err="1" smtClean="0">
                <a:solidFill>
                  <a:srgbClr val="1616BC"/>
                </a:solidFill>
                <a:ea typeface="Al Nile" charset="-78"/>
                <a:cs typeface="Al Nile" charset="-78"/>
              </a:rPr>
              <a:t>yılda</a:t>
            </a:r>
            <a:r>
              <a:rPr lang="en-US" sz="2400" b="1" dirty="0" smtClean="0">
                <a:solidFill>
                  <a:srgbClr val="1616BC"/>
                </a:solidFill>
                <a:ea typeface="Al Nile" charset="-78"/>
                <a:cs typeface="Al Nile" charset="-78"/>
              </a:rPr>
              <a:t> %31 30 </a:t>
            </a:r>
            <a:r>
              <a:rPr lang="en-US" sz="2400" b="1" dirty="0" err="1" smtClean="0">
                <a:solidFill>
                  <a:srgbClr val="1616BC"/>
                </a:solidFill>
                <a:ea typeface="Al Nile" charset="-78"/>
                <a:cs typeface="Al Nile" charset="-78"/>
              </a:rPr>
              <a:t>yılda</a:t>
            </a:r>
            <a:r>
              <a:rPr lang="en-US" sz="2400" b="1" dirty="0" smtClean="0">
                <a:solidFill>
                  <a:srgbClr val="1616BC"/>
                </a:solidFill>
                <a:ea typeface="Al Nile" charset="-78"/>
                <a:cs typeface="Al Nile" charset="-78"/>
              </a:rPr>
              <a:t> %50</a:t>
            </a:r>
            <a:endParaRPr lang="en-US" sz="2400" dirty="0">
              <a:solidFill>
                <a:srgbClr val="1616BC"/>
              </a:solidFill>
              <a:ea typeface="Al Nile" charset="-78"/>
              <a:cs typeface="Al Nile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398314" y="6436788"/>
            <a:ext cx="3456331" cy="307777"/>
          </a:xfrm>
          <a:prstGeom prst="rect">
            <a:avLst/>
          </a:prstGeom>
          <a:noFill/>
          <a:ln>
            <a:noFill/>
          </a:ln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Arial" charset="0"/>
                <a:ea typeface="Arial" charset="0"/>
                <a:cs typeface="Arial" charset="0"/>
              </a:rPr>
              <a:t>Castle PE, </a:t>
            </a:r>
            <a:r>
              <a:rPr lang="en-US" sz="1400" dirty="0" err="1">
                <a:latin typeface="Arial" charset="0"/>
                <a:ea typeface="Arial" charset="0"/>
                <a:cs typeface="Arial" charset="0"/>
              </a:rPr>
              <a:t>Obstet</a:t>
            </a:r>
            <a:r>
              <a:rPr lang="en-US" sz="14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400" dirty="0" err="1">
                <a:latin typeface="Arial" charset="0"/>
                <a:ea typeface="Arial" charset="0"/>
                <a:cs typeface="Arial" charset="0"/>
              </a:rPr>
              <a:t>Gynecol</a:t>
            </a:r>
            <a:r>
              <a:rPr lang="en-US" sz="1400" dirty="0">
                <a:latin typeface="Arial" charset="0"/>
                <a:ea typeface="Arial" charset="0"/>
                <a:cs typeface="Arial" charset="0"/>
              </a:rPr>
              <a:t>, 2009 </a:t>
            </a:r>
          </a:p>
        </p:txBody>
      </p:sp>
      <p:sp>
        <p:nvSpPr>
          <p:cNvPr id="11" name="Başlık 3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>
            <a:normAutofit/>
          </a:bodyPr>
          <a:lstStyle/>
          <a:p>
            <a:pPr algn="ctr"/>
            <a:r>
              <a:rPr lang="tr-TR" sz="3600" b="1" dirty="0" smtClean="0">
                <a:solidFill>
                  <a:srgbClr val="00B050"/>
                </a:solidFill>
                <a:latin typeface="Arial Black" charset="0"/>
                <a:ea typeface="Arial Black" charset="0"/>
                <a:cs typeface="Arial Black" charset="0"/>
              </a:rPr>
              <a:t>CIN II-III Yönetimi</a:t>
            </a:r>
            <a:endParaRPr lang="tr-TR" sz="3600" b="1" dirty="0">
              <a:solidFill>
                <a:srgbClr val="00B050"/>
              </a:solidFill>
              <a:latin typeface="Arial Black" charset="0"/>
              <a:ea typeface="Arial Black" charset="0"/>
              <a:cs typeface="Arial Black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688033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Başlık 3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>
            <a:normAutofit/>
          </a:bodyPr>
          <a:lstStyle/>
          <a:p>
            <a:pPr algn="ctr"/>
            <a:r>
              <a:rPr lang="tr-TR" sz="3600" b="1" dirty="0" smtClean="0">
                <a:solidFill>
                  <a:srgbClr val="00B050"/>
                </a:solidFill>
                <a:latin typeface="Arial Black" charset="0"/>
                <a:ea typeface="Arial Black" charset="0"/>
                <a:cs typeface="Arial Black" charset="0"/>
              </a:rPr>
              <a:t>CIN II-III Yönetimi</a:t>
            </a:r>
            <a:endParaRPr lang="tr-TR" sz="3600" b="1" dirty="0">
              <a:solidFill>
                <a:srgbClr val="00B050"/>
              </a:solidFill>
              <a:latin typeface="Arial Black" charset="0"/>
              <a:ea typeface="Arial Black" charset="0"/>
              <a:cs typeface="Arial Black" charset="0"/>
            </a:endParaRPr>
          </a:p>
        </p:txBody>
      </p:sp>
      <p:sp>
        <p:nvSpPr>
          <p:cNvPr id="6" name="İçerik Yer Tutucusu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charset="2"/>
              <a:buChar char="ü"/>
            </a:pPr>
            <a:r>
              <a:rPr lang="en-US" sz="2800" b="1" dirty="0" err="1">
                <a:solidFill>
                  <a:srgbClr val="1616BC"/>
                </a:solidFill>
                <a:latin typeface="Arial" charset="0"/>
                <a:ea typeface="Arial" charset="0"/>
                <a:cs typeface="Arial" charset="0"/>
              </a:rPr>
              <a:t>Yetersiz</a:t>
            </a:r>
            <a:r>
              <a:rPr lang="en-US" sz="2800" b="1" dirty="0">
                <a:solidFill>
                  <a:srgbClr val="1616BC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2800" b="1" dirty="0" err="1">
                <a:solidFill>
                  <a:srgbClr val="1616BC"/>
                </a:solidFill>
                <a:latin typeface="Arial" charset="0"/>
                <a:ea typeface="Arial" charset="0"/>
                <a:cs typeface="Arial" charset="0"/>
              </a:rPr>
              <a:t>kolposkopisi</a:t>
            </a:r>
            <a:r>
              <a:rPr lang="en-US" sz="2800" b="1" dirty="0">
                <a:solidFill>
                  <a:srgbClr val="1616BC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2800" b="1" dirty="0" err="1">
                <a:solidFill>
                  <a:srgbClr val="1616BC"/>
                </a:solidFill>
                <a:latin typeface="Arial" charset="0"/>
                <a:ea typeface="Arial" charset="0"/>
                <a:cs typeface="Arial" charset="0"/>
              </a:rPr>
              <a:t>olan</a:t>
            </a:r>
            <a:r>
              <a:rPr lang="en-US" sz="2800" b="1" dirty="0">
                <a:solidFill>
                  <a:srgbClr val="1616BC"/>
                </a:solidFill>
                <a:latin typeface="Arial" charset="0"/>
                <a:ea typeface="Arial" charset="0"/>
                <a:cs typeface="Arial" charset="0"/>
              </a:rPr>
              <a:t> CIN II-III de </a:t>
            </a:r>
          </a:p>
          <a:p>
            <a:pPr lvl="1">
              <a:buFont typeface="Wingdings" charset="2"/>
              <a:buChar char="v"/>
            </a:pPr>
            <a:r>
              <a:rPr lang="en-US" sz="2400" i="1" dirty="0" err="1">
                <a:solidFill>
                  <a:srgbClr val="1616BC"/>
                </a:solidFill>
                <a:latin typeface="Arial" charset="0"/>
                <a:ea typeface="Arial" charset="0"/>
                <a:cs typeface="Arial" charset="0"/>
              </a:rPr>
              <a:t>Okkult</a:t>
            </a:r>
            <a:r>
              <a:rPr lang="en-US" sz="2400" i="1" dirty="0">
                <a:solidFill>
                  <a:srgbClr val="1616BC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2400" i="1" dirty="0" err="1">
                <a:solidFill>
                  <a:srgbClr val="1616BC"/>
                </a:solidFill>
                <a:latin typeface="Arial" charset="0"/>
                <a:ea typeface="Arial" charset="0"/>
                <a:cs typeface="Arial" charset="0"/>
              </a:rPr>
              <a:t>invaziv</a:t>
            </a:r>
            <a:r>
              <a:rPr lang="en-US" sz="2400" i="1" dirty="0">
                <a:solidFill>
                  <a:srgbClr val="1616BC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2400" i="1" dirty="0" err="1">
                <a:solidFill>
                  <a:srgbClr val="1616BC"/>
                </a:solidFill>
                <a:latin typeface="Arial" charset="0"/>
                <a:ea typeface="Arial" charset="0"/>
                <a:cs typeface="Arial" charset="0"/>
              </a:rPr>
              <a:t>serviks</a:t>
            </a:r>
            <a:r>
              <a:rPr lang="en-US" sz="2400" i="1" dirty="0">
                <a:solidFill>
                  <a:srgbClr val="1616BC"/>
                </a:solidFill>
                <a:latin typeface="Arial" charset="0"/>
                <a:ea typeface="Arial" charset="0"/>
                <a:cs typeface="Arial" charset="0"/>
              </a:rPr>
              <a:t> ca 	%7</a:t>
            </a:r>
          </a:p>
          <a:p>
            <a:pPr marL="0" indent="0">
              <a:buNone/>
            </a:pPr>
            <a:r>
              <a:rPr lang="en-US" sz="2800" b="1" dirty="0" err="1">
                <a:solidFill>
                  <a:srgbClr val="1616BC"/>
                </a:solidFill>
                <a:latin typeface="Arial" charset="0"/>
                <a:ea typeface="Arial" charset="0"/>
                <a:cs typeface="Arial" charset="0"/>
              </a:rPr>
              <a:t>Gebeler</a:t>
            </a:r>
            <a:r>
              <a:rPr lang="en-US" sz="2800" b="1" dirty="0">
                <a:solidFill>
                  <a:srgbClr val="1616BC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2800" b="1" dirty="0" err="1">
                <a:solidFill>
                  <a:srgbClr val="1616BC"/>
                </a:solidFill>
                <a:latin typeface="Arial" charset="0"/>
                <a:ea typeface="Arial" charset="0"/>
                <a:cs typeface="Arial" charset="0"/>
              </a:rPr>
              <a:t>ve</a:t>
            </a:r>
            <a:r>
              <a:rPr lang="en-US" sz="2800" b="1" dirty="0">
                <a:solidFill>
                  <a:srgbClr val="1616BC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2800" b="1" dirty="0" err="1">
                <a:solidFill>
                  <a:srgbClr val="1616BC"/>
                </a:solidFill>
                <a:latin typeface="Arial" charset="0"/>
                <a:ea typeface="Arial" charset="0"/>
                <a:cs typeface="Arial" charset="0"/>
              </a:rPr>
              <a:t>genç</a:t>
            </a:r>
            <a:r>
              <a:rPr lang="en-US" sz="2800" b="1" dirty="0">
                <a:solidFill>
                  <a:srgbClr val="1616BC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2800" b="1" dirty="0" err="1">
                <a:solidFill>
                  <a:srgbClr val="1616BC"/>
                </a:solidFill>
                <a:latin typeface="Arial" charset="0"/>
                <a:ea typeface="Arial" charset="0"/>
                <a:cs typeface="Arial" charset="0"/>
              </a:rPr>
              <a:t>hastalar</a:t>
            </a:r>
            <a:r>
              <a:rPr lang="en-US" sz="2800" b="1" dirty="0">
                <a:solidFill>
                  <a:srgbClr val="1616BC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2800" b="1" dirty="0" err="1">
                <a:solidFill>
                  <a:srgbClr val="1616BC"/>
                </a:solidFill>
                <a:latin typeface="Arial" charset="0"/>
                <a:ea typeface="Arial" charset="0"/>
                <a:cs typeface="Arial" charset="0"/>
              </a:rPr>
              <a:t>hariç</a:t>
            </a:r>
            <a:r>
              <a:rPr lang="en-US" sz="2800" b="1" dirty="0">
                <a:solidFill>
                  <a:srgbClr val="1616BC"/>
                </a:solidFill>
                <a:latin typeface="Arial" charset="0"/>
                <a:ea typeface="Arial" charset="0"/>
                <a:cs typeface="Arial" charset="0"/>
              </a:rPr>
              <a:t>;</a:t>
            </a:r>
          </a:p>
          <a:p>
            <a:pPr>
              <a:buFont typeface="Wingdings" charset="2"/>
              <a:buChar char="ü"/>
            </a:pPr>
            <a:r>
              <a:rPr lang="en-US" sz="2800" b="1" dirty="0" err="1">
                <a:solidFill>
                  <a:srgbClr val="1616BC"/>
                </a:solidFill>
                <a:latin typeface="Arial" charset="0"/>
                <a:ea typeface="Arial" charset="0"/>
                <a:cs typeface="Arial" charset="0"/>
              </a:rPr>
              <a:t>Ablatif</a:t>
            </a:r>
            <a:r>
              <a:rPr lang="en-US" sz="2800" b="1" dirty="0">
                <a:solidFill>
                  <a:srgbClr val="1616BC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2800" b="1" dirty="0" err="1">
                <a:solidFill>
                  <a:srgbClr val="1616BC"/>
                </a:solidFill>
                <a:latin typeface="Arial" charset="0"/>
                <a:ea typeface="Arial" charset="0"/>
                <a:cs typeface="Arial" charset="0"/>
              </a:rPr>
              <a:t>tedavi</a:t>
            </a:r>
            <a:r>
              <a:rPr lang="en-US" sz="2800" b="1" dirty="0">
                <a:solidFill>
                  <a:srgbClr val="1616BC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2800" b="1" dirty="0" err="1">
                <a:solidFill>
                  <a:srgbClr val="1616BC"/>
                </a:solidFill>
                <a:latin typeface="Arial" charset="0"/>
                <a:ea typeface="Arial" charset="0"/>
                <a:cs typeface="Arial" charset="0"/>
              </a:rPr>
              <a:t>önerilmez</a:t>
            </a:r>
            <a:r>
              <a:rPr lang="en-US" sz="2800" b="1" dirty="0">
                <a:solidFill>
                  <a:srgbClr val="1616BC"/>
                </a:solidFill>
                <a:latin typeface="Arial" charset="0"/>
                <a:ea typeface="Arial" charset="0"/>
                <a:cs typeface="Arial" charset="0"/>
              </a:rPr>
              <a:t> </a:t>
            </a:r>
          </a:p>
          <a:p>
            <a:pPr>
              <a:buFont typeface="Wingdings" charset="2"/>
              <a:buChar char="ü"/>
            </a:pPr>
            <a:r>
              <a:rPr lang="en-US" sz="2800" b="1" dirty="0" err="1">
                <a:solidFill>
                  <a:srgbClr val="1616BC"/>
                </a:solidFill>
                <a:latin typeface="Arial" charset="0"/>
                <a:ea typeface="Arial" charset="0"/>
                <a:cs typeface="Arial" charset="0"/>
              </a:rPr>
              <a:t>Spontan</a:t>
            </a:r>
            <a:r>
              <a:rPr lang="en-US" sz="2800" b="1" dirty="0">
                <a:solidFill>
                  <a:srgbClr val="1616BC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2800" b="1" dirty="0" err="1">
                <a:solidFill>
                  <a:srgbClr val="1616BC"/>
                </a:solidFill>
                <a:latin typeface="Arial" charset="0"/>
                <a:ea typeface="Arial" charset="0"/>
                <a:cs typeface="Arial" charset="0"/>
              </a:rPr>
              <a:t>takip</a:t>
            </a:r>
            <a:r>
              <a:rPr lang="en-US" sz="2800" b="1" dirty="0">
                <a:solidFill>
                  <a:srgbClr val="1616BC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2800" b="1" dirty="0" err="1">
                <a:solidFill>
                  <a:srgbClr val="1616BC"/>
                </a:solidFill>
                <a:latin typeface="Arial" charset="0"/>
                <a:ea typeface="Arial" charset="0"/>
                <a:cs typeface="Arial" charset="0"/>
              </a:rPr>
              <a:t>önerilmez</a:t>
            </a:r>
            <a:r>
              <a:rPr lang="en-US" sz="2800" b="1" dirty="0">
                <a:solidFill>
                  <a:srgbClr val="1616BC"/>
                </a:solidFill>
                <a:latin typeface="Arial" charset="0"/>
                <a:ea typeface="Arial" charset="0"/>
                <a:cs typeface="Arial" charset="0"/>
              </a:rPr>
              <a:t> </a:t>
            </a:r>
          </a:p>
          <a:p>
            <a:pPr>
              <a:buFont typeface="Wingdings" charset="2"/>
              <a:buChar char="ü"/>
            </a:pPr>
            <a:r>
              <a:rPr lang="en-US" sz="2800" b="1" dirty="0" err="1">
                <a:solidFill>
                  <a:srgbClr val="1616BC"/>
                </a:solidFill>
                <a:latin typeface="Arial" charset="0"/>
                <a:ea typeface="Arial" charset="0"/>
                <a:cs typeface="Arial" charset="0"/>
              </a:rPr>
              <a:t>Histerektomi</a:t>
            </a:r>
            <a:r>
              <a:rPr lang="en-US" sz="2800" b="1" dirty="0">
                <a:solidFill>
                  <a:srgbClr val="1616BC"/>
                </a:solidFill>
                <a:latin typeface="Arial" charset="0"/>
                <a:ea typeface="Arial" charset="0"/>
                <a:cs typeface="Arial" charset="0"/>
              </a:rPr>
              <a:t> primer </a:t>
            </a:r>
            <a:r>
              <a:rPr lang="en-US" sz="2800" b="1" dirty="0" err="1">
                <a:solidFill>
                  <a:srgbClr val="1616BC"/>
                </a:solidFill>
                <a:latin typeface="Arial" charset="0"/>
                <a:ea typeface="Arial" charset="0"/>
                <a:cs typeface="Arial" charset="0"/>
              </a:rPr>
              <a:t>tedavi</a:t>
            </a:r>
            <a:r>
              <a:rPr lang="en-US" sz="2800" b="1" dirty="0">
                <a:solidFill>
                  <a:srgbClr val="1616BC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2800" b="1" dirty="0" err="1">
                <a:solidFill>
                  <a:srgbClr val="1616BC"/>
                </a:solidFill>
                <a:latin typeface="Arial" charset="0"/>
                <a:ea typeface="Arial" charset="0"/>
                <a:cs typeface="Arial" charset="0"/>
              </a:rPr>
              <a:t>değil</a:t>
            </a:r>
            <a:r>
              <a:rPr lang="en-US" sz="2800" b="1" dirty="0">
                <a:solidFill>
                  <a:srgbClr val="1616BC"/>
                </a:solidFill>
                <a:latin typeface="Arial" charset="0"/>
                <a:ea typeface="Arial" charset="0"/>
                <a:cs typeface="Arial" charset="0"/>
              </a:rPr>
              <a:t> </a:t>
            </a:r>
          </a:p>
          <a:p>
            <a:pPr>
              <a:buFont typeface="Wingdings" charset="2"/>
              <a:buChar char="ü"/>
            </a:pPr>
            <a:r>
              <a:rPr lang="en-US" sz="2800" b="1" dirty="0">
                <a:solidFill>
                  <a:srgbClr val="1616BC"/>
                </a:solidFill>
                <a:latin typeface="Arial" charset="0"/>
                <a:ea typeface="Arial" charset="0"/>
                <a:cs typeface="Arial" charset="0"/>
              </a:rPr>
              <a:t>20 </a:t>
            </a:r>
            <a:r>
              <a:rPr lang="en-US" sz="2800" b="1" dirty="0" err="1">
                <a:solidFill>
                  <a:srgbClr val="1616BC"/>
                </a:solidFill>
                <a:latin typeface="Arial" charset="0"/>
                <a:ea typeface="Arial" charset="0"/>
                <a:cs typeface="Arial" charset="0"/>
              </a:rPr>
              <a:t>yıl</a:t>
            </a:r>
            <a:r>
              <a:rPr lang="en-US" sz="2800" b="1" dirty="0">
                <a:solidFill>
                  <a:srgbClr val="1616BC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2800" b="1" dirty="0" err="1">
                <a:solidFill>
                  <a:srgbClr val="1616BC"/>
                </a:solidFill>
                <a:latin typeface="Arial" charset="0"/>
                <a:ea typeface="Arial" charset="0"/>
                <a:cs typeface="Arial" charset="0"/>
              </a:rPr>
              <a:t>boyunca</a:t>
            </a:r>
            <a:r>
              <a:rPr lang="en-US" sz="2800" b="1" dirty="0">
                <a:solidFill>
                  <a:srgbClr val="1616BC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2800" b="1" dirty="0" err="1">
                <a:solidFill>
                  <a:srgbClr val="1616BC"/>
                </a:solidFill>
                <a:latin typeface="Arial" charset="0"/>
                <a:ea typeface="Arial" charset="0"/>
                <a:cs typeface="Arial" charset="0"/>
              </a:rPr>
              <a:t>taramaya</a:t>
            </a:r>
            <a:r>
              <a:rPr lang="en-US" sz="2800" b="1" dirty="0">
                <a:solidFill>
                  <a:srgbClr val="1616BC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2800" b="1" dirty="0" err="1">
                <a:solidFill>
                  <a:srgbClr val="1616BC"/>
                </a:solidFill>
                <a:latin typeface="Arial" charset="0"/>
                <a:ea typeface="Arial" charset="0"/>
                <a:cs typeface="Arial" charset="0"/>
              </a:rPr>
              <a:t>devam</a:t>
            </a:r>
            <a:r>
              <a:rPr lang="en-US" sz="2800" b="1" dirty="0">
                <a:solidFill>
                  <a:srgbClr val="1616BC"/>
                </a:solidFill>
                <a:latin typeface="Arial" charset="0"/>
                <a:ea typeface="Arial" charset="0"/>
                <a:cs typeface="Arial" charset="0"/>
              </a:rPr>
              <a:t> 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4288461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tr-TR" sz="3600" b="1" dirty="0" smtClean="0">
                <a:solidFill>
                  <a:srgbClr val="00B050"/>
                </a:solidFill>
                <a:latin typeface="Arial Black" charset="0"/>
                <a:ea typeface="Arial Black" charset="0"/>
                <a:cs typeface="Arial Black" charset="0"/>
              </a:rPr>
              <a:t>CIN II-III Yönetimi</a:t>
            </a:r>
            <a:endParaRPr lang="tr-TR" sz="3600" b="1" dirty="0">
              <a:solidFill>
                <a:srgbClr val="00B050"/>
              </a:solidFill>
              <a:latin typeface="Arial Black" charset="0"/>
              <a:ea typeface="Arial Black" charset="0"/>
              <a:cs typeface="Arial Black" charset="0"/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999744" y="1737360"/>
            <a:ext cx="10155936" cy="4131734"/>
          </a:xfrm>
        </p:spPr>
        <p:txBody>
          <a:bodyPr/>
          <a:lstStyle/>
          <a:p>
            <a:endParaRPr lang="tr-TR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9804"/>
          <a:stretch/>
        </p:blipFill>
        <p:spPr>
          <a:xfrm>
            <a:off x="1194816" y="1737360"/>
            <a:ext cx="10168128" cy="4558064"/>
          </a:xfrm>
          <a:prstGeom prst="rect">
            <a:avLst/>
          </a:prstGeom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 rotWithShape="1">
          <a:blip r:embed="rId3" cstate="print"/>
          <a:srcRect l="917" t="3256" r="1835" b="5401"/>
          <a:stretch/>
        </p:blipFill>
        <p:spPr bwMode="auto">
          <a:xfrm>
            <a:off x="10000434" y="-4145"/>
            <a:ext cx="2191566" cy="10544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942139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noFill/>
          <a:ln>
            <a:noFill/>
          </a:ln>
          <a:effectLst>
            <a:outerShdw sx="1000" sy="1000" algn="tl" rotWithShape="0">
              <a:prstClr val="black">
                <a:alpha val="0"/>
              </a:prstClr>
            </a:outerShdw>
          </a:effectLst>
        </p:spPr>
        <p:txBody>
          <a:bodyPr>
            <a:normAutofit/>
          </a:bodyPr>
          <a:lstStyle/>
          <a:p>
            <a:pPr algn="ctr"/>
            <a:r>
              <a:rPr lang="en-US" sz="3600" b="1" dirty="0" err="1" smtClean="0">
                <a:solidFill>
                  <a:srgbClr val="00B050"/>
                </a:solidFill>
                <a:latin typeface="Arial Black" charset="0"/>
                <a:ea typeface="Arial Black" charset="0"/>
                <a:cs typeface="Arial Black" charset="0"/>
              </a:rPr>
              <a:t>Preinvaziv</a:t>
            </a:r>
            <a:r>
              <a:rPr lang="en-US" sz="3600" b="1" dirty="0" smtClean="0">
                <a:solidFill>
                  <a:srgbClr val="00B050"/>
                </a:solidFill>
                <a:latin typeface="Arial Black" charset="0"/>
                <a:ea typeface="Arial Black" charset="0"/>
                <a:cs typeface="Arial Black" charset="0"/>
              </a:rPr>
              <a:t> </a:t>
            </a:r>
            <a:r>
              <a:rPr lang="en-US" sz="3600" b="1" dirty="0" err="1" smtClean="0">
                <a:solidFill>
                  <a:srgbClr val="00B050"/>
                </a:solidFill>
                <a:latin typeface="Arial Black" charset="0"/>
                <a:ea typeface="Arial Black" charset="0"/>
                <a:cs typeface="Arial Black" charset="0"/>
              </a:rPr>
              <a:t>Lezyonlar</a:t>
            </a:r>
            <a:r>
              <a:rPr lang="en-US" sz="3600" b="1" dirty="0" smtClean="0">
                <a:solidFill>
                  <a:srgbClr val="00B050"/>
                </a:solidFill>
                <a:latin typeface="Arial Black" charset="0"/>
                <a:ea typeface="Arial Black" charset="0"/>
                <a:cs typeface="Arial Black" charset="0"/>
              </a:rPr>
              <a:t> </a:t>
            </a:r>
            <a:r>
              <a:rPr lang="en-US" sz="3600" b="1" dirty="0" err="1" smtClean="0">
                <a:solidFill>
                  <a:srgbClr val="00B050"/>
                </a:solidFill>
                <a:latin typeface="Arial Black" charset="0"/>
                <a:ea typeface="Arial Black" charset="0"/>
                <a:cs typeface="Arial Black" charset="0"/>
              </a:rPr>
              <a:t>Epidemiyolojisi</a:t>
            </a:r>
            <a:endParaRPr lang="en-US" sz="3600" b="1" dirty="0">
              <a:solidFill>
                <a:srgbClr val="00B050"/>
              </a:solidFill>
              <a:latin typeface="Arial Black" charset="0"/>
              <a:ea typeface="Arial Black" charset="0"/>
              <a:cs typeface="Arial Black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7292454" y="2216203"/>
            <a:ext cx="6096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>
                <a:latin typeface="Arial" charset="0"/>
              </a:rPr>
              <a:t/>
            </a:r>
            <a:br>
              <a:rPr lang="en-US" dirty="0">
                <a:latin typeface="Arial" charset="0"/>
              </a:rPr>
            </a:br>
            <a:endParaRPr lang="en-US" dirty="0">
              <a:latin typeface="Arial" charset="0"/>
            </a:endParaRPr>
          </a:p>
          <a:p>
            <a:r>
              <a:rPr lang="en-US" dirty="0">
                <a:latin typeface="Arial" charset="0"/>
              </a:rPr>
              <a:t/>
            </a:r>
            <a:br>
              <a:rPr lang="en-US" dirty="0">
                <a:latin typeface="Arial" charset="0"/>
              </a:rPr>
            </a:br>
            <a:endParaRPr lang="en-US" dirty="0">
              <a:effectLst/>
              <a:latin typeface="Arial" charset="0"/>
            </a:endParaRPr>
          </a:p>
        </p:txBody>
      </p:sp>
      <p:sp>
        <p:nvSpPr>
          <p:cNvPr id="5" name="İçerik Yer Tutucusu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  <a:buFont typeface="Wingdings" charset="2"/>
              <a:buChar char="ü"/>
            </a:pPr>
            <a:r>
              <a:rPr lang="en-US" sz="2800" b="1" dirty="0" err="1">
                <a:solidFill>
                  <a:srgbClr val="1616BC"/>
                </a:solidFill>
                <a:latin typeface="Arial" charset="0"/>
              </a:rPr>
              <a:t>Üreme</a:t>
            </a:r>
            <a:r>
              <a:rPr lang="en-US" sz="2800" b="1" dirty="0">
                <a:solidFill>
                  <a:srgbClr val="1616BC"/>
                </a:solidFill>
                <a:latin typeface="Arial" charset="0"/>
              </a:rPr>
              <a:t> </a:t>
            </a:r>
            <a:r>
              <a:rPr lang="en-US" sz="2800" b="1" dirty="0" err="1">
                <a:solidFill>
                  <a:srgbClr val="1616BC"/>
                </a:solidFill>
                <a:latin typeface="Arial" charset="0"/>
              </a:rPr>
              <a:t>döneminde</a:t>
            </a:r>
            <a:r>
              <a:rPr lang="en-US" sz="2800" b="1" dirty="0">
                <a:solidFill>
                  <a:srgbClr val="1616BC"/>
                </a:solidFill>
                <a:latin typeface="Arial" charset="0"/>
              </a:rPr>
              <a:t> </a:t>
            </a:r>
            <a:r>
              <a:rPr lang="en-US" sz="2800" b="1" dirty="0" err="1">
                <a:solidFill>
                  <a:srgbClr val="1616BC"/>
                </a:solidFill>
                <a:latin typeface="Arial" charset="0"/>
              </a:rPr>
              <a:t>daha</a:t>
            </a:r>
            <a:r>
              <a:rPr lang="en-US" sz="2800" b="1" dirty="0">
                <a:solidFill>
                  <a:srgbClr val="1616BC"/>
                </a:solidFill>
                <a:latin typeface="Arial" charset="0"/>
              </a:rPr>
              <a:t> </a:t>
            </a:r>
            <a:r>
              <a:rPr lang="en-US" sz="2800" b="1" dirty="0" err="1">
                <a:solidFill>
                  <a:srgbClr val="1616BC"/>
                </a:solidFill>
                <a:latin typeface="Arial" charset="0"/>
              </a:rPr>
              <a:t>sık</a:t>
            </a:r>
            <a:r>
              <a:rPr lang="en-US" sz="2800" b="1" dirty="0">
                <a:solidFill>
                  <a:srgbClr val="1616BC"/>
                </a:solidFill>
                <a:latin typeface="Arial" charset="0"/>
              </a:rPr>
              <a:t> </a:t>
            </a:r>
            <a:r>
              <a:rPr lang="en-US" sz="2800" b="1" dirty="0" err="1">
                <a:solidFill>
                  <a:srgbClr val="1616BC"/>
                </a:solidFill>
                <a:latin typeface="Arial" charset="0"/>
              </a:rPr>
              <a:t>görülür</a:t>
            </a:r>
            <a:r>
              <a:rPr lang="en-US" sz="2800" b="1" dirty="0">
                <a:solidFill>
                  <a:srgbClr val="1616BC"/>
                </a:solidFill>
                <a:latin typeface="Arial" charset="0"/>
              </a:rPr>
              <a:t> </a:t>
            </a:r>
            <a:endParaRPr lang="en-US" sz="2800" dirty="0">
              <a:solidFill>
                <a:srgbClr val="1616BC"/>
              </a:solidFill>
              <a:latin typeface="Arial" charset="0"/>
            </a:endParaRPr>
          </a:p>
          <a:p>
            <a:pPr>
              <a:lnSpc>
                <a:spcPct val="150000"/>
              </a:lnSpc>
              <a:buFont typeface="Wingdings" charset="2"/>
              <a:buChar char="ü"/>
            </a:pPr>
            <a:r>
              <a:rPr lang="en-US" sz="2800" b="1" dirty="0" err="1">
                <a:solidFill>
                  <a:srgbClr val="1616BC"/>
                </a:solidFill>
                <a:latin typeface="Arial" charset="0"/>
              </a:rPr>
              <a:t>İnsidansı</a:t>
            </a:r>
            <a:r>
              <a:rPr lang="en-US" sz="2800" b="1" dirty="0">
                <a:solidFill>
                  <a:srgbClr val="1616BC"/>
                </a:solidFill>
                <a:latin typeface="Arial" charset="0"/>
              </a:rPr>
              <a:t> 12/100.000</a:t>
            </a:r>
            <a:endParaRPr lang="en-US" sz="2800" dirty="0">
              <a:solidFill>
                <a:srgbClr val="1616BC"/>
              </a:solidFill>
              <a:latin typeface="Arial" charset="0"/>
            </a:endParaRPr>
          </a:p>
          <a:p>
            <a:pPr>
              <a:lnSpc>
                <a:spcPct val="150000"/>
              </a:lnSpc>
              <a:buFont typeface="Wingdings" charset="2"/>
              <a:buChar char="ü"/>
            </a:pPr>
            <a:r>
              <a:rPr lang="en-US" sz="2800" b="1" dirty="0">
                <a:solidFill>
                  <a:srgbClr val="1616BC"/>
                </a:solidFill>
                <a:latin typeface="Arial" charset="0"/>
              </a:rPr>
              <a:t>34-39 </a:t>
            </a:r>
            <a:r>
              <a:rPr lang="en-US" sz="2800" b="1" dirty="0" err="1">
                <a:solidFill>
                  <a:srgbClr val="1616BC"/>
                </a:solidFill>
                <a:latin typeface="Arial" charset="0"/>
              </a:rPr>
              <a:t>yaş</a:t>
            </a:r>
            <a:r>
              <a:rPr lang="en-US" sz="2800" b="1" dirty="0">
                <a:solidFill>
                  <a:srgbClr val="1616BC"/>
                </a:solidFill>
                <a:latin typeface="Arial" charset="0"/>
              </a:rPr>
              <a:t> </a:t>
            </a:r>
            <a:r>
              <a:rPr lang="en-US" sz="2800" b="1" dirty="0" err="1">
                <a:solidFill>
                  <a:srgbClr val="1616BC"/>
                </a:solidFill>
                <a:latin typeface="Arial" charset="0"/>
              </a:rPr>
              <a:t>grubunda</a:t>
            </a:r>
            <a:r>
              <a:rPr lang="en-US" sz="2800" b="1" dirty="0">
                <a:solidFill>
                  <a:srgbClr val="1616BC"/>
                </a:solidFill>
                <a:latin typeface="Arial" charset="0"/>
              </a:rPr>
              <a:t> 86/100.000</a:t>
            </a:r>
            <a:endParaRPr lang="en-US" sz="2800" dirty="0">
              <a:solidFill>
                <a:srgbClr val="1616BC"/>
              </a:solidFill>
              <a:latin typeface="Arial" charset="0"/>
            </a:endParaRPr>
          </a:p>
          <a:p>
            <a:pPr>
              <a:lnSpc>
                <a:spcPct val="150000"/>
              </a:lnSpc>
              <a:buFont typeface="Wingdings" charset="2"/>
              <a:buChar char="ü"/>
            </a:pPr>
            <a:r>
              <a:rPr lang="en-US" sz="2800" b="1" dirty="0">
                <a:solidFill>
                  <a:srgbClr val="1616BC"/>
                </a:solidFill>
                <a:latin typeface="Arial" charset="0"/>
              </a:rPr>
              <a:t>CIN I </a:t>
            </a:r>
            <a:r>
              <a:rPr lang="en-US" sz="2800" b="1" dirty="0" err="1">
                <a:solidFill>
                  <a:srgbClr val="1616BC"/>
                </a:solidFill>
                <a:latin typeface="Arial" charset="0"/>
              </a:rPr>
              <a:t>ve</a:t>
            </a:r>
            <a:r>
              <a:rPr lang="en-US" sz="2800" b="1" dirty="0">
                <a:solidFill>
                  <a:srgbClr val="1616BC"/>
                </a:solidFill>
                <a:latin typeface="Arial" charset="0"/>
              </a:rPr>
              <a:t> </a:t>
            </a:r>
            <a:r>
              <a:rPr lang="en-US" sz="2800" b="1" dirty="0" err="1">
                <a:solidFill>
                  <a:srgbClr val="1616BC"/>
                </a:solidFill>
                <a:latin typeface="Arial" charset="0"/>
              </a:rPr>
              <a:t>II’nin</a:t>
            </a:r>
            <a:r>
              <a:rPr lang="en-US" sz="2800" b="1" dirty="0">
                <a:solidFill>
                  <a:srgbClr val="1616BC"/>
                </a:solidFill>
                <a:latin typeface="Arial" charset="0"/>
              </a:rPr>
              <a:t> </a:t>
            </a:r>
            <a:r>
              <a:rPr lang="en-US" sz="2800" b="1" dirty="0" err="1">
                <a:solidFill>
                  <a:srgbClr val="1616BC"/>
                </a:solidFill>
                <a:latin typeface="Arial" charset="0"/>
              </a:rPr>
              <a:t>pik</a:t>
            </a:r>
            <a:r>
              <a:rPr lang="en-US" sz="2800" b="1" dirty="0">
                <a:solidFill>
                  <a:srgbClr val="1616BC"/>
                </a:solidFill>
                <a:latin typeface="Arial" charset="0"/>
              </a:rPr>
              <a:t> </a:t>
            </a:r>
            <a:r>
              <a:rPr lang="en-US" sz="2800" b="1" dirty="0" err="1">
                <a:solidFill>
                  <a:srgbClr val="1616BC"/>
                </a:solidFill>
                <a:latin typeface="Arial" charset="0"/>
              </a:rPr>
              <a:t>yaptığı</a:t>
            </a:r>
            <a:r>
              <a:rPr lang="en-US" sz="2800" b="1" dirty="0">
                <a:solidFill>
                  <a:srgbClr val="1616BC"/>
                </a:solidFill>
                <a:latin typeface="Arial" charset="0"/>
              </a:rPr>
              <a:t> </a:t>
            </a:r>
            <a:r>
              <a:rPr lang="en-US" sz="2800" b="1" dirty="0" err="1">
                <a:solidFill>
                  <a:srgbClr val="1616BC"/>
                </a:solidFill>
                <a:latin typeface="Arial" charset="0"/>
              </a:rPr>
              <a:t>yaş</a:t>
            </a:r>
            <a:r>
              <a:rPr lang="en-US" sz="2800" b="1" dirty="0">
                <a:solidFill>
                  <a:srgbClr val="1616BC"/>
                </a:solidFill>
                <a:latin typeface="Arial" charset="0"/>
              </a:rPr>
              <a:t> 25-35</a:t>
            </a:r>
            <a:endParaRPr lang="tr-TR" sz="2800" dirty="0">
              <a:solidFill>
                <a:srgbClr val="1616B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72049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066799" y="106034"/>
            <a:ext cx="10058400" cy="1450757"/>
          </a:xfrm>
        </p:spPr>
        <p:txBody>
          <a:bodyPr>
            <a:normAutofit/>
          </a:bodyPr>
          <a:lstStyle/>
          <a:p>
            <a:pPr algn="ctr"/>
            <a:r>
              <a:rPr lang="tr-TR" sz="3600" b="1" dirty="0">
                <a:solidFill>
                  <a:srgbClr val="00B050"/>
                </a:solidFill>
                <a:latin typeface="Arial Black" charset="0"/>
                <a:ea typeface="Arial Black" charset="0"/>
                <a:cs typeface="Arial Black" charset="0"/>
              </a:rPr>
              <a:t>CIN 2,3 Yönetimi </a:t>
            </a:r>
            <a:r>
              <a:rPr lang="tr-TR" sz="3600" b="1" dirty="0" smtClean="0">
                <a:solidFill>
                  <a:srgbClr val="00B050"/>
                </a:solidFill>
                <a:latin typeface="Arial Black" charset="0"/>
                <a:ea typeface="Arial Black" charset="0"/>
                <a:cs typeface="Arial Black" charset="0"/>
              </a:rPr>
              <a:t/>
            </a:r>
            <a:br>
              <a:rPr lang="tr-TR" sz="3600" b="1" dirty="0" smtClean="0">
                <a:solidFill>
                  <a:srgbClr val="00B050"/>
                </a:solidFill>
                <a:latin typeface="Arial Black" charset="0"/>
                <a:ea typeface="Arial Black" charset="0"/>
                <a:cs typeface="Arial Black" charset="0"/>
              </a:rPr>
            </a:br>
            <a:r>
              <a:rPr lang="tr-TR" sz="3600" b="1" dirty="0" smtClean="0">
                <a:solidFill>
                  <a:srgbClr val="00B050"/>
                </a:solidFill>
                <a:latin typeface="Arial Black" charset="0"/>
                <a:ea typeface="Arial Black" charset="0"/>
                <a:cs typeface="Arial Black" charset="0"/>
              </a:rPr>
              <a:t>(</a:t>
            </a:r>
            <a:r>
              <a:rPr lang="tr-TR" sz="3600" b="1" dirty="0">
                <a:solidFill>
                  <a:srgbClr val="00B050"/>
                </a:solidFill>
                <a:latin typeface="Arial Black" charset="0"/>
                <a:ea typeface="Arial Black" charset="0"/>
                <a:cs typeface="Arial Black" charset="0"/>
              </a:rPr>
              <a:t>Gebe ve 21-24 Yaş Hariç)</a:t>
            </a:r>
          </a:p>
        </p:txBody>
      </p:sp>
      <p:sp>
        <p:nvSpPr>
          <p:cNvPr id="5" name="4 Dikdörtgen"/>
          <p:cNvSpPr/>
          <p:nvPr/>
        </p:nvSpPr>
        <p:spPr bwMode="auto">
          <a:xfrm>
            <a:off x="6863816" y="5301208"/>
            <a:ext cx="1728192" cy="720080"/>
          </a:xfrm>
          <a:prstGeom prst="rect">
            <a:avLst/>
          </a:prstGeom>
          <a:solidFill>
            <a:schemeClr val="tx2"/>
          </a:solidFill>
          <a:ln>
            <a:headEnd type="none" w="med" len="med"/>
            <a:tailEnd type="none" w="med" len="med"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rmAutofit lnSpcReduction="10000"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r-TR" sz="2200" dirty="0" err="1">
                <a:solidFill>
                  <a:schemeClr val="bg1"/>
                </a:solidFill>
              </a:rPr>
              <a:t>Kolposkopi</a:t>
            </a:r>
            <a:r>
              <a:rPr lang="tr-TR" sz="2200" dirty="0">
                <a:solidFill>
                  <a:schemeClr val="bg1"/>
                </a:solidFill>
              </a:rPr>
              <a:t> </a:t>
            </a:r>
            <a:r>
              <a:rPr lang="tr-TR" sz="2200" i="1" dirty="0">
                <a:solidFill>
                  <a:schemeClr val="bg1"/>
                </a:solidFill>
              </a:rPr>
              <a:t>ve</a:t>
            </a:r>
            <a:r>
              <a:rPr lang="tr-TR" sz="2200" dirty="0">
                <a:solidFill>
                  <a:schemeClr val="bg1"/>
                </a:solidFill>
              </a:rPr>
              <a:t> ECC</a:t>
            </a:r>
          </a:p>
        </p:txBody>
      </p:sp>
      <p:sp>
        <p:nvSpPr>
          <p:cNvPr id="9" name="8 Dikdörtgen"/>
          <p:cNvSpPr/>
          <p:nvPr/>
        </p:nvSpPr>
        <p:spPr>
          <a:xfrm>
            <a:off x="6823761" y="1799528"/>
            <a:ext cx="2074222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tr-TR" sz="1400" b="1" dirty="0">
                <a:solidFill>
                  <a:schemeClr val="accent1">
                    <a:lumMod val="50000"/>
                  </a:schemeClr>
                </a:solidFill>
              </a:rPr>
              <a:t>Yetersiz </a:t>
            </a:r>
            <a:r>
              <a:rPr lang="tr-TR" sz="1400" b="1" dirty="0" err="1">
                <a:solidFill>
                  <a:schemeClr val="accent1">
                    <a:lumMod val="50000"/>
                  </a:schemeClr>
                </a:solidFill>
              </a:rPr>
              <a:t>kolposkopi</a:t>
            </a:r>
            <a:r>
              <a:rPr lang="tr-TR" sz="1400" b="1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tr-TR" sz="1400" b="1" i="1" dirty="0">
                <a:solidFill>
                  <a:schemeClr val="accent1">
                    <a:lumMod val="50000"/>
                  </a:schemeClr>
                </a:solidFill>
              </a:rPr>
              <a:t>veya</a:t>
            </a:r>
          </a:p>
          <a:p>
            <a:pPr algn="ctr"/>
            <a:r>
              <a:rPr lang="tr-TR" sz="1400" b="1" dirty="0">
                <a:solidFill>
                  <a:schemeClr val="accent1">
                    <a:lumMod val="50000"/>
                  </a:schemeClr>
                </a:solidFill>
              </a:rPr>
              <a:t>Tekrarlayan CIN 2,3 </a:t>
            </a:r>
            <a:r>
              <a:rPr lang="tr-TR" sz="1400" b="1" i="1" dirty="0">
                <a:solidFill>
                  <a:schemeClr val="accent1">
                    <a:lumMod val="50000"/>
                  </a:schemeClr>
                </a:solidFill>
              </a:rPr>
              <a:t>veya</a:t>
            </a:r>
          </a:p>
          <a:p>
            <a:pPr algn="ctr"/>
            <a:r>
              <a:rPr lang="tr-TR" sz="1400" b="1" dirty="0">
                <a:solidFill>
                  <a:schemeClr val="accent1">
                    <a:lumMod val="50000"/>
                  </a:schemeClr>
                </a:solidFill>
              </a:rPr>
              <a:t>ECC CIN 2,3 </a:t>
            </a:r>
          </a:p>
        </p:txBody>
      </p:sp>
      <p:sp>
        <p:nvSpPr>
          <p:cNvPr id="10" name="9 Dikdörtgen"/>
          <p:cNvSpPr/>
          <p:nvPr/>
        </p:nvSpPr>
        <p:spPr>
          <a:xfrm>
            <a:off x="5070719" y="3717033"/>
            <a:ext cx="205056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tr-TR" sz="1400" dirty="0" err="1">
                <a:solidFill>
                  <a:schemeClr val="accent1">
                    <a:lumMod val="50000"/>
                  </a:schemeClr>
                </a:solidFill>
              </a:rPr>
              <a:t>Cotesting</a:t>
            </a:r>
            <a:r>
              <a:rPr lang="tr-TR" sz="1400" dirty="0">
                <a:solidFill>
                  <a:schemeClr val="accent1">
                    <a:lumMod val="50000"/>
                  </a:schemeClr>
                </a:solidFill>
              </a:rPr>
              <a:t> @ 12. ve 24. ay</a:t>
            </a:r>
          </a:p>
        </p:txBody>
      </p:sp>
      <p:sp>
        <p:nvSpPr>
          <p:cNvPr id="11" name="10 Dikdörtgen"/>
          <p:cNvSpPr/>
          <p:nvPr/>
        </p:nvSpPr>
        <p:spPr>
          <a:xfrm>
            <a:off x="3426695" y="4653138"/>
            <a:ext cx="144623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tr-TR" sz="1400" dirty="0">
                <a:solidFill>
                  <a:schemeClr val="accent1">
                    <a:lumMod val="50000"/>
                  </a:schemeClr>
                </a:solidFill>
              </a:rPr>
              <a:t>2x Negatif sonuç</a:t>
            </a:r>
          </a:p>
        </p:txBody>
      </p:sp>
      <p:sp>
        <p:nvSpPr>
          <p:cNvPr id="13" name="12 Dikdörtgen"/>
          <p:cNvSpPr/>
          <p:nvPr/>
        </p:nvSpPr>
        <p:spPr>
          <a:xfrm>
            <a:off x="3425093" y="5301208"/>
            <a:ext cx="144943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tr-TR" sz="1400" dirty="0" err="1">
                <a:solidFill>
                  <a:schemeClr val="accent1">
                    <a:lumMod val="50000"/>
                  </a:schemeClr>
                </a:solidFill>
              </a:rPr>
              <a:t>Cotesting</a:t>
            </a:r>
            <a:r>
              <a:rPr lang="tr-TR" sz="1400" dirty="0">
                <a:solidFill>
                  <a:schemeClr val="accent1">
                    <a:lumMod val="50000"/>
                  </a:schemeClr>
                </a:solidFill>
              </a:rPr>
              <a:t> tekrarı</a:t>
            </a:r>
          </a:p>
          <a:p>
            <a:pPr algn="ctr"/>
            <a:r>
              <a:rPr lang="tr-TR" sz="1400" i="1" dirty="0">
                <a:solidFill>
                  <a:schemeClr val="accent1">
                    <a:lumMod val="50000"/>
                  </a:schemeClr>
                </a:solidFill>
              </a:rPr>
              <a:t>@ 3 Y</a:t>
            </a:r>
          </a:p>
        </p:txBody>
      </p:sp>
      <p:sp>
        <p:nvSpPr>
          <p:cNvPr id="15" name="14 Dikdörtgen"/>
          <p:cNvSpPr/>
          <p:nvPr/>
        </p:nvSpPr>
        <p:spPr>
          <a:xfrm>
            <a:off x="3529801" y="1805915"/>
            <a:ext cx="1508333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r-TR" sz="1400" b="1" dirty="0">
                <a:solidFill>
                  <a:schemeClr val="accent1">
                    <a:lumMod val="50000"/>
                  </a:schemeClr>
                </a:solidFill>
              </a:rPr>
              <a:t>Yeterli </a:t>
            </a:r>
            <a:r>
              <a:rPr lang="tr-TR" sz="1400" b="1" dirty="0" err="1">
                <a:solidFill>
                  <a:schemeClr val="accent1">
                    <a:lumMod val="50000"/>
                  </a:schemeClr>
                </a:solidFill>
              </a:rPr>
              <a:t>kolposkopi</a:t>
            </a:r>
            <a:endParaRPr lang="tr-TR" sz="1400" b="1" i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6" name="15 Dikdörtgen"/>
          <p:cNvSpPr/>
          <p:nvPr/>
        </p:nvSpPr>
        <p:spPr bwMode="auto">
          <a:xfrm>
            <a:off x="3419872" y="2636911"/>
            <a:ext cx="1728192" cy="900101"/>
          </a:xfrm>
          <a:prstGeom prst="rect">
            <a:avLst/>
          </a:prstGeom>
          <a:solidFill>
            <a:schemeClr val="tx2"/>
          </a:solidFill>
          <a:ln>
            <a:headEnd type="none" w="med" len="med"/>
            <a:tailEnd type="none" w="med" len="med"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rm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r-TR" dirty="0" err="1">
                <a:solidFill>
                  <a:schemeClr val="bg1"/>
                </a:solidFill>
              </a:rPr>
              <a:t>Eksizyonel</a:t>
            </a:r>
            <a:r>
              <a:rPr lang="tr-TR" dirty="0">
                <a:solidFill>
                  <a:schemeClr val="bg1"/>
                </a:solidFill>
              </a:rPr>
              <a:t> veya Ablatif tedavi</a:t>
            </a:r>
          </a:p>
        </p:txBody>
      </p:sp>
      <p:sp>
        <p:nvSpPr>
          <p:cNvPr id="17" name="16 Dikdörtgen"/>
          <p:cNvSpPr/>
          <p:nvPr/>
        </p:nvSpPr>
        <p:spPr bwMode="auto">
          <a:xfrm>
            <a:off x="6996776" y="2816933"/>
            <a:ext cx="1728192" cy="720080"/>
          </a:xfrm>
          <a:prstGeom prst="rect">
            <a:avLst/>
          </a:prstGeom>
          <a:solidFill>
            <a:schemeClr val="tx2"/>
          </a:solidFill>
          <a:ln>
            <a:headEnd type="none" w="med" len="med"/>
            <a:tailEnd type="none" w="med" len="med"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rmAutofit fontScale="77500" lnSpcReduction="20000"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r-TR" sz="2200" dirty="0" err="1">
                <a:solidFill>
                  <a:schemeClr val="bg1"/>
                </a:solidFill>
              </a:rPr>
              <a:t>Diagnostik</a:t>
            </a:r>
            <a:r>
              <a:rPr lang="tr-TR" sz="2200" dirty="0">
                <a:solidFill>
                  <a:schemeClr val="bg1"/>
                </a:solidFill>
              </a:rPr>
              <a:t> </a:t>
            </a:r>
            <a:r>
              <a:rPr lang="tr-TR" sz="2200" dirty="0" err="1">
                <a:solidFill>
                  <a:schemeClr val="bg1"/>
                </a:solidFill>
              </a:rPr>
              <a:t>eksizyonel</a:t>
            </a:r>
            <a:r>
              <a:rPr lang="tr-TR" sz="2200" dirty="0">
                <a:solidFill>
                  <a:schemeClr val="bg1"/>
                </a:solidFill>
              </a:rPr>
              <a:t> prosedür</a:t>
            </a:r>
          </a:p>
        </p:txBody>
      </p:sp>
      <p:sp>
        <p:nvSpPr>
          <p:cNvPr id="18" name="17 Dikdörtgen"/>
          <p:cNvSpPr/>
          <p:nvPr/>
        </p:nvSpPr>
        <p:spPr>
          <a:xfrm>
            <a:off x="6669771" y="4653138"/>
            <a:ext cx="211628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tr-TR" sz="1400" dirty="0">
                <a:solidFill>
                  <a:schemeClr val="accent1">
                    <a:lumMod val="50000"/>
                  </a:schemeClr>
                </a:solidFill>
              </a:rPr>
              <a:t>Herhangi bir test anormal</a:t>
            </a:r>
          </a:p>
        </p:txBody>
      </p:sp>
      <p:cxnSp>
        <p:nvCxnSpPr>
          <p:cNvPr id="20" name="19 Düz Ok Bağlayıcısı"/>
          <p:cNvCxnSpPr>
            <a:stCxn id="15" idx="2"/>
            <a:endCxn id="16" idx="0"/>
          </p:cNvCxnSpPr>
          <p:nvPr/>
        </p:nvCxnSpPr>
        <p:spPr bwMode="auto">
          <a:xfrm>
            <a:off x="4283968" y="2113692"/>
            <a:ext cx="0" cy="523219"/>
          </a:xfrm>
          <a:prstGeom prst="straightConnector1">
            <a:avLst/>
          </a:prstGeom>
          <a:ln>
            <a:headEnd type="none" w="med" len="med"/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2" name="21 Düz Ok Bağlayıcısı"/>
          <p:cNvCxnSpPr>
            <a:stCxn id="9" idx="2"/>
            <a:endCxn id="17" idx="0"/>
          </p:cNvCxnSpPr>
          <p:nvPr/>
        </p:nvCxnSpPr>
        <p:spPr bwMode="auto">
          <a:xfrm>
            <a:off x="7860872" y="2538192"/>
            <a:ext cx="0" cy="278741"/>
          </a:xfrm>
          <a:prstGeom prst="straightConnector1">
            <a:avLst/>
          </a:prstGeom>
          <a:ln>
            <a:headEnd type="none" w="med" len="med"/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4" name="23 Şekil"/>
          <p:cNvCxnSpPr>
            <a:stCxn id="17" idx="2"/>
            <a:endCxn id="10" idx="3"/>
          </p:cNvCxnSpPr>
          <p:nvPr/>
        </p:nvCxnSpPr>
        <p:spPr bwMode="auto">
          <a:xfrm rot="5400000">
            <a:off x="7324123" y="3334172"/>
            <a:ext cx="333909" cy="739591"/>
          </a:xfrm>
          <a:prstGeom prst="bentConnector2">
            <a:avLst/>
          </a:prstGeom>
          <a:ln>
            <a:headEnd type="none" w="med" len="med"/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8" name="27 Şekil"/>
          <p:cNvCxnSpPr>
            <a:stCxn id="16" idx="2"/>
            <a:endCxn id="10" idx="1"/>
          </p:cNvCxnSpPr>
          <p:nvPr/>
        </p:nvCxnSpPr>
        <p:spPr bwMode="auto">
          <a:xfrm rot="16200000" flipH="1">
            <a:off x="4510388" y="3310591"/>
            <a:ext cx="333910" cy="786751"/>
          </a:xfrm>
          <a:prstGeom prst="bentConnector2">
            <a:avLst/>
          </a:prstGeom>
          <a:ln>
            <a:headEnd type="none" w="med" len="med"/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0" name="29 Dirsek Bağlayıcısı"/>
          <p:cNvCxnSpPr>
            <a:stCxn id="10" idx="2"/>
            <a:endCxn id="11" idx="0"/>
          </p:cNvCxnSpPr>
          <p:nvPr/>
        </p:nvCxnSpPr>
        <p:spPr bwMode="auto">
          <a:xfrm rot="5400000">
            <a:off x="4808741" y="3365878"/>
            <a:ext cx="628328" cy="1946190"/>
          </a:xfrm>
          <a:prstGeom prst="bentConnector3">
            <a:avLst>
              <a:gd name="adj1" fmla="val 50000"/>
            </a:avLst>
          </a:prstGeom>
          <a:ln>
            <a:headEnd type="none" w="med" len="med"/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2" name="31 Dirsek Bağlayıcısı"/>
          <p:cNvCxnSpPr>
            <a:stCxn id="10" idx="2"/>
            <a:endCxn id="18" idx="0"/>
          </p:cNvCxnSpPr>
          <p:nvPr/>
        </p:nvCxnSpPr>
        <p:spPr bwMode="auto">
          <a:xfrm rot="16200000" flipH="1">
            <a:off x="6597792" y="3523017"/>
            <a:ext cx="628328" cy="1631913"/>
          </a:xfrm>
          <a:prstGeom prst="bentConnector3">
            <a:avLst>
              <a:gd name="adj1" fmla="val 50000"/>
            </a:avLst>
          </a:prstGeom>
          <a:ln>
            <a:headEnd type="none" w="med" len="med"/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4" name="33 Düz Ok Bağlayıcısı"/>
          <p:cNvCxnSpPr>
            <a:stCxn id="18" idx="2"/>
            <a:endCxn id="5" idx="0"/>
          </p:cNvCxnSpPr>
          <p:nvPr/>
        </p:nvCxnSpPr>
        <p:spPr bwMode="auto">
          <a:xfrm flipH="1">
            <a:off x="7727913" y="4960914"/>
            <a:ext cx="1" cy="340294"/>
          </a:xfrm>
          <a:prstGeom prst="straightConnector1">
            <a:avLst/>
          </a:prstGeom>
          <a:ln>
            <a:headEnd type="none" w="med" len="med"/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6" name="35 Dirsek Bağlayıcısı"/>
          <p:cNvCxnSpPr>
            <a:stCxn id="11" idx="2"/>
            <a:endCxn id="13" idx="0"/>
          </p:cNvCxnSpPr>
          <p:nvPr/>
        </p:nvCxnSpPr>
        <p:spPr bwMode="auto">
          <a:xfrm rot="16200000" flipH="1">
            <a:off x="3979663" y="5131061"/>
            <a:ext cx="340294" cy="1"/>
          </a:xfrm>
          <a:prstGeom prst="bentConnector3">
            <a:avLst>
              <a:gd name="adj1" fmla="val 50000"/>
            </a:avLst>
          </a:prstGeom>
          <a:ln>
            <a:headEnd type="none" w="med" len="med"/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pic>
        <p:nvPicPr>
          <p:cNvPr id="23" name="Picture 2"/>
          <p:cNvPicPr>
            <a:picLocks noChangeAspect="1" noChangeArrowheads="1"/>
          </p:cNvPicPr>
          <p:nvPr/>
        </p:nvPicPr>
        <p:blipFill>
          <a:blip r:embed="rId2" cstate="print">
            <a:duotone>
              <a:prstClr val="black"/>
              <a:schemeClr val="accent5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2137595" y="5219"/>
            <a:ext cx="7990853" cy="63160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" name="3 Dikdörtgen"/>
          <p:cNvSpPr/>
          <p:nvPr/>
        </p:nvSpPr>
        <p:spPr>
          <a:xfrm>
            <a:off x="2137595" y="3919567"/>
            <a:ext cx="7990853" cy="1395129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b="1" dirty="0" smtClean="0">
                <a:solidFill>
                  <a:schemeClr val="bg1"/>
                </a:solidFill>
                <a:latin typeface="Arial Black" charset="0"/>
                <a:ea typeface="Arial Black" charset="0"/>
                <a:cs typeface="Arial Black" charset="0"/>
              </a:rPr>
              <a:t>Sonuç:</a:t>
            </a:r>
          </a:p>
          <a:p>
            <a:pPr algn="ctr"/>
            <a:r>
              <a:rPr lang="tr-TR" sz="2400" b="1" dirty="0" smtClean="0">
                <a:solidFill>
                  <a:schemeClr val="bg1"/>
                </a:solidFill>
                <a:latin typeface="Arial Black" charset="0"/>
                <a:ea typeface="Arial Black" charset="0"/>
                <a:cs typeface="Arial Black" charset="0"/>
              </a:rPr>
              <a:t>25 yaş altında, CIN </a:t>
            </a:r>
            <a:r>
              <a:rPr lang="tr-TR" sz="2400" b="1" dirty="0" err="1" smtClean="0">
                <a:solidFill>
                  <a:schemeClr val="bg1"/>
                </a:solidFill>
                <a:latin typeface="Arial Black" charset="0"/>
                <a:ea typeface="Arial Black" charset="0"/>
                <a:cs typeface="Arial Black" charset="0"/>
              </a:rPr>
              <a:t>II’nin</a:t>
            </a:r>
            <a:r>
              <a:rPr lang="tr-TR" sz="2400" b="1" dirty="0" smtClean="0">
                <a:solidFill>
                  <a:schemeClr val="bg1"/>
                </a:solidFill>
                <a:latin typeface="Arial Black" charset="0"/>
                <a:ea typeface="Arial Black" charset="0"/>
                <a:cs typeface="Arial Black" charset="0"/>
              </a:rPr>
              <a:t> regresyon oranı %62</a:t>
            </a:r>
          </a:p>
          <a:p>
            <a:pPr algn="ctr"/>
            <a:r>
              <a:rPr lang="tr-TR" sz="2400" b="1" dirty="0" smtClean="0">
                <a:solidFill>
                  <a:schemeClr val="bg1"/>
                </a:solidFill>
                <a:latin typeface="Arial Black" charset="0"/>
                <a:ea typeface="Arial Black" charset="0"/>
                <a:cs typeface="Arial Black" charset="0"/>
              </a:rPr>
              <a:t>Bu grup için rutin tedaviye gerek yok</a:t>
            </a:r>
            <a:endParaRPr lang="tr-TR" sz="2400" b="1" dirty="0">
              <a:solidFill>
                <a:schemeClr val="bg1"/>
              </a:solidFill>
              <a:latin typeface="Arial Black" charset="0"/>
              <a:ea typeface="Arial Black" charset="0"/>
              <a:cs typeface="Arial Black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0311421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tr-TR" sz="3600" b="1" dirty="0">
                <a:solidFill>
                  <a:srgbClr val="00B050"/>
                </a:solidFill>
                <a:latin typeface="Arial Black" charset="0"/>
                <a:ea typeface="Arial Black" charset="0"/>
                <a:cs typeface="Arial Black" charset="0"/>
              </a:rPr>
              <a:t>CIN 2,3 Yönetimi (21-24 Yaş)</a:t>
            </a:r>
          </a:p>
        </p:txBody>
      </p:sp>
      <p:sp>
        <p:nvSpPr>
          <p:cNvPr id="5" name="4 Dikdörtgen"/>
          <p:cNvSpPr/>
          <p:nvPr/>
        </p:nvSpPr>
        <p:spPr bwMode="auto">
          <a:xfrm>
            <a:off x="5874472" y="3851466"/>
            <a:ext cx="1728192" cy="720080"/>
          </a:xfrm>
          <a:prstGeom prst="rect">
            <a:avLst/>
          </a:prstGeom>
          <a:solidFill>
            <a:schemeClr val="tx2"/>
          </a:solidFill>
          <a:ln>
            <a:headEnd type="none" w="med" len="med"/>
            <a:tailEnd type="none" w="med" len="med"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rmAutofit lnSpcReduction="10000"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r-TR" sz="2200" dirty="0" err="1">
                <a:solidFill>
                  <a:schemeClr val="bg1"/>
                </a:solidFill>
              </a:rPr>
              <a:t>Kolposkopi</a:t>
            </a:r>
            <a:r>
              <a:rPr lang="tr-TR" sz="2200" dirty="0">
                <a:solidFill>
                  <a:schemeClr val="bg1"/>
                </a:solidFill>
              </a:rPr>
              <a:t>/</a:t>
            </a:r>
            <a:r>
              <a:rPr lang="tr-TR" sz="2200" dirty="0" err="1">
                <a:solidFill>
                  <a:schemeClr val="bg1"/>
                </a:solidFill>
              </a:rPr>
              <a:t>Bx</a:t>
            </a:r>
            <a:endParaRPr lang="tr-TR" sz="2200" dirty="0">
              <a:solidFill>
                <a:schemeClr val="bg1"/>
              </a:solidFill>
            </a:endParaRPr>
          </a:p>
        </p:txBody>
      </p:sp>
      <p:sp>
        <p:nvSpPr>
          <p:cNvPr id="6" name="5 Yuvarlatılmış Çapraz Köşeli Dikdörtgen"/>
          <p:cNvSpPr/>
          <p:nvPr/>
        </p:nvSpPr>
        <p:spPr bwMode="auto">
          <a:xfrm>
            <a:off x="8156924" y="4941168"/>
            <a:ext cx="1728192" cy="720080"/>
          </a:xfrm>
          <a:prstGeom prst="round2DiagRect">
            <a:avLst/>
          </a:prstGeom>
          <a:solidFill>
            <a:srgbClr val="C00000"/>
          </a:solidFill>
          <a:ln>
            <a:headEnd type="none" w="med" len="med"/>
            <a:tailEnd type="none" w="med" len="med"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rmAutofit fontScale="92500" lnSpcReduction="20000"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r-TR" sz="2400" dirty="0">
                <a:solidFill>
                  <a:schemeClr val="bg1"/>
                </a:solidFill>
              </a:rPr>
              <a:t>Tedavi önerilir</a:t>
            </a:r>
          </a:p>
        </p:txBody>
      </p:sp>
      <p:sp>
        <p:nvSpPr>
          <p:cNvPr id="8" name="7 Dikdörtgen"/>
          <p:cNvSpPr/>
          <p:nvPr/>
        </p:nvSpPr>
        <p:spPr bwMode="auto">
          <a:xfrm>
            <a:off x="2465423" y="1801256"/>
            <a:ext cx="3136348" cy="720080"/>
          </a:xfrm>
          <a:prstGeom prst="rect">
            <a:avLst/>
          </a:prstGeom>
          <a:solidFill>
            <a:schemeClr val="tx2"/>
          </a:solidFill>
          <a:ln>
            <a:headEnd type="none" w="med" len="med"/>
            <a:tailEnd type="none" w="med" len="med"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rmAutofit fontScale="77500" lnSpcReduction="20000"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r-TR" sz="2200" dirty="0" err="1">
                <a:solidFill>
                  <a:schemeClr val="bg1"/>
                </a:solidFill>
              </a:rPr>
              <a:t>Obzervasyon</a:t>
            </a:r>
            <a:r>
              <a:rPr lang="tr-TR" sz="2200" dirty="0">
                <a:solidFill>
                  <a:schemeClr val="bg1"/>
                </a:solidFill>
              </a:rPr>
              <a:t> - </a:t>
            </a:r>
            <a:r>
              <a:rPr lang="tr-TR" sz="2200" dirty="0" err="1">
                <a:solidFill>
                  <a:schemeClr val="bg1"/>
                </a:solidFill>
              </a:rPr>
              <a:t>Kolposkopi</a:t>
            </a:r>
            <a:r>
              <a:rPr lang="tr-TR" sz="2200" dirty="0">
                <a:solidFill>
                  <a:schemeClr val="bg1"/>
                </a:solidFill>
              </a:rPr>
              <a:t> </a:t>
            </a:r>
            <a:r>
              <a:rPr lang="tr-TR" sz="2200" i="1" dirty="0">
                <a:solidFill>
                  <a:schemeClr val="bg1"/>
                </a:solidFill>
              </a:rPr>
              <a:t>ve</a:t>
            </a:r>
            <a:r>
              <a:rPr lang="tr-TR" sz="2200" dirty="0">
                <a:solidFill>
                  <a:schemeClr val="bg1"/>
                </a:solidFill>
              </a:rPr>
              <a:t> Sitoloji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r-TR" sz="2200" dirty="0">
                <a:solidFill>
                  <a:schemeClr val="bg1"/>
                </a:solidFill>
              </a:rPr>
              <a:t>(12 ay aralarla)</a:t>
            </a:r>
          </a:p>
        </p:txBody>
      </p:sp>
      <p:sp>
        <p:nvSpPr>
          <p:cNvPr id="10" name="9 Dikdörtgen"/>
          <p:cNvSpPr/>
          <p:nvPr/>
        </p:nvSpPr>
        <p:spPr>
          <a:xfrm>
            <a:off x="2252640" y="2834352"/>
            <a:ext cx="152554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tr-TR" sz="1400" dirty="0">
                <a:solidFill>
                  <a:schemeClr val="accent1">
                    <a:lumMod val="50000"/>
                  </a:schemeClr>
                </a:solidFill>
              </a:rPr>
              <a:t>2x Sitoloji (-) </a:t>
            </a:r>
            <a:r>
              <a:rPr lang="tr-TR" sz="1400" i="1" dirty="0">
                <a:solidFill>
                  <a:schemeClr val="accent1">
                    <a:lumMod val="50000"/>
                  </a:schemeClr>
                </a:solidFill>
              </a:rPr>
              <a:t>ve</a:t>
            </a:r>
          </a:p>
          <a:p>
            <a:pPr algn="ctr"/>
            <a:r>
              <a:rPr lang="tr-TR" sz="1400" dirty="0">
                <a:solidFill>
                  <a:schemeClr val="accent1">
                    <a:lumMod val="50000"/>
                  </a:schemeClr>
                </a:solidFill>
              </a:rPr>
              <a:t>normal </a:t>
            </a:r>
            <a:r>
              <a:rPr lang="tr-TR" sz="1400" dirty="0" err="1">
                <a:solidFill>
                  <a:schemeClr val="accent1">
                    <a:lumMod val="50000"/>
                  </a:schemeClr>
                </a:solidFill>
              </a:rPr>
              <a:t>kolposkopi</a:t>
            </a:r>
            <a:endParaRPr lang="tr-TR" sz="14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1" name="10 Yuvarlatılmış Çapraz Köşeli Dikdörtgen"/>
          <p:cNvSpPr/>
          <p:nvPr/>
        </p:nvSpPr>
        <p:spPr bwMode="auto">
          <a:xfrm>
            <a:off x="2216957" y="5805265"/>
            <a:ext cx="5063175" cy="817245"/>
          </a:xfrm>
          <a:prstGeom prst="round2DiagRect">
            <a:avLst/>
          </a:prstGeom>
          <a:solidFill>
            <a:schemeClr val="accent4">
              <a:lumMod val="50000"/>
            </a:schemeClr>
          </a:solidFill>
          <a:ln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tr-TR" sz="1400" dirty="0">
                <a:solidFill>
                  <a:schemeClr val="bg1"/>
                </a:solidFill>
              </a:rPr>
              <a:t>Yeterli </a:t>
            </a:r>
            <a:r>
              <a:rPr lang="tr-TR" sz="1400" dirty="0" err="1">
                <a:solidFill>
                  <a:schemeClr val="bg1"/>
                </a:solidFill>
              </a:rPr>
              <a:t>kolposkopide</a:t>
            </a:r>
            <a:r>
              <a:rPr lang="tr-TR" sz="1400" dirty="0">
                <a:solidFill>
                  <a:schemeClr val="bg1"/>
                </a:solidFill>
              </a:rPr>
              <a:t>; tedavi veya </a:t>
            </a:r>
            <a:r>
              <a:rPr lang="tr-TR" sz="1400" dirty="0" err="1">
                <a:solidFill>
                  <a:schemeClr val="bg1"/>
                </a:solidFill>
              </a:rPr>
              <a:t>obzervasyon</a:t>
            </a:r>
            <a:r>
              <a:rPr lang="tr-TR" sz="1400" dirty="0">
                <a:solidFill>
                  <a:schemeClr val="bg1"/>
                </a:solidFill>
              </a:rPr>
              <a:t> kabul edilebilir. </a:t>
            </a:r>
          </a:p>
          <a:p>
            <a:pPr algn="ctr"/>
            <a:r>
              <a:rPr lang="tr-TR" sz="1400" dirty="0">
                <a:solidFill>
                  <a:schemeClr val="bg1"/>
                </a:solidFill>
              </a:rPr>
              <a:t>CIN 2 tanısında tercihan </a:t>
            </a:r>
            <a:r>
              <a:rPr lang="tr-TR" sz="1400" dirty="0" err="1">
                <a:solidFill>
                  <a:schemeClr val="bg1"/>
                </a:solidFill>
              </a:rPr>
              <a:t>obzervasyon</a:t>
            </a:r>
            <a:r>
              <a:rPr lang="tr-TR" sz="1400" dirty="0">
                <a:solidFill>
                  <a:schemeClr val="bg1"/>
                </a:solidFill>
              </a:rPr>
              <a:t>, </a:t>
            </a:r>
          </a:p>
          <a:p>
            <a:pPr algn="ctr"/>
            <a:r>
              <a:rPr lang="tr-TR" sz="1400" dirty="0">
                <a:solidFill>
                  <a:schemeClr val="bg1"/>
                </a:solidFill>
              </a:rPr>
              <a:t>CIN 3 veya yetersiz </a:t>
            </a:r>
            <a:r>
              <a:rPr lang="tr-TR" sz="1400" dirty="0" err="1">
                <a:solidFill>
                  <a:schemeClr val="bg1"/>
                </a:solidFill>
              </a:rPr>
              <a:t>kolposkopide</a:t>
            </a:r>
            <a:r>
              <a:rPr lang="tr-TR" sz="1400" dirty="0">
                <a:solidFill>
                  <a:schemeClr val="bg1"/>
                </a:solidFill>
              </a:rPr>
              <a:t> tedavi önerilir.</a:t>
            </a:r>
          </a:p>
        </p:txBody>
      </p:sp>
      <p:sp>
        <p:nvSpPr>
          <p:cNvPr id="12" name="11 Dikdörtgen"/>
          <p:cNvSpPr/>
          <p:nvPr/>
        </p:nvSpPr>
        <p:spPr bwMode="auto">
          <a:xfrm>
            <a:off x="7180838" y="1795027"/>
            <a:ext cx="3136348" cy="720080"/>
          </a:xfrm>
          <a:prstGeom prst="rect">
            <a:avLst/>
          </a:prstGeom>
          <a:solidFill>
            <a:schemeClr val="tx2"/>
          </a:solidFill>
          <a:ln>
            <a:headEnd type="none" w="med" len="med"/>
            <a:tailEnd type="none" w="med" len="med"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rmAutofit lnSpcReduction="10000"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r-TR" sz="2200" dirty="0">
                <a:solidFill>
                  <a:schemeClr val="bg1"/>
                </a:solidFill>
              </a:rPr>
              <a:t>Ablatif </a:t>
            </a:r>
            <a:r>
              <a:rPr lang="tr-TR" sz="2200" i="1" dirty="0">
                <a:solidFill>
                  <a:schemeClr val="bg1"/>
                </a:solidFill>
              </a:rPr>
              <a:t>veya</a:t>
            </a:r>
            <a:r>
              <a:rPr lang="tr-TR" sz="2200" dirty="0">
                <a:solidFill>
                  <a:schemeClr val="bg1"/>
                </a:solidFill>
              </a:rPr>
              <a:t> </a:t>
            </a:r>
            <a:r>
              <a:rPr lang="tr-TR" sz="2200" dirty="0" err="1">
                <a:solidFill>
                  <a:schemeClr val="bg1"/>
                </a:solidFill>
              </a:rPr>
              <a:t>eksizyonel</a:t>
            </a:r>
            <a:r>
              <a:rPr lang="tr-TR" sz="2200" dirty="0">
                <a:solidFill>
                  <a:schemeClr val="bg1"/>
                </a:solidFill>
              </a:rPr>
              <a:t> tedavi</a:t>
            </a:r>
          </a:p>
        </p:txBody>
      </p:sp>
      <p:sp>
        <p:nvSpPr>
          <p:cNvPr id="13" name="12 Dikdörtgen"/>
          <p:cNvSpPr/>
          <p:nvPr/>
        </p:nvSpPr>
        <p:spPr>
          <a:xfrm>
            <a:off x="5400702" y="2834352"/>
            <a:ext cx="2675732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tr-TR" sz="1400" dirty="0" err="1">
                <a:solidFill>
                  <a:schemeClr val="accent1">
                    <a:lumMod val="50000"/>
                  </a:schemeClr>
                </a:solidFill>
              </a:rPr>
              <a:t>Kolposkopi</a:t>
            </a:r>
            <a:r>
              <a:rPr lang="tr-TR" sz="1400" dirty="0">
                <a:solidFill>
                  <a:schemeClr val="accent1">
                    <a:lumMod val="50000"/>
                  </a:schemeClr>
                </a:solidFill>
              </a:rPr>
              <a:t> kötüleşiyor </a:t>
            </a:r>
            <a:r>
              <a:rPr lang="tr-TR" sz="1400" i="1" dirty="0">
                <a:solidFill>
                  <a:schemeClr val="accent1">
                    <a:lumMod val="50000"/>
                  </a:schemeClr>
                </a:solidFill>
              </a:rPr>
              <a:t>veya</a:t>
            </a:r>
          </a:p>
          <a:p>
            <a:pPr algn="ctr"/>
            <a:r>
              <a:rPr lang="tr-TR" sz="1400" dirty="0">
                <a:solidFill>
                  <a:schemeClr val="accent1">
                    <a:lumMod val="50000"/>
                  </a:schemeClr>
                </a:solidFill>
              </a:rPr>
              <a:t>Yüksek dereceli sitoloji </a:t>
            </a:r>
            <a:r>
              <a:rPr lang="tr-TR" sz="1400" i="1" dirty="0">
                <a:solidFill>
                  <a:schemeClr val="accent1">
                    <a:lumMod val="50000"/>
                  </a:schemeClr>
                </a:solidFill>
              </a:rPr>
              <a:t>veya </a:t>
            </a:r>
          </a:p>
          <a:p>
            <a:pPr algn="ctr"/>
            <a:r>
              <a:rPr lang="tr-TR" sz="1400" dirty="0">
                <a:solidFill>
                  <a:schemeClr val="accent1">
                    <a:lumMod val="50000"/>
                  </a:schemeClr>
                </a:solidFill>
              </a:rPr>
              <a:t>1 Y boyunca </a:t>
            </a:r>
            <a:r>
              <a:rPr lang="tr-TR" sz="1400" dirty="0" err="1">
                <a:solidFill>
                  <a:schemeClr val="accent1">
                    <a:lumMod val="50000"/>
                  </a:schemeClr>
                </a:solidFill>
              </a:rPr>
              <a:t>persistan</a:t>
            </a:r>
            <a:r>
              <a:rPr lang="tr-TR" sz="1400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tr-TR" sz="1400" dirty="0" err="1">
                <a:solidFill>
                  <a:schemeClr val="accent1">
                    <a:lumMod val="50000"/>
                  </a:schemeClr>
                </a:solidFill>
              </a:rPr>
              <a:t>kolposkopi</a:t>
            </a:r>
            <a:endParaRPr lang="tr-TR" sz="14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4032367" y="3949896"/>
            <a:ext cx="141096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tr-TR" sz="1400" dirty="0" err="1">
                <a:solidFill>
                  <a:schemeClr val="accent1">
                    <a:lumMod val="50000"/>
                  </a:schemeClr>
                </a:solidFill>
              </a:rPr>
              <a:t>Herhangibir</a:t>
            </a:r>
            <a:r>
              <a:rPr lang="tr-TR" sz="1400" dirty="0">
                <a:solidFill>
                  <a:schemeClr val="accent1">
                    <a:lumMod val="50000"/>
                  </a:schemeClr>
                </a:solidFill>
              </a:rPr>
              <a:t> test</a:t>
            </a:r>
          </a:p>
          <a:p>
            <a:pPr algn="ctr"/>
            <a:r>
              <a:rPr lang="tr-TR" sz="1400" dirty="0">
                <a:solidFill>
                  <a:schemeClr val="accent1">
                    <a:lumMod val="50000"/>
                  </a:schemeClr>
                </a:solidFill>
              </a:rPr>
              <a:t>anormal</a:t>
            </a:r>
          </a:p>
        </p:txBody>
      </p:sp>
      <p:sp>
        <p:nvSpPr>
          <p:cNvPr id="16" name="15 Dikdörtgen"/>
          <p:cNvSpPr/>
          <p:nvPr/>
        </p:nvSpPr>
        <p:spPr>
          <a:xfrm>
            <a:off x="2465423" y="4057620"/>
            <a:ext cx="109998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tr-TR" sz="1400" dirty="0" err="1">
                <a:solidFill>
                  <a:schemeClr val="accent1">
                    <a:lumMod val="50000"/>
                  </a:schemeClr>
                </a:solidFill>
              </a:rPr>
              <a:t>Cotest</a:t>
            </a:r>
            <a:r>
              <a:rPr lang="tr-TR" sz="1400" dirty="0">
                <a:solidFill>
                  <a:schemeClr val="accent1">
                    <a:lumMod val="50000"/>
                  </a:schemeClr>
                </a:solidFill>
              </a:rPr>
              <a:t> @ 1Y</a:t>
            </a:r>
          </a:p>
        </p:txBody>
      </p:sp>
      <p:sp>
        <p:nvSpPr>
          <p:cNvPr id="17" name="16 Dikdörtgen"/>
          <p:cNvSpPr/>
          <p:nvPr/>
        </p:nvSpPr>
        <p:spPr>
          <a:xfrm>
            <a:off x="2230583" y="4705401"/>
            <a:ext cx="156966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tr-TR" sz="1400" dirty="0">
                <a:solidFill>
                  <a:schemeClr val="accent1">
                    <a:lumMod val="50000"/>
                  </a:schemeClr>
                </a:solidFill>
              </a:rPr>
              <a:t>Her iki test negatif</a:t>
            </a:r>
          </a:p>
        </p:txBody>
      </p:sp>
      <p:sp>
        <p:nvSpPr>
          <p:cNvPr id="18" name="17 Dikdörtgen"/>
          <p:cNvSpPr/>
          <p:nvPr/>
        </p:nvSpPr>
        <p:spPr>
          <a:xfrm>
            <a:off x="2347955" y="5353473"/>
            <a:ext cx="133491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tr-TR" sz="1400" dirty="0" err="1">
                <a:solidFill>
                  <a:schemeClr val="accent1">
                    <a:lumMod val="50000"/>
                  </a:schemeClr>
                </a:solidFill>
              </a:rPr>
              <a:t>Cotesting</a:t>
            </a:r>
            <a:r>
              <a:rPr lang="tr-TR" sz="1400" dirty="0">
                <a:solidFill>
                  <a:schemeClr val="accent1">
                    <a:lumMod val="50000"/>
                  </a:schemeClr>
                </a:solidFill>
              </a:rPr>
              <a:t> @ 3 Y</a:t>
            </a:r>
          </a:p>
        </p:txBody>
      </p:sp>
      <p:sp>
        <p:nvSpPr>
          <p:cNvPr id="19" name="18 Dikdörtgen"/>
          <p:cNvSpPr/>
          <p:nvPr/>
        </p:nvSpPr>
        <p:spPr>
          <a:xfrm>
            <a:off x="7946913" y="3949896"/>
            <a:ext cx="214821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tr-TR" sz="1400" dirty="0">
                <a:solidFill>
                  <a:schemeClr val="accent1">
                    <a:lumMod val="50000"/>
                  </a:schemeClr>
                </a:solidFill>
              </a:rPr>
              <a:t>CIN 3</a:t>
            </a:r>
            <a:r>
              <a:rPr lang="tr-TR" sz="1400" i="1" dirty="0">
                <a:solidFill>
                  <a:schemeClr val="accent1">
                    <a:lumMod val="50000"/>
                  </a:schemeClr>
                </a:solidFill>
              </a:rPr>
              <a:t>veya</a:t>
            </a:r>
          </a:p>
          <a:p>
            <a:pPr algn="ctr"/>
            <a:r>
              <a:rPr lang="tr-TR" sz="1400" dirty="0">
                <a:solidFill>
                  <a:schemeClr val="accent1">
                    <a:lumMod val="50000"/>
                  </a:schemeClr>
                </a:solidFill>
              </a:rPr>
              <a:t>24 Ay </a:t>
            </a:r>
            <a:r>
              <a:rPr lang="tr-TR" sz="1400" dirty="0" err="1">
                <a:solidFill>
                  <a:schemeClr val="accent1">
                    <a:lumMod val="50000"/>
                  </a:schemeClr>
                </a:solidFill>
              </a:rPr>
              <a:t>pesiste</a:t>
            </a:r>
            <a:r>
              <a:rPr lang="tr-TR" sz="1400" dirty="0">
                <a:solidFill>
                  <a:schemeClr val="accent1">
                    <a:lumMod val="50000"/>
                  </a:schemeClr>
                </a:solidFill>
              </a:rPr>
              <a:t> eden CIN 2,3</a:t>
            </a:r>
          </a:p>
        </p:txBody>
      </p:sp>
      <p:cxnSp>
        <p:nvCxnSpPr>
          <p:cNvPr id="21" name="20 Dirsek Bağlayıcısı"/>
          <p:cNvCxnSpPr>
            <a:stCxn id="8" idx="2"/>
            <a:endCxn id="10" idx="0"/>
          </p:cNvCxnSpPr>
          <p:nvPr/>
        </p:nvCxnSpPr>
        <p:spPr bwMode="auto">
          <a:xfrm rot="5400000">
            <a:off x="3367997" y="2168752"/>
            <a:ext cx="313016" cy="1018184"/>
          </a:xfrm>
          <a:prstGeom prst="bentConnector3">
            <a:avLst>
              <a:gd name="adj1" fmla="val 50000"/>
            </a:avLst>
          </a:prstGeom>
          <a:ln>
            <a:headEnd type="none" w="med" len="med"/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3" name="22 Dirsek Bağlayıcısı"/>
          <p:cNvCxnSpPr>
            <a:stCxn id="8" idx="2"/>
            <a:endCxn id="13" idx="0"/>
          </p:cNvCxnSpPr>
          <p:nvPr/>
        </p:nvCxnSpPr>
        <p:spPr bwMode="auto">
          <a:xfrm rot="16200000" flipH="1">
            <a:off x="5229574" y="1325358"/>
            <a:ext cx="313016" cy="2704971"/>
          </a:xfrm>
          <a:prstGeom prst="bentConnector3">
            <a:avLst>
              <a:gd name="adj1" fmla="val 50000"/>
            </a:avLst>
          </a:prstGeom>
          <a:ln>
            <a:headEnd type="none" w="med" len="med"/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5" name="24 Düz Ok Bağlayıcısı"/>
          <p:cNvCxnSpPr>
            <a:stCxn id="10" idx="2"/>
            <a:endCxn id="16" idx="0"/>
          </p:cNvCxnSpPr>
          <p:nvPr/>
        </p:nvCxnSpPr>
        <p:spPr bwMode="auto">
          <a:xfrm>
            <a:off x="3015413" y="3357573"/>
            <a:ext cx="0" cy="700047"/>
          </a:xfrm>
          <a:prstGeom prst="straightConnector1">
            <a:avLst/>
          </a:prstGeom>
          <a:ln>
            <a:headEnd type="none" w="med" len="med"/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7" name="26 Düz Ok Bağlayıcısı"/>
          <p:cNvCxnSpPr>
            <a:stCxn id="16" idx="2"/>
            <a:endCxn id="17" idx="0"/>
          </p:cNvCxnSpPr>
          <p:nvPr/>
        </p:nvCxnSpPr>
        <p:spPr bwMode="auto">
          <a:xfrm>
            <a:off x="3015413" y="4365396"/>
            <a:ext cx="0" cy="340004"/>
          </a:xfrm>
          <a:prstGeom prst="straightConnector1">
            <a:avLst/>
          </a:prstGeom>
          <a:ln>
            <a:headEnd type="none" w="med" len="med"/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9" name="28 Düz Ok Bağlayıcısı"/>
          <p:cNvCxnSpPr>
            <a:stCxn id="17" idx="2"/>
            <a:endCxn id="18" idx="0"/>
          </p:cNvCxnSpPr>
          <p:nvPr/>
        </p:nvCxnSpPr>
        <p:spPr bwMode="auto">
          <a:xfrm>
            <a:off x="3015413" y="5013178"/>
            <a:ext cx="0" cy="340295"/>
          </a:xfrm>
          <a:prstGeom prst="straightConnector1">
            <a:avLst/>
          </a:prstGeom>
          <a:ln>
            <a:headEnd type="none" w="med" len="med"/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1" name="30 Düz Ok Bağlayıcısı"/>
          <p:cNvCxnSpPr>
            <a:stCxn id="13" idx="2"/>
            <a:endCxn id="5" idx="0"/>
          </p:cNvCxnSpPr>
          <p:nvPr/>
        </p:nvCxnSpPr>
        <p:spPr bwMode="auto">
          <a:xfrm>
            <a:off x="6738568" y="3573016"/>
            <a:ext cx="0" cy="278450"/>
          </a:xfrm>
          <a:prstGeom prst="straightConnector1">
            <a:avLst/>
          </a:prstGeom>
          <a:ln>
            <a:headEnd type="none" w="med" len="med"/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3" name="32 Düz Ok Bağlayıcısı"/>
          <p:cNvCxnSpPr>
            <a:stCxn id="5" idx="3"/>
            <a:endCxn id="19" idx="1"/>
          </p:cNvCxnSpPr>
          <p:nvPr/>
        </p:nvCxnSpPr>
        <p:spPr bwMode="auto">
          <a:xfrm>
            <a:off x="7602664" y="4211506"/>
            <a:ext cx="344248" cy="0"/>
          </a:xfrm>
          <a:prstGeom prst="straightConnector1">
            <a:avLst/>
          </a:prstGeom>
          <a:ln>
            <a:headEnd type="none" w="med" len="med"/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5" name="34 Düz Ok Bağlayıcısı"/>
          <p:cNvCxnSpPr>
            <a:stCxn id="19" idx="2"/>
            <a:endCxn id="6" idx="3"/>
          </p:cNvCxnSpPr>
          <p:nvPr/>
        </p:nvCxnSpPr>
        <p:spPr bwMode="auto">
          <a:xfrm flipH="1">
            <a:off x="9021021" y="4473116"/>
            <a:ext cx="1" cy="468052"/>
          </a:xfrm>
          <a:prstGeom prst="straightConnector1">
            <a:avLst/>
          </a:prstGeom>
          <a:ln>
            <a:headEnd type="none" w="med" len="med"/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7" name="36 Düz Ok Bağlayıcısı"/>
          <p:cNvCxnSpPr>
            <a:stCxn id="16" idx="3"/>
            <a:endCxn id="15" idx="1"/>
          </p:cNvCxnSpPr>
          <p:nvPr/>
        </p:nvCxnSpPr>
        <p:spPr bwMode="auto">
          <a:xfrm flipV="1">
            <a:off x="3565403" y="4211506"/>
            <a:ext cx="466964" cy="2"/>
          </a:xfrm>
          <a:prstGeom prst="straightConnector1">
            <a:avLst/>
          </a:prstGeom>
          <a:ln>
            <a:headEnd type="none" w="med" len="med"/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9" name="38 Düz Ok Bağlayıcısı"/>
          <p:cNvCxnSpPr>
            <a:stCxn id="15" idx="3"/>
            <a:endCxn id="5" idx="1"/>
          </p:cNvCxnSpPr>
          <p:nvPr/>
        </p:nvCxnSpPr>
        <p:spPr bwMode="auto">
          <a:xfrm>
            <a:off x="5443332" y="4211506"/>
            <a:ext cx="431141" cy="0"/>
          </a:xfrm>
          <a:prstGeom prst="straightConnector1">
            <a:avLst/>
          </a:prstGeom>
          <a:ln>
            <a:headEnd type="none" w="med" len="med"/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pic>
        <p:nvPicPr>
          <p:cNvPr id="26" name="Picture 2"/>
          <p:cNvPicPr>
            <a:picLocks noChangeAspect="1" noChangeArrowheads="1"/>
          </p:cNvPicPr>
          <p:nvPr/>
        </p:nvPicPr>
        <p:blipFill rotWithShape="1">
          <a:blip r:embed="rId2" cstate="print"/>
          <a:srcRect l="917" t="3256" r="1835" b="5401"/>
          <a:stretch/>
        </p:blipFill>
        <p:spPr bwMode="auto">
          <a:xfrm>
            <a:off x="10000434" y="-4145"/>
            <a:ext cx="2191566" cy="10544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18473919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xmlns="" id="{6B3FE3B1-04B0-4E9A-B8CD-F3B53FCC23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>
                <a:solidFill>
                  <a:srgbClr val="FF0000"/>
                </a:solidFill>
              </a:rPr>
              <a:t>ABLATİF TEDAVİ YÖNTEMLERİ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xmlns="" id="{AE5A730C-0FF4-448D-89B4-C68D942B570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3525864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tr-TR" dirty="0" err="1"/>
              <a:t>Kriyoterapi</a:t>
            </a:r>
            <a:endParaRPr lang="tr-TR" dirty="0"/>
          </a:p>
          <a:p>
            <a:pPr>
              <a:lnSpc>
                <a:spcPct val="150000"/>
              </a:lnSpc>
            </a:pPr>
            <a:r>
              <a:rPr lang="tr-TR" dirty="0" err="1"/>
              <a:t>Elektrodiatermi</a:t>
            </a:r>
            <a:endParaRPr lang="tr-TR" dirty="0"/>
          </a:p>
          <a:p>
            <a:pPr>
              <a:lnSpc>
                <a:spcPct val="150000"/>
              </a:lnSpc>
            </a:pPr>
            <a:r>
              <a:rPr lang="tr-TR" dirty="0"/>
              <a:t>Soğuk </a:t>
            </a:r>
            <a:r>
              <a:rPr lang="tr-TR" dirty="0" err="1"/>
              <a:t>Koagülasyon</a:t>
            </a:r>
            <a:endParaRPr lang="tr-TR" dirty="0"/>
          </a:p>
          <a:p>
            <a:pPr>
              <a:lnSpc>
                <a:spcPct val="150000"/>
              </a:lnSpc>
            </a:pPr>
            <a:r>
              <a:rPr lang="tr-TR" dirty="0"/>
              <a:t>Karbondioksit Lazer</a:t>
            </a:r>
          </a:p>
          <a:p>
            <a:endParaRPr lang="tr-TR" dirty="0"/>
          </a:p>
        </p:txBody>
      </p:sp>
      <p:graphicFrame>
        <p:nvGraphicFramePr>
          <p:cNvPr id="4" name="Tablo 3">
            <a:extLst>
              <a:ext uri="{FF2B5EF4-FFF2-40B4-BE49-F238E27FC236}">
                <a16:creationId xmlns:a16="http://schemas.microsoft.com/office/drawing/2014/main" xmlns="" id="{5394D6DC-AC21-4934-8532-8017ABADC02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17286754"/>
              </p:ext>
            </p:extLst>
          </p:nvPr>
        </p:nvGraphicFramePr>
        <p:xfrm>
          <a:off x="4631961" y="2652395"/>
          <a:ext cx="7416862" cy="3840480"/>
        </p:xfrm>
        <a:graphic>
          <a:graphicData uri="http://schemas.openxmlformats.org/drawingml/2006/table">
            <a:tbl>
              <a:tblPr firstRow="1" firstCol="1" bandRow="1">
                <a:tableStyleId>{21E4AEA4-8DFA-4A89-87EB-49C32662AFE0}</a:tableStyleId>
              </a:tblPr>
              <a:tblGrid>
                <a:gridCol w="7416862">
                  <a:extLst>
                    <a:ext uri="{9D8B030D-6E8A-4147-A177-3AD203B41FA5}">
                      <a16:colId xmlns:a16="http://schemas.microsoft.com/office/drawing/2014/main" xmlns="" val="1431790458"/>
                    </a:ext>
                  </a:extLst>
                </a:gridCol>
              </a:tblGrid>
              <a:tr h="477544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tr-TR" sz="2400" dirty="0">
                          <a:solidFill>
                            <a:srgbClr val="0070C0"/>
                          </a:solidFill>
                          <a:effectLst/>
                        </a:rPr>
                        <a:t>Ablatif tedavi uygulanabilmesi için gerekli koşullar</a:t>
                      </a:r>
                      <a:endParaRPr lang="tr-TR" sz="2400" b="1" dirty="0">
                        <a:solidFill>
                          <a:srgbClr val="0070C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698876310"/>
                  </a:ext>
                </a:extLst>
              </a:tr>
              <a:tr h="477544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tr-TR" sz="2400" dirty="0" err="1">
                          <a:effectLst/>
                        </a:rPr>
                        <a:t>Kolposkopinin</a:t>
                      </a:r>
                      <a:r>
                        <a:rPr lang="tr-TR" sz="2400" dirty="0">
                          <a:effectLst/>
                        </a:rPr>
                        <a:t> tecrübeli kişiler tarafından yapılması</a:t>
                      </a:r>
                      <a:endParaRPr lang="tr-TR" sz="2400" b="0" dirty="0">
                        <a:solidFill>
                          <a:srgbClr val="C4591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3080308861"/>
                  </a:ext>
                </a:extLst>
              </a:tr>
              <a:tr h="477544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tr-TR" sz="2400" dirty="0">
                          <a:effectLst/>
                        </a:rPr>
                        <a:t>Yeterli </a:t>
                      </a:r>
                      <a:r>
                        <a:rPr lang="tr-TR" sz="2400" dirty="0" err="1">
                          <a:effectLst/>
                        </a:rPr>
                        <a:t>koploskopik</a:t>
                      </a:r>
                      <a:r>
                        <a:rPr lang="tr-TR" sz="2400" dirty="0">
                          <a:effectLst/>
                        </a:rPr>
                        <a:t> bulguların olması</a:t>
                      </a:r>
                      <a:endParaRPr lang="tr-TR" sz="2400" b="0" dirty="0">
                        <a:solidFill>
                          <a:srgbClr val="C4591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517632580"/>
                  </a:ext>
                </a:extLst>
              </a:tr>
              <a:tr h="477544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tr-TR" sz="2400" dirty="0">
                          <a:effectLst/>
                        </a:rPr>
                        <a:t>Lezyonun tümünün görülmesi</a:t>
                      </a:r>
                      <a:endParaRPr lang="tr-TR" sz="2400" b="0" dirty="0">
                        <a:solidFill>
                          <a:srgbClr val="C4591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648770791"/>
                  </a:ext>
                </a:extLst>
              </a:tr>
              <a:tr h="477544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tr-TR" sz="2400">
                          <a:effectLst/>
                        </a:rPr>
                        <a:t>Derin glandular tutulumun olmaması</a:t>
                      </a:r>
                      <a:endParaRPr lang="tr-TR" sz="2400" b="0">
                        <a:solidFill>
                          <a:srgbClr val="C4591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4080522632"/>
                  </a:ext>
                </a:extLst>
              </a:tr>
              <a:tr h="477544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tr-TR" sz="2400">
                          <a:effectLst/>
                        </a:rPr>
                        <a:t>Sitoloji,histoloji ve kolposkopik bulguların uyumlu olması</a:t>
                      </a:r>
                      <a:endParaRPr lang="tr-TR" sz="2400" b="0">
                        <a:solidFill>
                          <a:srgbClr val="C4591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3133925853"/>
                  </a:ext>
                </a:extLst>
              </a:tr>
              <a:tr h="477544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tr-TR" sz="2400" dirty="0" err="1">
                          <a:effectLst/>
                        </a:rPr>
                        <a:t>İnvaziv</a:t>
                      </a:r>
                      <a:r>
                        <a:rPr lang="tr-TR" sz="2400" dirty="0">
                          <a:effectLst/>
                        </a:rPr>
                        <a:t> kanser şüphesinin olmaması</a:t>
                      </a:r>
                      <a:endParaRPr lang="tr-TR" sz="2400" b="0" dirty="0">
                        <a:solidFill>
                          <a:srgbClr val="C4591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263131147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0794003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Resim 6">
            <a:extLst>
              <a:ext uri="{FF2B5EF4-FFF2-40B4-BE49-F238E27FC236}">
                <a16:creationId xmlns:a16="http://schemas.microsoft.com/office/drawing/2014/main" xmlns="" id="{C0F53FDE-CD7E-4A16-948C-6249F5AD9BA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7252" y="-1"/>
            <a:ext cx="11437495" cy="2608289"/>
          </a:xfrm>
          <a:prstGeom prst="rect">
            <a:avLst/>
          </a:prstGeom>
        </p:spPr>
      </p:pic>
      <p:graphicFrame>
        <p:nvGraphicFramePr>
          <p:cNvPr id="8" name="Tablo 7">
            <a:extLst>
              <a:ext uri="{FF2B5EF4-FFF2-40B4-BE49-F238E27FC236}">
                <a16:creationId xmlns:a16="http://schemas.microsoft.com/office/drawing/2014/main" xmlns="" id="{12BE61C6-CFD3-4527-B86D-36854634319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37214374"/>
              </p:ext>
            </p:extLst>
          </p:nvPr>
        </p:nvGraphicFramePr>
        <p:xfrm>
          <a:off x="1034321" y="2803161"/>
          <a:ext cx="9968461" cy="2788170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2390932">
                  <a:extLst>
                    <a:ext uri="{9D8B030D-6E8A-4147-A177-3AD203B41FA5}">
                      <a16:colId xmlns:a16="http://schemas.microsoft.com/office/drawing/2014/main" xmlns="" val="34741705"/>
                    </a:ext>
                  </a:extLst>
                </a:gridCol>
                <a:gridCol w="2420911">
                  <a:extLst>
                    <a:ext uri="{9D8B030D-6E8A-4147-A177-3AD203B41FA5}">
                      <a16:colId xmlns:a16="http://schemas.microsoft.com/office/drawing/2014/main" xmlns="" val="2458367932"/>
                    </a:ext>
                  </a:extLst>
                </a:gridCol>
                <a:gridCol w="2630775">
                  <a:extLst>
                    <a:ext uri="{9D8B030D-6E8A-4147-A177-3AD203B41FA5}">
                      <a16:colId xmlns:a16="http://schemas.microsoft.com/office/drawing/2014/main" xmlns="" val="2381561736"/>
                    </a:ext>
                  </a:extLst>
                </a:gridCol>
                <a:gridCol w="2525843">
                  <a:extLst>
                    <a:ext uri="{9D8B030D-6E8A-4147-A177-3AD203B41FA5}">
                      <a16:colId xmlns:a16="http://schemas.microsoft.com/office/drawing/2014/main" xmlns="" val="4082424702"/>
                    </a:ext>
                  </a:extLst>
                </a:gridCol>
              </a:tblGrid>
              <a:tr h="929390">
                <a:tc>
                  <a:txBody>
                    <a:bodyPr/>
                    <a:lstStyle/>
                    <a:p>
                      <a:endParaRPr lang="tr-TR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tr-TR" b="1" dirty="0"/>
                        <a:t>Hasta sayısı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b="1" dirty="0"/>
                        <a:t>6.Ay kür oranı(%)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b="1" dirty="0"/>
                        <a:t>12. Ay kür oranı(%)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18944472"/>
                  </a:ext>
                </a:extLst>
              </a:tr>
              <a:tr h="929390">
                <a:tc>
                  <a:txBody>
                    <a:bodyPr/>
                    <a:lstStyle/>
                    <a:p>
                      <a:r>
                        <a:rPr lang="tr-TR" b="1" dirty="0"/>
                        <a:t>Soğuk </a:t>
                      </a:r>
                      <a:r>
                        <a:rPr lang="tr-TR" b="1" dirty="0" err="1"/>
                        <a:t>koagülasyon</a:t>
                      </a:r>
                      <a:endParaRPr lang="tr-TR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b="1" dirty="0"/>
                        <a:t>178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b="1" dirty="0"/>
                        <a:t>91.6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b="1" dirty="0"/>
                        <a:t>96.5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498317632"/>
                  </a:ext>
                </a:extLst>
              </a:tr>
              <a:tr h="929390">
                <a:tc>
                  <a:txBody>
                    <a:bodyPr/>
                    <a:lstStyle/>
                    <a:p>
                      <a:r>
                        <a:rPr lang="tr-TR" b="1" dirty="0"/>
                        <a:t>LLETZ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b="1" dirty="0"/>
                        <a:t>233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b="1" dirty="0"/>
                        <a:t>97.1  </a:t>
                      </a:r>
                      <a:r>
                        <a:rPr lang="tr-TR" b="1" i="1" dirty="0">
                          <a:solidFill>
                            <a:srgbClr val="FF0000"/>
                          </a:solidFill>
                        </a:rPr>
                        <a:t>(p=0.02)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b="1" dirty="0"/>
                        <a:t>97.3(p=0.76)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580785743"/>
                  </a:ext>
                </a:extLst>
              </a:tr>
            </a:tbl>
          </a:graphicData>
        </a:graphic>
      </p:graphicFrame>
      <p:sp>
        <p:nvSpPr>
          <p:cNvPr id="9" name="Dikdörtgen: Yuvarlatılmış Köşeler 8">
            <a:extLst>
              <a:ext uri="{FF2B5EF4-FFF2-40B4-BE49-F238E27FC236}">
                <a16:creationId xmlns:a16="http://schemas.microsoft.com/office/drawing/2014/main" xmlns="" id="{35014EFA-6BC4-455F-9E1D-9B2DED9C3512}"/>
              </a:ext>
            </a:extLst>
          </p:cNvPr>
          <p:cNvSpPr/>
          <p:nvPr/>
        </p:nvSpPr>
        <p:spPr>
          <a:xfrm>
            <a:off x="5066675" y="6100997"/>
            <a:ext cx="5711253" cy="434714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i="1" dirty="0" err="1">
                <a:solidFill>
                  <a:schemeClr val="tx1"/>
                </a:solidFill>
              </a:rPr>
              <a:t>Papoutsis</a:t>
            </a:r>
            <a:r>
              <a:rPr lang="tr-TR" i="1" dirty="0">
                <a:solidFill>
                  <a:schemeClr val="tx1"/>
                </a:solidFill>
              </a:rPr>
              <a:t> et al,2017</a:t>
            </a:r>
          </a:p>
        </p:txBody>
      </p:sp>
    </p:spTree>
    <p:extLst>
      <p:ext uri="{BB962C8B-B14F-4D97-AF65-F5344CB8AC3E}">
        <p14:creationId xmlns:p14="http://schemas.microsoft.com/office/powerpoint/2010/main" val="134975015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>
            <a:extLst>
              <a:ext uri="{FF2B5EF4-FFF2-40B4-BE49-F238E27FC236}">
                <a16:creationId xmlns:a16="http://schemas.microsoft.com/office/drawing/2014/main" xmlns="" id="{79686D2E-657A-413C-B183-182A6BC0555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1094" y="1970120"/>
            <a:ext cx="4903304" cy="2697188"/>
          </a:xfrm>
          <a:prstGeom prst="rect">
            <a:avLst/>
          </a:prstGeom>
        </p:spPr>
      </p:pic>
      <p:pic>
        <p:nvPicPr>
          <p:cNvPr id="3" name="Resim 2">
            <a:extLst>
              <a:ext uri="{FF2B5EF4-FFF2-40B4-BE49-F238E27FC236}">
                <a16:creationId xmlns:a16="http://schemas.microsoft.com/office/drawing/2014/main" xmlns="" id="{6306EC52-EF92-4640-AA0F-70E4D720768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0" y="2027583"/>
            <a:ext cx="4903304" cy="2471294"/>
          </a:xfrm>
          <a:prstGeom prst="rect">
            <a:avLst/>
          </a:prstGeom>
        </p:spPr>
      </p:pic>
      <p:sp>
        <p:nvSpPr>
          <p:cNvPr id="4" name="Dikdörtgen: Yuvarlatılmış Köşeler 3">
            <a:extLst>
              <a:ext uri="{FF2B5EF4-FFF2-40B4-BE49-F238E27FC236}">
                <a16:creationId xmlns:a16="http://schemas.microsoft.com/office/drawing/2014/main" xmlns="" id="{16F4FB99-F5F4-4FC4-8A1D-BA2458CAB88E}"/>
              </a:ext>
            </a:extLst>
          </p:cNvPr>
          <p:cNvSpPr/>
          <p:nvPr/>
        </p:nvSpPr>
        <p:spPr>
          <a:xfrm>
            <a:off x="636104" y="567008"/>
            <a:ext cx="10363200" cy="967409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200" b="1" dirty="0">
                <a:solidFill>
                  <a:srgbClr val="FF0000"/>
                </a:solidFill>
              </a:rPr>
              <a:t>HPV (+) ASCUS VE LGSIL,KOLPOSKOPİK İNCELEME SONRASI KRİYOTERAPİ YAPILAN HASTALARIN 12 AY TAKİP SONRASI SONUÇLARI</a:t>
            </a:r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xmlns="" id="{15B96F59-FF23-476C-9E53-95C29AB2E9FD}"/>
              </a:ext>
            </a:extLst>
          </p:cNvPr>
          <p:cNvSpPr/>
          <p:nvPr/>
        </p:nvSpPr>
        <p:spPr>
          <a:xfrm>
            <a:off x="2173574" y="3009275"/>
            <a:ext cx="1244183" cy="839449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xmlns="" id="{64D8B542-AB27-4061-A355-E5124B03F4EB}"/>
              </a:ext>
            </a:extLst>
          </p:cNvPr>
          <p:cNvSpPr/>
          <p:nvPr/>
        </p:nvSpPr>
        <p:spPr>
          <a:xfrm>
            <a:off x="7076878" y="2898989"/>
            <a:ext cx="1244183" cy="839449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Dikdörtgen 6">
            <a:extLst>
              <a:ext uri="{FF2B5EF4-FFF2-40B4-BE49-F238E27FC236}">
                <a16:creationId xmlns:a16="http://schemas.microsoft.com/office/drawing/2014/main" xmlns="" id="{2F9C81DE-1992-46E8-B84B-99C6E13CC7F0}"/>
              </a:ext>
            </a:extLst>
          </p:cNvPr>
          <p:cNvSpPr/>
          <p:nvPr/>
        </p:nvSpPr>
        <p:spPr>
          <a:xfrm>
            <a:off x="4212236" y="6100997"/>
            <a:ext cx="7360171" cy="46469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i="1" dirty="0">
                <a:solidFill>
                  <a:schemeClr val="tx1"/>
                </a:solidFill>
              </a:rPr>
              <a:t>M. </a:t>
            </a:r>
            <a:r>
              <a:rPr lang="tr-TR" i="1" dirty="0" err="1">
                <a:solidFill>
                  <a:schemeClr val="tx1"/>
                </a:solidFill>
              </a:rPr>
              <a:t>Jahic</a:t>
            </a:r>
            <a:r>
              <a:rPr lang="tr-TR" i="1" dirty="0">
                <a:solidFill>
                  <a:schemeClr val="tx1"/>
                </a:solidFill>
              </a:rPr>
              <a:t> et </a:t>
            </a:r>
            <a:r>
              <a:rPr lang="tr-TR" i="1" dirty="0" err="1">
                <a:solidFill>
                  <a:schemeClr val="tx1"/>
                </a:solidFill>
              </a:rPr>
              <a:t>al,Med</a:t>
            </a:r>
            <a:r>
              <a:rPr lang="tr-TR" i="1" dirty="0">
                <a:solidFill>
                  <a:schemeClr val="tx1"/>
                </a:solidFill>
              </a:rPr>
              <a:t> </a:t>
            </a:r>
            <a:r>
              <a:rPr lang="tr-TR" i="1" dirty="0" err="1">
                <a:solidFill>
                  <a:schemeClr val="tx1"/>
                </a:solidFill>
              </a:rPr>
              <a:t>Arch</a:t>
            </a:r>
            <a:r>
              <a:rPr lang="tr-TR" i="1" dirty="0">
                <a:solidFill>
                  <a:schemeClr val="tx1"/>
                </a:solidFill>
              </a:rPr>
              <a:t> 2017 </a:t>
            </a:r>
            <a:r>
              <a:rPr lang="tr-TR" i="1" dirty="0" err="1">
                <a:solidFill>
                  <a:schemeClr val="tx1"/>
                </a:solidFill>
              </a:rPr>
              <a:t>Aug</a:t>
            </a:r>
            <a:r>
              <a:rPr lang="tr-TR" i="1" dirty="0">
                <a:solidFill>
                  <a:schemeClr val="tx1"/>
                </a:solidFill>
              </a:rPr>
              <a:t> ;71(4):280-283</a:t>
            </a:r>
          </a:p>
        </p:txBody>
      </p:sp>
      <p:sp>
        <p:nvSpPr>
          <p:cNvPr id="10" name="Dikdörtgen: Yuvarlatılmış Köşeler 9">
            <a:extLst>
              <a:ext uri="{FF2B5EF4-FFF2-40B4-BE49-F238E27FC236}">
                <a16:creationId xmlns:a16="http://schemas.microsoft.com/office/drawing/2014/main" xmlns="" id="{A7D4A03F-C230-4E2C-9962-34A4CBCF41E1}"/>
              </a:ext>
            </a:extLst>
          </p:cNvPr>
          <p:cNvSpPr/>
          <p:nvPr/>
        </p:nvSpPr>
        <p:spPr>
          <a:xfrm>
            <a:off x="1079292" y="5058041"/>
            <a:ext cx="2623278" cy="1019331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600" b="1" dirty="0">
                <a:solidFill>
                  <a:schemeClr val="tx1"/>
                </a:solidFill>
              </a:rPr>
              <a:t>ASCUS :%93</a:t>
            </a:r>
          </a:p>
        </p:txBody>
      </p:sp>
      <p:sp>
        <p:nvSpPr>
          <p:cNvPr id="11" name="Dikdörtgen: Yuvarlatılmış Köşeler 10">
            <a:extLst>
              <a:ext uri="{FF2B5EF4-FFF2-40B4-BE49-F238E27FC236}">
                <a16:creationId xmlns:a16="http://schemas.microsoft.com/office/drawing/2014/main" xmlns="" id="{F4732E3B-42A4-474A-95D4-D4C98325B9A1}"/>
              </a:ext>
            </a:extLst>
          </p:cNvPr>
          <p:cNvSpPr/>
          <p:nvPr/>
        </p:nvSpPr>
        <p:spPr>
          <a:xfrm>
            <a:off x="6823023" y="5024389"/>
            <a:ext cx="2623278" cy="1019331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600" b="1" dirty="0">
                <a:solidFill>
                  <a:schemeClr val="tx1"/>
                </a:solidFill>
              </a:rPr>
              <a:t>LGSIL :%87</a:t>
            </a:r>
          </a:p>
        </p:txBody>
      </p:sp>
    </p:spTree>
    <p:extLst>
      <p:ext uri="{BB962C8B-B14F-4D97-AF65-F5344CB8AC3E}">
        <p14:creationId xmlns:p14="http://schemas.microsoft.com/office/powerpoint/2010/main" val="147582804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xmlns="" id="{6B3FE3B1-04B0-4E9A-B8CD-F3B53FCC23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>
                <a:solidFill>
                  <a:srgbClr val="FF0000"/>
                </a:solidFill>
              </a:rPr>
              <a:t>EKSİZYONEL TEDAVİ YÖNTEMLERİ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xmlns="" id="{AE5A730C-0FF4-448D-89B4-C68D942B570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3525864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tr-TR" dirty="0"/>
              <a:t>Soğuk </a:t>
            </a:r>
            <a:r>
              <a:rPr lang="tr-TR" dirty="0" err="1"/>
              <a:t>Konizasyon</a:t>
            </a:r>
            <a:endParaRPr lang="tr-TR" dirty="0"/>
          </a:p>
          <a:p>
            <a:pPr>
              <a:lnSpc>
                <a:spcPct val="150000"/>
              </a:lnSpc>
            </a:pPr>
            <a:r>
              <a:rPr lang="tr-TR" dirty="0"/>
              <a:t>LEEP/LLETZ</a:t>
            </a:r>
          </a:p>
          <a:p>
            <a:pPr>
              <a:lnSpc>
                <a:spcPct val="150000"/>
              </a:lnSpc>
            </a:pPr>
            <a:r>
              <a:rPr lang="tr-TR" dirty="0"/>
              <a:t>Lazer </a:t>
            </a:r>
            <a:r>
              <a:rPr lang="tr-TR" dirty="0" err="1"/>
              <a:t>konizasyon</a:t>
            </a:r>
            <a:endParaRPr lang="tr-TR" dirty="0"/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7206591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xmlns="" id="{E5A91BC6-C923-4385-8787-8A6FAE6BF7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9548" y="157397"/>
            <a:ext cx="10515600" cy="1325563"/>
          </a:xfrm>
        </p:spPr>
        <p:txBody>
          <a:bodyPr/>
          <a:lstStyle/>
          <a:p>
            <a:r>
              <a:rPr lang="tr-TR" dirty="0">
                <a:solidFill>
                  <a:srgbClr val="FF0000"/>
                </a:solidFill>
              </a:rPr>
              <a:t>SOĞUK KONİZASYON</a:t>
            </a:r>
          </a:p>
        </p:txBody>
      </p:sp>
      <p:pic>
        <p:nvPicPr>
          <p:cNvPr id="4" name="İçerik Yer Tutucusu 3">
            <a:extLst>
              <a:ext uri="{FF2B5EF4-FFF2-40B4-BE49-F238E27FC236}">
                <a16:creationId xmlns:a16="http://schemas.microsoft.com/office/drawing/2014/main" xmlns="" id="{904F6E0C-C007-4F5D-BCF6-DD15C56E6CC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83224" y="1193358"/>
            <a:ext cx="9605155" cy="1759704"/>
          </a:xfrm>
          <a:prstGeom prst="rect">
            <a:avLst/>
          </a:prstGeom>
        </p:spPr>
      </p:pic>
      <p:pic>
        <p:nvPicPr>
          <p:cNvPr id="5" name="Resim 4">
            <a:extLst>
              <a:ext uri="{FF2B5EF4-FFF2-40B4-BE49-F238E27FC236}">
                <a16:creationId xmlns:a16="http://schemas.microsoft.com/office/drawing/2014/main" xmlns="" id="{F18E606D-277D-48EF-87D4-17337A9F119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6251" y="6190938"/>
            <a:ext cx="6520851" cy="343160"/>
          </a:xfrm>
          <a:prstGeom prst="rect">
            <a:avLst/>
          </a:prstGeom>
        </p:spPr>
      </p:pic>
      <p:sp>
        <p:nvSpPr>
          <p:cNvPr id="7" name="Dikdörtgen: Yuvarlatılmış Köşeler 6">
            <a:extLst>
              <a:ext uri="{FF2B5EF4-FFF2-40B4-BE49-F238E27FC236}">
                <a16:creationId xmlns:a16="http://schemas.microsoft.com/office/drawing/2014/main" xmlns="" id="{94519D58-DA74-4765-848F-E001FDA0B02B}"/>
              </a:ext>
            </a:extLst>
          </p:cNvPr>
          <p:cNvSpPr/>
          <p:nvPr/>
        </p:nvSpPr>
        <p:spPr>
          <a:xfrm>
            <a:off x="689548" y="2953062"/>
            <a:ext cx="4497049" cy="3747541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tr-TR" sz="2800" dirty="0">
                <a:solidFill>
                  <a:schemeClr val="tx1"/>
                </a:solidFill>
              </a:rPr>
              <a:t>102 olgu (2009-2012)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tr-TR" sz="2800" dirty="0" err="1">
                <a:solidFill>
                  <a:schemeClr val="tx1"/>
                </a:solidFill>
              </a:rPr>
              <a:t>Sütür</a:t>
            </a:r>
            <a:r>
              <a:rPr lang="tr-TR" sz="2800" dirty="0">
                <a:solidFill>
                  <a:schemeClr val="tx1"/>
                </a:solidFill>
              </a:rPr>
              <a:t> atılanlar(n:51) </a:t>
            </a:r>
            <a:r>
              <a:rPr lang="tr-TR" sz="2800" dirty="0" err="1">
                <a:solidFill>
                  <a:schemeClr val="tx1"/>
                </a:solidFill>
              </a:rPr>
              <a:t>vs</a:t>
            </a:r>
            <a:r>
              <a:rPr lang="tr-TR" sz="2800" dirty="0">
                <a:solidFill>
                  <a:schemeClr val="tx1"/>
                </a:solidFill>
              </a:rPr>
              <a:t> atılmayanlar(n:51)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tr-TR" sz="2800" dirty="0">
                <a:solidFill>
                  <a:schemeClr val="tx1"/>
                </a:solidFill>
              </a:rPr>
              <a:t>İki grup arasında kan kaybı açısından fark yok </a:t>
            </a:r>
          </a:p>
        </p:txBody>
      </p:sp>
      <p:pic>
        <p:nvPicPr>
          <p:cNvPr id="8" name="Resim 7">
            <a:extLst>
              <a:ext uri="{FF2B5EF4-FFF2-40B4-BE49-F238E27FC236}">
                <a16:creationId xmlns:a16="http://schemas.microsoft.com/office/drawing/2014/main" xmlns="" id="{6B7A541D-FC62-4069-A6E2-54968201BFE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21704" y="3301858"/>
            <a:ext cx="7085351" cy="2589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580982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xmlns="" id="{9F7E096D-A5D0-4035-ABEA-A17F8DBEC9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>
                <a:solidFill>
                  <a:srgbClr val="FF0000"/>
                </a:solidFill>
              </a:rPr>
              <a:t>SOĞUK KONİZASYON KOMPLİKASYONLARI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xmlns="" id="{255CAA33-5808-4BC3-8A94-E987FBDA3D4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tr-TR" dirty="0"/>
              <a:t>Kanama(%9-15)</a:t>
            </a:r>
          </a:p>
          <a:p>
            <a:pPr>
              <a:lnSpc>
                <a:spcPct val="150000"/>
              </a:lnSpc>
            </a:pPr>
            <a:r>
              <a:rPr lang="tr-TR" dirty="0" err="1"/>
              <a:t>Servikal</a:t>
            </a:r>
            <a:r>
              <a:rPr lang="tr-TR" dirty="0"/>
              <a:t> </a:t>
            </a:r>
            <a:r>
              <a:rPr lang="tr-TR" dirty="0" err="1"/>
              <a:t>stenoz</a:t>
            </a:r>
            <a:r>
              <a:rPr lang="tr-TR" dirty="0"/>
              <a:t>(%1-3)</a:t>
            </a:r>
          </a:p>
          <a:p>
            <a:pPr>
              <a:lnSpc>
                <a:spcPct val="150000"/>
              </a:lnSpc>
            </a:pPr>
            <a:r>
              <a:rPr lang="tr-TR" dirty="0" err="1"/>
              <a:t>Uterin</a:t>
            </a:r>
            <a:r>
              <a:rPr lang="tr-TR" dirty="0"/>
              <a:t> </a:t>
            </a:r>
            <a:r>
              <a:rPr lang="tr-TR" dirty="0" err="1"/>
              <a:t>perforasyon</a:t>
            </a:r>
            <a:r>
              <a:rPr lang="tr-TR" dirty="0"/>
              <a:t>(%0.4-1,9)</a:t>
            </a:r>
          </a:p>
          <a:p>
            <a:pPr>
              <a:lnSpc>
                <a:spcPct val="150000"/>
              </a:lnSpc>
            </a:pPr>
            <a:r>
              <a:rPr lang="tr-TR" dirty="0" err="1"/>
              <a:t>Servikal</a:t>
            </a:r>
            <a:r>
              <a:rPr lang="tr-TR" dirty="0"/>
              <a:t> yetmezlik</a:t>
            </a:r>
          </a:p>
          <a:p>
            <a:pPr>
              <a:lnSpc>
                <a:spcPct val="150000"/>
              </a:lnSpc>
            </a:pPr>
            <a:r>
              <a:rPr lang="tr-TR" dirty="0"/>
              <a:t>Mesane ve barsak </a:t>
            </a:r>
            <a:r>
              <a:rPr lang="tr-TR" dirty="0" err="1"/>
              <a:t>perforasyonu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55754984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xmlns="" id="{9F728C01-0093-4444-AB62-AE86A6804B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0635" y="0"/>
            <a:ext cx="10515600" cy="1325563"/>
          </a:xfrm>
        </p:spPr>
        <p:txBody>
          <a:bodyPr>
            <a:normAutofit fontScale="90000"/>
          </a:bodyPr>
          <a:lstStyle/>
          <a:p>
            <a:r>
              <a:rPr lang="tr-TR" dirty="0"/>
              <a:t/>
            </a:r>
            <a:br>
              <a:rPr lang="tr-TR" dirty="0"/>
            </a:br>
            <a:r>
              <a:rPr lang="tr-TR" dirty="0">
                <a:solidFill>
                  <a:srgbClr val="FF0000"/>
                </a:solidFill>
              </a:rPr>
              <a:t>LAZER KONİZASYON 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xmlns="" id="{3F2D3050-D518-49C9-AF10-887FDE7DFDF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05678" y="1322042"/>
            <a:ext cx="10515600" cy="4177610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endParaRPr lang="tr-TR" dirty="0"/>
          </a:p>
          <a:p>
            <a:r>
              <a:rPr lang="pl-PL" dirty="0"/>
              <a:t>Soğuk konizasyona göre az kanama </a:t>
            </a:r>
          </a:p>
          <a:p>
            <a:r>
              <a:rPr lang="tr-TR" dirty="0" err="1"/>
              <a:t>LEEP’e</a:t>
            </a:r>
            <a:r>
              <a:rPr lang="tr-TR" dirty="0"/>
              <a:t> göre daha az doku hasarı </a:t>
            </a:r>
          </a:p>
          <a:p>
            <a:r>
              <a:rPr lang="tr-TR" dirty="0"/>
              <a:t>Her türlü büyük lezyona uygulanabilir </a:t>
            </a:r>
          </a:p>
          <a:p>
            <a:r>
              <a:rPr lang="tr-TR" dirty="0" err="1"/>
              <a:t>Morbidite</a:t>
            </a:r>
            <a:r>
              <a:rPr lang="tr-TR" dirty="0"/>
              <a:t> az </a:t>
            </a:r>
          </a:p>
          <a:p>
            <a:r>
              <a:rPr lang="tr-TR" dirty="0"/>
              <a:t>Her türlü CIN lezyon tedavi edilebilir </a:t>
            </a:r>
          </a:p>
          <a:p>
            <a:r>
              <a:rPr lang="tr-TR" dirty="0"/>
              <a:t>Kombinasyon </a:t>
            </a:r>
            <a:r>
              <a:rPr lang="tr-TR" dirty="0" err="1"/>
              <a:t>vaporizasyon</a:t>
            </a:r>
            <a:r>
              <a:rPr lang="tr-TR" dirty="0"/>
              <a:t> ve </a:t>
            </a:r>
            <a:r>
              <a:rPr lang="tr-TR" dirty="0" err="1"/>
              <a:t>eksizyon</a:t>
            </a:r>
            <a:r>
              <a:rPr lang="tr-TR" dirty="0"/>
              <a:t> kullanarak, en konservatif cerrahi yapılabilir. </a:t>
            </a:r>
          </a:p>
          <a:p>
            <a:r>
              <a:rPr lang="tr-TR" dirty="0"/>
              <a:t>Yüksek </a:t>
            </a:r>
            <a:r>
              <a:rPr lang="tr-TR" dirty="0" err="1"/>
              <a:t>dansiteli</a:t>
            </a:r>
            <a:r>
              <a:rPr lang="tr-TR" dirty="0"/>
              <a:t> ve küçük çaplı </a:t>
            </a:r>
            <a:r>
              <a:rPr lang="tr-TR" dirty="0" err="1"/>
              <a:t>laser</a:t>
            </a:r>
            <a:r>
              <a:rPr lang="tr-TR" dirty="0"/>
              <a:t> kesme için kullanılabilir </a:t>
            </a:r>
          </a:p>
          <a:p>
            <a:r>
              <a:rPr lang="tr-TR" dirty="0" err="1"/>
              <a:t>Laser</a:t>
            </a:r>
            <a:r>
              <a:rPr lang="tr-TR" dirty="0"/>
              <a:t> </a:t>
            </a:r>
            <a:r>
              <a:rPr lang="tr-TR" dirty="0" err="1"/>
              <a:t>vaporizasyondan</a:t>
            </a:r>
            <a:r>
              <a:rPr lang="tr-TR" dirty="0"/>
              <a:t> teknik olarak daha zor </a:t>
            </a:r>
          </a:p>
          <a:p>
            <a:r>
              <a:rPr lang="tr-TR" dirty="0" err="1"/>
              <a:t>Laser</a:t>
            </a:r>
            <a:r>
              <a:rPr lang="tr-TR" dirty="0"/>
              <a:t> </a:t>
            </a:r>
            <a:r>
              <a:rPr lang="tr-TR" dirty="0" err="1"/>
              <a:t>vaporizasyona</a:t>
            </a:r>
            <a:r>
              <a:rPr lang="tr-TR" dirty="0"/>
              <a:t> göre patolojik </a:t>
            </a:r>
            <a:r>
              <a:rPr lang="tr-TR" dirty="0" err="1"/>
              <a:t>spesimen</a:t>
            </a:r>
            <a:r>
              <a:rPr lang="tr-TR" dirty="0"/>
              <a:t> sağlaması dışında bir farkı yok 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5553602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xmlns="" id="{BA9EB882-1996-4F09-A3FB-4F69F27605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/>
              <a:t/>
            </a:r>
            <a:br>
              <a:rPr lang="tr-TR" dirty="0"/>
            </a:br>
            <a:r>
              <a:rPr lang="en-US" dirty="0">
                <a:solidFill>
                  <a:srgbClr val="FF0000"/>
                </a:solidFill>
              </a:rPr>
              <a:t>LEEP (Loop Electrosurgical Excision procedure) 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xmlns="" id="{817120F2-46BF-4E84-A9F4-A39ED07D3F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667250"/>
          </a:xfrm>
          <a:solidFill>
            <a:schemeClr val="accent4">
              <a:lumMod val="20000"/>
              <a:lumOff val="80000"/>
            </a:schemeClr>
          </a:solidFill>
        </p:spPr>
        <p:txBody>
          <a:bodyPr/>
          <a:lstStyle/>
          <a:p>
            <a:pPr marL="0" indent="0">
              <a:buNone/>
            </a:pPr>
            <a:endParaRPr lang="tr-TR" dirty="0"/>
          </a:p>
          <a:p>
            <a:pPr>
              <a:lnSpc>
                <a:spcPct val="150000"/>
              </a:lnSpc>
            </a:pPr>
            <a:r>
              <a:rPr lang="tr-TR" dirty="0"/>
              <a:t>Öğrenme süresi kısa, basit bir prosedür </a:t>
            </a:r>
          </a:p>
          <a:p>
            <a:pPr>
              <a:lnSpc>
                <a:spcPct val="150000"/>
              </a:lnSpc>
            </a:pPr>
            <a:r>
              <a:rPr lang="tr-TR" dirty="0"/>
              <a:t>Tüm CIN olgularında uygulanabilir </a:t>
            </a:r>
          </a:p>
          <a:p>
            <a:pPr>
              <a:lnSpc>
                <a:spcPct val="150000"/>
              </a:lnSpc>
            </a:pPr>
            <a:r>
              <a:rPr lang="tr-TR" dirty="0" err="1"/>
              <a:t>Cost</a:t>
            </a:r>
            <a:r>
              <a:rPr lang="tr-TR" dirty="0"/>
              <a:t> </a:t>
            </a:r>
            <a:r>
              <a:rPr lang="tr-TR" dirty="0" err="1"/>
              <a:t>effective</a:t>
            </a:r>
            <a:r>
              <a:rPr lang="tr-TR" dirty="0"/>
              <a:t> ve genellikle genel anestezi gerekmez </a:t>
            </a:r>
          </a:p>
          <a:p>
            <a:pPr>
              <a:lnSpc>
                <a:spcPct val="150000"/>
              </a:lnSpc>
            </a:pPr>
            <a:r>
              <a:rPr lang="tr-TR" dirty="0"/>
              <a:t>Komplikasyon oranı diğer yöntemlere göre daha azdır </a:t>
            </a:r>
          </a:p>
          <a:p>
            <a:pPr>
              <a:lnSpc>
                <a:spcPct val="150000"/>
              </a:lnSpc>
            </a:pPr>
            <a:r>
              <a:rPr lang="tr-TR" dirty="0"/>
              <a:t>Aynı anda tanı ve tedavi şansı vardır </a:t>
            </a:r>
          </a:p>
          <a:p>
            <a:pPr marL="0" indent="0">
              <a:buNone/>
            </a:pP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53555286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accent6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0" y="738426"/>
            <a:ext cx="12192000" cy="5556985"/>
          </a:xfrm>
          <a:prstGeom prst="rect">
            <a:avLst/>
          </a:prstGeom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31930" y="1"/>
            <a:ext cx="1660070" cy="738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97139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xmlns="" id="{869B4CFD-0410-489C-9984-F2FFB170FD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/>
            </a:r>
            <a:br>
              <a:rPr lang="tr-TR" dirty="0"/>
            </a:br>
            <a:r>
              <a:rPr lang="tr-TR" b="1" dirty="0">
                <a:solidFill>
                  <a:srgbClr val="FF0000"/>
                </a:solidFill>
              </a:rPr>
              <a:t>LEEP-Ekipman</a:t>
            </a:r>
            <a:r>
              <a:rPr lang="tr-TR" b="1" dirty="0"/>
              <a:t> </a:t>
            </a:r>
            <a:endParaRPr lang="tr-TR" dirty="0"/>
          </a:p>
        </p:txBody>
      </p:sp>
      <p:pic>
        <p:nvPicPr>
          <p:cNvPr id="4" name="İçerik Yer Tutucusu 3">
            <a:extLst>
              <a:ext uri="{FF2B5EF4-FFF2-40B4-BE49-F238E27FC236}">
                <a16:creationId xmlns:a16="http://schemas.microsoft.com/office/drawing/2014/main" xmlns="" id="{37467D5C-E56D-464A-8997-DA234D53391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38200" y="1690688"/>
            <a:ext cx="6023036" cy="4952089"/>
          </a:xfrm>
          <a:prstGeom prst="rect">
            <a:avLst/>
          </a:prstGeom>
        </p:spPr>
      </p:pic>
      <p:sp>
        <p:nvSpPr>
          <p:cNvPr id="5" name="Dikdörtgen: Yuvarlatılmış Köşeler 4">
            <a:extLst>
              <a:ext uri="{FF2B5EF4-FFF2-40B4-BE49-F238E27FC236}">
                <a16:creationId xmlns:a16="http://schemas.microsoft.com/office/drawing/2014/main" xmlns="" id="{20360D5C-5D8D-48E0-B2CD-E17D196B72A3}"/>
              </a:ext>
            </a:extLst>
          </p:cNvPr>
          <p:cNvSpPr/>
          <p:nvPr/>
        </p:nvSpPr>
        <p:spPr>
          <a:xfrm>
            <a:off x="7015397" y="1214203"/>
            <a:ext cx="5006714" cy="5428574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tr-TR" sz="2000" b="1" dirty="0">
                <a:solidFill>
                  <a:schemeClr val="tx1"/>
                </a:solidFill>
              </a:rPr>
              <a:t>Farklı boyutta loplar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tr-TR" sz="2000" b="1" dirty="0">
                <a:solidFill>
                  <a:schemeClr val="tx1"/>
                </a:solidFill>
              </a:rPr>
              <a:t>Yüksek frekanslı </a:t>
            </a:r>
            <a:r>
              <a:rPr lang="tr-TR" sz="2000" b="1" dirty="0" err="1">
                <a:solidFill>
                  <a:schemeClr val="tx1"/>
                </a:solidFill>
              </a:rPr>
              <a:t>elektrocerrahi</a:t>
            </a:r>
            <a:r>
              <a:rPr lang="tr-TR" sz="2000" b="1" dirty="0">
                <a:solidFill>
                  <a:schemeClr val="tx1"/>
                </a:solidFill>
              </a:rPr>
              <a:t> ünite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tr-TR" sz="2000" b="1" dirty="0">
                <a:solidFill>
                  <a:schemeClr val="tx1"/>
                </a:solidFill>
              </a:rPr>
              <a:t>Duman alan </a:t>
            </a:r>
            <a:r>
              <a:rPr lang="tr-TR" sz="2000" b="1" dirty="0" err="1">
                <a:solidFill>
                  <a:schemeClr val="tx1"/>
                </a:solidFill>
              </a:rPr>
              <a:t>spekulum</a:t>
            </a:r>
            <a:endParaRPr lang="tr-TR" sz="2000" b="1" dirty="0">
              <a:solidFill>
                <a:schemeClr val="tx1"/>
              </a:solidFill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tr-TR" sz="2000" b="1" dirty="0">
                <a:solidFill>
                  <a:schemeClr val="tx1"/>
                </a:solidFill>
              </a:rPr>
              <a:t>Topuz </a:t>
            </a:r>
            <a:r>
              <a:rPr lang="tr-TR" sz="2000" b="1" dirty="0" err="1">
                <a:solidFill>
                  <a:schemeClr val="tx1"/>
                </a:solidFill>
              </a:rPr>
              <a:t>elektrokoter</a:t>
            </a:r>
            <a:endParaRPr lang="tr-TR" sz="2000" b="1" dirty="0">
              <a:solidFill>
                <a:schemeClr val="tx1"/>
              </a:solidFill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tr-TR" sz="2000" b="1" dirty="0" err="1">
                <a:solidFill>
                  <a:schemeClr val="tx1"/>
                </a:solidFill>
              </a:rPr>
              <a:t>Solusyonlar</a:t>
            </a:r>
            <a:endParaRPr lang="tr-TR" sz="2000" b="1" dirty="0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</a:pPr>
            <a:r>
              <a:rPr lang="tr-TR" sz="2000" b="1" dirty="0">
                <a:solidFill>
                  <a:schemeClr val="tx1"/>
                </a:solidFill>
              </a:rPr>
              <a:t>           -</a:t>
            </a:r>
            <a:r>
              <a:rPr lang="tr-TR" sz="2000" b="1" dirty="0" err="1">
                <a:solidFill>
                  <a:schemeClr val="tx1"/>
                </a:solidFill>
              </a:rPr>
              <a:t>vazopresinle</a:t>
            </a:r>
            <a:r>
              <a:rPr lang="tr-TR" sz="2000" b="1" dirty="0">
                <a:solidFill>
                  <a:schemeClr val="tx1"/>
                </a:solidFill>
              </a:rPr>
              <a:t> kombine lokal anestetik(%1 </a:t>
            </a:r>
            <a:r>
              <a:rPr lang="tr-TR" sz="2000" b="1" dirty="0" err="1">
                <a:solidFill>
                  <a:schemeClr val="tx1"/>
                </a:solidFill>
              </a:rPr>
              <a:t>lik</a:t>
            </a:r>
            <a:r>
              <a:rPr lang="tr-TR" sz="2000" b="1" dirty="0">
                <a:solidFill>
                  <a:schemeClr val="tx1"/>
                </a:solidFill>
              </a:rPr>
              <a:t> </a:t>
            </a:r>
            <a:r>
              <a:rPr lang="tr-TR" sz="2000" b="1" dirty="0" err="1">
                <a:solidFill>
                  <a:schemeClr val="tx1"/>
                </a:solidFill>
              </a:rPr>
              <a:t>lidokain</a:t>
            </a:r>
            <a:r>
              <a:rPr lang="tr-TR" sz="2000" b="1" dirty="0">
                <a:solidFill>
                  <a:schemeClr val="tx1"/>
                </a:solidFill>
              </a:rPr>
              <a:t> 30 ml içine 10 ünite </a:t>
            </a:r>
            <a:r>
              <a:rPr lang="tr-TR" sz="2000" b="1" dirty="0" err="1">
                <a:solidFill>
                  <a:schemeClr val="tx1"/>
                </a:solidFill>
              </a:rPr>
              <a:t>vazopresin</a:t>
            </a:r>
            <a:r>
              <a:rPr lang="tr-TR" sz="2000" b="1" dirty="0">
                <a:solidFill>
                  <a:schemeClr val="tx1"/>
                </a:solidFill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tr-TR" sz="2000" b="1" dirty="0">
                <a:solidFill>
                  <a:schemeClr val="tx1"/>
                </a:solidFill>
              </a:rPr>
              <a:t>           -</a:t>
            </a:r>
            <a:r>
              <a:rPr lang="tr-TR" sz="2000" b="1" dirty="0" err="1">
                <a:solidFill>
                  <a:schemeClr val="tx1"/>
                </a:solidFill>
              </a:rPr>
              <a:t>Monsel</a:t>
            </a:r>
            <a:r>
              <a:rPr lang="tr-TR" sz="2000" b="1" dirty="0">
                <a:solidFill>
                  <a:schemeClr val="tx1"/>
                </a:solidFill>
              </a:rPr>
              <a:t> solüsyonu</a:t>
            </a:r>
          </a:p>
          <a:p>
            <a:pPr>
              <a:lnSpc>
                <a:spcPct val="150000"/>
              </a:lnSpc>
            </a:pPr>
            <a:r>
              <a:rPr lang="tr-TR" sz="2000" b="1" dirty="0">
                <a:solidFill>
                  <a:schemeClr val="tx1"/>
                </a:solidFill>
              </a:rPr>
              <a:t>           - </a:t>
            </a:r>
            <a:r>
              <a:rPr lang="tr-TR" sz="2000" b="1" dirty="0" err="1">
                <a:solidFill>
                  <a:schemeClr val="tx1"/>
                </a:solidFill>
              </a:rPr>
              <a:t>Lugol</a:t>
            </a:r>
            <a:r>
              <a:rPr lang="tr-TR" sz="2000" b="1" dirty="0">
                <a:solidFill>
                  <a:schemeClr val="tx1"/>
                </a:solidFill>
              </a:rPr>
              <a:t> </a:t>
            </a:r>
            <a:r>
              <a:rPr lang="tr-TR" sz="2000" b="1" dirty="0" err="1">
                <a:solidFill>
                  <a:schemeClr val="tx1"/>
                </a:solidFill>
              </a:rPr>
              <a:t>solusyonu</a:t>
            </a:r>
            <a:endParaRPr lang="tr-TR" sz="2000" b="1" dirty="0">
              <a:solidFill>
                <a:schemeClr val="tx1"/>
              </a:solidFill>
            </a:endParaRPr>
          </a:p>
          <a:p>
            <a:pPr algn="ctr"/>
            <a:endParaRPr lang="tr-TR" b="1" dirty="0"/>
          </a:p>
        </p:txBody>
      </p:sp>
    </p:spTree>
    <p:extLst>
      <p:ext uri="{BB962C8B-B14F-4D97-AF65-F5344CB8AC3E}">
        <p14:creationId xmlns:p14="http://schemas.microsoft.com/office/powerpoint/2010/main" val="259610619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xmlns="" id="{A6FDCA96-0DA6-4FE4-8C8E-0F02F95590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>
                <a:solidFill>
                  <a:srgbClr val="FF0000"/>
                </a:solidFill>
              </a:rPr>
              <a:t>LEEP -Teknik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xmlns="" id="{A8FA5CAD-91CA-474B-B1D1-5010D969409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1" y="1690688"/>
            <a:ext cx="5592580" cy="4545220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tr-TR" dirty="0"/>
          </a:p>
          <a:p>
            <a:r>
              <a:rPr lang="tr-TR" dirty="0"/>
              <a:t>İşlem transformasyon </a:t>
            </a:r>
            <a:r>
              <a:rPr lang="tr-TR" dirty="0" err="1"/>
              <a:t>zonunun</a:t>
            </a:r>
            <a:r>
              <a:rPr lang="tr-TR" dirty="0"/>
              <a:t> 2-5 mm periferinden </a:t>
            </a:r>
            <a:r>
              <a:rPr lang="tr-TR" dirty="0" err="1"/>
              <a:t>loop</a:t>
            </a:r>
            <a:r>
              <a:rPr lang="tr-TR" dirty="0"/>
              <a:t> ucu dokuya temas ettirilmeden başlamalı </a:t>
            </a:r>
          </a:p>
          <a:p>
            <a:r>
              <a:rPr lang="tr-TR" dirty="0"/>
              <a:t>İdeal LEEP materyali 5-8 mm derinlikte olmalı </a:t>
            </a:r>
          </a:p>
          <a:p>
            <a:r>
              <a:rPr lang="tr-TR" dirty="0"/>
              <a:t>İşlem lezyonu kapsayacak şekilde planlanmalı </a:t>
            </a:r>
          </a:p>
          <a:p>
            <a:r>
              <a:rPr lang="tr-TR" dirty="0"/>
              <a:t>Tercihen tek hamlede gerçekleştirilmeli </a:t>
            </a:r>
          </a:p>
          <a:p>
            <a:r>
              <a:rPr lang="tr-TR" dirty="0"/>
              <a:t>İşlem sırasında ara verilirse kesimde aksamalar yaşanabilir ve dokuda termal hasar artar </a:t>
            </a:r>
          </a:p>
          <a:p>
            <a:r>
              <a:rPr lang="tr-TR" dirty="0"/>
              <a:t>LEEP sırasında termal hasarı azaltmak ve dokunun patologlar tarafından değerlendirilmesini kolaylaştırmak için </a:t>
            </a:r>
            <a:r>
              <a:rPr lang="tr-TR" dirty="0" err="1"/>
              <a:t>koter</a:t>
            </a:r>
            <a:r>
              <a:rPr lang="tr-TR" dirty="0"/>
              <a:t> güç seviyeleri minimum olmalıdır. </a:t>
            </a:r>
          </a:p>
          <a:p>
            <a:endParaRPr lang="tr-TR" dirty="0"/>
          </a:p>
          <a:p>
            <a:endParaRPr lang="tr-TR" dirty="0"/>
          </a:p>
        </p:txBody>
      </p:sp>
      <p:pic>
        <p:nvPicPr>
          <p:cNvPr id="4" name="Resim 3">
            <a:extLst>
              <a:ext uri="{FF2B5EF4-FFF2-40B4-BE49-F238E27FC236}">
                <a16:creationId xmlns:a16="http://schemas.microsoft.com/office/drawing/2014/main" xmlns="" id="{403560EA-880D-4960-973A-4240859382C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71706" y="2469628"/>
            <a:ext cx="5124190" cy="22222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2856795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xmlns="" id="{EABCE0FC-4380-4C61-8416-6D7A4C865F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>
                <a:solidFill>
                  <a:srgbClr val="FF0000"/>
                </a:solidFill>
              </a:rPr>
              <a:t>LEEP ile ilişkili sorunlar</a:t>
            </a:r>
          </a:p>
        </p:txBody>
      </p:sp>
      <p:sp>
        <p:nvSpPr>
          <p:cNvPr id="7" name="Dikdörtgen: Yuvarlatılmış Köşeler 6">
            <a:extLst>
              <a:ext uri="{FF2B5EF4-FFF2-40B4-BE49-F238E27FC236}">
                <a16:creationId xmlns:a16="http://schemas.microsoft.com/office/drawing/2014/main" xmlns="" id="{65D3788E-984E-44BC-B3FC-2C89C1FDC6C3}"/>
              </a:ext>
            </a:extLst>
          </p:cNvPr>
          <p:cNvSpPr/>
          <p:nvPr/>
        </p:nvSpPr>
        <p:spPr>
          <a:xfrm>
            <a:off x="2083633" y="2172494"/>
            <a:ext cx="6580681" cy="1828800"/>
          </a:xfrm>
          <a:prstGeom prst="roundRect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dirty="0"/>
              <a:t>   </a:t>
            </a:r>
            <a:r>
              <a:rPr lang="tr-TR" sz="2800" dirty="0">
                <a:solidFill>
                  <a:schemeClr val="tx1"/>
                </a:solidFill>
              </a:rPr>
              <a:t>TERMAL HASAR</a:t>
            </a:r>
          </a:p>
        </p:txBody>
      </p:sp>
      <p:sp>
        <p:nvSpPr>
          <p:cNvPr id="8" name="Dikdörtgen: Yuvarlatılmış Köşeler 7">
            <a:extLst>
              <a:ext uri="{FF2B5EF4-FFF2-40B4-BE49-F238E27FC236}">
                <a16:creationId xmlns:a16="http://schemas.microsoft.com/office/drawing/2014/main" xmlns="" id="{0AA83F63-2361-4587-90FF-22CB8F25C4AE}"/>
              </a:ext>
            </a:extLst>
          </p:cNvPr>
          <p:cNvSpPr/>
          <p:nvPr/>
        </p:nvSpPr>
        <p:spPr>
          <a:xfrm>
            <a:off x="2083633" y="4241136"/>
            <a:ext cx="6580681" cy="1828800"/>
          </a:xfrm>
          <a:prstGeom prst="roundRect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2800" dirty="0">
                <a:solidFill>
                  <a:schemeClr val="tx1"/>
                </a:solidFill>
              </a:rPr>
              <a:t>DOKUNUN TEK PARÇA HALİNDE ÇIKARTILAMAMASI</a:t>
            </a:r>
          </a:p>
        </p:txBody>
      </p:sp>
    </p:spTree>
    <p:extLst>
      <p:ext uri="{BB962C8B-B14F-4D97-AF65-F5344CB8AC3E}">
        <p14:creationId xmlns:p14="http://schemas.microsoft.com/office/powerpoint/2010/main" val="97858296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xmlns="" id="{14C54929-238A-4BF8-A743-7EE3ACAA94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/>
            </a:r>
            <a:br>
              <a:rPr lang="tr-TR" dirty="0"/>
            </a:br>
            <a:r>
              <a:rPr lang="tr-TR" dirty="0">
                <a:solidFill>
                  <a:srgbClr val="FF0000"/>
                </a:solidFill>
              </a:rPr>
              <a:t>LEEP çoklu uygulama 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xmlns="" id="{6883ED69-5E8E-4FD0-9336-7638AE5C5F1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58121" y="1570792"/>
            <a:ext cx="6177197" cy="4185431"/>
          </a:xfrm>
        </p:spPr>
        <p:txBody>
          <a:bodyPr/>
          <a:lstStyle/>
          <a:p>
            <a:pPr marL="0" indent="0">
              <a:buNone/>
            </a:pPr>
            <a:endParaRPr lang="tr-TR" dirty="0"/>
          </a:p>
          <a:p>
            <a:r>
              <a:rPr lang="tr-TR" sz="3600" dirty="0"/>
              <a:t>Lezyon çapı en geniş luptan </a:t>
            </a:r>
            <a:r>
              <a:rPr lang="tr-TR" sz="3600" dirty="0" err="1"/>
              <a:t>büyükse,multipl</a:t>
            </a:r>
            <a:r>
              <a:rPr lang="tr-TR" sz="3600" dirty="0"/>
              <a:t> uygulama yapılabilir. </a:t>
            </a:r>
          </a:p>
          <a:p>
            <a:r>
              <a:rPr lang="tr-TR" sz="3600" dirty="0"/>
              <a:t>Önce santral parça </a:t>
            </a:r>
            <a:r>
              <a:rPr lang="tr-TR" sz="3600" dirty="0" err="1"/>
              <a:t>çıkarılır,sonra</a:t>
            </a:r>
            <a:r>
              <a:rPr lang="tr-TR" sz="3600" dirty="0"/>
              <a:t> </a:t>
            </a:r>
            <a:r>
              <a:rPr lang="tr-TR" sz="3600" dirty="0" err="1"/>
              <a:t>perifer</a:t>
            </a:r>
            <a:r>
              <a:rPr lang="tr-TR" sz="3600" dirty="0"/>
              <a:t> lezyonlar alınır. </a:t>
            </a:r>
          </a:p>
          <a:p>
            <a:endParaRPr lang="tr-TR" dirty="0"/>
          </a:p>
        </p:txBody>
      </p:sp>
      <p:pic>
        <p:nvPicPr>
          <p:cNvPr id="4" name="Resim 3">
            <a:extLst>
              <a:ext uri="{FF2B5EF4-FFF2-40B4-BE49-F238E27FC236}">
                <a16:creationId xmlns:a16="http://schemas.microsoft.com/office/drawing/2014/main" xmlns="" id="{A754F43D-FA2E-45A3-B5B4-0C3E4770C9F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62703" y="3177915"/>
            <a:ext cx="3686127" cy="33149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4146190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xmlns="" id="{A46320FA-C433-4DE0-8A11-C85FA7A123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>
                <a:solidFill>
                  <a:srgbClr val="FF0000"/>
                </a:solidFill>
              </a:rPr>
              <a:t>LEEP çoklu uygulama</a:t>
            </a:r>
            <a:endParaRPr lang="tr-TR" dirty="0"/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xmlns="" id="{3E3FDF82-74CE-4429-A397-02B90B647C3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0102" y="1855605"/>
            <a:ext cx="5967334" cy="4455254"/>
          </a:xfrm>
        </p:spPr>
        <p:txBody>
          <a:bodyPr>
            <a:normAutofit/>
          </a:bodyPr>
          <a:lstStyle/>
          <a:p>
            <a:endParaRPr lang="tr-TR" dirty="0"/>
          </a:p>
          <a:p>
            <a:r>
              <a:rPr lang="tr-TR" dirty="0" err="1"/>
              <a:t>Endoservikal</a:t>
            </a:r>
            <a:r>
              <a:rPr lang="tr-TR" dirty="0"/>
              <a:t> kanal lezyonu </a:t>
            </a:r>
            <a:r>
              <a:rPr lang="tr-TR" dirty="0" err="1"/>
              <a:t>varsa,önce</a:t>
            </a:r>
            <a:r>
              <a:rPr lang="tr-TR" dirty="0"/>
              <a:t> </a:t>
            </a:r>
            <a:r>
              <a:rPr lang="tr-TR" dirty="0" err="1"/>
              <a:t>ektoservikal</a:t>
            </a:r>
            <a:r>
              <a:rPr lang="tr-TR" dirty="0"/>
              <a:t> lezyon çıkarılır </a:t>
            </a:r>
          </a:p>
          <a:p>
            <a:r>
              <a:rPr lang="tr-TR" dirty="0"/>
              <a:t>Sonra 1.0x1.0 cm kare uç ile </a:t>
            </a:r>
            <a:r>
              <a:rPr lang="tr-TR" dirty="0" err="1"/>
              <a:t>endoservikal</a:t>
            </a:r>
            <a:r>
              <a:rPr lang="tr-TR" dirty="0"/>
              <a:t> lezyon çıkartılır.</a:t>
            </a:r>
          </a:p>
          <a:p>
            <a:r>
              <a:rPr lang="tr-TR" dirty="0"/>
              <a:t>Gerektiğinden fazla derine inmemek önemlidir. (en fazla 1.6 mm) (</a:t>
            </a:r>
            <a:r>
              <a:rPr lang="tr-TR" dirty="0" err="1"/>
              <a:t>stenoz,kanama</a:t>
            </a:r>
            <a:r>
              <a:rPr lang="tr-TR" dirty="0"/>
              <a:t> ?) </a:t>
            </a:r>
          </a:p>
          <a:p>
            <a:r>
              <a:rPr lang="es-ES" dirty="0"/>
              <a:t>Daha derin lezyonlarda soğuk-bıçak konizasyon tercih edilmelidir</a:t>
            </a:r>
            <a:endParaRPr lang="tr-TR" dirty="0"/>
          </a:p>
        </p:txBody>
      </p:sp>
      <p:pic>
        <p:nvPicPr>
          <p:cNvPr id="4" name="Resim 3">
            <a:extLst>
              <a:ext uri="{FF2B5EF4-FFF2-40B4-BE49-F238E27FC236}">
                <a16:creationId xmlns:a16="http://schemas.microsoft.com/office/drawing/2014/main" xmlns="" id="{1FB65291-57FA-493B-B145-F2E562EFBF8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57436" y="1274164"/>
            <a:ext cx="5977594" cy="52187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2760402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MOV02278.MPG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6" cstate="print"/>
          <a:stretch>
            <a:fillRect/>
          </a:stretch>
        </p:blipFill>
        <p:spPr>
          <a:xfrm>
            <a:off x="6096000" y="0"/>
            <a:ext cx="4320480" cy="3240360"/>
          </a:xfrm>
          <a:prstGeom prst="rect">
            <a:avLst/>
          </a:prstGeom>
        </p:spPr>
      </p:pic>
      <p:pic>
        <p:nvPicPr>
          <p:cNvPr id="5" name="MOV02284.MPG">
            <a:hlinkClick r:id="" action="ppaction://media"/>
          </p:cNvPr>
          <p:cNvPicPr>
            <a:picLocks noRot="1" noChangeAspect="1"/>
          </p:cNvPicPr>
          <p:nvPr>
            <a:videoFile r:link="rId2"/>
          </p:nvPr>
        </p:nvPicPr>
        <p:blipFill>
          <a:blip r:embed="rId7" cstate="print"/>
          <a:stretch>
            <a:fillRect/>
          </a:stretch>
        </p:blipFill>
        <p:spPr>
          <a:xfrm>
            <a:off x="1847529" y="188640"/>
            <a:ext cx="4008107" cy="3006080"/>
          </a:xfrm>
          <a:prstGeom prst="rect">
            <a:avLst/>
          </a:prstGeom>
        </p:spPr>
      </p:pic>
      <p:pic>
        <p:nvPicPr>
          <p:cNvPr id="6" name="MOV02293.MPG">
            <a:hlinkClick r:id="" action="ppaction://media"/>
          </p:cNvPr>
          <p:cNvPicPr>
            <a:picLocks noRot="1" noChangeAspect="1"/>
          </p:cNvPicPr>
          <p:nvPr>
            <a:videoFile r:link="rId3"/>
          </p:nvPr>
        </p:nvPicPr>
        <p:blipFill>
          <a:blip r:embed="rId8" cstate="print"/>
          <a:stretch>
            <a:fillRect/>
          </a:stretch>
        </p:blipFill>
        <p:spPr>
          <a:xfrm>
            <a:off x="1703512" y="3284984"/>
            <a:ext cx="4355976" cy="3266982"/>
          </a:xfrm>
          <a:prstGeom prst="rect">
            <a:avLst/>
          </a:prstGeom>
        </p:spPr>
      </p:pic>
      <p:pic>
        <p:nvPicPr>
          <p:cNvPr id="7" name="MOV02279.MPG">
            <a:hlinkClick r:id="" action="ppaction://media"/>
          </p:cNvPr>
          <p:cNvPicPr>
            <a:picLocks noRot="1" noChangeAspect="1"/>
          </p:cNvPicPr>
          <p:nvPr>
            <a:videoFile r:link="rId4"/>
          </p:nvPr>
        </p:nvPicPr>
        <p:blipFill>
          <a:blip r:embed="rId9" cstate="print"/>
          <a:stretch>
            <a:fillRect/>
          </a:stretch>
        </p:blipFill>
        <p:spPr>
          <a:xfrm>
            <a:off x="6240016" y="3356992"/>
            <a:ext cx="4200128" cy="3150096"/>
          </a:xfrm>
          <a:prstGeom prst="rect">
            <a:avLst/>
          </a:prstGeom>
        </p:spPr>
      </p:pic>
      <p:sp>
        <p:nvSpPr>
          <p:cNvPr id="8" name="7 Metin kutusu"/>
          <p:cNvSpPr txBox="1"/>
          <p:nvPr/>
        </p:nvSpPr>
        <p:spPr>
          <a:xfrm>
            <a:off x="2207568" y="2132857"/>
            <a:ext cx="324036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000" b="1" dirty="0"/>
              <a:t>LEEP:  LVSI yok</a:t>
            </a:r>
          </a:p>
          <a:p>
            <a:r>
              <a:rPr lang="tr-TR" sz="2000" b="1" dirty="0" err="1"/>
              <a:t>Mikroinvaziv</a:t>
            </a:r>
            <a:r>
              <a:rPr lang="tr-TR" sz="2000" b="1" dirty="0"/>
              <a:t> </a:t>
            </a:r>
            <a:r>
              <a:rPr lang="tr-TR" sz="2000" b="1" dirty="0" err="1"/>
              <a:t>serviks</a:t>
            </a:r>
            <a:r>
              <a:rPr lang="tr-TR" sz="2000" b="1" dirty="0"/>
              <a:t> </a:t>
            </a:r>
            <a:r>
              <a:rPr lang="tr-TR" sz="2000" b="1" dirty="0" err="1"/>
              <a:t>ca</a:t>
            </a:r>
            <a:r>
              <a:rPr lang="tr-TR" sz="2000" b="1" dirty="0"/>
              <a:t>- 1a1</a:t>
            </a:r>
          </a:p>
          <a:p>
            <a:r>
              <a:rPr lang="tr-TR" sz="2000" b="1" dirty="0" err="1"/>
              <a:t>Endoservikal</a:t>
            </a:r>
            <a:r>
              <a:rPr lang="tr-TR" sz="2000" b="1" dirty="0"/>
              <a:t> sınır HGSIL + </a:t>
            </a:r>
          </a:p>
          <a:p>
            <a:r>
              <a:rPr lang="tr-TR" sz="2400" dirty="0"/>
              <a:t>  </a:t>
            </a:r>
          </a:p>
        </p:txBody>
      </p:sp>
      <p:sp>
        <p:nvSpPr>
          <p:cNvPr id="9" name="8 Metin kutusu"/>
          <p:cNvSpPr txBox="1"/>
          <p:nvPr/>
        </p:nvSpPr>
        <p:spPr>
          <a:xfrm>
            <a:off x="2063552" y="5733256"/>
            <a:ext cx="379321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000" b="1" dirty="0"/>
              <a:t>Re- LEEP : Cerrahi sınırlar negatif  </a:t>
            </a:r>
          </a:p>
          <a:p>
            <a:r>
              <a:rPr lang="tr-TR" sz="2000" b="1" dirty="0"/>
              <a:t>LVSI yok, invaziv kanser yok</a:t>
            </a:r>
          </a:p>
        </p:txBody>
      </p:sp>
    </p:spTree>
    <p:extLst>
      <p:ext uri="{BB962C8B-B14F-4D97-AF65-F5344CB8AC3E}">
        <p14:creationId xmlns:p14="http://schemas.microsoft.com/office/powerpoint/2010/main" val="11118621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68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4681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648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1162"/>
                            </p:stCondLst>
                            <p:childTnLst>
                              <p:par>
                                <p:cTn id="11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936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523"/>
                            </p:stCondLst>
                            <p:childTnLst>
                              <p:par>
                                <p:cTn id="14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" dur="540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1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1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2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7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>
                <p:cTn id="2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33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>
                <p:cTn id="3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video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39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xmlns="" id="{467E4D06-DA85-43CC-9242-08328F7DA6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>
                <a:solidFill>
                  <a:srgbClr val="FF0000"/>
                </a:solidFill>
              </a:rPr>
              <a:t>LEEP </a:t>
            </a:r>
            <a:r>
              <a:rPr lang="tr-TR" dirty="0" err="1">
                <a:solidFill>
                  <a:srgbClr val="FF0000"/>
                </a:solidFill>
              </a:rPr>
              <a:t>vs</a:t>
            </a:r>
            <a:r>
              <a:rPr lang="tr-TR" dirty="0">
                <a:solidFill>
                  <a:srgbClr val="FF0000"/>
                </a:solidFill>
              </a:rPr>
              <a:t> SOĞUK KONİZASYON</a:t>
            </a:r>
          </a:p>
        </p:txBody>
      </p:sp>
      <p:pic>
        <p:nvPicPr>
          <p:cNvPr id="4" name="İçerik Yer Tutucusu 3">
            <a:extLst>
              <a:ext uri="{FF2B5EF4-FFF2-40B4-BE49-F238E27FC236}">
                <a16:creationId xmlns:a16="http://schemas.microsoft.com/office/drawing/2014/main" xmlns="" id="{C78AD0E5-07F9-412A-8FC0-5FB3ABF1C4D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04734" y="1289154"/>
            <a:ext cx="8874177" cy="1214203"/>
          </a:xfrm>
          <a:prstGeom prst="rect">
            <a:avLst/>
          </a:prstGeom>
        </p:spPr>
      </p:pic>
      <p:sp>
        <p:nvSpPr>
          <p:cNvPr id="5" name="Dikdörtgen: Yuvarlatılmış Köşeler 4">
            <a:extLst>
              <a:ext uri="{FF2B5EF4-FFF2-40B4-BE49-F238E27FC236}">
                <a16:creationId xmlns:a16="http://schemas.microsoft.com/office/drawing/2014/main" xmlns="" id="{0408F382-F9A1-41D8-8834-AD87418C2D7E}"/>
              </a:ext>
            </a:extLst>
          </p:cNvPr>
          <p:cNvSpPr/>
          <p:nvPr/>
        </p:nvSpPr>
        <p:spPr>
          <a:xfrm>
            <a:off x="404734" y="2728210"/>
            <a:ext cx="3282846" cy="3207895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tr-TR" sz="2400" dirty="0">
                <a:solidFill>
                  <a:schemeClr val="tx1"/>
                </a:solidFill>
              </a:rPr>
              <a:t>7 RANDOMİZE KONTROLLU ÇALIŞMA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tr-TR" sz="2400" dirty="0">
                <a:solidFill>
                  <a:schemeClr val="tx1"/>
                </a:solidFill>
              </a:rPr>
              <a:t>1 PROSPEKTİF KOHORT ÇALIŞMASI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tr-TR" sz="2400" dirty="0">
                <a:solidFill>
                  <a:schemeClr val="tx1"/>
                </a:solidFill>
              </a:rPr>
              <a:t>12 RETROSPEKTİF KOHORT ÇALIŞMASI</a:t>
            </a:r>
          </a:p>
        </p:txBody>
      </p:sp>
      <p:sp>
        <p:nvSpPr>
          <p:cNvPr id="6" name="Dikdörtgen: Yuvarlatılmış Köşeler 5">
            <a:extLst>
              <a:ext uri="{FF2B5EF4-FFF2-40B4-BE49-F238E27FC236}">
                <a16:creationId xmlns:a16="http://schemas.microsoft.com/office/drawing/2014/main" xmlns="" id="{3C6B503B-D611-4211-9D40-DB9E04FB4B02}"/>
              </a:ext>
            </a:extLst>
          </p:cNvPr>
          <p:cNvSpPr/>
          <p:nvPr/>
        </p:nvSpPr>
        <p:spPr>
          <a:xfrm>
            <a:off x="4482059" y="2203554"/>
            <a:ext cx="7480092" cy="3732551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 algn="ctr">
              <a:buFont typeface="Arial" panose="020B0604020202020204" pitchFamily="34" charset="0"/>
              <a:buChar char="•"/>
            </a:pPr>
            <a:r>
              <a:rPr lang="tr-TR" sz="2800" b="1" dirty="0">
                <a:solidFill>
                  <a:schemeClr val="tx1"/>
                </a:solidFill>
              </a:rPr>
              <a:t>REKÜRRENS,CERRAHİ SINIR POZİTİFLİĞİ,REZİDÜEL HASTALIK,HEMORAJİ VE SERVİKAL STENOZ AÇISINDAN  HER İKİ TEKNİK ARASINDA ANLAMLI FARK YOK</a:t>
            </a:r>
          </a:p>
          <a:p>
            <a:pPr marL="285750" indent="-285750" algn="ctr">
              <a:buFont typeface="Arial" panose="020B0604020202020204" pitchFamily="34" charset="0"/>
              <a:buChar char="•"/>
            </a:pPr>
            <a:endParaRPr lang="tr-TR" sz="2800" b="1" dirty="0">
              <a:solidFill>
                <a:schemeClr val="tx1"/>
              </a:solidFill>
            </a:endParaRPr>
          </a:p>
          <a:p>
            <a:pPr marL="285750" indent="-285750" algn="ctr">
              <a:buFont typeface="Arial" panose="020B0604020202020204" pitchFamily="34" charset="0"/>
              <a:buChar char="•"/>
            </a:pPr>
            <a:r>
              <a:rPr lang="tr-TR" sz="2800" b="1" dirty="0">
                <a:solidFill>
                  <a:schemeClr val="tx1"/>
                </a:solidFill>
              </a:rPr>
              <a:t>ÇIKARTILAN DOKU MİKTARI KONİZASYONDA ANLAMLI OLARAK DAHA FAZLA</a:t>
            </a:r>
          </a:p>
        </p:txBody>
      </p:sp>
      <p:sp>
        <p:nvSpPr>
          <p:cNvPr id="8" name="Dikdörtgen: Yuvarlatılmış Köşeler 7">
            <a:extLst>
              <a:ext uri="{FF2B5EF4-FFF2-40B4-BE49-F238E27FC236}">
                <a16:creationId xmlns:a16="http://schemas.microsoft.com/office/drawing/2014/main" xmlns="" id="{C721AA22-16EE-4AF2-90AF-8F1DC0B90CD5}"/>
              </a:ext>
            </a:extLst>
          </p:cNvPr>
          <p:cNvSpPr/>
          <p:nvPr/>
        </p:nvSpPr>
        <p:spPr>
          <a:xfrm>
            <a:off x="4167266" y="6492876"/>
            <a:ext cx="7365167" cy="45526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i="1" dirty="0" err="1">
                <a:solidFill>
                  <a:schemeClr val="tx1"/>
                </a:solidFill>
              </a:rPr>
              <a:t>JiANG</a:t>
            </a:r>
            <a:r>
              <a:rPr lang="tr-TR" i="1" dirty="0">
                <a:solidFill>
                  <a:schemeClr val="tx1"/>
                </a:solidFill>
              </a:rPr>
              <a:t> Y et al ,2016</a:t>
            </a:r>
          </a:p>
        </p:txBody>
      </p:sp>
    </p:spTree>
    <p:extLst>
      <p:ext uri="{BB962C8B-B14F-4D97-AF65-F5344CB8AC3E}">
        <p14:creationId xmlns:p14="http://schemas.microsoft.com/office/powerpoint/2010/main" val="1273045050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xmlns="" id="{81C4A619-43CC-47AF-A48A-477EA8EC7B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>
                <a:solidFill>
                  <a:srgbClr val="FF0000"/>
                </a:solidFill>
              </a:rPr>
              <a:t>LEEP </a:t>
            </a:r>
            <a:r>
              <a:rPr lang="tr-TR" dirty="0" err="1">
                <a:solidFill>
                  <a:srgbClr val="FF0000"/>
                </a:solidFill>
              </a:rPr>
              <a:t>vs</a:t>
            </a:r>
            <a:r>
              <a:rPr lang="tr-TR" dirty="0">
                <a:solidFill>
                  <a:srgbClr val="FF0000"/>
                </a:solidFill>
              </a:rPr>
              <a:t> SOĞUK KONİZASYON</a:t>
            </a:r>
            <a:endParaRPr lang="tr-TR" dirty="0"/>
          </a:p>
        </p:txBody>
      </p:sp>
      <p:pic>
        <p:nvPicPr>
          <p:cNvPr id="4" name="İçerik Yer Tutucusu 3">
            <a:extLst>
              <a:ext uri="{FF2B5EF4-FFF2-40B4-BE49-F238E27FC236}">
                <a16:creationId xmlns:a16="http://schemas.microsoft.com/office/drawing/2014/main" xmlns="" id="{1C063098-95F9-493E-9A89-A6618304E8A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79685" y="1312075"/>
            <a:ext cx="10515600" cy="1325563"/>
          </a:xfrm>
          <a:prstGeom prst="rect">
            <a:avLst/>
          </a:prstGeom>
        </p:spPr>
      </p:pic>
      <p:sp>
        <p:nvSpPr>
          <p:cNvPr id="5" name="Dikdörtgen: Yuvarlatılmış Köşeler 4">
            <a:extLst>
              <a:ext uri="{FF2B5EF4-FFF2-40B4-BE49-F238E27FC236}">
                <a16:creationId xmlns:a16="http://schemas.microsoft.com/office/drawing/2014/main" xmlns="" id="{BB8280EF-023F-4E81-AA5C-BA8C4D623FDD}"/>
              </a:ext>
            </a:extLst>
          </p:cNvPr>
          <p:cNvSpPr/>
          <p:nvPr/>
        </p:nvSpPr>
        <p:spPr>
          <a:xfrm>
            <a:off x="659567" y="2727774"/>
            <a:ext cx="3852471" cy="4130225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i="1" u="sng" dirty="0">
                <a:solidFill>
                  <a:schemeClr val="tx1"/>
                </a:solidFill>
              </a:rPr>
              <a:t>CERRAHİ SINIR POZİTİFLİĞİ (18 ÇALIŞMA ,1552 HASTA) :</a:t>
            </a:r>
            <a:r>
              <a:rPr lang="tr-TR" dirty="0">
                <a:solidFill>
                  <a:schemeClr val="tx1"/>
                </a:solidFill>
              </a:rPr>
              <a:t>LEEP YAPILANLARDA ANLAMLI OLARAK DAHA FAZLA</a:t>
            </a:r>
          </a:p>
          <a:p>
            <a:pPr algn="ctr"/>
            <a:endParaRPr lang="tr-TR" dirty="0">
              <a:solidFill>
                <a:schemeClr val="tx1"/>
              </a:solidFill>
            </a:endParaRPr>
          </a:p>
          <a:p>
            <a:pPr algn="ctr"/>
            <a:r>
              <a:rPr lang="tr-TR" b="1" i="1" u="sng" dirty="0">
                <a:solidFill>
                  <a:schemeClr val="tx1"/>
                </a:solidFill>
              </a:rPr>
              <a:t>REKÜRRENS (5 ÇALIŞMA 319 HASTA):</a:t>
            </a:r>
            <a:r>
              <a:rPr lang="tr-TR" dirty="0">
                <a:solidFill>
                  <a:schemeClr val="tx1"/>
                </a:solidFill>
              </a:rPr>
              <a:t>LEEP VE KONİZASYON ARASINDA FARK YOK</a:t>
            </a:r>
          </a:p>
          <a:p>
            <a:pPr algn="ctr"/>
            <a:endParaRPr lang="tr-TR" dirty="0">
              <a:solidFill>
                <a:schemeClr val="tx1"/>
              </a:solidFill>
            </a:endParaRPr>
          </a:p>
          <a:p>
            <a:pPr algn="ctr"/>
            <a:r>
              <a:rPr lang="tr-TR" b="1" i="1" u="sng" dirty="0">
                <a:solidFill>
                  <a:schemeClr val="tx1"/>
                </a:solidFill>
              </a:rPr>
              <a:t>REZİDÜEL HASTALIK (4 ÇALIŞMA ,536 HASTA):</a:t>
            </a:r>
            <a:r>
              <a:rPr lang="tr-TR" dirty="0">
                <a:solidFill>
                  <a:schemeClr val="tx1"/>
                </a:solidFill>
              </a:rPr>
              <a:t>LEEP VE KONİZASYON ARASINDA FAR YOK </a:t>
            </a:r>
          </a:p>
        </p:txBody>
      </p:sp>
      <p:pic>
        <p:nvPicPr>
          <p:cNvPr id="6" name="Resim 5">
            <a:extLst>
              <a:ext uri="{FF2B5EF4-FFF2-40B4-BE49-F238E27FC236}">
                <a16:creationId xmlns:a16="http://schemas.microsoft.com/office/drawing/2014/main" xmlns="" id="{A808DF93-AAD5-4145-9068-54C9F54929A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54318" y="2546121"/>
            <a:ext cx="5257800" cy="4038273"/>
          </a:xfrm>
          <a:prstGeom prst="rect">
            <a:avLst/>
          </a:prstGeom>
        </p:spPr>
      </p:pic>
      <p:sp>
        <p:nvSpPr>
          <p:cNvPr id="7" name="Dikdörtgen: Yuvarlatılmış Köşeler 6">
            <a:extLst>
              <a:ext uri="{FF2B5EF4-FFF2-40B4-BE49-F238E27FC236}">
                <a16:creationId xmlns:a16="http://schemas.microsoft.com/office/drawing/2014/main" xmlns="" id="{1ECB2573-6BF8-435A-8675-F26C7616CB36}"/>
              </a:ext>
            </a:extLst>
          </p:cNvPr>
          <p:cNvSpPr/>
          <p:nvPr/>
        </p:nvSpPr>
        <p:spPr>
          <a:xfrm>
            <a:off x="4167266" y="6492876"/>
            <a:ext cx="7365167" cy="45526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i="1" dirty="0" err="1">
                <a:solidFill>
                  <a:schemeClr val="tx1"/>
                </a:solidFill>
              </a:rPr>
              <a:t>JiANG</a:t>
            </a:r>
            <a:r>
              <a:rPr lang="tr-TR" i="1" dirty="0">
                <a:solidFill>
                  <a:schemeClr val="tx1"/>
                </a:solidFill>
              </a:rPr>
              <a:t> Y et al ,2017</a:t>
            </a:r>
          </a:p>
        </p:txBody>
      </p:sp>
    </p:spTree>
    <p:extLst>
      <p:ext uri="{BB962C8B-B14F-4D97-AF65-F5344CB8AC3E}">
        <p14:creationId xmlns:p14="http://schemas.microsoft.com/office/powerpoint/2010/main" val="2125404444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Unvan 8"/>
          <p:cNvSpPr>
            <a:spLocks noGrp="1"/>
          </p:cNvSpPr>
          <p:nvPr>
            <p:ph type="title"/>
          </p:nvPr>
        </p:nvSpPr>
        <p:spPr>
          <a:xfrm>
            <a:off x="1094704" y="226968"/>
            <a:ext cx="10058400" cy="1450757"/>
          </a:xfrm>
        </p:spPr>
        <p:txBody>
          <a:bodyPr>
            <a:normAutofit/>
          </a:bodyPr>
          <a:lstStyle/>
          <a:p>
            <a:pPr algn="ctr"/>
            <a:r>
              <a:rPr lang="tr-TR" sz="3600" b="1" dirty="0" smtClean="0">
                <a:solidFill>
                  <a:srgbClr val="00B050"/>
                </a:solidFill>
                <a:latin typeface="Arial Black" charset="0"/>
                <a:ea typeface="Arial Black" charset="0"/>
                <a:cs typeface="Arial Black" charset="0"/>
              </a:rPr>
              <a:t>Gör &amp;</a:t>
            </a:r>
            <a:r>
              <a:rPr lang="tr-TR" sz="3600" b="1" dirty="0">
                <a:solidFill>
                  <a:srgbClr val="00B050"/>
                </a:solidFill>
                <a:latin typeface="Arial Black" charset="0"/>
                <a:ea typeface="Arial Black" charset="0"/>
                <a:cs typeface="Arial Black" charset="0"/>
              </a:rPr>
              <a:t> </a:t>
            </a:r>
            <a:r>
              <a:rPr lang="tr-TR" sz="3600" b="1" dirty="0" smtClean="0">
                <a:solidFill>
                  <a:srgbClr val="00B050"/>
                </a:solidFill>
                <a:latin typeface="Arial Black" charset="0"/>
                <a:ea typeface="Arial Black" charset="0"/>
                <a:cs typeface="Arial Black" charset="0"/>
              </a:rPr>
              <a:t>Tedavi </a:t>
            </a:r>
            <a:r>
              <a:rPr lang="tr-TR" sz="3600" b="1" smtClean="0">
                <a:solidFill>
                  <a:srgbClr val="00B050"/>
                </a:solidFill>
                <a:latin typeface="Arial Black" charset="0"/>
                <a:ea typeface="Arial Black" charset="0"/>
                <a:cs typeface="Arial Black" charset="0"/>
              </a:rPr>
              <a:t>Et Stratejisi</a:t>
            </a:r>
            <a:endParaRPr lang="tr-TR" sz="3600" b="1" dirty="0">
              <a:solidFill>
                <a:srgbClr val="00B050"/>
              </a:solidFill>
              <a:latin typeface="Arial Black" charset="0"/>
              <a:ea typeface="Arial Black" charset="0"/>
              <a:cs typeface="Arial Black" charset="0"/>
            </a:endParaRPr>
          </a:p>
        </p:txBody>
      </p:sp>
      <p:sp>
        <p:nvSpPr>
          <p:cNvPr id="10" name="İçerik Yer Tutucusu 9"/>
          <p:cNvSpPr>
            <a:spLocks noGrp="1"/>
          </p:cNvSpPr>
          <p:nvPr>
            <p:ph sz="half" idx="2"/>
          </p:nvPr>
        </p:nvSpPr>
        <p:spPr>
          <a:xfrm>
            <a:off x="907775" y="3683359"/>
            <a:ext cx="4310270" cy="2609511"/>
          </a:xfrm>
          <a:gradFill flip="none" rotWithShape="1">
            <a:gsLst>
              <a:gs pos="0">
                <a:schemeClr val="accent6">
                  <a:lumMod val="40000"/>
                  <a:lumOff val="60000"/>
                  <a:shade val="30000"/>
                  <a:satMod val="115000"/>
                </a:schemeClr>
              </a:gs>
              <a:gs pos="50000">
                <a:schemeClr val="accent6">
                  <a:lumMod val="40000"/>
                  <a:lumOff val="60000"/>
                  <a:shade val="67500"/>
                  <a:satMod val="115000"/>
                </a:schemeClr>
              </a:gs>
              <a:gs pos="100000">
                <a:schemeClr val="accent6">
                  <a:lumMod val="40000"/>
                  <a:lumOff val="60000"/>
                  <a:shade val="100000"/>
                  <a:satMod val="115000"/>
                </a:schemeClr>
              </a:gs>
            </a:gsLst>
            <a:lin ang="10800000" scaled="1"/>
            <a:tileRect/>
          </a:gradFill>
          <a:ln>
            <a:solidFill>
              <a:schemeClr val="accent6">
                <a:lumMod val="20000"/>
                <a:lumOff val="80000"/>
              </a:schemeClr>
            </a:solidFill>
          </a:ln>
        </p:spPr>
        <p:txBody>
          <a:bodyPr>
            <a:normAutofit/>
          </a:bodyPr>
          <a:lstStyle/>
          <a:p>
            <a:r>
              <a:rPr lang="tr-TR" dirty="0" err="1" smtClean="0">
                <a:solidFill>
                  <a:srgbClr val="1616BC"/>
                </a:solidFill>
              </a:rPr>
              <a:t>Reduced</a:t>
            </a:r>
            <a:r>
              <a:rPr lang="tr-TR" dirty="0" smtClean="0">
                <a:solidFill>
                  <a:srgbClr val="1616BC"/>
                </a:solidFill>
              </a:rPr>
              <a:t> </a:t>
            </a:r>
            <a:r>
              <a:rPr lang="tr-TR" dirty="0" err="1" smtClean="0">
                <a:solidFill>
                  <a:srgbClr val="1616BC"/>
                </a:solidFill>
              </a:rPr>
              <a:t>patient</a:t>
            </a:r>
            <a:r>
              <a:rPr lang="tr-TR" dirty="0" smtClean="0">
                <a:solidFill>
                  <a:srgbClr val="1616BC"/>
                </a:solidFill>
              </a:rPr>
              <a:t> </a:t>
            </a:r>
            <a:r>
              <a:rPr lang="tr-TR" dirty="0" err="1" smtClean="0">
                <a:solidFill>
                  <a:srgbClr val="1616BC"/>
                </a:solidFill>
              </a:rPr>
              <a:t>anxiety</a:t>
            </a:r>
            <a:endParaRPr lang="tr-TR" dirty="0" smtClean="0">
              <a:solidFill>
                <a:srgbClr val="1616BC"/>
              </a:solidFill>
            </a:endParaRPr>
          </a:p>
          <a:p>
            <a:r>
              <a:rPr lang="tr-TR" dirty="0" err="1" smtClean="0">
                <a:solidFill>
                  <a:srgbClr val="1616BC"/>
                </a:solidFill>
              </a:rPr>
              <a:t>Reduced</a:t>
            </a:r>
            <a:r>
              <a:rPr lang="tr-TR" dirty="0" smtClean="0">
                <a:solidFill>
                  <a:srgbClr val="1616BC"/>
                </a:solidFill>
              </a:rPr>
              <a:t> </a:t>
            </a:r>
            <a:r>
              <a:rPr lang="tr-TR" dirty="0" err="1" smtClean="0">
                <a:solidFill>
                  <a:srgbClr val="1616BC"/>
                </a:solidFill>
              </a:rPr>
              <a:t>number</a:t>
            </a:r>
            <a:r>
              <a:rPr lang="tr-TR" dirty="0" smtClean="0">
                <a:solidFill>
                  <a:srgbClr val="1616BC"/>
                </a:solidFill>
              </a:rPr>
              <a:t> of </a:t>
            </a:r>
            <a:r>
              <a:rPr lang="tr-TR" dirty="0" err="1" smtClean="0">
                <a:solidFill>
                  <a:srgbClr val="1616BC"/>
                </a:solidFill>
              </a:rPr>
              <a:t>medical</a:t>
            </a:r>
            <a:r>
              <a:rPr lang="tr-TR" dirty="0" smtClean="0">
                <a:solidFill>
                  <a:srgbClr val="1616BC"/>
                </a:solidFill>
              </a:rPr>
              <a:t> </a:t>
            </a:r>
            <a:r>
              <a:rPr lang="tr-TR" dirty="0" err="1" smtClean="0">
                <a:solidFill>
                  <a:srgbClr val="1616BC"/>
                </a:solidFill>
              </a:rPr>
              <a:t>visits</a:t>
            </a:r>
            <a:endParaRPr lang="tr-TR" dirty="0" smtClean="0">
              <a:solidFill>
                <a:srgbClr val="1616BC"/>
              </a:solidFill>
            </a:endParaRPr>
          </a:p>
          <a:p>
            <a:r>
              <a:rPr lang="tr-TR" dirty="0" err="1" smtClean="0">
                <a:solidFill>
                  <a:srgbClr val="1616BC"/>
                </a:solidFill>
              </a:rPr>
              <a:t>Reduced</a:t>
            </a:r>
            <a:r>
              <a:rPr lang="tr-TR" dirty="0" smtClean="0">
                <a:solidFill>
                  <a:srgbClr val="1616BC"/>
                </a:solidFill>
              </a:rPr>
              <a:t> </a:t>
            </a:r>
            <a:r>
              <a:rPr lang="tr-TR" dirty="0" err="1" smtClean="0">
                <a:solidFill>
                  <a:srgbClr val="1616BC"/>
                </a:solidFill>
              </a:rPr>
              <a:t>travel</a:t>
            </a:r>
            <a:r>
              <a:rPr lang="tr-TR" dirty="0" smtClean="0">
                <a:solidFill>
                  <a:srgbClr val="1616BC"/>
                </a:solidFill>
              </a:rPr>
              <a:t> </a:t>
            </a:r>
            <a:r>
              <a:rPr lang="tr-TR" dirty="0" err="1" smtClean="0">
                <a:solidFill>
                  <a:srgbClr val="1616BC"/>
                </a:solidFill>
              </a:rPr>
              <a:t>cost</a:t>
            </a:r>
            <a:endParaRPr lang="tr-TR" dirty="0" smtClean="0">
              <a:solidFill>
                <a:srgbClr val="1616BC"/>
              </a:solidFill>
            </a:endParaRPr>
          </a:p>
          <a:p>
            <a:r>
              <a:rPr lang="tr-TR" dirty="0" err="1" smtClean="0">
                <a:solidFill>
                  <a:srgbClr val="1616BC"/>
                </a:solidFill>
              </a:rPr>
              <a:t>Prevention</a:t>
            </a:r>
            <a:r>
              <a:rPr lang="tr-TR" dirty="0" smtClean="0">
                <a:solidFill>
                  <a:srgbClr val="1616BC"/>
                </a:solidFill>
              </a:rPr>
              <a:t> </a:t>
            </a:r>
            <a:r>
              <a:rPr lang="tr-TR" dirty="0" err="1" smtClean="0">
                <a:solidFill>
                  <a:srgbClr val="1616BC"/>
                </a:solidFill>
              </a:rPr>
              <a:t>from</a:t>
            </a:r>
            <a:r>
              <a:rPr lang="tr-TR" dirty="0" smtClean="0">
                <a:solidFill>
                  <a:srgbClr val="1616BC"/>
                </a:solidFill>
              </a:rPr>
              <a:t> </a:t>
            </a:r>
            <a:r>
              <a:rPr lang="tr-TR" dirty="0" err="1" smtClean="0">
                <a:solidFill>
                  <a:srgbClr val="1616BC"/>
                </a:solidFill>
              </a:rPr>
              <a:t>dropout</a:t>
            </a:r>
            <a:r>
              <a:rPr lang="tr-TR" dirty="0" smtClean="0">
                <a:solidFill>
                  <a:srgbClr val="1616BC"/>
                </a:solidFill>
              </a:rPr>
              <a:t> of </a:t>
            </a:r>
            <a:r>
              <a:rPr lang="tr-TR" dirty="0" err="1" smtClean="0">
                <a:solidFill>
                  <a:srgbClr val="1616BC"/>
                </a:solidFill>
              </a:rPr>
              <a:t>patient</a:t>
            </a:r>
            <a:r>
              <a:rPr lang="tr-TR" dirty="0" smtClean="0">
                <a:solidFill>
                  <a:srgbClr val="1616BC"/>
                </a:solidFill>
              </a:rPr>
              <a:t> </a:t>
            </a:r>
            <a:r>
              <a:rPr lang="tr-TR" dirty="0" err="1" smtClean="0">
                <a:solidFill>
                  <a:srgbClr val="1616BC"/>
                </a:solidFill>
              </a:rPr>
              <a:t>before</a:t>
            </a:r>
            <a:r>
              <a:rPr lang="tr-TR" dirty="0" smtClean="0">
                <a:solidFill>
                  <a:srgbClr val="1616BC"/>
                </a:solidFill>
              </a:rPr>
              <a:t> </a:t>
            </a:r>
            <a:r>
              <a:rPr lang="tr-TR" dirty="0" err="1" smtClean="0">
                <a:solidFill>
                  <a:srgbClr val="1616BC"/>
                </a:solidFill>
              </a:rPr>
              <a:t>treatment</a:t>
            </a:r>
            <a:endParaRPr lang="tr-TR" dirty="0" smtClean="0">
              <a:solidFill>
                <a:srgbClr val="1616BC"/>
              </a:solidFill>
            </a:endParaRPr>
          </a:p>
          <a:p>
            <a:r>
              <a:rPr lang="tr-TR" dirty="0" err="1" smtClean="0">
                <a:solidFill>
                  <a:srgbClr val="1616BC"/>
                </a:solidFill>
              </a:rPr>
              <a:t>Avoid</a:t>
            </a:r>
            <a:r>
              <a:rPr lang="tr-TR" dirty="0" smtClean="0">
                <a:solidFill>
                  <a:srgbClr val="1616BC"/>
                </a:solidFill>
              </a:rPr>
              <a:t> </a:t>
            </a:r>
            <a:r>
              <a:rPr lang="tr-TR" dirty="0" err="1" smtClean="0">
                <a:solidFill>
                  <a:srgbClr val="1616BC"/>
                </a:solidFill>
              </a:rPr>
              <a:t>the</a:t>
            </a:r>
            <a:r>
              <a:rPr lang="tr-TR" dirty="0" smtClean="0">
                <a:solidFill>
                  <a:srgbClr val="1616BC"/>
                </a:solidFill>
              </a:rPr>
              <a:t> </a:t>
            </a:r>
            <a:r>
              <a:rPr lang="tr-TR" dirty="0" err="1" smtClean="0">
                <a:solidFill>
                  <a:srgbClr val="1616BC"/>
                </a:solidFill>
              </a:rPr>
              <a:t>skip</a:t>
            </a:r>
            <a:r>
              <a:rPr lang="tr-TR" dirty="0" smtClean="0">
                <a:solidFill>
                  <a:srgbClr val="1616BC"/>
                </a:solidFill>
              </a:rPr>
              <a:t> </a:t>
            </a:r>
            <a:r>
              <a:rPr lang="tr-TR" dirty="0" err="1" smtClean="0">
                <a:solidFill>
                  <a:srgbClr val="1616BC"/>
                </a:solidFill>
              </a:rPr>
              <a:t>lesion</a:t>
            </a:r>
            <a:endParaRPr lang="tr-TR" dirty="0">
              <a:solidFill>
                <a:srgbClr val="1616BC"/>
              </a:solidFill>
            </a:endParaRPr>
          </a:p>
        </p:txBody>
      </p:sp>
      <p:sp>
        <p:nvSpPr>
          <p:cNvPr id="11" name="İçerik Yer Tutucusu 9"/>
          <p:cNvSpPr txBox="1">
            <a:spLocks/>
          </p:cNvSpPr>
          <p:nvPr/>
        </p:nvSpPr>
        <p:spPr>
          <a:xfrm>
            <a:off x="6380922" y="3683359"/>
            <a:ext cx="4194313" cy="2609512"/>
          </a:xfrm>
          <a:prstGeom prst="rect">
            <a:avLst/>
          </a:prstGeom>
          <a:gradFill flip="none" rotWithShape="1">
            <a:gsLst>
              <a:gs pos="0">
                <a:srgbClr val="A50021">
                  <a:tint val="66000"/>
                  <a:satMod val="160000"/>
                </a:srgbClr>
              </a:gs>
              <a:gs pos="50000">
                <a:srgbClr val="A50021">
                  <a:tint val="44500"/>
                  <a:satMod val="160000"/>
                </a:srgbClr>
              </a:gs>
              <a:gs pos="100000">
                <a:srgbClr val="A50021">
                  <a:tint val="23500"/>
                  <a:satMod val="160000"/>
                </a:srgbClr>
              </a:gs>
            </a:gsLst>
            <a:lin ang="16200000" scaled="1"/>
            <a:tileRect/>
          </a:gradFill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endParaRPr lang="tr-TR" b="1" dirty="0" smtClean="0"/>
          </a:p>
          <a:p>
            <a:pPr marL="0" indent="0" algn="ctr">
              <a:buNone/>
            </a:pPr>
            <a:endParaRPr lang="tr-TR" b="1" dirty="0"/>
          </a:p>
          <a:p>
            <a:pPr marL="0" indent="0" algn="ctr">
              <a:buNone/>
            </a:pPr>
            <a:r>
              <a:rPr lang="tr-TR" sz="3400" b="1" dirty="0" err="1" smtClean="0"/>
              <a:t>Overtreatment</a:t>
            </a:r>
            <a:endParaRPr lang="tr-TR" sz="3400" b="1" dirty="0" smtClean="0"/>
          </a:p>
        </p:txBody>
      </p:sp>
      <p:pic>
        <p:nvPicPr>
          <p:cNvPr id="13" name="İçerik Yer Tutucusu 12"/>
          <p:cNvPicPr>
            <a:picLocks noGrp="1" noChangeAspect="1"/>
          </p:cNvPicPr>
          <p:nvPr>
            <p:ph sz="half" idx="1"/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5793" y="1843905"/>
            <a:ext cx="2089981" cy="1839453"/>
          </a:xfrm>
        </p:spPr>
      </p:pic>
      <p:pic>
        <p:nvPicPr>
          <p:cNvPr id="14" name="Resim 13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2344" y="1843905"/>
            <a:ext cx="2111718" cy="18394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41697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İçerik Yer Tutucusu 3">
            <a:extLst>
              <a:ext uri="{FF2B5EF4-FFF2-40B4-BE49-F238E27FC236}">
                <a16:creationId xmlns="" xmlns:a16="http://schemas.microsoft.com/office/drawing/2014/main" id="{D1B513E1-35EE-4C51-8E6E-2A48CE8BC76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289897" y="0"/>
            <a:ext cx="9763621" cy="1783725"/>
          </a:xfrm>
          <a:prstGeom prst="rect">
            <a:avLst/>
          </a:prstGeom>
        </p:spPr>
      </p:pic>
      <p:graphicFrame>
        <p:nvGraphicFramePr>
          <p:cNvPr id="6" name="Tablo 5">
            <a:extLst>
              <a:ext uri="{FF2B5EF4-FFF2-40B4-BE49-F238E27FC236}">
                <a16:creationId xmlns="" xmlns:a16="http://schemas.microsoft.com/office/drawing/2014/main" id="{A46CDCC5-3B2A-44BC-A962-368C92EC8E4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8559718"/>
              </p:ext>
            </p:extLst>
          </p:nvPr>
        </p:nvGraphicFramePr>
        <p:xfrm>
          <a:off x="816827" y="2035952"/>
          <a:ext cx="10709763" cy="4245449"/>
        </p:xfrm>
        <a:graphic>
          <a:graphicData uri="http://schemas.openxmlformats.org/drawingml/2006/table">
            <a:tbl>
              <a:tblPr firstRow="1" firstCol="1" bandRow="1">
                <a:tableStyleId>{9DCAF9ED-07DC-4A11-8D7F-57B35C25682E}</a:tableStyleId>
              </a:tblPr>
              <a:tblGrid>
                <a:gridCol w="6122570">
                  <a:extLst>
                    <a:ext uri="{9D8B030D-6E8A-4147-A177-3AD203B41FA5}">
                      <a16:colId xmlns="" xmlns:a16="http://schemas.microsoft.com/office/drawing/2014/main" val="3548821596"/>
                    </a:ext>
                  </a:extLst>
                </a:gridCol>
                <a:gridCol w="4587193">
                  <a:extLst>
                    <a:ext uri="{9D8B030D-6E8A-4147-A177-3AD203B41FA5}">
                      <a16:colId xmlns="" xmlns:a16="http://schemas.microsoft.com/office/drawing/2014/main" val="465425249"/>
                    </a:ext>
                  </a:extLst>
                </a:gridCol>
              </a:tblGrid>
              <a:tr h="751253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tr-TR" sz="1800" b="1" i="0" dirty="0">
                          <a:effectLst/>
                          <a:latin typeface="Arial Black" charset="0"/>
                          <a:ea typeface="Arial Black" charset="0"/>
                          <a:cs typeface="Arial Black" charset="0"/>
                        </a:rPr>
                        <a:t>Grup</a:t>
                      </a:r>
                      <a:endParaRPr lang="tr-TR" sz="1800" b="1" i="0" dirty="0">
                        <a:solidFill>
                          <a:srgbClr val="C45911"/>
                        </a:solidFill>
                        <a:effectLst/>
                        <a:latin typeface="Arial Black" charset="0"/>
                        <a:ea typeface="Arial Black" charset="0"/>
                        <a:cs typeface="Arial Black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tr-TR" sz="1800" b="1" i="0" dirty="0">
                          <a:effectLst/>
                          <a:latin typeface="Arial Black" charset="0"/>
                          <a:ea typeface="Arial Black" charset="0"/>
                          <a:cs typeface="Arial Black" charset="0"/>
                        </a:rPr>
                        <a:t>Gereksiz yere tedavi </a:t>
                      </a:r>
                      <a:r>
                        <a:rPr lang="tr-TR" sz="1800" b="1" i="0" dirty="0" smtClean="0">
                          <a:effectLst/>
                          <a:latin typeface="Arial Black" charset="0"/>
                          <a:ea typeface="Arial Black" charset="0"/>
                          <a:cs typeface="Arial Black" charset="0"/>
                        </a:rPr>
                        <a:t>oranı (%)</a:t>
                      </a:r>
                      <a:endParaRPr lang="tr-TR" sz="1800" b="1" i="0" dirty="0">
                        <a:solidFill>
                          <a:srgbClr val="C45911"/>
                        </a:solidFill>
                        <a:effectLst/>
                        <a:latin typeface="Arial Black" charset="0"/>
                        <a:ea typeface="Arial Black" charset="0"/>
                        <a:cs typeface="Arial Black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39455724"/>
                  </a:ext>
                </a:extLst>
              </a:tr>
              <a:tr h="873549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tr-TR" sz="1800" b="1" i="0" dirty="0" err="1">
                          <a:solidFill>
                            <a:srgbClr val="1616BC"/>
                          </a:solidFill>
                          <a:effectLst/>
                          <a:latin typeface="Arial Black" charset="0"/>
                          <a:ea typeface="Arial Black" charset="0"/>
                          <a:cs typeface="Arial Black" charset="0"/>
                        </a:rPr>
                        <a:t>Smear</a:t>
                      </a:r>
                      <a:r>
                        <a:rPr lang="tr-TR" sz="1800" b="1" i="0" dirty="0">
                          <a:solidFill>
                            <a:srgbClr val="1616BC"/>
                          </a:solidFill>
                          <a:effectLst/>
                          <a:latin typeface="Arial Black" charset="0"/>
                          <a:ea typeface="Arial Black" charset="0"/>
                          <a:cs typeface="Arial Black" charset="0"/>
                        </a:rPr>
                        <a:t> </a:t>
                      </a:r>
                      <a:r>
                        <a:rPr lang="tr-TR" sz="1800" b="1" i="0" dirty="0" err="1">
                          <a:solidFill>
                            <a:srgbClr val="1616BC"/>
                          </a:solidFill>
                          <a:effectLst/>
                          <a:latin typeface="Arial Black" charset="0"/>
                          <a:ea typeface="Arial Black" charset="0"/>
                          <a:cs typeface="Arial Black" charset="0"/>
                        </a:rPr>
                        <a:t>high</a:t>
                      </a:r>
                      <a:r>
                        <a:rPr lang="tr-TR" sz="1800" b="1" i="0" dirty="0">
                          <a:solidFill>
                            <a:srgbClr val="1616BC"/>
                          </a:solidFill>
                          <a:effectLst/>
                          <a:latin typeface="Arial Black" charset="0"/>
                          <a:ea typeface="Arial Black" charset="0"/>
                          <a:cs typeface="Arial Black" charset="0"/>
                        </a:rPr>
                        <a:t> </a:t>
                      </a:r>
                      <a:r>
                        <a:rPr lang="tr-TR" sz="1800" b="1" i="0" dirty="0" err="1">
                          <a:solidFill>
                            <a:srgbClr val="1616BC"/>
                          </a:solidFill>
                          <a:effectLst/>
                          <a:latin typeface="Arial Black" charset="0"/>
                          <a:ea typeface="Arial Black" charset="0"/>
                          <a:cs typeface="Arial Black" charset="0"/>
                        </a:rPr>
                        <a:t>grade</a:t>
                      </a:r>
                      <a:r>
                        <a:rPr lang="tr-TR" sz="1800" b="1" i="0" dirty="0">
                          <a:solidFill>
                            <a:srgbClr val="1616BC"/>
                          </a:solidFill>
                          <a:effectLst/>
                          <a:latin typeface="Arial Black" charset="0"/>
                          <a:ea typeface="Arial Black" charset="0"/>
                          <a:cs typeface="Arial Black" charset="0"/>
                        </a:rPr>
                        <a:t>/</a:t>
                      </a: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tr-TR" sz="1800" b="1" i="0" dirty="0" err="1">
                          <a:solidFill>
                            <a:srgbClr val="1616BC"/>
                          </a:solidFill>
                          <a:effectLst/>
                          <a:latin typeface="Arial Black" charset="0"/>
                          <a:ea typeface="Arial Black" charset="0"/>
                          <a:cs typeface="Arial Black" charset="0"/>
                        </a:rPr>
                        <a:t>Kolposkopi</a:t>
                      </a:r>
                      <a:r>
                        <a:rPr lang="tr-TR" sz="1800" b="1" i="0" dirty="0">
                          <a:solidFill>
                            <a:srgbClr val="1616BC"/>
                          </a:solidFill>
                          <a:effectLst/>
                          <a:latin typeface="Arial Black" charset="0"/>
                          <a:ea typeface="Arial Black" charset="0"/>
                          <a:cs typeface="Arial Black" charset="0"/>
                        </a:rPr>
                        <a:t> </a:t>
                      </a:r>
                      <a:r>
                        <a:rPr lang="tr-TR" sz="1800" b="1" i="0" dirty="0" err="1">
                          <a:solidFill>
                            <a:srgbClr val="1616BC"/>
                          </a:solidFill>
                          <a:effectLst/>
                          <a:latin typeface="Arial Black" charset="0"/>
                          <a:ea typeface="Arial Black" charset="0"/>
                          <a:cs typeface="Arial Black" charset="0"/>
                        </a:rPr>
                        <a:t>high</a:t>
                      </a:r>
                      <a:r>
                        <a:rPr lang="tr-TR" sz="1800" b="1" i="0" dirty="0">
                          <a:solidFill>
                            <a:srgbClr val="1616BC"/>
                          </a:solidFill>
                          <a:effectLst/>
                          <a:latin typeface="Arial Black" charset="0"/>
                          <a:ea typeface="Arial Black" charset="0"/>
                          <a:cs typeface="Arial Black" charset="0"/>
                        </a:rPr>
                        <a:t> </a:t>
                      </a:r>
                      <a:r>
                        <a:rPr lang="tr-TR" sz="1800" b="1" i="0" dirty="0" err="1">
                          <a:solidFill>
                            <a:srgbClr val="1616BC"/>
                          </a:solidFill>
                          <a:effectLst/>
                          <a:latin typeface="Arial Black" charset="0"/>
                          <a:ea typeface="Arial Black" charset="0"/>
                          <a:cs typeface="Arial Black" charset="0"/>
                        </a:rPr>
                        <a:t>grade</a:t>
                      </a:r>
                      <a:r>
                        <a:rPr lang="tr-TR" sz="1800" b="1" i="0" dirty="0">
                          <a:solidFill>
                            <a:srgbClr val="1616BC"/>
                          </a:solidFill>
                          <a:effectLst/>
                          <a:latin typeface="Arial Black" charset="0"/>
                          <a:ea typeface="Arial Black" charset="0"/>
                          <a:cs typeface="Arial Black" charset="0"/>
                        </a:rPr>
                        <a:t> bulgular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tr-TR" sz="1800" b="1" i="0" dirty="0">
                          <a:solidFill>
                            <a:srgbClr val="1616BC"/>
                          </a:solidFill>
                          <a:effectLst/>
                          <a:latin typeface="Arial Black" charset="0"/>
                          <a:ea typeface="Arial Black" charset="0"/>
                          <a:cs typeface="Arial Black" charset="0"/>
                        </a:rPr>
                        <a:t>11.6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574984808"/>
                  </a:ext>
                </a:extLst>
              </a:tr>
              <a:tr h="873549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tr-TR" sz="1800" b="1" i="0" dirty="0" err="1">
                          <a:solidFill>
                            <a:srgbClr val="1616BC"/>
                          </a:solidFill>
                          <a:effectLst/>
                          <a:latin typeface="Arial Black" charset="0"/>
                          <a:ea typeface="Arial Black" charset="0"/>
                          <a:cs typeface="Arial Black" charset="0"/>
                        </a:rPr>
                        <a:t>Smear</a:t>
                      </a:r>
                      <a:r>
                        <a:rPr lang="tr-TR" sz="1800" b="1" i="0" dirty="0">
                          <a:solidFill>
                            <a:srgbClr val="1616BC"/>
                          </a:solidFill>
                          <a:effectLst/>
                          <a:latin typeface="Arial Black" charset="0"/>
                          <a:ea typeface="Arial Black" charset="0"/>
                          <a:cs typeface="Arial Black" charset="0"/>
                        </a:rPr>
                        <a:t> </a:t>
                      </a:r>
                      <a:r>
                        <a:rPr lang="tr-TR" sz="1800" b="1" i="0" dirty="0" err="1">
                          <a:solidFill>
                            <a:srgbClr val="1616BC"/>
                          </a:solidFill>
                          <a:effectLst/>
                          <a:latin typeface="Arial Black" charset="0"/>
                          <a:ea typeface="Arial Black" charset="0"/>
                          <a:cs typeface="Arial Black" charset="0"/>
                        </a:rPr>
                        <a:t>high</a:t>
                      </a:r>
                      <a:r>
                        <a:rPr lang="tr-TR" sz="1800" b="1" i="0" dirty="0">
                          <a:solidFill>
                            <a:srgbClr val="1616BC"/>
                          </a:solidFill>
                          <a:effectLst/>
                          <a:latin typeface="Arial Black" charset="0"/>
                          <a:ea typeface="Arial Black" charset="0"/>
                          <a:cs typeface="Arial Black" charset="0"/>
                        </a:rPr>
                        <a:t> </a:t>
                      </a:r>
                      <a:r>
                        <a:rPr lang="tr-TR" sz="1800" b="1" i="0" dirty="0" err="1">
                          <a:solidFill>
                            <a:srgbClr val="1616BC"/>
                          </a:solidFill>
                          <a:effectLst/>
                          <a:latin typeface="Arial Black" charset="0"/>
                          <a:ea typeface="Arial Black" charset="0"/>
                          <a:cs typeface="Arial Black" charset="0"/>
                        </a:rPr>
                        <a:t>grade</a:t>
                      </a:r>
                      <a:r>
                        <a:rPr lang="tr-TR" sz="1800" b="1" i="0" dirty="0">
                          <a:solidFill>
                            <a:srgbClr val="1616BC"/>
                          </a:solidFill>
                          <a:effectLst/>
                          <a:latin typeface="Arial Black" charset="0"/>
                          <a:ea typeface="Arial Black" charset="0"/>
                          <a:cs typeface="Arial Black" charset="0"/>
                        </a:rPr>
                        <a:t>/</a:t>
                      </a: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tr-TR" sz="1800" b="1" i="0" dirty="0" err="1">
                          <a:solidFill>
                            <a:srgbClr val="1616BC"/>
                          </a:solidFill>
                          <a:effectLst/>
                          <a:latin typeface="Arial Black" charset="0"/>
                          <a:ea typeface="Arial Black" charset="0"/>
                          <a:cs typeface="Arial Black" charset="0"/>
                        </a:rPr>
                        <a:t>Koposkopi</a:t>
                      </a:r>
                      <a:r>
                        <a:rPr lang="tr-TR" sz="1800" b="1" i="0" dirty="0">
                          <a:solidFill>
                            <a:srgbClr val="1616BC"/>
                          </a:solidFill>
                          <a:effectLst/>
                          <a:latin typeface="Arial Black" charset="0"/>
                          <a:ea typeface="Arial Black" charset="0"/>
                          <a:cs typeface="Arial Black" charset="0"/>
                        </a:rPr>
                        <a:t> </a:t>
                      </a:r>
                      <a:r>
                        <a:rPr lang="tr-TR" sz="1800" b="1" i="0" dirty="0" err="1">
                          <a:solidFill>
                            <a:srgbClr val="1616BC"/>
                          </a:solidFill>
                          <a:effectLst/>
                          <a:latin typeface="Arial Black" charset="0"/>
                          <a:ea typeface="Arial Black" charset="0"/>
                          <a:cs typeface="Arial Black" charset="0"/>
                        </a:rPr>
                        <a:t>low</a:t>
                      </a:r>
                      <a:r>
                        <a:rPr lang="tr-TR" sz="1800" b="1" i="0" dirty="0">
                          <a:solidFill>
                            <a:srgbClr val="1616BC"/>
                          </a:solidFill>
                          <a:effectLst/>
                          <a:latin typeface="Arial Black" charset="0"/>
                          <a:ea typeface="Arial Black" charset="0"/>
                          <a:cs typeface="Arial Black" charset="0"/>
                        </a:rPr>
                        <a:t> </a:t>
                      </a:r>
                      <a:r>
                        <a:rPr lang="tr-TR" sz="1800" b="1" i="0" dirty="0" err="1">
                          <a:solidFill>
                            <a:srgbClr val="1616BC"/>
                          </a:solidFill>
                          <a:effectLst/>
                          <a:latin typeface="Arial Black" charset="0"/>
                          <a:ea typeface="Arial Black" charset="0"/>
                          <a:cs typeface="Arial Black" charset="0"/>
                        </a:rPr>
                        <a:t>grade</a:t>
                      </a:r>
                      <a:r>
                        <a:rPr lang="tr-TR" sz="1800" b="1" i="0" dirty="0">
                          <a:solidFill>
                            <a:srgbClr val="1616BC"/>
                          </a:solidFill>
                          <a:effectLst/>
                          <a:latin typeface="Arial Black" charset="0"/>
                          <a:ea typeface="Arial Black" charset="0"/>
                          <a:cs typeface="Arial Black" charset="0"/>
                        </a:rPr>
                        <a:t> bulgular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tr-TR" sz="1800" b="1" i="0" dirty="0">
                          <a:solidFill>
                            <a:srgbClr val="1616BC"/>
                          </a:solidFill>
                          <a:effectLst/>
                          <a:latin typeface="Arial Black" charset="0"/>
                          <a:ea typeface="Arial Black" charset="0"/>
                          <a:cs typeface="Arial Black" charset="0"/>
                        </a:rPr>
                        <a:t>29.3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664603355"/>
                  </a:ext>
                </a:extLst>
              </a:tr>
              <a:tr h="873549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tr-TR" sz="1800" b="1" i="0" dirty="0" err="1">
                          <a:solidFill>
                            <a:srgbClr val="1616BC"/>
                          </a:solidFill>
                          <a:effectLst/>
                          <a:latin typeface="Arial Black" charset="0"/>
                          <a:ea typeface="Arial Black" charset="0"/>
                          <a:cs typeface="Arial Black" charset="0"/>
                        </a:rPr>
                        <a:t>Smear</a:t>
                      </a:r>
                      <a:r>
                        <a:rPr lang="tr-TR" sz="1800" b="1" i="0" dirty="0">
                          <a:solidFill>
                            <a:srgbClr val="1616BC"/>
                          </a:solidFill>
                          <a:effectLst/>
                          <a:latin typeface="Arial Black" charset="0"/>
                          <a:ea typeface="Arial Black" charset="0"/>
                          <a:cs typeface="Arial Black" charset="0"/>
                        </a:rPr>
                        <a:t> </a:t>
                      </a:r>
                      <a:r>
                        <a:rPr lang="tr-TR" sz="1800" b="1" i="0" dirty="0" err="1">
                          <a:solidFill>
                            <a:srgbClr val="1616BC"/>
                          </a:solidFill>
                          <a:effectLst/>
                          <a:latin typeface="Arial Black" charset="0"/>
                          <a:ea typeface="Arial Black" charset="0"/>
                          <a:cs typeface="Arial Black" charset="0"/>
                        </a:rPr>
                        <a:t>low</a:t>
                      </a:r>
                      <a:r>
                        <a:rPr lang="tr-TR" sz="1800" b="1" i="0" dirty="0">
                          <a:solidFill>
                            <a:srgbClr val="1616BC"/>
                          </a:solidFill>
                          <a:effectLst/>
                          <a:latin typeface="Arial Black" charset="0"/>
                          <a:ea typeface="Arial Black" charset="0"/>
                          <a:cs typeface="Arial Black" charset="0"/>
                        </a:rPr>
                        <a:t> </a:t>
                      </a:r>
                      <a:r>
                        <a:rPr lang="tr-TR" sz="1800" b="1" i="0" dirty="0" err="1">
                          <a:solidFill>
                            <a:srgbClr val="1616BC"/>
                          </a:solidFill>
                          <a:effectLst/>
                          <a:latin typeface="Arial Black" charset="0"/>
                          <a:ea typeface="Arial Black" charset="0"/>
                          <a:cs typeface="Arial Black" charset="0"/>
                        </a:rPr>
                        <a:t>grade</a:t>
                      </a:r>
                      <a:r>
                        <a:rPr lang="tr-TR" sz="1800" b="1" i="0" dirty="0">
                          <a:solidFill>
                            <a:srgbClr val="1616BC"/>
                          </a:solidFill>
                          <a:effectLst/>
                          <a:latin typeface="Arial Black" charset="0"/>
                          <a:ea typeface="Arial Black" charset="0"/>
                          <a:cs typeface="Arial Black" charset="0"/>
                        </a:rPr>
                        <a:t>/</a:t>
                      </a: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tr-TR" sz="1800" b="1" i="0" dirty="0" err="1">
                          <a:solidFill>
                            <a:srgbClr val="1616BC"/>
                          </a:solidFill>
                          <a:effectLst/>
                          <a:latin typeface="Arial Black" charset="0"/>
                          <a:ea typeface="Arial Black" charset="0"/>
                          <a:cs typeface="Arial Black" charset="0"/>
                        </a:rPr>
                        <a:t>Kolposkopi</a:t>
                      </a:r>
                      <a:r>
                        <a:rPr lang="tr-TR" sz="1800" b="1" i="0" dirty="0">
                          <a:solidFill>
                            <a:srgbClr val="1616BC"/>
                          </a:solidFill>
                          <a:effectLst/>
                          <a:latin typeface="Arial Black" charset="0"/>
                          <a:ea typeface="Arial Black" charset="0"/>
                          <a:cs typeface="Arial Black" charset="0"/>
                        </a:rPr>
                        <a:t> </a:t>
                      </a:r>
                      <a:r>
                        <a:rPr lang="tr-TR" sz="1800" b="1" i="0" dirty="0" err="1">
                          <a:solidFill>
                            <a:srgbClr val="1616BC"/>
                          </a:solidFill>
                          <a:effectLst/>
                          <a:latin typeface="Arial Black" charset="0"/>
                          <a:ea typeface="Arial Black" charset="0"/>
                          <a:cs typeface="Arial Black" charset="0"/>
                        </a:rPr>
                        <a:t>high</a:t>
                      </a:r>
                      <a:r>
                        <a:rPr lang="tr-TR" sz="1800" b="1" i="0" dirty="0">
                          <a:solidFill>
                            <a:srgbClr val="1616BC"/>
                          </a:solidFill>
                          <a:effectLst/>
                          <a:latin typeface="Arial Black" charset="0"/>
                          <a:ea typeface="Arial Black" charset="0"/>
                          <a:cs typeface="Arial Black" charset="0"/>
                        </a:rPr>
                        <a:t> </a:t>
                      </a:r>
                      <a:r>
                        <a:rPr lang="tr-TR" sz="1800" b="1" i="0" dirty="0" err="1">
                          <a:solidFill>
                            <a:srgbClr val="1616BC"/>
                          </a:solidFill>
                          <a:effectLst/>
                          <a:latin typeface="Arial Black" charset="0"/>
                          <a:ea typeface="Arial Black" charset="0"/>
                          <a:cs typeface="Arial Black" charset="0"/>
                        </a:rPr>
                        <a:t>grade</a:t>
                      </a:r>
                      <a:r>
                        <a:rPr lang="tr-TR" sz="1800" b="1" i="0" dirty="0">
                          <a:solidFill>
                            <a:srgbClr val="1616BC"/>
                          </a:solidFill>
                          <a:effectLst/>
                          <a:latin typeface="Arial Black" charset="0"/>
                          <a:ea typeface="Arial Black" charset="0"/>
                          <a:cs typeface="Arial Black" charset="0"/>
                        </a:rPr>
                        <a:t> </a:t>
                      </a:r>
                      <a:r>
                        <a:rPr lang="tr-TR" sz="1800" b="1" i="0" dirty="0" err="1">
                          <a:solidFill>
                            <a:srgbClr val="1616BC"/>
                          </a:solidFill>
                          <a:effectLst/>
                          <a:latin typeface="Arial Black" charset="0"/>
                          <a:ea typeface="Arial Black" charset="0"/>
                          <a:cs typeface="Arial Black" charset="0"/>
                        </a:rPr>
                        <a:t>bugular</a:t>
                      </a:r>
                      <a:endParaRPr lang="tr-TR" sz="1800" b="1" i="0" dirty="0">
                        <a:solidFill>
                          <a:srgbClr val="1616BC"/>
                        </a:solidFill>
                        <a:effectLst/>
                        <a:latin typeface="Arial Black" charset="0"/>
                        <a:ea typeface="Arial Black" charset="0"/>
                        <a:cs typeface="Arial Black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tr-TR" sz="1800" b="1" i="0" dirty="0">
                          <a:solidFill>
                            <a:srgbClr val="1616BC"/>
                          </a:solidFill>
                          <a:effectLst/>
                          <a:latin typeface="Arial Black" charset="0"/>
                          <a:ea typeface="Arial Black" charset="0"/>
                          <a:cs typeface="Arial Black" charset="0"/>
                        </a:rPr>
                        <a:t>46.4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3371290220"/>
                  </a:ext>
                </a:extLst>
              </a:tr>
              <a:tr h="873549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tr-TR" sz="1800" b="1" i="0" dirty="0" err="1">
                          <a:solidFill>
                            <a:srgbClr val="1616BC"/>
                          </a:solidFill>
                          <a:effectLst/>
                          <a:latin typeface="Arial Black" charset="0"/>
                          <a:ea typeface="Arial Black" charset="0"/>
                          <a:cs typeface="Arial Black" charset="0"/>
                        </a:rPr>
                        <a:t>Smear</a:t>
                      </a:r>
                      <a:r>
                        <a:rPr lang="tr-TR" sz="1800" b="1" i="0" dirty="0">
                          <a:solidFill>
                            <a:srgbClr val="1616BC"/>
                          </a:solidFill>
                          <a:effectLst/>
                          <a:latin typeface="Arial Black" charset="0"/>
                          <a:ea typeface="Arial Black" charset="0"/>
                          <a:cs typeface="Arial Black" charset="0"/>
                        </a:rPr>
                        <a:t> </a:t>
                      </a:r>
                      <a:r>
                        <a:rPr lang="tr-TR" sz="1800" b="1" i="0" dirty="0" err="1">
                          <a:solidFill>
                            <a:srgbClr val="1616BC"/>
                          </a:solidFill>
                          <a:effectLst/>
                          <a:latin typeface="Arial Black" charset="0"/>
                          <a:ea typeface="Arial Black" charset="0"/>
                          <a:cs typeface="Arial Black" charset="0"/>
                        </a:rPr>
                        <a:t>low</a:t>
                      </a:r>
                      <a:r>
                        <a:rPr lang="tr-TR" sz="1800" b="1" i="0" dirty="0">
                          <a:solidFill>
                            <a:srgbClr val="1616BC"/>
                          </a:solidFill>
                          <a:effectLst/>
                          <a:latin typeface="Arial Black" charset="0"/>
                          <a:ea typeface="Arial Black" charset="0"/>
                          <a:cs typeface="Arial Black" charset="0"/>
                        </a:rPr>
                        <a:t> </a:t>
                      </a:r>
                      <a:r>
                        <a:rPr lang="tr-TR" sz="1800" b="1" i="0" dirty="0" err="1">
                          <a:solidFill>
                            <a:srgbClr val="1616BC"/>
                          </a:solidFill>
                          <a:effectLst/>
                          <a:latin typeface="Arial Black" charset="0"/>
                          <a:ea typeface="Arial Black" charset="0"/>
                          <a:cs typeface="Arial Black" charset="0"/>
                        </a:rPr>
                        <a:t>grade</a:t>
                      </a:r>
                      <a:r>
                        <a:rPr lang="tr-TR" sz="1800" b="1" i="0" dirty="0">
                          <a:solidFill>
                            <a:srgbClr val="1616BC"/>
                          </a:solidFill>
                          <a:effectLst/>
                          <a:latin typeface="Arial Black" charset="0"/>
                          <a:ea typeface="Arial Black" charset="0"/>
                          <a:cs typeface="Arial Black" charset="0"/>
                        </a:rPr>
                        <a:t>/ </a:t>
                      </a: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tr-TR" sz="1800" b="1" i="0" dirty="0" err="1">
                          <a:solidFill>
                            <a:srgbClr val="1616BC"/>
                          </a:solidFill>
                          <a:effectLst/>
                          <a:latin typeface="Arial Black" charset="0"/>
                          <a:ea typeface="Arial Black" charset="0"/>
                          <a:cs typeface="Arial Black" charset="0"/>
                        </a:rPr>
                        <a:t>Kolposkopi</a:t>
                      </a:r>
                      <a:r>
                        <a:rPr lang="tr-TR" sz="1800" b="1" i="0" dirty="0">
                          <a:solidFill>
                            <a:srgbClr val="1616BC"/>
                          </a:solidFill>
                          <a:effectLst/>
                          <a:latin typeface="Arial Black" charset="0"/>
                          <a:ea typeface="Arial Black" charset="0"/>
                          <a:cs typeface="Arial Black" charset="0"/>
                        </a:rPr>
                        <a:t> </a:t>
                      </a:r>
                      <a:r>
                        <a:rPr lang="tr-TR" sz="1800" b="1" i="0" dirty="0" err="1">
                          <a:solidFill>
                            <a:srgbClr val="1616BC"/>
                          </a:solidFill>
                          <a:effectLst/>
                          <a:latin typeface="Arial Black" charset="0"/>
                          <a:ea typeface="Arial Black" charset="0"/>
                          <a:cs typeface="Arial Black" charset="0"/>
                        </a:rPr>
                        <a:t>low</a:t>
                      </a:r>
                      <a:r>
                        <a:rPr lang="tr-TR" sz="1800" b="1" i="0" dirty="0">
                          <a:solidFill>
                            <a:srgbClr val="1616BC"/>
                          </a:solidFill>
                          <a:effectLst/>
                          <a:latin typeface="Arial Black" charset="0"/>
                          <a:ea typeface="Arial Black" charset="0"/>
                          <a:cs typeface="Arial Black" charset="0"/>
                        </a:rPr>
                        <a:t> </a:t>
                      </a:r>
                      <a:r>
                        <a:rPr lang="tr-TR" sz="1800" b="1" i="0" dirty="0" err="1">
                          <a:solidFill>
                            <a:srgbClr val="1616BC"/>
                          </a:solidFill>
                          <a:effectLst/>
                          <a:latin typeface="Arial Black" charset="0"/>
                          <a:ea typeface="Arial Black" charset="0"/>
                          <a:cs typeface="Arial Black" charset="0"/>
                        </a:rPr>
                        <a:t>grade</a:t>
                      </a:r>
                      <a:r>
                        <a:rPr lang="tr-TR" sz="1800" b="1" i="0" dirty="0">
                          <a:solidFill>
                            <a:srgbClr val="1616BC"/>
                          </a:solidFill>
                          <a:effectLst/>
                          <a:latin typeface="Arial Black" charset="0"/>
                          <a:ea typeface="Arial Black" charset="0"/>
                          <a:cs typeface="Arial Black" charset="0"/>
                        </a:rPr>
                        <a:t> bulgular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tr-TR" sz="1800" b="1" i="0" dirty="0">
                          <a:solidFill>
                            <a:srgbClr val="1616BC"/>
                          </a:solidFill>
                          <a:effectLst/>
                          <a:latin typeface="Arial Black" charset="0"/>
                          <a:ea typeface="Arial Black" charset="0"/>
                          <a:cs typeface="Arial Black" charset="0"/>
                        </a:rPr>
                        <a:t>72.9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3119822159"/>
                  </a:ext>
                </a:extLst>
              </a:tr>
            </a:tbl>
          </a:graphicData>
        </a:graphic>
      </p:graphicFrame>
      <p:sp>
        <p:nvSpPr>
          <p:cNvPr id="7" name="Dikdörtgen: Yuvarlatılmış Köşeler 6">
            <a:extLst>
              <a:ext uri="{FF2B5EF4-FFF2-40B4-BE49-F238E27FC236}">
                <a16:creationId xmlns="" xmlns:a16="http://schemas.microsoft.com/office/drawing/2014/main" id="{A43352A4-5A4F-437C-956C-7364E0ED3141}"/>
              </a:ext>
            </a:extLst>
          </p:cNvPr>
          <p:cNvSpPr/>
          <p:nvPr/>
        </p:nvSpPr>
        <p:spPr>
          <a:xfrm>
            <a:off x="3845476" y="6413510"/>
            <a:ext cx="4442085" cy="524655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400" dirty="0" err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rPr>
              <a:t>Ebisch</a:t>
            </a:r>
            <a:r>
              <a:rPr lang="tr-TR" sz="1400" dirty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rPr>
              <a:t> RFM et </a:t>
            </a:r>
            <a:r>
              <a:rPr lang="tr-TR" sz="1400" dirty="0" err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rPr>
              <a:t>al,BJOG</a:t>
            </a:r>
            <a:r>
              <a:rPr lang="tr-TR" sz="1400" dirty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rPr>
              <a:t> ,2015</a:t>
            </a:r>
          </a:p>
        </p:txBody>
      </p:sp>
    </p:spTree>
    <p:extLst>
      <p:ext uri="{BB962C8B-B14F-4D97-AF65-F5344CB8AC3E}">
        <p14:creationId xmlns:p14="http://schemas.microsoft.com/office/powerpoint/2010/main" val="41573977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228620"/>
            <a:ext cx="10058400" cy="1450757"/>
          </a:xfrm>
          <a:noFill/>
          <a:ln>
            <a:noFill/>
          </a:ln>
        </p:spPr>
        <p:txBody>
          <a:bodyPr>
            <a:normAutofit/>
          </a:bodyPr>
          <a:lstStyle/>
          <a:p>
            <a:pPr algn="ctr"/>
            <a:r>
              <a:rPr lang="en-US" sz="3600" b="1" dirty="0" smtClean="0">
                <a:solidFill>
                  <a:srgbClr val="00B050"/>
                </a:solidFill>
                <a:latin typeface="Arial Black" charset="0"/>
                <a:ea typeface="Arial Black" charset="0"/>
                <a:cs typeface="Arial Black" charset="0"/>
              </a:rPr>
              <a:t>LAST </a:t>
            </a:r>
            <a:r>
              <a:rPr lang="en-US" sz="3600" b="1" dirty="0" err="1" smtClean="0">
                <a:solidFill>
                  <a:srgbClr val="00B050"/>
                </a:solidFill>
                <a:latin typeface="Arial Black" charset="0"/>
                <a:ea typeface="Arial Black" charset="0"/>
                <a:cs typeface="Arial Black" charset="0"/>
              </a:rPr>
              <a:t>Sınıflaması</a:t>
            </a:r>
            <a:endParaRPr lang="en-US" sz="3600" b="1" dirty="0">
              <a:solidFill>
                <a:srgbClr val="00B050"/>
              </a:solidFill>
              <a:latin typeface="Arial Black" charset="0"/>
              <a:ea typeface="Arial Black" charset="0"/>
              <a:cs typeface="Arial Black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121176" y="3431976"/>
            <a:ext cx="2770496" cy="83099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solidFill>
                  <a:srgbClr val="1616BC"/>
                </a:solidFill>
                <a:latin typeface="Arial" charset="0"/>
              </a:rPr>
              <a:t>P16 </a:t>
            </a:r>
            <a:r>
              <a:rPr lang="en-US" sz="2400" b="1" dirty="0" err="1">
                <a:solidFill>
                  <a:srgbClr val="1616BC"/>
                </a:solidFill>
                <a:latin typeface="Arial" charset="0"/>
              </a:rPr>
              <a:t>negatif</a:t>
            </a:r>
            <a:r>
              <a:rPr lang="en-US" sz="2400" b="1" dirty="0">
                <a:solidFill>
                  <a:srgbClr val="1616BC"/>
                </a:solidFill>
                <a:latin typeface="Arial" charset="0"/>
              </a:rPr>
              <a:t> </a:t>
            </a:r>
            <a:r>
              <a:rPr lang="en-US" sz="2400" b="1" dirty="0" err="1">
                <a:solidFill>
                  <a:srgbClr val="1616BC"/>
                </a:solidFill>
                <a:latin typeface="Arial" charset="0"/>
              </a:rPr>
              <a:t>lezyonlar</a:t>
            </a:r>
            <a:r>
              <a:rPr lang="en-US" sz="2400" b="1" dirty="0">
                <a:solidFill>
                  <a:srgbClr val="1616BC"/>
                </a:solidFill>
                <a:latin typeface="Arial" charset="0"/>
              </a:rPr>
              <a:t>, LGSIL </a:t>
            </a:r>
            <a:endParaRPr lang="en-US" sz="2400" dirty="0">
              <a:solidFill>
                <a:srgbClr val="1616BC"/>
              </a:solidFill>
              <a:latin typeface="Arial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121176" y="4888315"/>
            <a:ext cx="2770496" cy="120032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solidFill>
                  <a:srgbClr val="1616BC"/>
                </a:solidFill>
                <a:latin typeface="Arial" charset="0"/>
              </a:rPr>
              <a:t>P16 </a:t>
            </a:r>
            <a:r>
              <a:rPr lang="en-US" sz="2400" b="1" dirty="0" err="1">
                <a:solidFill>
                  <a:srgbClr val="1616BC"/>
                </a:solidFill>
                <a:latin typeface="Arial" charset="0"/>
              </a:rPr>
              <a:t>pozitif</a:t>
            </a:r>
            <a:r>
              <a:rPr lang="en-US" sz="2400" b="1" dirty="0">
                <a:solidFill>
                  <a:srgbClr val="1616BC"/>
                </a:solidFill>
                <a:latin typeface="Arial" charset="0"/>
              </a:rPr>
              <a:t> </a:t>
            </a:r>
            <a:r>
              <a:rPr lang="en-US" sz="2400" b="1" dirty="0" err="1">
                <a:solidFill>
                  <a:srgbClr val="1616BC"/>
                </a:solidFill>
                <a:latin typeface="Arial" charset="0"/>
              </a:rPr>
              <a:t>olan</a:t>
            </a:r>
            <a:r>
              <a:rPr lang="en-US" sz="2400" b="1" dirty="0">
                <a:solidFill>
                  <a:srgbClr val="1616BC"/>
                </a:solidFill>
                <a:latin typeface="Arial" charset="0"/>
              </a:rPr>
              <a:t> </a:t>
            </a:r>
            <a:r>
              <a:rPr lang="en-US" sz="2400" b="1" dirty="0" err="1">
                <a:solidFill>
                  <a:srgbClr val="1616BC"/>
                </a:solidFill>
                <a:latin typeface="Arial" charset="0"/>
              </a:rPr>
              <a:t>lezyonlar</a:t>
            </a:r>
            <a:r>
              <a:rPr lang="en-US" sz="2400" b="1" dirty="0">
                <a:solidFill>
                  <a:srgbClr val="1616BC"/>
                </a:solidFill>
                <a:latin typeface="Arial" charset="0"/>
              </a:rPr>
              <a:t> </a:t>
            </a:r>
            <a:r>
              <a:rPr lang="en-US" sz="2400" b="1" dirty="0" err="1">
                <a:solidFill>
                  <a:srgbClr val="1616BC"/>
                </a:solidFill>
                <a:latin typeface="Arial" charset="0"/>
              </a:rPr>
              <a:t>ise</a:t>
            </a:r>
            <a:r>
              <a:rPr lang="en-US" sz="2400" b="1" dirty="0">
                <a:solidFill>
                  <a:srgbClr val="1616BC"/>
                </a:solidFill>
                <a:latin typeface="Arial" charset="0"/>
              </a:rPr>
              <a:t> HGSIL</a:t>
            </a:r>
            <a:r>
              <a:rPr lang="en-US" b="1" dirty="0">
                <a:solidFill>
                  <a:srgbClr val="1616BC"/>
                </a:solidFill>
                <a:latin typeface="Arial" charset="0"/>
              </a:rPr>
              <a:t> </a:t>
            </a:r>
            <a:endParaRPr lang="en-US" dirty="0">
              <a:solidFill>
                <a:srgbClr val="1616BC"/>
              </a:solidFill>
              <a:latin typeface="Arial" charset="0"/>
            </a:endParaRPr>
          </a:p>
        </p:txBody>
      </p:sp>
      <p:cxnSp>
        <p:nvCxnSpPr>
          <p:cNvPr id="9" name="Straight Arrow Connector 8"/>
          <p:cNvCxnSpPr/>
          <p:nvPr/>
        </p:nvCxnSpPr>
        <p:spPr>
          <a:xfrm flipV="1">
            <a:off x="6526242" y="4002102"/>
            <a:ext cx="1454880" cy="663521"/>
          </a:xfrm>
          <a:prstGeom prst="straightConnector1">
            <a:avLst/>
          </a:prstGeom>
          <a:ln w="635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/>
          <p:nvPr/>
        </p:nvCxnSpPr>
        <p:spPr>
          <a:xfrm>
            <a:off x="6519333" y="4915266"/>
            <a:ext cx="1534110" cy="267452"/>
          </a:xfrm>
          <a:prstGeom prst="straightConnector1">
            <a:avLst/>
          </a:prstGeom>
          <a:ln w="635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3" name="İçerik Yer Tutucusu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82739" y="-1"/>
            <a:ext cx="1209261" cy="1209261"/>
          </a:xfrm>
          <a:prstGeom prst="rect">
            <a:avLst/>
          </a:prstGeom>
        </p:spPr>
      </p:pic>
      <p:sp>
        <p:nvSpPr>
          <p:cNvPr id="4" name="İçerik Yer Tutucusu 3"/>
          <p:cNvSpPr>
            <a:spLocks noGrp="1"/>
          </p:cNvSpPr>
          <p:nvPr>
            <p:ph idx="1"/>
          </p:nvPr>
        </p:nvSpPr>
        <p:spPr>
          <a:xfrm>
            <a:off x="1027706" y="1835795"/>
            <a:ext cx="5363155" cy="4023360"/>
          </a:xfrm>
        </p:spPr>
        <p:txBody>
          <a:bodyPr>
            <a:noAutofit/>
          </a:bodyPr>
          <a:lstStyle/>
          <a:p>
            <a:endParaRPr lang="en-US" sz="2400" b="1" dirty="0">
              <a:solidFill>
                <a:srgbClr val="1616BC"/>
              </a:solidFill>
              <a:latin typeface="Arial" charset="0"/>
              <a:ea typeface="Arial" charset="0"/>
              <a:cs typeface="Arial" charset="0"/>
            </a:endParaRPr>
          </a:p>
          <a:p>
            <a:pPr algn="ctr"/>
            <a:r>
              <a:rPr lang="en-US" sz="2400" b="1" dirty="0">
                <a:solidFill>
                  <a:srgbClr val="1616BC"/>
                </a:solidFill>
                <a:latin typeface="Arial" charset="0"/>
                <a:ea typeface="Arial" charset="0"/>
                <a:cs typeface="Arial" charset="0"/>
              </a:rPr>
              <a:t>2012 </a:t>
            </a:r>
            <a:r>
              <a:rPr lang="en-US" sz="2400" b="1" dirty="0" err="1">
                <a:solidFill>
                  <a:srgbClr val="1616BC"/>
                </a:solidFill>
                <a:latin typeface="Arial" charset="0"/>
                <a:ea typeface="Arial" charset="0"/>
                <a:cs typeface="Arial" charset="0"/>
              </a:rPr>
              <a:t>yılında</a:t>
            </a:r>
            <a:r>
              <a:rPr lang="en-US" sz="2400" b="1" dirty="0">
                <a:solidFill>
                  <a:srgbClr val="1616BC"/>
                </a:solidFill>
                <a:latin typeface="Arial" charset="0"/>
                <a:ea typeface="Arial" charset="0"/>
                <a:cs typeface="Arial" charset="0"/>
              </a:rPr>
              <a:t>, </a:t>
            </a:r>
          </a:p>
          <a:p>
            <a:pPr algn="ctr"/>
            <a:r>
              <a:rPr lang="en-US" sz="2400" b="1" dirty="0" smtClean="0">
                <a:solidFill>
                  <a:srgbClr val="1616BC"/>
                </a:solidFill>
                <a:latin typeface="Arial" charset="0"/>
                <a:ea typeface="Arial" charset="0"/>
                <a:cs typeface="Arial" charset="0"/>
              </a:rPr>
              <a:t>ASCCP:</a:t>
            </a:r>
            <a:r>
              <a:rPr lang="en-US" sz="2400" b="1" dirty="0">
                <a:solidFill>
                  <a:srgbClr val="1616BC"/>
                </a:solidFill>
                <a:latin typeface="Arial" charset="0"/>
                <a:ea typeface="Arial" charset="0"/>
                <a:cs typeface="Arial" charset="0"/>
              </a:rPr>
              <a:t> </a:t>
            </a:r>
          </a:p>
          <a:p>
            <a:r>
              <a:rPr lang="en-US" sz="2400" b="1" dirty="0">
                <a:solidFill>
                  <a:srgbClr val="1616BC"/>
                </a:solidFill>
                <a:latin typeface="Arial" charset="0"/>
                <a:ea typeface="Arial" charset="0"/>
                <a:cs typeface="Arial" charset="0"/>
              </a:rPr>
              <a:t>CIN I: LGSIL</a:t>
            </a:r>
          </a:p>
          <a:p>
            <a:r>
              <a:rPr lang="en-US" sz="2400" b="1" dirty="0">
                <a:solidFill>
                  <a:srgbClr val="1616BC"/>
                </a:solidFill>
                <a:latin typeface="Arial" charset="0"/>
                <a:ea typeface="Arial" charset="0"/>
                <a:cs typeface="Arial" charset="0"/>
              </a:rPr>
              <a:t> </a:t>
            </a:r>
          </a:p>
          <a:p>
            <a:r>
              <a:rPr lang="en-US" sz="2400" b="1" dirty="0">
                <a:solidFill>
                  <a:srgbClr val="1616BC"/>
                </a:solidFill>
                <a:latin typeface="Arial" charset="0"/>
                <a:ea typeface="Arial" charset="0"/>
                <a:cs typeface="Arial" charset="0"/>
              </a:rPr>
              <a:t>CIN II: P16 </a:t>
            </a:r>
            <a:r>
              <a:rPr lang="en-US" sz="2400" b="1" dirty="0" err="1">
                <a:solidFill>
                  <a:srgbClr val="1616BC"/>
                </a:solidFill>
                <a:latin typeface="Arial" charset="0"/>
                <a:ea typeface="Arial" charset="0"/>
                <a:cs typeface="Arial" charset="0"/>
              </a:rPr>
              <a:t>immünohistokimya</a:t>
            </a:r>
            <a:r>
              <a:rPr lang="en-US" sz="2400" b="1" dirty="0">
                <a:solidFill>
                  <a:srgbClr val="1616BC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2400" b="1" dirty="0" err="1">
                <a:solidFill>
                  <a:srgbClr val="1616BC"/>
                </a:solidFill>
                <a:latin typeface="Arial" charset="0"/>
                <a:ea typeface="Arial" charset="0"/>
                <a:cs typeface="Arial" charset="0"/>
              </a:rPr>
              <a:t>boyama</a:t>
            </a:r>
            <a:r>
              <a:rPr lang="en-US" sz="2400" b="1" dirty="0">
                <a:solidFill>
                  <a:srgbClr val="1616BC"/>
                </a:solidFill>
                <a:latin typeface="Arial" charset="0"/>
                <a:ea typeface="Arial" charset="0"/>
                <a:cs typeface="Arial" charset="0"/>
              </a:rPr>
              <a:t> </a:t>
            </a:r>
          </a:p>
          <a:p>
            <a:endParaRPr lang="en-US" sz="2400" b="1" dirty="0">
              <a:solidFill>
                <a:srgbClr val="1616BC"/>
              </a:solidFill>
              <a:latin typeface="Arial" charset="0"/>
              <a:ea typeface="Arial" charset="0"/>
              <a:cs typeface="Arial" charset="0"/>
            </a:endParaRPr>
          </a:p>
          <a:p>
            <a:r>
              <a:rPr lang="en-US" sz="2400" b="1" dirty="0">
                <a:solidFill>
                  <a:srgbClr val="1616BC"/>
                </a:solidFill>
                <a:latin typeface="Arial" charset="0"/>
                <a:ea typeface="Arial" charset="0"/>
                <a:cs typeface="Arial" charset="0"/>
              </a:rPr>
              <a:t>CIN III: HGSIL </a:t>
            </a:r>
          </a:p>
          <a:p>
            <a:endParaRPr lang="en-US" sz="2400" b="1" dirty="0">
              <a:solidFill>
                <a:srgbClr val="1616BC"/>
              </a:solidFill>
              <a:latin typeface="Arial" charset="0"/>
              <a:ea typeface="Arial" charset="0"/>
              <a:cs typeface="Arial" charset="0"/>
            </a:endParaRPr>
          </a:p>
          <a:p>
            <a:endParaRPr lang="tr-TR" sz="2400" b="1" dirty="0">
              <a:solidFill>
                <a:srgbClr val="1616BC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11" name="İçerik Yer Tutucusu 2"/>
          <p:cNvSpPr txBox="1">
            <a:spLocks/>
          </p:cNvSpPr>
          <p:nvPr/>
        </p:nvSpPr>
        <p:spPr>
          <a:xfrm>
            <a:off x="3353464" y="6474180"/>
            <a:ext cx="4548146" cy="84777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00000"/>
              </a:lnSpc>
            </a:pPr>
            <a:r>
              <a:rPr lang="en-US" sz="1400" dirty="0" err="1" smtClean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rPr>
              <a:t>Darragh</a:t>
            </a:r>
            <a:r>
              <a:rPr lang="en-US" sz="1400" dirty="0" smtClean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rPr>
              <a:t> T, Pathology. </a:t>
            </a:r>
            <a:r>
              <a:rPr lang="en-US" sz="1400" dirty="0" err="1" smtClean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rPr>
              <a:t>Int</a:t>
            </a:r>
            <a:r>
              <a:rPr lang="en-US" sz="1400" dirty="0" smtClean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rPr>
              <a:t> J </a:t>
            </a:r>
            <a:r>
              <a:rPr lang="en-US" sz="1400" dirty="0" err="1" smtClean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rPr>
              <a:t>Gynecol</a:t>
            </a:r>
            <a:r>
              <a:rPr lang="en-US" sz="1400" dirty="0" smtClean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400" dirty="0" err="1" smtClean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rPr>
              <a:t>Pathol</a:t>
            </a:r>
            <a:r>
              <a:rPr lang="en-US" sz="1400" dirty="0" smtClean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rPr>
              <a:t> 2013 </a:t>
            </a:r>
          </a:p>
        </p:txBody>
      </p:sp>
    </p:spTree>
    <p:extLst>
      <p:ext uri="{BB962C8B-B14F-4D97-AF65-F5344CB8AC3E}">
        <p14:creationId xmlns:p14="http://schemas.microsoft.com/office/powerpoint/2010/main" val="14418913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İçerik Yer Tutucusu 3">
            <a:extLst>
              <a:ext uri="{FF2B5EF4-FFF2-40B4-BE49-F238E27FC236}">
                <a16:creationId xmlns="" xmlns:a16="http://schemas.microsoft.com/office/drawing/2014/main" id="{09A8100A-E122-4128-92B1-128ADDCEF53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duotone>
              <a:prstClr val="black"/>
              <a:schemeClr val="accent2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703291" y="289561"/>
            <a:ext cx="10634272" cy="2157424"/>
          </a:xfrm>
          <a:prstGeom prst="rect">
            <a:avLst/>
          </a:prstGeom>
        </p:spPr>
      </p:pic>
      <p:sp>
        <p:nvSpPr>
          <p:cNvPr id="5" name="Dikdörtgen: Yuvarlatılmış Köşeler 4">
            <a:extLst>
              <a:ext uri="{FF2B5EF4-FFF2-40B4-BE49-F238E27FC236}">
                <a16:creationId xmlns="" xmlns:a16="http://schemas.microsoft.com/office/drawing/2014/main" id="{8AD078C8-5468-424B-AE16-BA0A0D7B0691}"/>
              </a:ext>
            </a:extLst>
          </p:cNvPr>
          <p:cNvSpPr/>
          <p:nvPr/>
        </p:nvSpPr>
        <p:spPr>
          <a:xfrm>
            <a:off x="-189172" y="2579441"/>
            <a:ext cx="7375583" cy="36576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b="1" i="1" u="sng" dirty="0">
                <a:solidFill>
                  <a:srgbClr val="1616BC"/>
                </a:solidFill>
              </a:rPr>
              <a:t>GEREKSİZ YERE </a:t>
            </a:r>
            <a:r>
              <a:rPr lang="tr-TR" sz="2400" b="1" i="1" u="sng" dirty="0" smtClean="0">
                <a:solidFill>
                  <a:srgbClr val="1616BC"/>
                </a:solidFill>
              </a:rPr>
              <a:t>TEDAVİ (</a:t>
            </a:r>
            <a:r>
              <a:rPr lang="tr-TR" sz="2400" b="1" i="1" u="sng" dirty="0">
                <a:solidFill>
                  <a:srgbClr val="1616BC"/>
                </a:solidFill>
              </a:rPr>
              <a:t>OVERTREATMENT) İLE İLİŞKİLİ FAKTÖRLER</a:t>
            </a:r>
          </a:p>
          <a:p>
            <a:pPr marL="285750" indent="-285750" algn="ctr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tr-TR" sz="2400" b="1" dirty="0">
                <a:solidFill>
                  <a:srgbClr val="1616BC"/>
                </a:solidFill>
              </a:rPr>
              <a:t>YAŞ &gt; 45</a:t>
            </a:r>
          </a:p>
          <a:p>
            <a:pPr marL="285750" indent="-285750" algn="ctr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tr-TR" sz="2400" b="1" dirty="0">
                <a:solidFill>
                  <a:srgbClr val="1616BC"/>
                </a:solidFill>
              </a:rPr>
              <a:t>LOW GRADE SİTOLOJİ</a:t>
            </a:r>
          </a:p>
          <a:p>
            <a:pPr marL="285750" indent="-285750" algn="ctr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tr-TR" sz="2400" b="1" dirty="0">
                <a:solidFill>
                  <a:srgbClr val="1616BC"/>
                </a:solidFill>
              </a:rPr>
              <a:t>GLANDULER TUTULUMUN OLMAMASI</a:t>
            </a:r>
          </a:p>
        </p:txBody>
      </p:sp>
      <p:sp>
        <p:nvSpPr>
          <p:cNvPr id="6" name="Dikdörtgen: Yuvarlatılmış Köşeler 5">
            <a:extLst>
              <a:ext uri="{FF2B5EF4-FFF2-40B4-BE49-F238E27FC236}">
                <a16:creationId xmlns="" xmlns:a16="http://schemas.microsoft.com/office/drawing/2014/main" id="{B93C1A81-CFFF-401C-9CD1-5BBB7A41D3EA}"/>
              </a:ext>
            </a:extLst>
          </p:cNvPr>
          <p:cNvSpPr/>
          <p:nvPr/>
        </p:nvSpPr>
        <p:spPr>
          <a:xfrm>
            <a:off x="6630652" y="2710605"/>
            <a:ext cx="5359579" cy="36576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b="1" u="sng" dirty="0">
                <a:solidFill>
                  <a:srgbClr val="1616BC"/>
                </a:solidFill>
              </a:rPr>
              <a:t>N=800</a:t>
            </a:r>
          </a:p>
          <a:p>
            <a:pPr algn="ctr"/>
            <a:endParaRPr lang="tr-TR" sz="2400" b="1" dirty="0">
              <a:solidFill>
                <a:srgbClr val="1616BC"/>
              </a:solidFill>
            </a:endParaRPr>
          </a:p>
          <a:p>
            <a:pPr algn="ctr"/>
            <a:r>
              <a:rPr lang="tr-TR" sz="2400" b="1" dirty="0">
                <a:solidFill>
                  <a:srgbClr val="1616BC"/>
                </a:solidFill>
              </a:rPr>
              <a:t>ORTALAMA OVERTREATMENT :%46</a:t>
            </a:r>
          </a:p>
          <a:p>
            <a:pPr algn="ctr"/>
            <a:endParaRPr lang="tr-TR" sz="2400" b="1" dirty="0">
              <a:solidFill>
                <a:srgbClr val="1616BC"/>
              </a:solidFill>
            </a:endParaRPr>
          </a:p>
          <a:p>
            <a:pPr algn="ctr"/>
            <a:r>
              <a:rPr lang="tr-TR" sz="2400" b="1" dirty="0">
                <a:solidFill>
                  <a:srgbClr val="1616BC"/>
                </a:solidFill>
              </a:rPr>
              <a:t>HGSIL OVERTREATMENT:%17</a:t>
            </a:r>
          </a:p>
          <a:p>
            <a:pPr algn="ctr"/>
            <a:r>
              <a:rPr lang="tr-TR" sz="2400" b="1" dirty="0">
                <a:solidFill>
                  <a:srgbClr val="1616BC"/>
                </a:solidFill>
              </a:rPr>
              <a:t> </a:t>
            </a:r>
          </a:p>
        </p:txBody>
      </p:sp>
      <p:sp>
        <p:nvSpPr>
          <p:cNvPr id="7" name="Dikdörtgen: Yuvarlatılmış Köşeler 6">
            <a:extLst>
              <a:ext uri="{FF2B5EF4-FFF2-40B4-BE49-F238E27FC236}">
                <a16:creationId xmlns="" xmlns:a16="http://schemas.microsoft.com/office/drawing/2014/main" id="{50D6E56E-40E6-4422-BFAC-74F74A201D1A}"/>
              </a:ext>
            </a:extLst>
          </p:cNvPr>
          <p:cNvSpPr/>
          <p:nvPr/>
        </p:nvSpPr>
        <p:spPr>
          <a:xfrm>
            <a:off x="3799384" y="6369497"/>
            <a:ext cx="4442085" cy="524655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400" dirty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rPr>
              <a:t>Demirkıran et </a:t>
            </a:r>
            <a:r>
              <a:rPr lang="tr-TR" sz="1400" dirty="0" err="1" smtClean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rPr>
              <a:t>al,Ginekol</a:t>
            </a:r>
            <a:r>
              <a:rPr lang="tr-TR" sz="1400" dirty="0" smtClean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tr-TR" sz="1400" dirty="0" err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rPr>
              <a:t>Polska</a:t>
            </a:r>
            <a:r>
              <a:rPr lang="tr-TR" sz="1400" dirty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rPr>
              <a:t> ,2017</a:t>
            </a:r>
          </a:p>
        </p:txBody>
      </p:sp>
    </p:spTree>
    <p:extLst>
      <p:ext uri="{BB962C8B-B14F-4D97-AF65-F5344CB8AC3E}">
        <p14:creationId xmlns:p14="http://schemas.microsoft.com/office/powerpoint/2010/main" val="18843183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Başlık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>
            <a:normAutofit/>
          </a:bodyPr>
          <a:lstStyle/>
          <a:p>
            <a:pPr algn="ctr"/>
            <a:r>
              <a:rPr lang="tr-TR" sz="3600" b="1" dirty="0" err="1" smtClean="0">
                <a:solidFill>
                  <a:srgbClr val="00B050"/>
                </a:solidFill>
                <a:latin typeface="Arial Black" charset="0"/>
                <a:ea typeface="Arial Black" charset="0"/>
                <a:cs typeface="Arial Black" charset="0"/>
              </a:rPr>
              <a:t>Adenokarsinoma</a:t>
            </a:r>
            <a:r>
              <a:rPr lang="tr-TR" sz="3600" b="1" dirty="0" smtClean="0">
                <a:solidFill>
                  <a:srgbClr val="00B050"/>
                </a:solidFill>
                <a:latin typeface="Arial Black" charset="0"/>
                <a:ea typeface="Arial Black" charset="0"/>
                <a:cs typeface="Arial Black" charset="0"/>
              </a:rPr>
              <a:t> in </a:t>
            </a:r>
            <a:r>
              <a:rPr lang="tr-TR" sz="3600" b="1" dirty="0" err="1" smtClean="0">
                <a:solidFill>
                  <a:srgbClr val="00B050"/>
                </a:solidFill>
                <a:latin typeface="Arial Black" charset="0"/>
                <a:ea typeface="Arial Black" charset="0"/>
                <a:cs typeface="Arial Black" charset="0"/>
              </a:rPr>
              <a:t>situ</a:t>
            </a:r>
            <a:endParaRPr lang="tr-TR" sz="3600" b="1" dirty="0">
              <a:solidFill>
                <a:srgbClr val="00B050"/>
              </a:solidFill>
              <a:latin typeface="Arial Black" charset="0"/>
              <a:ea typeface="Arial Black" charset="0"/>
              <a:cs typeface="Arial Black" charset="0"/>
            </a:endParaRPr>
          </a:p>
        </p:txBody>
      </p:sp>
      <p:sp>
        <p:nvSpPr>
          <p:cNvPr id="6" name="İçerik Yer Tutucusu 5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charset="2"/>
              <a:buChar char="ü"/>
            </a:pPr>
            <a:r>
              <a:rPr lang="en-US" sz="2400" b="1" dirty="0">
                <a:solidFill>
                  <a:srgbClr val="1616BC"/>
                </a:solidFill>
                <a:latin typeface="Arial" charset="0"/>
                <a:ea typeface="Arial" charset="0"/>
                <a:cs typeface="Arial" charset="0"/>
              </a:rPr>
              <a:t>AIS </a:t>
            </a:r>
            <a:r>
              <a:rPr lang="en-US" sz="2400" b="1" dirty="0" err="1">
                <a:solidFill>
                  <a:srgbClr val="1616BC"/>
                </a:solidFill>
                <a:latin typeface="Arial" charset="0"/>
                <a:ea typeface="Arial" charset="0"/>
                <a:cs typeface="Arial" charset="0"/>
              </a:rPr>
              <a:t>sık</a:t>
            </a:r>
            <a:r>
              <a:rPr lang="en-US" sz="2400" b="1" dirty="0">
                <a:solidFill>
                  <a:srgbClr val="1616BC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2400" b="1" dirty="0" err="1">
                <a:solidFill>
                  <a:srgbClr val="1616BC"/>
                </a:solidFill>
                <a:latin typeface="Arial" charset="0"/>
                <a:ea typeface="Arial" charset="0"/>
                <a:cs typeface="Arial" charset="0"/>
              </a:rPr>
              <a:t>değildir</a:t>
            </a:r>
            <a:r>
              <a:rPr lang="en-US" sz="2400" b="1" dirty="0">
                <a:solidFill>
                  <a:srgbClr val="1616BC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2400" b="1" dirty="0" err="1">
                <a:solidFill>
                  <a:srgbClr val="1616BC"/>
                </a:solidFill>
                <a:latin typeface="Arial" charset="0"/>
                <a:ea typeface="Arial" charset="0"/>
                <a:cs typeface="Arial" charset="0"/>
              </a:rPr>
              <a:t>fakat</a:t>
            </a:r>
            <a:r>
              <a:rPr lang="en-US" sz="2400" b="1" dirty="0">
                <a:solidFill>
                  <a:srgbClr val="1616BC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2400" b="1" dirty="0" err="1">
                <a:solidFill>
                  <a:srgbClr val="1616BC"/>
                </a:solidFill>
                <a:latin typeface="Arial" charset="0"/>
                <a:ea typeface="Arial" charset="0"/>
                <a:cs typeface="Arial" charset="0"/>
              </a:rPr>
              <a:t>sıklığı</a:t>
            </a:r>
            <a:r>
              <a:rPr lang="en-US" sz="2400" b="1" dirty="0">
                <a:solidFill>
                  <a:srgbClr val="1616BC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2400" b="1" dirty="0" err="1">
                <a:solidFill>
                  <a:srgbClr val="1616BC"/>
                </a:solidFill>
                <a:latin typeface="Arial" charset="0"/>
                <a:ea typeface="Arial" charset="0"/>
                <a:cs typeface="Arial" charset="0"/>
              </a:rPr>
              <a:t>artmaktadır</a:t>
            </a:r>
            <a:r>
              <a:rPr lang="en-US" sz="2400" b="1" dirty="0">
                <a:solidFill>
                  <a:srgbClr val="1616BC"/>
                </a:solidFill>
                <a:latin typeface="Arial" charset="0"/>
                <a:ea typeface="Arial" charset="0"/>
                <a:cs typeface="Arial" charset="0"/>
              </a:rPr>
              <a:t> </a:t>
            </a:r>
          </a:p>
          <a:p>
            <a:pPr>
              <a:buFont typeface="Wingdings" charset="2"/>
              <a:buChar char="ü"/>
            </a:pPr>
            <a:r>
              <a:rPr lang="en-US" sz="2400" b="1" dirty="0">
                <a:solidFill>
                  <a:srgbClr val="1616BC"/>
                </a:solidFill>
                <a:latin typeface="Arial" charset="0"/>
                <a:ea typeface="Arial" charset="0"/>
                <a:cs typeface="Arial" charset="0"/>
              </a:rPr>
              <a:t>AIS </a:t>
            </a:r>
            <a:r>
              <a:rPr lang="en-US" sz="2400" b="1" dirty="0" err="1">
                <a:solidFill>
                  <a:srgbClr val="1616BC"/>
                </a:solidFill>
                <a:latin typeface="Arial" charset="0"/>
                <a:ea typeface="Arial" charset="0"/>
                <a:cs typeface="Arial" charset="0"/>
              </a:rPr>
              <a:t>kolposkopik</a:t>
            </a:r>
            <a:r>
              <a:rPr lang="en-US" sz="2400" b="1" dirty="0">
                <a:solidFill>
                  <a:srgbClr val="1616BC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2400" b="1" dirty="0" err="1">
                <a:solidFill>
                  <a:srgbClr val="1616BC"/>
                </a:solidFill>
                <a:latin typeface="Arial" charset="0"/>
                <a:ea typeface="Arial" charset="0"/>
                <a:cs typeface="Arial" charset="0"/>
              </a:rPr>
              <a:t>bulgular</a:t>
            </a:r>
            <a:r>
              <a:rPr lang="en-US" sz="2400" b="1" dirty="0">
                <a:solidFill>
                  <a:srgbClr val="1616BC"/>
                </a:solidFill>
                <a:latin typeface="Arial" charset="0"/>
                <a:ea typeface="Arial" charset="0"/>
                <a:cs typeface="Arial" charset="0"/>
              </a:rPr>
              <a:t> minimal </a:t>
            </a:r>
          </a:p>
          <a:p>
            <a:pPr>
              <a:buFont typeface="Wingdings" charset="2"/>
              <a:buChar char="ü"/>
            </a:pPr>
            <a:r>
              <a:rPr lang="en-US" sz="2400" b="1" dirty="0" err="1">
                <a:solidFill>
                  <a:srgbClr val="1616BC"/>
                </a:solidFill>
                <a:latin typeface="Arial" charset="0"/>
                <a:ea typeface="Arial" charset="0"/>
                <a:cs typeface="Arial" charset="0"/>
              </a:rPr>
              <a:t>Sıklıkla</a:t>
            </a:r>
            <a:r>
              <a:rPr lang="en-US" sz="2400" b="1" dirty="0">
                <a:solidFill>
                  <a:srgbClr val="1616BC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2400" b="1" dirty="0" err="1">
                <a:solidFill>
                  <a:srgbClr val="1616BC"/>
                </a:solidFill>
                <a:latin typeface="Arial" charset="0"/>
                <a:ea typeface="Arial" charset="0"/>
                <a:cs typeface="Arial" charset="0"/>
              </a:rPr>
              <a:t>endoservikal</a:t>
            </a:r>
            <a:r>
              <a:rPr lang="en-US" sz="2400" b="1" dirty="0">
                <a:solidFill>
                  <a:srgbClr val="1616BC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2400" b="1" dirty="0" err="1">
                <a:solidFill>
                  <a:srgbClr val="1616BC"/>
                </a:solidFill>
                <a:latin typeface="Arial" charset="0"/>
                <a:ea typeface="Arial" charset="0"/>
                <a:cs typeface="Arial" charset="0"/>
              </a:rPr>
              <a:t>kanala</a:t>
            </a:r>
            <a:r>
              <a:rPr lang="en-US" sz="2400" b="1" dirty="0">
                <a:solidFill>
                  <a:srgbClr val="1616BC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2400" b="1" dirty="0" err="1">
                <a:solidFill>
                  <a:srgbClr val="1616BC"/>
                </a:solidFill>
                <a:latin typeface="Arial" charset="0"/>
                <a:ea typeface="Arial" charset="0"/>
                <a:cs typeface="Arial" charset="0"/>
              </a:rPr>
              <a:t>uzanır</a:t>
            </a:r>
            <a:r>
              <a:rPr lang="en-US" sz="2400" b="1" dirty="0">
                <a:solidFill>
                  <a:srgbClr val="1616BC"/>
                </a:solidFill>
                <a:latin typeface="Arial" charset="0"/>
                <a:ea typeface="Arial" charset="0"/>
                <a:cs typeface="Arial" charset="0"/>
              </a:rPr>
              <a:t> </a:t>
            </a:r>
          </a:p>
          <a:p>
            <a:pPr>
              <a:buFont typeface="Wingdings" charset="2"/>
              <a:buChar char="ü"/>
            </a:pPr>
            <a:r>
              <a:rPr lang="en-US" sz="2400" b="1" dirty="0" err="1">
                <a:solidFill>
                  <a:srgbClr val="1616BC"/>
                </a:solidFill>
                <a:latin typeface="Arial" charset="0"/>
                <a:ea typeface="Arial" charset="0"/>
                <a:cs typeface="Arial" charset="0"/>
              </a:rPr>
              <a:t>Multifokal</a:t>
            </a:r>
            <a:r>
              <a:rPr lang="en-US" sz="2400" b="1" dirty="0">
                <a:solidFill>
                  <a:srgbClr val="1616BC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2400" b="1" dirty="0" err="1">
                <a:solidFill>
                  <a:srgbClr val="1616BC"/>
                </a:solidFill>
                <a:latin typeface="Arial" charset="0"/>
                <a:ea typeface="Arial" charset="0"/>
                <a:cs typeface="Arial" charset="0"/>
              </a:rPr>
              <a:t>ve</a:t>
            </a:r>
            <a:r>
              <a:rPr lang="en-US" sz="2400" b="1" dirty="0">
                <a:solidFill>
                  <a:srgbClr val="1616BC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2400" b="1" dirty="0" err="1">
                <a:solidFill>
                  <a:srgbClr val="1616BC"/>
                </a:solidFill>
                <a:latin typeface="Arial" charset="0"/>
                <a:ea typeface="Arial" charset="0"/>
                <a:cs typeface="Arial" charset="0"/>
              </a:rPr>
              <a:t>kesintili</a:t>
            </a:r>
            <a:r>
              <a:rPr lang="en-US" sz="2400" b="1" dirty="0">
                <a:solidFill>
                  <a:srgbClr val="1616BC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2400" b="1" dirty="0" err="1">
                <a:solidFill>
                  <a:srgbClr val="1616BC"/>
                </a:solidFill>
                <a:latin typeface="Arial" charset="0"/>
                <a:ea typeface="Arial" charset="0"/>
                <a:cs typeface="Arial" charset="0"/>
              </a:rPr>
              <a:t>olabilir</a:t>
            </a:r>
            <a:r>
              <a:rPr lang="en-US" sz="2400" b="1" dirty="0">
                <a:solidFill>
                  <a:srgbClr val="1616BC"/>
                </a:solidFill>
                <a:latin typeface="Arial" charset="0"/>
                <a:ea typeface="Arial" charset="0"/>
                <a:cs typeface="Arial" charset="0"/>
              </a:rPr>
              <a:t> </a:t>
            </a:r>
          </a:p>
          <a:p>
            <a:pPr>
              <a:buFont typeface="Wingdings" charset="2"/>
              <a:buChar char="ü"/>
            </a:pPr>
            <a:r>
              <a:rPr lang="en-US" sz="2400" b="1" dirty="0" err="1">
                <a:solidFill>
                  <a:srgbClr val="1616BC"/>
                </a:solidFill>
                <a:latin typeface="Arial" charset="0"/>
                <a:ea typeface="Arial" charset="0"/>
                <a:cs typeface="Arial" charset="0"/>
              </a:rPr>
              <a:t>Negatif</a:t>
            </a:r>
            <a:r>
              <a:rPr lang="en-US" sz="2400" b="1" dirty="0">
                <a:solidFill>
                  <a:srgbClr val="1616BC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2400" b="1" dirty="0" err="1">
                <a:solidFill>
                  <a:srgbClr val="1616BC"/>
                </a:solidFill>
                <a:latin typeface="Arial" charset="0"/>
                <a:ea typeface="Arial" charset="0"/>
                <a:cs typeface="Arial" charset="0"/>
              </a:rPr>
              <a:t>cerrahi</a:t>
            </a:r>
            <a:r>
              <a:rPr lang="en-US" sz="2400" b="1" dirty="0">
                <a:solidFill>
                  <a:srgbClr val="1616BC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2400" b="1" dirty="0" err="1">
                <a:solidFill>
                  <a:srgbClr val="1616BC"/>
                </a:solidFill>
                <a:latin typeface="Arial" charset="0"/>
                <a:ea typeface="Arial" charset="0"/>
                <a:cs typeface="Arial" charset="0"/>
              </a:rPr>
              <a:t>sınır</a:t>
            </a:r>
            <a:r>
              <a:rPr lang="en-US" sz="2400" b="1" dirty="0">
                <a:solidFill>
                  <a:srgbClr val="1616BC"/>
                </a:solidFill>
                <a:latin typeface="Arial" charset="0"/>
                <a:ea typeface="Arial" charset="0"/>
                <a:cs typeface="Arial" charset="0"/>
              </a:rPr>
              <a:t> her zaman </a:t>
            </a:r>
            <a:r>
              <a:rPr lang="en-US" sz="2400" b="1" dirty="0" err="1">
                <a:solidFill>
                  <a:srgbClr val="1616BC"/>
                </a:solidFill>
                <a:latin typeface="Arial" charset="0"/>
                <a:ea typeface="Arial" charset="0"/>
                <a:cs typeface="Arial" charset="0"/>
              </a:rPr>
              <a:t>lezyonun</a:t>
            </a:r>
            <a:r>
              <a:rPr lang="en-US" sz="2400" b="1" dirty="0">
                <a:solidFill>
                  <a:srgbClr val="1616BC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2400" b="1" dirty="0" err="1">
                <a:solidFill>
                  <a:srgbClr val="1616BC"/>
                </a:solidFill>
                <a:latin typeface="Arial" charset="0"/>
                <a:ea typeface="Arial" charset="0"/>
                <a:cs typeface="Arial" charset="0"/>
              </a:rPr>
              <a:t>tamamen</a:t>
            </a:r>
            <a:r>
              <a:rPr lang="en-US" sz="2400" b="1" dirty="0">
                <a:solidFill>
                  <a:srgbClr val="1616BC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2400" b="1" dirty="0" err="1">
                <a:solidFill>
                  <a:srgbClr val="1616BC"/>
                </a:solidFill>
                <a:latin typeface="Arial" charset="0"/>
                <a:ea typeface="Arial" charset="0"/>
                <a:cs typeface="Arial" charset="0"/>
              </a:rPr>
              <a:t>çıkarıldığı</a:t>
            </a:r>
            <a:r>
              <a:rPr lang="en-US" sz="2400" b="1" dirty="0">
                <a:solidFill>
                  <a:srgbClr val="1616BC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2400" b="1" dirty="0" err="1">
                <a:solidFill>
                  <a:srgbClr val="1616BC"/>
                </a:solidFill>
                <a:latin typeface="Arial" charset="0"/>
                <a:ea typeface="Arial" charset="0"/>
                <a:cs typeface="Arial" charset="0"/>
              </a:rPr>
              <a:t>anlamına</a:t>
            </a:r>
            <a:r>
              <a:rPr lang="en-US" sz="2400" b="1" dirty="0">
                <a:solidFill>
                  <a:srgbClr val="1616BC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2400" b="1" dirty="0" err="1">
                <a:solidFill>
                  <a:srgbClr val="1616BC"/>
                </a:solidFill>
                <a:latin typeface="Arial" charset="0"/>
                <a:ea typeface="Arial" charset="0"/>
                <a:cs typeface="Arial" charset="0"/>
              </a:rPr>
              <a:t>gelmez</a:t>
            </a:r>
            <a:r>
              <a:rPr lang="en-US" sz="2400" b="1" dirty="0">
                <a:solidFill>
                  <a:srgbClr val="1616BC"/>
                </a:solidFill>
                <a:latin typeface="Arial" charset="0"/>
                <a:ea typeface="Arial" charset="0"/>
                <a:cs typeface="Arial" charset="0"/>
              </a:rPr>
              <a:t> </a:t>
            </a:r>
          </a:p>
          <a:p>
            <a:pPr>
              <a:buFont typeface="Wingdings" charset="2"/>
              <a:buChar char="ü"/>
            </a:pPr>
            <a:r>
              <a:rPr lang="en-US" sz="2400" b="1" dirty="0" err="1">
                <a:solidFill>
                  <a:srgbClr val="1616BC"/>
                </a:solidFill>
                <a:latin typeface="Arial" charset="0"/>
                <a:ea typeface="Arial" charset="0"/>
                <a:cs typeface="Arial" charset="0"/>
              </a:rPr>
              <a:t>Eksizyonel</a:t>
            </a:r>
            <a:r>
              <a:rPr lang="en-US" sz="2400" b="1" dirty="0">
                <a:solidFill>
                  <a:srgbClr val="1616BC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2400" b="1" dirty="0" err="1">
                <a:solidFill>
                  <a:srgbClr val="1616BC"/>
                </a:solidFill>
                <a:latin typeface="Arial" charset="0"/>
                <a:ea typeface="Arial" charset="0"/>
                <a:cs typeface="Arial" charset="0"/>
              </a:rPr>
              <a:t>işlem</a:t>
            </a:r>
            <a:r>
              <a:rPr lang="en-US" sz="2400" b="1" dirty="0">
                <a:solidFill>
                  <a:srgbClr val="1616BC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2400" b="1" dirty="0" err="1">
                <a:solidFill>
                  <a:srgbClr val="1616BC"/>
                </a:solidFill>
                <a:latin typeface="Arial" charset="0"/>
                <a:ea typeface="Arial" charset="0"/>
                <a:cs typeface="Arial" charset="0"/>
              </a:rPr>
              <a:t>yapılmaksızın</a:t>
            </a:r>
            <a:r>
              <a:rPr lang="en-US" sz="2400" b="1" dirty="0">
                <a:solidFill>
                  <a:srgbClr val="1616BC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2400" b="1" dirty="0" err="1">
                <a:solidFill>
                  <a:srgbClr val="1616BC"/>
                </a:solidFill>
                <a:latin typeface="Arial" charset="0"/>
                <a:ea typeface="Arial" charset="0"/>
                <a:cs typeface="Arial" charset="0"/>
              </a:rPr>
              <a:t>invaziv</a:t>
            </a:r>
            <a:r>
              <a:rPr lang="en-US" sz="2400" b="1" dirty="0">
                <a:solidFill>
                  <a:srgbClr val="1616BC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2400" b="1" dirty="0" err="1">
                <a:solidFill>
                  <a:srgbClr val="1616BC"/>
                </a:solidFill>
                <a:latin typeface="Arial" charset="0"/>
                <a:ea typeface="Arial" charset="0"/>
                <a:cs typeface="Arial" charset="0"/>
              </a:rPr>
              <a:t>kanser</a:t>
            </a:r>
            <a:r>
              <a:rPr lang="en-US" sz="2400" b="1" dirty="0">
                <a:solidFill>
                  <a:srgbClr val="1616BC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2400" b="1" dirty="0" err="1">
                <a:solidFill>
                  <a:srgbClr val="1616BC"/>
                </a:solidFill>
                <a:latin typeface="Arial" charset="0"/>
                <a:ea typeface="Arial" charset="0"/>
                <a:cs typeface="Arial" charset="0"/>
              </a:rPr>
              <a:t>ekarte</a:t>
            </a:r>
            <a:r>
              <a:rPr lang="en-US" sz="2400" b="1" dirty="0">
                <a:solidFill>
                  <a:srgbClr val="1616BC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2400" b="1" dirty="0" err="1">
                <a:solidFill>
                  <a:srgbClr val="1616BC"/>
                </a:solidFill>
                <a:latin typeface="Arial" charset="0"/>
                <a:ea typeface="Arial" charset="0"/>
                <a:cs typeface="Arial" charset="0"/>
              </a:rPr>
              <a:t>edilemez</a:t>
            </a:r>
            <a:r>
              <a:rPr lang="en-US" sz="2400" b="1" dirty="0">
                <a:solidFill>
                  <a:srgbClr val="1616BC"/>
                </a:solidFill>
                <a:latin typeface="Arial" charset="0"/>
                <a:ea typeface="Arial" charset="0"/>
                <a:cs typeface="Arial" charset="0"/>
              </a:rPr>
              <a:t> </a:t>
            </a:r>
          </a:p>
          <a:p>
            <a:endParaRPr lang="tr-TR" sz="2400" b="1" dirty="0">
              <a:solidFill>
                <a:srgbClr val="1616BC"/>
              </a:solidFill>
              <a:latin typeface="Arial" charset="0"/>
              <a:ea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969537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2423592" y="332656"/>
            <a:ext cx="7992888" cy="1296144"/>
          </a:xfrm>
        </p:spPr>
        <p:txBody>
          <a:bodyPr>
            <a:normAutofit fontScale="90000"/>
          </a:bodyPr>
          <a:lstStyle/>
          <a:p>
            <a:r>
              <a:rPr lang="tr-TR" sz="3600" dirty="0"/>
              <a:t/>
            </a:r>
            <a:br>
              <a:rPr lang="tr-TR" sz="3600" dirty="0"/>
            </a:br>
            <a:r>
              <a:rPr lang="tr-TR" sz="4000" b="1" dirty="0"/>
              <a:t>SMILE </a:t>
            </a:r>
            <a:r>
              <a:rPr lang="tr-TR" sz="3600" dirty="0"/>
              <a:t/>
            </a:r>
            <a:br>
              <a:rPr lang="tr-TR" sz="3600" dirty="0"/>
            </a:br>
            <a:r>
              <a:rPr lang="tr-TR" sz="3600" dirty="0"/>
              <a:t>(</a:t>
            </a:r>
            <a:r>
              <a:rPr lang="tr-TR" sz="3100" dirty="0" err="1"/>
              <a:t>Stratified</a:t>
            </a:r>
            <a:r>
              <a:rPr lang="tr-TR" sz="3100" dirty="0"/>
              <a:t> </a:t>
            </a:r>
            <a:r>
              <a:rPr lang="tr-TR" sz="3100" dirty="0" err="1" smtClean="0"/>
              <a:t>Mucin</a:t>
            </a:r>
            <a:r>
              <a:rPr lang="tr-TR" sz="3100" dirty="0" smtClean="0"/>
              <a:t>-</a:t>
            </a:r>
            <a:r>
              <a:rPr lang="tr-TR" sz="3100" dirty="0" err="1" smtClean="0"/>
              <a:t>Producing</a:t>
            </a:r>
            <a:r>
              <a:rPr lang="tr-TR" sz="3100" dirty="0" smtClean="0"/>
              <a:t> </a:t>
            </a:r>
            <a:r>
              <a:rPr lang="tr-TR" sz="3100" dirty="0" err="1"/>
              <a:t>Intraepithelial</a:t>
            </a:r>
            <a:r>
              <a:rPr lang="tr-TR" sz="3100" dirty="0"/>
              <a:t> </a:t>
            </a:r>
            <a:r>
              <a:rPr lang="tr-TR" sz="3100" dirty="0" err="1"/>
              <a:t>Lesions</a:t>
            </a:r>
            <a:r>
              <a:rPr lang="tr-TR" dirty="0" smtClean="0"/>
              <a:t>)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1981200" y="2244008"/>
            <a:ext cx="8229600" cy="4569371"/>
          </a:xfrm>
        </p:spPr>
        <p:txBody>
          <a:bodyPr>
            <a:normAutofit/>
          </a:bodyPr>
          <a:lstStyle/>
          <a:p>
            <a:r>
              <a:rPr lang="tr-TR" dirty="0" smtClean="0">
                <a:latin typeface="Arial" pitchFamily="34" charset="0"/>
                <a:cs typeface="Arial" pitchFamily="34" charset="0"/>
              </a:rPr>
              <a:t>Nadir bir </a:t>
            </a:r>
            <a:r>
              <a:rPr lang="tr-TR" dirty="0" err="1" smtClean="0">
                <a:latin typeface="Arial" pitchFamily="34" charset="0"/>
                <a:cs typeface="Arial" pitchFamily="34" charset="0"/>
              </a:rPr>
              <a:t>servikal</a:t>
            </a:r>
            <a:r>
              <a:rPr lang="tr-TR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tr-TR" dirty="0" err="1" smtClean="0">
                <a:latin typeface="Arial" pitchFamily="34" charset="0"/>
                <a:cs typeface="Arial" pitchFamily="34" charset="0"/>
              </a:rPr>
              <a:t>intraepitelial</a:t>
            </a:r>
            <a:r>
              <a:rPr lang="tr-TR" dirty="0" smtClean="0">
                <a:latin typeface="Arial" pitchFamily="34" charset="0"/>
                <a:cs typeface="Arial" pitchFamily="34" charset="0"/>
              </a:rPr>
              <a:t> lezyon –</a:t>
            </a:r>
            <a:r>
              <a:rPr lang="tr-TR" dirty="0" err="1" smtClean="0">
                <a:latin typeface="Arial" pitchFamily="34" charset="0"/>
                <a:cs typeface="Arial" pitchFamily="34" charset="0"/>
              </a:rPr>
              <a:t>endoservikal</a:t>
            </a:r>
            <a:r>
              <a:rPr lang="tr-TR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tr-TR" dirty="0" err="1" smtClean="0">
                <a:latin typeface="Arial" pitchFamily="34" charset="0"/>
                <a:cs typeface="Arial" pitchFamily="34" charset="0"/>
              </a:rPr>
              <a:t>kolumnar</a:t>
            </a:r>
            <a:r>
              <a:rPr lang="tr-TR" dirty="0" smtClean="0">
                <a:latin typeface="Arial" pitchFamily="34" charset="0"/>
                <a:cs typeface="Arial" pitchFamily="34" charset="0"/>
              </a:rPr>
              <a:t> hücre </a:t>
            </a:r>
            <a:r>
              <a:rPr lang="tr-TR" dirty="0" err="1" smtClean="0">
                <a:latin typeface="Arial" pitchFamily="34" charset="0"/>
                <a:cs typeface="Arial" pitchFamily="34" charset="0"/>
              </a:rPr>
              <a:t>neoplazisi</a:t>
            </a:r>
            <a:r>
              <a:rPr lang="tr-TR" dirty="0" smtClean="0">
                <a:latin typeface="Arial" pitchFamily="34" charset="0"/>
                <a:cs typeface="Arial" pitchFamily="34" charset="0"/>
              </a:rPr>
              <a:t> varyantı</a:t>
            </a:r>
          </a:p>
          <a:p>
            <a:r>
              <a:rPr lang="tr-TR" dirty="0" err="1" smtClean="0">
                <a:latin typeface="Arial" pitchFamily="34" charset="0"/>
                <a:cs typeface="Arial" pitchFamily="34" charset="0"/>
              </a:rPr>
              <a:t>HSIL’i</a:t>
            </a:r>
            <a:r>
              <a:rPr lang="tr-TR" dirty="0" smtClean="0">
                <a:latin typeface="Arial" pitchFamily="34" charset="0"/>
                <a:cs typeface="Arial" pitchFamily="34" charset="0"/>
              </a:rPr>
              <a:t> anımsatan </a:t>
            </a:r>
            <a:r>
              <a:rPr lang="tr-TR" dirty="0" err="1" smtClean="0">
                <a:latin typeface="Arial" pitchFamily="34" charset="0"/>
                <a:cs typeface="Arial" pitchFamily="34" charset="0"/>
              </a:rPr>
              <a:t>stratifiye</a:t>
            </a:r>
            <a:r>
              <a:rPr lang="tr-TR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tr-TR" dirty="0" err="1" smtClean="0">
                <a:latin typeface="Arial" pitchFamily="34" charset="0"/>
                <a:cs typeface="Arial" pitchFamily="34" charset="0"/>
              </a:rPr>
              <a:t>epitel</a:t>
            </a:r>
            <a:r>
              <a:rPr lang="tr-TR" dirty="0" smtClean="0">
                <a:latin typeface="Arial" pitchFamily="34" charset="0"/>
                <a:cs typeface="Arial" pitchFamily="34" charset="0"/>
              </a:rPr>
              <a:t> ile karakterlidir</a:t>
            </a:r>
          </a:p>
          <a:p>
            <a:r>
              <a:rPr lang="tr-TR" dirty="0" err="1" smtClean="0">
                <a:latin typeface="Arial" pitchFamily="34" charset="0"/>
                <a:cs typeface="Arial" pitchFamily="34" charset="0"/>
              </a:rPr>
              <a:t>Sitoplazmik</a:t>
            </a:r>
            <a:r>
              <a:rPr lang="tr-TR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tr-TR" dirty="0" err="1" smtClean="0">
                <a:latin typeface="Arial" pitchFamily="34" charset="0"/>
                <a:cs typeface="Arial" pitchFamily="34" charset="0"/>
              </a:rPr>
              <a:t>müsin</a:t>
            </a:r>
            <a:r>
              <a:rPr lang="tr-TR" dirty="0" smtClean="0">
                <a:latin typeface="Arial" pitchFamily="34" charset="0"/>
                <a:cs typeface="Arial" pitchFamily="34" charset="0"/>
              </a:rPr>
              <a:t> ile birlikte bulunur</a:t>
            </a:r>
          </a:p>
          <a:p>
            <a:r>
              <a:rPr lang="tr-TR" dirty="0" smtClean="0">
                <a:latin typeface="Arial" pitchFamily="34" charset="0"/>
                <a:cs typeface="Arial" pitchFamily="34" charset="0"/>
              </a:rPr>
              <a:t>Lezyonların çoğunda </a:t>
            </a:r>
            <a:r>
              <a:rPr lang="tr-TR" dirty="0" err="1" smtClean="0">
                <a:latin typeface="Arial" pitchFamily="34" charset="0"/>
                <a:cs typeface="Arial" pitchFamily="34" charset="0"/>
              </a:rPr>
              <a:t>epitelial</a:t>
            </a:r>
            <a:r>
              <a:rPr lang="tr-TR" dirty="0" smtClean="0">
                <a:latin typeface="Arial" pitchFamily="34" charset="0"/>
                <a:cs typeface="Arial" pitchFamily="34" charset="0"/>
              </a:rPr>
              <a:t>-</a:t>
            </a:r>
            <a:r>
              <a:rPr lang="tr-TR" dirty="0" err="1" smtClean="0">
                <a:latin typeface="Arial" pitchFamily="34" charset="0"/>
                <a:cs typeface="Arial" pitchFamily="34" charset="0"/>
              </a:rPr>
              <a:t>stromal</a:t>
            </a:r>
            <a:r>
              <a:rPr lang="tr-TR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tr-TR" dirty="0" err="1" smtClean="0">
                <a:latin typeface="Arial" pitchFamily="34" charset="0"/>
                <a:cs typeface="Arial" pitchFamily="34" charset="0"/>
              </a:rPr>
              <a:t>interfazda</a:t>
            </a:r>
            <a:r>
              <a:rPr lang="tr-TR" dirty="0" smtClean="0">
                <a:latin typeface="Arial" pitchFamily="34" charset="0"/>
                <a:cs typeface="Arial" pitchFamily="34" charset="0"/>
              </a:rPr>
              <a:t> yuvarlak konturlar vardır</a:t>
            </a:r>
          </a:p>
          <a:p>
            <a:r>
              <a:rPr lang="tr-TR" dirty="0" smtClean="0">
                <a:latin typeface="Arial" pitchFamily="34" charset="0"/>
                <a:cs typeface="Arial" pitchFamily="34" charset="0"/>
              </a:rPr>
              <a:t>Çoğu SIL, AIS veya </a:t>
            </a:r>
            <a:r>
              <a:rPr lang="tr-TR" dirty="0" err="1" smtClean="0">
                <a:latin typeface="Arial" pitchFamily="34" charset="0"/>
                <a:cs typeface="Arial" pitchFamily="34" charset="0"/>
              </a:rPr>
              <a:t>invaziv</a:t>
            </a:r>
            <a:r>
              <a:rPr lang="tr-TR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tr-TR" dirty="0" err="1" smtClean="0">
                <a:latin typeface="Arial" pitchFamily="34" charset="0"/>
                <a:cs typeface="Arial" pitchFamily="34" charset="0"/>
              </a:rPr>
              <a:t>karsinom</a:t>
            </a:r>
            <a:r>
              <a:rPr lang="tr-TR" dirty="0" smtClean="0">
                <a:latin typeface="Arial" pitchFamily="34" charset="0"/>
                <a:cs typeface="Arial" pitchFamily="34" charset="0"/>
              </a:rPr>
              <a:t> ile birliktelik gösterir</a:t>
            </a:r>
          </a:p>
          <a:p>
            <a:r>
              <a:rPr lang="tr-TR" dirty="0" err="1" smtClean="0">
                <a:latin typeface="Arial" pitchFamily="34" charset="0"/>
                <a:cs typeface="Arial" pitchFamily="34" charset="0"/>
              </a:rPr>
              <a:t>SMILE’ın</a:t>
            </a:r>
            <a:r>
              <a:rPr lang="tr-TR" dirty="0" smtClean="0">
                <a:latin typeface="Arial" pitchFamily="34" charset="0"/>
                <a:cs typeface="Arial" pitchFamily="34" charset="0"/>
              </a:rPr>
              <a:t> dağılımı ve </a:t>
            </a:r>
            <a:r>
              <a:rPr lang="tr-TR" dirty="0" err="1" smtClean="0">
                <a:latin typeface="Arial" pitchFamily="34" charset="0"/>
                <a:cs typeface="Arial" pitchFamily="34" charset="0"/>
              </a:rPr>
              <a:t>immünfenotipi</a:t>
            </a:r>
            <a:r>
              <a:rPr lang="tr-TR" dirty="0" smtClean="0">
                <a:latin typeface="Arial" pitchFamily="34" charset="0"/>
                <a:cs typeface="Arial" pitchFamily="34" charset="0"/>
              </a:rPr>
              <a:t> transformasyon </a:t>
            </a:r>
            <a:r>
              <a:rPr lang="tr-TR" dirty="0" err="1" smtClean="0">
                <a:latin typeface="Arial" pitchFamily="34" charset="0"/>
                <a:cs typeface="Arial" pitchFamily="34" charset="0"/>
              </a:rPr>
              <a:t>zonundaki</a:t>
            </a:r>
            <a:r>
              <a:rPr lang="tr-TR" dirty="0" smtClean="0">
                <a:latin typeface="Arial" pitchFamily="34" charset="0"/>
                <a:cs typeface="Arial" pitchFamily="34" charset="0"/>
              </a:rPr>
              <a:t> rezerve hücrelerden geliştiğini düşündürmektedir</a:t>
            </a:r>
          </a:p>
          <a:p>
            <a:endParaRPr lang="tr-TR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22532" name="Picture 4" descr="http://3.bp.blogspot.com/_xAesodzfzGc/SgYHGapJ-II/AAAAAAAAAxw/JnX6d6KXd74/s320/g%C3%BCleny%C3%BCz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5827" y="161461"/>
            <a:ext cx="1296144" cy="129614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668183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16413" y="2079792"/>
            <a:ext cx="8125385" cy="45802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Metin kutusu 28"/>
          <p:cNvSpPr txBox="1"/>
          <p:nvPr/>
        </p:nvSpPr>
        <p:spPr>
          <a:xfrm>
            <a:off x="1516413" y="325464"/>
            <a:ext cx="8125385" cy="1754326"/>
          </a:xfrm>
          <a:prstGeom prst="rect">
            <a:avLst/>
          </a:prstGeom>
          <a:noFill/>
          <a:ln w="38100"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r>
              <a:rPr lang="tr-TR" sz="3600" b="1" dirty="0" smtClean="0">
                <a:latin typeface="Arial" pitchFamily="34" charset="0"/>
                <a:cs typeface="Arial" pitchFamily="34" charset="0"/>
              </a:rPr>
              <a:t>WHO/IARC </a:t>
            </a:r>
            <a:r>
              <a:rPr lang="tr-TR" sz="3600" b="1" dirty="0" err="1" smtClean="0">
                <a:latin typeface="Arial" pitchFamily="34" charset="0"/>
                <a:cs typeface="Arial" pitchFamily="34" charset="0"/>
              </a:rPr>
              <a:t>Classification</a:t>
            </a:r>
            <a:r>
              <a:rPr lang="tr-TR" sz="3600" b="1" dirty="0" smtClean="0">
                <a:latin typeface="Arial" pitchFamily="34" charset="0"/>
                <a:cs typeface="Arial" pitchFamily="34" charset="0"/>
              </a:rPr>
              <a:t> of </a:t>
            </a:r>
            <a:r>
              <a:rPr lang="tr-TR" sz="3600" b="1" dirty="0" err="1" smtClean="0">
                <a:latin typeface="Arial" pitchFamily="34" charset="0"/>
                <a:cs typeface="Arial" pitchFamily="34" charset="0"/>
              </a:rPr>
              <a:t>Tumours</a:t>
            </a:r>
            <a:r>
              <a:rPr lang="tr-TR" sz="3600" b="1" dirty="0" smtClean="0">
                <a:latin typeface="Arial" pitchFamily="34" charset="0"/>
                <a:cs typeface="Arial" pitchFamily="34" charset="0"/>
              </a:rPr>
              <a:t> of </a:t>
            </a:r>
            <a:r>
              <a:rPr lang="tr-TR" sz="3600" b="1" dirty="0" err="1" smtClean="0">
                <a:latin typeface="Arial" pitchFamily="34" charset="0"/>
                <a:cs typeface="Arial" pitchFamily="34" charset="0"/>
              </a:rPr>
              <a:t>Female</a:t>
            </a:r>
            <a:r>
              <a:rPr lang="tr-TR" sz="36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tr-TR" sz="3600" b="1" dirty="0" err="1" smtClean="0">
                <a:latin typeface="Arial" pitchFamily="34" charset="0"/>
                <a:cs typeface="Arial" pitchFamily="34" charset="0"/>
              </a:rPr>
              <a:t>Reproductive</a:t>
            </a:r>
            <a:r>
              <a:rPr lang="tr-TR" sz="36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tr-TR" sz="3600" b="1" dirty="0" err="1" smtClean="0">
                <a:latin typeface="Arial" pitchFamily="34" charset="0"/>
                <a:cs typeface="Arial" pitchFamily="34" charset="0"/>
              </a:rPr>
              <a:t>Organs</a:t>
            </a:r>
            <a:r>
              <a:rPr lang="tr-TR" sz="3600" b="1" dirty="0" smtClean="0">
                <a:latin typeface="Arial" pitchFamily="34" charset="0"/>
                <a:cs typeface="Arial" pitchFamily="34" charset="0"/>
              </a:rPr>
              <a:t> 2014</a:t>
            </a:r>
            <a:endParaRPr lang="tr-TR" sz="36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6" name="5 Düz Bağlayıcı"/>
          <p:cNvCxnSpPr/>
          <p:nvPr/>
        </p:nvCxnSpPr>
        <p:spPr>
          <a:xfrm>
            <a:off x="2138768" y="5532895"/>
            <a:ext cx="7160217" cy="1549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6 Düz Bağlayıcı"/>
          <p:cNvCxnSpPr/>
          <p:nvPr/>
        </p:nvCxnSpPr>
        <p:spPr>
          <a:xfrm>
            <a:off x="2291168" y="6044339"/>
            <a:ext cx="7007817" cy="1549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8 Düz Bağlayıcı"/>
          <p:cNvCxnSpPr/>
          <p:nvPr/>
        </p:nvCxnSpPr>
        <p:spPr>
          <a:xfrm>
            <a:off x="2138767" y="6447295"/>
            <a:ext cx="3657600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76775568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73295" y="379213"/>
            <a:ext cx="4365592" cy="58256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Oval"/>
          <p:cNvSpPr/>
          <p:nvPr/>
        </p:nvSpPr>
        <p:spPr>
          <a:xfrm>
            <a:off x="2433235" y="2185261"/>
            <a:ext cx="2278251" cy="175130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" name="3 Metin kutusu"/>
          <p:cNvSpPr txBox="1"/>
          <p:nvPr/>
        </p:nvSpPr>
        <p:spPr>
          <a:xfrm>
            <a:off x="5514815" y="3002402"/>
            <a:ext cx="534691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7200" b="1" dirty="0" smtClean="0">
                <a:latin typeface="Arial" pitchFamily="34" charset="0"/>
                <a:cs typeface="Arial" pitchFamily="34" charset="0"/>
              </a:rPr>
              <a:t>ESGO-2017</a:t>
            </a:r>
            <a:endParaRPr lang="tr-TR" sz="72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4 Metin kutusu"/>
          <p:cNvSpPr txBox="1"/>
          <p:nvPr/>
        </p:nvSpPr>
        <p:spPr>
          <a:xfrm>
            <a:off x="5514815" y="774917"/>
            <a:ext cx="534691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7200" b="1" dirty="0" smtClean="0">
                <a:latin typeface="Arial" pitchFamily="34" charset="0"/>
                <a:cs typeface="Arial" pitchFamily="34" charset="0"/>
              </a:rPr>
              <a:t>      2000</a:t>
            </a:r>
            <a:endParaRPr lang="tr-TR" sz="72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5 Aşağı Ok"/>
          <p:cNvSpPr/>
          <p:nvPr/>
        </p:nvSpPr>
        <p:spPr>
          <a:xfrm>
            <a:off x="7950633" y="1975244"/>
            <a:ext cx="805911" cy="1263902"/>
          </a:xfrm>
          <a:prstGeom prst="down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898359844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8200" y="5353702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tr-TR" sz="3600" u="sng" dirty="0" err="1" smtClean="0">
                <a:solidFill>
                  <a:srgbClr val="FF0000"/>
                </a:solidFill>
              </a:rPr>
              <a:t>Adenokarsinoma</a:t>
            </a:r>
            <a:r>
              <a:rPr lang="tr-TR" sz="3600" u="sng" dirty="0" smtClean="0">
                <a:solidFill>
                  <a:srgbClr val="FF0000"/>
                </a:solidFill>
              </a:rPr>
              <a:t> in </a:t>
            </a:r>
            <a:r>
              <a:rPr lang="tr-TR" sz="3600" u="sng" dirty="0" err="1" smtClean="0">
                <a:solidFill>
                  <a:srgbClr val="FF0000"/>
                </a:solidFill>
              </a:rPr>
              <a:t>situ</a:t>
            </a:r>
            <a:r>
              <a:rPr lang="tr-TR" sz="3600" dirty="0" err="1" smtClean="0">
                <a:solidFill>
                  <a:srgbClr val="FF0000"/>
                </a:solidFill>
              </a:rPr>
              <a:t>da</a:t>
            </a:r>
            <a:r>
              <a:rPr lang="tr-TR" sz="3600" dirty="0" smtClean="0">
                <a:solidFill>
                  <a:srgbClr val="FF0000"/>
                </a:solidFill>
              </a:rPr>
              <a:t> </a:t>
            </a:r>
            <a:r>
              <a:rPr lang="tr-TR" sz="3600" b="1" dirty="0" err="1" smtClean="0">
                <a:solidFill>
                  <a:srgbClr val="FF0000"/>
                </a:solidFill>
              </a:rPr>
              <a:t>konizasyon</a:t>
            </a:r>
            <a:r>
              <a:rPr lang="tr-TR" sz="3600" dirty="0" err="1" smtClean="0">
                <a:solidFill>
                  <a:srgbClr val="FF0000"/>
                </a:solidFill>
              </a:rPr>
              <a:t>a</a:t>
            </a:r>
            <a:r>
              <a:rPr lang="tr-TR" sz="3600" dirty="0" smtClean="0">
                <a:solidFill>
                  <a:srgbClr val="FF0000"/>
                </a:solidFill>
              </a:rPr>
              <a:t> </a:t>
            </a:r>
            <a:r>
              <a:rPr lang="tr-TR" sz="3600" b="1" dirty="0" smtClean="0">
                <a:solidFill>
                  <a:srgbClr val="FF0000"/>
                </a:solidFill>
              </a:rPr>
              <a:t>ECC </a:t>
            </a:r>
            <a:r>
              <a:rPr lang="tr-TR" sz="3600" dirty="0" smtClean="0">
                <a:solidFill>
                  <a:srgbClr val="FF0000"/>
                </a:solidFill>
              </a:rPr>
              <a:t>eklenmelidir</a:t>
            </a:r>
            <a:endParaRPr lang="tr-TR" sz="3600" dirty="0">
              <a:solidFill>
                <a:srgbClr val="FF0000"/>
              </a:solidFill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838200" y="4018480"/>
            <a:ext cx="10515600" cy="1646526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tr-TR" dirty="0" smtClean="0"/>
              <a:t>Negatif cerrahi sınır ve negatif </a:t>
            </a:r>
            <a:r>
              <a:rPr lang="tr-TR" dirty="0" err="1" smtClean="0"/>
              <a:t>ECC’de</a:t>
            </a:r>
            <a:r>
              <a:rPr lang="tr-TR" dirty="0" smtClean="0"/>
              <a:t> </a:t>
            </a:r>
            <a:r>
              <a:rPr lang="tr-TR" dirty="0" err="1" smtClean="0">
                <a:solidFill>
                  <a:srgbClr val="FF0000"/>
                </a:solidFill>
              </a:rPr>
              <a:t>rezidü</a:t>
            </a:r>
            <a:r>
              <a:rPr lang="tr-TR" dirty="0" smtClean="0">
                <a:solidFill>
                  <a:srgbClr val="FF0000"/>
                </a:solidFill>
              </a:rPr>
              <a:t> riski %14</a:t>
            </a:r>
            <a:r>
              <a:rPr lang="tr-TR" dirty="0" smtClean="0"/>
              <a:t>’dür ve </a:t>
            </a:r>
            <a:r>
              <a:rPr lang="tr-TR" b="1" dirty="0" err="1" smtClean="0"/>
              <a:t>fertilite</a:t>
            </a:r>
            <a:r>
              <a:rPr lang="tr-TR" b="1" dirty="0" smtClean="0"/>
              <a:t> koruyucu yaklaşım </a:t>
            </a:r>
            <a:r>
              <a:rPr lang="tr-TR" dirty="0" smtClean="0"/>
              <a:t>uygun olabilir</a:t>
            </a:r>
          </a:p>
          <a:p>
            <a:pPr marL="0" indent="0" algn="ctr">
              <a:buNone/>
            </a:pPr>
            <a:r>
              <a:rPr lang="tr-TR" b="1" dirty="0" smtClean="0"/>
              <a:t>Pozitif ECC olgularının %17’sinde kanser gelişmektedir</a:t>
            </a:r>
          </a:p>
          <a:p>
            <a:pPr marL="0" indent="0" algn="ctr">
              <a:buNone/>
            </a:pPr>
            <a:endParaRPr lang="tr-TR" dirty="0" smtClean="0"/>
          </a:p>
          <a:p>
            <a:pPr marL="0" indent="0" algn="ctr">
              <a:buNone/>
            </a:pPr>
            <a:endParaRPr lang="tr-TR" dirty="0"/>
          </a:p>
        </p:txBody>
      </p:sp>
      <p:sp>
        <p:nvSpPr>
          <p:cNvPr id="4" name="Unvan 1"/>
          <p:cNvSpPr txBox="1">
            <a:spLocks/>
          </p:cNvSpPr>
          <p:nvPr/>
        </p:nvSpPr>
        <p:spPr>
          <a:xfrm>
            <a:off x="838200" y="6489031"/>
            <a:ext cx="10515600" cy="36897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tr-TR" sz="1400" dirty="0" err="1" smtClean="0"/>
              <a:t>Tierney</a:t>
            </a:r>
            <a:r>
              <a:rPr lang="tr-TR" sz="1400" dirty="0" smtClean="0"/>
              <a:t> KE. </a:t>
            </a:r>
            <a:r>
              <a:rPr lang="tr-TR" sz="1400" dirty="0" err="1" smtClean="0"/>
              <a:t>Cervical</a:t>
            </a:r>
            <a:r>
              <a:rPr lang="tr-TR" sz="1400" dirty="0" smtClean="0"/>
              <a:t> </a:t>
            </a:r>
            <a:r>
              <a:rPr lang="tr-TR" sz="1400" dirty="0" err="1" smtClean="0"/>
              <a:t>conization</a:t>
            </a:r>
            <a:r>
              <a:rPr lang="tr-TR" sz="1400" dirty="0" smtClean="0"/>
              <a:t> of </a:t>
            </a:r>
            <a:r>
              <a:rPr lang="tr-TR" sz="1400" dirty="0" err="1" smtClean="0"/>
              <a:t>adenocarcinoma</a:t>
            </a:r>
            <a:r>
              <a:rPr lang="tr-TR" sz="1400" dirty="0" smtClean="0"/>
              <a:t> in </a:t>
            </a:r>
            <a:r>
              <a:rPr lang="tr-TR" sz="1400" dirty="0" err="1" smtClean="0"/>
              <a:t>situ</a:t>
            </a:r>
            <a:r>
              <a:rPr lang="tr-TR" sz="1400" dirty="0" smtClean="0"/>
              <a:t>: a </a:t>
            </a:r>
            <a:r>
              <a:rPr lang="tr-TR" sz="1400" dirty="0" err="1" smtClean="0"/>
              <a:t>predicting</a:t>
            </a:r>
            <a:r>
              <a:rPr lang="tr-TR" sz="1400" dirty="0" smtClean="0"/>
              <a:t> model of </a:t>
            </a:r>
            <a:r>
              <a:rPr lang="tr-TR" sz="1400" dirty="0" err="1" smtClean="0"/>
              <a:t>residual</a:t>
            </a:r>
            <a:r>
              <a:rPr lang="tr-TR" sz="1400" dirty="0" smtClean="0"/>
              <a:t> </a:t>
            </a:r>
            <a:r>
              <a:rPr lang="tr-TR" sz="1400" dirty="0" err="1" smtClean="0"/>
              <a:t>disease</a:t>
            </a:r>
            <a:r>
              <a:rPr lang="tr-TR" sz="1400" dirty="0" smtClean="0"/>
              <a:t>. </a:t>
            </a:r>
            <a:r>
              <a:rPr lang="tr-TR" sz="1400" dirty="0" err="1" smtClean="0"/>
              <a:t>Am</a:t>
            </a:r>
            <a:r>
              <a:rPr lang="tr-TR" sz="1400" dirty="0" smtClean="0"/>
              <a:t> J </a:t>
            </a:r>
            <a:r>
              <a:rPr lang="tr-TR" sz="1400" dirty="0" err="1" smtClean="0"/>
              <a:t>Obstet</a:t>
            </a:r>
            <a:r>
              <a:rPr lang="tr-TR" sz="1400" dirty="0" smtClean="0"/>
              <a:t> </a:t>
            </a:r>
            <a:r>
              <a:rPr lang="tr-TR" sz="1400" dirty="0" err="1" smtClean="0"/>
              <a:t>Gynecol</a:t>
            </a:r>
            <a:r>
              <a:rPr lang="tr-TR" sz="1400" dirty="0" smtClean="0"/>
              <a:t>, 2014</a:t>
            </a:r>
            <a:endParaRPr lang="tr-TR" sz="1400" dirty="0"/>
          </a:p>
        </p:txBody>
      </p:sp>
      <p:pic>
        <p:nvPicPr>
          <p:cNvPr id="6" name="Resim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6701" y="669471"/>
            <a:ext cx="8892123" cy="27920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69707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780" name="Text Box 4"/>
          <p:cNvSpPr txBox="1">
            <a:spLocks noChangeArrowheads="1"/>
          </p:cNvSpPr>
          <p:nvPr/>
        </p:nvSpPr>
        <p:spPr bwMode="auto">
          <a:xfrm>
            <a:off x="2495551" y="2349500"/>
            <a:ext cx="3466013" cy="156966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Wingdings" panose="05000000000000000000" pitchFamily="2" charset="2"/>
              <a:buNone/>
            </a:pPr>
            <a:r>
              <a:rPr lang="tr-TR" altLang="tr-TR" sz="2400" b="1" dirty="0">
                <a:solidFill>
                  <a:srgbClr val="000066"/>
                </a:solidFill>
                <a:latin typeface="Arial" panose="020B0604020202020204" pitchFamily="34" charset="0"/>
              </a:rPr>
              <a:t>607 olgu re-</a:t>
            </a:r>
            <a:r>
              <a:rPr lang="tr-TR" altLang="tr-TR" sz="2400" b="1" dirty="0" err="1">
                <a:solidFill>
                  <a:srgbClr val="000066"/>
                </a:solidFill>
                <a:latin typeface="Arial" panose="020B0604020202020204" pitchFamily="34" charset="0"/>
              </a:rPr>
              <a:t>eksizyon</a:t>
            </a:r>
            <a:r>
              <a:rPr lang="tr-TR" altLang="tr-TR" sz="2400" b="1" dirty="0">
                <a:solidFill>
                  <a:srgbClr val="000066"/>
                </a:solidFill>
                <a:latin typeface="Arial" panose="020B0604020202020204" pitchFamily="34" charset="0"/>
              </a:rPr>
              <a:t>,  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tr-TR" altLang="tr-TR" sz="2400" b="1" dirty="0">
                <a:solidFill>
                  <a:srgbClr val="000066"/>
                </a:solidFill>
                <a:latin typeface="Arial" panose="020B0604020202020204" pitchFamily="34" charset="0"/>
              </a:rPr>
              <a:t> </a:t>
            </a:r>
            <a:r>
              <a:rPr lang="tr-TR" altLang="tr-TR" sz="2400" b="1" dirty="0" err="1">
                <a:solidFill>
                  <a:srgbClr val="000066"/>
                </a:solidFill>
                <a:latin typeface="Arial" panose="020B0604020202020204" pitchFamily="34" charset="0"/>
              </a:rPr>
              <a:t>Rezidüel</a:t>
            </a:r>
            <a:r>
              <a:rPr lang="tr-TR" altLang="tr-TR" sz="2400" b="1" dirty="0">
                <a:solidFill>
                  <a:srgbClr val="000066"/>
                </a:solidFill>
                <a:latin typeface="Arial" panose="020B0604020202020204" pitchFamily="34" charset="0"/>
              </a:rPr>
              <a:t> </a:t>
            </a:r>
            <a:r>
              <a:rPr lang="tr-TR" altLang="tr-TR" sz="2400" b="1" dirty="0" smtClean="0">
                <a:solidFill>
                  <a:srgbClr val="000066"/>
                </a:solidFill>
                <a:latin typeface="Arial" panose="020B0604020202020204" pitchFamily="34" charset="0"/>
              </a:rPr>
              <a:t>Hastalık</a:t>
            </a:r>
            <a:endParaRPr lang="tr-TR" altLang="tr-TR" sz="2400" b="1" dirty="0">
              <a:solidFill>
                <a:srgbClr val="000066"/>
              </a:solidFill>
              <a:latin typeface="Arial" panose="020B0604020202020204" pitchFamily="34" charset="0"/>
            </a:endParaRPr>
          </a:p>
          <a:p>
            <a:pPr lvl="1">
              <a:buFont typeface="Wingdings" panose="05000000000000000000" pitchFamily="2" charset="2"/>
              <a:buChar char="Ø"/>
            </a:pPr>
            <a:r>
              <a:rPr lang="tr-TR" altLang="tr-TR" sz="2400" b="1" dirty="0" err="1">
                <a:solidFill>
                  <a:srgbClr val="000066"/>
                </a:solidFill>
                <a:latin typeface="Arial" panose="020B0604020202020204" pitchFamily="34" charset="0"/>
              </a:rPr>
              <a:t>Marjin</a:t>
            </a:r>
            <a:r>
              <a:rPr lang="tr-TR" altLang="tr-TR" sz="2400" b="1" dirty="0">
                <a:solidFill>
                  <a:srgbClr val="000066"/>
                </a:solidFill>
                <a:latin typeface="Arial" panose="020B0604020202020204" pitchFamily="34" charset="0"/>
              </a:rPr>
              <a:t> (+); %52.8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tr-TR" altLang="tr-TR" sz="2400" b="1" dirty="0" err="1">
                <a:solidFill>
                  <a:srgbClr val="000066"/>
                </a:solidFill>
                <a:latin typeface="Arial" panose="020B0604020202020204" pitchFamily="34" charset="0"/>
              </a:rPr>
              <a:t>Marjin</a:t>
            </a:r>
            <a:r>
              <a:rPr lang="tr-TR" altLang="tr-TR" sz="2400" b="1" dirty="0">
                <a:solidFill>
                  <a:srgbClr val="000066"/>
                </a:solidFill>
                <a:latin typeface="Arial" panose="020B0604020202020204" pitchFamily="34" charset="0"/>
              </a:rPr>
              <a:t>  (-); %20.3 </a:t>
            </a:r>
          </a:p>
        </p:txBody>
      </p:sp>
      <p:sp>
        <p:nvSpPr>
          <p:cNvPr id="203786" name="Text Box 10"/>
          <p:cNvSpPr txBox="1">
            <a:spLocks noChangeArrowheads="1"/>
          </p:cNvSpPr>
          <p:nvPr/>
        </p:nvSpPr>
        <p:spPr bwMode="auto">
          <a:xfrm>
            <a:off x="6600827" y="2349500"/>
            <a:ext cx="3518912" cy="156966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Wingdings" panose="05000000000000000000" pitchFamily="2" charset="2"/>
              <a:buNone/>
            </a:pPr>
            <a:r>
              <a:rPr lang="tr-TR" altLang="tr-TR" sz="2400" b="1">
                <a:solidFill>
                  <a:srgbClr val="000066"/>
                </a:solidFill>
                <a:latin typeface="Arial" panose="020B0604020202020204" pitchFamily="34" charset="0"/>
              </a:rPr>
              <a:t>671 olgu sadece izlem;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tr-TR" altLang="tr-TR" sz="2400" b="1">
                <a:solidFill>
                  <a:srgbClr val="000066"/>
                </a:solidFill>
                <a:latin typeface="Arial" panose="020B0604020202020204" pitchFamily="34" charset="0"/>
              </a:rPr>
              <a:t>Rekürrens 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tr-TR" altLang="tr-TR" sz="2400" b="1">
                <a:solidFill>
                  <a:srgbClr val="000066"/>
                </a:solidFill>
                <a:latin typeface="Arial" panose="020B0604020202020204" pitchFamily="34" charset="0"/>
              </a:rPr>
              <a:t>Margin (+); %19.4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tr-TR" altLang="tr-TR" sz="2400" b="1">
                <a:solidFill>
                  <a:srgbClr val="000066"/>
                </a:solidFill>
                <a:latin typeface="Arial" panose="020B0604020202020204" pitchFamily="34" charset="0"/>
              </a:rPr>
              <a:t>Margin (-) ; % 2.6 </a:t>
            </a:r>
          </a:p>
        </p:txBody>
      </p:sp>
      <p:sp>
        <p:nvSpPr>
          <p:cNvPr id="203787" name="Text Box 11"/>
          <p:cNvSpPr txBox="1">
            <a:spLocks noChangeArrowheads="1"/>
          </p:cNvSpPr>
          <p:nvPr/>
        </p:nvSpPr>
        <p:spPr bwMode="auto">
          <a:xfrm>
            <a:off x="3863976" y="4941891"/>
            <a:ext cx="4807535" cy="1200329"/>
          </a:xfrm>
          <a:prstGeom prst="rect">
            <a:avLst/>
          </a:prstGeom>
          <a:solidFill>
            <a:schemeClr val="bg1"/>
          </a:solidFill>
          <a:ln w="9525">
            <a:solidFill>
              <a:srgbClr val="8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Wingdings" panose="05000000000000000000" pitchFamily="2" charset="2"/>
              <a:buChar char="v"/>
            </a:pPr>
            <a:r>
              <a:rPr lang="tr-TR" altLang="tr-TR" sz="2400" b="1" dirty="0" err="1" smtClean="0">
                <a:solidFill>
                  <a:srgbClr val="000066"/>
                </a:solidFill>
                <a:latin typeface="Arial" panose="020B0604020202020204" pitchFamily="34" charset="0"/>
              </a:rPr>
              <a:t>İnvaziv</a:t>
            </a:r>
            <a:r>
              <a:rPr lang="tr-TR" altLang="tr-TR" sz="2400" b="1" dirty="0" smtClean="0">
                <a:solidFill>
                  <a:srgbClr val="000066"/>
                </a:solidFill>
                <a:latin typeface="Arial" panose="020B0604020202020204" pitchFamily="34" charset="0"/>
              </a:rPr>
              <a:t> </a:t>
            </a:r>
            <a:r>
              <a:rPr lang="tr-TR" altLang="tr-TR" sz="2400" b="1" dirty="0" err="1" smtClean="0">
                <a:solidFill>
                  <a:srgbClr val="000066"/>
                </a:solidFill>
                <a:latin typeface="Arial" panose="020B0604020202020204" pitchFamily="34" charset="0"/>
              </a:rPr>
              <a:t>Adenoca</a:t>
            </a:r>
            <a:r>
              <a:rPr lang="tr-TR" altLang="tr-TR" sz="2400" b="1" dirty="0" smtClean="0">
                <a:solidFill>
                  <a:srgbClr val="000066"/>
                </a:solidFill>
                <a:latin typeface="Arial" panose="020B0604020202020204" pitchFamily="34" charset="0"/>
              </a:rPr>
              <a:t> </a:t>
            </a:r>
            <a:r>
              <a:rPr lang="tr-TR" altLang="tr-TR" sz="2400" b="1" dirty="0">
                <a:solidFill>
                  <a:srgbClr val="000066"/>
                </a:solidFill>
                <a:latin typeface="Arial" panose="020B0604020202020204" pitchFamily="34" charset="0"/>
              </a:rPr>
              <a:t>gelişme </a:t>
            </a:r>
            <a:r>
              <a:rPr lang="tr-TR" altLang="tr-TR" sz="2400" b="1" dirty="0" smtClean="0">
                <a:solidFill>
                  <a:srgbClr val="000066"/>
                </a:solidFill>
                <a:latin typeface="Arial" panose="020B0604020202020204" pitchFamily="34" charset="0"/>
              </a:rPr>
              <a:t>riski</a:t>
            </a:r>
            <a:endParaRPr lang="tr-TR" altLang="tr-TR" sz="2400" b="1" dirty="0">
              <a:solidFill>
                <a:srgbClr val="000066"/>
              </a:solidFill>
              <a:latin typeface="Arial" panose="020B0604020202020204" pitchFamily="34" charset="0"/>
            </a:endParaRPr>
          </a:p>
          <a:p>
            <a:pPr lvl="1">
              <a:buFont typeface="Wingdings" panose="05000000000000000000" pitchFamily="2" charset="2"/>
              <a:buChar char="Ø"/>
            </a:pPr>
            <a:r>
              <a:rPr lang="tr-TR" altLang="tr-TR" sz="2400" b="1" dirty="0" err="1">
                <a:solidFill>
                  <a:srgbClr val="000066"/>
                </a:solidFill>
                <a:latin typeface="Arial" panose="020B0604020202020204" pitchFamily="34" charset="0"/>
              </a:rPr>
              <a:t>Margin</a:t>
            </a:r>
            <a:r>
              <a:rPr lang="tr-TR" altLang="tr-TR" sz="2400" b="1" dirty="0">
                <a:solidFill>
                  <a:srgbClr val="000066"/>
                </a:solidFill>
                <a:latin typeface="Arial" panose="020B0604020202020204" pitchFamily="34" charset="0"/>
              </a:rPr>
              <a:t> (+) ; %5.2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tr-TR" altLang="tr-TR" sz="2400" b="1" dirty="0" err="1">
                <a:solidFill>
                  <a:srgbClr val="000066"/>
                </a:solidFill>
                <a:latin typeface="Arial" panose="020B0604020202020204" pitchFamily="34" charset="0"/>
              </a:rPr>
              <a:t>Margin</a:t>
            </a:r>
            <a:r>
              <a:rPr lang="tr-TR" altLang="tr-TR" sz="2400" b="1" dirty="0">
                <a:solidFill>
                  <a:srgbClr val="000066"/>
                </a:solidFill>
                <a:latin typeface="Arial" panose="020B0604020202020204" pitchFamily="34" charset="0"/>
              </a:rPr>
              <a:t> (-)  ; %0.7</a:t>
            </a:r>
          </a:p>
        </p:txBody>
      </p:sp>
      <p:sp>
        <p:nvSpPr>
          <p:cNvPr id="203788" name="Text Box 12"/>
          <p:cNvSpPr txBox="1">
            <a:spLocks noChangeArrowheads="1"/>
          </p:cNvSpPr>
          <p:nvPr/>
        </p:nvSpPr>
        <p:spPr bwMode="auto">
          <a:xfrm>
            <a:off x="2782889" y="4005266"/>
            <a:ext cx="2856679" cy="461665"/>
          </a:xfrm>
          <a:prstGeom prst="rect">
            <a:avLst/>
          </a:prstGeom>
          <a:solidFill>
            <a:schemeClr val="bg1"/>
          </a:solidFill>
          <a:ln w="9525">
            <a:solidFill>
              <a:srgbClr val="8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Wingdings" panose="05000000000000000000" pitchFamily="2" charset="2"/>
              <a:buNone/>
            </a:pPr>
            <a:r>
              <a:rPr lang="tr-TR" altLang="tr-TR" sz="2400" b="1">
                <a:solidFill>
                  <a:srgbClr val="660066"/>
                </a:solidFill>
                <a:latin typeface="Arial" panose="020B0604020202020204" pitchFamily="34" charset="0"/>
              </a:rPr>
              <a:t>OR: 4.01 (</a:t>
            </a:r>
            <a:r>
              <a:rPr lang="tr-TR" altLang="tr-TR" sz="2400" b="1" i="1">
                <a:solidFill>
                  <a:srgbClr val="660066"/>
                </a:solidFill>
                <a:latin typeface="Arial" panose="020B0604020202020204" pitchFamily="34" charset="0"/>
              </a:rPr>
              <a:t>P </a:t>
            </a:r>
            <a:r>
              <a:rPr lang="tr-TR" altLang="tr-TR" sz="2400" b="1">
                <a:solidFill>
                  <a:srgbClr val="660066"/>
                </a:solidFill>
                <a:latin typeface="Arial" panose="020B0604020202020204" pitchFamily="34" charset="0"/>
              </a:rPr>
              <a:t> .001). </a:t>
            </a:r>
          </a:p>
        </p:txBody>
      </p:sp>
      <p:sp>
        <p:nvSpPr>
          <p:cNvPr id="203789" name="Text Box 13"/>
          <p:cNvSpPr txBox="1">
            <a:spLocks noChangeArrowheads="1"/>
          </p:cNvSpPr>
          <p:nvPr/>
        </p:nvSpPr>
        <p:spPr bwMode="auto">
          <a:xfrm>
            <a:off x="6959602" y="4005266"/>
            <a:ext cx="2686761" cy="461665"/>
          </a:xfrm>
          <a:prstGeom prst="rect">
            <a:avLst/>
          </a:prstGeom>
          <a:solidFill>
            <a:schemeClr val="bg1"/>
          </a:solidFill>
          <a:ln w="9525">
            <a:solidFill>
              <a:srgbClr val="8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Wingdings" panose="05000000000000000000" pitchFamily="2" charset="2"/>
              <a:buNone/>
            </a:pPr>
            <a:r>
              <a:rPr lang="tr-TR" altLang="tr-TR" sz="2400" b="1">
                <a:solidFill>
                  <a:srgbClr val="660066"/>
                </a:solidFill>
                <a:latin typeface="Arial" panose="020B0604020202020204" pitchFamily="34" charset="0"/>
              </a:rPr>
              <a:t>OR: 2.48 (</a:t>
            </a:r>
            <a:r>
              <a:rPr lang="tr-TR" altLang="tr-TR" sz="2400" b="1" i="1">
                <a:solidFill>
                  <a:srgbClr val="660066"/>
                </a:solidFill>
                <a:latin typeface="Arial" panose="020B0604020202020204" pitchFamily="34" charset="0"/>
              </a:rPr>
              <a:t>P </a:t>
            </a:r>
            <a:r>
              <a:rPr lang="tr-TR" altLang="tr-TR" sz="2400" b="1">
                <a:solidFill>
                  <a:srgbClr val="660066"/>
                </a:solidFill>
                <a:latin typeface="Arial" panose="020B0604020202020204" pitchFamily="34" charset="0"/>
              </a:rPr>
              <a:t> .001)</a:t>
            </a:r>
          </a:p>
        </p:txBody>
      </p:sp>
      <p:grpSp>
        <p:nvGrpSpPr>
          <p:cNvPr id="203790" name="Group 14"/>
          <p:cNvGrpSpPr>
            <a:grpSpLocks/>
          </p:cNvGrpSpPr>
          <p:nvPr/>
        </p:nvGrpSpPr>
        <p:grpSpPr bwMode="auto">
          <a:xfrm>
            <a:off x="1595439" y="115888"/>
            <a:ext cx="8964612" cy="2017712"/>
            <a:chOff x="45" y="73"/>
            <a:chExt cx="5647" cy="1271"/>
          </a:xfrm>
        </p:grpSpPr>
        <p:pic>
          <p:nvPicPr>
            <p:cNvPr id="203791" name="Picture 15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" y="73"/>
              <a:ext cx="5647" cy="105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03792" name="Picture 16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63" y="1124"/>
              <a:ext cx="3006" cy="22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7973649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7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037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7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037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7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2037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7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037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3786" grpId="0" animBg="1"/>
      <p:bldP spid="203787" grpId="0" animBg="1"/>
      <p:bldP spid="203788" grpId="0" animBg="1"/>
      <p:bldP spid="203789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Başlık 9"/>
          <p:cNvSpPr>
            <a:spLocks noGrp="1"/>
          </p:cNvSpPr>
          <p:nvPr>
            <p:ph type="title"/>
          </p:nvPr>
        </p:nvSpPr>
        <p:spPr>
          <a:xfrm>
            <a:off x="457199" y="594359"/>
            <a:ext cx="3375415" cy="2286000"/>
          </a:xfrm>
        </p:spPr>
        <p:txBody>
          <a:bodyPr>
            <a:normAutofit/>
          </a:bodyPr>
          <a:lstStyle/>
          <a:p>
            <a:r>
              <a:rPr lang="tr-TR" sz="2800" b="1" dirty="0" err="1" smtClean="0">
                <a:solidFill>
                  <a:srgbClr val="00B050"/>
                </a:solidFill>
                <a:latin typeface="Arial Black" charset="0"/>
                <a:ea typeface="Arial Black" charset="0"/>
                <a:cs typeface="Arial Black" charset="0"/>
              </a:rPr>
              <a:t>Adenokarsinoma</a:t>
            </a:r>
            <a:r>
              <a:rPr lang="tr-TR" sz="2800" b="1" dirty="0" smtClean="0">
                <a:solidFill>
                  <a:srgbClr val="00B050"/>
                </a:solidFill>
                <a:latin typeface="Arial Black" charset="0"/>
                <a:ea typeface="Arial Black" charset="0"/>
                <a:cs typeface="Arial Black" charset="0"/>
              </a:rPr>
              <a:t> in </a:t>
            </a:r>
            <a:r>
              <a:rPr lang="tr-TR" sz="2800" b="1" dirty="0" err="1" smtClean="0">
                <a:solidFill>
                  <a:srgbClr val="00B050"/>
                </a:solidFill>
                <a:latin typeface="Arial Black" charset="0"/>
                <a:ea typeface="Arial Black" charset="0"/>
                <a:cs typeface="Arial Black" charset="0"/>
              </a:rPr>
              <a:t>situ</a:t>
            </a:r>
            <a:endParaRPr lang="tr-TR" sz="2800" b="1" dirty="0">
              <a:solidFill>
                <a:srgbClr val="00B050"/>
              </a:solidFill>
              <a:latin typeface="Arial Black" charset="0"/>
              <a:ea typeface="Arial Black" charset="0"/>
              <a:cs typeface="Arial Black" charset="0"/>
            </a:endParaRPr>
          </a:p>
        </p:txBody>
      </p:sp>
      <p:sp>
        <p:nvSpPr>
          <p:cNvPr id="11" name="İçerik Yer Tutucusu 10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12" name="Metin Yer Tutucusu 11"/>
          <p:cNvSpPr>
            <a:spLocks noGrp="1"/>
          </p:cNvSpPr>
          <p:nvPr>
            <p:ph type="body" sz="half" idx="2"/>
          </p:nvPr>
        </p:nvSpPr>
        <p:spPr>
          <a:xfrm>
            <a:off x="457199" y="3080961"/>
            <a:ext cx="3200400" cy="3379124"/>
          </a:xfrm>
        </p:spPr>
        <p:txBody>
          <a:bodyPr>
            <a:normAutofit/>
          </a:bodyPr>
          <a:lstStyle/>
          <a:p>
            <a:pPr marL="342900" indent="-342900">
              <a:buFont typeface="Arial" charset="0"/>
              <a:buChar char="•"/>
            </a:pPr>
            <a:r>
              <a:rPr lang="tr-TR" sz="2400" b="1" i="1" dirty="0" err="1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Skip</a:t>
            </a:r>
            <a:r>
              <a:rPr lang="tr-TR" sz="2400" b="1" i="1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 lezyon, %15-25 olguda mevcuttur</a:t>
            </a:r>
          </a:p>
          <a:p>
            <a:pPr marL="342900" indent="-342900">
              <a:buFont typeface="Arial" charset="0"/>
              <a:buChar char="•"/>
            </a:pPr>
            <a:r>
              <a:rPr lang="tr-TR" sz="2400" b="1" i="1" dirty="0" err="1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Konizasyonda</a:t>
            </a:r>
            <a:r>
              <a:rPr lang="tr-TR" sz="2400" b="1" i="1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tr-TR" sz="2400" b="1" i="1" dirty="0" err="1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marjin</a:t>
            </a:r>
            <a:r>
              <a:rPr lang="tr-TR" sz="2400" b="1" i="1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 (-) olsa bile kanser riski mevcuttur</a:t>
            </a:r>
            <a:endParaRPr lang="tr-TR" sz="2400" b="1" i="1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</p:txBody>
      </p:sp>
      <p:grpSp>
        <p:nvGrpSpPr>
          <p:cNvPr id="3" name="Grup 2"/>
          <p:cNvGrpSpPr/>
          <p:nvPr/>
        </p:nvGrpSpPr>
        <p:grpSpPr>
          <a:xfrm>
            <a:off x="5695123" y="2345634"/>
            <a:ext cx="3359426" cy="3643685"/>
            <a:chOff x="4201149" y="2116336"/>
            <a:chExt cx="3752701" cy="4277320"/>
          </a:xfrm>
        </p:grpSpPr>
        <p:pic>
          <p:nvPicPr>
            <p:cNvPr id="4" name="Picture 1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01149" y="2116336"/>
              <a:ext cx="3752701" cy="42773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" name="Picture 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29882" y="3133241"/>
              <a:ext cx="116086" cy="6250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" name="Picture 3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631656" y="4035139"/>
              <a:ext cx="196453" cy="10570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" name="Picture 4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32010" y="3444283"/>
              <a:ext cx="116086" cy="6250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" name="Picture 5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07701" y="3758319"/>
              <a:ext cx="276820" cy="2768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" name="Picture 6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536263" y="4563665"/>
              <a:ext cx="133945" cy="1339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4843791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42445" y="1737361"/>
            <a:ext cx="6014433" cy="4431620"/>
          </a:xfrm>
        </p:spPr>
      </p:pic>
    </p:spTree>
    <p:extLst>
      <p:ext uri="{BB962C8B-B14F-4D97-AF65-F5344CB8AC3E}">
        <p14:creationId xmlns:p14="http://schemas.microsoft.com/office/powerpoint/2010/main" val="35384302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3" name="İçerik Yer Tutucusu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17675" y="967607"/>
            <a:ext cx="5890461" cy="4551218"/>
          </a:xfrm>
          <a:prstGeom prst="rect">
            <a:avLst/>
          </a:prstGeom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67607"/>
            <a:ext cx="6068291" cy="45512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8659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8200" y="218880"/>
            <a:ext cx="10515600" cy="1325563"/>
          </a:xfrm>
          <a:noFill/>
          <a:ln>
            <a:noFill/>
          </a:ln>
        </p:spPr>
        <p:txBody>
          <a:bodyPr>
            <a:normAutofit/>
          </a:bodyPr>
          <a:lstStyle/>
          <a:p>
            <a:pPr algn="ctr"/>
            <a:r>
              <a:rPr lang="tr-TR" sz="3600" b="1" dirty="0" smtClean="0">
                <a:solidFill>
                  <a:srgbClr val="00B050"/>
                </a:solidFill>
                <a:latin typeface="Arial Black" charset="0"/>
                <a:ea typeface="Arial Black" charset="0"/>
                <a:cs typeface="Arial Black" charset="0"/>
              </a:rPr>
              <a:t>p16 Ekspresyonu </a:t>
            </a:r>
            <a:endParaRPr lang="tr-TR" sz="3600" b="1" dirty="0">
              <a:solidFill>
                <a:srgbClr val="00B050"/>
              </a:solidFill>
              <a:latin typeface="Arial Black" charset="0"/>
              <a:ea typeface="Arial Black" charset="0"/>
              <a:cs typeface="Arial Black" charset="0"/>
            </a:endParaRPr>
          </a:p>
        </p:txBody>
      </p:sp>
      <p:graphicFrame>
        <p:nvGraphicFramePr>
          <p:cNvPr id="5" name="Tablo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925220"/>
              </p:ext>
            </p:extLst>
          </p:nvPr>
        </p:nvGraphicFramePr>
        <p:xfrm>
          <a:off x="571500" y="2099732"/>
          <a:ext cx="5572682" cy="4047067"/>
        </p:xfrm>
        <a:graphic>
          <a:graphicData uri="http://schemas.openxmlformats.org/drawingml/2006/table">
            <a:tbl>
              <a:tblPr firstRow="1" lastRow="1">
                <a:effectLst>
                  <a:outerShdw blurRad="50800" dist="76200" dir="2700000" algn="tl" rotWithShape="0">
                    <a:prstClr val="black">
                      <a:alpha val="40000"/>
                    </a:prstClr>
                  </a:outerShdw>
                </a:effectLst>
                <a:tableStyleId>{5C22544A-7EE6-4342-B048-85BDC9FD1C3A}</a:tableStyleId>
              </a:tblPr>
              <a:tblGrid>
                <a:gridCol w="3454636"/>
                <a:gridCol w="2118046"/>
              </a:tblGrid>
              <a:tr h="96334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tr-TR" sz="2800" b="1" dirty="0" smtClean="0">
                          <a:solidFill>
                            <a:srgbClr val="1616BC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P16</a:t>
                      </a:r>
                      <a:endParaRPr lang="tr-TR" sz="2800" b="1" dirty="0">
                        <a:solidFill>
                          <a:srgbClr val="1616BC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tr-TR" sz="2800" b="1" dirty="0" smtClean="0">
                          <a:solidFill>
                            <a:srgbClr val="1616BC"/>
                          </a:solidFill>
                          <a:effectLst/>
                          <a:latin typeface="+mn-lt"/>
                        </a:rPr>
                        <a:t>Pozitiflik oranı</a:t>
                      </a:r>
                      <a:r>
                        <a:rPr lang="tr-TR" sz="2800" b="1" baseline="0" dirty="0" smtClean="0">
                          <a:solidFill>
                            <a:srgbClr val="1616BC"/>
                          </a:solidFill>
                          <a:effectLst/>
                          <a:latin typeface="+mn-lt"/>
                        </a:rPr>
                        <a:t> (%)</a:t>
                      </a:r>
                      <a:endParaRPr lang="tr-TR" sz="2800" b="1" dirty="0">
                        <a:solidFill>
                          <a:srgbClr val="1616BC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</a:tr>
              <a:tr h="85090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tr-TR" sz="2800" b="1" dirty="0" smtClean="0">
                          <a:solidFill>
                            <a:srgbClr val="1616BC"/>
                          </a:solidFill>
                          <a:effectLst/>
                          <a:latin typeface="+mn-lt"/>
                        </a:rPr>
                        <a:t>Normal </a:t>
                      </a:r>
                      <a:r>
                        <a:rPr lang="tr-TR" sz="2800" b="1" dirty="0" err="1" smtClean="0">
                          <a:solidFill>
                            <a:srgbClr val="1616BC"/>
                          </a:solidFill>
                          <a:effectLst/>
                          <a:latin typeface="+mn-lt"/>
                        </a:rPr>
                        <a:t>servikal</a:t>
                      </a:r>
                      <a:r>
                        <a:rPr lang="tr-TR" sz="2800" b="1" baseline="0" dirty="0" smtClean="0">
                          <a:solidFill>
                            <a:srgbClr val="1616BC"/>
                          </a:solidFill>
                          <a:effectLst/>
                          <a:latin typeface="+mn-lt"/>
                        </a:rPr>
                        <a:t> doku</a:t>
                      </a:r>
                      <a:endParaRPr lang="tr-TR" sz="2800" b="1" dirty="0">
                        <a:solidFill>
                          <a:srgbClr val="1616BC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tr-TR" sz="2800" b="0" dirty="0" smtClean="0">
                          <a:solidFill>
                            <a:srgbClr val="1616BC"/>
                          </a:solidFill>
                          <a:effectLst/>
                          <a:latin typeface="+mn-lt"/>
                        </a:rPr>
                        <a:t>3.3</a:t>
                      </a:r>
                      <a:endParaRPr lang="tr-TR" sz="2800" b="0" dirty="0">
                        <a:solidFill>
                          <a:srgbClr val="1616BC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</a:tr>
              <a:tr h="55881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tr-TR" sz="2800" b="1" dirty="0" smtClean="0">
                          <a:solidFill>
                            <a:srgbClr val="1616BC"/>
                          </a:solidFill>
                          <a:effectLst/>
                          <a:latin typeface="+mn-lt"/>
                        </a:rPr>
                        <a:t>CIN I</a:t>
                      </a:r>
                      <a:endParaRPr lang="tr-TR" sz="2800" b="1" dirty="0">
                        <a:solidFill>
                          <a:srgbClr val="1616BC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28600" algn="dec"/>
                        </a:tabLst>
                      </a:pPr>
                      <a:r>
                        <a:rPr lang="tr-TR" sz="2800" b="0" dirty="0" smtClean="0">
                          <a:solidFill>
                            <a:srgbClr val="1616BC"/>
                          </a:solidFill>
                          <a:effectLst/>
                          <a:latin typeface="+mn-lt"/>
                        </a:rPr>
                        <a:t>30</a:t>
                      </a:r>
                      <a:endParaRPr lang="tr-TR" sz="2800" b="0" dirty="0">
                        <a:solidFill>
                          <a:srgbClr val="1616BC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</a:tr>
              <a:tr h="55800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tr-TR" sz="2800" b="1" dirty="0" smtClean="0">
                          <a:solidFill>
                            <a:srgbClr val="1616BC"/>
                          </a:solidFill>
                          <a:effectLst/>
                          <a:latin typeface="+mn-lt"/>
                        </a:rPr>
                        <a:t>CIN II</a:t>
                      </a:r>
                      <a:endParaRPr lang="tr-TR" sz="2800" b="1" dirty="0">
                        <a:solidFill>
                          <a:srgbClr val="1616BC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28600" algn="dec"/>
                        </a:tabLst>
                      </a:pPr>
                      <a:r>
                        <a:rPr lang="tr-TR" sz="2800" b="0" dirty="0" smtClean="0">
                          <a:solidFill>
                            <a:srgbClr val="1616BC"/>
                          </a:solidFill>
                          <a:effectLst/>
                          <a:latin typeface="+mn-lt"/>
                        </a:rPr>
                        <a:t>56</a:t>
                      </a:r>
                      <a:endParaRPr lang="tr-TR" sz="2800" b="0" dirty="0">
                        <a:solidFill>
                          <a:srgbClr val="1616BC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</a:tr>
              <a:tr h="55800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tr-TR" sz="2800" b="1" dirty="0" smtClean="0">
                          <a:solidFill>
                            <a:srgbClr val="1616BC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CIN III</a:t>
                      </a:r>
                      <a:endParaRPr lang="tr-TR" sz="2800" b="1" dirty="0">
                        <a:solidFill>
                          <a:srgbClr val="1616BC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28600" algn="dec"/>
                        </a:tabLst>
                      </a:pPr>
                      <a:r>
                        <a:rPr lang="tr-TR" sz="2800" b="0" dirty="0" smtClean="0">
                          <a:solidFill>
                            <a:srgbClr val="1616BC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82</a:t>
                      </a:r>
                      <a:endParaRPr lang="tr-TR" sz="2800" b="0" dirty="0">
                        <a:solidFill>
                          <a:srgbClr val="1616BC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</a:tr>
              <a:tr h="55800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tr-TR" sz="2800" b="1" dirty="0" smtClean="0">
                          <a:solidFill>
                            <a:srgbClr val="1616BC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Kanser</a:t>
                      </a:r>
                      <a:endParaRPr lang="tr-TR" sz="2800" b="1" dirty="0">
                        <a:solidFill>
                          <a:srgbClr val="1616BC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28600" algn="dec"/>
                        </a:tabLst>
                      </a:pPr>
                      <a:r>
                        <a:rPr lang="tr-TR" sz="2800" b="0" dirty="0" smtClean="0">
                          <a:solidFill>
                            <a:srgbClr val="1616BC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92</a:t>
                      </a:r>
                      <a:endParaRPr lang="tr-TR" sz="2800" b="0" dirty="0">
                        <a:solidFill>
                          <a:srgbClr val="1616BC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</a:tr>
            </a:tbl>
          </a:graphicData>
        </a:graphic>
      </p:graphicFrame>
      <p:pic>
        <p:nvPicPr>
          <p:cNvPr id="6" name="Resim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02824" y="1965470"/>
            <a:ext cx="2480563" cy="1733573"/>
          </a:xfrm>
          <a:prstGeom prst="rect">
            <a:avLst/>
          </a:prstGeom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7" name="Unvan 1"/>
          <p:cNvSpPr txBox="1">
            <a:spLocks/>
          </p:cNvSpPr>
          <p:nvPr/>
        </p:nvSpPr>
        <p:spPr>
          <a:xfrm>
            <a:off x="9406465" y="2430174"/>
            <a:ext cx="2633133" cy="1016553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tr-TR" sz="2400" b="1" dirty="0">
                <a:solidFill>
                  <a:srgbClr val="1616BC"/>
                </a:solidFill>
              </a:rPr>
              <a:t>p</a:t>
            </a:r>
            <a:r>
              <a:rPr lang="tr-TR" sz="2400" b="1" dirty="0" smtClean="0">
                <a:solidFill>
                  <a:srgbClr val="1616BC"/>
                </a:solidFill>
              </a:rPr>
              <a:t>16 negatif</a:t>
            </a:r>
            <a:br>
              <a:rPr lang="tr-TR" sz="2400" b="1" dirty="0" smtClean="0">
                <a:solidFill>
                  <a:srgbClr val="1616BC"/>
                </a:solidFill>
              </a:rPr>
            </a:br>
            <a:r>
              <a:rPr lang="tr-TR" sz="2400" b="1" dirty="0" smtClean="0">
                <a:solidFill>
                  <a:srgbClr val="1616BC"/>
                </a:solidFill>
              </a:rPr>
              <a:t>Normal </a:t>
            </a:r>
            <a:r>
              <a:rPr lang="tr-TR" sz="2400" b="1" dirty="0" err="1" smtClean="0">
                <a:solidFill>
                  <a:srgbClr val="1616BC"/>
                </a:solidFill>
              </a:rPr>
              <a:t>servikal</a:t>
            </a:r>
            <a:r>
              <a:rPr lang="tr-TR" sz="2400" b="1" dirty="0" smtClean="0">
                <a:solidFill>
                  <a:srgbClr val="1616BC"/>
                </a:solidFill>
              </a:rPr>
              <a:t> doku</a:t>
            </a:r>
            <a:endParaRPr lang="tr-TR" sz="2400" b="1" dirty="0">
              <a:solidFill>
                <a:srgbClr val="1616BC"/>
              </a:solidFill>
            </a:endParaRPr>
          </a:p>
        </p:txBody>
      </p:sp>
      <p:pic>
        <p:nvPicPr>
          <p:cNvPr id="8" name="Resim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02824" y="3918224"/>
            <a:ext cx="2480563" cy="1731363"/>
          </a:xfrm>
          <a:prstGeom prst="rect">
            <a:avLst/>
          </a:prstGeom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9" name="Unvan 1"/>
          <p:cNvSpPr txBox="1">
            <a:spLocks/>
          </p:cNvSpPr>
          <p:nvPr/>
        </p:nvSpPr>
        <p:spPr>
          <a:xfrm>
            <a:off x="9406466" y="4365859"/>
            <a:ext cx="2497570" cy="90263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tr-TR" sz="2400" b="1" dirty="0">
                <a:solidFill>
                  <a:srgbClr val="1616BC"/>
                </a:solidFill>
              </a:rPr>
              <a:t>p</a:t>
            </a:r>
            <a:r>
              <a:rPr lang="tr-TR" sz="2400" b="1" dirty="0" smtClean="0">
                <a:solidFill>
                  <a:srgbClr val="1616BC"/>
                </a:solidFill>
              </a:rPr>
              <a:t>16 pozitif</a:t>
            </a:r>
            <a:br>
              <a:rPr lang="tr-TR" sz="2400" b="1" dirty="0" smtClean="0">
                <a:solidFill>
                  <a:srgbClr val="1616BC"/>
                </a:solidFill>
              </a:rPr>
            </a:br>
            <a:r>
              <a:rPr lang="tr-TR" sz="2400" b="1" dirty="0" smtClean="0">
                <a:solidFill>
                  <a:srgbClr val="1616BC"/>
                </a:solidFill>
              </a:rPr>
              <a:t>CIN III</a:t>
            </a:r>
            <a:endParaRPr lang="tr-TR" sz="2400" b="1" dirty="0">
              <a:solidFill>
                <a:srgbClr val="1616BC"/>
              </a:solidFill>
            </a:endParaRPr>
          </a:p>
        </p:txBody>
      </p:sp>
      <p:sp>
        <p:nvSpPr>
          <p:cNvPr id="10" name="Unvan 1"/>
          <p:cNvSpPr txBox="1">
            <a:spLocks/>
          </p:cNvSpPr>
          <p:nvPr/>
        </p:nvSpPr>
        <p:spPr>
          <a:xfrm>
            <a:off x="3683000" y="6460414"/>
            <a:ext cx="4825999" cy="397586"/>
          </a:xfrm>
          <a:prstGeom prst="rect">
            <a:avLst/>
          </a:prstGeom>
          <a:noFill/>
          <a:ln>
            <a:noFill/>
          </a:ln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tr-TR" sz="1400" dirty="0" err="1" smtClean="0">
                <a:latin typeface="Arial" charset="0"/>
                <a:ea typeface="Arial" charset="0"/>
                <a:cs typeface="Arial" charset="0"/>
              </a:rPr>
              <a:t>Liu</a:t>
            </a:r>
            <a:r>
              <a:rPr lang="tr-TR" sz="1400" dirty="0" smtClean="0">
                <a:latin typeface="Arial" charset="0"/>
                <a:ea typeface="Arial" charset="0"/>
                <a:cs typeface="Arial" charset="0"/>
              </a:rPr>
              <a:t> HQ. </a:t>
            </a:r>
            <a:r>
              <a:rPr lang="tr-TR" sz="14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tr-TR" sz="1400" dirty="0" err="1" smtClean="0">
                <a:latin typeface="Arial" charset="0"/>
                <a:ea typeface="Arial" charset="0"/>
                <a:cs typeface="Arial" charset="0"/>
              </a:rPr>
              <a:t>Experimental</a:t>
            </a:r>
            <a:r>
              <a:rPr lang="tr-TR" sz="1400" dirty="0" smtClean="0">
                <a:latin typeface="Arial" charset="0"/>
                <a:ea typeface="Arial" charset="0"/>
                <a:cs typeface="Arial" charset="0"/>
              </a:rPr>
              <a:t> and </a:t>
            </a:r>
            <a:r>
              <a:rPr lang="tr-TR" sz="1400" dirty="0" err="1" smtClean="0">
                <a:latin typeface="Arial" charset="0"/>
                <a:ea typeface="Arial" charset="0"/>
                <a:cs typeface="Arial" charset="0"/>
              </a:rPr>
              <a:t>Molecular</a:t>
            </a:r>
            <a:r>
              <a:rPr lang="tr-TR" sz="1400" dirty="0" smtClean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tr-TR" sz="1400" dirty="0" err="1" smtClean="0">
                <a:latin typeface="Arial" charset="0"/>
                <a:ea typeface="Arial" charset="0"/>
                <a:cs typeface="Arial" charset="0"/>
              </a:rPr>
              <a:t>Pathology</a:t>
            </a:r>
            <a:r>
              <a:rPr lang="tr-TR" sz="1400" dirty="0" smtClean="0">
                <a:latin typeface="Arial" charset="0"/>
                <a:ea typeface="Arial" charset="0"/>
                <a:cs typeface="Arial" charset="0"/>
              </a:rPr>
              <a:t>. 2015</a:t>
            </a:r>
            <a:endParaRPr lang="tr-TR" sz="1400" dirty="0">
              <a:latin typeface="Arial" charset="0"/>
              <a:ea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391247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3" name="İçerik Yer Tutucusu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3745866" y="-1755456"/>
            <a:ext cx="5234573" cy="93186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42832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3" name="Resim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42224" y="1011981"/>
            <a:ext cx="8168512" cy="4588485"/>
          </a:xfrm>
          <a:prstGeom prst="rect">
            <a:avLst/>
          </a:prstGeom>
        </p:spPr>
      </p:pic>
      <p:sp>
        <p:nvSpPr>
          <p:cNvPr id="4" name="Oval 3"/>
          <p:cNvSpPr/>
          <p:nvPr/>
        </p:nvSpPr>
        <p:spPr>
          <a:xfrm>
            <a:off x="5562210" y="3197047"/>
            <a:ext cx="1718883" cy="1702095"/>
          </a:xfrm>
          <a:prstGeom prst="ellipse">
            <a:avLst/>
          </a:prstGeom>
          <a:solidFill>
            <a:srgbClr val="00B050">
              <a:alpha val="35000"/>
            </a:srgbClr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676965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tr-TR" sz="3600" b="1" dirty="0" err="1" smtClean="0">
                <a:solidFill>
                  <a:srgbClr val="00B050"/>
                </a:solidFill>
                <a:latin typeface="Arial Black" charset="0"/>
                <a:ea typeface="Arial Black" charset="0"/>
                <a:cs typeface="Arial Black" charset="0"/>
              </a:rPr>
              <a:t>Adenokarsinoma</a:t>
            </a:r>
            <a:r>
              <a:rPr lang="tr-TR" sz="3600" b="1" dirty="0" smtClean="0">
                <a:solidFill>
                  <a:srgbClr val="00B050"/>
                </a:solidFill>
                <a:latin typeface="Arial Black" charset="0"/>
                <a:ea typeface="Arial Black" charset="0"/>
                <a:cs typeface="Arial Black" charset="0"/>
              </a:rPr>
              <a:t> in </a:t>
            </a:r>
            <a:r>
              <a:rPr lang="tr-TR" sz="3600" b="1" dirty="0" err="1" smtClean="0">
                <a:solidFill>
                  <a:srgbClr val="00B050"/>
                </a:solidFill>
                <a:latin typeface="Arial Black" charset="0"/>
                <a:ea typeface="Arial Black" charset="0"/>
                <a:cs typeface="Arial Black" charset="0"/>
              </a:rPr>
              <a:t>situ</a:t>
            </a:r>
            <a:endParaRPr lang="tr-TR" sz="3600" b="1" dirty="0">
              <a:solidFill>
                <a:srgbClr val="00B050"/>
              </a:solidFill>
              <a:latin typeface="Arial Black" charset="0"/>
              <a:ea typeface="Arial Black" charset="0"/>
              <a:cs typeface="Arial Black" charset="0"/>
            </a:endParaRPr>
          </a:p>
        </p:txBody>
      </p:sp>
      <p:pic>
        <p:nvPicPr>
          <p:cNvPr id="3" name="Resim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02212" y="1811416"/>
            <a:ext cx="10153468" cy="4487446"/>
          </a:xfrm>
          <a:prstGeom prst="rect">
            <a:avLst/>
          </a:prstGeom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 rotWithShape="1">
          <a:blip r:embed="rId3" cstate="print"/>
          <a:srcRect l="917" t="3256" r="1835" b="5401"/>
          <a:stretch/>
        </p:blipFill>
        <p:spPr bwMode="auto">
          <a:xfrm>
            <a:off x="10000434" y="-4145"/>
            <a:ext cx="2191566" cy="10544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792151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tr-TR" sz="3600" dirty="0" err="1" smtClean="0">
                <a:solidFill>
                  <a:srgbClr val="FF0000"/>
                </a:solidFill>
              </a:rPr>
              <a:t>Servikal</a:t>
            </a:r>
            <a:r>
              <a:rPr lang="tr-TR" sz="3600" dirty="0" smtClean="0">
                <a:solidFill>
                  <a:srgbClr val="FF0000"/>
                </a:solidFill>
              </a:rPr>
              <a:t> AIS nedeniyle </a:t>
            </a:r>
            <a:r>
              <a:rPr lang="tr-TR" sz="3600" dirty="0" err="1" smtClean="0">
                <a:solidFill>
                  <a:srgbClr val="FF0000"/>
                </a:solidFill>
              </a:rPr>
              <a:t>histerektomi</a:t>
            </a:r>
            <a:r>
              <a:rPr lang="tr-TR" sz="3600" dirty="0" smtClean="0">
                <a:solidFill>
                  <a:srgbClr val="FF0000"/>
                </a:solidFill>
              </a:rPr>
              <a:t> sonrası vajinal patoloji </a:t>
            </a:r>
            <a:r>
              <a:rPr lang="tr-TR" sz="3600" dirty="0" err="1" smtClean="0">
                <a:solidFill>
                  <a:srgbClr val="FF0000"/>
                </a:solidFill>
              </a:rPr>
              <a:t>insidansı</a:t>
            </a:r>
            <a:r>
              <a:rPr lang="tr-TR" sz="3600" dirty="0" smtClean="0">
                <a:solidFill>
                  <a:srgbClr val="FF0000"/>
                </a:solidFill>
              </a:rPr>
              <a:t> ile ilgili literatürde veri yoktur</a:t>
            </a:r>
            <a:endParaRPr lang="tr-TR" sz="3600" dirty="0">
              <a:solidFill>
                <a:srgbClr val="FF0000"/>
              </a:solidFill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endParaRPr lang="tr-TR" dirty="0" smtClean="0"/>
          </a:p>
          <a:p>
            <a:pPr marL="0" indent="0" algn="ctr">
              <a:buNone/>
            </a:pPr>
            <a:r>
              <a:rPr lang="tr-TR" dirty="0" smtClean="0"/>
              <a:t>CIN 2+ nedeniyle </a:t>
            </a:r>
            <a:r>
              <a:rPr lang="tr-TR" dirty="0" err="1" smtClean="0"/>
              <a:t>histerektomi</a:t>
            </a:r>
            <a:r>
              <a:rPr lang="tr-TR" dirty="0" smtClean="0"/>
              <a:t> sonrası:</a:t>
            </a:r>
            <a:endParaRPr lang="tr-TR" dirty="0"/>
          </a:p>
          <a:p>
            <a:pPr marL="0" indent="0" algn="ctr">
              <a:buNone/>
            </a:pPr>
            <a:endParaRPr lang="tr-TR" dirty="0" smtClean="0"/>
          </a:p>
          <a:p>
            <a:pPr marL="0" indent="0" algn="ctr">
              <a:buNone/>
            </a:pPr>
            <a:r>
              <a:rPr lang="tr-TR" b="1" dirty="0" smtClean="0"/>
              <a:t>VAIN 2+: %8</a:t>
            </a:r>
          </a:p>
          <a:p>
            <a:pPr marL="0" indent="0" algn="ctr">
              <a:buNone/>
            </a:pPr>
            <a:r>
              <a:rPr lang="tr-TR" b="1" dirty="0" err="1" smtClean="0"/>
              <a:t>Vajen</a:t>
            </a:r>
            <a:r>
              <a:rPr lang="tr-TR" b="1" dirty="0" smtClean="0"/>
              <a:t> </a:t>
            </a:r>
            <a:r>
              <a:rPr lang="tr-TR" b="1" dirty="0" err="1" smtClean="0"/>
              <a:t>Ca</a:t>
            </a:r>
            <a:r>
              <a:rPr lang="tr-TR" b="1" dirty="0" smtClean="0"/>
              <a:t>: %3</a:t>
            </a:r>
          </a:p>
          <a:p>
            <a:pPr marL="0" indent="0" algn="ctr">
              <a:buNone/>
            </a:pPr>
            <a:endParaRPr lang="tr-TR" dirty="0"/>
          </a:p>
        </p:txBody>
      </p:sp>
      <p:sp>
        <p:nvSpPr>
          <p:cNvPr id="4" name="Yuvarlatılmış Dikdörtgen 3"/>
          <p:cNvSpPr/>
          <p:nvPr/>
        </p:nvSpPr>
        <p:spPr>
          <a:xfrm>
            <a:off x="4504504" y="3133851"/>
            <a:ext cx="3026828" cy="1155516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İçerik Yer Tutucusu 2"/>
          <p:cNvSpPr txBox="1">
            <a:spLocks/>
          </p:cNvSpPr>
          <p:nvPr/>
        </p:nvSpPr>
        <p:spPr>
          <a:xfrm>
            <a:off x="0" y="6311902"/>
            <a:ext cx="12312869" cy="71262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tr-TR" sz="1400" dirty="0" err="1" smtClean="0"/>
              <a:t>Schockaert</a:t>
            </a:r>
            <a:r>
              <a:rPr lang="tr-TR" sz="1400" dirty="0" smtClean="0"/>
              <a:t> S et al. </a:t>
            </a:r>
            <a:r>
              <a:rPr lang="en-US" sz="1400" dirty="0" smtClean="0"/>
              <a:t>Incidence of vaginal intraepithelial neoplasia after hysterectomy for cervical intraepithelial neoplasia: a retrospective study.</a:t>
            </a:r>
            <a:r>
              <a:rPr lang="tr-TR" sz="1400" dirty="0" smtClean="0"/>
              <a:t> </a:t>
            </a:r>
            <a:r>
              <a:rPr lang="tr-TR" sz="1400" dirty="0" err="1" smtClean="0"/>
              <a:t>Am</a:t>
            </a:r>
            <a:r>
              <a:rPr lang="tr-TR" sz="1400" dirty="0" smtClean="0"/>
              <a:t> J </a:t>
            </a:r>
            <a:r>
              <a:rPr lang="tr-TR" sz="1400" dirty="0" err="1" smtClean="0"/>
              <a:t>Obstet</a:t>
            </a:r>
            <a:r>
              <a:rPr lang="tr-TR" sz="1400" dirty="0" smtClean="0"/>
              <a:t> </a:t>
            </a:r>
            <a:r>
              <a:rPr lang="tr-TR" sz="1400" dirty="0" err="1" smtClean="0"/>
              <a:t>Gynecol</a:t>
            </a:r>
            <a:r>
              <a:rPr lang="tr-TR" sz="1400" dirty="0" smtClean="0"/>
              <a:t>, 2008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18559477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xmlns="" id="{52165823-49B3-46EF-8BCD-BE8FCCF10B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>
                <a:solidFill>
                  <a:srgbClr val="FF0000"/>
                </a:solidFill>
              </a:rPr>
              <a:t>Marjin</a:t>
            </a:r>
            <a:r>
              <a:rPr lang="tr-TR" dirty="0">
                <a:solidFill>
                  <a:srgbClr val="FF0000"/>
                </a:solidFill>
              </a:rPr>
              <a:t> pozitifliğinde </a:t>
            </a:r>
            <a:r>
              <a:rPr lang="tr-TR" dirty="0" err="1">
                <a:solidFill>
                  <a:srgbClr val="FF0000"/>
                </a:solidFill>
              </a:rPr>
              <a:t>rekürrens</a:t>
            </a:r>
            <a:r>
              <a:rPr lang="tr-TR" dirty="0">
                <a:solidFill>
                  <a:srgbClr val="FF0000"/>
                </a:solidFill>
              </a:rPr>
              <a:t> oranları 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xmlns="" id="{B7F9BF90-6FED-4BF5-8B3C-0ACDDABBEDD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/>
              <a:t>%23-36 arasında değişmekte </a:t>
            </a:r>
          </a:p>
        </p:txBody>
      </p:sp>
      <p:sp>
        <p:nvSpPr>
          <p:cNvPr id="4" name="Dikdörtgen: Yuvarlatılmış Köşeler 3">
            <a:extLst>
              <a:ext uri="{FF2B5EF4-FFF2-40B4-BE49-F238E27FC236}">
                <a16:creationId xmlns:a16="http://schemas.microsoft.com/office/drawing/2014/main" xmlns="" id="{A5B09BD0-86BC-4A3A-9C6B-8462DC53C759}"/>
              </a:ext>
            </a:extLst>
          </p:cNvPr>
          <p:cNvSpPr/>
          <p:nvPr/>
        </p:nvSpPr>
        <p:spPr>
          <a:xfrm>
            <a:off x="1199213" y="2473377"/>
            <a:ext cx="8649325" cy="1873771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dirty="0" err="1">
                <a:solidFill>
                  <a:schemeClr val="tx1"/>
                </a:solidFill>
              </a:rPr>
              <a:t>Marjin</a:t>
            </a:r>
            <a:r>
              <a:rPr lang="tr-TR" sz="2800" dirty="0">
                <a:solidFill>
                  <a:schemeClr val="tx1"/>
                </a:solidFill>
              </a:rPr>
              <a:t> pozitif </a:t>
            </a:r>
            <a:r>
              <a:rPr lang="tr-TR" sz="2800" dirty="0" err="1">
                <a:solidFill>
                  <a:schemeClr val="tx1"/>
                </a:solidFill>
              </a:rPr>
              <a:t>rekkürens</a:t>
            </a:r>
            <a:r>
              <a:rPr lang="tr-TR" sz="2800" dirty="0">
                <a:solidFill>
                  <a:schemeClr val="tx1"/>
                </a:solidFill>
              </a:rPr>
              <a:t> oranı                           %36</a:t>
            </a:r>
          </a:p>
          <a:p>
            <a:pPr algn="ctr"/>
            <a:endParaRPr lang="tr-TR" sz="2800" dirty="0">
              <a:solidFill>
                <a:schemeClr val="tx1"/>
              </a:solidFill>
            </a:endParaRPr>
          </a:p>
          <a:p>
            <a:pPr algn="ctr"/>
            <a:endParaRPr lang="tr-TR" sz="2800" dirty="0">
              <a:solidFill>
                <a:schemeClr val="tx1"/>
              </a:solidFill>
            </a:endParaRPr>
          </a:p>
          <a:p>
            <a:pPr algn="ctr"/>
            <a:r>
              <a:rPr lang="tr-TR" sz="2800" dirty="0" err="1">
                <a:solidFill>
                  <a:schemeClr val="tx1"/>
                </a:solidFill>
              </a:rPr>
              <a:t>Marjin</a:t>
            </a:r>
            <a:r>
              <a:rPr lang="tr-TR" sz="2800" dirty="0">
                <a:solidFill>
                  <a:schemeClr val="tx1"/>
                </a:solidFill>
              </a:rPr>
              <a:t> negatif  </a:t>
            </a:r>
            <a:r>
              <a:rPr lang="tr-TR" sz="2800" dirty="0" err="1">
                <a:solidFill>
                  <a:schemeClr val="tx1"/>
                </a:solidFill>
              </a:rPr>
              <a:t>rekürrens</a:t>
            </a:r>
            <a:r>
              <a:rPr lang="tr-TR" sz="2800" dirty="0">
                <a:solidFill>
                  <a:schemeClr val="tx1"/>
                </a:solidFill>
              </a:rPr>
              <a:t> oranı                            %2</a:t>
            </a:r>
          </a:p>
        </p:txBody>
      </p:sp>
      <p:sp>
        <p:nvSpPr>
          <p:cNvPr id="5" name="Ok: Sağ 4">
            <a:extLst>
              <a:ext uri="{FF2B5EF4-FFF2-40B4-BE49-F238E27FC236}">
                <a16:creationId xmlns:a16="http://schemas.microsoft.com/office/drawing/2014/main" xmlns="" id="{7E2A5086-FAC8-4B73-8C30-10576ABDC887}"/>
              </a:ext>
            </a:extLst>
          </p:cNvPr>
          <p:cNvSpPr/>
          <p:nvPr/>
        </p:nvSpPr>
        <p:spPr>
          <a:xfrm>
            <a:off x="6955436" y="2694039"/>
            <a:ext cx="764499" cy="22185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Ok: Sağ 5">
            <a:extLst>
              <a:ext uri="{FF2B5EF4-FFF2-40B4-BE49-F238E27FC236}">
                <a16:creationId xmlns:a16="http://schemas.microsoft.com/office/drawing/2014/main" xmlns="" id="{1F8D058F-8626-4898-99DE-730ACB5D468F}"/>
              </a:ext>
            </a:extLst>
          </p:cNvPr>
          <p:cNvSpPr/>
          <p:nvPr/>
        </p:nvSpPr>
        <p:spPr>
          <a:xfrm>
            <a:off x="6955436" y="4001294"/>
            <a:ext cx="764499" cy="22185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Ok: Aşağı 7">
            <a:extLst>
              <a:ext uri="{FF2B5EF4-FFF2-40B4-BE49-F238E27FC236}">
                <a16:creationId xmlns:a16="http://schemas.microsoft.com/office/drawing/2014/main" xmlns="" id="{5313428A-7509-4D35-A532-34579CD01D17}"/>
              </a:ext>
            </a:extLst>
          </p:cNvPr>
          <p:cNvSpPr/>
          <p:nvPr/>
        </p:nvSpPr>
        <p:spPr>
          <a:xfrm>
            <a:off x="5314012" y="4437089"/>
            <a:ext cx="419725" cy="76449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Dikdörtgen: Yuvarlatılmış Köşeler 8">
            <a:extLst>
              <a:ext uri="{FF2B5EF4-FFF2-40B4-BE49-F238E27FC236}">
                <a16:creationId xmlns:a16="http://schemas.microsoft.com/office/drawing/2014/main" xmlns="" id="{7F1318AD-65C4-4059-B89D-7FBEE0BF26D2}"/>
              </a:ext>
            </a:extLst>
          </p:cNvPr>
          <p:cNvSpPr/>
          <p:nvPr/>
        </p:nvSpPr>
        <p:spPr>
          <a:xfrm>
            <a:off x="2343462" y="5201587"/>
            <a:ext cx="6320853" cy="1623128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200" b="1" dirty="0" err="1">
                <a:solidFill>
                  <a:schemeClr val="tx1"/>
                </a:solidFill>
              </a:rPr>
              <a:t>Marjin</a:t>
            </a:r>
            <a:r>
              <a:rPr lang="tr-TR" sz="3200" b="1" dirty="0">
                <a:solidFill>
                  <a:schemeClr val="tx1"/>
                </a:solidFill>
              </a:rPr>
              <a:t> pozitif hastalıkta tekrar cerrahi </a:t>
            </a:r>
            <a:r>
              <a:rPr lang="tr-TR" sz="3200" b="1" dirty="0" err="1">
                <a:solidFill>
                  <a:schemeClr val="tx1"/>
                </a:solidFill>
              </a:rPr>
              <a:t>eksizyon</a:t>
            </a:r>
            <a:r>
              <a:rPr lang="tr-TR" sz="3200" b="1" dirty="0">
                <a:solidFill>
                  <a:schemeClr val="tx1"/>
                </a:solidFill>
              </a:rPr>
              <a:t> yapılmalıdır </a:t>
            </a:r>
          </a:p>
        </p:txBody>
      </p:sp>
      <p:sp>
        <p:nvSpPr>
          <p:cNvPr id="10" name="Dikdörtgen: Yuvarlatılmış Köşeler 9">
            <a:extLst>
              <a:ext uri="{FF2B5EF4-FFF2-40B4-BE49-F238E27FC236}">
                <a16:creationId xmlns:a16="http://schemas.microsoft.com/office/drawing/2014/main" xmlns="" id="{5EAEF2B2-7DA9-4758-A686-4E9A5D9AF8A6}"/>
              </a:ext>
            </a:extLst>
          </p:cNvPr>
          <p:cNvSpPr/>
          <p:nvPr/>
        </p:nvSpPr>
        <p:spPr>
          <a:xfrm>
            <a:off x="9308892" y="5081666"/>
            <a:ext cx="2883108" cy="1743049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i="1" dirty="0" err="1">
                <a:solidFill>
                  <a:schemeClr val="tx1"/>
                </a:solidFill>
              </a:rPr>
              <a:t>Serati</a:t>
            </a:r>
            <a:r>
              <a:rPr lang="tr-TR" i="1" dirty="0">
                <a:solidFill>
                  <a:schemeClr val="tx1"/>
                </a:solidFill>
              </a:rPr>
              <a:t> M et </a:t>
            </a:r>
            <a:r>
              <a:rPr lang="tr-TR" i="1" dirty="0" err="1">
                <a:solidFill>
                  <a:schemeClr val="tx1"/>
                </a:solidFill>
              </a:rPr>
              <a:t>al,Gynecol</a:t>
            </a:r>
            <a:r>
              <a:rPr lang="tr-TR" i="1" dirty="0">
                <a:solidFill>
                  <a:schemeClr val="tx1"/>
                </a:solidFill>
              </a:rPr>
              <a:t> </a:t>
            </a:r>
            <a:r>
              <a:rPr lang="tr-TR" i="1" dirty="0" err="1">
                <a:solidFill>
                  <a:schemeClr val="tx1"/>
                </a:solidFill>
              </a:rPr>
              <a:t>Reprod</a:t>
            </a:r>
            <a:r>
              <a:rPr lang="tr-TR" i="1" dirty="0">
                <a:solidFill>
                  <a:schemeClr val="tx1"/>
                </a:solidFill>
              </a:rPr>
              <a:t> Biol,2012</a:t>
            </a:r>
          </a:p>
          <a:p>
            <a:pPr algn="ctr"/>
            <a:r>
              <a:rPr lang="tr-TR" i="1" dirty="0" err="1">
                <a:solidFill>
                  <a:schemeClr val="tx1"/>
                </a:solidFill>
              </a:rPr>
              <a:t>Narducci</a:t>
            </a:r>
            <a:r>
              <a:rPr lang="tr-TR" i="1" dirty="0">
                <a:solidFill>
                  <a:schemeClr val="tx1"/>
                </a:solidFill>
              </a:rPr>
              <a:t> F et </a:t>
            </a:r>
            <a:r>
              <a:rPr lang="tr-TR" i="1" dirty="0" err="1">
                <a:solidFill>
                  <a:schemeClr val="tx1"/>
                </a:solidFill>
              </a:rPr>
              <a:t>al,Gynecol</a:t>
            </a:r>
            <a:r>
              <a:rPr lang="tr-TR" i="1" dirty="0">
                <a:solidFill>
                  <a:schemeClr val="tx1"/>
                </a:solidFill>
              </a:rPr>
              <a:t> Oncol,2000</a:t>
            </a:r>
          </a:p>
          <a:p>
            <a:pPr algn="ctr"/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260907433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xmlns="" id="{082CC477-40C6-4DF7-9D77-3B62D3E3D4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3662" y="0"/>
            <a:ext cx="10515600" cy="1325563"/>
          </a:xfrm>
        </p:spPr>
        <p:txBody>
          <a:bodyPr/>
          <a:lstStyle/>
          <a:p>
            <a:r>
              <a:rPr lang="tr-TR" dirty="0">
                <a:solidFill>
                  <a:srgbClr val="FF0000"/>
                </a:solidFill>
              </a:rPr>
              <a:t>REZİDÜEL HASTALIK</a:t>
            </a:r>
          </a:p>
        </p:txBody>
      </p:sp>
      <p:pic>
        <p:nvPicPr>
          <p:cNvPr id="7" name="İçerik Yer Tutucusu 6">
            <a:extLst>
              <a:ext uri="{FF2B5EF4-FFF2-40B4-BE49-F238E27FC236}">
                <a16:creationId xmlns:a16="http://schemas.microsoft.com/office/drawing/2014/main" xmlns="" id="{EDC4ED82-34B8-4EA1-A194-6B7112F571A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3662" y="1297356"/>
            <a:ext cx="10029669" cy="1895549"/>
          </a:xfrm>
          <a:prstGeom prst="rect">
            <a:avLst/>
          </a:prstGeom>
        </p:spPr>
      </p:pic>
      <p:sp>
        <p:nvSpPr>
          <p:cNvPr id="9" name="Dikdörtgen: Yuvarlatılmış Köşeler 8">
            <a:extLst>
              <a:ext uri="{FF2B5EF4-FFF2-40B4-BE49-F238E27FC236}">
                <a16:creationId xmlns:a16="http://schemas.microsoft.com/office/drawing/2014/main" xmlns="" id="{841779D9-7C77-4364-97D2-4952F1A77C29}"/>
              </a:ext>
            </a:extLst>
          </p:cNvPr>
          <p:cNvSpPr/>
          <p:nvPr/>
        </p:nvSpPr>
        <p:spPr>
          <a:xfrm>
            <a:off x="524656" y="3192905"/>
            <a:ext cx="8934137" cy="3043003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 algn="ctr">
              <a:buFont typeface="Arial" panose="020B0604020202020204" pitchFamily="34" charset="0"/>
              <a:buChar char="•"/>
            </a:pPr>
            <a:r>
              <a:rPr lang="tr-TR" sz="2400" dirty="0">
                <a:solidFill>
                  <a:schemeClr val="tx1"/>
                </a:solidFill>
              </a:rPr>
              <a:t>MARJİN POZİTİFLİĞİ NEDENİYLE TEKRAR LEEP YAPILAN CIN 2 VE CIN 3 HASTALARDA REZİDÜEL HASTALIĞIN ORTAYA ÇIKMASINDA EN ETKLİ RİSK  FAKTÖRÜ LEEP İŞLEMİNİN BİRKAÇ PARÇA HALİNDE YAPILMASIDIR</a:t>
            </a:r>
          </a:p>
          <a:p>
            <a:pPr marL="285750" indent="-285750" algn="ctr">
              <a:buFont typeface="Arial" panose="020B0604020202020204" pitchFamily="34" charset="0"/>
              <a:buChar char="•"/>
            </a:pPr>
            <a:endParaRPr lang="tr-TR" sz="2400" dirty="0">
              <a:solidFill>
                <a:schemeClr val="tx1"/>
              </a:solidFill>
            </a:endParaRPr>
          </a:p>
          <a:p>
            <a:pPr marL="285750" indent="-285750" algn="ctr">
              <a:buFont typeface="Arial" panose="020B0604020202020204" pitchFamily="34" charset="0"/>
              <a:buChar char="•"/>
            </a:pPr>
            <a:r>
              <a:rPr lang="tr-TR" sz="2400" dirty="0">
                <a:solidFill>
                  <a:schemeClr val="tx1"/>
                </a:solidFill>
              </a:rPr>
              <a:t>DİĞER BİR RİSK FAKTÖRÜ İSE LEZYONUN SERVİKS YÜZEY ALANININ %50 SİNDEN FAZLASINI KAPLAMASIDIR.</a:t>
            </a:r>
          </a:p>
        </p:txBody>
      </p:sp>
      <p:sp>
        <p:nvSpPr>
          <p:cNvPr id="10" name="Dikdörtgen: Yuvarlatılmış Köşeler 9">
            <a:extLst>
              <a:ext uri="{FF2B5EF4-FFF2-40B4-BE49-F238E27FC236}">
                <a16:creationId xmlns:a16="http://schemas.microsoft.com/office/drawing/2014/main" xmlns="" id="{3204CCBE-444E-444B-95B3-3BA781CF4727}"/>
              </a:ext>
            </a:extLst>
          </p:cNvPr>
          <p:cNvSpPr/>
          <p:nvPr/>
        </p:nvSpPr>
        <p:spPr>
          <a:xfrm>
            <a:off x="7435121" y="6228412"/>
            <a:ext cx="4442085" cy="524655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i="1" dirty="0">
                <a:solidFill>
                  <a:schemeClr val="tx1"/>
                </a:solidFill>
              </a:rPr>
              <a:t>Ayhan et al ,2016</a:t>
            </a:r>
          </a:p>
        </p:txBody>
      </p:sp>
    </p:spTree>
    <p:extLst>
      <p:ext uri="{BB962C8B-B14F-4D97-AF65-F5344CB8AC3E}">
        <p14:creationId xmlns:p14="http://schemas.microsoft.com/office/powerpoint/2010/main" val="2315335283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Unvan 6">
            <a:extLst>
              <a:ext uri="{FF2B5EF4-FFF2-40B4-BE49-F238E27FC236}">
                <a16:creationId xmlns="" xmlns:a16="http://schemas.microsoft.com/office/drawing/2014/main" id="{DB0F1F9C-0760-494F-B9DF-ECADFF7209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tr-TR" sz="3600" b="1" dirty="0">
                <a:solidFill>
                  <a:srgbClr val="00B050"/>
                </a:solidFill>
                <a:latin typeface="Arial Black" charset="0"/>
                <a:ea typeface="Arial Black" charset="0"/>
                <a:cs typeface="Arial Black" charset="0"/>
              </a:rPr>
              <a:t>Gebelikte </a:t>
            </a:r>
            <a:r>
              <a:rPr lang="tr-TR" sz="3600" b="1" dirty="0" err="1">
                <a:solidFill>
                  <a:srgbClr val="00B050"/>
                </a:solidFill>
                <a:latin typeface="Arial Black" charset="0"/>
                <a:ea typeface="Arial Black" charset="0"/>
                <a:cs typeface="Arial Black" charset="0"/>
              </a:rPr>
              <a:t>Premalign</a:t>
            </a:r>
            <a:r>
              <a:rPr lang="tr-TR" sz="3600" b="1" dirty="0">
                <a:solidFill>
                  <a:srgbClr val="00B050"/>
                </a:solidFill>
                <a:latin typeface="Arial Black" charset="0"/>
                <a:ea typeface="Arial Black" charset="0"/>
                <a:cs typeface="Arial Black" charset="0"/>
              </a:rPr>
              <a:t> Lezyonların Yönetimi </a:t>
            </a:r>
          </a:p>
        </p:txBody>
      </p:sp>
      <p:sp>
        <p:nvSpPr>
          <p:cNvPr id="9" name="İçerik Yer Tutucusu 8">
            <a:extLst>
              <a:ext uri="{FF2B5EF4-FFF2-40B4-BE49-F238E27FC236}">
                <a16:creationId xmlns="" xmlns:a16="http://schemas.microsoft.com/office/drawing/2014/main" id="{7068BED7-D2C9-4677-A111-BEAF8B688A4A}"/>
              </a:ext>
            </a:extLst>
          </p:cNvPr>
          <p:cNvSpPr>
            <a:spLocks noGrp="1"/>
          </p:cNvSpPr>
          <p:nvPr>
            <p:ph idx="1"/>
          </p:nvPr>
        </p:nvSpPr>
        <p:spPr>
          <a:noFill/>
        </p:spPr>
        <p:txBody>
          <a:bodyPr>
            <a:normAutofit/>
          </a:bodyPr>
          <a:lstStyle/>
          <a:p>
            <a:pPr>
              <a:buFont typeface="Wingdings" charset="2"/>
              <a:buChar char="§"/>
            </a:pPr>
            <a:r>
              <a:rPr lang="tr-TR" sz="2400" b="1" dirty="0" smtClean="0">
                <a:solidFill>
                  <a:srgbClr val="1616BC"/>
                </a:solidFill>
                <a:latin typeface="Arial" charset="0"/>
                <a:ea typeface="Arial" charset="0"/>
                <a:cs typeface="Arial" charset="0"/>
              </a:rPr>
              <a:t>  Sadece </a:t>
            </a:r>
            <a:r>
              <a:rPr lang="tr-TR" sz="2400" b="1" dirty="0" err="1">
                <a:solidFill>
                  <a:srgbClr val="1616BC"/>
                </a:solidFill>
                <a:latin typeface="Arial" charset="0"/>
                <a:ea typeface="Arial" charset="0"/>
                <a:cs typeface="Arial" charset="0"/>
              </a:rPr>
              <a:t>invaziv</a:t>
            </a:r>
            <a:r>
              <a:rPr lang="tr-TR" sz="2400" b="1" dirty="0">
                <a:solidFill>
                  <a:srgbClr val="1616BC"/>
                </a:solidFill>
                <a:latin typeface="Arial" charset="0"/>
                <a:ea typeface="Arial" charset="0"/>
                <a:cs typeface="Arial" charset="0"/>
              </a:rPr>
              <a:t> kanser ekarte </a:t>
            </a:r>
            <a:r>
              <a:rPr lang="tr-TR" sz="2400" b="1" dirty="0" smtClean="0">
                <a:solidFill>
                  <a:srgbClr val="1616BC"/>
                </a:solidFill>
                <a:latin typeface="Arial" charset="0"/>
                <a:ea typeface="Arial" charset="0"/>
                <a:cs typeface="Arial" charset="0"/>
              </a:rPr>
              <a:t>edilmelidir</a:t>
            </a:r>
            <a:endParaRPr lang="tr-TR" sz="2400" b="1" dirty="0">
              <a:solidFill>
                <a:srgbClr val="1616BC"/>
              </a:solidFill>
              <a:latin typeface="Arial" charset="0"/>
              <a:ea typeface="Arial" charset="0"/>
              <a:cs typeface="Arial" charset="0"/>
            </a:endParaRPr>
          </a:p>
          <a:p>
            <a:pPr>
              <a:buFont typeface="Wingdings" charset="2"/>
              <a:buChar char="§"/>
            </a:pPr>
            <a:r>
              <a:rPr lang="tr-TR" sz="2400" b="1" dirty="0" smtClean="0">
                <a:solidFill>
                  <a:srgbClr val="1616BC"/>
                </a:solidFill>
                <a:latin typeface="Arial" charset="0"/>
                <a:ea typeface="Arial" charset="0"/>
                <a:cs typeface="Arial" charset="0"/>
              </a:rPr>
              <a:t>  ECC </a:t>
            </a:r>
            <a:r>
              <a:rPr lang="tr-TR" sz="2400" b="1" dirty="0">
                <a:solidFill>
                  <a:srgbClr val="1616BC"/>
                </a:solidFill>
                <a:latin typeface="Arial" charset="0"/>
                <a:ea typeface="Arial" charset="0"/>
                <a:cs typeface="Arial" charset="0"/>
              </a:rPr>
              <a:t>yapılmamalıdır</a:t>
            </a:r>
          </a:p>
          <a:p>
            <a:pPr>
              <a:buFont typeface="Wingdings" charset="2"/>
              <a:buChar char="§"/>
            </a:pPr>
            <a:r>
              <a:rPr lang="tr-TR" sz="2400" b="1" dirty="0" smtClean="0">
                <a:solidFill>
                  <a:srgbClr val="1616BC"/>
                </a:solidFill>
                <a:latin typeface="Arial" charset="0"/>
                <a:ea typeface="Arial" charset="0"/>
                <a:cs typeface="Arial" charset="0"/>
              </a:rPr>
              <a:t>  Gebelikte </a:t>
            </a:r>
            <a:r>
              <a:rPr lang="tr-TR" sz="2400" b="1" dirty="0" err="1">
                <a:solidFill>
                  <a:srgbClr val="1616BC"/>
                </a:solidFill>
                <a:latin typeface="Arial" charset="0"/>
                <a:ea typeface="Arial" charset="0"/>
                <a:cs typeface="Arial" charset="0"/>
              </a:rPr>
              <a:t>punch</a:t>
            </a:r>
            <a:r>
              <a:rPr lang="tr-TR" sz="2400" b="1" dirty="0">
                <a:solidFill>
                  <a:srgbClr val="1616BC"/>
                </a:solidFill>
                <a:latin typeface="Arial" charset="0"/>
                <a:ea typeface="Arial" charset="0"/>
                <a:cs typeface="Arial" charset="0"/>
              </a:rPr>
              <a:t> biyopsi şüphe halinde yapılmalıdır</a:t>
            </a:r>
          </a:p>
          <a:p>
            <a:pPr>
              <a:buFont typeface="Wingdings" charset="2"/>
              <a:buChar char="§"/>
            </a:pPr>
            <a:r>
              <a:rPr lang="tr-TR" sz="2400" b="1" dirty="0" smtClean="0">
                <a:solidFill>
                  <a:srgbClr val="1616BC"/>
                </a:solidFill>
                <a:latin typeface="Arial" charset="0"/>
                <a:ea typeface="Arial" charset="0"/>
                <a:cs typeface="Arial" charset="0"/>
              </a:rPr>
              <a:t>  CIN </a:t>
            </a:r>
            <a:r>
              <a:rPr lang="tr-TR" sz="2400" b="1" dirty="0">
                <a:solidFill>
                  <a:srgbClr val="1616BC"/>
                </a:solidFill>
                <a:latin typeface="Arial" charset="0"/>
                <a:ea typeface="Arial" charset="0"/>
                <a:cs typeface="Arial" charset="0"/>
              </a:rPr>
              <a:t>I için gebelikte her </a:t>
            </a:r>
            <a:r>
              <a:rPr lang="tr-TR" sz="2400" b="1" dirty="0" err="1">
                <a:solidFill>
                  <a:srgbClr val="1616BC"/>
                </a:solidFill>
                <a:latin typeface="Arial" charset="0"/>
                <a:ea typeface="Arial" charset="0"/>
                <a:cs typeface="Arial" charset="0"/>
              </a:rPr>
              <a:t>trimesterde</a:t>
            </a:r>
            <a:r>
              <a:rPr lang="tr-TR" sz="2400" b="1" dirty="0">
                <a:solidFill>
                  <a:srgbClr val="1616BC"/>
                </a:solidFill>
                <a:latin typeface="Arial" charset="0"/>
                <a:ea typeface="Arial" charset="0"/>
                <a:cs typeface="Arial" charset="0"/>
              </a:rPr>
              <a:t> sitoloji ve </a:t>
            </a:r>
            <a:r>
              <a:rPr lang="tr-TR" sz="2400" b="1" dirty="0" err="1">
                <a:solidFill>
                  <a:srgbClr val="1616BC"/>
                </a:solidFill>
                <a:latin typeface="Arial" charset="0"/>
                <a:ea typeface="Arial" charset="0"/>
                <a:cs typeface="Arial" charset="0"/>
              </a:rPr>
              <a:t>kolposkopik</a:t>
            </a:r>
            <a:r>
              <a:rPr lang="tr-TR" sz="2400" b="1" dirty="0">
                <a:solidFill>
                  <a:srgbClr val="1616BC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tr-TR" sz="2400" b="1" dirty="0" smtClean="0">
                <a:solidFill>
                  <a:srgbClr val="1616BC"/>
                </a:solidFill>
                <a:latin typeface="Arial" charset="0"/>
                <a:ea typeface="Arial" charset="0"/>
                <a:cs typeface="Arial" charset="0"/>
              </a:rPr>
              <a:t>muayeneye gerek yok</a:t>
            </a:r>
          </a:p>
          <a:p>
            <a:pPr>
              <a:buFont typeface="Wingdings" charset="2"/>
              <a:buChar char="§"/>
            </a:pPr>
            <a:r>
              <a:rPr lang="tr-TR" sz="2400" b="1" dirty="0" smtClean="0">
                <a:solidFill>
                  <a:srgbClr val="1616BC"/>
                </a:solidFill>
                <a:latin typeface="Arial" charset="0"/>
                <a:ea typeface="Arial" charset="0"/>
                <a:cs typeface="Arial" charset="0"/>
              </a:rPr>
              <a:t>  Gebede CIN 2,3: İki yönetim alternatifi mevcut:</a:t>
            </a:r>
          </a:p>
          <a:p>
            <a:pPr marL="544068" lvl="1" indent="-342900">
              <a:buFont typeface="+mj-lt"/>
              <a:buAutoNum type="alphaLcPeriod"/>
            </a:pPr>
            <a:r>
              <a:rPr lang="tr-TR" b="1" dirty="0" smtClean="0">
                <a:solidFill>
                  <a:srgbClr val="1616BC"/>
                </a:solidFill>
                <a:latin typeface="Arial" charset="0"/>
                <a:ea typeface="Arial" charset="0"/>
                <a:cs typeface="Arial" charset="0"/>
              </a:rPr>
              <a:t>Minimum 12 hafta ara ile </a:t>
            </a:r>
            <a:r>
              <a:rPr lang="tr-TR" b="1" dirty="0" err="1" smtClean="0">
                <a:solidFill>
                  <a:srgbClr val="1616BC"/>
                </a:solidFill>
                <a:latin typeface="Arial" charset="0"/>
                <a:ea typeface="Arial" charset="0"/>
                <a:cs typeface="Arial" charset="0"/>
              </a:rPr>
              <a:t>kolposkopi</a:t>
            </a:r>
            <a:r>
              <a:rPr lang="tr-TR" b="1" dirty="0" smtClean="0">
                <a:solidFill>
                  <a:srgbClr val="1616BC"/>
                </a:solidFill>
                <a:latin typeface="Arial" charset="0"/>
                <a:ea typeface="Arial" charset="0"/>
                <a:cs typeface="Arial" charset="0"/>
              </a:rPr>
              <a:t> ve sitoloji ile takip</a:t>
            </a:r>
          </a:p>
          <a:p>
            <a:pPr marL="544068" lvl="1" indent="-342900">
              <a:buFont typeface="+mj-lt"/>
              <a:buAutoNum type="alphaLcPeriod"/>
            </a:pPr>
            <a:r>
              <a:rPr lang="tr-TR" b="1" dirty="0" err="1" smtClean="0">
                <a:solidFill>
                  <a:srgbClr val="1616BC"/>
                </a:solidFill>
                <a:latin typeface="Arial" charset="0"/>
                <a:ea typeface="Arial" charset="0"/>
                <a:cs typeface="Arial" charset="0"/>
              </a:rPr>
              <a:t>Postpartum</a:t>
            </a:r>
            <a:r>
              <a:rPr lang="tr-TR" b="1" dirty="0" smtClean="0">
                <a:solidFill>
                  <a:srgbClr val="1616BC"/>
                </a:solidFill>
                <a:latin typeface="Arial" charset="0"/>
                <a:ea typeface="Arial" charset="0"/>
                <a:cs typeface="Arial" charset="0"/>
              </a:rPr>
              <a:t> 6. hafta tekrar değerlendirme</a:t>
            </a:r>
          </a:p>
          <a:p>
            <a:pPr marL="251460" indent="-342900">
              <a:buFont typeface="Wingdings" charset="2"/>
              <a:buChar char="§"/>
            </a:pPr>
            <a:r>
              <a:rPr lang="tr-TR" sz="2400" b="1" dirty="0" smtClean="0">
                <a:solidFill>
                  <a:srgbClr val="1616BC"/>
                </a:solidFill>
                <a:latin typeface="Arial" charset="0"/>
                <a:ea typeface="Arial" charset="0"/>
                <a:cs typeface="Arial" charset="0"/>
              </a:rPr>
              <a:t>CIN 2,3’ün %70’i, </a:t>
            </a:r>
            <a:r>
              <a:rPr lang="tr-TR" sz="2400" b="1" dirty="0" err="1" smtClean="0">
                <a:solidFill>
                  <a:srgbClr val="1616BC"/>
                </a:solidFill>
                <a:latin typeface="Arial" charset="0"/>
                <a:ea typeface="Arial" charset="0"/>
                <a:cs typeface="Arial" charset="0"/>
              </a:rPr>
              <a:t>postpartum</a:t>
            </a:r>
            <a:r>
              <a:rPr lang="tr-TR" sz="2400" b="1" dirty="0" smtClean="0">
                <a:solidFill>
                  <a:srgbClr val="1616BC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tr-TR" sz="2400" b="1" dirty="0" err="1" smtClean="0">
                <a:solidFill>
                  <a:srgbClr val="1616BC"/>
                </a:solidFill>
                <a:latin typeface="Arial" charset="0"/>
                <a:ea typeface="Arial" charset="0"/>
                <a:cs typeface="Arial" charset="0"/>
              </a:rPr>
              <a:t>regrese</a:t>
            </a:r>
            <a:r>
              <a:rPr lang="tr-TR" sz="2400" b="1" dirty="0" smtClean="0">
                <a:solidFill>
                  <a:srgbClr val="1616BC"/>
                </a:solidFill>
                <a:latin typeface="Arial" charset="0"/>
                <a:ea typeface="Arial" charset="0"/>
                <a:cs typeface="Arial" charset="0"/>
              </a:rPr>
              <a:t> olur</a:t>
            </a:r>
          </a:p>
          <a:p>
            <a:pPr marL="544068" lvl="1" indent="-342900">
              <a:buFont typeface="+mj-lt"/>
              <a:buAutoNum type="alphaLcPeriod"/>
            </a:pPr>
            <a:endParaRPr lang="tr-TR" b="1" dirty="0" smtClean="0">
              <a:solidFill>
                <a:srgbClr val="1616BC"/>
              </a:solidFill>
              <a:latin typeface="Arial" charset="0"/>
              <a:ea typeface="Arial" charset="0"/>
              <a:cs typeface="Arial" charset="0"/>
            </a:endParaRPr>
          </a:p>
          <a:p>
            <a:pPr>
              <a:buFont typeface="Wingdings" charset="2"/>
              <a:buChar char="§"/>
            </a:pPr>
            <a:endParaRPr lang="tr-TR" sz="2400" b="1" dirty="0">
              <a:solidFill>
                <a:srgbClr val="1616BC"/>
              </a:solidFill>
              <a:latin typeface="Arial" charset="0"/>
              <a:ea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964943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xmlns="" id="{210A0AEF-2505-4EEF-84D0-66C1348CBF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10515600" cy="1325563"/>
          </a:xfrm>
        </p:spPr>
        <p:txBody>
          <a:bodyPr/>
          <a:lstStyle/>
          <a:p>
            <a:r>
              <a:rPr lang="tr-TR" dirty="0">
                <a:solidFill>
                  <a:srgbClr val="FF0000"/>
                </a:solidFill>
              </a:rPr>
              <a:t>GEBELİK ÜZERİNE ETKİLER</a:t>
            </a:r>
          </a:p>
        </p:txBody>
      </p:sp>
      <p:pic>
        <p:nvPicPr>
          <p:cNvPr id="4" name="İçerik Yer Tutucusu 3">
            <a:extLst>
              <a:ext uri="{FF2B5EF4-FFF2-40B4-BE49-F238E27FC236}">
                <a16:creationId xmlns:a16="http://schemas.microsoft.com/office/drawing/2014/main" xmlns="" id="{9E46F22B-7F3D-4223-9DC6-C7AA9C98B10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63643" y="851348"/>
            <a:ext cx="9759846" cy="60066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9186599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tr-TR" sz="3600" b="1" i="1" dirty="0" smtClean="0">
                <a:solidFill>
                  <a:srgbClr val="00B050"/>
                </a:solidFill>
                <a:latin typeface="Arial" charset="0"/>
                <a:ea typeface="Arial" charset="0"/>
                <a:cs typeface="Arial" charset="0"/>
              </a:rPr>
              <a:t>Teşekkürler</a:t>
            </a:r>
            <a:endParaRPr lang="tr-TR" sz="3600" b="1" i="1" dirty="0">
              <a:solidFill>
                <a:srgbClr val="00B050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6" name="Metin Yer Tutucusu 5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5" name="Resim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75367" y="66516"/>
            <a:ext cx="5626377" cy="62386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6303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noFill/>
          <a:ln>
            <a:noFill/>
          </a:ln>
        </p:spPr>
        <p:txBody>
          <a:bodyPr>
            <a:normAutofit/>
          </a:bodyPr>
          <a:lstStyle/>
          <a:p>
            <a:pPr algn="ctr"/>
            <a:r>
              <a:rPr lang="tr-TR" sz="3600" b="1" dirty="0" smtClean="0">
                <a:solidFill>
                  <a:srgbClr val="00B050"/>
                </a:solidFill>
                <a:latin typeface="Arial Black" charset="0"/>
                <a:ea typeface="Arial Black" charset="0"/>
                <a:cs typeface="Arial Black" charset="0"/>
              </a:rPr>
              <a:t>p16’nın kullanımı </a:t>
            </a:r>
            <a:endParaRPr lang="tr-TR" sz="3600" b="1" dirty="0">
              <a:solidFill>
                <a:srgbClr val="00B050"/>
              </a:solidFill>
              <a:latin typeface="Arial Black" charset="0"/>
              <a:ea typeface="Arial Black" charset="0"/>
              <a:cs typeface="Arial Black" charset="0"/>
            </a:endParaRPr>
          </a:p>
        </p:txBody>
      </p:sp>
      <p:sp>
        <p:nvSpPr>
          <p:cNvPr id="8" name="TextBox 7"/>
          <p:cNvSpPr txBox="1"/>
          <p:nvPr/>
        </p:nvSpPr>
        <p:spPr>
          <a:xfrm flipH="1">
            <a:off x="3839659" y="6453884"/>
            <a:ext cx="4573642" cy="307777"/>
          </a:xfrm>
          <a:prstGeom prst="rect">
            <a:avLst/>
          </a:prstGeom>
          <a:noFill/>
          <a:ln>
            <a:noFill/>
          </a:ln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sz="1400" dirty="0" err="1" smtClean="0">
                <a:latin typeface="Arial" charset="0"/>
              </a:rPr>
              <a:t>Darragh</a:t>
            </a:r>
            <a:r>
              <a:rPr lang="en-US" sz="1400" dirty="0" smtClean="0">
                <a:latin typeface="Arial" charset="0"/>
              </a:rPr>
              <a:t> </a:t>
            </a:r>
            <a:r>
              <a:rPr lang="en-US" sz="1400" dirty="0">
                <a:latin typeface="Arial" charset="0"/>
              </a:rPr>
              <a:t>T, Pathology. </a:t>
            </a:r>
            <a:r>
              <a:rPr lang="en-US" sz="1400" dirty="0" err="1">
                <a:latin typeface="Arial" charset="0"/>
              </a:rPr>
              <a:t>Int</a:t>
            </a:r>
            <a:r>
              <a:rPr lang="en-US" sz="1400" dirty="0">
                <a:latin typeface="Arial" charset="0"/>
              </a:rPr>
              <a:t> J </a:t>
            </a:r>
            <a:r>
              <a:rPr lang="en-US" sz="1400" dirty="0" err="1">
                <a:latin typeface="Arial" charset="0"/>
              </a:rPr>
              <a:t>Gynecol</a:t>
            </a:r>
            <a:r>
              <a:rPr lang="en-US" sz="1400" dirty="0">
                <a:latin typeface="Arial" charset="0"/>
              </a:rPr>
              <a:t> </a:t>
            </a:r>
            <a:r>
              <a:rPr lang="en-US" sz="1400" dirty="0" err="1">
                <a:latin typeface="Arial" charset="0"/>
              </a:rPr>
              <a:t>Pathol</a:t>
            </a:r>
            <a:r>
              <a:rPr lang="en-US" sz="1400" dirty="0">
                <a:latin typeface="Arial" charset="0"/>
              </a:rPr>
              <a:t> 2013 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r>
              <a:rPr lang="tr-TR" sz="2400" b="1" dirty="0" err="1">
                <a:solidFill>
                  <a:srgbClr val="1616BC"/>
                </a:solidFill>
                <a:latin typeface="Arial" charset="0"/>
                <a:ea typeface="Arial" charset="0"/>
                <a:cs typeface="Arial" charset="0"/>
              </a:rPr>
              <a:t>Prekanseröz</a:t>
            </a:r>
            <a:r>
              <a:rPr lang="tr-TR" sz="2400" b="1" dirty="0">
                <a:solidFill>
                  <a:srgbClr val="1616BC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tr-TR" sz="2400" b="1" dirty="0" err="1">
                <a:solidFill>
                  <a:srgbClr val="1616BC"/>
                </a:solidFill>
                <a:latin typeface="Arial" charset="0"/>
                <a:ea typeface="Arial" charset="0"/>
                <a:cs typeface="Arial" charset="0"/>
              </a:rPr>
              <a:t>histopatolojiyi</a:t>
            </a:r>
            <a:r>
              <a:rPr lang="tr-TR" sz="2400" b="1" dirty="0">
                <a:solidFill>
                  <a:srgbClr val="1616BC"/>
                </a:solidFill>
                <a:latin typeface="Arial" charset="0"/>
                <a:ea typeface="Arial" charset="0"/>
                <a:cs typeface="Arial" charset="0"/>
              </a:rPr>
              <a:t> taklit edebilen durumlar için p16 kullanımı önerilmektedir</a:t>
            </a:r>
          </a:p>
          <a:p>
            <a:pPr lvl="1">
              <a:lnSpc>
                <a:spcPct val="100000"/>
              </a:lnSpc>
              <a:buFont typeface="Wingdings" charset="2"/>
              <a:buChar char="ü"/>
            </a:pPr>
            <a:r>
              <a:rPr lang="tr-TR" sz="2000" i="1" dirty="0">
                <a:solidFill>
                  <a:srgbClr val="1616BC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tr-TR" sz="2000" i="1" dirty="0" err="1">
                <a:solidFill>
                  <a:srgbClr val="1616BC"/>
                </a:solidFill>
                <a:latin typeface="Arial" charset="0"/>
                <a:ea typeface="Arial" charset="0"/>
                <a:cs typeface="Arial" charset="0"/>
              </a:rPr>
              <a:t>İmmatür</a:t>
            </a:r>
            <a:r>
              <a:rPr lang="tr-TR" sz="2000" i="1" dirty="0">
                <a:solidFill>
                  <a:srgbClr val="1616BC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tr-TR" sz="2000" i="1" dirty="0" err="1">
                <a:solidFill>
                  <a:srgbClr val="1616BC"/>
                </a:solidFill>
                <a:latin typeface="Arial" charset="0"/>
                <a:ea typeface="Arial" charset="0"/>
                <a:cs typeface="Arial" charset="0"/>
              </a:rPr>
              <a:t>metaplazi</a:t>
            </a:r>
            <a:r>
              <a:rPr lang="tr-TR" sz="2000" i="1" dirty="0">
                <a:solidFill>
                  <a:srgbClr val="1616BC"/>
                </a:solidFill>
                <a:latin typeface="Arial" charset="0"/>
                <a:ea typeface="Arial" charset="0"/>
                <a:cs typeface="Arial" charset="0"/>
              </a:rPr>
              <a:t>, </a:t>
            </a:r>
            <a:r>
              <a:rPr lang="tr-TR" sz="2000" i="1" dirty="0" err="1">
                <a:solidFill>
                  <a:srgbClr val="1616BC"/>
                </a:solidFill>
                <a:latin typeface="Arial" charset="0"/>
                <a:ea typeface="Arial" charset="0"/>
                <a:cs typeface="Arial" charset="0"/>
              </a:rPr>
              <a:t>atrofi</a:t>
            </a:r>
            <a:r>
              <a:rPr lang="tr-TR" sz="2000" i="1" dirty="0">
                <a:solidFill>
                  <a:srgbClr val="1616BC"/>
                </a:solidFill>
                <a:latin typeface="Arial" charset="0"/>
                <a:ea typeface="Arial" charset="0"/>
                <a:cs typeface="Arial" charset="0"/>
              </a:rPr>
              <a:t> gibi</a:t>
            </a:r>
          </a:p>
          <a:p>
            <a:pPr>
              <a:lnSpc>
                <a:spcPct val="100000"/>
              </a:lnSpc>
            </a:pPr>
            <a:r>
              <a:rPr lang="tr-TR" sz="2400" b="1" dirty="0">
                <a:solidFill>
                  <a:srgbClr val="1616BC"/>
                </a:solidFill>
                <a:latin typeface="Arial" charset="0"/>
                <a:ea typeface="Arial" charset="0"/>
                <a:cs typeface="Arial" charset="0"/>
              </a:rPr>
              <a:t>LSIL-HSIL ayrımı yapılamadığında, p16 kullanımı önerilmektedir</a:t>
            </a:r>
          </a:p>
          <a:p>
            <a:pPr lvl="1">
              <a:lnSpc>
                <a:spcPct val="100000"/>
              </a:lnSpc>
              <a:buFont typeface="Wingdings" charset="2"/>
              <a:buChar char="ü"/>
            </a:pPr>
            <a:r>
              <a:rPr lang="tr-TR" sz="2000" i="1" dirty="0">
                <a:solidFill>
                  <a:srgbClr val="1616BC"/>
                </a:solidFill>
                <a:latin typeface="Arial" charset="0"/>
                <a:ea typeface="Arial" charset="0"/>
                <a:cs typeface="Arial" charset="0"/>
              </a:rPr>
              <a:t>LSIL: p16 negatif</a:t>
            </a:r>
          </a:p>
          <a:p>
            <a:pPr lvl="1">
              <a:lnSpc>
                <a:spcPct val="100000"/>
              </a:lnSpc>
              <a:buFont typeface="Wingdings" charset="2"/>
              <a:buChar char="ü"/>
            </a:pPr>
            <a:r>
              <a:rPr lang="tr-TR" sz="2000" i="1" dirty="0">
                <a:solidFill>
                  <a:srgbClr val="1616BC"/>
                </a:solidFill>
                <a:latin typeface="Arial" charset="0"/>
                <a:ea typeface="Arial" charset="0"/>
                <a:cs typeface="Arial" charset="0"/>
              </a:rPr>
              <a:t>HSIL: </a:t>
            </a:r>
            <a:r>
              <a:rPr lang="tr-TR" sz="2000" i="1" dirty="0" err="1">
                <a:solidFill>
                  <a:srgbClr val="1616BC"/>
                </a:solidFill>
                <a:latin typeface="Arial" charset="0"/>
                <a:ea typeface="Arial" charset="0"/>
                <a:cs typeface="Arial" charset="0"/>
              </a:rPr>
              <a:t>epitelin</a:t>
            </a:r>
            <a:r>
              <a:rPr lang="tr-TR" sz="2000" i="1" dirty="0">
                <a:solidFill>
                  <a:srgbClr val="1616BC"/>
                </a:solidFill>
                <a:latin typeface="Arial" charset="0"/>
                <a:ea typeface="Arial" charset="0"/>
                <a:cs typeface="Arial" charset="0"/>
              </a:rPr>
              <a:t> &gt;1/3’ünde p16 pozitif</a:t>
            </a:r>
          </a:p>
          <a:p>
            <a:pPr>
              <a:lnSpc>
                <a:spcPct val="100000"/>
              </a:lnSpc>
            </a:pPr>
            <a:r>
              <a:rPr lang="tr-TR" sz="2400" b="1" dirty="0">
                <a:solidFill>
                  <a:srgbClr val="1616BC"/>
                </a:solidFill>
                <a:latin typeface="Arial" charset="0"/>
                <a:ea typeface="Arial" charset="0"/>
                <a:cs typeface="Arial" charset="0"/>
              </a:rPr>
              <a:t>Farklı hekimler tarafından fikir ayrılığı bulunan, şüpheli </a:t>
            </a:r>
            <a:r>
              <a:rPr lang="tr-TR" sz="2400" b="1" dirty="0" err="1">
                <a:solidFill>
                  <a:srgbClr val="1616BC"/>
                </a:solidFill>
                <a:latin typeface="Arial" charset="0"/>
                <a:ea typeface="Arial" charset="0"/>
                <a:cs typeface="Arial" charset="0"/>
              </a:rPr>
              <a:t>prekanseröz</a:t>
            </a:r>
            <a:r>
              <a:rPr lang="tr-TR" sz="2400" b="1" dirty="0">
                <a:solidFill>
                  <a:srgbClr val="1616BC"/>
                </a:solidFill>
                <a:latin typeface="Arial" charset="0"/>
                <a:ea typeface="Arial" charset="0"/>
                <a:cs typeface="Arial" charset="0"/>
              </a:rPr>
              <a:t> lezyonlar için p16 kullanımı önerilmektedir</a:t>
            </a:r>
          </a:p>
          <a:p>
            <a:endParaRPr lang="tr-TR" b="1" dirty="0">
              <a:solidFill>
                <a:srgbClr val="1616BC"/>
              </a:solidFill>
              <a:latin typeface="Arial" charset="0"/>
              <a:ea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014865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Group 59">
            <a:extLst>
              <a:ext uri="{FF2B5EF4-FFF2-40B4-BE49-F238E27FC236}">
                <a16:creationId xmlns="" xmlns:a16="http://schemas.microsoft.com/office/drawing/2014/main" id="{5AA7DFF5-6F6E-4BB4-9909-BDE60313CB32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4871448"/>
              </p:ext>
            </p:extLst>
          </p:nvPr>
        </p:nvGraphicFramePr>
        <p:xfrm>
          <a:off x="1182756" y="854765"/>
          <a:ext cx="10117553" cy="5317435"/>
        </p:xfrm>
        <a:graphic>
          <a:graphicData uri="http://schemas.openxmlformats.org/drawingml/2006/table">
            <a:tbl>
              <a:tblPr firstRow="1" firstCol="1">
                <a:tableStyleId>{5C22544A-7EE6-4342-B048-85BDC9FD1C3A}</a:tableStyleId>
              </a:tblPr>
              <a:tblGrid>
                <a:gridCol w="174295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7764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2059358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2247736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989859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150691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98005A"/>
                        </a:buClr>
                        <a:buSzTx/>
                        <a:buFontTx/>
                        <a:buNone/>
                        <a:tabLst/>
                      </a:pPr>
                      <a:endParaRPr kumimoji="0" lang="tr-TR" sz="2800" b="1" i="0" u="none" strike="noStrike" cap="none" normalizeH="0" baseline="0" dirty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 Black" charset="0"/>
                        <a:ea typeface="Arial Black" charset="0"/>
                        <a:cs typeface="Arial Black" charset="0"/>
                      </a:endParaRPr>
                    </a:p>
                  </a:txBody>
                  <a:tcPr horzOverflow="overflow">
                    <a:cell3D prstMaterial="dkEdge">
                      <a:bevel prst="cross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98005A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tr-TR" sz="2400" b="1" i="0" u="none" strike="noStrike" cap="none" normalizeH="0" baseline="0" dirty="0">
                          <a:ln>
                            <a:noFill/>
                          </a:ln>
                          <a:effectLst/>
                          <a:latin typeface="Arial Black" charset="0"/>
                          <a:ea typeface="Arial Black" charset="0"/>
                          <a:cs typeface="Arial Black" charset="0"/>
                        </a:rPr>
                        <a:t>Regresyon</a:t>
                      </a:r>
                      <a:endParaRPr kumimoji="0" lang="en-US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 Black" charset="0"/>
                        <a:ea typeface="Arial Black" charset="0"/>
                        <a:cs typeface="Arial Black" charset="0"/>
                      </a:endParaRPr>
                    </a:p>
                  </a:txBody>
                  <a:tcPr anchor="b" horzOverflow="overflow">
                    <a:cell3D prstMaterial="dkEdge">
                      <a:bevel prst="cross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98005A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tr-TR" sz="2400" b="1" i="0" u="none" strike="noStrike" cap="none" normalizeH="0" baseline="0" dirty="0">
                          <a:ln>
                            <a:noFill/>
                          </a:ln>
                          <a:effectLst/>
                          <a:latin typeface="Arial Black" charset="0"/>
                          <a:ea typeface="Arial Black" charset="0"/>
                          <a:cs typeface="Arial Black" charset="0"/>
                        </a:rPr>
                        <a:t>Persistans</a:t>
                      </a:r>
                      <a:endParaRPr kumimoji="0" lang="en-US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 Black" charset="0"/>
                        <a:ea typeface="Arial Black" charset="0"/>
                        <a:cs typeface="Arial Black" charset="0"/>
                      </a:endParaRPr>
                    </a:p>
                  </a:txBody>
                  <a:tcPr anchor="b" horzOverflow="overflow">
                    <a:cell3D prstMaterial="dkEdge">
                      <a:bevel prst="cross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98005A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tr-TR" sz="2400" b="1" i="0" u="none" strike="noStrike" cap="none" normalizeH="0" baseline="0" dirty="0">
                          <a:ln>
                            <a:noFill/>
                          </a:ln>
                          <a:effectLst/>
                          <a:latin typeface="Arial Black" charset="0"/>
                          <a:ea typeface="Arial Black" charset="0"/>
                          <a:cs typeface="Arial Black" charset="0"/>
                        </a:rPr>
                        <a:t>CIN 3’e </a:t>
                      </a:r>
                    </a:p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98005A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tr-TR" sz="2400" b="1" i="0" u="none" strike="noStrike" cap="none" normalizeH="0" baseline="0" dirty="0">
                          <a:ln>
                            <a:noFill/>
                          </a:ln>
                          <a:effectLst/>
                          <a:latin typeface="Arial Black" charset="0"/>
                          <a:ea typeface="Arial Black" charset="0"/>
                          <a:cs typeface="Arial Black" charset="0"/>
                        </a:rPr>
                        <a:t>Progresyon</a:t>
                      </a:r>
                      <a:endParaRPr kumimoji="0" lang="en-US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 Black" charset="0"/>
                        <a:ea typeface="Arial Black" charset="0"/>
                        <a:cs typeface="Arial Black" charset="0"/>
                      </a:endParaRPr>
                    </a:p>
                  </a:txBody>
                  <a:tcPr anchor="b" horzOverflow="overflow">
                    <a:cell3D prstMaterial="dkEdge">
                      <a:bevel prst="cross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98005A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tr-TR" sz="2400" b="1" i="0" u="none" strike="noStrike" cap="none" normalizeH="0" baseline="0" dirty="0">
                          <a:ln>
                            <a:noFill/>
                          </a:ln>
                          <a:effectLst/>
                          <a:latin typeface="Arial Black" charset="0"/>
                          <a:ea typeface="Arial Black" charset="0"/>
                          <a:cs typeface="Arial Black" charset="0"/>
                        </a:rPr>
                        <a:t>İnvaziv </a:t>
                      </a:r>
                    </a:p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98005A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tr-TR" sz="2400" b="1" i="0" u="none" strike="noStrike" cap="none" normalizeH="0" baseline="0" dirty="0">
                          <a:ln>
                            <a:noFill/>
                          </a:ln>
                          <a:effectLst/>
                          <a:latin typeface="Arial Black" charset="0"/>
                          <a:ea typeface="Arial Black" charset="0"/>
                          <a:cs typeface="Arial Black" charset="0"/>
                        </a:rPr>
                        <a:t>Kanser</a:t>
                      </a:r>
                      <a:endParaRPr kumimoji="0" lang="en-US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 Black" charset="0"/>
                        <a:ea typeface="Arial Black" charset="0"/>
                        <a:cs typeface="Arial Black" charset="0"/>
                      </a:endParaRPr>
                    </a:p>
                  </a:txBody>
                  <a:tcPr anchor="b" horzOverflow="overflow">
                    <a:cell3D prstMaterial="dkEdge">
                      <a:bevel prst="cross"/>
                      <a:lightRig rig="flood" dir="t"/>
                    </a:cell3D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26448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98005A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tr-TR" sz="2800" b="1" i="0" u="none" strike="noStrike" cap="none" normalizeH="0" baseline="0" dirty="0">
                          <a:ln>
                            <a:noFill/>
                          </a:ln>
                          <a:effectLst/>
                          <a:latin typeface="Arial Black" charset="0"/>
                          <a:ea typeface="Arial Black" charset="0"/>
                          <a:cs typeface="Arial Black" charset="0"/>
                        </a:rPr>
                        <a:t>CIN 1</a:t>
                      </a:r>
                      <a:endParaRPr kumimoji="0" lang="en-US" sz="2800" b="1" i="0" u="none" strike="noStrike" cap="none" normalizeH="0" baseline="0" dirty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 Black" charset="0"/>
                        <a:ea typeface="Arial Black" charset="0"/>
                        <a:cs typeface="Arial Black" charset="0"/>
                      </a:endParaRPr>
                    </a:p>
                  </a:txBody>
                  <a:tcPr anchor="ctr" horzOverflow="overflow">
                    <a:cell3D prstMaterial="dkEdge">
                      <a:bevel prst="cross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98005A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tr-TR" sz="2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616BC"/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%60</a:t>
                      </a:r>
                      <a:endParaRPr kumimoji="0" lang="en-US" sz="2800" b="1" i="0" u="none" strike="noStrike" cap="none" normalizeH="0" baseline="0" dirty="0">
                        <a:ln>
                          <a:noFill/>
                        </a:ln>
                        <a:solidFill>
                          <a:srgbClr val="1616BC"/>
                        </a:solidFill>
                        <a:effectLst/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anchor="ctr" horzOverflow="overflow">
                    <a:cell3D prstMaterial="dkEdge">
                      <a:bevel prst="cross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98005A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tr-TR" sz="2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616BC"/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%40</a:t>
                      </a:r>
                      <a:endParaRPr kumimoji="0" lang="en-US" sz="2800" b="1" i="0" u="none" strike="noStrike" cap="none" normalizeH="0" baseline="0" dirty="0">
                        <a:ln>
                          <a:noFill/>
                        </a:ln>
                        <a:solidFill>
                          <a:srgbClr val="1616BC"/>
                        </a:solidFill>
                        <a:effectLst/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anchor="ctr" horzOverflow="overflow">
                    <a:cell3D prstMaterial="dkEdge">
                      <a:bevel prst="cross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98005A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tr-TR" sz="2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616BC"/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%10</a:t>
                      </a:r>
                      <a:endParaRPr kumimoji="0" lang="en-US" sz="2800" b="1" i="0" u="none" strike="noStrike" cap="none" normalizeH="0" baseline="0" dirty="0">
                        <a:ln>
                          <a:noFill/>
                        </a:ln>
                        <a:solidFill>
                          <a:srgbClr val="1616BC"/>
                        </a:solidFill>
                        <a:effectLst/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anchor="ctr" horzOverflow="overflow">
                    <a:cell3D prstMaterial="dkEdge">
                      <a:bevel prst="cross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98005A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tr-TR" sz="2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616BC"/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%1</a:t>
                      </a:r>
                      <a:endParaRPr kumimoji="0" lang="en-US" sz="2800" b="1" i="0" u="none" strike="noStrike" cap="none" normalizeH="0" baseline="0" dirty="0">
                        <a:ln>
                          <a:noFill/>
                        </a:ln>
                        <a:solidFill>
                          <a:srgbClr val="1616BC"/>
                        </a:solidFill>
                        <a:effectLst/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anchor="ctr" horzOverflow="overflow">
                    <a:cell3D prstMaterial="dkEdge">
                      <a:bevel prst="cross"/>
                      <a:lightRig rig="flood" dir="t"/>
                    </a:cell3D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25121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98005A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tr-TR" sz="2800" b="1" i="0" u="none" strike="noStrike" cap="none" normalizeH="0" baseline="0" dirty="0">
                          <a:ln>
                            <a:noFill/>
                          </a:ln>
                          <a:effectLst/>
                          <a:latin typeface="Arial Black" charset="0"/>
                          <a:ea typeface="Arial Black" charset="0"/>
                          <a:cs typeface="Arial Black" charset="0"/>
                        </a:rPr>
                        <a:t>CIN 2</a:t>
                      </a:r>
                      <a:endParaRPr kumimoji="0" lang="en-US" sz="2800" b="1" i="0" u="none" strike="noStrike" cap="none" normalizeH="0" baseline="0" dirty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 Black" charset="0"/>
                        <a:ea typeface="Arial Black" charset="0"/>
                        <a:cs typeface="Arial Black" charset="0"/>
                      </a:endParaRPr>
                    </a:p>
                  </a:txBody>
                  <a:tcPr anchor="ctr" horzOverflow="overflow">
                    <a:cell3D prstMaterial="dkEdge">
                      <a:bevel prst="cross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98005A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tr-TR" sz="2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616BC"/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%40</a:t>
                      </a:r>
                      <a:endParaRPr kumimoji="0" lang="en-US" sz="2800" b="1" i="0" u="none" strike="noStrike" cap="none" normalizeH="0" baseline="0" dirty="0">
                        <a:ln>
                          <a:noFill/>
                        </a:ln>
                        <a:solidFill>
                          <a:srgbClr val="1616BC"/>
                        </a:solidFill>
                        <a:effectLst/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anchor="ctr" horzOverflow="overflow">
                    <a:cell3D prstMaterial="dkEdge">
                      <a:bevel prst="cross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98005A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tr-TR" sz="2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616BC"/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%40</a:t>
                      </a:r>
                      <a:endParaRPr kumimoji="0" lang="en-US" sz="2800" b="1" i="0" u="none" strike="noStrike" cap="none" normalizeH="0" baseline="0" dirty="0">
                        <a:ln>
                          <a:noFill/>
                        </a:ln>
                        <a:solidFill>
                          <a:srgbClr val="1616BC"/>
                        </a:solidFill>
                        <a:effectLst/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anchor="ctr" horzOverflow="overflow">
                    <a:cell3D prstMaterial="dkEdge">
                      <a:bevel prst="cross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98005A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tr-TR" sz="2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616BC"/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%20</a:t>
                      </a:r>
                      <a:endParaRPr kumimoji="0" lang="en-US" sz="2800" b="1" i="0" u="none" strike="noStrike" cap="none" normalizeH="0" baseline="0" dirty="0">
                        <a:ln>
                          <a:noFill/>
                        </a:ln>
                        <a:solidFill>
                          <a:srgbClr val="1616BC"/>
                        </a:solidFill>
                        <a:effectLst/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anchor="ctr" horzOverflow="overflow">
                    <a:cell3D prstMaterial="dkEdge">
                      <a:bevel prst="cross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98005A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tr-TR" sz="2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616BC"/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%5</a:t>
                      </a:r>
                      <a:endParaRPr kumimoji="0" lang="en-US" sz="2800" b="1" i="0" u="none" strike="noStrike" cap="none" normalizeH="0" baseline="0" dirty="0">
                        <a:ln>
                          <a:noFill/>
                        </a:ln>
                        <a:solidFill>
                          <a:srgbClr val="1616BC"/>
                        </a:solidFill>
                        <a:effectLst/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anchor="ctr" horzOverflow="overflow">
                    <a:cell3D prstMaterial="dkEdge">
                      <a:bevel prst="cross"/>
                      <a:lightRig rig="flood" dir="t"/>
                    </a:cell3D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29481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98005A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tr-TR" sz="2800" b="1" i="0" u="none" strike="noStrike" cap="none" normalizeH="0" baseline="0" dirty="0">
                          <a:ln>
                            <a:noFill/>
                          </a:ln>
                          <a:effectLst/>
                          <a:latin typeface="Arial Black" charset="0"/>
                          <a:ea typeface="Arial Black" charset="0"/>
                          <a:cs typeface="Arial Black" charset="0"/>
                        </a:rPr>
                        <a:t>CIN 3</a:t>
                      </a:r>
                      <a:endParaRPr kumimoji="0" lang="en-US" sz="2800" b="1" i="0" u="none" strike="noStrike" cap="none" normalizeH="0" baseline="0" dirty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 Black" charset="0"/>
                        <a:ea typeface="Arial Black" charset="0"/>
                        <a:cs typeface="Arial Black" charset="0"/>
                      </a:endParaRPr>
                    </a:p>
                  </a:txBody>
                  <a:tcPr anchor="ctr" horzOverflow="overflow">
                    <a:cell3D prstMaterial="dkEdge">
                      <a:bevel prst="cross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98005A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tr-TR" sz="2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616BC"/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%33</a:t>
                      </a:r>
                      <a:endParaRPr kumimoji="0" lang="en-US" sz="2800" b="1" i="0" u="none" strike="noStrike" cap="none" normalizeH="0" baseline="0" dirty="0">
                        <a:ln>
                          <a:noFill/>
                        </a:ln>
                        <a:solidFill>
                          <a:srgbClr val="1616BC"/>
                        </a:solidFill>
                        <a:effectLst/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anchor="ctr" horzOverflow="overflow">
                    <a:cell3D prstMaterial="dkEdge">
                      <a:bevel prst="cross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98005A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tr-TR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616BC"/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%50</a:t>
                      </a:r>
                      <a:endParaRPr kumimoji="0" lang="tr-TR" sz="2800" b="1" i="0" u="none" strike="noStrike" cap="none" normalizeH="0" baseline="0" dirty="0">
                        <a:ln>
                          <a:noFill/>
                        </a:ln>
                        <a:solidFill>
                          <a:srgbClr val="1616BC"/>
                        </a:solidFill>
                        <a:effectLst/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anchor="ctr" horzOverflow="overflow">
                    <a:cell3D prstMaterial="dkEdge">
                      <a:bevel prst="cross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98005A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tr-TR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616BC"/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-</a:t>
                      </a:r>
                      <a:endParaRPr kumimoji="0" lang="tr-TR" sz="2800" b="1" i="0" u="none" strike="noStrike" cap="none" normalizeH="0" baseline="0" dirty="0">
                        <a:ln>
                          <a:noFill/>
                        </a:ln>
                        <a:solidFill>
                          <a:srgbClr val="1616BC"/>
                        </a:solidFill>
                        <a:effectLst/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anchor="ctr" horzOverflow="overflow">
                    <a:cell3D prstMaterial="dkEdge">
                      <a:bevel prst="cross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98005A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tr-TR" sz="2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616BC"/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&gt;%12</a:t>
                      </a:r>
                      <a:endParaRPr kumimoji="0" lang="en-US" sz="2800" b="1" i="0" u="none" strike="noStrike" cap="none" normalizeH="0" baseline="0" dirty="0">
                        <a:ln>
                          <a:noFill/>
                        </a:ln>
                        <a:solidFill>
                          <a:srgbClr val="1616BC"/>
                        </a:solidFill>
                        <a:effectLst/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anchor="ctr" horzOverflow="overflow">
                    <a:cell3D prstMaterial="dkEdge">
                      <a:bevel prst="cross"/>
                      <a:lightRig rig="flood" dir="t"/>
                    </a:cell3D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973230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3367" y="18834"/>
            <a:ext cx="7907533" cy="2559474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84575" y="5417471"/>
            <a:ext cx="2521448" cy="855113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003367" y="2656335"/>
            <a:ext cx="6448011" cy="338554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tr-TR" sz="2000" b="1" dirty="0" smtClean="0"/>
              <a:t>7 Randomize, 16 Prospektif, 13 Retrospektif çalışma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tr-TR" sz="2000" b="1" dirty="0" smtClean="0"/>
              <a:t>3160 hasta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tr-TR" sz="2000" b="1" dirty="0" smtClean="0"/>
              <a:t>24. ayda tüm yaşlar;</a:t>
            </a:r>
          </a:p>
          <a:p>
            <a:endParaRPr lang="tr-TR" b="1" dirty="0"/>
          </a:p>
          <a:p>
            <a:r>
              <a:rPr lang="tr-TR" b="1" dirty="0" smtClean="0"/>
              <a:t>	</a:t>
            </a:r>
            <a:r>
              <a:rPr lang="tr-TR" b="1" dirty="0" smtClean="0">
                <a:solidFill>
                  <a:srgbClr val="FF0000"/>
                </a:solidFill>
              </a:rPr>
              <a:t>% 50 regresyon, %32 persistans, % 18 Progresyon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tr-TR" b="1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tr-TR" sz="2000" b="1" dirty="0" smtClean="0"/>
              <a:t>30 yaş altı grupta1069 hasta</a:t>
            </a:r>
            <a:r>
              <a:rPr lang="tr-TR" sz="2000" dirty="0" smtClean="0"/>
              <a:t>; </a:t>
            </a:r>
          </a:p>
          <a:p>
            <a:r>
              <a:rPr lang="tr-TR" dirty="0"/>
              <a:t>	</a:t>
            </a:r>
            <a:endParaRPr lang="tr-TR" dirty="0" smtClean="0"/>
          </a:p>
          <a:p>
            <a:r>
              <a:rPr lang="tr-TR" b="1" dirty="0" smtClean="0"/>
              <a:t>	</a:t>
            </a:r>
            <a:r>
              <a:rPr lang="fr-FR" b="1" dirty="0" smtClean="0">
                <a:solidFill>
                  <a:srgbClr val="FF0000"/>
                </a:solidFill>
              </a:rPr>
              <a:t>% </a:t>
            </a:r>
            <a:r>
              <a:rPr lang="tr-TR" b="1" dirty="0" smtClean="0">
                <a:solidFill>
                  <a:srgbClr val="FF0000"/>
                </a:solidFill>
              </a:rPr>
              <a:t>6</a:t>
            </a:r>
            <a:r>
              <a:rPr lang="fr-FR" b="1" dirty="0" smtClean="0">
                <a:solidFill>
                  <a:srgbClr val="FF0000"/>
                </a:solidFill>
              </a:rPr>
              <a:t>0 </a:t>
            </a:r>
            <a:r>
              <a:rPr lang="fr-FR" b="1" dirty="0" err="1">
                <a:solidFill>
                  <a:srgbClr val="FF0000"/>
                </a:solidFill>
              </a:rPr>
              <a:t>regresyon</a:t>
            </a:r>
            <a:r>
              <a:rPr lang="fr-FR" b="1" dirty="0">
                <a:solidFill>
                  <a:srgbClr val="FF0000"/>
                </a:solidFill>
              </a:rPr>
              <a:t>, </a:t>
            </a:r>
            <a:r>
              <a:rPr lang="fr-FR" b="1" dirty="0" smtClean="0">
                <a:solidFill>
                  <a:srgbClr val="FF0000"/>
                </a:solidFill>
              </a:rPr>
              <a:t>%</a:t>
            </a:r>
            <a:r>
              <a:rPr lang="tr-TR" b="1" dirty="0" smtClean="0">
                <a:solidFill>
                  <a:srgbClr val="FF0000"/>
                </a:solidFill>
              </a:rPr>
              <a:t>24</a:t>
            </a:r>
            <a:r>
              <a:rPr lang="fr-FR" b="1" dirty="0" smtClean="0">
                <a:solidFill>
                  <a:srgbClr val="FF0000"/>
                </a:solidFill>
              </a:rPr>
              <a:t> </a:t>
            </a:r>
            <a:r>
              <a:rPr lang="fr-FR" b="1" dirty="0" err="1">
                <a:solidFill>
                  <a:srgbClr val="FF0000"/>
                </a:solidFill>
              </a:rPr>
              <a:t>persistans</a:t>
            </a:r>
            <a:r>
              <a:rPr lang="fr-FR" b="1" dirty="0">
                <a:solidFill>
                  <a:srgbClr val="FF0000"/>
                </a:solidFill>
              </a:rPr>
              <a:t>, % </a:t>
            </a:r>
            <a:r>
              <a:rPr lang="fr-FR" b="1" dirty="0" smtClean="0">
                <a:solidFill>
                  <a:srgbClr val="FF0000"/>
                </a:solidFill>
              </a:rPr>
              <a:t>1</a:t>
            </a:r>
            <a:r>
              <a:rPr lang="tr-TR" b="1" dirty="0" smtClean="0">
                <a:solidFill>
                  <a:srgbClr val="FF0000"/>
                </a:solidFill>
              </a:rPr>
              <a:t>1</a:t>
            </a:r>
            <a:r>
              <a:rPr lang="fr-FR" b="1" dirty="0" smtClean="0">
                <a:solidFill>
                  <a:srgbClr val="FF0000"/>
                </a:solidFill>
              </a:rPr>
              <a:t> </a:t>
            </a:r>
            <a:r>
              <a:rPr lang="fr-FR" b="1" dirty="0" err="1" smtClean="0">
                <a:solidFill>
                  <a:srgbClr val="FF0000"/>
                </a:solidFill>
              </a:rPr>
              <a:t>Progresyon</a:t>
            </a:r>
            <a:endParaRPr lang="tr-TR" b="1" dirty="0" smtClean="0">
              <a:solidFill>
                <a:srgbClr val="FF0000"/>
              </a:solidFill>
            </a:endParaRPr>
          </a:p>
          <a:p>
            <a:endParaRPr lang="tr-TR" b="1" dirty="0">
              <a:solidFill>
                <a:srgbClr val="FF0000"/>
              </a:solidFill>
            </a:endParaRPr>
          </a:p>
          <a:p>
            <a:r>
              <a:rPr lang="tr-TR" b="1" dirty="0" smtClean="0">
                <a:solidFill>
                  <a:srgbClr val="FF0000"/>
                </a:solidFill>
              </a:rPr>
              <a:t>	15 in situ kanser, 15 invaziv kanser ( 2’ si ileri evre)</a:t>
            </a:r>
          </a:p>
        </p:txBody>
      </p:sp>
    </p:spTree>
    <p:extLst>
      <p:ext uri="{BB962C8B-B14F-4D97-AF65-F5344CB8AC3E}">
        <p14:creationId xmlns:p14="http://schemas.microsoft.com/office/powerpoint/2010/main" val="280452822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47305" y="0"/>
            <a:ext cx="9298280" cy="210312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27710" y="5464029"/>
            <a:ext cx="1717875" cy="6292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563683" y="2190821"/>
            <a:ext cx="7305997" cy="344709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tr-TR" sz="2000" b="1" dirty="0" smtClean="0"/>
              <a:t>CIN 3 tanılı 143 hasta takip, 593 hasta tedavi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tr-TR" sz="2000" dirty="0" smtClean="0"/>
          </a:p>
          <a:p>
            <a:endParaRPr lang="tr-TR" dirty="0"/>
          </a:p>
          <a:p>
            <a:endParaRPr lang="tr-TR" sz="2000" b="1" dirty="0" smtClean="0">
              <a:solidFill>
                <a:srgbClr val="FF0000"/>
              </a:solidFill>
            </a:endParaRPr>
          </a:p>
          <a:p>
            <a:endParaRPr lang="tr-TR" sz="2000" b="1" dirty="0">
              <a:solidFill>
                <a:srgbClr val="FF0000"/>
              </a:solidFill>
            </a:endParaRPr>
          </a:p>
          <a:p>
            <a:endParaRPr lang="tr-TR" sz="2000" b="1" dirty="0">
              <a:solidFill>
                <a:srgbClr val="FF0000"/>
              </a:solidFill>
            </a:endParaRPr>
          </a:p>
          <a:p>
            <a:endParaRPr lang="tr-TR" sz="2000" b="1" dirty="0">
              <a:solidFill>
                <a:srgbClr val="FF0000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tr-TR" sz="2000" b="1" dirty="0" smtClean="0"/>
              <a:t>Takip kolunda </a:t>
            </a:r>
            <a:r>
              <a:rPr lang="tr-TR" sz="2000" b="1" dirty="0" smtClean="0">
                <a:solidFill>
                  <a:srgbClr val="FF0000"/>
                </a:solidFill>
              </a:rPr>
              <a:t>143 hastanın 92 ( %65 )’ sinde 6. ve 24. ayda hastalık +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tr-TR" sz="2000" b="1" dirty="0" smtClean="0"/>
              <a:t>Bu grupta </a:t>
            </a:r>
            <a:r>
              <a:rPr lang="tr-TR" sz="2000" b="1" dirty="0" smtClean="0">
                <a:solidFill>
                  <a:srgbClr val="FF0000"/>
                </a:solidFill>
              </a:rPr>
              <a:t>10. yıl İnv. CA. % 31 ve 30. </a:t>
            </a:r>
            <a:r>
              <a:rPr lang="tr-TR" sz="2000" b="1" dirty="0">
                <a:solidFill>
                  <a:srgbClr val="FF0000"/>
                </a:solidFill>
              </a:rPr>
              <a:t>yıl İnv. CA. </a:t>
            </a:r>
            <a:r>
              <a:rPr lang="tr-TR" sz="2000" b="1" dirty="0" smtClean="0">
                <a:solidFill>
                  <a:srgbClr val="FF0000"/>
                </a:solidFill>
              </a:rPr>
              <a:t>% 50 .</a:t>
            </a:r>
            <a:endParaRPr lang="tr-TR" sz="2000" b="1" dirty="0">
              <a:solidFill>
                <a:srgbClr val="FF0000"/>
              </a:solidFill>
            </a:endParaRPr>
          </a:p>
          <a:p>
            <a:endParaRPr lang="tr-TR" sz="2000" b="1" dirty="0" smtClean="0">
              <a:solidFill>
                <a:srgbClr val="FF0000"/>
              </a:solidFill>
            </a:endParaRPr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/>
          </p:nvPr>
        </p:nvGraphicFramePr>
        <p:xfrm>
          <a:off x="2167758" y="2732786"/>
          <a:ext cx="6097845" cy="12087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32615">
                  <a:extLst>
                    <a:ext uri="{9D8B030D-6E8A-4147-A177-3AD203B41FA5}">
                      <a16:colId xmlns:a16="http://schemas.microsoft.com/office/drawing/2014/main" xmlns="" val="2254030685"/>
                    </a:ext>
                  </a:extLst>
                </a:gridCol>
                <a:gridCol w="2032615">
                  <a:extLst>
                    <a:ext uri="{9D8B030D-6E8A-4147-A177-3AD203B41FA5}">
                      <a16:colId xmlns:a16="http://schemas.microsoft.com/office/drawing/2014/main" xmlns="" val="3012757471"/>
                    </a:ext>
                  </a:extLst>
                </a:gridCol>
                <a:gridCol w="2032615">
                  <a:extLst>
                    <a:ext uri="{9D8B030D-6E8A-4147-A177-3AD203B41FA5}">
                      <a16:colId xmlns:a16="http://schemas.microsoft.com/office/drawing/2014/main" xmlns="" val="1261228732"/>
                    </a:ext>
                  </a:extLst>
                </a:gridCol>
              </a:tblGrid>
              <a:tr h="402910">
                <a:tc>
                  <a:txBody>
                    <a:bodyPr/>
                    <a:lstStyle/>
                    <a:p>
                      <a:r>
                        <a:rPr lang="tr-TR" sz="2000" dirty="0" smtClean="0"/>
                        <a:t>İnvaziv CA Oranı</a:t>
                      </a:r>
                      <a:endParaRPr lang="tr-TR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000" dirty="0" smtClean="0"/>
                        <a:t>10. Yıl %</a:t>
                      </a:r>
                      <a:endParaRPr lang="tr-TR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000" dirty="0" smtClean="0"/>
                        <a:t>30. Yıl</a:t>
                      </a:r>
                      <a:r>
                        <a:rPr lang="tr-TR" sz="2000" baseline="0" dirty="0" smtClean="0"/>
                        <a:t> %</a:t>
                      </a:r>
                      <a:endParaRPr lang="tr-TR" sz="2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542602949"/>
                  </a:ext>
                </a:extLst>
              </a:tr>
              <a:tr h="402910">
                <a:tc>
                  <a:txBody>
                    <a:bodyPr/>
                    <a:lstStyle/>
                    <a:p>
                      <a:r>
                        <a:rPr lang="tr-TR" sz="2000" b="1" dirty="0" smtClean="0"/>
                        <a:t>Takip </a:t>
                      </a:r>
                      <a:endParaRPr lang="tr-TR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000" dirty="0" smtClean="0"/>
                        <a:t>20</a:t>
                      </a:r>
                      <a:endParaRPr lang="tr-TR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000" dirty="0" smtClean="0"/>
                        <a:t>31</a:t>
                      </a:r>
                      <a:endParaRPr lang="tr-TR" sz="2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466587929"/>
                  </a:ext>
                </a:extLst>
              </a:tr>
              <a:tr h="402910">
                <a:tc>
                  <a:txBody>
                    <a:bodyPr/>
                    <a:lstStyle/>
                    <a:p>
                      <a:r>
                        <a:rPr lang="tr-TR" sz="2000" b="1" dirty="0" smtClean="0"/>
                        <a:t>Tedavi</a:t>
                      </a:r>
                      <a:endParaRPr lang="tr-TR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000" dirty="0" smtClean="0"/>
                        <a:t>0.3</a:t>
                      </a:r>
                      <a:endParaRPr lang="tr-TR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000" dirty="0" smtClean="0"/>
                        <a:t>0.7</a:t>
                      </a:r>
                      <a:endParaRPr lang="tr-TR" sz="2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21147181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62182876"/>
      </p:ext>
    </p:extLst>
  </p:cSld>
  <p:clrMapOvr>
    <a:masterClrMapping/>
  </p:clrMapOvr>
</p:sld>
</file>

<file path=ppt/theme/theme1.xml><?xml version="1.0" encoding="utf-8"?>
<a:theme xmlns:a="http://schemas.openxmlformats.org/drawingml/2006/main" name="Retro">
  <a:themeElements>
    <a:clrScheme name="Retro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Retro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etro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ppt/theme/theme2.xml><?xml version="1.0" encoding="utf-8"?>
<a:theme xmlns:a="http://schemas.openxmlformats.org/drawingml/2006/main" name="Office Teması">
  <a:themeElements>
    <a:clrScheme name="Ofi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is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1222</TotalTime>
  <Words>2436</Words>
  <Application>Microsoft Office PowerPoint</Application>
  <PresentationFormat>Geniş ekran</PresentationFormat>
  <Paragraphs>508</Paragraphs>
  <Slides>58</Slides>
  <Notes>7</Notes>
  <HiddenSlides>0</HiddenSlides>
  <MMClips>4</MMClips>
  <ScaleCrop>false</ScaleCrop>
  <HeadingPairs>
    <vt:vector size="6" baseType="variant">
      <vt:variant>
        <vt:lpstr>Kullanılan Yazı Tipleri</vt:lpstr>
      </vt:variant>
      <vt:variant>
        <vt:i4>7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58</vt:i4>
      </vt:variant>
    </vt:vector>
  </HeadingPairs>
  <TitlesOfParts>
    <vt:vector size="66" baseType="lpstr">
      <vt:lpstr>Al Nile</vt:lpstr>
      <vt:lpstr>Arial</vt:lpstr>
      <vt:lpstr>Arial Black</vt:lpstr>
      <vt:lpstr>Calibri</vt:lpstr>
      <vt:lpstr>Calibri Light</vt:lpstr>
      <vt:lpstr>Times New Roman</vt:lpstr>
      <vt:lpstr>Wingdings</vt:lpstr>
      <vt:lpstr>Retro</vt:lpstr>
      <vt:lpstr>Servikal Premalign Histopatolojilerde Yönetim</vt:lpstr>
      <vt:lpstr>Preinvaziv Lezyonlar Epidemiyolojisi</vt:lpstr>
      <vt:lpstr>PowerPoint Sunusu</vt:lpstr>
      <vt:lpstr>LAST Sınıflaması</vt:lpstr>
      <vt:lpstr>p16 Ekspresyonu </vt:lpstr>
      <vt:lpstr>p16’nın kullanımı </vt:lpstr>
      <vt:lpstr>PowerPoint Sunusu</vt:lpstr>
      <vt:lpstr>PowerPoint Sunusu</vt:lpstr>
      <vt:lpstr>PowerPoint Sunusu</vt:lpstr>
      <vt:lpstr>Preinvaziv Lezyonların Yönetimi</vt:lpstr>
      <vt:lpstr>CIN1 (ASC-US veya LGSIL Sitolojili, HPV16/18(+) veya Persistan HPV)</vt:lpstr>
      <vt:lpstr>CIN1 (ASC-H veya HGSIL Sitolojili)</vt:lpstr>
      <vt:lpstr>21-24 Yaşın Özelliği</vt:lpstr>
      <vt:lpstr>CIN 1 (21-24 Yaş Kadınlarda)</vt:lpstr>
      <vt:lpstr>CIN1’de Tedavi</vt:lpstr>
      <vt:lpstr>CIN II-III Yönetimi</vt:lpstr>
      <vt:lpstr>CIN II-III Yönetimi</vt:lpstr>
      <vt:lpstr>CIN II-III Yönetimi</vt:lpstr>
      <vt:lpstr>CIN II-III Yönetimi</vt:lpstr>
      <vt:lpstr>CIN 2,3 Yönetimi  (Gebe ve 21-24 Yaş Hariç)</vt:lpstr>
      <vt:lpstr>CIN 2,3 Yönetimi (21-24 Yaş)</vt:lpstr>
      <vt:lpstr>ABLATİF TEDAVİ YÖNTEMLERİ</vt:lpstr>
      <vt:lpstr>PowerPoint Sunusu</vt:lpstr>
      <vt:lpstr>PowerPoint Sunusu</vt:lpstr>
      <vt:lpstr>EKSİZYONEL TEDAVİ YÖNTEMLERİ</vt:lpstr>
      <vt:lpstr>SOĞUK KONİZASYON</vt:lpstr>
      <vt:lpstr>SOĞUK KONİZASYON KOMPLİKASYONLARI</vt:lpstr>
      <vt:lpstr> LAZER KONİZASYON </vt:lpstr>
      <vt:lpstr> LEEP (Loop Electrosurgical Excision procedure) </vt:lpstr>
      <vt:lpstr> LEEP-Ekipman </vt:lpstr>
      <vt:lpstr>LEEP -Teknik</vt:lpstr>
      <vt:lpstr>LEEP ile ilişkili sorunlar</vt:lpstr>
      <vt:lpstr> LEEP çoklu uygulama </vt:lpstr>
      <vt:lpstr>LEEP çoklu uygulama</vt:lpstr>
      <vt:lpstr>PowerPoint Sunusu</vt:lpstr>
      <vt:lpstr>LEEP vs SOĞUK KONİZASYON</vt:lpstr>
      <vt:lpstr>LEEP vs SOĞUK KONİZASYON</vt:lpstr>
      <vt:lpstr>Gör &amp; Tedavi Et Stratejisi</vt:lpstr>
      <vt:lpstr>PowerPoint Sunusu</vt:lpstr>
      <vt:lpstr>PowerPoint Sunusu</vt:lpstr>
      <vt:lpstr>Adenokarsinoma in situ</vt:lpstr>
      <vt:lpstr> SMILE  (Stratified Mucin-Producing Intraepithelial Lesions)</vt:lpstr>
      <vt:lpstr>PowerPoint Sunusu</vt:lpstr>
      <vt:lpstr>PowerPoint Sunusu</vt:lpstr>
      <vt:lpstr>Adenokarsinoma in situda konizasyona ECC eklenmelidir</vt:lpstr>
      <vt:lpstr>PowerPoint Sunusu</vt:lpstr>
      <vt:lpstr>Adenokarsinoma in situ</vt:lpstr>
      <vt:lpstr>PowerPoint Sunusu</vt:lpstr>
      <vt:lpstr>PowerPoint Sunusu</vt:lpstr>
      <vt:lpstr>PowerPoint Sunusu</vt:lpstr>
      <vt:lpstr>PowerPoint Sunusu</vt:lpstr>
      <vt:lpstr>Adenokarsinoma in situ</vt:lpstr>
      <vt:lpstr>Servikal AIS nedeniyle histerektomi sonrası vajinal patoloji insidansı ile ilgili literatürde veri yoktur</vt:lpstr>
      <vt:lpstr>Marjin pozitifliğinde rekürrens oranları </vt:lpstr>
      <vt:lpstr>REZİDÜEL HASTALIK</vt:lpstr>
      <vt:lpstr>Gebelikte Premalign Lezyonların Yönetimi </vt:lpstr>
      <vt:lpstr>GEBELİK ÜZERİNE ETKİLER</vt:lpstr>
      <vt:lpstr>Teşekkürler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Sunusu</dc:title>
  <dc:creator>HASAN</dc:creator>
  <cp:lastModifiedBy>Milas</cp:lastModifiedBy>
  <cp:revision>103</cp:revision>
  <dcterms:created xsi:type="dcterms:W3CDTF">2017-11-19T08:31:33Z</dcterms:created>
  <dcterms:modified xsi:type="dcterms:W3CDTF">2018-10-12T16:34:00Z</dcterms:modified>
</cp:coreProperties>
</file>