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24" r:id="rId2"/>
    <p:sldId id="323" r:id="rId3"/>
    <p:sldId id="291" r:id="rId4"/>
    <p:sldId id="331" r:id="rId5"/>
    <p:sldId id="321" r:id="rId6"/>
    <p:sldId id="320" r:id="rId7"/>
    <p:sldId id="292" r:id="rId8"/>
    <p:sldId id="325" r:id="rId9"/>
    <p:sldId id="326" r:id="rId10"/>
    <p:sldId id="327" r:id="rId11"/>
    <p:sldId id="328" r:id="rId12"/>
    <p:sldId id="329" r:id="rId13"/>
    <p:sldId id="332" r:id="rId14"/>
    <p:sldId id="333" r:id="rId15"/>
    <p:sldId id="334" r:id="rId16"/>
    <p:sldId id="330" r:id="rId17"/>
    <p:sldId id="335" r:id="rId18"/>
    <p:sldId id="337" r:id="rId19"/>
    <p:sldId id="338" r:id="rId20"/>
    <p:sldId id="339" r:id="rId21"/>
    <p:sldId id="341" r:id="rId22"/>
    <p:sldId id="340" r:id="rId23"/>
    <p:sldId id="296" r:id="rId24"/>
    <p:sldId id="297" r:id="rId25"/>
    <p:sldId id="307" r:id="rId26"/>
    <p:sldId id="298" r:id="rId27"/>
    <p:sldId id="299" r:id="rId28"/>
    <p:sldId id="301" r:id="rId29"/>
    <p:sldId id="302" r:id="rId30"/>
    <p:sldId id="303" r:id="rId31"/>
    <p:sldId id="304" r:id="rId32"/>
    <p:sldId id="308" r:id="rId33"/>
    <p:sldId id="319" r:id="rId34"/>
    <p:sldId id="309" r:id="rId35"/>
    <p:sldId id="310" r:id="rId36"/>
    <p:sldId id="311" r:id="rId37"/>
    <p:sldId id="313" r:id="rId38"/>
    <p:sldId id="318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3" autoAdjust="0"/>
    <p:restoredTop sz="94624" autoAdjust="0"/>
  </p:normalViewPr>
  <p:slideViewPr>
    <p:cSldViewPr>
      <p:cViewPr>
        <p:scale>
          <a:sx n="101" d="100"/>
          <a:sy n="101" d="100"/>
        </p:scale>
        <p:origin x="-96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60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59FC3-FCB9-4DB5-8CBB-4338D735DD67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6E783-8535-4A38-BDF0-D6B788C72A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0412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Vınla vulva </a:t>
            </a:r>
            <a:r>
              <a:rPr lang="tr-TR" dirty="0" err="1" smtClean="0"/>
              <a:t>ca</a:t>
            </a:r>
            <a:r>
              <a:rPr lang="tr-TR" dirty="0" smtClean="0"/>
              <a:t> arasında</a:t>
            </a:r>
            <a:r>
              <a:rPr lang="tr-TR" baseline="0" dirty="0" smtClean="0"/>
              <a:t> ilişki vardır, ancak bu ilişki CIN ile serviks </a:t>
            </a:r>
            <a:r>
              <a:rPr lang="tr-TR" baseline="0" dirty="0" err="1" smtClean="0"/>
              <a:t>Ca</a:t>
            </a:r>
            <a:r>
              <a:rPr lang="tr-TR" baseline="0" dirty="0" smtClean="0"/>
              <a:t> arasındaki kadar kuvvetli değildir.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E783-8535-4A38-BDF0-D6B788C72AC4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E783-8535-4A38-BDF0-D6B788C72AC4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3059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E783-8535-4A38-BDF0-D6B788C72AC4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7630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E783-8535-4A38-BDF0-D6B788C72AC4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040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E783-8535-4A38-BDF0-D6B788C72AC4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6203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E783-8535-4A38-BDF0-D6B788C72AC4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8405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39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40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41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55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64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65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66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Serbest Form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Serbest Form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Serbest Form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Serbest Form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Serbest Form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Serbest Form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Serbest Form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20 Serbest Form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Serbest Form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22 Serbest Form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23 Serbest Form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24 Serbest Form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25 Serbest Form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Serbest Form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Dikdörtgen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16 Dikdörtgen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Dikdörtgen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Dikdörtgen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Dikdörtgen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Dikdörtgen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29 Dikdörtgen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8 Düz Bağlayıcı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13 Grup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Düz Bağlayıcı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Düz Bağlayıcı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Düz Bağlayıcı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dörtgen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15 Dikdörtgen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16 Dikdörtgen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09.10.2018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.tr/url?sa=i&amp;rct=j&amp;q=&amp;esrc=s&amp;source=images&amp;cd=&amp;cad=rja&amp;uact=8&amp;docid=AgQSzMvPGNTC0M&amp;tbnid=Fn9S8auHgrpssM:&amp;ved=0CAUQjRw&amp;url=http://www.implantingsmiles.com/technology/co2-laser.aspx&amp;ei=FXOEU8eFLYvqOIWggfAL&amp;psig=AFQjCNHd9pZ4kCQK8LAlpirvlMr1NR7YAw&amp;ust=1401275524828952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.tr/url?sa=i&amp;rct=j&amp;q=&amp;esrc=s&amp;source=images&amp;cd=&amp;cad=rja&amp;uact=8&amp;docid=Nm1m6lKNpGynZM&amp;tbnid=FGIhMIYRIlCQEM:&amp;ved=0CAUQjRw&amp;url=http://www.websurg.com/Ultrasonic_dissectors_(UDs)-ot02en248.htm&amp;ei=5-2EU-DNEMmqyATXg4EY&amp;bvm=bv.67720277,d.d2k&amp;psig=AFQjCNFQum9D1XZf9MQLbuJt7s0dDfBZXw&amp;ust=140130694189169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www.google.com.tr/url?sa=i&amp;rct=j&amp;q=&amp;esrc=s&amp;source=images&amp;cd=&amp;cad=rja&amp;uact=8&amp;docid=Nm1m6lKNpGynZM&amp;tbnid=FGIhMIYRIlCQEM:&amp;ved=0CAUQjRw&amp;url=http://www.thejgo.org/article/view/297/html&amp;ei=DO6EU_7cBIqmyATV7oDoBA&amp;bvm=bv.67720277,d.d2k&amp;psig=AFQjCNFQum9D1XZf9MQLbuJt7s0dDfBZXw&amp;ust=1401306941891695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m.tr/url?sa=i&amp;rct=j&amp;q=&amp;esrc=s&amp;source=images&amp;cd=&amp;cad=rja&amp;uact=8&amp;docid=QkjbioNuF4sMJM&amp;tbnid=rVbMl3ZIz4HZCM:&amp;ved=0CAUQjRw&amp;url=http://erkekce.blogcu.com/aldara-krem-ise-yarar-mi/11664887&amp;ei=CleEU5esIoHkOtKRgIAL&amp;bvm=bv.67720277,d.bGE&amp;psig=AFQjCNErS3XE_neHvQ7rY5LhbzILQSsOyg&amp;ust=1401268324235712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com.tr/url?sa=i&amp;rct=j&amp;q=&amp;esrc=s&amp;source=images&amp;cd=&amp;cad=rja&amp;uact=8&amp;docid=-r14VKY2dv1TIM&amp;tbnid=p0PymgIyOXdvnM:&amp;ved=0CAUQjRw&amp;url=http://voices.yahoo.com/aldara-skin-cancer-treatment-worth-side-4707613.html&amp;ei=UFeEU_2oNYPdOrD4gJAL&amp;bvm=bv.67720277,d.bGE&amp;psig=AFQjCNErS3XE_neHvQ7rY5LhbzILQSsOyg&amp;ust=1401268324235712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872325" y="1628800"/>
            <a:ext cx="7772400" cy="914400"/>
          </a:xfrm>
        </p:spPr>
        <p:txBody>
          <a:bodyPr/>
          <a:lstStyle/>
          <a:p>
            <a:pPr algn="ctr"/>
            <a:r>
              <a:rPr lang="tr-TR" b="1" dirty="0" smtClean="0"/>
              <a:t>VULVAR PREİNVAZİF LEZYONLARDA YENİ SINIFLAMA VE YÖNETİM</a:t>
            </a:r>
            <a:endParaRPr lang="tr-TR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673512" y="4060006"/>
            <a:ext cx="8170027" cy="274558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" indent="0" algn="r">
              <a:lnSpc>
                <a:spcPct val="120000"/>
              </a:lnSpc>
              <a:buFont typeface="Wingdings"/>
              <a:buNone/>
            </a:pPr>
            <a:r>
              <a:rPr lang="tr-TR" sz="2500" b="1" i="1" dirty="0" smtClean="0"/>
              <a:t>Prof. Dr. M. Yavuz SALİHOĞLU</a:t>
            </a:r>
            <a:r>
              <a:rPr lang="en-US" sz="2500" b="1" i="1" dirty="0" smtClean="0"/>
              <a:t/>
            </a:r>
            <a:br>
              <a:rPr lang="en-US" sz="2500" b="1" i="1" dirty="0" smtClean="0"/>
            </a:br>
            <a:r>
              <a:rPr lang="tr-TR" sz="2500" b="1" dirty="0" smtClean="0">
                <a:latin typeface="Agency FB" panose="020B0503020202020204" pitchFamily="34" charset="0"/>
              </a:rPr>
              <a:t>I</a:t>
            </a:r>
            <a:r>
              <a:rPr lang="en-US" sz="2500" b="1" dirty="0" smtClean="0">
                <a:latin typeface="Agency FB" panose="020B0503020202020204" pitchFamily="34" charset="0"/>
              </a:rPr>
              <a:t>.</a:t>
            </a:r>
            <a:r>
              <a:rPr lang="tr-TR" sz="2500" b="1" dirty="0" smtClean="0">
                <a:latin typeface="Agency FB" panose="020B0503020202020204" pitchFamily="34" charset="0"/>
              </a:rPr>
              <a:t>U</a:t>
            </a:r>
            <a:r>
              <a:rPr lang="en-US" sz="2500" b="1" dirty="0" smtClean="0">
                <a:latin typeface="Agency FB" panose="020B0503020202020204" pitchFamily="34" charset="0"/>
              </a:rPr>
              <a:t>. </a:t>
            </a:r>
            <a:r>
              <a:rPr lang="tr-TR" sz="2500" b="1" dirty="0" smtClean="0">
                <a:latin typeface="Agency FB" panose="020B0503020202020204" pitchFamily="34" charset="0"/>
              </a:rPr>
              <a:t>I</a:t>
            </a:r>
            <a:r>
              <a:rPr lang="en-US" sz="2500" b="1" dirty="0" err="1" smtClean="0">
                <a:latin typeface="Agency FB" panose="020B0503020202020204" pitchFamily="34" charset="0"/>
              </a:rPr>
              <a:t>stanbul</a:t>
            </a:r>
            <a:r>
              <a:rPr lang="en-US" sz="2500" b="1" dirty="0" smtClean="0">
                <a:latin typeface="Agency FB" panose="020B0503020202020204" pitchFamily="34" charset="0"/>
              </a:rPr>
              <a:t> </a:t>
            </a:r>
            <a:r>
              <a:rPr lang="tr-TR" sz="2500" b="1" dirty="0" smtClean="0">
                <a:latin typeface="Agency FB" panose="020B0503020202020204" pitchFamily="34" charset="0"/>
              </a:rPr>
              <a:t>Tıp Fakültesi</a:t>
            </a:r>
            <a:r>
              <a:rPr lang="en-US" sz="2500" b="1" dirty="0" smtClean="0">
                <a:latin typeface="Agency FB" panose="020B0503020202020204" pitchFamily="34" charset="0"/>
              </a:rPr>
              <a:t/>
            </a:r>
            <a:br>
              <a:rPr lang="en-US" sz="2500" b="1" dirty="0" smtClean="0">
                <a:latin typeface="Agency FB" panose="020B0503020202020204" pitchFamily="34" charset="0"/>
              </a:rPr>
            </a:br>
            <a:r>
              <a:rPr lang="tr-TR" sz="2500" b="1" dirty="0" smtClean="0">
                <a:latin typeface="Agency FB" panose="020B0503020202020204" pitchFamily="34" charset="0"/>
              </a:rPr>
              <a:t>Jinekoloji ve </a:t>
            </a:r>
            <a:r>
              <a:rPr lang="tr-TR" sz="2500" b="1" dirty="0" err="1" smtClean="0">
                <a:latin typeface="Agency FB" panose="020B0503020202020204" pitchFamily="34" charset="0"/>
              </a:rPr>
              <a:t>Obstetri</a:t>
            </a:r>
            <a:r>
              <a:rPr lang="tr-TR" sz="2500" b="1" dirty="0" smtClean="0">
                <a:latin typeface="Agency FB" panose="020B0503020202020204" pitchFamily="34" charset="0"/>
              </a:rPr>
              <a:t> </a:t>
            </a:r>
            <a:r>
              <a:rPr lang="tr-TR" sz="2500" b="1" dirty="0" err="1" smtClean="0">
                <a:latin typeface="Agency FB" panose="020B0503020202020204" pitchFamily="34" charset="0"/>
              </a:rPr>
              <a:t>AnaBilim</a:t>
            </a:r>
            <a:r>
              <a:rPr lang="tr-TR" sz="2500" b="1" dirty="0" smtClean="0">
                <a:latin typeface="Agency FB" panose="020B0503020202020204" pitchFamily="34" charset="0"/>
              </a:rPr>
              <a:t> Dalı</a:t>
            </a:r>
            <a:r>
              <a:rPr lang="en-US" sz="2500" b="1" dirty="0" smtClean="0">
                <a:latin typeface="Agency FB" panose="020B0503020202020204" pitchFamily="34" charset="0"/>
              </a:rPr>
              <a:t/>
            </a:r>
            <a:br>
              <a:rPr lang="en-US" sz="2500" b="1" dirty="0" smtClean="0">
                <a:latin typeface="Agency FB" panose="020B0503020202020204" pitchFamily="34" charset="0"/>
              </a:rPr>
            </a:br>
            <a:r>
              <a:rPr lang="tr-TR" sz="2500" b="1" dirty="0" smtClean="0">
                <a:latin typeface="Agency FB" panose="020B0503020202020204" pitchFamily="34" charset="0"/>
              </a:rPr>
              <a:t> </a:t>
            </a:r>
            <a:r>
              <a:rPr lang="tr-TR" sz="2500" b="1" dirty="0" err="1" smtClean="0">
                <a:latin typeface="Agency FB" panose="020B0503020202020204" pitchFamily="34" charset="0"/>
              </a:rPr>
              <a:t>Jinekolojij</a:t>
            </a:r>
            <a:r>
              <a:rPr lang="tr-TR" sz="2500" b="1" dirty="0" smtClean="0">
                <a:latin typeface="Agency FB" panose="020B0503020202020204" pitchFamily="34" charset="0"/>
              </a:rPr>
              <a:t> Onkoloji Bilim Dalı</a:t>
            </a:r>
            <a:r>
              <a:rPr lang="en-US" sz="1650" b="1" dirty="0" smtClean="0">
                <a:latin typeface="Agency FB" panose="020B0503020202020204" pitchFamily="34" charset="0"/>
              </a:rPr>
              <a:t/>
            </a:r>
            <a:br>
              <a:rPr lang="en-US" sz="1650" b="1" dirty="0" smtClean="0">
                <a:latin typeface="Agency FB" panose="020B0503020202020204" pitchFamily="34" charset="0"/>
              </a:rPr>
            </a:br>
            <a:endParaRPr lang="en-US" sz="16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06" y="182068"/>
            <a:ext cx="1300344" cy="128208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64" y="179364"/>
            <a:ext cx="1300344" cy="126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Ancak 2012’deki LAST sistemi yeni endişeleri de beraberinde getirdi.</a:t>
            </a:r>
            <a:endParaRPr lang="tr-TR" dirty="0">
              <a:solidFill>
                <a:srgbClr val="FF0000"/>
              </a:solidFill>
            </a:endParaRPr>
          </a:p>
          <a:p>
            <a:pPr marL="969264" lvl="1" indent="-514350">
              <a:buFont typeface="+mj-lt"/>
              <a:buAutoNum type="arabicPeriod"/>
            </a:pPr>
            <a:r>
              <a:rPr lang="tr-TR" sz="3200" dirty="0"/>
              <a:t>LSIL (VIN 1) sınıflandırması 2004’te ISSVD tarafından kaldırılmıştı</a:t>
            </a:r>
            <a:r>
              <a:rPr lang="tr-TR" sz="3200" dirty="0">
                <a:solidFill>
                  <a:srgbClr val="FF0000"/>
                </a:solidFill>
              </a:rPr>
              <a:t>.</a:t>
            </a:r>
          </a:p>
          <a:p>
            <a:pPr marL="969264" lvl="1" indent="-514350">
              <a:buFont typeface="+mj-lt"/>
              <a:buAutoNum type="arabicPeriod"/>
            </a:pPr>
            <a:r>
              <a:rPr lang="tr-TR" sz="3200" dirty="0">
                <a:solidFill>
                  <a:srgbClr val="FFC000"/>
                </a:solidFill>
              </a:rPr>
              <a:t>Bu sistem, HPV ile ilişkili olmadığı için farklılaşmış tip </a:t>
            </a:r>
            <a:r>
              <a:rPr lang="tr-TR" sz="3200" dirty="0" err="1" smtClean="0">
                <a:solidFill>
                  <a:srgbClr val="FFC000"/>
                </a:solidFill>
              </a:rPr>
              <a:t>VIN’ı</a:t>
            </a:r>
            <a:r>
              <a:rPr lang="tr-TR" sz="3200" dirty="0" smtClean="0">
                <a:solidFill>
                  <a:srgbClr val="FFC000"/>
                </a:solidFill>
              </a:rPr>
              <a:t> </a:t>
            </a:r>
            <a:r>
              <a:rPr lang="tr-TR" sz="3200" u="sng" dirty="0" smtClean="0">
                <a:solidFill>
                  <a:srgbClr val="FFC000"/>
                </a:solidFill>
              </a:rPr>
              <a:t>içermemekteydi </a:t>
            </a:r>
            <a:endParaRPr lang="tr-TR" sz="3200" dirty="0">
              <a:solidFill>
                <a:srgbClr val="FFC000"/>
              </a:solidFill>
            </a:endParaRPr>
          </a:p>
          <a:p>
            <a:r>
              <a:rPr lang="tr-TR" sz="3600" dirty="0">
                <a:solidFill>
                  <a:srgbClr val="FF0000"/>
                </a:solidFill>
              </a:rPr>
              <a:t> </a:t>
            </a:r>
            <a:endParaRPr lang="tr-TR" sz="3600" dirty="0" smtClean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  <a:p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79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68580" indent="0" algn="ctr">
              <a:buNone/>
            </a:pPr>
            <a:r>
              <a:rPr lang="tr-TR" b="1" dirty="0" err="1" smtClean="0">
                <a:solidFill>
                  <a:srgbClr val="FF0000"/>
                </a:solidFill>
              </a:rPr>
              <a:t>LAST’ın</a:t>
            </a:r>
            <a:r>
              <a:rPr lang="tr-TR" b="1" dirty="0" smtClean="0">
                <a:solidFill>
                  <a:srgbClr val="FF0000"/>
                </a:solidFill>
              </a:rPr>
              <a:t> Handikapları 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LAST sınıflamasında yer almayan farklılaşmış VIN tipi, </a:t>
            </a:r>
            <a:r>
              <a:rPr lang="tr-TR" dirty="0" err="1">
                <a:solidFill>
                  <a:srgbClr val="FFFF00"/>
                </a:solidFill>
              </a:rPr>
              <a:t>invaziv</a:t>
            </a:r>
            <a:r>
              <a:rPr lang="tr-TR" dirty="0">
                <a:solidFill>
                  <a:srgbClr val="FFFF00"/>
                </a:solidFill>
              </a:rPr>
              <a:t> hastalığa ilerleyen VIN vakalarının çoğunluğunu </a:t>
            </a:r>
            <a:r>
              <a:rPr lang="tr-TR" dirty="0" err="1" smtClean="0">
                <a:solidFill>
                  <a:srgbClr val="FFFF00"/>
                </a:solidFill>
              </a:rPr>
              <a:t>oluşturumaktadır</a:t>
            </a:r>
            <a:r>
              <a:rPr lang="tr-TR" dirty="0" smtClean="0">
                <a:solidFill>
                  <a:srgbClr val="FFFF00"/>
                </a:solidFill>
              </a:rPr>
              <a:t> !</a:t>
            </a:r>
          </a:p>
          <a:p>
            <a:r>
              <a:rPr lang="tr-TR" dirty="0">
                <a:solidFill>
                  <a:srgbClr val="00B050"/>
                </a:solidFill>
              </a:rPr>
              <a:t>O</a:t>
            </a:r>
            <a:r>
              <a:rPr lang="tr-TR" dirty="0" smtClean="0">
                <a:solidFill>
                  <a:srgbClr val="00B050"/>
                </a:solidFill>
              </a:rPr>
              <a:t>lağan VIN </a:t>
            </a:r>
            <a:r>
              <a:rPr lang="tr-TR" dirty="0">
                <a:solidFill>
                  <a:srgbClr val="00B050"/>
                </a:solidFill>
              </a:rPr>
              <a:t>olarak adlandırılan insan </a:t>
            </a:r>
            <a:r>
              <a:rPr lang="tr-TR" dirty="0" err="1">
                <a:solidFill>
                  <a:srgbClr val="00B050"/>
                </a:solidFill>
              </a:rPr>
              <a:t>papilloma</a:t>
            </a:r>
            <a:r>
              <a:rPr lang="tr-TR" dirty="0">
                <a:solidFill>
                  <a:srgbClr val="00B050"/>
                </a:solidFill>
              </a:rPr>
              <a:t> virüsü (HPV) ile ilişkili </a:t>
            </a:r>
            <a:r>
              <a:rPr lang="tr-TR" dirty="0" err="1">
                <a:solidFill>
                  <a:srgbClr val="00B050"/>
                </a:solidFill>
              </a:rPr>
              <a:t>vulvar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HSIL'nin</a:t>
            </a:r>
            <a:r>
              <a:rPr lang="tr-TR" dirty="0">
                <a:solidFill>
                  <a:srgbClr val="00B050"/>
                </a:solidFill>
              </a:rPr>
              <a:t>, vulvadaki </a:t>
            </a:r>
            <a:r>
              <a:rPr lang="tr-TR" dirty="0" err="1">
                <a:solidFill>
                  <a:srgbClr val="00B050"/>
                </a:solidFill>
              </a:rPr>
              <a:t>skuamöz</a:t>
            </a:r>
            <a:r>
              <a:rPr lang="tr-TR" dirty="0">
                <a:solidFill>
                  <a:srgbClr val="00B050"/>
                </a:solidFill>
              </a:rPr>
              <a:t> hücreli </a:t>
            </a:r>
            <a:r>
              <a:rPr lang="tr-TR" dirty="0" err="1">
                <a:solidFill>
                  <a:srgbClr val="00B050"/>
                </a:solidFill>
              </a:rPr>
              <a:t>karsinomların</a:t>
            </a:r>
            <a:r>
              <a:rPr lang="tr-TR" dirty="0">
                <a:solidFill>
                  <a:srgbClr val="00B050"/>
                </a:solidFill>
              </a:rPr>
              <a:t> yaklaşık yüzde 20'si ile ilişkili olduğu tahmin edilirken, farklılaşmış VIN </a:t>
            </a:r>
            <a:r>
              <a:rPr lang="tr-TR" dirty="0" err="1">
                <a:solidFill>
                  <a:srgbClr val="00B050"/>
                </a:solidFill>
              </a:rPr>
              <a:t>vulvar</a:t>
            </a:r>
            <a:r>
              <a:rPr lang="tr-TR" dirty="0">
                <a:solidFill>
                  <a:srgbClr val="00B050"/>
                </a:solidFill>
              </a:rPr>
              <a:t> kanserlerinin yaklaşık yüzde 80'inin varsayılan öncü </a:t>
            </a:r>
            <a:r>
              <a:rPr lang="tr-TR" dirty="0" smtClean="0">
                <a:solidFill>
                  <a:srgbClr val="00B050"/>
                </a:solidFill>
              </a:rPr>
              <a:t>lezyonudur </a:t>
            </a:r>
            <a:endParaRPr lang="tr-TR" dirty="0">
              <a:solidFill>
                <a:srgbClr val="00B05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  <a:p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44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00B050"/>
                </a:solidFill>
              </a:rPr>
              <a:t>2015 </a:t>
            </a:r>
            <a:r>
              <a:rPr lang="tr-TR" dirty="0">
                <a:solidFill>
                  <a:srgbClr val="00B050"/>
                </a:solidFill>
              </a:rPr>
              <a:t>yılında, </a:t>
            </a:r>
            <a:r>
              <a:rPr lang="tr-TR" dirty="0" err="1">
                <a:solidFill>
                  <a:srgbClr val="00B050"/>
                </a:solidFill>
              </a:rPr>
              <a:t>Vulvovaginal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smtClean="0">
                <a:solidFill>
                  <a:srgbClr val="00B050"/>
                </a:solidFill>
              </a:rPr>
              <a:t>Hastalıklar Uluslar arası Çalışma </a:t>
            </a:r>
            <a:r>
              <a:rPr lang="tr-TR" dirty="0">
                <a:solidFill>
                  <a:srgbClr val="00B050"/>
                </a:solidFill>
              </a:rPr>
              <a:t>Derneği (ISSVD), </a:t>
            </a:r>
            <a:r>
              <a:rPr lang="tr-TR" dirty="0" err="1">
                <a:solidFill>
                  <a:srgbClr val="00B050"/>
                </a:solidFill>
              </a:rPr>
              <a:t>vulvar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intraepitelyal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neoplazi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smtClean="0">
                <a:solidFill>
                  <a:srgbClr val="00B050"/>
                </a:solidFill>
              </a:rPr>
              <a:t>için en yeni ve son </a:t>
            </a:r>
            <a:r>
              <a:rPr lang="tr-TR" dirty="0">
                <a:solidFill>
                  <a:srgbClr val="00B050"/>
                </a:solidFill>
              </a:rPr>
              <a:t>sınıflandırma </a:t>
            </a:r>
            <a:r>
              <a:rPr lang="tr-TR" dirty="0" smtClean="0">
                <a:solidFill>
                  <a:srgbClr val="00B050"/>
                </a:solidFill>
              </a:rPr>
              <a:t>sistemini yayınlamıştır.</a:t>
            </a:r>
          </a:p>
          <a:p>
            <a:r>
              <a:rPr lang="tr-TR" sz="3200" dirty="0" smtClean="0">
                <a:solidFill>
                  <a:srgbClr val="FFFF00"/>
                </a:solidFill>
              </a:rPr>
              <a:t>Yeni terminoloji; </a:t>
            </a:r>
            <a:r>
              <a:rPr lang="tr-TR" sz="3200" dirty="0" smtClean="0">
                <a:solidFill>
                  <a:srgbClr val="FF0000"/>
                </a:solidFill>
              </a:rPr>
              <a:t>önceki </a:t>
            </a:r>
            <a:r>
              <a:rPr lang="tr-TR" sz="3200" dirty="0">
                <a:solidFill>
                  <a:srgbClr val="FF0000"/>
                </a:solidFill>
              </a:rPr>
              <a:t>ISSVD, </a:t>
            </a:r>
            <a:r>
              <a:rPr lang="tr-TR" sz="3200" dirty="0" smtClean="0">
                <a:solidFill>
                  <a:srgbClr val="FF0000"/>
                </a:solidFill>
              </a:rPr>
              <a:t>LAST </a:t>
            </a:r>
            <a:r>
              <a:rPr lang="tr-TR" sz="3200" dirty="0">
                <a:solidFill>
                  <a:srgbClr val="FF0000"/>
                </a:solidFill>
              </a:rPr>
              <a:t>ve </a:t>
            </a:r>
            <a:r>
              <a:rPr lang="tr-TR" sz="3200" dirty="0" smtClean="0">
                <a:solidFill>
                  <a:srgbClr val="FF0000"/>
                </a:solidFill>
              </a:rPr>
              <a:t>dünya sağlık </a:t>
            </a:r>
            <a:r>
              <a:rPr lang="tr-TR" sz="3200" dirty="0" err="1" smtClean="0">
                <a:solidFill>
                  <a:srgbClr val="FF0000"/>
                </a:solidFill>
              </a:rPr>
              <a:t>örgütü’nce</a:t>
            </a:r>
            <a:r>
              <a:rPr lang="tr-TR" sz="3200" dirty="0" smtClean="0">
                <a:solidFill>
                  <a:srgbClr val="FF0000"/>
                </a:solidFill>
              </a:rPr>
              <a:t> tanımlanan  terminolojinin </a:t>
            </a:r>
            <a:r>
              <a:rPr lang="tr-TR" sz="3200" dirty="0">
                <a:solidFill>
                  <a:srgbClr val="FF0000"/>
                </a:solidFill>
              </a:rPr>
              <a:t>gözden geçirilmesine ve LAST terminolojisine ilişkin kaygıların </a:t>
            </a:r>
            <a:r>
              <a:rPr lang="tr-TR" sz="3200" dirty="0" smtClean="0">
                <a:solidFill>
                  <a:srgbClr val="FF0000"/>
                </a:solidFill>
              </a:rPr>
              <a:t>giderilmesine </a:t>
            </a:r>
            <a:r>
              <a:rPr lang="tr-TR" sz="3200" dirty="0">
                <a:solidFill>
                  <a:srgbClr val="FF0000"/>
                </a:solidFill>
              </a:rPr>
              <a:t>dayanmaktadır.</a:t>
            </a:r>
            <a:endParaRPr lang="tr-TR" sz="3200" dirty="0" smtClean="0">
              <a:solidFill>
                <a:srgbClr val="FF0000"/>
              </a:solidFill>
            </a:endParaRPr>
          </a:p>
          <a:p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3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83560"/>
            <a:ext cx="8136904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tr-TR" sz="4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2015 ISVVD </a:t>
            </a:r>
            <a:r>
              <a:rPr lang="tr-TR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terminolojisi;</a:t>
            </a:r>
          </a:p>
          <a:p>
            <a:pPr marL="811530" indent="-742950">
              <a:buFont typeface="+mj-lt"/>
              <a:buAutoNum type="arabicPeriod"/>
            </a:pPr>
            <a:r>
              <a:rPr lang="tr-TR" sz="2800" dirty="0" smtClean="0"/>
              <a:t>Vulvada </a:t>
            </a:r>
            <a:r>
              <a:rPr lang="tr-TR" sz="2800" dirty="0"/>
              <a:t>(LSIL) </a:t>
            </a:r>
            <a:r>
              <a:rPr lang="tr-TR" sz="2800" dirty="0" smtClean="0"/>
              <a:t>düşük </a:t>
            </a:r>
            <a:r>
              <a:rPr lang="tr-TR" sz="2800" dirty="0"/>
              <a:t>dereceli </a:t>
            </a:r>
            <a:r>
              <a:rPr lang="tr-TR" sz="2800" dirty="0" err="1"/>
              <a:t>skuamöz</a:t>
            </a:r>
            <a:r>
              <a:rPr lang="tr-TR" sz="2800" dirty="0"/>
              <a:t> </a:t>
            </a:r>
            <a:r>
              <a:rPr lang="tr-TR" sz="2800" dirty="0" err="1"/>
              <a:t>intraepitelyal</a:t>
            </a:r>
            <a:r>
              <a:rPr lang="tr-TR" sz="2800" dirty="0"/>
              <a:t> </a:t>
            </a:r>
            <a:r>
              <a:rPr lang="tr-TR" sz="2800" dirty="0" smtClean="0"/>
              <a:t>lezyonu içerir </a:t>
            </a:r>
          </a:p>
          <a:p>
            <a:pPr marL="68580" indent="0">
              <a:buNone/>
            </a:pPr>
            <a:endParaRPr lang="tr-TR" sz="2800" dirty="0" smtClean="0"/>
          </a:p>
          <a:p>
            <a:pPr marL="68580" indent="0">
              <a:buNone/>
            </a:pPr>
            <a:r>
              <a:rPr lang="tr-TR" sz="2800" dirty="0" smtClean="0"/>
              <a:t>LSIL ile eş anlamlı kullanılan lezyonlar; </a:t>
            </a:r>
          </a:p>
          <a:p>
            <a:pPr lvl="1"/>
            <a:r>
              <a:rPr lang="tr-TR" sz="2400" dirty="0" err="1" smtClean="0"/>
              <a:t>vulvar</a:t>
            </a:r>
            <a:r>
              <a:rPr lang="tr-TR" sz="2400" dirty="0" smtClean="0"/>
              <a:t> </a:t>
            </a:r>
            <a:r>
              <a:rPr lang="tr-TR" sz="2400" dirty="0"/>
              <a:t>LSIL</a:t>
            </a:r>
            <a:r>
              <a:rPr lang="tr-TR" sz="2400" dirty="0" smtClean="0"/>
              <a:t>,</a:t>
            </a:r>
          </a:p>
          <a:p>
            <a:pPr lvl="1"/>
            <a:r>
              <a:rPr lang="tr-TR" sz="2400" dirty="0" smtClean="0"/>
              <a:t>düz (</a:t>
            </a:r>
            <a:r>
              <a:rPr lang="tr-TR" sz="2400" dirty="0" err="1" smtClean="0"/>
              <a:t>flat</a:t>
            </a:r>
            <a:r>
              <a:rPr lang="tr-TR" sz="2400" dirty="0" smtClean="0"/>
              <a:t>) </a:t>
            </a:r>
            <a:r>
              <a:rPr lang="tr-TR" sz="2400" dirty="0" err="1" smtClean="0"/>
              <a:t>kondiloma</a:t>
            </a:r>
            <a:r>
              <a:rPr lang="tr-TR" sz="2400" dirty="0" smtClean="0"/>
              <a:t> </a:t>
            </a:r>
          </a:p>
          <a:p>
            <a:pPr lvl="1"/>
            <a:r>
              <a:rPr lang="tr-TR" sz="2400" dirty="0" smtClean="0"/>
              <a:t>insan </a:t>
            </a:r>
            <a:r>
              <a:rPr lang="tr-TR" sz="2400" dirty="0" err="1"/>
              <a:t>papilloma</a:t>
            </a:r>
            <a:r>
              <a:rPr lang="tr-TR" sz="2400" dirty="0"/>
              <a:t> virüsü [HPV] </a:t>
            </a:r>
            <a:r>
              <a:rPr lang="tr-TR" sz="2400" dirty="0" smtClean="0"/>
              <a:t>etkisi</a:t>
            </a:r>
            <a:endParaRPr lang="tr-TR" sz="2400" dirty="0"/>
          </a:p>
          <a:p>
            <a:endParaRPr lang="tr-TR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27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83560"/>
            <a:ext cx="8136904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tr-TR" sz="4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2015 ISVVD </a:t>
            </a:r>
            <a:r>
              <a:rPr lang="tr-TR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terminolojisi;</a:t>
            </a:r>
          </a:p>
          <a:p>
            <a:pPr marL="811530" indent="-742950">
              <a:buFont typeface="+mj-lt"/>
              <a:buAutoNum type="arabicPeriod" startAt="2"/>
            </a:pPr>
            <a:r>
              <a:rPr lang="tr-TR" sz="2800" dirty="0" smtClean="0"/>
              <a:t>Vulvada </a:t>
            </a:r>
            <a:r>
              <a:rPr lang="tr-TR" sz="2800" dirty="0"/>
              <a:t>(HSIL) </a:t>
            </a:r>
            <a:r>
              <a:rPr lang="tr-TR" sz="2800" dirty="0" smtClean="0"/>
              <a:t>yüksek </a:t>
            </a:r>
            <a:r>
              <a:rPr lang="tr-TR" sz="2800" dirty="0"/>
              <a:t>dereceli </a:t>
            </a:r>
            <a:r>
              <a:rPr lang="tr-TR" sz="2800" dirty="0" err="1"/>
              <a:t>skuamöz</a:t>
            </a:r>
            <a:r>
              <a:rPr lang="tr-TR" sz="2800" dirty="0"/>
              <a:t> </a:t>
            </a:r>
            <a:r>
              <a:rPr lang="tr-TR" sz="2800" dirty="0" err="1"/>
              <a:t>intraepitelyal</a:t>
            </a:r>
            <a:r>
              <a:rPr lang="tr-TR" sz="2800" dirty="0"/>
              <a:t> </a:t>
            </a:r>
            <a:r>
              <a:rPr lang="tr-TR" sz="2800" dirty="0" smtClean="0"/>
              <a:t>lezyonu içerir.</a:t>
            </a:r>
          </a:p>
          <a:p>
            <a:pPr marL="811530" indent="-742950">
              <a:buFont typeface="+mj-lt"/>
              <a:buAutoNum type="arabicPeriod" startAt="2"/>
            </a:pPr>
            <a:endParaRPr lang="tr-TR" sz="2800" dirty="0"/>
          </a:p>
          <a:p>
            <a:pPr marL="68580" indent="0">
              <a:buNone/>
            </a:pPr>
            <a:r>
              <a:rPr lang="tr-TR" sz="2800" dirty="0" smtClean="0"/>
              <a:t>HSIL ile eş anlamlı kullanılan lezyonlar; </a:t>
            </a:r>
          </a:p>
          <a:p>
            <a:pPr lvl="1"/>
            <a:r>
              <a:rPr lang="nn-NO" sz="2400" dirty="0" smtClean="0"/>
              <a:t>vulvar </a:t>
            </a:r>
            <a:r>
              <a:rPr lang="nn-NO" sz="2400" dirty="0"/>
              <a:t>HSIL</a:t>
            </a:r>
            <a:r>
              <a:rPr lang="nn-NO" sz="2400" dirty="0" smtClean="0"/>
              <a:t>,</a:t>
            </a:r>
            <a:endParaRPr lang="tr-TR" sz="2400" dirty="0" smtClean="0"/>
          </a:p>
          <a:p>
            <a:pPr lvl="1"/>
            <a:r>
              <a:rPr lang="tr-TR" sz="2400" dirty="0" smtClean="0"/>
              <a:t>Olağan </a:t>
            </a:r>
            <a:r>
              <a:rPr lang="nn-NO" sz="2400" dirty="0" smtClean="0"/>
              <a:t>VIN </a:t>
            </a:r>
            <a:endParaRPr lang="tr-TR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83560"/>
            <a:ext cx="8136904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tr-TR" sz="4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2015 ISVVD </a:t>
            </a:r>
            <a:r>
              <a:rPr lang="tr-TR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terminolojisi;</a:t>
            </a:r>
          </a:p>
          <a:p>
            <a:pPr marL="811530" indent="-742950">
              <a:buFont typeface="+mj-lt"/>
              <a:buAutoNum type="arabicPeriod" startAt="3"/>
            </a:pPr>
            <a:r>
              <a:rPr lang="tr-TR" sz="2800" dirty="0"/>
              <a:t>VIN farklılaştırılmış tip (</a:t>
            </a:r>
            <a:r>
              <a:rPr lang="tr-TR" sz="2800" dirty="0" err="1"/>
              <a:t>dVIN</a:t>
            </a:r>
            <a:r>
              <a:rPr lang="tr-TR" sz="2800" dirty="0" smtClean="0"/>
              <a:t>)</a:t>
            </a:r>
          </a:p>
          <a:p>
            <a:pPr marL="811530" indent="-742950">
              <a:buFont typeface="+mj-lt"/>
              <a:buAutoNum type="arabicPeriod" startAt="3"/>
            </a:pPr>
            <a:endParaRPr lang="tr-TR" sz="2800" dirty="0">
              <a:solidFill>
                <a:srgbClr val="FF0000"/>
              </a:solidFill>
            </a:endParaRPr>
          </a:p>
          <a:p>
            <a:pPr marL="68580" indent="0" algn="ctr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  </a:t>
            </a:r>
            <a:r>
              <a:rPr lang="tr-TR" sz="3600" dirty="0">
                <a:solidFill>
                  <a:srgbClr val="FFFF00"/>
                </a:solidFill>
              </a:rPr>
              <a:t>Bu en yeni terminoloji (şimdilik) kabul görmüştür</a:t>
            </a:r>
          </a:p>
          <a:p>
            <a:pPr marL="68580" indent="0">
              <a:buNone/>
            </a:pPr>
            <a:endParaRPr lang="tr-TR" sz="3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200" dirty="0" smtClean="0">
              <a:solidFill>
                <a:srgbClr val="FFFF00"/>
              </a:solidFill>
            </a:endParaRPr>
          </a:p>
          <a:p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8309679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3200" dirty="0" smtClean="0">
              <a:solidFill>
                <a:srgbClr val="FFFF00"/>
              </a:solidFill>
            </a:endParaRPr>
          </a:p>
          <a:p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 smtClean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42" y="2639584"/>
            <a:ext cx="8015915" cy="371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73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12064"/>
            <a:ext cx="8352928" cy="914400"/>
          </a:xfrm>
        </p:spPr>
        <p:txBody>
          <a:bodyPr/>
          <a:lstStyle/>
          <a:p>
            <a:r>
              <a:rPr lang="tr-TR" dirty="0" err="1" smtClean="0"/>
              <a:t>Vulvar</a:t>
            </a:r>
            <a:r>
              <a:rPr lang="tr-TR" dirty="0" smtClean="0"/>
              <a:t> LSIL lezyonları </a:t>
            </a:r>
            <a:r>
              <a:rPr lang="tr-TR" sz="2400" dirty="0" smtClean="0"/>
              <a:t>(2015 ISSVD)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254990"/>
            <a:ext cx="8075240" cy="4572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Cildin </a:t>
            </a:r>
            <a:r>
              <a:rPr lang="tr-TR" dirty="0">
                <a:solidFill>
                  <a:srgbClr val="FF0000"/>
                </a:solidFill>
              </a:rPr>
              <a:t>bir HPV enfeksiyonuna tepkisinin </a:t>
            </a:r>
            <a:r>
              <a:rPr lang="tr-TR" dirty="0" err="1" smtClean="0">
                <a:solidFill>
                  <a:srgbClr val="FF0000"/>
                </a:solidFill>
              </a:rPr>
              <a:t>benign</a:t>
            </a:r>
            <a:r>
              <a:rPr lang="tr-TR" dirty="0" smtClean="0">
                <a:solidFill>
                  <a:srgbClr val="FF0000"/>
                </a:solidFill>
              </a:rPr>
              <a:t> belirtileridir 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Genellikle kendi kendine sınırlanır </a:t>
            </a:r>
            <a:r>
              <a:rPr lang="tr-TR" dirty="0">
                <a:solidFill>
                  <a:srgbClr val="FFFF00"/>
                </a:solidFill>
              </a:rPr>
              <a:t>ve potansiyel </a:t>
            </a:r>
            <a:r>
              <a:rPr lang="tr-TR" dirty="0" err="1" smtClean="0">
                <a:solidFill>
                  <a:srgbClr val="FFFF00"/>
                </a:solidFill>
              </a:rPr>
              <a:t>neoplastik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</a:rPr>
              <a:t>lezyonlar olarak kabul edilmemelidir. </a:t>
            </a:r>
            <a:endParaRPr lang="tr-TR" dirty="0" smtClean="0">
              <a:solidFill>
                <a:srgbClr val="FFFF00"/>
              </a:solidFill>
            </a:endParaRPr>
          </a:p>
          <a:p>
            <a:r>
              <a:rPr lang="tr-TR" dirty="0" smtClean="0">
                <a:solidFill>
                  <a:srgbClr val="00B050"/>
                </a:solidFill>
              </a:rPr>
              <a:t>Bu </a:t>
            </a:r>
            <a:r>
              <a:rPr lang="tr-TR" dirty="0">
                <a:solidFill>
                  <a:srgbClr val="00B050"/>
                </a:solidFill>
              </a:rPr>
              <a:t>durum, (ISSVD) tarafından </a:t>
            </a:r>
            <a:r>
              <a:rPr lang="tr-TR" dirty="0" smtClean="0">
                <a:solidFill>
                  <a:srgbClr val="00B050"/>
                </a:solidFill>
              </a:rPr>
              <a:t>düşük </a:t>
            </a:r>
            <a:r>
              <a:rPr lang="tr-TR" dirty="0">
                <a:solidFill>
                  <a:srgbClr val="00B050"/>
                </a:solidFill>
              </a:rPr>
              <a:t>dereceli değişiklikler için "</a:t>
            </a:r>
            <a:r>
              <a:rPr lang="tr-TR" dirty="0" err="1">
                <a:solidFill>
                  <a:srgbClr val="00B050"/>
                </a:solidFill>
              </a:rPr>
              <a:t>neoplazi</a:t>
            </a:r>
            <a:r>
              <a:rPr lang="tr-TR" dirty="0">
                <a:solidFill>
                  <a:srgbClr val="00B050"/>
                </a:solidFill>
              </a:rPr>
              <a:t>" yerine "lezyon" </a:t>
            </a:r>
            <a:r>
              <a:rPr lang="tr-TR" dirty="0" smtClean="0">
                <a:solidFill>
                  <a:srgbClr val="00B050"/>
                </a:solidFill>
              </a:rPr>
              <a:t>terimi kullanılarak vurgulanmaktadır</a:t>
            </a:r>
            <a:r>
              <a:rPr lang="tr-TR" dirty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2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12064"/>
            <a:ext cx="8352928" cy="914400"/>
          </a:xfrm>
        </p:spPr>
        <p:txBody>
          <a:bodyPr/>
          <a:lstStyle/>
          <a:p>
            <a:r>
              <a:rPr lang="tr-TR" dirty="0" err="1" smtClean="0"/>
              <a:t>Vulvar</a:t>
            </a:r>
            <a:r>
              <a:rPr lang="tr-TR" dirty="0" smtClean="0"/>
              <a:t> HSIL lezyonları </a:t>
            </a:r>
            <a:r>
              <a:rPr lang="tr-TR" sz="2400" dirty="0" smtClean="0"/>
              <a:t>(2015 ISSVD)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254990"/>
            <a:ext cx="8075240" cy="4572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HSIL lezyonları </a:t>
            </a:r>
            <a:r>
              <a:rPr lang="tr-TR" dirty="0">
                <a:solidFill>
                  <a:srgbClr val="FFFF00"/>
                </a:solidFill>
              </a:rPr>
              <a:t>morfolojik ve histolojik özelliklerine göre </a:t>
            </a:r>
            <a:r>
              <a:rPr lang="tr-TR" dirty="0" smtClean="0">
                <a:solidFill>
                  <a:srgbClr val="FFFF00"/>
                </a:solidFill>
              </a:rPr>
              <a:t>ikiye ayrılabilir.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Eski sınıflandırmada olağan tip </a:t>
            </a:r>
            <a:r>
              <a:rPr lang="tr-TR" dirty="0" err="1" smtClean="0">
                <a:solidFill>
                  <a:srgbClr val="00B050"/>
                </a:solidFill>
              </a:rPr>
              <a:t>VIN’ı</a:t>
            </a:r>
            <a:r>
              <a:rPr lang="tr-TR" dirty="0" smtClean="0">
                <a:solidFill>
                  <a:srgbClr val="00B050"/>
                </a:solidFill>
              </a:rPr>
              <a:t> kapsar</a:t>
            </a:r>
          </a:p>
          <a:p>
            <a:pPr marL="582930" indent="-514350">
              <a:buFont typeface="+mj-lt"/>
              <a:buAutoNum type="arabicPeriod"/>
            </a:pPr>
            <a:r>
              <a:rPr lang="tr-TR" dirty="0" err="1">
                <a:solidFill>
                  <a:srgbClr val="FF0000"/>
                </a:solidFill>
              </a:rPr>
              <a:t>Bazaloid</a:t>
            </a:r>
            <a:r>
              <a:rPr lang="tr-TR" dirty="0">
                <a:solidFill>
                  <a:srgbClr val="FF0000"/>
                </a:solidFill>
              </a:rPr>
              <a:t> alt tip, nispeten düz ve pürüzsüz bir yüzeye sahip kalınlaşmış bir epitelyuma </a:t>
            </a:r>
            <a:r>
              <a:rPr lang="tr-TR" dirty="0" smtClean="0">
                <a:solidFill>
                  <a:srgbClr val="FF0000"/>
                </a:solidFill>
              </a:rPr>
              <a:t>sahiptir.</a:t>
            </a:r>
          </a:p>
          <a:p>
            <a:pPr marL="582930" indent="-514350">
              <a:buFont typeface="+mj-lt"/>
              <a:buAutoNum type="arabicPeriod"/>
            </a:pPr>
            <a:r>
              <a:rPr lang="tr-TR" dirty="0" smtClean="0"/>
              <a:t>Siğilimsi </a:t>
            </a:r>
            <a:r>
              <a:rPr lang="tr-TR" dirty="0"/>
              <a:t>(</a:t>
            </a:r>
            <a:r>
              <a:rPr lang="tr-TR" dirty="0" err="1"/>
              <a:t>condylomatous</a:t>
            </a:r>
            <a:r>
              <a:rPr lang="tr-TR" dirty="0"/>
              <a:t>) alt tip, dalgalı ya da sivri olan bir yüzey ile karakterize edilir ve bu da bir </a:t>
            </a:r>
            <a:r>
              <a:rPr lang="tr-TR" dirty="0" err="1"/>
              <a:t>condylomatous</a:t>
            </a:r>
            <a:r>
              <a:rPr lang="tr-TR" dirty="0"/>
              <a:t> görünümü </a:t>
            </a:r>
            <a:r>
              <a:rPr lang="tr-TR" dirty="0" smtClean="0"/>
              <a:t>verir.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3005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21904" y="2005221"/>
            <a:ext cx="8064896" cy="4572000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International </a:t>
            </a:r>
            <a:r>
              <a:rPr lang="tr-TR" dirty="0" err="1"/>
              <a:t>Society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Study</a:t>
            </a:r>
            <a:r>
              <a:rPr lang="tr-TR" dirty="0"/>
              <a:t> of </a:t>
            </a:r>
            <a:r>
              <a:rPr lang="tr-TR" dirty="0" err="1"/>
              <a:t>Vulvovaginal</a:t>
            </a:r>
            <a:r>
              <a:rPr lang="tr-TR" dirty="0"/>
              <a:t> </a:t>
            </a:r>
            <a:r>
              <a:rPr lang="tr-TR" dirty="0" err="1" smtClean="0"/>
              <a:t>Disease</a:t>
            </a:r>
            <a:r>
              <a:rPr lang="tr-TR" dirty="0" smtClean="0"/>
              <a:t> - </a:t>
            </a:r>
            <a:r>
              <a:rPr lang="tr-TR" dirty="0" err="1"/>
              <a:t>Vulvovaginal</a:t>
            </a:r>
            <a:r>
              <a:rPr lang="tr-TR" dirty="0"/>
              <a:t> Hastalıklar Uluslararası Çalışma </a:t>
            </a:r>
            <a:r>
              <a:rPr lang="tr-TR" dirty="0" smtClean="0"/>
              <a:t>Derneği (ISSVD)</a:t>
            </a:r>
          </a:p>
          <a:p>
            <a:endParaRPr lang="tr-TR" dirty="0" smtClean="0"/>
          </a:p>
          <a:p>
            <a:r>
              <a:rPr lang="tr-TR" dirty="0" err="1" smtClean="0">
                <a:solidFill>
                  <a:srgbClr val="00B050"/>
                </a:solidFill>
              </a:rPr>
              <a:t>College</a:t>
            </a:r>
            <a:r>
              <a:rPr lang="tr-TR" dirty="0" smtClean="0">
                <a:solidFill>
                  <a:srgbClr val="00B050"/>
                </a:solidFill>
              </a:rPr>
              <a:t> </a:t>
            </a:r>
            <a:r>
              <a:rPr lang="tr-TR" dirty="0">
                <a:solidFill>
                  <a:srgbClr val="00B050"/>
                </a:solidFill>
              </a:rPr>
              <a:t>of </a:t>
            </a:r>
            <a:r>
              <a:rPr lang="tr-TR" dirty="0" err="1">
                <a:solidFill>
                  <a:srgbClr val="00B050"/>
                </a:solidFill>
              </a:rPr>
              <a:t>American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Pathology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and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the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American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Society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for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Colposcopy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and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Cervical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 smtClean="0">
                <a:solidFill>
                  <a:srgbClr val="00B050"/>
                </a:solidFill>
              </a:rPr>
              <a:t>Pathology</a:t>
            </a:r>
            <a:r>
              <a:rPr lang="tr-TR" dirty="0" smtClean="0">
                <a:solidFill>
                  <a:srgbClr val="00B050"/>
                </a:solidFill>
              </a:rPr>
              <a:t> (Amerikan </a:t>
            </a:r>
            <a:r>
              <a:rPr lang="tr-TR" dirty="0">
                <a:solidFill>
                  <a:srgbClr val="00B050"/>
                </a:solidFill>
              </a:rPr>
              <a:t>P</a:t>
            </a:r>
            <a:r>
              <a:rPr lang="tr-TR" dirty="0" smtClean="0">
                <a:solidFill>
                  <a:srgbClr val="00B050"/>
                </a:solidFill>
              </a:rPr>
              <a:t>atoloji </a:t>
            </a:r>
            <a:r>
              <a:rPr lang="tr-TR" dirty="0">
                <a:solidFill>
                  <a:srgbClr val="00B050"/>
                </a:solidFill>
              </a:rPr>
              <a:t>K</a:t>
            </a:r>
            <a:r>
              <a:rPr lang="tr-TR" dirty="0" smtClean="0">
                <a:solidFill>
                  <a:srgbClr val="00B050"/>
                </a:solidFill>
              </a:rPr>
              <a:t>oleji ve  Amerikan </a:t>
            </a:r>
            <a:r>
              <a:rPr lang="tr-TR" dirty="0" err="1" smtClean="0">
                <a:solidFill>
                  <a:srgbClr val="00B050"/>
                </a:solidFill>
              </a:rPr>
              <a:t>Servikal</a:t>
            </a:r>
            <a:r>
              <a:rPr lang="tr-TR" dirty="0" smtClean="0">
                <a:solidFill>
                  <a:srgbClr val="00B050"/>
                </a:solidFill>
              </a:rPr>
              <a:t> Patoloji ve </a:t>
            </a:r>
            <a:r>
              <a:rPr lang="tr-TR" dirty="0" err="1" smtClean="0">
                <a:solidFill>
                  <a:srgbClr val="00B050"/>
                </a:solidFill>
              </a:rPr>
              <a:t>Kolposkopi</a:t>
            </a:r>
            <a:r>
              <a:rPr lang="tr-TR" dirty="0" smtClean="0">
                <a:solidFill>
                  <a:srgbClr val="00B050"/>
                </a:solidFill>
              </a:rPr>
              <a:t> Derneği)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FF00"/>
                </a:solidFill>
              </a:rPr>
              <a:t>WHO Dünya sağlık Örgütü</a:t>
            </a:r>
          </a:p>
        </p:txBody>
      </p:sp>
      <p:sp>
        <p:nvSpPr>
          <p:cNvPr id="4" name="Dikdörtgen 3"/>
          <p:cNvSpPr/>
          <p:nvPr/>
        </p:nvSpPr>
        <p:spPr>
          <a:xfrm>
            <a:off x="765920" y="2420888"/>
            <a:ext cx="7776864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4000" dirty="0" smtClean="0">
                <a:solidFill>
                  <a:srgbClr val="FFFFFF"/>
                </a:solidFill>
                <a:highlight>
                  <a:srgbClr val="FF00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 ÖRGÜT ve DERNEKLER, VIN TERMİNOLOJİSİNİ ŞEKİLLENDİREN TEMEL KURUMLARDIR</a:t>
            </a:r>
            <a:endParaRPr lang="tr-TR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12064"/>
            <a:ext cx="8352928" cy="914400"/>
          </a:xfrm>
        </p:spPr>
        <p:txBody>
          <a:bodyPr/>
          <a:lstStyle/>
          <a:p>
            <a:r>
              <a:rPr lang="tr-TR" dirty="0" err="1" smtClean="0"/>
              <a:t>Vulvar</a:t>
            </a:r>
            <a:r>
              <a:rPr lang="tr-TR" dirty="0" smtClean="0"/>
              <a:t> HSIL lezyonları </a:t>
            </a:r>
            <a:r>
              <a:rPr lang="tr-TR" sz="2400" dirty="0" smtClean="0"/>
              <a:t>(2015 ISSVD)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254990"/>
            <a:ext cx="8075240" cy="4572000"/>
          </a:xfrm>
        </p:spPr>
        <p:txBody>
          <a:bodyPr>
            <a:normAutofit/>
          </a:bodyPr>
          <a:lstStyle/>
          <a:p>
            <a:r>
              <a:rPr lang="tr-TR" dirty="0" err="1">
                <a:solidFill>
                  <a:srgbClr val="FFFF00"/>
                </a:solidFill>
              </a:rPr>
              <a:t>Vulvar</a:t>
            </a:r>
            <a:r>
              <a:rPr lang="tr-TR" dirty="0">
                <a:solidFill>
                  <a:srgbClr val="FFFF00"/>
                </a:solidFill>
              </a:rPr>
              <a:t> HSIL genellikle çok odaklıdır</a:t>
            </a:r>
            <a:r>
              <a:rPr lang="tr-TR" dirty="0" smtClean="0">
                <a:solidFill>
                  <a:srgbClr val="FFFF00"/>
                </a:solidFill>
              </a:rPr>
              <a:t>. </a:t>
            </a:r>
          </a:p>
          <a:p>
            <a:r>
              <a:rPr lang="tr-TR" dirty="0" err="1"/>
              <a:t>İnterlabyal</a:t>
            </a:r>
            <a:r>
              <a:rPr lang="tr-TR" dirty="0"/>
              <a:t> oluklar, arka </a:t>
            </a:r>
            <a:r>
              <a:rPr lang="tr-TR" dirty="0" err="1" smtClean="0"/>
              <a:t>fourchette</a:t>
            </a:r>
            <a:r>
              <a:rPr lang="tr-TR" dirty="0" smtClean="0"/>
              <a:t> </a:t>
            </a:r>
            <a:r>
              <a:rPr lang="tr-TR" dirty="0"/>
              <a:t>ve perine en çok </a:t>
            </a:r>
            <a:r>
              <a:rPr lang="tr-TR" dirty="0" err="1"/>
              <a:t>multifokal</a:t>
            </a:r>
            <a:r>
              <a:rPr lang="tr-TR" dirty="0"/>
              <a:t> lezyonlardan </a:t>
            </a:r>
            <a:r>
              <a:rPr lang="tr-TR" dirty="0" smtClean="0"/>
              <a:t>etkilenir</a:t>
            </a:r>
          </a:p>
          <a:p>
            <a:r>
              <a:rPr lang="tr-TR" dirty="0" err="1" smtClean="0">
                <a:solidFill>
                  <a:srgbClr val="00B050"/>
                </a:solidFill>
              </a:rPr>
              <a:t>Labia</a:t>
            </a:r>
            <a:r>
              <a:rPr lang="tr-TR" dirty="0" smtClean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majora</a:t>
            </a:r>
            <a:r>
              <a:rPr lang="tr-TR" dirty="0">
                <a:solidFill>
                  <a:srgbClr val="00B050"/>
                </a:solidFill>
              </a:rPr>
              <a:t>, </a:t>
            </a:r>
            <a:r>
              <a:rPr lang="tr-TR" dirty="0" err="1">
                <a:solidFill>
                  <a:srgbClr val="00B050"/>
                </a:solidFill>
              </a:rPr>
              <a:t>minora</a:t>
            </a:r>
            <a:r>
              <a:rPr lang="tr-TR" dirty="0">
                <a:solidFill>
                  <a:srgbClr val="00B050"/>
                </a:solidFill>
              </a:rPr>
              <a:t> ve </a:t>
            </a:r>
            <a:r>
              <a:rPr lang="tr-TR" dirty="0" err="1">
                <a:solidFill>
                  <a:srgbClr val="00B050"/>
                </a:solidFill>
              </a:rPr>
              <a:t>perianal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smtClean="0">
                <a:solidFill>
                  <a:srgbClr val="00B050"/>
                </a:solidFill>
              </a:rPr>
              <a:t>cilt alanları </a:t>
            </a:r>
            <a:r>
              <a:rPr lang="tr-TR" dirty="0">
                <a:solidFill>
                  <a:srgbClr val="00B050"/>
                </a:solidFill>
              </a:rPr>
              <a:t>daha </a:t>
            </a:r>
            <a:r>
              <a:rPr lang="tr-TR" dirty="0" smtClean="0">
                <a:solidFill>
                  <a:srgbClr val="00B050"/>
                </a:solidFill>
              </a:rPr>
              <a:t>yaygın bir şekilde tutulabilir (bu bölgelerdeki lezyonlar birleşme eğilimi gösterir)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Vulvar</a:t>
            </a:r>
            <a:r>
              <a:rPr lang="tr-TR" dirty="0" smtClean="0">
                <a:solidFill>
                  <a:srgbClr val="FF0000"/>
                </a:solidFill>
              </a:rPr>
              <a:t> HSIL olan kadınların, yaklaşık </a:t>
            </a:r>
            <a:r>
              <a:rPr lang="tr-TR" dirty="0">
                <a:solidFill>
                  <a:srgbClr val="FF0000"/>
                </a:solidFill>
              </a:rPr>
              <a:t>üçte </a:t>
            </a:r>
            <a:r>
              <a:rPr lang="tr-TR" dirty="0" smtClean="0">
                <a:solidFill>
                  <a:srgbClr val="FF0000"/>
                </a:solidFill>
              </a:rPr>
              <a:t>ikisinde </a:t>
            </a:r>
            <a:r>
              <a:rPr lang="tr-TR" dirty="0" err="1" smtClean="0">
                <a:solidFill>
                  <a:srgbClr val="FF0000"/>
                </a:solidFill>
              </a:rPr>
              <a:t>multifokal</a:t>
            </a:r>
            <a:r>
              <a:rPr lang="tr-TR" dirty="0" smtClean="0">
                <a:solidFill>
                  <a:srgbClr val="FF0000"/>
                </a:solidFill>
              </a:rPr>
              <a:t> veya </a:t>
            </a:r>
            <a:r>
              <a:rPr lang="tr-TR" dirty="0">
                <a:solidFill>
                  <a:srgbClr val="FF0000"/>
                </a:solidFill>
              </a:rPr>
              <a:t>birleşme </a:t>
            </a:r>
            <a:r>
              <a:rPr lang="tr-TR" dirty="0" smtClean="0">
                <a:solidFill>
                  <a:srgbClr val="FF0000"/>
                </a:solidFill>
              </a:rPr>
              <a:t>eğilimli </a:t>
            </a:r>
            <a:r>
              <a:rPr lang="tr-TR" dirty="0">
                <a:solidFill>
                  <a:srgbClr val="FF0000"/>
                </a:solidFill>
              </a:rPr>
              <a:t>lezyonlar mevcuttur.</a:t>
            </a:r>
          </a:p>
        </p:txBody>
      </p:sp>
    </p:spTree>
    <p:extLst>
      <p:ext uri="{BB962C8B-B14F-4D97-AF65-F5344CB8AC3E}">
        <p14:creationId xmlns:p14="http://schemas.microsoft.com/office/powerpoint/2010/main" val="4036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12064"/>
            <a:ext cx="8532440" cy="914400"/>
          </a:xfrm>
        </p:spPr>
        <p:txBody>
          <a:bodyPr/>
          <a:lstStyle/>
          <a:p>
            <a:r>
              <a:rPr lang="tr-TR" dirty="0" err="1" smtClean="0"/>
              <a:t>dVIN</a:t>
            </a:r>
            <a:r>
              <a:rPr lang="tr-TR" dirty="0" smtClean="0"/>
              <a:t> - Farklılaşmış VIN </a:t>
            </a:r>
            <a:r>
              <a:rPr lang="tr-TR" sz="2400" dirty="0" smtClean="0"/>
              <a:t>(2015 ISSVD)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254990"/>
            <a:ext cx="8352928" cy="4572000"/>
          </a:xfrm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dVIN</a:t>
            </a:r>
            <a:r>
              <a:rPr lang="tr-TR" dirty="0">
                <a:solidFill>
                  <a:srgbClr val="FFFF00"/>
                </a:solidFill>
              </a:rPr>
              <a:t>, </a:t>
            </a:r>
            <a:r>
              <a:rPr lang="tr-TR" dirty="0" err="1" smtClean="0">
                <a:solidFill>
                  <a:srgbClr val="FFFF00"/>
                </a:solidFill>
              </a:rPr>
              <a:t>VIN'in</a:t>
            </a:r>
            <a:r>
              <a:rPr lang="tr-TR" dirty="0" smtClean="0">
                <a:solidFill>
                  <a:srgbClr val="FFFF00"/>
                </a:solidFill>
              </a:rPr>
              <a:t> % </a:t>
            </a:r>
            <a:r>
              <a:rPr lang="tr-TR" dirty="0">
                <a:solidFill>
                  <a:srgbClr val="FFFF00"/>
                </a:solidFill>
              </a:rPr>
              <a:t>5'inden azını oluşturur ve tipik olarak </a:t>
            </a:r>
            <a:r>
              <a:rPr lang="tr-TR" dirty="0" err="1">
                <a:solidFill>
                  <a:srgbClr val="FFFF00"/>
                </a:solidFill>
              </a:rPr>
              <a:t>postmenopozal</a:t>
            </a:r>
            <a:r>
              <a:rPr lang="tr-TR" dirty="0">
                <a:solidFill>
                  <a:srgbClr val="FFFF00"/>
                </a:solidFill>
              </a:rPr>
              <a:t> kadınlarda görülür</a:t>
            </a:r>
            <a:r>
              <a:rPr lang="tr-TR" dirty="0" smtClean="0">
                <a:solidFill>
                  <a:srgbClr val="FFFF00"/>
                </a:solidFill>
              </a:rPr>
              <a:t>.</a:t>
            </a:r>
          </a:p>
          <a:p>
            <a:endParaRPr lang="tr-TR" dirty="0" smtClean="0">
              <a:solidFill>
                <a:srgbClr val="00B050"/>
              </a:solidFill>
            </a:endParaRPr>
          </a:p>
          <a:p>
            <a:r>
              <a:rPr lang="tr-TR" dirty="0" smtClean="0">
                <a:solidFill>
                  <a:srgbClr val="00B050"/>
                </a:solidFill>
              </a:rPr>
              <a:t>Genellikle </a:t>
            </a:r>
            <a:r>
              <a:rPr lang="tr-TR" dirty="0" err="1">
                <a:solidFill>
                  <a:srgbClr val="00B050"/>
                </a:solidFill>
              </a:rPr>
              <a:t>unifokal</a:t>
            </a:r>
            <a:r>
              <a:rPr lang="tr-TR" dirty="0">
                <a:solidFill>
                  <a:srgbClr val="00B050"/>
                </a:solidFill>
              </a:rPr>
              <a:t> ve tek </a:t>
            </a:r>
            <a:r>
              <a:rPr lang="tr-TR" dirty="0" smtClean="0">
                <a:solidFill>
                  <a:srgbClr val="00B050"/>
                </a:solidFill>
              </a:rPr>
              <a:t>merkezlidir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Sıklıkla </a:t>
            </a:r>
            <a:r>
              <a:rPr lang="tr-TR" dirty="0" err="1">
                <a:solidFill>
                  <a:srgbClr val="FF0000"/>
                </a:solidFill>
              </a:rPr>
              <a:t>lichen</a:t>
            </a:r>
            <a:r>
              <a:rPr lang="tr-TR" dirty="0">
                <a:solidFill>
                  <a:srgbClr val="FF0000"/>
                </a:solidFill>
              </a:rPr>
              <a:t> skleroz ile ilişkilidir, </a:t>
            </a:r>
            <a:r>
              <a:rPr lang="tr-TR" u="sng" dirty="0" smtClean="0">
                <a:solidFill>
                  <a:schemeClr val="accent2"/>
                </a:solidFill>
              </a:rPr>
              <a:t>HPV </a:t>
            </a:r>
            <a:r>
              <a:rPr lang="tr-TR" u="sng" dirty="0">
                <a:solidFill>
                  <a:schemeClr val="accent2"/>
                </a:solidFill>
              </a:rPr>
              <a:t>enfeksiyonu ile </a:t>
            </a:r>
            <a:r>
              <a:rPr lang="tr-TR" u="sng" dirty="0" smtClean="0">
                <a:solidFill>
                  <a:schemeClr val="accent2"/>
                </a:solidFill>
              </a:rPr>
              <a:t>iliş</a:t>
            </a:r>
            <a:r>
              <a:rPr lang="tr-TR" u="sng" dirty="0">
                <a:solidFill>
                  <a:schemeClr val="accent2"/>
                </a:solidFill>
              </a:rPr>
              <a:t>kili değildir</a:t>
            </a:r>
            <a:r>
              <a:rPr lang="tr-TR" u="sng" dirty="0" smtClean="0">
                <a:solidFill>
                  <a:schemeClr val="accent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515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12064"/>
            <a:ext cx="8532440" cy="914400"/>
          </a:xfrm>
        </p:spPr>
        <p:txBody>
          <a:bodyPr/>
          <a:lstStyle/>
          <a:p>
            <a:r>
              <a:rPr lang="tr-TR" dirty="0" err="1" smtClean="0"/>
              <a:t>dVIN</a:t>
            </a:r>
            <a:r>
              <a:rPr lang="tr-TR" dirty="0" smtClean="0"/>
              <a:t> - Farklılaşmış VIN </a:t>
            </a:r>
            <a:r>
              <a:rPr lang="tr-TR" sz="2400" dirty="0" smtClean="0"/>
              <a:t>(2015 ISSVD)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254990"/>
            <a:ext cx="8352928" cy="4572000"/>
          </a:xfrm>
        </p:spPr>
        <p:txBody>
          <a:bodyPr>
            <a:normAutofit/>
          </a:bodyPr>
          <a:lstStyle/>
          <a:p>
            <a:r>
              <a:rPr lang="tr-TR" dirty="0" err="1" smtClean="0"/>
              <a:t>dVIN</a:t>
            </a:r>
            <a:r>
              <a:rPr lang="tr-TR" dirty="0" smtClean="0"/>
              <a:t>, </a:t>
            </a:r>
            <a:r>
              <a:rPr lang="tr-TR" dirty="0"/>
              <a:t>yaygın olarak </a:t>
            </a:r>
            <a:r>
              <a:rPr lang="tr-TR" dirty="0" err="1"/>
              <a:t>keratinize</a:t>
            </a:r>
            <a:r>
              <a:rPr lang="tr-TR" dirty="0"/>
              <a:t> </a:t>
            </a:r>
            <a:r>
              <a:rPr lang="tr-TR" dirty="0" err="1"/>
              <a:t>skuamöz</a:t>
            </a:r>
            <a:r>
              <a:rPr lang="tr-TR" dirty="0"/>
              <a:t> hücreli </a:t>
            </a:r>
            <a:r>
              <a:rPr lang="tr-TR" dirty="0" err="1"/>
              <a:t>karsinomaya</a:t>
            </a:r>
            <a:r>
              <a:rPr lang="tr-TR" dirty="0"/>
              <a:t> bitişik veya </a:t>
            </a:r>
            <a:r>
              <a:rPr lang="tr-TR" dirty="0" err="1"/>
              <a:t>vulvar</a:t>
            </a:r>
            <a:r>
              <a:rPr lang="tr-TR" dirty="0"/>
              <a:t> kanseri öyküsü olan hastalarda bulunur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Farklılaşmış VIN, HPV-negatif </a:t>
            </a:r>
            <a:r>
              <a:rPr lang="tr-TR" b="1" u="sng" dirty="0" err="1">
                <a:solidFill>
                  <a:schemeClr val="accent2">
                    <a:lumMod val="75000"/>
                  </a:schemeClr>
                </a:solidFill>
              </a:rPr>
              <a:t>vulvar</a:t>
            </a:r>
            <a:r>
              <a:rPr lang="tr-TR" b="1" u="sng" dirty="0">
                <a:solidFill>
                  <a:schemeClr val="accent2">
                    <a:lumMod val="75000"/>
                  </a:schemeClr>
                </a:solidFill>
              </a:rPr>
              <a:t> kanserinin </a:t>
            </a:r>
            <a:r>
              <a:rPr lang="tr-TR" b="1" u="sng" dirty="0" smtClean="0">
                <a:solidFill>
                  <a:schemeClr val="accent2">
                    <a:lumMod val="75000"/>
                  </a:schemeClr>
                </a:solidFill>
              </a:rPr>
              <a:t>varsayılan öncüsüdür</a:t>
            </a:r>
          </a:p>
          <a:p>
            <a:endParaRPr lang="tr-TR" b="1" u="sng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r-TR" dirty="0" err="1" smtClean="0">
                <a:solidFill>
                  <a:srgbClr val="FFFF00"/>
                </a:solidFill>
              </a:rPr>
              <a:t>dVIN'i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</a:rPr>
              <a:t>reaktif </a:t>
            </a:r>
            <a:r>
              <a:rPr lang="tr-TR" dirty="0" err="1">
                <a:solidFill>
                  <a:srgbClr val="FFFF00"/>
                </a:solidFill>
              </a:rPr>
              <a:t>skuamöz</a:t>
            </a:r>
            <a:r>
              <a:rPr lang="tr-TR" dirty="0">
                <a:solidFill>
                  <a:srgbClr val="FFFF00"/>
                </a:solidFill>
              </a:rPr>
              <a:t> </a:t>
            </a:r>
            <a:r>
              <a:rPr lang="tr-TR" dirty="0" err="1">
                <a:solidFill>
                  <a:srgbClr val="FFFF00"/>
                </a:solidFill>
              </a:rPr>
              <a:t>proliferasyonlardan</a:t>
            </a:r>
            <a:r>
              <a:rPr lang="tr-TR" dirty="0">
                <a:solidFill>
                  <a:srgbClr val="FFFF00"/>
                </a:solidFill>
              </a:rPr>
              <a:t> ayırt etmek oldukça zor </a:t>
            </a:r>
            <a:r>
              <a:rPr lang="tr-TR" dirty="0" smtClean="0">
                <a:solidFill>
                  <a:srgbClr val="FFFF00"/>
                </a:solidFill>
              </a:rPr>
              <a:t>olabilir (tanı zorluğu !).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73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Risk Faktörleri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Sigara kullanımı</a:t>
            </a:r>
          </a:p>
          <a:p>
            <a:pPr lvl="1"/>
            <a:r>
              <a:rPr lang="tr-TR" dirty="0" err="1" smtClean="0"/>
              <a:t>Nutrisyonel</a:t>
            </a:r>
            <a:r>
              <a:rPr lang="tr-TR" dirty="0" smtClean="0"/>
              <a:t> yetersizlik</a:t>
            </a:r>
          </a:p>
          <a:p>
            <a:pPr lvl="1"/>
            <a:r>
              <a:rPr lang="tr-TR" dirty="0" smtClean="0"/>
              <a:t>Kötü kişisel hijyen</a:t>
            </a:r>
          </a:p>
          <a:p>
            <a:pPr lvl="1"/>
            <a:r>
              <a:rPr lang="tr-TR" dirty="0" err="1" smtClean="0"/>
              <a:t>İmmünsupresyon</a:t>
            </a:r>
            <a:endParaRPr lang="tr-TR" dirty="0" smtClean="0"/>
          </a:p>
          <a:p>
            <a:pPr lvl="1"/>
            <a:r>
              <a:rPr lang="tr-TR" dirty="0" smtClean="0"/>
              <a:t>Önceki RT</a:t>
            </a:r>
          </a:p>
          <a:p>
            <a:pPr lvl="1"/>
            <a:r>
              <a:rPr lang="tr-TR" dirty="0" smtClean="0"/>
              <a:t>Gebelik</a:t>
            </a:r>
          </a:p>
          <a:p>
            <a:pPr lvl="1"/>
            <a:r>
              <a:rPr lang="tr-TR" dirty="0" smtClean="0"/>
              <a:t>Cinsel yolla bulaşan hastalık (%20-60 birliktelik)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% 50’ den fazlası asemptomatik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Kaşıntı</a:t>
            </a:r>
          </a:p>
          <a:p>
            <a:pPr lvl="1"/>
            <a:r>
              <a:rPr lang="tr-TR" dirty="0" smtClean="0"/>
              <a:t>Yanma</a:t>
            </a:r>
          </a:p>
          <a:p>
            <a:pPr lvl="1"/>
            <a:r>
              <a:rPr lang="tr-TR" dirty="0" smtClean="0"/>
              <a:t>Ağrı</a:t>
            </a:r>
          </a:p>
          <a:p>
            <a:pPr lvl="1"/>
            <a:r>
              <a:rPr lang="tr-TR" dirty="0" smtClean="0"/>
              <a:t>Dizüri</a:t>
            </a:r>
          </a:p>
          <a:p>
            <a:pPr lvl="1"/>
            <a:r>
              <a:rPr lang="tr-TR" dirty="0" err="1" smtClean="0"/>
              <a:t>Vulvar</a:t>
            </a:r>
            <a:r>
              <a:rPr lang="tr-TR" dirty="0" smtClean="0"/>
              <a:t>  ciltte lokalize kalınlaşma</a:t>
            </a:r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Vulvar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intraepitelyal</a:t>
            </a:r>
            <a:r>
              <a:rPr lang="tr-TR" dirty="0" smtClean="0">
                <a:solidFill>
                  <a:srgbClr val="FF0000"/>
                </a:solidFill>
              </a:rPr>
              <a:t> neoplazi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Multifokal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Ciltten kabarık ya da </a:t>
            </a:r>
            <a:r>
              <a:rPr lang="tr-TR" dirty="0" err="1" smtClean="0"/>
              <a:t>verrüköz</a:t>
            </a:r>
            <a:endParaRPr lang="tr-TR" dirty="0" smtClean="0"/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Çoğunlukla beyaz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Kırmızı, gri, pembe ya da kahverengi de olabilir</a:t>
            </a:r>
          </a:p>
          <a:p>
            <a:pPr>
              <a:buNone/>
            </a:pPr>
            <a:endParaRPr lang="tr-TR" b="1" dirty="0" smtClean="0"/>
          </a:p>
        </p:txBody>
      </p:sp>
      <p:pic>
        <p:nvPicPr>
          <p:cNvPr id="7" name="6 Resim" descr="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052736"/>
            <a:ext cx="22322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İçerik Yer Tutucusu" descr="Image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052736"/>
            <a:ext cx="180020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Imag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861048"/>
            <a:ext cx="216023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Imag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861048"/>
            <a:ext cx="164318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1248772"/>
            <a:ext cx="4953744" cy="4942784"/>
          </a:xfrm>
        </p:spPr>
        <p:txBody>
          <a:bodyPr/>
          <a:lstStyle/>
          <a:p>
            <a:r>
              <a:rPr lang="tr-TR" dirty="0" smtClean="0"/>
              <a:t>Tanı</a:t>
            </a:r>
          </a:p>
          <a:p>
            <a:pPr lvl="1"/>
            <a:r>
              <a:rPr lang="tr-TR" dirty="0" smtClean="0"/>
              <a:t>Kolposkopi standart tanı metodu</a:t>
            </a:r>
          </a:p>
          <a:p>
            <a:pPr lvl="1"/>
            <a:r>
              <a:rPr lang="tr-TR" dirty="0" smtClean="0">
                <a:solidFill>
                  <a:srgbClr val="FFFF00"/>
                </a:solidFill>
              </a:rPr>
              <a:t>%5 asetik asit uygulanması sonrası </a:t>
            </a:r>
            <a:r>
              <a:rPr lang="tr-TR" dirty="0" err="1" smtClean="0">
                <a:solidFill>
                  <a:srgbClr val="FFFF00"/>
                </a:solidFill>
              </a:rPr>
              <a:t>kolposkopik</a:t>
            </a:r>
            <a:r>
              <a:rPr lang="tr-TR" dirty="0" smtClean="0">
                <a:solidFill>
                  <a:srgbClr val="FFFF00"/>
                </a:solidFill>
              </a:rPr>
              <a:t> inceleme</a:t>
            </a:r>
          </a:p>
          <a:p>
            <a:pPr lvl="1"/>
            <a:r>
              <a:rPr lang="tr-TR" dirty="0" smtClean="0"/>
              <a:t>Belirgin damarlanma, </a:t>
            </a:r>
            <a:r>
              <a:rPr lang="tr-TR" dirty="0" err="1" smtClean="0"/>
              <a:t>punktuasyon</a:t>
            </a:r>
            <a:r>
              <a:rPr lang="tr-TR" dirty="0" smtClean="0"/>
              <a:t> ve </a:t>
            </a:r>
            <a:r>
              <a:rPr lang="tr-TR" dirty="0" err="1" smtClean="0"/>
              <a:t>mozaisizm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Biyopsi liberal olarak kullanılabilir özellikle de takip planlanılan hastalarda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3" y="980729"/>
            <a:ext cx="3136577" cy="19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429000"/>
            <a:ext cx="185489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</a:t>
            </a:r>
            <a:r>
              <a:rPr lang="tr-TR" b="1" dirty="0" smtClean="0"/>
              <a:t>Tedavi</a:t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Amaç semptomların kontrolü ve invaziv kansere </a:t>
            </a:r>
            <a:r>
              <a:rPr lang="tr-TR" dirty="0" err="1" smtClean="0"/>
              <a:t>progreyonu</a:t>
            </a:r>
            <a:r>
              <a:rPr lang="tr-TR" dirty="0" smtClean="0"/>
              <a:t> engellemek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Tarihsel olarak VIN basit </a:t>
            </a:r>
            <a:r>
              <a:rPr lang="tr-TR" dirty="0" err="1" smtClean="0">
                <a:solidFill>
                  <a:srgbClr val="FF0000"/>
                </a:solidFill>
              </a:rPr>
              <a:t>vulvektomi</a:t>
            </a:r>
            <a:r>
              <a:rPr lang="tr-TR" dirty="0" smtClean="0">
                <a:solidFill>
                  <a:srgbClr val="FF0000"/>
                </a:solidFill>
              </a:rPr>
              <a:t> ile tedavi edilmekteydi.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C000"/>
                </a:solidFill>
              </a:rPr>
              <a:t>Ancak 1970’ </a:t>
            </a:r>
            <a:r>
              <a:rPr lang="tr-TR" dirty="0" err="1" smtClean="0">
                <a:solidFill>
                  <a:srgbClr val="FFC000"/>
                </a:solidFill>
              </a:rPr>
              <a:t>lerden</a:t>
            </a:r>
            <a:r>
              <a:rPr lang="tr-TR" dirty="0" smtClean="0">
                <a:solidFill>
                  <a:srgbClr val="FFC000"/>
                </a:solidFill>
              </a:rPr>
              <a:t> itibaren daha konservatif tedavi </a:t>
            </a:r>
            <a:r>
              <a:rPr lang="tr-TR" dirty="0" err="1" smtClean="0">
                <a:solidFill>
                  <a:srgbClr val="FFC000"/>
                </a:solidFill>
              </a:rPr>
              <a:t>modaliteleri</a:t>
            </a:r>
            <a:r>
              <a:rPr lang="tr-TR" dirty="0" smtClean="0">
                <a:solidFill>
                  <a:srgbClr val="FFC000"/>
                </a:solidFill>
              </a:rPr>
              <a:t> seçilmeye başlandı (önce lokal </a:t>
            </a:r>
            <a:r>
              <a:rPr lang="tr-TR" dirty="0" err="1" smtClean="0">
                <a:solidFill>
                  <a:srgbClr val="FFC000"/>
                </a:solidFill>
              </a:rPr>
              <a:t>eksizyonlar</a:t>
            </a:r>
            <a:r>
              <a:rPr lang="tr-TR" dirty="0" smtClean="0">
                <a:solidFill>
                  <a:srgbClr val="FFC000"/>
                </a:solidFill>
              </a:rPr>
              <a:t> ve son dönemde ablatif </a:t>
            </a:r>
            <a:r>
              <a:rPr lang="tr-TR" dirty="0" err="1" smtClean="0">
                <a:solidFill>
                  <a:srgbClr val="FFC000"/>
                </a:solidFill>
              </a:rPr>
              <a:t>modaliteler</a:t>
            </a:r>
            <a:r>
              <a:rPr lang="tr-TR" dirty="0" smtClean="0">
                <a:solidFill>
                  <a:srgbClr val="FFC000"/>
                </a:solidFill>
              </a:rPr>
              <a:t>)</a:t>
            </a:r>
            <a:endParaRPr lang="tr-T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solidFill>
                  <a:srgbClr val="FFC000"/>
                </a:solidFill>
              </a:rPr>
              <a:t>Genç, </a:t>
            </a:r>
            <a:r>
              <a:rPr lang="tr-TR" dirty="0" err="1" smtClean="0">
                <a:solidFill>
                  <a:srgbClr val="FFC000"/>
                </a:solidFill>
              </a:rPr>
              <a:t>immün</a:t>
            </a:r>
            <a:r>
              <a:rPr lang="tr-TR" dirty="0" smtClean="0">
                <a:solidFill>
                  <a:srgbClr val="FFC000"/>
                </a:solidFill>
              </a:rPr>
              <a:t> sistemi iyi ve multifokal lezyonu olan hastalar, özellikle de gebe olanlar yakın takiple izlenebilir.</a:t>
            </a:r>
          </a:p>
          <a:p>
            <a:endParaRPr lang="tr-TR" dirty="0" smtClean="0"/>
          </a:p>
          <a:p>
            <a:r>
              <a:rPr lang="tr-TR" dirty="0" smtClean="0"/>
              <a:t>Lokalize , </a:t>
            </a:r>
            <a:r>
              <a:rPr lang="tr-TR" dirty="0" err="1" smtClean="0"/>
              <a:t>unifokal</a:t>
            </a:r>
            <a:r>
              <a:rPr lang="tr-TR" dirty="0" smtClean="0"/>
              <a:t> lezyonlarda veya </a:t>
            </a:r>
            <a:r>
              <a:rPr lang="tr-TR" dirty="0" err="1" smtClean="0"/>
              <a:t>hemorroidlerin</a:t>
            </a:r>
            <a:r>
              <a:rPr lang="tr-TR" dirty="0" smtClean="0"/>
              <a:t> üzerindeki lezyonlarda </a:t>
            </a:r>
            <a:r>
              <a:rPr lang="tr-TR" b="1" u="sng" dirty="0" smtClean="0">
                <a:solidFill>
                  <a:srgbClr val="FF0000"/>
                </a:solidFill>
              </a:rPr>
              <a:t>Geniş Lokal Eksizyon</a:t>
            </a:r>
            <a:r>
              <a:rPr lang="tr-TR" dirty="0" smtClean="0"/>
              <a:t> uygun seçenektir. </a:t>
            </a:r>
          </a:p>
          <a:p>
            <a:endParaRPr lang="tr-TR" dirty="0" smtClean="0"/>
          </a:p>
          <a:p>
            <a:r>
              <a:rPr lang="tr-TR" dirty="0" smtClean="0"/>
              <a:t>Lezyon en az 5mm cerrahi sınırla çıkarılmalıdır. </a:t>
            </a:r>
            <a:r>
              <a:rPr lang="tr-TR" dirty="0" err="1" smtClean="0"/>
              <a:t>Defekt</a:t>
            </a:r>
            <a:r>
              <a:rPr lang="tr-TR" dirty="0" smtClean="0"/>
              <a:t> çoğu zaman primer olarak onarılabilir.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Cerrahi sınır negatif ise %90 kür elde ediliyor, eğer pozitif ise başarı oranı %50’ye iniyor.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Cerrahi sınır pozitifse re-</a:t>
            </a:r>
            <a:r>
              <a:rPr lang="tr-TR" dirty="0" err="1" smtClean="0">
                <a:solidFill>
                  <a:schemeClr val="accent2">
                    <a:lumMod val="75000"/>
                  </a:schemeClr>
                </a:solidFill>
              </a:rPr>
              <a:t>eksizyon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pPr lvl="1"/>
            <a:r>
              <a:rPr lang="tr-TR" dirty="0" smtClean="0"/>
              <a:t>Önerilmiyor, yakın takip önerilmekte</a:t>
            </a:r>
          </a:p>
          <a:p>
            <a:pPr lvl="1"/>
            <a:r>
              <a:rPr lang="tr-TR" dirty="0" err="1" smtClean="0"/>
              <a:t>Nükslerin</a:t>
            </a:r>
            <a:r>
              <a:rPr lang="tr-TR" dirty="0" smtClean="0"/>
              <a:t> çoğu ilk 3 yıl içerisinde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2428" y="1916832"/>
            <a:ext cx="7772400" cy="4572000"/>
          </a:xfrm>
        </p:spPr>
        <p:txBody>
          <a:bodyPr>
            <a:normAutofit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 ile ilgili ilk sınıflandırma 1986’da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ISSVD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tarafından yapılmış olup, terminoloji VIN 1, 2, 3’ü kapsamaktaydı.   </a:t>
            </a:r>
          </a:p>
          <a:p>
            <a:r>
              <a:rPr lang="tr-T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 1, vulvadaki lezyonun hafif değişiklikleri içerdiğini ifade etmek için kullanılıyordu.</a:t>
            </a:r>
          </a:p>
          <a:p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 3, vulvadaki lezyonda ağır değişiklikleri içerdiğini ifade etmek için kullanılıyordu  </a:t>
            </a:r>
          </a:p>
          <a:p>
            <a:r>
              <a:rPr lang="tr-T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 2, her ikisi arasındaki ara form olarak tanımlanmıştı.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412776"/>
            <a:ext cx="4233664" cy="4942784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Yaygın multifokal lezyonların varlığında </a:t>
            </a:r>
            <a:r>
              <a:rPr lang="tr-TR" b="1" u="sng" dirty="0" smtClean="0">
                <a:solidFill>
                  <a:srgbClr val="FF0000"/>
                </a:solidFill>
              </a:rPr>
              <a:t>Süperfisyel (</a:t>
            </a:r>
            <a:r>
              <a:rPr lang="tr-TR" b="1" u="sng" dirty="0" err="1" smtClean="0">
                <a:solidFill>
                  <a:srgbClr val="FF0000"/>
                </a:solidFill>
              </a:rPr>
              <a:t>skinning</a:t>
            </a:r>
            <a:r>
              <a:rPr lang="tr-TR" b="1" u="sng" dirty="0" smtClean="0">
                <a:solidFill>
                  <a:srgbClr val="FF0000"/>
                </a:solidFill>
              </a:rPr>
              <a:t>) </a:t>
            </a:r>
            <a:r>
              <a:rPr lang="tr-TR" b="1" u="sng" dirty="0" err="1" smtClean="0">
                <a:solidFill>
                  <a:srgbClr val="FF0000"/>
                </a:solidFill>
              </a:rPr>
              <a:t>Vulvektomi</a:t>
            </a:r>
            <a:r>
              <a:rPr lang="tr-TR" b="1" u="sng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seçilebilecek cerrahi yöntemdir.</a:t>
            </a:r>
            <a:endParaRPr lang="tr-TR" b="1" u="sng" dirty="0" smtClean="0">
              <a:solidFill>
                <a:srgbClr val="FF0000"/>
              </a:solidFill>
            </a:endParaRPr>
          </a:p>
          <a:p>
            <a:endParaRPr lang="tr-TR" dirty="0" smtClean="0"/>
          </a:p>
          <a:p>
            <a:r>
              <a:rPr lang="tr-TR" dirty="0" smtClean="0"/>
              <a:t>Oluşan </a:t>
            </a:r>
            <a:r>
              <a:rPr lang="tr-TR" dirty="0" err="1" smtClean="0"/>
              <a:t>defekt</a:t>
            </a:r>
            <a:r>
              <a:rPr lang="tr-TR" dirty="0" smtClean="0"/>
              <a:t> geniş ise </a:t>
            </a:r>
            <a:r>
              <a:rPr lang="tr-TR" dirty="0" err="1" smtClean="0"/>
              <a:t>split</a:t>
            </a:r>
            <a:r>
              <a:rPr lang="tr-TR" dirty="0" smtClean="0"/>
              <a:t>-</a:t>
            </a:r>
            <a:r>
              <a:rPr lang="tr-TR" dirty="0" err="1" smtClean="0"/>
              <a:t>thickness</a:t>
            </a:r>
            <a:r>
              <a:rPr lang="tr-TR" dirty="0" smtClean="0"/>
              <a:t> deri </a:t>
            </a:r>
            <a:r>
              <a:rPr lang="tr-TR" dirty="0" err="1" smtClean="0"/>
              <a:t>grefti</a:t>
            </a:r>
            <a:r>
              <a:rPr lang="tr-TR" dirty="0" smtClean="0"/>
              <a:t> kullanılabilir.</a:t>
            </a:r>
          </a:p>
          <a:p>
            <a:endParaRPr lang="tr-TR" dirty="0" smtClean="0"/>
          </a:p>
          <a:p>
            <a:r>
              <a:rPr lang="tr-TR" dirty="0" err="1" smtClean="0"/>
              <a:t>Di</a:t>
            </a:r>
            <a:r>
              <a:rPr lang="tr-TR" dirty="0" smtClean="0"/>
              <a:t> </a:t>
            </a:r>
            <a:r>
              <a:rPr lang="tr-TR" dirty="0" err="1" smtClean="0"/>
              <a:t>Saia</a:t>
            </a:r>
            <a:r>
              <a:rPr lang="tr-TR" dirty="0" smtClean="0"/>
              <a:t> et al. </a:t>
            </a:r>
            <a:r>
              <a:rPr lang="tr-TR" dirty="0" err="1" smtClean="0"/>
              <a:t>skinning</a:t>
            </a:r>
            <a:r>
              <a:rPr lang="tr-TR" dirty="0" smtClean="0"/>
              <a:t> </a:t>
            </a:r>
            <a:r>
              <a:rPr lang="tr-TR" dirty="0" err="1" smtClean="0"/>
              <a:t>vulvektomide</a:t>
            </a:r>
            <a:r>
              <a:rPr lang="tr-TR" dirty="0" smtClean="0"/>
              <a:t> nüks oranını %39 olarak bildirmiştir, ancak deri </a:t>
            </a:r>
            <a:r>
              <a:rPr lang="tr-TR" dirty="0" err="1" smtClean="0"/>
              <a:t>grefti</a:t>
            </a:r>
            <a:r>
              <a:rPr lang="tr-TR" dirty="0" smtClean="0"/>
              <a:t> olan alanda hiç nüks olmamıştır.</a:t>
            </a:r>
          </a:p>
          <a:p>
            <a:endParaRPr lang="tr-TR" dirty="0" smtClean="0"/>
          </a:p>
          <a:p>
            <a:r>
              <a:rPr lang="tr-TR" dirty="0" smtClean="0"/>
              <a:t>CO2 Lazer uygulamaları ile bu yöntemin popülerliği azalmıştır.</a:t>
            </a:r>
            <a:endParaRPr lang="tr-TR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484784"/>
            <a:ext cx="330396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772816"/>
            <a:ext cx="4953744" cy="4582744"/>
          </a:xfrm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Genç hastalarda, 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c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errahi tedavi sonrası  ciddi </a:t>
            </a:r>
            <a:r>
              <a:rPr lang="tr-TR" dirty="0" err="1" smtClean="0">
                <a:solidFill>
                  <a:schemeClr val="accent2">
                    <a:lumMod val="75000"/>
                  </a:schemeClr>
                </a:solidFill>
              </a:rPr>
              <a:t>skarlaşma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ve anatomik bozukluk görülebilmektedir (</a:t>
            </a:r>
            <a:r>
              <a:rPr lang="tr-TR" dirty="0" err="1" smtClean="0">
                <a:solidFill>
                  <a:schemeClr val="accent2">
                    <a:lumMod val="75000"/>
                  </a:schemeClr>
                </a:solidFill>
              </a:rPr>
              <a:t>psiko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sosyal problemler !!!).</a:t>
            </a:r>
          </a:p>
          <a:p>
            <a:endParaRPr lang="tr-TR" dirty="0" smtClean="0"/>
          </a:p>
          <a:p>
            <a:r>
              <a:rPr lang="tr-TR" dirty="0" smtClean="0"/>
              <a:t>Genç hastalarda, özellikle de </a:t>
            </a:r>
            <a:r>
              <a:rPr lang="tr-TR" dirty="0" err="1" smtClean="0"/>
              <a:t>periklitoral</a:t>
            </a:r>
            <a:r>
              <a:rPr lang="tr-TR" dirty="0" smtClean="0"/>
              <a:t> ve </a:t>
            </a:r>
            <a:r>
              <a:rPr lang="tr-TR" dirty="0" err="1" smtClean="0"/>
              <a:t>perianal</a:t>
            </a:r>
            <a:r>
              <a:rPr lang="tr-TR" dirty="0" smtClean="0"/>
              <a:t> lezyonu olanlarda CO2 Lazer </a:t>
            </a:r>
            <a:r>
              <a:rPr lang="tr-TR" dirty="0" err="1" smtClean="0"/>
              <a:t>ablazyon</a:t>
            </a:r>
            <a:r>
              <a:rPr lang="tr-TR" dirty="0" smtClean="0"/>
              <a:t> kullanılabilecek tedavi şeklidir.</a:t>
            </a:r>
            <a:endParaRPr lang="tr-TR" dirty="0"/>
          </a:p>
        </p:txBody>
      </p:sp>
      <p:pic>
        <p:nvPicPr>
          <p:cNvPr id="2050" name="Picture 2" descr="http://www.implantingsmiles.com/portals/130/CO2_Las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412776"/>
            <a:ext cx="2124075" cy="4076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29837" y="1628800"/>
            <a:ext cx="459678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>
          <a:xfrm>
            <a:off x="539552" y="1556792"/>
            <a:ext cx="3312368" cy="4392489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Reid</a:t>
            </a:r>
            <a:r>
              <a:rPr lang="tr-T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et al.’</a:t>
            </a:r>
            <a:r>
              <a:rPr lang="tr-TR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nın</a:t>
            </a:r>
            <a:r>
              <a:rPr lang="tr-T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tanımladığı cerrahi planlara göre uygulanır.</a:t>
            </a:r>
          </a:p>
          <a:p>
            <a:endParaRPr lang="tr-TR" dirty="0" smtClean="0"/>
          </a:p>
          <a:p>
            <a:r>
              <a:rPr lang="tr-TR" dirty="0" err="1" smtClean="0">
                <a:solidFill>
                  <a:srgbClr val="FF0000"/>
                </a:solidFill>
              </a:rPr>
              <a:t>Kondiloma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akkuminata</a:t>
            </a:r>
            <a:r>
              <a:rPr lang="tr-TR" dirty="0" smtClean="0">
                <a:solidFill>
                  <a:srgbClr val="FF0000"/>
                </a:solidFill>
              </a:rPr>
              <a:t> için 2. plana kadar </a:t>
            </a:r>
            <a:r>
              <a:rPr lang="tr-TR" dirty="0" err="1" smtClean="0">
                <a:solidFill>
                  <a:srgbClr val="FF0000"/>
                </a:solidFill>
              </a:rPr>
              <a:t>ablazyon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C000"/>
                </a:solidFill>
              </a:rPr>
              <a:t>VIN için 3. plana kadar </a:t>
            </a:r>
            <a:r>
              <a:rPr lang="tr-TR" dirty="0" err="1" smtClean="0">
                <a:solidFill>
                  <a:srgbClr val="FFC000"/>
                </a:solidFill>
              </a:rPr>
              <a:t>ablazyon</a:t>
            </a:r>
            <a:endParaRPr lang="tr-TR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412776"/>
            <a:ext cx="4953744" cy="4942784"/>
          </a:xfrm>
        </p:spPr>
        <p:txBody>
          <a:bodyPr/>
          <a:lstStyle/>
          <a:p>
            <a:r>
              <a:rPr lang="tr-TR" dirty="0" smtClean="0"/>
              <a:t>CUSA (</a:t>
            </a:r>
            <a:r>
              <a:rPr lang="tr-TR" dirty="0" err="1" smtClean="0"/>
              <a:t>Cavitational</a:t>
            </a:r>
            <a:r>
              <a:rPr lang="tr-TR" dirty="0" smtClean="0"/>
              <a:t> </a:t>
            </a:r>
            <a:r>
              <a:rPr lang="tr-TR" dirty="0" err="1" smtClean="0"/>
              <a:t>Ultrasonic</a:t>
            </a:r>
            <a:r>
              <a:rPr lang="tr-TR" dirty="0" smtClean="0"/>
              <a:t> </a:t>
            </a:r>
            <a:r>
              <a:rPr lang="tr-TR" dirty="0" err="1" smtClean="0"/>
              <a:t>Surgical</a:t>
            </a:r>
            <a:r>
              <a:rPr lang="tr-TR" dirty="0" smtClean="0"/>
              <a:t> </a:t>
            </a:r>
            <a:r>
              <a:rPr lang="tr-TR" dirty="0" err="1" smtClean="0"/>
              <a:t>Aspirator</a:t>
            </a:r>
            <a:r>
              <a:rPr lang="tr-TR" dirty="0" smtClean="0"/>
              <a:t>)</a:t>
            </a:r>
          </a:p>
          <a:p>
            <a:pPr lvl="1"/>
            <a:r>
              <a:rPr lang="tr-TR" dirty="0" smtClean="0"/>
              <a:t>Daha az kullanılan bir ablatif yöntemdir</a:t>
            </a:r>
          </a:p>
          <a:p>
            <a:pPr lvl="1"/>
            <a:r>
              <a:rPr lang="tr-TR" dirty="0" err="1" smtClean="0"/>
              <a:t>Von</a:t>
            </a:r>
            <a:r>
              <a:rPr lang="tr-TR" dirty="0" smtClean="0"/>
              <a:t> </a:t>
            </a:r>
            <a:r>
              <a:rPr lang="tr-TR" dirty="0" err="1" smtClean="0"/>
              <a:t>Grueningen</a:t>
            </a:r>
            <a:r>
              <a:rPr lang="tr-TR" dirty="0" smtClean="0"/>
              <a:t> et al. CUSA ile CO2 lazeri karşılaştırmıştır</a:t>
            </a:r>
          </a:p>
          <a:p>
            <a:pPr lvl="2"/>
            <a:r>
              <a:rPr lang="tr-TR" dirty="0" smtClean="0"/>
              <a:t>Daha az ağrı</a:t>
            </a:r>
          </a:p>
          <a:p>
            <a:pPr lvl="2"/>
            <a:r>
              <a:rPr lang="tr-TR" dirty="0" smtClean="0"/>
              <a:t>Daha az </a:t>
            </a:r>
            <a:r>
              <a:rPr lang="tr-TR" dirty="0" err="1" smtClean="0"/>
              <a:t>skar</a:t>
            </a:r>
            <a:r>
              <a:rPr lang="tr-TR" dirty="0" smtClean="0"/>
              <a:t> oluşumu</a:t>
            </a:r>
          </a:p>
          <a:p>
            <a:pPr lvl="2"/>
            <a:r>
              <a:rPr lang="tr-TR" dirty="0" smtClean="0"/>
              <a:t>Eşdeğer tedavi yanıtı</a:t>
            </a:r>
            <a:endParaRPr lang="tr-TR" dirty="0"/>
          </a:p>
        </p:txBody>
      </p:sp>
      <p:pic>
        <p:nvPicPr>
          <p:cNvPr id="76802" name="Picture 2" descr="http://www.websurg.com/MEDIA/ot02/248/248.jpg?132733105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628800"/>
            <a:ext cx="2476500" cy="2181226"/>
          </a:xfrm>
          <a:prstGeom prst="rect">
            <a:avLst/>
          </a:prstGeom>
          <a:noFill/>
        </p:spPr>
      </p:pic>
      <p:pic>
        <p:nvPicPr>
          <p:cNvPr id="76804" name="Picture 4" descr="http://www.thejgo.org/article/viewFile/297/html/212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653136"/>
            <a:ext cx="2321059" cy="1739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539552" y="1772816"/>
            <a:ext cx="8060432" cy="4572000"/>
          </a:xfrm>
        </p:spPr>
        <p:txBody>
          <a:bodyPr>
            <a:normAutofit fontScale="92500"/>
          </a:bodyPr>
          <a:lstStyle/>
          <a:p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VIN tedavisinde esas tedavi cerrahi tedavi ise de ;</a:t>
            </a:r>
          </a:p>
          <a:p>
            <a:pPr lvl="1"/>
            <a:r>
              <a:rPr lang="tr-TR" dirty="0" smtClean="0"/>
              <a:t>cerrahi sınırlar hastaların %24-68’inde pozitiftir, </a:t>
            </a:r>
          </a:p>
          <a:p>
            <a:pPr lvl="1"/>
            <a:r>
              <a:rPr lang="tr-TR" dirty="0" smtClean="0"/>
              <a:t>nüks oranları yüksektir ve </a:t>
            </a:r>
          </a:p>
          <a:p>
            <a:pPr lvl="1"/>
            <a:r>
              <a:rPr lang="tr-TR" dirty="0" smtClean="0"/>
              <a:t>cerrahi HPV’ </a:t>
            </a:r>
            <a:r>
              <a:rPr lang="tr-TR" dirty="0" err="1" smtClean="0"/>
              <a:t>yi</a:t>
            </a:r>
            <a:r>
              <a:rPr lang="tr-TR" dirty="0" smtClean="0"/>
              <a:t> </a:t>
            </a:r>
            <a:r>
              <a:rPr lang="tr-TR" dirty="0" err="1" smtClean="0"/>
              <a:t>eradike</a:t>
            </a:r>
            <a:r>
              <a:rPr lang="tr-TR" dirty="0" smtClean="0"/>
              <a:t> edememektedir.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Özellikle multifokal lezyonların olduğu genç hastalarda lezyonlar 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HPV’ye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 bağlıdır, dolayısıyla bu grup hastalarda </a:t>
            </a:r>
            <a:r>
              <a:rPr lang="tr-TR" dirty="0" err="1" smtClean="0">
                <a:solidFill>
                  <a:schemeClr val="accent1">
                    <a:lumMod val="75000"/>
                  </a:schemeClr>
                </a:solidFill>
              </a:rPr>
              <a:t>immün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 yanıt düzenleyicilerinin etkin olabileceği düşünülmüştür.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340768"/>
            <a:ext cx="5025752" cy="5014792"/>
          </a:xfrm>
        </p:spPr>
        <p:txBody>
          <a:bodyPr>
            <a:normAutofit/>
          </a:bodyPr>
          <a:lstStyle/>
          <a:p>
            <a:r>
              <a:rPr lang="tr-TR" dirty="0" err="1" smtClean="0"/>
              <a:t>İmiquimod</a:t>
            </a:r>
            <a:r>
              <a:rPr lang="tr-TR" dirty="0" smtClean="0"/>
              <a:t> (</a:t>
            </a:r>
            <a:r>
              <a:rPr lang="tr-TR" dirty="0" err="1" smtClean="0"/>
              <a:t>Aldara</a:t>
            </a:r>
            <a:r>
              <a:rPr lang="tr-TR" dirty="0" smtClean="0"/>
              <a:t>) </a:t>
            </a:r>
            <a:r>
              <a:rPr lang="tr-TR" dirty="0" err="1" smtClean="0"/>
              <a:t>topikal</a:t>
            </a:r>
            <a:r>
              <a:rPr lang="tr-TR" dirty="0" smtClean="0"/>
              <a:t> etkili bir </a:t>
            </a:r>
            <a:r>
              <a:rPr lang="tr-TR" dirty="0" err="1" smtClean="0"/>
              <a:t>immün</a:t>
            </a:r>
            <a:r>
              <a:rPr lang="tr-TR" dirty="0" smtClean="0"/>
              <a:t> yanıt uyarıcısıdır. Hem doğal hem de kazanılmış </a:t>
            </a:r>
            <a:r>
              <a:rPr lang="tr-TR" dirty="0" err="1" smtClean="0"/>
              <a:t>immün</a:t>
            </a:r>
            <a:r>
              <a:rPr lang="tr-TR" dirty="0" smtClean="0"/>
              <a:t> yolakları uyarır.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T </a:t>
            </a:r>
            <a:r>
              <a:rPr lang="tr-TR" dirty="0" err="1" smtClean="0"/>
              <a:t>helper</a:t>
            </a:r>
            <a:r>
              <a:rPr lang="tr-TR" dirty="0" smtClean="0"/>
              <a:t>  tip 1</a:t>
            </a:r>
          </a:p>
          <a:p>
            <a:pPr lvl="1"/>
            <a:r>
              <a:rPr lang="tr-TR" dirty="0" smtClean="0"/>
              <a:t>Deride </a:t>
            </a:r>
            <a:r>
              <a:rPr lang="tr-TR" dirty="0" err="1" smtClean="0"/>
              <a:t>sitokin</a:t>
            </a:r>
            <a:r>
              <a:rPr lang="tr-TR" dirty="0" smtClean="0"/>
              <a:t> </a:t>
            </a:r>
            <a:r>
              <a:rPr lang="tr-TR" dirty="0" err="1" smtClean="0"/>
              <a:t>salınımı</a:t>
            </a:r>
            <a:endParaRPr lang="tr-TR" dirty="0" smtClean="0"/>
          </a:p>
          <a:p>
            <a:pPr lvl="1"/>
            <a:r>
              <a:rPr lang="tr-TR" dirty="0" err="1" smtClean="0"/>
              <a:t>Langerhan’s</a:t>
            </a:r>
            <a:r>
              <a:rPr lang="tr-TR" dirty="0" smtClean="0"/>
              <a:t> hücrelerinin </a:t>
            </a:r>
            <a:r>
              <a:rPr lang="tr-TR" dirty="0" err="1" smtClean="0"/>
              <a:t>migrasyonu</a:t>
            </a:r>
            <a:endParaRPr lang="tr-TR" dirty="0" smtClean="0"/>
          </a:p>
          <a:p>
            <a:endParaRPr lang="tr-TR" dirty="0" smtClean="0"/>
          </a:p>
        </p:txBody>
      </p:sp>
      <p:pic>
        <p:nvPicPr>
          <p:cNvPr id="6" name="Picture 2" descr="http://img03.blogcu.com/images/e/r/k/erkekce/045bcd84d43e4506f260ff40ad03ab00_132787926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412776"/>
            <a:ext cx="2743200" cy="2057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VIN-Tedavi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484784"/>
            <a:ext cx="4953744" cy="4870776"/>
          </a:xfrm>
        </p:spPr>
        <p:txBody>
          <a:bodyPr>
            <a:normAutofit fontScale="92500"/>
          </a:bodyPr>
          <a:lstStyle/>
          <a:p>
            <a:r>
              <a:rPr lang="tr-TR" dirty="0" smtClean="0">
                <a:solidFill>
                  <a:srgbClr val="FFC000"/>
                </a:solidFill>
              </a:rPr>
              <a:t>Haftada 1 ila 3 kez hastanın kendisi tarafından gece yatarken uygulanmaktadır.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Uygulandıktan 6-8 saat sonra sabunla yıkanarak çıkarılması önerilir.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Ortalama 16 haftalık kullanım önerilir (9-30 hafta).</a:t>
            </a:r>
          </a:p>
          <a:p>
            <a:endParaRPr lang="tr-TR" dirty="0" smtClean="0"/>
          </a:p>
        </p:txBody>
      </p:sp>
      <p:pic>
        <p:nvPicPr>
          <p:cNvPr id="5" name="Picture 4" descr="http://l.yimg.com/ck/image/A7911/791107/300_79110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628800"/>
            <a:ext cx="2857500" cy="2266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r>
              <a:rPr lang="tr-TR" dirty="0" smtClean="0">
                <a:solidFill>
                  <a:srgbClr val="FFC000"/>
                </a:solidFill>
              </a:rPr>
              <a:t>Tüm genital muayenelerde vulva da dikkatle incelenmeli, şüpheli lezyonlar kolposkopi altında değerlendirilmelidir.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Muayenede en önemli nokta, vulva kanseri açısından şüpheli lezyonların gözden kaçırılmamasıdır.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Tüm şüpheli lezyonlardan </a:t>
            </a:r>
            <a:r>
              <a:rPr lang="tr-TR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mutlaka</a:t>
            </a:r>
            <a:r>
              <a:rPr lang="tr-T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biyopsi yapılmalıdır.</a:t>
            </a:r>
          </a:p>
          <a:p>
            <a:endParaRPr lang="tr-TR" dirty="0" smtClean="0"/>
          </a:p>
          <a:p>
            <a:r>
              <a:rPr lang="tr-TR" dirty="0" smtClean="0"/>
              <a:t>Liken skleroz ve liken </a:t>
            </a:r>
            <a:r>
              <a:rPr lang="tr-TR" dirty="0" err="1" smtClean="0"/>
              <a:t>planus</a:t>
            </a:r>
            <a:r>
              <a:rPr lang="tr-TR" dirty="0" smtClean="0"/>
              <a:t> tanısı olan hastalar olası invaziv kanser gelişimi açısından yakın takip edilmelidirler.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1043608" y="2348880"/>
            <a:ext cx="7772400" cy="9144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673512" y="4060006"/>
            <a:ext cx="8170027" cy="274558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" indent="0" algn="r">
              <a:lnSpc>
                <a:spcPct val="120000"/>
              </a:lnSpc>
              <a:buFont typeface="Wingdings"/>
              <a:buNone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    </a:t>
            </a:r>
          </a:p>
          <a:p>
            <a:pPr marL="34290" indent="0">
              <a:lnSpc>
                <a:spcPct val="120000"/>
              </a:lnSpc>
              <a:buFont typeface="Wingdings"/>
              <a:buNone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                          TEŞEKKÜRLER</a:t>
            </a:r>
          </a:p>
          <a:p>
            <a:pPr marL="34290" indent="0" algn="r">
              <a:lnSpc>
                <a:spcPct val="120000"/>
              </a:lnSpc>
              <a:buFont typeface="Wingdings"/>
              <a:buNone/>
            </a:pPr>
            <a:r>
              <a:rPr lang="tr-TR" sz="1650" b="1" i="1" dirty="0" smtClean="0"/>
              <a:t>Prof. Dr. M. Yavuz SALİHOĞLU</a:t>
            </a:r>
            <a:r>
              <a:rPr lang="en-US" sz="1650" b="1" i="1" dirty="0" smtClean="0"/>
              <a:t/>
            </a:r>
            <a:br>
              <a:rPr lang="en-US" sz="1650" b="1" i="1" dirty="0" smtClean="0"/>
            </a:br>
            <a:r>
              <a:rPr lang="tr-TR" sz="1650" b="1" dirty="0" smtClean="0">
                <a:latin typeface="Agency FB" panose="020B0503020202020204" pitchFamily="34" charset="0"/>
              </a:rPr>
              <a:t>I</a:t>
            </a:r>
            <a:r>
              <a:rPr lang="en-US" sz="1650" b="1" dirty="0" smtClean="0">
                <a:latin typeface="Agency FB" panose="020B0503020202020204" pitchFamily="34" charset="0"/>
              </a:rPr>
              <a:t>.</a:t>
            </a:r>
            <a:r>
              <a:rPr lang="tr-TR" sz="1650" b="1" dirty="0" smtClean="0">
                <a:latin typeface="Agency FB" panose="020B0503020202020204" pitchFamily="34" charset="0"/>
              </a:rPr>
              <a:t>U</a:t>
            </a:r>
            <a:r>
              <a:rPr lang="en-US" sz="1650" b="1" dirty="0" smtClean="0">
                <a:latin typeface="Agency FB" panose="020B0503020202020204" pitchFamily="34" charset="0"/>
              </a:rPr>
              <a:t>. </a:t>
            </a:r>
            <a:r>
              <a:rPr lang="tr-TR" sz="1650" b="1" dirty="0" smtClean="0">
                <a:latin typeface="Agency FB" panose="020B0503020202020204" pitchFamily="34" charset="0"/>
              </a:rPr>
              <a:t>I</a:t>
            </a:r>
            <a:r>
              <a:rPr lang="en-US" sz="1650" b="1" dirty="0" err="1" smtClean="0">
                <a:latin typeface="Agency FB" panose="020B0503020202020204" pitchFamily="34" charset="0"/>
              </a:rPr>
              <a:t>stanbul</a:t>
            </a:r>
            <a:r>
              <a:rPr lang="en-US" sz="1650" b="1" dirty="0" smtClean="0">
                <a:latin typeface="Agency FB" panose="020B0503020202020204" pitchFamily="34" charset="0"/>
              </a:rPr>
              <a:t> </a:t>
            </a:r>
            <a:r>
              <a:rPr lang="tr-TR" sz="1650" b="1" dirty="0" err="1" smtClean="0">
                <a:latin typeface="Agency FB" panose="020B0503020202020204" pitchFamily="34" charset="0"/>
              </a:rPr>
              <a:t>Faculty</a:t>
            </a:r>
            <a:r>
              <a:rPr lang="tr-TR" sz="1650" b="1" dirty="0" smtClean="0">
                <a:latin typeface="Agency FB" panose="020B0503020202020204" pitchFamily="34" charset="0"/>
              </a:rPr>
              <a:t> of </a:t>
            </a:r>
            <a:r>
              <a:rPr lang="tr-TR" sz="1650" b="1" dirty="0" err="1" smtClean="0">
                <a:latin typeface="Agency FB" panose="020B0503020202020204" pitchFamily="34" charset="0"/>
              </a:rPr>
              <a:t>Medicine</a:t>
            </a:r>
            <a:r>
              <a:rPr lang="en-US" sz="1650" b="1" dirty="0" smtClean="0">
                <a:latin typeface="Agency FB" panose="020B0503020202020204" pitchFamily="34" charset="0"/>
              </a:rPr>
              <a:t/>
            </a:r>
            <a:br>
              <a:rPr lang="en-US" sz="1650" b="1" dirty="0" smtClean="0">
                <a:latin typeface="Agency FB" panose="020B0503020202020204" pitchFamily="34" charset="0"/>
              </a:rPr>
            </a:br>
            <a:r>
              <a:rPr lang="tr-TR" sz="1650" b="1" dirty="0" err="1" smtClean="0">
                <a:latin typeface="Agency FB" panose="020B0503020202020204" pitchFamily="34" charset="0"/>
              </a:rPr>
              <a:t>Department</a:t>
            </a:r>
            <a:r>
              <a:rPr lang="tr-TR" sz="1650" b="1" dirty="0" smtClean="0">
                <a:latin typeface="Agency FB" panose="020B0503020202020204" pitchFamily="34" charset="0"/>
              </a:rPr>
              <a:t> of </a:t>
            </a:r>
            <a:r>
              <a:rPr lang="tr-TR" sz="1650" b="1" dirty="0" err="1" smtClean="0">
                <a:latin typeface="Agency FB" panose="020B0503020202020204" pitchFamily="34" charset="0"/>
              </a:rPr>
              <a:t>Gynaecology</a:t>
            </a:r>
            <a:r>
              <a:rPr lang="tr-TR" sz="1650" b="1" dirty="0" smtClean="0">
                <a:latin typeface="Agency FB" panose="020B0503020202020204" pitchFamily="34" charset="0"/>
              </a:rPr>
              <a:t> &amp; </a:t>
            </a:r>
            <a:r>
              <a:rPr lang="tr-TR" sz="1650" b="1" dirty="0" err="1" smtClean="0">
                <a:latin typeface="Agency FB" panose="020B0503020202020204" pitchFamily="34" charset="0"/>
              </a:rPr>
              <a:t>Obstetrics</a:t>
            </a:r>
            <a:r>
              <a:rPr lang="en-US" sz="1650" b="1" dirty="0" smtClean="0">
                <a:latin typeface="Agency FB" panose="020B0503020202020204" pitchFamily="34" charset="0"/>
              </a:rPr>
              <a:t/>
            </a:r>
            <a:br>
              <a:rPr lang="en-US" sz="1650" b="1" dirty="0" smtClean="0">
                <a:latin typeface="Agency FB" panose="020B0503020202020204" pitchFamily="34" charset="0"/>
              </a:rPr>
            </a:br>
            <a:r>
              <a:rPr lang="tr-TR" sz="1650" b="1" dirty="0" smtClean="0">
                <a:latin typeface="Agency FB" panose="020B0503020202020204" pitchFamily="34" charset="0"/>
              </a:rPr>
              <a:t> </a:t>
            </a:r>
            <a:r>
              <a:rPr lang="tr-TR" sz="1650" b="1" dirty="0" err="1" smtClean="0">
                <a:latin typeface="Agency FB" panose="020B0503020202020204" pitchFamily="34" charset="0"/>
              </a:rPr>
              <a:t>Division</a:t>
            </a:r>
            <a:r>
              <a:rPr lang="tr-TR" sz="1650" b="1" dirty="0" smtClean="0">
                <a:latin typeface="Agency FB" panose="020B0503020202020204" pitchFamily="34" charset="0"/>
              </a:rPr>
              <a:t> of </a:t>
            </a:r>
            <a:r>
              <a:rPr lang="tr-TR" sz="1650" b="1" dirty="0" err="1" smtClean="0">
                <a:latin typeface="Agency FB" panose="020B0503020202020204" pitchFamily="34" charset="0"/>
              </a:rPr>
              <a:t>Gynaecologic</a:t>
            </a:r>
            <a:r>
              <a:rPr lang="tr-TR" sz="1650" b="1" dirty="0" smtClean="0">
                <a:latin typeface="Agency FB" panose="020B0503020202020204" pitchFamily="34" charset="0"/>
              </a:rPr>
              <a:t> </a:t>
            </a:r>
            <a:r>
              <a:rPr lang="tr-TR" sz="1650" b="1" dirty="0" err="1" smtClean="0">
                <a:latin typeface="Agency FB" panose="020B0503020202020204" pitchFamily="34" charset="0"/>
              </a:rPr>
              <a:t>Oncology</a:t>
            </a:r>
            <a:r>
              <a:rPr lang="en-US" sz="1650" b="1" dirty="0" smtClean="0">
                <a:latin typeface="Agency FB" panose="020B0503020202020204" pitchFamily="34" charset="0"/>
              </a:rPr>
              <a:t/>
            </a:r>
            <a:br>
              <a:rPr lang="en-US" sz="1650" b="1" dirty="0" smtClean="0">
                <a:latin typeface="Agency FB" panose="020B0503020202020204" pitchFamily="34" charset="0"/>
              </a:rPr>
            </a:br>
            <a:endParaRPr lang="en-US" sz="16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06" y="182068"/>
            <a:ext cx="1300344" cy="128208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64" y="179364"/>
            <a:ext cx="1300344" cy="126462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869" y="179364"/>
            <a:ext cx="5818278" cy="425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2428" y="1916832"/>
            <a:ext cx="7772400" cy="4572000"/>
          </a:xfrm>
        </p:spPr>
        <p:txBody>
          <a:bodyPr>
            <a:normAutofit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Dünya sağlık örgütü 2003 te ISSVD sınıflandırmasını 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modifiye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etmiştir. Buna göre;</a:t>
            </a:r>
          </a:p>
          <a:p>
            <a:r>
              <a:rPr lang="tr-T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 1, vulvadaki lezyonun hafif </a:t>
            </a:r>
            <a:r>
              <a:rPr lang="tr-TR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</a:t>
            </a:r>
            <a:r>
              <a:rPr lang="tr-T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kanseröz</a:t>
            </a:r>
            <a:r>
              <a:rPr lang="tr-T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değişiklikleri ve </a:t>
            </a:r>
            <a:r>
              <a:rPr lang="tr-TR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</a:t>
            </a:r>
            <a:r>
              <a:rPr lang="tr-TR" u="sng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Akuminatum</a:t>
            </a:r>
            <a:r>
              <a:rPr lang="tr-TR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lezyonlarını</a:t>
            </a:r>
            <a:r>
              <a:rPr lang="tr-T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içerdiğini ifade etmek için,</a:t>
            </a:r>
          </a:p>
          <a:p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 3 vulvadaki lezyonda ağır değişiklikleri ve </a:t>
            </a:r>
            <a:r>
              <a:rPr lang="tr-T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tr-TR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</a:t>
            </a:r>
            <a:r>
              <a:rPr lang="tr-T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karsinomu</a:t>
            </a:r>
            <a:r>
              <a:rPr lang="tr-T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ifade etmek için kullanılıyordu  </a:t>
            </a:r>
          </a:p>
        </p:txBody>
      </p:sp>
    </p:spTree>
    <p:extLst>
      <p:ext uri="{BB962C8B-B14F-4D97-AF65-F5344CB8AC3E}">
        <p14:creationId xmlns:p14="http://schemas.microsoft.com/office/powerpoint/2010/main" val="33713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2004’ te ISSVD VIN sınıflama sistemini değiştirdi.</a:t>
            </a:r>
          </a:p>
          <a:p>
            <a:r>
              <a:rPr lang="tr-TR" dirty="0" smtClean="0">
                <a:solidFill>
                  <a:srgbClr val="FFC000"/>
                </a:solidFill>
              </a:rPr>
              <a:t>Yeni sınıflama sisteminde VIN 1, prekanseröz olduğuna dair bir kanıt ortaya konulamadığı için terminolojiden çıkartıldı.</a:t>
            </a:r>
          </a:p>
          <a:p>
            <a:r>
              <a:rPr lang="tr-TR" dirty="0" smtClean="0"/>
              <a:t>VIN2 ve 3 ise VIN başlığı altında </a:t>
            </a:r>
            <a:r>
              <a:rPr lang="tr-TR" dirty="0" err="1"/>
              <a:t>prekanseröz</a:t>
            </a:r>
            <a:r>
              <a:rPr lang="tr-TR" dirty="0"/>
              <a:t> </a:t>
            </a:r>
            <a:r>
              <a:rPr lang="tr-TR" dirty="0" smtClean="0"/>
              <a:t>lezyonları tek başına ifade etmesi amacıyla birleştirildi.</a:t>
            </a:r>
          </a:p>
        </p:txBody>
      </p:sp>
    </p:spTree>
    <p:extLst>
      <p:ext uri="{BB962C8B-B14F-4D97-AF65-F5344CB8AC3E}">
        <p14:creationId xmlns:p14="http://schemas.microsoft.com/office/powerpoint/2010/main" val="3758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2004’ te ISSVD VIN </a:t>
            </a:r>
            <a:r>
              <a:rPr lang="tr-TR" dirty="0" err="1" smtClean="0">
                <a:solidFill>
                  <a:srgbClr val="FF0000"/>
                </a:solidFill>
              </a:rPr>
              <a:t>terminolojsinde</a:t>
            </a:r>
            <a:r>
              <a:rPr lang="tr-TR" dirty="0" smtClean="0">
                <a:solidFill>
                  <a:srgbClr val="FF0000"/>
                </a:solidFill>
              </a:rPr>
              <a:t> VIN’ </a:t>
            </a:r>
            <a:r>
              <a:rPr lang="tr-TR" dirty="0" err="1" smtClean="0">
                <a:solidFill>
                  <a:srgbClr val="FF0000"/>
                </a:solidFill>
              </a:rPr>
              <a:t>ın</a:t>
            </a:r>
            <a:r>
              <a:rPr lang="tr-TR" dirty="0" smtClean="0">
                <a:solidFill>
                  <a:srgbClr val="FF0000"/>
                </a:solidFill>
              </a:rPr>
              <a:t> iki alt tipinin varlığı ifade edildi.</a:t>
            </a:r>
          </a:p>
          <a:p>
            <a:endParaRPr lang="tr-TR" dirty="0" smtClean="0"/>
          </a:p>
          <a:p>
            <a:pPr lvl="1"/>
            <a:r>
              <a:rPr lang="tr-TR" smtClean="0">
                <a:solidFill>
                  <a:srgbClr val="00B050"/>
                </a:solidFill>
              </a:rPr>
              <a:t>Olağan </a:t>
            </a:r>
            <a:r>
              <a:rPr lang="tr-TR" dirty="0">
                <a:solidFill>
                  <a:srgbClr val="00B050"/>
                </a:solidFill>
              </a:rPr>
              <a:t>tip VIN (</a:t>
            </a:r>
            <a:r>
              <a:rPr lang="tr-TR" dirty="0" err="1" smtClean="0">
                <a:solidFill>
                  <a:srgbClr val="00B050"/>
                </a:solidFill>
              </a:rPr>
              <a:t>Usual</a:t>
            </a:r>
            <a:r>
              <a:rPr lang="tr-TR" dirty="0" smtClean="0">
                <a:solidFill>
                  <a:srgbClr val="00B050"/>
                </a:solidFill>
              </a:rPr>
              <a:t> </a:t>
            </a:r>
            <a:r>
              <a:rPr lang="tr-TR" dirty="0" err="1" smtClean="0">
                <a:solidFill>
                  <a:srgbClr val="00B050"/>
                </a:solidFill>
              </a:rPr>
              <a:t>type</a:t>
            </a:r>
            <a:r>
              <a:rPr lang="tr-TR" dirty="0" smtClean="0">
                <a:solidFill>
                  <a:srgbClr val="00B050"/>
                </a:solidFill>
              </a:rPr>
              <a:t>)</a:t>
            </a:r>
          </a:p>
          <a:p>
            <a:pPr lvl="2"/>
            <a:r>
              <a:rPr lang="tr-TR" dirty="0" smtClean="0"/>
              <a:t>Siğil tipinde</a:t>
            </a:r>
          </a:p>
          <a:p>
            <a:pPr lvl="2"/>
            <a:r>
              <a:rPr lang="tr-TR" dirty="0" err="1" smtClean="0"/>
              <a:t>Bazaloid</a:t>
            </a:r>
            <a:r>
              <a:rPr lang="tr-TR" dirty="0" smtClean="0"/>
              <a:t> tipte</a:t>
            </a:r>
          </a:p>
          <a:p>
            <a:pPr lvl="2"/>
            <a:r>
              <a:rPr lang="tr-TR" dirty="0" smtClean="0"/>
              <a:t>Mikst tip</a:t>
            </a:r>
          </a:p>
          <a:p>
            <a:pPr lvl="1"/>
            <a:r>
              <a:rPr lang="tr-TR" dirty="0">
                <a:solidFill>
                  <a:srgbClr val="FFC000"/>
                </a:solidFill>
              </a:rPr>
              <a:t>Farklılaşmış tip VIN (</a:t>
            </a:r>
            <a:r>
              <a:rPr lang="tr-TR" dirty="0" err="1" smtClean="0">
                <a:solidFill>
                  <a:srgbClr val="FFC000"/>
                </a:solidFill>
              </a:rPr>
              <a:t>Differentiated</a:t>
            </a:r>
            <a:r>
              <a:rPr lang="tr-TR" dirty="0" smtClean="0">
                <a:solidFill>
                  <a:srgbClr val="FFC000"/>
                </a:solidFill>
              </a:rPr>
              <a:t> </a:t>
            </a:r>
            <a:r>
              <a:rPr lang="tr-TR" dirty="0" err="1" smtClean="0">
                <a:solidFill>
                  <a:srgbClr val="FFC000"/>
                </a:solidFill>
              </a:rPr>
              <a:t>type</a:t>
            </a:r>
            <a:r>
              <a:rPr lang="tr-TR" dirty="0" smtClean="0">
                <a:solidFill>
                  <a:srgbClr val="FFC000"/>
                </a:solidFill>
              </a:rPr>
              <a:t>)</a:t>
            </a:r>
            <a:endParaRPr lang="tr-TR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8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VIN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963160"/>
              </p:ext>
            </p:extLst>
          </p:nvPr>
        </p:nvGraphicFramePr>
        <p:xfrm>
          <a:off x="914400" y="1784350"/>
          <a:ext cx="7772400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Alışıldık</a:t>
                      </a:r>
                      <a:r>
                        <a:rPr lang="tr-TR" baseline="0" dirty="0" smtClean="0"/>
                        <a:t> Tip (</a:t>
                      </a:r>
                      <a:r>
                        <a:rPr lang="tr-TR" baseline="0" dirty="0" err="1" smtClean="0"/>
                        <a:t>Usual</a:t>
                      </a:r>
                      <a:r>
                        <a:rPr lang="tr-TR" baseline="0" dirty="0" smtClean="0"/>
                        <a:t>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Farklılaşmış Tip (</a:t>
                      </a:r>
                      <a:r>
                        <a:rPr lang="tr-TR" dirty="0" err="1" smtClean="0"/>
                        <a:t>Simplex</a:t>
                      </a:r>
                      <a:r>
                        <a:rPr lang="tr-TR" dirty="0" smtClean="0"/>
                        <a:t>)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Yaş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Premenopozal</a:t>
                      </a:r>
                      <a:r>
                        <a:rPr lang="tr-TR" dirty="0" smtClean="0"/>
                        <a:t> (30-40)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Postmenapozal</a:t>
                      </a:r>
                      <a:r>
                        <a:rPr lang="tr-TR" dirty="0" smtClean="0"/>
                        <a:t> (65)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Toplam % VIN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Yaklaşık %95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Yaklaşık %5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HPV ilişkisi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Evet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Hayır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HPV tipi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Risk faktörleri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Sigara, </a:t>
                      </a:r>
                      <a:r>
                        <a:rPr lang="tr-TR" dirty="0" err="1" smtClean="0"/>
                        <a:t>immünsupresyon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Bilinen yok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Dağılım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Multifokal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Unifokal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Altta yatan histoloji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Liken</a:t>
                      </a:r>
                      <a:r>
                        <a:rPr lang="tr-TR" baseline="0" dirty="0" smtClean="0"/>
                        <a:t> skleroz ve </a:t>
                      </a:r>
                      <a:r>
                        <a:rPr lang="tr-TR" baseline="0" dirty="0" err="1" smtClean="0"/>
                        <a:t>planus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Progresyon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Siğilimsi, </a:t>
                      </a:r>
                      <a:r>
                        <a:rPr lang="tr-TR" dirty="0" err="1" smtClean="0"/>
                        <a:t>bazoloid</a:t>
                      </a:r>
                      <a:r>
                        <a:rPr lang="tr-TR" dirty="0" smtClean="0"/>
                        <a:t> YEH </a:t>
                      </a:r>
                      <a:r>
                        <a:rPr lang="tr-TR" dirty="0" err="1" smtClean="0"/>
                        <a:t>Ca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Keratinize</a:t>
                      </a:r>
                      <a:r>
                        <a:rPr lang="tr-TR" baseline="0" dirty="0" smtClean="0"/>
                        <a:t> YEH </a:t>
                      </a:r>
                      <a:r>
                        <a:rPr lang="tr-TR" baseline="0" dirty="0" err="1" smtClean="0"/>
                        <a:t>Ca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00B050"/>
                </a:solidFill>
              </a:rPr>
              <a:t>2012 yılında Amerikan </a:t>
            </a:r>
            <a:r>
              <a:rPr lang="tr-TR" dirty="0" smtClean="0">
                <a:solidFill>
                  <a:srgbClr val="00B050"/>
                </a:solidFill>
              </a:rPr>
              <a:t>Patoloji </a:t>
            </a:r>
            <a:r>
              <a:rPr lang="tr-TR" dirty="0">
                <a:solidFill>
                  <a:srgbClr val="00B050"/>
                </a:solidFill>
              </a:rPr>
              <a:t>Koleji ve Amerikan </a:t>
            </a:r>
            <a:r>
              <a:rPr lang="tr-TR" dirty="0" err="1">
                <a:solidFill>
                  <a:srgbClr val="00B050"/>
                </a:solidFill>
              </a:rPr>
              <a:t>Kolposkopi</a:t>
            </a:r>
            <a:r>
              <a:rPr lang="tr-TR" dirty="0">
                <a:solidFill>
                  <a:srgbClr val="00B050"/>
                </a:solidFill>
              </a:rPr>
              <a:t> ve </a:t>
            </a:r>
            <a:r>
              <a:rPr lang="tr-TR" dirty="0" err="1">
                <a:solidFill>
                  <a:srgbClr val="00B050"/>
                </a:solidFill>
              </a:rPr>
              <a:t>Servikal</a:t>
            </a:r>
            <a:r>
              <a:rPr lang="tr-TR" dirty="0">
                <a:solidFill>
                  <a:srgbClr val="00B050"/>
                </a:solidFill>
              </a:rPr>
              <a:t> Patoloji Derneği'nin Alt </a:t>
            </a:r>
            <a:r>
              <a:rPr lang="tr-TR" dirty="0" err="1">
                <a:solidFill>
                  <a:srgbClr val="00B050"/>
                </a:solidFill>
              </a:rPr>
              <a:t>Anogenital</a:t>
            </a: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err="1">
                <a:solidFill>
                  <a:srgbClr val="00B050"/>
                </a:solidFill>
              </a:rPr>
              <a:t>Skuamöz</a:t>
            </a:r>
            <a:r>
              <a:rPr lang="tr-TR" dirty="0">
                <a:solidFill>
                  <a:srgbClr val="00B050"/>
                </a:solidFill>
              </a:rPr>
              <a:t> Terminoloji (LAST) </a:t>
            </a:r>
            <a:r>
              <a:rPr lang="tr-TR" dirty="0" smtClean="0">
                <a:solidFill>
                  <a:srgbClr val="00B050"/>
                </a:solidFill>
              </a:rPr>
              <a:t>projesi yayımlandı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Buna göre, </a:t>
            </a:r>
            <a:r>
              <a:rPr lang="tr-TR" dirty="0" err="1" smtClean="0">
                <a:solidFill>
                  <a:srgbClr val="FF0000"/>
                </a:solidFill>
              </a:rPr>
              <a:t>anogenital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traktusun</a:t>
            </a:r>
            <a:r>
              <a:rPr lang="tr-TR" dirty="0">
                <a:solidFill>
                  <a:srgbClr val="FF0000"/>
                </a:solidFill>
              </a:rPr>
              <a:t> HPV ile ilişkili </a:t>
            </a:r>
            <a:r>
              <a:rPr lang="tr-TR" dirty="0" err="1">
                <a:solidFill>
                  <a:srgbClr val="FF0000"/>
                </a:solidFill>
              </a:rPr>
              <a:t>skuamöz</a:t>
            </a:r>
            <a:r>
              <a:rPr lang="tr-TR" dirty="0">
                <a:solidFill>
                  <a:srgbClr val="FF0000"/>
                </a:solidFill>
              </a:rPr>
              <a:t> lezyonlarını tanımlamak için kullanılan terminolojide </a:t>
            </a:r>
            <a:r>
              <a:rPr lang="tr-TR" dirty="0" smtClean="0">
                <a:solidFill>
                  <a:srgbClr val="FF0000"/>
                </a:solidFill>
              </a:rPr>
              <a:t>yeniden değişiklikler ortaya çıktı.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09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Vulvar</a:t>
            </a:r>
            <a:r>
              <a:rPr lang="tr-TR" dirty="0" smtClean="0"/>
              <a:t> </a:t>
            </a:r>
            <a:r>
              <a:rPr lang="tr-TR" dirty="0" err="1" smtClean="0"/>
              <a:t>İntraepitelyal</a:t>
            </a:r>
            <a:r>
              <a:rPr lang="tr-TR" dirty="0" smtClean="0"/>
              <a:t> Neoplazi (VIN)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LAST sisteminde </a:t>
            </a:r>
          </a:p>
          <a:p>
            <a:pPr marL="969264" lvl="1" indent="-571500">
              <a:buFont typeface="Wingdings" panose="05000000000000000000" pitchFamily="2" charset="2"/>
              <a:buChar char="q"/>
            </a:pPr>
            <a:r>
              <a:rPr lang="tr-TR" sz="3600" dirty="0" smtClean="0">
                <a:solidFill>
                  <a:srgbClr val="FF0000"/>
                </a:solidFill>
              </a:rPr>
              <a:t>VIN 2 ve 3, </a:t>
            </a:r>
            <a:r>
              <a:rPr lang="tr-TR" sz="3600" dirty="0" err="1">
                <a:solidFill>
                  <a:srgbClr val="FF0000"/>
                </a:solidFill>
              </a:rPr>
              <a:t>vulvar</a:t>
            </a:r>
            <a:r>
              <a:rPr lang="tr-TR" sz="3600" dirty="0">
                <a:solidFill>
                  <a:srgbClr val="FF0000"/>
                </a:solidFill>
              </a:rPr>
              <a:t> HSIL olarak </a:t>
            </a:r>
            <a:r>
              <a:rPr lang="tr-TR" sz="3600" dirty="0" smtClean="0">
                <a:solidFill>
                  <a:srgbClr val="FF0000"/>
                </a:solidFill>
              </a:rPr>
              <a:t>adlandırılmaktaydı</a:t>
            </a:r>
          </a:p>
          <a:p>
            <a:pPr marL="969264" lvl="1" indent="-571500">
              <a:buFont typeface="Wingdings" panose="05000000000000000000" pitchFamily="2" charset="2"/>
              <a:buChar char="q"/>
            </a:pPr>
            <a:r>
              <a:rPr lang="tr-TR" sz="3600" dirty="0" smtClean="0">
                <a:solidFill>
                  <a:srgbClr val="FF0000"/>
                </a:solidFill>
              </a:rPr>
              <a:t>VIN 1, </a:t>
            </a:r>
            <a:r>
              <a:rPr lang="tr-TR" sz="3600" dirty="0" err="1">
                <a:solidFill>
                  <a:srgbClr val="FF0000"/>
                </a:solidFill>
              </a:rPr>
              <a:t>v</a:t>
            </a:r>
            <a:r>
              <a:rPr lang="tr-TR" sz="3600" dirty="0" err="1" smtClean="0">
                <a:solidFill>
                  <a:srgbClr val="FF0000"/>
                </a:solidFill>
              </a:rPr>
              <a:t>ulvar</a:t>
            </a:r>
            <a:r>
              <a:rPr lang="tr-TR" sz="3600" dirty="0" smtClean="0">
                <a:solidFill>
                  <a:srgbClr val="FF0000"/>
                </a:solidFill>
              </a:rPr>
              <a:t> LSIL olarak adlandırılmaktaydı 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endParaRPr lang="tr-TR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6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1442</TotalTime>
  <Words>1502</Words>
  <Application>Microsoft Office PowerPoint</Application>
  <PresentationFormat>Ekran Gösterisi (4:3)</PresentationFormat>
  <Paragraphs>242</Paragraphs>
  <Slides>38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Metro</vt:lpstr>
      <vt:lpstr>VULVAR PREİNVAZİF LEZYONLARDA YENİ SINIFLAMA VE YÖNETİM</vt:lpstr>
      <vt:lpstr>Vulvar İntraepitelyal Neoplazi (VIN) </vt:lpstr>
      <vt:lpstr>Vulvar İntraepitelyal Neoplazi (VIN) </vt:lpstr>
      <vt:lpstr>Vulvar İntraepitelyal Neoplazi (VIN) </vt:lpstr>
      <vt:lpstr>Vulvar İntraepitelyal Neoplazi (VIN)</vt:lpstr>
      <vt:lpstr>Vulvar İntraepitelyal Neoplazi (VIN)</vt:lpstr>
      <vt:lpstr>VIN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İntraepitelyal Neoplazi (VIN)</vt:lpstr>
      <vt:lpstr>Vulvar LSIL lezyonları (2015 ISSVD)</vt:lpstr>
      <vt:lpstr>Vulvar HSIL lezyonları (2015 ISSVD)</vt:lpstr>
      <vt:lpstr>Vulvar HSIL lezyonları (2015 ISSVD)</vt:lpstr>
      <vt:lpstr>dVIN - Farklılaşmış VIN (2015 ISSVD)</vt:lpstr>
      <vt:lpstr>dVIN - Farklılaşmış VIN (2015 ISSVD)</vt:lpstr>
      <vt:lpstr>VIN</vt:lpstr>
      <vt:lpstr>VIN</vt:lpstr>
      <vt:lpstr>VIN</vt:lpstr>
      <vt:lpstr>VIN</vt:lpstr>
      <vt:lpstr>VIN-Tedavi </vt:lpstr>
      <vt:lpstr>VIN-Tedavi</vt:lpstr>
      <vt:lpstr>VIN-Tedavi</vt:lpstr>
      <vt:lpstr>VIN-Tedavi</vt:lpstr>
      <vt:lpstr>VIN-Tedavi</vt:lpstr>
      <vt:lpstr>VIN-Tedavi</vt:lpstr>
      <vt:lpstr>VIN-Tedavi</vt:lpstr>
      <vt:lpstr>VIN-Tedavi</vt:lpstr>
      <vt:lpstr>VIN-Tedavi</vt:lpstr>
      <vt:lpstr>VIN-Tedavi</vt:lpstr>
      <vt:lpstr>SONUÇ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VULVANIN DERİ HASTALIKLARI</dc:title>
  <dc:creator>doganvatansever</dc:creator>
  <cp:lastModifiedBy>user</cp:lastModifiedBy>
  <cp:revision>139</cp:revision>
  <dcterms:created xsi:type="dcterms:W3CDTF">2014-05-22T06:13:50Z</dcterms:created>
  <dcterms:modified xsi:type="dcterms:W3CDTF">2018-10-09T10:14:38Z</dcterms:modified>
</cp:coreProperties>
</file>