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7"/>
  </p:notesMasterIdLst>
  <p:sldIdLst>
    <p:sldId id="343" r:id="rId2"/>
    <p:sldId id="299" r:id="rId3"/>
    <p:sldId id="300" r:id="rId4"/>
    <p:sldId id="301" r:id="rId5"/>
    <p:sldId id="302" r:id="rId6"/>
    <p:sldId id="260" r:id="rId7"/>
    <p:sldId id="261" r:id="rId8"/>
    <p:sldId id="262" r:id="rId9"/>
    <p:sldId id="305" r:id="rId10"/>
    <p:sldId id="306" r:id="rId11"/>
    <p:sldId id="307" r:id="rId12"/>
    <p:sldId id="263" r:id="rId13"/>
    <p:sldId id="308" r:id="rId14"/>
    <p:sldId id="309" r:id="rId15"/>
    <p:sldId id="310" r:id="rId16"/>
    <p:sldId id="311" r:id="rId17"/>
    <p:sldId id="334" r:id="rId18"/>
    <p:sldId id="335" r:id="rId19"/>
    <p:sldId id="312" r:id="rId20"/>
    <p:sldId id="313" r:id="rId21"/>
    <p:sldId id="259" r:id="rId22"/>
    <p:sldId id="271" r:id="rId23"/>
    <p:sldId id="344" r:id="rId24"/>
    <p:sldId id="282" r:id="rId25"/>
    <p:sldId id="277" r:id="rId26"/>
    <p:sldId id="280" r:id="rId27"/>
    <p:sldId id="281" r:id="rId28"/>
    <p:sldId id="346" r:id="rId29"/>
    <p:sldId id="347" r:id="rId30"/>
    <p:sldId id="317" r:id="rId31"/>
    <p:sldId id="348" r:id="rId32"/>
    <p:sldId id="365" r:id="rId33"/>
    <p:sldId id="366" r:id="rId34"/>
    <p:sldId id="349" r:id="rId35"/>
    <p:sldId id="360" r:id="rId36"/>
    <p:sldId id="361" r:id="rId37"/>
    <p:sldId id="367" r:id="rId38"/>
    <p:sldId id="362" r:id="rId39"/>
    <p:sldId id="350" r:id="rId40"/>
    <p:sldId id="351" r:id="rId41"/>
    <p:sldId id="352" r:id="rId42"/>
    <p:sldId id="353" r:id="rId43"/>
    <p:sldId id="323" r:id="rId44"/>
    <p:sldId id="354" r:id="rId45"/>
    <p:sldId id="368" r:id="rId46"/>
    <p:sldId id="369" r:id="rId47"/>
    <p:sldId id="355" r:id="rId48"/>
    <p:sldId id="356" r:id="rId49"/>
    <p:sldId id="357" r:id="rId50"/>
    <p:sldId id="325" r:id="rId51"/>
    <p:sldId id="326" r:id="rId52"/>
    <p:sldId id="328" r:id="rId53"/>
    <p:sldId id="363" r:id="rId54"/>
    <p:sldId id="364" r:id="rId55"/>
    <p:sldId id="345" r:id="rId5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00"/>
    <a:srgbClr val="FFFF66"/>
    <a:srgbClr val="993300"/>
    <a:srgbClr val="FF5050"/>
    <a:srgbClr val="FF9999"/>
    <a:srgbClr val="99CC00"/>
    <a:srgbClr val="6699FF"/>
    <a:srgbClr val="FFFF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83912" autoAdjust="0"/>
  </p:normalViewPr>
  <p:slideViewPr>
    <p:cSldViewPr>
      <p:cViewPr varScale="1">
        <p:scale>
          <a:sx n="61" d="100"/>
          <a:sy n="61" d="100"/>
        </p:scale>
        <p:origin x="165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93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A80264-148C-4902-AB16-784C1EB856C8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4717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yeni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CDB266-0A32-4E80-ADC4-ADCC9FB983D9}" type="slidenum">
              <a:rPr lang="tr-TR"/>
              <a:pPr/>
              <a:t>21</a:t>
            </a:fld>
            <a:endParaRPr lang="tr-TR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6 ayda yanıt oranı daha yüksek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80264-148C-4902-AB16-784C1EB856C8}" type="slidenum">
              <a:rPr lang="tr-TR" smtClean="0"/>
              <a:pPr/>
              <a:t>43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5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5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Click to edit Master subtitle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7B43BFD-A196-458E-9B5A-1BFD7E91E18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B5130-2B82-426C-BBD1-645D563170B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69224-0F04-4FB0-817C-2AB2AD8D12E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D4C10-5B19-40A1-8BA0-F85D642ABA1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018E8-2E5F-4D0A-9180-3A877B976A6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71F50-EFDF-4F61-8C0E-9589F0AB399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D6411-FF07-4D5E-BC75-E1E43E3C700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5EDA6-6483-41D9-BC1D-0D18397762E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C5B3D-2310-4C66-B622-563B5A137BB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2715B-CF21-4924-9F1A-4216399758B7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CD491-F347-45F2-BFF3-B1D26D823C5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title style</a:t>
            </a: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510407E-A804-4AF9-A81E-5536E1012B78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lassification-and-diagnosis-of-endometrial-hyperplasia/abstract/9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classification-and-diagnosis-of-endometrial-hyperplasia/abstract/12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lassification-and-diagnosis-of-endometrial-hyperplasia/abstract/13" TargetMode="External"/><Relationship Id="rId2" Type="http://schemas.openxmlformats.org/officeDocument/2006/relationships/hyperlink" Target="http://www.uptodate.com/contents/classification-and-diagnosis-of-endometrial-hyperplasia/abstract/1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management-of-endometrial-hyperplasia/abstract/20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norethindrone-drug-information?source=see_link" TargetMode="External"/><Relationship Id="rId2" Type="http://schemas.openxmlformats.org/officeDocument/2006/relationships/hyperlink" Target="http://www.uptodate.com/contents/management-of-endometrial-hyperplasia/abstract/7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classification-and-diagnosis-of-endometrial-hyperplasia/abstract/5" TargetMode="External"/><Relationship Id="rId2" Type="http://schemas.openxmlformats.org/officeDocument/2006/relationships/hyperlink" Target="http://www.uptodate.com/contents/classification-and-diagnosis-of-endometrial-hyperplasia/abstract/4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696200" cy="1774825"/>
          </a:xfrm>
        </p:spPr>
        <p:txBody>
          <a:bodyPr/>
          <a:lstStyle/>
          <a:p>
            <a:pPr algn="ctr" eaLnBrk="1" hangingPunct="1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tr-TR" sz="3600" b="1" dirty="0" err="1" smtClean="0">
                <a:solidFill>
                  <a:schemeClr val="hlink"/>
                </a:solidFill>
              </a:rPr>
              <a:t>Endometrial</a:t>
            </a:r>
            <a:r>
              <a:rPr lang="tr-TR" sz="3600" b="1" dirty="0" smtClean="0">
                <a:solidFill>
                  <a:schemeClr val="hlink"/>
                </a:solidFill>
              </a:rPr>
              <a:t> </a:t>
            </a:r>
            <a:r>
              <a:rPr lang="tr-TR" sz="3600" b="1" dirty="0" err="1" smtClean="0">
                <a:solidFill>
                  <a:schemeClr val="hlink"/>
                </a:solidFill>
              </a:rPr>
              <a:t>Preinvaziv</a:t>
            </a:r>
            <a:r>
              <a:rPr lang="tr-TR" sz="3600" b="1" dirty="0" smtClean="0">
                <a:solidFill>
                  <a:schemeClr val="hlink"/>
                </a:solidFill>
              </a:rPr>
              <a:t> Lezyonlarda Yeni Sınıflama ve Yönetim </a:t>
            </a:r>
            <a:endParaRPr lang="tr-TR" sz="2800" b="1" dirty="0" smtClean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572000"/>
            <a:ext cx="8001000" cy="2057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Prof Dr Samet Topuz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İstanbul Tıp Fakültesi, 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Kadın Hastalıkları ve Doğum Anabilim </a:t>
            </a:r>
            <a:r>
              <a:rPr lang="tr-TR" sz="2000" b="1" dirty="0" smtClean="0">
                <a:solidFill>
                  <a:schemeClr val="folHlink"/>
                </a:solidFill>
              </a:rPr>
              <a:t>Dalı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Jinekolojik Onkoloji Bilim Dalı</a:t>
            </a:r>
            <a:r>
              <a:rPr lang="tr-TR" sz="2000" b="1" dirty="0" smtClean="0">
                <a:solidFill>
                  <a:schemeClr val="folHlink"/>
                </a:solidFill>
              </a:rPr>
              <a:t> </a:t>
            </a:r>
            <a:endParaRPr lang="tr-TR" sz="2000" b="1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tr-TR" sz="2000" b="1" dirty="0" smtClean="0">
              <a:solidFill>
                <a:schemeClr val="fol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tr-TR" sz="1600" b="1" dirty="0" err="1" smtClean="0"/>
              <a:t>Jinekolojk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Onkolojde</a:t>
            </a:r>
            <a:r>
              <a:rPr lang="tr-TR" sz="1600" b="1" dirty="0" smtClean="0"/>
              <a:t> </a:t>
            </a:r>
            <a:r>
              <a:rPr lang="tr-TR" sz="1600" b="1" dirty="0" err="1" smtClean="0"/>
              <a:t>Preinvaziv</a:t>
            </a:r>
            <a:r>
              <a:rPr lang="tr-TR" sz="1600" b="1" dirty="0" smtClean="0"/>
              <a:t> Hastalılarda Yönetim</a:t>
            </a:r>
          </a:p>
          <a:p>
            <a:pPr eaLnBrk="1" hangingPunct="1">
              <a:lnSpc>
                <a:spcPct val="80000"/>
              </a:lnSpc>
            </a:pPr>
            <a:r>
              <a:rPr lang="tr-TR" sz="1600" b="1" dirty="0" smtClean="0"/>
              <a:t>TJOD İstanbul 14.10.2018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3276600" y="2286000"/>
            <a:ext cx="2286000" cy="15462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7" name="Picture 5" descr="C:\Documents and Settings\Administrator\Desktop\istanbul tıp 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362200"/>
            <a:ext cx="12954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5146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75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solidFill>
                  <a:srgbClr val="FF0000"/>
                </a:solidFill>
              </a:rPr>
              <a:t>Kansere </a:t>
            </a:r>
            <a:r>
              <a:rPr lang="tr-TR" sz="4000" dirty="0" err="1" smtClean="0">
                <a:solidFill>
                  <a:srgbClr val="FF0000"/>
                </a:solidFill>
              </a:rPr>
              <a:t>progresyon</a:t>
            </a:r>
            <a:r>
              <a:rPr lang="tr-TR" sz="4000" dirty="0" smtClean="0">
                <a:solidFill>
                  <a:srgbClr val="FF0000"/>
                </a:solidFill>
              </a:rPr>
              <a:t> oranı nedir ?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En önemli </a:t>
            </a:r>
            <a:r>
              <a:rPr lang="tr-TR" sz="2400" dirty="0" err="1" smtClean="0"/>
              <a:t>prognostik</a:t>
            </a:r>
            <a:r>
              <a:rPr lang="tr-TR" sz="2400" dirty="0" smtClean="0"/>
              <a:t> faktör nükleer </a:t>
            </a:r>
            <a:r>
              <a:rPr lang="tr-TR" sz="2400" dirty="0" err="1" smtClean="0"/>
              <a:t>atipidir</a:t>
            </a:r>
            <a:r>
              <a:rPr lang="tr-TR" sz="2400" dirty="0" smtClean="0"/>
              <a:t> </a:t>
            </a:r>
          </a:p>
          <a:p>
            <a:r>
              <a:rPr lang="tr-TR" sz="2400" dirty="0" smtClean="0"/>
              <a:t>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</a:t>
            </a:r>
            <a:r>
              <a:rPr lang="tr-TR" sz="2400" dirty="0" smtClean="0"/>
              <a:t> tanısı alan ve tedavi edilmemiş 170 hasta ortalama 13 yıl (1-27 ) içinde </a:t>
            </a:r>
            <a:r>
              <a:rPr lang="tr-TR" sz="2400" dirty="0" err="1" smtClean="0"/>
              <a:t>opere</a:t>
            </a:r>
            <a:r>
              <a:rPr lang="tr-TR" sz="2400" dirty="0" smtClean="0"/>
              <a:t> edilmiş.</a:t>
            </a:r>
          </a:p>
          <a:p>
            <a:endParaRPr lang="tr-TR" sz="2400" dirty="0" smtClean="0"/>
          </a:p>
          <a:p>
            <a:r>
              <a:rPr lang="tr-TR" sz="2400" dirty="0" smtClean="0">
                <a:solidFill>
                  <a:srgbClr val="0033CC"/>
                </a:solidFill>
              </a:rPr>
              <a:t>Basit </a:t>
            </a:r>
            <a:r>
              <a:rPr lang="tr-TR" sz="2400" dirty="0" err="1" smtClean="0">
                <a:solidFill>
                  <a:srgbClr val="0033CC"/>
                </a:solidFill>
              </a:rPr>
              <a:t>atipisiz</a:t>
            </a:r>
            <a:r>
              <a:rPr lang="tr-TR" sz="2400" dirty="0" smtClean="0">
                <a:solidFill>
                  <a:srgbClr val="0033CC"/>
                </a:solidFill>
              </a:rPr>
              <a:t>      1/93		 %1</a:t>
            </a:r>
          </a:p>
          <a:p>
            <a:r>
              <a:rPr lang="tr-TR" sz="2400" dirty="0" err="1" smtClean="0">
                <a:solidFill>
                  <a:srgbClr val="0033CC"/>
                </a:solidFill>
              </a:rPr>
              <a:t>Komplek</a:t>
            </a:r>
            <a:r>
              <a:rPr lang="tr-TR" sz="2400" dirty="0" smtClean="0">
                <a:solidFill>
                  <a:srgbClr val="0033CC"/>
                </a:solidFill>
              </a:rPr>
              <a:t> </a:t>
            </a:r>
            <a:r>
              <a:rPr lang="tr-TR" sz="2400" dirty="0" err="1" smtClean="0">
                <a:solidFill>
                  <a:srgbClr val="0033CC"/>
                </a:solidFill>
              </a:rPr>
              <a:t>atipisiz</a:t>
            </a:r>
            <a:r>
              <a:rPr lang="tr-TR" sz="2400" dirty="0" smtClean="0">
                <a:solidFill>
                  <a:srgbClr val="0033CC"/>
                </a:solidFill>
              </a:rPr>
              <a:t> 1/19 		 %3</a:t>
            </a:r>
          </a:p>
          <a:p>
            <a:r>
              <a:rPr lang="tr-TR" sz="2400" dirty="0" smtClean="0">
                <a:solidFill>
                  <a:srgbClr val="0033CC"/>
                </a:solidFill>
              </a:rPr>
              <a:t>Basit </a:t>
            </a:r>
            <a:r>
              <a:rPr lang="tr-TR" sz="2400" dirty="0" err="1" smtClean="0">
                <a:solidFill>
                  <a:srgbClr val="0033CC"/>
                </a:solidFill>
              </a:rPr>
              <a:t>atipili</a:t>
            </a:r>
            <a:r>
              <a:rPr lang="tr-TR" sz="2400" dirty="0" smtClean="0">
                <a:solidFill>
                  <a:srgbClr val="0033CC"/>
                </a:solidFill>
              </a:rPr>
              <a:t>        1/13		 %8</a:t>
            </a:r>
          </a:p>
          <a:p>
            <a:r>
              <a:rPr lang="tr-TR" sz="2400" dirty="0" smtClean="0">
                <a:solidFill>
                  <a:srgbClr val="0033CC"/>
                </a:solidFill>
              </a:rPr>
              <a:t>Kompleks </a:t>
            </a:r>
            <a:r>
              <a:rPr lang="tr-TR" sz="2400" dirty="0" err="1" smtClean="0">
                <a:solidFill>
                  <a:srgbClr val="0033CC"/>
                </a:solidFill>
              </a:rPr>
              <a:t>atipili</a:t>
            </a:r>
            <a:r>
              <a:rPr lang="tr-TR" sz="2400" dirty="0" smtClean="0">
                <a:solidFill>
                  <a:srgbClr val="0033CC"/>
                </a:solidFill>
              </a:rPr>
              <a:t> 10/35 		 %29 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1066800" y="5996226"/>
            <a:ext cx="7620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400" dirty="0" smtClean="0">
                <a:solidFill>
                  <a:schemeClr val="bg2"/>
                </a:solidFill>
                <a:hlinkClick r:id="rId3"/>
              </a:rPr>
              <a:t>Kurman RJ,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Kaminski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PF,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Norris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HJ.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The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behavior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of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endometrial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hyperplasia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. A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long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-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term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study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of "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untreated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"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hyperplasia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in 170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patients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. </a:t>
            </a:r>
            <a:r>
              <a:rPr lang="tr-TR" sz="1400" dirty="0" err="1" smtClean="0">
                <a:solidFill>
                  <a:schemeClr val="bg2"/>
                </a:solidFill>
                <a:hlinkClick r:id="rId3"/>
              </a:rPr>
              <a:t>Cancer</a:t>
            </a:r>
            <a:r>
              <a:rPr lang="tr-TR" sz="1400" dirty="0" smtClean="0">
                <a:solidFill>
                  <a:schemeClr val="bg2"/>
                </a:solidFill>
                <a:hlinkClick r:id="rId3"/>
              </a:rPr>
              <a:t> 1985; 56:403.</a:t>
            </a:r>
            <a:endParaRPr lang="tr-TR" sz="1400" dirty="0" smtClean="0">
              <a:solidFill>
                <a:schemeClr val="bg2"/>
              </a:solidFill>
            </a:endParaRPr>
          </a:p>
          <a:p>
            <a:endParaRPr lang="tr-TR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Kansere </a:t>
            </a:r>
            <a:r>
              <a:rPr lang="tr-TR" dirty="0" err="1" smtClean="0">
                <a:solidFill>
                  <a:srgbClr val="FF0000"/>
                </a:solidFill>
              </a:rPr>
              <a:t>Progresyon</a:t>
            </a:r>
            <a:r>
              <a:rPr lang="tr-TR" dirty="0" smtClean="0">
                <a:solidFill>
                  <a:srgbClr val="FF0000"/>
                </a:solidFill>
              </a:rPr>
              <a:t> Oranı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19 yıllık başka bir çalışmada </a:t>
            </a:r>
            <a:r>
              <a:rPr lang="tr-TR" sz="2400" dirty="0" err="1" smtClean="0"/>
              <a:t>atipi</a:t>
            </a:r>
            <a:r>
              <a:rPr lang="tr-TR" sz="2400" dirty="0" smtClean="0"/>
              <a:t> varlığında kansere </a:t>
            </a:r>
            <a:r>
              <a:rPr lang="tr-TR" sz="2400" dirty="0" err="1" smtClean="0"/>
              <a:t>progresyon</a:t>
            </a:r>
            <a:r>
              <a:rPr lang="tr-TR" sz="2400" dirty="0" smtClean="0"/>
              <a:t> oranı daha fazla (%28 vs %5)</a:t>
            </a:r>
          </a:p>
          <a:p>
            <a:pPr lvl="1">
              <a:buNone/>
            </a:pPr>
            <a:r>
              <a:rPr lang="tr-TR" sz="2000" dirty="0" smtClean="0"/>
              <a:t>					</a:t>
            </a:r>
            <a:r>
              <a:rPr lang="tr-TR" sz="1800" dirty="0" err="1" smtClean="0">
                <a:solidFill>
                  <a:srgbClr val="0033CC"/>
                </a:solidFill>
              </a:rPr>
              <a:t>Lacey</a:t>
            </a:r>
            <a:r>
              <a:rPr lang="tr-TR" sz="1800" dirty="0" smtClean="0">
                <a:solidFill>
                  <a:srgbClr val="0033CC"/>
                </a:solidFill>
              </a:rPr>
              <a:t> JV </a:t>
            </a:r>
            <a:r>
              <a:rPr lang="tr-TR" sz="1800" dirty="0" err="1" smtClean="0">
                <a:solidFill>
                  <a:srgbClr val="0033CC"/>
                </a:solidFill>
              </a:rPr>
              <a:t>JrJ</a:t>
            </a:r>
            <a:r>
              <a:rPr lang="tr-TR" sz="1800" dirty="0" smtClean="0">
                <a:solidFill>
                  <a:srgbClr val="0033CC"/>
                </a:solidFill>
              </a:rPr>
              <a:t> </a:t>
            </a:r>
            <a:r>
              <a:rPr lang="tr-TR" sz="1800" dirty="0" err="1" smtClean="0">
                <a:solidFill>
                  <a:srgbClr val="0033CC"/>
                </a:solidFill>
              </a:rPr>
              <a:t>Clin</a:t>
            </a:r>
            <a:r>
              <a:rPr lang="tr-TR" sz="1800" dirty="0" smtClean="0">
                <a:solidFill>
                  <a:srgbClr val="0033CC"/>
                </a:solidFill>
              </a:rPr>
              <a:t> </a:t>
            </a:r>
            <a:r>
              <a:rPr lang="tr-TR" sz="1800" dirty="0" err="1" smtClean="0">
                <a:solidFill>
                  <a:srgbClr val="0033CC"/>
                </a:solidFill>
              </a:rPr>
              <a:t>Oncol</a:t>
            </a:r>
            <a:r>
              <a:rPr lang="tr-TR" sz="1800" dirty="0" smtClean="0">
                <a:solidFill>
                  <a:srgbClr val="0033CC"/>
                </a:solidFill>
              </a:rPr>
              <a:t> 2010</a:t>
            </a:r>
            <a:endParaRPr lang="tr-TR" sz="2000" dirty="0" smtClean="0">
              <a:solidFill>
                <a:srgbClr val="0033CC"/>
              </a:solidFill>
            </a:endParaRPr>
          </a:p>
          <a:p>
            <a:pPr lvl="1"/>
            <a:r>
              <a:rPr lang="tr-TR" sz="2000" dirty="0" smtClean="0"/>
              <a:t>Ortalama kansere </a:t>
            </a:r>
            <a:r>
              <a:rPr lang="tr-TR" sz="2000" dirty="0" err="1" smtClean="0"/>
              <a:t>progresyon</a:t>
            </a:r>
            <a:r>
              <a:rPr lang="tr-TR" sz="2000" dirty="0" smtClean="0"/>
              <a:t> zamanı 6 yıl olarak bulunmuş</a:t>
            </a:r>
          </a:p>
          <a:p>
            <a:pPr lvl="1"/>
            <a:endParaRPr lang="tr-TR" sz="2000" dirty="0" smtClean="0"/>
          </a:p>
          <a:p>
            <a:r>
              <a:rPr lang="tr-TR" sz="2400" dirty="0" smtClean="0"/>
              <a:t>2572 olguluk </a:t>
            </a:r>
            <a:r>
              <a:rPr lang="tr-TR" sz="2400" dirty="0" err="1" smtClean="0"/>
              <a:t>atipik</a:t>
            </a:r>
            <a:r>
              <a:rPr lang="tr-TR" sz="2400" dirty="0" smtClean="0"/>
              <a:t>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</a:t>
            </a:r>
            <a:r>
              <a:rPr lang="tr-TR" sz="2400" dirty="0" smtClean="0"/>
              <a:t> serisinde </a:t>
            </a:r>
            <a:r>
              <a:rPr lang="tr-TR" sz="2400" dirty="0" err="1" smtClean="0"/>
              <a:t>histerektomide</a:t>
            </a:r>
            <a:r>
              <a:rPr lang="tr-TR" sz="2400" dirty="0" smtClean="0"/>
              <a:t> %43 oranında </a:t>
            </a:r>
            <a:r>
              <a:rPr lang="tr-TR" sz="2400" dirty="0" err="1" smtClean="0"/>
              <a:t>endometrium</a:t>
            </a:r>
            <a:r>
              <a:rPr lang="tr-TR" sz="2400" dirty="0" smtClean="0"/>
              <a:t> kanseri saptanmış </a:t>
            </a:r>
          </a:p>
          <a:p>
            <a:pPr lvl="0">
              <a:buNone/>
            </a:pPr>
            <a:r>
              <a:rPr lang="tr-TR" sz="2400" dirty="0" smtClean="0"/>
              <a:t>					</a:t>
            </a:r>
            <a:r>
              <a:rPr lang="tr-TR" sz="1800" dirty="0" err="1" smtClean="0">
                <a:solidFill>
                  <a:srgbClr val="0033CC"/>
                </a:solidFill>
              </a:rPr>
              <a:t>Trimble</a:t>
            </a:r>
            <a:r>
              <a:rPr lang="tr-TR" sz="1800" dirty="0" smtClean="0">
                <a:solidFill>
                  <a:srgbClr val="0033CC"/>
                </a:solidFill>
              </a:rPr>
              <a:t> CL. </a:t>
            </a:r>
            <a:r>
              <a:rPr lang="tr-TR" sz="1800" dirty="0" err="1" smtClean="0">
                <a:solidFill>
                  <a:srgbClr val="0033CC"/>
                </a:solidFill>
              </a:rPr>
              <a:t>Cancer</a:t>
            </a:r>
            <a:r>
              <a:rPr lang="tr-TR" sz="1800" dirty="0" smtClean="0">
                <a:solidFill>
                  <a:srgbClr val="0033CC"/>
                </a:solidFill>
              </a:rPr>
              <a:t> 2006</a:t>
            </a:r>
            <a:endParaRPr lang="tr-TR" sz="2400" dirty="0" smtClean="0">
              <a:solidFill>
                <a:srgbClr val="0033CC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Atipik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endometrial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tr-TR" sz="2800" dirty="0">
                <a:latin typeface="Arial" charset="0"/>
              </a:rPr>
              <a:t>306 hasta </a:t>
            </a:r>
            <a:r>
              <a:rPr lang="tr-TR" sz="2800" dirty="0" err="1">
                <a:latin typeface="Arial" charset="0"/>
              </a:rPr>
              <a:t>opere</a:t>
            </a:r>
            <a:endParaRPr lang="tr-TR" sz="2800" dirty="0">
              <a:latin typeface="Arial" charset="0"/>
            </a:endParaRPr>
          </a:p>
          <a:p>
            <a:pPr lvl="1">
              <a:lnSpc>
                <a:spcPct val="80000"/>
              </a:lnSpc>
            </a:pPr>
            <a:r>
              <a:rPr lang="tr-TR" sz="2800" dirty="0">
                <a:latin typeface="Arial" charset="0"/>
              </a:rPr>
              <a:t>%43 </a:t>
            </a:r>
            <a:r>
              <a:rPr lang="tr-TR" sz="2800" dirty="0" err="1">
                <a:latin typeface="Arial" charset="0"/>
              </a:rPr>
              <a:t>invaziv</a:t>
            </a:r>
            <a:r>
              <a:rPr lang="tr-TR" sz="2800" dirty="0">
                <a:latin typeface="Arial" charset="0"/>
              </a:rPr>
              <a:t> kanser</a:t>
            </a:r>
          </a:p>
          <a:p>
            <a:pPr lvl="2">
              <a:lnSpc>
                <a:spcPct val="80000"/>
              </a:lnSpc>
            </a:pPr>
            <a:r>
              <a:rPr lang="tr-TR" sz="2800" dirty="0">
                <a:latin typeface="Arial" charset="0"/>
              </a:rPr>
              <a:t>%63 1A </a:t>
            </a:r>
            <a:r>
              <a:rPr lang="tr-TR" sz="2800" dirty="0" err="1">
                <a:latin typeface="Arial" charset="0"/>
              </a:rPr>
              <a:t>grade</a:t>
            </a:r>
            <a:r>
              <a:rPr lang="tr-TR" sz="2800" dirty="0">
                <a:latin typeface="Arial" charset="0"/>
              </a:rPr>
              <a:t> 1</a:t>
            </a:r>
          </a:p>
          <a:p>
            <a:pPr lvl="2">
              <a:lnSpc>
                <a:spcPct val="80000"/>
              </a:lnSpc>
            </a:pPr>
            <a:r>
              <a:rPr lang="tr-TR" sz="2800" dirty="0">
                <a:latin typeface="Arial" charset="0"/>
              </a:rPr>
              <a:t>%31 1B</a:t>
            </a:r>
          </a:p>
          <a:p>
            <a:pPr lvl="2">
              <a:lnSpc>
                <a:spcPct val="80000"/>
              </a:lnSpc>
            </a:pPr>
            <a:r>
              <a:rPr lang="tr-TR" sz="2800" dirty="0">
                <a:latin typeface="Arial" charset="0"/>
              </a:rPr>
              <a:t>%11 1C</a:t>
            </a:r>
          </a:p>
          <a:p>
            <a:pPr lvl="2">
              <a:lnSpc>
                <a:spcPct val="80000"/>
              </a:lnSpc>
            </a:pPr>
            <a:endParaRPr lang="tr-TR" sz="2800" dirty="0">
              <a:latin typeface="Arial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None/>
            </a:pPr>
            <a:endParaRPr lang="tr-TR" sz="28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tr-TR" sz="2800" i="1" dirty="0">
                <a:solidFill>
                  <a:schemeClr val="bg2"/>
                </a:solidFill>
                <a:latin typeface="Arial" charset="0"/>
              </a:rPr>
              <a:t>Hasta </a:t>
            </a:r>
            <a:r>
              <a:rPr lang="tr-TR" sz="2800" i="1" dirty="0" err="1">
                <a:solidFill>
                  <a:schemeClr val="bg2"/>
                </a:solidFill>
                <a:latin typeface="Arial" charset="0"/>
              </a:rPr>
              <a:t>malignite</a:t>
            </a:r>
            <a:r>
              <a:rPr lang="tr-TR" sz="2800" i="1" dirty="0">
                <a:solidFill>
                  <a:schemeClr val="bg2"/>
                </a:solidFill>
                <a:latin typeface="Arial" charset="0"/>
              </a:rPr>
              <a:t> olasılığı konusunda bilgilendirilmeli!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EIN Sistemi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EIN sistemi 2000 yılında bir uluslararası </a:t>
            </a:r>
            <a:r>
              <a:rPr lang="tr-TR" sz="2800" dirty="0" err="1" smtClean="0"/>
              <a:t>jinekopatolog</a:t>
            </a:r>
            <a:r>
              <a:rPr lang="tr-TR" sz="2800" dirty="0" smtClean="0"/>
              <a:t> grubu  tarafından önerilmiş.</a:t>
            </a:r>
          </a:p>
          <a:p>
            <a:r>
              <a:rPr lang="tr-TR" sz="2800" dirty="0" smtClean="0"/>
              <a:t>Geniş  ölçüde kabul görmüş ve bazı merkezlerde  kullanılmaya başlanmış</a:t>
            </a:r>
          </a:p>
          <a:p>
            <a:r>
              <a:rPr lang="tr-TR" sz="2800" dirty="0" smtClean="0"/>
              <a:t>Klinik yönetime ışık tutmak için iki ayrı grup </a:t>
            </a:r>
            <a:r>
              <a:rPr lang="tr-TR" sz="2800" dirty="0" err="1" smtClean="0"/>
              <a:t>endometrial</a:t>
            </a:r>
            <a:r>
              <a:rPr lang="tr-TR" sz="2800" dirty="0" smtClean="0"/>
              <a:t> patolojiyi ortaya atmışlar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057400" y="5715000"/>
            <a:ext cx="6934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600" dirty="0" err="1" smtClean="0">
                <a:hlinkClick r:id="rId2"/>
              </a:rPr>
              <a:t>Mutter</a:t>
            </a:r>
            <a:r>
              <a:rPr lang="tr-TR" sz="1600" dirty="0" smtClean="0">
                <a:hlinkClick r:id="rId2"/>
              </a:rPr>
              <a:t> GL. </a:t>
            </a:r>
            <a:r>
              <a:rPr lang="tr-TR" sz="1600" dirty="0" err="1" smtClean="0">
                <a:hlinkClick r:id="rId2"/>
              </a:rPr>
              <a:t>Endometrial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intraepithelial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neoplasia</a:t>
            </a:r>
            <a:r>
              <a:rPr lang="tr-TR" sz="1600" dirty="0" smtClean="0">
                <a:hlinkClick r:id="rId2"/>
              </a:rPr>
              <a:t> (EIN): </a:t>
            </a:r>
            <a:r>
              <a:rPr lang="tr-TR" sz="1600" dirty="0" err="1" smtClean="0">
                <a:hlinkClick r:id="rId2"/>
              </a:rPr>
              <a:t>will</a:t>
            </a:r>
            <a:r>
              <a:rPr lang="tr-TR" sz="1600" dirty="0" smtClean="0">
                <a:hlinkClick r:id="rId2"/>
              </a:rPr>
              <a:t> it </a:t>
            </a:r>
            <a:r>
              <a:rPr lang="tr-TR" sz="1600" dirty="0" err="1" smtClean="0">
                <a:hlinkClick r:id="rId2"/>
              </a:rPr>
              <a:t>bring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order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to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chaos</a:t>
            </a:r>
            <a:r>
              <a:rPr lang="tr-TR" sz="1600" dirty="0" smtClean="0">
                <a:hlinkClick r:id="rId2"/>
              </a:rPr>
              <a:t>? </a:t>
            </a:r>
            <a:r>
              <a:rPr lang="tr-TR" sz="1600" dirty="0" err="1" smtClean="0">
                <a:hlinkClick r:id="rId2"/>
              </a:rPr>
              <a:t>The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Endometrial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Collaborative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Group</a:t>
            </a:r>
            <a:r>
              <a:rPr lang="tr-TR" sz="1600" dirty="0" smtClean="0">
                <a:hlinkClick r:id="rId2"/>
              </a:rPr>
              <a:t>. </a:t>
            </a:r>
            <a:r>
              <a:rPr lang="tr-TR" sz="1600" dirty="0" err="1" smtClean="0">
                <a:hlinkClick r:id="rId2"/>
              </a:rPr>
              <a:t>Gynecol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Oncol</a:t>
            </a:r>
            <a:r>
              <a:rPr lang="tr-TR" sz="1600" dirty="0" smtClean="0">
                <a:hlinkClick r:id="rId2"/>
              </a:rPr>
              <a:t> 2000; 76:287.</a:t>
            </a:r>
            <a:endParaRPr lang="tr-TR" sz="1600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1- </a:t>
            </a:r>
            <a:r>
              <a:rPr lang="tr-TR" dirty="0" err="1" smtClean="0">
                <a:solidFill>
                  <a:srgbClr val="FF0000"/>
                </a:solidFill>
              </a:rPr>
              <a:t>Endometrial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Tipik olarak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anovulasyon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veya uzamış östrojen etkisine 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bağlı  patolojilerdir</a:t>
            </a:r>
          </a:p>
          <a:p>
            <a:endParaRPr lang="tr-TR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Morfoloji olarak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proliferatif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endometriumdan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kistik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glanduler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hiperplazi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basit </a:t>
            </a:r>
            <a:r>
              <a:rPr lang="tr-TR" sz="2800" i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hiperplaziye</a:t>
            </a:r>
            <a:r>
              <a:rPr lang="tr-TR" sz="2800" i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kadar değişir.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2- </a:t>
            </a:r>
            <a:r>
              <a:rPr lang="tr-TR" sz="3600" dirty="0" err="1" smtClean="0">
                <a:solidFill>
                  <a:srgbClr val="FF0000"/>
                </a:solidFill>
              </a:rPr>
              <a:t>Endometrial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Intraepitelial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Neoplazi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2935287"/>
          </a:xfrm>
        </p:spPr>
        <p:txBody>
          <a:bodyPr/>
          <a:lstStyle/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Endometriumun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prekanseröz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lezyonları</a:t>
            </a:r>
          </a:p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Epitelial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kalınlaşmalar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stromanın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yerini alır ve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stroma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toplam doku volümünün 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stroma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+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epitel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gland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lümeni)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%50’sinden daha azını oluşturur</a:t>
            </a:r>
          </a:p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Stroma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volümü </a:t>
            </a:r>
            <a:r>
              <a:rPr lang="tr-T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komputerize</a:t>
            </a:r>
            <a:r>
              <a:rPr lang="tr-T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morfometrik</a:t>
            </a:r>
            <a:r>
              <a:rPr lang="tr-TR" sz="24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analizler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kullanılarak ölçülür ve D skoru olarak ifade edilir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EIN tanısı için özel ekipman ve çok iyi eğitilmiş personel gerekir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Text Box 2"/>
          <p:cNvSpPr txBox="1">
            <a:spLocks noChangeArrowheads="1"/>
          </p:cNvSpPr>
          <p:nvPr/>
        </p:nvSpPr>
        <p:spPr bwMode="auto">
          <a:xfrm>
            <a:off x="1331913" y="333375"/>
            <a:ext cx="6030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r>
              <a:rPr lang="tr-TR" sz="4000" dirty="0" err="1">
                <a:solidFill>
                  <a:srgbClr val="FF0000"/>
                </a:solidFill>
                <a:latin typeface="Comic Sans MS" pitchFamily="66" charset="0"/>
              </a:rPr>
              <a:t>Komputerize</a:t>
            </a:r>
            <a:r>
              <a:rPr lang="tr-TR" sz="4000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Comic Sans MS" pitchFamily="66" charset="0"/>
              </a:rPr>
              <a:t>morfometri</a:t>
            </a:r>
            <a:endParaRPr lang="en-US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71363" name="Rectangle 3"/>
          <p:cNvSpPr>
            <a:spLocks noChangeArrowheads="1"/>
          </p:cNvSpPr>
          <p:nvPr/>
        </p:nvSpPr>
        <p:spPr bwMode="auto">
          <a:xfrm>
            <a:off x="1116013" y="4941888"/>
            <a:ext cx="7435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r>
              <a:rPr lang="tr-TR" sz="2800" dirty="0">
                <a:solidFill>
                  <a:srgbClr val="0033CC"/>
                </a:solidFill>
                <a:latin typeface="Comic Sans MS" pitchFamily="66" charset="0"/>
              </a:rPr>
              <a:t>D-Skor=+0.6229+0.0439xVPS-		        </a:t>
            </a:r>
          </a:p>
          <a:p>
            <a:r>
              <a:rPr lang="tr-TR" sz="2800" dirty="0">
                <a:solidFill>
                  <a:srgbClr val="0033CC"/>
                </a:solidFill>
                <a:latin typeface="Comic Sans MS" pitchFamily="66" charset="0"/>
              </a:rPr>
              <a:t>               3.9934xln(SDSNA)-0.1592xOSD</a:t>
            </a:r>
            <a:endParaRPr lang="en-US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71364" name="Rectangle 4"/>
          <p:cNvSpPr>
            <a:spLocks noChangeArrowheads="1"/>
          </p:cNvSpPr>
          <p:nvPr/>
        </p:nvSpPr>
        <p:spPr bwMode="auto">
          <a:xfrm>
            <a:off x="755650" y="2057400"/>
            <a:ext cx="83883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r>
              <a:rPr lang="tr-TR" sz="2000" dirty="0">
                <a:latin typeface="Comic Sans MS" pitchFamily="66" charset="0"/>
              </a:rPr>
              <a:t>D-skorunu belirleyen 3 parametre:</a:t>
            </a:r>
          </a:p>
          <a:p>
            <a:r>
              <a:rPr lang="tr-TR" sz="2000" dirty="0">
                <a:latin typeface="Comic Sans MS" pitchFamily="66" charset="0"/>
              </a:rPr>
              <a:t>	</a:t>
            </a:r>
          </a:p>
          <a:p>
            <a:r>
              <a:rPr lang="tr-TR" sz="2000" dirty="0">
                <a:latin typeface="Comic Sans MS" pitchFamily="66" charset="0"/>
              </a:rPr>
              <a:t>             1)</a:t>
            </a:r>
            <a:r>
              <a:rPr lang="tr-TR" sz="2000" dirty="0" err="1">
                <a:latin typeface="Comic Sans MS" pitchFamily="66" charset="0"/>
              </a:rPr>
              <a:t>Volume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percentage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stroma</a:t>
            </a:r>
            <a:r>
              <a:rPr lang="tr-TR" sz="2000" dirty="0">
                <a:latin typeface="Comic Sans MS" pitchFamily="66" charset="0"/>
              </a:rPr>
              <a:t> (VPS) :</a:t>
            </a:r>
          </a:p>
          <a:p>
            <a:pPr lvl="1"/>
            <a:endParaRPr lang="tr-TR" sz="2000" dirty="0">
              <a:latin typeface="Comic Sans MS" pitchFamily="66" charset="0"/>
            </a:endParaRPr>
          </a:p>
          <a:p>
            <a:pPr lvl="1"/>
            <a:r>
              <a:rPr lang="tr-TR" sz="2000" dirty="0">
                <a:latin typeface="Comic Sans MS" pitchFamily="66" charset="0"/>
              </a:rPr>
              <a:t>            2) </a:t>
            </a:r>
            <a:r>
              <a:rPr lang="tr-TR" sz="2000" dirty="0" err="1">
                <a:latin typeface="Comic Sans MS" pitchFamily="66" charset="0"/>
              </a:rPr>
              <a:t>Outer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surface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area</a:t>
            </a:r>
            <a:r>
              <a:rPr lang="tr-TR" sz="2000" dirty="0">
                <a:latin typeface="Comic Sans MS" pitchFamily="66" charset="0"/>
              </a:rPr>
              <a:t> (OSD): </a:t>
            </a:r>
          </a:p>
          <a:p>
            <a:pPr lvl="1"/>
            <a:endParaRPr lang="tr-TR" sz="2000" dirty="0">
              <a:latin typeface="Comic Sans MS" pitchFamily="66" charset="0"/>
            </a:endParaRPr>
          </a:p>
          <a:p>
            <a:pPr lvl="1"/>
            <a:r>
              <a:rPr lang="tr-TR" sz="2000" dirty="0">
                <a:latin typeface="Comic Sans MS" pitchFamily="66" charset="0"/>
              </a:rPr>
              <a:t>             3) Standart </a:t>
            </a:r>
            <a:r>
              <a:rPr lang="tr-TR" sz="2000" dirty="0" err="1">
                <a:latin typeface="Comic Sans MS" pitchFamily="66" charset="0"/>
              </a:rPr>
              <a:t>deviation</a:t>
            </a:r>
            <a:r>
              <a:rPr lang="tr-TR" sz="2000" dirty="0">
                <a:latin typeface="Comic Sans MS" pitchFamily="66" charset="0"/>
              </a:rPr>
              <a:t> of </a:t>
            </a:r>
            <a:r>
              <a:rPr lang="tr-TR" sz="2000" dirty="0" err="1">
                <a:latin typeface="Comic Sans MS" pitchFamily="66" charset="0"/>
              </a:rPr>
              <a:t>shorter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nuclear</a:t>
            </a:r>
            <a:r>
              <a:rPr lang="tr-TR" sz="2000" dirty="0">
                <a:latin typeface="Comic Sans MS" pitchFamily="66" charset="0"/>
              </a:rPr>
              <a:t> </a:t>
            </a:r>
            <a:r>
              <a:rPr lang="tr-TR" sz="2000" dirty="0" err="1">
                <a:latin typeface="Comic Sans MS" pitchFamily="66" charset="0"/>
              </a:rPr>
              <a:t>axis</a:t>
            </a:r>
            <a:r>
              <a:rPr lang="tr-TR" sz="2000" dirty="0">
                <a:latin typeface="Comic Sans MS" pitchFamily="66" charset="0"/>
              </a:rPr>
              <a:t> (SDSNA)</a:t>
            </a:r>
          </a:p>
          <a:p>
            <a:pPr lvl="1"/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271365" name="Text Box 5"/>
          <p:cNvSpPr txBox="1">
            <a:spLocks noChangeArrowheads="1"/>
          </p:cNvSpPr>
          <p:nvPr/>
        </p:nvSpPr>
        <p:spPr bwMode="auto">
          <a:xfrm>
            <a:off x="323850" y="6165850"/>
            <a:ext cx="8534400" cy="4667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>
                <a:latin typeface="Comic Sans MS" pitchFamily="66" charset="0"/>
              </a:rPr>
              <a:t>D</a:t>
            </a:r>
            <a:r>
              <a:rPr lang="tr-TR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>
                <a:latin typeface="Comic Sans MS" pitchFamily="66" charset="0"/>
              </a:rPr>
              <a:t>skor:   -4…..+4                 &lt; 1    progresonun gösterir(EIN</a:t>
            </a:r>
            <a:r>
              <a:rPr lang="tr-TR">
                <a:solidFill>
                  <a:schemeClr val="bg1"/>
                </a:solidFill>
                <a:latin typeface="Comic Sans MS" pitchFamily="66" charset="0"/>
              </a:rPr>
              <a:t>)</a:t>
            </a:r>
            <a:endParaRPr lang="en-US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3120" y="2362200"/>
            <a:ext cx="3230880" cy="1432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etin kutusu"/>
          <p:cNvSpPr txBox="1"/>
          <p:nvPr/>
        </p:nvSpPr>
        <p:spPr>
          <a:xfrm>
            <a:off x="533400" y="3429000"/>
            <a:ext cx="7924800" cy="166199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chemeClr val="bg1"/>
                </a:solidFill>
              </a:rPr>
              <a:t>D skoru</a:t>
            </a:r>
          </a:p>
          <a:p>
            <a:pPr lvl="1"/>
            <a:r>
              <a:rPr lang="tr-TR" sz="2000" dirty="0" err="1" smtClean="0">
                <a:solidFill>
                  <a:schemeClr val="bg1"/>
                </a:solidFill>
              </a:rPr>
              <a:t>benign</a:t>
            </a:r>
            <a:r>
              <a:rPr lang="tr-TR" sz="2000" dirty="0" smtClean="0">
                <a:solidFill>
                  <a:schemeClr val="bg1"/>
                </a:solidFill>
              </a:rPr>
              <a:t>			D&gt;1</a:t>
            </a:r>
          </a:p>
          <a:p>
            <a:pPr lvl="1"/>
            <a:r>
              <a:rPr lang="tr-TR" sz="2000" dirty="0" err="1" smtClean="0">
                <a:solidFill>
                  <a:schemeClr val="bg1"/>
                </a:solidFill>
              </a:rPr>
              <a:t>Intermediate</a:t>
            </a:r>
            <a:r>
              <a:rPr lang="tr-TR" sz="2000" dirty="0" smtClean="0">
                <a:solidFill>
                  <a:schemeClr val="bg1"/>
                </a:solidFill>
              </a:rPr>
              <a:t>		1&gt;D&gt;0&gt;</a:t>
            </a:r>
          </a:p>
          <a:p>
            <a:pPr lvl="1"/>
            <a:r>
              <a:rPr lang="tr-TR" sz="2000" dirty="0" err="1" smtClean="0">
                <a:solidFill>
                  <a:schemeClr val="bg1"/>
                </a:solidFill>
              </a:rPr>
              <a:t>Malign</a:t>
            </a:r>
            <a:r>
              <a:rPr lang="tr-TR" sz="2000" dirty="0" smtClean="0">
                <a:solidFill>
                  <a:schemeClr val="bg1"/>
                </a:solidFill>
              </a:rPr>
              <a:t> 			D&lt;0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252503" cy="611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8836891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solidFill>
                  <a:srgbClr val="FF0000"/>
                </a:solidFill>
              </a:rPr>
              <a:t>EIN ve WHO Sistemi Kıyaslaması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Basit </a:t>
            </a:r>
            <a:r>
              <a:rPr lang="tr-TR" sz="2400" dirty="0" err="1" smtClean="0"/>
              <a:t>hiperplazilerin</a:t>
            </a:r>
            <a:r>
              <a:rPr lang="tr-TR" sz="2400" dirty="0" smtClean="0"/>
              <a:t> çoğu ve bazı kompleks </a:t>
            </a:r>
            <a:r>
              <a:rPr lang="tr-TR" sz="2400" dirty="0" err="1" smtClean="0"/>
              <a:t>hiperpaziler</a:t>
            </a:r>
            <a:r>
              <a:rPr lang="tr-TR" sz="2400" dirty="0" smtClean="0"/>
              <a:t> EH grubuna girer</a:t>
            </a:r>
          </a:p>
          <a:p>
            <a:r>
              <a:rPr lang="tr-TR" sz="2400" dirty="0" smtClean="0"/>
              <a:t>Pek çok </a:t>
            </a:r>
            <a:r>
              <a:rPr lang="tr-TR" sz="2400" dirty="0" err="1" smtClean="0"/>
              <a:t>atipisiz</a:t>
            </a:r>
            <a:r>
              <a:rPr lang="tr-TR" sz="2400" dirty="0" smtClean="0"/>
              <a:t> kompleks ve </a:t>
            </a:r>
            <a:r>
              <a:rPr lang="tr-TR" sz="2400" dirty="0" err="1" smtClean="0"/>
              <a:t>atipili</a:t>
            </a:r>
            <a:r>
              <a:rPr lang="tr-TR" sz="2400" dirty="0" smtClean="0"/>
              <a:t> komplekslerin tamamı EIN grubuna girer</a:t>
            </a:r>
          </a:p>
          <a:p>
            <a:r>
              <a:rPr lang="tr-TR" sz="2400" dirty="0" smtClean="0"/>
              <a:t>EIN sisteminin </a:t>
            </a:r>
            <a:r>
              <a:rPr lang="tr-TR" sz="2400" i="1" dirty="0" err="1" smtClean="0">
                <a:solidFill>
                  <a:srgbClr val="C00000"/>
                </a:solidFill>
              </a:rPr>
              <a:t>inter</a:t>
            </a:r>
            <a:r>
              <a:rPr lang="tr-TR" sz="2400" i="1" dirty="0" smtClean="0">
                <a:solidFill>
                  <a:srgbClr val="C00000"/>
                </a:solidFill>
              </a:rPr>
              <a:t>-</a:t>
            </a:r>
            <a:r>
              <a:rPr lang="tr-TR" sz="2400" i="1" dirty="0" err="1" smtClean="0">
                <a:solidFill>
                  <a:srgbClr val="C00000"/>
                </a:solidFill>
              </a:rPr>
              <a:t>obzerver</a:t>
            </a:r>
            <a:r>
              <a:rPr lang="tr-TR" sz="2400" i="1" dirty="0" smtClean="0">
                <a:solidFill>
                  <a:srgbClr val="C00000"/>
                </a:solidFill>
              </a:rPr>
              <a:t> uyumu ve tekrarlanabilirliği  </a:t>
            </a:r>
            <a:r>
              <a:rPr lang="tr-TR" sz="2400" dirty="0" smtClean="0"/>
              <a:t>daha iyidir ve kansere gidişi daha iyi gösterir</a:t>
            </a:r>
            <a:endParaRPr lang="tr-TR" sz="2800" dirty="0" smtClean="0"/>
          </a:p>
          <a:p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2362200" y="57912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tr-TR" sz="1600" dirty="0" err="1" smtClean="0">
                <a:hlinkClick r:id="rId2"/>
              </a:rPr>
              <a:t>Mutter</a:t>
            </a:r>
            <a:r>
              <a:rPr lang="tr-TR" sz="1600" dirty="0" smtClean="0">
                <a:hlinkClick r:id="rId2"/>
              </a:rPr>
              <a:t> GL  </a:t>
            </a:r>
            <a:r>
              <a:rPr lang="tr-TR" sz="1600" dirty="0" err="1" smtClean="0">
                <a:hlinkClick r:id="rId2"/>
              </a:rPr>
              <a:t>Gynecol</a:t>
            </a:r>
            <a:r>
              <a:rPr lang="tr-TR" sz="1600" dirty="0" smtClean="0">
                <a:hlinkClick r:id="rId2"/>
              </a:rPr>
              <a:t> </a:t>
            </a:r>
            <a:r>
              <a:rPr lang="tr-TR" sz="1600" dirty="0" err="1" smtClean="0">
                <a:hlinkClick r:id="rId2"/>
              </a:rPr>
              <a:t>Oncol</a:t>
            </a:r>
            <a:r>
              <a:rPr lang="tr-TR" sz="1600" dirty="0" smtClean="0">
                <a:hlinkClick r:id="rId2"/>
              </a:rPr>
              <a:t> 2000;</a:t>
            </a:r>
            <a:endParaRPr lang="tr-TR" sz="1600" dirty="0" smtClean="0"/>
          </a:p>
          <a:p>
            <a:pPr algn="r"/>
            <a:r>
              <a:rPr lang="tr-TR" sz="1600" dirty="0" err="1" smtClean="0">
                <a:hlinkClick r:id="rId3"/>
              </a:rPr>
              <a:t>Baak</a:t>
            </a:r>
            <a:r>
              <a:rPr lang="tr-TR" sz="1600" dirty="0" smtClean="0">
                <a:hlinkClick r:id="rId3"/>
              </a:rPr>
              <a:t> JP. </a:t>
            </a:r>
            <a:r>
              <a:rPr lang="tr-TR" sz="1600" dirty="0" err="1" smtClean="0">
                <a:hlinkClick r:id="rId3"/>
              </a:rPr>
              <a:t>Am</a:t>
            </a:r>
            <a:r>
              <a:rPr lang="tr-TR" sz="1600" dirty="0" smtClean="0">
                <a:hlinkClick r:id="rId3"/>
              </a:rPr>
              <a:t> J </a:t>
            </a:r>
            <a:r>
              <a:rPr lang="tr-TR" sz="1600" dirty="0" err="1" smtClean="0">
                <a:hlinkClick r:id="rId3"/>
              </a:rPr>
              <a:t>Surg</a:t>
            </a:r>
            <a:r>
              <a:rPr lang="tr-TR" sz="1600" dirty="0" smtClean="0">
                <a:hlinkClick r:id="rId3"/>
              </a:rPr>
              <a:t> </a:t>
            </a:r>
            <a:r>
              <a:rPr lang="tr-TR" sz="1600" dirty="0" err="1" smtClean="0">
                <a:hlinkClick r:id="rId3"/>
              </a:rPr>
              <a:t>Pathol</a:t>
            </a:r>
            <a:r>
              <a:rPr lang="tr-TR" sz="1600" dirty="0" smtClean="0">
                <a:hlinkClick r:id="rId3"/>
              </a:rPr>
              <a:t> 2001.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Tanım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 smtClean="0"/>
              <a:t>Endometrial</a:t>
            </a:r>
            <a:r>
              <a:rPr lang="tr-TR" sz="2800" dirty="0" smtClean="0"/>
              <a:t> </a:t>
            </a:r>
            <a:r>
              <a:rPr lang="tr-TR" sz="2800" dirty="0" err="1" smtClean="0"/>
              <a:t>glandların</a:t>
            </a:r>
            <a:r>
              <a:rPr lang="tr-TR" sz="2800" dirty="0" smtClean="0"/>
              <a:t> düzensiz boyut ve şekilde </a:t>
            </a:r>
            <a:r>
              <a:rPr lang="tr-TR" sz="2800" i="1" dirty="0" smtClean="0">
                <a:solidFill>
                  <a:schemeClr val="tx2"/>
                </a:solidFill>
              </a:rPr>
              <a:t>fizyolojik olmayan </a:t>
            </a:r>
            <a:r>
              <a:rPr lang="tr-TR" sz="2800" i="1" dirty="0" err="1" smtClean="0">
                <a:solidFill>
                  <a:schemeClr val="tx2"/>
                </a:solidFill>
              </a:rPr>
              <a:t>non</a:t>
            </a:r>
            <a:r>
              <a:rPr lang="tr-TR" sz="2800" i="1" dirty="0" smtClean="0">
                <a:solidFill>
                  <a:schemeClr val="tx2"/>
                </a:solidFill>
              </a:rPr>
              <a:t>-</a:t>
            </a:r>
            <a:r>
              <a:rPr lang="tr-TR" sz="2800" i="1" dirty="0" err="1" smtClean="0">
                <a:solidFill>
                  <a:schemeClr val="tx2"/>
                </a:solidFill>
              </a:rPr>
              <a:t>invaziv</a:t>
            </a:r>
            <a:r>
              <a:rPr lang="tr-TR" sz="2800" i="1" dirty="0" smtClean="0">
                <a:solidFill>
                  <a:schemeClr val="tx2"/>
                </a:solidFill>
              </a:rPr>
              <a:t> </a:t>
            </a:r>
            <a:r>
              <a:rPr lang="tr-TR" sz="2800" i="1" dirty="0" err="1" smtClean="0">
                <a:solidFill>
                  <a:schemeClr val="tx2"/>
                </a:solidFill>
              </a:rPr>
              <a:t>proliferasyonudur</a:t>
            </a:r>
            <a:endParaRPr lang="tr-TR" sz="2800" dirty="0" smtClean="0"/>
          </a:p>
          <a:p>
            <a:pPr lvl="1"/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gland</a:t>
            </a:r>
            <a:r>
              <a:rPr lang="tr-TR" sz="2400" dirty="0" smtClean="0"/>
              <a:t> / </a:t>
            </a:r>
            <a:r>
              <a:rPr lang="tr-TR" sz="2400" dirty="0" err="1" smtClean="0"/>
              <a:t>stroma</a:t>
            </a:r>
            <a:r>
              <a:rPr lang="tr-TR" sz="2400" dirty="0" smtClean="0"/>
              <a:t> oranında artma vardır</a:t>
            </a:r>
          </a:p>
          <a:p>
            <a:r>
              <a:rPr lang="tr-TR" sz="2800" b="1" u="sng" dirty="0" smtClean="0"/>
              <a:t>Temel </a:t>
            </a:r>
            <a:r>
              <a:rPr lang="tr-TR" sz="2800" b="1" u="sng" dirty="0" err="1" smtClean="0"/>
              <a:t>sebeb</a:t>
            </a:r>
            <a:r>
              <a:rPr lang="tr-TR" sz="2800" b="1" u="sng" dirty="0" smtClean="0"/>
              <a:t>: </a:t>
            </a:r>
            <a:r>
              <a:rPr lang="tr-TR" sz="2800" dirty="0" err="1" smtClean="0"/>
              <a:t>progesteronla</a:t>
            </a:r>
            <a:r>
              <a:rPr lang="tr-TR" sz="2800" dirty="0" smtClean="0"/>
              <a:t> karşılanmamış sürekli östrojen </a:t>
            </a:r>
            <a:r>
              <a:rPr lang="tr-TR" sz="2800" dirty="0" err="1" smtClean="0"/>
              <a:t>stimulasyonu</a:t>
            </a:r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038600" y="59436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err="1" smtClean="0">
                <a:latin typeface="Arial" charset="0"/>
              </a:rPr>
              <a:t>Tresserra</a:t>
            </a:r>
            <a:r>
              <a:rPr lang="tr-TR" i="1" dirty="0" smtClean="0">
                <a:latin typeface="Arial" charset="0"/>
              </a:rPr>
              <a:t> F, </a:t>
            </a:r>
            <a:r>
              <a:rPr lang="tr-TR" i="1" dirty="0" err="1" smtClean="0">
                <a:latin typeface="Arial" charset="0"/>
              </a:rPr>
              <a:t>Gynecologic</a:t>
            </a:r>
            <a:r>
              <a:rPr lang="tr-TR" i="1" dirty="0" smtClean="0">
                <a:latin typeface="Arial" charset="0"/>
              </a:rPr>
              <a:t> </a:t>
            </a:r>
            <a:r>
              <a:rPr lang="tr-TR" i="1" dirty="0" err="1" smtClean="0">
                <a:latin typeface="Arial" charset="0"/>
              </a:rPr>
              <a:t>Oncology</a:t>
            </a:r>
            <a:r>
              <a:rPr lang="tr-TR" i="1" dirty="0" smtClean="0">
                <a:latin typeface="Arial" charset="0"/>
              </a:rPr>
              <a:t>, 2003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EIN vs WHO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EIN sistemi kansere </a:t>
            </a:r>
            <a:r>
              <a:rPr lang="tr-TR" sz="2400" dirty="0" err="1" smtClean="0"/>
              <a:t>progresyonu</a:t>
            </a:r>
            <a:r>
              <a:rPr lang="tr-TR" sz="2400" dirty="0" smtClean="0"/>
              <a:t> daha iyi gösteriyor</a:t>
            </a:r>
          </a:p>
          <a:p>
            <a:pPr lvl="1"/>
            <a:r>
              <a:rPr lang="tr-TR" sz="2000" dirty="0" smtClean="0"/>
              <a:t>EIN kullanıldığında  kansere </a:t>
            </a:r>
            <a:r>
              <a:rPr lang="tr-TR" sz="2000" dirty="0" err="1" smtClean="0"/>
              <a:t>progresyon</a:t>
            </a:r>
            <a:r>
              <a:rPr lang="tr-TR" sz="2000" dirty="0" smtClean="0"/>
              <a:t> EH %0.6 (2/359) , EIN de %19 (22/118)</a:t>
            </a:r>
          </a:p>
          <a:p>
            <a:pPr lvl="1"/>
            <a:r>
              <a:rPr lang="tr-TR" sz="2000" dirty="0" smtClean="0"/>
              <a:t>WHO kullanıldığında </a:t>
            </a:r>
            <a:r>
              <a:rPr lang="tr-TR" sz="2000" dirty="0" err="1" smtClean="0"/>
              <a:t>atipisiz</a:t>
            </a:r>
            <a:r>
              <a:rPr lang="tr-TR" sz="2000" dirty="0" smtClean="0"/>
              <a:t> </a:t>
            </a:r>
            <a:r>
              <a:rPr lang="tr-TR" sz="2000" dirty="0" err="1" smtClean="0"/>
              <a:t>hiperplazide</a:t>
            </a:r>
            <a:r>
              <a:rPr lang="tr-TR" sz="2000" dirty="0" smtClean="0"/>
              <a:t> %2, </a:t>
            </a:r>
            <a:r>
              <a:rPr lang="tr-TR" sz="2000" dirty="0" err="1" smtClean="0"/>
              <a:t>atipik</a:t>
            </a:r>
            <a:r>
              <a:rPr lang="tr-TR" sz="2000" dirty="0" smtClean="0"/>
              <a:t> </a:t>
            </a:r>
            <a:r>
              <a:rPr lang="tr-TR" sz="2000" dirty="0" err="1" smtClean="0"/>
              <a:t>hiperplazi</a:t>
            </a:r>
            <a:r>
              <a:rPr lang="tr-TR" sz="2000" dirty="0" smtClean="0"/>
              <a:t> %13 </a:t>
            </a:r>
          </a:p>
          <a:p>
            <a:pPr lvl="1">
              <a:buNone/>
            </a:pPr>
            <a:r>
              <a:rPr lang="tr-TR" sz="2000" dirty="0" smtClean="0"/>
              <a:t>						</a:t>
            </a:r>
            <a:r>
              <a:rPr lang="tr-TR" sz="2000" dirty="0" err="1" smtClean="0">
                <a:solidFill>
                  <a:srgbClr val="0033CC"/>
                </a:solidFill>
              </a:rPr>
              <a:t>Baak</a:t>
            </a:r>
            <a:r>
              <a:rPr lang="tr-TR" sz="2000" dirty="0" smtClean="0">
                <a:solidFill>
                  <a:srgbClr val="0033CC"/>
                </a:solidFill>
              </a:rPr>
              <a:t> JP. </a:t>
            </a:r>
            <a:r>
              <a:rPr lang="tr-TR" sz="2000" dirty="0" err="1" smtClean="0">
                <a:solidFill>
                  <a:srgbClr val="0033CC"/>
                </a:solidFill>
              </a:rPr>
              <a:t>Cancer</a:t>
            </a:r>
            <a:r>
              <a:rPr lang="tr-TR" sz="2000" dirty="0" smtClean="0">
                <a:solidFill>
                  <a:srgbClr val="0033CC"/>
                </a:solidFill>
              </a:rPr>
              <a:t> 2005</a:t>
            </a:r>
          </a:p>
          <a:p>
            <a:pPr lvl="1">
              <a:buNone/>
            </a:pPr>
            <a:endParaRPr lang="tr-TR" sz="2000" dirty="0" smtClean="0">
              <a:solidFill>
                <a:srgbClr val="0033CC"/>
              </a:solidFill>
            </a:endParaRPr>
          </a:p>
          <a:p>
            <a:r>
              <a:rPr lang="tr-TR" sz="2400" dirty="0" smtClean="0"/>
              <a:t>SGO tedavileri farklı olan patolojileri </a:t>
            </a:r>
            <a:r>
              <a:rPr lang="tr-TR" sz="2400" dirty="0" err="1" smtClean="0"/>
              <a:t>ayırtedebilcek</a:t>
            </a:r>
            <a:r>
              <a:rPr lang="tr-TR" sz="2400" dirty="0" smtClean="0"/>
              <a:t> bir </a:t>
            </a:r>
            <a:r>
              <a:rPr lang="tr-TR" sz="2400" dirty="0" err="1" smtClean="0"/>
              <a:t>teminoloji</a:t>
            </a:r>
            <a:r>
              <a:rPr lang="tr-TR" sz="2400" dirty="0" smtClean="0"/>
              <a:t> kullanılmasını öneriyor : bu kriterlere EIN sistemi daha iyi uyuyor ancak dünyada WHO sistemi daha çok kullanılıyor </a:t>
            </a:r>
          </a:p>
          <a:p>
            <a:pPr lvl="0">
              <a:buNone/>
            </a:pPr>
            <a:r>
              <a:rPr lang="tr-TR" sz="2400" dirty="0" smtClean="0"/>
              <a:t>					</a:t>
            </a:r>
            <a:r>
              <a:rPr lang="tr-TR" sz="2000" dirty="0" err="1" smtClean="0">
                <a:solidFill>
                  <a:srgbClr val="0033CC"/>
                </a:solidFill>
              </a:rPr>
              <a:t>Trimble</a:t>
            </a:r>
            <a:r>
              <a:rPr lang="tr-TR" sz="2000" dirty="0" smtClean="0">
                <a:solidFill>
                  <a:srgbClr val="0033CC"/>
                </a:solidFill>
              </a:rPr>
              <a:t> CL. </a:t>
            </a:r>
            <a:r>
              <a:rPr lang="tr-TR" sz="2000" dirty="0" err="1" smtClean="0">
                <a:solidFill>
                  <a:srgbClr val="0033CC"/>
                </a:solidFill>
              </a:rPr>
              <a:t>Obstet</a:t>
            </a:r>
            <a:r>
              <a:rPr lang="tr-TR" sz="2000" dirty="0" smtClean="0">
                <a:solidFill>
                  <a:srgbClr val="0033CC"/>
                </a:solidFill>
              </a:rPr>
              <a:t> </a:t>
            </a:r>
            <a:r>
              <a:rPr lang="tr-TR" sz="2000" dirty="0" err="1" smtClean="0">
                <a:solidFill>
                  <a:srgbClr val="0033CC"/>
                </a:solidFill>
              </a:rPr>
              <a:t>Gynecol</a:t>
            </a:r>
            <a:r>
              <a:rPr lang="tr-TR" sz="2000" dirty="0" smtClean="0">
                <a:solidFill>
                  <a:srgbClr val="0033CC"/>
                </a:solidFill>
              </a:rPr>
              <a:t> 2012</a:t>
            </a:r>
            <a:endParaRPr lang="tr-TR" sz="2400" dirty="0" smtClean="0">
              <a:solidFill>
                <a:srgbClr val="0033CC"/>
              </a:solidFill>
            </a:endParaRPr>
          </a:p>
          <a:p>
            <a:endParaRPr lang="tr-TR" sz="2400" dirty="0" smtClean="0"/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05800" cy="1143000"/>
          </a:xfrm>
        </p:spPr>
        <p:txBody>
          <a:bodyPr/>
          <a:lstStyle/>
          <a:p>
            <a:r>
              <a:rPr lang="tr-TR" sz="4000" dirty="0" err="1">
                <a:solidFill>
                  <a:srgbClr val="FF0000"/>
                </a:solidFill>
                <a:latin typeface="Arial" charset="0"/>
              </a:rPr>
              <a:t>Endometrial</a:t>
            </a:r>
            <a:r>
              <a:rPr lang="tr-TR" sz="40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Arial" charset="0"/>
              </a:rPr>
              <a:t>Hiperplazi</a:t>
            </a:r>
            <a:r>
              <a:rPr lang="tr-TR" sz="4000" dirty="0">
                <a:solidFill>
                  <a:srgbClr val="FF0000"/>
                </a:solidFill>
                <a:latin typeface="Arial" charset="0"/>
              </a:rPr>
              <a:t> Terminoloji</a:t>
            </a:r>
          </a:p>
        </p:txBody>
      </p:sp>
      <p:graphicFrame>
        <p:nvGraphicFramePr>
          <p:cNvPr id="195632" name="Group 48"/>
          <p:cNvGraphicFramePr>
            <a:graphicFrameLocks noGrp="1"/>
          </p:cNvGraphicFramePr>
          <p:nvPr/>
        </p:nvGraphicFramePr>
        <p:xfrm>
          <a:off x="381000" y="2362200"/>
          <a:ext cx="8415338" cy="3593783"/>
        </p:xfrm>
        <a:graphic>
          <a:graphicData uri="http://schemas.openxmlformats.org/drawingml/2006/table">
            <a:tbl>
              <a:tblPr/>
              <a:tblGrid>
                <a:gridCol w="21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5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WHO 1994 Sınıflaması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EIN Sınıflaması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2003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Fonksiyonel Kategori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Tedavi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Basit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atipisiz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Endometrial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hiperplazi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Estrojen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etkisi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Hormonal tedavi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Kompleks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atipisiz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Basit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atipili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Endometrial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intraepitelial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neoplazi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(EIN)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Prekanseröz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lezyon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Hormonal</a:t>
                      </a: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veya cerrahi tedavi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Kompleks </a:t>
                      </a: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atipili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Adenokarsinom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Adenokarsinom</a:t>
                      </a:r>
                      <a:endParaRPr kumimoji="0" lang="tr-T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Kanser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Evreye göre tedavi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229600" cy="33115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/>
              <a:t>					Spesifite		PPV</a:t>
            </a:r>
          </a:p>
          <a:p>
            <a:r>
              <a:rPr lang="tr-TR"/>
              <a:t>PTEN inaktive	%63			%16</a:t>
            </a:r>
          </a:p>
          <a:p>
            <a:r>
              <a:rPr lang="tr-TR"/>
              <a:t>DS&lt;1			%85			%33</a:t>
            </a:r>
          </a:p>
          <a:p>
            <a:r>
              <a:rPr lang="tr-TR"/>
              <a:t>PTEN+DS&lt;1   	%93			%50</a:t>
            </a:r>
          </a:p>
          <a:p>
            <a:endParaRPr lang="tr-TR"/>
          </a:p>
          <a:p>
            <a:pPr>
              <a:buFont typeface="Wingdings" pitchFamily="2" charset="2"/>
              <a:buNone/>
            </a:pPr>
            <a:r>
              <a:rPr lang="tr-TR" sz="1800"/>
              <a:t>					Baak JP et al.Hum Pathol.2005 May</a:t>
            </a:r>
          </a:p>
          <a:p>
            <a:pPr>
              <a:buFont typeface="Wingdings" pitchFamily="2" charset="2"/>
              <a:buNone/>
            </a:pPr>
            <a:endParaRPr lang="tr-TR"/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>
                <a:solidFill>
                  <a:srgbClr val="FF0000"/>
                </a:solidFill>
              </a:rPr>
              <a:t>Hangi EIN kansere gider?</a:t>
            </a:r>
          </a:p>
        </p:txBody>
      </p:sp>
      <p:sp>
        <p:nvSpPr>
          <p:cNvPr id="270340" name="Text Box 4"/>
          <p:cNvSpPr txBox="1">
            <a:spLocks noChangeArrowheads="1"/>
          </p:cNvSpPr>
          <p:nvPr/>
        </p:nvSpPr>
        <p:spPr bwMode="auto">
          <a:xfrm>
            <a:off x="684213" y="5487988"/>
            <a:ext cx="734377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D skor&lt;0  EIN</a:t>
            </a:r>
          </a:p>
          <a:p>
            <a:r>
              <a:rPr lang="tr-TR" dirty="0">
                <a:solidFill>
                  <a:srgbClr val="FF0000"/>
                </a:solidFill>
              </a:rPr>
              <a:t>D skor&gt;1 </a:t>
            </a:r>
            <a:r>
              <a:rPr lang="tr-TR" dirty="0" err="1">
                <a:solidFill>
                  <a:srgbClr val="FF0000"/>
                </a:solidFill>
              </a:rPr>
              <a:t>benign</a:t>
            </a:r>
            <a:endParaRPr lang="tr-TR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DSO 2014 </a:t>
            </a:r>
            <a:r>
              <a:rPr lang="tr-TR" dirty="0" err="1" smtClean="0">
                <a:solidFill>
                  <a:srgbClr val="FF0000"/>
                </a:solidFill>
              </a:rPr>
              <a:t>Endometrial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r>
              <a:rPr lang="tr-TR" dirty="0" smtClean="0">
                <a:solidFill>
                  <a:srgbClr val="FF0000"/>
                </a:solidFill>
              </a:rPr>
              <a:t> Sınıflaması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Sağ Ayraç"/>
          <p:cNvSpPr/>
          <p:nvPr/>
        </p:nvSpPr>
        <p:spPr>
          <a:xfrm rot="16200000">
            <a:off x="3962400" y="-152400"/>
            <a:ext cx="1143000" cy="5715000"/>
          </a:xfrm>
          <a:prstGeom prst="rightBrac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533400" y="3733800"/>
            <a:ext cx="2362200" cy="838200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ATİPİLİ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6096000" y="3581400"/>
            <a:ext cx="2362200" cy="838200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ATİPİSİZ 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762000" y="52578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Mimari yapının önemi oradan kalktı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Basit kompleks olmasının önemi yok 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80010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Arial" charset="0"/>
              </a:rPr>
              <a:t>Tedavide Etkili Faktörler</a:t>
            </a:r>
            <a:endParaRPr lang="tr-TR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2800" dirty="0" err="1">
                <a:latin typeface="Arial" charset="0"/>
              </a:rPr>
              <a:t>Hiperplazinin</a:t>
            </a:r>
            <a:r>
              <a:rPr lang="tr-TR" sz="2800" dirty="0">
                <a:latin typeface="Arial" charset="0"/>
              </a:rPr>
              <a:t> tipi </a:t>
            </a:r>
            <a:r>
              <a:rPr lang="tr-TR" sz="2800" dirty="0" smtClean="0">
                <a:latin typeface="Arial" charset="0"/>
              </a:rPr>
              <a:t> (</a:t>
            </a:r>
            <a:r>
              <a:rPr lang="tr-TR" sz="2800" dirty="0" err="1" smtClean="0">
                <a:latin typeface="Arial" charset="0"/>
              </a:rPr>
              <a:t>Atipi</a:t>
            </a:r>
            <a:r>
              <a:rPr lang="tr-TR" sz="2800" dirty="0" smtClean="0">
                <a:latin typeface="Arial" charset="0"/>
              </a:rPr>
              <a:t> var mı)</a:t>
            </a:r>
          </a:p>
          <a:p>
            <a:r>
              <a:rPr lang="tr-TR" sz="2800" dirty="0" smtClean="0">
                <a:latin typeface="Arial" charset="0"/>
              </a:rPr>
              <a:t>Yaşı</a:t>
            </a:r>
          </a:p>
          <a:p>
            <a:r>
              <a:rPr lang="tr-TR" sz="2800" dirty="0" err="1" smtClean="0">
                <a:latin typeface="Arial" charset="0"/>
              </a:rPr>
              <a:t>Fertilite</a:t>
            </a:r>
            <a:r>
              <a:rPr lang="tr-TR" sz="2800" dirty="0" smtClean="0">
                <a:latin typeface="Arial" charset="0"/>
              </a:rPr>
              <a:t> arzusu</a:t>
            </a:r>
          </a:p>
          <a:p>
            <a:r>
              <a:rPr lang="tr-TR" sz="2800" dirty="0" smtClean="0">
                <a:latin typeface="Arial" charset="0"/>
              </a:rPr>
              <a:t>Genel sağlık durumu</a:t>
            </a:r>
          </a:p>
          <a:p>
            <a:r>
              <a:rPr lang="tr-TR" sz="2800" dirty="0" smtClean="0">
                <a:latin typeface="Arial" charset="0"/>
              </a:rPr>
              <a:t>Eşlik eden  patolojiler</a:t>
            </a:r>
          </a:p>
          <a:p>
            <a:r>
              <a:rPr lang="tr-TR" sz="2800" dirty="0" smtClean="0">
                <a:latin typeface="Arial" charset="0"/>
              </a:rPr>
              <a:t>Önceki tedaviler </a:t>
            </a:r>
            <a:endParaRPr lang="tr-TR" sz="28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Tedavi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İzlem</a:t>
            </a:r>
          </a:p>
          <a:p>
            <a:endParaRPr lang="tr-TR" dirty="0" smtClean="0"/>
          </a:p>
          <a:p>
            <a:r>
              <a:rPr lang="tr-TR" dirty="0" smtClean="0"/>
              <a:t>Medikal Tedavi</a:t>
            </a:r>
          </a:p>
          <a:p>
            <a:endParaRPr lang="tr-TR" dirty="0" smtClean="0"/>
          </a:p>
          <a:p>
            <a:r>
              <a:rPr lang="tr-TR" dirty="0" smtClean="0"/>
              <a:t>Cerrahi Tedavi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Arial" charset="0"/>
              </a:rPr>
              <a:t>Medikal Tedavi Seçenekleri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35475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sz="3600" dirty="0" smtClean="0">
                <a:latin typeface="Arial" charset="0"/>
              </a:rPr>
              <a:t>LNG-RIA</a:t>
            </a:r>
          </a:p>
          <a:p>
            <a:pPr>
              <a:lnSpc>
                <a:spcPct val="80000"/>
              </a:lnSpc>
            </a:pPr>
            <a:r>
              <a:rPr lang="tr-TR" sz="3600" dirty="0" err="1" smtClean="0">
                <a:latin typeface="Arial" charset="0"/>
              </a:rPr>
              <a:t>Progestestinler</a:t>
            </a:r>
            <a:r>
              <a:rPr lang="tr-TR" sz="3600" dirty="0" smtClean="0">
                <a:latin typeface="Arial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r-TR" sz="3600" dirty="0" smtClean="0">
                <a:latin typeface="Arial" charset="0"/>
              </a:rPr>
              <a:t>Oral </a:t>
            </a:r>
            <a:r>
              <a:rPr lang="tr-TR" sz="3600" dirty="0" err="1">
                <a:latin typeface="Arial" charset="0"/>
              </a:rPr>
              <a:t>Kontraseptifler</a:t>
            </a:r>
            <a:r>
              <a:rPr lang="tr-TR" sz="3600" dirty="0">
                <a:latin typeface="Arial" charset="0"/>
              </a:rPr>
              <a:t> (OK)</a:t>
            </a:r>
          </a:p>
          <a:p>
            <a:r>
              <a:rPr lang="tr-TR" sz="3600" dirty="0" err="1">
                <a:latin typeface="Arial" charset="0"/>
              </a:rPr>
              <a:t>Ovulasyon</a:t>
            </a:r>
            <a:r>
              <a:rPr lang="tr-TR" sz="3600" dirty="0">
                <a:latin typeface="Arial" charset="0"/>
              </a:rPr>
              <a:t> indüksiyonu (OI)</a:t>
            </a:r>
          </a:p>
          <a:p>
            <a:r>
              <a:rPr lang="tr-TR" sz="3600" dirty="0" err="1" smtClean="0">
                <a:latin typeface="Arial" charset="0"/>
              </a:rPr>
              <a:t>Danazol</a:t>
            </a:r>
            <a:endParaRPr lang="tr-TR" sz="3600" dirty="0">
              <a:latin typeface="Arial" charset="0"/>
            </a:endParaRPr>
          </a:p>
          <a:p>
            <a:r>
              <a:rPr lang="tr-TR" sz="3600" dirty="0" err="1">
                <a:latin typeface="Arial" charset="0"/>
              </a:rPr>
              <a:t>GnRH</a:t>
            </a:r>
            <a:r>
              <a:rPr lang="tr-TR" sz="3600" dirty="0">
                <a:latin typeface="Arial" charset="0"/>
              </a:rPr>
              <a:t> </a:t>
            </a:r>
            <a:r>
              <a:rPr lang="tr-TR" sz="3600" dirty="0" err="1">
                <a:latin typeface="Arial" charset="0"/>
              </a:rPr>
              <a:t>analogları</a:t>
            </a:r>
            <a:endParaRPr lang="tr-TR" sz="3600" dirty="0">
              <a:latin typeface="Arial" charset="0"/>
            </a:endParaRPr>
          </a:p>
          <a:p>
            <a:r>
              <a:rPr lang="tr-TR" sz="3600" dirty="0" err="1">
                <a:latin typeface="Arial" charset="0"/>
              </a:rPr>
              <a:t>Aromataz</a:t>
            </a:r>
            <a:r>
              <a:rPr lang="tr-TR" sz="3600" dirty="0">
                <a:latin typeface="Arial" charset="0"/>
              </a:rPr>
              <a:t> inhibitörleri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Arial" charset="0"/>
              </a:rPr>
              <a:t>Cerrahi Tedavi Seçenekleri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35475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tr-TR" sz="4000">
                <a:latin typeface="Arial" charset="0"/>
              </a:rPr>
              <a:t>Dilatasyon küretaj (D&amp;C)</a:t>
            </a:r>
          </a:p>
          <a:p>
            <a:pPr>
              <a:lnSpc>
                <a:spcPct val="130000"/>
              </a:lnSpc>
            </a:pPr>
            <a:r>
              <a:rPr lang="tr-TR" sz="4000">
                <a:latin typeface="Arial" charset="0"/>
              </a:rPr>
              <a:t>Endometrial ablasyon veya rezeksiyon</a:t>
            </a:r>
          </a:p>
          <a:p>
            <a:pPr>
              <a:lnSpc>
                <a:spcPct val="130000"/>
              </a:lnSpc>
            </a:pPr>
            <a:r>
              <a:rPr lang="tr-TR" sz="4000">
                <a:latin typeface="Arial" charset="0"/>
              </a:rPr>
              <a:t>Histerektomi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424630" cy="540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63" y="1062038"/>
            <a:ext cx="509587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Hangi sınıflama sitemi kullanılmalı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2014 DSÖ (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atipili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ve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atipisiz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tr-TR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(D)</a:t>
            </a:r>
          </a:p>
          <a:p>
            <a:r>
              <a:rPr lang="tr-TR" sz="2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Tanıda ne kullanılmalı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biyopsi </a:t>
            </a:r>
            <a:r>
              <a:rPr lang="tr-TR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Histeroskopi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biyopsi yetersiz veya tanısal değilse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Ofis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histereoskopi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hiperplaziyi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değil ama kanseri yakalama da daha başarılı</a:t>
            </a:r>
          </a:p>
          <a:p>
            <a:r>
              <a:rPr lang="tr-TR" sz="2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Hangi görüntüleme yöntemi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TV-USG yeterli BT veya MR yararlı olabilir ama rutin önerilmez. Difüzyon MR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biyopsi alınamayan hastalarda yararlı olabilir.</a:t>
            </a:r>
            <a:endParaRPr lang="tr-TR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048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Sınıflama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 Sağlık Örgütü (1994)</a:t>
            </a:r>
          </a:p>
          <a:p>
            <a:endParaRPr lang="tr-TR" dirty="0" smtClean="0"/>
          </a:p>
          <a:p>
            <a:r>
              <a:rPr lang="tr-TR" dirty="0" smtClean="0"/>
              <a:t>EIN sınıflaması (2000)</a:t>
            </a:r>
          </a:p>
          <a:p>
            <a:endParaRPr lang="tr-TR" dirty="0" smtClean="0"/>
          </a:p>
          <a:p>
            <a:r>
              <a:rPr lang="tr-TR" dirty="0" smtClean="0"/>
              <a:t>Revize Dünya Sağlık Örgütü (2014)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Atipiz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hiperplazide</a:t>
            </a:r>
            <a:r>
              <a:rPr lang="tr-TR" dirty="0" smtClean="0">
                <a:solidFill>
                  <a:srgbClr val="FF0000"/>
                </a:solidFill>
              </a:rPr>
              <a:t> amaç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90600" y="2743200"/>
            <a:ext cx="7772400" cy="2819400"/>
          </a:xfrm>
        </p:spPr>
        <p:txBody>
          <a:bodyPr/>
          <a:lstStyle/>
          <a:p>
            <a:r>
              <a:rPr lang="tr-TR" dirty="0" smtClean="0"/>
              <a:t>Amaç %1-3 olan oranda kansere </a:t>
            </a:r>
            <a:r>
              <a:rPr lang="tr-TR" dirty="0" err="1" smtClean="0"/>
              <a:t>progresyonu</a:t>
            </a:r>
            <a:r>
              <a:rPr lang="tr-TR" dirty="0" smtClean="0"/>
              <a:t> engellemek ve semptomları ortadan kaldırmak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tr-TR" sz="4000" dirty="0" err="1" smtClean="0">
                <a:solidFill>
                  <a:srgbClr val="FF0000"/>
                </a:solidFill>
              </a:rPr>
              <a:t>Atipisiz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hiperplazinin</a:t>
            </a:r>
            <a:r>
              <a:rPr lang="tr-TR" sz="4000" dirty="0" smtClean="0">
                <a:solidFill>
                  <a:srgbClr val="FF0000"/>
                </a:solidFill>
              </a:rPr>
              <a:t> başlangıç yönetimi nasıl olmalı?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Atipiz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hiperplazinn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20 yıl içinde kansere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progresyon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oranının %5’ten daha az olduğu bilgisi hastalara  verilmeli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Hiperplazilerin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çoğu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spontan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regrese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oluyor</a:t>
            </a:r>
          </a:p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Obesite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, hormon kullanımı gibi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reversible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risk faktörleri tespit edilip önlenebilir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Özellikle risk faktörleri düzeltilip kontrol biyopsiler almak kaydıyla ilaçsız gözlem tedavisi bir seçenektir </a:t>
            </a:r>
            <a:r>
              <a:rPr lang="tr-TR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(C)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tedavisi ile regresyon oranları gözleme göre daha yüksektir </a:t>
            </a:r>
          </a:p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Regrese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olmayanlarda veya anormal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uterin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kanaması olanlarda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tedavisi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endikedir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9906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İzlemde </a:t>
            </a:r>
            <a:r>
              <a:rPr lang="tr-TR" dirty="0" err="1" smtClean="0">
                <a:solidFill>
                  <a:srgbClr val="FF0000"/>
                </a:solidFill>
              </a:rPr>
              <a:t>spontan</a:t>
            </a:r>
            <a:r>
              <a:rPr lang="tr-TR" dirty="0" smtClean="0">
                <a:solidFill>
                  <a:srgbClr val="FF0000"/>
                </a:solidFill>
              </a:rPr>
              <a:t> regresyon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1258887"/>
          </a:xfrm>
        </p:spPr>
        <p:txBody>
          <a:bodyPr/>
          <a:lstStyle/>
          <a:p>
            <a:pPr>
              <a:buNone/>
            </a:pPr>
            <a:r>
              <a:rPr lang="tr-TR" sz="2800" dirty="0" smtClean="0"/>
              <a:t>93 basit </a:t>
            </a:r>
            <a:r>
              <a:rPr lang="tr-TR" sz="2800" dirty="0" err="1" smtClean="0"/>
              <a:t>hiperplazili</a:t>
            </a:r>
            <a:r>
              <a:rPr lang="tr-TR" sz="2800" dirty="0" smtClean="0"/>
              <a:t>, 24 kompleks </a:t>
            </a:r>
            <a:r>
              <a:rPr lang="tr-TR" sz="2800" dirty="0" err="1" smtClean="0"/>
              <a:t>hiperplazili</a:t>
            </a:r>
            <a:r>
              <a:rPr lang="tr-TR" sz="2800" dirty="0" smtClean="0"/>
              <a:t> kadın tedavisiz 12 yıl izlenmiş (retrospektif </a:t>
            </a:r>
            <a:r>
              <a:rPr lang="tr-TR" sz="2800" dirty="0" err="1" smtClean="0"/>
              <a:t>kohort</a:t>
            </a:r>
            <a:r>
              <a:rPr lang="tr-TR" sz="2800" dirty="0" smtClean="0"/>
              <a:t>)</a:t>
            </a: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19200" y="3581400"/>
          <a:ext cx="66294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70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Basit </a:t>
                      </a:r>
                      <a:r>
                        <a:rPr lang="tr-TR" dirty="0" err="1" smtClean="0"/>
                        <a:t>hiperplazi</a:t>
                      </a:r>
                      <a:endParaRPr lang="tr-TR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Kompleks </a:t>
                      </a:r>
                      <a:r>
                        <a:rPr lang="tr-TR" dirty="0" err="1" smtClean="0"/>
                        <a:t>hiperplazi</a:t>
                      </a:r>
                      <a:endParaRPr lang="tr-TR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291">
                <a:tc>
                  <a:txBody>
                    <a:bodyPr/>
                    <a:lstStyle/>
                    <a:p>
                      <a:r>
                        <a:rPr lang="tr-TR" dirty="0" smtClean="0"/>
                        <a:t>Regresyon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%81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%79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291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Persistans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%18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%21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709">
                <a:tc>
                  <a:txBody>
                    <a:bodyPr/>
                    <a:lstStyle/>
                    <a:p>
                      <a:r>
                        <a:rPr lang="tr-TR" dirty="0" smtClean="0"/>
                        <a:t>Kansere </a:t>
                      </a:r>
                      <a:r>
                        <a:rPr lang="tr-TR" dirty="0" err="1" smtClean="0"/>
                        <a:t>progresyon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-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4495800" y="64008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Lacey</a:t>
            </a:r>
            <a:r>
              <a:rPr lang="tr-TR" dirty="0" smtClean="0"/>
              <a:t> JV. J </a:t>
            </a:r>
            <a:r>
              <a:rPr lang="tr-TR" dirty="0" err="1" smtClean="0"/>
              <a:t>cLin</a:t>
            </a:r>
            <a:r>
              <a:rPr lang="tr-TR" dirty="0" smtClean="0"/>
              <a:t> </a:t>
            </a:r>
            <a:r>
              <a:rPr lang="tr-TR" dirty="0" err="1" smtClean="0"/>
              <a:t>Onco</a:t>
            </a:r>
            <a:r>
              <a:rPr lang="tr-TR" dirty="0" smtClean="0"/>
              <a:t> 2010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Tedavi ile regresyon oranı daha yüksektir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762000" y="3124200"/>
          <a:ext cx="77724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sz="28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izlemde</a:t>
                      </a:r>
                      <a:endParaRPr lang="tr-TR" sz="28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err="1" smtClean="0"/>
                        <a:t>Progesteron</a:t>
                      </a:r>
                      <a:r>
                        <a:rPr lang="tr-TR" sz="2800" dirty="0" smtClean="0"/>
                        <a:t> tedavisinde </a:t>
                      </a:r>
                      <a:endParaRPr lang="tr-TR" sz="28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Regresyon 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%74-81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/>
                        <a:t>%89-96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657600" y="57150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Terakava</a:t>
            </a:r>
            <a:r>
              <a:rPr lang="tr-TR" dirty="0" smtClean="0"/>
              <a:t> N. J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Gynaecol</a:t>
            </a:r>
            <a:r>
              <a:rPr lang="tr-TR" dirty="0" smtClean="0"/>
              <a:t> </a:t>
            </a:r>
            <a:r>
              <a:rPr lang="tr-TR" dirty="0" err="1" smtClean="0"/>
              <a:t>Res</a:t>
            </a:r>
            <a:r>
              <a:rPr lang="tr-TR" dirty="0" smtClean="0"/>
              <a:t>. 1997</a:t>
            </a:r>
          </a:p>
          <a:p>
            <a:r>
              <a:rPr lang="tr-TR" dirty="0" err="1" smtClean="0"/>
              <a:t>Gallos</a:t>
            </a:r>
            <a:r>
              <a:rPr lang="tr-TR" dirty="0" smtClean="0"/>
              <a:t> ID, </a:t>
            </a:r>
            <a:r>
              <a:rPr lang="tr-TR" dirty="0" err="1" smtClean="0"/>
              <a:t>Am</a:t>
            </a:r>
            <a:r>
              <a:rPr lang="tr-TR" dirty="0" smtClean="0"/>
              <a:t> J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2010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Atipisiz</a:t>
            </a:r>
            <a:r>
              <a:rPr lang="tr-TR" sz="4000" dirty="0" smtClean="0">
                <a:solidFill>
                  <a:srgbClr val="FF0000"/>
                </a:solidFill>
              </a:rPr>
              <a:t>  </a:t>
            </a:r>
            <a:r>
              <a:rPr lang="tr-TR" sz="4000" dirty="0" err="1" smtClean="0">
                <a:solidFill>
                  <a:srgbClr val="FF0000"/>
                </a:solidFill>
              </a:rPr>
              <a:t>hiperplazide</a:t>
            </a:r>
            <a:r>
              <a:rPr lang="tr-TR" sz="4000" dirty="0" smtClean="0">
                <a:solidFill>
                  <a:srgbClr val="FF0000"/>
                </a:solidFill>
              </a:rPr>
              <a:t> medikal tedavi nedir?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Sürekli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ve hormonlu RIA (LNG-IUS)  her ikisi </a:t>
            </a:r>
            <a:r>
              <a:rPr lang="tr-TR" sz="2400" u="sng" dirty="0" smtClean="0">
                <a:latin typeface="Arial" pitchFamily="34" charset="0"/>
                <a:cs typeface="Arial" pitchFamily="34" charset="0"/>
              </a:rPr>
              <a:t>de etkili </a:t>
            </a:r>
            <a:r>
              <a:rPr lang="tr-TR" sz="24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r>
              <a:rPr lang="tr-TR" sz="2400" b="1" u="sng" dirty="0" smtClean="0">
                <a:latin typeface="Arial" pitchFamily="34" charset="0"/>
                <a:cs typeface="Arial" pitchFamily="34" charset="0"/>
              </a:rPr>
              <a:t>Hormonlu RIA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ilk basmak tedavi olmalı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Regresyon oranı daha yüksek, kanama üzerine daha etkili, yan etkileri daha az 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Hormonlu RIA kullanamayanlarda </a:t>
            </a:r>
            <a:r>
              <a:rPr lang="tr-TR" sz="2400" b="1" u="sng" dirty="0" smtClean="0">
                <a:latin typeface="Arial" pitchFamily="34" charset="0"/>
                <a:cs typeface="Arial" pitchFamily="34" charset="0"/>
              </a:rPr>
              <a:t>sürekli </a:t>
            </a:r>
            <a:r>
              <a:rPr lang="tr-TR" sz="2400" b="1" u="sng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4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MPA 10-20 mg/gün veya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norethisterone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10-15 mg/gün</a:t>
            </a:r>
          </a:p>
          <a:p>
            <a:r>
              <a:rPr lang="tr-TR" sz="2400" b="1" u="sng" dirty="0" smtClean="0">
                <a:latin typeface="Arial" pitchFamily="34" charset="0"/>
                <a:cs typeface="Arial" pitchFamily="34" charset="0"/>
              </a:rPr>
              <a:t>Siklik </a:t>
            </a:r>
            <a:r>
              <a:rPr lang="tr-TR" sz="2400" b="1" u="sng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4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(kullanılmamalı),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sürekli kullanım veya hormonlu RIA ya göre daha az etkili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(A)</a:t>
            </a:r>
            <a:endParaRPr lang="tr-TR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9906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Levonorgestrel</a:t>
            </a:r>
            <a:r>
              <a:rPr lang="tr-TR" dirty="0" smtClean="0">
                <a:solidFill>
                  <a:srgbClr val="FF0000"/>
                </a:solidFill>
              </a:rPr>
              <a:t> RIA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3000" y="2743200"/>
            <a:ext cx="7772400" cy="4114800"/>
          </a:xfrm>
        </p:spPr>
        <p:txBody>
          <a:bodyPr/>
          <a:lstStyle/>
          <a:p>
            <a:r>
              <a:rPr lang="tr-TR" sz="2400" dirty="0" smtClean="0"/>
              <a:t>Oral </a:t>
            </a:r>
            <a:r>
              <a:rPr lang="tr-TR" sz="2400" dirty="0" err="1" smtClean="0"/>
              <a:t>progestinlerden</a:t>
            </a:r>
            <a:r>
              <a:rPr lang="tr-TR" sz="2400" dirty="0" smtClean="0"/>
              <a:t> daha etkili</a:t>
            </a:r>
          </a:p>
          <a:p>
            <a:r>
              <a:rPr lang="tr-TR" sz="2400" dirty="0" smtClean="0"/>
              <a:t>7 </a:t>
            </a:r>
            <a:r>
              <a:rPr lang="tr-TR" sz="2400" dirty="0" err="1" smtClean="0"/>
              <a:t>randomize</a:t>
            </a:r>
            <a:r>
              <a:rPr lang="tr-TR" sz="2400" dirty="0" smtClean="0"/>
              <a:t> çalışmanın meta-analizinde LNG-RIA vs oral </a:t>
            </a:r>
            <a:r>
              <a:rPr lang="tr-TR" sz="2400" dirty="0" err="1" smtClean="0"/>
              <a:t>progestinler</a:t>
            </a:r>
            <a:r>
              <a:rPr lang="tr-TR" sz="2400" dirty="0" smtClean="0"/>
              <a:t> 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Daha yüksek cevap oranı </a:t>
            </a:r>
            <a:r>
              <a:rPr lang="tr-TR" sz="2000" b="1" i="1" dirty="0" smtClean="0">
                <a:solidFill>
                  <a:srgbClr val="0033CC"/>
                </a:solidFill>
              </a:rPr>
              <a:t>OR 3.16; </a:t>
            </a:r>
            <a:r>
              <a:rPr lang="tr-TR" sz="2000" i="1" dirty="0" smtClean="0">
                <a:solidFill>
                  <a:srgbClr val="0033CC"/>
                </a:solidFill>
              </a:rPr>
              <a:t>95% CI 1.84-5.45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Daha düşük </a:t>
            </a:r>
            <a:r>
              <a:rPr lang="tr-TR" sz="2000" i="1" dirty="0" err="1" smtClean="0">
                <a:solidFill>
                  <a:srgbClr val="0033CC"/>
                </a:solidFill>
              </a:rPr>
              <a:t>histerektomi</a:t>
            </a:r>
            <a:r>
              <a:rPr lang="tr-TR" sz="2000" i="1" dirty="0" smtClean="0">
                <a:solidFill>
                  <a:srgbClr val="0033CC"/>
                </a:solidFill>
              </a:rPr>
              <a:t> </a:t>
            </a:r>
            <a:r>
              <a:rPr lang="tr-TR" sz="2000" b="1" i="1" dirty="0" smtClean="0">
                <a:solidFill>
                  <a:srgbClr val="0033CC"/>
                </a:solidFill>
              </a:rPr>
              <a:t>OR 0.26, </a:t>
            </a:r>
            <a:r>
              <a:rPr lang="tr-TR" sz="2000" i="1" dirty="0" smtClean="0">
                <a:solidFill>
                  <a:srgbClr val="0033CC"/>
                </a:solidFill>
              </a:rPr>
              <a:t>95% CI 0.15-0.45</a:t>
            </a:r>
          </a:p>
          <a:p>
            <a:pPr lvl="1"/>
            <a:r>
              <a:rPr lang="tr-TR" sz="2000" i="1" dirty="0" err="1" smtClean="0">
                <a:solidFill>
                  <a:srgbClr val="0033CC"/>
                </a:solidFill>
              </a:rPr>
              <a:t>Kontrasepsiyon</a:t>
            </a:r>
            <a:r>
              <a:rPr lang="tr-TR" sz="2000" i="1" dirty="0" smtClean="0">
                <a:solidFill>
                  <a:srgbClr val="0033CC"/>
                </a:solidFill>
              </a:rPr>
              <a:t>, daha iyi </a:t>
            </a:r>
            <a:r>
              <a:rPr lang="tr-TR" sz="2000" i="1" dirty="0" err="1" smtClean="0">
                <a:solidFill>
                  <a:srgbClr val="0033CC"/>
                </a:solidFill>
              </a:rPr>
              <a:t>tölerans</a:t>
            </a:r>
            <a:r>
              <a:rPr lang="tr-TR" sz="2000" i="1" dirty="0" smtClean="0">
                <a:solidFill>
                  <a:srgbClr val="0033CC"/>
                </a:solidFill>
              </a:rPr>
              <a:t> </a:t>
            </a:r>
          </a:p>
          <a:p>
            <a:pPr lvl="1"/>
            <a:endParaRPr lang="tr-TR" sz="2000" i="1" dirty="0" smtClean="0">
              <a:solidFill>
                <a:srgbClr val="0033CC"/>
              </a:solidFill>
            </a:endParaRP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Ara kanama ve bulantıda fark yok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295400" y="5943600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400" dirty="0" smtClean="0">
                <a:hlinkClick r:id="rId2"/>
              </a:rPr>
              <a:t>Abu </a:t>
            </a:r>
            <a:r>
              <a:rPr lang="tr-TR" sz="1400" dirty="0" err="1" smtClean="0">
                <a:hlinkClick r:id="rId2"/>
              </a:rPr>
              <a:t>Hashim</a:t>
            </a:r>
            <a:r>
              <a:rPr lang="tr-TR" sz="1400" dirty="0" smtClean="0">
                <a:hlinkClick r:id="rId2"/>
              </a:rPr>
              <a:t> H, </a:t>
            </a:r>
            <a:r>
              <a:rPr lang="tr-TR" sz="1400" dirty="0" err="1" smtClean="0">
                <a:hlinkClick r:id="rId2"/>
              </a:rPr>
              <a:t>Ghayaty</a:t>
            </a:r>
            <a:r>
              <a:rPr lang="tr-TR" sz="1400" dirty="0" smtClean="0">
                <a:hlinkClick r:id="rId2"/>
              </a:rPr>
              <a:t> E, El </a:t>
            </a:r>
            <a:r>
              <a:rPr lang="tr-TR" sz="1400" dirty="0" err="1" smtClean="0">
                <a:hlinkClick r:id="rId2"/>
              </a:rPr>
              <a:t>Rakhawy</a:t>
            </a:r>
            <a:r>
              <a:rPr lang="tr-TR" sz="1400" dirty="0" smtClean="0">
                <a:hlinkClick r:id="rId2"/>
              </a:rPr>
              <a:t> M. </a:t>
            </a:r>
            <a:r>
              <a:rPr lang="tr-TR" sz="1400" dirty="0" err="1" smtClean="0">
                <a:hlinkClick r:id="rId2"/>
              </a:rPr>
              <a:t>Levonorgestrel</a:t>
            </a:r>
            <a:r>
              <a:rPr lang="tr-TR" sz="1400" dirty="0" smtClean="0">
                <a:hlinkClick r:id="rId2"/>
              </a:rPr>
              <a:t>-</a:t>
            </a:r>
            <a:r>
              <a:rPr lang="tr-TR" sz="1400" dirty="0" err="1" smtClean="0">
                <a:hlinkClick r:id="rId2"/>
              </a:rPr>
              <a:t>releasing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intrauterine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system</a:t>
            </a:r>
            <a:r>
              <a:rPr lang="tr-TR" sz="1400" dirty="0" smtClean="0">
                <a:hlinkClick r:id="rId2"/>
              </a:rPr>
              <a:t> vs oral </a:t>
            </a:r>
            <a:r>
              <a:rPr lang="tr-TR" sz="1400" dirty="0" err="1" smtClean="0">
                <a:hlinkClick r:id="rId2"/>
              </a:rPr>
              <a:t>progestins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for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non</a:t>
            </a:r>
            <a:r>
              <a:rPr lang="tr-TR" sz="1400" dirty="0" smtClean="0">
                <a:hlinkClick r:id="rId2"/>
              </a:rPr>
              <a:t>-</a:t>
            </a:r>
            <a:r>
              <a:rPr lang="tr-TR" sz="1400" dirty="0" err="1" smtClean="0">
                <a:hlinkClick r:id="rId2"/>
              </a:rPr>
              <a:t>atypical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endometrial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hyperplasia</a:t>
            </a:r>
            <a:r>
              <a:rPr lang="tr-TR" sz="1400" dirty="0" smtClean="0">
                <a:hlinkClick r:id="rId2"/>
              </a:rPr>
              <a:t>: a </a:t>
            </a:r>
            <a:r>
              <a:rPr lang="tr-TR" sz="1400" dirty="0" err="1" smtClean="0">
                <a:hlinkClick r:id="rId2"/>
              </a:rPr>
              <a:t>systematic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review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and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metaanalysis</a:t>
            </a:r>
            <a:r>
              <a:rPr lang="tr-TR" sz="1400" dirty="0" smtClean="0">
                <a:hlinkClick r:id="rId2"/>
              </a:rPr>
              <a:t> of </a:t>
            </a:r>
            <a:r>
              <a:rPr lang="tr-TR" sz="1400" dirty="0" err="1" smtClean="0">
                <a:hlinkClick r:id="rId2"/>
              </a:rPr>
              <a:t>randomized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trials</a:t>
            </a:r>
            <a:r>
              <a:rPr lang="tr-TR" sz="1400" dirty="0" smtClean="0">
                <a:hlinkClick r:id="rId2"/>
              </a:rPr>
              <a:t>. </a:t>
            </a:r>
            <a:r>
              <a:rPr lang="tr-TR" sz="1400" dirty="0" err="1" smtClean="0">
                <a:hlinkClick r:id="rId2"/>
              </a:rPr>
              <a:t>Am</a:t>
            </a:r>
            <a:r>
              <a:rPr lang="tr-TR" sz="1400" dirty="0" smtClean="0">
                <a:hlinkClick r:id="rId2"/>
              </a:rPr>
              <a:t> J </a:t>
            </a:r>
            <a:r>
              <a:rPr lang="tr-TR" sz="1400" dirty="0" err="1" smtClean="0">
                <a:hlinkClick r:id="rId2"/>
              </a:rPr>
              <a:t>Obstet</a:t>
            </a:r>
            <a:r>
              <a:rPr lang="tr-TR" sz="1400" dirty="0" smtClean="0">
                <a:hlinkClick r:id="rId2"/>
              </a:rPr>
              <a:t> </a:t>
            </a:r>
            <a:r>
              <a:rPr lang="tr-TR" sz="1400" dirty="0" err="1" smtClean="0">
                <a:hlinkClick r:id="rId2"/>
              </a:rPr>
              <a:t>Gynecol</a:t>
            </a:r>
            <a:r>
              <a:rPr lang="tr-TR" sz="1400" dirty="0" smtClean="0">
                <a:hlinkClick r:id="rId2"/>
              </a:rPr>
              <a:t> 2015; 213:469.</a:t>
            </a:r>
            <a:endParaRPr lang="tr-TR" sz="1400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90600" y="2438400"/>
            <a:ext cx="7772400" cy="3087687"/>
          </a:xfrm>
        </p:spPr>
        <p:txBody>
          <a:bodyPr/>
          <a:lstStyle/>
          <a:p>
            <a:pPr>
              <a:buNone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1001 hastayı içeren 24 gözlemsel çalışmanın sonucunda LNG-RIA vs oral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progestinler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de yanıt oranı </a:t>
            </a:r>
          </a:p>
          <a:p>
            <a:endParaRPr lang="tr-TR" sz="2000" i="1" dirty="0" smtClean="0">
              <a:solidFill>
                <a:srgbClr val="0033CC"/>
              </a:solidFill>
            </a:endParaRPr>
          </a:p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524000" y="3657600"/>
          <a:ext cx="6781800" cy="2467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6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LNG-RIA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Oral </a:t>
                      </a:r>
                      <a:r>
                        <a:rPr lang="tr-TR" dirty="0" err="1" smtClean="0"/>
                        <a:t>Progestin</a:t>
                      </a:r>
                      <a:endParaRPr lang="tr-TR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274">
                <a:tc>
                  <a:txBody>
                    <a:bodyPr/>
                    <a:lstStyle/>
                    <a:p>
                      <a:r>
                        <a:rPr lang="tr-TR" dirty="0" smtClean="0"/>
                        <a:t>Basit </a:t>
                      </a:r>
                      <a:r>
                        <a:rPr lang="tr-TR" dirty="0" err="1" smtClean="0"/>
                        <a:t>Hiperplazi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%96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89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274">
                <a:tc>
                  <a:txBody>
                    <a:bodyPr/>
                    <a:lstStyle/>
                    <a:p>
                      <a:r>
                        <a:rPr lang="tr-TR" dirty="0" smtClean="0"/>
                        <a:t>Kompleks </a:t>
                      </a:r>
                      <a:r>
                        <a:rPr lang="tr-TR" dirty="0" err="1" smtClean="0"/>
                        <a:t>hiperplazi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%92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%66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643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Atipik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Hiperplazi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%90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%69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9184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057400"/>
            <a:ext cx="30384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Oral </a:t>
            </a:r>
            <a:r>
              <a:rPr lang="tr-TR" dirty="0" err="1" smtClean="0">
                <a:solidFill>
                  <a:srgbClr val="FF0000"/>
                </a:solidFill>
              </a:rPr>
              <a:t>progesteronların</a:t>
            </a:r>
            <a:r>
              <a:rPr lang="tr-TR" dirty="0" smtClean="0">
                <a:solidFill>
                  <a:srgbClr val="FF0000"/>
                </a:solidFill>
              </a:rPr>
              <a:t> kıyaslanması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2688" y="2017713"/>
            <a:ext cx="7772400" cy="2325687"/>
          </a:xfrm>
        </p:spPr>
        <p:txBody>
          <a:bodyPr/>
          <a:lstStyle/>
          <a:p>
            <a:r>
              <a:rPr lang="tr-TR" sz="2400" dirty="0" err="1" smtClean="0"/>
              <a:t>Randomize</a:t>
            </a:r>
            <a:r>
              <a:rPr lang="tr-TR" sz="2400" dirty="0" smtClean="0"/>
              <a:t> </a:t>
            </a:r>
            <a:r>
              <a:rPr lang="tr-TR" sz="2400" dirty="0" err="1" smtClean="0"/>
              <a:t>kontrollu</a:t>
            </a:r>
            <a:r>
              <a:rPr lang="tr-TR" sz="2400" dirty="0" smtClean="0"/>
              <a:t> tek çalışma var</a:t>
            </a:r>
          </a:p>
          <a:p>
            <a:r>
              <a:rPr lang="tr-TR" sz="2400" dirty="0" smtClean="0"/>
              <a:t>Basit </a:t>
            </a:r>
            <a:r>
              <a:rPr lang="tr-TR" sz="2400" dirty="0" err="1" smtClean="0"/>
              <a:t>hiperplazide</a:t>
            </a:r>
            <a:r>
              <a:rPr lang="tr-TR" sz="2400" dirty="0" smtClean="0"/>
              <a:t> üç aylık siklik kullanım </a:t>
            </a:r>
          </a:p>
          <a:p>
            <a:r>
              <a:rPr lang="tr-TR" sz="2400" dirty="0" smtClean="0"/>
              <a:t>Hepsinin etkinliği benzer</a:t>
            </a:r>
            <a:endParaRPr lang="tr-TR" sz="2400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38200" y="3581400"/>
          <a:ext cx="73152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709">
                <a:tc>
                  <a:txBody>
                    <a:bodyPr/>
                    <a:lstStyle/>
                    <a:p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MPA 10 mg/gün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Arial" pitchFamily="34" charset="0"/>
                          <a:cs typeface="Arial" pitchFamily="34" charset="0"/>
                        </a:rPr>
                        <a:t>Lynesternol</a:t>
                      </a:r>
                      <a:endParaRPr lang="tr-TR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15mg/gün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>
                          <a:latin typeface="Arial" pitchFamily="34" charset="0"/>
                          <a:cs typeface="Arial" pitchFamily="34" charset="0"/>
                        </a:rPr>
                        <a:t>Noretistherone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 15mg/gün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291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Regresyon 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%60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%44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%59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581400" y="601980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Özdeğirmenci</a:t>
            </a:r>
            <a:r>
              <a:rPr lang="tr-TR" dirty="0" smtClean="0"/>
              <a:t> O.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Invest</a:t>
            </a:r>
            <a:r>
              <a:rPr lang="tr-TR" dirty="0" smtClean="0"/>
              <a:t> 2011.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Atipisiz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hiperplazide</a:t>
            </a:r>
            <a:r>
              <a:rPr lang="tr-TR" sz="3200" dirty="0" smtClean="0">
                <a:solidFill>
                  <a:srgbClr val="FF0000"/>
                </a:solidFill>
              </a:rPr>
              <a:t> diğer </a:t>
            </a:r>
            <a:r>
              <a:rPr lang="tr-TR" sz="3200" dirty="0" err="1" smtClean="0">
                <a:solidFill>
                  <a:srgbClr val="FF0000"/>
                </a:solidFill>
              </a:rPr>
              <a:t>gestagenler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b="1" dirty="0" smtClean="0">
                <a:solidFill>
                  <a:srgbClr val="0033CC"/>
                </a:solidFill>
              </a:rPr>
              <a:t>OKS</a:t>
            </a:r>
          </a:p>
          <a:p>
            <a:pPr lvl="1"/>
            <a:r>
              <a:rPr lang="tr-TR" sz="1800" dirty="0" smtClean="0"/>
              <a:t> </a:t>
            </a:r>
            <a:r>
              <a:rPr lang="tr-TR" sz="1800" dirty="0" err="1" smtClean="0"/>
              <a:t>gestagen</a:t>
            </a:r>
            <a:r>
              <a:rPr lang="tr-TR" sz="1800" dirty="0" smtClean="0"/>
              <a:t> içeriği etkili, aynı zamanda </a:t>
            </a:r>
            <a:r>
              <a:rPr lang="tr-TR" sz="1800" dirty="0" err="1" smtClean="0"/>
              <a:t>kontrasepsiyon</a:t>
            </a:r>
            <a:r>
              <a:rPr lang="tr-TR" sz="1800" dirty="0" smtClean="0"/>
              <a:t> sağlar</a:t>
            </a:r>
          </a:p>
          <a:p>
            <a:r>
              <a:rPr lang="tr-TR" sz="2000" b="1" dirty="0" err="1" smtClean="0">
                <a:solidFill>
                  <a:srgbClr val="0033CC"/>
                </a:solidFill>
              </a:rPr>
              <a:t>Mikronize</a:t>
            </a:r>
            <a:r>
              <a:rPr lang="tr-TR" sz="2000" b="1" dirty="0" smtClean="0">
                <a:solidFill>
                  <a:srgbClr val="0033CC"/>
                </a:solidFill>
              </a:rPr>
              <a:t> </a:t>
            </a:r>
            <a:r>
              <a:rPr lang="tr-TR" sz="2000" b="1" dirty="0" err="1" smtClean="0">
                <a:solidFill>
                  <a:srgbClr val="0033CC"/>
                </a:solidFill>
              </a:rPr>
              <a:t>progesteron</a:t>
            </a:r>
            <a:r>
              <a:rPr lang="tr-TR" sz="2000" b="1" dirty="0" smtClean="0">
                <a:solidFill>
                  <a:srgbClr val="0033CC"/>
                </a:solidFill>
              </a:rPr>
              <a:t> 100-200 mg </a:t>
            </a:r>
            <a:r>
              <a:rPr lang="tr-TR" sz="2000" b="1" dirty="0" err="1" smtClean="0">
                <a:solidFill>
                  <a:srgbClr val="0033CC"/>
                </a:solidFill>
              </a:rPr>
              <a:t>vaginal</a:t>
            </a:r>
            <a:r>
              <a:rPr lang="tr-TR" sz="2000" b="1" dirty="0" smtClean="0">
                <a:solidFill>
                  <a:srgbClr val="0033CC"/>
                </a:solidFill>
              </a:rPr>
              <a:t> krem</a:t>
            </a:r>
          </a:p>
          <a:p>
            <a:pPr lvl="1"/>
            <a:r>
              <a:rPr lang="tr-TR" sz="1800" dirty="0" smtClean="0"/>
              <a:t>10-25 , 3-6 ay kullanımda yanıt oranı yanıt oranı %91, </a:t>
            </a:r>
            <a:r>
              <a:rPr lang="tr-TR" sz="1800" dirty="0" err="1" smtClean="0"/>
              <a:t>relaps</a:t>
            </a:r>
            <a:r>
              <a:rPr lang="tr-TR" sz="1800" dirty="0" smtClean="0"/>
              <a:t> %6 				(</a:t>
            </a:r>
            <a:r>
              <a:rPr lang="tr-TR" sz="1800" dirty="0" err="1" smtClean="0">
                <a:hlinkClick r:id="rId2"/>
              </a:rPr>
              <a:t>Affinito</a:t>
            </a:r>
            <a:r>
              <a:rPr lang="tr-TR" sz="1800" dirty="0" smtClean="0">
                <a:hlinkClick r:id="rId2"/>
              </a:rPr>
              <a:t> Poster. </a:t>
            </a:r>
            <a:r>
              <a:rPr lang="tr-TR" sz="1800" dirty="0" err="1" smtClean="0">
                <a:hlinkClick r:id="rId2"/>
              </a:rPr>
              <a:t>Maturitas</a:t>
            </a:r>
            <a:r>
              <a:rPr lang="tr-TR" sz="1800" dirty="0" smtClean="0">
                <a:hlinkClick r:id="rId2"/>
              </a:rPr>
              <a:t> 1994</a:t>
            </a:r>
            <a:r>
              <a:rPr lang="tr-TR" sz="1800" dirty="0" smtClean="0"/>
              <a:t>)</a:t>
            </a:r>
          </a:p>
          <a:p>
            <a:pPr lvl="0"/>
            <a:r>
              <a:rPr lang="tr-TR" sz="2000" b="1" dirty="0" err="1" smtClean="0">
                <a:solidFill>
                  <a:srgbClr val="0033CC"/>
                </a:solidFill>
              </a:rPr>
              <a:t>Ovulasyon</a:t>
            </a:r>
            <a:r>
              <a:rPr lang="tr-TR" sz="2000" b="1" dirty="0" smtClean="0">
                <a:solidFill>
                  <a:srgbClr val="0033CC"/>
                </a:solidFill>
              </a:rPr>
              <a:t> indüksiyonu</a:t>
            </a:r>
          </a:p>
          <a:p>
            <a:pPr lvl="1"/>
            <a:r>
              <a:rPr lang="tr-TR" sz="1800" dirty="0" err="1" smtClean="0"/>
              <a:t>Ovulasyon</a:t>
            </a:r>
            <a:r>
              <a:rPr lang="tr-TR" sz="1800" dirty="0" smtClean="0"/>
              <a:t> sonrası salgılanan </a:t>
            </a:r>
            <a:r>
              <a:rPr lang="tr-TR" sz="1800" dirty="0" err="1" smtClean="0"/>
              <a:t>gestagenin</a:t>
            </a:r>
            <a:r>
              <a:rPr lang="tr-TR" sz="1800" dirty="0" smtClean="0"/>
              <a:t> etkisi olur. Gebelik isteyenlerde uygun seçenek</a:t>
            </a:r>
          </a:p>
          <a:p>
            <a:pPr lvl="0"/>
            <a:r>
              <a:rPr lang="tr-TR" sz="2000" b="1" dirty="0" err="1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Norethindrone</a:t>
            </a:r>
            <a:r>
              <a:rPr lang="tr-TR" sz="2000" b="1" dirty="0" smtClean="0">
                <a:solidFill>
                  <a:srgbClr val="0033CC"/>
                </a:solidFill>
              </a:rPr>
              <a:t> </a:t>
            </a:r>
            <a:r>
              <a:rPr lang="tr-TR" sz="2000" b="1" dirty="0" err="1" smtClean="0">
                <a:solidFill>
                  <a:srgbClr val="0033CC"/>
                </a:solidFill>
              </a:rPr>
              <a:t>acetate</a:t>
            </a:r>
            <a:r>
              <a:rPr lang="tr-TR" sz="2000" b="1" dirty="0" smtClean="0">
                <a:solidFill>
                  <a:srgbClr val="0033CC"/>
                </a:solidFill>
              </a:rPr>
              <a:t> </a:t>
            </a:r>
            <a:r>
              <a:rPr lang="tr-TR" sz="2000" dirty="0" smtClean="0"/>
              <a:t>(5 </a:t>
            </a:r>
            <a:r>
              <a:rPr lang="tr-TR" sz="2000" dirty="0" err="1" smtClean="0"/>
              <a:t>to</a:t>
            </a:r>
            <a:r>
              <a:rPr lang="tr-TR" sz="2000" dirty="0" smtClean="0"/>
              <a:t> 15 mg) 12-14 gün/</a:t>
            </a:r>
            <a:r>
              <a:rPr lang="tr-TR" sz="2000" dirty="0" err="1" smtClean="0"/>
              <a:t>siklus</a:t>
            </a:r>
            <a:endParaRPr lang="tr-TR" sz="2000" dirty="0" smtClean="0"/>
          </a:p>
          <a:p>
            <a:pPr lvl="0"/>
            <a:r>
              <a:rPr lang="tr-TR" sz="2000" b="1" dirty="0" err="1" smtClean="0">
                <a:solidFill>
                  <a:srgbClr val="0033CC"/>
                </a:solidFill>
              </a:rPr>
              <a:t>Depot</a:t>
            </a:r>
            <a:r>
              <a:rPr lang="tr-TR" sz="2000" b="1" dirty="0" smtClean="0">
                <a:solidFill>
                  <a:srgbClr val="0033CC"/>
                </a:solidFill>
              </a:rPr>
              <a:t> MPA </a:t>
            </a:r>
            <a:r>
              <a:rPr lang="tr-TR" sz="2000" dirty="0" smtClean="0"/>
              <a:t>(150 mg im) 3 ayda bir </a:t>
            </a:r>
            <a:endParaRPr lang="tr-TR" sz="20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838200" y="57150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Bu rejimlerin hiç birinin diğerine üstünlüğü net gösterilmemiş, yöntem maliyet , hasta uyumu ve yan etkilere göre belirlenebilir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Atipisiz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hiperplazide</a:t>
            </a:r>
            <a:r>
              <a:rPr lang="tr-TR" sz="3600" dirty="0" smtClean="0">
                <a:solidFill>
                  <a:srgbClr val="FF0000"/>
                </a:solidFill>
              </a:rPr>
              <a:t> tedavi ve takip süresi ne olmalı?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Histolojik yanıt elde etmek için hem oral </a:t>
            </a:r>
            <a:r>
              <a:rPr lang="tr-TR" sz="2400" dirty="0" err="1" smtClean="0"/>
              <a:t>progestinlerde</a:t>
            </a:r>
            <a:r>
              <a:rPr lang="tr-TR" sz="2400" dirty="0" smtClean="0"/>
              <a:t>  hem LNG-IUS de tedavi süresi en az  </a:t>
            </a:r>
            <a:r>
              <a:rPr lang="tr-TR" sz="2400" b="1" dirty="0" smtClean="0"/>
              <a:t>6 ay olmalı </a:t>
            </a:r>
            <a:r>
              <a:rPr lang="tr-TR" sz="2400" dirty="0" smtClean="0">
                <a:solidFill>
                  <a:srgbClr val="FF0000"/>
                </a:solidFill>
              </a:rPr>
              <a:t>(B)</a:t>
            </a:r>
          </a:p>
          <a:p>
            <a:pPr lvl="1"/>
            <a:r>
              <a:rPr lang="tr-TR" sz="2000" dirty="0" smtClean="0"/>
              <a:t>6 ayda yanıt oranı 3 aya göre daha iyi</a:t>
            </a:r>
          </a:p>
          <a:p>
            <a:pPr lvl="1"/>
            <a:r>
              <a:rPr lang="tr-TR" sz="1800" dirty="0" smtClean="0"/>
              <a:t>Gebelik istemi yok ve </a:t>
            </a:r>
            <a:r>
              <a:rPr lang="tr-TR" sz="1800" dirty="0" err="1" smtClean="0"/>
              <a:t>tölerans</a:t>
            </a:r>
            <a:r>
              <a:rPr lang="tr-TR" sz="1800" dirty="0" smtClean="0"/>
              <a:t> iyi ise özellikle öncesinde kanama problemi olan hastalarda LNG-IUS 5 yıllık kullanım teşvik edilmeli</a:t>
            </a:r>
          </a:p>
          <a:p>
            <a:r>
              <a:rPr lang="tr-TR" sz="2400" b="1" dirty="0" smtClean="0"/>
              <a:t>6 ay ara </a:t>
            </a:r>
            <a:r>
              <a:rPr lang="tr-TR" sz="2400" dirty="0" smtClean="0"/>
              <a:t>ile iki negatif biyopsi görülmeli </a:t>
            </a:r>
            <a:r>
              <a:rPr lang="tr-TR" sz="2400" dirty="0" smtClean="0">
                <a:solidFill>
                  <a:srgbClr val="FF0000"/>
                </a:solidFill>
              </a:rPr>
              <a:t>(C-D)</a:t>
            </a:r>
          </a:p>
          <a:p>
            <a:pPr lvl="1"/>
            <a:r>
              <a:rPr lang="tr-TR" sz="1800" dirty="0" smtClean="0"/>
              <a:t>Tedavi bittikten sonra anormal kanama olursa tekrar değerlendirme yapmak gerekir, hastalık tekrarlamış olabilir</a:t>
            </a:r>
          </a:p>
          <a:p>
            <a:r>
              <a:rPr lang="tr-TR" sz="2400" b="1" dirty="0" err="1" smtClean="0"/>
              <a:t>Rekürrens</a:t>
            </a:r>
            <a:r>
              <a:rPr lang="tr-TR" sz="2400" b="1" dirty="0" smtClean="0"/>
              <a:t> için yüksek riskli hastalar </a:t>
            </a:r>
            <a:r>
              <a:rPr lang="tr-TR" sz="2400" dirty="0" smtClean="0"/>
              <a:t>(BMI&gt;35) ardışık 6 aylık iki negatif </a:t>
            </a:r>
            <a:r>
              <a:rPr lang="tr-TR" sz="2400" dirty="0" err="1" smtClean="0"/>
              <a:t>biyospiden</a:t>
            </a:r>
            <a:r>
              <a:rPr lang="tr-TR" sz="2400" dirty="0" smtClean="0"/>
              <a:t>  sonra yıllık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biyopsiler ile takip edilmeli </a:t>
            </a:r>
            <a:r>
              <a:rPr lang="tr-TR" sz="2400" dirty="0" smtClean="0">
                <a:solidFill>
                  <a:srgbClr val="FF0000"/>
                </a:solidFill>
              </a:rPr>
              <a:t>(D)</a:t>
            </a:r>
            <a:endParaRPr lang="tr-TR" sz="3600" dirty="0" smtClean="0">
              <a:solidFill>
                <a:srgbClr val="FF0000"/>
              </a:solidFill>
            </a:endParaRP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1430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Dünya </a:t>
            </a:r>
            <a:r>
              <a:rPr lang="tr-TR" sz="4000" dirty="0" err="1" smtClean="0">
                <a:solidFill>
                  <a:srgbClr val="FF0000"/>
                </a:solidFill>
              </a:rPr>
              <a:t>Saglık</a:t>
            </a:r>
            <a:r>
              <a:rPr lang="tr-TR" sz="4000" dirty="0" smtClean="0">
                <a:solidFill>
                  <a:srgbClr val="FF0000"/>
                </a:solidFill>
              </a:rPr>
              <a:t> Örgütü Sınıflaması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71600" y="2133600"/>
            <a:ext cx="7772400" cy="4114800"/>
          </a:xfrm>
        </p:spPr>
        <p:txBody>
          <a:bodyPr/>
          <a:lstStyle/>
          <a:p>
            <a:r>
              <a:rPr lang="tr-TR" dirty="0" smtClean="0"/>
              <a:t>WHO </a:t>
            </a:r>
            <a:r>
              <a:rPr lang="tr-TR" dirty="0" err="1" smtClean="0"/>
              <a:t>endometrial</a:t>
            </a:r>
            <a:r>
              <a:rPr lang="tr-TR" dirty="0" smtClean="0"/>
              <a:t> </a:t>
            </a:r>
            <a:r>
              <a:rPr lang="tr-TR" dirty="0" err="1" smtClean="0"/>
              <a:t>hiperplazi</a:t>
            </a:r>
            <a:r>
              <a:rPr lang="tr-TR" dirty="0" smtClean="0"/>
              <a:t> iki özelliğe dayanır</a:t>
            </a:r>
          </a:p>
          <a:p>
            <a:pPr lvl="1"/>
            <a:r>
              <a:rPr lang="tr-TR" dirty="0" err="1" smtClean="0"/>
              <a:t>Endometriumun</a:t>
            </a:r>
            <a:r>
              <a:rPr lang="tr-TR" dirty="0" smtClean="0"/>
              <a:t> </a:t>
            </a:r>
            <a:r>
              <a:rPr lang="tr-TR" dirty="0" err="1" smtClean="0"/>
              <a:t>glanduler</a:t>
            </a:r>
            <a:r>
              <a:rPr lang="tr-TR" dirty="0" smtClean="0"/>
              <a:t>/</a:t>
            </a:r>
            <a:r>
              <a:rPr lang="tr-TR" dirty="0" err="1" smtClean="0"/>
              <a:t>stromal</a:t>
            </a:r>
            <a:r>
              <a:rPr lang="tr-TR" dirty="0" smtClean="0"/>
              <a:t> </a:t>
            </a:r>
            <a:r>
              <a:rPr lang="tr-TR" dirty="0" err="1" smtClean="0"/>
              <a:t>patterni</a:t>
            </a:r>
            <a:r>
              <a:rPr lang="tr-TR" dirty="0" smtClean="0"/>
              <a:t> </a:t>
            </a:r>
            <a:r>
              <a:rPr lang="tr-TR" b="1" dirty="0" smtClean="0"/>
              <a:t>(mimari yapı)</a:t>
            </a:r>
          </a:p>
          <a:p>
            <a:pPr lvl="2"/>
            <a:r>
              <a:rPr lang="tr-TR" dirty="0" smtClean="0"/>
              <a:t>Basit veya kompleks</a:t>
            </a:r>
          </a:p>
          <a:p>
            <a:pPr lvl="1"/>
            <a:r>
              <a:rPr lang="tr-TR" dirty="0" err="1" smtClean="0"/>
              <a:t>Nükler</a:t>
            </a:r>
            <a:r>
              <a:rPr lang="tr-TR" dirty="0" smtClean="0"/>
              <a:t> </a:t>
            </a:r>
            <a:r>
              <a:rPr lang="tr-TR" b="1" dirty="0" err="1" smtClean="0"/>
              <a:t>atipinin</a:t>
            </a:r>
            <a:r>
              <a:rPr lang="tr-TR" dirty="0" smtClean="0"/>
              <a:t> varlığı veya yokluğu</a:t>
            </a:r>
          </a:p>
          <a:p>
            <a:pPr lvl="2"/>
            <a:r>
              <a:rPr lang="tr-TR" dirty="0" err="1" smtClean="0"/>
              <a:t>Atipili</a:t>
            </a:r>
            <a:r>
              <a:rPr lang="tr-TR" dirty="0" smtClean="0"/>
              <a:t>, </a:t>
            </a:r>
            <a:r>
              <a:rPr lang="tr-TR" dirty="0" err="1" smtClean="0"/>
              <a:t>atipisiz</a:t>
            </a:r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95400" y="2743200"/>
          <a:ext cx="70866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5627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Basit </a:t>
                      </a:r>
                      <a:r>
                        <a:rPr lang="tr-TR" sz="2800" dirty="0" err="1" smtClean="0"/>
                        <a:t>atipisiz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hiperplazi</a:t>
                      </a:r>
                      <a:endParaRPr lang="tr-TR" sz="28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800" dirty="0" smtClean="0"/>
                        <a:t>Basit </a:t>
                      </a:r>
                      <a:r>
                        <a:rPr lang="tr-TR" sz="2800" dirty="0" err="1" smtClean="0"/>
                        <a:t>atipili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hiperplazi</a:t>
                      </a:r>
                      <a:endParaRPr lang="tr-TR" sz="2800" dirty="0" smtClean="0"/>
                    </a:p>
                  </a:txBody>
                  <a:tcPr>
                    <a:solidFill>
                      <a:srgbClr val="00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973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Kompleks </a:t>
                      </a:r>
                      <a:r>
                        <a:rPr lang="tr-TR" sz="2800" dirty="0" err="1" smtClean="0"/>
                        <a:t>atipisiz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hiperplazi</a:t>
                      </a:r>
                      <a:endParaRPr lang="tr-TR" sz="2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Kompleks </a:t>
                      </a:r>
                      <a:r>
                        <a:rPr lang="tr-TR" sz="2800" dirty="0" err="1" smtClean="0"/>
                        <a:t>atipili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hiperplazi</a:t>
                      </a:r>
                      <a:r>
                        <a:rPr lang="tr-TR" sz="2800" dirty="0" smtClean="0"/>
                        <a:t> </a:t>
                      </a:r>
                      <a:endParaRPr lang="tr-TR" sz="2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Atipisiz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hiperplazide</a:t>
            </a:r>
            <a:r>
              <a:rPr lang="tr-TR" sz="4000" dirty="0" smtClean="0">
                <a:solidFill>
                  <a:srgbClr val="FF0000"/>
                </a:solidFill>
              </a:rPr>
              <a:t> ne zaman cerrahi yapılmalı?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00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yüksek başarı oranı olan medikal tedavi denenmeden  ilk basmak tedavide önerilmemelidir. </a:t>
            </a:r>
            <a:r>
              <a:rPr lang="tr-TR" sz="2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(C)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tr-TR" sz="23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300" dirty="0" err="1" smtClean="0">
                <a:latin typeface="Arial" pitchFamily="34" charset="0"/>
                <a:cs typeface="Arial" pitchFamily="34" charset="0"/>
              </a:rPr>
              <a:t>Atipik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300" b="1" dirty="0" err="1" smtClean="0">
                <a:latin typeface="Arial" pitchFamily="34" charset="0"/>
                <a:cs typeface="Arial" pitchFamily="34" charset="0"/>
              </a:rPr>
              <a:t>hiperplaziye</a:t>
            </a:r>
            <a:r>
              <a:rPr lang="tr-TR" sz="23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300" b="1" dirty="0" err="1" smtClean="0">
                <a:latin typeface="Arial" pitchFamily="34" charset="0"/>
                <a:cs typeface="Arial" pitchFamily="34" charset="0"/>
              </a:rPr>
              <a:t>progresyon</a:t>
            </a:r>
            <a:endParaRPr lang="tr-TR" sz="2300" b="1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300" dirty="0" smtClean="0">
                <a:latin typeface="Arial" pitchFamily="34" charset="0"/>
                <a:cs typeface="Arial" pitchFamily="34" charset="0"/>
              </a:rPr>
              <a:t>12 aylık tedaviye rağmen </a:t>
            </a:r>
            <a:r>
              <a:rPr lang="tr-TR" sz="2300" b="1" dirty="0" smtClean="0">
                <a:latin typeface="Arial" pitchFamily="34" charset="0"/>
                <a:cs typeface="Arial" pitchFamily="34" charset="0"/>
              </a:rPr>
              <a:t>histolojik yanıt alınamamış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ise</a:t>
            </a:r>
          </a:p>
          <a:p>
            <a:r>
              <a:rPr lang="tr-TR" sz="2300" dirty="0" smtClean="0">
                <a:latin typeface="Arial" pitchFamily="34" charset="0"/>
                <a:cs typeface="Arial" pitchFamily="34" charset="0"/>
              </a:rPr>
              <a:t>Tedavi bittikten sonra hastalık t</a:t>
            </a:r>
            <a:r>
              <a:rPr lang="tr-TR" sz="2300" b="1" dirty="0" smtClean="0">
                <a:latin typeface="Arial" pitchFamily="34" charset="0"/>
                <a:cs typeface="Arial" pitchFamily="34" charset="0"/>
              </a:rPr>
              <a:t>ekrarlamış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ise</a:t>
            </a:r>
          </a:p>
          <a:p>
            <a:r>
              <a:rPr lang="tr-TR" sz="2300" b="1" dirty="0" smtClean="0">
                <a:latin typeface="Arial" pitchFamily="34" charset="0"/>
                <a:cs typeface="Arial" pitchFamily="34" charset="0"/>
              </a:rPr>
              <a:t>Kanama semptomları 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devam ediyorsa</a:t>
            </a:r>
          </a:p>
          <a:p>
            <a:r>
              <a:rPr lang="tr-TR" sz="2300" dirty="0" smtClean="0">
                <a:latin typeface="Arial" pitchFamily="34" charset="0"/>
                <a:cs typeface="Arial" pitchFamily="34" charset="0"/>
              </a:rPr>
              <a:t>Takip ve </a:t>
            </a:r>
            <a:r>
              <a:rPr lang="tr-TR" sz="2300" dirty="0" err="1" smtClean="0"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300" b="1" dirty="0" smtClean="0">
                <a:latin typeface="Arial" pitchFamily="34" charset="0"/>
                <a:cs typeface="Arial" pitchFamily="34" charset="0"/>
              </a:rPr>
              <a:t>tedavisi istemeyen </a:t>
            </a:r>
            <a:r>
              <a:rPr lang="tr-TR" sz="2300" dirty="0" smtClean="0">
                <a:latin typeface="Arial" pitchFamily="34" charset="0"/>
                <a:cs typeface="Arial" pitchFamily="34" charset="0"/>
              </a:rPr>
              <a:t>hastalarda</a:t>
            </a:r>
            <a:r>
              <a:rPr lang="tr-TR" sz="2300" dirty="0" smtClean="0"/>
              <a:t>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1430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4 Sol Ayraç"/>
          <p:cNvSpPr/>
          <p:nvPr/>
        </p:nvSpPr>
        <p:spPr>
          <a:xfrm>
            <a:off x="838200" y="3429000"/>
            <a:ext cx="228600" cy="22098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ln w="38100">
                <a:solidFill>
                  <a:schemeClr val="tx1"/>
                </a:solidFill>
              </a:ln>
              <a:solidFill>
                <a:schemeClr val="bg2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28600" y="4343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(C) 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Atipisiz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hiperplazide</a:t>
            </a:r>
            <a:r>
              <a:rPr lang="tr-TR" sz="4000" dirty="0" smtClean="0">
                <a:solidFill>
                  <a:srgbClr val="FF0000"/>
                </a:solidFill>
              </a:rPr>
              <a:t> ne zaman cerrahi yapılmalı?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BSO?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Postmenopozal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hastalarda yapılmalı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Premenopozal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hastalarda bireysel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değerlendirililmeli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ama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bilateral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salpenjektomi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yapılmalı </a:t>
            </a:r>
            <a:r>
              <a:rPr lang="tr-TR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(D)</a:t>
            </a:r>
          </a:p>
          <a:p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Laparoskopik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tercih edilmeli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ablazyon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daha sonraki  değerlendirmeleri engellediği için önerilmez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(D)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Komplet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detsrüksiyon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yapmaz</a:t>
            </a:r>
          </a:p>
          <a:p>
            <a:pPr lvl="1"/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İntrauterin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adezyon olur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10668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Atipili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hiperlazide</a:t>
            </a:r>
            <a:r>
              <a:rPr lang="tr-TR" sz="4000" dirty="0" smtClean="0">
                <a:solidFill>
                  <a:srgbClr val="FF0000"/>
                </a:solidFill>
              </a:rPr>
              <a:t/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smtClean="0">
                <a:solidFill>
                  <a:srgbClr val="FF0000"/>
                </a:solidFill>
              </a:rPr>
              <a:t> yönetim nasıl olmalı?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43000" y="2133600"/>
            <a:ext cx="7772400" cy="4114800"/>
          </a:xfrm>
        </p:spPr>
        <p:txBody>
          <a:bodyPr/>
          <a:lstStyle/>
          <a:p>
            <a:r>
              <a:rPr lang="tr-TR" sz="2000" dirty="0" smtClean="0"/>
              <a:t>Altta yatan kanser riski veya kansere </a:t>
            </a:r>
            <a:r>
              <a:rPr lang="tr-TR" sz="2000" dirty="0" err="1" smtClean="0"/>
              <a:t>progresyon</a:t>
            </a:r>
            <a:r>
              <a:rPr lang="tr-TR" sz="2000" dirty="0" smtClean="0"/>
              <a:t> riski yüksek olduğu için </a:t>
            </a:r>
            <a:r>
              <a:rPr lang="tr-TR" sz="2000" dirty="0" err="1" smtClean="0"/>
              <a:t>histerektomi</a:t>
            </a:r>
            <a:r>
              <a:rPr lang="tr-TR" sz="2000" dirty="0" smtClean="0"/>
              <a:t> yapılmalı </a:t>
            </a:r>
            <a:r>
              <a:rPr lang="tr-TR" sz="2000" dirty="0" smtClean="0">
                <a:solidFill>
                  <a:srgbClr val="FF0000"/>
                </a:solidFill>
              </a:rPr>
              <a:t>(B)</a:t>
            </a:r>
          </a:p>
          <a:p>
            <a:pPr lvl="1"/>
            <a:r>
              <a:rPr lang="tr-TR" sz="1800" dirty="0" smtClean="0"/>
              <a:t>Avantajlarından dolayı </a:t>
            </a:r>
            <a:r>
              <a:rPr lang="tr-TR" sz="1800" dirty="0" err="1" smtClean="0"/>
              <a:t>laparoskopik</a:t>
            </a:r>
            <a:r>
              <a:rPr lang="tr-TR" sz="1800" dirty="0" smtClean="0"/>
              <a:t> </a:t>
            </a:r>
            <a:r>
              <a:rPr lang="tr-TR" sz="1800" dirty="0" err="1" smtClean="0"/>
              <a:t>histerektomi</a:t>
            </a:r>
            <a:r>
              <a:rPr lang="tr-TR" sz="1800" dirty="0" smtClean="0"/>
              <a:t> tercih edilmeli </a:t>
            </a:r>
            <a:r>
              <a:rPr lang="tr-TR" sz="1800" dirty="0" smtClean="0">
                <a:solidFill>
                  <a:srgbClr val="FF0000"/>
                </a:solidFill>
              </a:rPr>
              <a:t>(B)</a:t>
            </a:r>
          </a:p>
          <a:p>
            <a:r>
              <a:rPr lang="tr-TR" sz="2000" dirty="0" smtClean="0"/>
              <a:t>Rutin </a:t>
            </a:r>
            <a:r>
              <a:rPr lang="tr-TR" sz="2000" dirty="0" err="1" smtClean="0"/>
              <a:t>frozen</a:t>
            </a:r>
            <a:r>
              <a:rPr lang="tr-TR" sz="2000" dirty="0" smtClean="0"/>
              <a:t> inceleme ve </a:t>
            </a:r>
            <a:r>
              <a:rPr lang="tr-TR" sz="2000" dirty="0" err="1" smtClean="0"/>
              <a:t>lenfadenektominin</a:t>
            </a:r>
            <a:r>
              <a:rPr lang="tr-TR" sz="2000" dirty="0" smtClean="0"/>
              <a:t> yararı yoktur </a:t>
            </a:r>
            <a:r>
              <a:rPr lang="tr-TR" sz="2000" dirty="0" smtClean="0">
                <a:solidFill>
                  <a:srgbClr val="FF0000"/>
                </a:solidFill>
              </a:rPr>
              <a:t>(C)</a:t>
            </a:r>
          </a:p>
          <a:p>
            <a:r>
              <a:rPr lang="tr-TR" sz="2000" dirty="0" smtClean="0"/>
              <a:t>BSO</a:t>
            </a:r>
          </a:p>
          <a:p>
            <a:pPr lvl="1"/>
            <a:r>
              <a:rPr lang="tr-TR" sz="1800" dirty="0" err="1" smtClean="0"/>
              <a:t>Postmenopozda</a:t>
            </a:r>
            <a:r>
              <a:rPr lang="tr-TR" sz="1800" dirty="0" smtClean="0"/>
              <a:t> yapılmalı</a:t>
            </a:r>
          </a:p>
          <a:p>
            <a:pPr lvl="1"/>
            <a:r>
              <a:rPr lang="tr-TR" sz="1800" dirty="0" err="1" smtClean="0"/>
              <a:t>Premeonozoda</a:t>
            </a:r>
            <a:r>
              <a:rPr lang="tr-TR" sz="1800" dirty="0" smtClean="0"/>
              <a:t> bireysel değerlendirilmeli, ama BS yapılmalı </a:t>
            </a:r>
            <a:r>
              <a:rPr lang="tr-TR" sz="1800" dirty="0" smtClean="0">
                <a:solidFill>
                  <a:srgbClr val="FF0000"/>
                </a:solidFill>
              </a:rPr>
              <a:t>(D)</a:t>
            </a:r>
          </a:p>
          <a:p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ablazyon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daha sonraki değerlendirmeleri engellediği için önerilmez </a:t>
            </a:r>
            <a:r>
              <a:rPr lang="tr-TR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(C)</a:t>
            </a:r>
          </a:p>
          <a:p>
            <a:pPr lvl="1"/>
            <a:r>
              <a:rPr lang="tr-TR" sz="1600" dirty="0" err="1" smtClean="0">
                <a:latin typeface="Arial" pitchFamily="34" charset="0"/>
                <a:cs typeface="Arial" pitchFamily="34" charset="0"/>
              </a:rPr>
              <a:t>Komplet</a:t>
            </a:r>
            <a:r>
              <a:rPr lang="tr-TR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latin typeface="Arial" pitchFamily="34" charset="0"/>
                <a:cs typeface="Arial" pitchFamily="34" charset="0"/>
              </a:rPr>
              <a:t>detsrüksiyon</a:t>
            </a:r>
            <a:r>
              <a:rPr lang="tr-TR" sz="1600" dirty="0" smtClean="0">
                <a:latin typeface="Arial" pitchFamily="34" charset="0"/>
                <a:cs typeface="Arial" pitchFamily="34" charset="0"/>
              </a:rPr>
              <a:t> yapma</a:t>
            </a:r>
            <a:r>
              <a:rPr lang="tr-TR" sz="1800" dirty="0" smtClean="0">
                <a:latin typeface="Arial" pitchFamily="34" charset="0"/>
                <a:cs typeface="Arial" pitchFamily="34" charset="0"/>
              </a:rPr>
              <a:t>z</a:t>
            </a:r>
          </a:p>
          <a:p>
            <a:pPr lvl="1"/>
            <a:r>
              <a:rPr lang="tr-TR" sz="1800" dirty="0" err="1" smtClean="0">
                <a:latin typeface="Arial" pitchFamily="34" charset="0"/>
                <a:cs typeface="Arial" pitchFamily="34" charset="0"/>
              </a:rPr>
              <a:t>İntrauterin</a:t>
            </a:r>
            <a:r>
              <a:rPr lang="tr-TR" sz="1800" dirty="0" smtClean="0">
                <a:latin typeface="Arial" pitchFamily="34" charset="0"/>
                <a:cs typeface="Arial" pitchFamily="34" charset="0"/>
              </a:rPr>
              <a:t> adezyon olur 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9906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Atipik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hiperplazi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histerektomide</a:t>
            </a:r>
            <a:r>
              <a:rPr lang="tr-TR" sz="3200" dirty="0" smtClean="0">
                <a:solidFill>
                  <a:srgbClr val="FF0000"/>
                </a:solidFill>
              </a:rPr>
              <a:t> kanser ve kansere </a:t>
            </a:r>
            <a:r>
              <a:rPr lang="tr-TR" sz="3200" dirty="0" err="1" smtClean="0">
                <a:solidFill>
                  <a:srgbClr val="FF0000"/>
                </a:solidFill>
              </a:rPr>
              <a:t>progresyon</a:t>
            </a:r>
            <a:r>
              <a:rPr lang="tr-TR" sz="3200" dirty="0" smtClean="0">
                <a:solidFill>
                  <a:srgbClr val="FF0000"/>
                </a:solidFill>
              </a:rPr>
              <a:t> oranı nedir</a:t>
            </a:r>
            <a:r>
              <a:rPr lang="tr-TR" sz="3600" dirty="0" smtClean="0">
                <a:solidFill>
                  <a:srgbClr val="FF0000"/>
                </a:solidFill>
              </a:rPr>
              <a:t>?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90600" y="2514600"/>
            <a:ext cx="7772400" cy="4114800"/>
          </a:xfrm>
        </p:spPr>
        <p:txBody>
          <a:bodyPr/>
          <a:lstStyle/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Histerektomide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kanser oranı %43 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Trimble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CL. 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Cancer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2006)</a:t>
            </a:r>
            <a:endParaRPr lang="tr-T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7947 hastalık olgu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kontrola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çalışmasında  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Lacey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JV J 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Clin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Oncol</a:t>
            </a:r>
            <a:r>
              <a:rPr lang="tr-TR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2010)</a:t>
            </a:r>
            <a:endParaRPr lang="tr-TR" sz="2400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Kansere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progresyon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(kümülatif risk)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4 yılda 		%8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9 yılda 		%12.4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19 yılda		%19.5</a:t>
            </a:r>
            <a:endParaRPr lang="tr-TR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Fertilitesini</a:t>
            </a:r>
            <a:r>
              <a:rPr lang="tr-TR" sz="3200" dirty="0" smtClean="0">
                <a:solidFill>
                  <a:srgbClr val="FF0000"/>
                </a:solidFill>
              </a:rPr>
              <a:t> korumak isteyen veya cerrahiye uygun olmayan </a:t>
            </a:r>
            <a:r>
              <a:rPr lang="tr-TR" sz="3200" dirty="0" err="1" smtClean="0">
                <a:solidFill>
                  <a:srgbClr val="FF0000"/>
                </a:solidFill>
              </a:rPr>
              <a:t>atipili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hiperplazide</a:t>
            </a:r>
            <a:r>
              <a:rPr lang="tr-TR" sz="3200" dirty="0" smtClean="0">
                <a:solidFill>
                  <a:srgbClr val="FF0000"/>
                </a:solidFill>
              </a:rPr>
              <a:t> yönetim nasıldır?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514600"/>
            <a:ext cx="7772400" cy="4114800"/>
          </a:xfrm>
        </p:spPr>
        <p:txBody>
          <a:bodyPr/>
          <a:lstStyle/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Fertilitesini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korumak isteyen hastalar altta yatan kanser veya kansere ilerleme riski açısından bilgilendirilmeli</a:t>
            </a:r>
          </a:p>
          <a:p>
            <a:pPr lvl="1"/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İnvaziv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kanser </a:t>
            </a:r>
            <a:r>
              <a:rPr lang="tr-TR" sz="2400" i="1" dirty="0" smtClean="0">
                <a:latin typeface="Arial" pitchFamily="34" charset="0"/>
                <a:cs typeface="Arial" pitchFamily="34" charset="0"/>
              </a:rPr>
              <a:t>(%2 evre 1 üstü, %0.5 </a:t>
            </a:r>
            <a:r>
              <a:rPr lang="tr-TR" sz="2400" i="1" dirty="0" err="1" smtClean="0">
                <a:latin typeface="Arial" pitchFamily="34" charset="0"/>
                <a:cs typeface="Arial" pitchFamily="34" charset="0"/>
              </a:rPr>
              <a:t>metastatik</a:t>
            </a:r>
            <a:r>
              <a:rPr lang="tr-TR" sz="2400" i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veya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eşlikli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over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kanser </a:t>
            </a:r>
            <a:r>
              <a:rPr lang="tr-TR" sz="2400" i="1" dirty="0" smtClean="0">
                <a:latin typeface="Arial" pitchFamily="34" charset="0"/>
                <a:cs typeface="Arial" pitchFamily="34" charset="0"/>
              </a:rPr>
              <a:t>(%4 e kadar olabilir)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ekarte edilmelidir</a:t>
            </a:r>
          </a:p>
          <a:p>
            <a:pPr lvl="1"/>
            <a:r>
              <a:rPr lang="tr-TR" sz="2400" dirty="0" smtClean="0">
                <a:latin typeface="Arial" pitchFamily="34" charset="0"/>
                <a:cs typeface="Arial" pitchFamily="34" charset="0"/>
              </a:rPr>
              <a:t>Histolojik radyolojik yöntemler ve tümör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markerları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multidisipliner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olarak değerlendirilmeli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10668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Atipik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r>
              <a:rPr lang="tr-TR" dirty="0" smtClean="0">
                <a:solidFill>
                  <a:srgbClr val="FF0000"/>
                </a:solidFill>
              </a:rPr>
              <a:t> medikal tedavi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Medikal tedavide </a:t>
            </a:r>
          </a:p>
          <a:p>
            <a:pPr lvl="1"/>
            <a:r>
              <a:rPr lang="tr-TR" dirty="0" smtClean="0">
                <a:latin typeface="Arial" pitchFamily="34" charset="0"/>
                <a:cs typeface="Arial" pitchFamily="34" charset="0"/>
              </a:rPr>
              <a:t>İlk basamak tedavide LNG-IUS önerilmeli </a:t>
            </a:r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pPr lvl="1"/>
            <a:r>
              <a:rPr lang="tr-TR" dirty="0" smtClean="0">
                <a:latin typeface="Arial" pitchFamily="34" charset="0"/>
                <a:cs typeface="Arial" pitchFamily="34" charset="0"/>
              </a:rPr>
              <a:t>İkinci en iyi seçenek oral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progestinler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pPr lvl="2"/>
            <a:r>
              <a:rPr lang="tr-TR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etkikli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ve pratik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Megsterol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asetal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80-160 mg (2x1)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Fertilitenin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artık  istenmediği durumda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önerilmelidir </a:t>
            </a:r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(B)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10668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Atipik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hiperplazide</a:t>
            </a:r>
            <a:r>
              <a:rPr lang="tr-TR" dirty="0" smtClean="0">
                <a:solidFill>
                  <a:srgbClr val="FF0000"/>
                </a:solidFill>
              </a:rPr>
              <a:t> medikal tedavi- LNG-RIA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LNG-RIA  en etkili yöntem, %90 regresyon oranı</a:t>
            </a:r>
          </a:p>
          <a:p>
            <a:r>
              <a:rPr lang="tr-TR" sz="2400" dirty="0" smtClean="0"/>
              <a:t>LNG-RIA ve MPA </a:t>
            </a:r>
            <a:r>
              <a:rPr lang="tr-TR" sz="2400" dirty="0" err="1" smtClean="0"/>
              <a:t>yı</a:t>
            </a:r>
            <a:r>
              <a:rPr lang="tr-TR" sz="2400" dirty="0" smtClean="0"/>
              <a:t> </a:t>
            </a:r>
            <a:r>
              <a:rPr lang="tr-TR" sz="2400" dirty="0" err="1" smtClean="0"/>
              <a:t>kıyaslıyan</a:t>
            </a:r>
            <a:r>
              <a:rPr lang="tr-TR" sz="2400" dirty="0" smtClean="0"/>
              <a:t> tek </a:t>
            </a:r>
            <a:r>
              <a:rPr lang="tr-TR" sz="2400" dirty="0" err="1" smtClean="0"/>
              <a:t>randomize</a:t>
            </a:r>
            <a:r>
              <a:rPr lang="tr-TR" sz="2400" dirty="0" smtClean="0"/>
              <a:t> çalışmada 19 hasta </a:t>
            </a:r>
            <a:r>
              <a:rPr lang="tr-TR" sz="2000" i="1" dirty="0" smtClean="0">
                <a:solidFill>
                  <a:srgbClr val="C00000"/>
                </a:solidFill>
              </a:rPr>
              <a:t>(</a:t>
            </a:r>
            <a:r>
              <a:rPr lang="tr-TR" sz="2000" i="1" dirty="0" err="1" smtClean="0">
                <a:solidFill>
                  <a:srgbClr val="C00000"/>
                </a:solidFill>
              </a:rPr>
              <a:t>Orbo</a:t>
            </a:r>
            <a:r>
              <a:rPr lang="tr-TR" sz="2000" i="1" dirty="0" smtClean="0">
                <a:solidFill>
                  <a:srgbClr val="C00000"/>
                </a:solidFill>
              </a:rPr>
              <a:t> A. </a:t>
            </a:r>
            <a:r>
              <a:rPr lang="tr-TR" sz="2000" i="1" dirty="0" err="1" smtClean="0">
                <a:solidFill>
                  <a:srgbClr val="C00000"/>
                </a:solidFill>
              </a:rPr>
              <a:t>Bjog</a:t>
            </a:r>
            <a:r>
              <a:rPr lang="tr-TR" sz="2000" i="1" dirty="0" smtClean="0">
                <a:solidFill>
                  <a:srgbClr val="C00000"/>
                </a:solidFill>
              </a:rPr>
              <a:t> 2014)</a:t>
            </a:r>
            <a:endParaRPr lang="tr-TR" sz="2400" i="1" dirty="0" smtClean="0">
              <a:solidFill>
                <a:srgbClr val="C00000"/>
              </a:solidFill>
            </a:endParaRPr>
          </a:p>
          <a:p>
            <a:pPr lvl="1"/>
            <a:r>
              <a:rPr lang="tr-TR" sz="2000" dirty="0" smtClean="0"/>
              <a:t>Regresyon LNG-RIA 6/6, MPA 10/13</a:t>
            </a:r>
          </a:p>
          <a:p>
            <a:r>
              <a:rPr lang="tr-TR" sz="2400" dirty="0" smtClean="0"/>
              <a:t>14 çalışmalık derlemede </a:t>
            </a:r>
            <a:r>
              <a:rPr lang="tr-TR" sz="2000" i="1" dirty="0" smtClean="0">
                <a:solidFill>
                  <a:srgbClr val="C00000"/>
                </a:solidFill>
              </a:rPr>
              <a:t>(</a:t>
            </a:r>
            <a:r>
              <a:rPr lang="tr-TR" sz="2000" i="1" dirty="0" err="1" smtClean="0">
                <a:solidFill>
                  <a:srgbClr val="C00000"/>
                </a:solidFill>
              </a:rPr>
              <a:t>Gallos</a:t>
            </a:r>
            <a:r>
              <a:rPr lang="tr-TR" sz="2000" i="1" dirty="0" smtClean="0">
                <a:solidFill>
                  <a:srgbClr val="C00000"/>
                </a:solidFill>
              </a:rPr>
              <a:t> ID. </a:t>
            </a:r>
            <a:r>
              <a:rPr lang="tr-TR" sz="2000" i="1" dirty="0" err="1" smtClean="0">
                <a:solidFill>
                  <a:srgbClr val="C00000"/>
                </a:solidFill>
              </a:rPr>
              <a:t>Am</a:t>
            </a:r>
            <a:r>
              <a:rPr lang="tr-TR" sz="2000" i="1" dirty="0" smtClean="0">
                <a:solidFill>
                  <a:srgbClr val="C00000"/>
                </a:solidFill>
              </a:rPr>
              <a:t> J </a:t>
            </a:r>
            <a:r>
              <a:rPr lang="tr-TR" sz="2000" i="1" dirty="0" err="1" smtClean="0">
                <a:solidFill>
                  <a:srgbClr val="C00000"/>
                </a:solidFill>
              </a:rPr>
              <a:t>Obstet</a:t>
            </a:r>
            <a:r>
              <a:rPr lang="tr-TR" sz="2000" i="1" dirty="0" smtClean="0">
                <a:solidFill>
                  <a:srgbClr val="C00000"/>
                </a:solidFill>
              </a:rPr>
              <a:t> </a:t>
            </a:r>
            <a:r>
              <a:rPr lang="tr-TR" sz="2000" i="1" dirty="0" err="1" smtClean="0">
                <a:solidFill>
                  <a:srgbClr val="C00000"/>
                </a:solidFill>
              </a:rPr>
              <a:t>Gynecol</a:t>
            </a:r>
            <a:r>
              <a:rPr lang="tr-TR" sz="2000" i="1" dirty="0" smtClean="0">
                <a:solidFill>
                  <a:srgbClr val="C00000"/>
                </a:solidFill>
              </a:rPr>
              <a:t> 2010)</a:t>
            </a:r>
            <a:endParaRPr lang="tr-TR" sz="2400" i="1" dirty="0" smtClean="0">
              <a:solidFill>
                <a:srgbClr val="C00000"/>
              </a:solidFill>
            </a:endParaRPr>
          </a:p>
          <a:p>
            <a:pPr lvl="1"/>
            <a:r>
              <a:rPr lang="tr-TR" sz="2000" dirty="0" smtClean="0"/>
              <a:t>Regresyon LNG-RIA da %90, oral </a:t>
            </a:r>
            <a:r>
              <a:rPr lang="tr-TR" sz="2000" dirty="0" err="1" smtClean="0"/>
              <a:t>progestin</a:t>
            </a:r>
            <a:r>
              <a:rPr lang="tr-TR" sz="2000" dirty="0" smtClean="0"/>
              <a:t> %69</a:t>
            </a:r>
          </a:p>
          <a:p>
            <a:r>
              <a:rPr lang="tr-TR" sz="2400" dirty="0" smtClean="0"/>
              <a:t>34 olguluk </a:t>
            </a:r>
            <a:r>
              <a:rPr lang="tr-TR" sz="2400" dirty="0" err="1" smtClean="0"/>
              <a:t>kohortta</a:t>
            </a:r>
            <a:r>
              <a:rPr lang="tr-TR" sz="2400" dirty="0" smtClean="0"/>
              <a:t> (LNG-RIA vs oral P</a:t>
            </a:r>
            <a:r>
              <a:rPr lang="tr-TR" sz="2000" i="1" dirty="0" smtClean="0">
                <a:solidFill>
                  <a:srgbClr val="C00000"/>
                </a:solidFill>
              </a:rPr>
              <a:t>) (</a:t>
            </a:r>
            <a:r>
              <a:rPr lang="tr-TR" sz="2000" i="1" dirty="0" err="1" smtClean="0">
                <a:solidFill>
                  <a:srgbClr val="C00000"/>
                </a:solidFill>
              </a:rPr>
              <a:t>Gallos</a:t>
            </a:r>
            <a:r>
              <a:rPr lang="tr-TR" sz="2000" i="1" dirty="0" smtClean="0">
                <a:solidFill>
                  <a:srgbClr val="C00000"/>
                </a:solidFill>
              </a:rPr>
              <a:t> ID. Hum </a:t>
            </a:r>
            <a:r>
              <a:rPr lang="tr-TR" sz="2000" i="1" dirty="0" err="1" smtClean="0">
                <a:solidFill>
                  <a:srgbClr val="C00000"/>
                </a:solidFill>
              </a:rPr>
              <a:t>reprod</a:t>
            </a:r>
            <a:r>
              <a:rPr lang="tr-TR" sz="2000" i="1" dirty="0" smtClean="0">
                <a:solidFill>
                  <a:srgbClr val="C00000"/>
                </a:solidFill>
              </a:rPr>
              <a:t> 2013)</a:t>
            </a:r>
            <a:endParaRPr lang="tr-TR" sz="2400" i="1" dirty="0" smtClean="0">
              <a:solidFill>
                <a:srgbClr val="C00000"/>
              </a:solidFill>
            </a:endParaRPr>
          </a:p>
          <a:p>
            <a:pPr lvl="1"/>
            <a:r>
              <a:rPr lang="tr-TR" sz="2000" dirty="0" smtClean="0"/>
              <a:t>Regresyon %76 vs %46,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Histerektomi</a:t>
            </a:r>
            <a:r>
              <a:rPr lang="tr-TR" dirty="0" smtClean="0">
                <a:solidFill>
                  <a:srgbClr val="FF0000"/>
                </a:solidFill>
              </a:rPr>
              <a:t> olmayan hastalar nasıl takip edilmeli?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66800" y="2743200"/>
            <a:ext cx="7772400" cy="4114800"/>
          </a:xfrm>
        </p:spPr>
        <p:txBody>
          <a:bodyPr/>
          <a:lstStyle/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Takip bireyselleştirilebilinir. Her üç ayda bir </a:t>
            </a:r>
            <a:r>
              <a:rPr lang="tr-TR" sz="2800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 biyopsi yapılmalı </a:t>
            </a:r>
            <a:r>
              <a:rPr lang="tr-TR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(D)</a:t>
            </a:r>
          </a:p>
          <a:p>
            <a:pPr lvl="1"/>
            <a:r>
              <a:rPr lang="tr-TR" sz="2400" i="1" dirty="0" smtClean="0">
                <a:latin typeface="Arial" pitchFamily="34" charset="0"/>
                <a:cs typeface="Arial" pitchFamily="34" charset="0"/>
              </a:rPr>
              <a:t>RIA varken biyopsi alınabilir</a:t>
            </a:r>
          </a:p>
          <a:p>
            <a:endParaRPr lang="tr-TR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İki negatif biyopsi sonrası </a:t>
            </a:r>
            <a:r>
              <a:rPr lang="tr-TR" sz="2800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 yapılana kadar 6-12 ay aralarla biyopsi ile izlenmeli 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9906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Fertilitesini</a:t>
            </a:r>
            <a:r>
              <a:rPr lang="tr-TR" dirty="0" smtClean="0">
                <a:solidFill>
                  <a:srgbClr val="FF0000"/>
                </a:solidFill>
              </a:rPr>
              <a:t> korumak isteyen hastalar nasıl izlenmeli?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057400"/>
            <a:ext cx="7772400" cy="4114800"/>
          </a:xfrm>
        </p:spPr>
        <p:txBody>
          <a:bodyPr/>
          <a:lstStyle/>
          <a:p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Fertilite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isteyen hastalarda optimal tedavi zamanı için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konsensus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yok ( 6-9 ay) ama 12 ay sonrası hala tedaviye yanıt vermeyenlerde mutlaka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önerilmeli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Gebelik denemesinden önce mutlaka biyopsi ile yanıt alındığı saptanmalı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Gebelik isteyen hastalar bir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infertilite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uzmanına yönlendirilmeli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(D)</a:t>
            </a:r>
          </a:p>
          <a:p>
            <a:pPr lvl="1"/>
            <a:r>
              <a:rPr lang="tr-TR" sz="2000" i="1" dirty="0" smtClean="0">
                <a:latin typeface="Arial" pitchFamily="34" charset="0"/>
                <a:cs typeface="Arial" pitchFamily="34" charset="0"/>
              </a:rPr>
              <a:t>ART doğal gebelik denemesi ile kıyaslandığında  canlı doğum oranı daha yüksek, hastalığın tekrarlama oranı daha düşüktür </a:t>
            </a:r>
            <a:r>
              <a:rPr lang="tr-TR" sz="20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(C)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9906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419" y="0"/>
            <a:ext cx="5780314" cy="655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1676400"/>
            <a:ext cx="1724025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WHO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Kansere </a:t>
            </a:r>
            <a:r>
              <a:rPr lang="tr-TR" sz="2400" dirty="0" err="1" smtClean="0"/>
              <a:t>progresyon</a:t>
            </a:r>
            <a:r>
              <a:rPr lang="tr-TR" sz="2400" dirty="0" smtClean="0"/>
              <a:t> riskini  gösterir </a:t>
            </a:r>
          </a:p>
          <a:p>
            <a:pPr lvl="1"/>
            <a:r>
              <a:rPr lang="tr-TR" sz="2000" dirty="0" smtClean="0"/>
              <a:t>Buna karşılık gözlemciler arası değişkenliği   yüksektir</a:t>
            </a:r>
          </a:p>
          <a:p>
            <a:r>
              <a:rPr lang="tr-TR" sz="2400" dirty="0" smtClean="0"/>
              <a:t>Kanserde gidişte en önemli </a:t>
            </a:r>
            <a:r>
              <a:rPr lang="tr-TR" sz="2400" dirty="0" err="1" smtClean="0"/>
              <a:t>prognostik</a:t>
            </a:r>
            <a:r>
              <a:rPr lang="tr-TR" sz="2400" dirty="0" smtClean="0"/>
              <a:t> marker olan nükleer </a:t>
            </a:r>
            <a:r>
              <a:rPr lang="tr-TR" sz="2400" dirty="0" err="1" smtClean="0"/>
              <a:t>atipini</a:t>
            </a:r>
            <a:r>
              <a:rPr lang="tr-TR" sz="2400" dirty="0" smtClean="0"/>
              <a:t> konusunda gözlemciler arası uyum düşüktür</a:t>
            </a:r>
          </a:p>
          <a:p>
            <a:pPr lvl="1"/>
            <a:r>
              <a:rPr lang="tr-TR" sz="2000" dirty="0" smtClean="0"/>
              <a:t>100 olgunun üstündeki iki farklı çalışmada patologlar nükleer </a:t>
            </a:r>
            <a:r>
              <a:rPr lang="tr-TR" sz="2000" dirty="0" err="1" smtClean="0"/>
              <a:t>atipi</a:t>
            </a:r>
            <a:r>
              <a:rPr lang="tr-TR" sz="2000" dirty="0" smtClean="0"/>
              <a:t> </a:t>
            </a:r>
            <a:r>
              <a:rPr lang="tr-TR" sz="2000" dirty="0" err="1" smtClean="0"/>
              <a:t>konsunda</a:t>
            </a:r>
            <a:r>
              <a:rPr lang="tr-TR" sz="2000" dirty="0" smtClean="0"/>
              <a:t> ancak %38 ve %47 fikir birliğine varmışlardır</a:t>
            </a:r>
            <a:endParaRPr lang="tr-TR" sz="20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2514600" y="5657671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tr-TR" dirty="0" err="1" smtClean="0">
                <a:hlinkClick r:id="rId2"/>
              </a:rPr>
              <a:t>Kendall</a:t>
            </a:r>
            <a:r>
              <a:rPr lang="tr-TR" dirty="0" smtClean="0">
                <a:hlinkClick r:id="rId2"/>
              </a:rPr>
              <a:t> BS. </a:t>
            </a:r>
            <a:r>
              <a:rPr lang="tr-TR" dirty="0" err="1" smtClean="0">
                <a:hlinkClick r:id="rId2"/>
              </a:rPr>
              <a:t>Am</a:t>
            </a:r>
            <a:r>
              <a:rPr lang="tr-TR" dirty="0" smtClean="0">
                <a:hlinkClick r:id="rId2"/>
              </a:rPr>
              <a:t> J </a:t>
            </a:r>
            <a:r>
              <a:rPr lang="tr-TR" dirty="0" err="1" smtClean="0">
                <a:hlinkClick r:id="rId2"/>
              </a:rPr>
              <a:t>Surg</a:t>
            </a:r>
            <a:r>
              <a:rPr lang="tr-TR" dirty="0" smtClean="0">
                <a:hlinkClick r:id="rId2"/>
              </a:rPr>
              <a:t> </a:t>
            </a:r>
            <a:r>
              <a:rPr lang="tr-TR" dirty="0" err="1" smtClean="0">
                <a:hlinkClick r:id="rId2"/>
              </a:rPr>
              <a:t>Pathol</a:t>
            </a:r>
            <a:r>
              <a:rPr lang="tr-TR" dirty="0" smtClean="0">
                <a:hlinkClick r:id="rId2"/>
              </a:rPr>
              <a:t> 1998</a:t>
            </a:r>
            <a:endParaRPr lang="tr-TR" dirty="0" smtClean="0"/>
          </a:p>
          <a:p>
            <a:pPr algn="r"/>
            <a:r>
              <a:rPr lang="tr-TR" dirty="0" err="1" smtClean="0">
                <a:hlinkClick r:id="rId3"/>
              </a:rPr>
              <a:t>Bergeron</a:t>
            </a:r>
            <a:r>
              <a:rPr lang="tr-TR" dirty="0" smtClean="0">
                <a:hlinkClick r:id="rId3"/>
              </a:rPr>
              <a:t> C. </a:t>
            </a:r>
            <a:r>
              <a:rPr lang="tr-TR" dirty="0" err="1" smtClean="0">
                <a:hlinkClick r:id="rId3"/>
              </a:rPr>
              <a:t>Am</a:t>
            </a:r>
            <a:r>
              <a:rPr lang="tr-TR" dirty="0" smtClean="0">
                <a:hlinkClick r:id="rId3"/>
              </a:rPr>
              <a:t> J </a:t>
            </a:r>
            <a:r>
              <a:rPr lang="tr-TR" dirty="0" err="1" smtClean="0">
                <a:hlinkClick r:id="rId3"/>
              </a:rPr>
              <a:t>Surg</a:t>
            </a:r>
            <a:r>
              <a:rPr lang="tr-TR" dirty="0" smtClean="0">
                <a:hlinkClick r:id="rId3"/>
              </a:rPr>
              <a:t> </a:t>
            </a:r>
            <a:r>
              <a:rPr lang="tr-TR" dirty="0" err="1" smtClean="0">
                <a:hlinkClick r:id="rId3"/>
              </a:rPr>
              <a:t>Pathol</a:t>
            </a:r>
            <a:r>
              <a:rPr lang="tr-TR" dirty="0" smtClean="0">
                <a:hlinkClick r:id="rId3"/>
              </a:rPr>
              <a:t> 1999</a:t>
            </a:r>
            <a:endParaRPr lang="tr-TR" dirty="0" smtClean="0"/>
          </a:p>
          <a:p>
            <a:pPr lvl="0"/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Atipik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Hiperplazi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Fertilite</a:t>
            </a:r>
            <a:r>
              <a:rPr lang="tr-TR" sz="3600" dirty="0" smtClean="0">
                <a:solidFill>
                  <a:srgbClr val="FF0000"/>
                </a:solidFill>
              </a:rPr>
              <a:t> İsteği Var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 smtClean="0">
                <a:solidFill>
                  <a:srgbClr val="0033CC"/>
                </a:solidFill>
              </a:rPr>
              <a:t>Megestrol</a:t>
            </a:r>
            <a:r>
              <a:rPr lang="tr-TR" sz="2400" b="1" dirty="0" smtClean="0">
                <a:solidFill>
                  <a:srgbClr val="0033CC"/>
                </a:solidFill>
              </a:rPr>
              <a:t> asetat: </a:t>
            </a:r>
            <a:r>
              <a:rPr lang="tr-TR" sz="2400" dirty="0" smtClean="0"/>
              <a:t>160mg yanıt olmaz ise 2x160 mg /gün</a:t>
            </a:r>
          </a:p>
          <a:p>
            <a:r>
              <a:rPr lang="tr-TR" sz="2400" b="1" dirty="0" smtClean="0">
                <a:solidFill>
                  <a:srgbClr val="0033CC"/>
                </a:solidFill>
              </a:rPr>
              <a:t>LNG-RIA: </a:t>
            </a:r>
            <a:r>
              <a:rPr lang="tr-TR" sz="2400" dirty="0" smtClean="0"/>
              <a:t>tek veya </a:t>
            </a:r>
            <a:r>
              <a:rPr lang="tr-TR" sz="2400" dirty="0" err="1" smtClean="0"/>
              <a:t>progesteron</a:t>
            </a:r>
            <a:r>
              <a:rPr lang="tr-TR" sz="2400" dirty="0" smtClean="0"/>
              <a:t> ile kombine</a:t>
            </a:r>
          </a:p>
          <a:p>
            <a:r>
              <a:rPr lang="tr-TR" sz="2400" b="1" dirty="0" smtClean="0">
                <a:solidFill>
                  <a:srgbClr val="0033CC"/>
                </a:solidFill>
              </a:rPr>
              <a:t>MPA : </a:t>
            </a:r>
            <a:r>
              <a:rPr lang="tr-TR" sz="2400" dirty="0" smtClean="0"/>
              <a:t>20 mg/gün</a:t>
            </a:r>
          </a:p>
          <a:p>
            <a:r>
              <a:rPr lang="tr-TR" sz="2400" b="1" dirty="0" err="1" smtClean="0">
                <a:solidFill>
                  <a:srgbClr val="0033CC"/>
                </a:solidFill>
              </a:rPr>
              <a:t>Depomeddroksiprogesteron</a:t>
            </a:r>
            <a:r>
              <a:rPr lang="tr-TR" sz="2400" b="1" dirty="0" smtClean="0">
                <a:solidFill>
                  <a:srgbClr val="0033CC"/>
                </a:solidFill>
              </a:rPr>
              <a:t>: </a:t>
            </a:r>
            <a:r>
              <a:rPr lang="tr-TR" sz="2400" dirty="0" smtClean="0"/>
              <a:t>3 ayda bir IM</a:t>
            </a:r>
          </a:p>
          <a:p>
            <a:r>
              <a:rPr lang="tr-TR" sz="2400" b="1" dirty="0" err="1" smtClean="0">
                <a:solidFill>
                  <a:srgbClr val="0033CC"/>
                </a:solidFill>
              </a:rPr>
              <a:t>Mikronize</a:t>
            </a:r>
            <a:r>
              <a:rPr lang="tr-TR" sz="2400" b="1" dirty="0" smtClean="0">
                <a:solidFill>
                  <a:srgbClr val="0033CC"/>
                </a:solidFill>
              </a:rPr>
              <a:t> </a:t>
            </a:r>
            <a:r>
              <a:rPr lang="tr-TR" sz="2400" b="1" dirty="0" err="1" smtClean="0">
                <a:solidFill>
                  <a:srgbClr val="0033CC"/>
                </a:solidFill>
              </a:rPr>
              <a:t>progesteron</a:t>
            </a:r>
            <a:r>
              <a:rPr lang="tr-TR" sz="2400" b="1" dirty="0" smtClean="0">
                <a:solidFill>
                  <a:srgbClr val="0033CC"/>
                </a:solidFill>
              </a:rPr>
              <a:t> : </a:t>
            </a:r>
            <a:r>
              <a:rPr lang="tr-TR" sz="2400" dirty="0" smtClean="0"/>
              <a:t>100-200 mg/gün  </a:t>
            </a:r>
            <a:r>
              <a:rPr lang="tr-TR" sz="2400" dirty="0" err="1" smtClean="0"/>
              <a:t>vaginal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err="1" smtClean="0"/>
              <a:t>Kontinue</a:t>
            </a:r>
            <a:r>
              <a:rPr lang="tr-TR" sz="2400" dirty="0" smtClean="0"/>
              <a:t> tedavi siklik tedaviden, LNG-RIA oral tedavilerden daha etkili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895600" y="5562600"/>
            <a:ext cx="5943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tr-TR" sz="1400" dirty="0" err="1" smtClean="0"/>
              <a:t>Randall</a:t>
            </a:r>
            <a:r>
              <a:rPr lang="tr-TR" sz="1400" dirty="0" smtClean="0"/>
              <a:t> TC.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1997</a:t>
            </a:r>
          </a:p>
          <a:p>
            <a:pPr algn="r"/>
            <a:r>
              <a:rPr lang="tr-TR" sz="1400" dirty="0" err="1" smtClean="0"/>
              <a:t>Wheeler</a:t>
            </a:r>
            <a:r>
              <a:rPr lang="tr-TR" sz="1400" dirty="0" smtClean="0"/>
              <a:t> DT.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Surg</a:t>
            </a:r>
            <a:r>
              <a:rPr lang="tr-TR" sz="1400" dirty="0" smtClean="0"/>
              <a:t> </a:t>
            </a:r>
            <a:r>
              <a:rPr lang="tr-TR" sz="1400" dirty="0" err="1" smtClean="0"/>
              <a:t>Pathol</a:t>
            </a:r>
            <a:r>
              <a:rPr lang="tr-TR" sz="1400" dirty="0" smtClean="0"/>
              <a:t> 2007</a:t>
            </a:r>
          </a:p>
          <a:p>
            <a:pPr lvl="0" algn="r"/>
            <a:r>
              <a:rPr lang="tr-TR" sz="1400" dirty="0" err="1" smtClean="0"/>
              <a:t>Ushijima</a:t>
            </a:r>
            <a:r>
              <a:rPr lang="tr-TR" sz="1400" dirty="0" smtClean="0"/>
              <a:t> K. J </a:t>
            </a:r>
            <a:r>
              <a:rPr lang="tr-TR" sz="1400" dirty="0" err="1" smtClean="0"/>
              <a:t>Clin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2007</a:t>
            </a:r>
          </a:p>
          <a:p>
            <a:pPr lvl="0" algn="r"/>
            <a:r>
              <a:rPr lang="tr-TR" sz="1400" dirty="0" err="1" smtClean="0"/>
              <a:t>Dolapcioglu</a:t>
            </a:r>
            <a:r>
              <a:rPr lang="tr-TR" sz="1400" dirty="0" smtClean="0"/>
              <a:t> K,  </a:t>
            </a:r>
            <a:r>
              <a:rPr lang="tr-TR" sz="1400" dirty="0" err="1" smtClean="0"/>
              <a:t>Clin</a:t>
            </a:r>
            <a:r>
              <a:rPr lang="tr-TR" sz="1400" dirty="0" smtClean="0"/>
              <a:t> </a:t>
            </a:r>
            <a:r>
              <a:rPr lang="tr-TR" sz="1400" dirty="0" err="1" smtClean="0"/>
              <a:t>Exp</a:t>
            </a:r>
            <a:r>
              <a:rPr lang="tr-TR" sz="1400" dirty="0" smtClean="0"/>
              <a:t>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2013</a:t>
            </a:r>
          </a:p>
          <a:p>
            <a:endParaRPr lang="tr-TR" dirty="0" smtClean="0"/>
          </a:p>
          <a:p>
            <a:pPr lvl="0"/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Atipik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Hiperplazide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Progesteron</a:t>
            </a:r>
            <a:r>
              <a:rPr lang="tr-TR" dirty="0" smtClean="0">
                <a:solidFill>
                  <a:srgbClr val="FF0000"/>
                </a:solidFill>
              </a:rPr>
              <a:t> Tedavisi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057400"/>
            <a:ext cx="7772400" cy="2325687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1600" dirty="0" err="1" smtClean="0">
                <a:solidFill>
                  <a:srgbClr val="0033CC"/>
                </a:solidFill>
              </a:rPr>
              <a:t>Wheeler</a:t>
            </a:r>
            <a:r>
              <a:rPr lang="tr-TR" sz="1600" dirty="0" smtClean="0">
                <a:solidFill>
                  <a:srgbClr val="0033CC"/>
                </a:solidFill>
              </a:rPr>
              <a:t> DT,. </a:t>
            </a:r>
            <a:r>
              <a:rPr lang="tr-TR" sz="1600" dirty="0" err="1" smtClean="0">
                <a:solidFill>
                  <a:srgbClr val="0033CC"/>
                </a:solidFill>
              </a:rPr>
              <a:t>Histologic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alterations</a:t>
            </a:r>
            <a:r>
              <a:rPr lang="tr-TR" sz="1600" dirty="0" smtClean="0">
                <a:solidFill>
                  <a:srgbClr val="0033CC"/>
                </a:solidFill>
              </a:rPr>
              <a:t> in </a:t>
            </a:r>
            <a:r>
              <a:rPr lang="tr-TR" sz="1600" dirty="0" err="1" smtClean="0">
                <a:solidFill>
                  <a:srgbClr val="0033CC"/>
                </a:solidFill>
              </a:rPr>
              <a:t>endometrial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hyperplasia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and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well</a:t>
            </a:r>
            <a:r>
              <a:rPr lang="tr-TR" sz="1600" dirty="0" smtClean="0">
                <a:solidFill>
                  <a:srgbClr val="0033CC"/>
                </a:solidFill>
              </a:rPr>
              <a:t>-</a:t>
            </a:r>
            <a:r>
              <a:rPr lang="tr-TR" sz="1600" dirty="0" err="1" smtClean="0">
                <a:solidFill>
                  <a:srgbClr val="0033CC"/>
                </a:solidFill>
              </a:rPr>
              <a:t>differentiated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carcinoma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treated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with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progestins</a:t>
            </a:r>
            <a:r>
              <a:rPr lang="tr-TR" sz="1600" dirty="0" smtClean="0">
                <a:solidFill>
                  <a:srgbClr val="0033CC"/>
                </a:solidFill>
              </a:rPr>
              <a:t>. </a:t>
            </a:r>
            <a:r>
              <a:rPr lang="tr-TR" sz="1600" dirty="0" err="1" smtClean="0">
                <a:solidFill>
                  <a:srgbClr val="0033CC"/>
                </a:solidFill>
              </a:rPr>
              <a:t>Am</a:t>
            </a:r>
            <a:r>
              <a:rPr lang="tr-TR" sz="1600" dirty="0" smtClean="0">
                <a:solidFill>
                  <a:srgbClr val="0033CC"/>
                </a:solidFill>
              </a:rPr>
              <a:t> J </a:t>
            </a:r>
            <a:r>
              <a:rPr lang="tr-TR" sz="1600" dirty="0" err="1" smtClean="0">
                <a:solidFill>
                  <a:srgbClr val="0033CC"/>
                </a:solidFill>
              </a:rPr>
              <a:t>Surg</a:t>
            </a:r>
            <a:r>
              <a:rPr lang="tr-TR" sz="1600" dirty="0" smtClean="0">
                <a:solidFill>
                  <a:srgbClr val="0033CC"/>
                </a:solidFill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</a:rPr>
              <a:t>Pathol</a:t>
            </a:r>
            <a:r>
              <a:rPr lang="tr-TR" sz="1600" dirty="0" smtClean="0">
                <a:solidFill>
                  <a:srgbClr val="0033CC"/>
                </a:solidFill>
              </a:rPr>
              <a:t> 2007</a:t>
            </a:r>
          </a:p>
          <a:p>
            <a:r>
              <a:rPr lang="tr-TR" sz="2400" dirty="0" smtClean="0"/>
              <a:t>16 çalışmalık bir </a:t>
            </a:r>
            <a:r>
              <a:rPr lang="tr-TR" sz="2400" dirty="0" err="1" smtClean="0"/>
              <a:t>metanalizde</a:t>
            </a:r>
            <a:r>
              <a:rPr lang="tr-TR" sz="2400" dirty="0" smtClean="0"/>
              <a:t> </a:t>
            </a:r>
            <a:r>
              <a:rPr lang="tr-TR" sz="2400" dirty="0" err="1" smtClean="0"/>
              <a:t>progesteronlar</a:t>
            </a:r>
            <a:r>
              <a:rPr lang="tr-TR" sz="2400" dirty="0" smtClean="0"/>
              <a:t> </a:t>
            </a:r>
            <a:r>
              <a:rPr lang="tr-TR" sz="2400" dirty="0" err="1" smtClean="0"/>
              <a:t>atipik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</a:t>
            </a:r>
            <a:r>
              <a:rPr lang="tr-TR" sz="2400" dirty="0" smtClean="0"/>
              <a:t> tedavisinde (111 hasta 6-98 ay takip):</a:t>
            </a:r>
          </a:p>
          <a:p>
            <a:pPr lvl="1"/>
            <a:r>
              <a:rPr lang="tr-TR" sz="2000" dirty="0" smtClean="0"/>
              <a:t>%14 </a:t>
            </a:r>
            <a:r>
              <a:rPr lang="tr-TR" sz="2000" dirty="0" err="1" smtClean="0"/>
              <a:t>persistans</a:t>
            </a:r>
            <a:r>
              <a:rPr lang="tr-TR" sz="2000" dirty="0" smtClean="0"/>
              <a:t>, %23 </a:t>
            </a:r>
            <a:r>
              <a:rPr lang="tr-TR" sz="2000" dirty="0" err="1" smtClean="0"/>
              <a:t>rekürrens</a:t>
            </a:r>
            <a:endParaRPr lang="tr-TR" sz="2000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990600" y="4495800"/>
            <a:ext cx="7543800" cy="21544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Gallos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ID,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Regression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relapse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live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birth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rates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fertility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sparing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therapy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cancer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atypical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complex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hyperplasia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a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systematic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review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metaanalysis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Am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J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Obstet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Gynecol</a:t>
            </a:r>
            <a:r>
              <a:rPr lang="tr-TR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2012</a:t>
            </a:r>
            <a:endParaRPr lang="tr-TR" sz="2000" dirty="0" smtClean="0">
              <a:solidFill>
                <a:srgbClr val="0033CC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14 çalışmalık başka bir </a:t>
            </a:r>
            <a:r>
              <a:rPr lang="tr-TR" sz="2400" dirty="0" err="1" smtClean="0"/>
              <a:t>metanalizde</a:t>
            </a:r>
            <a:r>
              <a:rPr lang="tr-TR" sz="2400" dirty="0" smtClean="0"/>
              <a:t> (151 hasta 11-77 ay takip)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/>
              <a:t>%86 regresyon, %26 </a:t>
            </a:r>
            <a:r>
              <a:rPr lang="tr-TR" sz="2000" dirty="0" err="1" smtClean="0"/>
              <a:t>relaps</a:t>
            </a:r>
            <a:r>
              <a:rPr lang="tr-TR" sz="2000" dirty="0" smtClean="0"/>
              <a:t>, %26 canlı doğum </a:t>
            </a:r>
          </a:p>
          <a:p>
            <a:endParaRPr lang="tr-TR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Atipik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Hiperplazide</a:t>
            </a:r>
            <a:r>
              <a:rPr lang="tr-TR" sz="3600" dirty="0" smtClean="0">
                <a:solidFill>
                  <a:srgbClr val="FF0000"/>
                </a:solidFill>
              </a:rPr>
              <a:t> Alternatif tedaviler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 smtClean="0">
                <a:solidFill>
                  <a:srgbClr val="0033CC"/>
                </a:solidFill>
              </a:rPr>
              <a:t>Danazol</a:t>
            </a:r>
            <a:r>
              <a:rPr lang="tr-TR" sz="2400" b="1" dirty="0" smtClean="0">
                <a:solidFill>
                  <a:srgbClr val="0033CC"/>
                </a:solidFill>
              </a:rPr>
              <a:t>: </a:t>
            </a:r>
            <a:r>
              <a:rPr lang="tr-TR" sz="2400" dirty="0" smtClean="0"/>
              <a:t>Etkin (%83 yanıt) ancak ciddi yan etkileri var</a:t>
            </a:r>
          </a:p>
          <a:p>
            <a:r>
              <a:rPr lang="tr-TR" sz="2400" b="1" dirty="0" err="1" smtClean="0">
                <a:solidFill>
                  <a:srgbClr val="0033CC"/>
                </a:solidFill>
              </a:rPr>
              <a:t>GnRH</a:t>
            </a:r>
            <a:r>
              <a:rPr lang="tr-TR" sz="2400" b="1" dirty="0" smtClean="0">
                <a:solidFill>
                  <a:srgbClr val="0033CC"/>
                </a:solidFill>
              </a:rPr>
              <a:t> </a:t>
            </a:r>
            <a:r>
              <a:rPr lang="tr-TR" sz="2400" b="1" dirty="0" err="1" smtClean="0">
                <a:solidFill>
                  <a:srgbClr val="0033CC"/>
                </a:solidFill>
              </a:rPr>
              <a:t>agonist</a:t>
            </a:r>
            <a:r>
              <a:rPr lang="tr-TR" sz="2400" b="1" dirty="0" smtClean="0">
                <a:solidFill>
                  <a:srgbClr val="0033CC"/>
                </a:solidFill>
              </a:rPr>
              <a:t> veya antagonistler:  </a:t>
            </a:r>
            <a:r>
              <a:rPr lang="tr-TR" sz="2400" dirty="0" err="1" smtClean="0"/>
              <a:t>atipisizde</a:t>
            </a:r>
            <a:r>
              <a:rPr lang="tr-TR" sz="2400" dirty="0" smtClean="0"/>
              <a:t> başarılı ancak </a:t>
            </a:r>
            <a:r>
              <a:rPr lang="tr-TR" sz="2400" dirty="0" err="1" smtClean="0"/>
              <a:t>atipiliye</a:t>
            </a:r>
            <a:r>
              <a:rPr lang="tr-TR" sz="2400" dirty="0" smtClean="0"/>
              <a:t> yanıt yeterli değil. LNG-RIA ile kombine edilebilir</a:t>
            </a:r>
          </a:p>
          <a:p>
            <a:r>
              <a:rPr lang="tr-TR" sz="2400" b="1" dirty="0" err="1" smtClean="0">
                <a:solidFill>
                  <a:srgbClr val="0033CC"/>
                </a:solidFill>
              </a:rPr>
              <a:t>Aromataz</a:t>
            </a:r>
            <a:r>
              <a:rPr lang="tr-TR" sz="2400" b="1" dirty="0" smtClean="0">
                <a:solidFill>
                  <a:srgbClr val="0033CC"/>
                </a:solidFill>
              </a:rPr>
              <a:t> inhibitörleri:  </a:t>
            </a:r>
            <a:r>
              <a:rPr lang="tr-TR" sz="2400" dirty="0" smtClean="0"/>
              <a:t>yeterli veri birikmedi</a:t>
            </a:r>
          </a:p>
          <a:p>
            <a:r>
              <a:rPr lang="tr-TR" sz="2400" b="1" dirty="0" err="1" smtClean="0">
                <a:solidFill>
                  <a:srgbClr val="0033CC"/>
                </a:solidFill>
              </a:rPr>
              <a:t>Histerekopik</a:t>
            </a:r>
            <a:r>
              <a:rPr lang="tr-TR" sz="2400" b="1" dirty="0" smtClean="0">
                <a:solidFill>
                  <a:srgbClr val="0033CC"/>
                </a:solidFill>
              </a:rPr>
              <a:t> rezeksiyon</a:t>
            </a:r>
            <a:r>
              <a:rPr lang="tr-TR" sz="2400" dirty="0" smtClean="0"/>
              <a:t>: uzun dönem sonuçları belirli değil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143000" y="5638800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tr-TR" sz="1200" dirty="0" err="1" smtClean="0"/>
              <a:t>Mariani</a:t>
            </a:r>
            <a:r>
              <a:rPr lang="tr-TR" sz="1200" dirty="0" smtClean="0"/>
              <a:t> L. </a:t>
            </a:r>
            <a:r>
              <a:rPr lang="tr-TR" sz="1200" dirty="0" err="1" smtClean="0"/>
              <a:t>Int</a:t>
            </a:r>
            <a:r>
              <a:rPr lang="tr-TR" sz="1200" dirty="0" smtClean="0"/>
              <a:t> J </a:t>
            </a:r>
            <a:r>
              <a:rPr lang="tr-TR" sz="1200" dirty="0" err="1" smtClean="0"/>
              <a:t>Gynaecol</a:t>
            </a:r>
            <a:r>
              <a:rPr lang="tr-TR" sz="1200" dirty="0" smtClean="0"/>
              <a:t> </a:t>
            </a:r>
            <a:r>
              <a:rPr lang="tr-TR" sz="1200" dirty="0" err="1" smtClean="0"/>
              <a:t>Obstet</a:t>
            </a:r>
            <a:r>
              <a:rPr lang="tr-TR" sz="1200" dirty="0" smtClean="0"/>
              <a:t> 1994, </a:t>
            </a:r>
            <a:r>
              <a:rPr lang="tr-TR" sz="1200" dirty="0" err="1" smtClean="0"/>
              <a:t>Pashov</a:t>
            </a:r>
            <a:r>
              <a:rPr lang="tr-TR" sz="1200" dirty="0" smtClean="0"/>
              <a:t> AI.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Endocrinol</a:t>
            </a:r>
            <a:r>
              <a:rPr lang="tr-TR" sz="1200" dirty="0" smtClean="0"/>
              <a:t> 2012</a:t>
            </a:r>
          </a:p>
          <a:p>
            <a:pPr lvl="0" algn="r"/>
            <a:r>
              <a:rPr lang="tr-TR" sz="1200" dirty="0" err="1" smtClean="0"/>
              <a:t>Agorastos</a:t>
            </a:r>
            <a:r>
              <a:rPr lang="tr-TR" sz="1200" dirty="0" smtClean="0"/>
              <a:t> T. </a:t>
            </a:r>
            <a:r>
              <a:rPr lang="tr-TR" sz="1200" dirty="0" err="1" smtClean="0"/>
              <a:t>Eur</a:t>
            </a:r>
            <a:r>
              <a:rPr lang="tr-TR" sz="1200" dirty="0" smtClean="0"/>
              <a:t> J </a:t>
            </a:r>
            <a:r>
              <a:rPr lang="tr-TR" sz="1200" dirty="0" err="1" smtClean="0"/>
              <a:t>Obstet</a:t>
            </a:r>
            <a:r>
              <a:rPr lang="tr-TR" sz="1200" dirty="0" smtClean="0"/>
              <a:t>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Reprod</a:t>
            </a:r>
            <a:r>
              <a:rPr lang="tr-TR" sz="1200" dirty="0" smtClean="0"/>
              <a:t> </a:t>
            </a:r>
            <a:r>
              <a:rPr lang="tr-TR" sz="1200" dirty="0" err="1" smtClean="0"/>
              <a:t>Biol</a:t>
            </a:r>
            <a:r>
              <a:rPr lang="tr-TR" sz="1200" dirty="0" smtClean="0"/>
              <a:t> 2005,</a:t>
            </a:r>
          </a:p>
          <a:p>
            <a:pPr lvl="0" algn="r"/>
            <a:r>
              <a:rPr lang="tr-TR" sz="1200" dirty="0" smtClean="0"/>
              <a:t> </a:t>
            </a:r>
            <a:r>
              <a:rPr lang="tr-TR" sz="1200" dirty="0" err="1" smtClean="0"/>
              <a:t>Cianferoni</a:t>
            </a:r>
            <a:r>
              <a:rPr lang="tr-TR" sz="1200" dirty="0" smtClean="0"/>
              <a:t> L. J </a:t>
            </a:r>
            <a:r>
              <a:rPr lang="tr-TR" sz="1200" dirty="0" err="1" smtClean="0"/>
              <a:t>Am</a:t>
            </a:r>
            <a:r>
              <a:rPr lang="tr-TR" sz="1200" dirty="0" smtClean="0"/>
              <a:t> </a:t>
            </a:r>
            <a:r>
              <a:rPr lang="tr-TR" sz="1200" dirty="0" err="1" smtClean="0"/>
              <a:t>Assoc</a:t>
            </a:r>
            <a:r>
              <a:rPr lang="tr-TR" sz="1200" dirty="0" smtClean="0"/>
              <a:t>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Laparosc</a:t>
            </a:r>
            <a:r>
              <a:rPr lang="tr-TR" sz="1200" dirty="0" smtClean="0"/>
              <a:t> 1999</a:t>
            </a:r>
          </a:p>
          <a:p>
            <a:endParaRPr lang="tr-TR" dirty="0" smtClean="0"/>
          </a:p>
          <a:p>
            <a:pPr lvl="0"/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Sonuçlar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</a:t>
            </a:r>
            <a:r>
              <a:rPr lang="tr-TR" sz="2400" dirty="0" smtClean="0"/>
              <a:t> </a:t>
            </a:r>
            <a:r>
              <a:rPr lang="tr-TR" sz="2400" dirty="0" err="1" smtClean="0"/>
              <a:t>atipi</a:t>
            </a:r>
            <a:r>
              <a:rPr lang="tr-TR" sz="2400" dirty="0" smtClean="0"/>
              <a:t> olup olmamasına göre ikiye ayrılır (DSÖ-2014)</a:t>
            </a:r>
          </a:p>
          <a:p>
            <a:r>
              <a:rPr lang="tr-TR" sz="2400" b="1" dirty="0" err="1" smtClean="0"/>
              <a:t>Atipisiz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hiperplazi</a:t>
            </a:r>
            <a:r>
              <a:rPr lang="tr-TR" sz="2400" b="1" dirty="0" smtClean="0"/>
              <a:t> </a:t>
            </a:r>
            <a:r>
              <a:rPr lang="tr-TR" sz="2400" dirty="0" smtClean="0"/>
              <a:t>medikal tedavide birinci seçenek LNG-RIA, ikinci seçenek sürekli </a:t>
            </a:r>
            <a:r>
              <a:rPr lang="tr-TR" sz="2400" dirty="0" err="1" smtClean="0"/>
              <a:t>gestagen</a:t>
            </a:r>
            <a:endParaRPr lang="tr-TR" sz="2400" dirty="0" smtClean="0"/>
          </a:p>
          <a:p>
            <a:r>
              <a:rPr lang="tr-TR" sz="2400" dirty="0" smtClean="0"/>
              <a:t>Kontrol biyopsi 6 ay sonra yapılmalı</a:t>
            </a:r>
          </a:p>
          <a:p>
            <a:r>
              <a:rPr lang="tr-TR" sz="2400" dirty="0" err="1" smtClean="0"/>
              <a:t>Atipisiz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hiperplazide</a:t>
            </a:r>
            <a:r>
              <a:rPr lang="tr-TR" sz="2400" dirty="0" smtClean="0"/>
              <a:t> cerrahi, </a:t>
            </a:r>
            <a:r>
              <a:rPr lang="tr-TR" sz="2400" dirty="0" err="1" smtClean="0"/>
              <a:t>progresyon</a:t>
            </a:r>
            <a:r>
              <a:rPr lang="tr-TR" sz="2400" dirty="0" smtClean="0"/>
              <a:t>, yanıt alınamama veya semptomların devam etmesi durumunda yapılır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Sonuçlar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 smtClean="0"/>
              <a:t>Atipili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hiperplazide</a:t>
            </a:r>
            <a:r>
              <a:rPr lang="tr-TR" sz="2400" b="1" dirty="0" smtClean="0"/>
              <a:t> </a:t>
            </a:r>
            <a:r>
              <a:rPr lang="tr-TR" sz="2400" dirty="0" smtClean="0"/>
              <a:t>öncelikli tedavi </a:t>
            </a:r>
            <a:r>
              <a:rPr lang="tr-TR" sz="2400" dirty="0" err="1" smtClean="0"/>
              <a:t>histerektomidir</a:t>
            </a:r>
            <a:endParaRPr lang="tr-TR" sz="2400" dirty="0" smtClean="0"/>
          </a:p>
          <a:p>
            <a:pPr lvl="1"/>
            <a:r>
              <a:rPr lang="tr-TR" sz="2000" dirty="0" smtClean="0"/>
              <a:t>%40-50 oranında </a:t>
            </a:r>
            <a:r>
              <a:rPr lang="tr-TR" sz="2000" dirty="0" err="1" smtClean="0"/>
              <a:t>endometrium</a:t>
            </a:r>
            <a:r>
              <a:rPr lang="tr-TR" sz="2000" dirty="0" smtClean="0"/>
              <a:t> kanseri olasılığı unutulmamalı, tercihen jinekolog </a:t>
            </a:r>
            <a:r>
              <a:rPr lang="tr-TR" sz="2000" dirty="0" err="1" smtClean="0"/>
              <a:t>okologca</a:t>
            </a:r>
            <a:r>
              <a:rPr lang="tr-TR" sz="2000" dirty="0" smtClean="0"/>
              <a:t> </a:t>
            </a:r>
            <a:r>
              <a:rPr lang="tr-TR" sz="2000" dirty="0" err="1" smtClean="0"/>
              <a:t>opere</a:t>
            </a:r>
            <a:r>
              <a:rPr lang="tr-TR" sz="2000" dirty="0" smtClean="0"/>
              <a:t> edilmeli</a:t>
            </a:r>
          </a:p>
          <a:p>
            <a:pPr lvl="1"/>
            <a:r>
              <a:rPr lang="tr-TR" sz="2000" dirty="0" err="1" smtClean="0"/>
              <a:t>Laparoskopik</a:t>
            </a:r>
            <a:r>
              <a:rPr lang="tr-TR" sz="2000" dirty="0" smtClean="0"/>
              <a:t> yöntem önerilir</a:t>
            </a:r>
          </a:p>
          <a:p>
            <a:pPr lvl="1"/>
            <a:r>
              <a:rPr lang="tr-TR" sz="2000" dirty="0" smtClean="0"/>
              <a:t>BSO hastanın yaşına göre, BS tüm hastalara</a:t>
            </a:r>
          </a:p>
          <a:p>
            <a:pPr lvl="1"/>
            <a:r>
              <a:rPr lang="tr-TR" sz="2000" dirty="0" err="1" smtClean="0"/>
              <a:t>Frozen</a:t>
            </a:r>
            <a:r>
              <a:rPr lang="tr-TR" sz="2000" dirty="0" smtClean="0"/>
              <a:t> ve </a:t>
            </a:r>
            <a:r>
              <a:rPr lang="tr-TR" sz="2000" dirty="0" err="1" smtClean="0"/>
              <a:t>lenfdenektomi</a:t>
            </a:r>
            <a:r>
              <a:rPr lang="tr-TR" sz="2000" dirty="0" smtClean="0"/>
              <a:t> yapılmayabilir</a:t>
            </a:r>
          </a:p>
          <a:p>
            <a:r>
              <a:rPr lang="tr-TR" sz="2400" dirty="0" err="1" smtClean="0"/>
              <a:t>Fertilitesini</a:t>
            </a:r>
            <a:r>
              <a:rPr lang="tr-TR" sz="2400" dirty="0" smtClean="0"/>
              <a:t> korumak isteyen hastalarda  LNG-RIA veya sürekli </a:t>
            </a:r>
            <a:r>
              <a:rPr lang="tr-TR" sz="2400" dirty="0" err="1" smtClean="0"/>
              <a:t>gestagen</a:t>
            </a:r>
            <a:r>
              <a:rPr lang="tr-TR" sz="2400" dirty="0" smtClean="0"/>
              <a:t> tedavisi</a:t>
            </a:r>
          </a:p>
          <a:p>
            <a:r>
              <a:rPr lang="tr-TR" sz="2400" dirty="0" smtClean="0"/>
              <a:t>Kontrol biyopsisi 3 ay sonra alınmalı</a:t>
            </a:r>
          </a:p>
          <a:p>
            <a:r>
              <a:rPr lang="tr-TR" sz="2400" dirty="0" smtClean="0"/>
              <a:t>Tedaviye yanıt verenler </a:t>
            </a:r>
            <a:r>
              <a:rPr lang="tr-TR" sz="2400" dirty="0" err="1" smtClean="0"/>
              <a:t>infertilite</a:t>
            </a:r>
            <a:r>
              <a:rPr lang="tr-TR" sz="2400" dirty="0" smtClean="0"/>
              <a:t> uzmanına yönlendirilmeli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8 istanbul Ã¼niversitesi kadÄ±n doÄum gÃ¼nleri ile ilgili gÃ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447800"/>
            <a:ext cx="6960434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Basit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Basit </a:t>
            </a:r>
            <a:r>
              <a:rPr lang="tr-TR" dirty="0" err="1"/>
              <a:t>hiperplazide</a:t>
            </a:r>
            <a:r>
              <a:rPr lang="tr-TR" dirty="0"/>
              <a:t> </a:t>
            </a:r>
            <a:r>
              <a:rPr lang="tr-TR" dirty="0" err="1"/>
              <a:t>nükleusta</a:t>
            </a:r>
            <a:r>
              <a:rPr lang="tr-TR" dirty="0"/>
              <a:t> </a:t>
            </a:r>
            <a:r>
              <a:rPr lang="tr-TR" dirty="0" err="1"/>
              <a:t>atipi</a:t>
            </a:r>
            <a:r>
              <a:rPr lang="tr-TR" dirty="0"/>
              <a:t> yoktur. </a:t>
            </a:r>
          </a:p>
          <a:p>
            <a:pPr lvl="1"/>
            <a:r>
              <a:rPr lang="tr-TR" i="1" dirty="0" err="1">
                <a:solidFill>
                  <a:srgbClr val="C00000"/>
                </a:solidFill>
              </a:rPr>
              <a:t>Gland</a:t>
            </a:r>
            <a:r>
              <a:rPr lang="tr-TR" i="1" dirty="0">
                <a:solidFill>
                  <a:srgbClr val="C00000"/>
                </a:solidFill>
              </a:rPr>
              <a:t>/</a:t>
            </a:r>
            <a:r>
              <a:rPr lang="tr-TR" i="1" dirty="0" err="1">
                <a:solidFill>
                  <a:srgbClr val="C00000"/>
                </a:solidFill>
              </a:rPr>
              <a:t>stroma</a:t>
            </a:r>
            <a:r>
              <a:rPr lang="tr-TR" i="1" dirty="0">
                <a:solidFill>
                  <a:srgbClr val="C00000"/>
                </a:solidFill>
              </a:rPr>
              <a:t> oranı artmıştır</a:t>
            </a:r>
            <a:r>
              <a:rPr lang="tr-TR" i="1" dirty="0">
                <a:solidFill>
                  <a:schemeClr val="accent1"/>
                </a:solidFill>
              </a:rPr>
              <a:t>.</a:t>
            </a:r>
          </a:p>
          <a:p>
            <a:r>
              <a:rPr lang="tr-TR" dirty="0" err="1"/>
              <a:t>Stromal</a:t>
            </a:r>
            <a:r>
              <a:rPr lang="tr-TR" dirty="0"/>
              <a:t> alana </a:t>
            </a:r>
            <a:r>
              <a:rPr lang="tr-TR" dirty="0" err="1"/>
              <a:t>invazyon</a:t>
            </a:r>
            <a:r>
              <a:rPr lang="tr-TR" dirty="0"/>
              <a:t> yoktur.</a:t>
            </a:r>
          </a:p>
          <a:p>
            <a:r>
              <a:rPr lang="tr-TR" dirty="0"/>
              <a:t>15 yılda kansere dönüşüm oranı % 1’dir.</a:t>
            </a:r>
          </a:p>
        </p:txBody>
      </p:sp>
      <p:pic>
        <p:nvPicPr>
          <p:cNvPr id="24678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984750"/>
            <a:ext cx="3430588" cy="165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772400" cy="1143000"/>
          </a:xfrm>
          <a:noFill/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Kompleks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133600"/>
            <a:ext cx="7772400" cy="3276600"/>
          </a:xfrm>
        </p:spPr>
        <p:txBody>
          <a:bodyPr/>
          <a:lstStyle/>
          <a:p>
            <a:r>
              <a:rPr lang="tr-TR" sz="2800" dirty="0"/>
              <a:t>Basit </a:t>
            </a:r>
            <a:r>
              <a:rPr lang="tr-TR" sz="2800" dirty="0" err="1"/>
              <a:t>hiperplaziye</a:t>
            </a:r>
            <a:r>
              <a:rPr lang="tr-TR" sz="2800" dirty="0"/>
              <a:t> temel olarak benzerlik gösterir. </a:t>
            </a:r>
          </a:p>
          <a:p>
            <a:r>
              <a:rPr lang="tr-TR" sz="2800" dirty="0" err="1"/>
              <a:t>Stromal</a:t>
            </a:r>
            <a:r>
              <a:rPr lang="tr-TR" sz="2800" dirty="0"/>
              <a:t> </a:t>
            </a:r>
            <a:r>
              <a:rPr lang="tr-TR" sz="2800" dirty="0" err="1"/>
              <a:t>invazyon</a:t>
            </a:r>
            <a:r>
              <a:rPr lang="tr-TR" sz="2800" dirty="0"/>
              <a:t> ve </a:t>
            </a:r>
            <a:r>
              <a:rPr lang="tr-TR" sz="2800" dirty="0" err="1"/>
              <a:t>nükleusta</a:t>
            </a:r>
            <a:r>
              <a:rPr lang="tr-TR" sz="2800" dirty="0"/>
              <a:t> </a:t>
            </a:r>
            <a:r>
              <a:rPr lang="tr-TR" sz="2800" dirty="0" err="1"/>
              <a:t>atipi</a:t>
            </a:r>
            <a:r>
              <a:rPr lang="tr-TR" sz="2800" dirty="0"/>
              <a:t> yoktur.</a:t>
            </a:r>
          </a:p>
          <a:p>
            <a:pPr lvl="1"/>
            <a:r>
              <a:rPr lang="tr-TR" sz="2400" i="1" u="sng" dirty="0" err="1">
                <a:solidFill>
                  <a:srgbClr val="C00000"/>
                </a:solidFill>
              </a:rPr>
              <a:t>Glandlarda</a:t>
            </a:r>
            <a:r>
              <a:rPr lang="tr-TR" sz="2400" i="1" u="sng" dirty="0">
                <a:solidFill>
                  <a:srgbClr val="C00000"/>
                </a:solidFill>
              </a:rPr>
              <a:t> </a:t>
            </a:r>
            <a:r>
              <a:rPr lang="tr-TR" sz="2400" i="1" u="sng" dirty="0" err="1">
                <a:solidFill>
                  <a:srgbClr val="C00000"/>
                </a:solidFill>
              </a:rPr>
              <a:t>papiller</a:t>
            </a:r>
            <a:r>
              <a:rPr lang="tr-TR" sz="2400" i="1" u="sng" dirty="0">
                <a:solidFill>
                  <a:srgbClr val="C00000"/>
                </a:solidFill>
              </a:rPr>
              <a:t> yapılar görülür.</a:t>
            </a:r>
          </a:p>
          <a:p>
            <a:pPr lvl="1"/>
            <a:r>
              <a:rPr lang="tr-TR" sz="2400" i="1" u="sng" dirty="0" err="1" smtClean="0">
                <a:solidFill>
                  <a:srgbClr val="C00000"/>
                </a:solidFill>
              </a:rPr>
              <a:t>Gland</a:t>
            </a:r>
            <a:r>
              <a:rPr lang="tr-TR" sz="2400" i="1" u="sng" dirty="0" smtClean="0">
                <a:solidFill>
                  <a:srgbClr val="C00000"/>
                </a:solidFill>
              </a:rPr>
              <a:t> / </a:t>
            </a:r>
            <a:r>
              <a:rPr lang="tr-TR" sz="2400" i="1" u="sng" dirty="0" err="1" smtClean="0">
                <a:solidFill>
                  <a:srgbClr val="C00000"/>
                </a:solidFill>
              </a:rPr>
              <a:t>stroma</a:t>
            </a:r>
            <a:r>
              <a:rPr lang="tr-TR" sz="2400" i="1" u="sng" dirty="0" smtClean="0">
                <a:solidFill>
                  <a:srgbClr val="C00000"/>
                </a:solidFill>
              </a:rPr>
              <a:t> </a:t>
            </a:r>
            <a:r>
              <a:rPr lang="tr-TR" sz="2400" i="1" u="sng" dirty="0">
                <a:solidFill>
                  <a:srgbClr val="C00000"/>
                </a:solidFill>
              </a:rPr>
              <a:t>oranı daha da artmıştır.</a:t>
            </a:r>
          </a:p>
          <a:p>
            <a:r>
              <a:rPr lang="tr-TR" sz="2800" dirty="0"/>
              <a:t>15 yılda kansere dönüşüm oranı % 3’tür.</a:t>
            </a:r>
          </a:p>
        </p:txBody>
      </p:sp>
      <p:pic>
        <p:nvPicPr>
          <p:cNvPr id="2478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5105400"/>
            <a:ext cx="31686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772400" cy="1143000"/>
          </a:xfrm>
          <a:noFill/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Atipik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489825" cy="3505200"/>
          </a:xfrm>
        </p:spPr>
        <p:txBody>
          <a:bodyPr/>
          <a:lstStyle/>
          <a:p>
            <a:r>
              <a:rPr lang="tr-TR" sz="2400" i="1" dirty="0" err="1">
                <a:solidFill>
                  <a:schemeClr val="bg2"/>
                </a:solidFill>
              </a:rPr>
              <a:t>Nükleusta</a:t>
            </a:r>
            <a:r>
              <a:rPr lang="tr-TR" sz="2400" i="1" dirty="0">
                <a:solidFill>
                  <a:schemeClr val="bg2"/>
                </a:solidFill>
              </a:rPr>
              <a:t> </a:t>
            </a:r>
            <a:r>
              <a:rPr lang="tr-TR" sz="2400" i="1" dirty="0" err="1">
                <a:solidFill>
                  <a:schemeClr val="bg2"/>
                </a:solidFill>
              </a:rPr>
              <a:t>atipi</a:t>
            </a:r>
            <a:r>
              <a:rPr lang="tr-TR" sz="2400" i="1" dirty="0">
                <a:solidFill>
                  <a:schemeClr val="bg2"/>
                </a:solidFill>
              </a:rPr>
              <a:t>, polarite kaybı vardır</a:t>
            </a:r>
            <a:r>
              <a:rPr lang="tr-TR" sz="2400" dirty="0">
                <a:solidFill>
                  <a:schemeClr val="bg2"/>
                </a:solidFill>
              </a:rPr>
              <a:t>.</a:t>
            </a:r>
          </a:p>
          <a:p>
            <a:pPr lvl="1"/>
            <a:r>
              <a:rPr lang="tr-TR" sz="2000" i="1" dirty="0" err="1" smtClean="0">
                <a:solidFill>
                  <a:schemeClr val="bg2"/>
                </a:solidFill>
              </a:rPr>
              <a:t>Nükleus</a:t>
            </a:r>
            <a:r>
              <a:rPr lang="tr-TR" sz="2000" i="1" dirty="0" smtClean="0">
                <a:solidFill>
                  <a:schemeClr val="bg2"/>
                </a:solidFill>
              </a:rPr>
              <a:t> / </a:t>
            </a:r>
            <a:r>
              <a:rPr lang="tr-TR" sz="2000" i="1" dirty="0" err="1" smtClean="0">
                <a:solidFill>
                  <a:schemeClr val="bg2"/>
                </a:solidFill>
              </a:rPr>
              <a:t>stroma</a:t>
            </a:r>
            <a:r>
              <a:rPr lang="tr-TR" sz="2000" i="1" dirty="0" smtClean="0">
                <a:solidFill>
                  <a:schemeClr val="bg2"/>
                </a:solidFill>
              </a:rPr>
              <a:t> </a:t>
            </a:r>
            <a:r>
              <a:rPr lang="tr-TR" sz="2000" i="1" dirty="0">
                <a:solidFill>
                  <a:schemeClr val="bg2"/>
                </a:solidFill>
              </a:rPr>
              <a:t>oranı artmıştır.</a:t>
            </a:r>
          </a:p>
          <a:p>
            <a:r>
              <a:rPr lang="tr-TR" sz="2400" dirty="0"/>
              <a:t>Kansere dönüşüm için en önemli kriter </a:t>
            </a:r>
            <a:r>
              <a:rPr lang="tr-TR" sz="2400" dirty="0" err="1"/>
              <a:t>atipinin</a:t>
            </a:r>
            <a:r>
              <a:rPr lang="tr-TR" sz="2400" dirty="0"/>
              <a:t> derecesidir.</a:t>
            </a:r>
          </a:p>
          <a:p>
            <a:r>
              <a:rPr lang="tr-TR" sz="2400" dirty="0"/>
              <a:t>10 yılda kansere dönüşüm oranı % 23’tür.</a:t>
            </a:r>
          </a:p>
          <a:p>
            <a:pPr lvl="1"/>
            <a:r>
              <a:rPr lang="tr-TR" sz="2000" dirty="0" err="1"/>
              <a:t>Atipik</a:t>
            </a:r>
            <a:r>
              <a:rPr lang="tr-TR" sz="2000" dirty="0"/>
              <a:t> </a:t>
            </a:r>
            <a:r>
              <a:rPr lang="tr-TR" sz="2000" dirty="0" err="1"/>
              <a:t>endometrial</a:t>
            </a:r>
            <a:r>
              <a:rPr lang="tr-TR" sz="2000" dirty="0"/>
              <a:t> </a:t>
            </a:r>
            <a:r>
              <a:rPr lang="tr-TR" sz="2000" dirty="0" err="1"/>
              <a:t>hiperplazi</a:t>
            </a:r>
            <a:r>
              <a:rPr lang="tr-TR" sz="2000" dirty="0"/>
              <a:t> ile </a:t>
            </a:r>
            <a:r>
              <a:rPr lang="tr-TR" sz="2000" dirty="0" err="1"/>
              <a:t>opere</a:t>
            </a:r>
            <a:r>
              <a:rPr lang="tr-TR" sz="2000" dirty="0"/>
              <a:t> edilen hastaların piyeslerinde </a:t>
            </a:r>
            <a:r>
              <a:rPr lang="tr-TR" sz="2000" i="1" dirty="0">
                <a:solidFill>
                  <a:schemeClr val="bg2"/>
                </a:solidFill>
              </a:rPr>
              <a:t>%13-43 oranında </a:t>
            </a:r>
            <a:r>
              <a:rPr lang="tr-TR" sz="2000" i="1" dirty="0" err="1">
                <a:solidFill>
                  <a:schemeClr val="bg2"/>
                </a:solidFill>
              </a:rPr>
              <a:t>endometrium</a:t>
            </a:r>
            <a:r>
              <a:rPr lang="tr-TR" sz="2000" i="1" dirty="0">
                <a:solidFill>
                  <a:schemeClr val="bg2"/>
                </a:solidFill>
              </a:rPr>
              <a:t> kanseri </a:t>
            </a:r>
            <a:r>
              <a:rPr lang="tr-TR" sz="2000" i="1" dirty="0" smtClean="0">
                <a:solidFill>
                  <a:schemeClr val="bg2"/>
                </a:solidFill>
              </a:rPr>
              <a:t>saptanmış</a:t>
            </a:r>
          </a:p>
          <a:p>
            <a:r>
              <a:rPr lang="tr-TR" sz="2400" i="1" dirty="0" err="1" smtClean="0">
                <a:solidFill>
                  <a:schemeClr val="bg2"/>
                </a:solidFill>
              </a:rPr>
              <a:t>Atipik</a:t>
            </a:r>
            <a:r>
              <a:rPr lang="tr-TR" sz="2400" i="1" dirty="0" smtClean="0">
                <a:solidFill>
                  <a:schemeClr val="bg2"/>
                </a:solidFill>
              </a:rPr>
              <a:t> </a:t>
            </a:r>
            <a:r>
              <a:rPr lang="tr-TR" sz="2400" i="1" dirty="0" err="1" smtClean="0">
                <a:solidFill>
                  <a:schemeClr val="bg2"/>
                </a:solidFill>
              </a:rPr>
              <a:t>hiperplazi</a:t>
            </a:r>
            <a:r>
              <a:rPr lang="tr-TR" sz="2400" i="1" dirty="0" smtClean="0">
                <a:solidFill>
                  <a:schemeClr val="bg2"/>
                </a:solidFill>
              </a:rPr>
              <a:t> sıklıkla komplekstir nadiren basit </a:t>
            </a:r>
            <a:r>
              <a:rPr lang="tr-TR" sz="2400" i="1" dirty="0" err="1" smtClean="0">
                <a:solidFill>
                  <a:schemeClr val="bg2"/>
                </a:solidFill>
              </a:rPr>
              <a:t>atipik</a:t>
            </a:r>
            <a:r>
              <a:rPr lang="tr-TR" sz="2400" i="1" dirty="0" smtClean="0">
                <a:solidFill>
                  <a:schemeClr val="bg2"/>
                </a:solidFill>
              </a:rPr>
              <a:t> </a:t>
            </a:r>
            <a:r>
              <a:rPr lang="tr-TR" sz="2400" i="1" dirty="0" err="1" smtClean="0">
                <a:solidFill>
                  <a:schemeClr val="bg2"/>
                </a:solidFill>
              </a:rPr>
              <a:t>hiperplazi</a:t>
            </a:r>
            <a:r>
              <a:rPr lang="tr-TR" sz="2400" i="1" dirty="0" smtClean="0">
                <a:solidFill>
                  <a:schemeClr val="bg2"/>
                </a:solidFill>
              </a:rPr>
              <a:t> görülür </a:t>
            </a:r>
            <a:endParaRPr lang="tr-TR" sz="2400" i="1" dirty="0">
              <a:solidFill>
                <a:schemeClr val="bg2"/>
              </a:solidFill>
            </a:endParaRPr>
          </a:p>
        </p:txBody>
      </p:sp>
      <p:pic>
        <p:nvPicPr>
          <p:cNvPr id="2488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524000"/>
            <a:ext cx="208280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1371600" y="6172200"/>
            <a:ext cx="678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000" dirty="0" err="1" smtClean="0">
                <a:latin typeface="Arial" charset="0"/>
              </a:rPr>
              <a:t>İnter</a:t>
            </a:r>
            <a:r>
              <a:rPr lang="tr-TR" sz="2000" dirty="0" smtClean="0">
                <a:latin typeface="Arial" charset="0"/>
              </a:rPr>
              <a:t>-</a:t>
            </a:r>
            <a:r>
              <a:rPr lang="tr-TR" sz="2000" dirty="0" err="1" smtClean="0">
                <a:latin typeface="Arial" charset="0"/>
              </a:rPr>
              <a:t>obzerver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tr-TR" sz="2000" dirty="0">
                <a:latin typeface="Arial" charset="0"/>
              </a:rPr>
              <a:t>ve </a:t>
            </a:r>
            <a:r>
              <a:rPr lang="tr-TR" sz="2000" dirty="0" err="1" smtClean="0">
                <a:latin typeface="Arial" charset="0"/>
              </a:rPr>
              <a:t>intra</a:t>
            </a:r>
            <a:r>
              <a:rPr lang="tr-TR" sz="2000" dirty="0" smtClean="0">
                <a:latin typeface="Arial" charset="0"/>
              </a:rPr>
              <a:t>-</a:t>
            </a:r>
            <a:r>
              <a:rPr lang="tr-TR" sz="2000" dirty="0" err="1" smtClean="0">
                <a:latin typeface="Arial" charset="0"/>
              </a:rPr>
              <a:t>obzerver</a:t>
            </a:r>
            <a:r>
              <a:rPr lang="tr-TR" sz="2000" dirty="0" smtClean="0">
                <a:latin typeface="Arial" charset="0"/>
              </a:rPr>
              <a:t> </a:t>
            </a:r>
            <a:r>
              <a:rPr lang="tr-TR" sz="2000" dirty="0">
                <a:latin typeface="Arial" charset="0"/>
              </a:rPr>
              <a:t>varyasyon yüksek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Atipik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Endometria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Hiperplazi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Grade</a:t>
            </a:r>
            <a:r>
              <a:rPr lang="tr-TR" sz="2400" dirty="0" smtClean="0"/>
              <a:t> 1 </a:t>
            </a:r>
            <a:r>
              <a:rPr lang="tr-TR" sz="2400" dirty="0" err="1" smtClean="0"/>
              <a:t>endometrium</a:t>
            </a:r>
            <a:r>
              <a:rPr lang="tr-TR" sz="2400" dirty="0" smtClean="0"/>
              <a:t> kanserinden sadece </a:t>
            </a:r>
            <a:r>
              <a:rPr lang="tr-TR" sz="2400" dirty="0" err="1" smtClean="0"/>
              <a:t>glandların</a:t>
            </a:r>
            <a:r>
              <a:rPr lang="tr-TR" sz="2400" dirty="0" smtClean="0"/>
              <a:t> arasındaki </a:t>
            </a:r>
            <a:r>
              <a:rPr lang="tr-TR" sz="2400" dirty="0" err="1" smtClean="0"/>
              <a:t>rezidüel</a:t>
            </a:r>
            <a:r>
              <a:rPr lang="tr-TR" sz="2400" dirty="0" smtClean="0"/>
              <a:t> </a:t>
            </a:r>
            <a:r>
              <a:rPr lang="tr-TR" sz="2400" dirty="0" err="1" smtClean="0"/>
              <a:t>stroma</a:t>
            </a:r>
            <a:r>
              <a:rPr lang="tr-TR" sz="2400" dirty="0" smtClean="0"/>
              <a:t> oranıyla ayrılır</a:t>
            </a:r>
          </a:p>
          <a:p>
            <a:pPr lvl="1"/>
            <a:r>
              <a:rPr lang="tr-TR" sz="2000" dirty="0" smtClean="0"/>
              <a:t>Patologlara arasında bu ayrımda görüş uygunsuzluğu yüksektir (</a:t>
            </a:r>
            <a:r>
              <a:rPr lang="tr-TR" sz="2000" dirty="0" err="1" smtClean="0"/>
              <a:t>inter</a:t>
            </a:r>
            <a:r>
              <a:rPr lang="tr-TR" sz="2000" dirty="0" smtClean="0"/>
              <a:t>-</a:t>
            </a:r>
            <a:r>
              <a:rPr lang="tr-TR" sz="2000" dirty="0" err="1" smtClean="0"/>
              <a:t>obzerver</a:t>
            </a:r>
            <a:r>
              <a:rPr lang="tr-TR" sz="2000" dirty="0" smtClean="0"/>
              <a:t> </a:t>
            </a:r>
            <a:r>
              <a:rPr lang="tr-TR" sz="2000" dirty="0" err="1" smtClean="0"/>
              <a:t>variabilte</a:t>
            </a:r>
            <a:r>
              <a:rPr lang="tr-TR" sz="2000" dirty="0" smtClean="0"/>
              <a:t> ) </a:t>
            </a:r>
          </a:p>
          <a:p>
            <a:endParaRPr lang="tr-TR" sz="2400" dirty="0" smtClean="0"/>
          </a:p>
          <a:p>
            <a:r>
              <a:rPr lang="tr-TR" sz="2400" dirty="0" smtClean="0"/>
              <a:t>289 olguluk </a:t>
            </a:r>
            <a:r>
              <a:rPr lang="tr-TR" sz="2400" dirty="0" err="1" smtClean="0"/>
              <a:t>atipik</a:t>
            </a:r>
            <a:r>
              <a:rPr lang="tr-TR" sz="2400" dirty="0" smtClean="0"/>
              <a:t>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hiperplazi</a:t>
            </a:r>
            <a:r>
              <a:rPr lang="tr-TR" sz="2400" dirty="0" smtClean="0"/>
              <a:t> tanısı konan bir seri deneyimli patologlar tarafından WHO kriterlerince tekrar gözden geçirilmiş </a:t>
            </a:r>
          </a:p>
          <a:p>
            <a:pPr lvl="1"/>
            <a:r>
              <a:rPr lang="tr-TR" sz="2000" dirty="0" smtClean="0"/>
              <a:t>25 olgu </a:t>
            </a:r>
            <a:r>
              <a:rPr lang="tr-TR" sz="2000" dirty="0" err="1" smtClean="0"/>
              <a:t>degrade</a:t>
            </a:r>
            <a:r>
              <a:rPr lang="tr-TR" sz="2000" dirty="0" smtClean="0"/>
              <a:t> </a:t>
            </a:r>
          </a:p>
          <a:p>
            <a:pPr lvl="1"/>
            <a:r>
              <a:rPr lang="tr-TR" sz="2000" dirty="0" smtClean="0"/>
              <a:t>29 olgu </a:t>
            </a:r>
            <a:r>
              <a:rPr lang="tr-TR" sz="2000" dirty="0" err="1" smtClean="0"/>
              <a:t>upgrade</a:t>
            </a:r>
            <a:r>
              <a:rPr lang="tr-TR" sz="2000" dirty="0" smtClean="0"/>
              <a:t> olmuş 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191000" y="60960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dirty="0" err="1" smtClean="0"/>
              <a:t>Trimble</a:t>
            </a:r>
            <a:r>
              <a:rPr lang="tr-TR" dirty="0" smtClean="0"/>
              <a:t> CL. </a:t>
            </a:r>
            <a:r>
              <a:rPr lang="tr-TR" dirty="0" err="1" smtClean="0"/>
              <a:t>Cancer</a:t>
            </a:r>
            <a:r>
              <a:rPr lang="tr-TR" dirty="0" smtClean="0"/>
              <a:t> 2006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4479</TotalTime>
  <Words>2368</Words>
  <Application>Microsoft Office PowerPoint</Application>
  <PresentationFormat>Ekran Gösterisi (4:3)</PresentationFormat>
  <Paragraphs>407</Paragraphs>
  <Slides>55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60" baseType="lpstr">
      <vt:lpstr>Arial</vt:lpstr>
      <vt:lpstr>Comic Sans MS</vt:lpstr>
      <vt:lpstr>Tahoma</vt:lpstr>
      <vt:lpstr>Wingdings</vt:lpstr>
      <vt:lpstr>Blends</vt:lpstr>
      <vt:lpstr> Endometrial Preinvaziv Lezyonlarda Yeni Sınıflama ve Yönetim </vt:lpstr>
      <vt:lpstr>Tanım </vt:lpstr>
      <vt:lpstr>Sınıflama</vt:lpstr>
      <vt:lpstr>Dünya Saglık Örgütü Sınıflaması </vt:lpstr>
      <vt:lpstr>WHO Hiperplazi  </vt:lpstr>
      <vt:lpstr>Basit Hiperplazi</vt:lpstr>
      <vt:lpstr>Kompleks Hiperplazi</vt:lpstr>
      <vt:lpstr>Atipik Hiperplazi</vt:lpstr>
      <vt:lpstr>Atipik Endometria Hiperplazi</vt:lpstr>
      <vt:lpstr>Kansere progresyon oranı nedir ?</vt:lpstr>
      <vt:lpstr>Kansere Progresyon Oranı </vt:lpstr>
      <vt:lpstr>Atipik endometrial Hiperplazi</vt:lpstr>
      <vt:lpstr>EIN Sistemi</vt:lpstr>
      <vt:lpstr>1- Endometrial Hiperplazi</vt:lpstr>
      <vt:lpstr>2- Endometrial Intraepitelial Neoplazi</vt:lpstr>
      <vt:lpstr>PowerPoint Sunusu</vt:lpstr>
      <vt:lpstr>PowerPoint Sunusu</vt:lpstr>
      <vt:lpstr>PowerPoint Sunusu</vt:lpstr>
      <vt:lpstr>EIN ve WHO Sistemi Kıyaslaması</vt:lpstr>
      <vt:lpstr>EIN vs WHO</vt:lpstr>
      <vt:lpstr>Endometrial Hiperplazi Terminoloji</vt:lpstr>
      <vt:lpstr>Hangi EIN kansere gider?</vt:lpstr>
      <vt:lpstr>DSO 2014 Endometrial Hiperplazi Sınıflaması</vt:lpstr>
      <vt:lpstr>Tedavide Etkili Faktörler</vt:lpstr>
      <vt:lpstr>Tedavi</vt:lpstr>
      <vt:lpstr>Medikal Tedavi Seçenekleri</vt:lpstr>
      <vt:lpstr>Cerrahi Tedavi Seçenekleri</vt:lpstr>
      <vt:lpstr>PowerPoint Sunusu</vt:lpstr>
      <vt:lpstr>PowerPoint Sunusu</vt:lpstr>
      <vt:lpstr>Atipiz hiperplazide amaç </vt:lpstr>
      <vt:lpstr>Atipisiz hiperplazinin başlangıç yönetimi nasıl olmalı? </vt:lpstr>
      <vt:lpstr>İzlemde spontan regresyon</vt:lpstr>
      <vt:lpstr>Tedavi ile regresyon oranı daha yüksektir</vt:lpstr>
      <vt:lpstr>Atipisiz  hiperplazide medikal tedavi nedir?</vt:lpstr>
      <vt:lpstr>Levonorgestrel RIA</vt:lpstr>
      <vt:lpstr>PowerPoint Sunusu</vt:lpstr>
      <vt:lpstr>Oral progesteronların kıyaslanması</vt:lpstr>
      <vt:lpstr>Atipisiz hiperplazide diğer gestagenler</vt:lpstr>
      <vt:lpstr>Atipisiz hiperplazide tedavi ve takip süresi ne olmalı?</vt:lpstr>
      <vt:lpstr>Atipisiz hiperplazide ne zaman cerrahi yapılmalı?</vt:lpstr>
      <vt:lpstr>Atipisiz hiperplazide ne zaman cerrahi yapılmalı?</vt:lpstr>
      <vt:lpstr>Atipili hiperlazide  yönetim nasıl olmalı?</vt:lpstr>
      <vt:lpstr>Atipik hiperplazi histerektomide kanser ve kansere progresyon oranı nedir?</vt:lpstr>
      <vt:lpstr>Fertilitesini korumak isteyen veya cerrahiye uygun olmayan atipili hiperplazide yönetim nasıldır?</vt:lpstr>
      <vt:lpstr>Atipik hiperplazi medikal tedavi </vt:lpstr>
      <vt:lpstr>Atipik hiperplazide medikal tedavi- LNG-RIA</vt:lpstr>
      <vt:lpstr>Histerektomi olmayan hastalar nasıl takip edilmeli?</vt:lpstr>
      <vt:lpstr>Fertilitesini korumak isteyen hastalar nasıl izlenmeli?</vt:lpstr>
      <vt:lpstr>PowerPoint Sunusu</vt:lpstr>
      <vt:lpstr>Atipik Hiperplazi Fertilite İsteği Var</vt:lpstr>
      <vt:lpstr>Atipik Hiperplazide Progesteron Tedavisi</vt:lpstr>
      <vt:lpstr>Atipik Hiperplazide Alternatif tedaviler</vt:lpstr>
      <vt:lpstr>Sonuçlar</vt:lpstr>
      <vt:lpstr>Sonuçlar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Myadmin</dc:creator>
  <cp:lastModifiedBy>PiTeknik</cp:lastModifiedBy>
  <cp:revision>148</cp:revision>
  <cp:lastPrinted>1601-01-01T00:00:00Z</cp:lastPrinted>
  <dcterms:created xsi:type="dcterms:W3CDTF">2009-03-08T20:45:10Z</dcterms:created>
  <dcterms:modified xsi:type="dcterms:W3CDTF">2018-10-14T09:09:28Z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