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63" r:id="rId3"/>
    <p:sldId id="277" r:id="rId4"/>
    <p:sldId id="278" r:id="rId5"/>
    <p:sldId id="257" r:id="rId6"/>
    <p:sldId id="264" r:id="rId7"/>
    <p:sldId id="306" r:id="rId8"/>
    <p:sldId id="297" r:id="rId9"/>
    <p:sldId id="259" r:id="rId10"/>
    <p:sldId id="260" r:id="rId11"/>
    <p:sldId id="286" r:id="rId12"/>
    <p:sldId id="292" r:id="rId13"/>
    <p:sldId id="295" r:id="rId14"/>
    <p:sldId id="302" r:id="rId15"/>
    <p:sldId id="300" r:id="rId16"/>
    <p:sldId id="301" r:id="rId17"/>
    <p:sldId id="261" r:id="rId18"/>
    <p:sldId id="296" r:id="rId19"/>
    <p:sldId id="304" r:id="rId20"/>
    <p:sldId id="303" r:id="rId21"/>
    <p:sldId id="290" r:id="rId22"/>
    <p:sldId id="266" r:id="rId23"/>
    <p:sldId id="283" r:id="rId24"/>
    <p:sldId id="267" r:id="rId25"/>
    <p:sldId id="291" r:id="rId26"/>
    <p:sldId id="268" r:id="rId27"/>
    <p:sldId id="279" r:id="rId28"/>
    <p:sldId id="269" r:id="rId29"/>
    <p:sldId id="298" r:id="rId30"/>
    <p:sldId id="287" r:id="rId31"/>
    <p:sldId id="288" r:id="rId32"/>
    <p:sldId id="289" r:id="rId33"/>
    <p:sldId id="281" r:id="rId34"/>
    <p:sldId id="262" r:id="rId35"/>
    <p:sldId id="273" r:id="rId36"/>
    <p:sldId id="265" r:id="rId37"/>
    <p:sldId id="307" r:id="rId38"/>
    <p:sldId id="271" r:id="rId39"/>
    <p:sldId id="272" r:id="rId40"/>
    <p:sldId id="284" r:id="rId41"/>
    <p:sldId id="274" r:id="rId42"/>
    <p:sldId id="282" r:id="rId43"/>
    <p:sldId id="285" r:id="rId44"/>
    <p:sldId id="280" r:id="rId45"/>
    <p:sldId id="293" r:id="rId46"/>
    <p:sldId id="294" r:id="rId47"/>
    <p:sldId id="305" r:id="rId48"/>
    <p:sldId id="275" r:id="rId49"/>
    <p:sldId id="309" r:id="rId50"/>
    <p:sldId id="308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C86B5-3BB2-473E-8D34-9D3CB3DF7CEC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0CEAE-BD61-45AF-9C5F-5D04FB24A08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CEAE-BD61-45AF-9C5F-5D04FB24A087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4F218-BF78-475C-B91E-23CC16AA4563}" type="datetimeFigureOut">
              <a:rPr lang="tr-TR" smtClean="0"/>
              <a:pPr/>
              <a:t>14.10.2018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E076B-AF3B-418C-A414-0CEDAF29C6C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?term=Oktem%20O%5bAuthor%5d&amp;cauthor=true&amp;cauthor_uid=17932880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?term=Oktem+O,+Oktay+K.+Quantitative+assessment+of+the+impact+of+chemotherapy+on+ovarian+follicle+reserve+and+stromal+function.+Cancer+2007;+110:2222." TargetMode="External"/><Relationship Id="rId4" Type="http://schemas.openxmlformats.org/officeDocument/2006/relationships/hyperlink" Target="https://www.ncbi.nlm.nih.gov/pubmed/?term=Oktay%20K%5bAuthor%5d&amp;cauthor=true&amp;cauthor_uid=17932880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?term=Oktem%20O%5bAuthor%5d&amp;cauthor=true&amp;cauthor_uid=17932880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?term=Oktem+O,+Oktay+K.+Quantitative+assessment+of+the+impact+of+chemotherapy+on+ovarian+follicle+reserve+and+stromal+function.+Cancer+2007;+110:2222." TargetMode="External"/><Relationship Id="rId4" Type="http://schemas.openxmlformats.org/officeDocument/2006/relationships/hyperlink" Target="https://www.ncbi.nlm.nih.gov/pubmed/?term=Oktay%20K%5bAuthor%5d&amp;cauthor=true&amp;cauthor_uid=17932880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M.oncul.%20Oosit%20ve%20over%20dondurma\over%20kriyo%20son.mp4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8280920" cy="208823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Oosit ve 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dokusu dondurma yöntemleri ve başarı oranları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3717032"/>
            <a:ext cx="6400800" cy="1800200"/>
          </a:xfrm>
        </p:spPr>
        <p:txBody>
          <a:bodyPr>
            <a:normAutofit fontScale="55000" lnSpcReduction="20000"/>
          </a:bodyPr>
          <a:lstStyle/>
          <a:p>
            <a:r>
              <a:rPr lang="tr-TR" sz="5800" dirty="0" smtClean="0">
                <a:solidFill>
                  <a:schemeClr val="tx1"/>
                </a:solidFill>
              </a:rPr>
              <a:t>Doç. Dr. Mahmut ÖNCÜL</a:t>
            </a:r>
          </a:p>
          <a:p>
            <a:r>
              <a:rPr lang="tr-TR" sz="4200" dirty="0" smtClean="0">
                <a:solidFill>
                  <a:schemeClr val="tx1"/>
                </a:solidFill>
              </a:rPr>
              <a:t>İstanbul Üniversitesi-Cerrahpaşa</a:t>
            </a:r>
          </a:p>
          <a:p>
            <a:r>
              <a:rPr lang="tr-TR" sz="4200" dirty="0" smtClean="0">
                <a:solidFill>
                  <a:schemeClr val="tx1"/>
                </a:solidFill>
              </a:rPr>
              <a:t>Cerrahpaşa Tıp Fakültesi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Kadın Hastalıkları ve Doğum ABD,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Üreme endokrinolojisi ve </a:t>
            </a:r>
            <a:r>
              <a:rPr lang="tr-TR" dirty="0" err="1" smtClean="0">
                <a:solidFill>
                  <a:schemeClr val="tx1"/>
                </a:solidFill>
              </a:rPr>
              <a:t>İnfertilite</a:t>
            </a:r>
            <a:r>
              <a:rPr lang="tr-TR" dirty="0" smtClean="0">
                <a:solidFill>
                  <a:schemeClr val="tx1"/>
                </a:solidFill>
              </a:rPr>
              <a:t> Bilim Dalı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Matür</a:t>
            </a:r>
            <a:r>
              <a:rPr lang="tr-TR" dirty="0" smtClean="0">
                <a:solidFill>
                  <a:schemeClr val="bg1"/>
                </a:solidFill>
              </a:rPr>
              <a:t> oosit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Embriyo yada sperme göre teknik olarak daha zor</a:t>
            </a:r>
          </a:p>
          <a:p>
            <a:r>
              <a:rPr lang="tr-TR" sz="2800" dirty="0" smtClean="0"/>
              <a:t>Dondurulan </a:t>
            </a:r>
            <a:r>
              <a:rPr lang="tr-TR" sz="2800" dirty="0" err="1" smtClean="0"/>
              <a:t>oosistlerin</a:t>
            </a:r>
            <a:r>
              <a:rPr lang="tr-TR" sz="2800" dirty="0" smtClean="0"/>
              <a:t> %70’i çözdürme işlemi canlı kalabilmekte</a:t>
            </a:r>
          </a:p>
          <a:p>
            <a:r>
              <a:rPr lang="tr-TR" sz="2800" dirty="0" smtClean="0"/>
              <a:t>Süre, birkaç </a:t>
            </a:r>
            <a:r>
              <a:rPr lang="tr-TR" sz="2800" dirty="0" err="1" smtClean="0"/>
              <a:t>siklüs</a:t>
            </a:r>
            <a:r>
              <a:rPr lang="tr-TR" sz="2800" dirty="0" smtClean="0"/>
              <a:t> gerekebilir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Oosit başına gebelik oranı %5</a:t>
            </a:r>
            <a:r>
              <a:rPr lang="tr-TR" sz="2800" dirty="0" smtClean="0"/>
              <a:t>.</a:t>
            </a:r>
          </a:p>
          <a:p>
            <a:r>
              <a:rPr lang="tr-TR" sz="2800" dirty="0" err="1" smtClean="0">
                <a:solidFill>
                  <a:srgbClr val="FF0000"/>
                </a:solidFill>
              </a:rPr>
              <a:t>Estrojen</a:t>
            </a:r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dirty="0" err="1" smtClean="0">
                <a:solidFill>
                  <a:srgbClr val="FF0000"/>
                </a:solidFill>
              </a:rPr>
              <a:t>sensitif</a:t>
            </a:r>
            <a:r>
              <a:rPr lang="tr-TR" sz="2800" dirty="0" smtClean="0">
                <a:solidFill>
                  <a:srgbClr val="FF0000"/>
                </a:solidFill>
              </a:rPr>
              <a:t> tümörler </a:t>
            </a:r>
            <a:r>
              <a:rPr lang="tr-TR" sz="2800" dirty="0" err="1" smtClean="0">
                <a:solidFill>
                  <a:srgbClr val="FF0000"/>
                </a:solidFill>
              </a:rPr>
              <a:t>stimüle</a:t>
            </a:r>
            <a:r>
              <a:rPr lang="tr-TR" sz="2800" dirty="0" smtClean="0">
                <a:solidFill>
                  <a:srgbClr val="FF0000"/>
                </a:solidFill>
              </a:rPr>
              <a:t> olabilir.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Menopoz-endokrin fonksiyon bozukluğu</a:t>
            </a:r>
          </a:p>
          <a:p>
            <a:endParaRPr lang="tr-TR" sz="2800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92088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Matür</a:t>
            </a:r>
            <a:r>
              <a:rPr lang="tr-TR" dirty="0" smtClean="0">
                <a:solidFill>
                  <a:schemeClr val="bg1"/>
                </a:solidFill>
              </a:rPr>
              <a:t> oosit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6453336"/>
            <a:ext cx="29813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7962652" cy="387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805264"/>
            <a:ext cx="56578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562074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200" b="1" dirty="0" err="1" smtClean="0">
                <a:solidFill>
                  <a:schemeClr val="bg1"/>
                </a:solidFill>
              </a:rPr>
              <a:t>Random</a:t>
            </a:r>
            <a:r>
              <a:rPr lang="tr-TR" sz="3200" b="1" dirty="0" smtClean="0">
                <a:solidFill>
                  <a:schemeClr val="bg1"/>
                </a:solidFill>
              </a:rPr>
              <a:t> start COH-</a:t>
            </a:r>
            <a:r>
              <a:rPr lang="tr-TR" sz="3200" b="1" dirty="0" err="1" smtClean="0">
                <a:solidFill>
                  <a:schemeClr val="bg1"/>
                </a:solidFill>
              </a:rPr>
              <a:t>Double</a:t>
            </a:r>
            <a:r>
              <a:rPr lang="tr-TR" sz="3200" b="1" dirty="0" smtClean="0">
                <a:solidFill>
                  <a:schemeClr val="bg1"/>
                </a:solidFill>
              </a:rPr>
              <a:t> </a:t>
            </a:r>
            <a:r>
              <a:rPr lang="tr-TR" sz="3200" b="1" dirty="0" err="1" smtClean="0">
                <a:solidFill>
                  <a:schemeClr val="bg1"/>
                </a:solidFill>
              </a:rPr>
              <a:t>stimulasyon</a:t>
            </a:r>
            <a:endParaRPr lang="tr-TR" sz="32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1369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5675" y="6410325"/>
            <a:ext cx="18383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6525344"/>
            <a:ext cx="1266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b="1" dirty="0" smtClean="0">
                <a:solidFill>
                  <a:schemeClr val="bg1"/>
                </a:solidFill>
              </a:rPr>
              <a:t> </a:t>
            </a:r>
            <a:r>
              <a:rPr lang="tr-TR" sz="3600" b="1" dirty="0" err="1" smtClean="0">
                <a:solidFill>
                  <a:schemeClr val="bg1"/>
                </a:solidFill>
              </a:rPr>
              <a:t>Konvensiyonel</a:t>
            </a:r>
            <a:r>
              <a:rPr lang="tr-TR" sz="3600" b="1" dirty="0" smtClean="0">
                <a:solidFill>
                  <a:schemeClr val="bg1"/>
                </a:solidFill>
              </a:rPr>
              <a:t> -</a:t>
            </a:r>
            <a:r>
              <a:rPr lang="tr-TR" sz="3600" b="1" dirty="0" err="1" smtClean="0">
                <a:solidFill>
                  <a:schemeClr val="bg1"/>
                </a:solidFill>
              </a:rPr>
              <a:t>Random</a:t>
            </a:r>
            <a:r>
              <a:rPr lang="tr-TR" sz="3600" b="1" dirty="0" smtClean="0">
                <a:solidFill>
                  <a:schemeClr val="bg1"/>
                </a:solidFill>
              </a:rPr>
              <a:t>  COH</a:t>
            </a:r>
            <a:br>
              <a:rPr lang="tr-TR" sz="3600" b="1" dirty="0" smtClean="0">
                <a:solidFill>
                  <a:schemeClr val="bg1"/>
                </a:solidFill>
              </a:rPr>
            </a:br>
            <a:r>
              <a:rPr lang="tr-TR" sz="3600" b="1" dirty="0" smtClean="0">
                <a:solidFill>
                  <a:schemeClr val="bg1"/>
                </a:solidFill>
              </a:rPr>
              <a:t>(11 vs 12 oosit)</a:t>
            </a:r>
            <a:r>
              <a:rPr lang="tr-TR" b="1" dirty="0" smtClean="0">
                <a:solidFill>
                  <a:schemeClr val="bg1"/>
                </a:solidFill>
              </a:rPr>
              <a:t/>
            </a:r>
            <a:br>
              <a:rPr lang="tr-TR" b="1" dirty="0" smtClean="0">
                <a:solidFill>
                  <a:schemeClr val="bg1"/>
                </a:solidFill>
              </a:rPr>
            </a:b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56895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995936" y="5373216"/>
            <a:ext cx="3384376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400" b="1" dirty="0" smtClean="0"/>
              <a:t>33.5 gün              33.9 gün</a:t>
            </a:r>
            <a:endParaRPr lang="tr-TR" sz="2400" b="1" dirty="0"/>
          </a:p>
        </p:txBody>
      </p:sp>
      <p:sp>
        <p:nvSpPr>
          <p:cNvPr id="6" name="5 Dikdörtgen"/>
          <p:cNvSpPr/>
          <p:nvPr/>
        </p:nvSpPr>
        <p:spPr>
          <a:xfrm>
            <a:off x="467544" y="5445224"/>
            <a:ext cx="2736304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Onkolojiye sevk</a:t>
            </a:r>
            <a:endParaRPr lang="tr-TR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309320"/>
            <a:ext cx="838386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Onkolojik hastalarda 8+8 </a:t>
            </a:r>
            <a:r>
              <a:rPr lang="tr-TR" sz="3200" dirty="0" err="1" smtClean="0">
                <a:solidFill>
                  <a:schemeClr val="bg1"/>
                </a:solidFill>
              </a:rPr>
              <a:t>oosist</a:t>
            </a:r>
            <a:r>
              <a:rPr lang="tr-TR" sz="3200" dirty="0" smtClean="0">
                <a:solidFill>
                  <a:schemeClr val="bg1"/>
                </a:solidFill>
              </a:rPr>
              <a:t> (</a:t>
            </a:r>
            <a:r>
              <a:rPr lang="tr-TR" sz="3200" dirty="0" err="1" smtClean="0">
                <a:solidFill>
                  <a:schemeClr val="bg1"/>
                </a:solidFill>
              </a:rPr>
              <a:t>double</a:t>
            </a:r>
            <a:r>
              <a:rPr lang="tr-TR" sz="3200" dirty="0" smtClean="0">
                <a:solidFill>
                  <a:schemeClr val="bg1"/>
                </a:solidFill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</a:rPr>
              <a:t>stm</a:t>
            </a:r>
            <a:r>
              <a:rPr lang="tr-TR" sz="3200" dirty="0" smtClean="0">
                <a:solidFill>
                  <a:schemeClr val="bg1"/>
                </a:solidFill>
              </a:rPr>
              <a:t>) 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053" b="15468"/>
          <a:stretch>
            <a:fillRect/>
          </a:stretch>
        </p:blipFill>
        <p:spPr bwMode="auto">
          <a:xfrm>
            <a:off x="467544" y="692696"/>
            <a:ext cx="8352928" cy="271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t="9788"/>
          <a:stretch>
            <a:fillRect/>
          </a:stretch>
        </p:blipFill>
        <p:spPr bwMode="auto">
          <a:xfrm>
            <a:off x="467544" y="3336529"/>
            <a:ext cx="8208912" cy="304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6309320"/>
            <a:ext cx="134225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6410325"/>
            <a:ext cx="18383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6525344"/>
            <a:ext cx="1266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Onkolojik hastaların Oosit </a:t>
            </a:r>
            <a:r>
              <a:rPr lang="tr-TR" sz="3600" dirty="0" err="1" smtClean="0">
                <a:solidFill>
                  <a:schemeClr val="bg1"/>
                </a:solidFill>
              </a:rPr>
              <a:t>kriyoprezervasyonu</a:t>
            </a:r>
            <a:r>
              <a:rPr lang="tr-TR" sz="3600" dirty="0" smtClean="0">
                <a:solidFill>
                  <a:schemeClr val="bg1"/>
                </a:solidFill>
              </a:rPr>
              <a:t> reddetme nedenleri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 </a:t>
            </a:r>
            <a:r>
              <a:rPr lang="tr-TR" dirty="0" err="1" smtClean="0"/>
              <a:t>Primer</a:t>
            </a:r>
            <a:r>
              <a:rPr lang="tr-TR" dirty="0" smtClean="0"/>
              <a:t> tedavilerini geciktirmekten korkuyor</a:t>
            </a:r>
          </a:p>
          <a:p>
            <a:r>
              <a:rPr lang="tr-TR" dirty="0" smtClean="0"/>
              <a:t>2. Evli değil</a:t>
            </a:r>
          </a:p>
          <a:p>
            <a:r>
              <a:rPr lang="tr-TR" dirty="0" smtClean="0"/>
              <a:t>3. </a:t>
            </a:r>
            <a:r>
              <a:rPr lang="tr-TR" dirty="0" err="1" smtClean="0"/>
              <a:t>Maaliyet</a:t>
            </a:r>
            <a:endParaRPr lang="tr-TR" dirty="0" smtClean="0"/>
          </a:p>
          <a:p>
            <a:r>
              <a:rPr lang="tr-TR" dirty="0" smtClean="0"/>
              <a:t>4. </a:t>
            </a:r>
            <a:r>
              <a:rPr lang="tr-TR" sz="2800" dirty="0" smtClean="0"/>
              <a:t>Kanserin tetiklenmesinden yada hızlanmasından korkuyorlar (İndüksiyon nedeniyle)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İmmatür</a:t>
            </a:r>
            <a:r>
              <a:rPr lang="tr-TR" dirty="0" smtClean="0">
                <a:solidFill>
                  <a:schemeClr val="bg1"/>
                </a:solidFill>
              </a:rPr>
              <a:t> oosit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PCOS’da</a:t>
            </a:r>
            <a:r>
              <a:rPr lang="tr-TR" dirty="0" smtClean="0"/>
              <a:t> OHSS riskinden kaçınmak için kullanılıyor (4000 bebek mevcut)</a:t>
            </a:r>
          </a:p>
          <a:p>
            <a:r>
              <a:rPr lang="tr-TR" dirty="0" smtClean="0"/>
              <a:t>Kanser hastaları için araştırma aşamasında</a:t>
            </a:r>
          </a:p>
          <a:p>
            <a:r>
              <a:rPr lang="tr-TR" dirty="0" err="1" smtClean="0"/>
              <a:t>İnvitro</a:t>
            </a:r>
            <a:r>
              <a:rPr lang="tr-TR" dirty="0" smtClean="0"/>
              <a:t> </a:t>
            </a:r>
            <a:r>
              <a:rPr lang="tr-TR" dirty="0" err="1" smtClean="0"/>
              <a:t>matürasyon</a:t>
            </a:r>
            <a:r>
              <a:rPr lang="tr-TR" dirty="0" smtClean="0"/>
              <a:t> yapılır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Avantajları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Zaman sıkıntısı yok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Yüksek doz </a:t>
            </a:r>
            <a:r>
              <a:rPr lang="tr-TR" dirty="0" err="1" smtClean="0">
                <a:solidFill>
                  <a:srgbClr val="FF0000"/>
                </a:solidFill>
              </a:rPr>
              <a:t>gonadotropinlere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maruziyet</a:t>
            </a:r>
            <a:r>
              <a:rPr lang="tr-TR" dirty="0" smtClean="0">
                <a:solidFill>
                  <a:srgbClr val="FF0000"/>
                </a:solidFill>
              </a:rPr>
              <a:t> yok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Matür</a:t>
            </a:r>
            <a:r>
              <a:rPr lang="tr-TR" dirty="0" smtClean="0">
                <a:solidFill>
                  <a:srgbClr val="FF0000"/>
                </a:solidFill>
              </a:rPr>
              <a:t> oosite göre </a:t>
            </a:r>
            <a:r>
              <a:rPr lang="tr-TR" dirty="0" err="1" smtClean="0">
                <a:solidFill>
                  <a:srgbClr val="FF0000"/>
                </a:solidFill>
              </a:rPr>
              <a:t>kriyo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hasarlanmaya</a:t>
            </a:r>
            <a:r>
              <a:rPr lang="tr-TR" dirty="0" smtClean="0">
                <a:solidFill>
                  <a:srgbClr val="FF0000"/>
                </a:solidFill>
              </a:rPr>
              <a:t> daha dirençlidir (</a:t>
            </a:r>
            <a:r>
              <a:rPr lang="tr-TR" dirty="0" err="1" smtClean="0">
                <a:solidFill>
                  <a:srgbClr val="FF0000"/>
                </a:solidFill>
              </a:rPr>
              <a:t>metafaz</a:t>
            </a:r>
            <a:r>
              <a:rPr lang="tr-TR" dirty="0" smtClean="0">
                <a:solidFill>
                  <a:srgbClr val="FF0000"/>
                </a:solidFill>
              </a:rPr>
              <a:t> iğcikleri içermediğinden).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iki şekilde </a:t>
            </a:r>
            <a:r>
              <a:rPr lang="tr-TR" dirty="0" err="1" smtClean="0"/>
              <a:t>immatür</a:t>
            </a:r>
            <a:r>
              <a:rPr lang="tr-TR" dirty="0" smtClean="0"/>
              <a:t> oosit elde edilir</a:t>
            </a:r>
          </a:p>
          <a:p>
            <a:endParaRPr lang="tr-TR" dirty="0" smtClean="0"/>
          </a:p>
          <a:p>
            <a:r>
              <a:rPr lang="tr-TR" dirty="0" smtClean="0"/>
              <a:t>1. Çıkarılan </a:t>
            </a:r>
            <a:r>
              <a:rPr lang="tr-TR" dirty="0" err="1" smtClean="0"/>
              <a:t>over</a:t>
            </a:r>
            <a:r>
              <a:rPr lang="tr-TR" dirty="0" smtClean="0"/>
              <a:t> korteksinden </a:t>
            </a:r>
          </a:p>
          <a:p>
            <a:endParaRPr lang="tr-TR" dirty="0" smtClean="0"/>
          </a:p>
          <a:p>
            <a:r>
              <a:rPr lang="tr-TR" dirty="0" smtClean="0"/>
              <a:t>2. Cerrahiden önce OPU ile toplama</a:t>
            </a: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İmmatür</a:t>
            </a:r>
            <a:r>
              <a:rPr lang="tr-TR" dirty="0" smtClean="0">
                <a:solidFill>
                  <a:schemeClr val="bg1"/>
                </a:solidFill>
              </a:rPr>
              <a:t> oosit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IVM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tr-TR" dirty="0" smtClean="0"/>
              <a:t>PCOS’ da 10-14 mm oositler toplanır</a:t>
            </a:r>
          </a:p>
          <a:p>
            <a:r>
              <a:rPr lang="tr-TR" sz="2800" dirty="0" smtClean="0"/>
              <a:t>Onkolojik vakalarda 6-10 mm oositler toplanmış.</a:t>
            </a:r>
          </a:p>
          <a:p>
            <a:pPr lvl="8"/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640" y="2780928"/>
            <a:ext cx="3240360" cy="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80927"/>
            <a:ext cx="1584176" cy="21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1943709" y="2096851"/>
            <a:ext cx="3168351" cy="583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Kanser-</a:t>
            </a:r>
            <a:r>
              <a:rPr lang="tr-TR" dirty="0" err="1" smtClean="0">
                <a:solidFill>
                  <a:schemeClr val="bg1"/>
                </a:solidFill>
              </a:rPr>
              <a:t>Reprodüktif</a:t>
            </a:r>
            <a:r>
              <a:rPr lang="tr-TR" dirty="0" smtClean="0">
                <a:solidFill>
                  <a:schemeClr val="bg1"/>
                </a:solidFill>
              </a:rPr>
              <a:t> dönem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Reprodüktif</a:t>
            </a:r>
            <a:r>
              <a:rPr lang="tr-TR" dirty="0" smtClean="0"/>
              <a:t> dönemdeki kadınlarda kanser görülme ;</a:t>
            </a:r>
            <a:r>
              <a:rPr lang="tr-TR" dirty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İnsidans</a:t>
            </a:r>
            <a:r>
              <a:rPr lang="tr-TR" dirty="0" smtClean="0">
                <a:solidFill>
                  <a:srgbClr val="FF0000"/>
                </a:solidFill>
              </a:rPr>
              <a:t> %7 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%42 tedavi sonucu POF gelişmekte.</a:t>
            </a: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IVM-Sonuç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Toplanan </a:t>
            </a:r>
            <a:r>
              <a:rPr lang="tr-TR" dirty="0" err="1" smtClean="0"/>
              <a:t>immatür</a:t>
            </a:r>
            <a:r>
              <a:rPr lang="tr-TR" dirty="0" smtClean="0"/>
              <a:t> oosit 7.9±1.6</a:t>
            </a:r>
          </a:p>
          <a:p>
            <a:r>
              <a:rPr lang="tr-TR" dirty="0" smtClean="0"/>
              <a:t>IVM sonrası </a:t>
            </a:r>
            <a:r>
              <a:rPr lang="tr-TR" dirty="0" err="1" smtClean="0"/>
              <a:t>matur</a:t>
            </a:r>
            <a:r>
              <a:rPr lang="tr-TR" dirty="0" smtClean="0"/>
              <a:t> oosit 4.9±0.69</a:t>
            </a:r>
          </a:p>
          <a:p>
            <a:r>
              <a:rPr lang="tr-TR" dirty="0" err="1" smtClean="0"/>
              <a:t>Maturasyon</a:t>
            </a:r>
            <a:r>
              <a:rPr lang="tr-TR" dirty="0" smtClean="0"/>
              <a:t> oranı %62</a:t>
            </a:r>
          </a:p>
          <a:p>
            <a:r>
              <a:rPr lang="tr-TR" dirty="0" smtClean="0"/>
              <a:t>Gebelik 8 transfer sonrası 1 olguda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4961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2015-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ca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bilateral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ooferektomi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2" y="1962944"/>
            <a:ext cx="81057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doku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Deneysel </a:t>
            </a:r>
            <a:r>
              <a:rPr lang="tr-TR" dirty="0" smtClean="0"/>
              <a:t>aşamadadır.</a:t>
            </a:r>
          </a:p>
          <a:p>
            <a:r>
              <a:rPr lang="tr-TR" dirty="0" smtClean="0"/>
              <a:t>İlk kez 2004  yılında başarılı canlı doğum gerçekleşti.</a:t>
            </a:r>
          </a:p>
          <a:p>
            <a:r>
              <a:rPr lang="tr-TR" dirty="0" smtClean="0"/>
              <a:t>Acil </a:t>
            </a:r>
            <a:r>
              <a:rPr lang="tr-TR" dirty="0" err="1" smtClean="0"/>
              <a:t>gonadotoksik</a:t>
            </a:r>
            <a:r>
              <a:rPr lang="tr-TR" dirty="0" smtClean="0"/>
              <a:t> kemoterapi alması gereken,</a:t>
            </a:r>
          </a:p>
          <a:p>
            <a:r>
              <a:rPr lang="tr-TR" dirty="0" err="1" smtClean="0"/>
              <a:t>Prepubertal</a:t>
            </a:r>
            <a:r>
              <a:rPr lang="tr-TR" dirty="0" smtClean="0"/>
              <a:t> kızlar için uygundur.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Ortotopik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(kalan </a:t>
            </a:r>
            <a:r>
              <a:rPr lang="tr-TR" dirty="0" err="1" smtClean="0"/>
              <a:t>over</a:t>
            </a:r>
            <a:r>
              <a:rPr lang="tr-TR" dirty="0" smtClean="0"/>
              <a:t> dokusuna yada </a:t>
            </a:r>
            <a:r>
              <a:rPr lang="tr-TR" dirty="0" err="1" smtClean="0"/>
              <a:t>pelvik</a:t>
            </a:r>
            <a:r>
              <a:rPr lang="tr-TR" dirty="0" smtClean="0"/>
              <a:t> peritona) 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Heterotopik</a:t>
            </a:r>
            <a:r>
              <a:rPr lang="tr-TR" dirty="0" smtClean="0"/>
              <a:t> (</a:t>
            </a:r>
            <a:r>
              <a:rPr lang="tr-TR" dirty="0" err="1" smtClean="0"/>
              <a:t>abdominal</a:t>
            </a:r>
            <a:r>
              <a:rPr lang="tr-TR" dirty="0" smtClean="0"/>
              <a:t> duvar, önkol, göğüs kafesi) transplantasyon uygulanır.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Kombine </a:t>
            </a:r>
            <a:r>
              <a:rPr lang="tr-TR" dirty="0" err="1" smtClean="0">
                <a:solidFill>
                  <a:schemeClr val="bg1"/>
                </a:solidFill>
              </a:rPr>
              <a:t>kriyoprezervasyon</a:t>
            </a:r>
            <a:r>
              <a:rPr lang="tr-TR" dirty="0" smtClean="0">
                <a:solidFill>
                  <a:schemeClr val="bg1"/>
                </a:solidFill>
              </a:rPr>
              <a:t/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tr-TR" dirty="0" smtClean="0">
                <a:solidFill>
                  <a:schemeClr val="bg1"/>
                </a:solidFill>
              </a:rPr>
              <a:t> (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dokusu+</a:t>
            </a:r>
            <a:r>
              <a:rPr lang="tr-TR" dirty="0" err="1" smtClean="0">
                <a:solidFill>
                  <a:schemeClr val="bg1"/>
                </a:solidFill>
              </a:rPr>
              <a:t>immatür</a:t>
            </a:r>
            <a:r>
              <a:rPr lang="tr-TR" dirty="0" smtClean="0">
                <a:solidFill>
                  <a:schemeClr val="bg1"/>
                </a:solidFill>
              </a:rPr>
              <a:t> oosit)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Literatürde çok az sayıda </a:t>
            </a:r>
            <a:r>
              <a:rPr lang="tr-TR" dirty="0" err="1" smtClean="0"/>
              <a:t>immatür</a:t>
            </a:r>
            <a:r>
              <a:rPr lang="tr-TR" dirty="0" smtClean="0"/>
              <a:t> oosit elde edilip IVM sonrası gebelik mevcut.</a:t>
            </a:r>
          </a:p>
          <a:p>
            <a:r>
              <a:rPr lang="tr-TR" dirty="0" smtClean="0"/>
              <a:t>Biz CTF olarak kombine </a:t>
            </a:r>
            <a:r>
              <a:rPr lang="tr-TR" smtClean="0"/>
              <a:t>yöntemi uygulamaktayız.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Kemoterapiden önce yapılmalı</a:t>
            </a:r>
            <a:br>
              <a:rPr lang="tr-TR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5.4 ± 1.3 versus 9.6 ± 2.2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16428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771800" y="6309320"/>
            <a:ext cx="5515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i="1" u="sng" dirty="0" err="1" smtClean="0">
                <a:hlinkClick r:id="rId3"/>
              </a:rPr>
              <a:t>Oktem</a:t>
            </a:r>
            <a:r>
              <a:rPr lang="tr-TR" i="1" u="sng" dirty="0" smtClean="0">
                <a:hlinkClick r:id="rId3"/>
              </a:rPr>
              <a:t> O</a:t>
            </a:r>
            <a:r>
              <a:rPr lang="tr-TR" i="1" baseline="30000" dirty="0" smtClean="0"/>
              <a:t>1</a:t>
            </a:r>
            <a:r>
              <a:rPr lang="tr-TR" i="1" dirty="0" smtClean="0"/>
              <a:t>, </a:t>
            </a:r>
            <a:r>
              <a:rPr lang="tr-TR" i="1" u="sng" dirty="0" smtClean="0">
                <a:hlinkClick r:id="rId4"/>
              </a:rPr>
              <a:t>Oktay K</a:t>
            </a:r>
            <a:r>
              <a:rPr lang="tr-TR" i="1" dirty="0" smtClean="0"/>
              <a:t>.</a:t>
            </a:r>
            <a:r>
              <a:rPr lang="tr-TR" i="1" u="sng" dirty="0" smtClean="0">
                <a:hlinkClick r:id="rId5" tooltip="Cancer."/>
              </a:rPr>
              <a:t> </a:t>
            </a:r>
            <a:r>
              <a:rPr lang="tr-TR" i="1" u="sng" dirty="0" err="1" smtClean="0">
                <a:hlinkClick r:id="rId5" tooltip="Cancer."/>
              </a:rPr>
              <a:t>Cancer</a:t>
            </a:r>
            <a:r>
              <a:rPr lang="tr-TR" i="1" u="sng" dirty="0" smtClean="0">
                <a:hlinkClick r:id="rId5" tooltip="Cancer."/>
              </a:rPr>
              <a:t>.</a:t>
            </a:r>
            <a:r>
              <a:rPr lang="tr-TR" i="1" dirty="0" smtClean="0"/>
              <a:t> 2007 </a:t>
            </a:r>
            <a:r>
              <a:rPr lang="tr-TR" i="1" dirty="0" err="1" smtClean="0"/>
              <a:t>Nov</a:t>
            </a:r>
            <a:r>
              <a:rPr lang="tr-TR" i="1" dirty="0" smtClean="0"/>
              <a:t> 15;110(10):2222-9.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err="1" smtClean="0">
                <a:solidFill>
                  <a:schemeClr val="bg1"/>
                </a:solidFill>
              </a:rPr>
              <a:t>Gonadotoksik</a:t>
            </a:r>
            <a:r>
              <a:rPr lang="tr-TR" b="1" dirty="0" smtClean="0">
                <a:solidFill>
                  <a:schemeClr val="bg1"/>
                </a:solidFill>
              </a:rPr>
              <a:t> kemoterapi ajanları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28092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Alkali rejimlerde daha düşük </a:t>
            </a:r>
            <a:r>
              <a:rPr lang="tr-TR" sz="2800" dirty="0" err="1" smtClean="0">
                <a:solidFill>
                  <a:schemeClr val="bg1"/>
                </a:solidFill>
              </a:rPr>
              <a:t>primordiyal</a:t>
            </a:r>
            <a:r>
              <a:rPr lang="tr-TR" sz="2800" dirty="0" smtClean="0">
                <a:solidFill>
                  <a:schemeClr val="bg1"/>
                </a:solidFill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</a:rPr>
              <a:t>folikül</a:t>
            </a:r>
            <a:r>
              <a:rPr lang="tr-TR" sz="2800" dirty="0" smtClean="0">
                <a:solidFill>
                  <a:schemeClr val="bg1"/>
                </a:solidFill>
              </a:rPr>
              <a:t> mevcut</a:t>
            </a:r>
            <a:br>
              <a:rPr lang="tr-TR" sz="2800" dirty="0" smtClean="0">
                <a:solidFill>
                  <a:schemeClr val="bg1"/>
                </a:solidFill>
              </a:rPr>
            </a:br>
            <a:r>
              <a:rPr lang="de-DE" sz="2800" dirty="0" smtClean="0">
                <a:solidFill>
                  <a:schemeClr val="bg1"/>
                </a:solidFill>
              </a:rPr>
              <a:t>2.9 ± 1 versus 7.9 ± 1.6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41682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411760" y="6165304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u="sng" dirty="0" err="1" smtClean="0">
                <a:hlinkClick r:id="rId3"/>
              </a:rPr>
              <a:t>Oktem</a:t>
            </a:r>
            <a:r>
              <a:rPr lang="tr-TR" i="1" u="sng" dirty="0" smtClean="0">
                <a:hlinkClick r:id="rId3"/>
              </a:rPr>
              <a:t> O</a:t>
            </a:r>
            <a:r>
              <a:rPr lang="tr-TR" i="1" baseline="30000" dirty="0" smtClean="0"/>
              <a:t>1</a:t>
            </a:r>
            <a:r>
              <a:rPr lang="tr-TR" i="1" dirty="0" smtClean="0"/>
              <a:t>, </a:t>
            </a:r>
            <a:r>
              <a:rPr lang="tr-TR" i="1" u="sng" dirty="0" smtClean="0">
                <a:hlinkClick r:id="rId4"/>
              </a:rPr>
              <a:t>Oktay K</a:t>
            </a:r>
            <a:r>
              <a:rPr lang="tr-TR" i="1" dirty="0" smtClean="0"/>
              <a:t>.</a:t>
            </a:r>
            <a:r>
              <a:rPr lang="tr-TR" i="1" u="sng" dirty="0" smtClean="0">
                <a:hlinkClick r:id="rId5" tooltip="Cancer."/>
              </a:rPr>
              <a:t> </a:t>
            </a:r>
            <a:r>
              <a:rPr lang="tr-TR" i="1" u="sng" dirty="0" err="1" smtClean="0">
                <a:hlinkClick r:id="rId5" tooltip="Cancer."/>
              </a:rPr>
              <a:t>Cancer</a:t>
            </a:r>
            <a:r>
              <a:rPr lang="tr-TR" i="1" u="sng" dirty="0" smtClean="0">
                <a:hlinkClick r:id="rId5" tooltip="Cancer."/>
              </a:rPr>
              <a:t>.</a:t>
            </a:r>
            <a:r>
              <a:rPr lang="tr-TR" i="1" dirty="0" smtClean="0"/>
              <a:t> 2007 </a:t>
            </a:r>
            <a:r>
              <a:rPr lang="tr-TR" i="1" dirty="0" err="1" smtClean="0"/>
              <a:t>Nov</a:t>
            </a:r>
            <a:r>
              <a:rPr lang="tr-TR" i="1" dirty="0" smtClean="0"/>
              <a:t> 15;110(10):2222-9.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Siklofosfamid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primordiyal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folikül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770485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220072" y="5445224"/>
            <a:ext cx="79208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Oval"/>
          <p:cNvSpPr/>
          <p:nvPr/>
        </p:nvSpPr>
        <p:spPr>
          <a:xfrm>
            <a:off x="2699792" y="5445224"/>
            <a:ext cx="576064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6165304"/>
            <a:ext cx="2486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6453336"/>
            <a:ext cx="2952328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Gebelik oranı: %25-30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34481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6381328"/>
            <a:ext cx="2152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6381328"/>
            <a:ext cx="14287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Kriyoprezervasyon</a:t>
            </a:r>
            <a:r>
              <a:rPr lang="tr-TR" dirty="0" smtClean="0">
                <a:solidFill>
                  <a:schemeClr val="bg1"/>
                </a:solidFill>
              </a:rPr>
              <a:t>-Transplantasyon isteği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%3-5  </a:t>
            </a:r>
            <a:r>
              <a:rPr lang="tr-TR" sz="1800" i="1" dirty="0" smtClean="0"/>
              <a:t>(</a:t>
            </a:r>
            <a:r>
              <a:rPr lang="tr-TR" sz="1800" i="1" dirty="0" err="1" smtClean="0"/>
              <a:t>Jensen</a:t>
            </a:r>
            <a:r>
              <a:rPr lang="tr-TR" sz="1800" i="1" dirty="0" smtClean="0"/>
              <a:t> et al., 2015; </a:t>
            </a:r>
            <a:r>
              <a:rPr lang="tr-TR" sz="1800" i="1" dirty="0" err="1" smtClean="0"/>
              <a:t>Lotz</a:t>
            </a:r>
            <a:r>
              <a:rPr lang="tr-TR" sz="1800" i="1" dirty="0" smtClean="0"/>
              <a:t> et al., 2016; Van der </a:t>
            </a:r>
            <a:r>
              <a:rPr lang="tr-TR" sz="1800" i="1" dirty="0" err="1" smtClean="0"/>
              <a:t>Ven</a:t>
            </a:r>
            <a:r>
              <a:rPr lang="tr-TR" sz="1800" i="1" dirty="0" smtClean="0"/>
              <a:t> et al., 2016;)</a:t>
            </a:r>
          </a:p>
          <a:p>
            <a:r>
              <a:rPr lang="tr-TR" sz="4800" dirty="0" smtClean="0"/>
              <a:t>%4.4  </a:t>
            </a:r>
            <a:r>
              <a:rPr lang="tr-TR" sz="1800" i="1" dirty="0" smtClean="0"/>
              <a:t>(P. </a:t>
            </a:r>
            <a:r>
              <a:rPr lang="tr-TR" sz="1800" i="1" dirty="0" err="1" smtClean="0"/>
              <a:t>Jadoul</a:t>
            </a:r>
            <a:r>
              <a:rPr lang="tr-TR" sz="1800" i="1" dirty="0" smtClean="0"/>
              <a:t> et al, 2017)</a:t>
            </a:r>
          </a:p>
          <a:p>
            <a:r>
              <a:rPr lang="tr-TR" sz="4800" dirty="0" smtClean="0"/>
              <a:t>%10   </a:t>
            </a:r>
            <a:r>
              <a:rPr lang="tr-TR" sz="1800" i="1" dirty="0" smtClean="0"/>
              <a:t>(</a:t>
            </a:r>
            <a:r>
              <a:rPr lang="tr-TR" sz="1800" i="1" dirty="0" err="1" smtClean="0"/>
              <a:t>Molly</a:t>
            </a:r>
            <a:r>
              <a:rPr lang="tr-TR" sz="1800" i="1" dirty="0" smtClean="0"/>
              <a:t> B, 2018)</a:t>
            </a:r>
            <a:endParaRPr lang="tr-TR" sz="18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088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İnfertilite</a:t>
            </a:r>
            <a:r>
              <a:rPr lang="tr-TR" dirty="0" smtClean="0">
                <a:solidFill>
                  <a:schemeClr val="bg1"/>
                </a:solidFill>
              </a:rPr>
              <a:t> Nedeni olabilir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305565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37338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2211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2800" b="1" dirty="0" err="1" smtClean="0">
                <a:solidFill>
                  <a:schemeClr val="bg1"/>
                </a:solidFill>
              </a:rPr>
              <a:t>Over</a:t>
            </a:r>
            <a:r>
              <a:rPr lang="tr-TR" sz="2800" b="1" dirty="0" smtClean="0">
                <a:solidFill>
                  <a:schemeClr val="bg1"/>
                </a:solidFill>
              </a:rPr>
              <a:t> doku </a:t>
            </a:r>
            <a:r>
              <a:rPr lang="tr-TR" sz="2800" b="1" dirty="0" err="1" smtClean="0">
                <a:solidFill>
                  <a:schemeClr val="bg1"/>
                </a:solidFill>
              </a:rPr>
              <a:t>kriyoprezervasyonu</a:t>
            </a:r>
            <a:r>
              <a:rPr lang="tr-TR" sz="2800" b="1" dirty="0" smtClean="0">
                <a:solidFill>
                  <a:schemeClr val="bg1"/>
                </a:solidFill>
              </a:rPr>
              <a:t> ve transplantasyonu</a:t>
            </a:r>
            <a:br>
              <a:rPr lang="tr-TR" sz="2800" b="1" dirty="0" smtClean="0">
                <a:solidFill>
                  <a:schemeClr val="bg1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130 Canlı doğum 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19609"/>
            <a:ext cx="7128792" cy="503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6453336"/>
            <a:ext cx="29813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1C3FFU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3998" y="1600200"/>
            <a:ext cx="56760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3131840" y="1916832"/>
            <a:ext cx="3816424" cy="1656184"/>
          </a:xfrm>
          <a:prstGeom prst="ellipse">
            <a:avLst/>
          </a:prstGeom>
          <a:noFill/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79511" y="1600200"/>
          <a:ext cx="8784978" cy="3709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/>
                <a:gridCol w="2928326"/>
                <a:gridCol w="2928326"/>
              </a:tblGrid>
              <a:tr h="1270631"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Düşük</a:t>
                      </a:r>
                      <a:r>
                        <a:rPr lang="tr-TR" sz="2800" baseline="0" dirty="0" smtClean="0"/>
                        <a:t> risk (%0-2)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Orta</a:t>
                      </a:r>
                      <a:r>
                        <a:rPr lang="tr-TR" sz="2800" baseline="0" dirty="0" smtClean="0"/>
                        <a:t> risk (%2-10)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Yüksek (&gt;%10)</a:t>
                      </a:r>
                      <a:endParaRPr lang="tr-TR" sz="2800" dirty="0"/>
                    </a:p>
                  </a:txBody>
                  <a:tcPr/>
                </a:tc>
              </a:tr>
              <a:tr h="2430377"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Meme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baseline="0" dirty="0" err="1" smtClean="0"/>
                        <a:t>ca</a:t>
                      </a:r>
                      <a:r>
                        <a:rPr lang="tr-TR" sz="2000" baseline="0" dirty="0" smtClean="0"/>
                        <a:t> (Evre 1-2, </a:t>
                      </a:r>
                      <a:r>
                        <a:rPr lang="tr-TR" sz="2000" baseline="0" dirty="0" err="1" smtClean="0"/>
                        <a:t>infiltarif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baseline="0" dirty="0" err="1" smtClean="0"/>
                        <a:t>duktal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baseline="0" dirty="0" err="1" smtClean="0"/>
                        <a:t>ca</a:t>
                      </a:r>
                      <a:r>
                        <a:rPr lang="tr-TR" sz="2000" baseline="0" dirty="0" smtClean="0"/>
                        <a:t>)</a:t>
                      </a:r>
                    </a:p>
                    <a:p>
                      <a:r>
                        <a:rPr lang="tr-TR" sz="2000" baseline="0" dirty="0" err="1" smtClean="0"/>
                        <a:t>Skumaoz</a:t>
                      </a:r>
                      <a:r>
                        <a:rPr lang="tr-TR" sz="2000" baseline="0" dirty="0" smtClean="0"/>
                        <a:t> hücreli </a:t>
                      </a:r>
                      <a:r>
                        <a:rPr lang="tr-TR" sz="2000" baseline="0" dirty="0" err="1" smtClean="0"/>
                        <a:t>serviks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baseline="0" dirty="0" err="1" smtClean="0"/>
                        <a:t>ca</a:t>
                      </a:r>
                      <a:endParaRPr lang="tr-TR" sz="2000" baseline="0" dirty="0" smtClean="0"/>
                    </a:p>
                    <a:p>
                      <a:r>
                        <a:rPr lang="tr-TR" sz="2000" dirty="0" err="1" smtClean="0"/>
                        <a:t>Hodking’s</a:t>
                      </a:r>
                      <a:r>
                        <a:rPr lang="tr-TR" sz="2000" dirty="0" smtClean="0"/>
                        <a:t> </a:t>
                      </a:r>
                      <a:r>
                        <a:rPr lang="tr-TR" sz="2000" dirty="0" err="1" smtClean="0"/>
                        <a:t>lenfoma</a:t>
                      </a:r>
                      <a:endParaRPr lang="tr-TR" sz="2000" dirty="0" smtClean="0"/>
                    </a:p>
                    <a:p>
                      <a:r>
                        <a:rPr lang="tr-TR" sz="2000" dirty="0" err="1" smtClean="0"/>
                        <a:t>Osteogenik</a:t>
                      </a:r>
                      <a:r>
                        <a:rPr lang="tr-TR" sz="2000" baseline="0" dirty="0" smtClean="0"/>
                        <a:t> sarkom</a:t>
                      </a:r>
                    </a:p>
                    <a:p>
                      <a:r>
                        <a:rPr lang="tr-TR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Nongenital</a:t>
                      </a: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rhabdomyosarcoma</a:t>
                      </a:r>
                      <a:endParaRPr lang="tr-TR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Wilms’s</a:t>
                      </a:r>
                      <a:r>
                        <a:rPr lang="tr-T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2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tumor</a:t>
                      </a:r>
                      <a:endParaRPr lang="tr-TR" sz="2000" dirty="0" smtClean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Meme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baseline="0" dirty="0" err="1" smtClean="0"/>
                        <a:t>ca</a:t>
                      </a:r>
                      <a:r>
                        <a:rPr lang="tr-TR" sz="1800" baseline="0" dirty="0" smtClean="0"/>
                        <a:t> (Evre 3-4, </a:t>
                      </a:r>
                      <a:r>
                        <a:rPr lang="tr-TR" sz="1800" baseline="0" dirty="0" err="1" smtClean="0"/>
                        <a:t>infiltarif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baseline="0" dirty="0" err="1" smtClean="0"/>
                        <a:t>lobüler</a:t>
                      </a:r>
                      <a:r>
                        <a:rPr lang="tr-TR" sz="1800" baseline="0" dirty="0" smtClean="0"/>
                        <a:t> tip)</a:t>
                      </a:r>
                    </a:p>
                    <a:p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Adenocarcinoma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cervix</a:t>
                      </a:r>
                      <a:endParaRPr lang="tr-TR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Hodgkin’s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lymphoma</a:t>
                      </a:r>
                      <a:endParaRPr lang="tr-TR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Ewing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sarcoma</a:t>
                      </a:r>
                      <a:endParaRPr lang="tr-TR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Kolon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</a:t>
                      </a:r>
                      <a:endParaRPr lang="tr-TR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Borderline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ovarian</a:t>
                      </a:r>
                      <a:r>
                        <a:rPr lang="tr-T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tumors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Lösemi</a:t>
                      </a:r>
                    </a:p>
                    <a:p>
                      <a:r>
                        <a:rPr lang="tr-TR" sz="2800" dirty="0" err="1" smtClean="0"/>
                        <a:t>Burkitt’s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lenfoma</a:t>
                      </a:r>
                      <a:endParaRPr lang="tr-TR" sz="2800" dirty="0" smtClean="0"/>
                    </a:p>
                    <a:p>
                      <a:r>
                        <a:rPr lang="tr-TR" sz="2800" dirty="0" err="1" smtClean="0"/>
                        <a:t>Nöroblastoma</a:t>
                      </a:r>
                      <a:endParaRPr lang="tr-T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4716016" y="6021288"/>
            <a:ext cx="4427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M.-M. Dolmans and D. D. </a:t>
            </a:r>
            <a:r>
              <a:rPr lang="en-US" dirty="0" err="1" smtClean="0"/>
              <a:t>Manavella</a:t>
            </a:r>
            <a:r>
              <a:rPr lang="tr-TR" dirty="0" smtClean="0"/>
              <a:t>, 2018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Transplantasyon sonrası durum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0391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309320"/>
            <a:ext cx="12382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3408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bg1"/>
                </a:solidFill>
              </a:rPr>
              <a:t>Cerrahpaşa KHD Üreme Endokrinolojisi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2010-2018 yılları arasında</a:t>
            </a:r>
          </a:p>
          <a:p>
            <a:r>
              <a:rPr lang="tr-TR" dirty="0" smtClean="0"/>
              <a:t>49 hasta ya </a:t>
            </a:r>
            <a:r>
              <a:rPr lang="tr-TR" dirty="0" err="1" smtClean="0"/>
              <a:t>over</a:t>
            </a:r>
            <a:r>
              <a:rPr lang="tr-TR" dirty="0" smtClean="0"/>
              <a:t> doku </a:t>
            </a:r>
            <a:r>
              <a:rPr lang="tr-TR" dirty="0" err="1" smtClean="0"/>
              <a:t>kriyoprezervasyonu</a:t>
            </a:r>
            <a:r>
              <a:rPr lang="tr-TR" dirty="0" smtClean="0"/>
              <a:t> yapıldı.</a:t>
            </a:r>
          </a:p>
          <a:p>
            <a:r>
              <a:rPr lang="tr-TR" dirty="0" smtClean="0"/>
              <a:t>Hasta yaşları: 14-42</a:t>
            </a:r>
          </a:p>
          <a:p>
            <a:r>
              <a:rPr lang="tr-TR" dirty="0" smtClean="0"/>
              <a:t> 2 hasta </a:t>
            </a:r>
            <a:r>
              <a:rPr lang="tr-TR" dirty="0" err="1" smtClean="0"/>
              <a:t>primer</a:t>
            </a:r>
            <a:r>
              <a:rPr lang="tr-TR" dirty="0" smtClean="0"/>
              <a:t> hastalıklarından dolayı </a:t>
            </a:r>
            <a:r>
              <a:rPr lang="tr-TR" dirty="0" err="1" smtClean="0"/>
              <a:t>ex</a:t>
            </a:r>
            <a:r>
              <a:rPr lang="tr-TR" dirty="0" smtClean="0"/>
              <a:t> oldu.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4048" y="6381328"/>
            <a:ext cx="4139952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CTF Üreme Endokrinolojisi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Parçalar 1-2 mm kalınlıkta, 2-4 mm genişlikte ve 6-10 mm uzunluğunda </a:t>
            </a:r>
          </a:p>
          <a:p>
            <a:r>
              <a:rPr lang="tr-TR" dirty="0" smtClean="0"/>
              <a:t>Yavaş dondurma işlemi uygulandı</a:t>
            </a:r>
          </a:p>
          <a:p>
            <a:r>
              <a:rPr lang="tr-TR" dirty="0" smtClean="0"/>
              <a:t>5-15 parça donduruldu</a:t>
            </a:r>
          </a:p>
          <a:p>
            <a:r>
              <a:rPr lang="tr-TR" dirty="0" smtClean="0"/>
              <a:t>Her tüp içerisine 1 transferlik (2 veya 3) doku konuldu.</a:t>
            </a:r>
          </a:p>
          <a:p>
            <a:r>
              <a:rPr lang="tr-TR" dirty="0" smtClean="0"/>
              <a:t>0-17 arası </a:t>
            </a:r>
            <a:r>
              <a:rPr lang="tr-TR" dirty="0" err="1" smtClean="0"/>
              <a:t>immatür</a:t>
            </a:r>
            <a:r>
              <a:rPr lang="tr-TR" dirty="0" smtClean="0"/>
              <a:t> oosit elde edildi</a:t>
            </a:r>
          </a:p>
          <a:p>
            <a:r>
              <a:rPr lang="tr-TR" dirty="0" smtClean="0"/>
              <a:t>IVM yapıldıktan sonra </a:t>
            </a:r>
            <a:r>
              <a:rPr lang="tr-TR" dirty="0" err="1" smtClean="0"/>
              <a:t>vitrifikasyon</a:t>
            </a:r>
            <a:r>
              <a:rPr lang="tr-TR" dirty="0" smtClean="0"/>
              <a:t> ile donduruldu.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95536" y="476672"/>
            <a:ext cx="8291264" cy="63408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Cerrahpaşa KHD Üreme Endokrinolojisi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004048" y="6381328"/>
            <a:ext cx="4139952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CTF Üreme Endokrinolojisi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CTF-Hasta Dağılımı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Meme </a:t>
            </a:r>
            <a:r>
              <a:rPr lang="tr-TR" dirty="0" err="1" smtClean="0">
                <a:solidFill>
                  <a:srgbClr val="FF0000"/>
                </a:solidFill>
              </a:rPr>
              <a:t>Ca</a:t>
            </a:r>
            <a:r>
              <a:rPr lang="tr-TR" dirty="0" smtClean="0">
                <a:solidFill>
                  <a:srgbClr val="FF0000"/>
                </a:solidFill>
              </a:rPr>
              <a:t>:					19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Hodking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Lenfoma</a:t>
            </a:r>
            <a:r>
              <a:rPr lang="tr-TR" dirty="0" smtClean="0">
                <a:solidFill>
                  <a:srgbClr val="FF0000"/>
                </a:solidFill>
              </a:rPr>
              <a:t>:				7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Over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Ca</a:t>
            </a:r>
            <a:r>
              <a:rPr lang="tr-TR" dirty="0" smtClean="0">
                <a:solidFill>
                  <a:srgbClr val="FF0000"/>
                </a:solidFill>
              </a:rPr>
              <a:t>:					9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Azalmış </a:t>
            </a:r>
            <a:r>
              <a:rPr lang="tr-TR" dirty="0" err="1" smtClean="0">
                <a:solidFill>
                  <a:srgbClr val="FF0000"/>
                </a:solidFill>
              </a:rPr>
              <a:t>Over</a:t>
            </a:r>
            <a:r>
              <a:rPr lang="tr-TR" dirty="0" smtClean="0">
                <a:solidFill>
                  <a:srgbClr val="FF0000"/>
                </a:solidFill>
              </a:rPr>
              <a:t> Rezervi:			4</a:t>
            </a:r>
          </a:p>
          <a:p>
            <a:r>
              <a:rPr lang="tr-TR" dirty="0" err="1" smtClean="0"/>
              <a:t>Non</a:t>
            </a:r>
            <a:r>
              <a:rPr lang="tr-TR" dirty="0" smtClean="0"/>
              <a:t> –</a:t>
            </a:r>
            <a:r>
              <a:rPr lang="tr-TR" dirty="0" err="1" smtClean="0"/>
              <a:t>Hodking</a:t>
            </a:r>
            <a:r>
              <a:rPr lang="tr-TR" dirty="0" smtClean="0"/>
              <a:t> </a:t>
            </a:r>
            <a:r>
              <a:rPr lang="tr-TR" dirty="0" err="1" smtClean="0"/>
              <a:t>Lenfoma</a:t>
            </a:r>
            <a:r>
              <a:rPr lang="tr-TR" dirty="0" smtClean="0"/>
              <a:t>:			1</a:t>
            </a:r>
          </a:p>
          <a:p>
            <a:r>
              <a:rPr lang="tr-TR" dirty="0" err="1" smtClean="0"/>
              <a:t>Spinal</a:t>
            </a:r>
            <a:r>
              <a:rPr lang="tr-TR" dirty="0" smtClean="0"/>
              <a:t> </a:t>
            </a:r>
            <a:r>
              <a:rPr lang="tr-TR" dirty="0" err="1" smtClean="0"/>
              <a:t>Kord</a:t>
            </a:r>
            <a:r>
              <a:rPr lang="tr-TR" dirty="0" smtClean="0"/>
              <a:t> </a:t>
            </a:r>
            <a:r>
              <a:rPr lang="tr-TR" dirty="0" err="1" smtClean="0"/>
              <a:t>tm</a:t>
            </a:r>
            <a:r>
              <a:rPr lang="tr-TR" dirty="0" smtClean="0"/>
              <a:t>:				1</a:t>
            </a:r>
          </a:p>
          <a:p>
            <a:r>
              <a:rPr lang="tr-TR" dirty="0" err="1" smtClean="0"/>
              <a:t>Synoviyal</a:t>
            </a:r>
            <a:r>
              <a:rPr lang="tr-TR" dirty="0" smtClean="0"/>
              <a:t> Sarkom:				1</a:t>
            </a:r>
          </a:p>
          <a:p>
            <a:r>
              <a:rPr lang="tr-TR" dirty="0" smtClean="0"/>
              <a:t>Dev Hücreli Kemik </a:t>
            </a:r>
            <a:r>
              <a:rPr lang="tr-TR" dirty="0" err="1" smtClean="0"/>
              <a:t>tm</a:t>
            </a:r>
            <a:r>
              <a:rPr lang="tr-TR" dirty="0" smtClean="0"/>
              <a:t>:			1</a:t>
            </a:r>
          </a:p>
          <a:p>
            <a:r>
              <a:rPr lang="tr-TR" dirty="0" smtClean="0"/>
              <a:t>Akut </a:t>
            </a:r>
            <a:r>
              <a:rPr lang="tr-TR" dirty="0" err="1" smtClean="0"/>
              <a:t>Lenfoblastik</a:t>
            </a:r>
            <a:r>
              <a:rPr lang="tr-TR" dirty="0" smtClean="0"/>
              <a:t> Lösemi:			1</a:t>
            </a:r>
          </a:p>
          <a:p>
            <a:r>
              <a:rPr lang="tr-TR" dirty="0" err="1" smtClean="0"/>
              <a:t>Malign</a:t>
            </a:r>
            <a:r>
              <a:rPr lang="tr-TR" dirty="0" smtClean="0"/>
              <a:t> </a:t>
            </a:r>
            <a:r>
              <a:rPr lang="tr-TR" dirty="0" err="1" smtClean="0"/>
              <a:t>Mezenkimal</a:t>
            </a:r>
            <a:r>
              <a:rPr lang="tr-TR" dirty="0" smtClean="0"/>
              <a:t> </a:t>
            </a:r>
            <a:r>
              <a:rPr lang="tr-TR" dirty="0" err="1" smtClean="0"/>
              <a:t>Tm</a:t>
            </a:r>
            <a:r>
              <a:rPr lang="tr-TR" dirty="0" smtClean="0"/>
              <a:t>:			1</a:t>
            </a:r>
          </a:p>
          <a:p>
            <a:r>
              <a:rPr lang="tr-TR" dirty="0" smtClean="0"/>
              <a:t>Taşlı yüzük hücreli </a:t>
            </a:r>
            <a:r>
              <a:rPr lang="tr-TR" dirty="0" err="1" smtClean="0"/>
              <a:t>müsinöz</a:t>
            </a:r>
            <a:r>
              <a:rPr lang="tr-TR" dirty="0" smtClean="0"/>
              <a:t> </a:t>
            </a:r>
            <a:r>
              <a:rPr lang="tr-TR" dirty="0" err="1" smtClean="0"/>
              <a:t>adenoca</a:t>
            </a:r>
            <a:r>
              <a:rPr lang="tr-TR" dirty="0" smtClean="0"/>
              <a:t>:		1</a:t>
            </a:r>
          </a:p>
          <a:p>
            <a:r>
              <a:rPr lang="tr-TR" dirty="0" smtClean="0"/>
              <a:t>MS:						1</a:t>
            </a:r>
          </a:p>
          <a:p>
            <a:r>
              <a:rPr lang="tr-TR" dirty="0" err="1" smtClean="0"/>
              <a:t>Serviks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: 					1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4048" y="6381328"/>
            <a:ext cx="4139952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CTF Üreme Endokrinolojisi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ver kriyo s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88640"/>
            <a:ext cx="8134350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G_34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47" t="14811" r="4289" b="3937"/>
          <a:stretch>
            <a:fillRect/>
          </a:stretch>
        </p:blipFill>
        <p:spPr>
          <a:xfrm>
            <a:off x="-540568" y="0"/>
            <a:ext cx="5184576" cy="6858000"/>
          </a:xfrm>
        </p:spPr>
      </p:pic>
      <p:pic>
        <p:nvPicPr>
          <p:cNvPr id="5" name="4 Resim" descr="IMG_34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9992" y="0"/>
            <a:ext cx="4494008" cy="6858000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5004048" y="6381328"/>
            <a:ext cx="4139952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CTF Üreme Endokrinolojisi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95536" y="620688"/>
            <a:ext cx="4040188" cy="639762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Toplama sonrası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7 Metin Yer Tutucusu"/>
          <p:cNvSpPr>
            <a:spLocks noGrp="1"/>
          </p:cNvSpPr>
          <p:nvPr>
            <p:ph type="body" sz="quarter" idx="3"/>
          </p:nvPr>
        </p:nvSpPr>
        <p:spPr>
          <a:xfrm>
            <a:off x="4499992" y="764704"/>
            <a:ext cx="4042792" cy="504056"/>
          </a:xfrm>
        </p:spPr>
        <p:txBody>
          <a:bodyPr>
            <a:normAutofit fontScale="92500" lnSpcReduction="10000"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Kültür sonrası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user\Desktop\edited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040188" cy="4752528"/>
          </a:xfrm>
          <a:prstGeom prst="rect">
            <a:avLst/>
          </a:prstGeom>
          <a:noFill/>
        </p:spPr>
      </p:pic>
      <p:pic>
        <p:nvPicPr>
          <p:cNvPr id="1028" name="Picture 4" descr="C:\Users\user\Desktop\0413135143S-Video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041775" cy="475252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004048" y="6381328"/>
            <a:ext cx="4139952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CTF Üreme Endokrinolojisi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462215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İnfertilite</a:t>
            </a:r>
            <a:r>
              <a:rPr lang="tr-TR" dirty="0" smtClean="0">
                <a:solidFill>
                  <a:schemeClr val="bg1"/>
                </a:solidFill>
              </a:rPr>
              <a:t> Nedeni olabilir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dokusu transplantasyonu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648072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733256"/>
            <a:ext cx="316835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6165304"/>
            <a:ext cx="2232248" cy="32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chemeClr val="bg1"/>
                </a:solidFill>
              </a:rPr>
              <a:t>Sağlık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Bakanlığının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üreme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hücreleri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ve</a:t>
            </a:r>
            <a:r>
              <a:rPr lang="en-US" sz="3200" b="1" dirty="0" smtClean="0">
                <a:solidFill>
                  <a:schemeClr val="bg1"/>
                </a:solidFill>
              </a:rPr>
              <a:t> gonad </a:t>
            </a:r>
            <a:r>
              <a:rPr lang="en-US" sz="3200" b="1" dirty="0" err="1" smtClean="0">
                <a:solidFill>
                  <a:schemeClr val="bg1"/>
                </a:solidFill>
              </a:rPr>
              <a:t>dokularının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saklanma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</a:rPr>
              <a:t>kriterleri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30 </a:t>
            </a:r>
            <a:r>
              <a:rPr lang="en-US" dirty="0" err="1" smtClean="0"/>
              <a:t>Eylül</a:t>
            </a:r>
            <a:r>
              <a:rPr lang="en-US" dirty="0" smtClean="0"/>
              <a:t> 2014 </a:t>
            </a:r>
            <a:r>
              <a:rPr lang="en-US" dirty="0" err="1" smtClean="0"/>
              <a:t>günü</a:t>
            </a:r>
            <a:r>
              <a:rPr lang="en-US" dirty="0" smtClean="0"/>
              <a:t> </a:t>
            </a:r>
            <a:r>
              <a:rPr lang="en-US" dirty="0" err="1" smtClean="0"/>
              <a:t>yayınlanan</a:t>
            </a:r>
            <a:r>
              <a:rPr lang="en-US" dirty="0" smtClean="0"/>
              <a:t> 29135 </a:t>
            </a:r>
            <a:r>
              <a:rPr lang="en-US" dirty="0" err="1" smtClean="0"/>
              <a:t>sayılı</a:t>
            </a:r>
            <a:r>
              <a:rPr lang="en-US" dirty="0" smtClean="0"/>
              <a:t> </a:t>
            </a:r>
            <a:r>
              <a:rPr lang="en-US" dirty="0" err="1" smtClean="0"/>
              <a:t>Üremeye</a:t>
            </a:r>
            <a:r>
              <a:rPr lang="en-US" dirty="0" smtClean="0"/>
              <a:t> </a:t>
            </a:r>
            <a:r>
              <a:rPr lang="en-US" dirty="0" err="1" smtClean="0"/>
              <a:t>Yardımcı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</a:t>
            </a:r>
            <a:r>
              <a:rPr lang="en-US" dirty="0" err="1" smtClean="0"/>
              <a:t>Uygulamaları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Üremeye</a:t>
            </a:r>
            <a:r>
              <a:rPr lang="en-US" dirty="0" smtClean="0"/>
              <a:t> </a:t>
            </a:r>
            <a:r>
              <a:rPr lang="en-US" dirty="0" err="1" smtClean="0"/>
              <a:t>Yardımcı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</a:t>
            </a:r>
            <a:r>
              <a:rPr lang="en-US" dirty="0" err="1" smtClean="0"/>
              <a:t>Merkezleri</a:t>
            </a:r>
            <a:r>
              <a:rPr lang="en-US" dirty="0" smtClean="0"/>
              <a:t> </a:t>
            </a:r>
            <a:r>
              <a:rPr lang="en-US" dirty="0" err="1" smtClean="0"/>
              <a:t>Hakkında</a:t>
            </a:r>
            <a:r>
              <a:rPr lang="en-US" dirty="0" smtClean="0"/>
              <a:t> </a:t>
            </a:r>
            <a:r>
              <a:rPr lang="en-US" dirty="0" err="1" smtClean="0"/>
              <a:t>Yönetmelik</a:t>
            </a:r>
            <a:endParaRPr lang="tr-TR" dirty="0" smtClean="0"/>
          </a:p>
          <a:p>
            <a:r>
              <a:rPr lang="tr-TR" b="1" dirty="0" smtClean="0"/>
              <a:t>(3) Kadınlarda üreme hücreleri ve </a:t>
            </a:r>
            <a:r>
              <a:rPr lang="tr-TR" b="1" dirty="0" err="1" smtClean="0"/>
              <a:t>gonad</a:t>
            </a:r>
            <a:r>
              <a:rPr lang="tr-TR" b="1" dirty="0" smtClean="0"/>
              <a:t> dokularının saklanmasını gerektiren tıbbi zorunluluk halleri şunlardır;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b="1" dirty="0" smtClean="0">
                <a:solidFill>
                  <a:srgbClr val="FF0000"/>
                </a:solidFill>
              </a:rPr>
              <a:t>Kemoterapi ve radyoterapi gibi </a:t>
            </a:r>
            <a:r>
              <a:rPr lang="tr-TR" b="1" dirty="0" err="1" smtClean="0">
                <a:solidFill>
                  <a:srgbClr val="FF0000"/>
                </a:solidFill>
              </a:rPr>
              <a:t>gonad</a:t>
            </a:r>
            <a:r>
              <a:rPr lang="tr-TR" b="1" dirty="0" smtClean="0">
                <a:solidFill>
                  <a:srgbClr val="FF0000"/>
                </a:solidFill>
              </a:rPr>
              <a:t> hücrelerine zarar veren tedaviler öncesinde</a:t>
            </a:r>
            <a:r>
              <a:rPr lang="tr-TR" b="1" dirty="0" smtClean="0"/>
              <a:t>,</a:t>
            </a:r>
            <a:endParaRPr lang="tr-TR" dirty="0" smtClean="0"/>
          </a:p>
          <a:p>
            <a:r>
              <a:rPr lang="tr-TR" b="1" dirty="0" smtClean="0"/>
              <a:t>b) </a:t>
            </a:r>
            <a:r>
              <a:rPr lang="tr-TR" b="1" dirty="0" smtClean="0">
                <a:solidFill>
                  <a:srgbClr val="FF0000"/>
                </a:solidFill>
              </a:rPr>
              <a:t>Üreme fonksiyonlarının kaybedilmesine yol açacak olan ameliyatlar (yumurtalıkların alınması gibi operasyonlar) öncesinde,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b="1" dirty="0" smtClean="0"/>
              <a:t>c</a:t>
            </a:r>
            <a:r>
              <a:rPr lang="tr-TR" b="1" dirty="0" smtClean="0">
                <a:solidFill>
                  <a:srgbClr val="FF0000"/>
                </a:solidFill>
              </a:rPr>
              <a:t>) Düşük </a:t>
            </a:r>
            <a:r>
              <a:rPr lang="tr-TR" b="1" dirty="0" err="1" smtClean="0">
                <a:solidFill>
                  <a:srgbClr val="FF0000"/>
                </a:solidFill>
              </a:rPr>
              <a:t>over</a:t>
            </a:r>
            <a:r>
              <a:rPr lang="tr-TR" b="1" dirty="0" smtClean="0">
                <a:solidFill>
                  <a:srgbClr val="FF0000"/>
                </a:solidFill>
              </a:rPr>
              <a:t> rezervi </a:t>
            </a:r>
            <a:r>
              <a:rPr lang="tr-TR" b="1" dirty="0" smtClean="0"/>
              <a:t>olup henüz doğurmamış veya aile öyküsünde erken menopoz hikayesinin üç uzman tabipten oluşan sağlık kurulu raporu ile belgelendirilmesi durumunda.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tr-TR" dirty="0" smtClean="0"/>
              <a:t>Oosit </a:t>
            </a:r>
            <a:r>
              <a:rPr lang="tr-TR" dirty="0" err="1" smtClean="0"/>
              <a:t>kriyoprezervasyonu</a:t>
            </a:r>
            <a:r>
              <a:rPr lang="tr-TR" dirty="0" smtClean="0"/>
              <a:t> önerilen ve şu an için geçerliliği olan yöntemdir.</a:t>
            </a:r>
          </a:p>
          <a:p>
            <a:r>
              <a:rPr lang="tr-TR" dirty="0" smtClean="0"/>
              <a:t>Çözülme sonrası oosit başına </a:t>
            </a:r>
            <a:r>
              <a:rPr lang="tr-TR" dirty="0" err="1" smtClean="0"/>
              <a:t>implantasyon</a:t>
            </a:r>
            <a:r>
              <a:rPr lang="tr-TR" dirty="0" smtClean="0"/>
              <a:t> oranı %5, gebelik oranı %4’ tür.</a:t>
            </a:r>
          </a:p>
          <a:p>
            <a:r>
              <a:rPr lang="tr-TR" dirty="0" smtClean="0"/>
              <a:t>Canlı doğum elde etmek için 20-25 oosit gerekmektedir.</a:t>
            </a:r>
          </a:p>
          <a:p>
            <a:r>
              <a:rPr lang="tr-TR" dirty="0" smtClean="0"/>
              <a:t>10-12 oosit ile kümülatif gebelik oranı %50’dir.</a:t>
            </a:r>
          </a:p>
          <a:p>
            <a:r>
              <a:rPr lang="tr-TR" dirty="0" err="1" smtClean="0"/>
              <a:t>Maximum</a:t>
            </a:r>
            <a:r>
              <a:rPr lang="tr-TR" dirty="0" smtClean="0"/>
              <a:t> yaş 45.</a:t>
            </a:r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Azalmış 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rezervi 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70609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Over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</a:rPr>
              <a:t>kriyopreservasyonu</a:t>
            </a:r>
            <a:r>
              <a:rPr lang="tr-TR" sz="3600" dirty="0" smtClean="0">
                <a:solidFill>
                  <a:schemeClr val="bg1"/>
                </a:solidFill>
              </a:rPr>
              <a:t>-menopoz ilişkisi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Azalmış </a:t>
            </a:r>
            <a:r>
              <a:rPr lang="tr-TR" dirty="0" err="1" smtClean="0"/>
              <a:t>over</a:t>
            </a:r>
            <a:r>
              <a:rPr lang="tr-TR" dirty="0" smtClean="0"/>
              <a:t> rezervi olan hastalarda uygulanabilir.(</a:t>
            </a:r>
            <a:r>
              <a:rPr lang="tr-TR" dirty="0" smtClean="0">
                <a:solidFill>
                  <a:srgbClr val="FF0000"/>
                </a:solidFill>
              </a:rPr>
              <a:t>Deneysel aşamadadır</a:t>
            </a:r>
            <a:r>
              <a:rPr lang="tr-TR" dirty="0" smtClean="0"/>
              <a:t>)</a:t>
            </a:r>
          </a:p>
          <a:p>
            <a:r>
              <a:rPr lang="tr-TR" dirty="0" smtClean="0"/>
              <a:t>Tek taraflı </a:t>
            </a:r>
            <a:r>
              <a:rPr lang="tr-TR" dirty="0" err="1" smtClean="0"/>
              <a:t>overin</a:t>
            </a:r>
            <a:r>
              <a:rPr lang="tr-TR" dirty="0" smtClean="0"/>
              <a:t> alınması dahi </a:t>
            </a:r>
            <a:r>
              <a:rPr lang="tr-TR" dirty="0" err="1" smtClean="0"/>
              <a:t>fertiliteyi</a:t>
            </a:r>
            <a:r>
              <a:rPr lang="tr-TR" dirty="0" smtClean="0"/>
              <a:t> olumsuz etkilememekte, </a:t>
            </a:r>
          </a:p>
          <a:p>
            <a:r>
              <a:rPr lang="tr-TR" dirty="0" smtClean="0"/>
              <a:t>Menopoz yaşını 1-2 yıl erkene çekmektedir.</a:t>
            </a:r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869160"/>
            <a:ext cx="316835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5373216"/>
            <a:ext cx="2232248" cy="32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Azalmış </a:t>
            </a:r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rezervi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3 İçerik Yer Tutucusu" descr="AMH-FSH-AGE-Normal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08720"/>
            <a:ext cx="5760639" cy="5949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AMH </a:t>
            </a:r>
            <a:r>
              <a:rPr lang="tr-TR" b="1" dirty="0" err="1" smtClean="0">
                <a:solidFill>
                  <a:schemeClr val="bg1"/>
                </a:solidFill>
              </a:rPr>
              <a:t>Nomogram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b="1" dirty="0" smtClean="0">
                <a:solidFill>
                  <a:schemeClr val="bg1"/>
                </a:solidFill>
              </a:rPr>
              <a:t>(N:8000)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user\Downloads\amhnomogram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784976" cy="536145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491880" y="6237312"/>
            <a:ext cx="5472608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Sahmay</a:t>
            </a:r>
            <a:r>
              <a:rPr lang="tr-TR" dirty="0" smtClean="0"/>
              <a:t> S, </a:t>
            </a:r>
            <a:r>
              <a:rPr lang="tr-TR" dirty="0" err="1" smtClean="0"/>
              <a:t>Oncul</a:t>
            </a:r>
            <a:r>
              <a:rPr lang="tr-TR" dirty="0" smtClean="0"/>
              <a:t> M, </a:t>
            </a:r>
            <a:r>
              <a:rPr lang="tr-TR" dirty="0" err="1" smtClean="0"/>
              <a:t>Ozcivit</a:t>
            </a:r>
            <a:r>
              <a:rPr lang="tr-TR" dirty="0" smtClean="0"/>
              <a:t> İ et al, 2018, in </a:t>
            </a:r>
            <a:r>
              <a:rPr lang="tr-TR" dirty="0" err="1" smtClean="0"/>
              <a:t>press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Yaş-AMH </a:t>
            </a:r>
            <a:r>
              <a:rPr lang="tr-TR" b="1" dirty="0" smtClean="0">
                <a:solidFill>
                  <a:schemeClr val="bg1"/>
                </a:solidFill>
              </a:rPr>
              <a:t>değerleri-CTF 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22" y="908720"/>
            <a:ext cx="8522049" cy="576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491880" y="6237312"/>
            <a:ext cx="5472608" cy="47667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Sahmay</a:t>
            </a:r>
            <a:r>
              <a:rPr lang="tr-TR" dirty="0" smtClean="0"/>
              <a:t> S, </a:t>
            </a:r>
            <a:r>
              <a:rPr lang="tr-TR" dirty="0" err="1" smtClean="0"/>
              <a:t>Oncul</a:t>
            </a:r>
            <a:r>
              <a:rPr lang="tr-TR" dirty="0" smtClean="0"/>
              <a:t> M, </a:t>
            </a:r>
            <a:r>
              <a:rPr lang="tr-TR" dirty="0" err="1" smtClean="0"/>
              <a:t>Ozcivit</a:t>
            </a:r>
            <a:r>
              <a:rPr lang="tr-TR" dirty="0" smtClean="0"/>
              <a:t> İ et al, 2018, in </a:t>
            </a:r>
            <a:r>
              <a:rPr lang="tr-TR" dirty="0" err="1" smtClean="0"/>
              <a:t>press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13690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00" y="6438900"/>
            <a:ext cx="30099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6629400"/>
            <a:ext cx="1257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Over</a:t>
            </a:r>
            <a:r>
              <a:rPr lang="tr-TR" dirty="0" smtClean="0">
                <a:solidFill>
                  <a:schemeClr val="bg1"/>
                </a:solidFill>
              </a:rPr>
              <a:t> dokusu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r>
              <a:rPr lang="tr-TR" dirty="0" smtClean="0">
                <a:solidFill>
                  <a:schemeClr val="bg1"/>
                </a:solidFill>
              </a:rPr>
              <a:t>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Cinsiyet </a:t>
            </a:r>
            <a:r>
              <a:rPr lang="tr-TR" sz="4800" dirty="0" err="1" smtClean="0"/>
              <a:t>Disforisi</a:t>
            </a:r>
            <a:endParaRPr lang="tr-TR" sz="4800" dirty="0" smtClean="0"/>
          </a:p>
          <a:p>
            <a:r>
              <a:rPr lang="tr-TR" sz="4800" dirty="0" err="1" smtClean="0"/>
              <a:t>Turner</a:t>
            </a:r>
            <a:r>
              <a:rPr lang="tr-TR" sz="4800" dirty="0" smtClean="0"/>
              <a:t> Sendromu</a:t>
            </a:r>
          </a:p>
          <a:p>
            <a:endParaRPr lang="tr-TR" sz="4800" dirty="0" smtClean="0"/>
          </a:p>
          <a:p>
            <a:r>
              <a:rPr lang="tr-TR" sz="4800" dirty="0" smtClean="0"/>
              <a:t>Tartışmalı tanılar…..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chemeClr val="bg1"/>
                </a:solidFill>
              </a:rPr>
              <a:t>Sonuç</a:t>
            </a:r>
            <a:endParaRPr lang="tr-TR" sz="4800" b="1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Fertilite</a:t>
            </a:r>
            <a:r>
              <a:rPr lang="tr-TR" dirty="0" smtClean="0"/>
              <a:t> koruyucu yöntemler kanser hastaları için umut kaynağı.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ONKOFERTİLİTE</a:t>
            </a:r>
            <a:r>
              <a:rPr lang="tr-TR" dirty="0" smtClean="0"/>
              <a:t>’ ye tedavi başlamadan yönlendirilmeli</a:t>
            </a:r>
          </a:p>
          <a:p>
            <a:r>
              <a:rPr lang="tr-TR" dirty="0" smtClean="0"/>
              <a:t>Oosit ve embriyo </a:t>
            </a:r>
            <a:r>
              <a:rPr lang="tr-TR" dirty="0" err="1" smtClean="0"/>
              <a:t>kriyoprezervasyonu</a:t>
            </a:r>
            <a:r>
              <a:rPr lang="tr-TR" dirty="0" smtClean="0"/>
              <a:t> standart</a:t>
            </a:r>
          </a:p>
          <a:p>
            <a:r>
              <a:rPr lang="tr-TR" dirty="0" err="1" smtClean="0"/>
              <a:t>Over</a:t>
            </a:r>
            <a:r>
              <a:rPr lang="tr-TR" dirty="0" smtClean="0"/>
              <a:t> doku </a:t>
            </a:r>
            <a:r>
              <a:rPr lang="tr-TR" dirty="0" err="1" smtClean="0"/>
              <a:t>kriyoprezervasyonu</a:t>
            </a:r>
            <a:r>
              <a:rPr lang="tr-TR" dirty="0" smtClean="0"/>
              <a:t> deneysel</a:t>
            </a:r>
          </a:p>
          <a:p>
            <a:pPr>
              <a:buNone/>
            </a:pPr>
            <a:r>
              <a:rPr lang="tr-TR" dirty="0" smtClean="0"/>
              <a:t>    </a:t>
            </a:r>
            <a:r>
              <a:rPr lang="tr-TR" sz="2400" dirty="0" smtClean="0"/>
              <a:t>(düşük </a:t>
            </a:r>
            <a:r>
              <a:rPr lang="tr-TR" sz="2400" dirty="0" err="1" smtClean="0"/>
              <a:t>over</a:t>
            </a:r>
            <a:r>
              <a:rPr lang="tr-TR" sz="2400" dirty="0" smtClean="0"/>
              <a:t> met. riski olan hastalarda standart olmaya yakın)</a:t>
            </a:r>
            <a:endParaRPr lang="tr-TR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792088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Malignite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İnfertilite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Cerrahi rezeksiyon</a:t>
            </a:r>
          </a:p>
          <a:p>
            <a:r>
              <a:rPr lang="tr-TR" sz="4400" dirty="0" err="1" smtClean="0"/>
              <a:t>Gonadotoksik</a:t>
            </a:r>
            <a:r>
              <a:rPr lang="tr-TR" sz="4400" dirty="0" smtClean="0"/>
              <a:t> kemoterapi</a:t>
            </a:r>
          </a:p>
          <a:p>
            <a:r>
              <a:rPr lang="tr-TR" sz="4400" dirty="0" smtClean="0"/>
              <a:t>Radyoterapi</a:t>
            </a:r>
          </a:p>
          <a:p>
            <a:pPr lvl="4">
              <a:buNone/>
            </a:pPr>
            <a:r>
              <a:rPr lang="tr-TR" sz="3200" dirty="0" smtClean="0"/>
              <a:t>Sonucu </a:t>
            </a:r>
            <a:r>
              <a:rPr lang="tr-TR" sz="3200" dirty="0" err="1" smtClean="0"/>
              <a:t>infertiliteye</a:t>
            </a:r>
            <a:r>
              <a:rPr lang="tr-TR" sz="3200" dirty="0" smtClean="0"/>
              <a:t> yol açabilir.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Teşekkürler….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ASRM-2013 /ASCO-2013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81248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77072"/>
            <a:ext cx="8784976" cy="1094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85184"/>
            <a:ext cx="71723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340768"/>
            <a:ext cx="1076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ONKOFERTİLİTE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7448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8600" y="3645024"/>
            <a:ext cx="74580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505325"/>
            <a:ext cx="80581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err="1" smtClean="0">
                <a:solidFill>
                  <a:schemeClr val="bg1"/>
                </a:solidFill>
              </a:rPr>
              <a:t>Fertilite</a:t>
            </a:r>
            <a:r>
              <a:rPr lang="tr-TR" b="1" dirty="0" smtClean="0">
                <a:solidFill>
                  <a:schemeClr val="bg1"/>
                </a:solidFill>
              </a:rPr>
              <a:t> koruyucu yöntemler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tr-TR" sz="4400" dirty="0" smtClean="0">
                <a:solidFill>
                  <a:schemeClr val="bg1"/>
                </a:solidFill>
              </a:rPr>
              <a:t>Standart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sz="2800" b="1" dirty="0" smtClean="0"/>
              <a:t>Embriyo </a:t>
            </a:r>
            <a:r>
              <a:rPr lang="tr-TR" sz="2800" b="1" dirty="0" err="1" smtClean="0"/>
              <a:t>kriyoprezervasyonu</a:t>
            </a:r>
            <a:endParaRPr lang="tr-TR" sz="2800" b="1" dirty="0" smtClean="0"/>
          </a:p>
          <a:p>
            <a:pPr>
              <a:buNone/>
            </a:pPr>
            <a:endParaRPr lang="tr-TR" b="1" dirty="0" smtClean="0"/>
          </a:p>
          <a:p>
            <a:r>
              <a:rPr lang="tr-TR" sz="2800" b="1" dirty="0" err="1" smtClean="0"/>
              <a:t>Matür</a:t>
            </a:r>
            <a:r>
              <a:rPr lang="tr-TR" sz="2800" b="1" dirty="0" smtClean="0"/>
              <a:t> oosit </a:t>
            </a:r>
            <a:r>
              <a:rPr lang="tr-TR" sz="2800" b="1" dirty="0" err="1" smtClean="0"/>
              <a:t>kriyoprezervasyonu</a:t>
            </a:r>
            <a:endParaRPr lang="tr-TR" sz="2800" b="1" dirty="0" smtClean="0"/>
          </a:p>
          <a:p>
            <a:endParaRPr lang="tr-TR" dirty="0"/>
          </a:p>
        </p:txBody>
      </p:sp>
      <p:sp>
        <p:nvSpPr>
          <p:cNvPr id="11" name="10 Metin Yer Tutucusu"/>
          <p:cNvSpPr>
            <a:spLocks noGrp="1"/>
          </p:cNvSpPr>
          <p:nvPr>
            <p:ph type="body" sz="quarter" idx="3"/>
          </p:nvPr>
        </p:nvSpPr>
        <p:spPr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Araştırma aşamasında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12" name="11 İçerik Yer Tutucusu"/>
          <p:cNvSpPr>
            <a:spLocks noGrp="1"/>
          </p:cNvSpPr>
          <p:nvPr>
            <p:ph sz="quarter" idx="4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sz="2800" b="1" dirty="0" err="1" smtClean="0"/>
              <a:t>İmmatür</a:t>
            </a:r>
            <a:r>
              <a:rPr lang="tr-TR" sz="2800" b="1" dirty="0" smtClean="0"/>
              <a:t> oosit </a:t>
            </a:r>
            <a:r>
              <a:rPr lang="tr-TR" sz="2800" b="1" dirty="0" err="1" smtClean="0"/>
              <a:t>kriyoprezervasyonu</a:t>
            </a:r>
            <a:r>
              <a:rPr lang="tr-TR" sz="2800" b="1" dirty="0" smtClean="0"/>
              <a:t> </a:t>
            </a:r>
          </a:p>
          <a:p>
            <a:r>
              <a:rPr lang="tr-TR" sz="2800" b="1" dirty="0" err="1" smtClean="0"/>
              <a:t>Over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kriyoprezervasyonu</a:t>
            </a:r>
            <a:r>
              <a:rPr lang="tr-TR" sz="2800" b="1" dirty="0" smtClean="0"/>
              <a:t> ve </a:t>
            </a:r>
            <a:r>
              <a:rPr lang="tr-TR" sz="2800" b="1" dirty="0" err="1" smtClean="0"/>
              <a:t>tranplantasyonu</a:t>
            </a:r>
            <a:endParaRPr lang="tr-TR" sz="2800" b="1" dirty="0" smtClean="0"/>
          </a:p>
          <a:p>
            <a:r>
              <a:rPr lang="tr-TR" sz="2800" b="1" dirty="0" err="1" smtClean="0"/>
              <a:t>Over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transpozisyonu</a:t>
            </a:r>
            <a:endParaRPr lang="tr-TR" sz="2800" b="1" dirty="0" smtClean="0"/>
          </a:p>
          <a:p>
            <a:r>
              <a:rPr lang="tr-TR" sz="2800" b="1" dirty="0" err="1" smtClean="0"/>
              <a:t>GnRH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agonist</a:t>
            </a:r>
            <a:r>
              <a:rPr lang="tr-TR" sz="2800" b="1" dirty="0" smtClean="0"/>
              <a:t> kullanımı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Embriyo </a:t>
            </a:r>
            <a:r>
              <a:rPr lang="tr-TR" dirty="0" err="1" smtClean="0">
                <a:solidFill>
                  <a:schemeClr val="bg1"/>
                </a:solidFill>
              </a:rPr>
              <a:t>Kriyoprezervasyonu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Etkinliği kanıtlanmış yöntem</a:t>
            </a:r>
          </a:p>
          <a:p>
            <a:r>
              <a:rPr lang="tr-TR" dirty="0" smtClean="0"/>
              <a:t>Canlı doğum oranı %22-35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	Sakıncaları</a:t>
            </a:r>
          </a:p>
          <a:p>
            <a:r>
              <a:rPr lang="tr-TR" dirty="0" smtClean="0"/>
              <a:t>En az 2-3 hafta gerekli</a:t>
            </a:r>
          </a:p>
          <a:p>
            <a:r>
              <a:rPr lang="tr-TR" dirty="0" smtClean="0"/>
              <a:t>Partner yok</a:t>
            </a:r>
          </a:p>
          <a:p>
            <a:r>
              <a:rPr lang="tr-TR" dirty="0" err="1" smtClean="0"/>
              <a:t>Estrojen</a:t>
            </a:r>
            <a:r>
              <a:rPr lang="tr-TR" dirty="0" smtClean="0"/>
              <a:t> </a:t>
            </a:r>
            <a:r>
              <a:rPr lang="tr-TR" dirty="0" err="1" smtClean="0"/>
              <a:t>sensitif</a:t>
            </a:r>
            <a:r>
              <a:rPr lang="tr-TR" dirty="0" smtClean="0"/>
              <a:t> tümörler </a:t>
            </a:r>
            <a:r>
              <a:rPr lang="tr-TR" dirty="0" err="1" smtClean="0"/>
              <a:t>stimüle</a:t>
            </a:r>
            <a:r>
              <a:rPr lang="tr-TR" dirty="0" smtClean="0"/>
              <a:t> olabilir.</a:t>
            </a:r>
          </a:p>
          <a:p>
            <a:r>
              <a:rPr lang="tr-TR" dirty="0" smtClean="0"/>
              <a:t>Menopoz-endokrin fonksiyon bozukluğu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4288</TotalTime>
  <Words>897</Words>
  <Application>Microsoft Office PowerPoint</Application>
  <PresentationFormat>Ekran Gösterisi (4:3)</PresentationFormat>
  <Paragraphs>192</Paragraphs>
  <Slides>50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Oosit ve over dokusu dondurma yöntemleri ve başarı oranları</vt:lpstr>
      <vt:lpstr>Kanser-Reprodüktif dönem</vt:lpstr>
      <vt:lpstr>İnfertilite Nedeni olabilir</vt:lpstr>
      <vt:lpstr>İnfertilite Nedeni olabilir</vt:lpstr>
      <vt:lpstr>Malignite-İnfertilite</vt:lpstr>
      <vt:lpstr>ASRM-2013 /ASCO-2013</vt:lpstr>
      <vt:lpstr>ONKOFERTİLİTE</vt:lpstr>
      <vt:lpstr>Fertilite koruyucu yöntemler</vt:lpstr>
      <vt:lpstr>Embriyo Kriyoprezervasyonu</vt:lpstr>
      <vt:lpstr>Matür oosit kriyoprezervasyonu</vt:lpstr>
      <vt:lpstr>Matür oosit kriyoprezervasyonu</vt:lpstr>
      <vt:lpstr>Slayt 12</vt:lpstr>
      <vt:lpstr>Random start COH-Double stimulasyon</vt:lpstr>
      <vt:lpstr>  Konvensiyonel -Random  COH (11 vs 12 oosit) </vt:lpstr>
      <vt:lpstr>Onkolojik hastalarda 8+8 oosist (double stm) </vt:lpstr>
      <vt:lpstr>Onkolojik hastaların Oosit kriyoprezervasyonu reddetme nedenleri</vt:lpstr>
      <vt:lpstr>İmmatür oosit kriyoprezervasyonu </vt:lpstr>
      <vt:lpstr>İmmatür oosit kriyoprezervasyonu </vt:lpstr>
      <vt:lpstr>IVM</vt:lpstr>
      <vt:lpstr>IVM-Sonuç</vt:lpstr>
      <vt:lpstr>2015-Over ca-bilateral ooferektomi</vt:lpstr>
      <vt:lpstr>Over doku kriyoprezervasyonu</vt:lpstr>
      <vt:lpstr>Kombine kriyoprezervasyon  (Over dokusu+immatür oosit)</vt:lpstr>
      <vt:lpstr>Kemoterapiden önce yapılmalı 5.4 ± 1.3 versus 9.6 ± 2.2</vt:lpstr>
      <vt:lpstr>Gonadotoksik kemoterapi ajanları</vt:lpstr>
      <vt:lpstr>Alkali rejimlerde daha düşük primordiyal folikül mevcut 2.9 ± 1 versus 7.9 ± 1.6</vt:lpstr>
      <vt:lpstr>Siklofosfamid-primordiyal folikül</vt:lpstr>
      <vt:lpstr>Gebelik oranı: %25-30</vt:lpstr>
      <vt:lpstr>Over Kriyoprezervasyon-Transplantasyon isteği</vt:lpstr>
      <vt:lpstr>Over doku kriyoprezervasyonu ve transplantasyonu 130 Canlı doğum </vt:lpstr>
      <vt:lpstr>Slayt 31</vt:lpstr>
      <vt:lpstr>Slayt 32</vt:lpstr>
      <vt:lpstr>Transplantasyon sonrası durum</vt:lpstr>
      <vt:lpstr>Cerrahpaşa KHD Üreme Endokrinolojisi</vt:lpstr>
      <vt:lpstr>Slayt 35</vt:lpstr>
      <vt:lpstr>CTF-Hasta Dağılımı</vt:lpstr>
      <vt:lpstr>Slayt 37</vt:lpstr>
      <vt:lpstr>Slayt 38</vt:lpstr>
      <vt:lpstr>Slayt 39</vt:lpstr>
      <vt:lpstr>Over dokusu transplantasyonu</vt:lpstr>
      <vt:lpstr>Sağlık Bakanlığının üreme hücreleri ve gonad dokularının saklanma kriterleri</vt:lpstr>
      <vt:lpstr>Azalmış over rezervi </vt:lpstr>
      <vt:lpstr>Over kriyopreservasyonu-menopoz ilişkisi</vt:lpstr>
      <vt:lpstr>Azalmış over rezervi </vt:lpstr>
      <vt:lpstr>AMH Nomogram (N:8000)</vt:lpstr>
      <vt:lpstr>Yaş-AMH değerleri-CTF </vt:lpstr>
      <vt:lpstr>Slayt 47</vt:lpstr>
      <vt:lpstr>Over dokusu kriyoprezervasyonu?</vt:lpstr>
      <vt:lpstr>Sonuç</vt:lpstr>
      <vt:lpstr>Teşekkürler….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user</cp:lastModifiedBy>
  <cp:revision>125</cp:revision>
  <dcterms:created xsi:type="dcterms:W3CDTF">2016-11-27T08:00:10Z</dcterms:created>
  <dcterms:modified xsi:type="dcterms:W3CDTF">2018-10-14T07:51:03Z</dcterms:modified>
</cp:coreProperties>
</file>