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90" r:id="rId3"/>
    <p:sldId id="291" r:id="rId4"/>
    <p:sldId id="292" r:id="rId5"/>
    <p:sldId id="293" r:id="rId6"/>
    <p:sldId id="294" r:id="rId7"/>
    <p:sldId id="323" r:id="rId8"/>
    <p:sldId id="278" r:id="rId9"/>
    <p:sldId id="285" r:id="rId10"/>
    <p:sldId id="272" r:id="rId11"/>
    <p:sldId id="280" r:id="rId12"/>
    <p:sldId id="287" r:id="rId13"/>
    <p:sldId id="258" r:id="rId14"/>
    <p:sldId id="282" r:id="rId15"/>
    <p:sldId id="276" r:id="rId16"/>
    <p:sldId id="326" r:id="rId17"/>
    <p:sldId id="283" r:id="rId18"/>
    <p:sldId id="324" r:id="rId19"/>
    <p:sldId id="345" r:id="rId20"/>
    <p:sldId id="325" r:id="rId21"/>
    <p:sldId id="302" r:id="rId22"/>
    <p:sldId id="327" r:id="rId23"/>
    <p:sldId id="303" r:id="rId24"/>
    <p:sldId id="328" r:id="rId25"/>
    <p:sldId id="344" r:id="rId26"/>
    <p:sldId id="306" r:id="rId27"/>
    <p:sldId id="330" r:id="rId28"/>
    <p:sldId id="307" r:id="rId29"/>
    <p:sldId id="331" r:id="rId30"/>
    <p:sldId id="332" r:id="rId31"/>
    <p:sldId id="299" r:id="rId32"/>
    <p:sldId id="349" r:id="rId33"/>
    <p:sldId id="333" r:id="rId34"/>
    <p:sldId id="335" r:id="rId35"/>
    <p:sldId id="334" r:id="rId36"/>
    <p:sldId id="343" r:id="rId37"/>
    <p:sldId id="342" r:id="rId38"/>
    <p:sldId id="347" r:id="rId39"/>
    <p:sldId id="346" r:id="rId40"/>
    <p:sldId id="336" r:id="rId41"/>
    <p:sldId id="348" r:id="rId42"/>
    <p:sldId id="313" r:id="rId43"/>
    <p:sldId id="296" r:id="rId44"/>
    <p:sldId id="329" r:id="rId45"/>
    <p:sldId id="300" r:id="rId46"/>
    <p:sldId id="298" r:id="rId47"/>
    <p:sldId id="297" r:id="rId48"/>
    <p:sldId id="317" r:id="rId49"/>
    <p:sldId id="319" r:id="rId50"/>
    <p:sldId id="318" r:id="rId51"/>
    <p:sldId id="315" r:id="rId52"/>
    <p:sldId id="314" r:id="rId53"/>
    <p:sldId id="337" r:id="rId54"/>
    <p:sldId id="340" r:id="rId55"/>
    <p:sldId id="338" r:id="rId56"/>
    <p:sldId id="339" r:id="rId5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8B0"/>
    <a:srgbClr val="BD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5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%</c:v>
                </c:pt>
              </c:strCache>
            </c:strRef>
          </c:tx>
          <c:spPr>
            <a:blipFill rotWithShape="1">
              <a:blip xmlns:r="http://schemas.openxmlformats.org/officeDocument/2006/relationships" r:embed="rId1">
                <a:duotone>
                  <a:schemeClr val="accent1">
                    <a:tint val="98000"/>
                    <a:lumMod val="102000"/>
                  </a:schemeClr>
                  <a:schemeClr val="accent1">
                    <a:shade val="98000"/>
                    <a:lumMod val="98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C86-4E71-AEBA-199C13AA0D6D}"/>
              </c:ext>
            </c:extLst>
          </c:dPt>
          <c:dPt>
            <c:idx val="5"/>
            <c:invertIfNegative val="0"/>
            <c:bubble3D val="0"/>
            <c:spPr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86-4E71-AEBA-199C13AA0D6D}"/>
              </c:ext>
            </c:extLst>
          </c:dPt>
          <c:cat>
            <c:strRef>
              <c:f>Sayfa1!$A$2:$A$7</c:f>
              <c:strCache>
                <c:ptCount val="6"/>
                <c:pt idx="0">
                  <c:v>HPV 56</c:v>
                </c:pt>
                <c:pt idx="1">
                  <c:v>HPV52</c:v>
                </c:pt>
                <c:pt idx="2">
                  <c:v>HPV51</c:v>
                </c:pt>
                <c:pt idx="3">
                  <c:v>HPV 31</c:v>
                </c:pt>
                <c:pt idx="4">
                  <c:v>HPV 18</c:v>
                </c:pt>
                <c:pt idx="5">
                  <c:v>HPV16</c:v>
                </c:pt>
              </c:strCache>
            </c:strRef>
          </c:cat>
          <c:val>
            <c:numRef>
              <c:f>Sayfa1!$B$2:$B$7</c:f>
              <c:numCache>
                <c:formatCode>General</c:formatCode>
                <c:ptCount val="6"/>
                <c:pt idx="0">
                  <c:v>2.8</c:v>
                </c:pt>
                <c:pt idx="1">
                  <c:v>6.3</c:v>
                </c:pt>
                <c:pt idx="2">
                  <c:v>7.4</c:v>
                </c:pt>
                <c:pt idx="3">
                  <c:v>7.6</c:v>
                </c:pt>
                <c:pt idx="4">
                  <c:v>9.1</c:v>
                </c:pt>
                <c:pt idx="5">
                  <c:v>81.400000000000006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86-4E71-AEBA-199C13AA0D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72320"/>
        <c:axId val="119877632"/>
      </c:barChart>
      <c:catAx>
        <c:axId val="11887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119877632"/>
        <c:crosses val="autoZero"/>
        <c:auto val="1"/>
        <c:lblAlgn val="ctr"/>
        <c:lblOffset val="100"/>
        <c:noMultiLvlLbl val="0"/>
      </c:catAx>
      <c:valAx>
        <c:axId val="119877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1188723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7822E5-7AEF-44DD-8FBB-D4002F4D50D7}" type="doc">
      <dgm:prSet loTypeId="urn:microsoft.com/office/officeart/2005/8/layout/lProcess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14B25D6-3643-4180-A686-6042213C9772}">
      <dgm:prSet custT="1"/>
      <dgm:spPr/>
      <dgm:t>
        <a:bodyPr/>
        <a:lstStyle/>
        <a:p>
          <a:r>
            <a:rPr lang="en-US" sz="2800" dirty="0" smtClean="0"/>
            <a:t>Al</a:t>
          </a:r>
          <a:r>
            <a:rPr lang="tr-TR" sz="2800" dirty="0" err="1" smtClean="0"/>
            <a:t>üminyum</a:t>
          </a:r>
          <a:r>
            <a:rPr lang="en-US" sz="2800" dirty="0" smtClean="0"/>
            <a:t> </a:t>
          </a:r>
          <a:r>
            <a:rPr lang="tr-TR" sz="2800" dirty="0" smtClean="0"/>
            <a:t>aşı etkinliğini geliştirmek için en iyi çözüm</a:t>
          </a:r>
          <a:endParaRPr lang="tr-TR" sz="2800" dirty="0"/>
        </a:p>
      </dgm:t>
    </dgm:pt>
    <dgm:pt modelId="{1234F832-4835-409C-BC29-DAC0406A7578}" type="parTrans" cxnId="{2A0F3F7A-E4E4-46EE-9C8F-1348CA94AA70}">
      <dgm:prSet/>
      <dgm:spPr/>
      <dgm:t>
        <a:bodyPr/>
        <a:lstStyle/>
        <a:p>
          <a:endParaRPr lang="tr-TR"/>
        </a:p>
      </dgm:t>
    </dgm:pt>
    <dgm:pt modelId="{9DE8B1C9-0D6F-41C9-828C-E3225B0E8FCA}" type="sibTrans" cxnId="{2A0F3F7A-E4E4-46EE-9C8F-1348CA94AA70}">
      <dgm:prSet/>
      <dgm:spPr/>
      <dgm:t>
        <a:bodyPr/>
        <a:lstStyle/>
        <a:p>
          <a:endParaRPr lang="tr-TR"/>
        </a:p>
      </dgm:t>
    </dgm:pt>
    <dgm:pt modelId="{D9C5E498-1847-4E1A-9C02-ED4D68B85D35}">
      <dgm:prSet/>
      <dgm:spPr/>
      <dgm:t>
        <a:bodyPr/>
        <a:lstStyle/>
        <a:p>
          <a:r>
            <a:rPr lang="tr-TR" dirty="0"/>
            <a:t>Aşılara </a:t>
          </a:r>
          <a:r>
            <a:rPr lang="tr-TR" dirty="0" smtClean="0"/>
            <a:t>eklendiğinde </a:t>
          </a:r>
          <a:r>
            <a:rPr lang="tr-TR" dirty="0" err="1"/>
            <a:t>immünojenisite</a:t>
          </a:r>
          <a:r>
            <a:rPr lang="tr-TR" dirty="0"/>
            <a:t> artar </a:t>
          </a:r>
        </a:p>
      </dgm:t>
    </dgm:pt>
    <dgm:pt modelId="{1C01D1D1-041B-4D31-9C6A-EED020E37C6A}" type="parTrans" cxnId="{5BB4ED3F-D5A1-432B-9EA1-2A1880E9929D}">
      <dgm:prSet/>
      <dgm:spPr/>
      <dgm:t>
        <a:bodyPr/>
        <a:lstStyle/>
        <a:p>
          <a:endParaRPr lang="tr-TR"/>
        </a:p>
      </dgm:t>
    </dgm:pt>
    <dgm:pt modelId="{54C86D8E-DD99-4765-8898-507C86145010}" type="sibTrans" cxnId="{5BB4ED3F-D5A1-432B-9EA1-2A1880E9929D}">
      <dgm:prSet/>
      <dgm:spPr/>
      <dgm:t>
        <a:bodyPr/>
        <a:lstStyle/>
        <a:p>
          <a:endParaRPr lang="tr-TR"/>
        </a:p>
      </dgm:t>
    </dgm:pt>
    <dgm:pt modelId="{364707A0-CC15-4560-99A4-2E26C76A0BCB}">
      <dgm:prSet/>
      <dgm:spPr/>
      <dgm:t>
        <a:bodyPr/>
        <a:lstStyle/>
        <a:p>
          <a:r>
            <a:rPr lang="tr-TR" dirty="0"/>
            <a:t>Al </a:t>
          </a:r>
          <a:r>
            <a:rPr lang="tr-TR" dirty="0" err="1"/>
            <a:t>adjuvanların</a:t>
          </a:r>
          <a:r>
            <a:rPr lang="tr-TR" dirty="0"/>
            <a:t> geniş bir güvenlik sınırı vardır</a:t>
          </a:r>
        </a:p>
      </dgm:t>
    </dgm:pt>
    <dgm:pt modelId="{114F3A42-C870-49D2-9C07-78CF51AA8C78}" type="parTrans" cxnId="{ECA0F73B-2E11-473F-A88E-0A2166E7325A}">
      <dgm:prSet/>
      <dgm:spPr/>
      <dgm:t>
        <a:bodyPr/>
        <a:lstStyle/>
        <a:p>
          <a:endParaRPr lang="tr-TR"/>
        </a:p>
      </dgm:t>
    </dgm:pt>
    <dgm:pt modelId="{67056949-6676-4425-8DA5-57D17A3254BA}" type="sibTrans" cxnId="{ECA0F73B-2E11-473F-A88E-0A2166E7325A}">
      <dgm:prSet/>
      <dgm:spPr/>
      <dgm:t>
        <a:bodyPr/>
        <a:lstStyle/>
        <a:p>
          <a:endParaRPr lang="tr-TR"/>
        </a:p>
      </dgm:t>
    </dgm:pt>
    <dgm:pt modelId="{BF9BDB0D-0795-4EB9-B4CF-BE793422E3C9}">
      <dgm:prSet/>
      <dgm:spPr/>
      <dgm:t>
        <a:bodyPr/>
        <a:lstStyle/>
        <a:p>
          <a:r>
            <a:rPr lang="tr-TR" dirty="0"/>
            <a:t>Al </a:t>
          </a:r>
          <a:r>
            <a:rPr lang="tr-TR" dirty="0" err="1"/>
            <a:t>adjuvanlarla</a:t>
          </a:r>
          <a:r>
            <a:rPr lang="tr-TR" dirty="0"/>
            <a:t> </a:t>
          </a:r>
          <a:r>
            <a:rPr lang="tr-TR" dirty="0" err="1"/>
            <a:t>nörotoksisite</a:t>
          </a:r>
          <a:r>
            <a:rPr lang="tr-TR" dirty="0"/>
            <a:t> ilişkisini gösteren herhangi bir data yoktur</a:t>
          </a:r>
        </a:p>
      </dgm:t>
    </dgm:pt>
    <dgm:pt modelId="{F477770C-66DD-4059-90ED-3D205A7FFEA2}" type="parTrans" cxnId="{E74CA248-51AE-456D-BFC3-9D34609F4949}">
      <dgm:prSet/>
      <dgm:spPr/>
      <dgm:t>
        <a:bodyPr/>
        <a:lstStyle/>
        <a:p>
          <a:endParaRPr lang="tr-TR"/>
        </a:p>
      </dgm:t>
    </dgm:pt>
    <dgm:pt modelId="{7A5655E3-5A85-4236-B2E0-AB9D8A767365}" type="sibTrans" cxnId="{E74CA248-51AE-456D-BFC3-9D34609F4949}">
      <dgm:prSet/>
      <dgm:spPr/>
      <dgm:t>
        <a:bodyPr/>
        <a:lstStyle/>
        <a:p>
          <a:endParaRPr lang="tr-TR"/>
        </a:p>
      </dgm:t>
    </dgm:pt>
    <dgm:pt modelId="{8FF3C17C-868D-4815-809B-D415E081133A}" type="pres">
      <dgm:prSet presAssocID="{957822E5-7AEF-44DD-8FBB-D4002F4D50D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6044DFE-0B0B-498F-965B-19A7CEE147BE}" type="pres">
      <dgm:prSet presAssocID="{214B25D6-3643-4180-A686-6042213C9772}" presName="compNode" presStyleCnt="0"/>
      <dgm:spPr/>
    </dgm:pt>
    <dgm:pt modelId="{5A4F965F-8CA2-42A5-9C7A-8A3846266235}" type="pres">
      <dgm:prSet presAssocID="{214B25D6-3643-4180-A686-6042213C9772}" presName="aNode" presStyleLbl="bgShp" presStyleIdx="0" presStyleCnt="1"/>
      <dgm:spPr/>
      <dgm:t>
        <a:bodyPr/>
        <a:lstStyle/>
        <a:p>
          <a:endParaRPr lang="tr-TR"/>
        </a:p>
      </dgm:t>
    </dgm:pt>
    <dgm:pt modelId="{C7D195BB-CE73-4548-97FB-80D354C67D91}" type="pres">
      <dgm:prSet presAssocID="{214B25D6-3643-4180-A686-6042213C9772}" presName="textNode" presStyleLbl="bgShp" presStyleIdx="0" presStyleCnt="1"/>
      <dgm:spPr/>
      <dgm:t>
        <a:bodyPr/>
        <a:lstStyle/>
        <a:p>
          <a:endParaRPr lang="tr-TR"/>
        </a:p>
      </dgm:t>
    </dgm:pt>
    <dgm:pt modelId="{A31047B1-C6C7-4BC2-AF2F-A398EC11105A}" type="pres">
      <dgm:prSet presAssocID="{214B25D6-3643-4180-A686-6042213C9772}" presName="compChildNode" presStyleCnt="0"/>
      <dgm:spPr/>
    </dgm:pt>
    <dgm:pt modelId="{3035C401-7054-4F40-A407-C14438107A1C}" type="pres">
      <dgm:prSet presAssocID="{214B25D6-3643-4180-A686-6042213C9772}" presName="theInnerList" presStyleCnt="0"/>
      <dgm:spPr/>
    </dgm:pt>
    <dgm:pt modelId="{5EA51635-041C-4C66-9E3F-7DA8610CF383}" type="pres">
      <dgm:prSet presAssocID="{D9C5E498-1847-4E1A-9C02-ED4D68B85D35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8C1583-2318-461B-9609-D8A46FE1D23B}" type="pres">
      <dgm:prSet presAssocID="{D9C5E498-1847-4E1A-9C02-ED4D68B85D35}" presName="aSpace2" presStyleCnt="0"/>
      <dgm:spPr/>
    </dgm:pt>
    <dgm:pt modelId="{693BCCDD-57B9-4CBF-B284-A3B0BFBE83B5}" type="pres">
      <dgm:prSet presAssocID="{364707A0-CC15-4560-99A4-2E26C76A0BCB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D994475-6149-498B-B00B-7ED7803D883C}" type="pres">
      <dgm:prSet presAssocID="{364707A0-CC15-4560-99A4-2E26C76A0BCB}" presName="aSpace2" presStyleCnt="0"/>
      <dgm:spPr/>
    </dgm:pt>
    <dgm:pt modelId="{88A47A43-41A1-4E78-93A2-A3D3BC05B7CF}" type="pres">
      <dgm:prSet presAssocID="{BF9BDB0D-0795-4EB9-B4CF-BE793422E3C9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A0F73B-2E11-473F-A88E-0A2166E7325A}" srcId="{214B25D6-3643-4180-A686-6042213C9772}" destId="{364707A0-CC15-4560-99A4-2E26C76A0BCB}" srcOrd="1" destOrd="0" parTransId="{114F3A42-C870-49D2-9C07-78CF51AA8C78}" sibTransId="{67056949-6676-4425-8DA5-57D17A3254BA}"/>
    <dgm:cxn modelId="{2A0F3F7A-E4E4-46EE-9C8F-1348CA94AA70}" srcId="{957822E5-7AEF-44DD-8FBB-D4002F4D50D7}" destId="{214B25D6-3643-4180-A686-6042213C9772}" srcOrd="0" destOrd="0" parTransId="{1234F832-4835-409C-BC29-DAC0406A7578}" sibTransId="{9DE8B1C9-0D6F-41C9-828C-E3225B0E8FCA}"/>
    <dgm:cxn modelId="{5BB4ED3F-D5A1-432B-9EA1-2A1880E9929D}" srcId="{214B25D6-3643-4180-A686-6042213C9772}" destId="{D9C5E498-1847-4E1A-9C02-ED4D68B85D35}" srcOrd="0" destOrd="0" parTransId="{1C01D1D1-041B-4D31-9C6A-EED020E37C6A}" sibTransId="{54C86D8E-DD99-4765-8898-507C86145010}"/>
    <dgm:cxn modelId="{99CD139B-6CA8-4901-AA46-0D0B174F081B}" type="presOf" srcId="{214B25D6-3643-4180-A686-6042213C9772}" destId="{C7D195BB-CE73-4548-97FB-80D354C67D91}" srcOrd="1" destOrd="0" presId="urn:microsoft.com/office/officeart/2005/8/layout/lProcess2"/>
    <dgm:cxn modelId="{E74CA248-51AE-456D-BFC3-9D34609F4949}" srcId="{214B25D6-3643-4180-A686-6042213C9772}" destId="{BF9BDB0D-0795-4EB9-B4CF-BE793422E3C9}" srcOrd="2" destOrd="0" parTransId="{F477770C-66DD-4059-90ED-3D205A7FFEA2}" sibTransId="{7A5655E3-5A85-4236-B2E0-AB9D8A767365}"/>
    <dgm:cxn modelId="{A502C9A3-C770-4F74-ABF3-2325F6F77AC7}" type="presOf" srcId="{364707A0-CC15-4560-99A4-2E26C76A0BCB}" destId="{693BCCDD-57B9-4CBF-B284-A3B0BFBE83B5}" srcOrd="0" destOrd="0" presId="urn:microsoft.com/office/officeart/2005/8/layout/lProcess2"/>
    <dgm:cxn modelId="{4A168013-355F-4206-8327-4E274B518088}" type="presOf" srcId="{214B25D6-3643-4180-A686-6042213C9772}" destId="{5A4F965F-8CA2-42A5-9C7A-8A3846266235}" srcOrd="0" destOrd="0" presId="urn:microsoft.com/office/officeart/2005/8/layout/lProcess2"/>
    <dgm:cxn modelId="{26ABEDA9-527F-44C1-A5D0-106AFC2007C9}" type="presOf" srcId="{D9C5E498-1847-4E1A-9C02-ED4D68B85D35}" destId="{5EA51635-041C-4C66-9E3F-7DA8610CF383}" srcOrd="0" destOrd="0" presId="urn:microsoft.com/office/officeart/2005/8/layout/lProcess2"/>
    <dgm:cxn modelId="{FA7512A0-D7B2-4519-9FCB-6F6542C410B7}" type="presOf" srcId="{BF9BDB0D-0795-4EB9-B4CF-BE793422E3C9}" destId="{88A47A43-41A1-4E78-93A2-A3D3BC05B7CF}" srcOrd="0" destOrd="0" presId="urn:microsoft.com/office/officeart/2005/8/layout/lProcess2"/>
    <dgm:cxn modelId="{EBF83CEF-5E99-4B19-8ADF-4B839A10D04F}" type="presOf" srcId="{957822E5-7AEF-44DD-8FBB-D4002F4D50D7}" destId="{8FF3C17C-868D-4815-809B-D415E081133A}" srcOrd="0" destOrd="0" presId="urn:microsoft.com/office/officeart/2005/8/layout/lProcess2"/>
    <dgm:cxn modelId="{19314364-503B-4DDE-A711-BC2B820F3C04}" type="presParOf" srcId="{8FF3C17C-868D-4815-809B-D415E081133A}" destId="{36044DFE-0B0B-498F-965B-19A7CEE147BE}" srcOrd="0" destOrd="0" presId="urn:microsoft.com/office/officeart/2005/8/layout/lProcess2"/>
    <dgm:cxn modelId="{F4B12F46-C493-4D65-92A2-FC254F8204EA}" type="presParOf" srcId="{36044DFE-0B0B-498F-965B-19A7CEE147BE}" destId="{5A4F965F-8CA2-42A5-9C7A-8A3846266235}" srcOrd="0" destOrd="0" presId="urn:microsoft.com/office/officeart/2005/8/layout/lProcess2"/>
    <dgm:cxn modelId="{56377B04-E7EE-472D-B9A9-9515A4366CC4}" type="presParOf" srcId="{36044DFE-0B0B-498F-965B-19A7CEE147BE}" destId="{C7D195BB-CE73-4548-97FB-80D354C67D91}" srcOrd="1" destOrd="0" presId="urn:microsoft.com/office/officeart/2005/8/layout/lProcess2"/>
    <dgm:cxn modelId="{948F50C4-C8DA-4B1D-96EF-1F17BAD230AD}" type="presParOf" srcId="{36044DFE-0B0B-498F-965B-19A7CEE147BE}" destId="{A31047B1-C6C7-4BC2-AF2F-A398EC11105A}" srcOrd="2" destOrd="0" presId="urn:microsoft.com/office/officeart/2005/8/layout/lProcess2"/>
    <dgm:cxn modelId="{AF54EA1E-5EF0-4F44-B9A5-BB863B8CAAF1}" type="presParOf" srcId="{A31047B1-C6C7-4BC2-AF2F-A398EC11105A}" destId="{3035C401-7054-4F40-A407-C14438107A1C}" srcOrd="0" destOrd="0" presId="urn:microsoft.com/office/officeart/2005/8/layout/lProcess2"/>
    <dgm:cxn modelId="{4B574233-3C93-4273-BBEC-C385DFFB710B}" type="presParOf" srcId="{3035C401-7054-4F40-A407-C14438107A1C}" destId="{5EA51635-041C-4C66-9E3F-7DA8610CF383}" srcOrd="0" destOrd="0" presId="urn:microsoft.com/office/officeart/2005/8/layout/lProcess2"/>
    <dgm:cxn modelId="{7DAAC771-970D-40D7-AAD5-495666DE4652}" type="presParOf" srcId="{3035C401-7054-4F40-A407-C14438107A1C}" destId="{EC8C1583-2318-461B-9609-D8A46FE1D23B}" srcOrd="1" destOrd="0" presId="urn:microsoft.com/office/officeart/2005/8/layout/lProcess2"/>
    <dgm:cxn modelId="{A9C2410B-1C04-4EF2-B06E-E58EDC198D43}" type="presParOf" srcId="{3035C401-7054-4F40-A407-C14438107A1C}" destId="{693BCCDD-57B9-4CBF-B284-A3B0BFBE83B5}" srcOrd="2" destOrd="0" presId="urn:microsoft.com/office/officeart/2005/8/layout/lProcess2"/>
    <dgm:cxn modelId="{F1A357EE-1FA3-4839-8272-484FBC7B44E8}" type="presParOf" srcId="{3035C401-7054-4F40-A407-C14438107A1C}" destId="{9D994475-6149-498B-B00B-7ED7803D883C}" srcOrd="3" destOrd="0" presId="urn:microsoft.com/office/officeart/2005/8/layout/lProcess2"/>
    <dgm:cxn modelId="{A0EDB2C2-BC44-45A6-B474-E4632A463B6B}" type="presParOf" srcId="{3035C401-7054-4F40-A407-C14438107A1C}" destId="{88A47A43-41A1-4E78-93A2-A3D3BC05B7CF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291246-CA37-4CC1-AA36-093061670CD1}" type="doc">
      <dgm:prSet loTypeId="urn:microsoft.com/office/officeart/2009/3/layout/RandomtoResultProcess" loCatId="process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11F28898-9E27-416A-A53A-E0433079D56E}">
      <dgm:prSet/>
      <dgm:spPr/>
      <dgm:t>
        <a:bodyPr/>
        <a:lstStyle/>
        <a:p>
          <a:pPr rtl="0"/>
          <a:r>
            <a:rPr lang="tr-TR" dirty="0"/>
            <a:t>MSD </a:t>
          </a:r>
          <a:r>
            <a:rPr lang="tr-TR" dirty="0" err="1"/>
            <a:t>nHPV</a:t>
          </a:r>
          <a:r>
            <a:rPr lang="tr-TR" dirty="0"/>
            <a:t> aşısını markete 2014’te sundu</a:t>
          </a:r>
        </a:p>
      </dgm:t>
    </dgm:pt>
    <dgm:pt modelId="{870FCA94-D6F0-497D-B22E-378DA0C7DA97}" type="parTrans" cxnId="{1EB65BD2-3D2E-48A2-BA70-4C18C9643D93}">
      <dgm:prSet/>
      <dgm:spPr/>
      <dgm:t>
        <a:bodyPr/>
        <a:lstStyle/>
        <a:p>
          <a:endParaRPr lang="tr-TR"/>
        </a:p>
      </dgm:t>
    </dgm:pt>
    <dgm:pt modelId="{A1EF7BCC-9695-4EB8-B55E-5DDB069751FF}" type="sibTrans" cxnId="{1EB65BD2-3D2E-48A2-BA70-4C18C9643D93}">
      <dgm:prSet/>
      <dgm:spPr/>
      <dgm:t>
        <a:bodyPr/>
        <a:lstStyle/>
        <a:p>
          <a:endParaRPr lang="tr-TR"/>
        </a:p>
      </dgm:t>
    </dgm:pt>
    <dgm:pt modelId="{528EC990-9FBF-4247-9761-95D75C5D5425}">
      <dgm:prSet/>
      <dgm:spPr/>
      <dgm:t>
        <a:bodyPr/>
        <a:lstStyle/>
        <a:p>
          <a:pPr rtl="0"/>
          <a:r>
            <a:rPr lang="tr-TR" dirty="0"/>
            <a:t>MSD </a:t>
          </a:r>
          <a:r>
            <a:rPr lang="tr-TR" dirty="0" err="1"/>
            <a:t>qHPV</a:t>
          </a:r>
          <a:r>
            <a:rPr lang="tr-TR" dirty="0"/>
            <a:t> aşısının üretimini 2016’da durdurdu</a:t>
          </a:r>
        </a:p>
      </dgm:t>
    </dgm:pt>
    <dgm:pt modelId="{6A693036-8E18-4A85-8B5C-2D91EAE83538}" type="parTrans" cxnId="{9FDD09CD-823E-40B9-ACDA-024E55A7E891}">
      <dgm:prSet/>
      <dgm:spPr/>
      <dgm:t>
        <a:bodyPr/>
        <a:lstStyle/>
        <a:p>
          <a:endParaRPr lang="tr-TR"/>
        </a:p>
      </dgm:t>
    </dgm:pt>
    <dgm:pt modelId="{80B89140-4DD1-4B94-82E9-966CC9E9ADC6}" type="sibTrans" cxnId="{9FDD09CD-823E-40B9-ACDA-024E55A7E891}">
      <dgm:prSet/>
      <dgm:spPr/>
      <dgm:t>
        <a:bodyPr/>
        <a:lstStyle/>
        <a:p>
          <a:endParaRPr lang="tr-TR"/>
        </a:p>
      </dgm:t>
    </dgm:pt>
    <dgm:pt modelId="{FCE8EBF4-BC08-4E26-BC46-2790C93B7F06}">
      <dgm:prSet/>
      <dgm:spPr/>
      <dgm:t>
        <a:bodyPr/>
        <a:lstStyle/>
        <a:p>
          <a:pPr rtl="0"/>
          <a:r>
            <a:rPr lang="tr-TR" dirty="0"/>
            <a:t>GSK </a:t>
          </a:r>
          <a:r>
            <a:rPr lang="tr-TR" dirty="0" err="1"/>
            <a:t>bHPV</a:t>
          </a:r>
          <a:r>
            <a:rPr lang="tr-TR" dirty="0"/>
            <a:t> aşısını marketten çekti</a:t>
          </a:r>
        </a:p>
      </dgm:t>
    </dgm:pt>
    <dgm:pt modelId="{CE354974-777A-4411-8A0F-909F5E8DCB50}" type="parTrans" cxnId="{E4E1CD1D-8A2F-48B8-8855-44A118F4DE0D}">
      <dgm:prSet/>
      <dgm:spPr/>
      <dgm:t>
        <a:bodyPr/>
        <a:lstStyle/>
        <a:p>
          <a:endParaRPr lang="tr-TR"/>
        </a:p>
      </dgm:t>
    </dgm:pt>
    <dgm:pt modelId="{5B96C841-2D77-4624-BBB9-665D61BC7576}" type="sibTrans" cxnId="{E4E1CD1D-8A2F-48B8-8855-44A118F4DE0D}">
      <dgm:prSet/>
      <dgm:spPr/>
      <dgm:t>
        <a:bodyPr/>
        <a:lstStyle/>
        <a:p>
          <a:endParaRPr lang="tr-TR"/>
        </a:p>
      </dgm:t>
    </dgm:pt>
    <dgm:pt modelId="{90C7726B-19E3-4E4A-9EB0-177B67AB2214}">
      <dgm:prSet/>
      <dgm:spPr/>
      <dgm:t>
        <a:bodyPr/>
        <a:lstStyle/>
        <a:p>
          <a:pPr rtl="0"/>
          <a:r>
            <a:rPr lang="tr-TR" dirty="0"/>
            <a:t>2016 itibariyle HPV aşılanması</a:t>
          </a:r>
        </a:p>
      </dgm:t>
    </dgm:pt>
    <dgm:pt modelId="{5BCE73CE-4FC0-499A-AF3B-5F36C7118107}" type="parTrans" cxnId="{D956A188-A639-40DD-A77B-ED0B5B46DE6C}">
      <dgm:prSet/>
      <dgm:spPr/>
      <dgm:t>
        <a:bodyPr/>
        <a:lstStyle/>
        <a:p>
          <a:endParaRPr lang="tr-TR"/>
        </a:p>
      </dgm:t>
    </dgm:pt>
    <dgm:pt modelId="{76197272-E080-4806-961E-CE0513716DDF}" type="sibTrans" cxnId="{D956A188-A639-40DD-A77B-ED0B5B46DE6C}">
      <dgm:prSet/>
      <dgm:spPr/>
      <dgm:t>
        <a:bodyPr/>
        <a:lstStyle/>
        <a:p>
          <a:endParaRPr lang="tr-TR"/>
        </a:p>
      </dgm:t>
    </dgm:pt>
    <dgm:pt modelId="{7E105C1A-EA89-4FA1-8165-B17FCF42EDB8}">
      <dgm:prSet/>
      <dgm:spPr/>
      <dgm:t>
        <a:bodyPr/>
        <a:lstStyle/>
        <a:p>
          <a:pPr rtl="0"/>
          <a:r>
            <a:rPr lang="tr-TR" dirty="0" err="1"/>
            <a:t>Adölesanların</a:t>
          </a:r>
          <a:r>
            <a:rPr lang="tr-TR" dirty="0"/>
            <a:t> %43.4</a:t>
          </a:r>
        </a:p>
      </dgm:t>
    </dgm:pt>
    <dgm:pt modelId="{3C5D6EBE-D761-4697-820C-43FA6B419CF3}" type="parTrans" cxnId="{BB2E579C-3175-497D-A66B-9C27D6BFF579}">
      <dgm:prSet/>
      <dgm:spPr/>
      <dgm:t>
        <a:bodyPr/>
        <a:lstStyle/>
        <a:p>
          <a:endParaRPr lang="tr-TR"/>
        </a:p>
      </dgm:t>
    </dgm:pt>
    <dgm:pt modelId="{A71B1CF2-2F3F-4902-AECF-5A2E4B8C0483}" type="sibTrans" cxnId="{BB2E579C-3175-497D-A66B-9C27D6BFF579}">
      <dgm:prSet/>
      <dgm:spPr/>
      <dgm:t>
        <a:bodyPr/>
        <a:lstStyle/>
        <a:p>
          <a:endParaRPr lang="tr-TR"/>
        </a:p>
      </dgm:t>
    </dgm:pt>
    <dgm:pt modelId="{FA0B4543-1559-4721-9F3C-8D2DB78C4A0B}">
      <dgm:prSet/>
      <dgm:spPr/>
      <dgm:t>
        <a:bodyPr/>
        <a:lstStyle/>
        <a:p>
          <a:pPr rtl="0"/>
          <a:r>
            <a:rPr lang="tr-TR" dirty="0"/>
            <a:t>Kızlar %49.5</a:t>
          </a:r>
        </a:p>
      </dgm:t>
    </dgm:pt>
    <dgm:pt modelId="{AD7CDB8A-6333-4901-8BCB-937B68952297}" type="parTrans" cxnId="{F6BEA391-1CD0-4204-B743-E9EBA90B46FC}">
      <dgm:prSet/>
      <dgm:spPr/>
      <dgm:t>
        <a:bodyPr/>
        <a:lstStyle/>
        <a:p>
          <a:endParaRPr lang="tr-TR"/>
        </a:p>
      </dgm:t>
    </dgm:pt>
    <dgm:pt modelId="{E3CE99CB-257A-4684-B922-84F3449CF2E2}" type="sibTrans" cxnId="{F6BEA391-1CD0-4204-B743-E9EBA90B46FC}">
      <dgm:prSet/>
      <dgm:spPr/>
      <dgm:t>
        <a:bodyPr/>
        <a:lstStyle/>
        <a:p>
          <a:endParaRPr lang="tr-TR"/>
        </a:p>
      </dgm:t>
    </dgm:pt>
    <dgm:pt modelId="{1065F195-A637-4535-AA93-E9BD8DC64A99}">
      <dgm:prSet/>
      <dgm:spPr/>
      <dgm:t>
        <a:bodyPr/>
        <a:lstStyle/>
        <a:p>
          <a:pPr rtl="0"/>
          <a:r>
            <a:rPr lang="tr-TR" dirty="0"/>
            <a:t>Erkekler %37.5</a:t>
          </a:r>
        </a:p>
      </dgm:t>
    </dgm:pt>
    <dgm:pt modelId="{916F6CC7-F76A-4334-AA97-AB0967C8EA6D}" type="parTrans" cxnId="{A6131D79-72C1-4647-ADF6-B45CB4144AA5}">
      <dgm:prSet/>
      <dgm:spPr/>
      <dgm:t>
        <a:bodyPr/>
        <a:lstStyle/>
        <a:p>
          <a:endParaRPr lang="tr-TR"/>
        </a:p>
      </dgm:t>
    </dgm:pt>
    <dgm:pt modelId="{71F4FA5C-01E5-4E1B-A1DA-E7BF77D06F14}" type="sibTrans" cxnId="{A6131D79-72C1-4647-ADF6-B45CB4144AA5}">
      <dgm:prSet/>
      <dgm:spPr/>
      <dgm:t>
        <a:bodyPr/>
        <a:lstStyle/>
        <a:p>
          <a:endParaRPr lang="tr-TR"/>
        </a:p>
      </dgm:t>
    </dgm:pt>
    <dgm:pt modelId="{01E5786F-D868-4746-A18F-AE130670C2F4}" type="pres">
      <dgm:prSet presAssocID="{80291246-CA37-4CC1-AA36-093061670CD1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CB2DA1A2-03BC-4D4E-BB93-6ED84A7240BF}" type="pres">
      <dgm:prSet presAssocID="{11F28898-9E27-416A-A53A-E0433079D56E}" presName="chaos" presStyleCnt="0"/>
      <dgm:spPr/>
    </dgm:pt>
    <dgm:pt modelId="{396CDD2B-56AE-46D8-880C-C79A5319D129}" type="pres">
      <dgm:prSet presAssocID="{11F28898-9E27-416A-A53A-E0433079D56E}" presName="parTx1" presStyleLbl="revTx" presStyleIdx="0" presStyleCnt="4"/>
      <dgm:spPr/>
      <dgm:t>
        <a:bodyPr/>
        <a:lstStyle/>
        <a:p>
          <a:endParaRPr lang="tr-TR"/>
        </a:p>
      </dgm:t>
    </dgm:pt>
    <dgm:pt modelId="{2AB63A1A-02E5-42F4-8628-BAF9D6F3CEE1}" type="pres">
      <dgm:prSet presAssocID="{11F28898-9E27-416A-A53A-E0433079D56E}" presName="c1" presStyleLbl="node1" presStyleIdx="0" presStyleCnt="19"/>
      <dgm:spPr/>
    </dgm:pt>
    <dgm:pt modelId="{F8D9A9AC-0546-4027-A342-EE1F2CA7C757}" type="pres">
      <dgm:prSet presAssocID="{11F28898-9E27-416A-A53A-E0433079D56E}" presName="c2" presStyleLbl="node1" presStyleIdx="1" presStyleCnt="19"/>
      <dgm:spPr/>
    </dgm:pt>
    <dgm:pt modelId="{F8929728-B53B-4186-90AD-311E502C741A}" type="pres">
      <dgm:prSet presAssocID="{11F28898-9E27-416A-A53A-E0433079D56E}" presName="c3" presStyleLbl="node1" presStyleIdx="2" presStyleCnt="19"/>
      <dgm:spPr/>
    </dgm:pt>
    <dgm:pt modelId="{DD77D266-E7AC-48A8-BF26-6DDFF329BA2A}" type="pres">
      <dgm:prSet presAssocID="{11F28898-9E27-416A-A53A-E0433079D56E}" presName="c4" presStyleLbl="node1" presStyleIdx="3" presStyleCnt="19"/>
      <dgm:spPr/>
    </dgm:pt>
    <dgm:pt modelId="{6433EFA5-7461-415F-9E8E-4A8C8C3E6613}" type="pres">
      <dgm:prSet presAssocID="{11F28898-9E27-416A-A53A-E0433079D56E}" presName="c5" presStyleLbl="node1" presStyleIdx="4" presStyleCnt="19"/>
      <dgm:spPr/>
    </dgm:pt>
    <dgm:pt modelId="{1637AE22-5EB9-4EA4-859E-D366D43CFCF0}" type="pres">
      <dgm:prSet presAssocID="{11F28898-9E27-416A-A53A-E0433079D56E}" presName="c6" presStyleLbl="node1" presStyleIdx="5" presStyleCnt="19"/>
      <dgm:spPr/>
    </dgm:pt>
    <dgm:pt modelId="{A03BD7C3-AB25-4B74-B836-A1B3ADFA66BA}" type="pres">
      <dgm:prSet presAssocID="{11F28898-9E27-416A-A53A-E0433079D56E}" presName="c7" presStyleLbl="node1" presStyleIdx="6" presStyleCnt="19"/>
      <dgm:spPr/>
    </dgm:pt>
    <dgm:pt modelId="{F7FB31F8-4101-4E3D-A0E7-9D03FD881E09}" type="pres">
      <dgm:prSet presAssocID="{11F28898-9E27-416A-A53A-E0433079D56E}" presName="c8" presStyleLbl="node1" presStyleIdx="7" presStyleCnt="19"/>
      <dgm:spPr/>
    </dgm:pt>
    <dgm:pt modelId="{24914FB4-FAA2-485A-B725-E0194147262B}" type="pres">
      <dgm:prSet presAssocID="{11F28898-9E27-416A-A53A-E0433079D56E}" presName="c9" presStyleLbl="node1" presStyleIdx="8" presStyleCnt="19"/>
      <dgm:spPr/>
    </dgm:pt>
    <dgm:pt modelId="{22A27EA9-A579-49AA-AFED-771FDABEB67B}" type="pres">
      <dgm:prSet presAssocID="{11F28898-9E27-416A-A53A-E0433079D56E}" presName="c10" presStyleLbl="node1" presStyleIdx="9" presStyleCnt="19"/>
      <dgm:spPr/>
    </dgm:pt>
    <dgm:pt modelId="{28A31060-23BB-4B47-8546-0F6395BF7BC8}" type="pres">
      <dgm:prSet presAssocID="{11F28898-9E27-416A-A53A-E0433079D56E}" presName="c11" presStyleLbl="node1" presStyleIdx="10" presStyleCnt="19"/>
      <dgm:spPr/>
    </dgm:pt>
    <dgm:pt modelId="{C293F76A-FF01-4382-9467-66466DB14DF1}" type="pres">
      <dgm:prSet presAssocID="{11F28898-9E27-416A-A53A-E0433079D56E}" presName="c12" presStyleLbl="node1" presStyleIdx="11" presStyleCnt="19"/>
      <dgm:spPr/>
    </dgm:pt>
    <dgm:pt modelId="{B21CF6F0-5024-4607-BC53-6D445F55B6A6}" type="pres">
      <dgm:prSet presAssocID="{11F28898-9E27-416A-A53A-E0433079D56E}" presName="c13" presStyleLbl="node1" presStyleIdx="12" presStyleCnt="19"/>
      <dgm:spPr/>
    </dgm:pt>
    <dgm:pt modelId="{FADBA9A5-736B-4C07-8588-545BADF01E65}" type="pres">
      <dgm:prSet presAssocID="{11F28898-9E27-416A-A53A-E0433079D56E}" presName="c14" presStyleLbl="node1" presStyleIdx="13" presStyleCnt="19"/>
      <dgm:spPr/>
    </dgm:pt>
    <dgm:pt modelId="{E5C49729-721E-4ACA-A332-57A08F6EEFC3}" type="pres">
      <dgm:prSet presAssocID="{11F28898-9E27-416A-A53A-E0433079D56E}" presName="c15" presStyleLbl="node1" presStyleIdx="14" presStyleCnt="19"/>
      <dgm:spPr/>
    </dgm:pt>
    <dgm:pt modelId="{8487249F-6898-45D1-AAB2-CAC85C808347}" type="pres">
      <dgm:prSet presAssocID="{11F28898-9E27-416A-A53A-E0433079D56E}" presName="c16" presStyleLbl="node1" presStyleIdx="15" presStyleCnt="19"/>
      <dgm:spPr/>
    </dgm:pt>
    <dgm:pt modelId="{A6891748-C6CC-4E83-A591-C84AA59C2D4F}" type="pres">
      <dgm:prSet presAssocID="{11F28898-9E27-416A-A53A-E0433079D56E}" presName="c17" presStyleLbl="node1" presStyleIdx="16" presStyleCnt="19"/>
      <dgm:spPr/>
    </dgm:pt>
    <dgm:pt modelId="{8E90256E-70C4-45F7-972D-40E099FC31CB}" type="pres">
      <dgm:prSet presAssocID="{11F28898-9E27-416A-A53A-E0433079D56E}" presName="c18" presStyleLbl="node1" presStyleIdx="17" presStyleCnt="19"/>
      <dgm:spPr/>
    </dgm:pt>
    <dgm:pt modelId="{140F30C0-C809-48AB-80C7-47756547A993}" type="pres">
      <dgm:prSet presAssocID="{A1EF7BCC-9695-4EB8-B55E-5DDB069751FF}" presName="chevronComposite1" presStyleCnt="0"/>
      <dgm:spPr/>
    </dgm:pt>
    <dgm:pt modelId="{35A75181-4C2F-49FA-9945-FA74809FD77E}" type="pres">
      <dgm:prSet presAssocID="{A1EF7BCC-9695-4EB8-B55E-5DDB069751FF}" presName="chevron1" presStyleLbl="sibTrans2D1" presStyleIdx="0" presStyleCnt="3"/>
      <dgm:spPr/>
    </dgm:pt>
    <dgm:pt modelId="{1A83C0BD-53A6-48CB-80D2-20042FF2F502}" type="pres">
      <dgm:prSet presAssocID="{A1EF7BCC-9695-4EB8-B55E-5DDB069751FF}" presName="spChevron1" presStyleCnt="0"/>
      <dgm:spPr/>
    </dgm:pt>
    <dgm:pt modelId="{9A0ED5F1-9E04-4C9C-B46E-02BC7261A515}" type="pres">
      <dgm:prSet presAssocID="{528EC990-9FBF-4247-9761-95D75C5D5425}" presName="middle" presStyleCnt="0"/>
      <dgm:spPr/>
    </dgm:pt>
    <dgm:pt modelId="{C27CD01B-23F9-4ED2-8839-AC0507846F24}" type="pres">
      <dgm:prSet presAssocID="{528EC990-9FBF-4247-9761-95D75C5D5425}" presName="parTxMid" presStyleLbl="revTx" presStyleIdx="1" presStyleCnt="4"/>
      <dgm:spPr/>
      <dgm:t>
        <a:bodyPr/>
        <a:lstStyle/>
        <a:p>
          <a:endParaRPr lang="tr-TR"/>
        </a:p>
      </dgm:t>
    </dgm:pt>
    <dgm:pt modelId="{63132C47-A8DE-4439-8978-F803622FDFA0}" type="pres">
      <dgm:prSet presAssocID="{528EC990-9FBF-4247-9761-95D75C5D5425}" presName="spMid" presStyleCnt="0"/>
      <dgm:spPr/>
    </dgm:pt>
    <dgm:pt modelId="{65FEDB6B-021E-4FC4-8032-7025B41CF462}" type="pres">
      <dgm:prSet presAssocID="{80B89140-4DD1-4B94-82E9-966CC9E9ADC6}" presName="chevronComposite1" presStyleCnt="0"/>
      <dgm:spPr/>
    </dgm:pt>
    <dgm:pt modelId="{023ECFFC-096B-4A1B-8CA9-5BFF62FADF30}" type="pres">
      <dgm:prSet presAssocID="{80B89140-4DD1-4B94-82E9-966CC9E9ADC6}" presName="chevron1" presStyleLbl="sibTrans2D1" presStyleIdx="1" presStyleCnt="3"/>
      <dgm:spPr/>
    </dgm:pt>
    <dgm:pt modelId="{624CB184-EE6C-48F4-A08C-52CCABDE7038}" type="pres">
      <dgm:prSet presAssocID="{80B89140-4DD1-4B94-82E9-966CC9E9ADC6}" presName="spChevron1" presStyleCnt="0"/>
      <dgm:spPr/>
    </dgm:pt>
    <dgm:pt modelId="{447B67CC-DC1A-4E0E-A5F9-28C21A4D8993}" type="pres">
      <dgm:prSet presAssocID="{FCE8EBF4-BC08-4E26-BC46-2790C93B7F06}" presName="middle" presStyleCnt="0"/>
      <dgm:spPr/>
    </dgm:pt>
    <dgm:pt modelId="{B90A3200-5E00-4A0B-9446-20654B8FDA9F}" type="pres">
      <dgm:prSet presAssocID="{FCE8EBF4-BC08-4E26-BC46-2790C93B7F06}" presName="parTxMid" presStyleLbl="revTx" presStyleIdx="2" presStyleCnt="4"/>
      <dgm:spPr/>
      <dgm:t>
        <a:bodyPr/>
        <a:lstStyle/>
        <a:p>
          <a:endParaRPr lang="tr-TR"/>
        </a:p>
      </dgm:t>
    </dgm:pt>
    <dgm:pt modelId="{F21BDD53-CE16-4294-BE6B-0B77C1FB23F0}" type="pres">
      <dgm:prSet presAssocID="{FCE8EBF4-BC08-4E26-BC46-2790C93B7F06}" presName="spMid" presStyleCnt="0"/>
      <dgm:spPr/>
    </dgm:pt>
    <dgm:pt modelId="{D6E332C1-62FD-4441-98FC-DD1FB12EED11}" type="pres">
      <dgm:prSet presAssocID="{5B96C841-2D77-4624-BBB9-665D61BC7576}" presName="chevronComposite1" presStyleCnt="0"/>
      <dgm:spPr/>
    </dgm:pt>
    <dgm:pt modelId="{BBFC8788-48E4-4CAA-8297-A43610E81AED}" type="pres">
      <dgm:prSet presAssocID="{5B96C841-2D77-4624-BBB9-665D61BC7576}" presName="chevron1" presStyleLbl="sibTrans2D1" presStyleIdx="2" presStyleCnt="3"/>
      <dgm:spPr/>
    </dgm:pt>
    <dgm:pt modelId="{94D81243-56D9-4583-A802-EE54710625D8}" type="pres">
      <dgm:prSet presAssocID="{5B96C841-2D77-4624-BBB9-665D61BC7576}" presName="spChevron1" presStyleCnt="0"/>
      <dgm:spPr/>
    </dgm:pt>
    <dgm:pt modelId="{93AE901A-7023-4921-AC7A-098B6BC44AED}" type="pres">
      <dgm:prSet presAssocID="{90C7726B-19E3-4E4A-9EB0-177B67AB2214}" presName="last" presStyleCnt="0"/>
      <dgm:spPr/>
    </dgm:pt>
    <dgm:pt modelId="{50840071-0A91-48A6-8566-1090EFDF63EB}" type="pres">
      <dgm:prSet presAssocID="{90C7726B-19E3-4E4A-9EB0-177B67AB2214}" presName="circleTx" presStyleLbl="node1" presStyleIdx="18" presStyleCnt="19"/>
      <dgm:spPr/>
      <dgm:t>
        <a:bodyPr/>
        <a:lstStyle/>
        <a:p>
          <a:endParaRPr lang="tr-TR"/>
        </a:p>
      </dgm:t>
    </dgm:pt>
    <dgm:pt modelId="{97BB0134-A200-41DD-9EBB-80429C0D7FD5}" type="pres">
      <dgm:prSet presAssocID="{90C7726B-19E3-4E4A-9EB0-177B67AB2214}" presName="desTxN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830DBF-0719-4A4C-9402-B2F64725F67C}" type="pres">
      <dgm:prSet presAssocID="{90C7726B-19E3-4E4A-9EB0-177B67AB2214}" presName="spN" presStyleCnt="0"/>
      <dgm:spPr/>
    </dgm:pt>
  </dgm:ptLst>
  <dgm:cxnLst>
    <dgm:cxn modelId="{A664B2A9-22A3-45F8-A7E7-83DCC6B2FC56}" type="presOf" srcId="{528EC990-9FBF-4247-9761-95D75C5D5425}" destId="{C27CD01B-23F9-4ED2-8839-AC0507846F24}" srcOrd="0" destOrd="0" presId="urn:microsoft.com/office/officeart/2009/3/layout/RandomtoResultProcess"/>
    <dgm:cxn modelId="{1EB65BD2-3D2E-48A2-BA70-4C18C9643D93}" srcId="{80291246-CA37-4CC1-AA36-093061670CD1}" destId="{11F28898-9E27-416A-A53A-E0433079D56E}" srcOrd="0" destOrd="0" parTransId="{870FCA94-D6F0-497D-B22E-378DA0C7DA97}" sibTransId="{A1EF7BCC-9695-4EB8-B55E-5DDB069751FF}"/>
    <dgm:cxn modelId="{D956A188-A639-40DD-A77B-ED0B5B46DE6C}" srcId="{80291246-CA37-4CC1-AA36-093061670CD1}" destId="{90C7726B-19E3-4E4A-9EB0-177B67AB2214}" srcOrd="3" destOrd="0" parTransId="{5BCE73CE-4FC0-499A-AF3B-5F36C7118107}" sibTransId="{76197272-E080-4806-961E-CE0513716DDF}"/>
    <dgm:cxn modelId="{E4E1CD1D-8A2F-48B8-8855-44A118F4DE0D}" srcId="{80291246-CA37-4CC1-AA36-093061670CD1}" destId="{FCE8EBF4-BC08-4E26-BC46-2790C93B7F06}" srcOrd="2" destOrd="0" parTransId="{CE354974-777A-4411-8A0F-909F5E8DCB50}" sibTransId="{5B96C841-2D77-4624-BBB9-665D61BC7576}"/>
    <dgm:cxn modelId="{F0C026E1-0BB4-49FB-A337-A1B02E99D332}" type="presOf" srcId="{FA0B4543-1559-4721-9F3C-8D2DB78C4A0B}" destId="{97BB0134-A200-41DD-9EBB-80429C0D7FD5}" srcOrd="0" destOrd="1" presId="urn:microsoft.com/office/officeart/2009/3/layout/RandomtoResultProcess"/>
    <dgm:cxn modelId="{61A7CDDC-22A6-4EB4-A747-E6DAA13206B5}" type="presOf" srcId="{90C7726B-19E3-4E4A-9EB0-177B67AB2214}" destId="{50840071-0A91-48A6-8566-1090EFDF63EB}" srcOrd="0" destOrd="0" presId="urn:microsoft.com/office/officeart/2009/3/layout/RandomtoResultProcess"/>
    <dgm:cxn modelId="{9FDD09CD-823E-40B9-ACDA-024E55A7E891}" srcId="{80291246-CA37-4CC1-AA36-093061670CD1}" destId="{528EC990-9FBF-4247-9761-95D75C5D5425}" srcOrd="1" destOrd="0" parTransId="{6A693036-8E18-4A85-8B5C-2D91EAE83538}" sibTransId="{80B89140-4DD1-4B94-82E9-966CC9E9ADC6}"/>
    <dgm:cxn modelId="{BB2E579C-3175-497D-A66B-9C27D6BFF579}" srcId="{90C7726B-19E3-4E4A-9EB0-177B67AB2214}" destId="{7E105C1A-EA89-4FA1-8165-B17FCF42EDB8}" srcOrd="0" destOrd="0" parTransId="{3C5D6EBE-D761-4697-820C-43FA6B419CF3}" sibTransId="{A71B1CF2-2F3F-4902-AECF-5A2E4B8C0483}"/>
    <dgm:cxn modelId="{A6131D79-72C1-4647-ADF6-B45CB4144AA5}" srcId="{7E105C1A-EA89-4FA1-8165-B17FCF42EDB8}" destId="{1065F195-A637-4535-AA93-E9BD8DC64A99}" srcOrd="1" destOrd="0" parTransId="{916F6CC7-F76A-4334-AA97-AB0967C8EA6D}" sibTransId="{71F4FA5C-01E5-4E1B-A1DA-E7BF77D06F14}"/>
    <dgm:cxn modelId="{53C0F7E4-E846-46C7-9016-4C07A6C4B5BB}" type="presOf" srcId="{80291246-CA37-4CC1-AA36-093061670CD1}" destId="{01E5786F-D868-4746-A18F-AE130670C2F4}" srcOrd="0" destOrd="0" presId="urn:microsoft.com/office/officeart/2009/3/layout/RandomtoResultProcess"/>
    <dgm:cxn modelId="{9028D2E5-44C4-4CBF-8F1D-82A6ED4EB236}" type="presOf" srcId="{FCE8EBF4-BC08-4E26-BC46-2790C93B7F06}" destId="{B90A3200-5E00-4A0B-9446-20654B8FDA9F}" srcOrd="0" destOrd="0" presId="urn:microsoft.com/office/officeart/2009/3/layout/RandomtoResultProcess"/>
    <dgm:cxn modelId="{F6BEA391-1CD0-4204-B743-E9EBA90B46FC}" srcId="{7E105C1A-EA89-4FA1-8165-B17FCF42EDB8}" destId="{FA0B4543-1559-4721-9F3C-8D2DB78C4A0B}" srcOrd="0" destOrd="0" parTransId="{AD7CDB8A-6333-4901-8BCB-937B68952297}" sibTransId="{E3CE99CB-257A-4684-B922-84F3449CF2E2}"/>
    <dgm:cxn modelId="{B4CAD249-6105-4B68-BA3A-66FBC876DBC2}" type="presOf" srcId="{1065F195-A637-4535-AA93-E9BD8DC64A99}" destId="{97BB0134-A200-41DD-9EBB-80429C0D7FD5}" srcOrd="0" destOrd="2" presId="urn:microsoft.com/office/officeart/2009/3/layout/RandomtoResultProcess"/>
    <dgm:cxn modelId="{FDDE555B-2378-460E-85D3-699A419BC486}" type="presOf" srcId="{11F28898-9E27-416A-A53A-E0433079D56E}" destId="{396CDD2B-56AE-46D8-880C-C79A5319D129}" srcOrd="0" destOrd="0" presId="urn:microsoft.com/office/officeart/2009/3/layout/RandomtoResultProcess"/>
    <dgm:cxn modelId="{A1B1D34F-3242-47AC-96CA-937A3F98E02B}" type="presOf" srcId="{7E105C1A-EA89-4FA1-8165-B17FCF42EDB8}" destId="{97BB0134-A200-41DD-9EBB-80429C0D7FD5}" srcOrd="0" destOrd="0" presId="urn:microsoft.com/office/officeart/2009/3/layout/RandomtoResultProcess"/>
    <dgm:cxn modelId="{0F0542E8-3BA9-4F49-BEB7-B97EABE0F108}" type="presParOf" srcId="{01E5786F-D868-4746-A18F-AE130670C2F4}" destId="{CB2DA1A2-03BC-4D4E-BB93-6ED84A7240BF}" srcOrd="0" destOrd="0" presId="urn:microsoft.com/office/officeart/2009/3/layout/RandomtoResultProcess"/>
    <dgm:cxn modelId="{851694DF-DCC1-4578-9981-639201853E36}" type="presParOf" srcId="{CB2DA1A2-03BC-4D4E-BB93-6ED84A7240BF}" destId="{396CDD2B-56AE-46D8-880C-C79A5319D129}" srcOrd="0" destOrd="0" presId="urn:microsoft.com/office/officeart/2009/3/layout/RandomtoResultProcess"/>
    <dgm:cxn modelId="{02FBD819-8BC9-4423-A690-49B8143D7AE2}" type="presParOf" srcId="{CB2DA1A2-03BC-4D4E-BB93-6ED84A7240BF}" destId="{2AB63A1A-02E5-42F4-8628-BAF9D6F3CEE1}" srcOrd="1" destOrd="0" presId="urn:microsoft.com/office/officeart/2009/3/layout/RandomtoResultProcess"/>
    <dgm:cxn modelId="{605786A5-E571-46B8-BC1F-12A7A829F159}" type="presParOf" srcId="{CB2DA1A2-03BC-4D4E-BB93-6ED84A7240BF}" destId="{F8D9A9AC-0546-4027-A342-EE1F2CA7C757}" srcOrd="2" destOrd="0" presId="urn:microsoft.com/office/officeart/2009/3/layout/RandomtoResultProcess"/>
    <dgm:cxn modelId="{7C00F994-484C-48FE-A2F6-8A0D54BB864C}" type="presParOf" srcId="{CB2DA1A2-03BC-4D4E-BB93-6ED84A7240BF}" destId="{F8929728-B53B-4186-90AD-311E502C741A}" srcOrd="3" destOrd="0" presId="urn:microsoft.com/office/officeart/2009/3/layout/RandomtoResultProcess"/>
    <dgm:cxn modelId="{6E324B86-415A-4820-9E56-8F36BFF1098C}" type="presParOf" srcId="{CB2DA1A2-03BC-4D4E-BB93-6ED84A7240BF}" destId="{DD77D266-E7AC-48A8-BF26-6DDFF329BA2A}" srcOrd="4" destOrd="0" presId="urn:microsoft.com/office/officeart/2009/3/layout/RandomtoResultProcess"/>
    <dgm:cxn modelId="{7D2F624A-7055-4E67-8D7C-FB7482EA0F10}" type="presParOf" srcId="{CB2DA1A2-03BC-4D4E-BB93-6ED84A7240BF}" destId="{6433EFA5-7461-415F-9E8E-4A8C8C3E6613}" srcOrd="5" destOrd="0" presId="urn:microsoft.com/office/officeart/2009/3/layout/RandomtoResultProcess"/>
    <dgm:cxn modelId="{ED5CD5E1-1272-4AF4-8794-A66487783691}" type="presParOf" srcId="{CB2DA1A2-03BC-4D4E-BB93-6ED84A7240BF}" destId="{1637AE22-5EB9-4EA4-859E-D366D43CFCF0}" srcOrd="6" destOrd="0" presId="urn:microsoft.com/office/officeart/2009/3/layout/RandomtoResultProcess"/>
    <dgm:cxn modelId="{CF868CAD-CDAB-4029-B744-21945AE7F14B}" type="presParOf" srcId="{CB2DA1A2-03BC-4D4E-BB93-6ED84A7240BF}" destId="{A03BD7C3-AB25-4B74-B836-A1B3ADFA66BA}" srcOrd="7" destOrd="0" presId="urn:microsoft.com/office/officeart/2009/3/layout/RandomtoResultProcess"/>
    <dgm:cxn modelId="{B88836D8-8EED-41B8-818F-C192A70419D2}" type="presParOf" srcId="{CB2DA1A2-03BC-4D4E-BB93-6ED84A7240BF}" destId="{F7FB31F8-4101-4E3D-A0E7-9D03FD881E09}" srcOrd="8" destOrd="0" presId="urn:microsoft.com/office/officeart/2009/3/layout/RandomtoResultProcess"/>
    <dgm:cxn modelId="{12F5B8DC-B991-4DC5-84A6-B8DE4BF842C5}" type="presParOf" srcId="{CB2DA1A2-03BC-4D4E-BB93-6ED84A7240BF}" destId="{24914FB4-FAA2-485A-B725-E0194147262B}" srcOrd="9" destOrd="0" presId="urn:microsoft.com/office/officeart/2009/3/layout/RandomtoResultProcess"/>
    <dgm:cxn modelId="{5C9EB0DD-FFD2-4A92-AC7C-974A4F454FDB}" type="presParOf" srcId="{CB2DA1A2-03BC-4D4E-BB93-6ED84A7240BF}" destId="{22A27EA9-A579-49AA-AFED-771FDABEB67B}" srcOrd="10" destOrd="0" presId="urn:microsoft.com/office/officeart/2009/3/layout/RandomtoResultProcess"/>
    <dgm:cxn modelId="{C426FDEC-0A51-41A7-8EB5-E3492D4AD18E}" type="presParOf" srcId="{CB2DA1A2-03BC-4D4E-BB93-6ED84A7240BF}" destId="{28A31060-23BB-4B47-8546-0F6395BF7BC8}" srcOrd="11" destOrd="0" presId="urn:microsoft.com/office/officeart/2009/3/layout/RandomtoResultProcess"/>
    <dgm:cxn modelId="{96BF908C-3137-4383-AF53-D8ADFD39FE02}" type="presParOf" srcId="{CB2DA1A2-03BC-4D4E-BB93-6ED84A7240BF}" destId="{C293F76A-FF01-4382-9467-66466DB14DF1}" srcOrd="12" destOrd="0" presId="urn:microsoft.com/office/officeart/2009/3/layout/RandomtoResultProcess"/>
    <dgm:cxn modelId="{46F8A6E6-500F-4F79-ABE4-11D9FADD0F7B}" type="presParOf" srcId="{CB2DA1A2-03BC-4D4E-BB93-6ED84A7240BF}" destId="{B21CF6F0-5024-4607-BC53-6D445F55B6A6}" srcOrd="13" destOrd="0" presId="urn:microsoft.com/office/officeart/2009/3/layout/RandomtoResultProcess"/>
    <dgm:cxn modelId="{C2C3E89A-7BFC-4AC5-BDDC-0DDAC1AC810C}" type="presParOf" srcId="{CB2DA1A2-03BC-4D4E-BB93-6ED84A7240BF}" destId="{FADBA9A5-736B-4C07-8588-545BADF01E65}" srcOrd="14" destOrd="0" presId="urn:microsoft.com/office/officeart/2009/3/layout/RandomtoResultProcess"/>
    <dgm:cxn modelId="{0C27F42E-E2DE-4FAF-8A57-7F8E2E41DD93}" type="presParOf" srcId="{CB2DA1A2-03BC-4D4E-BB93-6ED84A7240BF}" destId="{E5C49729-721E-4ACA-A332-57A08F6EEFC3}" srcOrd="15" destOrd="0" presId="urn:microsoft.com/office/officeart/2009/3/layout/RandomtoResultProcess"/>
    <dgm:cxn modelId="{BBECCA62-C9A9-4D55-A222-DC4961835C14}" type="presParOf" srcId="{CB2DA1A2-03BC-4D4E-BB93-6ED84A7240BF}" destId="{8487249F-6898-45D1-AAB2-CAC85C808347}" srcOrd="16" destOrd="0" presId="urn:microsoft.com/office/officeart/2009/3/layout/RandomtoResultProcess"/>
    <dgm:cxn modelId="{342AC9AC-8B3E-4B79-A016-127FADFFF639}" type="presParOf" srcId="{CB2DA1A2-03BC-4D4E-BB93-6ED84A7240BF}" destId="{A6891748-C6CC-4E83-A591-C84AA59C2D4F}" srcOrd="17" destOrd="0" presId="urn:microsoft.com/office/officeart/2009/3/layout/RandomtoResultProcess"/>
    <dgm:cxn modelId="{FB32C0A5-996B-4632-B1B5-C7CBFD787393}" type="presParOf" srcId="{CB2DA1A2-03BC-4D4E-BB93-6ED84A7240BF}" destId="{8E90256E-70C4-45F7-972D-40E099FC31CB}" srcOrd="18" destOrd="0" presId="urn:microsoft.com/office/officeart/2009/3/layout/RandomtoResultProcess"/>
    <dgm:cxn modelId="{3381EDBD-A43A-4F37-87AD-43F893EE7ABC}" type="presParOf" srcId="{01E5786F-D868-4746-A18F-AE130670C2F4}" destId="{140F30C0-C809-48AB-80C7-47756547A993}" srcOrd="1" destOrd="0" presId="urn:microsoft.com/office/officeart/2009/3/layout/RandomtoResultProcess"/>
    <dgm:cxn modelId="{8B2639C5-F360-4FBF-B5B4-CC879D5AD9A9}" type="presParOf" srcId="{140F30C0-C809-48AB-80C7-47756547A993}" destId="{35A75181-4C2F-49FA-9945-FA74809FD77E}" srcOrd="0" destOrd="0" presId="urn:microsoft.com/office/officeart/2009/3/layout/RandomtoResultProcess"/>
    <dgm:cxn modelId="{5C344CC1-6AA8-496A-BAAD-2184733CB26E}" type="presParOf" srcId="{140F30C0-C809-48AB-80C7-47756547A993}" destId="{1A83C0BD-53A6-48CB-80D2-20042FF2F502}" srcOrd="1" destOrd="0" presId="urn:microsoft.com/office/officeart/2009/3/layout/RandomtoResultProcess"/>
    <dgm:cxn modelId="{2048E81C-CB5E-4904-9AEF-442BFEC379EF}" type="presParOf" srcId="{01E5786F-D868-4746-A18F-AE130670C2F4}" destId="{9A0ED5F1-9E04-4C9C-B46E-02BC7261A515}" srcOrd="2" destOrd="0" presId="urn:microsoft.com/office/officeart/2009/3/layout/RandomtoResultProcess"/>
    <dgm:cxn modelId="{B5A4AADD-EA4A-44AE-9AC1-1D70991C6BF5}" type="presParOf" srcId="{9A0ED5F1-9E04-4C9C-B46E-02BC7261A515}" destId="{C27CD01B-23F9-4ED2-8839-AC0507846F24}" srcOrd="0" destOrd="0" presId="urn:microsoft.com/office/officeart/2009/3/layout/RandomtoResultProcess"/>
    <dgm:cxn modelId="{C14DD5F4-37DA-4BCD-A254-E1500A6F4EA0}" type="presParOf" srcId="{9A0ED5F1-9E04-4C9C-B46E-02BC7261A515}" destId="{63132C47-A8DE-4439-8978-F803622FDFA0}" srcOrd="1" destOrd="0" presId="urn:microsoft.com/office/officeart/2009/3/layout/RandomtoResultProcess"/>
    <dgm:cxn modelId="{3D99AE75-5AA0-442B-A3B4-9A5BB5AD1B7F}" type="presParOf" srcId="{01E5786F-D868-4746-A18F-AE130670C2F4}" destId="{65FEDB6B-021E-4FC4-8032-7025B41CF462}" srcOrd="3" destOrd="0" presId="urn:microsoft.com/office/officeart/2009/3/layout/RandomtoResultProcess"/>
    <dgm:cxn modelId="{9A38E9A9-56C3-4329-829E-D6B1FEDDAF8A}" type="presParOf" srcId="{65FEDB6B-021E-4FC4-8032-7025B41CF462}" destId="{023ECFFC-096B-4A1B-8CA9-5BFF62FADF30}" srcOrd="0" destOrd="0" presId="urn:microsoft.com/office/officeart/2009/3/layout/RandomtoResultProcess"/>
    <dgm:cxn modelId="{74E55E47-60E7-4F3B-A874-E958434F3611}" type="presParOf" srcId="{65FEDB6B-021E-4FC4-8032-7025B41CF462}" destId="{624CB184-EE6C-48F4-A08C-52CCABDE7038}" srcOrd="1" destOrd="0" presId="urn:microsoft.com/office/officeart/2009/3/layout/RandomtoResultProcess"/>
    <dgm:cxn modelId="{59D76F31-2356-4B85-8E1D-A20413EFF0EF}" type="presParOf" srcId="{01E5786F-D868-4746-A18F-AE130670C2F4}" destId="{447B67CC-DC1A-4E0E-A5F9-28C21A4D8993}" srcOrd="4" destOrd="0" presId="urn:microsoft.com/office/officeart/2009/3/layout/RandomtoResultProcess"/>
    <dgm:cxn modelId="{A08947FD-B66B-4920-A493-895337805BBA}" type="presParOf" srcId="{447B67CC-DC1A-4E0E-A5F9-28C21A4D8993}" destId="{B90A3200-5E00-4A0B-9446-20654B8FDA9F}" srcOrd="0" destOrd="0" presId="urn:microsoft.com/office/officeart/2009/3/layout/RandomtoResultProcess"/>
    <dgm:cxn modelId="{69227BE0-FECF-40C5-80DC-10BAF6895A73}" type="presParOf" srcId="{447B67CC-DC1A-4E0E-A5F9-28C21A4D8993}" destId="{F21BDD53-CE16-4294-BE6B-0B77C1FB23F0}" srcOrd="1" destOrd="0" presId="urn:microsoft.com/office/officeart/2009/3/layout/RandomtoResultProcess"/>
    <dgm:cxn modelId="{C4ABB175-8EEF-450E-B11E-D6D63521E28C}" type="presParOf" srcId="{01E5786F-D868-4746-A18F-AE130670C2F4}" destId="{D6E332C1-62FD-4441-98FC-DD1FB12EED11}" srcOrd="5" destOrd="0" presId="urn:microsoft.com/office/officeart/2009/3/layout/RandomtoResultProcess"/>
    <dgm:cxn modelId="{F7F63662-BF04-4130-86DB-84F9E7575ED4}" type="presParOf" srcId="{D6E332C1-62FD-4441-98FC-DD1FB12EED11}" destId="{BBFC8788-48E4-4CAA-8297-A43610E81AED}" srcOrd="0" destOrd="0" presId="urn:microsoft.com/office/officeart/2009/3/layout/RandomtoResultProcess"/>
    <dgm:cxn modelId="{1DEEC457-5656-42A3-A42A-394F74D09C7B}" type="presParOf" srcId="{D6E332C1-62FD-4441-98FC-DD1FB12EED11}" destId="{94D81243-56D9-4583-A802-EE54710625D8}" srcOrd="1" destOrd="0" presId="urn:microsoft.com/office/officeart/2009/3/layout/RandomtoResultProcess"/>
    <dgm:cxn modelId="{DF4A2EDB-C1CA-4CE8-9F21-10A9D5A407D2}" type="presParOf" srcId="{01E5786F-D868-4746-A18F-AE130670C2F4}" destId="{93AE901A-7023-4921-AC7A-098B6BC44AED}" srcOrd="6" destOrd="0" presId="urn:microsoft.com/office/officeart/2009/3/layout/RandomtoResultProcess"/>
    <dgm:cxn modelId="{8FA5CD0D-C1E5-49E4-B32E-BE0AF71CBC90}" type="presParOf" srcId="{93AE901A-7023-4921-AC7A-098B6BC44AED}" destId="{50840071-0A91-48A6-8566-1090EFDF63EB}" srcOrd="0" destOrd="0" presId="urn:microsoft.com/office/officeart/2009/3/layout/RandomtoResultProcess"/>
    <dgm:cxn modelId="{A3AFDD81-596D-4FC5-AAB6-A05054BA4406}" type="presParOf" srcId="{93AE901A-7023-4921-AC7A-098B6BC44AED}" destId="{97BB0134-A200-41DD-9EBB-80429C0D7FD5}" srcOrd="1" destOrd="0" presId="urn:microsoft.com/office/officeart/2009/3/layout/RandomtoResultProcess"/>
    <dgm:cxn modelId="{711A14F7-D37C-4D56-AE61-DF923BCC95FE}" type="presParOf" srcId="{93AE901A-7023-4921-AC7A-098B6BC44AED}" destId="{C9830DBF-0719-4A4C-9402-B2F64725F67C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F965F-8CA2-42A5-9C7A-8A3846266235}">
      <dsp:nvSpPr>
        <dsp:cNvPr id="0" name=""/>
        <dsp:cNvSpPr/>
      </dsp:nvSpPr>
      <dsp:spPr>
        <a:xfrm>
          <a:off x="0" y="0"/>
          <a:ext cx="8136904" cy="41624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Al</a:t>
          </a:r>
          <a:r>
            <a:rPr lang="tr-TR" sz="2800" kern="1200" dirty="0" err="1" smtClean="0"/>
            <a:t>üminyum</a:t>
          </a:r>
          <a:r>
            <a:rPr lang="en-US" sz="2800" kern="1200" dirty="0" smtClean="0"/>
            <a:t> </a:t>
          </a:r>
          <a:r>
            <a:rPr lang="tr-TR" sz="2800" kern="1200" dirty="0" smtClean="0"/>
            <a:t>aşı etkinliğini geliştirmek için en iyi çözüm</a:t>
          </a:r>
          <a:endParaRPr lang="tr-TR" sz="2800" kern="1200" dirty="0"/>
        </a:p>
      </dsp:txBody>
      <dsp:txXfrm>
        <a:off x="0" y="0"/>
        <a:ext cx="8136904" cy="1248741"/>
      </dsp:txXfrm>
    </dsp:sp>
    <dsp:sp modelId="{5EA51635-041C-4C66-9E3F-7DA8610CF383}">
      <dsp:nvSpPr>
        <dsp:cNvPr id="0" name=""/>
        <dsp:cNvSpPr/>
      </dsp:nvSpPr>
      <dsp:spPr>
        <a:xfrm>
          <a:off x="813690" y="1249096"/>
          <a:ext cx="6509523" cy="81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Aşılara </a:t>
          </a:r>
          <a:r>
            <a:rPr lang="tr-TR" sz="2400" kern="1200" dirty="0" smtClean="0"/>
            <a:t>eklendiğinde </a:t>
          </a:r>
          <a:r>
            <a:rPr lang="tr-TR" sz="2400" kern="1200" dirty="0" err="1"/>
            <a:t>immünojenisite</a:t>
          </a:r>
          <a:r>
            <a:rPr lang="tr-TR" sz="2400" kern="1200" dirty="0"/>
            <a:t> artar </a:t>
          </a:r>
        </a:p>
      </dsp:txBody>
      <dsp:txXfrm>
        <a:off x="837641" y="1273047"/>
        <a:ext cx="6461621" cy="769856"/>
      </dsp:txXfrm>
    </dsp:sp>
    <dsp:sp modelId="{693BCCDD-57B9-4CBF-B284-A3B0BFBE83B5}">
      <dsp:nvSpPr>
        <dsp:cNvPr id="0" name=""/>
        <dsp:cNvSpPr/>
      </dsp:nvSpPr>
      <dsp:spPr>
        <a:xfrm>
          <a:off x="813690" y="2192664"/>
          <a:ext cx="6509523" cy="81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Al </a:t>
          </a:r>
          <a:r>
            <a:rPr lang="tr-TR" sz="2400" kern="1200" dirty="0" err="1"/>
            <a:t>adjuvanların</a:t>
          </a:r>
          <a:r>
            <a:rPr lang="tr-TR" sz="2400" kern="1200" dirty="0"/>
            <a:t> geniş bir güvenlik sınırı vardır</a:t>
          </a:r>
        </a:p>
      </dsp:txBody>
      <dsp:txXfrm>
        <a:off x="837641" y="2216615"/>
        <a:ext cx="6461621" cy="769856"/>
      </dsp:txXfrm>
    </dsp:sp>
    <dsp:sp modelId="{88A47A43-41A1-4E78-93A2-A3D3BC05B7CF}">
      <dsp:nvSpPr>
        <dsp:cNvPr id="0" name=""/>
        <dsp:cNvSpPr/>
      </dsp:nvSpPr>
      <dsp:spPr>
        <a:xfrm>
          <a:off x="813690" y="3136232"/>
          <a:ext cx="6509523" cy="8177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Al </a:t>
          </a:r>
          <a:r>
            <a:rPr lang="tr-TR" sz="2400" kern="1200" dirty="0" err="1"/>
            <a:t>adjuvanlarla</a:t>
          </a:r>
          <a:r>
            <a:rPr lang="tr-TR" sz="2400" kern="1200" dirty="0"/>
            <a:t> </a:t>
          </a:r>
          <a:r>
            <a:rPr lang="tr-TR" sz="2400" kern="1200" dirty="0" err="1"/>
            <a:t>nörotoksisite</a:t>
          </a:r>
          <a:r>
            <a:rPr lang="tr-TR" sz="2400" kern="1200" dirty="0"/>
            <a:t> ilişkisini gösteren herhangi bir data yoktur</a:t>
          </a:r>
        </a:p>
      </dsp:txBody>
      <dsp:txXfrm>
        <a:off x="837641" y="3160183"/>
        <a:ext cx="6461621" cy="7698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CDD2B-56AE-46D8-880C-C79A5319D129}">
      <dsp:nvSpPr>
        <dsp:cNvPr id="0" name=""/>
        <dsp:cNvSpPr/>
      </dsp:nvSpPr>
      <dsp:spPr>
        <a:xfrm>
          <a:off x="107149" y="1545192"/>
          <a:ext cx="1592826" cy="5249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/>
            <a:t>MSD </a:t>
          </a:r>
          <a:r>
            <a:rPr lang="tr-TR" sz="1300" kern="1200" dirty="0" err="1"/>
            <a:t>nHPV</a:t>
          </a:r>
          <a:r>
            <a:rPr lang="tr-TR" sz="1300" kern="1200" dirty="0"/>
            <a:t> aşısını markete 2014’te sundu</a:t>
          </a:r>
        </a:p>
      </dsp:txBody>
      <dsp:txXfrm>
        <a:off x="107149" y="1545192"/>
        <a:ext cx="1592826" cy="524908"/>
      </dsp:txXfrm>
    </dsp:sp>
    <dsp:sp modelId="{2AB63A1A-02E5-42F4-8628-BAF9D6F3CEE1}">
      <dsp:nvSpPr>
        <dsp:cNvPr id="0" name=""/>
        <dsp:cNvSpPr/>
      </dsp:nvSpPr>
      <dsp:spPr>
        <a:xfrm>
          <a:off x="105339" y="1385547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D9A9AC-0546-4027-A342-EE1F2CA7C757}">
      <dsp:nvSpPr>
        <dsp:cNvPr id="0" name=""/>
        <dsp:cNvSpPr/>
      </dsp:nvSpPr>
      <dsp:spPr>
        <a:xfrm>
          <a:off x="194030" y="1208164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929728-B53B-4186-90AD-311E502C741A}">
      <dsp:nvSpPr>
        <dsp:cNvPr id="0" name=""/>
        <dsp:cNvSpPr/>
      </dsp:nvSpPr>
      <dsp:spPr>
        <a:xfrm>
          <a:off x="406890" y="1243641"/>
          <a:ext cx="199103" cy="1991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D77D266-E7AC-48A8-BF26-6DDFF329BA2A}">
      <dsp:nvSpPr>
        <dsp:cNvPr id="0" name=""/>
        <dsp:cNvSpPr/>
      </dsp:nvSpPr>
      <dsp:spPr>
        <a:xfrm>
          <a:off x="584273" y="1048519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33EFA5-7461-415F-9E8E-4A8C8C3E6613}">
      <dsp:nvSpPr>
        <dsp:cNvPr id="0" name=""/>
        <dsp:cNvSpPr/>
      </dsp:nvSpPr>
      <dsp:spPr>
        <a:xfrm>
          <a:off x="814871" y="977566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637AE22-5EB9-4EA4-859E-D366D43CFCF0}">
      <dsp:nvSpPr>
        <dsp:cNvPr id="0" name=""/>
        <dsp:cNvSpPr/>
      </dsp:nvSpPr>
      <dsp:spPr>
        <a:xfrm>
          <a:off x="1098683" y="1101734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03BD7C3-AB25-4B74-B836-A1B3ADFA66BA}">
      <dsp:nvSpPr>
        <dsp:cNvPr id="0" name=""/>
        <dsp:cNvSpPr/>
      </dsp:nvSpPr>
      <dsp:spPr>
        <a:xfrm>
          <a:off x="1276066" y="1190426"/>
          <a:ext cx="199103" cy="1991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FB31F8-4101-4E3D-A0E7-9D03FD881E09}">
      <dsp:nvSpPr>
        <dsp:cNvPr id="0" name=""/>
        <dsp:cNvSpPr/>
      </dsp:nvSpPr>
      <dsp:spPr>
        <a:xfrm>
          <a:off x="1524403" y="1385547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914FB4-FAA2-485A-B725-E0194147262B}">
      <dsp:nvSpPr>
        <dsp:cNvPr id="0" name=""/>
        <dsp:cNvSpPr/>
      </dsp:nvSpPr>
      <dsp:spPr>
        <a:xfrm>
          <a:off x="1630832" y="1580668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A27EA9-A579-49AA-AFED-771FDABEB67B}">
      <dsp:nvSpPr>
        <dsp:cNvPr id="0" name=""/>
        <dsp:cNvSpPr/>
      </dsp:nvSpPr>
      <dsp:spPr>
        <a:xfrm>
          <a:off x="708441" y="1208164"/>
          <a:ext cx="325805" cy="32580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8A31060-23BB-4B47-8546-0F6395BF7BC8}">
      <dsp:nvSpPr>
        <dsp:cNvPr id="0" name=""/>
        <dsp:cNvSpPr/>
      </dsp:nvSpPr>
      <dsp:spPr>
        <a:xfrm>
          <a:off x="16647" y="1882219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93F76A-FF01-4382-9467-66466DB14DF1}">
      <dsp:nvSpPr>
        <dsp:cNvPr id="0" name=""/>
        <dsp:cNvSpPr/>
      </dsp:nvSpPr>
      <dsp:spPr>
        <a:xfrm>
          <a:off x="123077" y="2041864"/>
          <a:ext cx="199103" cy="1991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21CF6F0-5024-4607-BC53-6D445F55B6A6}">
      <dsp:nvSpPr>
        <dsp:cNvPr id="0" name=""/>
        <dsp:cNvSpPr/>
      </dsp:nvSpPr>
      <dsp:spPr>
        <a:xfrm>
          <a:off x="389152" y="2183770"/>
          <a:ext cx="289604" cy="28960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ADBA9A5-736B-4C07-8588-545BADF01E65}">
      <dsp:nvSpPr>
        <dsp:cNvPr id="0" name=""/>
        <dsp:cNvSpPr/>
      </dsp:nvSpPr>
      <dsp:spPr>
        <a:xfrm>
          <a:off x="761656" y="2414368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C49729-721E-4ACA-A332-57A08F6EEFC3}">
      <dsp:nvSpPr>
        <dsp:cNvPr id="0" name=""/>
        <dsp:cNvSpPr/>
      </dsp:nvSpPr>
      <dsp:spPr>
        <a:xfrm>
          <a:off x="832609" y="2183770"/>
          <a:ext cx="199103" cy="1991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87249F-6898-45D1-AAB2-CAC85C808347}">
      <dsp:nvSpPr>
        <dsp:cNvPr id="0" name=""/>
        <dsp:cNvSpPr/>
      </dsp:nvSpPr>
      <dsp:spPr>
        <a:xfrm>
          <a:off x="1009992" y="2432107"/>
          <a:ext cx="126702" cy="1267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6891748-C6CC-4E83-A591-C84AA59C2D4F}">
      <dsp:nvSpPr>
        <dsp:cNvPr id="0" name=""/>
        <dsp:cNvSpPr/>
      </dsp:nvSpPr>
      <dsp:spPr>
        <a:xfrm>
          <a:off x="1169637" y="2148294"/>
          <a:ext cx="289604" cy="28960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E90256E-70C4-45F7-972D-40E099FC31CB}">
      <dsp:nvSpPr>
        <dsp:cNvPr id="0" name=""/>
        <dsp:cNvSpPr/>
      </dsp:nvSpPr>
      <dsp:spPr>
        <a:xfrm>
          <a:off x="1559879" y="2077341"/>
          <a:ext cx="199103" cy="1991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A75181-4C2F-49FA-9945-FA74809FD77E}">
      <dsp:nvSpPr>
        <dsp:cNvPr id="0" name=""/>
        <dsp:cNvSpPr/>
      </dsp:nvSpPr>
      <dsp:spPr>
        <a:xfrm>
          <a:off x="1758982" y="1243346"/>
          <a:ext cx="584738" cy="1116328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7CD01B-23F9-4ED2-8839-AC0507846F24}">
      <dsp:nvSpPr>
        <dsp:cNvPr id="0" name=""/>
        <dsp:cNvSpPr/>
      </dsp:nvSpPr>
      <dsp:spPr>
        <a:xfrm>
          <a:off x="2343721" y="1243888"/>
          <a:ext cx="1594740" cy="11163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/>
            <a:t>MSD </a:t>
          </a:r>
          <a:r>
            <a:rPr lang="tr-TR" sz="1300" kern="1200" dirty="0" err="1"/>
            <a:t>qHPV</a:t>
          </a:r>
          <a:r>
            <a:rPr lang="tr-TR" sz="1300" kern="1200" dirty="0"/>
            <a:t> aşısının üretimini 2016’da durdurdu</a:t>
          </a:r>
        </a:p>
      </dsp:txBody>
      <dsp:txXfrm>
        <a:off x="2343721" y="1243888"/>
        <a:ext cx="1594740" cy="1116318"/>
      </dsp:txXfrm>
    </dsp:sp>
    <dsp:sp modelId="{023ECFFC-096B-4A1B-8CA9-5BFF62FADF30}">
      <dsp:nvSpPr>
        <dsp:cNvPr id="0" name=""/>
        <dsp:cNvSpPr/>
      </dsp:nvSpPr>
      <dsp:spPr>
        <a:xfrm>
          <a:off x="3938461" y="1243346"/>
          <a:ext cx="584738" cy="1116328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90A3200-5E00-4A0B-9446-20654B8FDA9F}">
      <dsp:nvSpPr>
        <dsp:cNvPr id="0" name=""/>
        <dsp:cNvSpPr/>
      </dsp:nvSpPr>
      <dsp:spPr>
        <a:xfrm>
          <a:off x="4523199" y="1243888"/>
          <a:ext cx="1594740" cy="11163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/>
            <a:t>GSK </a:t>
          </a:r>
          <a:r>
            <a:rPr lang="tr-TR" sz="1300" kern="1200" dirty="0" err="1"/>
            <a:t>bHPV</a:t>
          </a:r>
          <a:r>
            <a:rPr lang="tr-TR" sz="1300" kern="1200" dirty="0"/>
            <a:t> aşısını marketten çekti</a:t>
          </a:r>
        </a:p>
      </dsp:txBody>
      <dsp:txXfrm>
        <a:off x="4523199" y="1243888"/>
        <a:ext cx="1594740" cy="1116318"/>
      </dsp:txXfrm>
    </dsp:sp>
    <dsp:sp modelId="{BBFC8788-48E4-4CAA-8297-A43610E81AED}">
      <dsp:nvSpPr>
        <dsp:cNvPr id="0" name=""/>
        <dsp:cNvSpPr/>
      </dsp:nvSpPr>
      <dsp:spPr>
        <a:xfrm>
          <a:off x="6117939" y="1243346"/>
          <a:ext cx="584738" cy="1116328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0840071-0A91-48A6-8566-1090EFDF63EB}">
      <dsp:nvSpPr>
        <dsp:cNvPr id="0" name=""/>
        <dsp:cNvSpPr/>
      </dsp:nvSpPr>
      <dsp:spPr>
        <a:xfrm>
          <a:off x="6822283" y="1164151"/>
          <a:ext cx="1355529" cy="13555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/>
            <a:t>2016 itibariyle HPV aşılanması</a:t>
          </a:r>
        </a:p>
      </dsp:txBody>
      <dsp:txXfrm>
        <a:off x="7020796" y="1362664"/>
        <a:ext cx="958503" cy="958503"/>
      </dsp:txXfrm>
    </dsp:sp>
    <dsp:sp modelId="{97BB0134-A200-41DD-9EBB-80429C0D7FD5}">
      <dsp:nvSpPr>
        <dsp:cNvPr id="0" name=""/>
        <dsp:cNvSpPr/>
      </dsp:nvSpPr>
      <dsp:spPr>
        <a:xfrm>
          <a:off x="6702677" y="2652044"/>
          <a:ext cx="1594740" cy="983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/>
            <a:t>Adölesanların</a:t>
          </a:r>
          <a:r>
            <a:rPr lang="tr-TR" sz="1600" kern="1200" dirty="0"/>
            <a:t> %43.4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200" kern="1200" dirty="0"/>
            <a:t>Kızlar %49.5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200" kern="1200" dirty="0"/>
            <a:t>Erkekler %37.5</a:t>
          </a:r>
        </a:p>
      </dsp:txBody>
      <dsp:txXfrm>
        <a:off x="6702677" y="2652044"/>
        <a:ext cx="1594740" cy="983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66F38-96B3-47D3-9DC6-A0010ADF4B26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889D1-47D5-4E02-9C3D-A8D56163482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04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889D1-47D5-4E02-9C3D-A8D56163482D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3485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A1C7B6B9-D735-4926-B0B9-3C1421DE5F21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94" y="4344357"/>
            <a:ext cx="5487013" cy="4113169"/>
          </a:xfrm>
          <a:noFill/>
          <a:ln/>
        </p:spPr>
        <p:txBody>
          <a:bodyPr/>
          <a:lstStyle/>
          <a:p>
            <a:pPr marL="167058" indent="-167058"/>
            <a:r>
              <a:rPr lang="en-GB" b="1" i="1" u="sng" dirty="0" err="1"/>
              <a:t>Gardasil</a:t>
            </a:r>
            <a:r>
              <a:rPr lang="en-GB" b="1" u="sng" baseline="30000" dirty="0"/>
              <a:t>®</a:t>
            </a:r>
            <a:r>
              <a:rPr lang="en-GB" u="sng" dirty="0"/>
              <a:t> </a:t>
            </a:r>
            <a:r>
              <a:rPr lang="en-GB" b="1" u="sng" dirty="0"/>
              <a:t>has shown </a:t>
            </a:r>
            <a:r>
              <a:rPr lang="en-GB" b="1" u="sng" dirty="0" err="1"/>
              <a:t>etkinlik</a:t>
            </a:r>
            <a:r>
              <a:rPr lang="en-GB" b="1" u="sng" dirty="0"/>
              <a:t> against HPV 6/11/16/18- </a:t>
            </a:r>
            <a:r>
              <a:rPr lang="en-GB" b="1" u="sng" dirty="0" err="1"/>
              <a:t>ilişkili</a:t>
            </a:r>
            <a:r>
              <a:rPr lang="en-GB" b="1" u="sng" dirty="0"/>
              <a:t> CIN and AIS (Phase III)</a:t>
            </a:r>
            <a:r>
              <a:rPr lang="en-GB" dirty="0"/>
              <a:t> </a:t>
            </a:r>
          </a:p>
          <a:p>
            <a:pPr marL="167058" indent="-167058"/>
            <a:r>
              <a:rPr lang="en-GB" dirty="0"/>
              <a:t>The table shows </a:t>
            </a:r>
            <a:r>
              <a:rPr lang="en-GB" dirty="0" err="1"/>
              <a:t>etkinlik</a:t>
            </a:r>
            <a:r>
              <a:rPr lang="en-GB" dirty="0"/>
              <a:t> of </a:t>
            </a:r>
            <a:r>
              <a:rPr lang="en-GB" i="1" dirty="0" err="1"/>
              <a:t>Gardasil</a:t>
            </a:r>
            <a:r>
              <a:rPr lang="en-GB" baseline="30000" dirty="0"/>
              <a:t>®</a:t>
            </a:r>
            <a:r>
              <a:rPr lang="en-GB" dirty="0"/>
              <a:t> against HPV 6/11/16/18-ilişkili CIN and AIS in a per-protocol population aged 16–26 years after 44 </a:t>
            </a:r>
            <a:r>
              <a:rPr lang="en-GB" dirty="0" err="1"/>
              <a:t>aylar</a:t>
            </a:r>
            <a:r>
              <a:rPr lang="en-GB" dirty="0"/>
              <a:t> of follow-up.</a:t>
            </a:r>
          </a:p>
          <a:p>
            <a:pPr marL="167058" indent="-167058">
              <a:buFontTx/>
              <a:buChar char="•"/>
            </a:pPr>
            <a:r>
              <a:rPr lang="en-GB" dirty="0" err="1"/>
              <a:t>etkinlik</a:t>
            </a:r>
            <a:r>
              <a:rPr lang="en-GB" dirty="0"/>
              <a:t> against HPV 16- or 18-ilişkili CIN and AIS is shown in the highlighted box.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Note: there were nine breakthrough CIN </a:t>
            </a:r>
            <a:r>
              <a:rPr lang="en-GB" dirty="0" err="1"/>
              <a:t>olguları</a:t>
            </a:r>
            <a:r>
              <a:rPr lang="en-GB" dirty="0"/>
              <a:t>, eight of which were HPV 16 </a:t>
            </a:r>
            <a:r>
              <a:rPr lang="en-GB" dirty="0" err="1"/>
              <a:t>ilişkili</a:t>
            </a:r>
            <a:r>
              <a:rPr lang="en-GB" dirty="0"/>
              <a:t> and one of which was HPV 18 </a:t>
            </a:r>
            <a:r>
              <a:rPr lang="en-GB" dirty="0" err="1"/>
              <a:t>ilişkili</a:t>
            </a:r>
            <a:r>
              <a:rPr lang="en-GB" dirty="0"/>
              <a:t>, two CIN2/3 </a:t>
            </a:r>
            <a:r>
              <a:rPr lang="en-GB" dirty="0" err="1"/>
              <a:t>olguları</a:t>
            </a:r>
            <a:r>
              <a:rPr lang="en-GB" dirty="0"/>
              <a:t> showed evidence of multiple HPV infection.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Overall </a:t>
            </a:r>
            <a:r>
              <a:rPr lang="en-GB" dirty="0" err="1"/>
              <a:t>etkinlik</a:t>
            </a:r>
            <a:r>
              <a:rPr lang="en-GB" dirty="0"/>
              <a:t> against HPV 6/11/16/18-ilişkili CIN and AIS was 92%. </a:t>
            </a:r>
          </a:p>
          <a:p>
            <a:pPr marL="167058" indent="-167058"/>
            <a:endParaRPr lang="en-GB" dirty="0"/>
          </a:p>
          <a:p>
            <a:pPr marL="167058" indent="-16705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45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BFFB30-ED2E-46A1-8068-E492C40E6FB0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265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67058" indent="-167058"/>
            <a:r>
              <a:rPr lang="en-US" sz="900" b="1" u="sng" dirty="0"/>
              <a:t>Impact of </a:t>
            </a:r>
            <a:r>
              <a:rPr lang="en-GB" sz="900" b="1" i="1" u="sng" dirty="0" err="1"/>
              <a:t>Gardasil</a:t>
            </a:r>
            <a:r>
              <a:rPr lang="en-GB" sz="900" b="1" u="sng" baseline="30000" dirty="0"/>
              <a:t>®</a:t>
            </a:r>
            <a:r>
              <a:rPr lang="en-US" sz="900" u="sng" dirty="0"/>
              <a:t> </a:t>
            </a:r>
            <a:r>
              <a:rPr lang="en-US" sz="900" b="1" u="sng" dirty="0"/>
              <a:t>on abnormal Pap tests and procedures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Reports from end-of-study data from two pivotal Phase III clinical trials of </a:t>
            </a:r>
            <a:r>
              <a:rPr lang="en-GB" sz="900" i="1" dirty="0" err="1"/>
              <a:t>Gardasil</a:t>
            </a:r>
            <a:r>
              <a:rPr lang="en-GB" sz="900" baseline="30000" dirty="0"/>
              <a:t>®</a:t>
            </a:r>
            <a:r>
              <a:rPr lang="en-US" sz="900" i="1" dirty="0"/>
              <a:t>.</a:t>
            </a:r>
            <a:endParaRPr lang="en-GB" sz="900" i="1" dirty="0"/>
          </a:p>
          <a:p>
            <a:pPr marL="167058" indent="-167058">
              <a:buFontTx/>
              <a:buChar char="•"/>
            </a:pPr>
            <a:r>
              <a:rPr lang="en-GB" sz="900" dirty="0"/>
              <a:t>17,622 women were enrolled in one of two randomized, </a:t>
            </a:r>
            <a:r>
              <a:rPr lang="en-GB" sz="900" dirty="0" err="1"/>
              <a:t>Plasebo-Kontrolled</a:t>
            </a:r>
            <a:r>
              <a:rPr lang="en-GB" sz="900" dirty="0"/>
              <a:t> </a:t>
            </a:r>
            <a:r>
              <a:rPr lang="en-GB" sz="900" dirty="0" err="1"/>
              <a:t>etkinlik</a:t>
            </a:r>
            <a:r>
              <a:rPr lang="en-GB" sz="900" dirty="0"/>
              <a:t> trials.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Population approximated a primary target population for HPV vaccination: sexually-naïve girls and women shortly post-sexual debut.</a:t>
            </a:r>
          </a:p>
          <a:p>
            <a:pPr marL="167058" indent="-167058">
              <a:buFontTx/>
              <a:buChar char="•"/>
            </a:pPr>
            <a:r>
              <a:rPr lang="en-GB" sz="900" dirty="0" err="1"/>
              <a:t>Aşı</a:t>
            </a:r>
            <a:r>
              <a:rPr lang="en-GB" sz="900" dirty="0"/>
              <a:t> or </a:t>
            </a:r>
            <a:r>
              <a:rPr lang="en-GB" sz="900" dirty="0" err="1"/>
              <a:t>Plasebo</a:t>
            </a:r>
            <a:r>
              <a:rPr lang="en-GB" sz="900" dirty="0"/>
              <a:t> was given at Day 1, Month 2 and Month 6.</a:t>
            </a:r>
          </a:p>
          <a:p>
            <a:pPr marL="167058" indent="-167058">
              <a:buFontTx/>
              <a:buChar char="•"/>
            </a:pPr>
            <a:r>
              <a:rPr lang="en-GB" sz="900" dirty="0" err="1"/>
              <a:t>Cervicovaginal</a:t>
            </a:r>
            <a:r>
              <a:rPr lang="en-GB" sz="900" dirty="0"/>
              <a:t> sampling was carried out at day 1.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Pap testing occurred at Day 1 and every 6–12 </a:t>
            </a:r>
            <a:r>
              <a:rPr lang="en-GB" sz="900" dirty="0" err="1"/>
              <a:t>aylar</a:t>
            </a:r>
            <a:r>
              <a:rPr lang="en-GB" sz="900" dirty="0"/>
              <a:t> thereafter.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Analyses were regardless of causal HPV type and performed in women who, on Day 1, had a negative Pap test, were negative to 14 common HPV types.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Average follow-up was 3.6 years post-Day 1.</a:t>
            </a:r>
          </a:p>
          <a:p>
            <a:pPr marL="167058" indent="-167058">
              <a:buFontTx/>
              <a:buChar char="•"/>
            </a:pPr>
            <a:r>
              <a:rPr lang="en-GB" sz="900" dirty="0"/>
              <a:t>Results showed: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17% reduction in atypical </a:t>
            </a:r>
            <a:r>
              <a:rPr lang="en-GB" sz="900" dirty="0" err="1"/>
              <a:t>squamous</a:t>
            </a:r>
            <a:r>
              <a:rPr lang="en-GB" sz="900" dirty="0"/>
              <a:t> cells of undetermined significance high risk </a:t>
            </a:r>
            <a:r>
              <a:rPr lang="en-GB" sz="900" b="1" dirty="0"/>
              <a:t>(ASCUS HR</a:t>
            </a:r>
            <a:r>
              <a:rPr lang="en-GB" sz="900" dirty="0"/>
              <a:t>)-</a:t>
            </a:r>
            <a:r>
              <a:rPr lang="en-GB" sz="900" dirty="0" err="1"/>
              <a:t>pozitif</a:t>
            </a:r>
            <a:r>
              <a:rPr lang="en-GB" sz="900" dirty="0"/>
              <a:t> or worse.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22% reduction in </a:t>
            </a:r>
            <a:r>
              <a:rPr lang="en-GB" sz="900" b="1" dirty="0"/>
              <a:t>ASCUS HR-</a:t>
            </a:r>
            <a:r>
              <a:rPr lang="en-GB" sz="900" b="1" dirty="0" err="1"/>
              <a:t>pozitif</a:t>
            </a:r>
            <a:r>
              <a:rPr lang="en-GB" sz="900" b="1" dirty="0"/>
              <a:t>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17% reduction in low-grade </a:t>
            </a:r>
            <a:r>
              <a:rPr lang="en-GB" sz="900" dirty="0" err="1"/>
              <a:t>squamous</a:t>
            </a:r>
            <a:r>
              <a:rPr lang="en-GB" sz="900" dirty="0"/>
              <a:t> intraepithelial lesion </a:t>
            </a:r>
            <a:r>
              <a:rPr lang="en-GB" sz="900" b="1" dirty="0"/>
              <a:t>(LSIL).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36% reduction in atypical </a:t>
            </a:r>
            <a:r>
              <a:rPr lang="en-GB" sz="900" dirty="0" err="1"/>
              <a:t>squamous</a:t>
            </a:r>
            <a:r>
              <a:rPr lang="en-GB" sz="900" dirty="0"/>
              <a:t> cell-cannot rule-out high grade lesion </a:t>
            </a:r>
            <a:r>
              <a:rPr lang="en-GB" sz="900" b="1" dirty="0"/>
              <a:t>(ASC-H).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45% reduction in high-grade </a:t>
            </a:r>
            <a:r>
              <a:rPr lang="en-GB" sz="900" dirty="0" err="1"/>
              <a:t>squamous</a:t>
            </a:r>
            <a:r>
              <a:rPr lang="en-GB" sz="900" dirty="0"/>
              <a:t> intraepithelial lesion </a:t>
            </a:r>
            <a:r>
              <a:rPr lang="en-GB" sz="900" b="1" dirty="0"/>
              <a:t>(HSIL).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20% reduction in </a:t>
            </a:r>
            <a:r>
              <a:rPr lang="en-GB" sz="900" dirty="0" err="1"/>
              <a:t>colposcopy</a:t>
            </a:r>
            <a:r>
              <a:rPr lang="en-GB" sz="900" dirty="0"/>
              <a:t>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22% reduction in cervical biopsy.</a:t>
            </a:r>
          </a:p>
          <a:p>
            <a:pPr marL="580307" lvl="1" indent="-158265">
              <a:buFontTx/>
              <a:buChar char="•"/>
            </a:pPr>
            <a:r>
              <a:rPr lang="en-GB" sz="900" dirty="0"/>
              <a:t>42% reduction in definitive therapy.</a:t>
            </a:r>
          </a:p>
          <a:p>
            <a:pPr marL="580307" lvl="1" indent="-158265">
              <a:buFontTx/>
              <a:buChar char="•"/>
            </a:pP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945474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889D1-47D5-4E02-9C3D-A8D56163482D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5635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7"/>
          <p:cNvSpPr txBox="1">
            <a:spLocks noGrp="1" noChangeArrowheads="1"/>
          </p:cNvSpPr>
          <p:nvPr/>
        </p:nvSpPr>
        <p:spPr bwMode="auto">
          <a:xfrm>
            <a:off x="3884615" y="868521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29D0806-E26D-4BF2-AB41-C6BFA0A87EBB}" type="slidenum">
              <a:rPr kumimoji="0" lang="tr-TR" altLang="tr-TR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31</a:t>
            </a:fld>
            <a:endParaRPr kumimoji="0" lang="tr-TR" altLang="tr-TR">
              <a:solidFill>
                <a:srgbClr val="000000"/>
              </a:solidFill>
            </a:endParaRPr>
          </a:p>
        </p:txBody>
      </p:sp>
      <p:sp>
        <p:nvSpPr>
          <p:cNvPr id="447491" name="Rectangle 7"/>
          <p:cNvSpPr txBox="1">
            <a:spLocks noGrp="1" noChangeArrowheads="1"/>
          </p:cNvSpPr>
          <p:nvPr/>
        </p:nvSpPr>
        <p:spPr bwMode="auto">
          <a:xfrm>
            <a:off x="3884615" y="868521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02E3CEA-F602-4ED9-BE98-FAB922A2CFE5}" type="slidenum">
              <a:rPr kumimoji="0" lang="tr-TR" altLang="tr-TR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31</a:t>
            </a:fld>
            <a:endParaRPr kumimoji="0" lang="tr-TR" altLang="tr-TR">
              <a:solidFill>
                <a:srgbClr val="000000"/>
              </a:solidFill>
            </a:endParaRPr>
          </a:p>
        </p:txBody>
      </p:sp>
      <p:sp>
        <p:nvSpPr>
          <p:cNvPr id="447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7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48939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E00AE-B620-4A3C-894F-51D7BE09095C}" type="slidenum">
              <a:rPr lang="tr-TR" smtClean="0"/>
              <a:pPr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6715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7"/>
          <p:cNvSpPr txBox="1">
            <a:spLocks noGrp="1" noChangeArrowheads="1"/>
          </p:cNvSpPr>
          <p:nvPr/>
        </p:nvSpPr>
        <p:spPr bwMode="auto">
          <a:xfrm>
            <a:off x="3884615" y="868521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29D0806-E26D-4BF2-AB41-C6BFA0A87EBB}" type="slidenum">
              <a:rPr kumimoji="0" lang="tr-TR" altLang="tr-TR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45</a:t>
            </a:fld>
            <a:endParaRPr kumimoji="0" lang="tr-TR" altLang="tr-TR">
              <a:solidFill>
                <a:srgbClr val="000000"/>
              </a:solidFill>
            </a:endParaRPr>
          </a:p>
        </p:txBody>
      </p:sp>
      <p:sp>
        <p:nvSpPr>
          <p:cNvPr id="447491" name="Rectangle 7"/>
          <p:cNvSpPr txBox="1">
            <a:spLocks noGrp="1" noChangeArrowheads="1"/>
          </p:cNvSpPr>
          <p:nvPr/>
        </p:nvSpPr>
        <p:spPr bwMode="auto">
          <a:xfrm>
            <a:off x="3884615" y="868521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02E3CEA-F602-4ED9-BE98-FAB922A2CFE5}" type="slidenum">
              <a:rPr kumimoji="0" lang="tr-TR" altLang="tr-TR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45</a:t>
            </a:fld>
            <a:endParaRPr kumimoji="0" lang="tr-TR" altLang="tr-TR">
              <a:solidFill>
                <a:srgbClr val="000000"/>
              </a:solidFill>
            </a:endParaRPr>
          </a:p>
        </p:txBody>
      </p:sp>
      <p:sp>
        <p:nvSpPr>
          <p:cNvPr id="447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7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5593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727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1" tIns="45706" rIns="91411" bIns="45706" anchor="b"/>
          <a:lstStyle/>
          <a:p>
            <a:pPr algn="r"/>
            <a:fld id="{E163D89C-72AA-47DC-939A-68FFC9B9E1A4}" type="slidenum">
              <a:rPr lang="en-US" sz="1200">
                <a:latin typeface="Calibri" pitchFamily="34" charset="0"/>
                <a:cs typeface="Calibri" pitchFamily="34" charset="0"/>
              </a:rPr>
              <a:pPr algn="r"/>
              <a:t>3</a:t>
            </a:fld>
            <a:endParaRPr lang="en-US" sz="120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492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52D9B5B-037C-4C35-935F-3ED0E5279BD3}" type="slidenum">
              <a:rPr lang="en-US">
                <a:latin typeface="Calibri" pitchFamily="34" charset="0"/>
              </a:rPr>
              <a:pPr/>
              <a:t>4</a:t>
            </a:fld>
            <a:endParaRPr lang="en-US">
              <a:latin typeface="Calibri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3" tIns="45710" rIns="91423" bIns="45710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419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D2BFA-165B-458E-84D4-CB6791CACBE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2737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0D7A39-0905-45A2-8038-8C215E584AEE}" type="slidenum">
              <a:rPr lang="tr-TR"/>
              <a:pPr/>
              <a:t>9</a:t>
            </a:fld>
            <a:endParaRPr lang="tr-TR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4213"/>
            <a:ext cx="4572000" cy="3429000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8225" y="4343400"/>
            <a:ext cx="4886325" cy="4116388"/>
          </a:xfrm>
          <a:noFill/>
          <a:ln/>
        </p:spPr>
        <p:txBody>
          <a:bodyPr lIns="86486" tIns="43243" rIns="86486" bIns="43243"/>
          <a:lstStyle/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6030913" y="5116513"/>
            <a:ext cx="827087" cy="10096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3/Villa/p. 277/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1/¶ 3</a:t>
            </a:r>
          </a:p>
        </p:txBody>
      </p:sp>
      <p:sp>
        <p:nvSpPr>
          <p:cNvPr id="52230" name="Text Box 5"/>
          <p:cNvSpPr txBox="1">
            <a:spLocks noChangeArrowheads="1"/>
          </p:cNvSpPr>
          <p:nvPr/>
        </p:nvSpPr>
        <p:spPr bwMode="auto">
          <a:xfrm>
            <a:off x="6030913" y="5595938"/>
            <a:ext cx="827087" cy="10096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4/Harper/p. 1764/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1/¶ 3</a:t>
            </a:r>
          </a:p>
        </p:txBody>
      </p:sp>
      <p:sp>
        <p:nvSpPr>
          <p:cNvPr id="52231" name="Text Box 6"/>
          <p:cNvSpPr txBox="1">
            <a:spLocks noChangeArrowheads="1"/>
          </p:cNvSpPr>
          <p:nvPr/>
        </p:nvSpPr>
        <p:spPr bwMode="auto">
          <a:xfrm>
            <a:off x="5842000" y="2036763"/>
            <a:ext cx="1016000" cy="1240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3/Baker/p. 1449/Figure 3; p. 1453/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2/¶ 2</a:t>
            </a:r>
          </a:p>
        </p:txBody>
      </p:sp>
      <p:sp>
        <p:nvSpPr>
          <p:cNvPr id="52232" name="Text Box 7"/>
          <p:cNvSpPr txBox="1">
            <a:spLocks noChangeArrowheads="1"/>
          </p:cNvSpPr>
          <p:nvPr/>
        </p:nvSpPr>
        <p:spPr bwMode="auto">
          <a:xfrm>
            <a:off x="5842000" y="2667000"/>
            <a:ext cx="903288" cy="10096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4/Chen/p. 563/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2/¶ 2</a:t>
            </a:r>
          </a:p>
        </p:txBody>
      </p:sp>
      <p:sp>
        <p:nvSpPr>
          <p:cNvPr id="52233" name="Text Box 8"/>
          <p:cNvSpPr txBox="1">
            <a:spLocks noChangeArrowheads="1"/>
          </p:cNvSpPr>
          <p:nvPr/>
        </p:nvSpPr>
        <p:spPr bwMode="auto">
          <a:xfrm>
            <a:off x="0" y="2055813"/>
            <a:ext cx="827088" cy="1240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1/Stanley 2005/p. 5/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1/¶ 2</a:t>
            </a:r>
          </a:p>
        </p:txBody>
      </p:sp>
      <p:sp>
        <p:nvSpPr>
          <p:cNvPr id="52234" name="Text Box 9"/>
          <p:cNvSpPr txBox="1">
            <a:spLocks noChangeArrowheads="1"/>
          </p:cNvSpPr>
          <p:nvPr/>
        </p:nvSpPr>
        <p:spPr bwMode="auto">
          <a:xfrm>
            <a:off x="0" y="2546350"/>
            <a:ext cx="827088" cy="10096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2/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Berzofsky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/p. 457/Figure 3</a:t>
            </a:r>
          </a:p>
        </p:txBody>
      </p:sp>
      <p:sp>
        <p:nvSpPr>
          <p:cNvPr id="52235" name="Text Box 10"/>
          <p:cNvSpPr txBox="1">
            <a:spLocks noChangeArrowheads="1"/>
          </p:cNvSpPr>
          <p:nvPr/>
        </p:nvSpPr>
        <p:spPr bwMode="auto">
          <a:xfrm>
            <a:off x="0" y="4643438"/>
            <a:ext cx="722313" cy="14713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1/Stanley 2005/p. 5/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col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 1/¶ 2</a:t>
            </a:r>
          </a:p>
        </p:txBody>
      </p:sp>
      <p:sp>
        <p:nvSpPr>
          <p:cNvPr id="52236" name="Text Box 11"/>
          <p:cNvSpPr txBox="1">
            <a:spLocks noChangeArrowheads="1"/>
          </p:cNvSpPr>
          <p:nvPr/>
        </p:nvSpPr>
        <p:spPr bwMode="auto">
          <a:xfrm>
            <a:off x="0" y="5133975"/>
            <a:ext cx="722313" cy="1240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5490" tIns="42745" rIns="85490" bIns="42745">
            <a:spAutoFit/>
          </a:bodyPr>
          <a:lstStyle/>
          <a:p>
            <a:pPr defTabSz="852488"/>
            <a:r>
              <a:rPr lang="en-US" sz="1500" dirty="0">
                <a:latin typeface="Calibri" pitchFamily="34" charset="0"/>
                <a:cs typeface="Calibri" pitchFamily="34" charset="0"/>
              </a:rPr>
              <a:t>2/</a:t>
            </a:r>
            <a:r>
              <a:rPr lang="en-US" sz="1500" dirty="0" err="1">
                <a:latin typeface="Calibri" pitchFamily="34" charset="0"/>
                <a:cs typeface="Calibri" pitchFamily="34" charset="0"/>
              </a:rPr>
              <a:t>Berzofsky</a:t>
            </a:r>
            <a:r>
              <a:rPr lang="en-US" sz="1500" dirty="0">
                <a:latin typeface="Calibri" pitchFamily="34" charset="0"/>
                <a:cs typeface="Calibri" pitchFamily="34" charset="0"/>
              </a:rPr>
              <a:t>/p. 457/Figure 3</a:t>
            </a:r>
          </a:p>
        </p:txBody>
      </p:sp>
    </p:spTree>
    <p:extLst>
      <p:ext uri="{BB962C8B-B14F-4D97-AF65-F5344CB8AC3E}">
        <p14:creationId xmlns:p14="http://schemas.microsoft.com/office/powerpoint/2010/main" val="291154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BDB430-3BBD-473B-B98C-D4B1CD0CBBBE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224259" name="Rectangle 7"/>
          <p:cNvSpPr txBox="1">
            <a:spLocks noGrp="1" noChangeArrowheads="1"/>
          </p:cNvSpPr>
          <p:nvPr/>
        </p:nvSpPr>
        <p:spPr bwMode="auto">
          <a:xfrm>
            <a:off x="3884463" y="8684460"/>
            <a:ext cx="2972004" cy="45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5109" tIns="42554" rIns="85109" bIns="42554" anchor="b"/>
          <a:lstStyle/>
          <a:p>
            <a:pPr algn="r" defTabSz="851410"/>
            <a:fld id="{058CC36E-6295-4CCB-8185-31A4AAF00E1C}" type="slidenum">
              <a:rPr lang="en-US" sz="1100">
                <a:latin typeface="Calibri" pitchFamily="34" charset="0"/>
                <a:cs typeface="Calibri" pitchFamily="34" charset="0"/>
              </a:rPr>
              <a:pPr algn="r" defTabSz="851410"/>
              <a:t>11</a:t>
            </a:fld>
            <a:endParaRPr lang="en-US" sz="11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4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1690" y="4345776"/>
            <a:ext cx="4582224" cy="4111751"/>
          </a:xfrm>
          <a:noFill/>
          <a:ln/>
        </p:spPr>
        <p:txBody>
          <a:bodyPr/>
          <a:lstStyle/>
          <a:p>
            <a:pPr marL="167058" indent="-167058"/>
            <a:r>
              <a:rPr lang="en-GB" b="1" u="sng" dirty="0"/>
              <a:t>Composition of </a:t>
            </a:r>
            <a:r>
              <a:rPr lang="en-GB" b="1" i="1" u="sng" dirty="0" err="1"/>
              <a:t>Cervarix</a:t>
            </a:r>
            <a:r>
              <a:rPr lang="en-GB" b="1" u="sng" baseline="30000" dirty="0"/>
              <a:t>®</a:t>
            </a:r>
            <a:r>
              <a:rPr lang="en-GB" b="1" u="sng" dirty="0"/>
              <a:t> and </a:t>
            </a:r>
            <a:r>
              <a:rPr lang="en-GB" b="1" i="1" u="sng" dirty="0" err="1">
                <a:solidFill>
                  <a:srgbClr val="007148"/>
                </a:solidFill>
              </a:rPr>
              <a:t>Gardasil</a:t>
            </a:r>
            <a:r>
              <a:rPr lang="en-US" b="1" u="sng" baseline="30000" dirty="0">
                <a:solidFill>
                  <a:srgbClr val="007148"/>
                </a:solidFill>
              </a:rPr>
              <a:t>®</a:t>
            </a:r>
            <a:endParaRPr lang="en-GB" b="1" u="sng" baseline="30000" dirty="0"/>
          </a:p>
          <a:p>
            <a:pPr marL="167058" indent="-167058"/>
            <a:r>
              <a:rPr lang="en-GB" dirty="0"/>
              <a:t>Comparison of antigen/adjuvant content of the two </a:t>
            </a:r>
            <a:r>
              <a:rPr lang="en-GB" dirty="0" err="1"/>
              <a:t>Aşıs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6181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A5784940-0D72-4B5A-8506-949840AF34B2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94" y="4344357"/>
            <a:ext cx="5487013" cy="4113169"/>
          </a:xfrm>
          <a:noFill/>
          <a:ln/>
        </p:spPr>
        <p:txBody>
          <a:bodyPr/>
          <a:lstStyle/>
          <a:p>
            <a:pPr marL="167058" indent="-167058"/>
            <a:r>
              <a:rPr lang="en-GB" b="1" i="1" u="sng" dirty="0" err="1"/>
              <a:t>Cervarix</a:t>
            </a:r>
            <a:r>
              <a:rPr lang="en-GB" b="1" u="sng" baseline="30000" dirty="0"/>
              <a:t>®</a:t>
            </a:r>
            <a:r>
              <a:rPr lang="en-GB" b="1" u="sng" dirty="0"/>
              <a:t> </a:t>
            </a:r>
            <a:r>
              <a:rPr lang="en-GB" b="1" u="sng" dirty="0" err="1"/>
              <a:t>etkinlik</a:t>
            </a:r>
            <a:r>
              <a:rPr lang="en-GB" b="1" u="sng" dirty="0"/>
              <a:t> against CIN3+: </a:t>
            </a:r>
            <a:r>
              <a:rPr lang="en-US" b="1" u="sng" dirty="0"/>
              <a:t>final analysis of Phase III trial (34.9 </a:t>
            </a:r>
            <a:r>
              <a:rPr lang="en-US" b="1" u="sng" dirty="0" err="1"/>
              <a:t>aylar</a:t>
            </a:r>
            <a:r>
              <a:rPr lang="en-US" b="1" u="sng" dirty="0"/>
              <a:t>)</a:t>
            </a:r>
          </a:p>
          <a:p>
            <a:pPr marL="167058" indent="-167058">
              <a:buFontTx/>
              <a:buChar char="•"/>
            </a:pPr>
            <a:r>
              <a:rPr lang="en-GB" dirty="0"/>
              <a:t>In the primary analysis, detection of HPV DNA in the tissue biopsies was regarded as associated with the CIN lesion.</a:t>
            </a:r>
            <a:r>
              <a:rPr lang="en-GB" i="1" dirty="0"/>
              <a:t> </a:t>
            </a:r>
            <a:r>
              <a:rPr lang="en-GB" i="1" dirty="0" err="1"/>
              <a:t>Cervarix</a:t>
            </a:r>
            <a:r>
              <a:rPr lang="en-GB" baseline="30000" dirty="0"/>
              <a:t>®</a:t>
            </a:r>
            <a:r>
              <a:rPr lang="en-GB" dirty="0"/>
              <a:t> </a:t>
            </a:r>
            <a:r>
              <a:rPr lang="en-GB" dirty="0" err="1"/>
              <a:t>etkinlik</a:t>
            </a:r>
            <a:r>
              <a:rPr lang="en-GB" dirty="0"/>
              <a:t> against CIN3+ caused by HPV 16/18 was 80.0% in this analysis (ATP-E cohort).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An additional analysis, using the HPV type assignment algorithm, was conducted to attribute a likely causal association between a lesion and the HPV type. If more than one HPV type was found in a lesion, causality was attributed on the basis of detection of the same HPV type in the preceding cytological sample. Following HPV type assignment analysis, </a:t>
            </a:r>
            <a:r>
              <a:rPr lang="en-GB" i="1" dirty="0" err="1"/>
              <a:t>Cervarix</a:t>
            </a:r>
            <a:r>
              <a:rPr lang="en-GB" baseline="30000" dirty="0"/>
              <a:t>®</a:t>
            </a:r>
            <a:r>
              <a:rPr lang="en-GB" dirty="0"/>
              <a:t> </a:t>
            </a:r>
            <a:r>
              <a:rPr lang="en-GB" dirty="0" err="1"/>
              <a:t>etkinlik</a:t>
            </a:r>
            <a:r>
              <a:rPr lang="en-GB" dirty="0"/>
              <a:t> against CIN3+ caused by HPV 16/18 was 100.0% (ATP-E cohort).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38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61ABB22E-D600-4CE0-B6D5-C49A4565BD44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67058" indent="-167058"/>
            <a:r>
              <a:rPr lang="en-GB" b="1" i="1" u="sng" dirty="0" err="1"/>
              <a:t>Cervarix</a:t>
            </a:r>
            <a:r>
              <a:rPr lang="en-GB" b="1" u="sng" baseline="30000" dirty="0"/>
              <a:t>®</a:t>
            </a:r>
            <a:r>
              <a:rPr lang="en-GB" b="1" u="sng" dirty="0"/>
              <a:t> </a:t>
            </a:r>
            <a:r>
              <a:rPr lang="en-GB" b="1" u="sng" dirty="0" err="1"/>
              <a:t>etkinlik</a:t>
            </a:r>
            <a:r>
              <a:rPr lang="en-GB" b="1" u="sng" dirty="0"/>
              <a:t>: </a:t>
            </a:r>
            <a:r>
              <a:rPr lang="en-US" b="1" u="sng" dirty="0"/>
              <a:t>final analysis of Phase III trial (39.4 </a:t>
            </a:r>
            <a:r>
              <a:rPr lang="en-US" b="1" u="sng" dirty="0" err="1"/>
              <a:t>aylar</a:t>
            </a:r>
            <a:r>
              <a:rPr lang="en-US" b="1" u="sng" dirty="0"/>
              <a:t>)</a:t>
            </a:r>
            <a:endParaRPr lang="en-GB" b="1" u="sng" dirty="0"/>
          </a:p>
          <a:p>
            <a:pPr marL="167058" indent="-167058">
              <a:buFontTx/>
              <a:buChar char="•"/>
            </a:pPr>
            <a:r>
              <a:rPr lang="en-GB" dirty="0"/>
              <a:t>Reduction in </a:t>
            </a:r>
            <a:r>
              <a:rPr lang="en-GB" dirty="0" err="1"/>
              <a:t>colposcopy</a:t>
            </a:r>
            <a:r>
              <a:rPr lang="en-GB" dirty="0"/>
              <a:t> referrals and cervical excision procedures are shown on this slide from the TVC-naïve cohort and the TVC.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In the TVC-naïve cohort, </a:t>
            </a:r>
            <a:r>
              <a:rPr lang="en-GB" dirty="0" err="1"/>
              <a:t>Aşı</a:t>
            </a:r>
            <a:r>
              <a:rPr lang="en-GB" dirty="0"/>
              <a:t> </a:t>
            </a:r>
            <a:r>
              <a:rPr lang="en-GB" dirty="0" err="1"/>
              <a:t>etkinlik</a:t>
            </a:r>
            <a:r>
              <a:rPr lang="en-GB" dirty="0"/>
              <a:t> against reduction in </a:t>
            </a:r>
            <a:r>
              <a:rPr lang="en-GB" dirty="0" err="1"/>
              <a:t>colposcopy</a:t>
            </a:r>
            <a:r>
              <a:rPr lang="en-GB" dirty="0"/>
              <a:t> referrals was 26.3% and in cervical excision procedures was 68.8%.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In the TVC, </a:t>
            </a:r>
            <a:r>
              <a:rPr lang="en-GB" dirty="0" err="1"/>
              <a:t>Aşı</a:t>
            </a:r>
            <a:r>
              <a:rPr lang="en-GB" dirty="0"/>
              <a:t> </a:t>
            </a:r>
            <a:r>
              <a:rPr lang="en-GB" dirty="0" err="1"/>
              <a:t>etkinlik</a:t>
            </a:r>
            <a:r>
              <a:rPr lang="en-GB" dirty="0"/>
              <a:t> against reduction in </a:t>
            </a:r>
            <a:r>
              <a:rPr lang="en-GB" dirty="0" err="1"/>
              <a:t>colposcopy</a:t>
            </a:r>
            <a:r>
              <a:rPr lang="en-GB" dirty="0"/>
              <a:t> referrals was 10.4% and in cervical excision procedures was 24.7%.</a:t>
            </a:r>
          </a:p>
        </p:txBody>
      </p:sp>
    </p:spTree>
    <p:extLst>
      <p:ext uri="{BB962C8B-B14F-4D97-AF65-F5344CB8AC3E}">
        <p14:creationId xmlns:p14="http://schemas.microsoft.com/office/powerpoint/2010/main" val="2491076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A1C7B6B9-D735-4926-B0B9-3C1421DE5F21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93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94" y="4344357"/>
            <a:ext cx="5487013" cy="4113169"/>
          </a:xfrm>
          <a:noFill/>
          <a:ln/>
        </p:spPr>
        <p:txBody>
          <a:bodyPr/>
          <a:lstStyle/>
          <a:p>
            <a:pPr marL="167058" indent="-167058"/>
            <a:r>
              <a:rPr lang="en-GB" b="1" i="1" u="sng" dirty="0" err="1"/>
              <a:t>Gardasil</a:t>
            </a:r>
            <a:r>
              <a:rPr lang="en-GB" b="1" u="sng" baseline="30000" dirty="0"/>
              <a:t>®</a:t>
            </a:r>
            <a:r>
              <a:rPr lang="en-GB" u="sng" dirty="0"/>
              <a:t> </a:t>
            </a:r>
            <a:r>
              <a:rPr lang="en-GB" b="1" u="sng" dirty="0"/>
              <a:t>has shown </a:t>
            </a:r>
            <a:r>
              <a:rPr lang="en-GB" b="1" u="sng" dirty="0" err="1"/>
              <a:t>etkinlik</a:t>
            </a:r>
            <a:r>
              <a:rPr lang="en-GB" b="1" u="sng" dirty="0"/>
              <a:t> against HPV 6/11/16/18- </a:t>
            </a:r>
            <a:r>
              <a:rPr lang="en-GB" b="1" u="sng" dirty="0" err="1"/>
              <a:t>ilişkili</a:t>
            </a:r>
            <a:r>
              <a:rPr lang="en-GB" b="1" u="sng" dirty="0"/>
              <a:t> CIN and AIS (Phase III)</a:t>
            </a:r>
            <a:r>
              <a:rPr lang="en-GB" dirty="0"/>
              <a:t> </a:t>
            </a:r>
          </a:p>
          <a:p>
            <a:pPr marL="167058" indent="-167058"/>
            <a:r>
              <a:rPr lang="en-GB" dirty="0"/>
              <a:t>The table shows </a:t>
            </a:r>
            <a:r>
              <a:rPr lang="en-GB" dirty="0" err="1"/>
              <a:t>etkinlik</a:t>
            </a:r>
            <a:r>
              <a:rPr lang="en-GB" dirty="0"/>
              <a:t> of </a:t>
            </a:r>
            <a:r>
              <a:rPr lang="en-GB" i="1" dirty="0" err="1"/>
              <a:t>Gardasil</a:t>
            </a:r>
            <a:r>
              <a:rPr lang="en-GB" baseline="30000" dirty="0"/>
              <a:t>®</a:t>
            </a:r>
            <a:r>
              <a:rPr lang="en-GB" dirty="0"/>
              <a:t> against HPV 6/11/16/18-ilişkili CIN and AIS in a per-protocol population aged 16–26 years after 44 </a:t>
            </a:r>
            <a:r>
              <a:rPr lang="en-GB" dirty="0" err="1"/>
              <a:t>aylar</a:t>
            </a:r>
            <a:r>
              <a:rPr lang="en-GB" dirty="0"/>
              <a:t> of follow-up.</a:t>
            </a:r>
          </a:p>
          <a:p>
            <a:pPr marL="167058" indent="-167058">
              <a:buFontTx/>
              <a:buChar char="•"/>
            </a:pPr>
            <a:r>
              <a:rPr lang="en-GB" dirty="0" err="1"/>
              <a:t>etkinlik</a:t>
            </a:r>
            <a:r>
              <a:rPr lang="en-GB" dirty="0"/>
              <a:t> against HPV 16- or 18-ilişkili CIN and AIS is shown in the highlighted box.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Note: there were nine breakthrough CIN </a:t>
            </a:r>
            <a:r>
              <a:rPr lang="en-GB" dirty="0" err="1"/>
              <a:t>olguları</a:t>
            </a:r>
            <a:r>
              <a:rPr lang="en-GB" dirty="0"/>
              <a:t>, eight of which were HPV 16 </a:t>
            </a:r>
            <a:r>
              <a:rPr lang="en-GB" dirty="0" err="1"/>
              <a:t>ilişkili</a:t>
            </a:r>
            <a:r>
              <a:rPr lang="en-GB" dirty="0"/>
              <a:t> and one of which was HPV 18 </a:t>
            </a:r>
            <a:r>
              <a:rPr lang="en-GB" dirty="0" err="1"/>
              <a:t>ilişkili</a:t>
            </a:r>
            <a:r>
              <a:rPr lang="en-GB" dirty="0"/>
              <a:t>, two CIN2/3 </a:t>
            </a:r>
            <a:r>
              <a:rPr lang="en-GB" dirty="0" err="1"/>
              <a:t>olguları</a:t>
            </a:r>
            <a:r>
              <a:rPr lang="en-GB" dirty="0"/>
              <a:t> showed evidence of multiple HPV infection.</a:t>
            </a:r>
          </a:p>
          <a:p>
            <a:pPr marL="167058" indent="-167058">
              <a:buFontTx/>
              <a:buChar char="•"/>
            </a:pPr>
            <a:r>
              <a:rPr lang="en-GB" dirty="0"/>
              <a:t>Overall </a:t>
            </a:r>
            <a:r>
              <a:rPr lang="en-GB" dirty="0" err="1"/>
              <a:t>etkinlik</a:t>
            </a:r>
            <a:r>
              <a:rPr lang="en-GB" dirty="0"/>
              <a:t> against HPV 6/11/16/18-ilişkili CIN and AIS was 92%. </a:t>
            </a:r>
          </a:p>
          <a:p>
            <a:pPr marL="167058" indent="-167058"/>
            <a:endParaRPr lang="en-GB" dirty="0"/>
          </a:p>
          <a:p>
            <a:pPr marL="167058" indent="-167058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45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066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38250"/>
            <a:ext cx="7772400" cy="4495800"/>
          </a:xfrm>
        </p:spPr>
        <p:txBody>
          <a:bodyPr/>
          <a:lstStyle/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40978DAB-53B6-467A-9E25-C061BBB2F4D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07438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s://www.google.com.tr/url?sa=i&amp;rct=j&amp;q=&amp;esrc=s&amp;source=images&amp;cd=&amp;cad=rja&amp;uact=8&amp;ved=2ahUKEwjczMi71_ndAhXBCewKHWF1A5sQjRx6BAgBEAU&amp;url=https://www.fiercepharma.com/vaccines/new-phase-3-shows-efficacy-merck-s-gardasil-9-can-last-6-years&amp;psig=AOvVaw0FPhuJwJ3ymI8INU06ylHX&amp;ust=153918563174414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.tr/url?sa=i&amp;rct=j&amp;q=&amp;esrc=s&amp;source=images&amp;cd=&amp;cad=rja&amp;uact=8&amp;ved=2ahUKEwie7ean2vndAhUFKFAKHYh2DqEQjRx6BAgBEAU&amp;url=http://www.mnvkalibrasyon.com.tr/terazi-muayene&amp;psig=AOvVaw1CzW7jh1JbItoHZtNhf40x&amp;ust=1539186337414297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www.google.com.tr/url?sa=i&amp;rct=j&amp;q=&amp;esrc=s&amp;source=images&amp;cd=&amp;cad=rja&amp;uact=8&amp;ved=2ahUKEwj34rLQ1_ndAhXHzqQKHRwyCoIQjRx6BAgBEAU&amp;url=https://www.irishtimes.com/life-and-style/health-family/why-are-vaccinations-like-the-hpv-vaccine-getting-bad-press-1.2643923&amp;psig=AOvVaw0vPCX5g_xQ6lb7uj7nC7lG&amp;ust=153918566951341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google.com.tr/url?sa=i&amp;rct=j&amp;q=&amp;esrc=s&amp;source=images&amp;cd=&amp;cad=rja&amp;uact=8&amp;ved=2ahUKEwi8o4mwgoXeAhWHqaQKHSJFCXMQjRx6BAgBEAU&amp;url=https://www.indiamart.com/proddetail/cervarix-vaccine-16495717848.html&amp;psig=AOvVaw0LMdHpXlRBscoSKCDTRzvs&amp;ust=1539575099827676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google.com.tr/url?sa=i&amp;rct=j&amp;q=&amp;esrc=s&amp;source=images&amp;cd=&amp;cad=rja&amp;uact=8&amp;ved=2ahUKEwj34rLQ1_ndAhXHzqQKHRwyCoIQjRx6BAgBEAU&amp;url=https://www.irishtimes.com/life-and-style/health-family/why-are-vaccinations-like-the-hpv-vaccine-getting-bad-press-1.2643923&amp;psig=AOvVaw0vPCX5g_xQ6lb7uj7nC7lG&amp;ust=1539185669513418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www.google.com.tr/url?sa=i&amp;rct=j&amp;q=&amp;esrc=s&amp;source=images&amp;cd=&amp;cad=rja&amp;uact=8&amp;ved=2ahUKEwil47HDjYXeAhXD3KQKHdVdAG0QjRx6BAgBEAU&amp;url=http%3A%2F%2Fwww.thestandard.com.hk%2Fsection-news.php%3Fid%3D191421%26sid%3D11&amp;psig=AOvVaw0kcsl38q6MKnQEJls5OTME&amp;ust=1539578087312157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HPV AŞILARINDA SON DURUM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/>
          <a:lstStyle/>
          <a:p>
            <a:r>
              <a:rPr lang="tr-TR" dirty="0" smtClean="0"/>
              <a:t>Prof. Dr. Gürkan Kıran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476974" y="6165304"/>
            <a:ext cx="2247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14 Ekim 2018 İstanbul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5" t="16429" r="65729" b="76845"/>
          <a:stretch/>
        </p:blipFill>
        <p:spPr bwMode="auto">
          <a:xfrm>
            <a:off x="2593295" y="5283200"/>
            <a:ext cx="3994929" cy="88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083812"/>
              </p:ext>
            </p:extLst>
          </p:nvPr>
        </p:nvGraphicFramePr>
        <p:xfrm>
          <a:off x="457200" y="2009760"/>
          <a:ext cx="8229600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0544"/>
                <a:gridCol w="2448272"/>
                <a:gridCol w="3970784"/>
              </a:tblGrid>
              <a:tr h="370840">
                <a:tc>
                  <a:txBody>
                    <a:bodyPr/>
                    <a:lstStyle/>
                    <a:p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err="1" smtClean="0"/>
                        <a:t>Nonkanserojen</a:t>
                      </a:r>
                      <a:r>
                        <a:rPr lang="tr-TR" sz="2800" dirty="0" smtClean="0"/>
                        <a:t> tipler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Kanserojen tipler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Cervarix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16, 18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Gardasil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6, 11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16, 18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Gardasil9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6,</a:t>
                      </a:r>
                      <a:r>
                        <a:rPr lang="tr-TR" sz="2800" baseline="0" dirty="0" smtClean="0"/>
                        <a:t> 11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16, 18, 31, 33, 45, 52, 58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80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30" name="Rectangle 2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sz="3200" dirty="0" err="1"/>
              <a:t>Cervarix</a:t>
            </a:r>
            <a:r>
              <a:rPr lang="en-US" sz="3200" baseline="30000" dirty="0">
                <a:ea typeface="Arial" pitchFamily="34" charset="0"/>
                <a:cs typeface="Calibri" pitchFamily="34" charset="0"/>
              </a:rPr>
              <a:t>®</a:t>
            </a:r>
            <a:r>
              <a:rPr lang="en-GB" sz="3200" dirty="0"/>
              <a:t> </a:t>
            </a:r>
            <a:r>
              <a:rPr lang="tr-TR" sz="3200" dirty="0"/>
              <a:t>ve </a:t>
            </a:r>
            <a:r>
              <a:rPr lang="en-GB" sz="3200" dirty="0" err="1"/>
              <a:t>Gardasil</a:t>
            </a:r>
            <a:r>
              <a:rPr lang="en-US" sz="3200" baseline="30000" dirty="0">
                <a:ea typeface="Arial" pitchFamily="34" charset="0"/>
                <a:cs typeface="Calibri" pitchFamily="34" charset="0"/>
              </a:rPr>
              <a:t>®</a:t>
            </a:r>
            <a:r>
              <a:rPr lang="tr-TR" sz="3200" dirty="0"/>
              <a:t> </a:t>
            </a:r>
            <a:r>
              <a:rPr lang="tr-TR" sz="3200" dirty="0" smtClean="0"/>
              <a:t>İçerikleri</a:t>
            </a:r>
            <a:endParaRPr lang="en-US" sz="3200" baseline="30000" dirty="0">
              <a:ea typeface="Arial Unicode MS" pitchFamily="34" charset="-128"/>
              <a:cs typeface="Calibri" pitchFamily="34" charset="0"/>
            </a:endParaRPr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/>
              <a:t>Villa LL, Lancet Oncol, 2005; Harper DM, Lancet, 2004</a:t>
            </a:r>
          </a:p>
        </p:txBody>
      </p:sp>
      <p:pic>
        <p:nvPicPr>
          <p:cNvPr id="64518" name="Picture 6" descr="virus_pur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25243"/>
            <a:ext cx="998323" cy="10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 descr="virus_pur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6421" y="2225243"/>
            <a:ext cx="998323" cy="10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1" name="Text Box 3"/>
          <p:cNvSpPr txBox="1">
            <a:spLocks noChangeArrowheads="1"/>
          </p:cNvSpPr>
          <p:nvPr/>
        </p:nvSpPr>
        <p:spPr bwMode="auto">
          <a:xfrm>
            <a:off x="5338124" y="4726583"/>
            <a:ext cx="416286" cy="67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4000" dirty="0">
                <a:latin typeface="Calibri" pitchFamily="34" charset="0"/>
                <a:cs typeface="Calibri" pitchFamily="34" charset="0"/>
              </a:rPr>
              <a:t>+</a:t>
            </a:r>
          </a:p>
        </p:txBody>
      </p:sp>
      <p:sp>
        <p:nvSpPr>
          <p:cNvPr id="64522" name="Text Box 4"/>
          <p:cNvSpPr txBox="1">
            <a:spLocks noChangeArrowheads="1"/>
          </p:cNvSpPr>
          <p:nvPr/>
        </p:nvSpPr>
        <p:spPr bwMode="white">
          <a:xfrm>
            <a:off x="5891639" y="4764094"/>
            <a:ext cx="1815907" cy="953453"/>
          </a:xfrm>
          <a:prstGeom prst="round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latin typeface="Calibri" pitchFamily="34" charset="0"/>
                <a:cs typeface="Calibri" pitchFamily="34" charset="0"/>
              </a:rPr>
              <a:t>Aluminium </a:t>
            </a:r>
            <a:r>
              <a:rPr lang="tr-TR" sz="1400" dirty="0">
                <a:latin typeface="Calibri" pitchFamily="34" charset="0"/>
                <a:cs typeface="Calibri" pitchFamily="34" charset="0"/>
              </a:rPr>
              <a:t>tuzu</a:t>
            </a:r>
            <a:endParaRPr lang="en-GB" sz="14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1200" dirty="0">
                <a:latin typeface="Calibri" pitchFamily="34" charset="0"/>
                <a:cs typeface="Calibri" pitchFamily="34" charset="0"/>
              </a:rPr>
              <a:t>(amorphous aluminium </a:t>
            </a:r>
            <a:r>
              <a:rPr lang="en-GB" sz="1200" dirty="0" err="1">
                <a:latin typeface="Calibri" pitchFamily="34" charset="0"/>
                <a:cs typeface="Calibri" pitchFamily="34" charset="0"/>
              </a:rPr>
              <a:t>hydroxyphosphate</a:t>
            </a:r>
            <a:r>
              <a:rPr lang="en-GB" sz="1200" dirty="0">
                <a:latin typeface="Calibri" pitchFamily="34" charset="0"/>
                <a:cs typeface="Calibri" pitchFamily="34" charset="0"/>
              </a:rPr>
              <a:t> sulphate [AAHS])</a:t>
            </a:r>
          </a:p>
        </p:txBody>
      </p:sp>
      <p:sp>
        <p:nvSpPr>
          <p:cNvPr id="64523" name="AutoShape 6"/>
          <p:cNvSpPr>
            <a:spLocks noChangeAspect="1" noChangeArrowheads="1"/>
          </p:cNvSpPr>
          <p:nvPr/>
        </p:nvSpPr>
        <p:spPr bwMode="auto">
          <a:xfrm>
            <a:off x="1044043" y="4302597"/>
            <a:ext cx="4325564" cy="1523043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14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up 2"/>
          <p:cNvGrpSpPr/>
          <p:nvPr/>
        </p:nvGrpSpPr>
        <p:grpSpPr>
          <a:xfrm>
            <a:off x="3197824" y="4538728"/>
            <a:ext cx="1980108" cy="1475476"/>
            <a:chOff x="1275581" y="4661576"/>
            <a:chExt cx="1980108" cy="1475476"/>
          </a:xfrm>
        </p:grpSpPr>
        <p:pic>
          <p:nvPicPr>
            <p:cNvPr id="64516" name="Picture 4" descr="virus_gree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42331" y="4661576"/>
              <a:ext cx="1013358" cy="1091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17" name="Picture 5" descr="virus_gree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75581" y="4661576"/>
              <a:ext cx="1013358" cy="1091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4" name="Text Box 12"/>
            <p:cNvSpPr txBox="1">
              <a:spLocks noChangeArrowheads="1"/>
            </p:cNvSpPr>
            <p:nvPr/>
          </p:nvSpPr>
          <p:spPr bwMode="auto">
            <a:xfrm>
              <a:off x="1365319" y="5729425"/>
              <a:ext cx="8338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000" dirty="0">
                  <a:latin typeface="Calibri" pitchFamily="34" charset="0"/>
                  <a:cs typeface="Calibri" pitchFamily="34" charset="0"/>
                </a:rPr>
                <a:t>HPV 16 VLPs</a:t>
              </a:r>
              <a:endParaRPr lang="tr-TR" sz="1000" dirty="0">
                <a:latin typeface="Calibri" pitchFamily="34" charset="0"/>
                <a:cs typeface="Calibri" pitchFamily="34" charset="0"/>
              </a:endParaRPr>
            </a:p>
            <a:p>
              <a:r>
                <a:rPr lang="tr-TR" sz="1000" dirty="0">
                  <a:latin typeface="Calibri" pitchFamily="34" charset="0"/>
                  <a:cs typeface="Calibri" pitchFamily="34" charset="0"/>
                </a:rPr>
                <a:t>40 µg</a:t>
              </a:r>
              <a:endParaRPr lang="en-GB" sz="1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525" name="Text Box 15"/>
            <p:cNvSpPr txBox="1">
              <a:spLocks noChangeArrowheads="1"/>
            </p:cNvSpPr>
            <p:nvPr/>
          </p:nvSpPr>
          <p:spPr bwMode="auto">
            <a:xfrm>
              <a:off x="2332069" y="5736942"/>
              <a:ext cx="8338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000" dirty="0">
                  <a:latin typeface="Calibri" pitchFamily="34" charset="0"/>
                  <a:cs typeface="Calibri" pitchFamily="34" charset="0"/>
                </a:rPr>
                <a:t>HPV 18 VLPs</a:t>
              </a:r>
              <a:endParaRPr lang="tr-TR" sz="1000" dirty="0">
                <a:latin typeface="Calibri" pitchFamily="34" charset="0"/>
                <a:cs typeface="Calibri" pitchFamily="34" charset="0"/>
              </a:endParaRPr>
            </a:p>
            <a:p>
              <a:r>
                <a:rPr lang="tr-TR" sz="1000" dirty="0">
                  <a:latin typeface="Calibri" pitchFamily="34" charset="0"/>
                  <a:cs typeface="Calibri" pitchFamily="34" charset="0"/>
                </a:rPr>
                <a:t>20 µg</a:t>
              </a:r>
              <a:endParaRPr lang="en-GB" sz="1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" name="Grup 1"/>
          <p:cNvGrpSpPr/>
          <p:nvPr/>
        </p:nvGrpSpPr>
        <p:grpSpPr>
          <a:xfrm>
            <a:off x="1239100" y="4538728"/>
            <a:ext cx="1978604" cy="1484287"/>
            <a:chOff x="3209079" y="4661576"/>
            <a:chExt cx="1978604" cy="1484287"/>
          </a:xfrm>
        </p:grpSpPr>
        <p:pic>
          <p:nvPicPr>
            <p:cNvPr id="64514" name="Picture 2" descr="virus_gree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74325" y="4661576"/>
              <a:ext cx="1013358" cy="1091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15" name="Picture 3" descr="virus_gree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09079" y="4661576"/>
              <a:ext cx="1013358" cy="1091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6" name="Text Box 19"/>
            <p:cNvSpPr txBox="1">
              <a:spLocks noChangeArrowheads="1"/>
            </p:cNvSpPr>
            <p:nvPr/>
          </p:nvSpPr>
          <p:spPr bwMode="auto">
            <a:xfrm>
              <a:off x="3331679" y="5745753"/>
              <a:ext cx="76815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000" dirty="0">
                  <a:latin typeface="Calibri" pitchFamily="34" charset="0"/>
                  <a:cs typeface="Calibri" pitchFamily="34" charset="0"/>
                </a:rPr>
                <a:t>HPV 6 VLPs</a:t>
              </a:r>
              <a:endParaRPr lang="tr-TR" sz="1000" dirty="0">
                <a:latin typeface="Calibri" pitchFamily="34" charset="0"/>
                <a:cs typeface="Calibri" pitchFamily="34" charset="0"/>
              </a:endParaRPr>
            </a:p>
            <a:p>
              <a:r>
                <a:rPr lang="tr-TR" sz="1000" dirty="0">
                  <a:latin typeface="Calibri" pitchFamily="34" charset="0"/>
                  <a:cs typeface="Calibri" pitchFamily="34" charset="0"/>
                </a:rPr>
                <a:t>20 µg</a:t>
              </a:r>
              <a:endParaRPr lang="en-GB" sz="1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527" name="Text Box 22"/>
            <p:cNvSpPr txBox="1">
              <a:spLocks noChangeArrowheads="1"/>
            </p:cNvSpPr>
            <p:nvPr/>
          </p:nvSpPr>
          <p:spPr bwMode="auto">
            <a:xfrm>
              <a:off x="4264063" y="5736942"/>
              <a:ext cx="8338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000" dirty="0">
                  <a:latin typeface="Calibri" pitchFamily="34" charset="0"/>
                  <a:cs typeface="Calibri" pitchFamily="34" charset="0"/>
                </a:rPr>
                <a:t>HPV 11 VLPs</a:t>
              </a:r>
              <a:endParaRPr lang="tr-TR" sz="1000" dirty="0">
                <a:latin typeface="Calibri" pitchFamily="34" charset="0"/>
                <a:cs typeface="Calibri" pitchFamily="34" charset="0"/>
              </a:endParaRPr>
            </a:p>
            <a:p>
              <a:r>
                <a:rPr lang="tr-TR" sz="1000" dirty="0">
                  <a:latin typeface="Calibri" pitchFamily="34" charset="0"/>
                  <a:cs typeface="Calibri" pitchFamily="34" charset="0"/>
                </a:rPr>
                <a:t>40 µg</a:t>
              </a:r>
              <a:endParaRPr lang="en-GB" sz="10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64528" name="Text Box 23"/>
          <p:cNvSpPr txBox="1">
            <a:spLocks noChangeArrowheads="1"/>
          </p:cNvSpPr>
          <p:nvPr/>
        </p:nvSpPr>
        <p:spPr bwMode="auto">
          <a:xfrm>
            <a:off x="2729047" y="4269708"/>
            <a:ext cx="10307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 dirty="0">
                <a:latin typeface="Calibri" pitchFamily="34" charset="0"/>
                <a:cs typeface="Calibri" pitchFamily="34" charset="0"/>
              </a:rPr>
              <a:t>Antijenler</a:t>
            </a:r>
            <a:endParaRPr lang="en-GB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29" name="AutoShape 24"/>
          <p:cNvSpPr>
            <a:spLocks noChangeArrowheads="1"/>
          </p:cNvSpPr>
          <p:nvPr/>
        </p:nvSpPr>
        <p:spPr bwMode="auto">
          <a:xfrm>
            <a:off x="801980" y="3999547"/>
            <a:ext cx="7538538" cy="205161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00714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1" name="Text Box 26"/>
          <p:cNvSpPr txBox="1">
            <a:spLocks noChangeArrowheads="1"/>
          </p:cNvSpPr>
          <p:nvPr/>
        </p:nvSpPr>
        <p:spPr bwMode="auto">
          <a:xfrm>
            <a:off x="4015046" y="2363564"/>
            <a:ext cx="416286" cy="67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4000" dirty="0">
                <a:latin typeface="Calibri" pitchFamily="34" charset="0"/>
                <a:cs typeface="Calibri" pitchFamily="34" charset="0"/>
              </a:rPr>
              <a:t>+</a:t>
            </a:r>
          </a:p>
        </p:txBody>
      </p:sp>
      <p:sp>
        <p:nvSpPr>
          <p:cNvPr id="64532" name="AutoShape 28"/>
          <p:cNvSpPr>
            <a:spLocks noChangeAspect="1" noChangeArrowheads="1"/>
          </p:cNvSpPr>
          <p:nvPr/>
        </p:nvSpPr>
        <p:spPr bwMode="auto">
          <a:xfrm>
            <a:off x="1433449" y="1929053"/>
            <a:ext cx="2399583" cy="1523044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422E7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3" name="Text Box 33"/>
          <p:cNvSpPr txBox="1">
            <a:spLocks noChangeArrowheads="1"/>
          </p:cNvSpPr>
          <p:nvPr/>
        </p:nvSpPr>
        <p:spPr bwMode="auto">
          <a:xfrm>
            <a:off x="1718641" y="3255921"/>
            <a:ext cx="8338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dirty="0">
                <a:latin typeface="Calibri" pitchFamily="34" charset="0"/>
                <a:cs typeface="Calibri" pitchFamily="34" charset="0"/>
              </a:rPr>
              <a:t>HPV 16 VLPs</a:t>
            </a:r>
            <a:endParaRPr lang="tr-TR" sz="1000" dirty="0">
              <a:latin typeface="Calibri" pitchFamily="34" charset="0"/>
              <a:cs typeface="Calibri" pitchFamily="34" charset="0"/>
            </a:endParaRPr>
          </a:p>
          <a:p>
            <a:r>
              <a:rPr lang="tr-TR" sz="1000" dirty="0">
                <a:latin typeface="Calibri" pitchFamily="34" charset="0"/>
                <a:cs typeface="Calibri" pitchFamily="34" charset="0"/>
              </a:rPr>
              <a:t>20 µg</a:t>
            </a:r>
            <a:endParaRPr lang="en-GB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4" name="Text Box 36"/>
          <p:cNvSpPr txBox="1">
            <a:spLocks noChangeArrowheads="1"/>
          </p:cNvSpPr>
          <p:nvPr/>
        </p:nvSpPr>
        <p:spPr bwMode="auto">
          <a:xfrm>
            <a:off x="2680879" y="3250869"/>
            <a:ext cx="8338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dirty="0">
                <a:latin typeface="Calibri" pitchFamily="34" charset="0"/>
                <a:cs typeface="Calibri" pitchFamily="34" charset="0"/>
              </a:rPr>
              <a:t>HPV 18 VLPs</a:t>
            </a:r>
            <a:endParaRPr lang="tr-TR" sz="1000" dirty="0">
              <a:latin typeface="Calibri" pitchFamily="34" charset="0"/>
              <a:cs typeface="Calibri" pitchFamily="34" charset="0"/>
            </a:endParaRPr>
          </a:p>
          <a:p>
            <a:r>
              <a:rPr lang="tr-TR" sz="1000" dirty="0">
                <a:latin typeface="Calibri" pitchFamily="34" charset="0"/>
                <a:cs typeface="Calibri" pitchFamily="34" charset="0"/>
              </a:rPr>
              <a:t>20 µg</a:t>
            </a:r>
            <a:endParaRPr lang="en-GB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5" name="Text Box 37"/>
          <p:cNvSpPr txBox="1">
            <a:spLocks noChangeArrowheads="1"/>
          </p:cNvSpPr>
          <p:nvPr/>
        </p:nvSpPr>
        <p:spPr bwMode="auto">
          <a:xfrm>
            <a:off x="2156214" y="1971151"/>
            <a:ext cx="10307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 dirty="0">
                <a:latin typeface="Calibri" pitchFamily="34" charset="0"/>
                <a:cs typeface="Calibri" pitchFamily="34" charset="0"/>
              </a:rPr>
              <a:t>Antijenler</a:t>
            </a:r>
            <a:endParaRPr lang="en-GB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6" name="AutoShape 38"/>
          <p:cNvSpPr>
            <a:spLocks noChangeArrowheads="1"/>
          </p:cNvSpPr>
          <p:nvPr/>
        </p:nvSpPr>
        <p:spPr bwMode="auto">
          <a:xfrm>
            <a:off x="800476" y="1600927"/>
            <a:ext cx="7543049" cy="20751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422E7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7" name="Text Box 39"/>
          <p:cNvSpPr txBox="1">
            <a:spLocks noChangeArrowheads="1"/>
          </p:cNvSpPr>
          <p:nvPr/>
        </p:nvSpPr>
        <p:spPr bwMode="auto">
          <a:xfrm>
            <a:off x="4229955" y="1975662"/>
            <a:ext cx="36519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600" b="1" dirty="0">
                <a:latin typeface="Calibri" pitchFamily="34" charset="0"/>
                <a:cs typeface="Calibri" pitchFamily="34" charset="0"/>
              </a:rPr>
              <a:t>AS04 </a:t>
            </a:r>
            <a:r>
              <a:rPr lang="en-GB" sz="1600" b="1" dirty="0" err="1">
                <a:latin typeface="Calibri" pitchFamily="34" charset="0"/>
                <a:cs typeface="Calibri" pitchFamily="34" charset="0"/>
              </a:rPr>
              <a:t>adjuvan</a:t>
            </a:r>
            <a:endParaRPr lang="en-GB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8" name="AutoShape 40"/>
          <p:cNvSpPr>
            <a:spLocks noChangeArrowheads="1"/>
          </p:cNvSpPr>
          <p:nvPr/>
        </p:nvSpPr>
        <p:spPr bwMode="auto">
          <a:xfrm>
            <a:off x="5270375" y="3494195"/>
            <a:ext cx="2707799" cy="3668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422E7D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>
                <a:latin typeface="Calibri" pitchFamily="34" charset="0"/>
                <a:cs typeface="Calibri" pitchFamily="34" charset="0"/>
              </a:rPr>
              <a:t>AS04-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ihitiva eden aşı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39" name="AutoShape 41"/>
          <p:cNvSpPr>
            <a:spLocks noChangeArrowheads="1"/>
          </p:cNvSpPr>
          <p:nvPr/>
        </p:nvSpPr>
        <p:spPr bwMode="auto">
          <a:xfrm>
            <a:off x="5184676" y="5860221"/>
            <a:ext cx="2793499" cy="3668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7148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 b="1" dirty="0">
                <a:latin typeface="Calibri" pitchFamily="34" charset="0"/>
                <a:cs typeface="Calibri" pitchFamily="34" charset="0"/>
              </a:rPr>
              <a:t>AAHS-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ihitiva eden aşı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0" name="AutoShape 42"/>
          <p:cNvSpPr>
            <a:spLocks noChangeAspect="1" noChangeArrowheads="1"/>
          </p:cNvSpPr>
          <p:nvPr/>
        </p:nvSpPr>
        <p:spPr bwMode="auto">
          <a:xfrm>
            <a:off x="4557718" y="1975662"/>
            <a:ext cx="3082171" cy="143133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422E7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1" name="AutoShape 43"/>
          <p:cNvSpPr>
            <a:spLocks noChangeAspect="1" noChangeArrowheads="1"/>
          </p:cNvSpPr>
          <p:nvPr/>
        </p:nvSpPr>
        <p:spPr bwMode="auto">
          <a:xfrm>
            <a:off x="5730446" y="4349205"/>
            <a:ext cx="2113918" cy="1432834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14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2" name="Text Box 44"/>
          <p:cNvSpPr txBox="1">
            <a:spLocks noChangeArrowheads="1"/>
          </p:cNvSpPr>
          <p:nvPr/>
        </p:nvSpPr>
        <p:spPr bwMode="auto">
          <a:xfrm>
            <a:off x="5798103" y="4418366"/>
            <a:ext cx="20462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600" b="1" dirty="0" err="1">
                <a:latin typeface="Calibri" pitchFamily="34" charset="0"/>
                <a:cs typeface="Calibri" pitchFamily="34" charset="0"/>
              </a:rPr>
              <a:t>Adjuvan</a:t>
            </a:r>
            <a:r>
              <a:rPr lang="tr-TR" sz="1600" b="1" dirty="0">
                <a:latin typeface="Calibri" pitchFamily="34" charset="0"/>
                <a:cs typeface="Calibri" pitchFamily="34" charset="0"/>
              </a:rPr>
              <a:t> 225 µg</a:t>
            </a:r>
            <a:endParaRPr lang="en-GB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3" name="AutoShape 45"/>
          <p:cNvSpPr>
            <a:spLocks noChangeAspect="1" noChangeArrowheads="1"/>
          </p:cNvSpPr>
          <p:nvPr/>
        </p:nvSpPr>
        <p:spPr bwMode="auto">
          <a:xfrm>
            <a:off x="4708067" y="2325957"/>
            <a:ext cx="1159196" cy="954721"/>
          </a:xfrm>
          <a:prstGeom prst="roundRect">
            <a:avLst>
              <a:gd name="adj" fmla="val 16667"/>
            </a:avLst>
          </a:prstGeom>
          <a:solidFill>
            <a:srgbClr val="422E7D"/>
          </a:solidFill>
          <a:ln w="9525">
            <a:solidFill>
              <a:srgbClr val="422E7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4" name="AutoShape 46"/>
          <p:cNvSpPr>
            <a:spLocks noChangeAspect="1" noChangeArrowheads="1"/>
          </p:cNvSpPr>
          <p:nvPr/>
        </p:nvSpPr>
        <p:spPr bwMode="auto">
          <a:xfrm>
            <a:off x="6282229" y="2413625"/>
            <a:ext cx="1159197" cy="954721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5" name="Text Box 47"/>
          <p:cNvSpPr txBox="1">
            <a:spLocks noChangeArrowheads="1"/>
          </p:cNvSpPr>
          <p:nvPr/>
        </p:nvSpPr>
        <p:spPr bwMode="auto">
          <a:xfrm>
            <a:off x="5891639" y="2518424"/>
            <a:ext cx="369221" cy="55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 dirty="0">
                <a:latin typeface="Calibri" pitchFamily="34" charset="0"/>
                <a:cs typeface="Calibri" pitchFamily="34" charset="0"/>
              </a:rPr>
              <a:t>+</a:t>
            </a:r>
          </a:p>
        </p:txBody>
      </p:sp>
      <p:sp>
        <p:nvSpPr>
          <p:cNvPr id="64546" name="Text Box 48"/>
          <p:cNvSpPr txBox="1">
            <a:spLocks noChangeArrowheads="1"/>
          </p:cNvSpPr>
          <p:nvPr/>
        </p:nvSpPr>
        <p:spPr bwMode="auto">
          <a:xfrm>
            <a:off x="4741896" y="2326264"/>
            <a:ext cx="109153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Aluminium </a:t>
            </a:r>
            <a:r>
              <a:rPr lang="tr-TR" sz="1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tuzu</a:t>
            </a:r>
            <a:endParaRPr lang="en-GB" sz="14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sz="1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(Al(OH)</a:t>
            </a:r>
            <a:r>
              <a:rPr lang="en-GB" sz="1400" baseline="-250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n-GB" sz="1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tr-TR" sz="14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tr-TR" sz="1400" b="1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500 µg</a:t>
            </a:r>
            <a:endParaRPr lang="en-GB" sz="1400" b="1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7" name="Text Box 49"/>
          <p:cNvSpPr txBox="1">
            <a:spLocks noChangeArrowheads="1"/>
          </p:cNvSpPr>
          <p:nvPr/>
        </p:nvSpPr>
        <p:spPr bwMode="white">
          <a:xfrm>
            <a:off x="6179991" y="2413932"/>
            <a:ext cx="13636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00" dirty="0" err="1">
                <a:solidFill>
                  <a:srgbClr val="422E7D"/>
                </a:solidFill>
                <a:latin typeface="Calibri" pitchFamily="34" charset="0"/>
                <a:cs typeface="Calibri" pitchFamily="34" charset="0"/>
              </a:rPr>
              <a:t>Immun</a:t>
            </a:r>
            <a:r>
              <a:rPr lang="tr-TR" sz="1200" dirty="0">
                <a:solidFill>
                  <a:srgbClr val="422E7D"/>
                </a:solidFill>
                <a:latin typeface="Calibri" pitchFamily="34" charset="0"/>
                <a:cs typeface="Calibri" pitchFamily="34" charset="0"/>
              </a:rPr>
              <a:t> sistem uyarıcı</a:t>
            </a:r>
          </a:p>
          <a:p>
            <a:pPr algn="ctr"/>
            <a:r>
              <a:rPr lang="en-GB" b="1" dirty="0">
                <a:solidFill>
                  <a:srgbClr val="422E7D"/>
                </a:solidFill>
                <a:latin typeface="Calibri" pitchFamily="34" charset="0"/>
                <a:cs typeface="Calibri" pitchFamily="34" charset="0"/>
              </a:rPr>
              <a:t>MPL</a:t>
            </a:r>
            <a:endParaRPr lang="tr-TR" b="1" dirty="0">
              <a:solidFill>
                <a:srgbClr val="422E7D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tr-TR" sz="1200" b="1" dirty="0">
                <a:solidFill>
                  <a:srgbClr val="422E7D"/>
                </a:solidFill>
                <a:latin typeface="Calibri" pitchFamily="34" charset="0"/>
                <a:cs typeface="Calibri" pitchFamily="34" charset="0"/>
              </a:rPr>
              <a:t>50 µg</a:t>
            </a:r>
            <a:endParaRPr lang="en-GB" b="1" dirty="0">
              <a:solidFill>
                <a:srgbClr val="422E7D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8" name="Text Box 50"/>
          <p:cNvSpPr txBox="1">
            <a:spLocks noChangeArrowheads="1"/>
          </p:cNvSpPr>
          <p:nvPr/>
        </p:nvSpPr>
        <p:spPr bwMode="auto">
          <a:xfrm>
            <a:off x="3795287" y="1537628"/>
            <a:ext cx="15338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b="1" dirty="0" err="1">
                <a:latin typeface="Calibri" pitchFamily="34" charset="0"/>
                <a:cs typeface="Calibri" pitchFamily="34" charset="0"/>
              </a:rPr>
              <a:t>Cervarix</a:t>
            </a:r>
            <a:r>
              <a:rPr lang="en-GB" sz="2800" b="1" baseline="30000" dirty="0">
                <a:latin typeface="Calibri" pitchFamily="34" charset="0"/>
                <a:cs typeface="Calibri" pitchFamily="34" charset="0"/>
              </a:rPr>
              <a:t>®</a:t>
            </a:r>
            <a:endParaRPr lang="en-US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49" name="Text Box 51"/>
          <p:cNvSpPr txBox="1">
            <a:spLocks noChangeArrowheads="1"/>
          </p:cNvSpPr>
          <p:nvPr/>
        </p:nvSpPr>
        <p:spPr bwMode="auto">
          <a:xfrm>
            <a:off x="3800317" y="3861048"/>
            <a:ext cx="1526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b="1" dirty="0" err="1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Gardasil</a:t>
            </a:r>
            <a:r>
              <a:rPr lang="en-US" sz="2800" b="1" baseline="30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®</a:t>
            </a:r>
          </a:p>
        </p:txBody>
      </p:sp>
      <p:sp>
        <p:nvSpPr>
          <p:cNvPr id="64550" name="Text Box 38"/>
          <p:cNvSpPr txBox="1">
            <a:spLocks noChangeArrowheads="1"/>
          </p:cNvSpPr>
          <p:nvPr/>
        </p:nvSpPr>
        <p:spPr bwMode="auto">
          <a:xfrm>
            <a:off x="792867" y="3722548"/>
            <a:ext cx="2143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dirty="0">
                <a:latin typeface="Calibri" pitchFamily="34" charset="0"/>
                <a:cs typeface="Calibri" pitchFamily="34" charset="0"/>
              </a:rPr>
              <a:t>MPL = </a:t>
            </a:r>
            <a:r>
              <a:rPr lang="en-GB" sz="1200" dirty="0" err="1">
                <a:latin typeface="Calibri" pitchFamily="34" charset="0"/>
                <a:cs typeface="Calibri" pitchFamily="34" charset="0"/>
              </a:rPr>
              <a:t>monophosphoryl</a:t>
            </a:r>
            <a:r>
              <a:rPr lang="en-GB" sz="1200" dirty="0">
                <a:latin typeface="Calibri" pitchFamily="34" charset="0"/>
                <a:cs typeface="Calibri" pitchFamily="34" charset="0"/>
              </a:rPr>
              <a:t> lipid A</a:t>
            </a:r>
            <a:endParaRPr lang="en-US" sz="1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9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Gardasil</a:t>
            </a:r>
            <a:r>
              <a:rPr lang="tr-TR" sz="3200" dirty="0" smtClean="0"/>
              <a:t> </a:t>
            </a:r>
            <a:r>
              <a:rPr lang="tr-TR" sz="3200" dirty="0" err="1" smtClean="0"/>
              <a:t>vs</a:t>
            </a:r>
            <a:r>
              <a:rPr lang="tr-TR" sz="3200" dirty="0" smtClean="0"/>
              <a:t> G</a:t>
            </a:r>
            <a:r>
              <a:rPr lang="en-GB" sz="3200" dirty="0" err="1" smtClean="0"/>
              <a:t>ardasil</a:t>
            </a:r>
            <a:r>
              <a:rPr lang="en-US" sz="3200" baseline="30000" dirty="0">
                <a:ea typeface="Arial" pitchFamily="34" charset="0"/>
                <a:cs typeface="Calibri" pitchFamily="34" charset="0"/>
              </a:rPr>
              <a:t>®</a:t>
            </a:r>
            <a:r>
              <a:rPr lang="tr-TR" sz="3200" dirty="0" smtClean="0"/>
              <a:t>9</a:t>
            </a:r>
            <a:endParaRPr lang="tr-TR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8" t="37801" r="20747" b="26323"/>
          <a:stretch/>
        </p:blipFill>
        <p:spPr bwMode="auto">
          <a:xfrm>
            <a:off x="539552" y="2808394"/>
            <a:ext cx="8103233" cy="371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3" t="57354" r="20747" b="19551"/>
          <a:stretch/>
        </p:blipFill>
        <p:spPr bwMode="auto">
          <a:xfrm>
            <a:off x="1979712" y="1125032"/>
            <a:ext cx="5360781" cy="158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3"/>
          <p:cNvSpPr txBox="1">
            <a:spLocks/>
          </p:cNvSpPr>
          <p:nvPr/>
        </p:nvSpPr>
        <p:spPr>
          <a:xfrm>
            <a:off x="6156176" y="3010942"/>
            <a:ext cx="216024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smtClean="0"/>
              <a:t>G</a:t>
            </a:r>
            <a:r>
              <a:rPr lang="en-GB" sz="3200" smtClean="0"/>
              <a:t>ardasil</a:t>
            </a:r>
            <a:r>
              <a:rPr lang="en-US" sz="3200" baseline="30000" smtClean="0">
                <a:ea typeface="Arial" pitchFamily="34" charset="0"/>
                <a:cs typeface="Calibri" pitchFamily="34" charset="0"/>
              </a:rPr>
              <a:t>®</a:t>
            </a:r>
            <a:r>
              <a:rPr lang="tr-TR" sz="3200" smtClean="0"/>
              <a:t>9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9464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Gardasil</a:t>
            </a:r>
            <a:r>
              <a:rPr lang="tr-TR" sz="3200" dirty="0" smtClean="0"/>
              <a:t> </a:t>
            </a:r>
            <a:r>
              <a:rPr lang="tr-TR" sz="3200" dirty="0" err="1" smtClean="0"/>
              <a:t>vs</a:t>
            </a:r>
            <a:r>
              <a:rPr lang="tr-TR" sz="3200" dirty="0" smtClean="0"/>
              <a:t> Gardasil9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Gardasil9’da antijen yükü 2 kattan fazla</a:t>
            </a:r>
          </a:p>
          <a:p>
            <a:r>
              <a:rPr lang="tr-TR" sz="2800" dirty="0" smtClean="0"/>
              <a:t>Gardasil9’da </a:t>
            </a:r>
            <a:r>
              <a:rPr lang="tr-TR" sz="2800" dirty="0" err="1" smtClean="0"/>
              <a:t>aluminyum</a:t>
            </a:r>
            <a:r>
              <a:rPr lang="tr-TR" sz="2800" dirty="0" smtClean="0"/>
              <a:t> içeriği 2 kattan fazla</a:t>
            </a:r>
          </a:p>
          <a:p>
            <a:r>
              <a:rPr lang="tr-TR" sz="2800" dirty="0" smtClean="0"/>
              <a:t>Gardasil9’da antikor cevabını sürdürebilmek için HPV 16 ve 18 </a:t>
            </a:r>
            <a:r>
              <a:rPr lang="tr-TR" sz="2800" dirty="0" err="1" smtClean="0"/>
              <a:t>VLPs</a:t>
            </a:r>
            <a:r>
              <a:rPr lang="tr-TR" sz="2800" dirty="0" smtClean="0"/>
              <a:t> konsantrasyonları daha yüksek</a:t>
            </a:r>
            <a:endParaRPr lang="tr-TR" sz="2800" dirty="0"/>
          </a:p>
        </p:txBody>
      </p:sp>
      <p:pic>
        <p:nvPicPr>
          <p:cNvPr id="1026" name="Picture 2" descr="gardasil vs gardasil9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82871"/>
            <a:ext cx="3886270" cy="235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ardasil ile ilgili görsel sonucu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9" r="3689"/>
          <a:stretch/>
        </p:blipFill>
        <p:spPr bwMode="auto">
          <a:xfrm>
            <a:off x="467544" y="3682871"/>
            <a:ext cx="3950208" cy="233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erazi ile ilgili görsel sonucu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97370"/>
            <a:ext cx="1584176" cy="182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45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Al</a:t>
            </a:r>
            <a:r>
              <a:rPr lang="tr-TR" sz="3200" dirty="0" smtClean="0"/>
              <a:t>ü</a:t>
            </a:r>
            <a:r>
              <a:rPr lang="en-US" sz="3200" dirty="0" smtClean="0"/>
              <a:t>min</a:t>
            </a:r>
            <a:r>
              <a:rPr lang="tr-TR" sz="3200" dirty="0" smtClean="0"/>
              <a:t>y</a:t>
            </a:r>
            <a:r>
              <a:rPr lang="en-US" sz="3200" dirty="0" smtClean="0"/>
              <a:t>um </a:t>
            </a:r>
            <a:r>
              <a:rPr lang="tr-TR" sz="3200" dirty="0" smtClean="0"/>
              <a:t>güvenli mi?</a:t>
            </a:r>
            <a:endParaRPr lang="en-US" sz="3200" dirty="0"/>
          </a:p>
        </p:txBody>
      </p:sp>
      <p:graphicFrame>
        <p:nvGraphicFramePr>
          <p:cNvPr id="11" name="İçerik Yer Tutucusu 10">
            <a:extLst>
              <a:ext uri="{FF2B5EF4-FFF2-40B4-BE49-F238E27FC236}">
                <a16:creationId xmlns:a16="http://schemas.microsoft.com/office/drawing/2014/main" xmlns="" id="{3AD36B64-3C70-46A0-A8B8-901CC1D639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5526094"/>
              </p:ext>
            </p:extLst>
          </p:nvPr>
        </p:nvGraphicFramePr>
        <p:xfrm>
          <a:off x="539552" y="1696326"/>
          <a:ext cx="8136904" cy="4162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Alt Bilgi Yer Tutucusu 9">
            <a:extLst>
              <a:ext uri="{FF2B5EF4-FFF2-40B4-BE49-F238E27FC236}">
                <a16:creationId xmlns:a16="http://schemas.microsoft.com/office/drawing/2014/main" xmlns="" id="{D28C6872-0D73-4526-BFCC-72A0E7065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Principi N, Vaccine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837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010942"/>
            <a:ext cx="8229600" cy="70609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İmmunojenisite</a:t>
            </a:r>
            <a:r>
              <a:rPr lang="tr-TR" sz="3200" dirty="0" smtClean="0"/>
              <a:t> </a:t>
            </a:r>
            <a:r>
              <a:rPr lang="tr-TR" sz="3200" dirty="0" smtClean="0"/>
              <a:t>ve etkinlikleri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54340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22464"/>
            <a:ext cx="8841290" cy="473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9 İçerik Yer Tutucusu"/>
          <p:cNvSpPr txBox="1">
            <a:spLocks/>
          </p:cNvSpPr>
          <p:nvPr/>
        </p:nvSpPr>
        <p:spPr>
          <a:xfrm>
            <a:off x="251520" y="6067646"/>
            <a:ext cx="8712968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Doğal enfeksiyon &gt;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seropozitif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cut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tr-T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00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65403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r-TR" sz="3200" dirty="0"/>
              <a:t>Doğal </a:t>
            </a:r>
            <a:r>
              <a:rPr lang="tr-TR" sz="3200" dirty="0" smtClean="0"/>
              <a:t>enfeksiyon koruma sağlar mı?</a:t>
            </a:r>
            <a:endParaRPr lang="tr-TR" sz="3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tr-TR" sz="1600" dirty="0" err="1">
                <a:solidFill>
                  <a:schemeClr val="tx1"/>
                </a:solidFill>
              </a:rPr>
              <a:t>Viscidi</a:t>
            </a:r>
            <a:r>
              <a:rPr lang="tr-TR" sz="1600" dirty="0">
                <a:solidFill>
                  <a:schemeClr val="tx1"/>
                </a:solidFill>
              </a:rPr>
              <a:t> RP, CEBP, 2004</a:t>
            </a:r>
          </a:p>
        </p:txBody>
      </p:sp>
      <p:graphicFrame>
        <p:nvGraphicFramePr>
          <p:cNvPr id="3074" name="Object 2"/>
          <p:cNvGraphicFramePr>
            <a:graphicFrameLocks noGrp="1" noChangeAspect="1"/>
          </p:cNvGraphicFramePr>
          <p:nvPr>
            <p:extLst/>
          </p:nvPr>
        </p:nvGraphicFramePr>
        <p:xfrm>
          <a:off x="785786" y="1350559"/>
          <a:ext cx="8002862" cy="4166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Worksheet" r:id="rId3" imgW="6686685" imgH="2743200" progId="">
                  <p:embed/>
                </p:oleObj>
              </mc:Choice>
              <mc:Fallback>
                <p:oleObj name="Worksheet" r:id="rId3" imgW="6686685" imgH="2743200" progId="">
                  <p:embed/>
                  <p:pic>
                    <p:nvPicPr>
                      <p:cNvPr id="0" name="Picture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350559"/>
                        <a:ext cx="8002862" cy="41666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304800" y="785794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2400" b="1" dirty="0" smtClean="0">
                <a:solidFill>
                  <a:schemeClr val="tx2"/>
                </a:solidFill>
                <a:latin typeface="Calibri" pitchFamily="34" charset="0"/>
                <a:ea typeface="ＭＳ Ｐゴシック"/>
                <a:cs typeface="ＭＳ Ｐゴシック"/>
              </a:rPr>
              <a:t>7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  <a:ea typeface="ＭＳ Ｐゴシック"/>
                <a:cs typeface="ＭＳ Ｐゴシック"/>
              </a:rPr>
              <a:t>,04</a:t>
            </a:r>
            <a:r>
              <a:rPr lang="tr-TR" sz="2400" b="1" dirty="0" smtClean="0">
                <a:solidFill>
                  <a:schemeClr val="tx2"/>
                </a:solidFill>
                <a:latin typeface="Calibri" pitchFamily="34" charset="0"/>
                <a:ea typeface="ＭＳ Ｐゴシック"/>
                <a:cs typeface="ＭＳ Ｐゴシック"/>
              </a:rPr>
              <a:t>6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  <a:ea typeface="ＭＳ Ｐゴシック"/>
                <a:cs typeface="ＭＳ Ｐゴシック"/>
              </a:rPr>
              <a:t> </a:t>
            </a:r>
            <a:r>
              <a:rPr lang="tr-TR" sz="24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kadın</a:t>
            </a:r>
            <a:r>
              <a:rPr lang="en-US" sz="2400" b="1" dirty="0">
                <a:solidFill>
                  <a:schemeClr val="tx2"/>
                </a:solidFill>
                <a:latin typeface="Calibri" pitchFamily="34" charset="0"/>
                <a:ea typeface="ＭＳ Ｐゴシック"/>
                <a:cs typeface="ＭＳ Ｐゴシック"/>
              </a:rPr>
              <a:t> Guanacaste, Costa Rica NCI </a:t>
            </a:r>
            <a:r>
              <a:rPr lang="tr-TR" sz="24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Çalışması</a:t>
            </a:r>
            <a:endParaRPr lang="en-US" sz="24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3593" y="1945331"/>
            <a:ext cx="430887" cy="3481081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 eaLnBrk="0" hangingPunct="0">
              <a:defRPr/>
            </a:pPr>
            <a:r>
              <a:rPr lang="tr-TR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Tipe özgü HPV enfeksiyonlarının hızı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 (%)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314" y="5643579"/>
            <a:ext cx="8715404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tr-TR"/>
            </a:defPPr>
            <a:lvl1pPr algn="l">
              <a:defRPr sz="1400" cap="none" spc="60" baseline="0">
                <a:latin typeface="Calibri" pitchFamily="34" charset="0"/>
                <a:cs typeface="Calibri" pitchFamily="34" charset="0"/>
              </a:defRPr>
            </a:lvl1pPr>
          </a:lstStyle>
          <a:p>
            <a:pPr algn="ctr"/>
            <a:r>
              <a:rPr lang="tr-TR" sz="2000" dirty="0"/>
              <a:t>Tekrarlayan,</a:t>
            </a:r>
            <a:r>
              <a:rPr lang="en-US" sz="2000" dirty="0"/>
              <a:t> </a:t>
            </a:r>
            <a:r>
              <a:rPr lang="tr-TR" sz="2000" dirty="0"/>
              <a:t>tipe özgü doğal </a:t>
            </a:r>
            <a:r>
              <a:rPr lang="en-US" sz="2000" dirty="0"/>
              <a:t>HPV</a:t>
            </a:r>
            <a:r>
              <a:rPr lang="tr-TR" sz="2000" dirty="0"/>
              <a:t> enfeksiyonları 5 yıllık takipten sonra,</a:t>
            </a:r>
          </a:p>
          <a:p>
            <a:pPr algn="ctr"/>
            <a:r>
              <a:rPr lang="tr-TR" sz="2000" dirty="0"/>
              <a:t>tipe özgü </a:t>
            </a:r>
            <a:r>
              <a:rPr lang="tr-TR" sz="2000" dirty="0" err="1"/>
              <a:t>serolojik</a:t>
            </a:r>
            <a:r>
              <a:rPr lang="tr-TR" sz="2000" dirty="0"/>
              <a:t> durumdan bağımsız olarak kadınlarda eşit olarak görülür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05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1" t="28666" r="47624" b="18000"/>
          <a:stretch/>
        </p:blipFill>
        <p:spPr bwMode="auto">
          <a:xfrm>
            <a:off x="-61233" y="0"/>
            <a:ext cx="9205234" cy="688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07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ervarix ile ilgili görsel sonucu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3" b="14597"/>
          <a:stretch/>
        </p:blipFill>
        <p:spPr bwMode="auto">
          <a:xfrm>
            <a:off x="63290" y="639366"/>
            <a:ext cx="8973206" cy="602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27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</p:spPr>
        <p:txBody>
          <a:bodyPr>
            <a:normAutofit/>
          </a:bodyPr>
          <a:lstStyle/>
          <a:p>
            <a:r>
              <a:rPr lang="tr-TR" sz="3200" dirty="0"/>
              <a:t>HPV İlişkili Kanser İnsidans ve Dağılımı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z="1600" dirty="0" err="1" smtClean="0">
                <a:solidFill>
                  <a:schemeClr val="tx1"/>
                </a:solidFill>
              </a:rPr>
              <a:t>Parkin</a:t>
            </a:r>
            <a:r>
              <a:rPr lang="tr-TR" sz="1600" dirty="0" smtClean="0">
                <a:solidFill>
                  <a:schemeClr val="tx1"/>
                </a:solidFill>
              </a:rPr>
              <a:t> </a:t>
            </a:r>
            <a:r>
              <a:rPr lang="tr-TR" sz="1600" dirty="0">
                <a:solidFill>
                  <a:schemeClr val="tx1"/>
                </a:solidFill>
              </a:rPr>
              <a:t>DM, Int J Cancer, 2006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8" t="34630" r="25338" b="41111"/>
          <a:stretch/>
        </p:blipFill>
        <p:spPr bwMode="auto">
          <a:xfrm>
            <a:off x="140193" y="976185"/>
            <a:ext cx="8896303" cy="5117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56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124744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Bivalan</a:t>
            </a:r>
            <a:r>
              <a:rPr lang="tr-TR" sz="3200" dirty="0" smtClean="0"/>
              <a:t> aşı, 9.4 yıllık takip</a:t>
            </a:r>
            <a:br>
              <a:rPr lang="tr-TR" sz="3200" dirty="0" smtClean="0"/>
            </a:br>
            <a:r>
              <a:rPr lang="tr-TR" sz="3200" dirty="0" smtClean="0"/>
              <a:t>HPV 16 ve 18 </a:t>
            </a:r>
            <a:r>
              <a:rPr lang="tr-TR" sz="3200" dirty="0" err="1" smtClean="0"/>
              <a:t>nötralizan</a:t>
            </a:r>
            <a:r>
              <a:rPr lang="tr-TR" sz="3200" dirty="0" smtClean="0"/>
              <a:t> antikorlar</a:t>
            </a:r>
            <a:endParaRPr lang="tr-TR" sz="3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0" t="30666" r="27750" b="25556"/>
          <a:stretch/>
        </p:blipFill>
        <p:spPr bwMode="auto">
          <a:xfrm>
            <a:off x="107504" y="1268760"/>
            <a:ext cx="8961989" cy="4823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411760" y="6381328"/>
            <a:ext cx="451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err="1" smtClean="0"/>
              <a:t>Naud</a:t>
            </a:r>
            <a:r>
              <a:rPr lang="tr-TR" sz="1600" dirty="0" smtClean="0"/>
              <a:t> PS et al. Human </a:t>
            </a:r>
            <a:r>
              <a:rPr lang="tr-TR" sz="1600" dirty="0" err="1" smtClean="0"/>
              <a:t>Vaccines</a:t>
            </a:r>
            <a:r>
              <a:rPr lang="tr-TR" sz="1600" dirty="0" smtClean="0"/>
              <a:t> &amp; </a:t>
            </a:r>
            <a:r>
              <a:rPr lang="tr-TR" sz="1600" dirty="0" err="1" smtClean="0"/>
              <a:t>Therapeutics</a:t>
            </a:r>
            <a:r>
              <a:rPr lang="tr-TR" sz="1600" dirty="0" smtClean="0"/>
              <a:t> 2014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59421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778098"/>
          </a:xfrm>
          <a:noFill/>
          <a:ln/>
        </p:spPr>
        <p:txBody>
          <a:bodyPr>
            <a:normAutofit/>
          </a:bodyPr>
          <a:lstStyle/>
          <a:p>
            <a:r>
              <a:rPr lang="en-GB" sz="3200" dirty="0" err="1"/>
              <a:t>Cervarix</a:t>
            </a:r>
            <a:r>
              <a:rPr lang="en-GB" sz="3200" baseline="30000" dirty="0"/>
              <a:t>®</a:t>
            </a:r>
            <a:r>
              <a:rPr lang="tr-TR" sz="3200" dirty="0"/>
              <a:t>’in</a:t>
            </a:r>
            <a:r>
              <a:rPr lang="en-GB" sz="3200" dirty="0"/>
              <a:t> </a:t>
            </a:r>
            <a:r>
              <a:rPr lang="en-GB" sz="3200" dirty="0" smtClean="0"/>
              <a:t>CIN</a:t>
            </a:r>
            <a:r>
              <a:rPr lang="tr-TR" sz="3200" dirty="0" smtClean="0"/>
              <a:t>2+ Lezyon </a:t>
            </a:r>
            <a:r>
              <a:rPr lang="tr-TR" sz="3200" dirty="0"/>
              <a:t>Etkinliği</a:t>
            </a:r>
            <a:endParaRPr lang="en-US" sz="32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272935"/>
              </p:ext>
            </p:extLst>
          </p:nvPr>
        </p:nvGraphicFramePr>
        <p:xfrm>
          <a:off x="179512" y="1052736"/>
          <a:ext cx="8784977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936104"/>
                <a:gridCol w="2952328"/>
                <a:gridCol w="936104"/>
                <a:gridCol w="1080120"/>
                <a:gridCol w="1152129"/>
              </a:tblGrid>
              <a:tr h="370840">
                <a:tc rowSpan="2">
                  <a:txBody>
                    <a:bodyPr/>
                    <a:lstStyle/>
                    <a:p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Takip süresi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tr-TR" sz="2000" dirty="0" smtClean="0"/>
                    </a:p>
                    <a:p>
                      <a:pPr algn="ctr"/>
                      <a:r>
                        <a:rPr lang="tr-TR" sz="2000" dirty="0" smtClean="0"/>
                        <a:t>Çalışma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CIN2+ </a:t>
                      </a:r>
                    </a:p>
                    <a:p>
                      <a:pPr algn="ctr"/>
                      <a:r>
                        <a:rPr lang="tr-TR" sz="2000" dirty="0" smtClean="0"/>
                        <a:t>lezyon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Aşı Etkinliği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Aşı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Kontrol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%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Başlangıç etkinlik çalışması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2.3yıl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Harper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D et al.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Lancet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2004</a:t>
                      </a:r>
                      <a:endParaRPr lang="tr-TR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3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endParaRPr lang="tr-TR" sz="2000" dirty="0" smtClean="0"/>
                    </a:p>
                    <a:p>
                      <a:r>
                        <a:rPr lang="tr-TR" sz="2000" dirty="0" smtClean="0"/>
                        <a:t>Başlangıç ve uzatılmış çalışmaların kombine analizi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4.5 yıl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Harper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D et al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Lancet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2006</a:t>
                      </a:r>
                      <a:endParaRPr lang="tr-TR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5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6.4 yıl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Harper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DM SGO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2008</a:t>
                      </a:r>
                      <a:endParaRPr lang="tr-TR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7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8.4 yıl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Roteli-Martins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CM, Hum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Vaccin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Immunother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. 2012</a:t>
                      </a:r>
                      <a:endParaRPr lang="tr-TR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9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9.4 yıl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Naud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PS, Hum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Vaccin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1800" dirty="0" err="1" smtClean="0">
                          <a:solidFill>
                            <a:schemeClr val="tx1"/>
                          </a:solidFill>
                        </a:rPr>
                        <a:t>Immunother</a:t>
                      </a: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. 2014</a:t>
                      </a:r>
                      <a:endParaRPr lang="tr-TR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100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2804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60474"/>
            <a:ext cx="7772400" cy="86427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Costa</a:t>
            </a:r>
            <a:r>
              <a:rPr lang="tr-TR" sz="3200" dirty="0" smtClean="0"/>
              <a:t> Rica Çalışması</a:t>
            </a:r>
            <a:endParaRPr lang="tr-TR" sz="3200" dirty="0"/>
          </a:p>
        </p:txBody>
      </p:sp>
      <p:graphicFrame>
        <p:nvGraphicFramePr>
          <p:cNvPr id="4" name="Tablo Yer Tutucusu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516885351"/>
              </p:ext>
            </p:extLst>
          </p:nvPr>
        </p:nvGraphicFramePr>
        <p:xfrm>
          <a:off x="251520" y="2671936"/>
          <a:ext cx="8568952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6"/>
                <a:gridCol w="2016224"/>
                <a:gridCol w="2016224"/>
                <a:gridCol w="151216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Takip: 4 yıl</a:t>
                      </a:r>
                    </a:p>
                    <a:p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Kontrol</a:t>
                      </a:r>
                    </a:p>
                    <a:p>
                      <a:pPr algn="ctr"/>
                      <a:r>
                        <a:rPr lang="tr-TR" sz="2800" dirty="0" smtClean="0"/>
                        <a:t>(n=2677)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Aşı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(n=2635)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Etkinlik</a:t>
                      </a:r>
                    </a:p>
                    <a:p>
                      <a:pPr algn="ctr"/>
                      <a:r>
                        <a:rPr lang="tr-TR" sz="2800" dirty="0" smtClean="0"/>
                        <a:t>%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HPV 16/18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3.7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0.4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89.8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Tüm </a:t>
                      </a:r>
                      <a:r>
                        <a:rPr lang="tr-TR" sz="2800" dirty="0" err="1" smtClean="0"/>
                        <a:t>onkojenik</a:t>
                      </a:r>
                      <a:r>
                        <a:rPr lang="tr-TR" sz="2800" dirty="0" smtClean="0"/>
                        <a:t> HPV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12.2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4.2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66.0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2927896" y="6300028"/>
            <a:ext cx="29353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dirty="0" err="1"/>
              <a:t>Hildesheim</a:t>
            </a:r>
            <a:r>
              <a:rPr lang="tr-TR" sz="1600" dirty="0"/>
              <a:t> A. et al, </a:t>
            </a:r>
            <a:r>
              <a:rPr lang="tr-TR" sz="1600" dirty="0" err="1"/>
              <a:t>Vaccine</a:t>
            </a:r>
            <a:r>
              <a:rPr lang="tr-TR" sz="1600" dirty="0"/>
              <a:t> 2014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892672" y="1537628"/>
            <a:ext cx="5415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2800" dirty="0">
                <a:solidFill>
                  <a:prstClr val="black"/>
                </a:solidFill>
              </a:rPr>
              <a:t>CIN2+ </a:t>
            </a:r>
            <a:r>
              <a:rPr lang="tr-TR" sz="2800" dirty="0" smtClean="0">
                <a:solidFill>
                  <a:prstClr val="black"/>
                </a:solidFill>
              </a:rPr>
              <a:t>lezyon (/1000)</a:t>
            </a:r>
            <a:endParaRPr lang="tr-TR" sz="2800" dirty="0">
              <a:solidFill>
                <a:prstClr val="black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83568" y="1609636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18-25y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246733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01960"/>
            <a:ext cx="8820472" cy="706760"/>
          </a:xfrm>
          <a:ln/>
        </p:spPr>
        <p:txBody>
          <a:bodyPr>
            <a:normAutofit/>
          </a:bodyPr>
          <a:lstStyle/>
          <a:p>
            <a:r>
              <a:rPr lang="en-GB" sz="3200" dirty="0" err="1"/>
              <a:t>Cervarix</a:t>
            </a:r>
            <a:r>
              <a:rPr lang="en-GB" sz="3200" baseline="30000" dirty="0"/>
              <a:t>®</a:t>
            </a:r>
            <a:r>
              <a:rPr lang="tr-TR" sz="3200" dirty="0"/>
              <a:t>’in </a:t>
            </a:r>
            <a:r>
              <a:rPr lang="tr-TR" sz="3200" dirty="0" err="1" smtClean="0"/>
              <a:t>Kolposkopi</a:t>
            </a:r>
            <a:r>
              <a:rPr lang="tr-TR" sz="3200" dirty="0" smtClean="0"/>
              <a:t> </a:t>
            </a:r>
            <a:r>
              <a:rPr lang="tr-TR" sz="3200" dirty="0"/>
              <a:t>ve </a:t>
            </a:r>
            <a:r>
              <a:rPr lang="tr-TR" sz="3200" dirty="0" smtClean="0"/>
              <a:t>Prosedürlere </a:t>
            </a:r>
            <a:r>
              <a:rPr lang="tr-TR" sz="3200" dirty="0"/>
              <a:t>Etkisi</a:t>
            </a:r>
            <a:endParaRPr lang="en-US" sz="3200" dirty="0"/>
          </a:p>
        </p:txBody>
      </p:sp>
      <p:sp>
        <p:nvSpPr>
          <p:cNvPr id="932929" name="Text Box 80"/>
          <p:cNvSpPr txBox="1">
            <a:spLocks noChangeArrowheads="1"/>
          </p:cNvSpPr>
          <p:nvPr/>
        </p:nvSpPr>
        <p:spPr bwMode="auto">
          <a:xfrm>
            <a:off x="215776" y="6494046"/>
            <a:ext cx="8748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marL="342900" indent="-342900" algn="ctr"/>
            <a:r>
              <a:rPr lang="da-DK" sz="16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Paavonen J, et al. Lancet </a:t>
            </a:r>
            <a:r>
              <a:rPr lang="da-DK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2009</a:t>
            </a:r>
            <a:r>
              <a:rPr lang="tr-TR" sz="16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(PATRICIA)</a:t>
            </a:r>
            <a:endParaRPr lang="da-DK" sz="16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32930" name="Text Box 66"/>
          <p:cNvSpPr txBox="1">
            <a:spLocks noChangeArrowheads="1"/>
          </p:cNvSpPr>
          <p:nvPr/>
        </p:nvSpPr>
        <p:spPr bwMode="auto">
          <a:xfrm>
            <a:off x="179512" y="2646087"/>
            <a:ext cx="1280195" cy="350865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  <a:effectLst/>
        </p:spPr>
        <p:txBody>
          <a:bodyPr wrap="square" lIns="82296" tIns="36576" rIns="82296" bIns="36576">
            <a:spAutoFit/>
          </a:bodyPr>
          <a:lstStyle/>
          <a:p>
            <a:pPr algn="ctr" eaLnBrk="0" hangingPunct="0"/>
            <a:r>
              <a:rPr lang="en-GB" b="1" dirty="0">
                <a:latin typeface="Calibri" pitchFamily="34" charset="0"/>
                <a:cs typeface="Calibri" pitchFamily="34" charset="0"/>
              </a:rPr>
              <a:t>TVC-naïve</a:t>
            </a:r>
          </a:p>
        </p:txBody>
      </p:sp>
      <p:sp>
        <p:nvSpPr>
          <p:cNvPr id="932931" name="Text Box 67"/>
          <p:cNvSpPr txBox="1">
            <a:spLocks noChangeArrowheads="1"/>
          </p:cNvSpPr>
          <p:nvPr/>
        </p:nvSpPr>
        <p:spPr bwMode="auto">
          <a:xfrm>
            <a:off x="323528" y="5166367"/>
            <a:ext cx="784113" cy="350865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  <a:effectLst/>
        </p:spPr>
        <p:txBody>
          <a:bodyPr wrap="square" lIns="82296" tIns="36576" rIns="82296" bIns="36576">
            <a:spAutoFit/>
          </a:bodyPr>
          <a:lstStyle/>
          <a:p>
            <a:pPr algn="ctr" eaLnBrk="0" hangingPunct="0"/>
            <a:r>
              <a:rPr lang="en-GB" b="1" dirty="0">
                <a:latin typeface="Calibri" pitchFamily="34" charset="0"/>
                <a:cs typeface="Calibri" pitchFamily="34" charset="0"/>
              </a:rPr>
              <a:t>TVC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5364088" y="2492896"/>
            <a:ext cx="648072" cy="438153"/>
          </a:xfrm>
          <a:prstGeom prst="ellipse">
            <a:avLst/>
          </a:prstGeom>
          <a:noFill/>
          <a:ln w="22225">
            <a:solidFill>
              <a:srgbClr val="C00000"/>
            </a:solidFill>
            <a:round/>
            <a:headEnd/>
            <a:tailEnd type="triangle" w="med" len="med"/>
          </a:ln>
        </p:spPr>
        <p:txBody>
          <a:bodyPr wrap="none" lIns="92075" tIns="46038" rIns="92075" bIns="46038" rtlCol="0" anchor="ctr"/>
          <a:lstStyle/>
          <a:p>
            <a:pPr algn="ctr"/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364088" y="3140968"/>
            <a:ext cx="648072" cy="438153"/>
          </a:xfrm>
          <a:prstGeom prst="ellipse">
            <a:avLst/>
          </a:prstGeom>
          <a:noFill/>
          <a:ln w="22225">
            <a:solidFill>
              <a:srgbClr val="C00000"/>
            </a:solidFill>
            <a:round/>
            <a:headEnd/>
            <a:tailEnd type="triangle" w="med" len="med"/>
          </a:ln>
        </p:spPr>
        <p:txBody>
          <a:bodyPr wrap="none" lIns="92075" tIns="46038" rIns="92075" bIns="46038" rtlCol="0" anchor="ctr"/>
          <a:lstStyle/>
          <a:p>
            <a:pPr algn="ctr"/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8" t="51213" r="62022" b="34842"/>
          <a:stretch/>
        </p:blipFill>
        <p:spPr bwMode="auto">
          <a:xfrm>
            <a:off x="1473656" y="4149779"/>
            <a:ext cx="6986776" cy="2303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t="42464" r="35176" b="43855"/>
          <a:stretch/>
        </p:blipFill>
        <p:spPr bwMode="auto">
          <a:xfrm>
            <a:off x="1475656" y="1816994"/>
            <a:ext cx="6991350" cy="22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2" t="13870" r="61562" b="82376"/>
          <a:stretch/>
        </p:blipFill>
        <p:spPr bwMode="auto">
          <a:xfrm>
            <a:off x="3746500" y="1104900"/>
            <a:ext cx="4929956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Yuvarlatılmış Dikdörtgen 2"/>
          <p:cNvSpPr/>
          <p:nvPr/>
        </p:nvSpPr>
        <p:spPr>
          <a:xfrm>
            <a:off x="5364088" y="2060848"/>
            <a:ext cx="720080" cy="208893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5364088" y="4436413"/>
            <a:ext cx="720080" cy="2088931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1475656" y="1196752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15-25y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0964521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417984"/>
            <a:ext cx="7772400" cy="1066800"/>
          </a:xfrm>
        </p:spPr>
        <p:txBody>
          <a:bodyPr>
            <a:normAutofit/>
          </a:bodyPr>
          <a:lstStyle/>
          <a:p>
            <a:r>
              <a:rPr lang="tr-TR" sz="3200" dirty="0" err="1" smtClean="0"/>
              <a:t>Cervarix</a:t>
            </a:r>
            <a:r>
              <a:rPr lang="tr-TR" sz="3200" dirty="0" smtClean="0"/>
              <a:t>- </a:t>
            </a:r>
            <a:r>
              <a:rPr lang="tr-TR" sz="3200" dirty="0" err="1" smtClean="0"/>
              <a:t>Serviks</a:t>
            </a:r>
            <a:r>
              <a:rPr lang="tr-TR" sz="3200" dirty="0" smtClean="0"/>
              <a:t> Dışı Hastalıkta Etkinlik</a:t>
            </a:r>
            <a:endParaRPr lang="tr-TR" sz="3200" dirty="0"/>
          </a:p>
        </p:txBody>
      </p:sp>
      <p:graphicFrame>
        <p:nvGraphicFramePr>
          <p:cNvPr id="4" name="Tablo Yer Tutucusu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74660705"/>
              </p:ext>
            </p:extLst>
          </p:nvPr>
        </p:nvGraphicFramePr>
        <p:xfrm>
          <a:off x="827584" y="2292464"/>
          <a:ext cx="7632848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89911"/>
                <a:gridCol w="3142937"/>
              </a:tblGrid>
              <a:tr h="370840">
                <a:tc>
                  <a:txBody>
                    <a:bodyPr/>
                    <a:lstStyle/>
                    <a:p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Önleme etkinliği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Oral enfeksiyon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%93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Anal</a:t>
                      </a:r>
                      <a:r>
                        <a:rPr lang="tr-TR" sz="2800" baseline="0" dirty="0" smtClean="0"/>
                        <a:t> enfeksiyon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%62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err="1" smtClean="0"/>
                        <a:t>Vulvar</a:t>
                      </a:r>
                      <a:r>
                        <a:rPr lang="tr-TR" sz="2800" dirty="0" smtClean="0"/>
                        <a:t> enfeksiyon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%54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2195736" y="5373340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dirty="0" err="1">
                <a:solidFill>
                  <a:prstClr val="black"/>
                </a:solidFill>
              </a:rPr>
              <a:t>Herrero</a:t>
            </a:r>
            <a:r>
              <a:rPr lang="tr-TR" sz="1600" dirty="0">
                <a:solidFill>
                  <a:prstClr val="black"/>
                </a:solidFill>
              </a:rPr>
              <a:t> R et al. PLOS ONE </a:t>
            </a:r>
            <a:r>
              <a:rPr lang="tr-TR" sz="1600" dirty="0" smtClean="0">
                <a:solidFill>
                  <a:prstClr val="black"/>
                </a:solidFill>
              </a:rPr>
              <a:t>2013</a:t>
            </a:r>
          </a:p>
          <a:p>
            <a:pPr algn="ctr"/>
            <a:r>
              <a:rPr lang="tr-TR" sz="1600" dirty="0" err="1" smtClean="0"/>
              <a:t>Kreimer</a:t>
            </a:r>
            <a:r>
              <a:rPr lang="tr-TR" sz="1600" dirty="0" smtClean="0"/>
              <a:t> </a:t>
            </a:r>
            <a:r>
              <a:rPr lang="tr-TR" sz="1600" dirty="0"/>
              <a:t>AR et </a:t>
            </a:r>
            <a:r>
              <a:rPr lang="tr-TR" sz="1600" dirty="0" smtClean="0"/>
              <a:t>al. </a:t>
            </a:r>
            <a:r>
              <a:rPr lang="tr-TR" sz="1600" dirty="0" err="1"/>
              <a:t>Lancet</a:t>
            </a:r>
            <a:r>
              <a:rPr lang="tr-TR" sz="1600" dirty="0"/>
              <a:t> </a:t>
            </a:r>
            <a:r>
              <a:rPr lang="tr-TR" sz="1600" dirty="0" err="1"/>
              <a:t>Oncol</a:t>
            </a:r>
            <a:r>
              <a:rPr lang="tr-TR" sz="1600" dirty="0"/>
              <a:t> </a:t>
            </a:r>
            <a:r>
              <a:rPr lang="tr-TR" sz="1600" dirty="0" smtClean="0"/>
              <a:t>2011</a:t>
            </a:r>
          </a:p>
          <a:p>
            <a:pPr algn="ctr"/>
            <a:r>
              <a:rPr lang="tr-TR" sz="1600" dirty="0" err="1" smtClean="0"/>
              <a:t>Lang</a:t>
            </a:r>
            <a:r>
              <a:rPr lang="tr-TR" sz="1600" dirty="0" smtClean="0"/>
              <a:t> </a:t>
            </a:r>
            <a:r>
              <a:rPr lang="tr-TR" sz="1600" dirty="0" err="1"/>
              <a:t>Kuhs</a:t>
            </a:r>
            <a:r>
              <a:rPr lang="tr-TR" sz="1600" dirty="0"/>
              <a:t> KA et </a:t>
            </a:r>
            <a:r>
              <a:rPr lang="tr-TR" sz="1600" dirty="0" smtClean="0"/>
              <a:t>al. </a:t>
            </a:r>
            <a:r>
              <a:rPr lang="tr-TR" sz="1600" dirty="0"/>
              <a:t>J </a:t>
            </a:r>
            <a:r>
              <a:rPr lang="tr-TR" sz="1600" dirty="0" err="1"/>
              <a:t>Infectious</a:t>
            </a:r>
            <a:r>
              <a:rPr lang="tr-TR" sz="1600" dirty="0"/>
              <a:t> </a:t>
            </a:r>
            <a:r>
              <a:rPr lang="tr-TR" sz="1600" dirty="0" err="1"/>
              <a:t>Dis</a:t>
            </a:r>
            <a:r>
              <a:rPr lang="tr-TR" sz="1600" dirty="0"/>
              <a:t> </a:t>
            </a:r>
            <a:r>
              <a:rPr lang="tr-TR" sz="1600" dirty="0" smtClean="0"/>
              <a:t>2014</a:t>
            </a:r>
            <a:endParaRPr lang="tr-T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8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ardasil ile ilgili görsel sonucu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9" r="3689"/>
          <a:stretch/>
        </p:blipFill>
        <p:spPr bwMode="auto">
          <a:xfrm>
            <a:off x="355259" y="1052737"/>
            <a:ext cx="839320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83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5888"/>
            <a:ext cx="7772400" cy="1066800"/>
          </a:xfrm>
        </p:spPr>
        <p:txBody>
          <a:bodyPr>
            <a:normAutofit/>
          </a:bodyPr>
          <a:lstStyle/>
          <a:p>
            <a:r>
              <a:rPr lang="en-GB" sz="2600" dirty="0" err="1"/>
              <a:t>Gardasil</a:t>
            </a:r>
            <a:r>
              <a:rPr lang="en-GB" sz="2600" baseline="30000" dirty="0"/>
              <a:t>®</a:t>
            </a:r>
            <a:r>
              <a:rPr lang="tr-TR" sz="2600" dirty="0"/>
              <a:t>’in </a:t>
            </a:r>
            <a:r>
              <a:rPr lang="en-GB" sz="2600" dirty="0"/>
              <a:t>HPV 6/11/16/18 </a:t>
            </a:r>
            <a:r>
              <a:rPr lang="tr-TR" sz="2600" dirty="0"/>
              <a:t>İlişkili </a:t>
            </a:r>
            <a:r>
              <a:rPr lang="tr-TR" sz="2600" dirty="0" smtClean="0"/>
              <a:t/>
            </a:r>
            <a:br>
              <a:rPr lang="tr-TR" sz="2600" dirty="0" smtClean="0"/>
            </a:br>
            <a:r>
              <a:rPr lang="en-GB" sz="2600" dirty="0" smtClean="0"/>
              <a:t>CIN </a:t>
            </a:r>
            <a:r>
              <a:rPr lang="tr-TR" sz="2600" dirty="0"/>
              <a:t>ve </a:t>
            </a:r>
            <a:r>
              <a:rPr lang="en-GB" sz="2600" dirty="0"/>
              <a:t>AIS </a:t>
            </a:r>
            <a:r>
              <a:rPr lang="tr-TR" sz="2600" dirty="0" smtClean="0"/>
              <a:t>Etkinliği- FUTURE I/II</a:t>
            </a:r>
            <a:endParaRPr lang="en-US" sz="2600" dirty="0"/>
          </a:p>
        </p:txBody>
      </p:sp>
      <p:sp>
        <p:nvSpPr>
          <p:cNvPr id="9379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40768"/>
            <a:ext cx="7772400" cy="534566"/>
          </a:xfrm>
          <a:prstGeom prst="rect">
            <a:avLst/>
          </a:prstGeom>
        </p:spPr>
        <p:txBody>
          <a:bodyPr/>
          <a:lstStyle/>
          <a:p>
            <a:r>
              <a:rPr lang="en-GB" sz="1800" dirty="0"/>
              <a:t>Per-protocol </a:t>
            </a:r>
            <a:r>
              <a:rPr lang="tr-TR" sz="1800" dirty="0"/>
              <a:t>grup</a:t>
            </a:r>
            <a:r>
              <a:rPr lang="en-GB" sz="1800" dirty="0"/>
              <a:t>; </a:t>
            </a:r>
            <a:r>
              <a:rPr lang="tr-TR" sz="1800" dirty="0"/>
              <a:t>ortanca takip </a:t>
            </a:r>
            <a:r>
              <a:rPr lang="en-GB" sz="1800" dirty="0"/>
              <a:t>3.7 </a:t>
            </a:r>
            <a:r>
              <a:rPr lang="tr-TR" sz="1800" dirty="0"/>
              <a:t>yıl </a:t>
            </a:r>
            <a:r>
              <a:rPr lang="en-GB" sz="1800" dirty="0"/>
              <a:t>(16–26</a:t>
            </a:r>
            <a:r>
              <a:rPr lang="tr-TR" sz="1800" dirty="0"/>
              <a:t> Yaş</a:t>
            </a:r>
            <a:r>
              <a:rPr lang="en-GB" sz="1800" dirty="0"/>
              <a:t>)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3139134" y="6381328"/>
            <a:ext cx="3161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err="1" smtClean="0"/>
              <a:t>Kjaer</a:t>
            </a:r>
            <a:r>
              <a:rPr lang="tr-TR" sz="1600" dirty="0" smtClean="0"/>
              <a:t> SK et al.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</a:t>
            </a:r>
            <a:r>
              <a:rPr lang="tr-TR" sz="1600" dirty="0" err="1" smtClean="0"/>
              <a:t>Prev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2009</a:t>
            </a:r>
            <a:endParaRPr lang="tr-TR" sz="1600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617357"/>
              </p:ext>
            </p:extLst>
          </p:nvPr>
        </p:nvGraphicFramePr>
        <p:xfrm>
          <a:off x="35496" y="1871056"/>
          <a:ext cx="9073008" cy="3553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408"/>
                <a:gridCol w="1368152"/>
                <a:gridCol w="1296144"/>
                <a:gridCol w="1584176"/>
                <a:gridCol w="1152128"/>
              </a:tblGrid>
              <a:tr h="370840"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Gardasil</a:t>
                      </a:r>
                      <a:r>
                        <a:rPr kumimoji="0" lang="en-GB" sz="24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®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GB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Plasebo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tr-TR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Aşı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GB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etkinlik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%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95% CI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HPV 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6/11/16/18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ilişkili 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CIN </a:t>
                      </a: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veya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AIS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  <a:defRPr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  <a:defRPr/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 = </a:t>
                      </a:r>
                      <a:r>
                        <a:rPr kumimoji="0" lang="tr-T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7.864</a:t>
                      </a: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  <a:defRPr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  <a:defRPr/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 = </a:t>
                      </a:r>
                      <a:r>
                        <a:rPr kumimoji="0" lang="tr-T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7.86</a:t>
                      </a: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92–98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Tipe göre</a:t>
                      </a:r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HPV 16-ilişkili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GB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(n=6647)</a:t>
                      </a:r>
                      <a:endParaRPr lang="tr-TR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81</a:t>
                      </a:r>
                    </a:p>
                    <a:p>
                      <a:pPr algn="ctr"/>
                      <a:r>
                        <a:rPr lang="tr-TR" sz="1600" dirty="0" smtClean="0"/>
                        <a:t>(n=6455)</a:t>
                      </a:r>
                      <a:endParaRPr lang="tr-TR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98</a:t>
                      </a:r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89–98</a:t>
                      </a:r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HPV 18-ilişkili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(n=7382)</a:t>
                      </a:r>
                      <a:endParaRPr lang="tr-TR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29</a:t>
                      </a:r>
                    </a:p>
                    <a:p>
                      <a:pPr algn="ctr"/>
                      <a:r>
                        <a:rPr lang="tr-TR" sz="1600" dirty="0" smtClean="0"/>
                        <a:t>(n=7316)</a:t>
                      </a:r>
                      <a:endParaRPr lang="tr-TR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100</a:t>
                      </a:r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91–100</a:t>
                      </a:r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1090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5888"/>
            <a:ext cx="7772400" cy="1066800"/>
          </a:xfrm>
        </p:spPr>
        <p:txBody>
          <a:bodyPr/>
          <a:lstStyle/>
          <a:p>
            <a:r>
              <a:rPr lang="en-GB" sz="2600" dirty="0" err="1"/>
              <a:t>Gardasil</a:t>
            </a:r>
            <a:r>
              <a:rPr lang="en-GB" sz="2600" baseline="30000" dirty="0"/>
              <a:t>®</a:t>
            </a:r>
            <a:r>
              <a:rPr lang="tr-TR" sz="2600" dirty="0"/>
              <a:t>’in </a:t>
            </a:r>
            <a:r>
              <a:rPr lang="en-GB" sz="2600" dirty="0"/>
              <a:t>HPV 6/11/16/18 </a:t>
            </a:r>
            <a:r>
              <a:rPr lang="tr-TR" sz="2600" dirty="0"/>
              <a:t>İlişkili </a:t>
            </a:r>
            <a:r>
              <a:rPr lang="tr-TR" sz="2600" dirty="0" smtClean="0"/>
              <a:t/>
            </a:r>
            <a:br>
              <a:rPr lang="tr-TR" sz="2600" dirty="0" smtClean="0"/>
            </a:br>
            <a:r>
              <a:rPr lang="tr-TR" sz="2600" dirty="0" err="1" smtClean="0"/>
              <a:t>Eksternal</a:t>
            </a:r>
            <a:r>
              <a:rPr lang="tr-TR" sz="2600" dirty="0" smtClean="0"/>
              <a:t> </a:t>
            </a:r>
            <a:r>
              <a:rPr lang="tr-TR" sz="2600" dirty="0" err="1" smtClean="0"/>
              <a:t>Genital</a:t>
            </a:r>
            <a:r>
              <a:rPr lang="tr-TR" sz="2600" dirty="0" smtClean="0"/>
              <a:t> Lezyonlara Karşı </a:t>
            </a:r>
            <a:r>
              <a:rPr lang="en-GB" sz="2600" dirty="0" smtClean="0"/>
              <a:t> </a:t>
            </a:r>
            <a:r>
              <a:rPr lang="tr-TR" sz="2600" dirty="0"/>
              <a:t>Etkinliği</a:t>
            </a:r>
            <a:endParaRPr lang="en-US" sz="2600" dirty="0"/>
          </a:p>
        </p:txBody>
      </p:sp>
      <p:sp>
        <p:nvSpPr>
          <p:cNvPr id="9379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40768"/>
            <a:ext cx="7772400" cy="534566"/>
          </a:xfrm>
          <a:prstGeom prst="rect">
            <a:avLst/>
          </a:prstGeom>
        </p:spPr>
        <p:txBody>
          <a:bodyPr/>
          <a:lstStyle/>
          <a:p>
            <a:r>
              <a:rPr lang="en-GB" sz="1800" dirty="0"/>
              <a:t>Per-protocol </a:t>
            </a:r>
            <a:r>
              <a:rPr lang="tr-TR" sz="1800" dirty="0"/>
              <a:t>grup</a:t>
            </a:r>
            <a:r>
              <a:rPr lang="en-GB" sz="1800" dirty="0"/>
              <a:t>; </a:t>
            </a:r>
            <a:r>
              <a:rPr lang="tr-TR" sz="1800" dirty="0"/>
              <a:t>ortanca takip </a:t>
            </a:r>
            <a:r>
              <a:rPr lang="en-GB" sz="1800" dirty="0"/>
              <a:t>3.7 </a:t>
            </a:r>
            <a:r>
              <a:rPr lang="tr-TR" sz="1800" dirty="0"/>
              <a:t>yıl </a:t>
            </a:r>
            <a:r>
              <a:rPr lang="en-GB" sz="1800" dirty="0"/>
              <a:t>(16–26</a:t>
            </a:r>
            <a:r>
              <a:rPr lang="tr-TR" sz="1800" dirty="0"/>
              <a:t> Yaş</a:t>
            </a:r>
            <a:r>
              <a:rPr lang="en-GB" sz="1800" dirty="0"/>
              <a:t>)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3139134" y="6381328"/>
            <a:ext cx="31610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err="1" smtClean="0"/>
              <a:t>Kjaer</a:t>
            </a:r>
            <a:r>
              <a:rPr lang="tr-TR" sz="1600" dirty="0" smtClean="0"/>
              <a:t> SK et al.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</a:t>
            </a:r>
            <a:r>
              <a:rPr lang="tr-TR" sz="1600" dirty="0" err="1" smtClean="0"/>
              <a:t>Prev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2009</a:t>
            </a:r>
            <a:endParaRPr lang="tr-TR" sz="1600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374633"/>
              </p:ext>
            </p:extLst>
          </p:nvPr>
        </p:nvGraphicFramePr>
        <p:xfrm>
          <a:off x="251520" y="2076800"/>
          <a:ext cx="8712968" cy="3584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/>
                <a:gridCol w="1656184"/>
                <a:gridCol w="1751623"/>
                <a:gridCol w="1571603"/>
                <a:gridCol w="1357294"/>
              </a:tblGrid>
              <a:tr h="370840"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Gardasil</a:t>
                      </a:r>
                      <a:r>
                        <a:rPr kumimoji="0" lang="en-GB" sz="2400" u="none" strike="noStrike" cap="none" normalizeH="0" baseline="30000" dirty="0">
                          <a:ln>
                            <a:noFill/>
                          </a:ln>
                          <a:effectLst/>
                        </a:rPr>
                        <a:t>®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(n = 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7.900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Calibri" pitchFamily="34" charset="0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Plasebo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tr-TR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 = 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7.902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Aşı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GB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etkinlik</a:t>
                      </a: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%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95% CI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HPV 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6/11/16/18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İlişkili EGL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227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–</a:t>
                      </a:r>
                      <a:r>
                        <a:rPr kumimoji="0" lang="tr-T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Genital</a:t>
                      </a: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siğil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193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99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96-100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VIN 2/3 </a:t>
                      </a:r>
                      <a:r>
                        <a:rPr kumimoji="0" lang="tr-T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VaIN</a:t>
                      </a: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2/3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23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83-100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944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55" name="Rectangle 85"/>
          <p:cNvSpPr>
            <a:spLocks noGrp="1" noChangeArrowheads="1"/>
          </p:cNvSpPr>
          <p:nvPr>
            <p:ph type="title"/>
          </p:nvPr>
        </p:nvSpPr>
        <p:spPr>
          <a:xfrm>
            <a:off x="251520" y="274638"/>
            <a:ext cx="86868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200" dirty="0"/>
              <a:t>Gardasil</a:t>
            </a:r>
            <a:r>
              <a:rPr lang="en-US" sz="3200" baseline="30000" dirty="0"/>
              <a:t>®</a:t>
            </a:r>
            <a:r>
              <a:rPr lang="tr-TR" sz="3200" dirty="0"/>
              <a:t>’in </a:t>
            </a:r>
            <a:r>
              <a:rPr lang="en-US" sz="3200" dirty="0" err="1"/>
              <a:t>Anormal</a:t>
            </a:r>
            <a:r>
              <a:rPr lang="en-US" sz="3200" dirty="0"/>
              <a:t> Pap Test</a:t>
            </a:r>
            <a:r>
              <a:rPr lang="tr-TR" sz="3200" dirty="0"/>
              <a:t> ve Prosedürlere Etkisi</a:t>
            </a:r>
            <a:endParaRPr lang="en-GB" sz="3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980184" y="6448251"/>
            <a:ext cx="3175992" cy="365125"/>
          </a:xfrm>
        </p:spPr>
        <p:txBody>
          <a:bodyPr/>
          <a:lstStyle/>
          <a:p>
            <a:r>
              <a:rPr lang="de-DE" sz="1600" dirty="0">
                <a:solidFill>
                  <a:schemeClr val="tx1"/>
                </a:solidFill>
              </a:rPr>
              <a:t>Olsson SO &amp; </a:t>
            </a:r>
            <a:r>
              <a:rPr lang="de-DE" sz="1600" dirty="0" err="1">
                <a:solidFill>
                  <a:schemeClr val="tx1"/>
                </a:solidFill>
              </a:rPr>
              <a:t>Paavonen</a:t>
            </a:r>
            <a:r>
              <a:rPr lang="de-DE" sz="1600" dirty="0">
                <a:solidFill>
                  <a:schemeClr val="tx1"/>
                </a:solidFill>
              </a:rPr>
              <a:t> J. </a:t>
            </a:r>
            <a:r>
              <a:rPr lang="de-DE" sz="1600" dirty="0" err="1">
                <a:solidFill>
                  <a:schemeClr val="tx1"/>
                </a:solidFill>
              </a:rPr>
              <a:t>IPvC</a:t>
            </a:r>
            <a:r>
              <a:rPr lang="de-DE" sz="1600" dirty="0">
                <a:solidFill>
                  <a:schemeClr val="tx1"/>
                </a:solidFill>
              </a:rPr>
              <a:t>, 200</a:t>
            </a:r>
            <a:endParaRPr lang="tr-TR" sz="16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311648"/>
              </p:ext>
            </p:extLst>
          </p:nvPr>
        </p:nvGraphicFramePr>
        <p:xfrm>
          <a:off x="179512" y="1340768"/>
          <a:ext cx="8712968" cy="477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2408"/>
                <a:gridCol w="1368152"/>
                <a:gridCol w="1584176"/>
                <a:gridCol w="1008112"/>
                <a:gridCol w="1080120"/>
              </a:tblGrid>
              <a:tr h="370840"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Aşı</a:t>
                      </a:r>
                      <a:endParaRPr kumimoji="0" lang="en-US" sz="20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(n =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616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Plasebo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(n =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679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Azaltma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</a:t>
                      </a: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95 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CI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  <a:defRPr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Pap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Test Sonuçları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ASCUS HR-</a:t>
                      </a:r>
                      <a:r>
                        <a:rPr kumimoji="0" lang="en-GB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pozitif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veya  üzeri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002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tr-TR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r>
                        <a:rPr kumimoji="0" lang="en-GB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205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10–24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ASCUS HR-</a:t>
                      </a:r>
                      <a:r>
                        <a:rPr kumimoji="0" lang="en-GB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pozitif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276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357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9–34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LSIL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813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980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9–24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ASC-H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55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87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36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–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55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HSIL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40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45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4–69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AGC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NA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dirty="0" smtClean="0"/>
                        <a:t>Prosedür</a:t>
                      </a:r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sz="20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</a:t>
                      </a:r>
                      <a:r>
                        <a:rPr kumimoji="0" lang="tr-TR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Kolposkopi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850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1061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–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27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</a:t>
                      </a:r>
                      <a:r>
                        <a:rPr kumimoji="0" lang="tr-TR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Servikal biopsi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728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935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14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–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29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</a:t>
                      </a:r>
                      <a:r>
                        <a:rPr kumimoji="0" lang="en-GB" sz="20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Definiti</a:t>
                      </a:r>
                      <a:r>
                        <a:rPr kumimoji="0" lang="tr-TR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tr-TR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tedavi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131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229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42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422E7D"/>
                        </a:buClr>
                        <a:buSzTx/>
                        <a:buFont typeface="Times" pitchFamily="18" charset="0"/>
                        <a:buNone/>
                        <a:tabLst/>
                      </a:pP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28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–</a:t>
                      </a:r>
                      <a:r>
                        <a:rPr kumimoji="0" lang="en-GB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54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74872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Gardasil</a:t>
            </a:r>
            <a:r>
              <a:rPr lang="tr-TR" sz="3200" dirty="0" smtClean="0"/>
              <a:t> Erkeklerde Etkin mi?</a:t>
            </a:r>
            <a:endParaRPr lang="tr-TR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4" t="16444" r="24743" b="46183"/>
          <a:stretch/>
        </p:blipFill>
        <p:spPr bwMode="auto">
          <a:xfrm>
            <a:off x="75376" y="1717888"/>
            <a:ext cx="8961120" cy="379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1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tr-TR" sz="3200" dirty="0"/>
              <a:t>HPV Tipleri ve Taşıdıkları Riskler</a:t>
            </a:r>
            <a:endParaRPr lang="tr-TR" sz="3200" baseline="30000" dirty="0"/>
          </a:p>
        </p:txBody>
      </p:sp>
      <p:sp>
        <p:nvSpPr>
          <p:cNvPr id="22545" name="Footer Placeholder 16"/>
          <p:cNvSpPr>
            <a:spLocks noGrp="1"/>
          </p:cNvSpPr>
          <p:nvPr>
            <p:ph type="ftr" sz="quarter" idx="1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pt-BR" sz="1600" dirty="0">
                <a:solidFill>
                  <a:schemeClr val="tx1"/>
                </a:solidFill>
              </a:rPr>
              <a:t>Muñoz N, N Engl J Med, 2003</a:t>
            </a:r>
            <a:endParaRPr sz="1600" dirty="0">
              <a:solidFill>
                <a:schemeClr val="tx1"/>
              </a:solidFill>
            </a:endParaRPr>
          </a:p>
        </p:txBody>
      </p:sp>
      <p:graphicFrame>
        <p:nvGraphicFramePr>
          <p:cNvPr id="32787" name="Group 19"/>
          <p:cNvGraphicFramePr>
            <a:graphicFrameLocks noGrp="1"/>
          </p:cNvGraphicFramePr>
          <p:nvPr>
            <p:extLst/>
          </p:nvPr>
        </p:nvGraphicFramePr>
        <p:xfrm>
          <a:off x="676276" y="4214813"/>
          <a:ext cx="8181975" cy="1428760"/>
        </p:xfrm>
        <a:graphic>
          <a:graphicData uri="http://schemas.openxmlformats.org/drawingml/2006/table">
            <a:tbl>
              <a:tblPr/>
              <a:tblGrid>
                <a:gridCol w="2038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436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Yüksek risk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16, 18</a:t>
                      </a:r>
                      <a:r>
                        <a:rPr kumimoji="0" lang="tr-T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, 45, 31, </a:t>
                      </a: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33, 52, 58, </a:t>
                      </a:r>
                      <a:r>
                        <a:rPr kumimoji="0" 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35, 59, 56, 51, 39, 68, 73, 82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Orta risk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26, 53, 66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14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Düşük risk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6, 11</a:t>
                      </a:r>
                      <a:r>
                        <a:rPr kumimoji="0" lang="tr-T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,</a:t>
                      </a:r>
                      <a:r>
                        <a:rPr kumimoji="0" lang="tr-T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kumimoji="0" 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40, 42, 43, 44, 54, 61, 70, 72, 81, CP6108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A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2550" name="TextBox 12"/>
          <p:cNvSpPr txBox="1">
            <a:spLocks noChangeArrowheads="1"/>
          </p:cNvSpPr>
          <p:nvPr/>
        </p:nvSpPr>
        <p:spPr bwMode="auto">
          <a:xfrm>
            <a:off x="2594152" y="2739573"/>
            <a:ext cx="39556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latin typeface="Calibri" pitchFamily="34" charset="0"/>
                <a:cs typeface="Calibri" pitchFamily="34" charset="0"/>
              </a:rPr>
              <a:t>Serviks kanserinde HPV varlığı (n=1918)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11 Grup"/>
          <p:cNvGrpSpPr/>
          <p:nvPr/>
        </p:nvGrpSpPr>
        <p:grpSpPr>
          <a:xfrm>
            <a:off x="2821782" y="1870076"/>
            <a:ext cx="3500438" cy="785813"/>
            <a:chOff x="2821782" y="1870076"/>
            <a:chExt cx="3500438" cy="785813"/>
          </a:xfrm>
        </p:grpSpPr>
        <p:sp>
          <p:nvSpPr>
            <p:cNvPr id="7" name="Rectangle 6"/>
            <p:cNvSpPr/>
            <p:nvPr/>
          </p:nvSpPr>
          <p:spPr bwMode="auto">
            <a:xfrm>
              <a:off x="2821782" y="1870076"/>
              <a:ext cx="3500438" cy="78581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821782" y="1870076"/>
              <a:ext cx="3214688" cy="78581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r-TR" sz="2800" b="1" dirty="0">
                  <a:solidFill>
                    <a:srgbClr val="FFC000"/>
                  </a:solidFill>
                </a:rPr>
                <a:t>% 96.6</a:t>
              </a:r>
              <a:endParaRPr lang="en-US" sz="2800" b="1" dirty="0">
                <a:solidFill>
                  <a:srgbClr val="FFC000"/>
                </a:solidFill>
              </a:endParaRPr>
            </a:p>
          </p:txBody>
        </p:sp>
      </p:grpSp>
      <p:pic>
        <p:nvPicPr>
          <p:cNvPr id="16" name="Picture 10" descr="01_p03_HPV_v3 copy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 l="3406" t="15547" r="50808" b="5394"/>
          <a:stretch>
            <a:fillRect/>
          </a:stretch>
        </p:blipFill>
        <p:spPr bwMode="ltGray">
          <a:xfrm>
            <a:off x="7643834" y="5357826"/>
            <a:ext cx="1272536" cy="1219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587985" y="3015556"/>
            <a:ext cx="21242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>
                <a:ln w="0"/>
                <a:solidFill>
                  <a:srgbClr val="FFC000"/>
                </a:solidFill>
                <a:effectLst>
                  <a:innerShdw blurRad="63500" dist="50800">
                    <a:schemeClr val="tx1">
                      <a:alpha val="50000"/>
                    </a:schemeClr>
                  </a:innerShdw>
                  <a:reflection blurRad="6350" stA="53000" endA="300" endPos="35500" dir="5400000" sy="-90000" algn="bl" rotWithShape="0"/>
                </a:effectLst>
                <a:latin typeface="+mn-lt"/>
              </a:rPr>
              <a:t>16, 18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22198" y="3015556"/>
            <a:ext cx="1337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+mn-lt"/>
              </a:rPr>
              <a:t>6, 11</a:t>
            </a:r>
          </a:p>
        </p:txBody>
      </p:sp>
    </p:spTree>
    <p:extLst>
      <p:ext uri="{BB962C8B-B14F-4D97-AF65-F5344CB8AC3E}">
        <p14:creationId xmlns:p14="http://schemas.microsoft.com/office/powerpoint/2010/main" val="181586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6" t="17206" r="23048" b="14445"/>
          <a:stretch/>
        </p:blipFill>
        <p:spPr bwMode="auto">
          <a:xfrm>
            <a:off x="18232" y="116633"/>
            <a:ext cx="9090272" cy="669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Yuvarlatılmış Dikdörtgen 1"/>
          <p:cNvSpPr/>
          <p:nvPr/>
        </p:nvSpPr>
        <p:spPr>
          <a:xfrm>
            <a:off x="7092280" y="1412776"/>
            <a:ext cx="648072" cy="43204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7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ervarix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2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HPV Aşı Onayları: FDA &amp; EMA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63959" y="1412776"/>
          <a:ext cx="8165120" cy="20820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67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16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43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41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5909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>
                          <a:latin typeface="Candara" panose="020E0502030303020204" pitchFamily="34" charset="0"/>
                        </a:rPr>
                        <a:t>FDA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Kadın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Erkek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Yaş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024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800" b="1" dirty="0">
                          <a:latin typeface="Candara" panose="020E0502030303020204" pitchFamily="34" charset="0"/>
                        </a:rPr>
                        <a:t>Bivalan Aşı</a:t>
                      </a:r>
                      <a:r>
                        <a:rPr lang="tr-TR" sz="1800" b="1" kern="1200" baseline="300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Serviks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Endikasyon yok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 – 25 yaş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5909">
                <a:tc>
                  <a:txBody>
                    <a:bodyPr/>
                    <a:lstStyle/>
                    <a:p>
                      <a:pPr algn="l"/>
                      <a:r>
                        <a:rPr lang="tr-TR" sz="1800" b="1" kern="1200" baseline="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Kuadrivalan Aşı</a:t>
                      </a:r>
                      <a:r>
                        <a:rPr lang="tr-TR" sz="1800" b="1" kern="1200" baseline="300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Serviks, Vulva, Vagina, Anal, Genital Siğil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Anal, Genital Siğil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9 – 26 yaş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463959" y="3717032"/>
          <a:ext cx="8165120" cy="208206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9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43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41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5909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>
                          <a:latin typeface="Candara" panose="020E0502030303020204" pitchFamily="34" charset="0"/>
                        </a:rPr>
                        <a:t>EMA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Kadın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Erkek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dirty="0">
                        <a:latin typeface="Candara" panose="020E0502030303020204" pitchFamily="34" charset="0"/>
                      </a:endParaRPr>
                    </a:p>
                    <a:p>
                      <a:pPr algn="ctr"/>
                      <a:r>
                        <a:rPr lang="tr-TR" sz="1600" dirty="0">
                          <a:latin typeface="Candara" panose="020E0502030303020204" pitchFamily="34" charset="0"/>
                        </a:rPr>
                        <a:t>Yaş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024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800" b="1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Bivalan Aşı</a:t>
                      </a:r>
                      <a:r>
                        <a:rPr lang="tr-TR" sz="1800" b="1" kern="1200" baseline="300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 err="1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Serviks</a:t>
                      </a:r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, Vulva, </a:t>
                      </a:r>
                      <a:r>
                        <a:rPr lang="tr-TR" sz="1600" b="0" kern="1200" dirty="0" err="1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Vagina</a:t>
                      </a:r>
                      <a:endParaRPr lang="tr-TR" sz="1600" b="0" kern="1200" dirty="0">
                        <a:solidFill>
                          <a:schemeClr val="dk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Endikasyon yok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&gt; 9 yaş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590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800" b="1" kern="1200" baseline="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Kuadrivalan Aşı</a:t>
                      </a:r>
                      <a:r>
                        <a:rPr lang="tr-TR" sz="1800" b="1" kern="1200" baseline="300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Serviks, Vulva, Vagina, Anal, Genital Siğil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Anal, Genital Siğil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0" kern="1200" dirty="0">
                          <a:solidFill>
                            <a:schemeClr val="dk1"/>
                          </a:solidFill>
                          <a:latin typeface="Candara" panose="020E0502030303020204" pitchFamily="34" charset="0"/>
                          <a:ea typeface="+mn-ea"/>
                          <a:cs typeface="+mn-cs"/>
                        </a:rPr>
                        <a:t>&gt; 9 yaş</a:t>
                      </a:r>
                    </a:p>
                    <a:p>
                      <a:pPr marL="0" algn="ctr" defTabSz="457200" rtl="0" eaLnBrk="1" latinLnBrk="0" hangingPunct="1"/>
                      <a:endParaRPr lang="tr-TR" sz="1600" b="0" kern="1200" dirty="0">
                        <a:solidFill>
                          <a:schemeClr val="dk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95536" y="6021288"/>
            <a:ext cx="8424936" cy="76470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http://www.fda.gov/downloads/BiologicsBloodVaccines/Vaccines/ApprovedProducts/UCM186981.pdf; http://www.fda.gov/downloads/BiologicsBloodVaccines/Vaccines/ApprovedProducts/UCM111263.pdf; http://www.ema.europa.eu/docs/en_GB/document_library/EPAR_-_</a:t>
            </a:r>
            <a:r>
              <a:rPr lang="en-US" dirty="0" smtClean="0">
                <a:solidFill>
                  <a:schemeClr val="tx1"/>
                </a:solidFill>
              </a:rPr>
              <a:t>Product_Information/human/000721/WC500024632.pdf; http</a:t>
            </a:r>
            <a:r>
              <a:rPr lang="en-US" dirty="0">
                <a:solidFill>
                  <a:schemeClr val="tx1"/>
                </a:solidFill>
              </a:rPr>
              <a:t>://www.ema.europa.eu/docs/en_GB/document_library/EPAR_-; </a:t>
            </a:r>
            <a:r>
              <a:rPr lang="en-US" dirty="0" err="1">
                <a:solidFill>
                  <a:schemeClr val="tx1"/>
                </a:solidFill>
              </a:rPr>
              <a:t>Product_Information</a:t>
            </a:r>
            <a:r>
              <a:rPr lang="en-US" dirty="0">
                <a:solidFill>
                  <a:schemeClr val="tx1"/>
                </a:solidFill>
              </a:rPr>
              <a:t>/human/000703/WC500021142.pdf</a:t>
            </a:r>
          </a:p>
        </p:txBody>
      </p:sp>
    </p:spTree>
    <p:extLst>
      <p:ext uri="{BB962C8B-B14F-4D97-AF65-F5344CB8AC3E}">
        <p14:creationId xmlns:p14="http://schemas.microsoft.com/office/powerpoint/2010/main" val="1975108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ardasil9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3245"/>
            <a:ext cx="8114326" cy="347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430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Nanovalan</a:t>
            </a:r>
            <a:r>
              <a:rPr lang="tr-TR" sz="3200" dirty="0" smtClean="0"/>
              <a:t> Aşı</a:t>
            </a:r>
            <a:endParaRPr lang="tr-TR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8" t="37801" r="20747" b="26323"/>
          <a:stretch/>
        </p:blipFill>
        <p:spPr bwMode="auto">
          <a:xfrm>
            <a:off x="539552" y="1800282"/>
            <a:ext cx="8103233" cy="371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73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57200" y="1556792"/>
            <a:ext cx="7715200" cy="1540768"/>
          </a:xfrm>
        </p:spPr>
        <p:txBody>
          <a:bodyPr/>
          <a:lstStyle/>
          <a:p>
            <a:r>
              <a:rPr lang="tr-TR" sz="2800" dirty="0" smtClean="0"/>
              <a:t>n=14.215 (16-26y)</a:t>
            </a:r>
          </a:p>
          <a:p>
            <a:r>
              <a:rPr lang="tr-TR" sz="2800" dirty="0" smtClean="0"/>
              <a:t>7.ayda anti-HPV Tip 6/11/16/18 için </a:t>
            </a:r>
            <a:r>
              <a:rPr lang="tr-TR" sz="2800" dirty="0" err="1" smtClean="0"/>
              <a:t>kuadrivalan</a:t>
            </a:r>
            <a:r>
              <a:rPr lang="tr-TR" sz="2800" dirty="0" smtClean="0"/>
              <a:t> aşıyla karşılaştırılabilir antikor düzeyleri</a:t>
            </a:r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8" t="26445" r="33146" b="65962"/>
          <a:stretch/>
        </p:blipFill>
        <p:spPr bwMode="auto">
          <a:xfrm>
            <a:off x="467544" y="332656"/>
            <a:ext cx="8305075" cy="82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188178" y="6381328"/>
            <a:ext cx="2607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err="1" smtClean="0"/>
              <a:t>Joura</a:t>
            </a:r>
            <a:r>
              <a:rPr lang="tr-TR" dirty="0" smtClean="0"/>
              <a:t> EA et al, NEJM 2015</a:t>
            </a:r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" t="30741" r="41335" b="28333"/>
          <a:stretch/>
        </p:blipFill>
        <p:spPr bwMode="auto">
          <a:xfrm>
            <a:off x="986036" y="3212976"/>
            <a:ext cx="7199272" cy="302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69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9" t="12222" r="27187" b="75721"/>
          <a:stretch/>
        </p:blipFill>
        <p:spPr bwMode="auto">
          <a:xfrm>
            <a:off x="144016" y="1856799"/>
            <a:ext cx="8964488" cy="128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9" t="67889" r="27187" b="10278"/>
          <a:stretch/>
        </p:blipFill>
        <p:spPr bwMode="auto">
          <a:xfrm>
            <a:off x="144016" y="3068960"/>
            <a:ext cx="8964488" cy="232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317894" y="6093296"/>
            <a:ext cx="2550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err="1" smtClean="0"/>
              <a:t>Joura</a:t>
            </a:r>
            <a:r>
              <a:rPr lang="tr-TR" dirty="0" smtClean="0"/>
              <a:t> EA et al NEJM 2015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249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" t="10556" r="27812" b="27222"/>
          <a:stretch/>
        </p:blipFill>
        <p:spPr bwMode="auto">
          <a:xfrm>
            <a:off x="55957" y="1299964"/>
            <a:ext cx="9016029" cy="4793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286000" y="62721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1600" dirty="0" err="1"/>
              <a:t>Harper</a:t>
            </a:r>
            <a:r>
              <a:rPr lang="tr-TR" sz="1600" dirty="0"/>
              <a:t> DM, </a:t>
            </a:r>
            <a:r>
              <a:rPr lang="tr-TR" sz="1600" dirty="0" err="1"/>
              <a:t>DeMars</a:t>
            </a:r>
            <a:r>
              <a:rPr lang="tr-TR" sz="1600" dirty="0"/>
              <a:t> LR.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/>
              <a:t>Oncol</a:t>
            </a:r>
            <a:r>
              <a:rPr lang="tr-TR" sz="1600" dirty="0"/>
              <a:t>. </a:t>
            </a:r>
            <a:r>
              <a:rPr lang="tr-TR" sz="1600" dirty="0" smtClean="0"/>
              <a:t>2017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02349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t="52778" r="27396" b="16111"/>
          <a:stretch/>
        </p:blipFill>
        <p:spPr bwMode="auto">
          <a:xfrm>
            <a:off x="99328" y="2098950"/>
            <a:ext cx="9009176" cy="238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99328" y="274638"/>
            <a:ext cx="886516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Gardasil</a:t>
            </a:r>
            <a:r>
              <a:rPr lang="tr-TR" sz="3200" dirty="0" smtClean="0"/>
              <a:t>9’un </a:t>
            </a:r>
            <a:r>
              <a:rPr lang="en-US" sz="3200" dirty="0" err="1"/>
              <a:t>Anormal</a:t>
            </a:r>
            <a:r>
              <a:rPr lang="en-US" sz="3200" dirty="0"/>
              <a:t> Pap Test</a:t>
            </a:r>
            <a:r>
              <a:rPr lang="tr-TR" sz="3200" dirty="0"/>
              <a:t> ve Prosedürlere Etkisi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286000" y="62721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1600" dirty="0" err="1"/>
              <a:t>Harper</a:t>
            </a:r>
            <a:r>
              <a:rPr lang="tr-TR" sz="1600" dirty="0"/>
              <a:t> DM, </a:t>
            </a:r>
            <a:r>
              <a:rPr lang="tr-TR" sz="1600" dirty="0" err="1"/>
              <a:t>DeMars</a:t>
            </a:r>
            <a:r>
              <a:rPr lang="tr-TR" sz="1600" dirty="0"/>
              <a:t> LR.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/>
              <a:t>Oncol</a:t>
            </a:r>
            <a:r>
              <a:rPr lang="tr-TR" sz="1600" dirty="0"/>
              <a:t>. </a:t>
            </a:r>
            <a:r>
              <a:rPr lang="tr-TR" sz="1600" dirty="0" smtClean="0"/>
              <a:t>2017</a:t>
            </a:r>
            <a:endParaRPr lang="tr-TR" sz="1600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6660232" y="2420888"/>
            <a:ext cx="792088" cy="19442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041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Gardasil9 güvenli mi?</a:t>
            </a:r>
            <a:endParaRPr lang="tr-TR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9814" r="7917" b="6250"/>
          <a:stretch/>
        </p:blipFill>
        <p:spPr bwMode="auto">
          <a:xfrm>
            <a:off x="35496" y="1268760"/>
            <a:ext cx="9004896" cy="503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647482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dirty="0"/>
              <a:t>https://www.cdc.gov/vaccines/acip/meetings/downloads/slides-2018-02/HPV-02-Arana-508.pdf</a:t>
            </a:r>
          </a:p>
        </p:txBody>
      </p:sp>
    </p:spTree>
    <p:extLst>
      <p:ext uri="{BB962C8B-B14F-4D97-AF65-F5344CB8AC3E}">
        <p14:creationId xmlns:p14="http://schemas.microsoft.com/office/powerpoint/2010/main" val="1236438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Yan Etki Profili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1" t="9259" r="15834" b="6482"/>
          <a:stretch/>
        </p:blipFill>
        <p:spPr bwMode="auto">
          <a:xfrm>
            <a:off x="107504" y="404664"/>
            <a:ext cx="89154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3528" y="647482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dirty="0"/>
              <a:t>https://www.cdc.gov/vaccines/acip/meetings/downloads/slides-2018-02/HPV-02-Arana-508.pdf</a:t>
            </a:r>
          </a:p>
        </p:txBody>
      </p:sp>
    </p:spTree>
    <p:extLst>
      <p:ext uri="{BB962C8B-B14F-4D97-AF65-F5344CB8AC3E}">
        <p14:creationId xmlns:p14="http://schemas.microsoft.com/office/powerpoint/2010/main" val="3446121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3200" dirty="0"/>
              <a:t>HPV Tip </a:t>
            </a:r>
            <a:r>
              <a:rPr lang="tr-TR" sz="3200" dirty="0" err="1"/>
              <a:t>Prevalansı</a:t>
            </a:r>
            <a:endParaRPr lang="en-US" sz="3200" dirty="0"/>
          </a:p>
        </p:txBody>
      </p:sp>
      <p:sp>
        <p:nvSpPr>
          <p:cNvPr id="82" name="Footer Placeholder 8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  <a:p>
            <a:r>
              <a:rPr lang="pt-BR" dirty="0"/>
              <a:t>Munoz N, Int J Cancer, 2004</a:t>
            </a:r>
            <a:endParaRPr lang="tr-TR" dirty="0"/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701341" y="1643050"/>
            <a:ext cx="7741318" cy="4394672"/>
            <a:chOff x="214313" y="1609725"/>
            <a:chExt cx="8488253" cy="5157787"/>
          </a:xfrm>
        </p:grpSpPr>
        <p:pic>
          <p:nvPicPr>
            <p:cNvPr id="1946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3" y="1693862"/>
              <a:ext cx="7566025" cy="50736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05508" name="Text Box 4"/>
            <p:cNvSpPr txBox="1">
              <a:spLocks noChangeArrowheads="1"/>
            </p:cNvSpPr>
            <p:nvPr/>
          </p:nvSpPr>
          <p:spPr bwMode="auto">
            <a:xfrm>
              <a:off x="971278" y="6179901"/>
              <a:ext cx="1920419" cy="476147"/>
            </a:xfrm>
            <a:prstGeom prst="round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 eaLnBrk="0" hangingPunct="0">
                <a:lnSpc>
                  <a:spcPct val="80000"/>
                </a:lnSpc>
                <a:buClr>
                  <a:srgbClr val="3399FF"/>
                </a:buClr>
                <a:buSzPct val="110000"/>
                <a:defRPr/>
              </a:pPr>
              <a:r>
                <a:rPr lang="tr-TR" sz="1400" b="1" dirty="0">
                  <a:latin typeface="Calibri" pitchFamily="34" charset="0"/>
                </a:rPr>
                <a:t>Güney Amerika</a:t>
              </a:r>
              <a:endParaRPr lang="en-US" sz="1400" b="1" dirty="0">
                <a:latin typeface="Calibri" pitchFamily="34" charset="0"/>
              </a:endParaRPr>
            </a:p>
          </p:txBody>
        </p:sp>
        <p:sp>
          <p:nvSpPr>
            <p:cNvPr id="405509" name="Text Box 5"/>
            <p:cNvSpPr txBox="1">
              <a:spLocks noChangeArrowheads="1"/>
            </p:cNvSpPr>
            <p:nvPr/>
          </p:nvSpPr>
          <p:spPr bwMode="auto">
            <a:xfrm>
              <a:off x="3519034" y="5237458"/>
              <a:ext cx="1600350" cy="339870"/>
            </a:xfrm>
            <a:prstGeom prst="round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0" rIns="0" anchor="ctr">
              <a:normAutofit lnSpcReduction="10000"/>
            </a:bodyPr>
            <a:lstStyle/>
            <a:p>
              <a:pPr algn="ctr" eaLnBrk="0" hangingPunct="0">
                <a:lnSpc>
                  <a:spcPct val="80000"/>
                </a:lnSpc>
                <a:buClr>
                  <a:srgbClr val="3399FF"/>
                </a:buClr>
                <a:buSzPct val="110000"/>
                <a:defRPr/>
              </a:pPr>
              <a:r>
                <a:rPr lang="tr-TR" sz="1400" b="1" dirty="0">
                  <a:latin typeface="Calibri" pitchFamily="34" charset="0"/>
                </a:rPr>
                <a:t>Kuzey Afrika</a:t>
              </a:r>
              <a:endParaRPr lang="en-US" sz="1400" b="1" dirty="0">
                <a:latin typeface="Calibri" pitchFamily="34" charset="0"/>
              </a:endParaRPr>
            </a:p>
          </p:txBody>
        </p:sp>
        <p:sp>
          <p:nvSpPr>
            <p:cNvPr id="405510" name="Text Box 6"/>
            <p:cNvSpPr txBox="1">
              <a:spLocks noChangeArrowheads="1"/>
            </p:cNvSpPr>
            <p:nvPr/>
          </p:nvSpPr>
          <p:spPr bwMode="auto">
            <a:xfrm>
              <a:off x="1765051" y="3590645"/>
              <a:ext cx="1773187" cy="463012"/>
            </a:xfrm>
            <a:prstGeom prst="round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0" rIns="0" anchor="ctr">
              <a:normAutofit fontScale="77500" lnSpcReduction="20000"/>
            </a:bodyPr>
            <a:lstStyle/>
            <a:p>
              <a:pPr algn="ctr" eaLnBrk="0" hangingPunct="0">
                <a:lnSpc>
                  <a:spcPct val="90000"/>
                </a:lnSpc>
                <a:buClr>
                  <a:srgbClr val="3399FF"/>
                </a:buClr>
                <a:buSzPct val="110000"/>
                <a:buFont typeface="Wingdings" pitchFamily="2" charset="2"/>
                <a:buNone/>
                <a:defRPr/>
              </a:pPr>
              <a:r>
                <a:rPr lang="tr-TR" sz="1700" b="1" dirty="0">
                  <a:latin typeface="Calibri" pitchFamily="34" charset="0"/>
                  <a:cs typeface="Calibri" pitchFamily="34" charset="0"/>
                </a:rPr>
                <a:t>Kuzey Amerika Avrupa</a:t>
              </a:r>
              <a:endParaRPr lang="en-US" sz="1700" b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5511" name="Text Box 7"/>
            <p:cNvSpPr txBox="1">
              <a:spLocks noChangeArrowheads="1"/>
            </p:cNvSpPr>
            <p:nvPr/>
          </p:nvSpPr>
          <p:spPr bwMode="auto">
            <a:xfrm>
              <a:off x="5650700" y="4554433"/>
              <a:ext cx="1264276" cy="392410"/>
            </a:xfrm>
            <a:prstGeom prst="round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 eaLnBrk="0" hangingPunct="0">
                <a:lnSpc>
                  <a:spcPct val="80000"/>
                </a:lnSpc>
                <a:buClr>
                  <a:srgbClr val="3399FF"/>
                </a:buClr>
                <a:buSzPct val="110000"/>
                <a:buFont typeface="Wingdings" pitchFamily="2" charset="2"/>
                <a:buNone/>
                <a:defRPr/>
              </a:pPr>
              <a:r>
                <a:rPr lang="tr-TR" sz="1400" b="1" dirty="0">
                  <a:latin typeface="Calibri" pitchFamily="34" charset="0"/>
                </a:rPr>
                <a:t>Güney Asya</a:t>
              </a:r>
              <a:endParaRPr lang="en-US" sz="1400" b="1" dirty="0">
                <a:latin typeface="Calibri" pitchFamily="34" charset="0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7456498" y="2638422"/>
              <a:ext cx="806451" cy="506411"/>
              <a:chOff x="4786" y="1049"/>
              <a:chExt cx="508" cy="319"/>
            </a:xfrm>
          </p:grpSpPr>
          <p:sp>
            <p:nvSpPr>
              <p:cNvPr id="405513" name="Rectangle 9"/>
              <p:cNvSpPr>
                <a:spLocks noChangeArrowheads="1"/>
              </p:cNvSpPr>
              <p:nvPr/>
            </p:nvSpPr>
            <p:spPr bwMode="auto">
              <a:xfrm>
                <a:off x="4786" y="1129"/>
                <a:ext cx="171" cy="135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14" name="Text Box 10"/>
              <p:cNvSpPr txBox="1">
                <a:spLocks noChangeArrowheads="1"/>
              </p:cNvSpPr>
              <p:nvPr/>
            </p:nvSpPr>
            <p:spPr bwMode="auto">
              <a:xfrm>
                <a:off x="5042" y="1049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16</a:t>
                </a:r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7454915" y="3095631"/>
              <a:ext cx="808039" cy="506414"/>
              <a:chOff x="4785" y="1421"/>
              <a:chExt cx="509" cy="319"/>
            </a:xfrm>
          </p:grpSpPr>
          <p:sp>
            <p:nvSpPr>
              <p:cNvPr id="405516" name="Rectangle 12"/>
              <p:cNvSpPr>
                <a:spLocks noChangeArrowheads="1"/>
              </p:cNvSpPr>
              <p:nvPr/>
            </p:nvSpPr>
            <p:spPr bwMode="auto">
              <a:xfrm>
                <a:off x="4785" y="1506"/>
                <a:ext cx="171" cy="134"/>
              </a:xfrm>
              <a:prstGeom prst="rect">
                <a:avLst/>
              </a:prstGeom>
              <a:solidFill>
                <a:srgbClr val="FF3300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17" name="Text Box 13"/>
              <p:cNvSpPr txBox="1">
                <a:spLocks noChangeArrowheads="1"/>
              </p:cNvSpPr>
              <p:nvPr/>
            </p:nvSpPr>
            <p:spPr bwMode="auto">
              <a:xfrm>
                <a:off x="5042" y="1421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18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7454916" y="3487745"/>
              <a:ext cx="808039" cy="506414"/>
              <a:chOff x="4785" y="1752"/>
              <a:chExt cx="509" cy="319"/>
            </a:xfrm>
          </p:grpSpPr>
          <p:sp>
            <p:nvSpPr>
              <p:cNvPr id="405519" name="Rectangle 15"/>
              <p:cNvSpPr>
                <a:spLocks noChangeArrowheads="1"/>
              </p:cNvSpPr>
              <p:nvPr/>
            </p:nvSpPr>
            <p:spPr bwMode="auto">
              <a:xfrm>
                <a:off x="4785" y="1837"/>
                <a:ext cx="171" cy="135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20" name="Text Box 16"/>
              <p:cNvSpPr txBox="1">
                <a:spLocks noChangeArrowheads="1"/>
              </p:cNvSpPr>
              <p:nvPr/>
            </p:nvSpPr>
            <p:spPr bwMode="auto">
              <a:xfrm>
                <a:off x="5042" y="1752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45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7454901" y="3881451"/>
              <a:ext cx="808038" cy="506414"/>
              <a:chOff x="4641" y="2888"/>
              <a:chExt cx="509" cy="319"/>
            </a:xfrm>
          </p:grpSpPr>
          <p:sp>
            <p:nvSpPr>
              <p:cNvPr id="405522" name="Rectangle 18"/>
              <p:cNvSpPr>
                <a:spLocks noChangeArrowheads="1"/>
              </p:cNvSpPr>
              <p:nvPr/>
            </p:nvSpPr>
            <p:spPr bwMode="auto">
              <a:xfrm>
                <a:off x="4641" y="2973"/>
                <a:ext cx="171" cy="13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23" name="Text Box 19"/>
              <p:cNvSpPr txBox="1">
                <a:spLocks noChangeArrowheads="1"/>
              </p:cNvSpPr>
              <p:nvPr/>
            </p:nvSpPr>
            <p:spPr bwMode="auto">
              <a:xfrm>
                <a:off x="4898" y="2888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31</a:t>
                </a: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456493" y="4281496"/>
              <a:ext cx="806451" cy="506414"/>
              <a:chOff x="4642" y="3140"/>
              <a:chExt cx="508" cy="319"/>
            </a:xfrm>
          </p:grpSpPr>
          <p:sp>
            <p:nvSpPr>
              <p:cNvPr id="405525" name="Rectangle 21"/>
              <p:cNvSpPr>
                <a:spLocks noChangeArrowheads="1"/>
              </p:cNvSpPr>
              <p:nvPr/>
            </p:nvSpPr>
            <p:spPr bwMode="auto">
              <a:xfrm>
                <a:off x="4642" y="3221"/>
                <a:ext cx="171" cy="134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26" name="Text Box 22"/>
              <p:cNvSpPr txBox="1">
                <a:spLocks noChangeArrowheads="1"/>
              </p:cNvSpPr>
              <p:nvPr/>
            </p:nvSpPr>
            <p:spPr bwMode="auto">
              <a:xfrm>
                <a:off x="4898" y="3140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33</a:t>
                </a:r>
              </a:p>
            </p:txBody>
          </p:sp>
        </p:grpSp>
        <p:sp>
          <p:nvSpPr>
            <p:cNvPr id="405527" name="Text Box 23"/>
            <p:cNvSpPr txBox="1">
              <a:spLocks noChangeArrowheads="1"/>
            </p:cNvSpPr>
            <p:nvPr/>
          </p:nvSpPr>
          <p:spPr bwMode="auto">
            <a:xfrm>
              <a:off x="7022199" y="1928979"/>
              <a:ext cx="1680367" cy="433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ctr">
                <a:defRPr/>
              </a:pPr>
              <a:r>
                <a:rPr lang="en-US" sz="24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rPr>
                <a:t>HPV </a:t>
              </a:r>
              <a:r>
                <a:rPr lang="tr-TR" sz="24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rPr>
                <a:t>tipleri</a:t>
              </a:r>
              <a:endPara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7454914" y="4672004"/>
              <a:ext cx="808039" cy="506411"/>
              <a:chOff x="4641" y="3386"/>
              <a:chExt cx="509" cy="319"/>
            </a:xfrm>
          </p:grpSpPr>
          <p:sp>
            <p:nvSpPr>
              <p:cNvPr id="405529" name="Rectangle 25"/>
              <p:cNvSpPr>
                <a:spLocks noChangeArrowheads="1"/>
              </p:cNvSpPr>
              <p:nvPr/>
            </p:nvSpPr>
            <p:spPr bwMode="auto">
              <a:xfrm>
                <a:off x="4641" y="3466"/>
                <a:ext cx="171" cy="135"/>
              </a:xfrm>
              <a:prstGeom prst="rect">
                <a:avLst/>
              </a:prstGeom>
              <a:solidFill>
                <a:srgbClr val="CC99FF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30" name="Text Box 26"/>
              <p:cNvSpPr txBox="1">
                <a:spLocks noChangeArrowheads="1"/>
              </p:cNvSpPr>
              <p:nvPr/>
            </p:nvSpPr>
            <p:spPr bwMode="auto">
              <a:xfrm>
                <a:off x="4898" y="3386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52</a:t>
                </a:r>
              </a:p>
            </p:txBody>
          </p:sp>
        </p:grpSp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7454910" y="5473709"/>
              <a:ext cx="957264" cy="325438"/>
              <a:chOff x="4641" y="3621"/>
              <a:chExt cx="603" cy="205"/>
            </a:xfrm>
          </p:grpSpPr>
          <p:sp>
            <p:nvSpPr>
              <p:cNvPr id="405532" name="Rectangle 28"/>
              <p:cNvSpPr>
                <a:spLocks noChangeArrowheads="1"/>
              </p:cNvSpPr>
              <p:nvPr/>
            </p:nvSpPr>
            <p:spPr bwMode="auto">
              <a:xfrm>
                <a:off x="4641" y="3652"/>
                <a:ext cx="171" cy="134"/>
              </a:xfrm>
              <a:prstGeom prst="rect">
                <a:avLst/>
              </a:prstGeom>
              <a:solidFill>
                <a:srgbClr val="FF99CC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33" name="Text Box 29"/>
              <p:cNvSpPr txBox="1">
                <a:spLocks noChangeArrowheads="1"/>
              </p:cNvSpPr>
              <p:nvPr/>
            </p:nvSpPr>
            <p:spPr bwMode="auto">
              <a:xfrm>
                <a:off x="4895" y="3621"/>
                <a:ext cx="349" cy="2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>
                  <a:defRPr/>
                </a:pPr>
                <a:r>
                  <a:rPr lang="tr-TR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Diğer</a:t>
                </a:r>
                <a:endParaRPr lang="en-US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0" name="Group 32"/>
            <p:cNvGrpSpPr>
              <a:grpSpLocks/>
            </p:cNvGrpSpPr>
            <p:nvPr/>
          </p:nvGrpSpPr>
          <p:grpSpPr bwMode="auto">
            <a:xfrm>
              <a:off x="7454906" y="5043486"/>
              <a:ext cx="808038" cy="506413"/>
              <a:chOff x="4636" y="3387"/>
              <a:chExt cx="509" cy="319"/>
            </a:xfrm>
          </p:grpSpPr>
          <p:sp>
            <p:nvSpPr>
              <p:cNvPr id="405537" name="Rectangle 33"/>
              <p:cNvSpPr>
                <a:spLocks noChangeArrowheads="1"/>
              </p:cNvSpPr>
              <p:nvPr/>
            </p:nvSpPr>
            <p:spPr bwMode="auto">
              <a:xfrm>
                <a:off x="4636" y="3467"/>
                <a:ext cx="171" cy="134"/>
              </a:xfrm>
              <a:prstGeom prst="rect">
                <a:avLst/>
              </a:prstGeom>
              <a:solidFill>
                <a:srgbClr val="CCFFCC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05538" name="Text Box 34"/>
              <p:cNvSpPr txBox="1">
                <a:spLocks noChangeArrowheads="1"/>
              </p:cNvSpPr>
              <p:nvPr/>
            </p:nvSpPr>
            <p:spPr bwMode="auto">
              <a:xfrm>
                <a:off x="4893" y="3387"/>
                <a:ext cx="252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>
                  <a:defRPr/>
                </a:pPr>
                <a:r>
                  <a:rPr lang="en-US" sz="28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58</a:t>
                </a:r>
              </a:p>
            </p:txBody>
          </p:sp>
        </p:grpSp>
        <p:grpSp>
          <p:nvGrpSpPr>
            <p:cNvPr id="11" name="Group 35"/>
            <p:cNvGrpSpPr>
              <a:grpSpLocks noChangeAspect="1"/>
            </p:cNvGrpSpPr>
            <p:nvPr/>
          </p:nvGrpSpPr>
          <p:grpSpPr bwMode="auto">
            <a:xfrm>
              <a:off x="819151" y="4160837"/>
              <a:ext cx="2209800" cy="2209800"/>
              <a:chOff x="651" y="2364"/>
              <a:chExt cx="1392" cy="1392"/>
            </a:xfrm>
          </p:grpSpPr>
          <p:sp>
            <p:nvSpPr>
              <p:cNvPr id="19511" name="AutoShape 36"/>
              <p:cNvSpPr>
                <a:spLocks noChangeAspect="1" noChangeArrowheads="1" noTextEdit="1"/>
              </p:cNvSpPr>
              <p:nvPr/>
            </p:nvSpPr>
            <p:spPr bwMode="auto">
              <a:xfrm>
                <a:off x="651" y="2364"/>
                <a:ext cx="1392" cy="1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2" name="Rectangle 37"/>
              <p:cNvSpPr>
                <a:spLocks noChangeArrowheads="1"/>
              </p:cNvSpPr>
              <p:nvPr/>
            </p:nvSpPr>
            <p:spPr bwMode="auto">
              <a:xfrm>
                <a:off x="1089" y="3002"/>
                <a:ext cx="516" cy="637"/>
              </a:xfrm>
              <a:prstGeom prst="rect">
                <a:avLst/>
              </a:prstGeom>
              <a:solidFill>
                <a:srgbClr val="FFFF99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3" name="Rectangle 38"/>
              <p:cNvSpPr>
                <a:spLocks noChangeArrowheads="1"/>
              </p:cNvSpPr>
              <p:nvPr/>
            </p:nvSpPr>
            <p:spPr bwMode="auto">
              <a:xfrm>
                <a:off x="1089" y="2860"/>
                <a:ext cx="516" cy="142"/>
              </a:xfrm>
              <a:prstGeom prst="rect">
                <a:avLst/>
              </a:prstGeom>
              <a:solidFill>
                <a:srgbClr val="FF33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4" name="Rectangle 39"/>
              <p:cNvSpPr>
                <a:spLocks noChangeArrowheads="1"/>
              </p:cNvSpPr>
              <p:nvPr/>
            </p:nvSpPr>
            <p:spPr bwMode="auto">
              <a:xfrm>
                <a:off x="1089" y="2786"/>
                <a:ext cx="516" cy="74"/>
              </a:xfrm>
              <a:prstGeom prst="rect">
                <a:avLst/>
              </a:prstGeom>
              <a:solidFill>
                <a:srgbClr val="FF99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5" name="Rectangle 40"/>
              <p:cNvSpPr>
                <a:spLocks noChangeArrowheads="1"/>
              </p:cNvSpPr>
              <p:nvPr/>
            </p:nvSpPr>
            <p:spPr bwMode="auto">
              <a:xfrm>
                <a:off x="1089" y="2700"/>
                <a:ext cx="516" cy="86"/>
              </a:xfrm>
              <a:prstGeom prst="rect">
                <a:avLst/>
              </a:prstGeom>
              <a:solidFill>
                <a:srgbClr val="83C1BB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6" name="Rectangle 41"/>
              <p:cNvSpPr>
                <a:spLocks noChangeArrowheads="1"/>
              </p:cNvSpPr>
              <p:nvPr/>
            </p:nvSpPr>
            <p:spPr bwMode="auto">
              <a:xfrm>
                <a:off x="1089" y="2654"/>
                <a:ext cx="516" cy="46"/>
              </a:xfrm>
              <a:prstGeom prst="rect">
                <a:avLst/>
              </a:prstGeom>
              <a:solidFill>
                <a:srgbClr val="CCCC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7" name="Rectangle 42"/>
              <p:cNvSpPr>
                <a:spLocks noChangeArrowheads="1"/>
              </p:cNvSpPr>
              <p:nvPr/>
            </p:nvSpPr>
            <p:spPr bwMode="auto">
              <a:xfrm>
                <a:off x="1089" y="2612"/>
                <a:ext cx="516" cy="42"/>
              </a:xfrm>
              <a:prstGeom prst="rect">
                <a:avLst/>
              </a:prstGeom>
              <a:solidFill>
                <a:srgbClr val="CC99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8" name="Rectangle 43"/>
              <p:cNvSpPr>
                <a:spLocks noChangeArrowheads="1"/>
              </p:cNvSpPr>
              <p:nvPr/>
            </p:nvSpPr>
            <p:spPr bwMode="auto">
              <a:xfrm>
                <a:off x="1089" y="2580"/>
                <a:ext cx="516" cy="32"/>
              </a:xfrm>
              <a:prstGeom prst="rect">
                <a:avLst/>
              </a:prstGeom>
              <a:solidFill>
                <a:srgbClr val="CCFFCC"/>
              </a:solidFill>
              <a:ln w="4826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9" name="Rectangle 44"/>
              <p:cNvSpPr>
                <a:spLocks noChangeArrowheads="1"/>
              </p:cNvSpPr>
              <p:nvPr/>
            </p:nvSpPr>
            <p:spPr bwMode="auto">
              <a:xfrm>
                <a:off x="1089" y="2417"/>
                <a:ext cx="516" cy="163"/>
              </a:xfrm>
              <a:prstGeom prst="rect">
                <a:avLst/>
              </a:prstGeom>
              <a:solidFill>
                <a:srgbClr val="FF99CC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20" name="Rectangle 45"/>
              <p:cNvSpPr>
                <a:spLocks noChangeArrowheads="1"/>
              </p:cNvSpPr>
              <p:nvPr/>
            </p:nvSpPr>
            <p:spPr bwMode="auto">
              <a:xfrm>
                <a:off x="1288" y="3264"/>
                <a:ext cx="11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</a:rPr>
                  <a:t>57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21" name="Rectangle 46"/>
              <p:cNvSpPr>
                <a:spLocks noChangeArrowheads="1"/>
              </p:cNvSpPr>
              <p:nvPr/>
            </p:nvSpPr>
            <p:spPr bwMode="auto">
              <a:xfrm>
                <a:off x="1244" y="2874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latin typeface="Calibri" pitchFamily="34" charset="0"/>
                    <a:cs typeface="Calibri" pitchFamily="34" charset="0"/>
                  </a:rPr>
                  <a:t>12.6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2" name="Group 47"/>
            <p:cNvGrpSpPr>
              <a:grpSpLocks noChangeAspect="1"/>
            </p:cNvGrpSpPr>
            <p:nvPr/>
          </p:nvGrpSpPr>
          <p:grpSpPr bwMode="auto">
            <a:xfrm>
              <a:off x="1704976" y="1609725"/>
              <a:ext cx="2079625" cy="2114550"/>
              <a:chOff x="1209" y="757"/>
              <a:chExt cx="1310" cy="1332"/>
            </a:xfrm>
          </p:grpSpPr>
          <p:sp>
            <p:nvSpPr>
              <p:cNvPr id="19502" name="AutoShape 48"/>
              <p:cNvSpPr>
                <a:spLocks noChangeAspect="1" noChangeArrowheads="1" noTextEdit="1"/>
              </p:cNvSpPr>
              <p:nvPr/>
            </p:nvSpPr>
            <p:spPr bwMode="auto">
              <a:xfrm>
                <a:off x="1209" y="757"/>
                <a:ext cx="1310" cy="1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3" name="Rectangle 49"/>
              <p:cNvSpPr>
                <a:spLocks noChangeArrowheads="1"/>
              </p:cNvSpPr>
              <p:nvPr/>
            </p:nvSpPr>
            <p:spPr bwMode="auto">
              <a:xfrm>
                <a:off x="1620" y="1206"/>
                <a:ext cx="488" cy="786"/>
              </a:xfrm>
              <a:prstGeom prst="rect">
                <a:avLst/>
              </a:prstGeom>
              <a:solidFill>
                <a:srgbClr val="FFFF99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4" name="Rectangle 50"/>
              <p:cNvSpPr>
                <a:spLocks noChangeArrowheads="1"/>
              </p:cNvSpPr>
              <p:nvPr/>
            </p:nvSpPr>
            <p:spPr bwMode="auto">
              <a:xfrm>
                <a:off x="1620" y="1042"/>
                <a:ext cx="488" cy="164"/>
              </a:xfrm>
              <a:prstGeom prst="rect">
                <a:avLst/>
              </a:prstGeom>
              <a:solidFill>
                <a:srgbClr val="FF33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5" name="Rectangle 51"/>
              <p:cNvSpPr>
                <a:spLocks noChangeArrowheads="1"/>
              </p:cNvSpPr>
              <p:nvPr/>
            </p:nvSpPr>
            <p:spPr bwMode="auto">
              <a:xfrm>
                <a:off x="1620" y="939"/>
                <a:ext cx="488" cy="103"/>
              </a:xfrm>
              <a:prstGeom prst="rect">
                <a:avLst/>
              </a:prstGeom>
              <a:solidFill>
                <a:srgbClr val="FF99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6" name="Rectangle 52"/>
              <p:cNvSpPr>
                <a:spLocks noChangeArrowheads="1"/>
              </p:cNvSpPr>
              <p:nvPr/>
            </p:nvSpPr>
            <p:spPr bwMode="auto">
              <a:xfrm>
                <a:off x="1620" y="889"/>
                <a:ext cx="488" cy="50"/>
              </a:xfrm>
              <a:prstGeom prst="rect">
                <a:avLst/>
              </a:prstGeom>
              <a:solidFill>
                <a:srgbClr val="83C1BB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7" name="Rectangle 53"/>
              <p:cNvSpPr>
                <a:spLocks noChangeArrowheads="1"/>
              </p:cNvSpPr>
              <p:nvPr/>
            </p:nvSpPr>
            <p:spPr bwMode="auto">
              <a:xfrm>
                <a:off x="1620" y="874"/>
                <a:ext cx="488" cy="15"/>
              </a:xfrm>
              <a:prstGeom prst="rect">
                <a:avLst/>
              </a:prstGeom>
              <a:solidFill>
                <a:srgbClr val="CC99FF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8" name="Rectangle 54"/>
              <p:cNvSpPr>
                <a:spLocks noChangeArrowheads="1"/>
              </p:cNvSpPr>
              <p:nvPr/>
            </p:nvSpPr>
            <p:spPr bwMode="auto">
              <a:xfrm>
                <a:off x="1620" y="801"/>
                <a:ext cx="488" cy="73"/>
              </a:xfrm>
              <a:prstGeom prst="rect">
                <a:avLst/>
              </a:prstGeom>
              <a:solidFill>
                <a:srgbClr val="FF99CC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9" name="Rectangle 55"/>
              <p:cNvSpPr>
                <a:spLocks noChangeArrowheads="1"/>
              </p:cNvSpPr>
              <p:nvPr/>
            </p:nvSpPr>
            <p:spPr bwMode="auto">
              <a:xfrm>
                <a:off x="1758" y="1543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</a:rPr>
                  <a:t>69.7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10" name="Rectangle 56"/>
              <p:cNvSpPr>
                <a:spLocks noChangeArrowheads="1"/>
              </p:cNvSpPr>
              <p:nvPr/>
            </p:nvSpPr>
            <p:spPr bwMode="auto">
              <a:xfrm>
                <a:off x="1758" y="1068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latin typeface="Calibri" pitchFamily="34" charset="0"/>
                    <a:cs typeface="Calibri" pitchFamily="34" charset="0"/>
                  </a:rPr>
                  <a:t>14.6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3" name="Group 57"/>
            <p:cNvGrpSpPr>
              <a:grpSpLocks noChangeAspect="1"/>
            </p:cNvGrpSpPr>
            <p:nvPr/>
          </p:nvGrpSpPr>
          <p:grpSpPr bwMode="auto">
            <a:xfrm>
              <a:off x="3214688" y="3270250"/>
              <a:ext cx="2133600" cy="2133600"/>
              <a:chOff x="2160" y="1803"/>
              <a:chExt cx="1344" cy="1344"/>
            </a:xfrm>
          </p:grpSpPr>
          <p:sp>
            <p:nvSpPr>
              <p:cNvPr id="19491" name="AutoShape 58"/>
              <p:cNvSpPr>
                <a:spLocks noChangeAspect="1" noChangeArrowheads="1" noTextEdit="1"/>
              </p:cNvSpPr>
              <p:nvPr/>
            </p:nvSpPr>
            <p:spPr bwMode="auto">
              <a:xfrm>
                <a:off x="2160" y="1803"/>
                <a:ext cx="1344" cy="1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2" name="Rectangle 59"/>
              <p:cNvSpPr>
                <a:spLocks noChangeArrowheads="1"/>
              </p:cNvSpPr>
              <p:nvPr/>
            </p:nvSpPr>
            <p:spPr bwMode="auto">
              <a:xfrm>
                <a:off x="2583" y="2327"/>
                <a:ext cx="498" cy="718"/>
              </a:xfrm>
              <a:prstGeom prst="rect">
                <a:avLst/>
              </a:prstGeom>
              <a:solidFill>
                <a:srgbClr val="FFFF99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3" name="Rectangle 60"/>
              <p:cNvSpPr>
                <a:spLocks noChangeArrowheads="1"/>
              </p:cNvSpPr>
              <p:nvPr/>
            </p:nvSpPr>
            <p:spPr bwMode="auto">
              <a:xfrm>
                <a:off x="2583" y="2147"/>
                <a:ext cx="498" cy="180"/>
              </a:xfrm>
              <a:prstGeom prst="rect">
                <a:avLst/>
              </a:prstGeom>
              <a:solidFill>
                <a:srgbClr val="FF33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4" name="Rectangle 61"/>
              <p:cNvSpPr>
                <a:spLocks noChangeArrowheads="1"/>
              </p:cNvSpPr>
              <p:nvPr/>
            </p:nvSpPr>
            <p:spPr bwMode="auto">
              <a:xfrm>
                <a:off x="2583" y="2085"/>
                <a:ext cx="498" cy="62"/>
              </a:xfrm>
              <a:prstGeom prst="rect">
                <a:avLst/>
              </a:prstGeom>
              <a:solidFill>
                <a:srgbClr val="FF9900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5" name="Rectangle 62"/>
              <p:cNvSpPr>
                <a:spLocks noChangeArrowheads="1"/>
              </p:cNvSpPr>
              <p:nvPr/>
            </p:nvSpPr>
            <p:spPr bwMode="auto">
              <a:xfrm>
                <a:off x="2583" y="2049"/>
                <a:ext cx="498" cy="36"/>
              </a:xfrm>
              <a:prstGeom prst="rect">
                <a:avLst/>
              </a:prstGeom>
              <a:solidFill>
                <a:srgbClr val="83C1BB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6" name="Rectangle 63"/>
              <p:cNvSpPr>
                <a:spLocks noChangeArrowheads="1"/>
              </p:cNvSpPr>
              <p:nvPr/>
            </p:nvSpPr>
            <p:spPr bwMode="auto">
              <a:xfrm>
                <a:off x="2583" y="2006"/>
                <a:ext cx="498" cy="43"/>
              </a:xfrm>
              <a:prstGeom prst="rect">
                <a:avLst/>
              </a:prstGeom>
              <a:solidFill>
                <a:srgbClr val="CCCCFF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7" name="Rectangle 64"/>
              <p:cNvSpPr>
                <a:spLocks noChangeArrowheads="1"/>
              </p:cNvSpPr>
              <p:nvPr/>
            </p:nvSpPr>
            <p:spPr bwMode="auto">
              <a:xfrm>
                <a:off x="2583" y="1993"/>
                <a:ext cx="498" cy="13"/>
              </a:xfrm>
              <a:prstGeom prst="rect">
                <a:avLst/>
              </a:prstGeom>
              <a:solidFill>
                <a:srgbClr val="CC99FF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8" name="Rectangle 65"/>
              <p:cNvSpPr>
                <a:spLocks noChangeArrowheads="1"/>
              </p:cNvSpPr>
              <p:nvPr/>
            </p:nvSpPr>
            <p:spPr bwMode="auto">
              <a:xfrm>
                <a:off x="2583" y="1990"/>
                <a:ext cx="498" cy="3"/>
              </a:xfrm>
              <a:prstGeom prst="rect">
                <a:avLst/>
              </a:prstGeom>
              <a:solidFill>
                <a:srgbClr val="CCFFCC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9" name="Rectangle 66"/>
              <p:cNvSpPr>
                <a:spLocks noChangeArrowheads="1"/>
              </p:cNvSpPr>
              <p:nvPr/>
            </p:nvSpPr>
            <p:spPr bwMode="auto">
              <a:xfrm>
                <a:off x="2583" y="1852"/>
                <a:ext cx="498" cy="138"/>
              </a:xfrm>
              <a:prstGeom prst="rect">
                <a:avLst/>
              </a:prstGeom>
              <a:solidFill>
                <a:srgbClr val="FF99CC"/>
              </a:solidFill>
              <a:ln w="4763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0" name="Rectangle 67"/>
              <p:cNvSpPr>
                <a:spLocks noChangeArrowheads="1"/>
              </p:cNvSpPr>
              <p:nvPr/>
            </p:nvSpPr>
            <p:spPr bwMode="auto">
              <a:xfrm>
                <a:off x="2716" y="2626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</a:rPr>
                  <a:t>67.6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501" name="Rectangle 68"/>
              <p:cNvSpPr>
                <a:spLocks noChangeArrowheads="1"/>
              </p:cNvSpPr>
              <p:nvPr/>
            </p:nvSpPr>
            <p:spPr bwMode="auto">
              <a:xfrm>
                <a:off x="2764" y="2177"/>
                <a:ext cx="11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latin typeface="Calibri" pitchFamily="34" charset="0"/>
                    <a:cs typeface="Calibri" pitchFamily="34" charset="0"/>
                  </a:rPr>
                  <a:t>17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4" name="Group 69"/>
            <p:cNvGrpSpPr>
              <a:grpSpLocks noChangeAspect="1"/>
            </p:cNvGrpSpPr>
            <p:nvPr/>
          </p:nvGrpSpPr>
          <p:grpSpPr bwMode="auto">
            <a:xfrm>
              <a:off x="5200651" y="2579687"/>
              <a:ext cx="2200275" cy="2143125"/>
              <a:chOff x="3411" y="1368"/>
              <a:chExt cx="1386" cy="1350"/>
            </a:xfrm>
          </p:grpSpPr>
          <p:sp>
            <p:nvSpPr>
              <p:cNvPr id="19480" name="AutoShape 70"/>
              <p:cNvSpPr>
                <a:spLocks noChangeAspect="1" noChangeArrowheads="1" noTextEdit="1"/>
              </p:cNvSpPr>
              <p:nvPr/>
            </p:nvSpPr>
            <p:spPr bwMode="auto">
              <a:xfrm>
                <a:off x="3411" y="1368"/>
                <a:ext cx="1386" cy="1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1" name="Rectangle 71"/>
              <p:cNvSpPr>
                <a:spLocks noChangeArrowheads="1"/>
              </p:cNvSpPr>
              <p:nvPr/>
            </p:nvSpPr>
            <p:spPr bwMode="auto">
              <a:xfrm>
                <a:off x="3846" y="2043"/>
                <a:ext cx="512" cy="567"/>
              </a:xfrm>
              <a:prstGeom prst="rect">
                <a:avLst/>
              </a:prstGeom>
              <a:solidFill>
                <a:srgbClr val="FFFF99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2" name="Rectangle 72"/>
              <p:cNvSpPr>
                <a:spLocks noChangeArrowheads="1"/>
              </p:cNvSpPr>
              <p:nvPr/>
            </p:nvSpPr>
            <p:spPr bwMode="auto">
              <a:xfrm>
                <a:off x="3846" y="1763"/>
                <a:ext cx="512" cy="280"/>
              </a:xfrm>
              <a:prstGeom prst="rect">
                <a:avLst/>
              </a:prstGeom>
              <a:solidFill>
                <a:srgbClr val="FF3300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3" name="Rectangle 73"/>
              <p:cNvSpPr>
                <a:spLocks noChangeArrowheads="1"/>
              </p:cNvSpPr>
              <p:nvPr/>
            </p:nvSpPr>
            <p:spPr bwMode="auto">
              <a:xfrm>
                <a:off x="3846" y="1679"/>
                <a:ext cx="512" cy="84"/>
              </a:xfrm>
              <a:prstGeom prst="rect">
                <a:avLst/>
              </a:prstGeom>
              <a:solidFill>
                <a:srgbClr val="FF9900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4" name="Rectangle 74"/>
              <p:cNvSpPr>
                <a:spLocks noChangeArrowheads="1"/>
              </p:cNvSpPr>
              <p:nvPr/>
            </p:nvSpPr>
            <p:spPr bwMode="auto">
              <a:xfrm>
                <a:off x="3846" y="1662"/>
                <a:ext cx="512" cy="17"/>
              </a:xfrm>
              <a:prstGeom prst="rect">
                <a:avLst/>
              </a:prstGeom>
              <a:solidFill>
                <a:srgbClr val="83C1BB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5" name="Rectangle 75"/>
              <p:cNvSpPr>
                <a:spLocks noChangeArrowheads="1"/>
              </p:cNvSpPr>
              <p:nvPr/>
            </p:nvSpPr>
            <p:spPr bwMode="auto">
              <a:xfrm>
                <a:off x="3846" y="1637"/>
                <a:ext cx="512" cy="25"/>
              </a:xfrm>
              <a:prstGeom prst="rect">
                <a:avLst/>
              </a:prstGeom>
              <a:solidFill>
                <a:srgbClr val="CCCCFF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6" name="Rectangle 76"/>
              <p:cNvSpPr>
                <a:spLocks noChangeArrowheads="1"/>
              </p:cNvSpPr>
              <p:nvPr/>
            </p:nvSpPr>
            <p:spPr bwMode="auto">
              <a:xfrm>
                <a:off x="3846" y="1602"/>
                <a:ext cx="512" cy="35"/>
              </a:xfrm>
              <a:prstGeom prst="rect">
                <a:avLst/>
              </a:prstGeom>
              <a:solidFill>
                <a:srgbClr val="CC99FF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7" name="Rectangle 77"/>
              <p:cNvSpPr>
                <a:spLocks noChangeArrowheads="1"/>
              </p:cNvSpPr>
              <p:nvPr/>
            </p:nvSpPr>
            <p:spPr bwMode="auto">
              <a:xfrm>
                <a:off x="3846" y="1571"/>
                <a:ext cx="512" cy="31"/>
              </a:xfrm>
              <a:prstGeom prst="rect">
                <a:avLst/>
              </a:prstGeom>
              <a:solidFill>
                <a:srgbClr val="CCFFCC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8" name="Rectangle 78"/>
              <p:cNvSpPr>
                <a:spLocks noChangeArrowheads="1"/>
              </p:cNvSpPr>
              <p:nvPr/>
            </p:nvSpPr>
            <p:spPr bwMode="auto">
              <a:xfrm>
                <a:off x="3846" y="1420"/>
                <a:ext cx="512" cy="151"/>
              </a:xfrm>
              <a:prstGeom prst="rect">
                <a:avLst/>
              </a:prstGeom>
              <a:solidFill>
                <a:srgbClr val="FF99CC"/>
              </a:solidFill>
              <a:ln w="63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GB" sz="4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89" name="Rectangle 79"/>
              <p:cNvSpPr>
                <a:spLocks noChangeArrowheads="1"/>
              </p:cNvSpPr>
              <p:nvPr/>
            </p:nvSpPr>
            <p:spPr bwMode="auto">
              <a:xfrm>
                <a:off x="3995" y="2270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</a:rPr>
                  <a:t>52.5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9490" name="Rectangle 80"/>
              <p:cNvSpPr>
                <a:spLocks noChangeArrowheads="1"/>
              </p:cNvSpPr>
              <p:nvPr/>
            </p:nvSpPr>
            <p:spPr bwMode="auto">
              <a:xfrm>
                <a:off x="3995" y="1847"/>
                <a:ext cx="207" cy="1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it-IT" sz="1300" b="1" dirty="0">
                    <a:latin typeface="Calibri" pitchFamily="34" charset="0"/>
                    <a:cs typeface="Calibri" pitchFamily="34" charset="0"/>
                  </a:rPr>
                  <a:t>25.7</a:t>
                </a:r>
                <a:endParaRPr lang="it-IT" sz="900" b="1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1006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1" t="15000" r="34271" b="18518"/>
          <a:stretch/>
        </p:blipFill>
        <p:spPr bwMode="auto">
          <a:xfrm>
            <a:off x="683568" y="74900"/>
            <a:ext cx="5931361" cy="6738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676169" y="6402814"/>
            <a:ext cx="22883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err="1" smtClean="0"/>
              <a:t>Joura</a:t>
            </a:r>
            <a:r>
              <a:rPr lang="tr-TR" sz="1600" dirty="0" smtClean="0"/>
              <a:t> EA et al NEJM 2015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97176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" t="15956" r="79107" b="77207"/>
          <a:stretch/>
        </p:blipFill>
        <p:spPr bwMode="auto">
          <a:xfrm>
            <a:off x="107504" y="279400"/>
            <a:ext cx="3193294" cy="98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2" t="36075" r="37412" b="6669"/>
          <a:stretch/>
        </p:blipFill>
        <p:spPr bwMode="auto">
          <a:xfrm>
            <a:off x="3419872" y="143463"/>
            <a:ext cx="5616624" cy="6632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Yuvarlatılmış Dikdörtgen 1"/>
          <p:cNvSpPr/>
          <p:nvPr/>
        </p:nvSpPr>
        <p:spPr>
          <a:xfrm>
            <a:off x="3563888" y="1268760"/>
            <a:ext cx="4824536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Bağlayıcı 6"/>
          <p:cNvCxnSpPr/>
          <p:nvPr/>
        </p:nvCxnSpPr>
        <p:spPr>
          <a:xfrm>
            <a:off x="6300192" y="2672915"/>
            <a:ext cx="23762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563888" y="2852936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3" t="24801" r="64175" b="72592"/>
          <a:stretch/>
        </p:blipFill>
        <p:spPr bwMode="auto">
          <a:xfrm>
            <a:off x="173732" y="1522016"/>
            <a:ext cx="2958108" cy="17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088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9vHPV </a:t>
            </a:r>
            <a:r>
              <a:rPr lang="en-US" sz="3200" dirty="0" err="1"/>
              <a:t>Aşısı</a:t>
            </a:r>
            <a:r>
              <a:rPr lang="tr-TR" sz="3200" dirty="0"/>
              <a:t> (</a:t>
            </a:r>
            <a:r>
              <a:rPr lang="tr-TR" sz="3200" dirty="0" smtClean="0"/>
              <a:t>Gardasil9</a:t>
            </a:r>
            <a:r>
              <a:rPr lang="tr-TR" sz="3200" baseline="30000" dirty="0"/>
              <a:t>®</a:t>
            </a:r>
            <a:r>
              <a:rPr lang="tr-TR" sz="3200" dirty="0"/>
              <a:t>) 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    http://www.fda.gov/BiologicsBloodVaccines/Vaccines/ApprovedProducts/ucm426445.htm</a:t>
            </a:r>
            <a:endParaRPr lang="tr-TR" dirty="0"/>
          </a:p>
        </p:txBody>
      </p:sp>
      <p:grpSp>
        <p:nvGrpSpPr>
          <p:cNvPr id="3" name="Grup 5"/>
          <p:cNvGrpSpPr/>
          <p:nvPr/>
        </p:nvGrpSpPr>
        <p:grpSpPr>
          <a:xfrm>
            <a:off x="460577" y="1638323"/>
            <a:ext cx="8222844" cy="4190283"/>
            <a:chOff x="460577" y="1638323"/>
            <a:chExt cx="8222844" cy="4190283"/>
          </a:xfrm>
        </p:grpSpPr>
        <p:sp>
          <p:nvSpPr>
            <p:cNvPr id="7" name="Serbest Form 6"/>
            <p:cNvSpPr/>
            <p:nvPr/>
          </p:nvSpPr>
          <p:spPr>
            <a:xfrm>
              <a:off x="460577" y="1638323"/>
              <a:ext cx="3651777" cy="2725974"/>
            </a:xfrm>
            <a:custGeom>
              <a:avLst/>
              <a:gdLst>
                <a:gd name="connsiteX0" fmla="*/ 218078 w 3651777"/>
                <a:gd name="connsiteY0" fmla="*/ 0 h 2725974"/>
                <a:gd name="connsiteX1" fmla="*/ 3433699 w 3651777"/>
                <a:gd name="connsiteY1" fmla="*/ 0 h 2725974"/>
                <a:gd name="connsiteX2" fmla="*/ 3651777 w 3651777"/>
                <a:gd name="connsiteY2" fmla="*/ 218078 h 2725974"/>
                <a:gd name="connsiteX3" fmla="*/ 3651777 w 3651777"/>
                <a:gd name="connsiteY3" fmla="*/ 2725974 h 2725974"/>
                <a:gd name="connsiteX4" fmla="*/ 3651777 w 3651777"/>
                <a:gd name="connsiteY4" fmla="*/ 2725974 h 2725974"/>
                <a:gd name="connsiteX5" fmla="*/ 0 w 3651777"/>
                <a:gd name="connsiteY5" fmla="*/ 2725974 h 2725974"/>
                <a:gd name="connsiteX6" fmla="*/ 0 w 3651777"/>
                <a:gd name="connsiteY6" fmla="*/ 2725974 h 2725974"/>
                <a:gd name="connsiteX7" fmla="*/ 0 w 3651777"/>
                <a:gd name="connsiteY7" fmla="*/ 218078 h 2725974"/>
                <a:gd name="connsiteX8" fmla="*/ 218078 w 3651777"/>
                <a:gd name="connsiteY8" fmla="*/ 0 h 272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1777" h="2725974">
                  <a:moveTo>
                    <a:pt x="218078" y="0"/>
                  </a:moveTo>
                  <a:lnTo>
                    <a:pt x="3433699" y="0"/>
                  </a:lnTo>
                  <a:cubicBezTo>
                    <a:pt x="3554140" y="0"/>
                    <a:pt x="3651777" y="97637"/>
                    <a:pt x="3651777" y="218078"/>
                  </a:cubicBezTo>
                  <a:lnTo>
                    <a:pt x="3651777" y="2725974"/>
                  </a:lnTo>
                  <a:lnTo>
                    <a:pt x="3651777" y="2725974"/>
                  </a:lnTo>
                  <a:lnTo>
                    <a:pt x="0" y="2725974"/>
                  </a:lnTo>
                  <a:lnTo>
                    <a:pt x="0" y="2725974"/>
                  </a:lnTo>
                  <a:lnTo>
                    <a:pt x="0" y="218078"/>
                  </a:lnTo>
                  <a:cubicBezTo>
                    <a:pt x="0" y="97637"/>
                    <a:pt x="97637" y="0"/>
                    <a:pt x="218078" y="0"/>
                  </a:cubicBez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653" tIns="117213" rIns="81653" bIns="17780" numCol="1" spcCol="1270" anchor="t" anchorCtr="0">
              <a:noAutofit/>
            </a:bodyPr>
            <a:lstStyle/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16, 18, 31, 33, 45, 52 ve 58 tipleriyle oluşan </a:t>
              </a:r>
              <a:r>
                <a:rPr lang="tr-TR" sz="1400" kern="1200" dirty="0" err="1"/>
                <a:t>servikal</a:t>
              </a:r>
              <a:r>
                <a:rPr lang="tr-TR" sz="1400" kern="1200" dirty="0"/>
                <a:t>, </a:t>
              </a:r>
              <a:r>
                <a:rPr lang="tr-TR" sz="1400" kern="1200" dirty="0" err="1"/>
                <a:t>vulvar</a:t>
              </a:r>
              <a:r>
                <a:rPr lang="tr-TR" sz="1400" kern="1200" dirty="0"/>
                <a:t>, </a:t>
              </a:r>
              <a:r>
                <a:rPr lang="tr-TR" sz="1400" kern="1200" dirty="0" err="1"/>
                <a:t>vaginal</a:t>
              </a:r>
              <a:r>
                <a:rPr lang="tr-TR" sz="1400" kern="1200" dirty="0"/>
                <a:t> ve anal kanserler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6 ve 11 tipleriyle oluşan </a:t>
              </a:r>
              <a:r>
                <a:rPr lang="tr-TR" sz="1400" kern="1200" dirty="0" err="1"/>
                <a:t>genital</a:t>
              </a:r>
              <a:r>
                <a:rPr lang="tr-TR" sz="1400" kern="1200" dirty="0"/>
                <a:t> siğiller (</a:t>
              </a:r>
              <a:r>
                <a:rPr lang="tr-TR" sz="1400" kern="1200" dirty="0" err="1"/>
                <a:t>condyloma</a:t>
              </a:r>
              <a:r>
                <a:rPr lang="tr-TR" sz="1400" kern="1200" dirty="0"/>
                <a:t> </a:t>
              </a:r>
              <a:r>
                <a:rPr lang="tr-TR" sz="1400" kern="1200" dirty="0" err="1"/>
                <a:t>acuminata</a:t>
              </a:r>
              <a:r>
                <a:rPr lang="tr-TR" sz="1400" kern="1200" dirty="0"/>
                <a:t>) 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6, 11, 16, 18, 31, 33, 45, 52 ve 58 tipleriyle oluşan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/>
                <a:t>CIN 2/3 ve </a:t>
              </a:r>
              <a:r>
                <a:rPr lang="tr-TR" sz="1400" kern="1200" dirty="0" err="1"/>
                <a:t>servikal</a:t>
              </a:r>
              <a:r>
                <a:rPr lang="tr-TR" sz="1400" kern="1200" dirty="0"/>
                <a:t> AIS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/>
                <a:t>CIN 1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/>
                <a:t>VIN 2/3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 err="1"/>
                <a:t>VaIN</a:t>
              </a:r>
              <a:r>
                <a:rPr lang="tr-TR" sz="1400" kern="1200" dirty="0"/>
                <a:t> 2/3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/>
                <a:t>AIN</a:t>
              </a:r>
            </a:p>
          </p:txBody>
        </p:sp>
        <p:sp>
          <p:nvSpPr>
            <p:cNvPr id="8" name="Serbest Form 7"/>
            <p:cNvSpPr/>
            <p:nvPr/>
          </p:nvSpPr>
          <p:spPr>
            <a:xfrm>
              <a:off x="460577" y="4364297"/>
              <a:ext cx="3651777" cy="1172169"/>
            </a:xfrm>
            <a:custGeom>
              <a:avLst/>
              <a:gdLst>
                <a:gd name="connsiteX0" fmla="*/ 0 w 3651777"/>
                <a:gd name="connsiteY0" fmla="*/ 0 h 1172169"/>
                <a:gd name="connsiteX1" fmla="*/ 3651777 w 3651777"/>
                <a:gd name="connsiteY1" fmla="*/ 0 h 1172169"/>
                <a:gd name="connsiteX2" fmla="*/ 3651777 w 3651777"/>
                <a:gd name="connsiteY2" fmla="*/ 1172169 h 1172169"/>
                <a:gd name="connsiteX3" fmla="*/ 0 w 3651777"/>
                <a:gd name="connsiteY3" fmla="*/ 1172169 h 1172169"/>
                <a:gd name="connsiteX4" fmla="*/ 0 w 3651777"/>
                <a:gd name="connsiteY4" fmla="*/ 0 h 11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777" h="1172169">
                  <a:moveTo>
                    <a:pt x="0" y="0"/>
                  </a:moveTo>
                  <a:lnTo>
                    <a:pt x="3651777" y="0"/>
                  </a:lnTo>
                  <a:lnTo>
                    <a:pt x="3651777" y="1172169"/>
                  </a:lnTo>
                  <a:lnTo>
                    <a:pt x="0" y="1172169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730" tIns="0" rIns="1122013" bIns="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800" kern="1200" dirty="0"/>
                <a:t>9-26 Yaş kızlar ve kadınlar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3135554" y="4550485"/>
              <a:ext cx="1278121" cy="1278121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5400" h="36350" prst="relaxedInset"/>
              <a:contourClr>
                <a:schemeClr val="bg1"/>
              </a:contourClr>
            </a:sp3d>
          </p:spPr>
          <p:style>
            <a:ln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Serbest Form 9"/>
            <p:cNvSpPr/>
            <p:nvPr/>
          </p:nvSpPr>
          <p:spPr>
            <a:xfrm>
              <a:off x="4730323" y="1638323"/>
              <a:ext cx="3651777" cy="2725974"/>
            </a:xfrm>
            <a:custGeom>
              <a:avLst/>
              <a:gdLst>
                <a:gd name="connsiteX0" fmla="*/ 218078 w 3651777"/>
                <a:gd name="connsiteY0" fmla="*/ 0 h 2725974"/>
                <a:gd name="connsiteX1" fmla="*/ 3433699 w 3651777"/>
                <a:gd name="connsiteY1" fmla="*/ 0 h 2725974"/>
                <a:gd name="connsiteX2" fmla="*/ 3651777 w 3651777"/>
                <a:gd name="connsiteY2" fmla="*/ 218078 h 2725974"/>
                <a:gd name="connsiteX3" fmla="*/ 3651777 w 3651777"/>
                <a:gd name="connsiteY3" fmla="*/ 2725974 h 2725974"/>
                <a:gd name="connsiteX4" fmla="*/ 3651777 w 3651777"/>
                <a:gd name="connsiteY4" fmla="*/ 2725974 h 2725974"/>
                <a:gd name="connsiteX5" fmla="*/ 0 w 3651777"/>
                <a:gd name="connsiteY5" fmla="*/ 2725974 h 2725974"/>
                <a:gd name="connsiteX6" fmla="*/ 0 w 3651777"/>
                <a:gd name="connsiteY6" fmla="*/ 2725974 h 2725974"/>
                <a:gd name="connsiteX7" fmla="*/ 0 w 3651777"/>
                <a:gd name="connsiteY7" fmla="*/ 218078 h 2725974"/>
                <a:gd name="connsiteX8" fmla="*/ 218078 w 3651777"/>
                <a:gd name="connsiteY8" fmla="*/ 0 h 272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1777" h="2725974">
                  <a:moveTo>
                    <a:pt x="218078" y="0"/>
                  </a:moveTo>
                  <a:lnTo>
                    <a:pt x="3433699" y="0"/>
                  </a:lnTo>
                  <a:cubicBezTo>
                    <a:pt x="3554140" y="0"/>
                    <a:pt x="3651777" y="97637"/>
                    <a:pt x="3651777" y="218078"/>
                  </a:cubicBezTo>
                  <a:lnTo>
                    <a:pt x="3651777" y="2725974"/>
                  </a:lnTo>
                  <a:lnTo>
                    <a:pt x="3651777" y="2725974"/>
                  </a:lnTo>
                  <a:lnTo>
                    <a:pt x="0" y="2725974"/>
                  </a:lnTo>
                  <a:lnTo>
                    <a:pt x="0" y="2725974"/>
                  </a:lnTo>
                  <a:lnTo>
                    <a:pt x="0" y="218078"/>
                  </a:lnTo>
                  <a:cubicBezTo>
                    <a:pt x="0" y="97637"/>
                    <a:pt x="97637" y="0"/>
                    <a:pt x="218078" y="0"/>
                  </a:cubicBez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653" tIns="117213" rIns="81653" bIns="17780" numCol="1" spcCol="1270" anchor="t" anchorCtr="0">
              <a:noAutofit/>
            </a:bodyPr>
            <a:lstStyle/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16, 18, 31, 33, 45, 52 ve 58 tipleriyle oluşan anal kanserler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6 ve 11 tipleriyle oluşan </a:t>
              </a:r>
              <a:r>
                <a:rPr lang="tr-TR" sz="1400" kern="1200" dirty="0" err="1"/>
                <a:t>genital</a:t>
              </a:r>
              <a:r>
                <a:rPr lang="tr-TR" sz="1400" kern="1200" dirty="0"/>
                <a:t> siğiller (</a:t>
              </a:r>
              <a:r>
                <a:rPr lang="tr-TR" sz="1400" kern="1200" dirty="0" err="1"/>
                <a:t>condyloma</a:t>
              </a:r>
              <a:r>
                <a:rPr lang="tr-TR" sz="1400" kern="1200" dirty="0"/>
                <a:t> </a:t>
              </a:r>
              <a:r>
                <a:rPr lang="tr-TR" sz="1400" kern="1200" dirty="0" err="1"/>
                <a:t>acuminata</a:t>
              </a:r>
              <a:r>
                <a:rPr lang="tr-TR" sz="1400" kern="1200" dirty="0"/>
                <a:t>)</a:t>
              </a:r>
            </a:p>
            <a:p>
              <a:pPr marL="114300" lvl="1" indent="-11430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tr-TR" sz="1400" kern="1200" dirty="0"/>
                <a:t>HPV 6, 11, 16, 18, 31, 33, 45, 52 ve 58 tipleriyle oluşan</a:t>
              </a:r>
            </a:p>
            <a:p>
              <a:pPr marL="400050" lvl="2" indent="-28575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Wingdings" panose="05000000000000000000" pitchFamily="2" charset="2"/>
                <a:buChar char="ü"/>
              </a:pPr>
              <a:r>
                <a:rPr lang="tr-TR" sz="1400" kern="1200" dirty="0"/>
                <a:t>AIN</a:t>
              </a:r>
            </a:p>
          </p:txBody>
        </p:sp>
        <p:sp>
          <p:nvSpPr>
            <p:cNvPr id="11" name="Serbest Form 10"/>
            <p:cNvSpPr/>
            <p:nvPr/>
          </p:nvSpPr>
          <p:spPr>
            <a:xfrm>
              <a:off x="4730323" y="4364297"/>
              <a:ext cx="3651777" cy="1172169"/>
            </a:xfrm>
            <a:custGeom>
              <a:avLst/>
              <a:gdLst>
                <a:gd name="connsiteX0" fmla="*/ 0 w 3651777"/>
                <a:gd name="connsiteY0" fmla="*/ 0 h 1172169"/>
                <a:gd name="connsiteX1" fmla="*/ 3651777 w 3651777"/>
                <a:gd name="connsiteY1" fmla="*/ 0 h 1172169"/>
                <a:gd name="connsiteX2" fmla="*/ 3651777 w 3651777"/>
                <a:gd name="connsiteY2" fmla="*/ 1172169 h 1172169"/>
                <a:gd name="connsiteX3" fmla="*/ 0 w 3651777"/>
                <a:gd name="connsiteY3" fmla="*/ 1172169 h 1172169"/>
                <a:gd name="connsiteX4" fmla="*/ 0 w 3651777"/>
                <a:gd name="connsiteY4" fmla="*/ 0 h 11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777" h="1172169">
                  <a:moveTo>
                    <a:pt x="0" y="0"/>
                  </a:moveTo>
                  <a:lnTo>
                    <a:pt x="3651777" y="0"/>
                  </a:lnTo>
                  <a:lnTo>
                    <a:pt x="3651777" y="1172169"/>
                  </a:lnTo>
                  <a:lnTo>
                    <a:pt x="0" y="1172169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730" tIns="0" rIns="1122013" bIns="0" numCol="1" spcCol="1270" anchor="ctr" anchorCtr="0">
              <a:noAutofit/>
            </a:bodyPr>
            <a:lstStyle/>
            <a:p>
              <a:pPr lvl="0" algn="l" defTabSz="1466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800" kern="1200" dirty="0"/>
                <a:t>9-15 Yaş erkekler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7405300" y="4550485"/>
              <a:ext cx="1278121" cy="1278121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5400" h="36350" prst="relaxedInset"/>
              <a:contourClr>
                <a:schemeClr val="bg1"/>
              </a:contourClr>
            </a:sp3d>
          </p:spPr>
          <p:style>
            <a:ln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1" t="10751" r="69523" b="82070"/>
          <a:stretch/>
        </p:blipFill>
        <p:spPr bwMode="auto">
          <a:xfrm>
            <a:off x="35496" y="6265887"/>
            <a:ext cx="720080" cy="42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5357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tr-TR" sz="3200" dirty="0" smtClean="0"/>
              <a:t>Uygulama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431429"/>
            <a:ext cx="8229600" cy="1285603"/>
          </a:xfrm>
        </p:spPr>
        <p:txBody>
          <a:bodyPr>
            <a:normAutofit/>
          </a:bodyPr>
          <a:lstStyle/>
          <a:p>
            <a:r>
              <a:rPr lang="tr-TR" sz="2800" dirty="0" smtClean="0"/>
              <a:t>11-12 y. kız ve erkek çocuklarına rutin aşılama</a:t>
            </a:r>
          </a:p>
          <a:p>
            <a:r>
              <a:rPr lang="tr-TR" sz="2800" dirty="0" smtClean="0"/>
              <a:t>Aşılama 9 yaşında başlayabilir</a:t>
            </a:r>
            <a:endParaRPr lang="en-US" sz="28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3975" t="11634" r="50000" b="79266"/>
          <a:stretch>
            <a:fillRect/>
          </a:stretch>
        </p:blipFill>
        <p:spPr bwMode="auto">
          <a:xfrm>
            <a:off x="467544" y="1268760"/>
            <a:ext cx="4896544" cy="6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39552" y="4293096"/>
          <a:ext cx="7848873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16291"/>
                <a:gridCol w="2616291"/>
                <a:gridCol w="2616291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Yaş 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Doz sayısı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Şema 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9-14 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0,6-12ay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15-26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0,1-2,6ay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9" t="12000" r="37705" b="44000"/>
          <a:stretch/>
        </p:blipFill>
        <p:spPr bwMode="auto">
          <a:xfrm>
            <a:off x="83700" y="404664"/>
            <a:ext cx="9024804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87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ervarix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6" descr="2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Ülkemizde HPV Aşıları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08329"/>
              </p:ext>
            </p:extLst>
          </p:nvPr>
        </p:nvGraphicFramePr>
        <p:xfrm>
          <a:off x="155576" y="1556792"/>
          <a:ext cx="8736904" cy="35505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563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5909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Türkiye</a:t>
                      </a:r>
                      <a:endParaRPr lang="tr-TR" sz="2800" dirty="0"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Kadın</a:t>
                      </a:r>
                      <a:endParaRPr lang="tr-TR" sz="2800" dirty="0"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Erkek</a:t>
                      </a:r>
                      <a:endParaRPr lang="tr-TR" sz="2800" dirty="0"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Yaş</a:t>
                      </a:r>
                      <a:endParaRPr lang="tr-TR" sz="2800" dirty="0"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024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2800" kern="1200" baseline="0" dirty="0"/>
                        <a:t>Cervarix </a:t>
                      </a:r>
                      <a:r>
                        <a:rPr lang="tr-TR" sz="2800" kern="1200" baseline="30000" dirty="0"/>
                        <a:t>1</a:t>
                      </a:r>
                      <a:endParaRPr lang="tr-TR" sz="2800" b="1" kern="1200" baseline="30000" dirty="0">
                        <a:solidFill>
                          <a:schemeClr val="dk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err="1"/>
                        <a:t>Serviks</a:t>
                      </a:r>
                      <a:r>
                        <a:rPr lang="tr-TR" sz="2800" dirty="0"/>
                        <a:t>, Vulva, </a:t>
                      </a:r>
                      <a:r>
                        <a:rPr lang="tr-TR" sz="2800" dirty="0" err="1"/>
                        <a:t>Vagina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err="1"/>
                        <a:t>Endikasyon</a:t>
                      </a:r>
                      <a:r>
                        <a:rPr lang="tr-TR" sz="2800" dirty="0"/>
                        <a:t> </a:t>
                      </a:r>
                      <a:r>
                        <a:rPr lang="tr-TR" sz="2800" dirty="0" smtClean="0"/>
                        <a:t>yok</a:t>
                      </a:r>
                    </a:p>
                    <a:p>
                      <a:pPr algn="ctr"/>
                      <a:r>
                        <a:rPr lang="tr-TR" sz="2800" dirty="0" smtClean="0"/>
                        <a:t> 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&gt;9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5909">
                <a:tc>
                  <a:txBody>
                    <a:bodyPr/>
                    <a:lstStyle/>
                    <a:p>
                      <a:pPr algn="l"/>
                      <a:r>
                        <a:rPr lang="tr-TR" sz="2800" kern="1200" baseline="0" dirty="0"/>
                        <a:t>Gardasil</a:t>
                      </a:r>
                      <a:r>
                        <a:rPr lang="tr-TR" sz="2800" kern="1200" baseline="30000" dirty="0"/>
                        <a:t>2</a:t>
                      </a:r>
                      <a:endParaRPr lang="tr-TR" sz="2800" b="1" kern="1200" baseline="30000" dirty="0">
                        <a:solidFill>
                          <a:schemeClr val="dk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kern="1200" dirty="0"/>
                        <a:t>Serviks, Vulva, Vagina, Anal, Genital Siğil</a:t>
                      </a:r>
                      <a:endParaRPr lang="tr-TR" sz="2800" b="0" kern="1200" dirty="0">
                        <a:solidFill>
                          <a:schemeClr val="tx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r-TR" sz="2800" kern="1200" dirty="0"/>
                        <a:t>Anal, Genital Siğil</a:t>
                      </a:r>
                      <a:endParaRPr lang="tr-TR" sz="2800" b="0" kern="1200" dirty="0">
                        <a:solidFill>
                          <a:schemeClr val="tx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&gt;9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Candara" panose="020E0502030303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5909">
                <a:tc>
                  <a:txBody>
                    <a:bodyPr/>
                    <a:lstStyle/>
                    <a:p>
                      <a:pPr algn="l"/>
                      <a:endParaRPr lang="tr-TR" sz="2800" kern="1200" baseline="30000" dirty="0"/>
                    </a:p>
                    <a:p>
                      <a:pPr algn="l"/>
                      <a:r>
                        <a:rPr lang="tr-TR" sz="2800" kern="1200" dirty="0" smtClean="0"/>
                        <a:t>Gardasil9</a:t>
                      </a:r>
                      <a:endParaRPr lang="tr-TR" sz="2800" b="1" kern="1200" dirty="0">
                        <a:solidFill>
                          <a:schemeClr val="dk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tr-TR" sz="2800" kern="1200" dirty="0"/>
                    </a:p>
                    <a:p>
                      <a:pPr algn="ctr"/>
                      <a:r>
                        <a:rPr lang="tr-TR" sz="2800" kern="1200" dirty="0"/>
                        <a:t>Türkiye’ de henüz</a:t>
                      </a:r>
                      <a:r>
                        <a:rPr lang="tr-TR" sz="2800" kern="1200" baseline="0" dirty="0"/>
                        <a:t> ruhsatlı </a:t>
                      </a:r>
                      <a:r>
                        <a:rPr lang="tr-TR" sz="2800" kern="1200" baseline="0" dirty="0" smtClean="0"/>
                        <a:t>değil</a:t>
                      </a:r>
                      <a:endParaRPr lang="tr-TR" sz="2800" b="0" kern="1200" dirty="0">
                        <a:solidFill>
                          <a:schemeClr val="tx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tr-TR" sz="1600" b="0" kern="1200" dirty="0">
                        <a:solidFill>
                          <a:schemeClr val="tx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r-TR" sz="1600" b="0" kern="1200" dirty="0">
                        <a:solidFill>
                          <a:schemeClr val="tx1"/>
                        </a:solidFill>
                        <a:latin typeface="Candara" panose="020E0502030303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6552728" cy="365125"/>
          </a:xfrm>
        </p:spPr>
        <p:txBody>
          <a:bodyPr/>
          <a:lstStyle/>
          <a:p>
            <a:r>
              <a:rPr lang="en-US" sz="1600" dirty="0">
                <a:solidFill>
                  <a:schemeClr val="tx1"/>
                </a:solidFill>
              </a:rPr>
              <a:t>http://www.titck.gov.tr/PortalAdmin/Uploads/KubKT/8b48ae6378602.pdf, http://www.titck.gov.tr/PortalAdmin/Uploads/KubKT/1908c13829049.pdf</a:t>
            </a:r>
          </a:p>
        </p:txBody>
      </p:sp>
    </p:spTree>
    <p:extLst>
      <p:ext uri="{BB962C8B-B14F-4D97-AF65-F5344CB8AC3E}">
        <p14:creationId xmlns:p14="http://schemas.microsoft.com/office/powerpoint/2010/main" val="3635532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ABD’de Son Durum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4789496"/>
              </p:ext>
            </p:extLst>
          </p:nvPr>
        </p:nvGraphicFramePr>
        <p:xfrm>
          <a:off x="414967" y="1696326"/>
          <a:ext cx="8314066" cy="4613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>
                <a:solidFill>
                  <a:schemeClr val="tx1"/>
                </a:solidFill>
              </a:rPr>
              <a:t>Dilley S, </a:t>
            </a:r>
            <a:r>
              <a:rPr lang="en-US" sz="1600" dirty="0" err="1">
                <a:solidFill>
                  <a:schemeClr val="tx1"/>
                </a:solidFill>
              </a:rPr>
              <a:t>Gynecol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Oncol</a:t>
            </a:r>
            <a:r>
              <a:rPr lang="en-US" sz="1600" dirty="0">
                <a:solidFill>
                  <a:schemeClr val="tx1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1662173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824336"/>
            <a:ext cx="8229600" cy="676672"/>
          </a:xfrm>
        </p:spPr>
        <p:txBody>
          <a:bodyPr/>
          <a:lstStyle/>
          <a:p>
            <a:pPr algn="ctr">
              <a:buNone/>
            </a:pPr>
            <a:r>
              <a:rPr lang="tr-TR" sz="2800" dirty="0" smtClean="0"/>
              <a:t>Aşıların dünyada kullanımı istenen düzeyde mi?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 l="8069" t="8134" r="20270" b="5068"/>
          <a:stretch>
            <a:fillRect/>
          </a:stretch>
        </p:blipFill>
        <p:spPr bwMode="auto">
          <a:xfrm>
            <a:off x="0" y="31518"/>
            <a:ext cx="9108504" cy="620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267744" y="635519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1600" dirty="0" err="1" smtClean="0"/>
              <a:t>Bruni</a:t>
            </a:r>
            <a:r>
              <a:rPr lang="tr-TR" sz="1600" dirty="0" smtClean="0"/>
              <a:t> L et al. </a:t>
            </a:r>
            <a:r>
              <a:rPr lang="en-US" sz="1600" dirty="0" smtClean="0"/>
              <a:t>Lancet Glob. Health 2016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 l="34844" t="17234" r="22238" b="18351"/>
          <a:stretch>
            <a:fillRect/>
          </a:stretch>
        </p:blipFill>
        <p:spPr bwMode="auto">
          <a:xfrm>
            <a:off x="797348" y="116632"/>
            <a:ext cx="759107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2286000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1600" dirty="0" err="1" smtClean="0"/>
              <a:t>Drolet</a:t>
            </a:r>
            <a:r>
              <a:rPr lang="tr-TR" sz="1600" dirty="0" smtClean="0"/>
              <a:t> M. et al., </a:t>
            </a:r>
            <a:r>
              <a:rPr lang="en-US" sz="1600" dirty="0" smtClean="0"/>
              <a:t>Lancet Infect. Dis. 2015</a:t>
            </a:r>
            <a:endParaRPr lang="tr-TR" sz="1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2483768" y="548680"/>
            <a:ext cx="699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&gt;%50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6465058" y="548680"/>
            <a:ext cx="699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&lt;%50</a:t>
            </a:r>
            <a:endParaRPr lang="tr-TR" dirty="0"/>
          </a:p>
        </p:txBody>
      </p:sp>
      <p:pic>
        <p:nvPicPr>
          <p:cNvPr id="75780" name="Picture 4" descr="female and male logo ile ilgili gÃ¶rsel sonucu"/>
          <p:cNvPicPr>
            <a:picLocks noChangeAspect="1" noChangeArrowheads="1"/>
          </p:cNvPicPr>
          <p:nvPr/>
        </p:nvPicPr>
        <p:blipFill>
          <a:blip r:embed="rId3" cstate="print"/>
          <a:srcRect l="53105"/>
          <a:stretch>
            <a:fillRect/>
          </a:stretch>
        </p:blipFill>
        <p:spPr bwMode="auto">
          <a:xfrm>
            <a:off x="101490" y="1340768"/>
            <a:ext cx="582078" cy="864096"/>
          </a:xfrm>
          <a:prstGeom prst="rect">
            <a:avLst/>
          </a:prstGeom>
          <a:noFill/>
        </p:spPr>
      </p:pic>
      <p:pic>
        <p:nvPicPr>
          <p:cNvPr id="7" name="Picture 4" descr="female and male logo ile ilgili gÃ¶rsel sonucu"/>
          <p:cNvPicPr>
            <a:picLocks noChangeAspect="1" noChangeArrowheads="1"/>
          </p:cNvPicPr>
          <p:nvPr/>
        </p:nvPicPr>
        <p:blipFill>
          <a:blip r:embed="rId3" cstate="print"/>
          <a:srcRect r="45560"/>
          <a:stretch>
            <a:fillRect/>
          </a:stretch>
        </p:blipFill>
        <p:spPr bwMode="auto">
          <a:xfrm>
            <a:off x="35496" y="4005064"/>
            <a:ext cx="732046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9553" y="1340768"/>
            <a:ext cx="8132964" cy="4785320"/>
            <a:chOff x="697" y="960"/>
            <a:chExt cx="5449" cy="278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97" y="1020"/>
              <a:ext cx="5315" cy="2728"/>
              <a:chOff x="742" y="912"/>
              <a:chExt cx="5315" cy="2728"/>
            </a:xfrm>
          </p:grpSpPr>
          <p:sp>
            <p:nvSpPr>
              <p:cNvPr id="1651718" name="Line 7"/>
              <p:cNvSpPr>
                <a:spLocks noChangeShapeType="1"/>
              </p:cNvSpPr>
              <p:nvPr/>
            </p:nvSpPr>
            <p:spPr bwMode="auto">
              <a:xfrm>
                <a:off x="2131" y="912"/>
                <a:ext cx="1" cy="25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19" name="Line 8"/>
              <p:cNvSpPr>
                <a:spLocks noChangeShapeType="1"/>
              </p:cNvSpPr>
              <p:nvPr/>
            </p:nvSpPr>
            <p:spPr bwMode="auto">
              <a:xfrm>
                <a:off x="2670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0" name="Line 9"/>
              <p:cNvSpPr>
                <a:spLocks noChangeShapeType="1"/>
              </p:cNvSpPr>
              <p:nvPr/>
            </p:nvSpPr>
            <p:spPr bwMode="auto">
              <a:xfrm>
                <a:off x="3210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1" name="Line 10"/>
              <p:cNvSpPr>
                <a:spLocks noChangeShapeType="1"/>
              </p:cNvSpPr>
              <p:nvPr/>
            </p:nvSpPr>
            <p:spPr bwMode="auto">
              <a:xfrm>
                <a:off x="3758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2" name="Line 11"/>
              <p:cNvSpPr>
                <a:spLocks noChangeShapeType="1"/>
              </p:cNvSpPr>
              <p:nvPr/>
            </p:nvSpPr>
            <p:spPr bwMode="auto">
              <a:xfrm>
                <a:off x="4298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3" name="Line 12"/>
              <p:cNvSpPr>
                <a:spLocks noChangeShapeType="1"/>
              </p:cNvSpPr>
              <p:nvPr/>
            </p:nvSpPr>
            <p:spPr bwMode="auto">
              <a:xfrm>
                <a:off x="4838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4" name="Line 13"/>
              <p:cNvSpPr>
                <a:spLocks noChangeShapeType="1"/>
              </p:cNvSpPr>
              <p:nvPr/>
            </p:nvSpPr>
            <p:spPr bwMode="auto">
              <a:xfrm>
                <a:off x="5377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5" name="Line 14"/>
              <p:cNvSpPr>
                <a:spLocks noChangeShapeType="1"/>
              </p:cNvSpPr>
              <p:nvPr/>
            </p:nvSpPr>
            <p:spPr bwMode="auto">
              <a:xfrm>
                <a:off x="5917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26" name="Rectangle 15"/>
              <p:cNvSpPr>
                <a:spLocks noChangeArrowheads="1"/>
              </p:cNvSpPr>
              <p:nvPr/>
            </p:nvSpPr>
            <p:spPr bwMode="auto">
              <a:xfrm>
                <a:off x="1591" y="3336"/>
                <a:ext cx="28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27" name="Rectangle 16"/>
              <p:cNvSpPr>
                <a:spLocks noChangeArrowheads="1"/>
              </p:cNvSpPr>
              <p:nvPr/>
            </p:nvSpPr>
            <p:spPr bwMode="auto">
              <a:xfrm>
                <a:off x="1591" y="3135"/>
                <a:ext cx="46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28" name="Rectangle 17"/>
              <p:cNvSpPr>
                <a:spLocks noChangeArrowheads="1"/>
              </p:cNvSpPr>
              <p:nvPr/>
            </p:nvSpPr>
            <p:spPr bwMode="auto">
              <a:xfrm>
                <a:off x="1591" y="2943"/>
                <a:ext cx="46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29" name="Rectangle 18"/>
              <p:cNvSpPr>
                <a:spLocks noChangeArrowheads="1"/>
              </p:cNvSpPr>
              <p:nvPr/>
            </p:nvSpPr>
            <p:spPr bwMode="auto">
              <a:xfrm>
                <a:off x="1591" y="2741"/>
                <a:ext cx="46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0" name="Rectangle 19"/>
              <p:cNvSpPr>
                <a:spLocks noChangeArrowheads="1"/>
              </p:cNvSpPr>
              <p:nvPr/>
            </p:nvSpPr>
            <p:spPr bwMode="auto">
              <a:xfrm>
                <a:off x="1591" y="2549"/>
                <a:ext cx="46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1" name="Rectangle 20"/>
              <p:cNvSpPr>
                <a:spLocks noChangeArrowheads="1"/>
              </p:cNvSpPr>
              <p:nvPr/>
            </p:nvSpPr>
            <p:spPr bwMode="auto">
              <a:xfrm>
                <a:off x="1591" y="2348"/>
                <a:ext cx="92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2" name="Rectangle 21"/>
              <p:cNvSpPr>
                <a:spLocks noChangeArrowheads="1"/>
              </p:cNvSpPr>
              <p:nvPr/>
            </p:nvSpPr>
            <p:spPr bwMode="auto">
              <a:xfrm>
                <a:off x="1591" y="2156"/>
                <a:ext cx="119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3" name="Rectangle 22"/>
              <p:cNvSpPr>
                <a:spLocks noChangeArrowheads="1"/>
              </p:cNvSpPr>
              <p:nvPr/>
            </p:nvSpPr>
            <p:spPr bwMode="auto">
              <a:xfrm>
                <a:off x="1591" y="1955"/>
                <a:ext cx="137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4" name="Rectangle 23"/>
              <p:cNvSpPr>
                <a:spLocks noChangeArrowheads="1"/>
              </p:cNvSpPr>
              <p:nvPr/>
            </p:nvSpPr>
            <p:spPr bwMode="auto">
              <a:xfrm>
                <a:off x="1591" y="1763"/>
                <a:ext cx="165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5" name="Rectangle 24"/>
              <p:cNvSpPr>
                <a:spLocks noChangeArrowheads="1"/>
              </p:cNvSpPr>
              <p:nvPr/>
            </p:nvSpPr>
            <p:spPr bwMode="auto">
              <a:xfrm>
                <a:off x="1591" y="1562"/>
                <a:ext cx="530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6" name="Rectangle 25"/>
              <p:cNvSpPr>
                <a:spLocks noChangeArrowheads="1"/>
              </p:cNvSpPr>
              <p:nvPr/>
            </p:nvSpPr>
            <p:spPr bwMode="auto">
              <a:xfrm>
                <a:off x="1591" y="1369"/>
                <a:ext cx="558" cy="118"/>
              </a:xfrm>
              <a:prstGeom prst="rect">
                <a:avLst/>
              </a:prstGeom>
              <a:solidFill>
                <a:srgbClr val="FF9900"/>
              </a:solidFill>
              <a:ln w="14351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7" name="Rectangle 26"/>
              <p:cNvSpPr>
                <a:spLocks noChangeArrowheads="1"/>
              </p:cNvSpPr>
              <p:nvPr/>
            </p:nvSpPr>
            <p:spPr bwMode="auto">
              <a:xfrm>
                <a:off x="1591" y="1168"/>
                <a:ext cx="3484" cy="118"/>
              </a:xfrm>
              <a:prstGeom prst="rect">
                <a:avLst/>
              </a:prstGeom>
              <a:solidFill>
                <a:srgbClr val="FF99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8" name="Rectangle 27"/>
              <p:cNvSpPr>
                <a:spLocks noChangeArrowheads="1"/>
              </p:cNvSpPr>
              <p:nvPr/>
            </p:nvSpPr>
            <p:spPr bwMode="auto">
              <a:xfrm>
                <a:off x="1591" y="976"/>
                <a:ext cx="4106" cy="118"/>
              </a:xfrm>
              <a:prstGeom prst="rect">
                <a:avLst/>
              </a:prstGeom>
              <a:solidFill>
                <a:srgbClr val="FF0000"/>
              </a:solidFill>
              <a:ln w="14351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 sz="1800" b="1"/>
              </a:p>
            </p:txBody>
          </p:sp>
          <p:sp>
            <p:nvSpPr>
              <p:cNvPr id="1651739" name="Line 28"/>
              <p:cNvSpPr>
                <a:spLocks noChangeShapeType="1"/>
              </p:cNvSpPr>
              <p:nvPr/>
            </p:nvSpPr>
            <p:spPr bwMode="auto">
              <a:xfrm>
                <a:off x="1591" y="3464"/>
                <a:ext cx="4326" cy="1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0" name="Line 29"/>
              <p:cNvSpPr>
                <a:spLocks noChangeShapeType="1"/>
              </p:cNvSpPr>
              <p:nvPr/>
            </p:nvSpPr>
            <p:spPr bwMode="auto">
              <a:xfrm flipV="1">
                <a:off x="1591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1" name="Line 30"/>
              <p:cNvSpPr>
                <a:spLocks noChangeShapeType="1"/>
              </p:cNvSpPr>
              <p:nvPr/>
            </p:nvSpPr>
            <p:spPr bwMode="auto">
              <a:xfrm flipV="1">
                <a:off x="2131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2" name="Line 31"/>
              <p:cNvSpPr>
                <a:spLocks noChangeShapeType="1"/>
              </p:cNvSpPr>
              <p:nvPr/>
            </p:nvSpPr>
            <p:spPr bwMode="auto">
              <a:xfrm flipV="1">
                <a:off x="2670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3" name="Line 32"/>
              <p:cNvSpPr>
                <a:spLocks noChangeShapeType="1"/>
              </p:cNvSpPr>
              <p:nvPr/>
            </p:nvSpPr>
            <p:spPr bwMode="auto">
              <a:xfrm flipV="1">
                <a:off x="3210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4" name="Line 33"/>
              <p:cNvSpPr>
                <a:spLocks noChangeShapeType="1"/>
              </p:cNvSpPr>
              <p:nvPr/>
            </p:nvSpPr>
            <p:spPr bwMode="auto">
              <a:xfrm flipV="1">
                <a:off x="3758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5" name="Line 34"/>
              <p:cNvSpPr>
                <a:spLocks noChangeShapeType="1"/>
              </p:cNvSpPr>
              <p:nvPr/>
            </p:nvSpPr>
            <p:spPr bwMode="auto">
              <a:xfrm flipV="1">
                <a:off x="4298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6" name="Line 35"/>
              <p:cNvSpPr>
                <a:spLocks noChangeShapeType="1"/>
              </p:cNvSpPr>
              <p:nvPr/>
            </p:nvSpPr>
            <p:spPr bwMode="auto">
              <a:xfrm flipV="1">
                <a:off x="4838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7" name="Line 36"/>
              <p:cNvSpPr>
                <a:spLocks noChangeShapeType="1"/>
              </p:cNvSpPr>
              <p:nvPr/>
            </p:nvSpPr>
            <p:spPr bwMode="auto">
              <a:xfrm flipV="1">
                <a:off x="5377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8" name="Line 37"/>
              <p:cNvSpPr>
                <a:spLocks noChangeShapeType="1"/>
              </p:cNvSpPr>
              <p:nvPr/>
            </p:nvSpPr>
            <p:spPr bwMode="auto">
              <a:xfrm flipV="1">
                <a:off x="5917" y="3464"/>
                <a:ext cx="1" cy="2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49" name="Line 38"/>
              <p:cNvSpPr>
                <a:spLocks noChangeShapeType="1"/>
              </p:cNvSpPr>
              <p:nvPr/>
            </p:nvSpPr>
            <p:spPr bwMode="auto">
              <a:xfrm>
                <a:off x="1588" y="912"/>
                <a:ext cx="1" cy="2552"/>
              </a:xfrm>
              <a:prstGeom prst="line">
                <a:avLst/>
              </a:prstGeom>
              <a:noFill/>
              <a:ln w="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0" name="Line 39"/>
              <p:cNvSpPr>
                <a:spLocks noChangeShapeType="1"/>
              </p:cNvSpPr>
              <p:nvPr/>
            </p:nvSpPr>
            <p:spPr bwMode="auto">
              <a:xfrm>
                <a:off x="1564" y="346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1" name="Line 40"/>
              <p:cNvSpPr>
                <a:spLocks noChangeShapeType="1"/>
              </p:cNvSpPr>
              <p:nvPr/>
            </p:nvSpPr>
            <p:spPr bwMode="auto">
              <a:xfrm>
                <a:off x="1564" y="327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2" name="Line 41"/>
              <p:cNvSpPr>
                <a:spLocks noChangeShapeType="1"/>
              </p:cNvSpPr>
              <p:nvPr/>
            </p:nvSpPr>
            <p:spPr bwMode="auto">
              <a:xfrm>
                <a:off x="1564" y="307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3" name="Line 42"/>
              <p:cNvSpPr>
                <a:spLocks noChangeShapeType="1"/>
              </p:cNvSpPr>
              <p:nvPr/>
            </p:nvSpPr>
            <p:spPr bwMode="auto">
              <a:xfrm>
                <a:off x="1564" y="287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4" name="Line 43"/>
              <p:cNvSpPr>
                <a:spLocks noChangeShapeType="1"/>
              </p:cNvSpPr>
              <p:nvPr/>
            </p:nvSpPr>
            <p:spPr bwMode="auto">
              <a:xfrm>
                <a:off x="1564" y="2677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5" name="Line 44"/>
              <p:cNvSpPr>
                <a:spLocks noChangeShapeType="1"/>
              </p:cNvSpPr>
              <p:nvPr/>
            </p:nvSpPr>
            <p:spPr bwMode="auto">
              <a:xfrm>
                <a:off x="1564" y="248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6" name="Line 45"/>
              <p:cNvSpPr>
                <a:spLocks noChangeShapeType="1"/>
              </p:cNvSpPr>
              <p:nvPr/>
            </p:nvSpPr>
            <p:spPr bwMode="auto">
              <a:xfrm>
                <a:off x="1564" y="228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7" name="Line 46"/>
              <p:cNvSpPr>
                <a:spLocks noChangeShapeType="1"/>
              </p:cNvSpPr>
              <p:nvPr/>
            </p:nvSpPr>
            <p:spPr bwMode="auto">
              <a:xfrm>
                <a:off x="1564" y="209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8" name="Line 47"/>
              <p:cNvSpPr>
                <a:spLocks noChangeShapeType="1"/>
              </p:cNvSpPr>
              <p:nvPr/>
            </p:nvSpPr>
            <p:spPr bwMode="auto">
              <a:xfrm>
                <a:off x="1564" y="1891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59" name="Line 48"/>
              <p:cNvSpPr>
                <a:spLocks noChangeShapeType="1"/>
              </p:cNvSpPr>
              <p:nvPr/>
            </p:nvSpPr>
            <p:spPr bwMode="auto">
              <a:xfrm>
                <a:off x="1564" y="1699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60" name="Line 49"/>
              <p:cNvSpPr>
                <a:spLocks noChangeShapeType="1"/>
              </p:cNvSpPr>
              <p:nvPr/>
            </p:nvSpPr>
            <p:spPr bwMode="auto">
              <a:xfrm>
                <a:off x="1564" y="1498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61" name="Line 50"/>
              <p:cNvSpPr>
                <a:spLocks noChangeShapeType="1"/>
              </p:cNvSpPr>
              <p:nvPr/>
            </p:nvSpPr>
            <p:spPr bwMode="auto">
              <a:xfrm>
                <a:off x="1564" y="1305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62" name="Line 51"/>
              <p:cNvSpPr>
                <a:spLocks noChangeShapeType="1"/>
              </p:cNvSpPr>
              <p:nvPr/>
            </p:nvSpPr>
            <p:spPr bwMode="auto">
              <a:xfrm>
                <a:off x="1564" y="1104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63" name="Line 52"/>
              <p:cNvSpPr>
                <a:spLocks noChangeShapeType="1"/>
              </p:cNvSpPr>
              <p:nvPr/>
            </p:nvSpPr>
            <p:spPr bwMode="auto">
              <a:xfrm>
                <a:off x="1564" y="912"/>
                <a:ext cx="2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51764" name="Rectangle 53"/>
              <p:cNvSpPr>
                <a:spLocks noChangeArrowheads="1"/>
              </p:cNvSpPr>
              <p:nvPr/>
            </p:nvSpPr>
            <p:spPr bwMode="auto">
              <a:xfrm>
                <a:off x="1529" y="3465"/>
                <a:ext cx="170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0</a:t>
                </a:r>
                <a:endParaRPr lang="es-ES" sz="1800" b="1" dirty="0"/>
              </a:p>
            </p:txBody>
          </p:sp>
          <p:sp>
            <p:nvSpPr>
              <p:cNvPr id="1651765" name="Rectangle 54"/>
              <p:cNvSpPr>
                <a:spLocks noChangeArrowheads="1"/>
              </p:cNvSpPr>
              <p:nvPr/>
            </p:nvSpPr>
            <p:spPr bwMode="auto">
              <a:xfrm>
                <a:off x="2035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10</a:t>
                </a:r>
                <a:endParaRPr lang="es-ES" sz="1800" b="1" dirty="0"/>
              </a:p>
            </p:txBody>
          </p:sp>
          <p:sp>
            <p:nvSpPr>
              <p:cNvPr id="1651766" name="Rectangle 55"/>
              <p:cNvSpPr>
                <a:spLocks noChangeArrowheads="1"/>
              </p:cNvSpPr>
              <p:nvPr/>
            </p:nvSpPr>
            <p:spPr bwMode="auto">
              <a:xfrm>
                <a:off x="2575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20</a:t>
                </a:r>
                <a:endParaRPr lang="es-ES" sz="1800" b="1" dirty="0"/>
              </a:p>
            </p:txBody>
          </p:sp>
          <p:sp>
            <p:nvSpPr>
              <p:cNvPr id="1651767" name="Rectangle 56"/>
              <p:cNvSpPr>
                <a:spLocks noChangeArrowheads="1"/>
              </p:cNvSpPr>
              <p:nvPr/>
            </p:nvSpPr>
            <p:spPr bwMode="auto">
              <a:xfrm>
                <a:off x="3114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30</a:t>
                </a:r>
                <a:endParaRPr lang="es-ES" sz="1800" b="1" dirty="0"/>
              </a:p>
            </p:txBody>
          </p:sp>
          <p:sp>
            <p:nvSpPr>
              <p:cNvPr id="1651768" name="Rectangle 57"/>
              <p:cNvSpPr>
                <a:spLocks noChangeArrowheads="1"/>
              </p:cNvSpPr>
              <p:nvPr/>
            </p:nvSpPr>
            <p:spPr bwMode="auto">
              <a:xfrm>
                <a:off x="3663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40</a:t>
                </a:r>
                <a:endParaRPr lang="es-ES" sz="1800" b="1" dirty="0"/>
              </a:p>
            </p:txBody>
          </p:sp>
          <p:sp>
            <p:nvSpPr>
              <p:cNvPr id="1651769" name="Rectangle 58"/>
              <p:cNvSpPr>
                <a:spLocks noChangeArrowheads="1"/>
              </p:cNvSpPr>
              <p:nvPr/>
            </p:nvSpPr>
            <p:spPr bwMode="auto">
              <a:xfrm>
                <a:off x="4202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50</a:t>
                </a:r>
                <a:endParaRPr lang="es-ES" sz="1800" b="1" dirty="0"/>
              </a:p>
            </p:txBody>
          </p:sp>
          <p:sp>
            <p:nvSpPr>
              <p:cNvPr id="1651770" name="Rectangle 59"/>
              <p:cNvSpPr>
                <a:spLocks noChangeArrowheads="1"/>
              </p:cNvSpPr>
              <p:nvPr/>
            </p:nvSpPr>
            <p:spPr bwMode="auto">
              <a:xfrm>
                <a:off x="4742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60</a:t>
                </a:r>
                <a:endParaRPr lang="es-ES" sz="1800" b="1" dirty="0"/>
              </a:p>
            </p:txBody>
          </p:sp>
          <p:sp>
            <p:nvSpPr>
              <p:cNvPr id="1651771" name="Rectangle 60"/>
              <p:cNvSpPr>
                <a:spLocks noChangeArrowheads="1"/>
              </p:cNvSpPr>
              <p:nvPr/>
            </p:nvSpPr>
            <p:spPr bwMode="auto">
              <a:xfrm>
                <a:off x="5282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70</a:t>
                </a:r>
                <a:endParaRPr lang="es-ES" sz="1800" b="1" dirty="0"/>
              </a:p>
            </p:txBody>
          </p:sp>
          <p:sp>
            <p:nvSpPr>
              <p:cNvPr id="1651772" name="Rectangle 61"/>
              <p:cNvSpPr>
                <a:spLocks noChangeArrowheads="1"/>
              </p:cNvSpPr>
              <p:nvPr/>
            </p:nvSpPr>
            <p:spPr bwMode="auto">
              <a:xfrm>
                <a:off x="5821" y="3465"/>
                <a:ext cx="2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tr-TR" sz="1300" b="1" dirty="0"/>
                  <a:t>%</a:t>
                </a:r>
                <a:r>
                  <a:rPr lang="es-ES" sz="1300" b="1" dirty="0"/>
                  <a:t>80</a:t>
                </a:r>
                <a:endParaRPr lang="es-ES" sz="1800" b="1" dirty="0"/>
              </a:p>
            </p:txBody>
          </p:sp>
          <p:sp>
            <p:nvSpPr>
              <p:cNvPr id="1651773" name="Rectangle 62"/>
              <p:cNvSpPr>
                <a:spLocks noChangeArrowheads="1"/>
              </p:cNvSpPr>
              <p:nvPr/>
            </p:nvSpPr>
            <p:spPr bwMode="auto">
              <a:xfrm>
                <a:off x="1101" y="3227"/>
                <a:ext cx="407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59</a:t>
                </a:r>
                <a:endParaRPr lang="es-ES" sz="1800" b="1"/>
              </a:p>
            </p:txBody>
          </p:sp>
          <p:sp>
            <p:nvSpPr>
              <p:cNvPr id="1651774" name="Rectangle 63"/>
              <p:cNvSpPr>
                <a:spLocks noChangeArrowheads="1"/>
              </p:cNvSpPr>
              <p:nvPr/>
            </p:nvSpPr>
            <p:spPr bwMode="auto">
              <a:xfrm>
                <a:off x="1101" y="3035"/>
                <a:ext cx="407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52</a:t>
                </a:r>
                <a:endParaRPr lang="es-ES" sz="1800" b="1"/>
              </a:p>
            </p:txBody>
          </p:sp>
          <p:sp>
            <p:nvSpPr>
              <p:cNvPr id="1651775" name="Rectangle 64"/>
              <p:cNvSpPr>
                <a:spLocks noChangeArrowheads="1"/>
              </p:cNvSpPr>
              <p:nvPr/>
            </p:nvSpPr>
            <p:spPr bwMode="auto">
              <a:xfrm>
                <a:off x="1101" y="2834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51</a:t>
                </a:r>
                <a:endParaRPr lang="es-ES" sz="1800" b="1"/>
              </a:p>
            </p:txBody>
          </p:sp>
          <p:sp>
            <p:nvSpPr>
              <p:cNvPr id="1651776" name="Rectangle 65"/>
              <p:cNvSpPr>
                <a:spLocks noChangeArrowheads="1"/>
              </p:cNvSpPr>
              <p:nvPr/>
            </p:nvSpPr>
            <p:spPr bwMode="auto">
              <a:xfrm>
                <a:off x="1101" y="2642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35</a:t>
                </a:r>
                <a:endParaRPr lang="es-ES" sz="1800" b="1"/>
              </a:p>
            </p:txBody>
          </p:sp>
          <p:sp>
            <p:nvSpPr>
              <p:cNvPr id="1651777" name="Rectangle 66"/>
              <p:cNvSpPr>
                <a:spLocks noChangeArrowheads="1"/>
              </p:cNvSpPr>
              <p:nvPr/>
            </p:nvSpPr>
            <p:spPr bwMode="auto">
              <a:xfrm>
                <a:off x="742" y="2441"/>
                <a:ext cx="868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 dirty="0"/>
                  <a:t>HPV 68 </a:t>
                </a:r>
                <a:r>
                  <a:rPr lang="tr-TR" sz="1300" b="1" dirty="0"/>
                  <a:t>veya</a:t>
                </a:r>
                <a:r>
                  <a:rPr lang="es-ES" sz="1300" b="1" dirty="0"/>
                  <a:t> 73</a:t>
                </a:r>
                <a:endParaRPr lang="es-ES" sz="1800" b="1" dirty="0"/>
              </a:p>
            </p:txBody>
          </p:sp>
          <p:sp>
            <p:nvSpPr>
              <p:cNvPr id="1651778" name="Rectangle 67"/>
              <p:cNvSpPr>
                <a:spLocks noChangeArrowheads="1"/>
              </p:cNvSpPr>
              <p:nvPr/>
            </p:nvSpPr>
            <p:spPr bwMode="auto">
              <a:xfrm>
                <a:off x="1101" y="2249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39</a:t>
                </a:r>
                <a:endParaRPr lang="es-ES" sz="1800" b="1"/>
              </a:p>
            </p:txBody>
          </p:sp>
          <p:sp>
            <p:nvSpPr>
              <p:cNvPr id="1651779" name="Rectangle 68"/>
              <p:cNvSpPr>
                <a:spLocks noChangeArrowheads="1"/>
              </p:cNvSpPr>
              <p:nvPr/>
            </p:nvSpPr>
            <p:spPr bwMode="auto">
              <a:xfrm>
                <a:off x="1101" y="2047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33</a:t>
                </a:r>
                <a:endParaRPr lang="es-ES" sz="1800" b="1"/>
              </a:p>
            </p:txBody>
          </p:sp>
          <p:sp>
            <p:nvSpPr>
              <p:cNvPr id="1651780" name="Rectangle 69"/>
              <p:cNvSpPr>
                <a:spLocks noChangeArrowheads="1"/>
              </p:cNvSpPr>
              <p:nvPr/>
            </p:nvSpPr>
            <p:spPr bwMode="auto">
              <a:xfrm>
                <a:off x="1150" y="1855"/>
                <a:ext cx="353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X</a:t>
                </a:r>
                <a:endParaRPr lang="es-ES" sz="1800" b="1"/>
              </a:p>
            </p:txBody>
          </p:sp>
          <p:sp>
            <p:nvSpPr>
              <p:cNvPr id="1651781" name="Rectangle 70"/>
              <p:cNvSpPr>
                <a:spLocks noChangeArrowheads="1"/>
              </p:cNvSpPr>
              <p:nvPr/>
            </p:nvSpPr>
            <p:spPr bwMode="auto">
              <a:xfrm>
                <a:off x="1101" y="1663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31</a:t>
                </a:r>
                <a:endParaRPr lang="es-ES" sz="1800" b="1"/>
              </a:p>
            </p:txBody>
          </p:sp>
          <p:sp>
            <p:nvSpPr>
              <p:cNvPr id="1651782" name="Rectangle 71"/>
              <p:cNvSpPr>
                <a:spLocks noChangeArrowheads="1"/>
              </p:cNvSpPr>
              <p:nvPr/>
            </p:nvSpPr>
            <p:spPr bwMode="auto">
              <a:xfrm>
                <a:off x="1101" y="1462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18</a:t>
                </a:r>
                <a:endParaRPr lang="es-ES" sz="1800" b="1"/>
              </a:p>
            </p:txBody>
          </p:sp>
          <p:sp>
            <p:nvSpPr>
              <p:cNvPr id="1651783" name="Rectangle 72"/>
              <p:cNvSpPr>
                <a:spLocks noChangeArrowheads="1"/>
              </p:cNvSpPr>
              <p:nvPr/>
            </p:nvSpPr>
            <p:spPr bwMode="auto">
              <a:xfrm>
                <a:off x="1101" y="1270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45</a:t>
                </a:r>
                <a:endParaRPr lang="es-ES" sz="1800" b="1"/>
              </a:p>
            </p:txBody>
          </p:sp>
          <p:sp>
            <p:nvSpPr>
              <p:cNvPr id="1651784" name="Rectangle 73"/>
              <p:cNvSpPr>
                <a:spLocks noChangeArrowheads="1"/>
              </p:cNvSpPr>
              <p:nvPr/>
            </p:nvSpPr>
            <p:spPr bwMode="auto">
              <a:xfrm>
                <a:off x="1101" y="1069"/>
                <a:ext cx="407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/>
                  <a:t>HPV 16</a:t>
                </a:r>
                <a:endParaRPr lang="es-ES" sz="1800" b="1"/>
              </a:p>
            </p:txBody>
          </p:sp>
          <p:sp>
            <p:nvSpPr>
              <p:cNvPr id="1651785" name="Rectangle 74"/>
              <p:cNvSpPr>
                <a:spLocks noChangeArrowheads="1"/>
              </p:cNvSpPr>
              <p:nvPr/>
            </p:nvSpPr>
            <p:spPr bwMode="auto">
              <a:xfrm>
                <a:off x="937" y="918"/>
                <a:ext cx="604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160000"/>
                  </a:lnSpc>
                </a:pPr>
                <a:r>
                  <a:rPr lang="es-ES" sz="1300" b="1" dirty="0"/>
                  <a:t>HPV 16/18 </a:t>
                </a:r>
                <a:endParaRPr lang="es-ES" sz="1800" b="1" dirty="0"/>
              </a:p>
            </p:txBody>
          </p:sp>
        </p:grpSp>
        <p:sp>
          <p:nvSpPr>
            <p:cNvPr id="1651786" name="Text Box 75"/>
            <p:cNvSpPr txBox="1">
              <a:spLocks noChangeArrowheads="1"/>
            </p:cNvSpPr>
            <p:nvPr/>
          </p:nvSpPr>
          <p:spPr bwMode="auto">
            <a:xfrm>
              <a:off x="5544" y="960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76</a:t>
              </a:r>
            </a:p>
          </p:txBody>
        </p:sp>
        <p:sp>
          <p:nvSpPr>
            <p:cNvPr id="1651787" name="Text Box 76"/>
            <p:cNvSpPr txBox="1">
              <a:spLocks noChangeArrowheads="1"/>
            </p:cNvSpPr>
            <p:nvPr/>
          </p:nvSpPr>
          <p:spPr bwMode="auto">
            <a:xfrm>
              <a:off x="4958" y="1161"/>
              <a:ext cx="602" cy="306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64.</a:t>
              </a:r>
              <a:r>
                <a:rPr lang="tr-TR" sz="1600" b="1" dirty="0"/>
                <a:t>7</a:t>
              </a:r>
              <a:endParaRPr lang="es-ES" sz="1600" b="1" dirty="0"/>
            </a:p>
          </p:txBody>
        </p:sp>
        <p:sp>
          <p:nvSpPr>
            <p:cNvPr id="1651788" name="Text Box 77"/>
            <p:cNvSpPr txBox="1">
              <a:spLocks noChangeArrowheads="1"/>
            </p:cNvSpPr>
            <p:nvPr/>
          </p:nvSpPr>
          <p:spPr bwMode="auto">
            <a:xfrm>
              <a:off x="2036" y="1353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%9.9</a:t>
              </a:r>
              <a:endParaRPr lang="es-ES" sz="1600" b="1" dirty="0"/>
            </a:p>
          </p:txBody>
        </p:sp>
        <p:sp>
          <p:nvSpPr>
            <p:cNvPr id="1651789" name="Text Box 78"/>
            <p:cNvSpPr txBox="1">
              <a:spLocks noChangeArrowheads="1"/>
            </p:cNvSpPr>
            <p:nvPr/>
          </p:nvSpPr>
          <p:spPr bwMode="auto">
            <a:xfrm>
              <a:off x="2036" y="1570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9.9</a:t>
              </a:r>
            </a:p>
          </p:txBody>
        </p:sp>
        <p:sp>
          <p:nvSpPr>
            <p:cNvPr id="1651790" name="Text Box 79"/>
            <p:cNvSpPr txBox="1">
              <a:spLocks noChangeArrowheads="1"/>
            </p:cNvSpPr>
            <p:nvPr/>
          </p:nvSpPr>
          <p:spPr bwMode="auto">
            <a:xfrm>
              <a:off x="1625" y="1733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3.0</a:t>
              </a:r>
            </a:p>
          </p:txBody>
        </p:sp>
        <p:sp>
          <p:nvSpPr>
            <p:cNvPr id="1651791" name="Text Box 80"/>
            <p:cNvSpPr txBox="1">
              <a:spLocks noChangeArrowheads="1"/>
            </p:cNvSpPr>
            <p:nvPr/>
          </p:nvSpPr>
          <p:spPr bwMode="auto">
            <a:xfrm>
              <a:off x="1625" y="1923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2.6</a:t>
              </a:r>
            </a:p>
          </p:txBody>
        </p:sp>
        <p:sp>
          <p:nvSpPr>
            <p:cNvPr id="1651792" name="Text Box 81"/>
            <p:cNvSpPr txBox="1">
              <a:spLocks noChangeArrowheads="1"/>
            </p:cNvSpPr>
            <p:nvPr/>
          </p:nvSpPr>
          <p:spPr bwMode="auto">
            <a:xfrm>
              <a:off x="1625" y="2140"/>
              <a:ext cx="602" cy="306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2.</a:t>
              </a:r>
              <a:r>
                <a:rPr lang="tr-TR" sz="1600" b="1" dirty="0"/>
                <a:t>2</a:t>
              </a:r>
              <a:endParaRPr lang="es-ES" sz="1600" b="1" dirty="0"/>
            </a:p>
          </p:txBody>
        </p:sp>
        <p:sp>
          <p:nvSpPr>
            <p:cNvPr id="1651793" name="Text Box 82"/>
            <p:cNvSpPr txBox="1">
              <a:spLocks noChangeArrowheads="1"/>
            </p:cNvSpPr>
            <p:nvPr/>
          </p:nvSpPr>
          <p:spPr bwMode="auto">
            <a:xfrm>
              <a:off x="1625" y="2330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1.7</a:t>
              </a:r>
            </a:p>
          </p:txBody>
        </p:sp>
        <p:sp>
          <p:nvSpPr>
            <p:cNvPr id="1651794" name="Text Box 83"/>
            <p:cNvSpPr txBox="1">
              <a:spLocks noChangeArrowheads="1"/>
            </p:cNvSpPr>
            <p:nvPr/>
          </p:nvSpPr>
          <p:spPr bwMode="auto">
            <a:xfrm>
              <a:off x="1625" y="2538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0.9</a:t>
              </a:r>
            </a:p>
          </p:txBody>
        </p:sp>
        <p:sp>
          <p:nvSpPr>
            <p:cNvPr id="1651795" name="Text Box 84"/>
            <p:cNvSpPr txBox="1">
              <a:spLocks noChangeArrowheads="1"/>
            </p:cNvSpPr>
            <p:nvPr/>
          </p:nvSpPr>
          <p:spPr bwMode="auto">
            <a:xfrm>
              <a:off x="1625" y="2719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0.9</a:t>
              </a:r>
            </a:p>
          </p:txBody>
        </p:sp>
        <p:sp>
          <p:nvSpPr>
            <p:cNvPr id="1651796" name="Text Box 85"/>
            <p:cNvSpPr txBox="1">
              <a:spLocks noChangeArrowheads="1"/>
            </p:cNvSpPr>
            <p:nvPr/>
          </p:nvSpPr>
          <p:spPr bwMode="auto">
            <a:xfrm>
              <a:off x="1625" y="2918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0.9</a:t>
              </a:r>
            </a:p>
          </p:txBody>
        </p:sp>
        <p:sp>
          <p:nvSpPr>
            <p:cNvPr id="1651797" name="Text Box 86"/>
            <p:cNvSpPr txBox="1">
              <a:spLocks noChangeArrowheads="1"/>
            </p:cNvSpPr>
            <p:nvPr/>
          </p:nvSpPr>
          <p:spPr bwMode="auto">
            <a:xfrm>
              <a:off x="1625" y="3099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0.9</a:t>
              </a:r>
            </a:p>
          </p:txBody>
        </p:sp>
        <p:sp>
          <p:nvSpPr>
            <p:cNvPr id="1651798" name="Text Box 87"/>
            <p:cNvSpPr txBox="1">
              <a:spLocks noChangeArrowheads="1"/>
            </p:cNvSpPr>
            <p:nvPr/>
          </p:nvSpPr>
          <p:spPr bwMode="auto">
            <a:xfrm>
              <a:off x="1625" y="3289"/>
              <a:ext cx="602" cy="274"/>
            </a:xfrm>
            <a:prstGeom prst="rect">
              <a:avLst/>
            </a:prstGeom>
            <a:noFill/>
            <a:ln w="9525" cap="rnd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60000"/>
                </a:lnSpc>
                <a:spcBef>
                  <a:spcPct val="50000"/>
                </a:spcBef>
              </a:pPr>
              <a:r>
                <a:rPr lang="tr-TR" sz="1600" b="1" dirty="0"/>
                <a:t>%</a:t>
              </a:r>
              <a:r>
                <a:rPr lang="es-ES" sz="1600" b="1" dirty="0"/>
                <a:t>0.4</a:t>
              </a:r>
            </a:p>
          </p:txBody>
        </p:sp>
      </p:grpSp>
      <p:sp>
        <p:nvSpPr>
          <p:cNvPr id="89" name="Title 8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Cx Ca’da HPV Dağılımı</a:t>
            </a:r>
          </a:p>
        </p:txBody>
      </p:sp>
      <p:sp>
        <p:nvSpPr>
          <p:cNvPr id="88" name="Footer Placeholder 87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744416" cy="365125"/>
          </a:xfrm>
          <a:prstGeom prst="rect">
            <a:avLst/>
          </a:prstGeom>
        </p:spPr>
        <p:txBody>
          <a:bodyPr/>
          <a:lstStyle/>
          <a:p>
            <a:r>
              <a:rPr lang="en-US" sz="1600" dirty="0" err="1">
                <a:solidFill>
                  <a:schemeClr val="tx1"/>
                </a:solidFill>
              </a:rPr>
              <a:t>Usubutun</a:t>
            </a:r>
            <a:r>
              <a:rPr lang="en-US" sz="1600" dirty="0">
                <a:solidFill>
                  <a:schemeClr val="tx1"/>
                </a:solidFill>
              </a:rPr>
              <a:t> A, </a:t>
            </a:r>
            <a:r>
              <a:rPr lang="en-US" sz="1600" dirty="0" err="1">
                <a:solidFill>
                  <a:schemeClr val="tx1"/>
                </a:solidFill>
              </a:rPr>
              <a:t>Int</a:t>
            </a:r>
            <a:r>
              <a:rPr lang="en-US" sz="1600" dirty="0">
                <a:solidFill>
                  <a:schemeClr val="tx1"/>
                </a:solidFill>
              </a:rPr>
              <a:t> J </a:t>
            </a:r>
            <a:r>
              <a:rPr lang="en-US" sz="1600" dirty="0" err="1">
                <a:solidFill>
                  <a:schemeClr val="tx1"/>
                </a:solidFill>
              </a:rPr>
              <a:t>Gynecol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Pathol</a:t>
            </a:r>
            <a:r>
              <a:rPr lang="en-US" sz="1600" dirty="0">
                <a:solidFill>
                  <a:schemeClr val="tx1"/>
                </a:solidFill>
              </a:rPr>
              <a:t>, 2009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87" name="Metin kutusu 3"/>
          <p:cNvSpPr txBox="1"/>
          <p:nvPr/>
        </p:nvSpPr>
        <p:spPr>
          <a:xfrm>
            <a:off x="4279233" y="3562995"/>
            <a:ext cx="4006712" cy="52322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US" dirty="0"/>
              <a:t>HPV 16, 18, 45, 31, 33, 52=</a:t>
            </a:r>
            <a:r>
              <a:rPr lang="en-US" sz="2800" b="1" dirty="0"/>
              <a:t>90.6</a:t>
            </a:r>
            <a:r>
              <a:rPr lang="tr-TR" sz="2800" b="1" dirty="0"/>
              <a:t>%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84740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 l="28937" t="15134" r="17907" b="21867"/>
          <a:stretch>
            <a:fillRect/>
          </a:stretch>
        </p:blipFill>
        <p:spPr bwMode="auto">
          <a:xfrm>
            <a:off x="35496" y="404664"/>
            <a:ext cx="9108504" cy="607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9511" y="764704"/>
          <a:ext cx="8784977" cy="5153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9020"/>
                <a:gridCol w="2307917"/>
                <a:gridCol w="2159020"/>
                <a:gridCol w="2159020"/>
              </a:tblGrid>
              <a:tr h="1350900">
                <a:tc>
                  <a:txBody>
                    <a:bodyPr/>
                    <a:lstStyle/>
                    <a:p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Kişi başına ulusal gelir</a:t>
                      </a:r>
                    </a:p>
                    <a:p>
                      <a:pPr algn="ctr"/>
                      <a:r>
                        <a:rPr lang="tr-TR" sz="2800" dirty="0" smtClean="0"/>
                        <a:t>(USD)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Global kanser yükü içindeki oran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Hedef </a:t>
                      </a:r>
                      <a:r>
                        <a:rPr lang="tr-TR" sz="2800" dirty="0" err="1" smtClean="0"/>
                        <a:t>populasyon</a:t>
                      </a:r>
                      <a:r>
                        <a:rPr lang="tr-TR" sz="2800" dirty="0" smtClean="0"/>
                        <a:t> aşılama oranı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563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Az gelişmiş ülkeler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≤1045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%16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-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563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Alt- orta gelirli ülkeler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1046-4125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%40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-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563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Üst- orta gelirli</a:t>
                      </a:r>
                      <a:r>
                        <a:rPr lang="tr-TR" sz="2800" baseline="0" dirty="0" smtClean="0"/>
                        <a:t> ülkeler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4125-12745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%30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%7.2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7865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Gelişmiş ülkeler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≥12746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%14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%34</a:t>
                      </a:r>
                      <a:endParaRPr lang="tr-TR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699792" y="6381328"/>
            <a:ext cx="39203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Harper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DM,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DeMars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LR.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Gynecol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 </a:t>
            </a:r>
            <a:r>
              <a:rPr kumimoji="0" lang="tr-TR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Oncol</a:t>
            </a:r>
            <a:r>
              <a:rPr kumimoji="0" lang="tr-TR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. 2017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34155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286000" y="652534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1600" dirty="0" err="1" smtClean="0"/>
              <a:t>Bruni</a:t>
            </a:r>
            <a:r>
              <a:rPr lang="tr-TR" sz="1600" dirty="0" smtClean="0"/>
              <a:t> L et al.</a:t>
            </a:r>
            <a:r>
              <a:rPr lang="en-US" sz="1600" dirty="0" smtClean="0"/>
              <a:t> Lancet Glob. Health 2016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29073" r="46354" b="17964"/>
          <a:stretch/>
        </p:blipFill>
        <p:spPr bwMode="auto">
          <a:xfrm>
            <a:off x="0" y="218854"/>
            <a:ext cx="9144000" cy="6378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45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" t="29999" r="38853" b="17778"/>
          <a:stretch/>
        </p:blipFill>
        <p:spPr bwMode="auto">
          <a:xfrm>
            <a:off x="107504" y="1089787"/>
            <a:ext cx="8888320" cy="454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83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Sonuç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tr-TR" sz="2800" dirty="0" smtClean="0"/>
              <a:t>HPV aşılarının HPV ile ilişkili </a:t>
            </a:r>
            <a:r>
              <a:rPr lang="tr-TR" sz="2800" dirty="0" err="1" smtClean="0"/>
              <a:t>servikal</a:t>
            </a:r>
            <a:r>
              <a:rPr lang="tr-TR" sz="2800" dirty="0" smtClean="0"/>
              <a:t> ve </a:t>
            </a:r>
            <a:r>
              <a:rPr lang="tr-TR" sz="2800" dirty="0" err="1" smtClean="0"/>
              <a:t>non-servikal</a:t>
            </a:r>
            <a:r>
              <a:rPr lang="tr-TR" sz="2800" dirty="0" smtClean="0"/>
              <a:t> lezyonlarda etkinliği gösterilmiştir</a:t>
            </a:r>
          </a:p>
          <a:p>
            <a:r>
              <a:rPr lang="tr-TR" sz="2800" dirty="0" smtClean="0"/>
              <a:t>HPV aşıları anormal tarama test sonuçlarını, </a:t>
            </a:r>
            <a:r>
              <a:rPr lang="tr-TR" sz="2800" dirty="0" err="1" smtClean="0"/>
              <a:t>kolposkopileri</a:t>
            </a:r>
            <a:r>
              <a:rPr lang="tr-TR" sz="2800" dirty="0" smtClean="0"/>
              <a:t> ve </a:t>
            </a:r>
            <a:r>
              <a:rPr lang="tr-TR" sz="2800" dirty="0" err="1" smtClean="0"/>
              <a:t>eksizyonel</a:t>
            </a:r>
            <a:r>
              <a:rPr lang="tr-TR" sz="2800" dirty="0" smtClean="0"/>
              <a:t> işlemleri azaltır</a:t>
            </a:r>
          </a:p>
          <a:p>
            <a:r>
              <a:rPr lang="tr-TR" sz="2800" dirty="0" err="1" smtClean="0"/>
              <a:t>Nanovalan</a:t>
            </a:r>
            <a:r>
              <a:rPr lang="tr-TR" sz="2800" dirty="0" smtClean="0"/>
              <a:t> aşı halen üretimde olan yegane HPV aşısıdır</a:t>
            </a:r>
          </a:p>
          <a:p>
            <a:r>
              <a:rPr lang="tr-TR" sz="2800" dirty="0" smtClean="0"/>
              <a:t>9-15 yaş arasında 6ay-1yıl arayla 2 doz yeterlidir </a:t>
            </a:r>
          </a:p>
          <a:p>
            <a:r>
              <a:rPr lang="tr-TR" sz="2800" dirty="0" smtClean="0"/>
              <a:t>Aşının kullanımı hedef düzeylerin altındadır</a:t>
            </a:r>
          </a:p>
          <a:p>
            <a:r>
              <a:rPr lang="tr-TR" sz="2800" dirty="0" smtClean="0"/>
              <a:t>Ülkemizde yaygın HPV tipleri </a:t>
            </a:r>
            <a:r>
              <a:rPr lang="tr-TR" sz="2800" dirty="0" err="1" smtClean="0"/>
              <a:t>nanovalan</a:t>
            </a:r>
            <a:r>
              <a:rPr lang="tr-TR" sz="2800" dirty="0" smtClean="0"/>
              <a:t> aşının hedef tipleriyle uyumludur ve bu nedenle aşının ulusal aşı programına dahil edilmesi ciddi biçimde tartışmaya açılmalıdır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73133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676672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/>
              <a:t>İlginiz için teşekkürler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8148" r="46146" b="17964"/>
          <a:stretch/>
        </p:blipFill>
        <p:spPr bwMode="auto">
          <a:xfrm>
            <a:off x="1893788" y="2037556"/>
            <a:ext cx="527050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15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tr-TR" sz="3200" dirty="0"/>
              <a:t>TCSB CIN3+ Lezyonlarda HPV Dağılımı</a:t>
            </a:r>
          </a:p>
        </p:txBody>
      </p:sp>
      <p:graphicFrame>
        <p:nvGraphicFramePr>
          <p:cNvPr id="10" name="Grafik 9"/>
          <p:cNvGraphicFramePr/>
          <p:nvPr>
            <p:extLst>
              <p:ext uri="{D42A27DB-BD31-4B8C-83A1-F6EECF244321}">
                <p14:modId xmlns:p14="http://schemas.microsoft.com/office/powerpoint/2010/main" val="571059997"/>
              </p:ext>
            </p:extLst>
          </p:nvPr>
        </p:nvGraphicFramePr>
        <p:xfrm>
          <a:off x="689957" y="1397000"/>
          <a:ext cx="7764087" cy="5186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2619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 cstate="print"/>
          <a:srcRect l="10431" t="32633" r="45469" b="14167"/>
          <a:stretch>
            <a:fillRect/>
          </a:stretch>
        </p:blipFill>
        <p:spPr bwMode="auto">
          <a:xfrm>
            <a:off x="156773" y="548680"/>
            <a:ext cx="8807715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AutoShape 5" descr="HPV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0903" name="AutoShape 7" descr="HPV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3" cstate="print"/>
          <a:srcRect l="45475" t="22133" r="37594" b="64567"/>
          <a:stretch>
            <a:fillRect/>
          </a:stretch>
        </p:blipFill>
        <p:spPr bwMode="auto">
          <a:xfrm>
            <a:off x="35496" y="44624"/>
            <a:ext cx="309634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 l="4918" r="839"/>
          <a:stretch>
            <a:fillRect/>
          </a:stretch>
        </p:blipFill>
        <p:spPr bwMode="auto">
          <a:xfrm>
            <a:off x="77532" y="1124744"/>
            <a:ext cx="8958964" cy="4522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834" name="Picture 2" descr="04_VLPvsHPV copy"/>
          <p:cNvPicPr>
            <a:picLocks noChangeAspect="1" noChangeArrowheads="1"/>
          </p:cNvPicPr>
          <p:nvPr/>
        </p:nvPicPr>
        <p:blipFill>
          <a:blip r:embed="rId3" cstate="print">
            <a:lum contras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ltGray">
          <a:xfrm>
            <a:off x="409575" y="1556792"/>
            <a:ext cx="822960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HPV Virus-like Particles</a:t>
            </a:r>
            <a:r>
              <a:rPr lang="tr-TR" sz="3200" dirty="0"/>
              <a:t> </a:t>
            </a:r>
            <a:r>
              <a:rPr lang="en-US" sz="3200" dirty="0"/>
              <a:t>(VLPs)</a:t>
            </a:r>
            <a:endParaRPr lang="tr-TR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7544" y="6356350"/>
            <a:ext cx="8338889" cy="365125"/>
          </a:xfrm>
          <a:prstGeom prst="rect">
            <a:avLst/>
          </a:prstGeom>
        </p:spPr>
        <p:txBody>
          <a:bodyPr/>
          <a:lstStyle/>
          <a:p>
            <a:r>
              <a:rPr lang="tr-TR" dirty="0" err="1"/>
              <a:t>Kirnbauer</a:t>
            </a:r>
            <a:r>
              <a:rPr lang="tr-TR" dirty="0"/>
              <a:t> R, Proc Natl Acad Sci USA, 1992; Syrjänen KJ, Syrjänen SM. Chichester, United Kingdom: John Wiley &amp; Sons Inc, 2000</a:t>
            </a:r>
          </a:p>
        </p:txBody>
      </p:sp>
      <p:sp>
        <p:nvSpPr>
          <p:cNvPr id="504837" name="Freeform 5"/>
          <p:cNvSpPr>
            <a:spLocks/>
          </p:cNvSpPr>
          <p:nvPr/>
        </p:nvSpPr>
        <p:spPr bwMode="auto">
          <a:xfrm>
            <a:off x="1841500" y="2589089"/>
            <a:ext cx="1420813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5" y="1"/>
              </a:cxn>
            </a:cxnLst>
            <a:rect l="0" t="0" r="r" b="b"/>
            <a:pathLst>
              <a:path w="895" h="1">
                <a:moveTo>
                  <a:pt x="0" y="0"/>
                </a:moveTo>
                <a:lnTo>
                  <a:pt x="895" y="1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4838" name="Freeform 6"/>
          <p:cNvSpPr>
            <a:spLocks/>
          </p:cNvSpPr>
          <p:nvPr/>
        </p:nvSpPr>
        <p:spPr bwMode="auto">
          <a:xfrm>
            <a:off x="3622675" y="2590676"/>
            <a:ext cx="1633538" cy="3175"/>
          </a:xfrm>
          <a:custGeom>
            <a:avLst/>
            <a:gdLst/>
            <a:ahLst/>
            <a:cxnLst>
              <a:cxn ang="0">
                <a:pos x="1029" y="2"/>
              </a:cxn>
              <a:cxn ang="0">
                <a:pos x="0" y="0"/>
              </a:cxn>
            </a:cxnLst>
            <a:rect l="0" t="0" r="r" b="b"/>
            <a:pathLst>
              <a:path w="1029" h="2">
                <a:moveTo>
                  <a:pt x="1029" y="2"/>
                </a:move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4873746" y="5211240"/>
            <a:ext cx="2066925" cy="675104"/>
            <a:chOff x="5043488" y="5246688"/>
            <a:chExt cx="2066925" cy="675104"/>
          </a:xfrm>
        </p:grpSpPr>
        <p:sp>
          <p:nvSpPr>
            <p:cNvPr id="504836" name="Text Box 4"/>
            <p:cNvSpPr txBox="1">
              <a:spLocks noChangeArrowheads="1"/>
            </p:cNvSpPr>
            <p:nvPr/>
          </p:nvSpPr>
          <p:spPr bwMode="auto">
            <a:xfrm>
              <a:off x="5043488" y="5583238"/>
              <a:ext cx="9851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rPr>
                <a:t>Viral DNA</a:t>
              </a:r>
            </a:p>
          </p:txBody>
        </p:sp>
        <p:sp>
          <p:nvSpPr>
            <p:cNvPr id="504839" name="Freeform 7"/>
            <p:cNvSpPr>
              <a:spLocks/>
            </p:cNvSpPr>
            <p:nvPr/>
          </p:nvSpPr>
          <p:spPr bwMode="auto">
            <a:xfrm flipH="1" flipV="1">
              <a:off x="6108700" y="5246688"/>
              <a:ext cx="1001713" cy="504825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0" y="0"/>
                </a:cxn>
                <a:cxn ang="0">
                  <a:pos x="326" y="0"/>
                </a:cxn>
              </a:cxnLst>
              <a:rect l="0" t="0" r="r" b="b"/>
              <a:pathLst>
                <a:path w="326" h="365">
                  <a:moveTo>
                    <a:pt x="0" y="365"/>
                  </a:moveTo>
                  <a:lnTo>
                    <a:pt x="0" y="0"/>
                  </a:lnTo>
                  <a:lnTo>
                    <a:pt x="326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tr-TR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04840" name="Rectangle 8"/>
          <p:cNvSpPr>
            <a:spLocks noChangeArrowheads="1"/>
          </p:cNvSpPr>
          <p:nvPr/>
        </p:nvSpPr>
        <p:spPr bwMode="auto">
          <a:xfrm>
            <a:off x="5770563" y="1631817"/>
            <a:ext cx="15808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Infectious HPV</a:t>
            </a:r>
          </a:p>
        </p:txBody>
      </p:sp>
      <p:sp>
        <p:nvSpPr>
          <p:cNvPr id="504841" name="Rectangle 9"/>
          <p:cNvSpPr>
            <a:spLocks noChangeArrowheads="1"/>
          </p:cNvSpPr>
          <p:nvPr/>
        </p:nvSpPr>
        <p:spPr bwMode="auto">
          <a:xfrm>
            <a:off x="1225550" y="1631817"/>
            <a:ext cx="23855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Noninfectious HPV VLP</a:t>
            </a:r>
          </a:p>
        </p:txBody>
      </p:sp>
      <p:sp>
        <p:nvSpPr>
          <p:cNvPr id="504842" name="Text Box 10"/>
          <p:cNvSpPr txBox="1">
            <a:spLocks noChangeArrowheads="1"/>
          </p:cNvSpPr>
          <p:nvPr/>
        </p:nvSpPr>
        <p:spPr bwMode="auto">
          <a:xfrm>
            <a:off x="2603500" y="2176339"/>
            <a:ext cx="15214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Capsid</a:t>
            </a: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 proteins:</a:t>
            </a:r>
          </a:p>
          <a:p>
            <a:pPr algn="ctr">
              <a:defRPr/>
            </a:pP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L1</a:t>
            </a:r>
          </a:p>
        </p:txBody>
      </p:sp>
      <p:grpSp>
        <p:nvGrpSpPr>
          <p:cNvPr id="3" name="Group 16"/>
          <p:cNvGrpSpPr/>
          <p:nvPr/>
        </p:nvGrpSpPr>
        <p:grpSpPr>
          <a:xfrm>
            <a:off x="5675366" y="5022965"/>
            <a:ext cx="881063" cy="584775"/>
            <a:chOff x="5695950" y="5021263"/>
            <a:chExt cx="881063" cy="584775"/>
          </a:xfrm>
        </p:grpSpPr>
        <p:sp>
          <p:nvSpPr>
            <p:cNvPr id="504843" name="Text Box 11"/>
            <p:cNvSpPr txBox="1">
              <a:spLocks noChangeArrowheads="1"/>
            </p:cNvSpPr>
            <p:nvPr/>
          </p:nvSpPr>
          <p:spPr bwMode="auto">
            <a:xfrm>
              <a:off x="5695950" y="5021263"/>
              <a:ext cx="37542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en-US" sz="16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endParaRPr>
            </a:p>
            <a:p>
              <a:pPr algn="ctr">
                <a:defRPr/>
              </a:pPr>
              <a:r>
                <a:rPr lang="en-US" sz="16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cs typeface="Calibri" pitchFamily="34" charset="0"/>
                </a:rPr>
                <a:t>L2</a:t>
              </a:r>
            </a:p>
          </p:txBody>
        </p:sp>
        <p:sp>
          <p:nvSpPr>
            <p:cNvPr id="504844" name="Freeform 12"/>
            <p:cNvSpPr>
              <a:spLocks/>
            </p:cNvSpPr>
            <p:nvPr/>
          </p:nvSpPr>
          <p:spPr bwMode="auto">
            <a:xfrm flipH="1" flipV="1">
              <a:off x="6121400" y="5162550"/>
              <a:ext cx="455613" cy="284163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0" y="0"/>
                </a:cxn>
                <a:cxn ang="0">
                  <a:pos x="326" y="0"/>
                </a:cxn>
              </a:cxnLst>
              <a:rect l="0" t="0" r="r" b="b"/>
              <a:pathLst>
                <a:path w="326" h="365">
                  <a:moveTo>
                    <a:pt x="0" y="365"/>
                  </a:moveTo>
                  <a:lnTo>
                    <a:pt x="0" y="0"/>
                  </a:lnTo>
                  <a:lnTo>
                    <a:pt x="326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tr-TR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04845" name="Text Box 13"/>
          <p:cNvSpPr txBox="1">
            <a:spLocks noChangeArrowheads="1"/>
          </p:cNvSpPr>
          <p:nvPr/>
        </p:nvSpPr>
        <p:spPr bwMode="auto">
          <a:xfrm>
            <a:off x="519113" y="5386264"/>
            <a:ext cx="14496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Lacks viral DNA</a:t>
            </a:r>
          </a:p>
        </p:txBody>
      </p:sp>
      <p:sp>
        <p:nvSpPr>
          <p:cNvPr id="504846" name="Freeform 14"/>
          <p:cNvSpPr>
            <a:spLocks/>
          </p:cNvSpPr>
          <p:nvPr/>
        </p:nvSpPr>
        <p:spPr bwMode="auto">
          <a:xfrm flipH="1" flipV="1">
            <a:off x="2125663" y="5049714"/>
            <a:ext cx="1001712" cy="504825"/>
          </a:xfrm>
          <a:custGeom>
            <a:avLst/>
            <a:gdLst/>
            <a:ahLst/>
            <a:cxnLst>
              <a:cxn ang="0">
                <a:pos x="0" y="365"/>
              </a:cxn>
              <a:cxn ang="0">
                <a:pos x="0" y="0"/>
              </a:cxn>
              <a:cxn ang="0">
                <a:pos x="326" y="0"/>
              </a:cxn>
            </a:cxnLst>
            <a:rect l="0" t="0" r="r" b="b"/>
            <a:pathLst>
              <a:path w="326" h="365">
                <a:moveTo>
                  <a:pt x="0" y="365"/>
                </a:moveTo>
                <a:lnTo>
                  <a:pt x="0" y="0"/>
                </a:lnTo>
                <a:lnTo>
                  <a:pt x="326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4847" name="Text Box 15"/>
          <p:cNvSpPr txBox="1">
            <a:spLocks noChangeArrowheads="1"/>
          </p:cNvSpPr>
          <p:nvPr/>
        </p:nvSpPr>
        <p:spPr bwMode="auto">
          <a:xfrm>
            <a:off x="1063625" y="4824289"/>
            <a:ext cx="10303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Lacks</a:t>
            </a:r>
          </a:p>
          <a:p>
            <a:pPr algn="ctr">
              <a:defRPr/>
            </a:pP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L2 protein</a:t>
            </a:r>
          </a:p>
        </p:txBody>
      </p:sp>
      <p:sp>
        <p:nvSpPr>
          <p:cNvPr id="504848" name="Freeform 16"/>
          <p:cNvSpPr>
            <a:spLocks/>
          </p:cNvSpPr>
          <p:nvPr/>
        </p:nvSpPr>
        <p:spPr bwMode="auto">
          <a:xfrm flipH="1" flipV="1">
            <a:off x="2138363" y="4965576"/>
            <a:ext cx="455612" cy="284163"/>
          </a:xfrm>
          <a:custGeom>
            <a:avLst/>
            <a:gdLst/>
            <a:ahLst/>
            <a:cxnLst>
              <a:cxn ang="0">
                <a:pos x="0" y="365"/>
              </a:cxn>
              <a:cxn ang="0">
                <a:pos x="0" y="0"/>
              </a:cxn>
              <a:cxn ang="0">
                <a:pos x="326" y="0"/>
              </a:cxn>
            </a:cxnLst>
            <a:rect l="0" t="0" r="r" b="b"/>
            <a:pathLst>
              <a:path w="326" h="365">
                <a:moveTo>
                  <a:pt x="0" y="365"/>
                </a:moveTo>
                <a:lnTo>
                  <a:pt x="0" y="0"/>
                </a:lnTo>
                <a:lnTo>
                  <a:pt x="326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tr-T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6000760" y="2357430"/>
            <a:ext cx="3000364" cy="146423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•"/>
              <a:defRPr/>
            </a:pPr>
            <a:r>
              <a:rPr lang="tr-TR" sz="2000" kern="0" dirty="0" smtClean="0">
                <a:solidFill>
                  <a:schemeClr val="tx1"/>
                </a:solidFill>
                <a:latin typeface="Calibri" pitchFamily="34" charset="0"/>
              </a:rPr>
              <a:t>Güçlü </a:t>
            </a:r>
            <a:r>
              <a:rPr lang="tr-TR" sz="2000" kern="0" dirty="0" err="1" smtClean="0">
                <a:solidFill>
                  <a:schemeClr val="tx1"/>
                </a:solidFill>
                <a:latin typeface="Calibri" pitchFamily="34" charset="0"/>
              </a:rPr>
              <a:t>immunojen</a:t>
            </a:r>
            <a:endParaRPr lang="tr-TR" sz="2000" kern="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Tx/>
              <a:buChar char="•"/>
              <a:defRPr/>
            </a:pPr>
            <a:r>
              <a:rPr lang="tr-TR" sz="2000" kern="0" dirty="0" err="1" smtClean="0">
                <a:solidFill>
                  <a:schemeClr val="tx1"/>
                </a:solidFill>
                <a:latin typeface="Calibri" pitchFamily="34" charset="0"/>
              </a:rPr>
              <a:t>Viral</a:t>
            </a:r>
            <a:r>
              <a:rPr lang="tr-TR" sz="2000" kern="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sz="2000" kern="0" dirty="0">
                <a:solidFill>
                  <a:schemeClr val="tx1"/>
                </a:solidFill>
                <a:latin typeface="Calibri" pitchFamily="34" charset="0"/>
              </a:rPr>
              <a:t>DNA olmadığından</a:t>
            </a:r>
          </a:p>
          <a:p>
            <a:pPr marL="457200" indent="-457200">
              <a:buFont typeface="Calibri" pitchFamily="34" charset="0"/>
              <a:buChar char="⁻"/>
              <a:defRPr/>
            </a:pPr>
            <a:r>
              <a:rPr lang="tr-TR" sz="2000" kern="0" dirty="0">
                <a:solidFill>
                  <a:schemeClr val="tx1"/>
                </a:solidFill>
                <a:latin typeface="Calibri" pitchFamily="34" charset="0"/>
              </a:rPr>
              <a:t>Enfeksiyon yapamaz</a:t>
            </a:r>
          </a:p>
          <a:p>
            <a:pPr marL="457200" indent="-457200">
              <a:buFont typeface="Calibri" pitchFamily="34" charset="0"/>
              <a:buChar char="⁻"/>
              <a:defRPr/>
            </a:pPr>
            <a:r>
              <a:rPr lang="tr-TR" sz="2000" kern="0" dirty="0">
                <a:solidFill>
                  <a:schemeClr val="tx1"/>
                </a:solidFill>
                <a:latin typeface="Calibri" pitchFamily="34" charset="0"/>
              </a:rPr>
              <a:t>Kanser yapamaz</a:t>
            </a:r>
          </a:p>
        </p:txBody>
      </p:sp>
    </p:spTree>
    <p:extLst>
      <p:ext uri="{BB962C8B-B14F-4D97-AF65-F5344CB8AC3E}">
        <p14:creationId xmlns:p14="http://schemas.microsoft.com/office/powerpoint/2010/main" val="57489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</TotalTime>
  <Words>2362</Words>
  <Application>Microsoft Office PowerPoint</Application>
  <PresentationFormat>Ekran Gösterisi (4:3)</PresentationFormat>
  <Paragraphs>548</Paragraphs>
  <Slides>56</Slides>
  <Notes>15</Notes>
  <HiddenSlides>1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58" baseType="lpstr">
      <vt:lpstr>Ofis Teması</vt:lpstr>
      <vt:lpstr>Worksheet</vt:lpstr>
      <vt:lpstr>HPV AŞILARINDA SON DURUM</vt:lpstr>
      <vt:lpstr>HPV İlişkili Kanser İnsidans ve Dağılımı</vt:lpstr>
      <vt:lpstr>HPV Tipleri ve Taşıdıkları Riskler</vt:lpstr>
      <vt:lpstr>HPV Tip Prevalansı</vt:lpstr>
      <vt:lpstr>Cx Ca’da HPV Dağılımı</vt:lpstr>
      <vt:lpstr>TCSB CIN3+ Lezyonlarda HPV Dağılımı</vt:lpstr>
      <vt:lpstr>PowerPoint Sunusu</vt:lpstr>
      <vt:lpstr>PowerPoint Sunusu</vt:lpstr>
      <vt:lpstr>HPV Virus-like Particles (VLPs)</vt:lpstr>
      <vt:lpstr>PowerPoint Sunusu</vt:lpstr>
      <vt:lpstr>Cervarix® ve Gardasil® İçerikleri</vt:lpstr>
      <vt:lpstr>Gardasil vs Gardasil®9</vt:lpstr>
      <vt:lpstr>Gardasil vs Gardasil9</vt:lpstr>
      <vt:lpstr>Alüminyum güvenli mi?</vt:lpstr>
      <vt:lpstr>İmmunojenisite ve etkinlikleri</vt:lpstr>
      <vt:lpstr>PowerPoint Sunusu</vt:lpstr>
      <vt:lpstr>Doğal enfeksiyon koruma sağlar mı?</vt:lpstr>
      <vt:lpstr>PowerPoint Sunusu</vt:lpstr>
      <vt:lpstr>PowerPoint Sunusu</vt:lpstr>
      <vt:lpstr>Bivalan aşı, 9.4 yıllık takip HPV 16 ve 18 nötralizan antikorlar</vt:lpstr>
      <vt:lpstr>Cervarix®’in CIN2+ Lezyon Etkinliği</vt:lpstr>
      <vt:lpstr>Costa Rica Çalışması</vt:lpstr>
      <vt:lpstr>Cervarix®’in Kolposkopi ve Prosedürlere Etkisi</vt:lpstr>
      <vt:lpstr>Cervarix- Serviks Dışı Hastalıkta Etkinlik</vt:lpstr>
      <vt:lpstr>PowerPoint Sunusu</vt:lpstr>
      <vt:lpstr>Gardasil®’in HPV 6/11/16/18 İlişkili  CIN ve AIS Etkinliği- FUTURE I/II</vt:lpstr>
      <vt:lpstr>Gardasil®’in HPV 6/11/16/18 İlişkili  Eksternal Genital Lezyonlara Karşı  Etkinliği</vt:lpstr>
      <vt:lpstr>Gardasil®’in Anormal Pap Test ve Prosedürlere Etkisi</vt:lpstr>
      <vt:lpstr>Gardasil Erkeklerde Etkin mi?</vt:lpstr>
      <vt:lpstr>PowerPoint Sunusu</vt:lpstr>
      <vt:lpstr>HPV Aşı Onayları: FDA &amp; EMA</vt:lpstr>
      <vt:lpstr>PowerPoint Sunusu</vt:lpstr>
      <vt:lpstr>Nanovalan Aşı</vt:lpstr>
      <vt:lpstr>PowerPoint Sunusu</vt:lpstr>
      <vt:lpstr>PowerPoint Sunusu</vt:lpstr>
      <vt:lpstr>PowerPoint Sunusu</vt:lpstr>
      <vt:lpstr>Gardasil9’un Anormal Pap Test ve Prosedürlere Etkisi</vt:lpstr>
      <vt:lpstr>Gardasil9 güvenli mi?</vt:lpstr>
      <vt:lpstr>Yan Etki Profili</vt:lpstr>
      <vt:lpstr>PowerPoint Sunusu</vt:lpstr>
      <vt:lpstr>PowerPoint Sunusu</vt:lpstr>
      <vt:lpstr>9vHPV Aşısı (Gardasil9®) </vt:lpstr>
      <vt:lpstr>Uygulama</vt:lpstr>
      <vt:lpstr>PowerPoint Sunusu</vt:lpstr>
      <vt:lpstr>Ülkemizde HPV Aşıları</vt:lpstr>
      <vt:lpstr>ABD’de Son Durum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Sonuç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HPV AŞILARINDA SON DURUM</dc:title>
  <dc:creator>hp</dc:creator>
  <cp:lastModifiedBy>hp</cp:lastModifiedBy>
  <cp:revision>120</cp:revision>
  <dcterms:created xsi:type="dcterms:W3CDTF">2018-09-09T12:18:57Z</dcterms:created>
  <dcterms:modified xsi:type="dcterms:W3CDTF">2018-10-14T04:36:16Z</dcterms:modified>
</cp:coreProperties>
</file>