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59" r:id="rId6"/>
    <p:sldId id="263" r:id="rId7"/>
    <p:sldId id="265" r:id="rId8"/>
    <p:sldId id="261" r:id="rId9"/>
    <p:sldId id="262" r:id="rId10"/>
    <p:sldId id="277" r:id="rId11"/>
    <p:sldId id="274" r:id="rId12"/>
    <p:sldId id="267" r:id="rId13"/>
    <p:sldId id="275" r:id="rId14"/>
    <p:sldId id="268" r:id="rId15"/>
    <p:sldId id="269" r:id="rId16"/>
    <p:sldId id="276" r:id="rId17"/>
    <p:sldId id="270" r:id="rId18"/>
    <p:sldId id="264" r:id="rId19"/>
    <p:sldId id="273" r:id="rId20"/>
    <p:sldId id="272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92"/>
    <p:restoredTop sz="94671"/>
  </p:normalViewPr>
  <p:slideViewPr>
    <p:cSldViewPr snapToGrid="0" snapToObjects="1">
      <p:cViewPr varScale="1">
        <p:scale>
          <a:sx n="90" d="100"/>
          <a:sy n="90" d="100"/>
        </p:scale>
        <p:origin x="192" y="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2ABB67-BFB2-F347-9DCC-6FB5928EC6D9}" type="doc">
      <dgm:prSet loTypeId="urn:microsoft.com/office/officeart/2009/3/layout/Descending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19555C-F6D7-EA49-AB1F-BFA36A40D5DD}">
      <dgm:prSet phldrT="[Text]" custT="1"/>
      <dgm:spPr>
        <a:ln>
          <a:solidFill>
            <a:schemeClr val="tx2">
              <a:lumMod val="75000"/>
            </a:schemeClr>
          </a:solidFill>
        </a:ln>
      </dgm:spPr>
      <dgm:t>
        <a:bodyPr anchor="ctr"/>
        <a:lstStyle/>
        <a:p>
          <a:pPr algn="ctr"/>
          <a:r>
            <a:rPr lang="tr-TR" sz="2000" dirty="0"/>
            <a:t>Fonksiyonel </a:t>
          </a:r>
          <a:r>
            <a:rPr lang="tr-TR" sz="2000" dirty="0" err="1"/>
            <a:t>intravaküler</a:t>
          </a:r>
          <a:r>
            <a:rPr lang="tr-TR" sz="2000" dirty="0"/>
            <a:t> kan hacmi düşer</a:t>
          </a:r>
          <a:endParaRPr lang="en-US" sz="2000" dirty="0"/>
        </a:p>
      </dgm:t>
    </dgm:pt>
    <dgm:pt modelId="{DF1AF4C3-F9B2-6146-B4F2-2BC5397586BD}" type="parTrans" cxnId="{8CF69803-3A04-4443-BF70-76ED9725A7A1}">
      <dgm:prSet/>
      <dgm:spPr/>
      <dgm:t>
        <a:bodyPr/>
        <a:lstStyle/>
        <a:p>
          <a:endParaRPr lang="en-US"/>
        </a:p>
      </dgm:t>
    </dgm:pt>
    <dgm:pt modelId="{CC356341-F810-CA48-A483-55830B0C48E0}" type="sibTrans" cxnId="{8CF69803-3A04-4443-BF70-76ED9725A7A1}">
      <dgm:prSet/>
      <dgm:spPr/>
      <dgm:t>
        <a:bodyPr/>
        <a:lstStyle/>
        <a:p>
          <a:endParaRPr lang="en-US"/>
        </a:p>
      </dgm:t>
    </dgm:pt>
    <dgm:pt modelId="{374D824C-1F2F-D649-A03B-1ACDB619834D}">
      <dgm:prSet phldrT="[Text]" custT="1"/>
      <dgm:spPr>
        <a:ln>
          <a:solidFill>
            <a:schemeClr val="tx2">
              <a:lumMod val="75000"/>
            </a:schemeClr>
          </a:solidFill>
        </a:ln>
      </dgm:spPr>
      <dgm:t>
        <a:bodyPr anchor="ctr"/>
        <a:lstStyle/>
        <a:p>
          <a:pPr algn="ctr"/>
          <a:r>
            <a:rPr lang="tr-TR" sz="2000" dirty="0"/>
            <a:t>Kan basıncı ve hücre </a:t>
          </a:r>
          <a:r>
            <a:rPr lang="tr-TR" sz="2000" dirty="0" err="1"/>
            <a:t>perfüzyonu</a:t>
          </a:r>
          <a:r>
            <a:rPr lang="tr-TR" sz="2000" dirty="0"/>
            <a:t> azalır</a:t>
          </a:r>
          <a:endParaRPr lang="en-US" sz="2000" dirty="0"/>
        </a:p>
      </dgm:t>
    </dgm:pt>
    <dgm:pt modelId="{C1D441C3-08C5-4240-9C7D-80E5DDCB5049}" type="parTrans" cxnId="{C78CB9BA-3B27-CB47-B952-8CB07912CF24}">
      <dgm:prSet/>
      <dgm:spPr/>
      <dgm:t>
        <a:bodyPr/>
        <a:lstStyle/>
        <a:p>
          <a:endParaRPr lang="en-US"/>
        </a:p>
      </dgm:t>
    </dgm:pt>
    <dgm:pt modelId="{93AD894F-03A5-EF42-BAEC-A2380D488294}" type="sibTrans" cxnId="{C78CB9BA-3B27-CB47-B952-8CB07912CF24}">
      <dgm:prSet/>
      <dgm:spPr/>
      <dgm:t>
        <a:bodyPr/>
        <a:lstStyle/>
        <a:p>
          <a:endParaRPr lang="en-US"/>
        </a:p>
      </dgm:t>
    </dgm:pt>
    <dgm:pt modelId="{798C1360-BD6F-1F4A-823F-670062A0B119}">
      <dgm:prSet phldrT="[Text]" custT="1"/>
      <dgm:spPr>
        <a:ln>
          <a:solidFill>
            <a:schemeClr val="tx2">
              <a:lumMod val="75000"/>
            </a:schemeClr>
          </a:solidFill>
        </a:ln>
      </dgm:spPr>
      <dgm:t>
        <a:bodyPr anchor="ctr"/>
        <a:lstStyle/>
        <a:p>
          <a:pPr algn="ctr"/>
          <a:r>
            <a:rPr lang="tr-TR" sz="2000" dirty="0" err="1"/>
            <a:t>Asidoz</a:t>
          </a:r>
          <a:r>
            <a:rPr lang="tr-TR" sz="2000" dirty="0"/>
            <a:t> ve </a:t>
          </a:r>
          <a:r>
            <a:rPr lang="tr-TR" sz="2000" dirty="0" err="1"/>
            <a:t>hipoksi</a:t>
          </a:r>
          <a:endParaRPr lang="en-US" sz="2000" dirty="0"/>
        </a:p>
      </dgm:t>
    </dgm:pt>
    <dgm:pt modelId="{74AF49B3-79E5-CD4A-9129-DB2A67BD1D23}" type="parTrans" cxnId="{F29E9B36-7962-8A49-9451-4AA0600DAD15}">
      <dgm:prSet/>
      <dgm:spPr/>
      <dgm:t>
        <a:bodyPr/>
        <a:lstStyle/>
        <a:p>
          <a:endParaRPr lang="en-US"/>
        </a:p>
      </dgm:t>
    </dgm:pt>
    <dgm:pt modelId="{A8E4399D-099D-5948-B529-FD4EBEF6CA64}" type="sibTrans" cxnId="{F29E9B36-7962-8A49-9451-4AA0600DAD15}">
      <dgm:prSet/>
      <dgm:spPr/>
      <dgm:t>
        <a:bodyPr/>
        <a:lstStyle/>
        <a:p>
          <a:endParaRPr lang="en-US"/>
        </a:p>
      </dgm:t>
    </dgm:pt>
    <dgm:pt modelId="{FA4EA259-07D6-7542-A515-3345CEF610D7}">
      <dgm:prSet phldrT="[Text]" custT="1"/>
      <dgm:spPr>
        <a:ln>
          <a:solidFill>
            <a:schemeClr val="tx2">
              <a:lumMod val="75000"/>
            </a:schemeClr>
          </a:solidFill>
        </a:ln>
      </dgm:spPr>
      <dgm:t>
        <a:bodyPr anchor="ctr"/>
        <a:lstStyle/>
        <a:p>
          <a:pPr algn="ctr"/>
          <a:r>
            <a:rPr lang="tr-TR" sz="2000" dirty="0" err="1"/>
            <a:t>Multiorgan</a:t>
          </a:r>
          <a:r>
            <a:rPr lang="tr-TR" sz="2000" dirty="0"/>
            <a:t> yetmezliği </a:t>
          </a:r>
          <a:endParaRPr lang="en-US" sz="2000" dirty="0"/>
        </a:p>
      </dgm:t>
    </dgm:pt>
    <dgm:pt modelId="{5E38CF68-7CD6-5045-A2CB-0CB3A9F80420}" type="parTrans" cxnId="{D25659B2-9CE6-2C4F-BB4D-993B53303BD9}">
      <dgm:prSet/>
      <dgm:spPr/>
      <dgm:t>
        <a:bodyPr/>
        <a:lstStyle/>
        <a:p>
          <a:endParaRPr lang="en-US"/>
        </a:p>
      </dgm:t>
    </dgm:pt>
    <dgm:pt modelId="{9F3DC5F4-B41A-6A4E-A933-690E8A7FAAE3}" type="sibTrans" cxnId="{D25659B2-9CE6-2C4F-BB4D-993B53303BD9}">
      <dgm:prSet/>
      <dgm:spPr/>
      <dgm:t>
        <a:bodyPr/>
        <a:lstStyle/>
        <a:p>
          <a:endParaRPr lang="en-US"/>
        </a:p>
      </dgm:t>
    </dgm:pt>
    <dgm:pt modelId="{15231E95-4C8B-3A4C-AD03-AD615EF5922F}">
      <dgm:prSet phldrT="[Text]" custT="1"/>
      <dgm:spPr>
        <a:ln>
          <a:solidFill>
            <a:schemeClr val="tx2">
              <a:lumMod val="75000"/>
            </a:schemeClr>
          </a:solidFill>
        </a:ln>
      </dgm:spPr>
      <dgm:t>
        <a:bodyPr anchor="ctr"/>
        <a:lstStyle/>
        <a:p>
          <a:pPr algn="ctr"/>
          <a:r>
            <a:rPr lang="tr-TR" sz="2000" dirty="0"/>
            <a:t>Ölüm</a:t>
          </a:r>
          <a:endParaRPr lang="en-US" sz="2000" dirty="0"/>
        </a:p>
      </dgm:t>
    </dgm:pt>
    <dgm:pt modelId="{D84247B9-4FF4-FD42-8CE7-89C62B304180}" type="parTrans" cxnId="{2F6DDFBC-1816-7545-A589-2353D8A4C0CE}">
      <dgm:prSet/>
      <dgm:spPr/>
      <dgm:t>
        <a:bodyPr/>
        <a:lstStyle/>
        <a:p>
          <a:endParaRPr lang="en-US"/>
        </a:p>
      </dgm:t>
    </dgm:pt>
    <dgm:pt modelId="{15855EC8-7115-4A4A-987E-ACD941AE69B6}" type="sibTrans" cxnId="{2F6DDFBC-1816-7545-A589-2353D8A4C0CE}">
      <dgm:prSet/>
      <dgm:spPr/>
      <dgm:t>
        <a:bodyPr/>
        <a:lstStyle/>
        <a:p>
          <a:endParaRPr lang="en-US"/>
        </a:p>
      </dgm:t>
    </dgm:pt>
    <dgm:pt modelId="{8E045258-8031-1F41-9ECD-2FCA684178A9}" type="pres">
      <dgm:prSet presAssocID="{882ABB67-BFB2-F347-9DCC-6FB5928EC6D9}" presName="Name0" presStyleCnt="0">
        <dgm:presLayoutVars>
          <dgm:chMax val="7"/>
          <dgm:chPref val="5"/>
        </dgm:presLayoutVars>
      </dgm:prSet>
      <dgm:spPr/>
    </dgm:pt>
    <dgm:pt modelId="{17D16352-50DB-614F-91B2-1D559F1C82DE}" type="pres">
      <dgm:prSet presAssocID="{882ABB67-BFB2-F347-9DCC-6FB5928EC6D9}" presName="arrowNode" presStyleLbl="node1" presStyleIdx="0" presStyleCnt="1"/>
      <dgm:spPr/>
    </dgm:pt>
    <dgm:pt modelId="{905C8172-1492-4E49-BBB9-067C69D19859}" type="pres">
      <dgm:prSet presAssocID="{A919555C-F6D7-EA49-AB1F-BFA36A40D5DD}" presName="txNode1" presStyleLbl="revTx" presStyleIdx="0" presStyleCnt="5">
        <dgm:presLayoutVars>
          <dgm:bulletEnabled val="1"/>
        </dgm:presLayoutVars>
      </dgm:prSet>
      <dgm:spPr/>
    </dgm:pt>
    <dgm:pt modelId="{AA5992CE-B9C4-B143-BDD7-3E790127283A}" type="pres">
      <dgm:prSet presAssocID="{374D824C-1F2F-D649-A03B-1ACDB619834D}" presName="txNode2" presStyleLbl="revTx" presStyleIdx="1" presStyleCnt="5">
        <dgm:presLayoutVars>
          <dgm:bulletEnabled val="1"/>
        </dgm:presLayoutVars>
      </dgm:prSet>
      <dgm:spPr/>
    </dgm:pt>
    <dgm:pt modelId="{C95A725D-CB56-D746-BAA7-A553E2694709}" type="pres">
      <dgm:prSet presAssocID="{93AD894F-03A5-EF42-BAEC-A2380D488294}" presName="dotNode2" presStyleCnt="0"/>
      <dgm:spPr/>
    </dgm:pt>
    <dgm:pt modelId="{A13D244A-7E71-1A4A-80F1-1D9E2205A650}" type="pres">
      <dgm:prSet presAssocID="{93AD894F-03A5-EF42-BAEC-A2380D488294}" presName="dotRepeatNode" presStyleLbl="fgShp" presStyleIdx="0" presStyleCnt="3"/>
      <dgm:spPr/>
    </dgm:pt>
    <dgm:pt modelId="{0D1BF36B-7A52-C143-B6A3-E32231118405}" type="pres">
      <dgm:prSet presAssocID="{798C1360-BD6F-1F4A-823F-670062A0B119}" presName="txNode3" presStyleLbl="revTx" presStyleIdx="2" presStyleCnt="5">
        <dgm:presLayoutVars>
          <dgm:bulletEnabled val="1"/>
        </dgm:presLayoutVars>
      </dgm:prSet>
      <dgm:spPr/>
    </dgm:pt>
    <dgm:pt modelId="{64871927-4787-C946-898E-D1E215508B1E}" type="pres">
      <dgm:prSet presAssocID="{A8E4399D-099D-5948-B529-FD4EBEF6CA64}" presName="dotNode3" presStyleCnt="0"/>
      <dgm:spPr/>
    </dgm:pt>
    <dgm:pt modelId="{440E9F63-CDB7-3E40-B970-CB8666438E1F}" type="pres">
      <dgm:prSet presAssocID="{A8E4399D-099D-5948-B529-FD4EBEF6CA64}" presName="dotRepeatNode" presStyleLbl="fgShp" presStyleIdx="1" presStyleCnt="3"/>
      <dgm:spPr/>
    </dgm:pt>
    <dgm:pt modelId="{EA8630E5-4872-3744-B28C-842C0F59E24E}" type="pres">
      <dgm:prSet presAssocID="{FA4EA259-07D6-7542-A515-3345CEF610D7}" presName="txNode4" presStyleLbl="revTx" presStyleIdx="3" presStyleCnt="5">
        <dgm:presLayoutVars>
          <dgm:bulletEnabled val="1"/>
        </dgm:presLayoutVars>
      </dgm:prSet>
      <dgm:spPr/>
    </dgm:pt>
    <dgm:pt modelId="{0D27F180-A614-6043-9781-F952D93112E3}" type="pres">
      <dgm:prSet presAssocID="{9F3DC5F4-B41A-6A4E-A933-690E8A7FAAE3}" presName="dotNode4" presStyleCnt="0"/>
      <dgm:spPr/>
    </dgm:pt>
    <dgm:pt modelId="{472942D6-3D5B-A548-8C4F-945ACDC0CBE4}" type="pres">
      <dgm:prSet presAssocID="{9F3DC5F4-B41A-6A4E-A933-690E8A7FAAE3}" presName="dotRepeatNode" presStyleLbl="fgShp" presStyleIdx="2" presStyleCnt="3"/>
      <dgm:spPr/>
    </dgm:pt>
    <dgm:pt modelId="{058F69DE-D538-024B-BECB-D5D587CBF071}" type="pres">
      <dgm:prSet presAssocID="{15231E95-4C8B-3A4C-AD03-AD615EF5922F}" presName="txNode5" presStyleLbl="revTx" presStyleIdx="4" presStyleCnt="5">
        <dgm:presLayoutVars>
          <dgm:bulletEnabled val="1"/>
        </dgm:presLayoutVars>
      </dgm:prSet>
      <dgm:spPr/>
    </dgm:pt>
  </dgm:ptLst>
  <dgm:cxnLst>
    <dgm:cxn modelId="{8CF69803-3A04-4443-BF70-76ED9725A7A1}" srcId="{882ABB67-BFB2-F347-9DCC-6FB5928EC6D9}" destId="{A919555C-F6D7-EA49-AB1F-BFA36A40D5DD}" srcOrd="0" destOrd="0" parTransId="{DF1AF4C3-F9B2-6146-B4F2-2BC5397586BD}" sibTransId="{CC356341-F810-CA48-A483-55830B0C48E0}"/>
    <dgm:cxn modelId="{837B510A-52F0-1945-9C5C-6DE8CC339EC0}" type="presOf" srcId="{A919555C-F6D7-EA49-AB1F-BFA36A40D5DD}" destId="{905C8172-1492-4E49-BBB9-067C69D19859}" srcOrd="0" destOrd="0" presId="urn:microsoft.com/office/officeart/2009/3/layout/DescendingProcess"/>
    <dgm:cxn modelId="{0343BE21-27B4-2342-9FB6-AD89F97A8394}" type="presOf" srcId="{9F3DC5F4-B41A-6A4E-A933-690E8A7FAAE3}" destId="{472942D6-3D5B-A548-8C4F-945ACDC0CBE4}" srcOrd="0" destOrd="0" presId="urn:microsoft.com/office/officeart/2009/3/layout/DescendingProcess"/>
    <dgm:cxn modelId="{AFBEAF23-B218-5C4C-A9B5-D89ACFB1773F}" type="presOf" srcId="{93AD894F-03A5-EF42-BAEC-A2380D488294}" destId="{A13D244A-7E71-1A4A-80F1-1D9E2205A650}" srcOrd="0" destOrd="0" presId="urn:microsoft.com/office/officeart/2009/3/layout/DescendingProcess"/>
    <dgm:cxn modelId="{9EBC5B2A-7C7D-FE40-9FE7-6EF1DA455B76}" type="presOf" srcId="{FA4EA259-07D6-7542-A515-3345CEF610D7}" destId="{EA8630E5-4872-3744-B28C-842C0F59E24E}" srcOrd="0" destOrd="0" presId="urn:microsoft.com/office/officeart/2009/3/layout/DescendingProcess"/>
    <dgm:cxn modelId="{F29E9B36-7962-8A49-9451-4AA0600DAD15}" srcId="{882ABB67-BFB2-F347-9DCC-6FB5928EC6D9}" destId="{798C1360-BD6F-1F4A-823F-670062A0B119}" srcOrd="2" destOrd="0" parTransId="{74AF49B3-79E5-CD4A-9129-DB2A67BD1D23}" sibTransId="{A8E4399D-099D-5948-B529-FD4EBEF6CA64}"/>
    <dgm:cxn modelId="{3E9C9643-03F2-2745-BCED-90D646012EF9}" type="presOf" srcId="{374D824C-1F2F-D649-A03B-1ACDB619834D}" destId="{AA5992CE-B9C4-B143-BDD7-3E790127283A}" srcOrd="0" destOrd="0" presId="urn:microsoft.com/office/officeart/2009/3/layout/DescendingProcess"/>
    <dgm:cxn modelId="{C203704B-FDCD-1A49-98DC-CE0F42402E93}" type="presOf" srcId="{882ABB67-BFB2-F347-9DCC-6FB5928EC6D9}" destId="{8E045258-8031-1F41-9ECD-2FCA684178A9}" srcOrd="0" destOrd="0" presId="urn:microsoft.com/office/officeart/2009/3/layout/DescendingProcess"/>
    <dgm:cxn modelId="{1F99EE94-ADA4-B942-AA84-BAED74E65186}" type="presOf" srcId="{15231E95-4C8B-3A4C-AD03-AD615EF5922F}" destId="{058F69DE-D538-024B-BECB-D5D587CBF071}" srcOrd="0" destOrd="0" presId="urn:microsoft.com/office/officeart/2009/3/layout/DescendingProcess"/>
    <dgm:cxn modelId="{19E4E9A6-1676-8E41-812C-17EF3BFF5BAD}" type="presOf" srcId="{798C1360-BD6F-1F4A-823F-670062A0B119}" destId="{0D1BF36B-7A52-C143-B6A3-E32231118405}" srcOrd="0" destOrd="0" presId="urn:microsoft.com/office/officeart/2009/3/layout/DescendingProcess"/>
    <dgm:cxn modelId="{D25659B2-9CE6-2C4F-BB4D-993B53303BD9}" srcId="{882ABB67-BFB2-F347-9DCC-6FB5928EC6D9}" destId="{FA4EA259-07D6-7542-A515-3345CEF610D7}" srcOrd="3" destOrd="0" parTransId="{5E38CF68-7CD6-5045-A2CB-0CB3A9F80420}" sibTransId="{9F3DC5F4-B41A-6A4E-A933-690E8A7FAAE3}"/>
    <dgm:cxn modelId="{C78CB9BA-3B27-CB47-B952-8CB07912CF24}" srcId="{882ABB67-BFB2-F347-9DCC-6FB5928EC6D9}" destId="{374D824C-1F2F-D649-A03B-1ACDB619834D}" srcOrd="1" destOrd="0" parTransId="{C1D441C3-08C5-4240-9C7D-80E5DDCB5049}" sibTransId="{93AD894F-03A5-EF42-BAEC-A2380D488294}"/>
    <dgm:cxn modelId="{2F6DDFBC-1816-7545-A589-2353D8A4C0CE}" srcId="{882ABB67-BFB2-F347-9DCC-6FB5928EC6D9}" destId="{15231E95-4C8B-3A4C-AD03-AD615EF5922F}" srcOrd="4" destOrd="0" parTransId="{D84247B9-4FF4-FD42-8CE7-89C62B304180}" sibTransId="{15855EC8-7115-4A4A-987E-ACD941AE69B6}"/>
    <dgm:cxn modelId="{FC4EB9CC-810B-014C-A70C-D232892505C5}" type="presOf" srcId="{A8E4399D-099D-5948-B529-FD4EBEF6CA64}" destId="{440E9F63-CDB7-3E40-B970-CB8666438E1F}" srcOrd="0" destOrd="0" presId="urn:microsoft.com/office/officeart/2009/3/layout/DescendingProcess"/>
    <dgm:cxn modelId="{DC9B1EA6-4FE6-5E4B-AF54-BCFD040BE5E8}" type="presParOf" srcId="{8E045258-8031-1F41-9ECD-2FCA684178A9}" destId="{17D16352-50DB-614F-91B2-1D559F1C82DE}" srcOrd="0" destOrd="0" presId="urn:microsoft.com/office/officeart/2009/3/layout/DescendingProcess"/>
    <dgm:cxn modelId="{11268EA6-4F7D-C443-A93C-9E0AD26A56F4}" type="presParOf" srcId="{8E045258-8031-1F41-9ECD-2FCA684178A9}" destId="{905C8172-1492-4E49-BBB9-067C69D19859}" srcOrd="1" destOrd="0" presId="urn:microsoft.com/office/officeart/2009/3/layout/DescendingProcess"/>
    <dgm:cxn modelId="{0E732BE3-A1E0-1E40-BDE4-CDC73C0D9E91}" type="presParOf" srcId="{8E045258-8031-1F41-9ECD-2FCA684178A9}" destId="{AA5992CE-B9C4-B143-BDD7-3E790127283A}" srcOrd="2" destOrd="0" presId="urn:microsoft.com/office/officeart/2009/3/layout/DescendingProcess"/>
    <dgm:cxn modelId="{1C3DDD72-5954-C24A-9DB0-746751A263E6}" type="presParOf" srcId="{8E045258-8031-1F41-9ECD-2FCA684178A9}" destId="{C95A725D-CB56-D746-BAA7-A553E2694709}" srcOrd="3" destOrd="0" presId="urn:microsoft.com/office/officeart/2009/3/layout/DescendingProcess"/>
    <dgm:cxn modelId="{973C8C36-2A96-324D-9DCC-054F9C2BC2B6}" type="presParOf" srcId="{C95A725D-CB56-D746-BAA7-A553E2694709}" destId="{A13D244A-7E71-1A4A-80F1-1D9E2205A650}" srcOrd="0" destOrd="0" presId="urn:microsoft.com/office/officeart/2009/3/layout/DescendingProcess"/>
    <dgm:cxn modelId="{C8AB5056-950A-4842-ACEC-9DD1EDB4126D}" type="presParOf" srcId="{8E045258-8031-1F41-9ECD-2FCA684178A9}" destId="{0D1BF36B-7A52-C143-B6A3-E32231118405}" srcOrd="4" destOrd="0" presId="urn:microsoft.com/office/officeart/2009/3/layout/DescendingProcess"/>
    <dgm:cxn modelId="{8BEC629E-E9C9-FD42-B40F-EA3F52AE0D10}" type="presParOf" srcId="{8E045258-8031-1F41-9ECD-2FCA684178A9}" destId="{64871927-4787-C946-898E-D1E215508B1E}" srcOrd="5" destOrd="0" presId="urn:microsoft.com/office/officeart/2009/3/layout/DescendingProcess"/>
    <dgm:cxn modelId="{08C6553A-9004-124F-9FB6-BFB16BFE23E5}" type="presParOf" srcId="{64871927-4787-C946-898E-D1E215508B1E}" destId="{440E9F63-CDB7-3E40-B970-CB8666438E1F}" srcOrd="0" destOrd="0" presId="urn:microsoft.com/office/officeart/2009/3/layout/DescendingProcess"/>
    <dgm:cxn modelId="{052E9F2F-7190-EE4A-8D88-D8146FE77609}" type="presParOf" srcId="{8E045258-8031-1F41-9ECD-2FCA684178A9}" destId="{EA8630E5-4872-3744-B28C-842C0F59E24E}" srcOrd="6" destOrd="0" presId="urn:microsoft.com/office/officeart/2009/3/layout/DescendingProcess"/>
    <dgm:cxn modelId="{5DDD6845-181B-A249-9D83-19987B79D55A}" type="presParOf" srcId="{8E045258-8031-1F41-9ECD-2FCA684178A9}" destId="{0D27F180-A614-6043-9781-F952D93112E3}" srcOrd="7" destOrd="0" presId="urn:microsoft.com/office/officeart/2009/3/layout/DescendingProcess"/>
    <dgm:cxn modelId="{3BF4A2BC-F947-AE48-826D-63B4C68165BF}" type="presParOf" srcId="{0D27F180-A614-6043-9781-F952D93112E3}" destId="{472942D6-3D5B-A548-8C4F-945ACDC0CBE4}" srcOrd="0" destOrd="0" presId="urn:microsoft.com/office/officeart/2009/3/layout/DescendingProcess"/>
    <dgm:cxn modelId="{1EE8C654-339D-F243-A4BB-CEEC77BC8DE6}" type="presParOf" srcId="{8E045258-8031-1F41-9ECD-2FCA684178A9}" destId="{058F69DE-D538-024B-BECB-D5D587CBF071}" srcOrd="8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16352-50DB-614F-91B2-1D559F1C82DE}">
      <dsp:nvSpPr>
        <dsp:cNvPr id="0" name=""/>
        <dsp:cNvSpPr/>
      </dsp:nvSpPr>
      <dsp:spPr>
        <a:xfrm rot="4396374">
          <a:off x="950324" y="1087518"/>
          <a:ext cx="4717827" cy="3290096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D244A-7E71-1A4A-80F1-1D9E2205A650}">
      <dsp:nvSpPr>
        <dsp:cNvPr id="0" name=""/>
        <dsp:cNvSpPr/>
      </dsp:nvSpPr>
      <dsp:spPr>
        <a:xfrm>
          <a:off x="2717637" y="1517121"/>
          <a:ext cx="119139" cy="119139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0E9F63-CDB7-3E40-B970-CB8666438E1F}">
      <dsp:nvSpPr>
        <dsp:cNvPr id="0" name=""/>
        <dsp:cNvSpPr/>
      </dsp:nvSpPr>
      <dsp:spPr>
        <a:xfrm>
          <a:off x="3533418" y="2175123"/>
          <a:ext cx="119139" cy="119139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2942D6-3D5B-A548-8C4F-945ACDC0CBE4}">
      <dsp:nvSpPr>
        <dsp:cNvPr id="0" name=""/>
        <dsp:cNvSpPr/>
      </dsp:nvSpPr>
      <dsp:spPr>
        <a:xfrm>
          <a:off x="4144802" y="2944614"/>
          <a:ext cx="119139" cy="119139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5C8172-1492-4E49-BBB9-067C69D19859}">
      <dsp:nvSpPr>
        <dsp:cNvPr id="0" name=""/>
        <dsp:cNvSpPr/>
      </dsp:nvSpPr>
      <dsp:spPr>
        <a:xfrm>
          <a:off x="634055" y="0"/>
          <a:ext cx="2224309" cy="874421"/>
        </a:xfrm>
        <a:prstGeom prst="rect">
          <a:avLst/>
        </a:prstGeom>
        <a:noFill/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Fonksiyonel </a:t>
          </a:r>
          <a:r>
            <a:rPr lang="tr-TR" sz="2000" kern="1200" dirty="0" err="1"/>
            <a:t>intravaküler</a:t>
          </a:r>
          <a:r>
            <a:rPr lang="tr-TR" sz="2000" kern="1200" dirty="0"/>
            <a:t> kan hacmi düşer</a:t>
          </a:r>
          <a:endParaRPr lang="en-US" sz="2000" kern="1200" dirty="0"/>
        </a:p>
      </dsp:txBody>
      <dsp:txXfrm>
        <a:off x="634055" y="0"/>
        <a:ext cx="2224309" cy="874421"/>
      </dsp:txXfrm>
    </dsp:sp>
    <dsp:sp modelId="{AA5992CE-B9C4-B143-BDD7-3E790127283A}">
      <dsp:nvSpPr>
        <dsp:cNvPr id="0" name=""/>
        <dsp:cNvSpPr/>
      </dsp:nvSpPr>
      <dsp:spPr>
        <a:xfrm>
          <a:off x="3399413" y="1139480"/>
          <a:ext cx="3246289" cy="874421"/>
        </a:xfrm>
        <a:prstGeom prst="rect">
          <a:avLst/>
        </a:prstGeom>
        <a:noFill/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Kan basıncı ve hücre </a:t>
          </a:r>
          <a:r>
            <a:rPr lang="tr-TR" sz="2000" kern="1200" dirty="0" err="1"/>
            <a:t>perfüzyonu</a:t>
          </a:r>
          <a:r>
            <a:rPr lang="tr-TR" sz="2000" kern="1200" dirty="0"/>
            <a:t> azalır</a:t>
          </a:r>
          <a:endParaRPr lang="en-US" sz="2000" kern="1200" dirty="0"/>
        </a:p>
      </dsp:txBody>
      <dsp:txXfrm>
        <a:off x="3399413" y="1139480"/>
        <a:ext cx="3246289" cy="874421"/>
      </dsp:txXfrm>
    </dsp:sp>
    <dsp:sp modelId="{0D1BF36B-7A52-C143-B6A3-E32231118405}">
      <dsp:nvSpPr>
        <dsp:cNvPr id="0" name=""/>
        <dsp:cNvSpPr/>
      </dsp:nvSpPr>
      <dsp:spPr>
        <a:xfrm>
          <a:off x="634055" y="1797482"/>
          <a:ext cx="2585008" cy="874421"/>
        </a:xfrm>
        <a:prstGeom prst="rect">
          <a:avLst/>
        </a:prstGeom>
        <a:noFill/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 err="1"/>
            <a:t>Asidoz</a:t>
          </a:r>
          <a:r>
            <a:rPr lang="tr-TR" sz="2000" kern="1200" dirty="0"/>
            <a:t> ve </a:t>
          </a:r>
          <a:r>
            <a:rPr lang="tr-TR" sz="2000" kern="1200" dirty="0" err="1"/>
            <a:t>hipoksi</a:t>
          </a:r>
          <a:endParaRPr lang="en-US" sz="2000" kern="1200" dirty="0"/>
        </a:p>
      </dsp:txBody>
      <dsp:txXfrm>
        <a:off x="634055" y="1797482"/>
        <a:ext cx="2585008" cy="874421"/>
      </dsp:txXfrm>
    </dsp:sp>
    <dsp:sp modelId="{EA8630E5-4872-3744-B28C-842C0F59E24E}">
      <dsp:nvSpPr>
        <dsp:cNvPr id="0" name=""/>
        <dsp:cNvSpPr/>
      </dsp:nvSpPr>
      <dsp:spPr>
        <a:xfrm>
          <a:off x="4661859" y="2566973"/>
          <a:ext cx="1983843" cy="874421"/>
        </a:xfrm>
        <a:prstGeom prst="rect">
          <a:avLst/>
        </a:prstGeom>
        <a:noFill/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 err="1"/>
            <a:t>Multiorgan</a:t>
          </a:r>
          <a:r>
            <a:rPr lang="tr-TR" sz="2000" kern="1200" dirty="0"/>
            <a:t> yetmezliği </a:t>
          </a:r>
          <a:endParaRPr lang="en-US" sz="2000" kern="1200" dirty="0"/>
        </a:p>
      </dsp:txBody>
      <dsp:txXfrm>
        <a:off x="4661859" y="2566973"/>
        <a:ext cx="1983843" cy="874421"/>
      </dsp:txXfrm>
    </dsp:sp>
    <dsp:sp modelId="{058F69DE-D538-024B-BECB-D5D587CBF071}">
      <dsp:nvSpPr>
        <dsp:cNvPr id="0" name=""/>
        <dsp:cNvSpPr/>
      </dsp:nvSpPr>
      <dsp:spPr>
        <a:xfrm>
          <a:off x="3639879" y="4590712"/>
          <a:ext cx="3005823" cy="874421"/>
        </a:xfrm>
        <a:prstGeom prst="rect">
          <a:avLst/>
        </a:prstGeom>
        <a:noFill/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Ölüm</a:t>
          </a:r>
          <a:endParaRPr lang="en-US" sz="2000" kern="1200" dirty="0"/>
        </a:p>
      </dsp:txBody>
      <dsp:txXfrm>
        <a:off x="3639879" y="4590712"/>
        <a:ext cx="3005823" cy="874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1E5F1-ECB6-8B49-AC15-A2719C76E3EB}" type="datetimeFigureOut">
              <a:rPr lang="tr-TR" smtClean="0"/>
              <a:t>23.03.2019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09A23-13CE-CF4E-AC50-A5606F26FAA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039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F09A23-13CE-CF4E-AC50-A5606F26FAAA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8696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7164-0058-B041-97A2-D02C714006A0}" type="datetimeFigureOut">
              <a:rPr lang="en-US" smtClean="0"/>
              <a:t>3/23/19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4365F-DE85-AB4E-8475-F980DBB69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52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7164-0058-B041-97A2-D02C714006A0}" type="datetimeFigureOut">
              <a:rPr lang="en-US" smtClean="0"/>
              <a:t>3/23/19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4365F-DE85-AB4E-8475-F980DBB69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52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7164-0058-B041-97A2-D02C714006A0}" type="datetimeFigureOut">
              <a:rPr lang="en-US" smtClean="0"/>
              <a:t>3/23/19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4365F-DE85-AB4E-8475-F980DBB69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513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7164-0058-B041-97A2-D02C714006A0}" type="datetimeFigureOut">
              <a:rPr lang="en-US" smtClean="0"/>
              <a:t>3/23/19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4365F-DE85-AB4E-8475-F980DBB69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64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7164-0058-B041-97A2-D02C714006A0}" type="datetimeFigureOut">
              <a:rPr lang="en-US" smtClean="0"/>
              <a:t>3/23/19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4365F-DE85-AB4E-8475-F980DBB69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257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C7164-0058-B041-97A2-D02C714006A0}" type="datetimeFigureOut">
              <a:rPr lang="en-US" smtClean="0"/>
              <a:t>3/23/19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4365F-DE85-AB4E-8475-F980DBB69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15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5991" y="274638"/>
            <a:ext cx="7088400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title</a:t>
            </a:r>
            <a:r>
              <a:rPr lang="tr-TR" dirty="0"/>
              <a:t> </a:t>
            </a:r>
            <a:r>
              <a:rPr lang="tr-TR" dirty="0" err="1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C7164-0058-B041-97A2-D02C714006A0}" type="datetimeFigureOut">
              <a:rPr lang="en-US" smtClean="0"/>
              <a:t>3/23/19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4365F-DE85-AB4E-8475-F980DBB6947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16632"/>
            <a:ext cx="714079" cy="586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 userDrawn="1"/>
        </p:nvSpPr>
        <p:spPr>
          <a:xfrm>
            <a:off x="0" y="914400"/>
            <a:ext cx="9144000" cy="72000"/>
          </a:xfrm>
          <a:prstGeom prst="rect">
            <a:avLst/>
          </a:prstGeom>
          <a:solidFill>
            <a:srgbClr val="C10B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0308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tr-TR" dirty="0" err="1">
                <a:solidFill>
                  <a:schemeClr val="bg1"/>
                </a:solidFill>
              </a:rPr>
              <a:t>Sepsis</a:t>
            </a:r>
            <a:r>
              <a:rPr lang="tr-TR" dirty="0">
                <a:solidFill>
                  <a:schemeClr val="bg1"/>
                </a:solidFill>
              </a:rPr>
              <a:t> ve Enfeksiyonların </a:t>
            </a:r>
            <a:r>
              <a:rPr lang="tr-TR" dirty="0" err="1">
                <a:solidFill>
                  <a:schemeClr val="bg1"/>
                </a:solidFill>
              </a:rPr>
              <a:t>Maternal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Mortalitede</a:t>
            </a:r>
            <a:r>
              <a:rPr lang="tr-TR" dirty="0">
                <a:solidFill>
                  <a:schemeClr val="bg1"/>
                </a:solidFill>
              </a:rPr>
              <a:t> Yeri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err="1"/>
              <a:t>Dr</a:t>
            </a:r>
            <a:r>
              <a:rPr lang="tr-TR" dirty="0"/>
              <a:t> Ebru Çelik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094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A96D8F5-D20A-FD4E-BE49-3398837A4E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9611551"/>
              </p:ext>
            </p:extLst>
          </p:nvPr>
        </p:nvGraphicFramePr>
        <p:xfrm>
          <a:off x="423645" y="1212113"/>
          <a:ext cx="8296710" cy="5208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9944">
                  <a:extLst>
                    <a:ext uri="{9D8B030D-6E8A-4147-A177-3AD203B41FA5}">
                      <a16:colId xmlns:a16="http://schemas.microsoft.com/office/drawing/2014/main" val="3894711981"/>
                    </a:ext>
                  </a:extLst>
                </a:gridCol>
                <a:gridCol w="1114743">
                  <a:extLst>
                    <a:ext uri="{9D8B030D-6E8A-4147-A177-3AD203B41FA5}">
                      <a16:colId xmlns:a16="http://schemas.microsoft.com/office/drawing/2014/main" val="3351910348"/>
                    </a:ext>
                  </a:extLst>
                </a:gridCol>
                <a:gridCol w="768668">
                  <a:extLst>
                    <a:ext uri="{9D8B030D-6E8A-4147-A177-3AD203B41FA5}">
                      <a16:colId xmlns:a16="http://schemas.microsoft.com/office/drawing/2014/main" val="3096255408"/>
                    </a:ext>
                  </a:extLst>
                </a:gridCol>
                <a:gridCol w="1038003">
                  <a:extLst>
                    <a:ext uri="{9D8B030D-6E8A-4147-A177-3AD203B41FA5}">
                      <a16:colId xmlns:a16="http://schemas.microsoft.com/office/drawing/2014/main" val="2435373149"/>
                    </a:ext>
                  </a:extLst>
                </a:gridCol>
                <a:gridCol w="581343">
                  <a:extLst>
                    <a:ext uri="{9D8B030D-6E8A-4147-A177-3AD203B41FA5}">
                      <a16:colId xmlns:a16="http://schemas.microsoft.com/office/drawing/2014/main" val="531613902"/>
                    </a:ext>
                  </a:extLst>
                </a:gridCol>
                <a:gridCol w="1038003">
                  <a:extLst>
                    <a:ext uri="{9D8B030D-6E8A-4147-A177-3AD203B41FA5}">
                      <a16:colId xmlns:a16="http://schemas.microsoft.com/office/drawing/2014/main" val="4071352054"/>
                    </a:ext>
                  </a:extLst>
                </a:gridCol>
                <a:gridCol w="1038003">
                  <a:extLst>
                    <a:ext uri="{9D8B030D-6E8A-4147-A177-3AD203B41FA5}">
                      <a16:colId xmlns:a16="http://schemas.microsoft.com/office/drawing/2014/main" val="4202629151"/>
                    </a:ext>
                  </a:extLst>
                </a:gridCol>
                <a:gridCol w="1038003">
                  <a:extLst>
                    <a:ext uri="{9D8B030D-6E8A-4147-A177-3AD203B41FA5}">
                      <a16:colId xmlns:a16="http://schemas.microsoft.com/office/drawing/2014/main" val="3644593938"/>
                    </a:ext>
                  </a:extLst>
                </a:gridCol>
              </a:tblGrid>
              <a:tr h="877785">
                <a:tc>
                  <a:txBody>
                    <a:bodyPr/>
                    <a:lstStyle/>
                    <a:p>
                      <a:r>
                        <a:rPr lang="tr-TR" dirty="0"/>
                        <a:t>Klinik Parametreler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050158"/>
                  </a:ext>
                </a:extLst>
              </a:tr>
              <a:tr h="355991">
                <a:tc>
                  <a:txBody>
                    <a:bodyPr/>
                    <a:lstStyle/>
                    <a:p>
                      <a:r>
                        <a:rPr lang="tr-TR" dirty="0"/>
                        <a:t>SKB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90-139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80-89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&lt;80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140-149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150-159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&gt;160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027421"/>
                  </a:ext>
                </a:extLst>
              </a:tr>
              <a:tr h="355991">
                <a:tc>
                  <a:txBody>
                    <a:bodyPr/>
                    <a:lstStyle/>
                    <a:p>
                      <a:r>
                        <a:rPr lang="tr-TR" dirty="0"/>
                        <a:t>DKB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&lt;90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90-99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100-109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&gt;110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459397"/>
                  </a:ext>
                </a:extLst>
              </a:tr>
              <a:tr h="614450">
                <a:tc>
                  <a:txBody>
                    <a:bodyPr/>
                    <a:lstStyle/>
                    <a:p>
                      <a:r>
                        <a:rPr lang="tr-TR" dirty="0"/>
                        <a:t>Solunum Hızı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10-17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&lt;10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18-24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25-29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&gt;30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7758794"/>
                  </a:ext>
                </a:extLst>
              </a:tr>
              <a:tr h="614450">
                <a:tc>
                  <a:txBody>
                    <a:bodyPr/>
                    <a:lstStyle/>
                    <a:p>
                      <a:r>
                        <a:rPr lang="tr-TR" dirty="0"/>
                        <a:t>Kalp hızız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60-110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&lt;60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111-149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&gt;150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031170"/>
                  </a:ext>
                </a:extLst>
              </a:tr>
              <a:tr h="877785">
                <a:tc>
                  <a:txBody>
                    <a:bodyPr/>
                    <a:lstStyle/>
                    <a:p>
                      <a:r>
                        <a:rPr lang="tr-TR" dirty="0"/>
                        <a:t>Oksijen gereksinimi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24-39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&gt;40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434471"/>
                  </a:ext>
                </a:extLst>
              </a:tr>
              <a:tr h="614450">
                <a:tc>
                  <a:txBody>
                    <a:bodyPr/>
                    <a:lstStyle/>
                    <a:p>
                      <a:r>
                        <a:rPr lang="tr-TR" dirty="0"/>
                        <a:t>Vücut Isısı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35.1-37.9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34-35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&gt;34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38-38.9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&gt;39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363855"/>
                  </a:ext>
                </a:extLst>
              </a:tr>
              <a:tr h="877785">
                <a:tc>
                  <a:txBody>
                    <a:bodyPr/>
                    <a:lstStyle/>
                    <a:p>
                      <a:r>
                        <a:rPr lang="tr-TR" dirty="0"/>
                        <a:t>Glasgow </a:t>
                      </a:r>
                      <a:r>
                        <a:rPr lang="tr-TR" dirty="0" err="1"/>
                        <a:t>Coma</a:t>
                      </a:r>
                      <a:r>
                        <a:rPr lang="tr-TR" dirty="0"/>
                        <a:t> Skalası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/>
                        <a:t>Alert</a:t>
                      </a:r>
                      <a:r>
                        <a:rPr lang="tr-TR" dirty="0"/>
                        <a:t> (5)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Not </a:t>
                      </a:r>
                      <a:r>
                        <a:rPr lang="tr-TR" dirty="0" err="1"/>
                        <a:t>alert</a:t>
                      </a:r>
                      <a:r>
                        <a:rPr lang="tr-TR" dirty="0"/>
                        <a:t> (&lt;15)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65637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F61F7BA5-5754-854A-9E8A-B12D6F31A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274638"/>
            <a:ext cx="7088400" cy="576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err="1"/>
              <a:t>Sepsisin</a:t>
            </a:r>
            <a:r>
              <a:rPr lang="tr-TR" dirty="0"/>
              <a:t> </a:t>
            </a:r>
            <a:r>
              <a:rPr lang="tr-TR" dirty="0" err="1"/>
              <a:t>Prediksiyonu</a:t>
            </a:r>
            <a:r>
              <a:rPr lang="tr-TR" dirty="0"/>
              <a:t> (MEOWS)</a:t>
            </a:r>
          </a:p>
        </p:txBody>
      </p:sp>
    </p:spTree>
    <p:extLst>
      <p:ext uri="{BB962C8B-B14F-4D97-AF65-F5344CB8AC3E}">
        <p14:creationId xmlns:p14="http://schemas.microsoft.com/office/powerpoint/2010/main" val="3395197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728BBDF-43E6-D449-9FA7-16B85320A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274638"/>
            <a:ext cx="7088400" cy="576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Septik Şok </a:t>
            </a:r>
            <a:r>
              <a:rPr lang="tr-TR" dirty="0" err="1"/>
              <a:t>Patofizyolojisi</a:t>
            </a:r>
            <a:endParaRPr lang="tr-TR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9D5D997-97EC-554F-BB86-724AF62D72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4313801"/>
              </p:ext>
            </p:extLst>
          </p:nvPr>
        </p:nvGraphicFramePr>
        <p:xfrm>
          <a:off x="1524000" y="1105787"/>
          <a:ext cx="7279758" cy="5465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7885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>
            <a:extLst>
              <a:ext uri="{FF2B5EF4-FFF2-40B4-BE49-F238E27FC236}">
                <a16:creationId xmlns:a16="http://schemas.microsoft.com/office/drawing/2014/main" id="{86EEC1DF-8349-A44A-A2DD-0A45FCA81F29}"/>
              </a:ext>
            </a:extLst>
          </p:cNvPr>
          <p:cNvSpPr/>
          <p:nvPr/>
        </p:nvSpPr>
        <p:spPr>
          <a:xfrm>
            <a:off x="370127" y="1010831"/>
            <a:ext cx="8567530" cy="1152939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lumMod val="57000"/>
                  <a:alpha val="5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0800000" scaled="1"/>
            <a:tileRect/>
          </a:gradFill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>
                <a:solidFill>
                  <a:schemeClr val="tx1"/>
                </a:solidFill>
              </a:rPr>
              <a:t>1. </a:t>
            </a:r>
            <a:r>
              <a:rPr lang="tr-TR" dirty="0" err="1">
                <a:solidFill>
                  <a:schemeClr val="tx1"/>
                </a:solidFill>
              </a:rPr>
              <a:t>Trimester</a:t>
            </a:r>
            <a:r>
              <a:rPr lang="tr-TR" dirty="0">
                <a:solidFill>
                  <a:schemeClr val="tx1"/>
                </a:solidFill>
              </a:rPr>
              <a:t> 				2. </a:t>
            </a:r>
            <a:r>
              <a:rPr lang="tr-TR" dirty="0" err="1">
                <a:solidFill>
                  <a:schemeClr val="tx1"/>
                </a:solidFill>
              </a:rPr>
              <a:t>Trimester</a:t>
            </a:r>
            <a:r>
              <a:rPr lang="tr-TR" dirty="0">
                <a:solidFill>
                  <a:schemeClr val="tx1"/>
                </a:solidFill>
              </a:rPr>
              <a:t>			3. </a:t>
            </a:r>
            <a:r>
              <a:rPr lang="tr-TR" dirty="0" err="1">
                <a:solidFill>
                  <a:schemeClr val="tx1"/>
                </a:solidFill>
              </a:rPr>
              <a:t>Trimester</a:t>
            </a:r>
            <a:r>
              <a:rPr lang="tr-TR" dirty="0">
                <a:solidFill>
                  <a:schemeClr val="tx1"/>
                </a:solidFill>
              </a:rPr>
              <a:t>		</a:t>
            </a:r>
            <a:r>
              <a:rPr lang="tr-TR" dirty="0" err="1">
                <a:solidFill>
                  <a:schemeClr val="tx1"/>
                </a:solidFill>
              </a:rPr>
              <a:t>Postpartum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DC4939-AA17-A449-B27F-6417A4C4A26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MATERNAL SEPSİS NEDENLERİ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7173E0D-132F-914E-943A-3854A48BEB7A}"/>
              </a:ext>
            </a:extLst>
          </p:cNvPr>
          <p:cNvGrpSpPr/>
          <p:nvPr/>
        </p:nvGrpSpPr>
        <p:grpSpPr>
          <a:xfrm>
            <a:off x="423603" y="2163773"/>
            <a:ext cx="8567530" cy="4711110"/>
            <a:chOff x="443481" y="2501078"/>
            <a:chExt cx="8567530" cy="46123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044EAEB-360C-2944-B630-FE5570ACAB98}"/>
                </a:ext>
              </a:extLst>
            </p:cNvPr>
            <p:cNvGrpSpPr/>
            <p:nvPr/>
          </p:nvGrpSpPr>
          <p:grpSpPr>
            <a:xfrm>
              <a:off x="443481" y="2501078"/>
              <a:ext cx="8567530" cy="3455932"/>
              <a:chOff x="443481" y="3465757"/>
              <a:chExt cx="8567530" cy="3455932"/>
            </a:xfrm>
          </p:grpSpPr>
          <p:sp>
            <p:nvSpPr>
              <p:cNvPr id="6" name="Right Arrow 5">
                <a:extLst>
                  <a:ext uri="{FF2B5EF4-FFF2-40B4-BE49-F238E27FC236}">
                    <a16:creationId xmlns:a16="http://schemas.microsoft.com/office/drawing/2014/main" id="{51099DF7-E5A4-1E42-A126-67698E5B00CF}"/>
                  </a:ext>
                </a:extLst>
              </p:cNvPr>
              <p:cNvSpPr/>
              <p:nvPr/>
            </p:nvSpPr>
            <p:spPr>
              <a:xfrm>
                <a:off x="443481" y="3465757"/>
                <a:ext cx="8567530" cy="1152939"/>
              </a:xfrm>
              <a:prstGeom prst="rightArrow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  <a:alpha val="47000"/>
                      <a:lumMod val="68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  <a:ln>
                <a:solidFill>
                  <a:srgbClr val="FF0000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r-TR" dirty="0" err="1">
                    <a:solidFill>
                      <a:schemeClr val="tx1"/>
                    </a:solidFill>
                  </a:rPr>
                  <a:t>Ürosepsis</a:t>
                </a:r>
                <a:endParaRPr lang="tr-T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ight Arrow 7">
                <a:extLst>
                  <a:ext uri="{FF2B5EF4-FFF2-40B4-BE49-F238E27FC236}">
                    <a16:creationId xmlns:a16="http://schemas.microsoft.com/office/drawing/2014/main" id="{FE2F8411-511E-EC4C-9FEE-7D90531EA1ED}"/>
                  </a:ext>
                </a:extLst>
              </p:cNvPr>
              <p:cNvSpPr/>
              <p:nvPr/>
            </p:nvSpPr>
            <p:spPr>
              <a:xfrm>
                <a:off x="443481" y="4618695"/>
                <a:ext cx="8567530" cy="1152939"/>
              </a:xfrm>
              <a:prstGeom prst="rightArrow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  <a:alpha val="47000"/>
                      <a:lumMod val="68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  <a:ln>
                <a:solidFill>
                  <a:srgbClr val="FF0000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r-TR" dirty="0" err="1">
                    <a:solidFill>
                      <a:schemeClr val="tx1"/>
                    </a:solidFill>
                  </a:rPr>
                  <a:t>Korioamnionitis</a:t>
                </a:r>
                <a:r>
                  <a:rPr lang="tr-TR" dirty="0">
                    <a:solidFill>
                      <a:schemeClr val="tx1"/>
                    </a:solidFill>
                  </a:rPr>
                  <a:t> /</a:t>
                </a:r>
                <a:r>
                  <a:rPr lang="tr-TR" dirty="0" err="1">
                    <a:solidFill>
                      <a:schemeClr val="tx1"/>
                    </a:solidFill>
                  </a:rPr>
                  <a:t>Puerperial</a:t>
                </a:r>
                <a:r>
                  <a:rPr lang="tr-TR" dirty="0">
                    <a:solidFill>
                      <a:schemeClr val="tx1"/>
                    </a:solidFill>
                  </a:rPr>
                  <a:t> </a:t>
                </a:r>
                <a:r>
                  <a:rPr lang="tr-TR" dirty="0" err="1">
                    <a:solidFill>
                      <a:schemeClr val="tx1"/>
                    </a:solidFill>
                  </a:rPr>
                  <a:t>sepsis</a:t>
                </a:r>
                <a:endParaRPr lang="tr-T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ight Arrow 6">
                <a:extLst>
                  <a:ext uri="{FF2B5EF4-FFF2-40B4-BE49-F238E27FC236}">
                    <a16:creationId xmlns:a16="http://schemas.microsoft.com/office/drawing/2014/main" id="{36525175-8F60-9F4F-A5EF-507A2E51EE39}"/>
                  </a:ext>
                </a:extLst>
              </p:cNvPr>
              <p:cNvSpPr/>
              <p:nvPr/>
            </p:nvSpPr>
            <p:spPr>
              <a:xfrm>
                <a:off x="443481" y="4042226"/>
                <a:ext cx="4844136" cy="1152939"/>
              </a:xfrm>
              <a:prstGeom prst="rightArrow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  <a:alpha val="47000"/>
                      <a:lumMod val="68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  <a:ln>
                <a:solidFill>
                  <a:srgbClr val="FF0000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r-TR" dirty="0">
                    <a:solidFill>
                      <a:schemeClr val="tx1"/>
                    </a:solidFill>
                  </a:rPr>
                  <a:t>Septik  Düşük</a:t>
                </a:r>
              </a:p>
            </p:txBody>
          </p:sp>
          <p:sp>
            <p:nvSpPr>
              <p:cNvPr id="9" name="Right Arrow 8">
                <a:extLst>
                  <a:ext uri="{FF2B5EF4-FFF2-40B4-BE49-F238E27FC236}">
                    <a16:creationId xmlns:a16="http://schemas.microsoft.com/office/drawing/2014/main" id="{445C39CE-7B4E-A943-A91C-7FE72BE78FF4}"/>
                  </a:ext>
                </a:extLst>
              </p:cNvPr>
              <p:cNvSpPr/>
              <p:nvPr/>
            </p:nvSpPr>
            <p:spPr>
              <a:xfrm>
                <a:off x="443481" y="5192281"/>
                <a:ext cx="8567530" cy="1152939"/>
              </a:xfrm>
              <a:prstGeom prst="rightArrow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  <a:alpha val="47000"/>
                      <a:lumMod val="68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  <a:ln>
                <a:solidFill>
                  <a:srgbClr val="FF0000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r-TR" dirty="0">
                    <a:solidFill>
                      <a:schemeClr val="tx1"/>
                    </a:solidFill>
                  </a:rPr>
                  <a:t>Cilt ve Yumuşak Doku </a:t>
                </a:r>
                <a:r>
                  <a:rPr lang="tr-TR" dirty="0" err="1">
                    <a:solidFill>
                      <a:schemeClr val="tx1"/>
                    </a:solidFill>
                  </a:rPr>
                  <a:t>İnfeksiyonları</a:t>
                </a:r>
                <a:r>
                  <a:rPr lang="tr-TR" dirty="0">
                    <a:solidFill>
                      <a:schemeClr val="tx1"/>
                    </a:solidFill>
                  </a:rPr>
                  <a:t> /</a:t>
                </a:r>
                <a:r>
                  <a:rPr lang="tr-TR" dirty="0" err="1">
                    <a:solidFill>
                      <a:schemeClr val="tx1"/>
                    </a:solidFill>
                  </a:rPr>
                  <a:t>Mastitis</a:t>
                </a:r>
                <a:endParaRPr lang="tr-T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ight Arrow 9">
                <a:extLst>
                  <a:ext uri="{FF2B5EF4-FFF2-40B4-BE49-F238E27FC236}">
                    <a16:creationId xmlns:a16="http://schemas.microsoft.com/office/drawing/2014/main" id="{7E4F8767-2641-D846-9071-03CD1B990C47}"/>
                  </a:ext>
                </a:extLst>
              </p:cNvPr>
              <p:cNvSpPr/>
              <p:nvPr/>
            </p:nvSpPr>
            <p:spPr>
              <a:xfrm>
                <a:off x="443481" y="5768750"/>
                <a:ext cx="8567530" cy="1152939"/>
              </a:xfrm>
              <a:prstGeom prst="rightArrow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  <a:alpha val="47000"/>
                      <a:lumMod val="68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  <a:ln>
                <a:solidFill>
                  <a:srgbClr val="FF0000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r-TR" dirty="0">
                    <a:solidFill>
                      <a:schemeClr val="tx1"/>
                    </a:solidFill>
                  </a:rPr>
                  <a:t>STI</a:t>
                </a:r>
              </a:p>
            </p:txBody>
          </p:sp>
        </p:grpSp>
        <p:sp>
          <p:nvSpPr>
            <p:cNvPr id="12" name="Right Arrow 11">
              <a:extLst>
                <a:ext uri="{FF2B5EF4-FFF2-40B4-BE49-F238E27FC236}">
                  <a16:creationId xmlns:a16="http://schemas.microsoft.com/office/drawing/2014/main" id="{D868D583-B404-734E-9F97-866B2FB4BEB5}"/>
                </a:ext>
              </a:extLst>
            </p:cNvPr>
            <p:cNvSpPr/>
            <p:nvPr/>
          </p:nvSpPr>
          <p:spPr>
            <a:xfrm>
              <a:off x="443481" y="5384011"/>
              <a:ext cx="8567530" cy="1152939"/>
            </a:xfrm>
            <a:prstGeom prst="rightArrow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  <a:alpha val="47000"/>
                    <a:lumMod val="68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>
              <a:solidFill>
                <a:srgbClr val="FF00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err="1">
                  <a:solidFill>
                    <a:schemeClr val="tx1"/>
                  </a:solidFill>
                </a:rPr>
                <a:t>Respiratuvar</a:t>
              </a:r>
              <a:r>
                <a:rPr lang="tr-TR" dirty="0">
                  <a:solidFill>
                    <a:schemeClr val="tx1"/>
                  </a:solidFill>
                </a:rPr>
                <a:t> </a:t>
              </a:r>
              <a:r>
                <a:rPr lang="tr-TR" dirty="0" err="1">
                  <a:solidFill>
                    <a:schemeClr val="tx1"/>
                  </a:solidFill>
                </a:rPr>
                <a:t>trakt</a:t>
              </a:r>
              <a:r>
                <a:rPr lang="tr-TR" dirty="0">
                  <a:solidFill>
                    <a:schemeClr val="tx1"/>
                  </a:solidFill>
                </a:rPr>
                <a:t> </a:t>
              </a:r>
              <a:r>
                <a:rPr lang="tr-TR" dirty="0" err="1">
                  <a:solidFill>
                    <a:schemeClr val="tx1"/>
                  </a:solidFill>
                </a:rPr>
                <a:t>infeksiyonları</a:t>
              </a:r>
              <a:r>
                <a:rPr lang="tr-TR" dirty="0">
                  <a:solidFill>
                    <a:schemeClr val="tx1"/>
                  </a:solidFill>
                </a:rPr>
                <a:t> (</a:t>
              </a:r>
              <a:r>
                <a:rPr lang="tr-TR" dirty="0" err="1">
                  <a:solidFill>
                    <a:schemeClr val="tx1"/>
                  </a:solidFill>
                </a:rPr>
                <a:t>Acute</a:t>
              </a:r>
              <a:r>
                <a:rPr lang="tr-TR" dirty="0">
                  <a:solidFill>
                    <a:schemeClr val="tx1"/>
                  </a:solidFill>
                </a:rPr>
                <a:t> </a:t>
              </a:r>
              <a:r>
                <a:rPr lang="tr-TR" dirty="0" err="1">
                  <a:solidFill>
                    <a:schemeClr val="tx1"/>
                  </a:solidFill>
                </a:rPr>
                <a:t>varicella</a:t>
              </a:r>
              <a:r>
                <a:rPr lang="tr-TR" dirty="0">
                  <a:solidFill>
                    <a:schemeClr val="tx1"/>
                  </a:solidFill>
                </a:rPr>
                <a:t> 0.5-0.7/1000)</a:t>
              </a:r>
            </a:p>
          </p:txBody>
        </p:sp>
        <p:sp>
          <p:nvSpPr>
            <p:cNvPr id="13" name="Right Arrow 12">
              <a:extLst>
                <a:ext uri="{FF2B5EF4-FFF2-40B4-BE49-F238E27FC236}">
                  <a16:creationId xmlns:a16="http://schemas.microsoft.com/office/drawing/2014/main" id="{C2ECB64F-3A06-3A4F-A7D3-4F48EAAB7C0E}"/>
                </a:ext>
              </a:extLst>
            </p:cNvPr>
            <p:cNvSpPr/>
            <p:nvPr/>
          </p:nvSpPr>
          <p:spPr>
            <a:xfrm>
              <a:off x="443481" y="5960480"/>
              <a:ext cx="8567530" cy="1152939"/>
            </a:xfrm>
            <a:prstGeom prst="rightArrow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  <a:alpha val="47000"/>
                    <a:lumMod val="68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>
              <a:solidFill>
                <a:srgbClr val="FF0000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>
                  <a:solidFill>
                    <a:schemeClr val="tx1"/>
                  </a:solidFill>
                </a:rPr>
                <a:t>Genel </a:t>
              </a:r>
              <a:r>
                <a:rPr lang="tr-TR" dirty="0" err="1">
                  <a:solidFill>
                    <a:schemeClr val="tx1"/>
                  </a:solidFill>
                </a:rPr>
                <a:t>infeksiyonlar</a:t>
              </a:r>
              <a:r>
                <a:rPr lang="tr-TR" dirty="0">
                  <a:solidFill>
                    <a:schemeClr val="tx1"/>
                  </a:solidFill>
                </a:rPr>
                <a:t> (</a:t>
              </a:r>
              <a:r>
                <a:rPr lang="tr-TR" dirty="0" err="1">
                  <a:solidFill>
                    <a:schemeClr val="tx1"/>
                  </a:solidFill>
                </a:rPr>
                <a:t>gastirit</a:t>
              </a:r>
              <a:r>
                <a:rPr lang="tr-TR" dirty="0">
                  <a:solidFill>
                    <a:schemeClr val="tx1"/>
                  </a:solidFill>
                </a:rPr>
                <a:t>, Hepatit, </a:t>
              </a:r>
              <a:r>
                <a:rPr lang="tr-TR" dirty="0" err="1">
                  <a:solidFill>
                    <a:schemeClr val="tx1"/>
                  </a:solidFill>
                </a:rPr>
                <a:t>Malaria</a:t>
              </a:r>
              <a:r>
                <a:rPr lang="tr-TR" dirty="0">
                  <a:solidFill>
                    <a:schemeClr val="tx1"/>
                  </a:solidFill>
                </a:rPr>
                <a:t>, HIV)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6263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4FA40-38DA-404A-B419-3BC621971D2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r>
              <a:rPr lang="tr-TR" dirty="0" err="1">
                <a:solidFill>
                  <a:schemeClr val="bg1"/>
                </a:solidFill>
              </a:rPr>
              <a:t>Postpartum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endometritis</a:t>
            </a:r>
            <a:r>
              <a:rPr lang="tr-TR" dirty="0">
                <a:solidFill>
                  <a:schemeClr val="bg1"/>
                </a:solidFill>
              </a:rPr>
              <a:t>		</a:t>
            </a:r>
          </a:p>
          <a:p>
            <a:pPr lvl="1"/>
            <a:r>
              <a:rPr lang="tr-TR" dirty="0">
                <a:solidFill>
                  <a:schemeClr val="bg1"/>
                </a:solidFill>
              </a:rPr>
              <a:t>CS 	%15-87</a:t>
            </a:r>
          </a:p>
          <a:p>
            <a:pPr lvl="1"/>
            <a:r>
              <a:rPr lang="tr-TR" dirty="0">
                <a:solidFill>
                  <a:schemeClr val="bg1"/>
                </a:solidFill>
              </a:rPr>
              <a:t>Vajinal doğum	%1-4</a:t>
            </a:r>
          </a:p>
          <a:p>
            <a:r>
              <a:rPr lang="tr-TR" dirty="0">
                <a:solidFill>
                  <a:schemeClr val="bg1"/>
                </a:solidFill>
              </a:rPr>
              <a:t>UTI 	%1-4</a:t>
            </a:r>
          </a:p>
          <a:p>
            <a:r>
              <a:rPr lang="tr-TR" dirty="0">
                <a:solidFill>
                  <a:schemeClr val="bg1"/>
                </a:solidFill>
              </a:rPr>
              <a:t>Septik </a:t>
            </a:r>
            <a:r>
              <a:rPr lang="tr-TR" dirty="0" err="1">
                <a:solidFill>
                  <a:schemeClr val="bg1"/>
                </a:solidFill>
              </a:rPr>
              <a:t>abortion</a:t>
            </a:r>
            <a:r>
              <a:rPr lang="tr-TR" dirty="0">
                <a:solidFill>
                  <a:schemeClr val="bg1"/>
                </a:solidFill>
              </a:rPr>
              <a:t>	%1-2</a:t>
            </a:r>
          </a:p>
          <a:p>
            <a:r>
              <a:rPr lang="tr-TR" dirty="0" err="1">
                <a:solidFill>
                  <a:schemeClr val="bg1"/>
                </a:solidFill>
              </a:rPr>
              <a:t>Piyelonefrit</a:t>
            </a:r>
            <a:r>
              <a:rPr lang="tr-TR" dirty="0">
                <a:solidFill>
                  <a:schemeClr val="bg1"/>
                </a:solidFill>
              </a:rPr>
              <a:t>		%1-2</a:t>
            </a:r>
          </a:p>
          <a:p>
            <a:r>
              <a:rPr lang="tr-TR" dirty="0" err="1">
                <a:solidFill>
                  <a:schemeClr val="bg1"/>
                </a:solidFill>
              </a:rPr>
              <a:t>Korioamnionit</a:t>
            </a:r>
            <a:r>
              <a:rPr lang="tr-TR" dirty="0">
                <a:solidFill>
                  <a:schemeClr val="bg1"/>
                </a:solidFill>
              </a:rPr>
              <a:t>		%0.5-1</a:t>
            </a:r>
          </a:p>
          <a:p>
            <a:r>
              <a:rPr lang="tr-TR" dirty="0" err="1">
                <a:solidFill>
                  <a:schemeClr val="bg1"/>
                </a:solidFill>
              </a:rPr>
              <a:t>Toksik</a:t>
            </a:r>
            <a:r>
              <a:rPr lang="tr-TR" dirty="0">
                <a:solidFill>
                  <a:schemeClr val="bg1"/>
                </a:solidFill>
              </a:rPr>
              <a:t> şok sendromu	&lt;%1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7F2A6B-92D1-3746-A569-738066490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274638"/>
            <a:ext cx="7088400" cy="576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err="1"/>
              <a:t>Bakteriyal</a:t>
            </a:r>
            <a:r>
              <a:rPr lang="tr-TR" dirty="0"/>
              <a:t> </a:t>
            </a:r>
            <a:r>
              <a:rPr lang="tr-TR" dirty="0" err="1"/>
              <a:t>İnfeksiyon</a:t>
            </a:r>
            <a:r>
              <a:rPr lang="tr-TR" dirty="0"/>
              <a:t> Nedenleri</a:t>
            </a:r>
          </a:p>
        </p:txBody>
      </p:sp>
    </p:spTree>
    <p:extLst>
      <p:ext uri="{BB962C8B-B14F-4D97-AF65-F5344CB8AC3E}">
        <p14:creationId xmlns:p14="http://schemas.microsoft.com/office/powerpoint/2010/main" val="3863360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F4BFCEA-C62D-CF4A-BA39-3E091C353BFA}"/>
              </a:ext>
            </a:extLst>
          </p:cNvPr>
          <p:cNvGrpSpPr/>
          <p:nvPr/>
        </p:nvGrpSpPr>
        <p:grpSpPr>
          <a:xfrm>
            <a:off x="352424" y="77038"/>
            <a:ext cx="8372889" cy="6691511"/>
            <a:chOff x="74129" y="96916"/>
            <a:chExt cx="8372889" cy="669151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F81C41E-A109-9041-B482-5C0776680B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3726" y="2716696"/>
              <a:ext cx="2196548" cy="2196548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E3AE77-1FBA-964B-82D4-65EB505D4ADD}"/>
                </a:ext>
              </a:extLst>
            </p:cNvPr>
            <p:cNvSpPr/>
            <p:nvPr/>
          </p:nvSpPr>
          <p:spPr>
            <a:xfrm>
              <a:off x="74129" y="1133061"/>
              <a:ext cx="2334868" cy="158363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b="1" dirty="0" err="1"/>
                <a:t>Group</a:t>
              </a:r>
              <a:r>
                <a:rPr lang="tr-TR" sz="2000" b="1" dirty="0"/>
                <a:t> B </a:t>
              </a:r>
              <a:r>
                <a:rPr lang="tr-TR" sz="2000" b="1" dirty="0" err="1"/>
                <a:t>Streptococus</a:t>
              </a:r>
              <a:endParaRPr lang="tr-TR" sz="2000" b="1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3466358-9565-F94B-8234-0C14870BAF62}"/>
                </a:ext>
              </a:extLst>
            </p:cNvPr>
            <p:cNvSpPr/>
            <p:nvPr/>
          </p:nvSpPr>
          <p:spPr>
            <a:xfrm>
              <a:off x="2247486" y="5297558"/>
              <a:ext cx="1649895" cy="149086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>
                  <a:solidFill>
                    <a:schemeClr val="bg1">
                      <a:lumMod val="65000"/>
                    </a:schemeClr>
                  </a:solidFill>
                </a:rPr>
                <a:t>MRSA 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B4A7946-EE70-8947-B3FB-5883F52193A4}"/>
                </a:ext>
              </a:extLst>
            </p:cNvPr>
            <p:cNvSpPr/>
            <p:nvPr/>
          </p:nvSpPr>
          <p:spPr>
            <a:xfrm>
              <a:off x="377687" y="3730487"/>
              <a:ext cx="2060093" cy="1514060"/>
            </a:xfrm>
            <a:prstGeom prst="ellipse">
              <a:avLst/>
            </a:prstGeom>
            <a:solidFill>
              <a:srgbClr val="FF2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err="1"/>
                <a:t>Enterococus</a:t>
              </a:r>
              <a:endParaRPr lang="tr-TR" b="1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6D80E08-BCE5-B741-944D-EBCCF30213AA}"/>
                </a:ext>
              </a:extLst>
            </p:cNvPr>
            <p:cNvSpPr/>
            <p:nvPr/>
          </p:nvSpPr>
          <p:spPr>
            <a:xfrm>
              <a:off x="3097487" y="96916"/>
              <a:ext cx="2192408" cy="172071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err="1"/>
                <a:t>Group</a:t>
              </a:r>
              <a:r>
                <a:rPr lang="tr-TR" b="1" dirty="0"/>
                <a:t> A </a:t>
              </a:r>
              <a:r>
                <a:rPr lang="tr-TR" b="1" dirty="0" err="1"/>
                <a:t>Streptococus</a:t>
              </a:r>
              <a:endParaRPr lang="tr-TR" b="1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C7FCDEB-7D70-534B-BE86-CE7F7C644503}"/>
                </a:ext>
              </a:extLst>
            </p:cNvPr>
            <p:cNvSpPr/>
            <p:nvPr/>
          </p:nvSpPr>
          <p:spPr>
            <a:xfrm>
              <a:off x="5978386" y="717287"/>
              <a:ext cx="2112065" cy="184369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err="1"/>
                <a:t>Klebsiella</a:t>
              </a:r>
              <a:r>
                <a:rPr lang="tr-TR" b="1" dirty="0"/>
                <a:t> </a:t>
              </a:r>
              <a:r>
                <a:rPr lang="tr-TR" b="1" dirty="0" err="1"/>
                <a:t>pneumonia</a:t>
              </a:r>
              <a:endParaRPr lang="tr-TR" b="1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3067FC0-2642-2146-B2F6-485ED5E1D6E9}"/>
                </a:ext>
              </a:extLst>
            </p:cNvPr>
            <p:cNvSpPr/>
            <p:nvPr/>
          </p:nvSpPr>
          <p:spPr>
            <a:xfrm>
              <a:off x="6797123" y="3168925"/>
              <a:ext cx="1649895" cy="149086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/>
                <a:t>E. </a:t>
              </a:r>
              <a:r>
                <a:rPr lang="tr-TR" b="1" dirty="0" err="1"/>
                <a:t>Coli</a:t>
              </a:r>
              <a:r>
                <a:rPr lang="tr-TR" b="1" dirty="0"/>
                <a:t> 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25E919B-7D9D-B347-9918-14EE152D8D87}"/>
                </a:ext>
              </a:extLst>
            </p:cNvPr>
            <p:cNvSpPr/>
            <p:nvPr/>
          </p:nvSpPr>
          <p:spPr>
            <a:xfrm>
              <a:off x="5589933" y="5260301"/>
              <a:ext cx="1649895" cy="1490869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err="1"/>
                <a:t>Proteus</a:t>
              </a:r>
              <a:r>
                <a:rPr lang="tr-TR" b="1" dirty="0"/>
                <a:t> </a:t>
              </a:r>
              <a:r>
                <a:rPr lang="tr-TR" b="1" dirty="0" err="1"/>
                <a:t>mirabillis</a:t>
              </a:r>
              <a:r>
                <a:rPr lang="tr-TR" b="1" dirty="0"/>
                <a:t> 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EE4CA68-6073-DC49-8CFF-C2DAA303083C}"/>
                </a:ext>
              </a:extLst>
            </p:cNvPr>
            <p:cNvCxnSpPr/>
            <p:nvPr/>
          </p:nvCxnSpPr>
          <p:spPr>
            <a:xfrm>
              <a:off x="2346877" y="2146852"/>
              <a:ext cx="1050648" cy="56984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B5FD830-726A-054A-BC8E-73797AC6F2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2433" y="3814970"/>
              <a:ext cx="1005092" cy="3313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227E2EE-8F73-2E4A-8B3D-32F0613987D7}"/>
                </a:ext>
              </a:extLst>
            </p:cNvPr>
            <p:cNvCxnSpPr>
              <a:cxnSpLocks/>
            </p:cNvCxnSpPr>
            <p:nvPr/>
          </p:nvCxnSpPr>
          <p:spPr>
            <a:xfrm>
              <a:off x="5746475" y="3731335"/>
              <a:ext cx="103884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715A0FE-409B-8849-9E53-40795A8C734F}"/>
                </a:ext>
              </a:extLst>
            </p:cNvPr>
            <p:cNvCxnSpPr>
              <a:cxnSpLocks/>
            </p:cNvCxnSpPr>
            <p:nvPr/>
          </p:nvCxnSpPr>
          <p:spPr>
            <a:xfrm>
              <a:off x="5746475" y="4901687"/>
              <a:ext cx="339068" cy="34989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57A93EE-92E8-B541-8C21-2F48B03734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2433" y="4933971"/>
              <a:ext cx="401293" cy="31057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04BA5BA-2B13-0B4E-9B95-32592A14266C}"/>
                </a:ext>
              </a:extLst>
            </p:cNvPr>
            <p:cNvCxnSpPr>
              <a:cxnSpLocks/>
            </p:cNvCxnSpPr>
            <p:nvPr/>
          </p:nvCxnSpPr>
          <p:spPr>
            <a:xfrm>
              <a:off x="4222472" y="1917024"/>
              <a:ext cx="0" cy="74335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9DD3D25-7550-974F-BA0B-282A4F6614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0274" y="2246251"/>
              <a:ext cx="479045" cy="44971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0714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F7389-7B6E-2845-A7CF-CE2365DACB37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SEPSİS BELİRTİ VE BULGULARI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C78C69C-A066-2A48-AFD9-EBEECD219304}"/>
              </a:ext>
            </a:extLst>
          </p:cNvPr>
          <p:cNvSpPr/>
          <p:nvPr/>
        </p:nvSpPr>
        <p:spPr>
          <a:xfrm>
            <a:off x="79513" y="1192696"/>
            <a:ext cx="4611757" cy="526773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tr-TR" sz="2400" dirty="0"/>
              <a:t>ERKEN DÖNEMDE ANAHTAR BULGULAR</a:t>
            </a:r>
          </a:p>
          <a:p>
            <a:pPr marL="285750" indent="-285750">
              <a:buFontTx/>
              <a:buChar char="-"/>
            </a:pPr>
            <a:r>
              <a:rPr lang="tr-TR" sz="2400" dirty="0" err="1"/>
              <a:t>Abdominal</a:t>
            </a:r>
            <a:r>
              <a:rPr lang="tr-TR" sz="2400" dirty="0"/>
              <a:t> ağrı/hassasiyet</a:t>
            </a:r>
          </a:p>
          <a:p>
            <a:pPr marL="285750" indent="-285750">
              <a:buFontTx/>
              <a:buChar char="-"/>
            </a:pPr>
            <a:r>
              <a:rPr lang="tr-TR" sz="2400" dirty="0"/>
              <a:t>Ateş (&gt; 38 </a:t>
            </a:r>
            <a:r>
              <a:rPr lang="tr-TR" sz="2400" baseline="30000" dirty="0"/>
              <a:t>0</a:t>
            </a:r>
            <a:r>
              <a:rPr lang="tr-TR" sz="2400" dirty="0"/>
              <a:t>C 2 kez 4 </a:t>
            </a:r>
            <a:r>
              <a:rPr lang="tr-TR" sz="2400" dirty="0" err="1"/>
              <a:t>st</a:t>
            </a:r>
            <a:r>
              <a:rPr lang="tr-TR" sz="2400" dirty="0"/>
              <a:t> ara ile)</a:t>
            </a:r>
          </a:p>
          <a:p>
            <a:pPr marL="285750" indent="-285750">
              <a:buFontTx/>
              <a:buChar char="-"/>
            </a:pPr>
            <a:r>
              <a:rPr lang="tr-TR" sz="2400" dirty="0" err="1"/>
              <a:t>Takipne</a:t>
            </a:r>
            <a:r>
              <a:rPr lang="tr-TR" sz="2400" dirty="0"/>
              <a:t> (RR&gt;20)</a:t>
            </a:r>
          </a:p>
          <a:p>
            <a:pPr marL="285750" indent="-285750">
              <a:buFontTx/>
              <a:buChar char="-"/>
            </a:pPr>
            <a:r>
              <a:rPr lang="tr-TR" sz="2400" dirty="0" err="1"/>
              <a:t>Hipoksi</a:t>
            </a:r>
            <a:r>
              <a:rPr lang="tr-TR" sz="2400" dirty="0"/>
              <a:t> </a:t>
            </a:r>
          </a:p>
          <a:p>
            <a:pPr marL="285750" indent="-285750">
              <a:buFontTx/>
              <a:buChar char="-"/>
            </a:pPr>
            <a:r>
              <a:rPr lang="tr-TR" sz="2400" dirty="0"/>
              <a:t>Taşikardi (HR&gt;100/</a:t>
            </a:r>
            <a:r>
              <a:rPr lang="tr-TR" sz="2400" dirty="0" err="1"/>
              <a:t>dk</a:t>
            </a:r>
            <a:r>
              <a:rPr lang="tr-TR" sz="2400" dirty="0"/>
              <a:t>)</a:t>
            </a:r>
          </a:p>
          <a:p>
            <a:pPr marL="285750" indent="-285750">
              <a:buFontTx/>
              <a:buChar char="-"/>
            </a:pPr>
            <a:r>
              <a:rPr lang="tr-TR" sz="2400" dirty="0" err="1"/>
              <a:t>Oligouri</a:t>
            </a:r>
            <a:r>
              <a:rPr lang="tr-TR" sz="2400" dirty="0"/>
              <a:t> (&lt;0.5 cc/kg/</a:t>
            </a:r>
            <a:r>
              <a:rPr lang="tr-TR" sz="2400" dirty="0" err="1"/>
              <a:t>st</a:t>
            </a:r>
            <a:r>
              <a:rPr lang="tr-TR" sz="2400" dirty="0"/>
              <a:t>)</a:t>
            </a:r>
          </a:p>
          <a:p>
            <a:pPr marL="285750" indent="-285750">
              <a:buFontTx/>
              <a:buChar char="-"/>
            </a:pPr>
            <a:r>
              <a:rPr lang="tr-TR" sz="2400" dirty="0"/>
              <a:t>Bilinç bulanıklığı</a:t>
            </a:r>
          </a:p>
          <a:p>
            <a:pPr marL="285750" indent="-285750">
              <a:buFontTx/>
              <a:buChar char="-"/>
            </a:pPr>
            <a:r>
              <a:rPr lang="tr-TR" sz="2400" dirty="0" err="1"/>
              <a:t>Vaginal</a:t>
            </a:r>
            <a:r>
              <a:rPr lang="tr-TR" sz="2400" dirty="0"/>
              <a:t> kanamada artış</a:t>
            </a:r>
          </a:p>
          <a:p>
            <a:pPr marL="285750" indent="-285750">
              <a:buFontTx/>
              <a:buChar char="-"/>
            </a:pPr>
            <a:r>
              <a:rPr lang="tr-TR" sz="2400" dirty="0" err="1"/>
              <a:t>Postpartum</a:t>
            </a:r>
            <a:r>
              <a:rPr lang="tr-TR" sz="2400" dirty="0"/>
              <a:t> dönemde </a:t>
            </a:r>
            <a:r>
              <a:rPr lang="tr-TR" sz="2400" dirty="0" err="1"/>
              <a:t>uterin</a:t>
            </a:r>
            <a:r>
              <a:rPr lang="tr-TR" sz="2400" dirty="0"/>
              <a:t> </a:t>
            </a:r>
            <a:r>
              <a:rPr lang="tr-TR" sz="2400" dirty="0" err="1"/>
              <a:t>involusyonun</a:t>
            </a:r>
            <a:r>
              <a:rPr lang="tr-TR" sz="2400" dirty="0"/>
              <a:t> yeterince olmaması (&lt;2cm/</a:t>
            </a:r>
            <a:r>
              <a:rPr lang="tr-TR" sz="2400" dirty="0" err="1"/>
              <a:t>day</a:t>
            </a:r>
            <a:r>
              <a:rPr lang="tr-TR" sz="2400" dirty="0"/>
              <a:t>)</a:t>
            </a:r>
          </a:p>
          <a:p>
            <a:endParaRPr lang="tr-TR" sz="2400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0D5B0C8-20C2-6E4F-ADC4-8F91D4C04FAB}"/>
              </a:ext>
            </a:extLst>
          </p:cNvPr>
          <p:cNvSpPr/>
          <p:nvPr/>
        </p:nvSpPr>
        <p:spPr>
          <a:xfrm>
            <a:off x="4870174" y="1192696"/>
            <a:ext cx="3916017" cy="526773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b="1" u="sng" dirty="0" err="1"/>
              <a:t>Toksik</a:t>
            </a:r>
            <a:r>
              <a:rPr lang="tr-TR" sz="3000" b="1" u="sng" dirty="0"/>
              <a:t> Şok Sendromu</a:t>
            </a:r>
          </a:p>
          <a:p>
            <a:pPr marL="342900" indent="-342900">
              <a:buFontTx/>
              <a:buChar char="-"/>
            </a:pPr>
            <a:r>
              <a:rPr lang="tr-TR" sz="2400" dirty="0"/>
              <a:t>Mide bulantısı</a:t>
            </a:r>
          </a:p>
          <a:p>
            <a:pPr marL="342900" indent="-342900">
              <a:buFontTx/>
              <a:buChar char="-"/>
            </a:pPr>
            <a:r>
              <a:rPr lang="tr-TR" sz="2400" dirty="0"/>
              <a:t>Kusma</a:t>
            </a:r>
          </a:p>
          <a:p>
            <a:pPr marL="342900" indent="-342900">
              <a:buFontTx/>
              <a:buChar char="-"/>
            </a:pPr>
            <a:r>
              <a:rPr lang="tr-TR" sz="2400" dirty="0" err="1"/>
              <a:t>Diare</a:t>
            </a:r>
            <a:endParaRPr lang="tr-TR" sz="2400" dirty="0"/>
          </a:p>
          <a:p>
            <a:pPr marL="342900" indent="-342900">
              <a:buFontTx/>
              <a:buChar char="-"/>
            </a:pPr>
            <a:r>
              <a:rPr lang="tr-TR" sz="2400" dirty="0" err="1"/>
              <a:t>Vaginal</a:t>
            </a:r>
            <a:r>
              <a:rPr lang="tr-TR" sz="2400" dirty="0"/>
              <a:t> akıntı</a:t>
            </a:r>
          </a:p>
          <a:p>
            <a:pPr marL="342900" indent="-342900">
              <a:buFontTx/>
              <a:buChar char="-"/>
            </a:pPr>
            <a:r>
              <a:rPr lang="tr-TR" sz="2400" dirty="0" err="1"/>
              <a:t>Generilize</a:t>
            </a:r>
            <a:r>
              <a:rPr lang="tr-TR" sz="2400" dirty="0"/>
              <a:t> döküntü</a:t>
            </a:r>
          </a:p>
          <a:p>
            <a:pPr marL="342900" indent="-342900">
              <a:buFontTx/>
              <a:buChar char="-"/>
            </a:pPr>
            <a:r>
              <a:rPr lang="tr-TR" sz="2400" dirty="0" err="1"/>
              <a:t>Konjuktival</a:t>
            </a:r>
            <a:r>
              <a:rPr lang="tr-TR" sz="2400" dirty="0"/>
              <a:t> kanama</a:t>
            </a:r>
          </a:p>
        </p:txBody>
      </p:sp>
    </p:spTree>
    <p:extLst>
      <p:ext uri="{BB962C8B-B14F-4D97-AF65-F5344CB8AC3E}">
        <p14:creationId xmlns:p14="http://schemas.microsoft.com/office/powerpoint/2010/main" val="359115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5A3F6-F5DF-5F44-AE74-8F1D395098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Hafif </a:t>
            </a:r>
            <a:r>
              <a:rPr lang="tr-TR" dirty="0" err="1"/>
              <a:t>lökopeni</a:t>
            </a:r>
            <a:r>
              <a:rPr lang="tr-TR" dirty="0"/>
              <a:t> veya </a:t>
            </a:r>
            <a:r>
              <a:rPr lang="tr-TR" dirty="0" err="1"/>
              <a:t>lökositoz</a:t>
            </a:r>
            <a:r>
              <a:rPr lang="tr-TR" dirty="0"/>
              <a:t>, </a:t>
            </a:r>
            <a:r>
              <a:rPr lang="tr-TR" dirty="0" err="1"/>
              <a:t>hiperglisemi</a:t>
            </a:r>
            <a:endParaRPr lang="tr-TR" dirty="0"/>
          </a:p>
          <a:p>
            <a:r>
              <a:rPr lang="tr-TR" dirty="0"/>
              <a:t>Erken DIC: </a:t>
            </a:r>
            <a:r>
              <a:rPr lang="tr-TR" dirty="0" err="1"/>
              <a:t>trombositopeni</a:t>
            </a:r>
            <a:r>
              <a:rPr lang="tr-TR" dirty="0"/>
              <a:t>, fibrinojende azalma, artmış PTT ve PT</a:t>
            </a:r>
          </a:p>
          <a:p>
            <a:r>
              <a:rPr lang="tr-TR" dirty="0"/>
              <a:t>Geçici </a:t>
            </a:r>
            <a:r>
              <a:rPr lang="tr-TR" dirty="0" err="1"/>
              <a:t>respiratuvar</a:t>
            </a:r>
            <a:r>
              <a:rPr lang="tr-TR" dirty="0"/>
              <a:t> </a:t>
            </a:r>
            <a:r>
              <a:rPr lang="tr-TR" dirty="0" err="1"/>
              <a:t>alkoloz</a:t>
            </a:r>
            <a:r>
              <a:rPr lang="tr-TR" dirty="0"/>
              <a:t> </a:t>
            </a:r>
          </a:p>
          <a:p>
            <a:pPr lvl="1"/>
            <a:r>
              <a:rPr lang="tr-TR" dirty="0"/>
              <a:t>Artmış serum </a:t>
            </a:r>
            <a:r>
              <a:rPr lang="tr-TR" dirty="0" err="1"/>
              <a:t>laktat</a:t>
            </a:r>
            <a:endParaRPr lang="tr-TR" dirty="0"/>
          </a:p>
          <a:p>
            <a:pPr lvl="1"/>
            <a:r>
              <a:rPr lang="tr-TR" dirty="0"/>
              <a:t>Düşük </a:t>
            </a:r>
            <a:r>
              <a:rPr lang="tr-TR" dirty="0" err="1"/>
              <a:t>arteriyal</a:t>
            </a:r>
            <a:r>
              <a:rPr lang="tr-TR" dirty="0"/>
              <a:t> </a:t>
            </a:r>
            <a:r>
              <a:rPr lang="tr-TR" dirty="0" err="1"/>
              <a:t>pH</a:t>
            </a:r>
            <a:endParaRPr lang="tr-TR" dirty="0"/>
          </a:p>
          <a:p>
            <a:pPr lvl="1"/>
            <a:r>
              <a:rPr lang="tr-TR" dirty="0"/>
              <a:t>Artmış baz eksikliği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A15B8B-FF41-5449-9AEA-218BB38CB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274638"/>
            <a:ext cx="7088400" cy="576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SEPSİSİN LABROTUVAR BULGULARI</a:t>
            </a:r>
          </a:p>
        </p:txBody>
      </p:sp>
    </p:spTree>
    <p:extLst>
      <p:ext uri="{BB962C8B-B14F-4D97-AF65-F5344CB8AC3E}">
        <p14:creationId xmlns:p14="http://schemas.microsoft.com/office/powerpoint/2010/main" val="1857936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AD30C-7CFE-2241-BCDC-98C77048E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0"/>
            <a:ext cx="7088400" cy="85063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3600" dirty="0"/>
              <a:t>SMFM </a:t>
            </a:r>
            <a:r>
              <a:rPr lang="tr-TR" sz="3600" dirty="0" err="1"/>
              <a:t>Consult</a:t>
            </a:r>
            <a:r>
              <a:rPr lang="tr-TR" sz="3600" dirty="0"/>
              <a:t> Series : Önerileri -2019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518ABA-690A-4645-8865-2722D6E5BCEF}"/>
              </a:ext>
            </a:extLst>
          </p:cNvPr>
          <p:cNvSpPr txBox="1"/>
          <p:nvPr/>
        </p:nvSpPr>
        <p:spPr>
          <a:xfrm>
            <a:off x="124830" y="3257507"/>
            <a:ext cx="3380156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sz="2000" b="1" u="sng" dirty="0"/>
              <a:t>İlk 1 saat</a:t>
            </a:r>
            <a:endParaRPr lang="tr-TR" b="1" u="sng" dirty="0"/>
          </a:p>
          <a:p>
            <a:pPr marL="285750" indent="-285750">
              <a:buFontTx/>
              <a:buChar char="-"/>
            </a:pPr>
            <a:r>
              <a:rPr lang="tr-TR" dirty="0"/>
              <a:t>Kan, idrar, balgam kültürü</a:t>
            </a:r>
          </a:p>
          <a:p>
            <a:pPr marL="285750" indent="-285750">
              <a:buFontTx/>
              <a:buChar char="-"/>
            </a:pPr>
            <a:r>
              <a:rPr lang="tr-TR" dirty="0" err="1"/>
              <a:t>Hemogram</a:t>
            </a:r>
            <a:endParaRPr lang="tr-TR" dirty="0"/>
          </a:p>
          <a:p>
            <a:pPr marL="285750" indent="-285750">
              <a:buFontTx/>
              <a:buChar char="-"/>
            </a:pPr>
            <a:r>
              <a:rPr lang="tr-TR" dirty="0"/>
              <a:t>Serum </a:t>
            </a:r>
            <a:r>
              <a:rPr lang="tr-TR" dirty="0" err="1"/>
              <a:t>laktat</a:t>
            </a:r>
            <a:r>
              <a:rPr lang="tr-TR" dirty="0"/>
              <a:t> seviyesi</a:t>
            </a:r>
          </a:p>
          <a:p>
            <a:pPr marL="285750" indent="-285750">
              <a:buFontTx/>
              <a:buChar char="-"/>
            </a:pPr>
            <a:r>
              <a:rPr lang="tr-TR" dirty="0"/>
              <a:t>Geniş spektrumlu </a:t>
            </a:r>
            <a:r>
              <a:rPr lang="tr-TR" dirty="0" err="1"/>
              <a:t>antibioterapi</a:t>
            </a:r>
            <a:endParaRPr lang="tr-TR" dirty="0"/>
          </a:p>
          <a:p>
            <a:pPr marL="285750" indent="-285750">
              <a:buFontTx/>
              <a:buChar char="-"/>
            </a:pPr>
            <a:r>
              <a:rPr lang="tr-TR" dirty="0"/>
              <a:t>Sıvı </a:t>
            </a:r>
            <a:r>
              <a:rPr lang="tr-TR" dirty="0" err="1"/>
              <a:t>replasmanı</a:t>
            </a:r>
            <a:r>
              <a:rPr lang="tr-TR" dirty="0"/>
              <a:t> (30 ml/kg </a:t>
            </a:r>
            <a:r>
              <a:rPr lang="tr-TR" dirty="0" err="1"/>
              <a:t>kristaloid</a:t>
            </a:r>
            <a:r>
              <a:rPr lang="tr-TR" dirty="0"/>
              <a:t>)</a:t>
            </a:r>
          </a:p>
          <a:p>
            <a:r>
              <a:rPr lang="tr-TR" dirty="0"/>
              <a:t>(MAP &gt; 65 </a:t>
            </a:r>
            <a:r>
              <a:rPr lang="tr-TR" dirty="0" err="1"/>
              <a:t>mmHg</a:t>
            </a:r>
            <a:r>
              <a:rPr lang="tr-TR" dirty="0"/>
              <a:t>)</a:t>
            </a:r>
          </a:p>
          <a:p>
            <a:pPr marL="285750" indent="-285750">
              <a:buFontTx/>
              <a:buChar char="-"/>
            </a:pPr>
            <a:endParaRPr lang="tr-TR" dirty="0"/>
          </a:p>
          <a:p>
            <a:pPr marL="285750" indent="-285750">
              <a:buFontTx/>
              <a:buChar char="-"/>
            </a:pPr>
            <a:endParaRPr lang="tr-TR" dirty="0"/>
          </a:p>
          <a:p>
            <a:pPr marL="285750" indent="-285750">
              <a:buFontTx/>
              <a:buChar char="-"/>
            </a:pPr>
            <a:endParaRPr lang="tr-T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0B974F-FA9A-F947-9FF9-D6561033DB31}"/>
              </a:ext>
            </a:extLst>
          </p:cNvPr>
          <p:cNvSpPr txBox="1"/>
          <p:nvPr/>
        </p:nvSpPr>
        <p:spPr>
          <a:xfrm>
            <a:off x="3531751" y="3411961"/>
            <a:ext cx="2664255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tr-TR" dirty="0" err="1"/>
              <a:t>Norepinefrin</a:t>
            </a:r>
            <a:r>
              <a:rPr lang="tr-TR" dirty="0"/>
              <a:t> (MAP&lt;65)</a:t>
            </a:r>
          </a:p>
          <a:p>
            <a:pPr marL="285750" indent="-285750">
              <a:buFontTx/>
              <a:buChar char="-"/>
            </a:pPr>
            <a:r>
              <a:rPr lang="tr-TR" dirty="0"/>
              <a:t>Düşük-doz </a:t>
            </a:r>
            <a:r>
              <a:rPr lang="tr-TR" dirty="0" err="1"/>
              <a:t>steroid</a:t>
            </a:r>
            <a:endParaRPr lang="tr-TR" dirty="0"/>
          </a:p>
          <a:p>
            <a:pPr marL="285750" indent="-285750">
              <a:buFontTx/>
              <a:buChar char="-"/>
            </a:pPr>
            <a:r>
              <a:rPr lang="tr-TR" dirty="0" err="1"/>
              <a:t>İmaging</a:t>
            </a:r>
            <a:r>
              <a:rPr lang="tr-TR" dirty="0"/>
              <a:t> 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1839FA6-7FED-8045-B8C0-97055D6A5153}"/>
              </a:ext>
            </a:extLst>
          </p:cNvPr>
          <p:cNvCxnSpPr>
            <a:cxnSpLocks/>
          </p:cNvCxnSpPr>
          <p:nvPr/>
        </p:nvCxnSpPr>
        <p:spPr>
          <a:xfrm flipH="1">
            <a:off x="335779" y="2551107"/>
            <a:ext cx="1" cy="571167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F486332-11A0-6E4F-B54F-83647882A782}"/>
              </a:ext>
            </a:extLst>
          </p:cNvPr>
          <p:cNvCxnSpPr>
            <a:cxnSpLocks/>
          </p:cNvCxnSpPr>
          <p:nvPr/>
        </p:nvCxnSpPr>
        <p:spPr>
          <a:xfrm flipH="1">
            <a:off x="4393094" y="2589477"/>
            <a:ext cx="1" cy="551289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37830F9-A9FA-6B42-9FBC-1E16C9B0CD7C}"/>
              </a:ext>
            </a:extLst>
          </p:cNvPr>
          <p:cNvCxnSpPr>
            <a:cxnSpLocks/>
          </p:cNvCxnSpPr>
          <p:nvPr/>
        </p:nvCxnSpPr>
        <p:spPr>
          <a:xfrm flipH="1">
            <a:off x="6857999" y="2569598"/>
            <a:ext cx="1" cy="707787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31D11B40-F4CA-104A-BFC8-7303348230F1}"/>
              </a:ext>
            </a:extLst>
          </p:cNvPr>
          <p:cNvSpPr/>
          <p:nvPr/>
        </p:nvSpPr>
        <p:spPr>
          <a:xfrm>
            <a:off x="3504985" y="1142708"/>
            <a:ext cx="1777990" cy="914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/>
              <a:t>Sepsis</a:t>
            </a:r>
            <a:r>
              <a:rPr lang="tr-TR" dirty="0"/>
              <a:t> Şüphesi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C905A8E-13D8-BB42-8565-F8531FE8A00D}"/>
              </a:ext>
            </a:extLst>
          </p:cNvPr>
          <p:cNvCxnSpPr/>
          <p:nvPr/>
        </p:nvCxnSpPr>
        <p:spPr>
          <a:xfrm>
            <a:off x="4393980" y="2069911"/>
            <a:ext cx="0" cy="499687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15B41BC-5CD5-8C41-8D42-3774182DBC34}"/>
              </a:ext>
            </a:extLst>
          </p:cNvPr>
          <p:cNvCxnSpPr>
            <a:cxnSpLocks/>
          </p:cNvCxnSpPr>
          <p:nvPr/>
        </p:nvCxnSpPr>
        <p:spPr>
          <a:xfrm flipH="1" flipV="1">
            <a:off x="315902" y="2569598"/>
            <a:ext cx="8334539" cy="19879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4BC5D8C4-63A3-2340-BF5E-5909FF7D69B4}"/>
              </a:ext>
            </a:extLst>
          </p:cNvPr>
          <p:cNvSpPr txBox="1"/>
          <p:nvPr/>
        </p:nvSpPr>
        <p:spPr>
          <a:xfrm>
            <a:off x="6130075" y="3365229"/>
            <a:ext cx="1194751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tr-TR" dirty="0"/>
              <a:t>NST</a:t>
            </a:r>
          </a:p>
          <a:p>
            <a:pPr marL="285750" indent="-285750">
              <a:buFontTx/>
              <a:buChar char="-"/>
            </a:pPr>
            <a:r>
              <a:rPr lang="tr-TR" dirty="0" err="1"/>
              <a:t>Steroid</a:t>
            </a:r>
            <a:r>
              <a:rPr lang="tr-TR" dirty="0"/>
              <a:t> </a:t>
            </a:r>
          </a:p>
          <a:p>
            <a:pPr marL="285750" indent="-285750">
              <a:buFontTx/>
              <a:buChar char="-"/>
            </a:pPr>
            <a:endParaRPr lang="tr-TR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A63148-6108-E54B-906B-53E51772EBDD}"/>
              </a:ext>
            </a:extLst>
          </p:cNvPr>
          <p:cNvSpPr txBox="1"/>
          <p:nvPr/>
        </p:nvSpPr>
        <p:spPr>
          <a:xfrm>
            <a:off x="7212448" y="3251543"/>
            <a:ext cx="2069814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tr-TR" dirty="0"/>
              <a:t>Erken </a:t>
            </a:r>
          </a:p>
          <a:p>
            <a:pPr algn="ctr"/>
            <a:r>
              <a:rPr lang="tr-TR" dirty="0" err="1"/>
              <a:t>enteral</a:t>
            </a:r>
            <a:r>
              <a:rPr lang="tr-TR" dirty="0"/>
              <a:t> beslenme</a:t>
            </a:r>
          </a:p>
          <a:p>
            <a:pPr algn="ctr"/>
            <a:endParaRPr lang="tr-TR" dirty="0"/>
          </a:p>
          <a:p>
            <a:pPr marL="285750" indent="-285750" algn="ctr">
              <a:buFontTx/>
              <a:buChar char="-"/>
            </a:pPr>
            <a:r>
              <a:rPr lang="tr-TR" dirty="0"/>
              <a:t>DVT </a:t>
            </a:r>
            <a:r>
              <a:rPr lang="tr-TR" dirty="0" err="1"/>
              <a:t>prop</a:t>
            </a:r>
            <a:endParaRPr lang="tr-TR" dirty="0"/>
          </a:p>
          <a:p>
            <a:pPr marL="285750" indent="-285750" algn="ctr">
              <a:buFontTx/>
              <a:buChar char="-"/>
            </a:pPr>
            <a:r>
              <a:rPr lang="tr-TR" dirty="0" err="1"/>
              <a:t>Hiperglisemiden</a:t>
            </a:r>
            <a:r>
              <a:rPr lang="tr-TR" dirty="0"/>
              <a:t> kaçın</a:t>
            </a:r>
          </a:p>
          <a:p>
            <a:pPr marL="285750" indent="-285750" algn="ctr">
              <a:buFontTx/>
              <a:buChar char="-"/>
            </a:pPr>
            <a:endParaRPr lang="tr-TR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B7210D3-AFDB-4D40-8AE3-FC3EAD883D53}"/>
              </a:ext>
            </a:extLst>
          </p:cNvPr>
          <p:cNvCxnSpPr>
            <a:cxnSpLocks/>
          </p:cNvCxnSpPr>
          <p:nvPr/>
        </p:nvCxnSpPr>
        <p:spPr>
          <a:xfrm flipH="1">
            <a:off x="8630563" y="2561106"/>
            <a:ext cx="1" cy="707787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6F19B18-B332-B045-9EDA-9B5AD793860C}"/>
              </a:ext>
            </a:extLst>
          </p:cNvPr>
          <p:cNvSpPr/>
          <p:nvPr/>
        </p:nvSpPr>
        <p:spPr>
          <a:xfrm>
            <a:off x="2150433" y="5762337"/>
            <a:ext cx="4485322" cy="765789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Doğum sadece </a:t>
            </a:r>
            <a:r>
              <a:rPr lang="tr-TR" sz="1600" dirty="0" err="1"/>
              <a:t>obstetrik</a:t>
            </a:r>
            <a:r>
              <a:rPr lang="tr-TR" sz="1600" dirty="0"/>
              <a:t> </a:t>
            </a:r>
            <a:r>
              <a:rPr lang="tr-TR" sz="1600" dirty="0" err="1"/>
              <a:t>endikasyonlarda</a:t>
            </a:r>
            <a:r>
              <a:rPr lang="tr-TR" sz="1600" dirty="0"/>
              <a:t> </a:t>
            </a:r>
            <a:r>
              <a:rPr lang="tr-TR" sz="1600" dirty="0" err="1"/>
              <a:t>endikedir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93192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05B1F4A-2625-2143-91F9-D643FA7F5E30}"/>
              </a:ext>
            </a:extLst>
          </p:cNvPr>
          <p:cNvSpPr/>
          <p:nvPr/>
        </p:nvSpPr>
        <p:spPr>
          <a:xfrm>
            <a:off x="377687" y="1192694"/>
            <a:ext cx="3419061" cy="260405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2000" b="1" u="sng" dirty="0"/>
              <a:t>Toplum kaynaklı </a:t>
            </a:r>
            <a:r>
              <a:rPr lang="tr-TR" sz="2000" b="1" u="sng" dirty="0" err="1"/>
              <a:t>pnömoni</a:t>
            </a:r>
            <a:endParaRPr lang="tr-TR" sz="2000" b="1" u="sng" dirty="0"/>
          </a:p>
          <a:p>
            <a:pPr algn="ctr"/>
            <a:endParaRPr lang="tr-TR" dirty="0"/>
          </a:p>
          <a:p>
            <a:pPr algn="ctr"/>
            <a:r>
              <a:rPr lang="tr-TR" dirty="0" err="1"/>
              <a:t>Cefotaxime</a:t>
            </a:r>
            <a:endParaRPr lang="tr-TR" dirty="0"/>
          </a:p>
          <a:p>
            <a:pPr algn="ctr"/>
            <a:r>
              <a:rPr lang="tr-TR" dirty="0" err="1"/>
              <a:t>Seftriakson</a:t>
            </a:r>
            <a:endParaRPr lang="tr-TR" dirty="0"/>
          </a:p>
          <a:p>
            <a:pPr algn="ctr"/>
            <a:r>
              <a:rPr lang="tr-TR" dirty="0"/>
              <a:t>Veya</a:t>
            </a:r>
          </a:p>
          <a:p>
            <a:pPr algn="ctr"/>
            <a:r>
              <a:rPr lang="tr-TR" dirty="0" err="1"/>
              <a:t>Ampisillin</a:t>
            </a:r>
            <a:r>
              <a:rPr lang="tr-TR" dirty="0"/>
              <a:t>+ </a:t>
            </a:r>
            <a:r>
              <a:rPr lang="tr-TR" dirty="0" err="1"/>
              <a:t>Azitromisin</a:t>
            </a:r>
            <a:r>
              <a:rPr lang="tr-TR" dirty="0"/>
              <a:t> veya </a:t>
            </a:r>
            <a:r>
              <a:rPr lang="tr-TR" dirty="0" err="1"/>
              <a:t>eritromisin</a:t>
            </a:r>
            <a:endParaRPr lang="tr-TR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1CAACD2-BC90-C440-9A26-896C6FA9D770}"/>
              </a:ext>
            </a:extLst>
          </p:cNvPr>
          <p:cNvSpPr/>
          <p:nvPr/>
        </p:nvSpPr>
        <p:spPr>
          <a:xfrm>
            <a:off x="377687" y="4068415"/>
            <a:ext cx="3419061" cy="260405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2000" b="1" u="sng" dirty="0"/>
              <a:t>Hastaneden bulaşan </a:t>
            </a:r>
            <a:r>
              <a:rPr lang="tr-TR" sz="2000" b="1" u="sng" dirty="0" err="1"/>
              <a:t>pnömoni</a:t>
            </a:r>
            <a:endParaRPr lang="tr-TR" sz="2000" b="1" u="sng" dirty="0"/>
          </a:p>
          <a:p>
            <a:pPr algn="ctr"/>
            <a:endParaRPr lang="tr-TR" dirty="0"/>
          </a:p>
          <a:p>
            <a:pPr algn="ctr"/>
            <a:r>
              <a:rPr lang="tr-TR" dirty="0"/>
              <a:t>Düşük risk; </a:t>
            </a:r>
            <a:r>
              <a:rPr lang="tr-TR" dirty="0" err="1"/>
              <a:t>Piperasillin</a:t>
            </a:r>
            <a:r>
              <a:rPr lang="tr-TR" dirty="0"/>
              <a:t>, </a:t>
            </a:r>
            <a:r>
              <a:rPr lang="tr-TR" dirty="0" err="1"/>
              <a:t>meropenem</a:t>
            </a:r>
            <a:r>
              <a:rPr lang="tr-TR" dirty="0"/>
              <a:t>,</a:t>
            </a:r>
          </a:p>
          <a:p>
            <a:pPr algn="ctr"/>
            <a:r>
              <a:rPr lang="tr-TR" dirty="0"/>
              <a:t>Yüksek risk; </a:t>
            </a:r>
            <a:r>
              <a:rPr lang="tr-TR" dirty="0" err="1"/>
              <a:t>Vankomisin</a:t>
            </a:r>
            <a:r>
              <a:rPr lang="tr-TR" dirty="0"/>
              <a:t>, </a:t>
            </a:r>
            <a:r>
              <a:rPr lang="tr-TR" dirty="0" err="1"/>
              <a:t>quinolon</a:t>
            </a:r>
            <a:r>
              <a:rPr lang="tr-TR" dirty="0"/>
              <a:t> , </a:t>
            </a:r>
            <a:r>
              <a:rPr lang="tr-TR" dirty="0" err="1"/>
              <a:t>aminoglikosit</a:t>
            </a:r>
            <a:r>
              <a:rPr lang="tr-TR" dirty="0"/>
              <a:t>+ </a:t>
            </a:r>
            <a:r>
              <a:rPr lang="tr-TR" dirty="0" err="1"/>
              <a:t>betalaktam</a:t>
            </a:r>
            <a:endParaRPr lang="tr-TR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0FC875C-B4DD-F245-A639-C38DC1B8A803}"/>
              </a:ext>
            </a:extLst>
          </p:cNvPr>
          <p:cNvSpPr/>
          <p:nvPr/>
        </p:nvSpPr>
        <p:spPr>
          <a:xfrm>
            <a:off x="4625008" y="1192694"/>
            <a:ext cx="3419061" cy="260405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2000" b="1" u="sng" dirty="0" err="1"/>
              <a:t>Korioamnionit</a:t>
            </a:r>
            <a:endParaRPr lang="tr-TR" sz="2000" b="1" u="sng" dirty="0"/>
          </a:p>
          <a:p>
            <a:pPr algn="ctr"/>
            <a:endParaRPr lang="tr-TR" dirty="0"/>
          </a:p>
          <a:p>
            <a:pPr algn="ctr"/>
            <a:r>
              <a:rPr lang="tr-TR" dirty="0" err="1"/>
              <a:t>Ampisillin</a:t>
            </a:r>
            <a:r>
              <a:rPr lang="tr-TR" dirty="0"/>
              <a:t>+ </a:t>
            </a:r>
            <a:r>
              <a:rPr lang="tr-TR" dirty="0" err="1"/>
              <a:t>gentamisin</a:t>
            </a:r>
            <a:endParaRPr lang="tr-TR" dirty="0"/>
          </a:p>
          <a:p>
            <a:pPr algn="ctr"/>
            <a:endParaRPr lang="tr-TR" dirty="0"/>
          </a:p>
          <a:p>
            <a:pPr algn="ctr"/>
            <a:r>
              <a:rPr lang="tr-TR" dirty="0" err="1"/>
              <a:t>Klindomisin</a:t>
            </a:r>
            <a:r>
              <a:rPr lang="tr-TR" dirty="0"/>
              <a:t> veya </a:t>
            </a:r>
            <a:r>
              <a:rPr lang="tr-TR" dirty="0" err="1"/>
              <a:t>metranidozol</a:t>
            </a:r>
            <a:r>
              <a:rPr lang="tr-TR" dirty="0"/>
              <a:t> eğer CS gerekiyorsa eklenir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4ABD6E18-8958-2E4F-821B-0891360C1B80}"/>
              </a:ext>
            </a:extLst>
          </p:cNvPr>
          <p:cNvSpPr/>
          <p:nvPr/>
        </p:nvSpPr>
        <p:spPr>
          <a:xfrm>
            <a:off x="4625008" y="4068415"/>
            <a:ext cx="3419061" cy="260405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2000" b="1" u="sng" dirty="0" err="1"/>
              <a:t>Endometrit</a:t>
            </a:r>
            <a:endParaRPr lang="tr-TR" sz="2000" b="1" u="sng" dirty="0"/>
          </a:p>
          <a:p>
            <a:pPr algn="ctr"/>
            <a:endParaRPr lang="tr-TR" dirty="0"/>
          </a:p>
          <a:p>
            <a:pPr algn="ctr"/>
            <a:r>
              <a:rPr lang="tr-TR" dirty="0" err="1"/>
              <a:t>Ampisillin</a:t>
            </a:r>
            <a:r>
              <a:rPr lang="tr-TR" dirty="0"/>
              <a:t>, </a:t>
            </a:r>
            <a:r>
              <a:rPr lang="tr-TR" dirty="0" err="1"/>
              <a:t>gentamisin</a:t>
            </a:r>
            <a:r>
              <a:rPr lang="tr-TR" dirty="0"/>
              <a:t> + </a:t>
            </a:r>
            <a:r>
              <a:rPr lang="tr-TR" dirty="0" err="1"/>
              <a:t>metranidozole</a:t>
            </a:r>
            <a:endParaRPr lang="tr-TR" dirty="0"/>
          </a:p>
          <a:p>
            <a:pPr algn="ctr"/>
            <a:r>
              <a:rPr lang="tr-TR" dirty="0"/>
              <a:t>Veya</a:t>
            </a:r>
          </a:p>
          <a:p>
            <a:pPr algn="ctr"/>
            <a:r>
              <a:rPr lang="tr-TR" dirty="0" err="1"/>
              <a:t>Sefotaksim</a:t>
            </a:r>
            <a:r>
              <a:rPr lang="tr-TR" dirty="0"/>
              <a:t> </a:t>
            </a:r>
          </a:p>
          <a:p>
            <a:pPr algn="ctr"/>
            <a:r>
              <a:rPr lang="tr-TR" dirty="0" err="1"/>
              <a:t>Seftriakson+metronidazol</a:t>
            </a:r>
            <a:endParaRPr lang="tr-TR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332086-F627-D544-BE34-11FDDD929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0"/>
            <a:ext cx="7088400" cy="85063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3600" dirty="0"/>
              <a:t>SMFM </a:t>
            </a:r>
            <a:r>
              <a:rPr lang="tr-TR" sz="3600" dirty="0" err="1"/>
              <a:t>Consult</a:t>
            </a:r>
            <a:r>
              <a:rPr lang="tr-TR" sz="3600" dirty="0"/>
              <a:t> Series : Önerileri -2019</a:t>
            </a:r>
          </a:p>
        </p:txBody>
      </p:sp>
    </p:spTree>
    <p:extLst>
      <p:ext uri="{BB962C8B-B14F-4D97-AF65-F5344CB8AC3E}">
        <p14:creationId xmlns:p14="http://schemas.microsoft.com/office/powerpoint/2010/main" val="912191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F4950-AC3F-9043-8315-AA4FA221FBA1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WHO ÖNERİLERİ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DA23AF6-1205-6A4B-89A9-ECFEECD12E75}"/>
              </a:ext>
            </a:extLst>
          </p:cNvPr>
          <p:cNvGrpSpPr/>
          <p:nvPr/>
        </p:nvGrpSpPr>
        <p:grpSpPr>
          <a:xfrm>
            <a:off x="290617" y="1160283"/>
            <a:ext cx="8157831" cy="637884"/>
            <a:chOff x="290617" y="1160283"/>
            <a:chExt cx="8157831" cy="637884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11638B88-B71B-574D-8ECA-3407EF34F76D}"/>
                </a:ext>
              </a:extLst>
            </p:cNvPr>
            <p:cNvSpPr txBox="1">
              <a:spLocks/>
            </p:cNvSpPr>
            <p:nvPr/>
          </p:nvSpPr>
          <p:spPr>
            <a:xfrm>
              <a:off x="290617" y="1222167"/>
              <a:ext cx="7088400" cy="57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82500" lnSpcReduction="1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Vajinal doğum öncesi rutin </a:t>
              </a:r>
              <a:r>
                <a:rPr lang="tr-TR" dirty="0" err="1"/>
                <a:t>perineal</a:t>
              </a:r>
              <a:r>
                <a:rPr lang="tr-TR" dirty="0"/>
                <a:t> tıraş  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8192ED3-258A-C543-BA23-A3E230291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0333" y="1160283"/>
              <a:ext cx="628115" cy="628115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45505E2-AF36-4944-A4D4-0208554E3333}"/>
              </a:ext>
            </a:extLst>
          </p:cNvPr>
          <p:cNvGrpSpPr/>
          <p:nvPr/>
        </p:nvGrpSpPr>
        <p:grpSpPr>
          <a:xfrm>
            <a:off x="290617" y="1959309"/>
            <a:ext cx="8157830" cy="628115"/>
            <a:chOff x="290617" y="1959309"/>
            <a:chExt cx="8157830" cy="628115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B81B9176-D991-C24D-952F-8A224BF2E52C}"/>
                </a:ext>
              </a:extLst>
            </p:cNvPr>
            <p:cNvSpPr txBox="1">
              <a:spLocks/>
            </p:cNvSpPr>
            <p:nvPr/>
          </p:nvSpPr>
          <p:spPr>
            <a:xfrm>
              <a:off x="290617" y="2011424"/>
              <a:ext cx="7088400" cy="57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900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Dijital vajinal muayene 4 </a:t>
              </a:r>
              <a:r>
                <a:rPr lang="tr-TR" dirty="0" err="1"/>
                <a:t>st</a:t>
              </a:r>
              <a:r>
                <a:rPr lang="tr-TR" dirty="0"/>
                <a:t> ara ile 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0F6B05C-DD94-894C-815A-F896C81D8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0332" y="1959309"/>
              <a:ext cx="628115" cy="62811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8EC68D-A745-DA43-B6D0-849C2A7DC1E3}"/>
              </a:ext>
            </a:extLst>
          </p:cNvPr>
          <p:cNvGrpSpPr/>
          <p:nvPr/>
        </p:nvGrpSpPr>
        <p:grpSpPr>
          <a:xfrm>
            <a:off x="273585" y="2759398"/>
            <a:ext cx="8174862" cy="628115"/>
            <a:chOff x="273585" y="2759398"/>
            <a:chExt cx="8174862" cy="628115"/>
          </a:xfrm>
        </p:grpSpPr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5AE90E59-E16B-654D-9512-7CE8DE8643AC}"/>
                </a:ext>
              </a:extLst>
            </p:cNvPr>
            <p:cNvSpPr txBox="1">
              <a:spLocks/>
            </p:cNvSpPr>
            <p:nvPr/>
          </p:nvSpPr>
          <p:spPr>
            <a:xfrm>
              <a:off x="273585" y="2764099"/>
              <a:ext cx="7088400" cy="57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600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Doğum sırasında rutin </a:t>
              </a:r>
              <a:r>
                <a:rPr lang="tr-TR" dirty="0" err="1"/>
                <a:t>betadin</a:t>
              </a:r>
              <a:r>
                <a:rPr lang="tr-TR" dirty="0"/>
                <a:t> ile vajinal temizleme 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C3A0F05-60B4-5E48-A14F-E95EF6C63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0332" y="2759398"/>
              <a:ext cx="628115" cy="628115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EF3E469-DC59-8E46-9579-AA87795A8577}"/>
              </a:ext>
            </a:extLst>
          </p:cNvPr>
          <p:cNvGrpSpPr/>
          <p:nvPr/>
        </p:nvGrpSpPr>
        <p:grpSpPr>
          <a:xfrm>
            <a:off x="307646" y="3387513"/>
            <a:ext cx="8140801" cy="697206"/>
            <a:chOff x="307646" y="3387513"/>
            <a:chExt cx="8140801" cy="697206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C620F5CD-1976-1444-8DD1-8B64F4AC5916}"/>
                </a:ext>
              </a:extLst>
            </p:cNvPr>
            <p:cNvSpPr txBox="1">
              <a:spLocks/>
            </p:cNvSpPr>
            <p:nvPr/>
          </p:nvSpPr>
          <p:spPr>
            <a:xfrm>
              <a:off x="307646" y="3508719"/>
              <a:ext cx="7054339" cy="57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450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2 ve 3. </a:t>
              </a:r>
              <a:r>
                <a:rPr lang="tr-TR" dirty="0" err="1"/>
                <a:t>trimesterde</a:t>
              </a:r>
              <a:r>
                <a:rPr lang="tr-TR" dirty="0"/>
                <a:t> tüm düşük risk gebelere </a:t>
              </a:r>
              <a:r>
                <a:rPr lang="tr-TR" dirty="0" err="1"/>
                <a:t>antibiyoterapi</a:t>
              </a:r>
              <a:r>
                <a:rPr lang="tr-TR" dirty="0"/>
                <a:t> </a:t>
              </a:r>
              <a:r>
                <a:rPr lang="tr-TR" dirty="0" err="1"/>
                <a:t>profilaksisi</a:t>
              </a:r>
              <a:r>
                <a:rPr lang="tr-TR" dirty="0"/>
                <a:t> 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730AEA4-1D7E-4B4F-BF40-C4BD84803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0332" y="3387513"/>
              <a:ext cx="628115" cy="628115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911CDA5-AD7C-3740-AA11-A2B56B9335AA}"/>
              </a:ext>
            </a:extLst>
          </p:cNvPr>
          <p:cNvGrpSpPr/>
          <p:nvPr/>
        </p:nvGrpSpPr>
        <p:grpSpPr>
          <a:xfrm>
            <a:off x="308856" y="4158994"/>
            <a:ext cx="8102746" cy="670345"/>
            <a:chOff x="308856" y="4158994"/>
            <a:chExt cx="8102746" cy="670345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075E04D5-145B-0B4F-BDD0-BF0F33BE8CB6}"/>
                </a:ext>
              </a:extLst>
            </p:cNvPr>
            <p:cNvSpPr txBox="1">
              <a:spLocks/>
            </p:cNvSpPr>
            <p:nvPr/>
          </p:nvSpPr>
          <p:spPr>
            <a:xfrm>
              <a:off x="308856" y="4253339"/>
              <a:ext cx="7088400" cy="57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750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PROM antibiyotik tedavisi önerilmemektedir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9CA78F6-09BC-9646-BB59-822982939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83487" y="4158994"/>
              <a:ext cx="628115" cy="628115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191BD39-16C2-334D-93AB-DF23A5805B5F}"/>
              </a:ext>
            </a:extLst>
          </p:cNvPr>
          <p:cNvGrpSpPr/>
          <p:nvPr/>
        </p:nvGrpSpPr>
        <p:grpSpPr>
          <a:xfrm>
            <a:off x="345701" y="4888245"/>
            <a:ext cx="8102746" cy="670345"/>
            <a:chOff x="308856" y="4158994"/>
            <a:chExt cx="8102746" cy="670345"/>
          </a:xfrm>
        </p:grpSpPr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CFF8622C-0E3E-0F4A-8BB2-684DA79BF35B}"/>
                </a:ext>
              </a:extLst>
            </p:cNvPr>
            <p:cNvSpPr txBox="1">
              <a:spLocks/>
            </p:cNvSpPr>
            <p:nvPr/>
          </p:nvSpPr>
          <p:spPr>
            <a:xfrm>
              <a:off x="308856" y="4253339"/>
              <a:ext cx="7088400" cy="57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525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Plasenta elle çıkarılanlara antibiyotik tedavisi önerilmemektedir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00F9151-EDB1-D843-9D09-E1F5AD0E7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83487" y="4158994"/>
              <a:ext cx="628115" cy="628115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E5B5D1-660A-0F4E-9646-4A7650B1DA28}"/>
              </a:ext>
            </a:extLst>
          </p:cNvPr>
          <p:cNvGrpSpPr/>
          <p:nvPr/>
        </p:nvGrpSpPr>
        <p:grpSpPr>
          <a:xfrm>
            <a:off x="345701" y="5738064"/>
            <a:ext cx="8102746" cy="670345"/>
            <a:chOff x="308856" y="4158994"/>
            <a:chExt cx="8102746" cy="670345"/>
          </a:xfrm>
        </p:grpSpPr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C3BF0CCA-A143-2341-99BF-5ED15E3A5255}"/>
                </a:ext>
              </a:extLst>
            </p:cNvPr>
            <p:cNvSpPr txBox="1">
              <a:spLocks/>
            </p:cNvSpPr>
            <p:nvPr/>
          </p:nvSpPr>
          <p:spPr>
            <a:xfrm>
              <a:off x="308856" y="4253339"/>
              <a:ext cx="7088400" cy="57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525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 err="1"/>
                <a:t>Epizyotomi</a:t>
              </a:r>
              <a:r>
                <a:rPr lang="tr-TR" dirty="0"/>
                <a:t> yapılanlara antibiyotik tedavisi önerilmemektedir</a:t>
              </a: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B46D771-25EB-A441-A29E-2189C343B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83487" y="4158994"/>
              <a:ext cx="628115" cy="6281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699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0666402-1E9F-6D45-93E6-496E72362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4" y="0"/>
            <a:ext cx="9004852" cy="667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7D73BD0-CD41-0F4D-965C-528F1793C7FB}"/>
              </a:ext>
            </a:extLst>
          </p:cNvPr>
          <p:cNvGrpSpPr/>
          <p:nvPr/>
        </p:nvGrpSpPr>
        <p:grpSpPr>
          <a:xfrm>
            <a:off x="771329" y="1218906"/>
            <a:ext cx="8148379" cy="958812"/>
            <a:chOff x="307644" y="6179079"/>
            <a:chExt cx="8148379" cy="958812"/>
          </a:xfrm>
        </p:grpSpPr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816966B9-E044-FE4D-AAE3-B77A8F5FB4A1}"/>
                </a:ext>
              </a:extLst>
            </p:cNvPr>
            <p:cNvSpPr txBox="1">
              <a:spLocks/>
            </p:cNvSpPr>
            <p:nvPr/>
          </p:nvSpPr>
          <p:spPr>
            <a:xfrm>
              <a:off x="307644" y="6370485"/>
              <a:ext cx="7054339" cy="576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750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PPROM antibiyotik tedavisi önerilmektedir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756D4D9-B6D1-954D-B440-A399ADBF5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1473" y="6179079"/>
              <a:ext cx="954550" cy="958812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793AF6-326C-D046-A9F0-4CD26B38F9D1}"/>
              </a:ext>
            </a:extLst>
          </p:cNvPr>
          <p:cNvGrpSpPr/>
          <p:nvPr/>
        </p:nvGrpSpPr>
        <p:grpSpPr>
          <a:xfrm>
            <a:off x="771329" y="1994365"/>
            <a:ext cx="8148379" cy="958812"/>
            <a:chOff x="307645" y="4836662"/>
            <a:chExt cx="8148379" cy="958812"/>
          </a:xfrm>
        </p:grpSpPr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E599E5BF-32ED-1E42-A163-0142CF0B9D03}"/>
                </a:ext>
              </a:extLst>
            </p:cNvPr>
            <p:cNvSpPr txBox="1">
              <a:spLocks/>
            </p:cNvSpPr>
            <p:nvPr/>
          </p:nvSpPr>
          <p:spPr>
            <a:xfrm>
              <a:off x="307645" y="5028068"/>
              <a:ext cx="7054339" cy="576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525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3. ve 4. derece </a:t>
              </a:r>
              <a:r>
                <a:rPr lang="tr-TR" dirty="0" err="1"/>
                <a:t>perineal</a:t>
              </a:r>
              <a:r>
                <a:rPr lang="tr-TR" dirty="0"/>
                <a:t> yırtığa antibiyotik önerilmektedir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2644F40-C1E9-0141-8E27-2EB1489F74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1474" y="4836662"/>
              <a:ext cx="954550" cy="958812"/>
            </a:xfrm>
            <a:prstGeom prst="rect">
              <a:avLst/>
            </a:prstGeom>
          </p:spPr>
        </p:pic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D060C183-C856-1941-B7ED-DC9107583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274638"/>
            <a:ext cx="7088400" cy="576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WHO ÖNERİLERİ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DEA1207-FD92-1B43-A2D0-9A165500D473}"/>
              </a:ext>
            </a:extLst>
          </p:cNvPr>
          <p:cNvGrpSpPr/>
          <p:nvPr/>
        </p:nvGrpSpPr>
        <p:grpSpPr>
          <a:xfrm>
            <a:off x="764445" y="2940117"/>
            <a:ext cx="8148379" cy="958812"/>
            <a:chOff x="307645" y="4836662"/>
            <a:chExt cx="8148379" cy="958812"/>
          </a:xfrm>
        </p:grpSpPr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A24E01C9-89AA-D745-9539-D81104DD0E50}"/>
                </a:ext>
              </a:extLst>
            </p:cNvPr>
            <p:cNvSpPr txBox="1">
              <a:spLocks/>
            </p:cNvSpPr>
            <p:nvPr/>
          </p:nvSpPr>
          <p:spPr>
            <a:xfrm>
              <a:off x="307645" y="5028068"/>
              <a:ext cx="7054339" cy="576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675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CS öncesi </a:t>
              </a:r>
              <a:r>
                <a:rPr lang="tr-TR" dirty="0" err="1"/>
                <a:t>betadin</a:t>
              </a:r>
              <a:r>
                <a:rPr lang="tr-TR" dirty="0"/>
                <a:t> ile </a:t>
              </a:r>
              <a:r>
                <a:rPr lang="tr-TR" dirty="0" err="1"/>
                <a:t>vaginal</a:t>
              </a:r>
              <a:r>
                <a:rPr lang="tr-TR" dirty="0"/>
                <a:t> temizlik yapılması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52B62C6-72FF-3C46-80D3-058D3F37F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1474" y="4836662"/>
              <a:ext cx="954550" cy="95881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9273D18-A253-634C-B3B5-58BC92B1BCFD}"/>
              </a:ext>
            </a:extLst>
          </p:cNvPr>
          <p:cNvGrpSpPr/>
          <p:nvPr/>
        </p:nvGrpSpPr>
        <p:grpSpPr>
          <a:xfrm>
            <a:off x="771329" y="3906982"/>
            <a:ext cx="8148379" cy="958812"/>
            <a:chOff x="307645" y="4836662"/>
            <a:chExt cx="8148379" cy="958812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6590DA48-93A5-324D-B952-6FC3F2DECAC7}"/>
                </a:ext>
              </a:extLst>
            </p:cNvPr>
            <p:cNvSpPr txBox="1">
              <a:spLocks/>
            </p:cNvSpPr>
            <p:nvPr/>
          </p:nvSpPr>
          <p:spPr>
            <a:xfrm>
              <a:off x="307645" y="5028068"/>
              <a:ext cx="7054339" cy="576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525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 err="1"/>
                <a:t>Elektif</a:t>
              </a:r>
              <a:r>
                <a:rPr lang="tr-TR" dirty="0"/>
                <a:t> veya acil CS öncesinde antibiyotik önerilmektedir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42CFF88-591C-7744-9619-F757B4670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1474" y="4836662"/>
              <a:ext cx="954550" cy="958812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54217B6-D2CF-A44A-93DA-380C0D991A24}"/>
              </a:ext>
            </a:extLst>
          </p:cNvPr>
          <p:cNvGrpSpPr/>
          <p:nvPr/>
        </p:nvGrpSpPr>
        <p:grpSpPr>
          <a:xfrm>
            <a:off x="789588" y="4873847"/>
            <a:ext cx="8148379" cy="958812"/>
            <a:chOff x="307645" y="4836662"/>
            <a:chExt cx="8148379" cy="958812"/>
          </a:xfrm>
        </p:grpSpPr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5F21DE24-0FEB-5D4F-9447-843FEA92C967}"/>
                </a:ext>
              </a:extLst>
            </p:cNvPr>
            <p:cNvSpPr txBox="1">
              <a:spLocks/>
            </p:cNvSpPr>
            <p:nvPr/>
          </p:nvSpPr>
          <p:spPr>
            <a:xfrm>
              <a:off x="307645" y="5028068"/>
              <a:ext cx="7054339" cy="576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600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CS cilt </a:t>
              </a:r>
              <a:r>
                <a:rPr lang="tr-TR" dirty="0" err="1"/>
                <a:t>insizyonundan</a:t>
              </a:r>
              <a:r>
                <a:rPr lang="tr-TR" dirty="0"/>
                <a:t> önce antibiyotik verilmelidir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2F11D35-D9D8-FC4E-81D7-882C0AE26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1474" y="4836662"/>
              <a:ext cx="954550" cy="958812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A66EEC5-B95E-9B4E-8B30-1C0280FEBF0C}"/>
              </a:ext>
            </a:extLst>
          </p:cNvPr>
          <p:cNvGrpSpPr/>
          <p:nvPr/>
        </p:nvGrpSpPr>
        <p:grpSpPr>
          <a:xfrm>
            <a:off x="789588" y="5628193"/>
            <a:ext cx="8148379" cy="958812"/>
            <a:chOff x="307645" y="4836662"/>
            <a:chExt cx="8148379" cy="958812"/>
          </a:xfrm>
        </p:grpSpPr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DAD94B6E-CF88-7341-B935-6EBE5345ED9A}"/>
                </a:ext>
              </a:extLst>
            </p:cNvPr>
            <p:cNvSpPr txBox="1">
              <a:spLocks/>
            </p:cNvSpPr>
            <p:nvPr/>
          </p:nvSpPr>
          <p:spPr>
            <a:xfrm>
              <a:off x="307645" y="5028068"/>
              <a:ext cx="7054339" cy="576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rmAutofit fontScale="60000" lnSpcReduction="20000"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r-TR" dirty="0"/>
                <a:t>CS öncesi </a:t>
              </a:r>
              <a:r>
                <a:rPr lang="tr-TR" dirty="0" err="1"/>
                <a:t>sefalosporin</a:t>
              </a:r>
              <a:r>
                <a:rPr lang="tr-TR" dirty="0"/>
                <a:t> veya </a:t>
              </a:r>
              <a:r>
                <a:rPr lang="tr-TR" dirty="0" err="1"/>
                <a:t>penisillin</a:t>
              </a:r>
              <a:r>
                <a:rPr lang="tr-TR" dirty="0"/>
                <a:t> önerilmektedir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4D81D40-B647-3343-957C-931B4F5BD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1474" y="4836662"/>
              <a:ext cx="954550" cy="9588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339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E38FC81-E4B8-4E44-AE75-236BB8516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0" y="139148"/>
            <a:ext cx="7899227" cy="71149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r-TR" sz="2600" dirty="0"/>
              <a:t>SEPSİSDEN MATERNAL ÖLÜM NASIL ÖNLENEBİLİR?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CD8BF2-658C-014C-8B22-8CE4D7A6A3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261" y="2720838"/>
            <a:ext cx="2915478" cy="1530626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F039F23-BD5A-1048-B0F2-12D832E9C0D1}"/>
              </a:ext>
            </a:extLst>
          </p:cNvPr>
          <p:cNvSpPr/>
          <p:nvPr/>
        </p:nvSpPr>
        <p:spPr>
          <a:xfrm>
            <a:off x="178905" y="1093304"/>
            <a:ext cx="2557670" cy="218660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/>
              <a:t>Cerrahi yer enfeksiyonu</a:t>
            </a:r>
          </a:p>
          <a:p>
            <a:pPr marL="285750" indent="-285750" algn="ctr">
              <a:buFontTx/>
              <a:buChar char="-"/>
            </a:pPr>
            <a:r>
              <a:rPr lang="tr-TR" dirty="0" err="1"/>
              <a:t>Preop</a:t>
            </a:r>
            <a:r>
              <a:rPr lang="tr-TR" dirty="0"/>
              <a:t> el yıkama</a:t>
            </a:r>
          </a:p>
          <a:p>
            <a:pPr marL="285750" indent="-285750" algn="ctr">
              <a:buFontTx/>
              <a:buChar char="-"/>
            </a:pPr>
            <a:r>
              <a:rPr lang="tr-TR" dirty="0"/>
              <a:t>El </a:t>
            </a:r>
            <a:r>
              <a:rPr lang="tr-TR" dirty="0" err="1"/>
              <a:t>hiyjeni</a:t>
            </a:r>
            <a:endParaRPr lang="tr-TR" dirty="0"/>
          </a:p>
          <a:p>
            <a:pPr marL="285750" indent="-285750" algn="ctr">
              <a:buFontTx/>
              <a:buChar char="-"/>
            </a:pPr>
            <a:r>
              <a:rPr lang="tr-TR" dirty="0"/>
              <a:t>Cerrahi maske</a:t>
            </a:r>
          </a:p>
          <a:p>
            <a:pPr marL="285750" indent="-285750" algn="ctr">
              <a:buFontTx/>
              <a:buChar char="-"/>
            </a:pPr>
            <a:r>
              <a:rPr lang="tr-TR" dirty="0"/>
              <a:t>Aseptik teknik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45F6A3E-67E1-1F46-865A-9D7CE98BEA1E}"/>
              </a:ext>
            </a:extLst>
          </p:cNvPr>
          <p:cNvSpPr/>
          <p:nvPr/>
        </p:nvSpPr>
        <p:spPr>
          <a:xfrm>
            <a:off x="178905" y="4251464"/>
            <a:ext cx="2557670" cy="21866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/>
              <a:t>Sezaryen Doğum</a:t>
            </a:r>
          </a:p>
          <a:p>
            <a:pPr marL="285750" indent="-285750" algn="ctr">
              <a:buFontTx/>
              <a:buChar char="-"/>
            </a:pPr>
            <a:r>
              <a:rPr lang="tr-TR" dirty="0"/>
              <a:t>Gereksiz </a:t>
            </a:r>
            <a:r>
              <a:rPr lang="tr-TR" dirty="0" err="1"/>
              <a:t>vaginal</a:t>
            </a:r>
            <a:r>
              <a:rPr lang="tr-TR" dirty="0"/>
              <a:t> muayeneden kaçın</a:t>
            </a:r>
          </a:p>
          <a:p>
            <a:pPr marL="285750" indent="-285750" algn="ctr">
              <a:buFontTx/>
              <a:buChar char="-"/>
            </a:pPr>
            <a:r>
              <a:rPr lang="tr-TR" dirty="0" err="1"/>
              <a:t>Antibioterapi</a:t>
            </a:r>
            <a:r>
              <a:rPr lang="tr-TR" dirty="0"/>
              <a:t> CS öncesi</a:t>
            </a:r>
          </a:p>
          <a:p>
            <a:pPr marL="285750" indent="-285750" algn="ctr">
              <a:buFontTx/>
              <a:buChar char="-"/>
            </a:pPr>
            <a:r>
              <a:rPr lang="tr-TR" dirty="0"/>
              <a:t>Mesane bakımı</a:t>
            </a:r>
          </a:p>
          <a:p>
            <a:pPr marL="285750" indent="-285750" algn="ctr">
              <a:buFontTx/>
              <a:buChar char="-"/>
            </a:pPr>
            <a:r>
              <a:rPr lang="tr-TR" dirty="0" err="1"/>
              <a:t>Preop</a:t>
            </a:r>
            <a:r>
              <a:rPr lang="tr-TR" dirty="0"/>
              <a:t> cerrahi yer temizliği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5AA741E-CD11-E04D-8CAE-CDBD6710561B}"/>
              </a:ext>
            </a:extLst>
          </p:cNvPr>
          <p:cNvSpPr/>
          <p:nvPr/>
        </p:nvSpPr>
        <p:spPr>
          <a:xfrm>
            <a:off x="6029739" y="4251464"/>
            <a:ext cx="2557670" cy="218660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 err="1"/>
              <a:t>Perianal</a:t>
            </a:r>
            <a:r>
              <a:rPr lang="tr-TR" b="1" u="sng" dirty="0"/>
              <a:t> </a:t>
            </a:r>
            <a:r>
              <a:rPr lang="tr-TR" b="1" u="sng" dirty="0" err="1"/>
              <a:t>infeksiyon</a:t>
            </a:r>
            <a:endParaRPr lang="tr-TR" b="1" u="sng" dirty="0"/>
          </a:p>
          <a:p>
            <a:pPr marL="285750" indent="-285750" algn="ctr">
              <a:buFontTx/>
              <a:buChar char="-"/>
            </a:pPr>
            <a:r>
              <a:rPr lang="tr-TR" dirty="0"/>
              <a:t>Uygun antibiyotik</a:t>
            </a:r>
          </a:p>
          <a:p>
            <a:pPr marL="285750" indent="-285750" algn="ctr">
              <a:buFontTx/>
              <a:buChar char="-"/>
            </a:pPr>
            <a:r>
              <a:rPr lang="tr-TR" dirty="0" err="1"/>
              <a:t>Epizyotomi</a:t>
            </a:r>
            <a:r>
              <a:rPr lang="tr-TR" dirty="0"/>
              <a:t> bakımı</a:t>
            </a:r>
          </a:p>
          <a:p>
            <a:pPr marL="285750" indent="-285750" algn="ctr">
              <a:buFontTx/>
              <a:buChar char="-"/>
            </a:pPr>
            <a:r>
              <a:rPr lang="tr-TR" dirty="0"/>
              <a:t>BT gerekli ise (</a:t>
            </a:r>
            <a:r>
              <a:rPr lang="tr-TR" dirty="0" err="1"/>
              <a:t>Necrotizing</a:t>
            </a:r>
            <a:r>
              <a:rPr lang="tr-TR" dirty="0"/>
              <a:t> </a:t>
            </a:r>
            <a:r>
              <a:rPr lang="tr-TR" dirty="0" err="1"/>
              <a:t>Facilitis</a:t>
            </a:r>
            <a:r>
              <a:rPr lang="tr-TR" dirty="0"/>
              <a:t>?)</a:t>
            </a:r>
          </a:p>
          <a:p>
            <a:pPr marL="285750" indent="-285750" algn="ctr">
              <a:buFontTx/>
              <a:buChar char="-"/>
            </a:pPr>
            <a:r>
              <a:rPr lang="tr-TR" dirty="0"/>
              <a:t>Yara bakımı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2CCF561-ADA7-1644-A27A-EED9E70DAA62}"/>
              </a:ext>
            </a:extLst>
          </p:cNvPr>
          <p:cNvSpPr/>
          <p:nvPr/>
        </p:nvSpPr>
        <p:spPr>
          <a:xfrm>
            <a:off x="6235149" y="1093303"/>
            <a:ext cx="2557670" cy="2186609"/>
          </a:xfrm>
          <a:prstGeom prst="round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/>
              <a:t>UTI, </a:t>
            </a:r>
            <a:r>
              <a:rPr lang="tr-TR" b="1" u="sng" dirty="0" err="1"/>
              <a:t>pelvik</a:t>
            </a:r>
            <a:r>
              <a:rPr lang="tr-TR" b="1" u="sng" dirty="0"/>
              <a:t> </a:t>
            </a:r>
            <a:r>
              <a:rPr lang="tr-TR" b="1" u="sng" dirty="0" err="1"/>
              <a:t>abse</a:t>
            </a:r>
            <a:r>
              <a:rPr lang="tr-TR" b="1" u="sng" dirty="0"/>
              <a:t>, </a:t>
            </a:r>
            <a:r>
              <a:rPr lang="tr-TR" b="1" u="sng" dirty="0" err="1"/>
              <a:t>Mastit</a:t>
            </a:r>
            <a:endParaRPr lang="tr-TR" b="1" u="sng" dirty="0"/>
          </a:p>
          <a:p>
            <a:pPr marL="285750" indent="-285750" algn="ctr">
              <a:buFontTx/>
              <a:buChar char="-"/>
            </a:pPr>
            <a:r>
              <a:rPr lang="tr-TR" dirty="0"/>
              <a:t>Uygun antibiyotik</a:t>
            </a:r>
          </a:p>
          <a:p>
            <a:pPr marL="285750" indent="-285750" algn="ctr">
              <a:buFontTx/>
              <a:buChar char="-"/>
            </a:pPr>
            <a:r>
              <a:rPr lang="tr-TR" dirty="0"/>
              <a:t>Kültür</a:t>
            </a:r>
          </a:p>
        </p:txBody>
      </p:sp>
    </p:spTree>
    <p:extLst>
      <p:ext uri="{BB962C8B-B14F-4D97-AF65-F5344CB8AC3E}">
        <p14:creationId xmlns:p14="http://schemas.microsoft.com/office/powerpoint/2010/main" val="3125866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8A28A3D-AE4B-DC4E-B383-C063FBD3E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11" y="1348471"/>
            <a:ext cx="7993983" cy="516534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6825F84-286C-CF49-8863-34832F571455}"/>
              </a:ext>
            </a:extLst>
          </p:cNvPr>
          <p:cNvSpPr/>
          <p:nvPr/>
        </p:nvSpPr>
        <p:spPr>
          <a:xfrm>
            <a:off x="5583676" y="3560323"/>
            <a:ext cx="875489" cy="77821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7333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7D9318-CF8B-454A-8999-B0ED94582D6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4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9B1B22-79BB-6145-99C7-F66E76073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7972"/>
            <a:ext cx="9144000" cy="3377184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1C1516F-0ECE-B345-9031-EC9636312C6A}"/>
              </a:ext>
            </a:extLst>
          </p:cNvPr>
          <p:cNvSpPr/>
          <p:nvPr/>
        </p:nvSpPr>
        <p:spPr>
          <a:xfrm>
            <a:off x="1769167" y="4651515"/>
            <a:ext cx="7156172" cy="198782"/>
          </a:xfrm>
          <a:prstGeom prst="round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464403-233E-E545-BB66-1718675D5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39" y="38608"/>
            <a:ext cx="8369300" cy="170180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6449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89C02E41-529D-6247-B269-655D5F5AD152}"/>
              </a:ext>
            </a:extLst>
          </p:cNvPr>
          <p:cNvGrpSpPr/>
          <p:nvPr/>
        </p:nvGrpSpPr>
        <p:grpSpPr>
          <a:xfrm>
            <a:off x="318052" y="272920"/>
            <a:ext cx="8128966" cy="6515507"/>
            <a:chOff x="318052" y="272920"/>
            <a:chExt cx="8128966" cy="651550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B039FD4-06AA-8A4D-B0A2-B01B5D40E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3726" y="2716696"/>
              <a:ext cx="2196548" cy="2196548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A40ED70-F57B-ED40-9BD2-CEA8C81AA200}"/>
                </a:ext>
              </a:extLst>
            </p:cNvPr>
            <p:cNvSpPr/>
            <p:nvPr/>
          </p:nvSpPr>
          <p:spPr>
            <a:xfrm>
              <a:off x="597591" y="1225827"/>
              <a:ext cx="1649895" cy="1490869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b="1" dirty="0"/>
                <a:t>Sezaryen 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E1C8956-34D5-E649-AF1D-E15491FC443A}"/>
                </a:ext>
              </a:extLst>
            </p:cNvPr>
            <p:cNvSpPr/>
            <p:nvPr/>
          </p:nvSpPr>
          <p:spPr>
            <a:xfrm>
              <a:off x="2247486" y="5297558"/>
              <a:ext cx="1649895" cy="149086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>
                  <a:solidFill>
                    <a:schemeClr val="bg1">
                      <a:lumMod val="65000"/>
                    </a:schemeClr>
                  </a:solidFill>
                </a:rPr>
                <a:t>Sigara 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43145EB-ABDB-E742-B5D1-6CC44A45A7F6}"/>
                </a:ext>
              </a:extLst>
            </p:cNvPr>
            <p:cNvSpPr/>
            <p:nvPr/>
          </p:nvSpPr>
          <p:spPr>
            <a:xfrm>
              <a:off x="318052" y="3299791"/>
              <a:ext cx="2028825" cy="1997767"/>
            </a:xfrm>
            <a:prstGeom prst="ellipse">
              <a:avLst/>
            </a:prstGeom>
            <a:solidFill>
              <a:srgbClr val="FF2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err="1"/>
                <a:t>Maternal</a:t>
              </a:r>
              <a:r>
                <a:rPr lang="tr-TR" b="1" dirty="0"/>
                <a:t> </a:t>
              </a:r>
              <a:r>
                <a:rPr lang="tr-TR" b="1" dirty="0" err="1"/>
                <a:t>co-morbitite</a:t>
              </a:r>
              <a:r>
                <a:rPr lang="tr-TR" b="1" dirty="0"/>
                <a:t>:</a:t>
              </a:r>
            </a:p>
            <a:p>
              <a:pPr algn="ctr"/>
              <a:r>
                <a:rPr lang="tr-TR" b="1" dirty="0"/>
                <a:t>-DM</a:t>
              </a:r>
            </a:p>
            <a:p>
              <a:pPr algn="ctr"/>
              <a:r>
                <a:rPr lang="tr-TR" b="1" dirty="0"/>
                <a:t>-HT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E976DF0-C164-8842-983E-CD975926E10E}"/>
                </a:ext>
              </a:extLst>
            </p:cNvPr>
            <p:cNvSpPr/>
            <p:nvPr/>
          </p:nvSpPr>
          <p:spPr>
            <a:xfrm>
              <a:off x="3397525" y="272920"/>
              <a:ext cx="1649895" cy="1490869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/>
                <a:t>Uzamış </a:t>
              </a:r>
              <a:r>
                <a:rPr lang="tr-TR" b="1" dirty="0" err="1"/>
                <a:t>travay</a:t>
              </a:r>
              <a:r>
                <a:rPr lang="tr-TR" b="1" dirty="0"/>
                <a:t> 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EBCA88B-6D10-B643-9779-8E1593D91894}"/>
                </a:ext>
              </a:extLst>
            </p:cNvPr>
            <p:cNvSpPr/>
            <p:nvPr/>
          </p:nvSpPr>
          <p:spPr>
            <a:xfrm>
              <a:off x="5978387" y="966595"/>
              <a:ext cx="1847022" cy="159438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err="1"/>
                <a:t>Otoimmün</a:t>
              </a:r>
              <a:r>
                <a:rPr lang="tr-TR" b="1" dirty="0"/>
                <a:t> hastalıklar 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35FAD70-0411-DC43-9169-6D214860BAE0}"/>
                </a:ext>
              </a:extLst>
            </p:cNvPr>
            <p:cNvSpPr/>
            <p:nvPr/>
          </p:nvSpPr>
          <p:spPr>
            <a:xfrm>
              <a:off x="6797123" y="3168925"/>
              <a:ext cx="1649895" cy="149086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err="1"/>
                <a:t>Obesite</a:t>
              </a:r>
              <a:r>
                <a:rPr lang="tr-TR" b="1" dirty="0"/>
                <a:t> 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0335122-E094-8A44-AD78-60F979D919D1}"/>
                </a:ext>
              </a:extLst>
            </p:cNvPr>
            <p:cNvSpPr/>
            <p:nvPr/>
          </p:nvSpPr>
          <p:spPr>
            <a:xfrm>
              <a:off x="5589933" y="5260301"/>
              <a:ext cx="1649895" cy="1490869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/>
                <a:t>Kötü beslenme 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DAEEB9A-0355-7540-9C28-77A905BC5482}"/>
                </a:ext>
              </a:extLst>
            </p:cNvPr>
            <p:cNvCxnSpPr/>
            <p:nvPr/>
          </p:nvCxnSpPr>
          <p:spPr>
            <a:xfrm>
              <a:off x="2346877" y="2146852"/>
              <a:ext cx="1050648" cy="56984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E81660B-6BA0-184F-B35B-905BC115E0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2433" y="3814970"/>
              <a:ext cx="1005092" cy="33130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D6435AA-A760-6747-AA4F-AC52E648D5F2}"/>
                </a:ext>
              </a:extLst>
            </p:cNvPr>
            <p:cNvCxnSpPr>
              <a:cxnSpLocks/>
            </p:cNvCxnSpPr>
            <p:nvPr/>
          </p:nvCxnSpPr>
          <p:spPr>
            <a:xfrm>
              <a:off x="5746475" y="3731335"/>
              <a:ext cx="103884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8E493BC-2F14-AA47-AAE0-5A807FF2B217}"/>
                </a:ext>
              </a:extLst>
            </p:cNvPr>
            <p:cNvCxnSpPr>
              <a:cxnSpLocks/>
            </p:cNvCxnSpPr>
            <p:nvPr/>
          </p:nvCxnSpPr>
          <p:spPr>
            <a:xfrm>
              <a:off x="5746475" y="4901687"/>
              <a:ext cx="339068" cy="34989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A8251DA-A5F8-E540-BDCB-F3C9F12697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2433" y="4933971"/>
              <a:ext cx="401293" cy="31057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709AF6B-D97B-5D46-8E57-097AF3EA5EF4}"/>
                </a:ext>
              </a:extLst>
            </p:cNvPr>
            <p:cNvCxnSpPr>
              <a:cxnSpLocks/>
            </p:cNvCxnSpPr>
            <p:nvPr/>
          </p:nvCxnSpPr>
          <p:spPr>
            <a:xfrm>
              <a:off x="4222472" y="1817634"/>
              <a:ext cx="0" cy="74335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18BF46C-871D-394D-B573-E94B4B72ED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0274" y="2246251"/>
              <a:ext cx="479045" cy="44971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5340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page1image729277728">
            <a:extLst>
              <a:ext uri="{FF2B5EF4-FFF2-40B4-BE49-F238E27FC236}">
                <a16:creationId xmlns:a16="http://schemas.microsoft.com/office/drawing/2014/main" id="{865FEEBB-A4D1-054C-8688-F4893FC9E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231" y="114243"/>
            <a:ext cx="6789906" cy="672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638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32FE81C4-2675-9547-8B7C-7F2E5ECAF779}"/>
              </a:ext>
            </a:extLst>
          </p:cNvPr>
          <p:cNvSpPr/>
          <p:nvPr/>
        </p:nvSpPr>
        <p:spPr>
          <a:xfrm>
            <a:off x="334609" y="3359426"/>
            <a:ext cx="1888439" cy="3061252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4000" b="1" u="sng" dirty="0">
                <a:solidFill>
                  <a:schemeClr val="tx1"/>
                </a:solidFill>
              </a:rPr>
              <a:t>SIRS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T &gt; 38 </a:t>
            </a:r>
            <a:r>
              <a:rPr lang="tr-TR" baseline="30000" dirty="0">
                <a:solidFill>
                  <a:schemeClr val="tx1"/>
                </a:solidFill>
              </a:rPr>
              <a:t>0</a:t>
            </a:r>
            <a:r>
              <a:rPr lang="tr-TR" dirty="0">
                <a:solidFill>
                  <a:schemeClr val="tx1"/>
                </a:solidFill>
              </a:rPr>
              <a:t>C 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&lt; 36 </a:t>
            </a:r>
            <a:r>
              <a:rPr lang="tr-TR" baseline="30000" dirty="0">
                <a:solidFill>
                  <a:schemeClr val="tx1"/>
                </a:solidFill>
              </a:rPr>
              <a:t>0</a:t>
            </a:r>
            <a:r>
              <a:rPr lang="tr-TR" dirty="0">
                <a:solidFill>
                  <a:schemeClr val="tx1"/>
                </a:solidFill>
              </a:rPr>
              <a:t>C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RR &gt; 20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HR &gt; 90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WBC &gt; 12 000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&lt; 4000</a:t>
            </a:r>
          </a:p>
          <a:p>
            <a:pPr algn="ctr"/>
            <a:r>
              <a:rPr lang="tr-TR" dirty="0">
                <a:solidFill>
                  <a:schemeClr val="tx1"/>
                </a:solidFill>
              </a:rPr>
              <a:t>PCO2 &lt; 32 </a:t>
            </a:r>
            <a:r>
              <a:rPr lang="tr-TR" dirty="0" err="1">
                <a:solidFill>
                  <a:schemeClr val="tx1"/>
                </a:solidFill>
              </a:rPr>
              <a:t>mmHg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C7EA652-E277-0A48-8039-47A5C7FF134D}"/>
              </a:ext>
            </a:extLst>
          </p:cNvPr>
          <p:cNvSpPr/>
          <p:nvPr/>
        </p:nvSpPr>
        <p:spPr>
          <a:xfrm>
            <a:off x="2574227" y="2743200"/>
            <a:ext cx="1888439" cy="36774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4000" b="1" u="sng" dirty="0">
                <a:solidFill>
                  <a:schemeClr val="tx1"/>
                </a:solidFill>
              </a:rPr>
              <a:t>SEPSİS</a:t>
            </a:r>
          </a:p>
          <a:p>
            <a:pPr algn="ctr"/>
            <a:endParaRPr lang="tr-TR" b="1" u="sng" dirty="0">
              <a:solidFill>
                <a:schemeClr val="tx1"/>
              </a:solidFill>
            </a:endParaRPr>
          </a:p>
          <a:p>
            <a:pPr algn="ctr"/>
            <a:endParaRPr lang="tr-TR" b="1" u="sng" dirty="0">
              <a:solidFill>
                <a:schemeClr val="tx1"/>
              </a:solidFill>
            </a:endParaRPr>
          </a:p>
          <a:p>
            <a:pPr algn="ctr"/>
            <a:r>
              <a:rPr lang="tr-TR" sz="2000" b="1" dirty="0">
                <a:solidFill>
                  <a:schemeClr val="tx1"/>
                </a:solidFill>
              </a:rPr>
              <a:t>2 SIRS</a:t>
            </a:r>
          </a:p>
          <a:p>
            <a:pPr algn="ctr"/>
            <a:endParaRPr lang="tr-TR" sz="20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+</a:t>
            </a:r>
          </a:p>
          <a:p>
            <a:pPr algn="ctr"/>
            <a:endParaRPr lang="tr-TR" sz="2000" b="1" dirty="0">
              <a:solidFill>
                <a:schemeClr val="tx1"/>
              </a:solidFill>
            </a:endParaRPr>
          </a:p>
          <a:p>
            <a:pPr algn="ctr"/>
            <a:r>
              <a:rPr lang="tr-TR" sz="2000" b="1" dirty="0">
                <a:solidFill>
                  <a:schemeClr val="tx1"/>
                </a:solidFill>
              </a:rPr>
              <a:t>Tanısı konulmuş veya </a:t>
            </a:r>
            <a:r>
              <a:rPr lang="tr-TR" sz="2000" b="1" dirty="0" err="1">
                <a:solidFill>
                  <a:schemeClr val="tx1"/>
                </a:solidFill>
              </a:rPr>
              <a:t>infeksiyon</a:t>
            </a:r>
            <a:r>
              <a:rPr lang="tr-TR" sz="2000" b="1" dirty="0">
                <a:solidFill>
                  <a:schemeClr val="tx1"/>
                </a:solidFill>
              </a:rPr>
              <a:t> şüphesi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82DA8BC-3A86-4C45-AD28-51879392CF2B}"/>
              </a:ext>
            </a:extLst>
          </p:cNvPr>
          <p:cNvSpPr/>
          <p:nvPr/>
        </p:nvSpPr>
        <p:spPr>
          <a:xfrm>
            <a:off x="4833723" y="2104354"/>
            <a:ext cx="1888439" cy="43163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4000" b="1" u="sng" dirty="0">
                <a:solidFill>
                  <a:schemeClr val="tx1"/>
                </a:solidFill>
              </a:rPr>
              <a:t>CİDDİ</a:t>
            </a:r>
          </a:p>
          <a:p>
            <a:pPr algn="ctr"/>
            <a:r>
              <a:rPr lang="tr-TR" sz="4000" b="1" u="sng" dirty="0">
                <a:solidFill>
                  <a:schemeClr val="tx1"/>
                </a:solidFill>
              </a:rPr>
              <a:t>SEPSİS</a:t>
            </a:r>
          </a:p>
          <a:p>
            <a:pPr algn="ctr"/>
            <a:r>
              <a:rPr lang="tr-TR" b="1" dirty="0" err="1">
                <a:solidFill>
                  <a:schemeClr val="tx1"/>
                </a:solidFill>
              </a:rPr>
              <a:t>Sepsis</a:t>
            </a:r>
            <a:endParaRPr lang="tr-TR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+</a:t>
            </a:r>
          </a:p>
          <a:p>
            <a:pPr algn="ctr"/>
            <a:endParaRPr lang="tr-TR" sz="1000" b="1" dirty="0">
              <a:solidFill>
                <a:schemeClr val="tx1"/>
              </a:solidFill>
            </a:endParaRPr>
          </a:p>
          <a:p>
            <a:pPr algn="ctr"/>
            <a:r>
              <a:rPr lang="tr-TR" sz="2000" b="1" dirty="0">
                <a:solidFill>
                  <a:schemeClr val="tx1"/>
                </a:solidFill>
              </a:rPr>
              <a:t>Organ yetmezliği</a:t>
            </a:r>
          </a:p>
          <a:p>
            <a:pPr algn="ctr"/>
            <a:endParaRPr lang="tr-TR" sz="3600" b="1" dirty="0">
              <a:solidFill>
                <a:schemeClr val="tx1"/>
              </a:solidFill>
            </a:endParaRPr>
          </a:p>
          <a:p>
            <a:pPr algn="ctr"/>
            <a:r>
              <a:rPr lang="tr-TR" sz="2000" b="1" dirty="0">
                <a:solidFill>
                  <a:schemeClr val="tx1"/>
                </a:solidFill>
              </a:rPr>
              <a:t>Hipotansiyon (SBP&lt;90)</a:t>
            </a:r>
          </a:p>
          <a:p>
            <a:pPr algn="ctr"/>
            <a:r>
              <a:rPr lang="tr-TR" sz="2000" b="1" dirty="0" err="1">
                <a:solidFill>
                  <a:schemeClr val="tx1"/>
                </a:solidFill>
              </a:rPr>
              <a:t>Lactate</a:t>
            </a:r>
            <a:r>
              <a:rPr lang="tr-TR" sz="2000" b="1" dirty="0">
                <a:solidFill>
                  <a:schemeClr val="tx1"/>
                </a:solidFill>
              </a:rPr>
              <a:t> &gt;4</a:t>
            </a:r>
          </a:p>
          <a:p>
            <a:pPr algn="ctr"/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FF81358-260D-9248-9902-FC9C4C84D3D0}"/>
              </a:ext>
            </a:extLst>
          </p:cNvPr>
          <p:cNvSpPr/>
          <p:nvPr/>
        </p:nvSpPr>
        <p:spPr>
          <a:xfrm>
            <a:off x="7073341" y="1371600"/>
            <a:ext cx="1888439" cy="504907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r-TR" sz="4000" b="1" u="sng" dirty="0">
                <a:solidFill>
                  <a:schemeClr val="tx1"/>
                </a:solidFill>
              </a:rPr>
              <a:t>SEPTİK ŞOK</a:t>
            </a:r>
          </a:p>
          <a:p>
            <a:pPr algn="ctr"/>
            <a:endParaRPr lang="tr-TR" b="1" u="sng" dirty="0">
              <a:solidFill>
                <a:schemeClr val="tx1"/>
              </a:solidFill>
            </a:endParaRPr>
          </a:p>
          <a:p>
            <a:pPr algn="ctr"/>
            <a:endParaRPr lang="tr-TR" b="1" u="sng" dirty="0">
              <a:solidFill>
                <a:schemeClr val="tx1"/>
              </a:solidFill>
            </a:endParaRPr>
          </a:p>
          <a:p>
            <a:pPr algn="ctr"/>
            <a:r>
              <a:rPr lang="tr-TR" sz="2000" b="1" dirty="0">
                <a:solidFill>
                  <a:schemeClr val="tx1"/>
                </a:solidFill>
              </a:rPr>
              <a:t>Ciddi </a:t>
            </a:r>
            <a:r>
              <a:rPr lang="tr-TR" sz="2000" b="1" dirty="0" err="1">
                <a:solidFill>
                  <a:schemeClr val="tx1"/>
                </a:solidFill>
              </a:rPr>
              <a:t>sepsis</a:t>
            </a:r>
            <a:endParaRPr lang="tr-TR" sz="2000" b="1" dirty="0">
              <a:solidFill>
                <a:schemeClr val="tx1"/>
              </a:solidFill>
            </a:endParaRPr>
          </a:p>
          <a:p>
            <a:pPr algn="ctr"/>
            <a:endParaRPr lang="tr-TR" sz="20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+</a:t>
            </a:r>
          </a:p>
          <a:p>
            <a:pPr algn="ctr"/>
            <a:endParaRPr lang="tr-TR" sz="2000" b="1" dirty="0">
              <a:solidFill>
                <a:schemeClr val="tx1"/>
              </a:solidFill>
            </a:endParaRPr>
          </a:p>
          <a:p>
            <a:pPr algn="ctr"/>
            <a:r>
              <a:rPr lang="tr-TR" sz="2000" b="1" dirty="0" err="1">
                <a:solidFill>
                  <a:schemeClr val="tx1"/>
                </a:solidFill>
              </a:rPr>
              <a:t>Persistan</a:t>
            </a:r>
            <a:r>
              <a:rPr lang="tr-TR" sz="2000" b="1" dirty="0">
                <a:solidFill>
                  <a:schemeClr val="tx1"/>
                </a:solidFill>
              </a:rPr>
              <a:t> hipotansiyon</a:t>
            </a:r>
          </a:p>
          <a:p>
            <a:pPr algn="ctr"/>
            <a:endParaRPr lang="tr-TR" sz="2000" b="1" dirty="0">
              <a:solidFill>
                <a:schemeClr val="tx1"/>
              </a:solidFill>
            </a:endParaRPr>
          </a:p>
          <a:p>
            <a:pPr algn="ctr"/>
            <a:r>
              <a:rPr lang="tr-TR" sz="2000" b="1" dirty="0">
                <a:solidFill>
                  <a:schemeClr val="tx1"/>
                </a:solidFill>
              </a:rPr>
              <a:t>Organ yetmezliği</a:t>
            </a:r>
          </a:p>
          <a:p>
            <a:pPr algn="ctr"/>
            <a:r>
              <a:rPr lang="tr-TR" sz="2000" b="1" dirty="0" err="1">
                <a:solidFill>
                  <a:schemeClr val="tx1"/>
                </a:solidFill>
              </a:rPr>
              <a:t>Lactate</a:t>
            </a:r>
            <a:r>
              <a:rPr lang="tr-TR" sz="2000" b="1" dirty="0">
                <a:solidFill>
                  <a:schemeClr val="tx1"/>
                </a:solidFill>
              </a:rPr>
              <a:t> &gt;4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1DEB94E-AFAB-9E42-8D55-B8EE7D20D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91" y="274638"/>
            <a:ext cx="7088400" cy="576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SEPSİSİN BASAMAKLARI</a:t>
            </a:r>
          </a:p>
        </p:txBody>
      </p:sp>
    </p:spTree>
    <p:extLst>
      <p:ext uri="{BB962C8B-B14F-4D97-AF65-F5344CB8AC3E}">
        <p14:creationId xmlns:p14="http://schemas.microsoft.com/office/powerpoint/2010/main" val="295566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94AB21-8032-8747-BD71-7726B7D1F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9878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1A4F98-BDC0-5F47-8605-C8F97D2CE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58" y="2243481"/>
            <a:ext cx="8870283" cy="43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4445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6979</TotalTime>
  <Words>621</Words>
  <Application>Microsoft Macintosh PowerPoint</Application>
  <PresentationFormat>On-screen Show (4:3)</PresentationFormat>
  <Paragraphs>227</Paragraphs>
  <Slides>21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Custom Design</vt:lpstr>
      <vt:lpstr>Sepsis ve Enfeksiyonların Maternal Mortalitede Yeri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SEPSİSİN BASAMAKLARI</vt:lpstr>
      <vt:lpstr>PowerPoint Presentation</vt:lpstr>
      <vt:lpstr>Sepsisin Prediksiyonu (MEOWS)</vt:lpstr>
      <vt:lpstr>Septik Şok Patofizyolojisi</vt:lpstr>
      <vt:lpstr>MATERNAL SEPSİS NEDENLERİ</vt:lpstr>
      <vt:lpstr>Bakteriyal İnfeksiyon Nedenleri</vt:lpstr>
      <vt:lpstr>PowerPoint Presentation</vt:lpstr>
      <vt:lpstr>SEPSİS BELİRTİ VE BULGULARI</vt:lpstr>
      <vt:lpstr>SEPSİSİN LABROTUVAR BULGULARI</vt:lpstr>
      <vt:lpstr>SMFM Consult Series : Önerileri -2019</vt:lpstr>
      <vt:lpstr>SMFM Consult Series : Önerileri -2019</vt:lpstr>
      <vt:lpstr>WHO ÖNERİLERİ </vt:lpstr>
      <vt:lpstr>WHO ÖNERİLERİ </vt:lpstr>
      <vt:lpstr>SEPSİSDEN MATERNAL ÖLÜM NASIL ÖNLENEBİLİR? </vt:lpstr>
    </vt:vector>
  </TitlesOfParts>
  <Company>Koc University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Ihsan Solaroglu</dc:creator>
  <cp:lastModifiedBy>ecelik05@googlemail.com</cp:lastModifiedBy>
  <cp:revision>68</cp:revision>
  <dcterms:created xsi:type="dcterms:W3CDTF">2013-01-09T17:33:21Z</dcterms:created>
  <dcterms:modified xsi:type="dcterms:W3CDTF">2019-03-24T06:38:33Z</dcterms:modified>
</cp:coreProperties>
</file>