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65" r:id="rId3"/>
    <p:sldId id="267" r:id="rId4"/>
    <p:sldId id="268" r:id="rId5"/>
    <p:sldId id="269" r:id="rId6"/>
    <p:sldId id="270" r:id="rId7"/>
    <p:sldId id="274" r:id="rId8"/>
    <p:sldId id="273" r:id="rId9"/>
    <p:sldId id="276" r:id="rId10"/>
    <p:sldId id="277" r:id="rId11"/>
    <p:sldId id="278" r:id="rId12"/>
    <p:sldId id="282" r:id="rId13"/>
    <p:sldId id="284" r:id="rId14"/>
    <p:sldId id="283" r:id="rId15"/>
    <p:sldId id="285" r:id="rId16"/>
    <p:sldId id="275" r:id="rId17"/>
    <p:sldId id="279" r:id="rId18"/>
    <p:sldId id="280" r:id="rId19"/>
    <p:sldId id="281" r:id="rId20"/>
    <p:sldId id="286" r:id="rId21"/>
    <p:sldId id="271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302" r:id="rId34"/>
    <p:sldId id="298" r:id="rId35"/>
    <p:sldId id="299" r:id="rId36"/>
    <p:sldId id="300" r:id="rId37"/>
    <p:sldId id="301" r:id="rId38"/>
    <p:sldId id="304" r:id="rId3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Default Section" id="{5514E85D-D8CB-CF48-8FE2-FA838E7C7F46}">
          <p14:sldIdLst>
            <p14:sldId id="256"/>
            <p14:sldId id="265"/>
            <p14:sldId id="267"/>
            <p14:sldId id="268"/>
            <p14:sldId id="269"/>
            <p14:sldId id="270"/>
            <p14:sldId id="274"/>
            <p14:sldId id="273"/>
            <p14:sldId id="276"/>
            <p14:sldId id="277"/>
            <p14:sldId id="278"/>
            <p14:sldId id="282"/>
            <p14:sldId id="284"/>
            <p14:sldId id="283"/>
            <p14:sldId id="285"/>
            <p14:sldId id="275"/>
            <p14:sldId id="279"/>
            <p14:sldId id="280"/>
            <p14:sldId id="281"/>
            <p14:sldId id="286"/>
            <p14:sldId id="271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302"/>
            <p14:sldId id="298"/>
            <p14:sldId id="299"/>
            <p14:sldId id="300"/>
            <p14:sldId id="301"/>
            <p14:sldId id="30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35"/>
    <p:restoredTop sz="93818"/>
  </p:normalViewPr>
  <p:slideViewPr>
    <p:cSldViewPr snapToGrid="0" snapToObjects="1">
      <p:cViewPr>
        <p:scale>
          <a:sx n="70" d="100"/>
          <a:sy n="70" d="100"/>
        </p:scale>
        <p:origin x="216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802646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207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116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171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769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5524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409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5120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241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85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39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Puerperal</a:t>
            </a:r>
            <a:r>
              <a:rPr lang="en-US" baseline="0" dirty="0" smtClean="0"/>
              <a:t> sepsis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4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5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23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8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605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0265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076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7882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4316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8144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915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Sierra Leone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Başkent</a:t>
            </a: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b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Freetown</a:t>
            </a: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Nüfus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7,4 </a:t>
            </a:r>
            <a:r>
              <a:rPr lang="en-US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milyon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Yüzölçümü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71.740 km</a:t>
            </a:r>
            <a:r>
              <a:rPr lang="en-US" sz="2200" baseline="300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Para </a:t>
            </a:r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Birimi</a:t>
            </a: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SLL (Sierra Leone Leone) </a:t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1 ABD </a:t>
            </a:r>
            <a:r>
              <a:rPr lang="en-US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Doları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= 7,679.22 SLL</a:t>
            </a:r>
          </a:p>
          <a:p>
            <a:pPr fontAlgn="base"/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GSYİH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3,737 </a:t>
            </a:r>
            <a:r>
              <a:rPr lang="en-US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milyar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ABD </a:t>
            </a:r>
            <a:r>
              <a:rPr lang="en-US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Doları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endParaRPr lang="en-US" sz="2200" b="1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Ülke</a:t>
            </a: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Adı</a:t>
            </a: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b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Finlandiya</a:t>
            </a: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Cumhuriyeti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Başkent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Helsinki</a:t>
            </a: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Nüfus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5.503.347</a:t>
            </a:r>
          </a:p>
          <a:p>
            <a:pPr fontAlgn="base"/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Yüzölçümü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338.145 km</a:t>
            </a:r>
            <a:r>
              <a:rPr lang="en-US" sz="2200" baseline="300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fontAlgn="base"/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Para </a:t>
            </a:r>
            <a:r>
              <a:rPr lang="en-US" sz="2200" b="1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Birimi</a:t>
            </a:r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Avro</a:t>
            </a:r>
          </a:p>
          <a:p>
            <a:pPr fontAlgn="base"/>
            <a: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GSYİH </a:t>
            </a:r>
            <a:br>
              <a:rPr lang="en-US" sz="2200" b="1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276 </a:t>
            </a:r>
            <a:r>
              <a:rPr lang="en-US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milyar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ABD </a:t>
            </a:r>
            <a:r>
              <a:rPr lang="en-US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Doları</a:t>
            </a:r>
            <a:r>
              <a:rPr lang="en-US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(2018)</a:t>
            </a:r>
          </a:p>
          <a:p>
            <a:pPr fontAlgn="base"/>
            <a:endParaRPr lang="en-US" sz="22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5772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3664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3411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551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58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042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138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802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50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0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020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762000"/>
            <a:ext cx="5334000" cy="8242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 algn="l">
              <a:defRPr sz="4800" b="1">
                <a:latin typeface="+mn-lt"/>
                <a:ea typeface="+mn-ea"/>
                <a:cs typeface="+mn-cs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18300" y="762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762884"/>
            <a:ext cx="5334000" cy="8229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54500"/>
            <a:ext cx="10464800" cy="711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4000">
                <a:latin typeface="+mj-lt"/>
                <a:ea typeface="+mj-ea"/>
                <a:cs typeface="+mj-cs"/>
                <a:sym typeface="Helvetica Light"/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7" r:id="rId6"/>
    <p:sldLayoutId id="2147483658" r:id="rId7"/>
    <p:sldLayoutId id="2147483659" r:id="rId8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image" Target="../media/image5.tiff"/><Relationship Id="rId5" Type="http://schemas.openxmlformats.org/officeDocument/2006/relationships/image" Target="../media/image6.tif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tiff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5" Type="http://schemas.openxmlformats.org/officeDocument/2006/relationships/image" Target="../media/image10.tiff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739153" y="2420470"/>
            <a:ext cx="9587186" cy="329901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 b="1">
                <a:latin typeface="+mn-lt"/>
                <a:ea typeface="+mn-ea"/>
                <a:cs typeface="+mn-cs"/>
                <a:sym typeface="Times New Roman"/>
              </a:defRPr>
            </a:lvl1pPr>
          </a:lstStyle>
          <a:p>
            <a:pPr algn="ctr"/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Mortalite</a:t>
            </a:r>
            <a:r>
              <a:rPr lang="tr-TR" dirty="0" smtClean="0"/>
              <a:t>: Dünya’da ve Türkiye’de Güncel Durum</a:t>
            </a:r>
            <a:r>
              <a:rPr lang="tr-TR" dirty="0"/>
              <a:t/>
            </a:r>
            <a:br>
              <a:rPr lang="tr-TR" dirty="0"/>
            </a:b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2897106" y="6066975"/>
            <a:ext cx="7406123" cy="1577867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400" dirty="0"/>
              <a:t>Dr. Tuğba </a:t>
            </a:r>
            <a:r>
              <a:rPr sz="2400" dirty="0" smtClean="0"/>
              <a:t>S</a:t>
            </a:r>
            <a:r>
              <a:rPr lang="tr-TR" sz="2400" dirty="0" smtClean="0"/>
              <a:t>ARAÇ SİVRİKOZ</a:t>
            </a:r>
            <a:endParaRPr sz="2400" dirty="0"/>
          </a:p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400" dirty="0"/>
              <a:t>İÜ İstanbul Tıp Fakültesi</a:t>
            </a:r>
          </a:p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400" dirty="0"/>
              <a:t>Kadın Hastalıkları ve Doğum ABD</a:t>
            </a:r>
          </a:p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400" dirty="0"/>
              <a:t>Perinatoloji BD</a:t>
            </a:r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4150" y="171450"/>
            <a:ext cx="1905000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20686" y="171450"/>
            <a:ext cx="1943100" cy="19431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3866251" y="8830400"/>
            <a:ext cx="5467843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TJOD İstanbul </a:t>
            </a:r>
            <a:r>
              <a:rPr lang="en-US" sz="2400" dirty="0" err="1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Pazar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400" dirty="0" err="1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Toplantısı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 24.03.2019</a:t>
            </a: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FillTx/>
              <a:latin typeface="+mn-lt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ölümlerinde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gecikme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modelleri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" y="2286000"/>
            <a:ext cx="12216384" cy="6876288"/>
          </a:xfr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Hizmet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almaya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karar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vermede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gecikme</a:t>
            </a:r>
            <a:r>
              <a:rPr lang="en-US" sz="3600" b="1" dirty="0" smtClean="0">
                <a:sym typeface="Wingdings"/>
              </a:rPr>
              <a:t> (1. </a:t>
            </a:r>
            <a:r>
              <a:rPr lang="en-US" sz="3600" b="1" dirty="0" err="1" smtClean="0">
                <a:sym typeface="Wingdings"/>
              </a:rPr>
              <a:t>aşama</a:t>
            </a:r>
            <a:r>
              <a:rPr lang="en-US" sz="3600" b="1" dirty="0" smtClean="0">
                <a:sym typeface="Wingdings"/>
              </a:rPr>
              <a:t>)</a:t>
            </a:r>
            <a:endParaRPr lang="en-US" sz="3600" b="1" dirty="0" smtClean="0">
              <a:sym typeface="Wingdings"/>
            </a:endParaRP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Bulguların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ciddiyetini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anlamada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yetersizlik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veya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bilgi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eksikliği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bilinmeyen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hayatı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tehdit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edici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hastalık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aile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kaynaklı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sosyal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yetersizlik</a:t>
            </a:r>
            <a:endParaRPr lang="en-US" sz="3600" b="1" dirty="0" smtClean="0"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Hizmete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ulaşmada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yaşanan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gecikme</a:t>
            </a:r>
            <a:r>
              <a:rPr lang="en-US" sz="3600" b="1" dirty="0" smtClean="0">
                <a:sym typeface="Wingdings"/>
              </a:rPr>
              <a:t> (2. </a:t>
            </a:r>
            <a:r>
              <a:rPr lang="en-US" sz="3600" b="1" dirty="0" err="1" smtClean="0">
                <a:sym typeface="Wingdings"/>
              </a:rPr>
              <a:t>aşama</a:t>
            </a:r>
            <a:r>
              <a:rPr lang="en-US" sz="3600" b="1" dirty="0" smtClean="0">
                <a:sym typeface="Wingdings"/>
              </a:rPr>
              <a:t>)</a:t>
            </a:r>
            <a:endParaRPr lang="en-US" sz="36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ym typeface="Wingdings"/>
              </a:rPr>
              <a:t>Transport </a:t>
            </a:r>
            <a:r>
              <a:rPr lang="en-US" sz="3600" b="1" dirty="0" err="1" smtClean="0">
                <a:sym typeface="Wingdings"/>
              </a:rPr>
              <a:t>sorunları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ilgili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merkeze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lojistik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olarak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uzak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olunması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yerel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sağlık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hizmetinin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yetersizliği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ekonomik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sebepler</a:t>
            </a:r>
            <a:endParaRPr lang="en-US" sz="3600" b="1" dirty="0" smtClean="0"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Hizmet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vermede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yaşanan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gecikme</a:t>
            </a:r>
            <a:r>
              <a:rPr lang="en-US" sz="3600" b="1" dirty="0" smtClean="0">
                <a:sym typeface="Wingdings"/>
              </a:rPr>
              <a:t> (3. </a:t>
            </a:r>
            <a:r>
              <a:rPr lang="en-US" sz="3600" b="1" dirty="0" err="1" smtClean="0">
                <a:sym typeface="Wingdings"/>
              </a:rPr>
              <a:t>aşama</a:t>
            </a:r>
            <a:r>
              <a:rPr lang="en-US" sz="3600" b="1" dirty="0" smtClean="0">
                <a:sym typeface="Wingdings"/>
              </a:rPr>
              <a:t>)</a:t>
            </a:r>
            <a:endParaRPr lang="en-US" sz="36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Yetersiz-gecikmiş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tedavi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hayatı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tehdit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edici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durumun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tespit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edilememesi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personel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eksikliği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diğer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koordinasyon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sorunları</a:t>
            </a:r>
            <a:endParaRPr lang="en-US" sz="3600" b="1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010793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0368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Dünya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genelinde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AÖ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nedenleri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2034032"/>
            <a:ext cx="12216384" cy="6876288"/>
          </a:xfr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2014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yılı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verilerine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göre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Obstetrik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kanama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%27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Hipertansif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hastalıklar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%14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Gebelik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ilişkili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sepsis %11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Abortus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%8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Tromboembolik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%3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Diğer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sebepler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%10 (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doğum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ilişkili</a:t>
            </a:r>
            <a:r>
              <a:rPr lang="en-US" sz="3600" b="1" dirty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direkt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nedenler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) 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>
                <a:solidFill>
                  <a:schemeClr val="tx1"/>
                </a:solidFill>
                <a:sym typeface="Wingdings"/>
              </a:rPr>
              <a:t>O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bstrüktif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doğum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%2.8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>
                <a:solidFill>
                  <a:schemeClr val="tx1"/>
                </a:solidFill>
                <a:sym typeface="Wingdings"/>
              </a:rPr>
              <a:t>İ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ndirekt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sebepler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%28 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Bilinen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kronik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hastalık</a:t>
            </a:r>
            <a:r>
              <a:rPr lang="en-US" sz="3600" b="1" dirty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%14.8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HIV-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ilişkili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%5.5</a:t>
            </a:r>
            <a:endParaRPr lang="en-US" sz="3600" b="1" dirty="0">
              <a:solidFill>
                <a:schemeClr val="tx1"/>
              </a:solidFill>
              <a:sym typeface="Wingding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0071" y="0"/>
            <a:ext cx="2894729" cy="19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9554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2" y="2064512"/>
            <a:ext cx="12413378" cy="70246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2" y="0"/>
            <a:ext cx="9076944" cy="203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6501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96" y="1778344"/>
            <a:ext cx="7766812" cy="79307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0"/>
            <a:ext cx="8915654" cy="195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8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604" y="0"/>
            <a:ext cx="9261348" cy="20784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08" y="1778344"/>
            <a:ext cx="7393940" cy="79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34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128" y="0"/>
            <a:ext cx="9076944" cy="20370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402" y="1778344"/>
            <a:ext cx="7582314" cy="797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413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Amerika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Birleşik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Devletleri’nde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oranı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2015-2016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" y="2286000"/>
            <a:ext cx="12216384" cy="6876288"/>
          </a:xfrm>
        </p:spPr>
        <p:txBody>
          <a:bodyPr anchor="t">
            <a:normAutofit lnSpcReduction="100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Son 10 </a:t>
            </a:r>
            <a:r>
              <a:rPr lang="en-US" sz="3600" b="1" dirty="0" err="1" smtClean="0"/>
              <a:t>yılda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artma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eğiliminde</a:t>
            </a: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10/100.000 </a:t>
            </a:r>
            <a:r>
              <a:rPr lang="en-US" sz="3600" b="1" dirty="0" smtClean="0">
                <a:sym typeface="Wingdings"/>
              </a:rPr>
              <a:t> 14-18/100.000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Olası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sebepler</a:t>
            </a:r>
            <a:endParaRPr lang="en-US" sz="36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Tanım</a:t>
            </a:r>
            <a:r>
              <a:rPr lang="en-US" sz="3600" b="1" dirty="0" smtClean="0">
                <a:sym typeface="Wingdings"/>
              </a:rPr>
              <a:t>, </a:t>
            </a:r>
            <a:r>
              <a:rPr lang="en-US" sz="3600" b="1" dirty="0" err="1" smtClean="0">
                <a:sym typeface="Wingdings"/>
              </a:rPr>
              <a:t>kodlama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ve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sınıflamadaki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değişiklikler</a:t>
            </a:r>
            <a:r>
              <a:rPr lang="en-US" sz="3600" b="1" dirty="0" smtClean="0">
                <a:solidFill>
                  <a:srgbClr val="FFFF00"/>
                </a:solidFill>
                <a:sym typeface="Wingdings"/>
              </a:rPr>
              <a:t>***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Artmış</a:t>
            </a:r>
            <a:r>
              <a:rPr lang="en-US" sz="3600" b="1" dirty="0" smtClean="0">
                <a:sym typeface="Wingdings"/>
              </a:rPr>
              <a:t> VKI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Artmış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sezaryen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oranları</a:t>
            </a:r>
            <a:endParaRPr lang="en-US" sz="36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Göç</a:t>
            </a:r>
            <a:endParaRPr lang="en-US" sz="36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Kırsal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kesimde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yaşayan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kadın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oranındaki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artış</a:t>
            </a:r>
            <a:endParaRPr lang="en-US" sz="3600" b="1" dirty="0" smtClean="0">
              <a:sym typeface="Wingdings"/>
            </a:endParaRPr>
          </a:p>
          <a:p>
            <a:pPr marL="457200" lvl="1" indent="0" algn="r" defTabSz="914400">
              <a:spcBef>
                <a:spcPts val="0"/>
              </a:spcBef>
              <a:buSzTx/>
              <a:buNone/>
            </a:pPr>
            <a:endParaRPr lang="en-US" sz="3600" b="1" dirty="0" smtClean="0">
              <a:sym typeface="Wingdings"/>
            </a:endParaRPr>
          </a:p>
          <a:p>
            <a:pPr marL="457200" lvl="1" indent="0" defTabSz="914400">
              <a:spcBef>
                <a:spcPts val="0"/>
              </a:spcBef>
              <a:buSzTx/>
              <a:buNone/>
            </a:pPr>
            <a:r>
              <a:rPr lang="en-US" sz="3200" b="1" dirty="0" smtClean="0">
                <a:solidFill>
                  <a:srgbClr val="FFFF00"/>
                </a:solidFill>
                <a:sym typeface="Wingdings"/>
              </a:rPr>
              <a:t>***</a:t>
            </a:r>
            <a:r>
              <a:rPr lang="en-US" sz="3200" b="1" dirty="0" smtClean="0">
                <a:sym typeface="Wingdings"/>
              </a:rPr>
              <a:t>ICD-MM: </a:t>
            </a:r>
            <a:r>
              <a:rPr lang="en-US" sz="3200" b="1" dirty="0" smtClean="0"/>
              <a:t>International </a:t>
            </a:r>
            <a:r>
              <a:rPr lang="en-US" sz="3200" b="1" dirty="0"/>
              <a:t>Statistical Classification of Diseases </a:t>
            </a:r>
            <a:r>
              <a:rPr lang="en-US" sz="3200" b="1" dirty="0" smtClean="0"/>
              <a:t>- Maternal Mortality  (</a:t>
            </a:r>
            <a:r>
              <a:rPr lang="en-US" sz="3200" dirty="0"/>
              <a:t>The WHO Application of ICD-10 to deaths </a:t>
            </a:r>
            <a:r>
              <a:rPr lang="en-US" sz="3200" dirty="0">
                <a:solidFill>
                  <a:srgbClr val="FFFF00"/>
                </a:solidFill>
              </a:rPr>
              <a:t>during pregnancy, childbirth and the </a:t>
            </a:r>
            <a:r>
              <a:rPr lang="en-US" sz="3200" dirty="0" smtClean="0">
                <a:solidFill>
                  <a:srgbClr val="FFFF00"/>
                </a:solidFill>
              </a:rPr>
              <a:t>puerperium</a:t>
            </a:r>
            <a:r>
              <a:rPr lang="en-US" sz="3200" b="1" dirty="0" smtClean="0"/>
              <a:t>)</a:t>
            </a:r>
            <a:endParaRPr lang="en-US" sz="3200" b="1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4143043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164730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ABD’nde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AÖ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nedenleri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384" y="2210954"/>
            <a:ext cx="12210288" cy="6876288"/>
          </a:xfrm>
          <a:solidFill>
            <a:srgbClr val="002060"/>
          </a:solidFill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2014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yılı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verilerine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göre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Obstetrik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kanama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%14 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Kardiyovasküler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nedenler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%14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Kardiyomyopati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%10.7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Hipertansif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hastalıklar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%7.4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Gebelik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ilişkili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sepsis %10.7 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Tromboembolik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%8.4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Amniyotik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sıvı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embolisi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%4.2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Cinayet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vb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suç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/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madde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bağ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.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sebepli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%3.3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İnme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%2.8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Anestezi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ilişkili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%2.3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Otoimmun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hastalıklar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%2.3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7699248" y="3214900"/>
            <a:ext cx="0" cy="548640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Straight Arrow Connector 7"/>
          <p:cNvCxnSpPr/>
          <p:nvPr/>
        </p:nvCxnSpPr>
        <p:spPr>
          <a:xfrm flipV="1">
            <a:off x="7333488" y="4952053"/>
            <a:ext cx="6096" cy="534968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Straight Arrow Connector 10"/>
          <p:cNvCxnSpPr/>
          <p:nvPr/>
        </p:nvCxnSpPr>
        <p:spPr>
          <a:xfrm>
            <a:off x="6254496" y="2724912"/>
            <a:ext cx="24384" cy="625580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Straight Arrow Connector 12"/>
          <p:cNvCxnSpPr/>
          <p:nvPr/>
        </p:nvCxnSpPr>
        <p:spPr>
          <a:xfrm>
            <a:off x="7650480" y="4401331"/>
            <a:ext cx="24384" cy="625580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Straight Arrow Connector 13"/>
          <p:cNvCxnSpPr/>
          <p:nvPr/>
        </p:nvCxnSpPr>
        <p:spPr>
          <a:xfrm>
            <a:off x="7674864" y="5487021"/>
            <a:ext cx="24384" cy="625580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Straight Arrow Connector 14"/>
          <p:cNvCxnSpPr/>
          <p:nvPr/>
        </p:nvCxnSpPr>
        <p:spPr>
          <a:xfrm>
            <a:off x="5711952" y="7632192"/>
            <a:ext cx="24384" cy="625580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9454896" y="6437376"/>
            <a:ext cx="6096" cy="664464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5706876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164730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ölümlerinde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risk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faktörleri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384" y="2210954"/>
            <a:ext cx="12121896" cy="7061062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rgbClr val="FFFF00"/>
                </a:solidFill>
                <a:sym typeface="Wingdings"/>
              </a:rPr>
              <a:t>Irk </a:t>
            </a:r>
            <a:r>
              <a:rPr lang="en-US" sz="3600" b="1" dirty="0" err="1" smtClean="0">
                <a:solidFill>
                  <a:srgbClr val="FFFF00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rgbClr val="FFFF00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sym typeface="Wingdings"/>
              </a:rPr>
              <a:t>etnisite</a:t>
            </a:r>
            <a:endParaRPr lang="en-US" sz="3600" b="1" dirty="0" smtClean="0">
              <a:solidFill>
                <a:srgbClr val="FFFF00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Afroamerikan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ırk x3.5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Eğitim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sosyoekonomik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faktörlerden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bağımsız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rgbClr val="FFFF00"/>
                </a:solidFill>
                <a:sym typeface="Wingdings"/>
              </a:rPr>
              <a:t>Yaş</a:t>
            </a:r>
            <a:endParaRPr lang="en-US" sz="3600" b="1" dirty="0" smtClean="0">
              <a:solidFill>
                <a:srgbClr val="FFFF00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&gt;35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yaş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   &gt;700/100.000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&gt;35 her 1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yılda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risk %12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artar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15-19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yaş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  260/100.000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rgbClr val="FFFF00"/>
                </a:solidFill>
                <a:sym typeface="Wingdings"/>
              </a:rPr>
              <a:t>Yetersiz </a:t>
            </a:r>
            <a:r>
              <a:rPr lang="tr-TR" sz="3600" b="1" dirty="0" err="1" smtClean="0">
                <a:solidFill>
                  <a:srgbClr val="FFFF00"/>
                </a:solidFill>
                <a:sym typeface="Wingdings"/>
              </a:rPr>
              <a:t>antenatal</a:t>
            </a:r>
            <a:r>
              <a:rPr lang="tr-TR" sz="3600" b="1" dirty="0" smtClean="0">
                <a:solidFill>
                  <a:srgbClr val="FFFF00"/>
                </a:solidFill>
                <a:sym typeface="Wingdings"/>
              </a:rPr>
              <a:t> bakım x24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Ek tıbbi 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komorbidite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x6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Önceki komplike gebelik x2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Gebelik süresince sigara kullanımı 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x2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4795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61"/>
            <a:ext cx="12033504" cy="1751584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Alliance for Innovation on maternal Health (AIM):</a:t>
            </a:r>
            <a:b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ölümlerini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azaltmak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mümkün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mü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?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4641" y="1778345"/>
            <a:ext cx="5650159" cy="3887724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864" y="1778345"/>
            <a:ext cx="12210288" cy="6876288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Kaynakların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yeterli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kullanımı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Simulasyon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pratikler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Protokol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kılavuzlar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Algoritma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kontrol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listeleri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Teknolojik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bilgi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ağı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Kişisel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takım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olarak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eğitim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Multidisipliner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yaklaşım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Anestezi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hemşire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ebe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yardımcı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sağlık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personeli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Maternal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mortalite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toplantıları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Vaka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takdimleri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tartışma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 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Prekonsepsiyonel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bakım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danışmanlık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verilmesi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888" y="7866736"/>
            <a:ext cx="6801912" cy="188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3904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6666" y="1795669"/>
            <a:ext cx="11918463" cy="7407966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200" b="1" dirty="0" smtClean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200" b="1" dirty="0" smtClean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200" b="1" dirty="0" smtClean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655805" cy="41330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0800000" flipV="1">
            <a:off x="0" y="4133088"/>
            <a:ext cx="5655805" cy="1826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Sakura </a:t>
            </a:r>
            <a:r>
              <a:rPr kumimoji="0" lang="en-US" sz="2800" b="1" i="1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ağaçlarının</a:t>
            </a:r>
            <a:r>
              <a:rPr kumimoji="0" lang="en-US" sz="2800" b="1" i="1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 </a:t>
            </a:r>
            <a:r>
              <a:rPr kumimoji="0" lang="en-US" sz="2800" b="1" i="1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altında</a:t>
            </a:r>
            <a:r>
              <a:rPr kumimoji="0" lang="en-US" sz="2800" b="1" i="1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 </a:t>
            </a:r>
            <a:r>
              <a:rPr kumimoji="0" lang="en-US" sz="2800" b="1" i="1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Buddha’nı</a:t>
            </a:r>
            <a:r>
              <a:rPr lang="tr-TR" sz="2800" b="1" i="1" dirty="0" smtClean="0">
                <a:latin typeface="+mn-lt"/>
              </a:rPr>
              <a:t>n doğumu,  Kraliçe </a:t>
            </a:r>
            <a:r>
              <a:rPr lang="tr-TR" sz="2800" b="1" i="1" dirty="0" err="1" smtClean="0">
                <a:latin typeface="+mn-lt"/>
              </a:rPr>
              <a:t>Mahamaya’nın</a:t>
            </a:r>
            <a:r>
              <a:rPr lang="tr-TR" sz="2800" b="1" i="1" dirty="0" smtClean="0">
                <a:latin typeface="+mn-lt"/>
              </a:rPr>
              <a:t> ölümü, MÖ.6. yy, Nepal</a:t>
            </a:r>
            <a:endParaRPr kumimoji="0" lang="en-US" sz="2800" b="1" i="1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sym typeface="Helvetica 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4405" y="0"/>
            <a:ext cx="3823107" cy="41330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0800000" flipV="1">
            <a:off x="7272853" y="4133088"/>
            <a:ext cx="6199633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i="1" dirty="0" smtClean="0">
                <a:latin typeface="+mn-lt"/>
              </a:rPr>
              <a:t>Julia (</a:t>
            </a:r>
            <a:r>
              <a:rPr lang="en-US" sz="2800" b="1" i="1" dirty="0" err="1" smtClean="0">
                <a:latin typeface="+mn-lt"/>
              </a:rPr>
              <a:t>Caesar’ın</a:t>
            </a:r>
            <a:r>
              <a:rPr lang="en-US" sz="2800" b="1" i="1" dirty="0" smtClean="0">
                <a:latin typeface="+mn-lt"/>
              </a:rPr>
              <a:t> </a:t>
            </a:r>
            <a:r>
              <a:rPr lang="en-US" sz="2800" b="1" i="1" dirty="0" err="1" smtClean="0">
                <a:latin typeface="+mn-lt"/>
              </a:rPr>
              <a:t>kızı</a:t>
            </a:r>
            <a:r>
              <a:rPr lang="en-US" sz="2800" b="1" i="1" dirty="0" smtClean="0">
                <a:latin typeface="+mn-lt"/>
              </a:rPr>
              <a:t>)</a:t>
            </a:r>
            <a:r>
              <a:rPr kumimoji="0" lang="en-US" sz="2800" b="1" i="1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, </a:t>
            </a:r>
            <a:r>
              <a:rPr kumimoji="0" lang="en-US" sz="2800" b="1" i="1" u="none" strike="noStrike" cap="none" spc="0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ölüm</a:t>
            </a:r>
            <a:r>
              <a:rPr kumimoji="0" lang="en-US" sz="2800" b="1" i="1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sym typeface="Helvetica Light"/>
              </a:rPr>
              <a:t> BC.54 </a:t>
            </a:r>
            <a:endParaRPr kumimoji="0" lang="en-US" sz="2800" b="1" i="1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5804" y="4666568"/>
            <a:ext cx="3140724" cy="44665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0800000" flipV="1">
            <a:off x="2324923" y="9066232"/>
            <a:ext cx="9163531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1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Prenses</a:t>
            </a:r>
            <a:r>
              <a:rPr kumimoji="0" lang="en-US" sz="3800" b="1" i="1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 Charlotte Bonaparte, </a:t>
            </a:r>
            <a:r>
              <a:rPr kumimoji="0" lang="en-US" sz="3800" b="1" i="1" u="none" strike="noStrike" cap="none" spc="0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ölüm</a:t>
            </a:r>
            <a:r>
              <a:rPr kumimoji="0" lang="en-US" sz="3800" b="1" i="1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 1838 </a:t>
            </a:r>
            <a:endParaRPr kumimoji="0" lang="en-US" sz="3800" b="1" i="1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j-ea"/>
              <a:cs typeface="+mj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7260266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Türkiye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tüm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bu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dilimlerin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neresinde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yer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alıyor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? 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44" y="2162392"/>
            <a:ext cx="11048112" cy="702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78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68656"/>
            <a:ext cx="12033504" cy="1751584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oranı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: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Türkiye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2017</a:t>
            </a:r>
            <a:r>
              <a:rPr lang="en-US" sz="6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/>
            </a:r>
            <a:br>
              <a:rPr lang="en-US" sz="6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14.6 / 100.000 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2487676"/>
            <a:ext cx="12381469" cy="63088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056" y="909492"/>
            <a:ext cx="3931920" cy="101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08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60" y="2317839"/>
            <a:ext cx="11396480" cy="6762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657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2" y="2307681"/>
            <a:ext cx="11704635" cy="672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500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2307681"/>
            <a:ext cx="12108309" cy="692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72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64" y="2107527"/>
            <a:ext cx="11790263" cy="718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67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2107528"/>
            <a:ext cx="12148418" cy="718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000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2307681"/>
            <a:ext cx="12074070" cy="661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29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2107527"/>
            <a:ext cx="12033504" cy="710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031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2180679"/>
            <a:ext cx="11767312" cy="721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0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Terminoloji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mr-IN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–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Temel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tanımlar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2252980"/>
            <a:ext cx="11849100" cy="6433820"/>
          </a:xfrm>
        </p:spPr>
        <p:txBody>
          <a:bodyPr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600" b="1" dirty="0" smtClean="0"/>
              <a:t>Anne </a:t>
            </a:r>
            <a:r>
              <a:rPr lang="en-US" sz="3600" b="1" dirty="0" err="1" smtClean="0"/>
              <a:t>ölümü</a:t>
            </a:r>
            <a:r>
              <a:rPr lang="en-US" sz="3600" b="1" dirty="0" smtClean="0"/>
              <a:t> (AÖ)</a:t>
            </a:r>
            <a:endParaRPr lang="en-US" sz="3600" b="1" dirty="0"/>
          </a:p>
          <a:p>
            <a:pPr lvl="1" algn="just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200" b="1" dirty="0" err="1" smtClean="0"/>
              <a:t>Gebeliğin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başlangıcından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doğum</a:t>
            </a:r>
            <a:r>
              <a:rPr lang="en-US" sz="3200" b="1" dirty="0" smtClean="0"/>
              <a:t> </a:t>
            </a:r>
            <a:r>
              <a:rPr lang="en-US" sz="3200" b="1" dirty="0" err="1"/>
              <a:t>sonrası</a:t>
            </a:r>
            <a:r>
              <a:rPr lang="en-US" sz="3200" b="1" dirty="0"/>
              <a:t> 42. </a:t>
            </a:r>
            <a:r>
              <a:rPr lang="en-US" sz="3200" b="1" dirty="0" err="1" smtClean="0"/>
              <a:t>günü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kapsayacak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şekilde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kaza</a:t>
            </a:r>
            <a:r>
              <a:rPr lang="en-US" sz="3200" b="1" dirty="0" smtClean="0"/>
              <a:t> </a:t>
            </a:r>
            <a:r>
              <a:rPr lang="en-US" sz="3200" b="1" dirty="0" err="1"/>
              <a:t>ve</a:t>
            </a:r>
            <a:r>
              <a:rPr lang="en-US" sz="3200" b="1" dirty="0"/>
              <a:t> </a:t>
            </a:r>
            <a:r>
              <a:rPr lang="en-US" sz="3200" b="1" dirty="0" err="1" smtClean="0"/>
              <a:t>tesadüfi</a:t>
            </a:r>
            <a:r>
              <a:rPr lang="en-US" sz="3200" b="1" dirty="0" smtClean="0"/>
              <a:t> </a:t>
            </a:r>
            <a:r>
              <a:rPr lang="en-US" sz="3200" b="1" dirty="0" err="1"/>
              <a:t>sebeplerden</a:t>
            </a:r>
            <a:r>
              <a:rPr lang="en-US" sz="3200" b="1" dirty="0"/>
              <a:t> </a:t>
            </a:r>
            <a:r>
              <a:rPr lang="en-US" sz="3200" b="1" dirty="0" err="1"/>
              <a:t>kaynaklanmayan</a:t>
            </a:r>
            <a:r>
              <a:rPr lang="en-US" sz="3200" b="1" dirty="0"/>
              <a:t> </a:t>
            </a:r>
            <a:r>
              <a:rPr lang="en-US" sz="3200" b="1" dirty="0" err="1" smtClean="0"/>
              <a:t>gebelik</a:t>
            </a:r>
            <a:r>
              <a:rPr lang="en-US" sz="3200" b="1" dirty="0" smtClean="0"/>
              <a:t> </a:t>
            </a:r>
            <a:r>
              <a:rPr lang="en-US" sz="3200" b="1" dirty="0" err="1"/>
              <a:t>veya</a:t>
            </a:r>
            <a:r>
              <a:rPr lang="en-US" sz="3200" b="1" dirty="0"/>
              <a:t> </a:t>
            </a:r>
            <a:r>
              <a:rPr lang="en-US" sz="3200" b="1" dirty="0" err="1" smtClean="0"/>
              <a:t>gebeliğin</a:t>
            </a:r>
            <a:r>
              <a:rPr lang="en-US" sz="3200" b="1" dirty="0" smtClean="0"/>
              <a:t> </a:t>
            </a:r>
            <a:r>
              <a:rPr lang="en-US" sz="3200" b="1" dirty="0" err="1"/>
              <a:t>yönetimiyle</a:t>
            </a:r>
            <a:r>
              <a:rPr lang="en-US" sz="3200" b="1" dirty="0"/>
              <a:t> </a:t>
            </a:r>
            <a:r>
              <a:rPr lang="en-US" sz="3200" b="1" dirty="0" err="1"/>
              <a:t>ilgili</a:t>
            </a:r>
            <a:r>
              <a:rPr lang="en-US" sz="3200" b="1" dirty="0"/>
              <a:t> </a:t>
            </a:r>
            <a:r>
              <a:rPr lang="en-US" sz="3200" b="1" dirty="0" err="1"/>
              <a:t>olan</a:t>
            </a:r>
            <a:r>
              <a:rPr lang="en-US" sz="3200" b="1" dirty="0"/>
              <a:t> </a:t>
            </a:r>
            <a:r>
              <a:rPr lang="en-US" sz="3200" b="1" dirty="0" err="1"/>
              <a:t>veya</a:t>
            </a:r>
            <a:r>
              <a:rPr lang="en-US" sz="3200" b="1" dirty="0"/>
              <a:t> </a:t>
            </a:r>
            <a:r>
              <a:rPr lang="en-US" sz="3200" b="1" dirty="0" err="1"/>
              <a:t>bunların</a:t>
            </a:r>
            <a:r>
              <a:rPr lang="en-US" sz="3200" b="1" dirty="0"/>
              <a:t> </a:t>
            </a:r>
            <a:r>
              <a:rPr lang="en-US" sz="3200" b="1" dirty="0" err="1" smtClean="0"/>
              <a:t>ağırlaştırdığı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herhangi</a:t>
            </a:r>
            <a:r>
              <a:rPr lang="en-US" sz="3200" b="1" dirty="0" smtClean="0"/>
              <a:t> </a:t>
            </a:r>
            <a:r>
              <a:rPr lang="en-US" sz="3200" b="1" dirty="0" err="1"/>
              <a:t>bir</a:t>
            </a:r>
            <a:r>
              <a:rPr lang="en-US" sz="3200" b="1" dirty="0"/>
              <a:t> </a:t>
            </a:r>
            <a:r>
              <a:rPr lang="en-US" sz="3200" b="1" dirty="0" err="1" smtClean="0"/>
              <a:t>sebeple</a:t>
            </a:r>
            <a:r>
              <a:rPr lang="en-US" sz="3200" b="1" dirty="0" smtClean="0"/>
              <a:t> </a:t>
            </a:r>
            <a:r>
              <a:rPr lang="en-US" sz="3200" b="1" dirty="0" err="1"/>
              <a:t>kadının</a:t>
            </a:r>
            <a:r>
              <a:rPr lang="en-US" sz="3200" b="1" dirty="0"/>
              <a:t> </a:t>
            </a:r>
            <a:r>
              <a:rPr lang="en-US" sz="3200" b="1" dirty="0" err="1" smtClean="0"/>
              <a:t>ölmesi</a:t>
            </a:r>
            <a:endParaRPr lang="en-US" sz="32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Gebeliğe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bağlı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ölüm</a:t>
            </a:r>
            <a:endParaRPr lang="en-US" sz="3600" b="1" dirty="0" smtClean="0"/>
          </a:p>
          <a:p>
            <a:pPr lvl="1" algn="just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200" b="1" dirty="0" err="1" smtClean="0"/>
              <a:t>Ölüm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sebebine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bakılmaksızın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gebelik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sırasında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veya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gebeliğin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sonlanmasından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sonraki</a:t>
            </a:r>
            <a:r>
              <a:rPr lang="en-US" sz="3200" b="1" dirty="0" smtClean="0"/>
              <a:t> 42 </a:t>
            </a:r>
            <a:r>
              <a:rPr lang="en-US" sz="3200" b="1" dirty="0" err="1" smtClean="0"/>
              <a:t>gün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içerisinde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meydana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gelen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ölüm</a:t>
            </a:r>
            <a:endParaRPr lang="en-US" sz="3200" b="1" dirty="0" smtClean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952191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264505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88" y="556097"/>
            <a:ext cx="4660900" cy="116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2107528"/>
            <a:ext cx="12033504" cy="735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804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0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252" y="583184"/>
            <a:ext cx="4660900" cy="116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1854879"/>
            <a:ext cx="12033504" cy="768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75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177972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252" y="583184"/>
            <a:ext cx="4660900" cy="116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94" y="2107528"/>
            <a:ext cx="11989658" cy="702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872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2" y="160323"/>
            <a:ext cx="12838176" cy="1097362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En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çok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nerede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dikkat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edilmeli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? 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" y="1089673"/>
            <a:ext cx="7670800" cy="4443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5446186"/>
            <a:ext cx="7489952" cy="427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499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177972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252" y="583184"/>
            <a:ext cx="4660900" cy="116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8" y="1929556"/>
            <a:ext cx="11840464" cy="765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866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177972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Anne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ölümlerinin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%20’sinde 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hiçbir risk faktörü bulunmamakta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Doğu-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G.Doğu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bölgesinde ileri anne yaşı 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multiparite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ile birlikte iken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Batı’da ileri anne yaşı bulunan anne ölümleri sistemik hastalığı bulunan 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nullipar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/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primipar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anne adayları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Anne ölümlerinde olguların %73’ü ≥4 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antenatal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bakım hizmeti alan grup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Anne ölümlerinin %76’sı 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postpartum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dönemde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252" y="583184"/>
            <a:ext cx="46609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86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177972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Sağlık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Bakanlığı</a:t>
            </a:r>
            <a:r>
              <a:rPr lang="en-US" sz="4800" b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TÜSEB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252" y="583184"/>
            <a:ext cx="4660900" cy="116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68" y="2217255"/>
            <a:ext cx="12231864" cy="696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627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177972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Türkiye’de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geleceğe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yönelik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atılan</a:t>
            </a:r>
            <a:r>
              <a:rPr lang="en-US" sz="48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adımlar</a:t>
            </a:r>
            <a:endParaRPr lang="en-US" sz="48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648" y="2107528"/>
            <a:ext cx="12033504" cy="7182775"/>
          </a:xfrm>
          <a:noFill/>
        </p:spPr>
        <p:txBody>
          <a:bodyPr anchor="t">
            <a:normAutofit fontScale="92500" lnSpcReduction="200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Türkiye’de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hedef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AÖ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oranını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%10’a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ulaştırmak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Tüm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dünya’da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Milenyum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Kalkınma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Hedefi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5.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madde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2010-2030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yılları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arasında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ise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anne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ölüm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oranını</a:t>
            </a:r>
            <a:r>
              <a:rPr lang="en-US" sz="3600" b="1" dirty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2/3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oranında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azaltmak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(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hedef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: 70/100.000)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Türkiye’de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2013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yılından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beri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sym typeface="Wingdings"/>
              </a:rPr>
              <a:t>Ölüm</a:t>
            </a:r>
            <a:r>
              <a:rPr lang="en-US" sz="3600" b="1" dirty="0" smtClean="0">
                <a:solidFill>
                  <a:srgbClr val="FFFF00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sym typeface="Wingdings"/>
              </a:rPr>
              <a:t>Bildirim</a:t>
            </a:r>
            <a:r>
              <a:rPr lang="en-US" sz="3600" b="1" dirty="0" smtClean="0">
                <a:solidFill>
                  <a:srgbClr val="FFFF00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sym typeface="Wingdings"/>
              </a:rPr>
              <a:t>Sistemi</a:t>
            </a:r>
            <a:r>
              <a:rPr lang="en-US" sz="3600" b="1" dirty="0" smtClean="0">
                <a:solidFill>
                  <a:srgbClr val="FFFF00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kullanılıyor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Halk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Sağlığı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Müdürlüğü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günlük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takip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eder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Kadın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Üreme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Sağlığı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Daire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Başkanlığı’na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iletir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Gizlilik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esastır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hukuki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anlamı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yoktur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istatistiksel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veri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amaçlı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İl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düzeyinde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Merkezi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düzeyde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komisyon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toplanır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ICD-10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kodu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verilir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Gecikme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modeli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belirlenir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Geri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bildirim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yapılır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Günlük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haftalık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aylık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yıllık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analiz</a:t>
            </a:r>
            <a:endParaRPr lang="en-US" sz="3600" b="1" dirty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59925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648" y="0"/>
            <a:ext cx="11749024" cy="118872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Sonuç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" y="1426464"/>
            <a:ext cx="12490704" cy="8327136"/>
          </a:xfrm>
          <a:noFill/>
        </p:spPr>
        <p:txBody>
          <a:bodyPr anchor="t">
            <a:normAutofit fontScale="92500" lnSpcReduction="200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Anne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ölümlerinin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%44-55’i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önlenebilir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nedenlerle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gerçekleşmekte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Sürecin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yönetiminde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multidisipliner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tıbbi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yaklaşım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kaçınılmazdır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Risk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faktörlerinin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prekonsepsiyonel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dönemde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belirlenmesi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Antenatal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dönemde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oluşan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yeni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risk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faktörlerinin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tespiti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Hastanın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bilinçlendirilmesi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Tıbbi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algoritmalar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oluşturmak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uymak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Konsultasyon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Tıbbi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tedavinin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doğru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eksiksiz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uygulanması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Uygun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merkeze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refere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etmek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>
              <a:solidFill>
                <a:schemeClr val="tx1"/>
              </a:solidFill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Uygulanan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sağlık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politikası</a:t>
            </a:r>
            <a:r>
              <a:rPr lang="tr-TR" sz="3600" b="1" dirty="0" err="1" smtClean="0">
                <a:solidFill>
                  <a:schemeClr val="tx1"/>
                </a:solidFill>
                <a:sym typeface="Wingdings"/>
              </a:rPr>
              <a:t>nın</a:t>
            </a:r>
            <a:r>
              <a:rPr lang="tr-TR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amacı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  </a:t>
            </a:r>
          </a:p>
          <a:p>
            <a:pPr marL="0" indent="0" defTabSz="914400">
              <a:spcBef>
                <a:spcPts val="0"/>
              </a:spcBef>
              <a:buSzTx/>
              <a:buNone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>
                <a:solidFill>
                  <a:schemeClr val="tx1"/>
                </a:solidFill>
                <a:sym typeface="Wingdings"/>
              </a:rPr>
              <a:t>O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lguyu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tespit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etmek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Doğru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tanımlamak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Var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ise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aksaklığı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tespit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etmek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Geri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bildirim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sağlamak</a:t>
            </a:r>
            <a:endParaRPr lang="en-US" sz="3600" b="1" dirty="0" smtClean="0">
              <a:solidFill>
                <a:schemeClr val="tx1"/>
              </a:solidFill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Toplumu</a:t>
            </a:r>
            <a:r>
              <a:rPr lang="en-US" sz="36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sym typeface="Wingdings"/>
              </a:rPr>
              <a:t>bilinçlendirmek</a:t>
            </a:r>
            <a:endParaRPr lang="en-US" sz="3600" b="1" dirty="0">
              <a:solidFill>
                <a:schemeClr val="tx1"/>
              </a:solidFill>
              <a:sym typeface="Wingding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91" y="3076172"/>
            <a:ext cx="102657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2602" y="5384450"/>
            <a:ext cx="3362198" cy="436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641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Terminoloji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mr-IN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–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Diğer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tanımlar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2252980"/>
            <a:ext cx="11849100" cy="6433820"/>
          </a:xfrm>
        </p:spPr>
        <p:txBody>
          <a:bodyPr anchor="t">
            <a:norm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600" b="1" dirty="0" err="1" smtClean="0"/>
              <a:t>Doğrudan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anne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ölümü</a:t>
            </a: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Gebelik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doğum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doğum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sonrası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dönemde</a:t>
            </a:r>
            <a:r>
              <a:rPr lang="en-US" sz="3600" b="1" dirty="0" smtClean="0"/>
              <a:t>; </a:t>
            </a:r>
            <a:r>
              <a:rPr lang="en-US" sz="3600" b="1" dirty="0" err="1" smtClean="0"/>
              <a:t>obstetrik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komplikasyonlardan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yapılan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tıbbi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müdehalelerden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ihmallerden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yanlış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tedavilerden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veya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bunların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birbirini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etkilemesinden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kaynaklanan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ölüm</a:t>
            </a: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Dolaylı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anne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ölümü</a:t>
            </a:r>
            <a:r>
              <a:rPr lang="en-US" sz="3600" b="1" dirty="0" smtClean="0"/>
              <a:t>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Gebelik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öncesi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olan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bir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hastalık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gebelik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sırasında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gelişen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bir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hastalık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veya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hastalıklardan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obstetrik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veya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obstetrik</a:t>
            </a:r>
            <a:r>
              <a:rPr lang="en-US" sz="3600" b="1" dirty="0"/>
              <a:t> </a:t>
            </a:r>
            <a:r>
              <a:rPr lang="en-US" sz="3600" b="1" dirty="0" err="1" smtClean="0"/>
              <a:t>kaynaklı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olmayan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ancak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gebeliğin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fizyolojik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etkisi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ile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şiddetlenen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sebeplerle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kaynaklanan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ölüm</a:t>
            </a:r>
            <a:r>
              <a:rPr lang="en-US" sz="3600" b="1" dirty="0" smtClean="0"/>
              <a:t> </a:t>
            </a:r>
            <a:endParaRPr lang="en-US" sz="3600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464513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oranı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-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Tanım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" y="1920240"/>
            <a:ext cx="12216384" cy="6876288"/>
          </a:xfrm>
        </p:spPr>
        <p:txBody>
          <a:bodyPr anchor="t">
            <a:norm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3600" b="1" dirty="0" smtClean="0"/>
              <a:t>Anne </a:t>
            </a:r>
            <a:r>
              <a:rPr lang="en-US" sz="3600" b="1" dirty="0" err="1" smtClean="0"/>
              <a:t>ölüm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oranı</a:t>
            </a:r>
            <a:r>
              <a:rPr lang="en-US" sz="3600" b="1" dirty="0" smtClean="0"/>
              <a:t> (AÖO)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Bir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yıllık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süre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içerisinde</a:t>
            </a:r>
            <a:r>
              <a:rPr lang="en-US" sz="3600" b="1" dirty="0" smtClean="0"/>
              <a:t> her </a:t>
            </a:r>
            <a:r>
              <a:rPr lang="en-US" sz="3600" b="1" dirty="0" smtClean="0"/>
              <a:t>100.000 </a:t>
            </a:r>
            <a:r>
              <a:rPr lang="en-US" sz="3600" b="1" dirty="0" err="1" smtClean="0"/>
              <a:t>canlı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doğumda</a:t>
            </a:r>
            <a:r>
              <a:rPr lang="en-US" sz="3600" b="1" dirty="0" smtClean="0"/>
              <a:t>  </a:t>
            </a:r>
            <a:r>
              <a:rPr lang="en-US" sz="3600" b="1" dirty="0" err="1" smtClean="0"/>
              <a:t>bir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meydana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gelen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anne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ölümleri</a:t>
            </a: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/>
          </a:p>
          <a:p>
            <a:pPr marL="457200" lvl="1" indent="0" algn="just" defTabSz="914400">
              <a:spcBef>
                <a:spcPts val="0"/>
              </a:spcBef>
              <a:buSzTx/>
              <a:buNone/>
            </a:pPr>
            <a:r>
              <a:rPr lang="en-US" sz="3600" dirty="0" smtClean="0"/>
              <a:t>***</a:t>
            </a:r>
            <a:r>
              <a:rPr lang="en-US" sz="3600" dirty="0" err="1" smtClean="0"/>
              <a:t>Bir</a:t>
            </a:r>
            <a:r>
              <a:rPr lang="en-US" sz="3600" dirty="0" smtClean="0"/>
              <a:t> </a:t>
            </a:r>
            <a:r>
              <a:rPr lang="en-US" sz="3600" dirty="0" err="1"/>
              <a:t>toplumda</a:t>
            </a:r>
            <a:r>
              <a:rPr lang="en-US" sz="3600" dirty="0"/>
              <a:t> 1 </a:t>
            </a:r>
            <a:r>
              <a:rPr lang="en-US" sz="3600" dirty="0" err="1"/>
              <a:t>yılda</a:t>
            </a:r>
            <a:r>
              <a:rPr lang="en-US" sz="3600" dirty="0"/>
              <a:t> </a:t>
            </a:r>
            <a:r>
              <a:rPr lang="en-US" sz="3600" dirty="0" err="1"/>
              <a:t>gebelik</a:t>
            </a:r>
            <a:r>
              <a:rPr lang="en-US" sz="3600" dirty="0"/>
              <a:t> </a:t>
            </a:r>
            <a:r>
              <a:rPr lang="en-US" sz="3600" dirty="0" err="1" smtClean="0"/>
              <a:t>döneminde</a:t>
            </a:r>
            <a:r>
              <a:rPr lang="en-US" sz="3600" dirty="0"/>
              <a:t>, </a:t>
            </a:r>
            <a:r>
              <a:rPr lang="en-US" sz="3600" dirty="0" err="1" smtClean="0"/>
              <a:t>doğum</a:t>
            </a:r>
            <a:r>
              <a:rPr lang="en-US" sz="3600" dirty="0" smtClean="0"/>
              <a:t> </a:t>
            </a:r>
            <a:r>
              <a:rPr lang="en-US" sz="3600" dirty="0" err="1"/>
              <a:t>sırasında</a:t>
            </a:r>
            <a:r>
              <a:rPr lang="en-US" sz="3600" dirty="0"/>
              <a:t> </a:t>
            </a:r>
            <a:r>
              <a:rPr lang="en-US" sz="3600" dirty="0" err="1"/>
              <a:t>veya</a:t>
            </a:r>
            <a:r>
              <a:rPr lang="en-US" sz="3600" dirty="0"/>
              <a:t> </a:t>
            </a:r>
            <a:r>
              <a:rPr lang="en-US" sz="3600" dirty="0" err="1" smtClean="0"/>
              <a:t>doğumdan</a:t>
            </a:r>
            <a:r>
              <a:rPr lang="en-US" sz="3600" dirty="0" smtClean="0"/>
              <a:t> </a:t>
            </a:r>
            <a:r>
              <a:rPr lang="en-US" sz="3600" dirty="0" err="1"/>
              <a:t>sonra</a:t>
            </a:r>
            <a:r>
              <a:rPr lang="en-US" sz="3600" dirty="0"/>
              <a:t> </a:t>
            </a:r>
            <a:r>
              <a:rPr lang="en-US" sz="3600" dirty="0" err="1" smtClean="0"/>
              <a:t>gebeliğe</a:t>
            </a:r>
            <a:r>
              <a:rPr lang="en-US" sz="3600" dirty="0" smtClean="0"/>
              <a:t> </a:t>
            </a:r>
            <a:r>
              <a:rPr lang="en-US" sz="3600" dirty="0" err="1" smtClean="0"/>
              <a:t>bağlı</a:t>
            </a:r>
            <a:r>
              <a:rPr lang="en-US" sz="3600" dirty="0" smtClean="0"/>
              <a:t> </a:t>
            </a:r>
            <a:r>
              <a:rPr lang="en-US" sz="3600" dirty="0" err="1"/>
              <a:t>veya</a:t>
            </a:r>
            <a:r>
              <a:rPr lang="en-US" sz="3600" dirty="0"/>
              <a:t> </a:t>
            </a:r>
            <a:r>
              <a:rPr lang="en-US" sz="3600" dirty="0" err="1"/>
              <a:t>onun</a:t>
            </a:r>
            <a:r>
              <a:rPr lang="en-US" sz="3600" dirty="0"/>
              <a:t> </a:t>
            </a:r>
            <a:r>
              <a:rPr lang="en-US" sz="3600" dirty="0" err="1" smtClean="0"/>
              <a:t>şiddetlendirdiği</a:t>
            </a:r>
            <a:r>
              <a:rPr lang="en-US" sz="3600" dirty="0" smtClean="0"/>
              <a:t> </a:t>
            </a:r>
            <a:r>
              <a:rPr lang="en-US" sz="3600" dirty="0" err="1"/>
              <a:t>nedenlerden</a:t>
            </a:r>
            <a:r>
              <a:rPr lang="en-US" sz="3600" dirty="0"/>
              <a:t> </a:t>
            </a:r>
            <a:r>
              <a:rPr lang="en-US" sz="3600" dirty="0" err="1"/>
              <a:t>dolayı</a:t>
            </a:r>
            <a:r>
              <a:rPr lang="en-US" sz="3600" dirty="0"/>
              <a:t> ilk 42 </a:t>
            </a:r>
            <a:r>
              <a:rPr lang="en-US" sz="3600" dirty="0" err="1" smtClean="0"/>
              <a:t>gün</a:t>
            </a:r>
            <a:r>
              <a:rPr lang="en-US" sz="3600" dirty="0" smtClean="0"/>
              <a:t> </a:t>
            </a:r>
            <a:r>
              <a:rPr lang="en-US" sz="3600" dirty="0" err="1" smtClean="0"/>
              <a:t>içinde</a:t>
            </a:r>
            <a:r>
              <a:rPr lang="en-US" sz="3600" dirty="0" smtClean="0"/>
              <a:t> </a:t>
            </a:r>
            <a:r>
              <a:rPr lang="en-US" sz="3600" dirty="0" err="1" smtClean="0"/>
              <a:t>ölen</a:t>
            </a:r>
            <a:r>
              <a:rPr lang="en-US" sz="3600" dirty="0" smtClean="0"/>
              <a:t> </a:t>
            </a:r>
            <a:r>
              <a:rPr lang="en-US" sz="3600" dirty="0" err="1"/>
              <a:t>kadın</a:t>
            </a:r>
            <a:r>
              <a:rPr lang="en-US" sz="3600" dirty="0"/>
              <a:t> </a:t>
            </a:r>
            <a:r>
              <a:rPr lang="en-US" sz="3600" dirty="0" err="1" smtClean="0"/>
              <a:t>sayısı</a:t>
            </a:r>
            <a:r>
              <a:rPr lang="en-US" sz="3600" dirty="0" smtClean="0"/>
              <a:t> </a:t>
            </a:r>
            <a:r>
              <a:rPr lang="en-US" sz="3600" b="1" dirty="0" smtClean="0"/>
              <a:t>/ </a:t>
            </a:r>
            <a:r>
              <a:rPr lang="en-US" sz="3600" dirty="0" err="1" smtClean="0"/>
              <a:t>Aynı</a:t>
            </a:r>
            <a:r>
              <a:rPr lang="en-US" sz="3600" dirty="0" smtClean="0"/>
              <a:t> </a:t>
            </a:r>
            <a:r>
              <a:rPr lang="en-US" sz="3600" dirty="0" err="1"/>
              <a:t>toplumda</a:t>
            </a:r>
            <a:r>
              <a:rPr lang="en-US" sz="3600" dirty="0"/>
              <a:t> </a:t>
            </a:r>
            <a:r>
              <a:rPr lang="en-US" sz="3600" dirty="0" err="1"/>
              <a:t>aynı</a:t>
            </a:r>
            <a:r>
              <a:rPr lang="en-US" sz="3600" dirty="0"/>
              <a:t> </a:t>
            </a:r>
            <a:r>
              <a:rPr lang="en-US" sz="3600" dirty="0" err="1" smtClean="0"/>
              <a:t>süredeki</a:t>
            </a:r>
            <a:r>
              <a:rPr lang="en-US" sz="3600" dirty="0" smtClean="0"/>
              <a:t> </a:t>
            </a:r>
            <a:r>
              <a:rPr lang="en-US" sz="3600" dirty="0" err="1" smtClean="0"/>
              <a:t>canlı</a:t>
            </a:r>
            <a:r>
              <a:rPr lang="en-US" sz="3600" dirty="0" smtClean="0"/>
              <a:t> </a:t>
            </a:r>
            <a:r>
              <a:rPr lang="en-US" sz="3600" dirty="0" err="1" smtClean="0"/>
              <a:t>doğum</a:t>
            </a:r>
            <a:r>
              <a:rPr lang="en-US" sz="3600" dirty="0" smtClean="0"/>
              <a:t> </a:t>
            </a:r>
            <a:r>
              <a:rPr lang="en-US" sz="3600" dirty="0" err="1"/>
              <a:t>sayısı</a:t>
            </a:r>
            <a:r>
              <a:rPr lang="en-US" sz="3600" dirty="0"/>
              <a:t> </a:t>
            </a:r>
            <a:r>
              <a:rPr lang="en-US" sz="3600" b="1" dirty="0"/>
              <a:t>x</a:t>
            </a:r>
            <a:r>
              <a:rPr lang="en-US" sz="3600" dirty="0"/>
              <a:t> </a:t>
            </a:r>
            <a:r>
              <a:rPr lang="en-US" sz="3600" dirty="0" smtClean="0"/>
              <a:t>100.000 </a:t>
            </a:r>
            <a:endParaRPr lang="en-US" sz="3600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5960647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Dünya’da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ilgili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kuruluşlar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" y="1920240"/>
            <a:ext cx="12216384" cy="6876288"/>
          </a:xfr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Dünya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Sağlık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Örgütü</a:t>
            </a: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UNICEF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United Nations International Children’s Emergency Fund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UNFPA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United Nations Population Fund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World Bank Group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United Nations Population Division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940" y="6366687"/>
            <a:ext cx="2733957" cy="20216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66687"/>
            <a:ext cx="3076925" cy="20216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199" y="6366687"/>
            <a:ext cx="4458369" cy="20216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0035" y="4061968"/>
            <a:ext cx="3175000" cy="203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74" y="6366687"/>
            <a:ext cx="2314520" cy="202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015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Dünya’da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oranı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" y="2286000"/>
            <a:ext cx="12563856" cy="7187184"/>
          </a:xfrm>
        </p:spPr>
        <p:txBody>
          <a:bodyPr anchor="t">
            <a:normAutofit lnSpcReduction="100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4800" b="1" dirty="0" smtClean="0"/>
              <a:t>2015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216 maternal </a:t>
            </a:r>
            <a:r>
              <a:rPr lang="en-US" sz="3600" b="1" dirty="0" err="1" smtClean="0"/>
              <a:t>ölüm</a:t>
            </a:r>
            <a:r>
              <a:rPr lang="en-US" sz="3600" b="1" dirty="0" smtClean="0"/>
              <a:t>/100.000 </a:t>
            </a:r>
            <a:r>
              <a:rPr lang="en-US" sz="3600" b="1" dirty="0" err="1" smtClean="0"/>
              <a:t>canlı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doğum</a:t>
            </a:r>
            <a:endParaRPr lang="en-US" sz="3600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/>
              <a:t>1990’dan 2015’e %44 </a:t>
            </a:r>
            <a:r>
              <a:rPr lang="en-US" sz="3600" b="1" dirty="0" err="1" smtClean="0"/>
              <a:t>azalma</a:t>
            </a:r>
            <a:r>
              <a:rPr lang="en-US" sz="3600" b="1" dirty="0" smtClean="0"/>
              <a:t> </a:t>
            </a:r>
            <a:endParaRPr lang="en-US" sz="3600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Günde</a:t>
            </a:r>
            <a:r>
              <a:rPr lang="en-US" sz="3600" b="1" dirty="0" smtClean="0"/>
              <a:t> 830 </a:t>
            </a:r>
            <a:r>
              <a:rPr lang="en-US" sz="3600" b="1" dirty="0" err="1" smtClean="0"/>
              <a:t>kadın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gebelik</a:t>
            </a:r>
            <a:r>
              <a:rPr lang="en-US" sz="3600" b="1" dirty="0"/>
              <a:t> </a:t>
            </a:r>
            <a:r>
              <a:rPr lang="en-US" sz="3600" b="1" dirty="0" err="1" smtClean="0"/>
              <a:t>veya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doğum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ilişkili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komplikasyon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nedeniyle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ölüyor</a:t>
            </a:r>
            <a:r>
              <a:rPr lang="en-US" sz="3600" b="1" dirty="0" smtClean="0"/>
              <a:t> </a:t>
            </a:r>
            <a:endParaRPr lang="en-US" sz="3600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Gelişmiş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olan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ülkelerde</a:t>
            </a:r>
            <a:r>
              <a:rPr lang="en-US" sz="3600" b="1" dirty="0" smtClean="0"/>
              <a:t> 13/100.000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düşük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oran</a:t>
            </a:r>
            <a:r>
              <a:rPr lang="en-US" sz="3600" b="1" dirty="0" smtClean="0"/>
              <a:t>: </a:t>
            </a:r>
            <a:r>
              <a:rPr lang="en-US" sz="3600" b="1" dirty="0" err="1" smtClean="0"/>
              <a:t>Finlandiya</a:t>
            </a:r>
            <a:r>
              <a:rPr lang="en-US" sz="3600" b="1" dirty="0" smtClean="0"/>
              <a:t> 3/100.000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Gelişmekte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olan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ülkelerde</a:t>
            </a:r>
            <a:r>
              <a:rPr lang="en-US" sz="3600" b="1" dirty="0" smtClean="0"/>
              <a:t> 180/100.000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Az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gelişmiş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ülkelerde</a:t>
            </a:r>
            <a:r>
              <a:rPr lang="en-US" sz="3600" b="1" dirty="0" smtClean="0"/>
              <a:t> 479/100.000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/>
              <a:t>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yüksek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oran</a:t>
            </a:r>
            <a:r>
              <a:rPr lang="en-US" sz="3600" b="1" dirty="0" smtClean="0"/>
              <a:t>: Sierra Leone (</a:t>
            </a:r>
            <a:r>
              <a:rPr lang="en-US" sz="3600" b="1" dirty="0" err="1" smtClean="0"/>
              <a:t>Afrika</a:t>
            </a:r>
            <a:r>
              <a:rPr lang="en-US" sz="3600" b="1" dirty="0" smtClean="0"/>
              <a:t>) 1360/100.000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7776" y="124964"/>
            <a:ext cx="2743200" cy="180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313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93" y="2206244"/>
            <a:ext cx="13024793" cy="6403942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91" y="164591"/>
            <a:ext cx="12289370" cy="18439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602" y="2206244"/>
            <a:ext cx="3454565" cy="7339216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7022592" y="7808976"/>
            <a:ext cx="1005840" cy="0"/>
          </a:xfrm>
          <a:prstGeom prst="straightConnector1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187140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150368"/>
            <a:ext cx="12033504" cy="1751584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/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Anne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ölümlerinin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gebelik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sürecine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göre</a:t>
            </a:r>
            <a:r>
              <a:rPr lang="en-US" sz="6000" b="1" dirty="0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6000" b="1" dirty="0" err="1" smtClean="0">
                <a:solidFill>
                  <a:schemeClr val="tx2">
                    <a:lumMod val="10000"/>
                  </a:schemeClr>
                </a:solidFill>
                <a:latin typeface="+mn-lt"/>
              </a:rPr>
              <a:t>dağılımı</a:t>
            </a:r>
            <a:endParaRPr lang="en-US" sz="6000" b="1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" y="2286000"/>
            <a:ext cx="12216384" cy="6876288"/>
          </a:xfr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4000" b="1" dirty="0" err="1" smtClean="0">
                <a:sym typeface="Wingdings"/>
              </a:rPr>
              <a:t>Dünya</a:t>
            </a:r>
            <a:r>
              <a:rPr lang="en-US" sz="4000" b="1" dirty="0" smtClean="0">
                <a:sym typeface="Wingdings"/>
              </a:rPr>
              <a:t> </a:t>
            </a:r>
            <a:r>
              <a:rPr lang="en-US" sz="4000" b="1" dirty="0" err="1" smtClean="0">
                <a:sym typeface="Wingdings"/>
              </a:rPr>
              <a:t>geneli</a:t>
            </a:r>
            <a:endParaRPr lang="en-US" sz="40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ym typeface="Wingdings"/>
              </a:rPr>
              <a:t>Antepartum %25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ym typeface="Wingdings"/>
              </a:rPr>
              <a:t>İntrapartum/</a:t>
            </a:r>
            <a:r>
              <a:rPr lang="en-US" sz="3600" b="1" dirty="0" err="1" smtClean="0">
                <a:sym typeface="Wingdings"/>
              </a:rPr>
              <a:t>Doğumdan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hemen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sonra</a:t>
            </a:r>
            <a:r>
              <a:rPr lang="en-US" sz="3600" b="1" dirty="0" smtClean="0">
                <a:sym typeface="Wingdings"/>
              </a:rPr>
              <a:t> %25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Subakut</a:t>
            </a:r>
            <a:r>
              <a:rPr lang="en-US" sz="3600" b="1" dirty="0" smtClean="0">
                <a:sym typeface="Wingdings"/>
              </a:rPr>
              <a:t> / </a:t>
            </a:r>
            <a:r>
              <a:rPr lang="en-US" sz="3600" b="1" dirty="0" err="1" smtClean="0">
                <a:sym typeface="Wingdings"/>
              </a:rPr>
              <a:t>Geç</a:t>
            </a:r>
            <a:r>
              <a:rPr lang="en-US" sz="3600" b="1" dirty="0" smtClean="0">
                <a:sym typeface="Wingdings"/>
              </a:rPr>
              <a:t> postpartum %30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Geç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ölümler</a:t>
            </a:r>
            <a:r>
              <a:rPr lang="en-US" sz="3600" b="1" dirty="0" smtClean="0">
                <a:sym typeface="Wingdings"/>
              </a:rPr>
              <a:t> %15-20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4000" b="1" dirty="0" smtClean="0">
                <a:sym typeface="Wingdings"/>
              </a:rPr>
              <a:t>Amerika </a:t>
            </a:r>
            <a:r>
              <a:rPr lang="en-US" sz="4000" b="1" dirty="0" err="1" smtClean="0">
                <a:sym typeface="Wingdings"/>
              </a:rPr>
              <a:t>Birleşik</a:t>
            </a:r>
            <a:r>
              <a:rPr lang="en-US" sz="4000" b="1" dirty="0" smtClean="0">
                <a:sym typeface="Wingdings"/>
              </a:rPr>
              <a:t> </a:t>
            </a:r>
            <a:r>
              <a:rPr lang="en-US" sz="4000" b="1" dirty="0" err="1" smtClean="0">
                <a:sym typeface="Wingdings"/>
              </a:rPr>
              <a:t>Devletleri</a:t>
            </a:r>
            <a:endParaRPr lang="en-US" sz="4000" b="1" dirty="0" smtClean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err="1" smtClean="0">
                <a:sym typeface="Wingdings"/>
              </a:rPr>
              <a:t>Gebelik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ilişkili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ölümlerin</a:t>
            </a:r>
            <a:r>
              <a:rPr lang="en-US" sz="3600" b="1" dirty="0" smtClean="0">
                <a:sym typeface="Wingdings"/>
              </a:rPr>
              <a:t> %38’i </a:t>
            </a:r>
            <a:r>
              <a:rPr lang="en-US" sz="3600" b="1" dirty="0" err="1" smtClean="0">
                <a:sym typeface="Wingdings"/>
              </a:rPr>
              <a:t>gebelik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süresince</a:t>
            </a:r>
            <a:endParaRPr lang="en-US" sz="3600" b="1" dirty="0">
              <a:sym typeface="Wingdings"/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ym typeface="Wingdings"/>
              </a:rPr>
              <a:t>Postpartum 42 </a:t>
            </a:r>
            <a:r>
              <a:rPr lang="en-US" sz="3600" b="1" dirty="0" err="1" smtClean="0">
                <a:sym typeface="Wingdings"/>
              </a:rPr>
              <a:t>gün</a:t>
            </a:r>
            <a:r>
              <a:rPr lang="en-US" sz="3600" b="1" dirty="0" smtClean="0">
                <a:sym typeface="Wingdings"/>
              </a:rPr>
              <a:t> </a:t>
            </a:r>
            <a:r>
              <a:rPr lang="en-US" sz="3600" b="1" dirty="0" err="1" smtClean="0">
                <a:sym typeface="Wingdings"/>
              </a:rPr>
              <a:t>içinde</a:t>
            </a:r>
            <a:r>
              <a:rPr lang="en-US" sz="3600" b="1" dirty="0" smtClean="0">
                <a:sym typeface="Wingdings"/>
              </a:rPr>
              <a:t> %45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sz="3600" b="1" dirty="0" smtClean="0">
                <a:sym typeface="Wingdings"/>
              </a:rPr>
              <a:t>43 gün-1 </a:t>
            </a:r>
            <a:r>
              <a:rPr lang="en-US" sz="3600" b="1" dirty="0" err="1" smtClean="0">
                <a:sym typeface="Wingdings"/>
              </a:rPr>
              <a:t>yıl</a:t>
            </a:r>
            <a:r>
              <a:rPr lang="en-US" sz="3600" b="1" dirty="0" smtClean="0">
                <a:sym typeface="Wingdings"/>
              </a:rPr>
              <a:t> %18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ym typeface="Wingdings"/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en-US" sz="3600" b="1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25634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Times New Roman"/>
        <a:ea typeface="Times New Roman"/>
        <a:cs typeface="Times New Roman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Times New Roman"/>
        <a:ea typeface="Times New Roman"/>
        <a:cs typeface="Times New Roman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6134</TotalTime>
  <Words>992</Words>
  <Application>Microsoft Macintosh PowerPoint</Application>
  <PresentationFormat>Custom</PresentationFormat>
  <Paragraphs>203</Paragraphs>
  <Slides>38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Helvetica</vt:lpstr>
      <vt:lpstr>Helvetica Light</vt:lpstr>
      <vt:lpstr>Helvetica Neue</vt:lpstr>
      <vt:lpstr>Times New Roman</vt:lpstr>
      <vt:lpstr>Wingdings</vt:lpstr>
      <vt:lpstr>Arial</vt:lpstr>
      <vt:lpstr>Gradient</vt:lpstr>
      <vt:lpstr>Maternal Mortalite: Dünya’da ve Türkiye’de Güncel Durum </vt:lpstr>
      <vt:lpstr>PowerPoint Presentation</vt:lpstr>
      <vt:lpstr>Terminoloji – Temel tanımlar</vt:lpstr>
      <vt:lpstr>Terminoloji – Diğer tanımlar</vt:lpstr>
      <vt:lpstr>Anne ölüm oranı - Tanım</vt:lpstr>
      <vt:lpstr>Dünya’da ilgili kuruluşlar </vt:lpstr>
      <vt:lpstr>Dünya’da anne ölüm oranı</vt:lpstr>
      <vt:lpstr>PowerPoint Presentation</vt:lpstr>
      <vt:lpstr>Anne ölümlerinin gebelik sürecine göre dağılımı</vt:lpstr>
      <vt:lpstr>Anne ölümlerinde gecikme modelleri</vt:lpstr>
      <vt:lpstr>Dünya genelinde AÖ nedenleri</vt:lpstr>
      <vt:lpstr>PowerPoint Presentation</vt:lpstr>
      <vt:lpstr>PowerPoint Presentation</vt:lpstr>
      <vt:lpstr>PowerPoint Presentation</vt:lpstr>
      <vt:lpstr>PowerPoint Presentation</vt:lpstr>
      <vt:lpstr>Amerika Birleşik Devletleri’nde anne ölüm oranı 2015-2016</vt:lpstr>
      <vt:lpstr>ABD’nde AÖ nedenleri</vt:lpstr>
      <vt:lpstr>Anne ölümlerinde risk faktörleri</vt:lpstr>
      <vt:lpstr>Alliance for Innovation on maternal Health (AIM): Anne ölümlerini azaltmak mümkün mü?</vt:lpstr>
      <vt:lpstr>Türkiye tüm bu dilimlerin neresinde yer alıyor? </vt:lpstr>
      <vt:lpstr>Anne ölüm oranı: Türkiye 2017 14.6 / 100.000 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Sağlık Bakanlığı - TÜSEB</vt:lpstr>
      <vt:lpstr>En çok nerede dikkat edilmeli? </vt:lpstr>
      <vt:lpstr>Sağlık Bakanlığı - TÜSEB</vt:lpstr>
      <vt:lpstr>Sağlık Bakanlığı - TÜSEB</vt:lpstr>
      <vt:lpstr>Sağlık Bakanlığı - TÜSEB</vt:lpstr>
      <vt:lpstr>Türkiye’de geleceğe yönelik atılan adımlar</vt:lpstr>
      <vt:lpstr>Sonuç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İntrauterin Büyüme Kısıtlılığı  6.İstanbul Üniversitesi Kadın Doğum Günleri</dc:title>
  <cp:lastModifiedBy>Microsoft Office User</cp:lastModifiedBy>
  <cp:revision>583</cp:revision>
  <dcterms:modified xsi:type="dcterms:W3CDTF">2019-03-23T21:08:18Z</dcterms:modified>
</cp:coreProperties>
</file>